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259" r:id="rId3"/>
    <p:sldId id="292" r:id="rId4"/>
    <p:sldId id="293" r:id="rId5"/>
    <p:sldId id="294" r:id="rId6"/>
    <p:sldId id="295" r:id="rId7"/>
    <p:sldId id="296" r:id="rId8"/>
    <p:sldId id="297" r:id="rId9"/>
    <p:sldId id="298" r:id="rId10"/>
    <p:sldId id="299" r:id="rId11"/>
    <p:sldId id="458" r:id="rId12"/>
    <p:sldId id="300" r:id="rId13"/>
    <p:sldId id="264" r:id="rId14"/>
    <p:sldId id="383" r:id="rId15"/>
    <p:sldId id="301" r:id="rId16"/>
    <p:sldId id="302" r:id="rId17"/>
    <p:sldId id="384" r:id="rId18"/>
    <p:sldId id="364" r:id="rId19"/>
    <p:sldId id="382" r:id="rId20"/>
    <p:sldId id="365" r:id="rId21"/>
    <p:sldId id="367" r:id="rId22"/>
    <p:sldId id="385" r:id="rId23"/>
    <p:sldId id="366" r:id="rId24"/>
    <p:sldId id="369" r:id="rId25"/>
    <p:sldId id="386" r:id="rId26"/>
    <p:sldId id="371" r:id="rId27"/>
    <p:sldId id="373" r:id="rId28"/>
    <p:sldId id="388" r:id="rId29"/>
    <p:sldId id="368" r:id="rId30"/>
    <p:sldId id="387" r:id="rId31"/>
    <p:sldId id="389" r:id="rId32"/>
    <p:sldId id="372" r:id="rId33"/>
    <p:sldId id="390" r:id="rId34"/>
    <p:sldId id="391" r:id="rId35"/>
    <p:sldId id="319"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404" r:id="rId69"/>
    <p:sldId id="405" r:id="rId70"/>
    <p:sldId id="374" r:id="rId71"/>
    <p:sldId id="375" r:id="rId72"/>
    <p:sldId id="376" r:id="rId73"/>
    <p:sldId id="392" r:id="rId74"/>
    <p:sldId id="393" r:id="rId75"/>
    <p:sldId id="394" r:id="rId76"/>
    <p:sldId id="395" r:id="rId77"/>
    <p:sldId id="377" r:id="rId78"/>
    <p:sldId id="396" r:id="rId79"/>
    <p:sldId id="397" r:id="rId80"/>
    <p:sldId id="378" r:id="rId81"/>
    <p:sldId id="379" r:id="rId82"/>
    <p:sldId id="380" r:id="rId83"/>
    <p:sldId id="381" r:id="rId84"/>
    <p:sldId id="403" r:id="rId85"/>
    <p:sldId id="353" r:id="rId86"/>
    <p:sldId id="398" r:id="rId87"/>
    <p:sldId id="354" r:id="rId88"/>
    <p:sldId id="355" r:id="rId89"/>
    <p:sldId id="400" r:id="rId90"/>
    <p:sldId id="356" r:id="rId91"/>
    <p:sldId id="357" r:id="rId92"/>
    <p:sldId id="399" r:id="rId93"/>
    <p:sldId id="358" r:id="rId94"/>
    <p:sldId id="359" r:id="rId95"/>
    <p:sldId id="402" r:id="rId96"/>
    <p:sldId id="360" r:id="rId97"/>
    <p:sldId id="361" r:id="rId98"/>
    <p:sldId id="362" r:id="rId99"/>
    <p:sldId id="363" r:id="rId100"/>
    <p:sldId id="401" r:id="rId101"/>
    <p:sldId id="406" r:id="rId102"/>
    <p:sldId id="282" r:id="rId10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82747" autoAdjust="0"/>
  </p:normalViewPr>
  <p:slideViewPr>
    <p:cSldViewPr snapToGrid="0">
      <p:cViewPr varScale="1">
        <p:scale>
          <a:sx n="85" d="100"/>
          <a:sy n="85" d="100"/>
        </p:scale>
        <p:origin x="499" y="67"/>
      </p:cViewPr>
      <p:guideLst>
        <p:guide orient="horz" pos="2160"/>
        <p:guide pos="3840"/>
      </p:guideLst>
    </p:cSldViewPr>
  </p:slideViewPr>
  <p:notesTextViewPr>
    <p:cViewPr>
      <p:scale>
        <a:sx n="1" d="1"/>
        <a:sy n="1" d="1"/>
      </p:scale>
      <p:origin x="0" y="0"/>
    </p:cViewPr>
  </p:notesTextViewPr>
  <p:sorterViewPr>
    <p:cViewPr>
      <p:scale>
        <a:sx n="80" d="100"/>
        <a:sy n="80" d="100"/>
      </p:scale>
      <p:origin x="0" y="54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81DAB-CD3B-415B-97C0-6EBC6FCFA4EA}" type="datetimeFigureOut">
              <a:rPr lang="fr-FR" smtClean="0"/>
              <a:pPr/>
              <a:t>15/09/2023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F49516-03B2-4138-91E4-0C2C9876E757}"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normAutofit lnSpcReduction="10000"/>
          </a:bodyPr>
          <a:lstStyle/>
          <a:p>
            <a:pPr>
              <a:defRPr/>
            </a:pPr>
            <a:r>
              <a:rPr lang="en-US" dirty="0"/>
              <a:t>The influence of several situational and personality variables on helping behavior was examined in an emergency situation suggested by the parable of the Good Samaritan. People going between two buildings encountered a shabbily dressed person slumped by the side of the road. Subjects in a hurry to reach their destination were more likely to pass by without stopping. Some subjects were going to give a short talk on the parable of the Good Samaritan, others on a </a:t>
            </a:r>
            <a:r>
              <a:rPr lang="en-US" dirty="0" err="1"/>
              <a:t>nonhelping</a:t>
            </a:r>
            <a:r>
              <a:rPr lang="en-US" dirty="0"/>
              <a:t> relevant topic; this made no significant difference in the likelihood of their giving the victim help. Religious personality variables did not predict whether an individual would help the victim or not. However, if a subject did stop to offer help, the character of the helping response was related to his type of religiosity.</a:t>
            </a:r>
          </a:p>
          <a:p>
            <a:pPr>
              <a:defRPr/>
            </a:pPr>
            <a:endParaRPr lang="en-US" dirty="0"/>
          </a:p>
          <a:p>
            <a:pPr>
              <a:defRPr/>
            </a:pPr>
            <a:r>
              <a:rPr lang="en-US" dirty="0"/>
              <a:t>The subjects for the questionnaire administration were 67 students at Princeton Theological Seminary. Forty-seven of them, those who could be reached by telephone, were scheduled for the experiment. Of the 47, 7 subjects' data were not included in the analyses—3 because of contamination of the experimental procedures during their testing and 4 due to suspicion of the experimental situation. Each subject was paid $1 for the questionnaire session and $1.50 for the experimental session.</a:t>
            </a:r>
          </a:p>
          <a:p>
            <a:pPr>
              <a:defRPr/>
            </a:pPr>
            <a:endParaRPr lang="en-US" dirty="0"/>
          </a:p>
          <a:p>
            <a:pPr>
              <a:defRPr/>
            </a:pPr>
            <a:endParaRPr lang="en-US" dirty="0"/>
          </a:p>
          <a:p>
            <a:pPr>
              <a:defRPr/>
            </a:pPr>
            <a:r>
              <a:rPr lang="en-US" dirty="0"/>
              <a:t>Subjects in a hurry were likely to offer less help than were subjects not in a hurry. Whether the subject was going to give a speech on the parable of the Good Samaritan or not did not significantly affect his helping behavior on this analysis.</a:t>
            </a:r>
            <a:endParaRPr lang="fr-FR" dirty="0"/>
          </a:p>
        </p:txBody>
      </p:sp>
      <p:sp>
        <p:nvSpPr>
          <p:cNvPr id="109572" name="Espace réservé du numéro de diapositive 3"/>
          <p:cNvSpPr>
            <a:spLocks noGrp="1"/>
          </p:cNvSpPr>
          <p:nvPr>
            <p:ph type="sldNum" sz="quarter" idx="5"/>
          </p:nvPr>
        </p:nvSpPr>
        <p:spPr bwMode="auto">
          <a:noFill/>
          <a:ln>
            <a:miter lim="800000"/>
            <a:headEnd/>
            <a:tailEnd/>
          </a:ln>
        </p:spPr>
        <p:txBody>
          <a:bodyPr/>
          <a:lstStyle/>
          <a:p>
            <a:fld id="{C32A3157-A1ED-4AED-9FC2-9B5C493BAC66}" type="slidenum">
              <a:rPr lang="fr-FR" altLang="fr-FR" smtClean="0"/>
              <a:pPr/>
              <a:t>5</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B</a:t>
            </a:r>
          </a:p>
        </p:txBody>
      </p:sp>
      <p:sp>
        <p:nvSpPr>
          <p:cNvPr id="4" name="Espace réservé du numéro de diapositive 3"/>
          <p:cNvSpPr>
            <a:spLocks noGrp="1"/>
          </p:cNvSpPr>
          <p:nvPr>
            <p:ph type="sldNum" sz="quarter" idx="10"/>
          </p:nvPr>
        </p:nvSpPr>
        <p:spPr/>
        <p:txBody>
          <a:bodyPr/>
          <a:lstStyle/>
          <a:p>
            <a:fld id="{A9F49516-03B2-4138-91E4-0C2C9876E757}" type="slidenum">
              <a:rPr lang="fr-FR" smtClean="0"/>
              <a:pPr/>
              <a:t>14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B</a:t>
            </a:r>
          </a:p>
        </p:txBody>
      </p:sp>
      <p:sp>
        <p:nvSpPr>
          <p:cNvPr id="4" name="Espace réservé du numéro de diapositive 3"/>
          <p:cNvSpPr>
            <a:spLocks noGrp="1"/>
          </p:cNvSpPr>
          <p:nvPr>
            <p:ph type="sldNum" sz="quarter" idx="10"/>
          </p:nvPr>
        </p:nvSpPr>
        <p:spPr/>
        <p:txBody>
          <a:bodyPr/>
          <a:lstStyle/>
          <a:p>
            <a:fld id="{A9F49516-03B2-4138-91E4-0C2C9876E757}" type="slidenum">
              <a:rPr lang="fr-FR" smtClean="0"/>
              <a:pPr/>
              <a:t>17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Adulte 126/100 000</a:t>
            </a:r>
          </a:p>
          <a:p>
            <a:r>
              <a:rPr lang="fr-FR" dirty="0"/>
              <a:t>Enfant 8 / 100 000</a:t>
            </a:r>
          </a:p>
          <a:p>
            <a:r>
              <a:rPr lang="fr-FR" dirty="0" err="1"/>
              <a:t>Hopital</a:t>
            </a:r>
            <a:r>
              <a:rPr lang="fr-FR" dirty="0"/>
              <a:t> 2 à 6 %</a:t>
            </a:r>
          </a:p>
          <a:p>
            <a:r>
              <a:rPr lang="fr-FR" dirty="0"/>
              <a:t>Pronostic </a:t>
            </a:r>
            <a:r>
              <a:rPr lang="fr-FR" dirty="0" err="1"/>
              <a:t>préhopitalier</a:t>
            </a:r>
            <a:r>
              <a:rPr lang="fr-FR" dirty="0"/>
              <a:t>  </a:t>
            </a:r>
            <a:r>
              <a:rPr lang="fr-FR" dirty="0" err="1"/>
              <a:t>inf</a:t>
            </a:r>
            <a:r>
              <a:rPr lang="fr-FR" baseline="0" dirty="0"/>
              <a:t> à 8% amélioration si </a:t>
            </a:r>
            <a:r>
              <a:rPr lang="fr-FR" baseline="0" dirty="0" err="1"/>
              <a:t>sauventeur</a:t>
            </a:r>
            <a:r>
              <a:rPr lang="fr-FR" baseline="0" dirty="0"/>
              <a:t> sur place</a:t>
            </a:r>
          </a:p>
          <a:p>
            <a:r>
              <a:rPr lang="fr-FR" baseline="0" dirty="0"/>
              <a:t>Si ACR hospitalier survie 35-40 %</a:t>
            </a:r>
            <a:endParaRPr lang="fr-FR" dirty="0"/>
          </a:p>
        </p:txBody>
      </p:sp>
      <p:sp>
        <p:nvSpPr>
          <p:cNvPr id="4" name="Espace réservé du numéro de diapositive 3"/>
          <p:cNvSpPr>
            <a:spLocks noGrp="1"/>
          </p:cNvSpPr>
          <p:nvPr>
            <p:ph type="sldNum" sz="quarter" idx="10"/>
          </p:nvPr>
        </p:nvSpPr>
        <p:spPr/>
        <p:txBody>
          <a:bodyPr/>
          <a:lstStyle/>
          <a:p>
            <a:fld id="{2F32BCAB-EECF-4539-8FEF-E7D3EEC5F4B1}" type="slidenum">
              <a:rPr lang="fr-FR" smtClean="0"/>
              <a:pPr/>
              <a:t>39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Adulte 126/100 000</a:t>
            </a:r>
          </a:p>
          <a:p>
            <a:r>
              <a:rPr lang="fr-FR" dirty="0"/>
              <a:t>Enfant 8 / 100 000</a:t>
            </a:r>
          </a:p>
          <a:p>
            <a:r>
              <a:rPr lang="fr-FR" dirty="0" err="1"/>
              <a:t>Hopital</a:t>
            </a:r>
            <a:r>
              <a:rPr lang="fr-FR" dirty="0"/>
              <a:t> 2 à 6 %</a:t>
            </a:r>
          </a:p>
          <a:p>
            <a:r>
              <a:rPr lang="fr-FR" dirty="0"/>
              <a:t>Pronostic </a:t>
            </a:r>
            <a:r>
              <a:rPr lang="fr-FR" dirty="0" err="1"/>
              <a:t>préhopitalier</a:t>
            </a:r>
            <a:r>
              <a:rPr lang="fr-FR" dirty="0"/>
              <a:t>  </a:t>
            </a:r>
            <a:r>
              <a:rPr lang="fr-FR" dirty="0" err="1"/>
              <a:t>inf</a:t>
            </a:r>
            <a:r>
              <a:rPr lang="fr-FR" baseline="0" dirty="0"/>
              <a:t> à 8% amélioration si </a:t>
            </a:r>
            <a:r>
              <a:rPr lang="fr-FR" baseline="0" dirty="0" err="1"/>
              <a:t>sauventeur</a:t>
            </a:r>
            <a:r>
              <a:rPr lang="fr-FR" baseline="0" dirty="0"/>
              <a:t> sur place</a:t>
            </a:r>
          </a:p>
          <a:p>
            <a:r>
              <a:rPr lang="fr-FR" baseline="0" dirty="0"/>
              <a:t>Si ACR hospitalier survie 35-40 %</a:t>
            </a:r>
            <a:endParaRPr lang="fr-FR" dirty="0"/>
          </a:p>
        </p:txBody>
      </p:sp>
      <p:sp>
        <p:nvSpPr>
          <p:cNvPr id="4" name="Espace réservé du numéro de diapositive 3"/>
          <p:cNvSpPr>
            <a:spLocks noGrp="1"/>
          </p:cNvSpPr>
          <p:nvPr>
            <p:ph type="sldNum" sz="quarter" idx="10"/>
          </p:nvPr>
        </p:nvSpPr>
        <p:spPr/>
        <p:txBody>
          <a:bodyPr/>
          <a:lstStyle/>
          <a:p>
            <a:fld id="{2F32BCAB-EECF-4539-8FEF-E7D3EEC5F4B1}" type="slidenum">
              <a:rPr lang="fr-FR" smtClean="0"/>
              <a:pPr/>
              <a:t>40</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a:defRPr/>
            </a:pPr>
            <a:endParaRPr lang="fr-FR" dirty="0">
              <a:solidFill>
                <a:schemeClr val="tx1">
                  <a:lumMod val="75000"/>
                  <a:lumOff val="25000"/>
                </a:schemeClr>
              </a:solidFill>
            </a:endParaRPr>
          </a:p>
          <a:p>
            <a:pPr>
              <a:defRPr/>
            </a:pPr>
            <a:r>
              <a:rPr lang="fr-FR" dirty="0">
                <a:solidFill>
                  <a:schemeClr val="tx1">
                    <a:lumMod val="75000"/>
                    <a:lumOff val="25000"/>
                  </a:schemeClr>
                </a:solidFill>
              </a:rPr>
              <a:t>Gestes automatique discussion dans le cockpit…expérience des pilotes++++.</a:t>
            </a:r>
          </a:p>
          <a:p>
            <a:pPr>
              <a:defRPr/>
            </a:pPr>
            <a:r>
              <a:rPr lang="fr-FR" dirty="0">
                <a:solidFill>
                  <a:schemeClr val="tx1">
                    <a:lumMod val="75000"/>
                    <a:lumOff val="25000"/>
                  </a:schemeClr>
                </a:solidFill>
              </a:rPr>
              <a:t>Préparer son scénario, </a:t>
            </a:r>
          </a:p>
          <a:p>
            <a:pPr>
              <a:defRPr/>
            </a:pPr>
            <a:r>
              <a:rPr lang="fr-FR" dirty="0">
                <a:solidFill>
                  <a:schemeClr val="tx1">
                    <a:lumMod val="75000"/>
                    <a:lumOff val="25000"/>
                  </a:schemeClr>
                </a:solidFill>
              </a:rPr>
              <a:t>tout anticiper +++ </a:t>
            </a:r>
          </a:p>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2767E3C4-C76E-4E30-8411-83CAC3BB79CC}" type="slidenum">
              <a:rPr lang="fr-FR" smtClean="0"/>
              <a:pPr>
                <a:defRPr/>
              </a:pPr>
              <a:t>98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a:t>
            </a:r>
          </a:p>
        </p:txBody>
      </p:sp>
      <p:sp>
        <p:nvSpPr>
          <p:cNvPr id="4" name="Espace réservé du numéro de diapositive 3"/>
          <p:cNvSpPr>
            <a:spLocks noGrp="1"/>
          </p:cNvSpPr>
          <p:nvPr>
            <p:ph type="sldNum" sz="quarter" idx="10"/>
          </p:nvPr>
        </p:nvSpPr>
        <p:spPr/>
        <p:txBody>
          <a:bodyPr/>
          <a:lstStyle/>
          <a:p>
            <a:fld id="{A9F49516-03B2-4138-91E4-0C2C9876E757}" type="slidenum">
              <a:rPr lang="fr-FR" smtClean="0"/>
              <a:pPr/>
              <a:t>100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E84FD-2422-4B7B-A110-44D27992BC0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2C7A3A5-DD7C-4402-B26B-32F5E5D713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CC3C033-9A5A-49AC-ADA3-A07C7A6AF208}"/>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4F527514-7126-4D09-88E5-2E7C3D83C5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8D25A1-1D18-4465-8AAB-CA130DA60C95}"/>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7" name="Picture 2" descr="RÃ©sultat de recherche d'images pour &quot;universitÃ© de lyon logo&quot;">
            <a:extLst>
              <a:ext uri="{FF2B5EF4-FFF2-40B4-BE49-F238E27FC236}">
                <a16:creationId xmlns:a16="http://schemas.microsoft.com/office/drawing/2014/main" id="{55FB8802-1F4F-439C-86A9-9A4A2E7313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Ã©sultat de recherche d'images pour &quot;universitÃ© de lyon logo&quot;">
            <a:extLst>
              <a:ext uri="{FF2B5EF4-FFF2-40B4-BE49-F238E27FC236}">
                <a16:creationId xmlns:a16="http://schemas.microsoft.com/office/drawing/2014/main" id="{C9690EE7-5C92-4D1C-82C0-9310D05ADD74}"/>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3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2BB99-A02C-4B4F-8833-9691229CE2D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4C1D69D-FCC7-486D-BC51-E183C1FE5BC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26123B-B10E-459F-B23A-9CB9834086DD}"/>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782BD661-C344-458A-A091-FE3E8C8A34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65AF34-3DBB-4CEB-8113-7C4FE32056D2}"/>
              </a:ext>
            </a:extLst>
          </p:cNvPr>
          <p:cNvSpPr>
            <a:spLocks noGrp="1"/>
          </p:cNvSpPr>
          <p:nvPr>
            <p:ph type="sldNum" sz="quarter" idx="12"/>
          </p:nvPr>
        </p:nvSpPr>
        <p:spPr/>
        <p:txBody>
          <a:bodyPr/>
          <a:lstStyle/>
          <a:p>
            <a:fld id="{371D1407-719B-4E1F-BC14-7B0AB03349C7}" type="slidenum">
              <a:rPr lang="fr-FR" smtClean="0"/>
              <a:pPr/>
              <a:t>‹N°›</a:t>
            </a:fld>
            <a:endParaRPr lang="fr-FR"/>
          </a:p>
        </p:txBody>
      </p:sp>
    </p:spTree>
    <p:extLst>
      <p:ext uri="{BB962C8B-B14F-4D97-AF65-F5344CB8AC3E}">
        <p14:creationId xmlns:p14="http://schemas.microsoft.com/office/powerpoint/2010/main" val="415665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6A58E13-7BAE-4C7C-A94A-1C469FBB8A9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373BE29-9F7F-47A5-9CFB-FE2940EA31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3639D8-E6DF-4FD1-A23D-43BC3093BE3C}"/>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15AE2844-6141-4F9C-9403-9E837C2887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9B05DC-7AF2-49AC-9DB2-CBCF469D0A53}"/>
              </a:ext>
            </a:extLst>
          </p:cNvPr>
          <p:cNvSpPr>
            <a:spLocks noGrp="1"/>
          </p:cNvSpPr>
          <p:nvPr>
            <p:ph type="sldNum" sz="quarter" idx="12"/>
          </p:nvPr>
        </p:nvSpPr>
        <p:spPr/>
        <p:txBody>
          <a:bodyPr/>
          <a:lstStyle/>
          <a:p>
            <a:fld id="{371D1407-719B-4E1F-BC14-7B0AB03349C7}" type="slidenum">
              <a:rPr lang="fr-FR" smtClean="0"/>
              <a:pPr/>
              <a:t>‹N°›</a:t>
            </a:fld>
            <a:endParaRPr lang="fr-FR"/>
          </a:p>
        </p:txBody>
      </p:sp>
    </p:spTree>
    <p:extLst>
      <p:ext uri="{BB962C8B-B14F-4D97-AF65-F5344CB8AC3E}">
        <p14:creationId xmlns:p14="http://schemas.microsoft.com/office/powerpoint/2010/main" val="2034435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2EDCC-87CF-42A8-9A07-480E8803C3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98A4E2C-CFE6-4ABC-8229-37D62BAFDA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ECB1A3-ACEC-4F70-8E34-A43800E09B52}"/>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6876630E-E17F-4F8B-8F80-C4C42554D9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FFE2B1-6C1D-4314-BA18-F472477DF851}"/>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7" name="Picture 2" descr="RÃ©sultat de recherche d'images pour &quot;universitÃ© de lyon logo&quot;">
            <a:extLst>
              <a:ext uri="{FF2B5EF4-FFF2-40B4-BE49-F238E27FC236}">
                <a16:creationId xmlns:a16="http://schemas.microsoft.com/office/drawing/2014/main" id="{61BA405B-ACC6-46A8-BA61-841796C0501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Ã©sultat de recherche d'images pour &quot;universitÃ© de lyon logo&quot;">
            <a:extLst>
              <a:ext uri="{FF2B5EF4-FFF2-40B4-BE49-F238E27FC236}">
                <a16:creationId xmlns:a16="http://schemas.microsoft.com/office/drawing/2014/main" id="{21E5DEFC-5495-4136-8BCE-6B4C5811FF9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2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0869F-EC13-4BC8-9DD8-F9A010938F8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E8BF20B-B3A9-42C6-B901-D1C32F17C4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DC461FC-BAA4-4C6E-AE97-99136F21612E}"/>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82943A15-E734-4681-85CD-595924A92C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C57AD0-05D3-4FD2-9189-FD96525DF800}"/>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7" name="Picture 2" descr="RÃ©sultat de recherche d'images pour &quot;universitÃ© de lyon logo&quot;">
            <a:extLst>
              <a:ext uri="{FF2B5EF4-FFF2-40B4-BE49-F238E27FC236}">
                <a16:creationId xmlns:a16="http://schemas.microsoft.com/office/drawing/2014/main" id="{2BEA07B2-A614-4E36-BB50-D91F42BE0A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Ã©sultat de recherche d'images pour &quot;universitÃ© de lyon logo&quot;">
            <a:extLst>
              <a:ext uri="{FF2B5EF4-FFF2-40B4-BE49-F238E27FC236}">
                <a16:creationId xmlns:a16="http://schemas.microsoft.com/office/drawing/2014/main" id="{94AEAE18-7777-4F20-8FF3-5071A3466BB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6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35E73-B571-49C0-B9C0-3003590EECA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9C388D8-A7DE-4397-8B61-FE7AD35E219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386855-E5EF-461B-AC8C-02FB63471F3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719394A-8B8A-4F34-9F56-B82DC00524F0}"/>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6" name="Espace réservé du pied de page 5">
            <a:extLst>
              <a:ext uri="{FF2B5EF4-FFF2-40B4-BE49-F238E27FC236}">
                <a16:creationId xmlns:a16="http://schemas.microsoft.com/office/drawing/2014/main" id="{1CC9B614-3612-4723-A503-6199A366F0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125E83D-6F70-4791-806C-7603A79076B0}"/>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8" name="Picture 2" descr="RÃ©sultat de recherche d'images pour &quot;universitÃ© de lyon logo&quot;">
            <a:extLst>
              <a:ext uri="{FF2B5EF4-FFF2-40B4-BE49-F238E27FC236}">
                <a16:creationId xmlns:a16="http://schemas.microsoft.com/office/drawing/2014/main" id="{9FB5CF24-571C-4277-B9B4-371635C53AC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Ã©sultat de recherche d'images pour &quot;universitÃ© de lyon logo&quot;">
            <a:extLst>
              <a:ext uri="{FF2B5EF4-FFF2-40B4-BE49-F238E27FC236}">
                <a16:creationId xmlns:a16="http://schemas.microsoft.com/office/drawing/2014/main" id="{21A98C59-2EF7-4D3B-ADDA-0C42DD8576B7}"/>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45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0869D-E232-4E5C-865E-57263854153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CC3E198-081B-47D3-AD56-39DF73B61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D93B2F8-D2E4-489E-BF7E-59CF40260C0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82A6F84-EB19-47BB-8F22-05A7FC0C9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9F1A9B-F7BE-43D4-9338-30B35EFB4AD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480B50C-010F-4E95-AB01-9CF680C8A16B}"/>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8" name="Espace réservé du pied de page 7">
            <a:extLst>
              <a:ext uri="{FF2B5EF4-FFF2-40B4-BE49-F238E27FC236}">
                <a16:creationId xmlns:a16="http://schemas.microsoft.com/office/drawing/2014/main" id="{461157E6-6F8B-4696-8698-A6715CEFF17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E71D40F-4703-4A50-AB94-806871A8C773}"/>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10" name="Picture 2" descr="RÃ©sultat de recherche d'images pour &quot;universitÃ© de lyon logo&quot;">
            <a:extLst>
              <a:ext uri="{FF2B5EF4-FFF2-40B4-BE49-F238E27FC236}">
                <a16:creationId xmlns:a16="http://schemas.microsoft.com/office/drawing/2014/main" id="{CD8932FF-D02F-4413-A012-8350907024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Ã©sultat de recherche d'images pour &quot;universitÃ© de lyon logo&quot;">
            <a:extLst>
              <a:ext uri="{FF2B5EF4-FFF2-40B4-BE49-F238E27FC236}">
                <a16:creationId xmlns:a16="http://schemas.microsoft.com/office/drawing/2014/main" id="{87D767AD-21E0-4BDF-8535-B794C558F01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73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96CC5C-2B5A-4A4F-BF2A-A46AA95EA7F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42A50D-9066-44F5-83A0-22E477500024}"/>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4" name="Espace réservé du pied de page 3">
            <a:extLst>
              <a:ext uri="{FF2B5EF4-FFF2-40B4-BE49-F238E27FC236}">
                <a16:creationId xmlns:a16="http://schemas.microsoft.com/office/drawing/2014/main" id="{B450D913-9624-4222-8481-190E97E6671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BBE06D-8484-471A-A884-8910A98FEA27}"/>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6" name="Picture 2" descr="RÃ©sultat de recherche d'images pour &quot;universitÃ© de lyon logo&quot;">
            <a:extLst>
              <a:ext uri="{FF2B5EF4-FFF2-40B4-BE49-F238E27FC236}">
                <a16:creationId xmlns:a16="http://schemas.microsoft.com/office/drawing/2014/main" id="{CED924CE-5B86-4D3F-9A8A-A5B440DBAFE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Ã©sultat de recherche d'images pour &quot;universitÃ© de lyon logo&quot;">
            <a:extLst>
              <a:ext uri="{FF2B5EF4-FFF2-40B4-BE49-F238E27FC236}">
                <a16:creationId xmlns:a16="http://schemas.microsoft.com/office/drawing/2014/main" id="{F7C9BAFC-7193-4CE2-841F-15EAFBEB761A}"/>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0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57B740-6714-4D71-A172-2BA44ADAACAC}"/>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3" name="Espace réservé du pied de page 2">
            <a:extLst>
              <a:ext uri="{FF2B5EF4-FFF2-40B4-BE49-F238E27FC236}">
                <a16:creationId xmlns:a16="http://schemas.microsoft.com/office/drawing/2014/main" id="{11FAA167-62C9-44D8-AF99-4140C72B661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C85BDCF-474A-4D95-B753-62726ECC0E7C}"/>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5" name="Picture 2" descr="RÃ©sultat de recherche d'images pour &quot;universitÃ© de lyon logo&quot;">
            <a:extLst>
              <a:ext uri="{FF2B5EF4-FFF2-40B4-BE49-F238E27FC236}">
                <a16:creationId xmlns:a16="http://schemas.microsoft.com/office/drawing/2014/main" id="{FB7E74F1-0CF7-4220-A22D-393E175B304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Ã©sultat de recherche d'images pour &quot;universitÃ© de lyon logo&quot;">
            <a:extLst>
              <a:ext uri="{FF2B5EF4-FFF2-40B4-BE49-F238E27FC236}">
                <a16:creationId xmlns:a16="http://schemas.microsoft.com/office/drawing/2014/main" id="{68CFAE37-7556-4F8E-9A4C-9BD42FB04F4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8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55D35F-A811-4E5C-A45F-F6D0B81076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A6870B6-1D6C-46E9-B1E7-9634529FF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FED1C5A-59D3-494C-A256-5E560C14B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29946A-BB3B-425F-B46D-505EE51291A9}"/>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6" name="Espace réservé du pied de page 5">
            <a:extLst>
              <a:ext uri="{FF2B5EF4-FFF2-40B4-BE49-F238E27FC236}">
                <a16:creationId xmlns:a16="http://schemas.microsoft.com/office/drawing/2014/main" id="{3D7F5F11-BED9-45EA-9E55-D66182EE69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0A85AF-C0FB-4987-AFF5-63AC34B4DB0A}"/>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8" name="Picture 2" descr="RÃ©sultat de recherche d'images pour &quot;universitÃ© de lyon logo&quot;">
            <a:extLst>
              <a:ext uri="{FF2B5EF4-FFF2-40B4-BE49-F238E27FC236}">
                <a16:creationId xmlns:a16="http://schemas.microsoft.com/office/drawing/2014/main" id="{C594521B-3011-48F1-85AF-B906EA7E713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Ã©sultat de recherche d'images pour &quot;universitÃ© de lyon logo&quot;">
            <a:extLst>
              <a:ext uri="{FF2B5EF4-FFF2-40B4-BE49-F238E27FC236}">
                <a16:creationId xmlns:a16="http://schemas.microsoft.com/office/drawing/2014/main" id="{696B3380-157B-4CA7-8AD3-46CAC83412F4}"/>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9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1B0D2-FD35-4FAB-A7B5-33D0C51118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ACAA906-D0BA-42F8-AE9D-73660E198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2552A2A-F4DC-4D19-88CB-3F36D0700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D022436-FC6F-4BEF-8C20-2DD7C6FD0F84}"/>
              </a:ext>
            </a:extLst>
          </p:cNvPr>
          <p:cNvSpPr>
            <a:spLocks noGrp="1"/>
          </p:cNvSpPr>
          <p:nvPr>
            <p:ph type="dt" sz="half" idx="10"/>
          </p:nvPr>
        </p:nvSpPr>
        <p:spPr/>
        <p:txBody>
          <a:bodyPr/>
          <a:lstStyle/>
          <a:p>
            <a:fld id="{218A0970-421F-450F-99B9-51DA682CEF70}" type="datetimeFigureOut">
              <a:rPr lang="fr-FR" smtClean="0"/>
              <a:pPr/>
              <a:t>15/09/2023</a:t>
            </a:fld>
            <a:endParaRPr lang="fr-FR"/>
          </a:p>
        </p:txBody>
      </p:sp>
      <p:sp>
        <p:nvSpPr>
          <p:cNvPr id="6" name="Espace réservé du pied de page 5">
            <a:extLst>
              <a:ext uri="{FF2B5EF4-FFF2-40B4-BE49-F238E27FC236}">
                <a16:creationId xmlns:a16="http://schemas.microsoft.com/office/drawing/2014/main" id="{3D4BF766-B726-40AB-8F80-F821EC3A0A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2C6158B-8373-4D94-8C65-8F0D4349F5EC}"/>
              </a:ext>
            </a:extLst>
          </p:cNvPr>
          <p:cNvSpPr>
            <a:spLocks noGrp="1"/>
          </p:cNvSpPr>
          <p:nvPr>
            <p:ph type="sldNum" sz="quarter" idx="12"/>
          </p:nvPr>
        </p:nvSpPr>
        <p:spPr/>
        <p:txBody>
          <a:bodyPr/>
          <a:lstStyle/>
          <a:p>
            <a:fld id="{371D1407-719B-4E1F-BC14-7B0AB03349C7}" type="slidenum">
              <a:rPr lang="fr-FR" smtClean="0"/>
              <a:pPr/>
              <a:t>‹N°›</a:t>
            </a:fld>
            <a:endParaRPr lang="fr-FR"/>
          </a:p>
        </p:txBody>
      </p:sp>
      <p:pic>
        <p:nvPicPr>
          <p:cNvPr id="8" name="Picture 2" descr="RÃ©sultat de recherche d'images pour &quot;universitÃ© de lyon logo&quot;">
            <a:extLst>
              <a:ext uri="{FF2B5EF4-FFF2-40B4-BE49-F238E27FC236}">
                <a16:creationId xmlns:a16="http://schemas.microsoft.com/office/drawing/2014/main" id="{06033687-9F0B-4F05-BEF1-E101044B2C4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Ã©sultat de recherche d'images pour &quot;universitÃ© de lyon logo&quot;">
            <a:extLst>
              <a:ext uri="{FF2B5EF4-FFF2-40B4-BE49-F238E27FC236}">
                <a16:creationId xmlns:a16="http://schemas.microsoft.com/office/drawing/2014/main" id="{5A440ECF-E72D-4A53-A126-4FB3F14E3B1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9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33B812-20D3-48AF-AEA5-56EBBC60BF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1738302F-E726-44AA-AC7A-7BB356724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BF2BFB5-2CE0-4821-90BF-4EDA2E9F3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A0970-421F-450F-99B9-51DA682CEF70}" type="datetimeFigureOut">
              <a:rPr lang="fr-FR" smtClean="0"/>
              <a:pPr/>
              <a:t>15/09/2023</a:t>
            </a:fld>
            <a:endParaRPr lang="fr-FR"/>
          </a:p>
        </p:txBody>
      </p:sp>
      <p:sp>
        <p:nvSpPr>
          <p:cNvPr id="5" name="Espace réservé du pied de page 4">
            <a:extLst>
              <a:ext uri="{FF2B5EF4-FFF2-40B4-BE49-F238E27FC236}">
                <a16:creationId xmlns:a16="http://schemas.microsoft.com/office/drawing/2014/main" id="{7AA4AF7E-78E6-4B4A-83A1-4BBC1B76E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E048170-F313-4521-A6B9-A0C637C5C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D1407-719B-4E1F-BC14-7B0AB03349C7}" type="slidenum">
              <a:rPr lang="fr-FR" smtClean="0"/>
              <a:pPr/>
              <a:t>‹N°›</a:t>
            </a:fld>
            <a:endParaRPr lang="fr-FR"/>
          </a:p>
        </p:txBody>
      </p:sp>
      <p:pic>
        <p:nvPicPr>
          <p:cNvPr id="7" name="Picture 2" descr="RÃ©sultat de recherche d'images pour &quot;universitÃ© de lyon logo&quot;">
            <a:extLst>
              <a:ext uri="{FF2B5EF4-FFF2-40B4-BE49-F238E27FC236}">
                <a16:creationId xmlns:a16="http://schemas.microsoft.com/office/drawing/2014/main" id="{C249EDE7-1BDB-46E6-8080-8E798791C7C5}"/>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Ã©sultat de recherche d'images pour &quot;universitÃ© de lyon logo&quot;">
            <a:extLst>
              <a:ext uri="{FF2B5EF4-FFF2-40B4-BE49-F238E27FC236}">
                <a16:creationId xmlns:a16="http://schemas.microsoft.com/office/drawing/2014/main" id="{956BF7A2-651C-4400-9AF3-2FAD7517A2DF}"/>
              </a:ext>
            </a:extLst>
          </p:cNvPr>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4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AFGSU%20Detresse%20vitale%20ACR%20pour%20pr&#233;sentation.pp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Oh_y87k4e_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4W5X-9BQjlU"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4W5X-9BQjl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4W5X-9BQjl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AFGSU%20Detresse%20vitale%20ACR3.ppt"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4W5X-9BQjl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Pr&#233;sentation%20commission%20MCU%20PH%20Lilot3.ppt"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3.gif"/><Relationship Id="rId5" Type="http://schemas.openxmlformats.org/officeDocument/2006/relationships/hyperlink" Target="http://www.anesthesiaillustrated.org/cogaids/acls-emergency-aids/" TargetMode="External"/><Relationship Id="rId4" Type="http://schemas.openxmlformats.org/officeDocument/2006/relationships/hyperlink" Target="https://www.interieur.gouv.fr/Le-ministere/Securite-civile/Documentation-technique/Secourisme-et-associations/Les-recommandations-et-les-referentiel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ssIY8NYwvh4&amp;t=6s"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png"/><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G:\CHLS\AFGSU\topo%20DRA\heimlich_Fray.wmv" TargetMode="External"/><Relationship Id="rId5" Type="http://schemas.openxmlformats.org/officeDocument/2006/relationships/hyperlink" Target="https://www.youtube.com/watch?v=gIAFPKaOfII" TargetMode="External"/><Relationship Id="rId4" Type="http://schemas.openxmlformats.org/officeDocument/2006/relationships/hyperlink" Target="https://www.youtube.com/watch?v=tEIiEAn7b-U"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image" Target="../media/image11.jpeg"/><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F29E9-0763-41CA-B224-A16D8529B8EE}"/>
              </a:ext>
            </a:extLst>
          </p:cNvPr>
          <p:cNvSpPr>
            <a:spLocks noGrp="1"/>
          </p:cNvSpPr>
          <p:nvPr>
            <p:ph type="ctrTitle"/>
          </p:nvPr>
        </p:nvSpPr>
        <p:spPr>
          <a:xfrm>
            <a:off x="1524000" y="2177589"/>
            <a:ext cx="9144000" cy="2387600"/>
          </a:xfrm>
        </p:spPr>
        <p:txBody>
          <a:bodyPr>
            <a:normAutofit fontScale="90000"/>
          </a:bodyPr>
          <a:lstStyle/>
          <a:p>
            <a:r>
              <a:rPr lang="fr-FR" b="1" dirty="0">
                <a:solidFill>
                  <a:schemeClr val="accent2"/>
                </a:solidFill>
              </a:rPr>
              <a:t>ED – AFGSU Niveau 1</a:t>
            </a:r>
            <a:br>
              <a:rPr lang="fr-FR" b="1" dirty="0">
                <a:solidFill>
                  <a:schemeClr val="accent2"/>
                </a:solidFill>
              </a:rPr>
            </a:br>
            <a:br>
              <a:rPr lang="fr-FR" b="1" dirty="0">
                <a:solidFill>
                  <a:schemeClr val="accent2"/>
                </a:solidFill>
              </a:rPr>
            </a:br>
            <a:r>
              <a:rPr lang="fr-FR" sz="4000" b="1" dirty="0">
                <a:solidFill>
                  <a:schemeClr val="accent2"/>
                </a:solidFill>
              </a:rPr>
              <a:t>Bilan Vital - Arrêt Cardiaque</a:t>
            </a:r>
            <a:br>
              <a:rPr lang="fr-FR" sz="4000" b="1" dirty="0">
                <a:solidFill>
                  <a:schemeClr val="accent2"/>
                </a:solidFill>
              </a:rPr>
            </a:br>
            <a:r>
              <a:rPr lang="fr-FR" sz="4000" b="1" dirty="0">
                <a:solidFill>
                  <a:schemeClr val="accent2"/>
                </a:solidFill>
              </a:rPr>
              <a:t>Obstruction des Voies aériennes </a:t>
            </a:r>
            <a:r>
              <a:rPr lang="fr-FR" sz="4000" b="1" dirty="0"/>
              <a:t>-</a:t>
            </a:r>
            <a:r>
              <a:rPr lang="fr-FR" sz="4000" b="1" dirty="0">
                <a:solidFill>
                  <a:schemeClr val="accent2"/>
                </a:solidFill>
              </a:rPr>
              <a:t> Hémorragie</a:t>
            </a:r>
            <a:br>
              <a:rPr lang="fr-FR" b="1" dirty="0">
                <a:solidFill>
                  <a:schemeClr val="accent2"/>
                </a:solidFill>
              </a:rPr>
            </a:br>
            <a:r>
              <a:rPr lang="fr-FR" sz="4900" dirty="0">
                <a:solidFill>
                  <a:schemeClr val="accent2"/>
                </a:solidFill>
              </a:rPr>
              <a:t>Dr Marc Lilot</a:t>
            </a:r>
            <a:endParaRPr lang="fr-FR" dirty="0">
              <a:solidFill>
                <a:schemeClr val="accent2"/>
              </a:solidFill>
            </a:endParaRPr>
          </a:p>
        </p:txBody>
      </p:sp>
      <p:pic>
        <p:nvPicPr>
          <p:cNvPr id="1026" name="Picture 2" descr="RÃ©sultat de recherche d'images pour &quot;universitÃ© de lyon logo&quot;">
            <a:extLst>
              <a:ext uri="{FF2B5EF4-FFF2-40B4-BE49-F238E27FC236}">
                <a16:creationId xmlns:a16="http://schemas.microsoft.com/office/drawing/2014/main" id="{94509B63-5DEE-4323-AD71-50B897B058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8871" y="6144313"/>
            <a:ext cx="941330" cy="681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universitÃ© de lyon logo&quot;">
            <a:extLst>
              <a:ext uri="{FF2B5EF4-FFF2-40B4-BE49-F238E27FC236}">
                <a16:creationId xmlns:a16="http://schemas.microsoft.com/office/drawing/2014/main" id="{9000B77C-6713-4B38-9DAA-B03BF8DDE7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511"/>
          <a:stretch/>
        </p:blipFill>
        <p:spPr bwMode="auto">
          <a:xfrm>
            <a:off x="10614017" y="6176960"/>
            <a:ext cx="464854" cy="681039"/>
          </a:xfrm>
          <a:prstGeom prst="rect">
            <a:avLst/>
          </a:prstGeom>
          <a:noFill/>
          <a:extLst>
            <a:ext uri="{909E8E84-426E-40DD-AFC4-6F175D3DCCD1}">
              <a14:hiddenFill xmlns:a14="http://schemas.microsoft.com/office/drawing/2010/main">
                <a:solidFill>
                  <a:srgbClr val="FFFFFF"/>
                </a:solidFill>
              </a14:hiddenFill>
            </a:ext>
          </a:extLst>
        </p:spPr>
      </p:pic>
      <p:sp>
        <p:nvSpPr>
          <p:cNvPr id="6" name="Forme libre 5"/>
          <p:cNvSpPr/>
          <p:nvPr/>
        </p:nvSpPr>
        <p:spPr>
          <a:xfrm>
            <a:off x="2447595" y="2450776"/>
            <a:ext cx="6880356"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25A79B"/>
              </a:solidFill>
            </a:endParaRPr>
          </a:p>
        </p:txBody>
      </p:sp>
      <p:sp>
        <p:nvSpPr>
          <p:cNvPr id="7" name="Forme libre 6"/>
          <p:cNvSpPr/>
          <p:nvPr/>
        </p:nvSpPr>
        <p:spPr>
          <a:xfrm rot="-10860000">
            <a:off x="2548307" y="2522829"/>
            <a:ext cx="7039101"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
        <p:nvSpPr>
          <p:cNvPr id="8" name="Ellipse 7"/>
          <p:cNvSpPr/>
          <p:nvPr/>
        </p:nvSpPr>
        <p:spPr>
          <a:xfrm>
            <a:off x="9590618" y="2436814"/>
            <a:ext cx="171449" cy="128587"/>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8"/>
          <p:cNvSpPr/>
          <p:nvPr/>
        </p:nvSpPr>
        <p:spPr>
          <a:xfrm>
            <a:off x="9330267" y="2547938"/>
            <a:ext cx="86784" cy="63500"/>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Picture 2"/>
          <p:cNvPicPr>
            <a:picLocks noChangeAspect="1" noChangeArrowheads="1"/>
          </p:cNvPicPr>
          <p:nvPr/>
        </p:nvPicPr>
        <p:blipFill>
          <a:blip r:embed="rId4" cstate="print"/>
          <a:srcRect l="15216" t="64594" r="12285" b="17688"/>
          <a:stretch>
            <a:fillRect/>
          </a:stretch>
        </p:blipFill>
        <p:spPr bwMode="auto">
          <a:xfrm>
            <a:off x="0" y="5719764"/>
            <a:ext cx="10608733" cy="1093787"/>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10776461" y="5143528"/>
            <a:ext cx="1248137" cy="936103"/>
          </a:xfrm>
          <a:prstGeom prst="rect">
            <a:avLst/>
          </a:prstGeom>
          <a:noFill/>
          <a:ln w="9525">
            <a:noFill/>
            <a:miter lim="800000"/>
            <a:headEnd/>
            <a:tailEnd/>
          </a:ln>
        </p:spPr>
      </p:pic>
      <p:sp>
        <p:nvSpPr>
          <p:cNvPr id="3" name="Sous-titre 2">
            <a:extLst>
              <a:ext uri="{FF2B5EF4-FFF2-40B4-BE49-F238E27FC236}">
                <a16:creationId xmlns:a16="http://schemas.microsoft.com/office/drawing/2014/main" id="{3E2C6B12-88BB-45FF-84B0-95C3E587FC0D}"/>
              </a:ext>
            </a:extLst>
          </p:cNvPr>
          <p:cNvSpPr>
            <a:spLocks noGrp="1"/>
          </p:cNvSpPr>
          <p:nvPr>
            <p:ph type="subTitle" idx="1"/>
          </p:nvPr>
        </p:nvSpPr>
        <p:spPr>
          <a:xfrm>
            <a:off x="1524000" y="4737789"/>
            <a:ext cx="9144000" cy="1424970"/>
          </a:xfrm>
        </p:spPr>
        <p:txBody>
          <a:bodyPr>
            <a:normAutofit/>
          </a:bodyPr>
          <a:lstStyle/>
          <a:p>
            <a:r>
              <a:rPr lang="fr-FR" dirty="0"/>
              <a:t>Anesthésie-Réanimation</a:t>
            </a:r>
          </a:p>
          <a:p>
            <a:r>
              <a:rPr lang="fr-FR" dirty="0"/>
              <a:t>Hôpital Louis Pradel</a:t>
            </a:r>
          </a:p>
          <a:p>
            <a:r>
              <a:rPr lang="fr-FR" dirty="0"/>
              <a:t>Groupement Hospitalier Est</a:t>
            </a:r>
          </a:p>
        </p:txBody>
      </p:sp>
    </p:spTree>
    <p:extLst>
      <p:ext uri="{BB962C8B-B14F-4D97-AF65-F5344CB8AC3E}">
        <p14:creationId xmlns:p14="http://schemas.microsoft.com/office/powerpoint/2010/main" val="171906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C:\Users\Marc\Desktop\MEDECINE OK\CLINICAT\simulation CLESS\Medical education pedagogie\AFGSU\20190109_102949.jpg"/>
          <p:cNvPicPr>
            <a:picLocks noChangeAspect="1" noChangeArrowheads="1"/>
          </p:cNvPicPr>
          <p:nvPr/>
        </p:nvPicPr>
        <p:blipFill>
          <a:blip r:embed="rId2" cstate="print"/>
          <a:srcRect/>
          <a:stretch>
            <a:fillRect/>
          </a:stretch>
        </p:blipFill>
        <p:spPr bwMode="auto">
          <a:xfrm>
            <a:off x="3503085" y="4149726"/>
            <a:ext cx="3168649" cy="2708275"/>
          </a:xfrm>
          <a:prstGeom prst="rect">
            <a:avLst/>
          </a:prstGeom>
          <a:noFill/>
          <a:ln w="9525">
            <a:noFill/>
            <a:miter lim="800000"/>
            <a:headEnd/>
            <a:tailEnd/>
          </a:ln>
        </p:spPr>
      </p:pic>
      <p:pic>
        <p:nvPicPr>
          <p:cNvPr id="15363" name="Picture 18" descr="C:\Users\Marc\Desktop\MEDECINE OK\CLINICAT\simulation CLESS\Medical education pedagogie\AFGSU\20190109_103041.jpg"/>
          <p:cNvPicPr>
            <a:picLocks noChangeAspect="1" noChangeArrowheads="1"/>
          </p:cNvPicPr>
          <p:nvPr/>
        </p:nvPicPr>
        <p:blipFill>
          <a:blip r:embed="rId3" cstate="print"/>
          <a:srcRect t="30577" r="6114" b="22479"/>
          <a:stretch>
            <a:fillRect/>
          </a:stretch>
        </p:blipFill>
        <p:spPr bwMode="auto">
          <a:xfrm>
            <a:off x="7152218" y="4292600"/>
            <a:ext cx="4607983" cy="2305050"/>
          </a:xfrm>
          <a:prstGeom prst="rect">
            <a:avLst/>
          </a:prstGeom>
          <a:noFill/>
          <a:ln w="9525">
            <a:noFill/>
            <a:miter lim="800000"/>
            <a:headEnd/>
            <a:tailEnd/>
          </a:ln>
        </p:spPr>
      </p:pic>
      <p:pic>
        <p:nvPicPr>
          <p:cNvPr id="15364" name="Picture 9" descr="C:\Users\Marc\Desktop\MEDECINE OK\CLINICAT\simulation CLESS\Medical education pedagogie\AFGSU\20190109_102924.jpg"/>
          <p:cNvPicPr>
            <a:picLocks noChangeAspect="1" noChangeArrowheads="1"/>
          </p:cNvPicPr>
          <p:nvPr/>
        </p:nvPicPr>
        <p:blipFill>
          <a:blip r:embed="rId4" cstate="print"/>
          <a:srcRect/>
          <a:stretch>
            <a:fillRect/>
          </a:stretch>
        </p:blipFill>
        <p:spPr bwMode="auto">
          <a:xfrm>
            <a:off x="0" y="4149726"/>
            <a:ext cx="3022600" cy="2708275"/>
          </a:xfrm>
          <a:prstGeom prst="rect">
            <a:avLst/>
          </a:prstGeom>
          <a:noFill/>
          <a:ln w="9525">
            <a:noFill/>
            <a:miter lim="800000"/>
            <a:headEnd/>
            <a:tailEnd/>
          </a:ln>
        </p:spPr>
      </p:pic>
      <p:pic>
        <p:nvPicPr>
          <p:cNvPr id="15365" name="Picture 7" descr="C:\Users\Marc\Desktop\MEDECINE OK\CLINICAT\simulation CLESS\Medical education pedagogie\AFGSU\20190109_102756.jpg"/>
          <p:cNvPicPr>
            <a:picLocks noChangeAspect="1" noChangeArrowheads="1"/>
          </p:cNvPicPr>
          <p:nvPr/>
        </p:nvPicPr>
        <p:blipFill>
          <a:blip r:embed="rId5" cstate="print"/>
          <a:srcRect/>
          <a:stretch>
            <a:fillRect/>
          </a:stretch>
        </p:blipFill>
        <p:spPr bwMode="auto">
          <a:xfrm>
            <a:off x="3983567" y="1989138"/>
            <a:ext cx="3551767" cy="1998662"/>
          </a:xfrm>
          <a:prstGeom prst="rect">
            <a:avLst/>
          </a:prstGeom>
          <a:noFill/>
          <a:ln w="9525">
            <a:noFill/>
            <a:miter lim="800000"/>
            <a:headEnd/>
            <a:tailEnd/>
          </a:ln>
        </p:spPr>
      </p:pic>
      <p:pic>
        <p:nvPicPr>
          <p:cNvPr id="15366" name="Picture 6" descr="C:\Users\Marc\Desktop\MEDECINE OK\CLINICAT\simulation CLESS\Medical education pedagogie\AFGSU\20190109_102739.jpg"/>
          <p:cNvPicPr>
            <a:picLocks noChangeAspect="1" noChangeArrowheads="1"/>
          </p:cNvPicPr>
          <p:nvPr/>
        </p:nvPicPr>
        <p:blipFill>
          <a:blip r:embed="rId6" cstate="print"/>
          <a:srcRect/>
          <a:stretch>
            <a:fillRect/>
          </a:stretch>
        </p:blipFill>
        <p:spPr bwMode="auto">
          <a:xfrm>
            <a:off x="8208434" y="0"/>
            <a:ext cx="3983567" cy="3983038"/>
          </a:xfrm>
          <a:prstGeom prst="rect">
            <a:avLst/>
          </a:prstGeom>
          <a:noFill/>
          <a:ln w="9525">
            <a:noFill/>
            <a:miter lim="800000"/>
            <a:headEnd/>
            <a:tailEnd/>
          </a:ln>
        </p:spPr>
      </p:pic>
      <p:pic>
        <p:nvPicPr>
          <p:cNvPr id="15367" name="Picture 4" descr="C:\Users\Marc\Desktop\MEDECINE OK\CLINICAT\simulation CLESS\Medical education pedagogie\AFGSU\20190109_102710.jpg"/>
          <p:cNvPicPr>
            <a:picLocks noChangeAspect="1" noChangeArrowheads="1"/>
          </p:cNvPicPr>
          <p:nvPr/>
        </p:nvPicPr>
        <p:blipFill>
          <a:blip r:embed="rId7" cstate="print"/>
          <a:srcRect t="15714" b="28609"/>
          <a:stretch>
            <a:fillRect/>
          </a:stretch>
        </p:blipFill>
        <p:spPr bwMode="auto">
          <a:xfrm>
            <a:off x="3983567" y="0"/>
            <a:ext cx="3551767" cy="1944688"/>
          </a:xfrm>
          <a:prstGeom prst="rect">
            <a:avLst/>
          </a:prstGeom>
          <a:noFill/>
          <a:ln w="9525">
            <a:noFill/>
            <a:miter lim="800000"/>
            <a:headEnd/>
            <a:tailEnd/>
          </a:ln>
        </p:spPr>
      </p:pic>
      <p:pic>
        <p:nvPicPr>
          <p:cNvPr id="15368" name="Picture 3" descr="C:\Users\Marc\Desktop\MEDECINE OK\CLINICAT\simulation CLESS\Medical education pedagogie\AFGSU\20190109_102704.jpg"/>
          <p:cNvPicPr>
            <a:picLocks noChangeAspect="1" noChangeArrowheads="1"/>
          </p:cNvPicPr>
          <p:nvPr/>
        </p:nvPicPr>
        <p:blipFill>
          <a:blip r:embed="rId8" cstate="print"/>
          <a:srcRect/>
          <a:stretch>
            <a:fillRect/>
          </a:stretch>
        </p:blipFill>
        <p:spPr bwMode="auto">
          <a:xfrm>
            <a:off x="0" y="0"/>
            <a:ext cx="3716867" cy="3716338"/>
          </a:xfrm>
          <a:prstGeom prst="rect">
            <a:avLst/>
          </a:prstGeom>
          <a:noFill/>
          <a:ln w="9525">
            <a:noFill/>
            <a:miter lim="800000"/>
            <a:headEnd/>
            <a:tailEnd/>
          </a:ln>
        </p:spPr>
      </p:pic>
      <p:sp>
        <p:nvSpPr>
          <p:cNvPr id="15369" name="Rectangle 8"/>
          <p:cNvSpPr>
            <a:spLocks noChangeArrowheads="1"/>
          </p:cNvSpPr>
          <p:nvPr/>
        </p:nvSpPr>
        <p:spPr bwMode="auto">
          <a:xfrm>
            <a:off x="2446867" y="3646488"/>
            <a:ext cx="7681384" cy="646112"/>
          </a:xfrm>
          <a:prstGeom prst="rect">
            <a:avLst/>
          </a:prstGeom>
          <a:solidFill>
            <a:srgbClr val="FFFFFF"/>
          </a:solidFill>
          <a:ln w="38100">
            <a:solidFill>
              <a:srgbClr val="0000FF"/>
            </a:solidFill>
            <a:miter lim="800000"/>
            <a:headEnd/>
            <a:tailEnd/>
          </a:ln>
        </p:spPr>
        <p:txBody>
          <a:bodyPr>
            <a:spAutoFit/>
          </a:bodyPr>
          <a:lstStyle/>
          <a:p>
            <a:pPr algn="ctr" eaLnBrk="1" hangingPunct="1"/>
            <a:r>
              <a:rPr lang="fr-FR" altLang="fr-FR" b="1"/>
              <a:t>La méthode AGIR : </a:t>
            </a:r>
          </a:p>
          <a:p>
            <a:pPr algn="ctr" eaLnBrk="1" hangingPunct="1"/>
            <a:r>
              <a:rPr lang="fr-FR" altLang="fr-FR" b="1"/>
              <a:t>Apprendre un Geste en Intégrant le Raisonnement </a:t>
            </a:r>
            <a:endParaRPr lang="fr-FR" altLang="fr-F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QCM</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lstStyle/>
          <a:p>
            <a:pPr>
              <a:buNone/>
            </a:pPr>
            <a:r>
              <a:rPr lang="fr-FR" dirty="0"/>
              <a:t>En cas d’attaque terroriste, quelle est la conduite à tenir ?</a:t>
            </a:r>
          </a:p>
          <a:p>
            <a:pPr>
              <a:buNone/>
            </a:pPr>
            <a:endParaRPr lang="fr-FR" dirty="0"/>
          </a:p>
          <a:p>
            <a:pPr>
              <a:buNone/>
            </a:pPr>
            <a:r>
              <a:rPr lang="fr-FR" dirty="0"/>
              <a:t>	A) Alerter / riposter / secourir</a:t>
            </a:r>
          </a:p>
          <a:p>
            <a:pPr>
              <a:buNone/>
            </a:pPr>
            <a:r>
              <a:rPr lang="fr-FR" dirty="0"/>
              <a:t>	B) Se cacher / riposter / alerter</a:t>
            </a:r>
          </a:p>
          <a:p>
            <a:pPr>
              <a:buNone/>
            </a:pPr>
            <a:r>
              <a:rPr lang="fr-FR" dirty="0"/>
              <a:t>	C) Alerter / s’échapper / secourir</a:t>
            </a:r>
          </a:p>
          <a:p>
            <a:pPr>
              <a:buNone/>
            </a:pPr>
            <a:r>
              <a:rPr lang="fr-FR" dirty="0"/>
              <a:t>	D) S’échapper / se cacher si on ne peut fuir / alerter	</a:t>
            </a:r>
          </a:p>
          <a:p>
            <a:pPr>
              <a:buNone/>
            </a:pPr>
            <a:r>
              <a:rPr lang="fr-FR" dirty="0"/>
              <a:t>	E) S’échapper/ courir vers les forces de police / secourir</a:t>
            </a:r>
          </a:p>
          <a:p>
            <a:pPr>
              <a:buNone/>
            </a:pPr>
            <a:endParaRPr 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76339" y="190048"/>
            <a:ext cx="4639322" cy="6477904"/>
          </a:xfrm>
          <a:prstGeom prst="rect">
            <a:avLst/>
          </a:prstGeom>
        </p:spPr>
      </p:pic>
    </p:spTree>
    <p:extLst>
      <p:ext uri="{BB962C8B-B14F-4D97-AF65-F5344CB8AC3E}">
        <p14:creationId xmlns:p14="http://schemas.microsoft.com/office/powerpoint/2010/main" val="20574889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F5BBF3C-12D5-478F-BDE7-4D9D7C36C35A}"/>
              </a:ext>
            </a:extLst>
          </p:cNvPr>
          <p:cNvSpPr>
            <a:spLocks noGrp="1"/>
          </p:cNvSpPr>
          <p:nvPr>
            <p:ph type="ctrTitle"/>
          </p:nvPr>
        </p:nvSpPr>
        <p:spPr>
          <a:xfrm>
            <a:off x="1524000" y="1122363"/>
            <a:ext cx="9144000" cy="3896204"/>
          </a:xfrm>
        </p:spPr>
        <p:txBody>
          <a:bodyPr>
            <a:normAutofit/>
          </a:bodyPr>
          <a:lstStyle/>
          <a:p>
            <a:r>
              <a:rPr lang="fr-FR" dirty="0"/>
              <a:t>Suite pendant les TP !</a:t>
            </a:r>
            <a:br>
              <a:rPr lang="fr-FR" dirty="0"/>
            </a:br>
            <a:br>
              <a:rPr lang="fr-FR" dirty="0"/>
            </a:br>
            <a:br>
              <a:rPr lang="fr-FR" dirty="0"/>
            </a:br>
            <a:r>
              <a:rPr lang="fr-FR" dirty="0"/>
              <a:t>Merci</a:t>
            </a:r>
          </a:p>
        </p:txBody>
      </p:sp>
    </p:spTree>
    <p:extLst>
      <p:ext uri="{BB962C8B-B14F-4D97-AF65-F5344CB8AC3E}">
        <p14:creationId xmlns:p14="http://schemas.microsoft.com/office/powerpoint/2010/main" val="423374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47728" y="404665"/>
            <a:ext cx="4681538" cy="432197"/>
          </a:xfrm>
          <a:prstGeom prst="rect">
            <a:avLst/>
          </a:prstGeom>
          <a:solidFill>
            <a:schemeClr val="bg1">
              <a:lumMod val="95000"/>
            </a:schemeClr>
          </a:solidFill>
          <a:ln w="28575">
            <a:solidFill>
              <a:srgbClr val="FFC000"/>
            </a:solidFill>
          </a:ln>
        </p:spPr>
        <p:txBody>
          <a:bodyPr anchor="ctr">
            <a:normAutofit/>
          </a:bodyPr>
          <a:lstStyle/>
          <a:p>
            <a:pPr algn="ctr" defTabSz="685800">
              <a:defRPr/>
            </a:pPr>
            <a:r>
              <a:rPr lang="fr-FR" sz="2100" b="1" dirty="0">
                <a:solidFill>
                  <a:prstClr val="black"/>
                </a:solidFill>
                <a:latin typeface="Arial" charset="0"/>
                <a:cs typeface="Arial" charset="0"/>
              </a:rPr>
              <a:t>Evaluation certifiante continue</a:t>
            </a:r>
          </a:p>
        </p:txBody>
      </p:sp>
      <p:sp>
        <p:nvSpPr>
          <p:cNvPr id="4" name="Espace réservé du contenu 3"/>
          <p:cNvSpPr txBox="1">
            <a:spLocks/>
          </p:cNvSpPr>
          <p:nvPr/>
        </p:nvSpPr>
        <p:spPr>
          <a:xfrm>
            <a:off x="2063552" y="1052736"/>
            <a:ext cx="8278812" cy="4392488"/>
          </a:xfrm>
          <a:prstGeom prst="rect">
            <a:avLst/>
          </a:prstGeom>
          <a:solidFill>
            <a:schemeClr val="bg1">
              <a:lumMod val="95000"/>
            </a:schemeClr>
          </a:solidFill>
          <a:ln w="28575">
            <a:solidFill>
              <a:srgbClr val="00B0F0"/>
            </a:solidFill>
          </a:ln>
        </p:spPr>
        <p:txBody>
          <a:bodyPr>
            <a:normAutofit/>
          </a:bodyPr>
          <a:lstStyle/>
          <a:p>
            <a:pPr defTabSz="685800">
              <a:defRPr/>
            </a:pPr>
            <a:endParaRPr lang="fr-FR" sz="2800" dirty="0">
              <a:solidFill>
                <a:prstClr val="black"/>
              </a:solidFill>
              <a:latin typeface="Arial" charset="0"/>
              <a:cs typeface="Arial" charset="0"/>
            </a:endParaRPr>
          </a:p>
          <a:p>
            <a:pPr defTabSz="685800">
              <a:defRPr/>
            </a:pPr>
            <a:endParaRPr lang="fr-FR" sz="2800" dirty="0">
              <a:solidFill>
                <a:prstClr val="black"/>
              </a:solidFill>
              <a:latin typeface="Arial" charset="0"/>
              <a:cs typeface="Arial" charset="0"/>
            </a:endParaRPr>
          </a:p>
          <a:p>
            <a:pPr defTabSz="685800">
              <a:defRPr/>
            </a:pPr>
            <a:endParaRPr lang="fr-FR" sz="2800" dirty="0">
              <a:solidFill>
                <a:prstClr val="black"/>
              </a:solidFill>
              <a:latin typeface="Arial" charset="0"/>
              <a:cs typeface="Arial" charset="0"/>
            </a:endParaRPr>
          </a:p>
          <a:p>
            <a:pPr defTabSz="685800">
              <a:defRPr/>
            </a:pPr>
            <a:endParaRPr lang="fr-FR" sz="2800" dirty="0">
              <a:solidFill>
                <a:prstClr val="black"/>
              </a:solidFill>
              <a:latin typeface="Arial" charset="0"/>
              <a:cs typeface="Arial" charset="0"/>
            </a:endParaRPr>
          </a:p>
          <a:p>
            <a:pPr defTabSz="685800">
              <a:defRPr/>
            </a:pPr>
            <a:r>
              <a:rPr lang="fr-FR" sz="2400" dirty="0">
                <a:solidFill>
                  <a:prstClr val="black"/>
                </a:solidFill>
              </a:rPr>
              <a:t>	</a:t>
            </a:r>
          </a:p>
          <a:p>
            <a:pPr defTabSz="685800">
              <a:defRPr/>
            </a:pPr>
            <a:endParaRPr lang="fr-FR" sz="2400" dirty="0">
              <a:solidFill>
                <a:prstClr val="black"/>
              </a:solidFill>
            </a:endParaRPr>
          </a:p>
        </p:txBody>
      </p:sp>
      <p:pic>
        <p:nvPicPr>
          <p:cNvPr id="7" name="Picture 2">
            <a:extLst>
              <a:ext uri="{FF2B5EF4-FFF2-40B4-BE49-F238E27FC236}">
                <a16:creationId xmlns:a16="http://schemas.microsoft.com/office/drawing/2014/main" id="{958C65C8-63DE-4012-B0CA-737F3FAF224C}"/>
              </a:ext>
            </a:extLst>
          </p:cNvPr>
          <p:cNvPicPr>
            <a:picLocks noChangeAspect="1" noChangeArrowheads="1"/>
          </p:cNvPicPr>
          <p:nvPr/>
        </p:nvPicPr>
        <p:blipFill>
          <a:blip r:embed="rId2" cstate="print"/>
          <a:srcRect l="15216" t="64594" r="12285" b="17688"/>
          <a:stretch>
            <a:fillRect/>
          </a:stretch>
        </p:blipFill>
        <p:spPr bwMode="auto">
          <a:xfrm>
            <a:off x="1584236" y="5589240"/>
            <a:ext cx="7478382" cy="1105772"/>
          </a:xfrm>
          <a:prstGeom prst="rect">
            <a:avLst/>
          </a:prstGeom>
          <a:noFill/>
          <a:ln w="9525">
            <a:noFill/>
            <a:miter lim="800000"/>
            <a:headEnd/>
            <a:tailEnd/>
          </a:ln>
        </p:spPr>
      </p:pic>
      <p:pic>
        <p:nvPicPr>
          <p:cNvPr id="3" name="Image 2">
            <a:extLst>
              <a:ext uri="{FF2B5EF4-FFF2-40B4-BE49-F238E27FC236}">
                <a16:creationId xmlns:a16="http://schemas.microsoft.com/office/drawing/2014/main" id="{F168580B-1C8E-4C94-8439-856DD64DA47B}"/>
              </a:ext>
            </a:extLst>
          </p:cNvPr>
          <p:cNvPicPr>
            <a:picLocks noChangeAspect="1"/>
          </p:cNvPicPr>
          <p:nvPr/>
        </p:nvPicPr>
        <p:blipFill>
          <a:blip r:embed="rId3"/>
          <a:stretch>
            <a:fillRect/>
          </a:stretch>
        </p:blipFill>
        <p:spPr>
          <a:xfrm>
            <a:off x="2082796" y="1081984"/>
            <a:ext cx="8259569" cy="4291232"/>
          </a:xfrm>
          <a:prstGeom prst="rect">
            <a:avLst/>
          </a:prstGeom>
        </p:spPr>
      </p:pic>
    </p:spTree>
    <p:extLst>
      <p:ext uri="{BB962C8B-B14F-4D97-AF65-F5344CB8AC3E}">
        <p14:creationId xmlns:p14="http://schemas.microsoft.com/office/powerpoint/2010/main" val="8710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59000" y="188914"/>
            <a:ext cx="7874000" cy="566737"/>
          </a:xfrm>
          <a:prstGeom prst="rect">
            <a:avLst/>
          </a:prstGeom>
          <a:solidFill>
            <a:schemeClr val="bg1">
              <a:lumMod val="95000"/>
            </a:schemeClr>
          </a:solidFill>
          <a:ln w="76200">
            <a:solidFill>
              <a:srgbClr val="FFC000"/>
            </a:solidFill>
          </a:ln>
        </p:spPr>
        <p:txBody>
          <a:bodyPr anchor="ctr">
            <a:normAutofit/>
          </a:bodyPr>
          <a:lstStyle/>
          <a:p>
            <a:pPr algn="ctr" eaLnBrk="1" hangingPunct="1">
              <a:defRPr/>
            </a:pPr>
            <a:r>
              <a:rPr lang="fr-FR" sz="2800" b="1" dirty="0">
                <a:latin typeface="Arial" charset="0"/>
                <a:cs typeface="Arial" charset="0"/>
              </a:rPr>
              <a:t>Evaluation </a:t>
            </a:r>
            <a:r>
              <a:rPr lang="fr-FR" sz="2800" b="1" dirty="0" err="1">
                <a:latin typeface="Arial" charset="0"/>
                <a:cs typeface="Arial" charset="0"/>
              </a:rPr>
              <a:t>certifiante</a:t>
            </a:r>
            <a:r>
              <a:rPr lang="fr-FR" sz="2800" b="1" dirty="0">
                <a:latin typeface="Arial" charset="0"/>
                <a:cs typeface="Arial" charset="0"/>
              </a:rPr>
              <a:t> continue</a:t>
            </a:r>
          </a:p>
        </p:txBody>
      </p:sp>
      <p:sp>
        <p:nvSpPr>
          <p:cNvPr id="5" name="ZoneTexte 4"/>
          <p:cNvSpPr txBox="1"/>
          <p:nvPr/>
        </p:nvSpPr>
        <p:spPr>
          <a:xfrm>
            <a:off x="1102785" y="3644900"/>
            <a:ext cx="2112433"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sp>
        <p:nvSpPr>
          <p:cNvPr id="6" name="ZoneTexte 5"/>
          <p:cNvSpPr txBox="1"/>
          <p:nvPr/>
        </p:nvSpPr>
        <p:spPr>
          <a:xfrm>
            <a:off x="1102784" y="4365625"/>
            <a:ext cx="1631949"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sp>
        <p:nvSpPr>
          <p:cNvPr id="7" name="ZoneTexte 6"/>
          <p:cNvSpPr txBox="1"/>
          <p:nvPr/>
        </p:nvSpPr>
        <p:spPr>
          <a:xfrm>
            <a:off x="1102784" y="5084763"/>
            <a:ext cx="5376333"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142150488"/>
              </p:ext>
            </p:extLst>
          </p:nvPr>
        </p:nvGraphicFramePr>
        <p:xfrm>
          <a:off x="143933" y="908051"/>
          <a:ext cx="11857568" cy="4874325"/>
        </p:xfrm>
        <a:graphic>
          <a:graphicData uri="http://schemas.openxmlformats.org/drawingml/2006/table">
            <a:tbl>
              <a:tblPr firstRow="1" bandRow="1">
                <a:tableStyleId>{5C22544A-7EE6-4342-B048-85BDC9FD1C3A}</a:tableStyleId>
              </a:tblPr>
              <a:tblGrid>
                <a:gridCol w="3513353">
                  <a:extLst>
                    <a:ext uri="{9D8B030D-6E8A-4147-A177-3AD203B41FA5}">
                      <a16:colId xmlns:a16="http://schemas.microsoft.com/office/drawing/2014/main" val="20000"/>
                    </a:ext>
                  </a:extLst>
                </a:gridCol>
                <a:gridCol w="2727828">
                  <a:extLst>
                    <a:ext uri="{9D8B030D-6E8A-4147-A177-3AD203B41FA5}">
                      <a16:colId xmlns:a16="http://schemas.microsoft.com/office/drawing/2014/main" val="20001"/>
                    </a:ext>
                  </a:extLst>
                </a:gridCol>
                <a:gridCol w="3456655">
                  <a:extLst>
                    <a:ext uri="{9D8B030D-6E8A-4147-A177-3AD203B41FA5}">
                      <a16:colId xmlns:a16="http://schemas.microsoft.com/office/drawing/2014/main" val="20002"/>
                    </a:ext>
                  </a:extLst>
                </a:gridCol>
                <a:gridCol w="2159732">
                  <a:extLst>
                    <a:ext uri="{9D8B030D-6E8A-4147-A177-3AD203B41FA5}">
                      <a16:colId xmlns:a16="http://schemas.microsoft.com/office/drawing/2014/main" val="20003"/>
                    </a:ext>
                  </a:extLst>
                </a:gridCol>
              </a:tblGrid>
              <a:tr h="916559">
                <a:tc>
                  <a:txBody>
                    <a:bodyPr/>
                    <a:lstStyle/>
                    <a:p>
                      <a:r>
                        <a:rPr lang="fr-FR" sz="1800" dirty="0">
                          <a:solidFill>
                            <a:schemeClr val="tx1"/>
                          </a:solidFill>
                        </a:rPr>
                        <a:t>Enseignements</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Type d’</a:t>
                      </a:r>
                      <a:r>
                        <a:rPr lang="fr-FR" sz="1800" baseline="0" dirty="0" err="1">
                          <a:solidFill>
                            <a:schemeClr val="tx1"/>
                          </a:solidFill>
                        </a:rPr>
                        <a:t>éval</a:t>
                      </a:r>
                      <a:r>
                        <a:rPr lang="fr-FR" sz="1800" baseline="0" dirty="0">
                          <a:solidFill>
                            <a:schemeClr val="tx1"/>
                          </a:solidFill>
                        </a:rPr>
                        <a:t>.</a:t>
                      </a:r>
                      <a:endParaRPr lang="fr-FR" sz="1800" dirty="0">
                        <a:solidFill>
                          <a:schemeClr val="tx1"/>
                        </a:solidFill>
                      </a:endParaRP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Critère de succès</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Si échec</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5937">
                <a:tc gridSpan="4">
                  <a:txBody>
                    <a:bodyPr/>
                    <a:lstStyle/>
                    <a:p>
                      <a:r>
                        <a:rPr lang="fr-FR" sz="1800" b="1" dirty="0">
                          <a:solidFill>
                            <a:schemeClr val="tx1"/>
                          </a:solidFill>
                        </a:rPr>
                        <a:t>FGSU 1</a:t>
                      </a:r>
                      <a:r>
                        <a:rPr lang="fr-FR" sz="1800" b="1" baseline="0" dirty="0">
                          <a:solidFill>
                            <a:schemeClr val="tx1"/>
                          </a:solidFill>
                        </a:rPr>
                        <a:t>  </a:t>
                      </a:r>
                      <a:r>
                        <a:rPr lang="fr-FR" sz="1800" b="1" dirty="0">
                          <a:solidFill>
                            <a:schemeClr val="tx1"/>
                          </a:solidFill>
                        </a:rPr>
                        <a:t>(2</a:t>
                      </a:r>
                      <a:r>
                        <a:rPr lang="fr-FR" sz="1800" b="1" baseline="30000" dirty="0">
                          <a:solidFill>
                            <a:schemeClr val="tx1"/>
                          </a:solidFill>
                        </a:rPr>
                        <a:t>ème</a:t>
                      </a:r>
                      <a:r>
                        <a:rPr lang="fr-FR" sz="1800" b="1" dirty="0">
                          <a:solidFill>
                            <a:schemeClr val="tx1"/>
                          </a:solidFill>
                        </a:rPr>
                        <a:t> année)</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668569">
                <a:tc>
                  <a:txBody>
                    <a:bodyPr/>
                    <a:lstStyle/>
                    <a:p>
                      <a:r>
                        <a:rPr lang="fr-FR" sz="1800" dirty="0">
                          <a:solidFill>
                            <a:schemeClr val="tx1"/>
                          </a:solidFill>
                        </a:rPr>
                        <a:t>TP</a:t>
                      </a:r>
                    </a:p>
                    <a:p>
                      <a:r>
                        <a:rPr lang="fr-FR" sz="1800" dirty="0">
                          <a:solidFill>
                            <a:schemeClr val="tx1"/>
                          </a:solidFill>
                        </a:rPr>
                        <a:t>3X2h</a:t>
                      </a:r>
                      <a:r>
                        <a:rPr lang="fr-FR" sz="1800" baseline="0" dirty="0">
                          <a:solidFill>
                            <a:schemeClr val="tx1"/>
                          </a:solidFill>
                        </a:rPr>
                        <a:t> groupe de 10</a:t>
                      </a:r>
                      <a:endParaRPr lang="fr-FR" sz="1800" dirty="0">
                        <a:solidFill>
                          <a:schemeClr val="tx1"/>
                        </a:solidFill>
                      </a:endParaRP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err="1"/>
                        <a:t>Eval</a:t>
                      </a:r>
                      <a:r>
                        <a:rPr lang="fr-FR" sz="1800" dirty="0"/>
                        <a:t>. qualitative</a:t>
                      </a:r>
                    </a:p>
                    <a:p>
                      <a:r>
                        <a:rPr lang="fr-FR" sz="1800" dirty="0"/>
                        <a:t>+1,</a:t>
                      </a:r>
                      <a:r>
                        <a:rPr lang="fr-FR" sz="1800" baseline="0" dirty="0"/>
                        <a:t> 0, -1/ED</a:t>
                      </a:r>
                      <a:endParaRPr lang="fr-FR" sz="1800" dirty="0"/>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NA</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NA</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1022">
                <a:tc gridSpan="4">
                  <a:txBody>
                    <a:bodyPr/>
                    <a:lstStyle/>
                    <a:p>
                      <a:r>
                        <a:rPr lang="fr-FR" sz="1800" b="1" dirty="0">
                          <a:solidFill>
                            <a:schemeClr val="tx1"/>
                          </a:solidFill>
                        </a:rPr>
                        <a:t>FGSU 2 (4-5</a:t>
                      </a:r>
                      <a:r>
                        <a:rPr lang="fr-FR" sz="1800" b="1" baseline="30000" dirty="0">
                          <a:solidFill>
                            <a:schemeClr val="tx1"/>
                          </a:solidFill>
                        </a:rPr>
                        <a:t>ème</a:t>
                      </a:r>
                      <a:r>
                        <a:rPr lang="fr-FR" sz="1800" b="1" dirty="0">
                          <a:solidFill>
                            <a:schemeClr val="tx1"/>
                          </a:solidFill>
                        </a:rPr>
                        <a:t> année)</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baseline="0"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668569">
                <a:tc>
                  <a:txBody>
                    <a:bodyPr/>
                    <a:lstStyle/>
                    <a:p>
                      <a:r>
                        <a:rPr lang="fr-FR" sz="1800" dirty="0">
                          <a:solidFill>
                            <a:schemeClr val="tx1"/>
                          </a:solidFill>
                        </a:rPr>
                        <a:t>TP</a:t>
                      </a:r>
                    </a:p>
                    <a:p>
                      <a:r>
                        <a:rPr lang="fr-FR" sz="1800" dirty="0">
                          <a:solidFill>
                            <a:schemeClr val="tx1"/>
                          </a:solidFill>
                        </a:rPr>
                        <a:t>2X2h</a:t>
                      </a:r>
                      <a:r>
                        <a:rPr lang="fr-FR" sz="1800" baseline="0" dirty="0">
                          <a:solidFill>
                            <a:schemeClr val="tx1"/>
                          </a:solidFill>
                        </a:rPr>
                        <a:t> groupe de 10</a:t>
                      </a:r>
                      <a:endParaRPr lang="fr-FR" sz="1800" dirty="0">
                        <a:solidFill>
                          <a:schemeClr val="tx1"/>
                        </a:solidFill>
                      </a:endParaRP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err="1"/>
                        <a:t>Eval</a:t>
                      </a:r>
                      <a:r>
                        <a:rPr lang="fr-FR" sz="1800" dirty="0"/>
                        <a:t>. qualitative</a:t>
                      </a:r>
                    </a:p>
                    <a:p>
                      <a:r>
                        <a:rPr lang="fr-FR" sz="1800" dirty="0"/>
                        <a:t>+1,</a:t>
                      </a:r>
                      <a:r>
                        <a:rPr lang="fr-FR" sz="1800" baseline="0" dirty="0"/>
                        <a:t> 0, -1/ED</a:t>
                      </a:r>
                      <a:endParaRPr lang="fr-FR" sz="1800" dirty="0"/>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NA</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NA</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68569">
                <a:tc>
                  <a:txBody>
                    <a:bodyPr/>
                    <a:lstStyle/>
                    <a:p>
                      <a:r>
                        <a:rPr lang="fr-FR" sz="1800" dirty="0">
                          <a:solidFill>
                            <a:schemeClr val="tx1"/>
                          </a:solidFill>
                        </a:rPr>
                        <a:t>TP</a:t>
                      </a:r>
                    </a:p>
                    <a:p>
                      <a:r>
                        <a:rPr lang="fr-FR" sz="1800" dirty="0">
                          <a:solidFill>
                            <a:schemeClr val="tx1"/>
                          </a:solidFill>
                        </a:rPr>
                        <a:t>1X2h groupe de 10</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1</a:t>
                      </a:r>
                      <a:r>
                        <a:rPr lang="fr-FR" sz="1800" baseline="0" dirty="0"/>
                        <a:t> scénario </a:t>
                      </a:r>
                    </a:p>
                    <a:p>
                      <a:r>
                        <a:rPr lang="fr-FR" sz="1800" baseline="0" dirty="0"/>
                        <a:t>parmi 10</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Note sur 20</a:t>
                      </a:r>
                      <a:r>
                        <a:rPr lang="fr-FR" sz="1800" baseline="0" dirty="0">
                          <a:solidFill>
                            <a:schemeClr val="tx1"/>
                          </a:solidFill>
                        </a:rPr>
                        <a:t> </a:t>
                      </a:r>
                      <a:r>
                        <a:rPr lang="fr-FR" sz="1800" dirty="0">
                          <a:solidFill>
                            <a:schemeClr val="tx1"/>
                          </a:solidFill>
                        </a:rPr>
                        <a:t>≥ 12/20</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Rattrapage X1</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55100">
                <a:tc>
                  <a:txBody>
                    <a:bodyPr/>
                    <a:lstStyle/>
                    <a:p>
                      <a:r>
                        <a:rPr lang="fr-FR" sz="1800" dirty="0">
                          <a:solidFill>
                            <a:schemeClr val="tx1"/>
                          </a:solidFill>
                        </a:rPr>
                        <a:t>Certification</a:t>
                      </a:r>
                    </a:p>
                    <a:p>
                      <a:r>
                        <a:rPr lang="fr-FR" sz="1800" dirty="0">
                          <a:solidFill>
                            <a:schemeClr val="tx1"/>
                          </a:solidFill>
                        </a:rPr>
                        <a:t>FGSU 1 et 2</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Note scénario + sommes bonus ED </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chemeClr val="tx1"/>
                          </a:solidFill>
                        </a:rPr>
                        <a:t>Note ≥ 12/20</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Inscription CESU </a:t>
                      </a:r>
                    </a:p>
                    <a:p>
                      <a:r>
                        <a:rPr lang="fr-FR" sz="1800" dirty="0"/>
                        <a:t>à vos frais</a:t>
                      </a:r>
                    </a:p>
                  </a:txBody>
                  <a:tcPr marL="121929" marR="121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07A18-EAE4-48FA-ABA9-C0F6357576C1}"/>
              </a:ext>
            </a:extLst>
          </p:cNvPr>
          <p:cNvSpPr>
            <a:spLocks noGrp="1"/>
          </p:cNvSpPr>
          <p:nvPr>
            <p:ph type="title"/>
          </p:nvPr>
        </p:nvSpPr>
        <p:spPr/>
        <p:txBody>
          <a:bodyPr/>
          <a:lstStyle/>
          <a:p>
            <a:r>
              <a:rPr lang="fr-FR" dirty="0"/>
              <a:t>Questions</a:t>
            </a:r>
          </a:p>
        </p:txBody>
      </p:sp>
      <p:sp>
        <p:nvSpPr>
          <p:cNvPr id="3" name="Espace réservé du contenu 2">
            <a:extLst>
              <a:ext uri="{FF2B5EF4-FFF2-40B4-BE49-F238E27FC236}">
                <a16:creationId xmlns:a16="http://schemas.microsoft.com/office/drawing/2014/main" id="{732B4A06-4A03-47D6-AC13-3E8432DD3499}"/>
              </a:ext>
            </a:extLst>
          </p:cNvPr>
          <p:cNvSpPr>
            <a:spLocks noGrp="1"/>
          </p:cNvSpPr>
          <p:nvPr>
            <p:ph idx="1"/>
          </p:nvPr>
        </p:nvSpPr>
        <p:spPr>
          <a:xfrm>
            <a:off x="838200" y="1825625"/>
            <a:ext cx="10515600" cy="1800077"/>
          </a:xfrm>
        </p:spPr>
        <p:txBody>
          <a:bodyPr>
            <a:normAutofit/>
          </a:bodyPr>
          <a:lstStyle/>
          <a:p>
            <a:pPr marL="0" indent="0" algn="ctr">
              <a:buNone/>
            </a:pPr>
            <a:r>
              <a:rPr lang="fr-FR" sz="5400" dirty="0"/>
              <a:t>Avez-vous des questions concernant les cours théoriques sur Moodle ?</a:t>
            </a:r>
          </a:p>
        </p:txBody>
      </p:sp>
      <p:pic>
        <p:nvPicPr>
          <p:cNvPr id="1026" name="Picture 2" descr="RÃ©sultat de recherche d'images pour &quot;powerpoint point interrogation&quot;">
            <a:extLst>
              <a:ext uri="{FF2B5EF4-FFF2-40B4-BE49-F238E27FC236}">
                <a16:creationId xmlns:a16="http://schemas.microsoft.com/office/drawing/2014/main" id="{A314A80E-1E4F-40D0-9B51-FCB96A2389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2303" y="3625702"/>
            <a:ext cx="1714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81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QCM</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lstStyle/>
          <a:p>
            <a:pPr>
              <a:buNone/>
            </a:pPr>
            <a:r>
              <a:rPr lang="fr-FR" dirty="0"/>
              <a:t> Quelles sont les 3  grandes fonctions vitales ?</a:t>
            </a:r>
          </a:p>
          <a:p>
            <a:pPr>
              <a:buNone/>
            </a:pPr>
            <a:endParaRPr lang="fr-FR" dirty="0"/>
          </a:p>
          <a:p>
            <a:pPr>
              <a:buNone/>
            </a:pPr>
            <a:r>
              <a:rPr lang="fr-FR" dirty="0"/>
              <a:t>	A) </a:t>
            </a:r>
            <a:r>
              <a:rPr lang="fr-FR" dirty="0" err="1"/>
              <a:t>Ventilatoire</a:t>
            </a:r>
            <a:endParaRPr lang="fr-FR" dirty="0"/>
          </a:p>
          <a:p>
            <a:pPr>
              <a:buNone/>
            </a:pPr>
            <a:r>
              <a:rPr lang="fr-FR" dirty="0"/>
              <a:t>	B) Reproductrice</a:t>
            </a:r>
          </a:p>
          <a:p>
            <a:pPr>
              <a:buNone/>
            </a:pPr>
            <a:r>
              <a:rPr lang="fr-FR" dirty="0"/>
              <a:t>	C) Circulatoire</a:t>
            </a:r>
          </a:p>
          <a:p>
            <a:pPr>
              <a:buNone/>
            </a:pPr>
            <a:r>
              <a:rPr lang="fr-FR" dirty="0"/>
              <a:t>	D) Neurologique</a:t>
            </a:r>
          </a:p>
          <a:p>
            <a:pPr>
              <a:buNone/>
            </a:pPr>
            <a:r>
              <a:rPr lang="fr-FR" dirty="0"/>
              <a:t>	E) Digestive</a:t>
            </a: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5177" t="32111" r="26122" b="8829"/>
          <a:stretch>
            <a:fillRect/>
          </a:stretch>
        </p:blipFill>
        <p:spPr bwMode="auto">
          <a:xfrm>
            <a:off x="143933" y="1052514"/>
            <a:ext cx="7603067" cy="3889375"/>
          </a:xfrm>
          <a:prstGeom prst="rect">
            <a:avLst/>
          </a:prstGeom>
          <a:noFill/>
          <a:ln w="9525">
            <a:noFill/>
            <a:miter lim="800000"/>
            <a:headEnd/>
            <a:tailEnd/>
          </a:ln>
        </p:spPr>
      </p:pic>
      <p:sp>
        <p:nvSpPr>
          <p:cNvPr id="10" name="Titre 1"/>
          <p:cNvSpPr txBox="1">
            <a:spLocks/>
          </p:cNvSpPr>
          <p:nvPr/>
        </p:nvSpPr>
        <p:spPr bwMode="auto">
          <a:xfrm>
            <a:off x="5519937" y="1124744"/>
            <a:ext cx="2688297" cy="404664"/>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normAutofit lnSpcReduction="10000"/>
          </a:bodyPr>
          <a:lstStyle/>
          <a:p>
            <a:pPr algn="ctr" fontAlgn="auto">
              <a:spcAft>
                <a:spcPts val="0"/>
              </a:spcAft>
              <a:defRPr/>
            </a:pPr>
            <a:r>
              <a:rPr lang="fr-FR" dirty="0"/>
              <a:t>O2 cellulaire</a:t>
            </a:r>
            <a:endParaRPr lang="fr-FR" sz="4400" kern="0" dirty="0"/>
          </a:p>
        </p:txBody>
      </p:sp>
      <p:sp>
        <p:nvSpPr>
          <p:cNvPr id="18436" name="Rectangle 4"/>
          <p:cNvSpPr>
            <a:spLocks noChangeArrowheads="1"/>
          </p:cNvSpPr>
          <p:nvPr/>
        </p:nvSpPr>
        <p:spPr bwMode="auto">
          <a:xfrm>
            <a:off x="624418" y="5673726"/>
            <a:ext cx="11040533" cy="646331"/>
          </a:xfrm>
          <a:prstGeom prst="rect">
            <a:avLst/>
          </a:prstGeom>
          <a:noFill/>
          <a:ln w="38100">
            <a:solidFill>
              <a:srgbClr val="0000FF"/>
            </a:solidFill>
            <a:miter lim="800000"/>
            <a:headEnd/>
            <a:tailEnd/>
          </a:ln>
        </p:spPr>
        <p:txBody>
          <a:bodyPr>
            <a:spAutoFit/>
          </a:bodyPr>
          <a:lstStyle/>
          <a:p>
            <a:pPr eaLnBrk="1" hangingPunct="1"/>
            <a:r>
              <a:rPr lang="fr-FR" altLang="fr-FR" b="1"/>
              <a:t>DÉFINITION DE LA DÉTRESSE VITALE </a:t>
            </a:r>
          </a:p>
          <a:p>
            <a:pPr eaLnBrk="1" hangingPunct="1"/>
            <a:r>
              <a:rPr lang="fr-FR" altLang="fr-FR"/>
              <a:t>On appelle détresse vitale l’atteinte d’une ou plusieurs des 3 fonctions vitales de l’organisme. </a:t>
            </a:r>
          </a:p>
        </p:txBody>
      </p:sp>
      <p:sp>
        <p:nvSpPr>
          <p:cNvPr id="4" name="Titre 1">
            <a:extLst/>
          </p:cNvPr>
          <p:cNvSpPr txBox="1">
            <a:spLocks/>
          </p:cNvSpPr>
          <p:nvPr/>
        </p:nvSpPr>
        <p:spPr bwMode="auto">
          <a:xfrm>
            <a:off x="1199456" y="188640"/>
            <a:ext cx="9889099"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a:defRPr/>
            </a:pPr>
            <a:r>
              <a:rPr lang="fr-FR" sz="4000" kern="0" dirty="0">
                <a:solidFill>
                  <a:srgbClr val="000000"/>
                </a:solidFill>
                <a:latin typeface="Arial"/>
              </a:rPr>
              <a:t>1) Fonctions vitales</a:t>
            </a:r>
          </a:p>
        </p:txBody>
      </p:sp>
      <p:grpSp>
        <p:nvGrpSpPr>
          <p:cNvPr id="2" name="Flèche droite 3"/>
          <p:cNvGrpSpPr>
            <a:grpSpLocks/>
          </p:cNvGrpSpPr>
          <p:nvPr/>
        </p:nvGrpSpPr>
        <p:grpSpPr bwMode="auto">
          <a:xfrm rot="-3737129">
            <a:off x="8565358" y="917841"/>
            <a:ext cx="427037" cy="772583"/>
            <a:chOff x="303" y="476"/>
            <a:chExt cx="269" cy="365"/>
          </a:xfrm>
        </p:grpSpPr>
        <p:pic>
          <p:nvPicPr>
            <p:cNvPr id="18453" name="Flèche droite 3"/>
            <p:cNvPicPr>
              <a:picLocks noChangeArrowheads="1"/>
            </p:cNvPicPr>
            <p:nvPr/>
          </p:nvPicPr>
          <p:blipFill>
            <a:blip r:embed="rId3" cstate="print"/>
            <a:srcRect/>
            <a:stretch>
              <a:fillRect/>
            </a:stretch>
          </p:blipFill>
          <p:spPr bwMode="auto">
            <a:xfrm>
              <a:off x="303" y="476"/>
              <a:ext cx="269" cy="365"/>
            </a:xfrm>
            <a:prstGeom prst="rect">
              <a:avLst/>
            </a:prstGeom>
            <a:noFill/>
            <a:ln w="9525">
              <a:noFill/>
              <a:miter lim="800000"/>
              <a:headEnd/>
              <a:tailEnd/>
            </a:ln>
          </p:spPr>
        </p:pic>
        <p:sp>
          <p:nvSpPr>
            <p:cNvPr id="18454"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
        <p:nvSpPr>
          <p:cNvPr id="9" name="Flèche vers le bas 8"/>
          <p:cNvSpPr/>
          <p:nvPr/>
        </p:nvSpPr>
        <p:spPr>
          <a:xfrm>
            <a:off x="5712884" y="1196975"/>
            <a:ext cx="287867" cy="287338"/>
          </a:xfrm>
          <a:prstGeom prst="downArrow">
            <a:avLst/>
          </a:prstGeom>
          <a:solidFill>
            <a:schemeClr val="accent2">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Titre 1"/>
          <p:cNvSpPr txBox="1">
            <a:spLocks/>
          </p:cNvSpPr>
          <p:nvPr/>
        </p:nvSpPr>
        <p:spPr bwMode="auto">
          <a:xfrm>
            <a:off x="9360364" y="1124744"/>
            <a:ext cx="2688297" cy="404664"/>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normAutofit lnSpcReduction="10000"/>
          </a:bodyPr>
          <a:lstStyle/>
          <a:p>
            <a:pPr algn="ctr" fontAlgn="auto">
              <a:spcAft>
                <a:spcPts val="0"/>
              </a:spcAft>
              <a:defRPr/>
            </a:pPr>
            <a:r>
              <a:rPr lang="fr-FR" dirty="0"/>
              <a:t>Souffrance cellulaire</a:t>
            </a:r>
            <a:endParaRPr lang="fr-FR" sz="4400" kern="0" dirty="0"/>
          </a:p>
        </p:txBody>
      </p:sp>
      <p:grpSp>
        <p:nvGrpSpPr>
          <p:cNvPr id="3" name="Flèche droite 3"/>
          <p:cNvGrpSpPr>
            <a:grpSpLocks/>
          </p:cNvGrpSpPr>
          <p:nvPr/>
        </p:nvGrpSpPr>
        <p:grpSpPr bwMode="auto">
          <a:xfrm rot="1621588">
            <a:off x="10509251" y="1590675"/>
            <a:ext cx="569383" cy="579438"/>
            <a:chOff x="303" y="476"/>
            <a:chExt cx="269" cy="365"/>
          </a:xfrm>
        </p:grpSpPr>
        <p:pic>
          <p:nvPicPr>
            <p:cNvPr id="18451" name="Flèche droite 3"/>
            <p:cNvPicPr>
              <a:picLocks noChangeArrowheads="1"/>
            </p:cNvPicPr>
            <p:nvPr/>
          </p:nvPicPr>
          <p:blipFill>
            <a:blip r:embed="rId3" cstate="print"/>
            <a:srcRect/>
            <a:stretch>
              <a:fillRect/>
            </a:stretch>
          </p:blipFill>
          <p:spPr bwMode="auto">
            <a:xfrm>
              <a:off x="303" y="476"/>
              <a:ext cx="269" cy="365"/>
            </a:xfrm>
            <a:prstGeom prst="rect">
              <a:avLst/>
            </a:prstGeom>
            <a:noFill/>
            <a:ln w="9525">
              <a:noFill/>
              <a:miter lim="800000"/>
              <a:headEnd/>
              <a:tailEnd/>
            </a:ln>
          </p:spPr>
        </p:pic>
        <p:sp>
          <p:nvSpPr>
            <p:cNvPr id="18452"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
        <p:nvSpPr>
          <p:cNvPr id="15" name="Titre 1"/>
          <p:cNvSpPr txBox="1">
            <a:spLocks/>
          </p:cNvSpPr>
          <p:nvPr/>
        </p:nvSpPr>
        <p:spPr bwMode="auto">
          <a:xfrm>
            <a:off x="7632172" y="2232248"/>
            <a:ext cx="4416489" cy="836712"/>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normAutofit fontScale="32500" lnSpcReduction="20000"/>
          </a:bodyPr>
          <a:lstStyle/>
          <a:p>
            <a:pPr algn="ctr" fontAlgn="auto">
              <a:spcAft>
                <a:spcPts val="0"/>
              </a:spcAft>
              <a:defRPr/>
            </a:pPr>
            <a:r>
              <a:rPr lang="fr-FR" sz="4500" dirty="0"/>
              <a:t>Cellule cérébrale: </a:t>
            </a:r>
          </a:p>
          <a:p>
            <a:pPr algn="ctr" fontAlgn="auto">
              <a:spcAft>
                <a:spcPts val="0"/>
              </a:spcAft>
              <a:defRPr/>
            </a:pPr>
            <a:r>
              <a:rPr lang="fr-FR" sz="4400" kern="0" dirty="0"/>
              <a:t>Dysfonctionnement immédiat: </a:t>
            </a:r>
          </a:p>
          <a:p>
            <a:pPr algn="ctr" fontAlgn="auto">
              <a:spcAft>
                <a:spcPts val="0"/>
              </a:spcAft>
              <a:defRPr/>
            </a:pPr>
            <a:r>
              <a:rPr lang="fr-FR" sz="4400" kern="0" dirty="0"/>
              <a:t>Quelques secondes</a:t>
            </a:r>
          </a:p>
        </p:txBody>
      </p:sp>
      <p:sp>
        <p:nvSpPr>
          <p:cNvPr id="16" name="Titre 1"/>
          <p:cNvSpPr txBox="1">
            <a:spLocks/>
          </p:cNvSpPr>
          <p:nvPr/>
        </p:nvSpPr>
        <p:spPr bwMode="auto">
          <a:xfrm>
            <a:off x="8016213" y="3573016"/>
            <a:ext cx="3744416" cy="864096"/>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normAutofit fontScale="40000" lnSpcReduction="20000"/>
          </a:bodyPr>
          <a:lstStyle/>
          <a:p>
            <a:pPr algn="ctr" fontAlgn="auto">
              <a:spcAft>
                <a:spcPts val="0"/>
              </a:spcAft>
              <a:defRPr/>
            </a:pPr>
            <a:r>
              <a:rPr lang="fr-FR" sz="4500" dirty="0"/>
              <a:t>Altération cérébrale </a:t>
            </a:r>
          </a:p>
          <a:p>
            <a:pPr algn="ctr" fontAlgn="auto">
              <a:spcAft>
                <a:spcPts val="0"/>
              </a:spcAft>
              <a:defRPr/>
            </a:pPr>
            <a:r>
              <a:rPr lang="fr-FR" sz="4500" dirty="0"/>
              <a:t>+/- irréversibles: </a:t>
            </a:r>
          </a:p>
          <a:p>
            <a:pPr algn="ctr" fontAlgn="auto">
              <a:spcAft>
                <a:spcPts val="0"/>
              </a:spcAft>
              <a:defRPr/>
            </a:pPr>
            <a:r>
              <a:rPr lang="fr-FR" sz="4400" kern="0" dirty="0"/>
              <a:t>Quelques minutes</a:t>
            </a:r>
          </a:p>
        </p:txBody>
      </p:sp>
      <p:grpSp>
        <p:nvGrpSpPr>
          <p:cNvPr id="5" name="Flèche droite 3"/>
          <p:cNvGrpSpPr>
            <a:grpSpLocks/>
          </p:cNvGrpSpPr>
          <p:nvPr/>
        </p:nvGrpSpPr>
        <p:grpSpPr bwMode="auto">
          <a:xfrm rot="1621588">
            <a:off x="9624484" y="3097213"/>
            <a:ext cx="463549" cy="419100"/>
            <a:chOff x="303" y="476"/>
            <a:chExt cx="269" cy="365"/>
          </a:xfrm>
        </p:grpSpPr>
        <p:pic>
          <p:nvPicPr>
            <p:cNvPr id="18449" name="Flèche droite 3"/>
            <p:cNvPicPr>
              <a:picLocks noChangeArrowheads="1"/>
            </p:cNvPicPr>
            <p:nvPr/>
          </p:nvPicPr>
          <p:blipFill>
            <a:blip r:embed="rId3" cstate="print"/>
            <a:srcRect/>
            <a:stretch>
              <a:fillRect/>
            </a:stretch>
          </p:blipFill>
          <p:spPr bwMode="auto">
            <a:xfrm>
              <a:off x="303" y="476"/>
              <a:ext cx="269" cy="365"/>
            </a:xfrm>
            <a:prstGeom prst="rect">
              <a:avLst/>
            </a:prstGeom>
            <a:noFill/>
            <a:ln w="9525">
              <a:noFill/>
              <a:miter lim="800000"/>
              <a:headEnd/>
              <a:tailEnd/>
            </a:ln>
          </p:spPr>
        </p:pic>
        <p:sp>
          <p:nvSpPr>
            <p:cNvPr id="18450"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
        <p:nvSpPr>
          <p:cNvPr id="20" name="Titre 1"/>
          <p:cNvSpPr txBox="1">
            <a:spLocks/>
          </p:cNvSpPr>
          <p:nvPr/>
        </p:nvSpPr>
        <p:spPr bwMode="auto">
          <a:xfrm>
            <a:off x="3599723" y="5013176"/>
            <a:ext cx="8352928" cy="504056"/>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normAutofit fontScale="62500" lnSpcReduction="20000"/>
          </a:bodyPr>
          <a:lstStyle/>
          <a:p>
            <a:pPr algn="ctr" fontAlgn="auto">
              <a:spcAft>
                <a:spcPts val="0"/>
              </a:spcAft>
              <a:defRPr/>
            </a:pPr>
            <a:r>
              <a:rPr lang="fr-FR" sz="4500" dirty="0"/>
              <a:t>Destruction cellules cérébrale: Mort encéphalique</a:t>
            </a:r>
            <a:endParaRPr lang="fr-FR" sz="4400" kern="0" dirty="0"/>
          </a:p>
        </p:txBody>
      </p:sp>
      <p:grpSp>
        <p:nvGrpSpPr>
          <p:cNvPr id="6" name="Flèche droite 3"/>
          <p:cNvGrpSpPr>
            <a:grpSpLocks/>
          </p:cNvGrpSpPr>
          <p:nvPr/>
        </p:nvGrpSpPr>
        <p:grpSpPr bwMode="auto">
          <a:xfrm rot="1621588">
            <a:off x="9611784" y="4508501"/>
            <a:ext cx="505883" cy="442913"/>
            <a:chOff x="303" y="476"/>
            <a:chExt cx="269" cy="365"/>
          </a:xfrm>
        </p:grpSpPr>
        <p:pic>
          <p:nvPicPr>
            <p:cNvPr id="18447" name="Flèche droite 3"/>
            <p:cNvPicPr>
              <a:picLocks noChangeArrowheads="1"/>
            </p:cNvPicPr>
            <p:nvPr/>
          </p:nvPicPr>
          <p:blipFill>
            <a:blip r:embed="rId3" cstate="print"/>
            <a:srcRect/>
            <a:stretch>
              <a:fillRect/>
            </a:stretch>
          </p:blipFill>
          <p:spPr bwMode="auto">
            <a:xfrm>
              <a:off x="303" y="476"/>
              <a:ext cx="269" cy="365"/>
            </a:xfrm>
            <a:prstGeom prst="rect">
              <a:avLst/>
            </a:prstGeom>
            <a:noFill/>
            <a:ln w="9525">
              <a:noFill/>
              <a:miter lim="800000"/>
              <a:headEnd/>
              <a:tailEnd/>
            </a:ln>
          </p:spPr>
        </p:pic>
        <p:sp>
          <p:nvSpPr>
            <p:cNvPr id="18448"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8015817" y="1246188"/>
            <a:ext cx="3937000" cy="2308324"/>
          </a:xfrm>
          <a:prstGeom prst="rect">
            <a:avLst/>
          </a:prstGeom>
          <a:noFill/>
          <a:ln w="38100">
            <a:solidFill>
              <a:srgbClr val="FFC000"/>
            </a:solidFill>
            <a:miter lim="800000"/>
            <a:headEnd/>
            <a:tailEnd/>
          </a:ln>
        </p:spPr>
        <p:txBody>
          <a:bodyPr>
            <a:spAutoFit/>
          </a:bodyPr>
          <a:lstStyle/>
          <a:p>
            <a:pPr eaLnBrk="1" hangingPunct="1"/>
            <a:r>
              <a:rPr lang="fr-FR" altLang="fr-FR" sz="2400"/>
              <a:t>Les trois fonctions vitales sont étroitement liées.</a:t>
            </a:r>
          </a:p>
          <a:p>
            <a:pPr eaLnBrk="1" hangingPunct="1"/>
            <a:endParaRPr lang="fr-FR" altLang="fr-FR" sz="2400"/>
          </a:p>
          <a:p>
            <a:pPr eaLnBrk="1" hangingPunct="1"/>
            <a:r>
              <a:rPr lang="fr-FR" altLang="fr-FR" sz="2400"/>
              <a:t>Toute altération de l’une entraîne une perturbation des autres. </a:t>
            </a:r>
          </a:p>
        </p:txBody>
      </p:sp>
      <p:sp>
        <p:nvSpPr>
          <p:cNvPr id="19459" name="Rectangle 4"/>
          <p:cNvSpPr>
            <a:spLocks noChangeArrowheads="1"/>
          </p:cNvSpPr>
          <p:nvPr/>
        </p:nvSpPr>
        <p:spPr bwMode="auto">
          <a:xfrm>
            <a:off x="624418" y="5157788"/>
            <a:ext cx="11040533" cy="1200329"/>
          </a:xfrm>
          <a:prstGeom prst="rect">
            <a:avLst/>
          </a:prstGeom>
          <a:noFill/>
          <a:ln w="38100">
            <a:solidFill>
              <a:srgbClr val="0000FF"/>
            </a:solidFill>
            <a:miter lim="800000"/>
            <a:headEnd/>
            <a:tailEnd/>
          </a:ln>
        </p:spPr>
        <p:txBody>
          <a:bodyPr>
            <a:spAutoFit/>
          </a:bodyPr>
          <a:lstStyle/>
          <a:p>
            <a:pPr eaLnBrk="1" hangingPunct="1"/>
            <a:r>
              <a:rPr lang="fr-FR" altLang="fr-FR" b="1"/>
              <a:t>DÉFINITION DE LA DÉTRESSE VITALE </a:t>
            </a:r>
          </a:p>
          <a:p>
            <a:pPr eaLnBrk="1" hangingPunct="1"/>
            <a:r>
              <a:rPr lang="fr-FR" altLang="fr-FR"/>
              <a:t>On appelle détresse vitale l’atteinte d’une ou plusieurs des 3 fonctions vitales de l’organisme. </a:t>
            </a:r>
          </a:p>
          <a:p>
            <a:pPr eaLnBrk="1" hangingPunct="1"/>
            <a:r>
              <a:rPr lang="fr-FR" altLang="fr-FR"/>
              <a:t>La victime peut présenter des signes visibles de détresse vitale </a:t>
            </a:r>
          </a:p>
          <a:p>
            <a:pPr eaLnBrk="1" hangingPunct="1"/>
            <a:r>
              <a:rPr lang="fr-FR" altLang="fr-FR"/>
              <a:t>sans que pour autant elle soit inconsciente ou en arrêt respiratoire. </a:t>
            </a:r>
          </a:p>
        </p:txBody>
      </p:sp>
      <p:pic>
        <p:nvPicPr>
          <p:cNvPr id="19460" name="Picture 2"/>
          <p:cNvPicPr>
            <a:picLocks noChangeAspect="1" noChangeArrowheads="1"/>
          </p:cNvPicPr>
          <p:nvPr/>
        </p:nvPicPr>
        <p:blipFill>
          <a:blip r:embed="rId2" cstate="print"/>
          <a:srcRect l="25177" t="32111" r="26122" b="8829"/>
          <a:stretch>
            <a:fillRect/>
          </a:stretch>
        </p:blipFill>
        <p:spPr bwMode="auto">
          <a:xfrm>
            <a:off x="143933" y="1052514"/>
            <a:ext cx="7603067" cy="3889375"/>
          </a:xfrm>
          <a:prstGeom prst="rect">
            <a:avLst/>
          </a:prstGeom>
          <a:noFill/>
          <a:ln w="9525">
            <a:noFill/>
            <a:miter lim="800000"/>
            <a:headEnd/>
            <a:tailEnd/>
          </a:ln>
        </p:spPr>
      </p:pic>
      <p:sp>
        <p:nvSpPr>
          <p:cNvPr id="5" name="Titre 1">
            <a:extLst/>
          </p:cNvPr>
          <p:cNvSpPr txBox="1">
            <a:spLocks/>
          </p:cNvSpPr>
          <p:nvPr/>
        </p:nvSpPr>
        <p:spPr bwMode="auto">
          <a:xfrm>
            <a:off x="1199456" y="188640"/>
            <a:ext cx="9889099"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a:defRPr/>
            </a:pPr>
            <a:r>
              <a:rPr lang="fr-FR" sz="4000" kern="0" dirty="0">
                <a:solidFill>
                  <a:srgbClr val="000000"/>
                </a:solidFill>
                <a:latin typeface="Arial"/>
              </a:rPr>
              <a:t>1) Fonctions vitales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QCM</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lstStyle/>
          <a:p>
            <a:pPr>
              <a:buNone/>
            </a:pPr>
            <a:r>
              <a:rPr lang="fr-FR" dirty="0"/>
              <a:t>Quel est l’ordre à suivre pour les premières actions des secours</a:t>
            </a:r>
          </a:p>
          <a:p>
            <a:pPr>
              <a:buNone/>
            </a:pPr>
            <a:r>
              <a:rPr lang="fr-FR" dirty="0"/>
              <a:t> </a:t>
            </a:r>
          </a:p>
          <a:p>
            <a:pPr>
              <a:buNone/>
            </a:pPr>
            <a:r>
              <a:rPr lang="fr-FR" dirty="0"/>
              <a:t>	A) Protéger secourir alerter</a:t>
            </a:r>
          </a:p>
          <a:p>
            <a:pPr>
              <a:buNone/>
            </a:pPr>
            <a:r>
              <a:rPr lang="fr-FR" dirty="0"/>
              <a:t>	B) Protéger alerter secourir</a:t>
            </a:r>
          </a:p>
          <a:p>
            <a:pPr>
              <a:buNone/>
            </a:pPr>
            <a:r>
              <a:rPr lang="fr-FR" dirty="0"/>
              <a:t>	C) Alerter protéger secourir</a:t>
            </a:r>
          </a:p>
          <a:p>
            <a:pPr>
              <a:buNone/>
            </a:pPr>
            <a:r>
              <a:rPr lang="fr-FR" dirty="0"/>
              <a:t>	D) Alerter secourir protéger</a:t>
            </a:r>
          </a:p>
          <a:p>
            <a:pPr>
              <a:buNone/>
            </a:pPr>
            <a:r>
              <a:rPr lang="fr-FR" dirty="0"/>
              <a:t>	E) Secourir protéger alerter</a:t>
            </a: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431800" y="1125538"/>
            <a:ext cx="11328400" cy="647700"/>
          </a:xfrm>
          <a:prstGeom prst="rect">
            <a:avLst/>
          </a:prstGeom>
          <a:noFill/>
          <a:ln w="38100">
            <a:solidFill>
              <a:srgbClr val="00B0F0"/>
            </a:solidFill>
            <a:miter lim="800000"/>
            <a:headEnd/>
            <a:tailEnd/>
          </a:ln>
        </p:spPr>
        <p:txBody>
          <a:bodyPr anchor="ctr"/>
          <a:lstStyle/>
          <a:p>
            <a:pPr algn="ctr">
              <a:defRPr/>
            </a:pPr>
            <a:r>
              <a:rPr lang="fr-FR" altLang="fr-FR" sz="4000" dirty="0"/>
              <a:t>Alerter Comment? Message d’Alerte</a:t>
            </a:r>
            <a:endParaRPr lang="fr-FR" altLang="fr-FR" sz="4000" kern="0" dirty="0">
              <a:latin typeface="+mj-lt"/>
              <a:ea typeface="+mj-ea"/>
              <a:cs typeface="+mj-cs"/>
            </a:endParaRPr>
          </a:p>
        </p:txBody>
      </p:sp>
      <p:sp>
        <p:nvSpPr>
          <p:cNvPr id="36867" name="Rectangle 3"/>
          <p:cNvSpPr txBox="1">
            <a:spLocks noChangeArrowheads="1"/>
          </p:cNvSpPr>
          <p:nvPr/>
        </p:nvSpPr>
        <p:spPr bwMode="auto">
          <a:xfrm>
            <a:off x="527051" y="2133600"/>
            <a:ext cx="10972800" cy="3816350"/>
          </a:xfrm>
          <a:prstGeom prst="rect">
            <a:avLst/>
          </a:prstGeom>
          <a:noFill/>
          <a:ln w="38100">
            <a:solidFill>
              <a:srgbClr val="FFC000"/>
            </a:solidFill>
            <a:miter lim="800000"/>
            <a:headEnd/>
            <a:tailEnd/>
          </a:ln>
        </p:spPr>
        <p:txBody>
          <a:bodyPr/>
          <a:lstStyle/>
          <a:p>
            <a:pPr>
              <a:lnSpc>
                <a:spcPct val="90000"/>
              </a:lnSpc>
            </a:pPr>
            <a:r>
              <a:rPr lang="fr-FR" altLang="fr-FR" sz="3200" dirty="0"/>
              <a:t>Je suis…………                   			nom et fonction</a:t>
            </a:r>
          </a:p>
          <a:p>
            <a:pPr>
              <a:lnSpc>
                <a:spcPct val="90000"/>
              </a:lnSpc>
            </a:pPr>
            <a:r>
              <a:rPr lang="fr-FR" altLang="fr-FR" sz="3200" dirty="0"/>
              <a:t>Je me trouve….          				coordonnées précises</a:t>
            </a:r>
          </a:p>
          <a:p>
            <a:pPr>
              <a:lnSpc>
                <a:spcPct val="90000"/>
              </a:lnSpc>
            </a:pPr>
            <a:r>
              <a:rPr lang="fr-FR" altLang="fr-FR" sz="3200" dirty="0"/>
              <a:t>En présence de H ou F âgé(e) de …….</a:t>
            </a:r>
          </a:p>
          <a:p>
            <a:pPr>
              <a:lnSpc>
                <a:spcPct val="90000"/>
              </a:lnSpc>
            </a:pPr>
            <a:r>
              <a:rPr lang="fr-FR" altLang="fr-FR" sz="3200" dirty="0"/>
              <a:t>Qui a fait ………                      			circonstances</a:t>
            </a:r>
          </a:p>
          <a:p>
            <a:pPr>
              <a:lnSpc>
                <a:spcPct val="90000"/>
              </a:lnSpc>
            </a:pPr>
            <a:r>
              <a:rPr lang="fr-FR" altLang="fr-FR" sz="3200" dirty="0"/>
              <a:t>J’ai constaté…...                                   	bilan</a:t>
            </a:r>
          </a:p>
          <a:p>
            <a:pPr>
              <a:lnSpc>
                <a:spcPct val="90000"/>
              </a:lnSpc>
            </a:pPr>
            <a:r>
              <a:rPr lang="fr-FR" altLang="fr-FR" sz="3200" dirty="0"/>
              <a:t>Je pratique……..                        		geste RCP</a:t>
            </a:r>
          </a:p>
          <a:p>
            <a:pPr>
              <a:lnSpc>
                <a:spcPct val="90000"/>
              </a:lnSpc>
            </a:pPr>
            <a:r>
              <a:rPr lang="fr-FR" altLang="fr-FR" sz="3200" dirty="0"/>
              <a:t>Je demande votre intervention</a:t>
            </a:r>
          </a:p>
          <a:p>
            <a:pPr>
              <a:lnSpc>
                <a:spcPct val="90000"/>
              </a:lnSpc>
            </a:pPr>
            <a:r>
              <a:rPr lang="fr-FR" altLang="fr-FR" sz="3200" dirty="0"/>
              <a:t>Puis-je raccrocher ?</a:t>
            </a:r>
          </a:p>
        </p:txBody>
      </p:sp>
      <p:sp>
        <p:nvSpPr>
          <p:cNvPr id="6"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a:defRPr/>
            </a:pPr>
            <a:r>
              <a:rPr lang="fr-FR" sz="4000" kern="0" dirty="0">
                <a:solidFill>
                  <a:srgbClr val="000000"/>
                </a:solidFill>
                <a:latin typeface="Arial"/>
              </a:rPr>
              <a:t>4) Alerte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lstStyle/>
          <a:p>
            <a:r>
              <a:rPr lang="fr-FR" dirty="0"/>
              <a:t>1h </a:t>
            </a:r>
            <a:r>
              <a:rPr lang="fr-FR" dirty="0" err="1"/>
              <a:t>a.m</a:t>
            </a:r>
            <a:r>
              <a:rPr lang="fr-FR" dirty="0"/>
              <a:t>.</a:t>
            </a:r>
          </a:p>
          <a:p>
            <a:r>
              <a:rPr lang="fr-FR" dirty="0"/>
              <a:t>Soirée alcoolisée</a:t>
            </a:r>
          </a:p>
          <a:p>
            <a:r>
              <a:rPr lang="fr-FR" dirty="0"/>
              <a:t>1 personne allongée sur le ventre dans le jardin</a:t>
            </a:r>
          </a:p>
          <a:p>
            <a:r>
              <a:rPr lang="fr-FR" dirty="0"/>
              <a:t>Ne semble plus respirer</a:t>
            </a:r>
          </a:p>
          <a:p>
            <a:endParaRPr lang="fr-FR" dirty="0"/>
          </a:p>
          <a:p>
            <a:pPr marL="0" indent="0">
              <a:buNone/>
            </a:pPr>
            <a:r>
              <a:rPr lang="fr-FR" dirty="0"/>
              <a:t>=&gt; Que faite vous ?</a:t>
            </a:r>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6500D-9011-436A-9F67-DCF33B6D99CA}"/>
              </a:ext>
            </a:extLst>
          </p:cNvPr>
          <p:cNvSpPr>
            <a:spLocks noGrp="1"/>
          </p:cNvSpPr>
          <p:nvPr>
            <p:ph type="title"/>
          </p:nvPr>
        </p:nvSpPr>
        <p:spPr/>
        <p:txBody>
          <a:bodyPr/>
          <a:lstStyle/>
          <a:p>
            <a:r>
              <a:rPr lang="fr-FR" dirty="0"/>
              <a:t>Objectif de l’ED</a:t>
            </a:r>
          </a:p>
        </p:txBody>
      </p:sp>
      <p:sp>
        <p:nvSpPr>
          <p:cNvPr id="3" name="Espace réservé du contenu 2">
            <a:extLst>
              <a:ext uri="{FF2B5EF4-FFF2-40B4-BE49-F238E27FC236}">
                <a16:creationId xmlns:a16="http://schemas.microsoft.com/office/drawing/2014/main" id="{DC9EB98C-F6AA-4C20-91B6-741674FDB21E}"/>
              </a:ext>
            </a:extLst>
          </p:cNvPr>
          <p:cNvSpPr>
            <a:spLocks noGrp="1"/>
          </p:cNvSpPr>
          <p:nvPr>
            <p:ph idx="1"/>
          </p:nvPr>
        </p:nvSpPr>
        <p:spPr/>
        <p:txBody>
          <a:bodyPr/>
          <a:lstStyle/>
          <a:p>
            <a:r>
              <a:rPr lang="fr-FR" dirty="0"/>
              <a:t>Rappel des bases théoriques</a:t>
            </a:r>
          </a:p>
          <a:p>
            <a:r>
              <a:rPr lang="fr-FR" dirty="0"/>
              <a:t>Questions suite aux cours en ligne</a:t>
            </a:r>
          </a:p>
          <a:p>
            <a:r>
              <a:rPr lang="fr-FR" dirty="0"/>
              <a:t>Réflexions sur des situations pratiques</a:t>
            </a:r>
          </a:p>
          <a:p>
            <a:r>
              <a:rPr lang="fr-FR" dirty="0"/>
              <a:t>Conclusion</a:t>
            </a:r>
          </a:p>
          <a:p>
            <a:endParaRPr lang="fr-FR" dirty="0"/>
          </a:p>
          <a:p>
            <a:r>
              <a:rPr lang="fr-FR" dirty="0"/>
              <a:t>2 Sessions d’1h30 :</a:t>
            </a:r>
          </a:p>
          <a:p>
            <a:pPr lvl="1"/>
            <a:r>
              <a:rPr lang="fr-FR" dirty="0"/>
              <a:t>Malaises – détresse respiratoire</a:t>
            </a:r>
          </a:p>
          <a:p>
            <a:pPr lvl="1"/>
            <a:r>
              <a:rPr lang="fr-FR" dirty="0"/>
              <a:t>ACR - hémorragie</a:t>
            </a:r>
          </a:p>
        </p:txBody>
      </p:sp>
    </p:spTree>
    <p:extLst>
      <p:ext uri="{BB962C8B-B14F-4D97-AF65-F5344CB8AC3E}">
        <p14:creationId xmlns:p14="http://schemas.microsoft.com/office/powerpoint/2010/main" val="272027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719403" y="3068960"/>
            <a:ext cx="5280587" cy="648072"/>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Patient inconscient</a:t>
            </a:r>
            <a:endParaRPr lang="fr-FR" sz="2800" kern="0" dirty="0"/>
          </a:p>
        </p:txBody>
      </p:sp>
      <p:grpSp>
        <p:nvGrpSpPr>
          <p:cNvPr id="2" name="Flèche droite 3"/>
          <p:cNvGrpSpPr>
            <a:grpSpLocks/>
          </p:cNvGrpSpPr>
          <p:nvPr/>
        </p:nvGrpSpPr>
        <p:grpSpPr bwMode="auto">
          <a:xfrm rot="1621588">
            <a:off x="3141134" y="3841750"/>
            <a:ext cx="459317" cy="471488"/>
            <a:chOff x="303" y="476"/>
            <a:chExt cx="269" cy="365"/>
          </a:xfrm>
        </p:grpSpPr>
        <p:pic>
          <p:nvPicPr>
            <p:cNvPr id="38923" name="Flèche droite 3"/>
            <p:cNvPicPr>
              <a:picLocks noChangeArrowheads="1"/>
            </p:cNvPicPr>
            <p:nvPr/>
          </p:nvPicPr>
          <p:blipFill>
            <a:blip r:embed="rId2" cstate="print"/>
            <a:srcRect/>
            <a:stretch>
              <a:fillRect/>
            </a:stretch>
          </p:blipFill>
          <p:spPr bwMode="auto">
            <a:xfrm>
              <a:off x="303" y="476"/>
              <a:ext cx="269" cy="365"/>
            </a:xfrm>
            <a:prstGeom prst="rect">
              <a:avLst/>
            </a:prstGeom>
            <a:noFill/>
            <a:ln w="9525">
              <a:noFill/>
              <a:miter lim="800000"/>
              <a:headEnd/>
              <a:tailEnd/>
            </a:ln>
          </p:spPr>
        </p:pic>
        <p:sp>
          <p:nvSpPr>
            <p:cNvPr id="38924"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pic>
        <p:nvPicPr>
          <p:cNvPr id="38916" name="Picture 3"/>
          <p:cNvPicPr>
            <a:picLocks noChangeAspect="1" noChangeArrowheads="1"/>
          </p:cNvPicPr>
          <p:nvPr/>
        </p:nvPicPr>
        <p:blipFill>
          <a:blip r:embed="rId3" cstate="print"/>
          <a:srcRect/>
          <a:stretch>
            <a:fillRect/>
          </a:stretch>
        </p:blipFill>
        <p:spPr bwMode="auto">
          <a:xfrm>
            <a:off x="6096001" y="3357563"/>
            <a:ext cx="6049433" cy="3490912"/>
          </a:xfrm>
          <a:prstGeom prst="rect">
            <a:avLst/>
          </a:prstGeom>
          <a:noFill/>
          <a:ln w="9525">
            <a:noFill/>
            <a:miter lim="800000"/>
            <a:headEnd/>
            <a:tailEnd/>
          </a:ln>
        </p:spPr>
      </p:pic>
      <p:sp>
        <p:nvSpPr>
          <p:cNvPr id="34" name="Titre 1"/>
          <p:cNvSpPr txBox="1">
            <a:spLocks/>
          </p:cNvSpPr>
          <p:nvPr/>
        </p:nvSpPr>
        <p:spPr bwMode="auto">
          <a:xfrm>
            <a:off x="719403" y="4437112"/>
            <a:ext cx="5376597" cy="576064"/>
          </a:xfrm>
          <a:prstGeom prst="roundRect">
            <a:avLst>
              <a:gd name="adj" fmla="val 16667"/>
            </a:avLst>
          </a:prstGeom>
          <a:solidFill>
            <a:schemeClr val="bg1">
              <a:lumMod val="85000"/>
            </a:schemeClr>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400" dirty="0"/>
              <a:t>Apprécier la respiration</a:t>
            </a:r>
            <a:endParaRPr lang="fr-FR" sz="2400" kern="0" dirty="0"/>
          </a:p>
        </p:txBody>
      </p:sp>
      <p:sp>
        <p:nvSpPr>
          <p:cNvPr id="38918" name="Rectangle 5"/>
          <p:cNvSpPr>
            <a:spLocks noChangeArrowheads="1"/>
          </p:cNvSpPr>
          <p:nvPr/>
        </p:nvSpPr>
        <p:spPr bwMode="auto">
          <a:xfrm>
            <a:off x="1871133" y="5284788"/>
            <a:ext cx="2880784" cy="1384300"/>
          </a:xfrm>
          <a:prstGeom prst="rect">
            <a:avLst/>
          </a:prstGeom>
          <a:noFill/>
          <a:ln w="38100">
            <a:solidFill>
              <a:srgbClr val="FFC000"/>
            </a:solidFill>
            <a:miter lim="800000"/>
            <a:headEnd/>
            <a:tailEnd/>
          </a:ln>
        </p:spPr>
        <p:txBody>
          <a:bodyPr>
            <a:spAutoFit/>
          </a:bodyPr>
          <a:lstStyle/>
          <a:p>
            <a:pPr eaLnBrk="1" hangingPunct="1"/>
            <a:r>
              <a:rPr lang="fr-FR" altLang="fr-FR" sz="2800"/>
              <a:t>Regarder </a:t>
            </a:r>
          </a:p>
          <a:p>
            <a:pPr eaLnBrk="1" hangingPunct="1"/>
            <a:r>
              <a:rPr lang="fr-FR" altLang="fr-FR" sz="2800"/>
              <a:t>Ecouter</a:t>
            </a:r>
          </a:p>
          <a:p>
            <a:pPr eaLnBrk="1" hangingPunct="1"/>
            <a:r>
              <a:rPr lang="fr-FR" altLang="fr-FR" sz="2800"/>
              <a:t>Sentir</a:t>
            </a:r>
          </a:p>
        </p:txBody>
      </p:sp>
      <p:pic>
        <p:nvPicPr>
          <p:cNvPr id="38919" name="Picture 2"/>
          <p:cNvPicPr>
            <a:picLocks noChangeAspect="1" noChangeArrowheads="1"/>
          </p:cNvPicPr>
          <p:nvPr/>
        </p:nvPicPr>
        <p:blipFill>
          <a:blip r:embed="rId4" cstate="print"/>
          <a:srcRect/>
          <a:stretch>
            <a:fillRect/>
          </a:stretch>
        </p:blipFill>
        <p:spPr bwMode="auto">
          <a:xfrm>
            <a:off x="7152217" y="1123950"/>
            <a:ext cx="4224867" cy="2070100"/>
          </a:xfrm>
          <a:prstGeom prst="rect">
            <a:avLst/>
          </a:prstGeom>
          <a:noFill/>
          <a:ln w="9525">
            <a:noFill/>
            <a:miter lim="800000"/>
            <a:headEnd/>
            <a:tailEnd/>
          </a:ln>
        </p:spPr>
      </p:pic>
      <p:sp>
        <p:nvSpPr>
          <p:cNvPr id="38920" name="Rectangle 36"/>
          <p:cNvSpPr>
            <a:spLocks noChangeArrowheads="1"/>
          </p:cNvSpPr>
          <p:nvPr/>
        </p:nvSpPr>
        <p:spPr bwMode="auto">
          <a:xfrm>
            <a:off x="1439334" y="1773239"/>
            <a:ext cx="4273551" cy="922337"/>
          </a:xfrm>
          <a:prstGeom prst="rect">
            <a:avLst/>
          </a:prstGeom>
          <a:noFill/>
          <a:ln w="38100">
            <a:solidFill>
              <a:srgbClr val="FFC000"/>
            </a:solidFill>
            <a:miter lim="800000"/>
            <a:headEnd/>
            <a:tailEnd/>
          </a:ln>
        </p:spPr>
        <p:txBody>
          <a:bodyPr>
            <a:spAutoFit/>
          </a:bodyPr>
          <a:lstStyle/>
          <a:p>
            <a:pPr eaLnBrk="1" hangingPunct="1"/>
            <a:r>
              <a:rPr lang="fr-FR" altLang="fr-FR"/>
              <a:t>Réponse aux questions</a:t>
            </a:r>
          </a:p>
          <a:p>
            <a:pPr eaLnBrk="1" hangingPunct="1"/>
            <a:r>
              <a:rPr lang="fr-FR" altLang="fr-FR"/>
              <a:t>Réponse aux ordres simples</a:t>
            </a:r>
          </a:p>
          <a:p>
            <a:pPr eaLnBrk="1" hangingPunct="1"/>
            <a:r>
              <a:rPr lang="fr-FR" altLang="fr-FR"/>
              <a:t>Stimulation motrice / douleur</a:t>
            </a:r>
          </a:p>
        </p:txBody>
      </p:sp>
      <p:sp>
        <p:nvSpPr>
          <p:cNvPr id="38" name="Titre 1"/>
          <p:cNvSpPr txBox="1">
            <a:spLocks/>
          </p:cNvSpPr>
          <p:nvPr/>
        </p:nvSpPr>
        <p:spPr bwMode="auto">
          <a:xfrm>
            <a:off x="719403" y="1124744"/>
            <a:ext cx="5376597" cy="504056"/>
          </a:xfrm>
          <a:prstGeom prst="roundRect">
            <a:avLst>
              <a:gd name="adj" fmla="val 16667"/>
            </a:avLst>
          </a:prstGeom>
          <a:solidFill>
            <a:schemeClr val="bg1">
              <a:lumMod val="85000"/>
            </a:schemeClr>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400" dirty="0"/>
              <a:t>Apprécier la conscience</a:t>
            </a:r>
            <a:endParaRPr lang="fr-FR" sz="2400" kern="0" dirty="0"/>
          </a:p>
        </p:txBody>
      </p:sp>
      <p:sp>
        <p:nvSpPr>
          <p:cNvPr id="13"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altLang="fr-FR" sz="4000" dirty="0"/>
              <a:t>Patient ne respire plus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8) </a:t>
            </a:r>
            <a:r>
              <a:rPr lang="fr-FR" altLang="fr-FR" sz="4000" dirty="0"/>
              <a:t>Patient ne respire plus</a:t>
            </a:r>
          </a:p>
        </p:txBody>
      </p:sp>
      <p:sp>
        <p:nvSpPr>
          <p:cNvPr id="46083" name="Rectangle 3"/>
          <p:cNvSpPr>
            <a:spLocks noChangeArrowheads="1"/>
          </p:cNvSpPr>
          <p:nvPr/>
        </p:nvSpPr>
        <p:spPr bwMode="auto">
          <a:xfrm>
            <a:off x="527051" y="1844676"/>
            <a:ext cx="11330516" cy="4894263"/>
          </a:xfrm>
          <a:prstGeom prst="rect">
            <a:avLst/>
          </a:prstGeom>
          <a:noFill/>
          <a:ln w="38100">
            <a:solidFill>
              <a:srgbClr val="FFC000"/>
            </a:solidFill>
            <a:miter lim="800000"/>
            <a:headEnd/>
            <a:tailEnd/>
          </a:ln>
        </p:spPr>
        <p:txBody>
          <a:bodyPr>
            <a:spAutoFit/>
          </a:bodyPr>
          <a:lstStyle/>
          <a:p>
            <a:pPr eaLnBrk="1" hangingPunct="1"/>
            <a:r>
              <a:rPr lang="fr-FR" altLang="fr-FR" sz="2400">
                <a:solidFill>
                  <a:srgbClr val="0000FF"/>
                </a:solidFill>
              </a:rPr>
              <a:t>Libération des voies aériennes supérieures</a:t>
            </a:r>
          </a:p>
          <a:p>
            <a:pPr eaLnBrk="1" hangingPunct="1"/>
            <a:r>
              <a:rPr lang="fr-FR" altLang="fr-FR" sz="2400"/>
              <a:t>	Retirer tout </a:t>
            </a:r>
            <a:r>
              <a:rPr lang="fr-FR" altLang="fr-FR" sz="2400" b="1"/>
              <a:t>corps étranger dans la bouche</a:t>
            </a:r>
          </a:p>
          <a:p>
            <a:pPr eaLnBrk="1" hangingPunct="1"/>
            <a:r>
              <a:rPr lang="fr-FR" altLang="fr-FR" sz="2400"/>
              <a:t>	Dégrafer: </a:t>
            </a:r>
            <a:r>
              <a:rPr lang="fr-FR" altLang="fr-FR" sz="2400" b="1"/>
              <a:t>col-cravate-ceinture</a:t>
            </a:r>
            <a:r>
              <a:rPr lang="fr-FR" altLang="fr-FR" sz="2400"/>
              <a:t> (les 3 C)</a:t>
            </a:r>
          </a:p>
          <a:p>
            <a:pPr eaLnBrk="1" hangingPunct="1"/>
            <a:r>
              <a:rPr lang="fr-FR" altLang="fr-FR" sz="2400"/>
              <a:t>	Basculer la tête du patient en arrière, élever le menton</a:t>
            </a:r>
          </a:p>
          <a:p>
            <a:pPr eaLnBrk="1" hangingPunct="1"/>
            <a:r>
              <a:rPr lang="fr-FR" altLang="fr-FR" sz="2400"/>
              <a:t>	Réévaluer la respiration. si pas de respiration:</a:t>
            </a:r>
          </a:p>
          <a:p>
            <a:pPr eaLnBrk="1" hangingPunct="1"/>
            <a:endParaRPr lang="fr-FR" altLang="fr-FR" sz="2400"/>
          </a:p>
          <a:p>
            <a:pPr eaLnBrk="1" hangingPunct="1"/>
            <a:r>
              <a:rPr lang="fr-FR" altLang="fr-FR" sz="2400">
                <a:solidFill>
                  <a:srgbClr val="0000FF"/>
                </a:solidFill>
              </a:rPr>
              <a:t>Bouche à bouche</a:t>
            </a:r>
          </a:p>
          <a:p>
            <a:pPr eaLnBrk="1" hangingPunct="1"/>
            <a:r>
              <a:rPr lang="fr-FR" altLang="fr-FR" sz="2400"/>
              <a:t>	Tête en arrière et obstruer le nez (pouce-index) </a:t>
            </a:r>
          </a:p>
          <a:p>
            <a:pPr eaLnBrk="1" hangingPunct="1"/>
            <a:r>
              <a:rPr lang="fr-FR" altLang="fr-FR" sz="2400"/>
              <a:t>	ouverture légère de la bouche du patient</a:t>
            </a:r>
          </a:p>
          <a:p>
            <a:pPr eaLnBrk="1" hangingPunct="1"/>
            <a:r>
              <a:rPr lang="fr-FR" altLang="fr-FR" sz="2400"/>
              <a:t>	Insuffler sur 1 seconde jusqu’à soulèvement du thorax</a:t>
            </a:r>
          </a:p>
          <a:p>
            <a:pPr eaLnBrk="1" hangingPunct="1"/>
            <a:r>
              <a:rPr lang="fr-FR" altLang="fr-FR" sz="2400"/>
              <a:t>	Expiration passive du patient</a:t>
            </a:r>
          </a:p>
          <a:p>
            <a:pPr eaLnBrk="1" hangingPunct="1"/>
            <a:r>
              <a:rPr lang="fr-FR" altLang="fr-FR" sz="2400">
                <a:solidFill>
                  <a:srgbClr val="0000FF"/>
                </a:solidFill>
              </a:rPr>
              <a:t>Bouche à nez</a:t>
            </a:r>
          </a:p>
          <a:p>
            <a:pPr eaLnBrk="1" hangingPunct="1"/>
            <a:r>
              <a:rPr lang="fr-FR" altLang="fr-FR" sz="2400"/>
              <a:t>	Pareil sur le nez en fermant la bouche du patient </a:t>
            </a:r>
          </a:p>
        </p:txBody>
      </p:sp>
      <p:sp>
        <p:nvSpPr>
          <p:cNvPr id="5" name="Titre 1"/>
          <p:cNvSpPr txBox="1">
            <a:spLocks/>
          </p:cNvSpPr>
          <p:nvPr/>
        </p:nvSpPr>
        <p:spPr bwMode="auto">
          <a:xfrm>
            <a:off x="1295467" y="980728"/>
            <a:ext cx="6528725" cy="720080"/>
          </a:xfrm>
          <a:prstGeom prst="roundRect">
            <a:avLst>
              <a:gd name="adj" fmla="val 16667"/>
            </a:avLst>
          </a:prstGeom>
          <a:solidFill>
            <a:schemeClr val="bg1">
              <a:lumMod val="85000"/>
            </a:schemeClr>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fontAlgn="auto">
              <a:spcAft>
                <a:spcPts val="0"/>
              </a:spcAft>
              <a:defRPr/>
            </a:pPr>
            <a:r>
              <a:rPr lang="fr-FR" sz="2400" dirty="0"/>
              <a:t>Urgence +++</a:t>
            </a:r>
          </a:p>
          <a:p>
            <a:pPr fontAlgn="auto">
              <a:spcAft>
                <a:spcPts val="0"/>
              </a:spcAft>
              <a:defRPr/>
            </a:pPr>
            <a:r>
              <a:rPr lang="fr-FR" sz="2400" dirty="0"/>
              <a:t>Débuter la ventilation artificielle</a:t>
            </a:r>
            <a:endParaRPr lang="fr-FR" sz="2400" kern="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lstStyle/>
          <a:p>
            <a:r>
              <a:rPr lang="fr-FR" dirty="0"/>
              <a:t>1h </a:t>
            </a:r>
            <a:r>
              <a:rPr lang="fr-FR" dirty="0" err="1"/>
              <a:t>a.m</a:t>
            </a:r>
            <a:r>
              <a:rPr lang="fr-FR" dirty="0"/>
              <a:t>.</a:t>
            </a:r>
          </a:p>
          <a:p>
            <a:r>
              <a:rPr lang="fr-FR" dirty="0"/>
              <a:t>Soirée alcoolisée</a:t>
            </a:r>
          </a:p>
          <a:p>
            <a:r>
              <a:rPr lang="fr-FR" dirty="0"/>
              <a:t>1 personne allongée sur le ventre dans le jardin</a:t>
            </a:r>
          </a:p>
          <a:p>
            <a:r>
              <a:rPr lang="fr-FR" dirty="0"/>
              <a:t>Malgré vos actions, la personne est inconsciente et ne respire pas</a:t>
            </a:r>
          </a:p>
          <a:p>
            <a:endParaRPr lang="fr-FR" dirty="0"/>
          </a:p>
          <a:p>
            <a:pPr marL="0" indent="0">
              <a:buNone/>
            </a:pPr>
            <a:r>
              <a:rPr lang="fr-FR" dirty="0"/>
              <a:t>=&gt; Que faite vous ?</a:t>
            </a:r>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719403" y="1412776"/>
            <a:ext cx="5280587" cy="648072"/>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Patient inconscient</a:t>
            </a:r>
            <a:endParaRPr lang="fr-FR" sz="2800" kern="0" dirty="0"/>
          </a:p>
        </p:txBody>
      </p:sp>
      <p:sp>
        <p:nvSpPr>
          <p:cNvPr id="5" name="Titre 1"/>
          <p:cNvSpPr txBox="1">
            <a:spLocks/>
          </p:cNvSpPr>
          <p:nvPr/>
        </p:nvSpPr>
        <p:spPr bwMode="auto">
          <a:xfrm>
            <a:off x="719403" y="2636912"/>
            <a:ext cx="5280587" cy="648072"/>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Patient ne respire pas</a:t>
            </a:r>
            <a:endParaRPr lang="fr-FR" sz="2800" kern="0" dirty="0"/>
          </a:p>
        </p:txBody>
      </p:sp>
      <p:sp>
        <p:nvSpPr>
          <p:cNvPr id="6" name="Titre 1"/>
          <p:cNvSpPr txBox="1">
            <a:spLocks/>
          </p:cNvSpPr>
          <p:nvPr/>
        </p:nvSpPr>
        <p:spPr bwMode="auto">
          <a:xfrm>
            <a:off x="719403" y="4005064"/>
            <a:ext cx="5280587" cy="936104"/>
          </a:xfrm>
          <a:prstGeom prst="roundRect">
            <a:avLst>
              <a:gd name="adj" fmla="val 16667"/>
            </a:avLst>
          </a:prstGeom>
          <a:solidFill>
            <a:schemeClr val="accent1"/>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Patient en </a:t>
            </a:r>
          </a:p>
          <a:p>
            <a:pPr algn="ctr" fontAlgn="auto">
              <a:spcAft>
                <a:spcPts val="0"/>
              </a:spcAft>
              <a:defRPr/>
            </a:pPr>
            <a:r>
              <a:rPr lang="fr-FR" sz="2800" dirty="0"/>
              <a:t>arrêt cardiaque</a:t>
            </a:r>
            <a:endParaRPr lang="fr-FR" sz="2800" kern="0" dirty="0"/>
          </a:p>
        </p:txBody>
      </p:sp>
      <p:grpSp>
        <p:nvGrpSpPr>
          <p:cNvPr id="2" name="Flèche droite 3"/>
          <p:cNvGrpSpPr>
            <a:grpSpLocks/>
          </p:cNvGrpSpPr>
          <p:nvPr/>
        </p:nvGrpSpPr>
        <p:grpSpPr bwMode="auto">
          <a:xfrm rot="1621588">
            <a:off x="3071285" y="3360739"/>
            <a:ext cx="569383" cy="579437"/>
            <a:chOff x="303" y="476"/>
            <a:chExt cx="269" cy="365"/>
          </a:xfrm>
        </p:grpSpPr>
        <p:pic>
          <p:nvPicPr>
            <p:cNvPr id="39956" name="Flèche droite 3"/>
            <p:cNvPicPr>
              <a:picLocks noChangeArrowheads="1"/>
            </p:cNvPicPr>
            <p:nvPr/>
          </p:nvPicPr>
          <p:blipFill>
            <a:blip r:embed="rId2" cstate="print"/>
            <a:srcRect/>
            <a:stretch>
              <a:fillRect/>
            </a:stretch>
          </p:blipFill>
          <p:spPr bwMode="auto">
            <a:xfrm>
              <a:off x="303" y="476"/>
              <a:ext cx="269" cy="365"/>
            </a:xfrm>
            <a:prstGeom prst="rect">
              <a:avLst/>
            </a:prstGeom>
            <a:noFill/>
            <a:ln w="9525">
              <a:noFill/>
              <a:miter lim="800000"/>
              <a:headEnd/>
              <a:tailEnd/>
            </a:ln>
          </p:spPr>
        </p:pic>
        <p:sp>
          <p:nvSpPr>
            <p:cNvPr id="39957"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grpSp>
        <p:nvGrpSpPr>
          <p:cNvPr id="4" name="Flèche droite 3"/>
          <p:cNvGrpSpPr>
            <a:grpSpLocks/>
          </p:cNvGrpSpPr>
          <p:nvPr/>
        </p:nvGrpSpPr>
        <p:grpSpPr bwMode="auto">
          <a:xfrm rot="1621588">
            <a:off x="3115734" y="2112964"/>
            <a:ext cx="459317" cy="471487"/>
            <a:chOff x="303" y="476"/>
            <a:chExt cx="269" cy="365"/>
          </a:xfrm>
        </p:grpSpPr>
        <p:pic>
          <p:nvPicPr>
            <p:cNvPr id="39954" name="Flèche droite 3"/>
            <p:cNvPicPr>
              <a:picLocks noChangeArrowheads="1"/>
            </p:cNvPicPr>
            <p:nvPr/>
          </p:nvPicPr>
          <p:blipFill>
            <a:blip r:embed="rId2" cstate="print"/>
            <a:srcRect/>
            <a:stretch>
              <a:fillRect/>
            </a:stretch>
          </p:blipFill>
          <p:spPr bwMode="auto">
            <a:xfrm>
              <a:off x="303" y="476"/>
              <a:ext cx="269" cy="365"/>
            </a:xfrm>
            <a:prstGeom prst="rect">
              <a:avLst/>
            </a:prstGeom>
            <a:noFill/>
            <a:ln w="9525">
              <a:noFill/>
              <a:miter lim="800000"/>
              <a:headEnd/>
              <a:tailEnd/>
            </a:ln>
          </p:spPr>
        </p:pic>
        <p:sp>
          <p:nvSpPr>
            <p:cNvPr id="39955"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
        <p:nvSpPr>
          <p:cNvPr id="13" name="ZoneTexte 12"/>
          <p:cNvSpPr txBox="1"/>
          <p:nvPr/>
        </p:nvSpPr>
        <p:spPr>
          <a:xfrm>
            <a:off x="7632171" y="2060848"/>
            <a:ext cx="3936437" cy="1477328"/>
          </a:xfrm>
          <a:prstGeom prst="rect">
            <a:avLst/>
          </a:prstGeom>
          <a:solidFill>
            <a:schemeClr val="bg1">
              <a:lumMod val="85000"/>
            </a:schemeClr>
          </a:solidFill>
          <a:scene3d>
            <a:camera prst="orthographicFront"/>
            <a:lightRig rig="threePt" dir="t"/>
          </a:scene3d>
          <a:sp3d>
            <a:bevelT/>
          </a:sp3d>
        </p:spPr>
        <p:txBody>
          <a:bodyPr>
            <a:spAutoFit/>
          </a:bodyPr>
          <a:lstStyle/>
          <a:p>
            <a:pPr>
              <a:defRPr/>
            </a:pPr>
            <a:r>
              <a:rPr lang="fr-FR" dirty="0"/>
              <a:t>Exception:</a:t>
            </a:r>
          </a:p>
          <a:p>
            <a:pPr>
              <a:defRPr/>
            </a:pPr>
            <a:r>
              <a:rPr lang="fr-FR" dirty="0"/>
              <a:t>Intox opiacé PEC précoce</a:t>
            </a:r>
          </a:p>
          <a:p>
            <a:pPr>
              <a:defRPr/>
            </a:pPr>
            <a:r>
              <a:rPr lang="fr-FR" dirty="0"/>
              <a:t>Intoxication curare</a:t>
            </a:r>
          </a:p>
          <a:p>
            <a:pPr>
              <a:defRPr/>
            </a:pPr>
            <a:r>
              <a:rPr lang="fr-FR" dirty="0"/>
              <a:t>Morsures de tricot rayé</a:t>
            </a:r>
          </a:p>
          <a:p>
            <a:pPr>
              <a:defRPr/>
            </a:pPr>
            <a:r>
              <a:rPr lang="fr-FR" dirty="0"/>
              <a:t>Syndrome d’Ondine</a:t>
            </a:r>
          </a:p>
        </p:txBody>
      </p:sp>
      <p:sp>
        <p:nvSpPr>
          <p:cNvPr id="17" name="Titre 1"/>
          <p:cNvSpPr txBox="1">
            <a:spLocks/>
          </p:cNvSpPr>
          <p:nvPr/>
        </p:nvSpPr>
        <p:spPr bwMode="auto">
          <a:xfrm>
            <a:off x="527381" y="5661248"/>
            <a:ext cx="9889099" cy="936104"/>
          </a:xfrm>
          <a:prstGeom prst="roundRect">
            <a:avLst>
              <a:gd name="adj" fmla="val 16667"/>
            </a:avLst>
          </a:prstGeom>
          <a:solidFill>
            <a:srgbClr val="FFC000"/>
          </a:solidFill>
          <a:ln w="25400" cap="flat" cmpd="sng" algn="ctr">
            <a:solidFill>
              <a:srgbClr val="F76865"/>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Urgence absolue</a:t>
            </a:r>
          </a:p>
          <a:p>
            <a:pPr algn="ctr" fontAlgn="auto">
              <a:spcAft>
                <a:spcPts val="0"/>
              </a:spcAft>
              <a:defRPr/>
            </a:pPr>
            <a:r>
              <a:rPr lang="fr-FR" sz="2800" dirty="0"/>
              <a:t>Débuter la réanimation cardio-pulmonaire</a:t>
            </a:r>
            <a:endParaRPr lang="fr-FR" sz="2800" kern="0" dirty="0"/>
          </a:p>
        </p:txBody>
      </p:sp>
      <p:sp>
        <p:nvSpPr>
          <p:cNvPr id="27" name="Titre 1"/>
          <p:cNvSpPr txBox="1">
            <a:spLocks/>
          </p:cNvSpPr>
          <p:nvPr/>
        </p:nvSpPr>
        <p:spPr bwMode="auto">
          <a:xfrm>
            <a:off x="6768075" y="4077072"/>
            <a:ext cx="5280587" cy="720080"/>
          </a:xfrm>
          <a:prstGeom prst="roundRect">
            <a:avLst>
              <a:gd name="adj" fmla="val 16667"/>
            </a:avLst>
          </a:prstGeom>
          <a:solidFill>
            <a:schemeClr val="bg1">
              <a:lumMod val="85000"/>
            </a:schemeClr>
          </a:solidFill>
          <a:ln w="2540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000" dirty="0"/>
              <a:t>Urgence +++</a:t>
            </a:r>
          </a:p>
          <a:p>
            <a:pPr algn="ctr" fontAlgn="auto">
              <a:spcAft>
                <a:spcPts val="0"/>
              </a:spcAft>
              <a:defRPr/>
            </a:pPr>
            <a:r>
              <a:rPr lang="fr-FR" sz="2000" dirty="0"/>
              <a:t>Débuter la ventilation artificielle</a:t>
            </a:r>
            <a:endParaRPr lang="fr-FR" sz="2000" kern="0" dirty="0"/>
          </a:p>
        </p:txBody>
      </p:sp>
      <p:grpSp>
        <p:nvGrpSpPr>
          <p:cNvPr id="7" name="Flèche droite 3"/>
          <p:cNvGrpSpPr>
            <a:grpSpLocks/>
          </p:cNvGrpSpPr>
          <p:nvPr/>
        </p:nvGrpSpPr>
        <p:grpSpPr bwMode="auto">
          <a:xfrm rot="1621588">
            <a:off x="3071285" y="5016500"/>
            <a:ext cx="569383" cy="579438"/>
            <a:chOff x="303" y="476"/>
            <a:chExt cx="269" cy="365"/>
          </a:xfrm>
        </p:grpSpPr>
        <p:pic>
          <p:nvPicPr>
            <p:cNvPr id="39952" name="Flèche droite 3"/>
            <p:cNvPicPr>
              <a:picLocks noChangeArrowheads="1"/>
            </p:cNvPicPr>
            <p:nvPr/>
          </p:nvPicPr>
          <p:blipFill>
            <a:blip r:embed="rId2" cstate="print"/>
            <a:srcRect/>
            <a:stretch>
              <a:fillRect/>
            </a:stretch>
          </p:blipFill>
          <p:spPr bwMode="auto">
            <a:xfrm>
              <a:off x="303" y="476"/>
              <a:ext cx="269" cy="365"/>
            </a:xfrm>
            <a:prstGeom prst="rect">
              <a:avLst/>
            </a:prstGeom>
            <a:noFill/>
            <a:ln w="9525">
              <a:noFill/>
              <a:miter lim="800000"/>
              <a:headEnd/>
              <a:tailEnd/>
            </a:ln>
          </p:spPr>
        </p:pic>
        <p:sp>
          <p:nvSpPr>
            <p:cNvPr id="39953" name="Text Box 18"/>
            <p:cNvSpPr txBox="1">
              <a:spLocks noChangeArrowheads="1"/>
            </p:cNvSpPr>
            <p:nvPr/>
          </p:nvSpPr>
          <p:spPr bwMode="auto">
            <a:xfrm rot="3738425">
              <a:off x="277" y="616"/>
              <a:ext cx="309" cy="74"/>
            </a:xfrm>
            <a:prstGeom prst="rect">
              <a:avLst/>
            </a:prstGeom>
            <a:noFill/>
            <a:ln w="9525">
              <a:noFill/>
              <a:miter lim="800000"/>
              <a:headEnd/>
              <a:tailEnd/>
            </a:ln>
          </p:spPr>
          <p:txBody>
            <a:bodyPr rot="10800000" vert="eaVert" anchor="ctr"/>
            <a:lstStyle/>
            <a:p>
              <a:pPr algn="ctr"/>
              <a:endParaRPr lang="fr-FR" altLang="fr-FR">
                <a:solidFill>
                  <a:srgbClr val="FFFFFF"/>
                </a:solidFill>
              </a:endParaRPr>
            </a:p>
          </p:txBody>
        </p:sp>
      </p:grpSp>
      <p:sp>
        <p:nvSpPr>
          <p:cNvPr id="31" name="Flèche droite 30"/>
          <p:cNvSpPr/>
          <p:nvPr/>
        </p:nvSpPr>
        <p:spPr>
          <a:xfrm>
            <a:off x="6383867" y="2852738"/>
            <a:ext cx="960967" cy="215900"/>
          </a:xfrm>
          <a:prstGeom prst="rightArrow">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Flèche droite 31"/>
          <p:cNvSpPr/>
          <p:nvPr/>
        </p:nvSpPr>
        <p:spPr>
          <a:xfrm rot="5400000">
            <a:off x="9287933" y="3645429"/>
            <a:ext cx="431800" cy="287867"/>
          </a:xfrm>
          <a:prstGeom prst="rightArrow">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8) </a:t>
            </a:r>
            <a:r>
              <a:rPr lang="fr-FR" altLang="fr-FR" sz="4000" dirty="0"/>
              <a:t>Patient ne respire plus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9) </a:t>
            </a:r>
            <a:r>
              <a:rPr lang="fr-FR" altLang="fr-FR" sz="4000" dirty="0"/>
              <a:t>Patient en arrêt cardiaque</a:t>
            </a:r>
          </a:p>
        </p:txBody>
      </p:sp>
      <p:sp>
        <p:nvSpPr>
          <p:cNvPr id="51203" name="Rectangle 4"/>
          <p:cNvSpPr>
            <a:spLocks noChangeArrowheads="1"/>
          </p:cNvSpPr>
          <p:nvPr/>
        </p:nvSpPr>
        <p:spPr bwMode="auto">
          <a:xfrm>
            <a:off x="719667" y="2505076"/>
            <a:ext cx="10945284" cy="708025"/>
          </a:xfrm>
          <a:prstGeom prst="rect">
            <a:avLst/>
          </a:prstGeom>
          <a:noFill/>
          <a:ln w="38100">
            <a:solidFill>
              <a:srgbClr val="0000FF"/>
            </a:solidFill>
            <a:miter lim="800000"/>
            <a:headEnd/>
            <a:tailEnd/>
          </a:ln>
        </p:spPr>
        <p:txBody>
          <a:bodyPr>
            <a:spAutoFit/>
          </a:bodyPr>
          <a:lstStyle/>
          <a:p>
            <a:pPr algn="ctr" eaLnBrk="1" hangingPunct="1"/>
            <a:r>
              <a:rPr lang="fr-FR" altLang="fr-FR" sz="2000" i="1"/>
              <a:t>Séquences Airway (A) - Breathing (B) – Circulation (C)</a:t>
            </a:r>
          </a:p>
          <a:p>
            <a:pPr algn="ctr" eaLnBrk="1" hangingPunct="1"/>
            <a:r>
              <a:rPr lang="fr-FR" altLang="fr-FR" sz="2000" i="1"/>
              <a:t>Chez l’adulte:  changer en </a:t>
            </a:r>
            <a:r>
              <a:rPr lang="fr-FR" altLang="fr-FR" i="1"/>
              <a:t> </a:t>
            </a:r>
            <a:r>
              <a:rPr lang="fr-FR" altLang="fr-FR" sz="2000" i="1"/>
              <a:t>Circulation (C) - Airway (A) - Breathing (B) </a:t>
            </a:r>
          </a:p>
        </p:txBody>
      </p:sp>
      <p:sp>
        <p:nvSpPr>
          <p:cNvPr id="10" name="Titre 1"/>
          <p:cNvSpPr txBox="1">
            <a:spLocks/>
          </p:cNvSpPr>
          <p:nvPr/>
        </p:nvSpPr>
        <p:spPr bwMode="auto">
          <a:xfrm>
            <a:off x="1007435" y="5733256"/>
            <a:ext cx="9889099" cy="936104"/>
          </a:xfrm>
          <a:prstGeom prst="roundRect">
            <a:avLst>
              <a:gd name="adj" fmla="val 16667"/>
            </a:avLst>
          </a:prstGeom>
          <a:solidFill>
            <a:srgbClr val="FFC000"/>
          </a:solidFill>
          <a:ln w="25400" cap="flat" cmpd="sng" algn="ctr">
            <a:solidFill>
              <a:srgbClr val="F76865"/>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Urgence absolue</a:t>
            </a:r>
          </a:p>
          <a:p>
            <a:pPr algn="ctr" fontAlgn="auto">
              <a:spcAft>
                <a:spcPts val="0"/>
              </a:spcAft>
              <a:defRPr/>
            </a:pPr>
            <a:r>
              <a:rPr lang="fr-FR" sz="2800" dirty="0"/>
              <a:t>Débuter la réanimation cardio-pulmonaire</a:t>
            </a:r>
            <a:endParaRPr lang="fr-FR" sz="2800" kern="0" dirty="0"/>
          </a:p>
        </p:txBody>
      </p:sp>
      <p:sp>
        <p:nvSpPr>
          <p:cNvPr id="51205" name="Rectangle 4"/>
          <p:cNvSpPr>
            <a:spLocks noChangeArrowheads="1"/>
          </p:cNvSpPr>
          <p:nvPr/>
        </p:nvSpPr>
        <p:spPr bwMode="auto">
          <a:xfrm>
            <a:off x="719667" y="981075"/>
            <a:ext cx="10945284" cy="1322388"/>
          </a:xfrm>
          <a:prstGeom prst="rect">
            <a:avLst/>
          </a:prstGeom>
          <a:noFill/>
          <a:ln w="38100">
            <a:solidFill>
              <a:srgbClr val="FF0000"/>
            </a:solidFill>
            <a:miter lim="800000"/>
            <a:headEnd/>
            <a:tailEnd/>
          </a:ln>
        </p:spPr>
        <p:txBody>
          <a:bodyPr>
            <a:spAutoFit/>
          </a:bodyPr>
          <a:lstStyle/>
          <a:p>
            <a:pPr algn="ctr" eaLnBrk="1" hangingPunct="1"/>
            <a:r>
              <a:rPr lang="fr-FR" altLang="fr-FR" sz="4000" u="sng"/>
              <a:t>Inconscient et ne respire pas </a:t>
            </a:r>
          </a:p>
          <a:p>
            <a:pPr algn="ctr" eaLnBrk="1" hangingPunct="1"/>
            <a:r>
              <a:rPr lang="fr-FR" altLang="fr-FR" sz="4000" u="sng"/>
              <a:t>= Arrêt cardiaque</a:t>
            </a:r>
          </a:p>
        </p:txBody>
      </p:sp>
      <p:sp>
        <p:nvSpPr>
          <p:cNvPr id="51206" name="Rectangle 10"/>
          <p:cNvSpPr>
            <a:spLocks noChangeArrowheads="1"/>
          </p:cNvSpPr>
          <p:nvPr/>
        </p:nvSpPr>
        <p:spPr bwMode="auto">
          <a:xfrm>
            <a:off x="2446867" y="4005263"/>
            <a:ext cx="7440084" cy="646112"/>
          </a:xfrm>
          <a:prstGeom prst="rect">
            <a:avLst/>
          </a:prstGeom>
          <a:noFill/>
          <a:ln w="9525">
            <a:noFill/>
            <a:miter lim="800000"/>
            <a:headEnd/>
            <a:tailEnd/>
          </a:ln>
        </p:spPr>
        <p:txBody>
          <a:bodyPr>
            <a:spAutoFit/>
          </a:bodyPr>
          <a:lstStyle/>
          <a:p>
            <a:r>
              <a:rPr lang="fr-FR" dirty="0"/>
              <a:t>RCP de à 3 min </a:t>
            </a:r>
            <a:endParaRPr lang="fr-FR" dirty="0">
              <a:hlinkClick r:id="rId2" action="ppaction://hlinkpres?slideindex=1&amp;slidetitle="/>
            </a:endParaRPr>
          </a:p>
          <a:p>
            <a:r>
              <a:rPr lang="fr-FR" dirty="0">
                <a:hlinkClick r:id="rId2" action="ppaction://hlinkpres?slideindex=1&amp;slidetitle="/>
              </a:rPr>
              <a:t>https://www.youtube.com/watch?v=4W5X-9BQjlU</a:t>
            </a: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1h </a:t>
            </a:r>
            <a:r>
              <a:rPr lang="fr-FR" dirty="0" err="1"/>
              <a:t>a.m</a:t>
            </a:r>
            <a:r>
              <a:rPr lang="fr-FR" dirty="0"/>
              <a:t>.</a:t>
            </a:r>
          </a:p>
          <a:p>
            <a:r>
              <a:rPr lang="fr-FR" dirty="0"/>
              <a:t>Soirée alcoolisée</a:t>
            </a:r>
          </a:p>
          <a:p>
            <a:r>
              <a:rPr lang="fr-FR" dirty="0"/>
              <a:t>1 personne allongée sur le ventre dans le jardin</a:t>
            </a:r>
          </a:p>
          <a:p>
            <a:r>
              <a:rPr lang="fr-FR" dirty="0"/>
              <a:t>Malgré vos actions, la personne est inconsciente et semble respirer </a:t>
            </a:r>
          </a:p>
          <a:p>
            <a:endParaRPr lang="fr-FR" dirty="0"/>
          </a:p>
          <a:p>
            <a:pPr marL="0" indent="0">
              <a:buNone/>
            </a:pPr>
            <a:r>
              <a:rPr lang="fr-FR" dirty="0"/>
              <a:t>GASP :   1:00 min   https://www.youtube.com/watch?v=3oqn1BJmG6s</a:t>
            </a:r>
          </a:p>
          <a:p>
            <a:pPr marL="0" indent="0">
              <a:buNone/>
            </a:pPr>
            <a:endParaRPr lang="fr-FR" dirty="0"/>
          </a:p>
          <a:p>
            <a:pPr marL="0" indent="0">
              <a:buNone/>
            </a:pPr>
            <a:r>
              <a:rPr lang="fr-FR" dirty="0"/>
              <a:t>=&gt; Que faite vous ?</a:t>
            </a:r>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ee original image"/>
          <p:cNvPicPr>
            <a:picLocks noChangeAspect="1" noChangeArrowheads="1"/>
          </p:cNvPicPr>
          <p:nvPr/>
        </p:nvPicPr>
        <p:blipFill>
          <a:blip r:embed="rId2" cstate="print"/>
          <a:srcRect r="5505"/>
          <a:stretch>
            <a:fillRect/>
          </a:stretch>
        </p:blipFill>
        <p:spPr bwMode="auto">
          <a:xfrm>
            <a:off x="1871133" y="44450"/>
            <a:ext cx="8832851" cy="5930900"/>
          </a:xfrm>
          <a:prstGeom prst="rect">
            <a:avLst/>
          </a:prstGeom>
          <a:noFill/>
          <a:ln w="9525">
            <a:noFill/>
            <a:miter lim="800000"/>
            <a:headEnd/>
            <a:tailEnd/>
          </a:ln>
        </p:spPr>
      </p:pic>
      <p:sp>
        <p:nvSpPr>
          <p:cNvPr id="56323" name="ZoneTexte 2"/>
          <p:cNvSpPr txBox="1">
            <a:spLocks noChangeArrowheads="1"/>
          </p:cNvSpPr>
          <p:nvPr/>
        </p:nvSpPr>
        <p:spPr bwMode="auto">
          <a:xfrm>
            <a:off x="1488018" y="5803900"/>
            <a:ext cx="9696449" cy="369888"/>
          </a:xfrm>
          <a:prstGeom prst="rect">
            <a:avLst/>
          </a:prstGeom>
          <a:noFill/>
          <a:ln w="9525">
            <a:noFill/>
            <a:miter lim="800000"/>
            <a:headEnd/>
            <a:tailEnd/>
          </a:ln>
        </p:spPr>
        <p:txBody>
          <a:bodyPr>
            <a:spAutoFit/>
          </a:bodyPr>
          <a:lstStyle/>
          <a:p>
            <a:pPr eaLnBrk="1" hangingPunct="1"/>
            <a:r>
              <a:rPr lang="fr-FR" altLang="fr-FR"/>
              <a:t>Hands on CPR</a:t>
            </a:r>
          </a:p>
        </p:txBody>
      </p:sp>
      <p:sp>
        <p:nvSpPr>
          <p:cNvPr id="56324" name="ZoneTexte 1"/>
          <p:cNvSpPr txBox="1">
            <a:spLocks noChangeArrowheads="1"/>
          </p:cNvSpPr>
          <p:nvPr/>
        </p:nvSpPr>
        <p:spPr bwMode="auto">
          <a:xfrm>
            <a:off x="2159000" y="6227764"/>
            <a:ext cx="7874000" cy="369332"/>
          </a:xfrm>
          <a:prstGeom prst="rect">
            <a:avLst/>
          </a:prstGeom>
          <a:noFill/>
          <a:ln w="9525">
            <a:noFill/>
            <a:miter lim="800000"/>
            <a:headEnd/>
            <a:tailEnd/>
          </a:ln>
        </p:spPr>
        <p:txBody>
          <a:bodyPr>
            <a:spAutoFit/>
          </a:bodyPr>
          <a:lstStyle/>
          <a:p>
            <a:r>
              <a:rPr lang="fr-FR" altLang="fr-FR" dirty="0"/>
              <a:t>https://www.youtube.com/watch?v=3vXPo7lNYzk</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9) </a:t>
            </a:r>
            <a:r>
              <a:rPr lang="fr-FR" altLang="fr-FR" sz="4000" dirty="0"/>
              <a:t>Patient en arrêt cardiaque</a:t>
            </a:r>
          </a:p>
        </p:txBody>
      </p:sp>
      <p:sp>
        <p:nvSpPr>
          <p:cNvPr id="61443" name="Rectangle 1"/>
          <p:cNvSpPr>
            <a:spLocks noChangeArrowheads="1"/>
          </p:cNvSpPr>
          <p:nvPr/>
        </p:nvSpPr>
        <p:spPr bwMode="auto">
          <a:xfrm>
            <a:off x="1200151" y="3513139"/>
            <a:ext cx="9889067" cy="708025"/>
          </a:xfrm>
          <a:prstGeom prst="rect">
            <a:avLst/>
          </a:prstGeom>
          <a:noFill/>
          <a:ln w="38100">
            <a:solidFill>
              <a:srgbClr val="00B0F0"/>
            </a:solidFill>
            <a:miter lim="800000"/>
            <a:headEnd/>
            <a:tailEnd/>
          </a:ln>
        </p:spPr>
        <p:txBody>
          <a:bodyPr>
            <a:spAutoFit/>
          </a:bodyPr>
          <a:lstStyle/>
          <a:p>
            <a:pPr eaLnBrk="1" hangingPunct="1"/>
            <a:r>
              <a:rPr lang="fr-FR" altLang="fr-FR" sz="2000"/>
              <a:t>Chaque minute gagnée dans la mise en place d’un DAE</a:t>
            </a:r>
          </a:p>
          <a:p>
            <a:pPr eaLnBrk="1" hangingPunct="1"/>
            <a:r>
              <a:rPr lang="fr-FR" altLang="fr-FR" sz="2000"/>
              <a:t> peut augmenter de 10% les chances de survie de la victime.</a:t>
            </a:r>
          </a:p>
        </p:txBody>
      </p:sp>
      <p:sp>
        <p:nvSpPr>
          <p:cNvPr id="61444" name="Rectangle 4"/>
          <p:cNvSpPr>
            <a:spLocks noChangeArrowheads="1"/>
          </p:cNvSpPr>
          <p:nvPr/>
        </p:nvSpPr>
        <p:spPr bwMode="auto">
          <a:xfrm>
            <a:off x="719667" y="2505076"/>
            <a:ext cx="10945284" cy="708025"/>
          </a:xfrm>
          <a:prstGeom prst="rect">
            <a:avLst/>
          </a:prstGeom>
          <a:noFill/>
          <a:ln w="38100">
            <a:solidFill>
              <a:srgbClr val="0000FF"/>
            </a:solidFill>
            <a:miter lim="800000"/>
            <a:headEnd/>
            <a:tailEnd/>
          </a:ln>
        </p:spPr>
        <p:txBody>
          <a:bodyPr>
            <a:spAutoFit/>
          </a:bodyPr>
          <a:lstStyle/>
          <a:p>
            <a:pPr algn="ctr" eaLnBrk="1" hangingPunct="1"/>
            <a:r>
              <a:rPr lang="fr-FR" altLang="fr-FR" sz="2000" i="1"/>
              <a:t>Séquences Airway (A) - Breathing (B) – Circulation (C)</a:t>
            </a:r>
          </a:p>
          <a:p>
            <a:pPr algn="ctr" eaLnBrk="1" hangingPunct="1"/>
            <a:r>
              <a:rPr lang="fr-FR" altLang="fr-FR" sz="2000" i="1"/>
              <a:t>Chez l’adulte:  changer en </a:t>
            </a:r>
            <a:r>
              <a:rPr lang="fr-FR" altLang="fr-FR" i="1"/>
              <a:t> </a:t>
            </a:r>
            <a:r>
              <a:rPr lang="fr-FR" altLang="fr-FR" sz="2000" i="1"/>
              <a:t>Circulation (C) - Airway (A) - Breathing (B) </a:t>
            </a:r>
          </a:p>
        </p:txBody>
      </p:sp>
      <p:sp>
        <p:nvSpPr>
          <p:cNvPr id="61445" name="Rectangle 1"/>
          <p:cNvSpPr>
            <a:spLocks noChangeArrowheads="1"/>
          </p:cNvSpPr>
          <p:nvPr/>
        </p:nvSpPr>
        <p:spPr bwMode="auto">
          <a:xfrm>
            <a:off x="2159000" y="4941889"/>
            <a:ext cx="8255000" cy="369887"/>
          </a:xfrm>
          <a:prstGeom prst="rect">
            <a:avLst/>
          </a:prstGeom>
          <a:noFill/>
          <a:ln w="9525">
            <a:noFill/>
            <a:miter lim="800000"/>
            <a:headEnd/>
            <a:tailEnd/>
          </a:ln>
        </p:spPr>
        <p:txBody>
          <a:bodyPr>
            <a:spAutoFit/>
          </a:bodyPr>
          <a:lstStyle/>
          <a:p>
            <a:pPr eaLnBrk="1" hangingPunct="1"/>
            <a:r>
              <a:rPr lang="fr-FR" altLang="fr-FR" dirty="0">
                <a:hlinkClick r:id="rId2"/>
              </a:rPr>
              <a:t>https://www.youtube.com/watch?v=Oh_y87k4e_w</a:t>
            </a:r>
            <a:endParaRPr lang="fr-FR" altLang="fr-FR" dirty="0"/>
          </a:p>
        </p:txBody>
      </p:sp>
      <p:sp>
        <p:nvSpPr>
          <p:cNvPr id="61446" name="ZoneTexte 2"/>
          <p:cNvSpPr txBox="1">
            <a:spLocks noChangeArrowheads="1"/>
          </p:cNvSpPr>
          <p:nvPr/>
        </p:nvSpPr>
        <p:spPr bwMode="auto">
          <a:xfrm>
            <a:off x="1488018" y="4508500"/>
            <a:ext cx="9696449" cy="368300"/>
          </a:xfrm>
          <a:prstGeom prst="rect">
            <a:avLst/>
          </a:prstGeom>
          <a:noFill/>
          <a:ln w="9525">
            <a:noFill/>
            <a:miter lim="800000"/>
            <a:headEnd/>
            <a:tailEnd/>
          </a:ln>
        </p:spPr>
        <p:txBody>
          <a:bodyPr>
            <a:spAutoFit/>
          </a:bodyPr>
          <a:lstStyle/>
          <a:p>
            <a:pPr eaLnBrk="1" hangingPunct="1"/>
            <a:r>
              <a:rPr lang="fr-FR" altLang="fr-FR"/>
              <a:t>Fédération Française de Cardiologie: Alerter-masser-défibriller</a:t>
            </a:r>
          </a:p>
        </p:txBody>
      </p:sp>
      <p:sp>
        <p:nvSpPr>
          <p:cNvPr id="10" name="Titre 1"/>
          <p:cNvSpPr txBox="1">
            <a:spLocks/>
          </p:cNvSpPr>
          <p:nvPr/>
        </p:nvSpPr>
        <p:spPr bwMode="auto">
          <a:xfrm>
            <a:off x="1007435" y="5733256"/>
            <a:ext cx="9889099" cy="936104"/>
          </a:xfrm>
          <a:prstGeom prst="roundRect">
            <a:avLst>
              <a:gd name="adj" fmla="val 16667"/>
            </a:avLst>
          </a:prstGeom>
          <a:solidFill>
            <a:srgbClr val="FFC000"/>
          </a:solidFill>
          <a:ln w="25400" cap="flat" cmpd="sng" algn="ctr">
            <a:solidFill>
              <a:srgbClr val="F76865"/>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Urgence absolue</a:t>
            </a:r>
          </a:p>
          <a:p>
            <a:pPr algn="ctr" fontAlgn="auto">
              <a:spcAft>
                <a:spcPts val="0"/>
              </a:spcAft>
              <a:defRPr/>
            </a:pPr>
            <a:r>
              <a:rPr lang="fr-FR" sz="2800" dirty="0"/>
              <a:t>Débuter la réanimation cardio-pulmonaire</a:t>
            </a:r>
            <a:endParaRPr lang="fr-FR" sz="2800" kern="0" dirty="0"/>
          </a:p>
        </p:txBody>
      </p:sp>
      <p:sp>
        <p:nvSpPr>
          <p:cNvPr id="61448" name="Rectangle 4"/>
          <p:cNvSpPr>
            <a:spLocks noChangeArrowheads="1"/>
          </p:cNvSpPr>
          <p:nvPr/>
        </p:nvSpPr>
        <p:spPr bwMode="auto">
          <a:xfrm>
            <a:off x="719667" y="981075"/>
            <a:ext cx="10945284" cy="1322388"/>
          </a:xfrm>
          <a:prstGeom prst="rect">
            <a:avLst/>
          </a:prstGeom>
          <a:noFill/>
          <a:ln w="38100">
            <a:solidFill>
              <a:srgbClr val="FF0000"/>
            </a:solidFill>
            <a:miter lim="800000"/>
            <a:headEnd/>
            <a:tailEnd/>
          </a:ln>
        </p:spPr>
        <p:txBody>
          <a:bodyPr>
            <a:spAutoFit/>
          </a:bodyPr>
          <a:lstStyle/>
          <a:p>
            <a:pPr algn="ctr" eaLnBrk="1" hangingPunct="1"/>
            <a:r>
              <a:rPr lang="fr-FR" altLang="fr-FR" sz="4000" u="sng"/>
              <a:t>Inconscient et ne respire pas </a:t>
            </a:r>
          </a:p>
          <a:p>
            <a:pPr algn="ctr" eaLnBrk="1" hangingPunct="1"/>
            <a:r>
              <a:rPr lang="fr-FR" altLang="fr-FR" sz="4000" u="sng"/>
              <a:t>= Arrêt cardiaque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15h</a:t>
            </a:r>
          </a:p>
          <a:p>
            <a:r>
              <a:rPr lang="fr-FR" dirty="0"/>
              <a:t>Sortie du métro</a:t>
            </a:r>
          </a:p>
          <a:p>
            <a:r>
              <a:rPr lang="fr-FR" dirty="0"/>
              <a:t>1 personne qui marchait normalement devant vous, titube puis s’effondre brutalement</a:t>
            </a:r>
          </a:p>
          <a:p>
            <a:r>
              <a:rPr lang="fr-FR" dirty="0"/>
              <a:t>Que faites vous?</a:t>
            </a:r>
          </a:p>
          <a:p>
            <a:pPr>
              <a:buNone/>
            </a:pPr>
            <a:endParaRPr lang="fr-FR" altLang="fr-FR" dirty="0">
              <a:hlinkClick r:id="rId2"/>
            </a:endParaRP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9) </a:t>
            </a:r>
            <a:r>
              <a:rPr lang="fr-FR" altLang="fr-FR" sz="4000" dirty="0"/>
              <a:t>Patient en arrêt cardiaque</a:t>
            </a:r>
          </a:p>
        </p:txBody>
      </p:sp>
      <p:sp>
        <p:nvSpPr>
          <p:cNvPr id="5" name="Titre 1"/>
          <p:cNvSpPr txBox="1">
            <a:spLocks/>
          </p:cNvSpPr>
          <p:nvPr/>
        </p:nvSpPr>
        <p:spPr bwMode="auto">
          <a:xfrm>
            <a:off x="1007435" y="5733256"/>
            <a:ext cx="9889099" cy="936104"/>
          </a:xfrm>
          <a:prstGeom prst="roundRect">
            <a:avLst>
              <a:gd name="adj" fmla="val 16667"/>
            </a:avLst>
          </a:prstGeom>
          <a:solidFill>
            <a:srgbClr val="FFC000"/>
          </a:solidFill>
          <a:ln w="25400" cap="flat" cmpd="sng" algn="ctr">
            <a:solidFill>
              <a:srgbClr val="F76865"/>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lgn="ctr" fontAlgn="auto">
              <a:spcAft>
                <a:spcPts val="0"/>
              </a:spcAft>
              <a:defRPr/>
            </a:pPr>
            <a:r>
              <a:rPr lang="fr-FR" sz="2800" dirty="0"/>
              <a:t>Urgence absolue</a:t>
            </a:r>
          </a:p>
          <a:p>
            <a:pPr algn="ctr" fontAlgn="auto">
              <a:spcAft>
                <a:spcPts val="0"/>
              </a:spcAft>
              <a:defRPr/>
            </a:pPr>
            <a:r>
              <a:rPr lang="fr-FR" sz="2800" dirty="0"/>
              <a:t>Débuter la réanimation cardio-pulmonaire</a:t>
            </a:r>
            <a:endParaRPr lang="fr-FR" sz="2800" kern="0" dirty="0"/>
          </a:p>
        </p:txBody>
      </p:sp>
      <p:sp>
        <p:nvSpPr>
          <p:cNvPr id="49156" name="Rectangle 4"/>
          <p:cNvSpPr>
            <a:spLocks noChangeArrowheads="1"/>
          </p:cNvSpPr>
          <p:nvPr/>
        </p:nvSpPr>
        <p:spPr bwMode="auto">
          <a:xfrm>
            <a:off x="719667" y="981075"/>
            <a:ext cx="10945284" cy="1322388"/>
          </a:xfrm>
          <a:prstGeom prst="rect">
            <a:avLst/>
          </a:prstGeom>
          <a:noFill/>
          <a:ln w="38100">
            <a:solidFill>
              <a:srgbClr val="FF0000"/>
            </a:solidFill>
            <a:miter lim="800000"/>
            <a:headEnd/>
            <a:tailEnd/>
          </a:ln>
        </p:spPr>
        <p:txBody>
          <a:bodyPr>
            <a:spAutoFit/>
          </a:bodyPr>
          <a:lstStyle/>
          <a:p>
            <a:pPr algn="ctr" eaLnBrk="1" hangingPunct="1"/>
            <a:r>
              <a:rPr lang="fr-FR" altLang="fr-FR" sz="4000" u="sng"/>
              <a:t>Inconscient et ne respire pas </a:t>
            </a:r>
          </a:p>
          <a:p>
            <a:pPr algn="ctr" eaLnBrk="1" hangingPunct="1"/>
            <a:r>
              <a:rPr lang="fr-FR" altLang="fr-FR" sz="4000" u="sng"/>
              <a:t>= Arrêt cardiaque</a:t>
            </a:r>
          </a:p>
        </p:txBody>
      </p:sp>
      <p:pic>
        <p:nvPicPr>
          <p:cNvPr id="49157" name="Picture 2" descr="See original image"/>
          <p:cNvPicPr>
            <a:picLocks noChangeAspect="1" noChangeArrowheads="1"/>
          </p:cNvPicPr>
          <p:nvPr/>
        </p:nvPicPr>
        <p:blipFill>
          <a:blip r:embed="rId2" cstate="print"/>
          <a:srcRect t="19638" r="5505"/>
          <a:stretch>
            <a:fillRect/>
          </a:stretch>
        </p:blipFill>
        <p:spPr bwMode="auto">
          <a:xfrm>
            <a:off x="1775884" y="2420938"/>
            <a:ext cx="6000749" cy="3238500"/>
          </a:xfrm>
          <a:prstGeom prst="rect">
            <a:avLst/>
          </a:prstGeom>
          <a:noFill/>
          <a:ln w="9525">
            <a:noFill/>
            <a:miter lim="800000"/>
            <a:headEnd/>
            <a:tailEnd/>
          </a:ln>
        </p:spPr>
      </p:pic>
      <p:sp>
        <p:nvSpPr>
          <p:cNvPr id="2" name="ZoneTexte 1"/>
          <p:cNvSpPr txBox="1"/>
          <p:nvPr/>
        </p:nvSpPr>
        <p:spPr>
          <a:xfrm>
            <a:off x="7632171" y="2577679"/>
            <a:ext cx="4367808" cy="646331"/>
          </a:xfrm>
          <a:prstGeom prst="rect">
            <a:avLst/>
          </a:prstGeom>
          <a:solidFill>
            <a:schemeClr val="bg1">
              <a:lumMod val="85000"/>
            </a:schemeClr>
          </a:solidFill>
          <a:ln>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r">
              <a:defRPr/>
            </a:pPr>
            <a:r>
              <a:rPr lang="fr-FR" dirty="0"/>
              <a:t>Ventilation artificielle ou non?</a:t>
            </a:r>
          </a:p>
          <a:p>
            <a:pPr algn="r">
              <a:defRPr/>
            </a:pPr>
            <a:r>
              <a:rPr lang="fr-FR" dirty="0"/>
              <a:t>Groupe de 3-4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106" b="10104"/>
          <a:stretch>
            <a:fillRect/>
          </a:stretch>
        </p:blipFill>
        <p:spPr bwMode="auto">
          <a:xfrm>
            <a:off x="431800" y="1355726"/>
            <a:ext cx="11643784" cy="5457825"/>
          </a:xfrm>
          <a:prstGeom prst="rect">
            <a:avLst/>
          </a:prstGeom>
          <a:noFill/>
          <a:ln w="9525">
            <a:noFill/>
            <a:miter lim="800000"/>
            <a:headEnd/>
            <a:tailEnd/>
          </a:ln>
        </p:spPr>
      </p:pic>
      <p:sp>
        <p:nvSpPr>
          <p:cNvPr id="3" name="Rectangle 2"/>
          <p:cNvSpPr>
            <a:spLocks noChangeArrowheads="1"/>
          </p:cNvSpPr>
          <p:nvPr/>
        </p:nvSpPr>
        <p:spPr bwMode="auto">
          <a:xfrm>
            <a:off x="7344139" y="692697"/>
            <a:ext cx="4704523" cy="584775"/>
          </a:xfrm>
          <a:prstGeom prst="rect">
            <a:avLst/>
          </a:prstGeom>
          <a:solidFill>
            <a:srgbClr val="FFFFFF"/>
          </a:solidFill>
          <a:ln w="9525">
            <a:solidFill>
              <a:srgbClr val="00B0F0"/>
            </a:solidFill>
            <a:miter lim="800000"/>
            <a:headEnd/>
            <a:tailEnd/>
          </a:ln>
          <a:effectLst>
            <a:glow rad="63500">
              <a:schemeClr val="accent2">
                <a:satMod val="175000"/>
                <a:alpha val="40000"/>
              </a:schemeClr>
            </a:glow>
          </a:effectLst>
        </p:spPr>
        <p:txBody>
          <a:bodyPr>
            <a:spAutoFit/>
          </a:bodyPr>
          <a:lstStyle/>
          <a:p>
            <a:pPr algn="ctr" eaLnBrk="1" hangingPunct="1">
              <a:defRPr/>
            </a:pPr>
            <a:r>
              <a:rPr lang="fr-FR" sz="3200" dirty="0">
                <a:latin typeface="Arial" charset="0"/>
                <a:cs typeface="Arial" charset="0"/>
              </a:rPr>
              <a:t>cless.univ-lyon1.fr</a:t>
            </a:r>
          </a:p>
        </p:txBody>
      </p:sp>
      <p:sp>
        <p:nvSpPr>
          <p:cNvPr id="5126" name="ZoneTexte 3"/>
          <p:cNvSpPr txBox="1">
            <a:spLocks noChangeArrowheads="1"/>
          </p:cNvSpPr>
          <p:nvPr/>
        </p:nvSpPr>
        <p:spPr bwMode="auto">
          <a:xfrm>
            <a:off x="239184" y="119063"/>
            <a:ext cx="8449733" cy="646112"/>
          </a:xfrm>
          <a:prstGeom prst="rect">
            <a:avLst/>
          </a:prstGeom>
          <a:noFill/>
          <a:ln w="9525">
            <a:noFill/>
            <a:miter lim="800000"/>
            <a:headEnd/>
            <a:tailEnd/>
          </a:ln>
        </p:spPr>
        <p:txBody>
          <a:bodyPr>
            <a:spAutoFit/>
          </a:bodyPr>
          <a:lstStyle/>
          <a:p>
            <a:pPr eaLnBrk="1" hangingPunct="1"/>
            <a:r>
              <a:rPr lang="fr-FR" altLang="fr-FR" sz="3600"/>
              <a:t>Je n’ai pas de conflit d’intérêt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1h </a:t>
            </a:r>
            <a:r>
              <a:rPr lang="fr-FR" dirty="0" err="1"/>
              <a:t>a.m</a:t>
            </a:r>
            <a:r>
              <a:rPr lang="fr-FR" dirty="0"/>
              <a:t>.</a:t>
            </a:r>
          </a:p>
          <a:p>
            <a:r>
              <a:rPr lang="fr-FR" dirty="0"/>
              <a:t>Soirée alcoolisée</a:t>
            </a:r>
          </a:p>
          <a:p>
            <a:r>
              <a:rPr lang="fr-FR" dirty="0"/>
              <a:t>1 personne allongée sur le ventre dans le jardin</a:t>
            </a:r>
          </a:p>
          <a:p>
            <a:r>
              <a:rPr lang="fr-FR" dirty="0"/>
              <a:t>Malgré vos actions, la personne est inconsciente et ne respire pas</a:t>
            </a:r>
          </a:p>
          <a:p>
            <a:pPr>
              <a:buNone/>
            </a:pPr>
            <a:endParaRPr lang="fr-FR" altLang="fr-FR" dirty="0">
              <a:hlinkClick r:id="rId2"/>
            </a:endParaRPr>
          </a:p>
          <a:p>
            <a:r>
              <a:rPr lang="fr-FR" dirty="0"/>
              <a:t>On vous amène un défibrillateur quand l’utilisez-vous ? </a:t>
            </a: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15h</a:t>
            </a:r>
          </a:p>
          <a:p>
            <a:r>
              <a:rPr lang="fr-FR" dirty="0"/>
              <a:t>Sortie du métro</a:t>
            </a:r>
          </a:p>
          <a:p>
            <a:r>
              <a:rPr lang="fr-FR" dirty="0"/>
              <a:t>1 personne qui marchait normalement devant vous, titube puis s’effondre brutalement</a:t>
            </a:r>
          </a:p>
          <a:p>
            <a:r>
              <a:rPr lang="fr-FR" dirty="0"/>
              <a:t>Que faites vous?</a:t>
            </a:r>
          </a:p>
          <a:p>
            <a:pPr>
              <a:buNone/>
            </a:pPr>
            <a:endParaRPr lang="fr-FR" altLang="fr-FR" dirty="0">
              <a:hlinkClick r:id="rId2"/>
            </a:endParaRPr>
          </a:p>
          <a:p>
            <a:r>
              <a:rPr lang="fr-FR" dirty="0"/>
              <a:t>Un défibrillateur est juste en face à 20 mètres quand l’utilisez-vous ?</a:t>
            </a: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cstate="print"/>
          <a:srcRect/>
          <a:stretch>
            <a:fillRect/>
          </a:stretch>
        </p:blipFill>
        <p:spPr bwMode="auto">
          <a:xfrm>
            <a:off x="6959600" y="1"/>
            <a:ext cx="5232400" cy="3217863"/>
          </a:xfrm>
          <a:prstGeom prst="rect">
            <a:avLst/>
          </a:prstGeom>
          <a:noFill/>
          <a:ln w="9525">
            <a:noFill/>
            <a:miter lim="800000"/>
            <a:headEnd/>
            <a:tailEnd/>
          </a:ln>
        </p:spPr>
      </p:pic>
      <p:sp>
        <p:nvSpPr>
          <p:cNvPr id="59395" name="Rectangle 4"/>
          <p:cNvSpPr>
            <a:spLocks noChangeArrowheads="1"/>
          </p:cNvSpPr>
          <p:nvPr/>
        </p:nvSpPr>
        <p:spPr bwMode="auto">
          <a:xfrm>
            <a:off x="334433" y="1484313"/>
            <a:ext cx="6096000" cy="369332"/>
          </a:xfrm>
          <a:prstGeom prst="rect">
            <a:avLst/>
          </a:prstGeom>
          <a:noFill/>
          <a:ln w="38100">
            <a:solidFill>
              <a:srgbClr val="FFC000"/>
            </a:solidFill>
            <a:miter lim="800000"/>
            <a:headEnd/>
            <a:tailEnd/>
          </a:ln>
        </p:spPr>
        <p:txBody>
          <a:bodyPr>
            <a:spAutoFit/>
          </a:bodyPr>
          <a:lstStyle/>
          <a:p>
            <a:pPr eaLnBrk="1" hangingPunct="1"/>
            <a:r>
              <a:rPr lang="fr-FR" altLang="fr-FR" i="1"/>
              <a:t>Défibrillateur automatisé externe (DAE) avec électrodes adultes</a:t>
            </a:r>
            <a:endParaRPr lang="fr-FR" altLang="fr-FR"/>
          </a:p>
        </p:txBody>
      </p:sp>
      <p:sp>
        <p:nvSpPr>
          <p:cNvPr id="59396" name="Rectangle 6"/>
          <p:cNvSpPr>
            <a:spLocks noChangeArrowheads="1"/>
          </p:cNvSpPr>
          <p:nvPr/>
        </p:nvSpPr>
        <p:spPr bwMode="auto">
          <a:xfrm>
            <a:off x="239185" y="3357564"/>
            <a:ext cx="11713633" cy="923925"/>
          </a:xfrm>
          <a:prstGeom prst="rect">
            <a:avLst/>
          </a:prstGeom>
          <a:noFill/>
          <a:ln w="38100">
            <a:solidFill>
              <a:srgbClr val="FFC000"/>
            </a:solidFill>
            <a:miter lim="800000"/>
            <a:headEnd/>
            <a:tailEnd/>
          </a:ln>
        </p:spPr>
        <p:txBody>
          <a:bodyPr>
            <a:spAutoFit/>
          </a:bodyPr>
          <a:lstStyle/>
          <a:p>
            <a:pPr eaLnBrk="1" hangingPunct="1"/>
            <a:r>
              <a:rPr lang="fr-FR" altLang="fr-FR"/>
              <a:t>- La défibrillation avec un DAE doit être la </a:t>
            </a:r>
            <a:r>
              <a:rPr lang="fr-FR" altLang="fr-FR" b="1"/>
              <a:t>plus précoce possible</a:t>
            </a:r>
          </a:p>
          <a:p>
            <a:pPr eaLnBrk="1" hangingPunct="1"/>
            <a:r>
              <a:rPr lang="fr-FR" altLang="fr-FR"/>
              <a:t>- Les </a:t>
            </a:r>
            <a:r>
              <a:rPr lang="fr-FR" altLang="fr-FR" b="1"/>
              <a:t>compressions thoraciques doivent être le moins interrompues possibles</a:t>
            </a:r>
          </a:p>
          <a:p>
            <a:pPr eaLnBrk="1" hangingPunct="1"/>
            <a:r>
              <a:rPr lang="fr-FR" altLang="fr-FR"/>
              <a:t>- L’opérateur doit respecter les recommandations de l’appareil</a:t>
            </a:r>
          </a:p>
        </p:txBody>
      </p:sp>
      <p:sp>
        <p:nvSpPr>
          <p:cNvPr id="59397" name="Rectangle 8"/>
          <p:cNvSpPr>
            <a:spLocks noChangeArrowheads="1"/>
          </p:cNvSpPr>
          <p:nvPr/>
        </p:nvSpPr>
        <p:spPr bwMode="auto">
          <a:xfrm>
            <a:off x="239184" y="4437064"/>
            <a:ext cx="11760200" cy="2308225"/>
          </a:xfrm>
          <a:prstGeom prst="rect">
            <a:avLst/>
          </a:prstGeom>
          <a:noFill/>
          <a:ln w="38100">
            <a:solidFill>
              <a:srgbClr val="00B0F0"/>
            </a:solidFill>
            <a:miter lim="800000"/>
            <a:headEnd/>
            <a:tailEnd/>
          </a:ln>
        </p:spPr>
        <p:txBody>
          <a:bodyPr>
            <a:spAutoFit/>
          </a:bodyPr>
          <a:lstStyle/>
          <a:p>
            <a:pPr eaLnBrk="1" hangingPunct="1">
              <a:buFontTx/>
              <a:buChar char="-"/>
            </a:pPr>
            <a:r>
              <a:rPr lang="fr-FR" altLang="fr-FR"/>
              <a:t> Enlever ou couper les vêtements recouvrant la poitrine de la victime si nécessaire</a:t>
            </a:r>
          </a:p>
          <a:p>
            <a:pPr eaLnBrk="1" hangingPunct="1">
              <a:buFontTx/>
              <a:buChar char="-"/>
            </a:pPr>
            <a:r>
              <a:rPr lang="fr-FR" altLang="fr-FR"/>
              <a:t> Sécher le thorax de la victime seulement s’il est très humide ou mouillé</a:t>
            </a:r>
          </a:p>
          <a:p>
            <a:pPr eaLnBrk="1" hangingPunct="1">
              <a:buFontTx/>
              <a:buChar char="-"/>
            </a:pPr>
            <a:r>
              <a:rPr lang="fr-FR" altLang="fr-FR"/>
              <a:t> Isoler si patient sur surface métallique (mettre une couverture entre) </a:t>
            </a:r>
          </a:p>
          <a:p>
            <a:pPr eaLnBrk="1" hangingPunct="1"/>
            <a:r>
              <a:rPr lang="fr-FR" altLang="fr-FR"/>
              <a:t>- Sortir les électrodes « adulte » de leur emballage</a:t>
            </a:r>
          </a:p>
          <a:p>
            <a:pPr eaLnBrk="1" hangingPunct="1">
              <a:buFontTx/>
              <a:buChar char="-"/>
            </a:pPr>
            <a:r>
              <a:rPr lang="fr-FR" altLang="fr-FR"/>
              <a:t> Déballer puis appliquer les électrodes, l’une après l’autre, sur la peau nue du thorax 	de la victime, à l’endroit indiqué sur le schéma figurant sur l’emballage</a:t>
            </a:r>
          </a:p>
          <a:p>
            <a:pPr eaLnBrk="1" hangingPunct="1">
              <a:buFontTx/>
              <a:buChar char="-"/>
            </a:pPr>
            <a:r>
              <a:rPr lang="fr-FR" altLang="fr-FR"/>
              <a:t> Raser les poils du patient si nécessaire</a:t>
            </a:r>
          </a:p>
          <a:p>
            <a:pPr eaLnBrk="1" hangingPunct="1">
              <a:buFontTx/>
              <a:buChar char="-"/>
            </a:pPr>
            <a:r>
              <a:rPr lang="fr-FR" altLang="fr-FR"/>
              <a:t> Connecter les électrodes au défibrillateur si nécessaire.</a:t>
            </a:r>
          </a:p>
        </p:txBody>
      </p:sp>
      <p:sp>
        <p:nvSpPr>
          <p:cNvPr id="6" name="Titre 1">
            <a:extLst/>
          </p:cNvPr>
          <p:cNvSpPr txBox="1">
            <a:spLocks/>
          </p:cNvSpPr>
          <p:nvPr/>
        </p:nvSpPr>
        <p:spPr bwMode="auto">
          <a:xfrm>
            <a:off x="1199456" y="116632"/>
            <a:ext cx="6528725" cy="648072"/>
          </a:xfrm>
          <a:prstGeom prst="roundRect">
            <a:avLst/>
          </a:prstGeom>
          <a:solidFill>
            <a:srgbClr val="00B0F0"/>
          </a:solidFill>
          <a:ln w="57150" cap="flat" cmpd="sng" algn="ctr">
            <a:solidFill>
              <a:schemeClr val="accent6">
                <a:lumMod val="60000"/>
                <a:lumOff val="40000"/>
              </a:schemeClr>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rPr>
              <a:t>Défibrillation</a:t>
            </a:r>
            <a:endParaRPr lang="fr-FR" altLang="fr-FR" sz="4000" dirty="0"/>
          </a:p>
        </p:txBody>
      </p:sp>
      <p:sp>
        <p:nvSpPr>
          <p:cNvPr id="59399" name="Rectangle 2"/>
          <p:cNvSpPr>
            <a:spLocks noChangeArrowheads="1"/>
          </p:cNvSpPr>
          <p:nvPr/>
        </p:nvSpPr>
        <p:spPr bwMode="auto">
          <a:xfrm>
            <a:off x="143933" y="2420938"/>
            <a:ext cx="7272867" cy="646112"/>
          </a:xfrm>
          <a:prstGeom prst="rect">
            <a:avLst/>
          </a:prstGeom>
          <a:noFill/>
          <a:ln w="9525">
            <a:noFill/>
            <a:miter lim="800000"/>
            <a:headEnd/>
            <a:tailEnd/>
          </a:ln>
        </p:spPr>
        <p:txBody>
          <a:bodyPr>
            <a:spAutoFit/>
          </a:bodyPr>
          <a:lstStyle/>
          <a:p>
            <a:pPr eaLnBrk="1" hangingPunct="1"/>
            <a:r>
              <a:rPr lang="fr-FR" altLang="fr-FR" dirty="0"/>
              <a:t>Fibrillation ventriculaire</a:t>
            </a:r>
            <a:endParaRPr lang="fr-FR" altLang="fr-FR" dirty="0">
              <a:hlinkClick r:id="rId3" action="ppaction://hlinkpres?slideindex=1&amp;slidetitle="/>
            </a:endParaRPr>
          </a:p>
          <a:p>
            <a:pPr eaLnBrk="1" hangingPunct="1"/>
            <a:r>
              <a:rPr lang="fr-FR" altLang="fr-FR" dirty="0">
                <a:hlinkClick r:id="rId3" action="ppaction://hlinkpres?slideindex=1&amp;slidetitle="/>
              </a:rPr>
              <a:t>https://www.youtube.com/watch?v=MGsp_AS_BFM</a:t>
            </a:r>
            <a:endParaRPr lang="fr-FR" alt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15h</a:t>
            </a:r>
          </a:p>
          <a:p>
            <a:r>
              <a:rPr lang="fr-FR" dirty="0"/>
              <a:t>Sortie du métro</a:t>
            </a:r>
          </a:p>
          <a:p>
            <a:r>
              <a:rPr lang="fr-FR" dirty="0"/>
              <a:t>Vous arrivez sur un attroupement de personnes autour d’un individu qui se serait effondrer brutalement. Personne ne fait rien à part une personne qui est en attente avec le 18.</a:t>
            </a:r>
          </a:p>
          <a:p>
            <a:r>
              <a:rPr lang="fr-FR" dirty="0"/>
              <a:t>Que faites vous?</a:t>
            </a:r>
          </a:p>
          <a:p>
            <a:pPr>
              <a:buNone/>
            </a:pPr>
            <a:endParaRPr lang="fr-FR" alt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15h</a:t>
            </a:r>
          </a:p>
          <a:p>
            <a:r>
              <a:rPr lang="fr-FR" dirty="0"/>
              <a:t>Sortie du métro</a:t>
            </a:r>
          </a:p>
          <a:p>
            <a:r>
              <a:rPr lang="fr-FR" dirty="0"/>
              <a:t>Vous arrivez sur un attroupement de personnes autour d’un individu qui se serait effondrer brutalement. Personne ne fait rien à part une personne qui est en attente avec le 18.</a:t>
            </a:r>
          </a:p>
          <a:p>
            <a:r>
              <a:rPr lang="fr-FR" dirty="0"/>
              <a:t>Que faites vous?</a:t>
            </a:r>
          </a:p>
          <a:p>
            <a:pPr>
              <a:buNone/>
            </a:pPr>
            <a:endParaRPr lang="fr-FR" altLang="fr-FR" dirty="0">
              <a:hlinkClick r:id="rId2"/>
            </a:endParaRPr>
          </a:p>
          <a:p>
            <a:r>
              <a:rPr lang="fr-FR" dirty="0"/>
              <a:t>Un défibrillateur est juste en face à 20 mètres quand l’utilisez-vous ?</a:t>
            </a:r>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914400" y="1125539"/>
            <a:ext cx="10363200" cy="1150937"/>
          </a:xfrm>
        </p:spPr>
        <p:txBody>
          <a:bodyPr>
            <a:normAutofit fontScale="90000"/>
          </a:bodyPr>
          <a:lstStyle/>
          <a:p>
            <a:pPr>
              <a:defRPr/>
            </a:pPr>
            <a:r>
              <a:rPr lang="fr-FR" b="1" dirty="0">
                <a:solidFill>
                  <a:schemeClr val="accent6"/>
                </a:solidFill>
              </a:rPr>
              <a:t>Arrêt cardiaque </a:t>
            </a:r>
            <a:br>
              <a:rPr lang="fr-FR" b="1" dirty="0">
                <a:solidFill>
                  <a:schemeClr val="accent6"/>
                </a:solidFill>
              </a:rPr>
            </a:br>
            <a:r>
              <a:rPr lang="fr-FR" sz="1300" b="1" dirty="0">
                <a:solidFill>
                  <a:schemeClr val="accent6"/>
                </a:solidFill>
              </a:rPr>
              <a:t> </a:t>
            </a:r>
            <a:br>
              <a:rPr lang="fr-FR" b="1" dirty="0">
                <a:solidFill>
                  <a:schemeClr val="accent6"/>
                </a:solidFill>
              </a:rPr>
            </a:br>
            <a:r>
              <a:rPr lang="fr-FR" b="1" dirty="0">
                <a:solidFill>
                  <a:schemeClr val="accent6"/>
                </a:solidFill>
              </a:rPr>
              <a:t>Particularités pédiatriques</a:t>
            </a:r>
          </a:p>
        </p:txBody>
      </p:sp>
      <p:sp>
        <p:nvSpPr>
          <p:cNvPr id="6" name="ZoneTexte 5"/>
          <p:cNvSpPr txBox="1"/>
          <p:nvPr/>
        </p:nvSpPr>
        <p:spPr>
          <a:xfrm>
            <a:off x="1488018" y="3060700"/>
            <a:ext cx="8832849" cy="917174"/>
          </a:xfrm>
          <a:prstGeom prst="rect">
            <a:avLst/>
          </a:prstGeom>
          <a:noFill/>
        </p:spPr>
        <p:txBody>
          <a:bodyPr>
            <a:spAutoFit/>
          </a:bodyPr>
          <a:lstStyle/>
          <a:p>
            <a:pPr algn="ctr" defTabSz="457200">
              <a:lnSpc>
                <a:spcPct val="80000"/>
              </a:lnSpc>
              <a:spcBef>
                <a:spcPct val="20000"/>
              </a:spcBef>
              <a:defRPr/>
            </a:pPr>
            <a:r>
              <a:rPr lang="fr-FR" sz="3200" b="1" dirty="0">
                <a:solidFill>
                  <a:schemeClr val="tx1">
                    <a:lumMod val="65000"/>
                    <a:lumOff val="35000"/>
                  </a:schemeClr>
                </a:solidFill>
                <a:latin typeface="+mn-lt"/>
                <a:ea typeface="ＭＳ Ｐゴシック" pitchFamily="34" charset="-128"/>
                <a:cs typeface="ＭＳ Ｐゴシック" charset="0"/>
              </a:rPr>
              <a:t>Dr Marc </a:t>
            </a:r>
            <a:r>
              <a:rPr lang="fr-FR" sz="3200" b="1" dirty="0" err="1">
                <a:solidFill>
                  <a:schemeClr val="tx1">
                    <a:lumMod val="65000"/>
                    <a:lumOff val="35000"/>
                  </a:schemeClr>
                </a:solidFill>
                <a:latin typeface="+mn-lt"/>
                <a:ea typeface="ＭＳ Ｐゴシック" pitchFamily="34" charset="-128"/>
                <a:cs typeface="ＭＳ Ｐゴシック" charset="0"/>
              </a:rPr>
              <a:t>Lilot</a:t>
            </a:r>
            <a:r>
              <a:rPr lang="fr-FR" sz="3200" b="1" dirty="0">
                <a:solidFill>
                  <a:schemeClr val="tx1">
                    <a:lumMod val="65000"/>
                    <a:lumOff val="35000"/>
                  </a:schemeClr>
                </a:solidFill>
                <a:latin typeface="+mn-lt"/>
                <a:ea typeface="ＭＳ Ｐゴシック" pitchFamily="34" charset="-128"/>
                <a:cs typeface="ＭＳ Ｐゴシック" charset="0"/>
              </a:rPr>
              <a:t>,</a:t>
            </a:r>
          </a:p>
          <a:p>
            <a:pPr algn="ctr" defTabSz="457200">
              <a:lnSpc>
                <a:spcPct val="80000"/>
              </a:lnSpc>
              <a:spcBef>
                <a:spcPct val="20000"/>
              </a:spcBef>
              <a:defRPr/>
            </a:pPr>
            <a:r>
              <a:rPr lang="fr-FR" sz="2800" b="1" dirty="0">
                <a:solidFill>
                  <a:schemeClr val="tx1">
                    <a:lumMod val="65000"/>
                    <a:lumOff val="35000"/>
                  </a:schemeClr>
                </a:solidFill>
                <a:ea typeface="ＭＳ Ｐゴシック" pitchFamily="34" charset="-128"/>
                <a:cs typeface="ＭＳ Ｐゴシック" charset="0"/>
              </a:rPr>
              <a:t>Anesthésiste-Réanimateur</a:t>
            </a:r>
            <a:r>
              <a:rPr lang="fr-FR" sz="2800" b="1" dirty="0">
                <a:solidFill>
                  <a:schemeClr val="tx1">
                    <a:lumMod val="65000"/>
                    <a:lumOff val="35000"/>
                  </a:schemeClr>
                </a:solidFill>
                <a:latin typeface="+mn-lt"/>
                <a:ea typeface="ＭＳ Ｐゴシック" pitchFamily="34" charset="-128"/>
                <a:cs typeface="ＭＳ Ｐゴシック" charset="0"/>
              </a:rPr>
              <a:t> </a:t>
            </a:r>
          </a:p>
        </p:txBody>
      </p:sp>
      <p:sp>
        <p:nvSpPr>
          <p:cNvPr id="17" name="Forme libre 16"/>
          <p:cNvSpPr/>
          <p:nvPr/>
        </p:nvSpPr>
        <p:spPr>
          <a:xfrm>
            <a:off x="2447595" y="2450776"/>
            <a:ext cx="6880356"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25A79B"/>
              </a:solidFill>
            </a:endParaRPr>
          </a:p>
        </p:txBody>
      </p:sp>
      <p:sp>
        <p:nvSpPr>
          <p:cNvPr id="7" name="Forme libre 6"/>
          <p:cNvSpPr/>
          <p:nvPr/>
        </p:nvSpPr>
        <p:spPr>
          <a:xfrm rot="-10860000">
            <a:off x="2548307" y="2522829"/>
            <a:ext cx="7039101"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
        <p:nvSpPr>
          <p:cNvPr id="4" name="Ellipse 3"/>
          <p:cNvSpPr/>
          <p:nvPr/>
        </p:nvSpPr>
        <p:spPr>
          <a:xfrm>
            <a:off x="9590618" y="2436814"/>
            <a:ext cx="171449" cy="128587"/>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Ellipse 7"/>
          <p:cNvSpPr/>
          <p:nvPr/>
        </p:nvSpPr>
        <p:spPr>
          <a:xfrm>
            <a:off x="9330267" y="2547938"/>
            <a:ext cx="86784" cy="63500"/>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ZoneTexte 4"/>
          <p:cNvSpPr txBox="1"/>
          <p:nvPr/>
        </p:nvSpPr>
        <p:spPr>
          <a:xfrm>
            <a:off x="3600451" y="4365104"/>
            <a:ext cx="5088467" cy="892552"/>
          </a:xfrm>
          <a:prstGeom prst="rect">
            <a:avLst/>
          </a:prstGeom>
          <a:noFill/>
        </p:spPr>
        <p:txBody>
          <a:bodyPr>
            <a:spAutoFit/>
          </a:bodyPr>
          <a:lstStyle/>
          <a:p>
            <a:pPr algn="ctr">
              <a:defRPr/>
            </a:pPr>
            <a:r>
              <a:rPr lang="fr-FR" sz="2800" b="1" dirty="0">
                <a:solidFill>
                  <a:schemeClr val="accent6"/>
                </a:solidFill>
              </a:rPr>
              <a:t>Enseignement Dirigé</a:t>
            </a:r>
          </a:p>
          <a:p>
            <a:pPr algn="ctr">
              <a:defRPr/>
            </a:pPr>
            <a:endParaRPr lang="fr-FR" sz="2400" b="1" dirty="0">
              <a:solidFill>
                <a:schemeClr val="accent6"/>
              </a:solidFill>
            </a:endParaRPr>
          </a:p>
        </p:txBody>
      </p:sp>
      <p:pic>
        <p:nvPicPr>
          <p:cNvPr id="27662"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pic>
        <p:nvPicPr>
          <p:cNvPr id="13" name="Picture 2"/>
          <p:cNvPicPr>
            <a:picLocks noChangeAspect="1" noChangeArrowheads="1"/>
          </p:cNvPicPr>
          <p:nvPr/>
        </p:nvPicPr>
        <p:blipFill>
          <a:blip r:embed="rId3" cstate="print"/>
          <a:srcRect/>
          <a:stretch>
            <a:fillRect/>
          </a:stretch>
        </p:blipFill>
        <p:spPr bwMode="auto">
          <a:xfrm>
            <a:off x="10776461" y="5143528"/>
            <a:ext cx="1248137" cy="93610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3</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
        <p:nvSpPr>
          <p:cNvPr id="12" name="Espace réservé du contenu 2"/>
          <p:cNvSpPr txBox="1">
            <a:spLocks/>
          </p:cNvSpPr>
          <p:nvPr/>
        </p:nvSpPr>
        <p:spPr bwMode="auto">
          <a:xfrm>
            <a:off x="1199456" y="2781870"/>
            <a:ext cx="9999133" cy="719138"/>
          </a:xfrm>
          <a:prstGeom prst="rect">
            <a:avLst/>
          </a:prstGeom>
          <a:noFill/>
          <a:ln w="9525">
            <a:noFill/>
            <a:miter lim="800000"/>
            <a:headEnd/>
            <a:tailEnd/>
          </a:ln>
        </p:spPr>
        <p:txBody>
          <a:bodyPr/>
          <a:lstStyle/>
          <a:p>
            <a:pPr marL="342900" indent="-342900" eaLnBrk="0" hangingPunct="0">
              <a:spcBef>
                <a:spcPct val="20000"/>
              </a:spcBef>
              <a:buClr>
                <a:srgbClr val="078F9D"/>
              </a:buClr>
              <a:buFontTx/>
              <a:buChar char="•"/>
              <a:defRPr/>
            </a:pPr>
            <a:r>
              <a:rPr lang="fr-FR" altLang="fr-FR" sz="3200" kern="0" dirty="0">
                <a:cs typeface="Arial" pitchFamily="34" charset="0"/>
              </a:rPr>
              <a:t>Prise en charge arrêt cardiaque adulte</a:t>
            </a: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sz="3600" kern="0" dirty="0">
                <a:solidFill>
                  <a:schemeClr val="tx1">
                    <a:lumMod val="65000"/>
                    <a:lumOff val="35000"/>
                  </a:schemeClr>
                </a:solidFill>
                <a:latin typeface="+mj-lt"/>
                <a:ea typeface="+mj-ea"/>
                <a:cs typeface="Arial" pitchFamily="34" charset="0"/>
              </a:rPr>
              <a:t>CONNAISSANCE ANTÉRIEURE</a:t>
            </a:r>
          </a:p>
        </p:txBody>
      </p:sp>
      <p:sp>
        <p:nvSpPr>
          <p:cNvPr id="34823"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4</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
        <p:nvSpPr>
          <p:cNvPr id="12" name="Espace réservé du contenu 2"/>
          <p:cNvSpPr txBox="1">
            <a:spLocks/>
          </p:cNvSpPr>
          <p:nvPr/>
        </p:nvSpPr>
        <p:spPr bwMode="auto">
          <a:xfrm>
            <a:off x="1488018" y="2636913"/>
            <a:ext cx="9999133" cy="3024187"/>
          </a:xfrm>
          <a:prstGeom prst="rect">
            <a:avLst/>
          </a:prstGeom>
          <a:noFill/>
          <a:ln w="9525">
            <a:noFill/>
            <a:miter lim="800000"/>
            <a:headEnd/>
            <a:tailEnd/>
          </a:ln>
        </p:spPr>
        <p:txBody>
          <a:bodyPr/>
          <a:lstStyle/>
          <a:p>
            <a:pPr marL="342900" indent="-342900" eaLnBrk="0" hangingPunct="0">
              <a:spcBef>
                <a:spcPct val="20000"/>
              </a:spcBef>
              <a:buClr>
                <a:srgbClr val="078F9D"/>
              </a:buClr>
              <a:buFontTx/>
              <a:buChar char="•"/>
              <a:defRPr/>
            </a:pPr>
            <a:r>
              <a:rPr lang="fr-FR" sz="2800" kern="0" dirty="0">
                <a:latin typeface="+mn-lt"/>
                <a:cs typeface="+mn-cs"/>
              </a:rPr>
              <a:t>Préciser les particularités épidémiologiques</a:t>
            </a:r>
          </a:p>
          <a:p>
            <a:pPr marL="342900" indent="-342900" eaLnBrk="0" hangingPunct="0">
              <a:spcBef>
                <a:spcPct val="20000"/>
              </a:spcBef>
              <a:buClr>
                <a:srgbClr val="25A79B"/>
              </a:buClr>
              <a:buFontTx/>
              <a:buChar char="•"/>
              <a:defRPr/>
            </a:pPr>
            <a:endParaRPr lang="fr-FR" sz="2800" kern="0" dirty="0">
              <a:latin typeface="+mn-lt"/>
              <a:cs typeface="+mn-cs"/>
            </a:endParaRPr>
          </a:p>
          <a:p>
            <a:pPr marL="342900" indent="-342900" eaLnBrk="0" hangingPunct="0">
              <a:spcBef>
                <a:spcPct val="20000"/>
              </a:spcBef>
              <a:buClr>
                <a:srgbClr val="25A79B"/>
              </a:buClr>
              <a:buFontTx/>
              <a:buChar char="•"/>
              <a:defRPr/>
            </a:pPr>
            <a:r>
              <a:rPr lang="fr-FR" sz="2800" kern="0" dirty="0">
                <a:latin typeface="+mn-lt"/>
                <a:cs typeface="+mn-cs"/>
              </a:rPr>
              <a:t>Faire le diagnostic d’un arrêt cardiaque</a:t>
            </a:r>
          </a:p>
          <a:p>
            <a:pPr marL="342900" indent="-342900" eaLnBrk="0" hangingPunct="0">
              <a:spcBef>
                <a:spcPct val="20000"/>
              </a:spcBef>
              <a:buClr>
                <a:srgbClr val="25A79B"/>
              </a:buClr>
              <a:buFontTx/>
              <a:buChar char="•"/>
              <a:defRPr/>
            </a:pPr>
            <a:endParaRPr lang="fr-FR" sz="2800" kern="0" dirty="0">
              <a:latin typeface="+mn-lt"/>
              <a:cs typeface="+mn-cs"/>
            </a:endParaRPr>
          </a:p>
          <a:p>
            <a:pPr marL="342900" indent="-342900" eaLnBrk="0" hangingPunct="0">
              <a:spcBef>
                <a:spcPct val="20000"/>
              </a:spcBef>
              <a:buClr>
                <a:srgbClr val="25A79B"/>
              </a:buClr>
              <a:buFontTx/>
              <a:buChar char="•"/>
              <a:defRPr/>
            </a:pPr>
            <a:r>
              <a:rPr lang="fr-FR" sz="2800" kern="0" dirty="0">
                <a:latin typeface="+mn-lt"/>
                <a:cs typeface="+mn-cs"/>
              </a:rPr>
              <a:t>Préciser la prise en charge immédiate</a:t>
            </a:r>
            <a:endParaRPr lang="fr-FR" sz="3200" kern="0"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sz="3600" kern="0" dirty="0">
                <a:solidFill>
                  <a:schemeClr val="tx1">
                    <a:lumMod val="65000"/>
                    <a:lumOff val="35000"/>
                  </a:schemeClr>
                </a:solidFill>
                <a:latin typeface="+mj-lt"/>
                <a:ea typeface="+mj-ea"/>
                <a:cs typeface="Arial" pitchFamily="34" charset="0"/>
              </a:rPr>
              <a:t>OBJECTIFS arrêt cardiaque pédiatrique</a:t>
            </a:r>
          </a:p>
        </p:txBody>
      </p:sp>
      <p:sp>
        <p:nvSpPr>
          <p:cNvPr id="30727"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2" name="Rectangle 21"/>
          <p:cNvSpPr/>
          <p:nvPr/>
        </p:nvSpPr>
        <p:spPr>
          <a:xfrm>
            <a:off x="1488017" y="1484785"/>
            <a:ext cx="6125780" cy="523220"/>
          </a:xfrm>
          <a:prstGeom prst="rect">
            <a:avLst/>
          </a:prstGeom>
        </p:spPr>
        <p:txBody>
          <a:bodyPr wrap="none">
            <a:spAutoFit/>
          </a:bodyPr>
          <a:lstStyle/>
          <a:p>
            <a:pPr fontAlgn="auto">
              <a:spcBef>
                <a:spcPts val="0"/>
              </a:spcBef>
              <a:spcAft>
                <a:spcPts val="0"/>
              </a:spcAft>
              <a:defRPr/>
            </a:pPr>
            <a:r>
              <a:rPr lang="fr-FR" sz="2800" dirty="0">
                <a:solidFill>
                  <a:schemeClr val="accent6">
                    <a:lumMod val="75000"/>
                  </a:schemeClr>
                </a:solidFill>
                <a:latin typeface="+mn-lt"/>
              </a:rPr>
              <a:t>A la fin du cours, vous serez capable de :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 5</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
        <p:nvSpPr>
          <p:cNvPr id="12" name="Espace réservé du contenu 2"/>
          <p:cNvSpPr txBox="1">
            <a:spLocks/>
          </p:cNvSpPr>
          <p:nvPr/>
        </p:nvSpPr>
        <p:spPr bwMode="auto">
          <a:xfrm>
            <a:off x="1488018" y="1341439"/>
            <a:ext cx="9999133" cy="4175125"/>
          </a:xfrm>
          <a:prstGeom prst="rect">
            <a:avLst/>
          </a:prstGeom>
          <a:noFill/>
          <a:ln w="9525">
            <a:noFill/>
            <a:miter lim="800000"/>
            <a:headEnd/>
            <a:tailEnd/>
          </a:ln>
        </p:spPr>
        <p:txBody>
          <a:bodyPr/>
          <a:lstStyle/>
          <a:p>
            <a:pPr marL="342900" indent="-342900" eaLnBrk="0" hangingPunct="0">
              <a:spcBef>
                <a:spcPct val="20000"/>
              </a:spcBef>
              <a:buClr>
                <a:srgbClr val="078F9D"/>
              </a:buClr>
              <a:buFontTx/>
              <a:buChar char="•"/>
              <a:defRPr/>
            </a:pPr>
            <a:r>
              <a:rPr lang="fr-FR" altLang="fr-FR" sz="2800" kern="0" dirty="0">
                <a:cs typeface="Arial" pitchFamily="34" charset="0"/>
              </a:rPr>
              <a:t>Epidémiologie en pédiatrie</a:t>
            </a:r>
          </a:p>
          <a:p>
            <a:pPr marL="342900" indent="-342900" eaLnBrk="0" hangingPunct="0">
              <a:spcBef>
                <a:spcPct val="20000"/>
              </a:spcBef>
              <a:buClr>
                <a:srgbClr val="078F9D"/>
              </a:buClr>
              <a:buFontTx/>
              <a:buChar char="•"/>
              <a:defRPr/>
            </a:pPr>
            <a:r>
              <a:rPr lang="fr-FR" altLang="fr-FR" sz="2800" kern="0" dirty="0">
                <a:cs typeface="Arial" pitchFamily="34" charset="0"/>
              </a:rPr>
              <a:t>Diagnostic arrêt cardiaque</a:t>
            </a:r>
          </a:p>
          <a:p>
            <a:pPr marL="342900" indent="-342900" eaLnBrk="0" hangingPunct="0">
              <a:spcBef>
                <a:spcPct val="20000"/>
              </a:spcBef>
              <a:buClr>
                <a:srgbClr val="078F9D"/>
              </a:buClr>
              <a:buFontTx/>
              <a:buChar char="•"/>
              <a:defRPr/>
            </a:pPr>
            <a:r>
              <a:rPr lang="fr-FR" altLang="fr-FR" sz="2800" kern="0" dirty="0">
                <a:cs typeface="Arial" pitchFamily="34" charset="0"/>
              </a:rPr>
              <a:t>Prise en charge initiale</a:t>
            </a:r>
          </a:p>
          <a:p>
            <a:pPr marL="342900" indent="-342900" eaLnBrk="0" hangingPunct="0">
              <a:spcBef>
                <a:spcPct val="20000"/>
              </a:spcBef>
              <a:buClr>
                <a:srgbClr val="078F9D"/>
              </a:buClr>
              <a:defRPr/>
            </a:pPr>
            <a:endParaRPr lang="fr-FR" altLang="fr-FR" sz="2800" kern="0" dirty="0">
              <a:cs typeface="Arial" pitchFamily="34" charset="0"/>
            </a:endParaRPr>
          </a:p>
          <a:p>
            <a:pPr marL="342900" indent="-342900" eaLnBrk="0" hangingPunct="0">
              <a:spcBef>
                <a:spcPct val="20000"/>
              </a:spcBef>
              <a:buClr>
                <a:srgbClr val="078F9D"/>
              </a:buClr>
              <a:buFontTx/>
              <a:buChar char="•"/>
              <a:defRPr/>
            </a:pPr>
            <a:r>
              <a:rPr lang="fr-FR" altLang="fr-FR" sz="2800" kern="0" dirty="0">
                <a:cs typeface="Arial" pitchFamily="34" charset="0"/>
              </a:rPr>
              <a:t>Alerte aide médicale urgente</a:t>
            </a:r>
          </a:p>
          <a:p>
            <a:pPr marL="342900" indent="-342900" eaLnBrk="0" hangingPunct="0">
              <a:spcBef>
                <a:spcPct val="20000"/>
              </a:spcBef>
              <a:buClr>
                <a:srgbClr val="25A79B"/>
              </a:buClr>
              <a:buFontTx/>
              <a:buChar char="•"/>
              <a:defRPr/>
            </a:pPr>
            <a:r>
              <a:rPr lang="fr-FR" altLang="fr-FR" sz="2800" dirty="0">
                <a:cs typeface="Arial" pitchFamily="34" charset="0"/>
              </a:rPr>
              <a:t>Défibrillation</a:t>
            </a:r>
          </a:p>
          <a:p>
            <a:pPr marL="342900" indent="-342900" eaLnBrk="0" hangingPunct="0">
              <a:spcBef>
                <a:spcPct val="20000"/>
              </a:spcBef>
              <a:buClr>
                <a:srgbClr val="25A79B"/>
              </a:buClr>
              <a:buFontTx/>
              <a:buChar char="•"/>
              <a:defRPr/>
            </a:pPr>
            <a:endParaRPr lang="fr-FR" altLang="fr-FR" sz="2800" dirty="0">
              <a:cs typeface="Arial" pitchFamily="34" charset="0"/>
            </a:endParaRPr>
          </a:p>
          <a:p>
            <a:pPr marL="342900" indent="-342900" eaLnBrk="0" hangingPunct="0">
              <a:spcBef>
                <a:spcPct val="20000"/>
              </a:spcBef>
              <a:buClr>
                <a:srgbClr val="25A79B"/>
              </a:buClr>
              <a:buFontTx/>
              <a:buChar char="•"/>
              <a:defRPr/>
            </a:pPr>
            <a:r>
              <a:rPr lang="fr-FR" altLang="fr-FR" sz="2800" dirty="0">
                <a:cs typeface="Arial" pitchFamily="34" charset="0"/>
              </a:rPr>
              <a:t>A retenir : algorithme résumé</a:t>
            </a: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sz="3600" kern="0" dirty="0">
                <a:solidFill>
                  <a:schemeClr val="tx1">
                    <a:lumMod val="65000"/>
                    <a:lumOff val="35000"/>
                  </a:schemeClr>
                </a:solidFill>
                <a:latin typeface="+mj-lt"/>
                <a:ea typeface="+mj-ea"/>
                <a:cs typeface="Arial" pitchFamily="34" charset="0"/>
              </a:rPr>
              <a:t>PLAN DE LA LECTURE</a:t>
            </a:r>
          </a:p>
        </p:txBody>
      </p:sp>
      <p:sp>
        <p:nvSpPr>
          <p:cNvPr id="33799"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2" name="Espace réservé du contenu 2"/>
          <p:cNvSpPr txBox="1">
            <a:spLocks/>
          </p:cNvSpPr>
          <p:nvPr/>
        </p:nvSpPr>
        <p:spPr bwMode="auto">
          <a:xfrm>
            <a:off x="624418" y="1196976"/>
            <a:ext cx="10943167" cy="3600177"/>
          </a:xfrm>
          <a:prstGeom prst="rect">
            <a:avLst/>
          </a:prstGeom>
          <a:noFill/>
          <a:ln w="9525">
            <a:solidFill>
              <a:schemeClr val="bg1"/>
            </a:solidFill>
            <a:miter lim="800000"/>
            <a:headEnd/>
            <a:tailEnd/>
          </a:ln>
        </p:spPr>
        <p:txBody>
          <a:bodyPr/>
          <a:lstStyle/>
          <a:p>
            <a:pPr>
              <a:buClr>
                <a:schemeClr val="accent5"/>
              </a:buClr>
              <a:buFont typeface="Arial" pitchFamily="34" charset="0"/>
              <a:buChar char="•"/>
              <a:defRPr/>
            </a:pPr>
            <a:r>
              <a:rPr lang="fr-FR" altLang="fr-FR" sz="2800" dirty="0"/>
              <a:t>  Nourrisson : Inférieur à 1 an</a:t>
            </a:r>
          </a:p>
          <a:p>
            <a:pPr>
              <a:defRPr/>
            </a:pPr>
            <a:r>
              <a:rPr lang="fr-FR" altLang="fr-FR" sz="2800" dirty="0"/>
              <a:t>	- Mort inattendue du nourrisson : 50% des décès</a:t>
            </a:r>
          </a:p>
          <a:p>
            <a:pPr>
              <a:defRPr/>
            </a:pPr>
            <a:endParaRPr lang="fr-FR" altLang="fr-FR" sz="2800" dirty="0"/>
          </a:p>
          <a:p>
            <a:pPr>
              <a:buClr>
                <a:schemeClr val="accent5"/>
              </a:buClr>
              <a:buFont typeface="Arial" pitchFamily="34" charset="0"/>
              <a:buChar char="•"/>
              <a:defRPr/>
            </a:pPr>
            <a:r>
              <a:rPr lang="fr-FR" altLang="fr-FR" sz="2800" dirty="0"/>
              <a:t>  Enfant : Supérieur à 1 an</a:t>
            </a:r>
          </a:p>
          <a:p>
            <a:pPr>
              <a:defRPr/>
            </a:pPr>
            <a:r>
              <a:rPr lang="fr-FR" altLang="fr-FR" sz="2800" dirty="0"/>
              <a:t>	- </a:t>
            </a:r>
            <a:r>
              <a:rPr lang="fr-FR" altLang="fr-FR" sz="3200" u="sng" dirty="0"/>
              <a:t>Insuffisance respiratoire</a:t>
            </a:r>
          </a:p>
          <a:p>
            <a:pPr>
              <a:defRPr/>
            </a:pPr>
            <a:r>
              <a:rPr lang="fr-FR" altLang="fr-FR" sz="2800" dirty="0"/>
              <a:t>	- Accidents</a:t>
            </a:r>
          </a:p>
          <a:p>
            <a:pPr>
              <a:defRPr/>
            </a:pPr>
            <a:r>
              <a:rPr lang="fr-FR" altLang="fr-FR" sz="2400" dirty="0"/>
              <a:t>	Traumatisme, noyade, inhalation corps étranger</a:t>
            </a: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1) EPIDÉMIOLOGIE ARRÊT CARDIAQUE</a:t>
            </a:r>
          </a:p>
        </p:txBody>
      </p:sp>
      <p:sp>
        <p:nvSpPr>
          <p:cNvPr id="35847"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6</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1857" t="19313" r="18925" b="954"/>
          <a:stretch>
            <a:fillRect/>
          </a:stretch>
        </p:blipFill>
        <p:spPr bwMode="auto">
          <a:xfrm>
            <a:off x="-27517" y="0"/>
            <a:ext cx="12079817"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2" name="Espace réservé du contenu 2"/>
          <p:cNvSpPr txBox="1">
            <a:spLocks/>
          </p:cNvSpPr>
          <p:nvPr/>
        </p:nvSpPr>
        <p:spPr bwMode="auto">
          <a:xfrm>
            <a:off x="624418" y="1196976"/>
            <a:ext cx="10943167" cy="3096121"/>
          </a:xfrm>
          <a:prstGeom prst="rect">
            <a:avLst/>
          </a:prstGeom>
          <a:noFill/>
          <a:ln w="9525">
            <a:solidFill>
              <a:schemeClr val="bg1"/>
            </a:solidFill>
            <a:miter lim="800000"/>
            <a:headEnd/>
            <a:tailEnd/>
          </a:ln>
        </p:spPr>
        <p:txBody>
          <a:bodyPr/>
          <a:lstStyle/>
          <a:p>
            <a:pPr>
              <a:buClr>
                <a:schemeClr val="accent5"/>
              </a:buClr>
              <a:buFont typeface="Arial" pitchFamily="34" charset="0"/>
              <a:buChar char="•"/>
              <a:defRPr/>
            </a:pPr>
            <a:r>
              <a:rPr lang="fr-FR" altLang="fr-FR" sz="2800" dirty="0"/>
              <a:t>  Nourrisson : Inférieur à 1 an</a:t>
            </a:r>
          </a:p>
          <a:p>
            <a:pPr>
              <a:defRPr/>
            </a:pPr>
            <a:r>
              <a:rPr lang="fr-FR" altLang="fr-FR" sz="2800" dirty="0"/>
              <a:t>	- Mort inattendue du nourrisson : 50% des décès</a:t>
            </a:r>
          </a:p>
          <a:p>
            <a:pPr>
              <a:defRPr/>
            </a:pPr>
            <a:endParaRPr lang="fr-FR" altLang="fr-FR" sz="2800" dirty="0"/>
          </a:p>
          <a:p>
            <a:pPr>
              <a:buClr>
                <a:schemeClr val="accent5"/>
              </a:buClr>
              <a:buFont typeface="Arial" pitchFamily="34" charset="0"/>
              <a:buChar char="•"/>
              <a:defRPr/>
            </a:pPr>
            <a:r>
              <a:rPr lang="fr-FR" altLang="fr-FR" sz="2800" dirty="0"/>
              <a:t>  Enfant : Supérieur à 1 an </a:t>
            </a:r>
          </a:p>
          <a:p>
            <a:pPr>
              <a:defRPr/>
            </a:pPr>
            <a:r>
              <a:rPr lang="fr-FR" altLang="fr-FR" sz="2800" dirty="0"/>
              <a:t>	- </a:t>
            </a:r>
            <a:r>
              <a:rPr lang="fr-FR" altLang="fr-FR" sz="3200" u="sng" dirty="0"/>
              <a:t>Insuffisance respiratoire</a:t>
            </a:r>
          </a:p>
          <a:p>
            <a:pPr>
              <a:defRPr/>
            </a:pPr>
            <a:r>
              <a:rPr lang="fr-FR" altLang="fr-FR" sz="2800" dirty="0"/>
              <a:t>	- Accidents</a:t>
            </a:r>
          </a:p>
          <a:p>
            <a:pPr>
              <a:defRPr/>
            </a:pPr>
            <a:r>
              <a:rPr lang="fr-FR" altLang="fr-FR" sz="2400" dirty="0"/>
              <a:t>	Traumatisme, noyade, inhalation corps étranger</a:t>
            </a: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1) EPIDÉMIOLOGIE ARRÊT CARDIAQUE</a:t>
            </a:r>
          </a:p>
        </p:txBody>
      </p:sp>
      <p:sp>
        <p:nvSpPr>
          <p:cNvPr id="35847"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9" name="Titre 1"/>
          <p:cNvSpPr txBox="1">
            <a:spLocks/>
          </p:cNvSpPr>
          <p:nvPr/>
        </p:nvSpPr>
        <p:spPr bwMode="auto">
          <a:xfrm>
            <a:off x="623392" y="4509120"/>
            <a:ext cx="5088565" cy="578882"/>
          </a:xfrm>
          <a:prstGeom prst="roundRect">
            <a:avLst>
              <a:gd name="adj" fmla="val 16667"/>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2800" dirty="0"/>
              <a:t>8 / 100 000 enfants</a:t>
            </a:r>
          </a:p>
        </p:txBody>
      </p:sp>
      <p:sp>
        <p:nvSpPr>
          <p:cNvPr id="10" name="Titre 1"/>
          <p:cNvSpPr txBox="1">
            <a:spLocks/>
          </p:cNvSpPr>
          <p:nvPr/>
        </p:nvSpPr>
        <p:spPr bwMode="auto">
          <a:xfrm>
            <a:off x="6480043" y="4509120"/>
            <a:ext cx="5088565" cy="578882"/>
          </a:xfrm>
          <a:prstGeom prst="roundRect">
            <a:avLst>
              <a:gd name="adj" fmla="val 16667"/>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2800" dirty="0"/>
              <a:t>Survie </a:t>
            </a:r>
            <a:r>
              <a:rPr lang="fr-FR" sz="2800" dirty="0">
                <a:latin typeface="Arial"/>
                <a:cs typeface="Arial"/>
              </a:rPr>
              <a:t>&lt; </a:t>
            </a:r>
            <a:r>
              <a:rPr lang="fr-FR" sz="2800" dirty="0"/>
              <a:t>8 %</a:t>
            </a:r>
          </a:p>
        </p:txBody>
      </p:sp>
      <p:sp>
        <p:nvSpPr>
          <p:cNvPr id="11" name="Flèche droite 10"/>
          <p:cNvSpPr/>
          <p:nvPr/>
        </p:nvSpPr>
        <p:spPr>
          <a:xfrm>
            <a:off x="5519936" y="4653136"/>
            <a:ext cx="1344149" cy="288032"/>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itre 1"/>
          <p:cNvSpPr txBox="1">
            <a:spLocks/>
          </p:cNvSpPr>
          <p:nvPr/>
        </p:nvSpPr>
        <p:spPr bwMode="auto">
          <a:xfrm>
            <a:off x="1775520" y="5298390"/>
            <a:ext cx="8832981" cy="578882"/>
          </a:xfrm>
          <a:prstGeom prst="roundRect">
            <a:avLst>
              <a:gd name="adj" fmla="val 16667"/>
            </a:avLst>
          </a:prstGeom>
          <a:solidFill>
            <a:schemeClr val="bg1"/>
          </a:solidFill>
          <a:ln w="28575">
            <a:solidFill>
              <a:srgbClr val="FFC000"/>
            </a:solidFill>
          </a:ln>
        </p:spPr>
        <p:txBody>
          <a:bodyPr wrap="square">
            <a:spAutoFit/>
          </a:bodyPr>
          <a:lstStyle/>
          <a:p>
            <a:pPr indent="-514338" algn="ctr">
              <a:spcBef>
                <a:spcPct val="20000"/>
              </a:spcBef>
              <a:buClr>
                <a:srgbClr val="595959"/>
              </a:buClr>
              <a:defRPr/>
            </a:pPr>
            <a:r>
              <a:rPr lang="fr-FR" sz="2800" dirty="0"/>
              <a:t>Pronostique = performance des 1</a:t>
            </a:r>
            <a:r>
              <a:rPr lang="fr-FR" sz="2800" baseline="30000" dirty="0"/>
              <a:t>er</a:t>
            </a:r>
            <a:r>
              <a:rPr lang="fr-FR" sz="2800" dirty="0"/>
              <a:t> secours</a:t>
            </a:r>
          </a:p>
        </p:txBody>
      </p:sp>
      <p:sp>
        <p:nvSpPr>
          <p:cNvPr id="15"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t>6</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7</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2) DIAGNOSTIC DE L’ARRÊT CARDIAQUE</a:t>
            </a:r>
          </a:p>
        </p:txBody>
      </p:sp>
      <p:sp>
        <p:nvSpPr>
          <p:cNvPr id="36870"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13" name="Titre 1"/>
          <p:cNvSpPr txBox="1">
            <a:spLocks/>
          </p:cNvSpPr>
          <p:nvPr/>
        </p:nvSpPr>
        <p:spPr bwMode="auto">
          <a:xfrm>
            <a:off x="719403" y="1052736"/>
            <a:ext cx="7296811" cy="578882"/>
          </a:xfrm>
          <a:prstGeom prst="roundRect">
            <a:avLst>
              <a:gd name="adj" fmla="val 16667"/>
            </a:avLst>
          </a:prstGeom>
          <a:solidFill>
            <a:schemeClr val="bg1"/>
          </a:solidFill>
          <a:ln w="28575">
            <a:solidFill>
              <a:srgbClr val="00B0F0"/>
            </a:solidFill>
          </a:ln>
        </p:spPr>
        <p:txBody>
          <a:bodyPr wrap="square">
            <a:spAutoFit/>
          </a:bodyPr>
          <a:lstStyle/>
          <a:p>
            <a:pPr indent="-514338" algn="ctr" fontAlgn="auto">
              <a:spcBef>
                <a:spcPct val="20000"/>
              </a:spcBef>
              <a:spcAft>
                <a:spcPts val="0"/>
              </a:spcAft>
              <a:buClr>
                <a:srgbClr val="595959"/>
              </a:buClr>
              <a:defRPr/>
            </a:pPr>
            <a:r>
              <a:rPr lang="fr-FR" sz="2800" b="1" dirty="0">
                <a:solidFill>
                  <a:schemeClr val="dk1"/>
                </a:solidFill>
              </a:rPr>
              <a:t>Tout enfant inconscient</a:t>
            </a:r>
          </a:p>
        </p:txBody>
      </p:sp>
      <p:sp>
        <p:nvSpPr>
          <p:cNvPr id="15" name="Titre 1"/>
          <p:cNvSpPr txBox="1">
            <a:spLocks/>
          </p:cNvSpPr>
          <p:nvPr/>
        </p:nvSpPr>
        <p:spPr bwMode="auto">
          <a:xfrm>
            <a:off x="719403" y="2276872"/>
            <a:ext cx="7296811" cy="578882"/>
          </a:xfrm>
          <a:prstGeom prst="roundRect">
            <a:avLst>
              <a:gd name="adj" fmla="val 16667"/>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2800" b="1" dirty="0"/>
              <a:t>Avec une respiration anormale</a:t>
            </a:r>
          </a:p>
        </p:txBody>
      </p:sp>
      <p:sp>
        <p:nvSpPr>
          <p:cNvPr id="16" name="Titre 1"/>
          <p:cNvSpPr txBox="1">
            <a:spLocks/>
          </p:cNvSpPr>
          <p:nvPr/>
        </p:nvSpPr>
        <p:spPr bwMode="auto">
          <a:xfrm>
            <a:off x="719403" y="3573016"/>
            <a:ext cx="7296811" cy="1150953"/>
          </a:xfrm>
          <a:prstGeom prst="roundRect">
            <a:avLst>
              <a:gd name="adj" fmla="val 16667"/>
            </a:avLst>
          </a:prstGeom>
          <a:solidFill>
            <a:schemeClr val="bg1"/>
          </a:solidFill>
          <a:ln w="28575">
            <a:solidFill>
              <a:srgbClr val="FF0000"/>
            </a:solidFill>
          </a:ln>
        </p:spPr>
        <p:txBody>
          <a:bodyPr wrap="square">
            <a:spAutoFit/>
          </a:bodyPr>
          <a:lstStyle/>
          <a:p>
            <a:pPr indent="-514338" algn="ctr" fontAlgn="auto">
              <a:spcBef>
                <a:spcPct val="20000"/>
              </a:spcBef>
              <a:spcAft>
                <a:spcPts val="0"/>
              </a:spcAft>
              <a:buClr>
                <a:srgbClr val="595959"/>
              </a:buClr>
              <a:defRPr/>
            </a:pPr>
            <a:r>
              <a:rPr lang="fr-FR" sz="2800" b="1" dirty="0">
                <a:solidFill>
                  <a:schemeClr val="tx1"/>
                </a:solidFill>
              </a:rPr>
              <a:t>Suspicion</a:t>
            </a:r>
          </a:p>
          <a:p>
            <a:pPr indent="-514338" algn="ctr" fontAlgn="auto">
              <a:spcBef>
                <a:spcPct val="20000"/>
              </a:spcBef>
              <a:spcAft>
                <a:spcPts val="0"/>
              </a:spcAft>
              <a:buClr>
                <a:srgbClr val="595959"/>
              </a:buClr>
              <a:defRPr/>
            </a:pPr>
            <a:r>
              <a:rPr lang="fr-FR" sz="2800" b="1" dirty="0"/>
              <a:t>d</a:t>
            </a:r>
            <a:r>
              <a:rPr lang="fr-FR" sz="2800" b="1" dirty="0">
                <a:solidFill>
                  <a:schemeClr val="tx1"/>
                </a:solidFill>
              </a:rPr>
              <a:t>’arrêt cardiaque</a:t>
            </a:r>
          </a:p>
        </p:txBody>
      </p:sp>
      <p:sp>
        <p:nvSpPr>
          <p:cNvPr id="17" name="Titre 1"/>
          <p:cNvSpPr txBox="1">
            <a:spLocks/>
          </p:cNvSpPr>
          <p:nvPr/>
        </p:nvSpPr>
        <p:spPr bwMode="auto">
          <a:xfrm>
            <a:off x="3599723" y="5082366"/>
            <a:ext cx="8160907" cy="578882"/>
          </a:xfrm>
          <a:prstGeom prst="roundRect">
            <a:avLst>
              <a:gd name="adj" fmla="val 16667"/>
            </a:avLst>
          </a:prstGeom>
          <a:solidFill>
            <a:schemeClr val="bg1"/>
          </a:solidFill>
          <a:ln w="28575">
            <a:solidFill>
              <a:srgbClr val="FF0000"/>
            </a:solidFill>
          </a:ln>
        </p:spPr>
        <p:txBody>
          <a:bodyPr wrap="square">
            <a:spAutoFit/>
          </a:bodyPr>
          <a:lstStyle/>
          <a:p>
            <a:pPr indent="-514338" algn="ctr">
              <a:spcBef>
                <a:spcPct val="20000"/>
              </a:spcBef>
              <a:buClr>
                <a:srgbClr val="595959"/>
              </a:buClr>
              <a:defRPr/>
            </a:pPr>
            <a:r>
              <a:rPr lang="fr-FR" sz="2800" b="1" dirty="0"/>
              <a:t>Urgence absolue : S-S-S - A-B-C</a:t>
            </a:r>
          </a:p>
        </p:txBody>
      </p:sp>
      <p:sp>
        <p:nvSpPr>
          <p:cNvPr id="23" name="Flèche à angle droit 22"/>
          <p:cNvSpPr/>
          <p:nvPr/>
        </p:nvSpPr>
        <p:spPr>
          <a:xfrm rot="5400000">
            <a:off x="2444123" y="4649664"/>
            <a:ext cx="585787" cy="1149351"/>
          </a:xfrm>
          <a:prstGeom prst="bentUpArrow">
            <a:avLst>
              <a:gd name="adj1" fmla="val 18226"/>
              <a:gd name="adj2" fmla="val 25000"/>
              <a:gd name="adj3" fmla="val 22521"/>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Flèche droite 23"/>
          <p:cNvSpPr/>
          <p:nvPr/>
        </p:nvSpPr>
        <p:spPr>
          <a:xfrm rot="5400000">
            <a:off x="4007975" y="1844188"/>
            <a:ext cx="431800"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Flèche droite 24"/>
          <p:cNvSpPr/>
          <p:nvPr/>
        </p:nvSpPr>
        <p:spPr>
          <a:xfrm rot="5400000">
            <a:off x="4007975" y="3141175"/>
            <a:ext cx="431800"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8</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894"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8</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918"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8" name="Titre 1">
            <a:extLst/>
          </p:cNvPr>
          <p:cNvSpPr txBox="1">
            <a:spLocks/>
          </p:cNvSpPr>
          <p:nvPr/>
        </p:nvSpPr>
        <p:spPr bwMode="auto">
          <a:xfrm>
            <a:off x="911424" y="2924945"/>
            <a:ext cx="4992555"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 Sécurité</a:t>
            </a:r>
          </a:p>
        </p:txBody>
      </p:sp>
      <p:sp>
        <p:nvSpPr>
          <p:cNvPr id="9" name="Titre 1">
            <a:extLst/>
          </p:cNvPr>
          <p:cNvSpPr txBox="1">
            <a:spLocks/>
          </p:cNvSpPr>
          <p:nvPr/>
        </p:nvSpPr>
        <p:spPr bwMode="auto">
          <a:xfrm>
            <a:off x="6672064" y="4005064"/>
            <a:ext cx="4896544" cy="1600438"/>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4000" dirty="0">
                <a:latin typeface="Arial" pitchFamily="34" charset="0"/>
                <a:cs typeface="Arial" pitchFamily="34" charset="0"/>
              </a:rPr>
              <a:t>Eviter le </a:t>
            </a:r>
          </a:p>
          <a:p>
            <a:pPr indent="-514338" algn="ctr">
              <a:spcBef>
                <a:spcPct val="20000"/>
              </a:spcBef>
              <a:buClr>
                <a:srgbClr val="595959"/>
              </a:buClr>
              <a:defRPr/>
            </a:pPr>
            <a:r>
              <a:rPr lang="fr-FR" altLang="fr-FR" sz="4000" dirty="0">
                <a:latin typeface="Arial" pitchFamily="34" charset="0"/>
                <a:cs typeface="Arial" pitchFamily="34" charset="0"/>
              </a:rPr>
              <a:t>Sur-accident</a:t>
            </a:r>
          </a:p>
        </p:txBody>
      </p:sp>
      <p:sp>
        <p:nvSpPr>
          <p:cNvPr id="10" name="Flèche à angle droit 9"/>
          <p:cNvSpPr/>
          <p:nvPr/>
        </p:nvSpPr>
        <p:spPr>
          <a:xfrm rot="5400000">
            <a:off x="4218320" y="3050432"/>
            <a:ext cx="585787" cy="3359149"/>
          </a:xfrm>
          <a:prstGeom prst="bentUpArrow">
            <a:avLst>
              <a:gd name="adj1" fmla="val 18226"/>
              <a:gd name="adj2" fmla="val 25000"/>
              <a:gd name="adj3" fmla="val 22521"/>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t>8</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pic>
        <p:nvPicPr>
          <p:cNvPr id="39946" name="Picture 2"/>
          <p:cNvPicPr>
            <a:picLocks noChangeAspect="1" noChangeArrowheads="1"/>
          </p:cNvPicPr>
          <p:nvPr/>
        </p:nvPicPr>
        <p:blipFill>
          <a:blip r:embed="rId3" cstate="print"/>
          <a:srcRect l="32372" t="54750" r="46597" b="20641"/>
          <a:stretch>
            <a:fillRect/>
          </a:stretch>
        </p:blipFill>
        <p:spPr bwMode="auto">
          <a:xfrm>
            <a:off x="3215681" y="3861048"/>
            <a:ext cx="5691913" cy="2808312"/>
          </a:xfrm>
          <a:prstGeom prst="rect">
            <a:avLst/>
          </a:prstGeom>
          <a:noFill/>
          <a:ln w="9525">
            <a:solidFill>
              <a:srgbClr val="FFC000"/>
            </a:solidFill>
            <a:miter lim="800000"/>
            <a:headEnd/>
            <a:tailEnd/>
          </a:ln>
        </p:spPr>
      </p:pic>
      <p:sp>
        <p:nvSpPr>
          <p:cNvPr id="11" name="Titre 1">
            <a:extLst/>
          </p:cNvPr>
          <p:cNvSpPr txBox="1">
            <a:spLocks/>
          </p:cNvSpPr>
          <p:nvPr/>
        </p:nvSpPr>
        <p:spPr bwMode="auto">
          <a:xfrm>
            <a:off x="911424" y="2924945"/>
            <a:ext cx="4992555"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 Sécurité</a:t>
            </a:r>
          </a:p>
        </p:txBody>
      </p:sp>
      <p:sp>
        <p:nvSpPr>
          <p:cNvPr id="12" name="Titre 1">
            <a:extLst/>
          </p:cNvPr>
          <p:cNvSpPr txBox="1">
            <a:spLocks/>
          </p:cNvSpPr>
          <p:nvPr/>
        </p:nvSpPr>
        <p:spPr bwMode="auto">
          <a:xfrm>
            <a:off x="6288021" y="2924945"/>
            <a:ext cx="4992555"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 Stimuler</a:t>
            </a:r>
          </a:p>
        </p:txBody>
      </p:sp>
      <p:sp>
        <p:nvSpPr>
          <p:cNvPr id="13"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t>8</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1" name="Titre 1">
            <a:extLst/>
          </p:cNvPr>
          <p:cNvSpPr txBox="1">
            <a:spLocks/>
          </p:cNvSpPr>
          <p:nvPr/>
        </p:nvSpPr>
        <p:spPr bwMode="auto">
          <a:xfrm>
            <a:off x="911424" y="2924945"/>
            <a:ext cx="4992555"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 Sécurité</a:t>
            </a:r>
          </a:p>
        </p:txBody>
      </p:sp>
      <p:sp>
        <p:nvSpPr>
          <p:cNvPr id="12" name="Titre 1">
            <a:extLst/>
          </p:cNvPr>
          <p:cNvSpPr txBox="1">
            <a:spLocks/>
          </p:cNvSpPr>
          <p:nvPr/>
        </p:nvSpPr>
        <p:spPr bwMode="auto">
          <a:xfrm>
            <a:off x="6288021" y="2924945"/>
            <a:ext cx="4992555"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 Stimuler</a:t>
            </a:r>
          </a:p>
        </p:txBody>
      </p:sp>
      <p:sp>
        <p:nvSpPr>
          <p:cNvPr id="13" name="Titre 1">
            <a:extLst/>
          </p:cNvPr>
          <p:cNvSpPr txBox="1">
            <a:spLocks/>
          </p:cNvSpPr>
          <p:nvPr/>
        </p:nvSpPr>
        <p:spPr bwMode="auto">
          <a:xfrm>
            <a:off x="1295467" y="4085968"/>
            <a:ext cx="9697077" cy="783193"/>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S </a:t>
            </a:r>
            <a:r>
              <a:rPr lang="fr-FR" altLang="fr-FR" sz="4000" dirty="0">
                <a:latin typeface="Arial" pitchFamily="34" charset="0"/>
                <a:cs typeface="Arial" pitchFamily="34" charset="0"/>
              </a:rPr>
              <a:t>:</a:t>
            </a:r>
            <a:r>
              <a:rPr lang="fr-FR" sz="4000" dirty="0">
                <a:ln>
                  <a:solidFill>
                    <a:srgbClr val="00B0F0"/>
                  </a:solidFill>
                </a:ln>
                <a:solidFill>
                  <a:srgbClr val="0070C0"/>
                </a:solidFill>
                <a:latin typeface="Arial" pitchFamily="34" charset="0"/>
                <a:cs typeface="Arial" pitchFamily="34" charset="0"/>
              </a:rPr>
              <a:t> </a:t>
            </a:r>
            <a:r>
              <a:rPr lang="fr-FR" altLang="fr-FR" sz="4000" dirty="0">
                <a:latin typeface="Arial" pitchFamily="34" charset="0"/>
                <a:cs typeface="Arial" pitchFamily="34" charset="0"/>
              </a:rPr>
              <a:t>Appel aux </a:t>
            </a:r>
            <a:r>
              <a:rPr lang="fr-FR" altLang="fr-FR" sz="4000" u="sng" dirty="0">
                <a:latin typeface="Arial" pitchFamily="34" charset="0"/>
                <a:cs typeface="Arial" pitchFamily="34" charset="0"/>
              </a:rPr>
              <a:t>S</a:t>
            </a:r>
            <a:r>
              <a:rPr lang="fr-FR" altLang="fr-FR" sz="4000" dirty="0">
                <a:latin typeface="Arial" pitchFamily="34" charset="0"/>
                <a:cs typeface="Arial" pitchFamily="34" charset="0"/>
              </a:rPr>
              <a:t>ecours ! </a:t>
            </a:r>
            <a:r>
              <a:rPr lang="fr-FR" altLang="fr-FR" sz="3600" dirty="0">
                <a:latin typeface="Arial" pitchFamily="34" charset="0"/>
                <a:cs typeface="Arial" pitchFamily="34" charset="0"/>
              </a:rPr>
              <a:t>Par cris</a:t>
            </a:r>
            <a:endParaRPr lang="fr-FR" altLang="fr-FR" sz="4000" dirty="0">
              <a:latin typeface="Arial" pitchFamily="34" charset="0"/>
              <a:cs typeface="Arial" pitchFamily="34" charset="0"/>
            </a:endParaRPr>
          </a:p>
        </p:txBody>
      </p:sp>
      <p:sp>
        <p:nvSpPr>
          <p:cNvPr id="15"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9</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1" name="Titre 1">
            <a:extLst/>
          </p:cNvPr>
          <p:cNvSpPr txBox="1">
            <a:spLocks/>
          </p:cNvSpPr>
          <p:nvPr/>
        </p:nvSpPr>
        <p:spPr bwMode="auto">
          <a:xfrm>
            <a:off x="431371" y="2924945"/>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sp>
        <p:nvSpPr>
          <p:cNvPr id="9"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10</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11" name="Titre 1">
            <a:extLst/>
          </p:cNvPr>
          <p:cNvSpPr txBox="1">
            <a:spLocks/>
          </p:cNvSpPr>
          <p:nvPr/>
        </p:nvSpPr>
        <p:spPr bwMode="auto">
          <a:xfrm>
            <a:off x="431371" y="1277656"/>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pic>
        <p:nvPicPr>
          <p:cNvPr id="9" name="Picture 9"/>
          <p:cNvPicPr>
            <a:picLocks noChangeAspect="1" noChangeArrowheads="1"/>
          </p:cNvPicPr>
          <p:nvPr/>
        </p:nvPicPr>
        <p:blipFill>
          <a:blip r:embed="rId3" cstate="print"/>
          <a:srcRect l="35420" t="47249" r="40228" b="26173"/>
          <a:stretch>
            <a:fillRect/>
          </a:stretch>
        </p:blipFill>
        <p:spPr bwMode="auto">
          <a:xfrm>
            <a:off x="6670641" y="2564904"/>
            <a:ext cx="4224867" cy="1943100"/>
          </a:xfrm>
          <a:prstGeom prst="rect">
            <a:avLst/>
          </a:prstGeom>
          <a:noFill/>
          <a:ln w="9525">
            <a:solidFill>
              <a:srgbClr val="FFC000"/>
            </a:solidFill>
            <a:miter lim="800000"/>
            <a:headEnd/>
            <a:tailEnd/>
          </a:ln>
        </p:spPr>
      </p:pic>
      <p:pic>
        <p:nvPicPr>
          <p:cNvPr id="10" name="Picture 9"/>
          <p:cNvPicPr>
            <a:picLocks noChangeAspect="1" noChangeArrowheads="1"/>
          </p:cNvPicPr>
          <p:nvPr/>
        </p:nvPicPr>
        <p:blipFill>
          <a:blip r:embed="rId3" cstate="print"/>
          <a:srcRect l="11069" t="47249" r="64644" b="26173"/>
          <a:stretch>
            <a:fillRect/>
          </a:stretch>
        </p:blipFill>
        <p:spPr bwMode="auto">
          <a:xfrm>
            <a:off x="1295467" y="2566689"/>
            <a:ext cx="4214284" cy="1943100"/>
          </a:xfrm>
          <a:prstGeom prst="rect">
            <a:avLst/>
          </a:prstGeom>
          <a:noFill/>
          <a:ln w="9525">
            <a:solidFill>
              <a:srgbClr val="FFC000"/>
            </a:solidFill>
            <a:miter lim="800000"/>
            <a:headEnd/>
            <a:tailEnd/>
          </a:ln>
        </p:spPr>
      </p:pic>
      <p:sp>
        <p:nvSpPr>
          <p:cNvPr id="12" name="Interdiction 11"/>
          <p:cNvSpPr/>
          <p:nvPr/>
        </p:nvSpPr>
        <p:spPr>
          <a:xfrm>
            <a:off x="4271798" y="2853556"/>
            <a:ext cx="1536700" cy="10795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3" name="Interdiction 12"/>
          <p:cNvSpPr/>
          <p:nvPr/>
        </p:nvSpPr>
        <p:spPr>
          <a:xfrm>
            <a:off x="9744406" y="2851968"/>
            <a:ext cx="1536700" cy="108108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5" name="Flèche vers le bas 14"/>
          <p:cNvSpPr/>
          <p:nvPr/>
        </p:nvSpPr>
        <p:spPr>
          <a:xfrm rot="1928514">
            <a:off x="3692917" y="3218988"/>
            <a:ext cx="137584" cy="430212"/>
          </a:xfrm>
          <a:prstGeom prst="downArrow">
            <a:avLst/>
          </a:prstGeom>
          <a:solidFill>
            <a:srgbClr val="FF0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Flèche vers le bas 15"/>
          <p:cNvSpPr/>
          <p:nvPr/>
        </p:nvSpPr>
        <p:spPr>
          <a:xfrm rot="12951124">
            <a:off x="3341552" y="3644438"/>
            <a:ext cx="156633" cy="360362"/>
          </a:xfrm>
          <a:prstGeom prst="downArrow">
            <a:avLst/>
          </a:prstGeom>
          <a:solidFill>
            <a:srgbClr val="FF0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Flèche vers le bas 16"/>
          <p:cNvSpPr/>
          <p:nvPr/>
        </p:nvSpPr>
        <p:spPr>
          <a:xfrm rot="1928514">
            <a:off x="8888713" y="2919425"/>
            <a:ext cx="137584" cy="430212"/>
          </a:xfrm>
          <a:prstGeom prst="downArrow">
            <a:avLst/>
          </a:prstGeom>
          <a:solidFill>
            <a:srgbClr val="FF0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Flèche vers le bas 20"/>
          <p:cNvSpPr/>
          <p:nvPr/>
        </p:nvSpPr>
        <p:spPr>
          <a:xfrm rot="12951124">
            <a:off x="8537348" y="3344875"/>
            <a:ext cx="156633" cy="360362"/>
          </a:xfrm>
          <a:prstGeom prst="downArrow">
            <a:avLst/>
          </a:prstGeom>
          <a:solidFill>
            <a:srgbClr val="FF0000"/>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ZoneTexte 22"/>
          <p:cNvSpPr txBox="1"/>
          <p:nvPr/>
        </p:nvSpPr>
        <p:spPr>
          <a:xfrm>
            <a:off x="3695733" y="4941168"/>
            <a:ext cx="4896544" cy="707886"/>
          </a:xfrm>
          <a:prstGeom prst="rect">
            <a:avLst/>
          </a:prstGeom>
          <a:noFill/>
          <a:ln w="28575">
            <a:solidFill>
              <a:schemeClr val="accent5"/>
            </a:solidFill>
          </a:ln>
        </p:spPr>
        <p:txBody>
          <a:bodyPr wrap="square" rtlCol="0">
            <a:spAutoFit/>
          </a:bodyPr>
          <a:lstStyle/>
          <a:p>
            <a:pPr algn="ctr"/>
            <a:r>
              <a:rPr lang="fr-FR" sz="4000" dirty="0"/>
              <a:t>Inférieur à 1 an</a:t>
            </a:r>
          </a:p>
        </p:txBody>
      </p:sp>
      <p:sp>
        <p:nvSpPr>
          <p:cNvPr id="20"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11</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11" name="Titre 1">
            <a:extLst/>
          </p:cNvPr>
          <p:cNvSpPr txBox="1">
            <a:spLocks/>
          </p:cNvSpPr>
          <p:nvPr/>
        </p:nvSpPr>
        <p:spPr bwMode="auto">
          <a:xfrm>
            <a:off x="431371" y="1277656"/>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sp>
        <p:nvSpPr>
          <p:cNvPr id="23" name="ZoneTexte 22"/>
          <p:cNvSpPr txBox="1"/>
          <p:nvPr/>
        </p:nvSpPr>
        <p:spPr>
          <a:xfrm>
            <a:off x="719403" y="2422630"/>
            <a:ext cx="4896544" cy="646331"/>
          </a:xfrm>
          <a:prstGeom prst="rect">
            <a:avLst/>
          </a:prstGeom>
          <a:noFill/>
          <a:ln w="28575">
            <a:solidFill>
              <a:schemeClr val="accent5"/>
            </a:solidFill>
          </a:ln>
        </p:spPr>
        <p:txBody>
          <a:bodyPr wrap="square" rtlCol="0">
            <a:spAutoFit/>
          </a:bodyPr>
          <a:lstStyle/>
          <a:p>
            <a:pPr algn="ctr"/>
            <a:r>
              <a:rPr lang="fr-FR" sz="3600" dirty="0"/>
              <a:t>Inférieur à 1 an</a:t>
            </a:r>
          </a:p>
        </p:txBody>
      </p:sp>
      <p:pic>
        <p:nvPicPr>
          <p:cNvPr id="20" name="Picture 5"/>
          <p:cNvPicPr>
            <a:picLocks noChangeAspect="1" noChangeArrowheads="1"/>
          </p:cNvPicPr>
          <p:nvPr/>
        </p:nvPicPr>
        <p:blipFill>
          <a:blip r:embed="rId3" cstate="print"/>
          <a:srcRect l="33397" t="23422" r="42805" b="50000"/>
          <a:stretch>
            <a:fillRect/>
          </a:stretch>
        </p:blipFill>
        <p:spPr bwMode="auto">
          <a:xfrm>
            <a:off x="334434" y="3175472"/>
            <a:ext cx="5535084" cy="2894013"/>
          </a:xfrm>
          <a:prstGeom prst="rect">
            <a:avLst/>
          </a:prstGeom>
          <a:noFill/>
          <a:ln w="9525">
            <a:solidFill>
              <a:srgbClr val="FFC000"/>
            </a:solidFill>
            <a:miter lim="800000"/>
            <a:headEnd/>
            <a:tailEnd/>
          </a:ln>
        </p:spPr>
      </p:pic>
      <p:sp>
        <p:nvSpPr>
          <p:cNvPr id="12"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11</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11" name="Titre 1">
            <a:extLst/>
          </p:cNvPr>
          <p:cNvSpPr txBox="1">
            <a:spLocks/>
          </p:cNvSpPr>
          <p:nvPr/>
        </p:nvSpPr>
        <p:spPr bwMode="auto">
          <a:xfrm>
            <a:off x="431371" y="1277656"/>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sp>
        <p:nvSpPr>
          <p:cNvPr id="23" name="ZoneTexte 22"/>
          <p:cNvSpPr txBox="1"/>
          <p:nvPr/>
        </p:nvSpPr>
        <p:spPr>
          <a:xfrm>
            <a:off x="719403" y="2422630"/>
            <a:ext cx="4896544" cy="646331"/>
          </a:xfrm>
          <a:prstGeom prst="rect">
            <a:avLst/>
          </a:prstGeom>
          <a:noFill/>
          <a:ln w="28575">
            <a:solidFill>
              <a:schemeClr val="accent5"/>
            </a:solidFill>
          </a:ln>
        </p:spPr>
        <p:txBody>
          <a:bodyPr wrap="square" rtlCol="0">
            <a:spAutoFit/>
          </a:bodyPr>
          <a:lstStyle/>
          <a:p>
            <a:pPr algn="ctr"/>
            <a:r>
              <a:rPr lang="fr-FR" sz="3600" dirty="0"/>
              <a:t>Inférieur à 1 an</a:t>
            </a:r>
          </a:p>
        </p:txBody>
      </p:sp>
      <p:pic>
        <p:nvPicPr>
          <p:cNvPr id="20" name="Picture 5"/>
          <p:cNvPicPr>
            <a:picLocks noChangeAspect="1" noChangeArrowheads="1"/>
          </p:cNvPicPr>
          <p:nvPr/>
        </p:nvPicPr>
        <p:blipFill>
          <a:blip r:embed="rId3" cstate="print"/>
          <a:srcRect l="33397" t="23422" r="42805" b="50000"/>
          <a:stretch>
            <a:fillRect/>
          </a:stretch>
        </p:blipFill>
        <p:spPr bwMode="auto">
          <a:xfrm>
            <a:off x="334434" y="3175472"/>
            <a:ext cx="5535084" cy="2894013"/>
          </a:xfrm>
          <a:prstGeom prst="rect">
            <a:avLst/>
          </a:prstGeom>
          <a:noFill/>
          <a:ln w="9525">
            <a:solidFill>
              <a:srgbClr val="FFC000"/>
            </a:solidFill>
            <a:miter lim="800000"/>
            <a:headEnd/>
            <a:tailEnd/>
          </a:ln>
        </p:spPr>
      </p:pic>
      <p:pic>
        <p:nvPicPr>
          <p:cNvPr id="22" name="Picture 6"/>
          <p:cNvPicPr>
            <a:picLocks noChangeAspect="1" noChangeArrowheads="1"/>
          </p:cNvPicPr>
          <p:nvPr/>
        </p:nvPicPr>
        <p:blipFill>
          <a:blip r:embed="rId4" cstate="print"/>
          <a:srcRect l="33397" t="62566" r="42805" b="7674"/>
          <a:stretch>
            <a:fillRect/>
          </a:stretch>
        </p:blipFill>
        <p:spPr bwMode="auto">
          <a:xfrm>
            <a:off x="6288618" y="3175472"/>
            <a:ext cx="5532967" cy="2917825"/>
          </a:xfrm>
          <a:prstGeom prst="rect">
            <a:avLst/>
          </a:prstGeom>
          <a:noFill/>
          <a:ln w="9525">
            <a:solidFill>
              <a:srgbClr val="FFC000"/>
            </a:solidFill>
            <a:miter lim="800000"/>
            <a:headEnd/>
            <a:tailEnd/>
          </a:ln>
        </p:spPr>
      </p:pic>
      <p:sp>
        <p:nvSpPr>
          <p:cNvPr id="24" name="ZoneTexte 23"/>
          <p:cNvSpPr txBox="1"/>
          <p:nvPr/>
        </p:nvSpPr>
        <p:spPr>
          <a:xfrm>
            <a:off x="6576053" y="2420889"/>
            <a:ext cx="4896544" cy="646331"/>
          </a:xfrm>
          <a:prstGeom prst="rect">
            <a:avLst/>
          </a:prstGeom>
          <a:noFill/>
          <a:ln w="28575">
            <a:solidFill>
              <a:schemeClr val="accent5"/>
            </a:solidFill>
          </a:ln>
        </p:spPr>
        <p:txBody>
          <a:bodyPr wrap="square" rtlCol="0">
            <a:spAutoFit/>
          </a:bodyPr>
          <a:lstStyle/>
          <a:p>
            <a:pPr algn="ctr"/>
            <a:r>
              <a:rPr lang="fr-FR" sz="3600" dirty="0"/>
              <a:t>Supérieur à 1 an</a:t>
            </a:r>
          </a:p>
        </p:txBody>
      </p:sp>
      <p:sp>
        <p:nvSpPr>
          <p:cNvPr id="12"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bwMode="auto">
          <a:xfrm>
            <a:off x="623392" y="116632"/>
            <a:ext cx="10945216" cy="648072"/>
          </a:xfrm>
          <a:prstGeom prst="roundRect">
            <a:avLst/>
          </a:prstGeom>
          <a:solidFill>
            <a:srgbClr val="0099FF"/>
          </a:solidFill>
          <a:ln w="25400" cap="flat" cmpd="sng" algn="ctr">
            <a:solidFill>
              <a:srgbClr val="66FF33"/>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fr-FR" altLang="fr-FR" sz="2800" i="1" dirty="0"/>
              <a:t>L’expérience de la parabole du bon samaritain </a:t>
            </a:r>
          </a:p>
        </p:txBody>
      </p:sp>
      <p:pic>
        <p:nvPicPr>
          <p:cNvPr id="6147" name="Picture 7" descr="Related image"/>
          <p:cNvPicPr>
            <a:picLocks noChangeAspect="1" noChangeArrowheads="1"/>
          </p:cNvPicPr>
          <p:nvPr/>
        </p:nvPicPr>
        <p:blipFill>
          <a:blip r:embed="rId3" cstate="print"/>
          <a:srcRect t="6393"/>
          <a:stretch>
            <a:fillRect/>
          </a:stretch>
        </p:blipFill>
        <p:spPr bwMode="auto">
          <a:xfrm>
            <a:off x="1007434" y="908720"/>
            <a:ext cx="10311815" cy="5400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a:spLocks noChangeArrowheads="1"/>
          </p:cNvSpPr>
          <p:nvPr/>
        </p:nvSpPr>
        <p:spPr bwMode="auto">
          <a:xfrm>
            <a:off x="1199456" y="6237313"/>
            <a:ext cx="10273141" cy="461665"/>
          </a:xfrm>
          <a:prstGeom prst="rect">
            <a:avLst/>
          </a:prstGeom>
          <a:solidFill>
            <a:srgbClr val="FFFFFF"/>
          </a:solidFill>
          <a:ln w="9525">
            <a:solidFill>
              <a:srgbClr val="00B0F0"/>
            </a:solidFill>
            <a:miter lim="800000"/>
            <a:headEnd/>
            <a:tailEnd/>
          </a:ln>
          <a:effectLst>
            <a:glow rad="63500">
              <a:schemeClr val="accent2">
                <a:satMod val="175000"/>
                <a:alpha val="40000"/>
              </a:schemeClr>
            </a:glow>
          </a:effectLst>
        </p:spPr>
        <p:txBody>
          <a:bodyPr>
            <a:spAutoFit/>
          </a:bodyPr>
          <a:lstStyle/>
          <a:p>
            <a:pPr eaLnBrk="1" hangingPunct="1">
              <a:defRPr/>
            </a:pPr>
            <a:r>
              <a:rPr lang="en-US" sz="1200" dirty="0">
                <a:latin typeface="Arial" charset="0"/>
                <a:cs typeface="Arial" charset="0"/>
              </a:rPr>
              <a:t>Journal of Personality and Social Psychology 1973, Vol. 27, No. J, 100-108 "From Jerusalem to Jericho": </a:t>
            </a:r>
          </a:p>
          <a:p>
            <a:pPr eaLnBrk="1" hangingPunct="1">
              <a:defRPr/>
            </a:pPr>
            <a:r>
              <a:rPr lang="en-US" sz="1200" dirty="0">
                <a:latin typeface="Arial" charset="0"/>
                <a:cs typeface="Arial" charset="0"/>
              </a:rPr>
              <a:t>A study of situational and dispositional variables in helping behavior. John M. Darley and C. Daniel Batson</a:t>
            </a:r>
            <a:endParaRPr lang="fr-FR" altLang="fr-FR" sz="1200" dirty="0">
              <a:latin typeface="Arial" charset="0"/>
              <a:cs typeface="Arial" charset="0"/>
            </a:endParaRPr>
          </a:p>
        </p:txBody>
      </p:sp>
      <p:sp>
        <p:nvSpPr>
          <p:cNvPr id="9223" name="ZoneTexte 7"/>
          <p:cNvSpPr txBox="1">
            <a:spLocks noChangeArrowheads="1"/>
          </p:cNvSpPr>
          <p:nvPr/>
        </p:nvSpPr>
        <p:spPr bwMode="auto">
          <a:xfrm>
            <a:off x="814917" y="4365625"/>
            <a:ext cx="10657416" cy="1200329"/>
          </a:xfrm>
          <a:prstGeom prst="rect">
            <a:avLst/>
          </a:prstGeom>
          <a:solidFill>
            <a:schemeClr val="bg1"/>
          </a:solidFill>
          <a:ln w="9525">
            <a:solidFill>
              <a:srgbClr val="00B0F0"/>
            </a:solidFill>
            <a:miter lim="800000"/>
            <a:headEnd/>
            <a:tailEnd/>
          </a:ln>
        </p:spPr>
        <p:txBody>
          <a:bodyPr>
            <a:spAutoFit/>
          </a:bodyPr>
          <a:lstStyle/>
          <a:p>
            <a:pPr algn="ctr" eaLnBrk="1" hangingPunct="1"/>
            <a:r>
              <a:rPr lang="fr-FR" altLang="fr-FR" dirty="0"/>
              <a:t>Hypothèses:</a:t>
            </a:r>
          </a:p>
          <a:p>
            <a:pPr eaLnBrk="1" hangingPunct="1"/>
            <a:r>
              <a:rPr lang="fr-FR" altLang="fr-FR" dirty="0"/>
              <a:t>A) Les pensées éthiques et religieuses pourraient faciliter les comportements d’aide, de charité</a:t>
            </a:r>
          </a:p>
          <a:p>
            <a:pPr eaLnBrk="1" hangingPunct="1"/>
            <a:r>
              <a:rPr lang="fr-FR" altLang="fr-FR" dirty="0"/>
              <a:t>B) Le stress de la contrainte de temps pourrait diminuer la probabilité du comportements d’aide, de charité</a:t>
            </a:r>
          </a:p>
          <a:p>
            <a:pPr eaLnBrk="1" hangingPunct="1"/>
            <a:r>
              <a:rPr lang="fr-FR" altLang="fr-FR" dirty="0"/>
              <a:t>C) Penser au bon samaritain pourrait faciliter son comportement</a:t>
            </a:r>
          </a:p>
        </p:txBody>
      </p:sp>
      <p:sp>
        <p:nvSpPr>
          <p:cNvPr id="9224" name="AutoShape 2" descr="Image result for princeton theological seminary"/>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fr-FR" altLang="fr-FR"/>
          </a:p>
        </p:txBody>
      </p:sp>
      <p:sp>
        <p:nvSpPr>
          <p:cNvPr id="9225" name="AutoShape 4" descr="Image result for princeton theological seminary"/>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fr-FR" altLang="fr-FR"/>
          </a:p>
        </p:txBody>
      </p:sp>
      <p:pic>
        <p:nvPicPr>
          <p:cNvPr id="9226" name="Picture 6" descr="Image result for princeton theological seminary princeton university"/>
          <p:cNvPicPr>
            <a:picLocks noChangeAspect="1" noChangeArrowheads="1"/>
          </p:cNvPicPr>
          <p:nvPr/>
        </p:nvPicPr>
        <p:blipFill>
          <a:blip r:embed="rId4" cstate="print"/>
          <a:srcRect/>
          <a:stretch>
            <a:fillRect/>
          </a:stretch>
        </p:blipFill>
        <p:spPr bwMode="auto">
          <a:xfrm>
            <a:off x="431800" y="836614"/>
            <a:ext cx="1534584" cy="1150937"/>
          </a:xfrm>
          <a:prstGeom prst="rect">
            <a:avLst/>
          </a:prstGeom>
          <a:solidFill>
            <a:schemeClr val="bg1"/>
          </a:solidFill>
          <a:ln w="9525">
            <a:noFill/>
            <a:miter lim="800000"/>
            <a:headEnd/>
            <a:tailEnd/>
          </a:ln>
        </p:spPr>
      </p:pic>
      <p:sp>
        <p:nvSpPr>
          <p:cNvPr id="9" name="ZoneTexte 8"/>
          <p:cNvSpPr txBox="1"/>
          <p:nvPr/>
        </p:nvSpPr>
        <p:spPr>
          <a:xfrm>
            <a:off x="623393" y="3462536"/>
            <a:ext cx="2330847" cy="646331"/>
          </a:xfrm>
          <a:prstGeom prst="rect">
            <a:avLst/>
          </a:prstGeom>
          <a:solidFill>
            <a:schemeClr val="bg1">
              <a:lumMod val="85000"/>
            </a:schemeClr>
          </a:solidFill>
          <a:ln>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fr-FR" dirty="0"/>
              <a:t>Oui ou non ?</a:t>
            </a:r>
          </a:p>
          <a:p>
            <a:pPr algn="ctr">
              <a:defRPr/>
            </a:pPr>
            <a:r>
              <a:rPr lang="fr-FR" dirty="0"/>
              <a:t>Groupe de 3-4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12</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EC44CC"/>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1" name="Titre 1">
            <a:extLst/>
          </p:cNvPr>
          <p:cNvSpPr txBox="1">
            <a:spLocks/>
          </p:cNvSpPr>
          <p:nvPr/>
        </p:nvSpPr>
        <p:spPr bwMode="auto">
          <a:xfrm>
            <a:off x="431371" y="2924945"/>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sp>
        <p:nvSpPr>
          <p:cNvPr id="9" name="Titre 1">
            <a:extLst/>
          </p:cNvPr>
          <p:cNvSpPr txBox="1">
            <a:spLocks/>
          </p:cNvSpPr>
          <p:nvPr/>
        </p:nvSpPr>
        <p:spPr bwMode="auto">
          <a:xfrm>
            <a:off x="431371" y="3941952"/>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B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Breathing</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Si non = 5 insufflations</a:t>
            </a:r>
            <a:endParaRPr lang="fr-FR" altLang="fr-FR" sz="4000" dirty="0">
              <a:latin typeface="Arial" pitchFamily="34" charset="0"/>
              <a:cs typeface="Arial" pitchFamily="34" charset="0"/>
            </a:endParaRPr>
          </a:p>
        </p:txBody>
      </p:sp>
      <p:sp>
        <p:nvSpPr>
          <p:cNvPr id="10"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p:cNvPr>
          <p:cNvSpPr txBox="1">
            <a:spLocks/>
          </p:cNvSpPr>
          <p:nvPr/>
        </p:nvSpPr>
        <p:spPr bwMode="auto">
          <a:xfrm>
            <a:off x="431371" y="1268761"/>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B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Breathing</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Si non = 5 insufflations</a:t>
            </a:r>
            <a:endParaRPr lang="fr-FR" altLang="fr-FR" sz="4000" dirty="0">
              <a:latin typeface="Arial" pitchFamily="34" charset="0"/>
              <a:cs typeface="Arial" pitchFamily="34" charset="0"/>
            </a:endParaRPr>
          </a:p>
        </p:txBody>
      </p:sp>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13</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3" name="ZoneTexte 22"/>
          <p:cNvSpPr txBox="1"/>
          <p:nvPr/>
        </p:nvSpPr>
        <p:spPr>
          <a:xfrm>
            <a:off x="719403" y="2422630"/>
            <a:ext cx="4896544" cy="646331"/>
          </a:xfrm>
          <a:prstGeom prst="rect">
            <a:avLst/>
          </a:prstGeom>
          <a:noFill/>
          <a:ln w="28575">
            <a:solidFill>
              <a:schemeClr val="accent5"/>
            </a:solidFill>
          </a:ln>
        </p:spPr>
        <p:txBody>
          <a:bodyPr wrap="square" rtlCol="0">
            <a:spAutoFit/>
          </a:bodyPr>
          <a:lstStyle/>
          <a:p>
            <a:pPr algn="ctr"/>
            <a:r>
              <a:rPr lang="fr-FR" sz="3600" dirty="0"/>
              <a:t>Inférieur à 1 an</a:t>
            </a:r>
          </a:p>
        </p:txBody>
      </p:sp>
      <p:sp>
        <p:nvSpPr>
          <p:cNvPr id="24" name="ZoneTexte 23"/>
          <p:cNvSpPr txBox="1"/>
          <p:nvPr/>
        </p:nvSpPr>
        <p:spPr>
          <a:xfrm>
            <a:off x="6576053" y="2420889"/>
            <a:ext cx="4896544" cy="646331"/>
          </a:xfrm>
          <a:prstGeom prst="rect">
            <a:avLst/>
          </a:prstGeom>
          <a:noFill/>
          <a:ln w="28575">
            <a:solidFill>
              <a:schemeClr val="accent5"/>
            </a:solidFill>
          </a:ln>
        </p:spPr>
        <p:txBody>
          <a:bodyPr wrap="square" rtlCol="0">
            <a:spAutoFit/>
          </a:bodyPr>
          <a:lstStyle/>
          <a:p>
            <a:pPr algn="ctr"/>
            <a:r>
              <a:rPr lang="fr-FR" sz="3600" dirty="0"/>
              <a:t>Supérieur à 1 an</a:t>
            </a:r>
          </a:p>
        </p:txBody>
      </p:sp>
      <p:pic>
        <p:nvPicPr>
          <p:cNvPr id="12" name="Picture 1"/>
          <p:cNvPicPr>
            <a:picLocks noChangeAspect="1" noChangeArrowheads="1"/>
          </p:cNvPicPr>
          <p:nvPr/>
        </p:nvPicPr>
        <p:blipFill>
          <a:blip r:embed="rId3" cstate="print"/>
          <a:srcRect/>
          <a:stretch>
            <a:fillRect/>
          </a:stretch>
        </p:blipFill>
        <p:spPr bwMode="auto">
          <a:xfrm>
            <a:off x="911425" y="3284985"/>
            <a:ext cx="4570809" cy="2868309"/>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6768571" y="3429919"/>
            <a:ext cx="4588933" cy="2511425"/>
          </a:xfrm>
          <a:prstGeom prst="rect">
            <a:avLst/>
          </a:prstGeom>
          <a:noFill/>
          <a:ln w="9525">
            <a:noFill/>
            <a:miter lim="800000"/>
            <a:headEnd/>
            <a:tailEnd/>
          </a:ln>
        </p:spPr>
      </p:pic>
      <p:sp>
        <p:nvSpPr>
          <p:cNvPr id="16"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13</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018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pic>
        <p:nvPicPr>
          <p:cNvPr id="50184" name="Picture 8"/>
          <p:cNvPicPr>
            <a:picLocks noChangeAspect="1" noChangeArrowheads="1"/>
          </p:cNvPicPr>
          <p:nvPr/>
        </p:nvPicPr>
        <p:blipFill>
          <a:blip r:embed="rId3" cstate="print"/>
          <a:srcRect l="32372" t="31125" r="48811" b="47218"/>
          <a:stretch>
            <a:fillRect/>
          </a:stretch>
        </p:blipFill>
        <p:spPr bwMode="auto">
          <a:xfrm>
            <a:off x="6576485" y="3911745"/>
            <a:ext cx="4303183" cy="2087562"/>
          </a:xfrm>
          <a:prstGeom prst="rect">
            <a:avLst/>
          </a:prstGeom>
          <a:noFill/>
          <a:ln w="9525">
            <a:solidFill>
              <a:srgbClr val="FFC000"/>
            </a:solidFill>
            <a:miter lim="800000"/>
            <a:headEnd/>
            <a:tailEnd/>
          </a:ln>
        </p:spPr>
      </p:pic>
      <p:pic>
        <p:nvPicPr>
          <p:cNvPr id="50185" name="Picture 9"/>
          <p:cNvPicPr>
            <a:picLocks noChangeAspect="1" noChangeArrowheads="1"/>
          </p:cNvPicPr>
          <p:nvPr/>
        </p:nvPicPr>
        <p:blipFill>
          <a:blip r:embed="rId4" cstate="print"/>
          <a:srcRect l="54343" t="27361" r="26756" b="45078"/>
          <a:stretch>
            <a:fillRect/>
          </a:stretch>
        </p:blipFill>
        <p:spPr bwMode="auto">
          <a:xfrm>
            <a:off x="1487489" y="4185738"/>
            <a:ext cx="3263833" cy="1835551"/>
          </a:xfrm>
          <a:prstGeom prst="rect">
            <a:avLst/>
          </a:prstGeom>
          <a:noFill/>
          <a:ln w="9525">
            <a:solidFill>
              <a:srgbClr val="FFC000"/>
            </a:solidFill>
            <a:miter lim="800000"/>
            <a:headEnd/>
            <a:tailEnd/>
          </a:ln>
        </p:spPr>
      </p:pic>
      <p:pic>
        <p:nvPicPr>
          <p:cNvPr id="50186" name="Picture 9"/>
          <p:cNvPicPr>
            <a:picLocks noChangeAspect="1" noChangeArrowheads="1"/>
          </p:cNvPicPr>
          <p:nvPr/>
        </p:nvPicPr>
        <p:blipFill>
          <a:blip r:embed="rId4" cstate="print"/>
          <a:srcRect l="34483" t="27361" r="46249" b="45078"/>
          <a:stretch>
            <a:fillRect/>
          </a:stretch>
        </p:blipFill>
        <p:spPr bwMode="auto">
          <a:xfrm>
            <a:off x="1488018" y="2200487"/>
            <a:ext cx="3263833" cy="1841234"/>
          </a:xfrm>
          <a:prstGeom prst="rect">
            <a:avLst/>
          </a:prstGeom>
          <a:noFill/>
          <a:ln w="9525">
            <a:solidFill>
              <a:srgbClr val="FFC000"/>
            </a:solidFill>
            <a:miter lim="800000"/>
            <a:headEnd/>
            <a:tailEnd/>
          </a:ln>
        </p:spPr>
      </p:pic>
      <p:sp>
        <p:nvSpPr>
          <p:cNvPr id="50187" name="Rectangle 3"/>
          <p:cNvSpPr>
            <a:spLocks noChangeArrowheads="1"/>
          </p:cNvSpPr>
          <p:nvPr/>
        </p:nvSpPr>
        <p:spPr bwMode="auto">
          <a:xfrm>
            <a:off x="5615517" y="2348880"/>
            <a:ext cx="5952067" cy="1200150"/>
          </a:xfrm>
          <a:prstGeom prst="rect">
            <a:avLst/>
          </a:prstGeom>
          <a:noFill/>
          <a:ln w="38100">
            <a:solidFill>
              <a:srgbClr val="FFC000"/>
            </a:solidFill>
            <a:miter lim="800000"/>
            <a:headEnd/>
            <a:tailEnd/>
          </a:ln>
        </p:spPr>
        <p:txBody>
          <a:bodyPr>
            <a:spAutoFit/>
          </a:bodyPr>
          <a:lstStyle/>
          <a:p>
            <a:pPr algn="ctr"/>
            <a:r>
              <a:rPr lang="fr-FR" altLang="fr-FR" sz="2400" dirty="0"/>
              <a:t>Insuffler sur </a:t>
            </a:r>
            <a:r>
              <a:rPr lang="fr-FR" altLang="fr-FR" sz="2400" u="sng" dirty="0"/>
              <a:t>1 seconde</a:t>
            </a:r>
            <a:r>
              <a:rPr lang="fr-FR" altLang="fr-FR" sz="2400" dirty="0"/>
              <a:t> </a:t>
            </a:r>
          </a:p>
          <a:p>
            <a:pPr algn="ctr"/>
            <a:r>
              <a:rPr lang="fr-FR" altLang="fr-FR" sz="2400" dirty="0"/>
              <a:t>jusqu’à soulèvement du thorax</a:t>
            </a:r>
          </a:p>
          <a:p>
            <a:pPr algn="ctr"/>
            <a:r>
              <a:rPr lang="fr-FR" altLang="fr-FR" sz="2400" dirty="0"/>
              <a:t>Expiration passive du patient</a:t>
            </a:r>
          </a:p>
        </p:txBody>
      </p:sp>
      <p:sp>
        <p:nvSpPr>
          <p:cNvPr id="12" name="Titre 1">
            <a:extLst/>
          </p:cNvPr>
          <p:cNvSpPr txBox="1">
            <a:spLocks/>
          </p:cNvSpPr>
          <p:nvPr/>
        </p:nvSpPr>
        <p:spPr bwMode="auto">
          <a:xfrm>
            <a:off x="431371" y="1268761"/>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B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Breathing</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Si non = 5 insufflations</a:t>
            </a:r>
            <a:endParaRPr lang="fr-FR" altLang="fr-FR" sz="4000" dirty="0">
              <a:latin typeface="Arial" pitchFamily="34" charset="0"/>
              <a:cs typeface="Arial" pitchFamily="34" charset="0"/>
            </a:endParaRPr>
          </a:p>
        </p:txBody>
      </p:sp>
      <p:sp>
        <p:nvSpPr>
          <p:cNvPr id="13"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14</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EC44CC"/>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1" name="Titre 1">
            <a:extLst/>
          </p:cNvPr>
          <p:cNvSpPr txBox="1">
            <a:spLocks/>
          </p:cNvSpPr>
          <p:nvPr/>
        </p:nvSpPr>
        <p:spPr bwMode="auto">
          <a:xfrm>
            <a:off x="431371" y="2924945"/>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A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Airway</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Libérer les voies aériennes</a:t>
            </a:r>
            <a:endParaRPr lang="fr-FR" altLang="fr-FR" sz="4000" dirty="0">
              <a:latin typeface="Arial" pitchFamily="34" charset="0"/>
              <a:cs typeface="Arial" pitchFamily="34" charset="0"/>
            </a:endParaRPr>
          </a:p>
        </p:txBody>
      </p:sp>
      <p:sp>
        <p:nvSpPr>
          <p:cNvPr id="9" name="Titre 1">
            <a:extLst/>
          </p:cNvPr>
          <p:cNvSpPr txBox="1">
            <a:spLocks/>
          </p:cNvSpPr>
          <p:nvPr/>
        </p:nvSpPr>
        <p:spPr bwMode="auto">
          <a:xfrm>
            <a:off x="431371" y="3941952"/>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B </a:t>
            </a:r>
            <a:r>
              <a:rPr lang="fr-FR" altLang="fr-FR" sz="4000" dirty="0">
                <a:latin typeface="Arial" pitchFamily="34" charset="0"/>
                <a:cs typeface="Arial" pitchFamily="34" charset="0"/>
              </a:rPr>
              <a:t>: </a:t>
            </a:r>
            <a:r>
              <a:rPr lang="fr-FR" altLang="fr-FR" sz="4000" dirty="0" err="1">
                <a:latin typeface="Arial" pitchFamily="34" charset="0"/>
                <a:cs typeface="Arial" pitchFamily="34" charset="0"/>
              </a:rPr>
              <a:t>Breathing</a:t>
            </a:r>
            <a:r>
              <a:rPr lang="fr-FR" altLang="fr-FR" sz="4000" dirty="0">
                <a:latin typeface="Arial" pitchFamily="34" charset="0"/>
                <a:cs typeface="Arial" pitchFamily="34" charset="0"/>
              </a:rPr>
              <a:t> ? </a:t>
            </a:r>
            <a:r>
              <a:rPr lang="fr-FR" altLang="fr-FR" sz="3600" dirty="0">
                <a:latin typeface="Arial" pitchFamily="34" charset="0"/>
                <a:cs typeface="Arial" pitchFamily="34" charset="0"/>
              </a:rPr>
              <a:t>Si non = 5 insufflations</a:t>
            </a:r>
            <a:endParaRPr lang="fr-FR" altLang="fr-FR" sz="4000" dirty="0">
              <a:latin typeface="Arial" pitchFamily="34" charset="0"/>
              <a:cs typeface="Arial" pitchFamily="34" charset="0"/>
            </a:endParaRPr>
          </a:p>
        </p:txBody>
      </p:sp>
      <p:sp>
        <p:nvSpPr>
          <p:cNvPr id="10" name="Titre 1">
            <a:extLst/>
          </p:cNvPr>
          <p:cNvSpPr txBox="1">
            <a:spLocks/>
          </p:cNvSpPr>
          <p:nvPr/>
        </p:nvSpPr>
        <p:spPr bwMode="auto">
          <a:xfrm>
            <a:off x="431371" y="4950064"/>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C </a:t>
            </a:r>
            <a:r>
              <a:rPr lang="fr-FR" altLang="fr-FR" sz="4000" dirty="0">
                <a:latin typeface="Arial" pitchFamily="34" charset="0"/>
                <a:cs typeface="Arial" pitchFamily="34" charset="0"/>
              </a:rPr>
              <a:t>: Circulation ? </a:t>
            </a:r>
            <a:r>
              <a:rPr lang="fr-FR" altLang="fr-FR" sz="3600" dirty="0">
                <a:latin typeface="Arial" pitchFamily="34" charset="0"/>
                <a:cs typeface="Arial" pitchFamily="34" charset="0"/>
              </a:rPr>
              <a:t>Signes de vie ?</a:t>
            </a:r>
          </a:p>
        </p:txBody>
      </p:sp>
      <p:sp>
        <p:nvSpPr>
          <p:cNvPr id="12"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RÃ©sultat de recherche d'images pour &quot;pouls carotidien&quot;"/>
          <p:cNvPicPr>
            <a:picLocks noChangeAspect="1" noChangeArrowheads="1"/>
          </p:cNvPicPr>
          <p:nvPr/>
        </p:nvPicPr>
        <p:blipFill>
          <a:blip r:embed="rId2" cstate="print"/>
          <a:srcRect b="17253"/>
          <a:stretch>
            <a:fillRect/>
          </a:stretch>
        </p:blipFill>
        <p:spPr bwMode="auto">
          <a:xfrm>
            <a:off x="7344139" y="4581129"/>
            <a:ext cx="3456384" cy="1747225"/>
          </a:xfrm>
          <a:prstGeom prst="rect">
            <a:avLst/>
          </a:prstGeom>
          <a:noFill/>
          <a:ln w="9525">
            <a:noFill/>
            <a:miter lim="800000"/>
            <a:headEnd/>
            <a:tailEnd/>
          </a:ln>
        </p:spPr>
      </p:pic>
      <p:sp>
        <p:nvSpPr>
          <p:cNvPr id="22" name="Rectangle 4"/>
          <p:cNvSpPr>
            <a:spLocks noChangeArrowheads="1"/>
          </p:cNvSpPr>
          <p:nvPr/>
        </p:nvSpPr>
        <p:spPr bwMode="auto">
          <a:xfrm>
            <a:off x="527051" y="2402904"/>
            <a:ext cx="11233149" cy="1021556"/>
          </a:xfrm>
          <a:prstGeom prst="roundRect">
            <a:avLst>
              <a:gd name="adj" fmla="val 16667"/>
            </a:avLst>
          </a:prstGeom>
          <a:noFill/>
          <a:ln w="38100">
            <a:solidFill>
              <a:srgbClr val="92D050"/>
            </a:solidFill>
            <a:miter lim="800000"/>
            <a:headEnd/>
            <a:tailEnd/>
          </a:ln>
        </p:spPr>
        <p:txBody>
          <a:bodyPr wrap="square" tIns="0" bIns="0">
            <a:spAutoFit/>
          </a:bodyPr>
          <a:lstStyle/>
          <a:p>
            <a:pPr algn="ctr"/>
            <a:r>
              <a:rPr lang="fr-FR" altLang="fr-FR" sz="2800" dirty="0"/>
              <a:t>Mouvements-toux-respiration normale-pouls</a:t>
            </a:r>
          </a:p>
          <a:p>
            <a:pPr algn="ctr"/>
            <a:r>
              <a:rPr lang="fr-FR" altLang="fr-FR" sz="3200" dirty="0"/>
              <a:t>Maximum 10 sec </a:t>
            </a:r>
          </a:p>
        </p:txBody>
      </p:sp>
      <p:sp>
        <p:nvSpPr>
          <p:cNvPr id="16" name="Titre 1">
            <a:extLst/>
          </p:cNvPr>
          <p:cNvSpPr txBox="1">
            <a:spLocks/>
          </p:cNvSpPr>
          <p:nvPr/>
        </p:nvSpPr>
        <p:spPr bwMode="auto">
          <a:xfrm>
            <a:off x="431371" y="1268761"/>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C </a:t>
            </a:r>
            <a:r>
              <a:rPr lang="fr-FR" altLang="fr-FR" sz="4000" dirty="0">
                <a:latin typeface="Arial" pitchFamily="34" charset="0"/>
                <a:cs typeface="Arial" pitchFamily="34" charset="0"/>
              </a:rPr>
              <a:t>: Circulation ? </a:t>
            </a:r>
            <a:r>
              <a:rPr lang="fr-FR" altLang="fr-FR" sz="3600" dirty="0">
                <a:latin typeface="Arial" pitchFamily="34" charset="0"/>
                <a:cs typeface="Arial" pitchFamily="34" charset="0"/>
              </a:rPr>
              <a:t>Signes de vie ?</a:t>
            </a:r>
          </a:p>
        </p:txBody>
      </p:sp>
      <p:pic>
        <p:nvPicPr>
          <p:cNvPr id="39938"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15</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1" name="Rectangle 4"/>
          <p:cNvSpPr>
            <a:spLocks noChangeArrowheads="1"/>
          </p:cNvSpPr>
          <p:nvPr/>
        </p:nvSpPr>
        <p:spPr bwMode="auto">
          <a:xfrm>
            <a:off x="3983765" y="2924944"/>
            <a:ext cx="4320480" cy="442674"/>
          </a:xfrm>
          <a:prstGeom prst="roundRect">
            <a:avLst/>
          </a:prstGeom>
          <a:noFill/>
          <a:ln w="38100">
            <a:solidFill>
              <a:srgbClr val="FF0000"/>
            </a:solidFill>
            <a:miter lim="800000"/>
            <a:headEnd/>
            <a:tailEnd/>
          </a:ln>
        </p:spPr>
        <p:txBody>
          <a:bodyPr wrap="square">
            <a:spAutoFit/>
          </a:bodyPr>
          <a:lstStyle/>
          <a:p>
            <a:pPr algn="ctr"/>
            <a:endParaRPr lang="fr-FR" altLang="fr-FR" sz="2000" dirty="0"/>
          </a:p>
        </p:txBody>
      </p:sp>
      <p:sp>
        <p:nvSpPr>
          <p:cNvPr id="24" name="ZoneTexte 23"/>
          <p:cNvSpPr txBox="1"/>
          <p:nvPr/>
        </p:nvSpPr>
        <p:spPr>
          <a:xfrm>
            <a:off x="6576053" y="3862790"/>
            <a:ext cx="4896544" cy="646331"/>
          </a:xfrm>
          <a:prstGeom prst="rect">
            <a:avLst/>
          </a:prstGeom>
          <a:noFill/>
          <a:ln w="28575">
            <a:solidFill>
              <a:schemeClr val="accent5"/>
            </a:solidFill>
          </a:ln>
        </p:spPr>
        <p:txBody>
          <a:bodyPr wrap="square" rtlCol="0">
            <a:spAutoFit/>
          </a:bodyPr>
          <a:lstStyle/>
          <a:p>
            <a:pPr algn="ctr"/>
            <a:r>
              <a:rPr lang="fr-FR" sz="3600" dirty="0"/>
              <a:t>Supérieur à 1 an</a:t>
            </a:r>
          </a:p>
        </p:txBody>
      </p:sp>
      <p:sp>
        <p:nvSpPr>
          <p:cNvPr id="15"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pic>
        <p:nvPicPr>
          <p:cNvPr id="20" name="Picture 2" descr="https://secourismercrquebec.com/wp-content/uploads/2014/11/urgences4.gif"/>
          <p:cNvPicPr>
            <a:picLocks noChangeAspect="1" noChangeArrowheads="1"/>
          </p:cNvPicPr>
          <p:nvPr/>
        </p:nvPicPr>
        <p:blipFill>
          <a:blip r:embed="rId4" cstate="print"/>
          <a:srcRect b="29398"/>
          <a:stretch>
            <a:fillRect/>
          </a:stretch>
        </p:blipFill>
        <p:spPr bwMode="auto">
          <a:xfrm>
            <a:off x="1391477" y="4365104"/>
            <a:ext cx="4320480" cy="1910982"/>
          </a:xfrm>
          <a:prstGeom prst="rect">
            <a:avLst/>
          </a:prstGeom>
          <a:noFill/>
          <a:ln w="9525">
            <a:noFill/>
            <a:miter lim="800000"/>
            <a:headEnd/>
            <a:tailEnd/>
          </a:ln>
        </p:spPr>
      </p:pic>
      <p:sp>
        <p:nvSpPr>
          <p:cNvPr id="23" name="ZoneTexte 22"/>
          <p:cNvSpPr txBox="1"/>
          <p:nvPr/>
        </p:nvSpPr>
        <p:spPr>
          <a:xfrm>
            <a:off x="719403" y="3862790"/>
            <a:ext cx="4896544" cy="646331"/>
          </a:xfrm>
          <a:prstGeom prst="rect">
            <a:avLst/>
          </a:prstGeom>
          <a:noFill/>
          <a:ln w="28575">
            <a:solidFill>
              <a:schemeClr val="accent5"/>
            </a:solidFill>
          </a:ln>
        </p:spPr>
        <p:txBody>
          <a:bodyPr wrap="square" rtlCol="0">
            <a:spAutoFit/>
          </a:bodyPr>
          <a:lstStyle/>
          <a:p>
            <a:pPr algn="ctr"/>
            <a:r>
              <a:rPr lang="fr-FR" sz="3600" dirty="0"/>
              <a:t>Inférieur à 1 an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16</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0" name="Titre 1">
            <a:extLst/>
          </p:cNvPr>
          <p:cNvSpPr txBox="1">
            <a:spLocks/>
          </p:cNvSpPr>
          <p:nvPr/>
        </p:nvSpPr>
        <p:spPr bwMode="auto">
          <a:xfrm>
            <a:off x="431371" y="2780929"/>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C </a:t>
            </a:r>
            <a:r>
              <a:rPr lang="fr-FR" altLang="fr-FR" sz="4000" dirty="0">
                <a:latin typeface="Arial" pitchFamily="34" charset="0"/>
                <a:cs typeface="Arial" pitchFamily="34" charset="0"/>
              </a:rPr>
              <a:t>: Circulation ? </a:t>
            </a:r>
            <a:r>
              <a:rPr lang="fr-FR" altLang="fr-FR" sz="3600" dirty="0">
                <a:latin typeface="Arial" pitchFamily="34" charset="0"/>
                <a:cs typeface="Arial" pitchFamily="34" charset="0"/>
              </a:rPr>
              <a:t>Signes de vie ?</a:t>
            </a:r>
          </a:p>
        </p:txBody>
      </p:sp>
      <p:sp>
        <p:nvSpPr>
          <p:cNvPr id="12" name="Titre 1">
            <a:extLst/>
          </p:cNvPr>
          <p:cNvSpPr txBox="1">
            <a:spLocks/>
          </p:cNvSpPr>
          <p:nvPr/>
        </p:nvSpPr>
        <p:spPr bwMode="auto">
          <a:xfrm>
            <a:off x="911424" y="3645024"/>
            <a:ext cx="4704523"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Oui</a:t>
            </a:r>
          </a:p>
        </p:txBody>
      </p:sp>
      <p:sp>
        <p:nvSpPr>
          <p:cNvPr id="13" name="Titre 1">
            <a:extLst/>
          </p:cNvPr>
          <p:cNvSpPr txBox="1">
            <a:spLocks/>
          </p:cNvSpPr>
          <p:nvPr/>
        </p:nvSpPr>
        <p:spPr bwMode="auto">
          <a:xfrm>
            <a:off x="6672064" y="3645024"/>
            <a:ext cx="4704523" cy="648072"/>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Non</a:t>
            </a:r>
          </a:p>
        </p:txBody>
      </p:sp>
      <p:sp>
        <p:nvSpPr>
          <p:cNvPr id="15" name="Titre 1">
            <a:extLst/>
          </p:cNvPr>
          <p:cNvSpPr txBox="1">
            <a:spLocks/>
          </p:cNvSpPr>
          <p:nvPr/>
        </p:nvSpPr>
        <p:spPr bwMode="auto">
          <a:xfrm>
            <a:off x="911424" y="4437112"/>
            <a:ext cx="4704523" cy="1627680"/>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Surveillance</a:t>
            </a:r>
          </a:p>
          <a:p>
            <a:pPr indent="-514338" algn="ctr">
              <a:spcBef>
                <a:spcPct val="20000"/>
              </a:spcBef>
              <a:buClr>
                <a:srgbClr val="595959"/>
              </a:buClr>
              <a:defRPr/>
            </a:pPr>
            <a:r>
              <a:rPr lang="fr-FR" altLang="fr-FR" sz="2400" dirty="0">
                <a:latin typeface="Arial" pitchFamily="34" charset="0"/>
                <a:cs typeface="Arial" pitchFamily="34" charset="0"/>
              </a:rPr>
              <a:t>Respiration </a:t>
            </a:r>
          </a:p>
          <a:p>
            <a:pPr indent="-514338" algn="ctr">
              <a:spcBef>
                <a:spcPct val="20000"/>
              </a:spcBef>
              <a:buClr>
                <a:srgbClr val="595959"/>
              </a:buClr>
              <a:defRPr/>
            </a:pPr>
            <a:r>
              <a:rPr lang="fr-FR" altLang="fr-FR" sz="2400" dirty="0">
                <a:latin typeface="Arial" pitchFamily="34" charset="0"/>
                <a:cs typeface="Arial" pitchFamily="34" charset="0"/>
              </a:rPr>
              <a:t>Ventilation 12-20/min</a:t>
            </a:r>
          </a:p>
        </p:txBody>
      </p:sp>
      <p:sp>
        <p:nvSpPr>
          <p:cNvPr id="16" name="Flèche droite 15"/>
          <p:cNvSpPr/>
          <p:nvPr/>
        </p:nvSpPr>
        <p:spPr>
          <a:xfrm rot="5400000">
            <a:off x="4535488" y="4197880"/>
            <a:ext cx="720725" cy="4783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16</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94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ZoneTexte 19"/>
          <p:cNvSpPr txBox="1"/>
          <p:nvPr/>
        </p:nvSpPr>
        <p:spPr>
          <a:xfrm>
            <a:off x="2351584" y="1236882"/>
            <a:ext cx="7680853" cy="1328023"/>
          </a:xfrm>
          <a:prstGeom prst="roundRect">
            <a:avLst/>
          </a:prstGeom>
          <a:noFill/>
          <a:ln w="38100">
            <a:solidFill>
              <a:srgbClr val="FF0000"/>
            </a:solidFill>
          </a:ln>
        </p:spPr>
        <p:txBody>
          <a:bodyPr>
            <a:spAutoFit/>
          </a:bodyPr>
          <a:lstStyle/>
          <a:p>
            <a:pPr algn="ctr">
              <a:defRPr/>
            </a:pPr>
            <a:r>
              <a:rPr lang="fr-FR" sz="7200" dirty="0">
                <a:ln>
                  <a:solidFill>
                    <a:srgbClr val="00B0F0"/>
                  </a:solidFill>
                </a:ln>
                <a:solidFill>
                  <a:srgbClr val="0070C0"/>
                </a:solidFill>
                <a:latin typeface="Arial" pitchFamily="34" charset="0"/>
                <a:cs typeface="Arial" pitchFamily="34" charset="0"/>
              </a:rPr>
              <a:t>3S – A-B-C</a:t>
            </a:r>
          </a:p>
        </p:txBody>
      </p:sp>
      <p:sp>
        <p:nvSpPr>
          <p:cNvPr id="10" name="Titre 1">
            <a:extLst/>
          </p:cNvPr>
          <p:cNvSpPr txBox="1">
            <a:spLocks/>
          </p:cNvSpPr>
          <p:nvPr/>
        </p:nvSpPr>
        <p:spPr bwMode="auto">
          <a:xfrm>
            <a:off x="431371" y="2780929"/>
            <a:ext cx="11329259" cy="783193"/>
          </a:xfrm>
          <a:prstGeom prst="roundRect">
            <a:avLst/>
          </a:prstGeom>
          <a:solidFill>
            <a:schemeClr val="bg1"/>
          </a:solidFill>
          <a:ln w="28575">
            <a:solidFill>
              <a:srgbClr val="00B0F0"/>
            </a:solidFill>
          </a:ln>
        </p:spPr>
        <p:txBody>
          <a:bodyPr wrap="square">
            <a:spAutoFit/>
          </a:bodyPr>
          <a:lstStyle/>
          <a:p>
            <a:pPr indent="-514338">
              <a:spcBef>
                <a:spcPct val="20000"/>
              </a:spcBef>
              <a:buClr>
                <a:srgbClr val="595959"/>
              </a:buClr>
              <a:defRPr/>
            </a:pPr>
            <a:r>
              <a:rPr lang="fr-FR" sz="4000" dirty="0">
                <a:ln>
                  <a:solidFill>
                    <a:srgbClr val="00B0F0"/>
                  </a:solidFill>
                </a:ln>
                <a:solidFill>
                  <a:srgbClr val="0070C0"/>
                </a:solidFill>
                <a:latin typeface="Arial" pitchFamily="34" charset="0"/>
                <a:cs typeface="Arial" pitchFamily="34" charset="0"/>
              </a:rPr>
              <a:t>C </a:t>
            </a:r>
            <a:r>
              <a:rPr lang="fr-FR" altLang="fr-FR" sz="4000" dirty="0">
                <a:latin typeface="Arial" pitchFamily="34" charset="0"/>
                <a:cs typeface="Arial" pitchFamily="34" charset="0"/>
              </a:rPr>
              <a:t>: Circulation ? </a:t>
            </a:r>
            <a:r>
              <a:rPr lang="fr-FR" altLang="fr-FR" sz="3600" dirty="0">
                <a:latin typeface="Arial" pitchFamily="34" charset="0"/>
                <a:cs typeface="Arial" pitchFamily="34" charset="0"/>
              </a:rPr>
              <a:t>Signes de vie ?</a:t>
            </a:r>
          </a:p>
        </p:txBody>
      </p:sp>
      <p:sp>
        <p:nvSpPr>
          <p:cNvPr id="12" name="Titre 1">
            <a:extLst/>
          </p:cNvPr>
          <p:cNvSpPr txBox="1">
            <a:spLocks/>
          </p:cNvSpPr>
          <p:nvPr/>
        </p:nvSpPr>
        <p:spPr bwMode="auto">
          <a:xfrm>
            <a:off x="911424" y="3645024"/>
            <a:ext cx="4704523"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Oui</a:t>
            </a:r>
          </a:p>
        </p:txBody>
      </p:sp>
      <p:sp>
        <p:nvSpPr>
          <p:cNvPr id="13" name="Titre 1">
            <a:extLst/>
          </p:cNvPr>
          <p:cNvSpPr txBox="1">
            <a:spLocks/>
          </p:cNvSpPr>
          <p:nvPr/>
        </p:nvSpPr>
        <p:spPr bwMode="auto">
          <a:xfrm>
            <a:off x="6672064" y="3645024"/>
            <a:ext cx="4704523" cy="648072"/>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Non</a:t>
            </a:r>
          </a:p>
        </p:txBody>
      </p:sp>
      <p:sp>
        <p:nvSpPr>
          <p:cNvPr id="15" name="Titre 1">
            <a:extLst/>
          </p:cNvPr>
          <p:cNvSpPr txBox="1">
            <a:spLocks/>
          </p:cNvSpPr>
          <p:nvPr/>
        </p:nvSpPr>
        <p:spPr bwMode="auto">
          <a:xfrm>
            <a:off x="911424" y="4437112"/>
            <a:ext cx="4704523" cy="1627680"/>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Surveillance</a:t>
            </a:r>
          </a:p>
          <a:p>
            <a:pPr indent="-514338" algn="ctr">
              <a:spcBef>
                <a:spcPct val="20000"/>
              </a:spcBef>
              <a:buClr>
                <a:srgbClr val="595959"/>
              </a:buClr>
              <a:defRPr/>
            </a:pPr>
            <a:r>
              <a:rPr lang="fr-FR" altLang="fr-FR" sz="2400" dirty="0">
                <a:latin typeface="Arial" pitchFamily="34" charset="0"/>
                <a:cs typeface="Arial" pitchFamily="34" charset="0"/>
              </a:rPr>
              <a:t>Respiration </a:t>
            </a:r>
          </a:p>
          <a:p>
            <a:pPr indent="-514338" algn="ctr">
              <a:spcBef>
                <a:spcPct val="20000"/>
              </a:spcBef>
              <a:buClr>
                <a:srgbClr val="595959"/>
              </a:buClr>
              <a:defRPr/>
            </a:pPr>
            <a:r>
              <a:rPr lang="fr-FR" altLang="fr-FR" sz="2400" dirty="0">
                <a:latin typeface="Arial" pitchFamily="34" charset="0"/>
                <a:cs typeface="Arial" pitchFamily="34" charset="0"/>
              </a:rPr>
              <a:t>Ventilation 12-20/min</a:t>
            </a:r>
          </a:p>
        </p:txBody>
      </p:sp>
      <p:sp>
        <p:nvSpPr>
          <p:cNvPr id="16" name="Flèche droite 15"/>
          <p:cNvSpPr/>
          <p:nvPr/>
        </p:nvSpPr>
        <p:spPr>
          <a:xfrm rot="5400000">
            <a:off x="4535488" y="4197880"/>
            <a:ext cx="720725" cy="4783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Titre 1">
            <a:extLst/>
          </p:cNvPr>
          <p:cNvSpPr txBox="1">
            <a:spLocks/>
          </p:cNvSpPr>
          <p:nvPr/>
        </p:nvSpPr>
        <p:spPr bwMode="auto">
          <a:xfrm>
            <a:off x="6672064" y="4437112"/>
            <a:ext cx="4704523" cy="1600438"/>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4000" dirty="0">
                <a:latin typeface="Arial" pitchFamily="34" charset="0"/>
                <a:cs typeface="Arial" pitchFamily="34" charset="0"/>
              </a:rPr>
              <a:t>1 minute </a:t>
            </a:r>
          </a:p>
          <a:p>
            <a:pPr indent="-514338" algn="ctr">
              <a:spcBef>
                <a:spcPct val="20000"/>
              </a:spcBef>
              <a:buClr>
                <a:srgbClr val="595959"/>
              </a:buClr>
              <a:defRPr/>
            </a:pPr>
            <a:r>
              <a:rPr lang="fr-FR" altLang="fr-FR" sz="4000" dirty="0">
                <a:latin typeface="Arial" pitchFamily="34" charset="0"/>
                <a:cs typeface="Arial" pitchFamily="34" charset="0"/>
              </a:rPr>
              <a:t>de RCP</a:t>
            </a:r>
          </a:p>
        </p:txBody>
      </p:sp>
      <p:sp>
        <p:nvSpPr>
          <p:cNvPr id="22" name="Flèche droite 21"/>
          <p:cNvSpPr/>
          <p:nvPr/>
        </p:nvSpPr>
        <p:spPr>
          <a:xfrm rot="5400000">
            <a:off x="10295302" y="4198252"/>
            <a:ext cx="720725" cy="4783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l="15216" t="64594" r="12285" b="17688"/>
          <a:stretch>
            <a:fillRect/>
          </a:stretch>
        </p:blipFill>
        <p:spPr bwMode="auto">
          <a:xfrm>
            <a:off x="0" y="5733257"/>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17</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6326"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pic>
        <p:nvPicPr>
          <p:cNvPr id="56328" name="Picture 3"/>
          <p:cNvPicPr>
            <a:picLocks noChangeAspect="1" noChangeArrowheads="1"/>
          </p:cNvPicPr>
          <p:nvPr/>
        </p:nvPicPr>
        <p:blipFill>
          <a:blip r:embed="rId3" cstate="print"/>
          <a:srcRect/>
          <a:stretch>
            <a:fillRect/>
          </a:stretch>
        </p:blipFill>
        <p:spPr bwMode="auto">
          <a:xfrm>
            <a:off x="719668" y="1711325"/>
            <a:ext cx="4993217" cy="3003550"/>
          </a:xfrm>
          <a:prstGeom prst="rect">
            <a:avLst/>
          </a:prstGeom>
          <a:noFill/>
          <a:ln w="9525">
            <a:noFill/>
            <a:miter lim="800000"/>
            <a:headEnd/>
            <a:tailEnd/>
          </a:ln>
        </p:spPr>
      </p:pic>
      <p:sp>
        <p:nvSpPr>
          <p:cNvPr id="29" name="Titre 1">
            <a:extLst/>
          </p:cNvPr>
          <p:cNvSpPr txBox="1">
            <a:spLocks/>
          </p:cNvSpPr>
          <p:nvPr/>
        </p:nvSpPr>
        <p:spPr bwMode="auto">
          <a:xfrm>
            <a:off x="1679509" y="980728"/>
            <a:ext cx="8736971" cy="648072"/>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Compressions thoraciques</a:t>
            </a:r>
          </a:p>
        </p:txBody>
      </p:sp>
      <p:pic>
        <p:nvPicPr>
          <p:cNvPr id="16" name="Picture 4"/>
          <p:cNvPicPr>
            <a:picLocks noChangeAspect="1" noChangeArrowheads="1"/>
          </p:cNvPicPr>
          <p:nvPr/>
        </p:nvPicPr>
        <p:blipFill>
          <a:blip r:embed="rId4" cstate="print"/>
          <a:srcRect/>
          <a:stretch>
            <a:fillRect/>
          </a:stretch>
        </p:blipFill>
        <p:spPr bwMode="auto">
          <a:xfrm>
            <a:off x="6742608" y="1700808"/>
            <a:ext cx="4826000" cy="2913062"/>
          </a:xfrm>
          <a:prstGeom prst="rect">
            <a:avLst/>
          </a:prstGeom>
          <a:noFill/>
          <a:ln w="9525">
            <a:noFill/>
            <a:miter lim="800000"/>
            <a:headEnd/>
            <a:tailEnd/>
          </a:ln>
        </p:spPr>
      </p:pic>
      <p:sp>
        <p:nvSpPr>
          <p:cNvPr id="13"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
        <p:nvSpPr>
          <p:cNvPr id="56329" name="ZoneTexte 14"/>
          <p:cNvSpPr>
            <a:spLocks noChangeArrowheads="1"/>
          </p:cNvSpPr>
          <p:nvPr/>
        </p:nvSpPr>
        <p:spPr bwMode="auto">
          <a:xfrm>
            <a:off x="1487488" y="4437112"/>
            <a:ext cx="9601067" cy="1736646"/>
          </a:xfrm>
          <a:prstGeom prst="roundRect">
            <a:avLst/>
          </a:prstGeom>
          <a:solidFill>
            <a:schemeClr val="bg1"/>
          </a:solidFill>
          <a:ln w="28575">
            <a:solidFill>
              <a:srgbClr val="00B0F0"/>
            </a:solidFill>
            <a:round/>
            <a:headEnd/>
            <a:tailEnd/>
          </a:ln>
        </p:spPr>
        <p:txBody>
          <a:bodyPr wrap="square">
            <a:spAutoFit/>
          </a:bodyPr>
          <a:lstStyle/>
          <a:p>
            <a:pPr algn="ctr"/>
            <a:r>
              <a:rPr lang="fr-FR" altLang="fr-FR" sz="3200" dirty="0"/>
              <a:t>Minimum 1/3 du diamètre </a:t>
            </a:r>
          </a:p>
          <a:p>
            <a:pPr algn="ctr"/>
            <a:r>
              <a:rPr lang="fr-FR" altLang="fr-FR" sz="3200" dirty="0" err="1"/>
              <a:t>antéro-postérieur</a:t>
            </a:r>
            <a:r>
              <a:rPr lang="fr-FR" altLang="fr-FR" sz="3200" dirty="0"/>
              <a:t> du thorax</a:t>
            </a:r>
          </a:p>
          <a:p>
            <a:pPr algn="ctr"/>
            <a:r>
              <a:rPr lang="fr-FR" altLang="fr-FR" sz="3200" dirty="0">
                <a:latin typeface="Arial"/>
                <a:cs typeface="Arial"/>
              </a:rPr>
              <a:t>&lt; </a:t>
            </a:r>
            <a:r>
              <a:rPr lang="fr-FR" altLang="fr-FR" sz="3200" dirty="0"/>
              <a:t>1 an : 4 cm      ;      &gt; 1 an : 5 cm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18</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3) PRISE EN CHARGE INITIALE</a:t>
            </a:r>
          </a:p>
        </p:txBody>
      </p:sp>
      <p:sp>
        <p:nvSpPr>
          <p:cNvPr id="56326"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pic>
        <p:nvPicPr>
          <p:cNvPr id="56328" name="Picture 3"/>
          <p:cNvPicPr>
            <a:picLocks noChangeAspect="1" noChangeArrowheads="1"/>
          </p:cNvPicPr>
          <p:nvPr/>
        </p:nvPicPr>
        <p:blipFill>
          <a:blip r:embed="rId3" cstate="print"/>
          <a:srcRect/>
          <a:stretch>
            <a:fillRect/>
          </a:stretch>
        </p:blipFill>
        <p:spPr bwMode="auto">
          <a:xfrm>
            <a:off x="719668" y="1711325"/>
            <a:ext cx="4993217" cy="3003550"/>
          </a:xfrm>
          <a:prstGeom prst="rect">
            <a:avLst/>
          </a:prstGeom>
          <a:noFill/>
          <a:ln w="9525">
            <a:noFill/>
            <a:miter lim="800000"/>
            <a:headEnd/>
            <a:tailEnd/>
          </a:ln>
        </p:spPr>
      </p:pic>
      <p:sp>
        <p:nvSpPr>
          <p:cNvPr id="29" name="Titre 1">
            <a:extLst/>
          </p:cNvPr>
          <p:cNvSpPr txBox="1">
            <a:spLocks/>
          </p:cNvSpPr>
          <p:nvPr/>
        </p:nvSpPr>
        <p:spPr bwMode="auto">
          <a:xfrm>
            <a:off x="1391477" y="980728"/>
            <a:ext cx="9601067"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Réanimation cardio-pulmonaire (RCP)</a:t>
            </a:r>
          </a:p>
        </p:txBody>
      </p:sp>
      <p:sp>
        <p:nvSpPr>
          <p:cNvPr id="13" name="Titre 1">
            <a:extLst/>
          </p:cNvPr>
          <p:cNvSpPr txBox="1">
            <a:spLocks/>
          </p:cNvSpPr>
          <p:nvPr/>
        </p:nvSpPr>
        <p:spPr bwMode="auto">
          <a:xfrm>
            <a:off x="1007435" y="4720506"/>
            <a:ext cx="10369152" cy="1300782"/>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Alternance continue</a:t>
            </a:r>
          </a:p>
          <a:p>
            <a:pPr indent="-514338" algn="ctr">
              <a:spcBef>
                <a:spcPct val="20000"/>
              </a:spcBef>
              <a:buClr>
                <a:srgbClr val="595959"/>
              </a:buClr>
              <a:defRPr/>
            </a:pPr>
            <a:r>
              <a:rPr lang="fr-FR" altLang="fr-FR" sz="3200" dirty="0">
                <a:latin typeface="Arial" pitchFamily="34" charset="0"/>
                <a:cs typeface="Arial" pitchFamily="34" charset="0"/>
              </a:rPr>
              <a:t>15 compressions               2 insufflations</a:t>
            </a:r>
          </a:p>
        </p:txBody>
      </p:sp>
      <p:sp>
        <p:nvSpPr>
          <p:cNvPr id="15" name="Double flèche horizontale 14"/>
          <p:cNvSpPr/>
          <p:nvPr/>
        </p:nvSpPr>
        <p:spPr>
          <a:xfrm>
            <a:off x="5960234" y="5589240"/>
            <a:ext cx="1153583" cy="215900"/>
          </a:xfrm>
          <a:prstGeom prst="lef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 name="Picture 1"/>
          <p:cNvPicPr>
            <a:picLocks noChangeAspect="1" noChangeArrowheads="1"/>
          </p:cNvPicPr>
          <p:nvPr/>
        </p:nvPicPr>
        <p:blipFill>
          <a:blip r:embed="rId4" cstate="print"/>
          <a:srcRect/>
          <a:stretch>
            <a:fillRect/>
          </a:stretch>
        </p:blipFill>
        <p:spPr bwMode="auto">
          <a:xfrm>
            <a:off x="6805778" y="1772817"/>
            <a:ext cx="4570809" cy="2868309"/>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4313" t="25593" r="12004" b="18298"/>
          <a:stretch>
            <a:fillRect/>
          </a:stretch>
        </p:blipFill>
        <p:spPr bwMode="auto">
          <a:xfrm>
            <a:off x="431371" y="2492896"/>
            <a:ext cx="5760639" cy="2538838"/>
          </a:xfrm>
          <a:prstGeom prst="rect">
            <a:avLst/>
          </a:prstGeom>
          <a:noFill/>
          <a:ln w="9525">
            <a:solidFill>
              <a:srgbClr val="FFC000"/>
            </a:solidFill>
            <a:miter lim="800000"/>
            <a:headEnd/>
            <a:tailEnd/>
          </a:ln>
        </p:spPr>
      </p:pic>
      <p:pic>
        <p:nvPicPr>
          <p:cNvPr id="58370"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19</a:t>
            </a: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8374"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0" name="Titre 1">
            <a:extLst/>
          </p:cNvPr>
          <p:cNvSpPr txBox="1">
            <a:spLocks/>
          </p:cNvSpPr>
          <p:nvPr/>
        </p:nvSpPr>
        <p:spPr bwMode="auto">
          <a:xfrm>
            <a:off x="1295467" y="1124744"/>
            <a:ext cx="4224469"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1</a:t>
            </a:r>
            <a:r>
              <a:rPr lang="fr-FR" altLang="fr-FR" sz="3200" baseline="30000" dirty="0">
                <a:latin typeface="Arial" pitchFamily="34" charset="0"/>
                <a:cs typeface="Arial" pitchFamily="34" charset="0"/>
              </a:rPr>
              <a:t>er</a:t>
            </a:r>
            <a:r>
              <a:rPr lang="fr-FR" altLang="fr-FR" sz="3200" dirty="0">
                <a:latin typeface="Arial" pitchFamily="34" charset="0"/>
                <a:cs typeface="Arial" pitchFamily="34" charset="0"/>
              </a:rPr>
              <a:t> sauveteur</a:t>
            </a:r>
          </a:p>
        </p:txBody>
      </p:sp>
      <p:sp>
        <p:nvSpPr>
          <p:cNvPr id="26" name="Flèche à angle droit 25"/>
          <p:cNvSpPr/>
          <p:nvPr/>
        </p:nvSpPr>
        <p:spPr>
          <a:xfrm rot="5400000">
            <a:off x="4699265" y="3688558"/>
            <a:ext cx="585787" cy="3359149"/>
          </a:xfrm>
          <a:prstGeom prst="bentUpArrow">
            <a:avLst>
              <a:gd name="adj1" fmla="val 18226"/>
              <a:gd name="adj2" fmla="val 25000"/>
              <a:gd name="adj3" fmla="val 22521"/>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Flèche droite 26"/>
          <p:cNvSpPr/>
          <p:nvPr/>
        </p:nvSpPr>
        <p:spPr>
          <a:xfrm rot="5400000">
            <a:off x="3106738" y="1953154"/>
            <a:ext cx="504825"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a:extLst/>
          </p:cNvPr>
          <p:cNvSpPr txBox="1">
            <a:spLocks/>
          </p:cNvSpPr>
          <p:nvPr/>
        </p:nvSpPr>
        <p:spPr bwMode="auto">
          <a:xfrm>
            <a:off x="6960096" y="3933056"/>
            <a:ext cx="4896544" cy="1954578"/>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Appel 15,18,112 </a:t>
            </a:r>
          </a:p>
          <a:p>
            <a:pPr indent="-514338" algn="ctr">
              <a:spcBef>
                <a:spcPct val="20000"/>
              </a:spcBef>
              <a:buClr>
                <a:srgbClr val="595959"/>
              </a:buClr>
              <a:defRPr/>
            </a:pPr>
            <a:r>
              <a:rPr lang="fr-FR" altLang="fr-FR" sz="3200" dirty="0">
                <a:latin typeface="Arial" pitchFamily="34" charset="0"/>
                <a:cs typeface="Arial" pitchFamily="34" charset="0"/>
              </a:rPr>
              <a:t>Aide Médicale </a:t>
            </a:r>
          </a:p>
          <a:p>
            <a:pPr indent="-514338" algn="ctr">
              <a:spcBef>
                <a:spcPct val="20000"/>
              </a:spcBef>
              <a:buClr>
                <a:srgbClr val="595959"/>
              </a:buClr>
              <a:defRPr/>
            </a:pPr>
            <a:r>
              <a:rPr lang="fr-FR" altLang="fr-FR" sz="3200" dirty="0">
                <a:latin typeface="Arial" pitchFamily="34" charset="0"/>
                <a:cs typeface="Arial" pitchFamily="34" charset="0"/>
              </a:rPr>
              <a:t>Urgente</a:t>
            </a:r>
          </a:p>
        </p:txBody>
      </p:sp>
      <p:sp>
        <p:nvSpPr>
          <p:cNvPr id="13"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4) ALERTE AIDE MÉDICALE URGENTE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3">
            <a:extLst/>
          </p:cNvPr>
          <p:cNvSpPr txBox="1">
            <a:spLocks/>
          </p:cNvSpPr>
          <p:nvPr/>
        </p:nvSpPr>
        <p:spPr>
          <a:xfrm>
            <a:off x="624417" y="1557338"/>
            <a:ext cx="11038416" cy="4427826"/>
          </a:xfrm>
          <a:prstGeom prst="rect">
            <a:avLst/>
          </a:prstGeom>
          <a:solidFill>
            <a:schemeClr val="bg1">
              <a:lumMod val="95000"/>
            </a:schemeClr>
          </a:solidFill>
          <a:ln w="76200">
            <a:solidFill>
              <a:srgbClr val="00B0F0"/>
            </a:solidFill>
          </a:ln>
        </p:spPr>
        <p:txBody>
          <a:bodyPr>
            <a:normAutofit fontScale="32500" lnSpcReduction="20000"/>
          </a:bodyPr>
          <a:lstStyle/>
          <a:p>
            <a:pPr eaLnBrk="1" hangingPunct="1">
              <a:defRPr/>
            </a:pPr>
            <a:endParaRPr lang="fr-FR" sz="8800" dirty="0">
              <a:latin typeface="Arial" charset="0"/>
              <a:cs typeface="Arial" charset="0"/>
            </a:endParaRPr>
          </a:p>
          <a:p>
            <a:pPr eaLnBrk="1" hangingPunct="1">
              <a:defRPr/>
            </a:pPr>
            <a:r>
              <a:rPr lang="fr-FR" sz="8800" dirty="0">
                <a:latin typeface="Arial" charset="0"/>
                <a:cs typeface="Arial" charset="0"/>
              </a:rPr>
              <a:t>A l’issue de la sensibilisation, </a:t>
            </a:r>
          </a:p>
          <a:p>
            <a:pPr eaLnBrk="1" hangingPunct="1">
              <a:defRPr/>
            </a:pPr>
            <a:r>
              <a:rPr lang="fr-FR" sz="8800" dirty="0">
                <a:latin typeface="Arial" charset="0"/>
                <a:cs typeface="Arial" charset="0"/>
              </a:rPr>
              <a:t>le participant doit être capable d’exécuter correctement </a:t>
            </a:r>
          </a:p>
          <a:p>
            <a:pPr eaLnBrk="1" hangingPunct="1">
              <a:defRPr/>
            </a:pPr>
            <a:r>
              <a:rPr lang="fr-FR" sz="8800" dirty="0">
                <a:latin typeface="Arial" charset="0"/>
                <a:cs typeface="Arial" charset="0"/>
              </a:rPr>
              <a:t>les gestes de premiers secours destinés à :</a:t>
            </a:r>
          </a:p>
          <a:p>
            <a:pPr eaLnBrk="1" hangingPunct="1">
              <a:defRPr/>
            </a:pPr>
            <a:endParaRPr lang="fr-FR" sz="8800" dirty="0">
              <a:latin typeface="Arial" charset="0"/>
              <a:cs typeface="Arial" charset="0"/>
            </a:endParaRPr>
          </a:p>
          <a:p>
            <a:pPr eaLnBrk="1" hangingPunct="1">
              <a:defRPr/>
            </a:pPr>
            <a:r>
              <a:rPr lang="fr-FR" sz="8800" dirty="0">
                <a:latin typeface="Arial" charset="0"/>
                <a:cs typeface="Arial" charset="0"/>
              </a:rPr>
              <a:t> protéger la victime et les témoins,</a:t>
            </a:r>
          </a:p>
          <a:p>
            <a:pPr eaLnBrk="1" hangingPunct="1">
              <a:defRPr/>
            </a:pPr>
            <a:endParaRPr lang="fr-FR" sz="8800" dirty="0">
              <a:latin typeface="Arial" charset="0"/>
              <a:cs typeface="Arial" charset="0"/>
            </a:endParaRPr>
          </a:p>
          <a:p>
            <a:pPr eaLnBrk="1" hangingPunct="1">
              <a:defRPr/>
            </a:pPr>
            <a:r>
              <a:rPr lang="fr-FR" sz="8800" dirty="0">
                <a:latin typeface="Arial" charset="0"/>
                <a:cs typeface="Arial" charset="0"/>
              </a:rPr>
              <a:t> alerter les secours d’urgence adaptés,</a:t>
            </a:r>
          </a:p>
          <a:p>
            <a:pPr eaLnBrk="1" hangingPunct="1">
              <a:defRPr/>
            </a:pPr>
            <a:endParaRPr lang="fr-FR" sz="8800" dirty="0">
              <a:latin typeface="Arial" charset="0"/>
              <a:cs typeface="Arial" charset="0"/>
            </a:endParaRPr>
          </a:p>
          <a:p>
            <a:pPr eaLnBrk="1" hangingPunct="1">
              <a:defRPr/>
            </a:pPr>
            <a:r>
              <a:rPr lang="fr-FR" sz="8800" dirty="0">
                <a:latin typeface="Arial" charset="0"/>
                <a:cs typeface="Arial" charset="0"/>
              </a:rPr>
              <a:t> empêcher l’aggravation de la victime, </a:t>
            </a:r>
          </a:p>
          <a:p>
            <a:pPr eaLnBrk="1" hangingPunct="1">
              <a:defRPr/>
            </a:pPr>
            <a:r>
              <a:rPr lang="fr-FR" sz="8800" dirty="0">
                <a:latin typeface="Arial" charset="0"/>
                <a:cs typeface="Arial" charset="0"/>
              </a:rPr>
              <a:t>	préserver son intégrité physique </a:t>
            </a:r>
          </a:p>
          <a:p>
            <a:pPr eaLnBrk="1" hangingPunct="1">
              <a:defRPr/>
            </a:pPr>
            <a:r>
              <a:rPr lang="fr-FR" sz="8800" dirty="0">
                <a:latin typeface="Arial" charset="0"/>
                <a:cs typeface="Arial" charset="0"/>
              </a:rPr>
              <a:t>	en attendant l’arrivée des secours.</a:t>
            </a:r>
            <a:endParaRPr lang="fr-FR" sz="800" dirty="0">
              <a:latin typeface="Arial" charset="0"/>
              <a:cs typeface="Arial" charset="0"/>
            </a:endParaRPr>
          </a:p>
        </p:txBody>
      </p:sp>
      <p:sp>
        <p:nvSpPr>
          <p:cNvPr id="4" name="ZoneTexte 3"/>
          <p:cNvSpPr txBox="1"/>
          <p:nvPr/>
        </p:nvSpPr>
        <p:spPr>
          <a:xfrm>
            <a:off x="2159000" y="404814"/>
            <a:ext cx="5088467" cy="566737"/>
          </a:xfrm>
          <a:prstGeom prst="rect">
            <a:avLst/>
          </a:prstGeom>
          <a:solidFill>
            <a:schemeClr val="bg1">
              <a:lumMod val="95000"/>
            </a:schemeClr>
          </a:solidFill>
          <a:ln w="76200">
            <a:solidFill>
              <a:srgbClr val="FFC000"/>
            </a:solidFill>
          </a:ln>
        </p:spPr>
        <p:txBody>
          <a:bodyPr anchor="ctr">
            <a:normAutofit/>
          </a:bodyPr>
          <a:lstStyle/>
          <a:p>
            <a:pPr algn="ctr" eaLnBrk="1" hangingPunct="1">
              <a:defRPr/>
            </a:pPr>
            <a:r>
              <a:rPr lang="fr-FR" sz="2800" b="1" dirty="0">
                <a:latin typeface="Arial" charset="0"/>
                <a:cs typeface="Arial" charset="0"/>
              </a:rPr>
              <a:t>Objectif général</a:t>
            </a:r>
          </a:p>
        </p:txBody>
      </p:sp>
      <p:sp>
        <p:nvSpPr>
          <p:cNvPr id="5" name="ZoneTexte 4"/>
          <p:cNvSpPr txBox="1"/>
          <p:nvPr/>
        </p:nvSpPr>
        <p:spPr>
          <a:xfrm>
            <a:off x="994498" y="3295972"/>
            <a:ext cx="1561652"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sp>
        <p:nvSpPr>
          <p:cNvPr id="6" name="ZoneTexte 5"/>
          <p:cNvSpPr txBox="1"/>
          <p:nvPr/>
        </p:nvSpPr>
        <p:spPr>
          <a:xfrm>
            <a:off x="994497" y="4016697"/>
            <a:ext cx="1206446"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sp>
        <p:nvSpPr>
          <p:cNvPr id="7" name="ZoneTexte 6"/>
          <p:cNvSpPr txBox="1"/>
          <p:nvPr/>
        </p:nvSpPr>
        <p:spPr>
          <a:xfrm>
            <a:off x="994497" y="4735835"/>
            <a:ext cx="3974546" cy="431800"/>
          </a:xfrm>
          <a:prstGeom prst="rect">
            <a:avLst/>
          </a:prstGeom>
          <a:noFill/>
          <a:ln w="76200">
            <a:solidFill>
              <a:srgbClr val="FF0000"/>
            </a:solidFill>
          </a:ln>
        </p:spPr>
        <p:txBody>
          <a:bodyPr anchor="ctr">
            <a:normAutofit fontScale="92500" lnSpcReduction="20000"/>
          </a:bodyPr>
          <a:lstStyle/>
          <a:p>
            <a:pPr eaLnBrk="1" hangingPunct="1">
              <a:defRPr/>
            </a:pPr>
            <a:endParaRPr lang="fr-FR" sz="2800" b="1" dirty="0">
              <a:latin typeface="Arial" charset="0"/>
              <a:cs typeface="Arial" charset="0"/>
            </a:endParaRPr>
          </a:p>
        </p:txBody>
      </p:sp>
      <p:pic>
        <p:nvPicPr>
          <p:cNvPr id="10247" name="Picture 8" descr="RÃ©sultat de recherche d'images pour &quot;objectif gÃ©nÃ©ral&quot;"/>
          <p:cNvPicPr>
            <a:picLocks noChangeAspect="1" noChangeArrowheads="1"/>
          </p:cNvPicPr>
          <p:nvPr/>
        </p:nvPicPr>
        <p:blipFill>
          <a:blip r:embed="rId2" cstate="print"/>
          <a:srcRect l="20070" t="8286" r="17488" b="12634"/>
          <a:stretch>
            <a:fillRect/>
          </a:stretch>
        </p:blipFill>
        <p:spPr bwMode="auto">
          <a:xfrm>
            <a:off x="9728201" y="115889"/>
            <a:ext cx="1936751" cy="1296987"/>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19</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4) ALERTE AIDE MÉDICALE URGENTE</a:t>
            </a:r>
          </a:p>
        </p:txBody>
      </p:sp>
      <p:sp>
        <p:nvSpPr>
          <p:cNvPr id="58374"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6" name="Flèche à angle droit 25"/>
          <p:cNvSpPr/>
          <p:nvPr/>
        </p:nvSpPr>
        <p:spPr>
          <a:xfrm rot="5400000">
            <a:off x="4699265" y="3688558"/>
            <a:ext cx="585787" cy="3359149"/>
          </a:xfrm>
          <a:prstGeom prst="bentUpArrow">
            <a:avLst>
              <a:gd name="adj1" fmla="val 18226"/>
              <a:gd name="adj2" fmla="val 25000"/>
              <a:gd name="adj3" fmla="val 22521"/>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Flèche droite 26"/>
          <p:cNvSpPr/>
          <p:nvPr/>
        </p:nvSpPr>
        <p:spPr>
          <a:xfrm rot="5400000">
            <a:off x="3106738" y="1953154"/>
            <a:ext cx="504825"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itre 1">
            <a:extLst/>
          </p:cNvPr>
          <p:cNvSpPr txBox="1">
            <a:spLocks/>
          </p:cNvSpPr>
          <p:nvPr/>
        </p:nvSpPr>
        <p:spPr bwMode="auto">
          <a:xfrm>
            <a:off x="7344139" y="1124744"/>
            <a:ext cx="4320480"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2</a:t>
            </a:r>
            <a:r>
              <a:rPr lang="fr-FR" altLang="fr-FR" sz="3200" baseline="30000" dirty="0">
                <a:latin typeface="Arial" pitchFamily="34" charset="0"/>
                <a:cs typeface="Arial" pitchFamily="34" charset="0"/>
              </a:rPr>
              <a:t>ème</a:t>
            </a:r>
            <a:r>
              <a:rPr lang="fr-FR" altLang="fr-FR" sz="3200" dirty="0">
                <a:latin typeface="Arial" pitchFamily="34" charset="0"/>
                <a:cs typeface="Arial" pitchFamily="34" charset="0"/>
              </a:rPr>
              <a:t> sauveteur</a:t>
            </a:r>
          </a:p>
        </p:txBody>
      </p:sp>
      <p:sp>
        <p:nvSpPr>
          <p:cNvPr id="15" name="Flèche droite 14"/>
          <p:cNvSpPr/>
          <p:nvPr/>
        </p:nvSpPr>
        <p:spPr>
          <a:xfrm rot="5400000">
            <a:off x="8639440" y="2636574"/>
            <a:ext cx="1728787"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itre 1">
            <a:extLst/>
          </p:cNvPr>
          <p:cNvSpPr txBox="1">
            <a:spLocks/>
          </p:cNvSpPr>
          <p:nvPr/>
        </p:nvSpPr>
        <p:spPr bwMode="auto">
          <a:xfrm>
            <a:off x="1295467" y="1124744"/>
            <a:ext cx="4224469"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1</a:t>
            </a:r>
            <a:r>
              <a:rPr lang="fr-FR" altLang="fr-FR" sz="3200" baseline="30000" dirty="0">
                <a:latin typeface="Arial" pitchFamily="34" charset="0"/>
                <a:cs typeface="Arial" pitchFamily="34" charset="0"/>
              </a:rPr>
              <a:t>er</a:t>
            </a:r>
            <a:r>
              <a:rPr lang="fr-FR" altLang="fr-FR" sz="3200" dirty="0">
                <a:latin typeface="Arial" pitchFamily="34" charset="0"/>
                <a:cs typeface="Arial" pitchFamily="34" charset="0"/>
              </a:rPr>
              <a:t> sauveteur</a:t>
            </a:r>
          </a:p>
        </p:txBody>
      </p:sp>
      <p:pic>
        <p:nvPicPr>
          <p:cNvPr id="20" name="Picture 2"/>
          <p:cNvPicPr>
            <a:picLocks noChangeAspect="1" noChangeArrowheads="1"/>
          </p:cNvPicPr>
          <p:nvPr/>
        </p:nvPicPr>
        <p:blipFill>
          <a:blip r:embed="rId3" cstate="print"/>
          <a:srcRect l="34313" t="25593" r="12004" b="18298"/>
          <a:stretch>
            <a:fillRect/>
          </a:stretch>
        </p:blipFill>
        <p:spPr bwMode="auto">
          <a:xfrm>
            <a:off x="431371" y="2492896"/>
            <a:ext cx="5760639" cy="2538838"/>
          </a:xfrm>
          <a:prstGeom prst="rect">
            <a:avLst/>
          </a:prstGeom>
          <a:noFill/>
          <a:ln w="9525">
            <a:solidFill>
              <a:srgbClr val="FFC000"/>
            </a:solidFill>
            <a:miter lim="800000"/>
            <a:headEnd/>
            <a:tailEnd/>
          </a:ln>
        </p:spPr>
      </p:pic>
      <p:sp>
        <p:nvSpPr>
          <p:cNvPr id="22" name="Titre 1">
            <a:extLst/>
          </p:cNvPr>
          <p:cNvSpPr txBox="1">
            <a:spLocks/>
          </p:cNvSpPr>
          <p:nvPr/>
        </p:nvSpPr>
        <p:spPr bwMode="auto">
          <a:xfrm>
            <a:off x="6960096" y="3933056"/>
            <a:ext cx="4896544" cy="1954578"/>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Appel 15, 18, 112 </a:t>
            </a:r>
          </a:p>
          <a:p>
            <a:pPr indent="-514338" algn="ctr">
              <a:spcBef>
                <a:spcPct val="20000"/>
              </a:spcBef>
              <a:buClr>
                <a:srgbClr val="595959"/>
              </a:buClr>
              <a:defRPr/>
            </a:pPr>
            <a:r>
              <a:rPr lang="fr-FR" altLang="fr-FR" sz="3200" dirty="0">
                <a:latin typeface="Arial" pitchFamily="34" charset="0"/>
                <a:cs typeface="Arial" pitchFamily="34" charset="0"/>
              </a:rPr>
              <a:t>Aide Médicale </a:t>
            </a:r>
          </a:p>
          <a:p>
            <a:pPr indent="-514338" algn="ctr">
              <a:spcBef>
                <a:spcPct val="20000"/>
              </a:spcBef>
              <a:buClr>
                <a:srgbClr val="595959"/>
              </a:buClr>
              <a:defRPr/>
            </a:pPr>
            <a:r>
              <a:rPr lang="fr-FR" altLang="fr-FR" sz="3200" dirty="0">
                <a:latin typeface="Arial" pitchFamily="34" charset="0"/>
                <a:cs typeface="Arial" pitchFamily="34" charset="0"/>
              </a:rPr>
              <a:t>Urgente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20</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5) DÉFIBRILLATION</a:t>
            </a:r>
          </a:p>
        </p:txBody>
      </p:sp>
      <p:sp>
        <p:nvSpPr>
          <p:cNvPr id="60422"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3" name="Titre 1">
            <a:extLst/>
          </p:cNvPr>
          <p:cNvSpPr txBox="1">
            <a:spLocks/>
          </p:cNvSpPr>
          <p:nvPr/>
        </p:nvSpPr>
        <p:spPr bwMode="auto">
          <a:xfrm>
            <a:off x="6960096" y="3933056"/>
            <a:ext cx="4896544" cy="1954578"/>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Appel 15, 18, 112</a:t>
            </a:r>
          </a:p>
          <a:p>
            <a:pPr indent="-514338" algn="ctr">
              <a:spcBef>
                <a:spcPct val="20000"/>
              </a:spcBef>
              <a:buClr>
                <a:srgbClr val="595959"/>
              </a:buClr>
              <a:defRPr/>
            </a:pPr>
            <a:r>
              <a:rPr lang="fr-FR" altLang="fr-FR" sz="3200" dirty="0">
                <a:latin typeface="Arial" pitchFamily="34" charset="0"/>
                <a:cs typeface="Arial" pitchFamily="34" charset="0"/>
              </a:rPr>
              <a:t>+</a:t>
            </a:r>
          </a:p>
          <a:p>
            <a:pPr indent="-514338" algn="ctr">
              <a:spcBef>
                <a:spcPct val="20000"/>
              </a:spcBef>
              <a:buClr>
                <a:srgbClr val="595959"/>
              </a:buClr>
              <a:defRPr/>
            </a:pPr>
            <a:r>
              <a:rPr lang="fr-FR" altLang="fr-FR" sz="3200" dirty="0">
                <a:latin typeface="Arial" pitchFamily="34" charset="0"/>
                <a:cs typeface="Arial" pitchFamily="34" charset="0"/>
              </a:rPr>
              <a:t>Défibrillateur</a:t>
            </a:r>
          </a:p>
        </p:txBody>
      </p:sp>
      <p:sp>
        <p:nvSpPr>
          <p:cNvPr id="26" name="Flèche à angle droit 25"/>
          <p:cNvSpPr/>
          <p:nvPr/>
        </p:nvSpPr>
        <p:spPr>
          <a:xfrm rot="5400000">
            <a:off x="4699265" y="3688558"/>
            <a:ext cx="585787" cy="3359149"/>
          </a:xfrm>
          <a:prstGeom prst="bentUpArrow">
            <a:avLst>
              <a:gd name="adj1" fmla="val 18226"/>
              <a:gd name="adj2" fmla="val 25000"/>
              <a:gd name="adj3" fmla="val 22521"/>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Flèche droite 26"/>
          <p:cNvSpPr/>
          <p:nvPr/>
        </p:nvSpPr>
        <p:spPr>
          <a:xfrm rot="5400000">
            <a:off x="3106738" y="1953154"/>
            <a:ext cx="504825"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Flèche droite 12"/>
          <p:cNvSpPr/>
          <p:nvPr/>
        </p:nvSpPr>
        <p:spPr>
          <a:xfrm rot="5400000">
            <a:off x="8639440" y="2636574"/>
            <a:ext cx="1728787" cy="287867"/>
          </a:xfrm>
          <a:prstGeom prst="rightArrow">
            <a:avLst/>
          </a:prstGeom>
          <a:solidFill>
            <a:srgbClr val="00B0F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Titre 1">
            <a:extLst/>
          </p:cNvPr>
          <p:cNvSpPr txBox="1">
            <a:spLocks/>
          </p:cNvSpPr>
          <p:nvPr/>
        </p:nvSpPr>
        <p:spPr bwMode="auto">
          <a:xfrm>
            <a:off x="1295467" y="1124744"/>
            <a:ext cx="4224469"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1</a:t>
            </a:r>
            <a:r>
              <a:rPr lang="fr-FR" altLang="fr-FR" sz="3200" baseline="30000" dirty="0">
                <a:latin typeface="Arial" pitchFamily="34" charset="0"/>
                <a:cs typeface="Arial" pitchFamily="34" charset="0"/>
              </a:rPr>
              <a:t>er</a:t>
            </a:r>
            <a:r>
              <a:rPr lang="fr-FR" altLang="fr-FR" sz="3200" dirty="0">
                <a:latin typeface="Arial" pitchFamily="34" charset="0"/>
                <a:cs typeface="Arial" pitchFamily="34" charset="0"/>
              </a:rPr>
              <a:t> sauveteur</a:t>
            </a:r>
          </a:p>
        </p:txBody>
      </p:sp>
      <p:sp>
        <p:nvSpPr>
          <p:cNvPr id="22" name="Titre 1">
            <a:extLst/>
          </p:cNvPr>
          <p:cNvSpPr txBox="1">
            <a:spLocks/>
          </p:cNvSpPr>
          <p:nvPr/>
        </p:nvSpPr>
        <p:spPr bwMode="auto">
          <a:xfrm>
            <a:off x="7344139" y="1124744"/>
            <a:ext cx="4320480"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2</a:t>
            </a:r>
            <a:r>
              <a:rPr lang="fr-FR" altLang="fr-FR" sz="3200" baseline="30000" dirty="0">
                <a:latin typeface="Arial" pitchFamily="34" charset="0"/>
                <a:cs typeface="Arial" pitchFamily="34" charset="0"/>
              </a:rPr>
              <a:t>ème</a:t>
            </a:r>
            <a:r>
              <a:rPr lang="fr-FR" altLang="fr-FR" sz="3200" dirty="0">
                <a:latin typeface="Arial" pitchFamily="34" charset="0"/>
                <a:cs typeface="Arial" pitchFamily="34" charset="0"/>
              </a:rPr>
              <a:t> sauveteur</a:t>
            </a:r>
          </a:p>
        </p:txBody>
      </p:sp>
      <p:pic>
        <p:nvPicPr>
          <p:cNvPr id="15" name="Picture 2"/>
          <p:cNvPicPr>
            <a:picLocks noChangeAspect="1" noChangeArrowheads="1"/>
          </p:cNvPicPr>
          <p:nvPr/>
        </p:nvPicPr>
        <p:blipFill>
          <a:blip r:embed="rId3" cstate="print"/>
          <a:srcRect l="34313" t="25593" r="12004" b="18298"/>
          <a:stretch>
            <a:fillRect/>
          </a:stretch>
        </p:blipFill>
        <p:spPr bwMode="auto">
          <a:xfrm>
            <a:off x="431371" y="2492896"/>
            <a:ext cx="5760639" cy="2538838"/>
          </a:xfrm>
          <a:prstGeom prst="rect">
            <a:avLst/>
          </a:prstGeom>
          <a:noFill/>
          <a:ln w="9525">
            <a:solidFill>
              <a:srgbClr val="FFC000"/>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21</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5) DÉFIBRILLATION</a:t>
            </a:r>
          </a:p>
        </p:txBody>
      </p:sp>
      <p:sp>
        <p:nvSpPr>
          <p:cNvPr id="61446"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pic>
        <p:nvPicPr>
          <p:cNvPr id="61447" name="Picture 2"/>
          <p:cNvPicPr>
            <a:picLocks noChangeAspect="1" noChangeArrowheads="1"/>
          </p:cNvPicPr>
          <p:nvPr/>
        </p:nvPicPr>
        <p:blipFill>
          <a:blip r:embed="rId3" cstate="print"/>
          <a:srcRect l="13068" t="45601" r="62862" b="25851"/>
          <a:stretch>
            <a:fillRect/>
          </a:stretch>
        </p:blipFill>
        <p:spPr bwMode="auto">
          <a:xfrm>
            <a:off x="5808133" y="3357563"/>
            <a:ext cx="5471584" cy="2736850"/>
          </a:xfrm>
          <a:prstGeom prst="rect">
            <a:avLst/>
          </a:prstGeom>
          <a:noFill/>
          <a:ln w="9525">
            <a:solidFill>
              <a:srgbClr val="FFC000"/>
            </a:solidFill>
            <a:miter lim="800000"/>
            <a:headEnd/>
            <a:tailEnd/>
          </a:ln>
        </p:spPr>
      </p:pic>
      <p:sp>
        <p:nvSpPr>
          <p:cNvPr id="61448" name="Rectangle 1"/>
          <p:cNvSpPr>
            <a:spLocks noChangeArrowheads="1"/>
          </p:cNvSpPr>
          <p:nvPr/>
        </p:nvSpPr>
        <p:spPr bwMode="auto">
          <a:xfrm>
            <a:off x="814917" y="1700809"/>
            <a:ext cx="10657416" cy="1508105"/>
          </a:xfrm>
          <a:prstGeom prst="rect">
            <a:avLst/>
          </a:prstGeom>
          <a:noFill/>
          <a:ln w="38100">
            <a:solidFill>
              <a:srgbClr val="00B0F0"/>
            </a:solidFill>
            <a:miter lim="800000"/>
            <a:headEnd/>
            <a:tailEnd/>
          </a:ln>
        </p:spPr>
        <p:txBody>
          <a:bodyPr>
            <a:spAutoFit/>
          </a:bodyPr>
          <a:lstStyle/>
          <a:p>
            <a:r>
              <a:rPr lang="fr-FR" altLang="fr-FR" sz="2000" b="1" dirty="0"/>
              <a:t>Appareils adaptés si disponibles</a:t>
            </a:r>
          </a:p>
          <a:p>
            <a:r>
              <a:rPr lang="fr-FR" altLang="fr-FR" dirty="0"/>
              <a:t>	(si &lt; 8 ans ou &lt; 25kg : électrodes enfants, </a:t>
            </a:r>
            <a:r>
              <a:rPr lang="fr-FR" altLang="fr-FR" b="1" dirty="0"/>
              <a:t>réducteur d’énergie</a:t>
            </a:r>
            <a:r>
              <a:rPr lang="fr-FR" altLang="fr-FR" dirty="0"/>
              <a:t>). </a:t>
            </a:r>
          </a:p>
          <a:p>
            <a:r>
              <a:rPr lang="fr-FR" altLang="fr-FR" dirty="0"/>
              <a:t>Se </a:t>
            </a:r>
            <a:r>
              <a:rPr lang="fr-FR" altLang="fr-FR" b="1" dirty="0"/>
              <a:t>conformer aux schémas du fabricant</a:t>
            </a:r>
            <a:r>
              <a:rPr lang="fr-FR" altLang="fr-FR" dirty="0"/>
              <a:t> pour la </a:t>
            </a:r>
            <a:r>
              <a:rPr lang="fr-FR" altLang="fr-FR" b="1" dirty="0"/>
              <a:t>position des électrodes</a:t>
            </a:r>
            <a:endParaRPr lang="fr-FR" altLang="fr-FR" dirty="0"/>
          </a:p>
          <a:p>
            <a:r>
              <a:rPr lang="fr-FR" altLang="fr-FR" dirty="0"/>
              <a:t>En leurs absences : 	Électrodes adultes (si &gt; 10 kg) </a:t>
            </a:r>
          </a:p>
          <a:p>
            <a:r>
              <a:rPr lang="fr-FR" altLang="fr-FR" dirty="0"/>
              <a:t>		Positionnées en avant au milieu du thorax et au milieu du dos </a:t>
            </a:r>
          </a:p>
        </p:txBody>
      </p:sp>
      <p:pic>
        <p:nvPicPr>
          <p:cNvPr id="61450" name="Picture 9"/>
          <p:cNvPicPr>
            <a:picLocks noChangeAspect="1" noChangeArrowheads="1"/>
          </p:cNvPicPr>
          <p:nvPr/>
        </p:nvPicPr>
        <p:blipFill>
          <a:blip r:embed="rId4" cstate="print"/>
          <a:srcRect l="19643" t="32111" r="49365" b="24577"/>
          <a:stretch>
            <a:fillRect/>
          </a:stretch>
        </p:blipFill>
        <p:spPr bwMode="auto">
          <a:xfrm>
            <a:off x="1007533" y="3356992"/>
            <a:ext cx="4644271" cy="2736304"/>
          </a:xfrm>
          <a:prstGeom prst="rect">
            <a:avLst/>
          </a:prstGeom>
          <a:noFill/>
          <a:ln w="9525">
            <a:solidFill>
              <a:srgbClr val="FFC000"/>
            </a:solidFill>
            <a:miter lim="800000"/>
            <a:headEnd/>
            <a:tailEnd/>
          </a:ln>
        </p:spPr>
      </p:pic>
      <p:sp>
        <p:nvSpPr>
          <p:cNvPr id="11" name="ZoneTexte 10"/>
          <p:cNvSpPr txBox="1"/>
          <p:nvPr/>
        </p:nvSpPr>
        <p:spPr>
          <a:xfrm>
            <a:off x="1679510" y="910462"/>
            <a:ext cx="9121013" cy="646331"/>
          </a:xfrm>
          <a:prstGeom prst="rect">
            <a:avLst/>
          </a:prstGeom>
          <a:noFill/>
          <a:ln w="28575">
            <a:solidFill>
              <a:schemeClr val="accent5"/>
            </a:solidFill>
          </a:ln>
        </p:spPr>
        <p:txBody>
          <a:bodyPr wrap="square" rtlCol="0">
            <a:spAutoFit/>
          </a:bodyPr>
          <a:lstStyle/>
          <a:p>
            <a:pPr algn="ctr"/>
            <a:r>
              <a:rPr lang="fr-FR" sz="3600" dirty="0"/>
              <a:t>Age inférieur et supérieur à 1 an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2" cstate="print"/>
          <a:srcRect l="14861" t="28345" r="48894" b="38188"/>
          <a:stretch>
            <a:fillRect/>
          </a:stretch>
        </p:blipFill>
        <p:spPr bwMode="auto">
          <a:xfrm>
            <a:off x="423332" y="3356992"/>
            <a:ext cx="6473824" cy="2520280"/>
          </a:xfrm>
          <a:prstGeom prst="rect">
            <a:avLst/>
          </a:prstGeom>
          <a:noFill/>
          <a:ln w="9525">
            <a:noFill/>
            <a:miter lim="800000"/>
            <a:headEnd/>
            <a:tailEnd/>
          </a:ln>
        </p:spPr>
      </p:pic>
      <p:pic>
        <p:nvPicPr>
          <p:cNvPr id="62467"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22</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tx1">
                    <a:lumMod val="65000"/>
                    <a:lumOff val="35000"/>
                  </a:schemeClr>
                </a:solidFill>
                <a:latin typeface="+mj-lt"/>
                <a:ea typeface="+mj-ea"/>
                <a:cs typeface="Arial" pitchFamily="34" charset="0"/>
              </a:rPr>
              <a:t>5) DÉFIBRILLATION</a:t>
            </a:r>
          </a:p>
        </p:txBody>
      </p:sp>
      <p:sp>
        <p:nvSpPr>
          <p:cNvPr id="62471"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62473" name="Rectangle 2"/>
          <p:cNvSpPr>
            <a:spLocks noChangeArrowheads="1"/>
          </p:cNvSpPr>
          <p:nvPr/>
        </p:nvSpPr>
        <p:spPr bwMode="auto">
          <a:xfrm>
            <a:off x="1679510" y="1124745"/>
            <a:ext cx="4128457" cy="2062103"/>
          </a:xfrm>
          <a:prstGeom prst="rect">
            <a:avLst/>
          </a:prstGeom>
          <a:noFill/>
          <a:ln w="38100">
            <a:solidFill>
              <a:srgbClr val="FFC000"/>
            </a:solidFill>
            <a:miter lim="800000"/>
            <a:headEnd/>
            <a:tailEnd/>
          </a:ln>
        </p:spPr>
        <p:txBody>
          <a:bodyPr wrap="square">
            <a:spAutoFit/>
          </a:bodyPr>
          <a:lstStyle/>
          <a:p>
            <a:r>
              <a:rPr lang="fr-FR" altLang="fr-FR" sz="3200" b="1" i="1" dirty="0"/>
              <a:t>Défibrillateurs </a:t>
            </a:r>
          </a:p>
          <a:p>
            <a:r>
              <a:rPr lang="fr-FR" altLang="fr-FR" sz="3200" b="1" i="1" dirty="0"/>
              <a:t>Automatisés </a:t>
            </a:r>
          </a:p>
          <a:p>
            <a:r>
              <a:rPr lang="fr-FR" altLang="fr-FR" sz="3200" b="1" i="1" dirty="0"/>
              <a:t>Externes </a:t>
            </a:r>
          </a:p>
          <a:p>
            <a:r>
              <a:rPr lang="fr-FR" altLang="fr-FR" sz="3200" i="1" dirty="0"/>
              <a:t>(DAE)</a:t>
            </a:r>
            <a:endParaRPr lang="fr-FR" altLang="fr-FR" sz="2400" dirty="0"/>
          </a:p>
        </p:txBody>
      </p:sp>
      <p:pic>
        <p:nvPicPr>
          <p:cNvPr id="62474" name="Picture 4"/>
          <p:cNvPicPr>
            <a:picLocks noChangeAspect="1" noChangeArrowheads="1"/>
          </p:cNvPicPr>
          <p:nvPr/>
        </p:nvPicPr>
        <p:blipFill>
          <a:blip r:embed="rId4" cstate="print"/>
          <a:srcRect/>
          <a:stretch>
            <a:fillRect/>
          </a:stretch>
        </p:blipFill>
        <p:spPr bwMode="auto">
          <a:xfrm>
            <a:off x="7114117" y="982664"/>
            <a:ext cx="4358216" cy="4967287"/>
          </a:xfrm>
          <a:prstGeom prst="rect">
            <a:avLst/>
          </a:prstGeom>
          <a:noFill/>
          <a:ln w="9525">
            <a:solidFill>
              <a:srgbClr val="FFC000"/>
            </a:solidFill>
            <a:miter lim="800000"/>
            <a:headEnd/>
            <a:tailEnd/>
          </a:ln>
        </p:spPr>
      </p:pic>
      <p:sp>
        <p:nvSpPr>
          <p:cNvPr id="11" name="ZoneTexte 10"/>
          <p:cNvSpPr txBox="1"/>
          <p:nvPr/>
        </p:nvSpPr>
        <p:spPr>
          <a:xfrm>
            <a:off x="3695734" y="3452425"/>
            <a:ext cx="2784309" cy="408623"/>
          </a:xfrm>
          <a:prstGeom prst="roundRect">
            <a:avLst/>
          </a:prstGeom>
          <a:noFill/>
          <a:ln w="38100">
            <a:solidFill>
              <a:srgbClr val="00B0F0"/>
            </a:solidFill>
          </a:ln>
        </p:spPr>
        <p:txBody>
          <a:bodyPr wrap="square" rtlCol="0">
            <a:spAutoFit/>
          </a:bodyPr>
          <a:lstStyle/>
          <a:p>
            <a:endParaRPr lang="fr-F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2"/>
          <p:cNvPicPr>
            <a:picLocks noChangeAspect="1" noChangeArrowheads="1"/>
          </p:cNvPicPr>
          <p:nvPr/>
        </p:nvPicPr>
        <p:blipFill>
          <a:blip r:embed="rId2" cstate="print"/>
          <a:srcRect l="15216" t="64594" r="12285" b="17688"/>
          <a:stretch>
            <a:fillRect/>
          </a:stretch>
        </p:blipFill>
        <p:spPr bwMode="auto">
          <a:xfrm>
            <a:off x="0" y="5764214"/>
            <a:ext cx="10608733" cy="1093787"/>
          </a:xfrm>
          <a:prstGeom prst="rect">
            <a:avLst/>
          </a:prstGeom>
          <a:noFill/>
          <a:ln w="9525">
            <a:noFill/>
            <a:miter lim="800000"/>
            <a:headEnd/>
            <a:tailEnd/>
          </a:ln>
        </p:spPr>
      </p:pic>
      <p:sp>
        <p:nvSpPr>
          <p:cNvPr id="38" name="Espace réservé du contenu 2"/>
          <p:cNvSpPr txBox="1">
            <a:spLocks/>
          </p:cNvSpPr>
          <p:nvPr/>
        </p:nvSpPr>
        <p:spPr bwMode="auto">
          <a:xfrm>
            <a:off x="6384032" y="1700808"/>
            <a:ext cx="5281083" cy="4320480"/>
          </a:xfrm>
          <a:prstGeom prst="rect">
            <a:avLst/>
          </a:prstGeom>
          <a:noFill/>
          <a:ln w="9525">
            <a:solidFill>
              <a:srgbClr val="FFC000"/>
            </a:solidFill>
            <a:miter lim="800000"/>
            <a:headEnd/>
            <a:tailEnd/>
          </a:ln>
        </p:spPr>
        <p:txBody>
          <a:bodyPr/>
          <a:lstStyle/>
          <a:p>
            <a:pPr algn="ctr">
              <a:buClr>
                <a:schemeClr val="accent5"/>
              </a:buClr>
              <a:defRPr/>
            </a:pPr>
            <a:r>
              <a:rPr lang="fr-FR" altLang="fr-FR" sz="3200" dirty="0"/>
              <a:t>Priorité : défibrillation</a:t>
            </a:r>
          </a:p>
          <a:p>
            <a:pPr>
              <a:buClr>
                <a:schemeClr val="accent5"/>
              </a:buClr>
              <a:defRPr/>
            </a:pPr>
            <a:endParaRPr lang="fr-FR" altLang="fr-FR" sz="2000" dirty="0"/>
          </a:p>
          <a:p>
            <a:pPr>
              <a:buClr>
                <a:schemeClr val="accent5"/>
              </a:buClr>
              <a:buFont typeface="Arial" pitchFamily="34" charset="0"/>
              <a:buChar char="•"/>
              <a:defRPr/>
            </a:pPr>
            <a:r>
              <a:rPr lang="fr-FR" altLang="fr-FR" sz="2800" dirty="0"/>
              <a:t> </a:t>
            </a:r>
          </a:p>
          <a:p>
            <a:pPr>
              <a:buClr>
                <a:schemeClr val="accent5"/>
              </a:buClr>
              <a:defRPr/>
            </a:pPr>
            <a:r>
              <a:rPr lang="fr-FR" altLang="fr-FR" sz="2800" dirty="0"/>
              <a:t> </a:t>
            </a:r>
          </a:p>
          <a:p>
            <a:pPr>
              <a:buClr>
                <a:schemeClr val="accent5"/>
              </a:buClr>
              <a:buFont typeface="Arial" pitchFamily="34" charset="0"/>
              <a:buChar char="•"/>
              <a:defRPr/>
            </a:pPr>
            <a:endParaRPr lang="fr-FR" altLang="fr-FR" sz="2800" dirty="0"/>
          </a:p>
          <a:p>
            <a:pPr>
              <a:buClr>
                <a:schemeClr val="accent5"/>
              </a:buClr>
              <a:buFont typeface="Arial" pitchFamily="34" charset="0"/>
              <a:buChar char="•"/>
              <a:defRPr/>
            </a:pPr>
            <a:endParaRPr lang="fr-FR" altLang="fr-FR" sz="2800" dirty="0"/>
          </a:p>
          <a:p>
            <a:pPr>
              <a:buClr>
                <a:schemeClr val="accent5"/>
              </a:buClr>
              <a:buFont typeface="Arial" pitchFamily="34" charset="0"/>
              <a:buChar char="•"/>
              <a:defRPr/>
            </a:pPr>
            <a:endParaRPr lang="fr-FR" altLang="fr-FR" sz="2800" dirty="0"/>
          </a:p>
          <a:p>
            <a:pPr>
              <a:buClr>
                <a:schemeClr val="accent5"/>
              </a:buClr>
              <a:defRPr/>
            </a:pPr>
            <a:r>
              <a:rPr lang="fr-FR" altLang="fr-FR" sz="2800" dirty="0"/>
              <a:t> </a:t>
            </a:r>
          </a:p>
          <a:p>
            <a:pPr>
              <a:buClr>
                <a:schemeClr val="accent5"/>
              </a:buClr>
              <a:buFont typeface="Arial" pitchFamily="34" charset="0"/>
              <a:buChar char="•"/>
              <a:defRPr/>
            </a:pPr>
            <a:endParaRPr lang="fr-FR" altLang="fr-FR" sz="2800" dirty="0"/>
          </a:p>
          <a:p>
            <a:pPr algn="ctr">
              <a:defRPr/>
            </a:pPr>
            <a:endParaRPr lang="fr-FR" altLang="fr-FR" sz="2800" u="sng" dirty="0"/>
          </a:p>
        </p:txBody>
      </p:sp>
      <p:sp>
        <p:nvSpPr>
          <p:cNvPr id="39" name="Titre 1">
            <a:extLst/>
          </p:cNvPr>
          <p:cNvSpPr txBox="1">
            <a:spLocks/>
          </p:cNvSpPr>
          <p:nvPr/>
        </p:nvSpPr>
        <p:spPr bwMode="auto">
          <a:xfrm>
            <a:off x="6672064" y="3789040"/>
            <a:ext cx="4704523"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cs typeface="Arial" pitchFamily="34" charset="0"/>
              </a:rPr>
              <a:t>Appel + DAE</a:t>
            </a:r>
          </a:p>
        </p:txBody>
      </p:sp>
      <p:pic>
        <p:nvPicPr>
          <p:cNvPr id="66562" name="Picture 3"/>
          <p:cNvPicPr>
            <a:picLocks noChangeAspect="1" noChangeArrowheads="1"/>
          </p:cNvPicPr>
          <p:nvPr/>
        </p:nvPicPr>
        <p:blipFill>
          <a:blip r:embed="rId3" cstate="print"/>
          <a:srcRect l="39014" t="23250" r="41127" b="70364"/>
          <a:stretch>
            <a:fillRect/>
          </a:stretch>
        </p:blipFill>
        <p:spPr bwMode="auto">
          <a:xfrm>
            <a:off x="203200" y="152401"/>
            <a:ext cx="5029200" cy="684213"/>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23</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4751918" y="115888"/>
            <a:ext cx="6625167"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accent6"/>
                </a:solidFill>
                <a:latin typeface="+mj-lt"/>
                <a:ea typeface="+mj-ea"/>
                <a:cs typeface="Arial" pitchFamily="34" charset="0"/>
              </a:rPr>
              <a:t>: 3S-A-B-C</a:t>
            </a:r>
          </a:p>
        </p:txBody>
      </p:sp>
      <p:sp>
        <p:nvSpPr>
          <p:cNvPr id="66569"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66571" name="ZoneTexte 26"/>
          <p:cNvSpPr txBox="1">
            <a:spLocks noChangeArrowheads="1"/>
          </p:cNvSpPr>
          <p:nvPr/>
        </p:nvSpPr>
        <p:spPr bwMode="auto">
          <a:xfrm>
            <a:off x="1871133" y="1146175"/>
            <a:ext cx="2880784" cy="338138"/>
          </a:xfrm>
          <a:prstGeom prst="rect">
            <a:avLst/>
          </a:prstGeom>
          <a:noFill/>
          <a:ln w="9525">
            <a:noFill/>
            <a:miter lim="800000"/>
            <a:headEnd/>
            <a:tailEnd/>
          </a:ln>
        </p:spPr>
        <p:txBody>
          <a:bodyPr>
            <a:spAutoFit/>
          </a:bodyPr>
          <a:lstStyle/>
          <a:p>
            <a:r>
              <a:rPr lang="fr-FR" sz="1600" b="1">
                <a:solidFill>
                  <a:schemeClr val="bg1"/>
                </a:solidFill>
              </a:rPr>
              <a:t>Mise en sécurité !</a:t>
            </a:r>
          </a:p>
        </p:txBody>
      </p:sp>
      <p:sp>
        <p:nvSpPr>
          <p:cNvPr id="34" name="ZoneTexte 33"/>
          <p:cNvSpPr txBox="1"/>
          <p:nvPr/>
        </p:nvSpPr>
        <p:spPr>
          <a:xfrm>
            <a:off x="815413" y="2421974"/>
            <a:ext cx="4128459" cy="646986"/>
          </a:xfrm>
          <a:prstGeom prst="roundRect">
            <a:avLst/>
          </a:prstGeom>
          <a:noFill/>
          <a:ln w="38100">
            <a:solidFill>
              <a:srgbClr val="FF0000"/>
            </a:solidFill>
          </a:ln>
        </p:spPr>
        <p:txBody>
          <a:bodyPr wrap="square">
            <a:spAutoFit/>
          </a:bodyPr>
          <a:lstStyle/>
          <a:p>
            <a:pPr algn="ctr">
              <a:defRPr/>
            </a:pPr>
            <a:r>
              <a:rPr lang="fr-FR" sz="3200" dirty="0">
                <a:ln>
                  <a:solidFill>
                    <a:srgbClr val="00B0F0"/>
                  </a:solidFill>
                </a:ln>
                <a:solidFill>
                  <a:srgbClr val="0070C0"/>
                </a:solidFill>
                <a:latin typeface="Arial" pitchFamily="34" charset="0"/>
                <a:cs typeface="Arial" pitchFamily="34" charset="0"/>
              </a:rPr>
              <a:t>3S-AB</a:t>
            </a:r>
          </a:p>
        </p:txBody>
      </p:sp>
      <p:sp>
        <p:nvSpPr>
          <p:cNvPr id="36" name="ZoneTexte 35"/>
          <p:cNvSpPr txBox="1"/>
          <p:nvPr/>
        </p:nvSpPr>
        <p:spPr>
          <a:xfrm>
            <a:off x="911424" y="3858230"/>
            <a:ext cx="864096" cy="578882"/>
          </a:xfrm>
          <a:prstGeom prst="roundRect">
            <a:avLst/>
          </a:prstGeom>
          <a:noFill/>
          <a:ln w="38100">
            <a:solidFill>
              <a:srgbClr val="FF0000"/>
            </a:solidFill>
          </a:ln>
        </p:spPr>
        <p:txBody>
          <a:bodyPr>
            <a:spAutoFit/>
          </a:bodyPr>
          <a:lstStyle/>
          <a:p>
            <a:pPr algn="ctr">
              <a:defRPr/>
            </a:pPr>
            <a:r>
              <a:rPr lang="fr-FR" sz="2800" dirty="0">
                <a:ln>
                  <a:solidFill>
                    <a:srgbClr val="00B0F0"/>
                  </a:solidFill>
                </a:ln>
                <a:solidFill>
                  <a:srgbClr val="0070C0"/>
                </a:solidFill>
                <a:latin typeface="Arial" pitchFamily="34" charset="0"/>
                <a:cs typeface="Arial" pitchFamily="34" charset="0"/>
              </a:rPr>
              <a:t>C</a:t>
            </a:r>
          </a:p>
        </p:txBody>
      </p:sp>
      <p:sp>
        <p:nvSpPr>
          <p:cNvPr id="20" name="ZoneTexte 19"/>
          <p:cNvSpPr txBox="1"/>
          <p:nvPr/>
        </p:nvSpPr>
        <p:spPr>
          <a:xfrm>
            <a:off x="527381" y="908720"/>
            <a:ext cx="4896544" cy="646986"/>
          </a:xfrm>
          <a:prstGeom prst="roundRect">
            <a:avLst/>
          </a:prstGeom>
          <a:noFill/>
          <a:ln w="28575">
            <a:solidFill>
              <a:schemeClr val="accent5"/>
            </a:solidFill>
          </a:ln>
        </p:spPr>
        <p:txBody>
          <a:bodyPr wrap="square" rtlCol="0">
            <a:spAutoFit/>
          </a:bodyPr>
          <a:lstStyle/>
          <a:p>
            <a:pPr algn="ctr"/>
            <a:r>
              <a:rPr lang="fr-FR" sz="3200" dirty="0"/>
              <a:t>Pédiatrie</a:t>
            </a:r>
          </a:p>
        </p:txBody>
      </p:sp>
      <p:sp>
        <p:nvSpPr>
          <p:cNvPr id="25" name="ZoneTexte 24"/>
          <p:cNvSpPr txBox="1"/>
          <p:nvPr/>
        </p:nvSpPr>
        <p:spPr>
          <a:xfrm>
            <a:off x="6576053" y="908720"/>
            <a:ext cx="4896544" cy="646986"/>
          </a:xfrm>
          <a:prstGeom prst="roundRect">
            <a:avLst/>
          </a:prstGeom>
          <a:noFill/>
          <a:ln w="28575">
            <a:solidFill>
              <a:schemeClr val="accent5"/>
            </a:solidFill>
          </a:ln>
        </p:spPr>
        <p:txBody>
          <a:bodyPr wrap="square" rtlCol="0">
            <a:spAutoFit/>
          </a:bodyPr>
          <a:lstStyle/>
          <a:p>
            <a:pPr algn="ctr"/>
            <a:r>
              <a:rPr lang="fr-FR" sz="3200" dirty="0"/>
              <a:t>Adulte</a:t>
            </a:r>
          </a:p>
        </p:txBody>
      </p:sp>
      <p:sp>
        <p:nvSpPr>
          <p:cNvPr id="21" name="ZoneTexte 20"/>
          <p:cNvSpPr txBox="1"/>
          <p:nvPr/>
        </p:nvSpPr>
        <p:spPr>
          <a:xfrm>
            <a:off x="527381" y="3138150"/>
            <a:ext cx="4896544"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cs typeface="Arial" pitchFamily="34" charset="0"/>
              </a:rPr>
              <a:t>5 insufflations </a:t>
            </a:r>
          </a:p>
        </p:txBody>
      </p:sp>
      <p:sp>
        <p:nvSpPr>
          <p:cNvPr id="23" name="Titre 1">
            <a:extLst/>
          </p:cNvPr>
          <p:cNvSpPr txBox="1">
            <a:spLocks/>
          </p:cNvSpPr>
          <p:nvPr/>
        </p:nvSpPr>
        <p:spPr bwMode="auto">
          <a:xfrm>
            <a:off x="527381" y="4581128"/>
            <a:ext cx="4896544"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cs typeface="Arial" pitchFamily="34" charset="0"/>
              </a:rPr>
              <a:t>1 min de RCP 15-2</a:t>
            </a:r>
          </a:p>
        </p:txBody>
      </p:sp>
      <p:sp>
        <p:nvSpPr>
          <p:cNvPr id="24" name="Titre 1">
            <a:extLst/>
          </p:cNvPr>
          <p:cNvSpPr txBox="1">
            <a:spLocks/>
          </p:cNvSpPr>
          <p:nvPr/>
        </p:nvSpPr>
        <p:spPr bwMode="auto">
          <a:xfrm>
            <a:off x="527381" y="5301208"/>
            <a:ext cx="4896544"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cs typeface="Arial" pitchFamily="34" charset="0"/>
              </a:rPr>
              <a:t>Appel + DAE</a:t>
            </a:r>
          </a:p>
        </p:txBody>
      </p:sp>
      <p:sp>
        <p:nvSpPr>
          <p:cNvPr id="28" name="ZoneTexte 27"/>
          <p:cNvSpPr txBox="1"/>
          <p:nvPr/>
        </p:nvSpPr>
        <p:spPr>
          <a:xfrm>
            <a:off x="6864085" y="2420888"/>
            <a:ext cx="4128459" cy="646986"/>
          </a:xfrm>
          <a:prstGeom prst="roundRect">
            <a:avLst/>
          </a:prstGeom>
          <a:noFill/>
          <a:ln w="38100">
            <a:solidFill>
              <a:srgbClr val="FF0000"/>
            </a:solidFill>
          </a:ln>
        </p:spPr>
        <p:txBody>
          <a:bodyPr wrap="square">
            <a:spAutoFit/>
          </a:bodyPr>
          <a:lstStyle/>
          <a:p>
            <a:pPr algn="ctr">
              <a:defRPr/>
            </a:pPr>
            <a:r>
              <a:rPr lang="fr-FR" sz="3200" dirty="0">
                <a:ln>
                  <a:solidFill>
                    <a:srgbClr val="00B0F0"/>
                  </a:solidFill>
                </a:ln>
                <a:solidFill>
                  <a:srgbClr val="0070C0"/>
                </a:solidFill>
                <a:latin typeface="Arial" pitchFamily="34" charset="0"/>
                <a:cs typeface="Arial" pitchFamily="34" charset="0"/>
              </a:rPr>
              <a:t>3S-AB</a:t>
            </a:r>
          </a:p>
        </p:txBody>
      </p:sp>
      <p:sp>
        <p:nvSpPr>
          <p:cNvPr id="31" name="Titre 1">
            <a:extLst/>
          </p:cNvPr>
          <p:cNvSpPr txBox="1">
            <a:spLocks/>
          </p:cNvSpPr>
          <p:nvPr/>
        </p:nvSpPr>
        <p:spPr bwMode="auto">
          <a:xfrm>
            <a:off x="6672064" y="4581128"/>
            <a:ext cx="4704523"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cs typeface="Arial" pitchFamily="34" charset="0"/>
              </a:rPr>
              <a:t>RCP 30-2</a:t>
            </a:r>
          </a:p>
        </p:txBody>
      </p:sp>
      <p:sp>
        <p:nvSpPr>
          <p:cNvPr id="17" name="Espace réservé du contenu 2"/>
          <p:cNvSpPr txBox="1">
            <a:spLocks/>
          </p:cNvSpPr>
          <p:nvPr/>
        </p:nvSpPr>
        <p:spPr bwMode="auto">
          <a:xfrm>
            <a:off x="335360" y="1700808"/>
            <a:ext cx="5281083" cy="4320480"/>
          </a:xfrm>
          <a:prstGeom prst="rect">
            <a:avLst/>
          </a:prstGeom>
          <a:noFill/>
          <a:ln w="9525">
            <a:solidFill>
              <a:srgbClr val="FFC000"/>
            </a:solidFill>
            <a:miter lim="800000"/>
            <a:headEnd/>
            <a:tailEnd/>
          </a:ln>
        </p:spPr>
        <p:txBody>
          <a:bodyPr/>
          <a:lstStyle/>
          <a:p>
            <a:pPr algn="ctr">
              <a:buClr>
                <a:schemeClr val="accent5"/>
              </a:buClr>
              <a:defRPr/>
            </a:pPr>
            <a:r>
              <a:rPr lang="fr-FR" altLang="fr-FR" sz="3200" dirty="0"/>
              <a:t>Priorité : respiratoire</a:t>
            </a:r>
          </a:p>
          <a:p>
            <a:pPr>
              <a:buClr>
                <a:schemeClr val="accent5"/>
              </a:buClr>
              <a:defRPr/>
            </a:pPr>
            <a:endParaRPr lang="fr-FR" altLang="fr-FR" sz="2200" dirty="0"/>
          </a:p>
          <a:p>
            <a:pPr>
              <a:buClr>
                <a:schemeClr val="accent5"/>
              </a:buClr>
              <a:buFont typeface="Arial" pitchFamily="34" charset="0"/>
              <a:buChar char="•"/>
              <a:defRPr/>
            </a:pPr>
            <a:r>
              <a:rPr lang="fr-FR" altLang="fr-FR" sz="2800" dirty="0"/>
              <a:t> </a:t>
            </a:r>
          </a:p>
          <a:p>
            <a:pPr>
              <a:buClr>
                <a:schemeClr val="accent5"/>
              </a:buClr>
              <a:defRPr/>
            </a:pPr>
            <a:r>
              <a:rPr lang="fr-FR" altLang="fr-FR" sz="2800" dirty="0"/>
              <a:t> </a:t>
            </a:r>
          </a:p>
          <a:p>
            <a:pPr>
              <a:buClr>
                <a:schemeClr val="accent5"/>
              </a:buClr>
              <a:buFont typeface="Arial" pitchFamily="34" charset="0"/>
              <a:buChar char="•"/>
              <a:defRPr/>
            </a:pPr>
            <a:endParaRPr lang="fr-FR" altLang="fr-FR" sz="4000" dirty="0"/>
          </a:p>
          <a:p>
            <a:pPr>
              <a:buClr>
                <a:schemeClr val="accent5"/>
              </a:buClr>
              <a:buFont typeface="Arial" pitchFamily="34" charset="0"/>
              <a:buChar char="•"/>
              <a:defRPr/>
            </a:pPr>
            <a:r>
              <a:rPr lang="fr-FR" altLang="fr-FR" sz="2800" dirty="0"/>
              <a:t> </a:t>
            </a:r>
          </a:p>
          <a:p>
            <a:pPr>
              <a:buClr>
                <a:schemeClr val="accent5"/>
              </a:buClr>
              <a:buFont typeface="Arial" pitchFamily="34" charset="0"/>
              <a:buChar char="•"/>
              <a:defRPr/>
            </a:pPr>
            <a:endParaRPr lang="fr-FR" altLang="fr-FR" sz="2800" dirty="0"/>
          </a:p>
          <a:p>
            <a:pPr>
              <a:buClr>
                <a:schemeClr val="accent5"/>
              </a:buClr>
              <a:defRPr/>
            </a:pPr>
            <a:r>
              <a:rPr lang="fr-FR" altLang="fr-FR" sz="2800" dirty="0"/>
              <a:t> </a:t>
            </a:r>
          </a:p>
          <a:p>
            <a:pPr>
              <a:buClr>
                <a:schemeClr val="accent5"/>
              </a:buClr>
              <a:buFont typeface="Arial" pitchFamily="34" charset="0"/>
              <a:buChar char="•"/>
              <a:defRPr/>
            </a:pPr>
            <a:endParaRPr lang="fr-FR" altLang="fr-FR" sz="2800" dirty="0"/>
          </a:p>
          <a:p>
            <a:pPr algn="ctr">
              <a:defRPr/>
            </a:pPr>
            <a:endParaRPr lang="fr-FR" altLang="fr-FR" sz="2800" u="sng"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print"/>
          <a:srcRect l="39014" t="23250" r="41127" b="70364"/>
          <a:stretch>
            <a:fillRect/>
          </a:stretch>
        </p:blipFill>
        <p:spPr bwMode="auto">
          <a:xfrm>
            <a:off x="203200" y="152401"/>
            <a:ext cx="5029200" cy="684213"/>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24</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4751918" y="115888"/>
            <a:ext cx="6625167" cy="792162"/>
          </a:xfrm>
          <a:prstGeom prst="rect">
            <a:avLst/>
          </a:prstGeom>
          <a:noFill/>
          <a:ln w="9525">
            <a:noFill/>
            <a:miter lim="800000"/>
            <a:headEnd/>
            <a:tailEnd/>
          </a:ln>
        </p:spPr>
        <p:txBody>
          <a:bodyPr anchor="ctr">
            <a:normAutofit/>
          </a:bodyPr>
          <a:lstStyle/>
          <a:p>
            <a:pPr eaLnBrk="0" hangingPunct="0">
              <a:defRPr/>
            </a:pPr>
            <a:r>
              <a:rPr lang="fr-FR" altLang="fr-FR" sz="3600" kern="0" dirty="0">
                <a:solidFill>
                  <a:schemeClr val="accent6"/>
                </a:solidFill>
                <a:latin typeface="+mj-lt"/>
                <a:ea typeface="+mj-ea"/>
                <a:cs typeface="Arial" pitchFamily="34" charset="0"/>
              </a:rPr>
              <a:t>: 3S-A-B-C</a:t>
            </a:r>
          </a:p>
        </p:txBody>
      </p:sp>
      <p:sp>
        <p:nvSpPr>
          <p:cNvPr id="66569"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66571" name="ZoneTexte 26"/>
          <p:cNvSpPr txBox="1">
            <a:spLocks noChangeArrowheads="1"/>
          </p:cNvSpPr>
          <p:nvPr/>
        </p:nvSpPr>
        <p:spPr bwMode="auto">
          <a:xfrm>
            <a:off x="1871133" y="1146175"/>
            <a:ext cx="2880784" cy="338138"/>
          </a:xfrm>
          <a:prstGeom prst="rect">
            <a:avLst/>
          </a:prstGeom>
          <a:noFill/>
          <a:ln w="9525">
            <a:noFill/>
            <a:miter lim="800000"/>
            <a:headEnd/>
            <a:tailEnd/>
          </a:ln>
        </p:spPr>
        <p:txBody>
          <a:bodyPr>
            <a:spAutoFit/>
          </a:bodyPr>
          <a:lstStyle/>
          <a:p>
            <a:r>
              <a:rPr lang="fr-FR" sz="1600" b="1">
                <a:solidFill>
                  <a:schemeClr val="bg1"/>
                </a:solidFill>
              </a:rPr>
              <a:t>Mise en sécurité !</a:t>
            </a:r>
          </a:p>
        </p:txBody>
      </p:sp>
      <p:sp>
        <p:nvSpPr>
          <p:cNvPr id="21" name="ZoneTexte 20"/>
          <p:cNvSpPr txBox="1"/>
          <p:nvPr/>
        </p:nvSpPr>
        <p:spPr>
          <a:xfrm>
            <a:off x="1199456" y="2852936"/>
            <a:ext cx="9793088" cy="1191816"/>
          </a:xfrm>
          <a:prstGeom prst="roundRect">
            <a:avLst/>
          </a:prstGeom>
          <a:solidFill>
            <a:schemeClr val="bg1"/>
          </a:solidFill>
          <a:ln w="28575">
            <a:solidFill>
              <a:srgbClr val="00B0F0"/>
            </a:solidFill>
          </a:ln>
        </p:spPr>
        <p:txBody>
          <a:bodyPr wrap="square">
            <a:spAutoFit/>
          </a:bodyPr>
          <a:lstStyle/>
          <a:p>
            <a:pPr algn="ctr"/>
            <a:r>
              <a:rPr lang="fr-FR" sz="3200" dirty="0"/>
              <a:t>Poursuite RCP </a:t>
            </a:r>
          </a:p>
          <a:p>
            <a:pPr algn="ctr"/>
            <a:r>
              <a:rPr lang="fr-FR" sz="3200" dirty="0"/>
              <a:t>jusqu’à l’arrivée des secours médicalisés</a:t>
            </a:r>
          </a:p>
        </p:txBody>
      </p:sp>
      <p:pic>
        <p:nvPicPr>
          <p:cNvPr id="26" name="Picture 2"/>
          <p:cNvPicPr>
            <a:picLocks noChangeAspect="1" noChangeArrowheads="1"/>
          </p:cNvPicPr>
          <p:nvPr/>
        </p:nvPicPr>
        <p:blipFill>
          <a:blip r:embed="rId3" cstate="print"/>
          <a:srcRect l="15216" t="64594" r="12285" b="17688"/>
          <a:stretch>
            <a:fillRect/>
          </a:stretch>
        </p:blipFill>
        <p:spPr bwMode="auto">
          <a:xfrm>
            <a:off x="0" y="5764214"/>
            <a:ext cx="10608733" cy="109378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l="15216" t="64594" r="12285" b="17688"/>
          <a:stretch>
            <a:fillRect/>
          </a:stretch>
        </p:blipFill>
        <p:spPr bwMode="auto">
          <a:xfrm>
            <a:off x="0" y="5719764"/>
            <a:ext cx="10608733" cy="1093787"/>
          </a:xfrm>
          <a:prstGeom prst="rect">
            <a:avLst/>
          </a:prstGeom>
          <a:noFill/>
          <a:ln w="9525">
            <a:noFill/>
            <a:miter lim="800000"/>
            <a:headEnd/>
            <a:tailEnd/>
          </a:ln>
        </p:spPr>
      </p:pic>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sz="3600" kern="0" dirty="0">
                <a:solidFill>
                  <a:schemeClr val="tx1">
                    <a:lumMod val="65000"/>
                    <a:lumOff val="35000"/>
                  </a:schemeClr>
                </a:solidFill>
                <a:latin typeface="+mj-lt"/>
                <a:ea typeface="+mj-ea"/>
                <a:cs typeface="Arial" pitchFamily="34" charset="0"/>
              </a:rPr>
              <a:t>POUR ALLER PLUS LOIN</a:t>
            </a:r>
          </a:p>
        </p:txBody>
      </p:sp>
      <p:sp>
        <p:nvSpPr>
          <p:cNvPr id="68613"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8" name="Sous-titre 2"/>
          <p:cNvSpPr txBox="1">
            <a:spLocks/>
          </p:cNvSpPr>
          <p:nvPr/>
        </p:nvSpPr>
        <p:spPr>
          <a:xfrm>
            <a:off x="9935634" y="1"/>
            <a:ext cx="2256367" cy="333375"/>
          </a:xfrm>
          <a:prstGeom prst="rect">
            <a:avLst/>
          </a:prstGeom>
        </p:spPr>
        <p:txBody>
          <a:bodyPr/>
          <a:lstStyle/>
          <a:p>
            <a:pPr algn="r" fontAlgn="auto">
              <a:spcBef>
                <a:spcPct val="20000"/>
              </a:spcBef>
              <a:spcAft>
                <a:spcPts val="0"/>
              </a:spcAft>
              <a:buFont typeface="Arial" pitchFamily="34" charset="0"/>
              <a:buNone/>
              <a:defRPr/>
            </a:pPr>
            <a:r>
              <a:rPr lang="fr-FR" dirty="0"/>
              <a:t>25</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
        <p:nvSpPr>
          <p:cNvPr id="9" name="Espace réservé du contenu 2"/>
          <p:cNvSpPr txBox="1">
            <a:spLocks/>
          </p:cNvSpPr>
          <p:nvPr/>
        </p:nvSpPr>
        <p:spPr>
          <a:xfrm>
            <a:off x="609600" y="938213"/>
            <a:ext cx="10972800" cy="5370512"/>
          </a:xfrm>
          <a:prstGeom prst="rect">
            <a:avLst/>
          </a:prstGeom>
        </p:spPr>
        <p:txBody>
          <a:bodyPr/>
          <a:lstStyle/>
          <a:p>
            <a:pPr marL="342900" indent="-342900">
              <a:lnSpc>
                <a:spcPct val="80000"/>
              </a:lnSpc>
              <a:spcBef>
                <a:spcPct val="20000"/>
              </a:spcBef>
              <a:buClr>
                <a:schemeClr val="accent5"/>
              </a:buClr>
              <a:buFontTx/>
              <a:buChar char="•"/>
              <a:defRPr/>
            </a:pPr>
            <a:r>
              <a:rPr lang="fr-FR" b="1" kern="0" dirty="0">
                <a:solidFill>
                  <a:srgbClr val="595959"/>
                </a:solidFill>
                <a:latin typeface="+mn-lt"/>
                <a:ea typeface="ＭＳ Ｐゴシック" pitchFamily="34" charset="-128"/>
                <a:cs typeface="+mn-cs"/>
              </a:rPr>
              <a:t>Contact</a:t>
            </a:r>
          </a:p>
          <a:p>
            <a:pPr lvl="1">
              <a:lnSpc>
                <a:spcPct val="80000"/>
              </a:lnSpc>
              <a:spcBef>
                <a:spcPct val="20000"/>
              </a:spcBef>
              <a:buFont typeface="Arial" charset="0"/>
              <a:buNone/>
              <a:defRPr/>
            </a:pPr>
            <a:endParaRPr lang="fr-FR" sz="1600" kern="0" dirty="0">
              <a:solidFill>
                <a:srgbClr val="595959"/>
              </a:solidFill>
              <a:latin typeface="+mn-lt"/>
              <a:ea typeface="ＭＳ Ｐゴシック" pitchFamily="34" charset="-128"/>
            </a:endParaRPr>
          </a:p>
          <a:p>
            <a:pPr lvl="1">
              <a:lnSpc>
                <a:spcPct val="80000"/>
              </a:lnSpc>
              <a:spcBef>
                <a:spcPct val="20000"/>
              </a:spcBef>
              <a:buFont typeface="Arial" charset="0"/>
              <a:buNone/>
              <a:defRPr/>
            </a:pPr>
            <a:r>
              <a:rPr lang="fr-FR" sz="1600" kern="0" dirty="0">
                <a:solidFill>
                  <a:srgbClr val="595959"/>
                </a:solidFill>
                <a:latin typeface="+mn-lt"/>
                <a:ea typeface="ＭＳ Ｐゴシック" pitchFamily="34" charset="-128"/>
              </a:rPr>
              <a:t>Dr Marc </a:t>
            </a:r>
            <a:r>
              <a:rPr lang="fr-FR" sz="1600" kern="0" dirty="0" err="1">
                <a:solidFill>
                  <a:srgbClr val="595959"/>
                </a:solidFill>
                <a:latin typeface="+mn-lt"/>
                <a:ea typeface="ＭＳ Ｐゴシック" pitchFamily="34" charset="-128"/>
              </a:rPr>
              <a:t>Lilot</a:t>
            </a:r>
            <a:endParaRPr lang="fr-FR" sz="1600" kern="0" dirty="0">
              <a:solidFill>
                <a:srgbClr val="595959"/>
              </a:solidFill>
              <a:latin typeface="+mn-lt"/>
              <a:ea typeface="ＭＳ Ｐゴシック" pitchFamily="34" charset="-128"/>
            </a:endParaRPr>
          </a:p>
          <a:p>
            <a:pPr lvl="1">
              <a:lnSpc>
                <a:spcPct val="80000"/>
              </a:lnSpc>
              <a:spcBef>
                <a:spcPct val="20000"/>
              </a:spcBef>
              <a:buFont typeface="Arial" charset="0"/>
              <a:buNone/>
              <a:defRPr/>
            </a:pPr>
            <a:r>
              <a:rPr lang="fr-FR" sz="1600" kern="0" dirty="0">
                <a:solidFill>
                  <a:srgbClr val="595959"/>
                </a:solidFill>
                <a:latin typeface="+mn-lt"/>
                <a:ea typeface="ＭＳ Ｐゴシック" pitchFamily="34" charset="-128"/>
              </a:rPr>
              <a:t>Service anesthésie -Hôpital Femme Mère Enfant</a:t>
            </a:r>
          </a:p>
          <a:p>
            <a:pPr lvl="1">
              <a:lnSpc>
                <a:spcPct val="80000"/>
              </a:lnSpc>
              <a:spcBef>
                <a:spcPct val="20000"/>
              </a:spcBef>
              <a:buFont typeface="Arial" charset="0"/>
              <a:buNone/>
              <a:defRPr/>
            </a:pPr>
            <a:r>
              <a:rPr lang="fr-FR" sz="1600" kern="0" dirty="0">
                <a:solidFill>
                  <a:srgbClr val="595959"/>
                </a:solidFill>
                <a:latin typeface="+mn-lt"/>
                <a:ea typeface="ＭＳ Ｐゴシック" pitchFamily="34" charset="-128"/>
              </a:rPr>
              <a:t>Groupement Hospitalier Est, Hospices Civils de Lyon</a:t>
            </a:r>
          </a:p>
          <a:p>
            <a:pPr lvl="1">
              <a:lnSpc>
                <a:spcPct val="80000"/>
              </a:lnSpc>
              <a:spcBef>
                <a:spcPct val="20000"/>
              </a:spcBef>
              <a:buFont typeface="Arial" charset="0"/>
              <a:buNone/>
              <a:defRPr/>
            </a:pPr>
            <a:r>
              <a:rPr lang="fr-FR" sz="1600" kern="0" dirty="0">
                <a:solidFill>
                  <a:srgbClr val="595959"/>
                </a:solidFill>
                <a:latin typeface="+mn-lt"/>
                <a:ea typeface="ＭＳ Ｐゴシック" pitchFamily="34" charset="-128"/>
              </a:rPr>
              <a:t>	</a:t>
            </a:r>
            <a:r>
              <a:rPr lang="fr-FR" sz="1600" kern="0" dirty="0">
                <a:solidFill>
                  <a:srgbClr val="595959"/>
                </a:solidFill>
                <a:latin typeface="+mn-lt"/>
                <a:ea typeface="ＭＳ Ｐゴシック" pitchFamily="34" charset="-128"/>
                <a:hlinkClick r:id="rId3" action="ppaction://hlinkpres?slideindex=1&amp;slidetitle="/>
              </a:rPr>
              <a:t>marc.lilot@chu-lyon.fr  </a:t>
            </a:r>
          </a:p>
          <a:p>
            <a:pPr lvl="1">
              <a:lnSpc>
                <a:spcPct val="80000"/>
              </a:lnSpc>
              <a:spcBef>
                <a:spcPct val="20000"/>
              </a:spcBef>
              <a:buFont typeface="Arial" charset="0"/>
              <a:buNone/>
              <a:defRPr/>
            </a:pPr>
            <a:r>
              <a:rPr lang="fr-FR" sz="1600" kern="0" dirty="0">
                <a:solidFill>
                  <a:srgbClr val="595959"/>
                </a:solidFill>
                <a:latin typeface="+mn-lt"/>
                <a:ea typeface="ＭＳ Ｐゴシック" pitchFamily="34" charset="-128"/>
              </a:rPr>
              <a:t>	</a:t>
            </a:r>
          </a:p>
          <a:p>
            <a:pPr lvl="1">
              <a:lnSpc>
                <a:spcPct val="80000"/>
              </a:lnSpc>
              <a:spcBef>
                <a:spcPct val="20000"/>
              </a:spcBef>
              <a:buFont typeface="Arial" charset="0"/>
              <a:buNone/>
              <a:defRPr/>
            </a:pPr>
            <a:endParaRPr lang="fr-FR" sz="1200" kern="0" dirty="0">
              <a:solidFill>
                <a:srgbClr val="595959"/>
              </a:solidFill>
              <a:latin typeface="+mn-lt"/>
              <a:ea typeface="ＭＳ Ｐゴシック" pitchFamily="34" charset="-128"/>
            </a:endParaRPr>
          </a:p>
          <a:p>
            <a:pPr marL="342900" indent="-342900">
              <a:lnSpc>
                <a:spcPct val="80000"/>
              </a:lnSpc>
              <a:spcBef>
                <a:spcPct val="20000"/>
              </a:spcBef>
              <a:buClr>
                <a:schemeClr val="accent5"/>
              </a:buClr>
              <a:buFontTx/>
              <a:buChar char="•"/>
              <a:defRPr/>
            </a:pPr>
            <a:r>
              <a:rPr lang="fr-FR" b="1" kern="0" dirty="0">
                <a:solidFill>
                  <a:srgbClr val="595959"/>
                </a:solidFill>
                <a:latin typeface="+mn-lt"/>
                <a:ea typeface="ＭＳ Ｐゴシック" pitchFamily="34" charset="-128"/>
                <a:cs typeface="+mn-cs"/>
              </a:rPr>
              <a:t>Références et recommandations</a:t>
            </a:r>
          </a:p>
          <a:p>
            <a:pPr lvl="1" algn="just">
              <a:lnSpc>
                <a:spcPct val="80000"/>
              </a:lnSpc>
              <a:spcBef>
                <a:spcPct val="20000"/>
              </a:spcBef>
              <a:defRPr/>
            </a:pPr>
            <a:r>
              <a:rPr lang="pt-BR" sz="1200" kern="0" dirty="0">
                <a:solidFill>
                  <a:srgbClr val="595959"/>
                </a:solidFill>
                <a:latin typeface="+mn-lt"/>
                <a:ea typeface="ＭＳ Ｐゴシック" pitchFamily="34" charset="-128"/>
              </a:rPr>
              <a:t> </a:t>
            </a:r>
          </a:p>
          <a:p>
            <a:pPr lvl="1" algn="just">
              <a:lnSpc>
                <a:spcPct val="80000"/>
              </a:lnSpc>
              <a:spcBef>
                <a:spcPct val="20000"/>
              </a:spcBef>
              <a:buFont typeface="Wingdings" pitchFamily="2" charset="2"/>
              <a:buChar char="Ø"/>
              <a:defRPr/>
            </a:pPr>
            <a:r>
              <a:rPr lang="fr-FR" sz="1400" dirty="0"/>
              <a:t>Organisation Mondiale de la Santé, cause of </a:t>
            </a:r>
            <a:r>
              <a:rPr lang="fr-FR" sz="1400" dirty="0" err="1"/>
              <a:t>death</a:t>
            </a:r>
            <a:r>
              <a:rPr lang="fr-FR" sz="1400" dirty="0"/>
              <a:t> 2008. </a:t>
            </a:r>
          </a:p>
          <a:p>
            <a:pPr lvl="1" algn="just">
              <a:lnSpc>
                <a:spcPct val="80000"/>
              </a:lnSpc>
              <a:spcBef>
                <a:spcPct val="20000"/>
              </a:spcBef>
              <a:buFont typeface="Wingdings" pitchFamily="2" charset="2"/>
              <a:buChar char="Ø"/>
              <a:defRPr/>
            </a:pPr>
            <a:r>
              <a:rPr lang="fr-FR" sz="1400" dirty="0"/>
              <a:t> </a:t>
            </a:r>
            <a:r>
              <a:rPr lang="fr-FR" sz="1400" dirty="0" err="1"/>
              <a:t>Maconochie</a:t>
            </a:r>
            <a:r>
              <a:rPr lang="fr-FR" sz="1400" dirty="0"/>
              <a:t> </a:t>
            </a:r>
            <a:r>
              <a:rPr lang="fr-FR" sz="1400" dirty="0" err="1"/>
              <a:t>IKet</a:t>
            </a:r>
            <a:r>
              <a:rPr lang="fr-FR" sz="1400" dirty="0"/>
              <a:t> al. </a:t>
            </a:r>
            <a:r>
              <a:rPr lang="fr-FR" sz="1400" dirty="0" err="1"/>
              <a:t>Resuscitation</a:t>
            </a:r>
            <a:r>
              <a:rPr lang="fr-FR" sz="1400" dirty="0"/>
              <a:t>. 2015 </a:t>
            </a:r>
            <a:r>
              <a:rPr lang="fr-FR" sz="1400" dirty="0" err="1"/>
              <a:t>Oct</a:t>
            </a:r>
            <a:r>
              <a:rPr lang="fr-FR" sz="1400" dirty="0"/>
              <a:t>;95:223-48</a:t>
            </a:r>
          </a:p>
          <a:p>
            <a:pPr lvl="1" algn="just">
              <a:lnSpc>
                <a:spcPct val="80000"/>
              </a:lnSpc>
              <a:spcBef>
                <a:spcPct val="20000"/>
              </a:spcBef>
              <a:buFont typeface="Wingdings" pitchFamily="2" charset="2"/>
              <a:buChar char="Ø"/>
              <a:defRPr/>
            </a:pPr>
            <a:r>
              <a:rPr lang="fr-FR" sz="1400" dirty="0" err="1"/>
              <a:t>Gueugniaud</a:t>
            </a:r>
            <a:r>
              <a:rPr lang="fr-FR" sz="1400" dirty="0"/>
              <a:t> PY et al. </a:t>
            </a:r>
            <a:r>
              <a:rPr lang="fr-FR" sz="1400" dirty="0" err="1"/>
              <a:t>N Engl J Med. 1998 Nov 26;339(22):1595-601</a:t>
            </a:r>
          </a:p>
          <a:p>
            <a:pPr lvl="1" algn="just">
              <a:lnSpc>
                <a:spcPct val="80000"/>
              </a:lnSpc>
              <a:spcBef>
                <a:spcPct val="20000"/>
              </a:spcBef>
              <a:buFont typeface="Wingdings" pitchFamily="2" charset="2"/>
              <a:buChar char="Ø"/>
              <a:defRPr/>
            </a:pPr>
            <a:r>
              <a:rPr lang="fr-FR" sz="1400" dirty="0" err="1"/>
              <a:t>European</a:t>
            </a:r>
            <a:r>
              <a:rPr lang="fr-FR" sz="1400" dirty="0"/>
              <a:t> </a:t>
            </a:r>
            <a:r>
              <a:rPr lang="fr-FR" sz="1400" dirty="0" err="1"/>
              <a:t>Resuscitation</a:t>
            </a:r>
            <a:r>
              <a:rPr lang="fr-FR" sz="1400" dirty="0"/>
              <a:t> Council Guidelines for </a:t>
            </a:r>
            <a:r>
              <a:rPr lang="fr-FR" sz="1400" dirty="0" err="1"/>
              <a:t>Resuscitation</a:t>
            </a:r>
            <a:r>
              <a:rPr lang="fr-FR" sz="1400" dirty="0"/>
              <a:t> 2015: Section 6. </a:t>
            </a:r>
            <a:r>
              <a:rPr lang="fr-FR" sz="1400" dirty="0" err="1"/>
              <a:t>Paediatric</a:t>
            </a:r>
            <a:r>
              <a:rPr lang="fr-FR" sz="1400" dirty="0"/>
              <a:t> </a:t>
            </a:r>
            <a:r>
              <a:rPr lang="fr-FR" sz="1400" dirty="0" err="1"/>
              <a:t>lifesupport</a:t>
            </a:r>
            <a:r>
              <a:rPr lang="fr-FR" sz="1400" dirty="0"/>
              <a:t>.</a:t>
            </a:r>
            <a:r>
              <a:rPr lang="en-US" sz="1400" dirty="0"/>
              <a:t> </a:t>
            </a:r>
          </a:p>
          <a:p>
            <a:pPr lvl="1" algn="just">
              <a:lnSpc>
                <a:spcPct val="80000"/>
              </a:lnSpc>
              <a:spcBef>
                <a:spcPct val="20000"/>
              </a:spcBef>
              <a:buFont typeface="Wingdings" pitchFamily="2" charset="2"/>
              <a:buChar char="Ø"/>
              <a:defRPr/>
            </a:pPr>
            <a:r>
              <a:rPr lang="en-US" sz="1400" dirty="0"/>
              <a:t>2017 International Consensus on Cardiopulmonary Resuscitation and Emergency Cardiovascular Care Science With Treatment Recommendations Summary. </a:t>
            </a:r>
            <a:r>
              <a:rPr lang="fr-FR" sz="1400" dirty="0" err="1"/>
              <a:t>Resuscitation. 2017 Dec;121:201-214.</a:t>
            </a:r>
          </a:p>
          <a:p>
            <a:pPr lvl="1" algn="just">
              <a:lnSpc>
                <a:spcPct val="80000"/>
              </a:lnSpc>
              <a:spcBef>
                <a:spcPct val="20000"/>
              </a:spcBef>
              <a:buFont typeface="Wingdings" pitchFamily="2" charset="2"/>
              <a:buChar char="Ø"/>
              <a:defRPr/>
            </a:pPr>
            <a:r>
              <a:rPr lang="fr-FR" altLang="fr-FR" sz="1400" dirty="0">
                <a:hlinkClick r:id="rId4"/>
              </a:rPr>
              <a:t>https://www.interieur.gouv.fr/Le-ministere/Securite-civile/Documentation-technique/Secourisme-et-associations/Les-recommandations-et-les-referentiels</a:t>
            </a:r>
            <a:endParaRPr lang="fr-FR" altLang="fr-FR" sz="1400" dirty="0"/>
          </a:p>
          <a:p>
            <a:pPr lvl="1" algn="just">
              <a:lnSpc>
                <a:spcPct val="80000"/>
              </a:lnSpc>
              <a:spcBef>
                <a:spcPct val="20000"/>
              </a:spcBef>
              <a:buFont typeface="Wingdings" pitchFamily="2" charset="2"/>
              <a:buChar char="Ø"/>
              <a:defRPr/>
            </a:pPr>
            <a:r>
              <a:rPr lang="fr-FR" altLang="fr-FR" sz="1400" dirty="0"/>
              <a:t> Résume du Congrès National du Conseil Français de Réanimation Cardio-pulmonaire (CFRC) les 2 et 3 décembre 2015 « Actualités sur l’arrêt cardiaque : mise au point sur les recommandations 2015 pour la première fois en France ».</a:t>
            </a:r>
            <a:endParaRPr lang="en-US" altLang="fr-FR" sz="1400" dirty="0"/>
          </a:p>
          <a:p>
            <a:pPr lvl="1" algn="just">
              <a:lnSpc>
                <a:spcPct val="80000"/>
              </a:lnSpc>
              <a:spcBef>
                <a:spcPct val="20000"/>
              </a:spcBef>
              <a:buFont typeface="Wingdings" pitchFamily="2" charset="2"/>
              <a:buChar char="Ø"/>
              <a:defRPr/>
            </a:pPr>
            <a:r>
              <a:rPr lang="en-US" altLang="fr-FR" sz="1400" dirty="0">
                <a:hlinkClick r:id="rId5"/>
              </a:rPr>
              <a:t> http://www.anesthesiaillustrated.org/cogaids/acls-emergency-aids/</a:t>
            </a:r>
            <a:endParaRPr lang="en-US" altLang="fr-FR" sz="1400" dirty="0"/>
          </a:p>
          <a:p>
            <a:pPr lvl="1" algn="just">
              <a:lnSpc>
                <a:spcPct val="80000"/>
              </a:lnSpc>
              <a:spcBef>
                <a:spcPct val="20000"/>
              </a:spcBef>
              <a:buFont typeface="Wingdings" pitchFamily="2" charset="2"/>
              <a:buChar char="Ø"/>
              <a:defRPr/>
            </a:pPr>
            <a:r>
              <a:rPr lang="fr-FR" altLang="fr-FR" sz="1400" dirty="0"/>
              <a:t> Collège royal des médecins et chirurgiens du Canada. Optimisation de la gestion des ressources de crise pour améliorer la sécurité des patients. Manuel destiné à tous les professionnels de la santé des milieux de soins aigus. Peter G. </a:t>
            </a:r>
            <a:r>
              <a:rPr lang="fr-FR" altLang="fr-FR" sz="1400" dirty="0" err="1"/>
              <a:t>Brindley</a:t>
            </a:r>
            <a:r>
              <a:rPr lang="fr-FR" altLang="fr-FR" sz="1400" dirty="0"/>
              <a:t>, Pierre Cardinal. </a:t>
            </a:r>
            <a:endParaRPr lang="fr-FR" altLang="fr-FR" sz="1200" dirty="0"/>
          </a:p>
          <a:p>
            <a:pPr lvl="1" algn="just">
              <a:lnSpc>
                <a:spcPct val="80000"/>
              </a:lnSpc>
              <a:spcBef>
                <a:spcPct val="20000"/>
              </a:spcBef>
              <a:buFont typeface="Wingdings" pitchFamily="2" charset="2"/>
              <a:buChar char="Ø"/>
              <a:defRPr/>
            </a:pPr>
            <a:endParaRPr lang="fr-FR" sz="1200" dirty="0"/>
          </a:p>
          <a:p>
            <a:pPr lvl="1" algn="just">
              <a:lnSpc>
                <a:spcPct val="80000"/>
              </a:lnSpc>
              <a:spcBef>
                <a:spcPct val="20000"/>
              </a:spcBef>
              <a:buFont typeface="Wingdings" pitchFamily="2" charset="2"/>
              <a:buChar char="Ø"/>
              <a:defRPr/>
            </a:pPr>
            <a:endParaRPr lang="fr-FR" altLang="fr-FR" sz="1100" dirty="0">
              <a:latin typeface="Arial" pitchFamily="34" charset="0"/>
              <a:cs typeface="Arial" pitchFamily="34" charset="0"/>
            </a:endParaRPr>
          </a:p>
          <a:p>
            <a:pPr lvl="1" algn="just">
              <a:lnSpc>
                <a:spcPct val="80000"/>
              </a:lnSpc>
              <a:spcBef>
                <a:spcPct val="20000"/>
              </a:spcBef>
              <a:buFont typeface="Wingdings" pitchFamily="2" charset="2"/>
              <a:buChar char="Ø"/>
              <a:defRPr/>
            </a:pPr>
            <a:endParaRPr lang="pt-BR" sz="1100" kern="0" dirty="0">
              <a:solidFill>
                <a:srgbClr val="595959"/>
              </a:solidFill>
              <a:latin typeface="+mn-lt"/>
              <a:ea typeface="ＭＳ Ｐゴシック" pitchFamily="34" charset="-128"/>
            </a:endParaRPr>
          </a:p>
          <a:p>
            <a:pPr lvl="1">
              <a:lnSpc>
                <a:spcPct val="80000"/>
              </a:lnSpc>
              <a:spcBef>
                <a:spcPct val="20000"/>
              </a:spcBef>
              <a:buFont typeface="Arial" charset="0"/>
              <a:buNone/>
              <a:defRPr/>
            </a:pPr>
            <a:endParaRPr lang="pt-BR" sz="1100" kern="0" dirty="0">
              <a:solidFill>
                <a:srgbClr val="595959"/>
              </a:solidFill>
              <a:latin typeface="+mn-lt"/>
              <a:ea typeface="ＭＳ Ｐゴシック" pitchFamily="34" charset="-128"/>
            </a:endParaRPr>
          </a:p>
        </p:txBody>
      </p:sp>
      <p:pic>
        <p:nvPicPr>
          <p:cNvPr id="10" name="Image 3" descr="tumblr_o19wdqJhGo1s8pd5uo1_250.gif"/>
          <p:cNvPicPr>
            <a:picLocks noChangeAspect="1"/>
          </p:cNvPicPr>
          <p:nvPr/>
        </p:nvPicPr>
        <p:blipFill>
          <a:blip r:embed="rId6" cstate="print"/>
          <a:srcRect/>
          <a:stretch>
            <a:fillRect/>
          </a:stretch>
        </p:blipFill>
        <p:spPr bwMode="auto">
          <a:xfrm>
            <a:off x="7440151" y="908720"/>
            <a:ext cx="4454477" cy="2680144"/>
          </a:xfrm>
          <a:prstGeom prst="roundRect">
            <a:avLst/>
          </a:prstGeom>
          <a:noFill/>
          <a:ln w="9525">
            <a:solidFill>
              <a:srgbClr val="FFC000"/>
            </a:solid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2"/>
          <p:cNvSpPr txBox="1">
            <a:spLocks noChangeArrowheads="1"/>
          </p:cNvSpPr>
          <p:nvPr/>
        </p:nvSpPr>
        <p:spPr bwMode="auto">
          <a:xfrm>
            <a:off x="527381" y="1508592"/>
            <a:ext cx="11329259" cy="1200329"/>
          </a:xfrm>
          <a:prstGeom prst="rect">
            <a:avLst/>
          </a:prstGeom>
          <a:noFill/>
          <a:ln w="9525">
            <a:solidFill>
              <a:srgbClr val="00B0F0"/>
            </a:solidFill>
            <a:miter lim="800000"/>
            <a:headEnd/>
            <a:tailEnd/>
          </a:ln>
        </p:spPr>
        <p:txBody>
          <a:bodyPr wrap="square">
            <a:spAutoFit/>
          </a:bodyPr>
          <a:lstStyle/>
          <a:p>
            <a:r>
              <a:rPr lang="fr-FR" altLang="fr-FR" sz="2400" dirty="0"/>
              <a:t>Dans un train, un enfant de 18 mois s’étouffe avec un aliment. </a:t>
            </a:r>
          </a:p>
          <a:p>
            <a:r>
              <a:rPr lang="fr-FR" altLang="fr-FR" sz="2400" dirty="0"/>
              <a:t>Les parents s’affolent et crient au secours. </a:t>
            </a:r>
          </a:p>
          <a:p>
            <a:r>
              <a:rPr lang="fr-FR" altLang="fr-FR" sz="2400" dirty="0"/>
              <a:t>L’enfant tombe inanimé. Vous vous approchez.</a:t>
            </a:r>
          </a:p>
        </p:txBody>
      </p:sp>
      <p:sp>
        <p:nvSpPr>
          <p:cNvPr id="5" name="ZoneTexte 2"/>
          <p:cNvSpPr txBox="1">
            <a:spLocks noChangeArrowheads="1"/>
          </p:cNvSpPr>
          <p:nvPr/>
        </p:nvSpPr>
        <p:spPr bwMode="auto">
          <a:xfrm>
            <a:off x="527381" y="3140968"/>
            <a:ext cx="11329259" cy="2308324"/>
          </a:xfrm>
          <a:prstGeom prst="rect">
            <a:avLst/>
          </a:prstGeom>
          <a:noFill/>
          <a:ln w="9525">
            <a:solidFill>
              <a:srgbClr val="FFC000"/>
            </a:solidFill>
            <a:miter lim="800000"/>
            <a:headEnd/>
            <a:tailEnd/>
          </a:ln>
        </p:spPr>
        <p:txBody>
          <a:bodyPr wrap="square">
            <a:spAutoFit/>
          </a:bodyPr>
          <a:lstStyle/>
          <a:p>
            <a:r>
              <a:rPr lang="fr-FR" altLang="fr-FR" sz="2400" dirty="0"/>
              <a:t>Vous pensiez initialement réaliser le 3S-ABC.</a:t>
            </a:r>
          </a:p>
          <a:p>
            <a:endParaRPr lang="fr-FR" altLang="fr-FR" sz="2400" dirty="0"/>
          </a:p>
          <a:p>
            <a:r>
              <a:rPr lang="fr-FR" altLang="fr-FR" sz="2400" dirty="0"/>
              <a:t>Le papa débute immédiatement les compressions thoraciques </a:t>
            </a:r>
          </a:p>
          <a:p>
            <a:r>
              <a:rPr lang="fr-FR" altLang="fr-FR" sz="2400" dirty="0"/>
              <a:t>et vous demande d’appeler le SAMU.</a:t>
            </a:r>
          </a:p>
          <a:p>
            <a:endParaRPr lang="fr-FR" altLang="fr-FR" sz="2400" dirty="0"/>
          </a:p>
          <a:p>
            <a:r>
              <a:rPr lang="fr-FR" altLang="fr-FR" sz="2400" dirty="0"/>
              <a:t>Quel est votre conduite ? </a:t>
            </a:r>
            <a:endParaRPr lang="fr-FR" altLang="fr-FR" dirty="0"/>
          </a:p>
        </p:txBody>
      </p:sp>
      <p:sp>
        <p:nvSpPr>
          <p:cNvPr id="14" name="Sous-titre 2"/>
          <p:cNvSpPr txBox="1">
            <a:spLocks/>
          </p:cNvSpPr>
          <p:nvPr/>
        </p:nvSpPr>
        <p:spPr>
          <a:xfrm>
            <a:off x="9935634" y="1"/>
            <a:ext cx="2256367" cy="333375"/>
          </a:xfrm>
          <a:prstGeom prst="rect">
            <a:avLst/>
          </a:prstGeom>
        </p:spPr>
        <p:txBody>
          <a:bodyPr/>
          <a:lstStyle/>
          <a:p>
            <a:pPr algn="r" fontAlgn="auto">
              <a:spcBef>
                <a:spcPct val="20000"/>
              </a:spcBef>
              <a:spcAft>
                <a:spcPts val="0"/>
              </a:spcAft>
              <a:buFont typeface="Arial" pitchFamily="34" charset="0"/>
              <a:buNone/>
              <a:defRPr/>
            </a:pPr>
            <a:r>
              <a:rPr lang="fr-FR" dirty="0"/>
              <a:t>26</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sp>
        <p:nvSpPr>
          <p:cNvPr id="6" name="ZoneTexte 5"/>
          <p:cNvSpPr txBox="1"/>
          <p:nvPr/>
        </p:nvSpPr>
        <p:spPr>
          <a:xfrm>
            <a:off x="2639616" y="404664"/>
            <a:ext cx="7104789" cy="646986"/>
          </a:xfrm>
          <a:prstGeom prst="roundRect">
            <a:avLst/>
          </a:prstGeom>
          <a:solidFill>
            <a:schemeClr val="bg1"/>
          </a:solidFill>
          <a:ln w="28575">
            <a:solidFill>
              <a:srgbClr val="00B0F0"/>
            </a:solidFill>
          </a:ln>
        </p:spPr>
        <p:txBody>
          <a:bodyPr wrap="square">
            <a:spAutoFit/>
          </a:bodyPr>
          <a:lstStyle/>
          <a:p>
            <a:pPr indent="-514338" algn="ctr">
              <a:spcBef>
                <a:spcPct val="20000"/>
              </a:spcBef>
              <a:buClr>
                <a:srgbClr val="595959"/>
              </a:buClr>
              <a:defRPr/>
            </a:pPr>
            <a:r>
              <a:rPr lang="fr-FR" altLang="fr-FR" sz="3200" dirty="0">
                <a:latin typeface="Arial" pitchFamily="34" charset="0"/>
                <a:cs typeface="Arial" pitchFamily="34" charset="0"/>
              </a:rPr>
              <a:t>« Key-</a:t>
            </a:r>
            <a:r>
              <a:rPr lang="fr-FR" altLang="fr-FR" sz="3200" dirty="0" err="1">
                <a:latin typeface="Arial" pitchFamily="34" charset="0"/>
                <a:cs typeface="Arial" pitchFamily="34" charset="0"/>
              </a:rPr>
              <a:t>features</a:t>
            </a:r>
            <a:r>
              <a:rPr lang="fr-FR" altLang="fr-FR" sz="3200" dirty="0">
                <a:latin typeface="Arial" pitchFamily="34" charset="0"/>
                <a:cs typeface="Arial" pitchFamily="34" charset="0"/>
              </a:rPr>
              <a:t> </a:t>
            </a:r>
            <a:r>
              <a:rPr lang="fr-FR" altLang="fr-FR" sz="3200" dirty="0" err="1">
                <a:latin typeface="Arial" pitchFamily="34" charset="0"/>
                <a:cs typeface="Arial" pitchFamily="34" charset="0"/>
              </a:rPr>
              <a:t>problem</a:t>
            </a:r>
            <a:r>
              <a:rPr lang="fr-FR" altLang="fr-FR" sz="3200" dirty="0">
                <a:latin typeface="Arial" pitchFamily="34" charset="0"/>
                <a:cs typeface="Arial" pitchFamily="34"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3651" y="199574"/>
            <a:ext cx="5239481" cy="6458851"/>
          </a:xfrm>
          <a:prstGeom prst="rect">
            <a:avLst/>
          </a:prstGeom>
        </p:spPr>
      </p:pic>
      <p:sp>
        <p:nvSpPr>
          <p:cNvPr id="3" name="Flèche gauche 2"/>
          <p:cNvSpPr/>
          <p:nvPr/>
        </p:nvSpPr>
        <p:spPr>
          <a:xfrm>
            <a:off x="4267192" y="1380067"/>
            <a:ext cx="3175000" cy="304800"/>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gauche 3"/>
          <p:cNvSpPr/>
          <p:nvPr/>
        </p:nvSpPr>
        <p:spPr>
          <a:xfrm>
            <a:off x="4292590" y="3894673"/>
            <a:ext cx="3175000" cy="304800"/>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a:stretch>
            <a:fillRect/>
          </a:stretch>
        </p:blipFill>
        <p:spPr>
          <a:xfrm>
            <a:off x="7510037" y="76200"/>
            <a:ext cx="4681964" cy="6781800"/>
          </a:xfrm>
          <a:prstGeom prst="rect">
            <a:avLst/>
          </a:prstGeom>
        </p:spPr>
      </p:pic>
    </p:spTree>
    <p:extLst>
      <p:ext uri="{BB962C8B-B14F-4D97-AF65-F5344CB8AC3E}">
        <p14:creationId xmlns:p14="http://schemas.microsoft.com/office/powerpoint/2010/main" val="945596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5499" y="50799"/>
            <a:ext cx="4681964" cy="6781800"/>
          </a:xfrm>
          <a:prstGeom prst="rect">
            <a:avLst/>
          </a:prstGeom>
        </p:spPr>
      </p:pic>
      <p:pic>
        <p:nvPicPr>
          <p:cNvPr id="6" name="Image 5"/>
          <p:cNvPicPr>
            <a:picLocks noChangeAspect="1"/>
          </p:cNvPicPr>
          <p:nvPr/>
        </p:nvPicPr>
        <p:blipFill>
          <a:blip r:embed="rId3"/>
          <a:stretch>
            <a:fillRect/>
          </a:stretch>
        </p:blipFill>
        <p:spPr>
          <a:xfrm>
            <a:off x="4480563" y="76200"/>
            <a:ext cx="4776551" cy="6781800"/>
          </a:xfrm>
          <a:prstGeom prst="rect">
            <a:avLst/>
          </a:prstGeom>
        </p:spPr>
      </p:pic>
      <p:pic>
        <p:nvPicPr>
          <p:cNvPr id="7" name="Image 6"/>
          <p:cNvPicPr>
            <a:picLocks noChangeAspect="1"/>
          </p:cNvPicPr>
          <p:nvPr/>
        </p:nvPicPr>
        <p:blipFill>
          <a:blip r:embed="rId4"/>
          <a:stretch>
            <a:fillRect/>
          </a:stretch>
        </p:blipFill>
        <p:spPr>
          <a:xfrm>
            <a:off x="7334362" y="76200"/>
            <a:ext cx="4857638" cy="5655733"/>
          </a:xfrm>
          <a:prstGeom prst="rect">
            <a:avLst/>
          </a:prstGeom>
        </p:spPr>
      </p:pic>
    </p:spTree>
    <p:extLst>
      <p:ext uri="{BB962C8B-B14F-4D97-AF65-F5344CB8AC3E}">
        <p14:creationId xmlns:p14="http://schemas.microsoft.com/office/powerpoint/2010/main" val="183657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3">
            <a:extLst/>
          </p:cNvPr>
          <p:cNvSpPr txBox="1">
            <a:spLocks/>
          </p:cNvSpPr>
          <p:nvPr/>
        </p:nvSpPr>
        <p:spPr>
          <a:xfrm>
            <a:off x="624417" y="2062163"/>
            <a:ext cx="11038416" cy="4679950"/>
          </a:xfrm>
          <a:prstGeom prst="rect">
            <a:avLst/>
          </a:prstGeom>
          <a:solidFill>
            <a:schemeClr val="bg1">
              <a:lumMod val="95000"/>
            </a:schemeClr>
          </a:solidFill>
          <a:ln w="76200">
            <a:solidFill>
              <a:srgbClr val="92D050"/>
            </a:solidFill>
          </a:ln>
        </p:spPr>
        <p:txBody>
          <a:bodyPr>
            <a:normAutofit/>
          </a:bodyPr>
          <a:lstStyle/>
          <a:p>
            <a:pPr eaLnBrk="1" hangingPunct="1">
              <a:defRPr/>
            </a:pPr>
            <a:r>
              <a:rPr lang="fr-FR" sz="2000" b="1" dirty="0">
                <a:latin typeface="Arial" charset="0"/>
                <a:cs typeface="Arial" charset="0"/>
              </a:rPr>
              <a:t>Sur le terrain</a:t>
            </a:r>
            <a:r>
              <a:rPr lang="fr-FR" sz="2000" dirty="0">
                <a:latin typeface="Arial" charset="0"/>
                <a:cs typeface="Arial" charset="0"/>
              </a:rPr>
              <a:t>, après la sensibilisation le participant doit être capable :</a:t>
            </a:r>
          </a:p>
          <a:p>
            <a:pPr eaLnBrk="1" hangingPunct="1">
              <a:defRPr/>
            </a:pPr>
            <a:endParaRPr lang="fr-FR" sz="2000" dirty="0">
              <a:latin typeface="Arial" charset="0"/>
              <a:cs typeface="Arial" charset="0"/>
            </a:endParaRPr>
          </a:p>
          <a:p>
            <a:pPr eaLnBrk="1" hangingPunct="1">
              <a:defRPr/>
            </a:pPr>
            <a:r>
              <a:rPr lang="fr-FR" sz="2000" dirty="0">
                <a:latin typeface="Arial" charset="0"/>
                <a:cs typeface="Arial" charset="0"/>
              </a:rPr>
              <a:t> </a:t>
            </a:r>
            <a:r>
              <a:rPr lang="fr-FR" sz="2000" b="1" dirty="0">
                <a:latin typeface="Arial" charset="0"/>
                <a:cs typeface="Arial" charset="0"/>
              </a:rPr>
              <a:t>Identifier </a:t>
            </a:r>
            <a:r>
              <a:rPr lang="fr-FR" sz="2000" dirty="0">
                <a:latin typeface="Arial" charset="0"/>
                <a:cs typeface="Arial" charset="0"/>
              </a:rPr>
              <a:t>l’urgence (sous ces formes très diverses)</a:t>
            </a:r>
          </a:p>
          <a:p>
            <a:pPr eaLnBrk="1" hangingPunct="1">
              <a:defRPr/>
            </a:pPr>
            <a:r>
              <a:rPr lang="fr-FR" sz="2000" dirty="0">
                <a:latin typeface="Arial" charset="0"/>
                <a:cs typeface="Arial" charset="0"/>
              </a:rPr>
              <a:t> Se donner les moyens de l’</a:t>
            </a:r>
            <a:r>
              <a:rPr lang="fr-FR" sz="2000" b="1" dirty="0">
                <a:latin typeface="Arial" charset="0"/>
                <a:cs typeface="Arial" charset="0"/>
              </a:rPr>
              <a:t>évaluation</a:t>
            </a:r>
            <a:r>
              <a:rPr lang="fr-FR" sz="2000" dirty="0">
                <a:latin typeface="Arial" charset="0"/>
                <a:cs typeface="Arial" charset="0"/>
              </a:rPr>
              <a:t> (à juste valeur)</a:t>
            </a:r>
          </a:p>
          <a:p>
            <a:pPr eaLnBrk="1" hangingPunct="1">
              <a:defRPr/>
            </a:pPr>
            <a:r>
              <a:rPr lang="fr-FR" sz="2000" dirty="0">
                <a:latin typeface="Arial" charset="0"/>
                <a:cs typeface="Arial" charset="0"/>
              </a:rPr>
              <a:t> </a:t>
            </a:r>
            <a:r>
              <a:rPr lang="fr-FR" sz="2000" b="1" dirty="0">
                <a:latin typeface="Arial" charset="0"/>
                <a:cs typeface="Arial" charset="0"/>
              </a:rPr>
              <a:t>Analyser</a:t>
            </a:r>
            <a:r>
              <a:rPr lang="fr-FR" sz="2000" dirty="0">
                <a:latin typeface="Arial" charset="0"/>
                <a:cs typeface="Arial" charset="0"/>
              </a:rPr>
              <a:t> la situation (singulière), </a:t>
            </a:r>
            <a:r>
              <a:rPr lang="fr-FR" sz="2000" b="1" dirty="0">
                <a:latin typeface="Arial" charset="0"/>
                <a:cs typeface="Arial" charset="0"/>
              </a:rPr>
              <a:t>faciliter </a:t>
            </a:r>
            <a:r>
              <a:rPr lang="fr-FR" sz="2000" dirty="0">
                <a:latin typeface="Arial" charset="0"/>
                <a:cs typeface="Arial" charset="0"/>
              </a:rPr>
              <a:t>la </a:t>
            </a:r>
            <a:r>
              <a:rPr lang="fr-FR" sz="2000" b="1" dirty="0">
                <a:latin typeface="Arial" charset="0"/>
                <a:cs typeface="Arial" charset="0"/>
              </a:rPr>
              <a:t>logique de PEC</a:t>
            </a:r>
          </a:p>
          <a:p>
            <a:pPr eaLnBrk="1" hangingPunct="1">
              <a:defRPr/>
            </a:pPr>
            <a:endParaRPr lang="fr-FR" sz="2000" dirty="0">
              <a:latin typeface="Arial" charset="0"/>
              <a:cs typeface="Arial" charset="0"/>
            </a:endParaRPr>
          </a:p>
          <a:p>
            <a:pPr eaLnBrk="1" hangingPunct="1">
              <a:defRPr/>
            </a:pPr>
            <a:r>
              <a:rPr lang="fr-FR" sz="2100" dirty="0">
                <a:latin typeface="Arial" charset="0"/>
                <a:cs typeface="Arial" charset="0"/>
              </a:rPr>
              <a:t> Assurer </a:t>
            </a:r>
            <a:r>
              <a:rPr lang="fr-FR" sz="2100" b="1" dirty="0">
                <a:latin typeface="Arial" charset="0"/>
                <a:cs typeface="Arial" charset="0"/>
              </a:rPr>
              <a:t>protection</a:t>
            </a:r>
            <a:r>
              <a:rPr lang="fr-FR" sz="2100" dirty="0">
                <a:latin typeface="Arial" charset="0"/>
                <a:cs typeface="Arial" charset="0"/>
              </a:rPr>
              <a:t> immédiate, mise en </a:t>
            </a:r>
            <a:r>
              <a:rPr lang="fr-FR" sz="2100" b="1" dirty="0">
                <a:latin typeface="Arial" charset="0"/>
                <a:cs typeface="Arial" charset="0"/>
              </a:rPr>
              <a:t>sécurité</a:t>
            </a:r>
            <a:r>
              <a:rPr lang="fr-FR" sz="2100" dirty="0">
                <a:latin typeface="Arial" charset="0"/>
                <a:cs typeface="Arial" charset="0"/>
              </a:rPr>
              <a:t> adaptée</a:t>
            </a:r>
          </a:p>
          <a:p>
            <a:pPr eaLnBrk="1" hangingPunct="1">
              <a:defRPr/>
            </a:pPr>
            <a:endParaRPr lang="fr-FR" sz="2100" dirty="0">
              <a:latin typeface="Arial" charset="0"/>
              <a:cs typeface="Arial" charset="0"/>
            </a:endParaRPr>
          </a:p>
          <a:p>
            <a:pPr eaLnBrk="1" hangingPunct="1">
              <a:defRPr/>
            </a:pPr>
            <a:r>
              <a:rPr lang="fr-FR" sz="2100" dirty="0">
                <a:latin typeface="Arial" charset="0"/>
                <a:cs typeface="Arial" charset="0"/>
              </a:rPr>
              <a:t> Assurer la </a:t>
            </a:r>
            <a:r>
              <a:rPr lang="fr-FR" sz="2100" b="1" dirty="0">
                <a:latin typeface="Arial" charset="0"/>
                <a:cs typeface="Arial" charset="0"/>
              </a:rPr>
              <a:t>transmission de l’alerte </a:t>
            </a:r>
            <a:r>
              <a:rPr lang="fr-FR" sz="2100" dirty="0">
                <a:latin typeface="Arial" charset="0"/>
                <a:cs typeface="Arial" charset="0"/>
              </a:rPr>
              <a:t>aux 15, 18, ou 112</a:t>
            </a:r>
          </a:p>
          <a:p>
            <a:pPr eaLnBrk="1" hangingPunct="1">
              <a:defRPr/>
            </a:pPr>
            <a:endParaRPr lang="fr-FR" sz="2100" dirty="0">
              <a:latin typeface="Arial" charset="0"/>
              <a:cs typeface="Arial" charset="0"/>
            </a:endParaRPr>
          </a:p>
          <a:p>
            <a:pPr eaLnBrk="1" hangingPunct="1">
              <a:defRPr/>
            </a:pPr>
            <a:r>
              <a:rPr lang="fr-FR" sz="2100" dirty="0">
                <a:latin typeface="Arial" charset="0"/>
                <a:cs typeface="Arial" charset="0"/>
              </a:rPr>
              <a:t> Mise en œuvre des </a:t>
            </a:r>
            <a:r>
              <a:rPr lang="fr-FR" sz="2100" b="1" dirty="0">
                <a:latin typeface="Arial" charset="0"/>
                <a:cs typeface="Arial" charset="0"/>
              </a:rPr>
              <a:t>gestes de premiers secours</a:t>
            </a:r>
          </a:p>
          <a:p>
            <a:pPr eaLnBrk="1" hangingPunct="1">
              <a:defRPr/>
            </a:pPr>
            <a:r>
              <a:rPr lang="fr-FR" sz="2100" dirty="0">
                <a:latin typeface="Arial" charset="0"/>
                <a:cs typeface="Arial" charset="0"/>
              </a:rPr>
              <a:t> Surveiller l’</a:t>
            </a:r>
            <a:r>
              <a:rPr lang="fr-FR" sz="2100" b="1" dirty="0">
                <a:latin typeface="Arial" charset="0"/>
                <a:cs typeface="Arial" charset="0"/>
              </a:rPr>
              <a:t>évolution </a:t>
            </a:r>
            <a:r>
              <a:rPr lang="fr-FR" sz="2100" dirty="0">
                <a:latin typeface="Arial" charset="0"/>
                <a:cs typeface="Arial" charset="0"/>
              </a:rPr>
              <a:t>de la situation</a:t>
            </a:r>
          </a:p>
          <a:p>
            <a:pPr eaLnBrk="1" hangingPunct="1">
              <a:defRPr/>
            </a:pPr>
            <a:endParaRPr lang="fr-FR" sz="2100" b="1" dirty="0">
              <a:latin typeface="Arial" charset="0"/>
              <a:cs typeface="Arial" charset="0"/>
            </a:endParaRPr>
          </a:p>
          <a:p>
            <a:pPr eaLnBrk="1" hangingPunct="1">
              <a:defRPr/>
            </a:pPr>
            <a:r>
              <a:rPr lang="fr-FR" sz="2100" dirty="0">
                <a:latin typeface="Arial" charset="0"/>
                <a:cs typeface="Arial" charset="0"/>
              </a:rPr>
              <a:t> </a:t>
            </a:r>
            <a:r>
              <a:rPr lang="fr-FR" sz="2100" b="1" dirty="0">
                <a:latin typeface="Arial" charset="0"/>
                <a:cs typeface="Arial" charset="0"/>
              </a:rPr>
              <a:t>Faciliter</a:t>
            </a:r>
            <a:r>
              <a:rPr lang="fr-FR" sz="2100" dirty="0">
                <a:latin typeface="Arial" charset="0"/>
                <a:cs typeface="Arial" charset="0"/>
              </a:rPr>
              <a:t> la mise en œuvre des </a:t>
            </a:r>
            <a:r>
              <a:rPr lang="fr-FR" sz="2100" b="1" dirty="0">
                <a:latin typeface="Arial" charset="0"/>
                <a:cs typeface="Arial" charset="0"/>
              </a:rPr>
              <a:t>secours médicalisés</a:t>
            </a:r>
          </a:p>
        </p:txBody>
      </p:sp>
      <p:sp>
        <p:nvSpPr>
          <p:cNvPr id="3" name="ZoneTexte 2"/>
          <p:cNvSpPr txBox="1"/>
          <p:nvPr/>
        </p:nvSpPr>
        <p:spPr>
          <a:xfrm>
            <a:off x="2159000" y="188913"/>
            <a:ext cx="6242051" cy="576262"/>
          </a:xfrm>
          <a:prstGeom prst="rect">
            <a:avLst/>
          </a:prstGeom>
          <a:solidFill>
            <a:schemeClr val="bg1">
              <a:lumMod val="95000"/>
            </a:schemeClr>
          </a:solidFill>
          <a:ln w="76200">
            <a:solidFill>
              <a:srgbClr val="FFC000"/>
            </a:solidFill>
          </a:ln>
        </p:spPr>
        <p:txBody>
          <a:bodyPr anchor="ctr">
            <a:normAutofit/>
          </a:bodyPr>
          <a:lstStyle/>
          <a:p>
            <a:pPr algn="ctr" eaLnBrk="1" hangingPunct="1">
              <a:defRPr/>
            </a:pPr>
            <a:r>
              <a:rPr lang="fr-FR" sz="2800" b="1" dirty="0">
                <a:latin typeface="Arial" charset="0"/>
                <a:cs typeface="Arial" charset="0"/>
              </a:rPr>
              <a:t>Objectifs de formation</a:t>
            </a:r>
          </a:p>
        </p:txBody>
      </p:sp>
      <p:sp>
        <p:nvSpPr>
          <p:cNvPr id="4" name="ZoneTexte 3"/>
          <p:cNvSpPr txBox="1"/>
          <p:nvPr/>
        </p:nvSpPr>
        <p:spPr>
          <a:xfrm>
            <a:off x="624418" y="981075"/>
            <a:ext cx="6242049" cy="935038"/>
          </a:xfrm>
          <a:prstGeom prst="rect">
            <a:avLst/>
          </a:prstGeom>
          <a:solidFill>
            <a:schemeClr val="bg1">
              <a:lumMod val="95000"/>
            </a:schemeClr>
          </a:solidFill>
          <a:ln w="76200">
            <a:solidFill>
              <a:srgbClr val="F76865"/>
            </a:solidFill>
          </a:ln>
        </p:spPr>
        <p:txBody>
          <a:bodyPr anchor="ctr">
            <a:normAutofit fontScale="92500" lnSpcReduction="20000"/>
          </a:bodyPr>
          <a:lstStyle/>
          <a:p>
            <a:pPr marL="514338" indent="-514338" algn="ctr">
              <a:lnSpc>
                <a:spcPct val="80000"/>
              </a:lnSpc>
              <a:spcBef>
                <a:spcPct val="20000"/>
              </a:spcBef>
              <a:buClr>
                <a:srgbClr val="595959"/>
              </a:buClr>
              <a:defRPr/>
            </a:pPr>
            <a:r>
              <a:rPr lang="fr-FR" altLang="fr-FR" sz="3600" kern="0" dirty="0">
                <a:latin typeface="+mn-lt"/>
                <a:cs typeface="+mn-cs"/>
              </a:rPr>
              <a:t>Objectifs de compétences</a:t>
            </a:r>
          </a:p>
          <a:p>
            <a:pPr marL="514338" indent="-514338" algn="ctr">
              <a:lnSpc>
                <a:spcPct val="80000"/>
              </a:lnSpc>
              <a:spcBef>
                <a:spcPct val="20000"/>
              </a:spcBef>
              <a:buClr>
                <a:srgbClr val="595959"/>
              </a:buClr>
              <a:defRPr/>
            </a:pPr>
            <a:r>
              <a:rPr lang="fr-FR" altLang="fr-FR" sz="2100" kern="0" dirty="0" err="1">
                <a:latin typeface="+mn-lt"/>
                <a:cs typeface="+mn-cs"/>
              </a:rPr>
              <a:t>Knowledge</a:t>
            </a:r>
            <a:r>
              <a:rPr lang="fr-FR" altLang="fr-FR" sz="2100" kern="0" dirty="0">
                <a:latin typeface="+mn-lt"/>
                <a:cs typeface="+mn-cs"/>
              </a:rPr>
              <a:t> / </a:t>
            </a:r>
            <a:r>
              <a:rPr lang="fr-FR" altLang="fr-FR" sz="2100" kern="0" dirty="0" err="1">
                <a:latin typeface="+mn-lt"/>
                <a:cs typeface="+mn-cs"/>
              </a:rPr>
              <a:t>Skills</a:t>
            </a:r>
            <a:r>
              <a:rPr lang="fr-FR" altLang="fr-FR" sz="2100" kern="0" dirty="0">
                <a:latin typeface="+mn-lt"/>
                <a:cs typeface="+mn-cs"/>
              </a:rPr>
              <a:t> / Attitudes</a:t>
            </a:r>
          </a:p>
          <a:p>
            <a:pPr marL="514338" indent="-514338" algn="ctr">
              <a:lnSpc>
                <a:spcPct val="80000"/>
              </a:lnSpc>
              <a:spcBef>
                <a:spcPct val="20000"/>
              </a:spcBef>
              <a:buClr>
                <a:srgbClr val="595959"/>
              </a:buClr>
              <a:defRPr/>
            </a:pPr>
            <a:r>
              <a:rPr lang="fr-FR" altLang="fr-FR" sz="2100" kern="0" dirty="0">
                <a:latin typeface="+mn-lt"/>
                <a:cs typeface="+mn-cs"/>
              </a:rPr>
              <a:t>Connaissances / Aptitudes / Attitudes</a:t>
            </a:r>
          </a:p>
        </p:txBody>
      </p:sp>
      <p:sp>
        <p:nvSpPr>
          <p:cNvPr id="11269" name="Ellipse 4"/>
          <p:cNvSpPr>
            <a:spLocks noChangeArrowheads="1"/>
          </p:cNvSpPr>
          <p:nvPr/>
        </p:nvSpPr>
        <p:spPr bwMode="auto">
          <a:xfrm>
            <a:off x="6557211" y="549276"/>
            <a:ext cx="5634789" cy="1687513"/>
          </a:xfrm>
          <a:prstGeom prst="ellipse">
            <a:avLst/>
          </a:prstGeom>
          <a:noFill/>
          <a:ln w="57150">
            <a:solidFill>
              <a:srgbClr val="00B0F0"/>
            </a:solidFill>
            <a:round/>
            <a:headEnd/>
            <a:tailEnd/>
          </a:ln>
        </p:spPr>
        <p:txBody>
          <a:bodyPr wrap="square">
            <a:spAutoFit/>
          </a:bodyPr>
          <a:lstStyle/>
          <a:p>
            <a:pPr algn="ctr" eaLnBrk="1" hangingPunct="1"/>
            <a:r>
              <a:rPr lang="fr-FR" altLang="fr-FR"/>
              <a:t>Tout public à partir de 10 ans</a:t>
            </a:r>
          </a:p>
          <a:p>
            <a:pPr algn="ctr" eaLnBrk="1" hangingPunct="1"/>
            <a:r>
              <a:rPr lang="fr-FR" altLang="fr-FR"/>
              <a:t>Tout les 3</a:t>
            </a:r>
            <a:r>
              <a:rPr lang="fr-FR" altLang="fr-FR" baseline="30000"/>
              <a:t>ème</a:t>
            </a:r>
            <a:r>
              <a:rPr lang="fr-FR" altLang="fr-FR"/>
              <a:t> en 2020</a:t>
            </a:r>
          </a:p>
          <a:p>
            <a:pPr algn="ctr" eaLnBrk="1" hangingPunct="1"/>
            <a:r>
              <a:rPr lang="fr-FR" altLang="fr-FR" b="1"/>
              <a:t>Obligatoire et </a:t>
            </a:r>
          </a:p>
          <a:p>
            <a:pPr algn="ctr" eaLnBrk="1" hangingPunct="1"/>
            <a:r>
              <a:rPr lang="fr-FR" altLang="fr-FR" b="1"/>
              <a:t>Re-certification /4ans</a:t>
            </a:r>
          </a:p>
        </p:txBody>
      </p:sp>
      <p:sp>
        <p:nvSpPr>
          <p:cNvPr id="6" name="Ellipse 5"/>
          <p:cNvSpPr/>
          <p:nvPr/>
        </p:nvSpPr>
        <p:spPr>
          <a:xfrm>
            <a:off x="1295400" y="1268413"/>
            <a:ext cx="3649133" cy="6477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 name="Image 4"/>
          <p:cNvPicPr>
            <a:picLocks noChangeAspect="1"/>
          </p:cNvPicPr>
          <p:nvPr/>
        </p:nvPicPr>
        <p:blipFill>
          <a:blip r:embed="rId2"/>
          <a:stretch>
            <a:fillRect/>
          </a:stretch>
        </p:blipFill>
        <p:spPr>
          <a:xfrm>
            <a:off x="8541027" y="2409566"/>
            <a:ext cx="2950720" cy="415976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l="20197" t="16360" r="33868" b="48935"/>
          <a:stretch>
            <a:fillRect/>
          </a:stretch>
        </p:blipFill>
        <p:spPr bwMode="auto">
          <a:xfrm>
            <a:off x="0" y="1939926"/>
            <a:ext cx="12132733" cy="4010025"/>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l="20116" t="22438" r="33949" b="72639"/>
          <a:stretch>
            <a:fillRect/>
          </a:stretch>
        </p:blipFill>
        <p:spPr bwMode="auto">
          <a:xfrm>
            <a:off x="334434" y="6019801"/>
            <a:ext cx="11156951" cy="504825"/>
          </a:xfrm>
          <a:prstGeom prst="rect">
            <a:avLst/>
          </a:prstGeom>
          <a:noFill/>
          <a:ln w="9525">
            <a:noFill/>
            <a:miter lim="800000"/>
            <a:headEnd/>
            <a:tailEnd/>
          </a:ln>
        </p:spPr>
      </p:pic>
      <p:sp>
        <p:nvSpPr>
          <p:cNvPr id="4" name="Rectangle 3"/>
          <p:cNvSpPr/>
          <p:nvPr/>
        </p:nvSpPr>
        <p:spPr>
          <a:xfrm>
            <a:off x="2351618" y="5157789"/>
            <a:ext cx="2976033" cy="719137"/>
          </a:xfrm>
          <a:prstGeom prst="rect">
            <a:avLst/>
          </a:prstGeom>
          <a:noFill/>
          <a:ln w="28575">
            <a:solidFill>
              <a:srgbClr val="F76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Titre 1">
            <a:extLst/>
          </p:cNvPr>
          <p:cNvSpPr txBox="1">
            <a:spLocks/>
          </p:cNvSpPr>
          <p:nvPr/>
        </p:nvSpPr>
        <p:spPr bwMode="auto">
          <a:xfrm>
            <a:off x="1199456" y="188640"/>
            <a:ext cx="10465163"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3600" kern="0" dirty="0">
                <a:solidFill>
                  <a:srgbClr val="000000"/>
                </a:solidFill>
                <a:latin typeface="Arial"/>
              </a:rPr>
              <a:t>9) </a:t>
            </a:r>
            <a:r>
              <a:rPr lang="fr-FR" altLang="fr-FR" sz="3600" dirty="0"/>
              <a:t>Patient en arrêt cardiaque résumé</a:t>
            </a:r>
          </a:p>
        </p:txBody>
      </p:sp>
      <p:sp>
        <p:nvSpPr>
          <p:cNvPr id="90118" name="Rectangle 2"/>
          <p:cNvSpPr>
            <a:spLocks noChangeArrowheads="1"/>
          </p:cNvSpPr>
          <p:nvPr/>
        </p:nvSpPr>
        <p:spPr bwMode="auto">
          <a:xfrm>
            <a:off x="4751918" y="1052514"/>
            <a:ext cx="8352367" cy="649287"/>
          </a:xfrm>
          <a:prstGeom prst="ellipse">
            <a:avLst/>
          </a:prstGeom>
          <a:noFill/>
          <a:ln w="38100">
            <a:solidFill>
              <a:srgbClr val="FF00FF"/>
            </a:solidFill>
            <a:miter lim="800000"/>
            <a:headEnd/>
            <a:tailEnd/>
          </a:ln>
        </p:spPr>
        <p:txBody>
          <a:bodyPr>
            <a:spAutoFit/>
          </a:bodyPr>
          <a:lstStyle/>
          <a:p>
            <a:pPr eaLnBrk="1" hangingPunct="1"/>
            <a:r>
              <a:rPr lang="fr-FR" altLang="fr-FR" sz="2400"/>
              <a:t>Chez l’enfant et le nourrisson</a:t>
            </a:r>
          </a:p>
        </p:txBody>
      </p:sp>
      <p:sp>
        <p:nvSpPr>
          <p:cNvPr id="7" name="Rectangle 2"/>
          <p:cNvSpPr>
            <a:spLocks noChangeArrowheads="1"/>
          </p:cNvSpPr>
          <p:nvPr/>
        </p:nvSpPr>
        <p:spPr bwMode="auto">
          <a:xfrm>
            <a:off x="1678517" y="1195389"/>
            <a:ext cx="4224867" cy="649287"/>
          </a:xfrm>
          <a:prstGeom prst="ellipse">
            <a:avLst/>
          </a:prstGeom>
          <a:noFill/>
          <a:ln w="38100">
            <a:solidFill>
              <a:schemeClr val="accent2">
                <a:lumMod val="40000"/>
                <a:lumOff val="60000"/>
              </a:schemeClr>
            </a:solidFill>
            <a:miter lim="800000"/>
            <a:headEnd/>
            <a:tailEnd/>
          </a:ln>
        </p:spPr>
        <p:txBody>
          <a:bodyPr>
            <a:spAutoFit/>
          </a:bodyPr>
          <a:lstStyle/>
          <a:p>
            <a:pPr eaLnBrk="1" hangingPunct="1">
              <a:defRPr/>
            </a:pPr>
            <a:r>
              <a:rPr lang="fr-FR" altLang="fr-FR" sz="2400" dirty="0"/>
              <a:t>Chez l’adulte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l="20197" t="50288" r="33868" b="-31"/>
          <a:stretch>
            <a:fillRect/>
          </a:stretch>
        </p:blipFill>
        <p:spPr bwMode="auto">
          <a:xfrm>
            <a:off x="1" y="1154113"/>
            <a:ext cx="12240684" cy="5588000"/>
          </a:xfrm>
          <a:prstGeom prst="rect">
            <a:avLst/>
          </a:prstGeom>
          <a:noFill/>
          <a:ln w="9525">
            <a:noFill/>
            <a:miter lim="800000"/>
            <a:headEnd/>
            <a:tailEnd/>
          </a:ln>
        </p:spPr>
      </p:pic>
      <p:pic>
        <p:nvPicPr>
          <p:cNvPr id="91139" name="Picture 2"/>
          <p:cNvPicPr>
            <a:picLocks noChangeAspect="1" noChangeArrowheads="1"/>
          </p:cNvPicPr>
          <p:nvPr/>
        </p:nvPicPr>
        <p:blipFill>
          <a:blip r:embed="rId2" cstate="print"/>
          <a:srcRect l="20197" t="16360" r="33868" b="76984"/>
          <a:stretch>
            <a:fillRect/>
          </a:stretch>
        </p:blipFill>
        <p:spPr bwMode="auto">
          <a:xfrm>
            <a:off x="0" y="355600"/>
            <a:ext cx="12192000" cy="76993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22295" t="21828" r="36411" b="69341"/>
          <a:stretch>
            <a:fillRect/>
          </a:stretch>
        </p:blipFill>
        <p:spPr bwMode="auto">
          <a:xfrm>
            <a:off x="1282700" y="115889"/>
            <a:ext cx="9518651" cy="858472"/>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22295" t="21828" r="36411" b="63019"/>
          <a:stretch>
            <a:fillRect/>
          </a:stretch>
        </p:blipFill>
        <p:spPr bwMode="auto">
          <a:xfrm>
            <a:off x="1282700" y="115889"/>
            <a:ext cx="9518651" cy="147306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22295" t="21828" r="36411" b="49759"/>
          <a:stretch>
            <a:fillRect/>
          </a:stretch>
        </p:blipFill>
        <p:spPr bwMode="auto">
          <a:xfrm>
            <a:off x="1282700" y="115889"/>
            <a:ext cx="9518651" cy="2762222"/>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22295" t="21828" r="36411" b="24317"/>
          <a:stretch>
            <a:fillRect/>
          </a:stretch>
        </p:blipFill>
        <p:spPr bwMode="auto">
          <a:xfrm>
            <a:off x="1282700" y="115889"/>
            <a:ext cx="9518651" cy="52356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22295" t="21828" r="36411" b="9555"/>
          <a:stretch>
            <a:fillRect/>
          </a:stretch>
        </p:blipFill>
        <p:spPr bwMode="auto">
          <a:xfrm>
            <a:off x="1282700" y="115889"/>
            <a:ext cx="9518651" cy="667067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l="25417" t="51295" r="43657" b="33558"/>
          <a:stretch>
            <a:fillRect/>
          </a:stretch>
        </p:blipFill>
        <p:spPr bwMode="auto">
          <a:xfrm>
            <a:off x="2063751" y="765176"/>
            <a:ext cx="9215967" cy="1903073"/>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l="25417" t="51295" r="43657" b="16434"/>
          <a:stretch>
            <a:fillRect/>
          </a:stretch>
        </p:blipFill>
        <p:spPr bwMode="auto">
          <a:xfrm>
            <a:off x="2063751" y="765176"/>
            <a:ext cx="9215967" cy="4054475"/>
          </a:xfrm>
          <a:prstGeom prst="rect">
            <a:avLst/>
          </a:prstGeom>
          <a:noFill/>
          <a:ln w="9525">
            <a:noFill/>
            <a:miter lim="800000"/>
            <a:headEnd/>
            <a:tailEnd/>
          </a:ln>
        </p:spPr>
      </p:pic>
      <p:sp>
        <p:nvSpPr>
          <p:cNvPr id="3" name="Rectangle à coins arrondis 2"/>
          <p:cNvSpPr/>
          <p:nvPr/>
        </p:nvSpPr>
        <p:spPr>
          <a:xfrm>
            <a:off x="6895475" y="2713220"/>
            <a:ext cx="4362138" cy="22485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l="25417" t="51295" r="43657" b="16434"/>
          <a:stretch>
            <a:fillRect/>
          </a:stretch>
        </p:blipFill>
        <p:spPr bwMode="auto">
          <a:xfrm>
            <a:off x="2063751" y="765176"/>
            <a:ext cx="9215967" cy="40544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59000" y="188913"/>
            <a:ext cx="6242051" cy="576262"/>
          </a:xfrm>
          <a:prstGeom prst="rect">
            <a:avLst/>
          </a:prstGeom>
          <a:solidFill>
            <a:schemeClr val="bg1">
              <a:lumMod val="95000"/>
            </a:schemeClr>
          </a:solidFill>
          <a:ln w="76200">
            <a:solidFill>
              <a:srgbClr val="FFC000"/>
            </a:solidFill>
          </a:ln>
        </p:spPr>
        <p:txBody>
          <a:bodyPr anchor="ctr">
            <a:normAutofit/>
          </a:bodyPr>
          <a:lstStyle/>
          <a:p>
            <a:pPr algn="ctr" eaLnBrk="1" hangingPunct="1">
              <a:defRPr/>
            </a:pPr>
            <a:r>
              <a:rPr lang="fr-FR" sz="2800" b="1" dirty="0">
                <a:latin typeface="Arial" charset="0"/>
                <a:cs typeface="Arial" charset="0"/>
              </a:rPr>
              <a:t>Objectifs de formation</a:t>
            </a:r>
          </a:p>
        </p:txBody>
      </p:sp>
      <p:sp>
        <p:nvSpPr>
          <p:cNvPr id="3" name="ZoneTexte 2"/>
          <p:cNvSpPr txBox="1"/>
          <p:nvPr/>
        </p:nvSpPr>
        <p:spPr>
          <a:xfrm>
            <a:off x="624418" y="981075"/>
            <a:ext cx="6242049" cy="935038"/>
          </a:xfrm>
          <a:prstGeom prst="rect">
            <a:avLst/>
          </a:prstGeom>
          <a:solidFill>
            <a:schemeClr val="bg1">
              <a:lumMod val="95000"/>
            </a:schemeClr>
          </a:solidFill>
          <a:ln w="76200">
            <a:solidFill>
              <a:srgbClr val="F76865"/>
            </a:solidFill>
          </a:ln>
        </p:spPr>
        <p:txBody>
          <a:bodyPr anchor="ctr">
            <a:normAutofit fontScale="92500" lnSpcReduction="20000"/>
          </a:bodyPr>
          <a:lstStyle/>
          <a:p>
            <a:pPr marL="514338" indent="-514338" algn="ctr">
              <a:lnSpc>
                <a:spcPct val="80000"/>
              </a:lnSpc>
              <a:spcBef>
                <a:spcPct val="20000"/>
              </a:spcBef>
              <a:buClr>
                <a:srgbClr val="595959"/>
              </a:buClr>
              <a:defRPr/>
            </a:pPr>
            <a:r>
              <a:rPr lang="fr-FR" altLang="fr-FR" sz="3600" kern="0" dirty="0">
                <a:latin typeface="+mn-lt"/>
                <a:cs typeface="+mn-cs"/>
              </a:rPr>
              <a:t>Objectifs de compétences</a:t>
            </a:r>
          </a:p>
          <a:p>
            <a:pPr marL="514338" indent="-514338" algn="ctr">
              <a:lnSpc>
                <a:spcPct val="80000"/>
              </a:lnSpc>
              <a:spcBef>
                <a:spcPct val="20000"/>
              </a:spcBef>
              <a:buClr>
                <a:srgbClr val="595959"/>
              </a:buClr>
              <a:defRPr/>
            </a:pPr>
            <a:r>
              <a:rPr lang="fr-FR" altLang="fr-FR" sz="2100" kern="0" dirty="0" err="1">
                <a:latin typeface="+mn-lt"/>
                <a:cs typeface="+mn-cs"/>
              </a:rPr>
              <a:t>Knowledge</a:t>
            </a:r>
            <a:r>
              <a:rPr lang="fr-FR" altLang="fr-FR" sz="2100" kern="0" dirty="0">
                <a:latin typeface="+mn-lt"/>
                <a:cs typeface="+mn-cs"/>
              </a:rPr>
              <a:t> / </a:t>
            </a:r>
            <a:r>
              <a:rPr lang="fr-FR" altLang="fr-FR" sz="2100" kern="0" dirty="0" err="1">
                <a:latin typeface="+mn-lt"/>
                <a:cs typeface="+mn-cs"/>
              </a:rPr>
              <a:t>Skills</a:t>
            </a:r>
            <a:r>
              <a:rPr lang="fr-FR" altLang="fr-FR" sz="2100" kern="0" dirty="0">
                <a:latin typeface="+mn-lt"/>
                <a:cs typeface="+mn-cs"/>
              </a:rPr>
              <a:t> / Attitudes</a:t>
            </a:r>
          </a:p>
          <a:p>
            <a:pPr marL="514338" indent="-514338" algn="ctr">
              <a:lnSpc>
                <a:spcPct val="80000"/>
              </a:lnSpc>
              <a:spcBef>
                <a:spcPct val="20000"/>
              </a:spcBef>
              <a:buClr>
                <a:srgbClr val="595959"/>
              </a:buClr>
              <a:defRPr/>
            </a:pPr>
            <a:r>
              <a:rPr lang="fr-FR" altLang="fr-FR" sz="2100" kern="0" dirty="0">
                <a:latin typeface="+mn-lt"/>
                <a:cs typeface="+mn-cs"/>
              </a:rPr>
              <a:t>Connaissances / Aptitudes / Attitudes</a:t>
            </a:r>
          </a:p>
        </p:txBody>
      </p:sp>
      <p:sp>
        <p:nvSpPr>
          <p:cNvPr id="4" name="Espace réservé du contenu 3">
            <a:extLst/>
          </p:cNvPr>
          <p:cNvSpPr txBox="1">
            <a:spLocks/>
          </p:cNvSpPr>
          <p:nvPr/>
        </p:nvSpPr>
        <p:spPr>
          <a:xfrm>
            <a:off x="624417" y="2062163"/>
            <a:ext cx="11038416" cy="4679950"/>
          </a:xfrm>
          <a:prstGeom prst="rect">
            <a:avLst/>
          </a:prstGeom>
          <a:solidFill>
            <a:schemeClr val="bg1">
              <a:lumMod val="95000"/>
            </a:schemeClr>
          </a:solidFill>
          <a:ln w="76200">
            <a:solidFill>
              <a:srgbClr val="92D050"/>
            </a:solidFill>
          </a:ln>
        </p:spPr>
        <p:txBody>
          <a:bodyPr>
            <a:normAutofit lnSpcReduction="10000"/>
          </a:bodyPr>
          <a:lstStyle/>
          <a:p>
            <a:pPr eaLnBrk="1" hangingPunct="1">
              <a:defRPr/>
            </a:pPr>
            <a:r>
              <a:rPr lang="fr-FR" sz="2000" b="1" dirty="0">
                <a:latin typeface="Arial" charset="0"/>
                <a:cs typeface="Arial" charset="0"/>
              </a:rPr>
              <a:t>Sur le terrain</a:t>
            </a:r>
            <a:r>
              <a:rPr lang="fr-FR" sz="2000" dirty="0">
                <a:latin typeface="Arial" charset="0"/>
                <a:cs typeface="Arial" charset="0"/>
              </a:rPr>
              <a:t>, après la sensibilisation le participant doit être capable :</a:t>
            </a:r>
          </a:p>
          <a:p>
            <a:pPr eaLnBrk="1" hangingPunct="1">
              <a:defRPr/>
            </a:pPr>
            <a:endParaRPr lang="fr-FR" sz="2000" dirty="0">
              <a:latin typeface="Arial" charset="0"/>
              <a:cs typeface="Arial" charset="0"/>
            </a:endParaRPr>
          </a:p>
          <a:p>
            <a:pPr eaLnBrk="1" hangingPunct="1">
              <a:defRPr/>
            </a:pPr>
            <a:r>
              <a:rPr lang="fr-FR" sz="2000" dirty="0">
                <a:latin typeface="Arial" charset="0"/>
                <a:cs typeface="Arial" charset="0"/>
              </a:rPr>
              <a:t> Ne pas confondre </a:t>
            </a:r>
            <a:r>
              <a:rPr lang="fr-FR" sz="2000" b="1" dirty="0">
                <a:latin typeface="Arial" charset="0"/>
                <a:cs typeface="Arial" charset="0"/>
              </a:rPr>
              <a:t>vitesse</a:t>
            </a:r>
            <a:r>
              <a:rPr lang="fr-FR" sz="2000" dirty="0">
                <a:latin typeface="Arial" charset="0"/>
                <a:cs typeface="Arial" charset="0"/>
              </a:rPr>
              <a:t> et précipitation</a:t>
            </a:r>
          </a:p>
          <a:p>
            <a:pPr eaLnBrk="1" hangingPunct="1">
              <a:defRPr/>
            </a:pPr>
            <a:endParaRPr lang="fr-FR" sz="2000" dirty="0">
              <a:latin typeface="Arial" charset="0"/>
              <a:cs typeface="Arial" charset="0"/>
            </a:endParaRPr>
          </a:p>
          <a:p>
            <a:pPr eaLnBrk="1" hangingPunct="1">
              <a:defRPr/>
            </a:pPr>
            <a:r>
              <a:rPr lang="fr-FR" sz="2000" dirty="0">
                <a:latin typeface="Arial" charset="0"/>
                <a:cs typeface="Arial" charset="0"/>
              </a:rPr>
              <a:t> Comprendre </a:t>
            </a:r>
            <a:r>
              <a:rPr lang="fr-FR" sz="2000" b="1" dirty="0">
                <a:latin typeface="Arial" charset="0"/>
                <a:cs typeface="Arial" charset="0"/>
              </a:rPr>
              <a:t>l’impact du stress </a:t>
            </a:r>
            <a:r>
              <a:rPr lang="fr-FR" sz="2000" dirty="0">
                <a:latin typeface="Arial" charset="0"/>
                <a:cs typeface="Arial" charset="0"/>
              </a:rPr>
              <a:t>sur les comportements</a:t>
            </a:r>
          </a:p>
          <a:p>
            <a:pPr eaLnBrk="1" hangingPunct="1">
              <a:defRPr/>
            </a:pPr>
            <a:endParaRPr lang="fr-FR" sz="2000" dirty="0">
              <a:latin typeface="Arial" charset="0"/>
              <a:cs typeface="Arial" charset="0"/>
            </a:endParaRPr>
          </a:p>
          <a:p>
            <a:pPr eaLnBrk="1" hangingPunct="1">
              <a:defRPr/>
            </a:pPr>
            <a:r>
              <a:rPr lang="fr-FR" sz="2000" dirty="0">
                <a:latin typeface="Arial" charset="0"/>
                <a:cs typeface="Arial" charset="0"/>
              </a:rPr>
              <a:t> Reconnaitre et lutter contre l’</a:t>
            </a:r>
            <a:r>
              <a:rPr lang="fr-FR" sz="2000" b="1" dirty="0">
                <a:latin typeface="Arial" charset="0"/>
                <a:cs typeface="Arial" charset="0"/>
              </a:rPr>
              <a:t>instinct de fuite</a:t>
            </a:r>
          </a:p>
          <a:p>
            <a:pPr eaLnBrk="1" hangingPunct="1">
              <a:defRPr/>
            </a:pPr>
            <a:endParaRPr lang="fr-FR" sz="2000" b="1" dirty="0">
              <a:latin typeface="Arial" charset="0"/>
              <a:cs typeface="Arial" charset="0"/>
            </a:endParaRPr>
          </a:p>
          <a:p>
            <a:pPr eaLnBrk="1" hangingPunct="1">
              <a:defRPr/>
            </a:pPr>
            <a:r>
              <a:rPr lang="fr-FR" sz="2100" dirty="0">
                <a:latin typeface="Arial" charset="0"/>
                <a:cs typeface="Arial" charset="0"/>
              </a:rPr>
              <a:t> Connaître la loi : </a:t>
            </a:r>
            <a:r>
              <a:rPr lang="fr-FR" sz="2100" b="1" dirty="0">
                <a:latin typeface="Arial" charset="0"/>
                <a:cs typeface="Arial" charset="0"/>
              </a:rPr>
              <a:t>non-assistance à personne en danger</a:t>
            </a:r>
          </a:p>
          <a:p>
            <a:pPr eaLnBrk="1" hangingPunct="1">
              <a:defRPr/>
            </a:pPr>
            <a:endParaRPr lang="fr-FR" sz="2100" dirty="0">
              <a:latin typeface="Arial" charset="0"/>
              <a:cs typeface="Arial" charset="0"/>
            </a:endParaRPr>
          </a:p>
          <a:p>
            <a:pPr eaLnBrk="1" hangingPunct="1">
              <a:defRPr/>
            </a:pPr>
            <a:r>
              <a:rPr lang="fr-FR" sz="2100" dirty="0">
                <a:latin typeface="Arial" charset="0"/>
                <a:cs typeface="Arial" charset="0"/>
              </a:rPr>
              <a:t> Appliquer les </a:t>
            </a:r>
            <a:r>
              <a:rPr lang="fr-FR" sz="2100" b="1" dirty="0">
                <a:latin typeface="Arial" charset="0"/>
                <a:cs typeface="Arial" charset="0"/>
              </a:rPr>
              <a:t>règles de bon sens</a:t>
            </a:r>
          </a:p>
          <a:p>
            <a:pPr eaLnBrk="1" hangingPunct="1">
              <a:defRPr/>
            </a:pPr>
            <a:endParaRPr lang="fr-FR" sz="2100" dirty="0">
              <a:latin typeface="Arial" charset="0"/>
              <a:cs typeface="Arial" charset="0"/>
            </a:endParaRPr>
          </a:p>
          <a:p>
            <a:pPr eaLnBrk="1" hangingPunct="1">
              <a:defRPr/>
            </a:pPr>
            <a:r>
              <a:rPr lang="fr-FR" sz="2100" dirty="0">
                <a:latin typeface="Arial" charset="0"/>
                <a:cs typeface="Arial" charset="0"/>
              </a:rPr>
              <a:t> </a:t>
            </a:r>
            <a:r>
              <a:rPr lang="fr-FR" sz="2100" b="1" dirty="0">
                <a:latin typeface="Arial" charset="0"/>
                <a:cs typeface="Arial" charset="0"/>
              </a:rPr>
              <a:t>Faire de son mieux </a:t>
            </a:r>
            <a:r>
              <a:rPr lang="fr-FR" sz="2100" dirty="0">
                <a:latin typeface="Arial" charset="0"/>
                <a:cs typeface="Arial" charset="0"/>
              </a:rPr>
              <a:t>suivant ses compétences</a:t>
            </a:r>
          </a:p>
          <a:p>
            <a:pPr eaLnBrk="1" hangingPunct="1">
              <a:defRPr/>
            </a:pPr>
            <a:endParaRPr lang="fr-FR" sz="2100" dirty="0">
              <a:latin typeface="Arial" charset="0"/>
              <a:cs typeface="Arial" charset="0"/>
            </a:endParaRPr>
          </a:p>
          <a:p>
            <a:pPr eaLnBrk="1" hangingPunct="1">
              <a:defRPr/>
            </a:pPr>
            <a:r>
              <a:rPr lang="fr-FR" sz="2100" dirty="0">
                <a:latin typeface="Arial" charset="0"/>
                <a:cs typeface="Arial" charset="0"/>
              </a:rPr>
              <a:t> Faciliter le </a:t>
            </a:r>
            <a:r>
              <a:rPr lang="fr-FR" sz="2100" b="1" dirty="0">
                <a:latin typeface="Arial" charset="0"/>
                <a:cs typeface="Arial" charset="0"/>
              </a:rPr>
              <a:t>travail en groupe</a:t>
            </a:r>
          </a:p>
          <a:p>
            <a:pPr eaLnBrk="1" hangingPunct="1">
              <a:defRPr/>
            </a:pPr>
            <a:endParaRPr lang="fr-FR" sz="2100" b="1" dirty="0">
              <a:latin typeface="Arial" charset="0"/>
              <a:cs typeface="Arial" charset="0"/>
            </a:endParaRPr>
          </a:p>
        </p:txBody>
      </p:sp>
      <p:sp>
        <p:nvSpPr>
          <p:cNvPr id="12293" name="Ellipse 4"/>
          <p:cNvSpPr>
            <a:spLocks noChangeArrowheads="1"/>
          </p:cNvSpPr>
          <p:nvPr/>
        </p:nvSpPr>
        <p:spPr bwMode="auto">
          <a:xfrm>
            <a:off x="6769101" y="936625"/>
            <a:ext cx="4991100" cy="908050"/>
          </a:xfrm>
          <a:prstGeom prst="ellipse">
            <a:avLst/>
          </a:prstGeom>
          <a:noFill/>
          <a:ln w="57150">
            <a:solidFill>
              <a:srgbClr val="00B0F0"/>
            </a:solidFill>
            <a:round/>
            <a:headEnd/>
            <a:tailEnd/>
          </a:ln>
        </p:spPr>
        <p:txBody>
          <a:bodyPr>
            <a:spAutoFit/>
          </a:bodyPr>
          <a:lstStyle/>
          <a:p>
            <a:pPr algn="ctr" eaLnBrk="1" hangingPunct="1"/>
            <a:r>
              <a:rPr lang="fr-FR" altLang="fr-FR"/>
              <a:t>Civisme</a:t>
            </a:r>
          </a:p>
          <a:p>
            <a:pPr algn="ctr" eaLnBrk="1" hangingPunct="1"/>
            <a:r>
              <a:rPr lang="fr-FR" altLang="fr-FR" b="1"/>
              <a:t>Obligatoire toute la vie</a:t>
            </a:r>
          </a:p>
        </p:txBody>
      </p:sp>
      <p:sp>
        <p:nvSpPr>
          <p:cNvPr id="6" name="Ellipse 5"/>
          <p:cNvSpPr/>
          <p:nvPr/>
        </p:nvSpPr>
        <p:spPr>
          <a:xfrm>
            <a:off x="4127050" y="1268413"/>
            <a:ext cx="1919817" cy="57626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l="23373" t="21507" r="35529" b="10797"/>
          <a:stretch>
            <a:fillRect/>
          </a:stretch>
        </p:blipFill>
        <p:spPr bwMode="auto">
          <a:xfrm>
            <a:off x="1295400" y="68264"/>
            <a:ext cx="9711267" cy="6745287"/>
          </a:xfrm>
          <a:prstGeom prst="rect">
            <a:avLst/>
          </a:prstGeom>
          <a:noFill/>
          <a:ln w="9525">
            <a:noFill/>
            <a:miter lim="800000"/>
            <a:headEnd/>
            <a:tailEnd/>
          </a:ln>
        </p:spPr>
      </p:pic>
      <p:sp>
        <p:nvSpPr>
          <p:cNvPr id="94211" name="ZoneTexte 2"/>
          <p:cNvSpPr txBox="1">
            <a:spLocks noChangeArrowheads="1"/>
          </p:cNvSpPr>
          <p:nvPr/>
        </p:nvSpPr>
        <p:spPr bwMode="auto">
          <a:xfrm>
            <a:off x="8303685" y="1773238"/>
            <a:ext cx="2400300" cy="646112"/>
          </a:xfrm>
          <a:prstGeom prst="rect">
            <a:avLst/>
          </a:prstGeom>
          <a:noFill/>
          <a:ln w="38100">
            <a:solidFill>
              <a:srgbClr val="FF0000"/>
            </a:solidFill>
            <a:miter lim="800000"/>
            <a:headEnd/>
            <a:tailEnd/>
          </a:ln>
        </p:spPr>
        <p:txBody>
          <a:bodyPr>
            <a:spAutoFit/>
          </a:bodyPr>
          <a:lstStyle/>
          <a:p>
            <a:pPr eaLnBrk="1" hangingPunct="1"/>
            <a:endParaRPr lang="fr-FR" altLang="fr-FR"/>
          </a:p>
          <a:p>
            <a:pPr eaLnBrk="1" hangingPunct="1"/>
            <a:endParaRPr lang="fr-FR" altLang="fr-FR"/>
          </a:p>
        </p:txBody>
      </p:sp>
      <p:sp>
        <p:nvSpPr>
          <p:cNvPr id="94212" name="ZoneTexte 3"/>
          <p:cNvSpPr txBox="1">
            <a:spLocks noChangeArrowheads="1"/>
          </p:cNvSpPr>
          <p:nvPr/>
        </p:nvSpPr>
        <p:spPr bwMode="auto">
          <a:xfrm>
            <a:off x="4559300" y="4652964"/>
            <a:ext cx="6447367" cy="923925"/>
          </a:xfrm>
          <a:prstGeom prst="rect">
            <a:avLst/>
          </a:prstGeom>
          <a:noFill/>
          <a:ln w="38100">
            <a:solidFill>
              <a:srgbClr val="FF0000"/>
            </a:solidFill>
            <a:miter lim="800000"/>
            <a:headEnd/>
            <a:tailEnd/>
          </a:ln>
        </p:spPr>
        <p:txBody>
          <a:bodyPr>
            <a:spAutoFit/>
          </a:bodyPr>
          <a:lstStyle/>
          <a:p>
            <a:pPr eaLnBrk="1" hangingPunct="1"/>
            <a:endParaRPr lang="fr-FR" altLang="fr-FR"/>
          </a:p>
          <a:p>
            <a:pPr eaLnBrk="1" hangingPunct="1"/>
            <a:endParaRPr lang="fr-FR" altLang="fr-FR"/>
          </a:p>
          <a:p>
            <a:pPr eaLnBrk="1" hangingPunct="1"/>
            <a:endParaRPr lang="fr-FR" altLang="fr-FR"/>
          </a:p>
        </p:txBody>
      </p:sp>
      <p:sp>
        <p:nvSpPr>
          <p:cNvPr id="94213" name="ZoneTexte 4"/>
          <p:cNvSpPr txBox="1">
            <a:spLocks noChangeArrowheads="1"/>
          </p:cNvSpPr>
          <p:nvPr/>
        </p:nvSpPr>
        <p:spPr bwMode="auto">
          <a:xfrm>
            <a:off x="4271434" y="6165850"/>
            <a:ext cx="2976033" cy="260350"/>
          </a:xfrm>
          <a:prstGeom prst="rect">
            <a:avLst/>
          </a:prstGeom>
          <a:noFill/>
          <a:ln w="38100">
            <a:solidFill>
              <a:srgbClr val="FF0000"/>
            </a:solidFill>
            <a:miter lim="800000"/>
            <a:headEnd/>
            <a:tailEnd/>
          </a:ln>
        </p:spPr>
        <p:txBody>
          <a:bodyPr>
            <a:spAutoFit/>
          </a:bodyPr>
          <a:lstStyle/>
          <a:p>
            <a:pPr eaLnBrk="1" hangingPunct="1"/>
            <a:endParaRPr lang="fr-FR" altLang="fr-FR" sz="1100"/>
          </a:p>
        </p:txBody>
      </p:sp>
      <p:sp>
        <p:nvSpPr>
          <p:cNvPr id="94214" name="Rectangle 2"/>
          <p:cNvSpPr>
            <a:spLocks noChangeArrowheads="1"/>
          </p:cNvSpPr>
          <p:nvPr/>
        </p:nvSpPr>
        <p:spPr bwMode="auto">
          <a:xfrm>
            <a:off x="7440084" y="333375"/>
            <a:ext cx="4561416" cy="1168400"/>
          </a:xfrm>
          <a:prstGeom prst="ellipse">
            <a:avLst/>
          </a:prstGeom>
          <a:noFill/>
          <a:ln w="38100">
            <a:solidFill>
              <a:srgbClr val="FF00FF"/>
            </a:solidFill>
            <a:miter lim="800000"/>
            <a:headEnd/>
            <a:tailEnd/>
          </a:ln>
        </p:spPr>
        <p:txBody>
          <a:bodyPr>
            <a:spAutoFit/>
          </a:bodyPr>
          <a:lstStyle/>
          <a:p>
            <a:pPr algn="ctr" eaLnBrk="1" hangingPunct="1"/>
            <a:r>
              <a:rPr lang="fr-FR" altLang="fr-FR" sz="2400"/>
              <a:t>Chez l’enfant </a:t>
            </a:r>
          </a:p>
          <a:p>
            <a:pPr algn="ctr" eaLnBrk="1" hangingPunct="1"/>
            <a:r>
              <a:rPr lang="fr-FR" altLang="fr-FR" sz="2400"/>
              <a:t>et le nourrisson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l="25731" t="50812" r="41617" b="15720"/>
          <a:stretch>
            <a:fillRect/>
          </a:stretch>
        </p:blipFill>
        <p:spPr bwMode="auto">
          <a:xfrm>
            <a:off x="370418" y="188913"/>
            <a:ext cx="9662583" cy="4176712"/>
          </a:xfrm>
          <a:prstGeom prst="rect">
            <a:avLst/>
          </a:prstGeom>
          <a:noFill/>
          <a:ln w="9525">
            <a:noFill/>
            <a:miter lim="800000"/>
            <a:headEnd/>
            <a:tailEnd/>
          </a:ln>
        </p:spPr>
      </p:pic>
      <p:sp>
        <p:nvSpPr>
          <p:cNvPr id="95235" name="Rectangle 2"/>
          <p:cNvSpPr>
            <a:spLocks noChangeArrowheads="1"/>
          </p:cNvSpPr>
          <p:nvPr/>
        </p:nvSpPr>
        <p:spPr bwMode="auto">
          <a:xfrm>
            <a:off x="7535334" y="549275"/>
            <a:ext cx="4561417" cy="1168400"/>
          </a:xfrm>
          <a:prstGeom prst="ellipse">
            <a:avLst/>
          </a:prstGeom>
          <a:noFill/>
          <a:ln w="38100">
            <a:solidFill>
              <a:srgbClr val="FF00FF"/>
            </a:solidFill>
            <a:miter lim="800000"/>
            <a:headEnd/>
            <a:tailEnd/>
          </a:ln>
        </p:spPr>
        <p:txBody>
          <a:bodyPr>
            <a:spAutoFit/>
          </a:bodyPr>
          <a:lstStyle/>
          <a:p>
            <a:pPr algn="ctr" eaLnBrk="1" hangingPunct="1"/>
            <a:r>
              <a:rPr lang="fr-FR" altLang="fr-FR" sz="2400"/>
              <a:t>Chez l’enfant </a:t>
            </a:r>
          </a:p>
          <a:p>
            <a:pPr algn="ctr" eaLnBrk="1" hangingPunct="1"/>
            <a:r>
              <a:rPr lang="fr-FR" altLang="fr-FR" sz="2400"/>
              <a:t>et le nourrisson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l="23517" t="19313" r="36636" b="20641"/>
          <a:stretch>
            <a:fillRect/>
          </a:stretch>
        </p:blipFill>
        <p:spPr bwMode="auto">
          <a:xfrm>
            <a:off x="1016000" y="71439"/>
            <a:ext cx="10496551" cy="6670675"/>
          </a:xfrm>
          <a:prstGeom prst="rect">
            <a:avLst/>
          </a:prstGeom>
          <a:noFill/>
          <a:ln w="9525">
            <a:noFill/>
            <a:miter lim="800000"/>
            <a:headEnd/>
            <a:tailEnd/>
          </a:ln>
        </p:spPr>
      </p:pic>
      <p:sp>
        <p:nvSpPr>
          <p:cNvPr id="96259" name="Rectangle 2"/>
          <p:cNvSpPr>
            <a:spLocks noChangeArrowheads="1"/>
          </p:cNvSpPr>
          <p:nvPr/>
        </p:nvSpPr>
        <p:spPr bwMode="auto">
          <a:xfrm>
            <a:off x="7391401" y="531813"/>
            <a:ext cx="4561417" cy="1168400"/>
          </a:xfrm>
          <a:prstGeom prst="ellipse">
            <a:avLst/>
          </a:prstGeom>
          <a:noFill/>
          <a:ln w="38100">
            <a:solidFill>
              <a:srgbClr val="FF00FF"/>
            </a:solidFill>
            <a:miter lim="800000"/>
            <a:headEnd/>
            <a:tailEnd/>
          </a:ln>
        </p:spPr>
        <p:txBody>
          <a:bodyPr>
            <a:spAutoFit/>
          </a:bodyPr>
          <a:lstStyle/>
          <a:p>
            <a:pPr algn="ctr" eaLnBrk="1" hangingPunct="1"/>
            <a:r>
              <a:rPr lang="fr-FR" altLang="fr-FR" sz="2400"/>
              <a:t>Chez l’enfant </a:t>
            </a:r>
          </a:p>
          <a:p>
            <a:pPr algn="ctr" eaLnBrk="1" hangingPunct="1"/>
            <a:r>
              <a:rPr lang="fr-FR" altLang="fr-FR" sz="2400"/>
              <a:t>et le nourrisson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27811" t="19798" r="39403" b="954"/>
          <a:stretch>
            <a:fillRect/>
          </a:stretch>
        </p:blipFill>
        <p:spPr bwMode="auto">
          <a:xfrm>
            <a:off x="2734734" y="39688"/>
            <a:ext cx="6529917" cy="6653212"/>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993873" y="278295"/>
            <a:ext cx="7649665" cy="4668405"/>
          </a:xfrm>
          <a:prstGeom prst="rect">
            <a:avLst/>
          </a:prstGeom>
        </p:spPr>
      </p:pic>
      <p:sp>
        <p:nvSpPr>
          <p:cNvPr id="2" name="Rectangle 1"/>
          <p:cNvSpPr/>
          <p:nvPr/>
        </p:nvSpPr>
        <p:spPr>
          <a:xfrm>
            <a:off x="3094754" y="5689360"/>
            <a:ext cx="5447902" cy="646331"/>
          </a:xfrm>
          <a:prstGeom prst="rect">
            <a:avLst/>
          </a:prstGeom>
        </p:spPr>
        <p:txBody>
          <a:bodyPr wrap="none">
            <a:spAutoFit/>
          </a:bodyPr>
          <a:lstStyle/>
          <a:p>
            <a:pPr algn="ctr"/>
            <a:r>
              <a:rPr lang="fr-FR" dirty="0"/>
              <a:t>The Office </a:t>
            </a:r>
            <a:endParaRPr lang="fr-FR" dirty="0">
              <a:hlinkClick r:id="rId3"/>
            </a:endParaRPr>
          </a:p>
          <a:p>
            <a:r>
              <a:rPr lang="fr-FR" dirty="0">
                <a:hlinkClick r:id="rId3"/>
              </a:rPr>
              <a:t>https://www.youtube.com/watch?v=ssIY8NYwvh4&amp;t=6s</a:t>
            </a:r>
            <a:endParaRPr lang="fr-FR" dirty="0"/>
          </a:p>
        </p:txBody>
      </p:sp>
    </p:spTree>
    <p:extLst>
      <p:ext uri="{BB962C8B-B14F-4D97-AF65-F5344CB8AC3E}">
        <p14:creationId xmlns:p14="http://schemas.microsoft.com/office/powerpoint/2010/main" val="1980521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3"/>
          <p:cNvPicPr>
            <a:picLocks noChangeAspect="1"/>
          </p:cNvPicPr>
          <p:nvPr/>
        </p:nvPicPr>
        <p:blipFill>
          <a:blip r:embed="rId2" cstate="print"/>
          <a:srcRect l="15906" t="-5114" r="20288" b="-2841"/>
          <a:stretch>
            <a:fillRect/>
          </a:stretch>
        </p:blipFill>
        <p:spPr bwMode="auto">
          <a:xfrm>
            <a:off x="334434" y="2852738"/>
            <a:ext cx="1056217" cy="2736850"/>
          </a:xfrm>
          <a:prstGeom prst="rect">
            <a:avLst/>
          </a:prstGeom>
          <a:solidFill>
            <a:schemeClr val="bg1">
              <a:lumMod val="95000"/>
            </a:schemeClr>
          </a:solidFill>
          <a:ln w="6350">
            <a:solidFill>
              <a:srgbClr val="FFC000"/>
            </a:solidFill>
          </a:ln>
        </p:spPr>
      </p:pic>
      <p:pic>
        <p:nvPicPr>
          <p:cNvPr id="31747" name="Picture 2"/>
          <p:cNvPicPr>
            <a:picLocks noChangeAspect="1" noChangeArrowheads="1"/>
          </p:cNvPicPr>
          <p:nvPr/>
        </p:nvPicPr>
        <p:blipFill>
          <a:blip r:embed="rId3" cstate="print"/>
          <a:srcRect l="15216" t="64594" r="12285" b="17688"/>
          <a:stretch>
            <a:fillRect/>
          </a:stretch>
        </p:blipFill>
        <p:spPr bwMode="auto">
          <a:xfrm>
            <a:off x="0" y="5719764"/>
            <a:ext cx="10608733" cy="1093787"/>
          </a:xfrm>
          <a:prstGeom prst="rect">
            <a:avLst/>
          </a:prstGeom>
          <a:noFill/>
          <a:ln w="9525">
            <a:noFill/>
            <a:miter lim="800000"/>
            <a:headEnd/>
            <a:tailEnd/>
          </a:ln>
        </p:spPr>
      </p:pic>
      <p:sp>
        <p:nvSpPr>
          <p:cNvPr id="19" name="Sous-titre 2"/>
          <p:cNvSpPr txBox="1">
            <a:spLocks/>
          </p:cNvSpPr>
          <p:nvPr/>
        </p:nvSpPr>
        <p:spPr>
          <a:xfrm>
            <a:off x="10801352" y="1"/>
            <a:ext cx="1390649" cy="333375"/>
          </a:xfrm>
          <a:prstGeom prst="rect">
            <a:avLst/>
          </a:prstGeom>
        </p:spPr>
        <p:txBody>
          <a:bodyPr/>
          <a:lstStyle/>
          <a:p>
            <a:pPr algn="r" fontAlgn="auto">
              <a:spcBef>
                <a:spcPct val="20000"/>
              </a:spcBef>
              <a:spcAft>
                <a:spcPts val="0"/>
              </a:spcAft>
              <a:buFont typeface="Arial" pitchFamily="34" charset="0"/>
              <a:buNone/>
              <a:defRPr/>
            </a:pPr>
            <a:r>
              <a:rPr lang="fr-FR" dirty="0">
                <a:latin typeface="+mn-lt"/>
                <a:cs typeface="+mn-cs"/>
              </a:rPr>
              <a:t>27</a:t>
            </a:r>
            <a:endParaRPr lang="fr-FR" b="1" dirty="0">
              <a:solidFill>
                <a:schemeClr val="accent6"/>
              </a:solidFill>
              <a:latin typeface="+mn-lt"/>
              <a:cs typeface="+mn-cs"/>
            </a:endParaRPr>
          </a:p>
          <a:p>
            <a:pPr fontAlgn="auto">
              <a:spcBef>
                <a:spcPct val="20000"/>
              </a:spcBef>
              <a:spcAft>
                <a:spcPts val="0"/>
              </a:spcAft>
              <a:buFont typeface="Arial" pitchFamily="34" charset="0"/>
              <a:buNone/>
              <a:defRPr/>
            </a:pPr>
            <a:endParaRPr lang="fr-FR" sz="1400" b="1" dirty="0">
              <a:solidFill>
                <a:schemeClr val="accent6"/>
              </a:solidFill>
              <a:latin typeface="+mn-lt"/>
              <a:cs typeface="+mn-cs"/>
            </a:endParaRPr>
          </a:p>
        </p:txBody>
      </p:sp>
      <p:cxnSp>
        <p:nvCxnSpPr>
          <p:cNvPr id="14" name="Connecteur droit 13"/>
          <p:cNvCxnSpPr/>
          <p:nvPr/>
        </p:nvCxnSpPr>
        <p:spPr>
          <a:xfrm>
            <a:off x="527381" y="768350"/>
            <a:ext cx="1065718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bwMode="auto">
          <a:xfrm>
            <a:off x="334433" y="115888"/>
            <a:ext cx="10972800" cy="792162"/>
          </a:xfrm>
          <a:prstGeom prst="rect">
            <a:avLst/>
          </a:prstGeom>
          <a:noFill/>
          <a:ln w="9525">
            <a:noFill/>
            <a:miter lim="800000"/>
            <a:headEnd/>
            <a:tailEnd/>
          </a:ln>
        </p:spPr>
        <p:txBody>
          <a:bodyPr anchor="ctr">
            <a:normAutofit/>
          </a:bodyPr>
          <a:lstStyle/>
          <a:p>
            <a:pPr eaLnBrk="0" hangingPunct="0">
              <a:defRPr/>
            </a:pPr>
            <a:r>
              <a:rPr lang="fr-FR" sz="3600" kern="0" dirty="0">
                <a:solidFill>
                  <a:schemeClr val="tx1">
                    <a:lumMod val="65000"/>
                    <a:lumOff val="35000"/>
                  </a:schemeClr>
                </a:solidFill>
                <a:latin typeface="+mj-lt"/>
                <a:ea typeface="+mj-ea"/>
                <a:cs typeface="Arial" pitchFamily="34" charset="0"/>
              </a:rPr>
              <a:t>OBJECTIFS arrêt cardiaque pédiatrique</a:t>
            </a:r>
          </a:p>
        </p:txBody>
      </p:sp>
      <p:sp>
        <p:nvSpPr>
          <p:cNvPr id="31751" name="Sous-titre 2"/>
          <p:cNvSpPr txBox="1">
            <a:spLocks/>
          </p:cNvSpPr>
          <p:nvPr/>
        </p:nvSpPr>
        <p:spPr bwMode="auto">
          <a:xfrm>
            <a:off x="10320867" y="6308725"/>
            <a:ext cx="1775884" cy="509588"/>
          </a:xfrm>
          <a:prstGeom prst="rect">
            <a:avLst/>
          </a:prstGeom>
          <a:noFill/>
          <a:ln w="9525">
            <a:noFill/>
            <a:miter lim="800000"/>
            <a:headEnd/>
            <a:tailEnd/>
          </a:ln>
        </p:spPr>
        <p:txBody>
          <a:bodyPr/>
          <a:lstStyle/>
          <a:p>
            <a:pPr algn="r">
              <a:spcBef>
                <a:spcPct val="20000"/>
              </a:spcBef>
            </a:pPr>
            <a:r>
              <a:rPr lang="fr-FR" sz="1400" b="1">
                <a:solidFill>
                  <a:srgbClr val="F79646"/>
                </a:solidFill>
              </a:rPr>
              <a:t>UE 11</a:t>
            </a:r>
            <a:br>
              <a:rPr lang="fr-FR" sz="1400" b="1">
                <a:solidFill>
                  <a:srgbClr val="F79646"/>
                </a:solidFill>
              </a:rPr>
            </a:br>
            <a:r>
              <a:rPr lang="fr-FR" sz="1400"/>
              <a:t>22 mai 2019</a:t>
            </a:r>
            <a:endParaRPr lang="fr-FR" sz="1400" b="1">
              <a:solidFill>
                <a:srgbClr val="F79646"/>
              </a:solidFill>
            </a:endParaRPr>
          </a:p>
          <a:p>
            <a:pPr algn="r">
              <a:spcBef>
                <a:spcPct val="20000"/>
              </a:spcBef>
            </a:pPr>
            <a:r>
              <a:rPr lang="fr-FR" sz="1400" b="1">
                <a:solidFill>
                  <a:srgbClr val="F79646"/>
                </a:solidFill>
              </a:rPr>
              <a:t> </a:t>
            </a:r>
          </a:p>
          <a:p>
            <a:pPr>
              <a:spcBef>
                <a:spcPct val="20000"/>
              </a:spcBef>
              <a:buFontTx/>
              <a:buChar char="•"/>
            </a:pPr>
            <a:endParaRPr lang="fr-FR" sz="1400" b="1">
              <a:solidFill>
                <a:srgbClr val="F79646"/>
              </a:solidFill>
            </a:endParaRPr>
          </a:p>
        </p:txBody>
      </p:sp>
      <p:sp>
        <p:nvSpPr>
          <p:cNvPr id="22" name="Rectangle 21"/>
          <p:cNvSpPr/>
          <p:nvPr/>
        </p:nvSpPr>
        <p:spPr>
          <a:xfrm>
            <a:off x="1488017" y="1464966"/>
            <a:ext cx="4407938" cy="523220"/>
          </a:xfrm>
          <a:prstGeom prst="rect">
            <a:avLst/>
          </a:prstGeom>
        </p:spPr>
        <p:txBody>
          <a:bodyPr wrap="none">
            <a:spAutoFit/>
          </a:bodyPr>
          <a:lstStyle/>
          <a:p>
            <a:pPr fontAlgn="auto">
              <a:spcBef>
                <a:spcPts val="0"/>
              </a:spcBef>
              <a:spcAft>
                <a:spcPts val="0"/>
              </a:spcAft>
              <a:defRPr/>
            </a:pPr>
            <a:r>
              <a:rPr lang="fr-FR" sz="2800" dirty="0">
                <a:solidFill>
                  <a:schemeClr val="accent6">
                    <a:lumMod val="75000"/>
                  </a:schemeClr>
                </a:solidFill>
                <a:latin typeface="+mn-lt"/>
              </a:rPr>
              <a:t>Travaux pratiques ultérieurs: </a:t>
            </a:r>
          </a:p>
        </p:txBody>
      </p:sp>
      <p:pic>
        <p:nvPicPr>
          <p:cNvPr id="13" name="Picture 5" descr="C:\Users\Marc\Desktop\MEDECINE OK\CLINICAT\simulation CLESS\Medical education pedagogie\AFGSU\20190109_102724.jpg"/>
          <p:cNvPicPr>
            <a:picLocks noChangeAspect="1" noChangeArrowheads="1"/>
          </p:cNvPicPr>
          <p:nvPr/>
        </p:nvPicPr>
        <p:blipFill>
          <a:blip r:embed="rId4" cstate="print"/>
          <a:srcRect/>
          <a:stretch>
            <a:fillRect/>
          </a:stretch>
        </p:blipFill>
        <p:spPr bwMode="auto">
          <a:xfrm>
            <a:off x="1678518" y="4716464"/>
            <a:ext cx="1439333" cy="1438275"/>
          </a:xfrm>
          <a:prstGeom prst="rect">
            <a:avLst/>
          </a:prstGeom>
          <a:solidFill>
            <a:schemeClr val="bg1">
              <a:lumMod val="95000"/>
            </a:schemeClr>
          </a:solidFill>
          <a:ln w="6350">
            <a:solidFill>
              <a:srgbClr val="FFC000"/>
            </a:solidFill>
          </a:ln>
        </p:spPr>
      </p:pic>
      <p:pic>
        <p:nvPicPr>
          <p:cNvPr id="15" name="Picture 8" descr="C:\Users\Marc\Desktop\MEDECINE OK\CLINICAT\simulation CLESS\Medical education pedagogie\AFGSU\20190109_102846.jpg"/>
          <p:cNvPicPr>
            <a:picLocks noChangeAspect="1" noChangeArrowheads="1"/>
          </p:cNvPicPr>
          <p:nvPr/>
        </p:nvPicPr>
        <p:blipFill>
          <a:blip r:embed="rId5" cstate="print"/>
          <a:srcRect/>
          <a:stretch>
            <a:fillRect/>
          </a:stretch>
        </p:blipFill>
        <p:spPr bwMode="auto">
          <a:xfrm>
            <a:off x="6864352" y="4714876"/>
            <a:ext cx="1452033" cy="1450975"/>
          </a:xfrm>
          <a:prstGeom prst="rect">
            <a:avLst/>
          </a:prstGeom>
          <a:solidFill>
            <a:schemeClr val="bg1">
              <a:lumMod val="95000"/>
            </a:schemeClr>
          </a:solidFill>
          <a:ln w="6350">
            <a:solidFill>
              <a:srgbClr val="FFC000"/>
            </a:solidFill>
          </a:ln>
        </p:spPr>
      </p:pic>
      <p:pic>
        <p:nvPicPr>
          <p:cNvPr id="16" name="Picture 12" descr="C:\Users\Marc\Desktop\MEDECINE OK\CLINICAT\simulation CLESS\Medical education pedagogie\AFGSU\20190109_103411.jpg"/>
          <p:cNvPicPr>
            <a:picLocks noChangeAspect="1" noChangeArrowheads="1"/>
          </p:cNvPicPr>
          <p:nvPr/>
        </p:nvPicPr>
        <p:blipFill>
          <a:blip r:embed="rId6" cstate="print"/>
          <a:srcRect l="5830" t="11589" r="3766" b="27684"/>
          <a:stretch>
            <a:fillRect/>
          </a:stretch>
        </p:blipFill>
        <p:spPr bwMode="auto">
          <a:xfrm>
            <a:off x="1678517" y="2854326"/>
            <a:ext cx="1750483" cy="1654175"/>
          </a:xfrm>
          <a:prstGeom prst="rect">
            <a:avLst/>
          </a:prstGeom>
          <a:solidFill>
            <a:schemeClr val="bg1">
              <a:lumMod val="95000"/>
            </a:schemeClr>
          </a:solidFill>
          <a:ln w="6350">
            <a:solidFill>
              <a:srgbClr val="FFC000"/>
            </a:solidFill>
          </a:ln>
        </p:spPr>
      </p:pic>
      <p:pic>
        <p:nvPicPr>
          <p:cNvPr id="17" name="Picture 13" descr="C:\Users\Marc\Desktop\MEDECINE OK\CLINICAT\simulation CLESS\Medical education pedagogie\AFGSU\20190109_103437.jpg"/>
          <p:cNvPicPr>
            <a:picLocks noChangeAspect="1" noChangeArrowheads="1"/>
          </p:cNvPicPr>
          <p:nvPr/>
        </p:nvPicPr>
        <p:blipFill>
          <a:blip r:embed="rId7" cstate="print"/>
          <a:srcRect l="12373" t="36624" r="5141" b="18237"/>
          <a:stretch>
            <a:fillRect/>
          </a:stretch>
        </p:blipFill>
        <p:spPr bwMode="auto">
          <a:xfrm>
            <a:off x="3695701" y="2865438"/>
            <a:ext cx="4993217" cy="1593850"/>
          </a:xfrm>
          <a:prstGeom prst="rect">
            <a:avLst/>
          </a:prstGeom>
          <a:solidFill>
            <a:schemeClr val="bg1">
              <a:lumMod val="95000"/>
            </a:schemeClr>
          </a:solidFill>
          <a:ln w="6350">
            <a:solidFill>
              <a:srgbClr val="FFC000"/>
            </a:solidFill>
          </a:ln>
        </p:spPr>
      </p:pic>
      <p:pic>
        <p:nvPicPr>
          <p:cNvPr id="20" name="Picture 14" descr="C:\Users\Marc\Desktop\MEDECINE OK\CLINICAT\simulation CLESS\Medical education pedagogie\AFGSU\20190109_103505.jpg"/>
          <p:cNvPicPr>
            <a:picLocks noChangeAspect="1" noChangeArrowheads="1"/>
          </p:cNvPicPr>
          <p:nvPr/>
        </p:nvPicPr>
        <p:blipFill>
          <a:blip r:embed="rId8" cstate="print"/>
          <a:srcRect/>
          <a:stretch>
            <a:fillRect/>
          </a:stretch>
        </p:blipFill>
        <p:spPr bwMode="auto">
          <a:xfrm>
            <a:off x="5135034" y="4714875"/>
            <a:ext cx="1439333" cy="1436688"/>
          </a:xfrm>
          <a:prstGeom prst="rect">
            <a:avLst/>
          </a:prstGeom>
          <a:solidFill>
            <a:schemeClr val="bg1">
              <a:lumMod val="95000"/>
            </a:schemeClr>
          </a:solidFill>
          <a:ln w="6350">
            <a:solidFill>
              <a:srgbClr val="FFC000"/>
            </a:solidFill>
          </a:ln>
        </p:spPr>
      </p:pic>
      <p:pic>
        <p:nvPicPr>
          <p:cNvPr id="27" name="Picture 6" descr="C:\Users\Marc\Desktop\MEDECINE OK\CLINICAT\simulation CLESS\Medical education pedagogie\AFGSU\20190109_102739.jpg"/>
          <p:cNvPicPr>
            <a:picLocks noChangeAspect="1" noChangeArrowheads="1"/>
          </p:cNvPicPr>
          <p:nvPr/>
        </p:nvPicPr>
        <p:blipFill>
          <a:blip r:embed="rId9" cstate="print"/>
          <a:srcRect/>
          <a:stretch>
            <a:fillRect/>
          </a:stretch>
        </p:blipFill>
        <p:spPr bwMode="auto">
          <a:xfrm>
            <a:off x="3407834" y="4716464"/>
            <a:ext cx="1437217" cy="1438275"/>
          </a:xfrm>
          <a:prstGeom prst="rect">
            <a:avLst/>
          </a:prstGeom>
          <a:solidFill>
            <a:schemeClr val="bg1">
              <a:lumMod val="95000"/>
            </a:schemeClr>
          </a:solidFill>
          <a:ln w="6350">
            <a:solidFill>
              <a:srgbClr val="FFC000"/>
            </a:solidFill>
          </a:ln>
        </p:spPr>
      </p:pic>
      <p:pic>
        <p:nvPicPr>
          <p:cNvPr id="30" name="Picture 2" descr="RÃ©sultat de recherche d'images pour &quot;arrivÃ©e du samu pose de voie veineuse&quot;"/>
          <p:cNvPicPr>
            <a:picLocks noChangeAspect="1" noChangeArrowheads="1"/>
          </p:cNvPicPr>
          <p:nvPr/>
        </p:nvPicPr>
        <p:blipFill>
          <a:blip r:embed="rId10" cstate="print"/>
          <a:srcRect l="16953"/>
          <a:stretch>
            <a:fillRect/>
          </a:stretch>
        </p:blipFill>
        <p:spPr bwMode="auto">
          <a:xfrm>
            <a:off x="8591551" y="4724400"/>
            <a:ext cx="2614083" cy="1441450"/>
          </a:xfrm>
          <a:prstGeom prst="rect">
            <a:avLst/>
          </a:prstGeom>
          <a:solidFill>
            <a:schemeClr val="bg1">
              <a:lumMod val="95000"/>
            </a:schemeClr>
          </a:solidFill>
          <a:ln w="6350">
            <a:solidFill>
              <a:srgbClr val="FFC000"/>
            </a:solidFill>
          </a:ln>
        </p:spPr>
      </p:pic>
      <p:pic>
        <p:nvPicPr>
          <p:cNvPr id="31" name="Picture 11"/>
          <p:cNvPicPr>
            <a:picLocks noChangeAspect="1" noChangeArrowheads="1"/>
          </p:cNvPicPr>
          <p:nvPr/>
        </p:nvPicPr>
        <p:blipFill>
          <a:blip r:embed="rId11" cstate="print"/>
          <a:srcRect l="49464" t="31010" r="31165" b="42410"/>
          <a:stretch>
            <a:fillRect/>
          </a:stretch>
        </p:blipFill>
        <p:spPr bwMode="auto">
          <a:xfrm>
            <a:off x="8925985" y="2852738"/>
            <a:ext cx="2738967" cy="1584325"/>
          </a:xfrm>
          <a:prstGeom prst="rect">
            <a:avLst/>
          </a:prstGeom>
          <a:solidFill>
            <a:schemeClr val="bg1">
              <a:lumMod val="95000"/>
            </a:schemeClr>
          </a:solidFill>
          <a:ln w="6350">
            <a:solidFill>
              <a:srgbClr val="FFC000"/>
            </a:solid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12h</a:t>
            </a:r>
          </a:p>
          <a:p>
            <a:r>
              <a:rPr lang="fr-FR" dirty="0"/>
              <a:t>Restaurant (assez classe d’ailleurs)</a:t>
            </a:r>
          </a:p>
          <a:p>
            <a:r>
              <a:rPr lang="fr-FR" dirty="0"/>
              <a:t>Une femme se lève et semble entrain de s’asphyxier aucun son ne sort de sa bouche, elle devient bleue puis s’effondre au sol inanimée, tout le monde s’affole.</a:t>
            </a:r>
          </a:p>
          <a:p>
            <a:endParaRPr lang="fr-FR" dirty="0"/>
          </a:p>
          <a:p>
            <a:r>
              <a:rPr lang="fr-FR" dirty="0"/>
              <a:t>Que faites vous?</a:t>
            </a:r>
          </a:p>
          <a:p>
            <a:pPr>
              <a:buNone/>
            </a:pPr>
            <a:endParaRPr lang="fr-FR" alt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eimlich_Fray.wmv">
            <a:hlinkClick r:id="" action="ppaction://media"/>
          </p:cNvPr>
          <p:cNvPicPr>
            <a:picLocks noRot="1" noChangeAspect="1"/>
          </p:cNvPicPr>
          <p:nvPr>
            <a:videoFile r:link="rId1"/>
          </p:nvPr>
        </p:nvPicPr>
        <p:blipFill>
          <a:blip r:embed="rId3" cstate="print"/>
          <a:srcRect/>
          <a:stretch>
            <a:fillRect/>
          </a:stretch>
        </p:blipFill>
        <p:spPr bwMode="auto">
          <a:xfrm>
            <a:off x="1488018" y="2276475"/>
            <a:ext cx="9120716" cy="3848100"/>
          </a:xfrm>
          <a:prstGeom prst="rect">
            <a:avLst/>
          </a:prstGeom>
          <a:noFill/>
          <a:ln w="9525">
            <a:noFill/>
            <a:miter lim="800000"/>
            <a:headEnd/>
            <a:tailEnd/>
          </a:ln>
        </p:spPr>
      </p:pic>
      <p:sp>
        <p:nvSpPr>
          <p:cNvPr id="111619" name="Rectangle 3"/>
          <p:cNvSpPr>
            <a:spLocks noChangeArrowheads="1"/>
          </p:cNvSpPr>
          <p:nvPr/>
        </p:nvSpPr>
        <p:spPr bwMode="auto">
          <a:xfrm>
            <a:off x="2542117" y="6165851"/>
            <a:ext cx="7010400" cy="646113"/>
          </a:xfrm>
          <a:prstGeom prst="rect">
            <a:avLst/>
          </a:prstGeom>
          <a:noFill/>
          <a:ln w="9525">
            <a:noFill/>
            <a:miter lim="800000"/>
            <a:headEnd/>
            <a:tailEnd/>
          </a:ln>
        </p:spPr>
        <p:txBody>
          <a:bodyPr>
            <a:spAutoFit/>
          </a:bodyPr>
          <a:lstStyle/>
          <a:p>
            <a:r>
              <a:rPr lang="fr-FR" altLang="fr-FR" dirty="0">
                <a:hlinkClick r:id="rId4"/>
              </a:rPr>
              <a:t>https://www.youtube.com/watch?v=tEIiEAn7b-U</a:t>
            </a:r>
            <a:endParaRPr lang="fr-FR" altLang="fr-FR" dirty="0"/>
          </a:p>
          <a:p>
            <a:r>
              <a:rPr lang="fr-FR" altLang="fr-FR" dirty="0">
                <a:hlinkClick r:id="rId5"/>
              </a:rPr>
              <a:t>https://www.youtube.com/watch?v=gIAFPKaOfII</a:t>
            </a:r>
            <a:endParaRPr lang="fr-FR" altLang="fr-FR" dirty="0"/>
          </a:p>
        </p:txBody>
      </p:sp>
      <p:sp>
        <p:nvSpPr>
          <p:cNvPr id="7" name="Titre 1">
            <a:extLst/>
          </p:cNvPr>
          <p:cNvSpPr txBox="1">
            <a:spLocks/>
          </p:cNvSpPr>
          <p:nvPr/>
        </p:nvSpPr>
        <p:spPr bwMode="auto">
          <a:xfrm>
            <a:off x="1199456" y="188640"/>
            <a:ext cx="10465163" cy="1224136"/>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10) </a:t>
            </a:r>
            <a:r>
              <a:rPr lang="fr-FR" altLang="fr-FR" sz="4000" dirty="0">
                <a:latin typeface="Arial" pitchFamily="34" charset="0"/>
                <a:cs typeface="Arial" pitchFamily="34" charset="0"/>
              </a:rPr>
              <a:t>Obstruction des voies aériennes supérieures</a:t>
            </a:r>
          </a:p>
        </p:txBody>
      </p:sp>
      <p:sp>
        <p:nvSpPr>
          <p:cNvPr id="111621" name="Rectangle 8"/>
          <p:cNvSpPr>
            <a:spLocks noChangeArrowheads="1"/>
          </p:cNvSpPr>
          <p:nvPr/>
        </p:nvSpPr>
        <p:spPr bwMode="auto">
          <a:xfrm>
            <a:off x="1102784" y="1628776"/>
            <a:ext cx="10176933" cy="523875"/>
          </a:xfrm>
          <a:prstGeom prst="rect">
            <a:avLst/>
          </a:prstGeom>
          <a:noFill/>
          <a:ln w="38100">
            <a:solidFill>
              <a:srgbClr val="00B0F0"/>
            </a:solidFill>
            <a:miter lim="800000"/>
            <a:headEnd/>
            <a:tailEnd/>
          </a:ln>
        </p:spPr>
        <p:txBody>
          <a:bodyPr>
            <a:spAutoFit/>
          </a:bodyPr>
          <a:lstStyle/>
          <a:p>
            <a:pPr marL="514350" indent="-514350">
              <a:buFontTx/>
              <a:buAutoNum type="alphaUcParenR"/>
            </a:pPr>
            <a:r>
              <a:rPr lang="fr-FR" altLang="fr-FR" sz="2800"/>
              <a:t>Obstruction totale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l="8240" t="3804"/>
          <a:stretch>
            <a:fillRect/>
          </a:stretch>
        </p:blipFill>
        <p:spPr bwMode="auto">
          <a:xfrm>
            <a:off x="294217" y="115888"/>
            <a:ext cx="6392333" cy="6742112"/>
          </a:xfrm>
          <a:prstGeom prst="rect">
            <a:avLst/>
          </a:prstGeom>
          <a:noFill/>
          <a:ln w="9525">
            <a:noFill/>
            <a:miter lim="800000"/>
            <a:headEnd/>
            <a:tailEnd/>
          </a:ln>
        </p:spPr>
      </p:pic>
      <p:sp>
        <p:nvSpPr>
          <p:cNvPr id="7" name="Titre 1">
            <a:extLst/>
          </p:cNvPr>
          <p:cNvSpPr txBox="1">
            <a:spLocks/>
          </p:cNvSpPr>
          <p:nvPr/>
        </p:nvSpPr>
        <p:spPr bwMode="auto">
          <a:xfrm>
            <a:off x="6576054" y="692696"/>
            <a:ext cx="5376597" cy="3672408"/>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10) </a:t>
            </a:r>
            <a:r>
              <a:rPr lang="fr-FR" altLang="fr-FR" sz="4000" dirty="0">
                <a:latin typeface="Arial" pitchFamily="34" charset="0"/>
                <a:cs typeface="Arial" pitchFamily="34" charset="0"/>
              </a:rPr>
              <a:t>Obstruction des voies aériennes supérieures résumé</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12h</a:t>
            </a:r>
          </a:p>
          <a:p>
            <a:r>
              <a:rPr lang="fr-FR" dirty="0"/>
              <a:t>Restaurant (pas très classe en fait)</a:t>
            </a:r>
          </a:p>
          <a:p>
            <a:r>
              <a:rPr lang="fr-FR" dirty="0"/>
              <a:t>Un cuisinier sort dans le restaurant avec un couteau planté dans l’avant bras des jets de sang pulsatile et bien rouge sorte en projection.</a:t>
            </a:r>
          </a:p>
          <a:p>
            <a:r>
              <a:rPr lang="fr-FR" dirty="0"/>
              <a:t>Le couteau tombe devant vous et le jet de sang devient plus important encore</a:t>
            </a:r>
          </a:p>
          <a:p>
            <a:endParaRPr lang="fr-FR" dirty="0"/>
          </a:p>
          <a:p>
            <a:r>
              <a:rPr lang="fr-FR" dirty="0"/>
              <a:t>Que faites vous?</a:t>
            </a:r>
          </a:p>
          <a:p>
            <a:pPr>
              <a:buNone/>
            </a:pPr>
            <a:endParaRPr lang="fr-FR" alt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arc\Desktop\MEDECINE OK\CLINICAT\simulation CLESS\Medical education pedagogie\AFGSU\20190109_103828.jpg"/>
          <p:cNvPicPr>
            <a:picLocks noChangeAspect="1" noChangeArrowheads="1"/>
          </p:cNvPicPr>
          <p:nvPr/>
        </p:nvPicPr>
        <p:blipFill>
          <a:blip r:embed="rId2" cstate="print"/>
          <a:srcRect t="12437" r="12933" b="12933"/>
          <a:stretch>
            <a:fillRect/>
          </a:stretch>
        </p:blipFill>
        <p:spPr bwMode="auto">
          <a:xfrm>
            <a:off x="4271433" y="1844676"/>
            <a:ext cx="2880784" cy="1871663"/>
          </a:xfrm>
          <a:prstGeom prst="rect">
            <a:avLst/>
          </a:prstGeom>
          <a:noFill/>
          <a:ln w="9525">
            <a:noFill/>
            <a:miter lim="800000"/>
            <a:headEnd/>
            <a:tailEnd/>
          </a:ln>
        </p:spPr>
      </p:pic>
      <p:pic>
        <p:nvPicPr>
          <p:cNvPr id="14339" name="Picture 5" descr="C:\Users\Marc\Desktop\MEDECINE OK\CLINICAT\simulation CLESS\Medical education pedagogie\AFGSU\20190109_102724.jpg"/>
          <p:cNvPicPr>
            <a:picLocks noChangeAspect="1" noChangeArrowheads="1"/>
          </p:cNvPicPr>
          <p:nvPr/>
        </p:nvPicPr>
        <p:blipFill>
          <a:blip r:embed="rId3" cstate="print"/>
          <a:srcRect/>
          <a:stretch>
            <a:fillRect/>
          </a:stretch>
        </p:blipFill>
        <p:spPr bwMode="auto">
          <a:xfrm>
            <a:off x="0" y="3789363"/>
            <a:ext cx="2997200" cy="2997200"/>
          </a:xfrm>
          <a:prstGeom prst="rect">
            <a:avLst/>
          </a:prstGeom>
          <a:noFill/>
          <a:ln w="9525">
            <a:noFill/>
            <a:miter lim="800000"/>
            <a:headEnd/>
            <a:tailEnd/>
          </a:ln>
        </p:spPr>
      </p:pic>
      <p:pic>
        <p:nvPicPr>
          <p:cNvPr id="14340" name="Picture 8" descr="C:\Users\Marc\Desktop\MEDECINE OK\CLINICAT\simulation CLESS\Medical education pedagogie\AFGSU\20190109_102846.jpg"/>
          <p:cNvPicPr>
            <a:picLocks noChangeAspect="1" noChangeArrowheads="1"/>
          </p:cNvPicPr>
          <p:nvPr/>
        </p:nvPicPr>
        <p:blipFill>
          <a:blip r:embed="rId4" cstate="print"/>
          <a:srcRect/>
          <a:stretch>
            <a:fillRect/>
          </a:stretch>
        </p:blipFill>
        <p:spPr bwMode="auto">
          <a:xfrm>
            <a:off x="9120718" y="3789364"/>
            <a:ext cx="3024716" cy="3024187"/>
          </a:xfrm>
          <a:prstGeom prst="rect">
            <a:avLst/>
          </a:prstGeom>
          <a:noFill/>
          <a:ln w="9525">
            <a:noFill/>
            <a:miter lim="800000"/>
            <a:headEnd/>
            <a:tailEnd/>
          </a:ln>
        </p:spPr>
      </p:pic>
      <p:pic>
        <p:nvPicPr>
          <p:cNvPr id="14341" name="Picture 12" descr="C:\Users\Marc\Desktop\MEDECINE OK\CLINICAT\simulation CLESS\Medical education pedagogie\AFGSU\20190109_103411.jpg"/>
          <p:cNvPicPr>
            <a:picLocks noChangeAspect="1" noChangeArrowheads="1"/>
          </p:cNvPicPr>
          <p:nvPr/>
        </p:nvPicPr>
        <p:blipFill>
          <a:blip r:embed="rId5" cstate="print"/>
          <a:srcRect l="5830" t="11589" r="3766" b="27684"/>
          <a:stretch>
            <a:fillRect/>
          </a:stretch>
        </p:blipFill>
        <p:spPr bwMode="auto">
          <a:xfrm>
            <a:off x="143934" y="115888"/>
            <a:ext cx="3647017" cy="3600450"/>
          </a:xfrm>
          <a:prstGeom prst="rect">
            <a:avLst/>
          </a:prstGeom>
          <a:noFill/>
          <a:ln w="9525">
            <a:noFill/>
            <a:miter lim="800000"/>
            <a:headEnd/>
            <a:tailEnd/>
          </a:ln>
        </p:spPr>
      </p:pic>
      <p:pic>
        <p:nvPicPr>
          <p:cNvPr id="14342" name="Picture 13" descr="C:\Users\Marc\Desktop\MEDECINE OK\CLINICAT\simulation CLESS\Medical education pedagogie\AFGSU\20190109_103437.jpg"/>
          <p:cNvPicPr>
            <a:picLocks noChangeAspect="1" noChangeArrowheads="1"/>
          </p:cNvPicPr>
          <p:nvPr/>
        </p:nvPicPr>
        <p:blipFill>
          <a:blip r:embed="rId6" cstate="print"/>
          <a:srcRect l="12373" t="36624" r="5141" b="18237"/>
          <a:stretch>
            <a:fillRect/>
          </a:stretch>
        </p:blipFill>
        <p:spPr bwMode="auto">
          <a:xfrm>
            <a:off x="3983567" y="115888"/>
            <a:ext cx="5088467" cy="1625600"/>
          </a:xfrm>
          <a:prstGeom prst="rect">
            <a:avLst/>
          </a:prstGeom>
          <a:noFill/>
          <a:ln w="9525">
            <a:noFill/>
            <a:miter lim="800000"/>
            <a:headEnd/>
            <a:tailEnd/>
          </a:ln>
        </p:spPr>
      </p:pic>
      <p:pic>
        <p:nvPicPr>
          <p:cNvPr id="14343" name="Picture 14" descr="C:\Users\Marc\Desktop\MEDECINE OK\CLINICAT\simulation CLESS\Medical education pedagogie\AFGSU\20190109_103505.jpg"/>
          <p:cNvPicPr>
            <a:picLocks noChangeAspect="1" noChangeArrowheads="1"/>
          </p:cNvPicPr>
          <p:nvPr/>
        </p:nvPicPr>
        <p:blipFill>
          <a:blip r:embed="rId7" cstate="print"/>
          <a:srcRect/>
          <a:stretch>
            <a:fillRect/>
          </a:stretch>
        </p:blipFill>
        <p:spPr bwMode="auto">
          <a:xfrm>
            <a:off x="5808133" y="3789363"/>
            <a:ext cx="2997200" cy="2997200"/>
          </a:xfrm>
          <a:prstGeom prst="rect">
            <a:avLst/>
          </a:prstGeom>
          <a:noFill/>
          <a:ln w="9525">
            <a:noFill/>
            <a:miter lim="800000"/>
            <a:headEnd/>
            <a:tailEnd/>
          </a:ln>
        </p:spPr>
      </p:pic>
      <p:pic>
        <p:nvPicPr>
          <p:cNvPr id="14344" name="Picture 15" descr="C:\Users\Marc\Desktop\MEDECINE OK\CLINICAT\simulation CLESS\Medical education pedagogie\AFGSU\20190109_103619.jpg"/>
          <p:cNvPicPr>
            <a:picLocks noChangeAspect="1" noChangeArrowheads="1"/>
          </p:cNvPicPr>
          <p:nvPr/>
        </p:nvPicPr>
        <p:blipFill>
          <a:blip r:embed="rId8" cstate="print"/>
          <a:srcRect l="2061" t="13748" r="3079" b="14764"/>
          <a:stretch>
            <a:fillRect/>
          </a:stretch>
        </p:blipFill>
        <p:spPr bwMode="auto">
          <a:xfrm>
            <a:off x="7632701" y="1844676"/>
            <a:ext cx="4415367" cy="1871663"/>
          </a:xfrm>
          <a:prstGeom prst="rect">
            <a:avLst/>
          </a:prstGeom>
          <a:noFill/>
          <a:ln w="9525">
            <a:noFill/>
            <a:miter lim="800000"/>
            <a:headEnd/>
            <a:tailEnd/>
          </a:ln>
        </p:spPr>
      </p:pic>
      <p:pic>
        <p:nvPicPr>
          <p:cNvPr id="14345" name="Picture 16" descr="C:\Users\Marc\Desktop\MEDECINE OK\CLINICAT\simulation CLESS\Medical education pedagogie\AFGSU\20190109_103750.jpg"/>
          <p:cNvPicPr>
            <a:picLocks noChangeAspect="1" noChangeArrowheads="1"/>
          </p:cNvPicPr>
          <p:nvPr/>
        </p:nvPicPr>
        <p:blipFill>
          <a:blip r:embed="rId9" cstate="print"/>
          <a:srcRect l="6375" t="19740" r="-378" b="26189"/>
          <a:stretch>
            <a:fillRect/>
          </a:stretch>
        </p:blipFill>
        <p:spPr bwMode="auto">
          <a:xfrm>
            <a:off x="9215967" y="115889"/>
            <a:ext cx="2832100" cy="1628775"/>
          </a:xfrm>
          <a:prstGeom prst="rect">
            <a:avLst/>
          </a:prstGeom>
          <a:noFill/>
          <a:ln w="9525">
            <a:noFill/>
            <a:miter lim="800000"/>
            <a:headEnd/>
            <a:tailEnd/>
          </a:ln>
        </p:spPr>
      </p:pic>
      <p:pic>
        <p:nvPicPr>
          <p:cNvPr id="14346" name="Picture 31" descr="C:\Users\Marc\Desktop\MEDECINE OK\CLINICAT\simulation CLESS\Medical education pedagogie\AFGSU\20190109_102724.jpg"/>
          <p:cNvPicPr>
            <a:picLocks noChangeAspect="1" noChangeArrowheads="1"/>
          </p:cNvPicPr>
          <p:nvPr/>
        </p:nvPicPr>
        <p:blipFill>
          <a:blip r:embed="rId10" cstate="print"/>
          <a:srcRect/>
          <a:stretch>
            <a:fillRect/>
          </a:stretch>
        </p:blipFill>
        <p:spPr bwMode="auto">
          <a:xfrm>
            <a:off x="23317201" y="12919075"/>
            <a:ext cx="91017" cy="50800"/>
          </a:xfrm>
          <a:prstGeom prst="rect">
            <a:avLst/>
          </a:prstGeom>
          <a:noFill/>
          <a:ln w="9525">
            <a:noFill/>
            <a:miter lim="800000"/>
            <a:headEnd/>
            <a:tailEnd/>
          </a:ln>
        </p:spPr>
      </p:pic>
      <p:pic>
        <p:nvPicPr>
          <p:cNvPr id="14347" name="Picture 32" descr="C:\Users\Marc\Desktop\MEDECINE OK\CLINICAT\simulation CLESS\Medical education pedagogie\AFGSU\20190109_102704.jpg"/>
          <p:cNvPicPr>
            <a:picLocks noChangeAspect="1" noChangeArrowheads="1"/>
          </p:cNvPicPr>
          <p:nvPr/>
        </p:nvPicPr>
        <p:blipFill>
          <a:blip r:embed="rId11" cstate="print"/>
          <a:srcRect/>
          <a:stretch>
            <a:fillRect/>
          </a:stretch>
        </p:blipFill>
        <p:spPr bwMode="auto">
          <a:xfrm>
            <a:off x="23327785" y="12923839"/>
            <a:ext cx="80433" cy="46037"/>
          </a:xfrm>
          <a:prstGeom prst="rect">
            <a:avLst/>
          </a:prstGeom>
          <a:noFill/>
          <a:ln w="9525">
            <a:noFill/>
            <a:miter lim="800000"/>
            <a:headEnd/>
            <a:tailEnd/>
          </a:ln>
        </p:spPr>
      </p:pic>
      <p:pic>
        <p:nvPicPr>
          <p:cNvPr id="14348" name="Picture 34" descr="C:\Users\Marc\Desktop\MEDECINE OK\CLINICAT\simulation CLESS\Medical education pedagogie\AFGSU\20190109_102739.jpg"/>
          <p:cNvPicPr>
            <a:picLocks noChangeAspect="1" noChangeArrowheads="1"/>
          </p:cNvPicPr>
          <p:nvPr/>
        </p:nvPicPr>
        <p:blipFill>
          <a:blip r:embed="rId12" cstate="print"/>
          <a:srcRect/>
          <a:stretch>
            <a:fillRect/>
          </a:stretch>
        </p:blipFill>
        <p:spPr bwMode="auto">
          <a:xfrm>
            <a:off x="23327785" y="12923839"/>
            <a:ext cx="80433" cy="46037"/>
          </a:xfrm>
          <a:prstGeom prst="rect">
            <a:avLst/>
          </a:prstGeom>
          <a:noFill/>
          <a:ln w="9525">
            <a:noFill/>
            <a:miter lim="800000"/>
            <a:headEnd/>
            <a:tailEnd/>
          </a:ln>
        </p:spPr>
      </p:pic>
      <p:pic>
        <p:nvPicPr>
          <p:cNvPr id="14349" name="Picture 35" descr="C:\Users\Marc\Desktop\MEDECINE OK\CLINICAT\simulation CLESS\Medical education pedagogie\AFGSU\20190109_102846.jpg"/>
          <p:cNvPicPr>
            <a:picLocks noChangeAspect="1" noChangeArrowheads="1"/>
          </p:cNvPicPr>
          <p:nvPr/>
        </p:nvPicPr>
        <p:blipFill>
          <a:blip r:embed="rId13" cstate="print"/>
          <a:srcRect/>
          <a:stretch>
            <a:fillRect/>
          </a:stretch>
        </p:blipFill>
        <p:spPr bwMode="auto">
          <a:xfrm>
            <a:off x="23327785" y="12923839"/>
            <a:ext cx="80433" cy="46037"/>
          </a:xfrm>
          <a:prstGeom prst="rect">
            <a:avLst/>
          </a:prstGeom>
          <a:noFill/>
          <a:ln w="9525">
            <a:noFill/>
            <a:miter lim="800000"/>
            <a:headEnd/>
            <a:tailEnd/>
          </a:ln>
        </p:spPr>
      </p:pic>
      <p:pic>
        <p:nvPicPr>
          <p:cNvPr id="14350" name="Picture 36" descr="C:\Users\Marc\Desktop\MEDECINE OK\CLINICAT\simulation CLESS\Medical education pedagogie\AFGSU\20190109_103411.jpg"/>
          <p:cNvPicPr>
            <a:picLocks noChangeAspect="1" noChangeArrowheads="1"/>
          </p:cNvPicPr>
          <p:nvPr/>
        </p:nvPicPr>
        <p:blipFill>
          <a:blip r:embed="rId14" cstate="print"/>
          <a:srcRect/>
          <a:stretch>
            <a:fillRect/>
          </a:stretch>
        </p:blipFill>
        <p:spPr bwMode="auto">
          <a:xfrm>
            <a:off x="23327785" y="12923839"/>
            <a:ext cx="80433" cy="46037"/>
          </a:xfrm>
          <a:prstGeom prst="rect">
            <a:avLst/>
          </a:prstGeom>
          <a:noFill/>
          <a:ln w="9525">
            <a:noFill/>
            <a:miter lim="800000"/>
            <a:headEnd/>
            <a:tailEnd/>
          </a:ln>
        </p:spPr>
      </p:pic>
      <p:pic>
        <p:nvPicPr>
          <p:cNvPr id="14351" name="Picture 37" descr="C:\Users\Marc\Desktop\MEDECINE OK\CLINICAT\simulation CLESS\Medical education pedagogie\AFGSU\20190109_103437.jpg"/>
          <p:cNvPicPr>
            <a:picLocks noChangeAspect="1" noChangeArrowheads="1"/>
          </p:cNvPicPr>
          <p:nvPr/>
        </p:nvPicPr>
        <p:blipFill>
          <a:blip r:embed="rId15" cstate="print"/>
          <a:srcRect/>
          <a:stretch>
            <a:fillRect/>
          </a:stretch>
        </p:blipFill>
        <p:spPr bwMode="auto">
          <a:xfrm>
            <a:off x="23327785" y="12923839"/>
            <a:ext cx="80433" cy="46037"/>
          </a:xfrm>
          <a:prstGeom prst="rect">
            <a:avLst/>
          </a:prstGeom>
          <a:noFill/>
          <a:ln w="9525">
            <a:noFill/>
            <a:miter lim="800000"/>
            <a:headEnd/>
            <a:tailEnd/>
          </a:ln>
        </p:spPr>
      </p:pic>
      <p:pic>
        <p:nvPicPr>
          <p:cNvPr id="14352" name="Picture 38" descr="C:\Users\Marc\Desktop\MEDECINE OK\CLINICAT\simulation CLESS\Medical education pedagogie\AFGSU\20190109_103505.jpg"/>
          <p:cNvPicPr>
            <a:picLocks noChangeAspect="1" noChangeArrowheads="1"/>
          </p:cNvPicPr>
          <p:nvPr/>
        </p:nvPicPr>
        <p:blipFill>
          <a:blip r:embed="rId16" cstate="print"/>
          <a:srcRect/>
          <a:stretch>
            <a:fillRect/>
          </a:stretch>
        </p:blipFill>
        <p:spPr bwMode="auto">
          <a:xfrm>
            <a:off x="23327785" y="12923839"/>
            <a:ext cx="80433" cy="46037"/>
          </a:xfrm>
          <a:prstGeom prst="rect">
            <a:avLst/>
          </a:prstGeom>
          <a:noFill/>
          <a:ln w="9525">
            <a:noFill/>
            <a:miter lim="800000"/>
            <a:headEnd/>
            <a:tailEnd/>
          </a:ln>
        </p:spPr>
      </p:pic>
      <p:pic>
        <p:nvPicPr>
          <p:cNvPr id="14353" name="Picture 39" descr="C:\Users\Marc\Desktop\MEDECINE OK\CLINICAT\simulation CLESS\Medical education pedagogie\AFGSU\20190109_103619.jpg"/>
          <p:cNvPicPr>
            <a:picLocks noChangeAspect="1" noChangeArrowheads="1"/>
          </p:cNvPicPr>
          <p:nvPr/>
        </p:nvPicPr>
        <p:blipFill>
          <a:blip r:embed="rId17" cstate="print"/>
          <a:srcRect/>
          <a:stretch>
            <a:fillRect/>
          </a:stretch>
        </p:blipFill>
        <p:spPr bwMode="auto">
          <a:xfrm>
            <a:off x="23327785" y="12923839"/>
            <a:ext cx="80433" cy="46037"/>
          </a:xfrm>
          <a:prstGeom prst="rect">
            <a:avLst/>
          </a:prstGeom>
          <a:noFill/>
          <a:ln w="9525">
            <a:noFill/>
            <a:miter lim="800000"/>
            <a:headEnd/>
            <a:tailEnd/>
          </a:ln>
        </p:spPr>
      </p:pic>
      <p:pic>
        <p:nvPicPr>
          <p:cNvPr id="14354" name="Picture 40" descr="C:\Users\Marc\Desktop\MEDECINE OK\CLINICAT\simulation CLESS\Medical education pedagogie\AFGSU\20190109_103828.jpg"/>
          <p:cNvPicPr>
            <a:picLocks noChangeAspect="1" noChangeArrowheads="1"/>
          </p:cNvPicPr>
          <p:nvPr/>
        </p:nvPicPr>
        <p:blipFill>
          <a:blip r:embed="rId18" cstate="print"/>
          <a:srcRect/>
          <a:stretch>
            <a:fillRect/>
          </a:stretch>
        </p:blipFill>
        <p:spPr bwMode="auto">
          <a:xfrm>
            <a:off x="23327785" y="12923839"/>
            <a:ext cx="80433" cy="46037"/>
          </a:xfrm>
          <a:prstGeom prst="rect">
            <a:avLst/>
          </a:prstGeom>
          <a:noFill/>
          <a:ln w="9525">
            <a:noFill/>
            <a:miter lim="800000"/>
            <a:headEnd/>
            <a:tailEnd/>
          </a:ln>
        </p:spPr>
      </p:pic>
      <p:pic>
        <p:nvPicPr>
          <p:cNvPr id="14355" name="Picture 41" descr="C:\Users\Marc\Desktop\MEDECINE OK\CLINICAT\simulation CLESS\Medical education pedagogie\AFGSU\20190109_103856.jpg"/>
          <p:cNvPicPr>
            <a:picLocks noChangeAspect="1" noChangeArrowheads="1"/>
          </p:cNvPicPr>
          <p:nvPr/>
        </p:nvPicPr>
        <p:blipFill>
          <a:blip r:embed="rId19" cstate="print"/>
          <a:srcRect/>
          <a:stretch>
            <a:fillRect/>
          </a:stretch>
        </p:blipFill>
        <p:spPr bwMode="auto">
          <a:xfrm>
            <a:off x="23327785" y="12923839"/>
            <a:ext cx="80433" cy="46037"/>
          </a:xfrm>
          <a:prstGeom prst="rect">
            <a:avLst/>
          </a:prstGeom>
          <a:noFill/>
          <a:ln w="9525">
            <a:noFill/>
            <a:miter lim="800000"/>
            <a:headEnd/>
            <a:tailEnd/>
          </a:ln>
        </p:spPr>
      </p:pic>
      <p:pic>
        <p:nvPicPr>
          <p:cNvPr id="14356" name="Picture 6" descr="C:\Users\Marc\Desktop\MEDECINE OK\CLINICAT\simulation CLESS\Medical education pedagogie\AFGSU\20190109_102739.jpg"/>
          <p:cNvPicPr>
            <a:picLocks noChangeAspect="1" noChangeArrowheads="1"/>
          </p:cNvPicPr>
          <p:nvPr/>
        </p:nvPicPr>
        <p:blipFill>
          <a:blip r:embed="rId20" cstate="print"/>
          <a:srcRect/>
          <a:stretch>
            <a:fillRect/>
          </a:stretch>
        </p:blipFill>
        <p:spPr bwMode="auto">
          <a:xfrm>
            <a:off x="2882900" y="3789363"/>
            <a:ext cx="2997200" cy="29972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p:cNvPr>
          <p:cNvSpPr txBox="1">
            <a:spLocks/>
          </p:cNvSpPr>
          <p:nvPr/>
        </p:nvSpPr>
        <p:spPr bwMode="auto">
          <a:xfrm>
            <a:off x="1199456" y="1052736"/>
            <a:ext cx="7296811" cy="648072"/>
          </a:xfrm>
          <a:prstGeom prst="roundRect">
            <a:avLst/>
          </a:prstGeom>
          <a:solidFill>
            <a:srgbClr val="00B0F0"/>
          </a:solidFill>
          <a:ln w="57150" cap="flat" cmpd="sng" algn="ctr">
            <a:solidFill>
              <a:schemeClr val="accent6">
                <a:lumMod val="60000"/>
                <a:lumOff val="40000"/>
              </a:schemeClr>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Hémorragie que faire ?</a:t>
            </a:r>
            <a:endParaRPr lang="fr-FR" altLang="fr-FR" sz="4000" dirty="0">
              <a:latin typeface="Arial" pitchFamily="34" charset="0"/>
              <a:cs typeface="Arial" pitchFamily="34" charset="0"/>
            </a:endParaRPr>
          </a:p>
        </p:txBody>
      </p:sp>
      <p:sp>
        <p:nvSpPr>
          <p:cNvPr id="6" name="Rectangle 3"/>
          <p:cNvSpPr txBox="1">
            <a:spLocks noChangeArrowheads="1"/>
          </p:cNvSpPr>
          <p:nvPr/>
        </p:nvSpPr>
        <p:spPr bwMode="auto">
          <a:xfrm>
            <a:off x="431801" y="1989139"/>
            <a:ext cx="11521017" cy="3095625"/>
          </a:xfrm>
          <a:prstGeom prst="rect">
            <a:avLst/>
          </a:prstGeom>
          <a:noFill/>
          <a:ln w="38100">
            <a:solidFill>
              <a:srgbClr val="FFC000"/>
            </a:solidFill>
            <a:miter lim="800000"/>
            <a:headEnd/>
            <a:tailEnd/>
          </a:ln>
        </p:spPr>
        <p:txBody>
          <a:bodyPr/>
          <a:lstStyle/>
          <a:p>
            <a:pPr marL="342900" indent="-342900">
              <a:spcBef>
                <a:spcPct val="20000"/>
              </a:spcBef>
              <a:buFontTx/>
              <a:buChar char="•"/>
              <a:defRPr/>
            </a:pPr>
            <a:r>
              <a:rPr lang="fr-FR" altLang="fr-FR" sz="2800" kern="0" dirty="0">
                <a:latin typeface="+mn-lt"/>
                <a:cs typeface="+mn-cs"/>
              </a:rPr>
              <a:t>Rechercher l’hémorragie cachée (habit, position…)</a:t>
            </a:r>
          </a:p>
          <a:p>
            <a:pPr marL="342900" indent="-342900">
              <a:spcBef>
                <a:spcPct val="20000"/>
              </a:spcBef>
              <a:buFontTx/>
              <a:buChar char="•"/>
              <a:defRPr/>
            </a:pPr>
            <a:r>
              <a:rPr lang="fr-FR" altLang="fr-FR" sz="2800" kern="0" dirty="0">
                <a:solidFill>
                  <a:srgbClr val="000000"/>
                </a:solidFill>
                <a:latin typeface="Arial"/>
                <a:cs typeface="Arial" pitchFamily="34" charset="0"/>
              </a:rPr>
              <a:t>Arrêter l’hémorragie:</a:t>
            </a:r>
          </a:p>
          <a:p>
            <a:pPr marL="800100" lvl="1" indent="-342900">
              <a:spcBef>
                <a:spcPct val="20000"/>
              </a:spcBef>
              <a:buFontTx/>
              <a:buChar char="•"/>
              <a:defRPr/>
            </a:pPr>
            <a:r>
              <a:rPr lang="fr-FR" altLang="fr-FR" sz="2400" i="1" u="sng" kern="0" dirty="0">
                <a:solidFill>
                  <a:srgbClr val="000000"/>
                </a:solidFill>
                <a:latin typeface="Arial"/>
                <a:cs typeface="Arial" pitchFamily="34" charset="0"/>
              </a:rPr>
              <a:t>Compression directe </a:t>
            </a:r>
            <a:r>
              <a:rPr lang="fr-FR" altLang="fr-FR" sz="2400" kern="0" dirty="0">
                <a:solidFill>
                  <a:srgbClr val="000000"/>
                </a:solidFill>
                <a:latin typeface="Arial"/>
                <a:cs typeface="Arial" pitchFamily="34" charset="0"/>
              </a:rPr>
              <a:t>(protégée)</a:t>
            </a:r>
          </a:p>
          <a:p>
            <a:pPr marL="1257300" lvl="2" indent="-342900">
              <a:spcBef>
                <a:spcPct val="20000"/>
              </a:spcBef>
              <a:buFontTx/>
              <a:buChar char="•"/>
              <a:defRPr/>
            </a:pPr>
            <a:r>
              <a:rPr lang="fr-FR" altLang="fr-FR" sz="2400" kern="0" dirty="0">
                <a:solidFill>
                  <a:srgbClr val="000000"/>
                </a:solidFill>
                <a:latin typeface="Arial"/>
                <a:cs typeface="Arial" pitchFamily="34" charset="0"/>
              </a:rPr>
              <a:t>Compression manuelle directe</a:t>
            </a:r>
          </a:p>
          <a:p>
            <a:pPr marL="1257300" lvl="2" indent="-342900">
              <a:spcBef>
                <a:spcPct val="20000"/>
              </a:spcBef>
              <a:buFontTx/>
              <a:buChar char="•"/>
              <a:defRPr/>
            </a:pPr>
            <a:r>
              <a:rPr lang="fr-FR" altLang="fr-FR" sz="2400" kern="0" dirty="0">
                <a:solidFill>
                  <a:srgbClr val="000000"/>
                </a:solidFill>
                <a:latin typeface="Arial"/>
                <a:cs typeface="Arial" pitchFamily="34" charset="0"/>
              </a:rPr>
              <a:t>Compression par pansement compressif</a:t>
            </a:r>
          </a:p>
          <a:p>
            <a:pPr marL="342900" lvl="2" indent="-342900">
              <a:spcBef>
                <a:spcPct val="20000"/>
              </a:spcBef>
              <a:defRPr/>
            </a:pPr>
            <a:r>
              <a:rPr lang="fr-FR" altLang="fr-FR" sz="2000" kern="0" dirty="0">
                <a:solidFill>
                  <a:srgbClr val="000000"/>
                </a:solidFill>
                <a:latin typeface="Arial"/>
                <a:cs typeface="Arial" pitchFamily="34" charset="0"/>
              </a:rPr>
              <a:t>Compresses stériles / pansement s complets / coussins hémostatiques</a:t>
            </a:r>
          </a:p>
          <a:p>
            <a:pPr marL="342900" lvl="2" indent="-342900">
              <a:spcBef>
                <a:spcPct val="20000"/>
              </a:spcBef>
              <a:defRPr/>
            </a:pPr>
            <a:r>
              <a:rPr lang="fr-FR" altLang="fr-FR" sz="2000" kern="0" dirty="0">
                <a:solidFill>
                  <a:srgbClr val="000000"/>
                </a:solidFill>
                <a:latin typeface="Arial"/>
                <a:cs typeface="Arial" pitchFamily="34" charset="0"/>
              </a:rPr>
              <a:t>		</a:t>
            </a:r>
          </a:p>
        </p:txBody>
      </p:sp>
      <p:pic>
        <p:nvPicPr>
          <p:cNvPr id="117764" name="Picture 2" descr="Résultat de recherche d'images pour &quot;hémorragie compression directe&quot;"/>
          <p:cNvPicPr>
            <a:picLocks noChangeAspect="1" noChangeArrowheads="1"/>
          </p:cNvPicPr>
          <p:nvPr/>
        </p:nvPicPr>
        <p:blipFill>
          <a:blip r:embed="rId2" cstate="print"/>
          <a:srcRect/>
          <a:stretch>
            <a:fillRect/>
          </a:stretch>
        </p:blipFill>
        <p:spPr bwMode="auto">
          <a:xfrm>
            <a:off x="431801" y="5084764"/>
            <a:ext cx="3678767" cy="1722437"/>
          </a:xfrm>
          <a:prstGeom prst="rect">
            <a:avLst/>
          </a:prstGeom>
          <a:noFill/>
          <a:ln w="9525">
            <a:noFill/>
            <a:miter lim="800000"/>
            <a:headEnd/>
            <a:tailEnd/>
          </a:ln>
        </p:spPr>
      </p:pic>
      <p:pic>
        <p:nvPicPr>
          <p:cNvPr id="117765" name="Picture 6" descr="Résultat de recherche d'images pour &quot;hémorragie compression directe&quot;"/>
          <p:cNvPicPr>
            <a:picLocks noChangeAspect="1" noChangeArrowheads="1"/>
          </p:cNvPicPr>
          <p:nvPr/>
        </p:nvPicPr>
        <p:blipFill>
          <a:blip r:embed="rId3" cstate="print"/>
          <a:srcRect/>
          <a:stretch>
            <a:fillRect/>
          </a:stretch>
        </p:blipFill>
        <p:spPr bwMode="auto">
          <a:xfrm>
            <a:off x="4559300" y="5159375"/>
            <a:ext cx="2785533" cy="1557338"/>
          </a:xfrm>
          <a:prstGeom prst="rect">
            <a:avLst/>
          </a:prstGeom>
          <a:noFill/>
          <a:ln w="9525">
            <a:noFill/>
            <a:miter lim="800000"/>
            <a:headEnd/>
            <a:tailEnd/>
          </a:ln>
        </p:spPr>
      </p:pic>
      <p:pic>
        <p:nvPicPr>
          <p:cNvPr id="117766" name="Picture 8" descr="Résultat de recherche d'images pour &quot;hémorragie coussins hémostatique&quot;"/>
          <p:cNvPicPr>
            <a:picLocks noChangeAspect="1" noChangeArrowheads="1"/>
          </p:cNvPicPr>
          <p:nvPr/>
        </p:nvPicPr>
        <p:blipFill>
          <a:blip r:embed="rId4" cstate="print"/>
          <a:srcRect t="16643"/>
          <a:stretch>
            <a:fillRect/>
          </a:stretch>
        </p:blipFill>
        <p:spPr bwMode="auto">
          <a:xfrm>
            <a:off x="7647517" y="5159376"/>
            <a:ext cx="4301067" cy="1654175"/>
          </a:xfrm>
          <a:prstGeom prst="rect">
            <a:avLst/>
          </a:prstGeom>
          <a:noFill/>
          <a:ln w="9525">
            <a:noFill/>
            <a:miter lim="800000"/>
            <a:headEnd/>
            <a:tailEnd/>
          </a:ln>
        </p:spPr>
      </p:pic>
      <p:sp>
        <p:nvSpPr>
          <p:cNvPr id="8" name="Titre 1">
            <a:extLst/>
          </p:cNvPr>
          <p:cNvSpPr txBox="1">
            <a:spLocks/>
          </p:cNvSpPr>
          <p:nvPr/>
        </p:nvSpPr>
        <p:spPr bwMode="auto">
          <a:xfrm>
            <a:off x="1199456" y="188640"/>
            <a:ext cx="9889099"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11) </a:t>
            </a:r>
            <a:r>
              <a:rPr lang="fr-FR" altLang="fr-FR" sz="4000" dirty="0">
                <a:latin typeface="Arial" pitchFamily="34" charset="0"/>
                <a:cs typeface="Arial" pitchFamily="34" charset="0"/>
              </a:rPr>
              <a:t>Hémorragie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l="22964" t="51797" r="39957" b="19656"/>
          <a:stretch>
            <a:fillRect/>
          </a:stretch>
        </p:blipFill>
        <p:spPr bwMode="auto">
          <a:xfrm>
            <a:off x="431801" y="1268414"/>
            <a:ext cx="11315700" cy="3673475"/>
          </a:xfrm>
          <a:prstGeom prst="rect">
            <a:avLst/>
          </a:prstGeom>
          <a:noFill/>
          <a:ln w="9525">
            <a:noFill/>
            <a:miter lim="800000"/>
            <a:headEnd/>
            <a:tailEnd/>
          </a:ln>
        </p:spPr>
      </p:pic>
      <p:sp>
        <p:nvSpPr>
          <p:cNvPr id="118787" name="Rectangle 5"/>
          <p:cNvSpPr>
            <a:spLocks noChangeArrowheads="1"/>
          </p:cNvSpPr>
          <p:nvPr/>
        </p:nvSpPr>
        <p:spPr bwMode="auto">
          <a:xfrm>
            <a:off x="814918" y="5157789"/>
            <a:ext cx="10847916" cy="1200329"/>
          </a:xfrm>
          <a:prstGeom prst="rect">
            <a:avLst/>
          </a:prstGeom>
          <a:noFill/>
          <a:ln w="38100">
            <a:solidFill>
              <a:srgbClr val="00B0F0"/>
            </a:solidFill>
            <a:miter lim="800000"/>
            <a:headEnd/>
            <a:tailEnd/>
          </a:ln>
        </p:spPr>
        <p:txBody>
          <a:bodyPr>
            <a:spAutoFit/>
          </a:bodyPr>
          <a:lstStyle/>
          <a:p>
            <a:pPr algn="ctr"/>
            <a:r>
              <a:rPr lang="fr-FR" altLang="fr-FR"/>
              <a:t>La compression locale d’une plaie devrait arrêter le saignement.</a:t>
            </a:r>
          </a:p>
          <a:p>
            <a:endParaRPr lang="fr-FR" altLang="fr-FR"/>
          </a:p>
          <a:p>
            <a:pPr algn="ctr"/>
            <a:r>
              <a:rPr lang="fr-FR" altLang="fr-FR"/>
              <a:t>Ne jamais retirer ou mobiliser un corps étranger planté dans une plaie (couteau, morceau de verre…) </a:t>
            </a:r>
          </a:p>
          <a:p>
            <a:pPr algn="ctr"/>
            <a:r>
              <a:rPr lang="fr-FR" altLang="fr-FR"/>
              <a:t>Car risque d’aggravation de la lésion ou du saignement</a:t>
            </a:r>
          </a:p>
        </p:txBody>
      </p:sp>
      <p:sp>
        <p:nvSpPr>
          <p:cNvPr id="8" name="Rectangle 9"/>
          <p:cNvSpPr>
            <a:spLocks noChangeArrowheads="1"/>
          </p:cNvSpPr>
          <p:nvPr/>
        </p:nvSpPr>
        <p:spPr bwMode="auto">
          <a:xfrm>
            <a:off x="1102784" y="260351"/>
            <a:ext cx="6724918" cy="461665"/>
          </a:xfrm>
          <a:prstGeom prst="rect">
            <a:avLst/>
          </a:prstGeom>
          <a:noFill/>
          <a:ln w="38100">
            <a:solidFill>
              <a:srgbClr val="FFC000"/>
            </a:solidFill>
            <a:miter lim="800000"/>
            <a:headEnd/>
            <a:tailEnd/>
          </a:ln>
        </p:spPr>
        <p:txBody>
          <a:bodyPr wrap="none">
            <a:spAutoFit/>
          </a:bodyPr>
          <a:lstStyle/>
          <a:p>
            <a:pPr>
              <a:defRPr/>
            </a:pPr>
            <a:r>
              <a:rPr lang="fr-FR" altLang="fr-FR" sz="2400" kern="0" dirty="0">
                <a:solidFill>
                  <a:srgbClr val="000000"/>
                </a:solidFill>
                <a:latin typeface="Arial"/>
                <a:cs typeface="Arial" pitchFamily="34" charset="0"/>
              </a:rPr>
              <a:t>Compression directe par pansement compressif</a:t>
            </a:r>
            <a:endParaRPr lang="fr-FR" altLang="fr-FR" sz="2400" dirty="0">
              <a:latin typeface="Arial" pitchFamily="34" charset="0"/>
              <a:cs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12h</a:t>
            </a:r>
          </a:p>
          <a:p>
            <a:r>
              <a:rPr lang="fr-FR" dirty="0"/>
              <a:t>Restaurant (pas très classe en fait)</a:t>
            </a:r>
          </a:p>
          <a:p>
            <a:r>
              <a:rPr lang="fr-FR" dirty="0"/>
              <a:t>Un cuisinier sort dans le restaurant avec un couteau planté dans l’avant bras des jets de sang pulsatile et bien rouge sorte en projection.</a:t>
            </a:r>
          </a:p>
          <a:p>
            <a:endParaRPr lang="fr-FR" dirty="0"/>
          </a:p>
          <a:p>
            <a:r>
              <a:rPr lang="fr-FR" dirty="0"/>
              <a:t>Que faites vous?</a:t>
            </a:r>
          </a:p>
          <a:p>
            <a:pPr>
              <a:buNone/>
            </a:pPr>
            <a:endParaRPr lang="fr-FR" alt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l="44987" t="38631" r="41812" b="41827"/>
          <a:stretch>
            <a:fillRect/>
          </a:stretch>
        </p:blipFill>
        <p:spPr bwMode="auto">
          <a:xfrm>
            <a:off x="4176185" y="549276"/>
            <a:ext cx="3744383" cy="2428875"/>
          </a:xfrm>
          <a:prstGeom prst="rect">
            <a:avLst/>
          </a:prstGeom>
          <a:noFill/>
          <a:ln w="9525">
            <a:noFill/>
            <a:miter lim="800000"/>
            <a:headEnd/>
            <a:tailEnd/>
          </a:ln>
        </p:spPr>
      </p:pic>
      <p:sp>
        <p:nvSpPr>
          <p:cNvPr id="121859" name="Rectangle 3"/>
          <p:cNvSpPr>
            <a:spLocks noChangeArrowheads="1"/>
          </p:cNvSpPr>
          <p:nvPr/>
        </p:nvSpPr>
        <p:spPr bwMode="auto">
          <a:xfrm>
            <a:off x="431800" y="5589588"/>
            <a:ext cx="11328400" cy="1200150"/>
          </a:xfrm>
          <a:prstGeom prst="rect">
            <a:avLst/>
          </a:prstGeom>
          <a:noFill/>
          <a:ln w="38100">
            <a:solidFill>
              <a:srgbClr val="00B0F0"/>
            </a:solidFill>
            <a:miter lim="800000"/>
            <a:headEnd/>
            <a:tailEnd/>
          </a:ln>
        </p:spPr>
        <p:txBody>
          <a:bodyPr>
            <a:spAutoFit/>
          </a:bodyPr>
          <a:lstStyle/>
          <a:p>
            <a:r>
              <a:rPr lang="fr-FR" altLang="fr-FR"/>
              <a:t>Une fois mis en place :</a:t>
            </a:r>
          </a:p>
          <a:p>
            <a:r>
              <a:rPr lang="fr-FR" altLang="fr-FR"/>
              <a:t>	- Garrot toujours visible (ne pas le recouvrir)</a:t>
            </a:r>
          </a:p>
          <a:p>
            <a:r>
              <a:rPr lang="fr-FR" altLang="fr-FR"/>
              <a:t>	- Ne pas desserrer la garrot (risque d’aggraver l’état du patient)</a:t>
            </a:r>
          </a:p>
          <a:p>
            <a:r>
              <a:rPr lang="fr-FR" altLang="fr-FR"/>
              <a:t>	- Si possible (non prioritaire) noter l’heure de pose du garrot</a:t>
            </a:r>
          </a:p>
        </p:txBody>
      </p:sp>
      <p:pic>
        <p:nvPicPr>
          <p:cNvPr id="121860" name="Picture 2"/>
          <p:cNvPicPr>
            <a:picLocks noChangeAspect="1" noChangeArrowheads="1"/>
          </p:cNvPicPr>
          <p:nvPr/>
        </p:nvPicPr>
        <p:blipFill>
          <a:blip r:embed="rId2" cstate="print"/>
          <a:srcRect l="23940" t="37032" r="62148" b="42818"/>
          <a:stretch>
            <a:fillRect/>
          </a:stretch>
        </p:blipFill>
        <p:spPr bwMode="auto">
          <a:xfrm>
            <a:off x="46567" y="549275"/>
            <a:ext cx="3744384" cy="2376488"/>
          </a:xfrm>
          <a:prstGeom prst="rect">
            <a:avLst/>
          </a:prstGeom>
          <a:noFill/>
          <a:ln w="9525">
            <a:noFill/>
            <a:miter lim="800000"/>
            <a:headEnd/>
            <a:tailEnd/>
          </a:ln>
        </p:spPr>
      </p:pic>
      <p:pic>
        <p:nvPicPr>
          <p:cNvPr id="121861" name="Picture 2"/>
          <p:cNvPicPr>
            <a:picLocks noChangeAspect="1" noChangeArrowheads="1"/>
          </p:cNvPicPr>
          <p:nvPr/>
        </p:nvPicPr>
        <p:blipFill>
          <a:blip r:embed="rId2" cstate="print"/>
          <a:srcRect l="23940" t="62679" r="62148" b="22287"/>
          <a:stretch>
            <a:fillRect/>
          </a:stretch>
        </p:blipFill>
        <p:spPr bwMode="auto">
          <a:xfrm>
            <a:off x="8113184" y="981075"/>
            <a:ext cx="4078816" cy="1931988"/>
          </a:xfrm>
          <a:prstGeom prst="rect">
            <a:avLst/>
          </a:prstGeom>
          <a:noFill/>
          <a:ln w="9525">
            <a:noFill/>
            <a:miter lim="800000"/>
            <a:headEnd/>
            <a:tailEnd/>
          </a:ln>
        </p:spPr>
      </p:pic>
      <p:sp>
        <p:nvSpPr>
          <p:cNvPr id="7" name="Rectangle 9"/>
          <p:cNvSpPr>
            <a:spLocks noChangeArrowheads="1"/>
          </p:cNvSpPr>
          <p:nvPr/>
        </p:nvSpPr>
        <p:spPr bwMode="auto">
          <a:xfrm>
            <a:off x="1102785" y="87313"/>
            <a:ext cx="6365845" cy="461665"/>
          </a:xfrm>
          <a:prstGeom prst="rect">
            <a:avLst/>
          </a:prstGeom>
          <a:noFill/>
          <a:ln w="38100">
            <a:solidFill>
              <a:srgbClr val="FFC000"/>
            </a:solidFill>
            <a:miter lim="800000"/>
            <a:headEnd/>
            <a:tailEnd/>
          </a:ln>
        </p:spPr>
        <p:txBody>
          <a:bodyPr wrap="none">
            <a:spAutoFit/>
          </a:bodyPr>
          <a:lstStyle/>
          <a:p>
            <a:pPr>
              <a:defRPr/>
            </a:pPr>
            <a:r>
              <a:rPr lang="fr-FR" altLang="fr-FR" sz="2400" kern="0" dirty="0">
                <a:solidFill>
                  <a:srgbClr val="000000"/>
                </a:solidFill>
                <a:latin typeface="Arial"/>
                <a:cs typeface="Arial" pitchFamily="34" charset="0"/>
              </a:rPr>
              <a:t>Compression directe par garrot hémostatique</a:t>
            </a:r>
            <a:endParaRPr lang="fr-FR" altLang="fr-FR" sz="2400" dirty="0">
              <a:latin typeface="Arial" pitchFamily="34" charset="0"/>
              <a:cs typeface="Arial" pitchFamily="34" charset="0"/>
            </a:endParaRPr>
          </a:p>
        </p:txBody>
      </p:sp>
      <p:sp>
        <p:nvSpPr>
          <p:cNvPr id="3" name="Rectangle 2"/>
          <p:cNvSpPr/>
          <p:nvPr/>
        </p:nvSpPr>
        <p:spPr>
          <a:xfrm>
            <a:off x="431800" y="2860675"/>
            <a:ext cx="11567584" cy="2584450"/>
          </a:xfrm>
          <a:prstGeom prst="rect">
            <a:avLst/>
          </a:prstGeom>
          <a:solidFill>
            <a:schemeClr val="bg1"/>
          </a:solidFill>
          <a:ln w="38100">
            <a:solidFill>
              <a:srgbClr val="FFC000"/>
            </a:solidFill>
          </a:ln>
        </p:spPr>
        <p:txBody>
          <a:bodyPr>
            <a:spAutoFit/>
          </a:bodyPr>
          <a:lstStyle/>
          <a:p>
            <a:pPr>
              <a:defRPr/>
            </a:pPr>
            <a:r>
              <a:rPr lang="fr-FR" u="sng" dirty="0"/>
              <a:t>Entre la plaie qui saigne et la racine du membre</a:t>
            </a:r>
            <a:r>
              <a:rPr lang="fr-FR" dirty="0"/>
              <a:t>, à quelques cm de la plaie, </a:t>
            </a:r>
          </a:p>
          <a:p>
            <a:pPr>
              <a:defRPr/>
            </a:pPr>
            <a:r>
              <a:rPr lang="fr-FR" dirty="0"/>
              <a:t>	jamais sur une articulation.</a:t>
            </a:r>
          </a:p>
          <a:p>
            <a:pPr marL="342900" indent="-342900">
              <a:buFontTx/>
              <a:buAutoNum type="arabicPeriod"/>
              <a:defRPr/>
            </a:pPr>
            <a:r>
              <a:rPr lang="fr-FR" dirty="0"/>
              <a:t>Faire 2 tours autour du membre avec le lien large</a:t>
            </a:r>
          </a:p>
          <a:p>
            <a:pPr marL="342900" indent="-342900">
              <a:buFontTx/>
              <a:buAutoNum type="arabicPeriod"/>
              <a:defRPr/>
            </a:pPr>
            <a:r>
              <a:rPr lang="fr-FR" dirty="0"/>
              <a:t>Faire un nœud, placer le bâton au-dessus du nœud </a:t>
            </a:r>
          </a:p>
          <a:p>
            <a:pPr marL="342900" indent="-342900">
              <a:defRPr/>
            </a:pPr>
            <a:r>
              <a:rPr lang="fr-FR" dirty="0"/>
              <a:t>		faire 2 nœuds au-dessus du bâton pour le maintenir.</a:t>
            </a:r>
          </a:p>
          <a:p>
            <a:pPr>
              <a:defRPr/>
            </a:pPr>
            <a:r>
              <a:rPr lang="fr-FR" dirty="0"/>
              <a:t>3. Tourner le bâton de façon à serrer le garrot jusqu’à l’arrêt du saignement.</a:t>
            </a:r>
          </a:p>
          <a:p>
            <a:pPr>
              <a:defRPr/>
            </a:pPr>
            <a:r>
              <a:rPr lang="fr-FR" dirty="0"/>
              <a:t>4. Entourer (avec le lien large restant) le membre en englobant le bâton pour le fixer</a:t>
            </a:r>
          </a:p>
          <a:p>
            <a:pPr>
              <a:defRPr/>
            </a:pPr>
            <a:r>
              <a:rPr lang="fr-FR" dirty="0"/>
              <a:t>       	et que le garrot ne se desserre pas. </a:t>
            </a:r>
          </a:p>
          <a:p>
            <a:pPr>
              <a:defRPr/>
            </a:pPr>
            <a:r>
              <a:rPr lang="fr-FR" dirty="0"/>
              <a:t>5.  Réaliser 1 dernier nœud de maintien.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p:cNvPr>
          <p:cNvSpPr txBox="1">
            <a:spLocks/>
          </p:cNvSpPr>
          <p:nvPr/>
        </p:nvSpPr>
        <p:spPr bwMode="auto">
          <a:xfrm>
            <a:off x="1199456" y="1052736"/>
            <a:ext cx="7296811" cy="648072"/>
          </a:xfrm>
          <a:prstGeom prst="roundRect">
            <a:avLst/>
          </a:prstGeom>
          <a:solidFill>
            <a:srgbClr val="00B0F0"/>
          </a:solidFill>
          <a:ln w="57150" cap="flat" cmpd="sng" algn="ctr">
            <a:solidFill>
              <a:schemeClr val="accent6">
                <a:lumMod val="60000"/>
                <a:lumOff val="40000"/>
              </a:schemeClr>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Hémorragie que faire ?</a:t>
            </a:r>
            <a:endParaRPr lang="fr-FR" altLang="fr-FR" sz="4000" dirty="0">
              <a:latin typeface="Arial" pitchFamily="34" charset="0"/>
              <a:cs typeface="Arial" pitchFamily="34" charset="0"/>
            </a:endParaRPr>
          </a:p>
        </p:txBody>
      </p:sp>
      <p:sp>
        <p:nvSpPr>
          <p:cNvPr id="6" name="Rectangle 3"/>
          <p:cNvSpPr txBox="1">
            <a:spLocks noChangeArrowheads="1"/>
          </p:cNvSpPr>
          <p:nvPr/>
        </p:nvSpPr>
        <p:spPr bwMode="auto">
          <a:xfrm>
            <a:off x="431801" y="1989138"/>
            <a:ext cx="11521017" cy="4608512"/>
          </a:xfrm>
          <a:prstGeom prst="rect">
            <a:avLst/>
          </a:prstGeom>
          <a:noFill/>
          <a:ln w="38100">
            <a:solidFill>
              <a:srgbClr val="FFC000"/>
            </a:solidFill>
            <a:miter lim="800000"/>
            <a:headEnd/>
            <a:tailEnd/>
          </a:ln>
        </p:spPr>
        <p:txBody>
          <a:bodyPr/>
          <a:lstStyle/>
          <a:p>
            <a:pPr marL="342900" indent="-342900">
              <a:spcBef>
                <a:spcPct val="20000"/>
              </a:spcBef>
              <a:buFontTx/>
              <a:buChar char="•"/>
              <a:defRPr/>
            </a:pPr>
            <a:r>
              <a:rPr lang="fr-FR" altLang="fr-FR" sz="2800" kern="0" dirty="0">
                <a:latin typeface="+mn-lt"/>
                <a:cs typeface="+mn-cs"/>
              </a:rPr>
              <a:t>Rechercher l’hémorragie cachée (habit, position…)</a:t>
            </a:r>
          </a:p>
          <a:p>
            <a:pPr marL="342900" indent="-342900">
              <a:spcBef>
                <a:spcPct val="20000"/>
              </a:spcBef>
              <a:buFontTx/>
              <a:buChar char="•"/>
              <a:defRPr/>
            </a:pPr>
            <a:r>
              <a:rPr lang="fr-FR" altLang="fr-FR" sz="2800" kern="0" dirty="0">
                <a:solidFill>
                  <a:srgbClr val="000000"/>
                </a:solidFill>
                <a:latin typeface="Arial"/>
                <a:cs typeface="Arial" pitchFamily="34" charset="0"/>
              </a:rPr>
              <a:t>Arrêter l’hémorragie:</a:t>
            </a:r>
          </a:p>
          <a:p>
            <a:pPr marL="800100" lvl="1" indent="-342900">
              <a:spcBef>
                <a:spcPct val="20000"/>
              </a:spcBef>
              <a:buFontTx/>
              <a:buChar char="•"/>
              <a:defRPr/>
            </a:pPr>
            <a:r>
              <a:rPr lang="fr-FR" altLang="fr-FR" sz="2800" kern="0" dirty="0">
                <a:solidFill>
                  <a:srgbClr val="000000"/>
                </a:solidFill>
                <a:latin typeface="Arial"/>
                <a:cs typeface="Arial" pitchFamily="34" charset="0"/>
              </a:rPr>
              <a:t>Compression maintenue</a:t>
            </a:r>
          </a:p>
          <a:p>
            <a:pPr marL="800100" lvl="1" indent="-342900">
              <a:spcBef>
                <a:spcPct val="20000"/>
              </a:spcBef>
              <a:buFontTx/>
              <a:buChar char="•"/>
              <a:defRPr/>
            </a:pPr>
            <a:r>
              <a:rPr lang="fr-FR" altLang="fr-FR" sz="2800" kern="0" dirty="0">
                <a:latin typeface="Arial" pitchFamily="34" charset="0"/>
                <a:cs typeface="Arial" pitchFamily="34" charset="0"/>
              </a:rPr>
              <a:t>Jusqu’à arrivée des secours</a:t>
            </a:r>
            <a:endParaRPr lang="fr-FR" altLang="fr-FR" sz="2800" kern="0" dirty="0">
              <a:solidFill>
                <a:srgbClr val="000000"/>
              </a:solidFill>
              <a:latin typeface="Arial"/>
              <a:cs typeface="Arial" pitchFamily="34" charset="0"/>
            </a:endParaRPr>
          </a:p>
          <a:p>
            <a:pPr marL="342900" indent="-342900">
              <a:spcBef>
                <a:spcPct val="20000"/>
              </a:spcBef>
              <a:buFontTx/>
              <a:buChar char="•"/>
              <a:defRPr/>
            </a:pPr>
            <a:r>
              <a:rPr lang="fr-FR" altLang="fr-FR" sz="2800" kern="0" dirty="0">
                <a:latin typeface="+mn-lt"/>
                <a:cs typeface="+mn-cs"/>
              </a:rPr>
              <a:t>Allonger le patient</a:t>
            </a:r>
          </a:p>
          <a:p>
            <a:pPr marL="342900" indent="-342900">
              <a:spcBef>
                <a:spcPct val="20000"/>
              </a:spcBef>
              <a:buFontTx/>
              <a:buChar char="•"/>
              <a:defRPr/>
            </a:pPr>
            <a:r>
              <a:rPr lang="fr-FR" altLang="fr-FR" sz="2800" kern="0" dirty="0">
                <a:latin typeface="+mn-lt"/>
                <a:cs typeface="+mn-cs"/>
              </a:rPr>
              <a:t>Alerter ou faire alerter</a:t>
            </a:r>
          </a:p>
          <a:p>
            <a:pPr marL="342900" indent="-342900">
              <a:spcBef>
                <a:spcPct val="20000"/>
              </a:spcBef>
              <a:buFontTx/>
              <a:buChar char="•"/>
              <a:defRPr/>
            </a:pPr>
            <a:r>
              <a:rPr lang="fr-FR" altLang="fr-FR" sz="2800" kern="0" dirty="0">
                <a:latin typeface="+mn-lt"/>
                <a:cs typeface="+mn-cs"/>
              </a:rPr>
              <a:t>Compléter le bilan vital</a:t>
            </a:r>
          </a:p>
          <a:p>
            <a:pPr marL="342900" indent="-342900">
              <a:spcBef>
                <a:spcPct val="20000"/>
              </a:spcBef>
              <a:buFontTx/>
              <a:buChar char="•"/>
              <a:defRPr/>
            </a:pPr>
            <a:r>
              <a:rPr lang="fr-FR" altLang="fr-FR" sz="2800" kern="0" dirty="0">
                <a:latin typeface="+mn-lt"/>
                <a:cs typeface="+mn-cs"/>
              </a:rPr>
              <a:t>Protéger contre le froid </a:t>
            </a:r>
          </a:p>
          <a:p>
            <a:pPr marL="342900" indent="-342900">
              <a:spcBef>
                <a:spcPct val="20000"/>
              </a:spcBef>
              <a:buFontTx/>
              <a:buChar char="•"/>
              <a:defRPr/>
            </a:pPr>
            <a:r>
              <a:rPr lang="fr-FR" altLang="fr-FR" sz="2800" kern="0" dirty="0">
                <a:latin typeface="+mn-lt"/>
                <a:cs typeface="+mn-cs"/>
              </a:rPr>
              <a:t>Ne pas donner à manger ni a boire</a:t>
            </a:r>
          </a:p>
          <a:p>
            <a:pPr marL="342900" indent="-342900">
              <a:spcBef>
                <a:spcPct val="20000"/>
              </a:spcBef>
              <a:buFontTx/>
              <a:buChar char="•"/>
              <a:defRPr/>
            </a:pPr>
            <a:endParaRPr lang="fr-FR" altLang="fr-FR" sz="2800" kern="0" dirty="0">
              <a:solidFill>
                <a:srgbClr val="000000"/>
              </a:solidFill>
              <a:latin typeface="Arial"/>
              <a:cs typeface="Arial" pitchFamily="34" charset="0"/>
            </a:endParaRPr>
          </a:p>
        </p:txBody>
      </p:sp>
      <p:pic>
        <p:nvPicPr>
          <p:cNvPr id="122884" name="Picture 19" descr="Résultat de recherche d'images pour &quot;hémorragie&quot;"/>
          <p:cNvPicPr>
            <a:picLocks noChangeAspect="1" noChangeArrowheads="1"/>
          </p:cNvPicPr>
          <p:nvPr/>
        </p:nvPicPr>
        <p:blipFill>
          <a:blip r:embed="rId2" cstate="print"/>
          <a:srcRect/>
          <a:stretch>
            <a:fillRect/>
          </a:stretch>
        </p:blipFill>
        <p:spPr bwMode="auto">
          <a:xfrm>
            <a:off x="8015818" y="4005263"/>
            <a:ext cx="3289300" cy="1847850"/>
          </a:xfrm>
          <a:prstGeom prst="rect">
            <a:avLst/>
          </a:prstGeom>
          <a:noFill/>
          <a:ln w="9525">
            <a:solidFill>
              <a:srgbClr val="FFC000"/>
            </a:solidFill>
            <a:miter lim="800000"/>
            <a:headEnd/>
            <a:tailEnd/>
          </a:ln>
        </p:spPr>
      </p:pic>
      <p:sp>
        <p:nvSpPr>
          <p:cNvPr id="7" name="Titre 1">
            <a:extLst/>
          </p:cNvPr>
          <p:cNvSpPr txBox="1">
            <a:spLocks/>
          </p:cNvSpPr>
          <p:nvPr/>
        </p:nvSpPr>
        <p:spPr bwMode="auto">
          <a:xfrm>
            <a:off x="1199456" y="188640"/>
            <a:ext cx="9889099"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11) </a:t>
            </a:r>
            <a:r>
              <a:rPr lang="fr-FR" altLang="fr-FR" sz="4000" dirty="0">
                <a:latin typeface="Arial" pitchFamily="34" charset="0"/>
                <a:cs typeface="Arial" pitchFamily="34" charset="0"/>
              </a:rPr>
              <a:t>Hémorragie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0D9A5-47F8-4836-A3FD-387C0C922568}"/>
              </a:ext>
            </a:extLst>
          </p:cNvPr>
          <p:cNvSpPr>
            <a:spLocks noGrp="1"/>
          </p:cNvSpPr>
          <p:nvPr>
            <p:ph type="title"/>
          </p:nvPr>
        </p:nvSpPr>
        <p:spPr/>
        <p:txBody>
          <a:bodyPr/>
          <a:lstStyle/>
          <a:p>
            <a:r>
              <a:rPr lang="fr-FR" dirty="0"/>
              <a:t>Situation</a:t>
            </a:r>
          </a:p>
        </p:txBody>
      </p:sp>
      <p:sp>
        <p:nvSpPr>
          <p:cNvPr id="3" name="Espace réservé du contenu 2">
            <a:extLst>
              <a:ext uri="{FF2B5EF4-FFF2-40B4-BE49-F238E27FC236}">
                <a16:creationId xmlns:a16="http://schemas.microsoft.com/office/drawing/2014/main" id="{C3F25C00-C532-4898-9476-428F69007B16}"/>
              </a:ext>
            </a:extLst>
          </p:cNvPr>
          <p:cNvSpPr>
            <a:spLocks noGrp="1"/>
          </p:cNvSpPr>
          <p:nvPr>
            <p:ph idx="1"/>
          </p:nvPr>
        </p:nvSpPr>
        <p:spPr/>
        <p:txBody>
          <a:bodyPr>
            <a:normAutofit/>
          </a:bodyPr>
          <a:lstStyle/>
          <a:p>
            <a:r>
              <a:rPr lang="fr-FR" dirty="0"/>
              <a:t>15h en pharmacie, votre collègue vient vous voir paniquée car elle saigne abondamment du nez </a:t>
            </a:r>
          </a:p>
          <a:p>
            <a:pPr>
              <a:buNone/>
            </a:pPr>
            <a:endParaRPr lang="fr-FR" dirty="0"/>
          </a:p>
          <a:p>
            <a:pPr>
              <a:buNone/>
            </a:pPr>
            <a:endParaRPr lang="fr-FR" dirty="0"/>
          </a:p>
          <a:p>
            <a:r>
              <a:rPr lang="fr-FR" dirty="0"/>
              <a:t>Que faites vous?</a:t>
            </a:r>
          </a:p>
          <a:p>
            <a:pPr>
              <a:buNone/>
            </a:pPr>
            <a:endParaRPr lang="fr-FR" altLang="fr-FR" dirty="0"/>
          </a:p>
          <a:p>
            <a:pPr marL="0" indent="0">
              <a:buNone/>
            </a:pPr>
            <a:endParaRPr lang="fr-FR" dirty="0"/>
          </a:p>
          <a:p>
            <a:endParaRPr lang="fr-FR" dirty="0"/>
          </a:p>
        </p:txBody>
      </p:sp>
    </p:spTree>
    <p:extLst>
      <p:ext uri="{BB962C8B-B14F-4D97-AF65-F5344CB8AC3E}">
        <p14:creationId xmlns:p14="http://schemas.microsoft.com/office/powerpoint/2010/main" val="35037217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p:cNvPr>
          <p:cNvSpPr txBox="1">
            <a:spLocks/>
          </p:cNvSpPr>
          <p:nvPr/>
        </p:nvSpPr>
        <p:spPr bwMode="auto">
          <a:xfrm>
            <a:off x="1199456" y="1052736"/>
            <a:ext cx="9793088" cy="648072"/>
          </a:xfrm>
          <a:prstGeom prst="roundRect">
            <a:avLst/>
          </a:prstGeom>
          <a:solidFill>
            <a:srgbClr val="00B0F0"/>
          </a:solidFill>
          <a:ln w="57150" cap="flat" cmpd="sng" algn="ctr">
            <a:solidFill>
              <a:schemeClr val="accent6">
                <a:lumMod val="60000"/>
                <a:lumOff val="40000"/>
              </a:schemeClr>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Hémorragie cas particulier</a:t>
            </a:r>
            <a:endParaRPr lang="fr-FR" altLang="fr-FR" sz="4000" dirty="0">
              <a:latin typeface="Arial" pitchFamily="34" charset="0"/>
              <a:cs typeface="Arial" pitchFamily="34" charset="0"/>
            </a:endParaRPr>
          </a:p>
        </p:txBody>
      </p:sp>
      <p:sp>
        <p:nvSpPr>
          <p:cNvPr id="6" name="Rectangle 3"/>
          <p:cNvSpPr txBox="1">
            <a:spLocks noChangeArrowheads="1"/>
          </p:cNvSpPr>
          <p:nvPr/>
        </p:nvSpPr>
        <p:spPr bwMode="auto">
          <a:xfrm>
            <a:off x="431801" y="1989138"/>
            <a:ext cx="11521017" cy="4608512"/>
          </a:xfrm>
          <a:prstGeom prst="rect">
            <a:avLst/>
          </a:prstGeom>
          <a:noFill/>
          <a:ln w="38100">
            <a:solidFill>
              <a:srgbClr val="FFC000"/>
            </a:solidFill>
            <a:miter lim="800000"/>
            <a:headEnd/>
            <a:tailEnd/>
          </a:ln>
        </p:spPr>
        <p:txBody>
          <a:bodyPr/>
          <a:lstStyle/>
          <a:p>
            <a:pPr marL="342900" indent="-342900">
              <a:spcBef>
                <a:spcPct val="20000"/>
              </a:spcBef>
              <a:defRPr/>
            </a:pPr>
            <a:r>
              <a:rPr lang="fr-FR" altLang="fr-FR" sz="2800" i="1" u="sng" kern="0" dirty="0">
                <a:latin typeface="+mn-lt"/>
                <a:cs typeface="+mn-cs"/>
              </a:rPr>
              <a:t>Epistaxis : Saignement du nez</a:t>
            </a:r>
          </a:p>
          <a:p>
            <a:pPr marL="342900" indent="-342900">
              <a:spcBef>
                <a:spcPct val="20000"/>
              </a:spcBef>
              <a:defRPr/>
            </a:pPr>
            <a:r>
              <a:rPr lang="fr-FR" altLang="fr-FR" sz="2800" kern="0" dirty="0">
                <a:latin typeface="+mn-lt"/>
                <a:cs typeface="+mn-cs"/>
              </a:rPr>
              <a:t>		</a:t>
            </a:r>
            <a:r>
              <a:rPr lang="fr-FR" altLang="fr-FR" sz="2400" kern="0" dirty="0">
                <a:latin typeface="+mn-lt"/>
                <a:cs typeface="+mn-cs"/>
              </a:rPr>
              <a:t>Position assise</a:t>
            </a:r>
          </a:p>
          <a:p>
            <a:pPr marL="342900" indent="-342900">
              <a:spcBef>
                <a:spcPct val="20000"/>
              </a:spcBef>
              <a:defRPr/>
            </a:pPr>
            <a:r>
              <a:rPr lang="fr-FR" altLang="fr-FR" sz="2400" kern="0" dirty="0">
                <a:latin typeface="+mn-lt"/>
                <a:cs typeface="+mn-cs"/>
              </a:rPr>
              <a:t>		Tête penchée en avant</a:t>
            </a:r>
          </a:p>
          <a:p>
            <a:pPr marL="342900" indent="-342900">
              <a:spcBef>
                <a:spcPct val="20000"/>
              </a:spcBef>
              <a:defRPr/>
            </a:pPr>
            <a:r>
              <a:rPr lang="fr-FR" altLang="fr-FR" sz="2400" kern="0" dirty="0">
                <a:latin typeface="+mn-lt"/>
                <a:cs typeface="+mn-cs"/>
              </a:rPr>
              <a:t>		</a:t>
            </a:r>
            <a:r>
              <a:rPr lang="fr-FR" altLang="fr-FR" sz="2400" b="1" dirty="0">
                <a:latin typeface="Arial" pitchFamily="34" charset="0"/>
                <a:cs typeface="Arial" pitchFamily="34" charset="0"/>
              </a:rPr>
              <a:t>Se moucher vigoureusement </a:t>
            </a:r>
          </a:p>
          <a:p>
            <a:pPr marL="342900" indent="-342900">
              <a:spcBef>
                <a:spcPct val="20000"/>
              </a:spcBef>
              <a:defRPr/>
            </a:pPr>
            <a:r>
              <a:rPr lang="fr-FR" altLang="fr-FR" sz="2400" b="1" dirty="0">
                <a:latin typeface="Arial" pitchFamily="34" charset="0"/>
                <a:cs typeface="Arial" pitchFamily="34" charset="0"/>
              </a:rPr>
              <a:t>		Comprimer ses 2 narines pendant 10 mn</a:t>
            </a:r>
          </a:p>
          <a:p>
            <a:pPr marL="342900" indent="-342900">
              <a:spcBef>
                <a:spcPct val="20000"/>
              </a:spcBef>
              <a:defRPr/>
            </a:pPr>
            <a:r>
              <a:rPr lang="fr-FR" altLang="fr-FR" sz="2400" b="1" kern="0" dirty="0">
                <a:latin typeface="+mn-lt"/>
                <a:cs typeface="+mn-cs"/>
              </a:rPr>
              <a:t>	</a:t>
            </a:r>
          </a:p>
          <a:p>
            <a:pPr marL="342900" indent="-342900">
              <a:spcBef>
                <a:spcPct val="20000"/>
              </a:spcBef>
              <a:defRPr/>
            </a:pPr>
            <a:r>
              <a:rPr lang="fr-FR" altLang="fr-FR" sz="2400" b="1" kern="0" dirty="0">
                <a:latin typeface="+mn-lt"/>
                <a:cs typeface="+mn-cs"/>
              </a:rPr>
              <a:t>	</a:t>
            </a:r>
            <a:r>
              <a:rPr lang="fr-FR" altLang="fr-FR" sz="2400" kern="0" dirty="0">
                <a:latin typeface="+mn-lt"/>
                <a:cs typeface="+mn-cs"/>
              </a:rPr>
              <a:t>Si échec ou récidive : refaire la manœuvre</a:t>
            </a:r>
          </a:p>
          <a:p>
            <a:pPr marL="342900" indent="-342900">
              <a:spcBef>
                <a:spcPct val="20000"/>
              </a:spcBef>
              <a:defRPr/>
            </a:pPr>
            <a:r>
              <a:rPr lang="fr-FR" altLang="fr-FR" sz="2400" kern="0" dirty="0">
                <a:latin typeface="+mn-lt"/>
                <a:cs typeface="+mn-cs"/>
              </a:rPr>
              <a:t>	Si échec : avis médical</a:t>
            </a:r>
          </a:p>
          <a:p>
            <a:pPr marL="342900" indent="-342900">
              <a:spcBef>
                <a:spcPct val="20000"/>
              </a:spcBef>
              <a:defRPr/>
            </a:pPr>
            <a:r>
              <a:rPr lang="fr-FR" altLang="fr-FR" sz="2400" kern="0" dirty="0">
                <a:latin typeface="+mn-lt"/>
                <a:cs typeface="+mn-cs"/>
              </a:rPr>
              <a:t>Si traumatisme important : 		Alerter les secours 							Surveillance conscience</a:t>
            </a:r>
          </a:p>
          <a:p>
            <a:pPr marL="342900" indent="-342900">
              <a:spcBef>
                <a:spcPct val="20000"/>
              </a:spcBef>
              <a:defRPr/>
            </a:pPr>
            <a:endParaRPr lang="fr-FR" altLang="fr-FR" sz="2800" kern="0" dirty="0">
              <a:latin typeface="+mn-lt"/>
              <a:cs typeface="+mn-cs"/>
            </a:endParaRPr>
          </a:p>
        </p:txBody>
      </p:sp>
      <p:pic>
        <p:nvPicPr>
          <p:cNvPr id="123908" name="Picture 6" descr="Résultat de recherche d'images pour &quot;epistaxis&quot;"/>
          <p:cNvPicPr>
            <a:picLocks noChangeAspect="1" noChangeArrowheads="1"/>
          </p:cNvPicPr>
          <p:nvPr/>
        </p:nvPicPr>
        <p:blipFill>
          <a:blip r:embed="rId2" cstate="print"/>
          <a:srcRect/>
          <a:stretch>
            <a:fillRect/>
          </a:stretch>
        </p:blipFill>
        <p:spPr bwMode="auto">
          <a:xfrm>
            <a:off x="8303685" y="2119314"/>
            <a:ext cx="3517900" cy="1741487"/>
          </a:xfrm>
          <a:prstGeom prst="rect">
            <a:avLst/>
          </a:prstGeom>
          <a:noFill/>
          <a:ln w="9525">
            <a:noFill/>
            <a:miter lim="800000"/>
            <a:headEnd/>
            <a:tailEnd/>
          </a:ln>
        </p:spPr>
      </p:pic>
      <p:sp>
        <p:nvSpPr>
          <p:cNvPr id="7" name="Titre 1">
            <a:extLst/>
          </p:cNvPr>
          <p:cNvSpPr txBox="1">
            <a:spLocks/>
          </p:cNvSpPr>
          <p:nvPr/>
        </p:nvSpPr>
        <p:spPr bwMode="auto">
          <a:xfrm>
            <a:off x="1199456" y="188640"/>
            <a:ext cx="9889099" cy="648072"/>
          </a:xfrm>
          <a:prstGeom prst="roundRect">
            <a:avLst/>
          </a:prstGeom>
          <a:solidFill>
            <a:srgbClr val="333399">
              <a:lumMod val="40000"/>
              <a:lumOff val="60000"/>
            </a:srgbClr>
          </a:solidFill>
          <a:ln w="57150" cap="flat" cmpd="sng" algn="ctr">
            <a:solidFill>
              <a:srgbClr val="00B0F0"/>
            </a:solidFill>
            <a:prstDash val="solid"/>
            <a:miter lim="800000"/>
            <a:headEnd/>
            <a:tailEnd/>
          </a:ln>
          <a:effectLst/>
          <a:scene3d>
            <a:camera prst="obliqueBottomLeft"/>
            <a:lightRig rig="balanced" dir="t">
              <a:rot lat="0" lon="0" rev="8700000"/>
            </a:lightRig>
          </a:scene3d>
          <a:sp3d>
            <a:bevelT w="190500" h="38100"/>
          </a:sp3d>
        </p:spPr>
        <p:txBody>
          <a:bodyPr anchor="ctr"/>
          <a:lstStyle/>
          <a:p>
            <a:pPr marL="514338" indent="-514338">
              <a:spcBef>
                <a:spcPct val="20000"/>
              </a:spcBef>
              <a:buClr>
                <a:srgbClr val="595959"/>
              </a:buClr>
              <a:defRPr/>
            </a:pPr>
            <a:r>
              <a:rPr lang="fr-FR" sz="4000" kern="0" dirty="0">
                <a:solidFill>
                  <a:srgbClr val="000000"/>
                </a:solidFill>
                <a:latin typeface="Arial"/>
                <a:cs typeface="Arial" pitchFamily="34" charset="0"/>
              </a:rPr>
              <a:t>11) </a:t>
            </a:r>
            <a:r>
              <a:rPr lang="fr-FR" altLang="fr-FR" sz="4000" dirty="0">
                <a:latin typeface="Arial" pitchFamily="34" charset="0"/>
                <a:cs typeface="Arial" pitchFamily="34" charset="0"/>
              </a:rPr>
              <a:t>Hémorragie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71531" y="188641"/>
            <a:ext cx="6432715" cy="768663"/>
          </a:xfrm>
          <a:prstGeom prst="roundRect">
            <a:avLst/>
          </a:prstGeom>
          <a:noFill/>
          <a:ln w="57150">
            <a:solidFill>
              <a:srgbClr val="66FF33"/>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solidFill>
                  <a:schemeClr val="tx1"/>
                </a:solidFill>
              </a:rPr>
              <a:t>Les Aides Cognitives</a:t>
            </a:r>
          </a:p>
        </p:txBody>
      </p:sp>
      <p:pic>
        <p:nvPicPr>
          <p:cNvPr id="128005" name="Picture 2"/>
          <p:cNvPicPr>
            <a:picLocks noChangeAspect="1" noChangeArrowheads="1"/>
          </p:cNvPicPr>
          <p:nvPr/>
        </p:nvPicPr>
        <p:blipFill>
          <a:blip r:embed="rId2" cstate="print"/>
          <a:srcRect/>
          <a:stretch>
            <a:fillRect/>
          </a:stretch>
        </p:blipFill>
        <p:spPr bwMode="auto">
          <a:xfrm>
            <a:off x="8113185" y="1341438"/>
            <a:ext cx="3839633" cy="3795712"/>
          </a:xfrm>
          <a:prstGeom prst="rect">
            <a:avLst/>
          </a:prstGeom>
          <a:noFill/>
          <a:ln w="9525">
            <a:solidFill>
              <a:srgbClr val="FFFF00"/>
            </a:solidFill>
            <a:miter lim="800000"/>
            <a:headEnd/>
            <a:tailEnd/>
          </a:ln>
        </p:spPr>
      </p:pic>
      <p:pic>
        <p:nvPicPr>
          <p:cNvPr id="128006" name="Picture 5"/>
          <p:cNvPicPr>
            <a:picLocks noChangeAspect="1" noChangeArrowheads="1"/>
          </p:cNvPicPr>
          <p:nvPr/>
        </p:nvPicPr>
        <p:blipFill>
          <a:blip r:embed="rId3" cstate="print"/>
          <a:srcRect/>
          <a:stretch>
            <a:fillRect/>
          </a:stretch>
        </p:blipFill>
        <p:spPr bwMode="auto">
          <a:xfrm>
            <a:off x="239184" y="1320800"/>
            <a:ext cx="3835400" cy="3835400"/>
          </a:xfrm>
          <a:prstGeom prst="rect">
            <a:avLst/>
          </a:prstGeom>
          <a:noFill/>
          <a:ln w="9525">
            <a:solidFill>
              <a:srgbClr val="FFFF00"/>
            </a:solidFill>
            <a:miter lim="800000"/>
            <a:headEnd/>
            <a:tailEnd/>
          </a:ln>
        </p:spPr>
      </p:pic>
      <p:pic>
        <p:nvPicPr>
          <p:cNvPr id="128007" name="Picture 6"/>
          <p:cNvPicPr>
            <a:picLocks noChangeAspect="1" noChangeArrowheads="1"/>
          </p:cNvPicPr>
          <p:nvPr/>
        </p:nvPicPr>
        <p:blipFill>
          <a:blip r:embed="rId4" cstate="print"/>
          <a:srcRect/>
          <a:stretch>
            <a:fillRect/>
          </a:stretch>
        </p:blipFill>
        <p:spPr bwMode="auto">
          <a:xfrm>
            <a:off x="4180417" y="1320800"/>
            <a:ext cx="3835400" cy="3835400"/>
          </a:xfrm>
          <a:prstGeom prst="rect">
            <a:avLst/>
          </a:prstGeom>
          <a:noFill/>
          <a:ln w="9525">
            <a:solidFill>
              <a:srgbClr val="FFFF00"/>
            </a:solidFill>
            <a:miter lim="800000"/>
            <a:headEnd/>
            <a:tailEnd/>
          </a:ln>
        </p:spPr>
      </p:pic>
      <p:sp>
        <p:nvSpPr>
          <p:cNvPr id="6" name="Rectangle 5"/>
          <p:cNvSpPr>
            <a:spLocks noChangeArrowheads="1"/>
          </p:cNvSpPr>
          <p:nvPr/>
        </p:nvSpPr>
        <p:spPr bwMode="auto">
          <a:xfrm>
            <a:off x="5423926" y="6165305"/>
            <a:ext cx="6240693" cy="276999"/>
          </a:xfrm>
          <a:prstGeom prst="rect">
            <a:avLst/>
          </a:prstGeom>
          <a:solidFill>
            <a:srgbClr val="FFFFFF"/>
          </a:solidFill>
          <a:ln w="9525">
            <a:solidFill>
              <a:srgbClr val="00B0F0"/>
            </a:solidFill>
            <a:miter lim="800000"/>
            <a:headEnd/>
            <a:tailEnd/>
          </a:ln>
          <a:effectLst>
            <a:glow rad="63500">
              <a:schemeClr val="accent2">
                <a:satMod val="175000"/>
                <a:alpha val="40000"/>
              </a:schemeClr>
            </a:glow>
          </a:effectLst>
        </p:spPr>
        <p:txBody>
          <a:bodyPr>
            <a:spAutoFit/>
          </a:bodyPr>
          <a:lstStyle/>
          <a:p>
            <a:pPr>
              <a:defRPr/>
            </a:pPr>
            <a:r>
              <a:rPr lang="en-US" sz="1200" dirty="0"/>
              <a:t>http://www.anesthesiaillustrated.org/cogaids/acls-emergency-aids/</a:t>
            </a:r>
            <a:endParaRPr lang="fr-FR" sz="1200" dirty="0">
              <a:latin typeface="Arial" pitchFamily="34" charset="0"/>
              <a:cs typeface="Arial"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7" descr="Image result for accident avion luxembourg 2016"/>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fr-FR" altLang="fr-FR"/>
          </a:p>
        </p:txBody>
      </p:sp>
      <p:sp>
        <p:nvSpPr>
          <p:cNvPr id="129027" name="AutoShape 9" descr="Image result for accident avion luxembourg 2016"/>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fr-FR" altLang="fr-FR"/>
          </a:p>
        </p:txBody>
      </p:sp>
      <p:sp>
        <p:nvSpPr>
          <p:cNvPr id="6" name="Titre 1"/>
          <p:cNvSpPr txBox="1">
            <a:spLocks/>
          </p:cNvSpPr>
          <p:nvPr/>
        </p:nvSpPr>
        <p:spPr bwMode="auto">
          <a:xfrm>
            <a:off x="335360" y="404664"/>
            <a:ext cx="10561173" cy="648072"/>
          </a:xfrm>
          <a:prstGeom prst="roundRect">
            <a:avLst/>
          </a:prstGeom>
          <a:solidFill>
            <a:schemeClr val="bg2">
              <a:lumMod val="40000"/>
              <a:lumOff val="60000"/>
            </a:schemeClr>
          </a:solidFill>
          <a:ln w="25400" cap="flat" cmpd="sng" algn="ctr">
            <a:solidFill>
              <a:schemeClr val="bg2">
                <a:lumMod val="75000"/>
              </a:schemeClr>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defRPr/>
            </a:pPr>
            <a:r>
              <a:rPr lang="fr-FR" altLang="fr-FR" sz="2700" i="1" dirty="0"/>
              <a:t>Est-ce que cela va vous arriver ?</a:t>
            </a:r>
          </a:p>
        </p:txBody>
      </p:sp>
      <p:sp>
        <p:nvSpPr>
          <p:cNvPr id="7" name="Titre 1"/>
          <p:cNvSpPr txBox="1">
            <a:spLocks/>
          </p:cNvSpPr>
          <p:nvPr/>
        </p:nvSpPr>
        <p:spPr bwMode="auto">
          <a:xfrm>
            <a:off x="335360" y="1268760"/>
            <a:ext cx="11617291" cy="648072"/>
          </a:xfrm>
          <a:prstGeom prst="roundRect">
            <a:avLst/>
          </a:prstGeom>
          <a:solidFill>
            <a:srgbClr val="0099FF"/>
          </a:solidFill>
          <a:ln w="25400" cap="flat" cmpd="sng" algn="ctr">
            <a:solidFill>
              <a:srgbClr val="66FF33"/>
            </a:solidFill>
            <a:prstDash val="solid"/>
            <a:miter lim="800000"/>
            <a:headEnd/>
            <a:tailEnd/>
          </a:ln>
          <a:effectLst/>
          <a:scene3d>
            <a:camera prst="obliqueBottomLeft"/>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chor="ctr"/>
          <a:lstStyle/>
          <a:p>
            <a:pPr>
              <a:defRPr/>
            </a:pPr>
            <a:r>
              <a:rPr lang="fr-FR" altLang="fr-FR" sz="2700" i="1" dirty="0"/>
              <a:t>Comment allez vous réagir quand ça va vous arriver ?</a:t>
            </a:r>
          </a:p>
        </p:txBody>
      </p:sp>
      <p:pic>
        <p:nvPicPr>
          <p:cNvPr id="129030" name="Picture 6" descr="http://www.craveonline.com/images/stories/2011/Film/Rambo%202.jpg"/>
          <p:cNvPicPr>
            <a:picLocks noChangeAspect="1" noChangeArrowheads="1"/>
          </p:cNvPicPr>
          <p:nvPr/>
        </p:nvPicPr>
        <p:blipFill>
          <a:blip r:embed="rId3" cstate="print"/>
          <a:srcRect l="5086"/>
          <a:stretch>
            <a:fillRect/>
          </a:stretch>
        </p:blipFill>
        <p:spPr bwMode="auto">
          <a:xfrm>
            <a:off x="719668" y="2090738"/>
            <a:ext cx="10657417" cy="4570412"/>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1"/>
          <p:cNvSpPr>
            <a:spLocks noGrp="1"/>
          </p:cNvSpPr>
          <p:nvPr>
            <p:ph type="title"/>
          </p:nvPr>
        </p:nvSpPr>
        <p:spPr/>
        <p:txBody>
          <a:bodyPr/>
          <a:lstStyle/>
          <a:p>
            <a:endParaRPr lang="fr-FR" altLang="fr-FR"/>
          </a:p>
        </p:txBody>
      </p:sp>
      <p:sp>
        <p:nvSpPr>
          <p:cNvPr id="130051" name="Espace réservé du contenu 2"/>
          <p:cNvSpPr>
            <a:spLocks noGrp="1"/>
          </p:cNvSpPr>
          <p:nvPr>
            <p:ph idx="1"/>
          </p:nvPr>
        </p:nvSpPr>
        <p:spPr/>
        <p:txBody>
          <a:bodyPr/>
          <a:lstStyle/>
          <a:p>
            <a:endParaRPr lang="fr-FR" altLang="fr-FR"/>
          </a:p>
        </p:txBody>
      </p:sp>
      <p:pic>
        <p:nvPicPr>
          <p:cNvPr id="130052" name="Picture 2" descr="https://encrypted-tbn1.gstatic.com/images?q=tbn:ANd9GcQp5i44Izk8Dks2foXN_ycB7Af26Sh96OCuuRXQHrx8YUL38gmH"/>
          <p:cNvPicPr>
            <a:picLocks noChangeAspect="1" noChangeArrowheads="1"/>
          </p:cNvPicPr>
          <p:nvPr/>
        </p:nvPicPr>
        <p:blipFill>
          <a:blip r:embed="rId2" cstate="print"/>
          <a:srcRect/>
          <a:stretch>
            <a:fillRect/>
          </a:stretch>
        </p:blipFill>
        <p:spPr bwMode="auto">
          <a:xfrm>
            <a:off x="239185" y="188914"/>
            <a:ext cx="5499100" cy="6624637"/>
          </a:xfrm>
          <a:prstGeom prst="rect">
            <a:avLst/>
          </a:prstGeom>
          <a:noFill/>
          <a:ln w="9525">
            <a:noFill/>
            <a:miter lim="800000"/>
            <a:headEnd/>
            <a:tailEnd/>
          </a:ln>
        </p:spPr>
      </p:pic>
      <p:pic>
        <p:nvPicPr>
          <p:cNvPr id="130053" name="Picture 4" descr="http://www.hilarious-pictures.com/files/images/hilariouspictures/harry-rambo.jpg"/>
          <p:cNvPicPr>
            <a:picLocks noChangeAspect="1" noChangeArrowheads="1"/>
          </p:cNvPicPr>
          <p:nvPr/>
        </p:nvPicPr>
        <p:blipFill>
          <a:blip r:embed="rId3" cstate="print"/>
          <a:srcRect/>
          <a:stretch>
            <a:fillRect/>
          </a:stretch>
        </p:blipFill>
        <p:spPr bwMode="auto">
          <a:xfrm>
            <a:off x="6087534" y="188913"/>
            <a:ext cx="5894917" cy="664051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universite.potx" id="{0B843223-68B2-4E40-A42F-CDA35BD7A267}" vid="{5BC9A327-E0DB-4160-9742-B25163A71C4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1480</TotalTime>
  <Words>4078</Words>
  <Application>Microsoft Office PowerPoint</Application>
  <PresentationFormat>Grand écran</PresentationFormat>
  <Paragraphs>765</Paragraphs>
  <Slides>102</Slides>
  <Notes>7</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102</vt:i4>
      </vt:variant>
    </vt:vector>
  </HeadingPairs>
  <TitlesOfParts>
    <vt:vector size="108" baseType="lpstr">
      <vt:lpstr>ＭＳ Ｐゴシック</vt:lpstr>
      <vt:lpstr>Arial</vt:lpstr>
      <vt:lpstr>Calibri</vt:lpstr>
      <vt:lpstr>Calibri Light</vt:lpstr>
      <vt:lpstr>Wingdings</vt:lpstr>
      <vt:lpstr>Thème Office</vt:lpstr>
      <vt:lpstr>ED – AFGSU Niveau 1  Bilan Vital - Arrêt Cardiaque Obstruction des Voies aériennes - Hémorragie Dr Marc Lilot</vt:lpstr>
      <vt:lpstr>Objectif de l’ED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vt:lpstr>
      <vt:lpstr>QCM</vt:lpstr>
      <vt:lpstr>Présentation PowerPoint</vt:lpstr>
      <vt:lpstr>Présentation PowerPoint</vt:lpstr>
      <vt:lpstr>QCM</vt:lpstr>
      <vt:lpstr>Présentation PowerPoint</vt:lpstr>
      <vt:lpstr>Situation</vt:lpstr>
      <vt:lpstr>Présentation PowerPoint</vt:lpstr>
      <vt:lpstr>Présentation PowerPoint</vt:lpstr>
      <vt:lpstr>Situation</vt:lpstr>
      <vt:lpstr>Présentation PowerPoint</vt:lpstr>
      <vt:lpstr>Présentation PowerPoint</vt:lpstr>
      <vt:lpstr>Situation</vt:lpstr>
      <vt:lpstr>Présentation PowerPoint</vt:lpstr>
      <vt:lpstr>Présentation PowerPoint</vt:lpstr>
      <vt:lpstr>Situation</vt:lpstr>
      <vt:lpstr>Présentation PowerPoint</vt:lpstr>
      <vt:lpstr>Situation</vt:lpstr>
      <vt:lpstr>Situation</vt:lpstr>
      <vt:lpstr>Présentation PowerPoint</vt:lpstr>
      <vt:lpstr>Situation</vt:lpstr>
      <vt:lpstr>Situation</vt:lpstr>
      <vt:lpstr>Arrêt cardiaque    Particularités pédiatriques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vt:lpstr>
      <vt:lpstr>Présentation PowerPoint</vt:lpstr>
      <vt:lpstr>Présentation PowerPoint</vt:lpstr>
      <vt:lpstr>Situation</vt:lpstr>
      <vt:lpstr>Présentation PowerPoint</vt:lpstr>
      <vt:lpstr>Présentation PowerPoint</vt:lpstr>
      <vt:lpstr>Situation</vt:lpstr>
      <vt:lpstr>Présentation PowerPoint</vt:lpstr>
      <vt:lpstr>Présentation PowerPoint</vt:lpstr>
      <vt:lpstr>Situation</vt:lpstr>
      <vt:lpstr>Présentation PowerPoint</vt:lpstr>
      <vt:lpstr>Présentation PowerPoint</vt:lpstr>
      <vt:lpstr>Présentation PowerPoint</vt:lpstr>
      <vt:lpstr>Présentation PowerPoint</vt:lpstr>
      <vt:lpstr>QCM</vt:lpstr>
      <vt:lpstr>Présentation PowerPoint</vt:lpstr>
      <vt:lpstr>Suite pendant les TP !   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 Dr Baptiste Balança</dc:title>
  <dc:creator>baptiste balanca</dc:creator>
  <cp:lastModifiedBy>LILOT, Marc</cp:lastModifiedBy>
  <cp:revision>66</cp:revision>
  <dcterms:created xsi:type="dcterms:W3CDTF">2019-08-28T08:32:19Z</dcterms:created>
  <dcterms:modified xsi:type="dcterms:W3CDTF">2023-09-15T13:35:56Z</dcterms:modified>
</cp:coreProperties>
</file>