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2"/>
  </p:notesMasterIdLst>
  <p:sldIdLst>
    <p:sldId id="256" r:id="rId2"/>
    <p:sldId id="341" r:id="rId3"/>
    <p:sldId id="342" r:id="rId4"/>
    <p:sldId id="349" r:id="rId5"/>
    <p:sldId id="260" r:id="rId6"/>
    <p:sldId id="261" r:id="rId7"/>
    <p:sldId id="293" r:id="rId8"/>
    <p:sldId id="262" r:id="rId9"/>
    <p:sldId id="265" r:id="rId10"/>
    <p:sldId id="270" r:id="rId11"/>
    <p:sldId id="263" r:id="rId12"/>
    <p:sldId id="268" r:id="rId13"/>
    <p:sldId id="280" r:id="rId14"/>
    <p:sldId id="282" r:id="rId15"/>
    <p:sldId id="327" r:id="rId16"/>
    <p:sldId id="350" r:id="rId17"/>
    <p:sldId id="286" r:id="rId18"/>
    <p:sldId id="288" r:id="rId19"/>
    <p:sldId id="289" r:id="rId20"/>
    <p:sldId id="287" r:id="rId21"/>
    <p:sldId id="343" r:id="rId22"/>
    <p:sldId id="344" r:id="rId23"/>
    <p:sldId id="345" r:id="rId24"/>
    <p:sldId id="346" r:id="rId25"/>
    <p:sldId id="347" r:id="rId26"/>
    <p:sldId id="290" r:id="rId27"/>
    <p:sldId id="348" r:id="rId28"/>
    <p:sldId id="291" r:id="rId29"/>
    <p:sldId id="296" r:id="rId30"/>
    <p:sldId id="302" r:id="rId31"/>
    <p:sldId id="303" r:id="rId32"/>
    <p:sldId id="306" r:id="rId33"/>
    <p:sldId id="305" r:id="rId34"/>
    <p:sldId id="307" r:id="rId35"/>
    <p:sldId id="309" r:id="rId36"/>
    <p:sldId id="351" r:id="rId37"/>
    <p:sldId id="352" r:id="rId38"/>
    <p:sldId id="355" r:id="rId39"/>
    <p:sldId id="353" r:id="rId40"/>
    <p:sldId id="356" r:id="rId41"/>
    <p:sldId id="357" r:id="rId42"/>
    <p:sldId id="358" r:id="rId43"/>
    <p:sldId id="331" r:id="rId44"/>
    <p:sldId id="336" r:id="rId45"/>
    <p:sldId id="337" r:id="rId46"/>
    <p:sldId id="370" r:id="rId47"/>
    <p:sldId id="332" r:id="rId48"/>
    <p:sldId id="340" r:id="rId49"/>
    <p:sldId id="359" r:id="rId50"/>
    <p:sldId id="360" r:id="rId51"/>
    <p:sldId id="361" r:id="rId52"/>
    <p:sldId id="362" r:id="rId53"/>
    <p:sldId id="363" r:id="rId54"/>
    <p:sldId id="364" r:id="rId55"/>
    <p:sldId id="365" r:id="rId56"/>
    <p:sldId id="366" r:id="rId57"/>
    <p:sldId id="367" r:id="rId58"/>
    <p:sldId id="368" r:id="rId59"/>
    <p:sldId id="369" r:id="rId60"/>
    <p:sldId id="371" r:id="rId6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4E9"/>
    <a:srgbClr val="2E6BA2"/>
    <a:srgbClr val="0D8910"/>
    <a:srgbClr val="12BE16"/>
    <a:srgbClr val="FE685C"/>
    <a:srgbClr val="FFA29B"/>
    <a:srgbClr val="FE4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144" autoAdjust="0"/>
  </p:normalViewPr>
  <p:slideViewPr>
    <p:cSldViewPr>
      <p:cViewPr varScale="1">
        <p:scale>
          <a:sx n="87" d="100"/>
          <a:sy n="87" d="100"/>
        </p:scale>
        <p:origin x="234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FC2D9-0A68-4649-B503-79BFD6F746D3}" type="datetimeFigureOut">
              <a:rPr lang="fr-FR" smtClean="0"/>
              <a:t>06/10/2019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D8A62-C969-4AEF-AD30-C3F61C32F7DF}" type="slidenum">
              <a:rPr lang="fr-FR" smtClean="0"/>
              <a:t>‹N°›</a:t>
            </a:fld>
            <a:endParaRPr lang="fr-FR"/>
          </a:p>
        </p:txBody>
      </p:sp>
    </p:spTree>
    <p:extLst>
      <p:ext uri="{BB962C8B-B14F-4D97-AF65-F5344CB8AC3E}">
        <p14:creationId xmlns:p14="http://schemas.microsoft.com/office/powerpoint/2010/main" val="370637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r.wikipedia.org/wiki/Hans_Christian_Gra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fr.wikipedia.org/wiki/Paroi_bact%C3%A9rien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 </a:t>
            </a:r>
            <a:r>
              <a:rPr lang="fr-FR" sz="1200" b="1" i="0" kern="1200" dirty="0" smtClean="0">
                <a:solidFill>
                  <a:schemeClr val="tx1"/>
                </a:solidFill>
                <a:effectLst/>
                <a:latin typeface="+mn-lt"/>
                <a:ea typeface="+mn-ea"/>
                <a:cs typeface="+mn-cs"/>
              </a:rPr>
              <a:t>coloration de Gram</a:t>
            </a:r>
            <a:r>
              <a:rPr lang="fr-FR" sz="1200" b="0" i="0" kern="1200" dirty="0" smtClean="0">
                <a:solidFill>
                  <a:schemeClr val="tx1"/>
                </a:solidFill>
                <a:effectLst/>
                <a:latin typeface="+mn-lt"/>
                <a:ea typeface="+mn-ea"/>
                <a:cs typeface="+mn-cs"/>
              </a:rPr>
              <a:t> doit son nom au bactériologiste danois </a:t>
            </a:r>
            <a:r>
              <a:rPr lang="fr-FR" sz="1200" b="0" i="0" u="none" strike="noStrike" kern="1200" dirty="0" smtClean="0">
                <a:solidFill>
                  <a:schemeClr val="tx1"/>
                </a:solidFill>
                <a:effectLst/>
                <a:latin typeface="+mn-lt"/>
                <a:ea typeface="+mn-ea"/>
                <a:cs typeface="+mn-cs"/>
                <a:hlinkClick r:id="rId3" tooltip="Hans Christian Gram"/>
              </a:rPr>
              <a:t>Hans Christian Gram</a:t>
            </a:r>
            <a:r>
              <a:rPr lang="fr-FR" sz="1200" b="0" i="0" kern="1200" dirty="0" smtClean="0">
                <a:solidFill>
                  <a:schemeClr val="tx1"/>
                </a:solidFill>
                <a:effectLst/>
                <a:latin typeface="+mn-lt"/>
                <a:ea typeface="+mn-ea"/>
                <a:cs typeface="+mn-cs"/>
              </a:rPr>
              <a:t> qui mit au point le protocole en 1884. C'est une coloration qui permet de mettre en évidence les propriétés de la </a:t>
            </a:r>
            <a:r>
              <a:rPr lang="fr-FR" sz="1200" b="0" i="0" u="none" strike="noStrike" kern="1200" dirty="0" smtClean="0">
                <a:solidFill>
                  <a:schemeClr val="tx1"/>
                </a:solidFill>
                <a:effectLst/>
                <a:latin typeface="+mn-lt"/>
                <a:ea typeface="+mn-ea"/>
                <a:cs typeface="+mn-cs"/>
                <a:hlinkClick r:id="rId4" tooltip="Paroi bactérienne"/>
              </a:rPr>
              <a:t>paroi bactérienne</a:t>
            </a:r>
            <a:r>
              <a:rPr lang="fr-FR" sz="1200" b="0" i="0" kern="1200" dirty="0" smtClean="0">
                <a:solidFill>
                  <a:schemeClr val="tx1"/>
                </a:solidFill>
                <a:effectLst/>
                <a:latin typeface="+mn-lt"/>
                <a:ea typeface="+mn-ea"/>
                <a:cs typeface="+mn-cs"/>
              </a:rPr>
              <a:t>, et d'utiliser ces propriétés pour distinguer et classifier les bactéries. Son avantage est de donner une information rapide, facile et bon marché sur les bactéries présentes dans un produit ou un milieu, tant sur le type que sur la forme. (source </a:t>
            </a:r>
            <a:r>
              <a:rPr lang="fr-FR" sz="1200" b="0" i="0" kern="1200" dirty="0" err="1" smtClean="0">
                <a:solidFill>
                  <a:schemeClr val="tx1"/>
                </a:solidFill>
                <a:effectLst/>
                <a:latin typeface="+mn-lt"/>
                <a:ea typeface="+mn-ea"/>
                <a:cs typeface="+mn-cs"/>
              </a:rPr>
              <a:t>Wikimedia</a:t>
            </a:r>
            <a:r>
              <a:rPr lang="fr-FR" sz="1200" b="0" i="0" kern="1200" baseline="0" dirty="0" smtClean="0">
                <a:solidFill>
                  <a:schemeClr val="tx1"/>
                </a:solidFill>
                <a:effectLst/>
                <a:latin typeface="+mn-lt"/>
                <a:ea typeface="+mn-ea"/>
                <a:cs typeface="+mn-cs"/>
              </a:rPr>
              <a:t> https://fr.wikipedia.org/wiki/Coloration_de_Gram)</a:t>
            </a:r>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6</a:t>
            </a:fld>
            <a:endParaRPr lang="fr-FR"/>
          </a:p>
        </p:txBody>
      </p:sp>
    </p:spTree>
    <p:extLst>
      <p:ext uri="{BB962C8B-B14F-4D97-AF65-F5344CB8AC3E}">
        <p14:creationId xmlns:p14="http://schemas.microsoft.com/office/powerpoint/2010/main" val="128390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27</a:t>
            </a:fld>
            <a:endParaRPr lang="fr-FR"/>
          </a:p>
        </p:txBody>
      </p:sp>
    </p:spTree>
    <p:extLst>
      <p:ext uri="{BB962C8B-B14F-4D97-AF65-F5344CB8AC3E}">
        <p14:creationId xmlns:p14="http://schemas.microsoft.com/office/powerpoint/2010/main" val="97114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concentrons sur </a:t>
            </a:r>
            <a:r>
              <a:rPr lang="fr-FR" dirty="0" err="1" smtClean="0"/>
              <a:t>amikacine</a:t>
            </a:r>
            <a:r>
              <a:rPr lang="fr-FR" dirty="0" smtClean="0"/>
              <a:t>,  gentamicine et </a:t>
            </a:r>
            <a:r>
              <a:rPr lang="fr-FR" dirty="0" err="1" smtClean="0"/>
              <a:t>erythromycine</a:t>
            </a:r>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30</a:t>
            </a:fld>
            <a:endParaRPr lang="fr-FR"/>
          </a:p>
        </p:txBody>
      </p:sp>
    </p:spTree>
    <p:extLst>
      <p:ext uri="{BB962C8B-B14F-4D97-AF65-F5344CB8AC3E}">
        <p14:creationId xmlns:p14="http://schemas.microsoft.com/office/powerpoint/2010/main" val="14548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p:spPr>
        <p:txBody>
          <a:bodyPr/>
          <a:lstStyle/>
          <a:p>
            <a:pPr eaLnBrk="1" hangingPunct="1"/>
            <a:endParaRPr lang="fr-FR" altLang="fr-FR" smtClean="0">
              <a:latin typeface="Arial" panose="020B0604020202020204" pitchFamily="34" charset="0"/>
            </a:endParaRPr>
          </a:p>
        </p:txBody>
      </p:sp>
      <p:sp>
        <p:nvSpPr>
          <p:cNvPr id="75780" name="Espace réservé du numéro de diapositive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DA89B7-BD86-42F7-99EB-5B0C35C89D47}" type="slidenum">
              <a:rPr lang="fr-FR" altLang="fr-FR"/>
              <a:pPr>
                <a:spcBef>
                  <a:spcPct val="0"/>
                </a:spcBef>
              </a:pPr>
              <a:t>49</a:t>
            </a:fld>
            <a:endParaRPr lang="fr-FR" altLang="fr-FR"/>
          </a:p>
        </p:txBody>
      </p:sp>
    </p:spTree>
    <p:extLst>
      <p:ext uri="{BB962C8B-B14F-4D97-AF65-F5344CB8AC3E}">
        <p14:creationId xmlns:p14="http://schemas.microsoft.com/office/powerpoint/2010/main" val="244964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a:ln/>
        </p:spPr>
      </p:sp>
      <p:sp>
        <p:nvSpPr>
          <p:cNvPr id="76803" name="Espace réservé des commentaires 2"/>
          <p:cNvSpPr>
            <a:spLocks noGrp="1"/>
          </p:cNvSpPr>
          <p:nvPr>
            <p:ph type="body" idx="1"/>
          </p:nvPr>
        </p:nvSpPr>
        <p:spPr>
          <a:noFill/>
        </p:spPr>
        <p:txBody>
          <a:bodyPr/>
          <a:lstStyle/>
          <a:p>
            <a:r>
              <a:rPr lang="fr-FR" altLang="fr-FR" smtClean="0">
                <a:latin typeface="Arial" panose="020B0604020202020204" pitchFamily="34" charset="0"/>
              </a:rPr>
              <a:t>Mettre des couleurs</a:t>
            </a:r>
          </a:p>
        </p:txBody>
      </p:sp>
      <p:sp>
        <p:nvSpPr>
          <p:cNvPr id="76804" name="Espace réservé du numéro de diapositive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C644BA-301A-4866-A134-028A9E043786}" type="slidenum">
              <a:rPr lang="fr-FR" altLang="fr-FR"/>
              <a:pPr>
                <a:spcBef>
                  <a:spcPct val="0"/>
                </a:spcBef>
              </a:pPr>
              <a:t>54</a:t>
            </a:fld>
            <a:endParaRPr lang="fr-FR" altLang="fr-FR"/>
          </a:p>
        </p:txBody>
      </p:sp>
    </p:spTree>
    <p:extLst>
      <p:ext uri="{BB962C8B-B14F-4D97-AF65-F5344CB8AC3E}">
        <p14:creationId xmlns:p14="http://schemas.microsoft.com/office/powerpoint/2010/main" val="347914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concentrons</a:t>
            </a:r>
            <a:r>
              <a:rPr lang="fr-FR" baseline="0" dirty="0" smtClean="0"/>
              <a:t> notre cour sur les classes en bleu</a:t>
            </a:r>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11</a:t>
            </a:fld>
            <a:endParaRPr lang="fr-FR"/>
          </a:p>
        </p:txBody>
      </p:sp>
    </p:spTree>
    <p:extLst>
      <p:ext uri="{BB962C8B-B14F-4D97-AF65-F5344CB8AC3E}">
        <p14:creationId xmlns:p14="http://schemas.microsoft.com/office/powerpoint/2010/main" val="250801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a:t>
            </a:r>
            <a:r>
              <a:rPr lang="fr-FR" baseline="0" dirty="0" smtClean="0"/>
              <a:t> ce cours, nous soulignons </a:t>
            </a:r>
            <a:r>
              <a:rPr lang="fr-FR" baseline="0" dirty="0" err="1" smtClean="0"/>
              <a:t>Amoxcicilline</a:t>
            </a:r>
            <a:r>
              <a:rPr lang="fr-FR" baseline="0" dirty="0" smtClean="0"/>
              <a:t> et </a:t>
            </a:r>
            <a:r>
              <a:rPr lang="fr-FR" baseline="0" dirty="0" err="1" smtClean="0"/>
              <a:t>Amox+Acide</a:t>
            </a:r>
            <a:r>
              <a:rPr lang="fr-FR" baseline="0" dirty="0" smtClean="0"/>
              <a:t> clavulanique (Augmentin) </a:t>
            </a:r>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20</a:t>
            </a:fld>
            <a:endParaRPr lang="fr-FR"/>
          </a:p>
        </p:txBody>
      </p:sp>
    </p:spTree>
    <p:extLst>
      <p:ext uri="{BB962C8B-B14F-4D97-AF65-F5344CB8AC3E}">
        <p14:creationId xmlns:p14="http://schemas.microsoft.com/office/powerpoint/2010/main" val="233175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a:t>
            </a:r>
            <a:r>
              <a:rPr lang="fr-FR" baseline="0" dirty="0" smtClean="0"/>
              <a:t> ce cours, nous soulignons </a:t>
            </a:r>
            <a:r>
              <a:rPr lang="fr-FR" baseline="0" dirty="0" err="1" smtClean="0"/>
              <a:t>Amoxcicilline</a:t>
            </a:r>
            <a:r>
              <a:rPr lang="fr-FR" baseline="0" dirty="0" smtClean="0"/>
              <a:t> et </a:t>
            </a:r>
            <a:r>
              <a:rPr lang="fr-FR" baseline="0" dirty="0" err="1" smtClean="0"/>
              <a:t>Amox+Acide</a:t>
            </a:r>
            <a:r>
              <a:rPr lang="fr-FR" baseline="0" dirty="0" smtClean="0"/>
              <a:t> clavulanique </a:t>
            </a:r>
            <a:r>
              <a:rPr lang="fr-FR" baseline="0" smtClean="0"/>
              <a:t>(Augmentin) </a:t>
            </a:r>
            <a:endParaRPr lang="fr-FR"/>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21</a:t>
            </a:fld>
            <a:endParaRPr lang="fr-FR"/>
          </a:p>
        </p:txBody>
      </p:sp>
    </p:spTree>
    <p:extLst>
      <p:ext uri="{BB962C8B-B14F-4D97-AF65-F5344CB8AC3E}">
        <p14:creationId xmlns:p14="http://schemas.microsoft.com/office/powerpoint/2010/main" val="41654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22</a:t>
            </a:fld>
            <a:endParaRPr lang="fr-FR"/>
          </a:p>
        </p:txBody>
      </p:sp>
    </p:spTree>
    <p:extLst>
      <p:ext uri="{BB962C8B-B14F-4D97-AF65-F5344CB8AC3E}">
        <p14:creationId xmlns:p14="http://schemas.microsoft.com/office/powerpoint/2010/main" val="225642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23</a:t>
            </a:fld>
            <a:endParaRPr lang="fr-FR"/>
          </a:p>
        </p:txBody>
      </p:sp>
    </p:spTree>
    <p:extLst>
      <p:ext uri="{BB962C8B-B14F-4D97-AF65-F5344CB8AC3E}">
        <p14:creationId xmlns:p14="http://schemas.microsoft.com/office/powerpoint/2010/main" val="52442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24</a:t>
            </a:fld>
            <a:endParaRPr lang="fr-FR"/>
          </a:p>
        </p:txBody>
      </p:sp>
    </p:spTree>
    <p:extLst>
      <p:ext uri="{BB962C8B-B14F-4D97-AF65-F5344CB8AC3E}">
        <p14:creationId xmlns:p14="http://schemas.microsoft.com/office/powerpoint/2010/main" val="388856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25</a:t>
            </a:fld>
            <a:endParaRPr lang="fr-FR"/>
          </a:p>
        </p:txBody>
      </p:sp>
    </p:spTree>
    <p:extLst>
      <p:ext uri="{BB962C8B-B14F-4D97-AF65-F5344CB8AC3E}">
        <p14:creationId xmlns:p14="http://schemas.microsoft.com/office/powerpoint/2010/main" val="396517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D8A62-C969-4AEF-AD30-C3F61C32F7DF}" type="slidenum">
              <a:rPr lang="fr-FR" smtClean="0"/>
              <a:t>26</a:t>
            </a:fld>
            <a:endParaRPr lang="fr-FR"/>
          </a:p>
        </p:txBody>
      </p:sp>
    </p:spTree>
    <p:extLst>
      <p:ext uri="{BB962C8B-B14F-4D97-AF65-F5344CB8AC3E}">
        <p14:creationId xmlns:p14="http://schemas.microsoft.com/office/powerpoint/2010/main" val="302290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normAutofit/>
          </a:bodyPr>
          <a:lstStyle>
            <a:lvl1pPr marL="0" indent="0" algn="ctr">
              <a:buNone/>
              <a:defRPr sz="2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A28C985-C90F-495A-A00E-34EC595E325B}" type="datetimeFigureOut">
              <a:rPr lang="fr-FR" smtClean="0"/>
              <a:t>06/10/2019</a:t>
            </a:fld>
            <a:endParaRPr lang="fr-FR"/>
          </a:p>
        </p:txBody>
      </p:sp>
      <p:sp>
        <p:nvSpPr>
          <p:cNvPr id="5" name="Espace réservé du pied de page 4"/>
          <p:cNvSpPr>
            <a:spLocks noGrp="1"/>
          </p:cNvSpPr>
          <p:nvPr>
            <p:ph type="ftr" sz="quarter" idx="11"/>
          </p:nvPr>
        </p:nvSpPr>
        <p:spPr>
          <a:xfrm>
            <a:off x="3772272" y="6356350"/>
            <a:ext cx="5192216" cy="365125"/>
          </a:xfrm>
          <a:prstGeom prst="rect">
            <a:avLst/>
          </a:prstGeom>
        </p:spPr>
        <p:txBody>
          <a:bodyPr/>
          <a:lstStyle/>
          <a:p>
            <a:endParaRPr lang="fr-FR" dirty="0"/>
          </a:p>
        </p:txBody>
      </p:sp>
    </p:spTree>
    <p:extLst>
      <p:ext uri="{BB962C8B-B14F-4D97-AF65-F5344CB8AC3E}">
        <p14:creationId xmlns:p14="http://schemas.microsoft.com/office/powerpoint/2010/main" val="66865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84976" cy="936104"/>
          </a:xfrm>
          <a:gradFill>
            <a:gsLst>
              <a:gs pos="0">
                <a:schemeClr val="accent1">
                  <a:tint val="66000"/>
                  <a:satMod val="160000"/>
                </a:schemeClr>
              </a:gs>
              <a:gs pos="50000">
                <a:schemeClr val="accent1">
                  <a:lumMod val="20000"/>
                  <a:lumOff val="80000"/>
                </a:schemeClr>
              </a:gs>
              <a:gs pos="100000">
                <a:schemeClr val="accent1">
                  <a:tint val="23500"/>
                  <a:satMod val="160000"/>
                </a:schemeClr>
              </a:gs>
            </a:gsLst>
            <a:lin ang="2700000" scaled="1"/>
          </a:gradFill>
        </p:spPr>
        <p:txBody>
          <a:bodyPr/>
          <a:lstStyle>
            <a:lvl1pPr>
              <a:defRPr sz="3600" baseline="0"/>
            </a:lvl1pPr>
          </a:lstStyle>
          <a:p>
            <a:r>
              <a:rPr lang="fr-FR" dirty="0" smtClean="0"/>
              <a:t>Modifiez le style du titre</a:t>
            </a:r>
            <a:endParaRPr lang="fr-FR" dirty="0"/>
          </a:p>
        </p:txBody>
      </p:sp>
      <p:sp>
        <p:nvSpPr>
          <p:cNvPr id="3" name="Espace réservé du contenu 2"/>
          <p:cNvSpPr>
            <a:spLocks noGrp="1"/>
          </p:cNvSpPr>
          <p:nvPr>
            <p:ph idx="1"/>
          </p:nvPr>
        </p:nvSpPr>
        <p:spPr>
          <a:xfrm>
            <a:off x="179512" y="1124744"/>
            <a:ext cx="8784976" cy="5544616"/>
          </a:xfrm>
        </p:spPr>
        <p:txBody>
          <a:bodyPr/>
          <a:lstStyle>
            <a:lvl2pPr>
              <a:defRPr sz="2400" baseline="0"/>
            </a:lvl2pPr>
            <a:lvl3pPr>
              <a:defRPr sz="2000" baseline="0"/>
            </a:lvl3pPr>
            <a:lvl5pPr>
              <a:defRPr sz="1600" baseline="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10605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8" name="Espace réservé du contenu 7"/>
          <p:cNvSpPr>
            <a:spLocks noGrp="1"/>
          </p:cNvSpPr>
          <p:nvPr>
            <p:ph sz="quarter" idx="13"/>
          </p:nvPr>
        </p:nvSpPr>
        <p:spPr>
          <a:xfrm>
            <a:off x="0" y="0"/>
            <a:ext cx="9144000" cy="1036638"/>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3"/>
          <p:cNvSpPr>
            <a:spLocks noGrp="1"/>
          </p:cNvSpPr>
          <p:nvPr>
            <p:ph type="dt" sz="half" idx="14"/>
          </p:nvPr>
        </p:nvSpPr>
        <p:spPr>
          <a:xfrm>
            <a:off x="457200" y="6356350"/>
            <a:ext cx="2133600" cy="365125"/>
          </a:xfrm>
          <a:prstGeom prst="rect">
            <a:avLst/>
          </a:prstGeom>
        </p:spPr>
        <p:txBody>
          <a:bodyPr/>
          <a:lstStyle>
            <a:lvl1pPr>
              <a:defRPr/>
            </a:lvl1pPr>
          </a:lstStyle>
          <a:p>
            <a:pPr>
              <a:defRPr/>
            </a:pPr>
            <a:fld id="{90F69FC0-EC06-4079-B0ED-5B6C5E93FF1C}" type="datetime1">
              <a:rPr lang="fr-FR"/>
              <a:pPr>
                <a:defRPr/>
              </a:pPr>
              <a:t>06/10/2019</a:t>
            </a:fld>
            <a:endParaRPr lang="fr-BE"/>
          </a:p>
        </p:txBody>
      </p:sp>
      <p:sp>
        <p:nvSpPr>
          <p:cNvPr id="6" name="Espace réservé du pied de page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fr-BE"/>
          </a:p>
        </p:txBody>
      </p:sp>
      <p:sp>
        <p:nvSpPr>
          <p:cNvPr id="7" name="Espace réservé du numéro de diapositive 5"/>
          <p:cNvSpPr>
            <a:spLocks noGrp="1"/>
          </p:cNvSpPr>
          <p:nvPr>
            <p:ph type="sldNum" sz="quarter" idx="16"/>
          </p:nvPr>
        </p:nvSpPr>
        <p:spPr>
          <a:xfrm>
            <a:off x="6553200" y="6356350"/>
            <a:ext cx="2133600" cy="365125"/>
          </a:xfrm>
          <a:prstGeom prst="rect">
            <a:avLst/>
          </a:prstGeom>
        </p:spPr>
        <p:txBody>
          <a:bodyPr/>
          <a:lstStyle>
            <a:lvl1pPr>
              <a:defRPr/>
            </a:lvl1pPr>
          </a:lstStyle>
          <a:p>
            <a:fld id="{8F2320E0-CEF7-434D-845A-649058B30791}" type="slidenum">
              <a:rPr lang="fr-BE" altLang="fr-FR"/>
              <a:pPr/>
              <a:t>‹N°›</a:t>
            </a:fld>
            <a:endParaRPr lang="fr-BE" altLang="fr-FR"/>
          </a:p>
        </p:txBody>
      </p:sp>
    </p:spTree>
    <p:extLst>
      <p:ext uri="{BB962C8B-B14F-4D97-AF65-F5344CB8AC3E}">
        <p14:creationId xmlns:p14="http://schemas.microsoft.com/office/powerpoint/2010/main" val="21474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8400"/>
            <a:ext cx="1676400" cy="457200"/>
          </a:xfrm>
          <a:prstGeom prst="rect">
            <a:avLst/>
          </a:prstGeom>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fld id="{EB4F4BD2-1F9F-40D8-94C7-CB30865E81CD}" type="slidenum">
              <a:rPr lang="fr-FR" altLang="fr-FR"/>
              <a:pPr/>
              <a:t>‹N°›</a:t>
            </a:fld>
            <a:endParaRPr lang="fr-FR" altLang="fr-FR"/>
          </a:p>
        </p:txBody>
      </p:sp>
    </p:spTree>
    <p:extLst>
      <p:ext uri="{BB962C8B-B14F-4D97-AF65-F5344CB8AC3E}">
        <p14:creationId xmlns:p14="http://schemas.microsoft.com/office/powerpoint/2010/main" val="3709680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7504" y="116632"/>
            <a:ext cx="8928992" cy="936104"/>
          </a:xfrm>
          <a:prstGeom prst="rect">
            <a:avLst/>
          </a:prstGeom>
          <a:gradFill>
            <a:gsLst>
              <a:gs pos="0">
                <a:schemeClr val="accent1">
                  <a:tint val="66000"/>
                  <a:satMod val="160000"/>
                </a:schemeClr>
              </a:gs>
              <a:gs pos="50000">
                <a:schemeClr val="accent1">
                  <a:lumMod val="20000"/>
                  <a:lumOff val="80000"/>
                </a:schemeClr>
              </a:gs>
              <a:gs pos="100000">
                <a:schemeClr val="accent1">
                  <a:tint val="23500"/>
                  <a:satMod val="160000"/>
                </a:schemeClr>
              </a:gs>
            </a:gsLst>
            <a:lin ang="2700000" scaled="1"/>
          </a:gradFill>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07504" y="1196752"/>
            <a:ext cx="8928992" cy="547260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9802915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txStyles>
    <p:titleStyle>
      <a:lvl1pPr algn="ctr" defTabSz="914400" rtl="0" eaLnBrk="1" latinLnBrk="0" hangingPunct="1">
        <a:spcBef>
          <a:spcPct val="0"/>
        </a:spcBef>
        <a:buNone/>
        <a:defRPr sz="36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cebm.ne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764704"/>
            <a:ext cx="7772400" cy="1470025"/>
          </a:xfrm>
        </p:spPr>
        <p:txBody>
          <a:bodyPr/>
          <a:lstStyle/>
          <a:p>
            <a:r>
              <a:rPr lang="fr-FR" sz="4400" dirty="0" smtClean="0"/>
              <a:t>Antibiotiques essentielles</a:t>
            </a:r>
            <a:endParaRPr lang="fr-FR" dirty="0"/>
          </a:p>
        </p:txBody>
      </p:sp>
      <p:sp>
        <p:nvSpPr>
          <p:cNvPr id="3" name="Sous-titre 2"/>
          <p:cNvSpPr>
            <a:spLocks noGrp="1"/>
          </p:cNvSpPr>
          <p:nvPr>
            <p:ph type="subTitle" idx="1"/>
          </p:nvPr>
        </p:nvSpPr>
        <p:spPr/>
        <p:txBody>
          <a:bodyPr>
            <a:normAutofit lnSpcReduction="10000"/>
          </a:bodyPr>
          <a:lstStyle/>
          <a:p>
            <a:pPr algn="l"/>
            <a:r>
              <a:rPr lang="fr-FR" altLang="fr-FR" sz="1600" dirty="0"/>
              <a:t>Dr Kim An </a:t>
            </a:r>
            <a:r>
              <a:rPr lang="fr-FR" altLang="fr-FR" sz="1600" dirty="0" smtClean="0"/>
              <a:t>Nguyen- MD-PhD</a:t>
            </a:r>
          </a:p>
          <a:p>
            <a:pPr algn="l"/>
            <a:r>
              <a:rPr lang="fr-FR" altLang="fr-FR" sz="1600" dirty="0" smtClean="0"/>
              <a:t>MCUPH</a:t>
            </a:r>
            <a:endParaRPr lang="fr-FR" altLang="fr-FR" sz="1600" dirty="0"/>
          </a:p>
          <a:p>
            <a:pPr algn="l"/>
            <a:r>
              <a:rPr lang="fr-FR" altLang="fr-FR" sz="1600" dirty="0"/>
              <a:t>Service de </a:t>
            </a:r>
            <a:r>
              <a:rPr lang="fr-FR" altLang="fr-FR" sz="1600" dirty="0" smtClean="0"/>
              <a:t>Pharmacotoxicologie </a:t>
            </a:r>
            <a:endParaRPr lang="fr-FR" altLang="fr-FR" sz="1600" dirty="0"/>
          </a:p>
          <a:p>
            <a:pPr algn="l"/>
            <a:r>
              <a:rPr lang="fr-FR" altLang="fr-FR" sz="1600" dirty="0"/>
              <a:t>Service de </a:t>
            </a:r>
            <a:r>
              <a:rPr lang="fr-FR" altLang="fr-FR" sz="1600" dirty="0" smtClean="0"/>
              <a:t>Réanimation Néonatale – HFME</a:t>
            </a:r>
          </a:p>
          <a:p>
            <a:pPr algn="l"/>
            <a:r>
              <a:rPr lang="fr-FR" altLang="fr-FR" sz="1600" dirty="0" smtClean="0"/>
              <a:t>HCL et UCBL</a:t>
            </a:r>
            <a:endParaRPr lang="fr-FR" altLang="fr-FR" sz="1600" dirty="0"/>
          </a:p>
          <a:p>
            <a:pPr algn="l"/>
            <a:r>
              <a:rPr lang="fr-FR" altLang="fr-FR" sz="1600" dirty="0"/>
              <a:t>kim-an.nguyen@chu-lyon.fr</a:t>
            </a:r>
          </a:p>
          <a:p>
            <a:endParaRPr lang="fr-FR" sz="3200" b="1" dirty="0"/>
          </a:p>
        </p:txBody>
      </p:sp>
    </p:spTree>
    <p:extLst>
      <p:ext uri="{BB962C8B-B14F-4D97-AF65-F5344CB8AC3E}">
        <p14:creationId xmlns:p14="http://schemas.microsoft.com/office/powerpoint/2010/main" val="1298762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 – spectre d’activité antibactérienne</a:t>
            </a:r>
            <a:endParaRPr lang="fr-FR" dirty="0"/>
          </a:p>
        </p:txBody>
      </p:sp>
      <p:sp>
        <p:nvSpPr>
          <p:cNvPr id="3" name="Espace réservé du contenu 2"/>
          <p:cNvSpPr>
            <a:spLocks noGrp="1"/>
          </p:cNvSpPr>
          <p:nvPr>
            <p:ph idx="1"/>
          </p:nvPr>
        </p:nvSpPr>
        <p:spPr>
          <a:xfrm>
            <a:off x="179512" y="1124744"/>
            <a:ext cx="8712968" cy="5544616"/>
          </a:xfrm>
        </p:spPr>
        <p:txBody>
          <a:bodyPr/>
          <a:lstStyle/>
          <a:p>
            <a:r>
              <a:rPr lang="fr-FR" dirty="0" smtClean="0"/>
              <a:t>Ensemble des espèces bactériennes sensibles à un antibiotique donné</a:t>
            </a:r>
          </a:p>
          <a:p>
            <a:pPr lvl="1"/>
            <a:r>
              <a:rPr lang="fr-FR" dirty="0" smtClean="0"/>
              <a:t>Espèces sensibles </a:t>
            </a:r>
          </a:p>
          <a:p>
            <a:pPr lvl="1"/>
            <a:r>
              <a:rPr lang="fr-FR" dirty="0" smtClean="0"/>
              <a:t>Résistances «naturelles»</a:t>
            </a:r>
          </a:p>
          <a:p>
            <a:pPr lvl="1"/>
            <a:r>
              <a:rPr lang="fr-FR" dirty="0" smtClean="0"/>
              <a:t>Résistances «acquises»</a:t>
            </a:r>
          </a:p>
          <a:p>
            <a:r>
              <a:rPr lang="fr-FR" dirty="0" smtClean="0"/>
              <a:t>Antibiogramme</a:t>
            </a:r>
          </a:p>
          <a:p>
            <a:pPr lvl="1"/>
            <a:r>
              <a:rPr lang="fr-FR" dirty="0" smtClean="0"/>
              <a:t>Pour une espèce bactérienne donnée, test permettant la détermination du caractère sensible ou résistant à plusieurs antibiotiques</a:t>
            </a:r>
          </a:p>
        </p:txBody>
      </p:sp>
    </p:spTree>
    <p:extLst>
      <p:ext uri="{BB962C8B-B14F-4D97-AF65-F5344CB8AC3E}">
        <p14:creationId xmlns:p14="http://schemas.microsoft.com/office/powerpoint/2010/main" val="1144291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Classification – mécanisme d’action</a:t>
            </a:r>
            <a:endParaRPr lang="fr-FR" dirty="0"/>
          </a:p>
        </p:txBody>
      </p:sp>
      <p:pic>
        <p:nvPicPr>
          <p:cNvPr id="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2601913"/>
            <a:ext cx="4354513"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ZoneTexte 4"/>
          <p:cNvSpPr txBox="1">
            <a:spLocks noChangeArrowheads="1"/>
          </p:cNvSpPr>
          <p:nvPr/>
        </p:nvSpPr>
        <p:spPr bwMode="auto">
          <a:xfrm>
            <a:off x="716015" y="5253038"/>
            <a:ext cx="17620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itchFamily="1" charset="0"/>
                <a:ea typeface="MS PGothic" pitchFamily="34" charset="-128"/>
              </a:defRPr>
            </a:lvl1pPr>
            <a:lvl2pPr marL="742950" indent="-285750">
              <a:defRPr>
                <a:solidFill>
                  <a:schemeClr val="tx1"/>
                </a:solidFill>
                <a:latin typeface="Calisto MT" pitchFamily="1" charset="0"/>
                <a:ea typeface="MS PGothic" pitchFamily="34" charset="-128"/>
              </a:defRPr>
            </a:lvl2pPr>
            <a:lvl3pPr marL="1143000" indent="-228600">
              <a:defRPr>
                <a:solidFill>
                  <a:schemeClr val="tx1"/>
                </a:solidFill>
                <a:latin typeface="Calisto MT" pitchFamily="1" charset="0"/>
                <a:ea typeface="MS PGothic" pitchFamily="34" charset="-128"/>
              </a:defRPr>
            </a:lvl3pPr>
            <a:lvl4pPr marL="1600200" indent="-228600">
              <a:defRPr>
                <a:solidFill>
                  <a:schemeClr val="tx1"/>
                </a:solidFill>
                <a:latin typeface="Calisto MT" pitchFamily="1" charset="0"/>
                <a:ea typeface="MS PGothic" pitchFamily="34" charset="-128"/>
              </a:defRPr>
            </a:lvl4pPr>
            <a:lvl5pPr marL="2057400" indent="-228600">
              <a:defRPr>
                <a:solidFill>
                  <a:schemeClr val="tx1"/>
                </a:solidFill>
                <a:latin typeface="Calisto MT" pitchFamily="1" charset="0"/>
                <a:ea typeface="MS PGothic" pitchFamily="34" charset="-128"/>
              </a:defRPr>
            </a:lvl5pPr>
            <a:lvl6pPr marL="2514600" indent="-228600" defTabSz="457200" fontAlgn="base">
              <a:spcBef>
                <a:spcPct val="0"/>
              </a:spcBef>
              <a:spcAft>
                <a:spcPct val="0"/>
              </a:spcAft>
              <a:defRPr>
                <a:solidFill>
                  <a:schemeClr val="tx1"/>
                </a:solidFill>
                <a:latin typeface="Calisto MT" pitchFamily="1" charset="0"/>
                <a:ea typeface="MS PGothic" pitchFamily="34" charset="-128"/>
              </a:defRPr>
            </a:lvl6pPr>
            <a:lvl7pPr marL="2971800" indent="-228600" defTabSz="457200" fontAlgn="base">
              <a:spcBef>
                <a:spcPct val="0"/>
              </a:spcBef>
              <a:spcAft>
                <a:spcPct val="0"/>
              </a:spcAft>
              <a:defRPr>
                <a:solidFill>
                  <a:schemeClr val="tx1"/>
                </a:solidFill>
                <a:latin typeface="Calisto MT" pitchFamily="1" charset="0"/>
                <a:ea typeface="MS PGothic" pitchFamily="34" charset="-128"/>
              </a:defRPr>
            </a:lvl7pPr>
            <a:lvl8pPr marL="3429000" indent="-228600" defTabSz="457200" fontAlgn="base">
              <a:spcBef>
                <a:spcPct val="0"/>
              </a:spcBef>
              <a:spcAft>
                <a:spcPct val="0"/>
              </a:spcAft>
              <a:defRPr>
                <a:solidFill>
                  <a:schemeClr val="tx1"/>
                </a:solidFill>
                <a:latin typeface="Calisto MT" pitchFamily="1" charset="0"/>
                <a:ea typeface="MS PGothic" pitchFamily="34" charset="-128"/>
              </a:defRPr>
            </a:lvl8pPr>
            <a:lvl9pPr marL="3886200" indent="-228600" defTabSz="457200" fontAlgn="base">
              <a:spcBef>
                <a:spcPct val="0"/>
              </a:spcBef>
              <a:spcAft>
                <a:spcPct val="0"/>
              </a:spcAft>
              <a:defRPr>
                <a:solidFill>
                  <a:schemeClr val="tx1"/>
                </a:solidFill>
                <a:latin typeface="Calisto MT" pitchFamily="1" charset="0"/>
                <a:ea typeface="MS PGothic" pitchFamily="34" charset="-128"/>
              </a:defRPr>
            </a:lvl9pPr>
          </a:lstStyle>
          <a:p>
            <a:r>
              <a:rPr lang="fr-FR" dirty="0" err="1">
                <a:solidFill>
                  <a:srgbClr val="0A3363"/>
                </a:solidFill>
              </a:rPr>
              <a:t>Antimétabolites</a:t>
            </a:r>
            <a:endParaRPr lang="fr-FR" dirty="0">
              <a:solidFill>
                <a:srgbClr val="0A3363"/>
              </a:solidFill>
            </a:endParaRPr>
          </a:p>
          <a:p>
            <a:r>
              <a:rPr lang="fr-FR" sz="1400" b="1" dirty="0" smtClean="0">
                <a:solidFill>
                  <a:srgbClr val="FF0000"/>
                </a:solidFill>
              </a:rPr>
              <a:t>Sulfamides</a:t>
            </a:r>
          </a:p>
          <a:p>
            <a:r>
              <a:rPr lang="fr-FR" sz="1400" dirty="0" smtClean="0">
                <a:solidFill>
                  <a:srgbClr val="FF0000"/>
                </a:solidFill>
              </a:rPr>
              <a:t>- </a:t>
            </a:r>
            <a:r>
              <a:rPr lang="fr-FR" sz="1400" dirty="0" err="1" smtClean="0">
                <a:solidFill>
                  <a:srgbClr val="FF0000"/>
                </a:solidFill>
              </a:rPr>
              <a:t>Triméthoprime</a:t>
            </a:r>
            <a:endParaRPr lang="fr-FR" sz="1400" dirty="0" smtClean="0">
              <a:solidFill>
                <a:srgbClr val="FF0000"/>
              </a:solidFill>
            </a:endParaRPr>
          </a:p>
          <a:p>
            <a:r>
              <a:rPr lang="fr-FR" sz="1400" dirty="0" smtClean="0">
                <a:solidFill>
                  <a:srgbClr val="FF0000"/>
                </a:solidFill>
              </a:rPr>
              <a:t>- </a:t>
            </a:r>
            <a:r>
              <a:rPr lang="fr-FR" sz="1400" dirty="0" err="1" smtClean="0">
                <a:solidFill>
                  <a:srgbClr val="FF0000"/>
                </a:solidFill>
              </a:rPr>
              <a:t>Sulfametoxazole</a:t>
            </a:r>
            <a:endParaRPr lang="fr-FR" sz="1400" dirty="0" smtClean="0">
              <a:solidFill>
                <a:srgbClr val="FF0000"/>
              </a:solidFill>
            </a:endParaRPr>
          </a:p>
          <a:p>
            <a:pPr marL="285750" indent="-285750">
              <a:buFontTx/>
              <a:buChar char="-"/>
            </a:pPr>
            <a:endParaRPr lang="fr-FR" sz="1400" dirty="0">
              <a:solidFill>
                <a:srgbClr val="FF0000"/>
              </a:solidFill>
            </a:endParaRPr>
          </a:p>
        </p:txBody>
      </p:sp>
      <p:sp>
        <p:nvSpPr>
          <p:cNvPr id="60" name="ZoneTexte 5"/>
          <p:cNvSpPr txBox="1">
            <a:spLocks noChangeArrowheads="1"/>
          </p:cNvSpPr>
          <p:nvPr/>
        </p:nvSpPr>
        <p:spPr bwMode="auto">
          <a:xfrm>
            <a:off x="156523" y="1670050"/>
            <a:ext cx="1967205"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itchFamily="1" charset="0"/>
                <a:ea typeface="MS PGothic" pitchFamily="34" charset="-128"/>
              </a:defRPr>
            </a:lvl1pPr>
            <a:lvl2pPr marL="742950" indent="-285750">
              <a:defRPr>
                <a:solidFill>
                  <a:schemeClr val="tx1"/>
                </a:solidFill>
                <a:latin typeface="Calisto MT" pitchFamily="1" charset="0"/>
                <a:ea typeface="MS PGothic" pitchFamily="34" charset="-128"/>
              </a:defRPr>
            </a:lvl2pPr>
            <a:lvl3pPr marL="1143000" indent="-228600">
              <a:defRPr>
                <a:solidFill>
                  <a:schemeClr val="tx1"/>
                </a:solidFill>
                <a:latin typeface="Calisto MT" pitchFamily="1" charset="0"/>
                <a:ea typeface="MS PGothic" pitchFamily="34" charset="-128"/>
              </a:defRPr>
            </a:lvl3pPr>
            <a:lvl4pPr marL="1600200" indent="-228600">
              <a:defRPr>
                <a:solidFill>
                  <a:schemeClr val="tx1"/>
                </a:solidFill>
                <a:latin typeface="Calisto MT" pitchFamily="1" charset="0"/>
                <a:ea typeface="MS PGothic" pitchFamily="34" charset="-128"/>
              </a:defRPr>
            </a:lvl4pPr>
            <a:lvl5pPr marL="2057400" indent="-228600">
              <a:defRPr>
                <a:solidFill>
                  <a:schemeClr val="tx1"/>
                </a:solidFill>
                <a:latin typeface="Calisto MT" pitchFamily="1" charset="0"/>
                <a:ea typeface="MS PGothic" pitchFamily="34" charset="-128"/>
              </a:defRPr>
            </a:lvl5pPr>
            <a:lvl6pPr marL="2514600" indent="-228600" defTabSz="457200" fontAlgn="base">
              <a:spcBef>
                <a:spcPct val="0"/>
              </a:spcBef>
              <a:spcAft>
                <a:spcPct val="0"/>
              </a:spcAft>
              <a:defRPr>
                <a:solidFill>
                  <a:schemeClr val="tx1"/>
                </a:solidFill>
                <a:latin typeface="Calisto MT" pitchFamily="1" charset="0"/>
                <a:ea typeface="MS PGothic" pitchFamily="34" charset="-128"/>
              </a:defRPr>
            </a:lvl6pPr>
            <a:lvl7pPr marL="2971800" indent="-228600" defTabSz="457200" fontAlgn="base">
              <a:spcBef>
                <a:spcPct val="0"/>
              </a:spcBef>
              <a:spcAft>
                <a:spcPct val="0"/>
              </a:spcAft>
              <a:defRPr>
                <a:solidFill>
                  <a:schemeClr val="tx1"/>
                </a:solidFill>
                <a:latin typeface="Calisto MT" pitchFamily="1" charset="0"/>
                <a:ea typeface="MS PGothic" pitchFamily="34" charset="-128"/>
              </a:defRPr>
            </a:lvl7pPr>
            <a:lvl8pPr marL="3429000" indent="-228600" defTabSz="457200" fontAlgn="base">
              <a:spcBef>
                <a:spcPct val="0"/>
              </a:spcBef>
              <a:spcAft>
                <a:spcPct val="0"/>
              </a:spcAft>
              <a:defRPr>
                <a:solidFill>
                  <a:schemeClr val="tx1"/>
                </a:solidFill>
                <a:latin typeface="Calisto MT" pitchFamily="1" charset="0"/>
                <a:ea typeface="MS PGothic" pitchFamily="34" charset="-128"/>
              </a:defRPr>
            </a:lvl8pPr>
            <a:lvl9pPr marL="3886200" indent="-228600" defTabSz="457200" fontAlgn="base">
              <a:spcBef>
                <a:spcPct val="0"/>
              </a:spcBef>
              <a:spcAft>
                <a:spcPct val="0"/>
              </a:spcAft>
              <a:defRPr>
                <a:solidFill>
                  <a:schemeClr val="tx1"/>
                </a:solidFill>
                <a:latin typeface="Calisto MT" pitchFamily="1" charset="0"/>
                <a:ea typeface="MS PGothic" pitchFamily="34" charset="-128"/>
              </a:defRPr>
            </a:lvl9pPr>
          </a:lstStyle>
          <a:p>
            <a:r>
              <a:rPr lang="fr-FR" dirty="0">
                <a:solidFill>
                  <a:srgbClr val="0A3363"/>
                </a:solidFill>
              </a:rPr>
              <a:t>Action sur la </a:t>
            </a:r>
          </a:p>
          <a:p>
            <a:r>
              <a:rPr lang="fr-FR" dirty="0">
                <a:solidFill>
                  <a:srgbClr val="0A3363"/>
                </a:solidFill>
              </a:rPr>
              <a:t>paroi bactérienne</a:t>
            </a:r>
          </a:p>
          <a:p>
            <a:r>
              <a:rPr lang="el-GR" sz="1400" b="1" dirty="0">
                <a:solidFill>
                  <a:srgbClr val="1154E9"/>
                </a:solidFill>
              </a:rPr>
              <a:t>β</a:t>
            </a:r>
            <a:r>
              <a:rPr lang="fr-FR" sz="1400" b="1" dirty="0" smtClean="0">
                <a:solidFill>
                  <a:srgbClr val="1154E9"/>
                </a:solidFill>
              </a:rPr>
              <a:t>-</a:t>
            </a:r>
            <a:r>
              <a:rPr lang="fr-FR" sz="1400" b="1" dirty="0" err="1" smtClean="0">
                <a:solidFill>
                  <a:srgbClr val="1154E9"/>
                </a:solidFill>
              </a:rPr>
              <a:t>lactamines</a:t>
            </a:r>
            <a:endParaRPr lang="fr-FR" sz="1400" b="1" dirty="0" smtClean="0">
              <a:solidFill>
                <a:srgbClr val="1154E9"/>
              </a:solidFill>
            </a:endParaRPr>
          </a:p>
          <a:p>
            <a:r>
              <a:rPr lang="fr-FR" sz="1400" dirty="0" smtClean="0">
                <a:solidFill>
                  <a:srgbClr val="1154E9"/>
                </a:solidFill>
              </a:rPr>
              <a:t>- </a:t>
            </a:r>
            <a:r>
              <a:rPr lang="fr-FR" sz="1400" dirty="0" smtClean="0">
                <a:solidFill>
                  <a:srgbClr val="1154E9"/>
                </a:solidFill>
              </a:rPr>
              <a:t>pénicillines</a:t>
            </a:r>
            <a:endParaRPr lang="fr-FR" sz="1400" dirty="0" smtClean="0">
              <a:solidFill>
                <a:srgbClr val="1154E9"/>
              </a:solidFill>
            </a:endParaRPr>
          </a:p>
          <a:p>
            <a:r>
              <a:rPr lang="fr-FR" sz="1400" dirty="0" smtClean="0">
                <a:solidFill>
                  <a:srgbClr val="1154E9"/>
                </a:solidFill>
              </a:rPr>
              <a:t>- céphalosporines</a:t>
            </a:r>
            <a:endParaRPr lang="fr-FR" sz="1400" dirty="0">
              <a:solidFill>
                <a:srgbClr val="1154E9"/>
              </a:solidFill>
            </a:endParaRPr>
          </a:p>
          <a:p>
            <a:r>
              <a:rPr lang="fr-FR" sz="1400" b="1" dirty="0" err="1" smtClean="0">
                <a:solidFill>
                  <a:srgbClr val="FF0000"/>
                </a:solidFill>
              </a:rPr>
              <a:t>Glycopeptides</a:t>
            </a:r>
            <a:endParaRPr lang="fr-FR" sz="1400" b="1" dirty="0" smtClean="0">
              <a:solidFill>
                <a:srgbClr val="FF0000"/>
              </a:solidFill>
            </a:endParaRPr>
          </a:p>
          <a:p>
            <a:r>
              <a:rPr lang="fr-FR" sz="1400" dirty="0" smtClean="0">
                <a:solidFill>
                  <a:srgbClr val="FF0000"/>
                </a:solidFill>
              </a:rPr>
              <a:t>- vancomycine</a:t>
            </a:r>
            <a:endParaRPr lang="fr-FR" sz="1400" dirty="0">
              <a:solidFill>
                <a:srgbClr val="FF0000"/>
              </a:solidFill>
            </a:endParaRPr>
          </a:p>
        </p:txBody>
      </p:sp>
      <p:sp>
        <p:nvSpPr>
          <p:cNvPr id="61" name="ZoneTexte 6"/>
          <p:cNvSpPr txBox="1">
            <a:spLocks noChangeArrowheads="1"/>
          </p:cNvSpPr>
          <p:nvPr/>
        </p:nvSpPr>
        <p:spPr bwMode="auto">
          <a:xfrm>
            <a:off x="3469858" y="1124744"/>
            <a:ext cx="23262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itchFamily="1" charset="0"/>
                <a:ea typeface="MS PGothic" pitchFamily="34" charset="-128"/>
              </a:defRPr>
            </a:lvl1pPr>
            <a:lvl2pPr marL="742950" indent="-285750">
              <a:defRPr>
                <a:solidFill>
                  <a:schemeClr val="tx1"/>
                </a:solidFill>
                <a:latin typeface="Calisto MT" pitchFamily="1" charset="0"/>
                <a:ea typeface="MS PGothic" pitchFamily="34" charset="-128"/>
              </a:defRPr>
            </a:lvl2pPr>
            <a:lvl3pPr marL="1143000" indent="-228600">
              <a:defRPr>
                <a:solidFill>
                  <a:schemeClr val="tx1"/>
                </a:solidFill>
                <a:latin typeface="Calisto MT" pitchFamily="1" charset="0"/>
                <a:ea typeface="MS PGothic" pitchFamily="34" charset="-128"/>
              </a:defRPr>
            </a:lvl3pPr>
            <a:lvl4pPr marL="1600200" indent="-228600">
              <a:defRPr>
                <a:solidFill>
                  <a:schemeClr val="tx1"/>
                </a:solidFill>
                <a:latin typeface="Calisto MT" pitchFamily="1" charset="0"/>
                <a:ea typeface="MS PGothic" pitchFamily="34" charset="-128"/>
              </a:defRPr>
            </a:lvl4pPr>
            <a:lvl5pPr marL="2057400" indent="-228600">
              <a:defRPr>
                <a:solidFill>
                  <a:schemeClr val="tx1"/>
                </a:solidFill>
                <a:latin typeface="Calisto MT" pitchFamily="1" charset="0"/>
                <a:ea typeface="MS PGothic" pitchFamily="34" charset="-128"/>
              </a:defRPr>
            </a:lvl5pPr>
            <a:lvl6pPr marL="2514600" indent="-228600" defTabSz="457200" fontAlgn="base">
              <a:spcBef>
                <a:spcPct val="0"/>
              </a:spcBef>
              <a:spcAft>
                <a:spcPct val="0"/>
              </a:spcAft>
              <a:defRPr>
                <a:solidFill>
                  <a:schemeClr val="tx1"/>
                </a:solidFill>
                <a:latin typeface="Calisto MT" pitchFamily="1" charset="0"/>
                <a:ea typeface="MS PGothic" pitchFamily="34" charset="-128"/>
              </a:defRPr>
            </a:lvl6pPr>
            <a:lvl7pPr marL="2971800" indent="-228600" defTabSz="457200" fontAlgn="base">
              <a:spcBef>
                <a:spcPct val="0"/>
              </a:spcBef>
              <a:spcAft>
                <a:spcPct val="0"/>
              </a:spcAft>
              <a:defRPr>
                <a:solidFill>
                  <a:schemeClr val="tx1"/>
                </a:solidFill>
                <a:latin typeface="Calisto MT" pitchFamily="1" charset="0"/>
                <a:ea typeface="MS PGothic" pitchFamily="34" charset="-128"/>
              </a:defRPr>
            </a:lvl7pPr>
            <a:lvl8pPr marL="3429000" indent="-228600" defTabSz="457200" fontAlgn="base">
              <a:spcBef>
                <a:spcPct val="0"/>
              </a:spcBef>
              <a:spcAft>
                <a:spcPct val="0"/>
              </a:spcAft>
              <a:defRPr>
                <a:solidFill>
                  <a:schemeClr val="tx1"/>
                </a:solidFill>
                <a:latin typeface="Calisto MT" pitchFamily="1" charset="0"/>
                <a:ea typeface="MS PGothic" pitchFamily="34" charset="-128"/>
              </a:defRPr>
            </a:lvl8pPr>
            <a:lvl9pPr marL="3886200" indent="-228600" defTabSz="457200" fontAlgn="base">
              <a:spcBef>
                <a:spcPct val="0"/>
              </a:spcBef>
              <a:spcAft>
                <a:spcPct val="0"/>
              </a:spcAft>
              <a:defRPr>
                <a:solidFill>
                  <a:schemeClr val="tx1"/>
                </a:solidFill>
                <a:latin typeface="Calisto MT" pitchFamily="1" charset="0"/>
                <a:ea typeface="MS PGothic" pitchFamily="34" charset="-128"/>
              </a:defRPr>
            </a:lvl9pPr>
          </a:lstStyle>
          <a:p>
            <a:r>
              <a:rPr lang="fr-FR" dirty="0">
                <a:solidFill>
                  <a:schemeClr val="bg1">
                    <a:lumMod val="50000"/>
                  </a:schemeClr>
                </a:solidFill>
              </a:rPr>
              <a:t>Action sur la</a:t>
            </a:r>
          </a:p>
          <a:p>
            <a:r>
              <a:rPr lang="fr-FR" dirty="0">
                <a:solidFill>
                  <a:schemeClr val="bg1">
                    <a:lumMod val="50000"/>
                  </a:schemeClr>
                </a:solidFill>
              </a:rPr>
              <a:t> membrane cellulaire</a:t>
            </a:r>
          </a:p>
          <a:p>
            <a:r>
              <a:rPr lang="fr-FR" sz="1400" b="1" dirty="0" err="1">
                <a:solidFill>
                  <a:schemeClr val="bg1">
                    <a:lumMod val="50000"/>
                  </a:schemeClr>
                </a:solidFill>
              </a:rPr>
              <a:t>d</a:t>
            </a:r>
            <a:r>
              <a:rPr lang="fr-FR" sz="1400" b="1" dirty="0" err="1" smtClean="0">
                <a:solidFill>
                  <a:schemeClr val="bg1">
                    <a:lumMod val="50000"/>
                  </a:schemeClr>
                </a:solidFill>
              </a:rPr>
              <a:t>aptomycine</a:t>
            </a:r>
            <a:endParaRPr lang="fr-FR" sz="1400" b="1" dirty="0" smtClean="0">
              <a:solidFill>
                <a:schemeClr val="bg1">
                  <a:lumMod val="50000"/>
                </a:schemeClr>
              </a:solidFill>
            </a:endParaRPr>
          </a:p>
          <a:p>
            <a:r>
              <a:rPr lang="fr-FR" sz="1400" b="1" dirty="0" err="1" smtClean="0">
                <a:solidFill>
                  <a:schemeClr val="bg1">
                    <a:lumMod val="50000"/>
                  </a:schemeClr>
                </a:solidFill>
              </a:rPr>
              <a:t>polymyxines</a:t>
            </a:r>
            <a:endParaRPr lang="fr-FR" sz="1400" b="1" dirty="0">
              <a:solidFill>
                <a:schemeClr val="bg1">
                  <a:lumMod val="50000"/>
                </a:schemeClr>
              </a:solidFill>
            </a:endParaRPr>
          </a:p>
        </p:txBody>
      </p:sp>
      <p:sp>
        <p:nvSpPr>
          <p:cNvPr id="62" name="ZoneTexte 7"/>
          <p:cNvSpPr txBox="1">
            <a:spLocks noChangeArrowheads="1"/>
          </p:cNvSpPr>
          <p:nvPr/>
        </p:nvSpPr>
        <p:spPr bwMode="auto">
          <a:xfrm>
            <a:off x="6950204" y="2060848"/>
            <a:ext cx="208629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sto MT" pitchFamily="1" charset="0"/>
                <a:ea typeface="MS PGothic" pitchFamily="34" charset="-128"/>
              </a:defRPr>
            </a:lvl1pPr>
            <a:lvl2pPr marL="742950" indent="-285750">
              <a:defRPr>
                <a:solidFill>
                  <a:schemeClr val="tx1"/>
                </a:solidFill>
                <a:latin typeface="Calisto MT" pitchFamily="1" charset="0"/>
                <a:ea typeface="MS PGothic" pitchFamily="34" charset="-128"/>
              </a:defRPr>
            </a:lvl2pPr>
            <a:lvl3pPr marL="1143000" indent="-228600">
              <a:defRPr>
                <a:solidFill>
                  <a:schemeClr val="tx1"/>
                </a:solidFill>
                <a:latin typeface="Calisto MT" pitchFamily="1" charset="0"/>
                <a:ea typeface="MS PGothic" pitchFamily="34" charset="-128"/>
              </a:defRPr>
            </a:lvl3pPr>
            <a:lvl4pPr marL="1600200" indent="-228600">
              <a:defRPr>
                <a:solidFill>
                  <a:schemeClr val="tx1"/>
                </a:solidFill>
                <a:latin typeface="Calisto MT" pitchFamily="1" charset="0"/>
                <a:ea typeface="MS PGothic" pitchFamily="34" charset="-128"/>
              </a:defRPr>
            </a:lvl4pPr>
            <a:lvl5pPr marL="2057400" indent="-228600">
              <a:defRPr>
                <a:solidFill>
                  <a:schemeClr val="tx1"/>
                </a:solidFill>
                <a:latin typeface="Calisto MT" pitchFamily="1" charset="0"/>
                <a:ea typeface="MS PGothic" pitchFamily="34" charset="-128"/>
              </a:defRPr>
            </a:lvl5pPr>
            <a:lvl6pPr marL="2514600" indent="-228600" defTabSz="457200" fontAlgn="base">
              <a:spcBef>
                <a:spcPct val="0"/>
              </a:spcBef>
              <a:spcAft>
                <a:spcPct val="0"/>
              </a:spcAft>
              <a:defRPr>
                <a:solidFill>
                  <a:schemeClr val="tx1"/>
                </a:solidFill>
                <a:latin typeface="Calisto MT" pitchFamily="1" charset="0"/>
                <a:ea typeface="MS PGothic" pitchFamily="34" charset="-128"/>
              </a:defRPr>
            </a:lvl6pPr>
            <a:lvl7pPr marL="2971800" indent="-228600" defTabSz="457200" fontAlgn="base">
              <a:spcBef>
                <a:spcPct val="0"/>
              </a:spcBef>
              <a:spcAft>
                <a:spcPct val="0"/>
              </a:spcAft>
              <a:defRPr>
                <a:solidFill>
                  <a:schemeClr val="tx1"/>
                </a:solidFill>
                <a:latin typeface="Calisto MT" pitchFamily="1" charset="0"/>
                <a:ea typeface="MS PGothic" pitchFamily="34" charset="-128"/>
              </a:defRPr>
            </a:lvl7pPr>
            <a:lvl8pPr marL="3429000" indent="-228600" defTabSz="457200" fontAlgn="base">
              <a:spcBef>
                <a:spcPct val="0"/>
              </a:spcBef>
              <a:spcAft>
                <a:spcPct val="0"/>
              </a:spcAft>
              <a:defRPr>
                <a:solidFill>
                  <a:schemeClr val="tx1"/>
                </a:solidFill>
                <a:latin typeface="Calisto MT" pitchFamily="1" charset="0"/>
                <a:ea typeface="MS PGothic" pitchFamily="34" charset="-128"/>
              </a:defRPr>
            </a:lvl8pPr>
            <a:lvl9pPr marL="3886200" indent="-228600" defTabSz="457200" fontAlgn="base">
              <a:spcBef>
                <a:spcPct val="0"/>
              </a:spcBef>
              <a:spcAft>
                <a:spcPct val="0"/>
              </a:spcAft>
              <a:defRPr>
                <a:solidFill>
                  <a:schemeClr val="tx1"/>
                </a:solidFill>
                <a:latin typeface="Calisto MT" pitchFamily="1" charset="0"/>
                <a:ea typeface="MS PGothic" pitchFamily="34" charset="-128"/>
              </a:defRPr>
            </a:lvl9pPr>
          </a:lstStyle>
          <a:p>
            <a:r>
              <a:rPr lang="fr-FR" dirty="0">
                <a:solidFill>
                  <a:srgbClr val="0A3363"/>
                </a:solidFill>
              </a:rPr>
              <a:t>Inhibition </a:t>
            </a:r>
            <a:r>
              <a:rPr lang="fr-FR" dirty="0" smtClean="0">
                <a:solidFill>
                  <a:srgbClr val="0A3363"/>
                </a:solidFill>
              </a:rPr>
              <a:t>fonction acides </a:t>
            </a:r>
            <a:r>
              <a:rPr lang="fr-FR" dirty="0">
                <a:solidFill>
                  <a:srgbClr val="0A3363"/>
                </a:solidFill>
              </a:rPr>
              <a:t>nucléiques</a:t>
            </a:r>
          </a:p>
          <a:p>
            <a:r>
              <a:rPr lang="fr-FR" sz="1400" b="1" dirty="0" err="1" smtClean="0">
                <a:solidFill>
                  <a:srgbClr val="FF0000"/>
                </a:solidFill>
              </a:rPr>
              <a:t>Fluoroquinolones</a:t>
            </a:r>
            <a:endParaRPr lang="fr-FR" sz="1400" b="1" dirty="0" smtClean="0">
              <a:solidFill>
                <a:srgbClr val="FF0000"/>
              </a:solidFill>
            </a:endParaRPr>
          </a:p>
          <a:p>
            <a:r>
              <a:rPr lang="fr-FR" sz="1400" b="1" dirty="0" err="1" smtClean="0">
                <a:solidFill>
                  <a:srgbClr val="FF0000"/>
                </a:solidFill>
              </a:rPr>
              <a:t>Ansamycines</a:t>
            </a:r>
            <a:endParaRPr lang="fr-FR" sz="1400" b="1" dirty="0" smtClean="0">
              <a:solidFill>
                <a:srgbClr val="FF0000"/>
              </a:solidFill>
            </a:endParaRPr>
          </a:p>
          <a:p>
            <a:r>
              <a:rPr lang="fr-FR" sz="1400" dirty="0" smtClean="0">
                <a:solidFill>
                  <a:srgbClr val="FF0000"/>
                </a:solidFill>
              </a:rPr>
              <a:t>- rifampicine</a:t>
            </a:r>
          </a:p>
          <a:p>
            <a:r>
              <a:rPr lang="fr-FR" sz="1400" b="1" dirty="0" err="1" smtClean="0">
                <a:solidFill>
                  <a:srgbClr val="FF0000"/>
                </a:solidFill>
              </a:rPr>
              <a:t>nitroimidazolés</a:t>
            </a:r>
            <a:endParaRPr lang="fr-FR" sz="1400" b="1" dirty="0">
              <a:solidFill>
                <a:srgbClr val="FF0000"/>
              </a:solidFill>
            </a:endParaRPr>
          </a:p>
        </p:txBody>
      </p:sp>
      <p:sp>
        <p:nvSpPr>
          <p:cNvPr id="64" name="ZoneTexte 9"/>
          <p:cNvSpPr txBox="1">
            <a:spLocks noChangeArrowheads="1"/>
          </p:cNvSpPr>
          <p:nvPr/>
        </p:nvSpPr>
        <p:spPr bwMode="auto">
          <a:xfrm>
            <a:off x="5555089" y="5434013"/>
            <a:ext cx="31213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itchFamily="1" charset="0"/>
                <a:ea typeface="MS PGothic" pitchFamily="34" charset="-128"/>
              </a:defRPr>
            </a:lvl1pPr>
            <a:lvl2pPr marL="742950" indent="-285750">
              <a:defRPr>
                <a:solidFill>
                  <a:schemeClr val="tx1"/>
                </a:solidFill>
                <a:latin typeface="Calisto MT" pitchFamily="1" charset="0"/>
                <a:ea typeface="MS PGothic" pitchFamily="34" charset="-128"/>
              </a:defRPr>
            </a:lvl2pPr>
            <a:lvl3pPr marL="1143000" indent="-228600">
              <a:defRPr>
                <a:solidFill>
                  <a:schemeClr val="tx1"/>
                </a:solidFill>
                <a:latin typeface="Calisto MT" pitchFamily="1" charset="0"/>
                <a:ea typeface="MS PGothic" pitchFamily="34" charset="-128"/>
              </a:defRPr>
            </a:lvl3pPr>
            <a:lvl4pPr marL="1600200" indent="-228600">
              <a:defRPr>
                <a:solidFill>
                  <a:schemeClr val="tx1"/>
                </a:solidFill>
                <a:latin typeface="Calisto MT" pitchFamily="1" charset="0"/>
                <a:ea typeface="MS PGothic" pitchFamily="34" charset="-128"/>
              </a:defRPr>
            </a:lvl4pPr>
            <a:lvl5pPr marL="2057400" indent="-228600">
              <a:defRPr>
                <a:solidFill>
                  <a:schemeClr val="tx1"/>
                </a:solidFill>
                <a:latin typeface="Calisto MT" pitchFamily="1" charset="0"/>
                <a:ea typeface="MS PGothic" pitchFamily="34" charset="-128"/>
              </a:defRPr>
            </a:lvl5pPr>
            <a:lvl6pPr marL="2514600" indent="-228600" defTabSz="457200" fontAlgn="base">
              <a:spcBef>
                <a:spcPct val="0"/>
              </a:spcBef>
              <a:spcAft>
                <a:spcPct val="0"/>
              </a:spcAft>
              <a:defRPr>
                <a:solidFill>
                  <a:schemeClr val="tx1"/>
                </a:solidFill>
                <a:latin typeface="Calisto MT" pitchFamily="1" charset="0"/>
                <a:ea typeface="MS PGothic" pitchFamily="34" charset="-128"/>
              </a:defRPr>
            </a:lvl6pPr>
            <a:lvl7pPr marL="2971800" indent="-228600" defTabSz="457200" fontAlgn="base">
              <a:spcBef>
                <a:spcPct val="0"/>
              </a:spcBef>
              <a:spcAft>
                <a:spcPct val="0"/>
              </a:spcAft>
              <a:defRPr>
                <a:solidFill>
                  <a:schemeClr val="tx1"/>
                </a:solidFill>
                <a:latin typeface="Calisto MT" pitchFamily="1" charset="0"/>
                <a:ea typeface="MS PGothic" pitchFamily="34" charset="-128"/>
              </a:defRPr>
            </a:lvl7pPr>
            <a:lvl8pPr marL="3429000" indent="-228600" defTabSz="457200" fontAlgn="base">
              <a:spcBef>
                <a:spcPct val="0"/>
              </a:spcBef>
              <a:spcAft>
                <a:spcPct val="0"/>
              </a:spcAft>
              <a:defRPr>
                <a:solidFill>
                  <a:schemeClr val="tx1"/>
                </a:solidFill>
                <a:latin typeface="Calisto MT" pitchFamily="1" charset="0"/>
                <a:ea typeface="MS PGothic" pitchFamily="34" charset="-128"/>
              </a:defRPr>
            </a:lvl8pPr>
            <a:lvl9pPr marL="3886200" indent="-228600" defTabSz="457200" fontAlgn="base">
              <a:spcBef>
                <a:spcPct val="0"/>
              </a:spcBef>
              <a:spcAft>
                <a:spcPct val="0"/>
              </a:spcAft>
              <a:defRPr>
                <a:solidFill>
                  <a:schemeClr val="tx1"/>
                </a:solidFill>
                <a:latin typeface="Calisto MT" pitchFamily="1" charset="0"/>
                <a:ea typeface="MS PGothic" pitchFamily="34" charset="-128"/>
              </a:defRPr>
            </a:lvl9pPr>
          </a:lstStyle>
          <a:p>
            <a:r>
              <a:rPr lang="fr-FR" dirty="0">
                <a:solidFill>
                  <a:srgbClr val="0A3363"/>
                </a:solidFill>
              </a:rPr>
              <a:t>Inhibition </a:t>
            </a:r>
            <a:r>
              <a:rPr lang="fr-FR" dirty="0" smtClean="0">
                <a:solidFill>
                  <a:srgbClr val="0A3363"/>
                </a:solidFill>
              </a:rPr>
              <a:t>synthèse </a:t>
            </a:r>
            <a:r>
              <a:rPr lang="fr-FR" dirty="0">
                <a:solidFill>
                  <a:srgbClr val="0A3363"/>
                </a:solidFill>
              </a:rPr>
              <a:t>protéique</a:t>
            </a:r>
          </a:p>
          <a:p>
            <a:r>
              <a:rPr lang="fr-FR" sz="1400" b="1" dirty="0" smtClean="0">
                <a:solidFill>
                  <a:srgbClr val="1154E9"/>
                </a:solidFill>
              </a:rPr>
              <a:t>aminosides</a:t>
            </a:r>
          </a:p>
          <a:p>
            <a:r>
              <a:rPr lang="fr-FR" sz="1400" b="1" dirty="0" smtClean="0">
                <a:solidFill>
                  <a:srgbClr val="1154E9"/>
                </a:solidFill>
              </a:rPr>
              <a:t>Macrolides</a:t>
            </a:r>
            <a:endParaRPr lang="fr-FR" sz="1400" b="1" dirty="0">
              <a:solidFill>
                <a:srgbClr val="1154E9"/>
              </a:solidFill>
            </a:endParaRPr>
          </a:p>
          <a:p>
            <a:r>
              <a:rPr lang="fr-FR" sz="1400" b="1" dirty="0" smtClean="0">
                <a:solidFill>
                  <a:srgbClr val="FF0000"/>
                </a:solidFill>
              </a:rPr>
              <a:t>Tétracyclines</a:t>
            </a:r>
          </a:p>
          <a:p>
            <a:r>
              <a:rPr lang="fr-FR" sz="1400" b="1" dirty="0" smtClean="0">
                <a:solidFill>
                  <a:schemeClr val="bg1">
                    <a:lumMod val="50000"/>
                  </a:schemeClr>
                </a:solidFill>
              </a:rPr>
              <a:t>Chloramphénicol</a:t>
            </a:r>
          </a:p>
          <a:p>
            <a:endParaRPr lang="fr-FR" sz="1400" dirty="0">
              <a:solidFill>
                <a:srgbClr val="FF0000"/>
              </a:solidFill>
            </a:endParaRPr>
          </a:p>
        </p:txBody>
      </p:sp>
      <p:cxnSp>
        <p:nvCxnSpPr>
          <p:cNvPr id="65" name="Connecteur droit avec flèche 64"/>
          <p:cNvCxnSpPr/>
          <p:nvPr/>
        </p:nvCxnSpPr>
        <p:spPr>
          <a:xfrm>
            <a:off x="2159000" y="2532063"/>
            <a:ext cx="495300" cy="485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Connecteur droit avec flèche 65"/>
          <p:cNvCxnSpPr/>
          <p:nvPr/>
        </p:nvCxnSpPr>
        <p:spPr>
          <a:xfrm>
            <a:off x="4228237" y="2202781"/>
            <a:ext cx="11906" cy="685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Connecteur droit avec flèche 66"/>
          <p:cNvCxnSpPr>
            <a:stCxn id="62" idx="1"/>
          </p:cNvCxnSpPr>
          <p:nvPr/>
        </p:nvCxnSpPr>
        <p:spPr>
          <a:xfrm flipH="1">
            <a:off x="4990606" y="2814901"/>
            <a:ext cx="1959598" cy="398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Connecteur droit avec flèche 68"/>
          <p:cNvCxnSpPr>
            <a:stCxn id="64" idx="0"/>
          </p:cNvCxnSpPr>
          <p:nvPr/>
        </p:nvCxnSpPr>
        <p:spPr>
          <a:xfrm flipH="1" flipV="1">
            <a:off x="5345113" y="4365105"/>
            <a:ext cx="1770660" cy="10689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Connecteur droit avec flèche 69"/>
          <p:cNvCxnSpPr>
            <a:stCxn id="59" idx="0"/>
          </p:cNvCxnSpPr>
          <p:nvPr/>
        </p:nvCxnSpPr>
        <p:spPr>
          <a:xfrm flipV="1">
            <a:off x="1597026" y="4046538"/>
            <a:ext cx="1501774" cy="1206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173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Pharmacodynamie</a:t>
            </a:r>
            <a:endParaRPr lang="fr-FR" dirty="0"/>
          </a:p>
        </p:txBody>
      </p:sp>
      <p:sp>
        <p:nvSpPr>
          <p:cNvPr id="3" name="Espace réservé du contenu 2"/>
          <p:cNvSpPr>
            <a:spLocks noGrp="1"/>
          </p:cNvSpPr>
          <p:nvPr>
            <p:ph idx="1"/>
          </p:nvPr>
        </p:nvSpPr>
        <p:spPr>
          <a:xfrm>
            <a:off x="179512" y="1124744"/>
            <a:ext cx="8784976" cy="5733256"/>
          </a:xfrm>
        </p:spPr>
        <p:txBody>
          <a:bodyPr>
            <a:normAutofit lnSpcReduction="10000"/>
          </a:bodyPr>
          <a:lstStyle/>
          <a:p>
            <a:r>
              <a:rPr lang="fr-FR" dirty="0" smtClean="0"/>
              <a:t>AB bactériostatique</a:t>
            </a:r>
          </a:p>
          <a:p>
            <a:pPr lvl="1"/>
            <a:r>
              <a:rPr lang="fr-FR" dirty="0" smtClean="0"/>
              <a:t>Inhibe croissance bactérienne, donc action réversible</a:t>
            </a:r>
          </a:p>
          <a:p>
            <a:r>
              <a:rPr lang="fr-FR" dirty="0" smtClean="0"/>
              <a:t>AB bactéricide</a:t>
            </a:r>
          </a:p>
          <a:p>
            <a:pPr lvl="1"/>
            <a:r>
              <a:rPr lang="fr-FR" dirty="0" smtClean="0"/>
              <a:t>Tue les bactéries, donc action irréversible</a:t>
            </a:r>
          </a:p>
          <a:p>
            <a:pPr marL="0" indent="0">
              <a:buNone/>
            </a:pPr>
            <a:r>
              <a:rPr lang="fr-FR" dirty="0"/>
              <a:t>Concentration minimale inhibitrice (CMI)</a:t>
            </a:r>
          </a:p>
          <a:p>
            <a:pPr lvl="1"/>
            <a:r>
              <a:rPr lang="fr-FR" dirty="0"/>
              <a:t>Plus faible concentration d’AB suffisante pour inhiber, in vitro, la croissance d’une souche de bactéries (déterminée en bactériologie)</a:t>
            </a:r>
          </a:p>
          <a:p>
            <a:r>
              <a:rPr lang="fr-FR" dirty="0"/>
              <a:t>Concentration minimale bactériostatique (CMB)</a:t>
            </a:r>
          </a:p>
          <a:p>
            <a:pPr lvl="1"/>
            <a:r>
              <a:rPr lang="fr-FR" dirty="0"/>
              <a:t>Plus faible concentration d’AB suffisante pour tuer une proportion donnée de bactéries (&gt;99.99% tuées)</a:t>
            </a:r>
          </a:p>
          <a:p>
            <a:r>
              <a:rPr lang="fr-FR" dirty="0"/>
              <a:t>En pratique, CMI la plus utilisée pour le suivi </a:t>
            </a:r>
            <a:r>
              <a:rPr lang="fr-FR" dirty="0" smtClean="0"/>
              <a:t>thérapeutique</a:t>
            </a:r>
            <a:endParaRPr lang="fr-FR" dirty="0"/>
          </a:p>
        </p:txBody>
      </p:sp>
    </p:spTree>
    <p:extLst>
      <p:ext uri="{BB962C8B-B14F-4D97-AF65-F5344CB8AC3E}">
        <p14:creationId xmlns:p14="http://schemas.microsoft.com/office/powerpoint/2010/main" val="73681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Pharmacodynamie</a:t>
            </a:r>
            <a:endParaRPr lang="fr-FR" dirty="0"/>
          </a:p>
        </p:txBody>
      </p:sp>
      <p:sp>
        <p:nvSpPr>
          <p:cNvPr id="3" name="Espace réservé du contenu 2"/>
          <p:cNvSpPr>
            <a:spLocks noGrp="1"/>
          </p:cNvSpPr>
          <p:nvPr>
            <p:ph idx="1"/>
          </p:nvPr>
        </p:nvSpPr>
        <p:spPr/>
        <p:txBody>
          <a:bodyPr/>
          <a:lstStyle/>
          <a:p>
            <a:r>
              <a:rPr lang="fr-FR" dirty="0" smtClean="0"/>
              <a:t>AB temps-dépendants</a:t>
            </a:r>
          </a:p>
          <a:p>
            <a:pPr lvl="1">
              <a:buFontTx/>
              <a:buChar char="–"/>
            </a:pPr>
            <a:r>
              <a:rPr lang="fr-FR" sz="2200" dirty="0"/>
              <a:t>Activité maximale tant que concentration est supérieure à concentration de référence (CMI par exemple)</a:t>
            </a:r>
          </a:p>
          <a:p>
            <a:pPr lvl="2">
              <a:buFontTx/>
              <a:buChar char="•"/>
            </a:pPr>
            <a:r>
              <a:rPr lang="el-GR" dirty="0">
                <a:cs typeface="Arial" pitchFamily="34" charset="0"/>
              </a:rPr>
              <a:t>β</a:t>
            </a:r>
            <a:r>
              <a:rPr lang="fr-FR" dirty="0" smtClean="0">
                <a:cs typeface="Arial" pitchFamily="34" charset="0"/>
              </a:rPr>
              <a:t>-lactames (Pénicillines,…)</a:t>
            </a:r>
            <a:endParaRPr lang="fr-FR" dirty="0" smtClean="0"/>
          </a:p>
          <a:p>
            <a:pPr lvl="2">
              <a:buFontTx/>
              <a:buChar char="•"/>
            </a:pPr>
            <a:r>
              <a:rPr lang="fr-FR" dirty="0" err="1" smtClean="0"/>
              <a:t>Glycopeptides</a:t>
            </a:r>
            <a:r>
              <a:rPr lang="fr-FR" dirty="0" smtClean="0"/>
              <a:t> </a:t>
            </a:r>
            <a:r>
              <a:rPr lang="fr-FR" dirty="0"/>
              <a:t>(</a:t>
            </a:r>
            <a:r>
              <a:rPr lang="fr-FR" dirty="0" smtClean="0"/>
              <a:t>vancomycine,…)</a:t>
            </a:r>
          </a:p>
          <a:p>
            <a:pPr lvl="2">
              <a:buFontTx/>
              <a:buChar char="•"/>
            </a:pPr>
            <a:r>
              <a:rPr lang="fr-FR" dirty="0" smtClean="0"/>
              <a:t>Macrolides (…)</a:t>
            </a:r>
          </a:p>
          <a:p>
            <a:pPr lvl="1">
              <a:buFontTx/>
              <a:buChar char="–"/>
            </a:pPr>
            <a:r>
              <a:rPr lang="fr-FR" sz="2200" i="1" dirty="0" smtClean="0">
                <a:cs typeface="Arial" pitchFamily="34" charset="0"/>
              </a:rPr>
              <a:t>Efficacité</a:t>
            </a:r>
            <a:r>
              <a:rPr lang="fr-FR" sz="2200" dirty="0" smtClean="0">
                <a:cs typeface="Arial" pitchFamily="34" charset="0"/>
              </a:rPr>
              <a:t> </a:t>
            </a:r>
            <a:r>
              <a:rPr lang="fr-FR" sz="2200" dirty="0">
                <a:cs typeface="Arial" pitchFamily="34" charset="0"/>
              </a:rPr>
              <a:t>: </a:t>
            </a:r>
            <a:r>
              <a:rPr lang="fr-FR" sz="2200" dirty="0" smtClean="0">
                <a:cs typeface="Arial" pitchFamily="34" charset="0"/>
              </a:rPr>
              <a:t>temps C</a:t>
            </a:r>
            <a:r>
              <a:rPr lang="fr-FR" sz="2200" baseline="-25000" dirty="0" smtClean="0">
                <a:cs typeface="Arial" pitchFamily="34" charset="0"/>
              </a:rPr>
              <a:t>res</a:t>
            </a:r>
            <a:r>
              <a:rPr lang="fr-FR" sz="2200" dirty="0" smtClean="0">
                <a:cs typeface="Arial" pitchFamily="34" charset="0"/>
              </a:rPr>
              <a:t> </a:t>
            </a:r>
            <a:r>
              <a:rPr lang="fr-FR" sz="2200" dirty="0">
                <a:cs typeface="Arial" pitchFamily="34" charset="0"/>
              </a:rPr>
              <a:t>&gt; CMI </a:t>
            </a:r>
            <a:r>
              <a:rPr lang="fr-FR" sz="2200" dirty="0">
                <a:cs typeface="Arial" pitchFamily="34" charset="0"/>
                <a:sym typeface="Wingdings" pitchFamily="2" charset="2"/>
              </a:rPr>
              <a:t> intérêt de perfusion continue (PC)</a:t>
            </a:r>
          </a:p>
          <a:p>
            <a:pPr lvl="1">
              <a:buFontTx/>
              <a:buChar char="–"/>
            </a:pPr>
            <a:r>
              <a:rPr lang="fr-FR" sz="2200" i="1" dirty="0">
                <a:cs typeface="Arial" pitchFamily="34" charset="0"/>
              </a:rPr>
              <a:t>Toxicité</a:t>
            </a:r>
            <a:r>
              <a:rPr lang="fr-FR" sz="2200" dirty="0">
                <a:cs typeface="Arial" pitchFamily="34" charset="0"/>
              </a:rPr>
              <a:t> : </a:t>
            </a:r>
            <a:r>
              <a:rPr lang="fr-FR" sz="2200" dirty="0" smtClean="0">
                <a:cs typeface="Arial" pitchFamily="34" charset="0"/>
              </a:rPr>
              <a:t>C</a:t>
            </a:r>
            <a:r>
              <a:rPr lang="fr-FR" sz="2200" baseline="-25000" dirty="0" smtClean="0">
                <a:cs typeface="Arial" pitchFamily="34" charset="0"/>
              </a:rPr>
              <a:t>res</a:t>
            </a:r>
            <a:endParaRPr lang="fr-FR" sz="2200" baseline="-25000" dirty="0">
              <a:cs typeface="Arial" pitchFamily="34" charset="0"/>
            </a:endParaRPr>
          </a:p>
        </p:txBody>
      </p:sp>
      <p:grpSp>
        <p:nvGrpSpPr>
          <p:cNvPr id="4" name="Group 5"/>
          <p:cNvGrpSpPr>
            <a:grpSpLocks noChangeAspect="1"/>
          </p:cNvGrpSpPr>
          <p:nvPr/>
        </p:nvGrpSpPr>
        <p:grpSpPr bwMode="auto">
          <a:xfrm>
            <a:off x="5336381" y="4659312"/>
            <a:ext cx="3164416" cy="2100262"/>
            <a:chOff x="3288" y="2826"/>
            <a:chExt cx="2031" cy="1348"/>
          </a:xfrm>
        </p:grpSpPr>
        <p:sp>
          <p:nvSpPr>
            <p:cNvPr id="6" name="AutoShape 4"/>
            <p:cNvSpPr>
              <a:spLocks noChangeAspect="1" noChangeArrowheads="1" noTextEdit="1"/>
            </p:cNvSpPr>
            <p:nvPr/>
          </p:nvSpPr>
          <p:spPr bwMode="auto">
            <a:xfrm>
              <a:off x="3288" y="2826"/>
              <a:ext cx="1983"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7" name="Group 8"/>
            <p:cNvGrpSpPr>
              <a:grpSpLocks/>
            </p:cNvGrpSpPr>
            <p:nvPr/>
          </p:nvGrpSpPr>
          <p:grpSpPr bwMode="auto">
            <a:xfrm>
              <a:off x="3459" y="2940"/>
              <a:ext cx="1509" cy="917"/>
              <a:chOff x="3459" y="2940"/>
              <a:chExt cx="1509" cy="917"/>
            </a:xfrm>
          </p:grpSpPr>
          <p:sp>
            <p:nvSpPr>
              <p:cNvPr id="15417" name="Freeform 6"/>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18" name="Freeform 7"/>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8" name="Group 11"/>
            <p:cNvGrpSpPr>
              <a:grpSpLocks/>
            </p:cNvGrpSpPr>
            <p:nvPr/>
          </p:nvGrpSpPr>
          <p:grpSpPr bwMode="auto">
            <a:xfrm>
              <a:off x="3459" y="2940"/>
              <a:ext cx="1509" cy="917"/>
              <a:chOff x="3459" y="2940"/>
              <a:chExt cx="1509" cy="917"/>
            </a:xfrm>
          </p:grpSpPr>
          <p:sp>
            <p:nvSpPr>
              <p:cNvPr id="15415" name="Freeform 9"/>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16" name="Freeform 10"/>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9" name="Group 14"/>
            <p:cNvGrpSpPr>
              <a:grpSpLocks/>
            </p:cNvGrpSpPr>
            <p:nvPr/>
          </p:nvGrpSpPr>
          <p:grpSpPr bwMode="auto">
            <a:xfrm>
              <a:off x="3459" y="2940"/>
              <a:ext cx="1509" cy="917"/>
              <a:chOff x="3459" y="2940"/>
              <a:chExt cx="1509" cy="917"/>
            </a:xfrm>
          </p:grpSpPr>
          <p:sp>
            <p:nvSpPr>
              <p:cNvPr id="15413" name="Freeform 12"/>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14" name="Freeform 13"/>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 name="Group 17"/>
            <p:cNvGrpSpPr>
              <a:grpSpLocks/>
            </p:cNvGrpSpPr>
            <p:nvPr/>
          </p:nvGrpSpPr>
          <p:grpSpPr bwMode="auto">
            <a:xfrm>
              <a:off x="3459" y="2940"/>
              <a:ext cx="1509" cy="917"/>
              <a:chOff x="3459" y="2940"/>
              <a:chExt cx="1509" cy="917"/>
            </a:xfrm>
          </p:grpSpPr>
          <p:sp>
            <p:nvSpPr>
              <p:cNvPr id="15411" name="Freeform 15"/>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 name="T54" fmla="*/ 0 w 1509"/>
                  <a:gd name="T5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lnTo>
                      <a:pt x="0" y="917"/>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12" name="Freeform 16"/>
              <p:cNvSpPr>
                <a:spLocks/>
              </p:cNvSpPr>
              <p:nvPr/>
            </p:nvSpPr>
            <p:spPr bwMode="auto">
              <a:xfrm>
                <a:off x="3459" y="2940"/>
                <a:ext cx="1509" cy="917"/>
              </a:xfrm>
              <a:custGeom>
                <a:avLst/>
                <a:gdLst>
                  <a:gd name="T0" fmla="*/ 0 w 1509"/>
                  <a:gd name="T1" fmla="*/ 917 h 917"/>
                  <a:gd name="T2" fmla="*/ 135 w 1509"/>
                  <a:gd name="T3" fmla="*/ 493 h 917"/>
                  <a:gd name="T4" fmla="*/ 283 w 1509"/>
                  <a:gd name="T5" fmla="*/ 49 h 917"/>
                  <a:gd name="T6" fmla="*/ 291 w 1509"/>
                  <a:gd name="T7" fmla="*/ 34 h 917"/>
                  <a:gd name="T8" fmla="*/ 302 w 1509"/>
                  <a:gd name="T9" fmla="*/ 22 h 917"/>
                  <a:gd name="T10" fmla="*/ 314 w 1509"/>
                  <a:gd name="T11" fmla="*/ 10 h 917"/>
                  <a:gd name="T12" fmla="*/ 330 w 1509"/>
                  <a:gd name="T13" fmla="*/ 4 h 917"/>
                  <a:gd name="T14" fmla="*/ 346 w 1509"/>
                  <a:gd name="T15" fmla="*/ 2 h 917"/>
                  <a:gd name="T16" fmla="*/ 364 w 1509"/>
                  <a:gd name="T17" fmla="*/ 0 h 917"/>
                  <a:gd name="T18" fmla="*/ 381 w 1509"/>
                  <a:gd name="T19" fmla="*/ 0 h 917"/>
                  <a:gd name="T20" fmla="*/ 398 w 1509"/>
                  <a:gd name="T21" fmla="*/ 6 h 917"/>
                  <a:gd name="T22" fmla="*/ 410 w 1509"/>
                  <a:gd name="T23" fmla="*/ 12 h 917"/>
                  <a:gd name="T24" fmla="*/ 422 w 1509"/>
                  <a:gd name="T25" fmla="*/ 20 h 917"/>
                  <a:gd name="T26" fmla="*/ 432 w 1509"/>
                  <a:gd name="T27" fmla="*/ 34 h 917"/>
                  <a:gd name="T28" fmla="*/ 794 w 1509"/>
                  <a:gd name="T29" fmla="*/ 495 h 917"/>
                  <a:gd name="T30" fmla="*/ 929 w 1509"/>
                  <a:gd name="T31" fmla="*/ 211 h 917"/>
                  <a:gd name="T32" fmla="*/ 1038 w 1509"/>
                  <a:gd name="T33" fmla="*/ 32 h 917"/>
                  <a:gd name="T34" fmla="*/ 1054 w 1509"/>
                  <a:gd name="T35" fmla="*/ 18 h 917"/>
                  <a:gd name="T36" fmla="*/ 1071 w 1509"/>
                  <a:gd name="T37" fmla="*/ 12 h 917"/>
                  <a:gd name="T38" fmla="*/ 1085 w 1509"/>
                  <a:gd name="T39" fmla="*/ 10 h 917"/>
                  <a:gd name="T40" fmla="*/ 1100 w 1509"/>
                  <a:gd name="T41" fmla="*/ 10 h 917"/>
                  <a:gd name="T42" fmla="*/ 1116 w 1509"/>
                  <a:gd name="T43" fmla="*/ 10 h 917"/>
                  <a:gd name="T44" fmla="*/ 1136 w 1509"/>
                  <a:gd name="T45" fmla="*/ 16 h 917"/>
                  <a:gd name="T46" fmla="*/ 1147 w 1509"/>
                  <a:gd name="T47" fmla="*/ 25 h 917"/>
                  <a:gd name="T48" fmla="*/ 1164 w 1509"/>
                  <a:gd name="T49" fmla="*/ 39 h 917"/>
                  <a:gd name="T50" fmla="*/ 1509 w 1509"/>
                  <a:gd name="T51" fmla="*/ 495 h 917"/>
                  <a:gd name="T52" fmla="*/ 1509 w 1509"/>
                  <a:gd name="T53"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9" h="917">
                    <a:moveTo>
                      <a:pt x="0" y="917"/>
                    </a:moveTo>
                    <a:lnTo>
                      <a:pt x="135" y="493"/>
                    </a:lnTo>
                    <a:lnTo>
                      <a:pt x="283" y="49"/>
                    </a:lnTo>
                    <a:lnTo>
                      <a:pt x="291" y="34"/>
                    </a:lnTo>
                    <a:lnTo>
                      <a:pt x="302" y="22"/>
                    </a:lnTo>
                    <a:lnTo>
                      <a:pt x="314" y="10"/>
                    </a:lnTo>
                    <a:lnTo>
                      <a:pt x="330" y="4"/>
                    </a:lnTo>
                    <a:lnTo>
                      <a:pt x="346" y="2"/>
                    </a:lnTo>
                    <a:lnTo>
                      <a:pt x="364" y="0"/>
                    </a:lnTo>
                    <a:lnTo>
                      <a:pt x="381" y="0"/>
                    </a:lnTo>
                    <a:lnTo>
                      <a:pt x="398" y="6"/>
                    </a:lnTo>
                    <a:lnTo>
                      <a:pt x="410" y="12"/>
                    </a:lnTo>
                    <a:lnTo>
                      <a:pt x="422" y="20"/>
                    </a:lnTo>
                    <a:lnTo>
                      <a:pt x="432" y="34"/>
                    </a:lnTo>
                    <a:lnTo>
                      <a:pt x="794" y="495"/>
                    </a:lnTo>
                    <a:lnTo>
                      <a:pt x="929" y="211"/>
                    </a:lnTo>
                    <a:lnTo>
                      <a:pt x="1038" y="32"/>
                    </a:lnTo>
                    <a:lnTo>
                      <a:pt x="1054" y="18"/>
                    </a:lnTo>
                    <a:lnTo>
                      <a:pt x="1071" y="12"/>
                    </a:lnTo>
                    <a:lnTo>
                      <a:pt x="1085" y="10"/>
                    </a:lnTo>
                    <a:lnTo>
                      <a:pt x="1100" y="10"/>
                    </a:lnTo>
                    <a:lnTo>
                      <a:pt x="1116" y="10"/>
                    </a:lnTo>
                    <a:lnTo>
                      <a:pt x="1136" y="16"/>
                    </a:lnTo>
                    <a:lnTo>
                      <a:pt x="1147" y="25"/>
                    </a:lnTo>
                    <a:lnTo>
                      <a:pt x="1164" y="39"/>
                    </a:lnTo>
                    <a:lnTo>
                      <a:pt x="1509" y="495"/>
                    </a:lnTo>
                    <a:lnTo>
                      <a:pt x="1509" y="917"/>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 name="Group 21"/>
            <p:cNvGrpSpPr>
              <a:grpSpLocks/>
            </p:cNvGrpSpPr>
            <p:nvPr/>
          </p:nvGrpSpPr>
          <p:grpSpPr bwMode="auto">
            <a:xfrm>
              <a:off x="3443" y="3852"/>
              <a:ext cx="27" cy="159"/>
              <a:chOff x="3443" y="3852"/>
              <a:chExt cx="27" cy="159"/>
            </a:xfrm>
          </p:grpSpPr>
          <p:sp>
            <p:nvSpPr>
              <p:cNvPr id="15408" name="Freeform 18"/>
              <p:cNvSpPr>
                <a:spLocks noEditPoints="1"/>
              </p:cNvSpPr>
              <p:nvPr/>
            </p:nvSpPr>
            <p:spPr bwMode="auto">
              <a:xfrm>
                <a:off x="3443" y="3852"/>
                <a:ext cx="27" cy="159"/>
              </a:xfrm>
              <a:custGeom>
                <a:avLst/>
                <a:gdLst>
                  <a:gd name="T0" fmla="*/ 9 w 27"/>
                  <a:gd name="T1" fmla="*/ 159 h 159"/>
                  <a:gd name="T2" fmla="*/ 9 w 27"/>
                  <a:gd name="T3" fmla="*/ 23 h 159"/>
                  <a:gd name="T4" fmla="*/ 18 w 27"/>
                  <a:gd name="T5" fmla="*/ 23 h 159"/>
                  <a:gd name="T6" fmla="*/ 18 w 27"/>
                  <a:gd name="T7" fmla="*/ 159 h 159"/>
                  <a:gd name="T8" fmla="*/ 9 w 27"/>
                  <a:gd name="T9" fmla="*/ 159 h 159"/>
                  <a:gd name="T10" fmla="*/ 0 w 27"/>
                  <a:gd name="T11" fmla="*/ 26 h 159"/>
                  <a:gd name="T12" fmla="*/ 13 w 27"/>
                  <a:gd name="T13" fmla="*/ 0 h 159"/>
                  <a:gd name="T14" fmla="*/ 27 w 27"/>
                  <a:gd name="T15" fmla="*/ 26 h 159"/>
                  <a:gd name="T16" fmla="*/ 0 w 27"/>
                  <a:gd name="T17" fmla="*/ 2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9">
                    <a:moveTo>
                      <a:pt x="9" y="159"/>
                    </a:moveTo>
                    <a:lnTo>
                      <a:pt x="9" y="23"/>
                    </a:lnTo>
                    <a:lnTo>
                      <a:pt x="18" y="23"/>
                    </a:lnTo>
                    <a:lnTo>
                      <a:pt x="18" y="159"/>
                    </a:lnTo>
                    <a:lnTo>
                      <a:pt x="9" y="159"/>
                    </a:lnTo>
                    <a:close/>
                    <a:moveTo>
                      <a:pt x="0" y="26"/>
                    </a:moveTo>
                    <a:lnTo>
                      <a:pt x="13" y="0"/>
                    </a:lnTo>
                    <a:lnTo>
                      <a:pt x="27"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09" name="Rectangle 19"/>
              <p:cNvSpPr>
                <a:spLocks noChangeArrowheads="1"/>
              </p:cNvSpPr>
              <p:nvPr/>
            </p:nvSpPr>
            <p:spPr bwMode="auto">
              <a:xfrm>
                <a:off x="3452" y="3875"/>
                <a:ext cx="9" cy="136"/>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10" name="Freeform 20"/>
              <p:cNvSpPr>
                <a:spLocks/>
              </p:cNvSpPr>
              <p:nvPr/>
            </p:nvSpPr>
            <p:spPr bwMode="auto">
              <a:xfrm>
                <a:off x="3443" y="3852"/>
                <a:ext cx="27" cy="26"/>
              </a:xfrm>
              <a:custGeom>
                <a:avLst/>
                <a:gdLst>
                  <a:gd name="T0" fmla="*/ 0 w 27"/>
                  <a:gd name="T1" fmla="*/ 26 h 26"/>
                  <a:gd name="T2" fmla="*/ 13 w 27"/>
                  <a:gd name="T3" fmla="*/ 0 h 26"/>
                  <a:gd name="T4" fmla="*/ 27 w 27"/>
                  <a:gd name="T5" fmla="*/ 26 h 26"/>
                  <a:gd name="T6" fmla="*/ 0 w 27"/>
                  <a:gd name="T7" fmla="*/ 26 h 26"/>
                </a:gdLst>
                <a:ahLst/>
                <a:cxnLst>
                  <a:cxn ang="0">
                    <a:pos x="T0" y="T1"/>
                  </a:cxn>
                  <a:cxn ang="0">
                    <a:pos x="T2" y="T3"/>
                  </a:cxn>
                  <a:cxn ang="0">
                    <a:pos x="T4" y="T5"/>
                  </a:cxn>
                  <a:cxn ang="0">
                    <a:pos x="T6" y="T7"/>
                  </a:cxn>
                </a:cxnLst>
                <a:rect l="0" t="0" r="r" b="b"/>
                <a:pathLst>
                  <a:path w="27" h="26">
                    <a:moveTo>
                      <a:pt x="0" y="26"/>
                    </a:moveTo>
                    <a:lnTo>
                      <a:pt x="13" y="0"/>
                    </a:lnTo>
                    <a:lnTo>
                      <a:pt x="27" y="26"/>
                    </a:lnTo>
                    <a:lnTo>
                      <a:pt x="0" y="26"/>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 name="Group 25"/>
            <p:cNvGrpSpPr>
              <a:grpSpLocks/>
            </p:cNvGrpSpPr>
            <p:nvPr/>
          </p:nvGrpSpPr>
          <p:grpSpPr bwMode="auto">
            <a:xfrm>
              <a:off x="4282" y="3857"/>
              <a:ext cx="27" cy="158"/>
              <a:chOff x="4282" y="3857"/>
              <a:chExt cx="27" cy="158"/>
            </a:xfrm>
          </p:grpSpPr>
          <p:sp>
            <p:nvSpPr>
              <p:cNvPr id="15405" name="Freeform 22"/>
              <p:cNvSpPr>
                <a:spLocks noEditPoints="1"/>
              </p:cNvSpPr>
              <p:nvPr/>
            </p:nvSpPr>
            <p:spPr bwMode="auto">
              <a:xfrm>
                <a:off x="4282" y="3857"/>
                <a:ext cx="27" cy="158"/>
              </a:xfrm>
              <a:custGeom>
                <a:avLst/>
                <a:gdLst>
                  <a:gd name="T0" fmla="*/ 9 w 27"/>
                  <a:gd name="T1" fmla="*/ 158 h 158"/>
                  <a:gd name="T2" fmla="*/ 9 w 27"/>
                  <a:gd name="T3" fmla="*/ 21 h 158"/>
                  <a:gd name="T4" fmla="*/ 18 w 27"/>
                  <a:gd name="T5" fmla="*/ 21 h 158"/>
                  <a:gd name="T6" fmla="*/ 18 w 27"/>
                  <a:gd name="T7" fmla="*/ 158 h 158"/>
                  <a:gd name="T8" fmla="*/ 9 w 27"/>
                  <a:gd name="T9" fmla="*/ 158 h 158"/>
                  <a:gd name="T10" fmla="*/ 0 w 27"/>
                  <a:gd name="T11" fmla="*/ 26 h 158"/>
                  <a:gd name="T12" fmla="*/ 13 w 27"/>
                  <a:gd name="T13" fmla="*/ 0 h 158"/>
                  <a:gd name="T14" fmla="*/ 27 w 27"/>
                  <a:gd name="T15" fmla="*/ 26 h 158"/>
                  <a:gd name="T16" fmla="*/ 0 w 27"/>
                  <a:gd name="T17"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8">
                    <a:moveTo>
                      <a:pt x="9" y="158"/>
                    </a:moveTo>
                    <a:lnTo>
                      <a:pt x="9" y="21"/>
                    </a:lnTo>
                    <a:lnTo>
                      <a:pt x="18" y="21"/>
                    </a:lnTo>
                    <a:lnTo>
                      <a:pt x="18" y="158"/>
                    </a:lnTo>
                    <a:lnTo>
                      <a:pt x="9" y="158"/>
                    </a:lnTo>
                    <a:close/>
                    <a:moveTo>
                      <a:pt x="0" y="26"/>
                    </a:moveTo>
                    <a:lnTo>
                      <a:pt x="13" y="0"/>
                    </a:lnTo>
                    <a:lnTo>
                      <a:pt x="27"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06" name="Rectangle 23"/>
              <p:cNvSpPr>
                <a:spLocks noChangeArrowheads="1"/>
              </p:cNvSpPr>
              <p:nvPr/>
            </p:nvSpPr>
            <p:spPr bwMode="auto">
              <a:xfrm>
                <a:off x="4291" y="3878"/>
                <a:ext cx="9" cy="137"/>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7" name="Freeform 24"/>
              <p:cNvSpPr>
                <a:spLocks/>
              </p:cNvSpPr>
              <p:nvPr/>
            </p:nvSpPr>
            <p:spPr bwMode="auto">
              <a:xfrm>
                <a:off x="4282" y="3857"/>
                <a:ext cx="27" cy="26"/>
              </a:xfrm>
              <a:custGeom>
                <a:avLst/>
                <a:gdLst>
                  <a:gd name="T0" fmla="*/ 0 w 27"/>
                  <a:gd name="T1" fmla="*/ 26 h 26"/>
                  <a:gd name="T2" fmla="*/ 13 w 27"/>
                  <a:gd name="T3" fmla="*/ 0 h 26"/>
                  <a:gd name="T4" fmla="*/ 27 w 27"/>
                  <a:gd name="T5" fmla="*/ 26 h 26"/>
                  <a:gd name="T6" fmla="*/ 0 w 27"/>
                  <a:gd name="T7" fmla="*/ 26 h 26"/>
                </a:gdLst>
                <a:ahLst/>
                <a:cxnLst>
                  <a:cxn ang="0">
                    <a:pos x="T0" y="T1"/>
                  </a:cxn>
                  <a:cxn ang="0">
                    <a:pos x="T2" y="T3"/>
                  </a:cxn>
                  <a:cxn ang="0">
                    <a:pos x="T4" y="T5"/>
                  </a:cxn>
                  <a:cxn ang="0">
                    <a:pos x="T6" y="T7"/>
                  </a:cxn>
                </a:cxnLst>
                <a:rect l="0" t="0" r="r" b="b"/>
                <a:pathLst>
                  <a:path w="27" h="26">
                    <a:moveTo>
                      <a:pt x="0" y="26"/>
                    </a:moveTo>
                    <a:lnTo>
                      <a:pt x="13" y="0"/>
                    </a:lnTo>
                    <a:lnTo>
                      <a:pt x="27" y="26"/>
                    </a:lnTo>
                    <a:lnTo>
                      <a:pt x="0" y="26"/>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 name="Rectangle 26"/>
            <p:cNvSpPr>
              <a:spLocks noChangeArrowheads="1"/>
            </p:cNvSpPr>
            <p:nvPr/>
          </p:nvSpPr>
          <p:spPr bwMode="auto">
            <a:xfrm>
              <a:off x="5092" y="3661"/>
              <a:ext cx="2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6600"/>
                  </a:solidFill>
                  <a:effectLst/>
                  <a:latin typeface="Arial" pitchFamily="34" charset="0"/>
                  <a:cs typeface="Arial" pitchFamily="34" charset="0"/>
                </a:rPr>
                <a:t>CMI</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4" name="Group 73"/>
            <p:cNvGrpSpPr>
              <a:grpSpLocks/>
            </p:cNvGrpSpPr>
            <p:nvPr/>
          </p:nvGrpSpPr>
          <p:grpSpPr bwMode="auto">
            <a:xfrm>
              <a:off x="3468" y="3717"/>
              <a:ext cx="1590" cy="18"/>
              <a:chOff x="3468" y="3717"/>
              <a:chExt cx="1590" cy="18"/>
            </a:xfrm>
          </p:grpSpPr>
          <p:sp>
            <p:nvSpPr>
              <p:cNvPr id="30" name="Freeform 27"/>
              <p:cNvSpPr>
                <a:spLocks noEditPoints="1"/>
              </p:cNvSpPr>
              <p:nvPr/>
            </p:nvSpPr>
            <p:spPr bwMode="auto">
              <a:xfrm>
                <a:off x="3468" y="3717"/>
                <a:ext cx="1590" cy="18"/>
              </a:xfrm>
              <a:custGeom>
                <a:avLst/>
                <a:gdLst>
                  <a:gd name="T0" fmla="*/ 0 w 1590"/>
                  <a:gd name="T1" fmla="*/ 18 h 18"/>
                  <a:gd name="T2" fmla="*/ 54 w 1590"/>
                  <a:gd name="T3" fmla="*/ 18 h 18"/>
                  <a:gd name="T4" fmla="*/ 90 w 1590"/>
                  <a:gd name="T5" fmla="*/ 0 h 18"/>
                  <a:gd name="T6" fmla="*/ 108 w 1590"/>
                  <a:gd name="T7" fmla="*/ 0 h 18"/>
                  <a:gd name="T8" fmla="*/ 108 w 1590"/>
                  <a:gd name="T9" fmla="*/ 0 h 18"/>
                  <a:gd name="T10" fmla="*/ 144 w 1590"/>
                  <a:gd name="T11" fmla="*/ 18 h 18"/>
                  <a:gd name="T12" fmla="*/ 198 w 1590"/>
                  <a:gd name="T13" fmla="*/ 18 h 18"/>
                  <a:gd name="T14" fmla="*/ 234 w 1590"/>
                  <a:gd name="T15" fmla="*/ 0 h 18"/>
                  <a:gd name="T16" fmla="*/ 252 w 1590"/>
                  <a:gd name="T17" fmla="*/ 0 h 18"/>
                  <a:gd name="T18" fmla="*/ 252 w 1590"/>
                  <a:gd name="T19" fmla="*/ 0 h 18"/>
                  <a:gd name="T20" fmla="*/ 288 w 1590"/>
                  <a:gd name="T21" fmla="*/ 18 h 18"/>
                  <a:gd name="T22" fmla="*/ 342 w 1590"/>
                  <a:gd name="T23" fmla="*/ 18 h 18"/>
                  <a:gd name="T24" fmla="*/ 378 w 1590"/>
                  <a:gd name="T25" fmla="*/ 0 h 18"/>
                  <a:gd name="T26" fmla="*/ 396 w 1590"/>
                  <a:gd name="T27" fmla="*/ 0 h 18"/>
                  <a:gd name="T28" fmla="*/ 396 w 1590"/>
                  <a:gd name="T29" fmla="*/ 0 h 18"/>
                  <a:gd name="T30" fmla="*/ 432 w 1590"/>
                  <a:gd name="T31" fmla="*/ 18 h 18"/>
                  <a:gd name="T32" fmla="*/ 486 w 1590"/>
                  <a:gd name="T33" fmla="*/ 18 h 18"/>
                  <a:gd name="T34" fmla="*/ 522 w 1590"/>
                  <a:gd name="T35" fmla="*/ 0 h 18"/>
                  <a:gd name="T36" fmla="*/ 540 w 1590"/>
                  <a:gd name="T37" fmla="*/ 0 h 18"/>
                  <a:gd name="T38" fmla="*/ 540 w 1590"/>
                  <a:gd name="T39" fmla="*/ 0 h 18"/>
                  <a:gd name="T40" fmla="*/ 576 w 1590"/>
                  <a:gd name="T41" fmla="*/ 18 h 18"/>
                  <a:gd name="T42" fmla="*/ 630 w 1590"/>
                  <a:gd name="T43" fmla="*/ 18 h 18"/>
                  <a:gd name="T44" fmla="*/ 666 w 1590"/>
                  <a:gd name="T45" fmla="*/ 0 h 18"/>
                  <a:gd name="T46" fmla="*/ 684 w 1590"/>
                  <a:gd name="T47" fmla="*/ 0 h 18"/>
                  <a:gd name="T48" fmla="*/ 684 w 1590"/>
                  <a:gd name="T49" fmla="*/ 0 h 18"/>
                  <a:gd name="T50" fmla="*/ 720 w 1590"/>
                  <a:gd name="T51" fmla="*/ 18 h 18"/>
                  <a:gd name="T52" fmla="*/ 774 w 1590"/>
                  <a:gd name="T53" fmla="*/ 18 h 18"/>
                  <a:gd name="T54" fmla="*/ 810 w 1590"/>
                  <a:gd name="T55" fmla="*/ 0 h 18"/>
                  <a:gd name="T56" fmla="*/ 829 w 1590"/>
                  <a:gd name="T57" fmla="*/ 0 h 18"/>
                  <a:gd name="T58" fmla="*/ 829 w 1590"/>
                  <a:gd name="T59" fmla="*/ 0 h 18"/>
                  <a:gd name="T60" fmla="*/ 865 w 1590"/>
                  <a:gd name="T61" fmla="*/ 18 h 18"/>
                  <a:gd name="T62" fmla="*/ 918 w 1590"/>
                  <a:gd name="T63" fmla="*/ 18 h 18"/>
                  <a:gd name="T64" fmla="*/ 954 w 1590"/>
                  <a:gd name="T65" fmla="*/ 0 h 18"/>
                  <a:gd name="T66" fmla="*/ 972 w 1590"/>
                  <a:gd name="T67" fmla="*/ 0 h 18"/>
                  <a:gd name="T68" fmla="*/ 972 w 1590"/>
                  <a:gd name="T69" fmla="*/ 0 h 18"/>
                  <a:gd name="T70" fmla="*/ 1008 w 1590"/>
                  <a:gd name="T71" fmla="*/ 18 h 18"/>
                  <a:gd name="T72" fmla="*/ 1062 w 1590"/>
                  <a:gd name="T73" fmla="*/ 18 h 18"/>
                  <a:gd name="T74" fmla="*/ 1098 w 1590"/>
                  <a:gd name="T75" fmla="*/ 0 h 18"/>
                  <a:gd name="T76" fmla="*/ 1117 w 1590"/>
                  <a:gd name="T77" fmla="*/ 0 h 18"/>
                  <a:gd name="T78" fmla="*/ 1117 w 1590"/>
                  <a:gd name="T79" fmla="*/ 0 h 18"/>
                  <a:gd name="T80" fmla="*/ 1153 w 1590"/>
                  <a:gd name="T81" fmla="*/ 18 h 18"/>
                  <a:gd name="T82" fmla="*/ 1206 w 1590"/>
                  <a:gd name="T83" fmla="*/ 18 h 18"/>
                  <a:gd name="T84" fmla="*/ 1242 w 1590"/>
                  <a:gd name="T85" fmla="*/ 0 h 18"/>
                  <a:gd name="T86" fmla="*/ 1260 w 1590"/>
                  <a:gd name="T87" fmla="*/ 0 h 18"/>
                  <a:gd name="T88" fmla="*/ 1260 w 1590"/>
                  <a:gd name="T89" fmla="*/ 0 h 18"/>
                  <a:gd name="T90" fmla="*/ 1296 w 1590"/>
                  <a:gd name="T91" fmla="*/ 18 h 18"/>
                  <a:gd name="T92" fmla="*/ 1351 w 1590"/>
                  <a:gd name="T93" fmla="*/ 18 h 18"/>
                  <a:gd name="T94" fmla="*/ 1386 w 1590"/>
                  <a:gd name="T95" fmla="*/ 0 h 18"/>
                  <a:gd name="T96" fmla="*/ 1405 w 1590"/>
                  <a:gd name="T97" fmla="*/ 0 h 18"/>
                  <a:gd name="T98" fmla="*/ 1405 w 1590"/>
                  <a:gd name="T99" fmla="*/ 0 h 18"/>
                  <a:gd name="T100" fmla="*/ 1441 w 1590"/>
                  <a:gd name="T101" fmla="*/ 18 h 18"/>
                  <a:gd name="T102" fmla="*/ 1494 w 1590"/>
                  <a:gd name="T103" fmla="*/ 18 h 18"/>
                  <a:gd name="T104" fmla="*/ 1531 w 1590"/>
                  <a:gd name="T105" fmla="*/ 0 h 18"/>
                  <a:gd name="T106" fmla="*/ 1548 w 1590"/>
                  <a:gd name="T107" fmla="*/ 0 h 18"/>
                  <a:gd name="T108" fmla="*/ 1548 w 1590"/>
                  <a:gd name="T109" fmla="*/ 0 h 18"/>
                  <a:gd name="T110" fmla="*/ 1584 w 1590"/>
                  <a:gd name="T11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0" h="18">
                    <a:moveTo>
                      <a:pt x="0" y="0"/>
                    </a:moveTo>
                    <a:lnTo>
                      <a:pt x="18" y="0"/>
                    </a:lnTo>
                    <a:lnTo>
                      <a:pt x="18" y="18"/>
                    </a:lnTo>
                    <a:lnTo>
                      <a:pt x="0" y="18"/>
                    </a:lnTo>
                    <a:lnTo>
                      <a:pt x="0" y="0"/>
                    </a:lnTo>
                    <a:close/>
                    <a:moveTo>
                      <a:pt x="36" y="0"/>
                    </a:moveTo>
                    <a:lnTo>
                      <a:pt x="54" y="0"/>
                    </a:lnTo>
                    <a:lnTo>
                      <a:pt x="54" y="18"/>
                    </a:lnTo>
                    <a:lnTo>
                      <a:pt x="36" y="18"/>
                    </a:lnTo>
                    <a:lnTo>
                      <a:pt x="36" y="0"/>
                    </a:lnTo>
                    <a:close/>
                    <a:moveTo>
                      <a:pt x="72" y="0"/>
                    </a:moveTo>
                    <a:lnTo>
                      <a:pt x="90" y="0"/>
                    </a:lnTo>
                    <a:lnTo>
                      <a:pt x="90" y="18"/>
                    </a:lnTo>
                    <a:lnTo>
                      <a:pt x="72" y="18"/>
                    </a:lnTo>
                    <a:lnTo>
                      <a:pt x="72" y="0"/>
                    </a:lnTo>
                    <a:close/>
                    <a:moveTo>
                      <a:pt x="108" y="0"/>
                    </a:moveTo>
                    <a:lnTo>
                      <a:pt x="126" y="0"/>
                    </a:lnTo>
                    <a:lnTo>
                      <a:pt x="126" y="18"/>
                    </a:lnTo>
                    <a:lnTo>
                      <a:pt x="108" y="18"/>
                    </a:lnTo>
                    <a:lnTo>
                      <a:pt x="108" y="0"/>
                    </a:lnTo>
                    <a:close/>
                    <a:moveTo>
                      <a:pt x="144" y="0"/>
                    </a:moveTo>
                    <a:lnTo>
                      <a:pt x="162" y="0"/>
                    </a:lnTo>
                    <a:lnTo>
                      <a:pt x="162" y="18"/>
                    </a:lnTo>
                    <a:lnTo>
                      <a:pt x="144" y="18"/>
                    </a:lnTo>
                    <a:lnTo>
                      <a:pt x="144" y="0"/>
                    </a:lnTo>
                    <a:close/>
                    <a:moveTo>
                      <a:pt x="180" y="0"/>
                    </a:moveTo>
                    <a:lnTo>
                      <a:pt x="198" y="0"/>
                    </a:lnTo>
                    <a:lnTo>
                      <a:pt x="198" y="18"/>
                    </a:lnTo>
                    <a:lnTo>
                      <a:pt x="180" y="18"/>
                    </a:lnTo>
                    <a:lnTo>
                      <a:pt x="180" y="0"/>
                    </a:lnTo>
                    <a:close/>
                    <a:moveTo>
                      <a:pt x="216" y="0"/>
                    </a:moveTo>
                    <a:lnTo>
                      <a:pt x="234" y="0"/>
                    </a:lnTo>
                    <a:lnTo>
                      <a:pt x="234" y="18"/>
                    </a:lnTo>
                    <a:lnTo>
                      <a:pt x="216" y="18"/>
                    </a:lnTo>
                    <a:lnTo>
                      <a:pt x="216" y="0"/>
                    </a:lnTo>
                    <a:close/>
                    <a:moveTo>
                      <a:pt x="252" y="0"/>
                    </a:moveTo>
                    <a:lnTo>
                      <a:pt x="271" y="0"/>
                    </a:lnTo>
                    <a:lnTo>
                      <a:pt x="271" y="18"/>
                    </a:lnTo>
                    <a:lnTo>
                      <a:pt x="252" y="18"/>
                    </a:lnTo>
                    <a:lnTo>
                      <a:pt x="252" y="0"/>
                    </a:lnTo>
                    <a:close/>
                    <a:moveTo>
                      <a:pt x="288" y="0"/>
                    </a:moveTo>
                    <a:lnTo>
                      <a:pt x="306" y="0"/>
                    </a:lnTo>
                    <a:lnTo>
                      <a:pt x="306" y="18"/>
                    </a:lnTo>
                    <a:lnTo>
                      <a:pt x="288" y="18"/>
                    </a:lnTo>
                    <a:lnTo>
                      <a:pt x="288" y="0"/>
                    </a:lnTo>
                    <a:close/>
                    <a:moveTo>
                      <a:pt x="324" y="0"/>
                    </a:moveTo>
                    <a:lnTo>
                      <a:pt x="342" y="0"/>
                    </a:lnTo>
                    <a:lnTo>
                      <a:pt x="342" y="18"/>
                    </a:lnTo>
                    <a:lnTo>
                      <a:pt x="324" y="18"/>
                    </a:lnTo>
                    <a:lnTo>
                      <a:pt x="324" y="0"/>
                    </a:lnTo>
                    <a:close/>
                    <a:moveTo>
                      <a:pt x="360" y="0"/>
                    </a:moveTo>
                    <a:lnTo>
                      <a:pt x="378" y="0"/>
                    </a:lnTo>
                    <a:lnTo>
                      <a:pt x="378" y="18"/>
                    </a:lnTo>
                    <a:lnTo>
                      <a:pt x="360" y="18"/>
                    </a:lnTo>
                    <a:lnTo>
                      <a:pt x="360" y="0"/>
                    </a:lnTo>
                    <a:close/>
                    <a:moveTo>
                      <a:pt x="396" y="0"/>
                    </a:moveTo>
                    <a:lnTo>
                      <a:pt x="414" y="0"/>
                    </a:lnTo>
                    <a:lnTo>
                      <a:pt x="414" y="18"/>
                    </a:lnTo>
                    <a:lnTo>
                      <a:pt x="396" y="18"/>
                    </a:lnTo>
                    <a:lnTo>
                      <a:pt x="396" y="0"/>
                    </a:lnTo>
                    <a:close/>
                    <a:moveTo>
                      <a:pt x="432" y="0"/>
                    </a:moveTo>
                    <a:lnTo>
                      <a:pt x="451" y="0"/>
                    </a:lnTo>
                    <a:lnTo>
                      <a:pt x="451" y="18"/>
                    </a:lnTo>
                    <a:lnTo>
                      <a:pt x="432" y="18"/>
                    </a:lnTo>
                    <a:lnTo>
                      <a:pt x="432" y="0"/>
                    </a:lnTo>
                    <a:close/>
                    <a:moveTo>
                      <a:pt x="468" y="0"/>
                    </a:moveTo>
                    <a:lnTo>
                      <a:pt x="486" y="0"/>
                    </a:lnTo>
                    <a:lnTo>
                      <a:pt x="486" y="18"/>
                    </a:lnTo>
                    <a:lnTo>
                      <a:pt x="468" y="18"/>
                    </a:lnTo>
                    <a:lnTo>
                      <a:pt x="468" y="0"/>
                    </a:lnTo>
                    <a:close/>
                    <a:moveTo>
                      <a:pt x="504" y="0"/>
                    </a:moveTo>
                    <a:lnTo>
                      <a:pt x="522" y="0"/>
                    </a:lnTo>
                    <a:lnTo>
                      <a:pt x="522" y="18"/>
                    </a:lnTo>
                    <a:lnTo>
                      <a:pt x="504" y="18"/>
                    </a:lnTo>
                    <a:lnTo>
                      <a:pt x="504" y="0"/>
                    </a:lnTo>
                    <a:close/>
                    <a:moveTo>
                      <a:pt x="540" y="0"/>
                    </a:moveTo>
                    <a:lnTo>
                      <a:pt x="559" y="0"/>
                    </a:lnTo>
                    <a:lnTo>
                      <a:pt x="559" y="18"/>
                    </a:lnTo>
                    <a:lnTo>
                      <a:pt x="540" y="18"/>
                    </a:lnTo>
                    <a:lnTo>
                      <a:pt x="540" y="0"/>
                    </a:lnTo>
                    <a:close/>
                    <a:moveTo>
                      <a:pt x="576" y="0"/>
                    </a:moveTo>
                    <a:lnTo>
                      <a:pt x="594" y="0"/>
                    </a:lnTo>
                    <a:lnTo>
                      <a:pt x="594" y="18"/>
                    </a:lnTo>
                    <a:lnTo>
                      <a:pt x="576" y="18"/>
                    </a:lnTo>
                    <a:lnTo>
                      <a:pt x="576" y="0"/>
                    </a:lnTo>
                    <a:close/>
                    <a:moveTo>
                      <a:pt x="612" y="0"/>
                    </a:moveTo>
                    <a:lnTo>
                      <a:pt x="630" y="0"/>
                    </a:lnTo>
                    <a:lnTo>
                      <a:pt x="630" y="18"/>
                    </a:lnTo>
                    <a:lnTo>
                      <a:pt x="612" y="18"/>
                    </a:lnTo>
                    <a:lnTo>
                      <a:pt x="612" y="0"/>
                    </a:lnTo>
                    <a:close/>
                    <a:moveTo>
                      <a:pt x="648" y="0"/>
                    </a:moveTo>
                    <a:lnTo>
                      <a:pt x="666" y="0"/>
                    </a:lnTo>
                    <a:lnTo>
                      <a:pt x="666" y="18"/>
                    </a:lnTo>
                    <a:lnTo>
                      <a:pt x="648" y="18"/>
                    </a:lnTo>
                    <a:lnTo>
                      <a:pt x="648" y="0"/>
                    </a:lnTo>
                    <a:close/>
                    <a:moveTo>
                      <a:pt x="684" y="0"/>
                    </a:moveTo>
                    <a:lnTo>
                      <a:pt x="702" y="0"/>
                    </a:lnTo>
                    <a:lnTo>
                      <a:pt x="702" y="18"/>
                    </a:lnTo>
                    <a:lnTo>
                      <a:pt x="684" y="18"/>
                    </a:lnTo>
                    <a:lnTo>
                      <a:pt x="684" y="0"/>
                    </a:lnTo>
                    <a:close/>
                    <a:moveTo>
                      <a:pt x="720" y="0"/>
                    </a:moveTo>
                    <a:lnTo>
                      <a:pt x="739" y="0"/>
                    </a:lnTo>
                    <a:lnTo>
                      <a:pt x="739" y="18"/>
                    </a:lnTo>
                    <a:lnTo>
                      <a:pt x="720" y="18"/>
                    </a:lnTo>
                    <a:lnTo>
                      <a:pt x="720" y="0"/>
                    </a:lnTo>
                    <a:close/>
                    <a:moveTo>
                      <a:pt x="757" y="0"/>
                    </a:moveTo>
                    <a:lnTo>
                      <a:pt x="774" y="0"/>
                    </a:lnTo>
                    <a:lnTo>
                      <a:pt x="774" y="18"/>
                    </a:lnTo>
                    <a:lnTo>
                      <a:pt x="757" y="18"/>
                    </a:lnTo>
                    <a:lnTo>
                      <a:pt x="757" y="0"/>
                    </a:lnTo>
                    <a:close/>
                    <a:moveTo>
                      <a:pt x="792" y="0"/>
                    </a:moveTo>
                    <a:lnTo>
                      <a:pt x="810" y="0"/>
                    </a:lnTo>
                    <a:lnTo>
                      <a:pt x="810" y="18"/>
                    </a:lnTo>
                    <a:lnTo>
                      <a:pt x="792" y="18"/>
                    </a:lnTo>
                    <a:lnTo>
                      <a:pt x="792" y="0"/>
                    </a:lnTo>
                    <a:close/>
                    <a:moveTo>
                      <a:pt x="829" y="0"/>
                    </a:moveTo>
                    <a:lnTo>
                      <a:pt x="847" y="0"/>
                    </a:lnTo>
                    <a:lnTo>
                      <a:pt x="847" y="18"/>
                    </a:lnTo>
                    <a:lnTo>
                      <a:pt x="829" y="18"/>
                    </a:lnTo>
                    <a:lnTo>
                      <a:pt x="829" y="0"/>
                    </a:lnTo>
                    <a:close/>
                    <a:moveTo>
                      <a:pt x="865" y="0"/>
                    </a:moveTo>
                    <a:lnTo>
                      <a:pt x="882" y="0"/>
                    </a:lnTo>
                    <a:lnTo>
                      <a:pt x="882" y="18"/>
                    </a:lnTo>
                    <a:lnTo>
                      <a:pt x="865" y="18"/>
                    </a:lnTo>
                    <a:lnTo>
                      <a:pt x="865" y="0"/>
                    </a:lnTo>
                    <a:close/>
                    <a:moveTo>
                      <a:pt x="900" y="0"/>
                    </a:moveTo>
                    <a:lnTo>
                      <a:pt x="918" y="0"/>
                    </a:lnTo>
                    <a:lnTo>
                      <a:pt x="918" y="18"/>
                    </a:lnTo>
                    <a:lnTo>
                      <a:pt x="900" y="18"/>
                    </a:lnTo>
                    <a:lnTo>
                      <a:pt x="900" y="0"/>
                    </a:lnTo>
                    <a:close/>
                    <a:moveTo>
                      <a:pt x="937" y="0"/>
                    </a:moveTo>
                    <a:lnTo>
                      <a:pt x="954" y="0"/>
                    </a:lnTo>
                    <a:lnTo>
                      <a:pt x="954" y="18"/>
                    </a:lnTo>
                    <a:lnTo>
                      <a:pt x="937" y="18"/>
                    </a:lnTo>
                    <a:lnTo>
                      <a:pt x="937" y="0"/>
                    </a:lnTo>
                    <a:close/>
                    <a:moveTo>
                      <a:pt x="972" y="0"/>
                    </a:moveTo>
                    <a:lnTo>
                      <a:pt x="990" y="0"/>
                    </a:lnTo>
                    <a:lnTo>
                      <a:pt x="990" y="18"/>
                    </a:lnTo>
                    <a:lnTo>
                      <a:pt x="972" y="18"/>
                    </a:lnTo>
                    <a:lnTo>
                      <a:pt x="972" y="0"/>
                    </a:lnTo>
                    <a:close/>
                    <a:moveTo>
                      <a:pt x="1008" y="0"/>
                    </a:moveTo>
                    <a:lnTo>
                      <a:pt x="1027" y="0"/>
                    </a:lnTo>
                    <a:lnTo>
                      <a:pt x="1027" y="18"/>
                    </a:lnTo>
                    <a:lnTo>
                      <a:pt x="1008" y="18"/>
                    </a:lnTo>
                    <a:lnTo>
                      <a:pt x="1008" y="0"/>
                    </a:lnTo>
                    <a:close/>
                    <a:moveTo>
                      <a:pt x="1045" y="0"/>
                    </a:moveTo>
                    <a:lnTo>
                      <a:pt x="1062" y="0"/>
                    </a:lnTo>
                    <a:lnTo>
                      <a:pt x="1062" y="18"/>
                    </a:lnTo>
                    <a:lnTo>
                      <a:pt x="1045" y="18"/>
                    </a:lnTo>
                    <a:lnTo>
                      <a:pt x="1045" y="0"/>
                    </a:lnTo>
                    <a:close/>
                    <a:moveTo>
                      <a:pt x="1080" y="0"/>
                    </a:moveTo>
                    <a:lnTo>
                      <a:pt x="1098" y="0"/>
                    </a:lnTo>
                    <a:lnTo>
                      <a:pt x="1098" y="18"/>
                    </a:lnTo>
                    <a:lnTo>
                      <a:pt x="1080" y="18"/>
                    </a:lnTo>
                    <a:lnTo>
                      <a:pt x="1080" y="0"/>
                    </a:lnTo>
                    <a:close/>
                    <a:moveTo>
                      <a:pt x="1117" y="0"/>
                    </a:moveTo>
                    <a:lnTo>
                      <a:pt x="1135" y="0"/>
                    </a:lnTo>
                    <a:lnTo>
                      <a:pt x="1135" y="18"/>
                    </a:lnTo>
                    <a:lnTo>
                      <a:pt x="1117" y="18"/>
                    </a:lnTo>
                    <a:lnTo>
                      <a:pt x="1117" y="0"/>
                    </a:lnTo>
                    <a:close/>
                    <a:moveTo>
                      <a:pt x="1153" y="0"/>
                    </a:moveTo>
                    <a:lnTo>
                      <a:pt x="1170" y="0"/>
                    </a:lnTo>
                    <a:lnTo>
                      <a:pt x="1170" y="18"/>
                    </a:lnTo>
                    <a:lnTo>
                      <a:pt x="1153" y="18"/>
                    </a:lnTo>
                    <a:lnTo>
                      <a:pt x="1153" y="0"/>
                    </a:lnTo>
                    <a:close/>
                    <a:moveTo>
                      <a:pt x="1188" y="0"/>
                    </a:moveTo>
                    <a:lnTo>
                      <a:pt x="1206" y="0"/>
                    </a:lnTo>
                    <a:lnTo>
                      <a:pt x="1206" y="18"/>
                    </a:lnTo>
                    <a:lnTo>
                      <a:pt x="1188" y="18"/>
                    </a:lnTo>
                    <a:lnTo>
                      <a:pt x="1188" y="0"/>
                    </a:lnTo>
                    <a:close/>
                    <a:moveTo>
                      <a:pt x="1225" y="0"/>
                    </a:moveTo>
                    <a:lnTo>
                      <a:pt x="1242" y="0"/>
                    </a:lnTo>
                    <a:lnTo>
                      <a:pt x="1242" y="18"/>
                    </a:lnTo>
                    <a:lnTo>
                      <a:pt x="1225" y="18"/>
                    </a:lnTo>
                    <a:lnTo>
                      <a:pt x="1225" y="0"/>
                    </a:lnTo>
                    <a:close/>
                    <a:moveTo>
                      <a:pt x="1260" y="0"/>
                    </a:moveTo>
                    <a:lnTo>
                      <a:pt x="1278" y="0"/>
                    </a:lnTo>
                    <a:lnTo>
                      <a:pt x="1278" y="18"/>
                    </a:lnTo>
                    <a:lnTo>
                      <a:pt x="1260" y="18"/>
                    </a:lnTo>
                    <a:lnTo>
                      <a:pt x="1260" y="0"/>
                    </a:lnTo>
                    <a:close/>
                    <a:moveTo>
                      <a:pt x="1296" y="0"/>
                    </a:moveTo>
                    <a:lnTo>
                      <a:pt x="1315" y="0"/>
                    </a:lnTo>
                    <a:lnTo>
                      <a:pt x="1315" y="18"/>
                    </a:lnTo>
                    <a:lnTo>
                      <a:pt x="1296" y="18"/>
                    </a:lnTo>
                    <a:lnTo>
                      <a:pt x="1296" y="0"/>
                    </a:lnTo>
                    <a:close/>
                    <a:moveTo>
                      <a:pt x="1333" y="0"/>
                    </a:moveTo>
                    <a:lnTo>
                      <a:pt x="1351" y="0"/>
                    </a:lnTo>
                    <a:lnTo>
                      <a:pt x="1351" y="18"/>
                    </a:lnTo>
                    <a:lnTo>
                      <a:pt x="1333" y="18"/>
                    </a:lnTo>
                    <a:lnTo>
                      <a:pt x="1333" y="0"/>
                    </a:lnTo>
                    <a:close/>
                    <a:moveTo>
                      <a:pt x="1368" y="0"/>
                    </a:moveTo>
                    <a:lnTo>
                      <a:pt x="1386" y="0"/>
                    </a:lnTo>
                    <a:lnTo>
                      <a:pt x="1386" y="18"/>
                    </a:lnTo>
                    <a:lnTo>
                      <a:pt x="1368" y="18"/>
                    </a:lnTo>
                    <a:lnTo>
                      <a:pt x="1368" y="0"/>
                    </a:lnTo>
                    <a:close/>
                    <a:moveTo>
                      <a:pt x="1405" y="0"/>
                    </a:moveTo>
                    <a:lnTo>
                      <a:pt x="1423" y="0"/>
                    </a:lnTo>
                    <a:lnTo>
                      <a:pt x="1423" y="18"/>
                    </a:lnTo>
                    <a:lnTo>
                      <a:pt x="1405" y="18"/>
                    </a:lnTo>
                    <a:lnTo>
                      <a:pt x="1405" y="0"/>
                    </a:lnTo>
                    <a:close/>
                    <a:moveTo>
                      <a:pt x="1441" y="0"/>
                    </a:moveTo>
                    <a:lnTo>
                      <a:pt x="1459" y="0"/>
                    </a:lnTo>
                    <a:lnTo>
                      <a:pt x="1459" y="18"/>
                    </a:lnTo>
                    <a:lnTo>
                      <a:pt x="1441" y="18"/>
                    </a:lnTo>
                    <a:lnTo>
                      <a:pt x="1441" y="0"/>
                    </a:lnTo>
                    <a:close/>
                    <a:moveTo>
                      <a:pt x="1476" y="0"/>
                    </a:moveTo>
                    <a:lnTo>
                      <a:pt x="1494" y="0"/>
                    </a:lnTo>
                    <a:lnTo>
                      <a:pt x="1494" y="18"/>
                    </a:lnTo>
                    <a:lnTo>
                      <a:pt x="1476" y="18"/>
                    </a:lnTo>
                    <a:lnTo>
                      <a:pt x="1476" y="0"/>
                    </a:lnTo>
                    <a:close/>
                    <a:moveTo>
                      <a:pt x="1513" y="0"/>
                    </a:moveTo>
                    <a:lnTo>
                      <a:pt x="1531" y="0"/>
                    </a:lnTo>
                    <a:lnTo>
                      <a:pt x="1531" y="18"/>
                    </a:lnTo>
                    <a:lnTo>
                      <a:pt x="1513" y="18"/>
                    </a:lnTo>
                    <a:lnTo>
                      <a:pt x="1513" y="0"/>
                    </a:lnTo>
                    <a:close/>
                    <a:moveTo>
                      <a:pt x="1548" y="0"/>
                    </a:moveTo>
                    <a:lnTo>
                      <a:pt x="1566" y="0"/>
                    </a:lnTo>
                    <a:lnTo>
                      <a:pt x="1566" y="18"/>
                    </a:lnTo>
                    <a:lnTo>
                      <a:pt x="1548" y="18"/>
                    </a:lnTo>
                    <a:lnTo>
                      <a:pt x="1548" y="0"/>
                    </a:lnTo>
                    <a:close/>
                    <a:moveTo>
                      <a:pt x="1584" y="0"/>
                    </a:moveTo>
                    <a:lnTo>
                      <a:pt x="1590" y="0"/>
                    </a:lnTo>
                    <a:lnTo>
                      <a:pt x="1590" y="18"/>
                    </a:lnTo>
                    <a:lnTo>
                      <a:pt x="1584" y="18"/>
                    </a:lnTo>
                    <a:lnTo>
                      <a:pt x="1584"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28"/>
              <p:cNvSpPr>
                <a:spLocks noChangeArrowheads="1"/>
              </p:cNvSpPr>
              <p:nvPr/>
            </p:nvSpPr>
            <p:spPr bwMode="auto">
              <a:xfrm>
                <a:off x="346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0" name="Rectangle 29"/>
              <p:cNvSpPr>
                <a:spLocks noChangeArrowheads="1"/>
              </p:cNvSpPr>
              <p:nvPr/>
            </p:nvSpPr>
            <p:spPr bwMode="auto">
              <a:xfrm>
                <a:off x="3504"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1" name="Rectangle 30"/>
              <p:cNvSpPr>
                <a:spLocks noChangeArrowheads="1"/>
              </p:cNvSpPr>
              <p:nvPr/>
            </p:nvSpPr>
            <p:spPr bwMode="auto">
              <a:xfrm>
                <a:off x="3540"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3" name="Rectangle 31"/>
              <p:cNvSpPr>
                <a:spLocks noChangeArrowheads="1"/>
              </p:cNvSpPr>
              <p:nvPr/>
            </p:nvSpPr>
            <p:spPr bwMode="auto">
              <a:xfrm>
                <a:off x="357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4" name="Rectangle 32"/>
              <p:cNvSpPr>
                <a:spLocks noChangeArrowheads="1"/>
              </p:cNvSpPr>
              <p:nvPr/>
            </p:nvSpPr>
            <p:spPr bwMode="auto">
              <a:xfrm>
                <a:off x="3612"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5" name="Rectangle 33"/>
              <p:cNvSpPr>
                <a:spLocks noChangeArrowheads="1"/>
              </p:cNvSpPr>
              <p:nvPr/>
            </p:nvSpPr>
            <p:spPr bwMode="auto">
              <a:xfrm>
                <a:off x="364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6" name="Rectangle 34"/>
              <p:cNvSpPr>
                <a:spLocks noChangeArrowheads="1"/>
              </p:cNvSpPr>
              <p:nvPr/>
            </p:nvSpPr>
            <p:spPr bwMode="auto">
              <a:xfrm>
                <a:off x="3684"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7" name="Rectangle 35"/>
              <p:cNvSpPr>
                <a:spLocks noChangeArrowheads="1"/>
              </p:cNvSpPr>
              <p:nvPr/>
            </p:nvSpPr>
            <p:spPr bwMode="auto">
              <a:xfrm>
                <a:off x="3720"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8" name="Rectangle 36"/>
              <p:cNvSpPr>
                <a:spLocks noChangeArrowheads="1"/>
              </p:cNvSpPr>
              <p:nvPr/>
            </p:nvSpPr>
            <p:spPr bwMode="auto">
              <a:xfrm>
                <a:off x="375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69" name="Rectangle 37"/>
              <p:cNvSpPr>
                <a:spLocks noChangeArrowheads="1"/>
              </p:cNvSpPr>
              <p:nvPr/>
            </p:nvSpPr>
            <p:spPr bwMode="auto">
              <a:xfrm>
                <a:off x="3792"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0" name="Rectangle 38"/>
              <p:cNvSpPr>
                <a:spLocks noChangeArrowheads="1"/>
              </p:cNvSpPr>
              <p:nvPr/>
            </p:nvSpPr>
            <p:spPr bwMode="auto">
              <a:xfrm>
                <a:off x="382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1" name="Rectangle 39"/>
              <p:cNvSpPr>
                <a:spLocks noChangeArrowheads="1"/>
              </p:cNvSpPr>
              <p:nvPr/>
            </p:nvSpPr>
            <p:spPr bwMode="auto">
              <a:xfrm>
                <a:off x="3864"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2" name="Rectangle 40"/>
              <p:cNvSpPr>
                <a:spLocks noChangeArrowheads="1"/>
              </p:cNvSpPr>
              <p:nvPr/>
            </p:nvSpPr>
            <p:spPr bwMode="auto">
              <a:xfrm>
                <a:off x="3900"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3" name="Rectangle 41"/>
              <p:cNvSpPr>
                <a:spLocks noChangeArrowheads="1"/>
              </p:cNvSpPr>
              <p:nvPr/>
            </p:nvSpPr>
            <p:spPr bwMode="auto">
              <a:xfrm>
                <a:off x="393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4" name="Rectangle 42"/>
              <p:cNvSpPr>
                <a:spLocks noChangeArrowheads="1"/>
              </p:cNvSpPr>
              <p:nvPr/>
            </p:nvSpPr>
            <p:spPr bwMode="auto">
              <a:xfrm>
                <a:off x="3972"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5" name="Rectangle 43"/>
              <p:cNvSpPr>
                <a:spLocks noChangeArrowheads="1"/>
              </p:cNvSpPr>
              <p:nvPr/>
            </p:nvSpPr>
            <p:spPr bwMode="auto">
              <a:xfrm>
                <a:off x="4008"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6" name="Rectangle 44"/>
              <p:cNvSpPr>
                <a:spLocks noChangeArrowheads="1"/>
              </p:cNvSpPr>
              <p:nvPr/>
            </p:nvSpPr>
            <p:spPr bwMode="auto">
              <a:xfrm>
                <a:off x="4044"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7" name="Rectangle 45"/>
              <p:cNvSpPr>
                <a:spLocks noChangeArrowheads="1"/>
              </p:cNvSpPr>
              <p:nvPr/>
            </p:nvSpPr>
            <p:spPr bwMode="auto">
              <a:xfrm>
                <a:off x="4080"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8" name="Rectangle 46"/>
              <p:cNvSpPr>
                <a:spLocks noChangeArrowheads="1"/>
              </p:cNvSpPr>
              <p:nvPr/>
            </p:nvSpPr>
            <p:spPr bwMode="auto">
              <a:xfrm>
                <a:off x="411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79" name="Rectangle 47"/>
              <p:cNvSpPr>
                <a:spLocks noChangeArrowheads="1"/>
              </p:cNvSpPr>
              <p:nvPr/>
            </p:nvSpPr>
            <p:spPr bwMode="auto">
              <a:xfrm>
                <a:off x="4152"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0" name="Rectangle 48"/>
              <p:cNvSpPr>
                <a:spLocks noChangeArrowheads="1"/>
              </p:cNvSpPr>
              <p:nvPr/>
            </p:nvSpPr>
            <p:spPr bwMode="auto">
              <a:xfrm>
                <a:off x="4188"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1" name="Rectangle 49"/>
              <p:cNvSpPr>
                <a:spLocks noChangeArrowheads="1"/>
              </p:cNvSpPr>
              <p:nvPr/>
            </p:nvSpPr>
            <p:spPr bwMode="auto">
              <a:xfrm>
                <a:off x="4225"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2" name="Rectangle 50"/>
              <p:cNvSpPr>
                <a:spLocks noChangeArrowheads="1"/>
              </p:cNvSpPr>
              <p:nvPr/>
            </p:nvSpPr>
            <p:spPr bwMode="auto">
              <a:xfrm>
                <a:off x="4260"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3" name="Rectangle 51"/>
              <p:cNvSpPr>
                <a:spLocks noChangeArrowheads="1"/>
              </p:cNvSpPr>
              <p:nvPr/>
            </p:nvSpPr>
            <p:spPr bwMode="auto">
              <a:xfrm>
                <a:off x="4297"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4" name="Rectangle 52"/>
              <p:cNvSpPr>
                <a:spLocks noChangeArrowheads="1"/>
              </p:cNvSpPr>
              <p:nvPr/>
            </p:nvSpPr>
            <p:spPr bwMode="auto">
              <a:xfrm>
                <a:off x="4333"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5" name="Rectangle 53"/>
              <p:cNvSpPr>
                <a:spLocks noChangeArrowheads="1"/>
              </p:cNvSpPr>
              <p:nvPr/>
            </p:nvSpPr>
            <p:spPr bwMode="auto">
              <a:xfrm>
                <a:off x="436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6" name="Rectangle 54"/>
              <p:cNvSpPr>
                <a:spLocks noChangeArrowheads="1"/>
              </p:cNvSpPr>
              <p:nvPr/>
            </p:nvSpPr>
            <p:spPr bwMode="auto">
              <a:xfrm>
                <a:off x="4405"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7" name="Rectangle 55"/>
              <p:cNvSpPr>
                <a:spLocks noChangeArrowheads="1"/>
              </p:cNvSpPr>
              <p:nvPr/>
            </p:nvSpPr>
            <p:spPr bwMode="auto">
              <a:xfrm>
                <a:off x="4440"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8" name="Rectangle 56"/>
              <p:cNvSpPr>
                <a:spLocks noChangeArrowheads="1"/>
              </p:cNvSpPr>
              <p:nvPr/>
            </p:nvSpPr>
            <p:spPr bwMode="auto">
              <a:xfrm>
                <a:off x="4476"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89" name="Rectangle 57"/>
              <p:cNvSpPr>
                <a:spLocks noChangeArrowheads="1"/>
              </p:cNvSpPr>
              <p:nvPr/>
            </p:nvSpPr>
            <p:spPr bwMode="auto">
              <a:xfrm>
                <a:off x="4513"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0" name="Rectangle 58"/>
              <p:cNvSpPr>
                <a:spLocks noChangeArrowheads="1"/>
              </p:cNvSpPr>
              <p:nvPr/>
            </p:nvSpPr>
            <p:spPr bwMode="auto">
              <a:xfrm>
                <a:off x="454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1" name="Rectangle 59"/>
              <p:cNvSpPr>
                <a:spLocks noChangeArrowheads="1"/>
              </p:cNvSpPr>
              <p:nvPr/>
            </p:nvSpPr>
            <p:spPr bwMode="auto">
              <a:xfrm>
                <a:off x="4585"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2" name="Rectangle 60"/>
              <p:cNvSpPr>
                <a:spLocks noChangeArrowheads="1"/>
              </p:cNvSpPr>
              <p:nvPr/>
            </p:nvSpPr>
            <p:spPr bwMode="auto">
              <a:xfrm>
                <a:off x="4621"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3" name="Rectangle 61"/>
              <p:cNvSpPr>
                <a:spLocks noChangeArrowheads="1"/>
              </p:cNvSpPr>
              <p:nvPr/>
            </p:nvSpPr>
            <p:spPr bwMode="auto">
              <a:xfrm>
                <a:off x="465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4" name="Rectangle 62"/>
              <p:cNvSpPr>
                <a:spLocks noChangeArrowheads="1"/>
              </p:cNvSpPr>
              <p:nvPr/>
            </p:nvSpPr>
            <p:spPr bwMode="auto">
              <a:xfrm>
                <a:off x="4693" y="3717"/>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5" name="Rectangle 63"/>
              <p:cNvSpPr>
                <a:spLocks noChangeArrowheads="1"/>
              </p:cNvSpPr>
              <p:nvPr/>
            </p:nvSpPr>
            <p:spPr bwMode="auto">
              <a:xfrm>
                <a:off x="4728"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6" name="Rectangle 64"/>
              <p:cNvSpPr>
                <a:spLocks noChangeArrowheads="1"/>
              </p:cNvSpPr>
              <p:nvPr/>
            </p:nvSpPr>
            <p:spPr bwMode="auto">
              <a:xfrm>
                <a:off x="4764" y="3717"/>
                <a:ext cx="19"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7" name="Rectangle 65"/>
              <p:cNvSpPr>
                <a:spLocks noChangeArrowheads="1"/>
              </p:cNvSpPr>
              <p:nvPr/>
            </p:nvSpPr>
            <p:spPr bwMode="auto">
              <a:xfrm>
                <a:off x="4801"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8" name="Rectangle 66"/>
              <p:cNvSpPr>
                <a:spLocks noChangeArrowheads="1"/>
              </p:cNvSpPr>
              <p:nvPr/>
            </p:nvSpPr>
            <p:spPr bwMode="auto">
              <a:xfrm>
                <a:off x="483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99" name="Rectangle 67"/>
              <p:cNvSpPr>
                <a:spLocks noChangeArrowheads="1"/>
              </p:cNvSpPr>
              <p:nvPr/>
            </p:nvSpPr>
            <p:spPr bwMode="auto">
              <a:xfrm>
                <a:off x="4873"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0" name="Rectangle 68"/>
              <p:cNvSpPr>
                <a:spLocks noChangeArrowheads="1"/>
              </p:cNvSpPr>
              <p:nvPr/>
            </p:nvSpPr>
            <p:spPr bwMode="auto">
              <a:xfrm>
                <a:off x="4909"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1" name="Rectangle 69"/>
              <p:cNvSpPr>
                <a:spLocks noChangeArrowheads="1"/>
              </p:cNvSpPr>
              <p:nvPr/>
            </p:nvSpPr>
            <p:spPr bwMode="auto">
              <a:xfrm>
                <a:off x="4944"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2" name="Rectangle 70"/>
              <p:cNvSpPr>
                <a:spLocks noChangeArrowheads="1"/>
              </p:cNvSpPr>
              <p:nvPr/>
            </p:nvSpPr>
            <p:spPr bwMode="auto">
              <a:xfrm>
                <a:off x="4981"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3" name="Rectangle 71"/>
              <p:cNvSpPr>
                <a:spLocks noChangeArrowheads="1"/>
              </p:cNvSpPr>
              <p:nvPr/>
            </p:nvSpPr>
            <p:spPr bwMode="auto">
              <a:xfrm>
                <a:off x="5016" y="3717"/>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04" name="Rectangle 72"/>
              <p:cNvSpPr>
                <a:spLocks noChangeArrowheads="1"/>
              </p:cNvSpPr>
              <p:nvPr/>
            </p:nvSpPr>
            <p:spPr bwMode="auto">
              <a:xfrm>
                <a:off x="5052" y="3717"/>
                <a:ext cx="6"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5" name="Rectangle 74"/>
            <p:cNvSpPr>
              <a:spLocks noChangeArrowheads="1"/>
            </p:cNvSpPr>
            <p:nvPr/>
          </p:nvSpPr>
          <p:spPr bwMode="auto">
            <a:xfrm>
              <a:off x="4789" y="2946"/>
              <a:ext cx="16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FF"/>
                  </a:solidFill>
                  <a:effectLst/>
                  <a:latin typeface="Arial" pitchFamily="34" charset="0"/>
                  <a:cs typeface="Arial" pitchFamily="34" charset="0"/>
                </a:rPr>
                <a:t>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75"/>
            <p:cNvSpPr>
              <a:spLocks noChangeArrowheads="1"/>
            </p:cNvSpPr>
            <p:nvPr/>
          </p:nvSpPr>
          <p:spPr bwMode="auto">
            <a:xfrm>
              <a:off x="4891" y="3031"/>
              <a:ext cx="1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200" b="1" dirty="0" err="1" smtClean="0">
                  <a:solidFill>
                    <a:srgbClr val="0000FF"/>
                  </a:solidFill>
                  <a:latin typeface="Arial" pitchFamily="34" charset="0"/>
                  <a:cs typeface="Arial" pitchFamily="34" charset="0"/>
                </a:rPr>
                <a:t>res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Freeform 76"/>
            <p:cNvSpPr>
              <a:spLocks noEditPoints="1"/>
            </p:cNvSpPr>
            <p:nvPr/>
          </p:nvSpPr>
          <p:spPr bwMode="auto">
            <a:xfrm>
              <a:off x="4245" y="3071"/>
              <a:ext cx="509" cy="376"/>
            </a:xfrm>
            <a:custGeom>
              <a:avLst/>
              <a:gdLst>
                <a:gd name="T0" fmla="*/ 509 w 509"/>
                <a:gd name="T1" fmla="*/ 9 h 376"/>
                <a:gd name="T2" fmla="*/ 27 w 509"/>
                <a:gd name="T3" fmla="*/ 364 h 376"/>
                <a:gd name="T4" fmla="*/ 20 w 509"/>
                <a:gd name="T5" fmla="*/ 354 h 376"/>
                <a:gd name="T6" fmla="*/ 502 w 509"/>
                <a:gd name="T7" fmla="*/ 0 h 376"/>
                <a:gd name="T8" fmla="*/ 509 w 509"/>
                <a:gd name="T9" fmla="*/ 9 h 376"/>
                <a:gd name="T10" fmla="*/ 39 w 509"/>
                <a:gd name="T11" fmla="*/ 370 h 376"/>
                <a:gd name="T12" fmla="*/ 0 w 509"/>
                <a:gd name="T13" fmla="*/ 376 h 376"/>
                <a:gd name="T14" fmla="*/ 18 w 509"/>
                <a:gd name="T15" fmla="*/ 341 h 376"/>
                <a:gd name="T16" fmla="*/ 39 w 509"/>
                <a:gd name="T17" fmla="*/ 37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376">
                  <a:moveTo>
                    <a:pt x="509" y="9"/>
                  </a:moveTo>
                  <a:lnTo>
                    <a:pt x="27" y="364"/>
                  </a:lnTo>
                  <a:lnTo>
                    <a:pt x="20" y="354"/>
                  </a:lnTo>
                  <a:lnTo>
                    <a:pt x="502" y="0"/>
                  </a:lnTo>
                  <a:lnTo>
                    <a:pt x="509" y="9"/>
                  </a:lnTo>
                  <a:close/>
                  <a:moveTo>
                    <a:pt x="39" y="370"/>
                  </a:moveTo>
                  <a:lnTo>
                    <a:pt x="0" y="376"/>
                  </a:lnTo>
                  <a:lnTo>
                    <a:pt x="18" y="341"/>
                  </a:lnTo>
                  <a:lnTo>
                    <a:pt x="39" y="370"/>
                  </a:lnTo>
                  <a:close/>
                </a:path>
              </a:pathLst>
            </a:custGeom>
            <a:solidFill>
              <a:srgbClr val="0000FF"/>
            </a:solidFill>
            <a:ln w="4" cap="flat">
              <a:solidFill>
                <a:srgbClr val="0000FF"/>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sp>
          <p:nvSpPr>
            <p:cNvPr id="18" name="Rectangle 77"/>
            <p:cNvSpPr>
              <a:spLocks noChangeArrowheads="1"/>
            </p:cNvSpPr>
            <p:nvPr/>
          </p:nvSpPr>
          <p:spPr bwMode="auto">
            <a:xfrm>
              <a:off x="3373" y="4031"/>
              <a:ext cx="28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Arial" pitchFamily="34" charset="0"/>
                  <a:cs typeface="Arial" pitchFamily="34" charset="0"/>
                </a:rPr>
                <a:t>Dose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78"/>
            <p:cNvSpPr>
              <a:spLocks noChangeArrowheads="1"/>
            </p:cNvSpPr>
            <p:nvPr/>
          </p:nvSpPr>
          <p:spPr bwMode="auto">
            <a:xfrm>
              <a:off x="4186" y="4040"/>
              <a:ext cx="28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Arial" pitchFamily="34" charset="0"/>
                  <a:cs typeface="Arial" pitchFamily="34" charset="0"/>
                </a:rPr>
                <a:t>Dose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0" name="Group 82"/>
            <p:cNvGrpSpPr>
              <a:grpSpLocks/>
            </p:cNvGrpSpPr>
            <p:nvPr/>
          </p:nvGrpSpPr>
          <p:grpSpPr bwMode="auto">
            <a:xfrm>
              <a:off x="3444" y="2828"/>
              <a:ext cx="24" cy="1023"/>
              <a:chOff x="3444" y="2828"/>
              <a:chExt cx="24" cy="1023"/>
            </a:xfrm>
          </p:grpSpPr>
          <p:sp>
            <p:nvSpPr>
              <p:cNvPr id="27" name="Freeform 79"/>
              <p:cNvSpPr>
                <a:spLocks noEditPoints="1"/>
              </p:cNvSpPr>
              <p:nvPr/>
            </p:nvSpPr>
            <p:spPr bwMode="auto">
              <a:xfrm>
                <a:off x="3444" y="2828"/>
                <a:ext cx="24" cy="1023"/>
              </a:xfrm>
              <a:custGeom>
                <a:avLst/>
                <a:gdLst>
                  <a:gd name="T0" fmla="*/ 16 w 24"/>
                  <a:gd name="T1" fmla="*/ 20 h 1023"/>
                  <a:gd name="T2" fmla="*/ 16 w 24"/>
                  <a:gd name="T3" fmla="*/ 1023 h 1023"/>
                  <a:gd name="T4" fmla="*/ 9 w 24"/>
                  <a:gd name="T5" fmla="*/ 1023 h 1023"/>
                  <a:gd name="T6" fmla="*/ 9 w 24"/>
                  <a:gd name="T7" fmla="*/ 20 h 1023"/>
                  <a:gd name="T8" fmla="*/ 16 w 24"/>
                  <a:gd name="T9" fmla="*/ 20 h 1023"/>
                  <a:gd name="T10" fmla="*/ 0 w 24"/>
                  <a:gd name="T11" fmla="*/ 23 h 1023"/>
                  <a:gd name="T12" fmla="*/ 12 w 24"/>
                  <a:gd name="T13" fmla="*/ 0 h 1023"/>
                  <a:gd name="T14" fmla="*/ 24 w 24"/>
                  <a:gd name="T15" fmla="*/ 23 h 1023"/>
                  <a:gd name="T16" fmla="*/ 0 w 24"/>
                  <a:gd name="T17" fmla="*/ 2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023">
                    <a:moveTo>
                      <a:pt x="16" y="20"/>
                    </a:moveTo>
                    <a:lnTo>
                      <a:pt x="16" y="1023"/>
                    </a:lnTo>
                    <a:lnTo>
                      <a:pt x="9" y="1023"/>
                    </a:lnTo>
                    <a:lnTo>
                      <a:pt x="9" y="20"/>
                    </a:lnTo>
                    <a:lnTo>
                      <a:pt x="16" y="20"/>
                    </a:lnTo>
                    <a:close/>
                    <a:moveTo>
                      <a:pt x="0" y="23"/>
                    </a:moveTo>
                    <a:lnTo>
                      <a:pt x="12" y="0"/>
                    </a:lnTo>
                    <a:lnTo>
                      <a:pt x="24"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80"/>
              <p:cNvSpPr>
                <a:spLocks noChangeArrowheads="1"/>
              </p:cNvSpPr>
              <p:nvPr/>
            </p:nvSpPr>
            <p:spPr bwMode="auto">
              <a:xfrm>
                <a:off x="3453" y="2848"/>
                <a:ext cx="7" cy="1003"/>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Freeform 81"/>
              <p:cNvSpPr>
                <a:spLocks/>
              </p:cNvSpPr>
              <p:nvPr/>
            </p:nvSpPr>
            <p:spPr bwMode="auto">
              <a:xfrm>
                <a:off x="3444" y="2828"/>
                <a:ext cx="24" cy="23"/>
              </a:xfrm>
              <a:custGeom>
                <a:avLst/>
                <a:gdLst>
                  <a:gd name="T0" fmla="*/ 0 w 24"/>
                  <a:gd name="T1" fmla="*/ 23 h 23"/>
                  <a:gd name="T2" fmla="*/ 12 w 24"/>
                  <a:gd name="T3" fmla="*/ 0 h 23"/>
                  <a:gd name="T4" fmla="*/ 24 w 24"/>
                  <a:gd name="T5" fmla="*/ 23 h 23"/>
                  <a:gd name="T6" fmla="*/ 0 w 24"/>
                  <a:gd name="T7" fmla="*/ 23 h 23"/>
                </a:gdLst>
                <a:ahLst/>
                <a:cxnLst>
                  <a:cxn ang="0">
                    <a:pos x="T0" y="T1"/>
                  </a:cxn>
                  <a:cxn ang="0">
                    <a:pos x="T2" y="T3"/>
                  </a:cxn>
                  <a:cxn ang="0">
                    <a:pos x="T4" y="T5"/>
                  </a:cxn>
                  <a:cxn ang="0">
                    <a:pos x="T6" y="T7"/>
                  </a:cxn>
                </a:cxnLst>
                <a:rect l="0" t="0" r="r" b="b"/>
                <a:pathLst>
                  <a:path w="24" h="23">
                    <a:moveTo>
                      <a:pt x="0" y="23"/>
                    </a:moveTo>
                    <a:lnTo>
                      <a:pt x="12" y="0"/>
                    </a:lnTo>
                    <a:lnTo>
                      <a:pt x="24" y="23"/>
                    </a:lnTo>
                    <a:lnTo>
                      <a:pt x="0" y="23"/>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1" name="Rectangle 83"/>
            <p:cNvSpPr>
              <a:spLocks noChangeArrowheads="1"/>
            </p:cNvSpPr>
            <p:nvPr/>
          </p:nvSpPr>
          <p:spPr bwMode="auto">
            <a:xfrm rot="16200000">
              <a:off x="3008" y="3198"/>
              <a:ext cx="7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Arial" pitchFamily="34" charset="0"/>
                  <a:cs typeface="Arial" pitchFamily="34" charset="0"/>
                </a:rPr>
                <a:t>Concentration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2" name="Group 87"/>
            <p:cNvGrpSpPr>
              <a:grpSpLocks/>
            </p:cNvGrpSpPr>
            <p:nvPr/>
          </p:nvGrpSpPr>
          <p:grpSpPr bwMode="auto">
            <a:xfrm>
              <a:off x="3458" y="3851"/>
              <a:ext cx="1664" cy="24"/>
              <a:chOff x="3458" y="3851"/>
              <a:chExt cx="1664" cy="24"/>
            </a:xfrm>
          </p:grpSpPr>
          <p:sp>
            <p:nvSpPr>
              <p:cNvPr id="24" name="Freeform 84"/>
              <p:cNvSpPr>
                <a:spLocks noEditPoints="1"/>
              </p:cNvSpPr>
              <p:nvPr/>
            </p:nvSpPr>
            <p:spPr bwMode="auto">
              <a:xfrm>
                <a:off x="3458" y="3851"/>
                <a:ext cx="1664" cy="24"/>
              </a:xfrm>
              <a:custGeom>
                <a:avLst/>
                <a:gdLst>
                  <a:gd name="T0" fmla="*/ 0 w 1664"/>
                  <a:gd name="T1" fmla="*/ 9 h 24"/>
                  <a:gd name="T2" fmla="*/ 1644 w 1664"/>
                  <a:gd name="T3" fmla="*/ 9 h 24"/>
                  <a:gd name="T4" fmla="*/ 1644 w 1664"/>
                  <a:gd name="T5" fmla="*/ 17 h 24"/>
                  <a:gd name="T6" fmla="*/ 0 w 1664"/>
                  <a:gd name="T7" fmla="*/ 17 h 24"/>
                  <a:gd name="T8" fmla="*/ 0 w 1664"/>
                  <a:gd name="T9" fmla="*/ 9 h 24"/>
                  <a:gd name="T10" fmla="*/ 1641 w 1664"/>
                  <a:gd name="T11" fmla="*/ 0 h 24"/>
                  <a:gd name="T12" fmla="*/ 1664 w 1664"/>
                  <a:gd name="T13" fmla="*/ 12 h 24"/>
                  <a:gd name="T14" fmla="*/ 1641 w 1664"/>
                  <a:gd name="T15" fmla="*/ 24 h 24"/>
                  <a:gd name="T16" fmla="*/ 1641 w 166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4" h="24">
                    <a:moveTo>
                      <a:pt x="0" y="9"/>
                    </a:moveTo>
                    <a:lnTo>
                      <a:pt x="1644" y="9"/>
                    </a:lnTo>
                    <a:lnTo>
                      <a:pt x="1644" y="17"/>
                    </a:lnTo>
                    <a:lnTo>
                      <a:pt x="0" y="17"/>
                    </a:lnTo>
                    <a:lnTo>
                      <a:pt x="0" y="9"/>
                    </a:lnTo>
                    <a:close/>
                    <a:moveTo>
                      <a:pt x="1641" y="0"/>
                    </a:moveTo>
                    <a:lnTo>
                      <a:pt x="1664" y="12"/>
                    </a:lnTo>
                    <a:lnTo>
                      <a:pt x="1641" y="24"/>
                    </a:lnTo>
                    <a:lnTo>
                      <a:pt x="16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85"/>
              <p:cNvSpPr>
                <a:spLocks noChangeArrowheads="1"/>
              </p:cNvSpPr>
              <p:nvPr/>
            </p:nvSpPr>
            <p:spPr bwMode="auto">
              <a:xfrm>
                <a:off x="3458" y="3860"/>
                <a:ext cx="1644" cy="8"/>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Freeform 86"/>
              <p:cNvSpPr>
                <a:spLocks/>
              </p:cNvSpPr>
              <p:nvPr/>
            </p:nvSpPr>
            <p:spPr bwMode="auto">
              <a:xfrm>
                <a:off x="5099" y="3851"/>
                <a:ext cx="23" cy="24"/>
              </a:xfrm>
              <a:custGeom>
                <a:avLst/>
                <a:gdLst>
                  <a:gd name="T0" fmla="*/ 0 w 23"/>
                  <a:gd name="T1" fmla="*/ 0 h 24"/>
                  <a:gd name="T2" fmla="*/ 23 w 23"/>
                  <a:gd name="T3" fmla="*/ 12 h 24"/>
                  <a:gd name="T4" fmla="*/ 0 w 23"/>
                  <a:gd name="T5" fmla="*/ 24 h 24"/>
                  <a:gd name="T6" fmla="*/ 0 w 23"/>
                  <a:gd name="T7" fmla="*/ 0 h 24"/>
                </a:gdLst>
                <a:ahLst/>
                <a:cxnLst>
                  <a:cxn ang="0">
                    <a:pos x="T0" y="T1"/>
                  </a:cxn>
                  <a:cxn ang="0">
                    <a:pos x="T2" y="T3"/>
                  </a:cxn>
                  <a:cxn ang="0">
                    <a:pos x="T4" y="T5"/>
                  </a:cxn>
                  <a:cxn ang="0">
                    <a:pos x="T6" y="T7"/>
                  </a:cxn>
                </a:cxnLst>
                <a:rect l="0" t="0" r="r" b="b"/>
                <a:pathLst>
                  <a:path w="23" h="24">
                    <a:moveTo>
                      <a:pt x="0" y="0"/>
                    </a:moveTo>
                    <a:lnTo>
                      <a:pt x="23" y="12"/>
                    </a:lnTo>
                    <a:lnTo>
                      <a:pt x="0" y="24"/>
                    </a:lnTo>
                    <a:lnTo>
                      <a:pt x="0" y="0"/>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3" name="Rectangle 88"/>
            <p:cNvSpPr>
              <a:spLocks noChangeArrowheads="1"/>
            </p:cNvSpPr>
            <p:nvPr/>
          </p:nvSpPr>
          <p:spPr bwMode="auto">
            <a:xfrm>
              <a:off x="4820" y="3920"/>
              <a:ext cx="3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Arial" pitchFamily="34" charset="0"/>
                  <a:cs typeface="Arial" pitchFamily="34" charset="0"/>
                </a:rPr>
                <a:t>Temps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314893"/>
            <a:ext cx="3366726" cy="247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50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Pharmacodynamie</a:t>
            </a:r>
            <a:endParaRPr lang="fr-FR" dirty="0"/>
          </a:p>
        </p:txBody>
      </p:sp>
      <p:sp>
        <p:nvSpPr>
          <p:cNvPr id="3" name="Espace réservé du contenu 2"/>
          <p:cNvSpPr>
            <a:spLocks noGrp="1"/>
          </p:cNvSpPr>
          <p:nvPr>
            <p:ph idx="1"/>
          </p:nvPr>
        </p:nvSpPr>
        <p:spPr>
          <a:xfrm>
            <a:off x="179512" y="1115741"/>
            <a:ext cx="8784976" cy="5544616"/>
          </a:xfrm>
        </p:spPr>
        <p:txBody>
          <a:bodyPr>
            <a:normAutofit/>
          </a:bodyPr>
          <a:lstStyle/>
          <a:p>
            <a:r>
              <a:rPr lang="fr-FR" dirty="0" smtClean="0"/>
              <a:t>AB concentration-dépendants</a:t>
            </a:r>
          </a:p>
          <a:p>
            <a:pPr lvl="1"/>
            <a:r>
              <a:rPr lang="fr-FR" dirty="0" smtClean="0"/>
              <a:t>Activité dépend de la concentration au pic (</a:t>
            </a:r>
            <a:r>
              <a:rPr lang="fr-FR" dirty="0" err="1" smtClean="0"/>
              <a:t>C</a:t>
            </a:r>
            <a:r>
              <a:rPr lang="fr-FR" baseline="-25000" dirty="0" err="1" smtClean="0"/>
              <a:t>pic</a:t>
            </a:r>
            <a:r>
              <a:rPr lang="fr-FR" dirty="0" smtClean="0"/>
              <a:t>)</a:t>
            </a:r>
          </a:p>
          <a:p>
            <a:pPr lvl="1"/>
            <a:r>
              <a:rPr lang="fr-FR" dirty="0" smtClean="0"/>
              <a:t>Activité AB rapide</a:t>
            </a:r>
          </a:p>
          <a:p>
            <a:pPr lvl="2"/>
            <a:r>
              <a:rPr lang="fr-FR" dirty="0"/>
              <a:t>Aminosides (</a:t>
            </a:r>
            <a:r>
              <a:rPr lang="fr-FR" dirty="0" err="1"/>
              <a:t>amikacine</a:t>
            </a:r>
            <a:r>
              <a:rPr lang="fr-FR" dirty="0"/>
              <a:t>, gentamycine…)</a:t>
            </a:r>
          </a:p>
          <a:p>
            <a:pPr lvl="2"/>
            <a:r>
              <a:rPr lang="fr-FR" dirty="0" err="1"/>
              <a:t>Fluroquinolones</a:t>
            </a:r>
            <a:r>
              <a:rPr lang="fr-FR" dirty="0"/>
              <a:t> (Ciprofloxacine</a:t>
            </a:r>
            <a:r>
              <a:rPr lang="fr-FR" dirty="0" smtClean="0"/>
              <a:t>…)</a:t>
            </a:r>
          </a:p>
          <a:p>
            <a:pPr lvl="1"/>
            <a:r>
              <a:rPr lang="fr-FR" i="1" dirty="0" smtClean="0"/>
              <a:t>Activité</a:t>
            </a:r>
            <a:r>
              <a:rPr lang="fr-FR" dirty="0" smtClean="0"/>
              <a:t> évaluée par</a:t>
            </a:r>
          </a:p>
          <a:p>
            <a:pPr lvl="2"/>
            <a:r>
              <a:rPr lang="fr-FR" dirty="0" err="1"/>
              <a:t>C</a:t>
            </a:r>
            <a:r>
              <a:rPr lang="fr-FR" baseline="-25000" dirty="0" err="1"/>
              <a:t>pic</a:t>
            </a:r>
            <a:r>
              <a:rPr lang="fr-FR" dirty="0"/>
              <a:t> / </a:t>
            </a:r>
            <a:r>
              <a:rPr lang="fr-FR" dirty="0" smtClean="0"/>
              <a:t>CMI (Aminosides)</a:t>
            </a:r>
          </a:p>
          <a:p>
            <a:pPr lvl="2"/>
            <a:r>
              <a:rPr lang="fr-FR" dirty="0" smtClean="0"/>
              <a:t>AUC / CMI (</a:t>
            </a:r>
            <a:r>
              <a:rPr lang="fr-FR" dirty="0" err="1" smtClean="0"/>
              <a:t>Fluoroquinolones</a:t>
            </a:r>
            <a:r>
              <a:rPr lang="fr-FR" dirty="0" smtClean="0"/>
              <a:t>)</a:t>
            </a:r>
          </a:p>
          <a:p>
            <a:pPr lvl="1"/>
            <a:r>
              <a:rPr lang="fr-FR" i="1" dirty="0" smtClean="0">
                <a:cs typeface="Arial" pitchFamily="34" charset="0"/>
                <a:sym typeface="Wingdings" pitchFamily="2" charset="2"/>
              </a:rPr>
              <a:t>Effet post-antibiotique</a:t>
            </a:r>
          </a:p>
          <a:p>
            <a:pPr lvl="2"/>
            <a:r>
              <a:rPr lang="fr-FR" dirty="0" smtClean="0">
                <a:cs typeface="Arial" pitchFamily="34" charset="0"/>
                <a:sym typeface="Wingdings" pitchFamily="2" charset="2"/>
              </a:rPr>
              <a:t>Activité AB pour concentrations</a:t>
            </a:r>
          </a:p>
          <a:p>
            <a:pPr marL="914400" lvl="2" indent="0">
              <a:buNone/>
            </a:pPr>
            <a:r>
              <a:rPr lang="fr-FR" dirty="0" smtClean="0">
                <a:cs typeface="Arial" pitchFamily="34" charset="0"/>
                <a:sym typeface="Wingdings" pitchFamily="2" charset="2"/>
              </a:rPr>
              <a:t>Faibles voire nulles</a:t>
            </a:r>
          </a:p>
          <a:p>
            <a:pPr lvl="1">
              <a:buFontTx/>
              <a:buChar char="–"/>
            </a:pPr>
            <a:r>
              <a:rPr lang="fr-FR" i="1" dirty="0" smtClean="0"/>
              <a:t>Toxicité</a:t>
            </a:r>
            <a:r>
              <a:rPr lang="fr-FR" dirty="0" smtClean="0"/>
              <a:t> </a:t>
            </a:r>
            <a:r>
              <a:rPr lang="fr-FR" dirty="0"/>
              <a:t>dépendante de </a:t>
            </a:r>
            <a:r>
              <a:rPr lang="fr-FR" dirty="0" smtClean="0"/>
              <a:t>C</a:t>
            </a:r>
            <a:r>
              <a:rPr lang="fr-FR" baseline="-25000" dirty="0" smtClean="0"/>
              <a:t>res</a:t>
            </a:r>
            <a:endParaRPr lang="fr-FR" baseline="-25000" dirty="0"/>
          </a:p>
          <a:p>
            <a:pPr marL="457200" lvl="1" indent="0">
              <a:buNone/>
            </a:pPr>
            <a:endParaRPr lang="fr-FR" dirty="0"/>
          </a:p>
        </p:txBody>
      </p:sp>
      <p:grpSp>
        <p:nvGrpSpPr>
          <p:cNvPr id="6" name="Group 4"/>
          <p:cNvGrpSpPr>
            <a:grpSpLocks noChangeAspect="1"/>
          </p:cNvGrpSpPr>
          <p:nvPr/>
        </p:nvGrpSpPr>
        <p:grpSpPr bwMode="auto">
          <a:xfrm>
            <a:off x="5665788" y="4437112"/>
            <a:ext cx="2933700" cy="2398793"/>
            <a:chOff x="3470" y="2746"/>
            <a:chExt cx="1947" cy="1592"/>
          </a:xfrm>
        </p:grpSpPr>
        <p:sp>
          <p:nvSpPr>
            <p:cNvPr id="7" name="AutoShape 3"/>
            <p:cNvSpPr>
              <a:spLocks noChangeAspect="1" noChangeArrowheads="1" noTextEdit="1"/>
            </p:cNvSpPr>
            <p:nvPr/>
          </p:nvSpPr>
          <p:spPr bwMode="auto">
            <a:xfrm>
              <a:off x="3470" y="2746"/>
              <a:ext cx="1905" cy="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8" name="Group 8"/>
            <p:cNvGrpSpPr>
              <a:grpSpLocks/>
            </p:cNvGrpSpPr>
            <p:nvPr/>
          </p:nvGrpSpPr>
          <p:grpSpPr bwMode="auto">
            <a:xfrm>
              <a:off x="3626" y="3019"/>
              <a:ext cx="23" cy="989"/>
              <a:chOff x="3626" y="3019"/>
              <a:chExt cx="23" cy="989"/>
            </a:xfrm>
          </p:grpSpPr>
          <p:sp>
            <p:nvSpPr>
              <p:cNvPr id="101" name="Freeform 5"/>
              <p:cNvSpPr>
                <a:spLocks noEditPoints="1"/>
              </p:cNvSpPr>
              <p:nvPr/>
            </p:nvSpPr>
            <p:spPr bwMode="auto">
              <a:xfrm>
                <a:off x="3626" y="3019"/>
                <a:ext cx="23" cy="989"/>
              </a:xfrm>
              <a:custGeom>
                <a:avLst/>
                <a:gdLst>
                  <a:gd name="T0" fmla="*/ 15 w 23"/>
                  <a:gd name="T1" fmla="*/ 20 h 989"/>
                  <a:gd name="T2" fmla="*/ 15 w 23"/>
                  <a:gd name="T3" fmla="*/ 989 h 989"/>
                  <a:gd name="T4" fmla="*/ 8 w 23"/>
                  <a:gd name="T5" fmla="*/ 989 h 989"/>
                  <a:gd name="T6" fmla="*/ 8 w 23"/>
                  <a:gd name="T7" fmla="*/ 20 h 989"/>
                  <a:gd name="T8" fmla="*/ 15 w 23"/>
                  <a:gd name="T9" fmla="*/ 20 h 989"/>
                  <a:gd name="T10" fmla="*/ 0 w 23"/>
                  <a:gd name="T11" fmla="*/ 23 h 989"/>
                  <a:gd name="T12" fmla="*/ 12 w 23"/>
                  <a:gd name="T13" fmla="*/ 0 h 989"/>
                  <a:gd name="T14" fmla="*/ 23 w 23"/>
                  <a:gd name="T15" fmla="*/ 23 h 989"/>
                  <a:gd name="T16" fmla="*/ 0 w 23"/>
                  <a:gd name="T17" fmla="*/ 23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89">
                    <a:moveTo>
                      <a:pt x="15" y="20"/>
                    </a:moveTo>
                    <a:lnTo>
                      <a:pt x="15" y="989"/>
                    </a:lnTo>
                    <a:lnTo>
                      <a:pt x="8" y="989"/>
                    </a:lnTo>
                    <a:lnTo>
                      <a:pt x="8" y="20"/>
                    </a:lnTo>
                    <a:lnTo>
                      <a:pt x="15" y="20"/>
                    </a:lnTo>
                    <a:close/>
                    <a:moveTo>
                      <a:pt x="0" y="23"/>
                    </a:moveTo>
                    <a:lnTo>
                      <a:pt x="12" y="0"/>
                    </a:lnTo>
                    <a:lnTo>
                      <a:pt x="23"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Rectangle 6"/>
              <p:cNvSpPr>
                <a:spLocks noChangeArrowheads="1"/>
              </p:cNvSpPr>
              <p:nvPr/>
            </p:nvSpPr>
            <p:spPr bwMode="auto">
              <a:xfrm>
                <a:off x="3634" y="3039"/>
                <a:ext cx="7" cy="969"/>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Freeform 7"/>
              <p:cNvSpPr>
                <a:spLocks/>
              </p:cNvSpPr>
              <p:nvPr/>
            </p:nvSpPr>
            <p:spPr bwMode="auto">
              <a:xfrm>
                <a:off x="3626" y="3019"/>
                <a:ext cx="23" cy="23"/>
              </a:xfrm>
              <a:custGeom>
                <a:avLst/>
                <a:gdLst>
                  <a:gd name="T0" fmla="*/ 0 w 23"/>
                  <a:gd name="T1" fmla="*/ 23 h 23"/>
                  <a:gd name="T2" fmla="*/ 12 w 23"/>
                  <a:gd name="T3" fmla="*/ 0 h 23"/>
                  <a:gd name="T4" fmla="*/ 23 w 23"/>
                  <a:gd name="T5" fmla="*/ 23 h 23"/>
                  <a:gd name="T6" fmla="*/ 0 w 23"/>
                  <a:gd name="T7" fmla="*/ 23 h 23"/>
                </a:gdLst>
                <a:ahLst/>
                <a:cxnLst>
                  <a:cxn ang="0">
                    <a:pos x="T0" y="T1"/>
                  </a:cxn>
                  <a:cxn ang="0">
                    <a:pos x="T2" y="T3"/>
                  </a:cxn>
                  <a:cxn ang="0">
                    <a:pos x="T4" y="T5"/>
                  </a:cxn>
                  <a:cxn ang="0">
                    <a:pos x="T6" y="T7"/>
                  </a:cxn>
                </a:cxnLst>
                <a:rect l="0" t="0" r="r" b="b"/>
                <a:pathLst>
                  <a:path w="23" h="23">
                    <a:moveTo>
                      <a:pt x="0" y="23"/>
                    </a:moveTo>
                    <a:lnTo>
                      <a:pt x="12" y="0"/>
                    </a:lnTo>
                    <a:lnTo>
                      <a:pt x="23" y="23"/>
                    </a:lnTo>
                    <a:lnTo>
                      <a:pt x="0" y="23"/>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 name="Rectangle 9"/>
            <p:cNvSpPr>
              <a:spLocks noChangeArrowheads="1"/>
            </p:cNvSpPr>
            <p:nvPr/>
          </p:nvSpPr>
          <p:spPr bwMode="auto">
            <a:xfrm>
              <a:off x="5198" y="3820"/>
              <a:ext cx="21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FF6600"/>
                  </a:solidFill>
                  <a:effectLst/>
                  <a:latin typeface="Arial" pitchFamily="34" charset="0"/>
                  <a:cs typeface="Arial" pitchFamily="34" charset="0"/>
                </a:rPr>
                <a:t>CMI</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3569" y="4199"/>
              <a:ext cx="28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0000"/>
                  </a:solidFill>
                  <a:effectLst/>
                  <a:latin typeface="Arial" pitchFamily="34" charset="0"/>
                  <a:cs typeface="Arial" pitchFamily="34" charset="0"/>
                </a:rPr>
                <a:t>Dose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4220" y="4208"/>
              <a:ext cx="28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0000"/>
                  </a:solidFill>
                  <a:effectLst/>
                  <a:latin typeface="Arial" pitchFamily="34" charset="0"/>
                  <a:cs typeface="Arial" pitchFamily="34" charset="0"/>
                </a:rPr>
                <a:t>Dose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2" name="Group 14"/>
            <p:cNvGrpSpPr>
              <a:grpSpLocks/>
            </p:cNvGrpSpPr>
            <p:nvPr/>
          </p:nvGrpSpPr>
          <p:grpSpPr bwMode="auto">
            <a:xfrm>
              <a:off x="3679" y="3076"/>
              <a:ext cx="332" cy="936"/>
              <a:chOff x="3679" y="3076"/>
              <a:chExt cx="332" cy="936"/>
            </a:xfrm>
          </p:grpSpPr>
          <p:sp>
            <p:nvSpPr>
              <p:cNvPr id="99" name="Freeform 12"/>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13"/>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3" name="Group 17"/>
            <p:cNvGrpSpPr>
              <a:grpSpLocks/>
            </p:cNvGrpSpPr>
            <p:nvPr/>
          </p:nvGrpSpPr>
          <p:grpSpPr bwMode="auto">
            <a:xfrm>
              <a:off x="3679" y="3076"/>
              <a:ext cx="332" cy="936"/>
              <a:chOff x="3679" y="3076"/>
              <a:chExt cx="332" cy="936"/>
            </a:xfrm>
          </p:grpSpPr>
          <p:sp>
            <p:nvSpPr>
              <p:cNvPr id="97" name="Freeform 15"/>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16"/>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4" name="Group 20"/>
            <p:cNvGrpSpPr>
              <a:grpSpLocks/>
            </p:cNvGrpSpPr>
            <p:nvPr/>
          </p:nvGrpSpPr>
          <p:grpSpPr bwMode="auto">
            <a:xfrm>
              <a:off x="3679" y="3076"/>
              <a:ext cx="332" cy="936"/>
              <a:chOff x="3679" y="3076"/>
              <a:chExt cx="332" cy="936"/>
            </a:xfrm>
          </p:grpSpPr>
          <p:sp>
            <p:nvSpPr>
              <p:cNvPr id="95" name="Freeform 18"/>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19"/>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5" name="Group 23"/>
            <p:cNvGrpSpPr>
              <a:grpSpLocks/>
            </p:cNvGrpSpPr>
            <p:nvPr/>
          </p:nvGrpSpPr>
          <p:grpSpPr bwMode="auto">
            <a:xfrm>
              <a:off x="3679" y="3076"/>
              <a:ext cx="332" cy="936"/>
              <a:chOff x="3679" y="3076"/>
              <a:chExt cx="332" cy="936"/>
            </a:xfrm>
          </p:grpSpPr>
          <p:sp>
            <p:nvSpPr>
              <p:cNvPr id="93" name="Freeform 21"/>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 name="T36" fmla="*/ 0 w 332"/>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22"/>
              <p:cNvSpPr>
                <a:spLocks/>
              </p:cNvSpPr>
              <p:nvPr/>
            </p:nvSpPr>
            <p:spPr bwMode="auto">
              <a:xfrm>
                <a:off x="3679" y="3076"/>
                <a:ext cx="332" cy="936"/>
              </a:xfrm>
              <a:custGeom>
                <a:avLst/>
                <a:gdLst>
                  <a:gd name="T0" fmla="*/ 0 w 332"/>
                  <a:gd name="T1" fmla="*/ 936 h 936"/>
                  <a:gd name="T2" fmla="*/ 111 w 332"/>
                  <a:gd name="T3" fmla="*/ 92 h 936"/>
                  <a:gd name="T4" fmla="*/ 115 w 332"/>
                  <a:gd name="T5" fmla="*/ 68 h 936"/>
                  <a:gd name="T6" fmla="*/ 119 w 332"/>
                  <a:gd name="T7" fmla="*/ 49 h 936"/>
                  <a:gd name="T8" fmla="*/ 125 w 332"/>
                  <a:gd name="T9" fmla="*/ 34 h 936"/>
                  <a:gd name="T10" fmla="*/ 134 w 332"/>
                  <a:gd name="T11" fmla="*/ 22 h 936"/>
                  <a:gd name="T12" fmla="*/ 142 w 332"/>
                  <a:gd name="T13" fmla="*/ 11 h 936"/>
                  <a:gd name="T14" fmla="*/ 152 w 332"/>
                  <a:gd name="T15" fmla="*/ 4 h 936"/>
                  <a:gd name="T16" fmla="*/ 161 w 332"/>
                  <a:gd name="T17" fmla="*/ 1 h 936"/>
                  <a:gd name="T18" fmla="*/ 172 w 332"/>
                  <a:gd name="T19" fmla="*/ 0 h 936"/>
                  <a:gd name="T20" fmla="*/ 183 w 332"/>
                  <a:gd name="T21" fmla="*/ 3 h 936"/>
                  <a:gd name="T22" fmla="*/ 191 w 332"/>
                  <a:gd name="T23" fmla="*/ 10 h 936"/>
                  <a:gd name="T24" fmla="*/ 200 w 332"/>
                  <a:gd name="T25" fmla="*/ 21 h 936"/>
                  <a:gd name="T26" fmla="*/ 207 w 332"/>
                  <a:gd name="T27" fmla="*/ 32 h 936"/>
                  <a:gd name="T28" fmla="*/ 214 w 332"/>
                  <a:gd name="T29" fmla="*/ 49 h 936"/>
                  <a:gd name="T30" fmla="*/ 218 w 332"/>
                  <a:gd name="T31" fmla="*/ 69 h 936"/>
                  <a:gd name="T32" fmla="*/ 223 w 332"/>
                  <a:gd name="T33" fmla="*/ 88 h 936"/>
                  <a:gd name="T34" fmla="*/ 332 w 332"/>
                  <a:gd name="T35"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936">
                    <a:moveTo>
                      <a:pt x="0" y="936"/>
                    </a:moveTo>
                    <a:lnTo>
                      <a:pt x="111" y="92"/>
                    </a:lnTo>
                    <a:lnTo>
                      <a:pt x="115" y="68"/>
                    </a:lnTo>
                    <a:lnTo>
                      <a:pt x="119" y="49"/>
                    </a:lnTo>
                    <a:lnTo>
                      <a:pt x="125" y="34"/>
                    </a:lnTo>
                    <a:lnTo>
                      <a:pt x="134" y="22"/>
                    </a:lnTo>
                    <a:lnTo>
                      <a:pt x="142" y="11"/>
                    </a:lnTo>
                    <a:lnTo>
                      <a:pt x="152" y="4"/>
                    </a:lnTo>
                    <a:lnTo>
                      <a:pt x="161" y="1"/>
                    </a:lnTo>
                    <a:lnTo>
                      <a:pt x="172" y="0"/>
                    </a:lnTo>
                    <a:lnTo>
                      <a:pt x="183" y="3"/>
                    </a:lnTo>
                    <a:lnTo>
                      <a:pt x="191" y="10"/>
                    </a:lnTo>
                    <a:lnTo>
                      <a:pt x="200" y="21"/>
                    </a:lnTo>
                    <a:lnTo>
                      <a:pt x="207" y="32"/>
                    </a:lnTo>
                    <a:lnTo>
                      <a:pt x="214" y="49"/>
                    </a:lnTo>
                    <a:lnTo>
                      <a:pt x="218" y="69"/>
                    </a:lnTo>
                    <a:lnTo>
                      <a:pt x="223" y="88"/>
                    </a:lnTo>
                    <a:lnTo>
                      <a:pt x="332" y="936"/>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6" name="Group 26"/>
            <p:cNvGrpSpPr>
              <a:grpSpLocks/>
            </p:cNvGrpSpPr>
            <p:nvPr/>
          </p:nvGrpSpPr>
          <p:grpSpPr bwMode="auto">
            <a:xfrm>
              <a:off x="4284" y="3081"/>
              <a:ext cx="350" cy="936"/>
              <a:chOff x="4284" y="3081"/>
              <a:chExt cx="350" cy="936"/>
            </a:xfrm>
          </p:grpSpPr>
          <p:sp>
            <p:nvSpPr>
              <p:cNvPr id="91" name="Freeform 24"/>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2" name="Freeform 25"/>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7" name="Group 29"/>
            <p:cNvGrpSpPr>
              <a:grpSpLocks/>
            </p:cNvGrpSpPr>
            <p:nvPr/>
          </p:nvGrpSpPr>
          <p:grpSpPr bwMode="auto">
            <a:xfrm>
              <a:off x="4284" y="3081"/>
              <a:ext cx="350" cy="936"/>
              <a:chOff x="4284" y="3081"/>
              <a:chExt cx="350" cy="936"/>
            </a:xfrm>
          </p:grpSpPr>
          <p:sp>
            <p:nvSpPr>
              <p:cNvPr id="89" name="Freeform 27"/>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28"/>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8" name="Group 32"/>
            <p:cNvGrpSpPr>
              <a:grpSpLocks/>
            </p:cNvGrpSpPr>
            <p:nvPr/>
          </p:nvGrpSpPr>
          <p:grpSpPr bwMode="auto">
            <a:xfrm>
              <a:off x="4284" y="3081"/>
              <a:ext cx="350" cy="936"/>
              <a:chOff x="4284" y="3081"/>
              <a:chExt cx="350" cy="936"/>
            </a:xfrm>
          </p:grpSpPr>
          <p:sp>
            <p:nvSpPr>
              <p:cNvPr id="87" name="Freeform 30"/>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Freeform 31"/>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9" name="Group 35"/>
            <p:cNvGrpSpPr>
              <a:grpSpLocks/>
            </p:cNvGrpSpPr>
            <p:nvPr/>
          </p:nvGrpSpPr>
          <p:grpSpPr bwMode="auto">
            <a:xfrm>
              <a:off x="4284" y="3081"/>
              <a:ext cx="350" cy="936"/>
              <a:chOff x="4284" y="3081"/>
              <a:chExt cx="350" cy="936"/>
            </a:xfrm>
          </p:grpSpPr>
          <p:sp>
            <p:nvSpPr>
              <p:cNvPr id="85" name="Freeform 33"/>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 name="T36" fmla="*/ 0 w 350"/>
                  <a:gd name="T3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lnTo>
                      <a:pt x="0" y="93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34"/>
              <p:cNvSpPr>
                <a:spLocks/>
              </p:cNvSpPr>
              <p:nvPr/>
            </p:nvSpPr>
            <p:spPr bwMode="auto">
              <a:xfrm>
                <a:off x="4284" y="3081"/>
                <a:ext cx="350" cy="936"/>
              </a:xfrm>
              <a:custGeom>
                <a:avLst/>
                <a:gdLst>
                  <a:gd name="T0" fmla="*/ 0 w 350"/>
                  <a:gd name="T1" fmla="*/ 936 h 936"/>
                  <a:gd name="T2" fmla="*/ 116 w 350"/>
                  <a:gd name="T3" fmla="*/ 92 h 936"/>
                  <a:gd name="T4" fmla="*/ 121 w 350"/>
                  <a:gd name="T5" fmla="*/ 68 h 936"/>
                  <a:gd name="T6" fmla="*/ 126 w 350"/>
                  <a:gd name="T7" fmla="*/ 49 h 936"/>
                  <a:gd name="T8" fmla="*/ 132 w 350"/>
                  <a:gd name="T9" fmla="*/ 34 h 936"/>
                  <a:gd name="T10" fmla="*/ 141 w 350"/>
                  <a:gd name="T11" fmla="*/ 22 h 936"/>
                  <a:gd name="T12" fmla="*/ 150 w 350"/>
                  <a:gd name="T13" fmla="*/ 12 h 936"/>
                  <a:gd name="T14" fmla="*/ 160 w 350"/>
                  <a:gd name="T15" fmla="*/ 3 h 936"/>
                  <a:gd name="T16" fmla="*/ 169 w 350"/>
                  <a:gd name="T17" fmla="*/ 1 h 936"/>
                  <a:gd name="T18" fmla="*/ 182 w 350"/>
                  <a:gd name="T19" fmla="*/ 0 h 936"/>
                  <a:gd name="T20" fmla="*/ 192 w 350"/>
                  <a:gd name="T21" fmla="*/ 3 h 936"/>
                  <a:gd name="T22" fmla="*/ 202 w 350"/>
                  <a:gd name="T23" fmla="*/ 10 h 936"/>
                  <a:gd name="T24" fmla="*/ 211 w 350"/>
                  <a:gd name="T25" fmla="*/ 21 h 936"/>
                  <a:gd name="T26" fmla="*/ 218 w 350"/>
                  <a:gd name="T27" fmla="*/ 32 h 936"/>
                  <a:gd name="T28" fmla="*/ 226 w 350"/>
                  <a:gd name="T29" fmla="*/ 49 h 936"/>
                  <a:gd name="T30" fmla="*/ 231 w 350"/>
                  <a:gd name="T31" fmla="*/ 69 h 936"/>
                  <a:gd name="T32" fmla="*/ 235 w 350"/>
                  <a:gd name="T33" fmla="*/ 88 h 936"/>
                  <a:gd name="T34" fmla="*/ 350 w 350"/>
                  <a:gd name="T35"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936">
                    <a:moveTo>
                      <a:pt x="0" y="936"/>
                    </a:moveTo>
                    <a:lnTo>
                      <a:pt x="116" y="92"/>
                    </a:lnTo>
                    <a:lnTo>
                      <a:pt x="121" y="68"/>
                    </a:lnTo>
                    <a:lnTo>
                      <a:pt x="126" y="49"/>
                    </a:lnTo>
                    <a:lnTo>
                      <a:pt x="132" y="34"/>
                    </a:lnTo>
                    <a:lnTo>
                      <a:pt x="141" y="22"/>
                    </a:lnTo>
                    <a:lnTo>
                      <a:pt x="150" y="12"/>
                    </a:lnTo>
                    <a:lnTo>
                      <a:pt x="160" y="3"/>
                    </a:lnTo>
                    <a:lnTo>
                      <a:pt x="169" y="1"/>
                    </a:lnTo>
                    <a:lnTo>
                      <a:pt x="182" y="0"/>
                    </a:lnTo>
                    <a:lnTo>
                      <a:pt x="192" y="3"/>
                    </a:lnTo>
                    <a:lnTo>
                      <a:pt x="202" y="10"/>
                    </a:lnTo>
                    <a:lnTo>
                      <a:pt x="211" y="21"/>
                    </a:lnTo>
                    <a:lnTo>
                      <a:pt x="218" y="32"/>
                    </a:lnTo>
                    <a:lnTo>
                      <a:pt x="226" y="49"/>
                    </a:lnTo>
                    <a:lnTo>
                      <a:pt x="231" y="69"/>
                    </a:lnTo>
                    <a:lnTo>
                      <a:pt x="235" y="88"/>
                    </a:lnTo>
                    <a:lnTo>
                      <a:pt x="350" y="936"/>
                    </a:lnTo>
                  </a:path>
                </a:pathLst>
              </a:custGeom>
              <a:noFill/>
              <a:ln w="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0" name="Group 82"/>
            <p:cNvGrpSpPr>
              <a:grpSpLocks/>
            </p:cNvGrpSpPr>
            <p:nvPr/>
          </p:nvGrpSpPr>
          <p:grpSpPr bwMode="auto">
            <a:xfrm>
              <a:off x="3632" y="3874"/>
              <a:ext cx="1535" cy="18"/>
              <a:chOff x="3632" y="3874"/>
              <a:chExt cx="1535" cy="18"/>
            </a:xfrm>
          </p:grpSpPr>
          <p:sp>
            <p:nvSpPr>
              <p:cNvPr id="39" name="Freeform 36"/>
              <p:cNvSpPr>
                <a:spLocks noEditPoints="1"/>
              </p:cNvSpPr>
              <p:nvPr/>
            </p:nvSpPr>
            <p:spPr bwMode="auto">
              <a:xfrm>
                <a:off x="3632" y="3874"/>
                <a:ext cx="1535" cy="18"/>
              </a:xfrm>
              <a:custGeom>
                <a:avLst/>
                <a:gdLst>
                  <a:gd name="T0" fmla="*/ 0 w 1535"/>
                  <a:gd name="T1" fmla="*/ 18 h 18"/>
                  <a:gd name="T2" fmla="*/ 52 w 1535"/>
                  <a:gd name="T3" fmla="*/ 18 h 18"/>
                  <a:gd name="T4" fmla="*/ 87 w 1535"/>
                  <a:gd name="T5" fmla="*/ 0 h 18"/>
                  <a:gd name="T6" fmla="*/ 105 w 1535"/>
                  <a:gd name="T7" fmla="*/ 0 h 18"/>
                  <a:gd name="T8" fmla="*/ 105 w 1535"/>
                  <a:gd name="T9" fmla="*/ 0 h 18"/>
                  <a:gd name="T10" fmla="*/ 139 w 1535"/>
                  <a:gd name="T11" fmla="*/ 18 h 18"/>
                  <a:gd name="T12" fmla="*/ 191 w 1535"/>
                  <a:gd name="T13" fmla="*/ 18 h 18"/>
                  <a:gd name="T14" fmla="*/ 226 w 1535"/>
                  <a:gd name="T15" fmla="*/ 0 h 18"/>
                  <a:gd name="T16" fmla="*/ 243 w 1535"/>
                  <a:gd name="T17" fmla="*/ 0 h 18"/>
                  <a:gd name="T18" fmla="*/ 243 w 1535"/>
                  <a:gd name="T19" fmla="*/ 0 h 18"/>
                  <a:gd name="T20" fmla="*/ 278 w 1535"/>
                  <a:gd name="T21" fmla="*/ 18 h 18"/>
                  <a:gd name="T22" fmla="*/ 330 w 1535"/>
                  <a:gd name="T23" fmla="*/ 18 h 18"/>
                  <a:gd name="T24" fmla="*/ 365 w 1535"/>
                  <a:gd name="T25" fmla="*/ 0 h 18"/>
                  <a:gd name="T26" fmla="*/ 383 w 1535"/>
                  <a:gd name="T27" fmla="*/ 0 h 18"/>
                  <a:gd name="T28" fmla="*/ 383 w 1535"/>
                  <a:gd name="T29" fmla="*/ 0 h 18"/>
                  <a:gd name="T30" fmla="*/ 417 w 1535"/>
                  <a:gd name="T31" fmla="*/ 18 h 18"/>
                  <a:gd name="T32" fmla="*/ 469 w 1535"/>
                  <a:gd name="T33" fmla="*/ 18 h 18"/>
                  <a:gd name="T34" fmla="*/ 504 w 1535"/>
                  <a:gd name="T35" fmla="*/ 0 h 18"/>
                  <a:gd name="T36" fmla="*/ 521 w 1535"/>
                  <a:gd name="T37" fmla="*/ 0 h 18"/>
                  <a:gd name="T38" fmla="*/ 521 w 1535"/>
                  <a:gd name="T39" fmla="*/ 0 h 18"/>
                  <a:gd name="T40" fmla="*/ 556 w 1535"/>
                  <a:gd name="T41" fmla="*/ 18 h 18"/>
                  <a:gd name="T42" fmla="*/ 608 w 1535"/>
                  <a:gd name="T43" fmla="*/ 18 h 18"/>
                  <a:gd name="T44" fmla="*/ 643 w 1535"/>
                  <a:gd name="T45" fmla="*/ 0 h 18"/>
                  <a:gd name="T46" fmla="*/ 661 w 1535"/>
                  <a:gd name="T47" fmla="*/ 0 h 18"/>
                  <a:gd name="T48" fmla="*/ 661 w 1535"/>
                  <a:gd name="T49" fmla="*/ 0 h 18"/>
                  <a:gd name="T50" fmla="*/ 695 w 1535"/>
                  <a:gd name="T51" fmla="*/ 18 h 18"/>
                  <a:gd name="T52" fmla="*/ 747 w 1535"/>
                  <a:gd name="T53" fmla="*/ 18 h 18"/>
                  <a:gd name="T54" fmla="*/ 782 w 1535"/>
                  <a:gd name="T55" fmla="*/ 0 h 18"/>
                  <a:gd name="T56" fmla="*/ 800 w 1535"/>
                  <a:gd name="T57" fmla="*/ 0 h 18"/>
                  <a:gd name="T58" fmla="*/ 800 w 1535"/>
                  <a:gd name="T59" fmla="*/ 0 h 18"/>
                  <a:gd name="T60" fmla="*/ 834 w 1535"/>
                  <a:gd name="T61" fmla="*/ 18 h 18"/>
                  <a:gd name="T62" fmla="*/ 886 w 1535"/>
                  <a:gd name="T63" fmla="*/ 18 h 18"/>
                  <a:gd name="T64" fmla="*/ 921 w 1535"/>
                  <a:gd name="T65" fmla="*/ 0 h 18"/>
                  <a:gd name="T66" fmla="*/ 939 w 1535"/>
                  <a:gd name="T67" fmla="*/ 0 h 18"/>
                  <a:gd name="T68" fmla="*/ 939 w 1535"/>
                  <a:gd name="T69" fmla="*/ 0 h 18"/>
                  <a:gd name="T70" fmla="*/ 973 w 1535"/>
                  <a:gd name="T71" fmla="*/ 18 h 18"/>
                  <a:gd name="T72" fmla="*/ 1025 w 1535"/>
                  <a:gd name="T73" fmla="*/ 18 h 18"/>
                  <a:gd name="T74" fmla="*/ 1060 w 1535"/>
                  <a:gd name="T75" fmla="*/ 0 h 18"/>
                  <a:gd name="T76" fmla="*/ 1078 w 1535"/>
                  <a:gd name="T77" fmla="*/ 0 h 18"/>
                  <a:gd name="T78" fmla="*/ 1078 w 1535"/>
                  <a:gd name="T79" fmla="*/ 0 h 18"/>
                  <a:gd name="T80" fmla="*/ 1112 w 1535"/>
                  <a:gd name="T81" fmla="*/ 18 h 18"/>
                  <a:gd name="T82" fmla="*/ 1164 w 1535"/>
                  <a:gd name="T83" fmla="*/ 18 h 18"/>
                  <a:gd name="T84" fmla="*/ 1199 w 1535"/>
                  <a:gd name="T85" fmla="*/ 0 h 18"/>
                  <a:gd name="T86" fmla="*/ 1217 w 1535"/>
                  <a:gd name="T87" fmla="*/ 0 h 18"/>
                  <a:gd name="T88" fmla="*/ 1217 w 1535"/>
                  <a:gd name="T89" fmla="*/ 0 h 18"/>
                  <a:gd name="T90" fmla="*/ 1251 w 1535"/>
                  <a:gd name="T91" fmla="*/ 18 h 18"/>
                  <a:gd name="T92" fmla="*/ 1303 w 1535"/>
                  <a:gd name="T93" fmla="*/ 18 h 18"/>
                  <a:gd name="T94" fmla="*/ 1338 w 1535"/>
                  <a:gd name="T95" fmla="*/ 0 h 18"/>
                  <a:gd name="T96" fmla="*/ 1356 w 1535"/>
                  <a:gd name="T97" fmla="*/ 0 h 18"/>
                  <a:gd name="T98" fmla="*/ 1356 w 1535"/>
                  <a:gd name="T99" fmla="*/ 0 h 18"/>
                  <a:gd name="T100" fmla="*/ 1390 w 1535"/>
                  <a:gd name="T101" fmla="*/ 18 h 18"/>
                  <a:gd name="T102" fmla="*/ 1442 w 1535"/>
                  <a:gd name="T103" fmla="*/ 18 h 18"/>
                  <a:gd name="T104" fmla="*/ 1477 w 1535"/>
                  <a:gd name="T105" fmla="*/ 0 h 18"/>
                  <a:gd name="T106" fmla="*/ 1495 w 1535"/>
                  <a:gd name="T107" fmla="*/ 0 h 18"/>
                  <a:gd name="T108" fmla="*/ 1495 w 1535"/>
                  <a:gd name="T109" fmla="*/ 0 h 18"/>
                  <a:gd name="T110" fmla="*/ 1529 w 1535"/>
                  <a:gd name="T11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5" h="18">
                    <a:moveTo>
                      <a:pt x="0" y="0"/>
                    </a:moveTo>
                    <a:lnTo>
                      <a:pt x="18" y="0"/>
                    </a:lnTo>
                    <a:lnTo>
                      <a:pt x="18" y="18"/>
                    </a:lnTo>
                    <a:lnTo>
                      <a:pt x="0" y="18"/>
                    </a:lnTo>
                    <a:lnTo>
                      <a:pt x="0" y="0"/>
                    </a:lnTo>
                    <a:close/>
                    <a:moveTo>
                      <a:pt x="35" y="0"/>
                    </a:moveTo>
                    <a:lnTo>
                      <a:pt x="52" y="0"/>
                    </a:lnTo>
                    <a:lnTo>
                      <a:pt x="52" y="18"/>
                    </a:lnTo>
                    <a:lnTo>
                      <a:pt x="35" y="18"/>
                    </a:lnTo>
                    <a:lnTo>
                      <a:pt x="35" y="0"/>
                    </a:lnTo>
                    <a:close/>
                    <a:moveTo>
                      <a:pt x="70" y="0"/>
                    </a:moveTo>
                    <a:lnTo>
                      <a:pt x="87" y="0"/>
                    </a:lnTo>
                    <a:lnTo>
                      <a:pt x="87" y="18"/>
                    </a:lnTo>
                    <a:lnTo>
                      <a:pt x="70" y="18"/>
                    </a:lnTo>
                    <a:lnTo>
                      <a:pt x="70" y="0"/>
                    </a:lnTo>
                    <a:close/>
                    <a:moveTo>
                      <a:pt x="105" y="0"/>
                    </a:moveTo>
                    <a:lnTo>
                      <a:pt x="122" y="0"/>
                    </a:lnTo>
                    <a:lnTo>
                      <a:pt x="122" y="18"/>
                    </a:lnTo>
                    <a:lnTo>
                      <a:pt x="105" y="18"/>
                    </a:lnTo>
                    <a:lnTo>
                      <a:pt x="105" y="0"/>
                    </a:lnTo>
                    <a:close/>
                    <a:moveTo>
                      <a:pt x="139" y="0"/>
                    </a:moveTo>
                    <a:lnTo>
                      <a:pt x="157" y="0"/>
                    </a:lnTo>
                    <a:lnTo>
                      <a:pt x="157" y="18"/>
                    </a:lnTo>
                    <a:lnTo>
                      <a:pt x="139" y="18"/>
                    </a:lnTo>
                    <a:lnTo>
                      <a:pt x="139" y="0"/>
                    </a:lnTo>
                    <a:close/>
                    <a:moveTo>
                      <a:pt x="174" y="0"/>
                    </a:moveTo>
                    <a:lnTo>
                      <a:pt x="191" y="0"/>
                    </a:lnTo>
                    <a:lnTo>
                      <a:pt x="191" y="18"/>
                    </a:lnTo>
                    <a:lnTo>
                      <a:pt x="174" y="18"/>
                    </a:lnTo>
                    <a:lnTo>
                      <a:pt x="174" y="0"/>
                    </a:lnTo>
                    <a:close/>
                    <a:moveTo>
                      <a:pt x="209" y="0"/>
                    </a:moveTo>
                    <a:lnTo>
                      <a:pt x="226" y="0"/>
                    </a:lnTo>
                    <a:lnTo>
                      <a:pt x="226" y="18"/>
                    </a:lnTo>
                    <a:lnTo>
                      <a:pt x="209" y="18"/>
                    </a:lnTo>
                    <a:lnTo>
                      <a:pt x="209" y="0"/>
                    </a:lnTo>
                    <a:close/>
                    <a:moveTo>
                      <a:pt x="243" y="0"/>
                    </a:moveTo>
                    <a:lnTo>
                      <a:pt x="261" y="0"/>
                    </a:lnTo>
                    <a:lnTo>
                      <a:pt x="261" y="18"/>
                    </a:lnTo>
                    <a:lnTo>
                      <a:pt x="243" y="18"/>
                    </a:lnTo>
                    <a:lnTo>
                      <a:pt x="243" y="0"/>
                    </a:lnTo>
                    <a:close/>
                    <a:moveTo>
                      <a:pt x="278" y="0"/>
                    </a:moveTo>
                    <a:lnTo>
                      <a:pt x="296" y="0"/>
                    </a:lnTo>
                    <a:lnTo>
                      <a:pt x="296" y="18"/>
                    </a:lnTo>
                    <a:lnTo>
                      <a:pt x="278" y="18"/>
                    </a:lnTo>
                    <a:lnTo>
                      <a:pt x="278" y="0"/>
                    </a:lnTo>
                    <a:close/>
                    <a:moveTo>
                      <a:pt x="313" y="0"/>
                    </a:moveTo>
                    <a:lnTo>
                      <a:pt x="330" y="0"/>
                    </a:lnTo>
                    <a:lnTo>
                      <a:pt x="330" y="18"/>
                    </a:lnTo>
                    <a:lnTo>
                      <a:pt x="313" y="18"/>
                    </a:lnTo>
                    <a:lnTo>
                      <a:pt x="313" y="0"/>
                    </a:lnTo>
                    <a:close/>
                    <a:moveTo>
                      <a:pt x="348" y="0"/>
                    </a:moveTo>
                    <a:lnTo>
                      <a:pt x="365" y="0"/>
                    </a:lnTo>
                    <a:lnTo>
                      <a:pt x="365" y="18"/>
                    </a:lnTo>
                    <a:lnTo>
                      <a:pt x="348" y="18"/>
                    </a:lnTo>
                    <a:lnTo>
                      <a:pt x="348" y="0"/>
                    </a:lnTo>
                    <a:close/>
                    <a:moveTo>
                      <a:pt x="383" y="0"/>
                    </a:moveTo>
                    <a:lnTo>
                      <a:pt x="400" y="0"/>
                    </a:lnTo>
                    <a:lnTo>
                      <a:pt x="400" y="18"/>
                    </a:lnTo>
                    <a:lnTo>
                      <a:pt x="383" y="18"/>
                    </a:lnTo>
                    <a:lnTo>
                      <a:pt x="383" y="0"/>
                    </a:lnTo>
                    <a:close/>
                    <a:moveTo>
                      <a:pt x="417" y="0"/>
                    </a:moveTo>
                    <a:lnTo>
                      <a:pt x="435" y="0"/>
                    </a:lnTo>
                    <a:lnTo>
                      <a:pt x="435" y="18"/>
                    </a:lnTo>
                    <a:lnTo>
                      <a:pt x="417" y="18"/>
                    </a:lnTo>
                    <a:lnTo>
                      <a:pt x="417" y="0"/>
                    </a:lnTo>
                    <a:close/>
                    <a:moveTo>
                      <a:pt x="452" y="0"/>
                    </a:moveTo>
                    <a:lnTo>
                      <a:pt x="469" y="0"/>
                    </a:lnTo>
                    <a:lnTo>
                      <a:pt x="469" y="18"/>
                    </a:lnTo>
                    <a:lnTo>
                      <a:pt x="452" y="18"/>
                    </a:lnTo>
                    <a:lnTo>
                      <a:pt x="452" y="0"/>
                    </a:lnTo>
                    <a:close/>
                    <a:moveTo>
                      <a:pt x="487" y="0"/>
                    </a:moveTo>
                    <a:lnTo>
                      <a:pt x="504" y="0"/>
                    </a:lnTo>
                    <a:lnTo>
                      <a:pt x="504" y="18"/>
                    </a:lnTo>
                    <a:lnTo>
                      <a:pt x="487" y="18"/>
                    </a:lnTo>
                    <a:lnTo>
                      <a:pt x="487" y="0"/>
                    </a:lnTo>
                    <a:close/>
                    <a:moveTo>
                      <a:pt x="521" y="0"/>
                    </a:moveTo>
                    <a:lnTo>
                      <a:pt x="539" y="0"/>
                    </a:lnTo>
                    <a:lnTo>
                      <a:pt x="539" y="18"/>
                    </a:lnTo>
                    <a:lnTo>
                      <a:pt x="521" y="18"/>
                    </a:lnTo>
                    <a:lnTo>
                      <a:pt x="521" y="0"/>
                    </a:lnTo>
                    <a:close/>
                    <a:moveTo>
                      <a:pt x="556" y="0"/>
                    </a:moveTo>
                    <a:lnTo>
                      <a:pt x="574" y="0"/>
                    </a:lnTo>
                    <a:lnTo>
                      <a:pt x="574" y="18"/>
                    </a:lnTo>
                    <a:lnTo>
                      <a:pt x="556" y="18"/>
                    </a:lnTo>
                    <a:lnTo>
                      <a:pt x="556" y="0"/>
                    </a:lnTo>
                    <a:close/>
                    <a:moveTo>
                      <a:pt x="591" y="0"/>
                    </a:moveTo>
                    <a:lnTo>
                      <a:pt x="608" y="0"/>
                    </a:lnTo>
                    <a:lnTo>
                      <a:pt x="608" y="18"/>
                    </a:lnTo>
                    <a:lnTo>
                      <a:pt x="591" y="18"/>
                    </a:lnTo>
                    <a:lnTo>
                      <a:pt x="591" y="0"/>
                    </a:lnTo>
                    <a:close/>
                    <a:moveTo>
                      <a:pt x="626" y="0"/>
                    </a:moveTo>
                    <a:lnTo>
                      <a:pt x="643" y="0"/>
                    </a:lnTo>
                    <a:lnTo>
                      <a:pt x="643" y="18"/>
                    </a:lnTo>
                    <a:lnTo>
                      <a:pt x="626" y="18"/>
                    </a:lnTo>
                    <a:lnTo>
                      <a:pt x="626" y="0"/>
                    </a:lnTo>
                    <a:close/>
                    <a:moveTo>
                      <a:pt x="661" y="0"/>
                    </a:moveTo>
                    <a:lnTo>
                      <a:pt x="678" y="0"/>
                    </a:lnTo>
                    <a:lnTo>
                      <a:pt x="678" y="18"/>
                    </a:lnTo>
                    <a:lnTo>
                      <a:pt x="661" y="18"/>
                    </a:lnTo>
                    <a:lnTo>
                      <a:pt x="661" y="0"/>
                    </a:lnTo>
                    <a:close/>
                    <a:moveTo>
                      <a:pt x="695" y="0"/>
                    </a:moveTo>
                    <a:lnTo>
                      <a:pt x="713" y="0"/>
                    </a:lnTo>
                    <a:lnTo>
                      <a:pt x="713" y="18"/>
                    </a:lnTo>
                    <a:lnTo>
                      <a:pt x="695" y="18"/>
                    </a:lnTo>
                    <a:lnTo>
                      <a:pt x="695" y="0"/>
                    </a:lnTo>
                    <a:close/>
                    <a:moveTo>
                      <a:pt x="730" y="0"/>
                    </a:moveTo>
                    <a:lnTo>
                      <a:pt x="747" y="0"/>
                    </a:lnTo>
                    <a:lnTo>
                      <a:pt x="747" y="18"/>
                    </a:lnTo>
                    <a:lnTo>
                      <a:pt x="730" y="18"/>
                    </a:lnTo>
                    <a:lnTo>
                      <a:pt x="730" y="0"/>
                    </a:lnTo>
                    <a:close/>
                    <a:moveTo>
                      <a:pt x="765" y="0"/>
                    </a:moveTo>
                    <a:lnTo>
                      <a:pt x="782" y="0"/>
                    </a:lnTo>
                    <a:lnTo>
                      <a:pt x="782" y="18"/>
                    </a:lnTo>
                    <a:lnTo>
                      <a:pt x="765" y="18"/>
                    </a:lnTo>
                    <a:lnTo>
                      <a:pt x="765" y="0"/>
                    </a:lnTo>
                    <a:close/>
                    <a:moveTo>
                      <a:pt x="800" y="0"/>
                    </a:moveTo>
                    <a:lnTo>
                      <a:pt x="817" y="0"/>
                    </a:lnTo>
                    <a:lnTo>
                      <a:pt x="817" y="18"/>
                    </a:lnTo>
                    <a:lnTo>
                      <a:pt x="800" y="18"/>
                    </a:lnTo>
                    <a:lnTo>
                      <a:pt x="800" y="0"/>
                    </a:lnTo>
                    <a:close/>
                    <a:moveTo>
                      <a:pt x="834" y="0"/>
                    </a:moveTo>
                    <a:lnTo>
                      <a:pt x="852" y="0"/>
                    </a:lnTo>
                    <a:lnTo>
                      <a:pt x="852" y="18"/>
                    </a:lnTo>
                    <a:lnTo>
                      <a:pt x="834" y="18"/>
                    </a:lnTo>
                    <a:lnTo>
                      <a:pt x="834" y="0"/>
                    </a:lnTo>
                    <a:close/>
                    <a:moveTo>
                      <a:pt x="869" y="0"/>
                    </a:moveTo>
                    <a:lnTo>
                      <a:pt x="886" y="0"/>
                    </a:lnTo>
                    <a:lnTo>
                      <a:pt x="886" y="18"/>
                    </a:lnTo>
                    <a:lnTo>
                      <a:pt x="869" y="18"/>
                    </a:lnTo>
                    <a:lnTo>
                      <a:pt x="869" y="0"/>
                    </a:lnTo>
                    <a:close/>
                    <a:moveTo>
                      <a:pt x="904" y="0"/>
                    </a:moveTo>
                    <a:lnTo>
                      <a:pt x="921" y="0"/>
                    </a:lnTo>
                    <a:lnTo>
                      <a:pt x="921" y="18"/>
                    </a:lnTo>
                    <a:lnTo>
                      <a:pt x="904" y="18"/>
                    </a:lnTo>
                    <a:lnTo>
                      <a:pt x="904" y="0"/>
                    </a:lnTo>
                    <a:close/>
                    <a:moveTo>
                      <a:pt x="939" y="0"/>
                    </a:moveTo>
                    <a:lnTo>
                      <a:pt x="956" y="0"/>
                    </a:lnTo>
                    <a:lnTo>
                      <a:pt x="956" y="18"/>
                    </a:lnTo>
                    <a:lnTo>
                      <a:pt x="939" y="18"/>
                    </a:lnTo>
                    <a:lnTo>
                      <a:pt x="939" y="0"/>
                    </a:lnTo>
                    <a:close/>
                    <a:moveTo>
                      <a:pt x="973" y="0"/>
                    </a:moveTo>
                    <a:lnTo>
                      <a:pt x="991" y="0"/>
                    </a:lnTo>
                    <a:lnTo>
                      <a:pt x="991" y="18"/>
                    </a:lnTo>
                    <a:lnTo>
                      <a:pt x="973" y="18"/>
                    </a:lnTo>
                    <a:lnTo>
                      <a:pt x="973" y="0"/>
                    </a:lnTo>
                    <a:close/>
                    <a:moveTo>
                      <a:pt x="1008" y="0"/>
                    </a:moveTo>
                    <a:lnTo>
                      <a:pt x="1025" y="0"/>
                    </a:lnTo>
                    <a:lnTo>
                      <a:pt x="1025" y="18"/>
                    </a:lnTo>
                    <a:lnTo>
                      <a:pt x="1008" y="18"/>
                    </a:lnTo>
                    <a:lnTo>
                      <a:pt x="1008" y="0"/>
                    </a:lnTo>
                    <a:close/>
                    <a:moveTo>
                      <a:pt x="1043" y="0"/>
                    </a:moveTo>
                    <a:lnTo>
                      <a:pt x="1060" y="0"/>
                    </a:lnTo>
                    <a:lnTo>
                      <a:pt x="1060" y="18"/>
                    </a:lnTo>
                    <a:lnTo>
                      <a:pt x="1043" y="18"/>
                    </a:lnTo>
                    <a:lnTo>
                      <a:pt x="1043" y="0"/>
                    </a:lnTo>
                    <a:close/>
                    <a:moveTo>
                      <a:pt x="1078" y="0"/>
                    </a:moveTo>
                    <a:lnTo>
                      <a:pt x="1095" y="0"/>
                    </a:lnTo>
                    <a:lnTo>
                      <a:pt x="1095" y="18"/>
                    </a:lnTo>
                    <a:lnTo>
                      <a:pt x="1078" y="18"/>
                    </a:lnTo>
                    <a:lnTo>
                      <a:pt x="1078" y="0"/>
                    </a:lnTo>
                    <a:close/>
                    <a:moveTo>
                      <a:pt x="1112" y="0"/>
                    </a:moveTo>
                    <a:lnTo>
                      <a:pt x="1130" y="0"/>
                    </a:lnTo>
                    <a:lnTo>
                      <a:pt x="1130" y="18"/>
                    </a:lnTo>
                    <a:lnTo>
                      <a:pt x="1112" y="18"/>
                    </a:lnTo>
                    <a:lnTo>
                      <a:pt x="1112" y="0"/>
                    </a:lnTo>
                    <a:close/>
                    <a:moveTo>
                      <a:pt x="1147" y="0"/>
                    </a:moveTo>
                    <a:lnTo>
                      <a:pt x="1164" y="0"/>
                    </a:lnTo>
                    <a:lnTo>
                      <a:pt x="1164" y="18"/>
                    </a:lnTo>
                    <a:lnTo>
                      <a:pt x="1147" y="18"/>
                    </a:lnTo>
                    <a:lnTo>
                      <a:pt x="1147" y="0"/>
                    </a:lnTo>
                    <a:close/>
                    <a:moveTo>
                      <a:pt x="1182" y="0"/>
                    </a:moveTo>
                    <a:lnTo>
                      <a:pt x="1199" y="0"/>
                    </a:lnTo>
                    <a:lnTo>
                      <a:pt x="1199" y="18"/>
                    </a:lnTo>
                    <a:lnTo>
                      <a:pt x="1182" y="18"/>
                    </a:lnTo>
                    <a:lnTo>
                      <a:pt x="1182" y="0"/>
                    </a:lnTo>
                    <a:close/>
                    <a:moveTo>
                      <a:pt x="1217" y="0"/>
                    </a:moveTo>
                    <a:lnTo>
                      <a:pt x="1234" y="0"/>
                    </a:lnTo>
                    <a:lnTo>
                      <a:pt x="1234" y="18"/>
                    </a:lnTo>
                    <a:lnTo>
                      <a:pt x="1217" y="18"/>
                    </a:lnTo>
                    <a:lnTo>
                      <a:pt x="1217" y="0"/>
                    </a:lnTo>
                    <a:close/>
                    <a:moveTo>
                      <a:pt x="1251" y="0"/>
                    </a:moveTo>
                    <a:lnTo>
                      <a:pt x="1269" y="0"/>
                    </a:lnTo>
                    <a:lnTo>
                      <a:pt x="1269" y="18"/>
                    </a:lnTo>
                    <a:lnTo>
                      <a:pt x="1251" y="18"/>
                    </a:lnTo>
                    <a:lnTo>
                      <a:pt x="1251" y="0"/>
                    </a:lnTo>
                    <a:close/>
                    <a:moveTo>
                      <a:pt x="1286" y="0"/>
                    </a:moveTo>
                    <a:lnTo>
                      <a:pt x="1303" y="0"/>
                    </a:lnTo>
                    <a:lnTo>
                      <a:pt x="1303" y="18"/>
                    </a:lnTo>
                    <a:lnTo>
                      <a:pt x="1286" y="18"/>
                    </a:lnTo>
                    <a:lnTo>
                      <a:pt x="1286" y="0"/>
                    </a:lnTo>
                    <a:close/>
                    <a:moveTo>
                      <a:pt x="1321" y="0"/>
                    </a:moveTo>
                    <a:lnTo>
                      <a:pt x="1338" y="0"/>
                    </a:lnTo>
                    <a:lnTo>
                      <a:pt x="1338" y="18"/>
                    </a:lnTo>
                    <a:lnTo>
                      <a:pt x="1321" y="18"/>
                    </a:lnTo>
                    <a:lnTo>
                      <a:pt x="1321" y="0"/>
                    </a:lnTo>
                    <a:close/>
                    <a:moveTo>
                      <a:pt x="1356" y="0"/>
                    </a:moveTo>
                    <a:lnTo>
                      <a:pt x="1373" y="0"/>
                    </a:lnTo>
                    <a:lnTo>
                      <a:pt x="1373" y="18"/>
                    </a:lnTo>
                    <a:lnTo>
                      <a:pt x="1356" y="18"/>
                    </a:lnTo>
                    <a:lnTo>
                      <a:pt x="1356" y="0"/>
                    </a:lnTo>
                    <a:close/>
                    <a:moveTo>
                      <a:pt x="1390" y="0"/>
                    </a:moveTo>
                    <a:lnTo>
                      <a:pt x="1408" y="0"/>
                    </a:lnTo>
                    <a:lnTo>
                      <a:pt x="1408" y="18"/>
                    </a:lnTo>
                    <a:lnTo>
                      <a:pt x="1390" y="18"/>
                    </a:lnTo>
                    <a:lnTo>
                      <a:pt x="1390" y="0"/>
                    </a:lnTo>
                    <a:close/>
                    <a:moveTo>
                      <a:pt x="1425" y="0"/>
                    </a:moveTo>
                    <a:lnTo>
                      <a:pt x="1442" y="0"/>
                    </a:lnTo>
                    <a:lnTo>
                      <a:pt x="1442" y="18"/>
                    </a:lnTo>
                    <a:lnTo>
                      <a:pt x="1425" y="18"/>
                    </a:lnTo>
                    <a:lnTo>
                      <a:pt x="1425" y="0"/>
                    </a:lnTo>
                    <a:close/>
                    <a:moveTo>
                      <a:pt x="1460" y="0"/>
                    </a:moveTo>
                    <a:lnTo>
                      <a:pt x="1477" y="0"/>
                    </a:lnTo>
                    <a:lnTo>
                      <a:pt x="1477" y="18"/>
                    </a:lnTo>
                    <a:lnTo>
                      <a:pt x="1460" y="18"/>
                    </a:lnTo>
                    <a:lnTo>
                      <a:pt x="1460" y="0"/>
                    </a:lnTo>
                    <a:close/>
                    <a:moveTo>
                      <a:pt x="1495" y="0"/>
                    </a:moveTo>
                    <a:lnTo>
                      <a:pt x="1512" y="0"/>
                    </a:lnTo>
                    <a:lnTo>
                      <a:pt x="1512" y="18"/>
                    </a:lnTo>
                    <a:lnTo>
                      <a:pt x="1495" y="18"/>
                    </a:lnTo>
                    <a:lnTo>
                      <a:pt x="1495" y="0"/>
                    </a:lnTo>
                    <a:close/>
                    <a:moveTo>
                      <a:pt x="1529" y="0"/>
                    </a:moveTo>
                    <a:lnTo>
                      <a:pt x="1535" y="0"/>
                    </a:lnTo>
                    <a:lnTo>
                      <a:pt x="1535" y="18"/>
                    </a:lnTo>
                    <a:lnTo>
                      <a:pt x="1529" y="18"/>
                    </a:lnTo>
                    <a:lnTo>
                      <a:pt x="152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Rectangle 37"/>
              <p:cNvSpPr>
                <a:spLocks noChangeArrowheads="1"/>
              </p:cNvSpPr>
              <p:nvPr/>
            </p:nvSpPr>
            <p:spPr bwMode="auto">
              <a:xfrm>
                <a:off x="3632"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Rectangle 38"/>
              <p:cNvSpPr>
                <a:spLocks noChangeArrowheads="1"/>
              </p:cNvSpPr>
              <p:nvPr/>
            </p:nvSpPr>
            <p:spPr bwMode="auto">
              <a:xfrm>
                <a:off x="3667"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Rectangle 39"/>
              <p:cNvSpPr>
                <a:spLocks noChangeArrowheads="1"/>
              </p:cNvSpPr>
              <p:nvPr/>
            </p:nvSpPr>
            <p:spPr bwMode="auto">
              <a:xfrm>
                <a:off x="3702"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Rectangle 40"/>
              <p:cNvSpPr>
                <a:spLocks noChangeArrowheads="1"/>
              </p:cNvSpPr>
              <p:nvPr/>
            </p:nvSpPr>
            <p:spPr bwMode="auto">
              <a:xfrm>
                <a:off x="3737"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Rectangle 41"/>
              <p:cNvSpPr>
                <a:spLocks noChangeArrowheads="1"/>
              </p:cNvSpPr>
              <p:nvPr/>
            </p:nvSpPr>
            <p:spPr bwMode="auto">
              <a:xfrm>
                <a:off x="3771"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Rectangle 42"/>
              <p:cNvSpPr>
                <a:spLocks noChangeArrowheads="1"/>
              </p:cNvSpPr>
              <p:nvPr/>
            </p:nvSpPr>
            <p:spPr bwMode="auto">
              <a:xfrm>
                <a:off x="3806"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Rectangle 43"/>
              <p:cNvSpPr>
                <a:spLocks noChangeArrowheads="1"/>
              </p:cNvSpPr>
              <p:nvPr/>
            </p:nvSpPr>
            <p:spPr bwMode="auto">
              <a:xfrm>
                <a:off x="3841"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Rectangle 44"/>
              <p:cNvSpPr>
                <a:spLocks noChangeArrowheads="1"/>
              </p:cNvSpPr>
              <p:nvPr/>
            </p:nvSpPr>
            <p:spPr bwMode="auto">
              <a:xfrm>
                <a:off x="3875"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Rectangle 45"/>
              <p:cNvSpPr>
                <a:spLocks noChangeArrowheads="1"/>
              </p:cNvSpPr>
              <p:nvPr/>
            </p:nvSpPr>
            <p:spPr bwMode="auto">
              <a:xfrm>
                <a:off x="3910"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Rectangle 46"/>
              <p:cNvSpPr>
                <a:spLocks noChangeArrowheads="1"/>
              </p:cNvSpPr>
              <p:nvPr/>
            </p:nvSpPr>
            <p:spPr bwMode="auto">
              <a:xfrm>
                <a:off x="3945"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Rectangle 47"/>
              <p:cNvSpPr>
                <a:spLocks noChangeArrowheads="1"/>
              </p:cNvSpPr>
              <p:nvPr/>
            </p:nvSpPr>
            <p:spPr bwMode="auto">
              <a:xfrm>
                <a:off x="3980"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Rectangle 48"/>
              <p:cNvSpPr>
                <a:spLocks noChangeArrowheads="1"/>
              </p:cNvSpPr>
              <p:nvPr/>
            </p:nvSpPr>
            <p:spPr bwMode="auto">
              <a:xfrm>
                <a:off x="4015"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Rectangle 49"/>
              <p:cNvSpPr>
                <a:spLocks noChangeArrowheads="1"/>
              </p:cNvSpPr>
              <p:nvPr/>
            </p:nvSpPr>
            <p:spPr bwMode="auto">
              <a:xfrm>
                <a:off x="4049"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Rectangle 50"/>
              <p:cNvSpPr>
                <a:spLocks noChangeArrowheads="1"/>
              </p:cNvSpPr>
              <p:nvPr/>
            </p:nvSpPr>
            <p:spPr bwMode="auto">
              <a:xfrm>
                <a:off x="4084"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Rectangle 51"/>
              <p:cNvSpPr>
                <a:spLocks noChangeArrowheads="1"/>
              </p:cNvSpPr>
              <p:nvPr/>
            </p:nvSpPr>
            <p:spPr bwMode="auto">
              <a:xfrm>
                <a:off x="4119"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Rectangle 52"/>
              <p:cNvSpPr>
                <a:spLocks noChangeArrowheads="1"/>
              </p:cNvSpPr>
              <p:nvPr/>
            </p:nvSpPr>
            <p:spPr bwMode="auto">
              <a:xfrm>
                <a:off x="4153"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Rectangle 53"/>
              <p:cNvSpPr>
                <a:spLocks noChangeArrowheads="1"/>
              </p:cNvSpPr>
              <p:nvPr/>
            </p:nvSpPr>
            <p:spPr bwMode="auto">
              <a:xfrm>
                <a:off x="4188"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Rectangle 54"/>
              <p:cNvSpPr>
                <a:spLocks noChangeArrowheads="1"/>
              </p:cNvSpPr>
              <p:nvPr/>
            </p:nvSpPr>
            <p:spPr bwMode="auto">
              <a:xfrm>
                <a:off x="4223"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Rectangle 55"/>
              <p:cNvSpPr>
                <a:spLocks noChangeArrowheads="1"/>
              </p:cNvSpPr>
              <p:nvPr/>
            </p:nvSpPr>
            <p:spPr bwMode="auto">
              <a:xfrm>
                <a:off x="4258"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Rectangle 56"/>
              <p:cNvSpPr>
                <a:spLocks noChangeArrowheads="1"/>
              </p:cNvSpPr>
              <p:nvPr/>
            </p:nvSpPr>
            <p:spPr bwMode="auto">
              <a:xfrm>
                <a:off x="4293"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Rectangle 57"/>
              <p:cNvSpPr>
                <a:spLocks noChangeArrowheads="1"/>
              </p:cNvSpPr>
              <p:nvPr/>
            </p:nvSpPr>
            <p:spPr bwMode="auto">
              <a:xfrm>
                <a:off x="4327"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Rectangle 58"/>
              <p:cNvSpPr>
                <a:spLocks noChangeArrowheads="1"/>
              </p:cNvSpPr>
              <p:nvPr/>
            </p:nvSpPr>
            <p:spPr bwMode="auto">
              <a:xfrm>
                <a:off x="4362"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Rectangle 59"/>
              <p:cNvSpPr>
                <a:spLocks noChangeArrowheads="1"/>
              </p:cNvSpPr>
              <p:nvPr/>
            </p:nvSpPr>
            <p:spPr bwMode="auto">
              <a:xfrm>
                <a:off x="4397"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Rectangle 60"/>
              <p:cNvSpPr>
                <a:spLocks noChangeArrowheads="1"/>
              </p:cNvSpPr>
              <p:nvPr/>
            </p:nvSpPr>
            <p:spPr bwMode="auto">
              <a:xfrm>
                <a:off x="4432"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Rectangle 61"/>
              <p:cNvSpPr>
                <a:spLocks noChangeArrowheads="1"/>
              </p:cNvSpPr>
              <p:nvPr/>
            </p:nvSpPr>
            <p:spPr bwMode="auto">
              <a:xfrm>
                <a:off x="4466"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Rectangle 62"/>
              <p:cNvSpPr>
                <a:spLocks noChangeArrowheads="1"/>
              </p:cNvSpPr>
              <p:nvPr/>
            </p:nvSpPr>
            <p:spPr bwMode="auto">
              <a:xfrm>
                <a:off x="4501"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Rectangle 63"/>
              <p:cNvSpPr>
                <a:spLocks noChangeArrowheads="1"/>
              </p:cNvSpPr>
              <p:nvPr/>
            </p:nvSpPr>
            <p:spPr bwMode="auto">
              <a:xfrm>
                <a:off x="4536"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Rectangle 64"/>
              <p:cNvSpPr>
                <a:spLocks noChangeArrowheads="1"/>
              </p:cNvSpPr>
              <p:nvPr/>
            </p:nvSpPr>
            <p:spPr bwMode="auto">
              <a:xfrm>
                <a:off x="4571"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Rectangle 65"/>
              <p:cNvSpPr>
                <a:spLocks noChangeArrowheads="1"/>
              </p:cNvSpPr>
              <p:nvPr/>
            </p:nvSpPr>
            <p:spPr bwMode="auto">
              <a:xfrm>
                <a:off x="4605"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Rectangle 66"/>
              <p:cNvSpPr>
                <a:spLocks noChangeArrowheads="1"/>
              </p:cNvSpPr>
              <p:nvPr/>
            </p:nvSpPr>
            <p:spPr bwMode="auto">
              <a:xfrm>
                <a:off x="4640"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Rectangle 67"/>
              <p:cNvSpPr>
                <a:spLocks noChangeArrowheads="1"/>
              </p:cNvSpPr>
              <p:nvPr/>
            </p:nvSpPr>
            <p:spPr bwMode="auto">
              <a:xfrm>
                <a:off x="4675"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Rectangle 68"/>
              <p:cNvSpPr>
                <a:spLocks noChangeArrowheads="1"/>
              </p:cNvSpPr>
              <p:nvPr/>
            </p:nvSpPr>
            <p:spPr bwMode="auto">
              <a:xfrm>
                <a:off x="4710"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Rectangle 69"/>
              <p:cNvSpPr>
                <a:spLocks noChangeArrowheads="1"/>
              </p:cNvSpPr>
              <p:nvPr/>
            </p:nvSpPr>
            <p:spPr bwMode="auto">
              <a:xfrm>
                <a:off x="4744"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Rectangle 70"/>
              <p:cNvSpPr>
                <a:spLocks noChangeArrowheads="1"/>
              </p:cNvSpPr>
              <p:nvPr/>
            </p:nvSpPr>
            <p:spPr bwMode="auto">
              <a:xfrm>
                <a:off x="4779"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Rectangle 71"/>
              <p:cNvSpPr>
                <a:spLocks noChangeArrowheads="1"/>
              </p:cNvSpPr>
              <p:nvPr/>
            </p:nvSpPr>
            <p:spPr bwMode="auto">
              <a:xfrm>
                <a:off x="4814"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Rectangle 72"/>
              <p:cNvSpPr>
                <a:spLocks noChangeArrowheads="1"/>
              </p:cNvSpPr>
              <p:nvPr/>
            </p:nvSpPr>
            <p:spPr bwMode="auto">
              <a:xfrm>
                <a:off x="4849"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Rectangle 73"/>
              <p:cNvSpPr>
                <a:spLocks noChangeArrowheads="1"/>
              </p:cNvSpPr>
              <p:nvPr/>
            </p:nvSpPr>
            <p:spPr bwMode="auto">
              <a:xfrm>
                <a:off x="4883"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Rectangle 74"/>
              <p:cNvSpPr>
                <a:spLocks noChangeArrowheads="1"/>
              </p:cNvSpPr>
              <p:nvPr/>
            </p:nvSpPr>
            <p:spPr bwMode="auto">
              <a:xfrm>
                <a:off x="4918"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Rectangle 75"/>
              <p:cNvSpPr>
                <a:spLocks noChangeArrowheads="1"/>
              </p:cNvSpPr>
              <p:nvPr/>
            </p:nvSpPr>
            <p:spPr bwMode="auto">
              <a:xfrm>
                <a:off x="4953"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Rectangle 76"/>
              <p:cNvSpPr>
                <a:spLocks noChangeArrowheads="1"/>
              </p:cNvSpPr>
              <p:nvPr/>
            </p:nvSpPr>
            <p:spPr bwMode="auto">
              <a:xfrm>
                <a:off x="4988"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Rectangle 77"/>
              <p:cNvSpPr>
                <a:spLocks noChangeArrowheads="1"/>
              </p:cNvSpPr>
              <p:nvPr/>
            </p:nvSpPr>
            <p:spPr bwMode="auto">
              <a:xfrm>
                <a:off x="5022" y="3874"/>
                <a:ext cx="18"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Rectangle 78"/>
              <p:cNvSpPr>
                <a:spLocks noChangeArrowheads="1"/>
              </p:cNvSpPr>
              <p:nvPr/>
            </p:nvSpPr>
            <p:spPr bwMode="auto">
              <a:xfrm>
                <a:off x="5057"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Rectangle 79"/>
              <p:cNvSpPr>
                <a:spLocks noChangeArrowheads="1"/>
              </p:cNvSpPr>
              <p:nvPr/>
            </p:nvSpPr>
            <p:spPr bwMode="auto">
              <a:xfrm>
                <a:off x="5092"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Rectangle 80"/>
              <p:cNvSpPr>
                <a:spLocks noChangeArrowheads="1"/>
              </p:cNvSpPr>
              <p:nvPr/>
            </p:nvSpPr>
            <p:spPr bwMode="auto">
              <a:xfrm>
                <a:off x="5127" y="3874"/>
                <a:ext cx="17"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Rectangle 81"/>
              <p:cNvSpPr>
                <a:spLocks noChangeArrowheads="1"/>
              </p:cNvSpPr>
              <p:nvPr/>
            </p:nvSpPr>
            <p:spPr bwMode="auto">
              <a:xfrm>
                <a:off x="5161" y="3874"/>
                <a:ext cx="6" cy="18"/>
              </a:xfrm>
              <a:prstGeom prst="rect">
                <a:avLst/>
              </a:prstGeom>
              <a:noFill/>
              <a:ln w="4" cap="rnd">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1" name="Rectangle 83"/>
            <p:cNvSpPr>
              <a:spLocks noChangeArrowheads="1"/>
            </p:cNvSpPr>
            <p:nvPr/>
          </p:nvSpPr>
          <p:spPr bwMode="auto">
            <a:xfrm rot="16200000">
              <a:off x="3195" y="3447"/>
              <a:ext cx="694"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0000"/>
                  </a:solidFill>
                  <a:effectLst/>
                  <a:latin typeface="Arial" pitchFamily="34" charset="0"/>
                  <a:cs typeface="Arial" pitchFamily="34" charset="0"/>
                </a:rPr>
                <a:t>Concentration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84"/>
            <p:cNvSpPr>
              <a:spLocks noChangeArrowheads="1"/>
            </p:cNvSpPr>
            <p:nvPr/>
          </p:nvSpPr>
          <p:spPr bwMode="auto">
            <a:xfrm>
              <a:off x="4957" y="4078"/>
              <a:ext cx="35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0000"/>
                  </a:solidFill>
                  <a:effectLst/>
                  <a:latin typeface="Arial" pitchFamily="34" charset="0"/>
                  <a:cs typeface="Arial" pitchFamily="34" charset="0"/>
                </a:rPr>
                <a:t>Temps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3" name="Group 88"/>
            <p:cNvGrpSpPr>
              <a:grpSpLocks/>
            </p:cNvGrpSpPr>
            <p:nvPr/>
          </p:nvGrpSpPr>
          <p:grpSpPr bwMode="auto">
            <a:xfrm>
              <a:off x="3667" y="4016"/>
              <a:ext cx="23" cy="139"/>
              <a:chOff x="3667" y="4016"/>
              <a:chExt cx="23" cy="139"/>
            </a:xfrm>
          </p:grpSpPr>
          <p:sp>
            <p:nvSpPr>
              <p:cNvPr id="36" name="Freeform 85"/>
              <p:cNvSpPr>
                <a:spLocks noEditPoints="1"/>
              </p:cNvSpPr>
              <p:nvPr/>
            </p:nvSpPr>
            <p:spPr bwMode="auto">
              <a:xfrm>
                <a:off x="3667" y="4016"/>
                <a:ext cx="23" cy="139"/>
              </a:xfrm>
              <a:custGeom>
                <a:avLst/>
                <a:gdLst>
                  <a:gd name="T0" fmla="*/ 8 w 23"/>
                  <a:gd name="T1" fmla="*/ 139 h 139"/>
                  <a:gd name="T2" fmla="*/ 8 w 23"/>
                  <a:gd name="T3" fmla="*/ 19 h 139"/>
                  <a:gd name="T4" fmla="*/ 16 w 23"/>
                  <a:gd name="T5" fmla="*/ 19 h 139"/>
                  <a:gd name="T6" fmla="*/ 16 w 23"/>
                  <a:gd name="T7" fmla="*/ 139 h 139"/>
                  <a:gd name="T8" fmla="*/ 8 w 23"/>
                  <a:gd name="T9" fmla="*/ 139 h 139"/>
                  <a:gd name="T10" fmla="*/ 0 w 23"/>
                  <a:gd name="T11" fmla="*/ 23 h 139"/>
                  <a:gd name="T12" fmla="*/ 11 w 23"/>
                  <a:gd name="T13" fmla="*/ 0 h 139"/>
                  <a:gd name="T14" fmla="*/ 23 w 23"/>
                  <a:gd name="T15" fmla="*/ 23 h 139"/>
                  <a:gd name="T16" fmla="*/ 0 w 23"/>
                  <a:gd name="T17"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39">
                    <a:moveTo>
                      <a:pt x="8" y="139"/>
                    </a:moveTo>
                    <a:lnTo>
                      <a:pt x="8" y="19"/>
                    </a:lnTo>
                    <a:lnTo>
                      <a:pt x="16" y="19"/>
                    </a:lnTo>
                    <a:lnTo>
                      <a:pt x="16" y="139"/>
                    </a:lnTo>
                    <a:lnTo>
                      <a:pt x="8" y="139"/>
                    </a:lnTo>
                    <a:close/>
                    <a:moveTo>
                      <a:pt x="0" y="23"/>
                    </a:moveTo>
                    <a:lnTo>
                      <a:pt x="11" y="0"/>
                    </a:lnTo>
                    <a:lnTo>
                      <a:pt x="23"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Rectangle 86"/>
              <p:cNvSpPr>
                <a:spLocks noChangeArrowheads="1"/>
              </p:cNvSpPr>
              <p:nvPr/>
            </p:nvSpPr>
            <p:spPr bwMode="auto">
              <a:xfrm>
                <a:off x="3675" y="4035"/>
                <a:ext cx="8" cy="120"/>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Freeform 87"/>
              <p:cNvSpPr>
                <a:spLocks/>
              </p:cNvSpPr>
              <p:nvPr/>
            </p:nvSpPr>
            <p:spPr bwMode="auto">
              <a:xfrm>
                <a:off x="3667" y="4016"/>
                <a:ext cx="23" cy="23"/>
              </a:xfrm>
              <a:custGeom>
                <a:avLst/>
                <a:gdLst>
                  <a:gd name="T0" fmla="*/ 0 w 23"/>
                  <a:gd name="T1" fmla="*/ 23 h 23"/>
                  <a:gd name="T2" fmla="*/ 11 w 23"/>
                  <a:gd name="T3" fmla="*/ 0 h 23"/>
                  <a:gd name="T4" fmla="*/ 23 w 23"/>
                  <a:gd name="T5" fmla="*/ 23 h 23"/>
                  <a:gd name="T6" fmla="*/ 0 w 23"/>
                  <a:gd name="T7" fmla="*/ 23 h 23"/>
                </a:gdLst>
                <a:ahLst/>
                <a:cxnLst>
                  <a:cxn ang="0">
                    <a:pos x="T0" y="T1"/>
                  </a:cxn>
                  <a:cxn ang="0">
                    <a:pos x="T2" y="T3"/>
                  </a:cxn>
                  <a:cxn ang="0">
                    <a:pos x="T4" y="T5"/>
                  </a:cxn>
                  <a:cxn ang="0">
                    <a:pos x="T6" y="T7"/>
                  </a:cxn>
                </a:cxnLst>
                <a:rect l="0" t="0" r="r" b="b"/>
                <a:pathLst>
                  <a:path w="23" h="23">
                    <a:moveTo>
                      <a:pt x="0" y="23"/>
                    </a:moveTo>
                    <a:lnTo>
                      <a:pt x="11" y="0"/>
                    </a:lnTo>
                    <a:lnTo>
                      <a:pt x="23" y="23"/>
                    </a:lnTo>
                    <a:lnTo>
                      <a:pt x="0" y="23"/>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4" name="Group 92"/>
            <p:cNvGrpSpPr>
              <a:grpSpLocks/>
            </p:cNvGrpSpPr>
            <p:nvPr/>
          </p:nvGrpSpPr>
          <p:grpSpPr bwMode="auto">
            <a:xfrm>
              <a:off x="4282" y="4024"/>
              <a:ext cx="24" cy="139"/>
              <a:chOff x="4282" y="4024"/>
              <a:chExt cx="24" cy="139"/>
            </a:xfrm>
          </p:grpSpPr>
          <p:sp>
            <p:nvSpPr>
              <p:cNvPr id="33" name="Freeform 89"/>
              <p:cNvSpPr>
                <a:spLocks noEditPoints="1"/>
              </p:cNvSpPr>
              <p:nvPr/>
            </p:nvSpPr>
            <p:spPr bwMode="auto">
              <a:xfrm>
                <a:off x="4282" y="4024"/>
                <a:ext cx="24" cy="139"/>
              </a:xfrm>
              <a:custGeom>
                <a:avLst/>
                <a:gdLst>
                  <a:gd name="T0" fmla="*/ 9 w 24"/>
                  <a:gd name="T1" fmla="*/ 139 h 139"/>
                  <a:gd name="T2" fmla="*/ 9 w 24"/>
                  <a:gd name="T3" fmla="*/ 19 h 139"/>
                  <a:gd name="T4" fmla="*/ 16 w 24"/>
                  <a:gd name="T5" fmla="*/ 19 h 139"/>
                  <a:gd name="T6" fmla="*/ 16 w 24"/>
                  <a:gd name="T7" fmla="*/ 139 h 139"/>
                  <a:gd name="T8" fmla="*/ 9 w 24"/>
                  <a:gd name="T9" fmla="*/ 139 h 139"/>
                  <a:gd name="T10" fmla="*/ 0 w 24"/>
                  <a:gd name="T11" fmla="*/ 23 h 139"/>
                  <a:gd name="T12" fmla="*/ 13 w 24"/>
                  <a:gd name="T13" fmla="*/ 0 h 139"/>
                  <a:gd name="T14" fmla="*/ 24 w 24"/>
                  <a:gd name="T15" fmla="*/ 23 h 139"/>
                  <a:gd name="T16" fmla="*/ 0 w 24"/>
                  <a:gd name="T17" fmla="*/ 2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39">
                    <a:moveTo>
                      <a:pt x="9" y="139"/>
                    </a:moveTo>
                    <a:lnTo>
                      <a:pt x="9" y="19"/>
                    </a:lnTo>
                    <a:lnTo>
                      <a:pt x="16" y="19"/>
                    </a:lnTo>
                    <a:lnTo>
                      <a:pt x="16" y="139"/>
                    </a:lnTo>
                    <a:lnTo>
                      <a:pt x="9" y="139"/>
                    </a:lnTo>
                    <a:close/>
                    <a:moveTo>
                      <a:pt x="0" y="23"/>
                    </a:moveTo>
                    <a:lnTo>
                      <a:pt x="13" y="0"/>
                    </a:lnTo>
                    <a:lnTo>
                      <a:pt x="24"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90"/>
              <p:cNvSpPr>
                <a:spLocks noChangeArrowheads="1"/>
              </p:cNvSpPr>
              <p:nvPr/>
            </p:nvSpPr>
            <p:spPr bwMode="auto">
              <a:xfrm>
                <a:off x="4291" y="4043"/>
                <a:ext cx="7" cy="120"/>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Freeform 91"/>
              <p:cNvSpPr>
                <a:spLocks/>
              </p:cNvSpPr>
              <p:nvPr/>
            </p:nvSpPr>
            <p:spPr bwMode="auto">
              <a:xfrm>
                <a:off x="4282" y="4024"/>
                <a:ext cx="24" cy="23"/>
              </a:xfrm>
              <a:custGeom>
                <a:avLst/>
                <a:gdLst>
                  <a:gd name="T0" fmla="*/ 0 w 24"/>
                  <a:gd name="T1" fmla="*/ 23 h 23"/>
                  <a:gd name="T2" fmla="*/ 13 w 24"/>
                  <a:gd name="T3" fmla="*/ 0 h 23"/>
                  <a:gd name="T4" fmla="*/ 24 w 24"/>
                  <a:gd name="T5" fmla="*/ 23 h 23"/>
                  <a:gd name="T6" fmla="*/ 0 w 24"/>
                  <a:gd name="T7" fmla="*/ 23 h 23"/>
                </a:gdLst>
                <a:ahLst/>
                <a:cxnLst>
                  <a:cxn ang="0">
                    <a:pos x="T0" y="T1"/>
                  </a:cxn>
                  <a:cxn ang="0">
                    <a:pos x="T2" y="T3"/>
                  </a:cxn>
                  <a:cxn ang="0">
                    <a:pos x="T4" y="T5"/>
                  </a:cxn>
                  <a:cxn ang="0">
                    <a:pos x="T6" y="T7"/>
                  </a:cxn>
                </a:cxnLst>
                <a:rect l="0" t="0" r="r" b="b"/>
                <a:pathLst>
                  <a:path w="24" h="23">
                    <a:moveTo>
                      <a:pt x="0" y="23"/>
                    </a:moveTo>
                    <a:lnTo>
                      <a:pt x="13" y="0"/>
                    </a:lnTo>
                    <a:lnTo>
                      <a:pt x="24" y="23"/>
                    </a:lnTo>
                    <a:lnTo>
                      <a:pt x="0" y="23"/>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5" name="Rectangle 93"/>
            <p:cNvSpPr>
              <a:spLocks noChangeArrowheads="1"/>
            </p:cNvSpPr>
            <p:nvPr/>
          </p:nvSpPr>
          <p:spPr bwMode="auto">
            <a:xfrm>
              <a:off x="4905" y="2754"/>
              <a:ext cx="1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700" b="1" i="0" u="none" strike="noStrike" cap="none" normalizeH="0" baseline="0" smtClean="0">
                  <a:ln>
                    <a:noFill/>
                  </a:ln>
                  <a:solidFill>
                    <a:srgbClr val="0000FF"/>
                  </a:solidFill>
                  <a:effectLst/>
                  <a:latin typeface="Arial" pitchFamily="34" charset="0"/>
                  <a:cs typeface="Arial" pitchFamily="34" charset="0"/>
                </a:rPr>
                <a:t>C</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94"/>
            <p:cNvSpPr>
              <a:spLocks noChangeArrowheads="1"/>
            </p:cNvSpPr>
            <p:nvPr/>
          </p:nvSpPr>
          <p:spPr bwMode="auto">
            <a:xfrm>
              <a:off x="5004" y="2836"/>
              <a:ext cx="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100" b="1" dirty="0" smtClean="0">
                  <a:solidFill>
                    <a:srgbClr val="0000FF"/>
                  </a:solidFill>
                  <a:latin typeface="Arial" pitchFamily="34" charset="0"/>
                  <a:cs typeface="Arial" pitchFamily="34" charset="0"/>
                </a:rPr>
                <a:t>pic</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Freeform 95"/>
            <p:cNvSpPr>
              <a:spLocks noEditPoints="1"/>
            </p:cNvSpPr>
            <p:nvPr/>
          </p:nvSpPr>
          <p:spPr bwMode="auto">
            <a:xfrm>
              <a:off x="4499" y="2888"/>
              <a:ext cx="394" cy="171"/>
            </a:xfrm>
            <a:custGeom>
              <a:avLst/>
              <a:gdLst>
                <a:gd name="T0" fmla="*/ 394 w 394"/>
                <a:gd name="T1" fmla="*/ 11 h 171"/>
                <a:gd name="T2" fmla="*/ 29 w 394"/>
                <a:gd name="T3" fmla="*/ 163 h 171"/>
                <a:gd name="T4" fmla="*/ 24 w 394"/>
                <a:gd name="T5" fmla="*/ 152 h 171"/>
                <a:gd name="T6" fmla="*/ 389 w 394"/>
                <a:gd name="T7" fmla="*/ 0 h 171"/>
                <a:gd name="T8" fmla="*/ 394 w 394"/>
                <a:gd name="T9" fmla="*/ 11 h 171"/>
                <a:gd name="T10" fmla="*/ 38 w 394"/>
                <a:gd name="T11" fmla="*/ 171 h 171"/>
                <a:gd name="T12" fmla="*/ 0 w 394"/>
                <a:gd name="T13" fmla="*/ 168 h 171"/>
                <a:gd name="T14" fmla="*/ 25 w 394"/>
                <a:gd name="T15" fmla="*/ 139 h 171"/>
                <a:gd name="T16" fmla="*/ 38 w 394"/>
                <a:gd name="T1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71">
                  <a:moveTo>
                    <a:pt x="394" y="11"/>
                  </a:moveTo>
                  <a:lnTo>
                    <a:pt x="29" y="163"/>
                  </a:lnTo>
                  <a:lnTo>
                    <a:pt x="24" y="152"/>
                  </a:lnTo>
                  <a:lnTo>
                    <a:pt x="389" y="0"/>
                  </a:lnTo>
                  <a:lnTo>
                    <a:pt x="394" y="11"/>
                  </a:lnTo>
                  <a:close/>
                  <a:moveTo>
                    <a:pt x="38" y="171"/>
                  </a:moveTo>
                  <a:lnTo>
                    <a:pt x="0" y="168"/>
                  </a:lnTo>
                  <a:lnTo>
                    <a:pt x="25" y="139"/>
                  </a:lnTo>
                  <a:lnTo>
                    <a:pt x="38" y="171"/>
                  </a:lnTo>
                  <a:close/>
                </a:path>
              </a:pathLst>
            </a:custGeom>
            <a:solidFill>
              <a:srgbClr val="0000FF"/>
            </a:solidFill>
            <a:ln w="4" cap="flat">
              <a:solidFill>
                <a:srgbClr val="0000FF"/>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sp>
          <p:nvSpPr>
            <p:cNvPr id="28" name="Freeform 96"/>
            <p:cNvSpPr>
              <a:spLocks noEditPoints="1"/>
            </p:cNvSpPr>
            <p:nvPr/>
          </p:nvSpPr>
          <p:spPr bwMode="auto">
            <a:xfrm>
              <a:off x="3892" y="2838"/>
              <a:ext cx="979" cy="211"/>
            </a:xfrm>
            <a:custGeom>
              <a:avLst/>
              <a:gdLst>
                <a:gd name="T0" fmla="*/ 979 w 979"/>
                <a:gd name="T1" fmla="*/ 11 h 211"/>
                <a:gd name="T2" fmla="*/ 30 w 979"/>
                <a:gd name="T3" fmla="*/ 201 h 211"/>
                <a:gd name="T4" fmla="*/ 28 w 979"/>
                <a:gd name="T5" fmla="*/ 190 h 211"/>
                <a:gd name="T6" fmla="*/ 977 w 979"/>
                <a:gd name="T7" fmla="*/ 0 h 211"/>
                <a:gd name="T8" fmla="*/ 979 w 979"/>
                <a:gd name="T9" fmla="*/ 11 h 211"/>
                <a:gd name="T10" fmla="*/ 38 w 979"/>
                <a:gd name="T11" fmla="*/ 211 h 211"/>
                <a:gd name="T12" fmla="*/ 0 w 979"/>
                <a:gd name="T13" fmla="*/ 201 h 211"/>
                <a:gd name="T14" fmla="*/ 31 w 979"/>
                <a:gd name="T15" fmla="*/ 178 h 211"/>
                <a:gd name="T16" fmla="*/ 38 w 979"/>
                <a:gd name="T1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211">
                  <a:moveTo>
                    <a:pt x="979" y="11"/>
                  </a:moveTo>
                  <a:lnTo>
                    <a:pt x="30" y="201"/>
                  </a:lnTo>
                  <a:lnTo>
                    <a:pt x="28" y="190"/>
                  </a:lnTo>
                  <a:lnTo>
                    <a:pt x="977" y="0"/>
                  </a:lnTo>
                  <a:lnTo>
                    <a:pt x="979" y="11"/>
                  </a:lnTo>
                  <a:close/>
                  <a:moveTo>
                    <a:pt x="38" y="211"/>
                  </a:moveTo>
                  <a:lnTo>
                    <a:pt x="0" y="201"/>
                  </a:lnTo>
                  <a:lnTo>
                    <a:pt x="31" y="178"/>
                  </a:lnTo>
                  <a:lnTo>
                    <a:pt x="38" y="211"/>
                  </a:lnTo>
                  <a:close/>
                </a:path>
              </a:pathLst>
            </a:custGeom>
            <a:solidFill>
              <a:srgbClr val="0000FF"/>
            </a:solidFill>
            <a:ln w="4" cap="flat">
              <a:solidFill>
                <a:srgbClr val="0000FF"/>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grpSp>
          <p:nvGrpSpPr>
            <p:cNvPr id="29" name="Group 100"/>
            <p:cNvGrpSpPr>
              <a:grpSpLocks/>
            </p:cNvGrpSpPr>
            <p:nvPr/>
          </p:nvGrpSpPr>
          <p:grpSpPr bwMode="auto">
            <a:xfrm>
              <a:off x="3641" y="4008"/>
              <a:ext cx="1606" cy="23"/>
              <a:chOff x="3641" y="4008"/>
              <a:chExt cx="1606" cy="23"/>
            </a:xfrm>
          </p:grpSpPr>
          <p:sp>
            <p:nvSpPr>
              <p:cNvPr id="30" name="Freeform 97"/>
              <p:cNvSpPr>
                <a:spLocks noEditPoints="1"/>
              </p:cNvSpPr>
              <p:nvPr/>
            </p:nvSpPr>
            <p:spPr bwMode="auto">
              <a:xfrm>
                <a:off x="3641" y="4008"/>
                <a:ext cx="1606" cy="23"/>
              </a:xfrm>
              <a:custGeom>
                <a:avLst/>
                <a:gdLst>
                  <a:gd name="T0" fmla="*/ 0 w 1606"/>
                  <a:gd name="T1" fmla="*/ 8 h 23"/>
                  <a:gd name="T2" fmla="*/ 1587 w 1606"/>
                  <a:gd name="T3" fmla="*/ 8 h 23"/>
                  <a:gd name="T4" fmla="*/ 1587 w 1606"/>
                  <a:gd name="T5" fmla="*/ 16 h 23"/>
                  <a:gd name="T6" fmla="*/ 0 w 1606"/>
                  <a:gd name="T7" fmla="*/ 16 h 23"/>
                  <a:gd name="T8" fmla="*/ 0 w 1606"/>
                  <a:gd name="T9" fmla="*/ 8 h 23"/>
                  <a:gd name="T10" fmla="*/ 1583 w 1606"/>
                  <a:gd name="T11" fmla="*/ 0 h 23"/>
                  <a:gd name="T12" fmla="*/ 1606 w 1606"/>
                  <a:gd name="T13" fmla="*/ 12 h 23"/>
                  <a:gd name="T14" fmla="*/ 1583 w 1606"/>
                  <a:gd name="T15" fmla="*/ 23 h 23"/>
                  <a:gd name="T16" fmla="*/ 1583 w 160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6" h="23">
                    <a:moveTo>
                      <a:pt x="0" y="8"/>
                    </a:moveTo>
                    <a:lnTo>
                      <a:pt x="1587" y="8"/>
                    </a:lnTo>
                    <a:lnTo>
                      <a:pt x="1587" y="16"/>
                    </a:lnTo>
                    <a:lnTo>
                      <a:pt x="0" y="16"/>
                    </a:lnTo>
                    <a:lnTo>
                      <a:pt x="0" y="8"/>
                    </a:lnTo>
                    <a:close/>
                    <a:moveTo>
                      <a:pt x="1583" y="0"/>
                    </a:moveTo>
                    <a:lnTo>
                      <a:pt x="1606" y="12"/>
                    </a:lnTo>
                    <a:lnTo>
                      <a:pt x="1583" y="23"/>
                    </a:lnTo>
                    <a:lnTo>
                      <a:pt x="15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98"/>
              <p:cNvSpPr>
                <a:spLocks noChangeArrowheads="1"/>
              </p:cNvSpPr>
              <p:nvPr/>
            </p:nvSpPr>
            <p:spPr bwMode="auto">
              <a:xfrm>
                <a:off x="3641" y="4016"/>
                <a:ext cx="1587" cy="8"/>
              </a:xfrm>
              <a:prstGeom prst="rect">
                <a:avLst/>
              </a:pr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Freeform 99"/>
              <p:cNvSpPr>
                <a:spLocks/>
              </p:cNvSpPr>
              <p:nvPr/>
            </p:nvSpPr>
            <p:spPr bwMode="auto">
              <a:xfrm>
                <a:off x="5224" y="4008"/>
                <a:ext cx="23" cy="23"/>
              </a:xfrm>
              <a:custGeom>
                <a:avLst/>
                <a:gdLst>
                  <a:gd name="T0" fmla="*/ 0 w 23"/>
                  <a:gd name="T1" fmla="*/ 0 h 23"/>
                  <a:gd name="T2" fmla="*/ 23 w 23"/>
                  <a:gd name="T3" fmla="*/ 12 h 23"/>
                  <a:gd name="T4" fmla="*/ 0 w 23"/>
                  <a:gd name="T5" fmla="*/ 23 h 23"/>
                  <a:gd name="T6" fmla="*/ 0 w 23"/>
                  <a:gd name="T7" fmla="*/ 0 h 23"/>
                </a:gdLst>
                <a:ahLst/>
                <a:cxnLst>
                  <a:cxn ang="0">
                    <a:pos x="T0" y="T1"/>
                  </a:cxn>
                  <a:cxn ang="0">
                    <a:pos x="T2" y="T3"/>
                  </a:cxn>
                  <a:cxn ang="0">
                    <a:pos x="T4" y="T5"/>
                  </a:cxn>
                  <a:cxn ang="0">
                    <a:pos x="T6" y="T7"/>
                  </a:cxn>
                </a:cxnLst>
                <a:rect l="0" t="0" r="r" b="b"/>
                <a:pathLst>
                  <a:path w="23" h="23">
                    <a:moveTo>
                      <a:pt x="0" y="0"/>
                    </a:moveTo>
                    <a:lnTo>
                      <a:pt x="23" y="12"/>
                    </a:lnTo>
                    <a:lnTo>
                      <a:pt x="0" y="23"/>
                    </a:lnTo>
                    <a:lnTo>
                      <a:pt x="0" y="0"/>
                    </a:lnTo>
                  </a:path>
                </a:pathLst>
              </a:custGeom>
              <a:noFill/>
              <a:ln w="4"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3975393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Classes et familles d’antibiotiques</a:t>
            </a:r>
            <a:endParaRPr lang="fr-FR" dirty="0"/>
          </a:p>
        </p:txBody>
      </p:sp>
      <p:sp>
        <p:nvSpPr>
          <p:cNvPr id="3" name="Espace réservé du contenu 2"/>
          <p:cNvSpPr>
            <a:spLocks noGrp="1"/>
          </p:cNvSpPr>
          <p:nvPr>
            <p:ph idx="1"/>
          </p:nvPr>
        </p:nvSpPr>
        <p:spPr>
          <a:xfrm>
            <a:off x="179512" y="1115741"/>
            <a:ext cx="8784976" cy="5544616"/>
          </a:xfrm>
        </p:spPr>
        <p:txBody>
          <a:bodyPr>
            <a:normAutofit/>
          </a:bodyPr>
          <a:lstStyle/>
          <a:p>
            <a:r>
              <a:rPr lang="fr-FR" dirty="0" smtClean="0"/>
              <a:t>Par mécanisme d’action</a:t>
            </a:r>
          </a:p>
          <a:p>
            <a:pPr lvl="1"/>
            <a:r>
              <a:rPr lang="fr-FR" dirty="0" smtClean="0"/>
              <a:t>Inhibition synthèse paroi</a:t>
            </a:r>
          </a:p>
          <a:p>
            <a:pPr lvl="1"/>
            <a:r>
              <a:rPr lang="fr-FR" dirty="0" err="1" smtClean="0"/>
              <a:t>Antimétabolites</a:t>
            </a:r>
            <a:endParaRPr lang="fr-FR" dirty="0" smtClean="0"/>
          </a:p>
          <a:p>
            <a:pPr lvl="1"/>
            <a:r>
              <a:rPr lang="fr-FR" dirty="0" smtClean="0"/>
              <a:t>Inhibition synthèse protéines</a:t>
            </a:r>
          </a:p>
          <a:p>
            <a:pPr lvl="1"/>
            <a:r>
              <a:rPr lang="fr-FR" dirty="0" smtClean="0"/>
              <a:t>Inhibition fonctionnement acides nucléiques</a:t>
            </a:r>
          </a:p>
          <a:p>
            <a:pPr lvl="1"/>
            <a:r>
              <a:rPr lang="fr-FR" dirty="0" smtClean="0"/>
              <a:t>Action sur membrane plasmique</a:t>
            </a:r>
          </a:p>
          <a:p>
            <a:r>
              <a:rPr lang="fr-FR" dirty="0" smtClean="0"/>
              <a:t>Par structure chimique</a:t>
            </a:r>
          </a:p>
          <a:p>
            <a:pPr lvl="1"/>
            <a:r>
              <a:rPr lang="fr-FR" dirty="0" smtClean="0"/>
              <a:t>Recoupe le mécanisme d’action</a:t>
            </a:r>
          </a:p>
          <a:p>
            <a:r>
              <a:rPr lang="fr-FR" dirty="0" smtClean="0"/>
              <a:t>Le cours n’est pas exhaustif…</a:t>
            </a:r>
            <a:endParaRPr lang="fr-FR" dirty="0"/>
          </a:p>
          <a:p>
            <a:pPr marL="457200" lvl="1" indent="0">
              <a:buNone/>
            </a:pPr>
            <a:endParaRPr lang="fr-FR" dirty="0"/>
          </a:p>
        </p:txBody>
      </p:sp>
    </p:spTree>
    <p:extLst>
      <p:ext uri="{BB962C8B-B14F-4D97-AF65-F5344CB8AC3E}">
        <p14:creationId xmlns:p14="http://schemas.microsoft.com/office/powerpoint/2010/main" val="288914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dirty="0">
                <a:solidFill>
                  <a:schemeClr val="bg1">
                    <a:lumMod val="85000"/>
                  </a:schemeClr>
                </a:solidFill>
              </a:rPr>
              <a:t>Conception de </a:t>
            </a:r>
            <a:r>
              <a:rPr lang="fr-FR" altLang="fr-FR" dirty="0" smtClean="0">
                <a:solidFill>
                  <a:schemeClr val="bg1">
                    <a:lumMod val="85000"/>
                  </a:schemeClr>
                </a:solidFill>
              </a:rPr>
              <a:t>base: </a:t>
            </a:r>
            <a:r>
              <a:rPr lang="fr-FR" altLang="fr-FR" dirty="0" err="1" smtClean="0">
                <a:solidFill>
                  <a:schemeClr val="bg1">
                    <a:lumMod val="85000"/>
                  </a:schemeClr>
                </a:solidFill>
              </a:rPr>
              <a:t>cocci</a:t>
            </a:r>
            <a:r>
              <a:rPr lang="fr-FR" altLang="fr-FR" dirty="0" smtClean="0">
                <a:solidFill>
                  <a:schemeClr val="bg1">
                    <a:lumMod val="85000"/>
                  </a:schemeClr>
                </a:solidFill>
              </a:rPr>
              <a:t>, bacille, Gr+, Gr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b="1" dirty="0" smtClean="0"/>
              <a:t>4 </a:t>
            </a:r>
            <a:r>
              <a:rPr lang="fr-FR" altLang="fr-FR" b="1" dirty="0"/>
              <a:t>Classes Médicamenteuses </a:t>
            </a:r>
            <a:r>
              <a:rPr lang="fr-FR" b="1" dirty="0"/>
              <a:t>les plus </a:t>
            </a:r>
            <a:r>
              <a:rPr lang="fr-FR" b="1" dirty="0" smtClean="0"/>
              <a:t>courantes</a:t>
            </a:r>
          </a:p>
          <a:p>
            <a:pPr lvl="2">
              <a:lnSpc>
                <a:spcPct val="150000"/>
              </a:lnSpc>
            </a:pPr>
            <a:r>
              <a:rPr lang="fr-FR" altLang="fr-FR" dirty="0" smtClean="0">
                <a:solidFill>
                  <a:schemeClr val="bg1">
                    <a:lumMod val="85000"/>
                  </a:schemeClr>
                </a:solidFill>
              </a:rPr>
              <a:t>Beta </a:t>
            </a:r>
            <a:r>
              <a:rPr lang="fr-FR" altLang="fr-FR" dirty="0" err="1" smtClean="0">
                <a:solidFill>
                  <a:schemeClr val="bg1">
                    <a:lumMod val="85000"/>
                  </a:schemeClr>
                </a:solidFill>
              </a:rPr>
              <a:t>lactamines</a:t>
            </a:r>
            <a:r>
              <a:rPr lang="fr-FR" altLang="fr-FR" dirty="0" smtClean="0">
                <a:solidFill>
                  <a:schemeClr val="bg1">
                    <a:lumMod val="85000"/>
                  </a:schemeClr>
                </a:solidFill>
              </a:rPr>
              <a:t> : Pénicillines M et A; C3G</a:t>
            </a:r>
          </a:p>
          <a:p>
            <a:pPr lvl="2">
              <a:lnSpc>
                <a:spcPct val="150000"/>
              </a:lnSpc>
            </a:pPr>
            <a:r>
              <a:rPr lang="fr-FR" altLang="fr-FR" dirty="0" smtClean="0">
                <a:solidFill>
                  <a:schemeClr val="bg1">
                    <a:lumMod val="85000"/>
                  </a:schemeClr>
                </a:solidFill>
              </a:rPr>
              <a:t>Aminosides : </a:t>
            </a:r>
            <a:r>
              <a:rPr lang="fr-FR" altLang="fr-FR" dirty="0" err="1" smtClean="0">
                <a:solidFill>
                  <a:schemeClr val="bg1">
                    <a:lumMod val="85000"/>
                  </a:schemeClr>
                </a:solidFill>
              </a:rPr>
              <a:t>amikacine</a:t>
            </a:r>
            <a:r>
              <a:rPr lang="fr-FR" altLang="fr-FR" dirty="0" smtClean="0">
                <a:solidFill>
                  <a:schemeClr val="bg1">
                    <a:lumMod val="85000"/>
                  </a:schemeClr>
                </a:solidFill>
              </a:rPr>
              <a:t>, gentamicine</a:t>
            </a:r>
          </a:p>
          <a:p>
            <a:pPr lvl="2">
              <a:lnSpc>
                <a:spcPct val="150000"/>
              </a:lnSpc>
            </a:pPr>
            <a:r>
              <a:rPr lang="fr-FR" altLang="fr-FR" dirty="0" err="1" smtClean="0">
                <a:solidFill>
                  <a:schemeClr val="bg1">
                    <a:lumMod val="85000"/>
                  </a:schemeClr>
                </a:solidFill>
              </a:rPr>
              <a:t>Glycopeptides</a:t>
            </a:r>
            <a:r>
              <a:rPr lang="fr-FR" altLang="fr-FR" dirty="0" smtClean="0">
                <a:solidFill>
                  <a:schemeClr val="bg1">
                    <a:lumMod val="85000"/>
                  </a:schemeClr>
                </a:solidFill>
              </a:rPr>
              <a:t> : Vancomycine</a:t>
            </a:r>
          </a:p>
          <a:p>
            <a:pPr lvl="2">
              <a:lnSpc>
                <a:spcPct val="150000"/>
              </a:lnSpc>
            </a:pPr>
            <a:r>
              <a:rPr lang="fr-FR" altLang="fr-FR" dirty="0" smtClean="0">
                <a:solidFill>
                  <a:schemeClr val="bg1">
                    <a:lumMod val="85000"/>
                  </a:schemeClr>
                </a:solidFill>
              </a:rPr>
              <a:t>Macrolides : </a:t>
            </a:r>
            <a:r>
              <a:rPr lang="fr-FR" altLang="fr-FR" dirty="0" err="1" smtClean="0">
                <a:solidFill>
                  <a:schemeClr val="bg1">
                    <a:lumMod val="85000"/>
                  </a:schemeClr>
                </a:solidFill>
              </a:rPr>
              <a:t>erythromycine</a:t>
            </a:r>
            <a:r>
              <a:rPr lang="fr-FR" altLang="fr-FR" dirty="0">
                <a:solidFill>
                  <a:schemeClr val="bg1">
                    <a:lumMod val="85000"/>
                  </a:schemeClr>
                </a:solidFill>
              </a:rPr>
              <a:t> </a:t>
            </a:r>
            <a:r>
              <a:rPr lang="fr-FR" altLang="fr-FR" dirty="0" smtClean="0">
                <a:solidFill>
                  <a:schemeClr val="bg1">
                    <a:lumMod val="85000"/>
                  </a:schemeClr>
                </a:solidFill>
              </a:rPr>
              <a:t>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dirty="0">
                <a:solidFill>
                  <a:schemeClr val="bg1">
                    <a:lumMod val="85000"/>
                  </a:schemeClr>
                </a:solidFill>
              </a:rPr>
              <a:t>Objectifs thérapeutiques</a:t>
            </a:r>
          </a:p>
          <a:p>
            <a:pPr marL="914400" lvl="1" indent="-457200">
              <a:lnSpc>
                <a:spcPct val="150000"/>
              </a:lnSpc>
              <a:buFont typeface="+mj-lt"/>
              <a:buAutoNum type="arabicPeriod"/>
            </a:pPr>
            <a:r>
              <a:rPr lang="fr-FR" altLang="fr-FR" dirty="0">
                <a:solidFill>
                  <a:schemeClr val="bg1">
                    <a:lumMod val="85000"/>
                  </a:schemeClr>
                </a:solidFill>
              </a:rPr>
              <a:t>Choix de la classe thérapeutique</a:t>
            </a:r>
          </a:p>
          <a:p>
            <a:pPr marL="914400" lvl="1" indent="-457200">
              <a:lnSpc>
                <a:spcPct val="150000"/>
              </a:lnSpc>
              <a:buFont typeface="+mj-lt"/>
              <a:buAutoNum type="arabicPeriod"/>
            </a:pPr>
            <a:r>
              <a:rPr lang="fr-FR" altLang="fr-FR" dirty="0">
                <a:solidFill>
                  <a:schemeClr val="bg1">
                    <a:lumMod val="85000"/>
                  </a:schemeClr>
                </a:solidFill>
              </a:rPr>
              <a:t>Résistance - Bon usage ATB – EBM</a:t>
            </a:r>
          </a:p>
          <a:p>
            <a:pPr eaLnBrk="1" hangingPunct="1">
              <a:lnSpc>
                <a:spcPct val="90000"/>
              </a:lnSpc>
              <a:buFont typeface="Wingdings" panose="05000000000000000000" pitchFamily="2" charset="2"/>
              <a:buNone/>
            </a:pPr>
            <a:endParaRPr lang="fr-FR" altLang="fr-FR" dirty="0" smtClean="0"/>
          </a:p>
        </p:txBody>
      </p:sp>
    </p:spTree>
    <p:extLst>
      <p:ext uri="{BB962C8B-B14F-4D97-AF65-F5344CB8AC3E}">
        <p14:creationId xmlns:p14="http://schemas.microsoft.com/office/powerpoint/2010/main" val="1161207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Beta-</a:t>
            </a:r>
            <a:r>
              <a:rPr lang="fr-FR" dirty="0" err="1" smtClean="0"/>
              <a:t>lactamines</a:t>
            </a:r>
            <a:endParaRPr lang="fr-FR" dirty="0"/>
          </a:p>
        </p:txBody>
      </p:sp>
      <p:sp>
        <p:nvSpPr>
          <p:cNvPr id="8" name="Espace réservé du contenu 2"/>
          <p:cNvSpPr>
            <a:spLocks noGrp="1"/>
          </p:cNvSpPr>
          <p:nvPr>
            <p:ph idx="1"/>
          </p:nvPr>
        </p:nvSpPr>
        <p:spPr>
          <a:xfrm>
            <a:off x="179512" y="1124744"/>
            <a:ext cx="8784976" cy="5544616"/>
          </a:xfrm>
        </p:spPr>
        <p:txBody>
          <a:bodyPr/>
          <a:lstStyle/>
          <a:p>
            <a:r>
              <a:rPr lang="fr-FR" dirty="0" smtClean="0"/>
              <a:t>Sous-familles</a:t>
            </a:r>
          </a:p>
          <a:p>
            <a:pPr lvl="1"/>
            <a:r>
              <a:rPr lang="fr-FR" dirty="0" smtClean="0"/>
              <a:t>Pénicillines</a:t>
            </a:r>
          </a:p>
          <a:p>
            <a:pPr lvl="1"/>
            <a:r>
              <a:rPr lang="fr-FR" dirty="0" smtClean="0"/>
              <a:t>Céphalosporines</a:t>
            </a:r>
          </a:p>
          <a:p>
            <a:pPr lvl="1"/>
            <a:r>
              <a:rPr lang="fr-FR" dirty="0" smtClean="0">
                <a:solidFill>
                  <a:schemeClr val="bg1">
                    <a:lumMod val="50000"/>
                  </a:schemeClr>
                </a:solidFill>
              </a:rPr>
              <a:t>(</a:t>
            </a:r>
            <a:r>
              <a:rPr lang="fr-FR" dirty="0" err="1" smtClean="0">
                <a:solidFill>
                  <a:schemeClr val="bg1">
                    <a:lumMod val="50000"/>
                  </a:schemeClr>
                </a:solidFill>
              </a:rPr>
              <a:t>Monobactames</a:t>
            </a:r>
            <a:r>
              <a:rPr lang="fr-FR" dirty="0" smtClean="0">
                <a:solidFill>
                  <a:schemeClr val="bg1">
                    <a:lumMod val="50000"/>
                  </a:schemeClr>
                </a:solidFill>
              </a:rPr>
              <a:t>, </a:t>
            </a:r>
            <a:r>
              <a:rPr lang="fr-FR" dirty="0" err="1" smtClean="0">
                <a:solidFill>
                  <a:schemeClr val="bg1">
                    <a:lumMod val="50000"/>
                  </a:schemeClr>
                </a:solidFill>
              </a:rPr>
              <a:t>méropénèmes</a:t>
            </a:r>
            <a:r>
              <a:rPr lang="fr-FR" dirty="0" smtClean="0">
                <a:solidFill>
                  <a:schemeClr val="bg1">
                    <a:lumMod val="50000"/>
                  </a:schemeClr>
                </a:solidFill>
              </a:rPr>
              <a:t>)</a:t>
            </a:r>
          </a:p>
          <a:p>
            <a:r>
              <a:rPr lang="fr-FR" dirty="0" smtClean="0"/>
              <a:t>Mécanisme d’action</a:t>
            </a:r>
          </a:p>
          <a:p>
            <a:pPr lvl="1"/>
            <a:r>
              <a:rPr lang="fr-FR" dirty="0" smtClean="0"/>
              <a:t>Inhibition de </a:t>
            </a:r>
            <a:r>
              <a:rPr lang="fr-FR" dirty="0" err="1" smtClean="0"/>
              <a:t>transpeptidase</a:t>
            </a:r>
            <a:r>
              <a:rPr lang="fr-FR" dirty="0" smtClean="0"/>
              <a:t>, impliquée dans la formation du pont peptidique  du </a:t>
            </a:r>
            <a:r>
              <a:rPr lang="fr-FR" dirty="0" err="1" smtClean="0"/>
              <a:t>peptidoglycanne</a:t>
            </a:r>
            <a:r>
              <a:rPr lang="fr-FR" dirty="0" smtClean="0"/>
              <a:t> </a:t>
            </a:r>
          </a:p>
          <a:p>
            <a:pPr lvl="1"/>
            <a:r>
              <a:rPr lang="fr-FR" dirty="0" smtClean="0"/>
              <a:t>Inhibition synthèse paroi bactérienne</a:t>
            </a:r>
          </a:p>
          <a:p>
            <a:r>
              <a:rPr lang="fr-FR" dirty="0" smtClean="0"/>
              <a:t>Pharmacodynamie</a:t>
            </a:r>
          </a:p>
          <a:p>
            <a:pPr lvl="1"/>
            <a:r>
              <a:rPr lang="fr-FR" dirty="0" smtClean="0"/>
              <a:t>Bactéricides</a:t>
            </a:r>
          </a:p>
          <a:p>
            <a:pPr lvl="1"/>
            <a:r>
              <a:rPr lang="fr-FR" dirty="0" smtClean="0"/>
              <a:t>Temps-dépendants</a:t>
            </a:r>
          </a:p>
        </p:txBody>
      </p:sp>
    </p:spTree>
    <p:extLst>
      <p:ext uri="{BB962C8B-B14F-4D97-AF65-F5344CB8AC3E}">
        <p14:creationId xmlns:p14="http://schemas.microsoft.com/office/powerpoint/2010/main" val="124842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Beta-</a:t>
            </a:r>
            <a:r>
              <a:rPr lang="fr-FR" dirty="0" err="1" smtClean="0"/>
              <a:t>lactamines</a:t>
            </a:r>
            <a:endParaRPr lang="fr-FR" dirty="0"/>
          </a:p>
        </p:txBody>
      </p:sp>
      <p:sp>
        <p:nvSpPr>
          <p:cNvPr id="3" name="Espace réservé du contenu 2"/>
          <p:cNvSpPr>
            <a:spLocks noGrp="1"/>
          </p:cNvSpPr>
          <p:nvPr>
            <p:ph idx="1"/>
          </p:nvPr>
        </p:nvSpPr>
        <p:spPr/>
        <p:txBody>
          <a:bodyPr/>
          <a:lstStyle/>
          <a:p>
            <a:r>
              <a:rPr lang="fr-FR" dirty="0" smtClean="0"/>
              <a:t>Pharmacocinétique</a:t>
            </a:r>
          </a:p>
          <a:p>
            <a:pPr lvl="1"/>
            <a:r>
              <a:rPr lang="fr-FR" dirty="0" smtClean="0"/>
              <a:t>T½ courte, élimination rénale sous forme active</a:t>
            </a:r>
          </a:p>
          <a:p>
            <a:pPr lvl="1"/>
            <a:r>
              <a:rPr lang="fr-FR" dirty="0" smtClean="0"/>
              <a:t>Certaines molécules sont détruites en milieu acide –&gt; administration parentérale (IV, IM)</a:t>
            </a:r>
          </a:p>
          <a:p>
            <a:pPr lvl="1"/>
            <a:r>
              <a:rPr lang="fr-FR" dirty="0" smtClean="0"/>
              <a:t>Certaines passent dans le LCR </a:t>
            </a:r>
            <a:r>
              <a:rPr lang="fr-FR" dirty="0"/>
              <a:t> </a:t>
            </a:r>
            <a:r>
              <a:rPr lang="fr-FR" dirty="0" smtClean="0"/>
              <a:t>–&gt; traitement méningites</a:t>
            </a:r>
          </a:p>
          <a:p>
            <a:r>
              <a:rPr lang="fr-FR" dirty="0" smtClean="0"/>
              <a:t>Effets indésirables communs</a:t>
            </a:r>
          </a:p>
          <a:p>
            <a:pPr lvl="1"/>
            <a:r>
              <a:rPr lang="fr-FR" dirty="0" smtClean="0"/>
              <a:t>Hypersensibilité immédiate parfois mortelle</a:t>
            </a:r>
          </a:p>
          <a:p>
            <a:pPr lvl="2"/>
            <a:r>
              <a:rPr lang="fr-FR" dirty="0" smtClean="0"/>
              <a:t>Grand choc </a:t>
            </a:r>
            <a:r>
              <a:rPr lang="fr-FR" dirty="0" err="1" smtClean="0"/>
              <a:t>anaphyllactique</a:t>
            </a:r>
            <a:endParaRPr lang="fr-FR" dirty="0" smtClean="0"/>
          </a:p>
          <a:p>
            <a:pPr lvl="2"/>
            <a:r>
              <a:rPr lang="fr-FR" dirty="0" smtClean="0"/>
              <a:t>Œdème glottes, œdème de </a:t>
            </a:r>
            <a:r>
              <a:rPr lang="fr-FR" dirty="0" err="1" smtClean="0"/>
              <a:t>quincke</a:t>
            </a:r>
            <a:endParaRPr lang="fr-FR" dirty="0" smtClean="0"/>
          </a:p>
          <a:p>
            <a:pPr lvl="2"/>
            <a:r>
              <a:rPr lang="fr-FR" dirty="0" smtClean="0"/>
              <a:t>Croisée pénicillines – céphalosporines </a:t>
            </a:r>
          </a:p>
          <a:p>
            <a:pPr lvl="2"/>
            <a:r>
              <a:rPr lang="fr-FR" b="1" dirty="0" smtClean="0"/>
              <a:t>Apparition allergie aux beta-</a:t>
            </a:r>
            <a:r>
              <a:rPr lang="fr-FR" b="1" dirty="0" err="1" smtClean="0"/>
              <a:t>lactamines</a:t>
            </a:r>
            <a:r>
              <a:rPr lang="fr-FR" b="1" dirty="0" smtClean="0"/>
              <a:t> contre-indique formellement tout nouveau traitement par beta-</a:t>
            </a:r>
            <a:r>
              <a:rPr lang="fr-FR" b="1" dirty="0" err="1" smtClean="0"/>
              <a:t>lactamines</a:t>
            </a:r>
            <a:endParaRPr lang="fr-FR" b="1" dirty="0" smtClean="0"/>
          </a:p>
        </p:txBody>
      </p:sp>
    </p:spTree>
    <p:extLst>
      <p:ext uri="{BB962C8B-B14F-4D97-AF65-F5344CB8AC3E}">
        <p14:creationId xmlns:p14="http://schemas.microsoft.com/office/powerpoint/2010/main" val="3359612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Beta-</a:t>
            </a:r>
            <a:r>
              <a:rPr lang="fr-FR" dirty="0" err="1" smtClean="0"/>
              <a:t>lactamines</a:t>
            </a:r>
            <a:endParaRPr lang="fr-FR" dirty="0"/>
          </a:p>
        </p:txBody>
      </p:sp>
      <p:sp>
        <p:nvSpPr>
          <p:cNvPr id="3" name="Espace réservé du contenu 2"/>
          <p:cNvSpPr>
            <a:spLocks noGrp="1"/>
          </p:cNvSpPr>
          <p:nvPr>
            <p:ph idx="1"/>
          </p:nvPr>
        </p:nvSpPr>
        <p:spPr/>
        <p:txBody>
          <a:bodyPr/>
          <a:lstStyle/>
          <a:p>
            <a:r>
              <a:rPr lang="fr-FR" dirty="0" smtClean="0"/>
              <a:t>Résistance aux beta-</a:t>
            </a:r>
            <a:r>
              <a:rPr lang="fr-FR" dirty="0" err="1" smtClean="0"/>
              <a:t>lactamines</a:t>
            </a:r>
            <a:endParaRPr lang="fr-FR" dirty="0" smtClean="0"/>
          </a:p>
          <a:p>
            <a:pPr lvl="1"/>
            <a:r>
              <a:rPr lang="fr-FR" dirty="0" smtClean="0"/>
              <a:t>Certains germes secrètent des beta-</a:t>
            </a:r>
            <a:r>
              <a:rPr lang="fr-FR" dirty="0" err="1" smtClean="0"/>
              <a:t>lactamases</a:t>
            </a:r>
            <a:r>
              <a:rPr lang="fr-FR" dirty="0" smtClean="0"/>
              <a:t>, enzymes qui inhibent les beta-</a:t>
            </a:r>
            <a:r>
              <a:rPr lang="fr-FR" dirty="0" err="1" smtClean="0"/>
              <a:t>lactamines</a:t>
            </a:r>
            <a:endParaRPr lang="fr-FR" dirty="0" smtClean="0"/>
          </a:p>
          <a:p>
            <a:pPr lvl="1"/>
            <a:r>
              <a:rPr lang="fr-FR" dirty="0" smtClean="0"/>
              <a:t>Certaines molécules sont sensibles, d’autres résistantes aux beta-</a:t>
            </a:r>
            <a:r>
              <a:rPr lang="fr-FR" dirty="0" err="1" smtClean="0"/>
              <a:t>lactamases</a:t>
            </a:r>
            <a:endParaRPr lang="fr-FR" dirty="0" smtClean="0"/>
          </a:p>
          <a:p>
            <a:pPr lvl="1"/>
            <a:r>
              <a:rPr lang="fr-FR" dirty="0" smtClean="0"/>
              <a:t>Pour molécules sensibles administrer un inhibiteur de beta-</a:t>
            </a:r>
            <a:r>
              <a:rPr lang="fr-FR" dirty="0" err="1" smtClean="0"/>
              <a:t>lactamases</a:t>
            </a:r>
            <a:endParaRPr lang="fr-FR" dirty="0" smtClean="0"/>
          </a:p>
          <a:p>
            <a:pPr lvl="2"/>
            <a:r>
              <a:rPr lang="fr-FR" dirty="0" smtClean="0"/>
              <a:t>Acide clavulanique : inhibiteur irréversible des beta-</a:t>
            </a:r>
            <a:r>
              <a:rPr lang="fr-FR" dirty="0" err="1" smtClean="0"/>
              <a:t>lactamases</a:t>
            </a:r>
            <a:r>
              <a:rPr lang="fr-FR" dirty="0" smtClean="0"/>
              <a:t> (« substrat suicide »)</a:t>
            </a:r>
          </a:p>
          <a:p>
            <a:pPr lvl="2"/>
            <a:r>
              <a:rPr lang="fr-FR" dirty="0" smtClean="0"/>
              <a:t>Association </a:t>
            </a:r>
            <a:r>
              <a:rPr lang="fr-FR" dirty="0" smtClean="0">
                <a:solidFill>
                  <a:srgbClr val="FF0000"/>
                </a:solidFill>
              </a:rPr>
              <a:t>amoxicilline – acide clavulanique (Augmentin®)</a:t>
            </a:r>
          </a:p>
          <a:p>
            <a:pPr lvl="1"/>
            <a:endParaRPr lang="fr-FR" dirty="0" smtClean="0"/>
          </a:p>
        </p:txBody>
      </p:sp>
      <p:pic>
        <p:nvPicPr>
          <p:cNvPr id="24578" name="Picture 2" descr="http://upload.wikimedia.org/wikipedia/commons/thumb/b/b4/Clavulanic_acid_structure.svg/220px-Clavulanic_acid_structu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448" y="5311278"/>
            <a:ext cx="1800200" cy="1014658"/>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upload.wikimedia.org/wikipedia/commons/thumb/6/63/Amoxicillin-2D-skeletal.png/250px-Amoxicillin-2D-skele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5204244"/>
            <a:ext cx="2381250" cy="1228725"/>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3059832" y="5517232"/>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5155468" y="5566578"/>
            <a:ext cx="856692" cy="598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234371" y="6432969"/>
            <a:ext cx="1295868" cy="369332"/>
          </a:xfrm>
          <a:prstGeom prst="rect">
            <a:avLst/>
          </a:prstGeom>
          <a:noFill/>
        </p:spPr>
        <p:txBody>
          <a:bodyPr wrap="none" rtlCol="0">
            <a:spAutoFit/>
          </a:bodyPr>
          <a:lstStyle/>
          <a:p>
            <a:r>
              <a:rPr lang="fr-FR" dirty="0" smtClean="0"/>
              <a:t>amoxicilline</a:t>
            </a:r>
            <a:endParaRPr lang="fr-FR" dirty="0"/>
          </a:p>
        </p:txBody>
      </p:sp>
      <p:sp>
        <p:nvSpPr>
          <p:cNvPr id="10" name="ZoneTexte 9"/>
          <p:cNvSpPr txBox="1"/>
          <p:nvPr/>
        </p:nvSpPr>
        <p:spPr>
          <a:xfrm>
            <a:off x="5000487" y="6400703"/>
            <a:ext cx="1939313" cy="369332"/>
          </a:xfrm>
          <a:prstGeom prst="rect">
            <a:avLst/>
          </a:prstGeom>
          <a:noFill/>
        </p:spPr>
        <p:txBody>
          <a:bodyPr wrap="none" rtlCol="0">
            <a:spAutoFit/>
          </a:bodyPr>
          <a:lstStyle/>
          <a:p>
            <a:r>
              <a:rPr lang="fr-FR" dirty="0" smtClean="0"/>
              <a:t>Acide clavulanique</a:t>
            </a:r>
            <a:endParaRPr lang="fr-FR" dirty="0"/>
          </a:p>
        </p:txBody>
      </p:sp>
    </p:spTree>
    <p:extLst>
      <p:ext uri="{BB962C8B-B14F-4D97-AF65-F5344CB8AC3E}">
        <p14:creationId xmlns:p14="http://schemas.microsoft.com/office/powerpoint/2010/main" val="431502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dirty="0" smtClean="0"/>
              <a:t>Objectifs</a:t>
            </a:r>
            <a:r>
              <a:rPr lang="fr-FR" altLang="fr-FR" dirty="0" smtClean="0"/>
              <a:t>	</a:t>
            </a:r>
          </a:p>
        </p:txBody>
      </p:sp>
      <p:sp>
        <p:nvSpPr>
          <p:cNvPr id="6147" name="Rectangle 3"/>
          <p:cNvSpPr>
            <a:spLocks noGrp="1" noChangeArrowheads="1"/>
          </p:cNvSpPr>
          <p:nvPr>
            <p:ph type="body" idx="1"/>
          </p:nvPr>
        </p:nvSpPr>
        <p:spPr>
          <a:xfrm>
            <a:off x="179512" y="1556792"/>
            <a:ext cx="8833859" cy="3960440"/>
          </a:xfrm>
        </p:spPr>
        <p:txBody>
          <a:bodyPr>
            <a:normAutofit fontScale="92500"/>
          </a:bodyPr>
          <a:lstStyle/>
          <a:p>
            <a:pPr>
              <a:lnSpc>
                <a:spcPct val="90000"/>
              </a:lnSpc>
            </a:pPr>
            <a:r>
              <a:rPr lang="fr-FR" dirty="0" smtClean="0"/>
              <a:t>Item173 </a:t>
            </a:r>
            <a:r>
              <a:rPr lang="fr-FR" dirty="0"/>
              <a:t>: Prescription et surveillance des anti-infectieux chez l’adulte et l’enfant </a:t>
            </a:r>
            <a:endParaRPr lang="fr-FR" dirty="0" smtClean="0"/>
          </a:p>
          <a:p>
            <a:pPr>
              <a:lnSpc>
                <a:spcPct val="90000"/>
              </a:lnSpc>
            </a:pPr>
            <a:r>
              <a:rPr lang="fr-FR" dirty="0"/>
              <a:t>Item 326 : Prescription et surveillance des classes de médicaments les plus courantes chez l’adulte et chez </a:t>
            </a:r>
            <a:r>
              <a:rPr lang="fr-FR" dirty="0" smtClean="0"/>
              <a:t>l’enfant</a:t>
            </a:r>
            <a:r>
              <a:rPr lang="fr-FR" dirty="0"/>
              <a:t/>
            </a:r>
            <a:br>
              <a:rPr lang="fr-FR" dirty="0"/>
            </a:br>
            <a:endParaRPr lang="fr-FR" altLang="fr-FR" dirty="0" smtClean="0"/>
          </a:p>
          <a:p>
            <a:pPr lvl="1">
              <a:lnSpc>
                <a:spcPct val="90000"/>
              </a:lnSpc>
            </a:pPr>
            <a:r>
              <a:rPr lang="fr-FR" altLang="fr-FR" dirty="0" smtClean="0"/>
              <a:t>Conception de base</a:t>
            </a:r>
            <a:endParaRPr lang="fr-FR" altLang="fr-FR" dirty="0" smtClean="0"/>
          </a:p>
          <a:p>
            <a:pPr lvl="1">
              <a:lnSpc>
                <a:spcPct val="90000"/>
              </a:lnSpc>
            </a:pPr>
            <a:r>
              <a:rPr lang="fr-FR" altLang="fr-FR" dirty="0" smtClean="0"/>
              <a:t>4 Classes </a:t>
            </a:r>
            <a:r>
              <a:rPr lang="fr-FR" altLang="fr-FR" dirty="0" smtClean="0"/>
              <a:t>Médicamenteuses </a:t>
            </a:r>
            <a:r>
              <a:rPr lang="fr-FR" dirty="0"/>
              <a:t>les plus courantes</a:t>
            </a:r>
            <a:endParaRPr lang="fr-FR" altLang="fr-FR" dirty="0" smtClean="0"/>
          </a:p>
          <a:p>
            <a:pPr lvl="1">
              <a:lnSpc>
                <a:spcPct val="90000"/>
              </a:lnSpc>
            </a:pPr>
            <a:r>
              <a:rPr lang="fr-FR" altLang="fr-FR" dirty="0" smtClean="0"/>
              <a:t>Objectifs thérapeutiques</a:t>
            </a:r>
          </a:p>
          <a:p>
            <a:pPr lvl="1">
              <a:lnSpc>
                <a:spcPct val="90000"/>
              </a:lnSpc>
            </a:pPr>
            <a:r>
              <a:rPr lang="fr-FR" altLang="fr-FR" dirty="0" smtClean="0"/>
              <a:t>Choix de la classe thérapeutique</a:t>
            </a:r>
          </a:p>
          <a:p>
            <a:pPr lvl="1">
              <a:lnSpc>
                <a:spcPct val="90000"/>
              </a:lnSpc>
            </a:pPr>
            <a:r>
              <a:rPr lang="fr-FR" altLang="fr-FR" dirty="0" smtClean="0"/>
              <a:t>Résistance - Bon usage ATB – EBM</a:t>
            </a:r>
          </a:p>
          <a:p>
            <a:pPr eaLnBrk="1" hangingPunct="1">
              <a:lnSpc>
                <a:spcPct val="90000"/>
              </a:lnSpc>
              <a:buFont typeface="Wingdings" panose="05000000000000000000" pitchFamily="2" charset="2"/>
              <a:buNone/>
            </a:pPr>
            <a:endParaRPr lang="fr-FR" altLang="fr-FR" dirty="0" smtClean="0"/>
          </a:p>
        </p:txBody>
      </p:sp>
    </p:spTree>
    <p:extLst>
      <p:ext uri="{BB962C8B-B14F-4D97-AF65-F5344CB8AC3E}">
        <p14:creationId xmlns:p14="http://schemas.microsoft.com/office/powerpoint/2010/main" val="3073765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Beta-</a:t>
            </a:r>
            <a:r>
              <a:rPr lang="fr-FR" dirty="0" err="1" smtClean="0"/>
              <a:t>lactamines</a:t>
            </a:r>
            <a:endParaRPr lang="fr-FR"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 y="1988840"/>
            <a:ext cx="906306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a:spLocks noGrp="1"/>
          </p:cNvSpPr>
          <p:nvPr>
            <p:ph idx="1"/>
          </p:nvPr>
        </p:nvSpPr>
        <p:spPr>
          <a:xfrm>
            <a:off x="179512" y="1124744"/>
            <a:ext cx="8784976" cy="5544616"/>
          </a:xfrm>
        </p:spPr>
        <p:txBody>
          <a:bodyPr/>
          <a:lstStyle/>
          <a:p>
            <a:r>
              <a:rPr lang="fr-FR" dirty="0" smtClean="0"/>
              <a:t>Pénicillines</a:t>
            </a:r>
          </a:p>
        </p:txBody>
      </p:sp>
      <p:cxnSp>
        <p:nvCxnSpPr>
          <p:cNvPr id="4" name="Connecteur droit avec flèche 3"/>
          <p:cNvCxnSpPr/>
          <p:nvPr/>
        </p:nvCxnSpPr>
        <p:spPr>
          <a:xfrm flipV="1">
            <a:off x="827584" y="4437112"/>
            <a:ext cx="216024"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2411760" y="4293096"/>
            <a:ext cx="21602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673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Amoxicilline </a:t>
            </a:r>
            <a:endParaRPr lang="fr-FR" dirty="0"/>
          </a:p>
        </p:txBody>
      </p:sp>
      <p:sp>
        <p:nvSpPr>
          <p:cNvPr id="5" name="ZoneTexte 4"/>
          <p:cNvSpPr txBox="1"/>
          <p:nvPr/>
        </p:nvSpPr>
        <p:spPr>
          <a:xfrm>
            <a:off x="395536" y="1412776"/>
            <a:ext cx="8352928" cy="5632311"/>
          </a:xfrm>
          <a:prstGeom prst="rect">
            <a:avLst/>
          </a:prstGeom>
          <a:noFill/>
        </p:spPr>
        <p:txBody>
          <a:bodyPr wrap="square" rtlCol="0">
            <a:spAutoFit/>
          </a:bodyPr>
          <a:lstStyle/>
          <a:p>
            <a:pPr marL="457200" indent="-457200">
              <a:lnSpc>
                <a:spcPct val="150000"/>
              </a:lnSpc>
              <a:buFont typeface="+mj-lt"/>
              <a:buAutoNum type="arabicPeriod"/>
            </a:pPr>
            <a:r>
              <a:rPr lang="fr-FR" sz="2400" dirty="0" smtClean="0"/>
              <a:t>Quelle classe?</a:t>
            </a:r>
          </a:p>
          <a:p>
            <a:pPr marL="457200" indent="-457200">
              <a:lnSpc>
                <a:spcPct val="150000"/>
              </a:lnSpc>
              <a:buFont typeface="+mj-lt"/>
              <a:buAutoNum type="arabicPeriod"/>
            </a:pPr>
            <a:r>
              <a:rPr lang="fr-FR" sz="2400" dirty="0" smtClean="0"/>
              <a:t>Quelle famille?</a:t>
            </a:r>
          </a:p>
          <a:p>
            <a:pPr marL="457200" indent="-457200">
              <a:lnSpc>
                <a:spcPct val="150000"/>
              </a:lnSpc>
              <a:buFont typeface="+mj-lt"/>
              <a:buAutoNum type="arabicPeriod"/>
            </a:pPr>
            <a:r>
              <a:rPr lang="fr-FR" sz="2400" dirty="0" smtClean="0"/>
              <a:t>Quels germes? Quelles pathologies?</a:t>
            </a:r>
          </a:p>
          <a:p>
            <a:pPr marL="457200" indent="-457200">
              <a:lnSpc>
                <a:spcPct val="150000"/>
              </a:lnSpc>
              <a:buFont typeface="+mj-lt"/>
              <a:buAutoNum type="arabicPeriod"/>
            </a:pPr>
            <a:r>
              <a:rPr lang="fr-FR" sz="2400" dirty="0" smtClean="0"/>
              <a:t>Quel mécanisme d’action?</a:t>
            </a:r>
          </a:p>
          <a:p>
            <a:pPr marL="457200" indent="-457200">
              <a:lnSpc>
                <a:spcPct val="150000"/>
              </a:lnSpc>
              <a:buFont typeface="+mj-lt"/>
              <a:buAutoNum type="arabicPeriod"/>
            </a:pPr>
            <a:r>
              <a:rPr lang="fr-FR" sz="2400" dirty="0" smtClean="0"/>
              <a:t>Quelles formulations disponibles?</a:t>
            </a:r>
          </a:p>
          <a:p>
            <a:pPr marL="457200" indent="-457200">
              <a:lnSpc>
                <a:spcPct val="150000"/>
              </a:lnSpc>
              <a:buFont typeface="+mj-lt"/>
              <a:buAutoNum type="arabicPeriod"/>
            </a:pPr>
            <a:r>
              <a:rPr lang="fr-FR" sz="2400" dirty="0" smtClean="0"/>
              <a:t>Quel dosage?</a:t>
            </a:r>
          </a:p>
          <a:p>
            <a:pPr marL="457200" indent="-457200">
              <a:lnSpc>
                <a:spcPct val="150000"/>
              </a:lnSpc>
              <a:buFont typeface="+mj-lt"/>
              <a:buAutoNum type="arabicPeriod"/>
            </a:pPr>
            <a:r>
              <a:rPr lang="fr-FR" sz="2400" dirty="0" smtClean="0"/>
              <a:t>Quoi à surveiller comme EI les plus fréquents? Les plus graves? </a:t>
            </a:r>
          </a:p>
          <a:p>
            <a:pPr>
              <a:lnSpc>
                <a:spcPct val="150000"/>
              </a:lnSpc>
            </a:pPr>
            <a:endParaRPr lang="fr-FR" sz="2400" dirty="0" smtClean="0"/>
          </a:p>
          <a:p>
            <a:pPr>
              <a:lnSpc>
                <a:spcPct val="150000"/>
              </a:lnSpc>
            </a:pPr>
            <a:endParaRPr lang="fr-FR" sz="2400" dirty="0"/>
          </a:p>
        </p:txBody>
      </p:sp>
    </p:spTree>
    <p:extLst>
      <p:ext uri="{BB962C8B-B14F-4D97-AF65-F5344CB8AC3E}">
        <p14:creationId xmlns:p14="http://schemas.microsoft.com/office/powerpoint/2010/main" val="2741222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Amoxicilline </a:t>
            </a:r>
            <a:endParaRPr lang="fr-FR" dirty="0"/>
          </a:p>
        </p:txBody>
      </p:sp>
      <p:sp>
        <p:nvSpPr>
          <p:cNvPr id="5" name="ZoneTexte 4"/>
          <p:cNvSpPr txBox="1"/>
          <p:nvPr/>
        </p:nvSpPr>
        <p:spPr>
          <a:xfrm>
            <a:off x="323528" y="1078183"/>
            <a:ext cx="8352928" cy="5078313"/>
          </a:xfrm>
          <a:prstGeom prst="rect">
            <a:avLst/>
          </a:prstGeom>
          <a:noFill/>
        </p:spPr>
        <p:txBody>
          <a:bodyPr wrap="square" rtlCol="0">
            <a:spAutoFit/>
          </a:bodyPr>
          <a:lstStyle/>
          <a:p>
            <a:pPr marL="457200" indent="-457200">
              <a:lnSpc>
                <a:spcPct val="150000"/>
              </a:lnSpc>
              <a:buFont typeface="+mj-lt"/>
              <a:buAutoNum type="arabicPeriod"/>
            </a:pPr>
            <a:r>
              <a:rPr lang="fr-FR" sz="2400" dirty="0" smtClean="0"/>
              <a:t>Quelle classe? </a:t>
            </a:r>
            <a:r>
              <a:rPr lang="fr-FR" sz="2400" dirty="0"/>
              <a:t>Beta-</a:t>
            </a:r>
            <a:r>
              <a:rPr lang="fr-FR" sz="2400" dirty="0" err="1"/>
              <a:t>lactamines</a:t>
            </a:r>
            <a:endParaRPr lang="fr-FR" sz="2400" dirty="0" smtClean="0"/>
          </a:p>
          <a:p>
            <a:pPr marL="457200" indent="-457200">
              <a:lnSpc>
                <a:spcPct val="150000"/>
              </a:lnSpc>
              <a:buFont typeface="+mj-lt"/>
              <a:buAutoNum type="arabicPeriod"/>
            </a:pPr>
            <a:r>
              <a:rPr lang="fr-FR" sz="2400" dirty="0" smtClean="0"/>
              <a:t>Quelle famille? Pénicilline A </a:t>
            </a:r>
          </a:p>
          <a:p>
            <a:pPr marL="457200" indent="-457200">
              <a:lnSpc>
                <a:spcPct val="150000"/>
              </a:lnSpc>
              <a:buFont typeface="+mj-lt"/>
              <a:buAutoNum type="arabicPeriod"/>
            </a:pPr>
            <a:r>
              <a:rPr lang="fr-FR" sz="2400" dirty="0" smtClean="0"/>
              <a:t>Quels germes? Quelles pathologies? </a:t>
            </a:r>
          </a:p>
          <a:p>
            <a:pPr marL="800100" lvl="1" indent="-342900">
              <a:lnSpc>
                <a:spcPct val="150000"/>
              </a:lnSpc>
              <a:buFont typeface="Arial" panose="020B0604020202020204" pitchFamily="34" charset="0"/>
              <a:buChar char="•"/>
            </a:pPr>
            <a:r>
              <a:rPr lang="fr-FR" sz="2400" dirty="0" smtClean="0"/>
              <a:t>Cocci +/bacille Gr+/ peu de Gr – (méningocoque)</a:t>
            </a:r>
          </a:p>
          <a:p>
            <a:pPr marL="800100" lvl="1" indent="-342900">
              <a:lnSpc>
                <a:spcPct val="150000"/>
              </a:lnSpc>
              <a:buFont typeface="Arial" panose="020B0604020202020204" pitchFamily="34" charset="0"/>
              <a:buChar char="•"/>
            </a:pPr>
            <a:r>
              <a:rPr lang="fr-FR" sz="2400" dirty="0" smtClean="0"/>
              <a:t>Infection ORL +++, pneumonie, septicémie, IMF à </a:t>
            </a:r>
            <a:r>
              <a:rPr lang="fr-FR" sz="2400" dirty="0" err="1" smtClean="0"/>
              <a:t>strepto</a:t>
            </a:r>
            <a:r>
              <a:rPr lang="fr-FR" sz="2400" dirty="0" smtClean="0"/>
              <a:t> B</a:t>
            </a:r>
          </a:p>
          <a:p>
            <a:pPr marL="457200" indent="-457200">
              <a:lnSpc>
                <a:spcPct val="150000"/>
              </a:lnSpc>
              <a:buFont typeface="+mj-lt"/>
              <a:buAutoNum type="arabicPeriod"/>
            </a:pPr>
            <a:r>
              <a:rPr lang="fr-FR" sz="2400" dirty="0" smtClean="0"/>
              <a:t>Quel mécanisme d’action? inhibiteur des ponts peptidique de la paroi </a:t>
            </a:r>
            <a:r>
              <a:rPr lang="fr-FR" sz="2400" dirty="0" err="1" smtClean="0"/>
              <a:t>peptidoglycanne</a:t>
            </a:r>
            <a:endParaRPr lang="fr-FR" sz="2400" dirty="0" smtClean="0"/>
          </a:p>
          <a:p>
            <a:pPr marL="457200" indent="-457200">
              <a:lnSpc>
                <a:spcPct val="150000"/>
              </a:lnSpc>
              <a:buFont typeface="+mj-lt"/>
              <a:buAutoNum type="arabicPeriod"/>
            </a:pPr>
            <a:r>
              <a:rPr lang="fr-FR" sz="2400" dirty="0" smtClean="0"/>
              <a:t>Quelles formulations disponibles? PO, IV, IM</a:t>
            </a:r>
          </a:p>
          <a:p>
            <a:pPr>
              <a:lnSpc>
                <a:spcPct val="150000"/>
              </a:lnSpc>
            </a:pPr>
            <a:endParaRPr lang="fr-FR" sz="2400" dirty="0"/>
          </a:p>
        </p:txBody>
      </p:sp>
    </p:spTree>
    <p:extLst>
      <p:ext uri="{BB962C8B-B14F-4D97-AF65-F5344CB8AC3E}">
        <p14:creationId xmlns:p14="http://schemas.microsoft.com/office/powerpoint/2010/main" val="668246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Amoxicilline </a:t>
            </a:r>
            <a:endParaRPr lang="fr-FR" dirty="0"/>
          </a:p>
        </p:txBody>
      </p:sp>
      <p:sp>
        <p:nvSpPr>
          <p:cNvPr id="5" name="ZoneTexte 4"/>
          <p:cNvSpPr txBox="1"/>
          <p:nvPr/>
        </p:nvSpPr>
        <p:spPr>
          <a:xfrm>
            <a:off x="395536" y="1412776"/>
            <a:ext cx="8352928" cy="5078313"/>
          </a:xfrm>
          <a:prstGeom prst="rect">
            <a:avLst/>
          </a:prstGeom>
          <a:noFill/>
        </p:spPr>
        <p:txBody>
          <a:bodyPr wrap="square" rtlCol="0">
            <a:spAutoFit/>
          </a:bodyPr>
          <a:lstStyle/>
          <a:p>
            <a:pPr marL="457200" indent="-457200">
              <a:lnSpc>
                <a:spcPct val="150000"/>
              </a:lnSpc>
              <a:buFont typeface="+mj-lt"/>
              <a:buAutoNum type="arabicPeriod" startAt="6"/>
            </a:pPr>
            <a:r>
              <a:rPr lang="fr-FR" sz="2400" dirty="0"/>
              <a:t>Quel dosage</a:t>
            </a:r>
            <a:r>
              <a:rPr lang="fr-FR" sz="2400" dirty="0" smtClean="0"/>
              <a:t>?</a:t>
            </a:r>
          </a:p>
          <a:p>
            <a:pPr lvl="1">
              <a:lnSpc>
                <a:spcPct val="150000"/>
              </a:lnSpc>
            </a:pPr>
            <a:r>
              <a:rPr lang="fr-FR" sz="2400" dirty="0" smtClean="0"/>
              <a:t>RCP (Vidal/thériaque)</a:t>
            </a:r>
          </a:p>
          <a:p>
            <a:pPr lvl="1">
              <a:lnSpc>
                <a:spcPct val="150000"/>
              </a:lnSpc>
            </a:pPr>
            <a:r>
              <a:rPr lang="fr-FR" sz="2400" dirty="0" smtClean="0"/>
              <a:t>1g x 3/j ou 2g x 3-4 f/j si septicémie ou méningite, endocardite</a:t>
            </a:r>
          </a:p>
          <a:p>
            <a:pPr lvl="1">
              <a:lnSpc>
                <a:spcPct val="150000"/>
              </a:lnSpc>
            </a:pPr>
            <a:r>
              <a:rPr lang="fr-FR" sz="2400" dirty="0" smtClean="0"/>
              <a:t>Enfant : 25-150mg/kg/j en 2-4 fois/j </a:t>
            </a:r>
            <a:endParaRPr lang="fr-FR" sz="2400" dirty="0"/>
          </a:p>
          <a:p>
            <a:pPr marL="457200" indent="-457200">
              <a:lnSpc>
                <a:spcPct val="150000"/>
              </a:lnSpc>
              <a:buFont typeface="+mj-lt"/>
              <a:buAutoNum type="arabicPeriod" startAt="6"/>
            </a:pPr>
            <a:r>
              <a:rPr lang="fr-FR" sz="2400" dirty="0" smtClean="0"/>
              <a:t>Quoi </a:t>
            </a:r>
            <a:r>
              <a:rPr lang="fr-FR" sz="2400" dirty="0"/>
              <a:t>à surveiller comme EI les plus fréquents? Les plus graves? </a:t>
            </a:r>
          </a:p>
          <a:p>
            <a:pPr lvl="1">
              <a:lnSpc>
                <a:spcPct val="150000"/>
              </a:lnSpc>
            </a:pPr>
            <a:r>
              <a:rPr lang="fr-FR" sz="2400" dirty="0" smtClean="0"/>
              <a:t>Rash cutané, diarrhée, troubles digestifs</a:t>
            </a:r>
          </a:p>
          <a:p>
            <a:pPr lvl="1">
              <a:lnSpc>
                <a:spcPct val="150000"/>
              </a:lnSpc>
            </a:pPr>
            <a:r>
              <a:rPr lang="fr-FR" sz="2400" dirty="0" smtClean="0">
                <a:solidFill>
                  <a:srgbClr val="FF0000"/>
                </a:solidFill>
              </a:rPr>
              <a:t>Grave : choc anaphylactique (</a:t>
            </a:r>
            <a:r>
              <a:rPr lang="fr-FR" sz="2400" dirty="0" err="1" smtClean="0">
                <a:solidFill>
                  <a:srgbClr val="FF0000"/>
                </a:solidFill>
              </a:rPr>
              <a:t>ATCDs</a:t>
            </a:r>
            <a:r>
              <a:rPr lang="fr-FR" sz="2400" dirty="0" smtClean="0">
                <a:solidFill>
                  <a:srgbClr val="FF0000"/>
                </a:solidFill>
              </a:rPr>
              <a:t> +++)</a:t>
            </a:r>
            <a:endParaRPr lang="fr-FR" sz="2400" dirty="0">
              <a:solidFill>
                <a:srgbClr val="FF0000"/>
              </a:solidFill>
            </a:endParaRPr>
          </a:p>
          <a:p>
            <a:pPr>
              <a:lnSpc>
                <a:spcPct val="150000"/>
              </a:lnSpc>
            </a:pPr>
            <a:endParaRPr lang="fr-FR" sz="2400" dirty="0"/>
          </a:p>
        </p:txBody>
      </p:sp>
    </p:spTree>
    <p:extLst>
      <p:ext uri="{BB962C8B-B14F-4D97-AF65-F5344CB8AC3E}">
        <p14:creationId xmlns:p14="http://schemas.microsoft.com/office/powerpoint/2010/main" val="2495006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err="1" smtClean="0"/>
              <a:t>Amox+Acide</a:t>
            </a:r>
            <a:r>
              <a:rPr lang="fr-FR" dirty="0" smtClean="0"/>
              <a:t> </a:t>
            </a:r>
            <a:r>
              <a:rPr lang="fr-FR" dirty="0"/>
              <a:t>clavulanique (Augmentin) </a:t>
            </a:r>
            <a:br>
              <a:rPr lang="fr-FR" dirty="0"/>
            </a:br>
            <a:endParaRPr lang="fr-FR" dirty="0"/>
          </a:p>
        </p:txBody>
      </p:sp>
      <p:sp>
        <p:nvSpPr>
          <p:cNvPr id="5" name="ZoneTexte 4"/>
          <p:cNvSpPr txBox="1"/>
          <p:nvPr/>
        </p:nvSpPr>
        <p:spPr>
          <a:xfrm>
            <a:off x="251520" y="1225689"/>
            <a:ext cx="8352928" cy="5632311"/>
          </a:xfrm>
          <a:prstGeom prst="rect">
            <a:avLst/>
          </a:prstGeom>
          <a:noFill/>
        </p:spPr>
        <p:txBody>
          <a:bodyPr wrap="square" rtlCol="0">
            <a:spAutoFit/>
          </a:bodyPr>
          <a:lstStyle/>
          <a:p>
            <a:pPr marL="457200" indent="-457200">
              <a:lnSpc>
                <a:spcPct val="150000"/>
              </a:lnSpc>
              <a:buFont typeface="+mj-lt"/>
              <a:buAutoNum type="arabicPeriod"/>
            </a:pPr>
            <a:r>
              <a:rPr lang="fr-FR" sz="2400" dirty="0" smtClean="0"/>
              <a:t>Quelle classe?</a:t>
            </a:r>
          </a:p>
          <a:p>
            <a:pPr marL="457200" indent="-457200">
              <a:lnSpc>
                <a:spcPct val="150000"/>
              </a:lnSpc>
              <a:buFont typeface="+mj-lt"/>
              <a:buAutoNum type="arabicPeriod"/>
            </a:pPr>
            <a:r>
              <a:rPr lang="fr-FR" sz="2400" dirty="0" smtClean="0"/>
              <a:t>Quelle famille?</a:t>
            </a:r>
          </a:p>
          <a:p>
            <a:pPr marL="457200" indent="-457200">
              <a:lnSpc>
                <a:spcPct val="150000"/>
              </a:lnSpc>
              <a:buFont typeface="+mj-lt"/>
              <a:buAutoNum type="arabicPeriod"/>
            </a:pPr>
            <a:r>
              <a:rPr lang="fr-FR" sz="2400" dirty="0" smtClean="0"/>
              <a:t>Quels germes? Quelles pathologies?</a:t>
            </a:r>
          </a:p>
          <a:p>
            <a:pPr marL="457200" indent="-457200">
              <a:lnSpc>
                <a:spcPct val="150000"/>
              </a:lnSpc>
              <a:buFont typeface="+mj-lt"/>
              <a:buAutoNum type="arabicPeriod"/>
            </a:pPr>
            <a:r>
              <a:rPr lang="fr-FR" sz="2400" dirty="0" smtClean="0"/>
              <a:t>Quel mécanisme d’action?</a:t>
            </a:r>
          </a:p>
          <a:p>
            <a:pPr marL="457200" indent="-457200">
              <a:lnSpc>
                <a:spcPct val="150000"/>
              </a:lnSpc>
              <a:buFont typeface="+mj-lt"/>
              <a:buAutoNum type="arabicPeriod"/>
            </a:pPr>
            <a:r>
              <a:rPr lang="fr-FR" sz="2400" dirty="0" smtClean="0"/>
              <a:t>Quelles formulations disponibles?</a:t>
            </a:r>
          </a:p>
          <a:p>
            <a:pPr marL="457200" indent="-457200">
              <a:lnSpc>
                <a:spcPct val="150000"/>
              </a:lnSpc>
              <a:buFont typeface="+mj-lt"/>
              <a:buAutoNum type="arabicPeriod"/>
            </a:pPr>
            <a:r>
              <a:rPr lang="fr-FR" sz="2400" dirty="0" smtClean="0"/>
              <a:t>Quel dosage?</a:t>
            </a:r>
          </a:p>
          <a:p>
            <a:pPr marL="457200" indent="-457200">
              <a:lnSpc>
                <a:spcPct val="150000"/>
              </a:lnSpc>
              <a:buFont typeface="+mj-lt"/>
              <a:buAutoNum type="arabicPeriod"/>
            </a:pPr>
            <a:r>
              <a:rPr lang="fr-FR" sz="2400" dirty="0" smtClean="0"/>
              <a:t>Quoi à surveiller comme EI les plus fréquents? Les plus graves? </a:t>
            </a:r>
          </a:p>
          <a:p>
            <a:pPr>
              <a:lnSpc>
                <a:spcPct val="150000"/>
              </a:lnSpc>
            </a:pPr>
            <a:endParaRPr lang="fr-FR" sz="2400" dirty="0" smtClean="0"/>
          </a:p>
          <a:p>
            <a:pPr>
              <a:lnSpc>
                <a:spcPct val="150000"/>
              </a:lnSpc>
            </a:pPr>
            <a:endParaRPr lang="fr-FR" sz="2400" dirty="0"/>
          </a:p>
        </p:txBody>
      </p:sp>
    </p:spTree>
    <p:extLst>
      <p:ext uri="{BB962C8B-B14F-4D97-AF65-F5344CB8AC3E}">
        <p14:creationId xmlns:p14="http://schemas.microsoft.com/office/powerpoint/2010/main" val="482888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err="1" smtClean="0"/>
              <a:t>Amox+Acide</a:t>
            </a:r>
            <a:r>
              <a:rPr lang="fr-FR" dirty="0" smtClean="0"/>
              <a:t> </a:t>
            </a:r>
            <a:r>
              <a:rPr lang="fr-FR" dirty="0"/>
              <a:t>clavulanique (Augmentin) </a:t>
            </a:r>
            <a:br>
              <a:rPr lang="fr-FR" dirty="0"/>
            </a:br>
            <a:endParaRPr lang="fr-FR" dirty="0"/>
          </a:p>
        </p:txBody>
      </p:sp>
      <p:sp>
        <p:nvSpPr>
          <p:cNvPr id="5" name="ZoneTexte 4"/>
          <p:cNvSpPr txBox="1"/>
          <p:nvPr/>
        </p:nvSpPr>
        <p:spPr>
          <a:xfrm>
            <a:off x="179512" y="1052736"/>
            <a:ext cx="8352928" cy="5770811"/>
          </a:xfrm>
          <a:prstGeom prst="rect">
            <a:avLst/>
          </a:prstGeom>
          <a:noFill/>
        </p:spPr>
        <p:txBody>
          <a:bodyPr wrap="square" rtlCol="0">
            <a:spAutoFit/>
          </a:bodyPr>
          <a:lstStyle/>
          <a:p>
            <a:pPr>
              <a:lnSpc>
                <a:spcPct val="150000"/>
              </a:lnSpc>
            </a:pPr>
            <a:r>
              <a:rPr lang="fr-FR" sz="2400" dirty="0" smtClean="0"/>
              <a:t>Seule différence avec l’amoxicilline : contre les germes sécrétant beta </a:t>
            </a:r>
            <a:r>
              <a:rPr lang="fr-FR" sz="2400" dirty="0" err="1" smtClean="0"/>
              <a:t>lactamases</a:t>
            </a:r>
            <a:r>
              <a:rPr lang="fr-FR" sz="2400" dirty="0" smtClean="0"/>
              <a:t> donc rendre les ATB inefficace </a:t>
            </a:r>
          </a:p>
          <a:p>
            <a:pPr>
              <a:lnSpc>
                <a:spcPct val="150000"/>
              </a:lnSpc>
            </a:pPr>
            <a:r>
              <a:rPr lang="fr-FR" sz="2400" dirty="0" smtClean="0"/>
              <a:t>Dosage : </a:t>
            </a:r>
            <a:r>
              <a:rPr lang="fr-FR" sz="2400" dirty="0"/>
              <a:t>(</a:t>
            </a:r>
            <a:r>
              <a:rPr lang="fr-FR" sz="2400" dirty="0" err="1"/>
              <a:t>ref</a:t>
            </a:r>
            <a:r>
              <a:rPr lang="fr-FR" sz="2400" dirty="0"/>
              <a:t>: RCP thériaque</a:t>
            </a:r>
            <a:r>
              <a:rPr lang="fr-FR" sz="1600" dirty="0"/>
              <a:t>)</a:t>
            </a:r>
          </a:p>
          <a:p>
            <a:pPr>
              <a:lnSpc>
                <a:spcPct val="150000"/>
              </a:lnSpc>
            </a:pPr>
            <a:r>
              <a:rPr lang="fr-FR" dirty="0" smtClean="0"/>
              <a:t>- Adultes </a:t>
            </a:r>
            <a:r>
              <a:rPr lang="fr-FR" dirty="0"/>
              <a:t>et enfants &gt; ou = 40 </a:t>
            </a:r>
            <a:r>
              <a:rPr lang="fr-FR" dirty="0" smtClean="0"/>
              <a:t>kg :  </a:t>
            </a:r>
            <a:r>
              <a:rPr lang="fr-FR" b="1" dirty="0"/>
              <a:t>1000 mg/125 mg trois fois par jour </a:t>
            </a:r>
            <a:r>
              <a:rPr lang="fr-FR" dirty="0"/>
              <a:t/>
            </a:r>
            <a:br>
              <a:rPr lang="fr-FR" dirty="0"/>
            </a:br>
            <a:r>
              <a:rPr lang="fr-FR" dirty="0" smtClean="0"/>
              <a:t>- Enfants </a:t>
            </a:r>
            <a:r>
              <a:rPr lang="fr-FR" dirty="0"/>
              <a:t>&lt; 40 </a:t>
            </a:r>
            <a:r>
              <a:rPr lang="fr-FR" dirty="0" smtClean="0"/>
              <a:t>kg :· </a:t>
            </a:r>
            <a:r>
              <a:rPr lang="fr-FR" dirty="0"/>
              <a:t>de </a:t>
            </a:r>
            <a:r>
              <a:rPr lang="fr-FR" b="1" dirty="0"/>
              <a:t>40 mg/5 mg/kg/jour à 80 mg/10 mg/kg/jour </a:t>
            </a:r>
            <a:r>
              <a:rPr lang="fr-FR" dirty="0"/>
              <a:t>(sans dépasser </a:t>
            </a:r>
            <a:r>
              <a:rPr lang="fr-FR" dirty="0" smtClean="0"/>
              <a:t>	3000 </a:t>
            </a:r>
            <a:r>
              <a:rPr lang="fr-FR" dirty="0"/>
              <a:t>mg/375 mg par jour) en trois prises, selon la sévérité de l'infection.</a:t>
            </a:r>
            <a:r>
              <a:rPr lang="fr-FR" dirty="0"/>
              <a:t/>
            </a:r>
            <a:br>
              <a:rPr lang="fr-FR" dirty="0"/>
            </a:br>
            <a:r>
              <a:rPr lang="fr-FR" dirty="0" smtClean="0"/>
              <a:t>- Aucune </a:t>
            </a:r>
            <a:r>
              <a:rPr lang="fr-FR" dirty="0"/>
              <a:t>adaptation posologique n'est considérée </a:t>
            </a:r>
            <a:r>
              <a:rPr lang="fr-FR" dirty="0" smtClean="0"/>
              <a:t>nécessaire chez les patients âgés ou </a:t>
            </a:r>
            <a:r>
              <a:rPr lang="fr-FR" dirty="0"/>
              <a:t>insuffisants </a:t>
            </a:r>
            <a:r>
              <a:rPr lang="fr-FR" dirty="0" smtClean="0"/>
              <a:t>rénaux  </a:t>
            </a:r>
            <a:r>
              <a:rPr lang="fr-FR" dirty="0"/>
              <a:t>présentant une clairance de la créatinine (</a:t>
            </a:r>
            <a:r>
              <a:rPr lang="fr-FR" dirty="0" err="1"/>
              <a:t>ClCr</a:t>
            </a:r>
            <a:r>
              <a:rPr lang="fr-FR" dirty="0"/>
              <a:t>) supérieure à 30 ml/min.</a:t>
            </a:r>
            <a:br>
              <a:rPr lang="fr-FR" dirty="0"/>
            </a:br>
            <a:r>
              <a:rPr lang="fr-FR" dirty="0" smtClean="0"/>
              <a:t>- Utiliser </a:t>
            </a:r>
            <a:r>
              <a:rPr lang="fr-FR" dirty="0"/>
              <a:t>avec prudence et surveiller la fonction hépatique </a:t>
            </a:r>
            <a:r>
              <a:rPr lang="fr-FR" dirty="0" smtClean="0"/>
              <a:t>régulièrement chez les patients </a:t>
            </a:r>
            <a:r>
              <a:rPr lang="fr-FR" dirty="0"/>
              <a:t>insuffisants </a:t>
            </a:r>
            <a:r>
              <a:rPr lang="fr-FR" dirty="0" smtClean="0"/>
              <a:t>hépatiques</a:t>
            </a:r>
          </a:p>
          <a:p>
            <a:pPr marL="285750" indent="-285750">
              <a:lnSpc>
                <a:spcPct val="150000"/>
              </a:lnSpc>
              <a:buFontTx/>
              <a:buChar char="-"/>
            </a:pPr>
            <a:r>
              <a:rPr lang="fr-FR" b="1" dirty="0" smtClean="0"/>
              <a:t>EI : diarrhée +++</a:t>
            </a:r>
            <a:r>
              <a:rPr lang="fr-FR" dirty="0"/>
              <a:t/>
            </a:r>
            <a:br>
              <a:rPr lang="fr-FR" dirty="0"/>
            </a:br>
            <a:endParaRPr lang="fr-FR" sz="1200" dirty="0"/>
          </a:p>
        </p:txBody>
      </p:sp>
    </p:spTree>
    <p:extLst>
      <p:ext uri="{BB962C8B-B14F-4D97-AF65-F5344CB8AC3E}">
        <p14:creationId xmlns:p14="http://schemas.microsoft.com/office/powerpoint/2010/main" val="719445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Céphalosporines 3G </a:t>
            </a:r>
            <a:endParaRPr lang="fr-FR" dirty="0"/>
          </a:p>
        </p:txBody>
      </p:sp>
      <p:sp>
        <p:nvSpPr>
          <p:cNvPr id="7" name="Espace réservé du contenu 2"/>
          <p:cNvSpPr>
            <a:spLocks noGrp="1"/>
          </p:cNvSpPr>
          <p:nvPr>
            <p:ph idx="1"/>
          </p:nvPr>
        </p:nvSpPr>
        <p:spPr>
          <a:xfrm>
            <a:off x="179512" y="1124744"/>
            <a:ext cx="8784976" cy="5733256"/>
          </a:xfrm>
        </p:spPr>
        <p:txBody>
          <a:bodyPr>
            <a:noAutofit/>
          </a:bodyPr>
          <a:lstStyle/>
          <a:p>
            <a:r>
              <a:rPr lang="fr-FR" sz="2400" dirty="0" smtClean="0"/>
              <a:t>Même 7 questions</a:t>
            </a:r>
          </a:p>
          <a:p>
            <a:endParaRPr lang="fr-FR" sz="2400" dirty="0" smtClean="0"/>
          </a:p>
          <a:p>
            <a:r>
              <a:rPr lang="fr-FR" sz="2400" dirty="0" smtClean="0"/>
              <a:t>Germes Gr - +++, infection systémique grave, forme IV souvent</a:t>
            </a:r>
            <a:endParaRPr lang="fr-FR" sz="2400" dirty="0" smtClean="0"/>
          </a:p>
          <a:p>
            <a:pPr marL="57150" indent="0">
              <a:buNone/>
            </a:pPr>
            <a:endParaRPr lang="fr-FR" sz="2400" dirty="0" smtClean="0"/>
          </a:p>
          <a:p>
            <a:pPr marL="400050"/>
            <a:r>
              <a:rPr lang="fr-FR" sz="2400" dirty="0" smtClean="0"/>
              <a:t>Effets </a:t>
            </a:r>
            <a:r>
              <a:rPr lang="fr-FR" sz="2400" dirty="0"/>
              <a:t>indésirables </a:t>
            </a:r>
          </a:p>
          <a:p>
            <a:pPr marL="857250" lvl="1" indent="-342900"/>
            <a:r>
              <a:rPr lang="fr-FR" dirty="0"/>
              <a:t>Thrombophlébites au pt d’injection</a:t>
            </a:r>
          </a:p>
          <a:p>
            <a:pPr marL="857250" lvl="1" indent="-342900"/>
            <a:r>
              <a:rPr lang="fr-FR" dirty="0"/>
              <a:t>Toxicité rénale, attention association avec toxiques rénaux (aminosides, </a:t>
            </a:r>
            <a:r>
              <a:rPr lang="fr-FR" dirty="0" err="1"/>
              <a:t>glycopeptides</a:t>
            </a:r>
            <a:endParaRPr lang="fr-FR" dirty="0"/>
          </a:p>
          <a:p>
            <a:pPr marL="857250" lvl="1" indent="-342900"/>
            <a:r>
              <a:rPr lang="fr-FR" dirty="0" err="1"/>
              <a:t>Ceftriaxone</a:t>
            </a:r>
            <a:r>
              <a:rPr lang="fr-FR" dirty="0"/>
              <a:t> : Ne JAMAIS injecter avec un sel de calcium -&gt; formation de cristaux pouvant entrainer la mort par embolie </a:t>
            </a:r>
            <a:r>
              <a:rPr lang="fr-FR" dirty="0" smtClean="0"/>
              <a:t>pulmonaire</a:t>
            </a:r>
          </a:p>
          <a:p>
            <a:pPr marL="400050"/>
            <a:r>
              <a:rPr lang="fr-FR" sz="2400" dirty="0" smtClean="0"/>
              <a:t>Dosage </a:t>
            </a:r>
            <a:r>
              <a:rPr lang="fr-FR" sz="2400" dirty="0"/>
              <a:t>: 1g x 3/j , enfant 50-100mg/kg/j en </a:t>
            </a:r>
            <a:r>
              <a:rPr lang="fr-FR" sz="2400" dirty="0" smtClean="0"/>
              <a:t>2-4fois/j</a:t>
            </a:r>
            <a:r>
              <a:rPr lang="fr-FR" sz="2400" dirty="0" smtClean="0"/>
              <a:t> </a:t>
            </a:r>
          </a:p>
          <a:p>
            <a:endParaRPr lang="fr-FR" sz="2400" dirty="0" smtClean="0"/>
          </a:p>
        </p:txBody>
      </p:sp>
    </p:spTree>
    <p:extLst>
      <p:ext uri="{BB962C8B-B14F-4D97-AF65-F5344CB8AC3E}">
        <p14:creationId xmlns:p14="http://schemas.microsoft.com/office/powerpoint/2010/main" val="4210594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8963163" cy="391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a:bodyPr>
          <a:lstStyle/>
          <a:p>
            <a:r>
              <a:rPr lang="fr-FR" b="1" dirty="0" smtClean="0"/>
              <a:t>Céphalosporines 3G </a:t>
            </a:r>
            <a:endParaRPr lang="fr-FR" dirty="0"/>
          </a:p>
        </p:txBody>
      </p:sp>
      <p:sp>
        <p:nvSpPr>
          <p:cNvPr id="6" name="Rectangle 5"/>
          <p:cNvSpPr/>
          <p:nvPr/>
        </p:nvSpPr>
        <p:spPr>
          <a:xfrm>
            <a:off x="1259632" y="3962123"/>
            <a:ext cx="1765300" cy="2159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1226456" y="4468210"/>
            <a:ext cx="1798476" cy="249958"/>
          </a:xfrm>
          <a:prstGeom prst="rect">
            <a:avLst/>
          </a:prstGeom>
        </p:spPr>
      </p:pic>
    </p:spTree>
    <p:extLst>
      <p:ext uri="{BB962C8B-B14F-4D97-AF65-F5344CB8AC3E}">
        <p14:creationId xmlns:p14="http://schemas.microsoft.com/office/powerpoint/2010/main" val="2608239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Glycopeptides</a:t>
            </a:r>
            <a:endParaRPr lang="fr-FR" dirty="0"/>
          </a:p>
        </p:txBody>
      </p:sp>
      <p:sp>
        <p:nvSpPr>
          <p:cNvPr id="3" name="Espace réservé du contenu 2"/>
          <p:cNvSpPr>
            <a:spLocks noGrp="1"/>
          </p:cNvSpPr>
          <p:nvPr>
            <p:ph idx="1"/>
          </p:nvPr>
        </p:nvSpPr>
        <p:spPr/>
        <p:txBody>
          <a:bodyPr>
            <a:normAutofit/>
          </a:bodyPr>
          <a:lstStyle/>
          <a:p>
            <a:r>
              <a:rPr lang="fr-FR" dirty="0" smtClean="0"/>
              <a:t>Mécanisme d’action</a:t>
            </a:r>
          </a:p>
          <a:p>
            <a:pPr lvl="1"/>
            <a:r>
              <a:rPr lang="fr-FR" dirty="0" smtClean="0"/>
              <a:t>Inhibition de la </a:t>
            </a:r>
            <a:r>
              <a:rPr lang="fr-FR" dirty="0" err="1" smtClean="0"/>
              <a:t>transpeptidase</a:t>
            </a:r>
            <a:r>
              <a:rPr lang="fr-FR" dirty="0" smtClean="0"/>
              <a:t> par fixation au niveau du site d’action de l’enzyme (</a:t>
            </a:r>
            <a:r>
              <a:rPr lang="fr-FR" dirty="0" smtClean="0">
                <a:sym typeface="Symbol"/>
              </a:rPr>
              <a:t> beta-</a:t>
            </a:r>
            <a:r>
              <a:rPr lang="fr-FR" dirty="0" err="1" smtClean="0">
                <a:sym typeface="Symbol"/>
              </a:rPr>
              <a:t>lactamines</a:t>
            </a:r>
            <a:r>
              <a:rPr lang="fr-FR" dirty="0" smtClean="0">
                <a:sym typeface="Symbol"/>
              </a:rPr>
              <a:t>)</a:t>
            </a:r>
          </a:p>
          <a:p>
            <a:r>
              <a:rPr lang="fr-FR" dirty="0" smtClean="0">
                <a:sym typeface="Symbol"/>
              </a:rPr>
              <a:t>Spectre d’action</a:t>
            </a:r>
          </a:p>
          <a:p>
            <a:pPr lvl="1"/>
            <a:r>
              <a:rPr lang="fr-FR" dirty="0" err="1" smtClean="0"/>
              <a:t>Cocci</a:t>
            </a:r>
            <a:r>
              <a:rPr lang="fr-FR" dirty="0" smtClean="0"/>
              <a:t> et bacilles G+, dont </a:t>
            </a:r>
            <a:r>
              <a:rPr lang="fr-FR" dirty="0" err="1" smtClean="0"/>
              <a:t>Staphyloccoques</a:t>
            </a:r>
            <a:r>
              <a:rPr lang="fr-FR" dirty="0" smtClean="0"/>
              <a:t> dorés </a:t>
            </a:r>
            <a:r>
              <a:rPr lang="fr-FR" dirty="0" err="1" smtClean="0"/>
              <a:t>méticilline</a:t>
            </a:r>
            <a:r>
              <a:rPr lang="fr-FR" dirty="0" smtClean="0"/>
              <a:t>-résistants (SARM) : germes </a:t>
            </a:r>
            <a:r>
              <a:rPr lang="fr-FR" dirty="0" err="1" smtClean="0"/>
              <a:t>multirésistants</a:t>
            </a:r>
            <a:endParaRPr lang="fr-FR" dirty="0"/>
          </a:p>
          <a:p>
            <a:r>
              <a:rPr lang="fr-FR" dirty="0" smtClean="0"/>
              <a:t>PK et administration</a:t>
            </a:r>
          </a:p>
          <a:p>
            <a:pPr lvl="1"/>
            <a:r>
              <a:rPr lang="fr-FR" dirty="0" smtClean="0"/>
              <a:t>Non-absorbée au niveau gastrique –&gt; administration IV (parfois perfusion continue)</a:t>
            </a:r>
          </a:p>
          <a:p>
            <a:pPr lvl="1"/>
            <a:r>
              <a:rPr lang="fr-FR" dirty="0" smtClean="0"/>
              <a:t>Elimination exclusivement par voie rénale –&gt; </a:t>
            </a:r>
            <a:r>
              <a:rPr lang="fr-FR" b="1" i="1" dirty="0" smtClean="0"/>
              <a:t>risque de surdosage chez </a:t>
            </a:r>
            <a:r>
              <a:rPr lang="fr-FR" b="1" i="1" dirty="0" err="1" smtClean="0"/>
              <a:t>insufissants</a:t>
            </a:r>
            <a:r>
              <a:rPr lang="fr-FR" b="1" i="1" dirty="0" smtClean="0"/>
              <a:t> rénaux</a:t>
            </a:r>
          </a:p>
        </p:txBody>
      </p:sp>
    </p:spTree>
    <p:extLst>
      <p:ext uri="{BB962C8B-B14F-4D97-AF65-F5344CB8AC3E}">
        <p14:creationId xmlns:p14="http://schemas.microsoft.com/office/powerpoint/2010/main" val="3362510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Glycopeptides</a:t>
            </a:r>
            <a:endParaRPr lang="fr-FR" dirty="0"/>
          </a:p>
        </p:txBody>
      </p:sp>
      <p:sp>
        <p:nvSpPr>
          <p:cNvPr id="3" name="Espace réservé du contenu 2"/>
          <p:cNvSpPr>
            <a:spLocks noGrp="1"/>
          </p:cNvSpPr>
          <p:nvPr>
            <p:ph idx="1"/>
          </p:nvPr>
        </p:nvSpPr>
        <p:spPr>
          <a:xfrm>
            <a:off x="154236" y="1124744"/>
            <a:ext cx="8784976" cy="5544616"/>
          </a:xfrm>
        </p:spPr>
        <p:txBody>
          <a:bodyPr>
            <a:normAutofit lnSpcReduction="10000"/>
          </a:bodyPr>
          <a:lstStyle/>
          <a:p>
            <a:r>
              <a:rPr lang="fr-FR" dirty="0"/>
              <a:t>Pharmacodynamie</a:t>
            </a:r>
          </a:p>
          <a:p>
            <a:pPr lvl="1"/>
            <a:r>
              <a:rPr lang="fr-FR" dirty="0"/>
              <a:t>Lentement </a:t>
            </a:r>
            <a:r>
              <a:rPr lang="fr-FR" dirty="0" smtClean="0"/>
              <a:t>bactéricides</a:t>
            </a:r>
          </a:p>
          <a:p>
            <a:pPr lvl="1"/>
            <a:r>
              <a:rPr lang="fr-FR" dirty="0" smtClean="0"/>
              <a:t>Temps-dépendants</a:t>
            </a:r>
            <a:endParaRPr lang="fr-FR" dirty="0"/>
          </a:p>
          <a:p>
            <a:pPr lvl="1"/>
            <a:r>
              <a:rPr lang="fr-FR" b="1" dirty="0"/>
              <a:t>Synergie avec </a:t>
            </a:r>
            <a:r>
              <a:rPr lang="fr-FR" b="1" dirty="0" smtClean="0"/>
              <a:t>aminosides</a:t>
            </a:r>
            <a:endParaRPr lang="fr-FR" dirty="0" smtClean="0"/>
          </a:p>
          <a:p>
            <a:r>
              <a:rPr lang="fr-FR" dirty="0" smtClean="0"/>
              <a:t>Effets indésirables et toxicité</a:t>
            </a:r>
          </a:p>
          <a:p>
            <a:pPr lvl="1"/>
            <a:r>
              <a:rPr lang="fr-FR" dirty="0" smtClean="0"/>
              <a:t>Toxicité rénale : nécrose tubulaire le plus souvent réversible –&gt; insuffisance rénale –&gt; risque surdosage !!</a:t>
            </a:r>
          </a:p>
          <a:p>
            <a:pPr lvl="1"/>
            <a:r>
              <a:rPr lang="fr-FR" dirty="0" err="1" smtClean="0"/>
              <a:t>Ototoxicité</a:t>
            </a:r>
            <a:r>
              <a:rPr lang="fr-FR" dirty="0" smtClean="0"/>
              <a:t> : atteinte cochléaire lente, dose-cumulative, irréversible potentialisée par aminosides –&gt; surdité définitive</a:t>
            </a:r>
          </a:p>
          <a:p>
            <a:r>
              <a:rPr lang="fr-FR" dirty="0" smtClean="0"/>
              <a:t>Médicaments</a:t>
            </a:r>
          </a:p>
          <a:p>
            <a:pPr lvl="1"/>
            <a:r>
              <a:rPr lang="fr-FR" dirty="0" smtClean="0">
                <a:solidFill>
                  <a:srgbClr val="1154E9"/>
                </a:solidFill>
              </a:rPr>
              <a:t>Vancomycine		</a:t>
            </a:r>
            <a:r>
              <a:rPr lang="fr-FR" dirty="0" err="1" smtClean="0">
                <a:solidFill>
                  <a:srgbClr val="1154E9"/>
                </a:solidFill>
              </a:rPr>
              <a:t>Vancocine</a:t>
            </a:r>
            <a:r>
              <a:rPr lang="fr-FR" dirty="0" smtClean="0">
                <a:solidFill>
                  <a:srgbClr val="1154E9"/>
                </a:solidFill>
              </a:rPr>
              <a:t>®      </a:t>
            </a:r>
            <a:r>
              <a:rPr lang="fr-FR" dirty="0" err="1" smtClean="0">
                <a:solidFill>
                  <a:srgbClr val="1154E9"/>
                </a:solidFill>
              </a:rPr>
              <a:t>cocci</a:t>
            </a:r>
            <a:r>
              <a:rPr lang="fr-FR" dirty="0" smtClean="0">
                <a:solidFill>
                  <a:srgbClr val="1154E9"/>
                </a:solidFill>
              </a:rPr>
              <a:t> G+ (SCN, SA)</a:t>
            </a:r>
            <a:endParaRPr lang="fr-FR" dirty="0" smtClean="0">
              <a:solidFill>
                <a:srgbClr val="1154E9"/>
              </a:solidFill>
            </a:endParaRPr>
          </a:p>
          <a:p>
            <a:pPr lvl="1"/>
            <a:r>
              <a:rPr lang="fr-FR" dirty="0" smtClean="0"/>
              <a:t>Perfusion continue 20-30mg/kg/j enfant</a:t>
            </a:r>
          </a:p>
          <a:p>
            <a:pPr lvl="1"/>
            <a:r>
              <a:rPr lang="fr-FR" dirty="0" smtClean="0"/>
              <a:t>ou IV/12h ou /8h 20mg-30mg/kg/prise , </a:t>
            </a:r>
            <a:r>
              <a:rPr lang="fr-FR" dirty="0" smtClean="0">
                <a:solidFill>
                  <a:srgbClr val="FF0000"/>
                </a:solidFill>
              </a:rPr>
              <a:t>nécrose si IM ou SC</a:t>
            </a:r>
            <a:endParaRPr lang="fr-FR" dirty="0">
              <a:solidFill>
                <a:srgbClr val="FF0000"/>
              </a:solidFill>
            </a:endParaRPr>
          </a:p>
        </p:txBody>
      </p:sp>
    </p:spTree>
    <p:extLst>
      <p:ext uri="{BB962C8B-B14F-4D97-AF65-F5344CB8AC3E}">
        <p14:creationId xmlns:p14="http://schemas.microsoft.com/office/powerpoint/2010/main" val="2902943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dirty="0"/>
              <a:t>Conception de </a:t>
            </a:r>
            <a:r>
              <a:rPr lang="fr-FR" altLang="fr-FR" dirty="0" smtClean="0"/>
              <a:t>base: </a:t>
            </a:r>
            <a:r>
              <a:rPr lang="fr-FR" altLang="fr-FR" dirty="0" err="1" smtClean="0"/>
              <a:t>cocci</a:t>
            </a:r>
            <a:r>
              <a:rPr lang="fr-FR" altLang="fr-FR" dirty="0" smtClean="0"/>
              <a:t>, bacille, Gr+, Gr -</a:t>
            </a:r>
            <a:endParaRPr lang="fr-FR" altLang="fr-FR" dirty="0"/>
          </a:p>
          <a:p>
            <a:pPr marL="914400" lvl="1" indent="-457200">
              <a:lnSpc>
                <a:spcPct val="150000"/>
              </a:lnSpc>
              <a:buFont typeface="+mj-lt"/>
              <a:buAutoNum type="arabicPeriod"/>
            </a:pPr>
            <a:r>
              <a:rPr lang="fr-FR" altLang="fr-FR" dirty="0" smtClean="0"/>
              <a:t>4 </a:t>
            </a:r>
            <a:r>
              <a:rPr lang="fr-FR" altLang="fr-FR" dirty="0"/>
              <a:t>Classes Médicamenteuses </a:t>
            </a:r>
            <a:r>
              <a:rPr lang="fr-FR" dirty="0"/>
              <a:t>les plus </a:t>
            </a:r>
            <a:r>
              <a:rPr lang="fr-FR" dirty="0" smtClean="0"/>
              <a:t>courantes</a:t>
            </a:r>
          </a:p>
          <a:p>
            <a:pPr lvl="2">
              <a:lnSpc>
                <a:spcPct val="150000"/>
              </a:lnSpc>
            </a:pPr>
            <a:r>
              <a:rPr lang="fr-FR" altLang="fr-FR" dirty="0" smtClean="0"/>
              <a:t>Beta </a:t>
            </a:r>
            <a:r>
              <a:rPr lang="fr-FR" altLang="fr-FR" dirty="0" err="1" smtClean="0"/>
              <a:t>lactamines</a:t>
            </a:r>
            <a:r>
              <a:rPr lang="fr-FR" altLang="fr-FR" dirty="0" smtClean="0"/>
              <a:t> : Pénicillines M et A; C3G</a:t>
            </a:r>
          </a:p>
          <a:p>
            <a:pPr lvl="2">
              <a:lnSpc>
                <a:spcPct val="150000"/>
              </a:lnSpc>
            </a:pPr>
            <a:r>
              <a:rPr lang="fr-FR" altLang="fr-FR" dirty="0" smtClean="0"/>
              <a:t>Aminosides : </a:t>
            </a:r>
            <a:r>
              <a:rPr lang="fr-FR" altLang="fr-FR" dirty="0" err="1" smtClean="0"/>
              <a:t>amikacine</a:t>
            </a:r>
            <a:r>
              <a:rPr lang="fr-FR" altLang="fr-FR" dirty="0" smtClean="0"/>
              <a:t>, gentamicine</a:t>
            </a:r>
          </a:p>
          <a:p>
            <a:pPr lvl="2">
              <a:lnSpc>
                <a:spcPct val="150000"/>
              </a:lnSpc>
            </a:pPr>
            <a:r>
              <a:rPr lang="fr-FR" altLang="fr-FR" dirty="0" err="1" smtClean="0"/>
              <a:t>Glycopeptides</a:t>
            </a:r>
            <a:r>
              <a:rPr lang="fr-FR" altLang="fr-FR" dirty="0" smtClean="0"/>
              <a:t> : Vancomycine</a:t>
            </a:r>
          </a:p>
          <a:p>
            <a:pPr lvl="2">
              <a:lnSpc>
                <a:spcPct val="150000"/>
              </a:lnSpc>
            </a:pPr>
            <a:r>
              <a:rPr lang="fr-FR" altLang="fr-FR" dirty="0" smtClean="0"/>
              <a:t>Macrolides : </a:t>
            </a:r>
            <a:r>
              <a:rPr lang="fr-FR" altLang="fr-FR" dirty="0" err="1" smtClean="0"/>
              <a:t>erythromycine</a:t>
            </a:r>
            <a:r>
              <a:rPr lang="fr-FR" altLang="fr-FR" dirty="0"/>
              <a:t> </a:t>
            </a:r>
            <a:r>
              <a:rPr lang="fr-FR" altLang="fr-FR" dirty="0" smtClean="0"/>
              <a:t> </a:t>
            </a:r>
            <a:endParaRPr lang="fr-FR" altLang="fr-FR" dirty="0"/>
          </a:p>
          <a:p>
            <a:pPr marL="914400" lvl="1" indent="-457200">
              <a:lnSpc>
                <a:spcPct val="150000"/>
              </a:lnSpc>
              <a:buFont typeface="+mj-lt"/>
              <a:buAutoNum type="arabicPeriod"/>
            </a:pPr>
            <a:r>
              <a:rPr lang="fr-FR" altLang="fr-FR" dirty="0"/>
              <a:t>Objectifs thérapeutiques</a:t>
            </a:r>
          </a:p>
          <a:p>
            <a:pPr marL="914400" lvl="1" indent="-457200">
              <a:lnSpc>
                <a:spcPct val="150000"/>
              </a:lnSpc>
              <a:buFont typeface="+mj-lt"/>
              <a:buAutoNum type="arabicPeriod"/>
            </a:pPr>
            <a:r>
              <a:rPr lang="fr-FR" altLang="fr-FR" dirty="0"/>
              <a:t>Choix de la classe thérapeutique</a:t>
            </a:r>
          </a:p>
          <a:p>
            <a:pPr marL="914400" lvl="1" indent="-457200">
              <a:lnSpc>
                <a:spcPct val="150000"/>
              </a:lnSpc>
              <a:buFont typeface="+mj-lt"/>
              <a:buAutoNum type="arabicPeriod"/>
            </a:pPr>
            <a:r>
              <a:rPr lang="fr-FR" altLang="fr-FR" dirty="0"/>
              <a:t>Résistance - Bon usage ATB – EBM</a:t>
            </a:r>
          </a:p>
          <a:p>
            <a:pPr eaLnBrk="1" hangingPunct="1">
              <a:lnSpc>
                <a:spcPct val="90000"/>
              </a:lnSpc>
              <a:buFont typeface="Wingdings" panose="05000000000000000000" pitchFamily="2" charset="2"/>
              <a:buNone/>
            </a:pPr>
            <a:endParaRPr lang="fr-FR" altLang="fr-FR" dirty="0" smtClean="0"/>
          </a:p>
        </p:txBody>
      </p:sp>
    </p:spTree>
    <p:extLst>
      <p:ext uri="{BB962C8B-B14F-4D97-AF65-F5344CB8AC3E}">
        <p14:creationId xmlns:p14="http://schemas.microsoft.com/office/powerpoint/2010/main" val="1614517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Inhibiteurs de la synthèse protéique</a:t>
            </a:r>
            <a:endParaRPr lang="fr-FR" dirty="0"/>
          </a:p>
        </p:txBody>
      </p:sp>
      <p:sp>
        <p:nvSpPr>
          <p:cNvPr id="3" name="Espace réservé du contenu 2"/>
          <p:cNvSpPr>
            <a:spLocks noGrp="1"/>
          </p:cNvSpPr>
          <p:nvPr>
            <p:ph idx="1"/>
          </p:nvPr>
        </p:nvSpPr>
        <p:spPr/>
        <p:txBody>
          <a:bodyPr/>
          <a:lstStyle/>
          <a:p>
            <a:r>
              <a:rPr lang="fr-FR" dirty="0" smtClean="0"/>
              <a:t>Perturbent l’étape de traduction (ARNm –&gt; protéines) en agissant au niveau des ribosomes</a:t>
            </a:r>
          </a:p>
          <a:p>
            <a:pPr lvl="1"/>
            <a:r>
              <a:rPr lang="fr-FR" dirty="0" smtClean="0">
                <a:solidFill>
                  <a:srgbClr val="1154E9"/>
                </a:solidFill>
              </a:rPr>
              <a:t>Aminosides	</a:t>
            </a:r>
            <a:r>
              <a:rPr lang="fr-FR" sz="2000" dirty="0" smtClean="0">
                <a:solidFill>
                  <a:srgbClr val="1154E9"/>
                </a:solidFill>
              </a:rPr>
              <a:t>formation faux </a:t>
            </a:r>
            <a:r>
              <a:rPr lang="fr-FR" sz="2000" dirty="0" err="1" smtClean="0">
                <a:solidFill>
                  <a:srgbClr val="1154E9"/>
                </a:solidFill>
              </a:rPr>
              <a:t>ac</a:t>
            </a:r>
            <a:r>
              <a:rPr lang="fr-FR" sz="2000" dirty="0" smtClean="0">
                <a:solidFill>
                  <a:srgbClr val="1154E9"/>
                </a:solidFill>
              </a:rPr>
              <a:t>. Aminé</a:t>
            </a:r>
            <a:r>
              <a:rPr lang="fr-FR" dirty="0" smtClean="0">
                <a:solidFill>
                  <a:srgbClr val="1154E9"/>
                </a:solidFill>
              </a:rPr>
              <a:t>		bactéricides</a:t>
            </a:r>
          </a:p>
          <a:p>
            <a:pPr lvl="1"/>
            <a:r>
              <a:rPr lang="fr-FR" dirty="0" smtClean="0">
                <a:solidFill>
                  <a:srgbClr val="1154E9"/>
                </a:solidFill>
              </a:rPr>
              <a:t>Macrolides	</a:t>
            </a:r>
            <a:r>
              <a:rPr lang="fr-FR" sz="2000" dirty="0" smtClean="0">
                <a:solidFill>
                  <a:srgbClr val="1154E9"/>
                </a:solidFill>
              </a:rPr>
              <a:t>bloquent déplacement ribosomes	</a:t>
            </a:r>
            <a:r>
              <a:rPr lang="fr-FR" dirty="0" smtClean="0">
                <a:solidFill>
                  <a:srgbClr val="1154E9"/>
                </a:solidFill>
              </a:rPr>
              <a:t>bactériostatiques</a:t>
            </a:r>
          </a:p>
          <a:p>
            <a:pPr lvl="1"/>
            <a:r>
              <a:rPr lang="fr-FR" dirty="0" smtClean="0"/>
              <a:t>Tétracyclines	</a:t>
            </a:r>
            <a:r>
              <a:rPr lang="fr-FR" sz="2000" dirty="0"/>
              <a:t>inhibent fixation </a:t>
            </a:r>
            <a:r>
              <a:rPr lang="fr-FR" sz="2000" dirty="0" err="1"/>
              <a:t>ARNt</a:t>
            </a:r>
            <a:r>
              <a:rPr lang="fr-FR" sz="2000" dirty="0"/>
              <a:t> – </a:t>
            </a:r>
            <a:r>
              <a:rPr lang="fr-FR" sz="2000" dirty="0" err="1"/>
              <a:t>ac</a:t>
            </a:r>
            <a:r>
              <a:rPr lang="fr-FR" sz="2000" dirty="0"/>
              <a:t>. </a:t>
            </a:r>
            <a:r>
              <a:rPr lang="fr-FR" sz="2000" dirty="0" smtClean="0"/>
              <a:t>Aminé	</a:t>
            </a:r>
            <a:r>
              <a:rPr lang="fr-FR" dirty="0" smtClean="0"/>
              <a:t>bactériostatiques</a:t>
            </a:r>
            <a:endParaRPr lang="fr-F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3" y="3583633"/>
            <a:ext cx="9081454" cy="286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p:cNvCxnSpPr/>
          <p:nvPr/>
        </p:nvCxnSpPr>
        <p:spPr>
          <a:xfrm>
            <a:off x="1763688" y="4149080"/>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763688" y="4149080"/>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763688" y="4437112"/>
            <a:ext cx="86409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99792" y="4149080"/>
            <a:ext cx="45719"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583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Aminosides</a:t>
            </a:r>
            <a:endParaRPr lang="fr-FR" dirty="0"/>
          </a:p>
        </p:txBody>
      </p:sp>
      <p:sp>
        <p:nvSpPr>
          <p:cNvPr id="5" name="Espace réservé du contenu 2"/>
          <p:cNvSpPr>
            <a:spLocks noGrp="1"/>
          </p:cNvSpPr>
          <p:nvPr>
            <p:ph idx="1"/>
          </p:nvPr>
        </p:nvSpPr>
        <p:spPr/>
        <p:txBody>
          <a:bodyPr>
            <a:normAutofit/>
          </a:bodyPr>
          <a:lstStyle/>
          <a:p>
            <a:r>
              <a:rPr lang="fr-FR" dirty="0" smtClean="0">
                <a:sym typeface="Symbol"/>
              </a:rPr>
              <a:t>Spectre d’action</a:t>
            </a:r>
          </a:p>
          <a:p>
            <a:pPr lvl="1"/>
            <a:r>
              <a:rPr lang="fr-FR" dirty="0" smtClean="0">
                <a:sym typeface="Symbol"/>
              </a:rPr>
              <a:t>Large</a:t>
            </a:r>
          </a:p>
          <a:p>
            <a:pPr lvl="1"/>
            <a:r>
              <a:rPr lang="fr-FR" dirty="0" smtClean="0">
                <a:sym typeface="Symbol"/>
              </a:rPr>
              <a:t>Beaucoup d’espèces G+ et G-, dont bacille Koch (tuberculose)</a:t>
            </a:r>
          </a:p>
          <a:p>
            <a:r>
              <a:rPr lang="fr-FR" dirty="0" smtClean="0"/>
              <a:t>PK et administration</a:t>
            </a:r>
          </a:p>
          <a:p>
            <a:pPr lvl="1"/>
            <a:r>
              <a:rPr lang="fr-FR" dirty="0" smtClean="0"/>
              <a:t>Non-absorbés au niveau gastrique –&gt; administration IV</a:t>
            </a:r>
          </a:p>
          <a:p>
            <a:pPr lvl="1"/>
            <a:r>
              <a:rPr lang="fr-FR" dirty="0" smtClean="0"/>
              <a:t>Elimination exclusivement par voie rénale –&gt; </a:t>
            </a:r>
            <a:r>
              <a:rPr lang="fr-FR" b="1" i="1" dirty="0" smtClean="0"/>
              <a:t>risque de surdosage chez </a:t>
            </a:r>
            <a:r>
              <a:rPr lang="fr-FR" b="1" i="1" dirty="0" smtClean="0"/>
              <a:t>insuffisants </a:t>
            </a:r>
            <a:r>
              <a:rPr lang="fr-FR" b="1" i="1" dirty="0" smtClean="0"/>
              <a:t>rénaux</a:t>
            </a:r>
          </a:p>
        </p:txBody>
      </p:sp>
    </p:spTree>
    <p:extLst>
      <p:ext uri="{BB962C8B-B14F-4D97-AF65-F5344CB8AC3E}">
        <p14:creationId xmlns:p14="http://schemas.microsoft.com/office/powerpoint/2010/main" val="2223812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Aminosides</a:t>
            </a:r>
            <a:endParaRPr lang="fr-FR" dirty="0"/>
          </a:p>
        </p:txBody>
      </p:sp>
      <p:sp>
        <p:nvSpPr>
          <p:cNvPr id="3" name="Espace réservé du contenu 2"/>
          <p:cNvSpPr>
            <a:spLocks noGrp="1"/>
          </p:cNvSpPr>
          <p:nvPr>
            <p:ph idx="1"/>
          </p:nvPr>
        </p:nvSpPr>
        <p:spPr>
          <a:xfrm>
            <a:off x="179512" y="1124744"/>
            <a:ext cx="8784976" cy="5733256"/>
          </a:xfrm>
        </p:spPr>
        <p:txBody>
          <a:bodyPr>
            <a:normAutofit lnSpcReduction="10000"/>
          </a:bodyPr>
          <a:lstStyle/>
          <a:p>
            <a:r>
              <a:rPr lang="fr-FR" dirty="0"/>
              <a:t>Pharmacodynamie</a:t>
            </a:r>
          </a:p>
          <a:p>
            <a:pPr lvl="1"/>
            <a:r>
              <a:rPr lang="fr-FR" dirty="0" smtClean="0"/>
              <a:t>Bactéricides à forte dose</a:t>
            </a:r>
          </a:p>
          <a:p>
            <a:pPr lvl="1"/>
            <a:r>
              <a:rPr lang="fr-FR" dirty="0" smtClean="0"/>
              <a:t>Concentration-dépendants</a:t>
            </a:r>
          </a:p>
          <a:p>
            <a:pPr lvl="1"/>
            <a:r>
              <a:rPr lang="fr-FR" dirty="0" smtClean="0"/>
              <a:t>Effet post-antibiotique</a:t>
            </a:r>
            <a:endParaRPr lang="fr-FR" dirty="0"/>
          </a:p>
          <a:p>
            <a:pPr lvl="1"/>
            <a:r>
              <a:rPr lang="fr-FR" b="1" dirty="0"/>
              <a:t>Synergie avec </a:t>
            </a:r>
            <a:r>
              <a:rPr lang="fr-FR" b="1" dirty="0" err="1" smtClean="0"/>
              <a:t>glycopeptides</a:t>
            </a:r>
            <a:endParaRPr lang="fr-FR" dirty="0" smtClean="0"/>
          </a:p>
          <a:p>
            <a:r>
              <a:rPr lang="fr-FR" dirty="0" smtClean="0"/>
              <a:t>Effets indésirables et toxicité</a:t>
            </a:r>
          </a:p>
          <a:p>
            <a:pPr lvl="1"/>
            <a:r>
              <a:rPr lang="fr-FR" dirty="0" smtClean="0"/>
              <a:t>Toxicité rénale : nécrose tubulaire le plus souvent réversible –&gt; insuffisance rénale –&gt; risque surdosage !!</a:t>
            </a:r>
          </a:p>
          <a:p>
            <a:pPr lvl="1"/>
            <a:r>
              <a:rPr lang="fr-FR" dirty="0" err="1" smtClean="0"/>
              <a:t>Ototoxicité</a:t>
            </a:r>
            <a:r>
              <a:rPr lang="fr-FR" dirty="0" smtClean="0"/>
              <a:t> : atteinte cochléaire lente, dose-cumulative, irréversible potentialisée par aminosides –&gt; surdité définitive</a:t>
            </a:r>
          </a:p>
          <a:p>
            <a:r>
              <a:rPr lang="fr-FR" dirty="0" smtClean="0"/>
              <a:t>Médicaments</a:t>
            </a:r>
          </a:p>
          <a:p>
            <a:pPr lvl="1"/>
            <a:r>
              <a:rPr lang="fr-FR" dirty="0" smtClean="0">
                <a:solidFill>
                  <a:srgbClr val="FF0000"/>
                </a:solidFill>
              </a:rPr>
              <a:t>Gentamycine		</a:t>
            </a:r>
            <a:r>
              <a:rPr lang="fr-FR" dirty="0" err="1" smtClean="0">
                <a:solidFill>
                  <a:srgbClr val="FF0000"/>
                </a:solidFill>
              </a:rPr>
              <a:t>Gentalline</a:t>
            </a:r>
            <a:r>
              <a:rPr lang="fr-FR" dirty="0" smtClean="0">
                <a:solidFill>
                  <a:srgbClr val="FF0000"/>
                </a:solidFill>
              </a:rPr>
              <a:t>®  </a:t>
            </a:r>
            <a:r>
              <a:rPr lang="fr-FR" dirty="0">
                <a:solidFill>
                  <a:srgbClr val="1154E9"/>
                </a:solidFill>
              </a:rPr>
              <a:t>3 mg/kg/jour en 2 ou 3 </a:t>
            </a:r>
            <a:r>
              <a:rPr lang="fr-FR" dirty="0"/>
              <a:t>injections IM</a:t>
            </a:r>
            <a:endParaRPr lang="fr-FR" dirty="0" smtClean="0">
              <a:solidFill>
                <a:srgbClr val="FF0000"/>
              </a:solidFill>
            </a:endParaRPr>
          </a:p>
          <a:p>
            <a:pPr lvl="1"/>
            <a:r>
              <a:rPr lang="fr-FR" dirty="0" err="1" smtClean="0">
                <a:solidFill>
                  <a:srgbClr val="FF0000"/>
                </a:solidFill>
              </a:rPr>
              <a:t>Amikacine</a:t>
            </a:r>
            <a:r>
              <a:rPr lang="fr-FR" dirty="0" smtClean="0">
                <a:solidFill>
                  <a:srgbClr val="FF0000"/>
                </a:solidFill>
              </a:rPr>
              <a:t>		</a:t>
            </a:r>
            <a:r>
              <a:rPr lang="fr-FR" dirty="0" err="1" smtClean="0">
                <a:solidFill>
                  <a:srgbClr val="FF0000"/>
                </a:solidFill>
              </a:rPr>
              <a:t>Amiklin</a:t>
            </a:r>
            <a:r>
              <a:rPr lang="fr-FR" dirty="0" smtClean="0">
                <a:solidFill>
                  <a:srgbClr val="FF0000"/>
                </a:solidFill>
              </a:rPr>
              <a:t>®   </a:t>
            </a:r>
            <a:r>
              <a:rPr lang="fr-FR" dirty="0" smtClean="0">
                <a:solidFill>
                  <a:srgbClr val="1154E9"/>
                </a:solidFill>
              </a:rPr>
              <a:t>15mg/kg/24h max 1,5g/j</a:t>
            </a:r>
            <a:endParaRPr lang="fr-FR" dirty="0" smtClean="0">
              <a:solidFill>
                <a:srgbClr val="1154E9"/>
              </a:solidFill>
            </a:endParaRPr>
          </a:p>
        </p:txBody>
      </p:sp>
    </p:spTree>
    <p:extLst>
      <p:ext uri="{BB962C8B-B14F-4D97-AF65-F5344CB8AC3E}">
        <p14:creationId xmlns:p14="http://schemas.microsoft.com/office/powerpoint/2010/main" val="737037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Macrolides</a:t>
            </a:r>
            <a:endParaRPr lang="fr-FR" dirty="0"/>
          </a:p>
        </p:txBody>
      </p:sp>
      <p:sp>
        <p:nvSpPr>
          <p:cNvPr id="3" name="Espace réservé du contenu 2"/>
          <p:cNvSpPr>
            <a:spLocks noGrp="1"/>
          </p:cNvSpPr>
          <p:nvPr>
            <p:ph idx="1"/>
          </p:nvPr>
        </p:nvSpPr>
        <p:spPr/>
        <p:txBody>
          <a:bodyPr/>
          <a:lstStyle/>
          <a:p>
            <a:r>
              <a:rPr lang="fr-FR" dirty="0" smtClean="0"/>
              <a:t>Spectre d’action</a:t>
            </a:r>
          </a:p>
          <a:p>
            <a:pPr lvl="1"/>
            <a:r>
              <a:rPr lang="fr-FR" dirty="0" err="1" smtClean="0"/>
              <a:t>Cocci</a:t>
            </a:r>
            <a:r>
              <a:rPr lang="fr-FR" dirty="0" smtClean="0"/>
              <a:t> G+ (streptocoques, staphylocoques </a:t>
            </a:r>
            <a:r>
              <a:rPr lang="fr-FR" dirty="0" err="1" smtClean="0"/>
              <a:t>méti-S</a:t>
            </a:r>
            <a:r>
              <a:rPr lang="fr-FR" dirty="0" smtClean="0"/>
              <a:t>)</a:t>
            </a:r>
          </a:p>
          <a:p>
            <a:pPr lvl="1"/>
            <a:r>
              <a:rPr lang="fr-FR" dirty="0" smtClean="0"/>
              <a:t>Bacilles G+ (mycoplasmes, </a:t>
            </a:r>
            <a:r>
              <a:rPr lang="fr-FR" dirty="0" err="1" smtClean="0"/>
              <a:t>legionella</a:t>
            </a:r>
            <a:r>
              <a:rPr lang="fr-FR" dirty="0" smtClean="0"/>
              <a:t>)</a:t>
            </a:r>
          </a:p>
          <a:p>
            <a:r>
              <a:rPr lang="fr-FR" dirty="0" smtClean="0"/>
              <a:t>PK et administration</a:t>
            </a:r>
          </a:p>
          <a:p>
            <a:pPr lvl="1"/>
            <a:r>
              <a:rPr lang="fr-FR" dirty="0" smtClean="0"/>
              <a:t>Absorption digestive et T½ variables selon les molécules</a:t>
            </a:r>
          </a:p>
          <a:p>
            <a:pPr lvl="1"/>
            <a:r>
              <a:rPr lang="fr-FR" dirty="0" smtClean="0"/>
              <a:t>Métabolisme hépatique –&gt; attention </a:t>
            </a:r>
            <a:r>
              <a:rPr lang="fr-FR" dirty="0" smtClean="0">
                <a:solidFill>
                  <a:srgbClr val="1154E9"/>
                </a:solidFill>
              </a:rPr>
              <a:t>insuffisance hépatique</a:t>
            </a:r>
          </a:p>
          <a:p>
            <a:r>
              <a:rPr lang="fr-FR" dirty="0" smtClean="0"/>
              <a:t>Pharmacodynamie</a:t>
            </a:r>
          </a:p>
          <a:p>
            <a:pPr lvl="1"/>
            <a:r>
              <a:rPr lang="fr-FR" dirty="0" smtClean="0"/>
              <a:t>Bactériostatiques</a:t>
            </a:r>
          </a:p>
          <a:p>
            <a:endParaRPr lang="fr-FR" dirty="0" smtClean="0"/>
          </a:p>
          <a:p>
            <a:pPr marL="0" indent="0">
              <a:buNone/>
            </a:pPr>
            <a:endParaRPr lang="fr-FR" dirty="0"/>
          </a:p>
        </p:txBody>
      </p:sp>
    </p:spTree>
    <p:extLst>
      <p:ext uri="{BB962C8B-B14F-4D97-AF65-F5344CB8AC3E}">
        <p14:creationId xmlns:p14="http://schemas.microsoft.com/office/powerpoint/2010/main" val="536642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Macrolides</a:t>
            </a:r>
            <a:endParaRPr lang="fr-FR" dirty="0"/>
          </a:p>
        </p:txBody>
      </p:sp>
      <p:sp>
        <p:nvSpPr>
          <p:cNvPr id="3" name="Espace réservé du contenu 2"/>
          <p:cNvSpPr>
            <a:spLocks noGrp="1"/>
          </p:cNvSpPr>
          <p:nvPr>
            <p:ph idx="1"/>
          </p:nvPr>
        </p:nvSpPr>
        <p:spPr/>
        <p:txBody>
          <a:bodyPr/>
          <a:lstStyle/>
          <a:p>
            <a:r>
              <a:rPr lang="fr-FR" dirty="0" smtClean="0"/>
              <a:t>Effets indésirables et toxicité</a:t>
            </a:r>
          </a:p>
          <a:p>
            <a:pPr lvl="1"/>
            <a:r>
              <a:rPr lang="fr-FR" dirty="0" smtClean="0"/>
              <a:t>Bien tolérés dans l’ensemble</a:t>
            </a:r>
          </a:p>
          <a:p>
            <a:pPr lvl="1"/>
            <a:r>
              <a:rPr lang="fr-FR" dirty="0" smtClean="0"/>
              <a:t>Irritations digestives</a:t>
            </a:r>
          </a:p>
          <a:p>
            <a:pPr lvl="1"/>
            <a:r>
              <a:rPr lang="fr-FR" dirty="0" smtClean="0"/>
              <a:t>Inhibition cytochrome P450 3A4 –&gt; </a:t>
            </a:r>
            <a:r>
              <a:rPr lang="fr-FR" dirty="0" smtClean="0">
                <a:solidFill>
                  <a:srgbClr val="1154E9"/>
                </a:solidFill>
              </a:rPr>
              <a:t>interactions </a:t>
            </a:r>
            <a:r>
              <a:rPr lang="fr-FR" dirty="0" smtClean="0">
                <a:solidFill>
                  <a:srgbClr val="1154E9"/>
                </a:solidFill>
              </a:rPr>
              <a:t>médicamenteuses +++</a:t>
            </a:r>
            <a:endParaRPr lang="fr-FR" dirty="0" smtClean="0">
              <a:solidFill>
                <a:srgbClr val="1154E9"/>
              </a:solidFill>
            </a:endParaRPr>
          </a:p>
          <a:p>
            <a:pPr lvl="1"/>
            <a:r>
              <a:rPr lang="fr-FR" dirty="0" smtClean="0">
                <a:solidFill>
                  <a:srgbClr val="FF0000"/>
                </a:solidFill>
              </a:rPr>
              <a:t>Augmentation concentrations substrats du CYP 3A4</a:t>
            </a:r>
          </a:p>
          <a:p>
            <a:pPr lvl="2"/>
            <a:r>
              <a:rPr lang="fr-FR" dirty="0" smtClean="0"/>
              <a:t>Antiépileptiques (</a:t>
            </a:r>
            <a:r>
              <a:rPr lang="fr-FR" dirty="0" err="1" smtClean="0"/>
              <a:t>phénytoïne</a:t>
            </a:r>
            <a:r>
              <a:rPr lang="fr-FR" dirty="0" smtClean="0"/>
              <a:t>, </a:t>
            </a:r>
            <a:r>
              <a:rPr lang="fr-FR" dirty="0" err="1" smtClean="0"/>
              <a:t>carbamazépine</a:t>
            </a:r>
            <a:r>
              <a:rPr lang="fr-FR" dirty="0" smtClean="0"/>
              <a:t>)</a:t>
            </a:r>
          </a:p>
          <a:p>
            <a:pPr lvl="2"/>
            <a:r>
              <a:rPr lang="fr-FR" dirty="0" smtClean="0"/>
              <a:t>Antirétroviraux (</a:t>
            </a:r>
            <a:r>
              <a:rPr lang="fr-FR" dirty="0" err="1" smtClean="0"/>
              <a:t>antiprotéases</a:t>
            </a:r>
            <a:r>
              <a:rPr lang="fr-FR" dirty="0" smtClean="0"/>
              <a:t>)</a:t>
            </a:r>
          </a:p>
          <a:p>
            <a:pPr lvl="2"/>
            <a:r>
              <a:rPr lang="fr-FR" dirty="0" smtClean="0"/>
              <a:t>Anticoagulants (anti-vitamine K, ex. </a:t>
            </a:r>
            <a:r>
              <a:rPr lang="fr-FR" dirty="0" err="1" smtClean="0"/>
              <a:t>warfarine</a:t>
            </a:r>
            <a:r>
              <a:rPr lang="fr-FR" dirty="0" smtClean="0"/>
              <a:t>)</a:t>
            </a:r>
          </a:p>
          <a:p>
            <a:pPr lvl="2"/>
            <a:r>
              <a:rPr lang="fr-FR" dirty="0" err="1" smtClean="0"/>
              <a:t>Digoxine</a:t>
            </a:r>
            <a:endParaRPr lang="fr-FR" dirty="0" smtClean="0"/>
          </a:p>
          <a:p>
            <a:pPr marL="0" indent="0">
              <a:buNone/>
            </a:pPr>
            <a:endParaRPr lang="fr-FR" dirty="0" smtClean="0"/>
          </a:p>
          <a:p>
            <a:pPr marL="914400" lvl="2" indent="0">
              <a:buNone/>
            </a:pPr>
            <a:endParaRPr lang="fr-FR" dirty="0" smtClean="0"/>
          </a:p>
          <a:p>
            <a:pPr lvl="1"/>
            <a:endParaRPr lang="fr-FR" dirty="0"/>
          </a:p>
        </p:txBody>
      </p:sp>
    </p:spTree>
    <p:extLst>
      <p:ext uri="{BB962C8B-B14F-4D97-AF65-F5344CB8AC3E}">
        <p14:creationId xmlns:p14="http://schemas.microsoft.com/office/powerpoint/2010/main" val="866584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Macrolides</a:t>
            </a:r>
            <a:endParaRPr lang="fr-FR" dirty="0"/>
          </a:p>
        </p:txBody>
      </p:sp>
      <p:sp>
        <p:nvSpPr>
          <p:cNvPr id="3" name="Espace réservé du contenu 2"/>
          <p:cNvSpPr>
            <a:spLocks noGrp="1"/>
          </p:cNvSpPr>
          <p:nvPr>
            <p:ph idx="1"/>
          </p:nvPr>
        </p:nvSpPr>
        <p:spPr/>
        <p:txBody>
          <a:bodyPr/>
          <a:lstStyle/>
          <a:p>
            <a:r>
              <a:rPr lang="fr-FR" dirty="0" smtClean="0"/>
              <a:t>Médicaments</a:t>
            </a:r>
          </a:p>
          <a:p>
            <a:pPr lvl="1"/>
            <a:r>
              <a:rPr lang="fr-FR" dirty="0" smtClean="0">
                <a:solidFill>
                  <a:srgbClr val="FF0000"/>
                </a:solidFill>
              </a:rPr>
              <a:t>Erythromycine	</a:t>
            </a:r>
            <a:r>
              <a:rPr lang="fr-FR" dirty="0" smtClean="0">
                <a:solidFill>
                  <a:srgbClr val="002060"/>
                </a:solidFill>
              </a:rPr>
              <a:t>	</a:t>
            </a:r>
            <a:r>
              <a:rPr lang="fr-FR" dirty="0" err="1" smtClean="0">
                <a:solidFill>
                  <a:srgbClr val="002060"/>
                </a:solidFill>
              </a:rPr>
              <a:t>Egery</a:t>
            </a:r>
            <a:r>
              <a:rPr lang="fr-FR" dirty="0" smtClean="0">
                <a:solidFill>
                  <a:srgbClr val="002060"/>
                </a:solidFill>
              </a:rPr>
              <a:t>®</a:t>
            </a:r>
          </a:p>
          <a:p>
            <a:pPr marL="457200" lvl="1" indent="0">
              <a:buNone/>
            </a:pPr>
            <a:r>
              <a:rPr lang="fr-FR" dirty="0" smtClean="0">
                <a:solidFill>
                  <a:srgbClr val="002060"/>
                </a:solidFill>
              </a:rPr>
              <a:t>Adulte 1g/12h IV, PO</a:t>
            </a:r>
          </a:p>
          <a:p>
            <a:pPr marL="457200" lvl="1" indent="0">
              <a:buNone/>
            </a:pPr>
            <a:r>
              <a:rPr lang="fr-FR" dirty="0" smtClean="0">
                <a:solidFill>
                  <a:srgbClr val="002060"/>
                </a:solidFill>
              </a:rPr>
              <a:t>Enfant : 30-40mg/kg/j en 3-4 prises IVC, IV ou PO</a:t>
            </a:r>
          </a:p>
          <a:p>
            <a:pPr marL="457200" lvl="1" indent="0">
              <a:buNone/>
            </a:pPr>
            <a:r>
              <a:rPr lang="fr-FR" dirty="0" smtClean="0">
                <a:solidFill>
                  <a:srgbClr val="002060"/>
                </a:solidFill>
              </a:rPr>
              <a:t>Indication: allergie ou </a:t>
            </a:r>
            <a:r>
              <a:rPr lang="fr-FR" dirty="0">
                <a:solidFill>
                  <a:srgbClr val="002060"/>
                </a:solidFill>
              </a:rPr>
              <a:t>germes résistants </a:t>
            </a:r>
            <a:r>
              <a:rPr lang="fr-FR" dirty="0" smtClean="0">
                <a:solidFill>
                  <a:srgbClr val="002060"/>
                </a:solidFill>
              </a:rPr>
              <a:t>aux beta </a:t>
            </a:r>
            <a:r>
              <a:rPr lang="fr-FR" dirty="0" err="1" smtClean="0">
                <a:solidFill>
                  <a:srgbClr val="002060"/>
                </a:solidFill>
              </a:rPr>
              <a:t>lactamines</a:t>
            </a:r>
            <a:r>
              <a:rPr lang="fr-FR" dirty="0" smtClean="0">
                <a:solidFill>
                  <a:srgbClr val="002060"/>
                </a:solidFill>
              </a:rPr>
              <a:t>, </a:t>
            </a:r>
            <a:endParaRPr lang="fr-FR" dirty="0" smtClean="0">
              <a:solidFill>
                <a:srgbClr val="002060"/>
              </a:solidFill>
            </a:endParaRPr>
          </a:p>
          <a:p>
            <a:pPr lvl="1"/>
            <a:r>
              <a:rPr lang="fr-FR" dirty="0" err="1" smtClean="0">
                <a:solidFill>
                  <a:srgbClr val="002060"/>
                </a:solidFill>
              </a:rPr>
              <a:t>Josamycine</a:t>
            </a:r>
            <a:r>
              <a:rPr lang="fr-FR" dirty="0" smtClean="0">
                <a:solidFill>
                  <a:srgbClr val="002060"/>
                </a:solidFill>
              </a:rPr>
              <a:t>		</a:t>
            </a:r>
            <a:r>
              <a:rPr lang="fr-FR" dirty="0" err="1" smtClean="0">
                <a:solidFill>
                  <a:srgbClr val="002060"/>
                </a:solidFill>
              </a:rPr>
              <a:t>Josacine</a:t>
            </a:r>
            <a:r>
              <a:rPr lang="fr-FR" dirty="0" smtClean="0">
                <a:solidFill>
                  <a:srgbClr val="002060"/>
                </a:solidFill>
              </a:rPr>
              <a:t>®</a:t>
            </a:r>
          </a:p>
          <a:p>
            <a:pPr lvl="1"/>
            <a:r>
              <a:rPr lang="fr-FR" dirty="0" err="1" smtClean="0">
                <a:solidFill>
                  <a:srgbClr val="002060"/>
                </a:solidFill>
              </a:rPr>
              <a:t>Clarythromycine</a:t>
            </a:r>
            <a:r>
              <a:rPr lang="fr-FR" dirty="0" smtClean="0">
                <a:solidFill>
                  <a:srgbClr val="002060"/>
                </a:solidFill>
              </a:rPr>
              <a:t>	</a:t>
            </a:r>
            <a:r>
              <a:rPr lang="fr-FR" dirty="0" err="1" smtClean="0">
                <a:solidFill>
                  <a:srgbClr val="002060"/>
                </a:solidFill>
              </a:rPr>
              <a:t>Zeclar</a:t>
            </a:r>
            <a:r>
              <a:rPr lang="fr-FR" dirty="0" smtClean="0">
                <a:solidFill>
                  <a:srgbClr val="002060"/>
                </a:solidFill>
              </a:rPr>
              <a:t>®</a:t>
            </a:r>
            <a:endParaRPr lang="fr-FR" dirty="0">
              <a:solidFill>
                <a:srgbClr val="002060"/>
              </a:solidFill>
            </a:endParaRPr>
          </a:p>
        </p:txBody>
      </p:sp>
    </p:spTree>
    <p:extLst>
      <p:ext uri="{BB962C8B-B14F-4D97-AF65-F5344CB8AC3E}">
        <p14:creationId xmlns:p14="http://schemas.microsoft.com/office/powerpoint/2010/main" val="3837358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dirty="0">
                <a:solidFill>
                  <a:schemeClr val="bg1">
                    <a:lumMod val="85000"/>
                  </a:schemeClr>
                </a:solidFill>
              </a:rPr>
              <a:t>Conception de </a:t>
            </a:r>
            <a:r>
              <a:rPr lang="fr-FR" altLang="fr-FR" dirty="0" smtClean="0">
                <a:solidFill>
                  <a:schemeClr val="bg1">
                    <a:lumMod val="85000"/>
                  </a:schemeClr>
                </a:solidFill>
              </a:rPr>
              <a:t>base: </a:t>
            </a:r>
            <a:r>
              <a:rPr lang="fr-FR" altLang="fr-FR" dirty="0" err="1" smtClean="0">
                <a:solidFill>
                  <a:schemeClr val="bg1">
                    <a:lumMod val="85000"/>
                  </a:schemeClr>
                </a:solidFill>
              </a:rPr>
              <a:t>cocci</a:t>
            </a:r>
            <a:r>
              <a:rPr lang="fr-FR" altLang="fr-FR" dirty="0" smtClean="0">
                <a:solidFill>
                  <a:schemeClr val="bg1">
                    <a:lumMod val="85000"/>
                  </a:schemeClr>
                </a:solidFill>
              </a:rPr>
              <a:t>, bacille, Gr+, Gr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dirty="0" smtClean="0">
                <a:solidFill>
                  <a:schemeClr val="bg1">
                    <a:lumMod val="85000"/>
                  </a:schemeClr>
                </a:solidFill>
              </a:rPr>
              <a:t>4 </a:t>
            </a:r>
            <a:r>
              <a:rPr lang="fr-FR" altLang="fr-FR" dirty="0">
                <a:solidFill>
                  <a:schemeClr val="bg1">
                    <a:lumMod val="85000"/>
                  </a:schemeClr>
                </a:solidFill>
              </a:rPr>
              <a:t>Classes Médicamenteuses </a:t>
            </a:r>
            <a:r>
              <a:rPr lang="fr-FR" dirty="0">
                <a:solidFill>
                  <a:schemeClr val="bg1">
                    <a:lumMod val="85000"/>
                  </a:schemeClr>
                </a:solidFill>
              </a:rPr>
              <a:t>les plus </a:t>
            </a:r>
            <a:r>
              <a:rPr lang="fr-FR" dirty="0" smtClean="0">
                <a:solidFill>
                  <a:schemeClr val="bg1">
                    <a:lumMod val="85000"/>
                  </a:schemeClr>
                </a:solidFill>
              </a:rPr>
              <a:t>courantes</a:t>
            </a:r>
          </a:p>
          <a:p>
            <a:pPr lvl="2">
              <a:lnSpc>
                <a:spcPct val="150000"/>
              </a:lnSpc>
            </a:pPr>
            <a:r>
              <a:rPr lang="fr-FR" altLang="fr-FR" dirty="0" smtClean="0">
                <a:solidFill>
                  <a:schemeClr val="bg1">
                    <a:lumMod val="85000"/>
                  </a:schemeClr>
                </a:solidFill>
              </a:rPr>
              <a:t>Beta </a:t>
            </a:r>
            <a:r>
              <a:rPr lang="fr-FR" altLang="fr-FR" dirty="0" err="1" smtClean="0">
                <a:solidFill>
                  <a:schemeClr val="bg1">
                    <a:lumMod val="85000"/>
                  </a:schemeClr>
                </a:solidFill>
              </a:rPr>
              <a:t>lactamines</a:t>
            </a:r>
            <a:r>
              <a:rPr lang="fr-FR" altLang="fr-FR" dirty="0" smtClean="0">
                <a:solidFill>
                  <a:schemeClr val="bg1">
                    <a:lumMod val="85000"/>
                  </a:schemeClr>
                </a:solidFill>
              </a:rPr>
              <a:t> : Pénicillines M et A; C3G</a:t>
            </a:r>
          </a:p>
          <a:p>
            <a:pPr lvl="2">
              <a:lnSpc>
                <a:spcPct val="150000"/>
              </a:lnSpc>
            </a:pPr>
            <a:r>
              <a:rPr lang="fr-FR" altLang="fr-FR" dirty="0" smtClean="0">
                <a:solidFill>
                  <a:schemeClr val="bg1">
                    <a:lumMod val="85000"/>
                  </a:schemeClr>
                </a:solidFill>
              </a:rPr>
              <a:t>Aminosides : </a:t>
            </a:r>
            <a:r>
              <a:rPr lang="fr-FR" altLang="fr-FR" dirty="0" err="1" smtClean="0">
                <a:solidFill>
                  <a:schemeClr val="bg1">
                    <a:lumMod val="85000"/>
                  </a:schemeClr>
                </a:solidFill>
              </a:rPr>
              <a:t>amikacine</a:t>
            </a:r>
            <a:r>
              <a:rPr lang="fr-FR" altLang="fr-FR" dirty="0" smtClean="0">
                <a:solidFill>
                  <a:schemeClr val="bg1">
                    <a:lumMod val="85000"/>
                  </a:schemeClr>
                </a:solidFill>
              </a:rPr>
              <a:t>, gentamicine</a:t>
            </a:r>
          </a:p>
          <a:p>
            <a:pPr lvl="2">
              <a:lnSpc>
                <a:spcPct val="150000"/>
              </a:lnSpc>
            </a:pPr>
            <a:r>
              <a:rPr lang="fr-FR" altLang="fr-FR" dirty="0" err="1" smtClean="0">
                <a:solidFill>
                  <a:schemeClr val="bg1">
                    <a:lumMod val="85000"/>
                  </a:schemeClr>
                </a:solidFill>
              </a:rPr>
              <a:t>Glycopeptides</a:t>
            </a:r>
            <a:r>
              <a:rPr lang="fr-FR" altLang="fr-FR" dirty="0" smtClean="0">
                <a:solidFill>
                  <a:schemeClr val="bg1">
                    <a:lumMod val="85000"/>
                  </a:schemeClr>
                </a:solidFill>
              </a:rPr>
              <a:t> : Vancomycine</a:t>
            </a:r>
          </a:p>
          <a:p>
            <a:pPr lvl="2">
              <a:lnSpc>
                <a:spcPct val="150000"/>
              </a:lnSpc>
            </a:pPr>
            <a:r>
              <a:rPr lang="fr-FR" altLang="fr-FR" dirty="0" smtClean="0">
                <a:solidFill>
                  <a:schemeClr val="bg1">
                    <a:lumMod val="85000"/>
                  </a:schemeClr>
                </a:solidFill>
              </a:rPr>
              <a:t>Macrolides : </a:t>
            </a:r>
            <a:r>
              <a:rPr lang="fr-FR" altLang="fr-FR" dirty="0" err="1" smtClean="0">
                <a:solidFill>
                  <a:schemeClr val="bg1">
                    <a:lumMod val="85000"/>
                  </a:schemeClr>
                </a:solidFill>
              </a:rPr>
              <a:t>erythromycine</a:t>
            </a:r>
            <a:r>
              <a:rPr lang="fr-FR" altLang="fr-FR" dirty="0">
                <a:solidFill>
                  <a:schemeClr val="bg1">
                    <a:lumMod val="85000"/>
                  </a:schemeClr>
                </a:solidFill>
              </a:rPr>
              <a:t> </a:t>
            </a:r>
            <a:r>
              <a:rPr lang="fr-FR" altLang="fr-FR" dirty="0" smtClean="0">
                <a:solidFill>
                  <a:schemeClr val="bg1">
                    <a:lumMod val="85000"/>
                  </a:schemeClr>
                </a:solidFill>
              </a:rPr>
              <a:t>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b="1" dirty="0"/>
              <a:t>Objectifs thérapeutiques</a:t>
            </a:r>
          </a:p>
          <a:p>
            <a:pPr marL="914400" lvl="1" indent="-457200">
              <a:lnSpc>
                <a:spcPct val="150000"/>
              </a:lnSpc>
              <a:buFont typeface="+mj-lt"/>
              <a:buAutoNum type="arabicPeriod"/>
            </a:pPr>
            <a:r>
              <a:rPr lang="fr-FR" altLang="fr-FR" dirty="0">
                <a:solidFill>
                  <a:schemeClr val="bg1">
                    <a:lumMod val="85000"/>
                  </a:schemeClr>
                </a:solidFill>
              </a:rPr>
              <a:t>Choix de la classe thérapeutique</a:t>
            </a:r>
          </a:p>
          <a:p>
            <a:pPr marL="914400" lvl="1" indent="-457200">
              <a:lnSpc>
                <a:spcPct val="150000"/>
              </a:lnSpc>
              <a:buFont typeface="+mj-lt"/>
              <a:buAutoNum type="arabicPeriod"/>
            </a:pPr>
            <a:r>
              <a:rPr lang="fr-FR" altLang="fr-FR" dirty="0">
                <a:solidFill>
                  <a:schemeClr val="bg1">
                    <a:lumMod val="85000"/>
                  </a:schemeClr>
                </a:solidFill>
              </a:rPr>
              <a:t>Résistance - Bon usage ATB – EBM</a:t>
            </a:r>
          </a:p>
          <a:p>
            <a:pPr eaLnBrk="1" hangingPunct="1">
              <a:lnSpc>
                <a:spcPct val="90000"/>
              </a:lnSpc>
              <a:buFont typeface="Wingdings" panose="05000000000000000000" pitchFamily="2" charset="2"/>
              <a:buNone/>
            </a:pPr>
            <a:endParaRPr lang="fr-FR" altLang="fr-FR" dirty="0" smtClean="0"/>
          </a:p>
        </p:txBody>
      </p:sp>
    </p:spTree>
    <p:extLst>
      <p:ext uri="{BB962C8B-B14F-4D97-AF65-F5344CB8AC3E}">
        <p14:creationId xmlns:p14="http://schemas.microsoft.com/office/powerpoint/2010/main" val="1312413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normAutofit fontScale="90000"/>
          </a:bodyPr>
          <a:lstStyle/>
          <a:p>
            <a:r>
              <a:rPr lang="fr-FR" altLang="fr-FR" smtClean="0"/>
              <a:t/>
            </a:r>
            <a:br>
              <a:rPr lang="fr-FR" altLang="fr-FR" smtClean="0"/>
            </a:br>
            <a:r>
              <a:rPr lang="fr-FR" altLang="fr-FR" smtClean="0"/>
              <a:t>Objectifs thérapeutiques</a:t>
            </a:r>
          </a:p>
        </p:txBody>
      </p:sp>
      <p:sp>
        <p:nvSpPr>
          <p:cNvPr id="27651" name="Espace réservé du contenu 2"/>
          <p:cNvSpPr>
            <a:spLocks noGrp="1"/>
          </p:cNvSpPr>
          <p:nvPr>
            <p:ph idx="1"/>
          </p:nvPr>
        </p:nvSpPr>
        <p:spPr>
          <a:xfrm>
            <a:off x="457200" y="1484784"/>
            <a:ext cx="8229600" cy="4727575"/>
          </a:xfrm>
        </p:spPr>
        <p:txBody>
          <a:bodyPr/>
          <a:lstStyle/>
          <a:p>
            <a:r>
              <a:rPr lang="fr-FR" altLang="fr-FR" sz="2800" dirty="0" smtClean="0">
                <a:solidFill>
                  <a:srgbClr val="FF0000"/>
                </a:solidFill>
              </a:rPr>
              <a:t>Guérison clinique +++</a:t>
            </a:r>
          </a:p>
          <a:p>
            <a:pPr lvl="1"/>
            <a:r>
              <a:rPr lang="fr-FR" altLang="fr-FR" dirty="0" smtClean="0"/>
              <a:t>Disparition de la fièvre, des signes de choc septique…, des signes locaux…</a:t>
            </a:r>
          </a:p>
          <a:p>
            <a:pPr lvl="1"/>
            <a:r>
              <a:rPr lang="fr-FR" altLang="fr-FR" dirty="0" smtClean="0"/>
              <a:t>Disparation du syndrome inflammatoire</a:t>
            </a:r>
          </a:p>
          <a:p>
            <a:pPr lvl="1"/>
            <a:r>
              <a:rPr lang="fr-FR" altLang="fr-FR" dirty="0" smtClean="0"/>
              <a:t>Normalisation du bilan biologique</a:t>
            </a:r>
          </a:p>
          <a:p>
            <a:r>
              <a:rPr lang="fr-FR" altLang="fr-FR" sz="2800" dirty="0" smtClean="0"/>
              <a:t>Guérison bactériologique</a:t>
            </a:r>
          </a:p>
          <a:p>
            <a:pPr lvl="1"/>
            <a:r>
              <a:rPr lang="fr-FR" altLang="fr-FR" sz="2400" dirty="0" smtClean="0"/>
              <a:t>Pas toujours prouvée (la négativation d’un hémoculture ne permet pas exclure d’un portage)</a:t>
            </a:r>
          </a:p>
          <a:p>
            <a:pPr lvl="1"/>
            <a:r>
              <a:rPr lang="fr-FR" altLang="fr-FR" sz="2400" dirty="0" smtClean="0"/>
              <a:t>Difficulté d’identifier le germe en pratique (ce qui pousse n’est pas forcément ce qui est responsable)</a:t>
            </a:r>
          </a:p>
          <a:p>
            <a:endParaRPr lang="fr-FR" altLang="fr-FR" sz="2800" dirty="0" smtClean="0"/>
          </a:p>
        </p:txBody>
      </p:sp>
    </p:spTree>
    <p:extLst>
      <p:ext uri="{BB962C8B-B14F-4D97-AF65-F5344CB8AC3E}">
        <p14:creationId xmlns:p14="http://schemas.microsoft.com/office/powerpoint/2010/main" val="1718299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dirty="0">
                <a:solidFill>
                  <a:schemeClr val="bg1">
                    <a:lumMod val="85000"/>
                  </a:schemeClr>
                </a:solidFill>
              </a:rPr>
              <a:t>Conception de </a:t>
            </a:r>
            <a:r>
              <a:rPr lang="fr-FR" altLang="fr-FR" dirty="0" smtClean="0">
                <a:solidFill>
                  <a:schemeClr val="bg1">
                    <a:lumMod val="85000"/>
                  </a:schemeClr>
                </a:solidFill>
              </a:rPr>
              <a:t>base: </a:t>
            </a:r>
            <a:r>
              <a:rPr lang="fr-FR" altLang="fr-FR" dirty="0" err="1" smtClean="0">
                <a:solidFill>
                  <a:schemeClr val="bg1">
                    <a:lumMod val="85000"/>
                  </a:schemeClr>
                </a:solidFill>
              </a:rPr>
              <a:t>cocci</a:t>
            </a:r>
            <a:r>
              <a:rPr lang="fr-FR" altLang="fr-FR" dirty="0" smtClean="0">
                <a:solidFill>
                  <a:schemeClr val="bg1">
                    <a:lumMod val="85000"/>
                  </a:schemeClr>
                </a:solidFill>
              </a:rPr>
              <a:t>, bacille, Gr+, Gr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dirty="0" smtClean="0">
                <a:solidFill>
                  <a:schemeClr val="bg1">
                    <a:lumMod val="85000"/>
                  </a:schemeClr>
                </a:solidFill>
              </a:rPr>
              <a:t>4 </a:t>
            </a:r>
            <a:r>
              <a:rPr lang="fr-FR" altLang="fr-FR" dirty="0">
                <a:solidFill>
                  <a:schemeClr val="bg1">
                    <a:lumMod val="85000"/>
                  </a:schemeClr>
                </a:solidFill>
              </a:rPr>
              <a:t>Classes Médicamenteuses </a:t>
            </a:r>
            <a:r>
              <a:rPr lang="fr-FR" dirty="0">
                <a:solidFill>
                  <a:schemeClr val="bg1">
                    <a:lumMod val="85000"/>
                  </a:schemeClr>
                </a:solidFill>
              </a:rPr>
              <a:t>les plus </a:t>
            </a:r>
            <a:r>
              <a:rPr lang="fr-FR" dirty="0" smtClean="0">
                <a:solidFill>
                  <a:schemeClr val="bg1">
                    <a:lumMod val="85000"/>
                  </a:schemeClr>
                </a:solidFill>
              </a:rPr>
              <a:t>courantes</a:t>
            </a:r>
          </a:p>
          <a:p>
            <a:pPr lvl="2">
              <a:lnSpc>
                <a:spcPct val="150000"/>
              </a:lnSpc>
            </a:pPr>
            <a:r>
              <a:rPr lang="fr-FR" altLang="fr-FR" dirty="0" smtClean="0">
                <a:solidFill>
                  <a:schemeClr val="bg1">
                    <a:lumMod val="85000"/>
                  </a:schemeClr>
                </a:solidFill>
              </a:rPr>
              <a:t>Beta </a:t>
            </a:r>
            <a:r>
              <a:rPr lang="fr-FR" altLang="fr-FR" dirty="0" err="1" smtClean="0">
                <a:solidFill>
                  <a:schemeClr val="bg1">
                    <a:lumMod val="85000"/>
                  </a:schemeClr>
                </a:solidFill>
              </a:rPr>
              <a:t>lactamines</a:t>
            </a:r>
            <a:r>
              <a:rPr lang="fr-FR" altLang="fr-FR" dirty="0" smtClean="0">
                <a:solidFill>
                  <a:schemeClr val="bg1">
                    <a:lumMod val="85000"/>
                  </a:schemeClr>
                </a:solidFill>
              </a:rPr>
              <a:t> : Pénicillines M et A; C3G</a:t>
            </a:r>
          </a:p>
          <a:p>
            <a:pPr lvl="2">
              <a:lnSpc>
                <a:spcPct val="150000"/>
              </a:lnSpc>
            </a:pPr>
            <a:r>
              <a:rPr lang="fr-FR" altLang="fr-FR" dirty="0" smtClean="0">
                <a:solidFill>
                  <a:schemeClr val="bg1">
                    <a:lumMod val="85000"/>
                  </a:schemeClr>
                </a:solidFill>
              </a:rPr>
              <a:t>Aminosides : </a:t>
            </a:r>
            <a:r>
              <a:rPr lang="fr-FR" altLang="fr-FR" dirty="0" err="1" smtClean="0">
                <a:solidFill>
                  <a:schemeClr val="bg1">
                    <a:lumMod val="85000"/>
                  </a:schemeClr>
                </a:solidFill>
              </a:rPr>
              <a:t>amikacine</a:t>
            </a:r>
            <a:r>
              <a:rPr lang="fr-FR" altLang="fr-FR" dirty="0" smtClean="0">
                <a:solidFill>
                  <a:schemeClr val="bg1">
                    <a:lumMod val="85000"/>
                  </a:schemeClr>
                </a:solidFill>
              </a:rPr>
              <a:t>, gentamicine</a:t>
            </a:r>
          </a:p>
          <a:p>
            <a:pPr lvl="2">
              <a:lnSpc>
                <a:spcPct val="150000"/>
              </a:lnSpc>
            </a:pPr>
            <a:r>
              <a:rPr lang="fr-FR" altLang="fr-FR" dirty="0" err="1" smtClean="0">
                <a:solidFill>
                  <a:schemeClr val="bg1">
                    <a:lumMod val="85000"/>
                  </a:schemeClr>
                </a:solidFill>
              </a:rPr>
              <a:t>Glycopeptides</a:t>
            </a:r>
            <a:r>
              <a:rPr lang="fr-FR" altLang="fr-FR" dirty="0" smtClean="0">
                <a:solidFill>
                  <a:schemeClr val="bg1">
                    <a:lumMod val="85000"/>
                  </a:schemeClr>
                </a:solidFill>
              </a:rPr>
              <a:t> : Vancomycine</a:t>
            </a:r>
          </a:p>
          <a:p>
            <a:pPr lvl="2">
              <a:lnSpc>
                <a:spcPct val="150000"/>
              </a:lnSpc>
            </a:pPr>
            <a:r>
              <a:rPr lang="fr-FR" altLang="fr-FR" dirty="0" smtClean="0">
                <a:solidFill>
                  <a:schemeClr val="bg1">
                    <a:lumMod val="85000"/>
                  </a:schemeClr>
                </a:solidFill>
              </a:rPr>
              <a:t>Macrolides : </a:t>
            </a:r>
            <a:r>
              <a:rPr lang="fr-FR" altLang="fr-FR" dirty="0" err="1" smtClean="0">
                <a:solidFill>
                  <a:schemeClr val="bg1">
                    <a:lumMod val="85000"/>
                  </a:schemeClr>
                </a:solidFill>
              </a:rPr>
              <a:t>erythromycine</a:t>
            </a:r>
            <a:r>
              <a:rPr lang="fr-FR" altLang="fr-FR" dirty="0">
                <a:solidFill>
                  <a:schemeClr val="bg1">
                    <a:lumMod val="85000"/>
                  </a:schemeClr>
                </a:solidFill>
              </a:rPr>
              <a:t> </a:t>
            </a:r>
            <a:r>
              <a:rPr lang="fr-FR" altLang="fr-FR" dirty="0" smtClean="0">
                <a:solidFill>
                  <a:schemeClr val="bg1">
                    <a:lumMod val="85000"/>
                  </a:schemeClr>
                </a:solidFill>
              </a:rPr>
              <a:t>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b="1" dirty="0">
                <a:solidFill>
                  <a:schemeClr val="bg1">
                    <a:lumMod val="95000"/>
                  </a:schemeClr>
                </a:solidFill>
              </a:rPr>
              <a:t>Objectifs thérapeutiques</a:t>
            </a:r>
          </a:p>
          <a:p>
            <a:pPr marL="914400" lvl="1" indent="-457200">
              <a:lnSpc>
                <a:spcPct val="150000"/>
              </a:lnSpc>
              <a:buFont typeface="+mj-lt"/>
              <a:buAutoNum type="arabicPeriod"/>
            </a:pPr>
            <a:r>
              <a:rPr lang="fr-FR" altLang="fr-FR" b="1" dirty="0"/>
              <a:t>Choix de la classe thérapeutique</a:t>
            </a:r>
          </a:p>
          <a:p>
            <a:pPr marL="914400" lvl="1" indent="-457200">
              <a:lnSpc>
                <a:spcPct val="150000"/>
              </a:lnSpc>
              <a:buFont typeface="+mj-lt"/>
              <a:buAutoNum type="arabicPeriod"/>
            </a:pPr>
            <a:r>
              <a:rPr lang="fr-FR" altLang="fr-FR" dirty="0">
                <a:solidFill>
                  <a:schemeClr val="bg1">
                    <a:lumMod val="85000"/>
                  </a:schemeClr>
                </a:solidFill>
              </a:rPr>
              <a:t>Résistance - Bon usage ATB – EBM</a:t>
            </a:r>
          </a:p>
          <a:p>
            <a:pPr eaLnBrk="1" hangingPunct="1">
              <a:lnSpc>
                <a:spcPct val="90000"/>
              </a:lnSpc>
              <a:buFont typeface="Wingdings" panose="05000000000000000000" pitchFamily="2" charset="2"/>
              <a:buNone/>
            </a:pPr>
            <a:endParaRPr lang="fr-FR" altLang="fr-FR" dirty="0" smtClean="0"/>
          </a:p>
        </p:txBody>
      </p:sp>
    </p:spTree>
    <p:extLst>
      <p:ext uri="{BB962C8B-B14F-4D97-AF65-F5344CB8AC3E}">
        <p14:creationId xmlns:p14="http://schemas.microsoft.com/office/powerpoint/2010/main" val="770327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r>
              <a:rPr lang="fr-FR" altLang="fr-FR" smtClean="0"/>
              <a:t>ATB probabiliste</a:t>
            </a:r>
          </a:p>
        </p:txBody>
      </p:sp>
      <p:sp>
        <p:nvSpPr>
          <p:cNvPr id="28675" name="Espace réservé du contenu 2"/>
          <p:cNvSpPr>
            <a:spLocks noGrp="1"/>
          </p:cNvSpPr>
          <p:nvPr>
            <p:ph idx="1"/>
          </p:nvPr>
        </p:nvSpPr>
        <p:spPr>
          <a:xfrm>
            <a:off x="467544" y="1340768"/>
            <a:ext cx="8451031" cy="5248945"/>
          </a:xfrm>
        </p:spPr>
        <p:txBody>
          <a:bodyPr/>
          <a:lstStyle/>
          <a:p>
            <a:r>
              <a:rPr lang="fr-FR" altLang="fr-FR" sz="2400" dirty="0" smtClean="0"/>
              <a:t>Situation fréquente +++ en pratique</a:t>
            </a:r>
          </a:p>
          <a:p>
            <a:r>
              <a:rPr lang="fr-FR" altLang="fr-FR" sz="2400" dirty="0" smtClean="0"/>
              <a:t>24-48h = temps moyen pour avoir résultat bactériologique</a:t>
            </a:r>
          </a:p>
          <a:p>
            <a:r>
              <a:rPr lang="fr-FR" altLang="fr-FR" sz="2400" dirty="0" smtClean="0"/>
              <a:t>Culture stérile n’élimine pas 100% absence d’infection</a:t>
            </a:r>
          </a:p>
          <a:p>
            <a:r>
              <a:rPr lang="fr-FR" altLang="fr-FR" sz="2400" dirty="0" smtClean="0"/>
              <a:t>En situation grave: démarrage ATB après réalisation tous les prélèvements nécessaires (surtout hémoculture, LCR, liquide biologique, prélèvements trachéales, ECBU…)</a:t>
            </a:r>
          </a:p>
          <a:p>
            <a:r>
              <a:rPr lang="fr-FR" altLang="fr-FR" sz="2400" dirty="0" smtClean="0"/>
              <a:t>Quels sont les critères importantes qui déterminent le choix d’ATB probabiliste? La balance bénéfice/risque du traitement ? </a:t>
            </a:r>
          </a:p>
          <a:p>
            <a:pPr lvl="1"/>
            <a:r>
              <a:rPr lang="fr-FR" altLang="fr-FR" sz="2000" dirty="0" smtClean="0"/>
              <a:t>Portage (colonisation) des germes pathologiques, germes nosocomiales</a:t>
            </a:r>
          </a:p>
          <a:p>
            <a:pPr lvl="1"/>
            <a:r>
              <a:rPr lang="fr-FR" altLang="fr-FR" sz="2000" dirty="0" smtClean="0"/>
              <a:t>Terrain du patient, site d’infection</a:t>
            </a:r>
          </a:p>
          <a:p>
            <a:pPr lvl="1"/>
            <a:r>
              <a:rPr lang="fr-FR" altLang="fr-FR" sz="2000" dirty="0" smtClean="0"/>
              <a:t>Adaptation ATB dès que possible (sinon </a:t>
            </a:r>
            <a:r>
              <a:rPr lang="fr-FR" altLang="fr-FR" sz="2000" dirty="0" smtClean="0">
                <a:sym typeface="Wingdings" panose="05000000000000000000" pitchFamily="2" charset="2"/>
              </a:rPr>
              <a:t></a:t>
            </a:r>
            <a:r>
              <a:rPr lang="fr-FR" altLang="fr-FR" sz="2000" dirty="0" smtClean="0"/>
              <a:t>risque de résistance, inefficace)</a:t>
            </a:r>
          </a:p>
          <a:p>
            <a:pPr lvl="1"/>
            <a:endParaRPr lang="fr-FR" altLang="fr-FR" sz="2000" dirty="0" smtClean="0"/>
          </a:p>
        </p:txBody>
      </p:sp>
    </p:spTree>
    <p:extLst>
      <p:ext uri="{BB962C8B-B14F-4D97-AF65-F5344CB8AC3E}">
        <p14:creationId xmlns:p14="http://schemas.microsoft.com/office/powerpoint/2010/main" val="3489361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b="1" dirty="0"/>
              <a:t>Conception de </a:t>
            </a:r>
            <a:r>
              <a:rPr lang="fr-FR" altLang="fr-FR" b="1" dirty="0" smtClean="0"/>
              <a:t>base: </a:t>
            </a:r>
            <a:r>
              <a:rPr lang="fr-FR" altLang="fr-FR" b="1" dirty="0" err="1" smtClean="0"/>
              <a:t>cocci</a:t>
            </a:r>
            <a:r>
              <a:rPr lang="fr-FR" altLang="fr-FR" b="1" dirty="0" smtClean="0"/>
              <a:t>, bacille, Gr+, Gr -</a:t>
            </a:r>
            <a:endParaRPr lang="fr-FR" altLang="fr-FR" b="1" dirty="0"/>
          </a:p>
          <a:p>
            <a:pPr marL="914400" lvl="1" indent="-457200">
              <a:lnSpc>
                <a:spcPct val="150000"/>
              </a:lnSpc>
              <a:buFont typeface="+mj-lt"/>
              <a:buAutoNum type="arabicPeriod"/>
            </a:pPr>
            <a:r>
              <a:rPr lang="fr-FR" altLang="fr-FR" dirty="0" smtClean="0">
                <a:solidFill>
                  <a:schemeClr val="bg1">
                    <a:lumMod val="85000"/>
                  </a:schemeClr>
                </a:solidFill>
              </a:rPr>
              <a:t>4 </a:t>
            </a:r>
            <a:r>
              <a:rPr lang="fr-FR" altLang="fr-FR" dirty="0">
                <a:solidFill>
                  <a:schemeClr val="bg1">
                    <a:lumMod val="85000"/>
                  </a:schemeClr>
                </a:solidFill>
              </a:rPr>
              <a:t>Classes Médicamenteuses </a:t>
            </a:r>
            <a:r>
              <a:rPr lang="fr-FR" dirty="0">
                <a:solidFill>
                  <a:schemeClr val="bg1">
                    <a:lumMod val="85000"/>
                  </a:schemeClr>
                </a:solidFill>
              </a:rPr>
              <a:t>les plus </a:t>
            </a:r>
            <a:r>
              <a:rPr lang="fr-FR" dirty="0" smtClean="0">
                <a:solidFill>
                  <a:schemeClr val="bg1">
                    <a:lumMod val="85000"/>
                  </a:schemeClr>
                </a:solidFill>
              </a:rPr>
              <a:t>courantes</a:t>
            </a:r>
          </a:p>
          <a:p>
            <a:pPr lvl="2">
              <a:lnSpc>
                <a:spcPct val="150000"/>
              </a:lnSpc>
            </a:pPr>
            <a:r>
              <a:rPr lang="fr-FR" altLang="fr-FR" dirty="0" smtClean="0">
                <a:solidFill>
                  <a:schemeClr val="bg1">
                    <a:lumMod val="85000"/>
                  </a:schemeClr>
                </a:solidFill>
              </a:rPr>
              <a:t>Beta </a:t>
            </a:r>
            <a:r>
              <a:rPr lang="fr-FR" altLang="fr-FR" dirty="0" err="1" smtClean="0">
                <a:solidFill>
                  <a:schemeClr val="bg1">
                    <a:lumMod val="85000"/>
                  </a:schemeClr>
                </a:solidFill>
              </a:rPr>
              <a:t>lactamines</a:t>
            </a:r>
            <a:r>
              <a:rPr lang="fr-FR" altLang="fr-FR" dirty="0" smtClean="0">
                <a:solidFill>
                  <a:schemeClr val="bg1">
                    <a:lumMod val="85000"/>
                  </a:schemeClr>
                </a:solidFill>
              </a:rPr>
              <a:t> : Pénicillines M et A; C3G</a:t>
            </a:r>
          </a:p>
          <a:p>
            <a:pPr lvl="2">
              <a:lnSpc>
                <a:spcPct val="150000"/>
              </a:lnSpc>
            </a:pPr>
            <a:r>
              <a:rPr lang="fr-FR" altLang="fr-FR" dirty="0" smtClean="0">
                <a:solidFill>
                  <a:schemeClr val="bg1">
                    <a:lumMod val="85000"/>
                  </a:schemeClr>
                </a:solidFill>
              </a:rPr>
              <a:t>Aminosides : </a:t>
            </a:r>
            <a:r>
              <a:rPr lang="fr-FR" altLang="fr-FR" dirty="0" err="1" smtClean="0">
                <a:solidFill>
                  <a:schemeClr val="bg1">
                    <a:lumMod val="85000"/>
                  </a:schemeClr>
                </a:solidFill>
              </a:rPr>
              <a:t>amikacine</a:t>
            </a:r>
            <a:r>
              <a:rPr lang="fr-FR" altLang="fr-FR" dirty="0" smtClean="0">
                <a:solidFill>
                  <a:schemeClr val="bg1">
                    <a:lumMod val="85000"/>
                  </a:schemeClr>
                </a:solidFill>
              </a:rPr>
              <a:t>, gentamicine</a:t>
            </a:r>
          </a:p>
          <a:p>
            <a:pPr lvl="2">
              <a:lnSpc>
                <a:spcPct val="150000"/>
              </a:lnSpc>
            </a:pPr>
            <a:r>
              <a:rPr lang="fr-FR" altLang="fr-FR" dirty="0" err="1" smtClean="0">
                <a:solidFill>
                  <a:schemeClr val="bg1">
                    <a:lumMod val="85000"/>
                  </a:schemeClr>
                </a:solidFill>
              </a:rPr>
              <a:t>Glycopeptides</a:t>
            </a:r>
            <a:r>
              <a:rPr lang="fr-FR" altLang="fr-FR" dirty="0" smtClean="0">
                <a:solidFill>
                  <a:schemeClr val="bg1">
                    <a:lumMod val="85000"/>
                  </a:schemeClr>
                </a:solidFill>
              </a:rPr>
              <a:t> : Vancomycine</a:t>
            </a:r>
          </a:p>
          <a:p>
            <a:pPr lvl="2">
              <a:lnSpc>
                <a:spcPct val="150000"/>
              </a:lnSpc>
            </a:pPr>
            <a:r>
              <a:rPr lang="fr-FR" altLang="fr-FR" dirty="0" smtClean="0">
                <a:solidFill>
                  <a:schemeClr val="bg1">
                    <a:lumMod val="85000"/>
                  </a:schemeClr>
                </a:solidFill>
              </a:rPr>
              <a:t>Macrolides : </a:t>
            </a:r>
            <a:r>
              <a:rPr lang="fr-FR" altLang="fr-FR" dirty="0" err="1" smtClean="0">
                <a:solidFill>
                  <a:schemeClr val="bg1">
                    <a:lumMod val="85000"/>
                  </a:schemeClr>
                </a:solidFill>
              </a:rPr>
              <a:t>erythromycine</a:t>
            </a:r>
            <a:r>
              <a:rPr lang="fr-FR" altLang="fr-FR" dirty="0">
                <a:solidFill>
                  <a:schemeClr val="bg1">
                    <a:lumMod val="85000"/>
                  </a:schemeClr>
                </a:solidFill>
              </a:rPr>
              <a:t> </a:t>
            </a:r>
            <a:r>
              <a:rPr lang="fr-FR" altLang="fr-FR" dirty="0" smtClean="0">
                <a:solidFill>
                  <a:schemeClr val="bg1">
                    <a:lumMod val="85000"/>
                  </a:schemeClr>
                </a:solidFill>
              </a:rPr>
              <a:t>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dirty="0">
                <a:solidFill>
                  <a:schemeClr val="bg1">
                    <a:lumMod val="85000"/>
                  </a:schemeClr>
                </a:solidFill>
              </a:rPr>
              <a:t>Objectifs thérapeutiques</a:t>
            </a:r>
          </a:p>
          <a:p>
            <a:pPr marL="914400" lvl="1" indent="-457200">
              <a:lnSpc>
                <a:spcPct val="150000"/>
              </a:lnSpc>
              <a:buFont typeface="+mj-lt"/>
              <a:buAutoNum type="arabicPeriod"/>
            </a:pPr>
            <a:r>
              <a:rPr lang="fr-FR" altLang="fr-FR" dirty="0">
                <a:solidFill>
                  <a:schemeClr val="bg1">
                    <a:lumMod val="85000"/>
                  </a:schemeClr>
                </a:solidFill>
              </a:rPr>
              <a:t>Choix de la classe thérapeutique</a:t>
            </a:r>
          </a:p>
          <a:p>
            <a:pPr marL="914400" lvl="1" indent="-457200">
              <a:lnSpc>
                <a:spcPct val="150000"/>
              </a:lnSpc>
              <a:buFont typeface="+mj-lt"/>
              <a:buAutoNum type="arabicPeriod"/>
            </a:pPr>
            <a:r>
              <a:rPr lang="fr-FR" altLang="fr-FR" dirty="0">
                <a:solidFill>
                  <a:schemeClr val="bg1">
                    <a:lumMod val="85000"/>
                  </a:schemeClr>
                </a:solidFill>
              </a:rPr>
              <a:t>Résistance - Bon usage ATB – EBM</a:t>
            </a:r>
          </a:p>
          <a:p>
            <a:pPr eaLnBrk="1" hangingPunct="1">
              <a:lnSpc>
                <a:spcPct val="90000"/>
              </a:lnSpc>
              <a:buFont typeface="Wingdings" panose="05000000000000000000" pitchFamily="2" charset="2"/>
              <a:buNone/>
            </a:pPr>
            <a:endParaRPr lang="fr-FR" altLang="fr-FR" dirty="0" smtClean="0"/>
          </a:p>
        </p:txBody>
      </p:sp>
    </p:spTree>
    <p:extLst>
      <p:ext uri="{BB962C8B-B14F-4D97-AF65-F5344CB8AC3E}">
        <p14:creationId xmlns:p14="http://schemas.microsoft.com/office/powerpoint/2010/main" val="728795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25" y="3243263"/>
            <a:ext cx="2149475" cy="111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2459038"/>
            <a:ext cx="1712913"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ZoneTexte 5"/>
          <p:cNvSpPr txBox="1">
            <a:spLocks noChangeArrowheads="1"/>
          </p:cNvSpPr>
          <p:nvPr/>
        </p:nvSpPr>
        <p:spPr bwMode="auto">
          <a:xfrm>
            <a:off x="4508500" y="336232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eaLnBrk="1" hangingPunct="1">
              <a:spcBef>
                <a:spcPct val="0"/>
              </a:spcBef>
              <a:buClrTx/>
              <a:buSzTx/>
              <a:buFontTx/>
              <a:buNone/>
            </a:pPr>
            <a:r>
              <a:rPr lang="fr-FR" altLang="fr-FR" sz="1800"/>
              <a:t>Quel choix?</a:t>
            </a:r>
          </a:p>
        </p:txBody>
      </p:sp>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300" y="2017713"/>
            <a:ext cx="1666875" cy="166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0" name="ZoneTexte 6"/>
          <p:cNvSpPr txBox="1">
            <a:spLocks noChangeArrowheads="1"/>
          </p:cNvSpPr>
          <p:nvPr/>
        </p:nvSpPr>
        <p:spPr bwMode="auto">
          <a:xfrm>
            <a:off x="273050" y="525463"/>
            <a:ext cx="75358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fr-FR" altLang="fr-FR">
                <a:solidFill>
                  <a:schemeClr val="tx2"/>
                </a:solidFill>
              </a:rPr>
              <a:t>PRINCIPES GENERAUX DU CHOIX D'UN ANTIBIOTIQUE</a:t>
            </a:r>
            <a:endParaRPr lang="fr-FR" altLang="fr-FR"/>
          </a:p>
        </p:txBody>
      </p:sp>
      <p:pic>
        <p:nvPicPr>
          <p:cNvPr id="3175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479925"/>
            <a:ext cx="2644775" cy="161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 y="4479925"/>
            <a:ext cx="1719263" cy="165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3" name="ZoneTexte 1"/>
          <p:cNvSpPr txBox="1">
            <a:spLocks noChangeArrowheads="1"/>
          </p:cNvSpPr>
          <p:nvPr/>
        </p:nvSpPr>
        <p:spPr bwMode="auto">
          <a:xfrm>
            <a:off x="282575" y="1811338"/>
            <a:ext cx="2554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fr-FR" altLang="fr-FR" sz="1800"/>
              <a:t>Facteurs liés aux médicaments</a:t>
            </a:r>
          </a:p>
        </p:txBody>
      </p:sp>
      <p:sp>
        <p:nvSpPr>
          <p:cNvPr id="31754" name="ZoneTexte 9"/>
          <p:cNvSpPr txBox="1">
            <a:spLocks noChangeArrowheads="1"/>
          </p:cNvSpPr>
          <p:nvPr/>
        </p:nvSpPr>
        <p:spPr bwMode="auto">
          <a:xfrm>
            <a:off x="288925" y="6176963"/>
            <a:ext cx="255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fr-FR" altLang="fr-FR" sz="1800"/>
              <a:t>Facteurs liés aux patients</a:t>
            </a:r>
          </a:p>
        </p:txBody>
      </p:sp>
      <p:sp>
        <p:nvSpPr>
          <p:cNvPr id="31755" name="ZoneTexte 10"/>
          <p:cNvSpPr txBox="1">
            <a:spLocks noChangeArrowheads="1"/>
          </p:cNvSpPr>
          <p:nvPr/>
        </p:nvSpPr>
        <p:spPr bwMode="auto">
          <a:xfrm>
            <a:off x="6030913" y="6124575"/>
            <a:ext cx="2554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fr-FR" altLang="fr-FR" sz="1800"/>
              <a:t>Facteurs liés aux bactéries</a:t>
            </a:r>
          </a:p>
        </p:txBody>
      </p:sp>
    </p:spTree>
    <p:extLst>
      <p:ext uri="{BB962C8B-B14F-4D97-AF65-F5344CB8AC3E}">
        <p14:creationId xmlns:p14="http://schemas.microsoft.com/office/powerpoint/2010/main" val="2524294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normAutofit fontScale="90000"/>
          </a:bodyPr>
          <a:lstStyle/>
          <a:p>
            <a:pPr eaLnBrk="1" hangingPunct="1"/>
            <a:r>
              <a:rPr lang="fr-FR" altLang="fr-FR" sz="3200" smtClean="0"/>
              <a:t>PRINCIPES GENERAUX DU CHOIX D'UN ANTIBIOTIQUE</a:t>
            </a:r>
          </a:p>
        </p:txBody>
      </p:sp>
      <p:sp>
        <p:nvSpPr>
          <p:cNvPr id="3" name="Espace réservé du contenu 2"/>
          <p:cNvSpPr>
            <a:spLocks noGrp="1"/>
          </p:cNvSpPr>
          <p:nvPr>
            <p:ph idx="1"/>
          </p:nvPr>
        </p:nvSpPr>
        <p:spPr/>
        <p:txBody>
          <a:bodyPr/>
          <a:lstStyle/>
          <a:p>
            <a:pPr marL="514350" indent="-514350" eaLnBrk="1" hangingPunct="1">
              <a:buFont typeface="+mj-lt"/>
              <a:buAutoNum type="arabicPeriod"/>
              <a:defRPr/>
            </a:pPr>
            <a:r>
              <a:rPr lang="fr-FR" sz="2800" dirty="0" smtClean="0"/>
              <a:t>Facteurs liés au micro-organisme infectant</a:t>
            </a:r>
          </a:p>
          <a:p>
            <a:pPr lvl="1" eaLnBrk="1" hangingPunct="1">
              <a:defRPr/>
            </a:pPr>
            <a:r>
              <a:rPr lang="fr-FR" sz="2400" dirty="0" smtClean="0"/>
              <a:t>Prélèvements bactériologiques, antibiogramme</a:t>
            </a:r>
          </a:p>
          <a:p>
            <a:pPr lvl="1" eaLnBrk="1" hangingPunct="1">
              <a:defRPr/>
            </a:pPr>
            <a:r>
              <a:rPr lang="fr-FR" sz="2400" dirty="0" smtClean="0"/>
              <a:t>Traitement prophylactique: indication et bénéfice très limitées +++</a:t>
            </a:r>
          </a:p>
          <a:p>
            <a:pPr lvl="1" eaLnBrk="1" hangingPunct="1">
              <a:defRPr/>
            </a:pPr>
            <a:r>
              <a:rPr lang="fr-FR" sz="2400" dirty="0" smtClean="0"/>
              <a:t>Traitement empirique/probabiliste: le plus fréquent en pratique  </a:t>
            </a:r>
          </a:p>
          <a:p>
            <a:pPr marL="514350" indent="-514350" eaLnBrk="1" hangingPunct="1">
              <a:buFont typeface="+mj-lt"/>
              <a:buAutoNum type="arabicPeriod" startAt="2"/>
              <a:defRPr/>
            </a:pPr>
            <a:r>
              <a:rPr lang="fr-FR" sz="2800" dirty="0" smtClean="0"/>
              <a:t>Facteurs liés au médicament</a:t>
            </a:r>
          </a:p>
          <a:p>
            <a:pPr lvl="1" eaLnBrk="1" hangingPunct="1">
              <a:defRPr/>
            </a:pPr>
            <a:r>
              <a:rPr lang="fr-FR" sz="2400" dirty="0" smtClean="0">
                <a:ea typeface="+mn-ea"/>
                <a:cs typeface="+mn-cs"/>
              </a:rPr>
              <a:t>paramètres pharmacocinétiques</a:t>
            </a:r>
          </a:p>
          <a:p>
            <a:pPr lvl="1" eaLnBrk="1" hangingPunct="1">
              <a:defRPr/>
            </a:pPr>
            <a:r>
              <a:rPr lang="fr-FR" sz="2400" dirty="0" smtClean="0">
                <a:ea typeface="+mn-ea"/>
                <a:cs typeface="+mn-cs"/>
              </a:rPr>
              <a:t>paramètres toxicologiques</a:t>
            </a:r>
          </a:p>
          <a:p>
            <a:pPr lvl="1" eaLnBrk="1" hangingPunct="1">
              <a:defRPr/>
            </a:pPr>
            <a:r>
              <a:rPr lang="fr-FR" sz="2400" dirty="0" smtClean="0">
                <a:ea typeface="+mn-ea"/>
                <a:cs typeface="+mn-cs"/>
              </a:rPr>
              <a:t>interaction médicamenteuses</a:t>
            </a:r>
          </a:p>
          <a:p>
            <a:pPr marL="438150" lvl="1" indent="0" eaLnBrk="1" hangingPunct="1">
              <a:buFont typeface="Wingdings" panose="05000000000000000000" pitchFamily="2" charset="2"/>
              <a:buNone/>
              <a:defRPr/>
            </a:pPr>
            <a:endParaRPr lang="fr-FR" sz="2400" dirty="0" smtClean="0"/>
          </a:p>
        </p:txBody>
      </p:sp>
    </p:spTree>
    <p:extLst>
      <p:ext uri="{BB962C8B-B14F-4D97-AF65-F5344CB8AC3E}">
        <p14:creationId xmlns:p14="http://schemas.microsoft.com/office/powerpoint/2010/main" val="1590837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normAutofit fontScale="90000"/>
          </a:bodyPr>
          <a:lstStyle/>
          <a:p>
            <a:pPr eaLnBrk="1" hangingPunct="1"/>
            <a:r>
              <a:rPr lang="fr-FR" altLang="fr-FR" sz="3200" smtClean="0"/>
              <a:t>PRINCIPES GENERAUX DU CHOIX D'UN ANTIBIOTIQUE</a:t>
            </a:r>
          </a:p>
        </p:txBody>
      </p:sp>
      <p:sp>
        <p:nvSpPr>
          <p:cNvPr id="3" name="Espace réservé du contenu 2"/>
          <p:cNvSpPr>
            <a:spLocks noGrp="1"/>
          </p:cNvSpPr>
          <p:nvPr>
            <p:ph idx="1"/>
          </p:nvPr>
        </p:nvSpPr>
        <p:spPr/>
        <p:txBody>
          <a:bodyPr/>
          <a:lstStyle/>
          <a:p>
            <a:pPr marL="514350" indent="-514350" eaLnBrk="1" hangingPunct="1">
              <a:buFont typeface="+mj-lt"/>
              <a:buAutoNum type="arabicPeriod" startAt="3"/>
              <a:defRPr/>
            </a:pPr>
            <a:r>
              <a:rPr lang="fr-FR" dirty="0" smtClean="0"/>
              <a:t>Facteurs liés au patient</a:t>
            </a:r>
          </a:p>
          <a:p>
            <a:pPr marL="895350" lvl="1" indent="-457200" eaLnBrk="1" hangingPunct="1">
              <a:defRPr/>
            </a:pPr>
            <a:r>
              <a:rPr lang="fr-FR" dirty="0" smtClean="0">
                <a:ea typeface="+mn-ea"/>
                <a:cs typeface="+mn-cs"/>
              </a:rPr>
              <a:t>La gravité de l'infection: souvent conduisant à démarrer d’emblée ATB probabiliste  </a:t>
            </a:r>
          </a:p>
          <a:p>
            <a:pPr marL="895350" lvl="1" indent="-457200" eaLnBrk="1" hangingPunct="1">
              <a:defRPr/>
            </a:pPr>
            <a:r>
              <a:rPr lang="fr-FR" dirty="0" smtClean="0">
                <a:ea typeface="+mn-ea"/>
                <a:cs typeface="+mn-cs"/>
              </a:rPr>
              <a:t>L'état des défenses</a:t>
            </a:r>
          </a:p>
          <a:p>
            <a:pPr marL="895350" lvl="1" indent="-457200" eaLnBrk="1" hangingPunct="1">
              <a:defRPr/>
            </a:pPr>
            <a:r>
              <a:rPr lang="fr-FR" dirty="0" smtClean="0">
                <a:ea typeface="+mn-ea"/>
                <a:cs typeface="+mn-cs"/>
              </a:rPr>
              <a:t>l'état des fonctions rénale et hépatique du patient</a:t>
            </a:r>
            <a:endParaRPr lang="fr-FR" dirty="0" smtClean="0"/>
          </a:p>
        </p:txBody>
      </p:sp>
    </p:spTree>
    <p:extLst>
      <p:ext uri="{BB962C8B-B14F-4D97-AF65-F5344CB8AC3E}">
        <p14:creationId xmlns:p14="http://schemas.microsoft.com/office/powerpoint/2010/main" val="165514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Critères de choix</a:t>
            </a:r>
            <a:endParaRPr lang="fr-FR" dirty="0"/>
          </a:p>
        </p:txBody>
      </p:sp>
      <p:sp>
        <p:nvSpPr>
          <p:cNvPr id="3" name="Espace réservé du contenu 2"/>
          <p:cNvSpPr>
            <a:spLocks noGrp="1"/>
          </p:cNvSpPr>
          <p:nvPr>
            <p:ph idx="1"/>
          </p:nvPr>
        </p:nvSpPr>
        <p:spPr/>
        <p:txBody>
          <a:bodyPr/>
          <a:lstStyle/>
          <a:p>
            <a:r>
              <a:rPr lang="fr-FR" dirty="0" smtClean="0"/>
              <a:t>Nature du germe</a:t>
            </a:r>
          </a:p>
          <a:p>
            <a:pPr lvl="1"/>
            <a:r>
              <a:rPr lang="fr-FR" dirty="0" smtClean="0"/>
              <a:t>Bactérie (ni virus, ni </a:t>
            </a:r>
            <a:r>
              <a:rPr lang="fr-FR" dirty="0" err="1" smtClean="0"/>
              <a:t>fungus</a:t>
            </a:r>
            <a:r>
              <a:rPr lang="fr-FR" dirty="0" smtClean="0"/>
              <a:t>, ni parasite)</a:t>
            </a:r>
          </a:p>
          <a:p>
            <a:pPr lvl="1"/>
            <a:r>
              <a:rPr lang="fr-FR" dirty="0" smtClean="0"/>
              <a:t>Antibiothérapie ciblée (germe connu) vs. Probabiliste (germe inconnu)</a:t>
            </a:r>
          </a:p>
          <a:p>
            <a:pPr lvl="1"/>
            <a:r>
              <a:rPr lang="fr-FR" dirty="0" smtClean="0"/>
              <a:t>Genre, espèce bactérienne</a:t>
            </a:r>
          </a:p>
          <a:p>
            <a:pPr lvl="2"/>
            <a:r>
              <a:rPr lang="fr-FR" dirty="0" smtClean="0"/>
              <a:t>Si bacille G- (Salmonella), macrolides inutiles !</a:t>
            </a:r>
          </a:p>
          <a:p>
            <a:pPr lvl="1"/>
            <a:r>
              <a:rPr lang="fr-FR" dirty="0" smtClean="0"/>
              <a:t>Germe communautaire ou hospitalier ?</a:t>
            </a:r>
          </a:p>
          <a:p>
            <a:pPr lvl="2"/>
            <a:r>
              <a:rPr lang="fr-FR" dirty="0" smtClean="0"/>
              <a:t>Ex : Pseudomonas </a:t>
            </a:r>
            <a:r>
              <a:rPr lang="fr-FR" dirty="0" err="1" smtClean="0"/>
              <a:t>aeruginosa</a:t>
            </a:r>
            <a:r>
              <a:rPr lang="fr-FR" dirty="0" smtClean="0"/>
              <a:t> surtout transmise en milieu hospitalier</a:t>
            </a:r>
          </a:p>
          <a:p>
            <a:pPr lvl="1"/>
            <a:r>
              <a:rPr lang="fr-FR" dirty="0" smtClean="0"/>
              <a:t>Sensibilité / résistance</a:t>
            </a:r>
          </a:p>
          <a:p>
            <a:pPr lvl="2"/>
            <a:r>
              <a:rPr lang="fr-FR" dirty="0" smtClean="0"/>
              <a:t>Constitutive (Salmonella et macrolides)</a:t>
            </a:r>
          </a:p>
          <a:p>
            <a:pPr lvl="2"/>
            <a:r>
              <a:rPr lang="fr-FR" dirty="0" smtClean="0"/>
              <a:t>Acquise</a:t>
            </a:r>
          </a:p>
        </p:txBody>
      </p:sp>
    </p:spTree>
    <p:extLst>
      <p:ext uri="{BB962C8B-B14F-4D97-AF65-F5344CB8AC3E}">
        <p14:creationId xmlns:p14="http://schemas.microsoft.com/office/powerpoint/2010/main" val="731737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Critères de choix</a:t>
            </a:r>
            <a:endParaRPr lang="fr-FR" dirty="0"/>
          </a:p>
        </p:txBody>
      </p:sp>
      <p:sp>
        <p:nvSpPr>
          <p:cNvPr id="3" name="Espace réservé du contenu 2"/>
          <p:cNvSpPr>
            <a:spLocks noGrp="1"/>
          </p:cNvSpPr>
          <p:nvPr>
            <p:ph idx="1"/>
          </p:nvPr>
        </p:nvSpPr>
        <p:spPr>
          <a:xfrm>
            <a:off x="179512" y="1052736"/>
            <a:ext cx="8784976" cy="5733256"/>
          </a:xfrm>
        </p:spPr>
        <p:txBody>
          <a:bodyPr>
            <a:normAutofit/>
          </a:bodyPr>
          <a:lstStyle/>
          <a:p>
            <a:r>
              <a:rPr lang="fr-FR" dirty="0" smtClean="0"/>
              <a:t>Etat physiopathologiques</a:t>
            </a:r>
          </a:p>
          <a:p>
            <a:pPr lvl="1"/>
            <a:r>
              <a:rPr lang="fr-FR" dirty="0" smtClean="0"/>
              <a:t>Gravité de la maladie : angine banale vs. Septicémie à Staphylocoque doré multi-résistant…</a:t>
            </a:r>
          </a:p>
          <a:p>
            <a:pPr lvl="1"/>
            <a:r>
              <a:rPr lang="fr-FR" dirty="0" smtClean="0"/>
              <a:t>Insuffisance rénale (</a:t>
            </a:r>
            <a:r>
              <a:rPr lang="fr-FR" u="sng" dirty="0" smtClean="0"/>
              <a:t>attention aminosides et </a:t>
            </a:r>
            <a:r>
              <a:rPr lang="fr-FR" u="sng" dirty="0" err="1" smtClean="0"/>
              <a:t>glycopeptides</a:t>
            </a:r>
            <a:r>
              <a:rPr lang="fr-FR" dirty="0" smtClean="0"/>
              <a:t>)</a:t>
            </a:r>
          </a:p>
          <a:p>
            <a:pPr lvl="1"/>
            <a:r>
              <a:rPr lang="fr-FR" dirty="0" smtClean="0"/>
              <a:t>Insuffisance hépatique (attention macrolides)</a:t>
            </a:r>
          </a:p>
          <a:p>
            <a:pPr lvl="1"/>
            <a:r>
              <a:rPr lang="fr-FR" dirty="0" smtClean="0"/>
              <a:t>Âges extrêmes de la vie, grossesse/allaitement</a:t>
            </a:r>
          </a:p>
          <a:p>
            <a:r>
              <a:rPr lang="fr-FR" dirty="0" smtClean="0"/>
              <a:t>Caractéristiques pharmacocinétiques</a:t>
            </a:r>
          </a:p>
          <a:p>
            <a:pPr lvl="1"/>
            <a:r>
              <a:rPr lang="fr-FR" dirty="0" smtClean="0"/>
              <a:t>Elimination rénale/hépatique</a:t>
            </a:r>
          </a:p>
          <a:p>
            <a:pPr lvl="1"/>
            <a:r>
              <a:rPr lang="fr-FR" dirty="0" smtClean="0"/>
              <a:t>Distribution dans les tissus –&gt; diffusion dans le tissu infecté à traiter (ex. passage dans le LCR)</a:t>
            </a:r>
          </a:p>
          <a:p>
            <a:r>
              <a:rPr lang="fr-FR" dirty="0"/>
              <a:t>Effets indésirables</a:t>
            </a:r>
          </a:p>
          <a:p>
            <a:pPr lvl="1"/>
            <a:r>
              <a:rPr lang="fr-FR" dirty="0"/>
              <a:t>Choisir les AB entraînant le moins d’effets indésirables compte tenu du profil de sensibilité/résistance de la bactérie </a:t>
            </a:r>
          </a:p>
        </p:txBody>
      </p:sp>
    </p:spTree>
    <p:extLst>
      <p:ext uri="{BB962C8B-B14F-4D97-AF65-F5344CB8AC3E}">
        <p14:creationId xmlns:p14="http://schemas.microsoft.com/office/powerpoint/2010/main" val="323861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Critères de choix</a:t>
            </a:r>
            <a:endParaRPr lang="fr-FR" dirty="0"/>
          </a:p>
        </p:txBody>
      </p:sp>
      <p:sp>
        <p:nvSpPr>
          <p:cNvPr id="3" name="Espace réservé du contenu 2"/>
          <p:cNvSpPr>
            <a:spLocks noGrp="1"/>
          </p:cNvSpPr>
          <p:nvPr>
            <p:ph idx="1"/>
          </p:nvPr>
        </p:nvSpPr>
        <p:spPr/>
        <p:txBody>
          <a:bodyPr/>
          <a:lstStyle/>
          <a:p>
            <a:r>
              <a:rPr lang="fr-FR" dirty="0" smtClean="0"/>
              <a:t>Associations d’antibiotiques</a:t>
            </a:r>
          </a:p>
          <a:p>
            <a:pPr lvl="1"/>
            <a:r>
              <a:rPr lang="fr-FR" dirty="0" smtClean="0"/>
              <a:t>Elargir le spectre d’action (antibiothérapie probabiliste)</a:t>
            </a:r>
          </a:p>
          <a:p>
            <a:pPr lvl="1"/>
            <a:r>
              <a:rPr lang="fr-FR" dirty="0" smtClean="0"/>
              <a:t>Recherche d’un synergie d’action (l’efficacité de l’association est supérieure à la somme des activités séparées des AB)</a:t>
            </a:r>
          </a:p>
          <a:p>
            <a:pPr lvl="1"/>
            <a:r>
              <a:rPr lang="fr-FR" dirty="0" smtClean="0"/>
              <a:t>Mécanismes d’action différents</a:t>
            </a:r>
          </a:p>
          <a:p>
            <a:pPr lvl="2"/>
            <a:r>
              <a:rPr lang="fr-FR" dirty="0" smtClean="0"/>
              <a:t>Ex : association de bêta-</a:t>
            </a:r>
            <a:r>
              <a:rPr lang="fr-FR" dirty="0" err="1" smtClean="0"/>
              <a:t>lactamines</a:t>
            </a:r>
            <a:r>
              <a:rPr lang="fr-FR" dirty="0" smtClean="0"/>
              <a:t> souvent sans intérêt</a:t>
            </a:r>
          </a:p>
          <a:p>
            <a:pPr lvl="1"/>
            <a:r>
              <a:rPr lang="fr-FR" dirty="0" smtClean="0"/>
              <a:t>Associer un bactéricide et un bactériostatique</a:t>
            </a:r>
          </a:p>
          <a:p>
            <a:pPr lvl="1"/>
            <a:r>
              <a:rPr lang="fr-FR" dirty="0" smtClean="0"/>
              <a:t>Exemples</a:t>
            </a:r>
          </a:p>
          <a:p>
            <a:pPr lvl="2"/>
            <a:r>
              <a:rPr lang="fr-FR" dirty="0" smtClean="0"/>
              <a:t>Beta-</a:t>
            </a:r>
            <a:r>
              <a:rPr lang="fr-FR" dirty="0" err="1" smtClean="0"/>
              <a:t>lactamines</a:t>
            </a:r>
            <a:r>
              <a:rPr lang="fr-FR" dirty="0" smtClean="0"/>
              <a:t> + aminosides ou </a:t>
            </a:r>
            <a:r>
              <a:rPr lang="fr-FR" dirty="0" err="1" smtClean="0"/>
              <a:t>glycopeptides</a:t>
            </a:r>
            <a:r>
              <a:rPr lang="fr-FR" dirty="0" smtClean="0"/>
              <a:t> + aminosides</a:t>
            </a:r>
          </a:p>
          <a:p>
            <a:pPr lvl="2"/>
            <a:endParaRPr lang="fr-FR" dirty="0"/>
          </a:p>
        </p:txBody>
      </p:sp>
    </p:spTree>
    <p:extLst>
      <p:ext uri="{BB962C8B-B14F-4D97-AF65-F5344CB8AC3E}">
        <p14:creationId xmlns:p14="http://schemas.microsoft.com/office/powerpoint/2010/main" val="1869137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smtClean="0"/>
              <a:t>Plan	</a:t>
            </a:r>
          </a:p>
        </p:txBody>
      </p:sp>
      <p:sp>
        <p:nvSpPr>
          <p:cNvPr id="6147" name="Rectangle 3"/>
          <p:cNvSpPr>
            <a:spLocks noGrp="1" noChangeArrowheads="1"/>
          </p:cNvSpPr>
          <p:nvPr>
            <p:ph type="body" idx="1"/>
          </p:nvPr>
        </p:nvSpPr>
        <p:spPr>
          <a:xfrm>
            <a:off x="971600" y="1340768"/>
            <a:ext cx="7344816" cy="5112568"/>
          </a:xfrm>
        </p:spPr>
        <p:txBody>
          <a:bodyPr>
            <a:normAutofit lnSpcReduction="10000"/>
          </a:bodyPr>
          <a:lstStyle/>
          <a:p>
            <a:pPr marL="914400" lvl="1" indent="-457200">
              <a:lnSpc>
                <a:spcPct val="150000"/>
              </a:lnSpc>
              <a:buFont typeface="+mj-lt"/>
              <a:buAutoNum type="arabicPeriod"/>
            </a:pPr>
            <a:r>
              <a:rPr lang="fr-FR" altLang="fr-FR" dirty="0">
                <a:solidFill>
                  <a:schemeClr val="bg1">
                    <a:lumMod val="85000"/>
                  </a:schemeClr>
                </a:solidFill>
              </a:rPr>
              <a:t>Conception de </a:t>
            </a:r>
            <a:r>
              <a:rPr lang="fr-FR" altLang="fr-FR" dirty="0" smtClean="0">
                <a:solidFill>
                  <a:schemeClr val="bg1">
                    <a:lumMod val="85000"/>
                  </a:schemeClr>
                </a:solidFill>
              </a:rPr>
              <a:t>base: </a:t>
            </a:r>
            <a:r>
              <a:rPr lang="fr-FR" altLang="fr-FR" dirty="0" err="1" smtClean="0">
                <a:solidFill>
                  <a:schemeClr val="bg1">
                    <a:lumMod val="85000"/>
                  </a:schemeClr>
                </a:solidFill>
              </a:rPr>
              <a:t>cocci</a:t>
            </a:r>
            <a:r>
              <a:rPr lang="fr-FR" altLang="fr-FR" dirty="0" smtClean="0">
                <a:solidFill>
                  <a:schemeClr val="bg1">
                    <a:lumMod val="85000"/>
                  </a:schemeClr>
                </a:solidFill>
              </a:rPr>
              <a:t>, bacille, Gr+, Gr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dirty="0" smtClean="0">
                <a:solidFill>
                  <a:schemeClr val="bg1">
                    <a:lumMod val="85000"/>
                  </a:schemeClr>
                </a:solidFill>
              </a:rPr>
              <a:t>4 </a:t>
            </a:r>
            <a:r>
              <a:rPr lang="fr-FR" altLang="fr-FR" dirty="0">
                <a:solidFill>
                  <a:schemeClr val="bg1">
                    <a:lumMod val="85000"/>
                  </a:schemeClr>
                </a:solidFill>
              </a:rPr>
              <a:t>Classes Médicamenteuses </a:t>
            </a:r>
            <a:r>
              <a:rPr lang="fr-FR" dirty="0">
                <a:solidFill>
                  <a:schemeClr val="bg1">
                    <a:lumMod val="85000"/>
                  </a:schemeClr>
                </a:solidFill>
              </a:rPr>
              <a:t>les plus </a:t>
            </a:r>
            <a:r>
              <a:rPr lang="fr-FR" dirty="0" smtClean="0">
                <a:solidFill>
                  <a:schemeClr val="bg1">
                    <a:lumMod val="85000"/>
                  </a:schemeClr>
                </a:solidFill>
              </a:rPr>
              <a:t>courantes</a:t>
            </a:r>
          </a:p>
          <a:p>
            <a:pPr lvl="2">
              <a:lnSpc>
                <a:spcPct val="150000"/>
              </a:lnSpc>
            </a:pPr>
            <a:r>
              <a:rPr lang="fr-FR" altLang="fr-FR" dirty="0" smtClean="0">
                <a:solidFill>
                  <a:schemeClr val="bg1">
                    <a:lumMod val="85000"/>
                  </a:schemeClr>
                </a:solidFill>
              </a:rPr>
              <a:t>Beta </a:t>
            </a:r>
            <a:r>
              <a:rPr lang="fr-FR" altLang="fr-FR" dirty="0" err="1" smtClean="0">
                <a:solidFill>
                  <a:schemeClr val="bg1">
                    <a:lumMod val="85000"/>
                  </a:schemeClr>
                </a:solidFill>
              </a:rPr>
              <a:t>lactamines</a:t>
            </a:r>
            <a:r>
              <a:rPr lang="fr-FR" altLang="fr-FR" dirty="0" smtClean="0">
                <a:solidFill>
                  <a:schemeClr val="bg1">
                    <a:lumMod val="85000"/>
                  </a:schemeClr>
                </a:solidFill>
              </a:rPr>
              <a:t> : Pénicillines M et A; C3G</a:t>
            </a:r>
          </a:p>
          <a:p>
            <a:pPr lvl="2">
              <a:lnSpc>
                <a:spcPct val="150000"/>
              </a:lnSpc>
            </a:pPr>
            <a:r>
              <a:rPr lang="fr-FR" altLang="fr-FR" dirty="0" smtClean="0">
                <a:solidFill>
                  <a:schemeClr val="bg1">
                    <a:lumMod val="85000"/>
                  </a:schemeClr>
                </a:solidFill>
              </a:rPr>
              <a:t>Aminosides : </a:t>
            </a:r>
            <a:r>
              <a:rPr lang="fr-FR" altLang="fr-FR" dirty="0" err="1" smtClean="0">
                <a:solidFill>
                  <a:schemeClr val="bg1">
                    <a:lumMod val="85000"/>
                  </a:schemeClr>
                </a:solidFill>
              </a:rPr>
              <a:t>amikacine</a:t>
            </a:r>
            <a:r>
              <a:rPr lang="fr-FR" altLang="fr-FR" dirty="0" smtClean="0">
                <a:solidFill>
                  <a:schemeClr val="bg1">
                    <a:lumMod val="85000"/>
                  </a:schemeClr>
                </a:solidFill>
              </a:rPr>
              <a:t>, gentamicine</a:t>
            </a:r>
          </a:p>
          <a:p>
            <a:pPr lvl="2">
              <a:lnSpc>
                <a:spcPct val="150000"/>
              </a:lnSpc>
            </a:pPr>
            <a:r>
              <a:rPr lang="fr-FR" altLang="fr-FR" dirty="0" err="1" smtClean="0">
                <a:solidFill>
                  <a:schemeClr val="bg1">
                    <a:lumMod val="85000"/>
                  </a:schemeClr>
                </a:solidFill>
              </a:rPr>
              <a:t>Glycopeptides</a:t>
            </a:r>
            <a:r>
              <a:rPr lang="fr-FR" altLang="fr-FR" dirty="0" smtClean="0">
                <a:solidFill>
                  <a:schemeClr val="bg1">
                    <a:lumMod val="85000"/>
                  </a:schemeClr>
                </a:solidFill>
              </a:rPr>
              <a:t> : Vancomycine</a:t>
            </a:r>
          </a:p>
          <a:p>
            <a:pPr lvl="2">
              <a:lnSpc>
                <a:spcPct val="150000"/>
              </a:lnSpc>
            </a:pPr>
            <a:r>
              <a:rPr lang="fr-FR" altLang="fr-FR" dirty="0" smtClean="0">
                <a:solidFill>
                  <a:schemeClr val="bg1">
                    <a:lumMod val="85000"/>
                  </a:schemeClr>
                </a:solidFill>
              </a:rPr>
              <a:t>Macrolides : </a:t>
            </a:r>
            <a:r>
              <a:rPr lang="fr-FR" altLang="fr-FR" dirty="0" err="1" smtClean="0">
                <a:solidFill>
                  <a:schemeClr val="bg1">
                    <a:lumMod val="85000"/>
                  </a:schemeClr>
                </a:solidFill>
              </a:rPr>
              <a:t>erythromycine</a:t>
            </a:r>
            <a:r>
              <a:rPr lang="fr-FR" altLang="fr-FR" dirty="0">
                <a:solidFill>
                  <a:schemeClr val="bg1">
                    <a:lumMod val="85000"/>
                  </a:schemeClr>
                </a:solidFill>
              </a:rPr>
              <a:t> </a:t>
            </a:r>
            <a:r>
              <a:rPr lang="fr-FR" altLang="fr-FR" dirty="0" smtClean="0">
                <a:solidFill>
                  <a:schemeClr val="bg1">
                    <a:lumMod val="85000"/>
                  </a:schemeClr>
                </a:solidFill>
              </a:rPr>
              <a:t> </a:t>
            </a:r>
            <a:endParaRPr lang="fr-FR" altLang="fr-FR" dirty="0">
              <a:solidFill>
                <a:schemeClr val="bg1">
                  <a:lumMod val="85000"/>
                </a:schemeClr>
              </a:solidFill>
            </a:endParaRPr>
          </a:p>
          <a:p>
            <a:pPr marL="914400" lvl="1" indent="-457200">
              <a:lnSpc>
                <a:spcPct val="150000"/>
              </a:lnSpc>
              <a:buFont typeface="+mj-lt"/>
              <a:buAutoNum type="arabicPeriod"/>
            </a:pPr>
            <a:r>
              <a:rPr lang="fr-FR" altLang="fr-FR" b="1" dirty="0">
                <a:solidFill>
                  <a:schemeClr val="bg1">
                    <a:lumMod val="95000"/>
                  </a:schemeClr>
                </a:solidFill>
              </a:rPr>
              <a:t>Objectifs thérapeutiques</a:t>
            </a:r>
          </a:p>
          <a:p>
            <a:pPr marL="914400" lvl="1" indent="-457200">
              <a:lnSpc>
                <a:spcPct val="150000"/>
              </a:lnSpc>
              <a:buFont typeface="+mj-lt"/>
              <a:buAutoNum type="arabicPeriod"/>
            </a:pPr>
            <a:r>
              <a:rPr lang="fr-FR" altLang="fr-FR" dirty="0">
                <a:solidFill>
                  <a:schemeClr val="bg1">
                    <a:lumMod val="95000"/>
                  </a:schemeClr>
                </a:solidFill>
              </a:rPr>
              <a:t>Choix de la classe thérapeutique</a:t>
            </a:r>
          </a:p>
          <a:p>
            <a:pPr marL="914400" lvl="1" indent="-457200">
              <a:lnSpc>
                <a:spcPct val="150000"/>
              </a:lnSpc>
              <a:buFont typeface="+mj-lt"/>
              <a:buAutoNum type="arabicPeriod"/>
            </a:pPr>
            <a:r>
              <a:rPr lang="fr-FR" altLang="fr-FR" b="1" dirty="0"/>
              <a:t>Résistance - Bon usage ATB – EBM</a:t>
            </a:r>
          </a:p>
          <a:p>
            <a:pPr eaLnBrk="1" hangingPunct="1">
              <a:lnSpc>
                <a:spcPct val="90000"/>
              </a:lnSpc>
              <a:buFont typeface="Wingdings" panose="05000000000000000000" pitchFamily="2" charset="2"/>
              <a:buNone/>
            </a:pPr>
            <a:endParaRPr lang="fr-FR" altLang="fr-FR" dirty="0" smtClean="0"/>
          </a:p>
        </p:txBody>
      </p:sp>
    </p:spTree>
    <p:extLst>
      <p:ext uri="{BB962C8B-B14F-4D97-AF65-F5344CB8AC3E}">
        <p14:creationId xmlns:p14="http://schemas.microsoft.com/office/powerpoint/2010/main" val="2066873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Résistances acquises</a:t>
            </a:r>
            <a:endParaRPr lang="fr-FR" dirty="0"/>
          </a:p>
        </p:txBody>
      </p:sp>
      <p:sp>
        <p:nvSpPr>
          <p:cNvPr id="3" name="Espace réservé du contenu 2"/>
          <p:cNvSpPr>
            <a:spLocks noGrp="1"/>
          </p:cNvSpPr>
          <p:nvPr>
            <p:ph idx="1"/>
          </p:nvPr>
        </p:nvSpPr>
        <p:spPr/>
        <p:txBody>
          <a:bodyPr/>
          <a:lstStyle/>
          <a:p>
            <a:r>
              <a:rPr lang="fr-FR" dirty="0" smtClean="0"/>
              <a:t>Mécanismes d’émergence de souches résistantes à un ou plusieurs antibiotiques</a:t>
            </a:r>
          </a:p>
          <a:p>
            <a:pPr lvl="1"/>
            <a:r>
              <a:rPr lang="fr-FR" dirty="0" smtClean="0"/>
              <a:t>Sélection par mutation</a:t>
            </a:r>
          </a:p>
          <a:p>
            <a:pPr lvl="1"/>
            <a:r>
              <a:rPr lang="fr-FR" dirty="0" smtClean="0"/>
              <a:t>Transfert de gènes (chromosome, plasmides) par</a:t>
            </a:r>
          </a:p>
          <a:p>
            <a:pPr lvl="2"/>
            <a:r>
              <a:rPr lang="fr-FR" dirty="0" smtClean="0"/>
              <a:t>Conjugaison : échange de plasmides par contact direct entre deux cellules procaryotes. Insertion des plasmides dans le chromosome bactérien</a:t>
            </a:r>
          </a:p>
          <a:p>
            <a:pPr lvl="2"/>
            <a:r>
              <a:rPr lang="fr-FR" dirty="0" smtClean="0"/>
              <a:t>Transduction : transfert de gènes par l’intermédiaire de virus (bactériophages)</a:t>
            </a:r>
          </a:p>
        </p:txBody>
      </p:sp>
    </p:spTree>
    <p:extLst>
      <p:ext uri="{BB962C8B-B14F-4D97-AF65-F5344CB8AC3E}">
        <p14:creationId xmlns:p14="http://schemas.microsoft.com/office/powerpoint/2010/main" val="3663918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«Bon usage»</a:t>
            </a:r>
            <a:endParaRPr lang="fr-FR" dirty="0"/>
          </a:p>
        </p:txBody>
      </p:sp>
      <p:sp>
        <p:nvSpPr>
          <p:cNvPr id="3" name="Espace réservé du contenu 2"/>
          <p:cNvSpPr>
            <a:spLocks noGrp="1"/>
          </p:cNvSpPr>
          <p:nvPr>
            <p:ph idx="1"/>
          </p:nvPr>
        </p:nvSpPr>
        <p:spPr/>
        <p:txBody>
          <a:bodyPr/>
          <a:lstStyle/>
          <a:p>
            <a:r>
              <a:rPr lang="fr-FR" dirty="0" smtClean="0"/>
              <a:t>Le (ou les) «bon(s)» antibiotique(s)</a:t>
            </a:r>
          </a:p>
          <a:p>
            <a:r>
              <a:rPr lang="fr-FR" dirty="0" smtClean="0"/>
              <a:t>La bonne durée de traitement, sinon risque</a:t>
            </a:r>
          </a:p>
          <a:p>
            <a:pPr lvl="1"/>
            <a:r>
              <a:rPr lang="fr-FR" i="1" dirty="0" smtClean="0"/>
              <a:t>Rechute</a:t>
            </a:r>
            <a:r>
              <a:rPr lang="fr-FR" dirty="0" smtClean="0"/>
              <a:t> : radication des germes parfois longue (bacille de Koch)</a:t>
            </a:r>
          </a:p>
          <a:p>
            <a:pPr lvl="1"/>
            <a:r>
              <a:rPr lang="fr-FR" i="1" dirty="0" smtClean="0"/>
              <a:t>Emergence de résistances</a:t>
            </a:r>
          </a:p>
          <a:p>
            <a:r>
              <a:rPr lang="fr-FR" dirty="0"/>
              <a:t>«La bonne dose»</a:t>
            </a:r>
          </a:p>
          <a:p>
            <a:pPr lvl="1"/>
            <a:r>
              <a:rPr lang="fr-FR" dirty="0"/>
              <a:t>Maximiser efficacité</a:t>
            </a:r>
          </a:p>
          <a:p>
            <a:pPr lvl="1"/>
            <a:r>
              <a:rPr lang="fr-FR" dirty="0"/>
              <a:t>Minimiser </a:t>
            </a:r>
            <a:r>
              <a:rPr lang="fr-FR" dirty="0" smtClean="0"/>
              <a:t>toxicité</a:t>
            </a:r>
          </a:p>
          <a:p>
            <a:pPr lvl="1"/>
            <a:r>
              <a:rPr lang="fr-FR" i="1" dirty="0" smtClean="0"/>
              <a:t>Suivi thérapeutique </a:t>
            </a:r>
            <a:r>
              <a:rPr lang="fr-FR" i="1" dirty="0" smtClean="0"/>
              <a:t>pharmacologique</a:t>
            </a:r>
            <a:endParaRPr lang="fr-FR" dirty="0"/>
          </a:p>
        </p:txBody>
      </p:sp>
    </p:spTree>
    <p:extLst>
      <p:ext uri="{BB962C8B-B14F-4D97-AF65-F5344CB8AC3E}">
        <p14:creationId xmlns:p14="http://schemas.microsoft.com/office/powerpoint/2010/main" val="1250118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fr-FR" altLang="fr-FR" sz="3200" smtClean="0"/>
              <a:t>Surveillance de l’efficacité et toxicité</a:t>
            </a:r>
          </a:p>
        </p:txBody>
      </p:sp>
      <p:sp>
        <p:nvSpPr>
          <p:cNvPr id="29699" name="Rectangle 3"/>
          <p:cNvSpPr>
            <a:spLocks noGrp="1" noChangeArrowheads="1"/>
          </p:cNvSpPr>
          <p:nvPr>
            <p:ph type="body" idx="1"/>
          </p:nvPr>
        </p:nvSpPr>
        <p:spPr/>
        <p:txBody>
          <a:bodyPr/>
          <a:lstStyle/>
          <a:p>
            <a:pPr eaLnBrk="1" hangingPunct="1"/>
            <a:r>
              <a:rPr lang="fr-FR" altLang="fr-FR" smtClean="0"/>
              <a:t>Surveillance des dosages sanguines (pic, taux résiduel… , </a:t>
            </a:r>
          </a:p>
          <a:p>
            <a:pPr eaLnBrk="1" hangingPunct="1"/>
            <a:r>
              <a:rPr lang="fr-FR" altLang="fr-FR" smtClean="0"/>
              <a:t>Surveillance fonction rénale ou hépatique ou hématologique </a:t>
            </a:r>
          </a:p>
          <a:p>
            <a:pPr eaLnBrk="1" hangingPunct="1"/>
            <a:r>
              <a:rPr lang="fr-FR" altLang="fr-FR" smtClean="0"/>
              <a:t>Arrêter ou changer ATB adapté pour chaque cas clinique</a:t>
            </a:r>
          </a:p>
        </p:txBody>
      </p:sp>
    </p:spTree>
    <p:extLst>
      <p:ext uri="{BB962C8B-B14F-4D97-AF65-F5344CB8AC3E}">
        <p14:creationId xmlns:p14="http://schemas.microsoft.com/office/powerpoint/2010/main" val="402788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Bactéries</a:t>
            </a:r>
            <a:endParaRPr lang="fr-FR" dirty="0"/>
          </a:p>
        </p:txBody>
      </p:sp>
      <p:sp>
        <p:nvSpPr>
          <p:cNvPr id="3" name="Espace réservé du contenu 2"/>
          <p:cNvSpPr>
            <a:spLocks noGrp="1"/>
          </p:cNvSpPr>
          <p:nvPr>
            <p:ph idx="1"/>
          </p:nvPr>
        </p:nvSpPr>
        <p:spPr/>
        <p:txBody>
          <a:bodyPr/>
          <a:lstStyle/>
          <a:p>
            <a:r>
              <a:rPr lang="fr-FR" dirty="0" err="1" smtClean="0"/>
              <a:t>Cocci</a:t>
            </a:r>
            <a:r>
              <a:rPr lang="fr-FR" dirty="0" smtClean="0"/>
              <a:t> («coques») : bactéries « sphériques »</a:t>
            </a:r>
          </a:p>
          <a:p>
            <a:pPr marL="0" indent="0">
              <a:buNone/>
            </a:pPr>
            <a:endParaRPr lang="fr-FR" dirty="0" smtClean="0"/>
          </a:p>
          <a:p>
            <a:endParaRPr lang="fr-FR" dirty="0" smtClean="0"/>
          </a:p>
          <a:p>
            <a:pPr marL="0" indent="0">
              <a:buNone/>
            </a:pPr>
            <a:endParaRPr lang="fr-FR" dirty="0" smtClean="0"/>
          </a:p>
          <a:p>
            <a:endParaRPr lang="fr-FR" dirty="0"/>
          </a:p>
          <a:p>
            <a:r>
              <a:rPr lang="fr-FR" dirty="0" smtClean="0"/>
              <a:t>Bacilles : bactéries allongées « bâtonnets »</a:t>
            </a:r>
          </a:p>
          <a:p>
            <a:pPr marL="0" indent="0">
              <a:buNone/>
            </a:pPr>
            <a:endParaRPr lang="fr-FR" dirty="0"/>
          </a:p>
        </p:txBody>
      </p:sp>
      <p:pic>
        <p:nvPicPr>
          <p:cNvPr id="2050" name="Picture 2" descr="http://www.visualphotos.com/photo/1x3745826/lactococcus_lactis_lactococcus_lactis_attc_11454_bacteria_cocci_metabolizing_milk_sugar_lacto_BA1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977" y="4311806"/>
            <a:ext cx="3270143" cy="2223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owmed.net/wp-content/uploads/2013/08/Staphylococcus-aureus-bacteria-taken-from-a-vancomycin-intermediate-resistant-cul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8542" y="1644407"/>
            <a:ext cx="262732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pPr eaLnBrk="1" hangingPunct="1"/>
            <a:r>
              <a:rPr lang="fr-FR" altLang="fr-FR" smtClean="0"/>
              <a:t>EBM</a:t>
            </a:r>
          </a:p>
        </p:txBody>
      </p:sp>
      <p:sp>
        <p:nvSpPr>
          <p:cNvPr id="45059" name="Espace réservé du contenu 2"/>
          <p:cNvSpPr>
            <a:spLocks noGrp="1"/>
          </p:cNvSpPr>
          <p:nvPr>
            <p:ph idx="1"/>
          </p:nvPr>
        </p:nvSpPr>
        <p:spPr/>
        <p:txBody>
          <a:bodyPr/>
          <a:lstStyle/>
          <a:p>
            <a:pPr eaLnBrk="1" hangingPunct="1"/>
            <a:r>
              <a:rPr lang="fr-FR" altLang="fr-FR" smtClean="0">
                <a:hlinkClick r:id="rId2"/>
              </a:rPr>
              <a:t>http://www.cebm.net/</a:t>
            </a:r>
            <a:endParaRPr lang="fr-FR" altLang="fr-FR" smtClean="0"/>
          </a:p>
          <a:p>
            <a:pPr eaLnBrk="1" hangingPunct="1"/>
            <a:r>
              <a:rPr lang="fr-FR" altLang="fr-FR" smtClean="0"/>
              <a:t>Concept of evidence base thinking</a:t>
            </a:r>
          </a:p>
          <a:p>
            <a:pPr eaLnBrk="1" hangingPunct="1"/>
            <a:r>
              <a:rPr lang="fr-FR" altLang="fr-FR" smtClean="0"/>
              <a:t>http://minerva-ebm.be/fr/home.asp</a:t>
            </a:r>
          </a:p>
        </p:txBody>
      </p:sp>
    </p:spTree>
    <p:extLst>
      <p:ext uri="{BB962C8B-B14F-4D97-AF65-F5344CB8AC3E}">
        <p14:creationId xmlns:p14="http://schemas.microsoft.com/office/powerpoint/2010/main" val="2660834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oneTexte 5"/>
          <p:cNvSpPr txBox="1">
            <a:spLocks noChangeArrowheads="1"/>
          </p:cNvSpPr>
          <p:nvPr/>
        </p:nvSpPr>
        <p:spPr bwMode="auto">
          <a:xfrm>
            <a:off x="525463" y="817563"/>
            <a:ext cx="7718425"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o"/>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o"/>
              <a:defRPr sz="2400">
                <a:solidFill>
                  <a:schemeClr val="tx1"/>
                </a:solidFill>
                <a:latin typeface="Times New Roman" panose="02020603050405020304" pitchFamily="18" charset="0"/>
              </a:defRPr>
            </a:lvl3pPr>
            <a:lvl4pPr marL="1600200" indent="-228600">
              <a:spcBef>
                <a:spcPct val="20000"/>
              </a:spcBef>
              <a:buClr>
                <a:schemeClr val="accent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Times New Roman" panose="02020603050405020304" pitchFamily="18" charset="0"/>
              </a:defRPr>
            </a:lvl9pPr>
          </a:lstStyle>
          <a:p>
            <a:pPr eaLnBrk="1" hangingPunct="1">
              <a:spcBef>
                <a:spcPct val="0"/>
              </a:spcBef>
              <a:buClrTx/>
              <a:buSzTx/>
              <a:buFontTx/>
              <a:buNone/>
            </a:pPr>
            <a:r>
              <a:rPr lang="fr-FR" altLang="fr-FR" sz="2400"/>
              <a:t>Classer les niveaux de preuves des travaux suivants (1 à 4) !</a:t>
            </a:r>
          </a:p>
          <a:p>
            <a:pPr eaLnBrk="1" hangingPunct="1">
              <a:spcBef>
                <a:spcPct val="0"/>
              </a:spcBef>
              <a:buClrTx/>
              <a:buSzTx/>
              <a:buFontTx/>
              <a:buNone/>
            </a:pPr>
            <a:endParaRPr lang="fr-FR" altLang="fr-FR" sz="2400"/>
          </a:p>
          <a:p>
            <a:pPr eaLnBrk="1" hangingPunct="1">
              <a:spcBef>
                <a:spcPct val="0"/>
              </a:spcBef>
              <a:buClrTx/>
              <a:buSzTx/>
              <a:buFontTx/>
              <a:buNone/>
            </a:pPr>
            <a:endParaRPr lang="fr-FR" altLang="fr-FR" sz="2400"/>
          </a:p>
          <a:p>
            <a:pPr eaLnBrk="1" hangingPunct="1">
              <a:spcBef>
                <a:spcPct val="0"/>
              </a:spcBef>
              <a:buClrTx/>
              <a:buSzTx/>
              <a:buFontTx/>
              <a:buChar char="-"/>
            </a:pPr>
            <a:r>
              <a:rPr lang="fr-FR" altLang="fr-FR" sz="2400"/>
              <a:t>Etude de cohorte</a:t>
            </a:r>
          </a:p>
          <a:p>
            <a:pPr eaLnBrk="1" hangingPunct="1">
              <a:spcBef>
                <a:spcPct val="0"/>
              </a:spcBef>
              <a:buClrTx/>
              <a:buSzTx/>
              <a:buFontTx/>
              <a:buChar char="-"/>
            </a:pPr>
            <a:r>
              <a:rPr lang="fr-FR" altLang="fr-FR" sz="2400"/>
              <a:t>Etude transversale répétée</a:t>
            </a:r>
          </a:p>
          <a:p>
            <a:pPr eaLnBrk="1" hangingPunct="1">
              <a:spcBef>
                <a:spcPct val="0"/>
              </a:spcBef>
              <a:buClrTx/>
              <a:buSzTx/>
              <a:buFontTx/>
              <a:buChar char="-"/>
            </a:pPr>
            <a:r>
              <a:rPr lang="fr-FR" altLang="fr-FR" sz="2400"/>
              <a:t>Série de cas</a:t>
            </a:r>
          </a:p>
          <a:p>
            <a:pPr eaLnBrk="1" hangingPunct="1">
              <a:spcBef>
                <a:spcPct val="0"/>
              </a:spcBef>
              <a:buClrTx/>
              <a:buSzTx/>
              <a:buFontTx/>
              <a:buChar char="-"/>
            </a:pPr>
            <a:r>
              <a:rPr lang="fr-FR" altLang="fr-FR" sz="2400"/>
              <a:t>Essai clinique randomisé</a:t>
            </a:r>
          </a:p>
          <a:p>
            <a:pPr eaLnBrk="1" hangingPunct="1">
              <a:spcBef>
                <a:spcPct val="0"/>
              </a:spcBef>
              <a:buClrTx/>
              <a:buSzTx/>
              <a:buFontTx/>
              <a:buChar char="-"/>
            </a:pPr>
            <a:r>
              <a:rPr lang="fr-FR" altLang="fr-FR" sz="2400"/>
              <a:t>Méta-analyse des ECR</a:t>
            </a:r>
          </a:p>
          <a:p>
            <a:pPr eaLnBrk="1" hangingPunct="1">
              <a:spcBef>
                <a:spcPct val="0"/>
              </a:spcBef>
              <a:buClrTx/>
              <a:buSzTx/>
              <a:buFontTx/>
              <a:buChar char="-"/>
            </a:pPr>
            <a:r>
              <a:rPr lang="fr-FR" altLang="fr-FR" sz="2400"/>
              <a:t>Méta-analyse d’étude épidémiologique</a:t>
            </a:r>
          </a:p>
          <a:p>
            <a:pPr eaLnBrk="1" hangingPunct="1">
              <a:spcBef>
                <a:spcPct val="0"/>
              </a:spcBef>
              <a:buClrTx/>
              <a:buSzTx/>
              <a:buFontTx/>
              <a:buChar char="-"/>
            </a:pPr>
            <a:r>
              <a:rPr lang="fr-FR" altLang="fr-FR" sz="2400"/>
              <a:t>Opinion d’expert</a:t>
            </a:r>
          </a:p>
          <a:p>
            <a:pPr eaLnBrk="1" hangingPunct="1">
              <a:spcBef>
                <a:spcPct val="0"/>
              </a:spcBef>
              <a:buClrTx/>
              <a:buSzTx/>
              <a:buFontTx/>
              <a:buChar char="-"/>
            </a:pPr>
            <a:r>
              <a:rPr lang="fr-FR" altLang="fr-FR" sz="2400"/>
              <a:t>Edito du Lancet</a:t>
            </a:r>
          </a:p>
          <a:p>
            <a:pPr eaLnBrk="1" hangingPunct="1">
              <a:spcBef>
                <a:spcPct val="0"/>
              </a:spcBef>
              <a:buClrTx/>
              <a:buSzTx/>
              <a:buFontTx/>
              <a:buChar char="-"/>
            </a:pPr>
            <a:r>
              <a:rPr lang="fr-FR" altLang="fr-FR" sz="2400"/>
              <a:t>Cas rapporté</a:t>
            </a:r>
          </a:p>
          <a:p>
            <a:pPr eaLnBrk="1" hangingPunct="1">
              <a:spcBef>
                <a:spcPct val="0"/>
              </a:spcBef>
              <a:buClrTx/>
              <a:buSzTx/>
              <a:buFontTx/>
              <a:buChar char="-"/>
            </a:pPr>
            <a:r>
              <a:rPr lang="fr-FR" altLang="fr-FR" sz="2400"/>
              <a:t>Avis de ma grand-mère sur ses anticoagulants</a:t>
            </a:r>
          </a:p>
          <a:p>
            <a:pPr eaLnBrk="1" hangingPunct="1">
              <a:spcBef>
                <a:spcPct val="0"/>
              </a:spcBef>
              <a:buClrTx/>
              <a:buSzTx/>
              <a:buFontTx/>
              <a:buChar char="-"/>
            </a:pPr>
            <a:r>
              <a:rPr lang="fr-FR" altLang="fr-FR" sz="2400"/>
              <a:t>Livres de médecine</a:t>
            </a:r>
          </a:p>
          <a:p>
            <a:pPr eaLnBrk="1" hangingPunct="1">
              <a:spcBef>
                <a:spcPct val="0"/>
              </a:spcBef>
              <a:buClrTx/>
              <a:buSzTx/>
              <a:buFontTx/>
              <a:buChar char="-"/>
            </a:pPr>
            <a:r>
              <a:rPr lang="fr-FR" altLang="fr-FR" sz="2400"/>
              <a:t>Revue et synthèse narrative</a:t>
            </a:r>
          </a:p>
          <a:p>
            <a:pPr eaLnBrk="1" hangingPunct="1">
              <a:spcBef>
                <a:spcPct val="0"/>
              </a:spcBef>
              <a:buClrTx/>
              <a:buSzTx/>
              <a:buFontTx/>
              <a:buChar char="-"/>
            </a:pPr>
            <a:endParaRPr lang="fr-FR" altLang="fr-FR" sz="2400"/>
          </a:p>
          <a:p>
            <a:pPr eaLnBrk="1" hangingPunct="1">
              <a:spcBef>
                <a:spcPct val="0"/>
              </a:spcBef>
              <a:buClrTx/>
              <a:buSzTx/>
              <a:buFontTx/>
              <a:buChar char="-"/>
            </a:pPr>
            <a:endParaRPr lang="fr-FR" altLang="fr-FR" sz="2400"/>
          </a:p>
        </p:txBody>
      </p:sp>
    </p:spTree>
    <p:extLst>
      <p:ext uri="{BB962C8B-B14F-4D97-AF65-F5344CB8AC3E}">
        <p14:creationId xmlns:p14="http://schemas.microsoft.com/office/powerpoint/2010/main" val="15233697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25463" y="817563"/>
            <a:ext cx="8345487" cy="6370637"/>
          </a:xfrm>
          <a:prstGeom prst="rect">
            <a:avLst/>
          </a:prstGeom>
          <a:noFill/>
        </p:spPr>
        <p:txBody>
          <a:bodyPr>
            <a:spAutoFit/>
          </a:bodyPr>
          <a:lstStyle/>
          <a:p>
            <a:pPr eaLnBrk="1" hangingPunct="1">
              <a:defRPr/>
            </a:pPr>
            <a:r>
              <a:rPr lang="fr-FR" sz="2400" dirty="0"/>
              <a:t>Classer les niveaux de preuves des travaux suivants (1 à 4) !</a:t>
            </a:r>
          </a:p>
          <a:p>
            <a:pPr eaLnBrk="1" hangingPunct="1">
              <a:defRPr/>
            </a:pPr>
            <a:endParaRPr lang="fr-FR" sz="2400" dirty="0"/>
          </a:p>
          <a:p>
            <a:pPr eaLnBrk="1" hangingPunct="1">
              <a:defRPr/>
            </a:pPr>
            <a:endParaRPr lang="fr-FR" sz="2400" dirty="0"/>
          </a:p>
          <a:p>
            <a:pPr eaLnBrk="1" hangingPunct="1">
              <a:buFontTx/>
              <a:buChar char="-"/>
              <a:defRPr/>
            </a:pPr>
            <a:r>
              <a:rPr lang="fr-FR" sz="2400" dirty="0">
                <a:solidFill>
                  <a:schemeClr val="bg1">
                    <a:lumMod val="85000"/>
                  </a:schemeClr>
                </a:solidFill>
              </a:rPr>
              <a:t>Etude de cohorte</a:t>
            </a:r>
          </a:p>
          <a:p>
            <a:pPr eaLnBrk="1" hangingPunct="1">
              <a:buFontTx/>
              <a:buChar char="-"/>
              <a:defRPr/>
            </a:pPr>
            <a:r>
              <a:rPr lang="fr-FR" sz="2400" dirty="0">
                <a:solidFill>
                  <a:schemeClr val="bg1">
                    <a:lumMod val="85000"/>
                  </a:schemeClr>
                </a:solidFill>
              </a:rPr>
              <a:t>Etude transversale répétée</a:t>
            </a:r>
          </a:p>
          <a:p>
            <a:pPr eaLnBrk="1" hangingPunct="1">
              <a:buFontTx/>
              <a:buChar char="-"/>
              <a:defRPr/>
            </a:pPr>
            <a:r>
              <a:rPr lang="fr-FR" sz="2400" dirty="0">
                <a:solidFill>
                  <a:schemeClr val="bg1">
                    <a:lumMod val="85000"/>
                  </a:schemeClr>
                </a:solidFill>
              </a:rPr>
              <a:t>Série de cas</a:t>
            </a:r>
          </a:p>
          <a:p>
            <a:pPr eaLnBrk="1" hangingPunct="1">
              <a:buFontTx/>
              <a:buChar char="-"/>
              <a:defRPr/>
            </a:pPr>
            <a:r>
              <a:rPr lang="fr-FR" sz="2400" b="1" dirty="0"/>
              <a:t>Essai clinique randomisé</a:t>
            </a:r>
          </a:p>
          <a:p>
            <a:pPr eaLnBrk="1" hangingPunct="1">
              <a:buFontTx/>
              <a:buChar char="-"/>
              <a:defRPr/>
            </a:pPr>
            <a:r>
              <a:rPr lang="fr-FR" sz="2400" b="1" dirty="0"/>
              <a:t>Méta-analyse des ECR</a:t>
            </a:r>
          </a:p>
          <a:p>
            <a:pPr eaLnBrk="1" hangingPunct="1">
              <a:buFontTx/>
              <a:buChar char="-"/>
              <a:defRPr/>
            </a:pPr>
            <a:r>
              <a:rPr lang="fr-FR" sz="2400" dirty="0">
                <a:solidFill>
                  <a:schemeClr val="bg1">
                    <a:lumMod val="85000"/>
                  </a:schemeClr>
                </a:solidFill>
              </a:rPr>
              <a:t>Méta-analyse d’étude épidémiologique</a:t>
            </a:r>
          </a:p>
          <a:p>
            <a:pPr eaLnBrk="1" hangingPunct="1">
              <a:buFontTx/>
              <a:buChar char="-"/>
              <a:defRPr/>
            </a:pPr>
            <a:r>
              <a:rPr lang="fr-FR" sz="2400" dirty="0">
                <a:solidFill>
                  <a:schemeClr val="bg1">
                    <a:lumMod val="85000"/>
                  </a:schemeClr>
                </a:solidFill>
              </a:rPr>
              <a:t>Opinion d’expert</a:t>
            </a:r>
          </a:p>
          <a:p>
            <a:pPr eaLnBrk="1" hangingPunct="1">
              <a:buFontTx/>
              <a:buChar char="-"/>
              <a:defRPr/>
            </a:pPr>
            <a:r>
              <a:rPr lang="fr-FR" sz="2400" dirty="0">
                <a:solidFill>
                  <a:schemeClr val="bg1">
                    <a:lumMod val="85000"/>
                  </a:schemeClr>
                </a:solidFill>
              </a:rPr>
              <a:t>Edito du Lancet</a:t>
            </a:r>
          </a:p>
          <a:p>
            <a:pPr eaLnBrk="1" hangingPunct="1">
              <a:buFontTx/>
              <a:buChar char="-"/>
              <a:defRPr/>
            </a:pPr>
            <a:r>
              <a:rPr lang="fr-FR" sz="2400" dirty="0">
                <a:solidFill>
                  <a:schemeClr val="bg1">
                    <a:lumMod val="85000"/>
                  </a:schemeClr>
                </a:solidFill>
              </a:rPr>
              <a:t>Cas rapporté</a:t>
            </a:r>
          </a:p>
          <a:p>
            <a:pPr eaLnBrk="1" hangingPunct="1">
              <a:buFontTx/>
              <a:buChar char="-"/>
              <a:defRPr/>
            </a:pPr>
            <a:r>
              <a:rPr lang="fr-FR" sz="2400" dirty="0">
                <a:solidFill>
                  <a:schemeClr val="bg1">
                    <a:lumMod val="85000"/>
                  </a:schemeClr>
                </a:solidFill>
              </a:rPr>
              <a:t>Avis de ma grand-mère sur ses anticoagulants</a:t>
            </a:r>
          </a:p>
          <a:p>
            <a:pPr eaLnBrk="1" hangingPunct="1">
              <a:buFontTx/>
              <a:buChar char="-"/>
              <a:defRPr/>
            </a:pPr>
            <a:r>
              <a:rPr lang="fr-FR" sz="2400" dirty="0">
                <a:solidFill>
                  <a:schemeClr val="bg1">
                    <a:lumMod val="85000"/>
                  </a:schemeClr>
                </a:solidFill>
              </a:rPr>
              <a:t>Livres de médecine</a:t>
            </a:r>
          </a:p>
          <a:p>
            <a:pPr eaLnBrk="1" hangingPunct="1">
              <a:buFontTx/>
              <a:buChar char="-"/>
              <a:defRPr/>
            </a:pPr>
            <a:r>
              <a:rPr lang="fr-FR" sz="2400" dirty="0">
                <a:solidFill>
                  <a:schemeClr val="bg1">
                    <a:lumMod val="85000"/>
                  </a:schemeClr>
                </a:solidFill>
              </a:rPr>
              <a:t>Revue et synthèse narrative</a:t>
            </a:r>
          </a:p>
          <a:p>
            <a:pPr eaLnBrk="1" hangingPunct="1">
              <a:buFontTx/>
              <a:buChar char="-"/>
              <a:defRPr/>
            </a:pPr>
            <a:endParaRPr lang="fr-FR" sz="2400" dirty="0"/>
          </a:p>
          <a:p>
            <a:pPr eaLnBrk="1" hangingPunct="1">
              <a:buFontTx/>
              <a:buChar char="-"/>
              <a:defRPr/>
            </a:pPr>
            <a:endParaRPr lang="fr-FR" sz="2400" dirty="0"/>
          </a:p>
        </p:txBody>
      </p:sp>
    </p:spTree>
    <p:extLst>
      <p:ext uri="{BB962C8B-B14F-4D97-AF65-F5344CB8AC3E}">
        <p14:creationId xmlns:p14="http://schemas.microsoft.com/office/powerpoint/2010/main" val="332182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468313" y="1412875"/>
          <a:ext cx="8496300" cy="5121274"/>
        </p:xfrm>
        <a:graphic>
          <a:graphicData uri="http://schemas.openxmlformats.org/drawingml/2006/table">
            <a:tbl>
              <a:tblPr firstRow="1" bandRow="1">
                <a:tableStyleId>{5C22544A-7EE6-4342-B048-85BDC9FD1C3A}</a:tableStyleId>
              </a:tblPr>
              <a:tblGrid>
                <a:gridCol w="1224043"/>
                <a:gridCol w="2760947"/>
                <a:gridCol w="4511310"/>
              </a:tblGrid>
              <a:tr h="365805">
                <a:tc>
                  <a:txBody>
                    <a:bodyPr/>
                    <a:lstStyle/>
                    <a:p>
                      <a:r>
                        <a:rPr lang="fr-FR" sz="1800" dirty="0" smtClean="0"/>
                        <a:t>Niveau</a:t>
                      </a:r>
                      <a:endParaRPr lang="fr-FR" sz="1800" dirty="0"/>
                    </a:p>
                  </a:txBody>
                  <a:tcPr marL="91433" marR="91433" marT="45726" marB="45726"/>
                </a:tc>
                <a:tc>
                  <a:txBody>
                    <a:bodyPr/>
                    <a:lstStyle/>
                    <a:p>
                      <a:r>
                        <a:rPr lang="fr-FR" sz="1800" dirty="0" smtClean="0"/>
                        <a:t>Type</a:t>
                      </a:r>
                      <a:endParaRPr lang="fr-FR" sz="1800" dirty="0"/>
                    </a:p>
                  </a:txBody>
                  <a:tcPr marL="91433" marR="91433" marT="45726" marB="45726"/>
                </a:tc>
                <a:tc>
                  <a:txBody>
                    <a:bodyPr/>
                    <a:lstStyle/>
                    <a:p>
                      <a:r>
                        <a:rPr lang="fr-FR" sz="1800" dirty="0" smtClean="0"/>
                        <a:t>Exemple</a:t>
                      </a:r>
                      <a:endParaRPr lang="fr-FR" sz="1800" dirty="0"/>
                    </a:p>
                  </a:txBody>
                  <a:tcPr marL="91433" marR="91433" marT="45726" marB="45726"/>
                </a:tc>
              </a:tr>
              <a:tr h="640159">
                <a:tc>
                  <a:txBody>
                    <a:bodyPr/>
                    <a:lstStyle/>
                    <a:p>
                      <a:r>
                        <a:rPr lang="fr-FR" sz="1800" dirty="0" smtClean="0"/>
                        <a:t>1</a:t>
                      </a:r>
                      <a:endParaRPr lang="fr-FR" sz="1800" dirty="0"/>
                    </a:p>
                  </a:txBody>
                  <a:tcPr marL="91433" marR="91433" marT="45726" marB="45726"/>
                </a:tc>
                <a:tc>
                  <a:txBody>
                    <a:bodyPr/>
                    <a:lstStyle/>
                    <a:p>
                      <a:r>
                        <a:rPr lang="fr-FR" sz="1800" dirty="0" smtClean="0"/>
                        <a:t>Expérimental</a:t>
                      </a:r>
                      <a:endParaRPr lang="fr-FR" sz="1800" dirty="0"/>
                    </a:p>
                  </a:txBody>
                  <a:tcPr marL="91433" marR="91433" marT="45726" marB="45726"/>
                </a:tc>
                <a:tc>
                  <a:txBody>
                    <a:bodyPr/>
                    <a:lstStyle/>
                    <a:p>
                      <a:r>
                        <a:rPr lang="fr-FR" sz="1800" dirty="0" smtClean="0"/>
                        <a:t>Méta-analyse</a:t>
                      </a:r>
                      <a:r>
                        <a:rPr lang="fr-FR" sz="1800" baseline="0" dirty="0" smtClean="0"/>
                        <a:t> d’EC</a:t>
                      </a:r>
                    </a:p>
                    <a:p>
                      <a:r>
                        <a:rPr lang="fr-FR" sz="1800" baseline="0" dirty="0" smtClean="0"/>
                        <a:t>EC</a:t>
                      </a:r>
                      <a:endParaRPr lang="fr-FR" sz="1800" dirty="0"/>
                    </a:p>
                  </a:txBody>
                  <a:tcPr marL="91433" marR="91433" marT="45726" marB="45726"/>
                </a:tc>
              </a:tr>
              <a:tr h="1188867">
                <a:tc>
                  <a:txBody>
                    <a:bodyPr/>
                    <a:lstStyle/>
                    <a:p>
                      <a:r>
                        <a:rPr lang="fr-FR" sz="1800" dirty="0" smtClean="0"/>
                        <a:t>2</a:t>
                      </a:r>
                      <a:endParaRPr lang="fr-FR" sz="1800" dirty="0"/>
                    </a:p>
                  </a:txBody>
                  <a:tcPr marL="91433" marR="91433" marT="45726" marB="45726"/>
                </a:tc>
                <a:tc>
                  <a:txBody>
                    <a:bodyPr/>
                    <a:lstStyle/>
                    <a:p>
                      <a:r>
                        <a:rPr lang="fr-FR" sz="1800" dirty="0" smtClean="0"/>
                        <a:t>Observationnel analytique +/- longitudinal</a:t>
                      </a:r>
                      <a:endParaRPr lang="fr-FR" sz="1800" dirty="0"/>
                    </a:p>
                  </a:txBody>
                  <a:tcPr marL="91433" marR="91433" marT="45726" marB="45726"/>
                </a:tc>
                <a:tc>
                  <a:txBody>
                    <a:bodyPr/>
                    <a:lstStyle/>
                    <a:p>
                      <a:r>
                        <a:rPr lang="fr-FR" sz="1800" dirty="0" smtClean="0"/>
                        <a:t>Cohorte</a:t>
                      </a:r>
                    </a:p>
                    <a:p>
                      <a:r>
                        <a:rPr lang="fr-FR" sz="1800" dirty="0" smtClean="0"/>
                        <a:t>Cas-témoins</a:t>
                      </a:r>
                    </a:p>
                    <a:p>
                      <a:r>
                        <a:rPr lang="fr-FR" sz="1800" dirty="0" smtClean="0"/>
                        <a:t>MA</a:t>
                      </a:r>
                      <a:r>
                        <a:rPr lang="fr-FR" sz="1800" baseline="0" dirty="0" smtClean="0"/>
                        <a:t> d’études épidémiologiques (sur données individuelles)</a:t>
                      </a:r>
                      <a:endParaRPr lang="fr-FR" sz="1800" dirty="0"/>
                    </a:p>
                  </a:txBody>
                  <a:tcPr marL="91433" marR="91433" marT="45726" marB="45726"/>
                </a:tc>
              </a:tr>
              <a:tr h="914513">
                <a:tc>
                  <a:txBody>
                    <a:bodyPr/>
                    <a:lstStyle/>
                    <a:p>
                      <a:r>
                        <a:rPr lang="fr-FR" sz="1800" dirty="0" smtClean="0"/>
                        <a:t>3</a:t>
                      </a:r>
                      <a:endParaRPr lang="fr-FR" sz="1800" dirty="0"/>
                    </a:p>
                  </a:txBody>
                  <a:tcPr marL="91433" marR="91433" marT="45726" marB="45726"/>
                </a:tc>
                <a:tc>
                  <a:txBody>
                    <a:bodyPr/>
                    <a:lstStyle/>
                    <a:p>
                      <a:r>
                        <a:rPr lang="fr-FR" sz="1800" dirty="0" smtClean="0"/>
                        <a:t>Observationnel transversal</a:t>
                      </a:r>
                      <a:endParaRPr lang="fr-FR" sz="1800" dirty="0"/>
                    </a:p>
                  </a:txBody>
                  <a:tcPr marL="91433" marR="91433" marT="45726" marB="45726"/>
                </a:tc>
                <a:tc>
                  <a:txBody>
                    <a:bodyPr/>
                    <a:lstStyle/>
                    <a:p>
                      <a:r>
                        <a:rPr lang="fr-FR" sz="1800" dirty="0" smtClean="0"/>
                        <a:t>Transversale</a:t>
                      </a:r>
                    </a:p>
                    <a:p>
                      <a:r>
                        <a:rPr lang="fr-FR" sz="1800" dirty="0" smtClean="0"/>
                        <a:t>Série de cas</a:t>
                      </a:r>
                    </a:p>
                    <a:p>
                      <a:r>
                        <a:rPr lang="fr-FR" sz="1800" dirty="0" smtClean="0"/>
                        <a:t>Cas rapporté</a:t>
                      </a:r>
                      <a:endParaRPr lang="fr-FR" sz="1800" dirty="0"/>
                    </a:p>
                  </a:txBody>
                  <a:tcPr marL="91433" marR="91433" marT="45726" marB="45726"/>
                </a:tc>
              </a:tr>
              <a:tr h="2011930">
                <a:tc>
                  <a:txBody>
                    <a:bodyPr/>
                    <a:lstStyle/>
                    <a:p>
                      <a:r>
                        <a:rPr lang="fr-FR" sz="1800" dirty="0" smtClean="0"/>
                        <a:t>4</a:t>
                      </a:r>
                      <a:endParaRPr lang="fr-FR" sz="1800" dirty="0"/>
                    </a:p>
                  </a:txBody>
                  <a:tcPr marL="91433" marR="91433" marT="45726" marB="45726"/>
                </a:tc>
                <a:tc>
                  <a:txBody>
                    <a:bodyPr/>
                    <a:lstStyle/>
                    <a:p>
                      <a:r>
                        <a:rPr lang="fr-FR" sz="1800" dirty="0" smtClean="0"/>
                        <a:t>Opinion</a:t>
                      </a:r>
                      <a:endParaRPr lang="fr-FR" sz="1800" dirty="0"/>
                    </a:p>
                  </a:txBody>
                  <a:tcPr marL="91433" marR="91433" marT="45726" marB="45726"/>
                </a:tc>
                <a:tc>
                  <a:txBody>
                    <a:bodyPr/>
                    <a:lstStyle/>
                    <a:p>
                      <a:r>
                        <a:rPr lang="fr-FR" sz="1800" dirty="0" smtClean="0"/>
                        <a:t>Edito du Lancet</a:t>
                      </a:r>
                    </a:p>
                    <a:p>
                      <a:r>
                        <a:rPr lang="fr-FR" sz="1800" dirty="0" smtClean="0"/>
                        <a:t>Opinion d’expert</a:t>
                      </a:r>
                    </a:p>
                    <a:p>
                      <a:r>
                        <a:rPr lang="fr-FR" sz="1800" dirty="0" smtClean="0"/>
                        <a:t>Avis</a:t>
                      </a:r>
                      <a:r>
                        <a:rPr lang="fr-FR" sz="1800" baseline="0" dirty="0" smtClean="0"/>
                        <a:t> de ma grand-mère sur ses anticoagulants</a:t>
                      </a:r>
                    </a:p>
                    <a:p>
                      <a:pPr>
                        <a:buFontTx/>
                        <a:buChar char="-"/>
                      </a:pPr>
                      <a:r>
                        <a:rPr lang="fr-FR" sz="1800" dirty="0" smtClean="0">
                          <a:solidFill>
                            <a:schemeClr val="tx1"/>
                          </a:solidFill>
                        </a:rPr>
                        <a:t>Livres de médecine</a:t>
                      </a:r>
                    </a:p>
                    <a:p>
                      <a:pPr>
                        <a:buFontTx/>
                        <a:buChar char="-"/>
                      </a:pPr>
                      <a:r>
                        <a:rPr lang="fr-FR" sz="1800" dirty="0" smtClean="0">
                          <a:solidFill>
                            <a:schemeClr val="tx1"/>
                          </a:solidFill>
                        </a:rPr>
                        <a:t>Revue et synthèse narrative</a:t>
                      </a:r>
                    </a:p>
                    <a:p>
                      <a:endParaRPr lang="fr-FR" sz="1800" baseline="0" dirty="0" smtClean="0"/>
                    </a:p>
                    <a:p>
                      <a:endParaRPr lang="fr-FR" sz="1800" dirty="0"/>
                    </a:p>
                  </a:txBody>
                  <a:tcPr marL="91433" marR="91433" marT="45726" marB="45726"/>
                </a:tc>
              </a:tr>
            </a:tbl>
          </a:graphicData>
        </a:graphic>
      </p:graphicFrame>
    </p:spTree>
    <p:extLst>
      <p:ext uri="{BB962C8B-B14F-4D97-AF65-F5344CB8AC3E}">
        <p14:creationId xmlns:p14="http://schemas.microsoft.com/office/powerpoint/2010/main" val="511389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95325"/>
            <a:ext cx="9144000" cy="4937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rgbClr val="7030A0"/>
                </a:solidFill>
              </a:rPr>
              <a:t>Echelle du NICE</a:t>
            </a:r>
          </a:p>
        </p:txBody>
      </p:sp>
      <p:pic>
        <p:nvPicPr>
          <p:cNvPr id="491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370013"/>
            <a:ext cx="7908925"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463729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p:txBody>
          <a:bodyPr/>
          <a:lstStyle/>
          <a:p>
            <a:pPr eaLnBrk="1" hangingPunct="1"/>
            <a:r>
              <a:rPr lang="fr-FR" altLang="fr-FR" smtClean="0"/>
              <a:t>Exemples cas clinique</a:t>
            </a:r>
          </a:p>
        </p:txBody>
      </p:sp>
      <p:sp>
        <p:nvSpPr>
          <p:cNvPr id="50179" name="Espace réservé du contenu 2"/>
          <p:cNvSpPr>
            <a:spLocks noGrp="1"/>
          </p:cNvSpPr>
          <p:nvPr>
            <p:ph idx="1"/>
          </p:nvPr>
        </p:nvSpPr>
        <p:spPr/>
        <p:txBody>
          <a:bodyPr/>
          <a:lstStyle/>
          <a:p>
            <a:pPr marL="0" indent="0" eaLnBrk="1" hangingPunct="1">
              <a:buFont typeface="Wingdings" panose="05000000000000000000" pitchFamily="2" charset="2"/>
              <a:buNone/>
            </a:pPr>
            <a:r>
              <a:rPr lang="fr-FR" altLang="fr-FR" sz="2800" smtClean="0"/>
              <a:t>Cas n°1:</a:t>
            </a:r>
          </a:p>
          <a:p>
            <a:pPr marL="0" indent="0" eaLnBrk="1" hangingPunct="1">
              <a:buFont typeface="Wingdings" panose="05000000000000000000" pitchFamily="2" charset="2"/>
              <a:buNone/>
            </a:pPr>
            <a:r>
              <a:rPr lang="fr-FR" altLang="fr-FR" sz="2800" smtClean="0"/>
              <a:t>Amoxicilline en plus du traitement symptomatique chez des patients présentant des symptômes de rhinosinusite modérés à sévères?</a:t>
            </a:r>
          </a:p>
        </p:txBody>
      </p:sp>
    </p:spTree>
    <p:extLst>
      <p:ext uri="{BB962C8B-B14F-4D97-AF65-F5344CB8AC3E}">
        <p14:creationId xmlns:p14="http://schemas.microsoft.com/office/powerpoint/2010/main" val="3209436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p:txBody>
          <a:bodyPr/>
          <a:lstStyle/>
          <a:p>
            <a:pPr eaLnBrk="1" hangingPunct="1"/>
            <a:endParaRPr lang="fr-FR" altLang="fr-FR" smtClean="0"/>
          </a:p>
        </p:txBody>
      </p:sp>
      <p:sp>
        <p:nvSpPr>
          <p:cNvPr id="51203" name="Espace réservé du contenu 2"/>
          <p:cNvSpPr>
            <a:spLocks noGrp="1"/>
          </p:cNvSpPr>
          <p:nvPr>
            <p:ph idx="1"/>
          </p:nvPr>
        </p:nvSpPr>
        <p:spPr/>
        <p:txBody>
          <a:bodyPr/>
          <a:lstStyle/>
          <a:p>
            <a:pPr eaLnBrk="1" hangingPunct="1"/>
            <a:endParaRPr lang="fr-FR" altLang="fr-FR" smtClean="0"/>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77788"/>
            <a:ext cx="9070975" cy="67802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9385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p:txBody>
          <a:bodyPr/>
          <a:lstStyle/>
          <a:p>
            <a:pPr eaLnBrk="1" hangingPunct="1"/>
            <a:r>
              <a:rPr lang="fr-FR" altLang="fr-FR" smtClean="0"/>
              <a:t>Exemples cas clinique</a:t>
            </a:r>
          </a:p>
        </p:txBody>
      </p:sp>
      <p:sp>
        <p:nvSpPr>
          <p:cNvPr id="3" name="Espace réservé du contenu 2"/>
          <p:cNvSpPr>
            <a:spLocks noGrp="1"/>
          </p:cNvSpPr>
          <p:nvPr>
            <p:ph idx="1"/>
          </p:nvPr>
        </p:nvSpPr>
        <p:spPr/>
        <p:txBody>
          <a:bodyPr/>
          <a:lstStyle/>
          <a:p>
            <a:pPr eaLnBrk="1" hangingPunct="1">
              <a:defRPr/>
            </a:pPr>
            <a:r>
              <a:rPr lang="fr-FR" dirty="0" smtClean="0"/>
              <a:t>Cas n°2: </a:t>
            </a:r>
            <a:r>
              <a:rPr lang="fr-FR" sz="2800" dirty="0" smtClean="0"/>
              <a:t>Abcès cutané : antibiothérapie après incision et drainage chez l’enfant ? </a:t>
            </a:r>
          </a:p>
          <a:p>
            <a:pPr marL="0" indent="0" eaLnBrk="1" hangingPunct="1">
              <a:buFont typeface="Wingdings" panose="05000000000000000000" pitchFamily="2" charset="2"/>
              <a:buNone/>
              <a:defRPr/>
            </a:pPr>
            <a:r>
              <a:rPr lang="fr-FR" sz="2400" dirty="0" smtClean="0"/>
              <a:t>Quels sont les bénéfices en pédiatrie d’une antibiothérapie après incision et drainage chirurgicaux des abcès cutanés ?</a:t>
            </a:r>
          </a:p>
        </p:txBody>
      </p:sp>
    </p:spTree>
    <p:extLst>
      <p:ext uri="{BB962C8B-B14F-4D97-AF65-F5344CB8AC3E}">
        <p14:creationId xmlns:p14="http://schemas.microsoft.com/office/powerpoint/2010/main" val="2053580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2"/>
          <p:cNvSpPr>
            <a:spLocks noGrp="1"/>
          </p:cNvSpPr>
          <p:nvPr>
            <p:ph idx="1"/>
          </p:nvPr>
        </p:nvSpPr>
        <p:spPr/>
        <p:txBody>
          <a:bodyPr/>
          <a:lstStyle/>
          <a:p>
            <a:r>
              <a:rPr lang="fr-FR" altLang="fr-FR" sz="2400" smtClean="0"/>
              <a:t>Contexte: Les infections cutanées sont en augmentation ces dernières années, principalement suite à l’augmentation des infections par le staphylocoque doré multi-résistant extra-hospitalier (Community-acquired methicillin-resistant Staphylococcus aureus - CA-MRSA). L’attitude actuelle consiste à drainer chirurgicalement les abcès cutanés. Surtout suite à l’émergence de CA-MRSA, une antibiothérapie est ensuite parfois recommandée. Il n’existe cependant pas de RCT évaluant les bénéfices d’une telle antibiothérapie chez les enfants.</a:t>
            </a:r>
          </a:p>
          <a:p>
            <a:endParaRPr lang="en-US" altLang="fr-FR" smtClean="0"/>
          </a:p>
        </p:txBody>
      </p:sp>
    </p:spTree>
    <p:extLst>
      <p:ext uri="{BB962C8B-B14F-4D97-AF65-F5344CB8AC3E}">
        <p14:creationId xmlns:p14="http://schemas.microsoft.com/office/powerpoint/2010/main" val="2374472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1088"/>
            <a:ext cx="9251950" cy="920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66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Bactéries</a:t>
            </a:r>
            <a:endParaRPr lang="fr-FR" dirty="0"/>
          </a:p>
        </p:txBody>
      </p:sp>
      <p:sp>
        <p:nvSpPr>
          <p:cNvPr id="4" name="Espace réservé du contenu 3"/>
          <p:cNvSpPr>
            <a:spLocks noGrp="1"/>
          </p:cNvSpPr>
          <p:nvPr>
            <p:ph idx="1"/>
          </p:nvPr>
        </p:nvSpPr>
        <p:spPr>
          <a:xfrm>
            <a:off x="107504" y="1124744"/>
            <a:ext cx="4968552" cy="5544616"/>
          </a:xfrm>
        </p:spPr>
        <p:txBody>
          <a:bodyPr/>
          <a:lstStyle/>
          <a:p>
            <a:r>
              <a:rPr lang="fr-FR" dirty="0" smtClean="0"/>
              <a:t>Coloration de Gram</a:t>
            </a:r>
          </a:p>
          <a:p>
            <a:pPr lvl="1"/>
            <a:r>
              <a:rPr lang="fr-FR" dirty="0" smtClean="0"/>
              <a:t>Gram+ (G+)</a:t>
            </a:r>
          </a:p>
          <a:p>
            <a:pPr lvl="2"/>
            <a:r>
              <a:rPr lang="fr-FR" dirty="0" smtClean="0"/>
              <a:t>Membrane plasmique</a:t>
            </a:r>
          </a:p>
          <a:p>
            <a:pPr lvl="2"/>
            <a:r>
              <a:rPr lang="fr-FR" dirty="0" smtClean="0"/>
              <a:t>Paroi </a:t>
            </a:r>
            <a:r>
              <a:rPr lang="fr-FR" dirty="0" err="1" smtClean="0"/>
              <a:t>Peptidoglycanne</a:t>
            </a:r>
            <a:r>
              <a:rPr lang="fr-FR" dirty="0" smtClean="0"/>
              <a:t> (épaisse)</a:t>
            </a:r>
          </a:p>
          <a:p>
            <a:pPr marL="0" indent="0">
              <a:buNone/>
            </a:pPr>
            <a:endParaRPr lang="fr-FR" dirty="0"/>
          </a:p>
        </p:txBody>
      </p:sp>
      <p:pic>
        <p:nvPicPr>
          <p:cNvPr id="7" name="Picture 11" descr="http://bioutils.unige.ch/experiences/images_exp_gram/schema_bac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99" y="3212976"/>
            <a:ext cx="7652592" cy="2376264"/>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3"/>
          <p:cNvSpPr txBox="1">
            <a:spLocks/>
          </p:cNvSpPr>
          <p:nvPr/>
        </p:nvSpPr>
        <p:spPr>
          <a:xfrm>
            <a:off x="4499992" y="1124744"/>
            <a:ext cx="4392488" cy="5544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smtClean="0"/>
          </a:p>
          <a:p>
            <a:pPr lvl="1"/>
            <a:r>
              <a:rPr lang="fr-FR" dirty="0" smtClean="0"/>
              <a:t>Gram- (G-)</a:t>
            </a:r>
          </a:p>
          <a:p>
            <a:pPr lvl="2"/>
            <a:r>
              <a:rPr lang="fr-FR" dirty="0" smtClean="0"/>
              <a:t>Membrane plasmique</a:t>
            </a:r>
          </a:p>
          <a:p>
            <a:pPr lvl="2"/>
            <a:r>
              <a:rPr lang="fr-FR" dirty="0" smtClean="0"/>
              <a:t>Paroi </a:t>
            </a:r>
            <a:r>
              <a:rPr lang="fr-FR" dirty="0" err="1" smtClean="0"/>
              <a:t>Peptidoglycanne</a:t>
            </a:r>
            <a:r>
              <a:rPr lang="fr-FR" dirty="0" smtClean="0"/>
              <a:t> (fine)</a:t>
            </a:r>
          </a:p>
          <a:p>
            <a:pPr lvl="2"/>
            <a:r>
              <a:rPr lang="fr-FR" dirty="0" smtClean="0"/>
              <a:t>Membrane externe</a:t>
            </a:r>
          </a:p>
          <a:p>
            <a:pPr marL="0" indent="0">
              <a:buFont typeface="Arial" pitchFamily="34" charset="0"/>
              <a:buNone/>
            </a:pPr>
            <a:endParaRPr lang="fr-FR" dirty="0"/>
          </a:p>
        </p:txBody>
      </p:sp>
      <p:sp>
        <p:nvSpPr>
          <p:cNvPr id="10" name="Espace réservé du contenu 2"/>
          <p:cNvSpPr txBox="1">
            <a:spLocks/>
          </p:cNvSpPr>
          <p:nvPr/>
        </p:nvSpPr>
        <p:spPr>
          <a:xfrm>
            <a:off x="179511" y="5805264"/>
            <a:ext cx="8712969"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smtClean="0"/>
              <a:t>Pour être efficaces chez les G-, les AB doivent être capables de franchir les porines de la membrane externe</a:t>
            </a:r>
          </a:p>
        </p:txBody>
      </p:sp>
    </p:spTree>
    <p:extLst>
      <p:ext uri="{BB962C8B-B14F-4D97-AF65-F5344CB8AC3E}">
        <p14:creationId xmlns:p14="http://schemas.microsoft.com/office/powerpoint/2010/main" val="21745037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a:xfrm>
            <a:off x="457200" y="533400"/>
            <a:ext cx="6616700" cy="749300"/>
          </a:xfrm>
        </p:spPr>
        <p:txBody>
          <a:bodyPr/>
          <a:lstStyle/>
          <a:p>
            <a:pPr eaLnBrk="1" hangingPunct="1"/>
            <a:r>
              <a:rPr lang="fr-FR" altLang="fr-FR" sz="3200" smtClean="0"/>
              <a:t>A retenir ….</a:t>
            </a:r>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700" y="4756150"/>
            <a:ext cx="2349500" cy="199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550" y="4637088"/>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1733550"/>
            <a:ext cx="48355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038" y="1733550"/>
            <a:ext cx="3268662" cy="277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313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8934" y="1556792"/>
            <a:ext cx="7645474" cy="4464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Paroi bactérienne (</a:t>
            </a:r>
            <a:r>
              <a:rPr lang="fr-FR" dirty="0" err="1" smtClean="0"/>
              <a:t>peptidoglycanne</a:t>
            </a:r>
            <a:r>
              <a:rPr lang="fr-FR" dirty="0" smtClean="0"/>
              <a:t>)</a:t>
            </a:r>
            <a:endParaRPr lang="fr-FR" dirty="0"/>
          </a:p>
        </p:txBody>
      </p:sp>
      <p:pic>
        <p:nvPicPr>
          <p:cNvPr id="4" name="Picture 2" descr="Peptoglycan pictur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97508" y="1808981"/>
            <a:ext cx="4740275" cy="3233738"/>
          </a:xfrm>
          <a:noFill/>
        </p:spPr>
      </p:pic>
      <p:sp>
        <p:nvSpPr>
          <p:cNvPr id="5" name="Text Box 6"/>
          <p:cNvSpPr txBox="1">
            <a:spLocks noChangeArrowheads="1"/>
          </p:cNvSpPr>
          <p:nvPr/>
        </p:nvSpPr>
        <p:spPr bwMode="auto">
          <a:xfrm>
            <a:off x="4991422" y="1707530"/>
            <a:ext cx="299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Arial Unicode MS" pitchFamily="34" charset="-128"/>
              </a:defRPr>
            </a:lvl1pPr>
            <a:lvl2pPr marL="742950" indent="-285750" eaLnBrk="0" hangingPunct="0">
              <a:defRPr sz="2400">
                <a:solidFill>
                  <a:schemeClr val="accent2"/>
                </a:solidFill>
                <a:latin typeface="Arial Unicode MS" pitchFamily="34" charset="-128"/>
              </a:defRPr>
            </a:lvl2pPr>
            <a:lvl3pPr marL="1143000" indent="-228600" eaLnBrk="0" hangingPunct="0">
              <a:defRPr sz="2400">
                <a:solidFill>
                  <a:schemeClr val="accent2"/>
                </a:solidFill>
                <a:latin typeface="Arial Unicode MS" pitchFamily="34" charset="-128"/>
              </a:defRPr>
            </a:lvl3pPr>
            <a:lvl4pPr marL="1600200" indent="-228600" eaLnBrk="0" hangingPunct="0">
              <a:defRPr sz="2400">
                <a:solidFill>
                  <a:schemeClr val="accent2"/>
                </a:solidFill>
                <a:latin typeface="Arial Unicode MS" pitchFamily="34" charset="-128"/>
              </a:defRPr>
            </a:lvl4pPr>
            <a:lvl5pPr marL="2057400" indent="-228600" eaLnBrk="0" hangingPunct="0">
              <a:defRPr sz="2400">
                <a:solidFill>
                  <a:schemeClr val="accent2"/>
                </a:solidFill>
                <a:latin typeface="Arial Unicode MS" pitchFamily="34" charset="-128"/>
              </a:defRPr>
            </a:lvl5pPr>
            <a:lvl6pPr marL="2514600" indent="-228600" eaLnBrk="0" fontAlgn="base" hangingPunct="0">
              <a:spcBef>
                <a:spcPct val="0"/>
              </a:spcBef>
              <a:spcAft>
                <a:spcPct val="0"/>
              </a:spcAft>
              <a:defRPr sz="2400">
                <a:solidFill>
                  <a:schemeClr val="accent2"/>
                </a:solidFill>
                <a:latin typeface="Arial Unicode MS" pitchFamily="34" charset="-128"/>
              </a:defRPr>
            </a:lvl6pPr>
            <a:lvl7pPr marL="2971800" indent="-228600" eaLnBrk="0" fontAlgn="base" hangingPunct="0">
              <a:spcBef>
                <a:spcPct val="0"/>
              </a:spcBef>
              <a:spcAft>
                <a:spcPct val="0"/>
              </a:spcAft>
              <a:defRPr sz="2400">
                <a:solidFill>
                  <a:schemeClr val="accent2"/>
                </a:solidFill>
                <a:latin typeface="Arial Unicode MS" pitchFamily="34" charset="-128"/>
              </a:defRPr>
            </a:lvl7pPr>
            <a:lvl8pPr marL="3429000" indent="-228600" eaLnBrk="0" fontAlgn="base" hangingPunct="0">
              <a:spcBef>
                <a:spcPct val="0"/>
              </a:spcBef>
              <a:spcAft>
                <a:spcPct val="0"/>
              </a:spcAft>
              <a:defRPr sz="2400">
                <a:solidFill>
                  <a:schemeClr val="accent2"/>
                </a:solidFill>
                <a:latin typeface="Arial Unicode MS" pitchFamily="34" charset="-128"/>
              </a:defRPr>
            </a:lvl8pPr>
            <a:lvl9pPr marL="3886200" indent="-228600" eaLnBrk="0" fontAlgn="base" hangingPunct="0">
              <a:spcBef>
                <a:spcPct val="0"/>
              </a:spcBef>
              <a:spcAft>
                <a:spcPct val="0"/>
              </a:spcAft>
              <a:defRPr sz="2400">
                <a:solidFill>
                  <a:schemeClr val="accent2"/>
                </a:solidFill>
                <a:latin typeface="Arial Unicode MS" pitchFamily="34" charset="-128"/>
              </a:defRPr>
            </a:lvl9pPr>
          </a:lstStyle>
          <a:p>
            <a:pPr eaLnBrk="1" hangingPunct="1"/>
            <a:r>
              <a:rPr lang="fr-CA" sz="1800" b="1" dirty="0">
                <a:solidFill>
                  <a:schemeClr val="bg1"/>
                </a:solidFill>
                <a:latin typeface="Arial" pitchFamily="34" charset="0"/>
                <a:ea typeface="Gulim" pitchFamily="34" charset="-127"/>
              </a:rPr>
              <a:t>Acide N-</a:t>
            </a:r>
            <a:r>
              <a:rPr lang="fr-CA" sz="1800" b="1" dirty="0" err="1">
                <a:solidFill>
                  <a:schemeClr val="bg1"/>
                </a:solidFill>
                <a:latin typeface="Arial" pitchFamily="34" charset="0"/>
                <a:ea typeface="Gulim" pitchFamily="34" charset="-127"/>
              </a:rPr>
              <a:t>acétylmuramique</a:t>
            </a:r>
            <a:endParaRPr lang="fr-CA" sz="1800" b="1" dirty="0">
              <a:solidFill>
                <a:schemeClr val="bg1"/>
              </a:solidFill>
              <a:latin typeface="Arial" pitchFamily="34" charset="0"/>
              <a:ea typeface="Gulim" pitchFamily="34" charset="-127"/>
            </a:endParaRPr>
          </a:p>
          <a:p>
            <a:pPr eaLnBrk="1" hangingPunct="1"/>
            <a:endParaRPr lang="fr-CA" sz="1800" b="1" dirty="0">
              <a:solidFill>
                <a:schemeClr val="bg1"/>
              </a:solidFill>
              <a:latin typeface="Arial" pitchFamily="34" charset="0"/>
              <a:ea typeface="Gulim" pitchFamily="34" charset="-127"/>
            </a:endParaRPr>
          </a:p>
        </p:txBody>
      </p:sp>
      <p:sp>
        <p:nvSpPr>
          <p:cNvPr id="6" name="Text Box 7"/>
          <p:cNvSpPr txBox="1">
            <a:spLocks noChangeArrowheads="1"/>
          </p:cNvSpPr>
          <p:nvPr/>
        </p:nvSpPr>
        <p:spPr bwMode="auto">
          <a:xfrm>
            <a:off x="4991422" y="2794372"/>
            <a:ext cx="247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Arial Unicode MS" pitchFamily="34" charset="-128"/>
              </a:defRPr>
            </a:lvl1pPr>
            <a:lvl2pPr marL="742950" indent="-285750" eaLnBrk="0" hangingPunct="0">
              <a:defRPr sz="2400">
                <a:solidFill>
                  <a:schemeClr val="accent2"/>
                </a:solidFill>
                <a:latin typeface="Arial Unicode MS" pitchFamily="34" charset="-128"/>
              </a:defRPr>
            </a:lvl2pPr>
            <a:lvl3pPr marL="1143000" indent="-228600" eaLnBrk="0" hangingPunct="0">
              <a:defRPr sz="2400">
                <a:solidFill>
                  <a:schemeClr val="accent2"/>
                </a:solidFill>
                <a:latin typeface="Arial Unicode MS" pitchFamily="34" charset="-128"/>
              </a:defRPr>
            </a:lvl3pPr>
            <a:lvl4pPr marL="1600200" indent="-228600" eaLnBrk="0" hangingPunct="0">
              <a:defRPr sz="2400">
                <a:solidFill>
                  <a:schemeClr val="accent2"/>
                </a:solidFill>
                <a:latin typeface="Arial Unicode MS" pitchFamily="34" charset="-128"/>
              </a:defRPr>
            </a:lvl4pPr>
            <a:lvl5pPr marL="2057400" indent="-228600" eaLnBrk="0" hangingPunct="0">
              <a:defRPr sz="2400">
                <a:solidFill>
                  <a:schemeClr val="accent2"/>
                </a:solidFill>
                <a:latin typeface="Arial Unicode MS" pitchFamily="34" charset="-128"/>
              </a:defRPr>
            </a:lvl5pPr>
            <a:lvl6pPr marL="2514600" indent="-228600" eaLnBrk="0" fontAlgn="base" hangingPunct="0">
              <a:spcBef>
                <a:spcPct val="0"/>
              </a:spcBef>
              <a:spcAft>
                <a:spcPct val="0"/>
              </a:spcAft>
              <a:defRPr sz="2400">
                <a:solidFill>
                  <a:schemeClr val="accent2"/>
                </a:solidFill>
                <a:latin typeface="Arial Unicode MS" pitchFamily="34" charset="-128"/>
              </a:defRPr>
            </a:lvl6pPr>
            <a:lvl7pPr marL="2971800" indent="-228600" eaLnBrk="0" fontAlgn="base" hangingPunct="0">
              <a:spcBef>
                <a:spcPct val="0"/>
              </a:spcBef>
              <a:spcAft>
                <a:spcPct val="0"/>
              </a:spcAft>
              <a:defRPr sz="2400">
                <a:solidFill>
                  <a:schemeClr val="accent2"/>
                </a:solidFill>
                <a:latin typeface="Arial Unicode MS" pitchFamily="34" charset="-128"/>
              </a:defRPr>
            </a:lvl7pPr>
            <a:lvl8pPr marL="3429000" indent="-228600" eaLnBrk="0" fontAlgn="base" hangingPunct="0">
              <a:spcBef>
                <a:spcPct val="0"/>
              </a:spcBef>
              <a:spcAft>
                <a:spcPct val="0"/>
              </a:spcAft>
              <a:defRPr sz="2400">
                <a:solidFill>
                  <a:schemeClr val="accent2"/>
                </a:solidFill>
                <a:latin typeface="Arial Unicode MS" pitchFamily="34" charset="-128"/>
              </a:defRPr>
            </a:lvl8pPr>
            <a:lvl9pPr marL="3886200" indent="-228600" eaLnBrk="0" fontAlgn="base" hangingPunct="0">
              <a:spcBef>
                <a:spcPct val="0"/>
              </a:spcBef>
              <a:spcAft>
                <a:spcPct val="0"/>
              </a:spcAft>
              <a:defRPr sz="2400">
                <a:solidFill>
                  <a:schemeClr val="accent2"/>
                </a:solidFill>
                <a:latin typeface="Arial Unicode MS" pitchFamily="34" charset="-128"/>
              </a:defRPr>
            </a:lvl9pPr>
          </a:lstStyle>
          <a:p>
            <a:pPr eaLnBrk="1" hangingPunct="1"/>
            <a:r>
              <a:rPr lang="fr-CA" sz="1800" b="1" dirty="0">
                <a:solidFill>
                  <a:schemeClr val="bg1"/>
                </a:solidFill>
                <a:latin typeface="Arial" pitchFamily="34" charset="0"/>
                <a:ea typeface="Gulim" pitchFamily="34" charset="-127"/>
              </a:rPr>
              <a:t>N-</a:t>
            </a:r>
            <a:r>
              <a:rPr lang="fr-CA" sz="1800" b="1" dirty="0" err="1">
                <a:solidFill>
                  <a:schemeClr val="bg1"/>
                </a:solidFill>
                <a:latin typeface="Arial" pitchFamily="34" charset="0"/>
                <a:ea typeface="Gulim" pitchFamily="34" charset="-127"/>
              </a:rPr>
              <a:t>acétylglucosamine</a:t>
            </a:r>
            <a:endParaRPr lang="fr-CA" sz="1800" b="1" dirty="0">
              <a:solidFill>
                <a:schemeClr val="bg1"/>
              </a:solidFill>
              <a:latin typeface="Arial" pitchFamily="34" charset="0"/>
              <a:ea typeface="Gulim" pitchFamily="34" charset="-127"/>
            </a:endParaRPr>
          </a:p>
          <a:p>
            <a:pPr eaLnBrk="1" hangingPunct="1"/>
            <a:endParaRPr lang="fr-CA" sz="1800" b="1" dirty="0">
              <a:solidFill>
                <a:schemeClr val="bg1"/>
              </a:solidFill>
              <a:latin typeface="Arial" pitchFamily="34" charset="0"/>
              <a:ea typeface="Gulim" pitchFamily="34" charset="-127"/>
            </a:endParaRPr>
          </a:p>
        </p:txBody>
      </p:sp>
      <p:sp>
        <p:nvSpPr>
          <p:cNvPr id="7" name="Text Box 8"/>
          <p:cNvSpPr txBox="1">
            <a:spLocks noChangeArrowheads="1"/>
          </p:cNvSpPr>
          <p:nvPr/>
        </p:nvSpPr>
        <p:spPr bwMode="auto">
          <a:xfrm>
            <a:off x="1577355" y="5229200"/>
            <a:ext cx="56886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2"/>
                </a:solidFill>
                <a:latin typeface="Arial Unicode MS" pitchFamily="34" charset="-128"/>
              </a:defRPr>
            </a:lvl1pPr>
            <a:lvl2pPr marL="742950" indent="-285750" eaLnBrk="0" hangingPunct="0">
              <a:defRPr sz="2400">
                <a:solidFill>
                  <a:schemeClr val="accent2"/>
                </a:solidFill>
                <a:latin typeface="Arial Unicode MS" pitchFamily="34" charset="-128"/>
              </a:defRPr>
            </a:lvl2pPr>
            <a:lvl3pPr marL="1143000" indent="-228600" eaLnBrk="0" hangingPunct="0">
              <a:defRPr sz="2400">
                <a:solidFill>
                  <a:schemeClr val="accent2"/>
                </a:solidFill>
                <a:latin typeface="Arial Unicode MS" pitchFamily="34" charset="-128"/>
              </a:defRPr>
            </a:lvl3pPr>
            <a:lvl4pPr marL="1600200" indent="-228600" eaLnBrk="0" hangingPunct="0">
              <a:defRPr sz="2400">
                <a:solidFill>
                  <a:schemeClr val="accent2"/>
                </a:solidFill>
                <a:latin typeface="Arial Unicode MS" pitchFamily="34" charset="-128"/>
              </a:defRPr>
            </a:lvl4pPr>
            <a:lvl5pPr marL="2057400" indent="-228600" eaLnBrk="0" hangingPunct="0">
              <a:defRPr sz="2400">
                <a:solidFill>
                  <a:schemeClr val="accent2"/>
                </a:solidFill>
                <a:latin typeface="Arial Unicode MS" pitchFamily="34" charset="-128"/>
              </a:defRPr>
            </a:lvl5pPr>
            <a:lvl6pPr marL="2514600" indent="-228600" eaLnBrk="0" fontAlgn="base" hangingPunct="0">
              <a:spcBef>
                <a:spcPct val="0"/>
              </a:spcBef>
              <a:spcAft>
                <a:spcPct val="0"/>
              </a:spcAft>
              <a:defRPr sz="2400">
                <a:solidFill>
                  <a:schemeClr val="accent2"/>
                </a:solidFill>
                <a:latin typeface="Arial Unicode MS" pitchFamily="34" charset="-128"/>
              </a:defRPr>
            </a:lvl6pPr>
            <a:lvl7pPr marL="2971800" indent="-228600" eaLnBrk="0" fontAlgn="base" hangingPunct="0">
              <a:spcBef>
                <a:spcPct val="0"/>
              </a:spcBef>
              <a:spcAft>
                <a:spcPct val="0"/>
              </a:spcAft>
              <a:defRPr sz="2400">
                <a:solidFill>
                  <a:schemeClr val="accent2"/>
                </a:solidFill>
                <a:latin typeface="Arial Unicode MS" pitchFamily="34" charset="-128"/>
              </a:defRPr>
            </a:lvl7pPr>
            <a:lvl8pPr marL="3429000" indent="-228600" eaLnBrk="0" fontAlgn="base" hangingPunct="0">
              <a:spcBef>
                <a:spcPct val="0"/>
              </a:spcBef>
              <a:spcAft>
                <a:spcPct val="0"/>
              </a:spcAft>
              <a:defRPr sz="2400">
                <a:solidFill>
                  <a:schemeClr val="accent2"/>
                </a:solidFill>
                <a:latin typeface="Arial Unicode MS" pitchFamily="34" charset="-128"/>
              </a:defRPr>
            </a:lvl8pPr>
            <a:lvl9pPr marL="3886200" indent="-228600" eaLnBrk="0" fontAlgn="base" hangingPunct="0">
              <a:spcBef>
                <a:spcPct val="0"/>
              </a:spcBef>
              <a:spcAft>
                <a:spcPct val="0"/>
              </a:spcAft>
              <a:defRPr sz="2400">
                <a:solidFill>
                  <a:schemeClr val="accent2"/>
                </a:solidFill>
                <a:latin typeface="Arial Unicode MS" pitchFamily="34" charset="-128"/>
              </a:defRPr>
            </a:lvl9pPr>
          </a:lstStyle>
          <a:p>
            <a:pPr eaLnBrk="1" hangingPunct="1"/>
            <a:r>
              <a:rPr lang="fr-CA" sz="1800" b="1" dirty="0" smtClean="0">
                <a:solidFill>
                  <a:schemeClr val="bg1"/>
                </a:solidFill>
                <a:latin typeface="Arial" pitchFamily="34" charset="0"/>
                <a:ea typeface="Gulim" pitchFamily="34" charset="-127"/>
              </a:rPr>
              <a:t>La plupart des AB inhibant la formation de la paroi empêchent le pont peptidique de se former</a:t>
            </a:r>
            <a:endParaRPr lang="fr-CA" sz="1800" b="1" dirty="0">
              <a:solidFill>
                <a:schemeClr val="bg1"/>
              </a:solidFill>
              <a:latin typeface="Arial" pitchFamily="34" charset="0"/>
              <a:ea typeface="Gulim" pitchFamily="34" charset="-127"/>
            </a:endParaRPr>
          </a:p>
        </p:txBody>
      </p:sp>
      <p:sp>
        <p:nvSpPr>
          <p:cNvPr id="8" name="Text Box 12"/>
          <p:cNvSpPr txBox="1">
            <a:spLocks noChangeArrowheads="1"/>
          </p:cNvSpPr>
          <p:nvPr/>
        </p:nvSpPr>
        <p:spPr bwMode="auto">
          <a:xfrm>
            <a:off x="1138758" y="1767706"/>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Arial Unicode MS" pitchFamily="34" charset="-128"/>
              </a:defRPr>
            </a:lvl1pPr>
            <a:lvl2pPr marL="742950" indent="-285750" eaLnBrk="0" hangingPunct="0">
              <a:defRPr sz="2400">
                <a:solidFill>
                  <a:schemeClr val="accent2"/>
                </a:solidFill>
                <a:latin typeface="Arial Unicode MS" pitchFamily="34" charset="-128"/>
              </a:defRPr>
            </a:lvl2pPr>
            <a:lvl3pPr marL="1143000" indent="-228600" eaLnBrk="0" hangingPunct="0">
              <a:defRPr sz="2400">
                <a:solidFill>
                  <a:schemeClr val="accent2"/>
                </a:solidFill>
                <a:latin typeface="Arial Unicode MS" pitchFamily="34" charset="-128"/>
              </a:defRPr>
            </a:lvl3pPr>
            <a:lvl4pPr marL="1600200" indent="-228600" eaLnBrk="0" hangingPunct="0">
              <a:defRPr sz="2400">
                <a:solidFill>
                  <a:schemeClr val="accent2"/>
                </a:solidFill>
                <a:latin typeface="Arial Unicode MS" pitchFamily="34" charset="-128"/>
              </a:defRPr>
            </a:lvl4pPr>
            <a:lvl5pPr marL="2057400" indent="-228600" eaLnBrk="0" hangingPunct="0">
              <a:defRPr sz="2400">
                <a:solidFill>
                  <a:schemeClr val="accent2"/>
                </a:solidFill>
                <a:latin typeface="Arial Unicode MS" pitchFamily="34" charset="-128"/>
              </a:defRPr>
            </a:lvl5pPr>
            <a:lvl6pPr marL="2514600" indent="-228600" eaLnBrk="0" fontAlgn="base" hangingPunct="0">
              <a:spcBef>
                <a:spcPct val="0"/>
              </a:spcBef>
              <a:spcAft>
                <a:spcPct val="0"/>
              </a:spcAft>
              <a:defRPr sz="2400">
                <a:solidFill>
                  <a:schemeClr val="accent2"/>
                </a:solidFill>
                <a:latin typeface="Arial Unicode MS" pitchFamily="34" charset="-128"/>
              </a:defRPr>
            </a:lvl6pPr>
            <a:lvl7pPr marL="2971800" indent="-228600" eaLnBrk="0" fontAlgn="base" hangingPunct="0">
              <a:spcBef>
                <a:spcPct val="0"/>
              </a:spcBef>
              <a:spcAft>
                <a:spcPct val="0"/>
              </a:spcAft>
              <a:defRPr sz="2400">
                <a:solidFill>
                  <a:schemeClr val="accent2"/>
                </a:solidFill>
                <a:latin typeface="Arial Unicode MS" pitchFamily="34" charset="-128"/>
              </a:defRPr>
            </a:lvl7pPr>
            <a:lvl8pPr marL="3429000" indent="-228600" eaLnBrk="0" fontAlgn="base" hangingPunct="0">
              <a:spcBef>
                <a:spcPct val="0"/>
              </a:spcBef>
              <a:spcAft>
                <a:spcPct val="0"/>
              </a:spcAft>
              <a:defRPr sz="2400">
                <a:solidFill>
                  <a:schemeClr val="accent2"/>
                </a:solidFill>
                <a:latin typeface="Arial Unicode MS" pitchFamily="34" charset="-128"/>
              </a:defRPr>
            </a:lvl8pPr>
            <a:lvl9pPr marL="3886200" indent="-228600" eaLnBrk="0" fontAlgn="base" hangingPunct="0">
              <a:spcBef>
                <a:spcPct val="0"/>
              </a:spcBef>
              <a:spcAft>
                <a:spcPct val="0"/>
              </a:spcAft>
              <a:defRPr sz="2400">
                <a:solidFill>
                  <a:schemeClr val="accent2"/>
                </a:solidFill>
                <a:latin typeface="Arial Unicode MS" pitchFamily="34" charset="-128"/>
              </a:defRPr>
            </a:lvl9pPr>
          </a:lstStyle>
          <a:p>
            <a:pPr eaLnBrk="1" hangingPunct="1"/>
            <a:r>
              <a:rPr lang="fr-CA" sz="2000" b="1" u="sng">
                <a:solidFill>
                  <a:schemeClr val="bg1"/>
                </a:solidFill>
                <a:latin typeface="Arial" pitchFamily="34" charset="0"/>
                <a:ea typeface="Gulim" pitchFamily="34" charset="-127"/>
              </a:rPr>
              <a:t> </a:t>
            </a:r>
            <a:endParaRPr lang="fr-CA" sz="2000">
              <a:solidFill>
                <a:schemeClr val="bg1"/>
              </a:solidFill>
              <a:latin typeface="Arial" pitchFamily="34" charset="0"/>
              <a:ea typeface="Gulim" pitchFamily="34" charset="-127"/>
            </a:endParaRPr>
          </a:p>
        </p:txBody>
      </p:sp>
      <p:sp>
        <p:nvSpPr>
          <p:cNvPr id="10" name="Text Box 6"/>
          <p:cNvSpPr txBox="1">
            <a:spLocks noChangeArrowheads="1"/>
          </p:cNvSpPr>
          <p:nvPr/>
        </p:nvSpPr>
        <p:spPr bwMode="auto">
          <a:xfrm>
            <a:off x="4991422" y="4206622"/>
            <a:ext cx="1928733" cy="369332"/>
          </a:xfrm>
          <a:prstGeom prst="rect">
            <a:avLst/>
          </a:prstGeom>
          <a:solidFill>
            <a:schemeClr val="tx1"/>
          </a:solidFill>
          <a:ln>
            <a:noFill/>
          </a:ln>
        </p:spPr>
        <p:txBody>
          <a:bodyPr wrap="none">
            <a:spAutoFit/>
          </a:bodyPr>
          <a:lstStyle>
            <a:lvl1pPr eaLnBrk="0" hangingPunct="0">
              <a:defRPr sz="2400">
                <a:solidFill>
                  <a:schemeClr val="accent2"/>
                </a:solidFill>
                <a:latin typeface="Arial Unicode MS" pitchFamily="34" charset="-128"/>
              </a:defRPr>
            </a:lvl1pPr>
            <a:lvl2pPr marL="742950" indent="-285750" eaLnBrk="0" hangingPunct="0">
              <a:defRPr sz="2400">
                <a:solidFill>
                  <a:schemeClr val="accent2"/>
                </a:solidFill>
                <a:latin typeface="Arial Unicode MS" pitchFamily="34" charset="-128"/>
              </a:defRPr>
            </a:lvl2pPr>
            <a:lvl3pPr marL="1143000" indent="-228600" eaLnBrk="0" hangingPunct="0">
              <a:defRPr sz="2400">
                <a:solidFill>
                  <a:schemeClr val="accent2"/>
                </a:solidFill>
                <a:latin typeface="Arial Unicode MS" pitchFamily="34" charset="-128"/>
              </a:defRPr>
            </a:lvl3pPr>
            <a:lvl4pPr marL="1600200" indent="-228600" eaLnBrk="0" hangingPunct="0">
              <a:defRPr sz="2400">
                <a:solidFill>
                  <a:schemeClr val="accent2"/>
                </a:solidFill>
                <a:latin typeface="Arial Unicode MS" pitchFamily="34" charset="-128"/>
              </a:defRPr>
            </a:lvl4pPr>
            <a:lvl5pPr marL="2057400" indent="-228600" eaLnBrk="0" hangingPunct="0">
              <a:defRPr sz="2400">
                <a:solidFill>
                  <a:schemeClr val="accent2"/>
                </a:solidFill>
                <a:latin typeface="Arial Unicode MS" pitchFamily="34" charset="-128"/>
              </a:defRPr>
            </a:lvl5pPr>
            <a:lvl6pPr marL="2514600" indent="-228600" eaLnBrk="0" fontAlgn="base" hangingPunct="0">
              <a:spcBef>
                <a:spcPct val="0"/>
              </a:spcBef>
              <a:spcAft>
                <a:spcPct val="0"/>
              </a:spcAft>
              <a:defRPr sz="2400">
                <a:solidFill>
                  <a:schemeClr val="accent2"/>
                </a:solidFill>
                <a:latin typeface="Arial Unicode MS" pitchFamily="34" charset="-128"/>
              </a:defRPr>
            </a:lvl6pPr>
            <a:lvl7pPr marL="2971800" indent="-228600" eaLnBrk="0" fontAlgn="base" hangingPunct="0">
              <a:spcBef>
                <a:spcPct val="0"/>
              </a:spcBef>
              <a:spcAft>
                <a:spcPct val="0"/>
              </a:spcAft>
              <a:defRPr sz="2400">
                <a:solidFill>
                  <a:schemeClr val="accent2"/>
                </a:solidFill>
                <a:latin typeface="Arial Unicode MS" pitchFamily="34" charset="-128"/>
              </a:defRPr>
            </a:lvl7pPr>
            <a:lvl8pPr marL="3429000" indent="-228600" eaLnBrk="0" fontAlgn="base" hangingPunct="0">
              <a:spcBef>
                <a:spcPct val="0"/>
              </a:spcBef>
              <a:spcAft>
                <a:spcPct val="0"/>
              </a:spcAft>
              <a:defRPr sz="2400">
                <a:solidFill>
                  <a:schemeClr val="accent2"/>
                </a:solidFill>
                <a:latin typeface="Arial Unicode MS" pitchFamily="34" charset="-128"/>
              </a:defRPr>
            </a:lvl8pPr>
            <a:lvl9pPr marL="3886200" indent="-228600" eaLnBrk="0" fontAlgn="base" hangingPunct="0">
              <a:spcBef>
                <a:spcPct val="0"/>
              </a:spcBef>
              <a:spcAft>
                <a:spcPct val="0"/>
              </a:spcAft>
              <a:defRPr sz="2400">
                <a:solidFill>
                  <a:schemeClr val="accent2"/>
                </a:solidFill>
                <a:latin typeface="Arial Unicode MS" pitchFamily="34" charset="-128"/>
              </a:defRPr>
            </a:lvl9pPr>
          </a:lstStyle>
          <a:p>
            <a:pPr eaLnBrk="1" hangingPunct="1"/>
            <a:r>
              <a:rPr lang="fr-CA" sz="1800" b="1" dirty="0" smtClean="0">
                <a:solidFill>
                  <a:schemeClr val="bg1"/>
                </a:solidFill>
                <a:latin typeface="Arial" pitchFamily="34" charset="0"/>
                <a:ea typeface="Gulim" pitchFamily="34" charset="-127"/>
              </a:rPr>
              <a:t>Pont peptidique</a:t>
            </a:r>
            <a:endParaRPr lang="fr-CA" sz="1800" b="1" dirty="0">
              <a:solidFill>
                <a:schemeClr val="bg1"/>
              </a:solidFill>
              <a:latin typeface="Arial" pitchFamily="34" charset="0"/>
              <a:ea typeface="Gulim" pitchFamily="34" charset="-127"/>
            </a:endParaRPr>
          </a:p>
        </p:txBody>
      </p:sp>
    </p:spTree>
    <p:extLst>
      <p:ext uri="{BB962C8B-B14F-4D97-AF65-F5344CB8AC3E}">
        <p14:creationId xmlns:p14="http://schemas.microsoft.com/office/powerpoint/2010/main" val="2488390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Antibiotiques (AB)</a:t>
            </a:r>
            <a:endParaRPr lang="fr-FR" dirty="0"/>
          </a:p>
        </p:txBody>
      </p:sp>
      <p:sp>
        <p:nvSpPr>
          <p:cNvPr id="3" name="Espace réservé du contenu 2"/>
          <p:cNvSpPr>
            <a:spLocks noGrp="1"/>
          </p:cNvSpPr>
          <p:nvPr>
            <p:ph idx="1"/>
          </p:nvPr>
        </p:nvSpPr>
        <p:spPr/>
        <p:txBody>
          <a:bodyPr/>
          <a:lstStyle/>
          <a:p>
            <a:r>
              <a:rPr lang="fr-FR" dirty="0" smtClean="0"/>
              <a:t>Molécules capables d’inhiber la croissance ou de tuer les bactéries sans perturber les cellules de l’hôte</a:t>
            </a:r>
          </a:p>
          <a:p>
            <a:pPr lvl="1"/>
            <a:r>
              <a:rPr lang="fr-FR" dirty="0" smtClean="0"/>
              <a:t>Structure </a:t>
            </a:r>
          </a:p>
          <a:p>
            <a:pPr lvl="1"/>
            <a:r>
              <a:rPr lang="fr-FR" dirty="0" smtClean="0"/>
              <a:t>Mécanisme d’action</a:t>
            </a:r>
          </a:p>
          <a:p>
            <a:pPr lvl="1"/>
            <a:r>
              <a:rPr lang="fr-FR" dirty="0" smtClean="0"/>
              <a:t>Spectre d’activité antibactérienne</a:t>
            </a:r>
          </a:p>
          <a:p>
            <a:pPr lvl="1"/>
            <a:r>
              <a:rPr lang="fr-FR" dirty="0" smtClean="0"/>
              <a:t>Pharmacodynamie</a:t>
            </a:r>
          </a:p>
          <a:p>
            <a:pPr lvl="1"/>
            <a:r>
              <a:rPr lang="fr-FR" dirty="0" smtClean="0"/>
              <a:t>Pharmacocinétique</a:t>
            </a:r>
          </a:p>
          <a:p>
            <a:pPr lvl="1"/>
            <a:r>
              <a:rPr lang="fr-FR" dirty="0" smtClean="0"/>
              <a:t>Toxicité (effets indésirables)</a:t>
            </a:r>
          </a:p>
          <a:p>
            <a:pPr lvl="1"/>
            <a:endParaRPr lang="fr-FR" dirty="0" smtClean="0"/>
          </a:p>
          <a:p>
            <a:pPr lvl="1"/>
            <a:endParaRPr lang="fr-FR" dirty="0" smtClean="0"/>
          </a:p>
          <a:p>
            <a:pPr lvl="1"/>
            <a:endParaRPr lang="fr-FR" dirty="0" smtClean="0"/>
          </a:p>
          <a:p>
            <a:pPr lvl="1"/>
            <a:endParaRPr lang="fr-FR" dirty="0"/>
          </a:p>
        </p:txBody>
      </p:sp>
    </p:spTree>
    <p:extLst>
      <p:ext uri="{BB962C8B-B14F-4D97-AF65-F5344CB8AC3E}">
        <p14:creationId xmlns:p14="http://schemas.microsoft.com/office/powerpoint/2010/main" val="115428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Interactions hôte – germe – antibiotique</a:t>
            </a:r>
            <a:endParaRPr lang="fr-FR" dirty="0"/>
          </a:p>
        </p:txBody>
      </p:sp>
      <p:sp>
        <p:nvSpPr>
          <p:cNvPr id="12" name="Forme libre 11"/>
          <p:cNvSpPr/>
          <p:nvPr/>
        </p:nvSpPr>
        <p:spPr>
          <a:xfrm>
            <a:off x="3582422" y="1628800"/>
            <a:ext cx="2069698" cy="1034849"/>
          </a:xfrm>
          <a:custGeom>
            <a:avLst/>
            <a:gdLst>
              <a:gd name="connsiteX0" fmla="*/ 0 w 2069698"/>
              <a:gd name="connsiteY0" fmla="*/ 103485 h 1034849"/>
              <a:gd name="connsiteX1" fmla="*/ 103485 w 2069698"/>
              <a:gd name="connsiteY1" fmla="*/ 0 h 1034849"/>
              <a:gd name="connsiteX2" fmla="*/ 1966213 w 2069698"/>
              <a:gd name="connsiteY2" fmla="*/ 0 h 1034849"/>
              <a:gd name="connsiteX3" fmla="*/ 2069698 w 2069698"/>
              <a:gd name="connsiteY3" fmla="*/ 103485 h 1034849"/>
              <a:gd name="connsiteX4" fmla="*/ 2069698 w 2069698"/>
              <a:gd name="connsiteY4" fmla="*/ 931364 h 1034849"/>
              <a:gd name="connsiteX5" fmla="*/ 1966213 w 2069698"/>
              <a:gd name="connsiteY5" fmla="*/ 1034849 h 1034849"/>
              <a:gd name="connsiteX6" fmla="*/ 103485 w 2069698"/>
              <a:gd name="connsiteY6" fmla="*/ 1034849 h 1034849"/>
              <a:gd name="connsiteX7" fmla="*/ 0 w 2069698"/>
              <a:gd name="connsiteY7" fmla="*/ 931364 h 1034849"/>
              <a:gd name="connsiteX8" fmla="*/ 0 w 2069698"/>
              <a:gd name="connsiteY8" fmla="*/ 103485 h 103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698" h="1034849">
                <a:moveTo>
                  <a:pt x="0" y="103485"/>
                </a:moveTo>
                <a:cubicBezTo>
                  <a:pt x="0" y="46332"/>
                  <a:pt x="46332" y="0"/>
                  <a:pt x="103485" y="0"/>
                </a:cubicBezTo>
                <a:lnTo>
                  <a:pt x="1966213" y="0"/>
                </a:lnTo>
                <a:cubicBezTo>
                  <a:pt x="2023366" y="0"/>
                  <a:pt x="2069698" y="46332"/>
                  <a:pt x="2069698" y="103485"/>
                </a:cubicBezTo>
                <a:lnTo>
                  <a:pt x="2069698" y="931364"/>
                </a:lnTo>
                <a:cubicBezTo>
                  <a:pt x="2069698" y="988517"/>
                  <a:pt x="2023366" y="1034849"/>
                  <a:pt x="1966213" y="1034849"/>
                </a:cubicBezTo>
                <a:lnTo>
                  <a:pt x="103485" y="1034849"/>
                </a:lnTo>
                <a:cubicBezTo>
                  <a:pt x="46332" y="1034849"/>
                  <a:pt x="0" y="988517"/>
                  <a:pt x="0" y="931364"/>
                </a:cubicBezTo>
                <a:lnTo>
                  <a:pt x="0" y="10348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180" tIns="133180" rIns="133180" bIns="133180" numCol="1" spcCol="1270" anchor="ctr" anchorCtr="0">
            <a:noAutofit/>
          </a:bodyPr>
          <a:lstStyle/>
          <a:p>
            <a:pPr lvl="0" algn="ctr" defTabSz="1200150">
              <a:lnSpc>
                <a:spcPct val="90000"/>
              </a:lnSpc>
              <a:spcBef>
                <a:spcPct val="0"/>
              </a:spcBef>
              <a:spcAft>
                <a:spcPct val="35000"/>
              </a:spcAft>
            </a:pPr>
            <a:r>
              <a:rPr lang="fr-FR" sz="2700" kern="1200" dirty="0" smtClean="0"/>
              <a:t>Patient</a:t>
            </a:r>
            <a:endParaRPr lang="fr-FR" sz="2700" kern="1200" dirty="0"/>
          </a:p>
        </p:txBody>
      </p:sp>
      <p:sp>
        <p:nvSpPr>
          <p:cNvPr id="14" name="Forme libre 13"/>
          <p:cNvSpPr/>
          <p:nvPr/>
        </p:nvSpPr>
        <p:spPr>
          <a:xfrm>
            <a:off x="6318726" y="4589956"/>
            <a:ext cx="2069698" cy="1034849"/>
          </a:xfrm>
          <a:custGeom>
            <a:avLst/>
            <a:gdLst>
              <a:gd name="connsiteX0" fmla="*/ 0 w 2069698"/>
              <a:gd name="connsiteY0" fmla="*/ 103485 h 1034849"/>
              <a:gd name="connsiteX1" fmla="*/ 103485 w 2069698"/>
              <a:gd name="connsiteY1" fmla="*/ 0 h 1034849"/>
              <a:gd name="connsiteX2" fmla="*/ 1966213 w 2069698"/>
              <a:gd name="connsiteY2" fmla="*/ 0 h 1034849"/>
              <a:gd name="connsiteX3" fmla="*/ 2069698 w 2069698"/>
              <a:gd name="connsiteY3" fmla="*/ 103485 h 1034849"/>
              <a:gd name="connsiteX4" fmla="*/ 2069698 w 2069698"/>
              <a:gd name="connsiteY4" fmla="*/ 931364 h 1034849"/>
              <a:gd name="connsiteX5" fmla="*/ 1966213 w 2069698"/>
              <a:gd name="connsiteY5" fmla="*/ 1034849 h 1034849"/>
              <a:gd name="connsiteX6" fmla="*/ 103485 w 2069698"/>
              <a:gd name="connsiteY6" fmla="*/ 1034849 h 1034849"/>
              <a:gd name="connsiteX7" fmla="*/ 0 w 2069698"/>
              <a:gd name="connsiteY7" fmla="*/ 931364 h 1034849"/>
              <a:gd name="connsiteX8" fmla="*/ 0 w 2069698"/>
              <a:gd name="connsiteY8" fmla="*/ 103485 h 103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698" h="1034849">
                <a:moveTo>
                  <a:pt x="0" y="103485"/>
                </a:moveTo>
                <a:cubicBezTo>
                  <a:pt x="0" y="46332"/>
                  <a:pt x="46332" y="0"/>
                  <a:pt x="103485" y="0"/>
                </a:cubicBezTo>
                <a:lnTo>
                  <a:pt x="1966213" y="0"/>
                </a:lnTo>
                <a:cubicBezTo>
                  <a:pt x="2023366" y="0"/>
                  <a:pt x="2069698" y="46332"/>
                  <a:pt x="2069698" y="103485"/>
                </a:cubicBezTo>
                <a:lnTo>
                  <a:pt x="2069698" y="931364"/>
                </a:lnTo>
                <a:cubicBezTo>
                  <a:pt x="2069698" y="988517"/>
                  <a:pt x="2023366" y="1034849"/>
                  <a:pt x="1966213" y="1034849"/>
                </a:cubicBezTo>
                <a:lnTo>
                  <a:pt x="103485" y="1034849"/>
                </a:lnTo>
                <a:cubicBezTo>
                  <a:pt x="46332" y="1034849"/>
                  <a:pt x="0" y="988517"/>
                  <a:pt x="0" y="931364"/>
                </a:cubicBezTo>
                <a:lnTo>
                  <a:pt x="0" y="10348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180" tIns="133180" rIns="133180" bIns="133180" numCol="1" spcCol="1270" anchor="ctr" anchorCtr="0">
            <a:noAutofit/>
          </a:bodyPr>
          <a:lstStyle/>
          <a:p>
            <a:pPr lvl="0" algn="ctr" defTabSz="1200150">
              <a:lnSpc>
                <a:spcPct val="90000"/>
              </a:lnSpc>
              <a:spcBef>
                <a:spcPct val="0"/>
              </a:spcBef>
              <a:spcAft>
                <a:spcPct val="35000"/>
              </a:spcAft>
            </a:pPr>
            <a:r>
              <a:rPr lang="fr-FR" sz="2700" kern="1200" dirty="0" smtClean="0"/>
              <a:t>Antibiotique</a:t>
            </a:r>
            <a:endParaRPr lang="fr-FR" sz="2700" kern="1200" dirty="0"/>
          </a:p>
        </p:txBody>
      </p:sp>
      <p:sp>
        <p:nvSpPr>
          <p:cNvPr id="16" name="Forme libre 15"/>
          <p:cNvSpPr/>
          <p:nvPr/>
        </p:nvSpPr>
        <p:spPr>
          <a:xfrm>
            <a:off x="683568" y="4589956"/>
            <a:ext cx="2069698" cy="1034849"/>
          </a:xfrm>
          <a:custGeom>
            <a:avLst/>
            <a:gdLst>
              <a:gd name="connsiteX0" fmla="*/ 0 w 2069698"/>
              <a:gd name="connsiteY0" fmla="*/ 103485 h 1034849"/>
              <a:gd name="connsiteX1" fmla="*/ 103485 w 2069698"/>
              <a:gd name="connsiteY1" fmla="*/ 0 h 1034849"/>
              <a:gd name="connsiteX2" fmla="*/ 1966213 w 2069698"/>
              <a:gd name="connsiteY2" fmla="*/ 0 h 1034849"/>
              <a:gd name="connsiteX3" fmla="*/ 2069698 w 2069698"/>
              <a:gd name="connsiteY3" fmla="*/ 103485 h 1034849"/>
              <a:gd name="connsiteX4" fmla="*/ 2069698 w 2069698"/>
              <a:gd name="connsiteY4" fmla="*/ 931364 h 1034849"/>
              <a:gd name="connsiteX5" fmla="*/ 1966213 w 2069698"/>
              <a:gd name="connsiteY5" fmla="*/ 1034849 h 1034849"/>
              <a:gd name="connsiteX6" fmla="*/ 103485 w 2069698"/>
              <a:gd name="connsiteY6" fmla="*/ 1034849 h 1034849"/>
              <a:gd name="connsiteX7" fmla="*/ 0 w 2069698"/>
              <a:gd name="connsiteY7" fmla="*/ 931364 h 1034849"/>
              <a:gd name="connsiteX8" fmla="*/ 0 w 2069698"/>
              <a:gd name="connsiteY8" fmla="*/ 103485 h 103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698" h="1034849">
                <a:moveTo>
                  <a:pt x="0" y="103485"/>
                </a:moveTo>
                <a:cubicBezTo>
                  <a:pt x="0" y="46332"/>
                  <a:pt x="46332" y="0"/>
                  <a:pt x="103485" y="0"/>
                </a:cubicBezTo>
                <a:lnTo>
                  <a:pt x="1966213" y="0"/>
                </a:lnTo>
                <a:cubicBezTo>
                  <a:pt x="2023366" y="0"/>
                  <a:pt x="2069698" y="46332"/>
                  <a:pt x="2069698" y="103485"/>
                </a:cubicBezTo>
                <a:lnTo>
                  <a:pt x="2069698" y="931364"/>
                </a:lnTo>
                <a:cubicBezTo>
                  <a:pt x="2069698" y="988517"/>
                  <a:pt x="2023366" y="1034849"/>
                  <a:pt x="1966213" y="1034849"/>
                </a:cubicBezTo>
                <a:lnTo>
                  <a:pt x="103485" y="1034849"/>
                </a:lnTo>
                <a:cubicBezTo>
                  <a:pt x="46332" y="1034849"/>
                  <a:pt x="0" y="988517"/>
                  <a:pt x="0" y="931364"/>
                </a:cubicBezTo>
                <a:lnTo>
                  <a:pt x="0" y="10348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180" tIns="133180" rIns="133180" bIns="133180" numCol="1" spcCol="1270" anchor="ctr" anchorCtr="0">
            <a:noAutofit/>
          </a:bodyPr>
          <a:lstStyle/>
          <a:p>
            <a:pPr lvl="0" algn="ctr" defTabSz="1200150">
              <a:lnSpc>
                <a:spcPct val="90000"/>
              </a:lnSpc>
              <a:spcBef>
                <a:spcPct val="0"/>
              </a:spcBef>
              <a:spcAft>
                <a:spcPct val="35000"/>
              </a:spcAft>
            </a:pPr>
            <a:r>
              <a:rPr lang="fr-FR" sz="2700" kern="1200" dirty="0" smtClean="0"/>
              <a:t>Bactérie</a:t>
            </a:r>
            <a:endParaRPr lang="fr-FR" sz="2700" kern="1200" dirty="0"/>
          </a:p>
        </p:txBody>
      </p:sp>
      <p:grpSp>
        <p:nvGrpSpPr>
          <p:cNvPr id="26" name="Groupe 25"/>
          <p:cNvGrpSpPr/>
          <p:nvPr/>
        </p:nvGrpSpPr>
        <p:grpSpPr>
          <a:xfrm rot="641522">
            <a:off x="1715108" y="2586127"/>
            <a:ext cx="1492166" cy="1800199"/>
            <a:chOff x="1979713" y="2708921"/>
            <a:chExt cx="1492166" cy="1800199"/>
          </a:xfrm>
        </p:grpSpPr>
        <p:cxnSp>
          <p:nvCxnSpPr>
            <p:cNvPr id="19" name="Connecteur droit avec flèche 18"/>
            <p:cNvCxnSpPr/>
            <p:nvPr/>
          </p:nvCxnSpPr>
          <p:spPr>
            <a:xfrm flipH="1">
              <a:off x="1979713" y="2708921"/>
              <a:ext cx="1152127" cy="1728191"/>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2267744" y="2708921"/>
              <a:ext cx="1204135" cy="1800199"/>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e 26"/>
          <p:cNvGrpSpPr/>
          <p:nvPr/>
        </p:nvGrpSpPr>
        <p:grpSpPr>
          <a:xfrm rot="5987202">
            <a:off x="5835088" y="2498051"/>
            <a:ext cx="1527415" cy="1803988"/>
            <a:chOff x="1979713" y="2708921"/>
            <a:chExt cx="1492166" cy="1800199"/>
          </a:xfrm>
        </p:grpSpPr>
        <p:cxnSp>
          <p:nvCxnSpPr>
            <p:cNvPr id="28" name="Connecteur droit avec flèche 27"/>
            <p:cNvCxnSpPr/>
            <p:nvPr/>
          </p:nvCxnSpPr>
          <p:spPr>
            <a:xfrm flipH="1">
              <a:off x="1979713" y="2708921"/>
              <a:ext cx="1152127" cy="1728191"/>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2267744" y="2708921"/>
              <a:ext cx="1204135" cy="1800199"/>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grpSp>
      <p:sp>
        <p:nvSpPr>
          <p:cNvPr id="30" name="ZoneTexte 29"/>
          <p:cNvSpPr txBox="1"/>
          <p:nvPr/>
        </p:nvSpPr>
        <p:spPr>
          <a:xfrm>
            <a:off x="1016227" y="2866476"/>
            <a:ext cx="1116396" cy="369332"/>
          </a:xfrm>
          <a:prstGeom prst="rect">
            <a:avLst/>
          </a:prstGeom>
          <a:noFill/>
        </p:spPr>
        <p:txBody>
          <a:bodyPr wrap="none" rtlCol="0">
            <a:spAutoFit/>
          </a:bodyPr>
          <a:lstStyle/>
          <a:p>
            <a:r>
              <a:rPr lang="fr-FR" b="1" dirty="0" smtClean="0"/>
              <a:t>Immunité</a:t>
            </a:r>
            <a:endParaRPr lang="fr-FR" b="1" dirty="0"/>
          </a:p>
        </p:txBody>
      </p:sp>
      <p:sp>
        <p:nvSpPr>
          <p:cNvPr id="31" name="ZoneTexte 30"/>
          <p:cNvSpPr txBox="1"/>
          <p:nvPr/>
        </p:nvSpPr>
        <p:spPr>
          <a:xfrm>
            <a:off x="2713843" y="3452675"/>
            <a:ext cx="1032206" cy="369332"/>
          </a:xfrm>
          <a:prstGeom prst="rect">
            <a:avLst/>
          </a:prstGeom>
          <a:noFill/>
        </p:spPr>
        <p:txBody>
          <a:bodyPr wrap="none" rtlCol="0">
            <a:spAutoFit/>
          </a:bodyPr>
          <a:lstStyle/>
          <a:p>
            <a:r>
              <a:rPr lang="fr-FR" b="1" dirty="0" smtClean="0"/>
              <a:t>Infection</a:t>
            </a:r>
            <a:endParaRPr lang="fr-FR" b="1" dirty="0"/>
          </a:p>
        </p:txBody>
      </p:sp>
      <p:sp>
        <p:nvSpPr>
          <p:cNvPr id="32" name="ZoneTexte 31"/>
          <p:cNvSpPr txBox="1"/>
          <p:nvPr/>
        </p:nvSpPr>
        <p:spPr>
          <a:xfrm>
            <a:off x="4455990" y="3452675"/>
            <a:ext cx="2034981" cy="369332"/>
          </a:xfrm>
          <a:prstGeom prst="rect">
            <a:avLst/>
          </a:prstGeom>
          <a:noFill/>
        </p:spPr>
        <p:txBody>
          <a:bodyPr wrap="none" rtlCol="0">
            <a:spAutoFit/>
          </a:bodyPr>
          <a:lstStyle/>
          <a:p>
            <a:r>
              <a:rPr lang="fr-FR" b="1" dirty="0" smtClean="0"/>
              <a:t>pharmacocinétique</a:t>
            </a:r>
            <a:endParaRPr lang="fr-FR" b="1" dirty="0"/>
          </a:p>
        </p:txBody>
      </p:sp>
      <p:sp>
        <p:nvSpPr>
          <p:cNvPr id="33" name="ZoneTexte 32"/>
          <p:cNvSpPr txBox="1"/>
          <p:nvPr/>
        </p:nvSpPr>
        <p:spPr>
          <a:xfrm>
            <a:off x="6901431" y="2806280"/>
            <a:ext cx="904287" cy="369332"/>
          </a:xfrm>
          <a:prstGeom prst="rect">
            <a:avLst/>
          </a:prstGeom>
          <a:noFill/>
        </p:spPr>
        <p:txBody>
          <a:bodyPr wrap="none" rtlCol="0">
            <a:spAutoFit/>
          </a:bodyPr>
          <a:lstStyle/>
          <a:p>
            <a:r>
              <a:rPr lang="fr-FR" b="1" dirty="0" smtClean="0"/>
              <a:t>Toxicité</a:t>
            </a:r>
            <a:endParaRPr lang="fr-FR" b="1" dirty="0"/>
          </a:p>
        </p:txBody>
      </p:sp>
      <p:sp>
        <p:nvSpPr>
          <p:cNvPr id="34" name="ZoneTexte 33"/>
          <p:cNvSpPr txBox="1"/>
          <p:nvPr/>
        </p:nvSpPr>
        <p:spPr>
          <a:xfrm>
            <a:off x="4028841" y="4405290"/>
            <a:ext cx="1189556" cy="369332"/>
          </a:xfrm>
          <a:prstGeom prst="rect">
            <a:avLst/>
          </a:prstGeom>
          <a:noFill/>
        </p:spPr>
        <p:txBody>
          <a:bodyPr wrap="none" rtlCol="0">
            <a:spAutoFit/>
          </a:bodyPr>
          <a:lstStyle/>
          <a:p>
            <a:r>
              <a:rPr lang="fr-FR" b="1" dirty="0" smtClean="0"/>
              <a:t>Résistance</a:t>
            </a:r>
            <a:endParaRPr lang="fr-FR" b="1" dirty="0"/>
          </a:p>
        </p:txBody>
      </p:sp>
      <p:grpSp>
        <p:nvGrpSpPr>
          <p:cNvPr id="35" name="Groupe 34"/>
          <p:cNvGrpSpPr/>
          <p:nvPr/>
        </p:nvGrpSpPr>
        <p:grpSpPr>
          <a:xfrm rot="6913441" flipH="1">
            <a:off x="3949493" y="4035353"/>
            <a:ext cx="1226603" cy="2108218"/>
            <a:chOff x="1979713" y="2708921"/>
            <a:chExt cx="1492166" cy="1800199"/>
          </a:xfrm>
        </p:grpSpPr>
        <p:cxnSp>
          <p:nvCxnSpPr>
            <p:cNvPr id="36" name="Connecteur droit avec flèche 35"/>
            <p:cNvCxnSpPr/>
            <p:nvPr/>
          </p:nvCxnSpPr>
          <p:spPr>
            <a:xfrm flipH="1">
              <a:off x="1979713" y="2708921"/>
              <a:ext cx="1152127" cy="1728191"/>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2267744" y="2708921"/>
              <a:ext cx="1204135" cy="1800199"/>
            </a:xfrm>
            <a:prstGeom prst="straightConnector1">
              <a:avLst/>
            </a:prstGeom>
            <a:ln w="47625">
              <a:solidFill>
                <a:srgbClr val="2E6BA2"/>
              </a:solidFill>
              <a:tailEnd type="arrow"/>
            </a:ln>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3491880" y="5363924"/>
            <a:ext cx="1975669" cy="369332"/>
          </a:xfrm>
          <a:prstGeom prst="rect">
            <a:avLst/>
          </a:prstGeom>
          <a:noFill/>
        </p:spPr>
        <p:txBody>
          <a:bodyPr wrap="none" rtlCol="0">
            <a:spAutoFit/>
          </a:bodyPr>
          <a:lstStyle/>
          <a:p>
            <a:r>
              <a:rPr lang="fr-FR" b="1" dirty="0" smtClean="0"/>
              <a:t>pharmacodynamie</a:t>
            </a:r>
            <a:endParaRPr lang="fr-FR" b="1" dirty="0"/>
          </a:p>
        </p:txBody>
      </p:sp>
    </p:spTree>
    <p:extLst>
      <p:ext uri="{BB962C8B-B14F-4D97-AF65-F5344CB8AC3E}">
        <p14:creationId xmlns:p14="http://schemas.microsoft.com/office/powerpoint/2010/main" val="32551021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1|16.9"/>
</p:tagLst>
</file>

<file path=ppt/theme/theme1.xml><?xml version="1.0" encoding="utf-8"?>
<a:theme xmlns:a="http://schemas.openxmlformats.org/drawingml/2006/main" name="PresentationD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6281</TotalTime>
  <Words>2516</Words>
  <Application>Microsoft Office PowerPoint</Application>
  <PresentationFormat>Affichage à l'écran (4:3)</PresentationFormat>
  <Paragraphs>532</Paragraphs>
  <Slides>60</Slides>
  <Notes>13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60</vt:i4>
      </vt:variant>
    </vt:vector>
  </HeadingPairs>
  <TitlesOfParts>
    <vt:vector size="69" baseType="lpstr">
      <vt:lpstr>MS PGothic</vt:lpstr>
      <vt:lpstr>Arial</vt:lpstr>
      <vt:lpstr>Calibri</vt:lpstr>
      <vt:lpstr>Calisto MT</vt:lpstr>
      <vt:lpstr>Gulim</vt:lpstr>
      <vt:lpstr>Symbol</vt:lpstr>
      <vt:lpstr>Times New Roman</vt:lpstr>
      <vt:lpstr>Wingdings</vt:lpstr>
      <vt:lpstr>PresentationDT</vt:lpstr>
      <vt:lpstr>Antibiotiques essentielles</vt:lpstr>
      <vt:lpstr>Objectifs </vt:lpstr>
      <vt:lpstr>Plan </vt:lpstr>
      <vt:lpstr>Plan </vt:lpstr>
      <vt:lpstr>Bactéries</vt:lpstr>
      <vt:lpstr>Bactéries</vt:lpstr>
      <vt:lpstr>Paroi bactérienne (peptidoglycanne)</vt:lpstr>
      <vt:lpstr>Antibiotiques (AB)</vt:lpstr>
      <vt:lpstr>Interactions hôte – germe – antibiotique</vt:lpstr>
      <vt:lpstr>AB – spectre d’activité antibactérienne</vt:lpstr>
      <vt:lpstr>Classification – mécanisme d’action</vt:lpstr>
      <vt:lpstr>Pharmacodynamie</vt:lpstr>
      <vt:lpstr>Pharmacodynamie</vt:lpstr>
      <vt:lpstr>Pharmacodynamie</vt:lpstr>
      <vt:lpstr>Classes et familles d’antibiotiques</vt:lpstr>
      <vt:lpstr>Plan </vt:lpstr>
      <vt:lpstr>Beta-lactamines</vt:lpstr>
      <vt:lpstr>Beta-lactamines</vt:lpstr>
      <vt:lpstr>Beta-lactamines</vt:lpstr>
      <vt:lpstr>Beta-lactamines</vt:lpstr>
      <vt:lpstr>Amoxicilline </vt:lpstr>
      <vt:lpstr>Amoxicilline </vt:lpstr>
      <vt:lpstr>Amoxicilline </vt:lpstr>
      <vt:lpstr> Amox+Acide clavulanique (Augmentin)  </vt:lpstr>
      <vt:lpstr> Amox+Acide clavulanique (Augmentin)  </vt:lpstr>
      <vt:lpstr>Céphalosporines 3G </vt:lpstr>
      <vt:lpstr>Céphalosporines 3G </vt:lpstr>
      <vt:lpstr>Glycopeptides</vt:lpstr>
      <vt:lpstr>Glycopeptides</vt:lpstr>
      <vt:lpstr>Inhibiteurs de la synthèse protéique</vt:lpstr>
      <vt:lpstr>Aminosides</vt:lpstr>
      <vt:lpstr>Aminosides</vt:lpstr>
      <vt:lpstr>Macrolides</vt:lpstr>
      <vt:lpstr>Macrolides</vt:lpstr>
      <vt:lpstr>Macrolides</vt:lpstr>
      <vt:lpstr>Plan </vt:lpstr>
      <vt:lpstr> Objectifs thérapeutiques</vt:lpstr>
      <vt:lpstr>Plan </vt:lpstr>
      <vt:lpstr>ATB probabiliste</vt:lpstr>
      <vt:lpstr>Présentation PowerPoint</vt:lpstr>
      <vt:lpstr>PRINCIPES GENERAUX DU CHOIX D'UN ANTIBIOTIQUE</vt:lpstr>
      <vt:lpstr>PRINCIPES GENERAUX DU CHOIX D'UN ANTIBIOTIQUE</vt:lpstr>
      <vt:lpstr>Critères de choix</vt:lpstr>
      <vt:lpstr>Critères de choix</vt:lpstr>
      <vt:lpstr>Critères de choix</vt:lpstr>
      <vt:lpstr>Plan </vt:lpstr>
      <vt:lpstr>Résistances acquises</vt:lpstr>
      <vt:lpstr>«Bon usage»</vt:lpstr>
      <vt:lpstr>Surveillance de l’efficacité et toxicité</vt:lpstr>
      <vt:lpstr>EBM</vt:lpstr>
      <vt:lpstr>Présentation PowerPoint</vt:lpstr>
      <vt:lpstr>Présentation PowerPoint</vt:lpstr>
      <vt:lpstr>Présentation PowerPoint</vt:lpstr>
      <vt:lpstr>Présentation PowerPoint</vt:lpstr>
      <vt:lpstr>Exemples cas clinique</vt:lpstr>
      <vt:lpstr>Présentation PowerPoint</vt:lpstr>
      <vt:lpstr>Exemples cas clinique</vt:lpstr>
      <vt:lpstr>Présentation PowerPoint</vt:lpstr>
      <vt:lpstr>Présentation PowerPoint</vt:lpstr>
      <vt:lpstr>A retenir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Docteur D</dc:creator>
  <cp:lastModifiedBy>NGUYEN, Huu-Kim-An</cp:lastModifiedBy>
  <cp:revision>146</cp:revision>
  <dcterms:created xsi:type="dcterms:W3CDTF">2013-10-01T16:16:21Z</dcterms:created>
  <dcterms:modified xsi:type="dcterms:W3CDTF">2019-10-06T16:13:02Z</dcterms:modified>
</cp:coreProperties>
</file>