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257" r:id="rId3"/>
    <p:sldId id="258" r:id="rId4"/>
    <p:sldId id="331" r:id="rId5"/>
    <p:sldId id="332" r:id="rId6"/>
    <p:sldId id="333" r:id="rId7"/>
    <p:sldId id="305" r:id="rId8"/>
    <p:sldId id="313" r:id="rId9"/>
    <p:sldId id="306" r:id="rId10"/>
    <p:sldId id="308" r:id="rId11"/>
    <p:sldId id="309" r:id="rId12"/>
    <p:sldId id="310" r:id="rId13"/>
    <p:sldId id="311" r:id="rId14"/>
    <p:sldId id="314" r:id="rId15"/>
    <p:sldId id="315" r:id="rId16"/>
    <p:sldId id="321" r:id="rId17"/>
    <p:sldId id="317" r:id="rId18"/>
    <p:sldId id="318" r:id="rId19"/>
    <p:sldId id="319" r:id="rId20"/>
    <p:sldId id="322" r:id="rId21"/>
    <p:sldId id="323" r:id="rId22"/>
    <p:sldId id="330" r:id="rId23"/>
    <p:sldId id="325" r:id="rId24"/>
    <p:sldId id="326" r:id="rId25"/>
    <p:sldId id="327" r:id="rId26"/>
    <p:sldId id="328" r:id="rId27"/>
    <p:sldId id="329" r:id="rId28"/>
    <p:sldId id="304" r:id="rId29"/>
    <p:sldId id="297" r:id="rId30"/>
    <p:sldId id="303" r:id="rId31"/>
    <p:sldId id="298" r:id="rId32"/>
    <p:sldId id="299" r:id="rId33"/>
    <p:sldId id="300" r:id="rId34"/>
    <p:sldId id="301" r:id="rId35"/>
    <p:sldId id="302" r:id="rId36"/>
    <p:sldId id="265" r:id="rId37"/>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6">
          <p15:clr>
            <a:srgbClr val="A4A3A4"/>
          </p15:clr>
        </p15:guide>
        <p15:guide id="2" orient="horz" pos="2160">
          <p15:clr>
            <a:srgbClr val="A4A3A4"/>
          </p15:clr>
        </p15:guide>
        <p15:guide id="3" orient="horz" pos="4264">
          <p15:clr>
            <a:srgbClr val="A4A3A4"/>
          </p15:clr>
        </p15:guide>
        <p15:guide id="4" orient="horz" pos="210">
          <p15:clr>
            <a:srgbClr val="A4A3A4"/>
          </p15:clr>
        </p15:guide>
        <p15:guide id="5" pos="249">
          <p15:clr>
            <a:srgbClr val="A4A3A4"/>
          </p15:clr>
        </p15:guide>
        <p15:guide id="6" pos="2883">
          <p15:clr>
            <a:srgbClr val="A4A3A4"/>
          </p15:clr>
        </p15:guide>
        <p15:guide id="7" pos="68">
          <p15:clr>
            <a:srgbClr val="A4A3A4"/>
          </p15:clr>
        </p15:guide>
        <p15:guide id="8" pos="573">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8F9D"/>
    <a:srgbClr val="1FA192"/>
    <a:srgbClr val="0EA1BE"/>
    <a:srgbClr val="25A7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15" autoAdjust="0"/>
    <p:restoredTop sz="94660"/>
  </p:normalViewPr>
  <p:slideViewPr>
    <p:cSldViewPr>
      <p:cViewPr varScale="1">
        <p:scale>
          <a:sx n="63" d="100"/>
          <a:sy n="63" d="100"/>
        </p:scale>
        <p:origin x="1668" y="56"/>
      </p:cViewPr>
      <p:guideLst>
        <p:guide orient="horz" pos="436"/>
        <p:guide orient="horz" pos="2160"/>
        <p:guide orient="horz" pos="4264"/>
        <p:guide orient="horz" pos="210"/>
        <p:guide pos="249"/>
        <p:guide pos="2883"/>
        <p:guide pos="68"/>
        <p:guide pos="573"/>
      </p:guideLst>
    </p:cSldViewPr>
  </p:slideViewPr>
  <p:notesTextViewPr>
    <p:cViewPr>
      <p:scale>
        <a:sx n="100" d="100"/>
        <a:sy n="100" d="100"/>
      </p:scale>
      <p:origin x="0" y="0"/>
    </p:cViewPr>
  </p:notesTextViewPr>
  <p:notesViewPr>
    <p:cSldViewPr showGuides="1">
      <p:cViewPr varScale="1">
        <p:scale>
          <a:sx n="95" d="100"/>
          <a:sy n="95" d="100"/>
        </p:scale>
        <p:origin x="-153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659" cy="496332"/>
          </a:xfrm>
          <a:prstGeom prst="rect">
            <a:avLst/>
          </a:prstGeom>
        </p:spPr>
        <p:txBody>
          <a:bodyPr vert="horz" lIns="95562" tIns="47781" rIns="95562" bIns="47781" rtlCol="0"/>
          <a:lstStyle>
            <a:lvl1pPr algn="l">
              <a:defRPr sz="1300"/>
            </a:lvl1pPr>
          </a:lstStyle>
          <a:p>
            <a:endParaRPr lang="fr-FR"/>
          </a:p>
        </p:txBody>
      </p:sp>
      <p:sp>
        <p:nvSpPr>
          <p:cNvPr id="3" name="Espace réservé de la date 2"/>
          <p:cNvSpPr>
            <a:spLocks noGrp="1"/>
          </p:cNvSpPr>
          <p:nvPr>
            <p:ph type="dt" sz="quarter" idx="1"/>
          </p:nvPr>
        </p:nvSpPr>
        <p:spPr>
          <a:xfrm>
            <a:off x="3850443" y="1"/>
            <a:ext cx="2945659" cy="496332"/>
          </a:xfrm>
          <a:prstGeom prst="rect">
            <a:avLst/>
          </a:prstGeom>
        </p:spPr>
        <p:txBody>
          <a:bodyPr vert="horz" lIns="95562" tIns="47781" rIns="95562" bIns="47781" rtlCol="0"/>
          <a:lstStyle>
            <a:lvl1pPr algn="r">
              <a:defRPr sz="1300"/>
            </a:lvl1pPr>
          </a:lstStyle>
          <a:p>
            <a:fld id="{16A7BFFD-1637-458B-8AE6-59157655538F}" type="datetimeFigureOut">
              <a:rPr lang="fr-FR" smtClean="0"/>
              <a:pPr/>
              <a:t>19/11/2024</a:t>
            </a:fld>
            <a:endParaRPr lang="fr-FR"/>
          </a:p>
        </p:txBody>
      </p:sp>
      <p:sp>
        <p:nvSpPr>
          <p:cNvPr id="4" name="Espace réservé du pied de page 3"/>
          <p:cNvSpPr>
            <a:spLocks noGrp="1"/>
          </p:cNvSpPr>
          <p:nvPr>
            <p:ph type="ftr" sz="quarter" idx="2"/>
          </p:nvPr>
        </p:nvSpPr>
        <p:spPr>
          <a:xfrm>
            <a:off x="0" y="9428584"/>
            <a:ext cx="2945659" cy="496332"/>
          </a:xfrm>
          <a:prstGeom prst="rect">
            <a:avLst/>
          </a:prstGeom>
        </p:spPr>
        <p:txBody>
          <a:bodyPr vert="horz" lIns="95562" tIns="47781" rIns="95562" bIns="47781"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50443" y="9428584"/>
            <a:ext cx="2945659" cy="496332"/>
          </a:xfrm>
          <a:prstGeom prst="rect">
            <a:avLst/>
          </a:prstGeom>
        </p:spPr>
        <p:txBody>
          <a:bodyPr vert="horz" lIns="95562" tIns="47781" rIns="95562" bIns="47781" rtlCol="0" anchor="b"/>
          <a:lstStyle>
            <a:lvl1pPr algn="r">
              <a:defRPr sz="1300"/>
            </a:lvl1pPr>
          </a:lstStyle>
          <a:p>
            <a:fld id="{E9D73E48-25EF-457A-AF08-B4337DD3B077}" type="slidenum">
              <a:rPr lang="fr-FR" smtClean="0"/>
              <a:pPr/>
              <a:t>‹N°›</a:t>
            </a:fld>
            <a:endParaRPr lang="fr-FR"/>
          </a:p>
        </p:txBody>
      </p:sp>
    </p:spTree>
    <p:extLst>
      <p:ext uri="{BB962C8B-B14F-4D97-AF65-F5344CB8AC3E}">
        <p14:creationId xmlns:p14="http://schemas.microsoft.com/office/powerpoint/2010/main" val="721553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659" cy="496332"/>
          </a:xfrm>
          <a:prstGeom prst="rect">
            <a:avLst/>
          </a:prstGeom>
        </p:spPr>
        <p:txBody>
          <a:bodyPr vert="horz" lIns="95562" tIns="47781" rIns="95562" bIns="47781" rtlCol="0"/>
          <a:lstStyle>
            <a:lvl1pPr algn="l">
              <a:defRPr sz="1300"/>
            </a:lvl1pPr>
          </a:lstStyle>
          <a:p>
            <a:endParaRPr lang="fr-FR"/>
          </a:p>
        </p:txBody>
      </p:sp>
      <p:sp>
        <p:nvSpPr>
          <p:cNvPr id="3" name="Espace réservé de la date 2"/>
          <p:cNvSpPr>
            <a:spLocks noGrp="1"/>
          </p:cNvSpPr>
          <p:nvPr>
            <p:ph type="dt" idx="1"/>
          </p:nvPr>
        </p:nvSpPr>
        <p:spPr>
          <a:xfrm>
            <a:off x="3850443" y="1"/>
            <a:ext cx="2945659" cy="496332"/>
          </a:xfrm>
          <a:prstGeom prst="rect">
            <a:avLst/>
          </a:prstGeom>
        </p:spPr>
        <p:txBody>
          <a:bodyPr vert="horz" lIns="95562" tIns="47781" rIns="95562" bIns="47781" rtlCol="0"/>
          <a:lstStyle>
            <a:lvl1pPr algn="r">
              <a:defRPr sz="1300"/>
            </a:lvl1pPr>
          </a:lstStyle>
          <a:p>
            <a:fld id="{18AB623E-8A92-497A-B6C6-B23D0A9AF894}" type="datetimeFigureOut">
              <a:rPr lang="fr-FR" smtClean="0"/>
              <a:pPr/>
              <a:t>19/11/2024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5562" tIns="47781" rIns="95562" bIns="47781"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5562" tIns="47781" rIns="95562" bIns="47781"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6332"/>
          </a:xfrm>
          <a:prstGeom prst="rect">
            <a:avLst/>
          </a:prstGeom>
        </p:spPr>
        <p:txBody>
          <a:bodyPr vert="horz" lIns="95562" tIns="47781" rIns="95562" bIns="47781"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0443" y="9428584"/>
            <a:ext cx="2945659" cy="496332"/>
          </a:xfrm>
          <a:prstGeom prst="rect">
            <a:avLst/>
          </a:prstGeom>
        </p:spPr>
        <p:txBody>
          <a:bodyPr vert="horz" lIns="95562" tIns="47781" rIns="95562" bIns="47781" rtlCol="0" anchor="b"/>
          <a:lstStyle>
            <a:lvl1pPr algn="r">
              <a:defRPr sz="1300"/>
            </a:lvl1pPr>
          </a:lstStyle>
          <a:p>
            <a:fld id="{2F32BCAB-EECF-4539-8FEF-E7D3EEC5F4B1}" type="slidenum">
              <a:rPr lang="fr-FR" smtClean="0"/>
              <a:pPr/>
              <a:t>‹N°›</a:t>
            </a:fld>
            <a:endParaRPr lang="fr-FR"/>
          </a:p>
        </p:txBody>
      </p:sp>
    </p:spTree>
    <p:extLst>
      <p:ext uri="{BB962C8B-B14F-4D97-AF65-F5344CB8AC3E}">
        <p14:creationId xmlns:p14="http://schemas.microsoft.com/office/powerpoint/2010/main" val="1878964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8</a:t>
            </a:fld>
            <a:endParaRPr lang="fr-FR"/>
          </a:p>
        </p:txBody>
      </p:sp>
    </p:spTree>
    <p:extLst>
      <p:ext uri="{BB962C8B-B14F-4D97-AF65-F5344CB8AC3E}">
        <p14:creationId xmlns:p14="http://schemas.microsoft.com/office/powerpoint/2010/main" val="1980828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9</a:t>
            </a:fld>
            <a:endParaRPr lang="fr-FR"/>
          </a:p>
        </p:txBody>
      </p:sp>
    </p:spTree>
    <p:extLst>
      <p:ext uri="{BB962C8B-B14F-4D97-AF65-F5344CB8AC3E}">
        <p14:creationId xmlns:p14="http://schemas.microsoft.com/office/powerpoint/2010/main" val="2852895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15</a:t>
            </a:fld>
            <a:endParaRPr lang="fr-FR"/>
          </a:p>
        </p:txBody>
      </p:sp>
    </p:spTree>
    <p:extLst>
      <p:ext uri="{BB962C8B-B14F-4D97-AF65-F5344CB8AC3E}">
        <p14:creationId xmlns:p14="http://schemas.microsoft.com/office/powerpoint/2010/main" val="3966224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16</a:t>
            </a:fld>
            <a:endParaRPr lang="fr-FR"/>
          </a:p>
        </p:txBody>
      </p:sp>
    </p:spTree>
    <p:extLst>
      <p:ext uri="{BB962C8B-B14F-4D97-AF65-F5344CB8AC3E}">
        <p14:creationId xmlns:p14="http://schemas.microsoft.com/office/powerpoint/2010/main" val="1432388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21</a:t>
            </a:fld>
            <a:endParaRPr lang="fr-FR"/>
          </a:p>
        </p:txBody>
      </p:sp>
    </p:spTree>
    <p:extLst>
      <p:ext uri="{BB962C8B-B14F-4D97-AF65-F5344CB8AC3E}">
        <p14:creationId xmlns:p14="http://schemas.microsoft.com/office/powerpoint/2010/main" val="845372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22</a:t>
            </a:fld>
            <a:endParaRPr lang="fr-FR"/>
          </a:p>
        </p:txBody>
      </p:sp>
    </p:spTree>
    <p:extLst>
      <p:ext uri="{BB962C8B-B14F-4D97-AF65-F5344CB8AC3E}">
        <p14:creationId xmlns:p14="http://schemas.microsoft.com/office/powerpoint/2010/main" val="75373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29</a:t>
            </a:fld>
            <a:endParaRPr lang="fr-FR"/>
          </a:p>
        </p:txBody>
      </p:sp>
    </p:spTree>
    <p:extLst>
      <p:ext uri="{BB962C8B-B14F-4D97-AF65-F5344CB8AC3E}">
        <p14:creationId xmlns:p14="http://schemas.microsoft.com/office/powerpoint/2010/main" val="654214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F32BCAB-EECF-4539-8FEF-E7D3EEC5F4B1}" type="slidenum">
              <a:rPr lang="fr-FR" smtClean="0"/>
              <a:pPr/>
              <a:t>30</a:t>
            </a:fld>
            <a:endParaRPr lang="fr-FR"/>
          </a:p>
        </p:txBody>
      </p:sp>
    </p:spTree>
    <p:extLst>
      <p:ext uri="{BB962C8B-B14F-4D97-AF65-F5344CB8AC3E}">
        <p14:creationId xmlns:p14="http://schemas.microsoft.com/office/powerpoint/2010/main" val="14545410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7100">
              <a:srgbClr val="FFFFFF"/>
            </a:gs>
            <a:gs pos="0">
              <a:schemeClr val="bg1"/>
            </a:gs>
            <a:gs pos="100000">
              <a:schemeClr val="bg1"/>
            </a:gs>
          </a:gsLst>
          <a:path path="circle">
            <a:fillToRect t="100000" r="100000"/>
          </a:path>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67544" y="1916832"/>
            <a:ext cx="8229600" cy="1143000"/>
          </a:xfrm>
          <a:prstGeom prst="rect">
            <a:avLst/>
          </a:prstGeom>
        </p:spPr>
        <p:txBody>
          <a:bodyPr vert="horz" lIns="91440" tIns="45720" rIns="91440" bIns="45720" rtlCol="0" anchor="ctr">
            <a:normAutofit/>
          </a:bodyPr>
          <a:lstStyle/>
          <a:p>
            <a:r>
              <a:rPr lang="fr-FR" dirty="0"/>
              <a:t>Cliquez pour modifier le style du titre</a:t>
            </a:r>
            <a:endParaRPr lang="fr-BE" dirty="0"/>
          </a:p>
        </p:txBody>
      </p:sp>
      <p:pic>
        <p:nvPicPr>
          <p:cNvPr id="1027" name="Picture 3" descr="D:\Donnée 2\Monique\Appels à projets 2012-2013\Diaporama LYON EST\bas-de-page-.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9538" y="5779318"/>
            <a:ext cx="7759700" cy="98107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Julie.haesebaert@chu-lyon.fr" TargetMode="External"/><Relationship Id="rId2" Type="http://schemas.openxmlformats.org/officeDocument/2006/relationships/hyperlink" Target="mailto:Marie.viprey@chu-lyon.f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idx="4294967295"/>
          </p:nvPr>
        </p:nvSpPr>
        <p:spPr>
          <a:xfrm>
            <a:off x="685800" y="836712"/>
            <a:ext cx="7772400" cy="1440161"/>
          </a:xfrm>
        </p:spPr>
        <p:txBody>
          <a:bodyPr>
            <a:normAutofit/>
          </a:bodyPr>
          <a:lstStyle/>
          <a:p>
            <a:r>
              <a:rPr lang="fr-FR" b="1" dirty="0">
                <a:solidFill>
                  <a:schemeClr val="accent6"/>
                </a:solidFill>
              </a:rPr>
              <a:t>DFGSM2</a:t>
            </a:r>
            <a:br>
              <a:rPr lang="fr-FR" b="1" dirty="0">
                <a:solidFill>
                  <a:schemeClr val="accent6"/>
                </a:solidFill>
              </a:rPr>
            </a:br>
            <a:r>
              <a:rPr lang="fr-FR" b="1" dirty="0">
                <a:solidFill>
                  <a:schemeClr val="accent6"/>
                </a:solidFill>
              </a:rPr>
              <a:t>ED Lecture Critique d’Abstracts</a:t>
            </a:r>
          </a:p>
        </p:txBody>
      </p:sp>
      <p:sp>
        <p:nvSpPr>
          <p:cNvPr id="17" name="Forme libre 16"/>
          <p:cNvSpPr/>
          <p:nvPr/>
        </p:nvSpPr>
        <p:spPr>
          <a:xfrm>
            <a:off x="1835696" y="2450776"/>
            <a:ext cx="5160267" cy="258144"/>
          </a:xfrm>
          <a:custGeom>
            <a:avLst/>
            <a:gdLst>
              <a:gd name="connsiteX0" fmla="*/ 0 w 5154917"/>
              <a:gd name="connsiteY0" fmla="*/ 67632 h 164367"/>
              <a:gd name="connsiteX1" fmla="*/ 1000125 w 5154917"/>
              <a:gd name="connsiteY1" fmla="*/ 162882 h 164367"/>
              <a:gd name="connsiteX2" fmla="*/ 2800350 w 5154917"/>
              <a:gd name="connsiteY2" fmla="*/ 957 h 164367"/>
              <a:gd name="connsiteX3" fmla="*/ 4800600 w 5154917"/>
              <a:gd name="connsiteY3" fmla="*/ 96207 h 164367"/>
              <a:gd name="connsiteX4" fmla="*/ 5143500 w 5154917"/>
              <a:gd name="connsiteY4" fmla="*/ 105732 h 164367"/>
              <a:gd name="connsiteX0" fmla="*/ 0 w 4983467"/>
              <a:gd name="connsiteY0" fmla="*/ 10482 h 162900"/>
              <a:gd name="connsiteX1" fmla="*/ 828675 w 4983467"/>
              <a:gd name="connsiteY1" fmla="*/ 162882 h 162900"/>
              <a:gd name="connsiteX2" fmla="*/ 2628900 w 4983467"/>
              <a:gd name="connsiteY2" fmla="*/ 957 h 162900"/>
              <a:gd name="connsiteX3" fmla="*/ 4629150 w 4983467"/>
              <a:gd name="connsiteY3" fmla="*/ 96207 h 162900"/>
              <a:gd name="connsiteX4" fmla="*/ 4972050 w 4983467"/>
              <a:gd name="connsiteY4" fmla="*/ 105732 h 162900"/>
              <a:gd name="connsiteX0" fmla="*/ 0 w 4983467"/>
              <a:gd name="connsiteY0" fmla="*/ 10482 h 162923"/>
              <a:gd name="connsiteX1" fmla="*/ 828675 w 4983467"/>
              <a:gd name="connsiteY1" fmla="*/ 162882 h 162923"/>
              <a:gd name="connsiteX2" fmla="*/ 2628900 w 4983467"/>
              <a:gd name="connsiteY2" fmla="*/ 957 h 162923"/>
              <a:gd name="connsiteX3" fmla="*/ 4629150 w 4983467"/>
              <a:gd name="connsiteY3" fmla="*/ 96207 h 162923"/>
              <a:gd name="connsiteX4" fmla="*/ 4972050 w 4983467"/>
              <a:gd name="connsiteY4" fmla="*/ 105732 h 162923"/>
              <a:gd name="connsiteX0" fmla="*/ 0 w 4972050"/>
              <a:gd name="connsiteY0" fmla="*/ 0 h 152459"/>
              <a:gd name="connsiteX1" fmla="*/ 828675 w 4972050"/>
              <a:gd name="connsiteY1" fmla="*/ 152400 h 152459"/>
              <a:gd name="connsiteX2" fmla="*/ 2876550 w 4972050"/>
              <a:gd name="connsiteY2" fmla="*/ 19050 h 152459"/>
              <a:gd name="connsiteX3" fmla="*/ 4629150 w 4972050"/>
              <a:gd name="connsiteY3" fmla="*/ 85725 h 152459"/>
              <a:gd name="connsiteX4" fmla="*/ 4972050 w 4972050"/>
              <a:gd name="connsiteY4" fmla="*/ 95250 h 152459"/>
              <a:gd name="connsiteX0" fmla="*/ 0 w 5314950"/>
              <a:gd name="connsiteY0" fmla="*/ 0 h 617991"/>
              <a:gd name="connsiteX1" fmla="*/ 1171575 w 5314950"/>
              <a:gd name="connsiteY1" fmla="*/ 600075 h 617991"/>
              <a:gd name="connsiteX2" fmla="*/ 3219450 w 5314950"/>
              <a:gd name="connsiteY2" fmla="*/ 466725 h 617991"/>
              <a:gd name="connsiteX3" fmla="*/ 4972050 w 5314950"/>
              <a:gd name="connsiteY3" fmla="*/ 533400 h 617991"/>
              <a:gd name="connsiteX4" fmla="*/ 5314950 w 5314950"/>
              <a:gd name="connsiteY4" fmla="*/ 542925 h 617991"/>
              <a:gd name="connsiteX0" fmla="*/ 0 w 5314950"/>
              <a:gd name="connsiteY0" fmla="*/ 0 h 617991"/>
              <a:gd name="connsiteX1" fmla="*/ 1171575 w 5314950"/>
              <a:gd name="connsiteY1" fmla="*/ 600075 h 617991"/>
              <a:gd name="connsiteX2" fmla="*/ 3219450 w 5314950"/>
              <a:gd name="connsiteY2" fmla="*/ 466725 h 617991"/>
              <a:gd name="connsiteX3" fmla="*/ 4972050 w 5314950"/>
              <a:gd name="connsiteY3" fmla="*/ 533400 h 617991"/>
              <a:gd name="connsiteX4" fmla="*/ 5314950 w 5314950"/>
              <a:gd name="connsiteY4" fmla="*/ 542925 h 617991"/>
              <a:gd name="connsiteX0" fmla="*/ 0 w 5495925"/>
              <a:gd name="connsiteY0" fmla="*/ 0 h 668367"/>
              <a:gd name="connsiteX1" fmla="*/ 1352550 w 5495925"/>
              <a:gd name="connsiteY1" fmla="*/ 647700 h 668367"/>
              <a:gd name="connsiteX2" fmla="*/ 3400425 w 5495925"/>
              <a:gd name="connsiteY2" fmla="*/ 514350 h 668367"/>
              <a:gd name="connsiteX3" fmla="*/ 5153025 w 5495925"/>
              <a:gd name="connsiteY3" fmla="*/ 581025 h 668367"/>
              <a:gd name="connsiteX4" fmla="*/ 5495925 w 5495925"/>
              <a:gd name="connsiteY4" fmla="*/ 590550 h 668367"/>
              <a:gd name="connsiteX0" fmla="*/ 0 w 5495925"/>
              <a:gd name="connsiteY0" fmla="*/ 0 h 668367"/>
              <a:gd name="connsiteX1" fmla="*/ 1352550 w 5495925"/>
              <a:gd name="connsiteY1" fmla="*/ 647700 h 668367"/>
              <a:gd name="connsiteX2" fmla="*/ 3400425 w 5495925"/>
              <a:gd name="connsiteY2" fmla="*/ 514350 h 668367"/>
              <a:gd name="connsiteX3" fmla="*/ 5153025 w 5495925"/>
              <a:gd name="connsiteY3" fmla="*/ 581025 h 668367"/>
              <a:gd name="connsiteX4" fmla="*/ 5495925 w 5495925"/>
              <a:gd name="connsiteY4" fmla="*/ 590550 h 668367"/>
              <a:gd name="connsiteX0" fmla="*/ 0 w 5800725"/>
              <a:gd name="connsiteY0" fmla="*/ 0 h 638131"/>
              <a:gd name="connsiteX1" fmla="*/ 1657350 w 5800725"/>
              <a:gd name="connsiteY1" fmla="*/ 619125 h 638131"/>
              <a:gd name="connsiteX2" fmla="*/ 3705225 w 5800725"/>
              <a:gd name="connsiteY2" fmla="*/ 485775 h 638131"/>
              <a:gd name="connsiteX3" fmla="*/ 5457825 w 5800725"/>
              <a:gd name="connsiteY3" fmla="*/ 552450 h 638131"/>
              <a:gd name="connsiteX4" fmla="*/ 5800725 w 5800725"/>
              <a:gd name="connsiteY4" fmla="*/ 561975 h 638131"/>
              <a:gd name="connsiteX0" fmla="*/ 0 w 5800725"/>
              <a:gd name="connsiteY0" fmla="*/ 0 h 638131"/>
              <a:gd name="connsiteX1" fmla="*/ 1657350 w 5800725"/>
              <a:gd name="connsiteY1" fmla="*/ 619125 h 638131"/>
              <a:gd name="connsiteX2" fmla="*/ 3705225 w 5800725"/>
              <a:gd name="connsiteY2" fmla="*/ 485775 h 638131"/>
              <a:gd name="connsiteX3" fmla="*/ 5457825 w 5800725"/>
              <a:gd name="connsiteY3" fmla="*/ 552450 h 638131"/>
              <a:gd name="connsiteX4" fmla="*/ 5800725 w 5800725"/>
              <a:gd name="connsiteY4" fmla="*/ 561975 h 638131"/>
              <a:gd name="connsiteX0" fmla="*/ 185340 w 5986065"/>
              <a:gd name="connsiteY0" fmla="*/ 0 h 623529"/>
              <a:gd name="connsiteX1" fmla="*/ 103461 w 5986065"/>
              <a:gd name="connsiteY1" fmla="*/ 292655 h 623529"/>
              <a:gd name="connsiteX2" fmla="*/ 1842690 w 5986065"/>
              <a:gd name="connsiteY2" fmla="*/ 619125 h 623529"/>
              <a:gd name="connsiteX3" fmla="*/ 3890565 w 5986065"/>
              <a:gd name="connsiteY3" fmla="*/ 485775 h 623529"/>
              <a:gd name="connsiteX4" fmla="*/ 5643165 w 5986065"/>
              <a:gd name="connsiteY4" fmla="*/ 552450 h 623529"/>
              <a:gd name="connsiteX5" fmla="*/ 5986065 w 5986065"/>
              <a:gd name="connsiteY5" fmla="*/ 561975 h 623529"/>
              <a:gd name="connsiteX0" fmla="*/ 0 w 6372225"/>
              <a:gd name="connsiteY0" fmla="*/ 197013 h 353817"/>
              <a:gd name="connsiteX1" fmla="*/ 489621 w 6372225"/>
              <a:gd name="connsiteY1" fmla="*/ 22943 h 353817"/>
              <a:gd name="connsiteX2" fmla="*/ 2228850 w 6372225"/>
              <a:gd name="connsiteY2" fmla="*/ 349413 h 353817"/>
              <a:gd name="connsiteX3" fmla="*/ 4276725 w 6372225"/>
              <a:gd name="connsiteY3" fmla="*/ 216063 h 353817"/>
              <a:gd name="connsiteX4" fmla="*/ 6029325 w 6372225"/>
              <a:gd name="connsiteY4" fmla="*/ 282738 h 353817"/>
              <a:gd name="connsiteX5" fmla="*/ 6372225 w 6372225"/>
              <a:gd name="connsiteY5" fmla="*/ 292263 h 353817"/>
              <a:gd name="connsiteX0" fmla="*/ 0 w 6372225"/>
              <a:gd name="connsiteY0" fmla="*/ 110358 h 264091"/>
              <a:gd name="connsiteX1" fmla="*/ 1051596 w 6372225"/>
              <a:gd name="connsiteY1" fmla="*/ 31538 h 264091"/>
              <a:gd name="connsiteX2" fmla="*/ 2228850 w 6372225"/>
              <a:gd name="connsiteY2" fmla="*/ 262758 h 264091"/>
              <a:gd name="connsiteX3" fmla="*/ 4276725 w 6372225"/>
              <a:gd name="connsiteY3" fmla="*/ 129408 h 264091"/>
              <a:gd name="connsiteX4" fmla="*/ 6029325 w 6372225"/>
              <a:gd name="connsiteY4" fmla="*/ 196083 h 264091"/>
              <a:gd name="connsiteX5" fmla="*/ 6372225 w 6372225"/>
              <a:gd name="connsiteY5" fmla="*/ 205608 h 264091"/>
              <a:gd name="connsiteX0" fmla="*/ 0 w 6372225"/>
              <a:gd name="connsiteY0" fmla="*/ 110358 h 264091"/>
              <a:gd name="connsiteX1" fmla="*/ 1051596 w 6372225"/>
              <a:gd name="connsiteY1" fmla="*/ 31538 h 264091"/>
              <a:gd name="connsiteX2" fmla="*/ 2228850 w 6372225"/>
              <a:gd name="connsiteY2" fmla="*/ 262758 h 264091"/>
              <a:gd name="connsiteX3" fmla="*/ 4276725 w 6372225"/>
              <a:gd name="connsiteY3" fmla="*/ 129408 h 264091"/>
              <a:gd name="connsiteX4" fmla="*/ 6029325 w 6372225"/>
              <a:gd name="connsiteY4" fmla="*/ 196083 h 264091"/>
              <a:gd name="connsiteX5" fmla="*/ 6372225 w 6372225"/>
              <a:gd name="connsiteY5" fmla="*/ 205608 h 264091"/>
              <a:gd name="connsiteX0" fmla="*/ 0 w 6372225"/>
              <a:gd name="connsiteY0" fmla="*/ 110358 h 264091"/>
              <a:gd name="connsiteX1" fmla="*/ 1061121 w 6372225"/>
              <a:gd name="connsiteY1" fmla="*/ 31538 h 264091"/>
              <a:gd name="connsiteX2" fmla="*/ 2228850 w 6372225"/>
              <a:gd name="connsiteY2" fmla="*/ 262758 h 264091"/>
              <a:gd name="connsiteX3" fmla="*/ 4276725 w 6372225"/>
              <a:gd name="connsiteY3" fmla="*/ 129408 h 264091"/>
              <a:gd name="connsiteX4" fmla="*/ 6029325 w 6372225"/>
              <a:gd name="connsiteY4" fmla="*/ 196083 h 264091"/>
              <a:gd name="connsiteX5" fmla="*/ 6372225 w 6372225"/>
              <a:gd name="connsiteY5" fmla="*/ 205608 h 264091"/>
              <a:gd name="connsiteX0" fmla="*/ 0 w 5743575"/>
              <a:gd name="connsiteY0" fmla="*/ 54828 h 275236"/>
              <a:gd name="connsiteX1" fmla="*/ 432471 w 5743575"/>
              <a:gd name="connsiteY1" fmla="*/ 42683 h 275236"/>
              <a:gd name="connsiteX2" fmla="*/ 1600200 w 5743575"/>
              <a:gd name="connsiteY2" fmla="*/ 273903 h 275236"/>
              <a:gd name="connsiteX3" fmla="*/ 3648075 w 5743575"/>
              <a:gd name="connsiteY3" fmla="*/ 140553 h 275236"/>
              <a:gd name="connsiteX4" fmla="*/ 5400675 w 5743575"/>
              <a:gd name="connsiteY4" fmla="*/ 207228 h 275236"/>
              <a:gd name="connsiteX5" fmla="*/ 5743575 w 5743575"/>
              <a:gd name="connsiteY5" fmla="*/ 216753 h 275236"/>
              <a:gd name="connsiteX0" fmla="*/ 704361 w 5362086"/>
              <a:gd name="connsiteY0" fmla="*/ 0 h 1430083"/>
              <a:gd name="connsiteX1" fmla="*/ 50982 w 5362086"/>
              <a:gd name="connsiteY1" fmla="*/ 1197530 h 1430083"/>
              <a:gd name="connsiteX2" fmla="*/ 1218711 w 5362086"/>
              <a:gd name="connsiteY2" fmla="*/ 1428750 h 1430083"/>
              <a:gd name="connsiteX3" fmla="*/ 3266586 w 5362086"/>
              <a:gd name="connsiteY3" fmla="*/ 1295400 h 1430083"/>
              <a:gd name="connsiteX4" fmla="*/ 5019186 w 5362086"/>
              <a:gd name="connsiteY4" fmla="*/ 1362075 h 1430083"/>
              <a:gd name="connsiteX5" fmla="*/ 5362086 w 5362086"/>
              <a:gd name="connsiteY5" fmla="*/ 1371600 h 1430083"/>
              <a:gd name="connsiteX0" fmla="*/ 877921 w 5535646"/>
              <a:gd name="connsiteY0" fmla="*/ 0 h 1430083"/>
              <a:gd name="connsiteX1" fmla="*/ 224542 w 5535646"/>
              <a:gd name="connsiteY1" fmla="*/ 1197530 h 1430083"/>
              <a:gd name="connsiteX2" fmla="*/ 1392271 w 5535646"/>
              <a:gd name="connsiteY2" fmla="*/ 1428750 h 1430083"/>
              <a:gd name="connsiteX3" fmla="*/ 3440146 w 5535646"/>
              <a:gd name="connsiteY3" fmla="*/ 1295400 h 1430083"/>
              <a:gd name="connsiteX4" fmla="*/ 5192746 w 5535646"/>
              <a:gd name="connsiteY4" fmla="*/ 1362075 h 1430083"/>
              <a:gd name="connsiteX5" fmla="*/ 5535646 w 5535646"/>
              <a:gd name="connsiteY5" fmla="*/ 1371600 h 1430083"/>
              <a:gd name="connsiteX0" fmla="*/ 877921 w 5535646"/>
              <a:gd name="connsiteY0" fmla="*/ 0 h 1477896"/>
              <a:gd name="connsiteX1" fmla="*/ 224542 w 5535646"/>
              <a:gd name="connsiteY1" fmla="*/ 1197530 h 1477896"/>
              <a:gd name="connsiteX2" fmla="*/ 1392271 w 5535646"/>
              <a:gd name="connsiteY2" fmla="*/ 1428750 h 1477896"/>
              <a:gd name="connsiteX3" fmla="*/ 3440146 w 5535646"/>
              <a:gd name="connsiteY3" fmla="*/ 1295400 h 1477896"/>
              <a:gd name="connsiteX4" fmla="*/ 5192746 w 5535646"/>
              <a:gd name="connsiteY4" fmla="*/ 1362075 h 1477896"/>
              <a:gd name="connsiteX5" fmla="*/ 5535646 w 5535646"/>
              <a:gd name="connsiteY5" fmla="*/ 1371600 h 1477896"/>
              <a:gd name="connsiteX0" fmla="*/ 0 w 5311104"/>
              <a:gd name="connsiteY0" fmla="*/ 0 h 280366"/>
              <a:gd name="connsiteX1" fmla="*/ 1167729 w 5311104"/>
              <a:gd name="connsiteY1" fmla="*/ 231220 h 280366"/>
              <a:gd name="connsiteX2" fmla="*/ 3215604 w 5311104"/>
              <a:gd name="connsiteY2" fmla="*/ 97870 h 280366"/>
              <a:gd name="connsiteX3" fmla="*/ 4968204 w 5311104"/>
              <a:gd name="connsiteY3" fmla="*/ 164545 h 280366"/>
              <a:gd name="connsiteX4" fmla="*/ 5311104 w 5311104"/>
              <a:gd name="connsiteY4" fmla="*/ 174070 h 280366"/>
              <a:gd name="connsiteX0" fmla="*/ 0 w 5482554"/>
              <a:gd name="connsiteY0" fmla="*/ 0 h 340771"/>
              <a:gd name="connsiteX1" fmla="*/ 1339179 w 5482554"/>
              <a:gd name="connsiteY1" fmla="*/ 335995 h 340771"/>
              <a:gd name="connsiteX2" fmla="*/ 3387054 w 5482554"/>
              <a:gd name="connsiteY2" fmla="*/ 202645 h 340771"/>
              <a:gd name="connsiteX3" fmla="*/ 5139654 w 5482554"/>
              <a:gd name="connsiteY3" fmla="*/ 269320 h 340771"/>
              <a:gd name="connsiteX4" fmla="*/ 5482554 w 5482554"/>
              <a:gd name="connsiteY4" fmla="*/ 278845 h 340771"/>
              <a:gd name="connsiteX0" fmla="*/ 0 w 5482554"/>
              <a:gd name="connsiteY0" fmla="*/ 0 h 340771"/>
              <a:gd name="connsiteX1" fmla="*/ 1339179 w 5482554"/>
              <a:gd name="connsiteY1" fmla="*/ 335995 h 340771"/>
              <a:gd name="connsiteX2" fmla="*/ 3387054 w 5482554"/>
              <a:gd name="connsiteY2" fmla="*/ 202645 h 340771"/>
              <a:gd name="connsiteX3" fmla="*/ 5139654 w 5482554"/>
              <a:gd name="connsiteY3" fmla="*/ 269320 h 340771"/>
              <a:gd name="connsiteX4" fmla="*/ 5482554 w 5482554"/>
              <a:gd name="connsiteY4" fmla="*/ 278845 h 340771"/>
              <a:gd name="connsiteX0" fmla="*/ 0 w 5501604"/>
              <a:gd name="connsiteY0" fmla="*/ 0 h 157447"/>
              <a:gd name="connsiteX1" fmla="*/ 1358229 w 5501604"/>
              <a:gd name="connsiteY1" fmla="*/ 155020 h 157447"/>
              <a:gd name="connsiteX2" fmla="*/ 3406104 w 5501604"/>
              <a:gd name="connsiteY2" fmla="*/ 21670 h 157447"/>
              <a:gd name="connsiteX3" fmla="*/ 5158704 w 5501604"/>
              <a:gd name="connsiteY3" fmla="*/ 88345 h 157447"/>
              <a:gd name="connsiteX4" fmla="*/ 5501604 w 5501604"/>
              <a:gd name="connsiteY4" fmla="*/ 97870 h 157447"/>
              <a:gd name="connsiteX0" fmla="*/ 0 w 5501604"/>
              <a:gd name="connsiteY0" fmla="*/ 16098 h 171194"/>
              <a:gd name="connsiteX1" fmla="*/ 1358229 w 5501604"/>
              <a:gd name="connsiteY1" fmla="*/ 171118 h 171194"/>
              <a:gd name="connsiteX2" fmla="*/ 3406104 w 5501604"/>
              <a:gd name="connsiteY2" fmla="*/ 37768 h 171194"/>
              <a:gd name="connsiteX3" fmla="*/ 5158704 w 5501604"/>
              <a:gd name="connsiteY3" fmla="*/ 104443 h 171194"/>
              <a:gd name="connsiteX4" fmla="*/ 5501604 w 5501604"/>
              <a:gd name="connsiteY4" fmla="*/ 113968 h 171194"/>
              <a:gd name="connsiteX0" fmla="*/ 0 w 5501604"/>
              <a:gd name="connsiteY0" fmla="*/ 12680 h 243951"/>
              <a:gd name="connsiteX1" fmla="*/ 1853529 w 5501604"/>
              <a:gd name="connsiteY1" fmla="*/ 243900 h 243951"/>
              <a:gd name="connsiteX2" fmla="*/ 3406104 w 5501604"/>
              <a:gd name="connsiteY2" fmla="*/ 34350 h 243951"/>
              <a:gd name="connsiteX3" fmla="*/ 5158704 w 5501604"/>
              <a:gd name="connsiteY3" fmla="*/ 101025 h 243951"/>
              <a:gd name="connsiteX4" fmla="*/ 5501604 w 5501604"/>
              <a:gd name="connsiteY4" fmla="*/ 110550 h 243951"/>
              <a:gd name="connsiteX0" fmla="*/ 0 w 5501604"/>
              <a:gd name="connsiteY0" fmla="*/ 12680 h 243951"/>
              <a:gd name="connsiteX1" fmla="*/ 1853529 w 5501604"/>
              <a:gd name="connsiteY1" fmla="*/ 243900 h 243951"/>
              <a:gd name="connsiteX2" fmla="*/ 3406104 w 5501604"/>
              <a:gd name="connsiteY2" fmla="*/ 34350 h 243951"/>
              <a:gd name="connsiteX3" fmla="*/ 5158704 w 5501604"/>
              <a:gd name="connsiteY3" fmla="*/ 101025 h 243951"/>
              <a:gd name="connsiteX4" fmla="*/ 5501604 w 5501604"/>
              <a:gd name="connsiteY4" fmla="*/ 110550 h 243951"/>
              <a:gd name="connsiteX0" fmla="*/ 0 w 5501604"/>
              <a:gd name="connsiteY0" fmla="*/ 12680 h 243954"/>
              <a:gd name="connsiteX1" fmla="*/ 1853529 w 5501604"/>
              <a:gd name="connsiteY1" fmla="*/ 243900 h 243954"/>
              <a:gd name="connsiteX2" fmla="*/ 3406104 w 5501604"/>
              <a:gd name="connsiteY2" fmla="*/ 34350 h 243954"/>
              <a:gd name="connsiteX3" fmla="*/ 5158704 w 5501604"/>
              <a:gd name="connsiteY3" fmla="*/ 101025 h 243954"/>
              <a:gd name="connsiteX4" fmla="*/ 5501604 w 5501604"/>
              <a:gd name="connsiteY4" fmla="*/ 110550 h 243954"/>
              <a:gd name="connsiteX0" fmla="*/ 0 w 5501604"/>
              <a:gd name="connsiteY0" fmla="*/ 12680 h 243952"/>
              <a:gd name="connsiteX1" fmla="*/ 1853529 w 5501604"/>
              <a:gd name="connsiteY1" fmla="*/ 243900 h 243952"/>
              <a:gd name="connsiteX2" fmla="*/ 3406104 w 5501604"/>
              <a:gd name="connsiteY2" fmla="*/ 34350 h 243952"/>
              <a:gd name="connsiteX3" fmla="*/ 5092029 w 5501604"/>
              <a:gd name="connsiteY3" fmla="*/ 62925 h 243952"/>
              <a:gd name="connsiteX4" fmla="*/ 5501604 w 5501604"/>
              <a:gd name="connsiteY4" fmla="*/ 110550 h 243952"/>
              <a:gd name="connsiteX0" fmla="*/ 0 w 5501604"/>
              <a:gd name="connsiteY0" fmla="*/ 12680 h 243952"/>
              <a:gd name="connsiteX1" fmla="*/ 1853529 w 5501604"/>
              <a:gd name="connsiteY1" fmla="*/ 243900 h 243952"/>
              <a:gd name="connsiteX2" fmla="*/ 3406104 w 5501604"/>
              <a:gd name="connsiteY2" fmla="*/ 34350 h 243952"/>
              <a:gd name="connsiteX3" fmla="*/ 5092029 w 5501604"/>
              <a:gd name="connsiteY3" fmla="*/ 62925 h 243952"/>
              <a:gd name="connsiteX4" fmla="*/ 5501604 w 5501604"/>
              <a:gd name="connsiteY4" fmla="*/ 110550 h 243952"/>
              <a:gd name="connsiteX0" fmla="*/ 0 w 5501604"/>
              <a:gd name="connsiteY0" fmla="*/ 26734 h 258024"/>
              <a:gd name="connsiteX1" fmla="*/ 1853529 w 5501604"/>
              <a:gd name="connsiteY1" fmla="*/ 257954 h 258024"/>
              <a:gd name="connsiteX2" fmla="*/ 3406104 w 5501604"/>
              <a:gd name="connsiteY2" fmla="*/ 48404 h 258024"/>
              <a:gd name="connsiteX3" fmla="*/ 5092029 w 5501604"/>
              <a:gd name="connsiteY3" fmla="*/ 76979 h 258024"/>
              <a:gd name="connsiteX4" fmla="*/ 5501604 w 5501604"/>
              <a:gd name="connsiteY4" fmla="*/ 124604 h 258024"/>
              <a:gd name="connsiteX0" fmla="*/ 0 w 5501604"/>
              <a:gd name="connsiteY0" fmla="*/ 28486 h 259895"/>
              <a:gd name="connsiteX1" fmla="*/ 341337 w 5501604"/>
              <a:gd name="connsiteY1" fmla="*/ 14199 h 259895"/>
              <a:gd name="connsiteX2" fmla="*/ 1853529 w 5501604"/>
              <a:gd name="connsiteY2" fmla="*/ 259706 h 259895"/>
              <a:gd name="connsiteX3" fmla="*/ 3406104 w 5501604"/>
              <a:gd name="connsiteY3" fmla="*/ 50156 h 259895"/>
              <a:gd name="connsiteX4" fmla="*/ 5092029 w 5501604"/>
              <a:gd name="connsiteY4" fmla="*/ 78731 h 259895"/>
              <a:gd name="connsiteX5" fmla="*/ 5501604 w 5501604"/>
              <a:gd name="connsiteY5" fmla="*/ 126356 h 259895"/>
              <a:gd name="connsiteX0" fmla="*/ 0 w 5501604"/>
              <a:gd name="connsiteY0" fmla="*/ 28486 h 259895"/>
              <a:gd name="connsiteX1" fmla="*/ 341337 w 5501604"/>
              <a:gd name="connsiteY1" fmla="*/ 14199 h 259895"/>
              <a:gd name="connsiteX2" fmla="*/ 1853529 w 5501604"/>
              <a:gd name="connsiteY2" fmla="*/ 259706 h 259895"/>
              <a:gd name="connsiteX3" fmla="*/ 3406104 w 5501604"/>
              <a:gd name="connsiteY3" fmla="*/ 50156 h 259895"/>
              <a:gd name="connsiteX4" fmla="*/ 5092029 w 5501604"/>
              <a:gd name="connsiteY4" fmla="*/ 78731 h 259895"/>
              <a:gd name="connsiteX5" fmla="*/ 5501604 w 5501604"/>
              <a:gd name="connsiteY5" fmla="*/ 126356 h 259895"/>
              <a:gd name="connsiteX0" fmla="*/ 0 w 5160267"/>
              <a:gd name="connsiteY0" fmla="*/ 12448 h 258144"/>
              <a:gd name="connsiteX1" fmla="*/ 1512192 w 5160267"/>
              <a:gd name="connsiteY1" fmla="*/ 257955 h 258144"/>
              <a:gd name="connsiteX2" fmla="*/ 3064767 w 5160267"/>
              <a:gd name="connsiteY2" fmla="*/ 48405 h 258144"/>
              <a:gd name="connsiteX3" fmla="*/ 4750692 w 5160267"/>
              <a:gd name="connsiteY3" fmla="*/ 76980 h 258144"/>
              <a:gd name="connsiteX4" fmla="*/ 5160267 w 5160267"/>
              <a:gd name="connsiteY4" fmla="*/ 124605 h 258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60267" h="258144">
                <a:moveTo>
                  <a:pt x="0" y="12448"/>
                </a:moveTo>
                <a:cubicBezTo>
                  <a:pt x="637533" y="46222"/>
                  <a:pt x="1001398" y="251962"/>
                  <a:pt x="1512192" y="257955"/>
                </a:cubicBezTo>
                <a:cubicBezTo>
                  <a:pt x="2022986" y="263948"/>
                  <a:pt x="2448817" y="126193"/>
                  <a:pt x="3064767" y="48405"/>
                </a:cubicBezTo>
                <a:cubicBezTo>
                  <a:pt x="3680717" y="-29383"/>
                  <a:pt x="4074417" y="-8745"/>
                  <a:pt x="4750692" y="76980"/>
                </a:cubicBezTo>
                <a:lnTo>
                  <a:pt x="5160267" y="124605"/>
                </a:lnTo>
              </a:path>
            </a:pathLst>
          </a:custGeom>
          <a:noFill/>
          <a:ln w="2540">
            <a:solidFill>
              <a:srgbClr val="078F9D"/>
            </a:solidFill>
          </a:ln>
          <a:effectLst>
            <a:glow>
              <a:schemeClr val="accent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25A79B"/>
              </a:solidFill>
            </a:endParaRPr>
          </a:p>
        </p:txBody>
      </p:sp>
      <p:sp>
        <p:nvSpPr>
          <p:cNvPr id="7" name="Forme libre 6"/>
          <p:cNvSpPr/>
          <p:nvPr/>
        </p:nvSpPr>
        <p:spPr>
          <a:xfrm rot="-10860000">
            <a:off x="1911230" y="2522829"/>
            <a:ext cx="5279326" cy="132584"/>
          </a:xfrm>
          <a:custGeom>
            <a:avLst/>
            <a:gdLst>
              <a:gd name="connsiteX0" fmla="*/ 0 w 5154917"/>
              <a:gd name="connsiteY0" fmla="*/ 67632 h 164367"/>
              <a:gd name="connsiteX1" fmla="*/ 1000125 w 5154917"/>
              <a:gd name="connsiteY1" fmla="*/ 162882 h 164367"/>
              <a:gd name="connsiteX2" fmla="*/ 2800350 w 5154917"/>
              <a:gd name="connsiteY2" fmla="*/ 957 h 164367"/>
              <a:gd name="connsiteX3" fmla="*/ 4800600 w 5154917"/>
              <a:gd name="connsiteY3" fmla="*/ 96207 h 164367"/>
              <a:gd name="connsiteX4" fmla="*/ 5143500 w 5154917"/>
              <a:gd name="connsiteY4" fmla="*/ 105732 h 164367"/>
              <a:gd name="connsiteX0" fmla="*/ 0 w 4983467"/>
              <a:gd name="connsiteY0" fmla="*/ 10482 h 162900"/>
              <a:gd name="connsiteX1" fmla="*/ 828675 w 4983467"/>
              <a:gd name="connsiteY1" fmla="*/ 162882 h 162900"/>
              <a:gd name="connsiteX2" fmla="*/ 2628900 w 4983467"/>
              <a:gd name="connsiteY2" fmla="*/ 957 h 162900"/>
              <a:gd name="connsiteX3" fmla="*/ 4629150 w 4983467"/>
              <a:gd name="connsiteY3" fmla="*/ 96207 h 162900"/>
              <a:gd name="connsiteX4" fmla="*/ 4972050 w 4983467"/>
              <a:gd name="connsiteY4" fmla="*/ 105732 h 162900"/>
              <a:gd name="connsiteX0" fmla="*/ 0 w 4983467"/>
              <a:gd name="connsiteY0" fmla="*/ 10482 h 162923"/>
              <a:gd name="connsiteX1" fmla="*/ 828675 w 4983467"/>
              <a:gd name="connsiteY1" fmla="*/ 162882 h 162923"/>
              <a:gd name="connsiteX2" fmla="*/ 2628900 w 4983467"/>
              <a:gd name="connsiteY2" fmla="*/ 957 h 162923"/>
              <a:gd name="connsiteX3" fmla="*/ 4629150 w 4983467"/>
              <a:gd name="connsiteY3" fmla="*/ 96207 h 162923"/>
              <a:gd name="connsiteX4" fmla="*/ 4972050 w 4983467"/>
              <a:gd name="connsiteY4" fmla="*/ 105732 h 162923"/>
              <a:gd name="connsiteX0" fmla="*/ 0 w 4972050"/>
              <a:gd name="connsiteY0" fmla="*/ 0 h 152459"/>
              <a:gd name="connsiteX1" fmla="*/ 828675 w 4972050"/>
              <a:gd name="connsiteY1" fmla="*/ 152400 h 152459"/>
              <a:gd name="connsiteX2" fmla="*/ 2876550 w 4972050"/>
              <a:gd name="connsiteY2" fmla="*/ 19050 h 152459"/>
              <a:gd name="connsiteX3" fmla="*/ 4629150 w 4972050"/>
              <a:gd name="connsiteY3" fmla="*/ 85725 h 152459"/>
              <a:gd name="connsiteX4" fmla="*/ 4972050 w 4972050"/>
              <a:gd name="connsiteY4" fmla="*/ 95250 h 152459"/>
              <a:gd name="connsiteX0" fmla="*/ 0 w 5195794"/>
              <a:gd name="connsiteY0" fmla="*/ 0 h 375423"/>
              <a:gd name="connsiteX1" fmla="*/ 828675 w 5195794"/>
              <a:gd name="connsiteY1" fmla="*/ 152400 h 375423"/>
              <a:gd name="connsiteX2" fmla="*/ 2876550 w 5195794"/>
              <a:gd name="connsiteY2" fmla="*/ 19050 h 375423"/>
              <a:gd name="connsiteX3" fmla="*/ 4629150 w 5195794"/>
              <a:gd name="connsiteY3" fmla="*/ 85725 h 375423"/>
              <a:gd name="connsiteX4" fmla="*/ 5195794 w 5195794"/>
              <a:gd name="connsiteY4" fmla="*/ 375423 h 375423"/>
              <a:gd name="connsiteX0" fmla="*/ 0 w 5195794"/>
              <a:gd name="connsiteY0" fmla="*/ 0 h 375423"/>
              <a:gd name="connsiteX1" fmla="*/ 828675 w 5195794"/>
              <a:gd name="connsiteY1" fmla="*/ 152400 h 375423"/>
              <a:gd name="connsiteX2" fmla="*/ 2876550 w 5195794"/>
              <a:gd name="connsiteY2" fmla="*/ 19050 h 375423"/>
              <a:gd name="connsiteX3" fmla="*/ 4629150 w 5195794"/>
              <a:gd name="connsiteY3" fmla="*/ 85725 h 375423"/>
              <a:gd name="connsiteX4" fmla="*/ 5195794 w 5195794"/>
              <a:gd name="connsiteY4" fmla="*/ 375423 h 375423"/>
              <a:gd name="connsiteX0" fmla="*/ 0 w 5195794"/>
              <a:gd name="connsiteY0" fmla="*/ 0 h 375423"/>
              <a:gd name="connsiteX1" fmla="*/ 828675 w 5195794"/>
              <a:gd name="connsiteY1" fmla="*/ 152400 h 375423"/>
              <a:gd name="connsiteX2" fmla="*/ 2876550 w 5195794"/>
              <a:gd name="connsiteY2" fmla="*/ 19050 h 375423"/>
              <a:gd name="connsiteX3" fmla="*/ 4382202 w 5195794"/>
              <a:gd name="connsiteY3" fmla="*/ 43309 h 375423"/>
              <a:gd name="connsiteX4" fmla="*/ 5195794 w 5195794"/>
              <a:gd name="connsiteY4" fmla="*/ 375423 h 375423"/>
              <a:gd name="connsiteX0" fmla="*/ 0 w 5195794"/>
              <a:gd name="connsiteY0" fmla="*/ 0 h 375423"/>
              <a:gd name="connsiteX1" fmla="*/ 828675 w 5195794"/>
              <a:gd name="connsiteY1" fmla="*/ 152400 h 375423"/>
              <a:gd name="connsiteX2" fmla="*/ 2876550 w 5195794"/>
              <a:gd name="connsiteY2" fmla="*/ 19050 h 375423"/>
              <a:gd name="connsiteX3" fmla="*/ 4382202 w 5195794"/>
              <a:gd name="connsiteY3" fmla="*/ 43309 h 375423"/>
              <a:gd name="connsiteX4" fmla="*/ 5195794 w 5195794"/>
              <a:gd name="connsiteY4" fmla="*/ 375423 h 375423"/>
              <a:gd name="connsiteX0" fmla="*/ 0 w 5195794"/>
              <a:gd name="connsiteY0" fmla="*/ 0 h 375423"/>
              <a:gd name="connsiteX1" fmla="*/ 828675 w 5195794"/>
              <a:gd name="connsiteY1" fmla="*/ 152400 h 375423"/>
              <a:gd name="connsiteX2" fmla="*/ 2970954 w 5195794"/>
              <a:gd name="connsiteY2" fmla="*/ 68330 h 375423"/>
              <a:gd name="connsiteX3" fmla="*/ 4382202 w 5195794"/>
              <a:gd name="connsiteY3" fmla="*/ 43309 h 375423"/>
              <a:gd name="connsiteX4" fmla="*/ 5195794 w 5195794"/>
              <a:gd name="connsiteY4" fmla="*/ 375423 h 375423"/>
              <a:gd name="connsiteX0" fmla="*/ 0 w 5195794"/>
              <a:gd name="connsiteY0" fmla="*/ 0 h 375423"/>
              <a:gd name="connsiteX1" fmla="*/ 828675 w 5195794"/>
              <a:gd name="connsiteY1" fmla="*/ 152400 h 375423"/>
              <a:gd name="connsiteX2" fmla="*/ 2970954 w 5195794"/>
              <a:gd name="connsiteY2" fmla="*/ 68330 h 375423"/>
              <a:gd name="connsiteX3" fmla="*/ 4382202 w 5195794"/>
              <a:gd name="connsiteY3" fmla="*/ 43309 h 375423"/>
              <a:gd name="connsiteX4" fmla="*/ 5195794 w 5195794"/>
              <a:gd name="connsiteY4" fmla="*/ 375423 h 375423"/>
              <a:gd name="connsiteX0" fmla="*/ 0 w 5195794"/>
              <a:gd name="connsiteY0" fmla="*/ 4143 h 379566"/>
              <a:gd name="connsiteX1" fmla="*/ 828675 w 5195794"/>
              <a:gd name="connsiteY1" fmla="*/ 156543 h 379566"/>
              <a:gd name="connsiteX2" fmla="*/ 2970954 w 5195794"/>
              <a:gd name="connsiteY2" fmla="*/ 72473 h 379566"/>
              <a:gd name="connsiteX3" fmla="*/ 4392556 w 5195794"/>
              <a:gd name="connsiteY3" fmla="*/ 0 h 379566"/>
              <a:gd name="connsiteX4" fmla="*/ 5195794 w 5195794"/>
              <a:gd name="connsiteY4" fmla="*/ 379566 h 379566"/>
              <a:gd name="connsiteX0" fmla="*/ 0 w 5195794"/>
              <a:gd name="connsiteY0" fmla="*/ 18905 h 394328"/>
              <a:gd name="connsiteX1" fmla="*/ 828675 w 5195794"/>
              <a:gd name="connsiteY1" fmla="*/ 171305 h 394328"/>
              <a:gd name="connsiteX2" fmla="*/ 2970954 w 5195794"/>
              <a:gd name="connsiteY2" fmla="*/ 87235 h 394328"/>
              <a:gd name="connsiteX3" fmla="*/ 4392556 w 5195794"/>
              <a:gd name="connsiteY3" fmla="*/ 14762 h 394328"/>
              <a:gd name="connsiteX4" fmla="*/ 5195794 w 5195794"/>
              <a:gd name="connsiteY4" fmla="*/ 394328 h 394328"/>
              <a:gd name="connsiteX0" fmla="*/ 0 w 5195794"/>
              <a:gd name="connsiteY0" fmla="*/ 18905 h 394328"/>
              <a:gd name="connsiteX1" fmla="*/ 828675 w 5195794"/>
              <a:gd name="connsiteY1" fmla="*/ 171305 h 394328"/>
              <a:gd name="connsiteX2" fmla="*/ 2970954 w 5195794"/>
              <a:gd name="connsiteY2" fmla="*/ 87235 h 394328"/>
              <a:gd name="connsiteX3" fmla="*/ 4392556 w 5195794"/>
              <a:gd name="connsiteY3" fmla="*/ 14762 h 394328"/>
              <a:gd name="connsiteX4" fmla="*/ 5195794 w 5195794"/>
              <a:gd name="connsiteY4" fmla="*/ 394328 h 394328"/>
              <a:gd name="connsiteX0" fmla="*/ 0 w 5195794"/>
              <a:gd name="connsiteY0" fmla="*/ 56473 h 431896"/>
              <a:gd name="connsiteX1" fmla="*/ 828675 w 5195794"/>
              <a:gd name="connsiteY1" fmla="*/ 208873 h 431896"/>
              <a:gd name="connsiteX2" fmla="*/ 2970954 w 5195794"/>
              <a:gd name="connsiteY2" fmla="*/ 124803 h 431896"/>
              <a:gd name="connsiteX3" fmla="*/ 4392556 w 5195794"/>
              <a:gd name="connsiteY3" fmla="*/ 52330 h 431896"/>
              <a:gd name="connsiteX4" fmla="*/ 5195794 w 5195794"/>
              <a:gd name="connsiteY4" fmla="*/ 431896 h 431896"/>
              <a:gd name="connsiteX0" fmla="*/ 0 w 5195794"/>
              <a:gd name="connsiteY0" fmla="*/ 58153 h 433576"/>
              <a:gd name="connsiteX1" fmla="*/ 1018315 w 5195794"/>
              <a:gd name="connsiteY1" fmla="*/ 261496 h 433576"/>
              <a:gd name="connsiteX2" fmla="*/ 2970954 w 5195794"/>
              <a:gd name="connsiteY2" fmla="*/ 126483 h 433576"/>
              <a:gd name="connsiteX3" fmla="*/ 4392556 w 5195794"/>
              <a:gd name="connsiteY3" fmla="*/ 54010 h 433576"/>
              <a:gd name="connsiteX4" fmla="*/ 5195794 w 5195794"/>
              <a:gd name="connsiteY4" fmla="*/ 433576 h 433576"/>
              <a:gd name="connsiteX0" fmla="*/ 0 w 5195794"/>
              <a:gd name="connsiteY0" fmla="*/ 58153 h 433576"/>
              <a:gd name="connsiteX1" fmla="*/ 1018315 w 5195794"/>
              <a:gd name="connsiteY1" fmla="*/ 261496 h 433576"/>
              <a:gd name="connsiteX2" fmla="*/ 2970954 w 5195794"/>
              <a:gd name="connsiteY2" fmla="*/ 126483 h 433576"/>
              <a:gd name="connsiteX3" fmla="*/ 4392556 w 5195794"/>
              <a:gd name="connsiteY3" fmla="*/ 54010 h 433576"/>
              <a:gd name="connsiteX4" fmla="*/ 5195794 w 5195794"/>
              <a:gd name="connsiteY4" fmla="*/ 433576 h 433576"/>
              <a:gd name="connsiteX0" fmla="*/ 0 w 5195794"/>
              <a:gd name="connsiteY0" fmla="*/ 55412 h 430835"/>
              <a:gd name="connsiteX1" fmla="*/ 1077285 w 5195794"/>
              <a:gd name="connsiteY1" fmla="*/ 154993 h 430835"/>
              <a:gd name="connsiteX2" fmla="*/ 2970954 w 5195794"/>
              <a:gd name="connsiteY2" fmla="*/ 123742 h 430835"/>
              <a:gd name="connsiteX3" fmla="*/ 4392556 w 5195794"/>
              <a:gd name="connsiteY3" fmla="*/ 51269 h 430835"/>
              <a:gd name="connsiteX4" fmla="*/ 5195794 w 5195794"/>
              <a:gd name="connsiteY4" fmla="*/ 430835 h 430835"/>
              <a:gd name="connsiteX0" fmla="*/ 0 w 5195794"/>
              <a:gd name="connsiteY0" fmla="*/ 55412 h 430835"/>
              <a:gd name="connsiteX1" fmla="*/ 1077285 w 5195794"/>
              <a:gd name="connsiteY1" fmla="*/ 154993 h 430835"/>
              <a:gd name="connsiteX2" fmla="*/ 2970954 w 5195794"/>
              <a:gd name="connsiteY2" fmla="*/ 123742 h 430835"/>
              <a:gd name="connsiteX3" fmla="*/ 4392556 w 5195794"/>
              <a:gd name="connsiteY3" fmla="*/ 51269 h 430835"/>
              <a:gd name="connsiteX4" fmla="*/ 5195794 w 5195794"/>
              <a:gd name="connsiteY4" fmla="*/ 430835 h 430835"/>
              <a:gd name="connsiteX0" fmla="*/ 0 w 5195794"/>
              <a:gd name="connsiteY0" fmla="*/ 47289 h 422712"/>
              <a:gd name="connsiteX1" fmla="*/ 1077285 w 5195794"/>
              <a:gd name="connsiteY1" fmla="*/ 146870 h 422712"/>
              <a:gd name="connsiteX2" fmla="*/ 2941386 w 5195794"/>
              <a:gd name="connsiteY2" fmla="*/ 172262 h 422712"/>
              <a:gd name="connsiteX3" fmla="*/ 4392556 w 5195794"/>
              <a:gd name="connsiteY3" fmla="*/ 43146 h 422712"/>
              <a:gd name="connsiteX4" fmla="*/ 5195794 w 5195794"/>
              <a:gd name="connsiteY4" fmla="*/ 422712 h 422712"/>
              <a:gd name="connsiteX0" fmla="*/ 0 w 5195794"/>
              <a:gd name="connsiteY0" fmla="*/ 37848 h 413271"/>
              <a:gd name="connsiteX1" fmla="*/ 1077285 w 5195794"/>
              <a:gd name="connsiteY1" fmla="*/ 137429 h 413271"/>
              <a:gd name="connsiteX2" fmla="*/ 2941386 w 5195794"/>
              <a:gd name="connsiteY2" fmla="*/ 162821 h 413271"/>
              <a:gd name="connsiteX3" fmla="*/ 4392556 w 5195794"/>
              <a:gd name="connsiteY3" fmla="*/ 33705 h 413271"/>
              <a:gd name="connsiteX4" fmla="*/ 5195794 w 5195794"/>
              <a:gd name="connsiteY4" fmla="*/ 413271 h 413271"/>
              <a:gd name="connsiteX0" fmla="*/ 0 w 5195794"/>
              <a:gd name="connsiteY0" fmla="*/ 45900 h 421323"/>
              <a:gd name="connsiteX1" fmla="*/ 1011950 w 5195794"/>
              <a:gd name="connsiteY1" fmla="*/ 68129 h 421323"/>
              <a:gd name="connsiteX2" fmla="*/ 2941386 w 5195794"/>
              <a:gd name="connsiteY2" fmla="*/ 170873 h 421323"/>
              <a:gd name="connsiteX3" fmla="*/ 4392556 w 5195794"/>
              <a:gd name="connsiteY3" fmla="*/ 41757 h 421323"/>
              <a:gd name="connsiteX4" fmla="*/ 5195794 w 5195794"/>
              <a:gd name="connsiteY4" fmla="*/ 421323 h 421323"/>
              <a:gd name="connsiteX0" fmla="*/ 0 w 5673966"/>
              <a:gd name="connsiteY0" fmla="*/ 151871 h 421323"/>
              <a:gd name="connsiteX1" fmla="*/ 1490122 w 5673966"/>
              <a:gd name="connsiteY1" fmla="*/ 68129 h 421323"/>
              <a:gd name="connsiteX2" fmla="*/ 3419558 w 5673966"/>
              <a:gd name="connsiteY2" fmla="*/ 170873 h 421323"/>
              <a:gd name="connsiteX3" fmla="*/ 4870728 w 5673966"/>
              <a:gd name="connsiteY3" fmla="*/ 41757 h 421323"/>
              <a:gd name="connsiteX4" fmla="*/ 5673966 w 5673966"/>
              <a:gd name="connsiteY4" fmla="*/ 421323 h 421323"/>
              <a:gd name="connsiteX0" fmla="*/ 0 w 4870728"/>
              <a:gd name="connsiteY0" fmla="*/ 151871 h 185439"/>
              <a:gd name="connsiteX1" fmla="*/ 1490122 w 4870728"/>
              <a:gd name="connsiteY1" fmla="*/ 68129 h 185439"/>
              <a:gd name="connsiteX2" fmla="*/ 3419558 w 4870728"/>
              <a:gd name="connsiteY2" fmla="*/ 170873 h 185439"/>
              <a:gd name="connsiteX3" fmla="*/ 4870728 w 4870728"/>
              <a:gd name="connsiteY3" fmla="*/ 41757 h 185439"/>
              <a:gd name="connsiteX0" fmla="*/ 0 w 5279326"/>
              <a:gd name="connsiteY0" fmla="*/ 99016 h 132584"/>
              <a:gd name="connsiteX1" fmla="*/ 1490122 w 5279326"/>
              <a:gd name="connsiteY1" fmla="*/ 15274 h 132584"/>
              <a:gd name="connsiteX2" fmla="*/ 3419558 w 5279326"/>
              <a:gd name="connsiteY2" fmla="*/ 118018 h 132584"/>
              <a:gd name="connsiteX3" fmla="*/ 5279326 w 5279326"/>
              <a:gd name="connsiteY3" fmla="*/ 48429 h 132584"/>
            </a:gdLst>
            <a:ahLst/>
            <a:cxnLst>
              <a:cxn ang="0">
                <a:pos x="connsiteX0" y="connsiteY0"/>
              </a:cxn>
              <a:cxn ang="0">
                <a:pos x="connsiteX1" y="connsiteY1"/>
              </a:cxn>
              <a:cxn ang="0">
                <a:pos x="connsiteX2" y="connsiteY2"/>
              </a:cxn>
              <a:cxn ang="0">
                <a:pos x="connsiteX3" y="connsiteY3"/>
              </a:cxn>
            </a:cxnLst>
            <a:rect l="l" t="t" r="r" b="b"/>
            <a:pathLst>
              <a:path w="5279326" h="132584">
                <a:moveTo>
                  <a:pt x="0" y="99016"/>
                </a:moveTo>
                <a:cubicBezTo>
                  <a:pt x="276225" y="209347"/>
                  <a:pt x="920196" y="12107"/>
                  <a:pt x="1490122" y="15274"/>
                </a:cubicBezTo>
                <a:cubicBezTo>
                  <a:pt x="2060048" y="18441"/>
                  <a:pt x="2788024" y="112492"/>
                  <a:pt x="3419558" y="118018"/>
                </a:cubicBezTo>
                <a:cubicBezTo>
                  <a:pt x="4051092" y="123544"/>
                  <a:pt x="4541625" y="-93969"/>
                  <a:pt x="5279326" y="48429"/>
                </a:cubicBezTo>
              </a:path>
            </a:pathLst>
          </a:custGeom>
          <a:noFill/>
          <a:ln w="12700">
            <a:solidFill>
              <a:schemeClr val="accent6"/>
            </a:solidFill>
          </a:ln>
          <a:effectLst>
            <a:glow>
              <a:schemeClr val="accent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C000"/>
              </a:solidFill>
            </a:endParaRPr>
          </a:p>
        </p:txBody>
      </p:sp>
      <p:sp>
        <p:nvSpPr>
          <p:cNvPr id="4" name="Ellipse 3"/>
          <p:cNvSpPr/>
          <p:nvPr/>
        </p:nvSpPr>
        <p:spPr>
          <a:xfrm>
            <a:off x="7192234" y="2436556"/>
            <a:ext cx="129012" cy="129012"/>
          </a:xfrm>
          <a:prstGeom prst="ellipse">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6998366" y="2547535"/>
            <a:ext cx="64506" cy="64506"/>
          </a:xfrm>
          <a:prstGeom prst="ellipse">
            <a:avLst/>
          </a:prstGeom>
          <a:solidFill>
            <a:srgbClr val="078F9D"/>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87624" y="4205993"/>
            <a:ext cx="6624736" cy="830997"/>
          </a:xfrm>
          <a:prstGeom prst="rect">
            <a:avLst/>
          </a:prstGeom>
          <a:noFill/>
        </p:spPr>
        <p:txBody>
          <a:bodyPr wrap="square" rtlCol="0">
            <a:spAutoFit/>
          </a:bodyPr>
          <a:lstStyle/>
          <a:p>
            <a:pPr algn="ctr"/>
            <a:r>
              <a:rPr lang="fr-FR" sz="2400" b="1" dirty="0">
                <a:solidFill>
                  <a:schemeClr val="accent6"/>
                </a:solidFill>
              </a:rPr>
              <a:t>UE1 – Santé Publique et Lecture Critique d’Articles</a:t>
            </a:r>
          </a:p>
          <a:p>
            <a:pPr algn="ctr"/>
            <a:r>
              <a:rPr lang="fr-FR" sz="2400" dirty="0"/>
              <a:t>Décembre 2024</a:t>
            </a:r>
          </a:p>
        </p:txBody>
      </p:sp>
      <p:sp>
        <p:nvSpPr>
          <p:cNvPr id="3" name="ZoneTexte 2">
            <a:extLst>
              <a:ext uri="{FF2B5EF4-FFF2-40B4-BE49-F238E27FC236}">
                <a16:creationId xmlns:a16="http://schemas.microsoft.com/office/drawing/2014/main" id="{D847436D-9A03-4B9D-FCA1-8FF71EA201A1}"/>
              </a:ext>
            </a:extLst>
          </p:cNvPr>
          <p:cNvSpPr txBox="1"/>
          <p:nvPr/>
        </p:nvSpPr>
        <p:spPr>
          <a:xfrm>
            <a:off x="1187624" y="3068960"/>
            <a:ext cx="6912768" cy="461665"/>
          </a:xfrm>
          <a:prstGeom prst="rect">
            <a:avLst/>
          </a:prstGeom>
          <a:noFill/>
        </p:spPr>
        <p:txBody>
          <a:bodyPr wrap="square" rtlCol="0">
            <a:spAutoFit/>
          </a:bodyPr>
          <a:lstStyle/>
          <a:p>
            <a:pPr algn="ctr"/>
            <a:r>
              <a:rPr lang="fr-FR" sz="2400" dirty="0"/>
              <a:t>M </a:t>
            </a:r>
            <a:r>
              <a:rPr lang="fr-FR" sz="2400" dirty="0" err="1"/>
              <a:t>Viprey,</a:t>
            </a:r>
            <a:r>
              <a:rPr lang="fr-FR" sz="2400" dirty="0"/>
              <a:t> J </a:t>
            </a:r>
            <a:r>
              <a:rPr lang="fr-FR" sz="2400" dirty="0" err="1"/>
              <a:t>Haesebaert</a:t>
            </a:r>
            <a:r>
              <a:rPr lang="fr-FR" sz="2400" dirty="0"/>
              <a:t>, J </a:t>
            </a:r>
            <a:r>
              <a:rPr lang="fr-FR" sz="2400" dirty="0" err="1"/>
              <a:t>Atfeh</a:t>
            </a:r>
            <a:r>
              <a:rPr lang="fr-FR" sz="2400" dirty="0"/>
              <a:t>, A Havet</a:t>
            </a:r>
          </a:p>
        </p:txBody>
      </p:sp>
    </p:spTree>
    <p:extLst>
      <p:ext uri="{BB962C8B-B14F-4D97-AF65-F5344CB8AC3E}">
        <p14:creationId xmlns:p14="http://schemas.microsoft.com/office/powerpoint/2010/main" val="3789318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2800" dirty="0">
                <a:solidFill>
                  <a:schemeClr val="tx1">
                    <a:lumMod val="65000"/>
                    <a:lumOff val="35000"/>
                  </a:schemeClr>
                </a:solidFill>
              </a:rPr>
              <a:t>Abstract 1 : Identification de la question de recherche</a:t>
            </a:r>
          </a:p>
        </p:txBody>
      </p:sp>
      <p:sp>
        <p:nvSpPr>
          <p:cNvPr id="3" name="Espace réservé du contenu 2"/>
          <p:cNvSpPr>
            <a:spLocks noGrp="1"/>
          </p:cNvSpPr>
          <p:nvPr>
            <p:ph idx="4294967295"/>
          </p:nvPr>
        </p:nvSpPr>
        <p:spPr>
          <a:xfrm>
            <a:off x="889248" y="1124744"/>
            <a:ext cx="7499176" cy="4104456"/>
          </a:xfrm>
          <a:prstGeom prst="rect">
            <a:avLst/>
          </a:prstGeom>
        </p:spPr>
        <p:txBody>
          <a:bodyPr/>
          <a:lstStyle/>
          <a:p>
            <a:pPr>
              <a:lnSpc>
                <a:spcPct val="150000"/>
              </a:lnSpc>
              <a:buClr>
                <a:srgbClr val="25A79B"/>
              </a:buClr>
            </a:pPr>
            <a:r>
              <a:rPr lang="en-US" sz="2400" b="1" dirty="0">
                <a:solidFill>
                  <a:srgbClr val="25A79B"/>
                </a:solidFill>
              </a:rPr>
              <a:t>P :</a:t>
            </a:r>
            <a:r>
              <a:rPr lang="en-US" sz="2400" b="1" dirty="0"/>
              <a:t> </a:t>
            </a:r>
            <a:r>
              <a:rPr lang="en-US" sz="2400" dirty="0" err="1"/>
              <a:t>individus</a:t>
            </a:r>
            <a:r>
              <a:rPr lang="fr-FR" sz="2400" dirty="0"/>
              <a:t> âgés de 35 à 70 ans, originaires de 21 pays des cinq continents</a:t>
            </a:r>
            <a:endParaRPr lang="en-US" sz="2400" dirty="0"/>
          </a:p>
          <a:p>
            <a:pPr>
              <a:lnSpc>
                <a:spcPct val="150000"/>
              </a:lnSpc>
              <a:buClr>
                <a:srgbClr val="25A79B"/>
              </a:buClr>
            </a:pPr>
            <a:r>
              <a:rPr lang="en-US" sz="2400" b="1" dirty="0">
                <a:solidFill>
                  <a:srgbClr val="25A79B"/>
                </a:solidFill>
              </a:rPr>
              <a:t>F : </a:t>
            </a:r>
            <a:r>
              <a:rPr lang="en-US" sz="2400" dirty="0" err="1"/>
              <a:t>consommation</a:t>
            </a:r>
            <a:r>
              <a:rPr lang="en-US" sz="2400" dirty="0"/>
              <a:t> </a:t>
            </a:r>
            <a:r>
              <a:rPr lang="fr-FR" sz="2400" dirty="0"/>
              <a:t>importante en produits laitiers (&gt;2 portions par jour) et selon les types de produits laitiers</a:t>
            </a:r>
            <a:endParaRPr lang="en-US" sz="2400" dirty="0"/>
          </a:p>
          <a:p>
            <a:pPr>
              <a:lnSpc>
                <a:spcPct val="150000"/>
              </a:lnSpc>
              <a:buClr>
                <a:srgbClr val="25A79B"/>
              </a:buClr>
            </a:pPr>
            <a:r>
              <a:rPr lang="en-US" sz="2400" b="1" dirty="0">
                <a:solidFill>
                  <a:srgbClr val="25A79B"/>
                </a:solidFill>
              </a:rPr>
              <a:t>C : </a:t>
            </a:r>
            <a:r>
              <a:rPr lang="en-US" sz="2400" dirty="0"/>
              <a:t>absence de </a:t>
            </a:r>
            <a:r>
              <a:rPr lang="en-US" sz="2400" dirty="0" err="1"/>
              <a:t>consommation</a:t>
            </a:r>
            <a:r>
              <a:rPr lang="en-US" sz="2400" dirty="0"/>
              <a:t> de </a:t>
            </a:r>
            <a:r>
              <a:rPr lang="en-US" sz="2400" dirty="0" err="1"/>
              <a:t>produits</a:t>
            </a:r>
            <a:r>
              <a:rPr lang="en-US" sz="2400" dirty="0"/>
              <a:t> </a:t>
            </a:r>
            <a:r>
              <a:rPr lang="en-US" sz="2400" dirty="0" err="1"/>
              <a:t>laitiers</a:t>
            </a:r>
            <a:endParaRPr lang="en-US" sz="2400" dirty="0"/>
          </a:p>
          <a:p>
            <a:pPr>
              <a:lnSpc>
                <a:spcPct val="150000"/>
              </a:lnSpc>
              <a:buClr>
                <a:srgbClr val="25A79B"/>
              </a:buClr>
            </a:pPr>
            <a:r>
              <a:rPr lang="en-US" sz="2400" b="1" dirty="0">
                <a:solidFill>
                  <a:srgbClr val="25A79B"/>
                </a:solidFill>
              </a:rPr>
              <a:t>O : </a:t>
            </a:r>
            <a:r>
              <a:rPr lang="fr-FR" sz="2400" dirty="0"/>
              <a:t>critère composite de mortalité ou d'événements cardiovasculaires majeurs (décès de cause cardiovasculaire, infarctus du myocarde non mortel, accident vasculaire cérébral ou insuffisance cardiaque)</a:t>
            </a:r>
            <a:endParaRPr lang="en-US" sz="2400" dirty="0"/>
          </a:p>
        </p:txBody>
      </p:sp>
      <p:cxnSp>
        <p:nvCxnSpPr>
          <p:cNvPr id="9" name="Connecteur droit 8"/>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5038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02840" y="116632"/>
            <a:ext cx="8229600"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rPr>
              <a:t>Abstract 1 : Identification du type d’étude</a:t>
            </a:r>
          </a:p>
        </p:txBody>
      </p:sp>
      <p:cxnSp>
        <p:nvCxnSpPr>
          <p:cNvPr id="3" name="Connecteur droit 2"/>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4" name="Espace réservé du contenu 2"/>
          <p:cNvSpPr txBox="1">
            <a:spLocks/>
          </p:cNvSpPr>
          <p:nvPr/>
        </p:nvSpPr>
        <p:spPr>
          <a:xfrm>
            <a:off x="889248" y="1124744"/>
            <a:ext cx="7499176" cy="410445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Clr>
                <a:srgbClr val="25A79B"/>
              </a:buClr>
            </a:pPr>
            <a:r>
              <a:rPr lang="fr-FR" sz="2800" dirty="0"/>
              <a:t>Etude de cohorte prospective multinationale </a:t>
            </a:r>
          </a:p>
          <a:p>
            <a:pPr marL="457200" lvl="1" indent="0">
              <a:lnSpc>
                <a:spcPct val="150000"/>
              </a:lnSpc>
              <a:buClr>
                <a:srgbClr val="25A79B"/>
              </a:buClr>
              <a:buNone/>
            </a:pPr>
            <a:endParaRPr lang="fr-FR" sz="2400" dirty="0"/>
          </a:p>
        </p:txBody>
      </p:sp>
    </p:spTree>
    <p:extLst>
      <p:ext uri="{BB962C8B-B14F-4D97-AF65-F5344CB8AC3E}">
        <p14:creationId xmlns:p14="http://schemas.microsoft.com/office/powerpoint/2010/main" val="3845402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idx="4294967295"/>
          </p:nvPr>
        </p:nvSpPr>
        <p:spPr>
          <a:xfrm>
            <a:off x="302840" y="116632"/>
            <a:ext cx="8229600" cy="792088"/>
          </a:xfrm>
        </p:spPr>
        <p:txBody>
          <a:bodyPr>
            <a:normAutofit/>
          </a:bodyPr>
          <a:lstStyle/>
          <a:p>
            <a:pPr algn="l"/>
            <a:r>
              <a:rPr lang="fr-FR" sz="3600" dirty="0">
                <a:solidFill>
                  <a:schemeClr val="tx1">
                    <a:lumMod val="65000"/>
                    <a:lumOff val="35000"/>
                  </a:schemeClr>
                </a:solidFill>
              </a:rPr>
              <a:t>Abstract 1 : Principaux résultats (1)</a:t>
            </a:r>
          </a:p>
        </p:txBody>
      </p:sp>
      <p:sp>
        <p:nvSpPr>
          <p:cNvPr id="5" name="Espace réservé du contenu 2"/>
          <p:cNvSpPr>
            <a:spLocks noGrp="1"/>
          </p:cNvSpPr>
          <p:nvPr>
            <p:ph idx="4294967295"/>
          </p:nvPr>
        </p:nvSpPr>
        <p:spPr>
          <a:xfrm>
            <a:off x="755576" y="1124744"/>
            <a:ext cx="8280920" cy="5035425"/>
          </a:xfrm>
          <a:prstGeom prst="rect">
            <a:avLst/>
          </a:prstGeom>
        </p:spPr>
        <p:txBody>
          <a:bodyPr/>
          <a:lstStyle/>
          <a:p>
            <a:pPr>
              <a:lnSpc>
                <a:spcPct val="150000"/>
              </a:lnSpc>
              <a:buClr>
                <a:srgbClr val="25A79B"/>
              </a:buClr>
            </a:pPr>
            <a:r>
              <a:rPr lang="en-US" sz="2400" dirty="0"/>
              <a:t>Description du </a:t>
            </a:r>
            <a:r>
              <a:rPr lang="en-US" sz="2400" dirty="0" err="1"/>
              <a:t>suivi</a:t>
            </a:r>
            <a:r>
              <a:rPr lang="en-US" sz="2400" dirty="0"/>
              <a:t> </a:t>
            </a:r>
          </a:p>
          <a:p>
            <a:pPr lvl="1">
              <a:lnSpc>
                <a:spcPct val="150000"/>
              </a:lnSpc>
              <a:buClr>
                <a:srgbClr val="25A79B"/>
              </a:buClr>
            </a:pPr>
            <a:r>
              <a:rPr lang="en-US" sz="2000" dirty="0" err="1"/>
              <a:t>Suivi</a:t>
            </a:r>
            <a:r>
              <a:rPr lang="en-US" sz="2000" dirty="0"/>
              <a:t> du </a:t>
            </a:r>
            <a:r>
              <a:rPr lang="fr-FR" sz="2000" dirty="0"/>
              <a:t>1er janvier 2003 et le 14 juillet 2018 =&gt; 9.1 années</a:t>
            </a:r>
            <a:endParaRPr lang="en-US" sz="2000" dirty="0"/>
          </a:p>
          <a:p>
            <a:pPr>
              <a:lnSpc>
                <a:spcPct val="150000"/>
              </a:lnSpc>
              <a:buClr>
                <a:srgbClr val="25A79B"/>
              </a:buClr>
            </a:pPr>
            <a:r>
              <a:rPr lang="en-US" sz="2400" dirty="0" err="1"/>
              <a:t>Résultats</a:t>
            </a:r>
            <a:r>
              <a:rPr lang="en-US" sz="2400" dirty="0"/>
              <a:t> </a:t>
            </a:r>
            <a:r>
              <a:rPr lang="en-US" sz="2400" dirty="0" err="1"/>
              <a:t>concernant</a:t>
            </a:r>
            <a:r>
              <a:rPr lang="en-US" sz="2400" dirty="0"/>
              <a:t> </a:t>
            </a:r>
            <a:r>
              <a:rPr lang="en-US" sz="2400" dirty="0" err="1"/>
              <a:t>l’objectif</a:t>
            </a:r>
            <a:r>
              <a:rPr lang="en-US" sz="2400" dirty="0"/>
              <a:t> principal</a:t>
            </a:r>
          </a:p>
          <a:p>
            <a:pPr lvl="1">
              <a:lnSpc>
                <a:spcPct val="150000"/>
              </a:lnSpc>
              <a:buClr>
                <a:srgbClr val="25A79B"/>
              </a:buClr>
            </a:pPr>
            <a:r>
              <a:rPr lang="fr-FR" sz="2000" dirty="0"/>
              <a:t>10 567 événements du critère de jugement (CJ) composite : décès [n=6796] ou événements cardiovasculaires majeurs [n=5855]</a:t>
            </a:r>
          </a:p>
          <a:p>
            <a:pPr lvl="1">
              <a:lnSpc>
                <a:spcPct val="150000"/>
              </a:lnSpc>
              <a:buClr>
                <a:srgbClr val="25A79B"/>
              </a:buClr>
            </a:pPr>
            <a:r>
              <a:rPr lang="fr-FR" sz="2000" dirty="0"/>
              <a:t>consommation totale en produits laitiers plus importante (&gt;2 portions par jour par rapport à l'absence de consommation) </a:t>
            </a:r>
          </a:p>
          <a:p>
            <a:pPr lvl="2">
              <a:lnSpc>
                <a:spcPct val="150000"/>
              </a:lnSpc>
              <a:buClr>
                <a:srgbClr val="25A79B"/>
              </a:buClr>
            </a:pPr>
            <a:r>
              <a:rPr lang="fr-FR" sz="1800" dirty="0"/>
              <a:t>associée à un risque plus faible du CJ composite (Hazard Ratio 0.84, 95% CI [0.75-0.94] ; p de tendance=0.0004)</a:t>
            </a:r>
          </a:p>
        </p:txBody>
      </p:sp>
      <p:cxnSp>
        <p:nvCxnSpPr>
          <p:cNvPr id="8" name="Connecteur droit 7"/>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5890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idx="4294967295"/>
          </p:nvPr>
        </p:nvSpPr>
        <p:spPr>
          <a:xfrm>
            <a:off x="302840" y="116632"/>
            <a:ext cx="8229600" cy="792088"/>
          </a:xfrm>
        </p:spPr>
        <p:txBody>
          <a:bodyPr>
            <a:normAutofit/>
          </a:bodyPr>
          <a:lstStyle/>
          <a:p>
            <a:pPr algn="l"/>
            <a:r>
              <a:rPr lang="fr-FR" sz="3600" dirty="0">
                <a:solidFill>
                  <a:schemeClr val="tx1">
                    <a:lumMod val="65000"/>
                    <a:lumOff val="35000"/>
                  </a:schemeClr>
                </a:solidFill>
              </a:rPr>
              <a:t>Abstract 1 : Principaux résultats (2)</a:t>
            </a:r>
          </a:p>
        </p:txBody>
      </p:sp>
      <p:sp>
        <p:nvSpPr>
          <p:cNvPr id="5" name="Espace réservé du contenu 2"/>
          <p:cNvSpPr>
            <a:spLocks noGrp="1"/>
          </p:cNvSpPr>
          <p:nvPr>
            <p:ph idx="4294967295"/>
          </p:nvPr>
        </p:nvSpPr>
        <p:spPr>
          <a:xfrm>
            <a:off x="683568" y="1052736"/>
            <a:ext cx="8280920" cy="5035425"/>
          </a:xfrm>
          <a:prstGeom prst="rect">
            <a:avLst/>
          </a:prstGeom>
        </p:spPr>
        <p:txBody>
          <a:bodyPr/>
          <a:lstStyle/>
          <a:p>
            <a:pPr>
              <a:lnSpc>
                <a:spcPct val="150000"/>
              </a:lnSpc>
              <a:buClr>
                <a:srgbClr val="25A79B"/>
              </a:buClr>
            </a:pPr>
            <a:r>
              <a:rPr lang="en-US" sz="2400" dirty="0" err="1"/>
              <a:t>Résultats</a:t>
            </a:r>
            <a:r>
              <a:rPr lang="en-US" sz="2400" dirty="0"/>
              <a:t> </a:t>
            </a:r>
            <a:r>
              <a:rPr lang="en-US" sz="2400" dirty="0" err="1"/>
              <a:t>concernant</a:t>
            </a:r>
            <a:r>
              <a:rPr lang="en-US" sz="2400" dirty="0"/>
              <a:t> les </a:t>
            </a:r>
            <a:r>
              <a:rPr lang="en-US" sz="2400" dirty="0" err="1"/>
              <a:t>objectifs</a:t>
            </a:r>
            <a:r>
              <a:rPr lang="en-US" sz="2400" dirty="0"/>
              <a:t> </a:t>
            </a:r>
            <a:r>
              <a:rPr lang="en-US" sz="2400" dirty="0" err="1"/>
              <a:t>secondaires</a:t>
            </a:r>
            <a:endParaRPr lang="en-US" sz="2400" dirty="0"/>
          </a:p>
          <a:p>
            <a:pPr lvl="1">
              <a:lnSpc>
                <a:spcPct val="150000"/>
              </a:lnSpc>
              <a:buClr>
                <a:srgbClr val="25A79B"/>
              </a:buClr>
            </a:pPr>
            <a:r>
              <a:rPr lang="fr-FR" sz="2000" dirty="0"/>
              <a:t>consommation totale en produits laitiers plus importante (&gt;2 portions par jour par rapport à l'absence de consommation) </a:t>
            </a:r>
          </a:p>
          <a:p>
            <a:pPr lvl="2">
              <a:lnSpc>
                <a:spcPct val="150000"/>
              </a:lnSpc>
              <a:buClr>
                <a:srgbClr val="25A79B"/>
              </a:buClr>
            </a:pPr>
            <a:r>
              <a:rPr lang="fr-FR" sz="1800" dirty="0"/>
              <a:t>associée à un risque plus faible des évènements qui composent le </a:t>
            </a:r>
            <a:r>
              <a:rPr lang="fr-FR" sz="1800" dirty="0" err="1"/>
              <a:t>CJcomposite</a:t>
            </a:r>
            <a:r>
              <a:rPr lang="fr-FR" sz="1800" dirty="0"/>
              <a:t> : mortalité totale, mortalité non cardiovasculaire, mortalité cardiovasculaire, maladies cardiovasculaires majeures et accident vasculaire cérébral, sauf l'infarctus du myocarde </a:t>
            </a:r>
          </a:p>
          <a:p>
            <a:pPr lvl="1">
              <a:lnSpc>
                <a:spcPct val="150000"/>
              </a:lnSpc>
              <a:buClr>
                <a:srgbClr val="25A79B"/>
              </a:buClr>
            </a:pPr>
            <a:r>
              <a:rPr lang="fr-FR" sz="2000" dirty="0"/>
              <a:t>consommation &gt;1 portion (par rapport à l'absence de consommation) de lait et de yaourt associée à un risque plus faible du CJ composite</a:t>
            </a:r>
          </a:p>
          <a:p>
            <a:pPr lvl="1">
              <a:lnSpc>
                <a:spcPct val="150000"/>
              </a:lnSpc>
              <a:buClr>
                <a:srgbClr val="25A79B"/>
              </a:buClr>
            </a:pPr>
            <a:r>
              <a:rPr lang="fr-FR" sz="2000" dirty="0"/>
              <a:t>association non retrouvée pour le fromage et le beurre</a:t>
            </a:r>
          </a:p>
        </p:txBody>
      </p:sp>
      <p:cxnSp>
        <p:nvCxnSpPr>
          <p:cNvPr id="8" name="Connecteur droit 7"/>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5150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02840" y="116632"/>
            <a:ext cx="8229600"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rPr>
              <a:t>Abstract 2</a:t>
            </a:r>
          </a:p>
        </p:txBody>
      </p:sp>
      <p:cxnSp>
        <p:nvCxnSpPr>
          <p:cNvPr id="3" name="Connecteur droit 2"/>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4" name="Espace réservé du contenu 2"/>
          <p:cNvSpPr txBox="1">
            <a:spLocks/>
          </p:cNvSpPr>
          <p:nvPr/>
        </p:nvSpPr>
        <p:spPr>
          <a:xfrm>
            <a:off x="889248" y="1124744"/>
            <a:ext cx="7499176" cy="410445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Clr>
                <a:srgbClr val="25A79B"/>
              </a:buClr>
            </a:pPr>
            <a:r>
              <a:rPr lang="fr-FR" sz="2800" dirty="0"/>
              <a:t>Titre de l’article</a:t>
            </a:r>
          </a:p>
          <a:p>
            <a:pPr lvl="1">
              <a:lnSpc>
                <a:spcPct val="150000"/>
              </a:lnSpc>
              <a:buClr>
                <a:srgbClr val="25A79B"/>
              </a:buClr>
            </a:pPr>
            <a:r>
              <a:rPr lang="en-US" sz="2400" dirty="0"/>
              <a:t>Identification of risk factors for postpartum urinary retention following vaginal deliveries: A retrospective case-control study</a:t>
            </a:r>
          </a:p>
          <a:p>
            <a:pPr>
              <a:lnSpc>
                <a:spcPct val="150000"/>
              </a:lnSpc>
              <a:buClr>
                <a:srgbClr val="25A79B"/>
              </a:buClr>
            </a:pPr>
            <a:r>
              <a:rPr lang="fr-FR" sz="2800" dirty="0"/>
              <a:t>1er auteur, revue et année de l’article</a:t>
            </a:r>
          </a:p>
          <a:p>
            <a:pPr lvl="1">
              <a:lnSpc>
                <a:spcPct val="150000"/>
              </a:lnSpc>
              <a:buClr>
                <a:srgbClr val="25A79B"/>
              </a:buClr>
            </a:pPr>
            <a:r>
              <a:rPr lang="fr-FR" sz="2400" dirty="0"/>
              <a:t>Géry </a:t>
            </a:r>
            <a:r>
              <a:rPr lang="fr-FR" sz="2400" dirty="0" err="1"/>
              <a:t>Lamblin</a:t>
            </a:r>
            <a:r>
              <a:rPr lang="fr-FR" sz="2400" dirty="0"/>
              <a:t>, et al. </a:t>
            </a:r>
            <a:r>
              <a:rPr lang="en-US" sz="2400" dirty="0"/>
              <a:t>European Journal of Obstetrics &amp; Gynecology and Reproductive Biology</a:t>
            </a:r>
            <a:r>
              <a:rPr lang="fr-FR" sz="2400" dirty="0"/>
              <a:t>. 2019</a:t>
            </a:r>
          </a:p>
          <a:p>
            <a:pPr lvl="1">
              <a:lnSpc>
                <a:spcPct val="150000"/>
              </a:lnSpc>
              <a:buClr>
                <a:srgbClr val="25A79B"/>
              </a:buClr>
            </a:pPr>
            <a:endParaRPr lang="fr-FR" sz="2400" dirty="0"/>
          </a:p>
          <a:p>
            <a:pPr marL="457200" lvl="1" indent="0">
              <a:lnSpc>
                <a:spcPct val="150000"/>
              </a:lnSpc>
              <a:buClr>
                <a:srgbClr val="25A79B"/>
              </a:buClr>
              <a:buNone/>
            </a:pPr>
            <a:endParaRPr lang="fr-FR" sz="2400" dirty="0"/>
          </a:p>
        </p:txBody>
      </p:sp>
    </p:spTree>
    <p:extLst>
      <p:ext uri="{BB962C8B-B14F-4D97-AF65-F5344CB8AC3E}">
        <p14:creationId xmlns:p14="http://schemas.microsoft.com/office/powerpoint/2010/main" val="1813763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cs typeface="Arial" pitchFamily="34" charset="0"/>
              </a:rPr>
              <a:t>Abstract 2</a:t>
            </a:r>
          </a:p>
        </p:txBody>
      </p:sp>
      <p:sp>
        <p:nvSpPr>
          <p:cNvPr id="4" name="Espace réservé du contenu 2"/>
          <p:cNvSpPr>
            <a:spLocks noGrp="1"/>
          </p:cNvSpPr>
          <p:nvPr>
            <p:ph idx="4294967295"/>
          </p:nvPr>
        </p:nvSpPr>
        <p:spPr>
          <a:xfrm>
            <a:off x="251520" y="1052736"/>
            <a:ext cx="8640960" cy="4104456"/>
          </a:xfrm>
          <a:prstGeom prst="rect">
            <a:avLst/>
          </a:prstGeom>
        </p:spPr>
        <p:txBody>
          <a:bodyPr/>
          <a:lstStyle/>
          <a:p>
            <a:pPr marL="0" indent="0" algn="just">
              <a:buNone/>
            </a:pPr>
            <a:r>
              <a:rPr lang="en-US" sz="1600" b="1" dirty="0">
                <a:solidFill>
                  <a:srgbClr val="C00000"/>
                </a:solidFill>
              </a:rPr>
              <a:t>Objective</a:t>
            </a:r>
            <a:r>
              <a:rPr lang="en-US" sz="1600" dirty="0"/>
              <a:t> Postpartum urinary retention (PUR) is an uncommon complication of vaginal delivery, defined as a failure to void spontaneously in the six hours following vaginal birth. The objective of this study was to identify risk factors for PUR in order to provide prompt management. </a:t>
            </a:r>
          </a:p>
          <a:p>
            <a:pPr marL="0" indent="0" algn="just">
              <a:buNone/>
            </a:pPr>
            <a:r>
              <a:rPr lang="en-US" sz="1600" b="1" dirty="0">
                <a:solidFill>
                  <a:srgbClr val="C00000"/>
                </a:solidFill>
              </a:rPr>
              <a:t>Study design</a:t>
            </a:r>
            <a:r>
              <a:rPr lang="en-US" sz="1600" dirty="0"/>
              <a:t> A retrospective, comparative, case-control study, including two groups of 96 patients who delivered vaginally, was conducted at the Women and Children’s University Hospital in Lyon, France. Patients were selected based on data extraction from the medical records of the obstetrics and gynecology department. The first group included patients with postpartum urinary retention and the second group, without PUR, was selected randomly, respecting 1:1 matching criteria, paired according to the year of delivery and patient’s age at delivery.</a:t>
            </a:r>
          </a:p>
          <a:p>
            <a:pPr marL="0" indent="0" algn="just">
              <a:buNone/>
            </a:pPr>
            <a:r>
              <a:rPr lang="en-US" sz="1600" b="1" dirty="0">
                <a:solidFill>
                  <a:srgbClr val="C00000"/>
                </a:solidFill>
              </a:rPr>
              <a:t>Results</a:t>
            </a:r>
            <a:r>
              <a:rPr lang="en-US" sz="1600" dirty="0"/>
              <a:t> Logistic regression analysis found that instrumental delivery (OR 13.42, 95%CI [3.34;53.86], p = 0.0002), absence of spontaneous voiding before leaving the delivery room (OR 6.14, 95%CI [2.56;14.73], p &lt; 0.0001), no intact perineum (OR 3.29, 95%CI [1.10;9.90], p = 0.03) and vulvar edema or perineal hematoma (OR 8.05, 95%CI [1.59;40.67], p = 0.01) were independent risk factors associated with PUR.</a:t>
            </a:r>
          </a:p>
          <a:p>
            <a:pPr marL="0" indent="0" algn="just">
              <a:buNone/>
            </a:pPr>
            <a:r>
              <a:rPr lang="en-US" sz="1600" b="1" dirty="0">
                <a:solidFill>
                  <a:srgbClr val="C00000"/>
                </a:solidFill>
              </a:rPr>
              <a:t>Conclusion</a:t>
            </a:r>
            <a:r>
              <a:rPr lang="en-US" sz="1600" b="1" dirty="0"/>
              <a:t> </a:t>
            </a:r>
            <a:r>
              <a:rPr lang="en-US" sz="1600" dirty="0"/>
              <a:t>The present study identified risk factors for PUR that should be taken into consideration as soon as delivery is over in order to implement appropriate management. Future studies are needed to assess the contribution of early systematic bladder scanning in patients with risk factors for early diagnosis of PUR.</a:t>
            </a:r>
            <a:endParaRPr lang="fr-FR" sz="1600" dirty="0"/>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4381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cs typeface="Arial" pitchFamily="34" charset="0"/>
              </a:rPr>
              <a:t>Abstract 2</a:t>
            </a:r>
          </a:p>
        </p:txBody>
      </p:sp>
      <p:sp>
        <p:nvSpPr>
          <p:cNvPr id="4" name="Espace réservé du contenu 2"/>
          <p:cNvSpPr>
            <a:spLocks noGrp="1"/>
          </p:cNvSpPr>
          <p:nvPr>
            <p:ph idx="4294967295"/>
          </p:nvPr>
        </p:nvSpPr>
        <p:spPr>
          <a:xfrm>
            <a:off x="251520" y="1052736"/>
            <a:ext cx="8640960" cy="4104456"/>
          </a:xfrm>
          <a:prstGeom prst="rect">
            <a:avLst/>
          </a:prstGeom>
        </p:spPr>
        <p:txBody>
          <a:bodyPr/>
          <a:lstStyle/>
          <a:p>
            <a:pPr marL="0" indent="0" algn="just">
              <a:buNone/>
            </a:pPr>
            <a:r>
              <a:rPr lang="en-US" sz="1600" b="1" dirty="0">
                <a:solidFill>
                  <a:srgbClr val="C00000"/>
                </a:solidFill>
              </a:rPr>
              <a:t>Objective</a:t>
            </a:r>
            <a:r>
              <a:rPr lang="en-US" sz="1600" dirty="0"/>
              <a:t> Postpartum urinary retention (PUR) is an uncommon complication of vaginal delivery, defined as a failure to void spontaneously in the six hours following vaginal birth. The objective of this study was </a:t>
            </a:r>
            <a:r>
              <a:rPr lang="en-US" sz="1600" b="1" dirty="0">
                <a:solidFill>
                  <a:srgbClr val="00B050"/>
                </a:solidFill>
              </a:rPr>
              <a:t>to identify risk factors for PUR</a:t>
            </a:r>
            <a:r>
              <a:rPr lang="en-US" sz="1600" dirty="0"/>
              <a:t> in order to provide prompt management. </a:t>
            </a:r>
          </a:p>
          <a:p>
            <a:pPr marL="0" indent="0" algn="just">
              <a:buNone/>
            </a:pPr>
            <a:r>
              <a:rPr lang="en-US" sz="1600" b="1" dirty="0">
                <a:solidFill>
                  <a:srgbClr val="C00000"/>
                </a:solidFill>
              </a:rPr>
              <a:t>Study design</a:t>
            </a:r>
            <a:r>
              <a:rPr lang="en-US" sz="1600" dirty="0"/>
              <a:t> A </a:t>
            </a:r>
            <a:r>
              <a:rPr lang="en-US" sz="1600" b="1" dirty="0">
                <a:solidFill>
                  <a:srgbClr val="00B050"/>
                </a:solidFill>
              </a:rPr>
              <a:t>retrospective, comparative, case-control study</a:t>
            </a:r>
            <a:r>
              <a:rPr lang="en-US" sz="1600" dirty="0"/>
              <a:t>, including two groups of 96 </a:t>
            </a:r>
            <a:r>
              <a:rPr lang="en-US" sz="1600" b="1" dirty="0">
                <a:solidFill>
                  <a:srgbClr val="00B050"/>
                </a:solidFill>
              </a:rPr>
              <a:t>patients who delivered vaginally</a:t>
            </a:r>
            <a:r>
              <a:rPr lang="en-US" sz="1600" dirty="0"/>
              <a:t>, was conducted at the Women and Children’s University Hospital in Lyon, France. Patients were selected based on data extraction from the medical records of the obstetrics and gynecology department. </a:t>
            </a:r>
            <a:r>
              <a:rPr lang="en-US" sz="1600" b="1" dirty="0">
                <a:solidFill>
                  <a:srgbClr val="00B050"/>
                </a:solidFill>
              </a:rPr>
              <a:t>The first group included patients with postpartum urinary retention and the second group, without PUR</a:t>
            </a:r>
            <a:r>
              <a:rPr lang="en-US" sz="1600" dirty="0"/>
              <a:t>, was selected randomly, respecting </a:t>
            </a:r>
            <a:r>
              <a:rPr lang="en-US" sz="1600" b="1" dirty="0">
                <a:solidFill>
                  <a:srgbClr val="00B050"/>
                </a:solidFill>
              </a:rPr>
              <a:t>1:1 matching</a:t>
            </a:r>
            <a:r>
              <a:rPr lang="en-US" sz="1600" dirty="0"/>
              <a:t> criteria, paired according to the year of delivery and patient’s age at delivery.</a:t>
            </a:r>
          </a:p>
          <a:p>
            <a:pPr marL="0" indent="0" algn="just">
              <a:buNone/>
            </a:pPr>
            <a:r>
              <a:rPr lang="en-US" sz="1600" b="1" dirty="0">
                <a:solidFill>
                  <a:srgbClr val="C00000"/>
                </a:solidFill>
              </a:rPr>
              <a:t>Results</a:t>
            </a:r>
            <a:r>
              <a:rPr lang="en-US" sz="1600" dirty="0"/>
              <a:t> </a:t>
            </a:r>
            <a:r>
              <a:rPr lang="en-US" sz="1600" b="1" dirty="0">
                <a:solidFill>
                  <a:srgbClr val="00B050"/>
                </a:solidFill>
              </a:rPr>
              <a:t>Logistic regression analysis </a:t>
            </a:r>
            <a:r>
              <a:rPr lang="en-US" sz="1600" dirty="0"/>
              <a:t>found that </a:t>
            </a:r>
            <a:r>
              <a:rPr lang="en-US" sz="1600" b="1" dirty="0">
                <a:solidFill>
                  <a:srgbClr val="00B050"/>
                </a:solidFill>
              </a:rPr>
              <a:t>instrumental delivery (OR 13.42, 95%CI [3.34;53.86], p = 0.0002)</a:t>
            </a:r>
            <a:r>
              <a:rPr lang="en-US" sz="1600" dirty="0"/>
              <a:t>, </a:t>
            </a:r>
            <a:r>
              <a:rPr lang="en-US" sz="1600" b="1" dirty="0">
                <a:solidFill>
                  <a:srgbClr val="00B050"/>
                </a:solidFill>
              </a:rPr>
              <a:t>absence of spontaneous voiding before leaving the delivery room (OR 6.14, 95%CI [2.56;14.73], p &lt; 0.0001)</a:t>
            </a:r>
            <a:r>
              <a:rPr lang="en-US" sz="1600" dirty="0"/>
              <a:t>, </a:t>
            </a:r>
            <a:r>
              <a:rPr lang="en-US" sz="1600" b="1" dirty="0">
                <a:solidFill>
                  <a:srgbClr val="00B050"/>
                </a:solidFill>
              </a:rPr>
              <a:t>no intact perineum (OR 3.29, 95%CI [1.10;9.90], p = 0.03)</a:t>
            </a:r>
            <a:r>
              <a:rPr lang="en-US" sz="1600" dirty="0"/>
              <a:t> and </a:t>
            </a:r>
            <a:r>
              <a:rPr lang="en-US" sz="1600" b="1" dirty="0">
                <a:solidFill>
                  <a:srgbClr val="00B050"/>
                </a:solidFill>
              </a:rPr>
              <a:t>vulvar edema or perineal hematoma (OR 8.05, 95%CI [1.59;40.67], p = 0.01)</a:t>
            </a:r>
            <a:r>
              <a:rPr lang="en-US" sz="1600" dirty="0"/>
              <a:t> were </a:t>
            </a:r>
            <a:r>
              <a:rPr lang="en-US" sz="1600" b="1" dirty="0">
                <a:solidFill>
                  <a:srgbClr val="00B050"/>
                </a:solidFill>
              </a:rPr>
              <a:t>independent risk factors associated with PUR</a:t>
            </a:r>
            <a:r>
              <a:rPr lang="en-US" sz="1600" dirty="0"/>
              <a:t>.</a:t>
            </a:r>
          </a:p>
          <a:p>
            <a:pPr marL="0" indent="0" algn="just">
              <a:buNone/>
            </a:pPr>
            <a:r>
              <a:rPr lang="en-US" sz="1600" b="1" dirty="0">
                <a:solidFill>
                  <a:srgbClr val="C00000"/>
                </a:solidFill>
              </a:rPr>
              <a:t>Conclusion</a:t>
            </a:r>
            <a:r>
              <a:rPr lang="en-US" sz="1600" b="1" dirty="0"/>
              <a:t> </a:t>
            </a:r>
            <a:r>
              <a:rPr lang="en-US" sz="1600" dirty="0"/>
              <a:t>The present study identified risk factors for PUR that should be taken into consideration as soon as delivery is over in order to implement appropriate management. Future studies are needed to assess the contribution of early systematic bladder scanning in patients with risk factors for early diagnosis of PUR.</a:t>
            </a:r>
            <a:endParaRPr lang="fr-FR" sz="1600" dirty="0"/>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6787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2800" dirty="0">
                <a:solidFill>
                  <a:schemeClr val="tx1">
                    <a:lumMod val="65000"/>
                    <a:lumOff val="35000"/>
                  </a:schemeClr>
                </a:solidFill>
              </a:rPr>
              <a:t>Abstract 2 : Identification de la question de recherche</a:t>
            </a:r>
          </a:p>
        </p:txBody>
      </p:sp>
      <p:sp>
        <p:nvSpPr>
          <p:cNvPr id="3" name="Espace réservé du contenu 2"/>
          <p:cNvSpPr>
            <a:spLocks noGrp="1"/>
          </p:cNvSpPr>
          <p:nvPr>
            <p:ph idx="4294967295"/>
          </p:nvPr>
        </p:nvSpPr>
        <p:spPr>
          <a:xfrm>
            <a:off x="889248" y="1124744"/>
            <a:ext cx="7499176" cy="4104456"/>
          </a:xfrm>
          <a:prstGeom prst="rect">
            <a:avLst/>
          </a:prstGeom>
        </p:spPr>
        <p:txBody>
          <a:bodyPr/>
          <a:lstStyle/>
          <a:p>
            <a:pPr>
              <a:lnSpc>
                <a:spcPct val="150000"/>
              </a:lnSpc>
              <a:buClr>
                <a:srgbClr val="25A79B"/>
              </a:buClr>
            </a:pPr>
            <a:r>
              <a:rPr lang="en-US" sz="2400" b="1" dirty="0">
                <a:solidFill>
                  <a:srgbClr val="25A79B"/>
                </a:solidFill>
              </a:rPr>
              <a:t>P :</a:t>
            </a:r>
            <a:r>
              <a:rPr lang="en-US" sz="2400" b="1" dirty="0"/>
              <a:t> </a:t>
            </a:r>
            <a:r>
              <a:rPr lang="fr-FR" sz="2400" dirty="0"/>
              <a:t>patientes ayant accouché par voie vaginale</a:t>
            </a:r>
            <a:endParaRPr lang="en-US" sz="2400" dirty="0"/>
          </a:p>
          <a:p>
            <a:pPr>
              <a:lnSpc>
                <a:spcPct val="150000"/>
              </a:lnSpc>
              <a:buClr>
                <a:srgbClr val="25A79B"/>
              </a:buClr>
            </a:pPr>
            <a:r>
              <a:rPr lang="en-US" sz="2400" b="1" dirty="0">
                <a:solidFill>
                  <a:srgbClr val="25A79B"/>
                </a:solidFill>
              </a:rPr>
              <a:t>F : </a:t>
            </a:r>
            <a:r>
              <a:rPr lang="fr-FR" sz="2400" dirty="0"/>
              <a:t>facteurs de risque parmi un certain nombre de facteurs : extraction instrumentale, miction spontanée avant de quitter la salle d'accouchement, état du périnée, présence d’un œdème ou hématome périnéal, …</a:t>
            </a:r>
            <a:endParaRPr lang="en-US" sz="2400" dirty="0"/>
          </a:p>
          <a:p>
            <a:pPr>
              <a:lnSpc>
                <a:spcPct val="150000"/>
              </a:lnSpc>
              <a:buClr>
                <a:srgbClr val="25A79B"/>
              </a:buClr>
            </a:pPr>
            <a:r>
              <a:rPr lang="en-US" sz="2400" b="1" dirty="0">
                <a:solidFill>
                  <a:srgbClr val="25A79B"/>
                </a:solidFill>
              </a:rPr>
              <a:t>O : </a:t>
            </a:r>
            <a:r>
              <a:rPr lang="en-US" sz="2400" dirty="0" err="1"/>
              <a:t>rétention</a:t>
            </a:r>
            <a:r>
              <a:rPr lang="en-US" sz="2400" dirty="0"/>
              <a:t> </a:t>
            </a:r>
            <a:r>
              <a:rPr lang="en-US" sz="2400" dirty="0" err="1"/>
              <a:t>urinaire</a:t>
            </a:r>
            <a:r>
              <a:rPr lang="en-US" sz="2400" dirty="0"/>
              <a:t> </a:t>
            </a:r>
            <a:r>
              <a:rPr lang="en-US" sz="2400" dirty="0" err="1"/>
              <a:t>en</a:t>
            </a:r>
            <a:r>
              <a:rPr lang="en-US" sz="2400" dirty="0"/>
              <a:t> post-partum</a:t>
            </a:r>
          </a:p>
          <a:p>
            <a:pPr>
              <a:lnSpc>
                <a:spcPct val="150000"/>
              </a:lnSpc>
              <a:buClr>
                <a:srgbClr val="25A79B"/>
              </a:buClr>
            </a:pPr>
            <a:endParaRPr lang="en-US" sz="2400" dirty="0"/>
          </a:p>
        </p:txBody>
      </p:sp>
      <p:cxnSp>
        <p:nvCxnSpPr>
          <p:cNvPr id="9" name="Connecteur droit 8"/>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3833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02840" y="116632"/>
            <a:ext cx="8229600"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rPr>
              <a:t>Abstract 2 : Identification du type d’étude</a:t>
            </a:r>
          </a:p>
        </p:txBody>
      </p:sp>
      <p:cxnSp>
        <p:nvCxnSpPr>
          <p:cNvPr id="3" name="Connecteur droit 2"/>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4" name="Espace réservé du contenu 2"/>
          <p:cNvSpPr txBox="1">
            <a:spLocks/>
          </p:cNvSpPr>
          <p:nvPr/>
        </p:nvSpPr>
        <p:spPr>
          <a:xfrm>
            <a:off x="889248" y="1124744"/>
            <a:ext cx="7499176" cy="410445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Clr>
                <a:srgbClr val="25A79B"/>
              </a:buClr>
            </a:pPr>
            <a:r>
              <a:rPr lang="fr-FR" sz="2800" dirty="0"/>
              <a:t>Etude cas-témoins rétrospective</a:t>
            </a:r>
          </a:p>
          <a:p>
            <a:pPr marL="457200" lvl="1" indent="0">
              <a:lnSpc>
                <a:spcPct val="150000"/>
              </a:lnSpc>
              <a:buClr>
                <a:srgbClr val="25A79B"/>
              </a:buClr>
              <a:buNone/>
            </a:pPr>
            <a:endParaRPr lang="fr-FR" sz="2400" dirty="0"/>
          </a:p>
        </p:txBody>
      </p:sp>
    </p:spTree>
    <p:extLst>
      <p:ext uri="{BB962C8B-B14F-4D97-AF65-F5344CB8AC3E}">
        <p14:creationId xmlns:p14="http://schemas.microsoft.com/office/powerpoint/2010/main" val="876870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idx="4294967295"/>
          </p:nvPr>
        </p:nvSpPr>
        <p:spPr>
          <a:xfrm>
            <a:off x="302840" y="116632"/>
            <a:ext cx="8229600" cy="792088"/>
          </a:xfrm>
        </p:spPr>
        <p:txBody>
          <a:bodyPr>
            <a:normAutofit/>
          </a:bodyPr>
          <a:lstStyle/>
          <a:p>
            <a:pPr algn="l"/>
            <a:r>
              <a:rPr lang="fr-FR" sz="3600" dirty="0">
                <a:solidFill>
                  <a:schemeClr val="tx1">
                    <a:lumMod val="65000"/>
                    <a:lumOff val="35000"/>
                  </a:schemeClr>
                </a:solidFill>
              </a:rPr>
              <a:t>Abstract 2 : Principaux résultats</a:t>
            </a:r>
          </a:p>
        </p:txBody>
      </p:sp>
      <p:sp>
        <p:nvSpPr>
          <p:cNvPr id="5" name="Espace réservé du contenu 2"/>
          <p:cNvSpPr>
            <a:spLocks noGrp="1"/>
          </p:cNvSpPr>
          <p:nvPr>
            <p:ph idx="4294967295"/>
          </p:nvPr>
        </p:nvSpPr>
        <p:spPr>
          <a:xfrm>
            <a:off x="755576" y="1124744"/>
            <a:ext cx="8280920" cy="5035425"/>
          </a:xfrm>
          <a:prstGeom prst="rect">
            <a:avLst/>
          </a:prstGeom>
        </p:spPr>
        <p:txBody>
          <a:bodyPr/>
          <a:lstStyle/>
          <a:p>
            <a:pPr>
              <a:lnSpc>
                <a:spcPct val="150000"/>
              </a:lnSpc>
              <a:buClr>
                <a:srgbClr val="25A79B"/>
              </a:buClr>
            </a:pPr>
            <a:r>
              <a:rPr lang="fr-FR" sz="2400" dirty="0"/>
              <a:t>Facteurs de risque indépendants associés à la rétention urinaire en post-partum</a:t>
            </a:r>
            <a:endParaRPr lang="en-US" sz="2400" dirty="0"/>
          </a:p>
          <a:p>
            <a:pPr lvl="1">
              <a:lnSpc>
                <a:spcPct val="150000"/>
              </a:lnSpc>
              <a:buClr>
                <a:srgbClr val="25A79B"/>
              </a:buClr>
            </a:pPr>
            <a:r>
              <a:rPr lang="fr-FR" sz="2000" dirty="0"/>
              <a:t>extraction instrumentale (OR 13,42, 95% IC [3,34;53,86], p = 0,0002)</a:t>
            </a:r>
          </a:p>
          <a:p>
            <a:pPr lvl="1">
              <a:lnSpc>
                <a:spcPct val="150000"/>
              </a:lnSpc>
              <a:buClr>
                <a:srgbClr val="25A79B"/>
              </a:buClr>
            </a:pPr>
            <a:r>
              <a:rPr lang="fr-FR" sz="2000" dirty="0"/>
              <a:t>absence de miction spontanée avant de quitter la salle d'accouchement (OR 6,14, 95% IC [2,56;14,73], p &lt; 0. 0001)</a:t>
            </a:r>
          </a:p>
          <a:p>
            <a:pPr lvl="1">
              <a:lnSpc>
                <a:spcPct val="150000"/>
              </a:lnSpc>
              <a:buClr>
                <a:srgbClr val="25A79B"/>
              </a:buClr>
            </a:pPr>
            <a:r>
              <a:rPr lang="fr-FR" sz="2000" dirty="0"/>
              <a:t>périnée non intact (RC 3,29, 95 % IC [1,10 ; 9,90], p = 0,03)</a:t>
            </a:r>
          </a:p>
          <a:p>
            <a:pPr lvl="1">
              <a:lnSpc>
                <a:spcPct val="150000"/>
              </a:lnSpc>
              <a:buClr>
                <a:srgbClr val="25A79B"/>
              </a:buClr>
            </a:pPr>
            <a:r>
              <a:rPr lang="fr-FR" sz="2000" dirty="0"/>
              <a:t>œdème vulvaire ou hématome périnéal (RC 8,05, 95 % IC [1,59 ; 40,67], p = 0,01)</a:t>
            </a:r>
            <a:endParaRPr lang="fr-FR" sz="1800" dirty="0"/>
          </a:p>
        </p:txBody>
      </p:sp>
      <p:cxnSp>
        <p:nvCxnSpPr>
          <p:cNvPr id="8" name="Connecteur droit 7"/>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292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cs typeface="Arial" pitchFamily="34" charset="0"/>
              </a:rPr>
              <a:t>OBJECTIFS</a:t>
            </a:r>
          </a:p>
        </p:txBody>
      </p:sp>
      <p:sp>
        <p:nvSpPr>
          <p:cNvPr id="4" name="Espace réservé du contenu 2"/>
          <p:cNvSpPr>
            <a:spLocks noGrp="1"/>
          </p:cNvSpPr>
          <p:nvPr>
            <p:ph idx="4294967295"/>
          </p:nvPr>
        </p:nvSpPr>
        <p:spPr>
          <a:xfrm>
            <a:off x="1115616" y="1268760"/>
            <a:ext cx="7499176" cy="4104456"/>
          </a:xfrm>
          <a:prstGeom prst="rect">
            <a:avLst/>
          </a:prstGeom>
        </p:spPr>
        <p:txBody>
          <a:bodyPr/>
          <a:lstStyle/>
          <a:p>
            <a:pPr marL="514350" indent="-514350">
              <a:spcAft>
                <a:spcPts val="1200"/>
              </a:spcAft>
              <a:buClr>
                <a:srgbClr val="078F9D"/>
              </a:buClr>
              <a:buFont typeface="+mj-lt"/>
              <a:buAutoNum type="arabicPeriod"/>
            </a:pPr>
            <a:r>
              <a:rPr lang="fr-FR" sz="2800" dirty="0"/>
              <a:t>Initier une démarche de lecture critique sur un résumé d’article scientifique en anglais</a:t>
            </a:r>
          </a:p>
          <a:p>
            <a:pPr marL="514350" indent="-514350">
              <a:spcAft>
                <a:spcPts val="1200"/>
              </a:spcAft>
              <a:buClr>
                <a:srgbClr val="078F9D"/>
              </a:buClr>
              <a:buFont typeface="+mj-lt"/>
              <a:buAutoNum type="arabicPeriod"/>
            </a:pPr>
            <a:r>
              <a:rPr lang="fr-FR" sz="2800" dirty="0"/>
              <a:t>Identifier la question de recherche, le type d’étude et interpréter les résultats présentés dans le résumé</a:t>
            </a:r>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2111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02840" y="116632"/>
            <a:ext cx="8229600"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rPr>
              <a:t>Abstract 3</a:t>
            </a:r>
          </a:p>
        </p:txBody>
      </p:sp>
      <p:cxnSp>
        <p:nvCxnSpPr>
          <p:cNvPr id="3" name="Connecteur droit 2"/>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4" name="Espace réservé du contenu 2"/>
          <p:cNvSpPr txBox="1">
            <a:spLocks/>
          </p:cNvSpPr>
          <p:nvPr/>
        </p:nvSpPr>
        <p:spPr>
          <a:xfrm>
            <a:off x="889248" y="1124744"/>
            <a:ext cx="7499176" cy="410445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Clr>
                <a:srgbClr val="25A79B"/>
              </a:buClr>
            </a:pPr>
            <a:r>
              <a:rPr lang="fr-FR" sz="2800" dirty="0"/>
              <a:t>Titre de l’article</a:t>
            </a:r>
          </a:p>
          <a:p>
            <a:pPr lvl="1">
              <a:lnSpc>
                <a:spcPct val="150000"/>
              </a:lnSpc>
              <a:buClr>
                <a:srgbClr val="25A79B"/>
              </a:buClr>
            </a:pPr>
            <a:r>
              <a:rPr lang="en-US" sz="2400" dirty="0"/>
              <a:t>Effect of Vitamin D3 Supplementation on Severe Asthma Exacerbations in Children With Asthma and Low Vitamin D Levels: The VDKA Randomized Clinical Trial</a:t>
            </a:r>
          </a:p>
          <a:p>
            <a:pPr>
              <a:lnSpc>
                <a:spcPct val="150000"/>
              </a:lnSpc>
              <a:buClr>
                <a:srgbClr val="25A79B"/>
              </a:buClr>
            </a:pPr>
            <a:r>
              <a:rPr lang="fr-FR" sz="2800" dirty="0"/>
              <a:t>1er auteur, revue et année de l’article</a:t>
            </a:r>
          </a:p>
          <a:p>
            <a:pPr lvl="1">
              <a:lnSpc>
                <a:spcPct val="150000"/>
              </a:lnSpc>
              <a:buClr>
                <a:srgbClr val="25A79B"/>
              </a:buClr>
            </a:pPr>
            <a:r>
              <a:rPr lang="fr-FR" sz="2400" dirty="0"/>
              <a:t>Erick </a:t>
            </a:r>
            <a:r>
              <a:rPr lang="fr-FR" sz="2400" dirty="0" err="1"/>
              <a:t>Forno</a:t>
            </a:r>
            <a:r>
              <a:rPr lang="fr-FR" sz="2400" dirty="0"/>
              <a:t>, et al. JAMA. 2020</a:t>
            </a:r>
          </a:p>
          <a:p>
            <a:pPr lvl="1">
              <a:lnSpc>
                <a:spcPct val="150000"/>
              </a:lnSpc>
              <a:buClr>
                <a:srgbClr val="25A79B"/>
              </a:buClr>
            </a:pPr>
            <a:endParaRPr lang="fr-FR" sz="2400" dirty="0"/>
          </a:p>
          <a:p>
            <a:pPr marL="457200" lvl="1" indent="0">
              <a:lnSpc>
                <a:spcPct val="150000"/>
              </a:lnSpc>
              <a:buClr>
                <a:srgbClr val="25A79B"/>
              </a:buClr>
              <a:buNone/>
            </a:pPr>
            <a:endParaRPr lang="fr-FR" sz="2400" dirty="0"/>
          </a:p>
        </p:txBody>
      </p:sp>
    </p:spTree>
    <p:extLst>
      <p:ext uri="{BB962C8B-B14F-4D97-AF65-F5344CB8AC3E}">
        <p14:creationId xmlns:p14="http://schemas.microsoft.com/office/powerpoint/2010/main" val="589293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cs typeface="Arial" pitchFamily="34" charset="0"/>
              </a:rPr>
              <a:t>Abstract 3</a:t>
            </a:r>
          </a:p>
        </p:txBody>
      </p:sp>
      <p:sp>
        <p:nvSpPr>
          <p:cNvPr id="4" name="Espace réservé du contenu 2"/>
          <p:cNvSpPr>
            <a:spLocks noGrp="1"/>
          </p:cNvSpPr>
          <p:nvPr>
            <p:ph idx="4294967295"/>
          </p:nvPr>
        </p:nvSpPr>
        <p:spPr>
          <a:xfrm>
            <a:off x="0" y="836712"/>
            <a:ext cx="9144000" cy="4104456"/>
          </a:xfrm>
          <a:prstGeom prst="rect">
            <a:avLst/>
          </a:prstGeom>
        </p:spPr>
        <p:txBody>
          <a:bodyPr/>
          <a:lstStyle/>
          <a:p>
            <a:pPr marL="0" indent="0" algn="just">
              <a:buNone/>
            </a:pPr>
            <a:r>
              <a:rPr lang="en-US" sz="1400" b="1" dirty="0">
                <a:solidFill>
                  <a:srgbClr val="C00000"/>
                </a:solidFill>
              </a:rPr>
              <a:t>Importance</a:t>
            </a:r>
            <a:r>
              <a:rPr lang="en-US" sz="1400" dirty="0"/>
              <a:t> Severe asthma exacerbations cause significant morbidity and costs. Whether vitamin D3 supplementation reduces severe childhood asthma exacerbations is unclear.</a:t>
            </a:r>
          </a:p>
          <a:p>
            <a:pPr marL="0" indent="0" algn="just">
              <a:buNone/>
            </a:pPr>
            <a:r>
              <a:rPr lang="en-US" sz="1400" b="1" dirty="0">
                <a:solidFill>
                  <a:srgbClr val="C00000"/>
                </a:solidFill>
              </a:rPr>
              <a:t>Objective</a:t>
            </a:r>
            <a:r>
              <a:rPr lang="en-US" sz="1400" dirty="0"/>
              <a:t> To determine whether vitamin D3 supplementation improves the time to a severe exacerbation in children with asthma and low vitamin D levels.</a:t>
            </a:r>
          </a:p>
          <a:p>
            <a:pPr marL="0" indent="0" algn="just">
              <a:buNone/>
            </a:pPr>
            <a:r>
              <a:rPr lang="en-US" sz="1400" b="1" dirty="0">
                <a:solidFill>
                  <a:srgbClr val="C00000"/>
                </a:solidFill>
              </a:rPr>
              <a:t>Design, setting, and participants </a:t>
            </a:r>
            <a:r>
              <a:rPr lang="en-US" sz="1400" dirty="0"/>
              <a:t>The Vitamin D to Prevent Severe Asthma Exacerbations (VDKA) Study was a randomized, double-blind, placebo-controlled clinical trial of vitamin D3 supplementation to improve the time to severe exacerbations in high-risk children with asthma aged 6 to 16 years taking low-dose inhaled corticosteroids and with serum 25-hydroxyvitamin D levels less than 30 ng/</a:t>
            </a:r>
            <a:r>
              <a:rPr lang="en-US" sz="1400" dirty="0" err="1"/>
              <a:t>mL.</a:t>
            </a:r>
            <a:r>
              <a:rPr lang="en-US" sz="1400" dirty="0"/>
              <a:t> Participants were recruited from 7 US centers. Enrollment started in February 2016, with a goal of 400 participants; the trial was terminated early (March 2019) due to futility, and follow-up ended in September 2019.</a:t>
            </a:r>
          </a:p>
          <a:p>
            <a:pPr marL="0" indent="0" algn="just">
              <a:buNone/>
            </a:pPr>
            <a:r>
              <a:rPr lang="en-US" sz="1400" b="1" dirty="0">
                <a:solidFill>
                  <a:srgbClr val="C00000"/>
                </a:solidFill>
              </a:rPr>
              <a:t>Interventions</a:t>
            </a:r>
            <a:r>
              <a:rPr lang="en-US" sz="1400" dirty="0"/>
              <a:t> Participants were randomized to vitamin D3, 4000 IU/d (n = 96), or placebo (n = 96) for 48 weeks and maintained with fluticasone propionate, 176 </a:t>
            </a:r>
            <a:r>
              <a:rPr lang="en-US" sz="1400" dirty="0" err="1"/>
              <a:t>μg</a:t>
            </a:r>
            <a:r>
              <a:rPr lang="en-US" sz="1400" dirty="0"/>
              <a:t>/d (6-11 years old), or 220 </a:t>
            </a:r>
            <a:r>
              <a:rPr lang="en-US" sz="1400" dirty="0" err="1"/>
              <a:t>μg</a:t>
            </a:r>
            <a:r>
              <a:rPr lang="en-US" sz="1400" dirty="0"/>
              <a:t>/d (12-16 years old).</a:t>
            </a:r>
          </a:p>
          <a:p>
            <a:pPr marL="0" indent="0" algn="just">
              <a:buNone/>
            </a:pPr>
            <a:r>
              <a:rPr lang="en-US" sz="1400" b="1" dirty="0">
                <a:solidFill>
                  <a:srgbClr val="C00000"/>
                </a:solidFill>
              </a:rPr>
              <a:t>Main outcomes measures </a:t>
            </a:r>
            <a:r>
              <a:rPr lang="en-US" sz="1400" dirty="0"/>
              <a:t>The primary outcome was the time to a severe asthma exacerbation. Secondary outcomes included the time to a viral-induced severe exacerbation, the proportion of participants in whom the dose of inhaled corticosteroid was reduced halfway through the trial, and the cumulative fluticasone dose during the trial.</a:t>
            </a:r>
          </a:p>
          <a:p>
            <a:pPr marL="0" indent="0" algn="just">
              <a:buNone/>
            </a:pPr>
            <a:r>
              <a:rPr lang="en-US" sz="1400" b="1" dirty="0">
                <a:solidFill>
                  <a:srgbClr val="C00000"/>
                </a:solidFill>
              </a:rPr>
              <a:t>Results </a:t>
            </a:r>
            <a:r>
              <a:rPr lang="en-US" sz="1400" dirty="0"/>
              <a:t>Among 192 randomized participants (mean age, 9.8 years; 77 girls [40%]), 180 (93.8%) completed the trial. A total of 36 participants (37.5%) in the vitamin D3 group and 33 (34.4%) in the placebo group had 1 or more severe exacerbations. Compared with placebo, vitamin D3 supplementation did not significantly improve the time to a severe exacerbation: the mean time to exacerbation was 240 days in the vitamin D3 group vs 253 days in the placebo group (mean group difference, −13.1 days [95%CI, −42.6 to 16.4]; adjusted hazard ratio, 1.13 [95%CI, 0.69 to 1.85]; </a:t>
            </a:r>
            <a:r>
              <a:rPr lang="en-US" sz="1400" i="1" dirty="0"/>
              <a:t>P </a:t>
            </a:r>
            <a:r>
              <a:rPr lang="en-US" sz="1400" dirty="0"/>
              <a:t>= .63). Vitamin D3 supplementation, compared with placebo, likewise did not significantly improve the time to a viral-induced severe exacerbation, the proportion of participants whose dose of inhaled corticosteroid was reduced, or the cumulative fluticasone dose during the trial. Serious adverse events were similar in both groups (vitamin D3 group, n = 11; placebo group, n = 9).</a:t>
            </a:r>
          </a:p>
          <a:p>
            <a:pPr marL="0" indent="0" algn="just">
              <a:buNone/>
            </a:pPr>
            <a:r>
              <a:rPr lang="en-US" sz="1400" b="1" dirty="0">
                <a:solidFill>
                  <a:srgbClr val="C00000"/>
                </a:solidFill>
              </a:rPr>
              <a:t>Conclusions and relevance </a:t>
            </a:r>
            <a:r>
              <a:rPr lang="en-US" sz="1400" dirty="0"/>
              <a:t>Among children with persistent asthma and low vitamin D levels, vitamin D3 supplementation, compared with placebo, did not significantly improve the time to a severe asthma exacerbation. The findings do not support the use of vitamin D3 supplementation to prevent severe asthma exacerbations in this group of patients.</a:t>
            </a:r>
            <a:endParaRPr lang="fr-FR" sz="1400" dirty="0"/>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6442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cs typeface="Arial" pitchFamily="34" charset="0"/>
              </a:rPr>
              <a:t>Abstract 3</a:t>
            </a:r>
          </a:p>
        </p:txBody>
      </p:sp>
      <p:sp>
        <p:nvSpPr>
          <p:cNvPr id="4" name="Espace réservé du contenu 2"/>
          <p:cNvSpPr>
            <a:spLocks noGrp="1"/>
          </p:cNvSpPr>
          <p:nvPr>
            <p:ph idx="4294967295"/>
          </p:nvPr>
        </p:nvSpPr>
        <p:spPr>
          <a:xfrm>
            <a:off x="0" y="836712"/>
            <a:ext cx="9144000" cy="4104456"/>
          </a:xfrm>
          <a:prstGeom prst="rect">
            <a:avLst/>
          </a:prstGeom>
        </p:spPr>
        <p:txBody>
          <a:bodyPr/>
          <a:lstStyle/>
          <a:p>
            <a:pPr marL="0" indent="0" algn="just">
              <a:buNone/>
            </a:pPr>
            <a:r>
              <a:rPr lang="en-US" sz="1400" b="1" dirty="0">
                <a:solidFill>
                  <a:srgbClr val="C00000"/>
                </a:solidFill>
              </a:rPr>
              <a:t>Importance</a:t>
            </a:r>
            <a:r>
              <a:rPr lang="en-US" sz="1400" dirty="0"/>
              <a:t> Severe asthma exacerbations cause significant morbidity and costs. Whether vitamin D3 supplementation reduces severe childhood asthma exacerbations is unclear.</a:t>
            </a:r>
          </a:p>
          <a:p>
            <a:pPr marL="0" indent="0" algn="just">
              <a:buNone/>
            </a:pPr>
            <a:r>
              <a:rPr lang="en-US" sz="1400" b="1" dirty="0">
                <a:solidFill>
                  <a:srgbClr val="C00000"/>
                </a:solidFill>
              </a:rPr>
              <a:t>Objective</a:t>
            </a:r>
            <a:r>
              <a:rPr lang="en-US" sz="1400" dirty="0"/>
              <a:t> To determine whether </a:t>
            </a:r>
            <a:r>
              <a:rPr lang="en-US" sz="1400" b="1" dirty="0">
                <a:solidFill>
                  <a:srgbClr val="00B050"/>
                </a:solidFill>
              </a:rPr>
              <a:t>vitamin D3 supplementation</a:t>
            </a:r>
            <a:r>
              <a:rPr lang="en-US" sz="1400" dirty="0"/>
              <a:t> improves </a:t>
            </a:r>
            <a:r>
              <a:rPr lang="en-US" sz="1400" b="1" dirty="0">
                <a:solidFill>
                  <a:srgbClr val="00B050"/>
                </a:solidFill>
              </a:rPr>
              <a:t>the time to a severe exacerbation</a:t>
            </a:r>
            <a:r>
              <a:rPr lang="en-US" sz="1400" dirty="0"/>
              <a:t> in </a:t>
            </a:r>
            <a:r>
              <a:rPr lang="en-US" sz="1400" b="1" dirty="0">
                <a:solidFill>
                  <a:srgbClr val="00B050"/>
                </a:solidFill>
              </a:rPr>
              <a:t>children with asthma and low vitamin D levels</a:t>
            </a:r>
            <a:r>
              <a:rPr lang="en-US" sz="1400" dirty="0"/>
              <a:t>.</a:t>
            </a:r>
          </a:p>
          <a:p>
            <a:pPr marL="0" indent="0" algn="just">
              <a:buNone/>
            </a:pPr>
            <a:r>
              <a:rPr lang="en-US" sz="1400" b="1" dirty="0">
                <a:solidFill>
                  <a:srgbClr val="C00000"/>
                </a:solidFill>
              </a:rPr>
              <a:t>Design, setting, and participants </a:t>
            </a:r>
            <a:r>
              <a:rPr lang="en-US" sz="1400" dirty="0"/>
              <a:t>The Vitamin D to Prevent Severe Asthma Exacerbations (VDKA) Study was a </a:t>
            </a:r>
            <a:r>
              <a:rPr lang="en-US" sz="1400" b="1" dirty="0">
                <a:solidFill>
                  <a:srgbClr val="00B050"/>
                </a:solidFill>
              </a:rPr>
              <a:t>randomized, double-blind, placebo-controlled clinical trial </a:t>
            </a:r>
            <a:r>
              <a:rPr lang="en-US" sz="1400" dirty="0"/>
              <a:t>of vitamin D3 supplementation to improve the time to severe exacerbations in high-risk children with asthma aged 6 to 16 years taking low-dose inhaled corticosteroids and with serum 25-hydroxyvitamin D levels less than 30 ng/</a:t>
            </a:r>
            <a:r>
              <a:rPr lang="en-US" sz="1400" dirty="0" err="1"/>
              <a:t>mL.</a:t>
            </a:r>
            <a:r>
              <a:rPr lang="en-US" sz="1400" dirty="0"/>
              <a:t> Participants were recruited from 7 US centers. Enrollment started in February 2016, with a goal of 400 participants; the trial was terminated early (March 2019) due to futility, and follow-up ended in September 2019.</a:t>
            </a:r>
          </a:p>
          <a:p>
            <a:pPr marL="0" indent="0" algn="just">
              <a:buNone/>
            </a:pPr>
            <a:r>
              <a:rPr lang="en-US" sz="1400" b="1" dirty="0">
                <a:solidFill>
                  <a:srgbClr val="C00000"/>
                </a:solidFill>
              </a:rPr>
              <a:t>Interventions</a:t>
            </a:r>
            <a:r>
              <a:rPr lang="en-US" sz="1400" dirty="0"/>
              <a:t> Participants were randomized to vitamin D3, 4000 IU/d (n = 96), or placebo (n = 96) for 48 weeks and maintained with fluticasone propionate, 176 </a:t>
            </a:r>
            <a:r>
              <a:rPr lang="en-US" sz="1400" dirty="0" err="1"/>
              <a:t>μg</a:t>
            </a:r>
            <a:r>
              <a:rPr lang="en-US" sz="1400" dirty="0"/>
              <a:t>/d (6-11 years old), or 220 </a:t>
            </a:r>
            <a:r>
              <a:rPr lang="en-US" sz="1400" dirty="0" err="1"/>
              <a:t>μg</a:t>
            </a:r>
            <a:r>
              <a:rPr lang="en-US" sz="1400" dirty="0"/>
              <a:t>/d (12-16 years old).</a:t>
            </a:r>
          </a:p>
          <a:p>
            <a:pPr marL="0" indent="0" algn="just">
              <a:buNone/>
            </a:pPr>
            <a:r>
              <a:rPr lang="en-US" sz="1400" b="1" dirty="0">
                <a:solidFill>
                  <a:srgbClr val="C00000"/>
                </a:solidFill>
              </a:rPr>
              <a:t>Main outcomes measures </a:t>
            </a:r>
            <a:r>
              <a:rPr lang="en-US" sz="1400" dirty="0"/>
              <a:t>The primary outcome was the time to a severe asthma exacerbation. Secondary outcomes included the time to a viral-induced severe exacerbation, the proportion of participants in whom the dose of inhaled corticosteroid was reduced halfway through the trial, and the cumulative fluticasone dose during the trial.</a:t>
            </a:r>
          </a:p>
          <a:p>
            <a:pPr marL="0" indent="0" algn="just">
              <a:buNone/>
            </a:pPr>
            <a:r>
              <a:rPr lang="en-US" sz="1400" b="1" dirty="0">
                <a:solidFill>
                  <a:srgbClr val="C00000"/>
                </a:solidFill>
              </a:rPr>
              <a:t>Results </a:t>
            </a:r>
            <a:r>
              <a:rPr lang="en-US" sz="1400" dirty="0"/>
              <a:t>Among 192 randomized participants (mean age, 9.8 years; 77 girls [40%]), 180 (93.8%) completed the trial. A total of 36 participants (37.5%) in the vitamin D3 group and 33 (34.4%) in the placebo group had 1 or more severe exacerbations. </a:t>
            </a:r>
            <a:r>
              <a:rPr lang="en-US" sz="1400" b="1" dirty="0">
                <a:solidFill>
                  <a:srgbClr val="00B050"/>
                </a:solidFill>
              </a:rPr>
              <a:t>Compared with placebo, vitamin D3 supplementation did not significantly improve the time to a severe exacerbation</a:t>
            </a:r>
            <a:r>
              <a:rPr lang="en-US" sz="1400" dirty="0"/>
              <a:t>: the mean time to exacerbation was 240 days in the vitamin D3 group vs 253 days in the placebo group (mean group difference, −13.1 days [95%CI, −42.6 to 16.4]; </a:t>
            </a:r>
            <a:r>
              <a:rPr lang="en-US" sz="1400" b="1" dirty="0">
                <a:solidFill>
                  <a:srgbClr val="00B050"/>
                </a:solidFill>
              </a:rPr>
              <a:t>adjusted hazard ratio, 1.13 [95%CI, 0.69 to 1.85]; </a:t>
            </a:r>
            <a:r>
              <a:rPr lang="en-US" sz="1400" b="1" i="1" dirty="0">
                <a:solidFill>
                  <a:srgbClr val="00B050"/>
                </a:solidFill>
              </a:rPr>
              <a:t>P </a:t>
            </a:r>
            <a:r>
              <a:rPr lang="en-US" sz="1400" b="1" dirty="0">
                <a:solidFill>
                  <a:srgbClr val="00B050"/>
                </a:solidFill>
              </a:rPr>
              <a:t>= .63</a:t>
            </a:r>
            <a:r>
              <a:rPr lang="en-US" sz="1400" dirty="0"/>
              <a:t>). Vitamin D3 supplementation, compared with placebo, likewise did not significantly improve the time to a viral-induced severe exacerbation, the proportion of participants whose dose of inhaled corticosteroid was reduced, or the cumulative fluticasone dose during the trial. Serious adverse events were similar in both groups (vitamin D3 group, n = 11; placebo group, n = 9).</a:t>
            </a:r>
          </a:p>
          <a:p>
            <a:pPr marL="0" indent="0" algn="just">
              <a:buNone/>
            </a:pPr>
            <a:r>
              <a:rPr lang="en-US" sz="1400" b="1" dirty="0">
                <a:solidFill>
                  <a:srgbClr val="C00000"/>
                </a:solidFill>
              </a:rPr>
              <a:t>Conclusions and relevance </a:t>
            </a:r>
            <a:r>
              <a:rPr lang="en-US" sz="1400" dirty="0"/>
              <a:t>Among children with persistent asthma and low vitamin D levels, vitamin D3 supplementation, compared with placebo, did not significantly improve the time to a severe asthma exacerbation. The findings do not support the use of vitamin D3 supplementation to prevent severe asthma exacerbations in this group of patients.</a:t>
            </a:r>
            <a:endParaRPr lang="fr-FR" sz="1400" dirty="0"/>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3975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2800" dirty="0">
                <a:solidFill>
                  <a:schemeClr val="tx1">
                    <a:lumMod val="65000"/>
                    <a:lumOff val="35000"/>
                  </a:schemeClr>
                </a:solidFill>
              </a:rPr>
              <a:t>Abstract 3 : Identification de la question de recherche</a:t>
            </a:r>
          </a:p>
        </p:txBody>
      </p:sp>
      <p:sp>
        <p:nvSpPr>
          <p:cNvPr id="3" name="Espace réservé du contenu 2"/>
          <p:cNvSpPr>
            <a:spLocks noGrp="1"/>
          </p:cNvSpPr>
          <p:nvPr>
            <p:ph idx="4294967295"/>
          </p:nvPr>
        </p:nvSpPr>
        <p:spPr>
          <a:xfrm>
            <a:off x="889248" y="1124744"/>
            <a:ext cx="7499176" cy="4104456"/>
          </a:xfrm>
          <a:prstGeom prst="rect">
            <a:avLst/>
          </a:prstGeom>
        </p:spPr>
        <p:txBody>
          <a:bodyPr/>
          <a:lstStyle/>
          <a:p>
            <a:pPr>
              <a:lnSpc>
                <a:spcPct val="150000"/>
              </a:lnSpc>
              <a:buClr>
                <a:srgbClr val="25A79B"/>
              </a:buClr>
            </a:pPr>
            <a:r>
              <a:rPr lang="en-US" sz="2400" b="1" dirty="0">
                <a:solidFill>
                  <a:srgbClr val="25A79B"/>
                </a:solidFill>
              </a:rPr>
              <a:t>P :</a:t>
            </a:r>
            <a:r>
              <a:rPr lang="en-US" sz="2400" b="1" dirty="0"/>
              <a:t> </a:t>
            </a:r>
            <a:r>
              <a:rPr lang="fr-FR" sz="2400" dirty="0"/>
              <a:t>enfants souffrant d'asthme et ayant un faible taux de vitamine D </a:t>
            </a:r>
          </a:p>
          <a:p>
            <a:pPr>
              <a:lnSpc>
                <a:spcPct val="150000"/>
              </a:lnSpc>
              <a:buClr>
                <a:srgbClr val="25A79B"/>
              </a:buClr>
            </a:pPr>
            <a:r>
              <a:rPr lang="en-US" sz="2400" b="1" dirty="0">
                <a:solidFill>
                  <a:srgbClr val="25A79B"/>
                </a:solidFill>
              </a:rPr>
              <a:t>I : </a:t>
            </a:r>
            <a:r>
              <a:rPr lang="en-US" sz="2400" dirty="0"/>
              <a:t>supplementation </a:t>
            </a:r>
            <a:r>
              <a:rPr lang="en-US" sz="2400" dirty="0" err="1"/>
              <a:t>en</a:t>
            </a:r>
            <a:r>
              <a:rPr lang="en-US" sz="2400" dirty="0"/>
              <a:t> vitamin D3</a:t>
            </a:r>
          </a:p>
          <a:p>
            <a:pPr>
              <a:lnSpc>
                <a:spcPct val="150000"/>
              </a:lnSpc>
              <a:buClr>
                <a:srgbClr val="25A79B"/>
              </a:buClr>
            </a:pPr>
            <a:r>
              <a:rPr lang="en-US" sz="2400" b="1" dirty="0">
                <a:solidFill>
                  <a:srgbClr val="25A79B"/>
                </a:solidFill>
              </a:rPr>
              <a:t>C : </a:t>
            </a:r>
            <a:r>
              <a:rPr lang="en-US" sz="2400" dirty="0" err="1"/>
              <a:t>groupe</a:t>
            </a:r>
            <a:r>
              <a:rPr lang="en-US" sz="2400" dirty="0"/>
              <a:t> </a:t>
            </a:r>
            <a:r>
              <a:rPr lang="en-US" sz="2400" dirty="0" err="1"/>
              <a:t>contrôle</a:t>
            </a:r>
            <a:r>
              <a:rPr lang="en-US" sz="2400" dirty="0"/>
              <a:t> qui </a:t>
            </a:r>
            <a:r>
              <a:rPr lang="en-US" sz="2400" dirty="0" err="1"/>
              <a:t>reçoit</a:t>
            </a:r>
            <a:r>
              <a:rPr lang="en-US" sz="2400" dirty="0"/>
              <a:t> un placebo</a:t>
            </a:r>
          </a:p>
          <a:p>
            <a:pPr>
              <a:lnSpc>
                <a:spcPct val="150000"/>
              </a:lnSpc>
              <a:buClr>
                <a:srgbClr val="25A79B"/>
              </a:buClr>
            </a:pPr>
            <a:r>
              <a:rPr lang="en-US" sz="2400" b="1" dirty="0">
                <a:solidFill>
                  <a:srgbClr val="25A79B"/>
                </a:solidFill>
              </a:rPr>
              <a:t>O : </a:t>
            </a:r>
            <a:r>
              <a:rPr lang="en-US" sz="2400" dirty="0" err="1"/>
              <a:t>délai</a:t>
            </a:r>
            <a:r>
              <a:rPr lang="en-US" sz="2400" dirty="0"/>
              <a:t> </a:t>
            </a:r>
            <a:r>
              <a:rPr lang="en-US" sz="2400" dirty="0" err="1"/>
              <a:t>jusqu’à</a:t>
            </a:r>
            <a:r>
              <a:rPr lang="en-US" sz="2400" dirty="0"/>
              <a:t> exacerbation </a:t>
            </a:r>
            <a:r>
              <a:rPr lang="en-US" sz="2400" dirty="0" err="1"/>
              <a:t>sévère</a:t>
            </a:r>
            <a:endParaRPr lang="en-US" sz="2400" dirty="0"/>
          </a:p>
        </p:txBody>
      </p:sp>
      <p:cxnSp>
        <p:nvCxnSpPr>
          <p:cNvPr id="9" name="Connecteur droit 8"/>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775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02840" y="116632"/>
            <a:ext cx="8229600"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rPr>
              <a:t>Abstract 3 : Identification du type d’étude</a:t>
            </a:r>
          </a:p>
        </p:txBody>
      </p:sp>
      <p:cxnSp>
        <p:nvCxnSpPr>
          <p:cNvPr id="3" name="Connecteur droit 2"/>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4" name="Espace réservé du contenu 2"/>
          <p:cNvSpPr txBox="1">
            <a:spLocks/>
          </p:cNvSpPr>
          <p:nvPr/>
        </p:nvSpPr>
        <p:spPr>
          <a:xfrm>
            <a:off x="889248" y="1124744"/>
            <a:ext cx="7499176" cy="410445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Clr>
                <a:srgbClr val="25A79B"/>
              </a:buClr>
            </a:pPr>
            <a:r>
              <a:rPr lang="fr-FR" sz="2800" dirty="0"/>
              <a:t>Essai contrôlé randomisé en double aveugle contre placebo</a:t>
            </a:r>
          </a:p>
          <a:p>
            <a:pPr marL="457200" lvl="1" indent="0">
              <a:lnSpc>
                <a:spcPct val="150000"/>
              </a:lnSpc>
              <a:buClr>
                <a:srgbClr val="25A79B"/>
              </a:buClr>
              <a:buNone/>
            </a:pPr>
            <a:endParaRPr lang="fr-FR" sz="2400" dirty="0"/>
          </a:p>
        </p:txBody>
      </p:sp>
    </p:spTree>
    <p:extLst>
      <p:ext uri="{BB962C8B-B14F-4D97-AF65-F5344CB8AC3E}">
        <p14:creationId xmlns:p14="http://schemas.microsoft.com/office/powerpoint/2010/main" val="2713912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idx="4294967295"/>
          </p:nvPr>
        </p:nvSpPr>
        <p:spPr>
          <a:xfrm>
            <a:off x="302840" y="116632"/>
            <a:ext cx="8229600" cy="792088"/>
          </a:xfrm>
        </p:spPr>
        <p:txBody>
          <a:bodyPr>
            <a:normAutofit/>
          </a:bodyPr>
          <a:lstStyle/>
          <a:p>
            <a:pPr algn="l"/>
            <a:r>
              <a:rPr lang="fr-FR" sz="3600" dirty="0">
                <a:solidFill>
                  <a:schemeClr val="tx1">
                    <a:lumMod val="65000"/>
                    <a:lumOff val="35000"/>
                  </a:schemeClr>
                </a:solidFill>
              </a:rPr>
              <a:t>Abstract 3 : Principaux résultats (1)</a:t>
            </a:r>
          </a:p>
        </p:txBody>
      </p:sp>
      <p:sp>
        <p:nvSpPr>
          <p:cNvPr id="5" name="Espace réservé du contenu 2"/>
          <p:cNvSpPr>
            <a:spLocks noGrp="1"/>
          </p:cNvSpPr>
          <p:nvPr>
            <p:ph idx="4294967295"/>
          </p:nvPr>
        </p:nvSpPr>
        <p:spPr>
          <a:xfrm>
            <a:off x="755576" y="1124744"/>
            <a:ext cx="8280920" cy="5035425"/>
          </a:xfrm>
          <a:prstGeom prst="rect">
            <a:avLst/>
          </a:prstGeom>
        </p:spPr>
        <p:txBody>
          <a:bodyPr/>
          <a:lstStyle/>
          <a:p>
            <a:pPr>
              <a:lnSpc>
                <a:spcPct val="150000"/>
              </a:lnSpc>
              <a:buClr>
                <a:srgbClr val="25A79B"/>
              </a:buClr>
            </a:pPr>
            <a:r>
              <a:rPr lang="en-US" sz="2800" dirty="0"/>
              <a:t>Description de la population</a:t>
            </a:r>
          </a:p>
          <a:p>
            <a:pPr lvl="1">
              <a:lnSpc>
                <a:spcPct val="150000"/>
              </a:lnSpc>
              <a:buClr>
                <a:srgbClr val="25A79B"/>
              </a:buClr>
            </a:pPr>
            <a:r>
              <a:rPr lang="fr-FR" sz="2400" dirty="0"/>
              <a:t>192 participants randomisés</a:t>
            </a:r>
          </a:p>
          <a:p>
            <a:pPr lvl="1">
              <a:lnSpc>
                <a:spcPct val="150000"/>
              </a:lnSpc>
              <a:buClr>
                <a:srgbClr val="25A79B"/>
              </a:buClr>
            </a:pPr>
            <a:r>
              <a:rPr lang="fr-FR" sz="2400" dirty="0"/>
              <a:t>âge moyen : 9,8 ans</a:t>
            </a:r>
          </a:p>
          <a:p>
            <a:pPr lvl="1">
              <a:lnSpc>
                <a:spcPct val="150000"/>
              </a:lnSpc>
              <a:buClr>
                <a:srgbClr val="25A79B"/>
              </a:buClr>
            </a:pPr>
            <a:r>
              <a:rPr lang="fr-FR" sz="2400" dirty="0"/>
              <a:t>77 filles [40%]</a:t>
            </a:r>
          </a:p>
          <a:p>
            <a:pPr lvl="1">
              <a:lnSpc>
                <a:spcPct val="150000"/>
              </a:lnSpc>
              <a:buClr>
                <a:srgbClr val="25A79B"/>
              </a:buClr>
            </a:pPr>
            <a:r>
              <a:rPr lang="fr-FR" sz="2400" dirty="0"/>
              <a:t>180 participants (93,8%) ont terminé l'essai</a:t>
            </a:r>
            <a:endParaRPr lang="en-US" sz="2400" dirty="0"/>
          </a:p>
        </p:txBody>
      </p:sp>
      <p:cxnSp>
        <p:nvCxnSpPr>
          <p:cNvPr id="8" name="Connecteur droit 7"/>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97529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idx="4294967295"/>
          </p:nvPr>
        </p:nvSpPr>
        <p:spPr>
          <a:xfrm>
            <a:off x="302840" y="116632"/>
            <a:ext cx="8229600" cy="792088"/>
          </a:xfrm>
        </p:spPr>
        <p:txBody>
          <a:bodyPr>
            <a:normAutofit/>
          </a:bodyPr>
          <a:lstStyle/>
          <a:p>
            <a:pPr algn="l"/>
            <a:r>
              <a:rPr lang="fr-FR" sz="3600" dirty="0">
                <a:solidFill>
                  <a:schemeClr val="tx1">
                    <a:lumMod val="65000"/>
                    <a:lumOff val="35000"/>
                  </a:schemeClr>
                </a:solidFill>
              </a:rPr>
              <a:t>Abstract 3 : Principaux résultats (2)</a:t>
            </a:r>
          </a:p>
        </p:txBody>
      </p:sp>
      <p:sp>
        <p:nvSpPr>
          <p:cNvPr id="5" name="Espace réservé du contenu 2"/>
          <p:cNvSpPr>
            <a:spLocks noGrp="1"/>
          </p:cNvSpPr>
          <p:nvPr>
            <p:ph idx="4294967295"/>
          </p:nvPr>
        </p:nvSpPr>
        <p:spPr>
          <a:xfrm>
            <a:off x="755576" y="1124744"/>
            <a:ext cx="8280920" cy="5035425"/>
          </a:xfrm>
          <a:prstGeom prst="rect">
            <a:avLst/>
          </a:prstGeom>
        </p:spPr>
        <p:txBody>
          <a:bodyPr/>
          <a:lstStyle/>
          <a:p>
            <a:pPr>
              <a:lnSpc>
                <a:spcPct val="150000"/>
              </a:lnSpc>
              <a:buClr>
                <a:srgbClr val="25A79B"/>
              </a:buClr>
            </a:pPr>
            <a:r>
              <a:rPr lang="en-US" sz="2400" dirty="0" err="1"/>
              <a:t>Résultats</a:t>
            </a:r>
            <a:r>
              <a:rPr lang="en-US" sz="2400" dirty="0"/>
              <a:t> </a:t>
            </a:r>
            <a:r>
              <a:rPr lang="en-US" sz="2400" dirty="0" err="1"/>
              <a:t>concernant</a:t>
            </a:r>
            <a:r>
              <a:rPr lang="en-US" sz="2400" dirty="0"/>
              <a:t> </a:t>
            </a:r>
            <a:r>
              <a:rPr lang="en-US" sz="2400" dirty="0" err="1"/>
              <a:t>l’objectif</a:t>
            </a:r>
            <a:r>
              <a:rPr lang="en-US" sz="2400" dirty="0"/>
              <a:t> principal</a:t>
            </a:r>
          </a:p>
          <a:p>
            <a:pPr lvl="1">
              <a:lnSpc>
                <a:spcPct val="150000"/>
              </a:lnSpc>
              <a:buClr>
                <a:srgbClr val="25A79B"/>
              </a:buClr>
            </a:pPr>
            <a:r>
              <a:rPr lang="fr-FR" sz="2000" dirty="0"/>
              <a:t>36 participants (37,5%) du groupe vitamine D3 et 33 (34,4%) du groupe placebo ont eu une ou plusieurs exacerbations graves</a:t>
            </a:r>
          </a:p>
          <a:p>
            <a:pPr lvl="1">
              <a:lnSpc>
                <a:spcPct val="150000"/>
              </a:lnSpc>
              <a:buClr>
                <a:srgbClr val="25A79B"/>
              </a:buClr>
            </a:pPr>
            <a:r>
              <a:rPr lang="fr-FR" sz="2000" dirty="0"/>
              <a:t>par rapport au placebo, la supplémentation en vitamine D3 n'a pas amélioré de manière significative le délai avant une exacerbation grave : délai moyen de 240 jours dans le groupe vitamine D3 contre 253 jours dans le groupe placebo (différence moyenne entre les groupes, -13,1 jours [95% IC, -42,6 à 16,4] ; HR ajusté = 1,13 [95% IC, 0,69 à 1,85] ; P = 0,63)</a:t>
            </a:r>
          </a:p>
        </p:txBody>
      </p:sp>
      <p:cxnSp>
        <p:nvCxnSpPr>
          <p:cNvPr id="8" name="Connecteur droit 7"/>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9854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idx="4294967295"/>
          </p:nvPr>
        </p:nvSpPr>
        <p:spPr>
          <a:xfrm>
            <a:off x="302840" y="116632"/>
            <a:ext cx="8229600" cy="792088"/>
          </a:xfrm>
        </p:spPr>
        <p:txBody>
          <a:bodyPr>
            <a:normAutofit/>
          </a:bodyPr>
          <a:lstStyle/>
          <a:p>
            <a:pPr algn="l"/>
            <a:r>
              <a:rPr lang="fr-FR" sz="3600" dirty="0">
                <a:solidFill>
                  <a:schemeClr val="tx1">
                    <a:lumMod val="65000"/>
                    <a:lumOff val="35000"/>
                  </a:schemeClr>
                </a:solidFill>
              </a:rPr>
              <a:t>Abstract 3 : Principaux résultats (3)</a:t>
            </a:r>
          </a:p>
        </p:txBody>
      </p:sp>
      <p:sp>
        <p:nvSpPr>
          <p:cNvPr id="5" name="Espace réservé du contenu 2"/>
          <p:cNvSpPr>
            <a:spLocks noGrp="1"/>
          </p:cNvSpPr>
          <p:nvPr>
            <p:ph idx="4294967295"/>
          </p:nvPr>
        </p:nvSpPr>
        <p:spPr>
          <a:xfrm>
            <a:off x="755576" y="1124744"/>
            <a:ext cx="8280920" cy="5035425"/>
          </a:xfrm>
          <a:prstGeom prst="rect">
            <a:avLst/>
          </a:prstGeom>
        </p:spPr>
        <p:txBody>
          <a:bodyPr/>
          <a:lstStyle/>
          <a:p>
            <a:pPr>
              <a:lnSpc>
                <a:spcPct val="150000"/>
              </a:lnSpc>
              <a:buClr>
                <a:srgbClr val="25A79B"/>
              </a:buClr>
            </a:pPr>
            <a:r>
              <a:rPr lang="en-US" sz="2400" dirty="0" err="1"/>
              <a:t>Résultats</a:t>
            </a:r>
            <a:r>
              <a:rPr lang="en-US" sz="2400" dirty="0"/>
              <a:t> </a:t>
            </a:r>
            <a:r>
              <a:rPr lang="en-US" sz="2400" dirty="0" err="1"/>
              <a:t>concernant</a:t>
            </a:r>
            <a:r>
              <a:rPr lang="en-US" sz="2400" dirty="0"/>
              <a:t> les </a:t>
            </a:r>
            <a:r>
              <a:rPr lang="en-US" sz="2400" dirty="0" err="1"/>
              <a:t>objectifs</a:t>
            </a:r>
            <a:r>
              <a:rPr lang="en-US" sz="2400" dirty="0"/>
              <a:t> </a:t>
            </a:r>
            <a:r>
              <a:rPr lang="en-US" sz="2400" dirty="0" err="1"/>
              <a:t>secondaires</a:t>
            </a:r>
            <a:endParaRPr lang="en-US" sz="2400" dirty="0"/>
          </a:p>
          <a:p>
            <a:pPr lvl="1">
              <a:lnSpc>
                <a:spcPct val="150000"/>
              </a:lnSpc>
              <a:buClr>
                <a:srgbClr val="25A79B"/>
              </a:buClr>
            </a:pPr>
            <a:r>
              <a:rPr lang="fr-FR" sz="2000" dirty="0"/>
              <a:t>la supplémentation en vitamine D3, par rapport au placebo, n'a pas amélioré de manière significative </a:t>
            </a:r>
          </a:p>
          <a:p>
            <a:pPr lvl="2">
              <a:lnSpc>
                <a:spcPct val="150000"/>
              </a:lnSpc>
              <a:buClr>
                <a:srgbClr val="25A79B"/>
              </a:buClr>
            </a:pPr>
            <a:r>
              <a:rPr lang="fr-FR" sz="1800" dirty="0"/>
              <a:t>le délai avant une exacerbation virale sévère</a:t>
            </a:r>
          </a:p>
          <a:p>
            <a:pPr lvl="2">
              <a:lnSpc>
                <a:spcPct val="150000"/>
              </a:lnSpc>
              <a:buClr>
                <a:srgbClr val="25A79B"/>
              </a:buClr>
            </a:pPr>
            <a:r>
              <a:rPr lang="fr-FR" sz="1800" dirty="0"/>
              <a:t>la proportion de participants dont la dose de corticostéroïde inhalé a été réduite</a:t>
            </a:r>
          </a:p>
          <a:p>
            <a:pPr lvl="2">
              <a:lnSpc>
                <a:spcPct val="150000"/>
              </a:lnSpc>
              <a:buClr>
                <a:srgbClr val="25A79B"/>
              </a:buClr>
            </a:pPr>
            <a:r>
              <a:rPr lang="fr-FR" sz="1800" dirty="0"/>
              <a:t>la dose cumulée de </a:t>
            </a:r>
            <a:r>
              <a:rPr lang="fr-FR" sz="1800" dirty="0" err="1"/>
              <a:t>fluticasone</a:t>
            </a:r>
            <a:endParaRPr lang="fr-FR" sz="1800" dirty="0"/>
          </a:p>
          <a:p>
            <a:pPr>
              <a:lnSpc>
                <a:spcPct val="150000"/>
              </a:lnSpc>
              <a:buClr>
                <a:srgbClr val="25A79B"/>
              </a:buClr>
            </a:pPr>
            <a:r>
              <a:rPr lang="en-US" sz="2400" dirty="0" err="1"/>
              <a:t>Résultats</a:t>
            </a:r>
            <a:r>
              <a:rPr lang="en-US" sz="2400" dirty="0"/>
              <a:t> </a:t>
            </a:r>
            <a:r>
              <a:rPr lang="en-US" sz="2400" dirty="0" err="1"/>
              <a:t>concernant</a:t>
            </a:r>
            <a:r>
              <a:rPr lang="en-US" sz="2400" dirty="0"/>
              <a:t> la </a:t>
            </a:r>
            <a:r>
              <a:rPr lang="en-US" sz="2400" dirty="0" err="1"/>
              <a:t>tolérance</a:t>
            </a:r>
            <a:endParaRPr lang="en-US" sz="2400" dirty="0"/>
          </a:p>
          <a:p>
            <a:pPr lvl="1">
              <a:lnSpc>
                <a:spcPct val="150000"/>
              </a:lnSpc>
              <a:buClr>
                <a:srgbClr val="25A79B"/>
              </a:buClr>
            </a:pPr>
            <a:r>
              <a:rPr lang="fr-FR" sz="2000" dirty="0"/>
              <a:t>effets indésirables graves dans les deux groupes</a:t>
            </a:r>
            <a:endParaRPr lang="en-US" sz="2000" dirty="0"/>
          </a:p>
        </p:txBody>
      </p:sp>
      <p:cxnSp>
        <p:nvCxnSpPr>
          <p:cNvPr id="8" name="Connecteur droit 7"/>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1672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02840" y="116632"/>
            <a:ext cx="8229600"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rPr>
              <a:t>Abstract 4</a:t>
            </a:r>
          </a:p>
        </p:txBody>
      </p:sp>
      <p:cxnSp>
        <p:nvCxnSpPr>
          <p:cNvPr id="3" name="Connecteur droit 2"/>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4" name="Espace réservé du contenu 2"/>
          <p:cNvSpPr txBox="1">
            <a:spLocks/>
          </p:cNvSpPr>
          <p:nvPr/>
        </p:nvSpPr>
        <p:spPr>
          <a:xfrm>
            <a:off x="889248" y="1124744"/>
            <a:ext cx="7499176" cy="410445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Clr>
                <a:srgbClr val="25A79B"/>
              </a:buClr>
            </a:pPr>
            <a:r>
              <a:rPr lang="fr-FR" sz="2800" dirty="0"/>
              <a:t>Titre de l’article</a:t>
            </a:r>
          </a:p>
          <a:p>
            <a:pPr lvl="1">
              <a:lnSpc>
                <a:spcPct val="150000"/>
              </a:lnSpc>
              <a:buClr>
                <a:srgbClr val="25A79B"/>
              </a:buClr>
            </a:pPr>
            <a:r>
              <a:rPr lang="en-US" sz="2400" dirty="0"/>
              <a:t>Smoking cessation support delivered via mobile phone text messaging (txt2stop): a single-blind, </a:t>
            </a:r>
            <a:r>
              <a:rPr lang="en-US" sz="2400" dirty="0" err="1"/>
              <a:t>randomised</a:t>
            </a:r>
            <a:r>
              <a:rPr lang="en-US" sz="2400" dirty="0"/>
              <a:t> trial</a:t>
            </a:r>
          </a:p>
          <a:p>
            <a:pPr>
              <a:lnSpc>
                <a:spcPct val="150000"/>
              </a:lnSpc>
              <a:buClr>
                <a:srgbClr val="25A79B"/>
              </a:buClr>
            </a:pPr>
            <a:r>
              <a:rPr lang="fr-FR" sz="2800" dirty="0"/>
              <a:t>1er auteur, revue et année de l’article</a:t>
            </a:r>
          </a:p>
          <a:p>
            <a:pPr lvl="1">
              <a:lnSpc>
                <a:spcPct val="150000"/>
              </a:lnSpc>
              <a:buClr>
                <a:srgbClr val="25A79B"/>
              </a:buClr>
            </a:pPr>
            <a:r>
              <a:rPr lang="fr-FR" sz="2400" dirty="0"/>
              <a:t>Caroline Free, et al. Lancet. 2011</a:t>
            </a:r>
          </a:p>
          <a:p>
            <a:pPr lvl="1">
              <a:lnSpc>
                <a:spcPct val="150000"/>
              </a:lnSpc>
              <a:buClr>
                <a:srgbClr val="25A79B"/>
              </a:buClr>
            </a:pPr>
            <a:endParaRPr lang="fr-FR" sz="2400" dirty="0"/>
          </a:p>
          <a:p>
            <a:pPr marL="457200" lvl="1" indent="0">
              <a:lnSpc>
                <a:spcPct val="150000"/>
              </a:lnSpc>
              <a:buClr>
                <a:srgbClr val="25A79B"/>
              </a:buClr>
              <a:buNone/>
            </a:pPr>
            <a:endParaRPr lang="fr-FR" sz="2400" dirty="0"/>
          </a:p>
        </p:txBody>
      </p:sp>
    </p:spTree>
    <p:extLst>
      <p:ext uri="{BB962C8B-B14F-4D97-AF65-F5344CB8AC3E}">
        <p14:creationId xmlns:p14="http://schemas.microsoft.com/office/powerpoint/2010/main" val="2905602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cs typeface="Arial" pitchFamily="34" charset="0"/>
              </a:rPr>
              <a:t>Abstract 4</a:t>
            </a:r>
          </a:p>
        </p:txBody>
      </p:sp>
      <p:sp>
        <p:nvSpPr>
          <p:cNvPr id="4" name="Espace réservé du contenu 2"/>
          <p:cNvSpPr>
            <a:spLocks noGrp="1"/>
          </p:cNvSpPr>
          <p:nvPr>
            <p:ph idx="4294967295"/>
          </p:nvPr>
        </p:nvSpPr>
        <p:spPr>
          <a:xfrm>
            <a:off x="251520" y="908720"/>
            <a:ext cx="8640960" cy="4104456"/>
          </a:xfrm>
          <a:prstGeom prst="rect">
            <a:avLst/>
          </a:prstGeom>
        </p:spPr>
        <p:txBody>
          <a:bodyPr/>
          <a:lstStyle/>
          <a:p>
            <a:pPr marL="0" indent="0" algn="just">
              <a:buNone/>
            </a:pPr>
            <a:r>
              <a:rPr lang="en-US" sz="1400" b="1" dirty="0">
                <a:solidFill>
                  <a:srgbClr val="C00000"/>
                </a:solidFill>
              </a:rPr>
              <a:t>Background</a:t>
            </a:r>
            <a:r>
              <a:rPr lang="en-US" sz="1400" dirty="0"/>
              <a:t> Smoking cessation </a:t>
            </a:r>
            <a:r>
              <a:rPr lang="en-US" sz="1400" dirty="0" err="1"/>
              <a:t>programmes</a:t>
            </a:r>
            <a:r>
              <a:rPr lang="en-US" sz="1400" dirty="0"/>
              <a:t> delivered via mobile phone text messaging show increases in </a:t>
            </a:r>
            <a:r>
              <a:rPr lang="en-US" sz="1400" dirty="0" err="1"/>
              <a:t>selfreported</a:t>
            </a:r>
            <a:r>
              <a:rPr lang="en-US" sz="1400" dirty="0"/>
              <a:t> quitting in the short term. We assessed the effect of an automated smoking cessation </a:t>
            </a:r>
            <a:r>
              <a:rPr lang="en-US" sz="1400" dirty="0" err="1"/>
              <a:t>programme</a:t>
            </a:r>
            <a:r>
              <a:rPr lang="en-US" sz="1400" dirty="0"/>
              <a:t> delivered via mobile phone text messaging on continuous abstinence.</a:t>
            </a:r>
          </a:p>
          <a:p>
            <a:pPr marL="0" indent="0" algn="just">
              <a:buNone/>
            </a:pPr>
            <a:r>
              <a:rPr lang="en-US" sz="1400" b="1" dirty="0">
                <a:solidFill>
                  <a:srgbClr val="C00000"/>
                </a:solidFill>
              </a:rPr>
              <a:t>Methods</a:t>
            </a:r>
            <a:r>
              <a:rPr lang="en-US" sz="1400" dirty="0"/>
              <a:t> In this single-blind, </a:t>
            </a:r>
            <a:r>
              <a:rPr lang="en-US" sz="1400" dirty="0" err="1"/>
              <a:t>randomised</a:t>
            </a:r>
            <a:r>
              <a:rPr lang="en-US" sz="1400" dirty="0"/>
              <a:t> trial, undertaken in the UK, smokers willing to make a quit attempt were randomly allocated, using an independent telephone </a:t>
            </a:r>
            <a:r>
              <a:rPr lang="en-US" sz="1400" dirty="0" err="1"/>
              <a:t>randomisation</a:t>
            </a:r>
            <a:r>
              <a:rPr lang="en-US" sz="1400" dirty="0"/>
              <a:t> system, to a mobile phone text messaging smoking cessation </a:t>
            </a:r>
            <a:r>
              <a:rPr lang="en-US" sz="1400" dirty="0" err="1"/>
              <a:t>programme</a:t>
            </a:r>
            <a:r>
              <a:rPr lang="en-US" sz="1400" dirty="0"/>
              <a:t> (txt2stop), comprising motivational messages and </a:t>
            </a:r>
            <a:r>
              <a:rPr lang="en-US" sz="1400" dirty="0" err="1"/>
              <a:t>behavioural</a:t>
            </a:r>
            <a:r>
              <a:rPr lang="en-US" sz="1400" dirty="0"/>
              <a:t>-change support, or to a control group that received text messages unrelated to quitting. The system automatically generated intervention or control group texts according to the allocation. Outcome assessors were masked to treatment allocation. The primary outcome was self-reported continuous smoking abstinence, biochemically verified at 6 months. All analyses were by intention to treat. This study is registered, number ISRCTN 80978588.</a:t>
            </a:r>
          </a:p>
          <a:p>
            <a:pPr marL="0" indent="0" algn="just">
              <a:buNone/>
            </a:pPr>
            <a:r>
              <a:rPr lang="en-US" sz="1400" b="1" dirty="0">
                <a:solidFill>
                  <a:srgbClr val="C00000"/>
                </a:solidFill>
              </a:rPr>
              <a:t>Findings</a:t>
            </a:r>
            <a:r>
              <a:rPr lang="en-US" sz="1400" dirty="0"/>
              <a:t> We assessed 11 914 participants for eligibility. 5800 participants were </a:t>
            </a:r>
            <a:r>
              <a:rPr lang="en-US" sz="1400" dirty="0" err="1"/>
              <a:t>randomised</a:t>
            </a:r>
            <a:r>
              <a:rPr lang="en-US" sz="1400" dirty="0"/>
              <a:t>, of whom 2915 smokers were allocated to the txt2stop intervention and 2885 were allocated to the control group; eight were excluded because they were </a:t>
            </a:r>
            <a:r>
              <a:rPr lang="en-US" sz="1400" dirty="0" err="1"/>
              <a:t>randomised</a:t>
            </a:r>
            <a:r>
              <a:rPr lang="en-US" sz="1400" dirty="0"/>
              <a:t> more than once. Primary outcome data were available for 5524 (95%) participants. Biochemically verified continuous abstinence at 6 months was significantly increased in the txt2stop group (10·7% txt2stop </a:t>
            </a:r>
            <a:r>
              <a:rPr lang="en-US" sz="1400" i="1" dirty="0"/>
              <a:t>vs </a:t>
            </a:r>
            <a:r>
              <a:rPr lang="en-US" sz="1400" dirty="0"/>
              <a:t>4·9% control, relative risk [RR] 2·20, 95% CI 1·80–2·68; p&lt;0·0001). Similar results were obtained when participants that were lost to follow-up were treated as smokers (268 [9%] of 2911 txt2stop </a:t>
            </a:r>
            <a:r>
              <a:rPr lang="en-US" sz="1400" i="1" dirty="0"/>
              <a:t>vs </a:t>
            </a:r>
            <a:r>
              <a:rPr lang="en-US" sz="1400" dirty="0"/>
              <a:t>124 [4%] of 2881 control [RR 2·14, 95% CI 1·74–2·63; p&lt;0·0001]), and when they were excluded (268 [10%] of 2735 txt2stop </a:t>
            </a:r>
            <a:r>
              <a:rPr lang="en-US" sz="1400" i="1" dirty="0"/>
              <a:t>vs </a:t>
            </a:r>
            <a:r>
              <a:rPr lang="en-US" sz="1400" dirty="0"/>
              <a:t>124 [4%] of 2789 control [2·20, 1·79–2·71; p&lt;0·0001]). No significant heterogeneity was shown in any of the </a:t>
            </a:r>
            <a:r>
              <a:rPr lang="en-US" sz="1400" dirty="0" err="1"/>
              <a:t>prespecified</a:t>
            </a:r>
            <a:r>
              <a:rPr lang="en-US" sz="1400" dirty="0"/>
              <a:t> subgroups.</a:t>
            </a:r>
          </a:p>
          <a:p>
            <a:pPr marL="0" indent="0" algn="just">
              <a:buNone/>
            </a:pPr>
            <a:r>
              <a:rPr lang="en-US" sz="1400" b="1" dirty="0">
                <a:solidFill>
                  <a:srgbClr val="C00000"/>
                </a:solidFill>
              </a:rPr>
              <a:t>Interpretation</a:t>
            </a:r>
            <a:r>
              <a:rPr lang="en-US" sz="1400" b="1" dirty="0"/>
              <a:t> </a:t>
            </a:r>
            <a:r>
              <a:rPr lang="en-US" sz="1400" dirty="0"/>
              <a:t>The txt2stop smoking cessation </a:t>
            </a:r>
            <a:r>
              <a:rPr lang="en-US" sz="1400" dirty="0" err="1"/>
              <a:t>programme</a:t>
            </a:r>
            <a:r>
              <a:rPr lang="en-US" sz="1400" dirty="0"/>
              <a:t> significantly improved smoking cessation rates at 6 months and should be considered for inclusion in smoking cessation services.</a:t>
            </a:r>
            <a:endParaRPr lang="fr-FR" sz="1400" dirty="0"/>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2582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rPr>
              <a:t>PLAN</a:t>
            </a:r>
          </a:p>
        </p:txBody>
      </p:sp>
      <p:sp>
        <p:nvSpPr>
          <p:cNvPr id="3" name="Espace réservé du contenu 2"/>
          <p:cNvSpPr>
            <a:spLocks noGrp="1"/>
          </p:cNvSpPr>
          <p:nvPr>
            <p:ph idx="4294967295"/>
          </p:nvPr>
        </p:nvSpPr>
        <p:spPr>
          <a:xfrm>
            <a:off x="1115616" y="1484784"/>
            <a:ext cx="7499176" cy="4104456"/>
          </a:xfrm>
          <a:prstGeom prst="rect">
            <a:avLst/>
          </a:prstGeom>
        </p:spPr>
        <p:txBody>
          <a:bodyPr/>
          <a:lstStyle/>
          <a:p>
            <a:pPr>
              <a:lnSpc>
                <a:spcPct val="150000"/>
              </a:lnSpc>
              <a:buClr>
                <a:srgbClr val="25A79B"/>
              </a:buClr>
            </a:pPr>
            <a:r>
              <a:rPr lang="fr-FR" sz="2800" dirty="0"/>
              <a:t>Structure d’un article scientifique</a:t>
            </a:r>
            <a:endParaRPr lang="fr-FR" dirty="0"/>
          </a:p>
          <a:p>
            <a:pPr>
              <a:lnSpc>
                <a:spcPct val="150000"/>
              </a:lnSpc>
              <a:buClr>
                <a:srgbClr val="25A79B"/>
              </a:buClr>
            </a:pPr>
            <a:r>
              <a:rPr lang="fr-FR" sz="2800" dirty="0"/>
              <a:t>Identifier la question de recherche</a:t>
            </a:r>
          </a:p>
          <a:p>
            <a:pPr>
              <a:lnSpc>
                <a:spcPct val="150000"/>
              </a:lnSpc>
              <a:buClr>
                <a:srgbClr val="25A79B"/>
              </a:buClr>
            </a:pPr>
            <a:r>
              <a:rPr lang="fr-FR" sz="2800" dirty="0"/>
              <a:t>Identifier le type d’étude</a:t>
            </a:r>
          </a:p>
          <a:p>
            <a:pPr>
              <a:lnSpc>
                <a:spcPct val="150000"/>
              </a:lnSpc>
              <a:buClr>
                <a:srgbClr val="25A79B"/>
              </a:buClr>
            </a:pPr>
            <a:r>
              <a:rPr lang="fr-FR" sz="2800" dirty="0"/>
              <a:t>Interpréter les résultats principaux</a:t>
            </a:r>
          </a:p>
        </p:txBody>
      </p:sp>
      <p:cxnSp>
        <p:nvCxnSpPr>
          <p:cNvPr id="9" name="Connecteur droit 8"/>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3431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cs typeface="Arial" pitchFamily="34" charset="0"/>
              </a:rPr>
              <a:t>Abstract 4</a:t>
            </a:r>
          </a:p>
        </p:txBody>
      </p:sp>
      <p:sp>
        <p:nvSpPr>
          <p:cNvPr id="4" name="Espace réservé du contenu 2"/>
          <p:cNvSpPr>
            <a:spLocks noGrp="1"/>
          </p:cNvSpPr>
          <p:nvPr>
            <p:ph idx="4294967295"/>
          </p:nvPr>
        </p:nvSpPr>
        <p:spPr>
          <a:xfrm>
            <a:off x="251520" y="908720"/>
            <a:ext cx="8640960" cy="4104456"/>
          </a:xfrm>
          <a:prstGeom prst="rect">
            <a:avLst/>
          </a:prstGeom>
        </p:spPr>
        <p:txBody>
          <a:bodyPr/>
          <a:lstStyle/>
          <a:p>
            <a:pPr marL="0" indent="0" algn="just">
              <a:buNone/>
            </a:pPr>
            <a:r>
              <a:rPr lang="en-US" sz="1400" b="1" dirty="0">
                <a:solidFill>
                  <a:srgbClr val="C00000"/>
                </a:solidFill>
              </a:rPr>
              <a:t>Background</a:t>
            </a:r>
            <a:r>
              <a:rPr lang="en-US" sz="1400" dirty="0"/>
              <a:t> Smoking cessation </a:t>
            </a:r>
            <a:r>
              <a:rPr lang="en-US" sz="1400" dirty="0" err="1"/>
              <a:t>programmes</a:t>
            </a:r>
            <a:r>
              <a:rPr lang="en-US" sz="1400" dirty="0"/>
              <a:t> delivered via mobile phone text messaging show increases in </a:t>
            </a:r>
            <a:r>
              <a:rPr lang="en-US" sz="1400" dirty="0" err="1"/>
              <a:t>selfreported</a:t>
            </a:r>
            <a:r>
              <a:rPr lang="en-US" sz="1400" dirty="0"/>
              <a:t> quitting in the short term. We assessed the </a:t>
            </a:r>
            <a:r>
              <a:rPr lang="en-US" sz="1400" b="1" dirty="0">
                <a:solidFill>
                  <a:srgbClr val="00B050"/>
                </a:solidFill>
              </a:rPr>
              <a:t>effect of an automated smoking cessation </a:t>
            </a:r>
            <a:r>
              <a:rPr lang="en-US" sz="1400" b="1" dirty="0" err="1">
                <a:solidFill>
                  <a:srgbClr val="00B050"/>
                </a:solidFill>
              </a:rPr>
              <a:t>programme</a:t>
            </a:r>
            <a:r>
              <a:rPr lang="en-US" sz="1400" b="1" dirty="0">
                <a:solidFill>
                  <a:srgbClr val="00B050"/>
                </a:solidFill>
              </a:rPr>
              <a:t> </a:t>
            </a:r>
            <a:r>
              <a:rPr lang="en-US" sz="1400" dirty="0"/>
              <a:t>delivered via mobile phone text messaging </a:t>
            </a:r>
            <a:r>
              <a:rPr lang="en-US" sz="1400" b="1" dirty="0">
                <a:solidFill>
                  <a:srgbClr val="00B050"/>
                </a:solidFill>
              </a:rPr>
              <a:t>on continuous abstinence</a:t>
            </a:r>
            <a:r>
              <a:rPr lang="en-US" sz="1400" dirty="0"/>
              <a:t>.</a:t>
            </a:r>
          </a:p>
          <a:p>
            <a:pPr marL="0" indent="0" algn="just">
              <a:buNone/>
            </a:pPr>
            <a:r>
              <a:rPr lang="en-US" sz="1400" b="1" dirty="0">
                <a:solidFill>
                  <a:srgbClr val="C00000"/>
                </a:solidFill>
              </a:rPr>
              <a:t>Methods</a:t>
            </a:r>
            <a:r>
              <a:rPr lang="en-US" sz="1400" dirty="0"/>
              <a:t> In this </a:t>
            </a:r>
            <a:r>
              <a:rPr lang="en-US" sz="1400" b="1" dirty="0">
                <a:solidFill>
                  <a:srgbClr val="00B050"/>
                </a:solidFill>
              </a:rPr>
              <a:t>single-blind, </a:t>
            </a:r>
            <a:r>
              <a:rPr lang="en-US" sz="1400" b="1" dirty="0" err="1">
                <a:solidFill>
                  <a:srgbClr val="00B050"/>
                </a:solidFill>
              </a:rPr>
              <a:t>randomised</a:t>
            </a:r>
            <a:r>
              <a:rPr lang="en-US" sz="1400" b="1" dirty="0">
                <a:solidFill>
                  <a:srgbClr val="00B050"/>
                </a:solidFill>
              </a:rPr>
              <a:t> trial</a:t>
            </a:r>
            <a:r>
              <a:rPr lang="en-US" sz="1400" b="1" dirty="0">
                <a:solidFill>
                  <a:srgbClr val="C00000"/>
                </a:solidFill>
              </a:rPr>
              <a:t>,</a:t>
            </a:r>
            <a:r>
              <a:rPr lang="en-US" sz="1400" dirty="0"/>
              <a:t> undertaken in the UK, smokers willing to make a quit attempt were randomly allocated, using an independent telephone </a:t>
            </a:r>
            <a:r>
              <a:rPr lang="en-US" sz="1400" dirty="0" err="1"/>
              <a:t>randomisation</a:t>
            </a:r>
            <a:r>
              <a:rPr lang="en-US" sz="1400" dirty="0"/>
              <a:t> system, to a </a:t>
            </a:r>
            <a:r>
              <a:rPr lang="en-US" sz="1400" b="1" dirty="0">
                <a:solidFill>
                  <a:srgbClr val="00B050"/>
                </a:solidFill>
              </a:rPr>
              <a:t>mobile phone text messaging smoking cessation </a:t>
            </a:r>
            <a:r>
              <a:rPr lang="en-US" sz="1400" b="1" dirty="0" err="1">
                <a:solidFill>
                  <a:srgbClr val="00B050"/>
                </a:solidFill>
              </a:rPr>
              <a:t>programme</a:t>
            </a:r>
            <a:r>
              <a:rPr lang="en-US" sz="1400" b="1" dirty="0">
                <a:solidFill>
                  <a:srgbClr val="00B050"/>
                </a:solidFill>
              </a:rPr>
              <a:t> (txt2stop)</a:t>
            </a:r>
            <a:r>
              <a:rPr lang="en-US" sz="1400" dirty="0"/>
              <a:t>, comprising motivational messages and </a:t>
            </a:r>
            <a:r>
              <a:rPr lang="en-US" sz="1400" dirty="0" err="1"/>
              <a:t>behavioural</a:t>
            </a:r>
            <a:r>
              <a:rPr lang="en-US" sz="1400" dirty="0"/>
              <a:t>-change support, or to a </a:t>
            </a:r>
            <a:r>
              <a:rPr lang="en-US" sz="1400" b="1" dirty="0">
                <a:solidFill>
                  <a:srgbClr val="00B050"/>
                </a:solidFill>
              </a:rPr>
              <a:t>control group that received text messages unrelated to quitting</a:t>
            </a:r>
            <a:r>
              <a:rPr lang="en-US" sz="1400" dirty="0"/>
              <a:t>. The system automatically generated intervention or control group texts according to the allocation. Outcome assessors were masked to treatment allocation. The primary outcome was </a:t>
            </a:r>
            <a:r>
              <a:rPr lang="en-US" sz="1400" b="1" dirty="0">
                <a:solidFill>
                  <a:srgbClr val="00B050"/>
                </a:solidFill>
              </a:rPr>
              <a:t>self-reported continuous smoking abstinence</a:t>
            </a:r>
            <a:r>
              <a:rPr lang="en-US" sz="1400" dirty="0"/>
              <a:t>, </a:t>
            </a:r>
            <a:r>
              <a:rPr lang="en-US" sz="1400" b="1" dirty="0">
                <a:solidFill>
                  <a:srgbClr val="00B050"/>
                </a:solidFill>
              </a:rPr>
              <a:t>biochemically verified at 6 months</a:t>
            </a:r>
            <a:r>
              <a:rPr lang="en-US" sz="1400" dirty="0"/>
              <a:t>. All analyses were by intention to treat. This study is registered, number ISRCTN 80978588.</a:t>
            </a:r>
          </a:p>
          <a:p>
            <a:pPr marL="0" indent="0" algn="just">
              <a:buNone/>
            </a:pPr>
            <a:r>
              <a:rPr lang="en-US" sz="1400" b="1" dirty="0">
                <a:solidFill>
                  <a:srgbClr val="C00000"/>
                </a:solidFill>
              </a:rPr>
              <a:t>Findings</a:t>
            </a:r>
            <a:r>
              <a:rPr lang="en-US" sz="1400" dirty="0"/>
              <a:t> We assessed 11 914 participants for eligibility. </a:t>
            </a:r>
            <a:r>
              <a:rPr lang="en-US" sz="1400" b="1" dirty="0">
                <a:solidFill>
                  <a:srgbClr val="00B050"/>
                </a:solidFill>
              </a:rPr>
              <a:t>5800 participants were </a:t>
            </a:r>
            <a:r>
              <a:rPr lang="en-US" sz="1400" b="1" dirty="0" err="1">
                <a:solidFill>
                  <a:srgbClr val="00B050"/>
                </a:solidFill>
              </a:rPr>
              <a:t>randomised</a:t>
            </a:r>
            <a:r>
              <a:rPr lang="en-US" sz="1400" dirty="0"/>
              <a:t>, of whom 2915 smokers were allocated to the txt2stop intervention and 2885 were allocated to the control group; eight were excluded because they were </a:t>
            </a:r>
            <a:r>
              <a:rPr lang="en-US" sz="1400" dirty="0" err="1"/>
              <a:t>randomised</a:t>
            </a:r>
            <a:r>
              <a:rPr lang="en-US" sz="1400" dirty="0"/>
              <a:t> more than once. Primary outcome data were available for 5524 (95%) participants. Biochemically verified continuous abstinence at 6 months was significantly increased in the txt2stop group (10·7% txt2stop </a:t>
            </a:r>
            <a:r>
              <a:rPr lang="en-US" sz="1400" i="1" dirty="0"/>
              <a:t>vs </a:t>
            </a:r>
            <a:r>
              <a:rPr lang="en-US" sz="1400" dirty="0"/>
              <a:t>4·9% control, relative risk </a:t>
            </a:r>
            <a:r>
              <a:rPr lang="en-US" sz="1400" b="1" u="sng" dirty="0">
                <a:solidFill>
                  <a:srgbClr val="00B050"/>
                </a:solidFill>
              </a:rPr>
              <a:t>[RR] 2·20, 95% CI 1·80–2·68; p&lt;0·0001</a:t>
            </a:r>
            <a:r>
              <a:rPr lang="en-US" sz="1400" dirty="0"/>
              <a:t>). Similar results were obtained when participants that were lost to follow-up were treated as smokers (268 [9%] of 2911 txt2stop </a:t>
            </a:r>
            <a:r>
              <a:rPr lang="en-US" sz="1400" i="1" dirty="0"/>
              <a:t>vs </a:t>
            </a:r>
            <a:r>
              <a:rPr lang="en-US" sz="1400" dirty="0"/>
              <a:t>124 [4%] of 2881 control [RR 2·14, 95% CI 1·74–2·63; p&lt;0·0001]), and when they were excluded (268 [10%] of 2735 txt2stop </a:t>
            </a:r>
            <a:r>
              <a:rPr lang="en-US" sz="1400" i="1" dirty="0"/>
              <a:t>vs </a:t>
            </a:r>
            <a:r>
              <a:rPr lang="en-US" sz="1400" dirty="0"/>
              <a:t>124 [4%] of 2789 control [2·20, 1·79–2·71; p&lt;0·0001]). No significant heterogeneity was shown in any of the </a:t>
            </a:r>
            <a:r>
              <a:rPr lang="en-US" sz="1400" dirty="0" err="1"/>
              <a:t>prespecified</a:t>
            </a:r>
            <a:r>
              <a:rPr lang="en-US" sz="1400" dirty="0"/>
              <a:t> subgroups.</a:t>
            </a:r>
          </a:p>
          <a:p>
            <a:pPr marL="0" indent="0" algn="just">
              <a:buNone/>
            </a:pPr>
            <a:r>
              <a:rPr lang="en-US" sz="1400" b="1" dirty="0">
                <a:solidFill>
                  <a:srgbClr val="C00000"/>
                </a:solidFill>
              </a:rPr>
              <a:t>Interpretation</a:t>
            </a:r>
            <a:r>
              <a:rPr lang="en-US" sz="1400" b="1" dirty="0"/>
              <a:t> </a:t>
            </a:r>
            <a:r>
              <a:rPr lang="en-US" sz="1400" dirty="0"/>
              <a:t>The txt2stop smoking cessation </a:t>
            </a:r>
            <a:r>
              <a:rPr lang="en-US" sz="1400" dirty="0" err="1"/>
              <a:t>programme</a:t>
            </a:r>
            <a:r>
              <a:rPr lang="en-US" sz="1400" dirty="0"/>
              <a:t> significantly improved smoking cessation rates at 6 months and should be considered for inclusion in smoking cessation services.</a:t>
            </a:r>
            <a:endParaRPr lang="fr-FR" sz="1400" dirty="0"/>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50739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2800" dirty="0">
                <a:solidFill>
                  <a:schemeClr val="tx1">
                    <a:lumMod val="65000"/>
                    <a:lumOff val="35000"/>
                  </a:schemeClr>
                </a:solidFill>
              </a:rPr>
              <a:t>Abstract 4 : Identification de la question de recherche</a:t>
            </a:r>
          </a:p>
        </p:txBody>
      </p:sp>
      <p:sp>
        <p:nvSpPr>
          <p:cNvPr id="3" name="Espace réservé du contenu 2"/>
          <p:cNvSpPr>
            <a:spLocks noGrp="1"/>
          </p:cNvSpPr>
          <p:nvPr>
            <p:ph idx="4294967295"/>
          </p:nvPr>
        </p:nvSpPr>
        <p:spPr>
          <a:xfrm>
            <a:off x="889248" y="1124744"/>
            <a:ext cx="7499176" cy="4104456"/>
          </a:xfrm>
          <a:prstGeom prst="rect">
            <a:avLst/>
          </a:prstGeom>
        </p:spPr>
        <p:txBody>
          <a:bodyPr/>
          <a:lstStyle/>
          <a:p>
            <a:pPr>
              <a:lnSpc>
                <a:spcPct val="150000"/>
              </a:lnSpc>
              <a:buClr>
                <a:srgbClr val="25A79B"/>
              </a:buClr>
            </a:pPr>
            <a:r>
              <a:rPr lang="en-US" sz="2400" b="1" dirty="0">
                <a:solidFill>
                  <a:srgbClr val="25A79B"/>
                </a:solidFill>
              </a:rPr>
              <a:t>P :</a:t>
            </a:r>
            <a:r>
              <a:rPr lang="en-US" sz="2400" b="1" dirty="0"/>
              <a:t> </a:t>
            </a:r>
            <a:r>
              <a:rPr lang="en-US" sz="2400" dirty="0" err="1"/>
              <a:t>fumeurs</a:t>
            </a:r>
            <a:r>
              <a:rPr lang="en-US" sz="2400" dirty="0"/>
              <a:t> </a:t>
            </a:r>
            <a:r>
              <a:rPr lang="en-US" sz="2400" dirty="0" err="1"/>
              <a:t>anglais</a:t>
            </a:r>
            <a:r>
              <a:rPr lang="en-US" sz="2400" dirty="0"/>
              <a:t> </a:t>
            </a:r>
            <a:r>
              <a:rPr lang="en-US" sz="2400" dirty="0" err="1"/>
              <a:t>souhaitant</a:t>
            </a:r>
            <a:r>
              <a:rPr lang="en-US" sz="2400" dirty="0"/>
              <a:t> </a:t>
            </a:r>
            <a:r>
              <a:rPr lang="en-US" sz="2400" dirty="0" err="1"/>
              <a:t>arrêter</a:t>
            </a:r>
            <a:r>
              <a:rPr lang="en-US" sz="2400" dirty="0"/>
              <a:t> de </a:t>
            </a:r>
            <a:r>
              <a:rPr lang="en-US" sz="2400" dirty="0" err="1"/>
              <a:t>fumer</a:t>
            </a:r>
            <a:endParaRPr lang="en-US" sz="2400" dirty="0"/>
          </a:p>
          <a:p>
            <a:pPr>
              <a:lnSpc>
                <a:spcPct val="150000"/>
              </a:lnSpc>
              <a:buClr>
                <a:srgbClr val="25A79B"/>
              </a:buClr>
            </a:pPr>
            <a:r>
              <a:rPr lang="en-US" sz="2400" b="1" dirty="0">
                <a:solidFill>
                  <a:srgbClr val="25A79B"/>
                </a:solidFill>
              </a:rPr>
              <a:t>I : </a:t>
            </a:r>
            <a:r>
              <a:rPr lang="en-US" sz="2400" dirty="0" err="1"/>
              <a:t>programme</a:t>
            </a:r>
            <a:r>
              <a:rPr lang="en-US" sz="2400" dirty="0"/>
              <a:t> avec envoi de SMS (txt2stop), </a:t>
            </a:r>
            <a:r>
              <a:rPr lang="en-US" sz="2400" dirty="0" err="1"/>
              <a:t>comprenant</a:t>
            </a:r>
            <a:r>
              <a:rPr lang="en-US" sz="2400" dirty="0"/>
              <a:t> des messages </a:t>
            </a:r>
            <a:r>
              <a:rPr lang="en-US" sz="2400" dirty="0" err="1"/>
              <a:t>motivationnels</a:t>
            </a:r>
            <a:r>
              <a:rPr lang="en-US" sz="2400" dirty="0"/>
              <a:t> pour </a:t>
            </a:r>
            <a:r>
              <a:rPr lang="en-US" sz="2400" dirty="0" err="1"/>
              <a:t>l’arrêt</a:t>
            </a:r>
            <a:r>
              <a:rPr lang="en-US" sz="2400" dirty="0"/>
              <a:t> du </a:t>
            </a:r>
            <a:r>
              <a:rPr lang="en-US" sz="2400" dirty="0" err="1"/>
              <a:t>tabac</a:t>
            </a:r>
            <a:r>
              <a:rPr lang="en-US" sz="2400" dirty="0"/>
              <a:t>  </a:t>
            </a:r>
          </a:p>
          <a:p>
            <a:pPr>
              <a:lnSpc>
                <a:spcPct val="150000"/>
              </a:lnSpc>
              <a:buClr>
                <a:srgbClr val="25A79B"/>
              </a:buClr>
            </a:pPr>
            <a:r>
              <a:rPr lang="en-US" sz="2400" b="1" dirty="0">
                <a:solidFill>
                  <a:srgbClr val="25A79B"/>
                </a:solidFill>
              </a:rPr>
              <a:t>C : </a:t>
            </a:r>
            <a:r>
              <a:rPr lang="en-US" sz="2400" dirty="0" err="1"/>
              <a:t>groupe</a:t>
            </a:r>
            <a:r>
              <a:rPr lang="en-US" sz="2400" dirty="0"/>
              <a:t> </a:t>
            </a:r>
            <a:r>
              <a:rPr lang="en-US" sz="2400" dirty="0" err="1"/>
              <a:t>contrôle</a:t>
            </a:r>
            <a:r>
              <a:rPr lang="en-US" sz="2400" dirty="0"/>
              <a:t> qui </a:t>
            </a:r>
            <a:r>
              <a:rPr lang="en-US" sz="2400" dirty="0" err="1"/>
              <a:t>reçoivent</a:t>
            </a:r>
            <a:r>
              <a:rPr lang="en-US" sz="2400" dirty="0"/>
              <a:t> des SMS </a:t>
            </a:r>
            <a:r>
              <a:rPr lang="en-US" sz="2400" dirty="0" err="1"/>
              <a:t>n’ayant</a:t>
            </a:r>
            <a:r>
              <a:rPr lang="en-US" sz="2400" dirty="0"/>
              <a:t> pas de rapport avec </a:t>
            </a:r>
            <a:r>
              <a:rPr lang="en-US" sz="2400" dirty="0" err="1"/>
              <a:t>l’arrêt</a:t>
            </a:r>
            <a:r>
              <a:rPr lang="en-US" sz="2400" dirty="0"/>
              <a:t> du </a:t>
            </a:r>
            <a:r>
              <a:rPr lang="en-US" sz="2400" dirty="0" err="1"/>
              <a:t>tabac</a:t>
            </a:r>
            <a:endParaRPr lang="en-US" sz="2400" dirty="0"/>
          </a:p>
          <a:p>
            <a:pPr>
              <a:lnSpc>
                <a:spcPct val="150000"/>
              </a:lnSpc>
              <a:buClr>
                <a:srgbClr val="25A79B"/>
              </a:buClr>
            </a:pPr>
            <a:r>
              <a:rPr lang="en-US" sz="2400" b="1" dirty="0">
                <a:solidFill>
                  <a:srgbClr val="25A79B"/>
                </a:solidFill>
              </a:rPr>
              <a:t>O : </a:t>
            </a:r>
            <a:r>
              <a:rPr lang="en-US" sz="2400" dirty="0"/>
              <a:t>abstinence </a:t>
            </a:r>
            <a:r>
              <a:rPr lang="en-US" sz="2400" dirty="0" err="1"/>
              <a:t>tabagique</a:t>
            </a:r>
            <a:r>
              <a:rPr lang="en-US" sz="2400" dirty="0"/>
              <a:t> </a:t>
            </a:r>
            <a:r>
              <a:rPr lang="en-US" sz="2400" dirty="0" err="1"/>
              <a:t>déclarée</a:t>
            </a:r>
            <a:r>
              <a:rPr lang="en-US" sz="2400" dirty="0"/>
              <a:t>, </a:t>
            </a:r>
            <a:r>
              <a:rPr lang="en-US" sz="2400" dirty="0" err="1"/>
              <a:t>vérifiée</a:t>
            </a:r>
            <a:r>
              <a:rPr lang="en-US" sz="2400" dirty="0"/>
              <a:t> de </a:t>
            </a:r>
            <a:r>
              <a:rPr lang="en-US" sz="2400" dirty="0" err="1"/>
              <a:t>façon</a:t>
            </a:r>
            <a:r>
              <a:rPr lang="en-US" sz="2400" dirty="0"/>
              <a:t> </a:t>
            </a:r>
            <a:r>
              <a:rPr lang="en-US" sz="2400" dirty="0" err="1"/>
              <a:t>biologique</a:t>
            </a:r>
            <a:r>
              <a:rPr lang="en-US" sz="2400" dirty="0"/>
              <a:t> à 6 </a:t>
            </a:r>
            <a:r>
              <a:rPr lang="en-US" sz="2400" dirty="0" err="1"/>
              <a:t>mois</a:t>
            </a:r>
            <a:endParaRPr lang="en-US" sz="2400" dirty="0"/>
          </a:p>
        </p:txBody>
      </p:sp>
      <p:cxnSp>
        <p:nvCxnSpPr>
          <p:cNvPr id="9" name="Connecteur droit 8"/>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61978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02840" y="116632"/>
            <a:ext cx="8229600"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rPr>
              <a:t>Abstract 4 : Identification du type d’étude</a:t>
            </a:r>
          </a:p>
        </p:txBody>
      </p:sp>
      <p:cxnSp>
        <p:nvCxnSpPr>
          <p:cNvPr id="3" name="Connecteur droit 2"/>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4" name="Espace réservé du contenu 2"/>
          <p:cNvSpPr txBox="1">
            <a:spLocks/>
          </p:cNvSpPr>
          <p:nvPr/>
        </p:nvSpPr>
        <p:spPr>
          <a:xfrm>
            <a:off x="889248" y="1124744"/>
            <a:ext cx="7499176" cy="410445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Clr>
                <a:srgbClr val="25A79B"/>
              </a:buClr>
            </a:pPr>
            <a:r>
              <a:rPr lang="fr-FR" sz="2800" dirty="0"/>
              <a:t>Essai contrôlé randomisé en simple aveugle</a:t>
            </a:r>
          </a:p>
          <a:p>
            <a:pPr lvl="1">
              <a:lnSpc>
                <a:spcPct val="150000"/>
              </a:lnSpc>
              <a:buClr>
                <a:srgbClr val="25A79B"/>
              </a:buClr>
            </a:pPr>
            <a:r>
              <a:rPr lang="fr-FR" sz="2400" dirty="0"/>
              <a:t>Randomisation téléphonique centralisée</a:t>
            </a:r>
          </a:p>
          <a:p>
            <a:pPr marL="457200" lvl="1" indent="0">
              <a:lnSpc>
                <a:spcPct val="150000"/>
              </a:lnSpc>
              <a:buClr>
                <a:srgbClr val="25A79B"/>
              </a:buClr>
              <a:buNone/>
            </a:pPr>
            <a:endParaRPr lang="fr-FR" sz="2400" dirty="0"/>
          </a:p>
        </p:txBody>
      </p:sp>
    </p:spTree>
    <p:extLst>
      <p:ext uri="{BB962C8B-B14F-4D97-AF65-F5344CB8AC3E}">
        <p14:creationId xmlns:p14="http://schemas.microsoft.com/office/powerpoint/2010/main" val="17307649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idx="4294967295"/>
          </p:nvPr>
        </p:nvSpPr>
        <p:spPr>
          <a:xfrm>
            <a:off x="302840" y="116632"/>
            <a:ext cx="8229600" cy="792088"/>
          </a:xfrm>
        </p:spPr>
        <p:txBody>
          <a:bodyPr>
            <a:normAutofit/>
          </a:bodyPr>
          <a:lstStyle/>
          <a:p>
            <a:pPr algn="l"/>
            <a:r>
              <a:rPr lang="fr-FR" sz="3600" dirty="0">
                <a:solidFill>
                  <a:schemeClr val="tx1">
                    <a:lumMod val="65000"/>
                    <a:lumOff val="35000"/>
                  </a:schemeClr>
                </a:solidFill>
              </a:rPr>
              <a:t>Abstract 4 : Principaux résultats (1)</a:t>
            </a:r>
          </a:p>
        </p:txBody>
      </p:sp>
      <p:sp>
        <p:nvSpPr>
          <p:cNvPr id="5" name="Espace réservé du contenu 2"/>
          <p:cNvSpPr>
            <a:spLocks noGrp="1"/>
          </p:cNvSpPr>
          <p:nvPr>
            <p:ph idx="4294967295"/>
          </p:nvPr>
        </p:nvSpPr>
        <p:spPr>
          <a:xfrm>
            <a:off x="755576" y="1124744"/>
            <a:ext cx="8280920" cy="5035425"/>
          </a:xfrm>
          <a:prstGeom prst="rect">
            <a:avLst/>
          </a:prstGeom>
        </p:spPr>
        <p:txBody>
          <a:bodyPr/>
          <a:lstStyle/>
          <a:p>
            <a:pPr>
              <a:lnSpc>
                <a:spcPct val="150000"/>
              </a:lnSpc>
              <a:buClr>
                <a:srgbClr val="25A79B"/>
              </a:buClr>
            </a:pPr>
            <a:r>
              <a:rPr lang="en-US" sz="2800" dirty="0"/>
              <a:t>Description de la population</a:t>
            </a:r>
          </a:p>
          <a:p>
            <a:pPr lvl="1">
              <a:lnSpc>
                <a:spcPct val="150000"/>
              </a:lnSpc>
              <a:buClr>
                <a:srgbClr val="25A79B"/>
              </a:buClr>
            </a:pPr>
            <a:r>
              <a:rPr lang="en-US" sz="2400" dirty="0"/>
              <a:t>11 914 participants pour </a:t>
            </a:r>
            <a:r>
              <a:rPr lang="en-US" sz="2400" dirty="0" err="1"/>
              <a:t>lesquels</a:t>
            </a:r>
            <a:r>
              <a:rPr lang="en-US" sz="2400" dirty="0"/>
              <a:t> les </a:t>
            </a:r>
            <a:r>
              <a:rPr lang="en-US" sz="2400" dirty="0" err="1"/>
              <a:t>critères</a:t>
            </a:r>
            <a:r>
              <a:rPr lang="en-US" sz="2400" dirty="0"/>
              <a:t> </a:t>
            </a:r>
            <a:r>
              <a:rPr lang="en-US" sz="2400" dirty="0" err="1"/>
              <a:t>d’éligibilité</a:t>
            </a:r>
            <a:r>
              <a:rPr lang="en-US" sz="2400" dirty="0"/>
              <a:t> </a:t>
            </a:r>
            <a:r>
              <a:rPr lang="en-US" sz="2400" dirty="0" err="1"/>
              <a:t>ont</a:t>
            </a:r>
            <a:r>
              <a:rPr lang="en-US" sz="2400" dirty="0"/>
              <a:t> </a:t>
            </a:r>
            <a:r>
              <a:rPr lang="en-US" sz="2400" dirty="0" err="1"/>
              <a:t>été</a:t>
            </a:r>
            <a:r>
              <a:rPr lang="en-US" sz="2400" dirty="0"/>
              <a:t> </a:t>
            </a:r>
            <a:r>
              <a:rPr lang="en-US" sz="2400" dirty="0" err="1"/>
              <a:t>évalués</a:t>
            </a:r>
            <a:endParaRPr lang="en-US" sz="2400" dirty="0"/>
          </a:p>
          <a:p>
            <a:pPr lvl="1">
              <a:lnSpc>
                <a:spcPct val="150000"/>
              </a:lnSpc>
              <a:buClr>
                <a:srgbClr val="25A79B"/>
              </a:buClr>
            </a:pPr>
            <a:r>
              <a:rPr lang="en-US" sz="2400" dirty="0"/>
              <a:t>5800 participants </a:t>
            </a:r>
            <a:r>
              <a:rPr lang="en-US" sz="2400" dirty="0" err="1"/>
              <a:t>randomisés</a:t>
            </a:r>
            <a:r>
              <a:rPr lang="en-US" sz="2400" dirty="0"/>
              <a:t> : 2915 </a:t>
            </a:r>
            <a:r>
              <a:rPr lang="en-US" sz="2400" dirty="0" err="1"/>
              <a:t>fumeurs</a:t>
            </a:r>
            <a:r>
              <a:rPr lang="en-US" sz="2400" dirty="0"/>
              <a:t> </a:t>
            </a:r>
            <a:r>
              <a:rPr lang="en-US" sz="2400" dirty="0" err="1"/>
              <a:t>dans</a:t>
            </a:r>
            <a:r>
              <a:rPr lang="en-US" sz="2400" dirty="0"/>
              <a:t> le </a:t>
            </a:r>
            <a:r>
              <a:rPr lang="en-US" sz="2400" dirty="0" err="1"/>
              <a:t>groupe</a:t>
            </a:r>
            <a:r>
              <a:rPr lang="en-US" sz="2400" dirty="0"/>
              <a:t> “txt2stop” et 2885 </a:t>
            </a:r>
            <a:r>
              <a:rPr lang="en-US" sz="2400" dirty="0" err="1"/>
              <a:t>dans</a:t>
            </a:r>
            <a:r>
              <a:rPr lang="en-US" sz="2400" dirty="0"/>
              <a:t> le </a:t>
            </a:r>
            <a:r>
              <a:rPr lang="en-US" sz="2400" dirty="0" err="1"/>
              <a:t>groupe</a:t>
            </a:r>
            <a:r>
              <a:rPr lang="en-US" sz="2400" dirty="0"/>
              <a:t> </a:t>
            </a:r>
            <a:r>
              <a:rPr lang="en-US" sz="2400" dirty="0" err="1"/>
              <a:t>contrôle</a:t>
            </a:r>
            <a:endParaRPr lang="en-US" sz="2400" dirty="0"/>
          </a:p>
          <a:p>
            <a:pPr lvl="1">
              <a:lnSpc>
                <a:spcPct val="150000"/>
              </a:lnSpc>
              <a:buClr>
                <a:srgbClr val="25A79B"/>
              </a:buClr>
            </a:pPr>
            <a:r>
              <a:rPr lang="en-US" sz="2400" dirty="0"/>
              <a:t>8 patients </a:t>
            </a:r>
            <a:r>
              <a:rPr lang="en-US" sz="2400" dirty="0" err="1"/>
              <a:t>exclus</a:t>
            </a:r>
            <a:r>
              <a:rPr lang="en-US" sz="2400" dirty="0"/>
              <a:t> car </a:t>
            </a:r>
            <a:r>
              <a:rPr lang="en-US" sz="2400" dirty="0" err="1"/>
              <a:t>randomisés</a:t>
            </a:r>
            <a:r>
              <a:rPr lang="en-US" sz="2400" dirty="0"/>
              <a:t> plus </a:t>
            </a:r>
            <a:r>
              <a:rPr lang="en-US" sz="2400" dirty="0" err="1"/>
              <a:t>d’une</a:t>
            </a:r>
            <a:r>
              <a:rPr lang="en-US" sz="2400" dirty="0"/>
              <a:t> </a:t>
            </a:r>
            <a:r>
              <a:rPr lang="en-US" sz="2400" dirty="0" err="1"/>
              <a:t>fois</a:t>
            </a:r>
            <a:endParaRPr lang="en-US" sz="2400" dirty="0"/>
          </a:p>
        </p:txBody>
      </p:sp>
      <p:cxnSp>
        <p:nvCxnSpPr>
          <p:cNvPr id="8" name="Connecteur droit 7"/>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88375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idx="4294967295"/>
          </p:nvPr>
        </p:nvSpPr>
        <p:spPr>
          <a:xfrm>
            <a:off x="302840" y="116632"/>
            <a:ext cx="8229600" cy="792088"/>
          </a:xfrm>
        </p:spPr>
        <p:txBody>
          <a:bodyPr>
            <a:normAutofit/>
          </a:bodyPr>
          <a:lstStyle/>
          <a:p>
            <a:pPr algn="l"/>
            <a:r>
              <a:rPr lang="fr-FR" sz="3600" dirty="0">
                <a:solidFill>
                  <a:schemeClr val="tx1">
                    <a:lumMod val="65000"/>
                    <a:lumOff val="35000"/>
                  </a:schemeClr>
                </a:solidFill>
              </a:rPr>
              <a:t>Abstract 4 : Principaux résultats (2)</a:t>
            </a:r>
          </a:p>
        </p:txBody>
      </p:sp>
      <p:sp>
        <p:nvSpPr>
          <p:cNvPr id="5" name="Espace réservé du contenu 2"/>
          <p:cNvSpPr>
            <a:spLocks noGrp="1"/>
          </p:cNvSpPr>
          <p:nvPr>
            <p:ph idx="4294967295"/>
          </p:nvPr>
        </p:nvSpPr>
        <p:spPr>
          <a:xfrm>
            <a:off x="755576" y="1124744"/>
            <a:ext cx="8280920" cy="5035425"/>
          </a:xfrm>
          <a:prstGeom prst="rect">
            <a:avLst/>
          </a:prstGeom>
        </p:spPr>
        <p:txBody>
          <a:bodyPr/>
          <a:lstStyle/>
          <a:p>
            <a:pPr>
              <a:lnSpc>
                <a:spcPct val="150000"/>
              </a:lnSpc>
              <a:buClr>
                <a:srgbClr val="25A79B"/>
              </a:buClr>
            </a:pPr>
            <a:r>
              <a:rPr lang="en-US" sz="2400" dirty="0" err="1"/>
              <a:t>Résultats</a:t>
            </a:r>
            <a:r>
              <a:rPr lang="en-US" sz="2400" dirty="0"/>
              <a:t> </a:t>
            </a:r>
            <a:r>
              <a:rPr lang="en-US" sz="2400" dirty="0" err="1"/>
              <a:t>concernant</a:t>
            </a:r>
            <a:r>
              <a:rPr lang="en-US" sz="2400" dirty="0"/>
              <a:t> </a:t>
            </a:r>
            <a:r>
              <a:rPr lang="en-US" sz="2400" dirty="0" err="1"/>
              <a:t>l’objectif</a:t>
            </a:r>
            <a:r>
              <a:rPr lang="en-US" sz="2400" dirty="0"/>
              <a:t> principal</a:t>
            </a:r>
          </a:p>
          <a:p>
            <a:pPr lvl="1">
              <a:lnSpc>
                <a:spcPct val="150000"/>
              </a:lnSpc>
              <a:buClr>
                <a:srgbClr val="25A79B"/>
              </a:buClr>
            </a:pPr>
            <a:r>
              <a:rPr lang="en-US" sz="2000" dirty="0" err="1"/>
              <a:t>Données</a:t>
            </a:r>
            <a:r>
              <a:rPr lang="en-US" sz="2000" dirty="0"/>
              <a:t> sur CJP </a:t>
            </a:r>
            <a:r>
              <a:rPr lang="en-US" sz="2000" dirty="0" err="1"/>
              <a:t>disponibles</a:t>
            </a:r>
            <a:r>
              <a:rPr lang="en-US" sz="2000" dirty="0"/>
              <a:t> pour 5524 (95%) participants =&gt; 268 perdus de </a:t>
            </a:r>
            <a:r>
              <a:rPr lang="en-US" sz="2000" dirty="0" err="1"/>
              <a:t>vue</a:t>
            </a:r>
            <a:r>
              <a:rPr lang="en-US" sz="2000" dirty="0"/>
              <a:t> (imputation des </a:t>
            </a:r>
            <a:r>
              <a:rPr lang="en-US" sz="2000" dirty="0" err="1"/>
              <a:t>données</a:t>
            </a:r>
            <a:r>
              <a:rPr lang="en-US" sz="2000" dirty="0"/>
              <a:t> </a:t>
            </a:r>
            <a:r>
              <a:rPr lang="en-US" sz="2000" dirty="0" err="1"/>
              <a:t>manquantes</a:t>
            </a:r>
            <a:r>
              <a:rPr lang="en-US" sz="2000" dirty="0"/>
              <a:t>)</a:t>
            </a:r>
          </a:p>
          <a:p>
            <a:pPr lvl="1">
              <a:lnSpc>
                <a:spcPct val="150000"/>
              </a:lnSpc>
              <a:buClr>
                <a:srgbClr val="25A79B"/>
              </a:buClr>
            </a:pPr>
            <a:r>
              <a:rPr lang="en-US" sz="2000" dirty="0"/>
              <a:t>Abstinence </a:t>
            </a:r>
            <a:r>
              <a:rPr lang="en-US" sz="2000" dirty="0" err="1"/>
              <a:t>tabagique</a:t>
            </a:r>
            <a:r>
              <a:rPr lang="en-US" sz="2000" dirty="0"/>
              <a:t> </a:t>
            </a:r>
            <a:r>
              <a:rPr lang="en-US" sz="2000" dirty="0" err="1"/>
              <a:t>vérifiée</a:t>
            </a:r>
            <a:r>
              <a:rPr lang="en-US" sz="2000" dirty="0"/>
              <a:t> </a:t>
            </a:r>
            <a:r>
              <a:rPr lang="en-US" sz="2000" dirty="0" err="1"/>
              <a:t>biologiquement</a:t>
            </a:r>
            <a:r>
              <a:rPr lang="en-US" sz="2000" dirty="0"/>
              <a:t> à 6 </a:t>
            </a:r>
            <a:r>
              <a:rPr lang="en-US" sz="2000" dirty="0" err="1"/>
              <a:t>mois</a:t>
            </a:r>
            <a:r>
              <a:rPr lang="en-US" sz="2000" dirty="0"/>
              <a:t> </a:t>
            </a:r>
            <a:r>
              <a:rPr lang="en-US" sz="2000" dirty="0" err="1"/>
              <a:t>augmentée</a:t>
            </a:r>
            <a:r>
              <a:rPr lang="en-US" sz="2000" dirty="0"/>
              <a:t> de </a:t>
            </a:r>
            <a:r>
              <a:rPr lang="en-US" sz="2000" dirty="0" err="1"/>
              <a:t>façon</a:t>
            </a:r>
            <a:r>
              <a:rPr lang="en-US" sz="2000" dirty="0"/>
              <a:t> </a:t>
            </a:r>
            <a:r>
              <a:rPr lang="en-US" sz="2000" dirty="0" err="1"/>
              <a:t>significative</a:t>
            </a:r>
            <a:r>
              <a:rPr lang="en-US" sz="2000" dirty="0"/>
              <a:t> </a:t>
            </a:r>
            <a:r>
              <a:rPr lang="en-US" sz="2000" dirty="0" err="1"/>
              <a:t>dans</a:t>
            </a:r>
            <a:r>
              <a:rPr lang="en-US" sz="2000" dirty="0"/>
              <a:t> le </a:t>
            </a:r>
            <a:r>
              <a:rPr lang="en-US" sz="2000" dirty="0" err="1"/>
              <a:t>groupe</a:t>
            </a:r>
            <a:r>
              <a:rPr lang="en-US" sz="2000" dirty="0"/>
              <a:t> “txt2stop” : 10,7% “txt2stop” vs 4,9% “</a:t>
            </a:r>
            <a:r>
              <a:rPr lang="en-US" sz="2000" dirty="0" err="1"/>
              <a:t>contrôle</a:t>
            </a:r>
            <a:r>
              <a:rPr lang="en-US" sz="2000" dirty="0"/>
              <a:t>”, risqué </a:t>
            </a:r>
            <a:r>
              <a:rPr lang="en-US" sz="2000" dirty="0" err="1"/>
              <a:t>relatif</a:t>
            </a:r>
            <a:r>
              <a:rPr lang="en-US" sz="2000" dirty="0"/>
              <a:t> [RR] 2,20, 95% CI [1,80–2,68]; p&lt;0·0001</a:t>
            </a:r>
          </a:p>
          <a:p>
            <a:pPr lvl="1">
              <a:lnSpc>
                <a:spcPct val="150000"/>
              </a:lnSpc>
              <a:buClr>
                <a:srgbClr val="25A79B"/>
              </a:buClr>
            </a:pPr>
            <a:r>
              <a:rPr lang="en-US" sz="2000" dirty="0" err="1"/>
              <a:t>Résultats</a:t>
            </a:r>
            <a:r>
              <a:rPr lang="en-US" sz="2000" dirty="0"/>
              <a:t> </a:t>
            </a:r>
            <a:r>
              <a:rPr lang="en-US" sz="2000" dirty="0" err="1"/>
              <a:t>similaires</a:t>
            </a:r>
            <a:r>
              <a:rPr lang="en-US" sz="2000" dirty="0"/>
              <a:t> </a:t>
            </a:r>
            <a:r>
              <a:rPr lang="en-US" sz="2000" dirty="0" err="1"/>
              <a:t>obtenus</a:t>
            </a:r>
            <a:r>
              <a:rPr lang="en-US" sz="2000" dirty="0"/>
              <a:t> </a:t>
            </a:r>
          </a:p>
          <a:p>
            <a:pPr lvl="2">
              <a:lnSpc>
                <a:spcPct val="150000"/>
              </a:lnSpc>
              <a:buClr>
                <a:srgbClr val="25A79B"/>
              </a:buClr>
            </a:pPr>
            <a:r>
              <a:rPr lang="en-US" sz="1800" dirty="0" err="1"/>
              <a:t>Quand</a:t>
            </a:r>
            <a:r>
              <a:rPr lang="en-US" sz="1800" dirty="0"/>
              <a:t> les </a:t>
            </a:r>
            <a:r>
              <a:rPr lang="en-US" sz="1800" dirty="0" err="1"/>
              <a:t>perdus</a:t>
            </a:r>
            <a:r>
              <a:rPr lang="en-US" sz="1800" dirty="0"/>
              <a:t> de </a:t>
            </a:r>
            <a:r>
              <a:rPr lang="en-US" sz="1800" dirty="0" err="1"/>
              <a:t>vue</a:t>
            </a:r>
            <a:r>
              <a:rPr lang="en-US" sz="1800" dirty="0"/>
              <a:t> </a:t>
            </a:r>
            <a:r>
              <a:rPr lang="en-US" sz="1800" dirty="0" err="1"/>
              <a:t>sont</a:t>
            </a:r>
            <a:r>
              <a:rPr lang="en-US" sz="1800" dirty="0"/>
              <a:t> </a:t>
            </a:r>
            <a:r>
              <a:rPr lang="en-US" sz="1800" dirty="0" err="1"/>
              <a:t>considérés</a:t>
            </a:r>
            <a:r>
              <a:rPr lang="en-US" sz="1800" dirty="0"/>
              <a:t> </a:t>
            </a:r>
            <a:r>
              <a:rPr lang="en-US" sz="1800" dirty="0" err="1"/>
              <a:t>comme</a:t>
            </a:r>
            <a:r>
              <a:rPr lang="en-US" sz="1800" dirty="0"/>
              <a:t> </a:t>
            </a:r>
            <a:r>
              <a:rPr lang="en-US" sz="1800" dirty="0" err="1"/>
              <a:t>fumeurs</a:t>
            </a:r>
            <a:r>
              <a:rPr lang="en-US" sz="1800" dirty="0"/>
              <a:t> à 6 </a:t>
            </a:r>
            <a:r>
              <a:rPr lang="en-US" sz="1800" dirty="0" err="1"/>
              <a:t>mois</a:t>
            </a:r>
            <a:r>
              <a:rPr lang="en-US" sz="1800" dirty="0"/>
              <a:t> </a:t>
            </a:r>
          </a:p>
          <a:p>
            <a:pPr marL="914400" lvl="2" indent="0">
              <a:lnSpc>
                <a:spcPct val="150000"/>
              </a:lnSpc>
              <a:buClr>
                <a:srgbClr val="25A79B"/>
              </a:buClr>
              <a:buNone/>
            </a:pPr>
            <a:r>
              <a:rPr lang="en-US" sz="1800" dirty="0"/>
              <a:t>	= </a:t>
            </a:r>
            <a:r>
              <a:rPr lang="en-US" sz="1800" dirty="0" err="1"/>
              <a:t>hypothèse</a:t>
            </a:r>
            <a:r>
              <a:rPr lang="en-US" sz="1800" dirty="0"/>
              <a:t> la plus </a:t>
            </a:r>
            <a:r>
              <a:rPr lang="en-US" sz="1800" dirty="0" err="1"/>
              <a:t>défavorable</a:t>
            </a:r>
            <a:endParaRPr lang="en-US" sz="1800" dirty="0"/>
          </a:p>
          <a:p>
            <a:pPr lvl="2">
              <a:lnSpc>
                <a:spcPct val="150000"/>
              </a:lnSpc>
              <a:buClr>
                <a:srgbClr val="25A79B"/>
              </a:buClr>
            </a:pPr>
            <a:r>
              <a:rPr lang="en-US" sz="1800" dirty="0" err="1"/>
              <a:t>Quand</a:t>
            </a:r>
            <a:r>
              <a:rPr lang="en-US" sz="1800" dirty="0"/>
              <a:t> les perdus de </a:t>
            </a:r>
            <a:r>
              <a:rPr lang="en-US" sz="1800" dirty="0" err="1"/>
              <a:t>vue</a:t>
            </a:r>
            <a:r>
              <a:rPr lang="en-US" sz="1800" dirty="0"/>
              <a:t> </a:t>
            </a:r>
            <a:r>
              <a:rPr lang="en-US" sz="1800" dirty="0" err="1"/>
              <a:t>sont</a:t>
            </a:r>
            <a:r>
              <a:rPr lang="en-US" sz="1800" dirty="0"/>
              <a:t> </a:t>
            </a:r>
            <a:r>
              <a:rPr lang="en-US" sz="1800" dirty="0" err="1"/>
              <a:t>exclus</a:t>
            </a:r>
            <a:r>
              <a:rPr lang="en-US" sz="1800" dirty="0"/>
              <a:t> = “</a:t>
            </a:r>
            <a:r>
              <a:rPr lang="en-US" sz="1800" i="1" dirty="0"/>
              <a:t>complete case analysis”</a:t>
            </a:r>
            <a:endParaRPr lang="fr-FR" sz="2000" i="1" dirty="0"/>
          </a:p>
        </p:txBody>
      </p:sp>
      <p:cxnSp>
        <p:nvCxnSpPr>
          <p:cNvPr id="8" name="Connecteur droit 7"/>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0220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idx="4294967295"/>
          </p:nvPr>
        </p:nvSpPr>
        <p:spPr>
          <a:xfrm>
            <a:off x="302840" y="116632"/>
            <a:ext cx="8229600" cy="792088"/>
          </a:xfrm>
        </p:spPr>
        <p:txBody>
          <a:bodyPr>
            <a:normAutofit/>
          </a:bodyPr>
          <a:lstStyle/>
          <a:p>
            <a:pPr algn="l"/>
            <a:r>
              <a:rPr lang="fr-FR" sz="3600" dirty="0">
                <a:solidFill>
                  <a:schemeClr val="tx1">
                    <a:lumMod val="65000"/>
                    <a:lumOff val="35000"/>
                  </a:schemeClr>
                </a:solidFill>
              </a:rPr>
              <a:t>Abstract 4 : Principaux résultats (3)</a:t>
            </a:r>
          </a:p>
        </p:txBody>
      </p:sp>
      <p:sp>
        <p:nvSpPr>
          <p:cNvPr id="5" name="Espace réservé du contenu 2"/>
          <p:cNvSpPr>
            <a:spLocks noGrp="1"/>
          </p:cNvSpPr>
          <p:nvPr>
            <p:ph idx="4294967295"/>
          </p:nvPr>
        </p:nvSpPr>
        <p:spPr>
          <a:xfrm>
            <a:off x="755576" y="1124744"/>
            <a:ext cx="8280920" cy="5035425"/>
          </a:xfrm>
          <a:prstGeom prst="rect">
            <a:avLst/>
          </a:prstGeom>
        </p:spPr>
        <p:txBody>
          <a:bodyPr/>
          <a:lstStyle/>
          <a:p>
            <a:pPr>
              <a:lnSpc>
                <a:spcPct val="150000"/>
              </a:lnSpc>
              <a:buClr>
                <a:srgbClr val="25A79B"/>
              </a:buClr>
            </a:pPr>
            <a:r>
              <a:rPr lang="en-US" sz="2800" dirty="0" err="1"/>
              <a:t>Résultats</a:t>
            </a:r>
            <a:r>
              <a:rPr lang="en-US" sz="2800" dirty="0"/>
              <a:t> </a:t>
            </a:r>
            <a:r>
              <a:rPr lang="en-US" sz="2800" dirty="0" err="1"/>
              <a:t>concernant</a:t>
            </a:r>
            <a:r>
              <a:rPr lang="en-US" sz="2800" dirty="0"/>
              <a:t> les </a:t>
            </a:r>
            <a:r>
              <a:rPr lang="en-US" sz="2800" dirty="0" err="1"/>
              <a:t>objectifs</a:t>
            </a:r>
            <a:r>
              <a:rPr lang="en-US" sz="2800" dirty="0"/>
              <a:t> </a:t>
            </a:r>
            <a:r>
              <a:rPr lang="en-US" sz="2800" dirty="0" err="1"/>
              <a:t>secondaires</a:t>
            </a:r>
            <a:endParaRPr lang="en-US" sz="2800" dirty="0"/>
          </a:p>
          <a:p>
            <a:pPr lvl="1">
              <a:lnSpc>
                <a:spcPct val="150000"/>
              </a:lnSpc>
              <a:buClr>
                <a:srgbClr val="25A79B"/>
              </a:buClr>
            </a:pPr>
            <a:r>
              <a:rPr lang="en-US" sz="2400" dirty="0"/>
              <a:t>Tests </a:t>
            </a:r>
            <a:r>
              <a:rPr lang="en-US" sz="2400" dirty="0" err="1"/>
              <a:t>d’hétérogénéité</a:t>
            </a:r>
            <a:r>
              <a:rPr lang="en-US" sz="2400" dirty="0"/>
              <a:t> non </a:t>
            </a:r>
            <a:r>
              <a:rPr lang="en-US" sz="2400" dirty="0" err="1"/>
              <a:t>significatifs</a:t>
            </a:r>
            <a:r>
              <a:rPr lang="en-US" sz="2400" dirty="0"/>
              <a:t> </a:t>
            </a:r>
            <a:r>
              <a:rPr lang="en-US" sz="2400" dirty="0" err="1"/>
              <a:t>dans</a:t>
            </a:r>
            <a:r>
              <a:rPr lang="en-US" sz="2400" dirty="0"/>
              <a:t> les analyses en sous-</a:t>
            </a:r>
            <a:r>
              <a:rPr lang="en-US" sz="2400" dirty="0" err="1"/>
              <a:t>groupes</a:t>
            </a:r>
            <a:r>
              <a:rPr lang="en-US" sz="2400" dirty="0"/>
              <a:t> </a:t>
            </a:r>
            <a:r>
              <a:rPr lang="en-US" sz="2400" dirty="0" err="1"/>
              <a:t>prévues</a:t>
            </a:r>
            <a:endParaRPr lang="en-US" sz="2400" dirty="0"/>
          </a:p>
        </p:txBody>
      </p:sp>
      <p:cxnSp>
        <p:nvCxnSpPr>
          <p:cNvPr id="8" name="Connecteur droit 7"/>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42761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idx="4294967295"/>
          </p:nvPr>
        </p:nvSpPr>
        <p:spPr>
          <a:xfrm>
            <a:off x="3095836" y="1522527"/>
            <a:ext cx="3096344" cy="792088"/>
          </a:xfrm>
        </p:spPr>
        <p:txBody>
          <a:bodyPr>
            <a:normAutofit fontScale="90000"/>
          </a:bodyPr>
          <a:lstStyle/>
          <a:p>
            <a:pPr algn="l"/>
            <a:r>
              <a:rPr lang="fr-FR" sz="4000" b="1" dirty="0">
                <a:solidFill>
                  <a:schemeClr val="tx1">
                    <a:lumMod val="65000"/>
                    <a:lumOff val="35000"/>
                  </a:schemeClr>
                </a:solidFill>
              </a:rPr>
              <a:t>Des questions</a:t>
            </a:r>
          </a:p>
        </p:txBody>
      </p:sp>
      <p:sp>
        <p:nvSpPr>
          <p:cNvPr id="6" name="Sous-titre 2"/>
          <p:cNvSpPr txBox="1">
            <a:spLocks/>
          </p:cNvSpPr>
          <p:nvPr/>
        </p:nvSpPr>
        <p:spPr>
          <a:xfrm>
            <a:off x="1115616" y="4071937"/>
            <a:ext cx="6984776" cy="797223"/>
          </a:xfrm>
          <a:prstGeom prst="rect">
            <a:avLst/>
          </a:prstGeom>
          <a:ln>
            <a:noFill/>
          </a:ln>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fr-FR" sz="2400" b="1" dirty="0">
                <a:solidFill>
                  <a:schemeClr val="accent6"/>
                </a:solidFill>
              </a:rPr>
              <a:t>UE1 Santé Publique et Lecture Critique d’Articles</a:t>
            </a:r>
            <a:br>
              <a:rPr lang="fr-FR" sz="2400" b="1" dirty="0">
                <a:solidFill>
                  <a:schemeClr val="accent6"/>
                </a:solidFill>
              </a:rPr>
            </a:br>
            <a:r>
              <a:rPr lang="fr-FR" sz="2000" dirty="0"/>
              <a:t>Décembre 2024</a:t>
            </a:r>
          </a:p>
          <a:p>
            <a:pPr marL="0" indent="0" algn="ctr">
              <a:buNone/>
            </a:pPr>
            <a:endParaRPr lang="fr-FR" sz="2000" b="1" dirty="0">
              <a:solidFill>
                <a:schemeClr val="accent6"/>
              </a:solidFill>
            </a:endParaRPr>
          </a:p>
          <a:p>
            <a:pPr marL="0" indent="0" algn="r">
              <a:buNone/>
            </a:pPr>
            <a:r>
              <a:rPr lang="fr-FR" sz="1400" b="1" dirty="0">
                <a:solidFill>
                  <a:schemeClr val="accent6"/>
                </a:solidFill>
              </a:rPr>
              <a:t> </a:t>
            </a:r>
          </a:p>
          <a:p>
            <a:endParaRPr lang="fr-FR" sz="1400" b="1" dirty="0">
              <a:solidFill>
                <a:schemeClr val="accent6"/>
              </a:solidFill>
            </a:endParaRPr>
          </a:p>
        </p:txBody>
      </p:sp>
      <p:sp>
        <p:nvSpPr>
          <p:cNvPr id="9" name="ZoneTexte 8"/>
          <p:cNvSpPr txBox="1"/>
          <p:nvPr/>
        </p:nvSpPr>
        <p:spPr>
          <a:xfrm>
            <a:off x="827584" y="2314615"/>
            <a:ext cx="7632848" cy="1077218"/>
          </a:xfrm>
          <a:prstGeom prst="rect">
            <a:avLst/>
          </a:prstGeom>
          <a:noFill/>
        </p:spPr>
        <p:txBody>
          <a:bodyPr wrap="square" rtlCol="0">
            <a:spAutoFit/>
          </a:bodyPr>
          <a:lstStyle/>
          <a:p>
            <a:pPr algn="ctr"/>
            <a:r>
              <a:rPr lang="fr-FR" sz="3200" dirty="0">
                <a:hlinkClick r:id="rId2"/>
              </a:rPr>
              <a:t>Marie.viprey@chu-lyon.fr</a:t>
            </a:r>
            <a:r>
              <a:rPr lang="fr-FR" sz="3200" dirty="0"/>
              <a:t>  </a:t>
            </a:r>
          </a:p>
          <a:p>
            <a:pPr algn="ctr"/>
            <a:r>
              <a:rPr lang="fr-FR" sz="3200" dirty="0">
                <a:hlinkClick r:id="rId3"/>
              </a:rPr>
              <a:t>Julie.haesebaert01@chu-lyon.fr</a:t>
            </a:r>
            <a:endParaRPr lang="fr-FR" sz="3200" dirty="0"/>
          </a:p>
        </p:txBody>
      </p:sp>
    </p:spTree>
    <p:extLst>
      <p:ext uri="{BB962C8B-B14F-4D97-AF65-F5344CB8AC3E}">
        <p14:creationId xmlns:p14="http://schemas.microsoft.com/office/powerpoint/2010/main" val="927568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idx="4294967295"/>
          </p:nvPr>
        </p:nvSpPr>
        <p:spPr>
          <a:xfrm>
            <a:off x="302840" y="116632"/>
            <a:ext cx="8229600" cy="792088"/>
          </a:xfrm>
        </p:spPr>
        <p:txBody>
          <a:bodyPr>
            <a:normAutofit/>
          </a:bodyPr>
          <a:lstStyle/>
          <a:p>
            <a:pPr algn="l"/>
            <a:r>
              <a:rPr lang="fr-FR" sz="3600" dirty="0">
                <a:solidFill>
                  <a:schemeClr val="tx1">
                    <a:lumMod val="65000"/>
                    <a:lumOff val="35000"/>
                  </a:schemeClr>
                </a:solidFill>
              </a:rPr>
              <a:t>Structure d’un article scientifique</a:t>
            </a:r>
          </a:p>
        </p:txBody>
      </p:sp>
      <p:sp>
        <p:nvSpPr>
          <p:cNvPr id="5" name="Espace réservé du contenu 2"/>
          <p:cNvSpPr>
            <a:spLocks noGrp="1"/>
          </p:cNvSpPr>
          <p:nvPr>
            <p:ph idx="4294967295"/>
          </p:nvPr>
        </p:nvSpPr>
        <p:spPr>
          <a:xfrm>
            <a:off x="755576" y="1124744"/>
            <a:ext cx="8280920" cy="5035425"/>
          </a:xfrm>
          <a:prstGeom prst="rect">
            <a:avLst/>
          </a:prstGeom>
        </p:spPr>
        <p:txBody>
          <a:bodyPr/>
          <a:lstStyle/>
          <a:p>
            <a:pPr>
              <a:buClr>
                <a:srgbClr val="25A79B"/>
              </a:buClr>
            </a:pPr>
            <a:r>
              <a:rPr lang="fr-FR" dirty="0"/>
              <a:t>Structure IMRAD</a:t>
            </a:r>
          </a:p>
          <a:p>
            <a:pPr lvl="1">
              <a:buClr>
                <a:srgbClr val="25A79B"/>
              </a:buClr>
            </a:pPr>
            <a:r>
              <a:rPr lang="fr-FR" dirty="0"/>
              <a:t>I : Introduction</a:t>
            </a:r>
          </a:p>
          <a:p>
            <a:pPr lvl="1">
              <a:buClr>
                <a:srgbClr val="25A79B"/>
              </a:buClr>
            </a:pPr>
            <a:r>
              <a:rPr lang="fr-FR" dirty="0"/>
              <a:t>M : Matériel et méthodes</a:t>
            </a:r>
            <a:endParaRPr lang="fr-FR" sz="2400" dirty="0"/>
          </a:p>
          <a:p>
            <a:pPr lvl="1">
              <a:buClr>
                <a:srgbClr val="25A79B"/>
              </a:buClr>
            </a:pPr>
            <a:r>
              <a:rPr lang="fr-FR" dirty="0"/>
              <a:t>R : Résultats</a:t>
            </a:r>
          </a:p>
          <a:p>
            <a:pPr lvl="1">
              <a:buClr>
                <a:srgbClr val="25A79B"/>
              </a:buClr>
            </a:pPr>
            <a:r>
              <a:rPr lang="fr-FR" dirty="0"/>
              <a:t>D : Discussion</a:t>
            </a:r>
          </a:p>
          <a:p>
            <a:pPr lvl="1">
              <a:buClr>
                <a:srgbClr val="25A79B"/>
              </a:buClr>
            </a:pPr>
            <a:endParaRPr lang="fr-FR" dirty="0"/>
          </a:p>
          <a:p>
            <a:pPr>
              <a:buClr>
                <a:srgbClr val="25A79B"/>
              </a:buClr>
            </a:pPr>
            <a:r>
              <a:rPr lang="fr-FR" dirty="0"/>
              <a:t>Résumé reprend les mêmes éléments</a:t>
            </a:r>
          </a:p>
        </p:txBody>
      </p:sp>
      <p:cxnSp>
        <p:nvCxnSpPr>
          <p:cNvPr id="8" name="Connecteur droit 7"/>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307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idx="4294967295"/>
          </p:nvPr>
        </p:nvSpPr>
        <p:spPr>
          <a:xfrm>
            <a:off x="302840" y="116632"/>
            <a:ext cx="8229600" cy="792088"/>
          </a:xfrm>
        </p:spPr>
        <p:txBody>
          <a:bodyPr>
            <a:normAutofit/>
          </a:bodyPr>
          <a:lstStyle/>
          <a:p>
            <a:pPr algn="l"/>
            <a:r>
              <a:rPr lang="fr-FR" sz="3600" dirty="0">
                <a:solidFill>
                  <a:schemeClr val="tx1">
                    <a:lumMod val="65000"/>
                    <a:lumOff val="35000"/>
                  </a:schemeClr>
                </a:solidFill>
              </a:rPr>
              <a:t>Identifier la question de recherche</a:t>
            </a:r>
          </a:p>
        </p:txBody>
      </p:sp>
      <p:sp>
        <p:nvSpPr>
          <p:cNvPr id="5" name="Espace réservé du contenu 2"/>
          <p:cNvSpPr>
            <a:spLocks noGrp="1"/>
          </p:cNvSpPr>
          <p:nvPr>
            <p:ph idx="4294967295"/>
          </p:nvPr>
        </p:nvSpPr>
        <p:spPr>
          <a:xfrm>
            <a:off x="683568" y="1124744"/>
            <a:ext cx="7931224" cy="3744416"/>
          </a:xfrm>
          <a:prstGeom prst="rect">
            <a:avLst/>
          </a:prstGeom>
        </p:spPr>
        <p:txBody>
          <a:bodyPr/>
          <a:lstStyle/>
          <a:p>
            <a:pPr>
              <a:lnSpc>
                <a:spcPct val="200000"/>
              </a:lnSpc>
              <a:buClr>
                <a:srgbClr val="25A79B"/>
              </a:buClr>
            </a:pPr>
            <a:r>
              <a:rPr lang="fr-FR" sz="2800" b="1" dirty="0">
                <a:solidFill>
                  <a:schemeClr val="accent6"/>
                </a:solidFill>
              </a:rPr>
              <a:t>P</a:t>
            </a:r>
            <a:r>
              <a:rPr lang="fr-FR" sz="2800" dirty="0">
                <a:solidFill>
                  <a:schemeClr val="accent6"/>
                </a:solidFill>
              </a:rPr>
              <a:t>opulation :  </a:t>
            </a:r>
            <a:r>
              <a:rPr lang="fr-FR" sz="2800" dirty="0"/>
              <a:t>Population ciblée par l’étude</a:t>
            </a:r>
          </a:p>
          <a:p>
            <a:pPr>
              <a:lnSpc>
                <a:spcPct val="200000"/>
              </a:lnSpc>
              <a:buClr>
                <a:srgbClr val="25A79B"/>
              </a:buClr>
            </a:pPr>
            <a:r>
              <a:rPr lang="fr-FR" sz="2800" b="1" dirty="0">
                <a:solidFill>
                  <a:schemeClr val="accent6"/>
                </a:solidFill>
              </a:rPr>
              <a:t>I</a:t>
            </a:r>
            <a:r>
              <a:rPr lang="fr-FR" sz="2800" dirty="0">
                <a:solidFill>
                  <a:schemeClr val="accent6"/>
                </a:solidFill>
              </a:rPr>
              <a:t>ntervention/Facteur étudié : </a:t>
            </a:r>
            <a:r>
              <a:rPr lang="fr-FR" sz="2800" dirty="0"/>
              <a:t>Phénomène ou action étudié </a:t>
            </a:r>
          </a:p>
          <a:p>
            <a:pPr>
              <a:lnSpc>
                <a:spcPct val="200000"/>
              </a:lnSpc>
              <a:buClr>
                <a:srgbClr val="25A79B"/>
              </a:buClr>
            </a:pPr>
            <a:r>
              <a:rPr lang="fr-FR" sz="2800" b="1" dirty="0">
                <a:solidFill>
                  <a:schemeClr val="accent6"/>
                </a:solidFill>
              </a:rPr>
              <a:t>C</a:t>
            </a:r>
            <a:r>
              <a:rPr lang="fr-FR" sz="2800" dirty="0">
                <a:solidFill>
                  <a:schemeClr val="accent6"/>
                </a:solidFill>
              </a:rPr>
              <a:t>omparateur : </a:t>
            </a:r>
            <a:r>
              <a:rPr lang="fr-FR" sz="2800" dirty="0"/>
              <a:t>Groupe contrôle envisagé</a:t>
            </a:r>
          </a:p>
          <a:p>
            <a:pPr>
              <a:lnSpc>
                <a:spcPct val="200000"/>
              </a:lnSpc>
              <a:buClr>
                <a:srgbClr val="25A79B"/>
              </a:buClr>
            </a:pPr>
            <a:r>
              <a:rPr lang="fr-FR" sz="2800" b="1" dirty="0" err="1">
                <a:solidFill>
                  <a:schemeClr val="accent6"/>
                </a:solidFill>
              </a:rPr>
              <a:t>O</a:t>
            </a:r>
            <a:r>
              <a:rPr lang="fr-FR" sz="2800" dirty="0" err="1">
                <a:solidFill>
                  <a:schemeClr val="accent6"/>
                </a:solidFill>
              </a:rPr>
              <a:t>utcome</a:t>
            </a:r>
            <a:r>
              <a:rPr lang="fr-FR" sz="2800" dirty="0">
                <a:solidFill>
                  <a:schemeClr val="accent6"/>
                </a:solidFill>
              </a:rPr>
              <a:t> : </a:t>
            </a:r>
            <a:r>
              <a:rPr lang="fr-FR" sz="2800" dirty="0"/>
              <a:t>Critère de jugement principal</a:t>
            </a:r>
          </a:p>
        </p:txBody>
      </p:sp>
      <p:cxnSp>
        <p:nvCxnSpPr>
          <p:cNvPr id="8" name="Connecteur droit 7"/>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3988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idx="4294967295"/>
          </p:nvPr>
        </p:nvSpPr>
        <p:spPr>
          <a:xfrm>
            <a:off x="302840" y="116632"/>
            <a:ext cx="8229600" cy="792088"/>
          </a:xfrm>
        </p:spPr>
        <p:txBody>
          <a:bodyPr>
            <a:normAutofit/>
          </a:bodyPr>
          <a:lstStyle/>
          <a:p>
            <a:pPr algn="l"/>
            <a:r>
              <a:rPr lang="fr-FR" sz="3600" dirty="0">
                <a:solidFill>
                  <a:schemeClr val="tx1">
                    <a:lumMod val="65000"/>
                    <a:lumOff val="35000"/>
                  </a:schemeClr>
                </a:solidFill>
              </a:rPr>
              <a:t>Consignes</a:t>
            </a:r>
          </a:p>
        </p:txBody>
      </p:sp>
      <p:sp>
        <p:nvSpPr>
          <p:cNvPr id="5" name="Espace réservé du contenu 2"/>
          <p:cNvSpPr>
            <a:spLocks noGrp="1"/>
          </p:cNvSpPr>
          <p:nvPr>
            <p:ph idx="4294967295"/>
          </p:nvPr>
        </p:nvSpPr>
        <p:spPr>
          <a:xfrm>
            <a:off x="755576" y="1124744"/>
            <a:ext cx="8280920" cy="5035425"/>
          </a:xfrm>
          <a:prstGeom prst="rect">
            <a:avLst/>
          </a:prstGeom>
        </p:spPr>
        <p:txBody>
          <a:bodyPr/>
          <a:lstStyle/>
          <a:p>
            <a:pPr>
              <a:buClr>
                <a:srgbClr val="25A79B"/>
              </a:buClr>
            </a:pPr>
            <a:r>
              <a:rPr lang="fr-FR" dirty="0"/>
              <a:t>Préparer la Lecture Critique des 4 résumés (document « Abstracts ») mis à votre disposition en complétant la « Fiche ED Lecture d’abstract » pour chaque résumé</a:t>
            </a:r>
          </a:p>
        </p:txBody>
      </p:sp>
      <p:cxnSp>
        <p:nvCxnSpPr>
          <p:cNvPr id="8" name="Connecteur droit 7"/>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7286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02840" y="116632"/>
            <a:ext cx="8229600"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sz="3600" dirty="0">
                <a:solidFill>
                  <a:schemeClr val="tx1">
                    <a:lumMod val="65000"/>
                    <a:lumOff val="35000"/>
                  </a:schemeClr>
                </a:solidFill>
              </a:rPr>
              <a:t>Abstract 1</a:t>
            </a:r>
          </a:p>
        </p:txBody>
      </p:sp>
      <p:cxnSp>
        <p:nvCxnSpPr>
          <p:cNvPr id="3" name="Connecteur droit 2"/>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4" name="Espace réservé du contenu 2"/>
          <p:cNvSpPr txBox="1">
            <a:spLocks/>
          </p:cNvSpPr>
          <p:nvPr/>
        </p:nvSpPr>
        <p:spPr>
          <a:xfrm>
            <a:off x="889248" y="1124744"/>
            <a:ext cx="7499176" cy="410445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Clr>
                <a:srgbClr val="25A79B"/>
              </a:buClr>
            </a:pPr>
            <a:r>
              <a:rPr lang="fr-FR" sz="2800" dirty="0"/>
              <a:t>Titre de l’article</a:t>
            </a:r>
          </a:p>
          <a:p>
            <a:pPr lvl="1">
              <a:lnSpc>
                <a:spcPct val="150000"/>
              </a:lnSpc>
              <a:buClr>
                <a:srgbClr val="25A79B"/>
              </a:buClr>
            </a:pPr>
            <a:r>
              <a:rPr lang="en-US" sz="2400" dirty="0"/>
              <a:t>Association of dairy intake with cardiovascular disease and mortality in 21 countries from five continents (PURE): a prospective cohort study</a:t>
            </a:r>
          </a:p>
          <a:p>
            <a:pPr>
              <a:lnSpc>
                <a:spcPct val="150000"/>
              </a:lnSpc>
              <a:buClr>
                <a:srgbClr val="25A79B"/>
              </a:buClr>
            </a:pPr>
            <a:r>
              <a:rPr lang="fr-FR" sz="2800" dirty="0"/>
              <a:t>1er auteur, revue et année de l’article</a:t>
            </a:r>
          </a:p>
          <a:p>
            <a:pPr lvl="1">
              <a:lnSpc>
                <a:spcPct val="150000"/>
              </a:lnSpc>
              <a:buClr>
                <a:srgbClr val="25A79B"/>
              </a:buClr>
            </a:pPr>
            <a:r>
              <a:rPr lang="fr-FR" sz="2400" dirty="0" err="1"/>
              <a:t>Mahshid</a:t>
            </a:r>
            <a:r>
              <a:rPr lang="fr-FR" sz="2400" dirty="0"/>
              <a:t> </a:t>
            </a:r>
            <a:r>
              <a:rPr lang="fr-FR" sz="2400" dirty="0" err="1"/>
              <a:t>Dehghan</a:t>
            </a:r>
            <a:r>
              <a:rPr lang="fr-FR" sz="2400" dirty="0"/>
              <a:t>, et al. Lancet. 2018</a:t>
            </a:r>
          </a:p>
          <a:p>
            <a:pPr lvl="1">
              <a:lnSpc>
                <a:spcPct val="150000"/>
              </a:lnSpc>
              <a:buClr>
                <a:srgbClr val="25A79B"/>
              </a:buClr>
            </a:pPr>
            <a:endParaRPr lang="fr-FR" sz="2400" dirty="0"/>
          </a:p>
          <a:p>
            <a:pPr marL="457200" lvl="1" indent="0">
              <a:lnSpc>
                <a:spcPct val="150000"/>
              </a:lnSpc>
              <a:buClr>
                <a:srgbClr val="25A79B"/>
              </a:buClr>
              <a:buNone/>
            </a:pPr>
            <a:endParaRPr lang="fr-FR" sz="2400" dirty="0"/>
          </a:p>
        </p:txBody>
      </p:sp>
    </p:spTree>
    <p:extLst>
      <p:ext uri="{BB962C8B-B14F-4D97-AF65-F5344CB8AC3E}">
        <p14:creationId xmlns:p14="http://schemas.microsoft.com/office/powerpoint/2010/main" val="468501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cs typeface="Arial" pitchFamily="34" charset="0"/>
              </a:rPr>
              <a:t>Abstract 1</a:t>
            </a:r>
          </a:p>
        </p:txBody>
      </p:sp>
      <p:sp>
        <p:nvSpPr>
          <p:cNvPr id="4" name="Espace réservé du contenu 2"/>
          <p:cNvSpPr>
            <a:spLocks noGrp="1"/>
          </p:cNvSpPr>
          <p:nvPr>
            <p:ph idx="4294967295"/>
          </p:nvPr>
        </p:nvSpPr>
        <p:spPr>
          <a:xfrm>
            <a:off x="251520" y="836712"/>
            <a:ext cx="8640960" cy="4104456"/>
          </a:xfrm>
          <a:prstGeom prst="rect">
            <a:avLst/>
          </a:prstGeom>
        </p:spPr>
        <p:txBody>
          <a:bodyPr/>
          <a:lstStyle/>
          <a:p>
            <a:pPr marL="0" indent="0" algn="just">
              <a:buNone/>
            </a:pPr>
            <a:r>
              <a:rPr lang="en-US" sz="1400" b="1" dirty="0">
                <a:solidFill>
                  <a:srgbClr val="C00000"/>
                </a:solidFill>
              </a:rPr>
              <a:t>Background</a:t>
            </a:r>
            <a:r>
              <a:rPr lang="en-US" sz="1400" dirty="0"/>
              <a:t> Dietary guidelines recommend </a:t>
            </a:r>
            <a:r>
              <a:rPr lang="en-US" sz="1400" dirty="0" err="1"/>
              <a:t>minimising</a:t>
            </a:r>
            <a:r>
              <a:rPr lang="en-US" sz="1400" dirty="0"/>
              <a:t> consumption of whole-fat dairy products, as they are a source of saturated fats and presumed to adversely affect blood lipids and increase cardiovascular disease and mortality. Evidence for this contention is sparse and few data for the effects of dairy consumption on health are available from low-income and middle-income countries. Therefore, we aimed to assess the associations between total dairy and specific types of dairy products with mortality and major cardiovascular disease.</a:t>
            </a:r>
          </a:p>
          <a:p>
            <a:pPr marL="0" indent="0" algn="just">
              <a:buNone/>
            </a:pPr>
            <a:r>
              <a:rPr lang="en-US" sz="1400" b="1" dirty="0">
                <a:solidFill>
                  <a:srgbClr val="C00000"/>
                </a:solidFill>
              </a:rPr>
              <a:t>Methods</a:t>
            </a:r>
            <a:r>
              <a:rPr lang="en-US" sz="1400" dirty="0"/>
              <a:t> The Prospective Urban Rural Epidemiology (PURE) study is a large multinational cohort study of individuals aged 35–70 years enrolled from 21 countries in five continents. Dietary intakes of dairy products for 136 384 individuals were recorded using country-specific validated food frequency questionnaires. Dairy products comprised milk, yoghurt, and cheese. We further grouped these foods into whole-fat and low-fat dairy. The primary outcome was the composite of mortality or major cardiovascular events (defined as death from cardiovascular causes, non-fatal myocardial infarction, stroke, or heart failure). Hazard ratios (HRs) were calculated using multivariable Cox frailty models with random intercepts to account for clustering of participants by </a:t>
            </a:r>
            <a:r>
              <a:rPr lang="en-US" sz="1400" dirty="0" err="1"/>
              <a:t>centre</a:t>
            </a:r>
            <a:r>
              <a:rPr lang="en-US" sz="1400" dirty="0"/>
              <a:t>.</a:t>
            </a:r>
          </a:p>
          <a:p>
            <a:pPr marL="0" indent="0" algn="just">
              <a:buNone/>
            </a:pPr>
            <a:r>
              <a:rPr lang="en-US" sz="1400" b="1" dirty="0">
                <a:solidFill>
                  <a:srgbClr val="C00000"/>
                </a:solidFill>
              </a:rPr>
              <a:t>Findings</a:t>
            </a:r>
            <a:r>
              <a:rPr lang="en-US" sz="1400" dirty="0"/>
              <a:t> Between Jan 1, 2003, and July 14, 2018, we recorded 10 567 composite events (deaths [n=6796] or major cardiovascular events [n=5855]) during the 9·1 years of follow-up. Higher intake of total dairy (&gt;2 servings per day compared with no intake) was associated with a lower risk of the composite outcome (HR 0·84, 95% CI 0·75–0·94; </a:t>
            </a:r>
            <a:r>
              <a:rPr lang="en-US" sz="1400" dirty="0" err="1"/>
              <a:t>ptrend</a:t>
            </a:r>
            <a:r>
              <a:rPr lang="en-US" sz="1400" dirty="0"/>
              <a:t>=0·0004), total mortality (0·83, 0·72–0·96; </a:t>
            </a:r>
            <a:r>
              <a:rPr lang="en-US" sz="1400" dirty="0" err="1"/>
              <a:t>ptrend</a:t>
            </a:r>
            <a:r>
              <a:rPr lang="en-US" sz="1400" dirty="0"/>
              <a:t>=0·0052), non-cardiovascular mortality (0·86, 0·72–1·02; </a:t>
            </a:r>
            <a:r>
              <a:rPr lang="en-US" sz="1400" dirty="0" err="1"/>
              <a:t>ptrend</a:t>
            </a:r>
            <a:r>
              <a:rPr lang="en-US" sz="1400" dirty="0"/>
              <a:t>=0·046), cardiovascular mortality (0·77, 0·58–1·01; </a:t>
            </a:r>
            <a:r>
              <a:rPr lang="en-US" sz="1400" dirty="0" err="1"/>
              <a:t>ptrend</a:t>
            </a:r>
            <a:r>
              <a:rPr lang="en-US" sz="1400" dirty="0"/>
              <a:t>=0·029), major cardiovascular disease (0·78, 0·67–0·90; </a:t>
            </a:r>
            <a:r>
              <a:rPr lang="en-US" sz="1400" dirty="0" err="1"/>
              <a:t>ptrend</a:t>
            </a:r>
            <a:r>
              <a:rPr lang="en-US" sz="1400" dirty="0"/>
              <a:t>=0·0001), and stroke (0·66, 0·53–0·82; </a:t>
            </a:r>
            <a:r>
              <a:rPr lang="en-US" sz="1400" dirty="0" err="1"/>
              <a:t>ptrend</a:t>
            </a:r>
            <a:r>
              <a:rPr lang="en-US" sz="1400" dirty="0"/>
              <a:t>=0·0003). No significant association with myocardial infarction was observed (HR 0·89, 95% CI 0·71–1·11; </a:t>
            </a:r>
            <a:r>
              <a:rPr lang="en-US" sz="1400" dirty="0" err="1"/>
              <a:t>ptrend</a:t>
            </a:r>
            <a:r>
              <a:rPr lang="en-US" sz="1400" dirty="0"/>
              <a:t>=0·163). Higher intake (&gt;1 serving vs no intake) of milk (HR 0·90, 95% CI 0·82–0·99; </a:t>
            </a:r>
            <a:r>
              <a:rPr lang="en-US" sz="1400" dirty="0" err="1"/>
              <a:t>ptrend</a:t>
            </a:r>
            <a:r>
              <a:rPr lang="en-US" sz="1400" dirty="0"/>
              <a:t>=0·0529) and yogurt (0·86, 0·75–0·99; </a:t>
            </a:r>
            <a:r>
              <a:rPr lang="en-US" sz="1400" dirty="0" err="1"/>
              <a:t>ptrend</a:t>
            </a:r>
            <a:r>
              <a:rPr lang="en-US" sz="1400" dirty="0"/>
              <a:t>=0·0051) was associated with lower risk of the composite outcome, whereas cheese intake was not significantly associated with the composite outcome (0·88, 0·76–1·02; </a:t>
            </a:r>
            <a:r>
              <a:rPr lang="en-US" sz="1400" dirty="0" err="1"/>
              <a:t>ptrend</a:t>
            </a:r>
            <a:r>
              <a:rPr lang="en-US" sz="1400" dirty="0"/>
              <a:t>=0·1399). Butter intake was low and was not significantly associated with clinical outcomes (HR 1·09, 95% CI 0·90–1·33; </a:t>
            </a:r>
            <a:r>
              <a:rPr lang="en-US" sz="1400" dirty="0" err="1"/>
              <a:t>ptrend</a:t>
            </a:r>
            <a:r>
              <a:rPr lang="en-US" sz="1400" dirty="0"/>
              <a:t>=0·4113).</a:t>
            </a:r>
          </a:p>
          <a:p>
            <a:pPr marL="0" indent="0" algn="just">
              <a:buNone/>
            </a:pPr>
            <a:r>
              <a:rPr lang="en-US" sz="1400" b="1" dirty="0">
                <a:solidFill>
                  <a:srgbClr val="C00000"/>
                </a:solidFill>
              </a:rPr>
              <a:t>Interpretation</a:t>
            </a:r>
            <a:r>
              <a:rPr lang="en-US" sz="1400" b="1" dirty="0"/>
              <a:t> </a:t>
            </a:r>
            <a:r>
              <a:rPr lang="en-US" sz="1400" dirty="0"/>
              <a:t>Dairy consumption was associated with lower risk of mortality and major cardiovascular disease events in a diverse multinational cohort.</a:t>
            </a:r>
            <a:endParaRPr lang="fr-FR" sz="1400" dirty="0"/>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3676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16632"/>
            <a:ext cx="8229600" cy="792088"/>
          </a:xfrm>
        </p:spPr>
        <p:txBody>
          <a:bodyPr>
            <a:normAutofit/>
          </a:bodyPr>
          <a:lstStyle/>
          <a:p>
            <a:pPr algn="l"/>
            <a:r>
              <a:rPr lang="fr-FR" sz="3600" dirty="0">
                <a:solidFill>
                  <a:schemeClr val="tx1">
                    <a:lumMod val="65000"/>
                    <a:lumOff val="35000"/>
                  </a:schemeClr>
                </a:solidFill>
                <a:cs typeface="Arial" pitchFamily="34" charset="0"/>
              </a:rPr>
              <a:t>Abstract 1</a:t>
            </a:r>
          </a:p>
        </p:txBody>
      </p:sp>
      <p:sp>
        <p:nvSpPr>
          <p:cNvPr id="4" name="Espace réservé du contenu 2"/>
          <p:cNvSpPr>
            <a:spLocks noGrp="1"/>
          </p:cNvSpPr>
          <p:nvPr>
            <p:ph idx="4294967295"/>
          </p:nvPr>
        </p:nvSpPr>
        <p:spPr>
          <a:xfrm>
            <a:off x="251520" y="836712"/>
            <a:ext cx="8640960" cy="4104456"/>
          </a:xfrm>
          <a:prstGeom prst="rect">
            <a:avLst/>
          </a:prstGeom>
        </p:spPr>
        <p:txBody>
          <a:bodyPr/>
          <a:lstStyle/>
          <a:p>
            <a:pPr marL="0" indent="0" algn="just">
              <a:buNone/>
            </a:pPr>
            <a:r>
              <a:rPr lang="en-US" sz="1400" b="1" dirty="0">
                <a:solidFill>
                  <a:srgbClr val="C00000"/>
                </a:solidFill>
              </a:rPr>
              <a:t>Background</a:t>
            </a:r>
            <a:r>
              <a:rPr lang="en-US" sz="1400" dirty="0"/>
              <a:t> Dietary guidelines recommend </a:t>
            </a:r>
            <a:r>
              <a:rPr lang="en-US" sz="1400" dirty="0" err="1"/>
              <a:t>minimising</a:t>
            </a:r>
            <a:r>
              <a:rPr lang="en-US" sz="1400" dirty="0"/>
              <a:t> consumption of whole-fat dairy products, as they are a source of saturated fats and presumed to adversely affect blood lipids and increase cardiovascular disease and mortality. Evidence for this contention is sparse and few data for the effects of dairy consumption on health are available from low-income and middle-income countries. Therefore, we aimed to assess </a:t>
            </a:r>
            <a:r>
              <a:rPr lang="en-US" sz="1400" b="1" dirty="0">
                <a:solidFill>
                  <a:srgbClr val="00B050"/>
                </a:solidFill>
              </a:rPr>
              <a:t>the associations between total dairy and specific types of dairy products with mortality and major cardiovascular disease</a:t>
            </a:r>
            <a:r>
              <a:rPr lang="en-US" sz="1400" dirty="0"/>
              <a:t>.</a:t>
            </a:r>
          </a:p>
          <a:p>
            <a:pPr marL="0" indent="0" algn="just">
              <a:buNone/>
            </a:pPr>
            <a:r>
              <a:rPr lang="en-US" sz="1400" b="1" dirty="0">
                <a:solidFill>
                  <a:srgbClr val="C00000"/>
                </a:solidFill>
              </a:rPr>
              <a:t>Methods</a:t>
            </a:r>
            <a:r>
              <a:rPr lang="en-US" sz="1400" dirty="0"/>
              <a:t> The </a:t>
            </a:r>
            <a:r>
              <a:rPr lang="en-US" sz="1400" b="1" dirty="0">
                <a:solidFill>
                  <a:srgbClr val="00B050"/>
                </a:solidFill>
              </a:rPr>
              <a:t>Prospective</a:t>
            </a:r>
            <a:r>
              <a:rPr lang="en-US" sz="1400" dirty="0"/>
              <a:t> Urban Rural Epidemiology (PURE) study is a large </a:t>
            </a:r>
            <a:r>
              <a:rPr lang="en-US" sz="1400" b="1" dirty="0">
                <a:solidFill>
                  <a:srgbClr val="00B050"/>
                </a:solidFill>
              </a:rPr>
              <a:t>multinational cohort study</a:t>
            </a:r>
            <a:r>
              <a:rPr lang="en-US" sz="1400" dirty="0"/>
              <a:t> of</a:t>
            </a:r>
            <a:r>
              <a:rPr lang="en-US" sz="1400" b="1" dirty="0">
                <a:solidFill>
                  <a:srgbClr val="00B050"/>
                </a:solidFill>
              </a:rPr>
              <a:t> individuals aged 35–70 years enrolled from 21 countries in five continents</a:t>
            </a:r>
            <a:r>
              <a:rPr lang="en-US" sz="1400" dirty="0"/>
              <a:t>. </a:t>
            </a:r>
            <a:r>
              <a:rPr lang="en-US" sz="1400" b="1" dirty="0">
                <a:solidFill>
                  <a:srgbClr val="00B050"/>
                </a:solidFill>
              </a:rPr>
              <a:t>Dietary intakes of dairy products</a:t>
            </a:r>
            <a:r>
              <a:rPr lang="en-US" sz="1400" dirty="0"/>
              <a:t> for 136 384 individuals were recorded using </a:t>
            </a:r>
            <a:r>
              <a:rPr lang="en-US" sz="1400" b="1" dirty="0">
                <a:solidFill>
                  <a:srgbClr val="00B050"/>
                </a:solidFill>
              </a:rPr>
              <a:t>country-specific validated food frequency questionnaires</a:t>
            </a:r>
            <a:r>
              <a:rPr lang="en-US" sz="1400" dirty="0"/>
              <a:t>. Dairy products comprised milk, yoghurt, and cheese. We further grouped these foods into whole-fat and low-fat dairy. The </a:t>
            </a:r>
            <a:r>
              <a:rPr lang="en-US" sz="1400" b="1" dirty="0">
                <a:solidFill>
                  <a:srgbClr val="00B050"/>
                </a:solidFill>
              </a:rPr>
              <a:t>primary outcome</a:t>
            </a:r>
            <a:r>
              <a:rPr lang="en-US" sz="1400" dirty="0"/>
              <a:t> was the </a:t>
            </a:r>
            <a:r>
              <a:rPr lang="en-US" sz="1400" b="1" dirty="0">
                <a:solidFill>
                  <a:srgbClr val="00B050"/>
                </a:solidFill>
              </a:rPr>
              <a:t>composite of mortality or major cardiovascular events</a:t>
            </a:r>
            <a:r>
              <a:rPr lang="en-US" sz="1400" dirty="0"/>
              <a:t> (defined as death from cardiovascular causes, non-fatal myocardial infarction, stroke, or heart failure). Hazard ratios (HRs) were calculated using </a:t>
            </a:r>
            <a:r>
              <a:rPr lang="en-US" sz="1400" b="1" dirty="0">
                <a:solidFill>
                  <a:srgbClr val="00B050"/>
                </a:solidFill>
              </a:rPr>
              <a:t>multivariable Cox frailty models</a:t>
            </a:r>
            <a:r>
              <a:rPr lang="en-US" sz="1400" dirty="0"/>
              <a:t> with random intercepts to account for clustering of participants by </a:t>
            </a:r>
            <a:r>
              <a:rPr lang="en-US" sz="1400" dirty="0" err="1"/>
              <a:t>centre</a:t>
            </a:r>
            <a:r>
              <a:rPr lang="en-US" sz="1400" dirty="0"/>
              <a:t>.</a:t>
            </a:r>
          </a:p>
          <a:p>
            <a:pPr marL="0" indent="0" algn="just">
              <a:buNone/>
            </a:pPr>
            <a:r>
              <a:rPr lang="en-US" sz="1400" b="1" dirty="0">
                <a:solidFill>
                  <a:srgbClr val="C00000"/>
                </a:solidFill>
              </a:rPr>
              <a:t>Findings</a:t>
            </a:r>
            <a:r>
              <a:rPr lang="en-US" sz="1400" dirty="0"/>
              <a:t> Between Jan 1, 2003, and July 14, 2018, we recorded 10 567 composite events (deaths [n=6796] or major cardiovascular events [n=5855]) during the 9·1 years of follow-up. </a:t>
            </a:r>
            <a:r>
              <a:rPr lang="en-US" sz="1400" b="1" dirty="0">
                <a:solidFill>
                  <a:srgbClr val="00B050"/>
                </a:solidFill>
              </a:rPr>
              <a:t>Higher intake of total dairy (&gt;2 servings per day compared with no intake)</a:t>
            </a:r>
            <a:r>
              <a:rPr lang="en-US" sz="1400" dirty="0"/>
              <a:t> was associated with a </a:t>
            </a:r>
            <a:r>
              <a:rPr lang="en-US" sz="1400" b="1" dirty="0">
                <a:solidFill>
                  <a:srgbClr val="00B050"/>
                </a:solidFill>
              </a:rPr>
              <a:t>lower risk of the composite outcome (HR 0·84, 95% CI 0·75–0·94; </a:t>
            </a:r>
            <a:r>
              <a:rPr lang="en-US" sz="1400" b="1" dirty="0" err="1">
                <a:solidFill>
                  <a:srgbClr val="00B050"/>
                </a:solidFill>
              </a:rPr>
              <a:t>ptrend</a:t>
            </a:r>
            <a:r>
              <a:rPr lang="en-US" sz="1400" b="1" dirty="0">
                <a:solidFill>
                  <a:srgbClr val="00B050"/>
                </a:solidFill>
              </a:rPr>
              <a:t>=0·0004)</a:t>
            </a:r>
            <a:r>
              <a:rPr lang="en-US" sz="1400" dirty="0"/>
              <a:t>, total mortality (0·83, 0·72–0·96; </a:t>
            </a:r>
            <a:r>
              <a:rPr lang="en-US" sz="1400" dirty="0" err="1"/>
              <a:t>ptrend</a:t>
            </a:r>
            <a:r>
              <a:rPr lang="en-US" sz="1400" dirty="0"/>
              <a:t>=0·0052), non-cardiovascular mortality (0·86, 0·72–1·02; </a:t>
            </a:r>
            <a:r>
              <a:rPr lang="en-US" sz="1400" dirty="0" err="1"/>
              <a:t>ptrend</a:t>
            </a:r>
            <a:r>
              <a:rPr lang="en-US" sz="1400" dirty="0"/>
              <a:t>=0·046), cardiovascular mortality (0·77, 0·58–1·01; </a:t>
            </a:r>
            <a:r>
              <a:rPr lang="en-US" sz="1400" dirty="0" err="1"/>
              <a:t>ptrend</a:t>
            </a:r>
            <a:r>
              <a:rPr lang="en-US" sz="1400" dirty="0"/>
              <a:t>=0·029), major cardiovascular disease (0·78, 0·67–0·90; </a:t>
            </a:r>
            <a:r>
              <a:rPr lang="en-US" sz="1400" dirty="0" err="1"/>
              <a:t>ptrend</a:t>
            </a:r>
            <a:r>
              <a:rPr lang="en-US" sz="1400" dirty="0"/>
              <a:t>=0·0001), and stroke (0·66, 0·53–0·82; </a:t>
            </a:r>
            <a:r>
              <a:rPr lang="en-US" sz="1400" dirty="0" err="1"/>
              <a:t>ptrend</a:t>
            </a:r>
            <a:r>
              <a:rPr lang="en-US" sz="1400" dirty="0"/>
              <a:t>=0·0003). No significant association with myocardial infarction was observed (HR 0·89, 95% CI 0·71–1·11; </a:t>
            </a:r>
            <a:r>
              <a:rPr lang="en-US" sz="1400" dirty="0" err="1"/>
              <a:t>ptrend</a:t>
            </a:r>
            <a:r>
              <a:rPr lang="en-US" sz="1400" dirty="0"/>
              <a:t>=0·163). Higher intake (&gt;1 serving vs no intake) of milk (HR 0·90, 95% CI 0·82–0·99; </a:t>
            </a:r>
            <a:r>
              <a:rPr lang="en-US" sz="1400" dirty="0" err="1"/>
              <a:t>ptrend</a:t>
            </a:r>
            <a:r>
              <a:rPr lang="en-US" sz="1400" dirty="0"/>
              <a:t>=0·0529) and yogurt (0·86, 0·75–0·99; </a:t>
            </a:r>
            <a:r>
              <a:rPr lang="en-US" sz="1400" dirty="0" err="1"/>
              <a:t>ptrend</a:t>
            </a:r>
            <a:r>
              <a:rPr lang="en-US" sz="1400" dirty="0"/>
              <a:t>=0·0051) was associated with lower risk of the composite outcome, whereas cheese intake was not significantly associated with the composite outcome (0·88, 0·76–1·02; </a:t>
            </a:r>
            <a:r>
              <a:rPr lang="en-US" sz="1400" dirty="0" err="1"/>
              <a:t>ptrend</a:t>
            </a:r>
            <a:r>
              <a:rPr lang="en-US" sz="1400" dirty="0"/>
              <a:t>=0·1399). Butter intake was low and was not significantly associated with clinical outcomes (HR 1·09, 95% CI 0·90–1·33; </a:t>
            </a:r>
            <a:r>
              <a:rPr lang="en-US" sz="1400" dirty="0" err="1"/>
              <a:t>ptrend</a:t>
            </a:r>
            <a:r>
              <a:rPr lang="en-US" sz="1400" dirty="0"/>
              <a:t>=0·4113).</a:t>
            </a:r>
          </a:p>
          <a:p>
            <a:pPr marL="0" indent="0" algn="just">
              <a:buNone/>
            </a:pPr>
            <a:r>
              <a:rPr lang="en-US" sz="1400" b="1" dirty="0">
                <a:solidFill>
                  <a:srgbClr val="C00000"/>
                </a:solidFill>
              </a:rPr>
              <a:t>Interpretation</a:t>
            </a:r>
            <a:r>
              <a:rPr lang="en-US" sz="1400" b="1" dirty="0"/>
              <a:t> </a:t>
            </a:r>
            <a:r>
              <a:rPr lang="en-US" sz="1400" dirty="0"/>
              <a:t>Dairy consumption was associated with lower risk of mortality and major cardiovascular disease events in a diverse multinational cohort.</a:t>
            </a:r>
            <a:endParaRPr lang="fr-FR" sz="1400" dirty="0"/>
          </a:p>
        </p:txBody>
      </p:sp>
      <p:cxnSp>
        <p:nvCxnSpPr>
          <p:cNvPr id="5" name="Connecteur droit 4"/>
          <p:cNvCxnSpPr/>
          <p:nvPr/>
        </p:nvCxnSpPr>
        <p:spPr>
          <a:xfrm>
            <a:off x="395536" y="836712"/>
            <a:ext cx="7992888" cy="0"/>
          </a:xfrm>
          <a:prstGeom prst="line">
            <a:avLst/>
          </a:prstGeom>
          <a:ln w="19050">
            <a:gradFill flip="none" rotWithShape="1">
              <a:gsLst>
                <a:gs pos="41000">
                  <a:schemeClr val="bg1">
                    <a:lumMod val="85000"/>
                  </a:schemeClr>
                </a:gs>
                <a:gs pos="0">
                  <a:schemeClr val="accent6"/>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5330176"/>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0</TotalTime>
  <Words>4637</Words>
  <Application>Microsoft Office PowerPoint</Application>
  <PresentationFormat>Affichage à l'écran (4:3)</PresentationFormat>
  <Paragraphs>188</Paragraphs>
  <Slides>36</Slides>
  <Notes>8</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36</vt:i4>
      </vt:variant>
    </vt:vector>
  </HeadingPairs>
  <TitlesOfParts>
    <vt:vector size="39" baseType="lpstr">
      <vt:lpstr>Arial</vt:lpstr>
      <vt:lpstr>Calibri</vt:lpstr>
      <vt:lpstr>Thème Office</vt:lpstr>
      <vt:lpstr>DFGSM2 ED Lecture Critique d’Abstracts</vt:lpstr>
      <vt:lpstr>OBJECTIFS</vt:lpstr>
      <vt:lpstr>PLAN</vt:lpstr>
      <vt:lpstr>Structure d’un article scientifique</vt:lpstr>
      <vt:lpstr>Identifier la question de recherche</vt:lpstr>
      <vt:lpstr>Consignes</vt:lpstr>
      <vt:lpstr>Présentation PowerPoint</vt:lpstr>
      <vt:lpstr>Abstract 1</vt:lpstr>
      <vt:lpstr>Abstract 1</vt:lpstr>
      <vt:lpstr>Abstract 1 : Identification de la question de recherche</vt:lpstr>
      <vt:lpstr>Présentation PowerPoint</vt:lpstr>
      <vt:lpstr>Abstract 1 : Principaux résultats (1)</vt:lpstr>
      <vt:lpstr>Abstract 1 : Principaux résultats (2)</vt:lpstr>
      <vt:lpstr>Présentation PowerPoint</vt:lpstr>
      <vt:lpstr>Abstract 2</vt:lpstr>
      <vt:lpstr>Abstract 2</vt:lpstr>
      <vt:lpstr>Abstract 2 : Identification de la question de recherche</vt:lpstr>
      <vt:lpstr>Présentation PowerPoint</vt:lpstr>
      <vt:lpstr>Abstract 2 : Principaux résultats</vt:lpstr>
      <vt:lpstr>Présentation PowerPoint</vt:lpstr>
      <vt:lpstr>Abstract 3</vt:lpstr>
      <vt:lpstr>Abstract 3</vt:lpstr>
      <vt:lpstr>Abstract 3 : Identification de la question de recherche</vt:lpstr>
      <vt:lpstr>Présentation PowerPoint</vt:lpstr>
      <vt:lpstr>Abstract 3 : Principaux résultats (1)</vt:lpstr>
      <vt:lpstr>Abstract 3 : Principaux résultats (2)</vt:lpstr>
      <vt:lpstr>Abstract 3 : Principaux résultats (3)</vt:lpstr>
      <vt:lpstr>Présentation PowerPoint</vt:lpstr>
      <vt:lpstr>Abstract 4</vt:lpstr>
      <vt:lpstr>Abstract 4</vt:lpstr>
      <vt:lpstr>Abstract 4 : Identification de la question de recherche</vt:lpstr>
      <vt:lpstr>Présentation PowerPoint</vt:lpstr>
      <vt:lpstr>Abstract 4 : Principaux résultats (1)</vt:lpstr>
      <vt:lpstr>Abstract 4 : Principaux résultats (2)</vt:lpstr>
      <vt:lpstr>Abstract 4 : Principaux résultats (3)</vt:lpstr>
      <vt:lpstr>Des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VIPREY, Marie</dc:creator>
  <cp:lastModifiedBy>HAVET, Anais</cp:lastModifiedBy>
  <cp:revision>209</cp:revision>
  <cp:lastPrinted>2014-04-17T11:42:44Z</cp:lastPrinted>
  <dcterms:created xsi:type="dcterms:W3CDTF">2013-02-11T13:43:34Z</dcterms:created>
  <dcterms:modified xsi:type="dcterms:W3CDTF">2024-11-19T10:39:30Z</dcterms:modified>
</cp:coreProperties>
</file>