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80"/>
  </p:notesMasterIdLst>
  <p:sldIdLst>
    <p:sldId id="547" r:id="rId2"/>
    <p:sldId id="820" r:id="rId3"/>
    <p:sldId id="804" r:id="rId4"/>
    <p:sldId id="815" r:id="rId5"/>
    <p:sldId id="816" r:id="rId6"/>
    <p:sldId id="702" r:id="rId7"/>
    <p:sldId id="697" r:id="rId8"/>
    <p:sldId id="817" r:id="rId9"/>
    <p:sldId id="556" r:id="rId10"/>
    <p:sldId id="733" r:id="rId11"/>
    <p:sldId id="821" r:id="rId12"/>
    <p:sldId id="818" r:id="rId13"/>
    <p:sldId id="599" r:id="rId14"/>
    <p:sldId id="784" r:id="rId15"/>
    <p:sldId id="785" r:id="rId16"/>
    <p:sldId id="795" r:id="rId17"/>
    <p:sldId id="786" r:id="rId18"/>
    <p:sldId id="814" r:id="rId19"/>
    <p:sldId id="787" r:id="rId20"/>
    <p:sldId id="788" r:id="rId21"/>
    <p:sldId id="789" r:id="rId22"/>
    <p:sldId id="796" r:id="rId23"/>
    <p:sldId id="797" r:id="rId24"/>
    <p:sldId id="798" r:id="rId25"/>
    <p:sldId id="799" r:id="rId26"/>
    <p:sldId id="800" r:id="rId27"/>
    <p:sldId id="801" r:id="rId28"/>
    <p:sldId id="792" r:id="rId29"/>
    <p:sldId id="610" r:id="rId30"/>
    <p:sldId id="611" r:id="rId31"/>
    <p:sldId id="612" r:id="rId32"/>
    <p:sldId id="614" r:id="rId33"/>
    <p:sldId id="725" r:id="rId34"/>
    <p:sldId id="802" r:id="rId35"/>
    <p:sldId id="732" r:id="rId36"/>
    <p:sldId id="803" r:id="rId37"/>
    <p:sldId id="813" r:id="rId38"/>
    <p:sldId id="616" r:id="rId39"/>
    <p:sldId id="660" r:id="rId40"/>
    <p:sldId id="617" r:id="rId41"/>
    <p:sldId id="659" r:id="rId42"/>
    <p:sldId id="754" r:id="rId43"/>
    <p:sldId id="755" r:id="rId44"/>
    <p:sldId id="756" r:id="rId45"/>
    <p:sldId id="757" r:id="rId46"/>
    <p:sldId id="758" r:id="rId47"/>
    <p:sldId id="762" r:id="rId48"/>
    <p:sldId id="766" r:id="rId49"/>
    <p:sldId id="771" r:id="rId50"/>
    <p:sldId id="772" r:id="rId51"/>
    <p:sldId id="774" r:id="rId52"/>
    <p:sldId id="711" r:id="rId53"/>
    <p:sldId id="712" r:id="rId54"/>
    <p:sldId id="727" r:id="rId55"/>
    <p:sldId id="819" r:id="rId56"/>
    <p:sldId id="714" r:id="rId57"/>
    <p:sldId id="715" r:id="rId58"/>
    <p:sldId id="728" r:id="rId59"/>
    <p:sldId id="729" r:id="rId60"/>
    <p:sldId id="716" r:id="rId61"/>
    <p:sldId id="717" r:id="rId62"/>
    <p:sldId id="730" r:id="rId63"/>
    <p:sldId id="731" r:id="rId64"/>
    <p:sldId id="669" r:id="rId65"/>
    <p:sldId id="670" r:id="rId66"/>
    <p:sldId id="671" r:id="rId67"/>
    <p:sldId id="677" r:id="rId68"/>
    <p:sldId id="678" r:id="rId69"/>
    <p:sldId id="680" r:id="rId70"/>
    <p:sldId id="682" r:id="rId71"/>
    <p:sldId id="683" r:id="rId72"/>
    <p:sldId id="684" r:id="rId73"/>
    <p:sldId id="685" r:id="rId74"/>
    <p:sldId id="686" r:id="rId75"/>
    <p:sldId id="687" r:id="rId76"/>
    <p:sldId id="688" r:id="rId77"/>
    <p:sldId id="689" r:id="rId78"/>
    <p:sldId id="810" r:id="rId79"/>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nis Vargo" initials="D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C"/>
    <a:srgbClr val="00FF00"/>
    <a:srgbClr val="FFFF00"/>
    <a:srgbClr val="000000"/>
    <a:srgbClr val="00FF99"/>
    <a:srgbClr val="F3F6C0"/>
    <a:srgbClr val="FFCC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42" autoAdjust="0"/>
    <p:restoredTop sz="73728" autoAdjust="0"/>
  </p:normalViewPr>
  <p:slideViewPr>
    <p:cSldViewPr>
      <p:cViewPr varScale="1">
        <p:scale>
          <a:sx n="62" d="100"/>
          <a:sy n="62" d="100"/>
        </p:scale>
        <p:origin x="2304"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76917" cy="511075"/>
          </a:xfrm>
          <a:prstGeom prst="rect">
            <a:avLst/>
          </a:prstGeom>
          <a:noFill/>
          <a:ln w="9525">
            <a:noFill/>
            <a:miter lim="800000"/>
            <a:headEnd/>
            <a:tailEnd/>
          </a:ln>
          <a:effectLst/>
        </p:spPr>
        <p:txBody>
          <a:bodyPr vert="horz" wrap="square" lIns="94832" tIns="47416" rIns="94832" bIns="47416" numCol="1" anchor="t" anchorCtr="0" compatLnSpc="1">
            <a:prstTxWarp prst="textNoShape">
              <a:avLst/>
            </a:prstTxWarp>
          </a:bodyPr>
          <a:lstStyle>
            <a:lvl1pPr>
              <a:defRPr sz="1200">
                <a:latin typeface="Arial" charset="0"/>
              </a:defRPr>
            </a:lvl1pPr>
          </a:lstStyle>
          <a:p>
            <a:pPr>
              <a:defRPr/>
            </a:pPr>
            <a:endParaRPr lang="fr-FR"/>
          </a:p>
        </p:txBody>
      </p:sp>
      <p:sp>
        <p:nvSpPr>
          <p:cNvPr id="58371" name="Rectangle 3"/>
          <p:cNvSpPr>
            <a:spLocks noGrp="1" noChangeArrowheads="1"/>
          </p:cNvSpPr>
          <p:nvPr>
            <p:ph type="dt" idx="1"/>
          </p:nvPr>
        </p:nvSpPr>
        <p:spPr bwMode="auto">
          <a:xfrm>
            <a:off x="4020725" y="0"/>
            <a:ext cx="3076917" cy="511075"/>
          </a:xfrm>
          <a:prstGeom prst="rect">
            <a:avLst/>
          </a:prstGeom>
          <a:noFill/>
          <a:ln w="9525">
            <a:noFill/>
            <a:miter lim="800000"/>
            <a:headEnd/>
            <a:tailEnd/>
          </a:ln>
          <a:effectLst/>
        </p:spPr>
        <p:txBody>
          <a:bodyPr vert="horz" wrap="square" lIns="94832" tIns="47416" rIns="94832" bIns="47416" numCol="1" anchor="t" anchorCtr="0" compatLnSpc="1">
            <a:prstTxWarp prst="textNoShape">
              <a:avLst/>
            </a:prstTxWarp>
          </a:bodyPr>
          <a:lstStyle>
            <a:lvl1pPr algn="r">
              <a:defRPr sz="1200">
                <a:latin typeface="Arial" charset="0"/>
              </a:defRPr>
            </a:lvl1pPr>
          </a:lstStyle>
          <a:p>
            <a:pPr>
              <a:defRPr/>
            </a:pPr>
            <a:endParaRPr lang="fr-FR"/>
          </a:p>
        </p:txBody>
      </p:sp>
      <p:sp>
        <p:nvSpPr>
          <p:cNvPr id="107524"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09930" y="4861769"/>
            <a:ext cx="5679440" cy="4604594"/>
          </a:xfrm>
          <a:prstGeom prst="rect">
            <a:avLst/>
          </a:prstGeom>
          <a:noFill/>
          <a:ln w="9525">
            <a:noFill/>
            <a:miter lim="800000"/>
            <a:headEnd/>
            <a:tailEnd/>
          </a:ln>
          <a:effectLst/>
        </p:spPr>
        <p:txBody>
          <a:bodyPr vert="horz" wrap="square" lIns="94832" tIns="47416" rIns="94832" bIns="47416"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8374" name="Rectangle 6"/>
          <p:cNvSpPr>
            <a:spLocks noGrp="1" noChangeArrowheads="1"/>
          </p:cNvSpPr>
          <p:nvPr>
            <p:ph type="ftr" sz="quarter" idx="4"/>
          </p:nvPr>
        </p:nvSpPr>
        <p:spPr bwMode="auto">
          <a:xfrm>
            <a:off x="0" y="9721900"/>
            <a:ext cx="3076917" cy="511075"/>
          </a:xfrm>
          <a:prstGeom prst="rect">
            <a:avLst/>
          </a:prstGeom>
          <a:noFill/>
          <a:ln w="9525">
            <a:noFill/>
            <a:miter lim="800000"/>
            <a:headEnd/>
            <a:tailEnd/>
          </a:ln>
          <a:effectLst/>
        </p:spPr>
        <p:txBody>
          <a:bodyPr vert="horz" wrap="square" lIns="94832" tIns="47416" rIns="94832" bIns="47416" numCol="1" anchor="b" anchorCtr="0" compatLnSpc="1">
            <a:prstTxWarp prst="textNoShape">
              <a:avLst/>
            </a:prstTxWarp>
          </a:bodyPr>
          <a:lstStyle>
            <a:lvl1pPr>
              <a:defRPr sz="1200">
                <a:latin typeface="Arial" charset="0"/>
              </a:defRPr>
            </a:lvl1pPr>
          </a:lstStyle>
          <a:p>
            <a:pPr>
              <a:defRPr/>
            </a:pPr>
            <a:endParaRPr lang="fr-FR"/>
          </a:p>
        </p:txBody>
      </p:sp>
      <p:sp>
        <p:nvSpPr>
          <p:cNvPr id="58375" name="Rectangle 7"/>
          <p:cNvSpPr>
            <a:spLocks noGrp="1" noChangeArrowheads="1"/>
          </p:cNvSpPr>
          <p:nvPr>
            <p:ph type="sldNum" sz="quarter" idx="5"/>
          </p:nvPr>
        </p:nvSpPr>
        <p:spPr bwMode="auto">
          <a:xfrm>
            <a:off x="4020725" y="9721900"/>
            <a:ext cx="3076917" cy="511075"/>
          </a:xfrm>
          <a:prstGeom prst="rect">
            <a:avLst/>
          </a:prstGeom>
          <a:noFill/>
          <a:ln w="9525">
            <a:noFill/>
            <a:miter lim="800000"/>
            <a:headEnd/>
            <a:tailEnd/>
          </a:ln>
          <a:effectLst/>
        </p:spPr>
        <p:txBody>
          <a:bodyPr vert="horz" wrap="square" lIns="94832" tIns="47416" rIns="94832" bIns="47416" numCol="1" anchor="b" anchorCtr="0" compatLnSpc="1">
            <a:prstTxWarp prst="textNoShape">
              <a:avLst/>
            </a:prstTxWarp>
          </a:bodyPr>
          <a:lstStyle>
            <a:lvl1pPr algn="r">
              <a:defRPr sz="1200">
                <a:latin typeface="Arial" charset="0"/>
              </a:defRPr>
            </a:lvl1pPr>
          </a:lstStyle>
          <a:p>
            <a:pPr>
              <a:defRPr/>
            </a:pPr>
            <a:fld id="{9A924D50-6329-4709-83E7-4CF17325451C}" type="slidenum">
              <a:rPr lang="fr-FR"/>
              <a:pPr>
                <a:defRPr/>
              </a:pPr>
              <a:t>‹N°›</a:t>
            </a:fld>
            <a:endParaRPr lang="fr-FR"/>
          </a:p>
        </p:txBody>
      </p:sp>
    </p:spTree>
    <p:extLst>
      <p:ext uri="{BB962C8B-B14F-4D97-AF65-F5344CB8AC3E}">
        <p14:creationId xmlns:p14="http://schemas.microsoft.com/office/powerpoint/2010/main" val="2555292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r.wikipedia.org/wiki/Art%C3%A8re_pulmonaire"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fr.wikipedia.org/wiki/Sang" TargetMode="External"/><Relationship Id="rId4" Type="http://schemas.openxmlformats.org/officeDocument/2006/relationships/hyperlink" Target="https://fr.wikipedia.org/wiki/Aort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i="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3</a:t>
            </a:fld>
            <a:endParaRPr lang="fr-FR"/>
          </a:p>
        </p:txBody>
      </p:sp>
    </p:spTree>
    <p:extLst>
      <p:ext uri="{BB962C8B-B14F-4D97-AF65-F5344CB8AC3E}">
        <p14:creationId xmlns:p14="http://schemas.microsoft.com/office/powerpoint/2010/main" val="3463286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12</a:t>
            </a:fld>
            <a:endParaRPr lang="fr-FR"/>
          </a:p>
        </p:txBody>
      </p:sp>
    </p:spTree>
    <p:extLst>
      <p:ext uri="{BB962C8B-B14F-4D97-AF65-F5344CB8AC3E}">
        <p14:creationId xmlns:p14="http://schemas.microsoft.com/office/powerpoint/2010/main" val="1423254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L’objectif de cette partie est de </a:t>
            </a:r>
            <a:r>
              <a:rPr lang="fr-FR" baseline="0" dirty="0" smtClean="0"/>
              <a:t>c</a:t>
            </a:r>
            <a:r>
              <a:rPr lang="fr-FR" sz="1200" dirty="0" smtClean="0"/>
              <a:t>omprendre les enjeux et les principes de l’évaluation du </a:t>
            </a:r>
            <a:r>
              <a:rPr lang="fr-FR" sz="1200" b="1" dirty="0" smtClean="0"/>
              <a:t>rapport bénéfice/risque du </a:t>
            </a:r>
            <a:r>
              <a:rPr lang="fr-FR" sz="1200" dirty="0" smtClean="0"/>
              <a:t>traitement médicamenteux pendant la grossesse pour la dyade mère-enfant</a:t>
            </a:r>
            <a:r>
              <a:rPr lang="fr-FR" baseline="0" dirty="0" smtClean="0"/>
              <a:t> </a:t>
            </a:r>
          </a:p>
          <a:p>
            <a:r>
              <a:rPr lang="fr-FR" baseline="0" dirty="0" smtClean="0"/>
              <a:t>Cette évaluation peut être rétrospective en cas de grossesse non planifiée ou prospective en cas de projet de grossesse chez les </a:t>
            </a:r>
            <a:r>
              <a:rPr lang="fr-FR" i="1" baseline="0" dirty="0" smtClean="0"/>
              <a:t>patientes porteuses de</a:t>
            </a:r>
            <a:r>
              <a:rPr lang="fr-FR" baseline="0" dirty="0" smtClean="0"/>
              <a:t> pathologies chroniques </a:t>
            </a:r>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14</a:t>
            </a:fld>
            <a:endParaRPr lang="fr-FR"/>
          </a:p>
        </p:txBody>
      </p:sp>
    </p:spTree>
    <p:extLst>
      <p:ext uri="{BB962C8B-B14F-4D97-AF65-F5344CB8AC3E}">
        <p14:creationId xmlns:p14="http://schemas.microsoft.com/office/powerpoint/2010/main" val="300417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smtClean="0"/>
              <a:t>Nous</a:t>
            </a:r>
            <a:r>
              <a:rPr lang="fr-FR" b="0" i="0" baseline="0" dirty="0" smtClean="0"/>
              <a:t> introduirons cette partie avec la fréquence du problème et ses enjeux. Les notions élémentaires sur le passage placentaire des médicaments, et les risques </a:t>
            </a:r>
            <a:r>
              <a:rPr lang="fr-FR" b="0" i="0" baseline="0" dirty="0" err="1" smtClean="0"/>
              <a:t>embryo</a:t>
            </a:r>
            <a:r>
              <a:rPr lang="fr-FR" b="0" i="0" baseline="0" dirty="0" smtClean="0"/>
              <a:t> fœtaux selon l’âge de la grossesse, expliquent les recommandations, que nous aurons illustrées à travers des cas cliniques.</a:t>
            </a:r>
            <a:endParaRPr lang="fr-FR" b="0" i="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15</a:t>
            </a:fld>
            <a:endParaRPr lang="fr-FR"/>
          </a:p>
        </p:txBody>
      </p:sp>
    </p:spTree>
    <p:extLst>
      <p:ext uri="{BB962C8B-B14F-4D97-AF65-F5344CB8AC3E}">
        <p14:creationId xmlns:p14="http://schemas.microsoft.com/office/powerpoint/2010/main" val="125124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smtClean="0"/>
              <a:t>Nous</a:t>
            </a:r>
            <a:r>
              <a:rPr lang="fr-FR" b="0" i="0" baseline="0" dirty="0" smtClean="0"/>
              <a:t> introduirons cette partie avec la fréquence du problème et ses enjeux. Les notions élémentaires sur le passage placentaire des médicaments, et les risques </a:t>
            </a:r>
            <a:r>
              <a:rPr lang="fr-FR" b="0" i="0" baseline="0" dirty="0" err="1" smtClean="0"/>
              <a:t>embryo</a:t>
            </a:r>
            <a:r>
              <a:rPr lang="fr-FR" b="0" i="0" baseline="0" dirty="0" smtClean="0"/>
              <a:t> fœtaux selon l’âge de la grossesse, expliquent les recommandations, que nous aurons illustrées à travers des cas cliniques.</a:t>
            </a:r>
            <a:endParaRPr lang="fr-FR" b="0" i="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16</a:t>
            </a:fld>
            <a:endParaRPr lang="fr-FR"/>
          </a:p>
        </p:txBody>
      </p:sp>
    </p:spTree>
    <p:extLst>
      <p:ext uri="{BB962C8B-B14F-4D97-AF65-F5344CB8AC3E}">
        <p14:creationId xmlns:p14="http://schemas.microsoft.com/office/powerpoint/2010/main" val="166123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baseline="0" dirty="0" smtClean="0"/>
              <a:t>En effet, l</a:t>
            </a:r>
            <a:r>
              <a:rPr lang="fr-FR" altLang="fr-FR" dirty="0" smtClean="0"/>
              <a:t>e</a:t>
            </a:r>
            <a:r>
              <a:rPr lang="fr-FR" altLang="fr-FR" baseline="0" dirty="0" smtClean="0"/>
              <a:t> recours aux médicaments durant la grossesse est très fréquent. </a:t>
            </a:r>
            <a:r>
              <a:rPr lang="fr-FR" altLang="fr-FR" dirty="0" smtClean="0"/>
              <a:t>Une</a:t>
            </a:r>
            <a:r>
              <a:rPr lang="fr-FR" altLang="fr-FR" baseline="0" dirty="0" smtClean="0"/>
              <a:t> étude française publiée dans le Lancet en 2000 sur 1000 femmes enceintes montrait que 99% des femmes recevaient au moins 1 médicament pendant la grossesse et en moyenne, 13 médicaments/grossesse. Ces données ont été confirmées en 2006 à partir de la base EFEMERIS qui a inclus 10 mille couples mère-enfants en France.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baseline="0" dirty="0" smtClean="0"/>
              <a:t>Le deuxième point à retenir est la complexité de l’évaluation bénéfice/risque puisque toute la pharmacopée et tous les prescripteurs vont être concernée. </a:t>
            </a:r>
          </a:p>
          <a:p>
            <a:r>
              <a:rPr lang="fr-FR" altLang="fr-FR" baseline="0" dirty="0" smtClean="0"/>
              <a:t>Pourquoi?</a:t>
            </a:r>
          </a:p>
          <a:p>
            <a:r>
              <a:rPr lang="fr-FR" altLang="fr-FR" baseline="0" dirty="0" smtClean="0"/>
              <a:t>1 la grossesse dure 9 mois, c’est un </a:t>
            </a:r>
            <a:r>
              <a:rPr lang="fr-FR" altLang="fr-FR" i="1" baseline="0" dirty="0" smtClean="0"/>
              <a:t>long temps d’exposition potentielle</a:t>
            </a:r>
          </a:p>
          <a:p>
            <a:r>
              <a:rPr lang="fr-FR" altLang="fr-FR" baseline="0" dirty="0" smtClean="0"/>
              <a:t>2 De plus en plus de femmes porteuses d’une pathologie chronique accèdent à la grossesse: épilepsie, diabète, VIH</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baseline="0" dirty="0" smtClean="0"/>
              <a:t>3 La grossesse est une période vulnérable avec les </a:t>
            </a:r>
            <a:r>
              <a:rPr lang="fr-FR" altLang="fr-FR" sz="1200" dirty="0" smtClean="0"/>
              <a:t>pathologies gravidiques</a:t>
            </a:r>
            <a:r>
              <a:rPr lang="fr-FR" altLang="fr-FR" sz="1200" baseline="0" dirty="0" smtClean="0"/>
              <a:t> </a:t>
            </a:r>
          </a:p>
          <a:p>
            <a:pPr marL="0" marR="0" lvl="0" indent="0" algn="l" defTabSz="914400" rtl="0" eaLnBrk="1" fontAlgn="auto" latinLnBrk="0" hangingPunct="1">
              <a:lnSpc>
                <a:spcPct val="80000"/>
              </a:lnSpc>
              <a:spcBef>
                <a:spcPts val="0"/>
              </a:spcBef>
              <a:spcAft>
                <a:spcPts val="0"/>
              </a:spcAft>
              <a:buClrTx/>
              <a:buSzTx/>
              <a:buFontTx/>
              <a:buNone/>
              <a:tabLst/>
              <a:defRPr/>
            </a:pPr>
            <a:r>
              <a:rPr lang="fr-FR" altLang="fr-FR" sz="1200" baseline="0" dirty="0" smtClean="0"/>
              <a:t>Sans parler autres éléments comme l’automédication, la grossesse non planifiée, la diversité des </a:t>
            </a:r>
            <a:r>
              <a:rPr lang="fr-FR" altLang="fr-FR" sz="1200" dirty="0" smtClean="0"/>
              <a:t>prescripteurs et l’Information de qualité variable</a:t>
            </a:r>
          </a:p>
          <a:p>
            <a:pPr marL="0" indent="0">
              <a:lnSpc>
                <a:spcPct val="80000"/>
              </a:lnSpc>
              <a:buNone/>
            </a:pPr>
            <a:endParaRPr lang="fr-FR" altLang="fr-FR" sz="1200" dirty="0" smtClean="0"/>
          </a:p>
          <a:p>
            <a:endParaRPr lang="fr-FR" altLang="fr-FR" baseline="0" dirty="0" smtClean="0"/>
          </a:p>
          <a:p>
            <a:endParaRPr lang="fr-FR" alt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304D753F-D400-4E56-9E01-66B30B3A32D1}"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17</a:t>
            </a:fld>
            <a:endParaRPr lang="fr-FR"/>
          </a:p>
        </p:txBody>
      </p:sp>
    </p:spTree>
    <p:extLst>
      <p:ext uri="{BB962C8B-B14F-4D97-AF65-F5344CB8AC3E}">
        <p14:creationId xmlns:p14="http://schemas.microsoft.com/office/powerpoint/2010/main" val="348592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80000"/>
              </a:lnSpc>
            </a:pPr>
            <a:r>
              <a:rPr lang="fr-FR" sz="2800" i="1" baseline="0" dirty="0" smtClean="0"/>
              <a:t>Abordons Maintenant</a:t>
            </a:r>
            <a:r>
              <a:rPr lang="fr-FR" sz="2800" strike="sngStrike" baseline="0" dirty="0" smtClean="0"/>
              <a:t>, </a:t>
            </a:r>
            <a:r>
              <a:rPr lang="fr-FR" sz="2800" baseline="0" dirty="0" smtClean="0"/>
              <a:t>les mécanismes de passage placentaire des médicaments. </a:t>
            </a:r>
            <a:endParaRPr lang="fr-FR" altLang="fr-FR" sz="2800" b="1" dirty="0" smtClean="0">
              <a:solidFill>
                <a:srgbClr val="0070C0"/>
              </a:solidFill>
              <a:cs typeface="Times New Roman" pitchFamily="18" charset="0"/>
            </a:endParaRPr>
          </a:p>
          <a:p>
            <a:pPr marL="0" marR="0" indent="0" algn="l" defTabSz="914400" rtl="0" eaLnBrk="1" fontAlgn="auto" latinLnBrk="0" hangingPunct="1">
              <a:lnSpc>
                <a:spcPct val="80000"/>
              </a:lnSpc>
              <a:spcBef>
                <a:spcPts val="0"/>
              </a:spcBef>
              <a:spcAft>
                <a:spcPts val="0"/>
              </a:spcAft>
              <a:buClrTx/>
              <a:buSzTx/>
              <a:buFontTx/>
              <a:buNone/>
              <a:tabLst/>
              <a:defRPr/>
            </a:pPr>
            <a:r>
              <a:rPr lang="fr-FR" altLang="fr-FR" sz="1200" b="1" dirty="0" smtClean="0">
                <a:solidFill>
                  <a:srgbClr val="0070C0"/>
                </a:solidFill>
                <a:cs typeface="Times New Roman" pitchFamily="18" charset="0"/>
              </a:rPr>
              <a:t>L’idée force à retenir est</a:t>
            </a:r>
            <a:r>
              <a:rPr lang="fr-FR" altLang="fr-FR" sz="1200" b="1" baseline="0" dirty="0" smtClean="0">
                <a:solidFill>
                  <a:srgbClr val="0070C0"/>
                </a:solidFill>
                <a:cs typeface="Times New Roman" pitchFamily="18" charset="0"/>
              </a:rPr>
              <a:t> que le </a:t>
            </a:r>
            <a:r>
              <a:rPr lang="fr-FR" altLang="fr-FR" sz="1200" b="1" dirty="0" smtClean="0">
                <a:solidFill>
                  <a:srgbClr val="0070C0"/>
                </a:solidFill>
                <a:cs typeface="Times New Roman" pitchFamily="18" charset="0"/>
              </a:rPr>
              <a:t>placenta</a:t>
            </a:r>
            <a:r>
              <a:rPr lang="fr-FR" altLang="fr-FR" sz="1200" b="1" baseline="0" dirty="0" smtClean="0">
                <a:solidFill>
                  <a:srgbClr val="0070C0"/>
                </a:solidFill>
                <a:cs typeface="Times New Roman" pitchFamily="18" charset="0"/>
              </a:rPr>
              <a:t> loin d’être une barrière, il est un véritable acteur de passage médicamenteux </a:t>
            </a:r>
            <a:r>
              <a:rPr lang="fr-FR" altLang="fr-FR" sz="1200" b="1" i="1" baseline="0" dirty="0" smtClean="0">
                <a:solidFill>
                  <a:srgbClr val="0070C0"/>
                </a:solidFill>
                <a:cs typeface="Times New Roman" pitchFamily="18" charset="0"/>
              </a:rPr>
              <a:t>par</a:t>
            </a:r>
            <a:r>
              <a:rPr lang="fr-FR" altLang="fr-FR" sz="1200" b="1" baseline="0" dirty="0" smtClean="0">
                <a:solidFill>
                  <a:srgbClr val="0070C0"/>
                </a:solidFill>
                <a:cs typeface="Times New Roman" pitchFamily="18" charset="0"/>
              </a:rPr>
              <a:t> </a:t>
            </a:r>
            <a:r>
              <a:rPr lang="fr-FR" sz="800" b="0" i="0" kern="1200" dirty="0" smtClean="0">
                <a:solidFill>
                  <a:schemeClr val="tx1"/>
                </a:solidFill>
                <a:effectLst/>
                <a:latin typeface="+mn-lt"/>
                <a:ea typeface="+mn-ea"/>
                <a:cs typeface="+mn-cs"/>
              </a:rPr>
              <a:t>différents mécanismes : le transfert passif, le transport actif, la diffusion facilitée, et le métabolism</a:t>
            </a:r>
            <a:r>
              <a:rPr lang="fr-FR" sz="800" b="0" i="0" kern="1200" baseline="0" dirty="0" smtClean="0">
                <a:solidFill>
                  <a:schemeClr val="tx1"/>
                </a:solidFill>
                <a:effectLst/>
                <a:latin typeface="+mn-lt"/>
                <a:ea typeface="+mn-ea"/>
                <a:cs typeface="+mn-cs"/>
              </a:rPr>
              <a:t>e placentaire</a:t>
            </a:r>
          </a:p>
          <a:p>
            <a:pPr marL="0" marR="0" lvl="0" indent="0" algn="l" defTabSz="914400" rtl="0" eaLnBrk="1" fontAlgn="auto" latinLnBrk="0" hangingPunct="1">
              <a:lnSpc>
                <a:spcPct val="80000"/>
              </a:lnSpc>
              <a:spcBef>
                <a:spcPts val="0"/>
              </a:spcBef>
              <a:spcAft>
                <a:spcPts val="0"/>
              </a:spcAft>
              <a:buClrTx/>
              <a:buSzTx/>
              <a:buFontTx/>
              <a:buNone/>
              <a:tabLst/>
              <a:defRPr/>
            </a:pPr>
            <a:r>
              <a:rPr lang="fr-FR" sz="800" b="0" i="0" kern="1200" baseline="0" dirty="0" smtClean="0">
                <a:solidFill>
                  <a:schemeClr val="tx1"/>
                </a:solidFill>
                <a:effectLst/>
                <a:latin typeface="+mn-lt"/>
                <a:ea typeface="+mn-ea"/>
                <a:cs typeface="+mn-cs"/>
              </a:rPr>
              <a:t>Le placenta a </a:t>
            </a:r>
            <a:r>
              <a:rPr lang="fr-FR" sz="800" b="0" i="1" kern="1200" baseline="0" dirty="0" smtClean="0">
                <a:solidFill>
                  <a:schemeClr val="tx1"/>
                </a:solidFill>
                <a:effectLst/>
                <a:latin typeface="+mn-lt"/>
                <a:ea typeface="+mn-ea"/>
                <a:cs typeface="+mn-cs"/>
              </a:rPr>
              <a:t>un</a:t>
            </a:r>
            <a:r>
              <a:rPr lang="fr-FR" sz="800" b="0" i="0" kern="1200" baseline="0" dirty="0" smtClean="0">
                <a:solidFill>
                  <a:schemeClr val="tx1"/>
                </a:solidFill>
                <a:effectLst/>
                <a:latin typeface="+mn-lt"/>
                <a:ea typeface="+mn-ea"/>
                <a:cs typeface="+mn-cs"/>
              </a:rPr>
              <a:t> rôle fondamental pour échanger des substances et des gaz ce qui est indispensable au développement du fœtus, donc ce qui </a:t>
            </a:r>
            <a:r>
              <a:rPr lang="fr-FR" sz="800" b="0" i="1" kern="1200" baseline="0" dirty="0" smtClean="0">
                <a:solidFill>
                  <a:schemeClr val="tx1"/>
                </a:solidFill>
                <a:effectLst/>
                <a:latin typeface="+mn-lt"/>
                <a:ea typeface="+mn-ea"/>
                <a:cs typeface="+mn-cs"/>
              </a:rPr>
              <a:t>justifie</a:t>
            </a:r>
            <a:r>
              <a:rPr lang="fr-FR" sz="800" b="0" i="0" kern="1200" baseline="0" dirty="0" smtClean="0">
                <a:solidFill>
                  <a:schemeClr val="tx1"/>
                </a:solidFill>
                <a:effectLst/>
                <a:latin typeface="+mn-lt"/>
                <a:ea typeface="+mn-ea"/>
                <a:cs typeface="+mn-cs"/>
              </a:rPr>
              <a:t> la grande surface d’échange jusqu’à 11m2 à terme et une séparation très fine entre la circulation maternelle et fœtale environ 3,5 </a:t>
            </a:r>
            <a:r>
              <a:rPr lang="fr-FR" sz="800" b="0" i="0" kern="1200" baseline="0" dirty="0" err="1" smtClean="0">
                <a:solidFill>
                  <a:schemeClr val="tx1"/>
                </a:solidFill>
                <a:effectLst/>
                <a:latin typeface="+mn-lt"/>
                <a:ea typeface="+mn-ea"/>
                <a:cs typeface="+mn-cs"/>
              </a:rPr>
              <a:t>micrometres</a:t>
            </a:r>
            <a:endParaRPr lang="fr-FR" sz="8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endParaRPr lang="fr-FR" sz="800" b="0" i="0" kern="1200" baseline="0" dirty="0" smtClean="0">
              <a:solidFill>
                <a:schemeClr val="tx1"/>
              </a:solidFill>
              <a:effectLst/>
              <a:latin typeface="+mn-lt"/>
              <a:ea typeface="+mn-ea"/>
              <a:cs typeface="+mn-cs"/>
            </a:endParaRPr>
          </a:p>
          <a:p>
            <a:pPr>
              <a:lnSpc>
                <a:spcPct val="80000"/>
              </a:lnSpc>
            </a:pPr>
            <a:endParaRPr lang="fr-FR" sz="1200" b="0" i="0" kern="1200" baseline="0" dirty="0" smtClean="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19</a:t>
            </a:fld>
            <a:endParaRPr lang="fr-FR"/>
          </a:p>
        </p:txBody>
      </p:sp>
    </p:spTree>
    <p:extLst>
      <p:ext uri="{BB962C8B-B14F-4D97-AF65-F5344CB8AC3E}">
        <p14:creationId xmlns:p14="http://schemas.microsoft.com/office/powerpoint/2010/main" val="58649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1" kern="1200" dirty="0" smtClean="0">
                <a:solidFill>
                  <a:schemeClr val="tx1"/>
                </a:solidFill>
                <a:effectLst/>
                <a:latin typeface="+mn-lt"/>
                <a:ea typeface="+mn-ea"/>
                <a:cs typeface="+mn-cs"/>
              </a:rPr>
              <a:t>Cette</a:t>
            </a:r>
            <a:r>
              <a:rPr lang="fr-FR" sz="1200" b="0" i="0" kern="1200" baseline="0" dirty="0" smtClean="0">
                <a:solidFill>
                  <a:schemeClr val="tx1"/>
                </a:solidFill>
                <a:effectLst/>
                <a:latin typeface="+mn-lt"/>
                <a:ea typeface="+mn-ea"/>
                <a:cs typeface="+mn-cs"/>
              </a:rPr>
              <a:t> figure illustre le transport placentaire passif et actif des médicaments. Pour ce cour, </a:t>
            </a:r>
            <a:r>
              <a:rPr lang="fr-FR" sz="1200" b="0" i="1" kern="1200" baseline="0" dirty="0" smtClean="0">
                <a:solidFill>
                  <a:schemeClr val="tx1"/>
                </a:solidFill>
                <a:effectLst/>
                <a:latin typeface="+mn-lt"/>
                <a:ea typeface="+mn-ea"/>
                <a:cs typeface="+mn-cs"/>
              </a:rPr>
              <a:t>nous nous concentrons</a:t>
            </a:r>
            <a:r>
              <a:rPr lang="fr-FR" sz="1200" b="0" i="0" kern="1200" baseline="0" dirty="0" smtClean="0">
                <a:solidFill>
                  <a:schemeClr val="tx1"/>
                </a:solidFill>
                <a:effectLst/>
                <a:latin typeface="+mn-lt"/>
                <a:ea typeface="+mn-ea"/>
                <a:cs typeface="+mn-cs"/>
              </a:rPr>
              <a:t> sur la diffusion passive car c’est </a:t>
            </a:r>
            <a:r>
              <a:rPr lang="fr-FR" sz="1200" b="0" i="0" kern="1200" dirty="0" smtClean="0">
                <a:solidFill>
                  <a:schemeClr val="tx1"/>
                </a:solidFill>
                <a:effectLst/>
                <a:latin typeface="+mn-lt"/>
                <a:ea typeface="+mn-ea"/>
                <a:cs typeface="+mn-cs"/>
              </a:rPr>
              <a:t>le mécanisme le plus important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La diffusion passive </a:t>
            </a:r>
            <a:r>
              <a:rPr lang="fr-FR" sz="1200" b="1" i="0" kern="1200" dirty="0" smtClean="0">
                <a:solidFill>
                  <a:schemeClr val="tx1"/>
                </a:solidFill>
                <a:effectLst/>
                <a:latin typeface="+mn-lt"/>
                <a:ea typeface="+mn-ea"/>
                <a:cs typeface="+mn-cs"/>
              </a:rPr>
              <a:t>concerne</a:t>
            </a:r>
            <a:r>
              <a:rPr lang="fr-FR" sz="1200" b="1" i="0" kern="1200" baseline="0" dirty="0" smtClean="0">
                <a:solidFill>
                  <a:schemeClr val="tx1"/>
                </a:solidFill>
                <a:effectLst/>
                <a:latin typeface="+mn-lt"/>
                <a:ea typeface="+mn-ea"/>
                <a:cs typeface="+mn-cs"/>
              </a:rPr>
              <a:t> les </a:t>
            </a:r>
            <a:r>
              <a:rPr lang="fr-FR" sz="1200" b="0" i="0" kern="1200" dirty="0" smtClean="0">
                <a:solidFill>
                  <a:schemeClr val="tx1"/>
                </a:solidFill>
                <a:effectLst/>
                <a:latin typeface="+mn-lt"/>
                <a:ea typeface="+mn-ea"/>
                <a:cs typeface="+mn-cs"/>
              </a:rPr>
              <a:t>molécules ayant un faible poids moléculaire (&lt;500 Da), très liposolubles et non ionisées,</a:t>
            </a:r>
            <a:r>
              <a:rPr lang="fr-FR" sz="1200" b="0" i="0" kern="1200" baseline="0" dirty="0" smtClean="0">
                <a:solidFill>
                  <a:schemeClr val="tx1"/>
                </a:solidFill>
                <a:effectLst/>
                <a:latin typeface="+mn-lt"/>
                <a:ea typeface="+mn-ea"/>
                <a:cs typeface="+mn-cs"/>
              </a:rPr>
              <a:t> c’est-à-dire </a:t>
            </a:r>
            <a:r>
              <a:rPr lang="fr-FR" sz="1200" b="0" i="0" kern="1200" dirty="0" smtClean="0">
                <a:solidFill>
                  <a:schemeClr val="tx1"/>
                </a:solidFill>
                <a:effectLst/>
                <a:latin typeface="+mn-lt"/>
                <a:ea typeface="+mn-ea"/>
                <a:cs typeface="+mn-cs"/>
              </a:rPr>
              <a:t>la</a:t>
            </a:r>
            <a:r>
              <a:rPr lang="fr-FR" sz="1200" b="0" i="0" kern="1200" baseline="0" dirty="0" smtClean="0">
                <a:solidFill>
                  <a:schemeClr val="tx1"/>
                </a:solidFill>
                <a:effectLst/>
                <a:latin typeface="+mn-lt"/>
                <a:ea typeface="+mn-ea"/>
                <a:cs typeface="+mn-cs"/>
              </a:rPr>
              <a:t> plupart des médicaments</a:t>
            </a:r>
          </a:p>
          <a:p>
            <a:pPr fontAlgn="base"/>
            <a:r>
              <a:rPr lang="fr-FR" sz="1200" b="0" i="0" kern="1200" dirty="0" smtClean="0">
                <a:solidFill>
                  <a:schemeClr val="tx1"/>
                </a:solidFill>
                <a:effectLst/>
                <a:latin typeface="+mn-lt"/>
                <a:ea typeface="+mn-ea"/>
                <a:cs typeface="+mn-cs"/>
              </a:rPr>
              <a:t>La diffusion passive ne nécessite pas d’énergie, n’est pas saturable et n’est pas sujette à l’inhibition compétitive. Elle dépend de la concentration du médicament dans la circulation maternelle, de leurs propriétés physico-chimiques et des propriétés du placenta.</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Des variations de ces paramètres peuvent modifier le passage des médicaments.</a:t>
            </a:r>
          </a:p>
          <a:p>
            <a:pPr fontAlgn="base"/>
            <a:r>
              <a:rPr lang="fr-FR" sz="1200" b="0" i="0" kern="1200" dirty="0" smtClean="0">
                <a:solidFill>
                  <a:schemeClr val="tx1"/>
                </a:solidFill>
                <a:effectLst/>
                <a:latin typeface="+mn-lt"/>
                <a:ea typeface="+mn-ea"/>
                <a:cs typeface="+mn-cs"/>
              </a:rPr>
              <a:t>Les médicaments dont</a:t>
            </a:r>
            <a:r>
              <a:rPr lang="fr-FR" sz="1200" b="0" i="0" kern="1200" baseline="0" dirty="0" smtClean="0">
                <a:solidFill>
                  <a:schemeClr val="tx1"/>
                </a:solidFill>
                <a:effectLst/>
                <a:latin typeface="+mn-lt"/>
                <a:ea typeface="+mn-ea"/>
                <a:cs typeface="+mn-cs"/>
              </a:rPr>
              <a:t> le poids moléculaire est grand ne passe pas le placenta comme </a:t>
            </a:r>
            <a:r>
              <a:rPr lang="fr-FR" sz="1200" b="0" i="1" kern="1200" baseline="0" dirty="0" smtClean="0">
                <a:solidFill>
                  <a:schemeClr val="tx1"/>
                </a:solidFill>
                <a:effectLst/>
                <a:latin typeface="+mn-lt"/>
                <a:ea typeface="+mn-ea"/>
                <a:cs typeface="+mn-cs"/>
              </a:rPr>
              <a:t>l’</a:t>
            </a:r>
            <a:r>
              <a:rPr lang="fr-FR" sz="1200" b="0" i="0" kern="1200" baseline="0" dirty="0" smtClean="0">
                <a:solidFill>
                  <a:schemeClr val="tx1"/>
                </a:solidFill>
                <a:effectLst/>
                <a:latin typeface="+mn-lt"/>
                <a:ea typeface="+mn-ea"/>
                <a:cs typeface="+mn-cs"/>
              </a:rPr>
              <a:t>héparine (590KDa) et </a:t>
            </a:r>
            <a:r>
              <a:rPr lang="fr-FR" sz="1200" b="0" i="1" kern="1200" baseline="0" dirty="0" smtClean="0">
                <a:solidFill>
                  <a:schemeClr val="tx1"/>
                </a:solidFill>
                <a:effectLst/>
                <a:latin typeface="+mn-lt"/>
                <a:ea typeface="+mn-ea"/>
                <a:cs typeface="+mn-cs"/>
              </a:rPr>
              <a:t>l’</a:t>
            </a:r>
            <a:r>
              <a:rPr lang="fr-FR" sz="1200" b="0" i="0" kern="1200" baseline="0" dirty="0" smtClean="0">
                <a:solidFill>
                  <a:schemeClr val="tx1"/>
                </a:solidFill>
                <a:effectLst/>
                <a:latin typeface="+mn-lt"/>
                <a:ea typeface="+mn-ea"/>
                <a:cs typeface="+mn-cs"/>
              </a:rPr>
              <a:t>insuline </a:t>
            </a:r>
            <a:endParaRPr lang="fr-FR" sz="1200" b="0" i="0" kern="1200" dirty="0" smtClean="0">
              <a:solidFill>
                <a:schemeClr val="tx1"/>
              </a:solidFill>
              <a:effectLst/>
              <a:latin typeface="+mn-lt"/>
              <a:ea typeface="+mn-ea"/>
              <a:cs typeface="+mn-cs"/>
            </a:endParaRPr>
          </a:p>
          <a:p>
            <a:pPr fontAlgn="base"/>
            <a:endParaRPr lang="fr-FR" sz="1200" b="1" i="0" kern="1200" dirty="0" smtClean="0">
              <a:solidFill>
                <a:schemeClr val="tx1"/>
              </a:solidFill>
              <a:effectLst/>
              <a:latin typeface="+mn-lt"/>
              <a:ea typeface="+mn-ea"/>
              <a:cs typeface="+mn-cs"/>
            </a:endParaRPr>
          </a:p>
          <a:p>
            <a:pPr fontAlgn="base"/>
            <a:r>
              <a:rPr lang="fr-FR" sz="1200" b="1" i="0" kern="1200" dirty="0" smtClean="0">
                <a:solidFill>
                  <a:schemeClr val="tx1"/>
                </a:solidFill>
                <a:effectLst/>
                <a:latin typeface="+mn-lt"/>
                <a:ea typeface="+mn-ea"/>
                <a:cs typeface="+mn-cs"/>
              </a:rPr>
              <a:t>Les autres mécanismes du</a:t>
            </a:r>
            <a:r>
              <a:rPr lang="fr-FR" sz="1200" b="0" i="0" kern="1200" dirty="0" smtClean="0">
                <a:solidFill>
                  <a:schemeClr val="tx1"/>
                </a:solidFill>
                <a:effectLst/>
                <a:latin typeface="+mn-lt"/>
                <a:ea typeface="+mn-ea"/>
                <a:cs typeface="+mn-cs"/>
              </a:rPr>
              <a:t> passage placentaire </a:t>
            </a:r>
            <a:r>
              <a:rPr lang="fr-FR" sz="1200" b="0" i="1" kern="1200" dirty="0" smtClean="0">
                <a:solidFill>
                  <a:schemeClr val="tx1"/>
                </a:solidFill>
                <a:effectLst/>
                <a:latin typeface="+mn-lt"/>
                <a:ea typeface="+mn-ea"/>
                <a:cs typeface="+mn-cs"/>
              </a:rPr>
              <a:t>seront abordés dans </a:t>
            </a:r>
            <a:r>
              <a:rPr lang="fr-FR" sz="1200" b="0" i="0" kern="1200" dirty="0" smtClean="0">
                <a:solidFill>
                  <a:schemeClr val="tx1"/>
                </a:solidFill>
                <a:effectLst/>
                <a:latin typeface="+mn-lt"/>
                <a:ea typeface="+mn-ea"/>
                <a:cs typeface="+mn-cs"/>
              </a:rPr>
              <a:t>un autre cours spécifique</a:t>
            </a:r>
          </a:p>
          <a:p>
            <a:endParaRPr lang="fr-FR" dirty="0" smtClean="0"/>
          </a:p>
          <a:p>
            <a:r>
              <a:rPr lang="fr-FR" dirty="0" smtClean="0"/>
              <a:t>NB: Le passage placentaire </a:t>
            </a:r>
            <a:r>
              <a:rPr lang="fr-FR" i="1" dirty="0" smtClean="0"/>
              <a:t>est décrit </a:t>
            </a:r>
            <a:r>
              <a:rPr lang="fr-FR" sz="1200" b="0" i="0" kern="1200" dirty="0" smtClean="0">
                <a:solidFill>
                  <a:schemeClr val="tx1"/>
                </a:solidFill>
                <a:effectLst/>
                <a:latin typeface="+mn-lt"/>
                <a:ea typeface="+mn-ea"/>
                <a:cs typeface="+mn-cs"/>
              </a:rPr>
              <a:t>par la loi de </a:t>
            </a:r>
            <a:r>
              <a:rPr lang="fr-FR" sz="1200" b="0" i="0" kern="1200" dirty="0" err="1" smtClean="0">
                <a:solidFill>
                  <a:schemeClr val="tx1"/>
                </a:solidFill>
                <a:effectLst/>
                <a:latin typeface="+mn-lt"/>
                <a:ea typeface="+mn-ea"/>
                <a:cs typeface="+mn-cs"/>
              </a:rPr>
              <a:t>Fick</a:t>
            </a:r>
            <a:r>
              <a:rPr lang="fr-FR" sz="1200" b="0" i="0" kern="1200" dirty="0" smtClean="0">
                <a:solidFill>
                  <a:schemeClr val="tx1"/>
                </a:solidFill>
                <a:effectLst/>
                <a:latin typeface="+mn-lt"/>
                <a:ea typeface="+mn-ea"/>
                <a:cs typeface="+mn-cs"/>
              </a:rPr>
              <a:t> : V </a:t>
            </a:r>
            <a:r>
              <a:rPr lang="fr-FR" sz="1200" b="0" i="0" kern="1200" dirty="0" err="1" smtClean="0">
                <a:solidFill>
                  <a:schemeClr val="tx1"/>
                </a:solidFill>
                <a:effectLst/>
                <a:latin typeface="+mn-lt"/>
                <a:ea typeface="+mn-ea"/>
                <a:cs typeface="+mn-cs"/>
              </a:rPr>
              <a:t>diff</a:t>
            </a:r>
            <a:r>
              <a:rPr lang="fr-FR" sz="1200" b="0" i="0" kern="1200" dirty="0" smtClean="0">
                <a:solidFill>
                  <a:schemeClr val="tx1"/>
                </a:solidFill>
                <a:effectLst/>
                <a:latin typeface="+mn-lt"/>
                <a:ea typeface="+mn-ea"/>
                <a:cs typeface="+mn-cs"/>
              </a:rPr>
              <a:t> = D × S × (Cm-</a:t>
            </a:r>
            <a:r>
              <a:rPr lang="fr-FR" sz="1200" b="0" i="0" kern="1200" dirty="0" err="1" smtClean="0">
                <a:solidFill>
                  <a:schemeClr val="tx1"/>
                </a:solidFill>
                <a:effectLst/>
                <a:latin typeface="+mn-lt"/>
                <a:ea typeface="+mn-ea"/>
                <a:cs typeface="+mn-cs"/>
              </a:rPr>
              <a:t>Cf</a:t>
            </a:r>
            <a:r>
              <a:rPr lang="fr-FR" sz="1200" b="0" i="0" kern="1200" dirty="0" smtClean="0">
                <a:solidFill>
                  <a:schemeClr val="tx1"/>
                </a:solidFill>
                <a:effectLst/>
                <a:latin typeface="+mn-lt"/>
                <a:ea typeface="+mn-ea"/>
                <a:cs typeface="+mn-cs"/>
              </a:rPr>
              <a:t>)/A (V </a:t>
            </a:r>
            <a:r>
              <a:rPr lang="fr-FR" sz="1200" b="0" i="0" kern="1200" dirty="0" err="1" smtClean="0">
                <a:solidFill>
                  <a:schemeClr val="tx1"/>
                </a:solidFill>
                <a:effectLst/>
                <a:latin typeface="+mn-lt"/>
                <a:ea typeface="+mn-ea"/>
                <a:cs typeface="+mn-cs"/>
              </a:rPr>
              <a:t>diff</a:t>
            </a:r>
            <a:r>
              <a:rPr lang="fr-FR" sz="1200" b="0" i="0" kern="1200" dirty="0" smtClean="0">
                <a:solidFill>
                  <a:schemeClr val="tx1"/>
                </a:solidFill>
                <a:effectLst/>
                <a:latin typeface="+mn-lt"/>
                <a:ea typeface="+mn-ea"/>
                <a:cs typeface="+mn-cs"/>
              </a:rPr>
              <a:t> : taux de diffusion, D : coefficient de diffusion, S : aire de surface d’échange, Cm : concentration dans la circulation maternelle, </a:t>
            </a:r>
            <a:r>
              <a:rPr lang="fr-FR" sz="1200" b="0" i="0" kern="1200" dirty="0" err="1" smtClean="0">
                <a:solidFill>
                  <a:schemeClr val="tx1"/>
                </a:solidFill>
                <a:effectLst/>
                <a:latin typeface="+mn-lt"/>
                <a:ea typeface="+mn-ea"/>
                <a:cs typeface="+mn-cs"/>
              </a:rPr>
              <a:t>Cf</a:t>
            </a:r>
            <a:r>
              <a:rPr lang="fr-FR" sz="1200" b="0" i="0" kern="1200" dirty="0" smtClean="0">
                <a:solidFill>
                  <a:schemeClr val="tx1"/>
                </a:solidFill>
                <a:effectLst/>
                <a:latin typeface="+mn-lt"/>
                <a:ea typeface="+mn-ea"/>
                <a:cs typeface="+mn-cs"/>
              </a:rPr>
              <a:t> : concentration dans la circulation fœtale et A : épaisseur de la membrane).. </a:t>
            </a:r>
            <a:endParaRPr lang="fr-FR"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20</a:t>
            </a:fld>
            <a:endParaRPr lang="fr-FR"/>
          </a:p>
        </p:txBody>
      </p:sp>
    </p:spTree>
    <p:extLst>
      <p:ext uri="{BB962C8B-B14F-4D97-AF65-F5344CB8AC3E}">
        <p14:creationId xmlns:p14="http://schemas.microsoft.com/office/powerpoint/2010/main" val="1519555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Une fois passer le placenta, comment les effets toxiques peuvent affecter le fœtus?</a:t>
            </a:r>
          </a:p>
          <a:p>
            <a:r>
              <a:rPr lang="fr-FR" sz="1200" b="1" i="0" u="none" strike="noStrike" kern="1200" baseline="0" dirty="0" smtClean="0">
                <a:solidFill>
                  <a:schemeClr val="tx1"/>
                </a:solidFill>
                <a:latin typeface="+mn-lt"/>
                <a:ea typeface="+mn-ea"/>
                <a:cs typeface="+mn-cs"/>
              </a:rPr>
              <a:t>Le point clé à retenir </a:t>
            </a:r>
            <a:r>
              <a:rPr lang="fr-FR" sz="1200" b="0" i="0" u="none" strike="noStrike" kern="1200" baseline="0" dirty="0" smtClean="0">
                <a:solidFill>
                  <a:schemeClr val="tx1"/>
                </a:solidFill>
                <a:latin typeface="+mn-lt"/>
                <a:ea typeface="+mn-ea"/>
                <a:cs typeface="+mn-cs"/>
              </a:rPr>
              <a:t>c’est que les risques des médicaments dépendent </a:t>
            </a:r>
            <a:r>
              <a:rPr lang="fr-FR" sz="1200" b="0" i="1" u="none" strike="noStrike" kern="1200" baseline="0" dirty="0" smtClean="0">
                <a:solidFill>
                  <a:schemeClr val="tx1"/>
                </a:solidFill>
                <a:latin typeface="+mn-lt"/>
                <a:ea typeface="+mn-ea"/>
                <a:cs typeface="+mn-cs"/>
              </a:rPr>
              <a:t>du</a:t>
            </a:r>
            <a:r>
              <a:rPr lang="fr-FR" sz="1200" b="0" i="0" u="none" strike="noStrike" kern="1200" baseline="0" dirty="0" smtClean="0">
                <a:solidFill>
                  <a:schemeClr val="tx1"/>
                </a:solidFill>
                <a:latin typeface="+mn-lt"/>
                <a:ea typeface="+mn-ea"/>
                <a:cs typeface="+mn-cs"/>
              </a:rPr>
              <a:t> moment d’exposition et </a:t>
            </a:r>
            <a:r>
              <a:rPr lang="fr-FR" sz="1200" b="0" i="1" u="none" strike="noStrike" kern="1200" baseline="0" dirty="0" smtClean="0">
                <a:solidFill>
                  <a:schemeClr val="tx1"/>
                </a:solidFill>
                <a:latin typeface="+mn-lt"/>
                <a:ea typeface="+mn-ea"/>
                <a:cs typeface="+mn-cs"/>
              </a:rPr>
              <a:t>de </a:t>
            </a:r>
            <a:r>
              <a:rPr lang="fr-FR" sz="1200" b="0" i="0" u="none" strike="noStrike" kern="1200" baseline="0" dirty="0" smtClean="0">
                <a:solidFill>
                  <a:schemeClr val="tx1"/>
                </a:solidFill>
                <a:latin typeface="+mn-lt"/>
                <a:ea typeface="+mn-ea"/>
                <a:cs typeface="+mn-cs"/>
              </a:rPr>
              <a:t>la durée d’exposition en tenant compte de la demie vie des médicaments. On distingue 3 périodes </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La 1</a:t>
            </a:r>
            <a:r>
              <a:rPr lang="fr-FR" sz="1200" b="0" i="0" u="none" strike="noStrike" kern="1200" baseline="30000" dirty="0" smtClean="0">
                <a:solidFill>
                  <a:schemeClr val="tx1"/>
                </a:solidFill>
                <a:latin typeface="+mn-lt"/>
                <a:ea typeface="+mn-ea"/>
                <a:cs typeface="+mn-cs"/>
              </a:rPr>
              <a:t>ère</a:t>
            </a:r>
            <a:r>
              <a:rPr lang="fr-FR" sz="1200" b="0" i="0" u="none" strike="noStrike" kern="1200" baseline="0" dirty="0" smtClean="0">
                <a:solidFill>
                  <a:schemeClr val="tx1"/>
                </a:solidFill>
                <a:latin typeface="+mn-lt"/>
                <a:ea typeface="+mn-ea"/>
                <a:cs typeface="+mn-cs"/>
              </a:rPr>
              <a:t> Période dite </a:t>
            </a:r>
            <a:r>
              <a:rPr lang="fr-FR" sz="1200" b="1" i="0" u="none" strike="noStrike" kern="1200" baseline="0" dirty="0" smtClean="0">
                <a:solidFill>
                  <a:schemeClr val="tx1"/>
                </a:solidFill>
                <a:latin typeface="+mn-lt"/>
                <a:ea typeface="+mn-ea"/>
                <a:cs typeface="+mn-cs"/>
              </a:rPr>
              <a:t>Nidation</a:t>
            </a:r>
            <a:r>
              <a:rPr lang="fr-FR" sz="1200" b="0" i="0" u="none" strike="noStrike" kern="1200" baseline="0" dirty="0" smtClean="0">
                <a:solidFill>
                  <a:schemeClr val="tx1"/>
                </a:solidFill>
                <a:latin typeface="+mn-lt"/>
                <a:ea typeface="+mn-ea"/>
                <a:cs typeface="+mn-cs"/>
              </a:rPr>
              <a:t> de 1jour  à 2 semaines post-conception, ASSIMILE a la  </a:t>
            </a:r>
            <a:r>
              <a:rPr lang="fr-FR" sz="1200" b="1" i="0" u="none" strike="noStrike" kern="1200" baseline="0" dirty="0" smtClean="0">
                <a:solidFill>
                  <a:schemeClr val="tx1"/>
                </a:solidFill>
                <a:latin typeface="+mn-lt"/>
                <a:ea typeface="+mn-ea"/>
                <a:cs typeface="+mn-cs"/>
              </a:rPr>
              <a:t>loi du « tout ou rien ».  </a:t>
            </a:r>
            <a:r>
              <a:rPr lang="fr-FR" sz="1200" b="0" i="0" u="none" strike="noStrike" kern="1200" baseline="0" dirty="0" smtClean="0">
                <a:solidFill>
                  <a:schemeClr val="tx1"/>
                </a:solidFill>
                <a:latin typeface="+mn-lt"/>
                <a:ea typeface="+mn-ea"/>
                <a:cs typeface="+mn-cs"/>
              </a:rPr>
              <a:t>L’ exposition à un toxique peut être suivie d’une réparation complète, ou d’une lyse de l’</a:t>
            </a:r>
            <a:r>
              <a:rPr lang="fr-FR" sz="1200" b="0" i="0" u="none" strike="noStrike" kern="1200" baseline="0" dirty="0" err="1" smtClean="0">
                <a:solidFill>
                  <a:schemeClr val="tx1"/>
                </a:solidFill>
                <a:latin typeface="+mn-lt"/>
                <a:ea typeface="+mn-ea"/>
                <a:cs typeface="+mn-cs"/>
              </a:rPr>
              <a:t>oeuf</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La 2</a:t>
            </a:r>
            <a:r>
              <a:rPr lang="fr-FR" sz="1200" b="0" i="0" u="none" strike="noStrike" kern="1200" baseline="30000" dirty="0" smtClean="0">
                <a:solidFill>
                  <a:schemeClr val="tx1"/>
                </a:solidFill>
                <a:latin typeface="+mn-lt"/>
                <a:ea typeface="+mn-ea"/>
                <a:cs typeface="+mn-cs"/>
              </a:rPr>
              <a:t>ème</a:t>
            </a:r>
            <a:r>
              <a:rPr lang="fr-FR" sz="1200" b="0" i="0" u="none" strike="noStrike" kern="1200" baseline="0" dirty="0" smtClean="0">
                <a:solidFill>
                  <a:schemeClr val="tx1"/>
                </a:solidFill>
                <a:latin typeface="+mn-lt"/>
                <a:ea typeface="+mn-ea"/>
                <a:cs typeface="+mn-cs"/>
              </a:rPr>
              <a:t>  période  dite </a:t>
            </a:r>
            <a:r>
              <a:rPr lang="fr-FR" sz="1200" b="1" i="0" u="none" strike="noStrike" kern="1200" baseline="0" dirty="0" smtClean="0">
                <a:solidFill>
                  <a:schemeClr val="tx1"/>
                </a:solidFill>
                <a:latin typeface="+mn-lt"/>
                <a:ea typeface="+mn-ea"/>
                <a:cs typeface="+mn-cs"/>
              </a:rPr>
              <a:t>Organogenèse</a:t>
            </a:r>
            <a:r>
              <a:rPr lang="fr-FR" sz="1200" b="0" i="0" u="none" strike="noStrike" kern="1200" baseline="0" dirty="0" smtClean="0">
                <a:solidFill>
                  <a:schemeClr val="tx1"/>
                </a:solidFill>
                <a:latin typeface="+mn-lt"/>
                <a:ea typeface="+mn-ea"/>
                <a:cs typeface="+mn-cs"/>
              </a:rPr>
              <a:t>, de 3 semaines à 2 mois  post-conception. C’est la Période la plus sensible, à laquelle peuvent se produire des </a:t>
            </a:r>
            <a:r>
              <a:rPr lang="fr-FR" sz="1200" b="1" i="0" u="none" strike="noStrike" kern="1200" baseline="0" dirty="0" smtClean="0">
                <a:solidFill>
                  <a:schemeClr val="tx1"/>
                </a:solidFill>
                <a:latin typeface="+mn-lt"/>
                <a:ea typeface="+mn-ea"/>
                <a:cs typeface="+mn-cs"/>
              </a:rPr>
              <a:t>embryopathies</a:t>
            </a:r>
            <a:r>
              <a:rPr lang="fr-FR" sz="1200" b="0" i="0" u="none" strike="noStrike" kern="1200" baseline="0" dirty="0" smtClean="0">
                <a:solidFill>
                  <a:schemeClr val="tx1"/>
                </a:solidFill>
                <a:latin typeface="+mn-lt"/>
                <a:ea typeface="+mn-ea"/>
                <a:cs typeface="+mn-cs"/>
              </a:rPr>
              <a:t> majeures</a:t>
            </a:r>
            <a:r>
              <a:rPr lang="fr-FR" sz="1200" b="1" i="0" u="none" strike="noStrike" kern="1200" baseline="0" dirty="0" smtClean="0">
                <a:solidFill>
                  <a:schemeClr val="tx1"/>
                </a:solidFill>
                <a:latin typeface="+mn-lt"/>
                <a:ea typeface="+mn-ea"/>
                <a:cs typeface="+mn-cs"/>
              </a:rPr>
              <a:t>, on </a:t>
            </a:r>
            <a:r>
              <a:rPr lang="fr-FR" sz="1200" b="0" i="0" u="none" strike="noStrike" kern="1200" baseline="0" dirty="0" smtClean="0">
                <a:solidFill>
                  <a:schemeClr val="tx1"/>
                </a:solidFill>
                <a:latin typeface="+mn-lt"/>
                <a:ea typeface="+mn-ea"/>
                <a:cs typeface="+mn-cs"/>
              </a:rPr>
              <a:t>parle alors des risques tératogènes comme le thalidomide induisant la phocomélie. </a:t>
            </a:r>
            <a:r>
              <a:rPr lang="fr-FR" sz="1200" b="0" i="1" u="none" strike="noStrike" kern="1200" baseline="0" dirty="0" smtClean="0">
                <a:solidFill>
                  <a:schemeClr val="tx1"/>
                </a:solidFill>
                <a:latin typeface="+mn-lt"/>
                <a:ea typeface="+mn-ea"/>
                <a:cs typeface="+mn-cs"/>
              </a:rPr>
              <a:t>C’est </a:t>
            </a:r>
            <a:r>
              <a:rPr lang="fr-FR" sz="1200" b="0" i="0" u="none" strike="noStrike" kern="1200" baseline="0" dirty="0" smtClean="0">
                <a:solidFill>
                  <a:schemeClr val="tx1"/>
                </a:solidFill>
                <a:latin typeface="+mn-lt"/>
                <a:ea typeface="+mn-ea"/>
                <a:cs typeface="+mn-cs"/>
              </a:rPr>
              <a:t>Un des drame fondateur de la pharmacovigilance.</a:t>
            </a:r>
          </a:p>
          <a:p>
            <a:r>
              <a:rPr lang="fr-FR" sz="1200" b="0" i="0" u="none" strike="noStrike" kern="1200" baseline="0" dirty="0" smtClean="0">
                <a:solidFill>
                  <a:schemeClr val="tx1"/>
                </a:solidFill>
                <a:latin typeface="+mn-lt"/>
                <a:ea typeface="+mn-ea"/>
                <a:cs typeface="+mn-cs"/>
              </a:rPr>
              <a:t>La 3</a:t>
            </a:r>
            <a:r>
              <a:rPr lang="fr-FR" sz="1200" b="0" i="0" u="none" strike="noStrike" kern="1200" baseline="30000" dirty="0" smtClean="0">
                <a:solidFill>
                  <a:schemeClr val="tx1"/>
                </a:solidFill>
                <a:latin typeface="+mn-lt"/>
                <a:ea typeface="+mn-ea"/>
                <a:cs typeface="+mn-cs"/>
              </a:rPr>
              <a:t>ème</a:t>
            </a:r>
            <a:r>
              <a:rPr lang="fr-FR" sz="1200" b="0" i="0" u="none" strike="noStrike" kern="1200" baseline="0" dirty="0" smtClean="0">
                <a:solidFill>
                  <a:schemeClr val="tx1"/>
                </a:solidFill>
                <a:latin typeface="+mn-lt"/>
                <a:ea typeface="+mn-ea"/>
                <a:cs typeface="+mn-cs"/>
              </a:rPr>
              <a:t> période dite  </a:t>
            </a:r>
            <a:r>
              <a:rPr lang="fr-FR" sz="1200" b="0" i="0" u="none" strike="noStrike" kern="1200" baseline="0" dirty="0" err="1" smtClean="0">
                <a:solidFill>
                  <a:schemeClr val="tx1"/>
                </a:solidFill>
                <a:latin typeface="+mn-lt"/>
                <a:ea typeface="+mn-ea"/>
                <a:cs typeface="+mn-cs"/>
              </a:rPr>
              <a:t>F</a:t>
            </a:r>
            <a:r>
              <a:rPr lang="fr-FR" sz="1200" b="1" i="0" u="none" strike="noStrike" kern="1200" baseline="0" dirty="0" err="1" smtClean="0">
                <a:solidFill>
                  <a:schemeClr val="tx1"/>
                </a:solidFill>
                <a:latin typeface="+mn-lt"/>
                <a:ea typeface="+mn-ea"/>
                <a:cs typeface="+mn-cs"/>
              </a:rPr>
              <a:t>oetotoxicité</a:t>
            </a:r>
            <a:r>
              <a:rPr lang="fr-FR" sz="1200" b="0" i="0" u="none" strike="noStrike" kern="1200" baseline="0" dirty="0" smtClean="0">
                <a:solidFill>
                  <a:schemeClr val="tx1"/>
                </a:solidFill>
                <a:latin typeface="+mn-lt"/>
                <a:ea typeface="+mn-ea"/>
                <a:cs typeface="+mn-cs"/>
              </a:rPr>
              <a:t> de 2 mois jusqu’à la période néonatale. On peut voir des conséquences sur la </a:t>
            </a:r>
            <a:r>
              <a:rPr lang="fr-FR" sz="1200" b="1" i="0" u="none" strike="noStrike" kern="1200" baseline="0" dirty="0" smtClean="0">
                <a:solidFill>
                  <a:schemeClr val="tx1"/>
                </a:solidFill>
                <a:latin typeface="+mn-lt"/>
                <a:ea typeface="+mn-ea"/>
                <a:cs typeface="+mn-cs"/>
              </a:rPr>
              <a:t>croissance </a:t>
            </a:r>
            <a:r>
              <a:rPr lang="fr-FR" sz="1200" b="1" i="0" u="none" strike="noStrike" kern="1200" baseline="0" dirty="0" err="1" smtClean="0">
                <a:solidFill>
                  <a:schemeClr val="tx1"/>
                </a:solidFill>
                <a:latin typeface="+mn-lt"/>
                <a:ea typeface="+mn-ea"/>
                <a:cs typeface="+mn-cs"/>
              </a:rPr>
              <a:t>foetale</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comme la prématurité voire mort fœtale par les AINS ou IEC </a:t>
            </a:r>
          </a:p>
          <a:p>
            <a:r>
              <a:rPr lang="fr-FR" sz="1200" b="0" i="0" u="none" strike="noStrike" kern="1200" baseline="0" dirty="0" smtClean="0">
                <a:solidFill>
                  <a:schemeClr val="tx1"/>
                </a:solidFill>
                <a:latin typeface="+mn-lt"/>
                <a:ea typeface="+mn-ea"/>
                <a:cs typeface="+mn-cs"/>
              </a:rPr>
              <a:t>Les effets toxiques peuvent apparaitre après la naissance, comme le syndrome de sevrage ou la détresse respiratoire induit par les antidépresseurs et les morphiniques. </a:t>
            </a:r>
          </a:p>
          <a:p>
            <a:r>
              <a:rPr lang="fr-FR" sz="1200" b="1" i="1" u="none" strike="noStrike" kern="1200" baseline="0" dirty="0" smtClean="0">
                <a:solidFill>
                  <a:schemeClr val="tx1"/>
                </a:solidFill>
                <a:latin typeface="+mn-lt"/>
                <a:ea typeface="+mn-ea"/>
                <a:cs typeface="+mn-cs"/>
              </a:rPr>
              <a:t>Nous devons</a:t>
            </a:r>
            <a:r>
              <a:rPr lang="fr-FR" sz="1200" b="1" i="0" u="none" strike="noStrike" kern="1200" baseline="0" dirty="0" smtClean="0">
                <a:solidFill>
                  <a:schemeClr val="tx1"/>
                </a:solidFill>
                <a:latin typeface="+mn-lt"/>
                <a:ea typeface="+mn-ea"/>
                <a:cs typeface="+mn-cs"/>
              </a:rPr>
              <a:t> souligner que </a:t>
            </a:r>
            <a:r>
              <a:rPr lang="fr-FR" sz="1200" b="0" i="0" u="none" strike="noStrike" kern="1200" baseline="0" dirty="0" smtClean="0">
                <a:solidFill>
                  <a:schemeClr val="tx1"/>
                </a:solidFill>
                <a:latin typeface="+mn-lt"/>
                <a:ea typeface="+mn-ea"/>
                <a:cs typeface="+mn-cs"/>
              </a:rPr>
              <a:t>L’appareil sexuel et le système nerveux central restent  immatures jusqu’à la puberté d’ou les difficultés d’apprécier les effets potentiels à long terme,  même </a:t>
            </a:r>
            <a:r>
              <a:rPr lang="fr-FR" sz="1200" b="0" i="0" u="none" strike="noStrike" kern="1200" baseline="0" dirty="0" err="1" smtClean="0">
                <a:solidFill>
                  <a:schemeClr val="tx1"/>
                </a:solidFill>
                <a:latin typeface="+mn-lt"/>
                <a:ea typeface="+mn-ea"/>
                <a:cs typeface="+mn-cs"/>
              </a:rPr>
              <a:t>transgénérationels</a:t>
            </a:r>
            <a:r>
              <a:rPr lang="fr-FR" sz="1200" b="0" i="0" u="none" strike="noStrike" kern="1200" baseline="0" dirty="0" smtClean="0">
                <a:solidFill>
                  <a:schemeClr val="tx1"/>
                </a:solidFill>
                <a:latin typeface="+mn-lt"/>
                <a:ea typeface="+mn-ea"/>
                <a:cs typeface="+mn-cs"/>
              </a:rPr>
              <a:t> comme le </a:t>
            </a:r>
            <a:r>
              <a:rPr lang="fr-FR" sz="1200" b="0" i="0" u="none" strike="noStrike" kern="1200" baseline="0" dirty="0" err="1" smtClean="0">
                <a:solidFill>
                  <a:schemeClr val="tx1"/>
                </a:solidFill>
                <a:latin typeface="+mn-lt"/>
                <a:ea typeface="+mn-ea"/>
                <a:cs typeface="+mn-cs"/>
              </a:rPr>
              <a:t>Distilbène</a:t>
            </a:r>
            <a:r>
              <a:rPr lang="fr-FR" sz="1200" b="0" i="0" u="none" strike="noStrike" kern="1200" baseline="0" dirty="0" smtClean="0">
                <a:solidFill>
                  <a:schemeClr val="tx1"/>
                </a:solidFill>
                <a:latin typeface="+mn-lt"/>
                <a:ea typeface="+mn-ea"/>
                <a:cs typeface="+mn-cs"/>
              </a:rPr>
              <a:t> et </a:t>
            </a:r>
            <a:r>
              <a:rPr lang="fr-FR" sz="1200" b="0" i="0" u="none" strike="noStrike" kern="1200" baseline="0" dirty="0" err="1" smtClean="0">
                <a:solidFill>
                  <a:schemeClr val="tx1"/>
                </a:solidFill>
                <a:latin typeface="+mn-lt"/>
                <a:ea typeface="+mn-ea"/>
                <a:cs typeface="+mn-cs"/>
              </a:rPr>
              <a:t>Valproate</a:t>
            </a:r>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21</a:t>
            </a:fld>
            <a:endParaRPr lang="fr-FR"/>
          </a:p>
        </p:txBody>
      </p:sp>
      <p:sp>
        <p:nvSpPr>
          <p:cNvPr id="5" name="Espace réservé de la date 4"/>
          <p:cNvSpPr>
            <a:spLocks noGrp="1"/>
          </p:cNvSpPr>
          <p:nvPr>
            <p:ph type="dt" idx="11"/>
          </p:nvPr>
        </p:nvSpPr>
        <p:spPr/>
        <p:txBody>
          <a:bodyPr/>
          <a:lstStyle/>
          <a:p>
            <a:fld id="{E2412282-A01C-4BDF-9F26-421A94C100A0}" type="datetime1">
              <a:rPr lang="fr-FR" smtClean="0"/>
              <a:t>15/09/2024</a:t>
            </a:fld>
            <a:endParaRPr lang="fr-FR"/>
          </a:p>
        </p:txBody>
      </p:sp>
      <p:sp>
        <p:nvSpPr>
          <p:cNvPr id="6" name="Espace réservé de l'en-tête 5"/>
          <p:cNvSpPr>
            <a:spLocks noGrp="1"/>
          </p:cNvSpPr>
          <p:nvPr>
            <p:ph type="hdr" sz="quarter" idx="12"/>
          </p:nvPr>
        </p:nvSpPr>
        <p:spPr/>
        <p:txBody>
          <a:bodyPr/>
          <a:lstStyle/>
          <a:p>
            <a:endParaRPr lang="fr-FR"/>
          </a:p>
        </p:txBody>
      </p:sp>
    </p:spTree>
    <p:extLst>
      <p:ext uri="{BB962C8B-B14F-4D97-AF65-F5344CB8AC3E}">
        <p14:creationId xmlns:p14="http://schemas.microsoft.com/office/powerpoint/2010/main" val="3340141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diapo pour souligner l’effet dangereux des AINS pendant</a:t>
            </a:r>
            <a:r>
              <a:rPr lang="fr-FR" baseline="0" dirty="0" smtClean="0"/>
              <a:t> la grossesse. Le CA est indispensable dans la circulation fœtale qui </a:t>
            </a:r>
            <a:r>
              <a:rPr lang="fr-FR" sz="1200" b="0" i="0" kern="1200" dirty="0" smtClean="0">
                <a:solidFill>
                  <a:schemeClr val="tx1"/>
                </a:solidFill>
                <a:effectLst/>
                <a:latin typeface="Arial" charset="0"/>
                <a:ea typeface="+mn-ea"/>
                <a:cs typeface="+mn-cs"/>
              </a:rPr>
              <a:t>est un shunt artériel entre l’</a:t>
            </a:r>
            <a:r>
              <a:rPr lang="fr-FR" sz="1200" b="0" i="0" u="none" strike="noStrike" kern="1200" dirty="0" smtClean="0">
                <a:solidFill>
                  <a:schemeClr val="tx1"/>
                </a:solidFill>
                <a:effectLst/>
                <a:latin typeface="Arial" charset="0"/>
                <a:ea typeface="+mn-ea"/>
                <a:cs typeface="+mn-cs"/>
                <a:hlinkClick r:id="rId3" tooltip="Artère pulmonaire"/>
              </a:rPr>
              <a:t>artère pulmonaire</a:t>
            </a:r>
            <a:r>
              <a:rPr lang="fr-FR" sz="1200" b="0" i="0" kern="1200" dirty="0" smtClean="0">
                <a:solidFill>
                  <a:schemeClr val="tx1"/>
                </a:solidFill>
                <a:effectLst/>
                <a:latin typeface="Arial" charset="0"/>
                <a:ea typeface="+mn-ea"/>
                <a:cs typeface="+mn-cs"/>
              </a:rPr>
              <a:t> et l’</a:t>
            </a:r>
            <a:r>
              <a:rPr lang="fr-FR" sz="1200" b="0" i="0" u="none" strike="noStrike" kern="1200" dirty="0" smtClean="0">
                <a:solidFill>
                  <a:schemeClr val="tx1"/>
                </a:solidFill>
                <a:effectLst/>
                <a:latin typeface="Arial" charset="0"/>
                <a:ea typeface="+mn-ea"/>
                <a:cs typeface="+mn-cs"/>
                <a:hlinkClick r:id="rId4" tooltip="Aorte"/>
              </a:rPr>
              <a:t>aorte</a:t>
            </a:r>
            <a:r>
              <a:rPr lang="fr-FR" sz="1200" b="0" i="0" kern="1200" dirty="0" smtClean="0">
                <a:solidFill>
                  <a:schemeClr val="tx1"/>
                </a:solidFill>
                <a:effectLst/>
                <a:latin typeface="Arial" charset="0"/>
                <a:ea typeface="+mn-ea"/>
                <a:cs typeface="+mn-cs"/>
              </a:rPr>
              <a:t> qui limite la quantité de sang envoyée vers les poumons. Le </a:t>
            </a:r>
            <a:r>
              <a:rPr lang="fr-FR" sz="1200" b="0" i="0" u="none" strike="noStrike" kern="1200" dirty="0" smtClean="0">
                <a:solidFill>
                  <a:schemeClr val="tx1"/>
                </a:solidFill>
                <a:effectLst/>
                <a:latin typeface="Arial" charset="0"/>
                <a:ea typeface="+mn-ea"/>
                <a:cs typeface="+mn-cs"/>
                <a:hlinkClick r:id="rId5" tooltip="Sang"/>
              </a:rPr>
              <a:t>sang</a:t>
            </a:r>
            <a:r>
              <a:rPr lang="fr-FR" sz="1200" b="0" i="0" kern="1200" dirty="0" smtClean="0">
                <a:solidFill>
                  <a:schemeClr val="tx1"/>
                </a:solidFill>
                <a:effectLst/>
                <a:latin typeface="Arial" charset="0"/>
                <a:ea typeface="+mn-ea"/>
                <a:cs typeface="+mn-cs"/>
              </a:rPr>
              <a:t> n’y subissant pas d’échange, il est redirigé vers la circulation générale du fœtus</a:t>
            </a:r>
            <a:r>
              <a:rPr lang="fr-FR" sz="1200" b="0" i="0" kern="1200" baseline="0" dirty="0" smtClean="0">
                <a:solidFill>
                  <a:schemeClr val="tx1"/>
                </a:solidFill>
                <a:effectLst/>
                <a:latin typeface="Arial" charset="0"/>
                <a:ea typeface="+mn-ea"/>
                <a:cs typeface="+mn-cs"/>
              </a:rPr>
              <a:t> car le poumon ne fonctionne pas encore chez le fœtus. Les AINS utilisé chez la mère après 6è mois de grossesse provoquerait une fermeture du CA, donc une IC, IR voire mort fœtale. Les diapos suivants vous expliqueront le mécanisme</a:t>
            </a:r>
            <a:endParaRPr lang="fr-FR" dirty="0"/>
          </a:p>
        </p:txBody>
      </p:sp>
      <p:sp>
        <p:nvSpPr>
          <p:cNvPr id="4" name="Espace réservé du numéro de diapositive 3"/>
          <p:cNvSpPr>
            <a:spLocks noGrp="1"/>
          </p:cNvSpPr>
          <p:nvPr>
            <p:ph type="sldNum" sz="quarter" idx="10"/>
          </p:nvPr>
        </p:nvSpPr>
        <p:spPr/>
        <p:txBody>
          <a:bodyPr/>
          <a:lstStyle/>
          <a:p>
            <a:pPr>
              <a:defRPr/>
            </a:pPr>
            <a:fld id="{9A924D50-6329-4709-83E7-4CF17325451C}" type="slidenum">
              <a:rPr lang="fr-FR" smtClean="0"/>
              <a:pPr>
                <a:defRPr/>
              </a:pPr>
              <a:t>22</a:t>
            </a:fld>
            <a:endParaRPr lang="fr-FR"/>
          </a:p>
        </p:txBody>
      </p:sp>
    </p:spTree>
    <p:extLst>
      <p:ext uri="{BB962C8B-B14F-4D97-AF65-F5344CB8AC3E}">
        <p14:creationId xmlns:p14="http://schemas.microsoft.com/office/powerpoint/2010/main" val="639812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anose="02020603050405020304" pitchFamily="18" charset="0"/>
              </a:defRPr>
            </a:lvl1pPr>
            <a:lvl2pPr marL="742950" indent="-285750" defTabSz="990600" eaLnBrk="0" hangingPunct="0">
              <a:defRPr sz="2400">
                <a:solidFill>
                  <a:schemeClr val="tx1"/>
                </a:solidFill>
                <a:latin typeface="Times New Roman" panose="02020603050405020304" pitchFamily="18" charset="0"/>
              </a:defRPr>
            </a:lvl2pPr>
            <a:lvl3pPr marL="1143000" indent="-228600" defTabSz="990600" eaLnBrk="0" hangingPunct="0">
              <a:defRPr sz="2400">
                <a:solidFill>
                  <a:schemeClr val="tx1"/>
                </a:solidFill>
                <a:latin typeface="Times New Roman" panose="02020603050405020304" pitchFamily="18" charset="0"/>
              </a:defRPr>
            </a:lvl3pPr>
            <a:lvl4pPr marL="1600200" indent="-228600" defTabSz="990600" eaLnBrk="0" hangingPunct="0">
              <a:defRPr sz="2400">
                <a:solidFill>
                  <a:schemeClr val="tx1"/>
                </a:solidFill>
                <a:latin typeface="Times New Roman" panose="02020603050405020304" pitchFamily="18" charset="0"/>
              </a:defRPr>
            </a:lvl4pPr>
            <a:lvl5pPr marL="2057400" indent="-228600" defTabSz="990600" eaLnBrk="0" hangingPunct="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3CB7509-362E-47D7-85DB-0701B5F2427F}" type="slidenum">
              <a:rPr lang="fr-FR" altLang="fr-FR" sz="1300"/>
              <a:pPr eaLnBrk="1" hangingPunct="1"/>
              <a:t>23</a:t>
            </a:fld>
            <a:endParaRPr lang="fr-FR" altLang="fr-FR" sz="1300"/>
          </a:p>
        </p:txBody>
      </p:sp>
      <p:sp>
        <p:nvSpPr>
          <p:cNvPr id="108547" name="Rectangle 2"/>
          <p:cNvSpPr>
            <a:spLocks noGrp="1" noRot="1" noChangeAspect="1" noChangeArrowheads="1" noTextEdit="1"/>
          </p:cNvSpPr>
          <p:nvPr>
            <p:ph type="sldImg"/>
          </p:nvPr>
        </p:nvSpPr>
        <p:spPr>
          <a:xfrm>
            <a:off x="992188" y="768350"/>
            <a:ext cx="5114925" cy="3836988"/>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34089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4</a:t>
            </a:fld>
            <a:endParaRPr lang="fr-FR"/>
          </a:p>
        </p:txBody>
      </p:sp>
    </p:spTree>
    <p:extLst>
      <p:ext uri="{BB962C8B-B14F-4D97-AF65-F5344CB8AC3E}">
        <p14:creationId xmlns:p14="http://schemas.microsoft.com/office/powerpoint/2010/main" val="1423254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anose="02020603050405020304" pitchFamily="18" charset="0"/>
              </a:defRPr>
            </a:lvl1pPr>
            <a:lvl2pPr marL="742950" indent="-285750" defTabSz="990600" eaLnBrk="0" hangingPunct="0">
              <a:defRPr sz="2400">
                <a:solidFill>
                  <a:schemeClr val="tx1"/>
                </a:solidFill>
                <a:latin typeface="Times New Roman" panose="02020603050405020304" pitchFamily="18" charset="0"/>
              </a:defRPr>
            </a:lvl2pPr>
            <a:lvl3pPr marL="1143000" indent="-228600" defTabSz="990600" eaLnBrk="0" hangingPunct="0">
              <a:defRPr sz="2400">
                <a:solidFill>
                  <a:schemeClr val="tx1"/>
                </a:solidFill>
                <a:latin typeface="Times New Roman" panose="02020603050405020304" pitchFamily="18" charset="0"/>
              </a:defRPr>
            </a:lvl3pPr>
            <a:lvl4pPr marL="1600200" indent="-228600" defTabSz="990600" eaLnBrk="0" hangingPunct="0">
              <a:defRPr sz="2400">
                <a:solidFill>
                  <a:schemeClr val="tx1"/>
                </a:solidFill>
                <a:latin typeface="Times New Roman" panose="02020603050405020304" pitchFamily="18" charset="0"/>
              </a:defRPr>
            </a:lvl4pPr>
            <a:lvl5pPr marL="2057400" indent="-228600" defTabSz="990600" eaLnBrk="0" hangingPunct="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E1E165A-8CCC-4A8F-86EF-3405DBEB8F9E}" type="slidenum">
              <a:rPr lang="fr-FR" altLang="fr-FR" sz="1300"/>
              <a:pPr eaLnBrk="1" hangingPunct="1"/>
              <a:t>24</a:t>
            </a:fld>
            <a:endParaRPr lang="fr-FR" altLang="fr-FR" sz="1300"/>
          </a:p>
        </p:txBody>
      </p:sp>
      <p:sp>
        <p:nvSpPr>
          <p:cNvPr id="109571" name="Rectangle 2"/>
          <p:cNvSpPr>
            <a:spLocks noGrp="1" noRot="1" noChangeAspect="1" noChangeArrowheads="1" noTextEdit="1"/>
          </p:cNvSpPr>
          <p:nvPr>
            <p:ph type="sldImg"/>
          </p:nvPr>
        </p:nvSpPr>
        <p:spPr>
          <a:xfrm>
            <a:off x="992188" y="768350"/>
            <a:ext cx="5114925" cy="3836988"/>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Les prostaglandines produits par le placenta et localement par CA.  Le  taux élevé dans</a:t>
            </a:r>
            <a:r>
              <a:rPr lang="fr-FR" baseline="0" dirty="0" smtClean="0"/>
              <a:t> la </a:t>
            </a:r>
            <a:r>
              <a:rPr lang="fr-FR" dirty="0" smtClean="0"/>
              <a:t>circulation </a:t>
            </a:r>
            <a:r>
              <a:rPr lang="fr-FR" dirty="0" err="1" smtClean="0"/>
              <a:t>foetale</a:t>
            </a:r>
            <a:r>
              <a:rPr lang="fr-FR" dirty="0" smtClean="0"/>
              <a:t> (PGE2) maintient le canal ouvert par interaction avec les récepteurs aux prostaglandines. Les AINS inhibent de la synthèse des prostaglandines (inhibition de la COX) conduit à la fermeture du CA. </a:t>
            </a:r>
            <a:endParaRPr lang="fr-FR" altLang="fr-FR" dirty="0" smtClean="0"/>
          </a:p>
        </p:txBody>
      </p:sp>
    </p:spTree>
    <p:extLst>
      <p:ext uri="{BB962C8B-B14F-4D97-AF65-F5344CB8AC3E}">
        <p14:creationId xmlns:p14="http://schemas.microsoft.com/office/powerpoint/2010/main" val="4193224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tableau classe les médicaments connus avec les risques pendant la grossesse</a:t>
            </a:r>
            <a:r>
              <a:rPr lang="fr-FR" baseline="0" dirty="0" smtClean="0"/>
              <a:t> de titre indicatif. Il faudrait toujours vérifier les bases de données plus récentes sur le sécurité de ces médicaments </a:t>
            </a:r>
            <a:endParaRPr lang="fr-FR" dirty="0"/>
          </a:p>
        </p:txBody>
      </p:sp>
      <p:sp>
        <p:nvSpPr>
          <p:cNvPr id="4" name="Espace réservé du numéro de diapositive 3"/>
          <p:cNvSpPr>
            <a:spLocks noGrp="1"/>
          </p:cNvSpPr>
          <p:nvPr>
            <p:ph type="sldNum" sz="quarter" idx="10"/>
          </p:nvPr>
        </p:nvSpPr>
        <p:spPr/>
        <p:txBody>
          <a:bodyPr/>
          <a:lstStyle/>
          <a:p>
            <a:pPr>
              <a:defRPr/>
            </a:pPr>
            <a:fld id="{9A924D50-6329-4709-83E7-4CF17325451C}" type="slidenum">
              <a:rPr lang="fr-FR" smtClean="0"/>
              <a:pPr>
                <a:defRPr/>
              </a:pPr>
              <a:t>25</a:t>
            </a:fld>
            <a:endParaRPr lang="fr-FR"/>
          </a:p>
        </p:txBody>
      </p:sp>
    </p:spTree>
    <p:extLst>
      <p:ext uri="{BB962C8B-B14F-4D97-AF65-F5344CB8AC3E}">
        <p14:creationId xmlns:p14="http://schemas.microsoft.com/office/powerpoint/2010/main" val="2667952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Avant de conclure,</a:t>
            </a:r>
            <a:r>
              <a:rPr lang="fr-FR" sz="1200" b="0" i="0" kern="1200" baseline="0" dirty="0" smtClean="0">
                <a:solidFill>
                  <a:schemeClr val="tx1"/>
                </a:solidFill>
                <a:effectLst/>
                <a:latin typeface="+mn-lt"/>
                <a:ea typeface="+mn-ea"/>
                <a:cs typeface="+mn-cs"/>
              </a:rPr>
              <a:t> nous allons voir ensemble deux cas clinique</a:t>
            </a:r>
            <a:endParaRPr lang="fr-FR" sz="1200" b="0" i="0" kern="1200" dirty="0" smtClean="0">
              <a:solidFill>
                <a:schemeClr val="tx1"/>
              </a:solidFill>
              <a:effectLst/>
              <a:latin typeface="+mn-lt"/>
              <a:ea typeface="+mn-ea"/>
              <a:cs typeface="+mn-cs"/>
            </a:endParaRPr>
          </a:p>
          <a:p>
            <a:endParaRPr lang="fr-FR" dirty="0" smtClean="0"/>
          </a:p>
          <a:p>
            <a:r>
              <a:rPr lang="fr-FR" i="1" baseline="0" dirty="0" smtClean="0"/>
              <a:t>Devant </a:t>
            </a:r>
            <a:r>
              <a:rPr lang="fr-FR" baseline="0" dirty="0" smtClean="0"/>
              <a:t>une grossesse inattendue</a:t>
            </a:r>
            <a:r>
              <a:rPr lang="fr-FR" i="1" baseline="0" dirty="0" smtClean="0"/>
              <a:t>, non planifiée</a:t>
            </a:r>
            <a:r>
              <a:rPr lang="fr-FR" baseline="0" dirty="0" smtClean="0"/>
              <a:t>, c’est l’occasion de réévaluer et arrêter tous les médicaments non indispensable. L’évaluation du risque rétrospectivement concerne l’ibuprofène et </a:t>
            </a:r>
            <a:r>
              <a:rPr lang="fr-FR" baseline="0" dirty="0" err="1" smtClean="0"/>
              <a:t>sertraline</a:t>
            </a:r>
            <a:r>
              <a:rPr lang="fr-FR" baseline="0" dirty="0" smtClean="0"/>
              <a:t>. </a:t>
            </a:r>
          </a:p>
          <a:p>
            <a:r>
              <a:rPr lang="fr-FR" baseline="0" dirty="0" smtClean="0"/>
              <a:t>Dans ce cas, l’ibuprofène est déconseillé et contre -indiqué absolument à partir du 6è mois de grossesse. La patiente peut prendre le paracétamol occasionnellement pour la douleur.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smtClean="0">
                <a:solidFill>
                  <a:schemeClr val="tx1"/>
                </a:solidFill>
              </a:rPr>
              <a:t>Il ne faut pas arrêter la </a:t>
            </a:r>
            <a:r>
              <a:rPr lang="fr-FR" b="0" baseline="0" dirty="0" err="1" smtClean="0">
                <a:solidFill>
                  <a:schemeClr val="tx1"/>
                </a:solidFill>
              </a:rPr>
              <a:t>sertraline</a:t>
            </a:r>
            <a:r>
              <a:rPr lang="fr-FR" b="0" baseline="0" dirty="0" smtClean="0">
                <a:solidFill>
                  <a:schemeClr val="tx1"/>
                </a:solidFill>
              </a:rPr>
              <a:t> brutalement. </a:t>
            </a:r>
            <a:r>
              <a:rPr lang="fr-FR" b="0" i="0" baseline="0" dirty="0" smtClean="0">
                <a:solidFill>
                  <a:schemeClr val="tx1"/>
                </a:solidFill>
              </a:rPr>
              <a:t>Nous pourrons rassurer</a:t>
            </a:r>
            <a:r>
              <a:rPr lang="fr-FR" sz="1200" b="0" i="0" kern="1200" dirty="0" smtClean="0">
                <a:solidFill>
                  <a:schemeClr val="tx1"/>
                </a:solidFill>
                <a:effectLst/>
                <a:latin typeface="+mn-lt"/>
                <a:ea typeface="+mn-ea"/>
                <a:cs typeface="+mn-cs"/>
              </a:rPr>
              <a:t> la patiente </a:t>
            </a:r>
            <a:r>
              <a:rPr lang="fr-FR" sz="1200" b="0" i="0" kern="1200" baseline="0" dirty="0" smtClean="0">
                <a:solidFill>
                  <a:schemeClr val="tx1"/>
                </a:solidFill>
                <a:effectLst/>
                <a:latin typeface="+mn-lt"/>
                <a:ea typeface="+mn-ea"/>
                <a:cs typeface="+mn-cs"/>
              </a:rPr>
              <a:t>car on dépasse la période tératogène avec l’échographie fœtale normale</a:t>
            </a:r>
            <a:endParaRPr lang="fr-FR" sz="1200" b="0" i="0" kern="1200" dirty="0" smtClean="0">
              <a:solidFill>
                <a:schemeClr val="tx1"/>
              </a:solidFill>
              <a:effectLst/>
              <a:latin typeface="+mn-lt"/>
              <a:ea typeface="+mn-ea"/>
              <a:cs typeface="+mn-cs"/>
            </a:endParaRPr>
          </a:p>
          <a:p>
            <a:r>
              <a:rPr lang="fr-FR" i="1" baseline="0" dirty="0" smtClean="0"/>
              <a:t>Nous devrons travailler </a:t>
            </a:r>
            <a:r>
              <a:rPr lang="fr-FR" baseline="0" dirty="0" smtClean="0"/>
              <a:t>avec son psychiatre pour adapter la dose </a:t>
            </a:r>
            <a:r>
              <a:rPr lang="fr-FR" i="1" baseline="0" dirty="0" smtClean="0"/>
              <a:t>si possible et </a:t>
            </a:r>
            <a:r>
              <a:rPr lang="fr-FR" baseline="0" dirty="0" smtClean="0"/>
              <a:t>si besoin et renforcer la psychothérapie.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smtClean="0"/>
              <a:t>Nous devrons</a:t>
            </a:r>
            <a:r>
              <a:rPr lang="fr-FR" sz="1200" i="1" baseline="0" dirty="0" smtClean="0"/>
              <a:t> mettre en </a:t>
            </a:r>
            <a:r>
              <a:rPr lang="fr-FR" sz="1200" i="1" baseline="0" dirty="0" smtClean="0"/>
              <a:t>place une</a:t>
            </a:r>
            <a:r>
              <a:rPr lang="fr-FR" sz="1200" dirty="0" smtClean="0"/>
              <a:t> </a:t>
            </a:r>
            <a:r>
              <a:rPr lang="fr-FR" sz="1200" dirty="0" smtClean="0"/>
              <a:t>surveillance</a:t>
            </a:r>
            <a:r>
              <a:rPr lang="fr-FR" sz="1200" baseline="0" dirty="0" smtClean="0"/>
              <a:t> des </a:t>
            </a:r>
            <a:r>
              <a:rPr lang="fr-FR" sz="1200" dirty="0" smtClean="0"/>
              <a:t> troubles transitoires en période néonatale comme  </a:t>
            </a:r>
            <a:r>
              <a:rPr lang="fr-FR" sz="1200" i="1" dirty="0" smtClean="0"/>
              <a:t>l’</a:t>
            </a:r>
            <a:r>
              <a:rPr lang="fr-FR" sz="1200" dirty="0" smtClean="0"/>
              <a:t>hypertension pulmonaire</a:t>
            </a:r>
            <a:r>
              <a:rPr lang="fr-FR" sz="1200" baseline="0" dirty="0" smtClean="0"/>
              <a:t> ou </a:t>
            </a:r>
            <a:r>
              <a:rPr lang="fr-FR" sz="1200" i="1" baseline="0" dirty="0" smtClean="0"/>
              <a:t>le</a:t>
            </a:r>
            <a:r>
              <a:rPr lang="fr-FR" sz="1200" baseline="0" dirty="0" smtClean="0"/>
              <a:t> syndrome de sevrage</a:t>
            </a:r>
            <a:endParaRPr lang="fr-FR" sz="1200" dirty="0" smtClean="0"/>
          </a:p>
          <a:p>
            <a:endParaRPr lang="fr-FR" baseline="0" dirty="0" smtClean="0"/>
          </a:p>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7E852FC9-3024-4495-8FB7-6BBE9872D827}"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26</a:t>
            </a:fld>
            <a:endParaRPr lang="fr-FR"/>
          </a:p>
        </p:txBody>
      </p:sp>
    </p:spTree>
    <p:extLst>
      <p:ext uri="{BB962C8B-B14F-4D97-AF65-F5344CB8AC3E}">
        <p14:creationId xmlns:p14="http://schemas.microsoft.com/office/powerpoint/2010/main" val="1369383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Font typeface="+mj-lt"/>
              <a:buAutoNum type="arabicPeriod" startAt="3"/>
            </a:pPr>
            <a:r>
              <a:rPr lang="fr-FR" sz="1200" b="0" i="0" kern="1200" dirty="0" smtClean="0">
                <a:solidFill>
                  <a:schemeClr val="tx1"/>
                </a:solidFill>
                <a:effectLst/>
                <a:latin typeface="+mn-lt"/>
                <a:ea typeface="+mn-ea"/>
                <a:cs typeface="+mn-cs"/>
              </a:rPr>
              <a:t>Dans ce cas,</a:t>
            </a:r>
            <a:r>
              <a:rPr lang="fr-FR" sz="1200" b="0" i="0" kern="1200" baseline="0" dirty="0" smtClean="0">
                <a:solidFill>
                  <a:schemeClr val="tx1"/>
                </a:solidFill>
                <a:effectLst/>
                <a:latin typeface="+mn-lt"/>
                <a:ea typeface="+mn-ea"/>
                <a:cs typeface="+mn-cs"/>
              </a:rPr>
              <a:t> </a:t>
            </a:r>
            <a:r>
              <a:rPr lang="fr-FR" sz="1200" b="0" i="1" kern="1200" baseline="0" dirty="0" smtClean="0">
                <a:solidFill>
                  <a:schemeClr val="tx1"/>
                </a:solidFill>
                <a:effectLst/>
                <a:latin typeface="+mn-lt"/>
                <a:ea typeface="+mn-ea"/>
                <a:cs typeface="+mn-cs"/>
              </a:rPr>
              <a:t>nous devrons</a:t>
            </a:r>
            <a:r>
              <a:rPr lang="fr-FR" sz="1200" b="0" i="0" kern="1200" baseline="0" dirty="0" smtClean="0">
                <a:solidFill>
                  <a:schemeClr val="tx1"/>
                </a:solidFill>
                <a:effectLst/>
                <a:latin typeface="+mn-lt"/>
                <a:ea typeface="+mn-ea"/>
                <a:cs typeface="+mn-cs"/>
              </a:rPr>
              <a:t> revoir l’indication de </a:t>
            </a:r>
            <a:r>
              <a:rPr lang="fr-FR" sz="1200" b="0" i="0" kern="1200" baseline="0" dirty="0" err="1" smtClean="0">
                <a:solidFill>
                  <a:schemeClr val="tx1"/>
                </a:solidFill>
                <a:effectLst/>
                <a:latin typeface="+mn-lt"/>
                <a:ea typeface="+mn-ea"/>
                <a:cs typeface="+mn-cs"/>
              </a:rPr>
              <a:t>Dépakine</a:t>
            </a:r>
            <a:r>
              <a:rPr lang="fr-FR" sz="1200" b="0" i="0" kern="1200" baseline="0" dirty="0" smtClean="0">
                <a:solidFill>
                  <a:schemeClr val="tx1"/>
                </a:solidFill>
                <a:effectLst/>
                <a:latin typeface="+mn-lt"/>
                <a:ea typeface="+mn-ea"/>
                <a:cs typeface="+mn-cs"/>
              </a:rPr>
              <a:t> en concertation avec son neurologue</a:t>
            </a:r>
          </a:p>
          <a:p>
            <a:pPr marL="228600" indent="-228600">
              <a:buFont typeface="+mj-lt"/>
              <a:buAutoNum type="arabicPeriod" startAt="3"/>
            </a:pPr>
            <a:r>
              <a:rPr lang="fr-FR" sz="1200" b="0" i="1" kern="1200" baseline="0" dirty="0" smtClean="0">
                <a:solidFill>
                  <a:schemeClr val="tx1"/>
                </a:solidFill>
                <a:effectLst/>
                <a:latin typeface="+mn-lt"/>
                <a:ea typeface="+mn-ea"/>
                <a:cs typeface="+mn-cs"/>
              </a:rPr>
              <a:t>En effet, </a:t>
            </a:r>
            <a:r>
              <a:rPr lang="fr-FR" sz="1200" b="0" i="0" kern="1200" baseline="0" dirty="0" smtClean="0">
                <a:solidFill>
                  <a:schemeClr val="tx1"/>
                </a:solidFill>
                <a:effectLst/>
                <a:latin typeface="+mn-lt"/>
                <a:ea typeface="+mn-ea"/>
                <a:cs typeface="+mn-cs"/>
              </a:rPr>
              <a:t>Le rapport bénéfice/risque de </a:t>
            </a:r>
            <a:r>
              <a:rPr lang="fr-FR" sz="1200" b="0" i="0" kern="1200" baseline="0" dirty="0" err="1" smtClean="0">
                <a:solidFill>
                  <a:schemeClr val="tx1"/>
                </a:solidFill>
                <a:effectLst/>
                <a:latin typeface="+mn-lt"/>
                <a:ea typeface="+mn-ea"/>
                <a:cs typeface="+mn-cs"/>
              </a:rPr>
              <a:t>Valproate</a:t>
            </a:r>
            <a:r>
              <a:rPr lang="fr-FR" sz="1200" b="0" i="0" kern="1200" baseline="0" dirty="0" smtClean="0">
                <a:solidFill>
                  <a:schemeClr val="tx1"/>
                </a:solidFill>
                <a:effectLst/>
                <a:latin typeface="+mn-lt"/>
                <a:ea typeface="+mn-ea"/>
                <a:cs typeface="+mn-cs"/>
              </a:rPr>
              <a:t> en général n’est pas favorable car le risque tératogène est de 10%, son impact négatif sur le développement </a:t>
            </a:r>
            <a:r>
              <a:rPr lang="fr-FR" sz="1200" b="0" i="0" kern="1200" baseline="0" dirty="0" err="1" smtClean="0">
                <a:solidFill>
                  <a:schemeClr val="tx1"/>
                </a:solidFill>
                <a:effectLst/>
                <a:latin typeface="+mn-lt"/>
                <a:ea typeface="+mn-ea"/>
                <a:cs typeface="+mn-cs"/>
              </a:rPr>
              <a:t>psychoneurologique</a:t>
            </a:r>
            <a:r>
              <a:rPr lang="fr-FR" sz="1200" b="0" i="0" kern="1200" baseline="0" dirty="0" smtClean="0">
                <a:solidFill>
                  <a:schemeClr val="tx1"/>
                </a:solidFill>
                <a:effectLst/>
                <a:latin typeface="+mn-lt"/>
                <a:ea typeface="+mn-ea"/>
                <a:cs typeface="+mn-cs"/>
              </a:rPr>
              <a:t> pourrait atteindre  jusqu’à 30-40% des enfants exposés in utero</a:t>
            </a:r>
            <a:endParaRPr lang="fr-FR" sz="1200" b="0" i="0" kern="1200" dirty="0" smtClean="0">
              <a:solidFill>
                <a:schemeClr val="tx1"/>
              </a:solidFill>
              <a:effectLst/>
              <a:latin typeface="+mn-lt"/>
              <a:ea typeface="+mn-ea"/>
              <a:cs typeface="+mn-cs"/>
            </a:endParaRPr>
          </a:p>
          <a:p>
            <a:pPr marL="228600" indent="-228600">
              <a:buFont typeface="+mj-lt"/>
              <a:buAutoNum type="arabicPeriod" startAt="3"/>
            </a:pPr>
            <a:r>
              <a:rPr lang="fr-FR" sz="1200" b="0" i="0" kern="1200" dirty="0" smtClean="0">
                <a:solidFill>
                  <a:schemeClr val="tx1"/>
                </a:solidFill>
                <a:effectLst/>
                <a:latin typeface="+mn-lt"/>
                <a:ea typeface="+mn-ea"/>
                <a:cs typeface="+mn-cs"/>
              </a:rPr>
              <a:t>Les médicaments antiépileptiques alternatifs,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moins toxiques </a:t>
            </a:r>
            <a:r>
              <a:rPr lang="fr-FR" sz="1200" b="0" i="0" kern="1200" baseline="0" dirty="0" smtClean="0">
                <a:solidFill>
                  <a:schemeClr val="tx1"/>
                </a:solidFill>
                <a:effectLst/>
                <a:latin typeface="+mn-lt"/>
                <a:ea typeface="+mn-ea"/>
                <a:cs typeface="+mn-cs"/>
              </a:rPr>
              <a:t>sont </a:t>
            </a:r>
            <a:r>
              <a:rPr lang="fr-FR" sz="1200" b="0" i="0" kern="1200" dirty="0" err="1" smtClean="0">
                <a:solidFill>
                  <a:schemeClr val="tx1"/>
                </a:solidFill>
                <a:effectLst/>
                <a:latin typeface="+mn-lt"/>
                <a:ea typeface="+mn-ea"/>
                <a:cs typeface="+mn-cs"/>
              </a:rPr>
              <a:t>Lamotrigine</a:t>
            </a:r>
            <a:r>
              <a:rPr lang="fr-FR" sz="1200" b="0" i="0" kern="1200" dirty="0" smtClean="0">
                <a:solidFill>
                  <a:schemeClr val="tx1"/>
                </a:solidFill>
                <a:effectLst/>
                <a:latin typeface="+mn-lt"/>
                <a:ea typeface="+mn-ea"/>
                <a:cs typeface="+mn-cs"/>
              </a:rPr>
              <a:t> ou  </a:t>
            </a:r>
            <a:r>
              <a:rPr lang="fr-FR" sz="1200" b="0" i="0" kern="1200" dirty="0" err="1" smtClean="0">
                <a:solidFill>
                  <a:schemeClr val="tx1"/>
                </a:solidFill>
                <a:effectLst/>
                <a:latin typeface="+mn-lt"/>
                <a:ea typeface="+mn-ea"/>
                <a:cs typeface="+mn-cs"/>
              </a:rPr>
              <a:t>lévétiracétam</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Keppra</a:t>
            </a:r>
            <a:r>
              <a:rPr lang="fr-FR" sz="1200" b="0" i="0" kern="1200" dirty="0" smtClean="0">
                <a:solidFill>
                  <a:schemeClr val="tx1"/>
                </a:solidFill>
                <a:effectLst/>
                <a:latin typeface="+mn-lt"/>
                <a:ea typeface="+mn-ea"/>
                <a:cs typeface="+mn-cs"/>
              </a:rPr>
              <a:t>®)</a:t>
            </a:r>
          </a:p>
          <a:p>
            <a:pPr marL="228600" indent="-228600">
              <a:buFont typeface="+mj-lt"/>
              <a:buAutoNum type="arabicPeriod" startAt="3"/>
            </a:pPr>
            <a:r>
              <a:rPr lang="fr-FR" sz="1200" b="0" i="1" kern="1200" dirty="0" smtClean="0">
                <a:solidFill>
                  <a:schemeClr val="tx1"/>
                </a:solidFill>
                <a:effectLst/>
                <a:latin typeface="+mn-lt"/>
                <a:ea typeface="+mn-ea"/>
                <a:cs typeface="+mn-cs"/>
              </a:rPr>
              <a:t>Nous devrons</a:t>
            </a:r>
            <a:r>
              <a:rPr lang="fr-FR" sz="1200" b="0" i="0" kern="1200" dirty="0" smtClean="0">
                <a:solidFill>
                  <a:schemeClr val="tx1"/>
                </a:solidFill>
                <a:effectLst/>
                <a:latin typeface="+mn-lt"/>
                <a:ea typeface="+mn-ea"/>
                <a:cs typeface="+mn-cs"/>
              </a:rPr>
              <a:t> essayer de changer</a:t>
            </a:r>
            <a:r>
              <a:rPr lang="fr-FR" sz="1200" b="0" i="0" kern="1200" baseline="0" dirty="0" smtClean="0">
                <a:solidFill>
                  <a:schemeClr val="tx1"/>
                </a:solidFill>
                <a:effectLst/>
                <a:latin typeface="+mn-lt"/>
                <a:ea typeface="+mn-ea"/>
                <a:cs typeface="+mn-cs"/>
              </a:rPr>
              <a:t> le </a:t>
            </a:r>
            <a:r>
              <a:rPr lang="fr-FR" sz="1200" b="0" i="0" kern="1200" baseline="0" dirty="0" err="1" smtClean="0">
                <a:solidFill>
                  <a:schemeClr val="tx1"/>
                </a:solidFill>
                <a:effectLst/>
                <a:latin typeface="+mn-lt"/>
                <a:ea typeface="+mn-ea"/>
                <a:cs typeface="+mn-cs"/>
              </a:rPr>
              <a:t>Valproate</a:t>
            </a:r>
            <a:r>
              <a:rPr lang="fr-FR" sz="1200" b="0" i="0" kern="1200" baseline="0" dirty="0" smtClean="0">
                <a:solidFill>
                  <a:schemeClr val="tx1"/>
                </a:solidFill>
                <a:effectLst/>
                <a:latin typeface="+mn-lt"/>
                <a:ea typeface="+mn-ea"/>
                <a:cs typeface="+mn-cs"/>
              </a:rPr>
              <a:t> et attendre la stabilité de son épilepsie avec la dose minimale efficace avant d’entamer une grossesse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200" b="0" i="1" dirty="0" smtClean="0"/>
              <a:t>LE</a:t>
            </a:r>
            <a:r>
              <a:rPr lang="fr-FR" sz="1200" b="0" i="1" baseline="0" dirty="0" smtClean="0"/>
              <a:t> </a:t>
            </a:r>
            <a:r>
              <a:rPr lang="fr-FR" sz="1200" b="0" dirty="0" smtClean="0"/>
              <a:t>Risque connu </a:t>
            </a:r>
            <a:r>
              <a:rPr lang="fr-FR" sz="1200" b="0" i="1" dirty="0" smtClean="0"/>
              <a:t>impose une approche </a:t>
            </a:r>
            <a:r>
              <a:rPr lang="fr-FR" sz="1200" b="0" dirty="0" smtClean="0"/>
              <a:t>multidisciplinaire </a:t>
            </a:r>
            <a:r>
              <a:rPr lang="fr-FR" sz="1200" b="0" i="1" dirty="0" smtClean="0"/>
              <a:t>impliquant </a:t>
            </a:r>
            <a:r>
              <a:rPr lang="fr-FR" sz="1200" b="0" dirty="0" smtClean="0"/>
              <a:t>les futurs</a:t>
            </a:r>
            <a:r>
              <a:rPr lang="fr-FR" sz="1200" b="0" baseline="0" dirty="0" smtClean="0"/>
              <a:t> parents</a:t>
            </a:r>
            <a:r>
              <a:rPr lang="fr-FR" sz="1200" b="0" dirty="0" smtClean="0"/>
              <a:t>, en collaboration avec le centre de pharmacovigilance, échographie plus fréquente et si </a:t>
            </a:r>
            <a:r>
              <a:rPr lang="fr-FR" sz="1200" b="0" dirty="0" smtClean="0">
                <a:sym typeface="Wingdings" panose="05000000000000000000" pitchFamily="2" charset="2"/>
              </a:rPr>
              <a:t>m</a:t>
            </a:r>
            <a:r>
              <a:rPr lang="fr-FR" sz="1200" b="0" dirty="0" smtClean="0"/>
              <a:t>alformation majeure détectée,</a:t>
            </a:r>
            <a:r>
              <a:rPr lang="fr-FR" sz="1200" b="0" baseline="0" dirty="0" smtClean="0"/>
              <a:t> nous devrons</a:t>
            </a:r>
            <a:r>
              <a:rPr lang="fr-FR" sz="1200" b="0" dirty="0" smtClean="0">
                <a:sym typeface="Wingdings" panose="05000000000000000000" pitchFamily="2" charset="2"/>
              </a:rPr>
              <a:t> orienter le couple vers le comité multidisciplinaire de diagnostique Prénatale pour informer sur la possibilité d’IMG?</a:t>
            </a:r>
            <a:endParaRPr lang="fr-FR" sz="1200" b="0" dirty="0" smtClean="0"/>
          </a:p>
          <a:p>
            <a:pPr marL="228600" indent="-228600">
              <a:buFont typeface="+mj-lt"/>
              <a:buAutoNum type="arabicPeriod" startAt="3"/>
            </a:pPr>
            <a:endParaRPr lang="fr-FR" sz="1200" b="0" i="0" kern="1200" baseline="0" dirty="0" smtClean="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EBFE9A66-738A-4A85-9651-239FC50921D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27</a:t>
            </a:fld>
            <a:endParaRPr lang="fr-FR"/>
          </a:p>
        </p:txBody>
      </p:sp>
    </p:spTree>
    <p:extLst>
      <p:ext uri="{BB962C8B-B14F-4D97-AF65-F5344CB8AC3E}">
        <p14:creationId xmlns:p14="http://schemas.microsoft.com/office/powerpoint/2010/main" val="1113602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a:t>
            </a:r>
            <a:r>
              <a:rPr lang="fr-FR" baseline="0" dirty="0" smtClean="0"/>
              <a:t> conclure</a:t>
            </a:r>
            <a:r>
              <a:rPr lang="fr-FR" b="1" baseline="0" dirty="0" smtClean="0"/>
              <a:t>, c</a:t>
            </a:r>
            <a:r>
              <a:rPr lang="fr-FR" b="1" dirty="0" smtClean="0"/>
              <a:t>ette diapo vous rappelle </a:t>
            </a:r>
            <a:r>
              <a:rPr lang="fr-FR" dirty="0" smtClean="0"/>
              <a:t>les principes à retenir pour</a:t>
            </a:r>
            <a:r>
              <a:rPr lang="fr-FR" baseline="0" dirty="0" smtClean="0"/>
              <a:t> </a:t>
            </a:r>
            <a:r>
              <a:rPr lang="fr-FR" dirty="0" smtClean="0"/>
              <a:t>la prise en charge des</a:t>
            </a:r>
            <a:r>
              <a:rPr lang="fr-FR" baseline="0" dirty="0" smtClean="0"/>
              <a:t> femmes enceintes sous médicaments: </a:t>
            </a:r>
          </a:p>
          <a:p>
            <a:r>
              <a:rPr lang="fr-FR" baseline="0" dirty="0" smtClean="0"/>
              <a:t>La grossesse ne doit pas conduire à sous traiter une patiente qui a besoin de traitement car le risque de complication est augmenté pour le couple mère-enfant</a:t>
            </a:r>
          </a:p>
          <a:p>
            <a:r>
              <a:rPr lang="fr-FR" baseline="0" dirty="0" smtClean="0"/>
              <a:t>Ne pas prendre des médicaments si pas indispensable</a:t>
            </a:r>
          </a:p>
          <a:p>
            <a:pPr marL="0" lvl="0" indent="0">
              <a:buFont typeface="Arial" panose="020B0604020202020204" pitchFamily="34" charset="0"/>
              <a:buNone/>
            </a:pPr>
            <a:r>
              <a:rPr lang="fr-FR" altLang="en-US" sz="2400" b="0" i="0" dirty="0" smtClean="0">
                <a:solidFill>
                  <a:srgbClr val="C00000"/>
                </a:solidFill>
                <a:cs typeface="Times New Roman" pitchFamily="18" charset="0"/>
              </a:rPr>
              <a:t>Actualiser ses connaissances pour informer au mieux les patientes</a:t>
            </a:r>
          </a:p>
          <a:p>
            <a:pPr marL="0" lvl="0" indent="0">
              <a:buFont typeface="Arial" panose="020B0604020202020204" pitchFamily="34" charset="0"/>
              <a:buNone/>
            </a:pPr>
            <a:r>
              <a:rPr lang="fr-FR" altLang="en-US" sz="2400" b="0" i="0" dirty="0" smtClean="0">
                <a:solidFill>
                  <a:srgbClr val="C00000"/>
                </a:solidFill>
                <a:cs typeface="Times New Roman" pitchFamily="18" charset="0"/>
              </a:rPr>
              <a:t>Anticiper le projet de grossesse</a:t>
            </a:r>
          </a:p>
          <a:p>
            <a:pPr marL="0" lvl="0" indent="0">
              <a:buFont typeface="Arial" panose="020B0604020202020204" pitchFamily="34" charset="0"/>
              <a:buNone/>
            </a:pPr>
            <a:r>
              <a:rPr lang="fr-FR" altLang="en-US" sz="2400" b="0" i="1" dirty="0" smtClean="0">
                <a:solidFill>
                  <a:srgbClr val="C00000"/>
                </a:solidFill>
                <a:cs typeface="Times New Roman" pitchFamily="18" charset="0"/>
              </a:rPr>
              <a:t>Mise en œuvre systématique</a:t>
            </a:r>
            <a:r>
              <a:rPr lang="fr-FR" altLang="en-US" sz="2400" b="0" i="1" baseline="0" dirty="0" smtClean="0">
                <a:solidFill>
                  <a:srgbClr val="C00000"/>
                </a:solidFill>
                <a:cs typeface="Times New Roman" pitchFamily="18" charset="0"/>
              </a:rPr>
              <a:t> d’une a</a:t>
            </a:r>
            <a:r>
              <a:rPr lang="fr-FR" altLang="en-US" sz="2400" b="0" i="0" dirty="0" smtClean="0">
                <a:solidFill>
                  <a:srgbClr val="C00000"/>
                </a:solidFill>
                <a:cs typeface="Times New Roman" pitchFamily="18" charset="0"/>
              </a:rPr>
              <a:t>pproche multidisciplinaire pour évaluer le meilleur rapport B/R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en-US" sz="2400" b="0" i="0" dirty="0" smtClean="0">
                <a:solidFill>
                  <a:srgbClr val="C00000"/>
                </a:solidFill>
                <a:cs typeface="Times New Roman" pitchFamily="18" charset="0"/>
              </a:rPr>
              <a:t>Pour certaines médicaments</a:t>
            </a:r>
            <a:r>
              <a:rPr lang="fr-FR" altLang="en-US" sz="2400" b="0" i="0" baseline="0" dirty="0" smtClean="0">
                <a:solidFill>
                  <a:srgbClr val="C00000"/>
                </a:solidFill>
                <a:cs typeface="Times New Roman" pitchFamily="18" charset="0"/>
              </a:rPr>
              <a:t> à risque ou risque peu connu, il faudrait p</a:t>
            </a:r>
            <a:r>
              <a:rPr lang="fr-FR" altLang="en-US" sz="2400" i="1" dirty="0" smtClean="0">
                <a:solidFill>
                  <a:srgbClr val="00005C"/>
                </a:solidFill>
                <a:cs typeface="Times New Roman" pitchFamily="18" charset="0"/>
              </a:rPr>
              <a:t>révoir la surveillance pendant et après la grossesse pour le couple mère-enfant avec un suivi à long terme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en-US" sz="2400" i="1" baseline="0" dirty="0" smtClean="0">
                <a:solidFill>
                  <a:srgbClr val="00005C"/>
                </a:solidFill>
                <a:cs typeface="Times New Roman" pitchFamily="18" charset="0"/>
              </a:rPr>
              <a:t>Nous devrons contribuer aux registres nationaux dans l’intérêt de la santé publique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en-US" sz="2400" i="1" baseline="0" dirty="0" smtClean="0">
                <a:solidFill>
                  <a:srgbClr val="00005C"/>
                </a:solidFill>
                <a:cs typeface="Times New Roman" pitchFamily="18" charset="0"/>
              </a:rPr>
              <a:t>Et en cas de risque confirmé, possible lié aux médicaments, c’est une obligation par la loi de le déclarer aux CRPV </a:t>
            </a:r>
            <a:endParaRPr lang="fr-FR" altLang="en-US" sz="2400" i="1" dirty="0" smtClean="0">
              <a:solidFill>
                <a:srgbClr val="00005C"/>
              </a:solidFill>
              <a:cs typeface="Times New Roman" pitchFamily="18" charset="0"/>
            </a:endParaRPr>
          </a:p>
          <a:p>
            <a:pPr marL="0" lvl="0" indent="0">
              <a:buFont typeface="Arial" panose="020B0604020202020204" pitchFamily="34" charset="0"/>
              <a:buNone/>
            </a:pPr>
            <a:endParaRPr lang="fr-FR" altLang="en-US" sz="2400" b="0" i="0" dirty="0" smtClean="0">
              <a:solidFill>
                <a:srgbClr val="C00000"/>
              </a:solidFill>
              <a:cs typeface="Times New Roman" pitchFamily="18" charset="0"/>
            </a:endParaRPr>
          </a:p>
          <a:p>
            <a:endParaRPr lang="fr-FR" baseline="0" dirty="0" smtClean="0"/>
          </a:p>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546E534D-B34A-4DE8-910C-0E62CB6F9E7D}"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28</a:t>
            </a:fld>
            <a:endParaRPr lang="fr-FR"/>
          </a:p>
        </p:txBody>
      </p:sp>
    </p:spTree>
    <p:extLst>
      <p:ext uri="{BB962C8B-B14F-4D97-AF65-F5344CB8AC3E}">
        <p14:creationId xmlns:p14="http://schemas.microsoft.com/office/powerpoint/2010/main" val="892944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a:t>
            </a:r>
            <a:r>
              <a:rPr lang="fr-FR" baseline="0" dirty="0" smtClean="0"/>
              <a:t> avoir plus d’information, je vous propose des mots clés en anglais et des sources d’information fiables</a:t>
            </a:r>
          </a:p>
          <a:p>
            <a:endParaRPr lang="fr-FR" dirty="0"/>
          </a:p>
        </p:txBody>
      </p:sp>
      <p:sp>
        <p:nvSpPr>
          <p:cNvPr id="4" name="Espace réservé de la date 3"/>
          <p:cNvSpPr>
            <a:spLocks noGrp="1"/>
          </p:cNvSpPr>
          <p:nvPr>
            <p:ph type="dt" idx="10"/>
          </p:nvPr>
        </p:nvSpPr>
        <p:spPr/>
        <p:txBody>
          <a:bodyPr/>
          <a:lstStyle/>
          <a:p>
            <a:fld id="{308D3EE8-EFFC-4833-9EF8-62EC81A5AFF1}" type="datetime1">
              <a:rPr lang="fr-FR" smtClean="0"/>
              <a:t>15/09/2024</a:t>
            </a:fld>
            <a:endParaRPr lang="fr-FR"/>
          </a:p>
        </p:txBody>
      </p:sp>
      <p:sp>
        <p:nvSpPr>
          <p:cNvPr id="5" name="Espace réservé du numéro de diapositive 4"/>
          <p:cNvSpPr>
            <a:spLocks noGrp="1"/>
          </p:cNvSpPr>
          <p:nvPr>
            <p:ph type="sldNum" sz="quarter" idx="11"/>
          </p:nvPr>
        </p:nvSpPr>
        <p:spPr/>
        <p:txBody>
          <a:bodyPr/>
          <a:lstStyle/>
          <a:p>
            <a:fld id="{2F32BCAB-EECF-4539-8FEF-E7D3EEC5F4B1}" type="slidenum">
              <a:rPr lang="fr-FR" smtClean="0"/>
              <a:pPr/>
              <a:t>34</a:t>
            </a:fld>
            <a:endParaRPr lang="fr-FR"/>
          </a:p>
        </p:txBody>
      </p:sp>
      <p:sp>
        <p:nvSpPr>
          <p:cNvPr id="6" name="Espace réservé de l'en-tête 5"/>
          <p:cNvSpPr>
            <a:spLocks noGrp="1"/>
          </p:cNvSpPr>
          <p:nvPr>
            <p:ph type="hdr" sz="quarter" idx="12"/>
          </p:nvPr>
        </p:nvSpPr>
        <p:spPr/>
        <p:txBody>
          <a:bodyPr/>
          <a:lstStyle/>
          <a:p>
            <a:endParaRPr lang="fr-FR"/>
          </a:p>
        </p:txBody>
      </p:sp>
    </p:spTree>
    <p:extLst>
      <p:ext uri="{BB962C8B-B14F-4D97-AF65-F5344CB8AC3E}">
        <p14:creationId xmlns:p14="http://schemas.microsoft.com/office/powerpoint/2010/main" val="137342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quelques références de mon cours</a:t>
            </a:r>
            <a:endParaRPr lang="fr-FR" dirty="0"/>
          </a:p>
        </p:txBody>
      </p:sp>
      <p:sp>
        <p:nvSpPr>
          <p:cNvPr id="4" name="Espace réservé de la date 3"/>
          <p:cNvSpPr>
            <a:spLocks noGrp="1"/>
          </p:cNvSpPr>
          <p:nvPr>
            <p:ph type="dt" idx="10"/>
          </p:nvPr>
        </p:nvSpPr>
        <p:spPr/>
        <p:txBody>
          <a:bodyPr/>
          <a:lstStyle/>
          <a:p>
            <a:fld id="{308D3EE8-EFFC-4833-9EF8-62EC81A5AFF1}" type="datetime1">
              <a:rPr lang="fr-FR" smtClean="0"/>
              <a:t>15/09/2024</a:t>
            </a:fld>
            <a:endParaRPr lang="fr-FR"/>
          </a:p>
        </p:txBody>
      </p:sp>
      <p:sp>
        <p:nvSpPr>
          <p:cNvPr id="5" name="Espace réservé du numéro de diapositive 4"/>
          <p:cNvSpPr>
            <a:spLocks noGrp="1"/>
          </p:cNvSpPr>
          <p:nvPr>
            <p:ph type="sldNum" sz="quarter" idx="11"/>
          </p:nvPr>
        </p:nvSpPr>
        <p:spPr/>
        <p:txBody>
          <a:bodyPr/>
          <a:lstStyle/>
          <a:p>
            <a:fld id="{2F32BCAB-EECF-4539-8FEF-E7D3EEC5F4B1}" type="slidenum">
              <a:rPr lang="fr-FR" smtClean="0"/>
              <a:pPr/>
              <a:t>36</a:t>
            </a:fld>
            <a:endParaRPr lang="fr-FR"/>
          </a:p>
        </p:txBody>
      </p:sp>
      <p:sp>
        <p:nvSpPr>
          <p:cNvPr id="6" name="Espace réservé de l'en-tête 5"/>
          <p:cNvSpPr>
            <a:spLocks noGrp="1"/>
          </p:cNvSpPr>
          <p:nvPr>
            <p:ph type="hdr" sz="quarter" idx="12"/>
          </p:nvPr>
        </p:nvSpPr>
        <p:spPr/>
        <p:txBody>
          <a:bodyPr/>
          <a:lstStyle/>
          <a:p>
            <a:endParaRPr lang="fr-FR"/>
          </a:p>
        </p:txBody>
      </p:sp>
    </p:spTree>
    <p:extLst>
      <p:ext uri="{BB962C8B-B14F-4D97-AF65-F5344CB8AC3E}">
        <p14:creationId xmlns:p14="http://schemas.microsoft.com/office/powerpoint/2010/main" val="4157361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37</a:t>
            </a:fld>
            <a:endParaRPr lang="fr-FR"/>
          </a:p>
        </p:txBody>
      </p:sp>
    </p:spTree>
    <p:extLst>
      <p:ext uri="{BB962C8B-B14F-4D97-AF65-F5344CB8AC3E}">
        <p14:creationId xmlns:p14="http://schemas.microsoft.com/office/powerpoint/2010/main" val="1423254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p:cNvSpPr>
          <p:nvPr>
            <p:ph type="sldImg"/>
          </p:nvPr>
        </p:nvSpPr>
        <p:spPr bwMode="auto">
          <a:xfrm>
            <a:off x="990600" y="768350"/>
            <a:ext cx="5118100" cy="3838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p:cNvSpPr>
            <a:spLocks noGrp="1"/>
          </p:cNvSpPr>
          <p:nvPr>
            <p:ph type="body" idx="1"/>
          </p:nvPr>
        </p:nvSpPr>
        <p:spPr bwMode="auto">
          <a:xfrm>
            <a:off x="710598" y="4861768"/>
            <a:ext cx="5678106" cy="46045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i="1" smtClean="0"/>
              <a:t>L’évolution individuelle connue sous le nom d’</a:t>
            </a:r>
            <a:r>
              <a:rPr lang="fr-FR" altLang="fr-FR" b="1" i="1" smtClean="0"/>
              <a:t>ontogénie</a:t>
            </a:r>
            <a:r>
              <a:rPr lang="fr-FR" altLang="fr-FR" i="1" smtClean="0"/>
              <a:t> par opposition à la phylogénie.</a:t>
            </a:r>
          </a:p>
          <a:p>
            <a:r>
              <a:rPr lang="fr-FR" altLang="fr-FR" smtClean="0"/>
              <a:t>La </a:t>
            </a:r>
            <a:r>
              <a:rPr lang="fr-FR" altLang="fr-FR" i="1" smtClean="0"/>
              <a:t>phylogénie</a:t>
            </a:r>
            <a:r>
              <a:rPr lang="fr-FR" altLang="fr-FR" smtClean="0"/>
              <a:t> est l'étude des relations de parenté entre êtres vivants : entre individus </a:t>
            </a:r>
          </a:p>
        </p:txBody>
      </p:sp>
    </p:spTree>
    <p:extLst>
      <p:ext uri="{BB962C8B-B14F-4D97-AF65-F5344CB8AC3E}">
        <p14:creationId xmlns:p14="http://schemas.microsoft.com/office/powerpoint/2010/main" val="990149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015043" y="-92775"/>
            <a:ext cx="3095935" cy="56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832" tIns="47416" rIns="94832" bIns="47416"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0899" name="Rectangle 3"/>
          <p:cNvSpPr>
            <a:spLocks noChangeArrowheads="1"/>
          </p:cNvSpPr>
          <p:nvPr/>
        </p:nvSpPr>
        <p:spPr bwMode="auto">
          <a:xfrm>
            <a:off x="4015043" y="9645407"/>
            <a:ext cx="3095935" cy="56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221" tIns="0" rIns="36221" bIns="0" anchor="b"/>
          <a:lstStyle>
            <a:lvl1pPr defTabSz="1460500" eaLnBrk="0" hangingPunct="0">
              <a:defRPr>
                <a:solidFill>
                  <a:schemeClr val="tx1"/>
                </a:solidFill>
                <a:latin typeface="Arial" pitchFamily="34" charset="0"/>
              </a:defRPr>
            </a:lvl1pPr>
            <a:lvl2pPr marL="742950" indent="-285750" defTabSz="1460500" eaLnBrk="0" hangingPunct="0">
              <a:defRPr>
                <a:solidFill>
                  <a:schemeClr val="tx1"/>
                </a:solidFill>
                <a:latin typeface="Arial" pitchFamily="34" charset="0"/>
              </a:defRPr>
            </a:lvl2pPr>
            <a:lvl3pPr marL="1143000" indent="-228600" defTabSz="1460500" eaLnBrk="0" hangingPunct="0">
              <a:defRPr>
                <a:solidFill>
                  <a:schemeClr val="tx1"/>
                </a:solidFill>
                <a:latin typeface="Arial" pitchFamily="34" charset="0"/>
              </a:defRPr>
            </a:lvl3pPr>
            <a:lvl4pPr marL="1600200" indent="-228600" defTabSz="1460500" eaLnBrk="0" hangingPunct="0">
              <a:defRPr>
                <a:solidFill>
                  <a:schemeClr val="tx1"/>
                </a:solidFill>
                <a:latin typeface="Arial" pitchFamily="34" charset="0"/>
              </a:defRPr>
            </a:lvl4pPr>
            <a:lvl5pPr marL="2057400" indent="-228600" defTabSz="1460500" eaLnBrk="0" hangingPunct="0">
              <a:defRPr>
                <a:solidFill>
                  <a:schemeClr val="tx1"/>
                </a:solidFill>
                <a:latin typeface="Arial" pitchFamily="34" charset="0"/>
              </a:defRPr>
            </a:lvl5pPr>
            <a:lvl6pPr marL="2514600" indent="-228600" defTabSz="1460500" eaLnBrk="0" fontAlgn="base" hangingPunct="0">
              <a:spcBef>
                <a:spcPct val="0"/>
              </a:spcBef>
              <a:spcAft>
                <a:spcPct val="0"/>
              </a:spcAft>
              <a:defRPr>
                <a:solidFill>
                  <a:schemeClr val="tx1"/>
                </a:solidFill>
                <a:latin typeface="Arial" pitchFamily="34" charset="0"/>
              </a:defRPr>
            </a:lvl6pPr>
            <a:lvl7pPr marL="2971800" indent="-228600" defTabSz="1460500" eaLnBrk="0" fontAlgn="base" hangingPunct="0">
              <a:spcBef>
                <a:spcPct val="0"/>
              </a:spcBef>
              <a:spcAft>
                <a:spcPct val="0"/>
              </a:spcAft>
              <a:defRPr>
                <a:solidFill>
                  <a:schemeClr val="tx1"/>
                </a:solidFill>
                <a:latin typeface="Arial" pitchFamily="34" charset="0"/>
              </a:defRPr>
            </a:lvl7pPr>
            <a:lvl8pPr marL="3429000" indent="-228600" defTabSz="1460500" eaLnBrk="0" fontAlgn="base" hangingPunct="0">
              <a:spcBef>
                <a:spcPct val="0"/>
              </a:spcBef>
              <a:spcAft>
                <a:spcPct val="0"/>
              </a:spcAft>
              <a:defRPr>
                <a:solidFill>
                  <a:schemeClr val="tx1"/>
                </a:solidFill>
                <a:latin typeface="Arial" pitchFamily="34" charset="0"/>
              </a:defRPr>
            </a:lvl8pPr>
            <a:lvl9pPr marL="3886200" indent="-228600" defTabSz="1460500" eaLnBrk="0" fontAlgn="base" hangingPunct="0">
              <a:spcBef>
                <a:spcPct val="0"/>
              </a:spcBef>
              <a:spcAft>
                <a:spcPct val="0"/>
              </a:spcAft>
              <a:defRPr>
                <a:solidFill>
                  <a:schemeClr val="tx1"/>
                </a:solidFill>
                <a:latin typeface="Arial" pitchFamily="34" charset="0"/>
              </a:defRPr>
            </a:lvl9pPr>
          </a:lstStyle>
          <a:p>
            <a:pPr algn="r" eaLnBrk="1" hangingPunct="1"/>
            <a:r>
              <a:rPr lang="sv-SE" altLang="fr-FR" sz="2300" i="1">
                <a:latin typeface="Times New Roman" pitchFamily="18" charset="0"/>
              </a:rPr>
              <a:t>14</a:t>
            </a:r>
          </a:p>
        </p:txBody>
      </p:sp>
      <p:sp>
        <p:nvSpPr>
          <p:cNvPr id="80900" name="Rectangle 4"/>
          <p:cNvSpPr>
            <a:spLocks noChangeArrowheads="1"/>
          </p:cNvSpPr>
          <p:nvPr/>
        </p:nvSpPr>
        <p:spPr bwMode="auto">
          <a:xfrm>
            <a:off x="-11676" y="9645407"/>
            <a:ext cx="3094268" cy="56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832" tIns="47416" rIns="94832" bIns="47416"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0901" name="Rectangle 5"/>
          <p:cNvSpPr>
            <a:spLocks noChangeArrowheads="1"/>
          </p:cNvSpPr>
          <p:nvPr/>
        </p:nvSpPr>
        <p:spPr bwMode="auto">
          <a:xfrm>
            <a:off x="-11676" y="-92775"/>
            <a:ext cx="3094268" cy="56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832" tIns="47416" rIns="94832" bIns="47416"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0902" name="Rectangle 6"/>
          <p:cNvSpPr>
            <a:spLocks noGrp="1" noRot="1" noChangeAspect="1" noChangeArrowheads="1" noTextEdit="1"/>
          </p:cNvSpPr>
          <p:nvPr>
            <p:ph type="sldImg"/>
          </p:nvPr>
        </p:nvSpPr>
        <p:spPr bwMode="auto">
          <a:xfrm>
            <a:off x="1163638" y="895350"/>
            <a:ext cx="4775200" cy="3581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0903" name="Rectangle 7"/>
          <p:cNvSpPr>
            <a:spLocks noGrp="1" noChangeArrowheads="1"/>
          </p:cNvSpPr>
          <p:nvPr>
            <p:ph type="body" idx="1"/>
          </p:nvPr>
        </p:nvSpPr>
        <p:spPr bwMode="auto">
          <a:xfrm>
            <a:off x="942460" y="4881299"/>
            <a:ext cx="5209377" cy="42562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845" tIns="46099" rIns="93845" bIns="46099"/>
          <a:lstStyle/>
          <a:p>
            <a:pPr eaLnBrk="1" hangingPunct="1"/>
            <a:endParaRPr lang="fr-FR" altLang="fr-FR" smtClean="0"/>
          </a:p>
        </p:txBody>
      </p:sp>
    </p:spTree>
    <p:extLst>
      <p:ext uri="{BB962C8B-B14F-4D97-AF65-F5344CB8AC3E}">
        <p14:creationId xmlns:p14="http://schemas.microsoft.com/office/powerpoint/2010/main" val="305154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5</a:t>
            </a:fld>
            <a:endParaRPr lang="fr-FR"/>
          </a:p>
        </p:txBody>
      </p:sp>
    </p:spTree>
    <p:extLst>
      <p:ext uri="{BB962C8B-B14F-4D97-AF65-F5344CB8AC3E}">
        <p14:creationId xmlns:p14="http://schemas.microsoft.com/office/powerpoint/2010/main" val="1423254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xfrm>
            <a:off x="992188" y="768350"/>
            <a:ext cx="5114925" cy="3836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87043" name="Espace réservé des commentaires 2"/>
          <p:cNvSpPr>
            <a:spLocks noGrp="1"/>
          </p:cNvSpPr>
          <p:nvPr>
            <p:ph type="body" idx="1"/>
          </p:nvPr>
        </p:nvSpPr>
        <p:spPr bwMode="auto">
          <a:xfrm>
            <a:off x="708930" y="4860139"/>
            <a:ext cx="5681442" cy="46062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5" rIns="91570" bIns="45785"/>
          <a:lstStyle/>
          <a:p>
            <a:r>
              <a:rPr lang="en-US" altLang="fr-FR" dirty="0" err="1" smtClean="0">
                <a:latin typeface="Arial" pitchFamily="34" charset="0"/>
              </a:rPr>
              <a:t>C’est</a:t>
            </a:r>
            <a:r>
              <a:rPr lang="en-US" altLang="fr-FR" dirty="0" smtClean="0">
                <a:latin typeface="Arial" pitchFamily="34" charset="0"/>
              </a:rPr>
              <a:t> </a:t>
            </a:r>
            <a:r>
              <a:rPr lang="en-US" altLang="fr-FR" dirty="0" err="1" smtClean="0">
                <a:latin typeface="Arial" pitchFamily="34" charset="0"/>
              </a:rPr>
              <a:t>une</a:t>
            </a:r>
            <a:r>
              <a:rPr lang="en-US" altLang="fr-FR" dirty="0" smtClean="0">
                <a:latin typeface="Arial" pitchFamily="34" charset="0"/>
              </a:rPr>
              <a:t> </a:t>
            </a:r>
            <a:r>
              <a:rPr lang="en-US" altLang="fr-FR" dirty="0" err="1" smtClean="0">
                <a:latin typeface="Arial" pitchFamily="34" charset="0"/>
              </a:rPr>
              <a:t>étude</a:t>
            </a:r>
            <a:r>
              <a:rPr lang="en-US" altLang="fr-FR" dirty="0" smtClean="0">
                <a:latin typeface="Arial" pitchFamily="34" charset="0"/>
              </a:rPr>
              <a:t> </a:t>
            </a:r>
            <a:r>
              <a:rPr lang="en-US" altLang="fr-FR" dirty="0" err="1" smtClean="0">
                <a:latin typeface="Arial" pitchFamily="34" charset="0"/>
              </a:rPr>
              <a:t>incluant</a:t>
            </a:r>
            <a:r>
              <a:rPr lang="en-US" altLang="fr-FR" dirty="0" smtClean="0">
                <a:latin typeface="Arial" pitchFamily="34" charset="0"/>
              </a:rPr>
              <a:t> 1041 </a:t>
            </a:r>
            <a:r>
              <a:rPr lang="en-US" altLang="fr-FR" dirty="0" err="1" smtClean="0">
                <a:latin typeface="Arial" pitchFamily="34" charset="0"/>
              </a:rPr>
              <a:t>enfants</a:t>
            </a:r>
            <a:r>
              <a:rPr lang="en-US" altLang="fr-FR" dirty="0" smtClean="0">
                <a:latin typeface="Arial" pitchFamily="34" charset="0"/>
              </a:rPr>
              <a:t> de 5-12 </a:t>
            </a:r>
            <a:r>
              <a:rPr lang="en-US" altLang="fr-FR" dirty="0" err="1" smtClean="0">
                <a:latin typeface="Arial" pitchFamily="34" charset="0"/>
              </a:rPr>
              <a:t>ans</a:t>
            </a:r>
            <a:r>
              <a:rPr lang="en-US" altLang="fr-FR" dirty="0" smtClean="0">
                <a:latin typeface="Arial" pitchFamily="34" charset="0"/>
              </a:rPr>
              <a:t> avec </a:t>
            </a:r>
            <a:r>
              <a:rPr lang="en-US" altLang="fr-FR" dirty="0" err="1" smtClean="0">
                <a:latin typeface="Arial" pitchFamily="34" charset="0"/>
              </a:rPr>
              <a:t>l’asthme</a:t>
            </a:r>
            <a:r>
              <a:rPr lang="en-US" altLang="fr-FR" dirty="0" smtClean="0">
                <a:latin typeface="Arial" pitchFamily="34" charset="0"/>
              </a:rPr>
              <a:t> </a:t>
            </a:r>
            <a:r>
              <a:rPr lang="en-US" altLang="fr-FR" dirty="0" err="1" smtClean="0">
                <a:latin typeface="Arial" pitchFamily="34" charset="0"/>
              </a:rPr>
              <a:t>modéré</a:t>
            </a:r>
            <a:r>
              <a:rPr lang="en-US" altLang="fr-FR" dirty="0" smtClean="0">
                <a:latin typeface="Arial" pitchFamily="34" charset="0"/>
              </a:rPr>
              <a:t> à </a:t>
            </a:r>
            <a:r>
              <a:rPr lang="en-US" altLang="fr-FR" dirty="0" err="1" smtClean="0">
                <a:latin typeface="Arial" pitchFamily="34" charset="0"/>
              </a:rPr>
              <a:t>sévere</a:t>
            </a:r>
            <a:r>
              <a:rPr lang="en-US" altLang="fr-FR" dirty="0" smtClean="0">
                <a:latin typeface="Arial" pitchFamily="34" charset="0"/>
              </a:rPr>
              <a:t>.</a:t>
            </a:r>
            <a:r>
              <a:rPr lang="en-US" altLang="fr-FR" baseline="0" dirty="0" smtClean="0">
                <a:latin typeface="Arial" pitchFamily="34" charset="0"/>
              </a:rPr>
              <a:t> 3 </a:t>
            </a:r>
            <a:r>
              <a:rPr lang="en-US" altLang="fr-FR" baseline="0" dirty="0" err="1" smtClean="0">
                <a:latin typeface="Arial" pitchFamily="34" charset="0"/>
              </a:rPr>
              <a:t>groupes</a:t>
            </a:r>
            <a:r>
              <a:rPr lang="en-US" altLang="fr-FR" baseline="0" dirty="0" smtClean="0">
                <a:latin typeface="Arial" pitchFamily="34" charset="0"/>
              </a:rPr>
              <a:t> : </a:t>
            </a:r>
            <a:r>
              <a:rPr lang="en-US" altLang="fr-FR" dirty="0" smtClean="0">
                <a:latin typeface="Arial" pitchFamily="34" charset="0"/>
              </a:rPr>
              <a:t>200 </a:t>
            </a:r>
            <a:r>
              <a:rPr lang="en-US" altLang="fr-FR" dirty="0" err="1" smtClean="0">
                <a:latin typeface="Arial" pitchFamily="34" charset="0"/>
              </a:rPr>
              <a:t>μg</a:t>
            </a:r>
            <a:r>
              <a:rPr lang="en-US" altLang="fr-FR" dirty="0" smtClean="0">
                <a:latin typeface="Arial" pitchFamily="34" charset="0"/>
              </a:rPr>
              <a:t> de budesonide (311 children), 8 mg de </a:t>
            </a:r>
            <a:r>
              <a:rPr lang="en-US" altLang="fr-FR" dirty="0" err="1" smtClean="0">
                <a:latin typeface="Arial" pitchFamily="34" charset="0"/>
              </a:rPr>
              <a:t>nedocromil</a:t>
            </a:r>
            <a:r>
              <a:rPr lang="en-US" altLang="fr-FR" dirty="0" smtClean="0">
                <a:latin typeface="Arial" pitchFamily="34" charset="0"/>
              </a:rPr>
              <a:t> (312 children), </a:t>
            </a:r>
            <a:r>
              <a:rPr lang="en-US" altLang="fr-FR" dirty="0" err="1" smtClean="0">
                <a:latin typeface="Arial" pitchFamily="34" charset="0"/>
              </a:rPr>
              <a:t>ou</a:t>
            </a:r>
            <a:r>
              <a:rPr lang="en-US" altLang="fr-FR" dirty="0" smtClean="0">
                <a:latin typeface="Arial" pitchFamily="34" charset="0"/>
              </a:rPr>
              <a:t> placebo (418 children) 2 </a:t>
            </a:r>
            <a:r>
              <a:rPr lang="en-US" altLang="fr-FR" dirty="0" err="1" smtClean="0">
                <a:latin typeface="Arial" pitchFamily="34" charset="0"/>
              </a:rPr>
              <a:t>fois</a:t>
            </a:r>
            <a:r>
              <a:rPr lang="en-US" altLang="fr-FR" dirty="0" smtClean="0">
                <a:latin typeface="Arial" pitchFamily="34" charset="0"/>
              </a:rPr>
              <a:t>/jour</a:t>
            </a:r>
            <a:r>
              <a:rPr lang="en-US" altLang="fr-FR" baseline="0" dirty="0" smtClean="0">
                <a:latin typeface="Arial" pitchFamily="34" charset="0"/>
              </a:rPr>
              <a:t> pendant 4-6 ans. Les 2 figures </a:t>
            </a:r>
            <a:r>
              <a:rPr lang="en-US" altLang="fr-FR" baseline="0" dirty="0" err="1" smtClean="0">
                <a:latin typeface="Arial" pitchFamily="34" charset="0"/>
              </a:rPr>
              <a:t>vous</a:t>
            </a:r>
            <a:r>
              <a:rPr lang="en-US" altLang="fr-FR" baseline="0" dirty="0" smtClean="0">
                <a:latin typeface="Arial" pitchFamily="34" charset="0"/>
              </a:rPr>
              <a:t> </a:t>
            </a:r>
            <a:r>
              <a:rPr lang="en-US" altLang="fr-FR" baseline="0" dirty="0" err="1" smtClean="0">
                <a:latin typeface="Arial" pitchFamily="34" charset="0"/>
              </a:rPr>
              <a:t>montrent</a:t>
            </a:r>
            <a:r>
              <a:rPr lang="en-US" altLang="fr-FR" baseline="0" dirty="0" smtClean="0">
                <a:latin typeface="Arial" pitchFamily="34" charset="0"/>
              </a:rPr>
              <a:t> </a:t>
            </a:r>
            <a:r>
              <a:rPr lang="en-US" altLang="fr-FR" baseline="0" dirty="0" err="1" smtClean="0">
                <a:latin typeface="Arial" pitchFamily="34" charset="0"/>
              </a:rPr>
              <a:t>l’efficacité</a:t>
            </a:r>
            <a:r>
              <a:rPr lang="en-US" altLang="fr-FR" baseline="0" dirty="0" smtClean="0">
                <a:latin typeface="Arial" pitchFamily="34" charset="0"/>
              </a:rPr>
              <a:t> des </a:t>
            </a:r>
            <a:r>
              <a:rPr lang="en-US" altLang="fr-FR" baseline="0" dirty="0" err="1" smtClean="0">
                <a:latin typeface="Arial" pitchFamily="34" charset="0"/>
              </a:rPr>
              <a:t>corticoides</a:t>
            </a:r>
            <a:r>
              <a:rPr lang="en-US" altLang="fr-FR" baseline="0" dirty="0" smtClean="0">
                <a:latin typeface="Arial" pitchFamily="34" charset="0"/>
              </a:rPr>
              <a:t> </a:t>
            </a:r>
            <a:r>
              <a:rPr lang="en-US" altLang="fr-FR" baseline="0" dirty="0" err="1" smtClean="0">
                <a:latin typeface="Arial" pitchFamily="34" charset="0"/>
              </a:rPr>
              <a:t>sur</a:t>
            </a:r>
            <a:r>
              <a:rPr lang="en-US" altLang="fr-FR" baseline="0" dirty="0" smtClean="0">
                <a:latin typeface="Arial" pitchFamily="34" charset="0"/>
              </a:rPr>
              <a:t> </a:t>
            </a:r>
            <a:r>
              <a:rPr lang="en-US" altLang="fr-FR" baseline="0" dirty="0" err="1" smtClean="0">
                <a:latin typeface="Arial" pitchFamily="34" charset="0"/>
              </a:rPr>
              <a:t>l’asthme</a:t>
            </a:r>
            <a:r>
              <a:rPr lang="en-US" altLang="fr-FR" baseline="0" dirty="0" smtClean="0">
                <a:latin typeface="Arial" pitchFamily="34" charset="0"/>
              </a:rPr>
              <a:t> et </a:t>
            </a:r>
            <a:r>
              <a:rPr lang="en-US" altLang="fr-FR" baseline="0" dirty="0" err="1" smtClean="0">
                <a:latin typeface="Arial" pitchFamily="34" charset="0"/>
              </a:rPr>
              <a:t>l’effet</a:t>
            </a:r>
            <a:r>
              <a:rPr lang="en-US" altLang="fr-FR" baseline="0" dirty="0" smtClean="0">
                <a:latin typeface="Arial" pitchFamily="34" charset="0"/>
              </a:rPr>
              <a:t> des </a:t>
            </a:r>
            <a:r>
              <a:rPr lang="en-US" altLang="fr-FR" baseline="0" dirty="0" err="1" smtClean="0">
                <a:latin typeface="Arial" pitchFamily="34" charset="0"/>
              </a:rPr>
              <a:t>corticoides</a:t>
            </a:r>
            <a:r>
              <a:rPr lang="en-US" altLang="fr-FR" baseline="0" dirty="0" smtClean="0">
                <a:latin typeface="Arial" pitchFamily="34" charset="0"/>
              </a:rPr>
              <a:t> </a:t>
            </a:r>
            <a:r>
              <a:rPr lang="en-US" altLang="fr-FR" baseline="0" dirty="0" err="1" smtClean="0">
                <a:latin typeface="Arial" pitchFamily="34" charset="0"/>
              </a:rPr>
              <a:t>sur</a:t>
            </a:r>
            <a:r>
              <a:rPr lang="en-US" altLang="fr-FR" baseline="0" dirty="0" smtClean="0">
                <a:latin typeface="Arial" pitchFamily="34" charset="0"/>
              </a:rPr>
              <a:t> la </a:t>
            </a:r>
            <a:r>
              <a:rPr lang="en-US" altLang="fr-FR" baseline="0" dirty="0" err="1" smtClean="0">
                <a:latin typeface="Arial" pitchFamily="34" charset="0"/>
              </a:rPr>
              <a:t>croissance</a:t>
            </a:r>
            <a:r>
              <a:rPr lang="en-US" altLang="fr-FR" baseline="0" dirty="0" smtClean="0">
                <a:latin typeface="Arial" pitchFamily="34" charset="0"/>
              </a:rPr>
              <a:t> des </a:t>
            </a:r>
            <a:r>
              <a:rPr lang="en-US" altLang="fr-FR" baseline="0" dirty="0" err="1" smtClean="0">
                <a:latin typeface="Arial" pitchFamily="34" charset="0"/>
              </a:rPr>
              <a:t>enfants</a:t>
            </a:r>
            <a:r>
              <a:rPr lang="en-US" altLang="fr-FR" baseline="0" dirty="0" smtClean="0">
                <a:latin typeface="Arial" pitchFamily="34" charset="0"/>
              </a:rPr>
              <a:t>. </a:t>
            </a:r>
            <a:r>
              <a:rPr lang="en-US" altLang="fr-FR" baseline="0" dirty="0" err="1" smtClean="0">
                <a:latin typeface="Arial" pitchFamily="34" charset="0"/>
              </a:rPr>
              <a:t>Qu’en</a:t>
            </a:r>
            <a:r>
              <a:rPr lang="en-US" altLang="fr-FR" baseline="0" dirty="0" smtClean="0">
                <a:latin typeface="Arial" pitchFamily="34" charset="0"/>
              </a:rPr>
              <a:t> </a:t>
            </a:r>
            <a:r>
              <a:rPr lang="en-US" altLang="fr-FR" baseline="0" dirty="0" err="1" smtClean="0">
                <a:latin typeface="Arial" pitchFamily="34" charset="0"/>
              </a:rPr>
              <a:t>pensez-vous</a:t>
            </a:r>
            <a:r>
              <a:rPr lang="en-US" altLang="fr-FR" baseline="0" dirty="0" smtClean="0">
                <a:latin typeface="Arial" pitchFamily="34" charset="0"/>
              </a:rPr>
              <a:t>?</a:t>
            </a:r>
            <a:endParaRPr lang="en-US" altLang="fr-FR" dirty="0" smtClean="0">
              <a:latin typeface="Arial" pitchFamily="34" charset="0"/>
            </a:endParaRPr>
          </a:p>
        </p:txBody>
      </p:sp>
      <p:sp>
        <p:nvSpPr>
          <p:cNvPr id="87044" name="Espace réservé du numéro de diapositive 3"/>
          <p:cNvSpPr>
            <a:spLocks noGrp="1"/>
          </p:cNvSpPr>
          <p:nvPr>
            <p:ph type="sldNum" sz="quarter" idx="4294967295"/>
          </p:nvPr>
        </p:nvSpPr>
        <p:spPr bwMode="auto">
          <a:xfrm>
            <a:off x="4021713" y="9721907"/>
            <a:ext cx="3075919" cy="5110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0" tIns="45785" rIns="91570" bIns="45785"/>
          <a:lstStyle>
            <a:lvl1pPr defTabSz="951617" eaLnBrk="0" hangingPunct="0">
              <a:defRPr>
                <a:solidFill>
                  <a:schemeClr val="tx1"/>
                </a:solidFill>
                <a:latin typeface="Arial" pitchFamily="34" charset="0"/>
              </a:defRPr>
            </a:lvl1pPr>
            <a:lvl2pPr marL="742525" indent="-284827" defTabSz="951617" eaLnBrk="0" hangingPunct="0">
              <a:defRPr>
                <a:solidFill>
                  <a:schemeClr val="tx1"/>
                </a:solidFill>
                <a:latin typeface="Arial" pitchFamily="34" charset="0"/>
              </a:defRPr>
            </a:lvl2pPr>
            <a:lvl3pPr marL="1144246" indent="-228850" defTabSz="951617" eaLnBrk="0" hangingPunct="0">
              <a:defRPr>
                <a:solidFill>
                  <a:schemeClr val="tx1"/>
                </a:solidFill>
                <a:latin typeface="Arial" pitchFamily="34" charset="0"/>
              </a:defRPr>
            </a:lvl3pPr>
            <a:lvl4pPr marL="1601944" indent="-228850" defTabSz="951617" eaLnBrk="0" hangingPunct="0">
              <a:defRPr>
                <a:solidFill>
                  <a:schemeClr val="tx1"/>
                </a:solidFill>
                <a:latin typeface="Arial" pitchFamily="34" charset="0"/>
              </a:defRPr>
            </a:lvl4pPr>
            <a:lvl5pPr marL="2059642" indent="-228850" defTabSz="951617" eaLnBrk="0" hangingPunct="0">
              <a:defRPr>
                <a:solidFill>
                  <a:schemeClr val="tx1"/>
                </a:solidFill>
                <a:latin typeface="Arial" pitchFamily="34" charset="0"/>
              </a:defRPr>
            </a:lvl5pPr>
            <a:lvl6pPr marL="2533804" indent="-228850" defTabSz="951617" eaLnBrk="0" fontAlgn="base" hangingPunct="0">
              <a:spcBef>
                <a:spcPct val="0"/>
              </a:spcBef>
              <a:spcAft>
                <a:spcPct val="0"/>
              </a:spcAft>
              <a:defRPr>
                <a:solidFill>
                  <a:schemeClr val="tx1"/>
                </a:solidFill>
                <a:latin typeface="Arial" pitchFamily="34" charset="0"/>
              </a:defRPr>
            </a:lvl6pPr>
            <a:lvl7pPr marL="3007966" indent="-228850" defTabSz="951617" eaLnBrk="0" fontAlgn="base" hangingPunct="0">
              <a:spcBef>
                <a:spcPct val="0"/>
              </a:spcBef>
              <a:spcAft>
                <a:spcPct val="0"/>
              </a:spcAft>
              <a:defRPr>
                <a:solidFill>
                  <a:schemeClr val="tx1"/>
                </a:solidFill>
                <a:latin typeface="Arial" pitchFamily="34" charset="0"/>
              </a:defRPr>
            </a:lvl7pPr>
            <a:lvl8pPr marL="3482129" indent="-228850" defTabSz="951617" eaLnBrk="0" fontAlgn="base" hangingPunct="0">
              <a:spcBef>
                <a:spcPct val="0"/>
              </a:spcBef>
              <a:spcAft>
                <a:spcPct val="0"/>
              </a:spcAft>
              <a:defRPr>
                <a:solidFill>
                  <a:schemeClr val="tx1"/>
                </a:solidFill>
                <a:latin typeface="Arial" pitchFamily="34" charset="0"/>
              </a:defRPr>
            </a:lvl8pPr>
            <a:lvl9pPr marL="3956291" indent="-228850" defTabSz="951617" eaLnBrk="0" fontAlgn="base" hangingPunct="0">
              <a:spcBef>
                <a:spcPct val="0"/>
              </a:spcBef>
              <a:spcAft>
                <a:spcPct val="0"/>
              </a:spcAft>
              <a:defRPr>
                <a:solidFill>
                  <a:schemeClr val="tx1"/>
                </a:solidFill>
                <a:latin typeface="Arial" pitchFamily="34" charset="0"/>
              </a:defRPr>
            </a:lvl9pPr>
          </a:lstStyle>
          <a:p>
            <a:pPr eaLnBrk="1" hangingPunct="1"/>
            <a:fld id="{DE348E24-13E4-4C2C-A207-D6767DC26CA9}" type="slidenum">
              <a:rPr lang="fr-FR" altLang="fr-FR"/>
              <a:pPr eaLnBrk="1" hangingPunct="1"/>
              <a:t>47</a:t>
            </a:fld>
            <a:endParaRPr lang="fr-FR" altLang="fr-FR"/>
          </a:p>
        </p:txBody>
      </p:sp>
    </p:spTree>
    <p:extLst>
      <p:ext uri="{BB962C8B-B14F-4D97-AF65-F5344CB8AC3E}">
        <p14:creationId xmlns:p14="http://schemas.microsoft.com/office/powerpoint/2010/main" val="1995687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p:spPr>
        <p:txBody>
          <a:bodyPr/>
          <a:lstStyle/>
          <a:p>
            <a:pPr defTabSz="948324" eaLnBrk="1" fontAlgn="auto" hangingPunct="1">
              <a:spcBef>
                <a:spcPct val="0"/>
              </a:spcBef>
              <a:spcAft>
                <a:spcPts val="0"/>
              </a:spcAft>
              <a:defRPr/>
            </a:pPr>
            <a:endParaRPr lang="fr-FR" dirty="0">
              <a:solidFill>
                <a:schemeClr val="accent2"/>
              </a:solidFill>
              <a:latin typeface="Arial" pitchFamily="34" charset="0"/>
            </a:endParaRPr>
          </a:p>
        </p:txBody>
      </p:sp>
    </p:spTree>
    <p:extLst>
      <p:ext uri="{BB962C8B-B14F-4D97-AF65-F5344CB8AC3E}">
        <p14:creationId xmlns:p14="http://schemas.microsoft.com/office/powerpoint/2010/main" val="3042272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55</a:t>
            </a:fld>
            <a:endParaRPr lang="fr-FR"/>
          </a:p>
        </p:txBody>
      </p:sp>
    </p:spTree>
    <p:extLst>
      <p:ext uri="{BB962C8B-B14F-4D97-AF65-F5344CB8AC3E}">
        <p14:creationId xmlns:p14="http://schemas.microsoft.com/office/powerpoint/2010/main" val="1423254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990600" y="768350"/>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xfrm>
            <a:off x="710598" y="4861768"/>
            <a:ext cx="5678106" cy="46045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50383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990600" y="768350"/>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xfrm>
            <a:off x="710598" y="4861768"/>
            <a:ext cx="5678106" cy="46045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t>Amiloride, diuret epargneur K</a:t>
            </a:r>
          </a:p>
        </p:txBody>
      </p:sp>
    </p:spTree>
    <p:extLst>
      <p:ext uri="{BB962C8B-B14F-4D97-AF65-F5344CB8AC3E}">
        <p14:creationId xmlns:p14="http://schemas.microsoft.com/office/powerpoint/2010/main" val="1715923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990600" y="768350"/>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xfrm>
            <a:off x="710598" y="4861768"/>
            <a:ext cx="5678106" cy="46045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77395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990600" y="768350"/>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xfrm>
            <a:off x="710598" y="4861768"/>
            <a:ext cx="5678106" cy="46045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t>Deshydrataion, tourble de miction à cause de la prostate, boivent peu pour pas pisser, exemple de la canicule et la deshydratation ++++</a:t>
            </a:r>
          </a:p>
        </p:txBody>
      </p:sp>
    </p:spTree>
    <p:extLst>
      <p:ext uri="{BB962C8B-B14F-4D97-AF65-F5344CB8AC3E}">
        <p14:creationId xmlns:p14="http://schemas.microsoft.com/office/powerpoint/2010/main" val="1742041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990600" y="768350"/>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xfrm>
            <a:off x="710598" y="4861768"/>
            <a:ext cx="5678106" cy="46045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t>Plus grande sensibilité générale aux psychotropes</a:t>
            </a:r>
          </a:p>
          <a:p>
            <a:pPr eaLnBrk="1" hangingPunct="1"/>
            <a:r>
              <a:rPr lang="fr-FR" altLang="fr-FR" dirty="0" smtClean="0"/>
              <a:t>Exemple de confusion mentale à la cimétidine</a:t>
            </a:r>
          </a:p>
          <a:p>
            <a:pPr eaLnBrk="1" hangingPunct="1"/>
            <a:r>
              <a:rPr lang="fr-FR" altLang="fr-FR" dirty="0" smtClean="0"/>
              <a:t>Ne marche pas pour I </a:t>
            </a:r>
            <a:r>
              <a:rPr lang="fr-FR" altLang="fr-FR" dirty="0" err="1" smtClean="0"/>
              <a:t>ren</a:t>
            </a:r>
            <a:r>
              <a:rPr lang="fr-FR" altLang="fr-FR" dirty="0" smtClean="0"/>
              <a:t> </a:t>
            </a:r>
            <a:r>
              <a:rPr lang="fr-FR" altLang="fr-FR" dirty="0" err="1" smtClean="0"/>
              <a:t>Severe</a:t>
            </a:r>
            <a:r>
              <a:rPr lang="fr-FR" altLang="fr-FR" dirty="0" smtClean="0"/>
              <a:t> et gens très âgés</a:t>
            </a:r>
          </a:p>
          <a:p>
            <a:pPr eaLnBrk="1" hangingPunct="1"/>
            <a:r>
              <a:rPr lang="fr-FR" altLang="fr-FR" dirty="0" smtClean="0"/>
              <a:t>La </a:t>
            </a:r>
            <a:r>
              <a:rPr lang="fr-FR" altLang="fr-FR" dirty="0" err="1" smtClean="0"/>
              <a:t>spironolactone</a:t>
            </a:r>
            <a:r>
              <a:rPr lang="fr-FR" altLang="fr-FR" dirty="0" smtClean="0"/>
              <a:t> est CI en cas d’I </a:t>
            </a:r>
            <a:r>
              <a:rPr lang="fr-FR" altLang="fr-FR" dirty="0" err="1" smtClean="0"/>
              <a:t>ren</a:t>
            </a:r>
            <a:r>
              <a:rPr lang="fr-FR" altLang="fr-FR" dirty="0" smtClean="0"/>
              <a:t> sévère, surcroit </a:t>
            </a:r>
            <a:r>
              <a:rPr lang="fr-FR" altLang="fr-FR" dirty="0" err="1" smtClean="0"/>
              <a:t>dhyyperkaliemie</a:t>
            </a:r>
            <a:r>
              <a:rPr lang="fr-FR" altLang="fr-FR" dirty="0" smtClean="0"/>
              <a:t> </a:t>
            </a:r>
            <a:r>
              <a:rPr lang="fr-FR" altLang="fr-FR" dirty="0" err="1" smtClean="0"/>
              <a:t>sevrere</a:t>
            </a:r>
            <a:r>
              <a:rPr lang="fr-FR" altLang="fr-FR" dirty="0" smtClean="0"/>
              <a:t> chez les I </a:t>
            </a:r>
            <a:r>
              <a:rPr lang="fr-FR" altLang="fr-FR" dirty="0" err="1" smtClean="0"/>
              <a:t>ren</a:t>
            </a:r>
            <a:r>
              <a:rPr lang="fr-FR" altLang="fr-FR" dirty="0" smtClean="0"/>
              <a:t> </a:t>
            </a:r>
            <a:r>
              <a:rPr lang="fr-FR" altLang="fr-FR" dirty="0" err="1" smtClean="0"/>
              <a:t>severe</a:t>
            </a:r>
            <a:endParaRPr lang="fr-FR" altLang="fr-FR" dirty="0" smtClean="0"/>
          </a:p>
          <a:p>
            <a:pPr eaLnBrk="1" hangingPunct="1"/>
            <a:r>
              <a:rPr lang="fr-FR" altLang="fr-FR" dirty="0" smtClean="0"/>
              <a:t>I </a:t>
            </a:r>
            <a:r>
              <a:rPr lang="fr-FR" altLang="fr-FR" dirty="0" err="1" smtClean="0"/>
              <a:t>ren</a:t>
            </a:r>
            <a:r>
              <a:rPr lang="fr-FR" altLang="fr-FR" dirty="0" smtClean="0"/>
              <a:t> divisée en plusieurs catégories : </a:t>
            </a:r>
          </a:p>
          <a:p>
            <a:pPr eaLnBrk="1" hangingPunct="1"/>
            <a:r>
              <a:rPr lang="fr-FR" altLang="fr-FR" dirty="0" smtClean="0"/>
              <a:t>Modérée : en dessous 60</a:t>
            </a:r>
          </a:p>
          <a:p>
            <a:pPr eaLnBrk="1" hangingPunct="1"/>
            <a:r>
              <a:rPr lang="fr-FR" altLang="fr-FR" dirty="0" smtClean="0"/>
              <a:t>Sévère: &lt;30</a:t>
            </a:r>
          </a:p>
          <a:p>
            <a:pPr eaLnBrk="1" hangingPunct="1"/>
            <a:r>
              <a:rPr lang="fr-FR" altLang="fr-FR" dirty="0" smtClean="0"/>
              <a:t>&lt;15 I </a:t>
            </a:r>
            <a:r>
              <a:rPr lang="fr-FR" altLang="fr-FR" dirty="0" err="1" smtClean="0"/>
              <a:t>ren</a:t>
            </a:r>
            <a:r>
              <a:rPr lang="fr-FR" altLang="fr-FR" dirty="0" smtClean="0"/>
              <a:t> terminale, dialyse</a:t>
            </a:r>
          </a:p>
        </p:txBody>
      </p:sp>
    </p:spTree>
    <p:extLst>
      <p:ext uri="{BB962C8B-B14F-4D97-AF65-F5344CB8AC3E}">
        <p14:creationId xmlns:p14="http://schemas.microsoft.com/office/powerpoint/2010/main" val="251660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500" b="1">
                <a:solidFill>
                  <a:schemeClr val="tx1"/>
                </a:solidFill>
                <a:latin typeface="Times" panose="02020603050405020304" pitchFamily="18" charset="0"/>
              </a:defRPr>
            </a:lvl1pPr>
            <a:lvl2pPr marL="770513" indent="-296351">
              <a:defRPr sz="2500" b="1">
                <a:solidFill>
                  <a:schemeClr val="tx1"/>
                </a:solidFill>
                <a:latin typeface="Times" panose="02020603050405020304" pitchFamily="18" charset="0"/>
              </a:defRPr>
            </a:lvl2pPr>
            <a:lvl3pPr marL="1185405" indent="-237081">
              <a:defRPr sz="2500" b="1">
                <a:solidFill>
                  <a:schemeClr val="tx1"/>
                </a:solidFill>
                <a:latin typeface="Times" panose="02020603050405020304" pitchFamily="18" charset="0"/>
              </a:defRPr>
            </a:lvl3pPr>
            <a:lvl4pPr marL="1659567" indent="-237081">
              <a:defRPr sz="2500" b="1">
                <a:solidFill>
                  <a:schemeClr val="tx1"/>
                </a:solidFill>
                <a:latin typeface="Times" panose="02020603050405020304" pitchFamily="18" charset="0"/>
              </a:defRPr>
            </a:lvl4pPr>
            <a:lvl5pPr marL="2133730" indent="-237081">
              <a:defRPr sz="2500" b="1">
                <a:solidFill>
                  <a:schemeClr val="tx1"/>
                </a:solidFill>
                <a:latin typeface="Times" panose="02020603050405020304" pitchFamily="18" charset="0"/>
              </a:defRPr>
            </a:lvl5pPr>
            <a:lvl6pPr marL="2607892" indent="-237081" algn="ctr" eaLnBrk="0" fontAlgn="base" hangingPunct="0">
              <a:spcBef>
                <a:spcPct val="0"/>
              </a:spcBef>
              <a:spcAft>
                <a:spcPct val="0"/>
              </a:spcAft>
              <a:defRPr sz="2500" b="1">
                <a:solidFill>
                  <a:schemeClr val="tx1"/>
                </a:solidFill>
                <a:latin typeface="Times" panose="02020603050405020304" pitchFamily="18" charset="0"/>
              </a:defRPr>
            </a:lvl6pPr>
            <a:lvl7pPr marL="3082054" indent="-237081" algn="ctr" eaLnBrk="0" fontAlgn="base" hangingPunct="0">
              <a:spcBef>
                <a:spcPct val="0"/>
              </a:spcBef>
              <a:spcAft>
                <a:spcPct val="0"/>
              </a:spcAft>
              <a:defRPr sz="2500" b="1">
                <a:solidFill>
                  <a:schemeClr val="tx1"/>
                </a:solidFill>
                <a:latin typeface="Times" panose="02020603050405020304" pitchFamily="18" charset="0"/>
              </a:defRPr>
            </a:lvl7pPr>
            <a:lvl8pPr marL="3556216" indent="-237081" algn="ctr" eaLnBrk="0" fontAlgn="base" hangingPunct="0">
              <a:spcBef>
                <a:spcPct val="0"/>
              </a:spcBef>
              <a:spcAft>
                <a:spcPct val="0"/>
              </a:spcAft>
              <a:defRPr sz="2500" b="1">
                <a:solidFill>
                  <a:schemeClr val="tx1"/>
                </a:solidFill>
                <a:latin typeface="Times" panose="02020603050405020304" pitchFamily="18" charset="0"/>
              </a:defRPr>
            </a:lvl8pPr>
            <a:lvl9pPr marL="4030378" indent="-237081" algn="ctr" eaLnBrk="0" fontAlgn="base" hangingPunct="0">
              <a:spcBef>
                <a:spcPct val="0"/>
              </a:spcBef>
              <a:spcAft>
                <a:spcPct val="0"/>
              </a:spcAft>
              <a:defRPr sz="2500" b="1">
                <a:solidFill>
                  <a:schemeClr val="tx1"/>
                </a:solidFill>
                <a:latin typeface="Times" panose="02020603050405020304" pitchFamily="18" charset="0"/>
              </a:defRPr>
            </a:lvl9pPr>
          </a:lstStyle>
          <a:p>
            <a:fld id="{4FDB6C22-525C-40A4-B423-63C1A7D0B8DD}" type="slidenum">
              <a:rPr lang="zh-CN" altLang="en-US" sz="1200" b="0"/>
              <a:pPr/>
              <a:t>6</a:t>
            </a:fld>
            <a:endParaRPr lang="en-US" altLang="zh-CN" sz="12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fr-FR" altLang="fr-FR" noProof="0" dirty="0" smtClean="0"/>
              <a:t>Comment interprétez vous ce diapositif?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sz="1200" dirty="0" smtClean="0">
                <a:solidFill>
                  <a:srgbClr val="000066"/>
                </a:solidFill>
              </a:rPr>
              <a:t>Les patients avec la </a:t>
            </a:r>
            <a:r>
              <a:rPr lang="en-US" altLang="fr-FR" sz="1200" dirty="0" err="1" smtClean="0">
                <a:solidFill>
                  <a:srgbClr val="000066"/>
                </a:solidFill>
              </a:rPr>
              <a:t>même</a:t>
            </a:r>
            <a:r>
              <a:rPr lang="en-US" altLang="fr-FR" sz="1200" dirty="0" smtClean="0">
                <a:solidFill>
                  <a:srgbClr val="000066"/>
                </a:solidFill>
              </a:rPr>
              <a:t>  phenotype de la </a:t>
            </a:r>
            <a:r>
              <a:rPr lang="en-US" altLang="fr-FR" sz="1200" dirty="0" err="1" smtClean="0">
                <a:solidFill>
                  <a:srgbClr val="000066"/>
                </a:solidFill>
              </a:rPr>
              <a:t>maladie</a:t>
            </a:r>
            <a:r>
              <a:rPr lang="en-US" altLang="fr-FR" sz="1200" dirty="0" smtClean="0">
                <a:solidFill>
                  <a:srgbClr val="000066"/>
                </a:solidFill>
              </a:rPr>
              <a:t> </a:t>
            </a:r>
            <a:r>
              <a:rPr lang="en-US" altLang="fr-FR" sz="1200" dirty="0" err="1" smtClean="0">
                <a:solidFill>
                  <a:srgbClr val="000066"/>
                </a:solidFill>
              </a:rPr>
              <a:t>reçevant</a:t>
            </a:r>
            <a:r>
              <a:rPr lang="en-US" altLang="fr-FR" sz="1200" dirty="0" smtClean="0">
                <a:solidFill>
                  <a:srgbClr val="000066"/>
                </a:solidFill>
              </a:rPr>
              <a:t> le </a:t>
            </a:r>
            <a:r>
              <a:rPr lang="en-US" altLang="fr-FR" sz="1200" dirty="0" err="1" smtClean="0">
                <a:solidFill>
                  <a:srgbClr val="000066"/>
                </a:solidFill>
              </a:rPr>
              <a:t>même</a:t>
            </a:r>
            <a:r>
              <a:rPr lang="en-US" altLang="fr-FR" sz="1200" dirty="0" smtClean="0">
                <a:solidFill>
                  <a:srgbClr val="000066"/>
                </a:solidFill>
              </a:rPr>
              <a:t> medicament, </a:t>
            </a:r>
            <a:r>
              <a:rPr lang="en-US" altLang="fr-FR" sz="1200" dirty="0" err="1" smtClean="0">
                <a:solidFill>
                  <a:srgbClr val="000066"/>
                </a:solidFill>
              </a:rPr>
              <a:t>ils</a:t>
            </a:r>
            <a:r>
              <a:rPr lang="en-US" altLang="fr-FR" sz="1200" dirty="0" smtClean="0">
                <a:solidFill>
                  <a:srgbClr val="000066"/>
                </a:solidFill>
              </a:rPr>
              <a:t> </a:t>
            </a:r>
            <a:r>
              <a:rPr lang="en-US" altLang="fr-FR" sz="1200" dirty="0" err="1" smtClean="0">
                <a:solidFill>
                  <a:srgbClr val="000066"/>
                </a:solidFill>
              </a:rPr>
              <a:t>répondent</a:t>
            </a:r>
            <a:r>
              <a:rPr lang="en-US" altLang="fr-FR" sz="1200" dirty="0" smtClean="0">
                <a:solidFill>
                  <a:srgbClr val="000066"/>
                </a:solidFill>
              </a:rPr>
              <a:t> de </a:t>
            </a:r>
            <a:r>
              <a:rPr lang="en-US" altLang="fr-FR" sz="1200" dirty="0" err="1" smtClean="0">
                <a:solidFill>
                  <a:srgbClr val="000066"/>
                </a:solidFill>
              </a:rPr>
              <a:t>façon</a:t>
            </a:r>
            <a:r>
              <a:rPr lang="en-US" altLang="fr-FR" sz="1200" dirty="0" smtClean="0">
                <a:solidFill>
                  <a:srgbClr val="000066"/>
                </a:solidFill>
                <a:sym typeface="Wingdings" panose="05000000000000000000" pitchFamily="2" charset="2"/>
              </a:rPr>
              <a:t> </a:t>
            </a:r>
            <a:r>
              <a:rPr lang="en-US" altLang="fr-FR" sz="1200" dirty="0" err="1" smtClean="0">
                <a:solidFill>
                  <a:srgbClr val="000066"/>
                </a:solidFill>
                <a:sym typeface="Wingdings" panose="05000000000000000000" pitchFamily="2" charset="2"/>
              </a:rPr>
              <a:t>différente</a:t>
            </a:r>
            <a:r>
              <a:rPr lang="en-US" altLang="fr-FR" sz="1200" baseline="0" dirty="0" smtClean="0">
                <a:solidFill>
                  <a:srgbClr val="000066"/>
                </a:solidFill>
                <a:sym typeface="Wingdings" panose="05000000000000000000" pitchFamily="2" charset="2"/>
              </a:rPr>
              <a:t> : les </a:t>
            </a:r>
            <a:r>
              <a:rPr lang="en-US" altLang="fr-FR" sz="1200" baseline="0" dirty="0" err="1" smtClean="0">
                <a:solidFill>
                  <a:srgbClr val="000066"/>
                </a:solidFill>
                <a:sym typeface="Wingdings" panose="05000000000000000000" pitchFamily="2" charset="2"/>
              </a:rPr>
              <a:t>personnes</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en</a:t>
            </a:r>
            <a:r>
              <a:rPr lang="en-US" altLang="fr-FR" sz="1200" baseline="0" dirty="0" smtClean="0">
                <a:solidFill>
                  <a:srgbClr val="000066"/>
                </a:solidFill>
                <a:sym typeface="Wingdings" panose="05000000000000000000" pitchFamily="2" charset="2"/>
              </a:rPr>
              <a:t> “rose” </a:t>
            </a:r>
            <a:r>
              <a:rPr lang="en-US" altLang="fr-FR" sz="1200" baseline="0" dirty="0" err="1" smtClean="0">
                <a:solidFill>
                  <a:srgbClr val="000066"/>
                </a:solidFill>
                <a:sym typeface="Wingdings" panose="05000000000000000000" pitchFamily="2" charset="2"/>
              </a:rPr>
              <a:t>vont</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obtenir</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l’effet</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bénéfice</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attendu</a:t>
            </a:r>
            <a:r>
              <a:rPr lang="en-US" altLang="fr-FR" sz="1200" baseline="0" dirty="0" smtClean="0">
                <a:solidFill>
                  <a:srgbClr val="000066"/>
                </a:solidFill>
                <a:sym typeface="Wingdings" panose="05000000000000000000" pitchFamily="2" charset="2"/>
              </a:rPr>
              <a:t>, les </a:t>
            </a:r>
            <a:r>
              <a:rPr lang="en-US" altLang="fr-FR" sz="1200" baseline="0" dirty="0" err="1" smtClean="0">
                <a:solidFill>
                  <a:srgbClr val="000066"/>
                </a:solidFill>
                <a:sym typeface="Wingdings" panose="05000000000000000000" pitchFamily="2" charset="2"/>
              </a:rPr>
              <a:t>personnes</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en</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grise</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n’auront</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aucune</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bénéfice</a:t>
            </a:r>
            <a:r>
              <a:rPr lang="en-US" altLang="fr-FR" sz="1200" baseline="0" dirty="0" smtClean="0">
                <a:solidFill>
                  <a:srgbClr val="000066"/>
                </a:solidFill>
                <a:sym typeface="Wingdings" panose="05000000000000000000" pitchFamily="2" charset="2"/>
              </a:rPr>
              <a:t> et </a:t>
            </a:r>
            <a:r>
              <a:rPr lang="en-US" altLang="fr-FR" sz="1200" baseline="0" dirty="0" err="1" smtClean="0">
                <a:solidFill>
                  <a:srgbClr val="000066"/>
                </a:solidFill>
                <a:sym typeface="Wingdings" panose="05000000000000000000" pitchFamily="2" charset="2"/>
              </a:rPr>
              <a:t>malheureusement</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certaines</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personnes</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en</a:t>
            </a:r>
            <a:r>
              <a:rPr lang="en-US" altLang="fr-FR" sz="1200" baseline="0" dirty="0" smtClean="0">
                <a:solidFill>
                  <a:srgbClr val="000066"/>
                </a:solidFill>
                <a:sym typeface="Wingdings" panose="05000000000000000000" pitchFamily="2" charset="2"/>
              </a:rPr>
              <a:t> “noire”) </a:t>
            </a:r>
            <a:r>
              <a:rPr lang="en-US" altLang="fr-FR" sz="1200" baseline="0" dirty="0" err="1" smtClean="0">
                <a:solidFill>
                  <a:srgbClr val="000066"/>
                </a:solidFill>
                <a:sym typeface="Wingdings" panose="05000000000000000000" pitchFamily="2" charset="2"/>
              </a:rPr>
              <a:t>auront</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même</a:t>
            </a:r>
            <a:r>
              <a:rPr lang="en-US" altLang="fr-FR" sz="1200" baseline="0" dirty="0" smtClean="0">
                <a:solidFill>
                  <a:srgbClr val="000066"/>
                </a:solidFill>
                <a:sym typeface="Wingdings" panose="05000000000000000000" pitchFamily="2" charset="2"/>
              </a:rPr>
              <a:t> les </a:t>
            </a:r>
            <a:r>
              <a:rPr lang="en-US" altLang="fr-FR" sz="1200" baseline="0" dirty="0" err="1" smtClean="0">
                <a:solidFill>
                  <a:srgbClr val="000066"/>
                </a:solidFill>
                <a:sym typeface="Wingdings" panose="05000000000000000000" pitchFamily="2" charset="2"/>
              </a:rPr>
              <a:t>effets</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toxiques</a:t>
            </a:r>
            <a:r>
              <a:rPr lang="en-US" altLang="fr-FR" sz="1200" baseline="0" dirty="0" smtClean="0">
                <a:solidFill>
                  <a:srgbClr val="000066"/>
                </a:solidFill>
                <a:sym typeface="Wingdings" panose="05000000000000000000" pitchFamily="2" charset="2"/>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sz="1200" baseline="0" dirty="0" err="1" smtClean="0">
                <a:solidFill>
                  <a:srgbClr val="000066"/>
                </a:solidFill>
                <a:sym typeface="Wingdings" panose="05000000000000000000" pitchFamily="2" charset="2"/>
              </a:rPr>
              <a:t>Quels</a:t>
            </a:r>
            <a:r>
              <a:rPr lang="en-US" altLang="fr-FR" sz="1200" baseline="0" dirty="0" smtClean="0">
                <a:solidFill>
                  <a:srgbClr val="000066"/>
                </a:solidFill>
                <a:sym typeface="Wingdings" panose="05000000000000000000" pitchFamily="2" charset="2"/>
              </a:rPr>
              <a:t> </a:t>
            </a:r>
            <a:r>
              <a:rPr lang="en-US" altLang="fr-FR" sz="1200" baseline="0" dirty="0" err="1" smtClean="0">
                <a:solidFill>
                  <a:srgbClr val="000066"/>
                </a:solidFill>
                <a:sym typeface="Wingdings" panose="05000000000000000000" pitchFamily="2" charset="2"/>
              </a:rPr>
              <a:t>sont</a:t>
            </a:r>
            <a:r>
              <a:rPr lang="en-US" altLang="fr-FR" sz="1200" baseline="0" dirty="0" smtClean="0">
                <a:solidFill>
                  <a:srgbClr val="000066"/>
                </a:solidFill>
                <a:sym typeface="Wingdings" panose="05000000000000000000" pitchFamily="2" charset="2"/>
              </a:rPr>
              <a:t> les </a:t>
            </a:r>
            <a:r>
              <a:rPr lang="en-US" altLang="fr-FR" sz="1200" baseline="0" dirty="0" err="1" smtClean="0">
                <a:solidFill>
                  <a:srgbClr val="000066"/>
                </a:solidFill>
                <a:sym typeface="Wingdings" panose="05000000000000000000" pitchFamily="2" charset="2"/>
              </a:rPr>
              <a:t>facteurs</a:t>
            </a:r>
            <a:r>
              <a:rPr lang="en-US" altLang="fr-FR" sz="1200" baseline="0" dirty="0" smtClean="0">
                <a:solidFill>
                  <a:srgbClr val="000066"/>
                </a:solidFill>
                <a:sym typeface="Wingdings" panose="05000000000000000000" pitchFamily="2" charset="2"/>
              </a:rPr>
              <a:t> de </a:t>
            </a:r>
            <a:r>
              <a:rPr lang="en-US" altLang="fr-FR" sz="1200" baseline="0" dirty="0" err="1" smtClean="0">
                <a:solidFill>
                  <a:srgbClr val="000066"/>
                </a:solidFill>
                <a:sym typeface="Wingdings" panose="05000000000000000000" pitchFamily="2" charset="2"/>
              </a:rPr>
              <a:t>variabilité</a:t>
            </a:r>
            <a:r>
              <a:rPr lang="en-US" altLang="fr-FR" sz="1200" baseline="0" dirty="0" smtClean="0">
                <a:solidFill>
                  <a:srgbClr val="000066"/>
                </a:solidFill>
                <a:sym typeface="Wingdings" panose="05000000000000000000" pitchFamily="2" charset="2"/>
              </a:rPr>
              <a:t> de </a:t>
            </a:r>
            <a:r>
              <a:rPr lang="en-US" altLang="fr-FR" sz="1200" baseline="0" dirty="0" err="1" smtClean="0">
                <a:solidFill>
                  <a:srgbClr val="000066"/>
                </a:solidFill>
                <a:sym typeface="Wingdings" panose="05000000000000000000" pitchFamily="2" charset="2"/>
              </a:rPr>
              <a:t>l’effet</a:t>
            </a:r>
            <a:r>
              <a:rPr lang="en-US" altLang="fr-FR" sz="1200" baseline="0" dirty="0" smtClean="0">
                <a:solidFill>
                  <a:srgbClr val="000066"/>
                </a:solidFill>
                <a:sym typeface="Wingdings" panose="05000000000000000000" pitchFamily="2" charset="2"/>
              </a:rPr>
              <a:t> du </a:t>
            </a:r>
            <a:r>
              <a:rPr lang="en-US" altLang="fr-FR" sz="1200" baseline="0" dirty="0" err="1" smtClean="0">
                <a:solidFill>
                  <a:srgbClr val="000066"/>
                </a:solidFill>
                <a:sym typeface="Wingdings" panose="05000000000000000000" pitchFamily="2" charset="2"/>
              </a:rPr>
              <a:t>médicament</a:t>
            </a:r>
            <a:r>
              <a:rPr lang="en-US" altLang="fr-FR" sz="1200" baseline="0" dirty="0" smtClean="0">
                <a:solidFill>
                  <a:srgbClr val="000066"/>
                </a:solidFill>
                <a:sym typeface="Wingdings" panose="05000000000000000000" pitchFamily="2" charset="2"/>
              </a:rPr>
              <a:t> ? </a:t>
            </a:r>
            <a:r>
              <a:rPr lang="en-US" altLang="fr-FR" sz="1200" dirty="0" smtClean="0">
                <a:solidFill>
                  <a:srgbClr val="000066"/>
                </a:solidFill>
                <a:sym typeface="Wingdings" panose="05000000000000000000" pitchFamily="2" charset="2"/>
              </a:rPr>
              <a:t> </a:t>
            </a:r>
            <a:endParaRPr lang="en-US" altLang="fr-FR" sz="1200" dirty="0" smtClean="0">
              <a:solidFill>
                <a:srgbClr val="000066"/>
              </a:solidFill>
            </a:endParaRPr>
          </a:p>
          <a:p>
            <a:pPr eaLnBrk="1" hangingPunct="1"/>
            <a:endParaRPr lang="fr-FR" altLang="fr-FR" noProof="0" dirty="0" smtClean="0"/>
          </a:p>
        </p:txBody>
      </p:sp>
    </p:spTree>
    <p:extLst>
      <p:ext uri="{BB962C8B-B14F-4D97-AF65-F5344CB8AC3E}">
        <p14:creationId xmlns:p14="http://schemas.microsoft.com/office/powerpoint/2010/main" val="254077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500" b="1">
                <a:solidFill>
                  <a:schemeClr val="tx1"/>
                </a:solidFill>
                <a:latin typeface="Times" panose="02020603050405020304" pitchFamily="18" charset="0"/>
              </a:defRPr>
            </a:lvl1pPr>
            <a:lvl2pPr marL="770513" indent="-296351">
              <a:defRPr sz="2500" b="1">
                <a:solidFill>
                  <a:schemeClr val="tx1"/>
                </a:solidFill>
                <a:latin typeface="Times" panose="02020603050405020304" pitchFamily="18" charset="0"/>
              </a:defRPr>
            </a:lvl2pPr>
            <a:lvl3pPr marL="1185405" indent="-237081">
              <a:defRPr sz="2500" b="1">
                <a:solidFill>
                  <a:schemeClr val="tx1"/>
                </a:solidFill>
                <a:latin typeface="Times" panose="02020603050405020304" pitchFamily="18" charset="0"/>
              </a:defRPr>
            </a:lvl3pPr>
            <a:lvl4pPr marL="1659567" indent="-237081">
              <a:defRPr sz="2500" b="1">
                <a:solidFill>
                  <a:schemeClr val="tx1"/>
                </a:solidFill>
                <a:latin typeface="Times" panose="02020603050405020304" pitchFamily="18" charset="0"/>
              </a:defRPr>
            </a:lvl4pPr>
            <a:lvl5pPr marL="2133730" indent="-237081">
              <a:defRPr sz="2500" b="1">
                <a:solidFill>
                  <a:schemeClr val="tx1"/>
                </a:solidFill>
                <a:latin typeface="Times" panose="02020603050405020304" pitchFamily="18" charset="0"/>
              </a:defRPr>
            </a:lvl5pPr>
            <a:lvl6pPr marL="2607892" indent="-237081" algn="ctr" eaLnBrk="0" fontAlgn="base" hangingPunct="0">
              <a:spcBef>
                <a:spcPct val="0"/>
              </a:spcBef>
              <a:spcAft>
                <a:spcPct val="0"/>
              </a:spcAft>
              <a:defRPr sz="2500" b="1">
                <a:solidFill>
                  <a:schemeClr val="tx1"/>
                </a:solidFill>
                <a:latin typeface="Times" panose="02020603050405020304" pitchFamily="18" charset="0"/>
              </a:defRPr>
            </a:lvl6pPr>
            <a:lvl7pPr marL="3082054" indent="-237081" algn="ctr" eaLnBrk="0" fontAlgn="base" hangingPunct="0">
              <a:spcBef>
                <a:spcPct val="0"/>
              </a:spcBef>
              <a:spcAft>
                <a:spcPct val="0"/>
              </a:spcAft>
              <a:defRPr sz="2500" b="1">
                <a:solidFill>
                  <a:schemeClr val="tx1"/>
                </a:solidFill>
                <a:latin typeface="Times" panose="02020603050405020304" pitchFamily="18" charset="0"/>
              </a:defRPr>
            </a:lvl7pPr>
            <a:lvl8pPr marL="3556216" indent="-237081" algn="ctr" eaLnBrk="0" fontAlgn="base" hangingPunct="0">
              <a:spcBef>
                <a:spcPct val="0"/>
              </a:spcBef>
              <a:spcAft>
                <a:spcPct val="0"/>
              </a:spcAft>
              <a:defRPr sz="2500" b="1">
                <a:solidFill>
                  <a:schemeClr val="tx1"/>
                </a:solidFill>
                <a:latin typeface="Times" panose="02020603050405020304" pitchFamily="18" charset="0"/>
              </a:defRPr>
            </a:lvl8pPr>
            <a:lvl9pPr marL="4030378" indent="-237081" algn="ctr" eaLnBrk="0" fontAlgn="base" hangingPunct="0">
              <a:spcBef>
                <a:spcPct val="0"/>
              </a:spcBef>
              <a:spcAft>
                <a:spcPct val="0"/>
              </a:spcAft>
              <a:defRPr sz="2500" b="1">
                <a:solidFill>
                  <a:schemeClr val="tx1"/>
                </a:solidFill>
                <a:latin typeface="Times" panose="02020603050405020304" pitchFamily="18" charset="0"/>
              </a:defRPr>
            </a:lvl9pPr>
          </a:lstStyle>
          <a:p>
            <a:fld id="{11374061-E746-48F4-BDC3-5E0D8A62C74D}" type="slidenum">
              <a:rPr lang="zh-CN" altLang="en-US" sz="1200" b="0"/>
              <a:pPr/>
              <a:t>7</a:t>
            </a:fld>
            <a:endParaRPr lang="en-US" altLang="zh-CN" sz="12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fr-FR" smtClean="0"/>
          </a:p>
          <a:p>
            <a:pPr eaLnBrk="1" hangingPunct="1"/>
            <a:r>
              <a:rPr lang="en-US" altLang="fr-FR" b="1" smtClean="0"/>
              <a:t>	</a:t>
            </a:r>
          </a:p>
          <a:p>
            <a:pPr eaLnBrk="1" hangingPunct="1"/>
            <a:endParaRPr lang="en-US" altLang="fr-FR" b="1" smtClean="0"/>
          </a:p>
        </p:txBody>
      </p:sp>
    </p:spTree>
    <p:extLst>
      <p:ext uri="{BB962C8B-B14F-4D97-AF65-F5344CB8AC3E}">
        <p14:creationId xmlns:p14="http://schemas.microsoft.com/office/powerpoint/2010/main" val="153849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FCFABE25-2783-4085-9EB9-B75D408D2262}" type="datetime1">
              <a:rPr lang="fr-FR" smtClean="0"/>
              <a:t>15/09/2024</a:t>
            </a:fld>
            <a:endParaRPr lang="fr-FR"/>
          </a:p>
        </p:txBody>
      </p:sp>
      <p:sp>
        <p:nvSpPr>
          <p:cNvPr id="6" name="Espace réservé du numéro de diapositive 5"/>
          <p:cNvSpPr>
            <a:spLocks noGrp="1"/>
          </p:cNvSpPr>
          <p:nvPr>
            <p:ph type="sldNum" sz="quarter" idx="12"/>
          </p:nvPr>
        </p:nvSpPr>
        <p:spPr/>
        <p:txBody>
          <a:bodyPr/>
          <a:lstStyle/>
          <a:p>
            <a:fld id="{2F32BCAB-EECF-4539-8FEF-E7D3EEC5F4B1}" type="slidenum">
              <a:rPr lang="fr-FR" smtClean="0"/>
              <a:pPr/>
              <a:t>8</a:t>
            </a:fld>
            <a:endParaRPr lang="fr-FR"/>
          </a:p>
        </p:txBody>
      </p:sp>
    </p:spTree>
    <p:extLst>
      <p:ext uri="{BB962C8B-B14F-4D97-AF65-F5344CB8AC3E}">
        <p14:creationId xmlns:p14="http://schemas.microsoft.com/office/powerpoint/2010/main" val="14232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schéma vous montre plusieurs</a:t>
            </a:r>
            <a:r>
              <a:rPr lang="fr-FR" baseline="0" dirty="0" smtClean="0"/>
              <a:t> facteurs de la variabilité. </a:t>
            </a:r>
            <a:endParaRPr lang="fr-FR" dirty="0"/>
          </a:p>
        </p:txBody>
      </p:sp>
      <p:sp>
        <p:nvSpPr>
          <p:cNvPr id="4" name="Espace réservé du numéro de diapositive 3"/>
          <p:cNvSpPr>
            <a:spLocks noGrp="1"/>
          </p:cNvSpPr>
          <p:nvPr>
            <p:ph type="sldNum" sz="quarter" idx="10"/>
          </p:nvPr>
        </p:nvSpPr>
        <p:spPr/>
        <p:txBody>
          <a:bodyPr/>
          <a:lstStyle/>
          <a:p>
            <a:pPr>
              <a:defRPr/>
            </a:pPr>
            <a:fld id="{9A924D50-6329-4709-83E7-4CF17325451C}" type="slidenum">
              <a:rPr lang="fr-FR" smtClean="0"/>
              <a:pPr>
                <a:defRPr/>
              </a:pPr>
              <a:t>9</a:t>
            </a:fld>
            <a:endParaRPr lang="fr-FR"/>
          </a:p>
        </p:txBody>
      </p:sp>
    </p:spTree>
    <p:extLst>
      <p:ext uri="{BB962C8B-B14F-4D97-AF65-F5344CB8AC3E}">
        <p14:creationId xmlns:p14="http://schemas.microsoft.com/office/powerpoint/2010/main" val="1806303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schéma vous montre le circuit d’un médicament en vie réelle </a:t>
            </a:r>
          </a:p>
          <a:p>
            <a:r>
              <a:rPr lang="fr-FR" dirty="0" smtClean="0"/>
              <a:t>AMM = Autorisation de Mise sur le Marché</a:t>
            </a:r>
          </a:p>
          <a:p>
            <a:r>
              <a:rPr lang="fr-FR" dirty="0" smtClean="0"/>
              <a:t>Comme vous voyez, il y aurait  une différence non négligeable des caractéristiques</a:t>
            </a:r>
            <a:r>
              <a:rPr lang="fr-FR" baseline="0" dirty="0" smtClean="0"/>
              <a:t> de la population étudiée et la population qui vont recevoir le médicament. Ce facteur pourrait aussi contribuer à la variabilité de l’effet du médicament  </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pPr>
              <a:defRPr/>
            </a:pPr>
            <a:fld id="{9A924D50-6329-4709-83E7-4CF17325451C}" type="slidenum">
              <a:rPr lang="fr-FR" smtClean="0"/>
              <a:pPr>
                <a:defRPr/>
              </a:pPr>
              <a:t>10</a:t>
            </a:fld>
            <a:endParaRPr lang="fr-FR"/>
          </a:p>
        </p:txBody>
      </p:sp>
    </p:spTree>
    <p:extLst>
      <p:ext uri="{BB962C8B-B14F-4D97-AF65-F5344CB8AC3E}">
        <p14:creationId xmlns:p14="http://schemas.microsoft.com/office/powerpoint/2010/main" val="384502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schéma vous montre le circuit d’un médicament en vie réelle </a:t>
            </a:r>
          </a:p>
          <a:p>
            <a:r>
              <a:rPr lang="fr-FR" dirty="0" smtClean="0"/>
              <a:t>AMM = Autorisation de Mise sur le Marché</a:t>
            </a:r>
          </a:p>
          <a:p>
            <a:r>
              <a:rPr lang="fr-FR" dirty="0" smtClean="0"/>
              <a:t>Comme vous voyez, il y aurait  une différence non négligeable des caractéristiques</a:t>
            </a:r>
            <a:r>
              <a:rPr lang="fr-FR" baseline="0" dirty="0" smtClean="0"/>
              <a:t> de la population étudiée et la population qui vont recevoir le médicament. Ce facteur pourrait aussi contribuer à la variabilité de l’effet du médicament  </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pPr>
              <a:defRPr/>
            </a:pPr>
            <a:fld id="{9A924D50-6329-4709-83E7-4CF17325451C}" type="slidenum">
              <a:rPr lang="fr-FR" smtClean="0"/>
              <a:pPr>
                <a:defRPr/>
              </a:pPr>
              <a:t>11</a:t>
            </a:fld>
            <a:endParaRPr lang="fr-FR"/>
          </a:p>
        </p:txBody>
      </p:sp>
    </p:spTree>
    <p:extLst>
      <p:ext uri="{BB962C8B-B14F-4D97-AF65-F5344CB8AC3E}">
        <p14:creationId xmlns:p14="http://schemas.microsoft.com/office/powerpoint/2010/main" val="63805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32D9E7BB-75A3-4F04-9EA1-2D8B42DA21F4}" type="slidenum">
              <a:rPr lang="en-US"/>
              <a:pPr>
                <a:defRPr/>
              </a:pPr>
              <a:t>‹N°›</a:t>
            </a:fld>
            <a:endParaRPr lang="en-US"/>
          </a:p>
        </p:txBody>
      </p:sp>
    </p:spTree>
    <p:extLst>
      <p:ext uri="{BB962C8B-B14F-4D97-AF65-F5344CB8AC3E}">
        <p14:creationId xmlns:p14="http://schemas.microsoft.com/office/powerpoint/2010/main" val="4099749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B324F95E-6BAC-4F8C-B0E8-F485D5A24B3C}" type="slidenum">
              <a:rPr lang="en-US"/>
              <a:pPr>
                <a:defRPr/>
              </a:pPr>
              <a:t>‹N°›</a:t>
            </a:fld>
            <a:endParaRPr lang="en-US"/>
          </a:p>
        </p:txBody>
      </p:sp>
    </p:spTree>
    <p:extLst>
      <p:ext uri="{BB962C8B-B14F-4D97-AF65-F5344CB8AC3E}">
        <p14:creationId xmlns:p14="http://schemas.microsoft.com/office/powerpoint/2010/main" val="43060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631ACF0E-E14C-4E2B-B616-4BD1DF63574F}" type="slidenum">
              <a:rPr lang="en-US"/>
              <a:pPr>
                <a:defRPr/>
              </a:pPr>
              <a:t>‹N°›</a:t>
            </a:fld>
            <a:endParaRPr lang="en-US"/>
          </a:p>
        </p:txBody>
      </p:sp>
    </p:spTree>
    <p:extLst>
      <p:ext uri="{BB962C8B-B14F-4D97-AF65-F5344CB8AC3E}">
        <p14:creationId xmlns:p14="http://schemas.microsoft.com/office/powerpoint/2010/main" val="1145155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62838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07824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69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86840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457200" y="1600200"/>
            <a:ext cx="82296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8F3464B-1847-4F05-A2E1-3E30FD8472E7}" type="slidenum">
              <a:rPr lang="fr-FR"/>
              <a:pPr>
                <a:defRPr/>
              </a:pPr>
              <a:t>‹N°›</a:t>
            </a:fld>
            <a:endParaRPr lang="fr-FR"/>
          </a:p>
        </p:txBody>
      </p:sp>
    </p:spTree>
    <p:extLst>
      <p:ext uri="{BB962C8B-B14F-4D97-AF65-F5344CB8AC3E}">
        <p14:creationId xmlns:p14="http://schemas.microsoft.com/office/powerpoint/2010/main" val="356776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7D32A6-0456-4319-8482-33CE92A03F0A}" type="slidenum">
              <a:rPr lang="fr-FR"/>
              <a:pPr>
                <a:defRPr/>
              </a:pPr>
              <a:t>‹N°›</a:t>
            </a:fld>
            <a:endParaRPr lang="fr-FR"/>
          </a:p>
        </p:txBody>
      </p:sp>
    </p:spTree>
    <p:extLst>
      <p:ext uri="{BB962C8B-B14F-4D97-AF65-F5344CB8AC3E}">
        <p14:creationId xmlns:p14="http://schemas.microsoft.com/office/powerpoint/2010/main" val="2452362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7429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730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A7BCE9FD-3364-4EF2-9A4C-037FD3AAF582}" type="slidenum">
              <a:rPr lang="en-US"/>
              <a:pPr>
                <a:defRPr/>
              </a:pPr>
              <a:t>‹N°›</a:t>
            </a:fld>
            <a:endParaRPr lang="en-US"/>
          </a:p>
        </p:txBody>
      </p:sp>
    </p:spTree>
    <p:extLst>
      <p:ext uri="{BB962C8B-B14F-4D97-AF65-F5344CB8AC3E}">
        <p14:creationId xmlns:p14="http://schemas.microsoft.com/office/powerpoint/2010/main" val="3124553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368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2594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6899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9173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00575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0385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7360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AFC1884A-AC6A-4016-95A2-078C72243250}" type="slidenum">
              <a:rPr lang="en-US"/>
              <a:pPr>
                <a:defRPr/>
              </a:pPr>
              <a:t>‹N°›</a:t>
            </a:fld>
            <a:endParaRPr lang="en-US"/>
          </a:p>
        </p:txBody>
      </p:sp>
    </p:spTree>
    <p:extLst>
      <p:ext uri="{BB962C8B-B14F-4D97-AF65-F5344CB8AC3E}">
        <p14:creationId xmlns:p14="http://schemas.microsoft.com/office/powerpoint/2010/main" val="297016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C5AE031A-9734-4E39-B50B-584C67A5C16F}" type="slidenum">
              <a:rPr lang="en-US"/>
              <a:pPr>
                <a:defRPr/>
              </a:pPr>
              <a:t>‹N°›</a:t>
            </a:fld>
            <a:endParaRPr lang="en-US"/>
          </a:p>
        </p:txBody>
      </p:sp>
    </p:spTree>
    <p:extLst>
      <p:ext uri="{BB962C8B-B14F-4D97-AF65-F5344CB8AC3E}">
        <p14:creationId xmlns:p14="http://schemas.microsoft.com/office/powerpoint/2010/main" val="191340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B1D8C42B-7EFE-4F23-B2B5-846CAEFF6237}" type="slidenum">
              <a:rPr lang="en-US"/>
              <a:pPr>
                <a:defRPr/>
              </a:pPr>
              <a:t>‹N°›</a:t>
            </a:fld>
            <a:endParaRPr lang="en-US"/>
          </a:p>
        </p:txBody>
      </p:sp>
    </p:spTree>
    <p:extLst>
      <p:ext uri="{BB962C8B-B14F-4D97-AF65-F5344CB8AC3E}">
        <p14:creationId xmlns:p14="http://schemas.microsoft.com/office/powerpoint/2010/main" val="76983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5A75EA52-54C6-4D52-B957-DCD1C5EC47C9}" type="slidenum">
              <a:rPr lang="fr-FR"/>
              <a:pPr>
                <a:defRPr/>
              </a:pPr>
              <a:t>‹N°›</a:t>
            </a:fld>
            <a:endParaRPr lang="fr-FR"/>
          </a:p>
        </p:txBody>
      </p:sp>
    </p:spTree>
    <p:extLst>
      <p:ext uri="{BB962C8B-B14F-4D97-AF65-F5344CB8AC3E}">
        <p14:creationId xmlns:p14="http://schemas.microsoft.com/office/powerpoint/2010/main" val="327231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9A72C5CA-E694-444B-867C-9D8672547B90}" type="slidenum">
              <a:rPr lang="fr-FR"/>
              <a:pPr>
                <a:defRPr/>
              </a:pPr>
              <a:t>‹N°›</a:t>
            </a:fld>
            <a:endParaRPr lang="fr-FR"/>
          </a:p>
        </p:txBody>
      </p:sp>
    </p:spTree>
    <p:extLst>
      <p:ext uri="{BB962C8B-B14F-4D97-AF65-F5344CB8AC3E}">
        <p14:creationId xmlns:p14="http://schemas.microsoft.com/office/powerpoint/2010/main" val="401971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CABCF853-32F1-444D-BAE3-F84B98D16306}" type="slidenum">
              <a:rPr lang="en-US"/>
              <a:pPr>
                <a:defRPr/>
              </a:pPr>
              <a:t>‹N°›</a:t>
            </a:fld>
            <a:endParaRPr lang="en-US"/>
          </a:p>
        </p:txBody>
      </p:sp>
    </p:spTree>
    <p:extLst>
      <p:ext uri="{BB962C8B-B14F-4D97-AF65-F5344CB8AC3E}">
        <p14:creationId xmlns:p14="http://schemas.microsoft.com/office/powerpoint/2010/main" val="192744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44898316-1319-4D97-8D57-C59E73390648}" type="slidenum">
              <a:rPr lang="en-US"/>
              <a:pPr>
                <a:defRPr/>
              </a:pPr>
              <a:t>‹N°›</a:t>
            </a:fld>
            <a:endParaRPr lang="en-US"/>
          </a:p>
        </p:txBody>
      </p:sp>
    </p:spTree>
    <p:extLst>
      <p:ext uri="{BB962C8B-B14F-4D97-AF65-F5344CB8AC3E}">
        <p14:creationId xmlns:p14="http://schemas.microsoft.com/office/powerpoint/2010/main" val="269711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Modifiez le style du titre</a:t>
            </a:r>
            <a:endParaRPr lang="en-US" alt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Modifiez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E09739B-C6AD-4DE1-998E-1E6E29927FB9}" type="slidenum">
              <a:rPr lang="en-US"/>
              <a:pPr>
                <a:defRPr/>
              </a:pPr>
              <a:t>‹N°›</a:t>
            </a:fld>
            <a:endParaRPr lang="en-US"/>
          </a:p>
        </p:txBody>
      </p:sp>
      <p:pic>
        <p:nvPicPr>
          <p:cNvPr id="1031" name="Picture 3" descr="D:\Donnée 2\Monique\Appels à projets 2012-2013\Diaporama LYON EST\bas-de-page-.jpg"/>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109538" y="5780088"/>
            <a:ext cx="7759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73" r:id="rId6"/>
    <p:sldLayoutId id="2147484074" r:id="rId7"/>
    <p:sldLayoutId id="2147484069" r:id="rId8"/>
    <p:sldLayoutId id="2147484070" r:id="rId9"/>
    <p:sldLayoutId id="2147484071" r:id="rId10"/>
    <p:sldLayoutId id="2147484072" r:id="rId11"/>
    <p:sldLayoutId id="2147484075" r:id="rId12"/>
    <p:sldLayoutId id="2147484078" r:id="rId13"/>
    <p:sldLayoutId id="2147484079" r:id="rId14"/>
    <p:sldLayoutId id="2147484080" r:id="rId15"/>
    <p:sldLayoutId id="2147484082" r:id="rId16"/>
    <p:sldLayoutId id="2147484083" r:id="rId17"/>
    <p:sldLayoutId id="2147484085" r:id="rId18"/>
    <p:sldLayoutId id="2147484086" r:id="rId19"/>
    <p:sldLayoutId id="2147484087" r:id="rId20"/>
    <p:sldLayoutId id="2147484088" r:id="rId21"/>
    <p:sldLayoutId id="2147484089" r:id="rId22"/>
    <p:sldLayoutId id="2147484094" r:id="rId23"/>
    <p:sldLayoutId id="2147484095" r:id="rId24"/>
    <p:sldLayoutId id="2147484096" r:id="rId25"/>
    <p:sldLayoutId id="2147484097" r:id="rId2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ags" Target="../tags/tag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wmf"/></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30.png"/><Relationship Id="rId4" Type="http://schemas.openxmlformats.org/officeDocument/2006/relationships/image" Target="../media/image34.jpg"/></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179511" y="980728"/>
            <a:ext cx="6784975" cy="1988939"/>
          </a:xfrm>
        </p:spPr>
        <p:txBody>
          <a:bodyPr rtlCol="0">
            <a:noAutofit/>
          </a:bodyPr>
          <a:lstStyle/>
          <a:p>
            <a:pPr eaLnBrk="1" fontAlgn="auto" hangingPunct="1">
              <a:spcAft>
                <a:spcPts val="0"/>
              </a:spcAft>
              <a:defRPr/>
            </a:pPr>
            <a:r>
              <a:rPr lang="fr-FR" sz="4000" b="1" dirty="0" smtClean="0">
                <a:solidFill>
                  <a:srgbClr val="0070C0"/>
                </a:solidFill>
              </a:rPr>
              <a:t>VARIABILITE DE L’EFFET DES MEDICAMENTS SELON L’AGE ET GROSSESSE</a:t>
            </a:r>
            <a:br>
              <a:rPr lang="fr-FR" sz="4000" b="1" dirty="0" smtClean="0">
                <a:solidFill>
                  <a:srgbClr val="0070C0"/>
                </a:solidFill>
              </a:rPr>
            </a:br>
            <a:endParaRPr lang="fr-FR" sz="4000" b="1" dirty="0">
              <a:solidFill>
                <a:schemeClr val="accent6"/>
              </a:solidFill>
            </a:endParaRPr>
          </a:p>
        </p:txBody>
      </p:sp>
      <p:sp>
        <p:nvSpPr>
          <p:cNvPr id="10243" name="ZoneTexte 5"/>
          <p:cNvSpPr txBox="1">
            <a:spLocks noChangeArrowheads="1"/>
          </p:cNvSpPr>
          <p:nvPr/>
        </p:nvSpPr>
        <p:spPr bwMode="auto">
          <a:xfrm>
            <a:off x="971600" y="4365104"/>
            <a:ext cx="720079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en-US" sz="2400" b="1" dirty="0" smtClean="0">
                <a:latin typeface="+mn-lt"/>
              </a:rPr>
              <a:t>Kim-An NGUYEN, MD, </a:t>
            </a:r>
            <a:r>
              <a:rPr lang="fr-FR" altLang="en-US" sz="2400" b="1" dirty="0" err="1" smtClean="0">
                <a:latin typeface="+mn-lt"/>
              </a:rPr>
              <a:t>PhD</a:t>
            </a:r>
            <a:endParaRPr lang="fr-FR" altLang="en-US" sz="2400" b="1" dirty="0" smtClean="0">
              <a:latin typeface="+mn-lt"/>
            </a:endParaRPr>
          </a:p>
          <a:p>
            <a:pPr algn="ctr" eaLnBrk="1" hangingPunct="1"/>
            <a:r>
              <a:rPr lang="fr-FR" altLang="en-US" sz="2400" dirty="0" smtClean="0">
                <a:latin typeface="+mn-lt"/>
              </a:rPr>
              <a:t>Pédiatre</a:t>
            </a:r>
          </a:p>
          <a:p>
            <a:pPr algn="ctr" eaLnBrk="1" hangingPunct="1"/>
            <a:r>
              <a:rPr lang="fr-FR" altLang="en-US" sz="1600" dirty="0" smtClean="0">
                <a:latin typeface="+mn-lt"/>
              </a:rPr>
              <a:t>Service de Réanimation néonatale –HFME-GHE-HCL</a:t>
            </a:r>
          </a:p>
          <a:p>
            <a:pPr algn="ctr" eaLnBrk="1" hangingPunct="1"/>
            <a:r>
              <a:rPr lang="fr-FR" altLang="en-US" sz="1600" dirty="0" smtClean="0">
                <a:latin typeface="+mn-lt"/>
              </a:rPr>
              <a:t>EPICIME/CIC1407/Service de </a:t>
            </a:r>
            <a:r>
              <a:rPr lang="fr-FR" altLang="en-US" sz="1600" dirty="0" err="1" smtClean="0">
                <a:latin typeface="+mn-lt"/>
              </a:rPr>
              <a:t>Pharmacoclinique</a:t>
            </a:r>
            <a:r>
              <a:rPr lang="fr-FR" altLang="en-US" sz="1600" dirty="0" smtClean="0">
                <a:latin typeface="+mn-lt"/>
              </a:rPr>
              <a:t>/UCBL</a:t>
            </a:r>
          </a:p>
          <a:p>
            <a:pPr algn="ctr" eaLnBrk="1" hangingPunct="1"/>
            <a:endParaRPr lang="fr-FR" altLang="en-US" sz="1600" dirty="0" smtClean="0">
              <a:latin typeface="+mn-lt"/>
            </a:endParaRPr>
          </a:p>
          <a:p>
            <a:pPr algn="ctr" eaLnBrk="1" hangingPunct="1"/>
            <a:r>
              <a:rPr lang="fr-FR" altLang="en-US" sz="2000" b="1" dirty="0" smtClean="0">
                <a:solidFill>
                  <a:srgbClr val="00B0F0"/>
                </a:solidFill>
                <a:latin typeface="+mn-lt"/>
              </a:rPr>
              <a:t>kim-an.nguyen@chu-lyon.fr</a:t>
            </a:r>
          </a:p>
          <a:p>
            <a:pPr algn="ctr" eaLnBrk="1" hangingPunct="1"/>
            <a:endParaRPr lang="fr-FR" altLang="en-US" sz="1400" dirty="0"/>
          </a:p>
        </p:txBody>
      </p:sp>
      <p:sp>
        <p:nvSpPr>
          <p:cNvPr id="17" name="Forme libre 16"/>
          <p:cNvSpPr/>
          <p:nvPr/>
        </p:nvSpPr>
        <p:spPr>
          <a:xfrm>
            <a:off x="1910476" y="3539574"/>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25A79B"/>
              </a:solidFill>
            </a:endParaRPr>
          </a:p>
        </p:txBody>
      </p:sp>
      <p:sp>
        <p:nvSpPr>
          <p:cNvPr id="7" name="Forme libre 6"/>
          <p:cNvSpPr/>
          <p:nvPr/>
        </p:nvSpPr>
        <p:spPr>
          <a:xfrm rot="10740000">
            <a:off x="1911231" y="3619075"/>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C000"/>
              </a:solidFill>
            </a:endParaRPr>
          </a:p>
        </p:txBody>
      </p:sp>
      <p:sp>
        <p:nvSpPr>
          <p:cNvPr id="4" name="Ellipse 3"/>
          <p:cNvSpPr/>
          <p:nvPr/>
        </p:nvSpPr>
        <p:spPr>
          <a:xfrm>
            <a:off x="7191312" y="3444429"/>
            <a:ext cx="128587" cy="128587"/>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Ellipse 7"/>
          <p:cNvSpPr/>
          <p:nvPr/>
        </p:nvSpPr>
        <p:spPr>
          <a:xfrm>
            <a:off x="7012799" y="3541266"/>
            <a:ext cx="65088" cy="6350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274638"/>
            <a:ext cx="8604448" cy="1143000"/>
          </a:xfrm>
        </p:spPr>
        <p:txBody>
          <a:bodyPr/>
          <a:lstStyle/>
          <a:p>
            <a:r>
              <a:rPr lang="fr-FR" altLang="fr-FR" sz="3600" dirty="0" smtClean="0">
                <a:solidFill>
                  <a:schemeClr val="tx1">
                    <a:lumMod val="65000"/>
                    <a:lumOff val="35000"/>
                  </a:schemeClr>
                </a:solidFill>
                <a:cs typeface="Arial" pitchFamily="34" charset="0"/>
              </a:rPr>
              <a:t>CONDITIONS </a:t>
            </a:r>
            <a:r>
              <a:rPr lang="fr-FR" altLang="fr-FR" sz="3600" dirty="0">
                <a:solidFill>
                  <a:schemeClr val="tx1">
                    <a:lumMod val="65000"/>
                    <a:lumOff val="35000"/>
                  </a:schemeClr>
                </a:solidFill>
                <a:cs typeface="Arial" pitchFamily="34" charset="0"/>
              </a:rPr>
              <a:t>PARTICULIÈRES</a:t>
            </a:r>
          </a:p>
        </p:txBody>
      </p:sp>
      <p:sp>
        <p:nvSpPr>
          <p:cNvPr id="3075" name="Rectangle 3"/>
          <p:cNvSpPr>
            <a:spLocks noGrp="1" noChangeArrowheads="1"/>
          </p:cNvSpPr>
          <p:nvPr>
            <p:ph type="body" idx="1"/>
          </p:nvPr>
        </p:nvSpPr>
        <p:spPr>
          <a:xfrm>
            <a:off x="323850" y="1628800"/>
            <a:ext cx="8820150" cy="4114800"/>
          </a:xfrm>
        </p:spPr>
        <p:txBody>
          <a:bodyPr/>
          <a:lstStyle/>
          <a:p>
            <a:pPr eaLnBrk="1" hangingPunct="1"/>
            <a:r>
              <a:rPr lang="fr-FR" altLang="fr-FR" dirty="0" smtClean="0"/>
              <a:t>AMM obtenu à partir de la population étudiée</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276872"/>
            <a:ext cx="64198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4"/>
          <a:stretch>
            <a:fillRect/>
          </a:stretch>
        </p:blipFill>
        <p:spPr>
          <a:xfrm>
            <a:off x="8283129" y="104435"/>
            <a:ext cx="565894" cy="570533"/>
          </a:xfrm>
          <a:prstGeom prst="rect">
            <a:avLst/>
          </a:prstGeom>
        </p:spPr>
      </p:pic>
    </p:spTree>
    <p:extLst>
      <p:ext uri="{BB962C8B-B14F-4D97-AF65-F5344CB8AC3E}">
        <p14:creationId xmlns:p14="http://schemas.microsoft.com/office/powerpoint/2010/main" val="363448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274638"/>
            <a:ext cx="8604448" cy="1143000"/>
          </a:xfrm>
        </p:spPr>
        <p:txBody>
          <a:bodyPr/>
          <a:lstStyle/>
          <a:p>
            <a:r>
              <a:rPr lang="fr-FR" altLang="fr-FR" sz="3600" dirty="0" smtClean="0">
                <a:solidFill>
                  <a:schemeClr val="tx1">
                    <a:lumMod val="65000"/>
                    <a:lumOff val="35000"/>
                  </a:schemeClr>
                </a:solidFill>
                <a:cs typeface="Arial" pitchFamily="34" charset="0"/>
              </a:rPr>
              <a:t>CONDITIONS </a:t>
            </a:r>
            <a:r>
              <a:rPr lang="fr-FR" altLang="fr-FR" sz="3600" dirty="0">
                <a:solidFill>
                  <a:schemeClr val="tx1">
                    <a:lumMod val="65000"/>
                    <a:lumOff val="35000"/>
                  </a:schemeClr>
                </a:solidFill>
                <a:cs typeface="Arial" pitchFamily="34" charset="0"/>
              </a:rPr>
              <a:t>PARTICULIÈRES</a:t>
            </a:r>
          </a:p>
        </p:txBody>
      </p:sp>
      <p:sp>
        <p:nvSpPr>
          <p:cNvPr id="3075" name="Rectangle 3"/>
          <p:cNvSpPr>
            <a:spLocks noGrp="1" noChangeArrowheads="1"/>
          </p:cNvSpPr>
          <p:nvPr>
            <p:ph type="body" idx="1"/>
          </p:nvPr>
        </p:nvSpPr>
        <p:spPr>
          <a:xfrm>
            <a:off x="2195736" y="1772816"/>
            <a:ext cx="4320480" cy="4114800"/>
          </a:xfrm>
        </p:spPr>
        <p:txBody>
          <a:bodyPr/>
          <a:lstStyle/>
          <a:p>
            <a:pPr eaLnBrk="1" hangingPunct="1"/>
            <a:r>
              <a:rPr lang="fr-FR" altLang="fr-FR" dirty="0" smtClean="0"/>
              <a:t>Populations à risque</a:t>
            </a:r>
          </a:p>
          <a:p>
            <a:pPr marL="914400" lvl="1" indent="-514350" eaLnBrk="1" hangingPunct="1">
              <a:buFont typeface="+mj-lt"/>
              <a:buAutoNum type="arabicPeriod"/>
            </a:pPr>
            <a:r>
              <a:rPr lang="fr-FR" altLang="fr-FR" dirty="0" smtClean="0"/>
              <a:t>Femmes enceintes</a:t>
            </a:r>
          </a:p>
          <a:p>
            <a:pPr marL="914400" lvl="1" indent="-514350" eaLnBrk="1" hangingPunct="1">
              <a:buFont typeface="+mj-lt"/>
              <a:buAutoNum type="arabicPeriod"/>
            </a:pPr>
            <a:r>
              <a:rPr lang="fr-FR" altLang="fr-FR" dirty="0" smtClean="0"/>
              <a:t>Enfants</a:t>
            </a:r>
          </a:p>
          <a:p>
            <a:pPr marL="914400" lvl="1" indent="-514350" eaLnBrk="1" hangingPunct="1">
              <a:buFont typeface="+mj-lt"/>
              <a:buAutoNum type="arabicPeriod"/>
            </a:pPr>
            <a:r>
              <a:rPr lang="fr-FR" altLang="fr-FR" dirty="0" smtClean="0"/>
              <a:t>Personnes âgées</a:t>
            </a:r>
            <a:endParaRPr lang="fr-FR" altLang="fr-FR" dirty="0" smtClean="0"/>
          </a:p>
        </p:txBody>
      </p:sp>
      <p:pic>
        <p:nvPicPr>
          <p:cNvPr id="6" name="Image 5"/>
          <p:cNvPicPr>
            <a:picLocks noChangeAspect="1"/>
          </p:cNvPicPr>
          <p:nvPr/>
        </p:nvPicPr>
        <p:blipFill>
          <a:blip r:embed="rId3"/>
          <a:stretch>
            <a:fillRect/>
          </a:stretch>
        </p:blipFill>
        <p:spPr>
          <a:xfrm>
            <a:off x="8283129" y="104435"/>
            <a:ext cx="565894" cy="570533"/>
          </a:xfrm>
          <a:prstGeom prst="rect">
            <a:avLst/>
          </a:prstGeom>
        </p:spPr>
      </p:pic>
    </p:spTree>
    <p:extLst>
      <p:ext uri="{BB962C8B-B14F-4D97-AF65-F5344CB8AC3E}">
        <p14:creationId xmlns:p14="http://schemas.microsoft.com/office/powerpoint/2010/main" val="222725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rPr>
              <a:t>PLAN</a:t>
            </a:r>
            <a:endParaRPr lang="fr-FR" sz="3600" dirty="0">
              <a:solidFill>
                <a:schemeClr val="tx1">
                  <a:lumMod val="65000"/>
                  <a:lumOff val="35000"/>
                </a:schemeClr>
              </a:solidFill>
            </a:endParaRPr>
          </a:p>
        </p:txBody>
      </p:sp>
      <p:sp>
        <p:nvSpPr>
          <p:cNvPr id="3" name="Espace réservé du contenu 2"/>
          <p:cNvSpPr>
            <a:spLocks noGrp="1"/>
          </p:cNvSpPr>
          <p:nvPr>
            <p:ph idx="4294967295"/>
          </p:nvPr>
        </p:nvSpPr>
        <p:spPr>
          <a:xfrm>
            <a:off x="897033" y="1196752"/>
            <a:ext cx="7499176" cy="4104456"/>
          </a:xfrm>
          <a:prstGeom prst="rect">
            <a:avLst/>
          </a:prstGeom>
        </p:spPr>
        <p:txBody>
          <a:bodyPr/>
          <a:lstStyle/>
          <a:p>
            <a:pPr marL="457200" indent="-457200">
              <a:lnSpc>
                <a:spcPct val="150000"/>
              </a:lnSpc>
              <a:buFont typeface="+mj-lt"/>
              <a:buAutoNum type="arabicPeriod"/>
            </a:pPr>
            <a:r>
              <a:rPr lang="en-US" sz="2800" dirty="0" smtClean="0">
                <a:solidFill>
                  <a:schemeClr val="bg1">
                    <a:lumMod val="85000"/>
                  </a:schemeClr>
                </a:solidFill>
              </a:rPr>
              <a:t>Conception </a:t>
            </a:r>
            <a:r>
              <a:rPr lang="en-US" sz="2800" dirty="0" err="1" smtClean="0">
                <a:solidFill>
                  <a:schemeClr val="bg1">
                    <a:lumMod val="85000"/>
                  </a:schemeClr>
                </a:solidFill>
              </a:rPr>
              <a:t>générale</a:t>
            </a:r>
            <a:endParaRPr lang="en-US" sz="2800" dirty="0" smtClean="0">
              <a:solidFill>
                <a:schemeClr val="bg1">
                  <a:lumMod val="85000"/>
                </a:schemeClr>
              </a:solidFill>
            </a:endParaRPr>
          </a:p>
          <a:p>
            <a:pPr marL="457200" indent="-457200">
              <a:lnSpc>
                <a:spcPct val="150000"/>
              </a:lnSpc>
              <a:buFont typeface="+mj-lt"/>
              <a:buAutoNum type="arabicPeriod"/>
            </a:pPr>
            <a:r>
              <a:rPr lang="fr-FR" sz="2800" dirty="0" smtClean="0">
                <a:solidFill>
                  <a:schemeClr val="bg1">
                    <a:lumMod val="85000"/>
                  </a:schemeClr>
                </a:solidFill>
              </a:rPr>
              <a:t>Facteurs </a:t>
            </a:r>
            <a:r>
              <a:rPr lang="fr-FR" sz="2800" dirty="0">
                <a:solidFill>
                  <a:schemeClr val="bg1">
                    <a:lumMod val="85000"/>
                  </a:schemeClr>
                </a:solidFill>
              </a:rPr>
              <a:t>de variabilité de l’effet médicament</a:t>
            </a:r>
            <a:endParaRPr lang="en-US" sz="2800" dirty="0" smtClean="0">
              <a:solidFill>
                <a:schemeClr val="bg1">
                  <a:lumMod val="85000"/>
                </a:schemeClr>
              </a:solidFill>
            </a:endParaRPr>
          </a:p>
          <a:p>
            <a:pPr marL="457200" indent="-457200">
              <a:lnSpc>
                <a:spcPct val="150000"/>
              </a:lnSpc>
              <a:buFont typeface="+mj-lt"/>
              <a:buAutoNum type="arabicPeriod"/>
            </a:pPr>
            <a:r>
              <a:rPr lang="en-US" sz="2800" b="1" dirty="0" err="1" smtClean="0"/>
              <a:t>Médicaments</a:t>
            </a:r>
            <a:r>
              <a:rPr lang="en-US" sz="2800" b="1" dirty="0" smtClean="0"/>
              <a:t> et le couple </a:t>
            </a:r>
            <a:r>
              <a:rPr lang="en-US" sz="2800" b="1" dirty="0" err="1" smtClean="0"/>
              <a:t>mère</a:t>
            </a:r>
            <a:r>
              <a:rPr lang="en-US" sz="2800" b="1" dirty="0" smtClean="0"/>
              <a:t>-enfant</a:t>
            </a:r>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les </a:t>
            </a:r>
            <a:r>
              <a:rPr lang="en-US" sz="2800" dirty="0" err="1" smtClean="0">
                <a:solidFill>
                  <a:schemeClr val="bg1">
                    <a:lumMod val="85000"/>
                  </a:schemeClr>
                </a:solidFill>
              </a:rPr>
              <a:t>enfants</a:t>
            </a:r>
            <a:endParaRPr lang="en-US" sz="2800" dirty="0" smtClean="0">
              <a:solidFill>
                <a:schemeClr val="bg1">
                  <a:lumMod val="85000"/>
                </a:schemeClr>
              </a:solidFill>
            </a:endParaRPr>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les </a:t>
            </a:r>
            <a:r>
              <a:rPr lang="en-US" sz="2800" dirty="0" err="1" smtClean="0">
                <a:solidFill>
                  <a:schemeClr val="bg1">
                    <a:lumMod val="85000"/>
                  </a:schemeClr>
                </a:solidFill>
              </a:rPr>
              <a:t>personnes</a:t>
            </a:r>
            <a:r>
              <a:rPr lang="en-US" sz="2800" dirty="0" smtClean="0">
                <a:solidFill>
                  <a:schemeClr val="bg1">
                    <a:lumMod val="85000"/>
                  </a:schemeClr>
                </a:solidFill>
              </a:rPr>
              <a:t> </a:t>
            </a:r>
            <a:r>
              <a:rPr lang="en-US" sz="2800" dirty="0" err="1" smtClean="0">
                <a:solidFill>
                  <a:schemeClr val="bg1">
                    <a:lumMod val="85000"/>
                  </a:schemeClr>
                </a:solidFill>
              </a:rPr>
              <a:t>âgées</a:t>
            </a:r>
            <a:endParaRPr lang="en-US" sz="2800" dirty="0">
              <a:solidFill>
                <a:schemeClr val="bg1">
                  <a:lumMod val="85000"/>
                </a:schemeClr>
              </a:solidFill>
            </a:endParaRPr>
          </a:p>
          <a:p>
            <a:pPr>
              <a:lnSpc>
                <a:spcPct val="150000"/>
              </a:lnSpc>
            </a:pPr>
            <a:endParaRPr lang="fr-FR" dirty="0"/>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0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p:cNvSpPr>
            <a:spLocks noGrp="1"/>
          </p:cNvSpPr>
          <p:nvPr>
            <p:ph type="title"/>
          </p:nvPr>
        </p:nvSpPr>
        <p:spPr>
          <a:xfrm>
            <a:off x="1988017" y="52795"/>
            <a:ext cx="5475288" cy="936625"/>
          </a:xfrm>
        </p:spPr>
        <p:txBody>
          <a:bodyPr/>
          <a:lstStyle/>
          <a:p>
            <a:r>
              <a:rPr lang="fr-FR" altLang="en-US" sz="3200" b="1" dirty="0" smtClean="0">
                <a:solidFill>
                  <a:srgbClr val="0070C0"/>
                </a:solidFill>
                <a:cs typeface="Times New Roman" pitchFamily="18" charset="0"/>
              </a:rPr>
              <a:t>GROSSESSE ET ALLAITEMENT</a:t>
            </a:r>
            <a:endParaRPr lang="fr-FR" sz="3200" b="1" dirty="0" smtClean="0"/>
          </a:p>
        </p:txBody>
      </p:sp>
      <p:pic>
        <p:nvPicPr>
          <p:cNvPr id="91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2807990" cy="269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63" y="1208590"/>
            <a:ext cx="320992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168" y="5142507"/>
            <a:ext cx="20002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cteur droit avec flèche 2"/>
          <p:cNvCxnSpPr/>
          <p:nvPr/>
        </p:nvCxnSpPr>
        <p:spPr>
          <a:xfrm flipH="1" flipV="1">
            <a:off x="3054262" y="4599490"/>
            <a:ext cx="920750" cy="506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flipV="1">
            <a:off x="4882357" y="4599490"/>
            <a:ext cx="1039812"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479474" y="3243263"/>
            <a:ext cx="16097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1145" name="ZoneTexte 8"/>
          <p:cNvSpPr txBox="1">
            <a:spLocks noChangeArrowheads="1"/>
          </p:cNvSpPr>
          <p:nvPr/>
        </p:nvSpPr>
        <p:spPr bwMode="auto">
          <a:xfrm>
            <a:off x="-126355" y="4991195"/>
            <a:ext cx="370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r-FR" dirty="0"/>
              <a:t>Med utilisé ponctuellement</a:t>
            </a:r>
          </a:p>
          <a:p>
            <a:pPr eaLnBrk="1" hangingPunct="1"/>
            <a:r>
              <a:rPr lang="fr-FR" dirty="0"/>
              <a:t>Med &amp; pathologies chroniques</a:t>
            </a:r>
          </a:p>
          <a:p>
            <a:pPr eaLnBrk="1" hangingPunct="1"/>
            <a:r>
              <a:rPr lang="fr-FR" dirty="0"/>
              <a:t>Med et allaitement</a:t>
            </a:r>
          </a:p>
        </p:txBody>
      </p:sp>
      <p:sp>
        <p:nvSpPr>
          <p:cNvPr id="91146" name="ZoneTexte 9"/>
          <p:cNvSpPr txBox="1">
            <a:spLocks noChangeArrowheads="1"/>
          </p:cNvSpPr>
          <p:nvPr/>
        </p:nvSpPr>
        <p:spPr bwMode="auto">
          <a:xfrm>
            <a:off x="6198148" y="4852696"/>
            <a:ext cx="24482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r-FR" sz="2400" dirty="0">
                <a:latin typeface="+mn-lt"/>
              </a:rPr>
              <a:t>Suivi longitudinal</a:t>
            </a:r>
          </a:p>
          <a:p>
            <a:pPr eaLnBrk="1" hangingPunct="1"/>
            <a:r>
              <a:rPr lang="fr-FR" sz="2400" dirty="0">
                <a:latin typeface="+mn-lt"/>
              </a:rPr>
              <a:t>malformations</a:t>
            </a:r>
          </a:p>
          <a:p>
            <a:pPr eaLnBrk="1" hangingPunct="1"/>
            <a:r>
              <a:rPr lang="fr-FR" sz="2400" dirty="0">
                <a:latin typeface="+mn-lt"/>
              </a:rPr>
              <a:t>EIM à long terme</a:t>
            </a:r>
          </a:p>
        </p:txBody>
      </p:sp>
      <p:sp>
        <p:nvSpPr>
          <p:cNvPr id="91147" name="ZoneTexte 10"/>
          <p:cNvSpPr txBox="1">
            <a:spLocks noChangeArrowheads="1"/>
          </p:cNvSpPr>
          <p:nvPr/>
        </p:nvSpPr>
        <p:spPr bwMode="auto">
          <a:xfrm>
            <a:off x="3340840" y="2533648"/>
            <a:ext cx="1911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dirty="0"/>
              <a:t>Coupe </a:t>
            </a:r>
          </a:p>
          <a:p>
            <a:pPr algn="ctr" eaLnBrk="1" hangingPunct="1"/>
            <a:r>
              <a:rPr lang="fr-FR" dirty="0"/>
              <a:t>mère-enfant</a:t>
            </a:r>
          </a:p>
        </p:txBody>
      </p:sp>
      <p:sp>
        <p:nvSpPr>
          <p:cNvPr id="91148" name="ZoneTexte 11"/>
          <p:cNvSpPr txBox="1">
            <a:spLocks noChangeArrowheads="1"/>
          </p:cNvSpPr>
          <p:nvPr/>
        </p:nvSpPr>
        <p:spPr bwMode="auto">
          <a:xfrm>
            <a:off x="3328661" y="4125913"/>
            <a:ext cx="1911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b="1" dirty="0">
                <a:solidFill>
                  <a:schemeClr val="tx2"/>
                </a:solidFill>
              </a:rPr>
              <a:t>EFFICACITÉ - SÉCURITÉ</a:t>
            </a:r>
          </a:p>
        </p:txBody>
      </p:sp>
      <p:cxnSp>
        <p:nvCxnSpPr>
          <p:cNvPr id="14" name="Connecteur droit avec flèche 13"/>
          <p:cNvCxnSpPr/>
          <p:nvPr/>
        </p:nvCxnSpPr>
        <p:spPr>
          <a:xfrm flipV="1">
            <a:off x="4284337" y="3243263"/>
            <a:ext cx="0" cy="882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11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9764"/>
            <a:ext cx="1193800" cy="126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pPr>
              <a:defRPr/>
            </a:pPr>
            <a:fld id="{A7BCE9FD-3364-4EF2-9A4C-037FD3AAF582}" type="slidenum">
              <a:rPr lang="en-US" smtClean="0"/>
              <a:pPr>
                <a:defRPr/>
              </a:pPr>
              <a:t>13</a:t>
            </a:fld>
            <a:endParaRPr lang="en-US"/>
          </a:p>
        </p:txBody>
      </p:sp>
      <p:pic>
        <p:nvPicPr>
          <p:cNvPr id="17" name="Image 16"/>
          <p:cNvPicPr>
            <a:picLocks noChangeAspect="1"/>
          </p:cNvPicPr>
          <p:nvPr/>
        </p:nvPicPr>
        <p:blipFill>
          <a:blip r:embed="rId6"/>
          <a:stretch>
            <a:fillRect/>
          </a:stretch>
        </p:blipFill>
        <p:spPr>
          <a:xfrm>
            <a:off x="8283129" y="104435"/>
            <a:ext cx="565894" cy="570533"/>
          </a:xfrm>
          <a:prstGeom prst="rect">
            <a:avLst/>
          </a:prstGeom>
        </p:spPr>
      </p:pic>
    </p:spTree>
    <p:extLst>
      <p:ext uri="{BB962C8B-B14F-4D97-AF65-F5344CB8AC3E}">
        <p14:creationId xmlns:p14="http://schemas.microsoft.com/office/powerpoint/2010/main" val="2075592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cs typeface="Arial" pitchFamily="34" charset="0"/>
              </a:rPr>
              <a:t>OBJECTIF – partie grossesse</a:t>
            </a:r>
            <a:endParaRPr lang="fr-FR" sz="3600" dirty="0">
              <a:solidFill>
                <a:schemeClr val="tx1">
                  <a:lumMod val="65000"/>
                  <a:lumOff val="35000"/>
                </a:schemeClr>
              </a:solidFill>
              <a:cs typeface="Arial" pitchFamily="34" charset="0"/>
            </a:endParaRPr>
          </a:p>
        </p:txBody>
      </p:sp>
      <p:sp>
        <p:nvSpPr>
          <p:cNvPr id="4" name="Espace réservé du contenu 2"/>
          <p:cNvSpPr>
            <a:spLocks noGrp="1"/>
          </p:cNvSpPr>
          <p:nvPr>
            <p:ph idx="4294967295"/>
          </p:nvPr>
        </p:nvSpPr>
        <p:spPr>
          <a:xfrm>
            <a:off x="480448" y="1303630"/>
            <a:ext cx="8075240" cy="2341393"/>
          </a:xfrm>
          <a:prstGeom prst="rect">
            <a:avLst/>
          </a:prstGeom>
        </p:spPr>
        <p:txBody>
          <a:bodyPr/>
          <a:lstStyle/>
          <a:p>
            <a:pPr marL="0" indent="0">
              <a:buClr>
                <a:srgbClr val="078F9D"/>
              </a:buClr>
              <a:buNone/>
            </a:pPr>
            <a:r>
              <a:rPr lang="fr-FR" sz="2800" dirty="0" smtClean="0">
                <a:solidFill>
                  <a:srgbClr val="FF0000"/>
                </a:solidFill>
              </a:rPr>
              <a:t>                  </a:t>
            </a:r>
            <a:r>
              <a:rPr lang="fr-FR" sz="2800" dirty="0" smtClean="0"/>
              <a:t>Comprendre </a:t>
            </a:r>
            <a:r>
              <a:rPr lang="fr-FR" sz="2800" dirty="0"/>
              <a:t>les enjeux et les principes de l’évaluation du </a:t>
            </a:r>
            <a:r>
              <a:rPr lang="fr-FR" sz="2800" b="1" dirty="0" smtClean="0"/>
              <a:t>rapport bénéfice/risque </a:t>
            </a:r>
            <a:r>
              <a:rPr lang="fr-FR" sz="2800" dirty="0"/>
              <a:t>du traitement médicamenteux pendant la grossesse pour le </a:t>
            </a:r>
            <a:r>
              <a:rPr lang="fr-FR" sz="2800" b="1" dirty="0"/>
              <a:t>couple </a:t>
            </a:r>
            <a:r>
              <a:rPr lang="fr-FR" sz="2800" b="1" dirty="0" smtClean="0"/>
              <a:t>mère-enfant</a:t>
            </a:r>
          </a:p>
          <a:p>
            <a:pPr marL="0" indent="0">
              <a:buClr>
                <a:srgbClr val="078F9D"/>
              </a:buClr>
              <a:buNone/>
            </a:pPr>
            <a:r>
              <a:rPr lang="fr-FR" sz="2800" b="1" i="1" dirty="0" smtClean="0"/>
              <a:t>NB : </a:t>
            </a:r>
            <a:r>
              <a:rPr lang="fr-FR" sz="2800" b="1" i="1" dirty="0"/>
              <a:t>rétrospective ou prospective</a:t>
            </a:r>
          </a:p>
          <a:p>
            <a:endParaRPr lang="fr-FR" dirty="0">
              <a:solidFill>
                <a:schemeClr val="accent6"/>
              </a:solidFill>
            </a:endParaRPr>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Flèche droite 2"/>
          <p:cNvSpPr/>
          <p:nvPr/>
        </p:nvSpPr>
        <p:spPr>
          <a:xfrm>
            <a:off x="1000744" y="1457784"/>
            <a:ext cx="644515" cy="242316"/>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p:cNvGrpSpPr/>
          <p:nvPr/>
        </p:nvGrpSpPr>
        <p:grpSpPr>
          <a:xfrm>
            <a:off x="1781616" y="3980863"/>
            <a:ext cx="5220728" cy="2087420"/>
            <a:chOff x="1781616" y="3800437"/>
            <a:chExt cx="5220728" cy="2087420"/>
          </a:xfrm>
        </p:grpSpPr>
        <p:pic>
          <p:nvPicPr>
            <p:cNvPr id="8" name="Picture 6" descr="ANd9GcTxJYI8oFvWVZTkUUuWTgr3Hq3I175RNNb-q8-FC5GYyKE_akaAJA"/>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781616" y="3800437"/>
              <a:ext cx="5220728" cy="2087420"/>
            </a:xfrm>
            <a:prstGeom prst="rect">
              <a:avLst/>
            </a:prstGeom>
            <a:noFill/>
          </p:spPr>
        </p:pic>
        <p:sp>
          <p:nvSpPr>
            <p:cNvPr id="11" name="ZoneTexte 10"/>
            <p:cNvSpPr txBox="1"/>
            <p:nvPr/>
          </p:nvSpPr>
          <p:spPr>
            <a:xfrm>
              <a:off x="2483768" y="4504068"/>
              <a:ext cx="648072" cy="769441"/>
            </a:xfrm>
            <a:prstGeom prst="rect">
              <a:avLst/>
            </a:prstGeom>
            <a:noFill/>
          </p:spPr>
          <p:txBody>
            <a:bodyPr wrap="square" rtlCol="0">
              <a:spAutoFit/>
            </a:bodyPr>
            <a:lstStyle/>
            <a:p>
              <a:r>
                <a:rPr lang="en-US" sz="4400" dirty="0">
                  <a:solidFill>
                    <a:srgbClr val="FF0000"/>
                  </a:solidFill>
                </a:rPr>
                <a:t>B</a:t>
              </a:r>
            </a:p>
          </p:txBody>
        </p:sp>
        <p:sp>
          <p:nvSpPr>
            <p:cNvPr id="12" name="ZoneTexte 11"/>
            <p:cNvSpPr txBox="1"/>
            <p:nvPr/>
          </p:nvSpPr>
          <p:spPr>
            <a:xfrm>
              <a:off x="6131732" y="4295735"/>
              <a:ext cx="566700" cy="769441"/>
            </a:xfrm>
            <a:prstGeom prst="rect">
              <a:avLst/>
            </a:prstGeom>
            <a:noFill/>
          </p:spPr>
          <p:txBody>
            <a:bodyPr wrap="square" rtlCol="0">
              <a:spAutoFit/>
            </a:bodyPr>
            <a:lstStyle/>
            <a:p>
              <a:r>
                <a:rPr lang="en-US" sz="4400" dirty="0" smtClean="0">
                  <a:solidFill>
                    <a:srgbClr val="FF0000"/>
                  </a:solidFill>
                </a:rPr>
                <a:t>R</a:t>
              </a:r>
              <a:endParaRPr lang="en-US" sz="4400" dirty="0">
                <a:solidFill>
                  <a:srgbClr val="FF0000"/>
                </a:solidFill>
              </a:endParaRPr>
            </a:p>
          </p:txBody>
        </p:sp>
      </p:grpSp>
      <p:pic>
        <p:nvPicPr>
          <p:cNvPr id="13" name="Image 12"/>
          <p:cNvPicPr>
            <a:picLocks noChangeAspect="1"/>
          </p:cNvPicPr>
          <p:nvPr/>
        </p:nvPicPr>
        <p:blipFill>
          <a:blip r:embed="rId4"/>
          <a:stretch>
            <a:fillRect/>
          </a:stretch>
        </p:blipFill>
        <p:spPr>
          <a:xfrm>
            <a:off x="8283129" y="104435"/>
            <a:ext cx="565894" cy="570533"/>
          </a:xfrm>
          <a:prstGeom prst="rect">
            <a:avLst/>
          </a:prstGeom>
        </p:spPr>
      </p:pic>
    </p:spTree>
    <p:extLst>
      <p:ext uri="{BB962C8B-B14F-4D97-AF65-F5344CB8AC3E}">
        <p14:creationId xmlns:p14="http://schemas.microsoft.com/office/powerpoint/2010/main" val="244978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rPr>
              <a:t>PLAN - </a:t>
            </a:r>
            <a:r>
              <a:rPr lang="fr-FR" sz="3600" dirty="0">
                <a:solidFill>
                  <a:schemeClr val="tx1">
                    <a:lumMod val="65000"/>
                    <a:lumOff val="35000"/>
                  </a:schemeClr>
                </a:solidFill>
                <a:cs typeface="Arial" pitchFamily="34" charset="0"/>
              </a:rPr>
              <a:t>partie grossesse</a:t>
            </a:r>
            <a:endParaRPr lang="fr-FR" sz="3600" dirty="0">
              <a:solidFill>
                <a:schemeClr val="tx1">
                  <a:lumMod val="65000"/>
                  <a:lumOff val="35000"/>
                </a:schemeClr>
              </a:solidFill>
            </a:endParaRPr>
          </a:p>
        </p:txBody>
      </p:sp>
      <p:sp>
        <p:nvSpPr>
          <p:cNvPr id="3" name="Espace réservé du contenu 2"/>
          <p:cNvSpPr>
            <a:spLocks noGrp="1"/>
          </p:cNvSpPr>
          <p:nvPr>
            <p:ph idx="4294967295"/>
          </p:nvPr>
        </p:nvSpPr>
        <p:spPr>
          <a:xfrm>
            <a:off x="897033" y="1196752"/>
            <a:ext cx="7499176" cy="4104456"/>
          </a:xfrm>
          <a:prstGeom prst="rect">
            <a:avLst/>
          </a:prstGeom>
        </p:spPr>
        <p:txBody>
          <a:bodyPr/>
          <a:lstStyle/>
          <a:p>
            <a:pPr marL="457200" indent="-457200">
              <a:lnSpc>
                <a:spcPct val="150000"/>
              </a:lnSpc>
              <a:buFont typeface="+mj-lt"/>
              <a:buAutoNum type="arabicPeriod"/>
            </a:pPr>
            <a:r>
              <a:rPr lang="en-US" sz="2800" dirty="0" err="1" smtClean="0"/>
              <a:t>Contexte</a:t>
            </a:r>
            <a:r>
              <a:rPr lang="en-US" sz="2800" dirty="0" smtClean="0"/>
              <a:t> et </a:t>
            </a:r>
            <a:r>
              <a:rPr lang="en-US" sz="2800" dirty="0" err="1" smtClean="0"/>
              <a:t>enjeux</a:t>
            </a:r>
            <a:endParaRPr lang="en-US" sz="2800" dirty="0" smtClean="0"/>
          </a:p>
          <a:p>
            <a:pPr marL="457200" indent="-457200">
              <a:lnSpc>
                <a:spcPct val="150000"/>
              </a:lnSpc>
              <a:buFont typeface="+mj-lt"/>
              <a:buAutoNum type="arabicPeriod"/>
            </a:pPr>
            <a:r>
              <a:rPr lang="en-US" sz="2800" dirty="0" smtClean="0"/>
              <a:t>Passage </a:t>
            </a:r>
            <a:r>
              <a:rPr lang="en-US" sz="2800" dirty="0" err="1" smtClean="0"/>
              <a:t>placentaire</a:t>
            </a:r>
            <a:r>
              <a:rPr lang="en-US" sz="2800" dirty="0" smtClean="0"/>
              <a:t> des </a:t>
            </a:r>
            <a:r>
              <a:rPr lang="en-US" sz="2800" dirty="0" err="1" smtClean="0"/>
              <a:t>médicaments</a:t>
            </a:r>
            <a:endParaRPr lang="en-US" sz="2800" dirty="0" smtClean="0"/>
          </a:p>
          <a:p>
            <a:pPr marL="457200" indent="-457200">
              <a:lnSpc>
                <a:spcPct val="150000"/>
              </a:lnSpc>
              <a:buFont typeface="+mj-lt"/>
              <a:buAutoNum type="arabicPeriod"/>
            </a:pPr>
            <a:r>
              <a:rPr lang="en-US" sz="2800" dirty="0" err="1" smtClean="0"/>
              <a:t>Risques</a:t>
            </a:r>
            <a:r>
              <a:rPr lang="en-US" sz="2800" dirty="0" smtClean="0"/>
              <a:t> </a:t>
            </a:r>
            <a:r>
              <a:rPr lang="en-US" sz="2800" dirty="0" err="1" smtClean="0"/>
              <a:t>selon</a:t>
            </a:r>
            <a:r>
              <a:rPr lang="en-US" sz="2800" dirty="0" smtClean="0"/>
              <a:t> </a:t>
            </a:r>
            <a:r>
              <a:rPr lang="en-US" sz="2800" dirty="0" err="1" smtClean="0"/>
              <a:t>l’âge</a:t>
            </a:r>
            <a:r>
              <a:rPr lang="en-US" sz="2800" dirty="0" smtClean="0"/>
              <a:t> </a:t>
            </a:r>
            <a:r>
              <a:rPr lang="en-US" sz="2800" dirty="0" err="1" smtClean="0"/>
              <a:t>gestationnel</a:t>
            </a:r>
            <a:endParaRPr lang="en-US" sz="2800" dirty="0" smtClean="0"/>
          </a:p>
          <a:p>
            <a:pPr marL="457200" indent="-457200">
              <a:lnSpc>
                <a:spcPct val="150000"/>
              </a:lnSpc>
              <a:buFont typeface="+mj-lt"/>
              <a:buAutoNum type="arabicPeriod"/>
            </a:pPr>
            <a:r>
              <a:rPr lang="en-US" sz="2800" dirty="0" err="1" smtClean="0"/>
              <a:t>Cas</a:t>
            </a:r>
            <a:r>
              <a:rPr lang="en-US" sz="2800" dirty="0" smtClean="0"/>
              <a:t> </a:t>
            </a:r>
            <a:r>
              <a:rPr lang="en-US" sz="2800" dirty="0" err="1" smtClean="0"/>
              <a:t>cliniques</a:t>
            </a:r>
            <a:endParaRPr lang="en-US" sz="2800" dirty="0" smtClean="0"/>
          </a:p>
          <a:p>
            <a:pPr marL="457200" indent="-457200">
              <a:lnSpc>
                <a:spcPct val="150000"/>
              </a:lnSpc>
              <a:buFont typeface="+mj-lt"/>
              <a:buAutoNum type="arabicPeriod"/>
            </a:pPr>
            <a:r>
              <a:rPr lang="en-US" sz="2800" dirty="0" err="1" smtClean="0"/>
              <a:t>Recommandations</a:t>
            </a:r>
            <a:r>
              <a:rPr lang="en-US" sz="2800" dirty="0" smtClean="0"/>
              <a:t> pour la </a:t>
            </a:r>
            <a:r>
              <a:rPr lang="en-US" sz="2800" dirty="0" err="1" smtClean="0"/>
              <a:t>pratique</a:t>
            </a:r>
            <a:r>
              <a:rPr lang="en-US" sz="2800" dirty="0" smtClean="0"/>
              <a:t> </a:t>
            </a:r>
            <a:endParaRPr lang="en-US" sz="2800" dirty="0"/>
          </a:p>
          <a:p>
            <a:pPr>
              <a:lnSpc>
                <a:spcPct val="150000"/>
              </a:lnSpc>
            </a:pPr>
            <a:endParaRPr lang="fr-FR" dirty="0"/>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754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rPr>
              <a:t>QUESTIONS</a:t>
            </a:r>
            <a:endParaRPr lang="fr-FR" sz="3600" dirty="0">
              <a:solidFill>
                <a:schemeClr val="tx1">
                  <a:lumMod val="65000"/>
                  <a:lumOff val="35000"/>
                </a:schemeClr>
              </a:solidFill>
            </a:endParaRPr>
          </a:p>
        </p:txBody>
      </p:sp>
      <p:sp>
        <p:nvSpPr>
          <p:cNvPr id="3" name="Espace réservé du contenu 2"/>
          <p:cNvSpPr>
            <a:spLocks noGrp="1"/>
          </p:cNvSpPr>
          <p:nvPr>
            <p:ph idx="4294967295"/>
          </p:nvPr>
        </p:nvSpPr>
        <p:spPr>
          <a:xfrm>
            <a:off x="897033" y="1196752"/>
            <a:ext cx="7499176" cy="4680520"/>
          </a:xfrm>
          <a:prstGeom prst="rect">
            <a:avLst/>
          </a:prstGeom>
        </p:spPr>
        <p:txBody>
          <a:bodyPr/>
          <a:lstStyle/>
          <a:p>
            <a:pPr>
              <a:lnSpc>
                <a:spcPct val="150000"/>
              </a:lnSpc>
            </a:pPr>
            <a:r>
              <a:rPr lang="fr-FR" dirty="0" smtClean="0"/>
              <a:t>Pourcentage des femmes reçoivent au moins 1 médicament pendant la grossesse?</a:t>
            </a:r>
          </a:p>
          <a:p>
            <a:pPr>
              <a:lnSpc>
                <a:spcPct val="150000"/>
              </a:lnSpc>
            </a:pPr>
            <a:r>
              <a:rPr lang="fr-FR" dirty="0" smtClean="0"/>
              <a:t>Combien de médicament en moyenne par femme par grossesse?</a:t>
            </a:r>
            <a:endParaRPr lang="fr-FR" dirty="0"/>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2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454683" y="1340768"/>
            <a:ext cx="8438347" cy="4968552"/>
          </a:xfrm>
        </p:spPr>
        <p:txBody>
          <a:bodyPr/>
          <a:lstStyle/>
          <a:p>
            <a:pPr marL="0" lvl="0" indent="0">
              <a:lnSpc>
                <a:spcPct val="80000"/>
              </a:lnSpc>
              <a:buNone/>
            </a:pPr>
            <a:r>
              <a:rPr lang="fr-FR" altLang="fr-FR" sz="2400" b="1" dirty="0" smtClean="0"/>
              <a:t>Epidémiologie : situation fréquente !</a:t>
            </a:r>
          </a:p>
          <a:p>
            <a:pPr lvl="0">
              <a:lnSpc>
                <a:spcPct val="80000"/>
              </a:lnSpc>
            </a:pPr>
            <a:r>
              <a:rPr lang="fr-FR" altLang="fr-FR" sz="2400" dirty="0" smtClean="0"/>
              <a:t>99</a:t>
            </a:r>
            <a:r>
              <a:rPr lang="fr-FR" altLang="fr-FR" sz="2400" dirty="0"/>
              <a:t>% des femmes </a:t>
            </a:r>
            <a:r>
              <a:rPr lang="fr-FR" altLang="fr-FR" sz="2400" dirty="0" smtClean="0"/>
              <a:t>reçoivent  </a:t>
            </a:r>
            <a:r>
              <a:rPr lang="fr-FR" altLang="fr-FR" sz="2400" dirty="0"/>
              <a:t>au moins 1 médicament pendant la grossesse </a:t>
            </a:r>
            <a:endParaRPr lang="fr-FR" altLang="fr-FR" sz="2400" dirty="0" smtClean="0"/>
          </a:p>
          <a:p>
            <a:pPr lvl="0">
              <a:lnSpc>
                <a:spcPct val="80000"/>
              </a:lnSpc>
            </a:pPr>
            <a:r>
              <a:rPr lang="fr-FR" altLang="fr-FR" sz="2400" dirty="0" smtClean="0"/>
              <a:t>13 médicaments/grossesse</a:t>
            </a:r>
            <a:r>
              <a:rPr lang="fr-FR" sz="2400" dirty="0" smtClean="0"/>
              <a:t> </a:t>
            </a:r>
          </a:p>
          <a:p>
            <a:pPr marL="0" indent="0">
              <a:lnSpc>
                <a:spcPct val="80000"/>
              </a:lnSpc>
              <a:buNone/>
            </a:pPr>
            <a:endParaRPr lang="fr-FR" altLang="fr-FR" sz="2400" dirty="0" smtClean="0"/>
          </a:p>
          <a:p>
            <a:pPr marL="0" indent="0">
              <a:lnSpc>
                <a:spcPct val="80000"/>
              </a:lnSpc>
              <a:buNone/>
            </a:pPr>
            <a:r>
              <a:rPr lang="fr-FR" altLang="fr-FR" sz="2400" b="1" dirty="0" smtClean="0"/>
              <a:t>Complexité : toute la pharmacopée ! Tous prescripteurs !</a:t>
            </a:r>
          </a:p>
          <a:p>
            <a:pPr marL="857250" lvl="1" indent="-457200">
              <a:lnSpc>
                <a:spcPct val="80000"/>
              </a:lnSpc>
              <a:buFont typeface="+mj-lt"/>
              <a:buAutoNum type="arabicPeriod"/>
            </a:pPr>
            <a:r>
              <a:rPr lang="fr-FR" altLang="fr-FR" sz="2000" dirty="0" smtClean="0"/>
              <a:t>Durée de la grossesse de 9 mois</a:t>
            </a:r>
          </a:p>
          <a:p>
            <a:pPr marL="857250" lvl="1" indent="-457200">
              <a:lnSpc>
                <a:spcPct val="80000"/>
              </a:lnSpc>
              <a:buFont typeface="+mj-lt"/>
              <a:buAutoNum type="arabicPeriod"/>
            </a:pPr>
            <a:r>
              <a:rPr lang="fr-FR" altLang="fr-FR" sz="2000" dirty="0" smtClean="0"/>
              <a:t>Les pathologies chroniques </a:t>
            </a:r>
            <a:endParaRPr lang="fr-FR" altLang="fr-FR" sz="2000" dirty="0"/>
          </a:p>
          <a:p>
            <a:pPr marL="857250" lvl="1" indent="-457200">
              <a:lnSpc>
                <a:spcPct val="80000"/>
              </a:lnSpc>
              <a:buFont typeface="+mj-lt"/>
              <a:buAutoNum type="arabicPeriod"/>
            </a:pPr>
            <a:r>
              <a:rPr lang="fr-FR" altLang="fr-FR" sz="2000" dirty="0" smtClean="0"/>
              <a:t>Vulnérabilité liée à la grossesse elle-même</a:t>
            </a:r>
          </a:p>
          <a:p>
            <a:pPr marL="857250" lvl="1" indent="-457200">
              <a:lnSpc>
                <a:spcPct val="80000"/>
              </a:lnSpc>
              <a:buFont typeface="+mj-lt"/>
              <a:buAutoNum type="arabicPeriod"/>
            </a:pPr>
            <a:r>
              <a:rPr lang="fr-FR" altLang="fr-FR" sz="2000" dirty="0" smtClean="0"/>
              <a:t>Place de l’automédication</a:t>
            </a:r>
          </a:p>
          <a:p>
            <a:pPr marL="857250" lvl="1" indent="-457200">
              <a:lnSpc>
                <a:spcPct val="80000"/>
              </a:lnSpc>
              <a:buFont typeface="+mj-lt"/>
              <a:buAutoNum type="arabicPeriod"/>
            </a:pPr>
            <a:r>
              <a:rPr lang="fr-FR" altLang="fr-FR" sz="2000" dirty="0" smtClean="0"/>
              <a:t>Grossesse </a:t>
            </a:r>
            <a:r>
              <a:rPr lang="fr-FR" altLang="fr-FR" sz="2000" dirty="0"/>
              <a:t>non planifiée</a:t>
            </a:r>
            <a:endParaRPr lang="fr-FR" altLang="fr-FR" sz="2000" dirty="0" smtClean="0"/>
          </a:p>
          <a:p>
            <a:pPr marL="857250" lvl="1" indent="-457200">
              <a:lnSpc>
                <a:spcPct val="80000"/>
              </a:lnSpc>
              <a:buFont typeface="+mj-lt"/>
              <a:buAutoNum type="arabicPeriod"/>
            </a:pPr>
            <a:r>
              <a:rPr lang="fr-FR" altLang="fr-FR" sz="2000" dirty="0" smtClean="0"/>
              <a:t>Diversité des prescripteurs</a:t>
            </a:r>
          </a:p>
          <a:p>
            <a:pPr marL="857250" lvl="1" indent="-457200">
              <a:lnSpc>
                <a:spcPct val="80000"/>
              </a:lnSpc>
              <a:buFont typeface="+mj-lt"/>
              <a:buAutoNum type="arabicPeriod"/>
            </a:pPr>
            <a:r>
              <a:rPr lang="fr-FR" altLang="fr-FR" sz="2000" dirty="0" smtClean="0"/>
              <a:t>Information de qualité variable</a:t>
            </a:r>
            <a:endParaRPr lang="fr-FR" altLang="fr-FR" sz="2000" dirty="0"/>
          </a:p>
          <a:p>
            <a:endParaRPr lang="fr-FR" dirty="0" smtClean="0"/>
          </a:p>
        </p:txBody>
      </p:sp>
      <p:sp>
        <p:nvSpPr>
          <p:cNvPr id="2" name="Espace réservé de la date 1"/>
          <p:cNvSpPr>
            <a:spLocks noGrp="1"/>
          </p:cNvSpPr>
          <p:nvPr>
            <p:ph type="dt" sz="half" idx="10"/>
          </p:nvPr>
        </p:nvSpPr>
        <p:spPr>
          <a:xfrm>
            <a:off x="3687316" y="6356351"/>
            <a:ext cx="2057400" cy="365125"/>
          </a:xfrm>
        </p:spPr>
        <p:txBody>
          <a:bodyPr/>
          <a:lstStyle/>
          <a:p>
            <a:r>
              <a:rPr lang="fr-FR" smtClean="0"/>
              <a:t>03 Mai 2017</a:t>
            </a:r>
            <a:endParaRPr lang="fr-FR" dirty="0"/>
          </a:p>
        </p:txBody>
      </p:sp>
      <p:sp>
        <p:nvSpPr>
          <p:cNvPr id="6" name="Titre 1"/>
          <p:cNvSpPr>
            <a:spLocks noGrp="1"/>
          </p:cNvSpPr>
          <p:nvPr>
            <p:ph type="title" idx="4294967295"/>
          </p:nvPr>
        </p:nvSpPr>
        <p:spPr>
          <a:xfrm>
            <a:off x="323528" y="168226"/>
            <a:ext cx="8229600" cy="796569"/>
          </a:xfrm>
        </p:spPr>
        <p:txBody>
          <a:bodyPr>
            <a:normAutofit fontScale="90000"/>
          </a:bodyPr>
          <a:lstStyle/>
          <a:p>
            <a:pPr algn="l"/>
            <a:r>
              <a:rPr lang="en-US" sz="3600" dirty="0" smtClean="0"/>
              <a:t/>
            </a:r>
            <a:br>
              <a:rPr lang="en-US" sz="3600" dirty="0" smtClean="0"/>
            </a:br>
            <a:r>
              <a:rPr lang="en-US" sz="3600" dirty="0" smtClean="0"/>
              <a:t/>
            </a:r>
            <a:br>
              <a:rPr lang="en-US" sz="3600" dirty="0" smtClean="0"/>
            </a:br>
            <a:r>
              <a:rPr lang="en-US" sz="4000" dirty="0" smtClean="0">
                <a:solidFill>
                  <a:schemeClr val="tx1">
                    <a:lumMod val="75000"/>
                    <a:lumOff val="25000"/>
                  </a:schemeClr>
                </a:solidFill>
              </a:rPr>
              <a:t>1. CONTEXTE ET ENJEUX</a:t>
            </a:r>
            <a:br>
              <a:rPr lang="en-US" sz="4000" dirty="0" smtClean="0">
                <a:solidFill>
                  <a:schemeClr val="tx1">
                    <a:lumMod val="75000"/>
                    <a:lumOff val="25000"/>
                  </a:schemeClr>
                </a:solidFill>
              </a:rPr>
            </a:br>
            <a:r>
              <a:rPr lang="en-US" sz="4000" dirty="0" smtClean="0">
                <a:solidFill>
                  <a:schemeClr val="tx1">
                    <a:lumMod val="75000"/>
                    <a:lumOff val="25000"/>
                  </a:schemeClr>
                </a:solidFill>
              </a:rPr>
              <a:t/>
            </a:r>
            <a:br>
              <a:rPr lang="en-US" sz="4000" dirty="0" smtClean="0">
                <a:solidFill>
                  <a:schemeClr val="tx1">
                    <a:lumMod val="75000"/>
                    <a:lumOff val="25000"/>
                  </a:schemeClr>
                </a:solidFill>
              </a:rPr>
            </a:br>
            <a:endParaRPr lang="fr-FR" sz="4000" dirty="0">
              <a:solidFill>
                <a:schemeClr val="tx1">
                  <a:lumMod val="75000"/>
                  <a:lumOff val="25000"/>
                </a:schemeClr>
              </a:solidFill>
            </a:endParaRPr>
          </a:p>
        </p:txBody>
      </p:sp>
      <p:sp>
        <p:nvSpPr>
          <p:cNvPr id="4" name="ZoneTexte 3"/>
          <p:cNvSpPr txBox="1"/>
          <p:nvPr/>
        </p:nvSpPr>
        <p:spPr>
          <a:xfrm>
            <a:off x="5292080" y="2132856"/>
            <a:ext cx="3346617" cy="923330"/>
          </a:xfrm>
          <a:prstGeom prst="rect">
            <a:avLst/>
          </a:prstGeom>
          <a:noFill/>
        </p:spPr>
        <p:txBody>
          <a:bodyPr wrap="square" rtlCol="0">
            <a:spAutoFit/>
          </a:bodyPr>
          <a:lstStyle/>
          <a:p>
            <a:pPr marL="0" lvl="3"/>
            <a:r>
              <a:rPr lang="fr-FR" b="1" i="1" dirty="0">
                <a:solidFill>
                  <a:schemeClr val="tx2">
                    <a:lumMod val="60000"/>
                    <a:lumOff val="40000"/>
                  </a:schemeClr>
                </a:solidFill>
              </a:rPr>
              <a:t>« Lacroix, I. Lancet. 2000 </a:t>
            </a:r>
            <a:r>
              <a:rPr lang="fr-FR" b="1" i="1" dirty="0" smtClean="0">
                <a:solidFill>
                  <a:schemeClr val="tx2">
                    <a:lumMod val="60000"/>
                    <a:lumOff val="40000"/>
                  </a:schemeClr>
                </a:solidFill>
              </a:rPr>
              <a:t>»</a:t>
            </a:r>
          </a:p>
          <a:p>
            <a:pPr marL="0" lvl="3"/>
            <a:r>
              <a:rPr lang="fr-FR" altLang="fr-FR" b="1" i="1" dirty="0" smtClean="0">
                <a:solidFill>
                  <a:schemeClr val="tx2">
                    <a:lumMod val="60000"/>
                    <a:lumOff val="40000"/>
                  </a:schemeClr>
                </a:solidFill>
              </a:rPr>
              <a:t>    « EMEFERIS – 2006 »</a:t>
            </a:r>
            <a:endParaRPr lang="fr-FR" altLang="fr-FR" b="1" i="1" dirty="0">
              <a:solidFill>
                <a:schemeClr val="tx2">
                  <a:lumMod val="60000"/>
                  <a:lumOff val="40000"/>
                </a:schemeClr>
              </a:solidFill>
            </a:endParaRPr>
          </a:p>
          <a:p>
            <a:endParaRPr lang="fr-FR" b="1" dirty="0">
              <a:solidFill>
                <a:schemeClr val="tx2">
                  <a:lumMod val="60000"/>
                  <a:lumOff val="40000"/>
                </a:schemeClr>
              </a:solidFill>
            </a:endParaRPr>
          </a:p>
        </p:txBody>
      </p:sp>
      <p:pic>
        <p:nvPicPr>
          <p:cNvPr id="9" name="Image 8"/>
          <p:cNvPicPr>
            <a:picLocks noChangeAspect="1"/>
          </p:cNvPicPr>
          <p:nvPr/>
        </p:nvPicPr>
        <p:blipFill>
          <a:blip r:embed="rId3"/>
          <a:stretch>
            <a:fillRect/>
          </a:stretch>
        </p:blipFill>
        <p:spPr>
          <a:xfrm>
            <a:off x="8283129" y="104435"/>
            <a:ext cx="565894" cy="570533"/>
          </a:xfrm>
          <a:prstGeom prst="rect">
            <a:avLst/>
          </a:prstGeom>
        </p:spPr>
      </p:pic>
    </p:spTree>
    <p:extLst>
      <p:ext uri="{BB962C8B-B14F-4D97-AF65-F5344CB8AC3E}">
        <p14:creationId xmlns:p14="http://schemas.microsoft.com/office/powerpoint/2010/main" val="310846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5"/>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Arial"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Arial" charset="0"/>
              </a:defRPr>
            </a:lvl2pPr>
            <a:lvl3pPr marL="1143000" indent="-228600">
              <a:spcBef>
                <a:spcPct val="20000"/>
              </a:spcBef>
              <a:buClr>
                <a:schemeClr val="hlink"/>
              </a:buClr>
              <a:buSzPct val="65000"/>
              <a:buFont typeface="Wingdings" pitchFamily="2" charset="2"/>
              <a:buChar char="n"/>
              <a:defRPr sz="2400">
                <a:solidFill>
                  <a:schemeClr val="tx1"/>
                </a:solidFill>
                <a:latin typeface="Arial"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Arial"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fld id="{08D79D13-5987-44E5-891C-F6F33E5ADB5F}" type="slidenum">
              <a:rPr lang="fr-FR" altLang="fr-FR" sz="1400">
                <a:effectLst/>
              </a:rPr>
              <a:pPr>
                <a:spcBef>
                  <a:spcPct val="0"/>
                </a:spcBef>
                <a:buClrTx/>
                <a:buSzTx/>
                <a:buFontTx/>
                <a:buNone/>
              </a:pPr>
              <a:t>18</a:t>
            </a:fld>
            <a:endParaRPr lang="fr-FR" altLang="fr-FR" sz="1400">
              <a:effectLst/>
            </a:endParaRPr>
          </a:p>
        </p:txBody>
      </p:sp>
      <p:sp>
        <p:nvSpPr>
          <p:cNvPr id="148482" name="Rectangle 2"/>
          <p:cNvSpPr>
            <a:spLocks noGrp="1" noChangeArrowheads="1"/>
          </p:cNvSpPr>
          <p:nvPr>
            <p:ph type="title"/>
          </p:nvPr>
        </p:nvSpPr>
        <p:spPr>
          <a:xfrm>
            <a:off x="156634" y="44450"/>
            <a:ext cx="8879862" cy="720254"/>
          </a:xfrm>
        </p:spPr>
        <p:txBody>
          <a:bodyPr/>
          <a:lstStyle/>
          <a:p>
            <a:pPr eaLnBrk="1" hangingPunct="1">
              <a:defRPr/>
            </a:pPr>
            <a:r>
              <a:rPr lang="fr-FR" altLang="en-US" sz="2800" dirty="0" smtClean="0">
                <a:solidFill>
                  <a:srgbClr val="0000CC"/>
                </a:solidFill>
                <a:effectLst/>
                <a:latin typeface="+mn-lt"/>
              </a:rPr>
              <a:t>MODIFICATIONS PHYSIOLOGIQUES CHEZ LA MÈRE</a:t>
            </a:r>
          </a:p>
        </p:txBody>
      </p:sp>
      <p:sp>
        <p:nvSpPr>
          <p:cNvPr id="14340" name="Rectangle 3"/>
          <p:cNvSpPr>
            <a:spLocks noGrp="1" noChangeArrowheads="1"/>
          </p:cNvSpPr>
          <p:nvPr>
            <p:ph type="body" idx="1"/>
          </p:nvPr>
        </p:nvSpPr>
        <p:spPr>
          <a:xfrm>
            <a:off x="164378" y="777236"/>
            <a:ext cx="5503333" cy="5576715"/>
          </a:xfrm>
        </p:spPr>
        <p:txBody>
          <a:bodyPr/>
          <a:lstStyle/>
          <a:p>
            <a:pPr>
              <a:buClrTx/>
              <a:buSzPct val="100000"/>
              <a:buFont typeface="Arial" panose="020B0604020202020204" pitchFamily="34" charset="0"/>
              <a:buChar char="•"/>
              <a:defRPr/>
            </a:pPr>
            <a:r>
              <a:rPr lang="fr-FR" altLang="en-US" sz="2000" dirty="0">
                <a:effectLst/>
              </a:rPr>
              <a:t>Absorption : </a:t>
            </a:r>
            <a:r>
              <a:rPr lang="fr-FR" altLang="en-US" sz="2000" dirty="0">
                <a:solidFill>
                  <a:srgbClr val="0000CC"/>
                </a:solidFill>
                <a:effectLst/>
              </a:rPr>
              <a:t>peu(</a:t>
            </a:r>
            <a:r>
              <a:rPr lang="fr-FR" altLang="en-US" sz="2000" dirty="0">
                <a:solidFill>
                  <a:srgbClr val="0000CC"/>
                </a:solidFill>
                <a:effectLst/>
                <a:sym typeface="Wingdings"/>
              </a:rPr>
              <a:t>)</a:t>
            </a:r>
            <a:r>
              <a:rPr lang="fr-FR" altLang="en-US" sz="2000" dirty="0">
                <a:solidFill>
                  <a:srgbClr val="0000CC"/>
                </a:solidFill>
                <a:effectLst/>
              </a:rPr>
              <a:t> ou pas modifiée</a:t>
            </a:r>
            <a:endParaRPr lang="fr-FR" altLang="en-US" sz="2000" dirty="0">
              <a:effectLst/>
            </a:endParaRPr>
          </a:p>
          <a:p>
            <a:pPr lvl="1">
              <a:buClrTx/>
              <a:buSzPct val="100000"/>
              <a:buFont typeface="Arial" panose="020B0604020202020204" pitchFamily="34" charset="0"/>
              <a:buChar char="•"/>
              <a:defRPr/>
            </a:pPr>
            <a:r>
              <a:rPr lang="fr-FR" altLang="en-US" sz="2000" dirty="0">
                <a:effectLst/>
                <a:sym typeface="Wingdings"/>
              </a:rPr>
              <a:t></a:t>
            </a:r>
            <a:r>
              <a:rPr lang="fr-FR" altLang="en-US" sz="2000" dirty="0">
                <a:effectLst/>
              </a:rPr>
              <a:t>acidité </a:t>
            </a:r>
            <a:r>
              <a:rPr lang="fr-FR" altLang="en-US" sz="2000" dirty="0" smtClean="0">
                <a:effectLst/>
              </a:rPr>
              <a:t>gastrique; Ralentissement vidange </a:t>
            </a:r>
            <a:r>
              <a:rPr lang="fr-FR" altLang="en-US" sz="2000" dirty="0">
                <a:effectLst/>
              </a:rPr>
              <a:t>gastrique et du </a:t>
            </a:r>
            <a:r>
              <a:rPr lang="fr-FR" altLang="en-US" sz="2000" dirty="0" smtClean="0">
                <a:effectLst/>
              </a:rPr>
              <a:t>transit</a:t>
            </a:r>
            <a:endParaRPr lang="fr-FR" altLang="en-US" sz="2000" dirty="0">
              <a:effectLst/>
            </a:endParaRPr>
          </a:p>
          <a:p>
            <a:pPr>
              <a:buClrTx/>
              <a:buSzPct val="100000"/>
              <a:buFont typeface="Arial" panose="020B0604020202020204" pitchFamily="34" charset="0"/>
              <a:buChar char="•"/>
              <a:defRPr/>
            </a:pPr>
            <a:r>
              <a:rPr lang="fr-FR" altLang="en-US" sz="2000" dirty="0">
                <a:effectLst/>
              </a:rPr>
              <a:t>Distribution: </a:t>
            </a:r>
            <a:r>
              <a:rPr lang="fr-FR" altLang="en-US" sz="2000" dirty="0">
                <a:solidFill>
                  <a:srgbClr val="0000CC"/>
                </a:solidFill>
                <a:effectLst/>
                <a:sym typeface="Wingdings"/>
              </a:rPr>
              <a:t>fraction libre, </a:t>
            </a:r>
            <a:r>
              <a:rPr lang="fr-FR" altLang="en-US" sz="2000" dirty="0" err="1">
                <a:solidFill>
                  <a:srgbClr val="0000CC"/>
                </a:solidFill>
                <a:effectLst/>
                <a:sym typeface="Wingdings"/>
              </a:rPr>
              <a:t>Vd</a:t>
            </a:r>
            <a:endParaRPr lang="fr-FR" altLang="en-US" sz="2000" dirty="0">
              <a:effectLst/>
            </a:endParaRPr>
          </a:p>
          <a:p>
            <a:pPr lvl="1">
              <a:buClrTx/>
              <a:buSzPct val="100000"/>
              <a:buFont typeface="Arial" panose="020B0604020202020204" pitchFamily="34" charset="0"/>
              <a:buChar char="•"/>
              <a:defRPr/>
            </a:pPr>
            <a:r>
              <a:rPr lang="fr-FR" altLang="en-US" sz="2000" dirty="0">
                <a:effectLst/>
                <a:sym typeface="Wingdings"/>
              </a:rPr>
              <a:t></a:t>
            </a:r>
            <a:r>
              <a:rPr lang="fr-FR" altLang="en-US" sz="2000" dirty="0">
                <a:effectLst/>
              </a:rPr>
              <a:t>volume plasmatique dès 10 SA, max à </a:t>
            </a:r>
            <a:r>
              <a:rPr lang="fr-FR" altLang="en-US" sz="2000" dirty="0" smtClean="0">
                <a:effectLst/>
              </a:rPr>
              <a:t>     30-34 SA, </a:t>
            </a:r>
            <a:r>
              <a:rPr lang="fr-FR" altLang="en-US" sz="2000" dirty="0" smtClean="0">
                <a:effectLst/>
                <a:sym typeface="Wingdings"/>
              </a:rPr>
              <a:t></a:t>
            </a:r>
            <a:r>
              <a:rPr lang="fr-FR" altLang="en-US" sz="2000" dirty="0">
                <a:effectLst/>
                <a:sym typeface="Wingdings"/>
              </a:rPr>
              <a:t>eau totale (+ 8L)</a:t>
            </a:r>
          </a:p>
          <a:p>
            <a:pPr lvl="1">
              <a:buClrTx/>
              <a:buSzPct val="100000"/>
              <a:buFont typeface="Arial" panose="020B0604020202020204" pitchFamily="34" charset="0"/>
              <a:buChar char="•"/>
              <a:defRPr/>
            </a:pPr>
            <a:r>
              <a:rPr lang="fr-FR" altLang="en-US" sz="2000" dirty="0">
                <a:effectLst/>
                <a:sym typeface="Wingdings"/>
              </a:rPr>
              <a:t>tissu adipeux (+3 à 4 Kg)</a:t>
            </a:r>
            <a:endParaRPr lang="fr-FR" altLang="en-US" sz="2000" dirty="0">
              <a:effectLst/>
            </a:endParaRPr>
          </a:p>
          <a:p>
            <a:pPr lvl="1">
              <a:buClrTx/>
              <a:buSzPct val="100000"/>
              <a:buFont typeface="Arial" panose="020B0604020202020204" pitchFamily="34" charset="0"/>
              <a:buChar char="•"/>
              <a:defRPr/>
            </a:pPr>
            <a:r>
              <a:rPr lang="fr-FR" altLang="en-US" sz="2000" dirty="0">
                <a:effectLst/>
                <a:sym typeface="Wingdings"/>
              </a:rPr>
              <a:t></a:t>
            </a:r>
            <a:r>
              <a:rPr lang="fr-FR" altLang="en-US" sz="2000" dirty="0">
                <a:effectLst/>
              </a:rPr>
              <a:t>protéines plasmatiques (albumine, </a:t>
            </a:r>
            <a:r>
              <a:rPr lang="el-GR" altLang="en-US" sz="2000" dirty="0" smtClean="0">
                <a:effectLst/>
              </a:rPr>
              <a:t>α</a:t>
            </a:r>
            <a:r>
              <a:rPr lang="fr-FR" altLang="en-US" sz="2000" dirty="0" smtClean="0">
                <a:effectLst/>
              </a:rPr>
              <a:t>-glycoprotéine) liée à la dilution</a:t>
            </a:r>
            <a:endParaRPr lang="fr-FR" altLang="en-US" sz="2000" dirty="0">
              <a:effectLst/>
            </a:endParaRPr>
          </a:p>
          <a:p>
            <a:pPr>
              <a:buClrTx/>
              <a:buSzPct val="100000"/>
              <a:buFont typeface="Arial" panose="020B0604020202020204" pitchFamily="34" charset="0"/>
              <a:buChar char="•"/>
              <a:defRPr/>
            </a:pPr>
            <a:r>
              <a:rPr lang="fr-FR" altLang="en-US" sz="2000" dirty="0" smtClean="0"/>
              <a:t>Métabolisme </a:t>
            </a:r>
            <a:r>
              <a:rPr lang="fr-FR" altLang="en-US" sz="2000" dirty="0"/>
              <a:t>hépatique </a:t>
            </a:r>
            <a:r>
              <a:rPr lang="fr-FR" altLang="en-US" sz="2000" dirty="0" smtClean="0"/>
              <a:t>peut être modifié: </a:t>
            </a:r>
            <a:r>
              <a:rPr lang="fr-FR" altLang="en-US" sz="2000" dirty="0" smtClean="0">
                <a:solidFill>
                  <a:srgbClr val="0000CC"/>
                </a:solidFill>
                <a:effectLst/>
                <a:sym typeface="Wingdings"/>
              </a:rPr>
              <a:t> ou </a:t>
            </a:r>
            <a:endParaRPr lang="fr-FR" altLang="en-US" sz="2000" dirty="0" smtClean="0"/>
          </a:p>
          <a:p>
            <a:pPr lvl="1">
              <a:buClrTx/>
              <a:buSzPct val="100000"/>
              <a:buFont typeface="Arial" panose="020B0604020202020204" pitchFamily="34" charset="0"/>
              <a:buChar char="•"/>
              <a:defRPr/>
            </a:pPr>
            <a:r>
              <a:rPr lang="fr-FR" altLang="en-US" sz="2000" dirty="0" smtClean="0">
                <a:effectLst/>
                <a:sym typeface="Wingdings"/>
              </a:rPr>
              <a:t>activité CYP3A4, 2D6</a:t>
            </a:r>
            <a:endParaRPr lang="fr-FR" altLang="en-US" sz="2000" dirty="0">
              <a:effectLst/>
              <a:sym typeface="Wingdings"/>
            </a:endParaRPr>
          </a:p>
          <a:p>
            <a:pPr lvl="1">
              <a:buClrTx/>
              <a:buSzPct val="100000"/>
              <a:buFont typeface="Arial" panose="020B0604020202020204" pitchFamily="34" charset="0"/>
              <a:buChar char="•"/>
              <a:defRPr/>
            </a:pPr>
            <a:r>
              <a:rPr lang="fr-FR" altLang="en-US" sz="2000" dirty="0" smtClean="0">
                <a:effectLst/>
                <a:sym typeface="Wingdings"/>
              </a:rPr>
              <a:t>activité CYP1A2</a:t>
            </a:r>
          </a:p>
          <a:p>
            <a:pPr>
              <a:buClrTx/>
              <a:buSzPct val="100000"/>
              <a:buFont typeface="Arial" panose="020B0604020202020204" pitchFamily="34" charset="0"/>
              <a:buChar char="•"/>
              <a:defRPr/>
            </a:pPr>
            <a:r>
              <a:rPr lang="fr-FR" altLang="en-US" sz="2000" dirty="0" smtClean="0"/>
              <a:t>Élimination</a:t>
            </a:r>
            <a:r>
              <a:rPr lang="fr-FR" altLang="en-US" sz="2000" dirty="0"/>
              <a:t>: </a:t>
            </a:r>
            <a:r>
              <a:rPr lang="fr-FR" altLang="en-US" sz="2000" dirty="0" smtClean="0">
                <a:solidFill>
                  <a:srgbClr val="0000CC"/>
                </a:solidFill>
                <a:effectLst/>
                <a:sym typeface="Wingdings"/>
              </a:rPr>
              <a:t> élimination </a:t>
            </a:r>
            <a:r>
              <a:rPr lang="fr-FR" altLang="en-US" sz="2000" dirty="0">
                <a:solidFill>
                  <a:srgbClr val="0000CC"/>
                </a:solidFill>
                <a:effectLst/>
                <a:sym typeface="Wingdings"/>
              </a:rPr>
              <a:t>médicaments</a:t>
            </a:r>
            <a:endParaRPr lang="fr-FR" altLang="en-US" sz="2000" dirty="0" smtClean="0"/>
          </a:p>
          <a:p>
            <a:pPr lvl="1">
              <a:buClrTx/>
              <a:buSzPct val="100000"/>
              <a:buFont typeface="Arial" panose="020B0604020202020204" pitchFamily="34" charset="0"/>
              <a:buChar char="•"/>
              <a:defRPr/>
            </a:pPr>
            <a:r>
              <a:rPr lang="fr-FR" altLang="en-US" sz="2000" dirty="0" smtClean="0">
                <a:sym typeface="Wingdings"/>
              </a:rPr>
              <a:t></a:t>
            </a:r>
            <a:r>
              <a:rPr lang="fr-FR" altLang="en-US" sz="2000" dirty="0" smtClean="0"/>
              <a:t>filtration glomérulaire (+50%): </a:t>
            </a:r>
            <a:r>
              <a:rPr lang="fr-FR" altLang="en-US" sz="2000" dirty="0" smtClean="0">
                <a:effectLst/>
                <a:sym typeface="Wingdings"/>
              </a:rPr>
              <a:t>lithium,  </a:t>
            </a:r>
            <a:r>
              <a:rPr lang="fr-FR" altLang="en-US" sz="2000" dirty="0" err="1" smtClean="0">
                <a:effectLst/>
                <a:sym typeface="Wingdings"/>
              </a:rPr>
              <a:t>ATBio</a:t>
            </a:r>
            <a:r>
              <a:rPr lang="fr-FR" altLang="en-US" sz="2000" dirty="0" smtClean="0">
                <a:effectLst/>
                <a:sym typeface="Wingdings"/>
              </a:rPr>
              <a:t>…</a:t>
            </a:r>
            <a:r>
              <a:rPr lang="fr-FR" altLang="en-US" sz="2000" dirty="0" smtClean="0">
                <a:solidFill>
                  <a:srgbClr val="0000CC"/>
                </a:solidFill>
                <a:effectLst/>
                <a:sym typeface="Wingdings"/>
              </a:rPr>
              <a:t> </a:t>
            </a:r>
          </a:p>
          <a:p>
            <a:pPr lvl="1">
              <a:buClrTx/>
              <a:buSzPct val="100000"/>
              <a:buFont typeface="Arial" panose="020B0604020202020204" pitchFamily="34" charset="0"/>
              <a:buChar char="•"/>
              <a:defRPr/>
            </a:pPr>
            <a:endParaRPr lang="fr-FR" altLang="en-US" sz="2000" dirty="0" smtClean="0">
              <a:solidFill>
                <a:srgbClr val="0000CC"/>
              </a:solidFill>
              <a:effectLst/>
            </a:endParaRPr>
          </a:p>
        </p:txBody>
      </p:sp>
      <p:sp>
        <p:nvSpPr>
          <p:cNvPr id="3" name="ZoneTexte 2"/>
          <p:cNvSpPr txBox="1"/>
          <p:nvPr/>
        </p:nvSpPr>
        <p:spPr>
          <a:xfrm>
            <a:off x="5809305" y="1057215"/>
            <a:ext cx="3316111" cy="5016758"/>
          </a:xfrm>
          <a:prstGeom prst="rect">
            <a:avLst/>
          </a:prstGeom>
          <a:noFill/>
        </p:spPr>
        <p:txBody>
          <a:bodyPr>
            <a:spAutoFit/>
          </a:bodyPr>
          <a:lstStyle/>
          <a:p>
            <a:pPr>
              <a:defRPr/>
            </a:pPr>
            <a:r>
              <a:rPr lang="fr-FR" sz="2400" dirty="0">
                <a:solidFill>
                  <a:srgbClr val="0000CC"/>
                </a:solidFill>
                <a:latin typeface="Arial" panose="020B0604020202020204" pitchFamily="34" charset="0"/>
              </a:rPr>
              <a:t>absorption digestive ≈</a:t>
            </a:r>
          </a:p>
          <a:p>
            <a:pPr>
              <a:defRPr/>
            </a:pPr>
            <a:r>
              <a:rPr lang="fr-FR" sz="2400" dirty="0">
                <a:solidFill>
                  <a:srgbClr val="0000CC"/>
                </a:solidFill>
                <a:latin typeface="Arial" panose="020B0604020202020204" pitchFamily="34" charset="0"/>
              </a:rPr>
              <a:t>↑ </a:t>
            </a:r>
            <a:r>
              <a:rPr lang="fr-FR" sz="2400" dirty="0" err="1">
                <a:solidFill>
                  <a:srgbClr val="0000CC"/>
                </a:solidFill>
                <a:latin typeface="Arial" panose="020B0604020202020204" pitchFamily="34" charset="0"/>
              </a:rPr>
              <a:t>Vd</a:t>
            </a:r>
            <a:r>
              <a:rPr lang="fr-FR" sz="2400" dirty="0">
                <a:solidFill>
                  <a:srgbClr val="0000CC"/>
                </a:solidFill>
                <a:latin typeface="Arial" panose="020B0604020202020204" pitchFamily="34" charset="0"/>
              </a:rPr>
              <a:t>, ↑ fraction libre</a:t>
            </a:r>
          </a:p>
          <a:p>
            <a:pPr>
              <a:defRPr/>
            </a:pPr>
            <a:r>
              <a:rPr lang="fr-FR" sz="2400" dirty="0">
                <a:solidFill>
                  <a:srgbClr val="0000CC"/>
                </a:solidFill>
                <a:latin typeface="Arial" panose="020B0604020202020204" pitchFamily="34" charset="0"/>
              </a:rPr>
              <a:t>↑ ou ↓ métabolisme CYP</a:t>
            </a:r>
          </a:p>
          <a:p>
            <a:pPr>
              <a:defRPr/>
            </a:pPr>
            <a:r>
              <a:rPr lang="fr-FR" sz="2400" dirty="0">
                <a:solidFill>
                  <a:srgbClr val="0000CC"/>
                </a:solidFill>
                <a:latin typeface="Arial" panose="020B0604020202020204" pitchFamily="34" charset="0"/>
              </a:rPr>
              <a:t>↑ excrétion rénale</a:t>
            </a:r>
          </a:p>
          <a:p>
            <a:pPr marL="342900" indent="-342900">
              <a:buFont typeface="Wingdings" panose="05000000000000000000" pitchFamily="2" charset="2"/>
              <a:buChar char="à"/>
              <a:defRPr/>
            </a:pPr>
            <a:r>
              <a:rPr lang="fr-FR" sz="2400" dirty="0">
                <a:solidFill>
                  <a:srgbClr val="0000CC"/>
                </a:solidFill>
                <a:latin typeface="Arial" panose="020B0604020202020204" pitchFamily="34" charset="0"/>
              </a:rPr>
              <a:t>Plutôt </a:t>
            </a:r>
            <a:r>
              <a:rPr lang="fr-FR" sz="2400" b="1" dirty="0">
                <a:solidFill>
                  <a:srgbClr val="0000CC"/>
                </a:solidFill>
                <a:latin typeface="Arial" panose="020B0604020202020204" pitchFamily="34" charset="0"/>
              </a:rPr>
              <a:t>↓ de la concentration</a:t>
            </a:r>
          </a:p>
          <a:p>
            <a:pPr marL="342900" indent="-342900">
              <a:buFont typeface="Wingdings" panose="05000000000000000000" pitchFamily="2" charset="2"/>
              <a:buChar char="à"/>
              <a:defRPr/>
            </a:pPr>
            <a:r>
              <a:rPr lang="fr-FR" sz="2400" dirty="0">
                <a:solidFill>
                  <a:srgbClr val="0000CC"/>
                </a:solidFill>
                <a:latin typeface="Arial" panose="020B0604020202020204" pitchFamily="34" charset="0"/>
              </a:rPr>
              <a:t>Plutôt </a:t>
            </a:r>
            <a:r>
              <a:rPr lang="fr-FR" sz="2400" b="1" dirty="0">
                <a:solidFill>
                  <a:srgbClr val="0000CC"/>
                </a:solidFill>
                <a:latin typeface="Arial" panose="020B0604020202020204" pitchFamily="34" charset="0"/>
              </a:rPr>
              <a:t>↑</a:t>
            </a:r>
            <a:r>
              <a:rPr lang="fr-FR" sz="2400" dirty="0">
                <a:solidFill>
                  <a:srgbClr val="0000CC"/>
                </a:solidFill>
                <a:latin typeface="Arial" panose="020B0604020202020204" pitchFamily="34" charset="0"/>
              </a:rPr>
              <a:t> </a:t>
            </a:r>
            <a:r>
              <a:rPr lang="fr-FR" sz="2400" b="1" dirty="0">
                <a:solidFill>
                  <a:srgbClr val="0000CC"/>
                </a:solidFill>
                <a:latin typeface="Arial" panose="020B0604020202020204" pitchFamily="34" charset="0"/>
              </a:rPr>
              <a:t>clairance</a:t>
            </a:r>
          </a:p>
          <a:p>
            <a:pPr marL="342900" indent="-342900">
              <a:buFont typeface="Wingdings" panose="05000000000000000000" pitchFamily="2" charset="2"/>
              <a:buChar char="à"/>
              <a:defRPr/>
            </a:pPr>
            <a:r>
              <a:rPr lang="fr-FR" sz="2400" dirty="0">
                <a:solidFill>
                  <a:srgbClr val="0000CC"/>
                </a:solidFill>
                <a:latin typeface="Arial" panose="020B0604020202020204" pitchFamily="34" charset="0"/>
              </a:rPr>
              <a:t>Plutôt </a:t>
            </a:r>
            <a:r>
              <a:rPr lang="fr-FR" sz="2400" b="1" dirty="0">
                <a:solidFill>
                  <a:srgbClr val="0000CC"/>
                </a:solidFill>
                <a:latin typeface="Arial" panose="020B0604020202020204" pitchFamily="34" charset="0"/>
              </a:rPr>
              <a:t>↓ demi-vie</a:t>
            </a:r>
          </a:p>
          <a:p>
            <a:pPr marL="342900" indent="-342900">
              <a:buFont typeface="Wingdings" panose="05000000000000000000" pitchFamily="2" charset="2"/>
              <a:buChar char="à"/>
              <a:defRPr/>
            </a:pPr>
            <a:endParaRPr lang="fr-FR" sz="2400" b="1" dirty="0">
              <a:solidFill>
                <a:srgbClr val="0000CC"/>
              </a:solidFill>
              <a:latin typeface="Arial" panose="020B0604020202020204" pitchFamily="34" charset="0"/>
            </a:endParaRPr>
          </a:p>
          <a:p>
            <a:pPr marL="342900" indent="-342900">
              <a:buFont typeface="Wingdings" panose="05000000000000000000" pitchFamily="2" charset="2"/>
              <a:buChar char="à"/>
              <a:defRPr/>
            </a:pPr>
            <a:r>
              <a:rPr lang="fr-FR" sz="2000" b="1" dirty="0">
                <a:solidFill>
                  <a:srgbClr val="0000CC"/>
                </a:solidFill>
                <a:latin typeface="Arial" panose="020B0604020202020204" pitchFamily="34" charset="0"/>
              </a:rPr>
              <a:t>Nécessité parfois d’adapter la posologie </a:t>
            </a:r>
            <a:r>
              <a:rPr lang="fr-FR" sz="2000" dirty="0" smtClean="0">
                <a:solidFill>
                  <a:srgbClr val="0000CC"/>
                </a:solidFill>
                <a:latin typeface="Arial" panose="020B0604020202020204" pitchFamily="34" charset="0"/>
              </a:rPr>
              <a:t>(Certains </a:t>
            </a:r>
            <a:r>
              <a:rPr lang="fr-FR" sz="2000" dirty="0">
                <a:solidFill>
                  <a:srgbClr val="0000CC"/>
                </a:solidFill>
                <a:latin typeface="Arial" panose="020B0604020202020204" pitchFamily="34" charset="0"/>
              </a:rPr>
              <a:t>M: lithium, antiépileptiques, …)</a:t>
            </a:r>
          </a:p>
        </p:txBody>
      </p:sp>
      <p:sp>
        <p:nvSpPr>
          <p:cNvPr id="19462" name="Accolade fermante 3"/>
          <p:cNvSpPr>
            <a:spLocks/>
          </p:cNvSpPr>
          <p:nvPr/>
        </p:nvSpPr>
        <p:spPr bwMode="auto">
          <a:xfrm>
            <a:off x="5136445" y="1052513"/>
            <a:ext cx="587022" cy="5329237"/>
          </a:xfrm>
          <a:prstGeom prst="rightBrace">
            <a:avLst>
              <a:gd name="adj1" fmla="val 8331"/>
              <a:gd name="adj2" fmla="val 50000"/>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itchFamily="2" charset="2"/>
              <a:buChar char="n"/>
              <a:defRPr sz="3200">
                <a:solidFill>
                  <a:schemeClr val="tx1"/>
                </a:solidFill>
                <a:latin typeface="Arial"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Arial" charset="0"/>
              </a:defRPr>
            </a:lvl2pPr>
            <a:lvl3pPr marL="1143000" indent="-228600">
              <a:spcBef>
                <a:spcPct val="20000"/>
              </a:spcBef>
              <a:buClr>
                <a:schemeClr val="hlink"/>
              </a:buClr>
              <a:buSzPct val="65000"/>
              <a:buFont typeface="Wingdings" pitchFamily="2" charset="2"/>
              <a:buChar char="n"/>
              <a:defRPr sz="2400">
                <a:solidFill>
                  <a:schemeClr val="tx1"/>
                </a:solidFill>
                <a:latin typeface="Arial"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Arial"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endParaRPr lang="fr-FR" altLang="fr-FR" sz="1600"/>
          </a:p>
        </p:txBody>
      </p:sp>
      <p:pic>
        <p:nvPicPr>
          <p:cNvPr id="8" name="Image 7"/>
          <p:cNvPicPr>
            <a:picLocks noChangeAspect="1"/>
          </p:cNvPicPr>
          <p:nvPr/>
        </p:nvPicPr>
        <p:blipFill>
          <a:blip r:embed="rId2"/>
          <a:stretch>
            <a:fillRect/>
          </a:stretch>
        </p:blipFill>
        <p:spPr>
          <a:xfrm>
            <a:off x="8380715" y="189716"/>
            <a:ext cx="612169" cy="612169"/>
          </a:xfrm>
          <a:prstGeom prst="rect">
            <a:avLst/>
          </a:prstGeom>
        </p:spPr>
      </p:pic>
    </p:spTree>
    <p:extLst>
      <p:ext uri="{BB962C8B-B14F-4D97-AF65-F5344CB8AC3E}">
        <p14:creationId xmlns:p14="http://schemas.microsoft.com/office/powerpoint/2010/main" val="17287571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tx1">
                    <a:lumMod val="65000"/>
                    <a:lumOff val="35000"/>
                  </a:schemeClr>
                </a:solidFill>
                <a:cs typeface="Arial" pitchFamily="34" charset="0"/>
              </a:rPr>
              <a:t>2. PASSAGE PLACENTAIRE</a:t>
            </a:r>
            <a:endParaRPr lang="fr-FR" sz="3600" dirty="0">
              <a:solidFill>
                <a:schemeClr val="tx1">
                  <a:lumMod val="65000"/>
                  <a:lumOff val="35000"/>
                </a:schemeClr>
              </a:solidFill>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96" y="775586"/>
            <a:ext cx="7163297" cy="466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71600" y="5445224"/>
            <a:ext cx="8064896" cy="830997"/>
          </a:xfrm>
          <a:prstGeom prst="rect">
            <a:avLst/>
          </a:prstGeom>
        </p:spPr>
        <p:txBody>
          <a:bodyPr wrap="square">
            <a:spAutoFit/>
          </a:bodyPr>
          <a:lstStyle/>
          <a:p>
            <a:pPr>
              <a:defRPr/>
            </a:pPr>
            <a:r>
              <a:rPr lang="fr-FR" sz="2400" b="1" dirty="0" smtClean="0">
                <a:solidFill>
                  <a:schemeClr val="tx2">
                    <a:lumMod val="60000"/>
                    <a:lumOff val="40000"/>
                  </a:schemeClr>
                </a:solidFill>
              </a:rPr>
              <a:t>Mécanismes : le </a:t>
            </a:r>
            <a:r>
              <a:rPr lang="fr-FR" sz="2400" b="1" dirty="0">
                <a:solidFill>
                  <a:schemeClr val="tx2">
                    <a:lumMod val="60000"/>
                    <a:lumOff val="40000"/>
                  </a:schemeClr>
                </a:solidFill>
              </a:rPr>
              <a:t>transfert passif, le transport actif, la diffusion </a:t>
            </a:r>
            <a:r>
              <a:rPr lang="fr-FR" sz="2400" b="1" dirty="0" smtClean="0">
                <a:solidFill>
                  <a:schemeClr val="tx2">
                    <a:lumMod val="60000"/>
                    <a:lumOff val="40000"/>
                  </a:schemeClr>
                </a:solidFill>
              </a:rPr>
              <a:t>facilitée </a:t>
            </a:r>
            <a:r>
              <a:rPr lang="fr-FR" sz="2400" b="1" dirty="0">
                <a:solidFill>
                  <a:schemeClr val="tx2">
                    <a:lumMod val="60000"/>
                    <a:lumOff val="40000"/>
                  </a:schemeClr>
                </a:solidFill>
              </a:rPr>
              <a:t>et le métabolisme placentaire</a:t>
            </a:r>
          </a:p>
        </p:txBody>
      </p:sp>
      <p:sp>
        <p:nvSpPr>
          <p:cNvPr id="7" name="ZoneTexte 6"/>
          <p:cNvSpPr txBox="1"/>
          <p:nvPr/>
        </p:nvSpPr>
        <p:spPr>
          <a:xfrm>
            <a:off x="6943687" y="5013176"/>
            <a:ext cx="2394012" cy="369332"/>
          </a:xfrm>
          <a:prstGeom prst="rect">
            <a:avLst/>
          </a:prstGeom>
          <a:noFill/>
        </p:spPr>
        <p:txBody>
          <a:bodyPr wrap="square" rtlCol="0">
            <a:spAutoFit/>
          </a:bodyPr>
          <a:lstStyle/>
          <a:p>
            <a:r>
              <a:rPr lang="fr-FR" dirty="0" smtClean="0"/>
              <a:t>L. </a:t>
            </a:r>
            <a:r>
              <a:rPr lang="fr-FR" dirty="0" err="1" smtClean="0"/>
              <a:t>Monassier</a:t>
            </a:r>
            <a:r>
              <a:rPr lang="fr-FR" dirty="0" smtClean="0"/>
              <a:t> 2014</a:t>
            </a:r>
            <a:endParaRPr lang="fr-FR" dirty="0"/>
          </a:p>
        </p:txBody>
      </p:sp>
      <p:sp>
        <p:nvSpPr>
          <p:cNvPr id="6" name="Multiplier 5"/>
          <p:cNvSpPr/>
          <p:nvPr/>
        </p:nvSpPr>
        <p:spPr>
          <a:xfrm>
            <a:off x="4860032" y="775586"/>
            <a:ext cx="914400" cy="914400"/>
          </a:xfrm>
          <a:prstGeom prst="mathMultiply">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5"/>
          <a:stretch>
            <a:fillRect/>
          </a:stretch>
        </p:blipFill>
        <p:spPr>
          <a:xfrm>
            <a:off x="8283129" y="104435"/>
            <a:ext cx="565894" cy="570533"/>
          </a:xfrm>
          <a:prstGeom prst="rect">
            <a:avLst/>
          </a:prstGeom>
        </p:spPr>
      </p:pic>
    </p:spTree>
    <p:custDataLst>
      <p:tags r:id="rId1"/>
    </p:custDataLst>
    <p:extLst>
      <p:ext uri="{BB962C8B-B14F-4D97-AF65-F5344CB8AC3E}">
        <p14:creationId xmlns:p14="http://schemas.microsoft.com/office/powerpoint/2010/main" val="25669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A72C5CA-E694-444B-867C-9D8672547B90}" type="slidenum">
              <a:rPr lang="fr-FR" smtClean="0"/>
              <a:pPr>
                <a:defRPr/>
              </a:pPr>
              <a:t>2</a:t>
            </a:fld>
            <a:endParaRPr lang="fr-FR"/>
          </a:p>
        </p:txBody>
      </p:sp>
      <p:sp>
        <p:nvSpPr>
          <p:cNvPr id="3" name="ZoneTexte 2"/>
          <p:cNvSpPr txBox="1"/>
          <p:nvPr/>
        </p:nvSpPr>
        <p:spPr>
          <a:xfrm>
            <a:off x="2465766" y="4856675"/>
            <a:ext cx="4483872" cy="646331"/>
          </a:xfrm>
          <a:prstGeom prst="rect">
            <a:avLst/>
          </a:prstGeom>
          <a:noFill/>
        </p:spPr>
        <p:txBody>
          <a:bodyPr wrap="square" rtlCol="0">
            <a:spAutoFit/>
          </a:bodyPr>
          <a:lstStyle/>
          <a:p>
            <a:r>
              <a:rPr lang="fr-FR" dirty="0"/>
              <a:t>Référence principale recommandée pour les étudiants</a:t>
            </a:r>
          </a:p>
        </p:txBody>
      </p:sp>
      <p:pic>
        <p:nvPicPr>
          <p:cNvPr id="5" name="Image 4" descr="Le bon usage du médicament et des thérapeutiques non médicamenteuses"/>
          <p:cNvPicPr/>
          <p:nvPr/>
        </p:nvPicPr>
        <p:blipFill>
          <a:blip r:embed="rId2">
            <a:extLst>
              <a:ext uri="{28A0092B-C50C-407E-A947-70E740481C1C}">
                <a14:useLocalDpi xmlns:a14="http://schemas.microsoft.com/office/drawing/2010/main" val="0"/>
              </a:ext>
            </a:extLst>
          </a:blip>
          <a:srcRect/>
          <a:stretch>
            <a:fillRect/>
          </a:stretch>
        </p:blipFill>
        <p:spPr bwMode="auto">
          <a:xfrm>
            <a:off x="3404659" y="1641021"/>
            <a:ext cx="2347829" cy="2754630"/>
          </a:xfrm>
          <a:prstGeom prst="rect">
            <a:avLst/>
          </a:prstGeom>
          <a:noFill/>
          <a:ln>
            <a:noFill/>
          </a:ln>
        </p:spPr>
      </p:pic>
    </p:spTree>
    <p:extLst>
      <p:ext uri="{BB962C8B-B14F-4D97-AF65-F5344CB8AC3E}">
        <p14:creationId xmlns:p14="http://schemas.microsoft.com/office/powerpoint/2010/main" val="3015810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Espace réservé de la date 1"/>
          <p:cNvSpPr txBox="1">
            <a:spLocks/>
          </p:cNvSpPr>
          <p:nvPr/>
        </p:nvSpPr>
        <p:spPr>
          <a:xfrm>
            <a:off x="4018012" y="649287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smtClean="0"/>
              <a:t>03 Mai 2017</a:t>
            </a:r>
            <a:endParaRPr lang="fr-FR" dirty="0"/>
          </a:p>
        </p:txBody>
      </p:sp>
      <p:sp>
        <p:nvSpPr>
          <p:cNvPr id="8" name="Titre 1"/>
          <p:cNvSpPr txBox="1">
            <a:spLocks/>
          </p:cNvSpPr>
          <p:nvPr/>
        </p:nvSpPr>
        <p:spPr>
          <a:xfrm>
            <a:off x="251520" y="116632"/>
            <a:ext cx="8229600" cy="792088"/>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600" b="1" dirty="0" smtClean="0">
                <a:solidFill>
                  <a:schemeClr val="bg1">
                    <a:lumMod val="50000"/>
                  </a:schemeClr>
                </a:solidFill>
              </a:rPr>
              <a:t>MECANISME LE PLUS IMPORTANT: LA DIFFUSION PASSIVE </a:t>
            </a:r>
            <a:endParaRPr lang="fr-FR" sz="4600" b="1" dirty="0">
              <a:solidFill>
                <a:schemeClr val="bg1">
                  <a:lumMod val="50000"/>
                </a:schemeClr>
              </a:solidFill>
            </a:endParaRPr>
          </a:p>
        </p:txBody>
      </p:sp>
      <p:pic>
        <p:nvPicPr>
          <p:cNvPr id="3" name="Image 2"/>
          <p:cNvPicPr>
            <a:picLocks noChangeAspect="1"/>
          </p:cNvPicPr>
          <p:nvPr/>
        </p:nvPicPr>
        <p:blipFill>
          <a:blip r:embed="rId4"/>
          <a:stretch>
            <a:fillRect/>
          </a:stretch>
        </p:blipFill>
        <p:spPr>
          <a:xfrm>
            <a:off x="3177910" y="1366466"/>
            <a:ext cx="5956532" cy="3894299"/>
          </a:xfrm>
          <a:prstGeom prst="rect">
            <a:avLst/>
          </a:prstGeom>
        </p:spPr>
      </p:pic>
      <p:sp>
        <p:nvSpPr>
          <p:cNvPr id="4" name="ZoneTexte 3"/>
          <p:cNvSpPr txBox="1"/>
          <p:nvPr/>
        </p:nvSpPr>
        <p:spPr>
          <a:xfrm>
            <a:off x="251520" y="1412776"/>
            <a:ext cx="3096344" cy="4370427"/>
          </a:xfrm>
          <a:prstGeom prst="rect">
            <a:avLst/>
          </a:prstGeom>
          <a:noFill/>
        </p:spPr>
        <p:txBody>
          <a:bodyPr wrap="square" rtlCol="0">
            <a:spAutoFit/>
          </a:bodyPr>
          <a:lstStyle/>
          <a:p>
            <a:pPr marL="285750" indent="-285750">
              <a:buFontTx/>
              <a:buChar char="-"/>
            </a:pPr>
            <a:r>
              <a:rPr lang="fr-FR" sz="2200" dirty="0" smtClean="0"/>
              <a:t>Faible poids moléculaire &lt;500Da</a:t>
            </a:r>
          </a:p>
          <a:p>
            <a:pPr marL="285750" indent="-285750">
              <a:buFontTx/>
              <a:buChar char="-"/>
            </a:pPr>
            <a:r>
              <a:rPr lang="fr-FR" sz="2200" dirty="0" smtClean="0"/>
              <a:t>Liposoluble</a:t>
            </a:r>
          </a:p>
          <a:p>
            <a:pPr marL="285750" indent="-285750">
              <a:buFontTx/>
              <a:buChar char="-"/>
            </a:pPr>
            <a:r>
              <a:rPr lang="fr-FR" sz="2200" dirty="0" smtClean="0"/>
              <a:t>Non ionisée</a:t>
            </a:r>
          </a:p>
          <a:p>
            <a:pPr marL="285750" indent="-285750">
              <a:buFontTx/>
              <a:buChar char="-"/>
            </a:pPr>
            <a:r>
              <a:rPr lang="fr-FR" sz="2200" dirty="0" smtClean="0"/>
              <a:t>Pas besoin d’énergie</a:t>
            </a:r>
          </a:p>
          <a:p>
            <a:pPr marL="285750" indent="-285750">
              <a:buFontTx/>
              <a:buChar char="-"/>
            </a:pPr>
            <a:r>
              <a:rPr lang="fr-FR" sz="2200" dirty="0" smtClean="0"/>
              <a:t>Non saturable</a:t>
            </a:r>
          </a:p>
          <a:p>
            <a:pPr marL="285750" indent="-285750">
              <a:buFontTx/>
              <a:buChar char="-"/>
            </a:pPr>
            <a:r>
              <a:rPr lang="fr-FR" sz="2200" dirty="0" smtClean="0"/>
              <a:t>Absence inhibition compétitive</a:t>
            </a:r>
          </a:p>
          <a:p>
            <a:pPr marL="285750" indent="-285750">
              <a:buFontTx/>
              <a:buChar char="-"/>
            </a:pPr>
            <a:r>
              <a:rPr lang="fr-FR" sz="2200" dirty="0" smtClean="0"/>
              <a:t>Concentration maternelle</a:t>
            </a:r>
          </a:p>
          <a:p>
            <a:pPr marL="285750" indent="-285750">
              <a:buFontTx/>
              <a:buChar char="-"/>
            </a:pPr>
            <a:r>
              <a:rPr lang="fr-FR" sz="2200" dirty="0" smtClean="0"/>
              <a:t>Propriétés du placenta</a:t>
            </a:r>
          </a:p>
          <a:p>
            <a:pPr marL="285750" indent="-285750">
              <a:buFontTx/>
              <a:buChar char="-"/>
            </a:pPr>
            <a:endParaRPr lang="fr-FR" dirty="0" smtClean="0"/>
          </a:p>
          <a:p>
            <a:pPr marL="285750" indent="-285750">
              <a:buFontTx/>
              <a:buChar char="-"/>
            </a:pPr>
            <a:endParaRPr lang="fr-FR" dirty="0"/>
          </a:p>
        </p:txBody>
      </p:sp>
      <p:sp>
        <p:nvSpPr>
          <p:cNvPr id="14" name="Flèche courbée vers le haut 13"/>
          <p:cNvSpPr/>
          <p:nvPr/>
        </p:nvSpPr>
        <p:spPr>
          <a:xfrm>
            <a:off x="3347864" y="4869160"/>
            <a:ext cx="1584176" cy="1008112"/>
          </a:xfrm>
          <a:prstGeom prst="curvedUpArrow">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rgbClr val="00B0F0"/>
              </a:solidFill>
            </a:endParaRPr>
          </a:p>
        </p:txBody>
      </p:sp>
      <p:sp>
        <p:nvSpPr>
          <p:cNvPr id="15" name="ZoneTexte 14"/>
          <p:cNvSpPr txBox="1"/>
          <p:nvPr/>
        </p:nvSpPr>
        <p:spPr>
          <a:xfrm>
            <a:off x="2314092" y="5876368"/>
            <a:ext cx="4104456" cy="400110"/>
          </a:xfrm>
          <a:prstGeom prst="rect">
            <a:avLst/>
          </a:prstGeom>
          <a:noFill/>
        </p:spPr>
        <p:txBody>
          <a:bodyPr wrap="square" rtlCol="0">
            <a:spAutoFit/>
          </a:bodyPr>
          <a:lstStyle/>
          <a:p>
            <a:r>
              <a:rPr lang="fr-FR" sz="2000" b="1" dirty="0" smtClean="0">
                <a:solidFill>
                  <a:srgbClr val="FF0000"/>
                </a:solidFill>
              </a:rPr>
              <a:t>MAJORITE DES MEDICAMENTS</a:t>
            </a:r>
            <a:endParaRPr lang="fr-FR" sz="2000" b="1" dirty="0">
              <a:solidFill>
                <a:srgbClr val="FF0000"/>
              </a:solidFill>
            </a:endParaRPr>
          </a:p>
        </p:txBody>
      </p:sp>
      <p:pic>
        <p:nvPicPr>
          <p:cNvPr id="10" name="Image 9"/>
          <p:cNvPicPr>
            <a:picLocks noChangeAspect="1"/>
          </p:cNvPicPr>
          <p:nvPr/>
        </p:nvPicPr>
        <p:blipFill>
          <a:blip r:embed="rId5"/>
          <a:stretch>
            <a:fillRect/>
          </a:stretch>
        </p:blipFill>
        <p:spPr>
          <a:xfrm>
            <a:off x="8283129" y="104435"/>
            <a:ext cx="565894" cy="570533"/>
          </a:xfrm>
          <a:prstGeom prst="rect">
            <a:avLst/>
          </a:prstGeom>
        </p:spPr>
      </p:pic>
    </p:spTree>
    <p:custDataLst>
      <p:tags r:id="rId1"/>
    </p:custDataLst>
    <p:extLst>
      <p:ext uri="{BB962C8B-B14F-4D97-AF65-F5344CB8AC3E}">
        <p14:creationId xmlns:p14="http://schemas.microsoft.com/office/powerpoint/2010/main" val="226725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cs typeface="Arial" pitchFamily="34" charset="0"/>
              </a:rPr>
              <a:t>3. RISQUES SELON L’AGE GESTATIONNEL</a:t>
            </a:r>
            <a:endParaRPr lang="fr-FR" sz="3600" dirty="0">
              <a:solidFill>
                <a:schemeClr val="tx1">
                  <a:lumMod val="65000"/>
                  <a:lumOff val="35000"/>
                </a:schemeClr>
              </a:solidFill>
              <a:cs typeface="Arial" pitchFamily="34" charset="0"/>
            </a:endParaRPr>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2" name="Group 64"/>
          <p:cNvGraphicFramePr>
            <a:graphicFrameLocks/>
          </p:cNvGraphicFramePr>
          <p:nvPr>
            <p:extLst/>
          </p:nvPr>
        </p:nvGraphicFramePr>
        <p:xfrm>
          <a:off x="109747" y="1774680"/>
          <a:ext cx="6876226" cy="1491614"/>
        </p:xfrm>
        <a:graphic>
          <a:graphicData uri="http://schemas.openxmlformats.org/drawingml/2006/table">
            <a:tbl>
              <a:tblPr/>
              <a:tblGrid>
                <a:gridCol w="982209"/>
                <a:gridCol w="1386260"/>
                <a:gridCol w="1735239"/>
                <a:gridCol w="1321410"/>
                <a:gridCol w="1451108"/>
              </a:tblGrid>
              <a:tr h="5887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mn-lt"/>
                        </a:rPr>
                        <a:t> Période               </a:t>
                      </a:r>
                    </a:p>
                  </a:txBody>
                  <a:tcPr marL="68580" marR="68580" marT="34289" marB="34289"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mn-lt"/>
                        </a:rPr>
                        <a:t>1.Nidation</a:t>
                      </a:r>
                    </a:p>
                  </a:txBody>
                  <a:tcPr marL="68580" marR="68580" marT="34289" marB="3428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mn-lt"/>
                        </a:rPr>
                        <a:t>2.Organogénèse</a:t>
                      </a:r>
                    </a:p>
                  </a:txBody>
                  <a:tcPr marL="68580" marR="68580" marT="34289" marB="3428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mn-lt"/>
                        </a:rPr>
                        <a:t>3.Foetus</a:t>
                      </a:r>
                    </a:p>
                  </a:txBody>
                  <a:tcPr marL="68580" marR="68580" marT="34289" marB="3428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mn-lt"/>
                        </a:rPr>
                        <a:t>4.N-Né</a:t>
                      </a:r>
                    </a:p>
                  </a:txBody>
                  <a:tcPr marL="68580" marR="68580" marT="34289" marB="34289"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028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chemeClr val="tx1"/>
                          </a:solidFill>
                          <a:effectLst/>
                          <a:latin typeface="+mn-lt"/>
                        </a:rPr>
                        <a:t>Effet</a:t>
                      </a:r>
                    </a:p>
                  </a:txBody>
                  <a:tcPr marL="68580" marR="68580" marT="34289" marB="34289"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1800" b="0" i="0" u="none" strike="noStrike" kern="1200" baseline="0" dirty="0" smtClean="0">
                          <a:solidFill>
                            <a:schemeClr val="tx1"/>
                          </a:solidFill>
                          <a:latin typeface="+mn-lt"/>
                          <a:ea typeface="+mn-ea"/>
                          <a:cs typeface="+mn-cs"/>
                        </a:rPr>
                        <a:t>loi du « tout ou rien »</a:t>
                      </a:r>
                      <a:endParaRPr kumimoji="0" lang="fr-FR" sz="1800" b="0" i="0" u="none" strike="noStrike" cap="none" normalizeH="0" baseline="0" dirty="0" smtClean="0">
                        <a:ln>
                          <a:noFill/>
                        </a:ln>
                        <a:solidFill>
                          <a:schemeClr val="tx1"/>
                        </a:solidFill>
                        <a:effectLst/>
                        <a:latin typeface="+mn-lt"/>
                      </a:endParaRPr>
                    </a:p>
                  </a:txBody>
                  <a:tcPr marL="68580" marR="68580" marT="34289" marB="3428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tx1"/>
                          </a:solidFill>
                          <a:effectLst/>
                          <a:latin typeface="+mn-lt"/>
                        </a:rPr>
                        <a:t>Malformation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tx1"/>
                          </a:solidFill>
                          <a:effectLst/>
                          <a:latin typeface="+mn-lt"/>
                        </a:rPr>
                        <a:t>tératogène</a:t>
                      </a:r>
                    </a:p>
                  </a:txBody>
                  <a:tcPr marL="68580" marR="68580" marT="34289" marB="3428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tx1"/>
                          </a:solidFill>
                          <a:effectLst/>
                          <a:latin typeface="+mn-lt"/>
                        </a:rPr>
                        <a:t>Pathologie, croissance, </a:t>
                      </a:r>
                    </a:p>
                  </a:txBody>
                  <a:tcPr marL="68580" marR="68580" marT="34289" marB="34289"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tx1"/>
                          </a:solidFill>
                          <a:effectLst/>
                          <a:latin typeface="+mn-lt"/>
                        </a:rPr>
                        <a:t>Effets néonataux</a:t>
                      </a:r>
                    </a:p>
                  </a:txBody>
                  <a:tcPr marL="68580" marR="68580" marT="34289" marB="34289"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pSp>
        <p:nvGrpSpPr>
          <p:cNvPr id="13" name="Groupe 12"/>
          <p:cNvGrpSpPr/>
          <p:nvPr/>
        </p:nvGrpSpPr>
        <p:grpSpPr>
          <a:xfrm>
            <a:off x="159972" y="1196752"/>
            <a:ext cx="6942238" cy="475657"/>
            <a:chOff x="1143001" y="3429000"/>
            <a:chExt cx="6669881" cy="378619"/>
          </a:xfrm>
        </p:grpSpPr>
        <p:sp>
          <p:nvSpPr>
            <p:cNvPr id="14" name="Line 33"/>
            <p:cNvSpPr>
              <a:spLocks noChangeShapeType="1"/>
            </p:cNvSpPr>
            <p:nvPr/>
          </p:nvSpPr>
          <p:spPr bwMode="auto">
            <a:xfrm>
              <a:off x="1331119" y="3807619"/>
              <a:ext cx="6481763"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sz="1350"/>
            </a:p>
          </p:txBody>
        </p:sp>
        <p:sp>
          <p:nvSpPr>
            <p:cNvPr id="15" name="Text Box 34"/>
            <p:cNvSpPr txBox="1">
              <a:spLocks noChangeArrowheads="1"/>
            </p:cNvSpPr>
            <p:nvPr/>
          </p:nvSpPr>
          <p:spPr bwMode="auto">
            <a:xfrm>
              <a:off x="1143001" y="3429000"/>
              <a:ext cx="103105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1350" dirty="0"/>
                <a:t>Age (jours)</a:t>
              </a:r>
            </a:p>
          </p:txBody>
        </p:sp>
        <p:sp>
          <p:nvSpPr>
            <p:cNvPr id="16" name="Text Box 36"/>
            <p:cNvSpPr txBox="1">
              <a:spLocks noChangeArrowheads="1"/>
            </p:cNvSpPr>
            <p:nvPr/>
          </p:nvSpPr>
          <p:spPr bwMode="auto">
            <a:xfrm>
              <a:off x="3383756" y="3482578"/>
              <a:ext cx="4238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1350"/>
                <a:t>12</a:t>
              </a:r>
            </a:p>
          </p:txBody>
        </p:sp>
        <p:sp>
          <p:nvSpPr>
            <p:cNvPr id="17" name="Text Box 37"/>
            <p:cNvSpPr txBox="1">
              <a:spLocks noChangeArrowheads="1"/>
            </p:cNvSpPr>
            <p:nvPr/>
          </p:nvSpPr>
          <p:spPr bwMode="auto">
            <a:xfrm>
              <a:off x="5112544" y="3469481"/>
              <a:ext cx="37742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1350"/>
                <a:t>56</a:t>
              </a:r>
            </a:p>
          </p:txBody>
        </p:sp>
        <p:sp>
          <p:nvSpPr>
            <p:cNvPr id="18" name="Text Box 38"/>
            <p:cNvSpPr txBox="1">
              <a:spLocks noChangeArrowheads="1"/>
            </p:cNvSpPr>
            <p:nvPr/>
          </p:nvSpPr>
          <p:spPr bwMode="auto">
            <a:xfrm>
              <a:off x="6137673" y="3462337"/>
              <a:ext cx="13292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1350"/>
                <a:t>Accouchement</a:t>
              </a:r>
            </a:p>
          </p:txBody>
        </p:sp>
      </p:grpSp>
      <p:sp>
        <p:nvSpPr>
          <p:cNvPr id="20" name="Espace réservé de la date 1"/>
          <p:cNvSpPr txBox="1">
            <a:spLocks/>
          </p:cNvSpPr>
          <p:nvPr/>
        </p:nvSpPr>
        <p:spPr>
          <a:xfrm>
            <a:off x="3730375" y="6492875"/>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03 Mai 2017</a:t>
            </a:r>
            <a:endParaRPr lang="fr-FR" dirty="0"/>
          </a:p>
        </p:txBody>
      </p:sp>
      <p:grpSp>
        <p:nvGrpSpPr>
          <p:cNvPr id="26" name="Groupe 25"/>
          <p:cNvGrpSpPr/>
          <p:nvPr/>
        </p:nvGrpSpPr>
        <p:grpSpPr>
          <a:xfrm>
            <a:off x="821265" y="3665126"/>
            <a:ext cx="2882000" cy="2068410"/>
            <a:chOff x="1402134" y="3703463"/>
            <a:chExt cx="2882000" cy="2099315"/>
          </a:xfrm>
        </p:grpSpPr>
        <p:pic>
          <p:nvPicPr>
            <p:cNvPr id="1026" name="Picture 2" descr="https://i.skyrock.net/7678/71957678/pics/2849841306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760" y="3766954"/>
              <a:ext cx="1328200" cy="1635714"/>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1402134" y="3703463"/>
              <a:ext cx="1702461" cy="400110"/>
            </a:xfrm>
            <a:prstGeom prst="rect">
              <a:avLst/>
            </a:prstGeom>
            <a:noFill/>
          </p:spPr>
          <p:txBody>
            <a:bodyPr wrap="square" rtlCol="0">
              <a:spAutoFit/>
            </a:bodyPr>
            <a:lstStyle/>
            <a:p>
              <a:r>
                <a:rPr lang="fr-FR" sz="2000" b="1" dirty="0" smtClean="0"/>
                <a:t>Thalidomide</a:t>
              </a:r>
              <a:endParaRPr lang="fr-FR" sz="2000" b="1" dirty="0"/>
            </a:p>
          </p:txBody>
        </p:sp>
        <p:sp>
          <p:nvSpPr>
            <p:cNvPr id="23" name="ZoneTexte 22"/>
            <p:cNvSpPr txBox="1"/>
            <p:nvPr/>
          </p:nvSpPr>
          <p:spPr>
            <a:xfrm>
              <a:off x="2811585" y="5402668"/>
              <a:ext cx="1472549" cy="400110"/>
            </a:xfrm>
            <a:prstGeom prst="rect">
              <a:avLst/>
            </a:prstGeom>
            <a:noFill/>
          </p:spPr>
          <p:txBody>
            <a:bodyPr wrap="square" rtlCol="0">
              <a:spAutoFit/>
            </a:bodyPr>
            <a:lstStyle/>
            <a:p>
              <a:r>
                <a:rPr lang="fr-FR" sz="2000" b="1" dirty="0" smtClean="0"/>
                <a:t>Phocomélie</a:t>
              </a:r>
              <a:endParaRPr lang="fr-FR" sz="2000" b="1" dirty="0"/>
            </a:p>
          </p:txBody>
        </p:sp>
      </p:grpSp>
      <p:sp>
        <p:nvSpPr>
          <p:cNvPr id="22" name="Flèche vers le bas 21"/>
          <p:cNvSpPr/>
          <p:nvPr/>
        </p:nvSpPr>
        <p:spPr>
          <a:xfrm>
            <a:off x="3132881" y="3308124"/>
            <a:ext cx="45719" cy="357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bas 23"/>
          <p:cNvSpPr/>
          <p:nvPr/>
        </p:nvSpPr>
        <p:spPr>
          <a:xfrm>
            <a:off x="6201734" y="3329865"/>
            <a:ext cx="45719" cy="357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7344133" y="3702211"/>
            <a:ext cx="1736415" cy="2031325"/>
          </a:xfrm>
          <a:prstGeom prst="rect">
            <a:avLst/>
          </a:prstGeom>
          <a:solidFill>
            <a:schemeClr val="accent1"/>
          </a:solidFill>
          <a:ln cap="sq">
            <a:solidFill>
              <a:schemeClr val="accent1"/>
            </a:solidFill>
          </a:ln>
        </p:spPr>
        <p:txBody>
          <a:bodyPr wrap="square" rtlCol="0">
            <a:spAutoFit/>
          </a:bodyPr>
          <a:lstStyle/>
          <a:p>
            <a:r>
              <a:rPr lang="fr-FR" b="1" dirty="0" err="1" smtClean="0">
                <a:solidFill>
                  <a:schemeClr val="bg1"/>
                </a:solidFill>
              </a:rPr>
              <a:t>Distilbène</a:t>
            </a:r>
            <a:r>
              <a:rPr lang="fr-FR" b="1" dirty="0" smtClean="0">
                <a:solidFill>
                  <a:schemeClr val="bg1"/>
                </a:solidFill>
              </a:rPr>
              <a:t>  </a:t>
            </a:r>
            <a:r>
              <a:rPr lang="fr-FR" dirty="0" smtClean="0">
                <a:solidFill>
                  <a:schemeClr val="bg1"/>
                </a:solidFill>
                <a:sym typeface="Wingdings" panose="05000000000000000000" pitchFamily="2" charset="2"/>
              </a:rPr>
              <a:t> </a:t>
            </a:r>
            <a:r>
              <a:rPr lang="fr-FR" dirty="0" smtClean="0">
                <a:solidFill>
                  <a:schemeClr val="bg1"/>
                </a:solidFill>
              </a:rPr>
              <a:t>cancers vagin, utérus</a:t>
            </a:r>
          </a:p>
          <a:p>
            <a:r>
              <a:rPr lang="fr-FR" b="1" dirty="0" err="1" smtClean="0">
                <a:solidFill>
                  <a:schemeClr val="bg1"/>
                </a:solidFill>
              </a:rPr>
              <a:t>Valproate</a:t>
            </a:r>
            <a:r>
              <a:rPr lang="fr-FR" b="1" dirty="0" smtClean="0">
                <a:solidFill>
                  <a:schemeClr val="bg1"/>
                </a:solidFill>
              </a:rPr>
              <a:t> </a:t>
            </a:r>
            <a:r>
              <a:rPr lang="fr-FR" dirty="0" smtClean="0">
                <a:solidFill>
                  <a:schemeClr val="bg1"/>
                </a:solidFill>
                <a:sym typeface="Wingdings" panose="05000000000000000000" pitchFamily="2" charset="2"/>
              </a:rPr>
              <a:t></a:t>
            </a:r>
            <a:r>
              <a:rPr lang="fr-FR" dirty="0" smtClean="0">
                <a:solidFill>
                  <a:schemeClr val="bg1"/>
                </a:solidFill>
              </a:rPr>
              <a:t> autisme,  diminution QI ?</a:t>
            </a:r>
          </a:p>
          <a:p>
            <a:endParaRPr lang="fr-FR" dirty="0"/>
          </a:p>
        </p:txBody>
      </p:sp>
      <p:grpSp>
        <p:nvGrpSpPr>
          <p:cNvPr id="31" name="Groupe 30"/>
          <p:cNvGrpSpPr/>
          <p:nvPr/>
        </p:nvGrpSpPr>
        <p:grpSpPr>
          <a:xfrm>
            <a:off x="3739094" y="3751393"/>
            <a:ext cx="1930343" cy="2279829"/>
            <a:chOff x="4716017" y="3789093"/>
            <a:chExt cx="1584176" cy="2298506"/>
          </a:xfrm>
        </p:grpSpPr>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5969" y="3789093"/>
              <a:ext cx="1083393" cy="109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ZoneTexte 28"/>
            <p:cNvSpPr txBox="1"/>
            <p:nvPr/>
          </p:nvSpPr>
          <p:spPr>
            <a:xfrm>
              <a:off x="4716017" y="4887270"/>
              <a:ext cx="1584176" cy="1200329"/>
            </a:xfrm>
            <a:prstGeom prst="rect">
              <a:avLst/>
            </a:prstGeom>
            <a:noFill/>
          </p:spPr>
          <p:txBody>
            <a:bodyPr wrap="square" rtlCol="0">
              <a:spAutoFit/>
            </a:bodyPr>
            <a:lstStyle/>
            <a:p>
              <a:r>
                <a:rPr lang="fr-FR" b="1" dirty="0" smtClean="0"/>
                <a:t>AINS, IEC</a:t>
              </a:r>
              <a:r>
                <a:rPr lang="fr-FR" b="1" dirty="0" smtClean="0">
                  <a:sym typeface="Wingdings" panose="05000000000000000000" pitchFamily="2" charset="2"/>
                </a:rPr>
                <a:t></a:t>
              </a:r>
              <a:r>
                <a:rPr lang="fr-FR" b="1" dirty="0" smtClean="0"/>
                <a:t> </a:t>
              </a:r>
              <a:r>
                <a:rPr lang="fr-FR" dirty="0" smtClean="0"/>
                <a:t>mort fœtale, anasarque,</a:t>
              </a:r>
            </a:p>
            <a:p>
              <a:r>
                <a:rPr lang="fr-FR" dirty="0" smtClean="0"/>
                <a:t>prématurité</a:t>
              </a:r>
              <a:endParaRPr lang="fr-FR" dirty="0"/>
            </a:p>
          </p:txBody>
        </p:sp>
      </p:grpSp>
      <p:sp>
        <p:nvSpPr>
          <p:cNvPr id="30" name="Flèche vers le bas 29"/>
          <p:cNvSpPr/>
          <p:nvPr/>
        </p:nvSpPr>
        <p:spPr>
          <a:xfrm>
            <a:off x="4759075" y="3329865"/>
            <a:ext cx="45719" cy="357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5569225" y="3702211"/>
            <a:ext cx="1739079" cy="2031325"/>
          </a:xfrm>
          <a:prstGeom prst="rect">
            <a:avLst/>
          </a:prstGeom>
          <a:solidFill>
            <a:schemeClr val="tx1">
              <a:lumMod val="65000"/>
              <a:lumOff val="35000"/>
            </a:schemeClr>
          </a:solidFill>
          <a:ln cap="sq">
            <a:solidFill>
              <a:schemeClr val="accent1"/>
            </a:solidFill>
          </a:ln>
        </p:spPr>
        <p:txBody>
          <a:bodyPr wrap="square" rtlCol="0">
            <a:spAutoFit/>
          </a:bodyPr>
          <a:lstStyle/>
          <a:p>
            <a:r>
              <a:rPr lang="fr-FR" b="1" dirty="0">
                <a:solidFill>
                  <a:schemeClr val="bg1"/>
                </a:solidFill>
              </a:rPr>
              <a:t>Antidépresseurs, Morphiniques</a:t>
            </a:r>
          </a:p>
          <a:p>
            <a:r>
              <a:rPr lang="fr-FR" dirty="0" smtClean="0">
                <a:solidFill>
                  <a:schemeClr val="bg1"/>
                </a:solidFill>
              </a:rPr>
              <a:t> </a:t>
            </a:r>
            <a:r>
              <a:rPr lang="fr-FR" dirty="0" smtClean="0">
                <a:solidFill>
                  <a:schemeClr val="bg1"/>
                </a:solidFill>
                <a:sym typeface="Wingdings" panose="05000000000000000000" pitchFamily="2" charset="2"/>
              </a:rPr>
              <a:t>syndrome de sevrage, DR</a:t>
            </a:r>
          </a:p>
          <a:p>
            <a:r>
              <a:rPr lang="fr-FR" b="1" dirty="0" smtClean="0">
                <a:solidFill>
                  <a:schemeClr val="bg1"/>
                </a:solidFill>
                <a:sym typeface="Wingdings" panose="05000000000000000000" pitchFamily="2" charset="2"/>
              </a:rPr>
              <a:t>Beta bloquants </a:t>
            </a:r>
            <a:r>
              <a:rPr lang="fr-FR" dirty="0" smtClean="0">
                <a:solidFill>
                  <a:schemeClr val="bg1"/>
                </a:solidFill>
                <a:sym typeface="Wingdings" panose="05000000000000000000" pitchFamily="2" charset="2"/>
              </a:rPr>
              <a:t>hypoglycémie</a:t>
            </a:r>
            <a:endParaRPr lang="fr-FR" dirty="0" smtClean="0">
              <a:solidFill>
                <a:schemeClr val="bg1"/>
              </a:solidFill>
            </a:endParaRPr>
          </a:p>
          <a:p>
            <a:endParaRPr lang="fr-FR" dirty="0"/>
          </a:p>
        </p:txBody>
      </p:sp>
      <p:cxnSp>
        <p:nvCxnSpPr>
          <p:cNvPr id="4" name="Connecteur droit avec flèche 3"/>
          <p:cNvCxnSpPr/>
          <p:nvPr/>
        </p:nvCxnSpPr>
        <p:spPr>
          <a:xfrm>
            <a:off x="6985973" y="1668652"/>
            <a:ext cx="1924255" cy="37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7160132" y="1784590"/>
            <a:ext cx="1660340" cy="1477328"/>
          </a:xfrm>
          <a:prstGeom prst="rect">
            <a:avLst/>
          </a:prstGeom>
          <a:noFill/>
          <a:ln cap="sq">
            <a:solidFill>
              <a:schemeClr val="accent1"/>
            </a:solidFill>
          </a:ln>
        </p:spPr>
        <p:txBody>
          <a:bodyPr wrap="square" rtlCol="0">
            <a:spAutoFit/>
          </a:bodyPr>
          <a:lstStyle/>
          <a:p>
            <a:r>
              <a:rPr lang="fr-FR" b="1" dirty="0" smtClean="0">
                <a:solidFill>
                  <a:srgbClr val="0000FF"/>
                </a:solidFill>
              </a:rPr>
              <a:t>EFFET A LONG TERME  ?</a:t>
            </a:r>
          </a:p>
          <a:p>
            <a:r>
              <a:rPr lang="fr-FR" b="1" dirty="0" smtClean="0">
                <a:solidFill>
                  <a:srgbClr val="0000FF"/>
                </a:solidFill>
              </a:rPr>
              <a:t>TRANSGÉNÉRATIONELS ?</a:t>
            </a:r>
          </a:p>
          <a:p>
            <a:endParaRPr lang="fr-FR" dirty="0"/>
          </a:p>
        </p:txBody>
      </p:sp>
      <p:sp>
        <p:nvSpPr>
          <p:cNvPr id="33" name="Flèche vers le bas 32"/>
          <p:cNvSpPr/>
          <p:nvPr/>
        </p:nvSpPr>
        <p:spPr>
          <a:xfrm>
            <a:off x="8044305" y="3331020"/>
            <a:ext cx="45719" cy="357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Image 34"/>
          <p:cNvPicPr>
            <a:picLocks noChangeAspect="1"/>
          </p:cNvPicPr>
          <p:nvPr/>
        </p:nvPicPr>
        <p:blipFill>
          <a:blip r:embed="rId6"/>
          <a:stretch>
            <a:fillRect/>
          </a:stretch>
        </p:blipFill>
        <p:spPr>
          <a:xfrm>
            <a:off x="8283129" y="104435"/>
            <a:ext cx="565894" cy="570533"/>
          </a:xfrm>
          <a:prstGeom prst="rect">
            <a:avLst/>
          </a:prstGeom>
        </p:spPr>
      </p:pic>
    </p:spTree>
    <p:custDataLst>
      <p:tags r:id="rId1"/>
    </p:custDataLst>
    <p:extLst>
      <p:ext uri="{BB962C8B-B14F-4D97-AF65-F5344CB8AC3E}">
        <p14:creationId xmlns:p14="http://schemas.microsoft.com/office/powerpoint/2010/main" val="125036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30" grpId="0" animBg="1"/>
      <p:bldP spid="27"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pPr lvl="1"/>
            <a:r>
              <a:rPr lang="fr-FR" sz="3200" dirty="0" smtClean="0">
                <a:solidFill>
                  <a:schemeClr val="tx2">
                    <a:lumMod val="60000"/>
                    <a:lumOff val="40000"/>
                  </a:schemeClr>
                </a:solidFill>
                <a:cs typeface="Times New Roman" pitchFamily="18" charset="0"/>
              </a:rPr>
              <a:t/>
            </a:r>
            <a:br>
              <a:rPr lang="fr-FR" sz="3200" dirty="0" smtClean="0">
                <a:solidFill>
                  <a:schemeClr val="tx2">
                    <a:lumMod val="60000"/>
                    <a:lumOff val="40000"/>
                  </a:schemeClr>
                </a:solidFill>
                <a:cs typeface="Times New Roman" pitchFamily="18" charset="0"/>
              </a:rPr>
            </a:br>
            <a:r>
              <a:rPr lang="fr-FR" sz="3200" dirty="0" smtClean="0">
                <a:solidFill>
                  <a:schemeClr val="tx2">
                    <a:lumMod val="60000"/>
                    <a:lumOff val="40000"/>
                  </a:schemeClr>
                </a:solidFill>
                <a:cs typeface="Times New Roman" pitchFamily="18" charset="0"/>
              </a:rPr>
              <a:t>Exemple: action </a:t>
            </a:r>
            <a:r>
              <a:rPr lang="fr-FR" sz="3200" dirty="0" err="1" smtClean="0">
                <a:solidFill>
                  <a:schemeClr val="tx2">
                    <a:lumMod val="60000"/>
                    <a:lumOff val="40000"/>
                  </a:schemeClr>
                </a:solidFill>
                <a:cs typeface="Times New Roman" pitchFamily="18" charset="0"/>
              </a:rPr>
              <a:t>fœtotoxique</a:t>
            </a:r>
            <a:r>
              <a:rPr lang="fr-FR" sz="3200" dirty="0" smtClean="0">
                <a:solidFill>
                  <a:schemeClr val="tx2">
                    <a:lumMod val="60000"/>
                    <a:lumOff val="40000"/>
                  </a:schemeClr>
                </a:solidFill>
                <a:cs typeface="Times New Roman" pitchFamily="18" charset="0"/>
              </a:rPr>
              <a:t> des salicylés</a:t>
            </a:r>
            <a:br>
              <a:rPr lang="fr-FR" sz="3200" dirty="0" smtClean="0">
                <a:solidFill>
                  <a:schemeClr val="tx2">
                    <a:lumMod val="60000"/>
                    <a:lumOff val="40000"/>
                  </a:schemeClr>
                </a:solidFill>
                <a:cs typeface="Times New Roman" pitchFamily="18" charset="0"/>
              </a:rPr>
            </a:br>
            <a:endParaRPr lang="en-US" sz="3200" dirty="0">
              <a:solidFill>
                <a:schemeClr val="tx2">
                  <a:lumMod val="60000"/>
                  <a:lumOff val="40000"/>
                </a:schemeClr>
              </a:solidFill>
            </a:endParaRPr>
          </a:p>
        </p:txBody>
      </p:sp>
      <p:sp>
        <p:nvSpPr>
          <p:cNvPr id="3" name="Espace réservé du contenu 2"/>
          <p:cNvSpPr>
            <a:spLocks noGrp="1"/>
          </p:cNvSpPr>
          <p:nvPr>
            <p:ph idx="1"/>
          </p:nvPr>
        </p:nvSpPr>
        <p:spPr>
          <a:xfrm>
            <a:off x="457200" y="1600200"/>
            <a:ext cx="3826768" cy="4525963"/>
          </a:xfrm>
        </p:spPr>
        <p:txBody>
          <a:bodyPr/>
          <a:lstStyle/>
          <a:p>
            <a:r>
              <a:rPr lang="fr-FR" dirty="0"/>
              <a:t> </a:t>
            </a:r>
            <a:r>
              <a:rPr lang="fr-FR" sz="2400" dirty="0"/>
              <a:t>une toxicité cardiopulmonaire avec fermeture prématurée du canal artériel et hypertension </a:t>
            </a:r>
            <a:r>
              <a:rPr lang="fr-FR" sz="2400" dirty="0" smtClean="0"/>
              <a:t>pulmonaire</a:t>
            </a:r>
          </a:p>
          <a:p>
            <a:r>
              <a:rPr lang="fr-FR" sz="2400" dirty="0"/>
              <a:t> un dysfonctionnement rénal pouvant aller jusqu'à </a:t>
            </a:r>
            <a:r>
              <a:rPr lang="fr-FR" sz="2400" dirty="0" smtClean="0"/>
              <a:t>l'insuffisance </a:t>
            </a:r>
            <a:r>
              <a:rPr lang="fr-FR" sz="2400" dirty="0"/>
              <a:t>rénale avec </a:t>
            </a:r>
            <a:r>
              <a:rPr lang="fr-FR" sz="2400" dirty="0" err="1" smtClean="0"/>
              <a:t>oligohydramnios</a:t>
            </a:r>
            <a:endParaRPr lang="fr-FR" sz="2400" dirty="0" smtClean="0"/>
          </a:p>
          <a:p>
            <a:r>
              <a:rPr lang="fr-FR" sz="2400" dirty="0"/>
              <a:t>CONTRE-INDIQUE à partir du 6ème mois</a:t>
            </a:r>
            <a:endParaRPr lang="en-US" sz="2400" dirty="0"/>
          </a:p>
        </p:txBody>
      </p:sp>
      <p:pic>
        <p:nvPicPr>
          <p:cNvPr id="161794" name="Picture 2" descr="http://chainedit.univ-nantes.fr/chainedit/projets/dev_foetus/site/html/images/figure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69" y="1268760"/>
            <a:ext cx="4438650" cy="509587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pPr>
              <a:defRPr/>
            </a:pPr>
            <a:fld id="{A7BCE9FD-3364-4EF2-9A4C-037FD3AAF582}" type="slidenum">
              <a:rPr lang="en-US" smtClean="0"/>
              <a:pPr>
                <a:defRPr/>
              </a:pPr>
              <a:t>22</a:t>
            </a:fld>
            <a:endParaRPr lang="en-US"/>
          </a:p>
        </p:txBody>
      </p:sp>
      <p:pic>
        <p:nvPicPr>
          <p:cNvPr id="7" name="Image 6"/>
          <p:cNvPicPr>
            <a:picLocks noChangeAspect="1"/>
          </p:cNvPicPr>
          <p:nvPr/>
        </p:nvPicPr>
        <p:blipFill>
          <a:blip r:embed="rId4"/>
          <a:stretch>
            <a:fillRect/>
          </a:stretch>
        </p:blipFill>
        <p:spPr>
          <a:xfrm>
            <a:off x="8283129" y="104435"/>
            <a:ext cx="565894" cy="570533"/>
          </a:xfrm>
          <a:prstGeom prst="rect">
            <a:avLst/>
          </a:prstGeom>
        </p:spPr>
      </p:pic>
    </p:spTree>
    <p:extLst>
      <p:ext uri="{BB962C8B-B14F-4D97-AF65-F5344CB8AC3E}">
        <p14:creationId xmlns:p14="http://schemas.microsoft.com/office/powerpoint/2010/main" val="1420921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381000"/>
            <a:ext cx="6477000" cy="533400"/>
          </a:xfrm>
          <a:ln>
            <a:solidFill>
              <a:srgbClr val="339933"/>
            </a:solidFill>
            <a:miter lim="800000"/>
            <a:headEnd/>
            <a:tailEnd/>
          </a:ln>
        </p:spPr>
        <p:txBody>
          <a:bodyPr/>
          <a:lstStyle/>
          <a:p>
            <a:pPr eaLnBrk="1" hangingPunct="1"/>
            <a:r>
              <a:rPr lang="fr-FR" altLang="fr-FR" sz="2400" b="1" dirty="0" smtClean="0">
                <a:solidFill>
                  <a:srgbClr val="339933"/>
                </a:solidFill>
              </a:rPr>
              <a:t>Rappel sur la réaction inflammatoire </a:t>
            </a:r>
          </a:p>
        </p:txBody>
      </p:sp>
      <p:sp>
        <p:nvSpPr>
          <p:cNvPr id="17411" name="Text Box 3"/>
          <p:cNvSpPr txBox="1">
            <a:spLocks noChangeArrowheads="1"/>
          </p:cNvSpPr>
          <p:nvPr/>
        </p:nvSpPr>
        <p:spPr bwMode="auto">
          <a:xfrm>
            <a:off x="304800" y="3962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a:t>Acide arachidonique</a:t>
            </a:r>
          </a:p>
        </p:txBody>
      </p:sp>
      <p:sp>
        <p:nvSpPr>
          <p:cNvPr id="17412" name="Text Box 5"/>
          <p:cNvSpPr txBox="1">
            <a:spLocks noChangeArrowheads="1"/>
          </p:cNvSpPr>
          <p:nvPr/>
        </p:nvSpPr>
        <p:spPr bwMode="auto">
          <a:xfrm>
            <a:off x="5410200" y="4419600"/>
            <a:ext cx="3554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800" b="1">
                <a:solidFill>
                  <a:schemeClr val="accent2"/>
                </a:solidFill>
              </a:rPr>
              <a:t>Cyclo-oxygénase COX1 </a:t>
            </a:r>
          </a:p>
        </p:txBody>
      </p:sp>
      <p:sp>
        <p:nvSpPr>
          <p:cNvPr id="17413" name="Text Box 6"/>
          <p:cNvSpPr txBox="1">
            <a:spLocks noChangeArrowheads="1"/>
          </p:cNvSpPr>
          <p:nvPr/>
        </p:nvSpPr>
        <p:spPr bwMode="auto">
          <a:xfrm>
            <a:off x="5410200" y="4800600"/>
            <a:ext cx="3173413" cy="3365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600" b="1">
                <a:solidFill>
                  <a:schemeClr val="bg1"/>
                </a:solidFill>
              </a:rPr>
              <a:t>Prostaglandines physiologiques</a:t>
            </a:r>
          </a:p>
        </p:txBody>
      </p:sp>
      <p:sp>
        <p:nvSpPr>
          <p:cNvPr id="17414" name="Text Box 7"/>
          <p:cNvSpPr txBox="1">
            <a:spLocks noChangeArrowheads="1"/>
          </p:cNvSpPr>
          <p:nvPr/>
        </p:nvSpPr>
        <p:spPr bwMode="auto">
          <a:xfrm>
            <a:off x="5410200" y="5257800"/>
            <a:ext cx="32527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600"/>
              <a:t>Défense de la muqueuse gastrique</a:t>
            </a:r>
          </a:p>
          <a:p>
            <a:pPr eaLnBrk="1" hangingPunct="1">
              <a:spcBef>
                <a:spcPct val="50000"/>
              </a:spcBef>
            </a:pPr>
            <a:r>
              <a:rPr lang="fr-FR" altLang="fr-FR" sz="1600"/>
              <a:t>Flux sanguin rénal</a:t>
            </a:r>
          </a:p>
          <a:p>
            <a:pPr eaLnBrk="1" hangingPunct="1">
              <a:spcBef>
                <a:spcPct val="50000"/>
              </a:spcBef>
            </a:pPr>
            <a:r>
              <a:rPr lang="fr-FR" altLang="fr-FR" sz="1600"/>
              <a:t>Agrégation plaquettaire</a:t>
            </a:r>
          </a:p>
        </p:txBody>
      </p:sp>
      <p:grpSp>
        <p:nvGrpSpPr>
          <p:cNvPr id="17415" name="Group 8"/>
          <p:cNvGrpSpPr>
            <a:grpSpLocks/>
          </p:cNvGrpSpPr>
          <p:nvPr/>
        </p:nvGrpSpPr>
        <p:grpSpPr bwMode="auto">
          <a:xfrm>
            <a:off x="5486400" y="2286000"/>
            <a:ext cx="3352800" cy="1941513"/>
            <a:chOff x="3648" y="1680"/>
            <a:chExt cx="2112" cy="1284"/>
          </a:xfrm>
        </p:grpSpPr>
        <p:sp>
          <p:nvSpPr>
            <p:cNvPr id="17574" name="Text Box 9"/>
            <p:cNvSpPr txBox="1">
              <a:spLocks noChangeArrowheads="1"/>
            </p:cNvSpPr>
            <p:nvPr/>
          </p:nvSpPr>
          <p:spPr bwMode="auto">
            <a:xfrm>
              <a:off x="3648" y="1680"/>
              <a:ext cx="1584"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800" b="1">
                  <a:solidFill>
                    <a:srgbClr val="FF3300"/>
                  </a:solidFill>
                </a:rPr>
                <a:t>Cyclo-oxygénase COX2</a:t>
              </a:r>
            </a:p>
          </p:txBody>
        </p:sp>
        <p:sp>
          <p:nvSpPr>
            <p:cNvPr id="17575" name="Text Box 10"/>
            <p:cNvSpPr txBox="1">
              <a:spLocks noChangeArrowheads="1"/>
            </p:cNvSpPr>
            <p:nvPr/>
          </p:nvSpPr>
          <p:spPr bwMode="auto">
            <a:xfrm>
              <a:off x="3648" y="1968"/>
              <a:ext cx="2112" cy="22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600" b="1">
                  <a:solidFill>
                    <a:schemeClr val="bg1"/>
                  </a:solidFill>
                </a:rPr>
                <a:t>Prostaglandines pro inflammatoires</a:t>
              </a:r>
            </a:p>
          </p:txBody>
        </p:sp>
        <p:sp>
          <p:nvSpPr>
            <p:cNvPr id="17576" name="Text Box 11"/>
            <p:cNvSpPr txBox="1">
              <a:spLocks noChangeArrowheads="1"/>
            </p:cNvSpPr>
            <p:nvPr/>
          </p:nvSpPr>
          <p:spPr bwMode="auto">
            <a:xfrm>
              <a:off x="3648" y="2256"/>
              <a:ext cx="196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600"/>
                <a:t>Vasodilatation</a:t>
              </a:r>
            </a:p>
            <a:p>
              <a:pPr eaLnBrk="1" hangingPunct="1">
                <a:spcBef>
                  <a:spcPct val="50000"/>
                </a:spcBef>
              </a:pPr>
              <a:r>
                <a:rPr lang="fr-FR" altLang="fr-FR" sz="1600"/>
                <a:t>Effet algogène</a:t>
              </a:r>
            </a:p>
            <a:p>
              <a:pPr eaLnBrk="1" hangingPunct="1">
                <a:spcBef>
                  <a:spcPct val="50000"/>
                </a:spcBef>
              </a:pPr>
              <a:r>
                <a:rPr lang="fr-FR" altLang="fr-FR" sz="1600"/>
                <a:t>Effet pyrogène</a:t>
              </a:r>
            </a:p>
          </p:txBody>
        </p:sp>
      </p:grpSp>
      <p:grpSp>
        <p:nvGrpSpPr>
          <p:cNvPr id="17416" name="Group 12"/>
          <p:cNvGrpSpPr>
            <a:grpSpLocks/>
          </p:cNvGrpSpPr>
          <p:nvPr/>
        </p:nvGrpSpPr>
        <p:grpSpPr bwMode="auto">
          <a:xfrm>
            <a:off x="457200" y="1371600"/>
            <a:ext cx="3886200" cy="1981200"/>
            <a:chOff x="288" y="864"/>
            <a:chExt cx="2448" cy="1248"/>
          </a:xfrm>
        </p:grpSpPr>
        <p:grpSp>
          <p:nvGrpSpPr>
            <p:cNvPr id="17420" name="Group 13"/>
            <p:cNvGrpSpPr>
              <a:grpSpLocks/>
            </p:cNvGrpSpPr>
            <p:nvPr/>
          </p:nvGrpSpPr>
          <p:grpSpPr bwMode="auto">
            <a:xfrm>
              <a:off x="288" y="864"/>
              <a:ext cx="2448" cy="1248"/>
              <a:chOff x="336" y="720"/>
              <a:chExt cx="2448" cy="1248"/>
            </a:xfrm>
          </p:grpSpPr>
          <p:sp>
            <p:nvSpPr>
              <p:cNvPr id="17424" name="Text Box 14"/>
              <p:cNvSpPr txBox="1">
                <a:spLocks noChangeArrowheads="1"/>
              </p:cNvSpPr>
              <p:nvPr/>
            </p:nvSpPr>
            <p:spPr bwMode="auto">
              <a:xfrm>
                <a:off x="1200" y="1104"/>
                <a:ext cx="1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800"/>
                  <a:t>Phospholipase A2</a:t>
                </a:r>
              </a:p>
            </p:txBody>
          </p:sp>
          <p:grpSp>
            <p:nvGrpSpPr>
              <p:cNvPr id="17425" name="Group 15"/>
              <p:cNvGrpSpPr>
                <a:grpSpLocks/>
              </p:cNvGrpSpPr>
              <p:nvPr/>
            </p:nvGrpSpPr>
            <p:grpSpPr bwMode="auto">
              <a:xfrm>
                <a:off x="336" y="720"/>
                <a:ext cx="674" cy="576"/>
                <a:chOff x="432" y="816"/>
                <a:chExt cx="1202" cy="1056"/>
              </a:xfrm>
            </p:grpSpPr>
            <p:grpSp>
              <p:nvGrpSpPr>
                <p:cNvPr id="17428" name="Group 16"/>
                <p:cNvGrpSpPr>
                  <a:grpSpLocks/>
                </p:cNvGrpSpPr>
                <p:nvPr/>
              </p:nvGrpSpPr>
              <p:grpSpPr bwMode="auto">
                <a:xfrm>
                  <a:off x="1536" y="1296"/>
                  <a:ext cx="98" cy="432"/>
                  <a:chOff x="1488" y="1536"/>
                  <a:chExt cx="98" cy="432"/>
                </a:xfrm>
              </p:grpSpPr>
              <p:sp>
                <p:nvSpPr>
                  <p:cNvPr id="17572" name="Freeform 17"/>
                  <p:cNvSpPr>
                    <a:spLocks/>
                  </p:cNvSpPr>
                  <p:nvPr/>
                </p:nvSpPr>
                <p:spPr bwMode="auto">
                  <a:xfrm flipH="1" flipV="1">
                    <a:off x="1536" y="153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73" name="Oval 18"/>
                  <p:cNvSpPr>
                    <a:spLocks noChangeArrowheads="1"/>
                  </p:cNvSpPr>
                  <p:nvPr/>
                </p:nvSpPr>
                <p:spPr bwMode="auto">
                  <a:xfrm flipV="1">
                    <a:off x="1488" y="1872"/>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7429" name="Group 19"/>
                <p:cNvGrpSpPr>
                  <a:grpSpLocks/>
                </p:cNvGrpSpPr>
                <p:nvPr/>
              </p:nvGrpSpPr>
              <p:grpSpPr bwMode="auto">
                <a:xfrm>
                  <a:off x="1488" y="1344"/>
                  <a:ext cx="98" cy="432"/>
                  <a:chOff x="1488" y="1536"/>
                  <a:chExt cx="98" cy="432"/>
                </a:xfrm>
              </p:grpSpPr>
              <p:sp>
                <p:nvSpPr>
                  <p:cNvPr id="17570" name="Freeform 20"/>
                  <p:cNvSpPr>
                    <a:spLocks/>
                  </p:cNvSpPr>
                  <p:nvPr/>
                </p:nvSpPr>
                <p:spPr bwMode="auto">
                  <a:xfrm flipH="1" flipV="1">
                    <a:off x="1536" y="153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71" name="Oval 21"/>
                  <p:cNvSpPr>
                    <a:spLocks noChangeArrowheads="1"/>
                  </p:cNvSpPr>
                  <p:nvPr/>
                </p:nvSpPr>
                <p:spPr bwMode="auto">
                  <a:xfrm flipV="1">
                    <a:off x="1488" y="1872"/>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7430" name="Group 22"/>
                <p:cNvGrpSpPr>
                  <a:grpSpLocks/>
                </p:cNvGrpSpPr>
                <p:nvPr/>
              </p:nvGrpSpPr>
              <p:grpSpPr bwMode="auto">
                <a:xfrm>
                  <a:off x="1440" y="1392"/>
                  <a:ext cx="98" cy="432"/>
                  <a:chOff x="1488" y="1536"/>
                  <a:chExt cx="98" cy="432"/>
                </a:xfrm>
              </p:grpSpPr>
              <p:sp>
                <p:nvSpPr>
                  <p:cNvPr id="17568" name="Freeform 23"/>
                  <p:cNvSpPr>
                    <a:spLocks/>
                  </p:cNvSpPr>
                  <p:nvPr/>
                </p:nvSpPr>
                <p:spPr bwMode="auto">
                  <a:xfrm flipH="1" flipV="1">
                    <a:off x="1536" y="153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69" name="Oval 24"/>
                  <p:cNvSpPr>
                    <a:spLocks noChangeArrowheads="1"/>
                  </p:cNvSpPr>
                  <p:nvPr/>
                </p:nvSpPr>
                <p:spPr bwMode="auto">
                  <a:xfrm flipV="1">
                    <a:off x="1488" y="1872"/>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7431" name="Group 25"/>
                <p:cNvGrpSpPr>
                  <a:grpSpLocks/>
                </p:cNvGrpSpPr>
                <p:nvPr/>
              </p:nvGrpSpPr>
              <p:grpSpPr bwMode="auto">
                <a:xfrm>
                  <a:off x="576" y="816"/>
                  <a:ext cx="1056" cy="96"/>
                  <a:chOff x="432" y="1824"/>
                  <a:chExt cx="1056" cy="96"/>
                </a:xfrm>
              </p:grpSpPr>
              <p:sp>
                <p:nvSpPr>
                  <p:cNvPr id="17557" name="Oval 26"/>
                  <p:cNvSpPr>
                    <a:spLocks noChangeArrowheads="1"/>
                  </p:cNvSpPr>
                  <p:nvPr/>
                </p:nvSpPr>
                <p:spPr bwMode="auto">
                  <a:xfrm flipV="1">
                    <a:off x="43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58" name="Oval 27"/>
                  <p:cNvSpPr>
                    <a:spLocks noChangeArrowheads="1"/>
                  </p:cNvSpPr>
                  <p:nvPr/>
                </p:nvSpPr>
                <p:spPr bwMode="auto">
                  <a:xfrm flipV="1">
                    <a:off x="52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59" name="Oval 28"/>
                  <p:cNvSpPr>
                    <a:spLocks noChangeArrowheads="1"/>
                  </p:cNvSpPr>
                  <p:nvPr/>
                </p:nvSpPr>
                <p:spPr bwMode="auto">
                  <a:xfrm flipV="1">
                    <a:off x="62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60" name="Oval 29"/>
                  <p:cNvSpPr>
                    <a:spLocks noChangeArrowheads="1"/>
                  </p:cNvSpPr>
                  <p:nvPr/>
                </p:nvSpPr>
                <p:spPr bwMode="auto">
                  <a:xfrm flipV="1">
                    <a:off x="72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61" name="Oval 30"/>
                  <p:cNvSpPr>
                    <a:spLocks noChangeArrowheads="1"/>
                  </p:cNvSpPr>
                  <p:nvPr/>
                </p:nvSpPr>
                <p:spPr bwMode="auto">
                  <a:xfrm flipV="1">
                    <a:off x="81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62" name="Oval 31"/>
                  <p:cNvSpPr>
                    <a:spLocks noChangeArrowheads="1"/>
                  </p:cNvSpPr>
                  <p:nvPr/>
                </p:nvSpPr>
                <p:spPr bwMode="auto">
                  <a:xfrm flipV="1">
                    <a:off x="91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63" name="Oval 32"/>
                  <p:cNvSpPr>
                    <a:spLocks noChangeArrowheads="1"/>
                  </p:cNvSpPr>
                  <p:nvPr/>
                </p:nvSpPr>
                <p:spPr bwMode="auto">
                  <a:xfrm flipV="1">
                    <a:off x="100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64" name="Oval 33"/>
                  <p:cNvSpPr>
                    <a:spLocks noChangeArrowheads="1"/>
                  </p:cNvSpPr>
                  <p:nvPr/>
                </p:nvSpPr>
                <p:spPr bwMode="auto">
                  <a:xfrm flipV="1">
                    <a:off x="110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65" name="Oval 34"/>
                  <p:cNvSpPr>
                    <a:spLocks noChangeArrowheads="1"/>
                  </p:cNvSpPr>
                  <p:nvPr/>
                </p:nvSpPr>
                <p:spPr bwMode="auto">
                  <a:xfrm flipV="1">
                    <a:off x="120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66" name="Oval 35"/>
                  <p:cNvSpPr>
                    <a:spLocks noChangeArrowheads="1"/>
                  </p:cNvSpPr>
                  <p:nvPr/>
                </p:nvSpPr>
                <p:spPr bwMode="auto">
                  <a:xfrm flipV="1">
                    <a:off x="129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67" name="Oval 36"/>
                  <p:cNvSpPr>
                    <a:spLocks noChangeArrowheads="1"/>
                  </p:cNvSpPr>
                  <p:nvPr/>
                </p:nvSpPr>
                <p:spPr bwMode="auto">
                  <a:xfrm flipV="1">
                    <a:off x="139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7432" name="Group 37"/>
                <p:cNvGrpSpPr>
                  <a:grpSpLocks/>
                </p:cNvGrpSpPr>
                <p:nvPr/>
              </p:nvGrpSpPr>
              <p:grpSpPr bwMode="auto">
                <a:xfrm>
                  <a:off x="528" y="864"/>
                  <a:ext cx="1056" cy="96"/>
                  <a:chOff x="432" y="1824"/>
                  <a:chExt cx="1056" cy="96"/>
                </a:xfrm>
              </p:grpSpPr>
              <p:sp>
                <p:nvSpPr>
                  <p:cNvPr id="17546" name="Oval 38"/>
                  <p:cNvSpPr>
                    <a:spLocks noChangeArrowheads="1"/>
                  </p:cNvSpPr>
                  <p:nvPr/>
                </p:nvSpPr>
                <p:spPr bwMode="auto">
                  <a:xfrm flipV="1">
                    <a:off x="43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47" name="Oval 39"/>
                  <p:cNvSpPr>
                    <a:spLocks noChangeArrowheads="1"/>
                  </p:cNvSpPr>
                  <p:nvPr/>
                </p:nvSpPr>
                <p:spPr bwMode="auto">
                  <a:xfrm flipV="1">
                    <a:off x="52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48" name="Oval 40"/>
                  <p:cNvSpPr>
                    <a:spLocks noChangeArrowheads="1"/>
                  </p:cNvSpPr>
                  <p:nvPr/>
                </p:nvSpPr>
                <p:spPr bwMode="auto">
                  <a:xfrm flipV="1">
                    <a:off x="62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49" name="Oval 41"/>
                  <p:cNvSpPr>
                    <a:spLocks noChangeArrowheads="1"/>
                  </p:cNvSpPr>
                  <p:nvPr/>
                </p:nvSpPr>
                <p:spPr bwMode="auto">
                  <a:xfrm flipV="1">
                    <a:off x="72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50" name="Oval 42"/>
                  <p:cNvSpPr>
                    <a:spLocks noChangeArrowheads="1"/>
                  </p:cNvSpPr>
                  <p:nvPr/>
                </p:nvSpPr>
                <p:spPr bwMode="auto">
                  <a:xfrm flipV="1">
                    <a:off x="81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51" name="Oval 43"/>
                  <p:cNvSpPr>
                    <a:spLocks noChangeArrowheads="1"/>
                  </p:cNvSpPr>
                  <p:nvPr/>
                </p:nvSpPr>
                <p:spPr bwMode="auto">
                  <a:xfrm flipV="1">
                    <a:off x="91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52" name="Oval 44"/>
                  <p:cNvSpPr>
                    <a:spLocks noChangeArrowheads="1"/>
                  </p:cNvSpPr>
                  <p:nvPr/>
                </p:nvSpPr>
                <p:spPr bwMode="auto">
                  <a:xfrm flipV="1">
                    <a:off x="100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53" name="Oval 45"/>
                  <p:cNvSpPr>
                    <a:spLocks noChangeArrowheads="1"/>
                  </p:cNvSpPr>
                  <p:nvPr/>
                </p:nvSpPr>
                <p:spPr bwMode="auto">
                  <a:xfrm flipV="1">
                    <a:off x="110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54" name="Oval 46"/>
                  <p:cNvSpPr>
                    <a:spLocks noChangeArrowheads="1"/>
                  </p:cNvSpPr>
                  <p:nvPr/>
                </p:nvSpPr>
                <p:spPr bwMode="auto">
                  <a:xfrm flipV="1">
                    <a:off x="120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55" name="Oval 47"/>
                  <p:cNvSpPr>
                    <a:spLocks noChangeArrowheads="1"/>
                  </p:cNvSpPr>
                  <p:nvPr/>
                </p:nvSpPr>
                <p:spPr bwMode="auto">
                  <a:xfrm flipV="1">
                    <a:off x="129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56" name="Oval 48"/>
                  <p:cNvSpPr>
                    <a:spLocks noChangeArrowheads="1"/>
                  </p:cNvSpPr>
                  <p:nvPr/>
                </p:nvSpPr>
                <p:spPr bwMode="auto">
                  <a:xfrm flipV="1">
                    <a:off x="139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7433" name="Group 49"/>
                <p:cNvGrpSpPr>
                  <a:grpSpLocks/>
                </p:cNvGrpSpPr>
                <p:nvPr/>
              </p:nvGrpSpPr>
              <p:grpSpPr bwMode="auto">
                <a:xfrm>
                  <a:off x="480" y="912"/>
                  <a:ext cx="1056" cy="96"/>
                  <a:chOff x="432" y="1824"/>
                  <a:chExt cx="1056" cy="96"/>
                </a:xfrm>
              </p:grpSpPr>
              <p:sp>
                <p:nvSpPr>
                  <p:cNvPr id="17535" name="Oval 50"/>
                  <p:cNvSpPr>
                    <a:spLocks noChangeArrowheads="1"/>
                  </p:cNvSpPr>
                  <p:nvPr/>
                </p:nvSpPr>
                <p:spPr bwMode="auto">
                  <a:xfrm flipV="1">
                    <a:off x="43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36" name="Oval 51"/>
                  <p:cNvSpPr>
                    <a:spLocks noChangeArrowheads="1"/>
                  </p:cNvSpPr>
                  <p:nvPr/>
                </p:nvSpPr>
                <p:spPr bwMode="auto">
                  <a:xfrm flipV="1">
                    <a:off x="52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37" name="Oval 52"/>
                  <p:cNvSpPr>
                    <a:spLocks noChangeArrowheads="1"/>
                  </p:cNvSpPr>
                  <p:nvPr/>
                </p:nvSpPr>
                <p:spPr bwMode="auto">
                  <a:xfrm flipV="1">
                    <a:off x="62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38" name="Oval 53"/>
                  <p:cNvSpPr>
                    <a:spLocks noChangeArrowheads="1"/>
                  </p:cNvSpPr>
                  <p:nvPr/>
                </p:nvSpPr>
                <p:spPr bwMode="auto">
                  <a:xfrm flipV="1">
                    <a:off x="72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39" name="Oval 54"/>
                  <p:cNvSpPr>
                    <a:spLocks noChangeArrowheads="1"/>
                  </p:cNvSpPr>
                  <p:nvPr/>
                </p:nvSpPr>
                <p:spPr bwMode="auto">
                  <a:xfrm flipV="1">
                    <a:off x="81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40" name="Oval 55"/>
                  <p:cNvSpPr>
                    <a:spLocks noChangeArrowheads="1"/>
                  </p:cNvSpPr>
                  <p:nvPr/>
                </p:nvSpPr>
                <p:spPr bwMode="auto">
                  <a:xfrm flipV="1">
                    <a:off x="91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41" name="Oval 56"/>
                  <p:cNvSpPr>
                    <a:spLocks noChangeArrowheads="1"/>
                  </p:cNvSpPr>
                  <p:nvPr/>
                </p:nvSpPr>
                <p:spPr bwMode="auto">
                  <a:xfrm flipV="1">
                    <a:off x="100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42" name="Oval 57"/>
                  <p:cNvSpPr>
                    <a:spLocks noChangeArrowheads="1"/>
                  </p:cNvSpPr>
                  <p:nvPr/>
                </p:nvSpPr>
                <p:spPr bwMode="auto">
                  <a:xfrm flipV="1">
                    <a:off x="110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43" name="Oval 58"/>
                  <p:cNvSpPr>
                    <a:spLocks noChangeArrowheads="1"/>
                  </p:cNvSpPr>
                  <p:nvPr/>
                </p:nvSpPr>
                <p:spPr bwMode="auto">
                  <a:xfrm flipV="1">
                    <a:off x="120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44" name="Oval 59"/>
                  <p:cNvSpPr>
                    <a:spLocks noChangeArrowheads="1"/>
                  </p:cNvSpPr>
                  <p:nvPr/>
                </p:nvSpPr>
                <p:spPr bwMode="auto">
                  <a:xfrm flipV="1">
                    <a:off x="129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45" name="Oval 60"/>
                  <p:cNvSpPr>
                    <a:spLocks noChangeArrowheads="1"/>
                  </p:cNvSpPr>
                  <p:nvPr/>
                </p:nvSpPr>
                <p:spPr bwMode="auto">
                  <a:xfrm flipV="1">
                    <a:off x="139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7434" name="Group 61"/>
                <p:cNvGrpSpPr>
                  <a:grpSpLocks/>
                </p:cNvGrpSpPr>
                <p:nvPr/>
              </p:nvGrpSpPr>
              <p:grpSpPr bwMode="auto">
                <a:xfrm>
                  <a:off x="432" y="960"/>
                  <a:ext cx="98" cy="912"/>
                  <a:chOff x="432" y="960"/>
                  <a:chExt cx="98" cy="912"/>
                </a:xfrm>
              </p:grpSpPr>
              <p:grpSp>
                <p:nvGrpSpPr>
                  <p:cNvPr id="17527" name="Group 62"/>
                  <p:cNvGrpSpPr>
                    <a:grpSpLocks/>
                  </p:cNvGrpSpPr>
                  <p:nvPr/>
                </p:nvGrpSpPr>
                <p:grpSpPr bwMode="auto">
                  <a:xfrm>
                    <a:off x="432" y="960"/>
                    <a:ext cx="98" cy="432"/>
                    <a:chOff x="432" y="960"/>
                    <a:chExt cx="98" cy="432"/>
                  </a:xfrm>
                </p:grpSpPr>
                <p:sp>
                  <p:nvSpPr>
                    <p:cNvPr id="17532" name="Oval 63"/>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33" name="Freeform 64"/>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34" name="Freeform 65"/>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528" name="Group 66"/>
                  <p:cNvGrpSpPr>
                    <a:grpSpLocks/>
                  </p:cNvGrpSpPr>
                  <p:nvPr/>
                </p:nvGrpSpPr>
                <p:grpSpPr bwMode="auto">
                  <a:xfrm flipV="1">
                    <a:off x="432" y="1440"/>
                    <a:ext cx="98" cy="432"/>
                    <a:chOff x="432" y="960"/>
                    <a:chExt cx="98" cy="432"/>
                  </a:xfrm>
                </p:grpSpPr>
                <p:sp>
                  <p:nvSpPr>
                    <p:cNvPr id="17529" name="Oval 67"/>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30" name="Freeform 68"/>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31" name="Freeform 69"/>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7435" name="Group 70"/>
                <p:cNvGrpSpPr>
                  <a:grpSpLocks/>
                </p:cNvGrpSpPr>
                <p:nvPr/>
              </p:nvGrpSpPr>
              <p:grpSpPr bwMode="auto">
                <a:xfrm>
                  <a:off x="528" y="960"/>
                  <a:ext cx="98" cy="912"/>
                  <a:chOff x="432" y="960"/>
                  <a:chExt cx="98" cy="912"/>
                </a:xfrm>
              </p:grpSpPr>
              <p:grpSp>
                <p:nvGrpSpPr>
                  <p:cNvPr id="17519" name="Group 71"/>
                  <p:cNvGrpSpPr>
                    <a:grpSpLocks/>
                  </p:cNvGrpSpPr>
                  <p:nvPr/>
                </p:nvGrpSpPr>
                <p:grpSpPr bwMode="auto">
                  <a:xfrm>
                    <a:off x="432" y="960"/>
                    <a:ext cx="98" cy="432"/>
                    <a:chOff x="432" y="960"/>
                    <a:chExt cx="98" cy="432"/>
                  </a:xfrm>
                </p:grpSpPr>
                <p:sp>
                  <p:nvSpPr>
                    <p:cNvPr id="17524" name="Oval 72"/>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25" name="Freeform 73"/>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26" name="Freeform 74"/>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520" name="Group 75"/>
                  <p:cNvGrpSpPr>
                    <a:grpSpLocks/>
                  </p:cNvGrpSpPr>
                  <p:nvPr/>
                </p:nvGrpSpPr>
                <p:grpSpPr bwMode="auto">
                  <a:xfrm flipV="1">
                    <a:off x="432" y="1440"/>
                    <a:ext cx="98" cy="432"/>
                    <a:chOff x="432" y="960"/>
                    <a:chExt cx="98" cy="432"/>
                  </a:xfrm>
                </p:grpSpPr>
                <p:sp>
                  <p:nvSpPr>
                    <p:cNvPr id="17521" name="Oval 76"/>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22" name="Freeform 77"/>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23" name="Freeform 78"/>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7436" name="Group 79"/>
                <p:cNvGrpSpPr>
                  <a:grpSpLocks/>
                </p:cNvGrpSpPr>
                <p:nvPr/>
              </p:nvGrpSpPr>
              <p:grpSpPr bwMode="auto">
                <a:xfrm>
                  <a:off x="624" y="960"/>
                  <a:ext cx="98" cy="912"/>
                  <a:chOff x="432" y="960"/>
                  <a:chExt cx="98" cy="912"/>
                </a:xfrm>
              </p:grpSpPr>
              <p:grpSp>
                <p:nvGrpSpPr>
                  <p:cNvPr id="17511" name="Group 80"/>
                  <p:cNvGrpSpPr>
                    <a:grpSpLocks/>
                  </p:cNvGrpSpPr>
                  <p:nvPr/>
                </p:nvGrpSpPr>
                <p:grpSpPr bwMode="auto">
                  <a:xfrm>
                    <a:off x="432" y="960"/>
                    <a:ext cx="98" cy="432"/>
                    <a:chOff x="432" y="960"/>
                    <a:chExt cx="98" cy="432"/>
                  </a:xfrm>
                </p:grpSpPr>
                <p:sp>
                  <p:nvSpPr>
                    <p:cNvPr id="17516" name="Oval 81"/>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17" name="Freeform 82"/>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18" name="Freeform 83"/>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512" name="Group 84"/>
                  <p:cNvGrpSpPr>
                    <a:grpSpLocks/>
                  </p:cNvGrpSpPr>
                  <p:nvPr/>
                </p:nvGrpSpPr>
                <p:grpSpPr bwMode="auto">
                  <a:xfrm flipV="1">
                    <a:off x="432" y="1440"/>
                    <a:ext cx="98" cy="432"/>
                    <a:chOff x="432" y="960"/>
                    <a:chExt cx="98" cy="432"/>
                  </a:xfrm>
                </p:grpSpPr>
                <p:sp>
                  <p:nvSpPr>
                    <p:cNvPr id="17513" name="Oval 85"/>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14" name="Freeform 86"/>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15" name="Freeform 87"/>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7437" name="Group 88"/>
                <p:cNvGrpSpPr>
                  <a:grpSpLocks/>
                </p:cNvGrpSpPr>
                <p:nvPr/>
              </p:nvGrpSpPr>
              <p:grpSpPr bwMode="auto">
                <a:xfrm>
                  <a:off x="720" y="960"/>
                  <a:ext cx="98" cy="912"/>
                  <a:chOff x="432" y="960"/>
                  <a:chExt cx="98" cy="912"/>
                </a:xfrm>
              </p:grpSpPr>
              <p:grpSp>
                <p:nvGrpSpPr>
                  <p:cNvPr id="17503" name="Group 89"/>
                  <p:cNvGrpSpPr>
                    <a:grpSpLocks/>
                  </p:cNvGrpSpPr>
                  <p:nvPr/>
                </p:nvGrpSpPr>
                <p:grpSpPr bwMode="auto">
                  <a:xfrm>
                    <a:off x="432" y="960"/>
                    <a:ext cx="98" cy="432"/>
                    <a:chOff x="432" y="960"/>
                    <a:chExt cx="98" cy="432"/>
                  </a:xfrm>
                </p:grpSpPr>
                <p:sp>
                  <p:nvSpPr>
                    <p:cNvPr id="17508" name="Oval 90"/>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09" name="Freeform 91"/>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10" name="Freeform 92"/>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504" name="Group 93"/>
                  <p:cNvGrpSpPr>
                    <a:grpSpLocks/>
                  </p:cNvGrpSpPr>
                  <p:nvPr/>
                </p:nvGrpSpPr>
                <p:grpSpPr bwMode="auto">
                  <a:xfrm flipV="1">
                    <a:off x="432" y="1440"/>
                    <a:ext cx="98" cy="432"/>
                    <a:chOff x="432" y="960"/>
                    <a:chExt cx="98" cy="432"/>
                  </a:xfrm>
                </p:grpSpPr>
                <p:sp>
                  <p:nvSpPr>
                    <p:cNvPr id="17505" name="Oval 94"/>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06" name="Freeform 95"/>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07" name="Freeform 96"/>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7438" name="Group 97"/>
                <p:cNvGrpSpPr>
                  <a:grpSpLocks/>
                </p:cNvGrpSpPr>
                <p:nvPr/>
              </p:nvGrpSpPr>
              <p:grpSpPr bwMode="auto">
                <a:xfrm>
                  <a:off x="816" y="960"/>
                  <a:ext cx="98" cy="912"/>
                  <a:chOff x="432" y="960"/>
                  <a:chExt cx="98" cy="912"/>
                </a:xfrm>
              </p:grpSpPr>
              <p:grpSp>
                <p:nvGrpSpPr>
                  <p:cNvPr id="17495" name="Group 98"/>
                  <p:cNvGrpSpPr>
                    <a:grpSpLocks/>
                  </p:cNvGrpSpPr>
                  <p:nvPr/>
                </p:nvGrpSpPr>
                <p:grpSpPr bwMode="auto">
                  <a:xfrm>
                    <a:off x="432" y="960"/>
                    <a:ext cx="98" cy="432"/>
                    <a:chOff x="432" y="960"/>
                    <a:chExt cx="98" cy="432"/>
                  </a:xfrm>
                </p:grpSpPr>
                <p:sp>
                  <p:nvSpPr>
                    <p:cNvPr id="17500" name="Oval 99"/>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501" name="Freeform 100"/>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502" name="Freeform 101"/>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496" name="Group 102"/>
                  <p:cNvGrpSpPr>
                    <a:grpSpLocks/>
                  </p:cNvGrpSpPr>
                  <p:nvPr/>
                </p:nvGrpSpPr>
                <p:grpSpPr bwMode="auto">
                  <a:xfrm flipV="1">
                    <a:off x="432" y="1440"/>
                    <a:ext cx="98" cy="432"/>
                    <a:chOff x="432" y="960"/>
                    <a:chExt cx="98" cy="432"/>
                  </a:xfrm>
                </p:grpSpPr>
                <p:sp>
                  <p:nvSpPr>
                    <p:cNvPr id="17497" name="Oval 103"/>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98" name="Freeform 104"/>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99" name="Freeform 105"/>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7439" name="Group 106"/>
                <p:cNvGrpSpPr>
                  <a:grpSpLocks/>
                </p:cNvGrpSpPr>
                <p:nvPr/>
              </p:nvGrpSpPr>
              <p:grpSpPr bwMode="auto">
                <a:xfrm>
                  <a:off x="912" y="960"/>
                  <a:ext cx="98" cy="912"/>
                  <a:chOff x="432" y="960"/>
                  <a:chExt cx="98" cy="912"/>
                </a:xfrm>
              </p:grpSpPr>
              <p:grpSp>
                <p:nvGrpSpPr>
                  <p:cNvPr id="17487" name="Group 107"/>
                  <p:cNvGrpSpPr>
                    <a:grpSpLocks/>
                  </p:cNvGrpSpPr>
                  <p:nvPr/>
                </p:nvGrpSpPr>
                <p:grpSpPr bwMode="auto">
                  <a:xfrm>
                    <a:off x="432" y="960"/>
                    <a:ext cx="98" cy="432"/>
                    <a:chOff x="432" y="960"/>
                    <a:chExt cx="98" cy="432"/>
                  </a:xfrm>
                </p:grpSpPr>
                <p:sp>
                  <p:nvSpPr>
                    <p:cNvPr id="17492" name="Oval 108"/>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93" name="Freeform 109"/>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94" name="Freeform 110"/>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488" name="Group 111"/>
                  <p:cNvGrpSpPr>
                    <a:grpSpLocks/>
                  </p:cNvGrpSpPr>
                  <p:nvPr/>
                </p:nvGrpSpPr>
                <p:grpSpPr bwMode="auto">
                  <a:xfrm flipV="1">
                    <a:off x="432" y="1440"/>
                    <a:ext cx="98" cy="432"/>
                    <a:chOff x="432" y="960"/>
                    <a:chExt cx="98" cy="432"/>
                  </a:xfrm>
                </p:grpSpPr>
                <p:sp>
                  <p:nvSpPr>
                    <p:cNvPr id="17489" name="Oval 112"/>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90" name="Freeform 113"/>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91" name="Freeform 114"/>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7440" name="Group 115"/>
                <p:cNvGrpSpPr>
                  <a:grpSpLocks/>
                </p:cNvGrpSpPr>
                <p:nvPr/>
              </p:nvGrpSpPr>
              <p:grpSpPr bwMode="auto">
                <a:xfrm>
                  <a:off x="1008" y="960"/>
                  <a:ext cx="98" cy="912"/>
                  <a:chOff x="432" y="960"/>
                  <a:chExt cx="98" cy="912"/>
                </a:xfrm>
              </p:grpSpPr>
              <p:grpSp>
                <p:nvGrpSpPr>
                  <p:cNvPr id="17479" name="Group 116"/>
                  <p:cNvGrpSpPr>
                    <a:grpSpLocks/>
                  </p:cNvGrpSpPr>
                  <p:nvPr/>
                </p:nvGrpSpPr>
                <p:grpSpPr bwMode="auto">
                  <a:xfrm>
                    <a:off x="432" y="960"/>
                    <a:ext cx="98" cy="432"/>
                    <a:chOff x="432" y="960"/>
                    <a:chExt cx="98" cy="432"/>
                  </a:xfrm>
                </p:grpSpPr>
                <p:sp>
                  <p:nvSpPr>
                    <p:cNvPr id="17484" name="Oval 117"/>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85" name="Freeform 118"/>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86" name="Freeform 119"/>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480" name="Group 120"/>
                  <p:cNvGrpSpPr>
                    <a:grpSpLocks/>
                  </p:cNvGrpSpPr>
                  <p:nvPr/>
                </p:nvGrpSpPr>
                <p:grpSpPr bwMode="auto">
                  <a:xfrm flipV="1">
                    <a:off x="432" y="1440"/>
                    <a:ext cx="98" cy="432"/>
                    <a:chOff x="432" y="960"/>
                    <a:chExt cx="98" cy="432"/>
                  </a:xfrm>
                </p:grpSpPr>
                <p:sp>
                  <p:nvSpPr>
                    <p:cNvPr id="17481" name="Oval 121"/>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82" name="Freeform 122"/>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83" name="Freeform 123"/>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17441" name="Oval 124"/>
                <p:cNvSpPr>
                  <a:spLocks noChangeArrowheads="1"/>
                </p:cNvSpPr>
                <p:nvPr/>
              </p:nvSpPr>
              <p:spPr bwMode="auto">
                <a:xfrm>
                  <a:off x="139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42" name="Freeform 125"/>
                <p:cNvSpPr>
                  <a:spLocks/>
                </p:cNvSpPr>
                <p:nvPr/>
              </p:nvSpPr>
              <p:spPr bwMode="auto">
                <a:xfrm>
                  <a:off x="139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43" name="Oval 126"/>
                <p:cNvSpPr>
                  <a:spLocks noChangeArrowheads="1"/>
                </p:cNvSpPr>
                <p:nvPr/>
              </p:nvSpPr>
              <p:spPr bwMode="auto">
                <a:xfrm flipV="1">
                  <a:off x="1392" y="1776"/>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44" name="Freeform 127"/>
                <p:cNvSpPr>
                  <a:spLocks/>
                </p:cNvSpPr>
                <p:nvPr/>
              </p:nvSpPr>
              <p:spPr bwMode="auto">
                <a:xfrm flipV="1">
                  <a:off x="1392" y="1440"/>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7445" name="Group 128"/>
                <p:cNvGrpSpPr>
                  <a:grpSpLocks/>
                </p:cNvGrpSpPr>
                <p:nvPr/>
              </p:nvGrpSpPr>
              <p:grpSpPr bwMode="auto">
                <a:xfrm>
                  <a:off x="1296" y="960"/>
                  <a:ext cx="98" cy="912"/>
                  <a:chOff x="432" y="960"/>
                  <a:chExt cx="98" cy="912"/>
                </a:xfrm>
              </p:grpSpPr>
              <p:grpSp>
                <p:nvGrpSpPr>
                  <p:cNvPr id="17471" name="Group 129"/>
                  <p:cNvGrpSpPr>
                    <a:grpSpLocks/>
                  </p:cNvGrpSpPr>
                  <p:nvPr/>
                </p:nvGrpSpPr>
                <p:grpSpPr bwMode="auto">
                  <a:xfrm>
                    <a:off x="432" y="960"/>
                    <a:ext cx="98" cy="432"/>
                    <a:chOff x="432" y="960"/>
                    <a:chExt cx="98" cy="432"/>
                  </a:xfrm>
                </p:grpSpPr>
                <p:sp>
                  <p:nvSpPr>
                    <p:cNvPr id="17476" name="Oval 130"/>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77" name="Freeform 131"/>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78" name="Freeform 132"/>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472" name="Group 133"/>
                  <p:cNvGrpSpPr>
                    <a:grpSpLocks/>
                  </p:cNvGrpSpPr>
                  <p:nvPr/>
                </p:nvGrpSpPr>
                <p:grpSpPr bwMode="auto">
                  <a:xfrm flipV="1">
                    <a:off x="432" y="1440"/>
                    <a:ext cx="98" cy="432"/>
                    <a:chOff x="432" y="960"/>
                    <a:chExt cx="98" cy="432"/>
                  </a:xfrm>
                </p:grpSpPr>
                <p:sp>
                  <p:nvSpPr>
                    <p:cNvPr id="17473" name="Oval 134"/>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74" name="Freeform 135"/>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75" name="Freeform 136"/>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17446" name="Freeform 137"/>
                <p:cNvSpPr>
                  <a:spLocks/>
                </p:cNvSpPr>
                <p:nvPr/>
              </p:nvSpPr>
              <p:spPr bwMode="auto">
                <a:xfrm flipH="1" flipV="1">
                  <a:off x="1440" y="1440"/>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7447" name="Group 138"/>
                <p:cNvGrpSpPr>
                  <a:grpSpLocks/>
                </p:cNvGrpSpPr>
                <p:nvPr/>
              </p:nvGrpSpPr>
              <p:grpSpPr bwMode="auto">
                <a:xfrm>
                  <a:off x="1200" y="960"/>
                  <a:ext cx="98" cy="912"/>
                  <a:chOff x="432" y="960"/>
                  <a:chExt cx="98" cy="912"/>
                </a:xfrm>
              </p:grpSpPr>
              <p:grpSp>
                <p:nvGrpSpPr>
                  <p:cNvPr id="17463" name="Group 139"/>
                  <p:cNvGrpSpPr>
                    <a:grpSpLocks/>
                  </p:cNvGrpSpPr>
                  <p:nvPr/>
                </p:nvGrpSpPr>
                <p:grpSpPr bwMode="auto">
                  <a:xfrm>
                    <a:off x="432" y="960"/>
                    <a:ext cx="98" cy="432"/>
                    <a:chOff x="432" y="960"/>
                    <a:chExt cx="98" cy="432"/>
                  </a:xfrm>
                </p:grpSpPr>
                <p:sp>
                  <p:nvSpPr>
                    <p:cNvPr id="17468" name="Oval 140"/>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69" name="Freeform 141"/>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70" name="Freeform 142"/>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464" name="Group 143"/>
                  <p:cNvGrpSpPr>
                    <a:grpSpLocks/>
                  </p:cNvGrpSpPr>
                  <p:nvPr/>
                </p:nvGrpSpPr>
                <p:grpSpPr bwMode="auto">
                  <a:xfrm flipV="1">
                    <a:off x="432" y="1440"/>
                    <a:ext cx="98" cy="432"/>
                    <a:chOff x="432" y="960"/>
                    <a:chExt cx="98" cy="432"/>
                  </a:xfrm>
                </p:grpSpPr>
                <p:sp>
                  <p:nvSpPr>
                    <p:cNvPr id="17465" name="Oval 144"/>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66" name="Freeform 145"/>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67" name="Freeform 146"/>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7448" name="Group 147"/>
                <p:cNvGrpSpPr>
                  <a:grpSpLocks/>
                </p:cNvGrpSpPr>
                <p:nvPr/>
              </p:nvGrpSpPr>
              <p:grpSpPr bwMode="auto">
                <a:xfrm>
                  <a:off x="1104" y="960"/>
                  <a:ext cx="98" cy="912"/>
                  <a:chOff x="432" y="960"/>
                  <a:chExt cx="98" cy="912"/>
                </a:xfrm>
              </p:grpSpPr>
              <p:grpSp>
                <p:nvGrpSpPr>
                  <p:cNvPr id="17455" name="Group 148"/>
                  <p:cNvGrpSpPr>
                    <a:grpSpLocks/>
                  </p:cNvGrpSpPr>
                  <p:nvPr/>
                </p:nvGrpSpPr>
                <p:grpSpPr bwMode="auto">
                  <a:xfrm>
                    <a:off x="432" y="960"/>
                    <a:ext cx="98" cy="432"/>
                    <a:chOff x="432" y="960"/>
                    <a:chExt cx="98" cy="432"/>
                  </a:xfrm>
                </p:grpSpPr>
                <p:sp>
                  <p:nvSpPr>
                    <p:cNvPr id="17460" name="Oval 149"/>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61" name="Freeform 150"/>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62" name="Freeform 151"/>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456" name="Group 152"/>
                  <p:cNvGrpSpPr>
                    <a:grpSpLocks/>
                  </p:cNvGrpSpPr>
                  <p:nvPr/>
                </p:nvGrpSpPr>
                <p:grpSpPr bwMode="auto">
                  <a:xfrm flipV="1">
                    <a:off x="432" y="1440"/>
                    <a:ext cx="98" cy="432"/>
                    <a:chOff x="432" y="960"/>
                    <a:chExt cx="98" cy="432"/>
                  </a:xfrm>
                </p:grpSpPr>
                <p:sp>
                  <p:nvSpPr>
                    <p:cNvPr id="17457" name="Oval 153"/>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58" name="Freeform 154"/>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59" name="Freeform 155"/>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17449" name="Oval 156"/>
                <p:cNvSpPr>
                  <a:spLocks noChangeArrowheads="1"/>
                </p:cNvSpPr>
                <p:nvPr/>
              </p:nvSpPr>
              <p:spPr bwMode="auto">
                <a:xfrm flipV="1">
                  <a:off x="1392" y="1776"/>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nvGrpSpPr>
                <p:cNvPr id="17450" name="Group 157"/>
                <p:cNvGrpSpPr>
                  <a:grpSpLocks/>
                </p:cNvGrpSpPr>
                <p:nvPr/>
              </p:nvGrpSpPr>
              <p:grpSpPr bwMode="auto">
                <a:xfrm>
                  <a:off x="1440" y="912"/>
                  <a:ext cx="194" cy="480"/>
                  <a:chOff x="1440" y="912"/>
                  <a:chExt cx="194" cy="480"/>
                </a:xfrm>
              </p:grpSpPr>
              <p:sp>
                <p:nvSpPr>
                  <p:cNvPr id="17451" name="Freeform 158"/>
                  <p:cNvSpPr>
                    <a:spLocks/>
                  </p:cNvSpPr>
                  <p:nvPr/>
                </p:nvSpPr>
                <p:spPr bwMode="auto">
                  <a:xfrm flipH="1">
                    <a:off x="144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52" name="Freeform 159"/>
                  <p:cNvSpPr>
                    <a:spLocks/>
                  </p:cNvSpPr>
                  <p:nvPr/>
                </p:nvSpPr>
                <p:spPr bwMode="auto">
                  <a:xfrm flipH="1">
                    <a:off x="1488" y="1008"/>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53" name="Freeform 160"/>
                  <p:cNvSpPr>
                    <a:spLocks/>
                  </p:cNvSpPr>
                  <p:nvPr/>
                </p:nvSpPr>
                <p:spPr bwMode="auto">
                  <a:xfrm flipH="1">
                    <a:off x="1536" y="960"/>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454" name="Freeform 161"/>
                  <p:cNvSpPr>
                    <a:spLocks/>
                  </p:cNvSpPr>
                  <p:nvPr/>
                </p:nvSpPr>
                <p:spPr bwMode="auto">
                  <a:xfrm flipH="1">
                    <a:off x="1584" y="912"/>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17426" name="Text Box 162"/>
              <p:cNvSpPr txBox="1">
                <a:spLocks noChangeArrowheads="1"/>
              </p:cNvSpPr>
              <p:nvPr/>
            </p:nvSpPr>
            <p:spPr bwMode="auto">
              <a:xfrm>
                <a:off x="1200" y="768"/>
                <a:ext cx="1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600"/>
                  <a:t>Membrane cellulaire</a:t>
                </a:r>
              </a:p>
            </p:txBody>
          </p:sp>
          <p:sp>
            <p:nvSpPr>
              <p:cNvPr id="17427" name="Line 163"/>
              <p:cNvSpPr>
                <a:spLocks noChangeShapeType="1"/>
              </p:cNvSpPr>
              <p:nvPr/>
            </p:nvSpPr>
            <p:spPr bwMode="auto">
              <a:xfrm>
                <a:off x="672" y="1248"/>
                <a:ext cx="0" cy="720"/>
              </a:xfrm>
              <a:prstGeom prst="line">
                <a:avLst/>
              </a:prstGeom>
              <a:noFill/>
              <a:ln w="130175">
                <a:solidFill>
                  <a:srgbClr val="CCCC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17421" name="Group 164"/>
            <p:cNvGrpSpPr>
              <a:grpSpLocks/>
            </p:cNvGrpSpPr>
            <p:nvPr/>
          </p:nvGrpSpPr>
          <p:grpSpPr bwMode="auto">
            <a:xfrm>
              <a:off x="912" y="1152"/>
              <a:ext cx="243" cy="144"/>
              <a:chOff x="4125" y="960"/>
              <a:chExt cx="291" cy="288"/>
            </a:xfrm>
          </p:grpSpPr>
          <p:sp>
            <p:nvSpPr>
              <p:cNvPr id="17422" name="Oval 165"/>
              <p:cNvSpPr>
                <a:spLocks noChangeArrowheads="1"/>
              </p:cNvSpPr>
              <p:nvPr/>
            </p:nvSpPr>
            <p:spPr bwMode="auto">
              <a:xfrm>
                <a:off x="4128" y="960"/>
                <a:ext cx="288" cy="288"/>
              </a:xfrm>
              <a:prstGeom prst="ellipse">
                <a:avLst/>
              </a:prstGeom>
              <a:solidFill>
                <a:schemeClr val="accent2"/>
              </a:soli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7423" name="Freeform 166"/>
              <p:cNvSpPr>
                <a:spLocks/>
              </p:cNvSpPr>
              <p:nvPr/>
            </p:nvSpPr>
            <p:spPr bwMode="auto">
              <a:xfrm>
                <a:off x="4125" y="1082"/>
                <a:ext cx="120" cy="96"/>
              </a:xfrm>
              <a:custGeom>
                <a:avLst/>
                <a:gdLst>
                  <a:gd name="T0" fmla="*/ 2 w 120"/>
                  <a:gd name="T1" fmla="*/ 22 h 96"/>
                  <a:gd name="T2" fmla="*/ 17 w 120"/>
                  <a:gd name="T3" fmla="*/ 9 h 96"/>
                  <a:gd name="T4" fmla="*/ 26 w 120"/>
                  <a:gd name="T5" fmla="*/ 13 h 96"/>
                  <a:gd name="T6" fmla="*/ 33 w 120"/>
                  <a:gd name="T7" fmla="*/ 27 h 96"/>
                  <a:gd name="T8" fmla="*/ 50 w 120"/>
                  <a:gd name="T9" fmla="*/ 7 h 96"/>
                  <a:gd name="T10" fmla="*/ 65 w 120"/>
                  <a:gd name="T11" fmla="*/ 24 h 96"/>
                  <a:gd name="T12" fmla="*/ 74 w 120"/>
                  <a:gd name="T13" fmla="*/ 21 h 96"/>
                  <a:gd name="T14" fmla="*/ 84 w 120"/>
                  <a:gd name="T15" fmla="*/ 9 h 96"/>
                  <a:gd name="T16" fmla="*/ 102 w 120"/>
                  <a:gd name="T17" fmla="*/ 30 h 96"/>
                  <a:gd name="T18" fmla="*/ 113 w 120"/>
                  <a:gd name="T19" fmla="*/ 16 h 96"/>
                  <a:gd name="T20" fmla="*/ 120 w 120"/>
                  <a:gd name="T21" fmla="*/ 49 h 96"/>
                  <a:gd name="T22" fmla="*/ 119 w 120"/>
                  <a:gd name="T23" fmla="*/ 61 h 96"/>
                  <a:gd name="T24" fmla="*/ 117 w 120"/>
                  <a:gd name="T25" fmla="*/ 57 h 96"/>
                  <a:gd name="T26" fmla="*/ 111 w 120"/>
                  <a:gd name="T27" fmla="*/ 54 h 96"/>
                  <a:gd name="T28" fmla="*/ 98 w 120"/>
                  <a:gd name="T29" fmla="*/ 46 h 96"/>
                  <a:gd name="T30" fmla="*/ 84 w 120"/>
                  <a:gd name="T31" fmla="*/ 75 h 96"/>
                  <a:gd name="T32" fmla="*/ 77 w 120"/>
                  <a:gd name="T33" fmla="*/ 64 h 96"/>
                  <a:gd name="T34" fmla="*/ 68 w 120"/>
                  <a:gd name="T35" fmla="*/ 57 h 96"/>
                  <a:gd name="T36" fmla="*/ 57 w 120"/>
                  <a:gd name="T37" fmla="*/ 84 h 96"/>
                  <a:gd name="T38" fmla="*/ 35 w 120"/>
                  <a:gd name="T39" fmla="*/ 61 h 96"/>
                  <a:gd name="T40" fmla="*/ 24 w 120"/>
                  <a:gd name="T41" fmla="*/ 85 h 96"/>
                  <a:gd name="T42" fmla="*/ 17 w 120"/>
                  <a:gd name="T43" fmla="*/ 91 h 96"/>
                  <a:gd name="T44" fmla="*/ 6 w 120"/>
                  <a:gd name="T45" fmla="*/ 60 h 96"/>
                  <a:gd name="T46" fmla="*/ 2 w 120"/>
                  <a:gd name="T47" fmla="*/ 22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96"/>
                  <a:gd name="T74" fmla="*/ 120 w 120"/>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96">
                    <a:moveTo>
                      <a:pt x="2" y="22"/>
                    </a:moveTo>
                    <a:cubicBezTo>
                      <a:pt x="11" y="20"/>
                      <a:pt x="13" y="17"/>
                      <a:pt x="17" y="9"/>
                    </a:cubicBezTo>
                    <a:cubicBezTo>
                      <a:pt x="19" y="0"/>
                      <a:pt x="21" y="9"/>
                      <a:pt x="26" y="13"/>
                    </a:cubicBezTo>
                    <a:cubicBezTo>
                      <a:pt x="27" y="19"/>
                      <a:pt x="30" y="22"/>
                      <a:pt x="33" y="27"/>
                    </a:cubicBezTo>
                    <a:cubicBezTo>
                      <a:pt x="42" y="22"/>
                      <a:pt x="45" y="16"/>
                      <a:pt x="50" y="7"/>
                    </a:cubicBezTo>
                    <a:cubicBezTo>
                      <a:pt x="56" y="12"/>
                      <a:pt x="61" y="17"/>
                      <a:pt x="65" y="24"/>
                    </a:cubicBezTo>
                    <a:cubicBezTo>
                      <a:pt x="67" y="35"/>
                      <a:pt x="68" y="26"/>
                      <a:pt x="74" y="21"/>
                    </a:cubicBezTo>
                    <a:cubicBezTo>
                      <a:pt x="77" y="16"/>
                      <a:pt x="81" y="14"/>
                      <a:pt x="84" y="9"/>
                    </a:cubicBezTo>
                    <a:cubicBezTo>
                      <a:pt x="92" y="14"/>
                      <a:pt x="97" y="22"/>
                      <a:pt x="102" y="30"/>
                    </a:cubicBezTo>
                    <a:cubicBezTo>
                      <a:pt x="107" y="25"/>
                      <a:pt x="110" y="22"/>
                      <a:pt x="113" y="16"/>
                    </a:cubicBezTo>
                    <a:cubicBezTo>
                      <a:pt x="119" y="26"/>
                      <a:pt x="119" y="38"/>
                      <a:pt x="120" y="49"/>
                    </a:cubicBezTo>
                    <a:cubicBezTo>
                      <a:pt x="120" y="53"/>
                      <a:pt x="120" y="57"/>
                      <a:pt x="119" y="61"/>
                    </a:cubicBezTo>
                    <a:cubicBezTo>
                      <a:pt x="118" y="62"/>
                      <a:pt x="118" y="58"/>
                      <a:pt x="117" y="57"/>
                    </a:cubicBezTo>
                    <a:cubicBezTo>
                      <a:pt x="115" y="56"/>
                      <a:pt x="113" y="55"/>
                      <a:pt x="111" y="54"/>
                    </a:cubicBezTo>
                    <a:cubicBezTo>
                      <a:pt x="107" y="51"/>
                      <a:pt x="102" y="49"/>
                      <a:pt x="98" y="46"/>
                    </a:cubicBezTo>
                    <a:cubicBezTo>
                      <a:pt x="94" y="57"/>
                      <a:pt x="90" y="65"/>
                      <a:pt x="84" y="75"/>
                    </a:cubicBezTo>
                    <a:cubicBezTo>
                      <a:pt x="82" y="71"/>
                      <a:pt x="80" y="67"/>
                      <a:pt x="77" y="64"/>
                    </a:cubicBezTo>
                    <a:cubicBezTo>
                      <a:pt x="74" y="62"/>
                      <a:pt x="68" y="57"/>
                      <a:pt x="68" y="57"/>
                    </a:cubicBezTo>
                    <a:cubicBezTo>
                      <a:pt x="62" y="65"/>
                      <a:pt x="62" y="75"/>
                      <a:pt x="57" y="84"/>
                    </a:cubicBezTo>
                    <a:cubicBezTo>
                      <a:pt x="47" y="79"/>
                      <a:pt x="45" y="68"/>
                      <a:pt x="35" y="61"/>
                    </a:cubicBezTo>
                    <a:cubicBezTo>
                      <a:pt x="31" y="70"/>
                      <a:pt x="30" y="77"/>
                      <a:pt x="24" y="85"/>
                    </a:cubicBezTo>
                    <a:cubicBezTo>
                      <a:pt x="23" y="91"/>
                      <a:pt x="24" y="96"/>
                      <a:pt x="17" y="91"/>
                    </a:cubicBezTo>
                    <a:cubicBezTo>
                      <a:pt x="14" y="81"/>
                      <a:pt x="11" y="69"/>
                      <a:pt x="6" y="60"/>
                    </a:cubicBezTo>
                    <a:cubicBezTo>
                      <a:pt x="3" y="46"/>
                      <a:pt x="0" y="37"/>
                      <a:pt x="2" y="22"/>
                    </a:cubicBezTo>
                    <a:close/>
                  </a:path>
                </a:pathLst>
              </a:custGeom>
              <a:solidFill>
                <a:schemeClr val="bg1"/>
              </a:solidFill>
              <a:ln w="9525">
                <a:solidFill>
                  <a:schemeClr val="bg1"/>
                </a:solidFill>
                <a:round/>
                <a:headEnd/>
                <a:tailEnd/>
              </a:ln>
            </p:spPr>
            <p:txBody>
              <a:bodyPr/>
              <a:lstStyle/>
              <a:p>
                <a:endParaRPr lang="fr-FR"/>
              </a:p>
            </p:txBody>
          </p:sp>
        </p:grpSp>
      </p:grpSp>
      <p:sp>
        <p:nvSpPr>
          <p:cNvPr id="17417" name="Line 167"/>
          <p:cNvSpPr>
            <a:spLocks noChangeShapeType="1"/>
          </p:cNvSpPr>
          <p:nvPr/>
        </p:nvSpPr>
        <p:spPr bwMode="auto">
          <a:xfrm flipV="1">
            <a:off x="3200400" y="2971800"/>
            <a:ext cx="1905000" cy="990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418" name="Line 168"/>
          <p:cNvSpPr>
            <a:spLocks noChangeShapeType="1"/>
          </p:cNvSpPr>
          <p:nvPr/>
        </p:nvSpPr>
        <p:spPr bwMode="auto">
          <a:xfrm>
            <a:off x="3124200" y="4572000"/>
            <a:ext cx="1905000" cy="838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419" name="Espace réservé du numéro de diapositive 16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03D7B-9FC7-4EB8-894F-41FA68F43D6F}" type="slidenum">
              <a:rPr lang="fr-FR" altLang="fr-FR" sz="1400"/>
              <a:pPr eaLnBrk="1" hangingPunct="1"/>
              <a:t>23</a:t>
            </a:fld>
            <a:endParaRPr lang="fr-FR" altLang="fr-FR" sz="1400"/>
          </a:p>
        </p:txBody>
      </p:sp>
      <p:pic>
        <p:nvPicPr>
          <p:cNvPr id="170" name="Image 169"/>
          <p:cNvPicPr>
            <a:picLocks noChangeAspect="1"/>
          </p:cNvPicPr>
          <p:nvPr/>
        </p:nvPicPr>
        <p:blipFill>
          <a:blip r:embed="rId3"/>
          <a:stretch>
            <a:fillRect/>
          </a:stretch>
        </p:blipFill>
        <p:spPr>
          <a:xfrm>
            <a:off x="8283129" y="104435"/>
            <a:ext cx="565894" cy="570533"/>
          </a:xfrm>
          <a:prstGeom prst="rect">
            <a:avLst/>
          </a:prstGeom>
        </p:spPr>
      </p:pic>
    </p:spTree>
    <p:extLst>
      <p:ext uri="{BB962C8B-B14F-4D97-AF65-F5344CB8AC3E}">
        <p14:creationId xmlns:p14="http://schemas.microsoft.com/office/powerpoint/2010/main" val="2200532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24000" y="381000"/>
            <a:ext cx="6477000" cy="533400"/>
          </a:xfrm>
          <a:prstGeom prst="rect">
            <a:avLst/>
          </a:prstGeom>
          <a:noFill/>
          <a:ln w="9525">
            <a:solidFill>
              <a:srgbClr val="33993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sz="2800" b="1" dirty="0" smtClean="0">
                <a:solidFill>
                  <a:srgbClr val="339933"/>
                </a:solidFill>
              </a:rPr>
              <a:t>Mécanisme des AINS</a:t>
            </a:r>
            <a:endParaRPr lang="fr-FR" altLang="fr-FR" sz="2800" b="1" dirty="0">
              <a:solidFill>
                <a:srgbClr val="339933"/>
              </a:solidFill>
            </a:endParaRPr>
          </a:p>
        </p:txBody>
      </p:sp>
      <p:sp>
        <p:nvSpPr>
          <p:cNvPr id="18435" name="Text Box 3"/>
          <p:cNvSpPr txBox="1">
            <a:spLocks noChangeArrowheads="1"/>
          </p:cNvSpPr>
          <p:nvPr/>
        </p:nvSpPr>
        <p:spPr bwMode="auto">
          <a:xfrm>
            <a:off x="304800" y="3962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a:t>Acide arachidonique</a:t>
            </a:r>
          </a:p>
        </p:txBody>
      </p:sp>
      <p:sp>
        <p:nvSpPr>
          <p:cNvPr id="18436" name="Text Box 4"/>
          <p:cNvSpPr txBox="1">
            <a:spLocks noChangeArrowheads="1"/>
          </p:cNvSpPr>
          <p:nvPr/>
        </p:nvSpPr>
        <p:spPr bwMode="auto">
          <a:xfrm>
            <a:off x="5410200" y="44196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800" b="1">
                <a:solidFill>
                  <a:schemeClr val="accent2"/>
                </a:solidFill>
              </a:rPr>
              <a:t>Cyclo-oxygénase COX1</a:t>
            </a:r>
          </a:p>
        </p:txBody>
      </p:sp>
      <p:sp>
        <p:nvSpPr>
          <p:cNvPr id="18437" name="Text Box 5"/>
          <p:cNvSpPr txBox="1">
            <a:spLocks noChangeArrowheads="1"/>
          </p:cNvSpPr>
          <p:nvPr/>
        </p:nvSpPr>
        <p:spPr bwMode="auto">
          <a:xfrm>
            <a:off x="5410200" y="4800600"/>
            <a:ext cx="3048000" cy="3365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600" b="1">
                <a:solidFill>
                  <a:schemeClr val="bg1"/>
                </a:solidFill>
              </a:rPr>
              <a:t>Prostaglandines physiologiques</a:t>
            </a:r>
          </a:p>
        </p:txBody>
      </p:sp>
      <p:sp>
        <p:nvSpPr>
          <p:cNvPr id="18438" name="Text Box 6"/>
          <p:cNvSpPr txBox="1">
            <a:spLocks noChangeArrowheads="1"/>
          </p:cNvSpPr>
          <p:nvPr/>
        </p:nvSpPr>
        <p:spPr bwMode="auto">
          <a:xfrm>
            <a:off x="5486400" y="3276600"/>
            <a:ext cx="31242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600" b="1"/>
              <a:t>Effets bénéfiques</a:t>
            </a:r>
          </a:p>
          <a:p>
            <a:pPr eaLnBrk="1" hangingPunct="1">
              <a:lnSpc>
                <a:spcPct val="60000"/>
              </a:lnSpc>
              <a:spcBef>
                <a:spcPct val="50000"/>
              </a:spcBef>
            </a:pPr>
            <a:r>
              <a:rPr lang="fr-FR" altLang="fr-FR" sz="1600"/>
              <a:t>Anti-inflammatoire</a:t>
            </a:r>
          </a:p>
          <a:p>
            <a:pPr eaLnBrk="1" hangingPunct="1">
              <a:lnSpc>
                <a:spcPct val="60000"/>
              </a:lnSpc>
              <a:spcBef>
                <a:spcPct val="50000"/>
              </a:spcBef>
            </a:pPr>
            <a:r>
              <a:rPr lang="fr-FR" altLang="fr-FR" sz="1600"/>
              <a:t>Antalgique</a:t>
            </a:r>
          </a:p>
          <a:p>
            <a:pPr eaLnBrk="1" hangingPunct="1">
              <a:lnSpc>
                <a:spcPct val="60000"/>
              </a:lnSpc>
              <a:spcBef>
                <a:spcPct val="50000"/>
              </a:spcBef>
            </a:pPr>
            <a:r>
              <a:rPr lang="fr-FR" altLang="fr-FR" sz="1600"/>
              <a:t>Antipyrétique</a:t>
            </a:r>
          </a:p>
        </p:txBody>
      </p:sp>
      <p:sp>
        <p:nvSpPr>
          <p:cNvPr id="18439" name="Text Box 7"/>
          <p:cNvSpPr txBox="1">
            <a:spLocks noChangeArrowheads="1"/>
          </p:cNvSpPr>
          <p:nvPr/>
        </p:nvSpPr>
        <p:spPr bwMode="auto">
          <a:xfrm>
            <a:off x="5486400" y="22860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800" b="1">
                <a:solidFill>
                  <a:srgbClr val="FF3300"/>
                </a:solidFill>
              </a:rPr>
              <a:t>Cyclo-oxygénase COX2</a:t>
            </a:r>
          </a:p>
        </p:txBody>
      </p:sp>
      <p:sp>
        <p:nvSpPr>
          <p:cNvPr id="18440" name="Text Box 8"/>
          <p:cNvSpPr txBox="1">
            <a:spLocks noChangeArrowheads="1"/>
          </p:cNvSpPr>
          <p:nvPr/>
        </p:nvSpPr>
        <p:spPr bwMode="auto">
          <a:xfrm>
            <a:off x="5486400" y="2720975"/>
            <a:ext cx="3352800" cy="33496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600" b="1">
                <a:solidFill>
                  <a:schemeClr val="bg1"/>
                </a:solidFill>
              </a:rPr>
              <a:t>Prostaglandines pro inflammatoires</a:t>
            </a:r>
          </a:p>
        </p:txBody>
      </p:sp>
      <p:sp>
        <p:nvSpPr>
          <p:cNvPr id="18441" name="Text Box 9"/>
          <p:cNvSpPr txBox="1">
            <a:spLocks noChangeArrowheads="1"/>
          </p:cNvSpPr>
          <p:nvPr/>
        </p:nvSpPr>
        <p:spPr bwMode="auto">
          <a:xfrm>
            <a:off x="5524500" y="5382636"/>
            <a:ext cx="3124200"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600" b="1" dirty="0"/>
              <a:t>Effets secondaires</a:t>
            </a:r>
          </a:p>
          <a:p>
            <a:pPr eaLnBrk="1" hangingPunct="1">
              <a:lnSpc>
                <a:spcPct val="60000"/>
              </a:lnSpc>
              <a:spcBef>
                <a:spcPct val="50000"/>
              </a:spcBef>
            </a:pPr>
            <a:r>
              <a:rPr lang="fr-FR" altLang="fr-FR" sz="1600" dirty="0"/>
              <a:t>Toxicité </a:t>
            </a:r>
            <a:r>
              <a:rPr lang="fr-FR" altLang="fr-FR" sz="1600" dirty="0" smtClean="0"/>
              <a:t>gastrique, rénal</a:t>
            </a:r>
            <a:endParaRPr lang="fr-FR" altLang="fr-FR" sz="1600" dirty="0"/>
          </a:p>
          <a:p>
            <a:pPr eaLnBrk="1" hangingPunct="1">
              <a:lnSpc>
                <a:spcPct val="60000"/>
              </a:lnSpc>
              <a:spcBef>
                <a:spcPct val="50000"/>
              </a:spcBef>
            </a:pPr>
            <a:r>
              <a:rPr lang="fr-FR" altLang="fr-FR" sz="1600" b="1" dirty="0" smtClean="0"/>
              <a:t>Vasoconstriction</a:t>
            </a:r>
            <a:endParaRPr lang="fr-FR" altLang="fr-FR" sz="1600" b="1" dirty="0"/>
          </a:p>
          <a:p>
            <a:pPr eaLnBrk="1" hangingPunct="1">
              <a:lnSpc>
                <a:spcPct val="60000"/>
              </a:lnSpc>
              <a:spcBef>
                <a:spcPct val="50000"/>
              </a:spcBef>
            </a:pPr>
            <a:r>
              <a:rPr lang="fr-FR" altLang="fr-FR" sz="1600" dirty="0"/>
              <a:t>Allongement du T.S.</a:t>
            </a:r>
          </a:p>
        </p:txBody>
      </p:sp>
      <p:grpSp>
        <p:nvGrpSpPr>
          <p:cNvPr id="18442" name="Group 10"/>
          <p:cNvGrpSpPr>
            <a:grpSpLocks/>
          </p:cNvGrpSpPr>
          <p:nvPr/>
        </p:nvGrpSpPr>
        <p:grpSpPr bwMode="auto">
          <a:xfrm>
            <a:off x="457200" y="1371600"/>
            <a:ext cx="3886200" cy="1981200"/>
            <a:chOff x="288" y="864"/>
            <a:chExt cx="2448" cy="1248"/>
          </a:xfrm>
        </p:grpSpPr>
        <p:grpSp>
          <p:nvGrpSpPr>
            <p:cNvPr id="18453" name="Group 11"/>
            <p:cNvGrpSpPr>
              <a:grpSpLocks/>
            </p:cNvGrpSpPr>
            <p:nvPr/>
          </p:nvGrpSpPr>
          <p:grpSpPr bwMode="auto">
            <a:xfrm>
              <a:off x="288" y="864"/>
              <a:ext cx="2448" cy="1248"/>
              <a:chOff x="336" y="720"/>
              <a:chExt cx="2448" cy="1248"/>
            </a:xfrm>
          </p:grpSpPr>
          <p:sp>
            <p:nvSpPr>
              <p:cNvPr id="18457" name="Text Box 12"/>
              <p:cNvSpPr txBox="1">
                <a:spLocks noChangeArrowheads="1"/>
              </p:cNvSpPr>
              <p:nvPr/>
            </p:nvSpPr>
            <p:spPr bwMode="auto">
              <a:xfrm>
                <a:off x="1200" y="1104"/>
                <a:ext cx="1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800"/>
                  <a:t>Phospholipase A2</a:t>
                </a:r>
              </a:p>
            </p:txBody>
          </p:sp>
          <p:grpSp>
            <p:nvGrpSpPr>
              <p:cNvPr id="18458" name="Group 13"/>
              <p:cNvGrpSpPr>
                <a:grpSpLocks/>
              </p:cNvGrpSpPr>
              <p:nvPr/>
            </p:nvGrpSpPr>
            <p:grpSpPr bwMode="auto">
              <a:xfrm>
                <a:off x="336" y="720"/>
                <a:ext cx="674" cy="576"/>
                <a:chOff x="432" y="816"/>
                <a:chExt cx="1202" cy="1056"/>
              </a:xfrm>
            </p:grpSpPr>
            <p:grpSp>
              <p:nvGrpSpPr>
                <p:cNvPr id="18461" name="Group 14"/>
                <p:cNvGrpSpPr>
                  <a:grpSpLocks/>
                </p:cNvGrpSpPr>
                <p:nvPr/>
              </p:nvGrpSpPr>
              <p:grpSpPr bwMode="auto">
                <a:xfrm>
                  <a:off x="1536" y="1296"/>
                  <a:ext cx="98" cy="432"/>
                  <a:chOff x="1488" y="1536"/>
                  <a:chExt cx="98" cy="432"/>
                </a:xfrm>
              </p:grpSpPr>
              <p:sp>
                <p:nvSpPr>
                  <p:cNvPr id="18605" name="Freeform 15"/>
                  <p:cNvSpPr>
                    <a:spLocks/>
                  </p:cNvSpPr>
                  <p:nvPr/>
                </p:nvSpPr>
                <p:spPr bwMode="auto">
                  <a:xfrm flipH="1" flipV="1">
                    <a:off x="1536" y="153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606" name="Oval 16"/>
                  <p:cNvSpPr>
                    <a:spLocks noChangeArrowheads="1"/>
                  </p:cNvSpPr>
                  <p:nvPr/>
                </p:nvSpPr>
                <p:spPr bwMode="auto">
                  <a:xfrm flipV="1">
                    <a:off x="1488" y="1872"/>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8462" name="Group 17"/>
                <p:cNvGrpSpPr>
                  <a:grpSpLocks/>
                </p:cNvGrpSpPr>
                <p:nvPr/>
              </p:nvGrpSpPr>
              <p:grpSpPr bwMode="auto">
                <a:xfrm>
                  <a:off x="1488" y="1344"/>
                  <a:ext cx="98" cy="432"/>
                  <a:chOff x="1488" y="1536"/>
                  <a:chExt cx="98" cy="432"/>
                </a:xfrm>
              </p:grpSpPr>
              <p:sp>
                <p:nvSpPr>
                  <p:cNvPr id="18603" name="Freeform 18"/>
                  <p:cNvSpPr>
                    <a:spLocks/>
                  </p:cNvSpPr>
                  <p:nvPr/>
                </p:nvSpPr>
                <p:spPr bwMode="auto">
                  <a:xfrm flipH="1" flipV="1">
                    <a:off x="1536" y="153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604" name="Oval 19"/>
                  <p:cNvSpPr>
                    <a:spLocks noChangeArrowheads="1"/>
                  </p:cNvSpPr>
                  <p:nvPr/>
                </p:nvSpPr>
                <p:spPr bwMode="auto">
                  <a:xfrm flipV="1">
                    <a:off x="1488" y="1872"/>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8463" name="Group 20"/>
                <p:cNvGrpSpPr>
                  <a:grpSpLocks/>
                </p:cNvGrpSpPr>
                <p:nvPr/>
              </p:nvGrpSpPr>
              <p:grpSpPr bwMode="auto">
                <a:xfrm>
                  <a:off x="1440" y="1392"/>
                  <a:ext cx="98" cy="432"/>
                  <a:chOff x="1488" y="1536"/>
                  <a:chExt cx="98" cy="432"/>
                </a:xfrm>
              </p:grpSpPr>
              <p:sp>
                <p:nvSpPr>
                  <p:cNvPr id="18601" name="Freeform 21"/>
                  <p:cNvSpPr>
                    <a:spLocks/>
                  </p:cNvSpPr>
                  <p:nvPr/>
                </p:nvSpPr>
                <p:spPr bwMode="auto">
                  <a:xfrm flipH="1" flipV="1">
                    <a:off x="1536" y="153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602" name="Oval 22"/>
                  <p:cNvSpPr>
                    <a:spLocks noChangeArrowheads="1"/>
                  </p:cNvSpPr>
                  <p:nvPr/>
                </p:nvSpPr>
                <p:spPr bwMode="auto">
                  <a:xfrm flipV="1">
                    <a:off x="1488" y="1872"/>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8464" name="Group 23"/>
                <p:cNvGrpSpPr>
                  <a:grpSpLocks/>
                </p:cNvGrpSpPr>
                <p:nvPr/>
              </p:nvGrpSpPr>
              <p:grpSpPr bwMode="auto">
                <a:xfrm>
                  <a:off x="576" y="816"/>
                  <a:ext cx="1056" cy="96"/>
                  <a:chOff x="432" y="1824"/>
                  <a:chExt cx="1056" cy="96"/>
                </a:xfrm>
              </p:grpSpPr>
              <p:sp>
                <p:nvSpPr>
                  <p:cNvPr id="18590" name="Oval 24"/>
                  <p:cNvSpPr>
                    <a:spLocks noChangeArrowheads="1"/>
                  </p:cNvSpPr>
                  <p:nvPr/>
                </p:nvSpPr>
                <p:spPr bwMode="auto">
                  <a:xfrm flipV="1">
                    <a:off x="43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91" name="Oval 25"/>
                  <p:cNvSpPr>
                    <a:spLocks noChangeArrowheads="1"/>
                  </p:cNvSpPr>
                  <p:nvPr/>
                </p:nvSpPr>
                <p:spPr bwMode="auto">
                  <a:xfrm flipV="1">
                    <a:off x="52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92" name="Oval 26"/>
                  <p:cNvSpPr>
                    <a:spLocks noChangeArrowheads="1"/>
                  </p:cNvSpPr>
                  <p:nvPr/>
                </p:nvSpPr>
                <p:spPr bwMode="auto">
                  <a:xfrm flipV="1">
                    <a:off x="62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93" name="Oval 27"/>
                  <p:cNvSpPr>
                    <a:spLocks noChangeArrowheads="1"/>
                  </p:cNvSpPr>
                  <p:nvPr/>
                </p:nvSpPr>
                <p:spPr bwMode="auto">
                  <a:xfrm flipV="1">
                    <a:off x="72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94" name="Oval 28"/>
                  <p:cNvSpPr>
                    <a:spLocks noChangeArrowheads="1"/>
                  </p:cNvSpPr>
                  <p:nvPr/>
                </p:nvSpPr>
                <p:spPr bwMode="auto">
                  <a:xfrm flipV="1">
                    <a:off x="81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95" name="Oval 29"/>
                  <p:cNvSpPr>
                    <a:spLocks noChangeArrowheads="1"/>
                  </p:cNvSpPr>
                  <p:nvPr/>
                </p:nvSpPr>
                <p:spPr bwMode="auto">
                  <a:xfrm flipV="1">
                    <a:off x="91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96" name="Oval 30"/>
                  <p:cNvSpPr>
                    <a:spLocks noChangeArrowheads="1"/>
                  </p:cNvSpPr>
                  <p:nvPr/>
                </p:nvSpPr>
                <p:spPr bwMode="auto">
                  <a:xfrm flipV="1">
                    <a:off x="100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97" name="Oval 31"/>
                  <p:cNvSpPr>
                    <a:spLocks noChangeArrowheads="1"/>
                  </p:cNvSpPr>
                  <p:nvPr/>
                </p:nvSpPr>
                <p:spPr bwMode="auto">
                  <a:xfrm flipV="1">
                    <a:off x="110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98" name="Oval 32"/>
                  <p:cNvSpPr>
                    <a:spLocks noChangeArrowheads="1"/>
                  </p:cNvSpPr>
                  <p:nvPr/>
                </p:nvSpPr>
                <p:spPr bwMode="auto">
                  <a:xfrm flipV="1">
                    <a:off x="120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99" name="Oval 33"/>
                  <p:cNvSpPr>
                    <a:spLocks noChangeArrowheads="1"/>
                  </p:cNvSpPr>
                  <p:nvPr/>
                </p:nvSpPr>
                <p:spPr bwMode="auto">
                  <a:xfrm flipV="1">
                    <a:off x="129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600" name="Oval 34"/>
                  <p:cNvSpPr>
                    <a:spLocks noChangeArrowheads="1"/>
                  </p:cNvSpPr>
                  <p:nvPr/>
                </p:nvSpPr>
                <p:spPr bwMode="auto">
                  <a:xfrm flipV="1">
                    <a:off x="139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8465" name="Group 35"/>
                <p:cNvGrpSpPr>
                  <a:grpSpLocks/>
                </p:cNvGrpSpPr>
                <p:nvPr/>
              </p:nvGrpSpPr>
              <p:grpSpPr bwMode="auto">
                <a:xfrm>
                  <a:off x="528" y="864"/>
                  <a:ext cx="1056" cy="96"/>
                  <a:chOff x="432" y="1824"/>
                  <a:chExt cx="1056" cy="96"/>
                </a:xfrm>
              </p:grpSpPr>
              <p:sp>
                <p:nvSpPr>
                  <p:cNvPr id="18579" name="Oval 36"/>
                  <p:cNvSpPr>
                    <a:spLocks noChangeArrowheads="1"/>
                  </p:cNvSpPr>
                  <p:nvPr/>
                </p:nvSpPr>
                <p:spPr bwMode="auto">
                  <a:xfrm flipV="1">
                    <a:off x="43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80" name="Oval 37"/>
                  <p:cNvSpPr>
                    <a:spLocks noChangeArrowheads="1"/>
                  </p:cNvSpPr>
                  <p:nvPr/>
                </p:nvSpPr>
                <p:spPr bwMode="auto">
                  <a:xfrm flipV="1">
                    <a:off x="52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81" name="Oval 38"/>
                  <p:cNvSpPr>
                    <a:spLocks noChangeArrowheads="1"/>
                  </p:cNvSpPr>
                  <p:nvPr/>
                </p:nvSpPr>
                <p:spPr bwMode="auto">
                  <a:xfrm flipV="1">
                    <a:off x="62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82" name="Oval 39"/>
                  <p:cNvSpPr>
                    <a:spLocks noChangeArrowheads="1"/>
                  </p:cNvSpPr>
                  <p:nvPr/>
                </p:nvSpPr>
                <p:spPr bwMode="auto">
                  <a:xfrm flipV="1">
                    <a:off x="72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83" name="Oval 40"/>
                  <p:cNvSpPr>
                    <a:spLocks noChangeArrowheads="1"/>
                  </p:cNvSpPr>
                  <p:nvPr/>
                </p:nvSpPr>
                <p:spPr bwMode="auto">
                  <a:xfrm flipV="1">
                    <a:off x="81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84" name="Oval 41"/>
                  <p:cNvSpPr>
                    <a:spLocks noChangeArrowheads="1"/>
                  </p:cNvSpPr>
                  <p:nvPr/>
                </p:nvSpPr>
                <p:spPr bwMode="auto">
                  <a:xfrm flipV="1">
                    <a:off x="91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85" name="Oval 42"/>
                  <p:cNvSpPr>
                    <a:spLocks noChangeArrowheads="1"/>
                  </p:cNvSpPr>
                  <p:nvPr/>
                </p:nvSpPr>
                <p:spPr bwMode="auto">
                  <a:xfrm flipV="1">
                    <a:off x="100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86" name="Oval 43"/>
                  <p:cNvSpPr>
                    <a:spLocks noChangeArrowheads="1"/>
                  </p:cNvSpPr>
                  <p:nvPr/>
                </p:nvSpPr>
                <p:spPr bwMode="auto">
                  <a:xfrm flipV="1">
                    <a:off x="110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87" name="Oval 44"/>
                  <p:cNvSpPr>
                    <a:spLocks noChangeArrowheads="1"/>
                  </p:cNvSpPr>
                  <p:nvPr/>
                </p:nvSpPr>
                <p:spPr bwMode="auto">
                  <a:xfrm flipV="1">
                    <a:off x="120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88" name="Oval 45"/>
                  <p:cNvSpPr>
                    <a:spLocks noChangeArrowheads="1"/>
                  </p:cNvSpPr>
                  <p:nvPr/>
                </p:nvSpPr>
                <p:spPr bwMode="auto">
                  <a:xfrm flipV="1">
                    <a:off x="129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89" name="Oval 46"/>
                  <p:cNvSpPr>
                    <a:spLocks noChangeArrowheads="1"/>
                  </p:cNvSpPr>
                  <p:nvPr/>
                </p:nvSpPr>
                <p:spPr bwMode="auto">
                  <a:xfrm flipV="1">
                    <a:off x="139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8466" name="Group 47"/>
                <p:cNvGrpSpPr>
                  <a:grpSpLocks/>
                </p:cNvGrpSpPr>
                <p:nvPr/>
              </p:nvGrpSpPr>
              <p:grpSpPr bwMode="auto">
                <a:xfrm>
                  <a:off x="480" y="912"/>
                  <a:ext cx="1056" cy="96"/>
                  <a:chOff x="432" y="1824"/>
                  <a:chExt cx="1056" cy="96"/>
                </a:xfrm>
              </p:grpSpPr>
              <p:sp>
                <p:nvSpPr>
                  <p:cNvPr id="18568" name="Oval 48"/>
                  <p:cNvSpPr>
                    <a:spLocks noChangeArrowheads="1"/>
                  </p:cNvSpPr>
                  <p:nvPr/>
                </p:nvSpPr>
                <p:spPr bwMode="auto">
                  <a:xfrm flipV="1">
                    <a:off x="43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69" name="Oval 49"/>
                  <p:cNvSpPr>
                    <a:spLocks noChangeArrowheads="1"/>
                  </p:cNvSpPr>
                  <p:nvPr/>
                </p:nvSpPr>
                <p:spPr bwMode="auto">
                  <a:xfrm flipV="1">
                    <a:off x="52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70" name="Oval 50"/>
                  <p:cNvSpPr>
                    <a:spLocks noChangeArrowheads="1"/>
                  </p:cNvSpPr>
                  <p:nvPr/>
                </p:nvSpPr>
                <p:spPr bwMode="auto">
                  <a:xfrm flipV="1">
                    <a:off x="62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71" name="Oval 51"/>
                  <p:cNvSpPr>
                    <a:spLocks noChangeArrowheads="1"/>
                  </p:cNvSpPr>
                  <p:nvPr/>
                </p:nvSpPr>
                <p:spPr bwMode="auto">
                  <a:xfrm flipV="1">
                    <a:off x="72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72" name="Oval 52"/>
                  <p:cNvSpPr>
                    <a:spLocks noChangeArrowheads="1"/>
                  </p:cNvSpPr>
                  <p:nvPr/>
                </p:nvSpPr>
                <p:spPr bwMode="auto">
                  <a:xfrm flipV="1">
                    <a:off x="81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73" name="Oval 53"/>
                  <p:cNvSpPr>
                    <a:spLocks noChangeArrowheads="1"/>
                  </p:cNvSpPr>
                  <p:nvPr/>
                </p:nvSpPr>
                <p:spPr bwMode="auto">
                  <a:xfrm flipV="1">
                    <a:off x="91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74" name="Oval 54"/>
                  <p:cNvSpPr>
                    <a:spLocks noChangeArrowheads="1"/>
                  </p:cNvSpPr>
                  <p:nvPr/>
                </p:nvSpPr>
                <p:spPr bwMode="auto">
                  <a:xfrm flipV="1">
                    <a:off x="1008"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75" name="Oval 55"/>
                  <p:cNvSpPr>
                    <a:spLocks noChangeArrowheads="1"/>
                  </p:cNvSpPr>
                  <p:nvPr/>
                </p:nvSpPr>
                <p:spPr bwMode="auto">
                  <a:xfrm flipV="1">
                    <a:off x="1104"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76" name="Oval 56"/>
                  <p:cNvSpPr>
                    <a:spLocks noChangeArrowheads="1"/>
                  </p:cNvSpPr>
                  <p:nvPr/>
                </p:nvSpPr>
                <p:spPr bwMode="auto">
                  <a:xfrm flipV="1">
                    <a:off x="1200"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77" name="Oval 57"/>
                  <p:cNvSpPr>
                    <a:spLocks noChangeArrowheads="1"/>
                  </p:cNvSpPr>
                  <p:nvPr/>
                </p:nvSpPr>
                <p:spPr bwMode="auto">
                  <a:xfrm flipV="1">
                    <a:off x="1296"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78" name="Oval 58"/>
                  <p:cNvSpPr>
                    <a:spLocks noChangeArrowheads="1"/>
                  </p:cNvSpPr>
                  <p:nvPr/>
                </p:nvSpPr>
                <p:spPr bwMode="auto">
                  <a:xfrm flipV="1">
                    <a:off x="1392" y="1824"/>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8467" name="Group 59"/>
                <p:cNvGrpSpPr>
                  <a:grpSpLocks/>
                </p:cNvGrpSpPr>
                <p:nvPr/>
              </p:nvGrpSpPr>
              <p:grpSpPr bwMode="auto">
                <a:xfrm>
                  <a:off x="432" y="960"/>
                  <a:ext cx="98" cy="912"/>
                  <a:chOff x="432" y="960"/>
                  <a:chExt cx="98" cy="912"/>
                </a:xfrm>
              </p:grpSpPr>
              <p:grpSp>
                <p:nvGrpSpPr>
                  <p:cNvPr id="18560" name="Group 60"/>
                  <p:cNvGrpSpPr>
                    <a:grpSpLocks/>
                  </p:cNvGrpSpPr>
                  <p:nvPr/>
                </p:nvGrpSpPr>
                <p:grpSpPr bwMode="auto">
                  <a:xfrm>
                    <a:off x="432" y="960"/>
                    <a:ext cx="98" cy="432"/>
                    <a:chOff x="432" y="960"/>
                    <a:chExt cx="98" cy="432"/>
                  </a:xfrm>
                </p:grpSpPr>
                <p:sp>
                  <p:nvSpPr>
                    <p:cNvPr id="18565" name="Oval 61"/>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66" name="Freeform 62"/>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67" name="Freeform 63"/>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561" name="Group 64"/>
                  <p:cNvGrpSpPr>
                    <a:grpSpLocks/>
                  </p:cNvGrpSpPr>
                  <p:nvPr/>
                </p:nvGrpSpPr>
                <p:grpSpPr bwMode="auto">
                  <a:xfrm flipV="1">
                    <a:off x="432" y="1440"/>
                    <a:ext cx="98" cy="432"/>
                    <a:chOff x="432" y="960"/>
                    <a:chExt cx="98" cy="432"/>
                  </a:xfrm>
                </p:grpSpPr>
                <p:sp>
                  <p:nvSpPr>
                    <p:cNvPr id="18562" name="Oval 65"/>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63" name="Freeform 66"/>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64" name="Freeform 67"/>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8468" name="Group 68"/>
                <p:cNvGrpSpPr>
                  <a:grpSpLocks/>
                </p:cNvGrpSpPr>
                <p:nvPr/>
              </p:nvGrpSpPr>
              <p:grpSpPr bwMode="auto">
                <a:xfrm>
                  <a:off x="528" y="960"/>
                  <a:ext cx="98" cy="912"/>
                  <a:chOff x="432" y="960"/>
                  <a:chExt cx="98" cy="912"/>
                </a:xfrm>
              </p:grpSpPr>
              <p:grpSp>
                <p:nvGrpSpPr>
                  <p:cNvPr id="18552" name="Group 69"/>
                  <p:cNvGrpSpPr>
                    <a:grpSpLocks/>
                  </p:cNvGrpSpPr>
                  <p:nvPr/>
                </p:nvGrpSpPr>
                <p:grpSpPr bwMode="auto">
                  <a:xfrm>
                    <a:off x="432" y="960"/>
                    <a:ext cx="98" cy="432"/>
                    <a:chOff x="432" y="960"/>
                    <a:chExt cx="98" cy="432"/>
                  </a:xfrm>
                </p:grpSpPr>
                <p:sp>
                  <p:nvSpPr>
                    <p:cNvPr id="18557" name="Oval 70"/>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58" name="Freeform 71"/>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59" name="Freeform 72"/>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553" name="Group 73"/>
                  <p:cNvGrpSpPr>
                    <a:grpSpLocks/>
                  </p:cNvGrpSpPr>
                  <p:nvPr/>
                </p:nvGrpSpPr>
                <p:grpSpPr bwMode="auto">
                  <a:xfrm flipV="1">
                    <a:off x="432" y="1440"/>
                    <a:ext cx="98" cy="432"/>
                    <a:chOff x="432" y="960"/>
                    <a:chExt cx="98" cy="432"/>
                  </a:xfrm>
                </p:grpSpPr>
                <p:sp>
                  <p:nvSpPr>
                    <p:cNvPr id="18554" name="Oval 74"/>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55" name="Freeform 75"/>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56" name="Freeform 76"/>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8469" name="Group 77"/>
                <p:cNvGrpSpPr>
                  <a:grpSpLocks/>
                </p:cNvGrpSpPr>
                <p:nvPr/>
              </p:nvGrpSpPr>
              <p:grpSpPr bwMode="auto">
                <a:xfrm>
                  <a:off x="624" y="960"/>
                  <a:ext cx="98" cy="912"/>
                  <a:chOff x="432" y="960"/>
                  <a:chExt cx="98" cy="912"/>
                </a:xfrm>
              </p:grpSpPr>
              <p:grpSp>
                <p:nvGrpSpPr>
                  <p:cNvPr id="18544" name="Group 78"/>
                  <p:cNvGrpSpPr>
                    <a:grpSpLocks/>
                  </p:cNvGrpSpPr>
                  <p:nvPr/>
                </p:nvGrpSpPr>
                <p:grpSpPr bwMode="auto">
                  <a:xfrm>
                    <a:off x="432" y="960"/>
                    <a:ext cx="98" cy="432"/>
                    <a:chOff x="432" y="960"/>
                    <a:chExt cx="98" cy="432"/>
                  </a:xfrm>
                </p:grpSpPr>
                <p:sp>
                  <p:nvSpPr>
                    <p:cNvPr id="18549" name="Oval 79"/>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50" name="Freeform 80"/>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51" name="Freeform 81"/>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545" name="Group 82"/>
                  <p:cNvGrpSpPr>
                    <a:grpSpLocks/>
                  </p:cNvGrpSpPr>
                  <p:nvPr/>
                </p:nvGrpSpPr>
                <p:grpSpPr bwMode="auto">
                  <a:xfrm flipV="1">
                    <a:off x="432" y="1440"/>
                    <a:ext cx="98" cy="432"/>
                    <a:chOff x="432" y="960"/>
                    <a:chExt cx="98" cy="432"/>
                  </a:xfrm>
                </p:grpSpPr>
                <p:sp>
                  <p:nvSpPr>
                    <p:cNvPr id="18546" name="Oval 83"/>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47" name="Freeform 84"/>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48" name="Freeform 85"/>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8470" name="Group 86"/>
                <p:cNvGrpSpPr>
                  <a:grpSpLocks/>
                </p:cNvGrpSpPr>
                <p:nvPr/>
              </p:nvGrpSpPr>
              <p:grpSpPr bwMode="auto">
                <a:xfrm>
                  <a:off x="720" y="960"/>
                  <a:ext cx="98" cy="912"/>
                  <a:chOff x="432" y="960"/>
                  <a:chExt cx="98" cy="912"/>
                </a:xfrm>
              </p:grpSpPr>
              <p:grpSp>
                <p:nvGrpSpPr>
                  <p:cNvPr id="18536" name="Group 87"/>
                  <p:cNvGrpSpPr>
                    <a:grpSpLocks/>
                  </p:cNvGrpSpPr>
                  <p:nvPr/>
                </p:nvGrpSpPr>
                <p:grpSpPr bwMode="auto">
                  <a:xfrm>
                    <a:off x="432" y="960"/>
                    <a:ext cx="98" cy="432"/>
                    <a:chOff x="432" y="960"/>
                    <a:chExt cx="98" cy="432"/>
                  </a:xfrm>
                </p:grpSpPr>
                <p:sp>
                  <p:nvSpPr>
                    <p:cNvPr id="18541" name="Oval 88"/>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42" name="Freeform 89"/>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43" name="Freeform 90"/>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537" name="Group 91"/>
                  <p:cNvGrpSpPr>
                    <a:grpSpLocks/>
                  </p:cNvGrpSpPr>
                  <p:nvPr/>
                </p:nvGrpSpPr>
                <p:grpSpPr bwMode="auto">
                  <a:xfrm flipV="1">
                    <a:off x="432" y="1440"/>
                    <a:ext cx="98" cy="432"/>
                    <a:chOff x="432" y="960"/>
                    <a:chExt cx="98" cy="432"/>
                  </a:xfrm>
                </p:grpSpPr>
                <p:sp>
                  <p:nvSpPr>
                    <p:cNvPr id="18538" name="Oval 92"/>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39" name="Freeform 93"/>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40" name="Freeform 94"/>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8471" name="Group 95"/>
                <p:cNvGrpSpPr>
                  <a:grpSpLocks/>
                </p:cNvGrpSpPr>
                <p:nvPr/>
              </p:nvGrpSpPr>
              <p:grpSpPr bwMode="auto">
                <a:xfrm>
                  <a:off x="816" y="960"/>
                  <a:ext cx="98" cy="912"/>
                  <a:chOff x="432" y="960"/>
                  <a:chExt cx="98" cy="912"/>
                </a:xfrm>
              </p:grpSpPr>
              <p:grpSp>
                <p:nvGrpSpPr>
                  <p:cNvPr id="18528" name="Group 96"/>
                  <p:cNvGrpSpPr>
                    <a:grpSpLocks/>
                  </p:cNvGrpSpPr>
                  <p:nvPr/>
                </p:nvGrpSpPr>
                <p:grpSpPr bwMode="auto">
                  <a:xfrm>
                    <a:off x="432" y="960"/>
                    <a:ext cx="98" cy="432"/>
                    <a:chOff x="432" y="960"/>
                    <a:chExt cx="98" cy="432"/>
                  </a:xfrm>
                </p:grpSpPr>
                <p:sp>
                  <p:nvSpPr>
                    <p:cNvPr id="18533" name="Oval 97"/>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34" name="Freeform 98"/>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35" name="Freeform 99"/>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529" name="Group 100"/>
                  <p:cNvGrpSpPr>
                    <a:grpSpLocks/>
                  </p:cNvGrpSpPr>
                  <p:nvPr/>
                </p:nvGrpSpPr>
                <p:grpSpPr bwMode="auto">
                  <a:xfrm flipV="1">
                    <a:off x="432" y="1440"/>
                    <a:ext cx="98" cy="432"/>
                    <a:chOff x="432" y="960"/>
                    <a:chExt cx="98" cy="432"/>
                  </a:xfrm>
                </p:grpSpPr>
                <p:sp>
                  <p:nvSpPr>
                    <p:cNvPr id="18530" name="Oval 101"/>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31" name="Freeform 102"/>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32" name="Freeform 103"/>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8472" name="Group 104"/>
                <p:cNvGrpSpPr>
                  <a:grpSpLocks/>
                </p:cNvGrpSpPr>
                <p:nvPr/>
              </p:nvGrpSpPr>
              <p:grpSpPr bwMode="auto">
                <a:xfrm>
                  <a:off x="912" y="960"/>
                  <a:ext cx="98" cy="912"/>
                  <a:chOff x="432" y="960"/>
                  <a:chExt cx="98" cy="912"/>
                </a:xfrm>
              </p:grpSpPr>
              <p:grpSp>
                <p:nvGrpSpPr>
                  <p:cNvPr id="18520" name="Group 105"/>
                  <p:cNvGrpSpPr>
                    <a:grpSpLocks/>
                  </p:cNvGrpSpPr>
                  <p:nvPr/>
                </p:nvGrpSpPr>
                <p:grpSpPr bwMode="auto">
                  <a:xfrm>
                    <a:off x="432" y="960"/>
                    <a:ext cx="98" cy="432"/>
                    <a:chOff x="432" y="960"/>
                    <a:chExt cx="98" cy="432"/>
                  </a:xfrm>
                </p:grpSpPr>
                <p:sp>
                  <p:nvSpPr>
                    <p:cNvPr id="18525" name="Oval 106"/>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26" name="Freeform 107"/>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27" name="Freeform 108"/>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521" name="Group 109"/>
                  <p:cNvGrpSpPr>
                    <a:grpSpLocks/>
                  </p:cNvGrpSpPr>
                  <p:nvPr/>
                </p:nvGrpSpPr>
                <p:grpSpPr bwMode="auto">
                  <a:xfrm flipV="1">
                    <a:off x="432" y="1440"/>
                    <a:ext cx="98" cy="432"/>
                    <a:chOff x="432" y="960"/>
                    <a:chExt cx="98" cy="432"/>
                  </a:xfrm>
                </p:grpSpPr>
                <p:sp>
                  <p:nvSpPr>
                    <p:cNvPr id="18522" name="Oval 110"/>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23" name="Freeform 111"/>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24" name="Freeform 112"/>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8473" name="Group 113"/>
                <p:cNvGrpSpPr>
                  <a:grpSpLocks/>
                </p:cNvGrpSpPr>
                <p:nvPr/>
              </p:nvGrpSpPr>
              <p:grpSpPr bwMode="auto">
                <a:xfrm>
                  <a:off x="1008" y="960"/>
                  <a:ext cx="98" cy="912"/>
                  <a:chOff x="432" y="960"/>
                  <a:chExt cx="98" cy="912"/>
                </a:xfrm>
              </p:grpSpPr>
              <p:grpSp>
                <p:nvGrpSpPr>
                  <p:cNvPr id="18512" name="Group 114"/>
                  <p:cNvGrpSpPr>
                    <a:grpSpLocks/>
                  </p:cNvGrpSpPr>
                  <p:nvPr/>
                </p:nvGrpSpPr>
                <p:grpSpPr bwMode="auto">
                  <a:xfrm>
                    <a:off x="432" y="960"/>
                    <a:ext cx="98" cy="432"/>
                    <a:chOff x="432" y="960"/>
                    <a:chExt cx="98" cy="432"/>
                  </a:xfrm>
                </p:grpSpPr>
                <p:sp>
                  <p:nvSpPr>
                    <p:cNvPr id="18517" name="Oval 115"/>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18" name="Freeform 116"/>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19" name="Freeform 117"/>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513" name="Group 118"/>
                  <p:cNvGrpSpPr>
                    <a:grpSpLocks/>
                  </p:cNvGrpSpPr>
                  <p:nvPr/>
                </p:nvGrpSpPr>
                <p:grpSpPr bwMode="auto">
                  <a:xfrm flipV="1">
                    <a:off x="432" y="1440"/>
                    <a:ext cx="98" cy="432"/>
                    <a:chOff x="432" y="960"/>
                    <a:chExt cx="98" cy="432"/>
                  </a:xfrm>
                </p:grpSpPr>
                <p:sp>
                  <p:nvSpPr>
                    <p:cNvPr id="18514" name="Oval 119"/>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15" name="Freeform 120"/>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16" name="Freeform 121"/>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18474" name="Oval 122"/>
                <p:cNvSpPr>
                  <a:spLocks noChangeArrowheads="1"/>
                </p:cNvSpPr>
                <p:nvPr/>
              </p:nvSpPr>
              <p:spPr bwMode="auto">
                <a:xfrm>
                  <a:off x="139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475" name="Freeform 123"/>
                <p:cNvSpPr>
                  <a:spLocks/>
                </p:cNvSpPr>
                <p:nvPr/>
              </p:nvSpPr>
              <p:spPr bwMode="auto">
                <a:xfrm>
                  <a:off x="139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76" name="Oval 124"/>
                <p:cNvSpPr>
                  <a:spLocks noChangeArrowheads="1"/>
                </p:cNvSpPr>
                <p:nvPr/>
              </p:nvSpPr>
              <p:spPr bwMode="auto">
                <a:xfrm flipV="1">
                  <a:off x="1392" y="1776"/>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477" name="Freeform 125"/>
                <p:cNvSpPr>
                  <a:spLocks/>
                </p:cNvSpPr>
                <p:nvPr/>
              </p:nvSpPr>
              <p:spPr bwMode="auto">
                <a:xfrm flipV="1">
                  <a:off x="1392" y="1440"/>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8478" name="Group 126"/>
                <p:cNvGrpSpPr>
                  <a:grpSpLocks/>
                </p:cNvGrpSpPr>
                <p:nvPr/>
              </p:nvGrpSpPr>
              <p:grpSpPr bwMode="auto">
                <a:xfrm>
                  <a:off x="1296" y="960"/>
                  <a:ext cx="98" cy="912"/>
                  <a:chOff x="432" y="960"/>
                  <a:chExt cx="98" cy="912"/>
                </a:xfrm>
              </p:grpSpPr>
              <p:grpSp>
                <p:nvGrpSpPr>
                  <p:cNvPr id="18504" name="Group 127"/>
                  <p:cNvGrpSpPr>
                    <a:grpSpLocks/>
                  </p:cNvGrpSpPr>
                  <p:nvPr/>
                </p:nvGrpSpPr>
                <p:grpSpPr bwMode="auto">
                  <a:xfrm>
                    <a:off x="432" y="960"/>
                    <a:ext cx="98" cy="432"/>
                    <a:chOff x="432" y="960"/>
                    <a:chExt cx="98" cy="432"/>
                  </a:xfrm>
                </p:grpSpPr>
                <p:sp>
                  <p:nvSpPr>
                    <p:cNvPr id="18509" name="Oval 128"/>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10" name="Freeform 129"/>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11" name="Freeform 130"/>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505" name="Group 131"/>
                  <p:cNvGrpSpPr>
                    <a:grpSpLocks/>
                  </p:cNvGrpSpPr>
                  <p:nvPr/>
                </p:nvGrpSpPr>
                <p:grpSpPr bwMode="auto">
                  <a:xfrm flipV="1">
                    <a:off x="432" y="1440"/>
                    <a:ext cx="98" cy="432"/>
                    <a:chOff x="432" y="960"/>
                    <a:chExt cx="98" cy="432"/>
                  </a:xfrm>
                </p:grpSpPr>
                <p:sp>
                  <p:nvSpPr>
                    <p:cNvPr id="18506" name="Oval 132"/>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07" name="Freeform 133"/>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08" name="Freeform 134"/>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18479" name="Freeform 135"/>
                <p:cNvSpPr>
                  <a:spLocks/>
                </p:cNvSpPr>
                <p:nvPr/>
              </p:nvSpPr>
              <p:spPr bwMode="auto">
                <a:xfrm flipH="1" flipV="1">
                  <a:off x="1440" y="1440"/>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8480" name="Group 136"/>
                <p:cNvGrpSpPr>
                  <a:grpSpLocks/>
                </p:cNvGrpSpPr>
                <p:nvPr/>
              </p:nvGrpSpPr>
              <p:grpSpPr bwMode="auto">
                <a:xfrm>
                  <a:off x="1200" y="960"/>
                  <a:ext cx="98" cy="912"/>
                  <a:chOff x="432" y="960"/>
                  <a:chExt cx="98" cy="912"/>
                </a:xfrm>
              </p:grpSpPr>
              <p:grpSp>
                <p:nvGrpSpPr>
                  <p:cNvPr id="18496" name="Group 137"/>
                  <p:cNvGrpSpPr>
                    <a:grpSpLocks/>
                  </p:cNvGrpSpPr>
                  <p:nvPr/>
                </p:nvGrpSpPr>
                <p:grpSpPr bwMode="auto">
                  <a:xfrm>
                    <a:off x="432" y="960"/>
                    <a:ext cx="98" cy="432"/>
                    <a:chOff x="432" y="960"/>
                    <a:chExt cx="98" cy="432"/>
                  </a:xfrm>
                </p:grpSpPr>
                <p:sp>
                  <p:nvSpPr>
                    <p:cNvPr id="18501" name="Oval 138"/>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502" name="Freeform 139"/>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03" name="Freeform 140"/>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497" name="Group 141"/>
                  <p:cNvGrpSpPr>
                    <a:grpSpLocks/>
                  </p:cNvGrpSpPr>
                  <p:nvPr/>
                </p:nvGrpSpPr>
                <p:grpSpPr bwMode="auto">
                  <a:xfrm flipV="1">
                    <a:off x="432" y="1440"/>
                    <a:ext cx="98" cy="432"/>
                    <a:chOff x="432" y="960"/>
                    <a:chExt cx="98" cy="432"/>
                  </a:xfrm>
                </p:grpSpPr>
                <p:sp>
                  <p:nvSpPr>
                    <p:cNvPr id="18498" name="Oval 142"/>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499" name="Freeform 143"/>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500" name="Freeform 144"/>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pSp>
              <p:nvGrpSpPr>
                <p:cNvPr id="18481" name="Group 145"/>
                <p:cNvGrpSpPr>
                  <a:grpSpLocks/>
                </p:cNvGrpSpPr>
                <p:nvPr/>
              </p:nvGrpSpPr>
              <p:grpSpPr bwMode="auto">
                <a:xfrm>
                  <a:off x="1104" y="960"/>
                  <a:ext cx="98" cy="912"/>
                  <a:chOff x="432" y="960"/>
                  <a:chExt cx="98" cy="912"/>
                </a:xfrm>
              </p:grpSpPr>
              <p:grpSp>
                <p:nvGrpSpPr>
                  <p:cNvPr id="18488" name="Group 146"/>
                  <p:cNvGrpSpPr>
                    <a:grpSpLocks/>
                  </p:cNvGrpSpPr>
                  <p:nvPr/>
                </p:nvGrpSpPr>
                <p:grpSpPr bwMode="auto">
                  <a:xfrm>
                    <a:off x="432" y="960"/>
                    <a:ext cx="98" cy="432"/>
                    <a:chOff x="432" y="960"/>
                    <a:chExt cx="98" cy="432"/>
                  </a:xfrm>
                </p:grpSpPr>
                <p:sp>
                  <p:nvSpPr>
                    <p:cNvPr id="18493" name="Oval 147"/>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494" name="Freeform 148"/>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95" name="Freeform 149"/>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489" name="Group 150"/>
                  <p:cNvGrpSpPr>
                    <a:grpSpLocks/>
                  </p:cNvGrpSpPr>
                  <p:nvPr/>
                </p:nvGrpSpPr>
                <p:grpSpPr bwMode="auto">
                  <a:xfrm flipV="1">
                    <a:off x="432" y="1440"/>
                    <a:ext cx="98" cy="432"/>
                    <a:chOff x="432" y="960"/>
                    <a:chExt cx="98" cy="432"/>
                  </a:xfrm>
                </p:grpSpPr>
                <p:sp>
                  <p:nvSpPr>
                    <p:cNvPr id="18490" name="Oval 151"/>
                    <p:cNvSpPr>
                      <a:spLocks noChangeArrowheads="1"/>
                    </p:cNvSpPr>
                    <p:nvPr/>
                  </p:nvSpPr>
                  <p:spPr bwMode="auto">
                    <a:xfrm>
                      <a:off x="432" y="960"/>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491" name="Freeform 152"/>
                    <p:cNvSpPr>
                      <a:spLocks/>
                    </p:cNvSpPr>
                    <p:nvPr/>
                  </p:nvSpPr>
                  <p:spPr bwMode="auto">
                    <a:xfrm>
                      <a:off x="432"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92" name="Freeform 153"/>
                    <p:cNvSpPr>
                      <a:spLocks/>
                    </p:cNvSpPr>
                    <p:nvPr/>
                  </p:nvSpPr>
                  <p:spPr bwMode="auto">
                    <a:xfrm flipH="1">
                      <a:off x="48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18482" name="Oval 154"/>
                <p:cNvSpPr>
                  <a:spLocks noChangeArrowheads="1"/>
                </p:cNvSpPr>
                <p:nvPr/>
              </p:nvSpPr>
              <p:spPr bwMode="auto">
                <a:xfrm flipV="1">
                  <a:off x="1392" y="1776"/>
                  <a:ext cx="96" cy="96"/>
                </a:xfrm>
                <a:prstGeom prst="ellipse">
                  <a:avLst/>
                </a:prstGeom>
                <a:solidFill>
                  <a:srgbClr val="CCCC00"/>
                </a:solidFill>
                <a:ln w="9525">
                  <a:solidFill>
                    <a:srgbClr val="FF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nvGrpSpPr>
                <p:cNvPr id="18483" name="Group 155"/>
                <p:cNvGrpSpPr>
                  <a:grpSpLocks/>
                </p:cNvGrpSpPr>
                <p:nvPr/>
              </p:nvGrpSpPr>
              <p:grpSpPr bwMode="auto">
                <a:xfrm>
                  <a:off x="1440" y="912"/>
                  <a:ext cx="194" cy="480"/>
                  <a:chOff x="1440" y="912"/>
                  <a:chExt cx="194" cy="480"/>
                </a:xfrm>
              </p:grpSpPr>
              <p:sp>
                <p:nvSpPr>
                  <p:cNvPr id="18484" name="Freeform 156"/>
                  <p:cNvSpPr>
                    <a:spLocks/>
                  </p:cNvSpPr>
                  <p:nvPr/>
                </p:nvSpPr>
                <p:spPr bwMode="auto">
                  <a:xfrm flipH="1">
                    <a:off x="1440" y="1056"/>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85" name="Freeform 157"/>
                  <p:cNvSpPr>
                    <a:spLocks/>
                  </p:cNvSpPr>
                  <p:nvPr/>
                </p:nvSpPr>
                <p:spPr bwMode="auto">
                  <a:xfrm flipH="1">
                    <a:off x="1488" y="1008"/>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86" name="Freeform 158"/>
                  <p:cNvSpPr>
                    <a:spLocks/>
                  </p:cNvSpPr>
                  <p:nvPr/>
                </p:nvSpPr>
                <p:spPr bwMode="auto">
                  <a:xfrm flipH="1">
                    <a:off x="1536" y="960"/>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87" name="Freeform 159"/>
                  <p:cNvSpPr>
                    <a:spLocks/>
                  </p:cNvSpPr>
                  <p:nvPr/>
                </p:nvSpPr>
                <p:spPr bwMode="auto">
                  <a:xfrm flipH="1">
                    <a:off x="1584" y="912"/>
                    <a:ext cx="50" cy="336"/>
                  </a:xfrm>
                  <a:custGeom>
                    <a:avLst/>
                    <a:gdLst>
                      <a:gd name="T0" fmla="*/ 50 w 50"/>
                      <a:gd name="T1" fmla="*/ 0 h 336"/>
                      <a:gd name="T2" fmla="*/ 14 w 50"/>
                      <a:gd name="T3" fmla="*/ 52 h 336"/>
                      <a:gd name="T4" fmla="*/ 2 w 50"/>
                      <a:gd name="T5" fmla="*/ 288 h 336"/>
                      <a:gd name="T6" fmla="*/ 2 w 50"/>
                      <a:gd name="T7" fmla="*/ 336 h 336"/>
                      <a:gd name="T8" fmla="*/ 0 60000 65536"/>
                      <a:gd name="T9" fmla="*/ 0 60000 65536"/>
                      <a:gd name="T10" fmla="*/ 0 60000 65536"/>
                      <a:gd name="T11" fmla="*/ 0 60000 65536"/>
                      <a:gd name="T12" fmla="*/ 0 w 50"/>
                      <a:gd name="T13" fmla="*/ 0 h 336"/>
                      <a:gd name="T14" fmla="*/ 50 w 50"/>
                      <a:gd name="T15" fmla="*/ 336 h 336"/>
                    </a:gdLst>
                    <a:ahLst/>
                    <a:cxnLst>
                      <a:cxn ang="T8">
                        <a:pos x="T0" y="T1"/>
                      </a:cxn>
                      <a:cxn ang="T9">
                        <a:pos x="T2" y="T3"/>
                      </a:cxn>
                      <a:cxn ang="T10">
                        <a:pos x="T4" y="T5"/>
                      </a:cxn>
                      <a:cxn ang="T11">
                        <a:pos x="T6" y="T7"/>
                      </a:cxn>
                    </a:cxnLst>
                    <a:rect l="T12" t="T13" r="T14" b="T15"/>
                    <a:pathLst>
                      <a:path w="50" h="336">
                        <a:moveTo>
                          <a:pt x="50" y="0"/>
                        </a:moveTo>
                        <a:cubicBezTo>
                          <a:pt x="44" y="9"/>
                          <a:pt x="22" y="4"/>
                          <a:pt x="14" y="52"/>
                        </a:cubicBezTo>
                        <a:cubicBezTo>
                          <a:pt x="6" y="100"/>
                          <a:pt x="4" y="241"/>
                          <a:pt x="2" y="288"/>
                        </a:cubicBezTo>
                        <a:cubicBezTo>
                          <a:pt x="0" y="335"/>
                          <a:pt x="2" y="336"/>
                          <a:pt x="2" y="336"/>
                        </a:cubicBezTo>
                      </a:path>
                    </a:pathLst>
                  </a:custGeom>
                  <a:noFill/>
                  <a:ln w="28575" cmpd="sng">
                    <a:solidFill>
                      <a:srgbClr val="CC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18459" name="Text Box 160"/>
              <p:cNvSpPr txBox="1">
                <a:spLocks noChangeArrowheads="1"/>
              </p:cNvSpPr>
              <p:nvPr/>
            </p:nvSpPr>
            <p:spPr bwMode="auto">
              <a:xfrm>
                <a:off x="1200" y="768"/>
                <a:ext cx="1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fr-FR" sz="1600"/>
                  <a:t>Membrane cellulaire</a:t>
                </a:r>
              </a:p>
            </p:txBody>
          </p:sp>
          <p:sp>
            <p:nvSpPr>
              <p:cNvPr id="18460" name="Line 161"/>
              <p:cNvSpPr>
                <a:spLocks noChangeShapeType="1"/>
              </p:cNvSpPr>
              <p:nvPr/>
            </p:nvSpPr>
            <p:spPr bwMode="auto">
              <a:xfrm>
                <a:off x="672" y="1248"/>
                <a:ext cx="0" cy="720"/>
              </a:xfrm>
              <a:prstGeom prst="line">
                <a:avLst/>
              </a:prstGeom>
              <a:noFill/>
              <a:ln w="130175">
                <a:solidFill>
                  <a:srgbClr val="CCCC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18454" name="Group 162"/>
            <p:cNvGrpSpPr>
              <a:grpSpLocks/>
            </p:cNvGrpSpPr>
            <p:nvPr/>
          </p:nvGrpSpPr>
          <p:grpSpPr bwMode="auto">
            <a:xfrm>
              <a:off x="912" y="1152"/>
              <a:ext cx="243" cy="144"/>
              <a:chOff x="4125" y="960"/>
              <a:chExt cx="291" cy="288"/>
            </a:xfrm>
          </p:grpSpPr>
          <p:sp>
            <p:nvSpPr>
              <p:cNvPr id="18455" name="Oval 163"/>
              <p:cNvSpPr>
                <a:spLocks noChangeArrowheads="1"/>
              </p:cNvSpPr>
              <p:nvPr/>
            </p:nvSpPr>
            <p:spPr bwMode="auto">
              <a:xfrm>
                <a:off x="4128" y="960"/>
                <a:ext cx="288" cy="288"/>
              </a:xfrm>
              <a:prstGeom prst="ellipse">
                <a:avLst/>
              </a:prstGeom>
              <a:solidFill>
                <a:schemeClr val="accent2"/>
              </a:soli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sp>
            <p:nvSpPr>
              <p:cNvPr id="18456" name="Freeform 164"/>
              <p:cNvSpPr>
                <a:spLocks/>
              </p:cNvSpPr>
              <p:nvPr/>
            </p:nvSpPr>
            <p:spPr bwMode="auto">
              <a:xfrm>
                <a:off x="4125" y="1082"/>
                <a:ext cx="120" cy="96"/>
              </a:xfrm>
              <a:custGeom>
                <a:avLst/>
                <a:gdLst>
                  <a:gd name="T0" fmla="*/ 2 w 120"/>
                  <a:gd name="T1" fmla="*/ 22 h 96"/>
                  <a:gd name="T2" fmla="*/ 17 w 120"/>
                  <a:gd name="T3" fmla="*/ 9 h 96"/>
                  <a:gd name="T4" fmla="*/ 26 w 120"/>
                  <a:gd name="T5" fmla="*/ 13 h 96"/>
                  <a:gd name="T6" fmla="*/ 33 w 120"/>
                  <a:gd name="T7" fmla="*/ 27 h 96"/>
                  <a:gd name="T8" fmla="*/ 50 w 120"/>
                  <a:gd name="T9" fmla="*/ 7 h 96"/>
                  <a:gd name="T10" fmla="*/ 65 w 120"/>
                  <a:gd name="T11" fmla="*/ 24 h 96"/>
                  <a:gd name="T12" fmla="*/ 74 w 120"/>
                  <a:gd name="T13" fmla="*/ 21 h 96"/>
                  <a:gd name="T14" fmla="*/ 84 w 120"/>
                  <a:gd name="T15" fmla="*/ 9 h 96"/>
                  <a:gd name="T16" fmla="*/ 102 w 120"/>
                  <a:gd name="T17" fmla="*/ 30 h 96"/>
                  <a:gd name="T18" fmla="*/ 113 w 120"/>
                  <a:gd name="T19" fmla="*/ 16 h 96"/>
                  <a:gd name="T20" fmla="*/ 120 w 120"/>
                  <a:gd name="T21" fmla="*/ 49 h 96"/>
                  <a:gd name="T22" fmla="*/ 119 w 120"/>
                  <a:gd name="T23" fmla="*/ 61 h 96"/>
                  <a:gd name="T24" fmla="*/ 117 w 120"/>
                  <a:gd name="T25" fmla="*/ 57 h 96"/>
                  <a:gd name="T26" fmla="*/ 111 w 120"/>
                  <a:gd name="T27" fmla="*/ 54 h 96"/>
                  <a:gd name="T28" fmla="*/ 98 w 120"/>
                  <a:gd name="T29" fmla="*/ 46 h 96"/>
                  <a:gd name="T30" fmla="*/ 84 w 120"/>
                  <a:gd name="T31" fmla="*/ 75 h 96"/>
                  <a:gd name="T32" fmla="*/ 77 w 120"/>
                  <a:gd name="T33" fmla="*/ 64 h 96"/>
                  <a:gd name="T34" fmla="*/ 68 w 120"/>
                  <a:gd name="T35" fmla="*/ 57 h 96"/>
                  <a:gd name="T36" fmla="*/ 57 w 120"/>
                  <a:gd name="T37" fmla="*/ 84 h 96"/>
                  <a:gd name="T38" fmla="*/ 35 w 120"/>
                  <a:gd name="T39" fmla="*/ 61 h 96"/>
                  <a:gd name="T40" fmla="*/ 24 w 120"/>
                  <a:gd name="T41" fmla="*/ 85 h 96"/>
                  <a:gd name="T42" fmla="*/ 17 w 120"/>
                  <a:gd name="T43" fmla="*/ 91 h 96"/>
                  <a:gd name="T44" fmla="*/ 6 w 120"/>
                  <a:gd name="T45" fmla="*/ 60 h 96"/>
                  <a:gd name="T46" fmla="*/ 2 w 120"/>
                  <a:gd name="T47" fmla="*/ 22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96"/>
                  <a:gd name="T74" fmla="*/ 120 w 120"/>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96">
                    <a:moveTo>
                      <a:pt x="2" y="22"/>
                    </a:moveTo>
                    <a:cubicBezTo>
                      <a:pt x="11" y="20"/>
                      <a:pt x="13" y="17"/>
                      <a:pt x="17" y="9"/>
                    </a:cubicBezTo>
                    <a:cubicBezTo>
                      <a:pt x="19" y="0"/>
                      <a:pt x="21" y="9"/>
                      <a:pt x="26" y="13"/>
                    </a:cubicBezTo>
                    <a:cubicBezTo>
                      <a:pt x="27" y="19"/>
                      <a:pt x="30" y="22"/>
                      <a:pt x="33" y="27"/>
                    </a:cubicBezTo>
                    <a:cubicBezTo>
                      <a:pt x="42" y="22"/>
                      <a:pt x="45" y="16"/>
                      <a:pt x="50" y="7"/>
                    </a:cubicBezTo>
                    <a:cubicBezTo>
                      <a:pt x="56" y="12"/>
                      <a:pt x="61" y="17"/>
                      <a:pt x="65" y="24"/>
                    </a:cubicBezTo>
                    <a:cubicBezTo>
                      <a:pt x="67" y="35"/>
                      <a:pt x="68" y="26"/>
                      <a:pt x="74" y="21"/>
                    </a:cubicBezTo>
                    <a:cubicBezTo>
                      <a:pt x="77" y="16"/>
                      <a:pt x="81" y="14"/>
                      <a:pt x="84" y="9"/>
                    </a:cubicBezTo>
                    <a:cubicBezTo>
                      <a:pt x="92" y="14"/>
                      <a:pt x="97" y="22"/>
                      <a:pt x="102" y="30"/>
                    </a:cubicBezTo>
                    <a:cubicBezTo>
                      <a:pt x="107" y="25"/>
                      <a:pt x="110" y="22"/>
                      <a:pt x="113" y="16"/>
                    </a:cubicBezTo>
                    <a:cubicBezTo>
                      <a:pt x="119" y="26"/>
                      <a:pt x="119" y="38"/>
                      <a:pt x="120" y="49"/>
                    </a:cubicBezTo>
                    <a:cubicBezTo>
                      <a:pt x="120" y="53"/>
                      <a:pt x="120" y="57"/>
                      <a:pt x="119" y="61"/>
                    </a:cubicBezTo>
                    <a:cubicBezTo>
                      <a:pt x="118" y="62"/>
                      <a:pt x="118" y="58"/>
                      <a:pt x="117" y="57"/>
                    </a:cubicBezTo>
                    <a:cubicBezTo>
                      <a:pt x="115" y="56"/>
                      <a:pt x="113" y="55"/>
                      <a:pt x="111" y="54"/>
                    </a:cubicBezTo>
                    <a:cubicBezTo>
                      <a:pt x="107" y="51"/>
                      <a:pt x="102" y="49"/>
                      <a:pt x="98" y="46"/>
                    </a:cubicBezTo>
                    <a:cubicBezTo>
                      <a:pt x="94" y="57"/>
                      <a:pt x="90" y="65"/>
                      <a:pt x="84" y="75"/>
                    </a:cubicBezTo>
                    <a:cubicBezTo>
                      <a:pt x="82" y="71"/>
                      <a:pt x="80" y="67"/>
                      <a:pt x="77" y="64"/>
                    </a:cubicBezTo>
                    <a:cubicBezTo>
                      <a:pt x="74" y="62"/>
                      <a:pt x="68" y="57"/>
                      <a:pt x="68" y="57"/>
                    </a:cubicBezTo>
                    <a:cubicBezTo>
                      <a:pt x="62" y="65"/>
                      <a:pt x="62" y="75"/>
                      <a:pt x="57" y="84"/>
                    </a:cubicBezTo>
                    <a:cubicBezTo>
                      <a:pt x="47" y="79"/>
                      <a:pt x="45" y="68"/>
                      <a:pt x="35" y="61"/>
                    </a:cubicBezTo>
                    <a:cubicBezTo>
                      <a:pt x="31" y="70"/>
                      <a:pt x="30" y="77"/>
                      <a:pt x="24" y="85"/>
                    </a:cubicBezTo>
                    <a:cubicBezTo>
                      <a:pt x="23" y="91"/>
                      <a:pt x="24" y="96"/>
                      <a:pt x="17" y="91"/>
                    </a:cubicBezTo>
                    <a:cubicBezTo>
                      <a:pt x="14" y="81"/>
                      <a:pt x="11" y="69"/>
                      <a:pt x="6" y="60"/>
                    </a:cubicBezTo>
                    <a:cubicBezTo>
                      <a:pt x="3" y="46"/>
                      <a:pt x="0" y="37"/>
                      <a:pt x="2" y="22"/>
                    </a:cubicBezTo>
                    <a:close/>
                  </a:path>
                </a:pathLst>
              </a:custGeom>
              <a:solidFill>
                <a:schemeClr val="bg1"/>
              </a:solidFill>
              <a:ln w="9525">
                <a:solidFill>
                  <a:schemeClr val="bg1"/>
                </a:solidFill>
                <a:round/>
                <a:headEnd/>
                <a:tailEnd/>
              </a:ln>
            </p:spPr>
            <p:txBody>
              <a:bodyPr/>
              <a:lstStyle/>
              <a:p>
                <a:endParaRPr lang="fr-FR"/>
              </a:p>
            </p:txBody>
          </p:sp>
        </p:grpSp>
      </p:grpSp>
      <p:sp>
        <p:nvSpPr>
          <p:cNvPr id="18443" name="Line 165"/>
          <p:cNvSpPr>
            <a:spLocks noChangeShapeType="1"/>
          </p:cNvSpPr>
          <p:nvPr/>
        </p:nvSpPr>
        <p:spPr bwMode="auto">
          <a:xfrm flipV="1">
            <a:off x="3200400" y="2971800"/>
            <a:ext cx="1905000" cy="990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444" name="Line 166"/>
          <p:cNvSpPr>
            <a:spLocks noChangeShapeType="1"/>
          </p:cNvSpPr>
          <p:nvPr/>
        </p:nvSpPr>
        <p:spPr bwMode="auto">
          <a:xfrm>
            <a:off x="3124200" y="4572000"/>
            <a:ext cx="1905000" cy="838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445" name="Text Box 167"/>
          <p:cNvSpPr txBox="1">
            <a:spLocks noChangeArrowheads="1"/>
          </p:cNvSpPr>
          <p:nvPr/>
        </p:nvSpPr>
        <p:spPr bwMode="auto">
          <a:xfrm>
            <a:off x="3429000" y="4038600"/>
            <a:ext cx="1219200" cy="45720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fr-FR" altLang="fr-FR"/>
              <a:t>A.I.N.S.</a:t>
            </a:r>
          </a:p>
        </p:txBody>
      </p:sp>
      <p:grpSp>
        <p:nvGrpSpPr>
          <p:cNvPr id="18446" name="Group 168"/>
          <p:cNvGrpSpPr>
            <a:grpSpLocks/>
          </p:cNvGrpSpPr>
          <p:nvPr/>
        </p:nvGrpSpPr>
        <p:grpSpPr bwMode="auto">
          <a:xfrm>
            <a:off x="6019800" y="4419600"/>
            <a:ext cx="1066800" cy="381000"/>
            <a:chOff x="960" y="2064"/>
            <a:chExt cx="672" cy="576"/>
          </a:xfrm>
        </p:grpSpPr>
        <p:sp>
          <p:nvSpPr>
            <p:cNvPr id="18451" name="Line 169"/>
            <p:cNvSpPr>
              <a:spLocks noChangeShapeType="1"/>
            </p:cNvSpPr>
            <p:nvPr/>
          </p:nvSpPr>
          <p:spPr bwMode="auto">
            <a:xfrm>
              <a:off x="960" y="2112"/>
              <a:ext cx="672" cy="528"/>
            </a:xfrm>
            <a:prstGeom prst="line">
              <a:avLst/>
            </a:prstGeom>
            <a:noFill/>
            <a:ln w="38100">
              <a:solidFill>
                <a:srgbClr val="CCCC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52" name="Line 170"/>
            <p:cNvSpPr>
              <a:spLocks noChangeShapeType="1"/>
            </p:cNvSpPr>
            <p:nvPr/>
          </p:nvSpPr>
          <p:spPr bwMode="auto">
            <a:xfrm flipH="1">
              <a:off x="960" y="2064"/>
              <a:ext cx="672" cy="576"/>
            </a:xfrm>
            <a:prstGeom prst="line">
              <a:avLst/>
            </a:prstGeom>
            <a:noFill/>
            <a:ln w="38100">
              <a:solidFill>
                <a:srgbClr val="CCCC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18447" name="Group 171"/>
          <p:cNvGrpSpPr>
            <a:grpSpLocks/>
          </p:cNvGrpSpPr>
          <p:nvPr/>
        </p:nvGrpSpPr>
        <p:grpSpPr bwMode="auto">
          <a:xfrm>
            <a:off x="6096000" y="2209800"/>
            <a:ext cx="1066800" cy="457200"/>
            <a:chOff x="960" y="2208"/>
            <a:chExt cx="672" cy="576"/>
          </a:xfrm>
        </p:grpSpPr>
        <p:sp>
          <p:nvSpPr>
            <p:cNvPr id="18449" name="Line 172"/>
            <p:cNvSpPr>
              <a:spLocks noChangeShapeType="1"/>
            </p:cNvSpPr>
            <p:nvPr/>
          </p:nvSpPr>
          <p:spPr bwMode="auto">
            <a:xfrm>
              <a:off x="960" y="2256"/>
              <a:ext cx="672" cy="528"/>
            </a:xfrm>
            <a:prstGeom prst="line">
              <a:avLst/>
            </a:prstGeom>
            <a:noFill/>
            <a:ln w="38100">
              <a:solidFill>
                <a:srgbClr val="CCCC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50" name="Line 173"/>
            <p:cNvSpPr>
              <a:spLocks noChangeShapeType="1"/>
            </p:cNvSpPr>
            <p:nvPr/>
          </p:nvSpPr>
          <p:spPr bwMode="auto">
            <a:xfrm flipH="1">
              <a:off x="960" y="2208"/>
              <a:ext cx="672" cy="576"/>
            </a:xfrm>
            <a:prstGeom prst="line">
              <a:avLst/>
            </a:prstGeom>
            <a:noFill/>
            <a:ln w="38100">
              <a:solidFill>
                <a:srgbClr val="CCCC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8448" name="Espace réservé du numéro de diapositive 17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0FDDBB8-8826-4791-8702-9A4677FE05E2}" type="slidenum">
              <a:rPr lang="fr-FR" altLang="fr-FR" sz="1400"/>
              <a:pPr eaLnBrk="1" hangingPunct="1"/>
              <a:t>24</a:t>
            </a:fld>
            <a:endParaRPr lang="fr-FR" altLang="fr-FR" sz="1400"/>
          </a:p>
        </p:txBody>
      </p:sp>
      <p:pic>
        <p:nvPicPr>
          <p:cNvPr id="176" name="Image 175"/>
          <p:cNvPicPr>
            <a:picLocks noChangeAspect="1"/>
          </p:cNvPicPr>
          <p:nvPr/>
        </p:nvPicPr>
        <p:blipFill>
          <a:blip r:embed="rId3"/>
          <a:stretch>
            <a:fillRect/>
          </a:stretch>
        </p:blipFill>
        <p:spPr>
          <a:xfrm>
            <a:off x="8283129" y="104435"/>
            <a:ext cx="565894" cy="570533"/>
          </a:xfrm>
          <a:prstGeom prst="rect">
            <a:avLst/>
          </a:prstGeom>
        </p:spPr>
      </p:pic>
    </p:spTree>
    <p:extLst>
      <p:ext uri="{BB962C8B-B14F-4D97-AF65-F5344CB8AC3E}">
        <p14:creationId xmlns:p14="http://schemas.microsoft.com/office/powerpoint/2010/main" val="3255315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467544" y="0"/>
            <a:ext cx="8229600" cy="1143000"/>
          </a:xfrm>
        </p:spPr>
        <p:txBody>
          <a:bodyPr/>
          <a:lstStyle/>
          <a:p>
            <a:r>
              <a:rPr lang="fr-FR" altLang="fr-FR" sz="3200" b="1" dirty="0" smtClean="0">
                <a:solidFill>
                  <a:schemeClr val="accent1"/>
                </a:solidFill>
                <a:latin typeface="+mn-lt"/>
              </a:rPr>
              <a:t>MÉDICAMENTS TÉRATOGÈNES </a:t>
            </a:r>
            <a:br>
              <a:rPr lang="fr-FR" altLang="fr-FR" sz="3200" b="1" dirty="0" smtClean="0">
                <a:solidFill>
                  <a:schemeClr val="accent1"/>
                </a:solidFill>
                <a:latin typeface="+mn-lt"/>
              </a:rPr>
            </a:br>
            <a:endParaRPr lang="fr-FR" altLang="fr-FR" sz="3200" b="1" dirty="0" smtClean="0">
              <a:solidFill>
                <a:schemeClr val="accent1"/>
              </a:solidFill>
              <a:latin typeface="+mn-lt"/>
            </a:endParaRPr>
          </a:p>
        </p:txBody>
      </p:sp>
      <p:graphicFrame>
        <p:nvGraphicFramePr>
          <p:cNvPr id="4" name="Espace réservé du tableau 3"/>
          <p:cNvGraphicFramePr>
            <a:graphicFrameLocks noGrp="1"/>
          </p:cNvGraphicFramePr>
          <p:nvPr>
            <p:ph type="tbl" idx="1"/>
            <p:extLst/>
          </p:nvPr>
        </p:nvGraphicFramePr>
        <p:xfrm>
          <a:off x="323528" y="548680"/>
          <a:ext cx="8424862" cy="5161280"/>
        </p:xfrm>
        <a:graphic>
          <a:graphicData uri="http://schemas.openxmlformats.org/drawingml/2006/table">
            <a:tbl>
              <a:tblPr firstRow="1" firstCol="1" bandRow="1">
                <a:tableStyleId>{5C22544A-7EE6-4342-B048-85BDC9FD1C3A}</a:tableStyleId>
              </a:tblPr>
              <a:tblGrid>
                <a:gridCol w="3312339"/>
                <a:gridCol w="2858359"/>
                <a:gridCol w="2254164"/>
              </a:tblGrid>
              <a:tr h="1277542">
                <a:tc>
                  <a:txBody>
                    <a:bodyPr/>
                    <a:lstStyle/>
                    <a:p>
                      <a:pPr>
                        <a:lnSpc>
                          <a:spcPct val="115000"/>
                        </a:lnSpc>
                        <a:spcAft>
                          <a:spcPts val="360"/>
                        </a:spcAft>
                      </a:pPr>
                      <a:r>
                        <a:rPr lang="fr-FR" sz="1400" dirty="0">
                          <a:solidFill>
                            <a:schemeClr val="bg1"/>
                          </a:solidFill>
                          <a:effectLst/>
                          <a:latin typeface="Cambria" panose="02040503050406030204" pitchFamily="18" charset="0"/>
                        </a:rPr>
                        <a:t>Risque majeur (risque spontané au moins x </a:t>
                      </a:r>
                      <a:r>
                        <a:rPr lang="fr-FR" sz="1400" dirty="0" smtClean="0">
                          <a:solidFill>
                            <a:schemeClr val="bg1"/>
                          </a:solidFill>
                          <a:effectLst/>
                          <a:latin typeface="Cambria" panose="02040503050406030204" pitchFamily="18" charset="0"/>
                        </a:rPr>
                        <a:t>2).</a:t>
                      </a:r>
                      <a:endParaRPr lang="fr-FR" sz="1400" dirty="0">
                        <a:solidFill>
                          <a:schemeClr val="bg1"/>
                        </a:solidFill>
                        <a:effectLst/>
                        <a:latin typeface="Cambria" panose="02040503050406030204" pitchFamily="18" charset="0"/>
                      </a:endParaRPr>
                    </a:p>
                    <a:p>
                      <a:pPr>
                        <a:lnSpc>
                          <a:spcPct val="115000"/>
                        </a:lnSpc>
                        <a:spcAft>
                          <a:spcPts val="360"/>
                        </a:spcAft>
                      </a:pPr>
                      <a:r>
                        <a:rPr lang="fr-FR" sz="1400" dirty="0">
                          <a:solidFill>
                            <a:schemeClr val="bg1"/>
                          </a:solidFill>
                          <a:effectLst/>
                          <a:latin typeface="Cambria" panose="02040503050406030204" pitchFamily="18" charset="0"/>
                        </a:rPr>
                        <a:t> </a:t>
                      </a:r>
                      <a:endParaRPr lang="fr-FR" sz="1400" dirty="0">
                        <a:solidFill>
                          <a:schemeClr val="bg1"/>
                        </a:solidFill>
                        <a:effectLst/>
                        <a:latin typeface="Cambria" panose="02040503050406030204" pitchFamily="18" charset="0"/>
                        <a:ea typeface="Calibri"/>
                        <a:cs typeface="Times New Roman"/>
                      </a:endParaRPr>
                    </a:p>
                  </a:txBody>
                  <a:tcPr marL="56314" marR="56314" marT="0" marB="0"/>
                </a:tc>
                <a:tc>
                  <a:txBody>
                    <a:bodyPr/>
                    <a:lstStyle/>
                    <a:p>
                      <a:pPr>
                        <a:lnSpc>
                          <a:spcPct val="115000"/>
                        </a:lnSpc>
                        <a:spcAft>
                          <a:spcPts val="360"/>
                        </a:spcAft>
                      </a:pPr>
                      <a:r>
                        <a:rPr lang="fr-FR" sz="1400" dirty="0">
                          <a:solidFill>
                            <a:schemeClr val="bg1"/>
                          </a:solidFill>
                          <a:effectLst/>
                          <a:latin typeface="Cambria" panose="02040503050406030204" pitchFamily="18" charset="0"/>
                        </a:rPr>
                        <a:t>Risque faiblement majoré(1)</a:t>
                      </a:r>
                      <a:endParaRPr lang="fr-FR" sz="1400" dirty="0">
                        <a:solidFill>
                          <a:schemeClr val="bg1"/>
                        </a:solidFill>
                        <a:effectLst/>
                        <a:latin typeface="Cambria" panose="02040503050406030204" pitchFamily="18" charset="0"/>
                        <a:ea typeface="Calibri"/>
                        <a:cs typeface="Times New Roman"/>
                      </a:endParaRPr>
                    </a:p>
                  </a:txBody>
                  <a:tcPr marL="56314" marR="56314" marT="0" marB="0"/>
                </a:tc>
                <a:tc>
                  <a:txBody>
                    <a:bodyPr/>
                    <a:lstStyle/>
                    <a:p>
                      <a:pPr>
                        <a:lnSpc>
                          <a:spcPct val="115000"/>
                        </a:lnSpc>
                        <a:spcAft>
                          <a:spcPts val="360"/>
                        </a:spcAft>
                      </a:pPr>
                      <a:r>
                        <a:rPr lang="fr-FR" sz="1400" dirty="0">
                          <a:solidFill>
                            <a:schemeClr val="bg1"/>
                          </a:solidFill>
                          <a:effectLst/>
                          <a:latin typeface="Cambria" panose="02040503050406030204" pitchFamily="18" charset="0"/>
                        </a:rPr>
                        <a:t>Risque mal quantifié à ce jour (1)</a:t>
                      </a:r>
                    </a:p>
                    <a:p>
                      <a:pPr>
                        <a:lnSpc>
                          <a:spcPct val="115000"/>
                        </a:lnSpc>
                        <a:spcAft>
                          <a:spcPts val="360"/>
                        </a:spcAft>
                      </a:pPr>
                      <a:r>
                        <a:rPr lang="fr-FR" sz="1400" dirty="0">
                          <a:solidFill>
                            <a:schemeClr val="bg1"/>
                          </a:solidFill>
                          <a:effectLst/>
                          <a:latin typeface="Cambria" panose="02040503050406030204" pitchFamily="18" charset="0"/>
                        </a:rPr>
                        <a:t>(augmentation isolée du risque de malformations rares)</a:t>
                      </a:r>
                      <a:endParaRPr lang="fr-FR" sz="1400" dirty="0">
                        <a:solidFill>
                          <a:schemeClr val="bg1"/>
                        </a:solidFill>
                        <a:effectLst/>
                        <a:latin typeface="Cambria" panose="02040503050406030204" pitchFamily="18" charset="0"/>
                        <a:ea typeface="Calibri"/>
                        <a:cs typeface="Times New Roman"/>
                      </a:endParaRPr>
                    </a:p>
                  </a:txBody>
                  <a:tcPr marL="56314" marR="56314" marT="0" marB="0"/>
                </a:tc>
              </a:tr>
              <a:tr h="3883421">
                <a:tc>
                  <a:txBody>
                    <a:bodyPr/>
                    <a:lstStyle/>
                    <a:p>
                      <a:pPr>
                        <a:lnSpc>
                          <a:spcPct val="115000"/>
                        </a:lnSpc>
                        <a:spcAft>
                          <a:spcPts val="360"/>
                        </a:spcAft>
                      </a:pPr>
                      <a:r>
                        <a:rPr lang="fr-FR" sz="1400" dirty="0">
                          <a:solidFill>
                            <a:schemeClr val="bg1"/>
                          </a:solidFill>
                          <a:effectLst/>
                          <a:latin typeface="Cambria" panose="02040503050406030204" pitchFamily="18" charset="0"/>
                        </a:rPr>
                        <a:t>-</a:t>
                      </a:r>
                      <a:r>
                        <a:rPr lang="fr-FR" sz="1400" u="sng" dirty="0">
                          <a:solidFill>
                            <a:schemeClr val="bg1"/>
                          </a:solidFill>
                          <a:effectLst/>
                          <a:latin typeface="Cambria" panose="02040503050406030204" pitchFamily="18" charset="0"/>
                        </a:rPr>
                        <a:t>Anticancéreux</a:t>
                      </a:r>
                      <a:r>
                        <a:rPr lang="fr-FR" sz="1400" dirty="0">
                          <a:solidFill>
                            <a:schemeClr val="bg1"/>
                          </a:solidFill>
                          <a:effectLst/>
                          <a:latin typeface="Cambria" panose="02040503050406030204" pitchFamily="18" charset="0"/>
                        </a:rPr>
                        <a:t> (méthotrexate fortes doses et </a:t>
                      </a:r>
                      <a:r>
                        <a:rPr lang="fr-FR" sz="1400" dirty="0" err="1">
                          <a:solidFill>
                            <a:schemeClr val="bg1"/>
                          </a:solidFill>
                          <a:effectLst/>
                          <a:latin typeface="Cambria" panose="02040503050406030204" pitchFamily="18" charset="0"/>
                        </a:rPr>
                        <a:t>cyclophosphamide</a:t>
                      </a:r>
                      <a:r>
                        <a:rPr lang="fr-FR" sz="1400" dirty="0">
                          <a:solidFill>
                            <a:schemeClr val="bg1"/>
                          </a:solidFill>
                          <a:effectLst/>
                          <a:latin typeface="Cambria" panose="02040503050406030204" pitchFamily="18" charset="0"/>
                        </a:rPr>
                        <a:t>)</a:t>
                      </a:r>
                    </a:p>
                    <a:p>
                      <a:pPr>
                        <a:lnSpc>
                          <a:spcPct val="115000"/>
                        </a:lnSpc>
                        <a:spcAft>
                          <a:spcPts val="360"/>
                        </a:spcAft>
                      </a:pPr>
                      <a:r>
                        <a:rPr lang="fr-FR" sz="1400" dirty="0">
                          <a:solidFill>
                            <a:schemeClr val="bg1"/>
                          </a:solidFill>
                          <a:effectLst/>
                          <a:latin typeface="Cambria" panose="02040503050406030204" pitchFamily="18" charset="0"/>
                        </a:rPr>
                        <a:t>-</a:t>
                      </a:r>
                      <a:r>
                        <a:rPr lang="fr-FR" sz="1400" u="sng" dirty="0">
                          <a:solidFill>
                            <a:schemeClr val="bg1"/>
                          </a:solidFill>
                          <a:effectLst/>
                          <a:latin typeface="Cambria" panose="02040503050406030204" pitchFamily="18" charset="0"/>
                        </a:rPr>
                        <a:t>Acide </a:t>
                      </a:r>
                      <a:r>
                        <a:rPr lang="fr-FR" sz="1400" u="sng" dirty="0" err="1">
                          <a:solidFill>
                            <a:schemeClr val="bg1"/>
                          </a:solidFill>
                          <a:effectLst/>
                          <a:latin typeface="Cambria" panose="02040503050406030204" pitchFamily="18" charset="0"/>
                        </a:rPr>
                        <a:t>valproïque</a:t>
                      </a:r>
                      <a:r>
                        <a:rPr lang="fr-FR" sz="1400" dirty="0">
                          <a:solidFill>
                            <a:schemeClr val="bg1"/>
                          </a:solidFill>
                          <a:effectLst/>
                          <a:latin typeface="Cambria" panose="02040503050406030204" pitchFamily="18" charset="0"/>
                        </a:rPr>
                        <a:t> : x 4 à 5 fois (anomalie de fermeture du tube neural (AFTN</a:t>
                      </a:r>
                      <a:r>
                        <a:rPr lang="fr-FR" sz="1400" dirty="0" smtClean="0">
                          <a:solidFill>
                            <a:schemeClr val="bg1"/>
                          </a:solidFill>
                          <a:effectLst/>
                          <a:latin typeface="Cambria" panose="02040503050406030204" pitchFamily="18" charset="0"/>
                        </a:rPr>
                        <a:t>),craniosténose</a:t>
                      </a:r>
                      <a:r>
                        <a:rPr lang="fr-FR" sz="1400" dirty="0">
                          <a:solidFill>
                            <a:schemeClr val="bg1"/>
                          </a:solidFill>
                          <a:effectLst/>
                          <a:latin typeface="Cambria" panose="02040503050406030204" pitchFamily="18" charset="0"/>
                        </a:rPr>
                        <a:t>, hypospadias, cardiopathies, fentes faciales, retard de développement psychomoteur </a:t>
                      </a:r>
                    </a:p>
                    <a:p>
                      <a:pPr>
                        <a:lnSpc>
                          <a:spcPct val="115000"/>
                        </a:lnSpc>
                        <a:spcAft>
                          <a:spcPts val="360"/>
                        </a:spcAft>
                      </a:pPr>
                      <a:r>
                        <a:rPr lang="fr-FR" sz="1400" dirty="0">
                          <a:solidFill>
                            <a:schemeClr val="bg1"/>
                          </a:solidFill>
                          <a:effectLst/>
                          <a:latin typeface="Cambria" panose="02040503050406030204" pitchFamily="18" charset="0"/>
                        </a:rPr>
                        <a:t>-</a:t>
                      </a:r>
                      <a:r>
                        <a:rPr lang="fr-FR" sz="1400" u="sng" dirty="0" err="1">
                          <a:solidFill>
                            <a:schemeClr val="bg1"/>
                          </a:solidFill>
                          <a:effectLst/>
                          <a:latin typeface="Cambria" panose="02040503050406030204" pitchFamily="18" charset="0"/>
                        </a:rPr>
                        <a:t>Mycophénolate</a:t>
                      </a:r>
                      <a:r>
                        <a:rPr lang="fr-FR" sz="1400" u="sng" dirty="0">
                          <a:solidFill>
                            <a:schemeClr val="bg1"/>
                          </a:solidFill>
                          <a:effectLst/>
                          <a:latin typeface="Cambria" panose="02040503050406030204" pitchFamily="18" charset="0"/>
                        </a:rPr>
                        <a:t> (anomalie des oreilles, fentes faciales, cardiopathie, </a:t>
                      </a:r>
                      <a:r>
                        <a:rPr lang="fr-FR" sz="1400" u="sng" dirty="0" err="1">
                          <a:solidFill>
                            <a:schemeClr val="bg1"/>
                          </a:solidFill>
                          <a:effectLst/>
                          <a:latin typeface="Cambria" panose="02040503050406030204" pitchFamily="18" charset="0"/>
                        </a:rPr>
                        <a:t>micrognathie</a:t>
                      </a:r>
                      <a:r>
                        <a:rPr lang="fr-FR" sz="1400" u="sng" dirty="0">
                          <a:solidFill>
                            <a:schemeClr val="bg1"/>
                          </a:solidFill>
                          <a:effectLst/>
                          <a:latin typeface="Cambria" panose="02040503050406030204" pitchFamily="18" charset="0"/>
                        </a:rPr>
                        <a:t>)</a:t>
                      </a:r>
                      <a:endParaRPr lang="fr-FR" sz="1400" dirty="0">
                        <a:solidFill>
                          <a:schemeClr val="bg1"/>
                        </a:solidFill>
                        <a:effectLst/>
                        <a:latin typeface="Cambria" panose="02040503050406030204" pitchFamily="18" charset="0"/>
                      </a:endParaRPr>
                    </a:p>
                    <a:p>
                      <a:pPr>
                        <a:lnSpc>
                          <a:spcPct val="115000"/>
                        </a:lnSpc>
                        <a:spcAft>
                          <a:spcPts val="360"/>
                        </a:spcAft>
                      </a:pPr>
                      <a:r>
                        <a:rPr lang="fr-FR" sz="1400" dirty="0">
                          <a:solidFill>
                            <a:schemeClr val="bg1"/>
                          </a:solidFill>
                          <a:effectLst/>
                          <a:latin typeface="Cambria" panose="02040503050406030204" pitchFamily="18" charset="0"/>
                        </a:rPr>
                        <a:t>-</a:t>
                      </a:r>
                      <a:r>
                        <a:rPr lang="fr-FR" sz="1400" u="sng" dirty="0" err="1">
                          <a:solidFill>
                            <a:schemeClr val="bg1"/>
                          </a:solidFill>
                          <a:effectLst/>
                          <a:latin typeface="Cambria" panose="02040503050406030204" pitchFamily="18" charset="0"/>
                        </a:rPr>
                        <a:t>Rétinoides</a:t>
                      </a:r>
                      <a:r>
                        <a:rPr lang="fr-FR" sz="1400" u="sng" dirty="0">
                          <a:solidFill>
                            <a:schemeClr val="bg1"/>
                          </a:solidFill>
                          <a:effectLst/>
                          <a:latin typeface="Cambria" panose="02040503050406030204" pitchFamily="18" charset="0"/>
                        </a:rPr>
                        <a:t>: :</a:t>
                      </a:r>
                      <a:r>
                        <a:rPr lang="fr-FR" sz="1400" u="sng" dirty="0" err="1">
                          <a:solidFill>
                            <a:schemeClr val="bg1"/>
                          </a:solidFill>
                          <a:effectLst/>
                          <a:latin typeface="Cambria" panose="02040503050406030204" pitchFamily="18" charset="0"/>
                        </a:rPr>
                        <a:t>isotrétinoïne</a:t>
                      </a:r>
                      <a:r>
                        <a:rPr lang="fr-FR" sz="1400" u="sng" dirty="0">
                          <a:solidFill>
                            <a:schemeClr val="bg1"/>
                          </a:solidFill>
                          <a:effectLst/>
                          <a:latin typeface="Cambria" panose="02040503050406030204" pitchFamily="18" charset="0"/>
                        </a:rPr>
                        <a:t> et </a:t>
                      </a:r>
                      <a:r>
                        <a:rPr lang="fr-FR" sz="1400" u="sng" dirty="0" err="1">
                          <a:solidFill>
                            <a:schemeClr val="bg1"/>
                          </a:solidFill>
                          <a:effectLst/>
                          <a:latin typeface="Cambria" panose="02040503050406030204" pitchFamily="18" charset="0"/>
                        </a:rPr>
                        <a:t>acitrétine</a:t>
                      </a:r>
                      <a:r>
                        <a:rPr lang="fr-FR" sz="1400" u="sng" dirty="0">
                          <a:solidFill>
                            <a:schemeClr val="bg1"/>
                          </a:solidFill>
                          <a:effectLst/>
                          <a:latin typeface="Cambria" panose="02040503050406030204" pitchFamily="18" charset="0"/>
                        </a:rPr>
                        <a:t> </a:t>
                      </a:r>
                      <a:r>
                        <a:rPr lang="fr-FR" sz="1400" dirty="0">
                          <a:solidFill>
                            <a:schemeClr val="bg1"/>
                          </a:solidFill>
                          <a:effectLst/>
                          <a:latin typeface="Cambria" panose="02040503050406030204" pitchFamily="18" charset="0"/>
                        </a:rPr>
                        <a:t>25 à 30% (malformations cardiaques, SNC, oreille, thymus)</a:t>
                      </a:r>
                    </a:p>
                    <a:p>
                      <a:pPr>
                        <a:lnSpc>
                          <a:spcPct val="115000"/>
                        </a:lnSpc>
                        <a:spcAft>
                          <a:spcPts val="360"/>
                        </a:spcAft>
                      </a:pPr>
                      <a:r>
                        <a:rPr lang="fr-FR" sz="1400" dirty="0">
                          <a:solidFill>
                            <a:schemeClr val="bg1"/>
                          </a:solidFill>
                          <a:effectLst/>
                          <a:latin typeface="Cambria" panose="02040503050406030204" pitchFamily="18" charset="0"/>
                        </a:rPr>
                        <a:t>-</a:t>
                      </a:r>
                      <a:r>
                        <a:rPr lang="fr-FR" sz="1400" u="sng" dirty="0">
                          <a:solidFill>
                            <a:schemeClr val="bg1"/>
                          </a:solidFill>
                          <a:effectLst/>
                          <a:latin typeface="Cambria" panose="02040503050406030204" pitchFamily="18" charset="0"/>
                        </a:rPr>
                        <a:t>Thalidomide et </a:t>
                      </a:r>
                      <a:r>
                        <a:rPr lang="fr-FR" sz="1400" u="sng" dirty="0" err="1">
                          <a:solidFill>
                            <a:schemeClr val="bg1"/>
                          </a:solidFill>
                          <a:effectLst/>
                          <a:latin typeface="Cambria" panose="02040503050406030204" pitchFamily="18" charset="0"/>
                        </a:rPr>
                        <a:t>lénalidomide</a:t>
                      </a:r>
                      <a:r>
                        <a:rPr lang="fr-FR" sz="1400" dirty="0">
                          <a:solidFill>
                            <a:schemeClr val="bg1"/>
                          </a:solidFill>
                          <a:effectLst/>
                          <a:latin typeface="Cambria" panose="02040503050406030204" pitchFamily="18" charset="0"/>
                        </a:rPr>
                        <a:t> 30 à 40%</a:t>
                      </a:r>
                      <a:endParaRPr lang="fr-FR" sz="1400" dirty="0">
                        <a:solidFill>
                          <a:schemeClr val="bg1"/>
                        </a:solidFill>
                        <a:effectLst/>
                        <a:latin typeface="Cambria" panose="02040503050406030204" pitchFamily="18" charset="0"/>
                        <a:ea typeface="Calibri"/>
                        <a:cs typeface="Times New Roman"/>
                      </a:endParaRPr>
                    </a:p>
                  </a:txBody>
                  <a:tcPr marL="56314" marR="56314" marT="0" marB="0"/>
                </a:tc>
                <a:tc>
                  <a:txBody>
                    <a:bodyPr/>
                    <a:lstStyle/>
                    <a:p>
                      <a:pPr>
                        <a:lnSpc>
                          <a:spcPct val="115000"/>
                        </a:lnSpc>
                        <a:spcAft>
                          <a:spcPts val="360"/>
                        </a:spcAft>
                      </a:pPr>
                      <a:r>
                        <a:rPr lang="fr-FR" sz="1400" u="sng" dirty="0">
                          <a:solidFill>
                            <a:schemeClr val="tx1"/>
                          </a:solidFill>
                          <a:effectLst/>
                          <a:latin typeface="Cambria" panose="02040503050406030204" pitchFamily="18" charset="0"/>
                        </a:rPr>
                        <a:t>-</a:t>
                      </a:r>
                      <a:r>
                        <a:rPr lang="fr-FR" sz="1400" u="sng" dirty="0" err="1">
                          <a:solidFill>
                            <a:schemeClr val="tx1"/>
                          </a:solidFill>
                          <a:effectLst/>
                          <a:latin typeface="Cambria" panose="02040503050406030204" pitchFamily="18" charset="0"/>
                        </a:rPr>
                        <a:t>Antivitamine</a:t>
                      </a:r>
                      <a:r>
                        <a:rPr lang="fr-FR" sz="1400" u="sng" dirty="0">
                          <a:solidFill>
                            <a:schemeClr val="tx1"/>
                          </a:solidFill>
                          <a:effectLst/>
                          <a:latin typeface="Cambria" panose="02040503050406030204" pitchFamily="18" charset="0"/>
                        </a:rPr>
                        <a:t> </a:t>
                      </a:r>
                      <a:r>
                        <a:rPr lang="fr-FR" sz="1400" dirty="0">
                          <a:solidFill>
                            <a:schemeClr val="tx1"/>
                          </a:solidFill>
                          <a:effectLst/>
                          <a:latin typeface="Cambria" panose="02040503050406030204" pitchFamily="18" charset="0"/>
                        </a:rPr>
                        <a:t>K (anomalies osseuse à type de  syndrome des épiphyses ponctuées, hypoplasie du nez)</a:t>
                      </a:r>
                    </a:p>
                    <a:p>
                      <a:pPr>
                        <a:lnSpc>
                          <a:spcPct val="115000"/>
                        </a:lnSpc>
                        <a:spcAft>
                          <a:spcPts val="360"/>
                        </a:spcAft>
                      </a:pPr>
                      <a:r>
                        <a:rPr lang="fr-FR" sz="1400" u="sng" dirty="0">
                          <a:solidFill>
                            <a:schemeClr val="tx1"/>
                          </a:solidFill>
                          <a:effectLst/>
                          <a:latin typeface="Cambria" panose="02040503050406030204" pitchFamily="18" charset="0"/>
                        </a:rPr>
                        <a:t>-</a:t>
                      </a:r>
                      <a:r>
                        <a:rPr lang="fr-FR" sz="1400" u="sng" dirty="0" err="1">
                          <a:solidFill>
                            <a:schemeClr val="tx1"/>
                          </a:solidFill>
                          <a:effectLst/>
                          <a:latin typeface="Cambria" panose="02040503050406030204" pitchFamily="18" charset="0"/>
                        </a:rPr>
                        <a:t>Carbamazépine</a:t>
                      </a:r>
                      <a:r>
                        <a:rPr lang="fr-FR" sz="1400" dirty="0">
                          <a:solidFill>
                            <a:schemeClr val="tx1"/>
                          </a:solidFill>
                          <a:effectLst/>
                          <a:latin typeface="Cambria" panose="02040503050406030204" pitchFamily="18" charset="0"/>
                        </a:rPr>
                        <a:t> : faible augmentation du risque d'AFTN </a:t>
                      </a:r>
                    </a:p>
                    <a:p>
                      <a:pPr>
                        <a:lnSpc>
                          <a:spcPct val="115000"/>
                        </a:lnSpc>
                        <a:spcAft>
                          <a:spcPts val="360"/>
                        </a:spcAft>
                      </a:pPr>
                      <a:r>
                        <a:rPr lang="fr-FR" sz="1400" u="sng" dirty="0">
                          <a:solidFill>
                            <a:schemeClr val="tx1"/>
                          </a:solidFill>
                          <a:effectLst/>
                          <a:latin typeface="Cambria" panose="02040503050406030204" pitchFamily="18" charset="0"/>
                        </a:rPr>
                        <a:t>-Lithium</a:t>
                      </a:r>
                      <a:r>
                        <a:rPr lang="fr-FR" sz="1400" dirty="0">
                          <a:solidFill>
                            <a:schemeClr val="tx1"/>
                          </a:solidFill>
                          <a:effectLst/>
                          <a:latin typeface="Cambria" panose="02040503050406030204" pitchFamily="18" charset="0"/>
                        </a:rPr>
                        <a:t> : malformations cardiaques (maladie d'</a:t>
                      </a:r>
                      <a:r>
                        <a:rPr lang="fr-FR" sz="1400" dirty="0" err="1">
                          <a:solidFill>
                            <a:schemeClr val="tx1"/>
                          </a:solidFill>
                          <a:effectLst/>
                          <a:latin typeface="Cambria" panose="02040503050406030204" pitchFamily="18" charset="0"/>
                        </a:rPr>
                        <a:t>Ebstein</a:t>
                      </a:r>
                      <a:r>
                        <a:rPr lang="fr-FR" sz="1400" dirty="0">
                          <a:solidFill>
                            <a:schemeClr val="tx1"/>
                          </a:solidFill>
                          <a:effectLst/>
                          <a:latin typeface="Cambria" panose="02040503050406030204" pitchFamily="18" charset="0"/>
                        </a:rPr>
                        <a:t>).</a:t>
                      </a:r>
                    </a:p>
                    <a:p>
                      <a:pPr>
                        <a:lnSpc>
                          <a:spcPct val="115000"/>
                        </a:lnSpc>
                        <a:spcAft>
                          <a:spcPts val="0"/>
                        </a:spcAft>
                      </a:pPr>
                      <a:r>
                        <a:rPr lang="fr-FR" sz="1400" u="sng" dirty="0">
                          <a:solidFill>
                            <a:schemeClr val="tx1"/>
                          </a:solidFill>
                          <a:effectLst/>
                          <a:latin typeface="Cambria" panose="02040503050406030204" pitchFamily="18" charset="0"/>
                        </a:rPr>
                        <a:t>-</a:t>
                      </a:r>
                      <a:r>
                        <a:rPr lang="fr-FR" sz="1400" u="sng" dirty="0" err="1">
                          <a:solidFill>
                            <a:schemeClr val="tx1"/>
                          </a:solidFill>
                          <a:effectLst/>
                          <a:latin typeface="Cambria" panose="02040503050406030204" pitchFamily="18" charset="0"/>
                        </a:rPr>
                        <a:t>Phénytoïne</a:t>
                      </a:r>
                      <a:r>
                        <a:rPr lang="fr-FR" sz="1400" u="sng" dirty="0">
                          <a:solidFill>
                            <a:schemeClr val="tx1"/>
                          </a:solidFill>
                          <a:effectLst/>
                          <a:latin typeface="Cambria" panose="02040503050406030204" pitchFamily="18" charset="0"/>
                        </a:rPr>
                        <a:t> et phénobarbital</a:t>
                      </a:r>
                      <a:r>
                        <a:rPr lang="fr-FR" sz="1400" dirty="0">
                          <a:solidFill>
                            <a:schemeClr val="tx1"/>
                          </a:solidFill>
                          <a:effectLst/>
                          <a:latin typeface="Cambria" panose="02040503050406030204" pitchFamily="18" charset="0"/>
                        </a:rPr>
                        <a:t>  (fentes faciales, malformations cardiaques)</a:t>
                      </a:r>
                    </a:p>
                    <a:p>
                      <a:pPr>
                        <a:lnSpc>
                          <a:spcPct val="115000"/>
                        </a:lnSpc>
                        <a:spcAft>
                          <a:spcPts val="0"/>
                        </a:spcAft>
                      </a:pPr>
                      <a:r>
                        <a:rPr lang="fr-FR" sz="1400" dirty="0">
                          <a:solidFill>
                            <a:schemeClr val="tx1"/>
                          </a:solidFill>
                          <a:effectLst/>
                          <a:latin typeface="Cambria" panose="02040503050406030204" pitchFamily="18" charset="0"/>
                        </a:rPr>
                        <a:t>- Méthotrexate faibles doses (anomalies squelettiques et </a:t>
                      </a:r>
                      <a:r>
                        <a:rPr lang="fr-FR" sz="1400" dirty="0" err="1">
                          <a:solidFill>
                            <a:schemeClr val="tx1"/>
                          </a:solidFill>
                          <a:effectLst/>
                          <a:latin typeface="Cambria" panose="02040503050406030204" pitchFamily="18" charset="0"/>
                        </a:rPr>
                        <a:t>crânio</a:t>
                      </a:r>
                      <a:r>
                        <a:rPr lang="fr-FR" sz="1400" dirty="0">
                          <a:solidFill>
                            <a:schemeClr val="tx1"/>
                          </a:solidFill>
                          <a:effectLst/>
                          <a:latin typeface="Cambria" panose="02040503050406030204" pitchFamily="18" charset="0"/>
                        </a:rPr>
                        <a:t>-faciales)</a:t>
                      </a:r>
                    </a:p>
                    <a:p>
                      <a:pPr>
                        <a:lnSpc>
                          <a:spcPct val="115000"/>
                        </a:lnSpc>
                        <a:spcAft>
                          <a:spcPts val="360"/>
                        </a:spcAft>
                      </a:pPr>
                      <a:r>
                        <a:rPr lang="fr-FR" sz="1400" dirty="0">
                          <a:solidFill>
                            <a:schemeClr val="tx1"/>
                          </a:solidFill>
                          <a:effectLst/>
                          <a:latin typeface="Cambria" panose="02040503050406030204" pitchFamily="18" charset="0"/>
                        </a:rPr>
                        <a:t> </a:t>
                      </a:r>
                      <a:endParaRPr lang="fr-FR" sz="1400" dirty="0">
                        <a:solidFill>
                          <a:schemeClr val="tx1"/>
                        </a:solidFill>
                        <a:effectLst/>
                        <a:latin typeface="Cambria" panose="02040503050406030204" pitchFamily="18" charset="0"/>
                        <a:ea typeface="Calibri"/>
                        <a:cs typeface="Times New Roman"/>
                      </a:endParaRPr>
                    </a:p>
                  </a:txBody>
                  <a:tcPr marL="56314" marR="56314" marT="0" marB="0"/>
                </a:tc>
                <a:tc>
                  <a:txBody>
                    <a:bodyPr/>
                    <a:lstStyle/>
                    <a:p>
                      <a:pPr marL="25400">
                        <a:lnSpc>
                          <a:spcPct val="115000"/>
                        </a:lnSpc>
                        <a:spcAft>
                          <a:spcPts val="1000"/>
                        </a:spcAft>
                      </a:pPr>
                      <a:r>
                        <a:rPr lang="fr-FR" sz="1400" u="sng" dirty="0">
                          <a:solidFill>
                            <a:schemeClr val="tx1"/>
                          </a:solidFill>
                          <a:effectLst/>
                          <a:latin typeface="Cambria" panose="02040503050406030204" pitchFamily="18" charset="0"/>
                        </a:rPr>
                        <a:t>-</a:t>
                      </a:r>
                      <a:r>
                        <a:rPr lang="fr-FR" sz="1400" u="sng" dirty="0" err="1">
                          <a:solidFill>
                            <a:schemeClr val="tx1"/>
                          </a:solidFill>
                          <a:effectLst/>
                          <a:latin typeface="Cambria" panose="02040503050406030204" pitchFamily="18" charset="0"/>
                        </a:rPr>
                        <a:t>Carbimazole</a:t>
                      </a:r>
                      <a:r>
                        <a:rPr lang="fr-FR" sz="1400" u="sng" dirty="0">
                          <a:solidFill>
                            <a:schemeClr val="tx1"/>
                          </a:solidFill>
                          <a:effectLst/>
                          <a:latin typeface="Cambria" panose="02040503050406030204" pitchFamily="18" charset="0"/>
                        </a:rPr>
                        <a:t> (</a:t>
                      </a:r>
                      <a:r>
                        <a:rPr lang="fr-FR" sz="1400" dirty="0">
                          <a:solidFill>
                            <a:schemeClr val="tx1"/>
                          </a:solidFill>
                          <a:effectLst/>
                          <a:latin typeface="Cambria" panose="02040503050406030204" pitchFamily="18" charset="0"/>
                        </a:rPr>
                        <a:t>aplasie du cuir chevelu, atrésie des choanes ou de l’œsophage, anomalies de la paroi abdominale)</a:t>
                      </a:r>
                    </a:p>
                    <a:p>
                      <a:pPr marL="25400">
                        <a:lnSpc>
                          <a:spcPct val="115000"/>
                        </a:lnSpc>
                        <a:spcAft>
                          <a:spcPts val="1000"/>
                        </a:spcAft>
                      </a:pPr>
                      <a:r>
                        <a:rPr lang="fr-FR" sz="1400" u="sng" dirty="0">
                          <a:solidFill>
                            <a:schemeClr val="tx1"/>
                          </a:solidFill>
                          <a:effectLst/>
                          <a:latin typeface="Cambria" panose="02040503050406030204" pitchFamily="18" charset="0"/>
                        </a:rPr>
                        <a:t>-</a:t>
                      </a:r>
                      <a:r>
                        <a:rPr lang="fr-FR" sz="1400" u="sng" dirty="0" err="1">
                          <a:solidFill>
                            <a:schemeClr val="tx1"/>
                          </a:solidFill>
                          <a:effectLst/>
                          <a:latin typeface="Cambria" panose="02040503050406030204" pitchFamily="18" charset="0"/>
                        </a:rPr>
                        <a:t>Misoprostol</a:t>
                      </a:r>
                      <a:r>
                        <a:rPr lang="fr-FR" sz="1400" u="sng" dirty="0">
                          <a:solidFill>
                            <a:schemeClr val="tx1"/>
                          </a:solidFill>
                          <a:effectLst/>
                          <a:latin typeface="Cambria" panose="02040503050406030204" pitchFamily="18" charset="0"/>
                        </a:rPr>
                        <a:t> (</a:t>
                      </a:r>
                      <a:r>
                        <a:rPr lang="fr-FR" sz="1400" dirty="0">
                          <a:solidFill>
                            <a:schemeClr val="tx1"/>
                          </a:solidFill>
                          <a:effectLst/>
                          <a:latin typeface="Cambria" panose="02040503050406030204" pitchFamily="18" charset="0"/>
                        </a:rPr>
                        <a:t>syndrome de Moebius) </a:t>
                      </a:r>
                    </a:p>
                    <a:p>
                      <a:pPr>
                        <a:lnSpc>
                          <a:spcPct val="115000"/>
                        </a:lnSpc>
                        <a:spcAft>
                          <a:spcPts val="1000"/>
                        </a:spcAft>
                      </a:pPr>
                      <a:r>
                        <a:rPr lang="fr-FR" sz="1400" dirty="0">
                          <a:solidFill>
                            <a:schemeClr val="tx1"/>
                          </a:solidFill>
                          <a:effectLst/>
                          <a:latin typeface="Cambria" panose="02040503050406030204" pitchFamily="18" charset="0"/>
                        </a:rPr>
                        <a:t>-</a:t>
                      </a:r>
                      <a:r>
                        <a:rPr lang="fr-FR" sz="1400" dirty="0" err="1">
                          <a:solidFill>
                            <a:schemeClr val="tx1"/>
                          </a:solidFill>
                          <a:effectLst/>
                          <a:latin typeface="Cambria" panose="02040503050406030204" pitchFamily="18" charset="0"/>
                        </a:rPr>
                        <a:t>T</a:t>
                      </a:r>
                      <a:r>
                        <a:rPr lang="fr-FR" sz="1400" u="sng" dirty="0" err="1">
                          <a:solidFill>
                            <a:schemeClr val="tx1"/>
                          </a:solidFill>
                          <a:effectLst/>
                          <a:latin typeface="Cambria" panose="02040503050406030204" pitchFamily="18" charset="0"/>
                        </a:rPr>
                        <a:t>opiramate</a:t>
                      </a:r>
                      <a:r>
                        <a:rPr lang="fr-FR" sz="1400" u="sng" dirty="0">
                          <a:solidFill>
                            <a:schemeClr val="tx1"/>
                          </a:solidFill>
                          <a:effectLst/>
                          <a:latin typeface="Cambria" panose="02040503050406030204" pitchFamily="18" charset="0"/>
                        </a:rPr>
                        <a:t> (fentes faciales)</a:t>
                      </a:r>
                      <a:endParaRPr lang="fr-FR" sz="1400" dirty="0">
                        <a:solidFill>
                          <a:schemeClr val="tx1"/>
                        </a:solidFill>
                        <a:effectLst/>
                        <a:latin typeface="Cambria" panose="02040503050406030204" pitchFamily="18" charset="0"/>
                        <a:ea typeface="Calibri"/>
                        <a:cs typeface="Times New Roman"/>
                      </a:endParaRPr>
                    </a:p>
                  </a:txBody>
                  <a:tcPr marL="56314" marR="56314" marT="0" marB="0"/>
                </a:tc>
              </a:tr>
            </a:tbl>
          </a:graphicData>
        </a:graphic>
      </p:graphicFrame>
      <p:sp>
        <p:nvSpPr>
          <p:cNvPr id="44049" name="Rectangle 4"/>
          <p:cNvSpPr>
            <a:spLocks noChangeArrowheads="1"/>
          </p:cNvSpPr>
          <p:nvPr/>
        </p:nvSpPr>
        <p:spPr bwMode="auto">
          <a:xfrm>
            <a:off x="1168748" y="5615334"/>
            <a:ext cx="849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1400" dirty="0"/>
              <a:t>1- Diagnostic anténatal fortement conseillé, poursuite du traitement possible si absence d’alternative thérapeutique</a:t>
            </a:r>
          </a:p>
        </p:txBody>
      </p:sp>
      <p:pic>
        <p:nvPicPr>
          <p:cNvPr id="7" name="Image 6"/>
          <p:cNvPicPr>
            <a:picLocks noChangeAspect="1"/>
          </p:cNvPicPr>
          <p:nvPr/>
        </p:nvPicPr>
        <p:blipFill>
          <a:blip r:embed="rId3"/>
          <a:stretch>
            <a:fillRect/>
          </a:stretch>
        </p:blipFill>
        <p:spPr>
          <a:xfrm>
            <a:off x="5110813" y="5003165"/>
            <a:ext cx="612169" cy="612169"/>
          </a:xfrm>
          <a:prstGeom prst="rect">
            <a:avLst/>
          </a:prstGeom>
        </p:spPr>
      </p:pic>
      <p:pic>
        <p:nvPicPr>
          <p:cNvPr id="8" name="Image 7"/>
          <p:cNvPicPr>
            <a:picLocks noChangeAspect="1"/>
          </p:cNvPicPr>
          <p:nvPr/>
        </p:nvPicPr>
        <p:blipFill>
          <a:blip r:embed="rId3"/>
          <a:stretch>
            <a:fillRect/>
          </a:stretch>
        </p:blipFill>
        <p:spPr>
          <a:xfrm>
            <a:off x="7380312" y="4880000"/>
            <a:ext cx="612169" cy="612169"/>
          </a:xfrm>
          <a:prstGeom prst="rect">
            <a:avLst/>
          </a:prstGeom>
        </p:spPr>
      </p:pic>
      <p:pic>
        <p:nvPicPr>
          <p:cNvPr id="9" name="Image 8"/>
          <p:cNvPicPr>
            <a:picLocks noChangeAspect="1"/>
          </p:cNvPicPr>
          <p:nvPr/>
        </p:nvPicPr>
        <p:blipFill>
          <a:blip r:embed="rId4"/>
          <a:stretch>
            <a:fillRect/>
          </a:stretch>
        </p:blipFill>
        <p:spPr>
          <a:xfrm>
            <a:off x="1547664" y="1131777"/>
            <a:ext cx="565894" cy="570533"/>
          </a:xfrm>
          <a:prstGeom prst="rect">
            <a:avLst/>
          </a:prstGeom>
        </p:spPr>
      </p:pic>
    </p:spTree>
    <p:extLst>
      <p:ext uri="{BB962C8B-B14F-4D97-AF65-F5344CB8AC3E}">
        <p14:creationId xmlns:p14="http://schemas.microsoft.com/office/powerpoint/2010/main" val="4219725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4294967295"/>
          </p:nvPr>
        </p:nvSpPr>
        <p:spPr>
          <a:xfrm>
            <a:off x="303014" y="2976736"/>
            <a:ext cx="8352928" cy="2900536"/>
          </a:xfrm>
          <a:prstGeom prst="rect">
            <a:avLst/>
          </a:prstGeom>
        </p:spPr>
        <p:txBody>
          <a:bodyPr/>
          <a:lstStyle/>
          <a:p>
            <a:pPr marL="0" indent="0">
              <a:buClr>
                <a:schemeClr val="accent6"/>
              </a:buClr>
              <a:buNone/>
            </a:pPr>
            <a:endParaRPr lang="fr-FR" sz="2000" dirty="0"/>
          </a:p>
          <a:p>
            <a:r>
              <a:rPr lang="fr-FR" sz="2000" dirty="0" smtClean="0"/>
              <a:t>Evaluer </a:t>
            </a:r>
            <a:r>
              <a:rPr lang="fr-FR" sz="2000" dirty="0"/>
              <a:t>rétrospectivement le </a:t>
            </a:r>
            <a:r>
              <a:rPr lang="fr-FR" sz="2000" dirty="0" smtClean="0"/>
              <a:t>risque: ibuprofène et </a:t>
            </a:r>
            <a:r>
              <a:rPr lang="fr-FR" sz="2000" dirty="0" err="1" smtClean="0"/>
              <a:t>sertaline</a:t>
            </a:r>
            <a:endParaRPr lang="fr-FR" sz="2000" dirty="0" smtClean="0"/>
          </a:p>
          <a:p>
            <a:r>
              <a:rPr lang="fr-FR" sz="2000" dirty="0" smtClean="0"/>
              <a:t>Ibuprofène contre indiqué </a:t>
            </a:r>
            <a:r>
              <a:rPr lang="fr-FR" sz="2000" dirty="0"/>
              <a:t>à partir du 6è mois de </a:t>
            </a:r>
            <a:r>
              <a:rPr lang="fr-FR" sz="2000" dirty="0" smtClean="0"/>
              <a:t>grossesse : arrêt ibuprofène, remplacé par paracétamol </a:t>
            </a:r>
            <a:r>
              <a:rPr lang="fr-FR" sz="2000" dirty="0" smtClean="0"/>
              <a:t>possible mais utilisation intermittente</a:t>
            </a:r>
            <a:endParaRPr lang="fr-FR" sz="2000" dirty="0"/>
          </a:p>
          <a:p>
            <a:r>
              <a:rPr lang="fr-FR" sz="2000" dirty="0" err="1" smtClean="0"/>
              <a:t>Sertraline</a:t>
            </a:r>
            <a:r>
              <a:rPr lang="fr-FR" sz="2000" dirty="0" smtClean="0"/>
              <a:t> : écho morphologique normal </a:t>
            </a:r>
            <a:r>
              <a:rPr lang="fr-FR" sz="2000" dirty="0" smtClean="0">
                <a:sym typeface="Wingdings" panose="05000000000000000000" pitchFamily="2" charset="2"/>
              </a:rPr>
              <a:t> r</a:t>
            </a:r>
            <a:r>
              <a:rPr lang="fr-FR" sz="2000" dirty="0" smtClean="0"/>
              <a:t>assurer la patiente</a:t>
            </a:r>
          </a:p>
          <a:p>
            <a:r>
              <a:rPr lang="fr-FR" sz="2000" dirty="0" smtClean="0"/>
              <a:t>Concertation avec le psychiatre </a:t>
            </a:r>
            <a:endParaRPr lang="fr-FR" sz="2000" dirty="0"/>
          </a:p>
          <a:p>
            <a:r>
              <a:rPr lang="fr-FR" sz="2000" dirty="0" smtClean="0"/>
              <a:t>Surveillance</a:t>
            </a:r>
            <a:r>
              <a:rPr lang="fr-FR" sz="2000" dirty="0"/>
              <a:t>: troubles transitoires en période néonatale</a:t>
            </a:r>
          </a:p>
          <a:p>
            <a:pPr marL="0" indent="0">
              <a:buClr>
                <a:schemeClr val="accent6"/>
              </a:buClr>
              <a:buNone/>
            </a:pPr>
            <a:r>
              <a:rPr lang="fr-FR" sz="2800" dirty="0" smtClean="0"/>
              <a:t/>
            </a:r>
            <a:br>
              <a:rPr lang="fr-FR" sz="2800" dirty="0" smtClean="0"/>
            </a:br>
            <a:endParaRPr lang="fr-FR" sz="2800" dirty="0"/>
          </a:p>
          <a:p>
            <a:pPr>
              <a:buClr>
                <a:schemeClr val="accent6"/>
              </a:buClr>
            </a:pPr>
            <a:endParaRPr lang="fr-FR" sz="2000" b="1" dirty="0" smtClean="0"/>
          </a:p>
          <a:p>
            <a:endParaRPr lang="fr-FR" dirty="0">
              <a:solidFill>
                <a:schemeClr val="accent6"/>
              </a:solidFill>
            </a:endParaRPr>
          </a:p>
        </p:txBody>
      </p:sp>
      <p:sp>
        <p:nvSpPr>
          <p:cNvPr id="13" name="Espace réservé de la date 1"/>
          <p:cNvSpPr txBox="1">
            <a:spLocks/>
          </p:cNvSpPr>
          <p:nvPr/>
        </p:nvSpPr>
        <p:spPr>
          <a:xfrm>
            <a:off x="3687316" y="6356351"/>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03 Mai 2017</a:t>
            </a:r>
            <a:endParaRPr lang="fr-FR" dirty="0"/>
          </a:p>
        </p:txBody>
      </p:sp>
      <p:sp>
        <p:nvSpPr>
          <p:cNvPr id="7"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tx1">
                    <a:lumMod val="65000"/>
                    <a:lumOff val="35000"/>
                  </a:schemeClr>
                </a:solidFill>
                <a:cs typeface="Arial" pitchFamily="34" charset="0"/>
              </a:rPr>
              <a:t>4. CAS CLINIQUE 1</a:t>
            </a:r>
            <a:endParaRPr lang="fr-FR" sz="3600" dirty="0">
              <a:solidFill>
                <a:schemeClr val="tx1">
                  <a:lumMod val="65000"/>
                  <a:lumOff val="35000"/>
                </a:schemeClr>
              </a:solidFill>
              <a:cs typeface="Arial" pitchFamily="34" charset="0"/>
            </a:endParaRPr>
          </a:p>
        </p:txBody>
      </p:sp>
      <p:sp>
        <p:nvSpPr>
          <p:cNvPr id="2" name="Rectangle 1"/>
          <p:cNvSpPr/>
          <p:nvPr/>
        </p:nvSpPr>
        <p:spPr>
          <a:xfrm>
            <a:off x="395535" y="942454"/>
            <a:ext cx="8260407" cy="2000548"/>
          </a:xfrm>
          <a:prstGeom prst="rect">
            <a:avLst/>
          </a:prstGeom>
        </p:spPr>
        <p:txBody>
          <a:bodyPr wrap="square">
            <a:spAutoFit/>
          </a:bodyPr>
          <a:lstStyle/>
          <a:p>
            <a:pPr>
              <a:buClr>
                <a:schemeClr val="accent6"/>
              </a:buClr>
            </a:pPr>
            <a:r>
              <a:rPr lang="fr-FR" sz="2400" b="1" dirty="0">
                <a:solidFill>
                  <a:srgbClr val="7030A0"/>
                </a:solidFill>
              </a:rPr>
              <a:t>Grossesse </a:t>
            </a:r>
            <a:r>
              <a:rPr lang="fr-FR" sz="2400" b="1" dirty="0" smtClean="0">
                <a:solidFill>
                  <a:srgbClr val="7030A0"/>
                </a:solidFill>
              </a:rPr>
              <a:t>inattendue:</a:t>
            </a:r>
            <a:endParaRPr lang="fr-FR" sz="2400" b="1" dirty="0">
              <a:solidFill>
                <a:srgbClr val="7030A0"/>
              </a:solidFill>
            </a:endParaRPr>
          </a:p>
          <a:p>
            <a:pPr>
              <a:buClr>
                <a:schemeClr val="accent6"/>
              </a:buClr>
            </a:pPr>
            <a:r>
              <a:rPr lang="fr-FR" sz="2000" dirty="0"/>
              <a:t>Une femme sous traitement par </a:t>
            </a:r>
            <a:r>
              <a:rPr lang="fr-FR" sz="2000" b="1" i="1" dirty="0"/>
              <a:t>ibuprofène orale </a:t>
            </a:r>
            <a:r>
              <a:rPr lang="fr-FR" sz="2000" dirty="0"/>
              <a:t>pour une entorse de la cheville, elle vient d’apprendre qu’elle est </a:t>
            </a:r>
            <a:r>
              <a:rPr lang="fr-FR" sz="2000" b="1" dirty="0"/>
              <a:t>enceinte de 5 mois </a:t>
            </a:r>
            <a:r>
              <a:rPr lang="fr-FR" sz="2000" dirty="0"/>
              <a:t>et le fœtus va bien après son échographie morphologique. Par ailleurs, elle est sous </a:t>
            </a:r>
            <a:r>
              <a:rPr lang="fr-FR" sz="2000" b="1" i="1" dirty="0" err="1"/>
              <a:t>sertraline</a:t>
            </a:r>
            <a:r>
              <a:rPr lang="fr-FR" sz="2000" dirty="0"/>
              <a:t> depuis 3 ans pour un syndrome dépressif. </a:t>
            </a:r>
            <a:r>
              <a:rPr lang="fr-FR" sz="2000" dirty="0" err="1"/>
              <a:t>Doit-elle</a:t>
            </a:r>
            <a:r>
              <a:rPr lang="fr-FR" sz="2000" dirty="0"/>
              <a:t> arrêter tous ces </a:t>
            </a:r>
            <a:r>
              <a:rPr lang="fr-FR" sz="2000" dirty="0" smtClean="0"/>
              <a:t>traitements ?</a:t>
            </a:r>
            <a:endParaRPr lang="fr-FR" sz="2000" dirty="0"/>
          </a:p>
        </p:txBody>
      </p:sp>
      <p:pic>
        <p:nvPicPr>
          <p:cNvPr id="9" name="Image 8"/>
          <p:cNvPicPr>
            <a:picLocks noChangeAspect="1"/>
          </p:cNvPicPr>
          <p:nvPr/>
        </p:nvPicPr>
        <p:blipFill>
          <a:blip r:embed="rId4"/>
          <a:stretch>
            <a:fillRect/>
          </a:stretch>
        </p:blipFill>
        <p:spPr>
          <a:xfrm>
            <a:off x="8283129" y="104435"/>
            <a:ext cx="565894" cy="570533"/>
          </a:xfrm>
          <a:prstGeom prst="rect">
            <a:avLst/>
          </a:prstGeom>
        </p:spPr>
      </p:pic>
    </p:spTree>
    <p:custDataLst>
      <p:tags r:id="rId1"/>
    </p:custDataLst>
    <p:extLst>
      <p:ext uri="{BB962C8B-B14F-4D97-AF65-F5344CB8AC3E}">
        <p14:creationId xmlns:p14="http://schemas.microsoft.com/office/powerpoint/2010/main" val="260686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2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200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200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20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200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200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cs typeface="Arial" pitchFamily="34" charset="0"/>
              </a:rPr>
              <a:t>4. CAS CLINIQUE 2</a:t>
            </a:r>
            <a:endParaRPr lang="fr-FR" sz="3600" dirty="0">
              <a:solidFill>
                <a:schemeClr val="tx1">
                  <a:lumMod val="65000"/>
                  <a:lumOff val="35000"/>
                </a:schemeClr>
              </a:solidFill>
              <a:cs typeface="Arial" pitchFamily="34" charset="0"/>
            </a:endParaRPr>
          </a:p>
        </p:txBody>
      </p:sp>
      <p:sp>
        <p:nvSpPr>
          <p:cNvPr id="4" name="Espace réservé du contenu 2"/>
          <p:cNvSpPr>
            <a:spLocks noGrp="1"/>
          </p:cNvSpPr>
          <p:nvPr>
            <p:ph idx="4294967295"/>
          </p:nvPr>
        </p:nvSpPr>
        <p:spPr>
          <a:xfrm>
            <a:off x="308389" y="2348880"/>
            <a:ext cx="8784976" cy="3332260"/>
          </a:xfrm>
          <a:prstGeom prst="rect">
            <a:avLst/>
          </a:prstGeom>
        </p:spPr>
        <p:txBody>
          <a:bodyPr/>
          <a:lstStyle/>
          <a:p>
            <a:r>
              <a:rPr lang="fr-FR" sz="2000" dirty="0" smtClean="0"/>
              <a:t>Concertation </a:t>
            </a:r>
            <a:r>
              <a:rPr lang="fr-FR" sz="2000" dirty="0"/>
              <a:t>avec le neurologue</a:t>
            </a:r>
            <a:r>
              <a:rPr lang="fr-FR" sz="2000" dirty="0" smtClean="0"/>
              <a:t> pour l’</a:t>
            </a:r>
            <a:r>
              <a:rPr lang="fr-FR" sz="2000" b="1" dirty="0" smtClean="0"/>
              <a:t>indication</a:t>
            </a:r>
            <a:r>
              <a:rPr lang="fr-FR" sz="2000" dirty="0" smtClean="0"/>
              <a:t> de </a:t>
            </a:r>
            <a:r>
              <a:rPr lang="fr-FR" sz="2000" dirty="0" err="1" smtClean="0"/>
              <a:t>Dépakine</a:t>
            </a:r>
            <a:r>
              <a:rPr lang="fr-FR" sz="2000" dirty="0" smtClean="0"/>
              <a:t> ?</a:t>
            </a:r>
          </a:p>
          <a:p>
            <a:r>
              <a:rPr lang="fr-FR" sz="2000" dirty="0" smtClean="0"/>
              <a:t> Analyse </a:t>
            </a:r>
            <a:r>
              <a:rPr lang="fr-FR" sz="2000" b="1" dirty="0"/>
              <a:t>bénéfice / risque </a:t>
            </a:r>
            <a:r>
              <a:rPr lang="fr-FR" sz="2000" dirty="0" smtClean="0"/>
              <a:t>maternel et fœtal</a:t>
            </a:r>
            <a:r>
              <a:rPr lang="fr-FR" sz="2000" dirty="0" smtClean="0">
                <a:sym typeface="Wingdings" panose="05000000000000000000" pitchFamily="2" charset="2"/>
              </a:rPr>
              <a:t> </a:t>
            </a:r>
            <a:r>
              <a:rPr lang="fr-FR" sz="2000" b="1" dirty="0" smtClean="0">
                <a:sym typeface="Wingdings" panose="05000000000000000000" pitchFamily="2" charset="2"/>
              </a:rPr>
              <a:t>information </a:t>
            </a:r>
            <a:r>
              <a:rPr lang="fr-FR" sz="2000" dirty="0" smtClean="0">
                <a:sym typeface="Wingdings" panose="05000000000000000000" pitchFamily="2" charset="2"/>
              </a:rPr>
              <a:t>patiente, </a:t>
            </a:r>
            <a:r>
              <a:rPr lang="fr-FR" sz="2000" b="1" dirty="0" smtClean="0">
                <a:sym typeface="Wingdings" panose="05000000000000000000" pitchFamily="2" charset="2"/>
              </a:rPr>
              <a:t>traçabilité</a:t>
            </a:r>
            <a:endParaRPr lang="fr-FR" sz="2000" b="1" dirty="0"/>
          </a:p>
          <a:p>
            <a:r>
              <a:rPr lang="fr-FR" sz="2000" dirty="0" smtClean="0"/>
              <a:t>Médicaments </a:t>
            </a:r>
            <a:r>
              <a:rPr lang="fr-FR" sz="2000" b="1" dirty="0" smtClean="0"/>
              <a:t>alternatifs </a:t>
            </a:r>
            <a:r>
              <a:rPr lang="fr-FR" sz="2000" dirty="0" smtClean="0"/>
              <a:t>? Choisir </a:t>
            </a:r>
            <a:r>
              <a:rPr lang="fr-FR" sz="2000" dirty="0"/>
              <a:t>le médicament le plus sûr </a:t>
            </a:r>
            <a:r>
              <a:rPr lang="fr-FR" sz="2000" dirty="0" smtClean="0"/>
              <a:t>(avec le plus de </a:t>
            </a:r>
            <a:r>
              <a:rPr lang="fr-FR" sz="2000" dirty="0"/>
              <a:t>données disponibles)</a:t>
            </a:r>
          </a:p>
          <a:p>
            <a:r>
              <a:rPr lang="fr-FR" sz="2000" dirty="0"/>
              <a:t>Adapter éventuellement la </a:t>
            </a:r>
            <a:r>
              <a:rPr lang="fr-FR" sz="2000" dirty="0" smtClean="0"/>
              <a:t>posologie, </a:t>
            </a:r>
            <a:r>
              <a:rPr lang="fr-FR" sz="2000" b="1" dirty="0" smtClean="0"/>
              <a:t>la dose minimale efficace </a:t>
            </a:r>
            <a:r>
              <a:rPr lang="fr-FR" sz="2000" dirty="0" smtClean="0"/>
              <a:t>(discuter </a:t>
            </a:r>
            <a:r>
              <a:rPr lang="fr-FR" sz="2000" dirty="0" err="1" smtClean="0"/>
              <a:t>bi-thérapie</a:t>
            </a:r>
            <a:r>
              <a:rPr lang="fr-FR" sz="2000" dirty="0" smtClean="0"/>
              <a:t> ?)</a:t>
            </a:r>
            <a:endParaRPr lang="fr-FR" sz="2000" dirty="0"/>
          </a:p>
          <a:p>
            <a:r>
              <a:rPr lang="fr-FR" sz="2000" b="1" dirty="0" smtClean="0"/>
              <a:t>Risque </a:t>
            </a:r>
            <a:r>
              <a:rPr lang="fr-FR" sz="2000" b="1" dirty="0"/>
              <a:t>connu </a:t>
            </a:r>
            <a:r>
              <a:rPr lang="fr-FR" sz="2000" dirty="0" smtClean="0">
                <a:sym typeface="Wingdings" panose="05000000000000000000" pitchFamily="2" charset="2"/>
              </a:rPr>
              <a:t> concertation </a:t>
            </a:r>
            <a:r>
              <a:rPr lang="fr-FR" sz="2000" b="1" dirty="0" smtClean="0"/>
              <a:t>multidisciplinaire</a:t>
            </a:r>
            <a:r>
              <a:rPr lang="fr-FR" sz="2000" dirty="0" smtClean="0"/>
              <a:t> </a:t>
            </a:r>
            <a:r>
              <a:rPr lang="fr-FR" sz="2000" b="1" dirty="0" smtClean="0"/>
              <a:t>avec la patiente</a:t>
            </a:r>
          </a:p>
          <a:p>
            <a:pPr marL="0" indent="0">
              <a:buNone/>
            </a:pPr>
            <a:r>
              <a:rPr lang="fr-FR" sz="2000" dirty="0" smtClean="0">
                <a:sym typeface="Wingdings" panose="05000000000000000000" pitchFamily="2" charset="2"/>
              </a:rPr>
              <a:t> si m</a:t>
            </a:r>
            <a:r>
              <a:rPr lang="fr-FR" sz="2000" dirty="0" smtClean="0"/>
              <a:t>alformation majeure </a:t>
            </a:r>
            <a:r>
              <a:rPr lang="fr-FR" sz="2000" dirty="0" smtClean="0">
                <a:sym typeface="Wingdings" panose="05000000000000000000" pitchFamily="2" charset="2"/>
              </a:rPr>
              <a:t> orienter vers le Comité Pluridisciplinaire de Diagnostic </a:t>
            </a:r>
            <a:r>
              <a:rPr lang="fr-FR" sz="2000" dirty="0" err="1" smtClean="0">
                <a:sym typeface="Wingdings" panose="05000000000000000000" pitchFamily="2" charset="2"/>
              </a:rPr>
              <a:t>PréNatal</a:t>
            </a:r>
            <a:r>
              <a:rPr lang="fr-FR" sz="2000" dirty="0" smtClean="0">
                <a:sym typeface="Wingdings" panose="05000000000000000000" pitchFamily="2" charset="2"/>
              </a:rPr>
              <a:t> </a:t>
            </a:r>
            <a:r>
              <a:rPr lang="fr-FR" sz="2000" dirty="0">
                <a:sym typeface="Wingdings" panose="05000000000000000000" pitchFamily="2" charset="2"/>
              </a:rPr>
              <a:t>pour </a:t>
            </a:r>
            <a:r>
              <a:rPr lang="fr-FR" sz="2000" dirty="0" smtClean="0">
                <a:sym typeface="Wingdings" panose="05000000000000000000" pitchFamily="2" charset="2"/>
              </a:rPr>
              <a:t>informer sur la possibilité d’IMG ?</a:t>
            </a:r>
            <a:endParaRPr lang="fr-FR" sz="2000" dirty="0" smtClean="0"/>
          </a:p>
          <a:p>
            <a:pPr marL="0" indent="0">
              <a:buNone/>
            </a:pPr>
            <a:endParaRPr lang="fr-FR" sz="2400" dirty="0" smtClean="0"/>
          </a:p>
          <a:p>
            <a:pPr marL="0" indent="0">
              <a:buNone/>
            </a:pPr>
            <a:endParaRPr lang="fr-FR" sz="2400" dirty="0" smtClean="0"/>
          </a:p>
          <a:p>
            <a:endParaRPr lang="fr-FR" sz="2400" dirty="0"/>
          </a:p>
          <a:p>
            <a:endParaRPr lang="fr-FR" dirty="0"/>
          </a:p>
          <a:p>
            <a:endParaRPr lang="fr-FR" dirty="0">
              <a:solidFill>
                <a:schemeClr val="accent6"/>
              </a:solidFill>
            </a:endParaRPr>
          </a:p>
        </p:txBody>
      </p:sp>
      <p:cxnSp>
        <p:nvCxnSpPr>
          <p:cNvPr id="5" name="Connecteur droit 4"/>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Espace réservé de la date 1"/>
          <p:cNvSpPr txBox="1">
            <a:spLocks/>
          </p:cNvSpPr>
          <p:nvPr/>
        </p:nvSpPr>
        <p:spPr>
          <a:xfrm>
            <a:off x="3687316" y="6356351"/>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03 Mai 2017</a:t>
            </a:r>
            <a:endParaRPr lang="fr-FR" dirty="0"/>
          </a:p>
        </p:txBody>
      </p:sp>
      <p:sp>
        <p:nvSpPr>
          <p:cNvPr id="3" name="ZoneTexte 2"/>
          <p:cNvSpPr txBox="1"/>
          <p:nvPr/>
        </p:nvSpPr>
        <p:spPr>
          <a:xfrm>
            <a:off x="251520" y="935005"/>
            <a:ext cx="8496944" cy="1477328"/>
          </a:xfrm>
          <a:prstGeom prst="rect">
            <a:avLst/>
          </a:prstGeom>
          <a:noFill/>
        </p:spPr>
        <p:txBody>
          <a:bodyPr wrap="square" rtlCol="0">
            <a:spAutoFit/>
          </a:bodyPr>
          <a:lstStyle/>
          <a:p>
            <a:r>
              <a:rPr lang="fr-FR" b="1" dirty="0">
                <a:solidFill>
                  <a:srgbClr val="7030A0"/>
                </a:solidFill>
              </a:rPr>
              <a:t>PROJET DE GROSSESSE, TRAITEMENT CHRONIQUE, INDISPENSABLE:</a:t>
            </a:r>
          </a:p>
          <a:p>
            <a:r>
              <a:rPr lang="fr-FR" dirty="0"/>
              <a:t>Une dame épileptique chronique est adressée en consultation prénatale car elle </a:t>
            </a:r>
            <a:r>
              <a:rPr lang="fr-FR" dirty="0" smtClean="0"/>
              <a:t>a un projet de grossesse et </a:t>
            </a:r>
            <a:r>
              <a:rPr lang="fr-FR" dirty="0"/>
              <a:t>elle demande quelles seraient les conséquences pour son enfant si elle continue son médicament </a:t>
            </a:r>
            <a:r>
              <a:rPr lang="fr-FR" b="1" dirty="0"/>
              <a:t>(</a:t>
            </a:r>
            <a:r>
              <a:rPr lang="fr-FR" b="1" dirty="0" err="1"/>
              <a:t>Dépakine</a:t>
            </a:r>
            <a:r>
              <a:rPr lang="fr-FR" b="1" dirty="0"/>
              <a:t>-Acide </a:t>
            </a:r>
            <a:r>
              <a:rPr lang="fr-FR" b="1" dirty="0" err="1"/>
              <a:t>valproïque</a:t>
            </a:r>
            <a:r>
              <a:rPr lang="fr-FR" b="1" dirty="0"/>
              <a:t>)</a:t>
            </a:r>
            <a:r>
              <a:rPr lang="fr-FR" dirty="0"/>
              <a:t> pendant toute la grossesse?</a:t>
            </a:r>
          </a:p>
          <a:p>
            <a:endParaRPr lang="fr-FR" dirty="0"/>
          </a:p>
        </p:txBody>
      </p:sp>
      <p:pic>
        <p:nvPicPr>
          <p:cNvPr id="8" name="Image 7"/>
          <p:cNvPicPr>
            <a:picLocks noChangeAspect="1"/>
          </p:cNvPicPr>
          <p:nvPr/>
        </p:nvPicPr>
        <p:blipFill>
          <a:blip r:embed="rId4"/>
          <a:stretch>
            <a:fillRect/>
          </a:stretch>
        </p:blipFill>
        <p:spPr>
          <a:xfrm>
            <a:off x="8283129" y="104435"/>
            <a:ext cx="565894" cy="570533"/>
          </a:xfrm>
          <a:prstGeom prst="rect">
            <a:avLst/>
          </a:prstGeom>
        </p:spPr>
      </p:pic>
    </p:spTree>
    <p:custDataLst>
      <p:tags r:id="rId1"/>
    </p:custDataLst>
    <p:extLst>
      <p:ext uri="{BB962C8B-B14F-4D97-AF65-F5344CB8AC3E}">
        <p14:creationId xmlns:p14="http://schemas.microsoft.com/office/powerpoint/2010/main" val="275426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4000"/>
                                  </p:stCondLst>
                                  <p:childTnLst>
                                    <p:set>
                                      <p:cBhvr>
                                        <p:cTn id="10" dur="1" fill="hold">
                                          <p:stCondLst>
                                            <p:cond delay="999"/>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4000"/>
                                  </p:stCondLst>
                                  <p:childTnLst>
                                    <p:set>
                                      <p:cBhvr>
                                        <p:cTn id="14" dur="1" fill="hold">
                                          <p:stCondLst>
                                            <p:cond delay="999"/>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4000"/>
                                  </p:stCondLst>
                                  <p:childTnLst>
                                    <p:set>
                                      <p:cBhvr>
                                        <p:cTn id="18" dur="1" fill="hold">
                                          <p:stCondLst>
                                            <p:cond delay="999"/>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4000"/>
                                  </p:stCondLst>
                                  <p:childTnLst>
                                    <p:set>
                                      <p:cBhvr>
                                        <p:cTn id="22" dur="1" fill="hold">
                                          <p:stCondLst>
                                            <p:cond delay="999"/>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4000"/>
                                  </p:stCondLst>
                                  <p:childTnLst>
                                    <p:set>
                                      <p:cBhvr>
                                        <p:cTn id="26" dur="1" fill="hold">
                                          <p:stCondLst>
                                            <p:cond delay="999"/>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4000"/>
                                  </p:stCondLst>
                                  <p:childTnLst>
                                    <p:set>
                                      <p:cBhvr>
                                        <p:cTn id="30" dur="1" fill="hold">
                                          <p:stCondLst>
                                            <p:cond delay="99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36309" y="42487"/>
            <a:ext cx="8108542" cy="5821497"/>
            <a:chOff x="1534377" y="404665"/>
            <a:chExt cx="8108542" cy="5821497"/>
          </a:xfrm>
        </p:grpSpPr>
        <p:sp>
          <p:nvSpPr>
            <p:cNvPr id="8" name="Rectangle 7"/>
            <p:cNvSpPr/>
            <p:nvPr/>
          </p:nvSpPr>
          <p:spPr>
            <a:xfrm>
              <a:off x="3089748" y="4656502"/>
              <a:ext cx="5554393" cy="1569660"/>
            </a:xfrm>
            <a:prstGeom prst="rect">
              <a:avLst/>
            </a:prstGeom>
          </p:spPr>
          <p:txBody>
            <a:bodyPr wrap="square">
              <a:spAutoFit/>
            </a:bodyPr>
            <a:lstStyle/>
            <a:p>
              <a:pPr marL="342900" indent="-342900" algn="just">
                <a:buFontTx/>
                <a:buChar char="-"/>
              </a:pPr>
              <a:r>
                <a:rPr lang="fr-FR" altLang="en-US" sz="2400" i="1" dirty="0" smtClean="0">
                  <a:solidFill>
                    <a:srgbClr val="00005C"/>
                  </a:solidFill>
                  <a:cs typeface="Times New Roman" pitchFamily="18" charset="0"/>
                </a:rPr>
                <a:t>Prévoir la surveillance pendant et après la grossesse pour le couple mère-enfant </a:t>
              </a:r>
            </a:p>
            <a:p>
              <a:pPr marL="342900" indent="-342900" algn="just">
                <a:buFontTx/>
                <a:buChar char="-"/>
              </a:pPr>
              <a:r>
                <a:rPr lang="fr-FR" altLang="en-US" sz="2400" i="1" dirty="0" smtClean="0">
                  <a:solidFill>
                    <a:srgbClr val="00005C"/>
                  </a:solidFill>
                  <a:cs typeface="Times New Roman" pitchFamily="18" charset="0"/>
                </a:rPr>
                <a:t>Santé publique: registres nationaux</a:t>
              </a:r>
            </a:p>
            <a:p>
              <a:pPr marL="342900" indent="-342900" algn="just">
                <a:buFontTx/>
                <a:buChar char="-"/>
              </a:pPr>
              <a:r>
                <a:rPr lang="fr-FR" altLang="en-US" sz="2400" i="1" dirty="0" smtClean="0">
                  <a:solidFill>
                    <a:srgbClr val="00005C"/>
                  </a:solidFill>
                  <a:cs typeface="Times New Roman" pitchFamily="18" charset="0"/>
                </a:rPr>
                <a:t>Notification aux CRPV</a:t>
              </a:r>
              <a:endParaRPr lang="fr-FR" altLang="en-US" sz="2400" i="1" dirty="0">
                <a:solidFill>
                  <a:srgbClr val="00005C"/>
                </a:solidFill>
                <a:cs typeface="Times New Roman" pitchFamily="18" charset="0"/>
              </a:endParaRPr>
            </a:p>
          </p:txBody>
        </p:sp>
        <p:pic>
          <p:nvPicPr>
            <p:cNvPr id="9" name="Picture 2" descr="https://www.macsf.fr/image/photoelement/pj/64/93/3a/a1/shutterstock_61459232935304775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377" y="404665"/>
              <a:ext cx="2269275" cy="15143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746375" y="1122884"/>
              <a:ext cx="4896544" cy="3785652"/>
            </a:xfrm>
            <a:prstGeom prst="rect">
              <a:avLst/>
            </a:prstGeom>
          </p:spPr>
          <p:txBody>
            <a:bodyPr wrap="square">
              <a:spAutoFit/>
            </a:bodyPr>
            <a:lstStyle/>
            <a:p>
              <a:pPr marL="800100" lvl="1" indent="-342900">
                <a:buFont typeface="Arial" panose="020B0604020202020204" pitchFamily="34" charset="0"/>
                <a:buChar char="•"/>
              </a:pPr>
              <a:r>
                <a:rPr lang="fr-FR" altLang="en-US" sz="2400" i="1" dirty="0" smtClean="0">
                  <a:cs typeface="Times New Roman" pitchFamily="18" charset="0"/>
                </a:rPr>
                <a:t>Ne pas sous traiter</a:t>
              </a:r>
            </a:p>
            <a:p>
              <a:pPr marL="800100" lvl="1" indent="-342900">
                <a:buFont typeface="Arial" panose="020B0604020202020204" pitchFamily="34" charset="0"/>
                <a:buChar char="•"/>
              </a:pPr>
              <a:r>
                <a:rPr lang="fr-FR" altLang="en-US" sz="2400" i="1" dirty="0" smtClean="0">
                  <a:cs typeface="Times New Roman" pitchFamily="18" charset="0"/>
                </a:rPr>
                <a:t>Actualiser ses connaissances pour informer au mieux les patientes</a:t>
              </a:r>
              <a:endParaRPr lang="fr-FR" altLang="en-US" sz="2400" i="1" dirty="0">
                <a:cs typeface="Times New Roman" pitchFamily="18" charset="0"/>
              </a:endParaRPr>
            </a:p>
            <a:p>
              <a:pPr marL="800100" lvl="1" indent="-342900">
                <a:buFont typeface="Arial" panose="020B0604020202020204" pitchFamily="34" charset="0"/>
                <a:buChar char="•"/>
              </a:pPr>
              <a:r>
                <a:rPr lang="fr-FR" altLang="en-US" sz="2400" i="1" dirty="0" smtClean="0">
                  <a:cs typeface="Times New Roman" pitchFamily="18" charset="0"/>
                </a:rPr>
                <a:t>Accompagner le </a:t>
              </a:r>
              <a:r>
                <a:rPr lang="fr-FR" altLang="en-US" sz="2400" i="1" dirty="0">
                  <a:cs typeface="Times New Roman" pitchFamily="18" charset="0"/>
                </a:rPr>
                <a:t>p</a:t>
              </a:r>
              <a:r>
                <a:rPr lang="fr-FR" altLang="en-US" sz="2400" i="1" dirty="0" smtClean="0">
                  <a:cs typeface="Times New Roman" pitchFamily="18" charset="0"/>
                </a:rPr>
                <a:t>rojet de grossesse</a:t>
              </a:r>
            </a:p>
            <a:p>
              <a:pPr marL="800100" lvl="1" indent="-342900">
                <a:buFont typeface="Arial" panose="020B0604020202020204" pitchFamily="34" charset="0"/>
                <a:buChar char="•"/>
              </a:pPr>
              <a:r>
                <a:rPr lang="fr-FR" altLang="en-US" sz="2400" i="1" dirty="0" smtClean="0">
                  <a:cs typeface="Times New Roman" pitchFamily="18" charset="0"/>
                </a:rPr>
                <a:t>Approche multidisciplinaire pour évaluer le meilleur rapport B/R</a:t>
              </a:r>
            </a:p>
            <a:p>
              <a:pPr lvl="1"/>
              <a:endParaRPr lang="fr-FR" altLang="en-US" sz="2400" i="1" dirty="0">
                <a:solidFill>
                  <a:srgbClr val="C00000"/>
                </a:solidFill>
                <a:cs typeface="Times New Roman" pitchFamily="18" charset="0"/>
              </a:endParaRPr>
            </a:p>
          </p:txBody>
        </p:sp>
      </p:grpSp>
      <p:sp>
        <p:nvSpPr>
          <p:cNvPr id="2" name="Espace réservé de la date 1"/>
          <p:cNvSpPr>
            <a:spLocks noGrp="1"/>
          </p:cNvSpPr>
          <p:nvPr>
            <p:ph type="dt" sz="half" idx="10"/>
          </p:nvPr>
        </p:nvSpPr>
        <p:spPr>
          <a:xfrm>
            <a:off x="3756652" y="6380162"/>
            <a:ext cx="2133600" cy="365125"/>
          </a:xfrm>
        </p:spPr>
        <p:txBody>
          <a:bodyPr/>
          <a:lstStyle/>
          <a:p>
            <a:pPr>
              <a:defRPr/>
            </a:pPr>
            <a:r>
              <a:rPr lang="fr-FR" smtClean="0"/>
              <a:t>03 Mai 2017</a:t>
            </a:r>
            <a:endParaRPr lang="fr-FR" dirty="0"/>
          </a:p>
        </p:txBody>
      </p:sp>
      <p:sp>
        <p:nvSpPr>
          <p:cNvPr id="11" name="Titre 1"/>
          <p:cNvSpPr txBox="1">
            <a:spLocks/>
          </p:cNvSpPr>
          <p:nvPr/>
        </p:nvSpPr>
        <p:spPr>
          <a:xfrm>
            <a:off x="3805014" y="-115857"/>
            <a:ext cx="3024336"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smtClean="0">
                <a:solidFill>
                  <a:schemeClr val="bg1">
                    <a:lumMod val="50000"/>
                  </a:schemeClr>
                </a:solidFill>
              </a:rPr>
              <a:t>5. A RETENIR</a:t>
            </a:r>
            <a:endParaRPr lang="fr-FR" sz="3600" b="1" dirty="0">
              <a:solidFill>
                <a:schemeClr val="bg1">
                  <a:lumMod val="50000"/>
                </a:schemeClr>
              </a:solidFill>
            </a:endParaRPr>
          </a:p>
        </p:txBody>
      </p:sp>
      <p:grpSp>
        <p:nvGrpSpPr>
          <p:cNvPr id="13" name="Groupe 12"/>
          <p:cNvGrpSpPr/>
          <p:nvPr/>
        </p:nvGrpSpPr>
        <p:grpSpPr>
          <a:xfrm>
            <a:off x="-540568" y="1564928"/>
            <a:ext cx="3888875" cy="1443907"/>
            <a:chOff x="1781616" y="3800437"/>
            <a:chExt cx="5220728" cy="2087420"/>
          </a:xfrm>
        </p:grpSpPr>
        <p:pic>
          <p:nvPicPr>
            <p:cNvPr id="14" name="Picture 6" descr="ANd9GcTxJYI8oFvWVZTkUUuWTgr3Hq3I175RNNb-q8-FC5GYyKE_akaAJA"/>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781616" y="3800437"/>
              <a:ext cx="5220728" cy="2087420"/>
            </a:xfrm>
            <a:prstGeom prst="rect">
              <a:avLst/>
            </a:prstGeom>
            <a:noFill/>
          </p:spPr>
        </p:pic>
        <p:sp>
          <p:nvSpPr>
            <p:cNvPr id="15" name="ZoneTexte 14"/>
            <p:cNvSpPr txBox="1"/>
            <p:nvPr/>
          </p:nvSpPr>
          <p:spPr>
            <a:xfrm>
              <a:off x="2483768" y="4504068"/>
              <a:ext cx="648072" cy="769441"/>
            </a:xfrm>
            <a:prstGeom prst="rect">
              <a:avLst/>
            </a:prstGeom>
            <a:noFill/>
          </p:spPr>
          <p:txBody>
            <a:bodyPr wrap="square" rtlCol="0">
              <a:spAutoFit/>
            </a:bodyPr>
            <a:lstStyle/>
            <a:p>
              <a:r>
                <a:rPr lang="en-US" sz="4400" dirty="0">
                  <a:solidFill>
                    <a:srgbClr val="FF0000"/>
                  </a:solidFill>
                </a:rPr>
                <a:t>B</a:t>
              </a:r>
            </a:p>
          </p:txBody>
        </p:sp>
        <p:sp>
          <p:nvSpPr>
            <p:cNvPr id="16" name="ZoneTexte 15"/>
            <p:cNvSpPr txBox="1"/>
            <p:nvPr/>
          </p:nvSpPr>
          <p:spPr>
            <a:xfrm>
              <a:off x="6131732" y="4295735"/>
              <a:ext cx="566700" cy="769441"/>
            </a:xfrm>
            <a:prstGeom prst="rect">
              <a:avLst/>
            </a:prstGeom>
            <a:noFill/>
          </p:spPr>
          <p:txBody>
            <a:bodyPr wrap="square" rtlCol="0">
              <a:spAutoFit/>
            </a:bodyPr>
            <a:lstStyle/>
            <a:p>
              <a:r>
                <a:rPr lang="en-US" sz="4400" dirty="0" smtClean="0">
                  <a:solidFill>
                    <a:srgbClr val="FF0000"/>
                  </a:solidFill>
                </a:rPr>
                <a:t>R</a:t>
              </a:r>
              <a:endParaRPr lang="en-US" sz="4400" dirty="0">
                <a:solidFill>
                  <a:srgbClr val="FF0000"/>
                </a:solidFill>
              </a:endParaRPr>
            </a:p>
          </p:txBody>
        </p:sp>
      </p:grpSp>
      <p:pic>
        <p:nvPicPr>
          <p:cNvPr id="17" name="Image 16"/>
          <p:cNvPicPr>
            <a:picLocks noChangeAspect="1"/>
          </p:cNvPicPr>
          <p:nvPr/>
        </p:nvPicPr>
        <p:blipFill>
          <a:blip r:embed="rId5"/>
          <a:stretch>
            <a:fillRect/>
          </a:stretch>
        </p:blipFill>
        <p:spPr>
          <a:xfrm>
            <a:off x="8283129" y="104435"/>
            <a:ext cx="565894" cy="570533"/>
          </a:xfrm>
          <a:prstGeom prst="rect">
            <a:avLst/>
          </a:prstGeom>
        </p:spPr>
      </p:pic>
    </p:spTree>
    <p:extLst>
      <p:ext uri="{BB962C8B-B14F-4D97-AF65-F5344CB8AC3E}">
        <p14:creationId xmlns:p14="http://schemas.microsoft.com/office/powerpoint/2010/main" val="163990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200" b="1" dirty="0" smtClean="0">
                <a:solidFill>
                  <a:schemeClr val="tx2">
                    <a:lumMod val="60000"/>
                    <a:lumOff val="40000"/>
                  </a:schemeClr>
                </a:solidFill>
              </a:rPr>
              <a:t>MEDICAMENTS ET L’ALLAITEMENT</a:t>
            </a:r>
            <a:endParaRPr lang="en-US" sz="3200" b="1" dirty="0">
              <a:solidFill>
                <a:schemeClr val="tx2">
                  <a:lumMod val="60000"/>
                  <a:lumOff val="40000"/>
                </a:schemeClr>
              </a:solidFill>
            </a:endParaRPr>
          </a:p>
        </p:txBody>
      </p:sp>
      <p:pic>
        <p:nvPicPr>
          <p:cNvPr id="169986" name="Picture 2" descr="http://www.lemondemerveilleuxdesbebes.com/wp-content/uploads/2011/04/allaitement-s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348880"/>
            <a:ext cx="3384376"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a:defRPr/>
            </a:pPr>
            <a:fld id="{A7BCE9FD-3364-4EF2-9A4C-037FD3AAF582}" type="slidenum">
              <a:rPr lang="en-US" smtClean="0"/>
              <a:pPr>
                <a:defRPr/>
              </a:pPr>
              <a:t>29</a:t>
            </a:fld>
            <a:endParaRPr lang="en-US"/>
          </a:p>
        </p:txBody>
      </p:sp>
      <p:pic>
        <p:nvPicPr>
          <p:cNvPr id="6" name="Image 5"/>
          <p:cNvPicPr>
            <a:picLocks noChangeAspect="1"/>
          </p:cNvPicPr>
          <p:nvPr/>
        </p:nvPicPr>
        <p:blipFill>
          <a:blip r:embed="rId3"/>
          <a:stretch>
            <a:fillRect/>
          </a:stretch>
        </p:blipFill>
        <p:spPr>
          <a:xfrm>
            <a:off x="8283129" y="104435"/>
            <a:ext cx="565894" cy="570533"/>
          </a:xfrm>
          <a:prstGeom prst="rect">
            <a:avLst/>
          </a:prstGeom>
        </p:spPr>
      </p:pic>
    </p:spTree>
    <p:extLst>
      <p:ext uri="{BB962C8B-B14F-4D97-AF65-F5344CB8AC3E}">
        <p14:creationId xmlns:p14="http://schemas.microsoft.com/office/powerpoint/2010/main" val="832125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a:solidFill>
                  <a:schemeClr val="tx1">
                    <a:lumMod val="65000"/>
                    <a:lumOff val="35000"/>
                  </a:schemeClr>
                </a:solidFill>
                <a:cs typeface="Arial" pitchFamily="34" charset="0"/>
              </a:rPr>
              <a:t>OBJECTIF</a:t>
            </a:r>
            <a:endParaRPr lang="fr-FR" sz="3600" dirty="0">
              <a:solidFill>
                <a:schemeClr val="tx1">
                  <a:lumMod val="65000"/>
                  <a:lumOff val="35000"/>
                </a:schemeClr>
              </a:solidFill>
            </a:endParaRPr>
          </a:p>
        </p:txBody>
      </p:sp>
      <p:sp>
        <p:nvSpPr>
          <p:cNvPr id="3" name="Espace réservé du contenu 2"/>
          <p:cNvSpPr>
            <a:spLocks noGrp="1"/>
          </p:cNvSpPr>
          <p:nvPr>
            <p:ph idx="4294967295"/>
          </p:nvPr>
        </p:nvSpPr>
        <p:spPr>
          <a:xfrm>
            <a:off x="395536" y="878445"/>
            <a:ext cx="7596844" cy="5222524"/>
          </a:xfrm>
          <a:prstGeom prst="rect">
            <a:avLst/>
          </a:prstGeom>
        </p:spPr>
        <p:txBody>
          <a:bodyPr/>
          <a:lstStyle/>
          <a:p>
            <a:pPr marL="0" indent="0">
              <a:lnSpc>
                <a:spcPct val="150000"/>
              </a:lnSpc>
              <a:buNone/>
            </a:pPr>
            <a:r>
              <a:rPr lang="fr-FR" sz="2000" dirty="0" smtClean="0"/>
              <a:t>Items 321 </a:t>
            </a:r>
            <a:r>
              <a:rPr lang="fr-FR" sz="2000" dirty="0"/>
              <a:t>Principe du bon usage du médicament 	</a:t>
            </a:r>
          </a:p>
          <a:p>
            <a:pPr marL="0" indent="0">
              <a:lnSpc>
                <a:spcPct val="150000"/>
              </a:lnSpc>
              <a:buNone/>
            </a:pPr>
            <a:r>
              <a:rPr lang="fr-FR" sz="2000" dirty="0" smtClean="0"/>
              <a:t>Item 322 </a:t>
            </a:r>
            <a:r>
              <a:rPr lang="fr-FR" sz="2000" dirty="0"/>
              <a:t>La décision thérapeutique personnalisée : bon usage dans des situations à risque </a:t>
            </a:r>
            <a:endParaRPr lang="fr-FR" sz="2000" dirty="0" smtClean="0"/>
          </a:p>
          <a:p>
            <a:pPr marL="0" indent="0">
              <a:lnSpc>
                <a:spcPct val="150000"/>
              </a:lnSpc>
              <a:buNone/>
            </a:pPr>
            <a:r>
              <a:rPr lang="fr-FR" sz="2000" dirty="0"/>
              <a:t>	</a:t>
            </a:r>
            <a:r>
              <a:rPr lang="fr-FR" sz="2000" b="1" dirty="0">
                <a:solidFill>
                  <a:schemeClr val="accent6">
                    <a:lumMod val="75000"/>
                  </a:schemeClr>
                </a:solidFill>
              </a:rPr>
              <a:t>Niveaux de connaissance (R2C)</a:t>
            </a:r>
          </a:p>
          <a:p>
            <a:pPr marL="0" indent="0">
              <a:lnSpc>
                <a:spcPct val="150000"/>
              </a:lnSpc>
              <a:buNone/>
            </a:pPr>
            <a:endParaRPr lang="fr-FR" sz="2000" dirty="0"/>
          </a:p>
          <a:p>
            <a:pPr marL="457200" indent="-457200">
              <a:lnSpc>
                <a:spcPct val="150000"/>
              </a:lnSpc>
              <a:buFont typeface="+mj-lt"/>
              <a:buAutoNum type="arabicPeriod"/>
            </a:pPr>
            <a:r>
              <a:rPr lang="fr-FR" sz="2000" dirty="0" smtClean="0"/>
              <a:t>Citer les facteurs de variabilité de l’effet médicament (rang A)</a:t>
            </a:r>
          </a:p>
          <a:p>
            <a:pPr marL="457200" indent="-457200">
              <a:lnSpc>
                <a:spcPct val="150000"/>
              </a:lnSpc>
              <a:buFont typeface="+mj-lt"/>
              <a:buAutoNum type="arabicPeriod"/>
            </a:pPr>
            <a:r>
              <a:rPr lang="fr-FR" sz="2000" dirty="0" smtClean="0"/>
              <a:t>Connaitre les facteurs de variabilité chez la femme enceinte, chez les enfants et chez les personnes âgées (rang A)</a:t>
            </a:r>
          </a:p>
          <a:p>
            <a:pPr marL="457200" indent="-457200">
              <a:lnSpc>
                <a:spcPct val="150000"/>
              </a:lnSpc>
              <a:buFont typeface="+mj-lt"/>
              <a:buAutoNum type="arabicPeriod"/>
            </a:pPr>
            <a:r>
              <a:rPr lang="fr-FR" sz="2000" dirty="0" smtClean="0"/>
              <a:t>Savoir évaluer le </a:t>
            </a:r>
            <a:r>
              <a:rPr lang="fr-FR" sz="2000" dirty="0"/>
              <a:t>bénéfice/risque du traitement </a:t>
            </a:r>
            <a:r>
              <a:rPr lang="fr-FR" sz="2000" dirty="0" smtClean="0"/>
              <a:t>médicamenteux (Rang A, B, C)</a:t>
            </a:r>
          </a:p>
          <a:p>
            <a:pPr>
              <a:lnSpc>
                <a:spcPct val="150000"/>
              </a:lnSpc>
            </a:pPr>
            <a:endParaRPr lang="fr-FR" dirty="0"/>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3"/>
          <a:stretch>
            <a:fillRect/>
          </a:stretch>
        </p:blipFill>
        <p:spPr>
          <a:xfrm>
            <a:off x="1475656" y="2934311"/>
            <a:ext cx="565894" cy="570533"/>
          </a:xfrm>
          <a:prstGeom prst="rect">
            <a:avLst/>
          </a:prstGeom>
        </p:spPr>
      </p:pic>
      <p:pic>
        <p:nvPicPr>
          <p:cNvPr id="6" name="Image 5"/>
          <p:cNvPicPr>
            <a:picLocks noChangeAspect="1"/>
          </p:cNvPicPr>
          <p:nvPr/>
        </p:nvPicPr>
        <p:blipFill>
          <a:blip r:embed="rId4"/>
          <a:stretch>
            <a:fillRect/>
          </a:stretch>
        </p:blipFill>
        <p:spPr>
          <a:xfrm>
            <a:off x="3275856" y="2892675"/>
            <a:ext cx="612169" cy="612169"/>
          </a:xfrm>
          <a:prstGeom prst="rect">
            <a:avLst/>
          </a:prstGeom>
        </p:spPr>
      </p:pic>
      <p:pic>
        <p:nvPicPr>
          <p:cNvPr id="7" name="Image 6"/>
          <p:cNvPicPr>
            <a:picLocks noChangeAspect="1"/>
          </p:cNvPicPr>
          <p:nvPr/>
        </p:nvPicPr>
        <p:blipFill>
          <a:blip r:embed="rId5"/>
          <a:stretch>
            <a:fillRect/>
          </a:stretch>
        </p:blipFill>
        <p:spPr>
          <a:xfrm>
            <a:off x="5347692" y="2938319"/>
            <a:ext cx="592510" cy="587692"/>
          </a:xfrm>
          <a:prstGeom prst="rect">
            <a:avLst/>
          </a:prstGeom>
        </p:spPr>
      </p:pic>
    </p:spTree>
    <p:extLst>
      <p:ext uri="{BB962C8B-B14F-4D97-AF65-F5344CB8AC3E}">
        <p14:creationId xmlns:p14="http://schemas.microsoft.com/office/powerpoint/2010/main" val="44305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CB7CF806-A01F-401C-913D-71D0B6107BA6}" type="slidenum">
              <a:rPr lang="fr-FR"/>
              <a:pPr/>
              <a:t>30</a:t>
            </a:fld>
            <a:endParaRPr lang="fr-FR" dirty="0"/>
          </a:p>
        </p:txBody>
      </p:sp>
      <p:sp>
        <p:nvSpPr>
          <p:cNvPr id="6148" name="Rectangle 4"/>
          <p:cNvSpPr>
            <a:spLocks noGrp="1" noChangeArrowheads="1"/>
          </p:cNvSpPr>
          <p:nvPr>
            <p:ph type="title"/>
          </p:nvPr>
        </p:nvSpPr>
        <p:spPr>
          <a:xfrm>
            <a:off x="251520" y="88900"/>
            <a:ext cx="8496944" cy="1676400"/>
          </a:xfrm>
          <a:noFill/>
          <a:ln>
            <a:noFill/>
            <a:miter lim="800000"/>
            <a:headEnd/>
            <a:tailEnd/>
          </a:ln>
        </p:spPr>
        <p:txBody>
          <a:bodyPr/>
          <a:lstStyle/>
          <a:p>
            <a:r>
              <a:rPr lang="fr-FR" sz="3200" b="1" dirty="0">
                <a:solidFill>
                  <a:schemeClr val="tx2">
                    <a:lumMod val="60000"/>
                    <a:lumOff val="40000"/>
                  </a:schemeClr>
                </a:solidFill>
                <a:latin typeface="+mn-lt"/>
              </a:rPr>
              <a:t>QUESTION</a:t>
            </a:r>
            <a:br>
              <a:rPr lang="fr-FR" sz="3200" b="1" dirty="0">
                <a:solidFill>
                  <a:schemeClr val="tx2">
                    <a:lumMod val="60000"/>
                    <a:lumOff val="40000"/>
                  </a:schemeClr>
                </a:solidFill>
                <a:latin typeface="+mn-lt"/>
              </a:rPr>
            </a:br>
            <a:r>
              <a:rPr lang="fr-FR" sz="3200" b="1" dirty="0">
                <a:solidFill>
                  <a:schemeClr val="tx2">
                    <a:lumMod val="60000"/>
                    <a:lumOff val="40000"/>
                  </a:schemeClr>
                </a:solidFill>
                <a:latin typeface="+mn-lt"/>
              </a:rPr>
              <a:t>UN MEDICAMENT PASSE-T-IL DANS LE LAIT ?</a:t>
            </a:r>
          </a:p>
        </p:txBody>
      </p:sp>
      <p:sp>
        <p:nvSpPr>
          <p:cNvPr id="6149" name="Rectangle 5"/>
          <p:cNvSpPr>
            <a:spLocks noGrp="1" noChangeArrowheads="1"/>
          </p:cNvSpPr>
          <p:nvPr>
            <p:ph type="body" idx="1"/>
          </p:nvPr>
        </p:nvSpPr>
        <p:spPr>
          <a:xfrm>
            <a:off x="467544" y="1916832"/>
            <a:ext cx="8532440" cy="3531840"/>
          </a:xfrm>
          <a:noFill/>
          <a:ln/>
        </p:spPr>
        <p:txBody>
          <a:bodyPr/>
          <a:lstStyle/>
          <a:p>
            <a:r>
              <a:rPr lang="fr-FR" sz="2400" dirty="0"/>
              <a:t>Peut-on estimer la quantité ?</a:t>
            </a:r>
          </a:p>
          <a:p>
            <a:pPr lvl="1"/>
            <a:r>
              <a:rPr lang="fr-FR" sz="2400" dirty="0"/>
              <a:t> Qui PASSE dans le LAIT.</a:t>
            </a:r>
          </a:p>
          <a:p>
            <a:pPr lvl="1"/>
            <a:r>
              <a:rPr lang="fr-FR" sz="2400" dirty="0"/>
              <a:t> Qui ARRIVE jusqu’au NOUVEAU-NE et/ou NOURRISSON</a:t>
            </a:r>
            <a:r>
              <a:rPr lang="fr-FR" sz="2400" dirty="0" smtClean="0"/>
              <a:t>.</a:t>
            </a:r>
          </a:p>
          <a:p>
            <a:pPr lvl="1"/>
            <a:endParaRPr lang="fr-FR" sz="2400" dirty="0"/>
          </a:p>
          <a:p>
            <a:r>
              <a:rPr lang="fr-FR" sz="2400" dirty="0" smtClean="0"/>
              <a:t>Y-a-t-il </a:t>
            </a:r>
            <a:r>
              <a:rPr lang="fr-FR" sz="2400" dirty="0"/>
              <a:t>un risque ?</a:t>
            </a:r>
          </a:p>
          <a:p>
            <a:pPr lvl="1"/>
            <a:r>
              <a:rPr lang="fr-FR" sz="2400" dirty="0"/>
              <a:t> Cas rapportés ?</a:t>
            </a:r>
          </a:p>
          <a:p>
            <a:pPr lvl="1"/>
            <a:r>
              <a:rPr lang="fr-FR" sz="2400" dirty="0"/>
              <a:t> Arguments théoriques (pharmacologie).</a:t>
            </a:r>
          </a:p>
        </p:txBody>
      </p:sp>
    </p:spTree>
    <p:extLst>
      <p:ext uri="{BB962C8B-B14F-4D97-AF65-F5344CB8AC3E}">
        <p14:creationId xmlns:p14="http://schemas.microsoft.com/office/powerpoint/2010/main" val="3019680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F6CBA129-DDC3-4590-BDB7-4B9D1693E786}" type="slidenum">
              <a:rPr lang="fr-FR"/>
              <a:pPr/>
              <a:t>31</a:t>
            </a:fld>
            <a:endParaRPr lang="fr-FR"/>
          </a:p>
        </p:txBody>
      </p:sp>
      <p:sp>
        <p:nvSpPr>
          <p:cNvPr id="7172" name="Rectangle 4"/>
          <p:cNvSpPr>
            <a:spLocks noGrp="1" noChangeArrowheads="1"/>
          </p:cNvSpPr>
          <p:nvPr>
            <p:ph type="title"/>
          </p:nvPr>
        </p:nvSpPr>
        <p:spPr>
          <a:xfrm>
            <a:off x="251520" y="404664"/>
            <a:ext cx="8610600" cy="506412"/>
          </a:xfrm>
          <a:noFill/>
          <a:ln>
            <a:noFill/>
            <a:miter lim="800000"/>
            <a:headEnd/>
            <a:tailEnd/>
          </a:ln>
        </p:spPr>
        <p:txBody>
          <a:bodyPr/>
          <a:lstStyle/>
          <a:p>
            <a:r>
              <a:rPr lang="fr-FR" sz="3200" b="1" dirty="0" smtClean="0">
                <a:solidFill>
                  <a:schemeClr val="tx2">
                    <a:lumMod val="60000"/>
                    <a:lumOff val="40000"/>
                  </a:schemeClr>
                </a:solidFill>
                <a:latin typeface="+mn-lt"/>
              </a:rPr>
              <a:t>ALLAITEMENT ET DONNÉES CLINIQUES</a:t>
            </a:r>
            <a:endParaRPr lang="fr-FR" sz="3200" b="1" dirty="0">
              <a:solidFill>
                <a:schemeClr val="tx2">
                  <a:lumMod val="60000"/>
                  <a:lumOff val="40000"/>
                </a:schemeClr>
              </a:solidFill>
              <a:latin typeface="+mn-lt"/>
            </a:endParaRPr>
          </a:p>
        </p:txBody>
      </p:sp>
      <p:sp>
        <p:nvSpPr>
          <p:cNvPr id="7173" name="Rectangle 5"/>
          <p:cNvSpPr>
            <a:spLocks noGrp="1" noChangeArrowheads="1"/>
          </p:cNvSpPr>
          <p:nvPr>
            <p:ph type="body" idx="1"/>
          </p:nvPr>
        </p:nvSpPr>
        <p:spPr>
          <a:xfrm>
            <a:off x="539552" y="1268760"/>
            <a:ext cx="8208912" cy="3963144"/>
          </a:xfrm>
          <a:noFill/>
          <a:ln/>
        </p:spPr>
        <p:txBody>
          <a:bodyPr/>
          <a:lstStyle/>
          <a:p>
            <a:pPr>
              <a:lnSpc>
                <a:spcPct val="90000"/>
              </a:lnSpc>
            </a:pPr>
            <a:r>
              <a:rPr lang="fr-FR" sz="2400" dirty="0"/>
              <a:t>Études chez le nouveau-né à terme le plus souvent non extrapolables chez le prématuré.</a:t>
            </a:r>
          </a:p>
          <a:p>
            <a:pPr>
              <a:lnSpc>
                <a:spcPct val="90000"/>
              </a:lnSpc>
            </a:pPr>
            <a:r>
              <a:rPr lang="fr-FR" sz="2400" dirty="0"/>
              <a:t>Pas de suivi en prise répétée.</a:t>
            </a:r>
          </a:p>
          <a:p>
            <a:pPr>
              <a:lnSpc>
                <a:spcPct val="90000"/>
              </a:lnSpc>
            </a:pPr>
            <a:r>
              <a:rPr lang="fr-FR" sz="2400" dirty="0"/>
              <a:t>Rapports des cas isolés.</a:t>
            </a:r>
          </a:p>
          <a:p>
            <a:pPr>
              <a:lnSpc>
                <a:spcPct val="90000"/>
              </a:lnSpc>
              <a:buFontTx/>
              <a:buNone/>
            </a:pPr>
            <a:r>
              <a:rPr lang="fr-FR" sz="2400" dirty="0"/>
              <a:t>	</a:t>
            </a:r>
            <a:r>
              <a:rPr lang="fr-FR" sz="2400" dirty="0">
                <a:sym typeface="Symbol" pitchFamily="18" charset="2"/>
              </a:rPr>
              <a:t></a:t>
            </a:r>
            <a:r>
              <a:rPr lang="fr-FR" sz="2400" dirty="0"/>
              <a:t> Nécessité d’études de groupes avec groupes témoins.</a:t>
            </a:r>
          </a:p>
          <a:p>
            <a:pPr>
              <a:lnSpc>
                <a:spcPct val="90000"/>
              </a:lnSpc>
              <a:buFontTx/>
              <a:buNone/>
            </a:pPr>
            <a:r>
              <a:rPr lang="fr-FR" sz="2400" dirty="0"/>
              <a:t>	Devenir à long terme ?</a:t>
            </a:r>
          </a:p>
          <a:p>
            <a:pPr algn="ctr">
              <a:lnSpc>
                <a:spcPct val="90000"/>
              </a:lnSpc>
              <a:buFontTx/>
              <a:buNone/>
            </a:pPr>
            <a:r>
              <a:rPr lang="fr-FR" sz="2400" dirty="0"/>
              <a:t>MAIS</a:t>
            </a:r>
          </a:p>
          <a:p>
            <a:pPr>
              <a:lnSpc>
                <a:spcPct val="90000"/>
              </a:lnSpc>
              <a:buFontTx/>
              <a:buNone/>
            </a:pPr>
            <a:r>
              <a:rPr lang="fr-FR" sz="2400" dirty="0"/>
              <a:t>	 </a:t>
            </a:r>
            <a:r>
              <a:rPr lang="fr-FR" sz="2400" dirty="0">
                <a:sym typeface="Symbol" pitchFamily="18" charset="2"/>
              </a:rPr>
              <a:t> Difficultés éthiques et pratiques : Définir les éléments à rechercher.</a:t>
            </a:r>
          </a:p>
        </p:txBody>
      </p:sp>
    </p:spTree>
    <p:extLst>
      <p:ext uri="{BB962C8B-B14F-4D97-AF65-F5344CB8AC3E}">
        <p14:creationId xmlns:p14="http://schemas.microsoft.com/office/powerpoint/2010/main" val="3296151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45D59392-678D-410E-82AA-6D55F5C17D3C}" type="slidenum">
              <a:rPr lang="fr-FR"/>
              <a:pPr/>
              <a:t>32</a:t>
            </a:fld>
            <a:endParaRPr lang="fr-FR"/>
          </a:p>
        </p:txBody>
      </p:sp>
      <p:sp>
        <p:nvSpPr>
          <p:cNvPr id="9220" name="Rectangle 4"/>
          <p:cNvSpPr>
            <a:spLocks noGrp="1" noChangeArrowheads="1"/>
          </p:cNvSpPr>
          <p:nvPr>
            <p:ph type="title"/>
          </p:nvPr>
        </p:nvSpPr>
        <p:spPr>
          <a:xfrm>
            <a:off x="609600" y="304800"/>
            <a:ext cx="7772400" cy="762000"/>
          </a:xfrm>
          <a:noFill/>
          <a:ln/>
        </p:spPr>
        <p:txBody>
          <a:bodyPr/>
          <a:lstStyle/>
          <a:p>
            <a:r>
              <a:rPr lang="fr-FR" sz="3200" b="1" dirty="0">
                <a:solidFill>
                  <a:schemeClr val="accent1"/>
                </a:solidFill>
                <a:latin typeface="+mn-lt"/>
              </a:rPr>
              <a:t>EN PRATIQUE</a:t>
            </a:r>
          </a:p>
        </p:txBody>
      </p:sp>
      <p:sp>
        <p:nvSpPr>
          <p:cNvPr id="9221" name="Rectangle 5"/>
          <p:cNvSpPr>
            <a:spLocks noGrp="1" noChangeArrowheads="1"/>
          </p:cNvSpPr>
          <p:nvPr>
            <p:ph type="body" idx="1"/>
          </p:nvPr>
        </p:nvSpPr>
        <p:spPr>
          <a:xfrm>
            <a:off x="539552" y="1124744"/>
            <a:ext cx="7503368" cy="5040560"/>
          </a:xfrm>
          <a:noFill/>
          <a:ln/>
        </p:spPr>
        <p:txBody>
          <a:bodyPr/>
          <a:lstStyle/>
          <a:p>
            <a:pPr>
              <a:lnSpc>
                <a:spcPct val="90000"/>
              </a:lnSpc>
              <a:buFontTx/>
              <a:buNone/>
            </a:pPr>
            <a:r>
              <a:rPr lang="fr-FR" sz="2400" dirty="0"/>
              <a:t>Il existe </a:t>
            </a:r>
            <a:r>
              <a:rPr lang="fr-FR" sz="2400" b="1" dirty="0"/>
              <a:t>peu de contre-indication</a:t>
            </a:r>
            <a:r>
              <a:rPr lang="fr-FR" sz="2400" dirty="0"/>
              <a:t> formelle à</a:t>
            </a:r>
          </a:p>
          <a:p>
            <a:pPr>
              <a:lnSpc>
                <a:spcPct val="90000"/>
              </a:lnSpc>
              <a:buFontTx/>
              <a:buNone/>
            </a:pPr>
            <a:r>
              <a:rPr lang="fr-FR" sz="2400" dirty="0"/>
              <a:t>l ’allaitement en raison d ’une prise de</a:t>
            </a:r>
          </a:p>
          <a:p>
            <a:pPr>
              <a:lnSpc>
                <a:spcPct val="90000"/>
              </a:lnSpc>
              <a:buFontTx/>
              <a:buNone/>
            </a:pPr>
            <a:r>
              <a:rPr lang="fr-FR" sz="2400" dirty="0"/>
              <a:t>médicament</a:t>
            </a:r>
          </a:p>
          <a:p>
            <a:pPr>
              <a:lnSpc>
                <a:spcPct val="90000"/>
              </a:lnSpc>
              <a:buFontTx/>
              <a:buNone/>
            </a:pPr>
            <a:endParaRPr lang="fr-FR" sz="2400" dirty="0"/>
          </a:p>
          <a:p>
            <a:pPr>
              <a:lnSpc>
                <a:spcPct val="90000"/>
              </a:lnSpc>
              <a:buFontTx/>
              <a:buNone/>
            </a:pPr>
            <a:r>
              <a:rPr lang="fr-FR" sz="2400" dirty="0"/>
              <a:t>Et relativement </a:t>
            </a:r>
            <a:r>
              <a:rPr lang="fr-FR" sz="2400" b="1" dirty="0"/>
              <a:t>peu de médicaments tout à</a:t>
            </a:r>
          </a:p>
          <a:p>
            <a:pPr>
              <a:lnSpc>
                <a:spcPct val="90000"/>
              </a:lnSpc>
              <a:buFontTx/>
              <a:buNone/>
            </a:pPr>
            <a:r>
              <a:rPr lang="fr-FR" sz="2400" b="1" dirty="0"/>
              <a:t>fait compatibles</a:t>
            </a:r>
            <a:r>
              <a:rPr lang="fr-FR" sz="2400" dirty="0"/>
              <a:t> avec un allaitement</a:t>
            </a:r>
          </a:p>
          <a:p>
            <a:pPr>
              <a:lnSpc>
                <a:spcPct val="90000"/>
              </a:lnSpc>
              <a:buFontTx/>
              <a:buNone/>
            </a:pPr>
            <a:endParaRPr lang="fr-FR" sz="2400" dirty="0"/>
          </a:p>
          <a:p>
            <a:pPr>
              <a:lnSpc>
                <a:spcPct val="90000"/>
              </a:lnSpc>
              <a:buFontTx/>
              <a:buNone/>
            </a:pPr>
            <a:r>
              <a:rPr lang="fr-FR" sz="2400" b="1" dirty="0"/>
              <a:t>Dans la plupart des cas</a:t>
            </a:r>
            <a:r>
              <a:rPr lang="fr-FR" sz="2400" dirty="0"/>
              <a:t>, le médicament passe</a:t>
            </a:r>
          </a:p>
          <a:p>
            <a:pPr>
              <a:lnSpc>
                <a:spcPct val="90000"/>
              </a:lnSpc>
              <a:buFontTx/>
              <a:buNone/>
            </a:pPr>
            <a:r>
              <a:rPr lang="fr-FR" sz="2400" dirty="0"/>
              <a:t>dans le lait, le </a:t>
            </a:r>
            <a:r>
              <a:rPr lang="fr-FR" sz="2400" b="1" dirty="0"/>
              <a:t>bénéfice/risque</a:t>
            </a:r>
            <a:r>
              <a:rPr lang="fr-FR" sz="2400" dirty="0"/>
              <a:t> doit être évalué</a:t>
            </a:r>
          </a:p>
          <a:p>
            <a:pPr>
              <a:lnSpc>
                <a:spcPct val="90000"/>
              </a:lnSpc>
              <a:buFontTx/>
              <a:buNone/>
            </a:pPr>
            <a:r>
              <a:rPr lang="fr-FR" sz="2400" dirty="0"/>
              <a:t>au cas par </a:t>
            </a:r>
            <a:r>
              <a:rPr lang="fr-FR" sz="2400" dirty="0" smtClean="0"/>
              <a:t>cas</a:t>
            </a:r>
          </a:p>
          <a:p>
            <a:pPr>
              <a:lnSpc>
                <a:spcPct val="90000"/>
              </a:lnSpc>
              <a:buFontTx/>
              <a:buNone/>
            </a:pPr>
            <a:r>
              <a:rPr lang="fr-FR" sz="2400" dirty="0" smtClean="0"/>
              <a:t>Une surveillance stricte des enfants allaités et exposés aux Med doit être systématique</a:t>
            </a:r>
            <a:endParaRPr lang="fr-FR" sz="2400" dirty="0"/>
          </a:p>
        </p:txBody>
      </p:sp>
    </p:spTree>
    <p:extLst>
      <p:ext uri="{BB962C8B-B14F-4D97-AF65-F5344CB8AC3E}">
        <p14:creationId xmlns:p14="http://schemas.microsoft.com/office/powerpoint/2010/main" val="1157239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solidFill>
                  <a:srgbClr val="00B0F0"/>
                </a:solidFill>
              </a:rPr>
              <a:t>CAS CLINIQUE </a:t>
            </a:r>
            <a:endParaRPr lang="fr-FR" sz="3200" b="1" dirty="0">
              <a:solidFill>
                <a:srgbClr val="00B0F0"/>
              </a:solidFill>
            </a:endParaRPr>
          </a:p>
        </p:txBody>
      </p:sp>
      <p:sp>
        <p:nvSpPr>
          <p:cNvPr id="3" name="Espace réservé du contenu 2"/>
          <p:cNvSpPr>
            <a:spLocks noGrp="1"/>
          </p:cNvSpPr>
          <p:nvPr>
            <p:ph idx="1"/>
          </p:nvPr>
        </p:nvSpPr>
        <p:spPr/>
        <p:txBody>
          <a:bodyPr/>
          <a:lstStyle/>
          <a:p>
            <a:pPr marL="0" indent="0">
              <a:buNone/>
            </a:pPr>
            <a:r>
              <a:rPr lang="fr-FR" dirty="0" smtClean="0"/>
              <a:t>Vous êtes interne de garde dans le service gynéco-obstétrique et maternité. Une femme sous </a:t>
            </a:r>
            <a:r>
              <a:rPr lang="fr-FR" dirty="0" err="1" smtClean="0"/>
              <a:t>dépakine</a:t>
            </a:r>
            <a:r>
              <a:rPr lang="fr-FR" dirty="0" smtClean="0"/>
              <a:t> est en travail. Elle désire allaiter son enfant dès la naissance. La SF vous appelle et demande votre avis.</a:t>
            </a:r>
          </a:p>
          <a:p>
            <a:pPr marL="0" indent="0">
              <a:buNone/>
            </a:pPr>
            <a:r>
              <a:rPr lang="fr-FR" dirty="0" smtClean="0"/>
              <a:t>Que faites vous pour trouver la réponse juste et rapide?</a:t>
            </a:r>
            <a:endParaRPr lang="fr-FR" dirty="0"/>
          </a:p>
        </p:txBody>
      </p:sp>
      <p:sp>
        <p:nvSpPr>
          <p:cNvPr id="4" name="Espace réservé du numéro de diapositive 3"/>
          <p:cNvSpPr>
            <a:spLocks noGrp="1"/>
          </p:cNvSpPr>
          <p:nvPr>
            <p:ph type="sldNum" sz="quarter" idx="12"/>
          </p:nvPr>
        </p:nvSpPr>
        <p:spPr/>
        <p:txBody>
          <a:bodyPr/>
          <a:lstStyle/>
          <a:p>
            <a:pPr>
              <a:defRPr/>
            </a:pPr>
            <a:fld id="{A7BCE9FD-3364-4EF2-9A4C-037FD3AAF582}" type="slidenum">
              <a:rPr lang="en-US" smtClean="0"/>
              <a:pPr>
                <a:defRPr/>
              </a:pPr>
              <a:t>33</a:t>
            </a:fld>
            <a:endParaRPr lang="en-US" dirty="0"/>
          </a:p>
        </p:txBody>
      </p:sp>
      <p:pic>
        <p:nvPicPr>
          <p:cNvPr id="6" name="Image 5"/>
          <p:cNvPicPr>
            <a:picLocks noChangeAspect="1"/>
          </p:cNvPicPr>
          <p:nvPr/>
        </p:nvPicPr>
        <p:blipFill>
          <a:blip r:embed="rId2"/>
          <a:stretch>
            <a:fillRect/>
          </a:stretch>
        </p:blipFill>
        <p:spPr>
          <a:xfrm>
            <a:off x="8283129" y="104435"/>
            <a:ext cx="565894" cy="570533"/>
          </a:xfrm>
          <a:prstGeom prst="rect">
            <a:avLst/>
          </a:prstGeom>
        </p:spPr>
      </p:pic>
    </p:spTree>
    <p:extLst>
      <p:ext uri="{BB962C8B-B14F-4D97-AF65-F5344CB8AC3E}">
        <p14:creationId xmlns:p14="http://schemas.microsoft.com/office/powerpoint/2010/main" val="1470977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idx="4294967295"/>
          </p:nvPr>
        </p:nvSpPr>
        <p:spPr>
          <a:xfrm>
            <a:off x="755576" y="90"/>
            <a:ext cx="5853336" cy="792088"/>
          </a:xfrm>
        </p:spPr>
        <p:txBody>
          <a:bodyPr>
            <a:normAutofit fontScale="90000"/>
          </a:bodyPr>
          <a:lstStyle/>
          <a:p>
            <a:pPr algn="l"/>
            <a:r>
              <a:rPr lang="en-US" sz="3600" b="1" dirty="0" smtClean="0">
                <a:solidFill>
                  <a:schemeClr val="tx1">
                    <a:lumMod val="65000"/>
                    <a:lumOff val="35000"/>
                  </a:schemeClr>
                </a:solidFill>
              </a:rPr>
              <a:t/>
            </a:r>
            <a:br>
              <a:rPr lang="en-US" sz="3600" b="1" dirty="0" smtClean="0">
                <a:solidFill>
                  <a:schemeClr val="tx1">
                    <a:lumMod val="65000"/>
                    <a:lumOff val="35000"/>
                  </a:schemeClr>
                </a:solidFill>
              </a:rPr>
            </a:br>
            <a:r>
              <a:rPr lang="en-US" sz="4000" dirty="0" smtClean="0">
                <a:solidFill>
                  <a:schemeClr val="tx1">
                    <a:lumMod val="65000"/>
                    <a:lumOff val="35000"/>
                  </a:schemeClr>
                </a:solidFill>
              </a:rPr>
              <a:t>SOURCES </a:t>
            </a:r>
            <a:r>
              <a:rPr lang="en-US" sz="4000" dirty="0">
                <a:solidFill>
                  <a:schemeClr val="tx1">
                    <a:lumMod val="65000"/>
                    <a:lumOff val="35000"/>
                  </a:schemeClr>
                </a:solidFill>
              </a:rPr>
              <a:t>D’INFORMATION</a:t>
            </a:r>
            <a:r>
              <a:rPr lang="fr-FR" sz="3600" b="1" dirty="0">
                <a:solidFill>
                  <a:schemeClr val="tx1">
                    <a:lumMod val="65000"/>
                    <a:lumOff val="35000"/>
                  </a:schemeClr>
                </a:solidFill>
              </a:rPr>
              <a:t/>
            </a:r>
            <a:br>
              <a:rPr lang="fr-FR" sz="3600" b="1" dirty="0">
                <a:solidFill>
                  <a:schemeClr val="tx1">
                    <a:lumMod val="65000"/>
                    <a:lumOff val="35000"/>
                  </a:schemeClr>
                </a:solidFill>
              </a:rPr>
            </a:br>
            <a:endParaRPr lang="fr-FR" sz="3600" dirty="0">
              <a:solidFill>
                <a:schemeClr val="tx1">
                  <a:lumMod val="65000"/>
                  <a:lumOff val="35000"/>
                </a:schemeClr>
              </a:solidFill>
            </a:endParaRPr>
          </a:p>
        </p:txBody>
      </p:sp>
      <p:sp>
        <p:nvSpPr>
          <p:cNvPr id="11" name="Espace réservé du contenu 2"/>
          <p:cNvSpPr>
            <a:spLocks noGrp="1"/>
          </p:cNvSpPr>
          <p:nvPr>
            <p:ph idx="4294967295"/>
          </p:nvPr>
        </p:nvSpPr>
        <p:spPr>
          <a:xfrm>
            <a:off x="395536" y="981275"/>
            <a:ext cx="7499176" cy="5025104"/>
          </a:xfrm>
          <a:prstGeom prst="rect">
            <a:avLst/>
          </a:prstGeom>
        </p:spPr>
        <p:txBody>
          <a:bodyPr/>
          <a:lstStyle/>
          <a:p>
            <a:pPr marL="0" indent="0">
              <a:buClr>
                <a:schemeClr val="accent6"/>
              </a:buClr>
              <a:buNone/>
            </a:pPr>
            <a:r>
              <a:rPr lang="fr-FR" sz="2400" b="1" dirty="0">
                <a:solidFill>
                  <a:schemeClr val="tx1">
                    <a:lumMod val="65000"/>
                    <a:lumOff val="35000"/>
                  </a:schemeClr>
                </a:solidFill>
              </a:rPr>
              <a:t>MOTS </a:t>
            </a:r>
            <a:r>
              <a:rPr lang="fr-FR" sz="2400" b="1" dirty="0" smtClean="0">
                <a:solidFill>
                  <a:schemeClr val="tx1">
                    <a:lumMod val="65000"/>
                    <a:lumOff val="35000"/>
                  </a:schemeClr>
                </a:solidFill>
              </a:rPr>
              <a:t>CLES EN ANGLAIS</a:t>
            </a:r>
          </a:p>
          <a:p>
            <a:pPr marL="0" indent="0">
              <a:buClr>
                <a:schemeClr val="accent6"/>
              </a:buClr>
              <a:buNone/>
            </a:pPr>
            <a:r>
              <a:rPr lang="fr-FR" sz="2400" dirty="0" err="1" smtClean="0"/>
              <a:t>Drugs</a:t>
            </a:r>
            <a:r>
              <a:rPr lang="fr-FR" sz="2400" dirty="0" smtClean="0"/>
              <a:t>, </a:t>
            </a:r>
            <a:r>
              <a:rPr lang="fr-FR" sz="2400" dirty="0" err="1" smtClean="0"/>
              <a:t>pregnancy</a:t>
            </a:r>
            <a:r>
              <a:rPr lang="fr-FR" sz="2400" dirty="0" smtClean="0"/>
              <a:t>, </a:t>
            </a:r>
            <a:r>
              <a:rPr lang="fr-FR" sz="2400" dirty="0" err="1" smtClean="0"/>
              <a:t>teratogenicity</a:t>
            </a:r>
            <a:r>
              <a:rPr lang="fr-FR" sz="2400" dirty="0" smtClean="0"/>
              <a:t>, </a:t>
            </a:r>
            <a:r>
              <a:rPr lang="fr-FR" sz="2400" dirty="0" err="1" smtClean="0"/>
              <a:t>fetotoxicity</a:t>
            </a:r>
            <a:r>
              <a:rPr lang="fr-FR" sz="2400" dirty="0" smtClean="0"/>
              <a:t>, </a:t>
            </a:r>
          </a:p>
          <a:p>
            <a:pPr marL="0" indent="0">
              <a:buClr>
                <a:schemeClr val="accent6"/>
              </a:buClr>
              <a:buNone/>
            </a:pPr>
            <a:r>
              <a:rPr lang="en-US" sz="2400" b="1" dirty="0" smtClean="0">
                <a:solidFill>
                  <a:schemeClr val="tx1">
                    <a:lumMod val="65000"/>
                    <a:lumOff val="35000"/>
                  </a:schemeClr>
                </a:solidFill>
              </a:rPr>
              <a:t>SOURCES </a:t>
            </a:r>
            <a:r>
              <a:rPr lang="en-US" sz="2400" b="1" dirty="0">
                <a:solidFill>
                  <a:schemeClr val="tx1">
                    <a:lumMod val="65000"/>
                    <a:lumOff val="35000"/>
                  </a:schemeClr>
                </a:solidFill>
              </a:rPr>
              <a:t>D’INFORMATION</a:t>
            </a:r>
            <a:endParaRPr lang="fr-FR" sz="2400" b="1" dirty="0">
              <a:solidFill>
                <a:schemeClr val="tx1">
                  <a:lumMod val="65000"/>
                  <a:lumOff val="35000"/>
                </a:schemeClr>
              </a:solidFill>
            </a:endParaRPr>
          </a:p>
          <a:p>
            <a:r>
              <a:rPr lang="fr-FR" sz="2400" b="1" dirty="0" smtClean="0">
                <a:solidFill>
                  <a:srgbClr val="0000FF"/>
                </a:solidFill>
              </a:rPr>
              <a:t>Centres </a:t>
            </a:r>
            <a:r>
              <a:rPr lang="fr-FR" sz="2400" b="1" dirty="0">
                <a:solidFill>
                  <a:srgbClr val="0000FF"/>
                </a:solidFill>
              </a:rPr>
              <a:t>de pharmacovigilance (CRPV</a:t>
            </a:r>
            <a:r>
              <a:rPr lang="fr-FR" sz="2400" b="1" dirty="0" smtClean="0">
                <a:solidFill>
                  <a:srgbClr val="0000FF"/>
                </a:solidFill>
              </a:rPr>
              <a:t>)</a:t>
            </a:r>
          </a:p>
          <a:p>
            <a:r>
              <a:rPr lang="fr-FR" sz="2400" dirty="0" smtClean="0"/>
              <a:t>Site </a:t>
            </a:r>
            <a:r>
              <a:rPr lang="fr-FR" sz="2400" dirty="0"/>
              <a:t>de l’ANSM</a:t>
            </a:r>
            <a:endParaRPr lang="en-US" sz="2400" dirty="0"/>
          </a:p>
          <a:p>
            <a:endParaRPr lang="fr-FR" sz="2400" dirty="0" smtClean="0"/>
          </a:p>
          <a:p>
            <a:r>
              <a:rPr lang="fr-FR" sz="2000" dirty="0"/>
              <a:t>Centre de Référence sur les Agents </a:t>
            </a:r>
          </a:p>
          <a:p>
            <a:pPr marL="0" indent="0">
              <a:buNone/>
            </a:pPr>
            <a:r>
              <a:rPr lang="fr-FR" sz="2000" dirty="0"/>
              <a:t>    Tératogènes </a:t>
            </a:r>
            <a:r>
              <a:rPr lang="fr-FR" sz="2000" b="1" dirty="0"/>
              <a:t>(CRAT) : </a:t>
            </a:r>
            <a:r>
              <a:rPr lang="fr-FR" sz="2000" b="1" dirty="0">
                <a:solidFill>
                  <a:srgbClr val="0000FF"/>
                </a:solidFill>
              </a:rPr>
              <a:t>http://www.lecrat.org</a:t>
            </a:r>
          </a:p>
          <a:p>
            <a:r>
              <a:rPr lang="fr-FR" sz="2000" dirty="0" smtClean="0"/>
              <a:t>Application gratuite </a:t>
            </a:r>
            <a:r>
              <a:rPr lang="fr-FR" sz="2000" dirty="0"/>
              <a:t>sur </a:t>
            </a:r>
            <a:r>
              <a:rPr lang="fr-FR" sz="2000" dirty="0" smtClean="0"/>
              <a:t>portable : </a:t>
            </a:r>
            <a:r>
              <a:rPr lang="fr-FR" sz="2000" dirty="0" err="1" smtClean="0"/>
              <a:t>LactMed@NIH</a:t>
            </a:r>
            <a:endParaRPr lang="fr-FR" sz="2000" dirty="0" smtClean="0"/>
          </a:p>
          <a:p>
            <a:r>
              <a:rPr lang="en-US" sz="2000" dirty="0"/>
              <a:t>Drugs in Pregnancy and </a:t>
            </a:r>
            <a:r>
              <a:rPr lang="en-US" sz="2000" dirty="0" smtClean="0"/>
              <a:t>Lactation https</a:t>
            </a:r>
            <a:r>
              <a:rPr lang="en-US" sz="2000" dirty="0"/>
              <a:t>://www.fda.gov</a:t>
            </a:r>
            <a:r>
              <a:rPr lang="en-US" sz="2000" dirty="0" smtClean="0"/>
              <a:t>/</a:t>
            </a:r>
          </a:p>
          <a:p>
            <a:r>
              <a:rPr lang="fr-FR" sz="2000" dirty="0"/>
              <a:t>http://</a:t>
            </a:r>
            <a:r>
              <a:rPr lang="fr-FR" sz="2000" dirty="0" smtClean="0"/>
              <a:t>www.embryotox.de</a:t>
            </a:r>
          </a:p>
          <a:p>
            <a:r>
              <a:rPr lang="fr-FR" sz="2000" dirty="0" smtClean="0"/>
              <a:t>http</a:t>
            </a:r>
            <a:r>
              <a:rPr lang="fr-FR" sz="2000" dirty="0"/>
              <a:t>://www.reprotox.org</a:t>
            </a:r>
            <a:r>
              <a:rPr lang="fr-FR" sz="2000" dirty="0" smtClean="0"/>
              <a:t>/(</a:t>
            </a:r>
            <a:r>
              <a:rPr lang="fr-FR" sz="2000" dirty="0"/>
              <a:t>accès payant</a:t>
            </a:r>
            <a:r>
              <a:rPr lang="fr-FR" sz="2000" dirty="0" smtClean="0"/>
              <a:t>)</a:t>
            </a:r>
            <a:endParaRPr lang="fr-FR" sz="2000" dirty="0"/>
          </a:p>
        </p:txBody>
      </p:sp>
      <p:cxnSp>
        <p:nvCxnSpPr>
          <p:cNvPr id="13" name="Connecteur droit 12"/>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26" name="Picture 2" descr="D:\Donnée 2\Monique\Appels à projets 2012-2013\Diaporama LYON EST\-dico-fond-anglai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99" y="309822"/>
            <a:ext cx="390377" cy="38232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édicaments et grossesse : prescrire et évaluer le ris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122" y="836712"/>
            <a:ext cx="1905000" cy="2686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data.gov/app/uploads/2015/05/lactm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344" y="4365104"/>
            <a:ext cx="1301824" cy="1440695"/>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e la date 1"/>
          <p:cNvSpPr txBox="1">
            <a:spLocks/>
          </p:cNvSpPr>
          <p:nvPr/>
        </p:nvSpPr>
        <p:spPr>
          <a:xfrm>
            <a:off x="3685940" y="6490419"/>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03 Mai 2017</a:t>
            </a:r>
            <a:endParaRPr lang="fr-FR" dirty="0"/>
          </a:p>
        </p:txBody>
      </p:sp>
      <p:pic>
        <p:nvPicPr>
          <p:cNvPr id="15" name="Image 14"/>
          <p:cNvPicPr>
            <a:picLocks noChangeAspect="1"/>
          </p:cNvPicPr>
          <p:nvPr/>
        </p:nvPicPr>
        <p:blipFill>
          <a:blip r:embed="rId6"/>
          <a:stretch>
            <a:fillRect/>
          </a:stretch>
        </p:blipFill>
        <p:spPr>
          <a:xfrm>
            <a:off x="4191399" y="1894471"/>
            <a:ext cx="565894" cy="570533"/>
          </a:xfrm>
          <a:prstGeom prst="rect">
            <a:avLst/>
          </a:prstGeom>
        </p:spPr>
      </p:pic>
      <p:pic>
        <p:nvPicPr>
          <p:cNvPr id="16" name="Image 15"/>
          <p:cNvPicPr>
            <a:picLocks noChangeAspect="1"/>
          </p:cNvPicPr>
          <p:nvPr/>
        </p:nvPicPr>
        <p:blipFill>
          <a:blip r:embed="rId7"/>
          <a:stretch>
            <a:fillRect/>
          </a:stretch>
        </p:blipFill>
        <p:spPr>
          <a:xfrm>
            <a:off x="4145124" y="3093953"/>
            <a:ext cx="612169" cy="612169"/>
          </a:xfrm>
          <a:prstGeom prst="rect">
            <a:avLst/>
          </a:prstGeom>
        </p:spPr>
      </p:pic>
    </p:spTree>
    <p:extLst>
      <p:ext uri="{BB962C8B-B14F-4D97-AF65-F5344CB8AC3E}">
        <p14:creationId xmlns:p14="http://schemas.microsoft.com/office/powerpoint/2010/main" val="195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A72C5CA-E694-444B-867C-9D8672547B90}" type="slidenum">
              <a:rPr lang="fr-FR" smtClean="0"/>
              <a:pPr>
                <a:defRPr/>
              </a:pPr>
              <a:t>35</a:t>
            </a:fld>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187"/>
            <a:ext cx="9144000" cy="697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998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idx="4294967295"/>
          </p:nvPr>
        </p:nvSpPr>
        <p:spPr>
          <a:xfrm>
            <a:off x="755576" y="90"/>
            <a:ext cx="5853336" cy="792088"/>
          </a:xfrm>
        </p:spPr>
        <p:txBody>
          <a:bodyPr>
            <a:normAutofit/>
          </a:bodyPr>
          <a:lstStyle/>
          <a:p>
            <a:pPr algn="l"/>
            <a:r>
              <a:rPr lang="fr-FR" sz="3600" dirty="0" smtClean="0">
                <a:solidFill>
                  <a:schemeClr val="tx1">
                    <a:lumMod val="65000"/>
                    <a:lumOff val="35000"/>
                  </a:schemeClr>
                </a:solidFill>
              </a:rPr>
              <a:t>REFERENCES </a:t>
            </a:r>
            <a:endParaRPr lang="fr-FR" sz="3600" dirty="0">
              <a:solidFill>
                <a:schemeClr val="tx1">
                  <a:lumMod val="65000"/>
                  <a:lumOff val="35000"/>
                </a:schemeClr>
              </a:solidFill>
            </a:endParaRPr>
          </a:p>
        </p:txBody>
      </p:sp>
      <p:sp>
        <p:nvSpPr>
          <p:cNvPr id="11" name="Espace réservé du contenu 2"/>
          <p:cNvSpPr>
            <a:spLocks noGrp="1"/>
          </p:cNvSpPr>
          <p:nvPr>
            <p:ph idx="4294967295"/>
          </p:nvPr>
        </p:nvSpPr>
        <p:spPr>
          <a:xfrm>
            <a:off x="400198" y="1224137"/>
            <a:ext cx="8280920" cy="4299326"/>
          </a:xfrm>
          <a:prstGeom prst="rect">
            <a:avLst/>
          </a:prstGeom>
        </p:spPr>
        <p:txBody>
          <a:bodyPr/>
          <a:lstStyle/>
          <a:p>
            <a:pPr marL="457200" indent="-457200">
              <a:buFont typeface="+mj-lt"/>
              <a:buAutoNum type="arabicPeriod"/>
            </a:pPr>
            <a:r>
              <a:rPr lang="fr-FR" sz="2400" dirty="0"/>
              <a:t>Le bon usage du médicament et des thérapeutiques non </a:t>
            </a:r>
            <a:r>
              <a:rPr lang="fr-FR" sz="2400" dirty="0" smtClean="0"/>
              <a:t>médicamenteuses. CNPM- </a:t>
            </a:r>
            <a:r>
              <a:rPr lang="fr-FR" sz="2400" dirty="0" err="1" smtClean="0"/>
              <a:t>Medline</a:t>
            </a:r>
            <a:r>
              <a:rPr lang="fr-FR" sz="2400" dirty="0" smtClean="0"/>
              <a:t> 2014</a:t>
            </a:r>
            <a:endParaRPr lang="fr-FR" sz="2400" dirty="0"/>
          </a:p>
          <a:p>
            <a:pPr marL="457200" indent="-457200">
              <a:buFont typeface="+mj-lt"/>
              <a:buAutoNum type="arabicPeriod"/>
            </a:pPr>
            <a:r>
              <a:rPr lang="fr-FR" sz="2400" dirty="0" smtClean="0"/>
              <a:t>Prescription of </a:t>
            </a:r>
            <a:r>
              <a:rPr lang="fr-FR" sz="2400" dirty="0" err="1" smtClean="0"/>
              <a:t>drugs</a:t>
            </a:r>
            <a:r>
              <a:rPr lang="fr-FR" sz="2400" dirty="0" smtClean="0"/>
              <a:t> </a:t>
            </a:r>
            <a:r>
              <a:rPr lang="fr-FR" sz="2400" dirty="0" err="1" smtClean="0"/>
              <a:t>during</a:t>
            </a:r>
            <a:r>
              <a:rPr lang="fr-FR" sz="2400" dirty="0" smtClean="0"/>
              <a:t> </a:t>
            </a:r>
            <a:r>
              <a:rPr lang="fr-FR" sz="2400" dirty="0" err="1" smtClean="0"/>
              <a:t>pregnancy</a:t>
            </a:r>
            <a:r>
              <a:rPr lang="fr-FR" sz="2400" dirty="0" smtClean="0"/>
              <a:t> in France. Lacroix</a:t>
            </a:r>
            <a:r>
              <a:rPr lang="fr-FR" sz="2400" dirty="0"/>
              <a:t> I, Damase-Michel C, Lapeyre-Mestre M, </a:t>
            </a:r>
            <a:r>
              <a:rPr lang="fr-FR" sz="2400" dirty="0" smtClean="0"/>
              <a:t>et al. Lancet</a:t>
            </a:r>
            <a:r>
              <a:rPr lang="fr-FR" sz="2400" dirty="0"/>
              <a:t>. 2000 </a:t>
            </a:r>
            <a:r>
              <a:rPr lang="fr-FR" sz="2400" dirty="0" err="1"/>
              <a:t>Nov</a:t>
            </a:r>
            <a:r>
              <a:rPr lang="fr-FR" sz="2400" dirty="0"/>
              <a:t> 18;356(9243):</a:t>
            </a:r>
            <a:r>
              <a:rPr lang="fr-FR" sz="2400" dirty="0" smtClean="0"/>
              <a:t>1735-6</a:t>
            </a:r>
          </a:p>
          <a:p>
            <a:pPr marL="457200" indent="-457200">
              <a:buFont typeface="+mj-lt"/>
              <a:buAutoNum type="arabicPeriod"/>
            </a:pPr>
            <a:r>
              <a:rPr lang="fr-FR" sz="2400" dirty="0"/>
              <a:t>Le passage </a:t>
            </a:r>
            <a:r>
              <a:rPr lang="fr-FR" sz="2400" dirty="0" err="1"/>
              <a:t>transplacentaire</a:t>
            </a:r>
            <a:r>
              <a:rPr lang="fr-FR" sz="2400" dirty="0"/>
              <a:t> des médicaments. Bull. Acad. </a:t>
            </a:r>
            <a:r>
              <a:rPr lang="fr-FR" sz="2400" dirty="0" err="1"/>
              <a:t>Natle</a:t>
            </a:r>
            <a:r>
              <a:rPr lang="fr-FR" sz="2400" dirty="0"/>
              <a:t> Méd., 2009, 193, no 5, 1043-1057, séance du 12 mai </a:t>
            </a:r>
            <a:r>
              <a:rPr lang="fr-FR" sz="2400" dirty="0" smtClean="0"/>
              <a:t>2009</a:t>
            </a:r>
          </a:p>
          <a:p>
            <a:pPr marL="457200" indent="-457200">
              <a:buFont typeface="+mj-lt"/>
              <a:buAutoNum type="arabicPeriod"/>
            </a:pPr>
            <a:r>
              <a:rPr lang="fr-FR" sz="2400" dirty="0"/>
              <a:t>Drug transfert and </a:t>
            </a:r>
            <a:r>
              <a:rPr lang="fr-FR" sz="2400" dirty="0" err="1"/>
              <a:t>metabolism</a:t>
            </a:r>
            <a:r>
              <a:rPr lang="fr-FR" sz="2400" dirty="0"/>
              <a:t> by the </a:t>
            </a:r>
            <a:r>
              <a:rPr lang="fr-FR" sz="2400" dirty="0" err="1"/>
              <a:t>human</a:t>
            </a:r>
            <a:r>
              <a:rPr lang="fr-FR" sz="2400" dirty="0"/>
              <a:t> placenta. </a:t>
            </a:r>
            <a:r>
              <a:rPr lang="fr-FR" sz="2400" dirty="0" err="1"/>
              <a:t>Micheal</a:t>
            </a:r>
            <a:r>
              <a:rPr lang="fr-FR" sz="2400" dirty="0"/>
              <a:t> R et al. Clin </a:t>
            </a:r>
            <a:r>
              <a:rPr lang="fr-FR" sz="2400" dirty="0" err="1"/>
              <a:t>Pharmacokinek</a:t>
            </a:r>
            <a:r>
              <a:rPr lang="fr-FR" sz="2400" dirty="0"/>
              <a:t> 2004, 48(8) </a:t>
            </a:r>
            <a:r>
              <a:rPr lang="fr-FR" sz="2400" dirty="0" smtClean="0"/>
              <a:t>487-514</a:t>
            </a:r>
          </a:p>
          <a:p>
            <a:pPr marL="457200" indent="-457200">
              <a:buFont typeface="+mj-lt"/>
              <a:buAutoNum type="arabicPeriod"/>
            </a:pPr>
            <a:endParaRPr lang="fr-FR" sz="2400" dirty="0"/>
          </a:p>
          <a:p>
            <a:pPr marL="457200" indent="-457200">
              <a:buClr>
                <a:schemeClr val="accent6"/>
              </a:buClr>
              <a:buFont typeface="+mj-lt"/>
              <a:buAutoNum type="arabicPeriod"/>
            </a:pPr>
            <a:endParaRPr lang="fr-FR" sz="2400" dirty="0" smtClean="0"/>
          </a:p>
          <a:p>
            <a:pPr marL="457200" indent="-457200">
              <a:buClr>
                <a:schemeClr val="accent6"/>
              </a:buClr>
              <a:buFont typeface="+mj-lt"/>
              <a:buAutoNum type="arabicPeriod"/>
            </a:pPr>
            <a:endParaRPr lang="fr-FR" sz="2400" dirty="0" smtClean="0"/>
          </a:p>
          <a:p>
            <a:pPr marL="457200" indent="-457200">
              <a:buClr>
                <a:schemeClr val="accent6"/>
              </a:buClr>
              <a:buFont typeface="+mj-lt"/>
              <a:buAutoNum type="arabicPeriod"/>
            </a:pPr>
            <a:endParaRPr lang="en-US" sz="2400" dirty="0" smtClean="0"/>
          </a:p>
        </p:txBody>
      </p:sp>
      <p:cxnSp>
        <p:nvCxnSpPr>
          <p:cNvPr id="13" name="Connecteur droit 12"/>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26" name="Picture 2" descr="D:\Donnée 2\Monique\Appels à projets 2012-2013\Diaporama LYON EST\-dico-fond-anglai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99" y="309822"/>
            <a:ext cx="390377" cy="38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33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rPr>
              <a:t>PLAN</a:t>
            </a:r>
            <a:endParaRPr lang="fr-FR" sz="3600" dirty="0">
              <a:solidFill>
                <a:schemeClr val="tx1">
                  <a:lumMod val="65000"/>
                  <a:lumOff val="35000"/>
                </a:schemeClr>
              </a:solidFill>
            </a:endParaRPr>
          </a:p>
        </p:txBody>
      </p:sp>
      <p:sp>
        <p:nvSpPr>
          <p:cNvPr id="3" name="Espace réservé du contenu 2"/>
          <p:cNvSpPr>
            <a:spLocks noGrp="1"/>
          </p:cNvSpPr>
          <p:nvPr>
            <p:ph idx="4294967295"/>
          </p:nvPr>
        </p:nvSpPr>
        <p:spPr>
          <a:xfrm>
            <a:off x="897033" y="1196752"/>
            <a:ext cx="7499176" cy="4104456"/>
          </a:xfrm>
          <a:prstGeom prst="rect">
            <a:avLst/>
          </a:prstGeom>
        </p:spPr>
        <p:txBody>
          <a:bodyPr/>
          <a:lstStyle/>
          <a:p>
            <a:pPr marL="457200" indent="-457200">
              <a:lnSpc>
                <a:spcPct val="150000"/>
              </a:lnSpc>
              <a:buFont typeface="+mj-lt"/>
              <a:buAutoNum type="arabicPeriod"/>
            </a:pPr>
            <a:r>
              <a:rPr lang="en-US" sz="2800" dirty="0" smtClean="0">
                <a:solidFill>
                  <a:schemeClr val="bg1">
                    <a:lumMod val="85000"/>
                  </a:schemeClr>
                </a:solidFill>
              </a:rPr>
              <a:t>Conception </a:t>
            </a:r>
            <a:r>
              <a:rPr lang="en-US" sz="2800" dirty="0" err="1" smtClean="0">
                <a:solidFill>
                  <a:schemeClr val="bg1">
                    <a:lumMod val="85000"/>
                  </a:schemeClr>
                </a:solidFill>
              </a:rPr>
              <a:t>générale</a:t>
            </a:r>
            <a:endParaRPr lang="en-US" sz="2800" dirty="0" smtClean="0">
              <a:solidFill>
                <a:schemeClr val="bg1">
                  <a:lumMod val="85000"/>
                </a:schemeClr>
              </a:solidFill>
            </a:endParaRPr>
          </a:p>
          <a:p>
            <a:pPr marL="457200" indent="-457200">
              <a:lnSpc>
                <a:spcPct val="150000"/>
              </a:lnSpc>
              <a:buFont typeface="+mj-lt"/>
              <a:buAutoNum type="arabicPeriod"/>
            </a:pPr>
            <a:r>
              <a:rPr lang="fr-FR" sz="2800" dirty="0" smtClean="0">
                <a:solidFill>
                  <a:schemeClr val="bg1">
                    <a:lumMod val="85000"/>
                  </a:schemeClr>
                </a:solidFill>
              </a:rPr>
              <a:t>Facteurs </a:t>
            </a:r>
            <a:r>
              <a:rPr lang="fr-FR" sz="2800" dirty="0">
                <a:solidFill>
                  <a:schemeClr val="bg1">
                    <a:lumMod val="85000"/>
                  </a:schemeClr>
                </a:solidFill>
              </a:rPr>
              <a:t>de variabilité de l’effet médicament</a:t>
            </a:r>
            <a:endParaRPr lang="en-US" sz="2800" dirty="0" smtClean="0">
              <a:solidFill>
                <a:schemeClr val="bg1">
                  <a:lumMod val="85000"/>
                </a:schemeClr>
              </a:solidFill>
            </a:endParaRPr>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 couple </a:t>
            </a:r>
            <a:r>
              <a:rPr lang="en-US" sz="2800" dirty="0" err="1" smtClean="0">
                <a:solidFill>
                  <a:schemeClr val="bg1">
                    <a:lumMod val="85000"/>
                  </a:schemeClr>
                </a:solidFill>
              </a:rPr>
              <a:t>mère</a:t>
            </a:r>
            <a:r>
              <a:rPr lang="en-US" sz="2800" dirty="0" smtClean="0">
                <a:solidFill>
                  <a:schemeClr val="bg1">
                    <a:lumMod val="85000"/>
                  </a:schemeClr>
                </a:solidFill>
              </a:rPr>
              <a:t>-enfant</a:t>
            </a:r>
          </a:p>
          <a:p>
            <a:pPr marL="457200" indent="-457200">
              <a:lnSpc>
                <a:spcPct val="150000"/>
              </a:lnSpc>
              <a:buFont typeface="+mj-lt"/>
              <a:buAutoNum type="arabicPeriod"/>
            </a:pPr>
            <a:r>
              <a:rPr lang="en-US" sz="2800" dirty="0" err="1" smtClean="0"/>
              <a:t>Médicaments</a:t>
            </a:r>
            <a:r>
              <a:rPr lang="en-US" sz="2800" dirty="0" smtClean="0"/>
              <a:t> et les </a:t>
            </a:r>
            <a:r>
              <a:rPr lang="en-US" sz="2800" dirty="0" err="1" smtClean="0"/>
              <a:t>enfants</a:t>
            </a:r>
            <a:endParaRPr lang="en-US" sz="2800" dirty="0" smtClean="0"/>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la </a:t>
            </a:r>
            <a:r>
              <a:rPr lang="en-US" sz="2800" dirty="0" err="1" smtClean="0">
                <a:solidFill>
                  <a:schemeClr val="bg1">
                    <a:lumMod val="85000"/>
                  </a:schemeClr>
                </a:solidFill>
              </a:rPr>
              <a:t>personne</a:t>
            </a:r>
            <a:r>
              <a:rPr lang="en-US" sz="2800" dirty="0" smtClean="0">
                <a:solidFill>
                  <a:schemeClr val="bg1">
                    <a:lumMod val="85000"/>
                  </a:schemeClr>
                </a:solidFill>
              </a:rPr>
              <a:t> </a:t>
            </a:r>
            <a:r>
              <a:rPr lang="en-US" sz="2800" dirty="0" err="1" smtClean="0">
                <a:solidFill>
                  <a:schemeClr val="bg1">
                    <a:lumMod val="85000"/>
                  </a:schemeClr>
                </a:solidFill>
              </a:rPr>
              <a:t>âgée</a:t>
            </a:r>
            <a:endParaRPr lang="en-US" sz="2800" dirty="0">
              <a:solidFill>
                <a:schemeClr val="bg1">
                  <a:lumMod val="85000"/>
                </a:schemeClr>
              </a:solidFill>
            </a:endParaRPr>
          </a:p>
          <a:p>
            <a:pPr>
              <a:lnSpc>
                <a:spcPct val="150000"/>
              </a:lnSpc>
            </a:pPr>
            <a:endParaRPr lang="fr-FR" dirty="0"/>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93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
          <p:cNvSpPr txBox="1">
            <a:spLocks noGrp="1"/>
          </p:cNvSpPr>
          <p:nvPr/>
        </p:nvSpPr>
        <p:spPr bwMode="auto">
          <a:xfrm>
            <a:off x="6588125" y="6721475"/>
            <a:ext cx="2133600" cy="365125"/>
          </a:xfrm>
          <a:prstGeom prst="rect">
            <a:avLst/>
          </a:prstGeom>
          <a:noFill/>
          <a:ln>
            <a:miter lim="800000"/>
            <a:headEnd/>
            <a:tailEnd/>
          </a:ln>
        </p:spPr>
        <p:txBody>
          <a:bodyPr anchor="ctr"/>
          <a:lstStyle/>
          <a:p>
            <a:pPr algn="r">
              <a:defRPr/>
            </a:pPr>
            <a:fld id="{1DEBE667-EFF9-4AD4-8399-28935B62BBB6}" type="slidenum">
              <a:rPr lang="fr-FR" sz="1200">
                <a:solidFill>
                  <a:srgbClr val="898989"/>
                </a:solidFill>
                <a:latin typeface="+mn-lt"/>
              </a:rPr>
              <a:pPr algn="r">
                <a:defRPr/>
              </a:pPr>
              <a:t>38</a:t>
            </a:fld>
            <a:endParaRPr lang="fr-FR" sz="1200">
              <a:solidFill>
                <a:srgbClr val="898989"/>
              </a:solidFill>
              <a:latin typeface="+mn-lt"/>
            </a:endParaRPr>
          </a:p>
        </p:txBody>
      </p:sp>
      <p:sp>
        <p:nvSpPr>
          <p:cNvPr id="73731" name="Rectangle 7"/>
          <p:cNvSpPr>
            <a:spLocks noChangeArrowheads="1"/>
          </p:cNvSpPr>
          <p:nvPr/>
        </p:nvSpPr>
        <p:spPr bwMode="auto">
          <a:xfrm>
            <a:off x="1487486" y="86856"/>
            <a:ext cx="66976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b="1">
                <a:solidFill>
                  <a:schemeClr val="tx2"/>
                </a:solidFill>
                <a:latin typeface="Times New Roman" pitchFamily="18" charset="0"/>
                <a:cs typeface="Times New Roman" pitchFamily="18" charset="0"/>
              </a:rPr>
              <a:t>L’enfant n’est pas un adulte en miniature. </a:t>
            </a:r>
          </a:p>
          <a:p>
            <a:pPr algn="ctr"/>
            <a:r>
              <a:rPr lang="fr-FR" sz="2800" b="1">
                <a:solidFill>
                  <a:schemeClr val="tx2"/>
                </a:solidFill>
                <a:latin typeface="Times New Roman" pitchFamily="18" charset="0"/>
                <a:cs typeface="Times New Roman" pitchFamily="18" charset="0"/>
              </a:rPr>
              <a:t>Le nouveau-né n’est pas un enfant.</a:t>
            </a:r>
          </a:p>
        </p:txBody>
      </p:sp>
      <p:grpSp>
        <p:nvGrpSpPr>
          <p:cNvPr id="73732" name="Groupe 36"/>
          <p:cNvGrpSpPr>
            <a:grpSpLocks/>
          </p:cNvGrpSpPr>
          <p:nvPr/>
        </p:nvGrpSpPr>
        <p:grpSpPr bwMode="auto">
          <a:xfrm>
            <a:off x="90488" y="1683079"/>
            <a:ext cx="8729662" cy="5047921"/>
            <a:chOff x="90833" y="1683802"/>
            <a:chExt cx="8729640" cy="5047241"/>
          </a:xfrm>
        </p:grpSpPr>
        <p:pic>
          <p:nvPicPr>
            <p:cNvPr id="4" name="Picture 6" descr="ANd9GcTxJYI8oFvWVZTkUUuWTgr3Hq3I175RNNb-q8-FC5GYyKE_akaAJA"/>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3179801" y="2329588"/>
              <a:ext cx="2749230" cy="1099088"/>
            </a:xfrm>
            <a:prstGeom prst="rect">
              <a:avLst/>
            </a:prstGeom>
            <a:noFill/>
          </p:spPr>
        </p:pic>
        <p:pic>
          <p:nvPicPr>
            <p:cNvPr id="73737" name="Picture 21" descr="Bébé prématuré"/>
            <p:cNvPicPr>
              <a:picLocks noChangeAspect="1" noChangeArrowheads="1"/>
            </p:cNvPicPr>
            <p:nvPr/>
          </p:nvPicPr>
          <p:blipFill>
            <a:blip r:embed="rId3">
              <a:extLst>
                <a:ext uri="{28A0092B-C50C-407E-A947-70E740481C1C}">
                  <a14:useLocalDpi xmlns:a14="http://schemas.microsoft.com/office/drawing/2010/main" val="0"/>
                </a:ext>
              </a:extLst>
            </a:blip>
            <a:srcRect t="14153"/>
            <a:stretch>
              <a:fillRect/>
            </a:stretch>
          </p:blipFill>
          <p:spPr bwMode="auto">
            <a:xfrm>
              <a:off x="4633116" y="3328408"/>
              <a:ext cx="193833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005" y="3326966"/>
              <a:ext cx="181242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9" name="ZoneTexte 1"/>
            <p:cNvSpPr txBox="1">
              <a:spLocks noChangeArrowheads="1"/>
            </p:cNvSpPr>
            <p:nvPr/>
          </p:nvSpPr>
          <p:spPr bwMode="auto">
            <a:xfrm>
              <a:off x="5020061" y="2597725"/>
              <a:ext cx="1164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r-FR"/>
                <a:t>Bénéfice</a:t>
              </a:r>
            </a:p>
          </p:txBody>
        </p:sp>
        <p:sp>
          <p:nvSpPr>
            <p:cNvPr id="73740" name="ZoneTexte 9"/>
            <p:cNvSpPr txBox="1">
              <a:spLocks noChangeArrowheads="1"/>
            </p:cNvSpPr>
            <p:nvPr/>
          </p:nvSpPr>
          <p:spPr bwMode="auto">
            <a:xfrm>
              <a:off x="3115991" y="2782391"/>
              <a:ext cx="1164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r-FR"/>
                <a:t>Risque</a:t>
              </a:r>
            </a:p>
          </p:txBody>
        </p:sp>
        <p:sp>
          <p:nvSpPr>
            <p:cNvPr id="73741" name="ZoneTexte 4"/>
            <p:cNvSpPr txBox="1">
              <a:spLocks noChangeArrowheads="1"/>
            </p:cNvSpPr>
            <p:nvPr/>
          </p:nvSpPr>
          <p:spPr bwMode="auto">
            <a:xfrm>
              <a:off x="2890569" y="4445558"/>
              <a:ext cx="3892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r-FR"/>
                <a:t>MEDICAMENTS POUR L’ENFANT</a:t>
              </a:r>
            </a:p>
          </p:txBody>
        </p:sp>
        <p:sp>
          <p:nvSpPr>
            <p:cNvPr id="7" name="Ellipse 6"/>
            <p:cNvSpPr/>
            <p:nvPr/>
          </p:nvSpPr>
          <p:spPr>
            <a:xfrm>
              <a:off x="2035515" y="1837440"/>
              <a:ext cx="5602274" cy="3312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3743" name="ZoneTexte 8"/>
            <p:cNvSpPr txBox="1">
              <a:spLocks noChangeArrowheads="1"/>
            </p:cNvSpPr>
            <p:nvPr/>
          </p:nvSpPr>
          <p:spPr bwMode="auto">
            <a:xfrm>
              <a:off x="90833" y="3637349"/>
              <a:ext cx="2114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r-FR"/>
                <a:t>Prescriptions </a:t>
              </a:r>
              <a:r>
                <a:rPr lang="fr-FR">
                  <a:solidFill>
                    <a:srgbClr val="C00000"/>
                  </a:solidFill>
                </a:rPr>
                <a:t>hors/sans AMM</a:t>
              </a:r>
            </a:p>
          </p:txBody>
        </p:sp>
        <p:sp>
          <p:nvSpPr>
            <p:cNvPr id="73744" name="ZoneTexte 11"/>
            <p:cNvSpPr txBox="1">
              <a:spLocks noChangeArrowheads="1"/>
            </p:cNvSpPr>
            <p:nvPr/>
          </p:nvSpPr>
          <p:spPr bwMode="auto">
            <a:xfrm>
              <a:off x="600415" y="1683802"/>
              <a:ext cx="2456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r-FR">
                  <a:solidFill>
                    <a:srgbClr val="C00000"/>
                  </a:solidFill>
                </a:rPr>
                <a:t>Pharmacovigilance</a:t>
              </a:r>
            </a:p>
          </p:txBody>
        </p:sp>
        <p:sp>
          <p:nvSpPr>
            <p:cNvPr id="13" name="Forme libre 12"/>
            <p:cNvSpPr/>
            <p:nvPr/>
          </p:nvSpPr>
          <p:spPr>
            <a:xfrm>
              <a:off x="1740241" y="4848522"/>
              <a:ext cx="0" cy="57142"/>
            </a:xfrm>
            <a:custGeom>
              <a:avLst/>
              <a:gdLst>
                <a:gd name="connsiteX0" fmla="*/ 0 w 0"/>
                <a:gd name="connsiteY0" fmla="*/ 58057 h 58057"/>
                <a:gd name="connsiteX1" fmla="*/ 0 w 0"/>
                <a:gd name="connsiteY1" fmla="*/ 58057 h 58057"/>
                <a:gd name="connsiteX2" fmla="*/ 0 w 0"/>
                <a:gd name="connsiteY2" fmla="*/ 0 h 58057"/>
              </a:gdLst>
              <a:ahLst/>
              <a:cxnLst>
                <a:cxn ang="0">
                  <a:pos x="connsiteX0" y="connsiteY0"/>
                </a:cxn>
                <a:cxn ang="0">
                  <a:pos x="connsiteX1" y="connsiteY1"/>
                </a:cxn>
                <a:cxn ang="0">
                  <a:pos x="connsiteX2" y="connsiteY2"/>
                </a:cxn>
              </a:cxnLst>
              <a:rect l="l" t="t" r="r" b="b"/>
              <a:pathLst>
                <a:path h="58057">
                  <a:moveTo>
                    <a:pt x="0" y="58057"/>
                  </a:moveTo>
                  <a:lnTo>
                    <a:pt x="0" y="58057"/>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7" name="Flèche droite 16"/>
            <p:cNvSpPr/>
            <p:nvPr/>
          </p:nvSpPr>
          <p:spPr>
            <a:xfrm>
              <a:off x="1725954" y="3813611"/>
              <a:ext cx="309561" cy="4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0" name="Connecteur droit avec flèche 19"/>
            <p:cNvCxnSpPr/>
            <p:nvPr/>
          </p:nvCxnSpPr>
          <p:spPr>
            <a:xfrm flipV="1">
              <a:off x="2473664" y="4673920"/>
              <a:ext cx="276224" cy="4412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Double flèche verticale 29"/>
            <p:cNvSpPr/>
            <p:nvPr/>
          </p:nvSpPr>
          <p:spPr>
            <a:xfrm>
              <a:off x="1581491" y="2329499"/>
              <a:ext cx="46038" cy="9984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Flèche droite 30"/>
            <p:cNvSpPr/>
            <p:nvPr/>
          </p:nvSpPr>
          <p:spPr>
            <a:xfrm>
              <a:off x="2473664" y="2053311"/>
              <a:ext cx="417512" cy="46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3753" name="ZoneTexte 35"/>
            <p:cNvSpPr txBox="1">
              <a:spLocks noChangeArrowheads="1"/>
            </p:cNvSpPr>
            <p:nvPr/>
          </p:nvSpPr>
          <p:spPr bwMode="auto">
            <a:xfrm>
              <a:off x="251521" y="6023157"/>
              <a:ext cx="8568952" cy="7078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sz="2000" b="1">
                  <a:latin typeface="Times New Roman" pitchFamily="18" charset="0"/>
                  <a:cs typeface="Times New Roman" pitchFamily="18" charset="0"/>
                </a:rPr>
                <a:t>Approches pharmacoépidémiologiques, pharmacométriques </a:t>
              </a:r>
              <a:br>
                <a:rPr lang="fr-FR" sz="2000" b="1">
                  <a:latin typeface="Times New Roman" pitchFamily="18" charset="0"/>
                  <a:cs typeface="Times New Roman" pitchFamily="18" charset="0"/>
                </a:rPr>
              </a:br>
              <a:r>
                <a:rPr lang="fr-FR" sz="2000" b="1">
                  <a:latin typeface="Times New Roman" pitchFamily="18" charset="0"/>
                  <a:cs typeface="Times New Roman" pitchFamily="18" charset="0"/>
                </a:rPr>
                <a:t>et méta-analytiques</a:t>
              </a:r>
              <a:endParaRPr lang="fr-FR" sz="2000">
                <a:latin typeface="Times New Roman" pitchFamily="18" charset="0"/>
                <a:cs typeface="Times New Roman" pitchFamily="18" charset="0"/>
              </a:endParaRPr>
            </a:p>
          </p:txBody>
        </p:sp>
        <p:sp>
          <p:nvSpPr>
            <p:cNvPr id="73754" name="ZoneTexte 37"/>
            <p:cNvSpPr txBox="1">
              <a:spLocks noChangeArrowheads="1"/>
            </p:cNvSpPr>
            <p:nvPr/>
          </p:nvSpPr>
          <p:spPr bwMode="auto">
            <a:xfrm>
              <a:off x="3059065" y="5351741"/>
              <a:ext cx="3239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a:solidFill>
                    <a:srgbClr val="FF0000"/>
                  </a:solidFill>
                </a:rPr>
                <a:t>Etudes pharmacologiques de phase I à IV</a:t>
              </a:r>
            </a:p>
          </p:txBody>
        </p:sp>
        <p:sp>
          <p:nvSpPr>
            <p:cNvPr id="40" name="Flèche vers le haut 39"/>
            <p:cNvSpPr/>
            <p:nvPr/>
          </p:nvSpPr>
          <p:spPr>
            <a:xfrm>
              <a:off x="3686511" y="5150106"/>
              <a:ext cx="46038" cy="222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Flèche vers le haut 44"/>
            <p:cNvSpPr/>
            <p:nvPr/>
          </p:nvSpPr>
          <p:spPr>
            <a:xfrm>
              <a:off x="5608969" y="5188201"/>
              <a:ext cx="46037" cy="222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vers le haut 45"/>
            <p:cNvSpPr/>
            <p:nvPr/>
          </p:nvSpPr>
          <p:spPr>
            <a:xfrm>
              <a:off x="4632659" y="5188201"/>
              <a:ext cx="46038" cy="222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19" name="Connecteur droit 18"/>
          <p:cNvCxnSpPr/>
          <p:nvPr/>
        </p:nvCxnSpPr>
        <p:spPr>
          <a:xfrm>
            <a:off x="7654925" y="2625725"/>
            <a:ext cx="0" cy="29638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6200775" y="5589588"/>
            <a:ext cx="145415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755650" y="640556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pPr>
              <a:defRPr/>
            </a:pPr>
            <a:fld id="{A7BCE9FD-3364-4EF2-9A4C-037FD3AAF582}" type="slidenum">
              <a:rPr lang="en-US" smtClean="0"/>
              <a:pPr>
                <a:defRPr/>
              </a:pPr>
              <a:t>38</a:t>
            </a:fld>
            <a:endParaRPr lang="en-US"/>
          </a:p>
        </p:txBody>
      </p:sp>
      <p:pic>
        <p:nvPicPr>
          <p:cNvPr id="32" name="Image 31"/>
          <p:cNvPicPr>
            <a:picLocks noChangeAspect="1"/>
          </p:cNvPicPr>
          <p:nvPr/>
        </p:nvPicPr>
        <p:blipFill>
          <a:blip r:embed="rId5"/>
          <a:stretch>
            <a:fillRect/>
          </a:stretch>
        </p:blipFill>
        <p:spPr>
          <a:xfrm>
            <a:off x="8283129" y="104435"/>
            <a:ext cx="565894" cy="570533"/>
          </a:xfrm>
          <a:prstGeom prst="rect">
            <a:avLst/>
          </a:prstGeom>
        </p:spPr>
      </p:pic>
    </p:spTree>
    <p:extLst>
      <p:ext uri="{BB962C8B-B14F-4D97-AF65-F5344CB8AC3E}">
        <p14:creationId xmlns:p14="http://schemas.microsoft.com/office/powerpoint/2010/main" val="412272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fr-FR" altLang="fr-FR" sz="2800" b="1" dirty="0" smtClean="0">
                <a:solidFill>
                  <a:schemeClr val="accent1"/>
                </a:solidFill>
              </a:rPr>
              <a:t>Les catégories d’âge </a:t>
            </a:r>
            <a:br>
              <a:rPr lang="fr-FR" altLang="fr-FR" sz="2800" b="1" dirty="0" smtClean="0">
                <a:solidFill>
                  <a:schemeClr val="accent1"/>
                </a:solidFill>
              </a:rPr>
            </a:br>
            <a:r>
              <a:rPr lang="fr-FR" altLang="fr-FR" sz="2800" b="1" dirty="0" smtClean="0">
                <a:solidFill>
                  <a:schemeClr val="accent1"/>
                </a:solidFill>
              </a:rPr>
              <a:t>International </a:t>
            </a:r>
            <a:r>
              <a:rPr lang="fr-FR" altLang="fr-FR" sz="2800" b="1" dirty="0" err="1" smtClean="0">
                <a:solidFill>
                  <a:schemeClr val="accent1"/>
                </a:solidFill>
              </a:rPr>
              <a:t>Conference</a:t>
            </a:r>
            <a:r>
              <a:rPr lang="fr-FR" altLang="fr-FR" sz="2800" b="1" dirty="0" smtClean="0">
                <a:solidFill>
                  <a:schemeClr val="accent1"/>
                </a:solidFill>
              </a:rPr>
              <a:t> in </a:t>
            </a:r>
            <a:r>
              <a:rPr lang="fr-FR" altLang="fr-FR" sz="2800" b="1" dirty="0" err="1" smtClean="0">
                <a:solidFill>
                  <a:schemeClr val="accent1"/>
                </a:solidFill>
              </a:rPr>
              <a:t>Harmonization</a:t>
            </a:r>
            <a:r>
              <a:rPr lang="fr-FR" altLang="fr-FR" sz="2800" b="1" dirty="0" smtClean="0">
                <a:solidFill>
                  <a:schemeClr val="accent1"/>
                </a:solidFill>
              </a:rPr>
              <a:t> E11</a:t>
            </a:r>
          </a:p>
        </p:txBody>
      </p:sp>
      <p:sp>
        <p:nvSpPr>
          <p:cNvPr id="36867" name="Rectangle 3"/>
          <p:cNvSpPr>
            <a:spLocks noGrp="1" noChangeArrowheads="1"/>
          </p:cNvSpPr>
          <p:nvPr>
            <p:ph type="body" idx="1"/>
          </p:nvPr>
        </p:nvSpPr>
        <p:spPr>
          <a:xfrm>
            <a:off x="468313" y="1989138"/>
            <a:ext cx="8229600" cy="4525962"/>
          </a:xfrm>
        </p:spPr>
        <p:txBody>
          <a:bodyPr/>
          <a:lstStyle/>
          <a:p>
            <a:pPr eaLnBrk="1" hangingPunct="1"/>
            <a:r>
              <a:rPr lang="fr-FR" altLang="fr-FR" dirty="0" smtClean="0"/>
              <a:t>Prématurés (&lt;37 SA)</a:t>
            </a:r>
          </a:p>
          <a:p>
            <a:pPr eaLnBrk="1" hangingPunct="1"/>
            <a:r>
              <a:rPr lang="fr-FR" altLang="fr-FR" dirty="0" smtClean="0"/>
              <a:t>Nouveau-nés à terme (0-27 J)</a:t>
            </a:r>
          </a:p>
          <a:p>
            <a:pPr eaLnBrk="1" hangingPunct="1"/>
            <a:r>
              <a:rPr lang="fr-FR" altLang="fr-FR" dirty="0" smtClean="0"/>
              <a:t>Nourrisson (28J- 23M)</a:t>
            </a:r>
          </a:p>
          <a:p>
            <a:pPr eaLnBrk="1" hangingPunct="1"/>
            <a:r>
              <a:rPr lang="fr-FR" altLang="fr-FR" dirty="0" smtClean="0"/>
              <a:t>Enfants (2-11 ans)</a:t>
            </a:r>
          </a:p>
          <a:p>
            <a:pPr eaLnBrk="1" hangingPunct="1"/>
            <a:r>
              <a:rPr lang="fr-FR" altLang="fr-FR" dirty="0" smtClean="0"/>
              <a:t>Adolescents (12-18 ans)</a:t>
            </a:r>
          </a:p>
        </p:txBody>
      </p:sp>
      <p:pic>
        <p:nvPicPr>
          <p:cNvPr id="5" name="Image 4"/>
          <p:cNvPicPr>
            <a:picLocks noChangeAspect="1"/>
          </p:cNvPicPr>
          <p:nvPr/>
        </p:nvPicPr>
        <p:blipFill>
          <a:blip r:embed="rId2"/>
          <a:stretch>
            <a:fillRect/>
          </a:stretch>
        </p:blipFill>
        <p:spPr>
          <a:xfrm>
            <a:off x="8283129" y="104435"/>
            <a:ext cx="565894" cy="570533"/>
          </a:xfrm>
          <a:prstGeom prst="rect">
            <a:avLst/>
          </a:prstGeom>
        </p:spPr>
      </p:pic>
    </p:spTree>
    <p:extLst>
      <p:ext uri="{BB962C8B-B14F-4D97-AF65-F5344CB8AC3E}">
        <p14:creationId xmlns:p14="http://schemas.microsoft.com/office/powerpoint/2010/main" val="801187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rPr>
              <a:t>PLAN</a:t>
            </a:r>
            <a:endParaRPr lang="fr-FR" sz="3600" dirty="0">
              <a:solidFill>
                <a:schemeClr val="tx1">
                  <a:lumMod val="65000"/>
                  <a:lumOff val="35000"/>
                </a:schemeClr>
              </a:solidFill>
            </a:endParaRPr>
          </a:p>
        </p:txBody>
      </p:sp>
      <p:sp>
        <p:nvSpPr>
          <p:cNvPr id="3" name="Espace réservé du contenu 2"/>
          <p:cNvSpPr>
            <a:spLocks noGrp="1"/>
          </p:cNvSpPr>
          <p:nvPr>
            <p:ph idx="4294967295"/>
          </p:nvPr>
        </p:nvSpPr>
        <p:spPr>
          <a:xfrm>
            <a:off x="897033" y="1196752"/>
            <a:ext cx="7499176" cy="4104456"/>
          </a:xfrm>
          <a:prstGeom prst="rect">
            <a:avLst/>
          </a:prstGeom>
        </p:spPr>
        <p:txBody>
          <a:bodyPr/>
          <a:lstStyle/>
          <a:p>
            <a:pPr marL="457200" indent="-457200">
              <a:lnSpc>
                <a:spcPct val="150000"/>
              </a:lnSpc>
              <a:buFont typeface="+mj-lt"/>
              <a:buAutoNum type="arabicPeriod"/>
            </a:pPr>
            <a:r>
              <a:rPr lang="en-US" sz="2800" dirty="0" smtClean="0"/>
              <a:t>Conception </a:t>
            </a:r>
            <a:r>
              <a:rPr lang="en-US" sz="2800" dirty="0" err="1" smtClean="0"/>
              <a:t>générale</a:t>
            </a:r>
            <a:endParaRPr lang="en-US" sz="2800" dirty="0" smtClean="0"/>
          </a:p>
          <a:p>
            <a:pPr marL="457200" indent="-457200">
              <a:lnSpc>
                <a:spcPct val="150000"/>
              </a:lnSpc>
              <a:buFont typeface="+mj-lt"/>
              <a:buAutoNum type="arabicPeriod"/>
            </a:pPr>
            <a:r>
              <a:rPr lang="fr-FR" sz="2800" dirty="0" smtClean="0"/>
              <a:t>Facteurs </a:t>
            </a:r>
            <a:r>
              <a:rPr lang="fr-FR" sz="2800" dirty="0"/>
              <a:t>de variabilité de l’effet médicament</a:t>
            </a:r>
            <a:endParaRPr lang="en-US" sz="2800" dirty="0" smtClean="0"/>
          </a:p>
          <a:p>
            <a:pPr marL="457200" indent="-457200">
              <a:lnSpc>
                <a:spcPct val="150000"/>
              </a:lnSpc>
              <a:buFont typeface="+mj-lt"/>
              <a:buAutoNum type="arabicPeriod"/>
            </a:pPr>
            <a:r>
              <a:rPr lang="en-US" sz="2800" dirty="0" err="1" smtClean="0"/>
              <a:t>Médicaments</a:t>
            </a:r>
            <a:r>
              <a:rPr lang="en-US" sz="2800" dirty="0" smtClean="0"/>
              <a:t> et le couple </a:t>
            </a:r>
            <a:r>
              <a:rPr lang="en-US" sz="2800" dirty="0" err="1" smtClean="0"/>
              <a:t>mère</a:t>
            </a:r>
            <a:r>
              <a:rPr lang="en-US" sz="2800" dirty="0" smtClean="0"/>
              <a:t>-enfant</a:t>
            </a:r>
          </a:p>
          <a:p>
            <a:pPr marL="457200" indent="-457200">
              <a:lnSpc>
                <a:spcPct val="150000"/>
              </a:lnSpc>
              <a:buFont typeface="+mj-lt"/>
              <a:buAutoNum type="arabicPeriod"/>
            </a:pPr>
            <a:r>
              <a:rPr lang="en-US" sz="2800" dirty="0" err="1" smtClean="0"/>
              <a:t>Médicaments</a:t>
            </a:r>
            <a:r>
              <a:rPr lang="en-US" sz="2800" dirty="0" smtClean="0"/>
              <a:t> et les </a:t>
            </a:r>
            <a:r>
              <a:rPr lang="en-US" sz="2800" dirty="0" err="1" smtClean="0"/>
              <a:t>enfants</a:t>
            </a:r>
            <a:endParaRPr lang="en-US" sz="2800" dirty="0" smtClean="0"/>
          </a:p>
          <a:p>
            <a:pPr marL="457200" indent="-457200">
              <a:lnSpc>
                <a:spcPct val="150000"/>
              </a:lnSpc>
              <a:buFont typeface="+mj-lt"/>
              <a:buAutoNum type="arabicPeriod"/>
            </a:pPr>
            <a:r>
              <a:rPr lang="en-US" sz="2800" dirty="0" err="1" smtClean="0"/>
              <a:t>Médicaments</a:t>
            </a:r>
            <a:r>
              <a:rPr lang="en-US" sz="2800" dirty="0" smtClean="0"/>
              <a:t> et les </a:t>
            </a:r>
            <a:r>
              <a:rPr lang="en-US" sz="2800" dirty="0" err="1" smtClean="0"/>
              <a:t>personnes</a:t>
            </a:r>
            <a:r>
              <a:rPr lang="en-US" sz="2800" dirty="0" smtClean="0"/>
              <a:t> </a:t>
            </a:r>
            <a:r>
              <a:rPr lang="en-US" sz="2800" dirty="0" err="1" smtClean="0"/>
              <a:t>âgées</a:t>
            </a:r>
            <a:endParaRPr lang="en-US" sz="2800" dirty="0"/>
          </a:p>
          <a:p>
            <a:pPr>
              <a:lnSpc>
                <a:spcPct val="150000"/>
              </a:lnSpc>
            </a:pPr>
            <a:endParaRPr lang="fr-FR" dirty="0"/>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21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1598613" y="549275"/>
            <a:ext cx="6697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b="1">
                <a:solidFill>
                  <a:schemeClr val="tx2"/>
                </a:solidFill>
                <a:latin typeface="Times New Roman" pitchFamily="18" charset="0"/>
                <a:cs typeface="Times New Roman" pitchFamily="18" charset="0"/>
              </a:rPr>
              <a:t>L’enfant n’est pas un adulte en miniature. </a:t>
            </a:r>
          </a:p>
          <a:p>
            <a:pPr algn="ctr"/>
            <a:r>
              <a:rPr lang="fr-FR" sz="2800" b="1">
                <a:solidFill>
                  <a:schemeClr val="tx2"/>
                </a:solidFill>
                <a:latin typeface="Times New Roman" pitchFamily="18" charset="0"/>
                <a:cs typeface="Times New Roman" pitchFamily="18" charset="0"/>
              </a:rPr>
              <a:t>Le nouveau-né n’est pas un enfant.</a:t>
            </a:r>
          </a:p>
        </p:txBody>
      </p:sp>
      <p:grpSp>
        <p:nvGrpSpPr>
          <p:cNvPr id="52227" name="Groupe 7"/>
          <p:cNvGrpSpPr>
            <a:grpSpLocks/>
          </p:cNvGrpSpPr>
          <p:nvPr/>
        </p:nvGrpSpPr>
        <p:grpSpPr bwMode="auto">
          <a:xfrm>
            <a:off x="742950" y="1851287"/>
            <a:ext cx="7553325" cy="4236412"/>
            <a:chOff x="742503" y="1804790"/>
            <a:chExt cx="7553755" cy="4237171"/>
          </a:xfrm>
        </p:grpSpPr>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19" y="3481487"/>
              <a:ext cx="1219229" cy="165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ZoneTexte 9"/>
            <p:cNvSpPr txBox="1">
              <a:spLocks noChangeArrowheads="1"/>
            </p:cNvSpPr>
            <p:nvPr/>
          </p:nvSpPr>
          <p:spPr bwMode="auto">
            <a:xfrm>
              <a:off x="742503" y="1898651"/>
              <a:ext cx="3319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a:t>Croissance et maturation</a:t>
              </a:r>
            </a:p>
          </p:txBody>
        </p:sp>
        <p:sp>
          <p:nvSpPr>
            <p:cNvPr id="52230" name="ZoneTexte 10"/>
            <p:cNvSpPr txBox="1">
              <a:spLocks noChangeArrowheads="1"/>
            </p:cNvSpPr>
            <p:nvPr/>
          </p:nvSpPr>
          <p:spPr bwMode="auto">
            <a:xfrm>
              <a:off x="742503" y="2543176"/>
              <a:ext cx="3024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endParaRPr lang="fr-FR"/>
            </a:p>
            <a:p>
              <a:pPr algn="ctr" eaLnBrk="1" hangingPunct="1"/>
              <a:endParaRPr lang="fr-FR"/>
            </a:p>
          </p:txBody>
        </p:sp>
        <p:sp>
          <p:nvSpPr>
            <p:cNvPr id="52231" name="ZoneTexte 22"/>
            <p:cNvSpPr txBox="1">
              <a:spLocks noChangeArrowheads="1"/>
            </p:cNvSpPr>
            <p:nvPr/>
          </p:nvSpPr>
          <p:spPr bwMode="auto">
            <a:xfrm>
              <a:off x="1074291" y="2867026"/>
              <a:ext cx="2759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a:t>PK/PD spécifiques</a:t>
              </a:r>
            </a:p>
            <a:p>
              <a:pPr algn="ctr" eaLnBrk="1" hangingPunct="1"/>
              <a:endParaRPr lang="fr-FR"/>
            </a:p>
          </p:txBody>
        </p:sp>
        <p:cxnSp>
          <p:nvCxnSpPr>
            <p:cNvPr id="25" name="Connecteur droit avec flèche 24"/>
            <p:cNvCxnSpPr/>
            <p:nvPr/>
          </p:nvCxnSpPr>
          <p:spPr>
            <a:xfrm>
              <a:off x="2401535" y="2358926"/>
              <a:ext cx="0" cy="3699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233" name="ZoneTexte 25"/>
            <p:cNvSpPr txBox="1">
              <a:spLocks noChangeArrowheads="1"/>
            </p:cNvSpPr>
            <p:nvPr/>
          </p:nvSpPr>
          <p:spPr bwMode="auto">
            <a:xfrm>
              <a:off x="1232677" y="5118631"/>
              <a:ext cx="7063581" cy="9233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b="1"/>
                <a:t>Recommandations</a:t>
              </a:r>
              <a:r>
                <a:rPr lang="fr-FR">
                  <a:solidFill>
                    <a:srgbClr val="FF00FF"/>
                  </a:solidFill>
                </a:rPr>
                <a:t> </a:t>
              </a:r>
              <a:r>
                <a:rPr lang="fr-FR"/>
                <a:t>(OMS) </a:t>
              </a:r>
              <a:r>
                <a:rPr lang="fr-FR" b="1"/>
                <a:t>+ Réglementations </a:t>
              </a:r>
            </a:p>
            <a:p>
              <a:pPr algn="ctr" eaLnBrk="1" hangingPunct="1"/>
              <a:r>
                <a:rPr lang="fr-FR"/>
                <a:t>FDA (US)+ européennes  (EC 1901/2006) </a:t>
              </a:r>
            </a:p>
            <a:p>
              <a:pPr algn="ctr" eaLnBrk="1" hangingPunct="1"/>
              <a:r>
                <a:rPr lang="fr-FR" b="1"/>
                <a:t>relatives aux médicaments à usage pédiatrique</a:t>
              </a:r>
            </a:p>
          </p:txBody>
        </p:sp>
        <p:sp>
          <p:nvSpPr>
            <p:cNvPr id="52234" name="ZoneTexte 8"/>
            <p:cNvSpPr txBox="1">
              <a:spLocks noChangeArrowheads="1"/>
            </p:cNvSpPr>
            <p:nvPr/>
          </p:nvSpPr>
          <p:spPr bwMode="auto">
            <a:xfrm>
              <a:off x="5259461" y="1804790"/>
              <a:ext cx="26288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a:t>Manque d’études</a:t>
              </a:r>
            </a:p>
            <a:p>
              <a:pPr algn="ctr" eaLnBrk="1" hangingPunct="1"/>
              <a:r>
                <a:rPr lang="fr-FR"/>
                <a:t>Contraintes éthiques et économiques</a:t>
              </a:r>
            </a:p>
          </p:txBody>
        </p:sp>
        <p:sp>
          <p:nvSpPr>
            <p:cNvPr id="52235" name="ZoneTexte 11"/>
            <p:cNvSpPr txBox="1">
              <a:spLocks noChangeArrowheads="1"/>
            </p:cNvSpPr>
            <p:nvPr/>
          </p:nvSpPr>
          <p:spPr bwMode="auto">
            <a:xfrm>
              <a:off x="5232820" y="3091857"/>
              <a:ext cx="2628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b="1">
                  <a:latin typeface="Times New Roman" pitchFamily="18" charset="0"/>
                  <a:cs typeface="Times New Roman" pitchFamily="18" charset="0"/>
                </a:rPr>
                <a:t>Prescriptions </a:t>
              </a:r>
            </a:p>
            <a:p>
              <a:pPr algn="ctr" eaLnBrk="1" hangingPunct="1"/>
              <a:r>
                <a:rPr lang="fr-FR" b="1">
                  <a:latin typeface="Times New Roman" pitchFamily="18" charset="0"/>
                  <a:cs typeface="Times New Roman" pitchFamily="18" charset="0"/>
                </a:rPr>
                <a:t>hors/sans AMM</a:t>
              </a:r>
            </a:p>
          </p:txBody>
        </p:sp>
        <p:cxnSp>
          <p:nvCxnSpPr>
            <p:cNvPr id="24" name="Connecteur droit avec flèche 23"/>
            <p:cNvCxnSpPr/>
            <p:nvPr/>
          </p:nvCxnSpPr>
          <p:spPr>
            <a:xfrm>
              <a:off x="6534033" y="2728880"/>
              <a:ext cx="0" cy="3413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237" name="ZoneTexte 14"/>
            <p:cNvSpPr txBox="1">
              <a:spLocks noChangeArrowheads="1"/>
            </p:cNvSpPr>
            <p:nvPr/>
          </p:nvSpPr>
          <p:spPr bwMode="auto">
            <a:xfrm>
              <a:off x="4624760" y="4247952"/>
              <a:ext cx="186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a:t>Erreurs médication</a:t>
              </a:r>
            </a:p>
          </p:txBody>
        </p:sp>
        <p:sp>
          <p:nvSpPr>
            <p:cNvPr id="52238" name="ZoneTexte 16"/>
            <p:cNvSpPr txBox="1">
              <a:spLocks noChangeArrowheads="1"/>
            </p:cNvSpPr>
            <p:nvPr/>
          </p:nvSpPr>
          <p:spPr bwMode="auto">
            <a:xfrm>
              <a:off x="6591844" y="4374158"/>
              <a:ext cx="930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r-FR"/>
                <a:t>EIM</a:t>
              </a:r>
            </a:p>
          </p:txBody>
        </p:sp>
        <p:cxnSp>
          <p:nvCxnSpPr>
            <p:cNvPr id="28" name="Connecteur droit avec flèche 27"/>
            <p:cNvCxnSpPr/>
            <p:nvPr/>
          </p:nvCxnSpPr>
          <p:spPr>
            <a:xfrm flipH="1">
              <a:off x="5676734" y="3868910"/>
              <a:ext cx="731880" cy="4953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endCxn id="52238" idx="0"/>
            </p:cNvCxnSpPr>
            <p:nvPr/>
          </p:nvCxnSpPr>
          <p:spPr>
            <a:xfrm>
              <a:off x="6510219" y="3867321"/>
              <a:ext cx="546131" cy="506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 name="Espace réservé du numéro de diapositive 2"/>
          <p:cNvSpPr>
            <a:spLocks noGrp="1"/>
          </p:cNvSpPr>
          <p:nvPr>
            <p:ph type="sldNum" sz="quarter" idx="12"/>
          </p:nvPr>
        </p:nvSpPr>
        <p:spPr/>
        <p:txBody>
          <a:bodyPr/>
          <a:lstStyle/>
          <a:p>
            <a:pPr>
              <a:defRPr/>
            </a:pPr>
            <a:fld id="{A7BCE9FD-3364-4EF2-9A4C-037FD3AAF582}" type="slidenum">
              <a:rPr lang="en-US" smtClean="0"/>
              <a:pPr>
                <a:defRPr/>
              </a:pPr>
              <a:t>40</a:t>
            </a:fld>
            <a:endParaRPr lang="en-US"/>
          </a:p>
        </p:txBody>
      </p:sp>
      <p:pic>
        <p:nvPicPr>
          <p:cNvPr id="19" name="Image 18"/>
          <p:cNvPicPr>
            <a:picLocks noChangeAspect="1"/>
          </p:cNvPicPr>
          <p:nvPr/>
        </p:nvPicPr>
        <p:blipFill>
          <a:blip r:embed="rId3"/>
          <a:stretch>
            <a:fillRect/>
          </a:stretch>
        </p:blipFill>
        <p:spPr>
          <a:xfrm>
            <a:off x="8296275" y="13685"/>
            <a:ext cx="565894" cy="570533"/>
          </a:xfrm>
          <a:prstGeom prst="rect">
            <a:avLst/>
          </a:prstGeom>
        </p:spPr>
      </p:pic>
    </p:spTree>
    <p:extLst>
      <p:ext uri="{BB962C8B-B14F-4D97-AF65-F5344CB8AC3E}">
        <p14:creationId xmlns:p14="http://schemas.microsoft.com/office/powerpoint/2010/main" val="2487332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031876" y="193675"/>
            <a:ext cx="7773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800" dirty="0" smtClean="0">
                <a:solidFill>
                  <a:schemeClr val="tx2"/>
                </a:solidFill>
                <a:latin typeface="+mj-lt"/>
                <a:cs typeface="Arial" pitchFamily="34" charset="0"/>
              </a:rPr>
              <a:t>LES ENFANTS NE SONT PAS DES PETITS ADULTES! POURQUOI?</a:t>
            </a:r>
            <a:endParaRPr lang="fr-FR" altLang="fr-FR" sz="2800" dirty="0">
              <a:solidFill>
                <a:schemeClr val="tx2"/>
              </a:solidFill>
              <a:latin typeface="+mj-lt"/>
              <a:cs typeface="Arial" pitchFamily="34" charset="0"/>
            </a:endParaRPr>
          </a:p>
        </p:txBody>
      </p:sp>
      <p:sp>
        <p:nvSpPr>
          <p:cNvPr id="37891" name="Rectangle 3"/>
          <p:cNvSpPr>
            <a:spLocks noChangeArrowheads="1"/>
          </p:cNvSpPr>
          <p:nvPr/>
        </p:nvSpPr>
        <p:spPr bwMode="auto">
          <a:xfrm>
            <a:off x="1547664" y="1556792"/>
            <a:ext cx="698477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r>
              <a:rPr lang="fr-FR" altLang="fr-FR" sz="2800" dirty="0">
                <a:latin typeface="+mn-lt"/>
              </a:rPr>
              <a:t>PK-PD différents</a:t>
            </a:r>
          </a:p>
          <a:p>
            <a:r>
              <a:rPr lang="fr-FR" altLang="fr-FR" sz="2800" dirty="0">
                <a:latin typeface="+mn-lt"/>
              </a:rPr>
              <a:t>Immaturité </a:t>
            </a:r>
            <a:r>
              <a:rPr lang="fr-FR" altLang="fr-FR" sz="2800" dirty="0" smtClean="0">
                <a:latin typeface="+mn-lt"/>
              </a:rPr>
              <a:t>enzymatique et hépatique</a:t>
            </a:r>
          </a:p>
          <a:p>
            <a:r>
              <a:rPr lang="fr-FR" altLang="fr-FR" sz="2800" dirty="0" smtClean="0">
                <a:latin typeface="+mn-lt"/>
              </a:rPr>
              <a:t>Immaturité rénale</a:t>
            </a:r>
            <a:endParaRPr lang="fr-FR" altLang="fr-FR" sz="2800" dirty="0">
              <a:latin typeface="+mn-lt"/>
            </a:endParaRPr>
          </a:p>
          <a:p>
            <a:r>
              <a:rPr lang="fr-FR" altLang="fr-FR" sz="2800" dirty="0">
                <a:latin typeface="+mn-lt"/>
              </a:rPr>
              <a:t>Passage cutané +++</a:t>
            </a:r>
          </a:p>
          <a:p>
            <a:r>
              <a:rPr lang="fr-FR" altLang="fr-FR" sz="2800" dirty="0">
                <a:latin typeface="+mn-lt"/>
              </a:rPr>
              <a:t>Passage </a:t>
            </a:r>
            <a:r>
              <a:rPr lang="fr-FR" altLang="fr-FR" sz="2800" dirty="0" smtClean="0">
                <a:latin typeface="+mn-lt"/>
              </a:rPr>
              <a:t>barrière hémato-encéphalique +++</a:t>
            </a:r>
            <a:endParaRPr lang="fr-FR" altLang="fr-FR" sz="2800" dirty="0">
              <a:latin typeface="+mn-lt"/>
            </a:endParaRPr>
          </a:p>
          <a:p>
            <a:r>
              <a:rPr lang="fr-FR" altLang="fr-FR" sz="2800" dirty="0">
                <a:latin typeface="+mn-lt"/>
              </a:rPr>
              <a:t>Élimination rénale + faible</a:t>
            </a:r>
          </a:p>
          <a:p>
            <a:r>
              <a:rPr lang="fr-FR" altLang="fr-FR" sz="2800" dirty="0" smtClean="0">
                <a:latin typeface="+mn-lt"/>
              </a:rPr>
              <a:t>Croissance +++</a:t>
            </a:r>
            <a:endParaRPr lang="fr-FR" altLang="fr-FR" sz="2800" dirty="0">
              <a:latin typeface="+mn-lt"/>
            </a:endParaRPr>
          </a:p>
          <a:p>
            <a:r>
              <a:rPr lang="fr-FR" altLang="fr-FR" sz="2800" dirty="0" smtClean="0">
                <a:latin typeface="+mn-lt"/>
              </a:rPr>
              <a:t>Fertilité ???</a:t>
            </a:r>
            <a:endParaRPr lang="fr-FR" altLang="fr-FR" sz="2800" dirty="0">
              <a:latin typeface="+mn-lt"/>
            </a:endParaRPr>
          </a:p>
          <a:p>
            <a:pPr>
              <a:buFontTx/>
              <a:buNone/>
            </a:pPr>
            <a:endParaRPr lang="fr-FR" altLang="fr-FR" dirty="0"/>
          </a:p>
        </p:txBody>
      </p:sp>
      <p:pic>
        <p:nvPicPr>
          <p:cNvPr id="5" name="Image 4"/>
          <p:cNvPicPr>
            <a:picLocks noChangeAspect="1"/>
          </p:cNvPicPr>
          <p:nvPr/>
        </p:nvPicPr>
        <p:blipFill>
          <a:blip r:embed="rId2"/>
          <a:stretch>
            <a:fillRect/>
          </a:stretch>
        </p:blipFill>
        <p:spPr>
          <a:xfrm>
            <a:off x="8283129" y="104435"/>
            <a:ext cx="565894" cy="570533"/>
          </a:xfrm>
          <a:prstGeom prst="rect">
            <a:avLst/>
          </a:prstGeom>
        </p:spPr>
      </p:pic>
    </p:spTree>
    <p:extLst>
      <p:ext uri="{BB962C8B-B14F-4D97-AF65-F5344CB8AC3E}">
        <p14:creationId xmlns:p14="http://schemas.microsoft.com/office/powerpoint/2010/main" val="32103363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r-FR" altLang="fr-FR" sz="2800" b="1" dirty="0" smtClean="0">
                <a:solidFill>
                  <a:srgbClr val="00B0F0"/>
                </a:solidFill>
              </a:rPr>
              <a:t>DIFFERENCE ENTRE ENFANTS ET ADULTES</a:t>
            </a:r>
            <a:r>
              <a:rPr lang="fr-FR" altLang="fr-FR" dirty="0" smtClean="0"/>
              <a:t>	</a:t>
            </a:r>
          </a:p>
        </p:txBody>
      </p:sp>
      <p:sp>
        <p:nvSpPr>
          <p:cNvPr id="21507" name="Rectangle 3"/>
          <p:cNvSpPr>
            <a:spLocks noGrp="1" noChangeArrowheads="1"/>
          </p:cNvSpPr>
          <p:nvPr>
            <p:ph type="body" idx="1"/>
          </p:nvPr>
        </p:nvSpPr>
        <p:spPr/>
        <p:txBody>
          <a:bodyPr/>
          <a:lstStyle/>
          <a:p>
            <a:pPr eaLnBrk="1" hangingPunct="1"/>
            <a:r>
              <a:rPr lang="fr-FR" altLang="fr-FR" b="1" dirty="0" smtClean="0"/>
              <a:t>Absorption :</a:t>
            </a:r>
          </a:p>
          <a:p>
            <a:pPr lvl="1" eaLnBrk="1" hangingPunct="1"/>
            <a:r>
              <a:rPr lang="fr-FR" altLang="fr-FR" dirty="0" smtClean="0"/>
              <a:t>Surface de la peau plus important </a:t>
            </a:r>
          </a:p>
          <a:p>
            <a:pPr lvl="1" eaLnBrk="1" hangingPunct="1"/>
            <a:r>
              <a:rPr lang="fr-FR" altLang="fr-FR" dirty="0" smtClean="0"/>
              <a:t>Surface et perméabilité de l’intestin</a:t>
            </a:r>
          </a:p>
          <a:p>
            <a:pPr lvl="1" eaLnBrk="1" hangingPunct="1"/>
            <a:r>
              <a:rPr lang="fr-FR" altLang="fr-FR" dirty="0" smtClean="0"/>
              <a:t>Diminution de la fonction pancréatique (&lt;1 an)</a:t>
            </a:r>
          </a:p>
          <a:p>
            <a:pPr lvl="1" eaLnBrk="1" hangingPunct="1"/>
            <a:r>
              <a:rPr lang="fr-FR" altLang="fr-FR" dirty="0" smtClean="0"/>
              <a:t>Temps de transit plus important</a:t>
            </a:r>
          </a:p>
          <a:p>
            <a:pPr lvl="1" eaLnBrk="1" hangingPunct="1"/>
            <a:r>
              <a:rPr lang="fr-FR" altLang="fr-FR" dirty="0" smtClean="0"/>
              <a:t>Faible effet de premier passage</a:t>
            </a:r>
          </a:p>
        </p:txBody>
      </p:sp>
      <p:pic>
        <p:nvPicPr>
          <p:cNvPr id="5" name="Image 4"/>
          <p:cNvPicPr>
            <a:picLocks noChangeAspect="1"/>
          </p:cNvPicPr>
          <p:nvPr/>
        </p:nvPicPr>
        <p:blipFill>
          <a:blip r:embed="rId2"/>
          <a:stretch>
            <a:fillRect/>
          </a:stretch>
        </p:blipFill>
        <p:spPr>
          <a:xfrm>
            <a:off x="8316416" y="274638"/>
            <a:ext cx="565894" cy="570533"/>
          </a:xfrm>
          <a:prstGeom prst="rect">
            <a:avLst/>
          </a:prstGeom>
        </p:spPr>
      </p:pic>
    </p:spTree>
    <p:extLst>
      <p:ext uri="{BB962C8B-B14F-4D97-AF65-F5344CB8AC3E}">
        <p14:creationId xmlns:p14="http://schemas.microsoft.com/office/powerpoint/2010/main" val="537418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98951"/>
            <a:ext cx="8229600" cy="1143000"/>
          </a:xfrm>
        </p:spPr>
        <p:txBody>
          <a:bodyPr/>
          <a:lstStyle/>
          <a:p>
            <a:pPr eaLnBrk="1" hangingPunct="1"/>
            <a:r>
              <a:rPr lang="fr-FR" altLang="fr-FR" sz="2800" b="1" dirty="0">
                <a:solidFill>
                  <a:srgbClr val="00B0F0"/>
                </a:solidFill>
              </a:rPr>
              <a:t>DIFFERENCE ENTRE ENFANTS ET ADULTES</a:t>
            </a:r>
            <a:endParaRPr lang="fr-FR" altLang="fr-FR" sz="2800" dirty="0" smtClean="0"/>
          </a:p>
        </p:txBody>
      </p:sp>
      <p:sp>
        <p:nvSpPr>
          <p:cNvPr id="22531" name="Rectangle 3"/>
          <p:cNvSpPr>
            <a:spLocks noGrp="1" noChangeArrowheads="1"/>
          </p:cNvSpPr>
          <p:nvPr>
            <p:ph type="body" idx="1"/>
          </p:nvPr>
        </p:nvSpPr>
        <p:spPr/>
        <p:txBody>
          <a:bodyPr/>
          <a:lstStyle/>
          <a:p>
            <a:pPr eaLnBrk="1" hangingPunct="1">
              <a:lnSpc>
                <a:spcPct val="90000"/>
              </a:lnSpc>
            </a:pPr>
            <a:r>
              <a:rPr lang="fr-FR" altLang="fr-FR" b="1" dirty="0" smtClean="0"/>
              <a:t>Distribution</a:t>
            </a:r>
          </a:p>
          <a:p>
            <a:pPr lvl="1" eaLnBrk="1" hangingPunct="1">
              <a:lnSpc>
                <a:spcPct val="90000"/>
              </a:lnSpc>
            </a:pPr>
            <a:r>
              <a:rPr lang="fr-FR" altLang="fr-FR" dirty="0" smtClean="0"/>
              <a:t>Nouveau-né = 80% d’eau, 1 à 2 ans = 55 à 60% (= adulte)</a:t>
            </a:r>
          </a:p>
          <a:p>
            <a:pPr lvl="2" eaLnBrk="1" hangingPunct="1">
              <a:lnSpc>
                <a:spcPct val="90000"/>
              </a:lnSpc>
            </a:pPr>
            <a:r>
              <a:rPr lang="fr-FR" altLang="fr-FR" sz="2800" dirty="0" err="1" smtClean="0"/>
              <a:t>Vss</a:t>
            </a:r>
            <a:r>
              <a:rPr lang="fr-FR" altLang="fr-FR" sz="2800" dirty="0" smtClean="0"/>
              <a:t> des substances hydrosolubles augmentent (aminoside)</a:t>
            </a:r>
          </a:p>
          <a:p>
            <a:pPr lvl="1" eaLnBrk="1" hangingPunct="1">
              <a:lnSpc>
                <a:spcPct val="90000"/>
              </a:lnSpc>
            </a:pPr>
            <a:r>
              <a:rPr lang="fr-FR" altLang="fr-FR" dirty="0" smtClean="0"/>
              <a:t>Tissus adipeux diminué</a:t>
            </a:r>
          </a:p>
          <a:p>
            <a:pPr lvl="2" eaLnBrk="1" hangingPunct="1">
              <a:lnSpc>
                <a:spcPct val="90000"/>
              </a:lnSpc>
            </a:pPr>
            <a:r>
              <a:rPr lang="fr-FR" altLang="fr-FR" sz="2800" dirty="0" smtClean="0"/>
              <a:t>Surdosage des substance lipophiles (</a:t>
            </a:r>
            <a:r>
              <a:rPr lang="fr-FR" altLang="fr-FR" sz="2800" dirty="0" err="1" smtClean="0"/>
              <a:t>diazepam</a:t>
            </a:r>
            <a:r>
              <a:rPr lang="fr-FR" altLang="fr-FR" sz="2800" dirty="0" smtClean="0"/>
              <a:t>)</a:t>
            </a:r>
          </a:p>
          <a:p>
            <a:pPr lvl="1" eaLnBrk="1" hangingPunct="1">
              <a:lnSpc>
                <a:spcPct val="90000"/>
              </a:lnSpc>
            </a:pPr>
            <a:r>
              <a:rPr lang="fr-FR" altLang="fr-FR" dirty="0" smtClean="0"/>
              <a:t>Faible concentration et affinité des protéines plasmatiques (</a:t>
            </a:r>
            <a:r>
              <a:rPr lang="fr-FR" altLang="fr-FR" dirty="0" err="1" smtClean="0"/>
              <a:t>phenytoine</a:t>
            </a:r>
            <a:r>
              <a:rPr lang="fr-FR" altLang="fr-FR" dirty="0" smtClean="0"/>
              <a:t>)</a:t>
            </a:r>
          </a:p>
          <a:p>
            <a:pPr lvl="1" eaLnBrk="1" hangingPunct="1">
              <a:lnSpc>
                <a:spcPct val="90000"/>
              </a:lnSpc>
            </a:pPr>
            <a:endParaRPr lang="fr-FR" altLang="fr-FR" dirty="0" smtClean="0"/>
          </a:p>
        </p:txBody>
      </p:sp>
      <p:pic>
        <p:nvPicPr>
          <p:cNvPr id="4" name="Image 3"/>
          <p:cNvPicPr>
            <a:picLocks noChangeAspect="1"/>
          </p:cNvPicPr>
          <p:nvPr/>
        </p:nvPicPr>
        <p:blipFill>
          <a:blip r:embed="rId2"/>
          <a:stretch>
            <a:fillRect/>
          </a:stretch>
        </p:blipFill>
        <p:spPr>
          <a:xfrm>
            <a:off x="8460432" y="298951"/>
            <a:ext cx="565894" cy="570533"/>
          </a:xfrm>
          <a:prstGeom prst="rect">
            <a:avLst/>
          </a:prstGeom>
        </p:spPr>
      </p:pic>
    </p:spTree>
    <p:extLst>
      <p:ext uri="{BB962C8B-B14F-4D97-AF65-F5344CB8AC3E}">
        <p14:creationId xmlns:p14="http://schemas.microsoft.com/office/powerpoint/2010/main" val="3126753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eaLnBrk="1" hangingPunct="1"/>
            <a:r>
              <a:rPr lang="fr-FR" altLang="fr-FR" b="1" dirty="0" smtClean="0"/>
              <a:t>Métabolisme</a:t>
            </a:r>
          </a:p>
          <a:p>
            <a:pPr lvl="1" eaLnBrk="1" hangingPunct="1"/>
            <a:r>
              <a:rPr lang="fr-FR" altLang="fr-FR" dirty="0" smtClean="0"/>
              <a:t>Maturation enzymatique, ontogénie</a:t>
            </a:r>
          </a:p>
          <a:p>
            <a:pPr lvl="2" eaLnBrk="1" hangingPunct="1"/>
            <a:r>
              <a:rPr lang="fr-FR" altLang="fr-FR" dirty="0" err="1" smtClean="0"/>
              <a:t>Glucuronoconjugaison</a:t>
            </a:r>
            <a:endParaRPr lang="fr-FR" altLang="fr-FR" dirty="0" smtClean="0"/>
          </a:p>
          <a:p>
            <a:pPr lvl="2" eaLnBrk="1" hangingPunct="1"/>
            <a:r>
              <a:rPr lang="fr-FR" altLang="fr-FR" dirty="0" smtClean="0"/>
              <a:t>Déficience enzymatique</a:t>
            </a:r>
          </a:p>
          <a:p>
            <a:pPr lvl="1" eaLnBrk="1" hangingPunct="1"/>
            <a:r>
              <a:rPr lang="fr-FR" altLang="fr-FR" dirty="0" smtClean="0"/>
              <a:t>Parfois protecteur (paracétamol)</a:t>
            </a:r>
          </a:p>
          <a:p>
            <a:pPr lvl="1" eaLnBrk="1" hangingPunct="1"/>
            <a:r>
              <a:rPr lang="fr-FR" altLang="fr-FR" dirty="0" smtClean="0"/>
              <a:t>Clairance hépatique augmentée pour certains médicaments (</a:t>
            </a:r>
            <a:r>
              <a:rPr lang="fr-FR" altLang="fr-FR" dirty="0" err="1" smtClean="0"/>
              <a:t>téophylline</a:t>
            </a:r>
            <a:r>
              <a:rPr lang="fr-FR" altLang="fr-FR" dirty="0" smtClean="0"/>
              <a:t>)</a:t>
            </a:r>
          </a:p>
        </p:txBody>
      </p:sp>
      <p:sp>
        <p:nvSpPr>
          <p:cNvPr id="5" name="Rectangle 2"/>
          <p:cNvSpPr>
            <a:spLocks noGrp="1" noChangeArrowheads="1"/>
          </p:cNvSpPr>
          <p:nvPr>
            <p:ph type="title"/>
          </p:nvPr>
        </p:nvSpPr>
        <p:spPr>
          <a:xfrm>
            <a:off x="457200" y="274638"/>
            <a:ext cx="8229600" cy="1143000"/>
          </a:xfrm>
        </p:spPr>
        <p:txBody>
          <a:bodyPr/>
          <a:lstStyle/>
          <a:p>
            <a:pPr eaLnBrk="1" hangingPunct="1"/>
            <a:r>
              <a:rPr lang="fr-FR" altLang="fr-FR" sz="2800" b="1" dirty="0">
                <a:solidFill>
                  <a:srgbClr val="00B0F0"/>
                </a:solidFill>
              </a:rPr>
              <a:t>DIFFERENCE ENTRE ENFANTS ET ADULTES</a:t>
            </a:r>
            <a:endParaRPr lang="fr-FR" altLang="fr-FR" sz="2800" dirty="0" smtClean="0"/>
          </a:p>
        </p:txBody>
      </p:sp>
      <p:pic>
        <p:nvPicPr>
          <p:cNvPr id="4" name="Image 3"/>
          <p:cNvPicPr>
            <a:picLocks noChangeAspect="1"/>
          </p:cNvPicPr>
          <p:nvPr/>
        </p:nvPicPr>
        <p:blipFill>
          <a:blip r:embed="rId3"/>
          <a:stretch>
            <a:fillRect/>
          </a:stretch>
        </p:blipFill>
        <p:spPr>
          <a:xfrm>
            <a:off x="8316416" y="188640"/>
            <a:ext cx="565894" cy="570533"/>
          </a:xfrm>
          <a:prstGeom prst="rect">
            <a:avLst/>
          </a:prstGeom>
        </p:spPr>
      </p:pic>
    </p:spTree>
    <p:extLst>
      <p:ext uri="{BB962C8B-B14F-4D97-AF65-F5344CB8AC3E}">
        <p14:creationId xmlns:p14="http://schemas.microsoft.com/office/powerpoint/2010/main" val="3151215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lstStyle/>
          <a:p>
            <a:pPr marL="0" indent="0" eaLnBrk="1" hangingPunct="1">
              <a:buNone/>
            </a:pPr>
            <a:r>
              <a:rPr lang="fr-FR" altLang="fr-FR" b="1" dirty="0" smtClean="0"/>
              <a:t>Élimination</a:t>
            </a:r>
            <a:r>
              <a:rPr lang="fr-FR" altLang="fr-FR" dirty="0" smtClean="0"/>
              <a:t>	</a:t>
            </a:r>
          </a:p>
          <a:p>
            <a:pPr lvl="1" eaLnBrk="1" hangingPunct="1"/>
            <a:r>
              <a:rPr lang="fr-FR" altLang="fr-FR" dirty="0" smtClean="0"/>
              <a:t>Filtration glomérulaire et sécrétion tubulaire diminuée</a:t>
            </a:r>
          </a:p>
          <a:p>
            <a:pPr eaLnBrk="1" hangingPunct="1"/>
            <a:r>
              <a:rPr lang="fr-FR" altLang="fr-FR" dirty="0" smtClean="0"/>
              <a:t>Croissance et développement</a:t>
            </a:r>
          </a:p>
          <a:p>
            <a:pPr eaLnBrk="1" hangingPunct="1"/>
            <a:r>
              <a:rPr lang="fr-FR" altLang="fr-FR" dirty="0" smtClean="0"/>
              <a:t>Formulation galénique (excipients, osmolarité)</a:t>
            </a:r>
          </a:p>
          <a:p>
            <a:pPr eaLnBrk="1" hangingPunct="1"/>
            <a:r>
              <a:rPr lang="fr-FR" altLang="fr-FR" dirty="0" smtClean="0"/>
              <a:t>Génétiques? Sensibilité des récepteurs?</a:t>
            </a:r>
          </a:p>
        </p:txBody>
      </p:sp>
      <p:sp>
        <p:nvSpPr>
          <p:cNvPr id="5" name="Rectangle 2"/>
          <p:cNvSpPr>
            <a:spLocks noGrp="1" noChangeArrowheads="1"/>
          </p:cNvSpPr>
          <p:nvPr>
            <p:ph type="title"/>
          </p:nvPr>
        </p:nvSpPr>
        <p:spPr>
          <a:xfrm>
            <a:off x="457200" y="274638"/>
            <a:ext cx="8229600" cy="1143000"/>
          </a:xfrm>
        </p:spPr>
        <p:txBody>
          <a:bodyPr/>
          <a:lstStyle/>
          <a:p>
            <a:pPr eaLnBrk="1" hangingPunct="1"/>
            <a:r>
              <a:rPr lang="fr-FR" altLang="fr-FR" sz="2800" b="1" dirty="0">
                <a:solidFill>
                  <a:srgbClr val="00B0F0"/>
                </a:solidFill>
              </a:rPr>
              <a:t>DIFFERENCE ENTRE ENFANTS ET ADULTES</a:t>
            </a:r>
            <a:endParaRPr lang="fr-FR" altLang="fr-FR" sz="2800" dirty="0" smtClean="0"/>
          </a:p>
        </p:txBody>
      </p:sp>
      <p:pic>
        <p:nvPicPr>
          <p:cNvPr id="4" name="Image 3"/>
          <p:cNvPicPr>
            <a:picLocks noChangeAspect="1"/>
          </p:cNvPicPr>
          <p:nvPr/>
        </p:nvPicPr>
        <p:blipFill>
          <a:blip r:embed="rId2"/>
          <a:stretch>
            <a:fillRect/>
          </a:stretch>
        </p:blipFill>
        <p:spPr>
          <a:xfrm>
            <a:off x="8403853" y="274638"/>
            <a:ext cx="565894" cy="570533"/>
          </a:xfrm>
          <a:prstGeom prst="rect">
            <a:avLst/>
          </a:prstGeom>
        </p:spPr>
      </p:pic>
    </p:spTree>
    <p:extLst>
      <p:ext uri="{BB962C8B-B14F-4D97-AF65-F5344CB8AC3E}">
        <p14:creationId xmlns:p14="http://schemas.microsoft.com/office/powerpoint/2010/main" val="34667303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FR" altLang="fr-FR" sz="1800"/>
          </a:p>
        </p:txBody>
      </p:sp>
      <p:sp>
        <p:nvSpPr>
          <p:cNvPr id="25604" name="Rectangle 4"/>
          <p:cNvSpPr>
            <a:spLocks noChangeArrowheads="1"/>
          </p:cNvSpPr>
          <p:nvPr/>
        </p:nvSpPr>
        <p:spPr bwMode="auto">
          <a:xfrm>
            <a:off x="1043781" y="549275"/>
            <a:ext cx="70564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70000"/>
              </a:lnSpc>
              <a:spcBef>
                <a:spcPct val="0"/>
              </a:spcBef>
              <a:buFontTx/>
              <a:buNone/>
            </a:pPr>
            <a:r>
              <a:rPr lang="sv-SE" altLang="fr-FR" sz="2800" b="1" dirty="0" smtClean="0">
                <a:solidFill>
                  <a:srgbClr val="00B0F0"/>
                </a:solidFill>
                <a:latin typeface="+mn-lt"/>
              </a:rPr>
              <a:t>DEMI VIE (HEURES) DES MEDICAMENTS</a:t>
            </a:r>
            <a:endParaRPr lang="sv-SE" altLang="fr-FR" sz="2800" b="1" dirty="0">
              <a:solidFill>
                <a:srgbClr val="00B0F0"/>
              </a:solidFill>
              <a:latin typeface="+mn-lt"/>
            </a:endParaRPr>
          </a:p>
        </p:txBody>
      </p:sp>
      <p:sp>
        <p:nvSpPr>
          <p:cNvPr id="25605" name="Rectangle 5"/>
          <p:cNvSpPr>
            <a:spLocks noChangeArrowheads="1"/>
          </p:cNvSpPr>
          <p:nvPr/>
        </p:nvSpPr>
        <p:spPr bwMode="auto">
          <a:xfrm>
            <a:off x="827088" y="1484313"/>
            <a:ext cx="81026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fr-FR" sz="2000" b="1" u="sng" dirty="0">
                <a:latin typeface="Book Antiqua" pitchFamily="18" charset="0"/>
              </a:rPr>
              <a:t>					Nouveau-né		Adultes</a:t>
            </a:r>
            <a:endParaRPr lang="sv-SE" altLang="fr-FR" sz="2800" b="1" dirty="0">
              <a:latin typeface="Book Antiqua" pitchFamily="18" charset="0"/>
            </a:endParaRPr>
          </a:p>
          <a:p>
            <a:pPr eaLnBrk="1" hangingPunct="1">
              <a:spcBef>
                <a:spcPct val="0"/>
              </a:spcBef>
              <a:buFontTx/>
              <a:buNone/>
            </a:pPr>
            <a:r>
              <a:rPr lang="sv-SE" altLang="fr-FR" sz="2000" b="1" dirty="0">
                <a:latin typeface="Book Antiqua" pitchFamily="18" charset="0"/>
              </a:rPr>
              <a:t>Caféine				95			4</a:t>
            </a:r>
          </a:p>
          <a:p>
            <a:pPr eaLnBrk="1" hangingPunct="1">
              <a:spcBef>
                <a:spcPct val="0"/>
              </a:spcBef>
              <a:buFontTx/>
              <a:buNone/>
            </a:pPr>
            <a:r>
              <a:rPr lang="sv-SE" altLang="fr-FR" sz="2000" b="1" dirty="0">
                <a:latin typeface="Book Antiqua" pitchFamily="18" charset="0"/>
              </a:rPr>
              <a:t>Carbamazépine			8-28			21-36</a:t>
            </a:r>
          </a:p>
          <a:p>
            <a:pPr eaLnBrk="1" hangingPunct="1">
              <a:spcBef>
                <a:spcPct val="0"/>
              </a:spcBef>
              <a:buFontTx/>
              <a:buNone/>
            </a:pPr>
            <a:r>
              <a:rPr lang="sv-SE" altLang="fr-FR" sz="2000" b="1" dirty="0">
                <a:latin typeface="Book Antiqua" pitchFamily="18" charset="0"/>
              </a:rPr>
              <a:t>Diazépam				25-100			15-25</a:t>
            </a:r>
          </a:p>
          <a:p>
            <a:pPr eaLnBrk="1" hangingPunct="1">
              <a:spcBef>
                <a:spcPct val="0"/>
              </a:spcBef>
              <a:buFontTx/>
              <a:buNone/>
            </a:pPr>
            <a:r>
              <a:rPr lang="sv-SE" altLang="fr-FR" sz="2000" b="1" dirty="0">
                <a:latin typeface="Book Antiqua" pitchFamily="18" charset="0"/>
              </a:rPr>
              <a:t>Indomethacin			14-20			2-11</a:t>
            </a:r>
          </a:p>
          <a:p>
            <a:pPr eaLnBrk="1" hangingPunct="1">
              <a:spcBef>
                <a:spcPct val="0"/>
              </a:spcBef>
              <a:buFontTx/>
              <a:buNone/>
            </a:pPr>
            <a:r>
              <a:rPr lang="sv-SE" altLang="fr-FR" sz="2000" b="1" dirty="0">
                <a:latin typeface="Book Antiqua" pitchFamily="18" charset="0"/>
              </a:rPr>
              <a:t>Lidocaine				3			1-2</a:t>
            </a:r>
          </a:p>
          <a:p>
            <a:pPr eaLnBrk="1" hangingPunct="1">
              <a:spcBef>
                <a:spcPct val="0"/>
              </a:spcBef>
              <a:buFontTx/>
              <a:buNone/>
            </a:pPr>
            <a:r>
              <a:rPr lang="sv-SE" altLang="fr-FR" sz="2000" b="1" dirty="0">
                <a:latin typeface="Book Antiqua" pitchFamily="18" charset="0"/>
              </a:rPr>
              <a:t>Nortriptyline 			56			18-22</a:t>
            </a:r>
          </a:p>
          <a:p>
            <a:pPr eaLnBrk="1" hangingPunct="1">
              <a:spcBef>
                <a:spcPct val="0"/>
              </a:spcBef>
              <a:buFontTx/>
              <a:buNone/>
            </a:pPr>
            <a:r>
              <a:rPr lang="sv-SE" altLang="fr-FR" sz="2000" b="1" dirty="0">
                <a:latin typeface="Book Antiqua" pitchFamily="18" charset="0"/>
              </a:rPr>
              <a:t>Pethidine        			22			3-4</a:t>
            </a:r>
          </a:p>
          <a:p>
            <a:pPr eaLnBrk="1" hangingPunct="1">
              <a:spcBef>
                <a:spcPct val="0"/>
              </a:spcBef>
              <a:buFontTx/>
              <a:buNone/>
            </a:pPr>
            <a:r>
              <a:rPr lang="sv-SE" altLang="fr-FR" sz="2000" b="1" dirty="0">
                <a:latin typeface="Book Antiqua" pitchFamily="18" charset="0"/>
              </a:rPr>
              <a:t>Phenazone				30-40			2-4</a:t>
            </a:r>
          </a:p>
          <a:p>
            <a:pPr eaLnBrk="1" hangingPunct="1">
              <a:spcBef>
                <a:spcPct val="0"/>
              </a:spcBef>
              <a:buFontTx/>
              <a:buNone/>
            </a:pPr>
            <a:r>
              <a:rPr lang="sv-SE" altLang="fr-FR" sz="2000" b="1" dirty="0">
                <a:latin typeface="Book Antiqua" pitchFamily="18" charset="0"/>
              </a:rPr>
              <a:t>Phenylbutazone			21-34			12-30</a:t>
            </a:r>
          </a:p>
          <a:p>
            <a:pPr eaLnBrk="1" hangingPunct="1">
              <a:spcBef>
                <a:spcPct val="0"/>
              </a:spcBef>
              <a:buFontTx/>
              <a:buNone/>
            </a:pPr>
            <a:r>
              <a:rPr lang="sv-SE" altLang="fr-FR" sz="2000" b="1" dirty="0">
                <a:latin typeface="Book Antiqua" pitchFamily="18" charset="0"/>
              </a:rPr>
              <a:t>Phenytoin				21			11-29</a:t>
            </a:r>
          </a:p>
          <a:p>
            <a:pPr eaLnBrk="1" hangingPunct="1">
              <a:spcBef>
                <a:spcPct val="0"/>
              </a:spcBef>
              <a:buFontTx/>
              <a:buNone/>
            </a:pPr>
            <a:r>
              <a:rPr lang="sv-SE" altLang="fr-FR" sz="2000" b="1" dirty="0">
                <a:latin typeface="Book Antiqua" pitchFamily="18" charset="0"/>
              </a:rPr>
              <a:t>Theophylline			24-36			3-9</a:t>
            </a:r>
          </a:p>
          <a:p>
            <a:pPr eaLnBrk="1" hangingPunct="1">
              <a:spcBef>
                <a:spcPct val="0"/>
              </a:spcBef>
              <a:buFontTx/>
              <a:buNone/>
            </a:pPr>
            <a:r>
              <a:rPr lang="sv-SE" altLang="fr-FR" sz="2000" b="1" dirty="0">
                <a:latin typeface="Book Antiqua" pitchFamily="18" charset="0"/>
              </a:rPr>
              <a:t>Tolbutamide				10-40			4.4-9</a:t>
            </a:r>
          </a:p>
        </p:txBody>
      </p:sp>
      <p:cxnSp>
        <p:nvCxnSpPr>
          <p:cNvPr id="3" name="Connecteur droit 2"/>
          <p:cNvCxnSpPr/>
          <p:nvPr/>
        </p:nvCxnSpPr>
        <p:spPr>
          <a:xfrm>
            <a:off x="4644008" y="2060848"/>
            <a:ext cx="2664296"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4788024" y="2708920"/>
            <a:ext cx="2664296"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4644008" y="5157192"/>
            <a:ext cx="2816696" cy="8384"/>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3"/>
          <a:stretch>
            <a:fillRect/>
          </a:stretch>
        </p:blipFill>
        <p:spPr>
          <a:xfrm>
            <a:off x="8316912" y="159357"/>
            <a:ext cx="612169" cy="612169"/>
          </a:xfrm>
          <a:prstGeom prst="rect">
            <a:avLst/>
          </a:prstGeom>
        </p:spPr>
      </p:pic>
    </p:spTree>
    <p:extLst>
      <p:ext uri="{BB962C8B-B14F-4D97-AF65-F5344CB8AC3E}">
        <p14:creationId xmlns:p14="http://schemas.microsoft.com/office/powerpoint/2010/main" val="143928085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91681" y="116632"/>
            <a:ext cx="5184576" cy="792088"/>
          </a:xfrm>
        </p:spPr>
        <p:txBody>
          <a:bodyPr/>
          <a:lstStyle/>
          <a:p>
            <a:r>
              <a:rPr lang="fr-FR" altLang="fr-FR" sz="3200" b="1" dirty="0" smtClean="0">
                <a:solidFill>
                  <a:srgbClr val="00B0F0"/>
                </a:solidFill>
              </a:rPr>
              <a:t>LA CROISSANCE</a:t>
            </a:r>
          </a:p>
        </p:txBody>
      </p:sp>
      <p:sp>
        <p:nvSpPr>
          <p:cNvPr id="34819" name="Rectangle 3"/>
          <p:cNvSpPr>
            <a:spLocks noGrp="1" noChangeArrowheads="1"/>
          </p:cNvSpPr>
          <p:nvPr>
            <p:ph type="body" idx="1"/>
          </p:nvPr>
        </p:nvSpPr>
        <p:spPr>
          <a:xfrm>
            <a:off x="554857" y="1268760"/>
            <a:ext cx="8229600" cy="4525963"/>
          </a:xfrm>
        </p:spPr>
        <p:txBody>
          <a:bodyPr/>
          <a:lstStyle/>
          <a:p>
            <a:r>
              <a:rPr lang="fr-FR" altLang="fr-FR" sz="2400" dirty="0" smtClean="0"/>
              <a:t>le rapport bénéfice risque Corticoïdes Asthme</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400367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002136"/>
            <a:ext cx="407193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8193907" y="2100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21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3907" y="210058"/>
            <a:ext cx="590550" cy="58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134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430213" y="404664"/>
            <a:ext cx="8713787" cy="1101725"/>
          </a:xfrm>
        </p:spPr>
        <p:txBody>
          <a:bodyPr/>
          <a:lstStyle/>
          <a:p>
            <a:pPr algn="ctr">
              <a:lnSpc>
                <a:spcPct val="80000"/>
              </a:lnSpc>
            </a:pPr>
            <a:r>
              <a:rPr lang="en-US" sz="2400" b="1" dirty="0" smtClean="0">
                <a:latin typeface="Times New Roman" pitchFamily="18" charset="0"/>
              </a:rPr>
              <a:t/>
            </a:r>
            <a:br>
              <a:rPr lang="en-US" sz="2400" b="1" dirty="0" smtClean="0">
                <a:latin typeface="Times New Roman" pitchFamily="18" charset="0"/>
              </a:rPr>
            </a:br>
            <a:r>
              <a:rPr lang="en-US" sz="2400" b="1" dirty="0" smtClean="0">
                <a:solidFill>
                  <a:schemeClr val="accent1"/>
                </a:solidFill>
                <a:latin typeface="Times New Roman" pitchFamily="18" charset="0"/>
              </a:rPr>
              <a:t>PRESCRIPTION MEDICAMENTEUSE EN NEONATOLOGIE A LYON</a:t>
            </a:r>
            <a:endParaRPr lang="en-US" dirty="0" smtClean="0">
              <a:solidFill>
                <a:schemeClr val="accent1"/>
              </a:solidFill>
            </a:endParaRPr>
          </a:p>
        </p:txBody>
      </p:sp>
      <p:sp>
        <p:nvSpPr>
          <p:cNvPr id="46083" name="Rectangle 3"/>
          <p:cNvSpPr>
            <a:spLocks noGrp="1" noChangeArrowheads="1"/>
          </p:cNvSpPr>
          <p:nvPr>
            <p:ph type="subTitle" idx="1"/>
          </p:nvPr>
        </p:nvSpPr>
        <p:spPr>
          <a:xfrm>
            <a:off x="1365250" y="1844824"/>
            <a:ext cx="6400800" cy="406400"/>
          </a:xfrm>
        </p:spPr>
        <p:txBody>
          <a:bodyPr/>
          <a:lstStyle/>
          <a:p>
            <a:pPr algn="ctr"/>
            <a:r>
              <a:rPr lang="en-US" sz="1600" b="1" dirty="0" smtClean="0">
                <a:solidFill>
                  <a:schemeClr val="hlink"/>
                </a:solidFill>
                <a:latin typeface="Times New Roman" pitchFamily="18" charset="0"/>
              </a:rPr>
              <a:t>ETUDE COHORTE  PROSPECTIVE</a:t>
            </a:r>
          </a:p>
        </p:txBody>
      </p:sp>
      <p:pic>
        <p:nvPicPr>
          <p:cNvPr id="460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8088" y="3259139"/>
            <a:ext cx="2087562" cy="218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5650" y="3270250"/>
            <a:ext cx="2087563" cy="21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827584" y="5560203"/>
            <a:ext cx="8136904" cy="1354217"/>
          </a:xfrm>
          <a:prstGeom prst="rect">
            <a:avLst/>
          </a:prstGeom>
          <a:noFill/>
        </p:spPr>
        <p:txBody>
          <a:bodyPr wrap="square" rtlCol="0">
            <a:spAutoFit/>
          </a:bodyPr>
          <a:lstStyle/>
          <a:p>
            <a:pPr lvl="1">
              <a:defRPr/>
            </a:pPr>
            <a:r>
              <a:rPr lang="en-GB" sz="1600" dirty="0">
                <a:latin typeface="Times New Roman" pitchFamily="18" charset="0"/>
                <a:cs typeface="Times New Roman" pitchFamily="18" charset="0"/>
              </a:rPr>
              <a:t>Nguyen KA, Claris O, </a:t>
            </a:r>
            <a:r>
              <a:rPr lang="en-GB" sz="1600" dirty="0" err="1">
                <a:latin typeface="Times New Roman" pitchFamily="18" charset="0"/>
                <a:cs typeface="Times New Roman" pitchFamily="18" charset="0"/>
              </a:rPr>
              <a:t>Kassai</a:t>
            </a:r>
            <a:r>
              <a:rPr lang="en-GB" sz="1600" dirty="0">
                <a:latin typeface="Times New Roman" pitchFamily="18" charset="0"/>
                <a:cs typeface="Times New Roman" pitchFamily="18" charset="0"/>
              </a:rPr>
              <a:t> B. Unlicensed and off-label drug use in a neonatal unit in France. </a:t>
            </a:r>
            <a:r>
              <a:rPr lang="en-GB" sz="1600" dirty="0" err="1">
                <a:latin typeface="Times New Roman" pitchFamily="18" charset="0"/>
                <a:cs typeface="Times New Roman" pitchFamily="18" charset="0"/>
              </a:rPr>
              <a:t>Acta</a:t>
            </a:r>
            <a:r>
              <a:rPr lang="en-GB" sz="1600" dirty="0">
                <a:latin typeface="Times New Roman" pitchFamily="18" charset="0"/>
                <a:cs typeface="Times New Roman" pitchFamily="18" charset="0"/>
              </a:rPr>
              <a:t> </a:t>
            </a:r>
            <a:r>
              <a:rPr lang="en-GB" sz="1600" dirty="0" err="1">
                <a:latin typeface="Times New Roman" pitchFamily="18" charset="0"/>
                <a:cs typeface="Times New Roman" pitchFamily="18" charset="0"/>
              </a:rPr>
              <a:t>Paediatr</a:t>
            </a:r>
            <a:r>
              <a:rPr lang="en-GB" sz="1600" dirty="0">
                <a:latin typeface="Times New Roman" pitchFamily="18" charset="0"/>
                <a:cs typeface="Times New Roman" pitchFamily="18" charset="0"/>
              </a:rPr>
              <a:t> 2011.  Apr;100(4):615-7</a:t>
            </a:r>
          </a:p>
          <a:p>
            <a:pPr lvl="1">
              <a:defRPr/>
            </a:pPr>
            <a:r>
              <a:rPr lang="fr-FR" sz="1600" dirty="0" err="1">
                <a:latin typeface="Times New Roman" pitchFamily="18" charset="0"/>
                <a:cs typeface="Times New Roman" pitchFamily="18" charset="0"/>
              </a:rPr>
              <a:t>Riou</a:t>
            </a:r>
            <a:r>
              <a:rPr lang="fr-FR" sz="1600" dirty="0">
                <a:latin typeface="Times New Roman" pitchFamily="18" charset="0"/>
                <a:cs typeface="Times New Roman" pitchFamily="18" charset="0"/>
              </a:rPr>
              <a:t> S, Plaisant F, </a:t>
            </a:r>
            <a:r>
              <a:rPr lang="fr-FR" sz="1600" dirty="0" err="1">
                <a:latin typeface="Times New Roman" pitchFamily="18" charset="0"/>
                <a:cs typeface="Times New Roman" pitchFamily="18" charset="0"/>
              </a:rPr>
              <a:t>Maucort</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Boulch</a:t>
            </a:r>
            <a:r>
              <a:rPr lang="fr-FR" sz="1600" dirty="0">
                <a:latin typeface="Times New Roman" pitchFamily="18" charset="0"/>
                <a:cs typeface="Times New Roman" pitchFamily="18" charset="0"/>
              </a:rPr>
              <a:t> D, </a:t>
            </a:r>
            <a:r>
              <a:rPr lang="fr-FR" sz="1600" dirty="0" err="1">
                <a:latin typeface="Times New Roman" pitchFamily="18" charset="0"/>
                <a:cs typeface="Times New Roman" pitchFamily="18" charset="0"/>
              </a:rPr>
              <a:t>Kassai</a:t>
            </a:r>
            <a:r>
              <a:rPr lang="fr-FR" sz="1600" dirty="0">
                <a:latin typeface="Times New Roman" pitchFamily="18" charset="0"/>
                <a:cs typeface="Times New Roman" pitchFamily="18" charset="0"/>
              </a:rPr>
              <a:t> B, </a:t>
            </a:r>
            <a:r>
              <a:rPr lang="fr-FR" sz="1600" dirty="0" err="1">
                <a:latin typeface="Times New Roman" pitchFamily="18" charset="0"/>
                <a:cs typeface="Times New Roman" pitchFamily="18" charset="0"/>
              </a:rPr>
              <a:t>Claris</a:t>
            </a:r>
            <a:r>
              <a:rPr lang="fr-FR" sz="1600" dirty="0">
                <a:latin typeface="Times New Roman" pitchFamily="18" charset="0"/>
                <a:cs typeface="Times New Roman" pitchFamily="18" charset="0"/>
              </a:rPr>
              <a:t> O, Nguyen KA. </a:t>
            </a:r>
            <a:r>
              <a:rPr lang="en-US" sz="1600" dirty="0">
                <a:latin typeface="Times New Roman" pitchFamily="18" charset="0"/>
                <a:cs typeface="Times New Roman" pitchFamily="18" charset="0"/>
              </a:rPr>
              <a:t>Unlicensed and Off-label Drug Use: A Prospective Study In French NICU. </a:t>
            </a:r>
            <a:r>
              <a:rPr lang="fr-FR" sz="1600" dirty="0">
                <a:latin typeface="Times New Roman" pitchFamily="18" charset="0"/>
                <a:cs typeface="Times New Roman" pitchFamily="18" charset="0"/>
              </a:rPr>
              <a:t>Acta </a:t>
            </a:r>
            <a:r>
              <a:rPr lang="fr-FR" sz="1600" dirty="0" err="1">
                <a:latin typeface="Times New Roman" pitchFamily="18" charset="0"/>
                <a:cs typeface="Times New Roman" pitchFamily="18" charset="0"/>
              </a:rPr>
              <a:t>Paediatr</a:t>
            </a:r>
            <a:r>
              <a:rPr lang="fr-FR" sz="1600" dirty="0">
                <a:latin typeface="Times New Roman" pitchFamily="18" charset="0"/>
                <a:cs typeface="Times New Roman" pitchFamily="18" charset="0"/>
              </a:rPr>
              <a:t>. 2015</a:t>
            </a:r>
            <a:endParaRPr lang="en-GB" sz="1600" dirty="0">
              <a:latin typeface="Times New Roman" pitchFamily="18" charset="0"/>
              <a:cs typeface="Times New Roman" pitchFamily="18" charset="0"/>
            </a:endParaRPr>
          </a:p>
          <a:p>
            <a:endParaRPr lang="fr-FR" dirty="0"/>
          </a:p>
        </p:txBody>
      </p:sp>
      <p:sp>
        <p:nvSpPr>
          <p:cNvPr id="3" name="Espace réservé du numéro de diapositive 2"/>
          <p:cNvSpPr>
            <a:spLocks noGrp="1"/>
          </p:cNvSpPr>
          <p:nvPr>
            <p:ph type="sldNum" sz="quarter" idx="12"/>
          </p:nvPr>
        </p:nvSpPr>
        <p:spPr/>
        <p:txBody>
          <a:bodyPr/>
          <a:lstStyle/>
          <a:p>
            <a:pPr>
              <a:defRPr/>
            </a:pPr>
            <a:fld id="{32D9E7BB-75A3-4F04-9EA1-2D8B42DA21F4}" type="slidenum">
              <a:rPr lang="en-US" smtClean="0"/>
              <a:pPr>
                <a:defRPr/>
              </a:pPr>
              <a:t>48</a:t>
            </a:fld>
            <a:endParaRPr lang="en-US"/>
          </a:p>
        </p:txBody>
      </p:sp>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462" y="112078"/>
            <a:ext cx="590550" cy="58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662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fr-FR" altLang="fr-FR" sz="2800" b="1" dirty="0" smtClean="0">
                <a:solidFill>
                  <a:schemeClr val="accent1"/>
                </a:solidFill>
              </a:rPr>
              <a:t>LE POIDS DES EFFETS INDÉSIRABLES CHEZ L’ENFANT</a:t>
            </a:r>
          </a:p>
        </p:txBody>
      </p:sp>
      <p:graphicFrame>
        <p:nvGraphicFramePr>
          <p:cNvPr id="32772" name="Object 4"/>
          <p:cNvGraphicFramePr>
            <a:graphicFrameLocks noChangeAspect="1"/>
          </p:cNvGraphicFramePr>
          <p:nvPr>
            <p:extLst>
              <p:ext uri="{D42A27DB-BD31-4B8C-83A1-F6EECF244321}">
                <p14:modId xmlns:p14="http://schemas.microsoft.com/office/powerpoint/2010/main" val="873086936"/>
              </p:ext>
            </p:extLst>
          </p:nvPr>
        </p:nvGraphicFramePr>
        <p:xfrm>
          <a:off x="1403648" y="1556792"/>
          <a:ext cx="6096000" cy="3671887"/>
        </p:xfrm>
        <a:graphic>
          <a:graphicData uri="http://schemas.openxmlformats.org/presentationml/2006/ole">
            <mc:AlternateContent xmlns:mc="http://schemas.openxmlformats.org/markup-compatibility/2006">
              <mc:Choice xmlns:v="urn:schemas-microsoft-com:vml" Requires="v">
                <p:oleObj spid="_x0000_s8295" name="Graphique Microsoft Graph" r:id="rId3" imgW="8210526" imgH="4057507" progId="MSGraph.Chart.8">
                  <p:embed followColorScheme="full"/>
                </p:oleObj>
              </mc:Choice>
              <mc:Fallback>
                <p:oleObj name="Graphique Microsoft Graph" r:id="rId3" imgW="8210526" imgH="4057507" progId="MSGraph.Chart.8">
                  <p:embed followColorScheme="full"/>
                  <p:pic>
                    <p:nvPicPr>
                      <p:cNvPr id="0" name=""/>
                      <p:cNvPicPr>
                        <a:picLocks noChangeAspect="1" noChangeArrowheads="1"/>
                      </p:cNvPicPr>
                      <p:nvPr/>
                    </p:nvPicPr>
                    <p:blipFill>
                      <a:blip r:embed="rId4"/>
                      <a:srcRect/>
                      <a:stretch>
                        <a:fillRect/>
                      </a:stretch>
                    </p:blipFill>
                    <p:spPr bwMode="auto">
                      <a:xfrm>
                        <a:off x="1403648" y="1556792"/>
                        <a:ext cx="609600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3" name="Rectangle 5"/>
          <p:cNvSpPr>
            <a:spLocks noChangeArrowheads="1"/>
          </p:cNvSpPr>
          <p:nvPr/>
        </p:nvSpPr>
        <p:spPr bwMode="auto">
          <a:xfrm>
            <a:off x="1115616" y="5229200"/>
            <a:ext cx="6592888"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1800" dirty="0"/>
              <a:t>9,53% (intervalle de confiance (6,81 ; 12,21)) </a:t>
            </a:r>
            <a:r>
              <a:rPr lang="en-GB" altLang="fr-FR" sz="1600" i="1" dirty="0" err="1"/>
              <a:t>Impicciatore</a:t>
            </a:r>
            <a:r>
              <a:rPr lang="en-GB" altLang="fr-FR" sz="1600" i="1" dirty="0"/>
              <a:t> P et al.</a:t>
            </a:r>
          </a:p>
          <a:p>
            <a:pPr>
              <a:spcBef>
                <a:spcPct val="0"/>
              </a:spcBef>
              <a:buFontTx/>
              <a:buNone/>
            </a:pPr>
            <a:r>
              <a:rPr lang="en-GB" altLang="fr-FR" sz="1600" i="1" dirty="0"/>
              <a:t>Br J </a:t>
            </a:r>
            <a:r>
              <a:rPr lang="en-GB" altLang="fr-FR" sz="1600" i="1" dirty="0" err="1"/>
              <a:t>Clin</a:t>
            </a:r>
            <a:r>
              <a:rPr lang="en-GB" altLang="fr-FR" sz="1600" i="1" dirty="0"/>
              <a:t> </a:t>
            </a:r>
            <a:r>
              <a:rPr lang="en-GB" altLang="fr-FR" sz="1600" i="1" dirty="0" err="1"/>
              <a:t>Pharmacol</a:t>
            </a:r>
            <a:r>
              <a:rPr lang="en-GB" altLang="fr-FR" sz="1600" i="1" dirty="0"/>
              <a:t> 2001;52(1):77-83.</a:t>
            </a:r>
            <a:endParaRPr lang="fr-FR" altLang="fr-FR" sz="1600" i="1" dirty="0"/>
          </a:p>
        </p:txBody>
      </p:sp>
      <p:pic>
        <p:nvPicPr>
          <p:cNvPr id="5" name="Image 4"/>
          <p:cNvPicPr>
            <a:picLocks noChangeAspect="1"/>
          </p:cNvPicPr>
          <p:nvPr/>
        </p:nvPicPr>
        <p:blipFill>
          <a:blip r:embed="rId5"/>
          <a:stretch>
            <a:fillRect/>
          </a:stretch>
        </p:blipFill>
        <p:spPr>
          <a:xfrm>
            <a:off x="8316912" y="159357"/>
            <a:ext cx="612169" cy="612169"/>
          </a:xfrm>
          <a:prstGeom prst="rect">
            <a:avLst/>
          </a:prstGeom>
        </p:spPr>
      </p:pic>
    </p:spTree>
    <p:extLst>
      <p:ext uri="{BB962C8B-B14F-4D97-AF65-F5344CB8AC3E}">
        <p14:creationId xmlns:p14="http://schemas.microsoft.com/office/powerpoint/2010/main" val="1027691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rPr>
              <a:t>PLAN</a:t>
            </a:r>
            <a:endParaRPr lang="fr-FR" sz="3600" dirty="0">
              <a:solidFill>
                <a:schemeClr val="tx1">
                  <a:lumMod val="65000"/>
                  <a:lumOff val="35000"/>
                </a:schemeClr>
              </a:solidFill>
            </a:endParaRPr>
          </a:p>
        </p:txBody>
      </p:sp>
      <p:sp>
        <p:nvSpPr>
          <p:cNvPr id="3" name="Espace réservé du contenu 2"/>
          <p:cNvSpPr>
            <a:spLocks noGrp="1"/>
          </p:cNvSpPr>
          <p:nvPr>
            <p:ph idx="4294967295"/>
          </p:nvPr>
        </p:nvSpPr>
        <p:spPr>
          <a:xfrm>
            <a:off x="897033" y="1196752"/>
            <a:ext cx="7499176" cy="4104456"/>
          </a:xfrm>
          <a:prstGeom prst="rect">
            <a:avLst/>
          </a:prstGeom>
        </p:spPr>
        <p:txBody>
          <a:bodyPr/>
          <a:lstStyle/>
          <a:p>
            <a:pPr marL="457200" indent="-457200">
              <a:lnSpc>
                <a:spcPct val="150000"/>
              </a:lnSpc>
              <a:buFont typeface="+mj-lt"/>
              <a:buAutoNum type="arabicPeriod"/>
            </a:pPr>
            <a:r>
              <a:rPr lang="en-US" sz="2800" b="1" dirty="0" smtClean="0"/>
              <a:t>Conception </a:t>
            </a:r>
            <a:r>
              <a:rPr lang="en-US" sz="2800" b="1" dirty="0" err="1" smtClean="0"/>
              <a:t>générale</a:t>
            </a:r>
            <a:endParaRPr lang="en-US" sz="2800" b="1" dirty="0" smtClean="0"/>
          </a:p>
          <a:p>
            <a:pPr marL="457200" indent="-457200">
              <a:lnSpc>
                <a:spcPct val="150000"/>
              </a:lnSpc>
              <a:buFont typeface="+mj-lt"/>
              <a:buAutoNum type="arabicPeriod"/>
            </a:pPr>
            <a:r>
              <a:rPr lang="fr-FR" sz="2800" dirty="0" smtClean="0">
                <a:solidFill>
                  <a:schemeClr val="bg1">
                    <a:lumMod val="85000"/>
                  </a:schemeClr>
                </a:solidFill>
              </a:rPr>
              <a:t>Facteurs </a:t>
            </a:r>
            <a:r>
              <a:rPr lang="fr-FR" sz="2800" dirty="0">
                <a:solidFill>
                  <a:schemeClr val="bg1">
                    <a:lumMod val="85000"/>
                  </a:schemeClr>
                </a:solidFill>
              </a:rPr>
              <a:t>de variabilité de l’effet médicament</a:t>
            </a:r>
            <a:endParaRPr lang="en-US" sz="2800" dirty="0" smtClean="0">
              <a:solidFill>
                <a:schemeClr val="bg1">
                  <a:lumMod val="85000"/>
                </a:schemeClr>
              </a:solidFill>
            </a:endParaRPr>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 couple </a:t>
            </a:r>
            <a:r>
              <a:rPr lang="en-US" sz="2800" dirty="0" err="1" smtClean="0">
                <a:solidFill>
                  <a:schemeClr val="bg1">
                    <a:lumMod val="85000"/>
                  </a:schemeClr>
                </a:solidFill>
              </a:rPr>
              <a:t>mère</a:t>
            </a:r>
            <a:r>
              <a:rPr lang="en-US" sz="2800" dirty="0" smtClean="0">
                <a:solidFill>
                  <a:schemeClr val="bg1">
                    <a:lumMod val="85000"/>
                  </a:schemeClr>
                </a:solidFill>
              </a:rPr>
              <a:t>-enfant</a:t>
            </a:r>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les </a:t>
            </a:r>
            <a:r>
              <a:rPr lang="en-US" sz="2800" dirty="0" err="1" smtClean="0">
                <a:solidFill>
                  <a:schemeClr val="bg1">
                    <a:lumMod val="85000"/>
                  </a:schemeClr>
                </a:solidFill>
              </a:rPr>
              <a:t>enfants</a:t>
            </a:r>
            <a:endParaRPr lang="en-US" sz="2800" dirty="0" smtClean="0">
              <a:solidFill>
                <a:schemeClr val="bg1">
                  <a:lumMod val="85000"/>
                </a:schemeClr>
              </a:solidFill>
            </a:endParaRPr>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les </a:t>
            </a:r>
            <a:r>
              <a:rPr lang="en-US" sz="2800" dirty="0" err="1" smtClean="0">
                <a:solidFill>
                  <a:schemeClr val="bg1">
                    <a:lumMod val="85000"/>
                  </a:schemeClr>
                </a:solidFill>
              </a:rPr>
              <a:t>personnes</a:t>
            </a:r>
            <a:r>
              <a:rPr lang="en-US" sz="2800" dirty="0" smtClean="0">
                <a:solidFill>
                  <a:schemeClr val="bg1">
                    <a:lumMod val="85000"/>
                  </a:schemeClr>
                </a:solidFill>
              </a:rPr>
              <a:t> </a:t>
            </a:r>
            <a:r>
              <a:rPr lang="en-US" sz="2800" dirty="0" err="1" smtClean="0">
                <a:solidFill>
                  <a:schemeClr val="bg1">
                    <a:lumMod val="85000"/>
                  </a:schemeClr>
                </a:solidFill>
              </a:rPr>
              <a:t>âgées</a:t>
            </a:r>
            <a:endParaRPr lang="en-US" sz="2800" dirty="0">
              <a:solidFill>
                <a:schemeClr val="bg1">
                  <a:lumMod val="85000"/>
                </a:schemeClr>
              </a:solidFill>
            </a:endParaRPr>
          </a:p>
          <a:p>
            <a:pPr>
              <a:lnSpc>
                <a:spcPct val="150000"/>
              </a:lnSpc>
            </a:pPr>
            <a:endParaRPr lang="fr-FR" dirty="0"/>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61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486333" y="127720"/>
            <a:ext cx="8229600" cy="72008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3200" b="1" dirty="0" smtClean="0">
                <a:solidFill>
                  <a:srgbClr val="0070C0"/>
                </a:solidFill>
                <a:latin typeface="+mn-lt"/>
              </a:rPr>
              <a:t>SYSTEMATIC REVIEW</a:t>
            </a:r>
            <a:endParaRPr lang="fr-FR" sz="3200" b="1" dirty="0">
              <a:solidFill>
                <a:srgbClr val="0070C0"/>
              </a:solidFill>
              <a:latin typeface="+mn-lt"/>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29172"/>
            <a:ext cx="8229600" cy="3095625"/>
          </a:xfrm>
          <a:prstGeom prst="rect">
            <a:avLst/>
          </a:prstGeom>
        </p:spPr>
      </p:pic>
      <p:sp>
        <p:nvSpPr>
          <p:cNvPr id="6" name="34 Recortar rectángulo de esquina del mismo lado"/>
          <p:cNvSpPr>
            <a:spLocks/>
          </p:cNvSpPr>
          <p:nvPr/>
        </p:nvSpPr>
        <p:spPr bwMode="auto">
          <a:xfrm rot="10800000">
            <a:off x="8686800" y="6424612"/>
            <a:ext cx="431800" cy="433388"/>
          </a:xfrm>
          <a:custGeom>
            <a:avLst/>
            <a:gdLst>
              <a:gd name="T0" fmla="*/ 72009 w 432048"/>
              <a:gd name="T1" fmla="*/ 0 h 432048"/>
              <a:gd name="T2" fmla="*/ 360039 w 432048"/>
              <a:gd name="T3" fmla="*/ 0 h 432048"/>
              <a:gd name="T4" fmla="*/ 432048 w 432048"/>
              <a:gd name="T5" fmla="*/ 72009 h 432048"/>
              <a:gd name="T6" fmla="*/ 432048 w 432048"/>
              <a:gd name="T7" fmla="*/ 432048 h 432048"/>
              <a:gd name="T8" fmla="*/ 432048 w 432048"/>
              <a:gd name="T9" fmla="*/ 432048 h 432048"/>
              <a:gd name="T10" fmla="*/ 0 w 432048"/>
              <a:gd name="T11" fmla="*/ 432048 h 432048"/>
              <a:gd name="T12" fmla="*/ 0 w 432048"/>
              <a:gd name="T13" fmla="*/ 432048 h 432048"/>
              <a:gd name="T14" fmla="*/ 0 w 432048"/>
              <a:gd name="T15" fmla="*/ 72009 h 432048"/>
              <a:gd name="T16" fmla="*/ 72009 w 432048"/>
              <a:gd name="T17" fmla="*/ 0 h 4320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2048"/>
              <a:gd name="T28" fmla="*/ 0 h 432048"/>
              <a:gd name="T29" fmla="*/ 432048 w 432048"/>
              <a:gd name="T30" fmla="*/ 432048 h 4320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2048" h="432048">
                <a:moveTo>
                  <a:pt x="72009" y="0"/>
                </a:moveTo>
                <a:lnTo>
                  <a:pt x="360039" y="0"/>
                </a:lnTo>
                <a:lnTo>
                  <a:pt x="432048" y="72009"/>
                </a:lnTo>
                <a:lnTo>
                  <a:pt x="432048" y="432048"/>
                </a:lnTo>
                <a:lnTo>
                  <a:pt x="0" y="432048"/>
                </a:lnTo>
                <a:lnTo>
                  <a:pt x="0" y="72009"/>
                </a:lnTo>
                <a:lnTo>
                  <a:pt x="72009" y="0"/>
                </a:lnTo>
                <a:close/>
              </a:path>
            </a:pathLst>
          </a:cu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w="9525">
            <a:no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es-ES" b="1" dirty="0">
              <a:solidFill>
                <a:schemeClr val="lt1"/>
              </a:solidFill>
              <a:latin typeface="+mn-lt"/>
              <a:ea typeface="+mn-ea"/>
              <a:cs typeface="+mn-cs"/>
            </a:endParaRPr>
          </a:p>
        </p:txBody>
      </p:sp>
      <p:sp>
        <p:nvSpPr>
          <p:cNvPr id="3" name="Espace réservé du numéro de diapositive 2"/>
          <p:cNvSpPr>
            <a:spLocks noGrp="1"/>
          </p:cNvSpPr>
          <p:nvPr>
            <p:ph type="sldNum" sz="quarter" idx="12"/>
          </p:nvPr>
        </p:nvSpPr>
        <p:spPr>
          <a:xfrm>
            <a:off x="8636000" y="6458743"/>
            <a:ext cx="533400" cy="365125"/>
          </a:xfrm>
        </p:spPr>
        <p:txBody>
          <a:bodyPr/>
          <a:lstStyle/>
          <a:p>
            <a:fld id="{3E51CC54-BA92-42A0-8A58-473CAC8BF7CA}" type="slidenum">
              <a:rPr lang="fr-FR" sz="1600" smtClean="0">
                <a:solidFill>
                  <a:schemeClr val="bg1"/>
                </a:solidFill>
              </a:rPr>
              <a:pPr/>
              <a:t>50</a:t>
            </a:fld>
            <a:endParaRPr lang="fr-FR" sz="1600" dirty="0">
              <a:solidFill>
                <a:schemeClr val="bg1"/>
              </a:solidFill>
            </a:endParaRPr>
          </a:p>
        </p:txBody>
      </p:sp>
      <p:sp>
        <p:nvSpPr>
          <p:cNvPr id="7" name="ZoneTexte 6"/>
          <p:cNvSpPr txBox="1"/>
          <p:nvPr/>
        </p:nvSpPr>
        <p:spPr>
          <a:xfrm>
            <a:off x="498252" y="4524797"/>
            <a:ext cx="8229600" cy="984885"/>
          </a:xfrm>
          <a:prstGeom prst="rect">
            <a:avLst/>
          </a:prstGeom>
          <a:noFill/>
        </p:spPr>
        <p:txBody>
          <a:bodyPr wrap="square" rtlCol="0">
            <a:spAutoFit/>
          </a:bodyPr>
          <a:lstStyle/>
          <a:p>
            <a:r>
              <a:rPr lang="fr-FR" sz="1600" b="1" dirty="0" smtClean="0">
                <a:latin typeface="Arial" panose="020B0604020202020204" pitchFamily="34" charset="0"/>
                <a:cs typeface="Arial" panose="020B0604020202020204" pitchFamily="34" charset="0"/>
              </a:rPr>
              <a:t>Santos 2008</a:t>
            </a:r>
            <a:r>
              <a:rPr lang="fr-FR" sz="1600" dirty="0" smtClean="0">
                <a:latin typeface="Arial" panose="020B0604020202020204" pitchFamily="34" charset="0"/>
                <a:cs typeface="Arial" panose="020B0604020202020204" pitchFamily="34" charset="0"/>
              </a:rPr>
              <a:t> (</a:t>
            </a:r>
            <a:r>
              <a:rPr lang="fr-FR" sz="1600" dirty="0" err="1" smtClean="0">
                <a:latin typeface="Arial" panose="020B0604020202020204" pitchFamily="34" charset="0"/>
                <a:cs typeface="Arial" panose="020B0604020202020204" pitchFamily="34" charset="0"/>
              </a:rPr>
              <a:t>statistical</a:t>
            </a:r>
            <a:r>
              <a:rPr lang="fr-FR" sz="1600" dirty="0" smtClean="0">
                <a:latin typeface="Arial" panose="020B0604020202020204" pitchFamily="34" charset="0"/>
                <a:cs typeface="Arial" panose="020B0604020202020204" pitchFamily="34" charset="0"/>
              </a:rPr>
              <a:t> unit </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patient)  </a:t>
            </a:r>
          </a:p>
          <a:p>
            <a:r>
              <a:rPr lang="fr-FR" sz="1400" dirty="0" smtClean="0">
                <a:latin typeface="Arial" panose="020B0604020202020204" pitchFamily="34" charset="0"/>
                <a:cs typeface="Arial" panose="020B0604020202020204" pitchFamily="34" charset="0"/>
              </a:rPr>
              <a:t>1450 </a:t>
            </a:r>
            <a:r>
              <a:rPr lang="fr-FR" sz="1400" dirty="0">
                <a:latin typeface="Arial" panose="020B0604020202020204" pitchFamily="34" charset="0"/>
                <a:cs typeface="Arial" panose="020B0604020202020204" pitchFamily="34" charset="0"/>
              </a:rPr>
              <a:t>prescriptions / 265 patients</a:t>
            </a:r>
          </a:p>
          <a:p>
            <a:r>
              <a:rPr lang="fr-FR" sz="1400" dirty="0" smtClean="0">
                <a:latin typeface="Arial" panose="020B0604020202020204" pitchFamily="34" charset="0"/>
                <a:cs typeface="Arial" panose="020B0604020202020204" pitchFamily="34" charset="0"/>
              </a:rPr>
              <a:t>7 ADR </a:t>
            </a:r>
            <a:r>
              <a:rPr lang="fr-FR" sz="1400" dirty="0">
                <a:latin typeface="Arial" panose="020B0604020202020204" pitchFamily="34" charset="0"/>
                <a:cs typeface="Arial" panose="020B0604020202020204" pitchFamily="34" charset="0"/>
              </a:rPr>
              <a:t>/ 105 </a:t>
            </a:r>
            <a:r>
              <a:rPr lang="fr-FR" sz="1400" dirty="0" err="1" smtClean="0">
                <a:latin typeface="Arial" panose="020B0604020202020204" pitchFamily="34" charset="0"/>
                <a:cs typeface="Arial" panose="020B0604020202020204" pitchFamily="34" charset="0"/>
              </a:rPr>
              <a:t>Licensed</a:t>
            </a:r>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26 ADR </a:t>
            </a:r>
            <a:r>
              <a:rPr lang="fr-FR" sz="1400" dirty="0">
                <a:latin typeface="Arial" panose="020B0604020202020204" pitchFamily="34" charset="0"/>
                <a:cs typeface="Arial" panose="020B0604020202020204" pitchFamily="34" charset="0"/>
              </a:rPr>
              <a:t>/ 160 </a:t>
            </a:r>
            <a:r>
              <a:rPr lang="fr-FR" sz="1400" dirty="0" smtClean="0">
                <a:latin typeface="Arial" panose="020B0604020202020204" pitchFamily="34" charset="0"/>
                <a:cs typeface="Arial" panose="020B0604020202020204" pitchFamily="34" charset="0"/>
              </a:rPr>
              <a:t>UL/OL </a:t>
            </a:r>
          </a:p>
        </p:txBody>
      </p:sp>
      <p:sp>
        <p:nvSpPr>
          <p:cNvPr id="9" name="ZoneTexte 8"/>
          <p:cNvSpPr txBox="1"/>
          <p:nvPr/>
        </p:nvSpPr>
        <p:spPr>
          <a:xfrm>
            <a:off x="4816588" y="3429000"/>
            <a:ext cx="2448272" cy="461665"/>
          </a:xfrm>
          <a:prstGeom prst="rect">
            <a:avLst/>
          </a:prstGeom>
          <a:solidFill>
            <a:schemeClr val="bg1"/>
          </a:solidFill>
          <a:ln w="28575">
            <a:solidFill>
              <a:schemeClr val="bg2">
                <a:lumMod val="50000"/>
              </a:schemeClr>
            </a:solidFill>
          </a:ln>
        </p:spPr>
        <p:txBody>
          <a:bodyPr wrap="square" rtlCol="0">
            <a:spAutoFit/>
          </a:bodyPr>
          <a:lstStyle/>
          <a:p>
            <a:pPr>
              <a:spcBef>
                <a:spcPts val="600"/>
              </a:spcBef>
            </a:pPr>
            <a:r>
              <a:rPr lang="fr-FR" sz="2400" b="1" dirty="0" smtClean="0">
                <a:latin typeface="Arial" panose="020B0604020202020204" pitchFamily="34" charset="0"/>
                <a:cs typeface="Arial" panose="020B0604020202020204" pitchFamily="34" charset="0"/>
              </a:rPr>
              <a:t>1,96 [1.76, 2.17]</a:t>
            </a:r>
            <a:endParaRPr lang="fr-FR" sz="2400" dirty="0">
              <a:latin typeface="Arial" panose="020B0604020202020204" pitchFamily="34" charset="0"/>
              <a:cs typeface="Arial" panose="020B0604020202020204" pitchFamily="34" charset="0"/>
            </a:endParaRPr>
          </a:p>
        </p:txBody>
      </p:sp>
      <p:sp>
        <p:nvSpPr>
          <p:cNvPr id="10" name="Espace réservé du contenu 2"/>
          <p:cNvSpPr txBox="1">
            <a:spLocks/>
          </p:cNvSpPr>
          <p:nvPr/>
        </p:nvSpPr>
        <p:spPr>
          <a:xfrm>
            <a:off x="683568" y="5558336"/>
            <a:ext cx="7560840" cy="331316"/>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lgn="ctr">
              <a:lnSpc>
                <a:spcPct val="90000"/>
              </a:lnSpc>
              <a:spcBef>
                <a:spcPts val="200"/>
              </a:spcBef>
              <a:buNone/>
            </a:pPr>
            <a:r>
              <a:rPr lang="en-GB" sz="1800" b="1" dirty="0">
                <a:solidFill>
                  <a:schemeClr val="bg2">
                    <a:lumMod val="50000"/>
                  </a:schemeClr>
                </a:solidFill>
                <a:latin typeface="Arial" panose="020B0604020202020204" pitchFamily="34" charset="0"/>
                <a:cs typeface="Arial" panose="020B0604020202020204" pitchFamily="34" charset="0"/>
              </a:rPr>
              <a:t>UL</a:t>
            </a:r>
            <a:r>
              <a:rPr lang="en-GB" sz="1600" b="1" dirty="0">
                <a:solidFill>
                  <a:schemeClr val="bg2">
                    <a:lumMod val="50000"/>
                  </a:schemeClr>
                </a:solidFill>
                <a:latin typeface="Arial" panose="020B0604020202020204" pitchFamily="34" charset="0"/>
                <a:cs typeface="Arial" panose="020B0604020202020204" pitchFamily="34" charset="0"/>
              </a:rPr>
              <a:t>: </a:t>
            </a:r>
            <a:r>
              <a:rPr lang="en-GB" sz="1600" b="1" dirty="0">
                <a:solidFill>
                  <a:schemeClr val="tx1"/>
                </a:solidFill>
                <a:latin typeface="Arial" panose="020B0604020202020204" pitchFamily="34" charset="0"/>
                <a:cs typeface="Arial" panose="020B0604020202020204" pitchFamily="34" charset="0"/>
              </a:rPr>
              <a:t>Unlicensed </a:t>
            </a:r>
            <a:r>
              <a:rPr lang="en-GB" sz="1600" b="1" dirty="0">
                <a:solidFill>
                  <a:schemeClr val="bg2">
                    <a:lumMod val="50000"/>
                  </a:schemeClr>
                </a:solidFill>
                <a:latin typeface="Arial" panose="020B0604020202020204" pitchFamily="34" charset="0"/>
                <a:cs typeface="Arial" panose="020B0604020202020204" pitchFamily="34" charset="0"/>
              </a:rPr>
              <a:t>/ </a:t>
            </a:r>
            <a:r>
              <a:rPr lang="en-GB" sz="1800" b="1" dirty="0">
                <a:solidFill>
                  <a:schemeClr val="bg2">
                    <a:lumMod val="50000"/>
                  </a:schemeClr>
                </a:solidFill>
                <a:latin typeface="Arial" panose="020B0604020202020204" pitchFamily="34" charset="0"/>
                <a:cs typeface="Arial" panose="020B0604020202020204" pitchFamily="34" charset="0"/>
              </a:rPr>
              <a:t>OL</a:t>
            </a:r>
            <a:r>
              <a:rPr lang="en-GB" sz="1600" b="1" dirty="0">
                <a:solidFill>
                  <a:schemeClr val="bg2">
                    <a:lumMod val="50000"/>
                  </a:schemeClr>
                </a:solidFill>
                <a:latin typeface="Arial" panose="020B0604020202020204" pitchFamily="34" charset="0"/>
                <a:cs typeface="Arial" panose="020B0604020202020204" pitchFamily="34" charset="0"/>
              </a:rPr>
              <a:t>: </a:t>
            </a:r>
            <a:r>
              <a:rPr lang="en-GB" sz="1600" b="1" dirty="0" smtClean="0">
                <a:solidFill>
                  <a:schemeClr val="tx1"/>
                </a:solidFill>
                <a:latin typeface="Arial" panose="020B0604020202020204" pitchFamily="34" charset="0"/>
                <a:cs typeface="Arial" panose="020B0604020202020204" pitchFamily="34" charset="0"/>
              </a:rPr>
              <a:t>Off-label; </a:t>
            </a:r>
            <a:r>
              <a:rPr lang="en-GB" sz="1600" b="1" dirty="0" smtClean="0">
                <a:solidFill>
                  <a:schemeClr val="bg2">
                    <a:lumMod val="50000"/>
                  </a:schemeClr>
                </a:solidFill>
                <a:latin typeface="Arial" panose="020B0604020202020204" pitchFamily="34" charset="0"/>
                <a:cs typeface="Arial" panose="020B0604020202020204" pitchFamily="34" charset="0"/>
              </a:rPr>
              <a:t>ADR</a:t>
            </a:r>
            <a:r>
              <a:rPr lang="en-GB" sz="1400" b="1" dirty="0" smtClean="0">
                <a:solidFill>
                  <a:schemeClr val="bg2">
                    <a:lumMod val="50000"/>
                  </a:schemeClr>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Adverse Drug </a:t>
            </a:r>
            <a:r>
              <a:rPr lang="fr-FR" sz="1400" b="1" dirty="0" err="1" smtClean="0">
                <a:solidFill>
                  <a:schemeClr val="tx1"/>
                </a:solidFill>
                <a:latin typeface="Arial" panose="020B0604020202020204" pitchFamily="34" charset="0"/>
                <a:cs typeface="Arial" panose="020B0604020202020204" pitchFamily="34" charset="0"/>
              </a:rPr>
              <a:t>Reaction</a:t>
            </a:r>
            <a:r>
              <a:rPr lang="fr-FR" sz="1400" b="1" dirty="0" smtClean="0">
                <a:solidFill>
                  <a:schemeClr val="tx1"/>
                </a:solidFill>
                <a:latin typeface="Arial" panose="020B0604020202020204" pitchFamily="34" charset="0"/>
                <a:cs typeface="Arial" panose="020B0604020202020204" pitchFamily="34" charset="0"/>
              </a:rPr>
              <a:t>;</a:t>
            </a:r>
            <a:r>
              <a:rPr lang="en-GB" sz="1400" b="1" dirty="0" smtClean="0">
                <a:solidFill>
                  <a:schemeClr val="tx1"/>
                </a:solidFill>
                <a:latin typeface="Arial" panose="020B0604020202020204" pitchFamily="34" charset="0"/>
                <a:cs typeface="Arial" panose="020B0604020202020204" pitchFamily="34" charset="0"/>
              </a:rPr>
              <a:t> </a:t>
            </a:r>
            <a:r>
              <a:rPr lang="en-GB" sz="1600" b="1" dirty="0">
                <a:solidFill>
                  <a:schemeClr val="bg2">
                    <a:lumMod val="50000"/>
                  </a:schemeClr>
                </a:solidFill>
                <a:latin typeface="Arial" panose="020B0604020202020204" pitchFamily="34" charset="0"/>
                <a:cs typeface="Arial" panose="020B0604020202020204" pitchFamily="34" charset="0"/>
              </a:rPr>
              <a:t>RR:</a:t>
            </a:r>
            <a:r>
              <a:rPr lang="en-GB" sz="1400" b="1" dirty="0" smtClean="0">
                <a:solidFill>
                  <a:schemeClr val="tx1"/>
                </a:solidFill>
                <a:latin typeface="Arial" panose="020B0604020202020204" pitchFamily="34" charset="0"/>
                <a:cs typeface="Arial" panose="020B0604020202020204" pitchFamily="34" charset="0"/>
              </a:rPr>
              <a:t> Relative Risk </a:t>
            </a:r>
            <a:endParaRPr lang="en-GB" sz="1400" b="1" dirty="0">
              <a:solidFill>
                <a:schemeClr val="tx1"/>
              </a:solidFill>
              <a:latin typeface="Arial" panose="020B0604020202020204" pitchFamily="34" charset="0"/>
              <a:cs typeface="Arial" panose="020B0604020202020204" pitchFamily="34" charset="0"/>
            </a:endParaRPr>
          </a:p>
        </p:txBody>
      </p:sp>
      <p:sp>
        <p:nvSpPr>
          <p:cNvPr id="11" name="ZoneTexte 10"/>
          <p:cNvSpPr txBox="1"/>
          <p:nvPr/>
        </p:nvSpPr>
        <p:spPr>
          <a:xfrm>
            <a:off x="424669" y="889556"/>
            <a:ext cx="8352928" cy="523220"/>
          </a:xfrm>
          <a:prstGeom prst="rect">
            <a:avLst/>
          </a:prstGeom>
          <a:noFill/>
        </p:spPr>
        <p:txBody>
          <a:bodyPr wrap="square" rtlCol="0">
            <a:spAutoFit/>
          </a:bodyPr>
          <a:lstStyle/>
          <a:p>
            <a:r>
              <a:rPr lang="fr-FR" sz="2800" b="1" dirty="0" err="1" smtClean="0">
                <a:solidFill>
                  <a:schemeClr val="bg2">
                    <a:lumMod val="25000"/>
                  </a:schemeClr>
                </a:solidFill>
                <a:latin typeface="Arial" panose="020B0604020202020204" pitchFamily="34" charset="0"/>
                <a:cs typeface="Arial" panose="020B0604020202020204" pitchFamily="34" charset="0"/>
              </a:rPr>
              <a:t>Effect</a:t>
            </a:r>
            <a:r>
              <a:rPr lang="fr-FR" sz="2800" b="1" dirty="0" smtClean="0">
                <a:solidFill>
                  <a:schemeClr val="bg2">
                    <a:lumMod val="25000"/>
                  </a:schemeClr>
                </a:solidFill>
                <a:latin typeface="Arial" panose="020B0604020202020204" pitchFamily="34" charset="0"/>
                <a:cs typeface="Arial" panose="020B0604020202020204" pitchFamily="34" charset="0"/>
              </a:rPr>
              <a:t> of UL/OL </a:t>
            </a:r>
            <a:r>
              <a:rPr lang="fr-FR" sz="2800" b="1" dirty="0" err="1" smtClean="0">
                <a:solidFill>
                  <a:schemeClr val="bg2">
                    <a:lumMod val="25000"/>
                  </a:schemeClr>
                </a:solidFill>
                <a:latin typeface="Arial" panose="020B0604020202020204" pitchFamily="34" charset="0"/>
                <a:cs typeface="Arial" panose="020B0604020202020204" pitchFamily="34" charset="0"/>
              </a:rPr>
              <a:t>drug</a:t>
            </a:r>
            <a:r>
              <a:rPr lang="fr-FR" sz="2800" b="1" dirty="0" smtClean="0">
                <a:solidFill>
                  <a:schemeClr val="bg2">
                    <a:lumMod val="25000"/>
                  </a:schemeClr>
                </a:solidFill>
                <a:latin typeface="Arial" panose="020B0604020202020204" pitchFamily="34" charset="0"/>
                <a:cs typeface="Arial" panose="020B0604020202020204" pitchFamily="34" charset="0"/>
              </a:rPr>
              <a:t> use on ADR occurrence</a:t>
            </a:r>
            <a:endParaRPr lang="fr-FR" sz="2800" b="1" dirty="0">
              <a:solidFill>
                <a:schemeClr val="bg2">
                  <a:lumMod val="25000"/>
                </a:schemeClr>
              </a:solidFill>
              <a:latin typeface="Arial" panose="020B0604020202020204" pitchFamily="34" charset="0"/>
              <a:cs typeface="Arial" panose="020B0604020202020204" pitchFamily="34" charset="0"/>
            </a:endParaRPr>
          </a:p>
        </p:txBody>
      </p:sp>
      <p:sp>
        <p:nvSpPr>
          <p:cNvPr id="15" name="Espace réservé du contenu 2"/>
          <p:cNvSpPr txBox="1">
            <a:spLocks/>
          </p:cNvSpPr>
          <p:nvPr/>
        </p:nvSpPr>
        <p:spPr>
          <a:xfrm>
            <a:off x="4932040" y="4797152"/>
            <a:ext cx="2823192" cy="432048"/>
          </a:xfrm>
          <a:prstGeom prst="rect">
            <a:avLst/>
          </a:prstGeom>
          <a:ln w="28575">
            <a:solidFill>
              <a:schemeClr val="bg2">
                <a:lumMod val="50000"/>
              </a:schemeClr>
            </a:solidFill>
          </a:ln>
        </p:spPr>
        <p:txBody>
          <a:bodyPr vert="horz" lIns="91440" tIns="45720" rIns="91440" bIns="45720" rtlCol="0">
            <a:normAutofit fontScale="925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lvl="0" indent="0">
              <a:spcBef>
                <a:spcPts val="600"/>
              </a:spcBef>
              <a:spcAft>
                <a:spcPts val="600"/>
              </a:spcAft>
              <a:buClrTx/>
              <a:buSzTx/>
              <a:buNone/>
            </a:pPr>
            <a:r>
              <a:rPr lang="fr-FR" sz="2000" b="1" dirty="0">
                <a:solidFill>
                  <a:prstClr val="black"/>
                </a:solidFill>
                <a:latin typeface="Arial" panose="020B0604020202020204" pitchFamily="34" charset="0"/>
                <a:cs typeface="Arial" panose="020B0604020202020204" pitchFamily="34" charset="0"/>
              </a:rPr>
              <a:t>RR 2,44 (CI 2,12 </a:t>
            </a:r>
            <a:r>
              <a:rPr lang="fr-FR" sz="2000" b="1" dirty="0" smtClean="0">
                <a:solidFill>
                  <a:prstClr val="black"/>
                </a:solidFill>
                <a:latin typeface="Arial" panose="020B0604020202020204" pitchFamily="34" charset="0"/>
                <a:cs typeface="Arial" panose="020B0604020202020204" pitchFamily="34" charset="0"/>
              </a:rPr>
              <a:t>- 2,89</a:t>
            </a:r>
            <a:r>
              <a:rPr lang="fr-FR" sz="2000" b="1" dirty="0">
                <a:solidFill>
                  <a:prstClr val="black"/>
                </a:solidFill>
                <a:latin typeface="Arial" panose="020B0604020202020204" pitchFamily="34" charset="0"/>
                <a:cs typeface="Arial" panose="020B0604020202020204" pitchFamily="34" charset="0"/>
              </a:rPr>
              <a:t>)</a:t>
            </a:r>
            <a:endParaRPr lang="fr-FR" sz="2000" dirty="0">
              <a:solidFill>
                <a:prstClr val="black"/>
              </a:solidFill>
              <a:latin typeface="Arial" panose="020B0604020202020204" pitchFamily="34" charset="0"/>
              <a:cs typeface="Arial" panose="020B0604020202020204" pitchFamily="34" charset="0"/>
            </a:endParaRPr>
          </a:p>
        </p:txBody>
      </p:sp>
      <p:pic>
        <p:nvPicPr>
          <p:cNvPr id="1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3907" y="210058"/>
            <a:ext cx="590550" cy="5857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3724948"/>
      </p:ext>
    </p:extLst>
  </p:cSld>
  <p:clrMapOvr>
    <a:masterClrMapping/>
  </p:clrMapOvr>
  <p:transition advTm="596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16" y="116632"/>
            <a:ext cx="9145016" cy="1295400"/>
          </a:xfrm>
          <a:noFill/>
        </p:spPr>
        <p:txBody>
          <a:bodyPr lIns="92075" tIns="46038" rIns="92075" bIns="46038"/>
          <a:lstStyle/>
          <a:p>
            <a:pPr eaLnBrk="1" hangingPunct="1">
              <a:spcBef>
                <a:spcPct val="20000"/>
              </a:spcBef>
            </a:pPr>
            <a:r>
              <a:rPr lang="fr-FR" altLang="fr-FR" sz="2800" b="1" dirty="0" smtClean="0">
                <a:solidFill>
                  <a:srgbClr val="00B0F0"/>
                </a:solidFill>
              </a:rPr>
              <a:t>ENFANTS</a:t>
            </a:r>
            <a:br>
              <a:rPr lang="fr-FR" altLang="fr-FR" sz="2800" b="1" dirty="0" smtClean="0">
                <a:solidFill>
                  <a:srgbClr val="00B0F0"/>
                </a:solidFill>
              </a:rPr>
            </a:br>
            <a:r>
              <a:rPr lang="fr-FR" altLang="fr-FR" sz="2800" b="1" dirty="0" smtClean="0">
                <a:solidFill>
                  <a:srgbClr val="00B0F0"/>
                </a:solidFill>
              </a:rPr>
              <a:t>RECOMMANDATIONS POUR LA PRESCRIPTION</a:t>
            </a:r>
          </a:p>
        </p:txBody>
      </p:sp>
      <p:sp>
        <p:nvSpPr>
          <p:cNvPr id="38915" name="Rectangle 3"/>
          <p:cNvSpPr>
            <a:spLocks noGrp="1" noChangeArrowheads="1"/>
          </p:cNvSpPr>
          <p:nvPr>
            <p:ph type="body" idx="1"/>
          </p:nvPr>
        </p:nvSpPr>
        <p:spPr>
          <a:xfrm>
            <a:off x="467544" y="1484784"/>
            <a:ext cx="8229600" cy="5112568"/>
          </a:xfrm>
          <a:noFill/>
        </p:spPr>
        <p:txBody>
          <a:bodyPr lIns="92075" tIns="46038" rIns="92075" bIns="46038"/>
          <a:lstStyle/>
          <a:p>
            <a:pPr marL="0" indent="0" algn="ctr" eaLnBrk="1" hangingPunct="1">
              <a:lnSpc>
                <a:spcPct val="80000"/>
              </a:lnSpc>
              <a:buNone/>
            </a:pPr>
            <a:r>
              <a:rPr lang="fr-FR" altLang="fr-FR" sz="2000" b="1" dirty="0" smtClean="0"/>
              <a:t>Evaluer </a:t>
            </a:r>
            <a:r>
              <a:rPr lang="fr-FR" altLang="fr-FR" sz="2000" b="1" dirty="0"/>
              <a:t>le rapport bénéfice-risque</a:t>
            </a:r>
            <a:endParaRPr lang="fr-FR" altLang="fr-FR" sz="2000" b="1" dirty="0" smtClean="0"/>
          </a:p>
          <a:p>
            <a:pPr marL="457200" indent="-457200" eaLnBrk="1" hangingPunct="1">
              <a:lnSpc>
                <a:spcPct val="80000"/>
              </a:lnSpc>
              <a:buFont typeface="+mj-lt"/>
              <a:buAutoNum type="arabicPeriod"/>
            </a:pPr>
            <a:r>
              <a:rPr lang="fr-FR" altLang="fr-FR" sz="2000" dirty="0" smtClean="0"/>
              <a:t>AMM </a:t>
            </a:r>
            <a:r>
              <a:rPr lang="fr-FR" altLang="fr-FR" sz="2000" dirty="0" smtClean="0"/>
              <a:t>existe : </a:t>
            </a:r>
            <a:r>
              <a:rPr lang="fr-FR" altLang="fr-FR" sz="2000" dirty="0" smtClean="0"/>
              <a:t>conformément au </a:t>
            </a:r>
            <a:r>
              <a:rPr lang="fr-FR" altLang="fr-FR" sz="2000" dirty="0" smtClean="0"/>
              <a:t>RCP, </a:t>
            </a:r>
            <a:r>
              <a:rPr lang="fr-FR" altLang="fr-FR" sz="2000" dirty="0" smtClean="0"/>
              <a:t>le </a:t>
            </a:r>
            <a:r>
              <a:rPr lang="fr-FR" altLang="fr-FR" sz="2000" dirty="0" smtClean="0"/>
              <a:t>SMR auprès de </a:t>
            </a:r>
            <a:r>
              <a:rPr lang="fr-FR" altLang="fr-FR" sz="2000" dirty="0" smtClean="0"/>
              <a:t>l’AMSM, </a:t>
            </a:r>
            <a:r>
              <a:rPr lang="fr-FR" altLang="fr-FR" sz="2000" dirty="0" smtClean="0"/>
              <a:t>des </a:t>
            </a:r>
            <a:r>
              <a:rPr lang="fr-FR" altLang="fr-FR" sz="2000" dirty="0" smtClean="0"/>
              <a:t>recommandations des sociétés savants basés sur l’évidence robuste.</a:t>
            </a:r>
          </a:p>
          <a:p>
            <a:pPr marL="457200" indent="-457200" eaLnBrk="1" hangingPunct="1">
              <a:lnSpc>
                <a:spcPct val="80000"/>
              </a:lnSpc>
              <a:buFont typeface="+mj-lt"/>
              <a:buAutoNum type="arabicPeriod"/>
            </a:pPr>
            <a:r>
              <a:rPr lang="fr-FR" altLang="fr-FR" sz="2000" dirty="0"/>
              <a:t>L’utilisation hors ou sans AMM : </a:t>
            </a:r>
          </a:p>
          <a:p>
            <a:pPr marL="457200" indent="-457200" eaLnBrk="1" hangingPunct="1">
              <a:lnSpc>
                <a:spcPct val="80000"/>
              </a:lnSpc>
              <a:buFont typeface="+mj-lt"/>
              <a:buAutoNum type="arabicPeriod"/>
            </a:pPr>
            <a:endParaRPr lang="fr-FR" altLang="fr-FR" sz="2000" dirty="0" smtClean="0"/>
          </a:p>
          <a:p>
            <a:pPr marL="685800" lvl="1" eaLnBrk="1" hangingPunct="1">
              <a:lnSpc>
                <a:spcPct val="80000"/>
              </a:lnSpc>
            </a:pPr>
            <a:r>
              <a:rPr lang="fr-FR" altLang="fr-FR" sz="2000" dirty="0" smtClean="0"/>
              <a:t>Absence l’alternative</a:t>
            </a:r>
          </a:p>
          <a:p>
            <a:pPr marL="685800" lvl="1" eaLnBrk="1" hangingPunct="1">
              <a:lnSpc>
                <a:spcPct val="80000"/>
              </a:lnSpc>
            </a:pPr>
            <a:r>
              <a:rPr lang="fr-FR" altLang="fr-FR" sz="2000" dirty="0" smtClean="0"/>
              <a:t>Justification sur B/R</a:t>
            </a:r>
          </a:p>
          <a:p>
            <a:pPr marL="685800" lvl="1" eaLnBrk="1" hangingPunct="1">
              <a:lnSpc>
                <a:spcPct val="80000"/>
              </a:lnSpc>
            </a:pPr>
            <a:r>
              <a:rPr lang="fr-FR" altLang="fr-FR" sz="2000" dirty="0" smtClean="0"/>
              <a:t>Recherche littérature exhaustive (appliqué méthode Bravo- </a:t>
            </a:r>
            <a:r>
              <a:rPr lang="en-US" sz="2000" dirty="0"/>
              <a:t>van der </a:t>
            </a:r>
            <a:r>
              <a:rPr lang="en-US" sz="2000" dirty="0" err="1"/>
              <a:t>Zanden</a:t>
            </a:r>
            <a:r>
              <a:rPr lang="en-US" sz="2000" dirty="0"/>
              <a:t> TM, </a:t>
            </a:r>
            <a:r>
              <a:rPr lang="en-US" sz="2000" dirty="0" err="1"/>
              <a:t>Mooij</a:t>
            </a:r>
            <a:r>
              <a:rPr lang="en-US" sz="2000" dirty="0"/>
              <a:t> MG, Vet NJ, </a:t>
            </a:r>
            <a:r>
              <a:rPr lang="en-US" sz="2000" dirty="0" err="1"/>
              <a:t>Neubert</a:t>
            </a:r>
            <a:r>
              <a:rPr lang="en-US" sz="2000" dirty="0"/>
              <a:t> A, </a:t>
            </a:r>
            <a:r>
              <a:rPr lang="en-US" sz="2000" dirty="0" err="1"/>
              <a:t>Rascher</a:t>
            </a:r>
            <a:r>
              <a:rPr lang="en-US" sz="2000" dirty="0"/>
              <a:t> W, </a:t>
            </a:r>
            <a:r>
              <a:rPr lang="en-US" sz="2000" dirty="0" err="1"/>
              <a:t>Lagler</a:t>
            </a:r>
            <a:r>
              <a:rPr lang="en-US" sz="2000" dirty="0"/>
              <a:t> FB, et al. Benefit-Risk Assessment of Off-Label Drug Use in Children: The Bravo Framework. </a:t>
            </a:r>
            <a:r>
              <a:rPr lang="en-US" sz="2000" dirty="0" err="1"/>
              <a:t>Clin</a:t>
            </a:r>
            <a:r>
              <a:rPr lang="en-US" sz="2000" dirty="0"/>
              <a:t> </a:t>
            </a:r>
            <a:r>
              <a:rPr lang="en-US" sz="2000" dirty="0" err="1"/>
              <a:t>Pharmacol</a:t>
            </a:r>
            <a:r>
              <a:rPr lang="en-US" sz="2000" dirty="0"/>
              <a:t> </a:t>
            </a:r>
            <a:r>
              <a:rPr lang="en-US" sz="2000" dirty="0" err="1"/>
              <a:t>Ther</a:t>
            </a:r>
            <a:r>
              <a:rPr lang="en-US" sz="2000" dirty="0"/>
              <a:t>. 2021;110(4):</a:t>
            </a:r>
            <a:r>
              <a:rPr lang="en-US" sz="2000" dirty="0" smtClean="0"/>
              <a:t>952-65</a:t>
            </a:r>
          </a:p>
          <a:p>
            <a:pPr marL="685800" lvl="1" eaLnBrk="1" hangingPunct="1">
              <a:lnSpc>
                <a:spcPct val="80000"/>
              </a:lnSpc>
            </a:pPr>
            <a:r>
              <a:rPr lang="fr-FR" altLang="fr-FR" sz="2000" dirty="0" smtClean="0"/>
              <a:t>Information aux parents et </a:t>
            </a:r>
            <a:r>
              <a:rPr lang="fr-FR" altLang="fr-FR" sz="2000" dirty="0" err="1" smtClean="0"/>
              <a:t>tracabilité</a:t>
            </a:r>
            <a:r>
              <a:rPr lang="fr-FR" altLang="fr-FR" sz="2000" dirty="0" smtClean="0"/>
              <a:t> +++</a:t>
            </a:r>
          </a:p>
          <a:p>
            <a:pPr marL="457200" indent="-457200" eaLnBrk="1" hangingPunct="1">
              <a:lnSpc>
                <a:spcPct val="80000"/>
              </a:lnSpc>
              <a:buFont typeface="+mj-lt"/>
              <a:buAutoNum type="arabicPeriod"/>
            </a:pPr>
            <a:endParaRPr lang="fr-FR" altLang="fr-FR" sz="2000" dirty="0" smtClean="0"/>
          </a:p>
          <a:p>
            <a:pPr eaLnBrk="1" hangingPunct="1">
              <a:lnSpc>
                <a:spcPct val="80000"/>
              </a:lnSpc>
            </a:pPr>
            <a:r>
              <a:rPr lang="fr-FR" altLang="fr-FR" sz="2000" dirty="0" smtClean="0"/>
              <a:t>Le </a:t>
            </a:r>
            <a:r>
              <a:rPr lang="fr-FR" altLang="fr-FR" sz="2000" dirty="0" smtClean="0"/>
              <a:t>déconditionnement sort du cadre légal (SANS </a:t>
            </a:r>
            <a:r>
              <a:rPr lang="fr-FR" altLang="fr-FR" sz="2000" dirty="0" smtClean="0"/>
              <a:t>AMM) mais toujours existé en pratique surtout à l’hôpital</a:t>
            </a:r>
            <a:endParaRPr lang="fr-FR" altLang="fr-FR" sz="2000" dirty="0" smtClean="0"/>
          </a:p>
          <a:p>
            <a:pPr eaLnBrk="1" hangingPunct="1">
              <a:lnSpc>
                <a:spcPct val="80000"/>
              </a:lnSpc>
            </a:pPr>
            <a:r>
              <a:rPr lang="fr-FR" altLang="fr-FR" sz="2000" dirty="0" smtClean="0"/>
              <a:t>L’erreur d’administration est une </a:t>
            </a:r>
            <a:r>
              <a:rPr lang="fr-FR" altLang="fr-FR" sz="2000" dirty="0" smtClean="0"/>
              <a:t>faute</a:t>
            </a:r>
          </a:p>
          <a:p>
            <a:pPr eaLnBrk="1" hangingPunct="1">
              <a:lnSpc>
                <a:spcPct val="80000"/>
              </a:lnSpc>
            </a:pPr>
            <a:endParaRPr lang="fr-FR" altLang="fr-FR" sz="2000" dirty="0"/>
          </a:p>
          <a:p>
            <a:pPr eaLnBrk="1" hangingPunct="1">
              <a:lnSpc>
                <a:spcPct val="80000"/>
              </a:lnSpc>
            </a:pPr>
            <a:endParaRPr lang="fr-FR" altLang="fr-FR" sz="2000" dirty="0"/>
          </a:p>
          <a:p>
            <a:pPr lvl="1" eaLnBrk="1" hangingPunct="1">
              <a:lnSpc>
                <a:spcPct val="80000"/>
              </a:lnSpc>
            </a:pPr>
            <a:r>
              <a:rPr lang="fr-FR" altLang="fr-FR" sz="1600" dirty="0" smtClean="0"/>
              <a:t>Justification </a:t>
            </a:r>
            <a:endParaRPr lang="fr-FR" altLang="fr-FR" sz="1600" dirty="0" smtClean="0"/>
          </a:p>
          <a:p>
            <a:pPr eaLnBrk="1" hangingPunct="1">
              <a:lnSpc>
                <a:spcPct val="80000"/>
              </a:lnSpc>
              <a:buFontTx/>
              <a:buNone/>
            </a:pPr>
            <a:endParaRPr lang="fr-FR" altLang="fr-FR" sz="2000" dirty="0" smtClean="0"/>
          </a:p>
        </p:txBody>
      </p:sp>
      <p:sp>
        <p:nvSpPr>
          <p:cNvPr id="2" name="Rectangle 2"/>
          <p:cNvSpPr>
            <a:spLocks noChangeArrowheads="1"/>
          </p:cNvSpPr>
          <p:nvPr/>
        </p:nvSpPr>
        <p:spPr bwMode="auto">
          <a:xfrm>
            <a:off x="8316416" y="1166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1529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A72C5CA-E694-444B-867C-9D8672547B90}" type="slidenum">
              <a:rPr lang="fr-FR" smtClean="0"/>
              <a:pPr>
                <a:defRPr/>
              </a:pPr>
              <a:t>52</a:t>
            </a:fld>
            <a:endParaRPr lang="fr-FR"/>
          </a:p>
        </p:txBody>
      </p:sp>
      <p:sp>
        <p:nvSpPr>
          <p:cNvPr id="3" name="Rectangle 2"/>
          <p:cNvSpPr/>
          <p:nvPr/>
        </p:nvSpPr>
        <p:spPr>
          <a:xfrm>
            <a:off x="683568" y="404664"/>
            <a:ext cx="7920880" cy="4556119"/>
          </a:xfrm>
          <a:prstGeom prst="rect">
            <a:avLst/>
          </a:prstGeom>
        </p:spPr>
        <p:txBody>
          <a:bodyPr wrap="square">
            <a:spAutoFit/>
          </a:bodyPr>
          <a:lstStyle/>
          <a:p>
            <a:pPr>
              <a:lnSpc>
                <a:spcPct val="115000"/>
              </a:lnSpc>
              <a:spcAft>
                <a:spcPts val="1000"/>
              </a:spcAft>
            </a:pPr>
            <a:r>
              <a:rPr lang="fr-FR" sz="2400" dirty="0" smtClean="0">
                <a:solidFill>
                  <a:srgbClr val="00B0F0"/>
                </a:solidFill>
                <a:latin typeface="Calibri" panose="020F0502020204030204" pitchFamily="34" charset="0"/>
                <a:ea typeface="Calibri" panose="020F0502020204030204" pitchFamily="34" charset="0"/>
                <a:cs typeface="Calibri" panose="020F0502020204030204" pitchFamily="34" charset="0"/>
              </a:rPr>
              <a:t>Q: </a:t>
            </a:r>
            <a:r>
              <a:rPr lang="fr-FR" sz="2400" dirty="0">
                <a:solidFill>
                  <a:srgbClr val="00B0F0"/>
                </a:solidFill>
                <a:latin typeface="Calibri" panose="020F0502020204030204" pitchFamily="34" charset="0"/>
                <a:ea typeface="Calibri" panose="020F0502020204030204" pitchFamily="34" charset="0"/>
                <a:cs typeface="Calibri" panose="020F0502020204030204" pitchFamily="34" charset="0"/>
              </a:rPr>
              <a:t>Indiquer parmi les suivants, le (s) facteur (s) responsable (s) de l’augmentation de la toxicité des médicaments chez le nouveau-né</a:t>
            </a:r>
            <a:endParaRPr lang="fr-FR" sz="2400"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sz="2400" dirty="0">
                <a:latin typeface="Calibri" panose="020F0502020204030204" pitchFamily="34" charset="0"/>
                <a:ea typeface="Calibri" panose="020F0502020204030204" pitchFamily="34" charset="0"/>
                <a:cs typeface="Calibri" panose="020F0502020204030204" pitchFamily="34" charset="0"/>
              </a:rPr>
              <a:t>A – Clairance rénale augmentée</a:t>
            </a:r>
            <a:endParaRPr lang="fr-FR"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sz="2400" dirty="0">
                <a:latin typeface="Calibri" panose="020F0502020204030204" pitchFamily="34" charset="0"/>
                <a:ea typeface="Calibri" panose="020F0502020204030204" pitchFamily="34" charset="0"/>
                <a:cs typeface="Calibri" panose="020F0502020204030204" pitchFamily="34" charset="0"/>
              </a:rPr>
              <a:t>B – Immaturité de l’équipement enzymatique au niveau du foie</a:t>
            </a:r>
            <a:endParaRPr lang="fr-FR"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sz="2400" dirty="0">
                <a:latin typeface="Calibri" panose="020F0502020204030204" pitchFamily="34" charset="0"/>
                <a:ea typeface="Calibri" panose="020F0502020204030204" pitchFamily="34" charset="0"/>
                <a:cs typeface="Calibri" panose="020F0502020204030204" pitchFamily="34" charset="0"/>
              </a:rPr>
              <a:t>C </a:t>
            </a:r>
            <a:r>
              <a:rPr lang="fr-FR" sz="2400" dirty="0" smtClean="0">
                <a:latin typeface="Calibri" panose="020F0502020204030204" pitchFamily="34" charset="0"/>
                <a:ea typeface="Calibri" panose="020F0502020204030204" pitchFamily="34" charset="0"/>
                <a:cs typeface="Calibri" panose="020F0502020204030204" pitchFamily="34" charset="0"/>
              </a:rPr>
              <a:t>–Diminution le passage par la barrière </a:t>
            </a:r>
            <a:r>
              <a:rPr lang="fr-FR" sz="2400" dirty="0">
                <a:latin typeface="Calibri" panose="020F0502020204030204" pitchFamily="34" charset="0"/>
                <a:ea typeface="Calibri" panose="020F0502020204030204" pitchFamily="34" charset="0"/>
                <a:cs typeface="Calibri" panose="020F0502020204030204" pitchFamily="34" charset="0"/>
              </a:rPr>
              <a:t>hématoencéphalique</a:t>
            </a:r>
            <a:endParaRPr lang="fr-FR"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sz="2400" dirty="0">
                <a:latin typeface="Calibri" panose="020F0502020204030204" pitchFamily="34" charset="0"/>
                <a:ea typeface="Calibri" panose="020F0502020204030204" pitchFamily="34" charset="0"/>
                <a:cs typeface="Calibri" panose="020F0502020204030204" pitchFamily="34" charset="0"/>
              </a:rPr>
              <a:t>D -  La croissance continue des organes </a:t>
            </a:r>
            <a:endParaRPr lang="fr-FR"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sz="2400" dirty="0">
                <a:latin typeface="Calibri" panose="020F0502020204030204" pitchFamily="34" charset="0"/>
                <a:ea typeface="Calibri" panose="020F0502020204030204" pitchFamily="34" charset="0"/>
                <a:cs typeface="Calibri" panose="020F0502020204030204" pitchFamily="34" charset="0"/>
              </a:rPr>
              <a:t>E –  Le passage cutané est augmenté</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21229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A72C5CA-E694-444B-867C-9D8672547B90}" type="slidenum">
              <a:rPr lang="fr-FR" smtClean="0"/>
              <a:pPr>
                <a:defRPr/>
              </a:pPr>
              <a:t>53</a:t>
            </a:fld>
            <a:endParaRPr lang="fr-FR"/>
          </a:p>
        </p:txBody>
      </p:sp>
      <p:sp>
        <p:nvSpPr>
          <p:cNvPr id="3" name="Rectangle 2"/>
          <p:cNvSpPr/>
          <p:nvPr/>
        </p:nvSpPr>
        <p:spPr>
          <a:xfrm>
            <a:off x="169224" y="332656"/>
            <a:ext cx="9001000" cy="5511765"/>
          </a:xfrm>
          <a:prstGeom prst="rect">
            <a:avLst/>
          </a:prstGeom>
        </p:spPr>
        <p:txBody>
          <a:bodyPr wrap="square">
            <a:spAutoFit/>
          </a:bodyPr>
          <a:lstStyle/>
          <a:p>
            <a:pPr>
              <a:lnSpc>
                <a:spcPct val="115000"/>
              </a:lnSpc>
              <a:spcAft>
                <a:spcPts val="1000"/>
              </a:spcAft>
            </a:pPr>
            <a:r>
              <a:rPr lang="fr-FR" dirty="0" smtClean="0">
                <a:solidFill>
                  <a:srgbClr val="00B0F0"/>
                </a:solidFill>
                <a:latin typeface="Calibri" panose="020F0502020204030204" pitchFamily="34" charset="0"/>
                <a:ea typeface="Calibri" panose="020F0502020204030204" pitchFamily="34" charset="0"/>
                <a:cs typeface="Calibri" panose="020F0502020204030204" pitchFamily="34" charset="0"/>
              </a:rPr>
              <a:t>Q: </a:t>
            </a:r>
            <a:r>
              <a:rPr lang="fr-FR" dirty="0">
                <a:solidFill>
                  <a:srgbClr val="00B0F0"/>
                </a:solidFill>
                <a:latin typeface="Calibri" panose="020F0502020204030204" pitchFamily="34" charset="0"/>
                <a:ea typeface="Calibri" panose="020F0502020204030204" pitchFamily="34" charset="0"/>
                <a:cs typeface="Calibri" panose="020F0502020204030204" pitchFamily="34" charset="0"/>
              </a:rPr>
              <a:t>Choisissiez une ou des bonnes réponses  </a:t>
            </a:r>
            <a:endParaRPr lang="fr-FR"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A – L’altération de la fonction hépatique, rénale et l’utilisation plusieurs médicaments associés sont les facteurs de risque de la diminution de l’efficacité et l’augmentation de la toxicité des médicaments chez sujet âgés </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B – L’immaturité rénale entraine une diminution </a:t>
            </a:r>
            <a:r>
              <a:rPr lang="fr-FR" dirty="0" smtClean="0">
                <a:latin typeface="Calibri" panose="020F0502020204030204" pitchFamily="34" charset="0"/>
                <a:ea typeface="Calibri" panose="020F0502020204030204" pitchFamily="34" charset="0"/>
                <a:cs typeface="Calibri" panose="020F0502020204030204" pitchFamily="34" charset="0"/>
              </a:rPr>
              <a:t>des effets indésirables du </a:t>
            </a:r>
            <a:r>
              <a:rPr lang="fr-FR" dirty="0">
                <a:latin typeface="Calibri" panose="020F0502020204030204" pitchFamily="34" charset="0"/>
                <a:ea typeface="Calibri" panose="020F0502020204030204" pitchFamily="34" charset="0"/>
                <a:cs typeface="Calibri" panose="020F0502020204030204" pitchFamily="34" charset="0"/>
              </a:rPr>
              <a:t>médicament chez le nouveau-né</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C – Utilisation médicamenteuse hors AMM fréquente en pédiatrie pourrait augmenter le risque de survenu des effets indésirables ou toxiques et diminuer de l’efficacité du médicament</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D – Les enfants ne sont pas des adultes en miniature car les enfants sont différents de l’adulte sur les paramètres PK-PD, de l’immaturité enzymatique, du passage cutané des médicaments,  de la perméabilité de la barrière hémato-encéphalique et leur capacité plus faible de l’élimination rénale </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E –La plupart des données sur l’efficacité et la sécurité des médicaments chez l’adulte peuvent être extrapolée de façon fiable pour l’utilisation chez l’enfant  </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40493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solidFill>
                  <a:srgbClr val="00B0F0"/>
                </a:solidFill>
              </a:rPr>
              <a:t>CAS CLINIQUE 3</a:t>
            </a:r>
            <a:endParaRPr lang="fr-FR" sz="2800" b="1" dirty="0">
              <a:solidFill>
                <a:srgbClr val="00B0F0"/>
              </a:solidFill>
            </a:endParaRPr>
          </a:p>
        </p:txBody>
      </p:sp>
      <p:sp>
        <p:nvSpPr>
          <p:cNvPr id="3" name="Espace réservé du contenu 2"/>
          <p:cNvSpPr>
            <a:spLocks noGrp="1"/>
          </p:cNvSpPr>
          <p:nvPr>
            <p:ph idx="1"/>
          </p:nvPr>
        </p:nvSpPr>
        <p:spPr/>
        <p:txBody>
          <a:bodyPr/>
          <a:lstStyle/>
          <a:p>
            <a:r>
              <a:rPr lang="fr-FR" sz="2400" dirty="0" err="1" smtClean="0"/>
              <a:t>Remodulin</a:t>
            </a:r>
            <a:r>
              <a:rPr lang="fr-FR" sz="2400" dirty="0" smtClean="0"/>
              <a:t> est un nouveau Med qui est utilisé dans les études cliniques pour traiter l’hypertension pulmonaire (HTAP)</a:t>
            </a:r>
          </a:p>
          <a:p>
            <a:r>
              <a:rPr lang="fr-FR" sz="2400" dirty="0" smtClean="0"/>
              <a:t>L’efficacité semblait prometteuse chez l’adulte!!!</a:t>
            </a:r>
          </a:p>
          <a:p>
            <a:r>
              <a:rPr lang="fr-FR" sz="2400" dirty="0" smtClean="0"/>
              <a:t>Aucun nouveau-né dans les essais cliniques, pas d’AMM chez les nouveau-nés</a:t>
            </a:r>
          </a:p>
          <a:p>
            <a:r>
              <a:rPr lang="fr-FR" sz="2400" dirty="0" smtClean="0"/>
              <a:t>J’ai un </a:t>
            </a:r>
            <a:r>
              <a:rPr lang="fr-FR" sz="2400" dirty="0"/>
              <a:t>nouveau-né dans </a:t>
            </a:r>
            <a:r>
              <a:rPr lang="fr-FR" sz="2400" dirty="0" smtClean="0"/>
              <a:t>le contexte critique d’HTAP, je peux utiliser ce médicament dans ce contexte???  </a:t>
            </a:r>
          </a:p>
          <a:p>
            <a:r>
              <a:rPr lang="fr-FR" sz="2400" dirty="0" smtClean="0"/>
              <a:t>Si oui, pourquoi et que faire?</a:t>
            </a:r>
          </a:p>
          <a:p>
            <a:r>
              <a:rPr lang="fr-FR" sz="2400" dirty="0" smtClean="0"/>
              <a:t>Si non, pourquoi?                                                                             </a:t>
            </a:r>
            <a:endParaRPr lang="fr-FR" sz="2400" dirty="0"/>
          </a:p>
        </p:txBody>
      </p:sp>
      <p:sp>
        <p:nvSpPr>
          <p:cNvPr id="4" name="Espace réservé du numéro de diapositive 3"/>
          <p:cNvSpPr>
            <a:spLocks noGrp="1"/>
          </p:cNvSpPr>
          <p:nvPr>
            <p:ph type="sldNum" sz="quarter" idx="12"/>
          </p:nvPr>
        </p:nvSpPr>
        <p:spPr/>
        <p:txBody>
          <a:bodyPr/>
          <a:lstStyle/>
          <a:p>
            <a:pPr>
              <a:defRPr/>
            </a:pPr>
            <a:fld id="{A7BCE9FD-3364-4EF2-9A4C-037FD3AAF582}" type="slidenum">
              <a:rPr lang="en-US" smtClean="0"/>
              <a:pPr>
                <a:defRPr/>
              </a:pPr>
              <a:t>54</a:t>
            </a:fld>
            <a:endParaRPr lang="en-US"/>
          </a:p>
        </p:txBody>
      </p:sp>
    </p:spTree>
    <p:extLst>
      <p:ext uri="{BB962C8B-B14F-4D97-AF65-F5344CB8AC3E}">
        <p14:creationId xmlns:p14="http://schemas.microsoft.com/office/powerpoint/2010/main" val="1584498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rPr>
              <a:t>PLAN</a:t>
            </a:r>
            <a:endParaRPr lang="fr-FR" sz="3600" dirty="0">
              <a:solidFill>
                <a:schemeClr val="tx1">
                  <a:lumMod val="65000"/>
                  <a:lumOff val="35000"/>
                </a:schemeClr>
              </a:solidFill>
            </a:endParaRPr>
          </a:p>
        </p:txBody>
      </p:sp>
      <p:sp>
        <p:nvSpPr>
          <p:cNvPr id="3" name="Espace réservé du contenu 2"/>
          <p:cNvSpPr>
            <a:spLocks noGrp="1"/>
          </p:cNvSpPr>
          <p:nvPr>
            <p:ph idx="4294967295"/>
          </p:nvPr>
        </p:nvSpPr>
        <p:spPr>
          <a:xfrm>
            <a:off x="897033" y="1196752"/>
            <a:ext cx="7499176" cy="4104456"/>
          </a:xfrm>
          <a:prstGeom prst="rect">
            <a:avLst/>
          </a:prstGeom>
        </p:spPr>
        <p:txBody>
          <a:bodyPr/>
          <a:lstStyle/>
          <a:p>
            <a:pPr marL="457200" indent="-457200">
              <a:lnSpc>
                <a:spcPct val="150000"/>
              </a:lnSpc>
              <a:buFont typeface="+mj-lt"/>
              <a:buAutoNum type="arabicPeriod"/>
            </a:pPr>
            <a:r>
              <a:rPr lang="en-US" sz="2800" dirty="0" smtClean="0">
                <a:solidFill>
                  <a:schemeClr val="bg1">
                    <a:lumMod val="85000"/>
                  </a:schemeClr>
                </a:solidFill>
              </a:rPr>
              <a:t>Conception </a:t>
            </a:r>
            <a:r>
              <a:rPr lang="en-US" sz="2800" dirty="0" err="1" smtClean="0">
                <a:solidFill>
                  <a:schemeClr val="bg1">
                    <a:lumMod val="85000"/>
                  </a:schemeClr>
                </a:solidFill>
              </a:rPr>
              <a:t>générale</a:t>
            </a:r>
            <a:endParaRPr lang="en-US" sz="2800" dirty="0" smtClean="0">
              <a:solidFill>
                <a:schemeClr val="bg1">
                  <a:lumMod val="85000"/>
                </a:schemeClr>
              </a:solidFill>
            </a:endParaRPr>
          </a:p>
          <a:p>
            <a:pPr marL="457200" indent="-457200">
              <a:lnSpc>
                <a:spcPct val="150000"/>
              </a:lnSpc>
              <a:buFont typeface="+mj-lt"/>
              <a:buAutoNum type="arabicPeriod"/>
            </a:pPr>
            <a:r>
              <a:rPr lang="fr-FR" sz="2800" dirty="0" smtClean="0">
                <a:solidFill>
                  <a:schemeClr val="bg1">
                    <a:lumMod val="85000"/>
                  </a:schemeClr>
                </a:solidFill>
              </a:rPr>
              <a:t>Facteurs </a:t>
            </a:r>
            <a:r>
              <a:rPr lang="fr-FR" sz="2800" dirty="0">
                <a:solidFill>
                  <a:schemeClr val="bg1">
                    <a:lumMod val="85000"/>
                  </a:schemeClr>
                </a:solidFill>
              </a:rPr>
              <a:t>de variabilité de l’effet médicament</a:t>
            </a:r>
            <a:endParaRPr lang="en-US" sz="2800" dirty="0" smtClean="0">
              <a:solidFill>
                <a:schemeClr val="bg1">
                  <a:lumMod val="85000"/>
                </a:schemeClr>
              </a:solidFill>
            </a:endParaRPr>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 couple </a:t>
            </a:r>
            <a:r>
              <a:rPr lang="en-US" sz="2800" dirty="0" err="1" smtClean="0">
                <a:solidFill>
                  <a:schemeClr val="bg1">
                    <a:lumMod val="85000"/>
                  </a:schemeClr>
                </a:solidFill>
              </a:rPr>
              <a:t>mère</a:t>
            </a:r>
            <a:r>
              <a:rPr lang="en-US" sz="2800" dirty="0" smtClean="0">
                <a:solidFill>
                  <a:schemeClr val="bg1">
                    <a:lumMod val="85000"/>
                  </a:schemeClr>
                </a:solidFill>
              </a:rPr>
              <a:t>-enfant</a:t>
            </a:r>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les </a:t>
            </a:r>
            <a:r>
              <a:rPr lang="en-US" sz="2800" dirty="0" err="1" smtClean="0">
                <a:solidFill>
                  <a:schemeClr val="bg1">
                    <a:lumMod val="85000"/>
                  </a:schemeClr>
                </a:solidFill>
              </a:rPr>
              <a:t>enfants</a:t>
            </a:r>
            <a:endParaRPr lang="en-US" sz="2800" dirty="0" smtClean="0">
              <a:solidFill>
                <a:schemeClr val="bg1">
                  <a:lumMod val="85000"/>
                </a:schemeClr>
              </a:solidFill>
            </a:endParaRPr>
          </a:p>
          <a:p>
            <a:pPr marL="457200" indent="-457200">
              <a:lnSpc>
                <a:spcPct val="150000"/>
              </a:lnSpc>
              <a:buFont typeface="+mj-lt"/>
              <a:buAutoNum type="arabicPeriod"/>
            </a:pPr>
            <a:r>
              <a:rPr lang="en-US" sz="2800" b="1" dirty="0" err="1" smtClean="0"/>
              <a:t>Médicaments</a:t>
            </a:r>
            <a:r>
              <a:rPr lang="en-US" sz="2800" b="1" dirty="0" smtClean="0"/>
              <a:t> et les </a:t>
            </a:r>
            <a:r>
              <a:rPr lang="en-US" sz="2800" b="1" dirty="0" err="1" smtClean="0"/>
              <a:t>personnes</a:t>
            </a:r>
            <a:r>
              <a:rPr lang="en-US" sz="2800" b="1" dirty="0" smtClean="0"/>
              <a:t> </a:t>
            </a:r>
            <a:r>
              <a:rPr lang="en-US" sz="2800" b="1" dirty="0" err="1" smtClean="0"/>
              <a:t>âgées</a:t>
            </a:r>
            <a:endParaRPr lang="en-US" sz="2800" b="1" dirty="0"/>
          </a:p>
          <a:p>
            <a:pPr>
              <a:lnSpc>
                <a:spcPct val="150000"/>
              </a:lnSpc>
            </a:pPr>
            <a:endParaRPr lang="fr-FR" dirty="0"/>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91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04825" y="35113"/>
            <a:ext cx="8229600" cy="1143000"/>
          </a:xfrm>
        </p:spPr>
        <p:txBody>
          <a:bodyPr/>
          <a:lstStyle/>
          <a:p>
            <a:pPr eaLnBrk="1" hangingPunct="1"/>
            <a:r>
              <a:rPr lang="fr-FR" altLang="fr-FR" sz="3200" b="1" dirty="0" smtClean="0">
                <a:solidFill>
                  <a:srgbClr val="0070C0"/>
                </a:solidFill>
              </a:rPr>
              <a:t>Personnes âgées</a:t>
            </a:r>
          </a:p>
        </p:txBody>
      </p:sp>
      <p:sp>
        <p:nvSpPr>
          <p:cNvPr id="53252" name="Text Box 5"/>
          <p:cNvSpPr txBox="1">
            <a:spLocks noChangeArrowheads="1"/>
          </p:cNvSpPr>
          <p:nvPr/>
        </p:nvSpPr>
        <p:spPr bwMode="auto">
          <a:xfrm>
            <a:off x="1547664" y="5874988"/>
            <a:ext cx="584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fr-FR" altLang="fr-FR" sz="1800" dirty="0"/>
              <a:t>Les plus de 70 ans consomment 33% des médicaments</a:t>
            </a:r>
          </a:p>
        </p:txBody>
      </p:sp>
      <p:pic>
        <p:nvPicPr>
          <p:cNvPr id="5325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946" y="908720"/>
            <a:ext cx="6769100"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Rectangle 2"/>
          <p:cNvSpPr>
            <a:spLocks noChangeArrowheads="1"/>
          </p:cNvSpPr>
          <p:nvPr/>
        </p:nvSpPr>
        <p:spPr bwMode="auto">
          <a:xfrm>
            <a:off x="8156112" y="1166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2870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fr-FR" altLang="fr-FR" sz="3200" b="1" dirty="0" smtClean="0">
                <a:solidFill>
                  <a:srgbClr val="0070C0"/>
                </a:solidFill>
              </a:rPr>
              <a:t>Sous représentation dans les essais cliniques des sujets âgés</a:t>
            </a:r>
          </a:p>
        </p:txBody>
      </p:sp>
      <p:sp>
        <p:nvSpPr>
          <p:cNvPr id="54275" name="Text Box 6"/>
          <p:cNvSpPr txBox="1">
            <a:spLocks noChangeArrowheads="1"/>
          </p:cNvSpPr>
          <p:nvPr/>
        </p:nvSpPr>
        <p:spPr bwMode="auto">
          <a:xfrm>
            <a:off x="1331913" y="1844675"/>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fr-FR" altLang="fr-FR" sz="1800"/>
              <a:t>Pourcentage</a:t>
            </a:r>
          </a:p>
        </p:txBody>
      </p:sp>
      <p:sp>
        <p:nvSpPr>
          <p:cNvPr id="54276" name="Text Box 7"/>
          <p:cNvSpPr txBox="1">
            <a:spLocks noChangeArrowheads="1"/>
          </p:cNvSpPr>
          <p:nvPr/>
        </p:nvSpPr>
        <p:spPr bwMode="auto">
          <a:xfrm>
            <a:off x="5595047" y="6063561"/>
            <a:ext cx="356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fr-FR" altLang="fr-FR" sz="1800" dirty="0"/>
              <a:t>(N </a:t>
            </a:r>
            <a:r>
              <a:rPr lang="fr-FR" altLang="fr-FR" sz="1800" dirty="0" err="1"/>
              <a:t>Engl</a:t>
            </a:r>
            <a:r>
              <a:rPr lang="fr-FR" altLang="fr-FR" sz="1800" dirty="0"/>
              <a:t> J Med 1999;341:2061-7.)</a:t>
            </a:r>
          </a:p>
          <a:p>
            <a:endParaRPr lang="fr-FR" altLang="fr-FR" sz="1800" dirty="0"/>
          </a:p>
        </p:txBody>
      </p:sp>
      <p:pic>
        <p:nvPicPr>
          <p:cNvPr id="542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10" y="1268760"/>
            <a:ext cx="76962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Rectangle 2"/>
          <p:cNvSpPr>
            <a:spLocks noChangeArrowheads="1"/>
          </p:cNvSpPr>
          <p:nvPr/>
        </p:nvSpPr>
        <p:spPr bwMode="auto">
          <a:xfrm>
            <a:off x="8156112" y="1166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20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9552" y="116632"/>
            <a:ext cx="8229600" cy="1143000"/>
          </a:xfrm>
        </p:spPr>
        <p:txBody>
          <a:bodyPr/>
          <a:lstStyle/>
          <a:p>
            <a:pPr eaLnBrk="1" hangingPunct="1"/>
            <a:r>
              <a:rPr lang="fr-FR" altLang="fr-FR" sz="3200" b="1" dirty="0" smtClean="0">
                <a:solidFill>
                  <a:srgbClr val="0070C0"/>
                </a:solidFill>
              </a:rPr>
              <a:t>Poids des effets indésirables</a:t>
            </a:r>
          </a:p>
        </p:txBody>
      </p:sp>
      <p:pic>
        <p:nvPicPr>
          <p:cNvPr id="6041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9552" y="1124744"/>
            <a:ext cx="8229600" cy="4525963"/>
          </a:xfrm>
        </p:spPr>
      </p:pic>
      <p:grpSp>
        <p:nvGrpSpPr>
          <p:cNvPr id="2" name="Groupe 1"/>
          <p:cNvGrpSpPr/>
          <p:nvPr/>
        </p:nvGrpSpPr>
        <p:grpSpPr>
          <a:xfrm>
            <a:off x="2339752" y="1412876"/>
            <a:ext cx="5410423" cy="2854225"/>
            <a:chOff x="2339752" y="1412876"/>
            <a:chExt cx="5410423" cy="2854225"/>
          </a:xfrm>
        </p:grpSpPr>
        <p:sp>
          <p:nvSpPr>
            <p:cNvPr id="60420" name="Line 4"/>
            <p:cNvSpPr>
              <a:spLocks noChangeShapeType="1"/>
            </p:cNvSpPr>
            <p:nvPr/>
          </p:nvSpPr>
          <p:spPr bwMode="auto">
            <a:xfrm>
              <a:off x="5485045" y="1412876"/>
              <a:ext cx="0" cy="576262"/>
            </a:xfrm>
            <a:prstGeom prst="line">
              <a:avLst/>
            </a:prstGeom>
            <a:noFill/>
            <a:ln w="1270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60421" name="Text Box 5"/>
            <p:cNvSpPr txBox="1">
              <a:spLocks noChangeArrowheads="1"/>
            </p:cNvSpPr>
            <p:nvPr/>
          </p:nvSpPr>
          <p:spPr bwMode="auto">
            <a:xfrm>
              <a:off x="4716016" y="1622425"/>
              <a:ext cx="641350" cy="366713"/>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fr-FR" altLang="fr-FR" sz="1800" dirty="0"/>
                <a:t>16%</a:t>
              </a:r>
            </a:p>
          </p:txBody>
        </p:sp>
        <p:sp>
          <p:nvSpPr>
            <p:cNvPr id="60422" name="Text Box 6"/>
            <p:cNvSpPr txBox="1">
              <a:spLocks noChangeArrowheads="1"/>
            </p:cNvSpPr>
            <p:nvPr/>
          </p:nvSpPr>
          <p:spPr bwMode="auto">
            <a:xfrm>
              <a:off x="2339752" y="3717032"/>
              <a:ext cx="514350" cy="366713"/>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fr-FR" altLang="fr-FR" sz="1800">
                  <a:solidFill>
                    <a:schemeClr val="bg1"/>
                  </a:solidFill>
                </a:rPr>
                <a:t>5%</a:t>
              </a:r>
            </a:p>
          </p:txBody>
        </p:sp>
        <p:sp>
          <p:nvSpPr>
            <p:cNvPr id="60423" name="Text Box 7"/>
            <p:cNvSpPr txBox="1">
              <a:spLocks noChangeArrowheads="1"/>
            </p:cNvSpPr>
            <p:nvPr/>
          </p:nvSpPr>
          <p:spPr bwMode="auto">
            <a:xfrm>
              <a:off x="7235825" y="3900389"/>
              <a:ext cx="514350" cy="366712"/>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fr-FR" altLang="fr-FR" sz="1800">
                  <a:solidFill>
                    <a:schemeClr val="bg1"/>
                  </a:solidFill>
                </a:rPr>
                <a:t>4%</a:t>
              </a:r>
            </a:p>
          </p:txBody>
        </p:sp>
      </p:grpSp>
      <p:sp>
        <p:nvSpPr>
          <p:cNvPr id="60424" name="Text Box 8"/>
          <p:cNvSpPr txBox="1">
            <a:spLocks noChangeArrowheads="1"/>
          </p:cNvSpPr>
          <p:nvPr/>
        </p:nvSpPr>
        <p:spPr bwMode="auto">
          <a:xfrm>
            <a:off x="4176713" y="5642092"/>
            <a:ext cx="4967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fr-FR" altLang="fr-FR" sz="1800" dirty="0" err="1"/>
              <a:t>Beijer</a:t>
            </a:r>
            <a:r>
              <a:rPr lang="fr-FR" altLang="fr-FR" sz="1800" dirty="0"/>
              <a:t>, </a:t>
            </a:r>
            <a:r>
              <a:rPr lang="fr-FR" altLang="fr-FR" sz="1800" dirty="0" err="1"/>
              <a:t>Pharm</a:t>
            </a:r>
            <a:r>
              <a:rPr lang="fr-FR" altLang="fr-FR" sz="1800" dirty="0"/>
              <a:t> World SCI 2002</a:t>
            </a:r>
          </a:p>
          <a:p>
            <a:r>
              <a:rPr lang="fr-FR" altLang="fr-FR" sz="1800" dirty="0"/>
              <a:t>Les </a:t>
            </a:r>
            <a:r>
              <a:rPr lang="fr-FR" altLang="fr-FR" sz="1800" dirty="0" err="1"/>
              <a:t>EIMs</a:t>
            </a:r>
            <a:r>
              <a:rPr lang="fr-FR" altLang="fr-FR" sz="1800" dirty="0"/>
              <a:t> sont évitables dans la moitié des cas</a:t>
            </a:r>
          </a:p>
        </p:txBody>
      </p:sp>
      <p:sp>
        <p:nvSpPr>
          <p:cNvPr id="10" name="Rectangle 2"/>
          <p:cNvSpPr>
            <a:spLocks noChangeArrowheads="1"/>
          </p:cNvSpPr>
          <p:nvPr/>
        </p:nvSpPr>
        <p:spPr bwMode="auto">
          <a:xfrm>
            <a:off x="8156112" y="1166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337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title"/>
          </p:nvPr>
        </p:nvSpPr>
        <p:spPr/>
        <p:txBody>
          <a:bodyPr/>
          <a:lstStyle/>
          <a:p>
            <a:pPr eaLnBrk="1" hangingPunct="1"/>
            <a:r>
              <a:rPr lang="fr-FR" altLang="fr-FR" sz="2800" b="1" dirty="0" smtClean="0">
                <a:solidFill>
                  <a:srgbClr val="0070C0"/>
                </a:solidFill>
                <a:latin typeface="+mn-lt"/>
              </a:rPr>
              <a:t>Emergency </a:t>
            </a:r>
            <a:r>
              <a:rPr lang="fr-FR" altLang="fr-FR" sz="2800" b="1" dirty="0" err="1" smtClean="0">
                <a:solidFill>
                  <a:srgbClr val="0070C0"/>
                </a:solidFill>
                <a:latin typeface="+mn-lt"/>
              </a:rPr>
              <a:t>Hospitalizations</a:t>
            </a:r>
            <a:r>
              <a:rPr lang="fr-FR" altLang="fr-FR" sz="2800" b="1" dirty="0" smtClean="0">
                <a:solidFill>
                  <a:srgbClr val="0070C0"/>
                </a:solidFill>
                <a:latin typeface="+mn-lt"/>
              </a:rPr>
              <a:t> for Adverse</a:t>
            </a:r>
            <a:br>
              <a:rPr lang="fr-FR" altLang="fr-FR" sz="2800" b="1" dirty="0" smtClean="0">
                <a:solidFill>
                  <a:srgbClr val="0070C0"/>
                </a:solidFill>
                <a:latin typeface="+mn-lt"/>
              </a:rPr>
            </a:br>
            <a:r>
              <a:rPr lang="en-US" altLang="fr-FR" sz="2800" b="1" dirty="0" smtClean="0">
                <a:solidFill>
                  <a:srgbClr val="0070C0"/>
                </a:solidFill>
                <a:latin typeface="+mn-lt"/>
              </a:rPr>
              <a:t>Drug Events in Older Americans, NEJM 2011</a:t>
            </a:r>
            <a:br>
              <a:rPr lang="en-US" altLang="fr-FR" sz="2800" b="1" dirty="0" smtClean="0">
                <a:solidFill>
                  <a:srgbClr val="0070C0"/>
                </a:solidFill>
                <a:latin typeface="+mn-lt"/>
              </a:rPr>
            </a:br>
            <a:endParaRPr lang="fr-FR" altLang="fr-FR" sz="2800" b="1" dirty="0" smtClean="0">
              <a:solidFill>
                <a:srgbClr val="0070C0"/>
              </a:solidFill>
              <a:latin typeface="+mn-lt"/>
            </a:endParaRP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357313"/>
            <a:ext cx="7307262"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ZoneTexte 4"/>
          <p:cNvSpPr txBox="1"/>
          <p:nvPr/>
        </p:nvSpPr>
        <p:spPr>
          <a:xfrm>
            <a:off x="2643188" y="3000375"/>
            <a:ext cx="2444750" cy="138430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fr-FR" sz="2800"/>
              <a:t>65% </a:t>
            </a:r>
            <a:endParaRPr lang="fr-FR" sz="2800" dirty="0"/>
          </a:p>
          <a:p>
            <a:pPr>
              <a:defRPr/>
            </a:pPr>
            <a:r>
              <a:rPr lang="fr-FR" sz="2800" dirty="0"/>
              <a:t>Hémorragie</a:t>
            </a:r>
          </a:p>
          <a:p>
            <a:pPr>
              <a:defRPr/>
            </a:pPr>
            <a:r>
              <a:rPr lang="fr-FR" sz="2800" dirty="0"/>
              <a:t>Hypoglycémie</a:t>
            </a:r>
          </a:p>
        </p:txBody>
      </p:sp>
      <p:sp>
        <p:nvSpPr>
          <p:cNvPr id="6" name="Rectangle 2"/>
          <p:cNvSpPr>
            <a:spLocks noChangeArrowheads="1"/>
          </p:cNvSpPr>
          <p:nvPr/>
        </p:nvSpPr>
        <p:spPr bwMode="auto">
          <a:xfrm>
            <a:off x="8156112" y="1166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18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pied de page 5"/>
          <p:cNvSpPr>
            <a:spLocks noGrp="1"/>
          </p:cNvSpPr>
          <p:nvPr>
            <p:ph type="ftr" sz="quarter" idx="12"/>
          </p:nvPr>
        </p:nvSpPr>
        <p:spPr>
          <a:noFill/>
        </p:spPr>
        <p:txBody>
          <a:bodyPr/>
          <a:lstStyle>
            <a:lvl1pPr defTabSz="913682">
              <a:defRPr sz="2162" b="1">
                <a:solidFill>
                  <a:schemeClr val="tx1"/>
                </a:solidFill>
                <a:latin typeface="Times" panose="02020603050405020304" pitchFamily="18" charset="0"/>
              </a:defRPr>
            </a:lvl1pPr>
            <a:lvl2pPr marL="669175" indent="-257375" defTabSz="913682">
              <a:defRPr sz="2162" b="1">
                <a:solidFill>
                  <a:schemeClr val="tx1"/>
                </a:solidFill>
                <a:latin typeface="Times" panose="02020603050405020304" pitchFamily="18" charset="0"/>
              </a:defRPr>
            </a:lvl2pPr>
            <a:lvl3pPr marL="1029500" indent="-205900" defTabSz="913682">
              <a:defRPr sz="2162" b="1">
                <a:solidFill>
                  <a:schemeClr val="tx1"/>
                </a:solidFill>
                <a:latin typeface="Times" panose="02020603050405020304" pitchFamily="18" charset="0"/>
              </a:defRPr>
            </a:lvl3pPr>
            <a:lvl4pPr marL="1441300" indent="-205900" defTabSz="913682">
              <a:defRPr sz="2162" b="1">
                <a:solidFill>
                  <a:schemeClr val="tx1"/>
                </a:solidFill>
                <a:latin typeface="Times" panose="02020603050405020304" pitchFamily="18" charset="0"/>
              </a:defRPr>
            </a:lvl4pPr>
            <a:lvl5pPr marL="1853100" indent="-205900" defTabSz="913682">
              <a:defRPr sz="2162" b="1">
                <a:solidFill>
                  <a:schemeClr val="tx1"/>
                </a:solidFill>
                <a:latin typeface="Times" panose="02020603050405020304" pitchFamily="18" charset="0"/>
              </a:defRPr>
            </a:lvl5pPr>
            <a:lvl6pPr marL="2264900" indent="-205900" algn="ctr" defTabSz="913682" eaLnBrk="0" fontAlgn="base" hangingPunct="0">
              <a:spcBef>
                <a:spcPct val="0"/>
              </a:spcBef>
              <a:spcAft>
                <a:spcPct val="0"/>
              </a:spcAft>
              <a:defRPr sz="2162" b="1">
                <a:solidFill>
                  <a:schemeClr val="tx1"/>
                </a:solidFill>
                <a:latin typeface="Times" panose="02020603050405020304" pitchFamily="18" charset="0"/>
              </a:defRPr>
            </a:lvl6pPr>
            <a:lvl7pPr marL="2676700" indent="-205900" algn="ctr" defTabSz="913682" eaLnBrk="0" fontAlgn="base" hangingPunct="0">
              <a:spcBef>
                <a:spcPct val="0"/>
              </a:spcBef>
              <a:spcAft>
                <a:spcPct val="0"/>
              </a:spcAft>
              <a:defRPr sz="2162" b="1">
                <a:solidFill>
                  <a:schemeClr val="tx1"/>
                </a:solidFill>
                <a:latin typeface="Times" panose="02020603050405020304" pitchFamily="18" charset="0"/>
              </a:defRPr>
            </a:lvl7pPr>
            <a:lvl8pPr marL="3088500" indent="-205900" algn="ctr" defTabSz="913682" eaLnBrk="0" fontAlgn="base" hangingPunct="0">
              <a:spcBef>
                <a:spcPct val="0"/>
              </a:spcBef>
              <a:spcAft>
                <a:spcPct val="0"/>
              </a:spcAft>
              <a:defRPr sz="2162" b="1">
                <a:solidFill>
                  <a:schemeClr val="tx1"/>
                </a:solidFill>
                <a:latin typeface="Times" panose="02020603050405020304" pitchFamily="18" charset="0"/>
              </a:defRPr>
            </a:lvl8pPr>
            <a:lvl9pPr marL="3500300" indent="-205900" algn="ctr" defTabSz="913682" eaLnBrk="0" fontAlgn="base" hangingPunct="0">
              <a:spcBef>
                <a:spcPct val="0"/>
              </a:spcBef>
              <a:spcAft>
                <a:spcPct val="0"/>
              </a:spcAft>
              <a:defRPr sz="2162" b="1">
                <a:solidFill>
                  <a:schemeClr val="tx1"/>
                </a:solidFill>
                <a:latin typeface="Times" panose="02020603050405020304" pitchFamily="18" charset="0"/>
              </a:defRPr>
            </a:lvl9pPr>
          </a:lstStyle>
          <a:p>
            <a:endParaRPr lang="en-GB" altLang="zh-CN" sz="1441" b="0"/>
          </a:p>
          <a:p>
            <a:endParaRPr lang="zh-CN" altLang="en-GB" sz="1441" b="0"/>
          </a:p>
        </p:txBody>
      </p:sp>
      <p:sp>
        <p:nvSpPr>
          <p:cNvPr id="6147" name="Text Box 59"/>
          <p:cNvSpPr txBox="1">
            <a:spLocks noChangeArrowheads="1"/>
          </p:cNvSpPr>
          <p:nvPr/>
        </p:nvSpPr>
        <p:spPr bwMode="auto">
          <a:xfrm>
            <a:off x="1372072" y="5222494"/>
            <a:ext cx="6753459" cy="75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pPr algn="l">
              <a:spcBef>
                <a:spcPct val="50000"/>
              </a:spcBef>
            </a:pPr>
            <a:r>
              <a:rPr lang="en-US" altLang="fr-FR" sz="2162" dirty="0" smtClean="0">
                <a:solidFill>
                  <a:srgbClr val="000066"/>
                </a:solidFill>
              </a:rPr>
              <a:t>Patients avec la </a:t>
            </a:r>
            <a:r>
              <a:rPr lang="en-US" altLang="fr-FR" sz="2162" dirty="0" err="1" smtClean="0">
                <a:solidFill>
                  <a:srgbClr val="000066"/>
                </a:solidFill>
              </a:rPr>
              <a:t>même</a:t>
            </a:r>
            <a:r>
              <a:rPr lang="en-US" altLang="fr-FR" sz="2162" dirty="0" smtClean="0">
                <a:solidFill>
                  <a:srgbClr val="000066"/>
                </a:solidFill>
              </a:rPr>
              <a:t>  phenotype de la </a:t>
            </a:r>
            <a:r>
              <a:rPr lang="en-US" altLang="fr-FR" sz="2162" dirty="0" err="1" smtClean="0">
                <a:solidFill>
                  <a:srgbClr val="000066"/>
                </a:solidFill>
              </a:rPr>
              <a:t>maladie</a:t>
            </a:r>
            <a:r>
              <a:rPr lang="en-US" altLang="fr-FR" sz="2162" dirty="0" smtClean="0">
                <a:solidFill>
                  <a:srgbClr val="000066"/>
                </a:solidFill>
              </a:rPr>
              <a:t> </a:t>
            </a:r>
            <a:r>
              <a:rPr lang="en-US" altLang="fr-FR" sz="2162" dirty="0" err="1" smtClean="0">
                <a:solidFill>
                  <a:srgbClr val="000066"/>
                </a:solidFill>
              </a:rPr>
              <a:t>reçevant</a:t>
            </a:r>
            <a:r>
              <a:rPr lang="en-US" altLang="fr-FR" sz="2162" dirty="0" smtClean="0">
                <a:solidFill>
                  <a:srgbClr val="000066"/>
                </a:solidFill>
              </a:rPr>
              <a:t> le </a:t>
            </a:r>
            <a:r>
              <a:rPr lang="en-US" altLang="fr-FR" sz="2162" dirty="0" err="1" smtClean="0">
                <a:solidFill>
                  <a:srgbClr val="000066"/>
                </a:solidFill>
              </a:rPr>
              <a:t>même</a:t>
            </a:r>
            <a:r>
              <a:rPr lang="en-US" altLang="fr-FR" sz="2162" dirty="0" smtClean="0">
                <a:solidFill>
                  <a:srgbClr val="000066"/>
                </a:solidFill>
              </a:rPr>
              <a:t> </a:t>
            </a:r>
            <a:r>
              <a:rPr lang="en-US" altLang="fr-FR" sz="2162" dirty="0" err="1" smtClean="0">
                <a:solidFill>
                  <a:srgbClr val="000066"/>
                </a:solidFill>
              </a:rPr>
              <a:t>médicament</a:t>
            </a:r>
            <a:r>
              <a:rPr lang="en-US" altLang="fr-FR" sz="2162" dirty="0" smtClean="0">
                <a:solidFill>
                  <a:srgbClr val="000066"/>
                </a:solidFill>
              </a:rPr>
              <a:t> </a:t>
            </a:r>
            <a:r>
              <a:rPr lang="en-US" altLang="fr-FR" sz="2162" dirty="0" smtClean="0">
                <a:solidFill>
                  <a:srgbClr val="000066"/>
                </a:solidFill>
                <a:sym typeface="Wingdings" panose="05000000000000000000" pitchFamily="2" charset="2"/>
              </a:rPr>
              <a:t> 3 </a:t>
            </a:r>
            <a:r>
              <a:rPr lang="en-US" altLang="fr-FR" sz="2162" dirty="0" err="1" smtClean="0">
                <a:solidFill>
                  <a:srgbClr val="000066"/>
                </a:solidFill>
                <a:sym typeface="Wingdings" panose="05000000000000000000" pitchFamily="2" charset="2"/>
              </a:rPr>
              <a:t>réponses</a:t>
            </a:r>
            <a:r>
              <a:rPr lang="en-US" altLang="fr-FR" sz="2162" dirty="0" smtClean="0">
                <a:solidFill>
                  <a:srgbClr val="000066"/>
                </a:solidFill>
                <a:sym typeface="Wingdings" panose="05000000000000000000" pitchFamily="2" charset="2"/>
              </a:rPr>
              <a:t> </a:t>
            </a:r>
            <a:r>
              <a:rPr lang="en-US" altLang="fr-FR" sz="2162" dirty="0" err="1" smtClean="0">
                <a:solidFill>
                  <a:srgbClr val="000066"/>
                </a:solidFill>
                <a:sym typeface="Wingdings" panose="05000000000000000000" pitchFamily="2" charset="2"/>
              </a:rPr>
              <a:t>différentes</a:t>
            </a:r>
            <a:r>
              <a:rPr lang="en-US" altLang="fr-FR" sz="2162" dirty="0" smtClean="0">
                <a:solidFill>
                  <a:srgbClr val="000066"/>
                </a:solidFill>
                <a:sym typeface="Wingdings" panose="05000000000000000000" pitchFamily="2" charset="2"/>
              </a:rPr>
              <a:t> </a:t>
            </a:r>
            <a:endParaRPr lang="en-US" altLang="fr-FR" sz="2162" dirty="0">
              <a:solidFill>
                <a:srgbClr val="000066"/>
              </a:solidFill>
            </a:endParaRPr>
          </a:p>
        </p:txBody>
      </p:sp>
      <p:grpSp>
        <p:nvGrpSpPr>
          <p:cNvPr id="3" name="Groupe 2"/>
          <p:cNvGrpSpPr/>
          <p:nvPr/>
        </p:nvGrpSpPr>
        <p:grpSpPr>
          <a:xfrm>
            <a:off x="1372072" y="1259861"/>
            <a:ext cx="6753459" cy="3586549"/>
            <a:chOff x="591964" y="523957"/>
            <a:chExt cx="7311529" cy="3774591"/>
          </a:xfrm>
        </p:grpSpPr>
        <p:grpSp>
          <p:nvGrpSpPr>
            <p:cNvPr id="6148" name="Group 115"/>
            <p:cNvGrpSpPr>
              <a:grpSpLocks/>
            </p:cNvGrpSpPr>
            <p:nvPr/>
          </p:nvGrpSpPr>
          <p:grpSpPr bwMode="auto">
            <a:xfrm>
              <a:off x="5295415" y="2651341"/>
              <a:ext cx="2608078" cy="1647207"/>
              <a:chOff x="3822" y="2969"/>
              <a:chExt cx="1824" cy="1152"/>
            </a:xfrm>
          </p:grpSpPr>
          <p:sp>
            <p:nvSpPr>
              <p:cNvPr id="6221" name="AutoShape 62"/>
              <p:cNvSpPr>
                <a:spLocks noChangeArrowheads="1"/>
              </p:cNvSpPr>
              <p:nvPr/>
            </p:nvSpPr>
            <p:spPr bwMode="auto">
              <a:xfrm>
                <a:off x="4494" y="388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22" name="AutoShape 64"/>
              <p:cNvSpPr>
                <a:spLocks noChangeArrowheads="1"/>
              </p:cNvSpPr>
              <p:nvPr/>
            </p:nvSpPr>
            <p:spPr bwMode="auto">
              <a:xfrm>
                <a:off x="4110" y="383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23" name="AutoShape 65"/>
              <p:cNvSpPr>
                <a:spLocks noChangeArrowheads="1"/>
              </p:cNvSpPr>
              <p:nvPr/>
            </p:nvSpPr>
            <p:spPr bwMode="auto">
              <a:xfrm>
                <a:off x="4398" y="3545"/>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24" name="AutoShape 67"/>
              <p:cNvSpPr>
                <a:spLocks noChangeArrowheads="1"/>
              </p:cNvSpPr>
              <p:nvPr/>
            </p:nvSpPr>
            <p:spPr bwMode="auto">
              <a:xfrm>
                <a:off x="4206" y="359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25" name="AutoShape 69"/>
              <p:cNvSpPr>
                <a:spLocks noChangeArrowheads="1"/>
              </p:cNvSpPr>
              <p:nvPr/>
            </p:nvSpPr>
            <p:spPr bwMode="auto">
              <a:xfrm>
                <a:off x="4302" y="373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26" name="AutoShape 71"/>
              <p:cNvSpPr>
                <a:spLocks noChangeArrowheads="1"/>
              </p:cNvSpPr>
              <p:nvPr/>
            </p:nvSpPr>
            <p:spPr bwMode="auto">
              <a:xfrm>
                <a:off x="4398" y="3065"/>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27" name="AutoShape 73"/>
              <p:cNvSpPr>
                <a:spLocks noChangeArrowheads="1"/>
              </p:cNvSpPr>
              <p:nvPr/>
            </p:nvSpPr>
            <p:spPr bwMode="auto">
              <a:xfrm>
                <a:off x="4590" y="368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28" name="AutoShape 74"/>
              <p:cNvSpPr>
                <a:spLocks noChangeArrowheads="1"/>
              </p:cNvSpPr>
              <p:nvPr/>
            </p:nvSpPr>
            <p:spPr bwMode="auto">
              <a:xfrm>
                <a:off x="5262" y="311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29" name="AutoShape 75"/>
              <p:cNvSpPr>
                <a:spLocks noChangeArrowheads="1"/>
              </p:cNvSpPr>
              <p:nvPr/>
            </p:nvSpPr>
            <p:spPr bwMode="auto">
              <a:xfrm>
                <a:off x="4734" y="383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30" name="AutoShape 76"/>
              <p:cNvSpPr>
                <a:spLocks noChangeArrowheads="1"/>
              </p:cNvSpPr>
              <p:nvPr/>
            </p:nvSpPr>
            <p:spPr bwMode="auto">
              <a:xfrm>
                <a:off x="5070" y="296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31" name="AutoShape 77"/>
              <p:cNvSpPr>
                <a:spLocks noChangeArrowheads="1"/>
              </p:cNvSpPr>
              <p:nvPr/>
            </p:nvSpPr>
            <p:spPr bwMode="auto">
              <a:xfrm>
                <a:off x="4878" y="364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32" name="AutoShape 78"/>
              <p:cNvSpPr>
                <a:spLocks noChangeArrowheads="1"/>
              </p:cNvSpPr>
              <p:nvPr/>
            </p:nvSpPr>
            <p:spPr bwMode="auto">
              <a:xfrm>
                <a:off x="4014" y="368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33" name="AutoShape 79"/>
              <p:cNvSpPr>
                <a:spLocks noChangeArrowheads="1"/>
              </p:cNvSpPr>
              <p:nvPr/>
            </p:nvSpPr>
            <p:spPr bwMode="auto">
              <a:xfrm>
                <a:off x="4974" y="392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34" name="AutoShape 80"/>
              <p:cNvSpPr>
                <a:spLocks noChangeArrowheads="1"/>
              </p:cNvSpPr>
              <p:nvPr/>
            </p:nvSpPr>
            <p:spPr bwMode="auto">
              <a:xfrm>
                <a:off x="5454" y="320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35" name="AutoShape 81"/>
              <p:cNvSpPr>
                <a:spLocks noChangeArrowheads="1"/>
              </p:cNvSpPr>
              <p:nvPr/>
            </p:nvSpPr>
            <p:spPr bwMode="auto">
              <a:xfrm>
                <a:off x="4830" y="301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36" name="AutoShape 82"/>
              <p:cNvSpPr>
                <a:spLocks noChangeArrowheads="1"/>
              </p:cNvSpPr>
              <p:nvPr/>
            </p:nvSpPr>
            <p:spPr bwMode="auto">
              <a:xfrm>
                <a:off x="5070" y="373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37" name="AutoShape 83"/>
              <p:cNvSpPr>
                <a:spLocks noChangeArrowheads="1"/>
              </p:cNvSpPr>
              <p:nvPr/>
            </p:nvSpPr>
            <p:spPr bwMode="auto">
              <a:xfrm>
                <a:off x="5022" y="316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38" name="AutoShape 84"/>
              <p:cNvSpPr>
                <a:spLocks noChangeArrowheads="1"/>
              </p:cNvSpPr>
              <p:nvPr/>
            </p:nvSpPr>
            <p:spPr bwMode="auto">
              <a:xfrm>
                <a:off x="4638" y="311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39" name="AutoShape 85"/>
              <p:cNvSpPr>
                <a:spLocks noChangeArrowheads="1"/>
              </p:cNvSpPr>
              <p:nvPr/>
            </p:nvSpPr>
            <p:spPr bwMode="auto">
              <a:xfrm>
                <a:off x="4206" y="316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40" name="AutoShape 86"/>
              <p:cNvSpPr>
                <a:spLocks noChangeArrowheads="1"/>
              </p:cNvSpPr>
              <p:nvPr/>
            </p:nvSpPr>
            <p:spPr bwMode="auto">
              <a:xfrm>
                <a:off x="4014" y="320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41" name="AutoShape 87"/>
              <p:cNvSpPr>
                <a:spLocks noChangeArrowheads="1"/>
              </p:cNvSpPr>
              <p:nvPr/>
            </p:nvSpPr>
            <p:spPr bwMode="auto">
              <a:xfrm>
                <a:off x="4110" y="335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42" name="AutoShape 88"/>
              <p:cNvSpPr>
                <a:spLocks noChangeArrowheads="1"/>
              </p:cNvSpPr>
              <p:nvPr/>
            </p:nvSpPr>
            <p:spPr bwMode="auto">
              <a:xfrm>
                <a:off x="4590" y="335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43" name="AutoShape 89"/>
              <p:cNvSpPr>
                <a:spLocks noChangeArrowheads="1"/>
              </p:cNvSpPr>
              <p:nvPr/>
            </p:nvSpPr>
            <p:spPr bwMode="auto">
              <a:xfrm>
                <a:off x="4398" y="3305"/>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44" name="AutoShape 90"/>
              <p:cNvSpPr>
                <a:spLocks noChangeArrowheads="1"/>
              </p:cNvSpPr>
              <p:nvPr/>
            </p:nvSpPr>
            <p:spPr bwMode="auto">
              <a:xfrm>
                <a:off x="5070" y="3545"/>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45" name="AutoShape 91"/>
              <p:cNvSpPr>
                <a:spLocks noChangeArrowheads="1"/>
              </p:cNvSpPr>
              <p:nvPr/>
            </p:nvSpPr>
            <p:spPr bwMode="auto">
              <a:xfrm>
                <a:off x="5262" y="364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46" name="AutoShape 92"/>
              <p:cNvSpPr>
                <a:spLocks noChangeArrowheads="1"/>
              </p:cNvSpPr>
              <p:nvPr/>
            </p:nvSpPr>
            <p:spPr bwMode="auto">
              <a:xfrm>
                <a:off x="5214" y="335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47" name="AutoShape 93"/>
              <p:cNvSpPr>
                <a:spLocks noChangeArrowheads="1"/>
              </p:cNvSpPr>
              <p:nvPr/>
            </p:nvSpPr>
            <p:spPr bwMode="auto">
              <a:xfrm>
                <a:off x="5406" y="344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48" name="AutoShape 94"/>
              <p:cNvSpPr>
                <a:spLocks noChangeArrowheads="1"/>
              </p:cNvSpPr>
              <p:nvPr/>
            </p:nvSpPr>
            <p:spPr bwMode="auto">
              <a:xfrm>
                <a:off x="3822" y="3305"/>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49" name="AutoShape 95"/>
              <p:cNvSpPr>
                <a:spLocks noChangeArrowheads="1"/>
              </p:cNvSpPr>
              <p:nvPr/>
            </p:nvSpPr>
            <p:spPr bwMode="auto">
              <a:xfrm>
                <a:off x="3918" y="349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50" name="AutoShape 96"/>
              <p:cNvSpPr>
                <a:spLocks noChangeArrowheads="1"/>
              </p:cNvSpPr>
              <p:nvPr/>
            </p:nvSpPr>
            <p:spPr bwMode="auto">
              <a:xfrm>
                <a:off x="4830" y="325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51" name="AutoShape 97"/>
              <p:cNvSpPr>
                <a:spLocks noChangeArrowheads="1"/>
              </p:cNvSpPr>
              <p:nvPr/>
            </p:nvSpPr>
            <p:spPr bwMode="auto">
              <a:xfrm>
                <a:off x="4734" y="344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52" name="AutoShape 98"/>
              <p:cNvSpPr>
                <a:spLocks noChangeArrowheads="1"/>
              </p:cNvSpPr>
              <p:nvPr/>
            </p:nvSpPr>
            <p:spPr bwMode="auto">
              <a:xfrm>
                <a:off x="4974" y="335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grpSp>
        <p:grpSp>
          <p:nvGrpSpPr>
            <p:cNvPr id="6150" name="Group 129"/>
            <p:cNvGrpSpPr>
              <a:grpSpLocks/>
            </p:cNvGrpSpPr>
            <p:nvPr/>
          </p:nvGrpSpPr>
          <p:grpSpPr bwMode="auto">
            <a:xfrm>
              <a:off x="591964" y="798491"/>
              <a:ext cx="2539444" cy="3157147"/>
              <a:chOff x="558" y="1769"/>
              <a:chExt cx="1776" cy="2208"/>
            </a:xfrm>
          </p:grpSpPr>
          <p:sp>
            <p:nvSpPr>
              <p:cNvPr id="6176" name="Rectangle 8"/>
              <p:cNvSpPr>
                <a:spLocks noChangeArrowheads="1"/>
              </p:cNvSpPr>
              <p:nvPr/>
            </p:nvSpPr>
            <p:spPr bwMode="auto">
              <a:xfrm>
                <a:off x="558" y="1769"/>
                <a:ext cx="1776" cy="2208"/>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77" name="AutoShape 9"/>
              <p:cNvSpPr>
                <a:spLocks noChangeArrowheads="1"/>
              </p:cNvSpPr>
              <p:nvPr/>
            </p:nvSpPr>
            <p:spPr bwMode="auto">
              <a:xfrm>
                <a:off x="750" y="2153"/>
                <a:ext cx="192" cy="192"/>
              </a:xfrm>
              <a:prstGeom prst="smileyFace">
                <a:avLst>
                  <a:gd name="adj" fmla="val 465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78" name="AutoShape 14"/>
              <p:cNvSpPr>
                <a:spLocks noChangeArrowheads="1"/>
              </p:cNvSpPr>
              <p:nvPr/>
            </p:nvSpPr>
            <p:spPr bwMode="auto">
              <a:xfrm>
                <a:off x="1566" y="1961"/>
                <a:ext cx="192" cy="192"/>
              </a:xfrm>
              <a:prstGeom prst="smileyFace">
                <a:avLst>
                  <a:gd name="adj" fmla="val 465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79" name="AutoShape 15"/>
              <p:cNvSpPr>
                <a:spLocks noChangeArrowheads="1"/>
              </p:cNvSpPr>
              <p:nvPr/>
            </p:nvSpPr>
            <p:spPr bwMode="auto">
              <a:xfrm>
                <a:off x="1326" y="2969"/>
                <a:ext cx="192" cy="192"/>
              </a:xfrm>
              <a:prstGeom prst="smileyFace">
                <a:avLst>
                  <a:gd name="adj" fmla="val 465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80" name="AutoShape 16"/>
              <p:cNvSpPr>
                <a:spLocks noChangeArrowheads="1"/>
              </p:cNvSpPr>
              <p:nvPr/>
            </p:nvSpPr>
            <p:spPr bwMode="auto">
              <a:xfrm>
                <a:off x="2094" y="2201"/>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81" name="AutoShape 17"/>
              <p:cNvSpPr>
                <a:spLocks noChangeArrowheads="1"/>
              </p:cNvSpPr>
              <p:nvPr/>
            </p:nvSpPr>
            <p:spPr bwMode="auto">
              <a:xfrm>
                <a:off x="1662" y="2297"/>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82" name="AutoShape 18"/>
              <p:cNvSpPr>
                <a:spLocks noChangeArrowheads="1"/>
              </p:cNvSpPr>
              <p:nvPr/>
            </p:nvSpPr>
            <p:spPr bwMode="auto">
              <a:xfrm>
                <a:off x="1326" y="2249"/>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83" name="AutoShape 19"/>
              <p:cNvSpPr>
                <a:spLocks noChangeArrowheads="1"/>
              </p:cNvSpPr>
              <p:nvPr/>
            </p:nvSpPr>
            <p:spPr bwMode="auto">
              <a:xfrm>
                <a:off x="1422" y="2777"/>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84" name="AutoShape 20"/>
              <p:cNvSpPr>
                <a:spLocks noChangeArrowheads="1"/>
              </p:cNvSpPr>
              <p:nvPr/>
            </p:nvSpPr>
            <p:spPr bwMode="auto">
              <a:xfrm>
                <a:off x="1950" y="3257"/>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85" name="AutoShape 21"/>
              <p:cNvSpPr>
                <a:spLocks noChangeArrowheads="1"/>
              </p:cNvSpPr>
              <p:nvPr/>
            </p:nvSpPr>
            <p:spPr bwMode="auto">
              <a:xfrm>
                <a:off x="606" y="2825"/>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86" name="AutoShape 25"/>
              <p:cNvSpPr>
                <a:spLocks noChangeArrowheads="1"/>
              </p:cNvSpPr>
              <p:nvPr/>
            </p:nvSpPr>
            <p:spPr bwMode="auto">
              <a:xfrm>
                <a:off x="846" y="272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87" name="AutoShape 26"/>
              <p:cNvSpPr>
                <a:spLocks noChangeArrowheads="1"/>
              </p:cNvSpPr>
              <p:nvPr/>
            </p:nvSpPr>
            <p:spPr bwMode="auto">
              <a:xfrm>
                <a:off x="750" y="320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88" name="AutoShape 27"/>
              <p:cNvSpPr>
                <a:spLocks noChangeArrowheads="1"/>
              </p:cNvSpPr>
              <p:nvPr/>
            </p:nvSpPr>
            <p:spPr bwMode="auto">
              <a:xfrm>
                <a:off x="990" y="311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89" name="AutoShape 28"/>
              <p:cNvSpPr>
                <a:spLocks noChangeArrowheads="1"/>
              </p:cNvSpPr>
              <p:nvPr/>
            </p:nvSpPr>
            <p:spPr bwMode="auto">
              <a:xfrm>
                <a:off x="1230" y="316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90" name="AutoShape 29"/>
              <p:cNvSpPr>
                <a:spLocks noChangeArrowheads="1"/>
              </p:cNvSpPr>
              <p:nvPr/>
            </p:nvSpPr>
            <p:spPr bwMode="auto">
              <a:xfrm>
                <a:off x="1230" y="340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91" name="AutoShape 30"/>
              <p:cNvSpPr>
                <a:spLocks noChangeArrowheads="1"/>
              </p:cNvSpPr>
              <p:nvPr/>
            </p:nvSpPr>
            <p:spPr bwMode="auto">
              <a:xfrm>
                <a:off x="942" y="349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92" name="AutoShape 31"/>
              <p:cNvSpPr>
                <a:spLocks noChangeArrowheads="1"/>
              </p:cNvSpPr>
              <p:nvPr/>
            </p:nvSpPr>
            <p:spPr bwMode="auto">
              <a:xfrm>
                <a:off x="1566" y="340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93" name="AutoShape 32"/>
              <p:cNvSpPr>
                <a:spLocks noChangeArrowheads="1"/>
              </p:cNvSpPr>
              <p:nvPr/>
            </p:nvSpPr>
            <p:spPr bwMode="auto">
              <a:xfrm>
                <a:off x="1518" y="368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94" name="AutoShape 33"/>
              <p:cNvSpPr>
                <a:spLocks noChangeArrowheads="1"/>
              </p:cNvSpPr>
              <p:nvPr/>
            </p:nvSpPr>
            <p:spPr bwMode="auto">
              <a:xfrm>
                <a:off x="2094" y="349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95" name="AutoShape 34"/>
              <p:cNvSpPr>
                <a:spLocks noChangeArrowheads="1"/>
              </p:cNvSpPr>
              <p:nvPr/>
            </p:nvSpPr>
            <p:spPr bwMode="auto">
              <a:xfrm>
                <a:off x="1806" y="364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96" name="AutoShape 35"/>
              <p:cNvSpPr>
                <a:spLocks noChangeArrowheads="1"/>
              </p:cNvSpPr>
              <p:nvPr/>
            </p:nvSpPr>
            <p:spPr bwMode="auto">
              <a:xfrm>
                <a:off x="798" y="181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97" name="AutoShape 36"/>
              <p:cNvSpPr>
                <a:spLocks noChangeArrowheads="1"/>
              </p:cNvSpPr>
              <p:nvPr/>
            </p:nvSpPr>
            <p:spPr bwMode="auto">
              <a:xfrm>
                <a:off x="1038" y="1865"/>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98" name="AutoShape 37"/>
              <p:cNvSpPr>
                <a:spLocks noChangeArrowheads="1"/>
              </p:cNvSpPr>
              <p:nvPr/>
            </p:nvSpPr>
            <p:spPr bwMode="auto">
              <a:xfrm>
                <a:off x="1278" y="191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99" name="AutoShape 38"/>
              <p:cNvSpPr>
                <a:spLocks noChangeArrowheads="1"/>
              </p:cNvSpPr>
              <p:nvPr/>
            </p:nvSpPr>
            <p:spPr bwMode="auto">
              <a:xfrm>
                <a:off x="1086" y="2105"/>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00" name="AutoShape 39"/>
              <p:cNvSpPr>
                <a:spLocks noChangeArrowheads="1"/>
              </p:cNvSpPr>
              <p:nvPr/>
            </p:nvSpPr>
            <p:spPr bwMode="auto">
              <a:xfrm>
                <a:off x="1806" y="205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01" name="AutoShape 40"/>
              <p:cNvSpPr>
                <a:spLocks noChangeArrowheads="1"/>
              </p:cNvSpPr>
              <p:nvPr/>
            </p:nvSpPr>
            <p:spPr bwMode="auto">
              <a:xfrm>
                <a:off x="1134" y="253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02" name="AutoShape 41"/>
              <p:cNvSpPr>
                <a:spLocks noChangeArrowheads="1"/>
              </p:cNvSpPr>
              <p:nvPr/>
            </p:nvSpPr>
            <p:spPr bwMode="auto">
              <a:xfrm>
                <a:off x="1902" y="229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03" name="AutoShape 42"/>
              <p:cNvSpPr>
                <a:spLocks noChangeArrowheads="1"/>
              </p:cNvSpPr>
              <p:nvPr/>
            </p:nvSpPr>
            <p:spPr bwMode="auto">
              <a:xfrm>
                <a:off x="1470" y="2489"/>
                <a:ext cx="192" cy="192"/>
              </a:xfrm>
              <a:prstGeom prst="smileyFace">
                <a:avLst>
                  <a:gd name="adj" fmla="val 4653"/>
                </a:avLst>
              </a:prstGeom>
              <a:noFill/>
              <a:ln w="254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04" name="AutoShape 43"/>
              <p:cNvSpPr>
                <a:spLocks noChangeArrowheads="1"/>
              </p:cNvSpPr>
              <p:nvPr/>
            </p:nvSpPr>
            <p:spPr bwMode="auto">
              <a:xfrm>
                <a:off x="2094" y="263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05" name="AutoShape 44"/>
              <p:cNvSpPr>
                <a:spLocks noChangeArrowheads="1"/>
              </p:cNvSpPr>
              <p:nvPr/>
            </p:nvSpPr>
            <p:spPr bwMode="auto">
              <a:xfrm>
                <a:off x="1854" y="253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06" name="AutoShape 45"/>
              <p:cNvSpPr>
                <a:spLocks noChangeArrowheads="1"/>
              </p:cNvSpPr>
              <p:nvPr/>
            </p:nvSpPr>
            <p:spPr bwMode="auto">
              <a:xfrm>
                <a:off x="1518" y="311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07" name="AutoShape 46"/>
              <p:cNvSpPr>
                <a:spLocks noChangeArrowheads="1"/>
              </p:cNvSpPr>
              <p:nvPr/>
            </p:nvSpPr>
            <p:spPr bwMode="auto">
              <a:xfrm>
                <a:off x="2046" y="296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08" name="AutoShape 47"/>
              <p:cNvSpPr>
                <a:spLocks noChangeArrowheads="1"/>
              </p:cNvSpPr>
              <p:nvPr/>
            </p:nvSpPr>
            <p:spPr bwMode="auto">
              <a:xfrm>
                <a:off x="1758" y="287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09" name="AutoShape 49"/>
              <p:cNvSpPr>
                <a:spLocks noChangeArrowheads="1"/>
              </p:cNvSpPr>
              <p:nvPr/>
            </p:nvSpPr>
            <p:spPr bwMode="auto">
              <a:xfrm>
                <a:off x="702" y="3497"/>
                <a:ext cx="192" cy="192"/>
              </a:xfrm>
              <a:prstGeom prst="smileyFace">
                <a:avLst>
                  <a:gd name="adj" fmla="val 465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10" name="AutoShape 50"/>
              <p:cNvSpPr>
                <a:spLocks noChangeArrowheads="1"/>
              </p:cNvSpPr>
              <p:nvPr/>
            </p:nvSpPr>
            <p:spPr bwMode="auto">
              <a:xfrm>
                <a:off x="1086" y="2825"/>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11" name="AutoShape 51"/>
              <p:cNvSpPr>
                <a:spLocks noChangeArrowheads="1"/>
              </p:cNvSpPr>
              <p:nvPr/>
            </p:nvSpPr>
            <p:spPr bwMode="auto">
              <a:xfrm>
                <a:off x="1182" y="364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12" name="AutoShape 53"/>
              <p:cNvSpPr>
                <a:spLocks noChangeArrowheads="1"/>
              </p:cNvSpPr>
              <p:nvPr/>
            </p:nvSpPr>
            <p:spPr bwMode="auto">
              <a:xfrm>
                <a:off x="606" y="2537"/>
                <a:ext cx="192" cy="192"/>
              </a:xfrm>
              <a:prstGeom prst="smileyFace">
                <a:avLst>
                  <a:gd name="adj" fmla="val 465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13" name="AutoShape 55"/>
              <p:cNvSpPr>
                <a:spLocks noChangeArrowheads="1"/>
              </p:cNvSpPr>
              <p:nvPr/>
            </p:nvSpPr>
            <p:spPr bwMode="auto">
              <a:xfrm>
                <a:off x="798" y="2969"/>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14" name="AutoShape 56"/>
              <p:cNvSpPr>
                <a:spLocks noChangeArrowheads="1"/>
              </p:cNvSpPr>
              <p:nvPr/>
            </p:nvSpPr>
            <p:spPr bwMode="auto">
              <a:xfrm>
                <a:off x="894" y="239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15" name="AutoShape 63"/>
              <p:cNvSpPr>
                <a:spLocks noChangeArrowheads="1"/>
              </p:cNvSpPr>
              <p:nvPr/>
            </p:nvSpPr>
            <p:spPr bwMode="auto">
              <a:xfrm>
                <a:off x="606" y="196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16" name="AutoShape 66"/>
              <p:cNvSpPr>
                <a:spLocks noChangeArrowheads="1"/>
              </p:cNvSpPr>
              <p:nvPr/>
            </p:nvSpPr>
            <p:spPr bwMode="auto">
              <a:xfrm>
                <a:off x="1470" y="2489"/>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17" name="AutoShape 68"/>
              <p:cNvSpPr>
                <a:spLocks noChangeArrowheads="1"/>
              </p:cNvSpPr>
              <p:nvPr/>
            </p:nvSpPr>
            <p:spPr bwMode="auto">
              <a:xfrm>
                <a:off x="1662" y="2681"/>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18" name="AutoShape 70"/>
              <p:cNvSpPr>
                <a:spLocks noChangeArrowheads="1"/>
              </p:cNvSpPr>
              <p:nvPr/>
            </p:nvSpPr>
            <p:spPr bwMode="auto">
              <a:xfrm>
                <a:off x="1998" y="1913"/>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19" name="AutoShape 72"/>
              <p:cNvSpPr>
                <a:spLocks noChangeArrowheads="1"/>
              </p:cNvSpPr>
              <p:nvPr/>
            </p:nvSpPr>
            <p:spPr bwMode="auto">
              <a:xfrm>
                <a:off x="846" y="3737"/>
                <a:ext cx="192" cy="192"/>
              </a:xfrm>
              <a:prstGeom prst="smileyFace">
                <a:avLst>
                  <a:gd name="adj" fmla="val 4653"/>
                </a:avLst>
              </a:prstGeom>
              <a:noFill/>
              <a:ln w="254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220" name="AutoShape 106"/>
              <p:cNvSpPr>
                <a:spLocks noChangeArrowheads="1"/>
              </p:cNvSpPr>
              <p:nvPr/>
            </p:nvSpPr>
            <p:spPr bwMode="auto">
              <a:xfrm>
                <a:off x="1758" y="3113"/>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grpSp>
        <p:grpSp>
          <p:nvGrpSpPr>
            <p:cNvPr id="6151" name="Group 113"/>
            <p:cNvGrpSpPr>
              <a:grpSpLocks/>
            </p:cNvGrpSpPr>
            <p:nvPr/>
          </p:nvGrpSpPr>
          <p:grpSpPr bwMode="auto">
            <a:xfrm>
              <a:off x="5604266" y="1690470"/>
              <a:ext cx="1304039" cy="617703"/>
              <a:chOff x="4446" y="1721"/>
              <a:chExt cx="912" cy="432"/>
            </a:xfrm>
          </p:grpSpPr>
          <p:sp>
            <p:nvSpPr>
              <p:cNvPr id="6169" name="AutoShape 100"/>
              <p:cNvSpPr>
                <a:spLocks noChangeArrowheads="1"/>
              </p:cNvSpPr>
              <p:nvPr/>
            </p:nvSpPr>
            <p:spPr bwMode="auto">
              <a:xfrm>
                <a:off x="4638" y="1721"/>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70" name="AutoShape 101"/>
              <p:cNvSpPr>
                <a:spLocks noChangeArrowheads="1"/>
              </p:cNvSpPr>
              <p:nvPr/>
            </p:nvSpPr>
            <p:spPr bwMode="auto">
              <a:xfrm>
                <a:off x="5070" y="1721"/>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71" name="AutoShape 102"/>
              <p:cNvSpPr>
                <a:spLocks noChangeArrowheads="1"/>
              </p:cNvSpPr>
              <p:nvPr/>
            </p:nvSpPr>
            <p:spPr bwMode="auto">
              <a:xfrm>
                <a:off x="4830" y="1721"/>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72" name="AutoShape 103"/>
              <p:cNvSpPr>
                <a:spLocks noChangeArrowheads="1"/>
              </p:cNvSpPr>
              <p:nvPr/>
            </p:nvSpPr>
            <p:spPr bwMode="auto">
              <a:xfrm>
                <a:off x="4686" y="1961"/>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73" name="AutoShape 104"/>
              <p:cNvSpPr>
                <a:spLocks noChangeArrowheads="1"/>
              </p:cNvSpPr>
              <p:nvPr/>
            </p:nvSpPr>
            <p:spPr bwMode="auto">
              <a:xfrm>
                <a:off x="4446" y="1865"/>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74" name="AutoShape 105"/>
              <p:cNvSpPr>
                <a:spLocks noChangeArrowheads="1"/>
              </p:cNvSpPr>
              <p:nvPr/>
            </p:nvSpPr>
            <p:spPr bwMode="auto">
              <a:xfrm>
                <a:off x="4926" y="1913"/>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75" name="AutoShape 107"/>
              <p:cNvSpPr>
                <a:spLocks noChangeArrowheads="1"/>
              </p:cNvSpPr>
              <p:nvPr/>
            </p:nvSpPr>
            <p:spPr bwMode="auto">
              <a:xfrm>
                <a:off x="5166" y="1913"/>
                <a:ext cx="192" cy="192"/>
              </a:xfrm>
              <a:prstGeom prst="smileyFace">
                <a:avLst>
                  <a:gd name="adj" fmla="val 4653"/>
                </a:avLst>
              </a:prstGeom>
              <a:noFill/>
              <a:ln w="25400">
                <a:solidFill>
                  <a:srgbClr val="C0C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grpSp>
        <p:grpSp>
          <p:nvGrpSpPr>
            <p:cNvPr id="6152" name="Group 114"/>
            <p:cNvGrpSpPr>
              <a:grpSpLocks/>
            </p:cNvGrpSpPr>
            <p:nvPr/>
          </p:nvGrpSpPr>
          <p:grpSpPr bwMode="auto">
            <a:xfrm>
              <a:off x="5670852" y="523957"/>
              <a:ext cx="960871" cy="686336"/>
              <a:chOff x="4350" y="2345"/>
              <a:chExt cx="672" cy="480"/>
            </a:xfrm>
          </p:grpSpPr>
          <p:sp>
            <p:nvSpPr>
              <p:cNvPr id="6164" name="AutoShape 108"/>
              <p:cNvSpPr>
                <a:spLocks noChangeArrowheads="1"/>
              </p:cNvSpPr>
              <p:nvPr/>
            </p:nvSpPr>
            <p:spPr bwMode="auto">
              <a:xfrm>
                <a:off x="4350" y="2345"/>
                <a:ext cx="192" cy="192"/>
              </a:xfrm>
              <a:prstGeom prst="smileyFace">
                <a:avLst>
                  <a:gd name="adj" fmla="val 465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65" name="AutoShape 109"/>
              <p:cNvSpPr>
                <a:spLocks noChangeArrowheads="1"/>
              </p:cNvSpPr>
              <p:nvPr/>
            </p:nvSpPr>
            <p:spPr bwMode="auto">
              <a:xfrm>
                <a:off x="4590" y="2345"/>
                <a:ext cx="192" cy="192"/>
              </a:xfrm>
              <a:prstGeom prst="smileyFace">
                <a:avLst>
                  <a:gd name="adj" fmla="val 465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66" name="AutoShape 110"/>
              <p:cNvSpPr>
                <a:spLocks noChangeArrowheads="1"/>
              </p:cNvSpPr>
              <p:nvPr/>
            </p:nvSpPr>
            <p:spPr bwMode="auto">
              <a:xfrm>
                <a:off x="4446" y="2537"/>
                <a:ext cx="192" cy="192"/>
              </a:xfrm>
              <a:prstGeom prst="smileyFace">
                <a:avLst>
                  <a:gd name="adj" fmla="val 465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67" name="AutoShape 111"/>
              <p:cNvSpPr>
                <a:spLocks noChangeArrowheads="1"/>
              </p:cNvSpPr>
              <p:nvPr/>
            </p:nvSpPr>
            <p:spPr bwMode="auto">
              <a:xfrm>
                <a:off x="4830" y="2441"/>
                <a:ext cx="192" cy="192"/>
              </a:xfrm>
              <a:prstGeom prst="smileyFace">
                <a:avLst>
                  <a:gd name="adj" fmla="val 465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6168" name="AutoShape 112"/>
              <p:cNvSpPr>
                <a:spLocks noChangeArrowheads="1"/>
              </p:cNvSpPr>
              <p:nvPr/>
            </p:nvSpPr>
            <p:spPr bwMode="auto">
              <a:xfrm>
                <a:off x="4686" y="2633"/>
                <a:ext cx="192" cy="192"/>
              </a:xfrm>
              <a:prstGeom prst="smileyFace">
                <a:avLst>
                  <a:gd name="adj" fmla="val 465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grpSp>
        <p:sp>
          <p:nvSpPr>
            <p:cNvPr id="6155" name="AutoShape 120"/>
            <p:cNvSpPr>
              <a:spLocks noChangeArrowheads="1"/>
            </p:cNvSpPr>
            <p:nvPr/>
          </p:nvSpPr>
          <p:spPr bwMode="auto">
            <a:xfrm>
              <a:off x="3321047" y="2925875"/>
              <a:ext cx="1647207" cy="754970"/>
            </a:xfrm>
            <a:prstGeom prst="rightArrow">
              <a:avLst>
                <a:gd name="adj1" fmla="val 50000"/>
                <a:gd name="adj2" fmla="val 54545"/>
              </a:avLst>
            </a:prstGeom>
            <a:gradFill rotWithShape="1">
              <a:gsLst>
                <a:gs pos="0">
                  <a:srgbClr val="FF6600">
                    <a:alpha val="79999"/>
                  </a:srgbClr>
                </a:gs>
                <a:gs pos="100000">
                  <a:srgbClr val="993300"/>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111" name="ZoneTexte 110"/>
            <p:cNvSpPr txBox="1"/>
            <p:nvPr/>
          </p:nvSpPr>
          <p:spPr>
            <a:xfrm>
              <a:off x="3181072" y="1308056"/>
              <a:ext cx="4089694" cy="369332"/>
            </a:xfrm>
            <a:prstGeom prst="rect">
              <a:avLst/>
            </a:prstGeom>
            <a:noFill/>
          </p:spPr>
          <p:txBody>
            <a:bodyPr wrap="square" rtlCol="0">
              <a:spAutoFit/>
            </a:bodyPr>
            <a:lstStyle/>
            <a:p>
              <a:r>
                <a:rPr lang="fr-FR" dirty="0" smtClean="0">
                  <a:solidFill>
                    <a:schemeClr val="tx2"/>
                  </a:solidFill>
                </a:rPr>
                <a:t>Pourquoi cette variabilité?</a:t>
              </a:r>
              <a:endParaRPr lang="fr-FR" dirty="0">
                <a:solidFill>
                  <a:schemeClr val="tx2"/>
                </a:solidFill>
              </a:endParaRPr>
            </a:p>
          </p:txBody>
        </p:sp>
        <p:sp>
          <p:nvSpPr>
            <p:cNvPr id="2" name="ZoneTexte 1"/>
            <p:cNvSpPr txBox="1"/>
            <p:nvPr/>
          </p:nvSpPr>
          <p:spPr>
            <a:xfrm>
              <a:off x="3252415" y="2535309"/>
              <a:ext cx="1631198" cy="369332"/>
            </a:xfrm>
            <a:prstGeom prst="rect">
              <a:avLst/>
            </a:prstGeom>
            <a:noFill/>
          </p:spPr>
          <p:txBody>
            <a:bodyPr wrap="square" rtlCol="0">
              <a:spAutoFit/>
            </a:bodyPr>
            <a:lstStyle/>
            <a:p>
              <a:r>
                <a:rPr lang="fr-FR" dirty="0" smtClean="0"/>
                <a:t>Médicament</a:t>
              </a:r>
              <a:endParaRPr lang="fr-FR" dirty="0"/>
            </a:p>
          </p:txBody>
        </p:sp>
      </p:grpSp>
      <p:sp>
        <p:nvSpPr>
          <p:cNvPr id="4" name="ZoneTexte 3"/>
          <p:cNvSpPr txBox="1"/>
          <p:nvPr/>
        </p:nvSpPr>
        <p:spPr>
          <a:xfrm>
            <a:off x="2481538" y="116632"/>
            <a:ext cx="6050901" cy="923330"/>
          </a:xfrm>
          <a:prstGeom prst="rect">
            <a:avLst/>
          </a:prstGeom>
          <a:noFill/>
        </p:spPr>
        <p:txBody>
          <a:bodyPr wrap="square" rtlCol="0">
            <a:spAutoFit/>
          </a:bodyPr>
          <a:lstStyle/>
          <a:p>
            <a:pPr eaLnBrk="0" hangingPunct="0"/>
            <a:r>
              <a:rPr lang="en-US" sz="3600" dirty="0">
                <a:solidFill>
                  <a:schemeClr val="tx1">
                    <a:lumMod val="65000"/>
                    <a:lumOff val="35000"/>
                  </a:schemeClr>
                </a:solidFill>
                <a:latin typeface="+mj-lt"/>
                <a:ea typeface="+mj-ea"/>
                <a:cs typeface="Arial" pitchFamily="34" charset="0"/>
              </a:rPr>
              <a:t>CONTEXTE ET ENJEUX</a:t>
            </a:r>
          </a:p>
          <a:p>
            <a:endParaRPr lang="fr-FR" dirty="0"/>
          </a:p>
        </p:txBody>
      </p:sp>
      <p:pic>
        <p:nvPicPr>
          <p:cNvPr id="103" name="Image 102"/>
          <p:cNvPicPr>
            <a:picLocks noChangeAspect="1"/>
          </p:cNvPicPr>
          <p:nvPr/>
        </p:nvPicPr>
        <p:blipFill>
          <a:blip r:embed="rId3"/>
          <a:stretch>
            <a:fillRect/>
          </a:stretch>
        </p:blipFill>
        <p:spPr>
          <a:xfrm>
            <a:off x="8283129" y="104435"/>
            <a:ext cx="565894" cy="570533"/>
          </a:xfrm>
          <a:prstGeom prst="rect">
            <a:avLst/>
          </a:prstGeom>
        </p:spPr>
      </p:pic>
    </p:spTree>
    <p:extLst>
      <p:ext uri="{BB962C8B-B14F-4D97-AF65-F5344CB8AC3E}">
        <p14:creationId xmlns:p14="http://schemas.microsoft.com/office/powerpoint/2010/main" val="10147688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fr-FR" altLang="fr-FR" sz="3200" b="1" dirty="0" smtClean="0">
                <a:solidFill>
                  <a:srgbClr val="0070C0"/>
                </a:solidFill>
              </a:rPr>
              <a:t>Caractéristiques des personnes âgées</a:t>
            </a:r>
          </a:p>
        </p:txBody>
      </p:sp>
      <p:sp>
        <p:nvSpPr>
          <p:cNvPr id="55299" name="Rectangle 3"/>
          <p:cNvSpPr>
            <a:spLocks noGrp="1" noChangeArrowheads="1"/>
          </p:cNvSpPr>
          <p:nvPr>
            <p:ph type="body" idx="1"/>
          </p:nvPr>
        </p:nvSpPr>
        <p:spPr>
          <a:xfrm>
            <a:off x="539552" y="2132856"/>
            <a:ext cx="8229600" cy="2692896"/>
          </a:xfrm>
        </p:spPr>
        <p:txBody>
          <a:bodyPr/>
          <a:lstStyle/>
          <a:p>
            <a:pPr eaLnBrk="1" hangingPunct="1"/>
            <a:r>
              <a:rPr lang="fr-FR" altLang="fr-FR" sz="2800" dirty="0" err="1" smtClean="0"/>
              <a:t>Polypathologie</a:t>
            </a:r>
            <a:endParaRPr lang="fr-FR" altLang="fr-FR" sz="2800" dirty="0" smtClean="0"/>
          </a:p>
          <a:p>
            <a:pPr eaLnBrk="1" hangingPunct="1"/>
            <a:r>
              <a:rPr lang="fr-FR" altLang="fr-FR" sz="2800" dirty="0" err="1" smtClean="0"/>
              <a:t>Polymédication</a:t>
            </a:r>
            <a:endParaRPr lang="fr-FR" altLang="fr-FR" sz="2800" dirty="0" smtClean="0"/>
          </a:p>
          <a:p>
            <a:pPr eaLnBrk="1" hangingPunct="1"/>
            <a:r>
              <a:rPr lang="fr-FR" altLang="fr-FR" sz="2800" dirty="0" smtClean="0"/>
              <a:t>Interaction médicamenteuse</a:t>
            </a:r>
          </a:p>
          <a:p>
            <a:pPr eaLnBrk="1" hangingPunct="1"/>
            <a:r>
              <a:rPr lang="fr-FR" altLang="fr-FR" sz="2800" dirty="0" smtClean="0"/>
              <a:t>Sous utilisations de certains médicaments</a:t>
            </a:r>
          </a:p>
          <a:p>
            <a:pPr eaLnBrk="1" hangingPunct="1"/>
            <a:r>
              <a:rPr lang="fr-FR" altLang="fr-FR" sz="2800" dirty="0" smtClean="0"/>
              <a:t>Problème d’observance</a:t>
            </a:r>
          </a:p>
          <a:p>
            <a:pPr eaLnBrk="1" hangingPunct="1"/>
            <a:endParaRPr lang="fr-FR" altLang="fr-FR" dirty="0" smtClean="0"/>
          </a:p>
          <a:p>
            <a:pPr eaLnBrk="1" hangingPunct="1"/>
            <a:endParaRPr lang="fr-FR" altLang="fr-FR" dirty="0" smtClean="0"/>
          </a:p>
          <a:p>
            <a:pPr eaLnBrk="1" hangingPunct="1"/>
            <a:endParaRPr lang="fr-FR" altLang="fr-FR" dirty="0" smtClean="0"/>
          </a:p>
        </p:txBody>
      </p:sp>
    </p:spTree>
    <p:extLst>
      <p:ext uri="{BB962C8B-B14F-4D97-AF65-F5344CB8AC3E}">
        <p14:creationId xmlns:p14="http://schemas.microsoft.com/office/powerpoint/2010/main" val="693866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fr-FR" altLang="fr-FR" sz="3200" b="1" dirty="0" smtClean="0">
                <a:solidFill>
                  <a:srgbClr val="0070C0"/>
                </a:solidFill>
              </a:rPr>
              <a:t>Influence de la pathologie sur la cinétique </a:t>
            </a:r>
          </a:p>
        </p:txBody>
      </p:sp>
      <p:sp>
        <p:nvSpPr>
          <p:cNvPr id="66563" name="Rectangle 3"/>
          <p:cNvSpPr>
            <a:spLocks noGrp="1" noChangeArrowheads="1"/>
          </p:cNvSpPr>
          <p:nvPr>
            <p:ph type="body" idx="1"/>
          </p:nvPr>
        </p:nvSpPr>
        <p:spPr>
          <a:xfrm>
            <a:off x="539552" y="1844824"/>
            <a:ext cx="8229600" cy="3268960"/>
          </a:xfrm>
        </p:spPr>
        <p:txBody>
          <a:bodyPr/>
          <a:lstStyle/>
          <a:p>
            <a:pPr eaLnBrk="1" hangingPunct="1"/>
            <a:r>
              <a:rPr lang="fr-FR" altLang="fr-FR" dirty="0" smtClean="0"/>
              <a:t>Modification excrétion rénale</a:t>
            </a:r>
          </a:p>
          <a:p>
            <a:pPr eaLnBrk="1" hangingPunct="1"/>
            <a:r>
              <a:rPr lang="fr-FR" altLang="fr-FR" dirty="0" smtClean="0"/>
              <a:t>Modifications excrétion biliaire</a:t>
            </a:r>
          </a:p>
          <a:p>
            <a:pPr eaLnBrk="1" hangingPunct="1"/>
            <a:r>
              <a:rPr lang="fr-FR" altLang="fr-FR" dirty="0" smtClean="0"/>
              <a:t>Modifications métabolisme hépatique</a:t>
            </a:r>
          </a:p>
          <a:p>
            <a:pPr eaLnBrk="1" hangingPunct="1"/>
            <a:r>
              <a:rPr lang="fr-FR" altLang="fr-FR" dirty="0" smtClean="0"/>
              <a:t>Modification fixation par protéines plasmatiques</a:t>
            </a:r>
          </a:p>
        </p:txBody>
      </p:sp>
    </p:spTree>
    <p:extLst>
      <p:ext uri="{BB962C8B-B14F-4D97-AF65-F5344CB8AC3E}">
        <p14:creationId xmlns:p14="http://schemas.microsoft.com/office/powerpoint/2010/main" val="16258934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fr-FR" altLang="fr-FR" sz="3200" b="1" dirty="0" smtClean="0">
                <a:solidFill>
                  <a:srgbClr val="0070C0"/>
                </a:solidFill>
              </a:rPr>
              <a:t>Exemple, diminution de métabolisme </a:t>
            </a:r>
          </a:p>
        </p:txBody>
      </p:sp>
      <p:graphicFrame>
        <p:nvGraphicFramePr>
          <p:cNvPr id="172099" name="Group 67"/>
          <p:cNvGraphicFramePr>
            <a:graphicFrameLocks noGrp="1"/>
          </p:cNvGraphicFramePr>
          <p:nvPr>
            <p:ph idx="1"/>
            <p:extLst>
              <p:ext uri="{D42A27DB-BD31-4B8C-83A1-F6EECF244321}">
                <p14:modId xmlns:p14="http://schemas.microsoft.com/office/powerpoint/2010/main" val="1779341316"/>
              </p:ext>
            </p:extLst>
          </p:nvPr>
        </p:nvGraphicFramePr>
        <p:xfrm>
          <a:off x="620499" y="1340768"/>
          <a:ext cx="8496300" cy="4819664"/>
        </p:xfrm>
        <a:graphic>
          <a:graphicData uri="http://schemas.openxmlformats.org/drawingml/2006/table">
            <a:tbl>
              <a:tblPr/>
              <a:tblGrid>
                <a:gridCol w="4579937"/>
                <a:gridCol w="3916363"/>
              </a:tblGrid>
              <a:tr h="7872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Métabolisme Hépatique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rPr>
                        <a:t>Élimination rénale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277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rPr>
                        <a:t>Dextropropoxyphene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rPr>
                        <a:t>Ibuprofene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rPr>
                        <a:t>Morphine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29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Arial" charset="0"/>
                        </a:rPr>
                        <a:t>Amikacine, ciprofloxacine, gentamicine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01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Arial" charset="0"/>
                        </a:rPr>
                        <a:t>Amiloride, furosémide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28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Arial" charset="0"/>
                        </a:rPr>
                        <a:t>Diltiazem, lidocaine, propranolol</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29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smtClean="0">
                          <a:ln>
                            <a:noFill/>
                          </a:ln>
                          <a:solidFill>
                            <a:schemeClr val="tx1"/>
                          </a:solidFill>
                          <a:effectLst/>
                          <a:latin typeface="Arial" charset="0"/>
                        </a:rPr>
                        <a:t>Diazepam</a:t>
                      </a:r>
                      <a:r>
                        <a:rPr kumimoji="0" lang="fr-FR" sz="2400" b="0" i="0" u="none" strike="noStrike" cap="none" normalizeH="0" baseline="0" dirty="0" smtClean="0">
                          <a:ln>
                            <a:noFill/>
                          </a:ln>
                          <a:solidFill>
                            <a:schemeClr val="tx1"/>
                          </a:solidFill>
                          <a:effectLst/>
                          <a:latin typeface="Arial" charset="0"/>
                        </a:rPr>
                        <a:t>, </a:t>
                      </a:r>
                      <a:r>
                        <a:rPr kumimoji="0" lang="fr-FR" sz="2400" b="0" i="0" u="none" strike="noStrike" cap="none" normalizeH="0" baseline="0" dirty="0" err="1" smtClean="0">
                          <a:ln>
                            <a:noFill/>
                          </a:ln>
                          <a:solidFill>
                            <a:schemeClr val="tx1"/>
                          </a:solidFill>
                          <a:effectLst/>
                          <a:latin typeface="Arial" charset="0"/>
                        </a:rPr>
                        <a:t>Risperidone</a:t>
                      </a:r>
                      <a:r>
                        <a:rPr kumimoji="0" lang="fr-FR" sz="2400" b="0" i="0" u="none" strike="noStrike" cap="none" normalizeH="0" baseline="0" dirty="0" smtClean="0">
                          <a:ln>
                            <a:noFill/>
                          </a:ln>
                          <a:solidFill>
                            <a:schemeClr val="tx1"/>
                          </a:solidFill>
                          <a:effectLst/>
                          <a:latin typeface="Arial" charset="0"/>
                        </a:rPr>
                        <a:t>, imipramine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0029438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fr-FR" altLang="fr-FR" sz="3200" b="1" dirty="0" smtClean="0">
                <a:solidFill>
                  <a:srgbClr val="0070C0"/>
                </a:solidFill>
              </a:rPr>
              <a:t>Exemple, pharmacodynamie</a:t>
            </a:r>
          </a:p>
        </p:txBody>
      </p:sp>
      <p:graphicFrame>
        <p:nvGraphicFramePr>
          <p:cNvPr id="174121" name="Group 41"/>
          <p:cNvGraphicFramePr>
            <a:graphicFrameLocks noGrp="1"/>
          </p:cNvGraphicFramePr>
          <p:nvPr>
            <p:ph idx="1"/>
          </p:nvPr>
        </p:nvGraphicFramePr>
        <p:xfrm>
          <a:off x="457200" y="1600200"/>
          <a:ext cx="7878763" cy="4525962"/>
        </p:xfrm>
        <a:graphic>
          <a:graphicData uri="http://schemas.openxmlformats.org/drawingml/2006/table">
            <a:tbl>
              <a:tblPr/>
              <a:tblGrid>
                <a:gridCol w="6105525"/>
                <a:gridCol w="1773238"/>
              </a:tblGrid>
              <a:tr h="9448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Effet de l’âge</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rPr>
                        <a:t>Morphine, pentazocine</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032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rPr>
                        <a:t>Warfarine</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06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rPr>
                        <a:t>Diltiazem</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047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rPr>
                        <a:t>Levodopa</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3511" name="Line 36"/>
          <p:cNvSpPr>
            <a:spLocks noChangeShapeType="1"/>
          </p:cNvSpPr>
          <p:nvPr/>
        </p:nvSpPr>
        <p:spPr bwMode="auto">
          <a:xfrm flipV="1">
            <a:off x="7596188" y="2997200"/>
            <a:ext cx="0" cy="360363"/>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63512" name="Line 37"/>
          <p:cNvSpPr>
            <a:spLocks noChangeShapeType="1"/>
          </p:cNvSpPr>
          <p:nvPr/>
        </p:nvSpPr>
        <p:spPr bwMode="auto">
          <a:xfrm flipV="1">
            <a:off x="7596188" y="3789363"/>
            <a:ext cx="0" cy="360362"/>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63513" name="Line 38"/>
          <p:cNvSpPr>
            <a:spLocks noChangeShapeType="1"/>
          </p:cNvSpPr>
          <p:nvPr/>
        </p:nvSpPr>
        <p:spPr bwMode="auto">
          <a:xfrm flipV="1">
            <a:off x="7596188" y="4581525"/>
            <a:ext cx="0" cy="360363"/>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63514" name="Line 40"/>
          <p:cNvSpPr>
            <a:spLocks noChangeShapeType="1"/>
          </p:cNvSpPr>
          <p:nvPr/>
        </p:nvSpPr>
        <p:spPr bwMode="auto">
          <a:xfrm flipV="1">
            <a:off x="7596188" y="5445125"/>
            <a:ext cx="0" cy="360363"/>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8" name="Rectangle 2"/>
          <p:cNvSpPr>
            <a:spLocks noChangeArrowheads="1"/>
          </p:cNvSpPr>
          <p:nvPr/>
        </p:nvSpPr>
        <p:spPr bwMode="auto">
          <a:xfrm>
            <a:off x="8156112" y="1166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238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fr-FR" altLang="fr-FR" sz="3200" b="1" dirty="0" smtClean="0">
                <a:solidFill>
                  <a:srgbClr val="00B0F0"/>
                </a:solidFill>
              </a:rPr>
              <a:t>CARACTERISTIQUES DES PERSONNES AGEES</a:t>
            </a:r>
          </a:p>
        </p:txBody>
      </p:sp>
      <p:sp>
        <p:nvSpPr>
          <p:cNvPr id="56323" name="Rectangle 3"/>
          <p:cNvSpPr>
            <a:spLocks noGrp="1" noChangeArrowheads="1"/>
          </p:cNvSpPr>
          <p:nvPr>
            <p:ph type="body" idx="1"/>
          </p:nvPr>
        </p:nvSpPr>
        <p:spPr/>
        <p:txBody>
          <a:bodyPr/>
          <a:lstStyle/>
          <a:p>
            <a:pPr eaLnBrk="1" hangingPunct="1">
              <a:lnSpc>
                <a:spcPct val="90000"/>
              </a:lnSpc>
            </a:pPr>
            <a:r>
              <a:rPr lang="fr-FR" altLang="fr-FR" dirty="0" smtClean="0"/>
              <a:t>Pharmacocinétiques</a:t>
            </a:r>
          </a:p>
          <a:p>
            <a:pPr lvl="1" eaLnBrk="1" hangingPunct="1">
              <a:lnSpc>
                <a:spcPct val="90000"/>
              </a:lnSpc>
            </a:pPr>
            <a:r>
              <a:rPr lang="fr-FR" altLang="fr-FR" dirty="0" smtClean="0"/>
              <a:t>Absorption : peu de changement</a:t>
            </a:r>
          </a:p>
          <a:p>
            <a:pPr lvl="1" eaLnBrk="1" hangingPunct="1">
              <a:lnSpc>
                <a:spcPct val="90000"/>
              </a:lnSpc>
            </a:pPr>
            <a:r>
              <a:rPr lang="fr-FR" altLang="fr-FR" dirty="0" smtClean="0"/>
              <a:t>Distribution</a:t>
            </a:r>
          </a:p>
          <a:p>
            <a:pPr lvl="2" eaLnBrk="1" hangingPunct="1">
              <a:lnSpc>
                <a:spcPct val="90000"/>
              </a:lnSpc>
            </a:pPr>
            <a:r>
              <a:rPr lang="fr-FR" altLang="fr-FR" dirty="0" smtClean="0"/>
              <a:t>Diminution de 15% de l’eau totale</a:t>
            </a:r>
          </a:p>
          <a:p>
            <a:pPr lvl="2" eaLnBrk="1" hangingPunct="1">
              <a:lnSpc>
                <a:spcPct val="90000"/>
              </a:lnSpc>
            </a:pPr>
            <a:r>
              <a:rPr lang="fr-FR" altLang="fr-FR" dirty="0" smtClean="0"/>
              <a:t>Augmentation de la masse grasse</a:t>
            </a:r>
          </a:p>
          <a:p>
            <a:pPr lvl="2" eaLnBrk="1" hangingPunct="1">
              <a:lnSpc>
                <a:spcPct val="90000"/>
              </a:lnSpc>
            </a:pPr>
            <a:r>
              <a:rPr lang="fr-FR" altLang="fr-FR" dirty="0" smtClean="0"/>
              <a:t>Diminution albumine</a:t>
            </a:r>
          </a:p>
          <a:p>
            <a:pPr lvl="1" eaLnBrk="1" hangingPunct="1">
              <a:lnSpc>
                <a:spcPct val="90000"/>
              </a:lnSpc>
            </a:pPr>
            <a:r>
              <a:rPr lang="fr-FR" altLang="fr-FR" dirty="0" smtClean="0"/>
              <a:t>Métabolisme Hépatique</a:t>
            </a:r>
          </a:p>
          <a:p>
            <a:pPr lvl="2" eaLnBrk="1" hangingPunct="1">
              <a:lnSpc>
                <a:spcPct val="90000"/>
              </a:lnSpc>
            </a:pPr>
            <a:r>
              <a:rPr lang="fr-FR" altLang="fr-FR" dirty="0" smtClean="0"/>
              <a:t>Diminution mais grande variabilité</a:t>
            </a:r>
          </a:p>
          <a:p>
            <a:pPr lvl="2" eaLnBrk="1" hangingPunct="1">
              <a:lnSpc>
                <a:spcPct val="90000"/>
              </a:lnSpc>
            </a:pPr>
            <a:r>
              <a:rPr lang="fr-FR" altLang="fr-FR" dirty="0" smtClean="0"/>
              <a:t>Diminution de premier passage</a:t>
            </a:r>
          </a:p>
          <a:p>
            <a:pPr lvl="2" eaLnBrk="1" hangingPunct="1">
              <a:lnSpc>
                <a:spcPct val="90000"/>
              </a:lnSpc>
            </a:pPr>
            <a:r>
              <a:rPr lang="fr-FR" altLang="fr-FR" dirty="0" smtClean="0"/>
              <a:t>Accumulation de métabolites actives</a:t>
            </a:r>
          </a:p>
        </p:txBody>
      </p:sp>
      <p:sp>
        <p:nvSpPr>
          <p:cNvPr id="4" name="Rectangle 2"/>
          <p:cNvSpPr>
            <a:spLocks noChangeArrowheads="1"/>
          </p:cNvSpPr>
          <p:nvPr/>
        </p:nvSpPr>
        <p:spPr bwMode="auto">
          <a:xfrm>
            <a:off x="8156112" y="1166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730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p:txBody>
          <a:bodyPr/>
          <a:lstStyle/>
          <a:p>
            <a:pPr eaLnBrk="1" hangingPunct="1"/>
            <a:r>
              <a:rPr lang="fr-FR" altLang="fr-FR" dirty="0" smtClean="0"/>
              <a:t>Élimination rénale</a:t>
            </a:r>
          </a:p>
          <a:p>
            <a:pPr lvl="1" eaLnBrk="1" hangingPunct="1"/>
            <a:r>
              <a:rPr lang="fr-FR" altLang="fr-FR" dirty="0" smtClean="0"/>
              <a:t>Diminution de la clairance</a:t>
            </a:r>
          </a:p>
          <a:p>
            <a:pPr lvl="1" eaLnBrk="1" hangingPunct="1"/>
            <a:r>
              <a:rPr lang="fr-FR" altLang="fr-FR" dirty="0" smtClean="0"/>
              <a:t>Nécessité d’ajustement en fonction de l’état clinique du patient</a:t>
            </a:r>
          </a:p>
          <a:p>
            <a:pPr eaLnBrk="1" hangingPunct="1"/>
            <a:r>
              <a:rPr lang="fr-FR" altLang="fr-FR" dirty="0" smtClean="0"/>
              <a:t>Pharmacodynamie</a:t>
            </a:r>
          </a:p>
          <a:p>
            <a:pPr lvl="1" eaLnBrk="1" hangingPunct="1"/>
            <a:r>
              <a:rPr lang="fr-FR" altLang="fr-FR" dirty="0" smtClean="0"/>
              <a:t>Variation de l’effet sur le site d’action</a:t>
            </a:r>
          </a:p>
          <a:p>
            <a:pPr lvl="1" eaLnBrk="1" hangingPunct="1"/>
            <a:r>
              <a:rPr lang="fr-FR" altLang="fr-FR" dirty="0" smtClean="0"/>
              <a:t>Dépend des pathologies associées</a:t>
            </a:r>
          </a:p>
        </p:txBody>
      </p:sp>
      <p:sp>
        <p:nvSpPr>
          <p:cNvPr id="5" name="Rectangle 2"/>
          <p:cNvSpPr>
            <a:spLocks noGrp="1" noChangeArrowheads="1"/>
          </p:cNvSpPr>
          <p:nvPr>
            <p:ph type="title"/>
          </p:nvPr>
        </p:nvSpPr>
        <p:spPr>
          <a:xfrm>
            <a:off x="457200" y="274638"/>
            <a:ext cx="8229600" cy="1143000"/>
          </a:xfrm>
        </p:spPr>
        <p:txBody>
          <a:bodyPr/>
          <a:lstStyle/>
          <a:p>
            <a:pPr eaLnBrk="1" hangingPunct="1"/>
            <a:r>
              <a:rPr lang="fr-FR" altLang="fr-FR" sz="3200" b="1" dirty="0" smtClean="0">
                <a:solidFill>
                  <a:srgbClr val="00B0F0"/>
                </a:solidFill>
              </a:rPr>
              <a:t>CARACTERISTIQUES DES PERSONNES AGEES</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23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6624637"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Rectangle 2"/>
          <p:cNvSpPr>
            <a:spLocks noChangeArrowheads="1"/>
          </p:cNvSpPr>
          <p:nvPr/>
        </p:nvSpPr>
        <p:spPr bwMode="auto">
          <a:xfrm>
            <a:off x="8028384" y="2438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243880"/>
            <a:ext cx="6159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6955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755650" y="449263"/>
            <a:ext cx="7524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defTabSz="762000" eaLnBrk="0" hangingPunct="0"/>
            <a:r>
              <a:rPr lang="fr-FR" altLang="fr-FR" sz="3200" b="1" dirty="0">
                <a:solidFill>
                  <a:srgbClr val="0070C0"/>
                </a:solidFill>
                <a:latin typeface="+mn-lt"/>
                <a:cs typeface="Arial" pitchFamily="34" charset="0"/>
              </a:rPr>
              <a:t>Calcul de la clairance de la créatinine par la formule de </a:t>
            </a:r>
            <a:r>
              <a:rPr lang="fr-FR" altLang="fr-FR" sz="3200" b="1" dirty="0" err="1">
                <a:solidFill>
                  <a:srgbClr val="0070C0"/>
                </a:solidFill>
                <a:latin typeface="+mn-lt"/>
                <a:cs typeface="Arial" pitchFamily="34" charset="0"/>
              </a:rPr>
              <a:t>Cockroft</a:t>
            </a:r>
            <a:endParaRPr lang="fr-FR" altLang="fr-FR" sz="3200" b="1" dirty="0">
              <a:solidFill>
                <a:srgbClr val="0070C0"/>
              </a:solidFill>
              <a:latin typeface="+mn-lt"/>
              <a:cs typeface="Arial" pitchFamily="34" charset="0"/>
            </a:endParaRPr>
          </a:p>
        </p:txBody>
      </p:sp>
      <p:grpSp>
        <p:nvGrpSpPr>
          <p:cNvPr id="64515" name="Group 8"/>
          <p:cNvGrpSpPr>
            <a:grpSpLocks/>
          </p:cNvGrpSpPr>
          <p:nvPr/>
        </p:nvGrpSpPr>
        <p:grpSpPr bwMode="auto">
          <a:xfrm>
            <a:off x="1203325" y="2422525"/>
            <a:ext cx="6338888" cy="1143000"/>
            <a:chOff x="758" y="1526"/>
            <a:chExt cx="3993" cy="720"/>
          </a:xfrm>
        </p:grpSpPr>
        <p:sp>
          <p:nvSpPr>
            <p:cNvPr id="64524" name="Rectangle 3"/>
            <p:cNvSpPr>
              <a:spLocks noChangeArrowheads="1"/>
            </p:cNvSpPr>
            <p:nvPr/>
          </p:nvSpPr>
          <p:spPr bwMode="auto">
            <a:xfrm>
              <a:off x="758" y="1718"/>
              <a:ext cx="5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fr-FR" altLang="fr-FR" sz="2400" b="1">
                  <a:latin typeface="Times New Roman" pitchFamily="18" charset="0"/>
                </a:rPr>
                <a:t>C</a:t>
              </a:r>
              <a:r>
                <a:rPr lang="fr-FR" altLang="fr-FR" sz="2400" b="1" baseline="-25000">
                  <a:latin typeface="Times New Roman" pitchFamily="18" charset="0"/>
                </a:rPr>
                <a:t>cr</a:t>
              </a:r>
              <a:r>
                <a:rPr lang="fr-FR" altLang="fr-FR" sz="2400" b="1">
                  <a:latin typeface="Times New Roman" pitchFamily="18" charset="0"/>
                </a:rPr>
                <a:t> = </a:t>
              </a:r>
            </a:p>
          </p:txBody>
        </p:sp>
        <p:sp>
          <p:nvSpPr>
            <p:cNvPr id="64525" name="Line 4"/>
            <p:cNvSpPr>
              <a:spLocks noChangeShapeType="1"/>
            </p:cNvSpPr>
            <p:nvPr/>
          </p:nvSpPr>
          <p:spPr bwMode="auto">
            <a:xfrm>
              <a:off x="1440" y="1872"/>
              <a:ext cx="206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4526" name="Rectangle 5"/>
            <p:cNvSpPr>
              <a:spLocks noChangeArrowheads="1"/>
            </p:cNvSpPr>
            <p:nvPr/>
          </p:nvSpPr>
          <p:spPr bwMode="auto">
            <a:xfrm>
              <a:off x="1574" y="1526"/>
              <a:ext cx="18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fr-FR" altLang="fr-FR" sz="2400" b="1">
                  <a:latin typeface="Times New Roman" pitchFamily="18" charset="0"/>
                </a:rPr>
                <a:t>(140 - âge) (poids kg)</a:t>
              </a:r>
            </a:p>
          </p:txBody>
        </p:sp>
        <p:sp>
          <p:nvSpPr>
            <p:cNvPr id="64527" name="Rectangle 6"/>
            <p:cNvSpPr>
              <a:spLocks noChangeArrowheads="1"/>
            </p:cNvSpPr>
            <p:nvPr/>
          </p:nvSpPr>
          <p:spPr bwMode="auto">
            <a:xfrm>
              <a:off x="1718" y="1958"/>
              <a:ext cx="14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fr-FR" altLang="fr-FR" sz="2400" b="1">
                  <a:latin typeface="Times New Roman" pitchFamily="18" charset="0"/>
                </a:rPr>
                <a:t>7,2 x S</a:t>
              </a:r>
              <a:r>
                <a:rPr lang="fr-FR" altLang="fr-FR" sz="2400" b="1" baseline="-25000">
                  <a:latin typeface="Times New Roman" pitchFamily="18" charset="0"/>
                </a:rPr>
                <a:t>cr</a:t>
              </a:r>
              <a:r>
                <a:rPr lang="fr-FR" altLang="fr-FR" sz="2400" b="1">
                  <a:latin typeface="Times New Roman" pitchFamily="18" charset="0"/>
                </a:rPr>
                <a:t> (mg / l)</a:t>
              </a:r>
            </a:p>
          </p:txBody>
        </p:sp>
        <p:sp>
          <p:nvSpPr>
            <p:cNvPr id="64528" name="Rectangle 7"/>
            <p:cNvSpPr>
              <a:spLocks noChangeArrowheads="1"/>
            </p:cNvSpPr>
            <p:nvPr/>
          </p:nvSpPr>
          <p:spPr bwMode="auto">
            <a:xfrm>
              <a:off x="3782" y="1718"/>
              <a:ext cx="9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fr-FR" altLang="fr-FR" sz="2400" b="1">
                  <a:latin typeface="Times New Roman" pitchFamily="18" charset="0"/>
                </a:rPr>
                <a:t>(Hommes)</a:t>
              </a:r>
            </a:p>
          </p:txBody>
        </p:sp>
      </p:grpSp>
      <p:sp>
        <p:nvSpPr>
          <p:cNvPr id="64516" name="Rectangle 9"/>
          <p:cNvSpPr>
            <a:spLocks noChangeArrowheads="1"/>
          </p:cNvSpPr>
          <p:nvPr/>
        </p:nvSpPr>
        <p:spPr bwMode="auto">
          <a:xfrm>
            <a:off x="1203325" y="5394325"/>
            <a:ext cx="416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fr-FR" altLang="fr-FR" sz="2400" b="1" dirty="0">
                <a:latin typeface="Times New Roman" pitchFamily="18" charset="0"/>
              </a:rPr>
              <a:t>Femmes = </a:t>
            </a:r>
            <a:r>
              <a:rPr lang="fr-FR" altLang="fr-FR" sz="2400" b="1" dirty="0" err="1">
                <a:latin typeface="Times New Roman" pitchFamily="18" charset="0"/>
              </a:rPr>
              <a:t>C</a:t>
            </a:r>
            <a:r>
              <a:rPr lang="fr-FR" altLang="fr-FR" sz="2400" b="1" baseline="-25000" dirty="0" err="1">
                <a:latin typeface="Times New Roman" pitchFamily="18" charset="0"/>
              </a:rPr>
              <a:t>cr</a:t>
            </a:r>
            <a:r>
              <a:rPr lang="fr-FR" altLang="fr-FR" sz="2400" b="1" baseline="-25000" dirty="0">
                <a:latin typeface="Times New Roman" pitchFamily="18" charset="0"/>
              </a:rPr>
              <a:t> </a:t>
            </a:r>
            <a:r>
              <a:rPr lang="fr-FR" altLang="fr-FR" sz="2400" b="1" dirty="0">
                <a:latin typeface="Times New Roman" pitchFamily="18" charset="0"/>
              </a:rPr>
              <a:t>(hommes) x 0.85</a:t>
            </a:r>
          </a:p>
        </p:txBody>
      </p:sp>
      <p:grpSp>
        <p:nvGrpSpPr>
          <p:cNvPr id="64517" name="Group 15"/>
          <p:cNvGrpSpPr>
            <a:grpSpLocks/>
          </p:cNvGrpSpPr>
          <p:nvPr/>
        </p:nvGrpSpPr>
        <p:grpSpPr bwMode="auto">
          <a:xfrm>
            <a:off x="1203325" y="3946525"/>
            <a:ext cx="6338888" cy="1143000"/>
            <a:chOff x="758" y="2486"/>
            <a:chExt cx="3993" cy="720"/>
          </a:xfrm>
        </p:grpSpPr>
        <p:sp>
          <p:nvSpPr>
            <p:cNvPr id="64519" name="Rectangle 10"/>
            <p:cNvSpPr>
              <a:spLocks noChangeArrowheads="1"/>
            </p:cNvSpPr>
            <p:nvPr/>
          </p:nvSpPr>
          <p:spPr bwMode="auto">
            <a:xfrm>
              <a:off x="758" y="2678"/>
              <a:ext cx="5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fr-FR" altLang="fr-FR" sz="2400" b="1">
                  <a:latin typeface="Times New Roman" pitchFamily="18" charset="0"/>
                </a:rPr>
                <a:t>C</a:t>
              </a:r>
              <a:r>
                <a:rPr lang="fr-FR" altLang="fr-FR" sz="2400" b="1" baseline="-25000">
                  <a:latin typeface="Times New Roman" pitchFamily="18" charset="0"/>
                </a:rPr>
                <a:t>cr</a:t>
              </a:r>
              <a:r>
                <a:rPr lang="fr-FR" altLang="fr-FR" sz="2400" b="1">
                  <a:latin typeface="Times New Roman" pitchFamily="18" charset="0"/>
                </a:rPr>
                <a:t> = </a:t>
              </a:r>
            </a:p>
          </p:txBody>
        </p:sp>
        <p:sp>
          <p:nvSpPr>
            <p:cNvPr id="64520" name="Line 11"/>
            <p:cNvSpPr>
              <a:spLocks noChangeShapeType="1"/>
            </p:cNvSpPr>
            <p:nvPr/>
          </p:nvSpPr>
          <p:spPr bwMode="auto">
            <a:xfrm>
              <a:off x="1440" y="2832"/>
              <a:ext cx="206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4521" name="Rectangle 12"/>
            <p:cNvSpPr>
              <a:spLocks noChangeArrowheads="1"/>
            </p:cNvSpPr>
            <p:nvPr/>
          </p:nvSpPr>
          <p:spPr bwMode="auto">
            <a:xfrm>
              <a:off x="1574" y="2486"/>
              <a:ext cx="18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fr-FR" altLang="fr-FR" sz="2400" b="1">
                  <a:latin typeface="Times New Roman" pitchFamily="18" charset="0"/>
                </a:rPr>
                <a:t>(140 - âge) (poids kg)</a:t>
              </a:r>
            </a:p>
          </p:txBody>
        </p:sp>
        <p:sp>
          <p:nvSpPr>
            <p:cNvPr id="64522" name="Rectangle 13"/>
            <p:cNvSpPr>
              <a:spLocks noChangeArrowheads="1"/>
            </p:cNvSpPr>
            <p:nvPr/>
          </p:nvSpPr>
          <p:spPr bwMode="auto">
            <a:xfrm>
              <a:off x="1718" y="2918"/>
              <a:ext cx="16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fr-FR" altLang="fr-FR" sz="2400" b="1">
                  <a:latin typeface="Times New Roman" pitchFamily="18" charset="0"/>
                </a:rPr>
                <a:t>0,81 x S</a:t>
              </a:r>
              <a:r>
                <a:rPr lang="fr-FR" altLang="fr-FR" sz="2400" b="1" baseline="-25000">
                  <a:latin typeface="Times New Roman" pitchFamily="18" charset="0"/>
                </a:rPr>
                <a:t>cr</a:t>
              </a:r>
              <a:r>
                <a:rPr lang="fr-FR" altLang="fr-FR" sz="2400" b="1">
                  <a:latin typeface="Times New Roman" pitchFamily="18" charset="0"/>
                </a:rPr>
                <a:t> (</a:t>
              </a:r>
              <a:r>
                <a:rPr lang="fr-FR" altLang="fr-FR" sz="2400" b="1">
                  <a:latin typeface="Symbol" pitchFamily="18" charset="2"/>
                </a:rPr>
                <a:t>m</a:t>
              </a:r>
              <a:r>
                <a:rPr lang="fr-FR" altLang="fr-FR" sz="2400" b="1">
                  <a:latin typeface="Times New Roman" pitchFamily="18" charset="0"/>
                </a:rPr>
                <a:t>mol / l)</a:t>
              </a:r>
            </a:p>
          </p:txBody>
        </p:sp>
        <p:sp>
          <p:nvSpPr>
            <p:cNvPr id="64523" name="Rectangle 14"/>
            <p:cNvSpPr>
              <a:spLocks noChangeArrowheads="1"/>
            </p:cNvSpPr>
            <p:nvPr/>
          </p:nvSpPr>
          <p:spPr bwMode="auto">
            <a:xfrm>
              <a:off x="3782" y="2678"/>
              <a:ext cx="9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fr-FR" altLang="fr-FR" sz="2400" b="1">
                  <a:latin typeface="Times New Roman" pitchFamily="18" charset="0"/>
                </a:rPr>
                <a:t>(Hommes)</a:t>
              </a:r>
            </a:p>
          </p:txBody>
        </p:sp>
      </p:grpSp>
      <p:sp>
        <p:nvSpPr>
          <p:cNvPr id="64518" name="ZoneTexte 1"/>
          <p:cNvSpPr txBox="1">
            <a:spLocks noChangeArrowheads="1"/>
          </p:cNvSpPr>
          <p:nvPr/>
        </p:nvSpPr>
        <p:spPr bwMode="auto">
          <a:xfrm>
            <a:off x="6445250" y="5848350"/>
            <a:ext cx="2570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fr-FR" altLang="fr-FR" sz="1800" dirty="0"/>
              <a:t>Aussi MDRD, CKD-EPI</a:t>
            </a:r>
          </a:p>
        </p:txBody>
      </p:sp>
      <p:pic>
        <p:nvPicPr>
          <p:cNvPr id="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174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fr-FR" altLang="fr-FR" sz="2800" b="1" dirty="0" smtClean="0">
                <a:solidFill>
                  <a:srgbClr val="00B0F0"/>
                </a:solidFill>
              </a:rPr>
              <a:t>RECOMMANDATIONS POUR LA PRESCRIPTION</a:t>
            </a:r>
          </a:p>
        </p:txBody>
      </p:sp>
      <p:sp>
        <p:nvSpPr>
          <p:cNvPr id="65539" name="Rectangle 3"/>
          <p:cNvSpPr>
            <a:spLocks noGrp="1" noChangeArrowheads="1"/>
          </p:cNvSpPr>
          <p:nvPr>
            <p:ph type="body" idx="1"/>
          </p:nvPr>
        </p:nvSpPr>
        <p:spPr>
          <a:xfrm>
            <a:off x="539552" y="1340768"/>
            <a:ext cx="8229600" cy="4525963"/>
          </a:xfrm>
        </p:spPr>
        <p:txBody>
          <a:bodyPr/>
          <a:lstStyle/>
          <a:p>
            <a:pPr eaLnBrk="1" hangingPunct="1"/>
            <a:r>
              <a:rPr lang="fr-FR" altLang="fr-FR" sz="2800" dirty="0" smtClean="0"/>
              <a:t>Évaluer le rapport bénéfice risque</a:t>
            </a:r>
          </a:p>
          <a:p>
            <a:pPr eaLnBrk="1" hangingPunct="1"/>
            <a:r>
              <a:rPr lang="fr-FR" altLang="fr-FR" sz="2800" dirty="0" smtClean="0"/>
              <a:t>Obtenir la liste de tous le médicaments et les réviser régulièrement</a:t>
            </a:r>
          </a:p>
          <a:p>
            <a:pPr eaLnBrk="1" hangingPunct="1"/>
            <a:r>
              <a:rPr lang="fr-FR" altLang="fr-FR" sz="2800" dirty="0" smtClean="0"/>
              <a:t>Tenir compte de la pharmacologie et mettre en place la surveillance</a:t>
            </a:r>
          </a:p>
          <a:p>
            <a:pPr eaLnBrk="1" hangingPunct="1"/>
            <a:r>
              <a:rPr lang="fr-FR" altLang="fr-FR" sz="2800" dirty="0" smtClean="0"/>
              <a:t>Adapter la prescription à la fonction rénale</a:t>
            </a:r>
          </a:p>
          <a:p>
            <a:pPr eaLnBrk="1" hangingPunct="1"/>
            <a:r>
              <a:rPr lang="fr-FR" altLang="fr-FR" sz="2800" dirty="0" smtClean="0"/>
              <a:t>Prescrire la dose minimum efficace</a:t>
            </a:r>
          </a:p>
          <a:p>
            <a:pPr eaLnBrk="1" hangingPunct="1"/>
            <a:r>
              <a:rPr lang="fr-FR" altLang="fr-FR" sz="2800" dirty="0" smtClean="0"/>
              <a:t>Penser à l’observance</a:t>
            </a:r>
          </a:p>
          <a:p>
            <a:pPr eaLnBrk="1" hangingPunct="1"/>
            <a:endParaRPr lang="fr-FR" altLang="fr-FR" dirty="0" smtClean="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1051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fr-FR" altLang="fr-FR" sz="3200" b="1" dirty="0" smtClean="0">
                <a:solidFill>
                  <a:srgbClr val="0070C0"/>
                </a:solidFill>
              </a:rPr>
              <a:t>INSUFFISANCE RENALE</a:t>
            </a:r>
          </a:p>
        </p:txBody>
      </p:sp>
      <p:sp>
        <p:nvSpPr>
          <p:cNvPr id="64515" name="Rectangle 3"/>
          <p:cNvSpPr>
            <a:spLocks noGrp="1" noChangeArrowheads="1"/>
          </p:cNvSpPr>
          <p:nvPr>
            <p:ph type="body" idx="1"/>
          </p:nvPr>
        </p:nvSpPr>
        <p:spPr>
          <a:xfrm>
            <a:off x="611560" y="1340768"/>
            <a:ext cx="8229600" cy="4525963"/>
          </a:xfrm>
        </p:spPr>
        <p:txBody>
          <a:bodyPr/>
          <a:lstStyle/>
          <a:p>
            <a:pPr eaLnBrk="1" hangingPunct="1">
              <a:defRPr/>
            </a:pPr>
            <a:r>
              <a:rPr lang="fr-FR" altLang="fr-FR" sz="2400" dirty="0" smtClean="0"/>
              <a:t>Facile à mesurer : en plus du poids et volume </a:t>
            </a:r>
            <a:r>
              <a:rPr lang="fr-FR" altLang="fr-FR" sz="2400" dirty="0" err="1" smtClean="0"/>
              <a:t>extra-cellulaire</a:t>
            </a:r>
            <a:endParaRPr lang="fr-FR" altLang="fr-FR" sz="2400" dirty="0" smtClean="0"/>
          </a:p>
          <a:p>
            <a:pPr lvl="1" eaLnBrk="1" hangingPunct="1">
              <a:defRPr/>
            </a:pPr>
            <a:r>
              <a:rPr lang="fr-FR" altLang="fr-FR" sz="2000" dirty="0" err="1" smtClean="0"/>
              <a:t>Cockroft</a:t>
            </a:r>
            <a:r>
              <a:rPr lang="fr-FR" altLang="fr-FR" sz="2000" dirty="0" smtClean="0"/>
              <a:t> Gault (1976)</a:t>
            </a:r>
          </a:p>
          <a:p>
            <a:pPr lvl="1" eaLnBrk="1" hangingPunct="1">
              <a:defRPr/>
            </a:pPr>
            <a:r>
              <a:rPr lang="fr-FR" altLang="fr-FR" sz="2000" dirty="0" smtClean="0"/>
              <a:t>Modification of </a:t>
            </a:r>
            <a:r>
              <a:rPr lang="fr-FR" altLang="fr-FR" sz="2000" dirty="0" err="1" smtClean="0"/>
              <a:t>Diet</a:t>
            </a:r>
            <a:r>
              <a:rPr lang="fr-FR" altLang="fr-FR" sz="2000" dirty="0" smtClean="0"/>
              <a:t> in </a:t>
            </a:r>
            <a:r>
              <a:rPr lang="fr-FR" altLang="fr-FR" sz="2000" dirty="0" err="1" smtClean="0"/>
              <a:t>Renal</a:t>
            </a:r>
            <a:r>
              <a:rPr lang="fr-FR" altLang="fr-FR" sz="2000" dirty="0" smtClean="0"/>
              <a:t> </a:t>
            </a:r>
            <a:r>
              <a:rPr lang="fr-FR" altLang="fr-FR" sz="2000" dirty="0" err="1" smtClean="0"/>
              <a:t>Diseases</a:t>
            </a:r>
            <a:r>
              <a:rPr lang="fr-FR" altLang="fr-FR" sz="2000" dirty="0" smtClean="0"/>
              <a:t> http://www.nephron.com/peds_nic.cgi</a:t>
            </a:r>
          </a:p>
          <a:p>
            <a:pPr lvl="1" eaLnBrk="1" hangingPunct="1">
              <a:defRPr/>
            </a:pPr>
            <a:r>
              <a:rPr lang="fr-FR" altLang="fr-FR" sz="2000" dirty="0" smtClean="0"/>
              <a:t>CKD-EPI</a:t>
            </a:r>
          </a:p>
          <a:p>
            <a:pPr marL="457200" lvl="1" indent="0" eaLnBrk="1" hangingPunct="1">
              <a:buFontTx/>
              <a:buNone/>
              <a:defRPr/>
            </a:pPr>
            <a:r>
              <a:rPr lang="fr-FR" altLang="fr-FR" sz="2000" dirty="0" smtClean="0"/>
              <a:t>http://www.qxmd.com/calculate-online/nephrology/ckd-epi-egfr</a:t>
            </a:r>
          </a:p>
          <a:p>
            <a:pPr lvl="1" eaLnBrk="1" hangingPunct="1">
              <a:defRPr/>
            </a:pPr>
            <a:r>
              <a:rPr lang="fr-FR" altLang="fr-FR" sz="2000" dirty="0" err="1" smtClean="0"/>
              <a:t>Cystatine</a:t>
            </a:r>
            <a:r>
              <a:rPr lang="fr-FR" altLang="fr-FR" sz="2000" dirty="0" smtClean="0"/>
              <a:t> C plasmatique</a:t>
            </a:r>
          </a:p>
          <a:p>
            <a:pPr eaLnBrk="1" hangingPunct="1">
              <a:defRPr/>
            </a:pPr>
            <a:r>
              <a:rPr lang="fr-FR" altLang="fr-FR" sz="2400" dirty="0" smtClean="0"/>
              <a:t>Les médicaments excrétés par le rein sous forme inchangés ou métabolites actifs ou toxiques</a:t>
            </a:r>
          </a:p>
          <a:p>
            <a:pPr eaLnBrk="1" hangingPunct="1">
              <a:defRPr/>
            </a:pPr>
            <a:r>
              <a:rPr lang="fr-FR" altLang="fr-FR" sz="2400" dirty="0" smtClean="0"/>
              <a:t>Certains classes sont nephrotoxiques</a:t>
            </a:r>
          </a:p>
          <a:p>
            <a:pPr eaLnBrk="1" hangingPunct="1">
              <a:defRPr/>
            </a:pPr>
            <a:r>
              <a:rPr lang="fr-FR" altLang="fr-FR" sz="2400" dirty="0" smtClean="0"/>
              <a:t>L’IR nephrotoxique surajoutée n’est pas toujours réversible</a:t>
            </a:r>
          </a:p>
          <a:p>
            <a:pPr eaLnBrk="1" hangingPunct="1">
              <a:defRPr/>
            </a:pPr>
            <a:endParaRPr lang="fr-FR" altLang="fr-FR" sz="2400" dirty="0" smtClean="0"/>
          </a:p>
          <a:p>
            <a:pPr eaLnBrk="1" hangingPunct="1">
              <a:defRPr/>
            </a:pPr>
            <a:endParaRPr lang="fr-FR" altLang="fr-FR" sz="2400" dirty="0" smtClean="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09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pied de page 5"/>
          <p:cNvSpPr>
            <a:spLocks noGrp="1"/>
          </p:cNvSpPr>
          <p:nvPr>
            <p:ph type="ftr" sz="quarter" idx="12"/>
          </p:nvPr>
        </p:nvSpPr>
        <p:spPr>
          <a:noFill/>
        </p:spPr>
        <p:txBody>
          <a:bodyPr/>
          <a:lstStyle>
            <a:lvl1pPr defTabSz="913682">
              <a:defRPr sz="2162" b="1">
                <a:solidFill>
                  <a:schemeClr val="tx1"/>
                </a:solidFill>
                <a:latin typeface="Times" panose="02020603050405020304" pitchFamily="18" charset="0"/>
              </a:defRPr>
            </a:lvl1pPr>
            <a:lvl2pPr marL="669175" indent="-257375" defTabSz="913682">
              <a:defRPr sz="2162" b="1">
                <a:solidFill>
                  <a:schemeClr val="tx1"/>
                </a:solidFill>
                <a:latin typeface="Times" panose="02020603050405020304" pitchFamily="18" charset="0"/>
              </a:defRPr>
            </a:lvl2pPr>
            <a:lvl3pPr marL="1029500" indent="-205900" defTabSz="913682">
              <a:defRPr sz="2162" b="1">
                <a:solidFill>
                  <a:schemeClr val="tx1"/>
                </a:solidFill>
                <a:latin typeface="Times" panose="02020603050405020304" pitchFamily="18" charset="0"/>
              </a:defRPr>
            </a:lvl3pPr>
            <a:lvl4pPr marL="1441300" indent="-205900" defTabSz="913682">
              <a:defRPr sz="2162" b="1">
                <a:solidFill>
                  <a:schemeClr val="tx1"/>
                </a:solidFill>
                <a:latin typeface="Times" panose="02020603050405020304" pitchFamily="18" charset="0"/>
              </a:defRPr>
            </a:lvl4pPr>
            <a:lvl5pPr marL="1853100" indent="-205900" defTabSz="913682">
              <a:defRPr sz="2162" b="1">
                <a:solidFill>
                  <a:schemeClr val="tx1"/>
                </a:solidFill>
                <a:latin typeface="Times" panose="02020603050405020304" pitchFamily="18" charset="0"/>
              </a:defRPr>
            </a:lvl5pPr>
            <a:lvl6pPr marL="2264900" indent="-205900" algn="ctr" defTabSz="913682" eaLnBrk="0" fontAlgn="base" hangingPunct="0">
              <a:spcBef>
                <a:spcPct val="0"/>
              </a:spcBef>
              <a:spcAft>
                <a:spcPct val="0"/>
              </a:spcAft>
              <a:defRPr sz="2162" b="1">
                <a:solidFill>
                  <a:schemeClr val="tx1"/>
                </a:solidFill>
                <a:latin typeface="Times" panose="02020603050405020304" pitchFamily="18" charset="0"/>
              </a:defRPr>
            </a:lvl6pPr>
            <a:lvl7pPr marL="2676700" indent="-205900" algn="ctr" defTabSz="913682" eaLnBrk="0" fontAlgn="base" hangingPunct="0">
              <a:spcBef>
                <a:spcPct val="0"/>
              </a:spcBef>
              <a:spcAft>
                <a:spcPct val="0"/>
              </a:spcAft>
              <a:defRPr sz="2162" b="1">
                <a:solidFill>
                  <a:schemeClr val="tx1"/>
                </a:solidFill>
                <a:latin typeface="Times" panose="02020603050405020304" pitchFamily="18" charset="0"/>
              </a:defRPr>
            </a:lvl7pPr>
            <a:lvl8pPr marL="3088500" indent="-205900" algn="ctr" defTabSz="913682" eaLnBrk="0" fontAlgn="base" hangingPunct="0">
              <a:spcBef>
                <a:spcPct val="0"/>
              </a:spcBef>
              <a:spcAft>
                <a:spcPct val="0"/>
              </a:spcAft>
              <a:defRPr sz="2162" b="1">
                <a:solidFill>
                  <a:schemeClr val="tx1"/>
                </a:solidFill>
                <a:latin typeface="Times" panose="02020603050405020304" pitchFamily="18" charset="0"/>
              </a:defRPr>
            </a:lvl8pPr>
            <a:lvl9pPr marL="3500300" indent="-205900" algn="ctr" defTabSz="913682" eaLnBrk="0" fontAlgn="base" hangingPunct="0">
              <a:spcBef>
                <a:spcPct val="0"/>
              </a:spcBef>
              <a:spcAft>
                <a:spcPct val="0"/>
              </a:spcAft>
              <a:defRPr sz="2162" b="1">
                <a:solidFill>
                  <a:schemeClr val="tx1"/>
                </a:solidFill>
                <a:latin typeface="Times" panose="02020603050405020304" pitchFamily="18" charset="0"/>
              </a:defRPr>
            </a:lvl9pPr>
          </a:lstStyle>
          <a:p>
            <a:endParaRPr lang="en-GB" altLang="zh-CN" sz="1441" b="0"/>
          </a:p>
          <a:p>
            <a:endParaRPr lang="zh-CN" altLang="en-GB" sz="1441" b="0"/>
          </a:p>
        </p:txBody>
      </p:sp>
      <p:sp>
        <p:nvSpPr>
          <p:cNvPr id="5123" name="Rectangle 2"/>
          <p:cNvSpPr>
            <a:spLocks noGrp="1" noChangeArrowheads="1"/>
          </p:cNvSpPr>
          <p:nvPr>
            <p:ph type="title"/>
          </p:nvPr>
        </p:nvSpPr>
        <p:spPr>
          <a:xfrm>
            <a:off x="1806409" y="2526995"/>
            <a:ext cx="4667086" cy="1141034"/>
          </a:xfrm>
        </p:spPr>
        <p:txBody>
          <a:bodyPr/>
          <a:lstStyle/>
          <a:p>
            <a:pPr eaLnBrk="1" hangingPunct="1"/>
            <a:r>
              <a:rPr lang="en-US" altLang="fr-FR" b="1" dirty="0" smtClean="0">
                <a:solidFill>
                  <a:srgbClr val="FF3300"/>
                </a:solidFill>
              </a:rPr>
              <a:t>VARIABILITE DE L’EFFET</a:t>
            </a:r>
          </a:p>
        </p:txBody>
      </p:sp>
      <p:sp>
        <p:nvSpPr>
          <p:cNvPr id="118788" name="Text Box 4"/>
          <p:cNvSpPr txBox="1">
            <a:spLocks noChangeArrowheads="1"/>
          </p:cNvSpPr>
          <p:nvPr/>
        </p:nvSpPr>
        <p:spPr bwMode="auto">
          <a:xfrm>
            <a:off x="2847244" y="1045462"/>
            <a:ext cx="2960877" cy="109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6" tIns="45673" rIns="91346" bIns="45673">
            <a:spAutoFit/>
          </a:bodyPr>
          <a:lstStyle>
            <a:lvl1pPr algn="l" defTabSz="1014413">
              <a:spcBef>
                <a:spcPct val="20000"/>
              </a:spcBef>
              <a:defRPr sz="2500" b="1">
                <a:solidFill>
                  <a:srgbClr val="003399"/>
                </a:solidFill>
                <a:latin typeface="Times New Roman" panose="02020603050405020304" pitchFamily="18" charset="0"/>
              </a:defRPr>
            </a:lvl1pPr>
            <a:lvl2pPr marL="506413" indent="6350" algn="l" defTabSz="1014413">
              <a:spcBef>
                <a:spcPct val="20000"/>
              </a:spcBef>
              <a:defRPr sz="2600">
                <a:solidFill>
                  <a:srgbClr val="003399"/>
                </a:solidFill>
                <a:latin typeface="Times New Roman" panose="02020603050405020304" pitchFamily="18" charset="0"/>
              </a:defRPr>
            </a:lvl2pPr>
            <a:lvl3pPr marL="1143000" indent="-228600" algn="l" defTabSz="1014413">
              <a:spcBef>
                <a:spcPct val="20000"/>
              </a:spcBef>
              <a:defRPr sz="2200" b="1">
                <a:solidFill>
                  <a:srgbClr val="FF6600"/>
                </a:solidFill>
                <a:latin typeface="Times New Roman" panose="02020603050405020304" pitchFamily="18" charset="0"/>
              </a:defRPr>
            </a:lvl3pPr>
            <a:lvl4pPr marL="1520825" indent="6350" algn="l" defTabSz="1014413">
              <a:spcBef>
                <a:spcPct val="20000"/>
              </a:spcBef>
              <a:defRPr sz="2200" i="1">
                <a:solidFill>
                  <a:srgbClr val="003399"/>
                </a:solidFill>
                <a:latin typeface="Times New Roman" panose="02020603050405020304" pitchFamily="18" charset="0"/>
              </a:defRPr>
            </a:lvl4pPr>
            <a:lvl5pPr marL="2057400" indent="-228600" algn="l" defTabSz="1014413">
              <a:spcBef>
                <a:spcPct val="20000"/>
              </a:spcBef>
              <a:defRPr sz="2000">
                <a:solidFill>
                  <a:srgbClr val="003399"/>
                </a:solidFill>
                <a:latin typeface="Times New Roman" panose="02020603050405020304" pitchFamily="18" charset="0"/>
              </a:defRPr>
            </a:lvl5pPr>
            <a:lvl6pPr marL="2514600" indent="-228600" defTabSz="1014413" eaLnBrk="0" fontAlgn="base" hangingPunct="0">
              <a:spcBef>
                <a:spcPct val="20000"/>
              </a:spcBef>
              <a:spcAft>
                <a:spcPct val="0"/>
              </a:spcAft>
              <a:defRPr sz="2000">
                <a:solidFill>
                  <a:srgbClr val="003399"/>
                </a:solidFill>
                <a:latin typeface="Times New Roman" panose="02020603050405020304" pitchFamily="18" charset="0"/>
              </a:defRPr>
            </a:lvl6pPr>
            <a:lvl7pPr marL="2971800" indent="-228600" defTabSz="1014413" eaLnBrk="0" fontAlgn="base" hangingPunct="0">
              <a:spcBef>
                <a:spcPct val="20000"/>
              </a:spcBef>
              <a:spcAft>
                <a:spcPct val="0"/>
              </a:spcAft>
              <a:defRPr sz="2000">
                <a:solidFill>
                  <a:srgbClr val="003399"/>
                </a:solidFill>
                <a:latin typeface="Times New Roman" panose="02020603050405020304" pitchFamily="18" charset="0"/>
              </a:defRPr>
            </a:lvl7pPr>
            <a:lvl8pPr marL="3429000" indent="-228600" defTabSz="1014413" eaLnBrk="0" fontAlgn="base" hangingPunct="0">
              <a:spcBef>
                <a:spcPct val="20000"/>
              </a:spcBef>
              <a:spcAft>
                <a:spcPct val="0"/>
              </a:spcAft>
              <a:defRPr sz="2000">
                <a:solidFill>
                  <a:srgbClr val="003399"/>
                </a:solidFill>
                <a:latin typeface="Times New Roman" panose="02020603050405020304" pitchFamily="18" charset="0"/>
              </a:defRPr>
            </a:lvl8pPr>
            <a:lvl9pPr marL="3886200" indent="-228600" defTabSz="1014413" eaLnBrk="0" fontAlgn="base" hangingPunct="0">
              <a:spcBef>
                <a:spcPct val="20000"/>
              </a:spcBef>
              <a:spcAft>
                <a:spcPct val="0"/>
              </a:spcAft>
              <a:defRPr sz="2000">
                <a:solidFill>
                  <a:srgbClr val="003399"/>
                </a:solidFill>
                <a:latin typeface="Times New Roman" panose="02020603050405020304" pitchFamily="18" charset="0"/>
              </a:defRPr>
            </a:lvl9pPr>
          </a:lstStyle>
          <a:p>
            <a:pPr eaLnBrk="1" hangingPunct="1">
              <a:spcBef>
                <a:spcPct val="0"/>
              </a:spcBef>
            </a:pPr>
            <a:r>
              <a:rPr lang="en-US" altLang="fr-FR" sz="2162" dirty="0" err="1" smtClean="0">
                <a:solidFill>
                  <a:srgbClr val="000066"/>
                </a:solidFill>
              </a:rPr>
              <a:t>mêmes</a:t>
            </a:r>
            <a:r>
              <a:rPr lang="en-US" altLang="fr-FR" sz="2162" dirty="0" smtClean="0">
                <a:solidFill>
                  <a:srgbClr val="000066"/>
                </a:solidFill>
              </a:rPr>
              <a:t> </a:t>
            </a:r>
            <a:r>
              <a:rPr lang="en-US" altLang="fr-FR" sz="2162" dirty="0" err="1" smtClean="0">
                <a:solidFill>
                  <a:srgbClr val="000066"/>
                </a:solidFill>
              </a:rPr>
              <a:t>symptômes</a:t>
            </a:r>
            <a:r>
              <a:rPr lang="en-US" altLang="fr-FR" sz="2162" dirty="0">
                <a:solidFill>
                  <a:srgbClr val="000066"/>
                </a:solidFill>
              </a:rPr>
              <a:t>,</a:t>
            </a:r>
          </a:p>
          <a:p>
            <a:pPr eaLnBrk="1" hangingPunct="1">
              <a:spcBef>
                <a:spcPct val="0"/>
              </a:spcBef>
            </a:pPr>
            <a:r>
              <a:rPr lang="en-US" altLang="fr-FR" sz="2162" dirty="0" err="1">
                <a:solidFill>
                  <a:srgbClr val="000066"/>
                </a:solidFill>
              </a:rPr>
              <a:t>mêmes</a:t>
            </a:r>
            <a:r>
              <a:rPr lang="en-US" altLang="fr-FR" sz="2162" dirty="0" smtClean="0">
                <a:solidFill>
                  <a:srgbClr val="000066"/>
                </a:solidFill>
              </a:rPr>
              <a:t> </a:t>
            </a:r>
            <a:r>
              <a:rPr lang="en-US" altLang="fr-FR" sz="2162" dirty="0" err="1" smtClean="0">
                <a:solidFill>
                  <a:srgbClr val="000066"/>
                </a:solidFill>
              </a:rPr>
              <a:t>signes</a:t>
            </a:r>
            <a:r>
              <a:rPr lang="en-US" altLang="fr-FR" sz="2162" dirty="0" smtClean="0">
                <a:solidFill>
                  <a:srgbClr val="000066"/>
                </a:solidFill>
              </a:rPr>
              <a:t> </a:t>
            </a:r>
            <a:r>
              <a:rPr lang="en-US" altLang="fr-FR" sz="2162" dirty="0" err="1" smtClean="0">
                <a:solidFill>
                  <a:srgbClr val="000066"/>
                </a:solidFill>
              </a:rPr>
              <a:t>cliniques</a:t>
            </a:r>
            <a:r>
              <a:rPr lang="en-US" altLang="fr-FR" sz="2162" dirty="0" smtClean="0">
                <a:solidFill>
                  <a:srgbClr val="000066"/>
                </a:solidFill>
              </a:rPr>
              <a:t>,</a:t>
            </a:r>
            <a:endParaRPr lang="en-US" altLang="fr-FR" sz="2162" dirty="0">
              <a:solidFill>
                <a:srgbClr val="000066"/>
              </a:solidFill>
            </a:endParaRPr>
          </a:p>
          <a:p>
            <a:pPr eaLnBrk="1" hangingPunct="1">
              <a:spcBef>
                <a:spcPct val="0"/>
              </a:spcBef>
            </a:pPr>
            <a:r>
              <a:rPr lang="en-US" altLang="fr-FR" sz="2162" dirty="0" err="1">
                <a:solidFill>
                  <a:srgbClr val="000066"/>
                </a:solidFill>
              </a:rPr>
              <a:t>mêmes</a:t>
            </a:r>
            <a:r>
              <a:rPr lang="en-US" altLang="fr-FR" sz="2162" dirty="0" smtClean="0">
                <a:solidFill>
                  <a:srgbClr val="000066"/>
                </a:solidFill>
              </a:rPr>
              <a:t> maladies?</a:t>
            </a:r>
            <a:endParaRPr lang="en-US" altLang="fr-FR" sz="2162" dirty="0">
              <a:solidFill>
                <a:srgbClr val="000066"/>
              </a:solidFill>
            </a:endParaRPr>
          </a:p>
        </p:txBody>
      </p:sp>
      <p:sp>
        <p:nvSpPr>
          <p:cNvPr id="118951" name="Text Box 167"/>
          <p:cNvSpPr txBox="1">
            <a:spLocks noChangeArrowheads="1"/>
          </p:cNvSpPr>
          <p:nvPr/>
        </p:nvSpPr>
        <p:spPr bwMode="auto">
          <a:xfrm>
            <a:off x="7180792" y="2148157"/>
            <a:ext cx="1873130" cy="75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46" tIns="45673" rIns="91346" bIns="45673">
            <a:spAutoFit/>
          </a:bodyPr>
          <a:lstStyle>
            <a:lvl1pPr algn="l" defTabSz="1014413">
              <a:spcBef>
                <a:spcPct val="20000"/>
              </a:spcBef>
              <a:defRPr sz="2500" b="1">
                <a:solidFill>
                  <a:srgbClr val="003399"/>
                </a:solidFill>
                <a:latin typeface="Times New Roman" panose="02020603050405020304" pitchFamily="18" charset="0"/>
              </a:defRPr>
            </a:lvl1pPr>
            <a:lvl2pPr marL="506413" indent="6350" algn="l" defTabSz="1014413">
              <a:spcBef>
                <a:spcPct val="20000"/>
              </a:spcBef>
              <a:defRPr sz="2600">
                <a:solidFill>
                  <a:srgbClr val="003399"/>
                </a:solidFill>
                <a:latin typeface="Times New Roman" panose="02020603050405020304" pitchFamily="18" charset="0"/>
              </a:defRPr>
            </a:lvl2pPr>
            <a:lvl3pPr marL="1143000" indent="-228600" algn="l" defTabSz="1014413">
              <a:spcBef>
                <a:spcPct val="20000"/>
              </a:spcBef>
              <a:defRPr sz="2200" b="1">
                <a:solidFill>
                  <a:srgbClr val="FF6600"/>
                </a:solidFill>
                <a:latin typeface="Times New Roman" panose="02020603050405020304" pitchFamily="18" charset="0"/>
              </a:defRPr>
            </a:lvl3pPr>
            <a:lvl4pPr marL="1520825" indent="6350" algn="l" defTabSz="1014413">
              <a:spcBef>
                <a:spcPct val="20000"/>
              </a:spcBef>
              <a:defRPr sz="2200" i="1">
                <a:solidFill>
                  <a:srgbClr val="003399"/>
                </a:solidFill>
                <a:latin typeface="Times New Roman" panose="02020603050405020304" pitchFamily="18" charset="0"/>
              </a:defRPr>
            </a:lvl4pPr>
            <a:lvl5pPr marL="2057400" indent="-228600" algn="l" defTabSz="1014413">
              <a:spcBef>
                <a:spcPct val="20000"/>
              </a:spcBef>
              <a:defRPr sz="2000">
                <a:solidFill>
                  <a:srgbClr val="003399"/>
                </a:solidFill>
                <a:latin typeface="Times New Roman" panose="02020603050405020304" pitchFamily="18" charset="0"/>
              </a:defRPr>
            </a:lvl5pPr>
            <a:lvl6pPr marL="2514600" indent="-228600" defTabSz="1014413" eaLnBrk="0" fontAlgn="base" hangingPunct="0">
              <a:spcBef>
                <a:spcPct val="20000"/>
              </a:spcBef>
              <a:spcAft>
                <a:spcPct val="0"/>
              </a:spcAft>
              <a:defRPr sz="2000">
                <a:solidFill>
                  <a:srgbClr val="003399"/>
                </a:solidFill>
                <a:latin typeface="Times New Roman" panose="02020603050405020304" pitchFamily="18" charset="0"/>
              </a:defRPr>
            </a:lvl6pPr>
            <a:lvl7pPr marL="2971800" indent="-228600" defTabSz="1014413" eaLnBrk="0" fontAlgn="base" hangingPunct="0">
              <a:spcBef>
                <a:spcPct val="20000"/>
              </a:spcBef>
              <a:spcAft>
                <a:spcPct val="0"/>
              </a:spcAft>
              <a:defRPr sz="2000">
                <a:solidFill>
                  <a:srgbClr val="003399"/>
                </a:solidFill>
                <a:latin typeface="Times New Roman" panose="02020603050405020304" pitchFamily="18" charset="0"/>
              </a:defRPr>
            </a:lvl7pPr>
            <a:lvl8pPr marL="3429000" indent="-228600" defTabSz="1014413" eaLnBrk="0" fontAlgn="base" hangingPunct="0">
              <a:spcBef>
                <a:spcPct val="20000"/>
              </a:spcBef>
              <a:spcAft>
                <a:spcPct val="0"/>
              </a:spcAft>
              <a:defRPr sz="2000">
                <a:solidFill>
                  <a:srgbClr val="003399"/>
                </a:solidFill>
                <a:latin typeface="Times New Roman" panose="02020603050405020304" pitchFamily="18" charset="0"/>
              </a:defRPr>
            </a:lvl8pPr>
            <a:lvl9pPr marL="3886200" indent="-228600" defTabSz="1014413" eaLnBrk="0" fontAlgn="base" hangingPunct="0">
              <a:spcBef>
                <a:spcPct val="20000"/>
              </a:spcBef>
              <a:spcAft>
                <a:spcPct val="0"/>
              </a:spcAft>
              <a:defRPr sz="2000">
                <a:solidFill>
                  <a:srgbClr val="003399"/>
                </a:solidFill>
                <a:latin typeface="Times New Roman" panose="02020603050405020304" pitchFamily="18" charset="0"/>
              </a:defRPr>
            </a:lvl9pPr>
          </a:lstStyle>
          <a:p>
            <a:pPr>
              <a:spcBef>
                <a:spcPct val="0"/>
              </a:spcBef>
            </a:pPr>
            <a:r>
              <a:rPr lang="en-US" altLang="fr-FR" sz="2162" dirty="0" err="1" smtClean="0">
                <a:solidFill>
                  <a:srgbClr val="000066"/>
                </a:solidFill>
              </a:rPr>
              <a:t>Même</a:t>
            </a:r>
            <a:r>
              <a:rPr lang="en-US" altLang="fr-FR" sz="2162" dirty="0" smtClean="0">
                <a:solidFill>
                  <a:srgbClr val="000066"/>
                </a:solidFill>
              </a:rPr>
              <a:t> drug</a:t>
            </a:r>
            <a:endParaRPr lang="en-US" altLang="fr-FR" sz="2162" dirty="0">
              <a:solidFill>
                <a:srgbClr val="000066"/>
              </a:solidFill>
            </a:endParaRPr>
          </a:p>
          <a:p>
            <a:pPr eaLnBrk="1" hangingPunct="1">
              <a:spcBef>
                <a:spcPct val="0"/>
              </a:spcBef>
            </a:pPr>
            <a:r>
              <a:rPr lang="en-US" altLang="fr-FR" sz="2162" dirty="0" err="1">
                <a:solidFill>
                  <a:srgbClr val="000066"/>
                </a:solidFill>
              </a:rPr>
              <a:t>Même</a:t>
            </a:r>
            <a:r>
              <a:rPr lang="en-US" altLang="fr-FR" sz="2162" dirty="0" smtClean="0">
                <a:solidFill>
                  <a:srgbClr val="000066"/>
                </a:solidFill>
              </a:rPr>
              <a:t> </a:t>
            </a:r>
            <a:r>
              <a:rPr lang="en-US" altLang="fr-FR" sz="2162" dirty="0">
                <a:solidFill>
                  <a:srgbClr val="000066"/>
                </a:solidFill>
              </a:rPr>
              <a:t>dose</a:t>
            </a:r>
          </a:p>
        </p:txBody>
      </p:sp>
      <p:sp>
        <p:nvSpPr>
          <p:cNvPr id="118952" name="Text Box 168"/>
          <p:cNvSpPr txBox="1">
            <a:spLocks noChangeArrowheads="1"/>
          </p:cNvSpPr>
          <p:nvPr/>
        </p:nvSpPr>
        <p:spPr bwMode="auto">
          <a:xfrm>
            <a:off x="6628864" y="4164667"/>
            <a:ext cx="2600009" cy="4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6" tIns="45673" rIns="91346" bIns="45673">
            <a:spAutoFit/>
          </a:bodyPr>
          <a:lstStyle>
            <a:lvl1pPr algn="l" defTabSz="1014413">
              <a:spcBef>
                <a:spcPct val="20000"/>
              </a:spcBef>
              <a:defRPr sz="2500" b="1">
                <a:solidFill>
                  <a:srgbClr val="003399"/>
                </a:solidFill>
                <a:latin typeface="Times New Roman" panose="02020603050405020304" pitchFamily="18" charset="0"/>
              </a:defRPr>
            </a:lvl1pPr>
            <a:lvl2pPr marL="506413" indent="6350" algn="l" defTabSz="1014413">
              <a:spcBef>
                <a:spcPct val="20000"/>
              </a:spcBef>
              <a:defRPr sz="2600">
                <a:solidFill>
                  <a:srgbClr val="003399"/>
                </a:solidFill>
                <a:latin typeface="Times New Roman" panose="02020603050405020304" pitchFamily="18" charset="0"/>
              </a:defRPr>
            </a:lvl2pPr>
            <a:lvl3pPr marL="1143000" indent="-228600" algn="l" defTabSz="1014413">
              <a:spcBef>
                <a:spcPct val="20000"/>
              </a:spcBef>
              <a:defRPr sz="2200" b="1">
                <a:solidFill>
                  <a:srgbClr val="FF6600"/>
                </a:solidFill>
                <a:latin typeface="Times New Roman" panose="02020603050405020304" pitchFamily="18" charset="0"/>
              </a:defRPr>
            </a:lvl3pPr>
            <a:lvl4pPr marL="1520825" indent="6350" algn="l" defTabSz="1014413">
              <a:spcBef>
                <a:spcPct val="20000"/>
              </a:spcBef>
              <a:defRPr sz="2200" i="1">
                <a:solidFill>
                  <a:srgbClr val="003399"/>
                </a:solidFill>
                <a:latin typeface="Times New Roman" panose="02020603050405020304" pitchFamily="18" charset="0"/>
              </a:defRPr>
            </a:lvl4pPr>
            <a:lvl5pPr marL="2057400" indent="-228600" algn="l" defTabSz="1014413">
              <a:spcBef>
                <a:spcPct val="20000"/>
              </a:spcBef>
              <a:defRPr sz="2000">
                <a:solidFill>
                  <a:srgbClr val="003399"/>
                </a:solidFill>
                <a:latin typeface="Times New Roman" panose="02020603050405020304" pitchFamily="18" charset="0"/>
              </a:defRPr>
            </a:lvl5pPr>
            <a:lvl6pPr marL="2514600" indent="-228600" defTabSz="1014413" eaLnBrk="0" fontAlgn="base" hangingPunct="0">
              <a:spcBef>
                <a:spcPct val="20000"/>
              </a:spcBef>
              <a:spcAft>
                <a:spcPct val="0"/>
              </a:spcAft>
              <a:defRPr sz="2000">
                <a:solidFill>
                  <a:srgbClr val="003399"/>
                </a:solidFill>
                <a:latin typeface="Times New Roman" panose="02020603050405020304" pitchFamily="18" charset="0"/>
              </a:defRPr>
            </a:lvl6pPr>
            <a:lvl7pPr marL="2971800" indent="-228600" defTabSz="1014413" eaLnBrk="0" fontAlgn="base" hangingPunct="0">
              <a:spcBef>
                <a:spcPct val="20000"/>
              </a:spcBef>
              <a:spcAft>
                <a:spcPct val="0"/>
              </a:spcAft>
              <a:defRPr sz="2000">
                <a:solidFill>
                  <a:srgbClr val="003399"/>
                </a:solidFill>
                <a:latin typeface="Times New Roman" panose="02020603050405020304" pitchFamily="18" charset="0"/>
              </a:defRPr>
            </a:lvl7pPr>
            <a:lvl8pPr marL="3429000" indent="-228600" defTabSz="1014413" eaLnBrk="0" fontAlgn="base" hangingPunct="0">
              <a:spcBef>
                <a:spcPct val="20000"/>
              </a:spcBef>
              <a:spcAft>
                <a:spcPct val="0"/>
              </a:spcAft>
              <a:defRPr sz="2000">
                <a:solidFill>
                  <a:srgbClr val="003399"/>
                </a:solidFill>
                <a:latin typeface="Times New Roman" panose="02020603050405020304" pitchFamily="18" charset="0"/>
              </a:defRPr>
            </a:lvl8pPr>
            <a:lvl9pPr marL="3886200" indent="-228600" defTabSz="1014413" eaLnBrk="0" fontAlgn="base" hangingPunct="0">
              <a:spcBef>
                <a:spcPct val="20000"/>
              </a:spcBef>
              <a:spcAft>
                <a:spcPct val="0"/>
              </a:spcAft>
              <a:defRPr sz="2000">
                <a:solidFill>
                  <a:srgbClr val="003399"/>
                </a:solidFill>
                <a:latin typeface="Times New Roman" panose="02020603050405020304" pitchFamily="18" charset="0"/>
              </a:defRPr>
            </a:lvl9pPr>
          </a:lstStyle>
          <a:p>
            <a:pPr eaLnBrk="1" hangingPunct="1">
              <a:spcBef>
                <a:spcPct val="0"/>
              </a:spcBef>
            </a:pPr>
            <a:r>
              <a:rPr lang="en-US" altLang="fr-FR" sz="2162" dirty="0" err="1" smtClean="0">
                <a:solidFill>
                  <a:srgbClr val="FF3300"/>
                </a:solidFill>
              </a:rPr>
              <a:t>Efficacité</a:t>
            </a:r>
            <a:r>
              <a:rPr lang="en-US" altLang="fr-FR" sz="2162" dirty="0" smtClean="0">
                <a:solidFill>
                  <a:srgbClr val="FF3300"/>
                </a:solidFill>
              </a:rPr>
              <a:t> </a:t>
            </a:r>
            <a:r>
              <a:rPr lang="en-US" altLang="fr-FR" sz="2162" dirty="0" err="1" smtClean="0">
                <a:solidFill>
                  <a:srgbClr val="FF3300"/>
                </a:solidFill>
              </a:rPr>
              <a:t>différente</a:t>
            </a:r>
            <a:r>
              <a:rPr lang="en-US" altLang="fr-FR" sz="2162" dirty="0" smtClean="0">
                <a:solidFill>
                  <a:srgbClr val="FF3300"/>
                </a:solidFill>
              </a:rPr>
              <a:t> </a:t>
            </a:r>
            <a:endParaRPr lang="en-US" altLang="fr-FR" sz="2162" dirty="0">
              <a:solidFill>
                <a:srgbClr val="FF3300"/>
              </a:solidFill>
            </a:endParaRPr>
          </a:p>
        </p:txBody>
      </p:sp>
      <p:sp>
        <p:nvSpPr>
          <p:cNvPr id="118969" name="AutoShape 185"/>
          <p:cNvSpPr>
            <a:spLocks noChangeArrowheads="1"/>
          </p:cNvSpPr>
          <p:nvPr/>
        </p:nvSpPr>
        <p:spPr bwMode="auto">
          <a:xfrm>
            <a:off x="5190418" y="1713875"/>
            <a:ext cx="1029504" cy="411802"/>
          </a:xfrm>
          <a:prstGeom prst="leftRightArrow">
            <a:avLst>
              <a:gd name="adj1" fmla="val 50000"/>
              <a:gd name="adj2" fmla="val 50000"/>
            </a:avLst>
          </a:prstGeom>
          <a:gradFill rotWithShape="1">
            <a:gsLst>
              <a:gs pos="0">
                <a:srgbClr val="FF3300">
                  <a:alpha val="62000"/>
                </a:srgbClr>
              </a:gs>
              <a:gs pos="100000">
                <a:srgbClr val="761700">
                  <a:alpha val="60001"/>
                </a:srgbClr>
              </a:gs>
            </a:gsLst>
            <a:path path="rect">
              <a:fillToRect l="50000" t="50000" r="50000" b="50000"/>
            </a:path>
          </a:gra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sp>
        <p:nvSpPr>
          <p:cNvPr id="118970" name="Text Box 186"/>
          <p:cNvSpPr txBox="1">
            <a:spLocks noChangeArrowheads="1"/>
          </p:cNvSpPr>
          <p:nvPr/>
        </p:nvSpPr>
        <p:spPr bwMode="auto">
          <a:xfrm>
            <a:off x="6227072" y="1693856"/>
            <a:ext cx="2665408" cy="4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46" tIns="45673" rIns="91346" bIns="45673">
            <a:spAutoFit/>
          </a:bodyPr>
          <a:lstStyle>
            <a:lvl1pPr algn="l" defTabSz="1014413">
              <a:spcBef>
                <a:spcPct val="20000"/>
              </a:spcBef>
              <a:defRPr sz="2500" b="1">
                <a:solidFill>
                  <a:srgbClr val="003399"/>
                </a:solidFill>
                <a:latin typeface="Times New Roman" panose="02020603050405020304" pitchFamily="18" charset="0"/>
              </a:defRPr>
            </a:lvl1pPr>
            <a:lvl2pPr marL="506413" indent="6350" algn="l" defTabSz="1014413">
              <a:spcBef>
                <a:spcPct val="20000"/>
              </a:spcBef>
              <a:defRPr sz="2600">
                <a:solidFill>
                  <a:srgbClr val="003399"/>
                </a:solidFill>
                <a:latin typeface="Times New Roman" panose="02020603050405020304" pitchFamily="18" charset="0"/>
              </a:defRPr>
            </a:lvl2pPr>
            <a:lvl3pPr marL="1143000" indent="-228600" algn="l" defTabSz="1014413">
              <a:spcBef>
                <a:spcPct val="20000"/>
              </a:spcBef>
              <a:defRPr sz="2200" b="1">
                <a:solidFill>
                  <a:srgbClr val="FF6600"/>
                </a:solidFill>
                <a:latin typeface="Times New Roman" panose="02020603050405020304" pitchFamily="18" charset="0"/>
              </a:defRPr>
            </a:lvl3pPr>
            <a:lvl4pPr marL="1520825" indent="6350" algn="l" defTabSz="1014413">
              <a:spcBef>
                <a:spcPct val="20000"/>
              </a:spcBef>
              <a:defRPr sz="2200" i="1">
                <a:solidFill>
                  <a:srgbClr val="003399"/>
                </a:solidFill>
                <a:latin typeface="Times New Roman" panose="02020603050405020304" pitchFamily="18" charset="0"/>
              </a:defRPr>
            </a:lvl4pPr>
            <a:lvl5pPr marL="2057400" indent="-228600" algn="l" defTabSz="1014413">
              <a:spcBef>
                <a:spcPct val="20000"/>
              </a:spcBef>
              <a:defRPr sz="2000">
                <a:solidFill>
                  <a:srgbClr val="003399"/>
                </a:solidFill>
                <a:latin typeface="Times New Roman" panose="02020603050405020304" pitchFamily="18" charset="0"/>
              </a:defRPr>
            </a:lvl5pPr>
            <a:lvl6pPr marL="2514600" indent="-228600" defTabSz="1014413" eaLnBrk="0" fontAlgn="base" hangingPunct="0">
              <a:spcBef>
                <a:spcPct val="20000"/>
              </a:spcBef>
              <a:spcAft>
                <a:spcPct val="0"/>
              </a:spcAft>
              <a:defRPr sz="2000">
                <a:solidFill>
                  <a:srgbClr val="003399"/>
                </a:solidFill>
                <a:latin typeface="Times New Roman" panose="02020603050405020304" pitchFamily="18" charset="0"/>
              </a:defRPr>
            </a:lvl6pPr>
            <a:lvl7pPr marL="2971800" indent="-228600" defTabSz="1014413" eaLnBrk="0" fontAlgn="base" hangingPunct="0">
              <a:spcBef>
                <a:spcPct val="20000"/>
              </a:spcBef>
              <a:spcAft>
                <a:spcPct val="0"/>
              </a:spcAft>
              <a:defRPr sz="2000">
                <a:solidFill>
                  <a:srgbClr val="003399"/>
                </a:solidFill>
                <a:latin typeface="Times New Roman" panose="02020603050405020304" pitchFamily="18" charset="0"/>
              </a:defRPr>
            </a:lvl7pPr>
            <a:lvl8pPr marL="3429000" indent="-228600" defTabSz="1014413" eaLnBrk="0" fontAlgn="base" hangingPunct="0">
              <a:spcBef>
                <a:spcPct val="20000"/>
              </a:spcBef>
              <a:spcAft>
                <a:spcPct val="0"/>
              </a:spcAft>
              <a:defRPr sz="2000">
                <a:solidFill>
                  <a:srgbClr val="003399"/>
                </a:solidFill>
                <a:latin typeface="Times New Roman" panose="02020603050405020304" pitchFamily="18" charset="0"/>
              </a:defRPr>
            </a:lvl8pPr>
            <a:lvl9pPr marL="3886200" indent="-228600" defTabSz="1014413" eaLnBrk="0" fontAlgn="base" hangingPunct="0">
              <a:spcBef>
                <a:spcPct val="20000"/>
              </a:spcBef>
              <a:spcAft>
                <a:spcPct val="0"/>
              </a:spcAft>
              <a:defRPr sz="2000">
                <a:solidFill>
                  <a:srgbClr val="003399"/>
                </a:solidFill>
                <a:latin typeface="Times New Roman" panose="02020603050405020304" pitchFamily="18" charset="0"/>
              </a:defRPr>
            </a:lvl9pPr>
          </a:lstStyle>
          <a:p>
            <a:pPr eaLnBrk="1" hangingPunct="1">
              <a:spcBef>
                <a:spcPct val="0"/>
              </a:spcBef>
            </a:pPr>
            <a:r>
              <a:rPr lang="en-US" altLang="fr-FR" sz="2162" dirty="0" smtClean="0">
                <a:solidFill>
                  <a:srgbClr val="000066"/>
                </a:solidFill>
              </a:rPr>
              <a:t>Patients </a:t>
            </a:r>
            <a:r>
              <a:rPr lang="en-US" altLang="fr-FR" sz="2162" dirty="0" err="1" smtClean="0">
                <a:solidFill>
                  <a:srgbClr val="000066"/>
                </a:solidFill>
              </a:rPr>
              <a:t>differents</a:t>
            </a:r>
            <a:endParaRPr lang="en-US" altLang="fr-FR" sz="2162" dirty="0">
              <a:solidFill>
                <a:srgbClr val="000066"/>
              </a:solidFill>
            </a:endParaRPr>
          </a:p>
        </p:txBody>
      </p:sp>
      <p:sp>
        <p:nvSpPr>
          <p:cNvPr id="118971" name="AutoShape 187"/>
          <p:cNvSpPr>
            <a:spLocks noChangeArrowheads="1"/>
          </p:cNvSpPr>
          <p:nvPr/>
        </p:nvSpPr>
        <p:spPr bwMode="auto">
          <a:xfrm rot="5400000">
            <a:off x="6614565" y="2280102"/>
            <a:ext cx="720653" cy="411802"/>
          </a:xfrm>
          <a:prstGeom prst="leftRightArrow">
            <a:avLst>
              <a:gd name="adj1" fmla="val 50000"/>
              <a:gd name="adj2" fmla="val 35000"/>
            </a:avLst>
          </a:prstGeom>
          <a:gradFill rotWithShape="1">
            <a:gsLst>
              <a:gs pos="0">
                <a:srgbClr val="FF3300">
                  <a:alpha val="62000"/>
                </a:srgbClr>
              </a:gs>
              <a:gs pos="100000">
                <a:srgbClr val="761700">
                  <a:alpha val="60001"/>
                </a:srgbClr>
              </a:gs>
            </a:gsLst>
            <a:path path="rect">
              <a:fillToRect l="50000" t="50000" r="50000" b="50000"/>
            </a:path>
          </a:gra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endParaRPr lang="fr-FR" altLang="fr-FR" sz="2162"/>
          </a:p>
        </p:txBody>
      </p:sp>
      <p:pic>
        <p:nvPicPr>
          <p:cNvPr id="118972" name="Picture 188" descr="j03089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357" y="2880647"/>
            <a:ext cx="1990375" cy="131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298"/>
          <p:cNvSpPr txBox="1">
            <a:spLocks noChangeArrowheads="1"/>
          </p:cNvSpPr>
          <p:nvPr/>
        </p:nvSpPr>
        <p:spPr bwMode="auto">
          <a:xfrm>
            <a:off x="433736" y="3933056"/>
            <a:ext cx="7755599" cy="192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panose="02020603050405020304" pitchFamily="18" charset="0"/>
              </a:defRPr>
            </a:lvl9pPr>
          </a:lstStyle>
          <a:p>
            <a:pPr algn="l">
              <a:spcBef>
                <a:spcPct val="50000"/>
              </a:spcBef>
            </a:pPr>
            <a:r>
              <a:rPr lang="en-US" altLang="fr-FR" sz="2162" i="1" dirty="0" smtClean="0">
                <a:solidFill>
                  <a:srgbClr val="000066"/>
                </a:solidFill>
              </a:rPr>
              <a:t>Avec </a:t>
            </a:r>
            <a:r>
              <a:rPr lang="en-US" altLang="fr-FR" sz="2162" i="1" dirty="0" err="1" smtClean="0">
                <a:solidFill>
                  <a:srgbClr val="000066"/>
                </a:solidFill>
              </a:rPr>
              <a:t>une</a:t>
            </a:r>
            <a:r>
              <a:rPr lang="en-US" altLang="fr-FR" sz="2162" i="1" dirty="0" smtClean="0">
                <a:solidFill>
                  <a:srgbClr val="000066"/>
                </a:solidFill>
              </a:rPr>
              <a:t> dose </a:t>
            </a:r>
            <a:r>
              <a:rPr lang="en-US" altLang="fr-FR" sz="2162" i="1" dirty="0" err="1" smtClean="0">
                <a:solidFill>
                  <a:srgbClr val="000066"/>
                </a:solidFill>
              </a:rPr>
              <a:t>recommandée</a:t>
            </a:r>
            <a:r>
              <a:rPr lang="en-US" altLang="fr-FR" sz="2162" i="1" dirty="0" smtClean="0">
                <a:solidFill>
                  <a:srgbClr val="000066"/>
                </a:solidFill>
              </a:rPr>
              <a:t> —</a:t>
            </a:r>
            <a:endParaRPr lang="en-US" altLang="fr-FR" sz="2162" i="1" dirty="0">
              <a:solidFill>
                <a:srgbClr val="000066"/>
              </a:solidFill>
            </a:endParaRPr>
          </a:p>
          <a:p>
            <a:pPr>
              <a:spcBef>
                <a:spcPct val="50000"/>
              </a:spcBef>
            </a:pPr>
            <a:r>
              <a:rPr lang="en-US" altLang="fr-FR" sz="2162" i="1" dirty="0" smtClean="0">
                <a:solidFill>
                  <a:srgbClr val="000066"/>
                </a:solidFill>
              </a:rPr>
              <a:t>M </a:t>
            </a:r>
            <a:r>
              <a:rPr lang="en-US" altLang="fr-FR" sz="2162" i="1" dirty="0" err="1" smtClean="0">
                <a:solidFill>
                  <a:srgbClr val="000066"/>
                </a:solidFill>
              </a:rPr>
              <a:t>est</a:t>
            </a:r>
            <a:r>
              <a:rPr lang="en-US" altLang="fr-FR" sz="2162" i="1" dirty="0" smtClean="0">
                <a:solidFill>
                  <a:srgbClr val="000066"/>
                </a:solidFill>
              </a:rPr>
              <a:t> </a:t>
            </a:r>
            <a:r>
              <a:rPr lang="en-US" altLang="fr-FR" sz="2162" i="1" dirty="0" err="1" smtClean="0">
                <a:solidFill>
                  <a:srgbClr val="000066"/>
                </a:solidFill>
              </a:rPr>
              <a:t>efficace</a:t>
            </a:r>
            <a:r>
              <a:rPr lang="en-US" altLang="fr-FR" sz="2162" i="1" dirty="0" smtClean="0">
                <a:solidFill>
                  <a:srgbClr val="000066"/>
                </a:solidFill>
              </a:rPr>
              <a:t> </a:t>
            </a:r>
            <a:r>
              <a:rPr lang="en-US" altLang="fr-FR" sz="2162" i="1" dirty="0" err="1" smtClean="0">
                <a:solidFill>
                  <a:srgbClr val="000066"/>
                </a:solidFill>
              </a:rPr>
              <a:t>dans</a:t>
            </a:r>
            <a:r>
              <a:rPr lang="en-US" altLang="fr-FR" sz="2162" i="1" dirty="0" smtClean="0">
                <a:solidFill>
                  <a:srgbClr val="000066"/>
                </a:solidFill>
              </a:rPr>
              <a:t> la </a:t>
            </a:r>
            <a:r>
              <a:rPr lang="en-US" altLang="fr-FR" sz="2162" i="1" dirty="0" err="1" smtClean="0">
                <a:solidFill>
                  <a:srgbClr val="000066"/>
                </a:solidFill>
              </a:rPr>
              <a:t>majorité</a:t>
            </a:r>
            <a:r>
              <a:rPr lang="en-US" altLang="fr-FR" sz="2162" i="1" dirty="0" smtClean="0">
                <a:solidFill>
                  <a:srgbClr val="000066"/>
                </a:solidFill>
              </a:rPr>
              <a:t> des patients</a:t>
            </a:r>
            <a:r>
              <a:rPr lang="en-US" altLang="fr-FR" sz="2162" i="1" dirty="0">
                <a:solidFill>
                  <a:srgbClr val="000066"/>
                </a:solidFill>
              </a:rPr>
              <a:t>		</a:t>
            </a:r>
            <a:endParaRPr lang="en-US" altLang="fr-FR" sz="2162" i="1" dirty="0" smtClean="0">
              <a:solidFill>
                <a:srgbClr val="000066"/>
              </a:solidFill>
            </a:endParaRPr>
          </a:p>
          <a:p>
            <a:pPr>
              <a:spcBef>
                <a:spcPct val="50000"/>
              </a:spcBef>
            </a:pPr>
            <a:r>
              <a:rPr lang="en-US" altLang="fr-FR" sz="2162" i="1" dirty="0" smtClean="0">
                <a:solidFill>
                  <a:srgbClr val="000066"/>
                </a:solidFill>
              </a:rPr>
              <a:t>pas </a:t>
            </a:r>
            <a:r>
              <a:rPr lang="en-US" altLang="fr-FR" sz="2162" i="1" dirty="0" err="1" smtClean="0">
                <a:solidFill>
                  <a:srgbClr val="000066"/>
                </a:solidFill>
              </a:rPr>
              <a:t>efficace</a:t>
            </a:r>
            <a:r>
              <a:rPr lang="en-US" altLang="fr-FR" sz="2162" i="1" dirty="0" smtClean="0">
                <a:solidFill>
                  <a:srgbClr val="000066"/>
                </a:solidFill>
              </a:rPr>
              <a:t> chez </a:t>
            </a:r>
            <a:r>
              <a:rPr lang="en-US" altLang="fr-FR" sz="2162" i="1" dirty="0" err="1" smtClean="0">
                <a:solidFill>
                  <a:srgbClr val="000066"/>
                </a:solidFill>
              </a:rPr>
              <a:t>certains</a:t>
            </a:r>
            <a:r>
              <a:rPr lang="en-US" altLang="fr-FR" sz="2162" i="1" dirty="0" smtClean="0">
                <a:solidFill>
                  <a:srgbClr val="000066"/>
                </a:solidFill>
              </a:rPr>
              <a:t>. </a:t>
            </a:r>
            <a:r>
              <a:rPr lang="en-US" altLang="fr-FR" sz="2162" i="1" dirty="0">
                <a:solidFill>
                  <a:srgbClr val="000066"/>
                </a:solidFill>
              </a:rPr>
              <a:t>	</a:t>
            </a:r>
            <a:r>
              <a:rPr lang="fr-FR" altLang="en-US" sz="2000" i="1" dirty="0" smtClean="0">
                <a:solidFill>
                  <a:srgbClr val="00005C"/>
                </a:solidFill>
                <a:cs typeface="Times New Roman" pitchFamily="18" charset="0"/>
              </a:rPr>
              <a:t>l’absence </a:t>
            </a:r>
            <a:r>
              <a:rPr lang="fr-FR" altLang="en-US" sz="2000" i="1" dirty="0">
                <a:solidFill>
                  <a:srgbClr val="00005C"/>
                </a:solidFill>
                <a:cs typeface="Times New Roman" pitchFamily="18" charset="0"/>
              </a:rPr>
              <a:t>de l’effet thérapeutique</a:t>
            </a:r>
          </a:p>
          <a:p>
            <a:pPr algn="l">
              <a:spcBef>
                <a:spcPct val="50000"/>
              </a:spcBef>
            </a:pPr>
            <a:r>
              <a:rPr lang="en-US" altLang="fr-FR" sz="2162" i="1" dirty="0" err="1" smtClean="0">
                <a:solidFill>
                  <a:srgbClr val="000066"/>
                </a:solidFill>
              </a:rPr>
              <a:t>toxique</a:t>
            </a:r>
            <a:r>
              <a:rPr lang="en-US" altLang="fr-FR" sz="2162" i="1" dirty="0" smtClean="0">
                <a:solidFill>
                  <a:srgbClr val="000066"/>
                </a:solidFill>
              </a:rPr>
              <a:t> chez les </a:t>
            </a:r>
            <a:r>
              <a:rPr lang="en-US" altLang="fr-FR" sz="2162" i="1" dirty="0" err="1" smtClean="0">
                <a:solidFill>
                  <a:srgbClr val="000066"/>
                </a:solidFill>
              </a:rPr>
              <a:t>autres</a:t>
            </a:r>
            <a:r>
              <a:rPr lang="en-US" altLang="fr-FR" sz="2162" i="1" dirty="0" smtClean="0">
                <a:solidFill>
                  <a:srgbClr val="000066"/>
                </a:solidFill>
              </a:rPr>
              <a:t>    </a:t>
            </a:r>
            <a:r>
              <a:rPr lang="en-US" altLang="fr-FR" sz="2162" i="1" dirty="0" smtClean="0">
                <a:solidFill>
                  <a:srgbClr val="000066"/>
                </a:solidFill>
                <a:sym typeface="Wingdings" panose="05000000000000000000" pitchFamily="2" charset="2"/>
              </a:rPr>
              <a:t>   EI</a:t>
            </a:r>
            <a:endParaRPr lang="en-US" altLang="fr-FR" sz="2162" i="1" dirty="0">
              <a:solidFill>
                <a:srgbClr val="000066"/>
              </a:solidFill>
            </a:endParaRPr>
          </a:p>
        </p:txBody>
      </p:sp>
      <p:pic>
        <p:nvPicPr>
          <p:cNvPr id="5132" name="Picture 2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4" y="38686"/>
            <a:ext cx="2874033" cy="232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3" name="Line 300"/>
          <p:cNvSpPr>
            <a:spLocks noChangeShapeType="1"/>
          </p:cNvSpPr>
          <p:nvPr/>
        </p:nvSpPr>
        <p:spPr bwMode="auto">
          <a:xfrm>
            <a:off x="3635896" y="5157192"/>
            <a:ext cx="343168"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5" name="Image 14"/>
          <p:cNvPicPr>
            <a:picLocks noChangeAspect="1"/>
          </p:cNvPicPr>
          <p:nvPr/>
        </p:nvPicPr>
        <p:blipFill>
          <a:blip r:embed="rId5"/>
          <a:stretch>
            <a:fillRect/>
          </a:stretch>
        </p:blipFill>
        <p:spPr>
          <a:xfrm>
            <a:off x="8283129" y="104435"/>
            <a:ext cx="565894" cy="570533"/>
          </a:xfrm>
          <a:prstGeom prst="rect">
            <a:avLst/>
          </a:prstGeom>
        </p:spPr>
      </p:pic>
    </p:spTree>
    <p:extLst>
      <p:ext uri="{BB962C8B-B14F-4D97-AF65-F5344CB8AC3E}">
        <p14:creationId xmlns:p14="http://schemas.microsoft.com/office/powerpoint/2010/main" val="3573050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blinds(horizontal)">
                                      <p:cBhvr>
                                        <p:cTn id="7" dur="500"/>
                                        <p:tgtEl>
                                          <p:spTgt spid="118788"/>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18969"/>
                                        </p:tgtEl>
                                        <p:attrNameLst>
                                          <p:attrName>style.visibility</p:attrName>
                                        </p:attrNameLst>
                                      </p:cBhvr>
                                      <p:to>
                                        <p:strVal val="visible"/>
                                      </p:to>
                                    </p:set>
                                    <p:animEffect transition="in" filter="box(out)">
                                      <p:cBhvr>
                                        <p:cTn id="11" dur="500"/>
                                        <p:tgtEl>
                                          <p:spTgt spid="118969"/>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8970"/>
                                        </p:tgtEl>
                                        <p:attrNameLst>
                                          <p:attrName>style.visibility</p:attrName>
                                        </p:attrNameLst>
                                      </p:cBhvr>
                                      <p:to>
                                        <p:strVal val="visible"/>
                                      </p:to>
                                    </p:set>
                                    <p:animEffect transition="in" filter="blinds(horizontal)">
                                      <p:cBhvr>
                                        <p:cTn id="15" dur="500"/>
                                        <p:tgtEl>
                                          <p:spTgt spid="118970"/>
                                        </p:tgtEl>
                                      </p:cBhvr>
                                    </p:animEffect>
                                  </p:childTnLst>
                                </p:cTn>
                              </p:par>
                            </p:childTnLst>
                          </p:cTn>
                        </p:par>
                        <p:par>
                          <p:cTn id="16" fill="hold" nodeType="afterGroup">
                            <p:stCondLst>
                              <p:cond delay="1500"/>
                            </p:stCondLst>
                            <p:childTnLst>
                              <p:par>
                                <p:cTn id="17" presetID="5" presetClass="entr" presetSubtype="5" fill="hold" grpId="0" nodeType="afterEffect">
                                  <p:stCondLst>
                                    <p:cond delay="0"/>
                                  </p:stCondLst>
                                  <p:childTnLst>
                                    <p:set>
                                      <p:cBhvr>
                                        <p:cTn id="18" dur="1" fill="hold">
                                          <p:stCondLst>
                                            <p:cond delay="0"/>
                                          </p:stCondLst>
                                        </p:cTn>
                                        <p:tgtEl>
                                          <p:spTgt spid="118971"/>
                                        </p:tgtEl>
                                        <p:attrNameLst>
                                          <p:attrName>style.visibility</p:attrName>
                                        </p:attrNameLst>
                                      </p:cBhvr>
                                      <p:to>
                                        <p:strVal val="visible"/>
                                      </p:to>
                                    </p:set>
                                    <p:animEffect transition="in" filter="checkerboard(down)">
                                      <p:cBhvr>
                                        <p:cTn id="19" dur="500"/>
                                        <p:tgtEl>
                                          <p:spTgt spid="11897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8951"/>
                                        </p:tgtEl>
                                        <p:attrNameLst>
                                          <p:attrName>style.visibility</p:attrName>
                                        </p:attrNameLst>
                                      </p:cBhvr>
                                      <p:to>
                                        <p:strVal val="visible"/>
                                      </p:to>
                                    </p:set>
                                    <p:animEffect transition="in" filter="fade">
                                      <p:cBhvr>
                                        <p:cTn id="23" dur="1000"/>
                                        <p:tgtEl>
                                          <p:spTgt spid="118951"/>
                                        </p:tgtEl>
                                      </p:cBhvr>
                                    </p:animEffect>
                                  </p:childTnLst>
                                </p:cTn>
                              </p:par>
                              <p:par>
                                <p:cTn id="24" presetID="10" presetClass="entr" presetSubtype="0" fill="hold" nodeType="withEffect">
                                  <p:stCondLst>
                                    <p:cond delay="0"/>
                                  </p:stCondLst>
                                  <p:childTnLst>
                                    <p:set>
                                      <p:cBhvr>
                                        <p:cTn id="25" dur="1" fill="hold">
                                          <p:stCondLst>
                                            <p:cond delay="0"/>
                                          </p:stCondLst>
                                        </p:cTn>
                                        <p:tgtEl>
                                          <p:spTgt spid="118972"/>
                                        </p:tgtEl>
                                        <p:attrNameLst>
                                          <p:attrName>style.visibility</p:attrName>
                                        </p:attrNameLst>
                                      </p:cBhvr>
                                      <p:to>
                                        <p:strVal val="visible"/>
                                      </p:to>
                                    </p:set>
                                    <p:animEffect transition="in" filter="fade">
                                      <p:cBhvr>
                                        <p:cTn id="26" dur="1000"/>
                                        <p:tgtEl>
                                          <p:spTgt spid="118972"/>
                                        </p:tgtEl>
                                      </p:cBhvr>
                                    </p:animEffect>
                                  </p:childTnLst>
                                </p:cTn>
                              </p:par>
                            </p:childTnLst>
                          </p:cTn>
                        </p:par>
                        <p:par>
                          <p:cTn id="27" fill="hold" nodeType="afterGroup">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118952"/>
                                        </p:tgtEl>
                                        <p:attrNameLst>
                                          <p:attrName>style.visibility</p:attrName>
                                        </p:attrNameLst>
                                      </p:cBhvr>
                                      <p:to>
                                        <p:strVal val="visible"/>
                                      </p:to>
                                    </p:set>
                                    <p:animEffect transition="in" filter="blinds(horizontal)">
                                      <p:cBhvr>
                                        <p:cTn id="30" dur="500"/>
                                        <p:tgtEl>
                                          <p:spTgt spid="11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P spid="118951" grpId="0"/>
      <p:bldP spid="118952" grpId="0" autoUpdateAnimBg="0"/>
      <p:bldP spid="118969" grpId="0" animBg="1"/>
      <p:bldP spid="118970" grpId="0"/>
      <p:bldP spid="11897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title"/>
          </p:nvPr>
        </p:nvSpPr>
        <p:spPr>
          <a:xfrm>
            <a:off x="539552" y="-99392"/>
            <a:ext cx="8229600" cy="1143000"/>
          </a:xfrm>
        </p:spPr>
        <p:txBody>
          <a:bodyPr/>
          <a:lstStyle/>
          <a:p>
            <a:r>
              <a:rPr lang="fr-FR" altLang="fr-FR" sz="2800" b="1" dirty="0" smtClean="0">
                <a:solidFill>
                  <a:srgbClr val="00B0F0"/>
                </a:solidFill>
              </a:rPr>
              <a:t>MECANISME</a:t>
            </a:r>
          </a:p>
        </p:txBody>
      </p:sp>
      <p:sp>
        <p:nvSpPr>
          <p:cNvPr id="3" name="Espace réservé du contenu 2"/>
          <p:cNvSpPr>
            <a:spLocks noGrp="1"/>
          </p:cNvSpPr>
          <p:nvPr>
            <p:ph idx="1"/>
          </p:nvPr>
        </p:nvSpPr>
        <p:spPr>
          <a:xfrm>
            <a:off x="467544" y="1052736"/>
            <a:ext cx="8229600" cy="4968552"/>
          </a:xfrm>
        </p:spPr>
        <p:txBody>
          <a:bodyPr/>
          <a:lstStyle/>
          <a:p>
            <a:pPr>
              <a:defRPr/>
            </a:pPr>
            <a:r>
              <a:rPr lang="fr-FR" sz="2400" dirty="0" smtClean="0"/>
              <a:t>Pharmacocinétique</a:t>
            </a:r>
          </a:p>
          <a:p>
            <a:pPr>
              <a:defRPr/>
            </a:pPr>
            <a:r>
              <a:rPr lang="fr-FR" sz="2400" dirty="0" smtClean="0"/>
              <a:t>Biodisponibilité:	</a:t>
            </a:r>
          </a:p>
          <a:p>
            <a:pPr lvl="1">
              <a:defRPr/>
            </a:pPr>
            <a:r>
              <a:rPr lang="fr-FR" sz="2400" dirty="0" smtClean="0"/>
              <a:t>PH gastrique</a:t>
            </a:r>
          </a:p>
          <a:p>
            <a:pPr lvl="1">
              <a:defRPr/>
            </a:pPr>
            <a:r>
              <a:rPr lang="fr-FR" sz="2400" dirty="0" smtClean="0"/>
              <a:t>Diminue le premier passage hépatique, taux de liaison protéique</a:t>
            </a:r>
          </a:p>
          <a:p>
            <a:pPr>
              <a:defRPr/>
            </a:pPr>
            <a:r>
              <a:rPr lang="fr-FR" sz="2400" dirty="0" smtClean="0"/>
              <a:t>Distribution:</a:t>
            </a:r>
          </a:p>
          <a:p>
            <a:pPr lvl="1">
              <a:defRPr/>
            </a:pPr>
            <a:r>
              <a:rPr lang="fr-FR" sz="2400" dirty="0" err="1" smtClean="0"/>
              <a:t>Vd</a:t>
            </a:r>
            <a:endParaRPr lang="fr-FR" sz="2400" dirty="0" smtClean="0"/>
          </a:p>
          <a:p>
            <a:pPr lvl="1">
              <a:defRPr/>
            </a:pPr>
            <a:r>
              <a:rPr lang="fr-FR" sz="2400" dirty="0" smtClean="0"/>
              <a:t>Liaison aux protéines</a:t>
            </a:r>
          </a:p>
          <a:p>
            <a:pPr>
              <a:defRPr/>
            </a:pPr>
            <a:r>
              <a:rPr lang="fr-FR" sz="2400" dirty="0" smtClean="0"/>
              <a:t>Transformation :</a:t>
            </a:r>
          </a:p>
          <a:p>
            <a:pPr lvl="1">
              <a:defRPr/>
            </a:pPr>
            <a:r>
              <a:rPr lang="fr-FR" sz="2400" dirty="0" err="1" smtClean="0"/>
              <a:t>Cyp</a:t>
            </a:r>
            <a:r>
              <a:rPr lang="fr-FR" sz="2400" dirty="0" smtClean="0"/>
              <a:t> 450, </a:t>
            </a:r>
            <a:r>
              <a:rPr lang="fr-FR" sz="2400" dirty="0" err="1" smtClean="0"/>
              <a:t>glucuronoconjugaison</a:t>
            </a:r>
            <a:endParaRPr lang="fr-FR" sz="2400" dirty="0" smtClean="0"/>
          </a:p>
          <a:p>
            <a:pPr marL="514350" indent="-457200">
              <a:defRPr/>
            </a:pPr>
            <a:r>
              <a:rPr lang="fr-FR" sz="2400" dirty="0" smtClean="0"/>
              <a:t>Filtration glomérulaire</a:t>
            </a:r>
          </a:p>
          <a:p>
            <a:pPr lvl="1">
              <a:defRPr/>
            </a:pPr>
            <a:endParaRPr lang="fr-FR" sz="2400"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3513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a:spLocks noGrp="1"/>
          </p:cNvSpPr>
          <p:nvPr>
            <p:ph type="title"/>
          </p:nvPr>
        </p:nvSpPr>
        <p:spPr>
          <a:xfrm>
            <a:off x="467544" y="-18628"/>
            <a:ext cx="8229600" cy="1143000"/>
          </a:xfrm>
        </p:spPr>
        <p:txBody>
          <a:bodyPr/>
          <a:lstStyle/>
          <a:p>
            <a:r>
              <a:rPr lang="fr-FR" altLang="fr-FR" sz="2800" b="1" dirty="0" smtClean="0">
                <a:solidFill>
                  <a:srgbClr val="00B0F0"/>
                </a:solidFill>
              </a:rPr>
              <a:t>PREVENTION</a:t>
            </a:r>
          </a:p>
        </p:txBody>
      </p:sp>
      <p:sp>
        <p:nvSpPr>
          <p:cNvPr id="70659" name="Espace réservé du contenu 2"/>
          <p:cNvSpPr>
            <a:spLocks noGrp="1"/>
          </p:cNvSpPr>
          <p:nvPr>
            <p:ph idx="1"/>
          </p:nvPr>
        </p:nvSpPr>
        <p:spPr>
          <a:xfrm>
            <a:off x="683568" y="980728"/>
            <a:ext cx="8229600" cy="4896544"/>
          </a:xfrm>
        </p:spPr>
        <p:txBody>
          <a:bodyPr/>
          <a:lstStyle/>
          <a:p>
            <a:r>
              <a:rPr lang="fr-FR" altLang="fr-FR" sz="2400" dirty="0" smtClean="0"/>
              <a:t>Corriger l’hypovolémie et les troubles </a:t>
            </a:r>
            <a:r>
              <a:rPr lang="fr-FR" altLang="fr-FR" sz="2400" dirty="0" err="1" smtClean="0"/>
              <a:t>hydroelectrolytiques</a:t>
            </a:r>
            <a:endParaRPr lang="fr-FR" altLang="fr-FR" sz="2400" dirty="0" smtClean="0"/>
          </a:p>
          <a:p>
            <a:endParaRPr lang="fr-FR" altLang="fr-FR" sz="2400" dirty="0" smtClean="0"/>
          </a:p>
          <a:p>
            <a:r>
              <a:rPr lang="fr-FR" altLang="fr-FR" sz="2400" dirty="0" smtClean="0"/>
              <a:t>Adaptation des doses</a:t>
            </a:r>
          </a:p>
          <a:p>
            <a:endParaRPr lang="fr-FR" altLang="fr-FR" sz="2400" dirty="0" smtClean="0"/>
          </a:p>
          <a:p>
            <a:r>
              <a:rPr lang="fr-FR" altLang="fr-FR" sz="2400" dirty="0" smtClean="0"/>
              <a:t>Surveillance fonction rénale, sédiment urinaire, dosage plasmatique</a:t>
            </a:r>
          </a:p>
          <a:p>
            <a:endParaRPr lang="fr-FR" altLang="fr-FR" sz="2400" dirty="0" smtClean="0"/>
          </a:p>
          <a:p>
            <a:r>
              <a:rPr lang="fr-FR" altLang="fr-FR" sz="2400" dirty="0" smtClean="0"/>
              <a:t>Prévention de l’iatrogénie</a:t>
            </a:r>
          </a:p>
          <a:p>
            <a:endParaRPr lang="fr-FR" altLang="fr-FR" sz="2400" dirty="0" smtClean="0"/>
          </a:p>
          <a:p>
            <a:r>
              <a:rPr lang="fr-FR" altLang="fr-FR" sz="2400" dirty="0" smtClean="0"/>
              <a:t>Connaitre les principales classes médicamenteuses </a:t>
            </a:r>
            <a:r>
              <a:rPr lang="fr-FR" altLang="fr-FR" sz="2400" dirty="0" err="1" smtClean="0"/>
              <a:t>néphrotoxiques</a:t>
            </a:r>
            <a:r>
              <a:rPr lang="fr-FR" altLang="fr-FR" sz="2400" dirty="0" smtClean="0"/>
              <a:t> </a:t>
            </a:r>
          </a:p>
          <a:p>
            <a:endParaRPr lang="fr-FR" altLang="fr-FR" sz="2400" dirty="0" smtClean="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779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fr-FR" altLang="fr-FR" sz="2800" b="1" dirty="0" smtClean="0">
                <a:solidFill>
                  <a:srgbClr val="00B0F0"/>
                </a:solidFill>
              </a:rPr>
              <a:t>INSUFFISANCE HÉPATIQUE</a:t>
            </a:r>
          </a:p>
        </p:txBody>
      </p:sp>
      <p:sp>
        <p:nvSpPr>
          <p:cNvPr id="66563" name="Rectangle 3"/>
          <p:cNvSpPr>
            <a:spLocks noGrp="1" noChangeArrowheads="1"/>
          </p:cNvSpPr>
          <p:nvPr>
            <p:ph type="body" idx="1"/>
          </p:nvPr>
        </p:nvSpPr>
        <p:spPr/>
        <p:txBody>
          <a:bodyPr/>
          <a:lstStyle/>
          <a:p>
            <a:pPr eaLnBrk="1" hangingPunct="1">
              <a:defRPr/>
            </a:pPr>
            <a:r>
              <a:rPr lang="fr-FR" altLang="fr-FR" sz="2800" dirty="0" smtClean="0"/>
              <a:t>Hépatopathies aigues :</a:t>
            </a:r>
          </a:p>
          <a:p>
            <a:pPr lvl="1" eaLnBrk="1" hangingPunct="1">
              <a:defRPr/>
            </a:pPr>
            <a:r>
              <a:rPr lang="fr-FR" altLang="fr-FR" sz="2400" dirty="0" smtClean="0"/>
              <a:t>Cytolyse ou cholestase</a:t>
            </a:r>
          </a:p>
          <a:p>
            <a:pPr lvl="1" eaLnBrk="1" hangingPunct="1">
              <a:defRPr/>
            </a:pPr>
            <a:r>
              <a:rPr lang="fr-FR" altLang="fr-FR" sz="2400" dirty="0" smtClean="0"/>
              <a:t>Ictère, chute de prothrombine et du facteur V</a:t>
            </a:r>
          </a:p>
          <a:p>
            <a:pPr eaLnBrk="1" hangingPunct="1">
              <a:defRPr/>
            </a:pPr>
            <a:r>
              <a:rPr lang="fr-FR" altLang="fr-FR" sz="2800" dirty="0" smtClean="0"/>
              <a:t>Hépatopathies chroniques :</a:t>
            </a:r>
          </a:p>
          <a:p>
            <a:pPr lvl="1" eaLnBrk="1" hangingPunct="1">
              <a:defRPr/>
            </a:pPr>
            <a:r>
              <a:rPr lang="fr-FR" altLang="fr-FR" sz="2400" dirty="0" smtClean="0"/>
              <a:t>Fibrose</a:t>
            </a:r>
          </a:p>
          <a:p>
            <a:pPr lvl="1" eaLnBrk="1" hangingPunct="1">
              <a:defRPr/>
            </a:pPr>
            <a:r>
              <a:rPr lang="fr-FR" altLang="fr-FR" sz="2400" dirty="0" smtClean="0"/>
              <a:t>Hypertension portale, classification Child </a:t>
            </a:r>
            <a:r>
              <a:rPr lang="fr-FR" altLang="fr-FR" sz="2400" dirty="0" err="1" smtClean="0"/>
              <a:t>Pugh</a:t>
            </a:r>
            <a:r>
              <a:rPr lang="fr-FR" altLang="fr-FR" sz="2400" dirty="0" smtClean="0"/>
              <a:t> ou MELD Model for End stage </a:t>
            </a:r>
            <a:r>
              <a:rPr lang="fr-FR" altLang="fr-FR" sz="2400" dirty="0" err="1" smtClean="0"/>
              <a:t>Liver</a:t>
            </a:r>
            <a:r>
              <a:rPr lang="fr-FR" altLang="fr-FR" sz="2400" dirty="0" smtClean="0"/>
              <a:t> </a:t>
            </a:r>
            <a:r>
              <a:rPr lang="fr-FR" altLang="fr-FR" sz="2400" dirty="0" err="1" smtClean="0"/>
              <a:t>Disease</a:t>
            </a:r>
            <a:r>
              <a:rPr lang="fr-FR" altLang="fr-FR" sz="2400" dirty="0" smtClean="0"/>
              <a:t>)</a:t>
            </a:r>
          </a:p>
          <a:p>
            <a:pPr marL="914400" lvl="2" indent="0" eaLnBrk="1" hangingPunct="1">
              <a:buFontTx/>
              <a:buNone/>
              <a:defRPr/>
            </a:pPr>
            <a:endParaRPr lang="fr-FR" altLang="fr-FR" sz="2000" dirty="0" smtClean="0"/>
          </a:p>
          <a:p>
            <a:pPr lvl="2" eaLnBrk="1" hangingPunct="1">
              <a:defRPr/>
            </a:pPr>
            <a:endParaRPr lang="fr-FR" altLang="fr-FR" sz="2000" dirty="0" smtClean="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2087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p:txBody>
          <a:bodyPr/>
          <a:lstStyle/>
          <a:p>
            <a:r>
              <a:rPr lang="fr-FR" altLang="fr-FR" sz="2800" b="1" dirty="0" smtClean="0">
                <a:solidFill>
                  <a:srgbClr val="00B0F0"/>
                </a:solidFill>
              </a:rPr>
              <a:t>MECANISME</a:t>
            </a:r>
          </a:p>
        </p:txBody>
      </p:sp>
      <p:sp>
        <p:nvSpPr>
          <p:cNvPr id="72707" name="Espace réservé du contenu 2"/>
          <p:cNvSpPr>
            <a:spLocks noGrp="1"/>
          </p:cNvSpPr>
          <p:nvPr>
            <p:ph idx="1"/>
          </p:nvPr>
        </p:nvSpPr>
        <p:spPr>
          <a:xfrm>
            <a:off x="539552" y="1268760"/>
            <a:ext cx="8229600" cy="4525963"/>
          </a:xfrm>
        </p:spPr>
        <p:txBody>
          <a:bodyPr/>
          <a:lstStyle/>
          <a:p>
            <a:r>
              <a:rPr lang="fr-FR" altLang="fr-FR" sz="2400" dirty="0" smtClean="0"/>
              <a:t>Métabolisme du médicament</a:t>
            </a:r>
          </a:p>
          <a:p>
            <a:r>
              <a:rPr lang="fr-FR" altLang="fr-FR" sz="2400" dirty="0" smtClean="0"/>
              <a:t>Elimination si hypertension portale </a:t>
            </a:r>
          </a:p>
          <a:p>
            <a:pPr lvl="1"/>
            <a:r>
              <a:rPr lang="fr-FR" altLang="fr-FR" sz="2400" dirty="0" smtClean="0"/>
              <a:t>Médicament à fort effet de premier passage</a:t>
            </a:r>
          </a:p>
          <a:p>
            <a:r>
              <a:rPr lang="fr-FR" altLang="fr-FR" sz="2400" dirty="0" smtClean="0"/>
              <a:t>Transport : protéine de transport</a:t>
            </a:r>
          </a:p>
          <a:p>
            <a:r>
              <a:rPr lang="fr-FR" altLang="fr-FR" sz="2400" dirty="0" smtClean="0"/>
              <a:t>Médicaments hépatotoxiques</a:t>
            </a:r>
          </a:p>
          <a:p>
            <a:r>
              <a:rPr lang="fr-FR" altLang="fr-FR" sz="2400" dirty="0" smtClean="0"/>
              <a:t>Si </a:t>
            </a:r>
            <a:r>
              <a:rPr lang="fr-FR" altLang="fr-FR" sz="2400" dirty="0" err="1" smtClean="0"/>
              <a:t>hépatopathies</a:t>
            </a:r>
            <a:r>
              <a:rPr lang="fr-FR" altLang="fr-FR" sz="2400" dirty="0" smtClean="0"/>
              <a:t> chroniques altération de :</a:t>
            </a:r>
          </a:p>
          <a:p>
            <a:pPr lvl="1"/>
            <a:r>
              <a:rPr lang="fr-FR" altLang="fr-FR" sz="2400" dirty="0" smtClean="0"/>
              <a:t>Tube digestif</a:t>
            </a:r>
          </a:p>
          <a:p>
            <a:pPr lvl="1"/>
            <a:r>
              <a:rPr lang="fr-FR" altLang="fr-FR" sz="2400" dirty="0" smtClean="0"/>
              <a:t>Cerveau</a:t>
            </a:r>
          </a:p>
          <a:p>
            <a:pPr lvl="1"/>
            <a:r>
              <a:rPr lang="fr-FR" altLang="fr-FR" sz="2400" dirty="0" smtClean="0"/>
              <a:t>Rein</a:t>
            </a:r>
          </a:p>
          <a:p>
            <a:pPr lvl="1"/>
            <a:endParaRPr lang="fr-FR" altLang="fr-FR" dirty="0" smtClean="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3819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fr-FR" altLang="fr-FR" sz="2800" b="1" dirty="0" smtClean="0">
                <a:solidFill>
                  <a:srgbClr val="00B0F0"/>
                </a:solidFill>
              </a:rPr>
              <a:t>FIXATIONS AUX PROTÉINES</a:t>
            </a:r>
          </a:p>
        </p:txBody>
      </p:sp>
      <p:sp>
        <p:nvSpPr>
          <p:cNvPr id="73731" name="Rectangle 3"/>
          <p:cNvSpPr>
            <a:spLocks noGrp="1" noChangeArrowheads="1"/>
          </p:cNvSpPr>
          <p:nvPr>
            <p:ph type="body" idx="1"/>
          </p:nvPr>
        </p:nvSpPr>
        <p:spPr/>
        <p:txBody>
          <a:bodyPr/>
          <a:lstStyle/>
          <a:p>
            <a:pPr eaLnBrk="1" hangingPunct="1"/>
            <a:r>
              <a:rPr lang="fr-FR" altLang="fr-FR" dirty="0" smtClean="0"/>
              <a:t>Insuffisance hépatique, rénale, syndrome néphrotique, brûlures</a:t>
            </a:r>
          </a:p>
          <a:p>
            <a:pPr eaLnBrk="1" hangingPunct="1"/>
            <a:r>
              <a:rPr lang="fr-FR" altLang="fr-FR" dirty="0" smtClean="0"/>
              <a:t>Plus le médicament considéré est fixé plus l’augmentation relative de la fraction libre est importante</a:t>
            </a:r>
          </a:p>
          <a:p>
            <a:pPr eaLnBrk="1" hangingPunct="1"/>
            <a:r>
              <a:rPr lang="fr-FR" altLang="fr-FR" dirty="0" smtClean="0"/>
              <a:t>Pas de règle d’ajustement posologique </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5911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fr-FR" altLang="fr-FR" sz="2800" b="1" dirty="0" smtClean="0">
                <a:solidFill>
                  <a:srgbClr val="00B0F0"/>
                </a:solidFill>
              </a:rPr>
              <a:t>RECOMMANDATIONS POUR LA PRESCRIPTION</a:t>
            </a:r>
          </a:p>
        </p:txBody>
      </p:sp>
      <p:sp>
        <p:nvSpPr>
          <p:cNvPr id="74755" name="Rectangle 3"/>
          <p:cNvSpPr>
            <a:spLocks noGrp="1" noChangeArrowheads="1"/>
          </p:cNvSpPr>
          <p:nvPr>
            <p:ph type="body" idx="1"/>
          </p:nvPr>
        </p:nvSpPr>
        <p:spPr/>
        <p:txBody>
          <a:bodyPr/>
          <a:lstStyle/>
          <a:p>
            <a:pPr eaLnBrk="1" hangingPunct="1"/>
            <a:r>
              <a:rPr lang="fr-FR" altLang="fr-FR" dirty="0" smtClean="0"/>
              <a:t>Allonger l’intervalle des prises</a:t>
            </a:r>
          </a:p>
          <a:p>
            <a:pPr eaLnBrk="1" hangingPunct="1"/>
            <a:endParaRPr lang="fr-FR" altLang="fr-FR" dirty="0" smtClean="0"/>
          </a:p>
          <a:p>
            <a:pPr eaLnBrk="1" hangingPunct="1"/>
            <a:r>
              <a:rPr lang="fr-FR" altLang="fr-FR" dirty="0" smtClean="0"/>
              <a:t>Diminuer la dose</a:t>
            </a:r>
          </a:p>
          <a:p>
            <a:pPr eaLnBrk="1" hangingPunct="1"/>
            <a:endParaRPr lang="fr-FR" altLang="fr-FR" dirty="0" smtClean="0"/>
          </a:p>
          <a:p>
            <a:pPr eaLnBrk="1" hangingPunct="1"/>
            <a:r>
              <a:rPr lang="fr-FR" altLang="fr-FR" dirty="0" smtClean="0"/>
              <a:t>Combiner les deux</a:t>
            </a:r>
          </a:p>
          <a:p>
            <a:pPr eaLnBrk="1" hangingPunct="1"/>
            <a:endParaRPr lang="fr-FR" altLang="fr-FR" dirty="0" smtClean="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2432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p:txBody>
          <a:bodyPr/>
          <a:lstStyle/>
          <a:p>
            <a:pPr eaLnBrk="1" hangingPunct="1"/>
            <a:r>
              <a:rPr lang="fr-FR" altLang="fr-FR" sz="2400" dirty="0" smtClean="0">
                <a:solidFill>
                  <a:srgbClr val="00B0F0"/>
                </a:solidFill>
              </a:rPr>
              <a:t>Insuffisance rénale : </a:t>
            </a:r>
          </a:p>
          <a:p>
            <a:pPr lvl="1" eaLnBrk="1" hangingPunct="1"/>
            <a:r>
              <a:rPr lang="fr-FR" altLang="fr-FR" sz="2400" dirty="0" smtClean="0"/>
              <a:t>Diminuer les doses : ½ vie courte, index thérapeutique étroit</a:t>
            </a:r>
          </a:p>
          <a:p>
            <a:pPr lvl="1" eaLnBrk="1" hangingPunct="1"/>
            <a:r>
              <a:rPr lang="fr-FR" altLang="fr-FR" sz="2400" dirty="0" smtClean="0"/>
              <a:t>Espacer les doses : ½ vie longue, index large</a:t>
            </a:r>
          </a:p>
          <a:p>
            <a:pPr eaLnBrk="1" hangingPunct="1"/>
            <a:r>
              <a:rPr lang="fr-FR" altLang="fr-FR" sz="2400" dirty="0" smtClean="0">
                <a:solidFill>
                  <a:srgbClr val="00B0F0"/>
                </a:solidFill>
              </a:rPr>
              <a:t>Insuffisance Hépatique : </a:t>
            </a:r>
          </a:p>
          <a:p>
            <a:pPr lvl="1" eaLnBrk="1" hangingPunct="1"/>
            <a:r>
              <a:rPr lang="fr-FR" altLang="fr-FR" sz="2400" dirty="0" smtClean="0"/>
              <a:t>Une maladie peu </a:t>
            </a:r>
            <a:r>
              <a:rPr lang="fr-FR" altLang="fr-FR" sz="2400" dirty="0" err="1" smtClean="0"/>
              <a:t>fibrosante</a:t>
            </a:r>
            <a:r>
              <a:rPr lang="fr-FR" altLang="fr-FR" sz="2400" dirty="0" smtClean="0"/>
              <a:t> ne Ci aucun traitement</a:t>
            </a:r>
          </a:p>
          <a:p>
            <a:pPr lvl="1" eaLnBrk="1" hangingPunct="1"/>
            <a:r>
              <a:rPr lang="fr-FR" altLang="fr-FR" sz="2400" dirty="0" smtClean="0"/>
              <a:t>Connaître les substances à risque élevé (morphine, bétabloquant, statines, antiparkinsoniens, antipsychotiques, hypnotiques, </a:t>
            </a:r>
            <a:r>
              <a:rPr lang="fr-FR" altLang="fr-FR" sz="2400" dirty="0" err="1" smtClean="0"/>
              <a:t>cisapride</a:t>
            </a:r>
            <a:r>
              <a:rPr lang="fr-FR" altLang="fr-FR" sz="2400" dirty="0" smtClean="0"/>
              <a:t>, </a:t>
            </a:r>
            <a:r>
              <a:rPr lang="fr-FR" altLang="fr-FR" sz="2400" dirty="0" err="1" smtClean="0"/>
              <a:t>sumatriptan</a:t>
            </a:r>
            <a:r>
              <a:rPr lang="fr-FR" altLang="fr-FR" sz="2400" dirty="0" smtClean="0"/>
              <a:t>, anxiolytiques, colchicine…)</a:t>
            </a:r>
          </a:p>
        </p:txBody>
      </p:sp>
      <p:sp>
        <p:nvSpPr>
          <p:cNvPr id="5" name="Rectangle 2"/>
          <p:cNvSpPr>
            <a:spLocks noGrp="1" noChangeArrowheads="1"/>
          </p:cNvSpPr>
          <p:nvPr>
            <p:ph type="title"/>
          </p:nvPr>
        </p:nvSpPr>
        <p:spPr>
          <a:xfrm>
            <a:off x="457200" y="274638"/>
            <a:ext cx="8229600" cy="1143000"/>
          </a:xfrm>
        </p:spPr>
        <p:txBody>
          <a:bodyPr/>
          <a:lstStyle/>
          <a:p>
            <a:pPr eaLnBrk="1" hangingPunct="1"/>
            <a:r>
              <a:rPr lang="fr-FR" altLang="fr-FR" sz="2800" b="1" dirty="0" smtClean="0">
                <a:solidFill>
                  <a:srgbClr val="00B0F0"/>
                </a:solidFill>
              </a:rPr>
              <a:t>RECOMMANDATIONS POUR LA PRESCRIPTION</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112" y="116632"/>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078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1"/>
          <p:cNvSpPr>
            <a:spLocks noGrp="1"/>
          </p:cNvSpPr>
          <p:nvPr>
            <p:ph type="title"/>
          </p:nvPr>
        </p:nvSpPr>
        <p:spPr/>
        <p:txBody>
          <a:bodyPr/>
          <a:lstStyle/>
          <a:p>
            <a:r>
              <a:rPr lang="fr-FR" altLang="fr-FR" sz="2800" dirty="0" smtClean="0">
                <a:solidFill>
                  <a:srgbClr val="00B0F0"/>
                </a:solidFill>
              </a:rPr>
              <a:t>Principaux médicaments à marge thérapeutique étroite : </a:t>
            </a:r>
            <a:r>
              <a:rPr lang="fr-FR" altLang="fr-FR" sz="2800" b="1" dirty="0" smtClean="0">
                <a:solidFill>
                  <a:srgbClr val="00B0F0"/>
                </a:solidFill>
              </a:rPr>
              <a:t>L'ABC (des médicaments à marge thérapeutique) ETROIT(e)</a:t>
            </a:r>
            <a:endParaRPr lang="fr-FR" altLang="fr-FR" sz="2800" dirty="0" smtClean="0">
              <a:solidFill>
                <a:srgbClr val="00B0F0"/>
              </a:solidFill>
            </a:endParaRPr>
          </a:p>
        </p:txBody>
      </p:sp>
      <p:sp>
        <p:nvSpPr>
          <p:cNvPr id="76803" name="Espace réservé du contenu 2"/>
          <p:cNvSpPr>
            <a:spLocks noGrp="1"/>
          </p:cNvSpPr>
          <p:nvPr>
            <p:ph idx="1"/>
          </p:nvPr>
        </p:nvSpPr>
        <p:spPr>
          <a:xfrm>
            <a:off x="395536" y="1556792"/>
            <a:ext cx="8229600" cy="4525963"/>
          </a:xfrm>
        </p:spPr>
        <p:txBody>
          <a:bodyPr/>
          <a:lstStyle/>
          <a:p>
            <a:r>
              <a:rPr lang="fr-FR" altLang="fr-FR" sz="2000" b="1" dirty="0" smtClean="0"/>
              <a:t>L</a:t>
            </a:r>
            <a:r>
              <a:rPr lang="fr-FR" altLang="fr-FR" sz="2000" dirty="0" smtClean="0"/>
              <a:t>ithium</a:t>
            </a:r>
          </a:p>
          <a:p>
            <a:r>
              <a:rPr lang="fr-FR" altLang="fr-FR" sz="2000" b="1" dirty="0" smtClean="0"/>
              <a:t>A</a:t>
            </a:r>
            <a:r>
              <a:rPr lang="fr-FR" altLang="fr-FR" sz="2000" dirty="0" smtClean="0"/>
              <a:t>VK</a:t>
            </a:r>
          </a:p>
          <a:p>
            <a:r>
              <a:rPr lang="fr-FR" altLang="fr-FR" sz="2000" b="1" dirty="0" smtClean="0"/>
              <a:t>B</a:t>
            </a:r>
            <a:r>
              <a:rPr lang="fr-FR" altLang="fr-FR" sz="2000" dirty="0" smtClean="0"/>
              <a:t>êtabloquants utilisés dans l'insuffisance cardiaque (</a:t>
            </a:r>
            <a:r>
              <a:rPr lang="fr-FR" altLang="fr-FR" sz="2000" dirty="0" err="1" smtClean="0"/>
              <a:t>Bisoprolol</a:t>
            </a:r>
            <a:r>
              <a:rPr lang="fr-FR" altLang="fr-FR" sz="2000" dirty="0" smtClean="0"/>
              <a:t>, </a:t>
            </a:r>
            <a:r>
              <a:rPr lang="fr-FR" altLang="fr-FR" sz="2000" dirty="0" err="1" smtClean="0"/>
              <a:t>Carvedilol</a:t>
            </a:r>
            <a:r>
              <a:rPr lang="fr-FR" altLang="fr-FR" sz="2000" dirty="0" smtClean="0"/>
              <a:t>, </a:t>
            </a:r>
            <a:r>
              <a:rPr lang="fr-FR" altLang="fr-FR" sz="2000" dirty="0" err="1" smtClean="0"/>
              <a:t>Métoprolol</a:t>
            </a:r>
            <a:r>
              <a:rPr lang="fr-FR" altLang="fr-FR" sz="2000" dirty="0" smtClean="0"/>
              <a:t>)</a:t>
            </a:r>
          </a:p>
          <a:p>
            <a:r>
              <a:rPr lang="fr-FR" altLang="fr-FR" sz="2000" b="1" dirty="0" smtClean="0"/>
              <a:t>C</a:t>
            </a:r>
            <a:r>
              <a:rPr lang="fr-FR" altLang="fr-FR" sz="2000" dirty="0" smtClean="0"/>
              <a:t>olchicine</a:t>
            </a:r>
          </a:p>
          <a:p>
            <a:r>
              <a:rPr lang="fr-FR" altLang="fr-FR" sz="2000" dirty="0" err="1" smtClean="0"/>
              <a:t>Anti-Epileptiques</a:t>
            </a:r>
            <a:endParaRPr lang="fr-FR" altLang="fr-FR" sz="2000" dirty="0" smtClean="0"/>
          </a:p>
          <a:p>
            <a:r>
              <a:rPr lang="fr-FR" altLang="fr-FR" sz="2000" b="1" dirty="0" err="1" smtClean="0"/>
              <a:t>T</a:t>
            </a:r>
            <a:r>
              <a:rPr lang="fr-FR" altLang="fr-FR" sz="2000" dirty="0" err="1" smtClean="0"/>
              <a:t>héophhylline</a:t>
            </a:r>
            <a:endParaRPr lang="fr-FR" altLang="fr-FR" sz="2000" dirty="0" smtClean="0"/>
          </a:p>
          <a:p>
            <a:r>
              <a:rPr lang="fr-FR" altLang="fr-FR" sz="2000" dirty="0" smtClean="0"/>
              <a:t>Digitaliques : les 3 </a:t>
            </a:r>
            <a:r>
              <a:rPr lang="fr-FR" altLang="fr-FR" sz="2000" b="1" dirty="0" smtClean="0"/>
              <a:t>R</a:t>
            </a:r>
            <a:r>
              <a:rPr lang="fr-FR" altLang="fr-FR" sz="2000" dirty="0" smtClean="0"/>
              <a:t> (ralentissent, régularisent, renforcent)</a:t>
            </a:r>
          </a:p>
          <a:p>
            <a:r>
              <a:rPr lang="fr-FR" altLang="fr-FR" sz="2000" b="1" dirty="0" err="1" smtClean="0"/>
              <a:t>O</a:t>
            </a:r>
            <a:r>
              <a:rPr lang="fr-FR" altLang="fr-FR" sz="2000" dirty="0" err="1" smtClean="0"/>
              <a:t>estroprogestatifs</a:t>
            </a:r>
            <a:r>
              <a:rPr lang="fr-FR" altLang="fr-FR" sz="2000" dirty="0" smtClean="0"/>
              <a:t> (risque d'inefficacité)</a:t>
            </a:r>
          </a:p>
          <a:p>
            <a:r>
              <a:rPr lang="fr-FR" altLang="fr-FR" sz="2000" b="1" dirty="0" smtClean="0"/>
              <a:t>I</a:t>
            </a:r>
            <a:r>
              <a:rPr lang="fr-FR" altLang="fr-FR" sz="2000" dirty="0" smtClean="0"/>
              <a:t>mmunosuppresseurs</a:t>
            </a:r>
          </a:p>
          <a:p>
            <a:r>
              <a:rPr lang="fr-FR" altLang="fr-FR" sz="2000" b="1" dirty="0" err="1" smtClean="0"/>
              <a:t>T</a:t>
            </a:r>
            <a:r>
              <a:rPr lang="fr-FR" altLang="fr-FR" sz="2000" dirty="0" err="1" smtClean="0"/>
              <a:t>hryoïdiennes</a:t>
            </a:r>
            <a:r>
              <a:rPr lang="fr-FR" altLang="fr-FR" sz="2000" dirty="0" smtClean="0"/>
              <a:t> (hormones)</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495764"/>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452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Nd9GcTxJYI8oFvWVZTkUUuWTgr3Hq3I175RNNb-q8-FC5GYyKE_akaAJA"/>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flipH="1">
            <a:off x="1906834" y="2783686"/>
            <a:ext cx="5220728" cy="2087420"/>
          </a:xfrm>
          <a:prstGeom prst="rect">
            <a:avLst/>
          </a:prstGeom>
          <a:noFill/>
        </p:spPr>
      </p:pic>
      <p:sp>
        <p:nvSpPr>
          <p:cNvPr id="3" name="ZoneTexte 2"/>
          <p:cNvSpPr txBox="1"/>
          <p:nvPr/>
        </p:nvSpPr>
        <p:spPr>
          <a:xfrm>
            <a:off x="2267744" y="4107409"/>
            <a:ext cx="936104" cy="707886"/>
          </a:xfrm>
          <a:prstGeom prst="rect">
            <a:avLst/>
          </a:prstGeom>
          <a:noFill/>
        </p:spPr>
        <p:txBody>
          <a:bodyPr wrap="square" rtlCol="0">
            <a:spAutoFit/>
          </a:bodyPr>
          <a:lstStyle/>
          <a:p>
            <a:r>
              <a:rPr lang="en-US" sz="4000" dirty="0">
                <a:solidFill>
                  <a:srgbClr val="FF0000"/>
                </a:solidFill>
              </a:rPr>
              <a:t>B</a:t>
            </a:r>
          </a:p>
        </p:txBody>
      </p:sp>
      <p:sp>
        <p:nvSpPr>
          <p:cNvPr id="4" name="ZoneTexte 3"/>
          <p:cNvSpPr txBox="1"/>
          <p:nvPr/>
        </p:nvSpPr>
        <p:spPr>
          <a:xfrm>
            <a:off x="6229164" y="3169181"/>
            <a:ext cx="648072" cy="707886"/>
          </a:xfrm>
          <a:prstGeom prst="rect">
            <a:avLst/>
          </a:prstGeom>
          <a:noFill/>
        </p:spPr>
        <p:txBody>
          <a:bodyPr wrap="square" rtlCol="0">
            <a:spAutoFit/>
          </a:bodyPr>
          <a:lstStyle/>
          <a:p>
            <a:r>
              <a:rPr lang="en-US" sz="4000" dirty="0">
                <a:solidFill>
                  <a:srgbClr val="C00000"/>
                </a:solidFill>
              </a:rPr>
              <a:t>R</a:t>
            </a:r>
          </a:p>
        </p:txBody>
      </p:sp>
      <p:sp>
        <p:nvSpPr>
          <p:cNvPr id="5" name="Rectangle 4"/>
          <p:cNvSpPr/>
          <p:nvPr/>
        </p:nvSpPr>
        <p:spPr>
          <a:xfrm>
            <a:off x="3462112" y="4941168"/>
            <a:ext cx="5554393" cy="1200329"/>
          </a:xfrm>
          <a:prstGeom prst="rect">
            <a:avLst/>
          </a:prstGeom>
        </p:spPr>
        <p:txBody>
          <a:bodyPr wrap="square">
            <a:spAutoFit/>
          </a:bodyPr>
          <a:lstStyle/>
          <a:p>
            <a:pPr algn="just"/>
            <a:r>
              <a:rPr lang="fr-FR" altLang="en-US" i="1" dirty="0" smtClean="0">
                <a:solidFill>
                  <a:srgbClr val="C00000"/>
                </a:solidFill>
                <a:latin typeface="Times New Roman" pitchFamily="18" charset="0"/>
                <a:cs typeface="Times New Roman" pitchFamily="18" charset="0"/>
              </a:rPr>
              <a:t> </a:t>
            </a:r>
            <a:r>
              <a:rPr lang="fr-FR" altLang="en-US" sz="2400" i="1" dirty="0" smtClean="0">
                <a:solidFill>
                  <a:srgbClr val="00005C"/>
                </a:solidFill>
                <a:latin typeface="+mn-lt"/>
                <a:cs typeface="Times New Roman" pitchFamily="18" charset="0"/>
              </a:rPr>
              <a:t>Eviter</a:t>
            </a:r>
          </a:p>
          <a:p>
            <a:pPr algn="just"/>
            <a:r>
              <a:rPr lang="fr-FR" altLang="en-US" sz="2400" i="1" dirty="0" smtClean="0">
                <a:solidFill>
                  <a:srgbClr val="00005C"/>
                </a:solidFill>
                <a:latin typeface="+mn-lt"/>
                <a:cs typeface="Times New Roman" pitchFamily="18" charset="0"/>
              </a:rPr>
              <a:t>- la survenue d’un effet indésirable (EI), ou</a:t>
            </a:r>
          </a:p>
          <a:p>
            <a:pPr algn="just"/>
            <a:r>
              <a:rPr lang="fr-FR" altLang="en-US" sz="2400" i="1" dirty="0" smtClean="0">
                <a:solidFill>
                  <a:srgbClr val="00005C"/>
                </a:solidFill>
                <a:latin typeface="+mn-lt"/>
                <a:cs typeface="Times New Roman" pitchFamily="18" charset="0"/>
              </a:rPr>
              <a:t>- l’absence de l’effet thérapeutique</a:t>
            </a:r>
            <a:endParaRPr lang="fr-FR" altLang="en-US" sz="2400" i="1" dirty="0">
              <a:solidFill>
                <a:srgbClr val="00005C"/>
              </a:solidFill>
              <a:latin typeface="+mn-lt"/>
              <a:cs typeface="Times New Roman" pitchFamily="18" charset="0"/>
            </a:endParaRPr>
          </a:p>
        </p:txBody>
      </p:sp>
      <p:pic>
        <p:nvPicPr>
          <p:cNvPr id="148482" name="Picture 2" descr="https://www.macsf.fr/image/photoelement/pj/64/93/3a/a1/shutterstock_61459232935304775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7" y="404664"/>
            <a:ext cx="3460114" cy="23089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67944" y="429602"/>
            <a:ext cx="4572000" cy="1938992"/>
          </a:xfrm>
          <a:prstGeom prst="rect">
            <a:avLst/>
          </a:prstGeom>
        </p:spPr>
        <p:txBody>
          <a:bodyPr>
            <a:spAutoFit/>
          </a:bodyPr>
          <a:lstStyle/>
          <a:p>
            <a:pPr algn="just"/>
            <a:r>
              <a:rPr lang="fr-FR" altLang="en-US" sz="2400" dirty="0" smtClean="0">
                <a:latin typeface="+mn-lt"/>
                <a:cs typeface="Times New Roman" pitchFamily="18" charset="0"/>
              </a:rPr>
              <a:t>DONC: il faut, avant de prescrire:</a:t>
            </a:r>
          </a:p>
          <a:p>
            <a:pPr algn="just"/>
            <a:endParaRPr lang="fr-FR" altLang="en-US" sz="2400" dirty="0" smtClean="0">
              <a:solidFill>
                <a:schemeClr val="bg1"/>
              </a:solidFill>
              <a:latin typeface="+mn-lt"/>
              <a:cs typeface="Times New Roman" pitchFamily="18" charset="0"/>
            </a:endParaRPr>
          </a:p>
          <a:p>
            <a:r>
              <a:rPr lang="fr-FR" altLang="en-US" sz="2400" i="1" dirty="0" smtClean="0">
                <a:solidFill>
                  <a:srgbClr val="C00000"/>
                </a:solidFill>
                <a:latin typeface="+mn-lt"/>
                <a:cs typeface="Times New Roman" pitchFamily="18" charset="0"/>
              </a:rPr>
              <a:t>- connaitre le terrain</a:t>
            </a:r>
          </a:p>
          <a:p>
            <a:r>
              <a:rPr lang="fr-FR" altLang="en-US" sz="2400" i="1" dirty="0" smtClean="0">
                <a:solidFill>
                  <a:srgbClr val="C00000"/>
                </a:solidFill>
                <a:latin typeface="+mn-lt"/>
                <a:cs typeface="Times New Roman" pitchFamily="18" charset="0"/>
              </a:rPr>
              <a:t>- évaluer le B/R </a:t>
            </a:r>
          </a:p>
          <a:p>
            <a:r>
              <a:rPr lang="fr-FR" altLang="en-US" sz="2400" i="1" dirty="0" smtClean="0">
                <a:solidFill>
                  <a:srgbClr val="C00000"/>
                </a:solidFill>
                <a:latin typeface="+mn-lt"/>
                <a:cs typeface="Times New Roman" pitchFamily="18" charset="0"/>
              </a:rPr>
              <a:t>- adapter le traitement</a:t>
            </a:r>
            <a:endParaRPr lang="fr-FR" altLang="en-US" sz="2400" i="1" dirty="0">
              <a:solidFill>
                <a:srgbClr val="C00000"/>
              </a:solidFill>
              <a:latin typeface="+mn-lt"/>
              <a:cs typeface="Times New Roman" pitchFamily="18" charset="0"/>
            </a:endParaRPr>
          </a:p>
        </p:txBody>
      </p:sp>
      <p:sp>
        <p:nvSpPr>
          <p:cNvPr id="7" name="Espace réservé du numéro de diapositive 6"/>
          <p:cNvSpPr>
            <a:spLocks noGrp="1"/>
          </p:cNvSpPr>
          <p:nvPr>
            <p:ph type="sldNum" sz="quarter" idx="12"/>
          </p:nvPr>
        </p:nvSpPr>
        <p:spPr/>
        <p:txBody>
          <a:bodyPr/>
          <a:lstStyle/>
          <a:p>
            <a:pPr>
              <a:defRPr/>
            </a:pPr>
            <a:fld id="{9A72C5CA-E694-444B-867C-9D8672547B90}" type="slidenum">
              <a:rPr lang="fr-FR" smtClean="0"/>
              <a:pPr>
                <a:defRPr/>
              </a:pPr>
              <a:t>78</a:t>
            </a:fld>
            <a:endParaRPr lang="fr-FR"/>
          </a:p>
        </p:txBody>
      </p:sp>
      <p:sp>
        <p:nvSpPr>
          <p:cNvPr id="6" name="ZoneTexte 5"/>
          <p:cNvSpPr txBox="1"/>
          <p:nvPr/>
        </p:nvSpPr>
        <p:spPr>
          <a:xfrm>
            <a:off x="139625" y="3153302"/>
            <a:ext cx="1728192" cy="954107"/>
          </a:xfrm>
          <a:prstGeom prst="rect">
            <a:avLst/>
          </a:prstGeom>
          <a:noFill/>
        </p:spPr>
        <p:txBody>
          <a:bodyPr wrap="square" rtlCol="0">
            <a:spAutoFit/>
          </a:bodyPr>
          <a:lstStyle/>
          <a:p>
            <a:r>
              <a:rPr lang="fr-FR" sz="2800" dirty="0" smtClean="0">
                <a:latin typeface="+mn-lt"/>
              </a:rPr>
              <a:t>OBJECTIFS DU COURS </a:t>
            </a:r>
            <a:endParaRPr lang="fr-FR" sz="2800" dirty="0">
              <a:latin typeface="+mn-lt"/>
            </a:endParaRPr>
          </a:p>
        </p:txBody>
      </p:sp>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206" y="1405103"/>
            <a:ext cx="566738" cy="57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17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16632"/>
            <a:ext cx="8229600" cy="792088"/>
          </a:xfrm>
        </p:spPr>
        <p:txBody>
          <a:bodyPr>
            <a:normAutofit/>
          </a:bodyPr>
          <a:lstStyle/>
          <a:p>
            <a:pPr algn="l"/>
            <a:r>
              <a:rPr lang="fr-FR" sz="3600" dirty="0" smtClean="0">
                <a:solidFill>
                  <a:schemeClr val="tx1">
                    <a:lumMod val="65000"/>
                    <a:lumOff val="35000"/>
                  </a:schemeClr>
                </a:solidFill>
              </a:rPr>
              <a:t>PLAN</a:t>
            </a:r>
            <a:endParaRPr lang="fr-FR" sz="3600" dirty="0">
              <a:solidFill>
                <a:schemeClr val="tx1">
                  <a:lumMod val="65000"/>
                  <a:lumOff val="35000"/>
                </a:schemeClr>
              </a:solidFill>
            </a:endParaRPr>
          </a:p>
        </p:txBody>
      </p:sp>
      <p:sp>
        <p:nvSpPr>
          <p:cNvPr id="3" name="Espace réservé du contenu 2"/>
          <p:cNvSpPr>
            <a:spLocks noGrp="1"/>
          </p:cNvSpPr>
          <p:nvPr>
            <p:ph idx="4294967295"/>
          </p:nvPr>
        </p:nvSpPr>
        <p:spPr>
          <a:xfrm>
            <a:off x="897033" y="1196752"/>
            <a:ext cx="7499176" cy="4104456"/>
          </a:xfrm>
          <a:prstGeom prst="rect">
            <a:avLst/>
          </a:prstGeom>
        </p:spPr>
        <p:txBody>
          <a:bodyPr/>
          <a:lstStyle/>
          <a:p>
            <a:pPr marL="457200" indent="-457200">
              <a:lnSpc>
                <a:spcPct val="150000"/>
              </a:lnSpc>
              <a:buFont typeface="+mj-lt"/>
              <a:buAutoNum type="arabicPeriod"/>
            </a:pPr>
            <a:r>
              <a:rPr lang="en-US" sz="2800" dirty="0" smtClean="0">
                <a:solidFill>
                  <a:schemeClr val="bg1">
                    <a:lumMod val="85000"/>
                  </a:schemeClr>
                </a:solidFill>
              </a:rPr>
              <a:t>Conception </a:t>
            </a:r>
            <a:r>
              <a:rPr lang="en-US" sz="2800" dirty="0" err="1" smtClean="0">
                <a:solidFill>
                  <a:schemeClr val="bg1">
                    <a:lumMod val="85000"/>
                  </a:schemeClr>
                </a:solidFill>
              </a:rPr>
              <a:t>générale</a:t>
            </a:r>
            <a:endParaRPr lang="en-US" sz="2800" dirty="0" smtClean="0">
              <a:solidFill>
                <a:schemeClr val="bg1">
                  <a:lumMod val="85000"/>
                </a:schemeClr>
              </a:solidFill>
            </a:endParaRPr>
          </a:p>
          <a:p>
            <a:pPr marL="457200" indent="-457200">
              <a:lnSpc>
                <a:spcPct val="150000"/>
              </a:lnSpc>
              <a:buFont typeface="+mj-lt"/>
              <a:buAutoNum type="arabicPeriod"/>
            </a:pPr>
            <a:r>
              <a:rPr lang="fr-FR" sz="2800" b="1" dirty="0" smtClean="0"/>
              <a:t>Facteurs </a:t>
            </a:r>
            <a:r>
              <a:rPr lang="fr-FR" sz="2800" b="1" dirty="0"/>
              <a:t>de variabilité de l’effet médicament</a:t>
            </a:r>
            <a:endParaRPr lang="en-US" sz="2800" b="1" dirty="0" smtClean="0"/>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 couple </a:t>
            </a:r>
            <a:r>
              <a:rPr lang="en-US" sz="2800" dirty="0" err="1" smtClean="0">
                <a:solidFill>
                  <a:schemeClr val="bg1">
                    <a:lumMod val="85000"/>
                  </a:schemeClr>
                </a:solidFill>
              </a:rPr>
              <a:t>mère</a:t>
            </a:r>
            <a:r>
              <a:rPr lang="en-US" sz="2800" dirty="0" smtClean="0">
                <a:solidFill>
                  <a:schemeClr val="bg1">
                    <a:lumMod val="85000"/>
                  </a:schemeClr>
                </a:solidFill>
              </a:rPr>
              <a:t>-enfant</a:t>
            </a:r>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les </a:t>
            </a:r>
            <a:r>
              <a:rPr lang="en-US" sz="2800" dirty="0" err="1" smtClean="0">
                <a:solidFill>
                  <a:schemeClr val="bg1">
                    <a:lumMod val="85000"/>
                  </a:schemeClr>
                </a:solidFill>
              </a:rPr>
              <a:t>enfants</a:t>
            </a:r>
            <a:endParaRPr lang="en-US" sz="2800" dirty="0" smtClean="0">
              <a:solidFill>
                <a:schemeClr val="bg1">
                  <a:lumMod val="85000"/>
                </a:schemeClr>
              </a:solidFill>
            </a:endParaRPr>
          </a:p>
          <a:p>
            <a:pPr marL="457200" indent="-457200">
              <a:lnSpc>
                <a:spcPct val="150000"/>
              </a:lnSpc>
              <a:buFont typeface="+mj-lt"/>
              <a:buAutoNum type="arabicPeriod"/>
            </a:pPr>
            <a:r>
              <a:rPr lang="en-US" sz="2800" dirty="0" err="1" smtClean="0">
                <a:solidFill>
                  <a:schemeClr val="bg1">
                    <a:lumMod val="85000"/>
                  </a:schemeClr>
                </a:solidFill>
              </a:rPr>
              <a:t>Médicaments</a:t>
            </a:r>
            <a:r>
              <a:rPr lang="en-US" sz="2800" dirty="0" smtClean="0">
                <a:solidFill>
                  <a:schemeClr val="bg1">
                    <a:lumMod val="85000"/>
                  </a:schemeClr>
                </a:solidFill>
              </a:rPr>
              <a:t> et les </a:t>
            </a:r>
            <a:r>
              <a:rPr lang="en-US" sz="2800" dirty="0" err="1" smtClean="0">
                <a:solidFill>
                  <a:schemeClr val="bg1">
                    <a:lumMod val="85000"/>
                  </a:schemeClr>
                </a:solidFill>
              </a:rPr>
              <a:t>personnes</a:t>
            </a:r>
            <a:r>
              <a:rPr lang="en-US" sz="2800" dirty="0" smtClean="0">
                <a:solidFill>
                  <a:schemeClr val="bg1">
                    <a:lumMod val="85000"/>
                  </a:schemeClr>
                </a:solidFill>
              </a:rPr>
              <a:t> </a:t>
            </a:r>
            <a:r>
              <a:rPr lang="en-US" sz="2800" dirty="0" err="1" smtClean="0">
                <a:solidFill>
                  <a:schemeClr val="bg1">
                    <a:lumMod val="85000"/>
                  </a:schemeClr>
                </a:solidFill>
              </a:rPr>
              <a:t>âgées</a:t>
            </a:r>
            <a:endParaRPr lang="en-US" sz="2800" dirty="0">
              <a:solidFill>
                <a:schemeClr val="bg1">
                  <a:lumMod val="85000"/>
                </a:schemeClr>
              </a:solidFill>
            </a:endParaRPr>
          </a:p>
          <a:p>
            <a:pPr>
              <a:lnSpc>
                <a:spcPct val="150000"/>
              </a:lnSpc>
            </a:pPr>
            <a:endParaRPr lang="fr-FR" dirty="0"/>
          </a:p>
        </p:txBody>
      </p:sp>
      <p:cxnSp>
        <p:nvCxnSpPr>
          <p:cNvPr id="9" name="Connecteur droit 8"/>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8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77" b="19561"/>
          <a:stretch/>
        </p:blipFill>
        <p:spPr bwMode="auto">
          <a:xfrm>
            <a:off x="555427" y="842855"/>
            <a:ext cx="8588573" cy="518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67625" y="5805488"/>
            <a:ext cx="217488" cy="1444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Rectangle 4"/>
          <p:cNvSpPr/>
          <p:nvPr/>
        </p:nvSpPr>
        <p:spPr>
          <a:xfrm>
            <a:off x="7667625" y="5805488"/>
            <a:ext cx="217488"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 name="Espace réservé du numéro de diapositive 1"/>
          <p:cNvSpPr>
            <a:spLocks noGrp="1"/>
          </p:cNvSpPr>
          <p:nvPr>
            <p:ph type="sldNum" sz="quarter" idx="12"/>
          </p:nvPr>
        </p:nvSpPr>
        <p:spPr/>
        <p:txBody>
          <a:bodyPr/>
          <a:lstStyle/>
          <a:p>
            <a:pPr>
              <a:defRPr/>
            </a:pPr>
            <a:fld id="{32D9E7BB-75A3-4F04-9EA1-2D8B42DA21F4}" type="slidenum">
              <a:rPr lang="en-US" smtClean="0"/>
              <a:pPr>
                <a:defRPr/>
              </a:pPr>
              <a:t>9</a:t>
            </a:fld>
            <a:endParaRPr lang="en-US"/>
          </a:p>
        </p:txBody>
      </p:sp>
      <p:sp>
        <p:nvSpPr>
          <p:cNvPr id="3" name="ZoneTexte 2"/>
          <p:cNvSpPr txBox="1"/>
          <p:nvPr/>
        </p:nvSpPr>
        <p:spPr>
          <a:xfrm>
            <a:off x="2123728" y="188069"/>
            <a:ext cx="6048672" cy="646331"/>
          </a:xfrm>
          <a:prstGeom prst="rect">
            <a:avLst/>
          </a:prstGeom>
          <a:noFill/>
        </p:spPr>
        <p:txBody>
          <a:bodyPr wrap="square" rtlCol="0">
            <a:spAutoFit/>
          </a:bodyPr>
          <a:lstStyle/>
          <a:p>
            <a:pPr eaLnBrk="0" hangingPunct="0"/>
            <a:r>
              <a:rPr lang="fr-FR" sz="3600" dirty="0">
                <a:solidFill>
                  <a:schemeClr val="tx1">
                    <a:lumMod val="65000"/>
                    <a:lumOff val="35000"/>
                  </a:schemeClr>
                </a:solidFill>
                <a:latin typeface="+mj-lt"/>
                <a:ea typeface="+mj-ea"/>
                <a:cs typeface="Arial" pitchFamily="34" charset="0"/>
              </a:rPr>
              <a:t>FACTEURS DE VARIABILITÉ</a:t>
            </a:r>
          </a:p>
        </p:txBody>
      </p:sp>
      <p:pic>
        <p:nvPicPr>
          <p:cNvPr id="8" name="Image 7"/>
          <p:cNvPicPr>
            <a:picLocks noChangeAspect="1"/>
          </p:cNvPicPr>
          <p:nvPr/>
        </p:nvPicPr>
        <p:blipFill>
          <a:blip r:embed="rId4"/>
          <a:stretch>
            <a:fillRect/>
          </a:stretch>
        </p:blipFill>
        <p:spPr>
          <a:xfrm>
            <a:off x="8283129" y="104435"/>
            <a:ext cx="565894" cy="570533"/>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0.5|0.5|0.4|1"/>
</p:tagLst>
</file>

<file path=ppt/tags/tag3.xml><?xml version="1.0" encoding="utf-8"?>
<p:tagLst xmlns:a="http://schemas.openxmlformats.org/drawingml/2006/main" xmlns:r="http://schemas.openxmlformats.org/officeDocument/2006/relationships" xmlns:p="http://schemas.openxmlformats.org/presentationml/2006/main">
  <p:tag name="TIMING" val="|0.8|0.6|0.4|0.2|0.2|0.4|0.2|0.2|0.1|0.4|0.5|0.4"/>
</p:tagLst>
</file>

<file path=ppt/tags/tag4.xml><?xml version="1.0" encoding="utf-8"?>
<p:tagLst xmlns:a="http://schemas.openxmlformats.org/drawingml/2006/main" xmlns:r="http://schemas.openxmlformats.org/officeDocument/2006/relationships" xmlns:p="http://schemas.openxmlformats.org/presentationml/2006/main">
  <p:tag name="TIMING" val="|9.3|1.8|0.3|0.2|0.2|0.1|0.1"/>
</p:tagLst>
</file>

<file path=ppt/tags/tag5.xml><?xml version="1.0" encoding="utf-8"?>
<p:tagLst xmlns:a="http://schemas.openxmlformats.org/drawingml/2006/main" xmlns:r="http://schemas.openxmlformats.org/officeDocument/2006/relationships" xmlns:p="http://schemas.openxmlformats.org/presentationml/2006/main">
  <p:tag name="TIMING" val="|6.3|11.1|1.3|4.7|24.8|0.6|1.5"/>
</p:tagLst>
</file>

<file path=ppt/tags/tag6.xml><?xml version="1.0" encoding="utf-8"?>
<p:tagLst xmlns:a="http://schemas.openxmlformats.org/drawingml/2006/main" xmlns:r="http://schemas.openxmlformats.org/officeDocument/2006/relationships" xmlns:p="http://schemas.openxmlformats.org/presentationml/2006/main">
  <p:tag name="TIMING" val="|19.2|0.9|20.5|0.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9419</TotalTime>
  <Words>4609</Words>
  <Application>Microsoft Office PowerPoint</Application>
  <PresentationFormat>Affichage à l'écran (4:3)</PresentationFormat>
  <Paragraphs>777</Paragraphs>
  <Slides>78</Slides>
  <Notes>37</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78</vt:i4>
      </vt:variant>
    </vt:vector>
  </HeadingPairs>
  <TitlesOfParts>
    <vt:vector size="90" baseType="lpstr">
      <vt:lpstr>宋体</vt:lpstr>
      <vt:lpstr>Arial</vt:lpstr>
      <vt:lpstr>Book Antiqua</vt:lpstr>
      <vt:lpstr>Calibri</vt:lpstr>
      <vt:lpstr>Cambria</vt:lpstr>
      <vt:lpstr>Symbol</vt:lpstr>
      <vt:lpstr>Times</vt:lpstr>
      <vt:lpstr>Times New Roman</vt:lpstr>
      <vt:lpstr>Verdana</vt:lpstr>
      <vt:lpstr>Wingdings</vt:lpstr>
      <vt:lpstr>Thème Office</vt:lpstr>
      <vt:lpstr>Graphique Microsoft Graph</vt:lpstr>
      <vt:lpstr>VARIABILITE DE L’EFFET DES MEDICAMENTS SELON L’AGE ET GROSSESSE </vt:lpstr>
      <vt:lpstr>Présentation PowerPoint</vt:lpstr>
      <vt:lpstr>OBJECTIF</vt:lpstr>
      <vt:lpstr>PLAN</vt:lpstr>
      <vt:lpstr>PLAN</vt:lpstr>
      <vt:lpstr>Présentation PowerPoint</vt:lpstr>
      <vt:lpstr>VARIABILITE DE L’EFFET</vt:lpstr>
      <vt:lpstr>PLAN</vt:lpstr>
      <vt:lpstr>Présentation PowerPoint</vt:lpstr>
      <vt:lpstr>CONDITIONS PARTICULIÈRES</vt:lpstr>
      <vt:lpstr>CONDITIONS PARTICULIÈRES</vt:lpstr>
      <vt:lpstr>PLAN</vt:lpstr>
      <vt:lpstr>GROSSESSE ET ALLAITEMENT</vt:lpstr>
      <vt:lpstr>OBJECTIF – partie grossesse</vt:lpstr>
      <vt:lpstr>PLAN - partie grossesse</vt:lpstr>
      <vt:lpstr>QUESTIONS</vt:lpstr>
      <vt:lpstr>  1. CONTEXTE ET ENJEUX  </vt:lpstr>
      <vt:lpstr>MODIFICATIONS PHYSIOLOGIQUES CHEZ LA MÈRE</vt:lpstr>
      <vt:lpstr>Présentation PowerPoint</vt:lpstr>
      <vt:lpstr>Présentation PowerPoint</vt:lpstr>
      <vt:lpstr>3. RISQUES SELON L’AGE GESTATIONNEL</vt:lpstr>
      <vt:lpstr> Exemple: action fœtotoxique des salicylés </vt:lpstr>
      <vt:lpstr>Rappel sur la réaction inflammatoire </vt:lpstr>
      <vt:lpstr>Présentation PowerPoint</vt:lpstr>
      <vt:lpstr>MÉDICAMENTS TÉRATOGÈNES  </vt:lpstr>
      <vt:lpstr>Présentation PowerPoint</vt:lpstr>
      <vt:lpstr>4. CAS CLINIQUE 2</vt:lpstr>
      <vt:lpstr>Présentation PowerPoint</vt:lpstr>
      <vt:lpstr>MEDICAMENTS ET L’ALLAITEMENT</vt:lpstr>
      <vt:lpstr>QUESTION UN MEDICAMENT PASSE-T-IL DANS LE LAIT ?</vt:lpstr>
      <vt:lpstr>ALLAITEMENT ET DONNÉES CLINIQUES</vt:lpstr>
      <vt:lpstr>EN PRATIQUE</vt:lpstr>
      <vt:lpstr>CAS CLINIQUE </vt:lpstr>
      <vt:lpstr> SOURCES D’INFORMATION </vt:lpstr>
      <vt:lpstr>Présentation PowerPoint</vt:lpstr>
      <vt:lpstr>REFERENCES </vt:lpstr>
      <vt:lpstr>PLAN</vt:lpstr>
      <vt:lpstr>Présentation PowerPoint</vt:lpstr>
      <vt:lpstr>Les catégories d’âge  International Conference in Harmonization E11</vt:lpstr>
      <vt:lpstr>Présentation PowerPoint</vt:lpstr>
      <vt:lpstr>Présentation PowerPoint</vt:lpstr>
      <vt:lpstr>DIFFERENCE ENTRE ENFANTS ET ADULTES </vt:lpstr>
      <vt:lpstr>DIFFERENCE ENTRE ENFANTS ET ADULTES</vt:lpstr>
      <vt:lpstr>DIFFERENCE ENTRE ENFANTS ET ADULTES</vt:lpstr>
      <vt:lpstr>DIFFERENCE ENTRE ENFANTS ET ADULTES</vt:lpstr>
      <vt:lpstr>Présentation PowerPoint</vt:lpstr>
      <vt:lpstr>LA CROISSANCE</vt:lpstr>
      <vt:lpstr> PRESCRIPTION MEDICAMENTEUSE EN NEONATOLOGIE A LYON</vt:lpstr>
      <vt:lpstr>LE POIDS DES EFFETS INDÉSIRABLES CHEZ L’ENFANT</vt:lpstr>
      <vt:lpstr>Présentation PowerPoint</vt:lpstr>
      <vt:lpstr>ENFANTS RECOMMANDATIONS POUR LA PRESCRIPTION</vt:lpstr>
      <vt:lpstr>Présentation PowerPoint</vt:lpstr>
      <vt:lpstr>Présentation PowerPoint</vt:lpstr>
      <vt:lpstr>CAS CLINIQUE 3</vt:lpstr>
      <vt:lpstr>PLAN</vt:lpstr>
      <vt:lpstr>Personnes âgées</vt:lpstr>
      <vt:lpstr>Sous représentation dans les essais cliniques des sujets âgés</vt:lpstr>
      <vt:lpstr>Poids des effets indésirables</vt:lpstr>
      <vt:lpstr>Emergency Hospitalizations for Adverse Drug Events in Older Americans, NEJM 2011 </vt:lpstr>
      <vt:lpstr>Caractéristiques des personnes âgées</vt:lpstr>
      <vt:lpstr>Influence de la pathologie sur la cinétique </vt:lpstr>
      <vt:lpstr>Exemple, diminution de métabolisme </vt:lpstr>
      <vt:lpstr>Exemple, pharmacodynamie</vt:lpstr>
      <vt:lpstr>CARACTERISTIQUES DES PERSONNES AGEES</vt:lpstr>
      <vt:lpstr>CARACTERISTIQUES DES PERSONNES AGEES</vt:lpstr>
      <vt:lpstr>Présentation PowerPoint</vt:lpstr>
      <vt:lpstr>Présentation PowerPoint</vt:lpstr>
      <vt:lpstr>RECOMMANDATIONS POUR LA PRESCRIPTION</vt:lpstr>
      <vt:lpstr>INSUFFISANCE RENALE</vt:lpstr>
      <vt:lpstr>MECANISME</vt:lpstr>
      <vt:lpstr>PREVENTION</vt:lpstr>
      <vt:lpstr>INSUFFISANCE HÉPATIQUE</vt:lpstr>
      <vt:lpstr>MECANISME</vt:lpstr>
      <vt:lpstr>FIXATIONS AUX PROTÉINES</vt:lpstr>
      <vt:lpstr>RECOMMANDATIONS POUR LA PRESCRIPTION</vt:lpstr>
      <vt:lpstr>RECOMMANDATIONS POUR LA PRESCRIPTION</vt:lpstr>
      <vt:lpstr>Principaux médicaments à marge thérapeutique étroite : L'ABC (des médicaments à marge thérapeutique) ETROIT(e)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d’un terrain à risque et adaptation thérapeutique         Q. TIMOUR</dc:title>
  <dc:creator>Quadiri HCL</dc:creator>
  <cp:lastModifiedBy>Kim An</cp:lastModifiedBy>
  <cp:revision>548</cp:revision>
  <cp:lastPrinted>2016-11-09T00:46:02Z</cp:lastPrinted>
  <dcterms:created xsi:type="dcterms:W3CDTF">2003-09-29T12:47:17Z</dcterms:created>
  <dcterms:modified xsi:type="dcterms:W3CDTF">2024-09-15T22:43:11Z</dcterms:modified>
</cp:coreProperties>
</file>