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258" r:id="rId3"/>
    <p:sldId id="313" r:id="rId4"/>
    <p:sldId id="265" r:id="rId5"/>
    <p:sldId id="314" r:id="rId6"/>
    <p:sldId id="315" r:id="rId7"/>
    <p:sldId id="316" r:id="rId8"/>
    <p:sldId id="339" r:id="rId9"/>
    <p:sldId id="334" r:id="rId10"/>
    <p:sldId id="335" r:id="rId11"/>
    <p:sldId id="336" r:id="rId12"/>
    <p:sldId id="318" r:id="rId13"/>
    <p:sldId id="332" r:id="rId14"/>
    <p:sldId id="337" r:id="rId15"/>
    <p:sldId id="338" r:id="rId16"/>
    <p:sldId id="333" r:id="rId17"/>
    <p:sldId id="340" r:id="rId18"/>
    <p:sldId id="341" r:id="rId19"/>
    <p:sldId id="342" r:id="rId20"/>
    <p:sldId id="348" r:id="rId21"/>
    <p:sldId id="343" r:id="rId22"/>
    <p:sldId id="262" r:id="rId23"/>
    <p:sldId id="266" r:id="rId24"/>
    <p:sldId id="267" r:id="rId25"/>
    <p:sldId id="274" r:id="rId26"/>
    <p:sldId id="268" r:id="rId27"/>
    <p:sldId id="275" r:id="rId28"/>
    <p:sldId id="270" r:id="rId29"/>
    <p:sldId id="271" r:id="rId30"/>
    <p:sldId id="276" r:id="rId31"/>
    <p:sldId id="278" r:id="rId32"/>
    <p:sldId id="329" r:id="rId33"/>
    <p:sldId id="330" r:id="rId34"/>
    <p:sldId id="327" r:id="rId35"/>
    <p:sldId id="328" r:id="rId36"/>
    <p:sldId id="344" r:id="rId37"/>
    <p:sldId id="322" r:id="rId38"/>
    <p:sldId id="323" r:id="rId39"/>
    <p:sldId id="324" r:id="rId40"/>
    <p:sldId id="326" r:id="rId41"/>
    <p:sldId id="345" r:id="rId42"/>
    <p:sldId id="280" r:id="rId43"/>
    <p:sldId id="281" r:id="rId44"/>
    <p:sldId id="259" r:id="rId45"/>
    <p:sldId id="282" r:id="rId46"/>
    <p:sldId id="261" r:id="rId47"/>
    <p:sldId id="283" r:id="rId48"/>
    <p:sldId id="286" r:id="rId49"/>
    <p:sldId id="284" r:id="rId50"/>
    <p:sldId id="291" r:id="rId51"/>
    <p:sldId id="292" r:id="rId52"/>
    <p:sldId id="289" r:id="rId53"/>
    <p:sldId id="293" r:id="rId54"/>
    <p:sldId id="295" r:id="rId55"/>
    <p:sldId id="299" r:id="rId56"/>
    <p:sldId id="290" r:id="rId57"/>
    <p:sldId id="296" r:id="rId58"/>
    <p:sldId id="297" r:id="rId59"/>
    <p:sldId id="300" r:id="rId60"/>
    <p:sldId id="287" r:id="rId61"/>
    <p:sldId id="301" r:id="rId62"/>
    <p:sldId id="305" r:id="rId63"/>
    <p:sldId id="311" r:id="rId64"/>
    <p:sldId id="312" r:id="rId65"/>
    <p:sldId id="346" r:id="rId66"/>
    <p:sldId id="302" r:id="rId67"/>
    <p:sldId id="303" r:id="rId68"/>
    <p:sldId id="298" r:id="rId69"/>
    <p:sldId id="306" r:id="rId70"/>
    <p:sldId id="307" r:id="rId71"/>
    <p:sldId id="308" r:id="rId72"/>
    <p:sldId id="309" r:id="rId73"/>
    <p:sldId id="310" r:id="rId74"/>
    <p:sldId id="347" r:id="rId7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43" autoAdjust="0"/>
    <p:restoredTop sz="95865"/>
  </p:normalViewPr>
  <p:slideViewPr>
    <p:cSldViewPr snapToGrid="0">
      <p:cViewPr>
        <p:scale>
          <a:sx n="93" d="100"/>
          <a:sy n="93" d="100"/>
        </p:scale>
        <p:origin x="4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3B4DA-C924-4D3F-A5D3-4191C428929F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225FB-1A54-402E-AD80-DE4A566505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198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20B8-7595-3444-99C0-2999F006159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092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3A4BE-567A-7F4C-A6F2-14761F29E4A4}" type="slidenum">
              <a:rPr lang="fr-FR" altLang="fr-FR"/>
              <a:pPr/>
              <a:t>74</a:t>
            </a:fld>
            <a:endParaRPr lang="fr-FR" altLang="fr-FR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63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95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9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1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CAB94E8-302F-1744-B239-47A9A152632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273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32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3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07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45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89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9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59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44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EE8F6-6972-4A87-8485-B589AD0FCEBA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5EE78-693C-48E0-A1BD-367AE5E885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98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186" y="1386893"/>
            <a:ext cx="4430941" cy="54711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6700" y="258221"/>
            <a:ext cx="8911188" cy="1823498"/>
          </a:xfrm>
        </p:spPr>
        <p:txBody>
          <a:bodyPr>
            <a:normAutofit/>
          </a:bodyPr>
          <a:lstStyle/>
          <a:p>
            <a:r>
              <a:rPr lang="fr-FR" sz="36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Généralités et formations squelettiques du cou</a:t>
            </a:r>
            <a:br>
              <a:rPr lang="fr-FR" sz="36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Glandes, vaisseaux et nerfs du cou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822917" y="4306381"/>
            <a:ext cx="738975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 C. Haegelen</a:t>
            </a:r>
          </a:p>
          <a:p>
            <a:r>
              <a:rPr lang="fr-FR" altLang="fr-FR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Professeure en Anatomie et Neurochirurgie</a:t>
            </a:r>
          </a:p>
          <a:p>
            <a:endParaRPr lang="fr-FR" dirty="0"/>
          </a:p>
        </p:txBody>
      </p:sp>
      <p:pic>
        <p:nvPicPr>
          <p:cNvPr id="5" name="Image 4" descr="Logo Lyon 1 201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5220798"/>
            <a:ext cx="2077489" cy="14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6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386" y="1616338"/>
            <a:ext cx="4755872" cy="4609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b="1" dirty="0"/>
              <a:t>Les muscles pré-vertébraux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b="1" dirty="0"/>
              <a:t>Les muscles scalènes</a:t>
            </a:r>
            <a:endParaRPr lang="fr-FR" sz="2000" dirty="0"/>
          </a:p>
          <a:p>
            <a:pPr>
              <a:buFontTx/>
              <a:buChar char="-"/>
            </a:pPr>
            <a:r>
              <a:rPr lang="fr-FR" sz="2000" dirty="0"/>
              <a:t>Antérieur</a:t>
            </a:r>
          </a:p>
          <a:p>
            <a:pPr>
              <a:buFontTx/>
              <a:buChar char="-"/>
            </a:pPr>
            <a:r>
              <a:rPr lang="fr-FR" sz="2000" dirty="0"/>
              <a:t>Moyen</a:t>
            </a:r>
          </a:p>
          <a:p>
            <a:pPr>
              <a:buFontTx/>
              <a:buChar char="-"/>
            </a:pPr>
            <a:r>
              <a:rPr lang="fr-FR" sz="2000" dirty="0"/>
              <a:t>Postérieur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3 rapports importants</a:t>
            </a:r>
          </a:p>
          <a:p>
            <a:pPr>
              <a:buFontTx/>
              <a:buChar char="-"/>
            </a:pPr>
            <a:r>
              <a:rPr lang="fr-FR" sz="2000" dirty="0"/>
              <a:t>Défilé des muscles scalènes avec plexus brachial</a:t>
            </a:r>
          </a:p>
          <a:p>
            <a:pPr>
              <a:buFontTx/>
              <a:buChar char="-"/>
            </a:pPr>
            <a:r>
              <a:rPr lang="fr-FR" sz="2000" dirty="0"/>
              <a:t>Nerf phrénique (respiration)</a:t>
            </a:r>
          </a:p>
          <a:p>
            <a:pPr>
              <a:buFontTx/>
              <a:buChar char="-"/>
            </a:pPr>
            <a:r>
              <a:rPr lang="fr-FR" sz="2000" dirty="0"/>
              <a:t>Veine et artère subclavières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87" y="502685"/>
            <a:ext cx="6431675" cy="601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654017" y="2539420"/>
            <a:ext cx="101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Latéral 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023805" y="186361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Crânial</a:t>
            </a:r>
          </a:p>
        </p:txBody>
      </p:sp>
      <p:sp>
        <p:nvSpPr>
          <p:cNvPr id="2" name="Ellipse 1"/>
          <p:cNvSpPr/>
          <p:nvPr/>
        </p:nvSpPr>
        <p:spPr>
          <a:xfrm>
            <a:off x="5290960" y="3203137"/>
            <a:ext cx="1217650" cy="3696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277185" y="3730950"/>
            <a:ext cx="1217650" cy="3696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0504652" y="4051961"/>
            <a:ext cx="1217650" cy="2865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290960" y="5543810"/>
            <a:ext cx="1217650" cy="3696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336357" y="4452554"/>
            <a:ext cx="1217650" cy="5634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343649" y="5015997"/>
            <a:ext cx="1217650" cy="3696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0455236" y="3018311"/>
            <a:ext cx="1217650" cy="3696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-5044" y="-97361"/>
            <a:ext cx="59502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latéro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-vertébraux</a:t>
            </a:r>
          </a:p>
        </p:txBody>
      </p:sp>
    </p:spTree>
    <p:extLst>
      <p:ext uri="{BB962C8B-B14F-4D97-AF65-F5344CB8AC3E}">
        <p14:creationId xmlns:p14="http://schemas.microsoft.com/office/powerpoint/2010/main" val="2910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25" y="1497760"/>
            <a:ext cx="9182100" cy="50070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8619" y="1497760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Crânial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070195" y="3631961"/>
            <a:ext cx="10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Antérieur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815978" y="-12469"/>
            <a:ext cx="59502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latéro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-vertébraux</a:t>
            </a:r>
          </a:p>
        </p:txBody>
      </p:sp>
      <p:sp>
        <p:nvSpPr>
          <p:cNvPr id="10" name="Ellipse 9"/>
          <p:cNvSpPr/>
          <p:nvPr/>
        </p:nvSpPr>
        <p:spPr>
          <a:xfrm>
            <a:off x="2108373" y="4663802"/>
            <a:ext cx="1217650" cy="5375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2108373" y="3816627"/>
            <a:ext cx="1217650" cy="2922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48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87087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Plusieurs plans</a:t>
            </a:r>
          </a:p>
          <a:p>
            <a:pPr marL="0" indent="0">
              <a:buNone/>
            </a:pPr>
            <a:r>
              <a:rPr lang="fr-FR" sz="2400" dirty="0"/>
              <a:t>-  Plan superficiel	1. Muscle sterno-cléido-mastoïdien</a:t>
            </a:r>
            <a:endParaRPr lang="fr-FR" altLang="fr-FR" sz="2400" dirty="0"/>
          </a:p>
          <a:p>
            <a:pPr marL="0" indent="0">
              <a:buNone/>
            </a:pPr>
            <a:r>
              <a:rPr lang="fr-FR" sz="2400" dirty="0"/>
              <a:t>			2. </a:t>
            </a:r>
            <a:r>
              <a:rPr lang="fr-FR" sz="2400" dirty="0" err="1"/>
              <a:t>Platysma</a:t>
            </a:r>
            <a:r>
              <a:rPr lang="fr-FR" sz="2400" dirty="0"/>
              <a:t> (muscle peaucier du cou)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Plan plus profond	    </a:t>
            </a:r>
          </a:p>
          <a:p>
            <a:pPr marL="0" indent="0">
              <a:buNone/>
            </a:pPr>
            <a:r>
              <a:rPr lang="fr-FR" sz="2400" dirty="0"/>
              <a:t>			Muscles supra-hyoïdiens (du plancher oral et </a:t>
            </a:r>
            <a:r>
              <a:rPr lang="fr-FR" sz="2400" dirty="0" err="1"/>
              <a:t>latéro</a:t>
            </a:r>
            <a:r>
              <a:rPr lang="fr-FR" sz="2400" dirty="0"/>
              <a:t>-pharyngés)</a:t>
            </a:r>
          </a:p>
          <a:p>
            <a:pPr marL="0" indent="0">
              <a:buNone/>
            </a:pPr>
            <a:r>
              <a:rPr lang="fr-FR" sz="2400" dirty="0"/>
              <a:t>			3. Muscles infra-hyoïdiens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839277" y="194226"/>
            <a:ext cx="61191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60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endParaRPr lang="fr-FR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8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6482" y="219725"/>
            <a:ext cx="10515600" cy="1101630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 – plan superficiel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4464" y="1950244"/>
            <a:ext cx="4868820" cy="4351338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AutoNum type="arabicPeriod"/>
            </a:pPr>
            <a:r>
              <a:rPr lang="fr-FR" sz="2400" u="sng" dirty="0"/>
              <a:t>Muscle sterno-cléido-mastoïdien</a:t>
            </a:r>
          </a:p>
          <a:p>
            <a:pPr marL="0" indent="0">
              <a:buNone/>
            </a:pPr>
            <a:r>
              <a:rPr lang="fr-FR" altLang="fr-FR" sz="2400" dirty="0"/>
              <a:t>	4 faisceaux en 2 plans</a:t>
            </a:r>
          </a:p>
          <a:p>
            <a:pPr marL="0" indent="0">
              <a:buNone/>
            </a:pPr>
            <a:endParaRPr lang="fr-FR" altLang="fr-FR" sz="2400" dirty="0"/>
          </a:p>
          <a:p>
            <a:pPr lvl="1">
              <a:buFontTx/>
              <a:buChar char="-"/>
            </a:pPr>
            <a:r>
              <a:rPr lang="fr-FR" altLang="fr-FR" sz="2400" dirty="0"/>
              <a:t>Plan superficiel: </a:t>
            </a:r>
            <a:r>
              <a:rPr lang="fr-FR" altLang="fr-FR" dirty="0"/>
              <a:t>faisceaux </a:t>
            </a:r>
            <a:r>
              <a:rPr lang="fr-FR" altLang="fr-FR" dirty="0" err="1"/>
              <a:t>sterno</a:t>
            </a:r>
            <a:r>
              <a:rPr lang="fr-FR" altLang="fr-FR" dirty="0"/>
              <a:t>-masto</a:t>
            </a:r>
            <a:r>
              <a:rPr lang="fr-FR" dirty="0"/>
              <a:t>ï</a:t>
            </a:r>
            <a:r>
              <a:rPr lang="fr-FR" altLang="fr-FR" dirty="0"/>
              <a:t>dien, </a:t>
            </a:r>
            <a:r>
              <a:rPr lang="fr-FR" altLang="fr-FR" dirty="0" err="1"/>
              <a:t>sterno</a:t>
            </a:r>
            <a:r>
              <a:rPr lang="fr-FR" altLang="fr-FR" dirty="0"/>
              <a:t>-occipital et </a:t>
            </a:r>
            <a:r>
              <a:rPr lang="fr-FR" altLang="fr-FR" dirty="0" err="1"/>
              <a:t>cleido</a:t>
            </a:r>
            <a:r>
              <a:rPr lang="fr-FR" altLang="fr-FR" dirty="0"/>
              <a:t>-occipital</a:t>
            </a:r>
          </a:p>
          <a:p>
            <a:pPr marL="457200" lvl="1" indent="0">
              <a:buNone/>
            </a:pPr>
            <a:endParaRPr lang="fr-FR" altLang="fr-FR" dirty="0"/>
          </a:p>
          <a:p>
            <a:pPr lvl="1">
              <a:buFontTx/>
              <a:buChar char="-"/>
            </a:pPr>
            <a:r>
              <a:rPr lang="fr-FR" altLang="fr-FR" sz="2400" dirty="0"/>
              <a:t>Plan profond: </a:t>
            </a:r>
            <a:r>
              <a:rPr lang="fr-FR" altLang="fr-FR" dirty="0"/>
              <a:t>faisceau </a:t>
            </a:r>
            <a:r>
              <a:rPr lang="fr-FR" altLang="fr-FR" sz="2400" dirty="0" err="1"/>
              <a:t>cléido</a:t>
            </a:r>
            <a:r>
              <a:rPr lang="fr-FR" altLang="fr-FR" sz="2400" dirty="0"/>
              <a:t>-</a:t>
            </a:r>
            <a:r>
              <a:rPr lang="fr-FR" sz="2400" dirty="0"/>
              <a:t>mastoïdien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/>
          <a:stretch/>
        </p:blipFill>
        <p:spPr bwMode="auto">
          <a:xfrm>
            <a:off x="5128054" y="1690688"/>
            <a:ext cx="7113252" cy="487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 flipV="1">
            <a:off x="10502153" y="5163671"/>
            <a:ext cx="1559859" cy="13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0502153" y="2850776"/>
            <a:ext cx="1075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29" y="1143862"/>
            <a:ext cx="1066800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94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13647"/>
            <a:ext cx="10515600" cy="4693024"/>
          </a:xfrm>
        </p:spPr>
        <p:txBody>
          <a:bodyPr/>
          <a:lstStyle/>
          <a:p>
            <a:pPr marL="0" indent="0">
              <a:buNone/>
            </a:pPr>
            <a:r>
              <a:rPr lang="fr-FR" sz="2400" u="sng" dirty="0"/>
              <a:t>1- Muscle sterno-cléido-mastoïdien</a:t>
            </a:r>
          </a:p>
          <a:p>
            <a:r>
              <a:rPr lang="fr-FR" altLang="fr-FR" sz="2400" dirty="0"/>
              <a:t>Action :</a:t>
            </a:r>
          </a:p>
          <a:p>
            <a:pPr marL="457200" lvl="1" indent="0">
              <a:buNone/>
            </a:pPr>
            <a:r>
              <a:rPr lang="fr-FR" altLang="fr-FR" sz="2000" dirty="0"/>
              <a:t>- Si point fixe = clavicule et sternum, inclinaison du même côté, rotation du côté opposé; </a:t>
            </a:r>
          </a:p>
          <a:p>
            <a:pPr marL="457200" lvl="1" indent="0">
              <a:buNone/>
            </a:pPr>
            <a:r>
              <a:rPr lang="fr-FR" altLang="fr-FR" sz="2000" dirty="0"/>
              <a:t>lorsque les 2 muscles se contractent en même temps, flexion de la tête</a:t>
            </a:r>
          </a:p>
          <a:p>
            <a:pPr marL="457200" lvl="1" indent="0">
              <a:buNone/>
            </a:pPr>
            <a:r>
              <a:rPr lang="fr-FR" altLang="fr-FR" sz="2000" dirty="0"/>
              <a:t>- Si le crâne est le point fixe, le SCM est un muscle inspirateur accessoire</a:t>
            </a:r>
          </a:p>
          <a:p>
            <a:pPr marL="457200" lvl="1" indent="0">
              <a:buNone/>
            </a:pPr>
            <a:r>
              <a:rPr lang="fr-FR" altLang="fr-FR" sz="2000" dirty="0"/>
              <a:t>- Torticolis : contracture douloureuse du SCM et du trapèze</a:t>
            </a:r>
          </a:p>
          <a:p>
            <a:r>
              <a:rPr lang="fr-FR" altLang="fr-FR" sz="2400" dirty="0"/>
              <a:t>Innervation motrice : </a:t>
            </a:r>
            <a:r>
              <a:rPr lang="fr-FR" altLang="fr-FR" sz="2000" dirty="0"/>
              <a:t>XI (nerf spinal) </a:t>
            </a:r>
          </a:p>
          <a:p>
            <a:r>
              <a:rPr lang="fr-FR" altLang="fr-FR" sz="2400" dirty="0"/>
              <a:t>Muscle du pouls carotidien à mi-hauteur</a:t>
            </a:r>
          </a:p>
          <a:p>
            <a:pPr marL="228600" lvl="1">
              <a:spcBef>
                <a:spcPts val="1000"/>
              </a:spcBef>
            </a:pPr>
            <a:r>
              <a:rPr lang="fr-FR" altLang="fr-FR" sz="2400" dirty="0"/>
              <a:t>Rapport en profondeur: paquet </a:t>
            </a:r>
            <a:r>
              <a:rPr lang="fr-FR" altLang="fr-FR" sz="2400" dirty="0" err="1"/>
              <a:t>jugulo</a:t>
            </a:r>
            <a:r>
              <a:rPr lang="fr-FR" altLang="fr-FR" sz="2400" dirty="0"/>
              <a:t>-carotidien</a:t>
            </a:r>
            <a:endParaRPr lang="fr-FR" dirty="0"/>
          </a:p>
          <a:p>
            <a:endParaRPr lang="fr-FR" altLang="fr-FR" sz="24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119249"/>
            <a:ext cx="10515600" cy="1101630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 – plan superficiel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6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244" y="1856743"/>
            <a:ext cx="5038165" cy="4535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u="sng" dirty="0"/>
              <a:t>2- Le </a:t>
            </a:r>
            <a:r>
              <a:rPr lang="fr-FR" sz="2400" u="sng" dirty="0" err="1"/>
              <a:t>platysma</a:t>
            </a:r>
            <a:endParaRPr lang="fr-FR" sz="2400" u="sng" dirty="0"/>
          </a:p>
          <a:p>
            <a:pPr marL="0" indent="0">
              <a:buNone/>
            </a:pPr>
            <a:r>
              <a:rPr lang="fr-FR" sz="2400" dirty="0"/>
              <a:t>Seul muscle cutané du cou</a:t>
            </a:r>
          </a:p>
          <a:p>
            <a:pPr marL="0" indent="0">
              <a:buNone/>
            </a:pPr>
            <a:r>
              <a:rPr lang="fr-FR" sz="2400" dirty="0"/>
              <a:t>Origine: commissure labiale, bord inférieur mandibule</a:t>
            </a:r>
          </a:p>
          <a:p>
            <a:pPr marL="0" indent="0">
              <a:buNone/>
            </a:pPr>
            <a:r>
              <a:rPr lang="fr-FR" sz="2400" dirty="0"/>
              <a:t>Terminaison: face profonde de la peau des régions pectorales et deltoïdiennes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Innervé par le nerf facial (VII)</a:t>
            </a:r>
          </a:p>
          <a:p>
            <a:pPr marL="0" indent="0">
              <a:buNone/>
            </a:pPr>
            <a:r>
              <a:rPr lang="fr-FR" sz="2400" dirty="0"/>
              <a:t>Contraction par contraction commissure labiale, élévation de la peau de la région pectorale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53" y="1089212"/>
            <a:ext cx="5070064" cy="414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48" y="3207892"/>
            <a:ext cx="4166937" cy="365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86838" y="0"/>
            <a:ext cx="10515600" cy="1101630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 – plan superficiel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5302" y="1646606"/>
            <a:ext cx="5602941" cy="434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3- </a:t>
            </a:r>
            <a:r>
              <a:rPr lang="fr-FR" sz="2400" u="sng" dirty="0"/>
              <a:t>Muscles infra-hyoïdiens</a:t>
            </a:r>
          </a:p>
          <a:p>
            <a:pPr marL="0" indent="0">
              <a:buNone/>
            </a:pPr>
            <a:r>
              <a:rPr lang="fr-FR" sz="2400" dirty="0"/>
              <a:t>	</a:t>
            </a:r>
          </a:p>
          <a:p>
            <a:pPr marL="0" indent="0">
              <a:buNone/>
            </a:pPr>
            <a:r>
              <a:rPr lang="fr-FR" sz="2400" dirty="0"/>
              <a:t>2 plans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i="1" dirty="0"/>
              <a:t>Plan superficiel</a:t>
            </a:r>
            <a:r>
              <a:rPr lang="fr-FR" sz="2400" dirty="0"/>
              <a:t>: muscles </a:t>
            </a:r>
            <a:r>
              <a:rPr lang="fr-FR" sz="2400" dirty="0" err="1"/>
              <a:t>sterno-hyoïdien</a:t>
            </a:r>
            <a:r>
              <a:rPr lang="fr-FR" sz="2400" dirty="0"/>
              <a:t> (2) et </a:t>
            </a:r>
            <a:r>
              <a:rPr lang="fr-FR" sz="2400" dirty="0" err="1"/>
              <a:t>omo-hyoïdien</a:t>
            </a:r>
            <a:r>
              <a:rPr lang="fr-FR" sz="2400" dirty="0"/>
              <a:t> (6- plus latéral)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i="1" dirty="0"/>
              <a:t>Plan profond</a:t>
            </a:r>
            <a:r>
              <a:rPr lang="fr-FR" sz="2400" dirty="0"/>
              <a:t>: muscles </a:t>
            </a:r>
            <a:r>
              <a:rPr lang="fr-FR" sz="2400" dirty="0" err="1"/>
              <a:t>sterno-thyroïdien</a:t>
            </a:r>
            <a:r>
              <a:rPr lang="fr-FR" sz="2400" dirty="0"/>
              <a:t> (3) et </a:t>
            </a:r>
            <a:r>
              <a:rPr lang="fr-FR" sz="2400" dirty="0" err="1"/>
              <a:t>thyro</a:t>
            </a:r>
            <a:r>
              <a:rPr lang="fr-FR" sz="2400" dirty="0"/>
              <a:t>-hyoïdien (4)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57895" y="135188"/>
            <a:ext cx="6167718" cy="1072684"/>
          </a:xfrm>
        </p:spPr>
        <p:txBody>
          <a:bodyPr>
            <a:no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b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Plan profond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 descr="cou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83" b="3204"/>
          <a:stretch/>
        </p:blipFill>
        <p:spPr>
          <a:xfrm>
            <a:off x="6825613" y="671530"/>
            <a:ext cx="4346532" cy="5761973"/>
          </a:xfrm>
          <a:prstGeom prst="rect">
            <a:avLst/>
          </a:prstGeom>
          <a:ln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519" y="263195"/>
            <a:ext cx="1105490" cy="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838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3762" y="1825625"/>
            <a:ext cx="61873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u="sng" dirty="0"/>
              <a:t>3- Muscles infra-hyoïdiens</a:t>
            </a:r>
            <a:r>
              <a:rPr lang="fr-FR" sz="2400" dirty="0"/>
              <a:t>    </a:t>
            </a:r>
            <a:r>
              <a:rPr lang="fr-FR" sz="2000" i="1" dirty="0"/>
              <a:t>Plan profond</a:t>
            </a:r>
          </a:p>
          <a:p>
            <a:pPr>
              <a:buFontTx/>
              <a:buChar char="-"/>
            </a:pPr>
            <a:r>
              <a:rPr lang="fr-FR" sz="2000" u="sng" dirty="0"/>
              <a:t>Muscle </a:t>
            </a:r>
            <a:r>
              <a:rPr lang="fr-FR" sz="2000" u="sng" dirty="0" err="1"/>
              <a:t>sterno-thyroïdien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Origine: face post manubrium sternal, sous le muscle </a:t>
            </a:r>
            <a:r>
              <a:rPr lang="fr-FR" sz="2000" dirty="0" err="1"/>
              <a:t>sterno-hyoïdien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Trajet oblique en HT, en DH</a:t>
            </a:r>
          </a:p>
          <a:p>
            <a:pPr marL="0" indent="0">
              <a:buNone/>
            </a:pPr>
            <a:r>
              <a:rPr lang="fr-FR" sz="2000" dirty="0"/>
              <a:t>Terminaison: ligne oblique cartilage thyroïde</a:t>
            </a:r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r>
              <a:rPr lang="fr-FR" sz="2000" u="sng" dirty="0"/>
              <a:t>Muscle </a:t>
            </a:r>
            <a:r>
              <a:rPr lang="fr-FR" sz="2000" u="sng" dirty="0" err="1"/>
              <a:t>thyro</a:t>
            </a:r>
            <a:r>
              <a:rPr lang="fr-FR" sz="2000" u="sng" dirty="0"/>
              <a:t>-hyoïdien</a:t>
            </a:r>
          </a:p>
          <a:p>
            <a:pPr marL="0" indent="0">
              <a:buNone/>
            </a:pPr>
            <a:r>
              <a:rPr lang="fr-FR" sz="2000" dirty="0"/>
              <a:t>Origine: ligne oblique du cartilage thyroïdien</a:t>
            </a:r>
          </a:p>
          <a:p>
            <a:pPr marL="0" indent="0">
              <a:buNone/>
            </a:pPr>
            <a:r>
              <a:rPr lang="fr-FR" sz="2000" dirty="0"/>
              <a:t>Terminaison: sur bord inférieur corps os hyoïde et grande corne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57895" y="135188"/>
            <a:ext cx="6167718" cy="1072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b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Plan profond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1821" t="7457" b="35936"/>
          <a:stretch/>
        </p:blipFill>
        <p:spPr>
          <a:xfrm>
            <a:off x="6591071" y="183410"/>
            <a:ext cx="5011121" cy="64168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200775" y="3880"/>
            <a:ext cx="1197485" cy="26323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805547" y="3064040"/>
            <a:ext cx="2040131" cy="22163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82" y="1"/>
            <a:ext cx="932756" cy="68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852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5013" y="1825625"/>
            <a:ext cx="61160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u="sng" dirty="0"/>
              <a:t>3- Muscles infra-hyoïdiens</a:t>
            </a:r>
            <a:r>
              <a:rPr lang="fr-FR" sz="2000" b="1" dirty="0"/>
              <a:t>       </a:t>
            </a:r>
            <a:r>
              <a:rPr lang="fr-FR" sz="2000" i="1" dirty="0"/>
              <a:t>Plan superficiel</a:t>
            </a:r>
          </a:p>
          <a:p>
            <a:pPr>
              <a:buFontTx/>
              <a:buChar char="-"/>
            </a:pPr>
            <a:r>
              <a:rPr lang="fr-FR" sz="2000" u="sng" dirty="0"/>
              <a:t>Muscle </a:t>
            </a:r>
            <a:r>
              <a:rPr lang="fr-FR" sz="2000" u="sng" dirty="0" err="1"/>
              <a:t>sterno-hyoïdien</a:t>
            </a:r>
            <a:endParaRPr lang="fr-FR" sz="2000" u="sng" dirty="0"/>
          </a:p>
          <a:p>
            <a:pPr marL="0" indent="0">
              <a:buNone/>
            </a:pPr>
            <a:r>
              <a:rPr lang="fr-FR" sz="2000" dirty="0"/>
              <a:t>Origine: face post manubrium sternal, articulation </a:t>
            </a:r>
            <a:r>
              <a:rPr lang="fr-FR" sz="2000" dirty="0" err="1"/>
              <a:t>sterno-claviculaire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Trajet oblique en haut</a:t>
            </a:r>
          </a:p>
          <a:p>
            <a:pPr marL="0" indent="0">
              <a:buNone/>
            </a:pPr>
            <a:r>
              <a:rPr lang="fr-FR" sz="2000" dirty="0"/>
              <a:t>Terminaison: bord inférieur corps os hyoïde</a:t>
            </a:r>
          </a:p>
          <a:p>
            <a:pPr>
              <a:buFontTx/>
              <a:buChar char="-"/>
            </a:pPr>
            <a:r>
              <a:rPr lang="fr-FR" sz="2000" u="sng" dirty="0"/>
              <a:t>Muscle </a:t>
            </a:r>
            <a:r>
              <a:rPr lang="fr-FR" sz="2000" u="sng" dirty="0" err="1"/>
              <a:t>omo-hyoïdien</a:t>
            </a:r>
            <a:r>
              <a:rPr lang="fr-FR" sz="2000" dirty="0"/>
              <a:t>      Muscle digastrique</a:t>
            </a:r>
          </a:p>
          <a:p>
            <a:pPr marL="0" indent="0">
              <a:buNone/>
            </a:pPr>
            <a:r>
              <a:rPr lang="fr-FR" sz="2000" dirty="0"/>
              <a:t>Origine: face antérieure de la scapula puis tendon intermédiaire </a:t>
            </a:r>
          </a:p>
          <a:p>
            <a:pPr marL="0" indent="0">
              <a:buNone/>
            </a:pPr>
            <a:r>
              <a:rPr lang="fr-FR" sz="2000" dirty="0"/>
              <a:t>Trajet oblique en HT, en AV et en DD puis en HT et en DD</a:t>
            </a:r>
          </a:p>
          <a:p>
            <a:pPr marL="0" indent="0">
              <a:buNone/>
            </a:pPr>
            <a:r>
              <a:rPr lang="fr-FR" sz="2000" dirty="0"/>
              <a:t>Terminaison: bord inférieur corps os hyoïde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57895" y="135188"/>
            <a:ext cx="6167718" cy="1072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b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Plan profond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1821" t="7457" b="35936"/>
          <a:stretch/>
        </p:blipFill>
        <p:spPr>
          <a:xfrm>
            <a:off x="6591071" y="183410"/>
            <a:ext cx="5011121" cy="64168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200775" y="3880"/>
            <a:ext cx="1197485" cy="26323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5805547" y="3064040"/>
            <a:ext cx="2040131" cy="22163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49" y="69673"/>
            <a:ext cx="814708" cy="60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27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tracheo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5" y="4476997"/>
            <a:ext cx="3654223" cy="22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775" y="1554219"/>
            <a:ext cx="4925876" cy="4541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u="sng" dirty="0"/>
              <a:t>3- Muscles infra-hyoïdiens</a:t>
            </a:r>
          </a:p>
          <a:p>
            <a:pPr marL="0" indent="0">
              <a:buNone/>
            </a:pPr>
            <a:r>
              <a:rPr lang="fr-FR" sz="1800" dirty="0"/>
              <a:t>• </a:t>
            </a:r>
            <a:r>
              <a:rPr lang="fr-FR" sz="2400" dirty="0"/>
              <a:t>Action</a:t>
            </a:r>
          </a:p>
          <a:p>
            <a:pPr>
              <a:buFontTx/>
              <a:buChar char="-"/>
            </a:pPr>
            <a:r>
              <a:rPr lang="fr-FR" sz="2400" dirty="0"/>
              <a:t>Appui sur la scapula: abaissent l’os hyoïde et la langue</a:t>
            </a:r>
          </a:p>
          <a:p>
            <a:pPr>
              <a:buFontTx/>
              <a:buChar char="-"/>
            </a:pPr>
            <a:r>
              <a:rPr lang="fr-FR" sz="2400" dirty="0"/>
              <a:t>Appui sur os hyoïde: inspirateurs accessoires</a:t>
            </a:r>
          </a:p>
          <a:p>
            <a:pPr marL="0" indent="0">
              <a:buNone/>
            </a:pPr>
            <a:r>
              <a:rPr lang="fr-FR" sz="1800" dirty="0"/>
              <a:t>•</a:t>
            </a:r>
            <a:r>
              <a:rPr lang="fr-FR" sz="2400" dirty="0"/>
              <a:t> Innervation: nerf hypoglosse (XII) et plexus cervical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1800" dirty="0"/>
              <a:t>•</a:t>
            </a:r>
            <a:r>
              <a:rPr lang="fr-FR" sz="2400" dirty="0"/>
              <a:t> Forment losange de la trachéotomie</a:t>
            </a:r>
          </a:p>
        </p:txBody>
      </p:sp>
      <p:sp>
        <p:nvSpPr>
          <p:cNvPr id="6" name="Ellipse 5"/>
          <p:cNvSpPr/>
          <p:nvPr/>
        </p:nvSpPr>
        <p:spPr>
          <a:xfrm>
            <a:off x="8046883" y="6046059"/>
            <a:ext cx="2029521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9290198" y="134089"/>
            <a:ext cx="2029521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0529635" y="5384800"/>
            <a:ext cx="1580168" cy="1161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11256785" y="2823473"/>
            <a:ext cx="914400" cy="783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 descr="tracheotom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45" y="966913"/>
            <a:ext cx="3150355" cy="565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657895" y="135188"/>
            <a:ext cx="6167718" cy="1072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</a:t>
            </a:r>
            <a:r>
              <a:rPr lang="fr-FR" sz="2800" dirty="0" err="1">
                <a:latin typeface="Times New Roman" charset="0"/>
                <a:ea typeface="Times New Roman" charset="0"/>
                <a:cs typeface="Times New Roman" charset="0"/>
              </a:rPr>
              <a:t>antéro-latéraux</a:t>
            </a:r>
            <a:b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Plan profond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519" y="263195"/>
            <a:ext cx="1105490" cy="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1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/>
              <a:t>Références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7702" y="1857401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	</a:t>
            </a:r>
          </a:p>
          <a:p>
            <a:pPr>
              <a:buFontTx/>
              <a:buChar char="-"/>
            </a:pPr>
            <a:r>
              <a:rPr lang="en-CA" altLang="fr-FR" sz="2400" dirty="0"/>
              <a:t>Olivier G, Tête et </a:t>
            </a:r>
            <a:r>
              <a:rPr lang="en-CA" altLang="fr-FR" sz="2400" dirty="0" err="1"/>
              <a:t>cou</a:t>
            </a:r>
            <a:r>
              <a:rPr lang="en-CA" altLang="fr-FR" sz="2400" dirty="0"/>
              <a:t>, Fascicule II, 3è edition (1969)</a:t>
            </a:r>
          </a:p>
          <a:p>
            <a:pPr>
              <a:buFontTx/>
              <a:buChar char="-"/>
            </a:pPr>
            <a:r>
              <a:rPr lang="en-CA" altLang="fr-FR" sz="2400" dirty="0" err="1"/>
              <a:t>Rouvière</a:t>
            </a:r>
            <a:r>
              <a:rPr lang="en-CA" altLang="fr-FR" sz="2400" dirty="0"/>
              <a:t> H et </a:t>
            </a:r>
            <a:r>
              <a:rPr lang="en-CA" altLang="fr-FR" sz="2400" dirty="0" err="1"/>
              <a:t>Delmas</a:t>
            </a:r>
            <a:r>
              <a:rPr lang="en-CA" altLang="fr-FR" sz="2400" dirty="0"/>
              <a:t> A, Tome I. T</a:t>
            </a:r>
            <a:r>
              <a:rPr lang="fr-FR" altLang="fr-FR" sz="2400" dirty="0" err="1"/>
              <a:t>ête</a:t>
            </a:r>
            <a:r>
              <a:rPr lang="fr-FR" altLang="fr-FR" sz="2400" dirty="0"/>
              <a:t> et cou, 13</a:t>
            </a:r>
            <a:r>
              <a:rPr lang="fr-FR" altLang="fr-FR" sz="2400" baseline="30000" dirty="0"/>
              <a:t>ème</a:t>
            </a:r>
            <a:r>
              <a:rPr lang="fr-FR" altLang="fr-FR" sz="2400" dirty="0"/>
              <a:t> édition (1991) </a:t>
            </a:r>
            <a:endParaRPr lang="en-CA" altLang="fr-FR" sz="2400" dirty="0"/>
          </a:p>
          <a:p>
            <a:pPr>
              <a:buFontTx/>
              <a:buChar char="-"/>
            </a:pPr>
            <a:r>
              <a:rPr lang="fr-FR" sz="2400" dirty="0" err="1"/>
              <a:t>Chevrel</a:t>
            </a:r>
            <a:r>
              <a:rPr lang="fr-FR" sz="2400" dirty="0"/>
              <a:t> JP et Fontaine C, Tête et cou, Ed Springer (1996)</a:t>
            </a:r>
          </a:p>
          <a:p>
            <a:pPr>
              <a:buFontTx/>
              <a:buChar char="-"/>
            </a:pPr>
            <a:r>
              <a:rPr lang="fr-FR" altLang="fr-FR" sz="2400" dirty="0" err="1">
                <a:ea typeface="ＭＳ Ｐゴシック" charset="-128"/>
              </a:rPr>
              <a:t>Baqué</a:t>
            </a:r>
            <a:r>
              <a:rPr lang="fr-FR" altLang="fr-FR" sz="2400" dirty="0">
                <a:ea typeface="ＭＳ Ｐゴシック" charset="-128"/>
              </a:rPr>
              <a:t>,</a:t>
            </a:r>
            <a:r>
              <a:rPr lang="fr-FR" altLang="fr-FR" sz="2400" i="1" dirty="0">
                <a:ea typeface="ＭＳ Ｐゴシック" charset="-128"/>
              </a:rPr>
              <a:t> </a:t>
            </a:r>
            <a:r>
              <a:rPr lang="fr-FR" altLang="fr-FR" sz="2400" dirty="0">
                <a:ea typeface="ＭＳ Ｐゴシック" charset="-128"/>
              </a:rPr>
              <a:t>Manuel Pratique d’Anatomie, éditions </a:t>
            </a:r>
            <a:r>
              <a:rPr lang="fr-FR" altLang="fr-FR" sz="2400" dirty="0" err="1">
                <a:ea typeface="ＭＳ Ｐゴシック" charset="-128"/>
              </a:rPr>
              <a:t>éllipses</a:t>
            </a:r>
            <a:endParaRPr lang="fr-FR" altLang="fr-FR" sz="2400" dirty="0">
              <a:ea typeface="ＭＳ Ｐゴシック" charset="-128"/>
            </a:endParaRPr>
          </a:p>
          <a:p>
            <a:pPr>
              <a:buFontTx/>
              <a:buChar char="-"/>
            </a:pPr>
            <a:r>
              <a:rPr lang="fr-FR" altLang="fr-FR" sz="2400" dirty="0">
                <a:ea typeface="ＭＳ Ｐゴシック" charset="-128"/>
              </a:rPr>
              <a:t>Dessins personnels</a:t>
            </a:r>
          </a:p>
          <a:p>
            <a:pPr>
              <a:buFontTx/>
              <a:buChar char="-"/>
            </a:pP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791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138" y="1805363"/>
            <a:ext cx="4732001" cy="4351338"/>
          </a:xfrm>
        </p:spPr>
        <p:txBody>
          <a:bodyPr>
            <a:normAutofit/>
          </a:bodyPr>
          <a:lstStyle/>
          <a:p>
            <a:r>
              <a:rPr lang="fr-FR" sz="2000" b="1" dirty="0"/>
              <a:t>2 types de fascia</a:t>
            </a:r>
          </a:p>
          <a:p>
            <a:pPr>
              <a:buFontTx/>
              <a:buChar char="-"/>
            </a:pPr>
            <a:r>
              <a:rPr lang="fr-FR" sz="2000" dirty="0"/>
              <a:t>Superficiel = </a:t>
            </a:r>
            <a:r>
              <a:rPr lang="fr-FR" sz="2000" dirty="0" err="1"/>
              <a:t>platysma</a:t>
            </a:r>
            <a:endParaRPr lang="fr-FR" sz="2000" dirty="0"/>
          </a:p>
          <a:p>
            <a:pPr>
              <a:buFontTx/>
              <a:buChar char="-"/>
            </a:pPr>
            <a:r>
              <a:rPr lang="fr-FR" sz="2000" dirty="0"/>
              <a:t>Profond avec 4 lames</a:t>
            </a:r>
          </a:p>
          <a:p>
            <a:pPr marL="0" indent="0">
              <a:buNone/>
            </a:pPr>
            <a:r>
              <a:rPr lang="fr-FR" sz="2000" dirty="0"/>
              <a:t>. lame superficielle (SCM, TRPZ) </a:t>
            </a:r>
          </a:p>
          <a:p>
            <a:pPr marL="0" indent="0">
              <a:buNone/>
            </a:pPr>
            <a:r>
              <a:rPr lang="fr-FR" sz="2000" dirty="0"/>
              <a:t>. lame pré-trachéale engainant les muscles infra-hyoïdiens</a:t>
            </a:r>
          </a:p>
          <a:p>
            <a:pPr marL="0" indent="0">
              <a:buNone/>
            </a:pPr>
            <a:r>
              <a:rPr lang="fr-FR" sz="2000" dirty="0"/>
              <a:t>. lame pré-vertébrale séparant la nuque de la région cervicale antérieure</a:t>
            </a:r>
          </a:p>
          <a:p>
            <a:pPr marL="0" indent="0">
              <a:buNone/>
            </a:pPr>
            <a:r>
              <a:rPr lang="fr-FR" sz="2000" dirty="0"/>
              <a:t>. gaine carotidienne</a:t>
            </a: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6873" b="45936"/>
          <a:stretch/>
        </p:blipFill>
        <p:spPr>
          <a:xfrm>
            <a:off x="4963139" y="1645816"/>
            <a:ext cx="7070854" cy="46704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752305" y="1234921"/>
            <a:ext cx="10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Antérieur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099425" y="2892137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Gauche</a:t>
            </a:r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57895" y="135188"/>
            <a:ext cx="6167718" cy="1072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 fascia cervical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0573"/>
            <a:ext cx="6282447" cy="76442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4613"/>
            <a:ext cx="5732929" cy="448580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fr-FR" sz="2400" dirty="0">
                <a:ea typeface="Times New Roman" charset="0"/>
                <a:cs typeface="Times New Roman" charset="0"/>
              </a:rPr>
              <a:t>Contenu du cou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3 régions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muscles du cou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2. Glande thyroïde 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morphologies externe et interne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vascularisation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rapports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3. Glandes parathyroïdes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543800" y="170573"/>
            <a:ext cx="4648200" cy="212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i="1" u="sng" dirty="0">
                <a:ea typeface="Times New Roman" charset="0"/>
                <a:cs typeface="Times New Roman" charset="0"/>
              </a:rPr>
              <a:t>Autre cours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i="1" dirty="0">
                <a:ea typeface="Times New Roman" charset="0"/>
                <a:cs typeface="Times New Roman" charset="0"/>
              </a:rPr>
              <a:t>Glandes salivaires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parotide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</a:t>
            </a:r>
            <a:r>
              <a:rPr lang="fr-FR" i="1" dirty="0" err="1">
                <a:ea typeface="Times New Roman" charset="0"/>
                <a:cs typeface="Times New Roman" charset="0"/>
              </a:rPr>
              <a:t>submandibulaire</a:t>
            </a:r>
            <a:endParaRPr lang="fr-FR" i="1" dirty="0">
              <a:ea typeface="Times New Roman" charset="0"/>
              <a:cs typeface="Times New Roman" charset="0"/>
            </a:endParaRP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sublinguale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712338" y="4475355"/>
            <a:ext cx="385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cs typeface="Times New Roman" charset="0"/>
              </a:rPr>
              <a:t>4. </a:t>
            </a:r>
            <a:r>
              <a:rPr lang="fr-FR" sz="2400" dirty="0"/>
              <a:t>Vaisseaux du cou</a:t>
            </a:r>
          </a:p>
          <a:p>
            <a:pPr marL="457200" indent="-457200">
              <a:buAutoNum type="arabicPeriod"/>
            </a:pPr>
            <a:endParaRPr lang="fr-FR" sz="2400" dirty="0"/>
          </a:p>
          <a:p>
            <a:r>
              <a:rPr lang="fr-FR" sz="2400" dirty="0"/>
              <a:t>5. Nerfs du cou</a:t>
            </a:r>
          </a:p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696991" y="3135618"/>
            <a:ext cx="5501928" cy="1875769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5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4" y="3701745"/>
            <a:ext cx="3705655" cy="313995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016" y="1547575"/>
            <a:ext cx="8220714" cy="4351338"/>
          </a:xfrm>
        </p:spPr>
        <p:txBody>
          <a:bodyPr>
            <a:normAutofit/>
          </a:bodyPr>
          <a:lstStyle/>
          <a:p>
            <a:r>
              <a:rPr lang="fr-FR" sz="2400" dirty="0"/>
              <a:t>Glande endocrine, impaire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Située dans la région infra-hyoïdienne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Régulation du métabolisme iodé (sécrétion hormones T3 et T4) et osseux (</a:t>
            </a:r>
            <a:r>
              <a:rPr lang="fr-FR" sz="2400" dirty="0" err="1"/>
              <a:t>thyrocalcitonine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407" y="851646"/>
            <a:ext cx="3426879" cy="42313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600722" y="5082987"/>
            <a:ext cx="172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Vue antérieure                      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11695" y="236542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Introduction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85" y="3854121"/>
            <a:ext cx="1105490" cy="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624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66" y="2178601"/>
            <a:ext cx="5235882" cy="4253771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53" y="1825625"/>
            <a:ext cx="1105490" cy="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975" y="2129817"/>
            <a:ext cx="6345848" cy="4351338"/>
          </a:xfrm>
        </p:spPr>
        <p:txBody>
          <a:bodyPr>
            <a:normAutofit/>
          </a:bodyPr>
          <a:lstStyle/>
          <a:p>
            <a:r>
              <a:rPr lang="fr-FR" sz="2400" dirty="0"/>
              <a:t>Situation superficielle, palpable si pathologique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Mobile à la déglutition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Pathologies: nodules, goitre, cancers</a:t>
            </a:r>
          </a:p>
          <a:p>
            <a:endParaRPr lang="fr-FR" sz="2400" dirty="0"/>
          </a:p>
          <a:p>
            <a:r>
              <a:rPr lang="fr-FR" sz="2400" dirty="0"/>
              <a:t>Explorable par échographie, scanner, IRM</a:t>
            </a:r>
          </a:p>
          <a:p>
            <a:endParaRPr lang="fr-FR" sz="24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68577" y="211626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35161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thyroid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294" y="1979165"/>
            <a:ext cx="3194556" cy="4772500"/>
          </a:xfrm>
          <a:prstGeom prst="rect">
            <a:avLst/>
          </a:prstGeom>
          <a:ln w="38100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94" y="1272987"/>
            <a:ext cx="1068682" cy="78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1"/>
          <p:cNvSpPr txBox="1">
            <a:spLocks/>
          </p:cNvSpPr>
          <p:nvPr/>
        </p:nvSpPr>
        <p:spPr>
          <a:xfrm>
            <a:off x="320602" y="1647552"/>
            <a:ext cx="4672740" cy="49056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Forme de H majuscule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2 lobes triangulaires réunis par l’isthme</a:t>
            </a:r>
          </a:p>
          <a:p>
            <a:endParaRPr lang="fr-FR" sz="2400" dirty="0"/>
          </a:p>
          <a:p>
            <a:r>
              <a:rPr lang="fr-FR" sz="2400" dirty="0"/>
              <a:t>Parfois lobe pyramidal (dit de </a:t>
            </a:r>
            <a:r>
              <a:rPr lang="fr-FR" sz="2400" dirty="0" err="1"/>
              <a:t>Lalouette</a:t>
            </a:r>
            <a:r>
              <a:rPr lang="fr-FR" sz="2400" dirty="0"/>
              <a:t>)</a:t>
            </a:r>
          </a:p>
          <a:p>
            <a:endParaRPr lang="fr-FR" sz="2400" dirty="0"/>
          </a:p>
          <a:p>
            <a:r>
              <a:rPr lang="fr-FR" sz="2400" dirty="0"/>
              <a:t>Poids: 50g, H 8cm / l 4cm / e 2cm</a:t>
            </a:r>
          </a:p>
          <a:p>
            <a:endParaRPr lang="fr-FR" sz="2400" dirty="0"/>
          </a:p>
          <a:p>
            <a:r>
              <a:rPr lang="fr-FR" sz="2400" dirty="0"/>
              <a:t>Lobe </a:t>
            </a:r>
            <a:r>
              <a:rPr lang="fr-FR" sz="2400" dirty="0" err="1"/>
              <a:t>pyr</a:t>
            </a:r>
            <a:r>
              <a:rPr lang="fr-FR" sz="2400" dirty="0"/>
              <a:t> -&gt; ligament = tractus </a:t>
            </a:r>
            <a:r>
              <a:rPr lang="fr-FR" sz="2400" dirty="0" err="1"/>
              <a:t>thyréo-glosse</a:t>
            </a:r>
            <a:endParaRPr lang="fr-FR" sz="2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38" y="2700902"/>
            <a:ext cx="3473762" cy="40507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68118" y="2331570"/>
            <a:ext cx="203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Vue latérale gauche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77950" y="82279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Morphologie externe</a:t>
            </a:r>
          </a:p>
        </p:txBody>
      </p:sp>
    </p:spTree>
    <p:extLst>
      <p:ext uri="{BB962C8B-B14F-4D97-AF65-F5344CB8AC3E}">
        <p14:creationId xmlns:p14="http://schemas.microsoft.com/office/powerpoint/2010/main" val="713579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13" y="2480508"/>
            <a:ext cx="5442957" cy="3217684"/>
          </a:xfrm>
          <a:prstGeom prst="rect">
            <a:avLst/>
          </a:prstGeom>
        </p:spPr>
      </p:pic>
      <p:sp>
        <p:nvSpPr>
          <p:cNvPr id="10" name="Espace réservé du contenu 1"/>
          <p:cNvSpPr txBox="1">
            <a:spLocks/>
          </p:cNvSpPr>
          <p:nvPr/>
        </p:nvSpPr>
        <p:spPr>
          <a:xfrm>
            <a:off x="209611" y="1268973"/>
            <a:ext cx="5461634" cy="49056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Thyroïde moulée sur l’axe </a:t>
            </a:r>
            <a:r>
              <a:rPr lang="fr-FR" sz="2400" dirty="0" err="1"/>
              <a:t>œso</a:t>
            </a:r>
            <a:r>
              <a:rPr lang="fr-FR" sz="2400" dirty="0"/>
              <a:t>-trachéal</a:t>
            </a:r>
          </a:p>
          <a:p>
            <a:pPr marL="0" indent="0">
              <a:buNone/>
            </a:pPr>
            <a:r>
              <a:rPr lang="fr-FR" sz="2400" dirty="0"/>
              <a:t>(ligaments </a:t>
            </a:r>
            <a:r>
              <a:rPr lang="fr-FR" sz="2400" dirty="0" err="1"/>
              <a:t>thyro</a:t>
            </a:r>
            <a:r>
              <a:rPr lang="fr-FR" sz="2400" dirty="0"/>
              <a:t>-trachéaux)</a:t>
            </a:r>
          </a:p>
          <a:p>
            <a:r>
              <a:rPr lang="fr-FR" sz="2400" dirty="0"/>
              <a:t>3 faces</a:t>
            </a:r>
          </a:p>
          <a:p>
            <a:pPr lvl="1">
              <a:buFontTx/>
              <a:buChar char="-"/>
            </a:pPr>
            <a:r>
              <a:rPr lang="fr-FR" sz="2000" dirty="0"/>
              <a:t>latérale</a:t>
            </a:r>
          </a:p>
          <a:p>
            <a:pPr lvl="1">
              <a:buFontTx/>
              <a:buChar char="-"/>
            </a:pPr>
            <a:r>
              <a:rPr lang="fr-FR" sz="2000" dirty="0"/>
              <a:t>médiale (axe </a:t>
            </a:r>
            <a:r>
              <a:rPr lang="fr-FR" sz="2000" dirty="0" err="1"/>
              <a:t>œso</a:t>
            </a:r>
            <a:r>
              <a:rPr lang="fr-FR" sz="2000" dirty="0"/>
              <a:t>-trachéal)</a:t>
            </a:r>
          </a:p>
          <a:p>
            <a:pPr lvl="1">
              <a:buFontTx/>
              <a:buChar char="-"/>
            </a:pPr>
            <a:r>
              <a:rPr lang="fr-FR" sz="2000" dirty="0"/>
              <a:t>postérieure (médiale/ </a:t>
            </a:r>
            <a:r>
              <a:rPr lang="fr-FR" sz="2000" dirty="0" err="1"/>
              <a:t>lat</a:t>
            </a:r>
            <a:r>
              <a:rPr lang="fr-FR" sz="2000" dirty="0"/>
              <a:t>)</a:t>
            </a:r>
          </a:p>
          <a:p>
            <a:endParaRPr lang="fr-FR" sz="2400" dirty="0"/>
          </a:p>
          <a:p>
            <a:r>
              <a:rPr lang="fr-FR" sz="2400" dirty="0"/>
              <a:t>Entourée d’une gaine</a:t>
            </a:r>
          </a:p>
          <a:p>
            <a:endParaRPr lang="fr-FR" sz="2400" dirty="0"/>
          </a:p>
          <a:p>
            <a:r>
              <a:rPr lang="fr-FR" sz="2400" dirty="0"/>
              <a:t>Isthme  = 2</a:t>
            </a:r>
            <a:r>
              <a:rPr lang="fr-FR" sz="2400" baseline="30000" dirty="0"/>
              <a:t>ème</a:t>
            </a:r>
            <a:r>
              <a:rPr lang="fr-FR" sz="2400" dirty="0"/>
              <a:t> cartilage trachéal</a:t>
            </a:r>
          </a:p>
          <a:p>
            <a:r>
              <a:rPr lang="fr-FR" sz="2400" dirty="0"/>
              <a:t>Lobe -&gt; 4-5</a:t>
            </a:r>
            <a:r>
              <a:rPr lang="fr-FR" sz="2400" baseline="30000" dirty="0"/>
              <a:t>ème</a:t>
            </a:r>
            <a:r>
              <a:rPr lang="fr-FR" sz="2400" dirty="0"/>
              <a:t> cartilage trachéal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13177" y="2111176"/>
            <a:ext cx="462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Vue antérieure                     	      Coupe axiale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03" y="1757082"/>
            <a:ext cx="3441676" cy="474345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65" y="1158485"/>
            <a:ext cx="942863" cy="69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020037" y="116913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Morphologie interne</a:t>
            </a:r>
          </a:p>
        </p:txBody>
      </p:sp>
    </p:spTree>
    <p:extLst>
      <p:ext uri="{BB962C8B-B14F-4D97-AF65-F5344CB8AC3E}">
        <p14:creationId xmlns:p14="http://schemas.microsoft.com/office/powerpoint/2010/main" val="4282412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yroid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2829" y="1399478"/>
            <a:ext cx="4168437" cy="5367756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51" y="709196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330694" y="2086824"/>
            <a:ext cx="736491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3 pédicules artériels</a:t>
            </a:r>
          </a:p>
          <a:p>
            <a:pPr>
              <a:buFontTx/>
              <a:buChar char="-"/>
            </a:pPr>
            <a:r>
              <a:rPr lang="fr-FR" sz="2400" dirty="0"/>
              <a:t>a. thyroïdienne supérieure (ACE)</a:t>
            </a:r>
          </a:p>
          <a:p>
            <a:pPr marL="0" indent="0">
              <a:buNone/>
            </a:pPr>
            <a:r>
              <a:rPr lang="fr-FR" sz="2400" dirty="0"/>
              <a:t>	-&gt; 3 rameaux (</a:t>
            </a:r>
            <a:r>
              <a:rPr lang="fr-FR" sz="2400" dirty="0" err="1"/>
              <a:t>lat</a:t>
            </a:r>
            <a:r>
              <a:rPr lang="fr-FR" sz="2400" dirty="0"/>
              <a:t>, médial et post)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a. thyroïdienne inférieure (tronc </a:t>
            </a:r>
            <a:r>
              <a:rPr lang="fr-FR" sz="2400" dirty="0" err="1"/>
              <a:t>thyro</a:t>
            </a:r>
            <a:r>
              <a:rPr lang="fr-FR" sz="2400" dirty="0"/>
              <a:t>-cervical de l’ASC)</a:t>
            </a:r>
          </a:p>
          <a:p>
            <a:pPr marL="0" indent="0">
              <a:buNone/>
            </a:pPr>
            <a:r>
              <a:rPr lang="fr-FR" sz="2400" dirty="0"/>
              <a:t>	-&gt; 3 rameaux (post, profond et caudal)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inconstante: a. thyroïdienne </a:t>
            </a:r>
            <a:r>
              <a:rPr lang="fr-FR" sz="2400" dirty="0" err="1"/>
              <a:t>ima</a:t>
            </a:r>
            <a:r>
              <a:rPr lang="fr-FR" sz="2400" dirty="0"/>
              <a:t> (</a:t>
            </a:r>
            <a:r>
              <a:rPr lang="fr-FR" sz="2400" dirty="0" err="1"/>
              <a:t>Neubauer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945708" y="194597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Vascularisation</a:t>
            </a:r>
          </a:p>
        </p:txBody>
      </p:sp>
    </p:spTree>
    <p:extLst>
      <p:ext uri="{BB962C8B-B14F-4D97-AF65-F5344CB8AC3E}">
        <p14:creationId xmlns:p14="http://schemas.microsoft.com/office/powerpoint/2010/main" val="1809611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16" y="1618572"/>
            <a:ext cx="7005101" cy="5015311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82753" y="1950558"/>
            <a:ext cx="4669674" cy="4351338"/>
          </a:xfrm>
        </p:spPr>
        <p:txBody>
          <a:bodyPr>
            <a:normAutofit/>
          </a:bodyPr>
          <a:lstStyle/>
          <a:p>
            <a:r>
              <a:rPr lang="fr-FR" sz="2400" dirty="0"/>
              <a:t>a. thyroïdienne </a:t>
            </a:r>
            <a:r>
              <a:rPr lang="fr-FR" sz="2400" dirty="0" err="1"/>
              <a:t>ima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3 pédicules veineux</a:t>
            </a:r>
          </a:p>
          <a:p>
            <a:pPr>
              <a:buFontTx/>
              <a:buChar char="-"/>
            </a:pPr>
            <a:r>
              <a:rPr lang="fr-FR" sz="2400" dirty="0"/>
              <a:t>v. </a:t>
            </a:r>
            <a:r>
              <a:rPr lang="fr-FR" sz="2400" dirty="0" err="1"/>
              <a:t>thyr</a:t>
            </a:r>
            <a:r>
              <a:rPr lang="fr-FR" sz="2400" dirty="0"/>
              <a:t> sup -&gt; tronc </a:t>
            </a:r>
            <a:r>
              <a:rPr lang="fr-FR" sz="2400" dirty="0" err="1"/>
              <a:t>thyro</a:t>
            </a:r>
            <a:r>
              <a:rPr lang="fr-FR" sz="2400" dirty="0"/>
              <a:t>-</a:t>
            </a:r>
            <a:r>
              <a:rPr lang="fr-FR" sz="2400" dirty="0" err="1"/>
              <a:t>linguo</a:t>
            </a:r>
            <a:r>
              <a:rPr lang="fr-FR" sz="2400" dirty="0"/>
              <a:t>-facial -&gt; VJI</a:t>
            </a:r>
          </a:p>
          <a:p>
            <a:pPr>
              <a:buFontTx/>
              <a:buChar char="-"/>
            </a:pPr>
            <a:r>
              <a:rPr lang="fr-FR" sz="2400" dirty="0"/>
              <a:t>v. </a:t>
            </a:r>
            <a:r>
              <a:rPr lang="fr-FR" sz="2400" dirty="0" err="1"/>
              <a:t>thyr</a:t>
            </a:r>
            <a:r>
              <a:rPr lang="fr-FR" sz="2400" dirty="0"/>
              <a:t> </a:t>
            </a:r>
            <a:r>
              <a:rPr lang="fr-FR" sz="2400" dirty="0" err="1"/>
              <a:t>moy</a:t>
            </a:r>
            <a:r>
              <a:rPr lang="fr-FR" sz="2400" dirty="0"/>
              <a:t> -&gt; VJI</a:t>
            </a:r>
          </a:p>
          <a:p>
            <a:pPr>
              <a:buFontTx/>
              <a:buChar char="-"/>
            </a:pPr>
            <a:r>
              <a:rPr lang="fr-FR" sz="2400" dirty="0"/>
              <a:t>v. </a:t>
            </a:r>
            <a:r>
              <a:rPr lang="fr-FR" sz="2400" dirty="0" err="1"/>
              <a:t>thyr</a:t>
            </a:r>
            <a:r>
              <a:rPr lang="fr-FR" sz="2400" dirty="0"/>
              <a:t> </a:t>
            </a:r>
            <a:r>
              <a:rPr lang="fr-FR" sz="2400" dirty="0" err="1"/>
              <a:t>inf</a:t>
            </a:r>
            <a:r>
              <a:rPr lang="fr-FR" sz="2400" dirty="0"/>
              <a:t> -&gt; VJI ou veine brachio-céphalique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74" y="686025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980889" y="100039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Vascularisation</a:t>
            </a:r>
          </a:p>
        </p:txBody>
      </p:sp>
    </p:spTree>
    <p:extLst>
      <p:ext uri="{BB962C8B-B14F-4D97-AF65-F5344CB8AC3E}">
        <p14:creationId xmlns:p14="http://schemas.microsoft.com/office/powerpoint/2010/main" val="85014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07" y="1476548"/>
            <a:ext cx="5620579" cy="53160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94825" y="1132054"/>
            <a:ext cx="185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postérieure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23118" y="1844777"/>
            <a:ext cx="6079513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3 pédicules artériels</a:t>
            </a:r>
          </a:p>
          <a:p>
            <a:pPr>
              <a:buFontTx/>
              <a:buChar char="-"/>
            </a:pPr>
            <a:r>
              <a:rPr lang="fr-FR" sz="2400" dirty="0"/>
              <a:t>a. thyroïdienne supérieure (ACE)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a. thyroïdienne inférieure (tronc </a:t>
            </a:r>
            <a:r>
              <a:rPr lang="fr-FR" sz="2400" dirty="0" err="1"/>
              <a:t>thyro</a:t>
            </a:r>
            <a:r>
              <a:rPr lang="fr-FR" sz="2400" dirty="0"/>
              <a:t>-cervical de l’ASC)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inconstante: a. thyroïdienne </a:t>
            </a:r>
            <a:r>
              <a:rPr lang="fr-FR" sz="2400" dirty="0" err="1"/>
              <a:t>ima</a:t>
            </a:r>
            <a:r>
              <a:rPr lang="fr-FR" sz="2400" dirty="0"/>
              <a:t> (</a:t>
            </a:r>
            <a:r>
              <a:rPr lang="fr-FR" sz="2400" dirty="0" err="1"/>
              <a:t>Neubauer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Rapport: nerfs laryngés inférieurs (récurrents)</a:t>
            </a:r>
          </a:p>
          <a:p>
            <a:endParaRPr lang="fr-FR" sz="24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45708" y="194597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Vascularisation</a:t>
            </a:r>
          </a:p>
        </p:txBody>
      </p:sp>
    </p:spTree>
    <p:extLst>
      <p:ext uri="{BB962C8B-B14F-4D97-AF65-F5344CB8AC3E}">
        <p14:creationId xmlns:p14="http://schemas.microsoft.com/office/powerpoint/2010/main" val="3875153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teres du cou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980540"/>
            <a:ext cx="4184097" cy="56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457199" y="1981200"/>
            <a:ext cx="6486525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400" dirty="0"/>
              <a:t>Drainage lymphatique</a:t>
            </a:r>
          </a:p>
          <a:p>
            <a:pPr marL="0" indent="0">
              <a:buNone/>
            </a:pPr>
            <a:r>
              <a:rPr lang="fr-FR" altLang="fr-FR" sz="2400" dirty="0" err="1"/>
              <a:t>Lymphon</a:t>
            </a:r>
            <a:r>
              <a:rPr lang="fr-FR" sz="2400" dirty="0" err="1"/>
              <a:t>œ</a:t>
            </a:r>
            <a:r>
              <a:rPr lang="fr-FR" altLang="fr-FR" sz="2400" dirty="0" err="1"/>
              <a:t>uds</a:t>
            </a:r>
            <a:r>
              <a:rPr lang="fr-FR" altLang="fr-FR" sz="2400" dirty="0"/>
              <a:t> sur plusieurs chaines: jugulaire (1,2,3), </a:t>
            </a:r>
            <a:r>
              <a:rPr lang="fr-FR" altLang="fr-FR" sz="2400" dirty="0" err="1"/>
              <a:t>récurrentielle</a:t>
            </a:r>
            <a:r>
              <a:rPr lang="fr-FR" altLang="fr-FR" sz="2400" dirty="0"/>
              <a:t> (4), puis pré-trachéaux (5,6) et médiastinaux</a:t>
            </a:r>
          </a:p>
          <a:p>
            <a:pPr marL="0" indent="0">
              <a:buNone/>
            </a:pPr>
            <a:endParaRPr lang="fr-FR" altLang="fr-FR" sz="2400" dirty="0"/>
          </a:p>
          <a:p>
            <a:pPr marL="0" indent="0">
              <a:buNone/>
            </a:pPr>
            <a:r>
              <a:rPr lang="fr-FR" altLang="fr-FR" sz="2400" dirty="0"/>
              <a:t>Curage large en cas de cancer, bilatéral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52990" y="580430"/>
            <a:ext cx="241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</a:t>
            </a:r>
            <a:r>
              <a:rPr lang="fr-FR" sz="2000" dirty="0" err="1"/>
              <a:t>antéro-latérale</a:t>
            </a:r>
            <a:r>
              <a:rPr lang="fr-FR" sz="2000" dirty="0"/>
              <a:t> D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55110" y="65831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Vascularisation</a:t>
            </a:r>
          </a:p>
        </p:txBody>
      </p:sp>
    </p:spTree>
    <p:extLst>
      <p:ext uri="{BB962C8B-B14F-4D97-AF65-F5344CB8AC3E}">
        <p14:creationId xmlns:p14="http://schemas.microsoft.com/office/powerpoint/2010/main" val="247771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434" y="365627"/>
            <a:ext cx="10515600" cy="710714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59" y="1701088"/>
            <a:ext cx="5858651" cy="408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663950" y="1232967"/>
            <a:ext cx="453548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Région intermédiaire entre le tête et le tronc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02668" y="2924742"/>
            <a:ext cx="1532765" cy="87554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Soutien</a:t>
            </a:r>
          </a:p>
          <a:p>
            <a:pPr algn="ctr"/>
            <a:r>
              <a:rPr lang="fr-FR" altLang="fr-FR" dirty="0"/>
              <a:t>de la tête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84383" y="4049159"/>
            <a:ext cx="2051050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Mobilité de la tête</a:t>
            </a:r>
          </a:p>
          <a:p>
            <a:pPr algn="ctr"/>
            <a:r>
              <a:rPr lang="fr-FR" altLang="fr-FR"/>
              <a:t>oculocéphalogyrie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352859" y="4884455"/>
            <a:ext cx="190817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Contient </a:t>
            </a:r>
          </a:p>
          <a:p>
            <a:pPr algn="ctr"/>
            <a:r>
              <a:rPr lang="fr-FR" altLang="fr-FR" dirty="0"/>
              <a:t>de nombreuses</a:t>
            </a:r>
          </a:p>
          <a:p>
            <a:pPr algn="ctr"/>
            <a:r>
              <a:rPr lang="fr-FR" altLang="fr-FR" dirty="0"/>
              <a:t>structures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4084" y="3671336"/>
            <a:ext cx="226695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Repères anatomiques </a:t>
            </a:r>
          </a:p>
          <a:p>
            <a:pPr algn="ctr"/>
            <a:r>
              <a:rPr lang="fr-FR" altLang="fr-FR" dirty="0"/>
              <a:t>de surface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004851" y="2080166"/>
            <a:ext cx="2266950" cy="13585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Trois régions</a:t>
            </a:r>
          </a:p>
          <a:p>
            <a:pPr marL="285750" indent="-285750" algn="ctr">
              <a:buFontTx/>
              <a:buChar char="-"/>
            </a:pPr>
            <a:r>
              <a:rPr lang="fr-FR" altLang="fr-FR" dirty="0"/>
              <a:t>Colonne vertébrale</a:t>
            </a:r>
          </a:p>
          <a:p>
            <a:pPr marL="285750" indent="-285750" algn="ctr">
              <a:buFontTx/>
              <a:buChar char="-"/>
            </a:pPr>
            <a:r>
              <a:rPr lang="fr-FR" altLang="fr-FR" dirty="0"/>
              <a:t>Cervicale antérieure</a:t>
            </a:r>
          </a:p>
          <a:p>
            <a:pPr marL="285750" indent="-285750" algn="ctr">
              <a:buFontTx/>
              <a:buChar char="-"/>
            </a:pPr>
            <a:r>
              <a:rPr lang="fr-FR" altLang="fr-FR" dirty="0"/>
              <a:t>Postérieure: nuque</a:t>
            </a:r>
          </a:p>
        </p:txBody>
      </p:sp>
    </p:spTree>
    <p:extLst>
      <p:ext uri="{BB962C8B-B14F-4D97-AF65-F5344CB8AC3E}">
        <p14:creationId xmlns:p14="http://schemas.microsoft.com/office/powerpoint/2010/main" val="2030818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646" y="2506662"/>
            <a:ext cx="5311588" cy="2298420"/>
          </a:xfrm>
        </p:spPr>
        <p:txBody>
          <a:bodyPr>
            <a:normAutofit/>
          </a:bodyPr>
          <a:lstStyle/>
          <a:p>
            <a:r>
              <a:rPr lang="fr-FR" sz="2400" dirty="0"/>
              <a:t>Nerveux: nerfs laryngés inférieurs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81" y="107575"/>
            <a:ext cx="5549154" cy="659802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70646" y="107575"/>
            <a:ext cx="5749529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Rapports</a:t>
            </a:r>
          </a:p>
        </p:txBody>
      </p:sp>
    </p:spTree>
    <p:extLst>
      <p:ext uri="{BB962C8B-B14F-4D97-AF65-F5344CB8AC3E}">
        <p14:creationId xmlns:p14="http://schemas.microsoft.com/office/powerpoint/2010/main" val="2394534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526741" cy="4351338"/>
          </a:xfrm>
        </p:spPr>
        <p:txBody>
          <a:bodyPr>
            <a:normAutofit/>
          </a:bodyPr>
          <a:lstStyle/>
          <a:p>
            <a:r>
              <a:rPr lang="fr-FR" sz="2400" b="1" dirty="0"/>
              <a:t>Musculaires</a:t>
            </a:r>
          </a:p>
          <a:p>
            <a:pPr marL="0" indent="0">
              <a:buNone/>
            </a:pPr>
            <a:r>
              <a:rPr lang="fr-FR" sz="2400" dirty="0"/>
              <a:t>Muscles infra-hyoïdiens	2 plans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Plan superficiel: muscles </a:t>
            </a:r>
            <a:r>
              <a:rPr lang="fr-FR" sz="2400" dirty="0" err="1"/>
              <a:t>sterno-hyoïdien</a:t>
            </a:r>
            <a:r>
              <a:rPr lang="fr-FR" sz="2400" dirty="0"/>
              <a:t> (2) et </a:t>
            </a:r>
            <a:r>
              <a:rPr lang="fr-FR" sz="2400" dirty="0" err="1"/>
              <a:t>omo-hyoïdien</a:t>
            </a:r>
            <a:r>
              <a:rPr lang="fr-FR" sz="2400" dirty="0"/>
              <a:t> (6- plus latéral)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Plan profond: muscles </a:t>
            </a:r>
            <a:r>
              <a:rPr lang="fr-FR" sz="2400" dirty="0" err="1"/>
              <a:t>sterno-thyroïdien</a:t>
            </a:r>
            <a:r>
              <a:rPr lang="fr-FR" sz="2400" dirty="0"/>
              <a:t> (3) et </a:t>
            </a:r>
            <a:r>
              <a:rPr lang="fr-FR" sz="2400" dirty="0" err="1"/>
              <a:t>thyro</a:t>
            </a:r>
            <a:r>
              <a:rPr lang="fr-FR" sz="2400" dirty="0"/>
              <a:t>-hyoïdien (4)</a:t>
            </a:r>
          </a:p>
          <a:p>
            <a:endParaRPr lang="fr-FR" sz="2400" dirty="0"/>
          </a:p>
        </p:txBody>
      </p:sp>
      <p:pic>
        <p:nvPicPr>
          <p:cNvPr id="5" name="Picture 4" descr="cou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83" b="3204"/>
          <a:stretch/>
        </p:blipFill>
        <p:spPr>
          <a:xfrm>
            <a:off x="7569684" y="985294"/>
            <a:ext cx="4346532" cy="5761973"/>
          </a:xfrm>
          <a:prstGeom prst="rect">
            <a:avLst/>
          </a:prstGeom>
          <a:ln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817279" y="504524"/>
            <a:ext cx="1739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antérieure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70646" y="107575"/>
            <a:ext cx="5749529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 thyroïde</a:t>
            </a:r>
          </a:p>
          <a:p>
            <a:pPr algn="ctr"/>
            <a:r>
              <a:rPr lang="fr-FR" sz="2800" b="1" dirty="0"/>
              <a:t>Rapports</a:t>
            </a:r>
          </a:p>
        </p:txBody>
      </p:sp>
    </p:spTree>
    <p:extLst>
      <p:ext uri="{BB962C8B-B14F-4D97-AF65-F5344CB8AC3E}">
        <p14:creationId xmlns:p14="http://schemas.microsoft.com/office/powerpoint/2010/main" val="2227862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9" y="1913914"/>
            <a:ext cx="4550714" cy="4685665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>
            <a:off x="2753784" y="3494037"/>
            <a:ext cx="2729948" cy="12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648357" y="3879591"/>
            <a:ext cx="2729948" cy="2028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504056" y="3321602"/>
            <a:ext cx="154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Trachée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48602" y="1544582"/>
            <a:ext cx="30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a typeface="Times New Roman" charset="0"/>
                <a:cs typeface="Times New Roman" charset="0"/>
              </a:rPr>
              <a:t>Coupe axiale en C6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2773669" y="2957757"/>
            <a:ext cx="2397260" cy="1960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068999" y="4690351"/>
            <a:ext cx="52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155046" y="2945993"/>
            <a:ext cx="154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Thyroïde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24621" y="3669319"/>
            <a:ext cx="154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Œsophage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4048246" y="4076821"/>
            <a:ext cx="1338469" cy="5756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944877" y="4568279"/>
            <a:ext cx="154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Paquet </a:t>
            </a:r>
            <a:r>
              <a:rPr lang="fr-FR" dirty="0" err="1"/>
              <a:t>jugulo</a:t>
            </a:r>
            <a:r>
              <a:rPr lang="fr-FR" dirty="0"/>
              <a:t>-carotidien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3314348" y="2187561"/>
            <a:ext cx="1648591" cy="328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3530997" y="2196557"/>
            <a:ext cx="1431942" cy="6457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932204" y="1745798"/>
            <a:ext cx="154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Muscles infra-hyoïdiens</a:t>
            </a:r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7324383" y="1913914"/>
            <a:ext cx="4806820" cy="4602350"/>
          </a:xfrm>
        </p:spPr>
        <p:txBody>
          <a:bodyPr>
            <a:normAutofit/>
          </a:bodyPr>
          <a:lstStyle/>
          <a:p>
            <a:r>
              <a:rPr lang="fr-FR" sz="2400" b="1" dirty="0"/>
              <a:t>Au total, rapports antérieurs</a:t>
            </a:r>
          </a:p>
          <a:p>
            <a:pPr marL="0" indent="0">
              <a:buNone/>
            </a:pPr>
            <a:r>
              <a:rPr lang="fr-FR" sz="2400" dirty="0"/>
              <a:t>   de la profondeur à la surface</a:t>
            </a:r>
          </a:p>
          <a:p>
            <a:pPr>
              <a:buFontTx/>
              <a:buChar char="-"/>
            </a:pPr>
            <a:r>
              <a:rPr lang="fr-FR" sz="2400" dirty="0"/>
              <a:t>lame </a:t>
            </a:r>
            <a:r>
              <a:rPr lang="fr-FR" sz="2400" dirty="0" err="1"/>
              <a:t>prétrachéale</a:t>
            </a:r>
            <a:r>
              <a:rPr lang="fr-FR" sz="2400" dirty="0"/>
              <a:t> fascia cervical avec muscles SH et OH</a:t>
            </a:r>
          </a:p>
          <a:p>
            <a:pPr>
              <a:buFontTx/>
              <a:buChar char="-"/>
            </a:pPr>
            <a:r>
              <a:rPr lang="fr-FR" sz="2400" dirty="0"/>
              <a:t>lame superficielle fascia cervical avec muscles SCM</a:t>
            </a:r>
          </a:p>
          <a:p>
            <a:pPr>
              <a:buFontTx/>
              <a:buChar char="-"/>
            </a:pPr>
            <a:r>
              <a:rPr lang="fr-FR" sz="2400" dirty="0"/>
              <a:t>panicule adipeux avec </a:t>
            </a:r>
            <a:r>
              <a:rPr lang="fr-FR" sz="2400" dirty="0" err="1"/>
              <a:t>platysma</a:t>
            </a:r>
            <a:endParaRPr lang="fr-FR" sz="2400" dirty="0"/>
          </a:p>
          <a:p>
            <a:pPr>
              <a:buFontTx/>
              <a:buChar char="-"/>
            </a:pPr>
            <a:endParaRPr lang="fr-FR" sz="2400" dirty="0"/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4216233" y="2589359"/>
            <a:ext cx="938813" cy="2261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155045" y="2328212"/>
            <a:ext cx="2207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 sterno-cléido-mastoïdien  -SCM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07778" y="1681274"/>
            <a:ext cx="154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 peaucier du cou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838200" y="2301520"/>
            <a:ext cx="881096" cy="1146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re 1"/>
          <p:cNvSpPr txBox="1">
            <a:spLocks/>
          </p:cNvSpPr>
          <p:nvPr/>
        </p:nvSpPr>
        <p:spPr>
          <a:xfrm>
            <a:off x="600628" y="92385"/>
            <a:ext cx="10774943" cy="122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  Glande thyroïde</a:t>
            </a:r>
          </a:p>
          <a:p>
            <a:pPr algn="ctr"/>
            <a:r>
              <a:rPr lang="fr-FR" sz="2800" b="1" dirty="0"/>
              <a:t>Rapports</a:t>
            </a:r>
          </a:p>
        </p:txBody>
      </p:sp>
    </p:spTree>
    <p:extLst>
      <p:ext uri="{BB962C8B-B14F-4D97-AF65-F5344CB8AC3E}">
        <p14:creationId xmlns:p14="http://schemas.microsoft.com/office/powerpoint/2010/main" val="2572246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9" y="1913914"/>
            <a:ext cx="4550714" cy="4685665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H="1">
            <a:off x="2753784" y="3494037"/>
            <a:ext cx="2729948" cy="122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648357" y="3879591"/>
            <a:ext cx="2729948" cy="2028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504056" y="3321602"/>
            <a:ext cx="154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Trachée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48602" y="1544582"/>
            <a:ext cx="30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a typeface="Times New Roman" charset="0"/>
                <a:cs typeface="Times New Roman" charset="0"/>
              </a:rPr>
              <a:t>Coupe axiale en C6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2773669" y="2957757"/>
            <a:ext cx="2397260" cy="1960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068999" y="4690351"/>
            <a:ext cx="52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155046" y="2945993"/>
            <a:ext cx="154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Thyroïde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24621" y="3669319"/>
            <a:ext cx="154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Œsophage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4048246" y="4076821"/>
            <a:ext cx="1338469" cy="5756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944877" y="4568279"/>
            <a:ext cx="154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Paquet </a:t>
            </a:r>
            <a:r>
              <a:rPr lang="fr-FR" dirty="0" err="1"/>
              <a:t>jugulo</a:t>
            </a:r>
            <a:r>
              <a:rPr lang="fr-FR" dirty="0"/>
              <a:t>-carotidien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3314348" y="2187561"/>
            <a:ext cx="1648591" cy="328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3530997" y="2196557"/>
            <a:ext cx="1431942" cy="6457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932204" y="1745798"/>
            <a:ext cx="154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Muscles infra-hyoïdiens</a:t>
            </a:r>
          </a:p>
        </p:txBody>
      </p:sp>
      <p:sp>
        <p:nvSpPr>
          <p:cNvPr id="26" name="Espace réservé du contenu 2"/>
          <p:cNvSpPr>
            <a:spLocks noGrp="1"/>
          </p:cNvSpPr>
          <p:nvPr>
            <p:ph idx="1"/>
          </p:nvPr>
        </p:nvSpPr>
        <p:spPr>
          <a:xfrm>
            <a:off x="7199071" y="1681274"/>
            <a:ext cx="4830547" cy="4650324"/>
          </a:xfrm>
        </p:spPr>
        <p:txBody>
          <a:bodyPr>
            <a:normAutofit/>
          </a:bodyPr>
          <a:lstStyle/>
          <a:p>
            <a:r>
              <a:rPr lang="fr-FR" sz="2400" b="1" dirty="0"/>
              <a:t>Au total, rapports postérieurs</a:t>
            </a:r>
            <a:endParaRPr lang="fr-FR" sz="2400" dirty="0"/>
          </a:p>
          <a:p>
            <a:pPr lvl="1">
              <a:buFontTx/>
              <a:buChar char="-"/>
            </a:pPr>
            <a:r>
              <a:rPr lang="fr-FR" dirty="0"/>
              <a:t>axe </a:t>
            </a:r>
            <a:r>
              <a:rPr lang="fr-FR" dirty="0" err="1"/>
              <a:t>œso</a:t>
            </a:r>
            <a:r>
              <a:rPr lang="fr-FR" dirty="0"/>
              <a:t>-trachéal </a:t>
            </a:r>
          </a:p>
          <a:p>
            <a:pPr lvl="1">
              <a:buFontTx/>
              <a:buChar char="-"/>
            </a:pPr>
            <a:r>
              <a:rPr lang="fr-FR" dirty="0"/>
              <a:t>glandes parathyroïdes</a:t>
            </a:r>
          </a:p>
          <a:p>
            <a:pPr lvl="1">
              <a:buFontTx/>
              <a:buChar char="-"/>
            </a:pPr>
            <a:r>
              <a:rPr lang="fr-FR" dirty="0"/>
              <a:t>paquet </a:t>
            </a:r>
            <a:r>
              <a:rPr lang="fr-FR" dirty="0" err="1"/>
              <a:t>jugulo</a:t>
            </a:r>
            <a:r>
              <a:rPr lang="fr-FR" dirty="0"/>
              <a:t>-carotidien avec sa gaine</a:t>
            </a:r>
          </a:p>
          <a:p>
            <a:pPr lvl="1">
              <a:buFontTx/>
              <a:buChar char="-"/>
            </a:pPr>
            <a:r>
              <a:rPr lang="fr-FR" dirty="0"/>
              <a:t>lame </a:t>
            </a:r>
            <a:r>
              <a:rPr lang="fr-FR" dirty="0" err="1"/>
              <a:t>prévertébrale</a:t>
            </a:r>
            <a:r>
              <a:rPr lang="fr-FR" dirty="0"/>
              <a:t> fascia cervical</a:t>
            </a:r>
          </a:p>
          <a:p>
            <a:pPr lvl="1">
              <a:buFontTx/>
              <a:buChar char="-"/>
            </a:pPr>
            <a:r>
              <a:rPr lang="fr-FR" dirty="0"/>
              <a:t>colonne vertébrale cervicale avec muscles </a:t>
            </a:r>
            <a:r>
              <a:rPr lang="fr-FR" dirty="0" err="1"/>
              <a:t>prévertébraux</a:t>
            </a:r>
            <a:r>
              <a:rPr lang="fr-FR" dirty="0"/>
              <a:t> et troncs sympathiques cervicaux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4216233" y="2589359"/>
            <a:ext cx="938813" cy="2261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155045" y="2328212"/>
            <a:ext cx="2207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 sterno-cléido-mastoïdien  -SCM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07778" y="1681274"/>
            <a:ext cx="154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Muscle peaucier du cou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838200" y="2301520"/>
            <a:ext cx="881096" cy="1146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itre 1"/>
          <p:cNvSpPr txBox="1">
            <a:spLocks/>
          </p:cNvSpPr>
          <p:nvPr/>
        </p:nvSpPr>
        <p:spPr>
          <a:xfrm>
            <a:off x="600628" y="92385"/>
            <a:ext cx="10774943" cy="122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  Glande thyroïde</a:t>
            </a:r>
          </a:p>
          <a:p>
            <a:pPr algn="ctr"/>
            <a:r>
              <a:rPr lang="fr-FR" sz="2800" b="1" dirty="0"/>
              <a:t>Rapports</a:t>
            </a:r>
          </a:p>
        </p:txBody>
      </p:sp>
    </p:spTree>
    <p:extLst>
      <p:ext uri="{BB962C8B-B14F-4D97-AF65-F5344CB8AC3E}">
        <p14:creationId xmlns:p14="http://schemas.microsoft.com/office/powerpoint/2010/main" val="3855964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2" y="3561730"/>
            <a:ext cx="5336053" cy="31216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4088" y="5114017"/>
            <a:ext cx="135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Echographie</a:t>
            </a:r>
          </a:p>
        </p:txBody>
      </p:sp>
      <p:pic>
        <p:nvPicPr>
          <p:cNvPr id="8" name="Picture 4" descr="dewey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62" y="689525"/>
            <a:ext cx="3082481" cy="259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435427" y="1355305"/>
            <a:ext cx="6498771" cy="4816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Pathologies thyroïdiennes</a:t>
            </a:r>
          </a:p>
          <a:p>
            <a:pPr>
              <a:buFontTx/>
              <a:buChar char="-"/>
            </a:pPr>
            <a:r>
              <a:rPr lang="fr-FR" sz="2400" dirty="0"/>
              <a:t>En 1</a:t>
            </a:r>
            <a:r>
              <a:rPr lang="fr-FR" sz="2400" baseline="30000" dirty="0"/>
              <a:t>er</a:t>
            </a:r>
            <a:r>
              <a:rPr lang="fr-FR" sz="2400" dirty="0"/>
              <a:t>, examen clinique</a:t>
            </a:r>
          </a:p>
          <a:p>
            <a:pPr>
              <a:buFontTx/>
              <a:buChar char="-"/>
            </a:pPr>
            <a:r>
              <a:rPr lang="fr-FR" sz="2400" dirty="0"/>
              <a:t>Bilan biologique: T3, T4, TSH</a:t>
            </a:r>
          </a:p>
          <a:p>
            <a:pPr>
              <a:buFontTx/>
              <a:buChar char="-"/>
            </a:pPr>
            <a:r>
              <a:rPr lang="fr-FR" sz="2400" dirty="0"/>
              <a:t>Echographie</a:t>
            </a:r>
          </a:p>
          <a:p>
            <a:pPr>
              <a:buFontTx/>
              <a:buChar char="-"/>
            </a:pPr>
            <a:r>
              <a:rPr lang="fr-FR" sz="2400" dirty="0" err="1"/>
              <a:t>Cytoponction</a:t>
            </a:r>
            <a:r>
              <a:rPr lang="fr-FR" sz="2400" dirty="0"/>
              <a:t>: 90% nodules bénins</a:t>
            </a:r>
          </a:p>
          <a:p>
            <a:pPr>
              <a:buFontTx/>
              <a:buChar char="-"/>
            </a:pPr>
            <a:endParaRPr lang="fr-FR" sz="2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289" y="3321070"/>
            <a:ext cx="3169282" cy="348279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62FDF4F-152E-6B91-34AF-9DE151DF8819}"/>
              </a:ext>
            </a:extLst>
          </p:cNvPr>
          <p:cNvSpPr txBox="1">
            <a:spLocks/>
          </p:cNvSpPr>
          <p:nvPr/>
        </p:nvSpPr>
        <p:spPr>
          <a:xfrm>
            <a:off x="706308" y="54423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Glandes thyroïdes</a:t>
            </a:r>
          </a:p>
          <a:p>
            <a:pPr algn="ctr"/>
            <a:r>
              <a:rPr lang="fr-FR" sz="2800" b="1" dirty="0"/>
              <a:t>Applications cliniques</a:t>
            </a:r>
          </a:p>
        </p:txBody>
      </p:sp>
    </p:spTree>
    <p:extLst>
      <p:ext uri="{BB962C8B-B14F-4D97-AF65-F5344CB8AC3E}">
        <p14:creationId xmlns:p14="http://schemas.microsoft.com/office/powerpoint/2010/main" val="3130704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314" y="1551692"/>
            <a:ext cx="6498771" cy="4816249"/>
          </a:xfrm>
        </p:spPr>
        <p:txBody>
          <a:bodyPr/>
          <a:lstStyle/>
          <a:p>
            <a:r>
              <a:rPr lang="fr-FR" sz="2400" b="1" dirty="0"/>
              <a:t>Pathologies thyroïdiennes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Scintigraphie (iode radioactif): face +/-profil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Scanner en coupes axiales sans /avec injection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IRM +/- injection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027331" y="590986"/>
            <a:ext cx="14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Scintigraphie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66" y="4193704"/>
            <a:ext cx="6989904" cy="26642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26243" y="6367941"/>
            <a:ext cx="946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Scanner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65" y="1074060"/>
            <a:ext cx="4754505" cy="30770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70731C-67AD-11C1-D89F-0B916B750EAB}"/>
              </a:ext>
            </a:extLst>
          </p:cNvPr>
          <p:cNvSpPr txBox="1">
            <a:spLocks/>
          </p:cNvSpPr>
          <p:nvPr/>
        </p:nvSpPr>
        <p:spPr>
          <a:xfrm>
            <a:off x="654056" y="76387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2. Glandes thyroïdes</a:t>
            </a:r>
          </a:p>
          <a:p>
            <a:pPr algn="ctr"/>
            <a:r>
              <a:rPr lang="fr-FR" sz="2800" b="1" dirty="0"/>
              <a:t>Applications cliniques</a:t>
            </a:r>
          </a:p>
        </p:txBody>
      </p:sp>
    </p:spTree>
    <p:extLst>
      <p:ext uri="{BB962C8B-B14F-4D97-AF65-F5344CB8AC3E}">
        <p14:creationId xmlns:p14="http://schemas.microsoft.com/office/powerpoint/2010/main" val="2028057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0573"/>
            <a:ext cx="6282447" cy="76442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4613"/>
            <a:ext cx="5732929" cy="448580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fr-FR" sz="2400" dirty="0">
                <a:ea typeface="Times New Roman" charset="0"/>
                <a:cs typeface="Times New Roman" charset="0"/>
              </a:rPr>
              <a:t>Contenu du cou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3 régions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muscles du cou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2. Glande thyroïde 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morphologies externe et interne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vascularisation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rapports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3. Glandes parathyroïdes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543800" y="170573"/>
            <a:ext cx="4648200" cy="212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i="1" u="sng" dirty="0">
                <a:ea typeface="Times New Roman" charset="0"/>
                <a:cs typeface="Times New Roman" charset="0"/>
              </a:rPr>
              <a:t>Autre cours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i="1" dirty="0">
                <a:ea typeface="Times New Roman" charset="0"/>
                <a:cs typeface="Times New Roman" charset="0"/>
              </a:rPr>
              <a:t>Glandes salivaires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parotide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</a:t>
            </a:r>
            <a:r>
              <a:rPr lang="fr-FR" i="1" dirty="0" err="1">
                <a:ea typeface="Times New Roman" charset="0"/>
                <a:cs typeface="Times New Roman" charset="0"/>
              </a:rPr>
              <a:t>submandibulaire</a:t>
            </a:r>
            <a:endParaRPr lang="fr-FR" i="1" dirty="0">
              <a:ea typeface="Times New Roman" charset="0"/>
              <a:cs typeface="Times New Roman" charset="0"/>
            </a:endParaRP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sublinguale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712338" y="4475355"/>
            <a:ext cx="385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cs typeface="Times New Roman" charset="0"/>
              </a:rPr>
              <a:t>4. </a:t>
            </a:r>
            <a:r>
              <a:rPr lang="fr-FR" sz="2400" dirty="0"/>
              <a:t>Vaisseaux du cou</a:t>
            </a:r>
          </a:p>
          <a:p>
            <a:pPr marL="457200" indent="-457200">
              <a:buAutoNum type="arabicPeriod"/>
            </a:pPr>
            <a:endParaRPr lang="fr-FR" sz="2400" dirty="0"/>
          </a:p>
          <a:p>
            <a:r>
              <a:rPr lang="fr-FR" sz="2400" dirty="0"/>
              <a:t>5. Nerfs du cou</a:t>
            </a:r>
          </a:p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838200" y="5142016"/>
            <a:ext cx="3840678" cy="810667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1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85" y="2259427"/>
            <a:ext cx="6193903" cy="44980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04709" y="1740344"/>
            <a:ext cx="410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postérieure de la glande thyroïde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64455" y="125917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Glandes parathyroïdes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59549" y="1750500"/>
            <a:ext cx="4633794" cy="4602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4 parathyroïdes, 3-5 mm</a:t>
            </a:r>
          </a:p>
          <a:p>
            <a:endParaRPr lang="fr-FR" sz="2400" dirty="0"/>
          </a:p>
          <a:p>
            <a:r>
              <a:rPr lang="fr-FR" sz="2400" dirty="0"/>
              <a:t>Glandes endocrines, parathormones pour métabolisme </a:t>
            </a:r>
            <a:r>
              <a:rPr lang="fr-FR" sz="2400" dirty="0" err="1"/>
              <a:t>phospho-calcique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Situation variable, à la face postérieure de la glande thyroïde</a:t>
            </a:r>
          </a:p>
          <a:p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5831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85" y="2259427"/>
            <a:ext cx="6193903" cy="44980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04709" y="1740344"/>
            <a:ext cx="410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postérieure de la glande thyroïde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64455" y="125917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Glandes parathyroïdes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59549" y="1262743"/>
            <a:ext cx="4633794" cy="50901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Supérieures: cartilage cricoïde, jonction tiers sup-tiers moyen lobe latéral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Inférieures: 1</a:t>
            </a:r>
            <a:r>
              <a:rPr lang="fr-FR" sz="2400" baseline="30000" dirty="0"/>
              <a:t>er</a:t>
            </a:r>
            <a:r>
              <a:rPr lang="fr-FR" sz="2400" dirty="0"/>
              <a:t> cartilage trachéal, partie caudale thyroïde</a:t>
            </a:r>
          </a:p>
          <a:p>
            <a:endParaRPr lang="fr-FR" sz="2400" dirty="0"/>
          </a:p>
          <a:p>
            <a:r>
              <a:rPr lang="fr-FR" sz="2400" dirty="0"/>
              <a:t>Grande variabilité anatomique: espace possible entre os hyoïde et médiastin </a:t>
            </a:r>
            <a:r>
              <a:rPr lang="fr-FR" sz="2400" dirty="0" err="1"/>
              <a:t>ant</a:t>
            </a:r>
            <a:r>
              <a:rPr lang="fr-FR" sz="2400" dirty="0"/>
              <a:t>-sup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52351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804709" y="1740344"/>
            <a:ext cx="410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postérieure de la glande thyroïde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864455" y="125917"/>
            <a:ext cx="10515600" cy="1142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Glandes parathyroïdes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59549" y="1750500"/>
            <a:ext cx="4633794" cy="4602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07" y="1476548"/>
            <a:ext cx="5620579" cy="53160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294825" y="1132054"/>
            <a:ext cx="1851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Vue postérieure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11949" y="1902900"/>
            <a:ext cx="5779994" cy="46023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Rapports</a:t>
            </a:r>
            <a:r>
              <a:rPr lang="fr-FR" sz="2400" dirty="0"/>
              <a:t> nerfs laryngés inférieurs</a:t>
            </a:r>
          </a:p>
          <a:p>
            <a:pPr>
              <a:buFontTx/>
              <a:buChar char="-"/>
            </a:pPr>
            <a:r>
              <a:rPr lang="fr-FR" sz="2400" dirty="0"/>
              <a:t>PTH sup en arrière du nerf</a:t>
            </a:r>
          </a:p>
          <a:p>
            <a:pPr>
              <a:buFontTx/>
              <a:buChar char="-"/>
            </a:pPr>
            <a:r>
              <a:rPr lang="fr-FR" sz="2400" dirty="0"/>
              <a:t>PTH </a:t>
            </a:r>
            <a:r>
              <a:rPr lang="fr-FR" sz="2400" dirty="0" err="1"/>
              <a:t>inf</a:t>
            </a:r>
            <a:r>
              <a:rPr lang="fr-FR" sz="2400" dirty="0"/>
              <a:t> plus latéral</a:t>
            </a:r>
          </a:p>
          <a:p>
            <a:pPr>
              <a:buFontTx/>
              <a:buChar char="-"/>
            </a:pPr>
            <a:endParaRPr lang="fr-FR" sz="2400" dirty="0"/>
          </a:p>
          <a:p>
            <a:pPr marL="0" indent="0">
              <a:buNone/>
            </a:pPr>
            <a:r>
              <a:rPr lang="fr-FR" sz="2400" b="1" dirty="0"/>
              <a:t>Vascularisation</a:t>
            </a:r>
          </a:p>
          <a:p>
            <a:pPr>
              <a:buFontTx/>
              <a:buChar char="-"/>
            </a:pPr>
            <a:r>
              <a:rPr lang="fr-FR" sz="2400" dirty="0"/>
              <a:t>a. parathyroïdienne sup: 80% a </a:t>
            </a:r>
            <a:r>
              <a:rPr lang="fr-FR" sz="2400" dirty="0" err="1"/>
              <a:t>thyr</a:t>
            </a:r>
            <a:r>
              <a:rPr lang="fr-FR" sz="2400" dirty="0"/>
              <a:t> </a:t>
            </a:r>
            <a:r>
              <a:rPr lang="fr-FR" sz="2400" dirty="0" err="1"/>
              <a:t>inf</a:t>
            </a:r>
            <a:r>
              <a:rPr lang="fr-FR" sz="2400" dirty="0"/>
              <a:t>, 20% a </a:t>
            </a:r>
            <a:r>
              <a:rPr lang="fr-FR" sz="2400" dirty="0" err="1"/>
              <a:t>thyr</a:t>
            </a:r>
            <a:r>
              <a:rPr lang="fr-FR" sz="2400" dirty="0"/>
              <a:t> sup ou arcade </a:t>
            </a:r>
            <a:r>
              <a:rPr lang="fr-FR" sz="2400" dirty="0" err="1"/>
              <a:t>inf</a:t>
            </a:r>
            <a:endParaRPr lang="fr-FR" sz="2400" dirty="0"/>
          </a:p>
          <a:p>
            <a:pPr>
              <a:buFontTx/>
              <a:buChar char="-"/>
            </a:pPr>
            <a:r>
              <a:rPr lang="fr-FR" sz="2400" dirty="0"/>
              <a:t>a. parathyroïdienne </a:t>
            </a:r>
            <a:r>
              <a:rPr lang="fr-FR" sz="2400" dirty="0" err="1"/>
              <a:t>inf</a:t>
            </a:r>
            <a:r>
              <a:rPr lang="fr-FR" sz="2400" dirty="0"/>
              <a:t>: a </a:t>
            </a:r>
            <a:r>
              <a:rPr lang="fr-FR" sz="2400" dirty="0" err="1"/>
              <a:t>thyr</a:t>
            </a:r>
            <a:r>
              <a:rPr lang="fr-FR" sz="2400" dirty="0"/>
              <a:t> </a:t>
            </a:r>
            <a:r>
              <a:rPr lang="fr-FR" sz="2400" dirty="0" err="1"/>
              <a:t>inf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3815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0573"/>
            <a:ext cx="6282447" cy="764428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4613"/>
            <a:ext cx="5732929" cy="448580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fr-FR" sz="2400" dirty="0">
                <a:ea typeface="Times New Roman" charset="0"/>
                <a:cs typeface="Times New Roman" charset="0"/>
              </a:rPr>
              <a:t>Contenu du cou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3 régions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muscles du cou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2. Glande thyroïde 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morphologies externe et interne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vascularisation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rapports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3. Glandes parathyroïdes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543800" y="170573"/>
            <a:ext cx="4648200" cy="212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i="1" u="sng" dirty="0">
                <a:ea typeface="Times New Roman" charset="0"/>
                <a:cs typeface="Times New Roman" charset="0"/>
              </a:rPr>
              <a:t>Autre cours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i="1" dirty="0">
                <a:ea typeface="Times New Roman" charset="0"/>
                <a:cs typeface="Times New Roman" charset="0"/>
              </a:rPr>
              <a:t>Glandes salivaires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parotide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</a:t>
            </a:r>
            <a:r>
              <a:rPr lang="fr-FR" i="1" dirty="0" err="1">
                <a:ea typeface="Times New Roman" charset="0"/>
                <a:cs typeface="Times New Roman" charset="0"/>
              </a:rPr>
              <a:t>submandibulaire</a:t>
            </a:r>
            <a:endParaRPr lang="fr-FR" i="1" dirty="0">
              <a:ea typeface="Times New Roman" charset="0"/>
              <a:cs typeface="Times New Roman" charset="0"/>
            </a:endParaRP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sublinguale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712338" y="4475355"/>
            <a:ext cx="385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cs typeface="Times New Roman" charset="0"/>
              </a:rPr>
              <a:t>4. </a:t>
            </a:r>
            <a:r>
              <a:rPr lang="fr-FR" sz="2400" dirty="0"/>
              <a:t>Vaisseaux du cou</a:t>
            </a:r>
          </a:p>
          <a:p>
            <a:pPr marL="457200" indent="-457200">
              <a:buAutoNum type="arabicPeriod"/>
            </a:pPr>
            <a:endParaRPr lang="fr-FR" sz="2400" dirty="0"/>
          </a:p>
          <a:p>
            <a:r>
              <a:rPr lang="fr-FR" sz="2400" dirty="0"/>
              <a:t>5. Nerfs du cou</a:t>
            </a:r>
          </a:p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696991" y="1378070"/>
            <a:ext cx="3186240" cy="1602635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26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64455" y="125917"/>
            <a:ext cx="1051560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Glandes parathyroïdes</a:t>
            </a:r>
          </a:p>
          <a:p>
            <a:pPr algn="ctr"/>
            <a:r>
              <a:rPr lang="fr-FR" sz="2800" b="1" dirty="0"/>
              <a:t>Applications cliniques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Si anomalie, dosage PTH sérique</a:t>
            </a:r>
          </a:p>
          <a:p>
            <a:endParaRPr lang="fr-FR" sz="2400" dirty="0"/>
          </a:p>
          <a:p>
            <a:r>
              <a:rPr lang="fr-FR" sz="2400" dirty="0"/>
              <a:t>Chirurgie nécessaire des 4 glandes même si une seule anormale</a:t>
            </a:r>
          </a:p>
          <a:p>
            <a:endParaRPr lang="fr-FR" sz="2400" dirty="0"/>
          </a:p>
          <a:p>
            <a:r>
              <a:rPr lang="fr-FR" sz="2400" dirty="0"/>
              <a:t>Scintigraphie au Tc-99m en cas d’</a:t>
            </a:r>
            <a:r>
              <a:rPr lang="fr-FR" sz="2400" dirty="0" err="1"/>
              <a:t>hyperPTH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Scanner injecté: injection retardée des glandes PTH par rapport à la thyroïde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26859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0573"/>
            <a:ext cx="6282447" cy="76442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4613"/>
            <a:ext cx="5732929" cy="448580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fr-FR" sz="2400" dirty="0">
                <a:ea typeface="Times New Roman" charset="0"/>
                <a:cs typeface="Times New Roman" charset="0"/>
              </a:rPr>
              <a:t>Contenu du cou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3 régions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muscles du cou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2. Glande thyroïde 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morphologies externe et interne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vascularisation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rapports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3. Glandes parathyroïdes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543800" y="170573"/>
            <a:ext cx="4648200" cy="212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i="1" u="sng" dirty="0">
                <a:ea typeface="Times New Roman" charset="0"/>
                <a:cs typeface="Times New Roman" charset="0"/>
              </a:rPr>
              <a:t>Autre cours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i="1" dirty="0">
                <a:ea typeface="Times New Roman" charset="0"/>
                <a:cs typeface="Times New Roman" charset="0"/>
              </a:rPr>
              <a:t>Glandes salivaires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parotide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</a:t>
            </a:r>
            <a:r>
              <a:rPr lang="fr-FR" i="1" dirty="0" err="1">
                <a:ea typeface="Times New Roman" charset="0"/>
                <a:cs typeface="Times New Roman" charset="0"/>
              </a:rPr>
              <a:t>submandibulaire</a:t>
            </a:r>
            <a:endParaRPr lang="fr-FR" i="1" dirty="0">
              <a:ea typeface="Times New Roman" charset="0"/>
              <a:cs typeface="Times New Roman" charset="0"/>
            </a:endParaRP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sublinguale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712338" y="4475355"/>
            <a:ext cx="385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cs typeface="Times New Roman" charset="0"/>
              </a:rPr>
              <a:t>4. </a:t>
            </a:r>
            <a:r>
              <a:rPr lang="fr-FR" sz="2400" dirty="0"/>
              <a:t>Vaisseaux du cou</a:t>
            </a:r>
          </a:p>
          <a:p>
            <a:pPr marL="457200" indent="-457200">
              <a:buAutoNum type="arabicPeriod"/>
            </a:pPr>
            <a:endParaRPr lang="fr-FR" sz="2400" dirty="0"/>
          </a:p>
          <a:p>
            <a:r>
              <a:rPr lang="fr-FR" sz="2400" dirty="0"/>
              <a:t>5. Nerfs du cou</a:t>
            </a:r>
          </a:p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6480274" y="4346369"/>
            <a:ext cx="3186240" cy="783769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5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arteres du cou 13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>
            <a:fillRect/>
          </a:stretch>
        </p:blipFill>
        <p:spPr bwMode="auto">
          <a:xfrm>
            <a:off x="3792538" y="260350"/>
            <a:ext cx="5078412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079875" y="3619001"/>
            <a:ext cx="1295400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5. Artère</a:t>
            </a:r>
          </a:p>
          <a:p>
            <a:pPr algn="ctr"/>
            <a:r>
              <a:rPr lang="fr-FR" altLang="fr-FR" dirty="0"/>
              <a:t>vertébrale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7608888" y="4508501"/>
            <a:ext cx="165576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1. Carotide</a:t>
            </a:r>
          </a:p>
          <a:p>
            <a:pPr algn="ctr"/>
            <a:r>
              <a:rPr lang="fr-FR" altLang="fr-FR" dirty="0"/>
              <a:t>commune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7680326" y="3357563"/>
            <a:ext cx="11525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2. Carotide</a:t>
            </a:r>
          </a:p>
          <a:p>
            <a:pPr algn="ctr"/>
            <a:r>
              <a:rPr lang="fr-FR" altLang="fr-FR" dirty="0"/>
              <a:t>interne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8401050" y="2349500"/>
            <a:ext cx="1150938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3. Carotide</a:t>
            </a:r>
          </a:p>
          <a:p>
            <a:pPr algn="ctr"/>
            <a:r>
              <a:rPr lang="fr-FR" altLang="fr-FR" dirty="0"/>
              <a:t>externe</a:t>
            </a: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4079875" y="6045325"/>
            <a:ext cx="2077461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4. Artère subclavière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8112126" y="5457189"/>
            <a:ext cx="199377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Tronc Artériel</a:t>
            </a:r>
          </a:p>
          <a:p>
            <a:pPr algn="ctr"/>
            <a:r>
              <a:rPr lang="fr-FR" altLang="fr-FR" dirty="0"/>
              <a:t>Brachio-Céphalique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508749" y="333375"/>
            <a:ext cx="1811215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Artère temporale</a:t>
            </a:r>
          </a:p>
          <a:p>
            <a:pPr algn="ctr"/>
            <a:r>
              <a:rPr lang="fr-FR" altLang="fr-FR" dirty="0"/>
              <a:t>superficielle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6743700" y="836613"/>
            <a:ext cx="129698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Artère</a:t>
            </a:r>
          </a:p>
          <a:p>
            <a:pPr algn="ctr"/>
            <a:r>
              <a:rPr lang="fr-FR" altLang="fr-FR"/>
              <a:t>maxillaire</a:t>
            </a: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>
            <a:off x="4943476" y="4221163"/>
            <a:ext cx="12239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flipH="1">
            <a:off x="6816726" y="4437063"/>
            <a:ext cx="16557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 flipH="1">
            <a:off x="7104064" y="5445125"/>
            <a:ext cx="136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H="1" flipV="1">
            <a:off x="6540335" y="3330658"/>
            <a:ext cx="1932154" cy="253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 flipH="1">
            <a:off x="6672264" y="2636838"/>
            <a:ext cx="17287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5232399" y="5961825"/>
            <a:ext cx="800265" cy="46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6959600" y="1268413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6456363" y="836614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341" name="Oval 21"/>
          <p:cNvSpPr>
            <a:spLocks noChangeArrowheads="1"/>
          </p:cNvSpPr>
          <p:nvPr/>
        </p:nvSpPr>
        <p:spPr bwMode="auto">
          <a:xfrm>
            <a:off x="511663" y="1125538"/>
            <a:ext cx="3784113" cy="1727200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sz="2400" dirty="0"/>
              <a:t>Les 2 systèmes :</a:t>
            </a:r>
          </a:p>
          <a:p>
            <a:pPr algn="ctr"/>
            <a:r>
              <a:rPr lang="fr-FR" altLang="fr-FR" sz="2400" dirty="0"/>
              <a:t>Carotidien et</a:t>
            </a:r>
          </a:p>
          <a:p>
            <a:pPr algn="ctr"/>
            <a:r>
              <a:rPr lang="fr-FR" altLang="fr-FR" sz="2400" dirty="0"/>
              <a:t>Subclavier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511664" y="96340"/>
            <a:ext cx="4190146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0B39043-5AAC-E945-F4D7-EBDB7CF32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89" y="146844"/>
            <a:ext cx="1041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78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arteres du cou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557338"/>
            <a:ext cx="3519487" cy="4525962"/>
          </a:xfrm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4727576" y="4221163"/>
            <a:ext cx="11525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Carotide</a:t>
            </a:r>
          </a:p>
          <a:p>
            <a:pPr algn="ctr"/>
            <a:r>
              <a:rPr lang="fr-FR" altLang="fr-FR"/>
              <a:t>commune</a:t>
            </a: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 flipH="1">
            <a:off x="4295776" y="4292600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8616" name="Picture 8" descr="arteres du cou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600201"/>
            <a:ext cx="33909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6167439" y="1628776"/>
            <a:ext cx="1296987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Carotide</a:t>
            </a:r>
          </a:p>
          <a:p>
            <a:pPr algn="ctr"/>
            <a:r>
              <a:rPr lang="fr-FR" altLang="fr-FR"/>
              <a:t>commune</a:t>
            </a:r>
          </a:p>
          <a:p>
            <a:pPr algn="ctr"/>
            <a:r>
              <a:rPr lang="fr-FR" altLang="fr-FR"/>
              <a:t>droite</a:t>
            </a:r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>
            <a:off x="7391400" y="2060575"/>
            <a:ext cx="2174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8975725" y="1125538"/>
            <a:ext cx="144145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Carotide </a:t>
            </a:r>
          </a:p>
          <a:p>
            <a:pPr algn="ctr"/>
            <a:r>
              <a:rPr lang="fr-FR" altLang="fr-FR"/>
              <a:t>commune</a:t>
            </a:r>
          </a:p>
          <a:p>
            <a:pPr algn="ctr"/>
            <a:r>
              <a:rPr lang="fr-FR" altLang="fr-FR"/>
              <a:t>gauche</a:t>
            </a:r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H="1">
            <a:off x="8904288" y="1916113"/>
            <a:ext cx="215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6600825" y="3357563"/>
            <a:ext cx="8636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TABC</a:t>
            </a:r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>
            <a:off x="7464425" y="3429000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9336088" y="3933826"/>
            <a:ext cx="1331912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Arc de l’</a:t>
            </a:r>
          </a:p>
          <a:p>
            <a:pPr algn="ctr"/>
            <a:r>
              <a:rPr lang="fr-FR" altLang="fr-FR" dirty="0"/>
              <a:t>aorte</a:t>
            </a: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 flipH="1">
            <a:off x="8543926" y="4005263"/>
            <a:ext cx="7921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6" name="Oval 18"/>
          <p:cNvSpPr>
            <a:spLocks noChangeArrowheads="1"/>
          </p:cNvSpPr>
          <p:nvPr/>
        </p:nvSpPr>
        <p:spPr bwMode="auto">
          <a:xfrm>
            <a:off x="6096001" y="6092825"/>
            <a:ext cx="4392613" cy="503238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/>
              <a:t>Origine asymétrique 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38151" y="116978"/>
            <a:ext cx="10200904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commune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9480549" y="2728912"/>
            <a:ext cx="210976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Artère subclavière G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330100-8601-2200-903D-A13870B0B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31" y="1112838"/>
            <a:ext cx="1041400" cy="8763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5D49E04-A9DA-6FD5-92AE-6DE21E7F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12" y="326015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9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199" y="1600200"/>
            <a:ext cx="6394863" cy="4871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400" dirty="0"/>
              <a:t>Origine asymétrique de l’arc aortique</a:t>
            </a:r>
          </a:p>
          <a:p>
            <a:r>
              <a:rPr lang="fr-FR" altLang="fr-FR" sz="2400" dirty="0"/>
              <a:t>Parcourt la région </a:t>
            </a:r>
            <a:r>
              <a:rPr lang="fr-FR" altLang="fr-FR" sz="2400" dirty="0" err="1"/>
              <a:t>unicarotidienne</a:t>
            </a:r>
            <a:endParaRPr lang="fr-FR" altLang="fr-FR" sz="2400" dirty="0"/>
          </a:p>
          <a:p>
            <a:r>
              <a:rPr lang="fr-FR" altLang="fr-FR" sz="2400" dirty="0"/>
              <a:t>9 mm de diamètre</a:t>
            </a:r>
          </a:p>
          <a:p>
            <a:r>
              <a:rPr lang="fr-FR" altLang="fr-FR" sz="2400" dirty="0"/>
              <a:t>Se termine par la bifurcation carotidienne à hauteur de C4, dans un plan compris entre la grande corne de l’os hyoïde et la corne supérieure du cartilage thyroïde</a:t>
            </a:r>
          </a:p>
          <a:p>
            <a:r>
              <a:rPr lang="fr-FR" altLang="fr-FR" sz="2400" dirty="0"/>
              <a:t>Se termine par une dilatation = le sinus carotidien</a:t>
            </a:r>
          </a:p>
          <a:p>
            <a:pPr marL="0" indent="0">
              <a:buNone/>
            </a:pPr>
            <a:endParaRPr lang="fr-FR" altLang="fr-FR" sz="2400" dirty="0"/>
          </a:p>
          <a:p>
            <a:pPr marL="0" indent="0">
              <a:buNone/>
            </a:pPr>
            <a:r>
              <a:rPr lang="fr-FR" altLang="fr-FR" sz="2000" i="1" dirty="0"/>
              <a:t>NB: os hyoïde (1), artère </a:t>
            </a:r>
            <a:r>
              <a:rPr lang="fr-FR" altLang="fr-FR" sz="2000" i="1" dirty="0" err="1"/>
              <a:t>thyr</a:t>
            </a:r>
            <a:r>
              <a:rPr lang="fr-FR" altLang="fr-FR" sz="2000" i="1" dirty="0"/>
              <a:t> sup (2), ACE (3), ACI (4), artère carotide commune (6)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19775" y="208292"/>
            <a:ext cx="10200904" cy="1097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commune</a:t>
            </a:r>
          </a:p>
        </p:txBody>
      </p:sp>
      <p:pic>
        <p:nvPicPr>
          <p:cNvPr id="7" name="Picture 6" descr="thyroid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2829" y="1399478"/>
            <a:ext cx="4168437" cy="5367756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51" y="709196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62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arteres du cou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632"/>
          <a:stretch>
            <a:fillRect/>
          </a:stretch>
        </p:blipFill>
        <p:spPr>
          <a:xfrm>
            <a:off x="4310064" y="1600201"/>
            <a:ext cx="3571875" cy="4525963"/>
          </a:xfrm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7248525" y="1916114"/>
            <a:ext cx="129540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Carotide</a:t>
            </a:r>
          </a:p>
          <a:p>
            <a:pPr algn="ctr"/>
            <a:r>
              <a:rPr lang="fr-FR" altLang="fr-FR"/>
              <a:t>externe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4367214" y="1916113"/>
            <a:ext cx="1081087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Carotide</a:t>
            </a:r>
          </a:p>
          <a:p>
            <a:pPr algn="ctr"/>
            <a:r>
              <a:rPr lang="fr-FR" altLang="fr-FR"/>
              <a:t>interne</a:t>
            </a:r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>
            <a:off x="5375275" y="2133600"/>
            <a:ext cx="433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 flipH="1">
            <a:off x="6816725" y="2133600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4224338" y="4076701"/>
            <a:ext cx="1008062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glomus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6888163" y="4365626"/>
            <a:ext cx="1439862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Sinus</a:t>
            </a:r>
          </a:p>
          <a:p>
            <a:pPr algn="ctr"/>
            <a:r>
              <a:rPr lang="fr-FR" altLang="fr-FR"/>
              <a:t>carotidien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6743700" y="5373689"/>
            <a:ext cx="1512888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Nerf vague X</a:t>
            </a:r>
          </a:p>
        </p:txBody>
      </p:sp>
      <p:sp>
        <p:nvSpPr>
          <p:cNvPr id="81933" name="Oval 13"/>
          <p:cNvSpPr>
            <a:spLocks noChangeArrowheads="1"/>
          </p:cNvSpPr>
          <p:nvPr/>
        </p:nvSpPr>
        <p:spPr bwMode="auto">
          <a:xfrm>
            <a:off x="5159376" y="6092826"/>
            <a:ext cx="1871663" cy="576263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Vue postérieure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994755" y="179139"/>
            <a:ext cx="10200904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commune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02257" y="1901032"/>
            <a:ext cx="35474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Bifurcation carotidienne</a:t>
            </a:r>
          </a:p>
        </p:txBody>
      </p:sp>
    </p:spTree>
    <p:extLst>
      <p:ext uri="{BB962C8B-B14F-4D97-AF65-F5344CB8AC3E}">
        <p14:creationId xmlns:p14="http://schemas.microsoft.com/office/powerpoint/2010/main" val="168653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888" y="1658460"/>
            <a:ext cx="5997039" cy="5086723"/>
          </a:xfrm>
        </p:spPr>
        <p:txBody>
          <a:bodyPr>
            <a:normAutofit/>
          </a:bodyPr>
          <a:lstStyle/>
          <a:p>
            <a:r>
              <a:rPr lang="fr-FR" altLang="fr-FR" sz="2400" dirty="0"/>
              <a:t>Entourée d’une gaine :</a:t>
            </a:r>
          </a:p>
          <a:p>
            <a:pPr marL="457200" lvl="1" indent="0">
              <a:buNone/>
            </a:pPr>
            <a:r>
              <a:rPr lang="fr-FR" altLang="fr-FR" dirty="0"/>
              <a:t>- En DH la veine jugulaire interne (bleu)</a:t>
            </a:r>
          </a:p>
          <a:p>
            <a:pPr marL="457200" lvl="1" indent="0">
              <a:buNone/>
            </a:pPr>
            <a:r>
              <a:rPr lang="fr-FR" altLang="fr-FR" dirty="0"/>
              <a:t>- En AR le nerf vague (X)</a:t>
            </a:r>
          </a:p>
          <a:p>
            <a:r>
              <a:rPr lang="fr-FR" sz="2400" dirty="0"/>
              <a:t>Rapports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fr-FR" altLang="fr-FR" sz="2200" dirty="0"/>
              <a:t>en AV, lobes latéraux de la glande thyroïde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fr-FR" altLang="fr-FR" sz="2200" dirty="0"/>
              <a:t>en ARR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altLang="fr-FR" sz="2200" dirty="0"/>
              <a:t>. vertèbres C5, C6, C7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altLang="fr-FR" sz="2200" dirty="0"/>
              <a:t>. artère vertébrale dans le foramen </a:t>
            </a:r>
            <a:r>
              <a:rPr lang="fr-FR" altLang="fr-FR" sz="2200" dirty="0" err="1"/>
              <a:t>transversaire</a:t>
            </a:r>
            <a:endParaRPr lang="fr-FR" altLang="fr-FR" sz="2200" dirty="0"/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2200" dirty="0"/>
              <a:t>- En DD, loge viscérale avec l’œsophage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2200" dirty="0"/>
              <a:t>- En DHS, muscle SCM</a:t>
            </a:r>
          </a:p>
          <a:p>
            <a:r>
              <a:rPr lang="fr-FR" sz="2400" dirty="0"/>
              <a:t>Pas de branche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71" y="1658461"/>
            <a:ext cx="4550714" cy="468566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994755" y="179139"/>
            <a:ext cx="10200904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commune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10383921" y="3642201"/>
            <a:ext cx="1338469" cy="5756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0951011" y="4217880"/>
            <a:ext cx="122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a. </a:t>
            </a:r>
            <a:r>
              <a:rPr lang="fr-FR" dirty="0"/>
              <a:t>carotide commune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544425" y="4494879"/>
            <a:ext cx="46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C6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747518" y="1289129"/>
            <a:ext cx="30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a typeface="Times New Roman" charset="0"/>
                <a:cs typeface="Times New Roman" charset="0"/>
              </a:rPr>
              <a:t>Coupe axiale en C6</a:t>
            </a:r>
          </a:p>
        </p:txBody>
      </p:sp>
    </p:spTree>
    <p:extLst>
      <p:ext uri="{BB962C8B-B14F-4D97-AF65-F5344CB8AC3E}">
        <p14:creationId xmlns:p14="http://schemas.microsoft.com/office/powerpoint/2010/main" val="2881328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990112" cy="393390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altLang="fr-FR" sz="2400" dirty="0"/>
              <a:t>Grande importance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Origine : bifurcation carotidienne en C4, est la branche la plus latérale et postérieure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Trajet 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fr-FR" altLang="fr-FR" dirty="0"/>
              <a:t>région du trigone carotidien</a:t>
            </a:r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fr-FR" altLang="fr-FR" dirty="0"/>
              <a:t>espace </a:t>
            </a:r>
            <a:r>
              <a:rPr lang="fr-FR" altLang="fr-FR" dirty="0" err="1"/>
              <a:t>rétrostylien</a:t>
            </a:r>
            <a:endParaRPr lang="fr-FR" altLang="fr-FR" dirty="0"/>
          </a:p>
          <a:p>
            <a:pPr lvl="1">
              <a:lnSpc>
                <a:spcPct val="80000"/>
              </a:lnSpc>
              <a:buFontTx/>
              <a:buChar char="-"/>
            </a:pPr>
            <a:r>
              <a:rPr lang="fr-FR" altLang="fr-FR" dirty="0"/>
              <a:t>foramen carotidien, canal carotidien de l’os temporal, sinus caverneux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Terminaison intracrânienne, en artères cérébrales antérieure et moyenne</a:t>
            </a:r>
          </a:p>
          <a:p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94755" y="179139"/>
            <a:ext cx="10200904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interne</a:t>
            </a:r>
          </a:p>
        </p:txBody>
      </p:sp>
      <p:pic>
        <p:nvPicPr>
          <p:cNvPr id="6" name="Picture 6" descr="arteres du cou 13"/>
          <p:cNvPicPr>
            <a:picLocks noChangeAspect="1" noChangeArrowheads="1"/>
          </p:cNvPicPr>
          <p:nvPr/>
        </p:nvPicPr>
        <p:blipFill>
          <a:blip r:embed="rId2" cstate="print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526" y="1659577"/>
            <a:ext cx="3519487" cy="4525963"/>
          </a:xfrm>
          <a:prstGeom prst="rect">
            <a:avLst/>
          </a:prstGeom>
          <a:ln w="285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0512075" y="3417733"/>
            <a:ext cx="900112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Carotide</a:t>
            </a:r>
          </a:p>
          <a:p>
            <a:pPr algn="ctr"/>
            <a:r>
              <a:rPr lang="fr-FR" altLang="fr-FR"/>
              <a:t>externe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962131" y="2610092"/>
            <a:ext cx="935037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Carotide </a:t>
            </a:r>
          </a:p>
          <a:p>
            <a:pPr algn="ctr"/>
            <a:r>
              <a:rPr lang="fr-FR" altLang="fr-FR" dirty="0"/>
              <a:t>interne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9265919" y="3670144"/>
            <a:ext cx="1246155" cy="7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9072211" y="2898223"/>
            <a:ext cx="1876837" cy="3384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471280" y="1209068"/>
            <a:ext cx="30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a typeface="Times New Roman" charset="0"/>
                <a:cs typeface="Times New Roman" charset="0"/>
              </a:rPr>
              <a:t>Vue latérale droite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960DDE-184C-D022-060F-F90126D33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48" y="762917"/>
            <a:ext cx="1041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7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39346" y="1808127"/>
            <a:ext cx="5648776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dirty="0"/>
              <a:t>Région du trigone carotidien</a:t>
            </a:r>
          </a:p>
          <a:p>
            <a:pPr marL="0" indent="0">
              <a:lnSpc>
                <a:spcPct val="90000"/>
              </a:lnSpc>
              <a:buNone/>
            </a:pPr>
            <a:endParaRPr lang="fr-FR" altLang="fr-FR" dirty="0"/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altLang="fr-FR" dirty="0"/>
              <a:t>AR : C3 et C4, muscles prévertébraux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altLang="fr-FR" dirty="0"/>
              <a:t>AV : </a:t>
            </a:r>
            <a:r>
              <a:rPr lang="fr-FR" altLang="fr-FR" dirty="0" err="1"/>
              <a:t>omo-hyoïdien</a:t>
            </a:r>
            <a:r>
              <a:rPr lang="fr-FR" altLang="fr-FR" dirty="0"/>
              <a:t> (ventre supérieur)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altLang="fr-FR" dirty="0"/>
              <a:t>DH : SCM et fascia cervical superficiel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fr-FR" altLang="fr-FR" dirty="0"/>
              <a:t>DD : pharynx, muscles constricteurs moyen et inférieur</a:t>
            </a:r>
          </a:p>
        </p:txBody>
      </p:sp>
      <p:pic>
        <p:nvPicPr>
          <p:cNvPr id="29703" name="Picture 7" descr="arteres du cou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7982" y="1208337"/>
            <a:ext cx="4210227" cy="5334826"/>
          </a:xfrm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7571038" y="5905496"/>
            <a:ext cx="3313113" cy="719137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Région du trigone carotidien</a:t>
            </a:r>
          </a:p>
          <a:p>
            <a:pPr algn="ctr"/>
            <a:r>
              <a:rPr lang="fr-FR" altLang="fr-FR" dirty="0"/>
              <a:t>Vue latérale  droite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6030913" y="2997200"/>
            <a:ext cx="1217613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digastrique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6030914" y="3933825"/>
            <a:ext cx="114458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pharynx</a:t>
            </a: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7248526" y="3111500"/>
            <a:ext cx="1763962" cy="10159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V="1">
            <a:off x="7248526" y="4157256"/>
            <a:ext cx="1991007" cy="615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10020551" y="4910515"/>
            <a:ext cx="863600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SCM</a:t>
            </a: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 flipH="1">
            <a:off x="9012488" y="5162927"/>
            <a:ext cx="1008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10515696" y="4071108"/>
            <a:ext cx="1381289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Omo</a:t>
            </a:r>
          </a:p>
          <a:p>
            <a:pPr algn="ctr"/>
            <a:r>
              <a:rPr lang="fr-FR" altLang="fr-FR" dirty="0"/>
              <a:t>hyoïdien</a:t>
            </a:r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 flipH="1">
            <a:off x="9867996" y="4218770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994755" y="179139"/>
            <a:ext cx="10200904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interne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141CBA3-2331-2C17-B3A4-F33933F7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39" y="878295"/>
            <a:ext cx="1105017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53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rteres du cou 14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3535" y="433137"/>
            <a:ext cx="4561778" cy="6279879"/>
          </a:xfrm>
          <a:prstGeom prst="rect">
            <a:avLst/>
          </a:prstGeom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546" y="1825625"/>
            <a:ext cx="7151427" cy="4351338"/>
          </a:xfrm>
        </p:spPr>
        <p:txBody>
          <a:bodyPr>
            <a:normAutofit/>
          </a:bodyPr>
          <a:lstStyle/>
          <a:p>
            <a:r>
              <a:rPr lang="fr-FR" altLang="fr-FR" sz="2400" dirty="0"/>
              <a:t>Région du trigone carotidien</a:t>
            </a:r>
          </a:p>
          <a:p>
            <a:pPr marL="0" indent="0">
              <a:buNone/>
            </a:pPr>
            <a:endParaRPr lang="fr-FR" altLang="fr-FR" sz="2400" dirty="0"/>
          </a:p>
          <a:p>
            <a:pPr lvl="1">
              <a:buFontTx/>
              <a:buChar char="-"/>
            </a:pPr>
            <a:r>
              <a:rPr lang="fr-FR" dirty="0"/>
              <a:t>Artères: ACC (1) en bas, ACE (3) en AV</a:t>
            </a:r>
          </a:p>
          <a:p>
            <a:pPr lvl="1">
              <a:buFontTx/>
              <a:buChar char="-"/>
            </a:pPr>
            <a:r>
              <a:rPr lang="fr-FR" dirty="0"/>
              <a:t>Veines: VJI (4) en DH, tronc </a:t>
            </a:r>
            <a:r>
              <a:rPr lang="fr-FR" dirty="0" err="1"/>
              <a:t>thyro</a:t>
            </a:r>
            <a:r>
              <a:rPr lang="fr-FR" dirty="0"/>
              <a:t>-</a:t>
            </a:r>
            <a:r>
              <a:rPr lang="fr-FR" dirty="0" err="1"/>
              <a:t>linguo</a:t>
            </a:r>
            <a:r>
              <a:rPr lang="fr-FR" dirty="0"/>
              <a:t>-facial (5) à la partie basse</a:t>
            </a:r>
          </a:p>
          <a:p>
            <a:pPr lvl="1">
              <a:buFontTx/>
              <a:buChar char="-"/>
            </a:pPr>
            <a:r>
              <a:rPr lang="fr-FR" dirty="0" err="1"/>
              <a:t>Lymphonœuds</a:t>
            </a:r>
            <a:r>
              <a:rPr lang="fr-FR" dirty="0"/>
              <a:t> (6) sur face latérale VJI</a:t>
            </a:r>
          </a:p>
          <a:p>
            <a:pPr lvl="1">
              <a:buFontTx/>
              <a:buChar char="-"/>
            </a:pPr>
            <a:r>
              <a:rPr lang="fr-FR" dirty="0"/>
              <a:t>Nerfs: nerf vague X (7), nerf hypoglosse XII (8) entre VJI et ACI en haut puis devient oblique en bas et en AV</a:t>
            </a:r>
          </a:p>
          <a:p>
            <a:pPr lvl="1"/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58027" y="242649"/>
            <a:ext cx="7130152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interne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492200" y="6176963"/>
            <a:ext cx="3313113" cy="719137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Région du trigone carotidien</a:t>
            </a:r>
          </a:p>
          <a:p>
            <a:pPr algn="ctr"/>
            <a:r>
              <a:rPr lang="fr-FR" altLang="fr-FR" dirty="0"/>
              <a:t>Vue latérale  droite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F0262F-D0C7-CA80-09DE-0E8B7DF1D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64" y="949325"/>
            <a:ext cx="1041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1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9425" y="251207"/>
            <a:ext cx="6317974" cy="1251441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Limites du cou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9716" y="1825625"/>
            <a:ext cx="6957391" cy="4351338"/>
          </a:xfrm>
        </p:spPr>
        <p:txBody>
          <a:bodyPr>
            <a:normAutofit/>
          </a:bodyPr>
          <a:lstStyle/>
          <a:p>
            <a:r>
              <a:rPr lang="fr-FR" altLang="fr-FR" sz="2000" dirty="0"/>
              <a:t>En </a:t>
            </a:r>
            <a:r>
              <a:rPr lang="fr-FR" altLang="fr-FR" sz="2000" dirty="0" err="1"/>
              <a:t>Ht</a:t>
            </a:r>
            <a:r>
              <a:rPr lang="fr-FR" altLang="fr-FR" sz="2000" dirty="0"/>
              <a:t> : menton, mandibule (1), (2), méat acoustique externe (3), processus mastoïde (4), ligne nucale supérieure (5), protubérance occipitale externe (6) </a:t>
            </a:r>
          </a:p>
          <a:p>
            <a:pPr marL="0" indent="0">
              <a:buNone/>
            </a:pPr>
            <a:endParaRPr lang="fr-FR" altLang="fr-FR" sz="2000" dirty="0"/>
          </a:p>
          <a:p>
            <a:r>
              <a:rPr lang="fr-FR" altLang="fr-FR" sz="2000" dirty="0"/>
              <a:t>En Bs : manubrium sternal (7), clavicule (8) (9), extrémité acromiale de la clavicule- processus épineux de C7 (10)</a:t>
            </a:r>
          </a:p>
          <a:p>
            <a:pPr marL="0" indent="0">
              <a:buNone/>
            </a:pPr>
            <a:endParaRPr lang="fr-FR" altLang="fr-FR" sz="2000" dirty="0"/>
          </a:p>
          <a:p>
            <a:r>
              <a:rPr lang="fr-FR" altLang="fr-FR" sz="2000" dirty="0"/>
              <a:t>En AR : ligne médiane</a:t>
            </a:r>
          </a:p>
          <a:p>
            <a:r>
              <a:rPr lang="fr-FR" altLang="fr-FR" sz="2000" dirty="0"/>
              <a:t>En AV : ligne médiane</a:t>
            </a:r>
          </a:p>
          <a:p>
            <a:endParaRPr lang="fr-FR" sz="2000" dirty="0"/>
          </a:p>
        </p:txBody>
      </p:sp>
      <p:pic>
        <p:nvPicPr>
          <p:cNvPr id="4" name="Picture 4" descr="cou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8890" y="755553"/>
            <a:ext cx="4197074" cy="5752817"/>
          </a:xfrm>
          <a:prstGeom prst="rect">
            <a:avLst/>
          </a:prstGeom>
          <a:noFill/>
          <a:ln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92" y="247438"/>
            <a:ext cx="1066800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8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46537" y="2030441"/>
            <a:ext cx="5384800" cy="3665481"/>
          </a:xfrm>
        </p:spPr>
        <p:txBody>
          <a:bodyPr/>
          <a:lstStyle/>
          <a:p>
            <a:r>
              <a:rPr lang="fr-FR" altLang="fr-FR" sz="2400" dirty="0"/>
              <a:t>Elle vascularise la face, le cou, la dure-mère</a:t>
            </a:r>
          </a:p>
          <a:p>
            <a:r>
              <a:rPr lang="fr-FR" altLang="fr-FR" sz="2400" dirty="0"/>
              <a:t>Donne de nombreuses collatérales</a:t>
            </a:r>
          </a:p>
          <a:p>
            <a:r>
              <a:rPr lang="fr-FR" altLang="fr-FR" sz="2400" dirty="0"/>
              <a:t>Trajet: trigone carotidien, rideau </a:t>
            </a:r>
            <a:r>
              <a:rPr lang="fr-FR" altLang="fr-FR" sz="2400" dirty="0" err="1"/>
              <a:t>stylien</a:t>
            </a:r>
            <a:endParaRPr lang="fr-FR" altLang="fr-FR" sz="2400" dirty="0"/>
          </a:p>
          <a:p>
            <a:r>
              <a:rPr lang="fr-FR" altLang="fr-FR" sz="2400" dirty="0"/>
              <a:t>Se termine dans la loge parotidienne en AR du condyle mandibulaire en artère temporale superficielle et en artère maxillaire</a:t>
            </a:r>
          </a:p>
        </p:txBody>
      </p:sp>
      <p:pic>
        <p:nvPicPr>
          <p:cNvPr id="5126" name="Picture 6" descr="arteres du cou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3819" y="1368971"/>
            <a:ext cx="4068871" cy="5232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9767887" y="2997200"/>
            <a:ext cx="1856553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Carotide </a:t>
            </a:r>
          </a:p>
          <a:p>
            <a:pPr algn="ctr"/>
            <a:r>
              <a:rPr lang="fr-FR" altLang="fr-FR" dirty="0"/>
              <a:t>externe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8548195" y="3162682"/>
            <a:ext cx="1219692" cy="114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30885" y="104388"/>
            <a:ext cx="10200904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externe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18729" y="857990"/>
            <a:ext cx="30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a typeface="Times New Roman" charset="0"/>
                <a:cs typeface="Times New Roman" charset="0"/>
              </a:rPr>
              <a:t>Vue latérale droite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D4D611-9BEB-D54A-D67B-7ED30611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39" y="878295"/>
            <a:ext cx="1105017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83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rteres du cou 14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3535" y="433137"/>
            <a:ext cx="4561778" cy="6279879"/>
          </a:xfrm>
          <a:prstGeom prst="rect">
            <a:avLst/>
          </a:prstGeom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752" y="2361678"/>
            <a:ext cx="7151427" cy="4351338"/>
          </a:xfrm>
        </p:spPr>
        <p:txBody>
          <a:bodyPr>
            <a:normAutofit/>
          </a:bodyPr>
          <a:lstStyle/>
          <a:p>
            <a:r>
              <a:rPr lang="fr-FR" altLang="fr-FR" sz="2400" dirty="0"/>
              <a:t>Région du trigone carotidien</a:t>
            </a:r>
          </a:p>
          <a:p>
            <a:pPr marL="457200" lvl="1" indent="0">
              <a:buNone/>
            </a:pPr>
            <a:r>
              <a:rPr lang="fr-FR" dirty="0"/>
              <a:t>- En AR: ACI (2), VJI (4), </a:t>
            </a:r>
            <a:r>
              <a:rPr lang="fr-FR" dirty="0" err="1"/>
              <a:t>lymphonœuds</a:t>
            </a:r>
            <a:r>
              <a:rPr lang="fr-FR" dirty="0"/>
              <a:t> (6)</a:t>
            </a:r>
          </a:p>
          <a:p>
            <a:pPr marL="457200" lvl="1" indent="0">
              <a:buNone/>
            </a:pPr>
            <a:r>
              <a:rPr lang="fr-FR" dirty="0"/>
              <a:t>- En DH: nerf hypoglosse XII (8)</a:t>
            </a:r>
          </a:p>
          <a:p>
            <a:pPr marL="457200" lvl="1" indent="0">
              <a:buNone/>
            </a:pPr>
            <a:r>
              <a:rPr lang="fr-FR" dirty="0"/>
              <a:t>- En DD: paroi du pharynx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58027" y="242649"/>
            <a:ext cx="7130152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externe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8492200" y="6176963"/>
            <a:ext cx="3313113" cy="719137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Région du trigone carotidien</a:t>
            </a:r>
          </a:p>
          <a:p>
            <a:pPr algn="ctr"/>
            <a:r>
              <a:rPr lang="fr-FR" altLang="fr-FR" dirty="0"/>
              <a:t>Vue latérale  droite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D4DBC8-84F9-0ADC-062B-81A950B49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956" y="1034705"/>
            <a:ext cx="1105017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22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786" y="1773073"/>
            <a:ext cx="6222933" cy="4351338"/>
          </a:xfrm>
        </p:spPr>
        <p:txBody>
          <a:bodyPr>
            <a:normAutofit/>
          </a:bodyPr>
          <a:lstStyle/>
          <a:p>
            <a:r>
              <a:rPr lang="fr-FR" sz="2400" dirty="0"/>
              <a:t>Terminaison dans la loge parotidienne (4)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3 plans de DD en DH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dirty="0"/>
              <a:t>- ACE et ses </a:t>
            </a:r>
            <a:r>
              <a:rPr lang="fr-FR" altLang="fr-FR" dirty="0"/>
              <a:t>2 branches temporale superficielle (9) et maxillaire (7)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altLang="fr-FR" dirty="0"/>
              <a:t>- la veine jugulaire externe (1) formée de la réunion de la veine temporale superficielle (9) et de la veine maxillaire (7)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fr-FR" altLang="fr-FR" dirty="0"/>
              <a:t>- le nerf facial VII (3) et ses branches de division temporo-faciale et cervico-faciale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94755" y="179139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externe</a:t>
            </a:r>
          </a:p>
        </p:txBody>
      </p:sp>
      <p:pic>
        <p:nvPicPr>
          <p:cNvPr id="5" name="Picture 7" descr="arteres du cou 20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632"/>
          <a:stretch>
            <a:fillRect/>
          </a:stretch>
        </p:blipFill>
        <p:spPr>
          <a:xfrm>
            <a:off x="7061133" y="591207"/>
            <a:ext cx="4594566" cy="5937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897773" y="6348971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/>
              <a:t>Vue latérale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11001452" y="5156528"/>
            <a:ext cx="684212" cy="360363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AV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B8B3ED-832C-3BA2-FC9F-599864DEC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47" y="411278"/>
            <a:ext cx="1105017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7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cou 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2393" y="1180096"/>
            <a:ext cx="5399689" cy="5319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2248" y="1792985"/>
            <a:ext cx="4666593" cy="4525963"/>
          </a:xfrm>
        </p:spPr>
        <p:txBody>
          <a:bodyPr>
            <a:normAutofit lnSpcReduction="10000"/>
          </a:bodyPr>
          <a:lstStyle/>
          <a:p>
            <a:r>
              <a:rPr lang="fr-FR" altLang="fr-FR" sz="2400" dirty="0"/>
              <a:t>Nombreuses collatérales </a:t>
            </a:r>
          </a:p>
          <a:p>
            <a:pPr marL="457200" lvl="1" indent="0">
              <a:buNone/>
            </a:pPr>
            <a:r>
              <a:rPr lang="fr-FR" altLang="fr-FR" dirty="0"/>
              <a:t>- Thyroïdienne supérieure (3)</a:t>
            </a:r>
          </a:p>
          <a:p>
            <a:pPr marL="457200" lvl="1" indent="0">
              <a:buNone/>
            </a:pPr>
            <a:r>
              <a:rPr lang="fr-FR" altLang="fr-FR" dirty="0"/>
              <a:t>- Linguale (4)</a:t>
            </a:r>
          </a:p>
          <a:p>
            <a:pPr marL="457200" lvl="1" indent="0">
              <a:buNone/>
            </a:pPr>
            <a:r>
              <a:rPr lang="fr-FR" altLang="fr-FR" dirty="0"/>
              <a:t>- Faciale (5)</a:t>
            </a:r>
          </a:p>
          <a:p>
            <a:pPr marL="457200" lvl="1" indent="0">
              <a:buNone/>
            </a:pPr>
            <a:r>
              <a:rPr lang="fr-FR" altLang="fr-FR" dirty="0"/>
              <a:t>- Occipitale (7)</a:t>
            </a:r>
          </a:p>
          <a:p>
            <a:pPr marL="457200" lvl="1" indent="0">
              <a:buNone/>
            </a:pPr>
            <a:r>
              <a:rPr lang="fr-FR" altLang="fr-FR" dirty="0"/>
              <a:t>- Auriculaire postérieure (8)</a:t>
            </a:r>
          </a:p>
          <a:p>
            <a:pPr marL="457200" lvl="1" indent="0">
              <a:buNone/>
            </a:pPr>
            <a:r>
              <a:rPr lang="fr-FR" altLang="fr-FR" dirty="0"/>
              <a:t>- Pharyngienne ascendante (6)</a:t>
            </a:r>
          </a:p>
          <a:p>
            <a:pPr lvl="1"/>
            <a:endParaRPr lang="fr-FR" altLang="fr-FR" dirty="0"/>
          </a:p>
          <a:p>
            <a:pPr lvl="1"/>
            <a:endParaRPr lang="fr-FR" altLang="fr-FR" dirty="0"/>
          </a:p>
          <a:p>
            <a:pPr marL="457200" lvl="1" indent="0">
              <a:buNone/>
            </a:pPr>
            <a:r>
              <a:rPr lang="fr-FR" altLang="fr-FR" dirty="0"/>
              <a:t>Terminaison en artères temporale superficielle (1) et maxillaire (2)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044272" y="210670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carotide externe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904093" y="4449537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thyroïdienne sup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52082" y="38713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linguale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502725" y="6318948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/>
              <a:t>Vue latérale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1D79E7-CA7B-FC28-EB30-E5E3E1ECB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93" y="762365"/>
            <a:ext cx="1105017" cy="92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29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arteres du cou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557338"/>
            <a:ext cx="3519487" cy="4525962"/>
          </a:xfrm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2279651" y="5084763"/>
            <a:ext cx="11525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Artère sub</a:t>
            </a:r>
          </a:p>
          <a:p>
            <a:pPr algn="ctr"/>
            <a:r>
              <a:rPr lang="fr-FR" altLang="fr-FR"/>
              <a:t>clavière</a:t>
            </a:r>
          </a:p>
        </p:txBody>
      </p:sp>
      <p:pic>
        <p:nvPicPr>
          <p:cNvPr id="120839" name="Picture 7" descr="arteres du cou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600201"/>
            <a:ext cx="33909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6311900" y="1628775"/>
            <a:ext cx="1296988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Artère </a:t>
            </a:r>
            <a:r>
              <a:rPr lang="fr-FR" altLang="fr-FR" dirty="0" err="1"/>
              <a:t>sub</a:t>
            </a:r>
            <a:endParaRPr lang="fr-FR" altLang="fr-FR" dirty="0"/>
          </a:p>
          <a:p>
            <a:pPr algn="ctr"/>
            <a:r>
              <a:rPr lang="fr-FR" altLang="fr-FR" dirty="0" err="1"/>
              <a:t>clavière</a:t>
            </a:r>
            <a:r>
              <a:rPr lang="fr-FR" altLang="fr-FR" dirty="0"/>
              <a:t> </a:t>
            </a:r>
            <a:r>
              <a:rPr lang="fr-FR" altLang="fr-FR" dirty="0" err="1"/>
              <a:t>Dt</a:t>
            </a:r>
            <a:endParaRPr lang="fr-FR" altLang="fr-FR" dirty="0"/>
          </a:p>
        </p:txBody>
      </p:sp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9226550" y="2708275"/>
            <a:ext cx="1441450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Artère sub</a:t>
            </a:r>
          </a:p>
          <a:p>
            <a:pPr algn="ctr"/>
            <a:r>
              <a:rPr lang="fr-FR" altLang="fr-FR"/>
              <a:t>clavière</a:t>
            </a:r>
          </a:p>
          <a:p>
            <a:pPr algn="ctr"/>
            <a:r>
              <a:rPr lang="fr-FR" altLang="fr-FR"/>
              <a:t>gauche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6600825" y="3357563"/>
            <a:ext cx="8636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TABC</a:t>
            </a:r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7464425" y="3429000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9336088" y="3933826"/>
            <a:ext cx="1331912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/>
              <a:t>Crosse de l’</a:t>
            </a:r>
          </a:p>
          <a:p>
            <a:pPr algn="ctr"/>
            <a:r>
              <a:rPr lang="fr-FR" altLang="fr-FR"/>
              <a:t>aorte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 flipH="1">
            <a:off x="8543926" y="4005263"/>
            <a:ext cx="7921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848" name="Oval 16"/>
          <p:cNvSpPr>
            <a:spLocks noChangeArrowheads="1"/>
          </p:cNvSpPr>
          <p:nvPr/>
        </p:nvSpPr>
        <p:spPr bwMode="auto">
          <a:xfrm>
            <a:off x="6096001" y="6092825"/>
            <a:ext cx="4392613" cy="503238"/>
          </a:xfrm>
          <a:prstGeom prst="ellipse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Origine asymétrique 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3503613" y="5229225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>
            <a:off x="7104063" y="22764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 flipH="1">
            <a:off x="8975726" y="2924175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3044272" y="210670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subclavière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0615E052-639C-FBA7-2E4A-23246E0D1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41" y="1030483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E5407D-FFF8-B0EA-A779-B5F47DCE9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31" y="1112838"/>
            <a:ext cx="1041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8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71865" y="2090821"/>
            <a:ext cx="6292848" cy="4525963"/>
          </a:xfrm>
        </p:spPr>
        <p:txBody>
          <a:bodyPr/>
          <a:lstStyle/>
          <a:p>
            <a:r>
              <a:rPr lang="fr-FR" altLang="fr-FR" sz="2400" dirty="0"/>
              <a:t>Origine :</a:t>
            </a:r>
          </a:p>
          <a:p>
            <a:pPr lvl="1"/>
            <a:r>
              <a:rPr lang="fr-FR" altLang="fr-FR" dirty="0"/>
              <a:t>A droite : en AR de l’articulation </a:t>
            </a:r>
            <a:r>
              <a:rPr lang="fr-FR" altLang="fr-FR" dirty="0" err="1"/>
              <a:t>sterno</a:t>
            </a:r>
            <a:r>
              <a:rPr lang="fr-FR" altLang="fr-FR" dirty="0"/>
              <a:t>-</a:t>
            </a:r>
            <a:r>
              <a:rPr lang="fr-FR" altLang="fr-FR" dirty="0" err="1"/>
              <a:t>costo</a:t>
            </a:r>
            <a:r>
              <a:rPr lang="fr-FR" altLang="fr-FR" dirty="0"/>
              <a:t>-claviculaire</a:t>
            </a:r>
          </a:p>
          <a:p>
            <a:pPr lvl="1"/>
            <a:r>
              <a:rPr lang="fr-FR" altLang="fr-FR" dirty="0"/>
              <a:t>A gauche : dans le thorax</a:t>
            </a:r>
          </a:p>
          <a:p>
            <a:pPr lvl="1"/>
            <a:endParaRPr lang="fr-FR" altLang="fr-FR" sz="2000" dirty="0"/>
          </a:p>
          <a:p>
            <a:r>
              <a:rPr lang="fr-FR" altLang="fr-FR" sz="2400" dirty="0"/>
              <a:t>Trajet : 3 portions, pré (ou intra), inter et extra </a:t>
            </a:r>
            <a:r>
              <a:rPr lang="fr-FR" altLang="fr-FR" sz="2400" dirty="0" err="1"/>
              <a:t>scalènique</a:t>
            </a:r>
            <a:r>
              <a:rPr lang="fr-FR" altLang="fr-FR" sz="2400" dirty="0"/>
              <a:t> </a:t>
            </a:r>
          </a:p>
          <a:p>
            <a:r>
              <a:rPr lang="fr-FR" altLang="fr-FR" sz="2400" dirty="0"/>
              <a:t>Terminaison : se continue avec l’artère axillaire </a:t>
            </a:r>
          </a:p>
        </p:txBody>
      </p:sp>
      <p:pic>
        <p:nvPicPr>
          <p:cNvPr id="23559" name="Picture 7" descr="arteres du cou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/>
          <a:stretch>
            <a:fillRect/>
          </a:stretch>
        </p:blipFill>
        <p:spPr>
          <a:xfrm>
            <a:off x="7781928" y="1681328"/>
            <a:ext cx="333692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8616951" y="5705252"/>
            <a:ext cx="1584325" cy="5867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Portion extra</a:t>
            </a:r>
          </a:p>
          <a:p>
            <a:pPr algn="ctr"/>
            <a:r>
              <a:rPr lang="fr-FR" altLang="fr-FR" dirty="0" err="1"/>
              <a:t>scalènique</a:t>
            </a:r>
            <a:endParaRPr lang="fr-FR" altLang="fr-FR" dirty="0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7582290" y="2806784"/>
            <a:ext cx="1296987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/>
              <a:t>Portion</a:t>
            </a:r>
          </a:p>
          <a:p>
            <a:pPr algn="ctr"/>
            <a:r>
              <a:rPr lang="fr-FR" altLang="fr-FR" dirty="0"/>
              <a:t>intra</a:t>
            </a:r>
          </a:p>
          <a:p>
            <a:pPr algn="ctr"/>
            <a:r>
              <a:rPr lang="fr-FR" altLang="fr-FR" dirty="0" err="1"/>
              <a:t>scalènique</a:t>
            </a:r>
            <a:endParaRPr lang="fr-FR" altLang="fr-FR" dirty="0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6910389" y="3922003"/>
            <a:ext cx="16557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dirty="0" err="1"/>
              <a:t>interscalènique</a:t>
            </a:r>
            <a:endParaRPr lang="fr-FR" altLang="fr-FR" dirty="0"/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8731253" y="3644134"/>
            <a:ext cx="719137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401051" y="4295041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H="1" flipV="1">
            <a:off x="8620536" y="4844448"/>
            <a:ext cx="490113" cy="93711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044272" y="210670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subclavière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40FC2591-6312-1E2A-DCC3-73B8EEF8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6" y="1017386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378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75" y="1295816"/>
            <a:ext cx="6487430" cy="541095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193" y="2355433"/>
            <a:ext cx="6063116" cy="4351338"/>
          </a:xfrm>
        </p:spPr>
        <p:txBody>
          <a:bodyPr/>
          <a:lstStyle/>
          <a:p>
            <a:r>
              <a:rPr lang="fr-FR" sz="2400" dirty="0"/>
              <a:t>Ses branches </a:t>
            </a:r>
            <a:r>
              <a:rPr lang="fr-FR" sz="2000" i="1" dirty="0"/>
              <a:t>(de médial en latéral)</a:t>
            </a:r>
          </a:p>
          <a:p>
            <a:pPr marL="0" indent="0">
              <a:buNone/>
            </a:pPr>
            <a:endParaRPr lang="fr-FR" sz="2000" i="1" dirty="0"/>
          </a:p>
          <a:p>
            <a:pPr lvl="1">
              <a:buFontTx/>
              <a:buChar char="-"/>
            </a:pPr>
            <a:r>
              <a:rPr lang="fr-FR" altLang="fr-FR" dirty="0"/>
              <a:t>Artère vertébrale (20)</a:t>
            </a:r>
          </a:p>
          <a:p>
            <a:pPr lvl="1">
              <a:buFontTx/>
              <a:buChar char="-"/>
            </a:pPr>
            <a:r>
              <a:rPr lang="fr-FR" altLang="fr-FR" dirty="0"/>
              <a:t>Artère thoracique interne (21)</a:t>
            </a:r>
          </a:p>
          <a:p>
            <a:pPr lvl="1">
              <a:buFontTx/>
              <a:buChar char="-"/>
            </a:pPr>
            <a:r>
              <a:rPr lang="fr-FR" altLang="fr-FR" dirty="0"/>
              <a:t>Tronc </a:t>
            </a:r>
            <a:r>
              <a:rPr lang="fr-FR" altLang="fr-FR" dirty="0" err="1"/>
              <a:t>thyro</a:t>
            </a:r>
            <a:r>
              <a:rPr lang="fr-FR" altLang="fr-FR" dirty="0"/>
              <a:t>-cervical (25) -&gt; 4 branches</a:t>
            </a:r>
          </a:p>
          <a:p>
            <a:pPr lvl="1">
              <a:buFontTx/>
              <a:buChar char="-"/>
            </a:pPr>
            <a:r>
              <a:rPr lang="fr-FR" altLang="fr-FR" dirty="0"/>
              <a:t>Artère </a:t>
            </a:r>
            <a:r>
              <a:rPr lang="fr-FR" altLang="fr-FR" dirty="0" err="1"/>
              <a:t>costo</a:t>
            </a:r>
            <a:r>
              <a:rPr lang="fr-FR" altLang="fr-FR" dirty="0"/>
              <a:t>-cervicale (22) -&gt; 2 branches</a:t>
            </a:r>
          </a:p>
          <a:p>
            <a:pPr lvl="1">
              <a:buFontTx/>
              <a:buChar char="-"/>
            </a:pPr>
            <a:r>
              <a:rPr lang="fr-FR" altLang="fr-FR" dirty="0"/>
              <a:t>Artère scapulaire dorsale (30)</a:t>
            </a:r>
          </a:p>
          <a:p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044272" y="210670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subclavière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578" y="4660165"/>
            <a:ext cx="161948" cy="33342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82226" y="57827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21</a:t>
            </a: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V="1">
            <a:off x="7591578" y="4845621"/>
            <a:ext cx="80974" cy="93711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93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9436" y="2005734"/>
            <a:ext cx="6407728" cy="4351338"/>
          </a:xfrm>
        </p:spPr>
        <p:txBody>
          <a:bodyPr>
            <a:normAutofit/>
          </a:bodyPr>
          <a:lstStyle/>
          <a:p>
            <a:r>
              <a:rPr lang="fr-FR" sz="2400" dirty="0"/>
              <a:t>A. vertébrale (20)</a:t>
            </a:r>
          </a:p>
          <a:p>
            <a:pPr marL="457200" lvl="1" indent="0">
              <a:buNone/>
            </a:pPr>
            <a:r>
              <a:rPr lang="fr-FR" dirty="0"/>
              <a:t>- Plus volumineuse des branches de l’ASC (7)</a:t>
            </a:r>
          </a:p>
          <a:p>
            <a:pPr lvl="1"/>
            <a:r>
              <a:rPr lang="fr-FR" dirty="0"/>
              <a:t>4 parties</a:t>
            </a:r>
          </a:p>
          <a:p>
            <a:pPr lvl="1">
              <a:buFontTx/>
              <a:buChar char="-"/>
            </a:pPr>
            <a:r>
              <a:rPr lang="fr-FR" dirty="0"/>
              <a:t>V1: pré-vertébrale</a:t>
            </a:r>
          </a:p>
          <a:p>
            <a:pPr lvl="1">
              <a:buFontTx/>
              <a:buChar char="-"/>
            </a:pPr>
            <a:r>
              <a:rPr lang="fr-FR" dirty="0"/>
              <a:t>V2: foramens </a:t>
            </a:r>
            <a:r>
              <a:rPr lang="fr-FR" dirty="0" err="1"/>
              <a:t>transversaires</a:t>
            </a:r>
            <a:r>
              <a:rPr lang="fr-FR" dirty="0"/>
              <a:t> de C6 à C2</a:t>
            </a:r>
          </a:p>
          <a:p>
            <a:pPr lvl="1">
              <a:buFontTx/>
              <a:buChar char="-"/>
            </a:pPr>
            <a:r>
              <a:rPr lang="fr-FR" dirty="0"/>
              <a:t>V3: boucle frontale entre les foramens de C2 et C1 puis boucle transversale, perfore la dure-mère en C1</a:t>
            </a:r>
          </a:p>
          <a:p>
            <a:pPr lvl="1">
              <a:buFontTx/>
              <a:buChar char="-"/>
            </a:pPr>
            <a:r>
              <a:rPr lang="fr-FR" dirty="0"/>
              <a:t> V4: intra-cérébrale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164" y="98466"/>
            <a:ext cx="5105181" cy="669880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680786" y="176118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subclavière</a:t>
            </a:r>
          </a:p>
        </p:txBody>
      </p:sp>
    </p:spTree>
    <p:extLst>
      <p:ext uri="{BB962C8B-B14F-4D97-AF65-F5344CB8AC3E}">
        <p14:creationId xmlns:p14="http://schemas.microsoft.com/office/powerpoint/2010/main" val="3899878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61" y="286958"/>
            <a:ext cx="5442730" cy="6836453"/>
          </a:xfr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80786" y="176118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subclavière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86125" y="2023898"/>
            <a:ext cx="59089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A. vertébrale</a:t>
            </a:r>
          </a:p>
          <a:p>
            <a:pPr marL="457200" lvl="1" indent="0">
              <a:buNone/>
            </a:pPr>
            <a:r>
              <a:rPr lang="fr-FR" dirty="0"/>
              <a:t>- Plus volumineuse des branches de l’ASC</a:t>
            </a:r>
          </a:p>
          <a:p>
            <a:pPr lvl="1"/>
            <a:r>
              <a:rPr lang="fr-FR" dirty="0"/>
              <a:t>4 parties</a:t>
            </a:r>
          </a:p>
          <a:p>
            <a:pPr lvl="1">
              <a:buFontTx/>
              <a:buChar char="-"/>
            </a:pPr>
            <a:r>
              <a:rPr lang="fr-FR" dirty="0"/>
              <a:t>V1: pré-vertébrale</a:t>
            </a:r>
          </a:p>
          <a:p>
            <a:pPr lvl="1">
              <a:buFontTx/>
              <a:buChar char="-"/>
            </a:pPr>
            <a:r>
              <a:rPr lang="fr-FR" dirty="0"/>
              <a:t>V2: foramens </a:t>
            </a:r>
            <a:r>
              <a:rPr lang="fr-FR" dirty="0" err="1"/>
              <a:t>transversaires</a:t>
            </a:r>
            <a:r>
              <a:rPr lang="fr-FR" dirty="0"/>
              <a:t> de C6 à C2 (9)</a:t>
            </a:r>
          </a:p>
          <a:p>
            <a:pPr lvl="1">
              <a:buFontTx/>
              <a:buChar char="-"/>
            </a:pPr>
            <a:r>
              <a:rPr lang="fr-FR" dirty="0"/>
              <a:t>V3: boucle frontale entre les foramens de C2 et C1 puis boucle transversale, perfore la dure-mère en C1</a:t>
            </a:r>
          </a:p>
          <a:p>
            <a:pPr lvl="1">
              <a:buFontTx/>
              <a:buChar char="-"/>
            </a:pPr>
            <a:r>
              <a:rPr lang="fr-FR" dirty="0"/>
              <a:t> V4: intra-cérébrale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53813" y="6396470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Vue antérieure</a:t>
            </a:r>
          </a:p>
        </p:txBody>
      </p:sp>
    </p:spTree>
    <p:extLst>
      <p:ext uri="{BB962C8B-B14F-4D97-AF65-F5344CB8AC3E}">
        <p14:creationId xmlns:p14="http://schemas.microsoft.com/office/powerpoint/2010/main" val="1561071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243877" y="231536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Artère subclavière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9035"/>
            <a:ext cx="5687641" cy="5181733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286125" y="2023898"/>
            <a:ext cx="59089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A. vertébrale</a:t>
            </a:r>
          </a:p>
          <a:p>
            <a:pPr lvl="1">
              <a:buFontTx/>
              <a:buChar char="-"/>
            </a:pPr>
            <a:r>
              <a:rPr lang="fr-FR" dirty="0"/>
              <a:t>V3: boucle frontale entre les foramens de C2 et C1 puis boucle transversale, perfore la dure-mère en C1</a:t>
            </a:r>
          </a:p>
          <a:p>
            <a:pPr lvl="1">
              <a:buFontTx/>
              <a:buChar char="-"/>
            </a:pPr>
            <a:r>
              <a:rPr lang="fr-FR" dirty="0"/>
              <a:t> V4: cérébrale</a:t>
            </a:r>
          </a:p>
          <a:p>
            <a:pPr lvl="1">
              <a:buFontTx/>
              <a:buChar char="-"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Réunion des 2 artères vertébrales en artère basilaire (sillon bulbo-protubérantiel)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78342" y="6387111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Vue antérieure</a:t>
            </a:r>
          </a:p>
        </p:txBody>
      </p:sp>
    </p:spTree>
    <p:extLst>
      <p:ext uri="{BB962C8B-B14F-4D97-AF65-F5344CB8AC3E}">
        <p14:creationId xmlns:p14="http://schemas.microsoft.com/office/powerpoint/2010/main" val="23972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80459"/>
            <a:ext cx="10515600" cy="1304649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a. Les 3 régions</a:t>
            </a:r>
            <a:endParaRPr lang="fr-FR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146273" cy="4351338"/>
          </a:xfrm>
        </p:spPr>
        <p:txBody>
          <a:bodyPr>
            <a:normAutofit/>
          </a:bodyPr>
          <a:lstStyle/>
          <a:p>
            <a:r>
              <a:rPr lang="fr-FR" sz="2000" dirty="0"/>
              <a:t>Région centrale: colonne vertébrale</a:t>
            </a:r>
          </a:p>
          <a:p>
            <a:endParaRPr lang="fr-FR" sz="2000" dirty="0"/>
          </a:p>
          <a:p>
            <a:r>
              <a:rPr lang="fr-FR" sz="2000" dirty="0"/>
              <a:t>Région antérieure: loge viscérale et loge vasculaire</a:t>
            </a:r>
          </a:p>
          <a:p>
            <a:endParaRPr lang="fr-FR" sz="2000" dirty="0"/>
          </a:p>
          <a:p>
            <a:r>
              <a:rPr lang="fr-FR" sz="2000" dirty="0"/>
              <a:t>Région postérieure: nuque</a:t>
            </a:r>
          </a:p>
          <a:p>
            <a:endParaRPr lang="fr-FR" sz="2000" dirty="0"/>
          </a:p>
          <a:p>
            <a:r>
              <a:rPr lang="fr-FR" sz="2000" dirty="0"/>
              <a:t>2 muscles superficiels: muscle sterno-cléido-mastoïdien et muscle trapèze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96" y="1603514"/>
            <a:ext cx="5159710" cy="4844058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237685" y="6262906"/>
            <a:ext cx="517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Coupe axiale au niveau de la 6ème </a:t>
            </a:r>
            <a:r>
              <a:rPr lang="fr-FR"/>
              <a:t>vertèbre cervicale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740770" y="1300442"/>
            <a:ext cx="10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Antérieur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121863" y="39706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Gauche</a:t>
            </a:r>
          </a:p>
        </p:txBody>
      </p:sp>
    </p:spTree>
    <p:extLst>
      <p:ext uri="{BB962C8B-B14F-4D97-AF65-F5344CB8AC3E}">
        <p14:creationId xmlns:p14="http://schemas.microsoft.com/office/powerpoint/2010/main" val="1469007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403289"/>
            <a:ext cx="5661529" cy="1966831"/>
          </a:xfrm>
        </p:spPr>
        <p:txBody>
          <a:bodyPr>
            <a:normAutofit/>
          </a:bodyPr>
          <a:lstStyle/>
          <a:p>
            <a:r>
              <a:rPr lang="fr-FR" altLang="fr-FR" sz="2400" dirty="0"/>
              <a:t>Cercle artériel anastomotique du cerveau (polygone de Willis)</a:t>
            </a:r>
          </a:p>
          <a:p>
            <a:pPr marL="457200" lvl="1" indent="0">
              <a:buNone/>
            </a:pPr>
            <a:r>
              <a:rPr lang="fr-FR" altLang="fr-FR" dirty="0"/>
              <a:t>- 2 ACI (1)</a:t>
            </a:r>
          </a:p>
          <a:p>
            <a:pPr marL="457200" lvl="1" indent="0">
              <a:buNone/>
            </a:pPr>
            <a:r>
              <a:rPr lang="fr-FR" altLang="fr-FR" dirty="0"/>
              <a:t>- Artère basilaire (2) -&gt; 2 a. cérébrales postérieures</a:t>
            </a:r>
          </a:p>
          <a:p>
            <a:pPr lvl="1"/>
            <a:endParaRPr lang="fr-FR" altLang="fr-FR" sz="2000" dirty="0"/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768436" y="5647395"/>
            <a:ext cx="7873339" cy="908050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b="1" dirty="0"/>
              <a:t>Artères: 1 carotide interne, 5 cérébrale antérieure,  6 communicante antérieure, </a:t>
            </a:r>
          </a:p>
          <a:p>
            <a:pPr algn="ctr"/>
            <a:r>
              <a:rPr lang="fr-FR" altLang="fr-FR" b="1" dirty="0"/>
              <a:t>2 basilaire,  8 cérébrale postérieure,  7 communicante postérieure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243877" y="231536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Terminaison intracrânienne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53" y="1260734"/>
            <a:ext cx="5422689" cy="42758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78663A-5315-7271-FE0F-B8EEDC8D1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07" y="471571"/>
            <a:ext cx="1112620" cy="111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53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61307" y="1837499"/>
            <a:ext cx="6833260" cy="4788931"/>
          </a:xfrm>
        </p:spPr>
        <p:txBody>
          <a:bodyPr>
            <a:normAutofit/>
          </a:bodyPr>
          <a:lstStyle/>
          <a:p>
            <a:r>
              <a:rPr lang="fr-FR" sz="2400" dirty="0"/>
              <a:t>Veine jugulaire interne (24)</a:t>
            </a:r>
          </a:p>
          <a:p>
            <a:pPr lvl="2">
              <a:buFontTx/>
              <a:buChar char="-"/>
            </a:pPr>
            <a:r>
              <a:rPr lang="fr-FR" sz="2400" dirty="0"/>
              <a:t>Origine foramen jugulaire</a:t>
            </a:r>
          </a:p>
          <a:p>
            <a:pPr lvl="2">
              <a:buFontTx/>
              <a:buChar char="-"/>
            </a:pPr>
            <a:r>
              <a:rPr lang="fr-FR" sz="2400" dirty="0"/>
              <a:t>Traverse l’espace rétro-stylien, puis la région carotidienne</a:t>
            </a:r>
          </a:p>
          <a:p>
            <a:pPr lvl="2">
              <a:buFontTx/>
              <a:buChar char="-"/>
            </a:pPr>
            <a:r>
              <a:rPr lang="fr-FR" sz="2400" dirty="0"/>
              <a:t>Terminaison avec la veine subclavière pour former la veine brachio-céphalique (24)</a:t>
            </a:r>
          </a:p>
          <a:p>
            <a:pPr lvl="2">
              <a:buFontTx/>
              <a:buChar char="-"/>
            </a:pPr>
            <a:r>
              <a:rPr lang="fr-FR" sz="2400" dirty="0"/>
              <a:t>15 cm de long, 2 dilatations (origine et bulbe inférieur -25)</a:t>
            </a:r>
          </a:p>
          <a:p>
            <a:pPr lvl="2">
              <a:buFontTx/>
              <a:buChar char="-"/>
            </a:pPr>
            <a:endParaRPr lang="fr-FR" sz="2400" dirty="0"/>
          </a:p>
          <a:p>
            <a:pPr lvl="2"/>
            <a:r>
              <a:rPr lang="fr-FR" sz="2400" dirty="0"/>
              <a:t>Collatérales</a:t>
            </a:r>
          </a:p>
          <a:p>
            <a:pPr lvl="2">
              <a:buFontTx/>
              <a:buChar char="-"/>
            </a:pPr>
            <a:r>
              <a:rPr lang="fr-FR" sz="2400" dirty="0"/>
              <a:t>Tronc </a:t>
            </a:r>
            <a:r>
              <a:rPr lang="fr-FR" sz="2400" dirty="0" err="1"/>
              <a:t>thyro</a:t>
            </a:r>
            <a:r>
              <a:rPr lang="fr-FR" sz="2400" dirty="0"/>
              <a:t>-</a:t>
            </a:r>
            <a:r>
              <a:rPr lang="fr-FR" sz="2400" dirty="0" err="1"/>
              <a:t>linguo</a:t>
            </a:r>
            <a:r>
              <a:rPr lang="fr-FR" sz="2400" dirty="0"/>
              <a:t>-facial</a:t>
            </a:r>
          </a:p>
          <a:p>
            <a:pPr lvl="2">
              <a:buFontTx/>
              <a:buChar char="-"/>
            </a:pPr>
            <a:r>
              <a:rPr lang="fr-FR" sz="2400" dirty="0"/>
              <a:t>V. thyroïdiennes (27)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928189" y="314664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Veines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96" y="-81178"/>
            <a:ext cx="4335517" cy="68580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35786" y="6266067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Vue latérale</a:t>
            </a:r>
          </a:p>
        </p:txBody>
      </p:sp>
    </p:spTree>
    <p:extLst>
      <p:ext uri="{BB962C8B-B14F-4D97-AF65-F5344CB8AC3E}">
        <p14:creationId xmlns:p14="http://schemas.microsoft.com/office/powerpoint/2010/main" val="695205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638" y="1805985"/>
            <a:ext cx="5611762" cy="4351338"/>
          </a:xfrm>
        </p:spPr>
        <p:txBody>
          <a:bodyPr>
            <a:normAutofit/>
          </a:bodyPr>
          <a:lstStyle/>
          <a:p>
            <a:r>
              <a:rPr lang="fr-FR" sz="2400" dirty="0"/>
              <a:t>Veine jugulaire externe (19)</a:t>
            </a:r>
          </a:p>
          <a:p>
            <a:pPr marL="0" indent="0">
              <a:buNone/>
            </a:pPr>
            <a:endParaRPr lang="fr-FR" sz="2400" dirty="0"/>
          </a:p>
          <a:p>
            <a:pPr lvl="1">
              <a:buFontTx/>
              <a:buChar char="-"/>
            </a:pPr>
            <a:r>
              <a:rPr lang="fr-FR" dirty="0"/>
              <a:t>Réunion des veines temporale superficielle et maxillaire</a:t>
            </a:r>
          </a:p>
          <a:p>
            <a:pPr lvl="1">
              <a:buFontTx/>
              <a:buChar char="-"/>
            </a:pPr>
            <a:r>
              <a:rPr lang="fr-FR" dirty="0"/>
              <a:t>Sous fascia cervical superficiel</a:t>
            </a:r>
          </a:p>
          <a:p>
            <a:pPr lvl="1">
              <a:buFontTx/>
              <a:buChar char="-"/>
            </a:pPr>
            <a:r>
              <a:rPr lang="fr-FR" dirty="0"/>
              <a:t>Puis sous-cutanée (20) après le muscle SCM (7)</a:t>
            </a:r>
          </a:p>
          <a:p>
            <a:pPr lvl="1">
              <a:buFontTx/>
              <a:buChar char="-"/>
            </a:pPr>
            <a:r>
              <a:rPr lang="fr-FR" dirty="0"/>
              <a:t>Terminaison dans la veine subclavière en arrière de la clavicule (21)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97200" y="295367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Veines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80" y="1622425"/>
            <a:ext cx="6308909" cy="435133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22521" y="6157323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Vue latérale</a:t>
            </a:r>
          </a:p>
        </p:txBody>
      </p:sp>
    </p:spTree>
    <p:extLst>
      <p:ext uri="{BB962C8B-B14F-4D97-AF65-F5344CB8AC3E}">
        <p14:creationId xmlns:p14="http://schemas.microsoft.com/office/powerpoint/2010/main" val="1232834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9900" y="1825625"/>
            <a:ext cx="6553200" cy="4351338"/>
          </a:xfrm>
        </p:spPr>
        <p:txBody>
          <a:bodyPr>
            <a:normAutofit/>
          </a:bodyPr>
          <a:lstStyle/>
          <a:p>
            <a:r>
              <a:rPr lang="fr-FR" sz="2400" dirty="0" err="1"/>
              <a:t>Lymphonœuds</a:t>
            </a:r>
            <a:r>
              <a:rPr lang="fr-FR" sz="2400" dirty="0"/>
              <a:t> superficiels</a:t>
            </a:r>
          </a:p>
          <a:p>
            <a:pPr marL="0" indent="0">
              <a:buNone/>
            </a:pPr>
            <a:r>
              <a:rPr lang="fr-FR" sz="2400" dirty="0"/>
              <a:t>- Cercle péri-cervical, d’ARR en AV</a:t>
            </a:r>
          </a:p>
          <a:p>
            <a:pPr lvl="1"/>
            <a:r>
              <a:rPr lang="fr-FR" dirty="0"/>
              <a:t>Nœuds occipitaux (5)</a:t>
            </a:r>
          </a:p>
          <a:p>
            <a:pPr lvl="1"/>
            <a:r>
              <a:rPr lang="fr-FR" dirty="0"/>
              <a:t>Nœuds rétro-auriculaires (4)</a:t>
            </a:r>
          </a:p>
          <a:p>
            <a:pPr lvl="1"/>
            <a:r>
              <a:rPr lang="fr-FR" dirty="0"/>
              <a:t>Nœuds parotidiens (3)</a:t>
            </a:r>
          </a:p>
          <a:p>
            <a:pPr lvl="1"/>
            <a:r>
              <a:rPr lang="fr-FR" dirty="0"/>
              <a:t>Nœuds </a:t>
            </a:r>
            <a:r>
              <a:rPr lang="fr-FR" dirty="0" err="1"/>
              <a:t>submandibulaires</a:t>
            </a:r>
            <a:r>
              <a:rPr lang="fr-FR" dirty="0"/>
              <a:t> (2)</a:t>
            </a:r>
          </a:p>
          <a:p>
            <a:pPr lvl="1"/>
            <a:r>
              <a:rPr lang="fr-FR" dirty="0"/>
              <a:t>Nœuds buccaux</a:t>
            </a:r>
          </a:p>
          <a:p>
            <a:pPr lvl="1"/>
            <a:r>
              <a:rPr lang="fr-FR" dirty="0"/>
              <a:t>Nœuds </a:t>
            </a:r>
            <a:r>
              <a:rPr lang="fr-FR" dirty="0" err="1"/>
              <a:t>submentaux</a:t>
            </a:r>
            <a:r>
              <a:rPr lang="fr-FR" dirty="0"/>
              <a:t> (1)</a:t>
            </a:r>
          </a:p>
          <a:p>
            <a:pPr>
              <a:buFontTx/>
              <a:buChar char="-"/>
            </a:pPr>
            <a:r>
              <a:rPr lang="fr-FR" sz="2400" dirty="0"/>
              <a:t>Cervical superficiel (6, 9)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63600" y="346167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Les voies lymphatiques</a:t>
            </a:r>
          </a:p>
        </p:txBody>
      </p:sp>
      <p:pic>
        <p:nvPicPr>
          <p:cNvPr id="5" name="Picture 4" descr="arteres du cou 22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9569" b="4988"/>
          <a:stretch>
            <a:fillRect/>
          </a:stretch>
        </p:blipFill>
        <p:spPr bwMode="auto">
          <a:xfrm>
            <a:off x="7254543" y="673100"/>
            <a:ext cx="4937457" cy="579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628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93925"/>
            <a:ext cx="5080000" cy="4351338"/>
          </a:xfrm>
        </p:spPr>
        <p:txBody>
          <a:bodyPr>
            <a:normAutofit/>
          </a:bodyPr>
          <a:lstStyle/>
          <a:p>
            <a:r>
              <a:rPr lang="fr-FR" sz="2400" dirty="0" err="1"/>
              <a:t>Lymphonœuds</a:t>
            </a:r>
            <a:r>
              <a:rPr lang="fr-FR" sz="2400" dirty="0"/>
              <a:t> profonds</a:t>
            </a:r>
          </a:p>
          <a:p>
            <a:pPr>
              <a:buFontTx/>
              <a:buChar char="-"/>
            </a:pPr>
            <a:r>
              <a:rPr lang="fr-FR" sz="2400" dirty="0"/>
              <a:t>péri-</a:t>
            </a:r>
            <a:r>
              <a:rPr lang="fr-FR" sz="2400" dirty="0" err="1"/>
              <a:t>jugulo</a:t>
            </a:r>
            <a:r>
              <a:rPr lang="fr-FR" sz="2400" dirty="0"/>
              <a:t>-carotidien (1 à 3)</a:t>
            </a:r>
          </a:p>
          <a:p>
            <a:pPr>
              <a:buFontTx/>
              <a:buChar char="-"/>
            </a:pPr>
            <a:r>
              <a:rPr lang="fr-FR" sz="2400" dirty="0"/>
              <a:t>juxta-viscéral (4 à 6): au contact de l’axe aéro-digestif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127100" y="295367"/>
            <a:ext cx="6066378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3. Vaisseaux du cou</a:t>
            </a:r>
          </a:p>
          <a:p>
            <a:pPr algn="ctr"/>
            <a:r>
              <a:rPr lang="fr-FR" sz="2800" b="1" dirty="0"/>
              <a:t>Les voies lymphatiques</a:t>
            </a:r>
          </a:p>
        </p:txBody>
      </p:sp>
      <p:pic>
        <p:nvPicPr>
          <p:cNvPr id="5" name="Picture 4" descr="arteres du cou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479" y="244725"/>
            <a:ext cx="4747696" cy="64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281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0573"/>
            <a:ext cx="6282447" cy="76442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/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4613"/>
            <a:ext cx="5732929" cy="448580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fr-FR" sz="2400" dirty="0">
                <a:ea typeface="Times New Roman" charset="0"/>
                <a:cs typeface="Times New Roman" charset="0"/>
              </a:rPr>
              <a:t>Contenu du cou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3 régions</a:t>
            </a:r>
          </a:p>
          <a:p>
            <a:pPr marL="457200" indent="-457200">
              <a:buAutoNum type="alphaLcPeriod"/>
            </a:pPr>
            <a:r>
              <a:rPr lang="fr-FR" sz="2400" dirty="0">
                <a:ea typeface="Times New Roman" charset="0"/>
                <a:cs typeface="Times New Roman" charset="0"/>
              </a:rPr>
              <a:t>Les muscles du cou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2. Glande thyroïde 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morphologies externe et interne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vascularisation</a:t>
            </a: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	- rapports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fr-FR" sz="2400" dirty="0">
                <a:ea typeface="Times New Roman" charset="0"/>
                <a:cs typeface="Times New Roman" charset="0"/>
              </a:rPr>
              <a:t>3. Glandes parathyroïdes</a:t>
            </a:r>
          </a:p>
          <a:p>
            <a:pPr marL="0" indent="0">
              <a:buNone/>
            </a:pPr>
            <a:endParaRPr lang="fr-FR" sz="2400" dirty="0"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7543800" y="170573"/>
            <a:ext cx="4648200" cy="212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i="1" u="sng" dirty="0">
                <a:ea typeface="Times New Roman" charset="0"/>
                <a:cs typeface="Times New Roman" charset="0"/>
              </a:rPr>
              <a:t>Autre cours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i="1" dirty="0">
                <a:ea typeface="Times New Roman" charset="0"/>
                <a:cs typeface="Times New Roman" charset="0"/>
              </a:rPr>
              <a:t>Glandes salivaires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parotide</a:t>
            </a: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</a:t>
            </a:r>
            <a:r>
              <a:rPr lang="fr-FR" i="1" dirty="0" err="1">
                <a:ea typeface="Times New Roman" charset="0"/>
                <a:cs typeface="Times New Roman" charset="0"/>
              </a:rPr>
              <a:t>submandibulaire</a:t>
            </a:r>
            <a:endParaRPr lang="fr-FR" i="1" dirty="0">
              <a:ea typeface="Times New Roman" charset="0"/>
              <a:cs typeface="Times New Roman" charset="0"/>
            </a:endParaRPr>
          </a:p>
          <a:p>
            <a:pPr lvl="1"/>
            <a:r>
              <a:rPr lang="fr-FR" i="1" dirty="0">
                <a:ea typeface="Times New Roman" charset="0"/>
                <a:cs typeface="Times New Roman" charset="0"/>
              </a:rPr>
              <a:t>Glande sublinguale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712338" y="4475355"/>
            <a:ext cx="385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cs typeface="Times New Roman" charset="0"/>
              </a:rPr>
              <a:t>4. </a:t>
            </a:r>
            <a:r>
              <a:rPr lang="fr-FR" sz="2400" dirty="0"/>
              <a:t>Vaisseaux du cou</a:t>
            </a:r>
          </a:p>
          <a:p>
            <a:pPr marL="457200" indent="-457200">
              <a:buAutoNum type="arabicPeriod"/>
            </a:pPr>
            <a:endParaRPr lang="fr-FR" sz="2400" dirty="0"/>
          </a:p>
          <a:p>
            <a:r>
              <a:rPr lang="fr-FR" sz="2400" dirty="0"/>
              <a:t>5. Nerfs du cou</a:t>
            </a:r>
          </a:p>
          <a:p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6349645" y="5031508"/>
            <a:ext cx="3186240" cy="801318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6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51312" y="1686410"/>
            <a:ext cx="7260771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altLang="fr-FR" sz="2400" dirty="0"/>
              <a:t>8 nerfs cervicaux</a:t>
            </a:r>
          </a:p>
          <a:p>
            <a:pPr lvl="1">
              <a:buFontTx/>
              <a:buChar char="-"/>
              <a:defRPr/>
            </a:pPr>
            <a:r>
              <a:rPr lang="fr-FR" altLang="fr-FR" dirty="0"/>
              <a:t>Branches de division postérieure (dorsaux), mixtes destinées aux téguments et aux muscles de la nuque</a:t>
            </a:r>
          </a:p>
          <a:p>
            <a:pPr lvl="1">
              <a:buFontTx/>
              <a:buChar char="-"/>
              <a:defRPr/>
            </a:pPr>
            <a:r>
              <a:rPr lang="fr-FR" altLang="fr-FR" dirty="0"/>
              <a:t>Branches de division antérieure (ventraux)  : le plexus cervical est formé des branches de C1 à C4</a:t>
            </a:r>
          </a:p>
          <a:p>
            <a:pPr lvl="1">
              <a:defRPr/>
            </a:pPr>
            <a:endParaRPr lang="fr-FR" altLang="fr-FR" dirty="0"/>
          </a:p>
          <a:p>
            <a:pPr>
              <a:defRPr/>
            </a:pPr>
            <a:r>
              <a:rPr lang="fr-FR" altLang="fr-FR" sz="2400" dirty="0"/>
              <a:t>Le plexus cervical est formé par les branches de division ventrale de C1, C2, C3, C4</a:t>
            </a:r>
          </a:p>
          <a:p>
            <a:pPr>
              <a:defRPr/>
            </a:pPr>
            <a:r>
              <a:rPr lang="fr-FR" altLang="fr-FR" sz="2400" dirty="0"/>
              <a:t>Anse de l’atlas (1)</a:t>
            </a:r>
          </a:p>
          <a:p>
            <a:pPr>
              <a:defRPr/>
            </a:pPr>
            <a:r>
              <a:rPr lang="fr-FR" altLang="fr-FR" sz="2400" dirty="0"/>
              <a:t>Anse de l’axis (2)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928188" y="314664"/>
            <a:ext cx="10425611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Plexus cervical</a:t>
            </a:r>
          </a:p>
        </p:txBody>
      </p:sp>
      <p:pic>
        <p:nvPicPr>
          <p:cNvPr id="9" name="Picture 7" descr="plexus cervic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2083" y="1070730"/>
            <a:ext cx="3955472" cy="55826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43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7254" y="1862916"/>
            <a:ext cx="5942610" cy="4351338"/>
          </a:xfrm>
        </p:spPr>
        <p:txBody>
          <a:bodyPr/>
          <a:lstStyle/>
          <a:p>
            <a:r>
              <a:rPr lang="fr-FR" altLang="fr-FR" sz="2400" dirty="0"/>
              <a:t>Le plexus cervical est formé par les branches de division ventrale de C1, C2, C3, C4</a:t>
            </a:r>
          </a:p>
          <a:p>
            <a:endParaRPr lang="fr-FR" altLang="fr-FR" sz="2400" dirty="0"/>
          </a:p>
          <a:p>
            <a:r>
              <a:rPr lang="fr-FR" altLang="fr-FR" sz="2400" dirty="0"/>
              <a:t>Branches issues entre les muscles scalènes</a:t>
            </a:r>
          </a:p>
          <a:p>
            <a:pPr marL="0" indent="0">
              <a:buNone/>
              <a:defRPr/>
            </a:pPr>
            <a:r>
              <a:rPr lang="fr-FR" altLang="fr-FR" sz="2400" dirty="0"/>
              <a:t>- Branches motrices profondes</a:t>
            </a:r>
          </a:p>
          <a:p>
            <a:pPr lvl="1">
              <a:defRPr/>
            </a:pPr>
            <a:r>
              <a:rPr lang="fr-FR" altLang="fr-FR" dirty="0"/>
              <a:t>Pour les muscles du cou</a:t>
            </a:r>
          </a:p>
          <a:p>
            <a:pPr lvl="1">
              <a:defRPr/>
            </a:pPr>
            <a:r>
              <a:rPr lang="fr-FR" altLang="fr-FR" dirty="0"/>
              <a:t>Le nerf phrénique : racine principale (C4) et de racines accessoires de C3 et C5</a:t>
            </a:r>
          </a:p>
          <a:p>
            <a:endParaRPr lang="fr-FR" dirty="0"/>
          </a:p>
        </p:txBody>
      </p:sp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72" y="365125"/>
            <a:ext cx="5069925" cy="6368184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928189" y="314664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Plexus cervical</a:t>
            </a:r>
          </a:p>
        </p:txBody>
      </p:sp>
    </p:spTree>
    <p:extLst>
      <p:ext uri="{BB962C8B-B14F-4D97-AF65-F5344CB8AC3E}">
        <p14:creationId xmlns:p14="http://schemas.microsoft.com/office/powerpoint/2010/main" val="202932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800" y="2093459"/>
            <a:ext cx="5313218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fr-FR" altLang="fr-FR" sz="2400" dirty="0"/>
              <a:t>Branches sensitives superficielles cutanées qui apparaissent en AR du SCM</a:t>
            </a:r>
          </a:p>
          <a:p>
            <a:pPr lvl="1">
              <a:buFontTx/>
              <a:buChar char="-"/>
            </a:pPr>
            <a:r>
              <a:rPr lang="fr-FR" altLang="fr-FR" dirty="0"/>
              <a:t>Nerf petit occipital (24)</a:t>
            </a:r>
          </a:p>
          <a:p>
            <a:pPr lvl="1">
              <a:buFontTx/>
              <a:buChar char="-"/>
            </a:pPr>
            <a:r>
              <a:rPr lang="fr-FR" altLang="fr-FR" dirty="0"/>
              <a:t>Nerf grand auriculaire (25)</a:t>
            </a:r>
          </a:p>
          <a:p>
            <a:pPr lvl="1">
              <a:buFontTx/>
              <a:buChar char="-"/>
            </a:pPr>
            <a:r>
              <a:rPr lang="fr-FR" altLang="fr-FR" dirty="0"/>
              <a:t>Nerf transverse du cou (26)</a:t>
            </a:r>
          </a:p>
          <a:p>
            <a:pPr lvl="1">
              <a:buFontTx/>
              <a:buChar char="-"/>
            </a:pPr>
            <a:r>
              <a:rPr lang="fr-FR" altLang="fr-FR" dirty="0"/>
              <a:t>Nerf supra-claviculaire (27)</a:t>
            </a:r>
          </a:p>
          <a:p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995" y="1557790"/>
            <a:ext cx="5029902" cy="4887007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027185" y="260758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Plexus cervical</a:t>
            </a:r>
          </a:p>
        </p:txBody>
      </p:sp>
    </p:spTree>
    <p:extLst>
      <p:ext uri="{BB962C8B-B14F-4D97-AF65-F5344CB8AC3E}">
        <p14:creationId xmlns:p14="http://schemas.microsoft.com/office/powerpoint/2010/main" val="2902626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altLang="fr-FR" dirty="0"/>
          </a:p>
          <a:p>
            <a:pPr marL="0" indent="0">
              <a:buNone/>
              <a:defRPr/>
            </a:pPr>
            <a:r>
              <a:rPr lang="fr-FR" altLang="fr-FR" sz="2400" dirty="0"/>
              <a:t>- Branches motrices profondes</a:t>
            </a:r>
          </a:p>
          <a:p>
            <a:pPr lvl="1">
              <a:defRPr/>
            </a:pPr>
            <a:r>
              <a:rPr lang="fr-FR" altLang="fr-FR" dirty="0"/>
              <a:t>Pour les muscles du cou</a:t>
            </a:r>
          </a:p>
          <a:p>
            <a:pPr lvl="1">
              <a:defRPr/>
            </a:pPr>
            <a:r>
              <a:rPr lang="fr-FR" altLang="fr-FR" dirty="0"/>
              <a:t>Anse cervicale du XII: muscles infra-</a:t>
            </a:r>
            <a:r>
              <a:rPr lang="fr-FR" altLang="fr-FR" dirty="0" err="1"/>
              <a:t>hyoidiens</a:t>
            </a:r>
            <a:endParaRPr lang="fr-FR" altLang="fr-FR" dirty="0"/>
          </a:p>
          <a:p>
            <a:pPr lvl="1">
              <a:defRPr/>
            </a:pPr>
            <a:r>
              <a:rPr lang="fr-FR" altLang="fr-FR" dirty="0"/>
              <a:t>Le nerf phrénique : racine principale (C4) et de racines accessoires de C3 et C5</a:t>
            </a:r>
          </a:p>
        </p:txBody>
      </p:sp>
      <p:pic>
        <p:nvPicPr>
          <p:cNvPr id="50183" name="Picture 7" descr="cou 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0584" y="471022"/>
            <a:ext cx="4208461" cy="5498773"/>
          </a:xfrm>
          <a:ln w="28575">
            <a:noFill/>
            <a:miter lim="800000"/>
            <a:headEnd/>
            <a:tailEnd/>
          </a:ln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9944634" y="5553076"/>
            <a:ext cx="144145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altLang="fr-FR" dirty="0"/>
              <a:t>Nerf</a:t>
            </a:r>
          </a:p>
          <a:p>
            <a:pPr algn="ctr" eaLnBrk="1" hangingPunct="1">
              <a:defRPr/>
            </a:pPr>
            <a:r>
              <a:rPr lang="fr-FR" altLang="fr-FR" dirty="0"/>
              <a:t>Phrénique (2)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6670675" y="4068765"/>
            <a:ext cx="1296988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altLang="fr-FR" dirty="0"/>
              <a:t>Anse</a:t>
            </a:r>
          </a:p>
          <a:p>
            <a:pPr algn="ctr" eaLnBrk="1" hangingPunct="1">
              <a:defRPr/>
            </a:pPr>
            <a:r>
              <a:rPr lang="fr-FR" altLang="fr-FR" dirty="0"/>
              <a:t>cervicale</a:t>
            </a:r>
          </a:p>
          <a:p>
            <a:pPr algn="ctr" eaLnBrk="1" hangingPunct="1">
              <a:defRPr/>
            </a:pPr>
            <a:r>
              <a:rPr lang="fr-FR" altLang="fr-FR" dirty="0"/>
              <a:t>du XII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7967663" y="4221165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7421254" y="2794345"/>
            <a:ext cx="719137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altLang="fr-FR"/>
              <a:t>Nerf</a:t>
            </a:r>
          </a:p>
          <a:p>
            <a:pPr algn="ctr" eaLnBrk="1" hangingPunct="1">
              <a:defRPr/>
            </a:pPr>
            <a:r>
              <a:rPr lang="fr-FR" altLang="fr-FR"/>
              <a:t>XII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7391399" y="1036298"/>
            <a:ext cx="14398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altLang="fr-FR"/>
              <a:t>Anse de l’atlas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7305057" y="2239172"/>
            <a:ext cx="15843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fr-FR" altLang="fr-FR" dirty="0"/>
              <a:t>Anse de l’axis</a:t>
            </a: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8579644" y="1384301"/>
            <a:ext cx="503237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8902877" y="2483756"/>
            <a:ext cx="21590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3027185" y="260758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Plexus cervical</a:t>
            </a:r>
          </a:p>
        </p:txBody>
      </p:sp>
    </p:spTree>
    <p:extLst>
      <p:ext uri="{BB962C8B-B14F-4D97-AF65-F5344CB8AC3E}">
        <p14:creationId xmlns:p14="http://schemas.microsoft.com/office/powerpoint/2010/main" val="184465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39563" y="94473"/>
            <a:ext cx="5950226" cy="1325563"/>
          </a:xfrm>
        </p:spPr>
        <p:txBody>
          <a:bodyPr/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a. Les 3 régions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04452" y="1865382"/>
            <a:ext cx="5687332" cy="4351338"/>
          </a:xfrm>
        </p:spPr>
        <p:txBody>
          <a:bodyPr>
            <a:normAutofit/>
          </a:bodyPr>
          <a:lstStyle/>
          <a:p>
            <a:r>
              <a:rPr lang="fr-FR" sz="2000" dirty="0"/>
              <a:t>7 vertèbres cervicales centrales</a:t>
            </a:r>
          </a:p>
          <a:p>
            <a:r>
              <a:rPr lang="fr-FR" sz="2000" dirty="0"/>
              <a:t>Nuque en arrière</a:t>
            </a:r>
          </a:p>
          <a:p>
            <a:r>
              <a:rPr lang="fr-FR" sz="2000" dirty="0"/>
              <a:t>En avant</a:t>
            </a:r>
          </a:p>
          <a:p>
            <a:pPr>
              <a:buFontTx/>
              <a:buChar char="-"/>
            </a:pPr>
            <a:r>
              <a:rPr lang="fr-FR" sz="2000" dirty="0"/>
              <a:t>Nombreux muscles (</a:t>
            </a:r>
            <a:r>
              <a:rPr lang="fr-FR" sz="2000" dirty="0" err="1"/>
              <a:t>latéro</a:t>
            </a:r>
            <a:r>
              <a:rPr lang="fr-FR" sz="2000" dirty="0"/>
              <a:t>-vertébraux et </a:t>
            </a:r>
            <a:r>
              <a:rPr lang="fr-FR" sz="2000" dirty="0" err="1"/>
              <a:t>antéro-latéraux</a:t>
            </a:r>
            <a:r>
              <a:rPr lang="fr-FR" sz="2000" dirty="0"/>
              <a:t>)</a:t>
            </a:r>
          </a:p>
          <a:p>
            <a:pPr>
              <a:buFontTx/>
              <a:buChar char="-"/>
            </a:pPr>
            <a:r>
              <a:rPr lang="fr-FR" sz="2000" dirty="0"/>
              <a:t>Nombreux viscères (appareil digestif, respiratoire)</a:t>
            </a:r>
          </a:p>
          <a:p>
            <a:pPr>
              <a:buFontTx/>
              <a:buChar char="-"/>
            </a:pPr>
            <a:r>
              <a:rPr lang="fr-FR" sz="2000" dirty="0"/>
              <a:t>Glandes</a:t>
            </a:r>
          </a:p>
          <a:p>
            <a:pPr>
              <a:buFontTx/>
              <a:buChar char="-"/>
            </a:pPr>
            <a:r>
              <a:rPr lang="fr-FR" sz="2000" dirty="0"/>
              <a:t>Loge vasculaire</a:t>
            </a:r>
          </a:p>
          <a:p>
            <a:pPr>
              <a:buFontTx/>
              <a:buChar char="-"/>
            </a:pPr>
            <a:r>
              <a:rPr lang="fr-FR" sz="2000" dirty="0"/>
              <a:t>Nerfs, lymphatiques</a:t>
            </a:r>
          </a:p>
          <a:p>
            <a:pPr>
              <a:buFontTx/>
              <a:buChar char="-"/>
            </a:pPr>
            <a:endParaRPr lang="fr-FR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2" y="272360"/>
            <a:ext cx="4646280" cy="635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0" y="380062"/>
            <a:ext cx="1066800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01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07216" y="1289956"/>
            <a:ext cx="485140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Issus des foramens jugulaires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16" y="1618572"/>
            <a:ext cx="7005101" cy="5015311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027185" y="260758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Nerfs vagues</a:t>
            </a:r>
          </a:p>
        </p:txBody>
      </p:sp>
      <p:pic>
        <p:nvPicPr>
          <p:cNvPr id="9" name="Picture 10" descr="arteres du cou 11"/>
          <p:cNvPicPr>
            <a:picLocks noChangeAspect="1" noChangeArrowheads="1"/>
          </p:cNvPicPr>
          <p:nvPr/>
        </p:nvPicPr>
        <p:blipFill>
          <a:blip r:embed="rId3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958069"/>
            <a:ext cx="3338513" cy="4525963"/>
          </a:xfrm>
          <a:prstGeom prst="rect">
            <a:avLst/>
          </a:prstGeom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86693" y="6453701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/>
              <a:t>Vue postérieure</a:t>
            </a:r>
            <a:endParaRPr lang="fr-FR" altLang="fr-FR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29253" y="6501214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 dirty="0"/>
              <a:t>Vue antérieure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03D6177-1E18-C54C-1933-753F5D4B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120" y="705922"/>
            <a:ext cx="1199915" cy="8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85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231900" y="2180432"/>
            <a:ext cx="6591300" cy="4351338"/>
          </a:xfrm>
        </p:spPr>
        <p:txBody>
          <a:bodyPr/>
          <a:lstStyle/>
          <a:p>
            <a:r>
              <a:rPr lang="fr-FR" dirty="0"/>
              <a:t>Espace rétro-</a:t>
            </a:r>
            <a:r>
              <a:rPr lang="fr-FR" dirty="0" err="1"/>
              <a:t>stylien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- Entre ACI (6) et VJI (7)</a:t>
            </a:r>
          </a:p>
          <a:p>
            <a:pPr marL="457200" lvl="1" indent="0">
              <a:buNone/>
            </a:pPr>
            <a:r>
              <a:rPr lang="fr-FR" dirty="0"/>
              <a:t>- Avec autres nerfs (XI-11, XII-12, IX-9)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027185" y="260758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Nerfs vagues</a:t>
            </a:r>
          </a:p>
        </p:txBody>
      </p:sp>
      <p:pic>
        <p:nvPicPr>
          <p:cNvPr id="7" name="Picture 10" descr="arteres du cou 11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1900" y="560163"/>
            <a:ext cx="4271963" cy="5791425"/>
          </a:xfrm>
          <a:prstGeom prst="rect">
            <a:avLst/>
          </a:prstGeom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12993" y="6351588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/>
              <a:t>Vue postérieure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18903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85800" y="2568281"/>
            <a:ext cx="5245100" cy="2321219"/>
          </a:xfrm>
        </p:spPr>
        <p:txBody>
          <a:bodyPr/>
          <a:lstStyle/>
          <a:p>
            <a:r>
              <a:rPr lang="fr-FR" dirty="0"/>
              <a:t>Terminaison de son </a:t>
            </a:r>
            <a:r>
              <a:rPr lang="fr-FR"/>
              <a:t>trajet cervical à l’orifice supérieur du thorax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07" y="1476548"/>
            <a:ext cx="5620579" cy="5316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88583" y="1116185"/>
            <a:ext cx="2663825" cy="360363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r-FR" altLang="fr-FR"/>
              <a:t>Vue postérieure</a:t>
            </a:r>
            <a:endParaRPr lang="fr-FR" alt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027185" y="260758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Nerfs vagues</a:t>
            </a:r>
          </a:p>
        </p:txBody>
      </p:sp>
    </p:spTree>
    <p:extLst>
      <p:ext uri="{BB962C8B-B14F-4D97-AF65-F5344CB8AC3E}">
        <p14:creationId xmlns:p14="http://schemas.microsoft.com/office/powerpoint/2010/main" val="1547147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38200" y="2381971"/>
            <a:ext cx="5346700" cy="2710729"/>
          </a:xfrm>
        </p:spPr>
        <p:txBody>
          <a:bodyPr>
            <a:normAutofit fontScale="92500"/>
          </a:bodyPr>
          <a:lstStyle/>
          <a:p>
            <a:r>
              <a:rPr lang="fr-FR" sz="2400" dirty="0"/>
              <a:t>Ganglion cervical supérieur (1) en regard de C2</a:t>
            </a:r>
          </a:p>
          <a:p>
            <a:r>
              <a:rPr lang="fr-FR" sz="2400" dirty="0"/>
              <a:t>Ganglion cervical moyen (2) en regard de C6</a:t>
            </a:r>
          </a:p>
          <a:p>
            <a:r>
              <a:rPr lang="fr-FR" sz="2400" dirty="0"/>
              <a:t>Ganglion cervico-thoracique (3) en regard de C7-T1</a:t>
            </a:r>
          </a:p>
          <a:p>
            <a:r>
              <a:rPr lang="fr-FR" sz="2400" dirty="0"/>
              <a:t>Tous </a:t>
            </a:r>
            <a:r>
              <a:rPr lang="fr-FR" sz="2400" dirty="0" err="1"/>
              <a:t>pré-vertébraux</a:t>
            </a:r>
            <a:r>
              <a:rPr lang="fr-FR" sz="2400" dirty="0"/>
              <a:t>, </a:t>
            </a:r>
            <a:r>
              <a:rPr lang="fr-FR" sz="2400"/>
              <a:t>en profondeur du cou</a:t>
            </a:r>
            <a:endParaRPr lang="fr-FR" sz="2400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72" y="365125"/>
            <a:ext cx="5069925" cy="6368184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737042" y="365125"/>
            <a:ext cx="6137630" cy="1029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/>
              <a:t>4. Nerfs du cou</a:t>
            </a:r>
          </a:p>
          <a:p>
            <a:pPr algn="ctr"/>
            <a:r>
              <a:rPr lang="fr-FR" sz="2800" b="1" dirty="0"/>
              <a:t>Chaine sympathique</a:t>
            </a:r>
          </a:p>
        </p:txBody>
      </p:sp>
    </p:spTree>
    <p:extLst>
      <p:ext uri="{BB962C8B-B14F-4D97-AF65-F5344CB8AC3E}">
        <p14:creationId xmlns:p14="http://schemas.microsoft.com/office/powerpoint/2010/main" val="12599361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73113"/>
            <a:ext cx="8229600" cy="1143000"/>
          </a:xfrm>
        </p:spPr>
        <p:txBody>
          <a:bodyPr/>
          <a:lstStyle/>
          <a:p>
            <a:pPr algn="ctr"/>
            <a:r>
              <a:rPr lang="fr-FR" altLang="fr-FR" sz="3600" dirty="0"/>
              <a:t>Merci de votre attention</a:t>
            </a:r>
          </a:p>
        </p:txBody>
      </p:sp>
      <p:sp>
        <p:nvSpPr>
          <p:cNvPr id="60419" name="AutoShape 3" descr="recherchesparkinson1"/>
          <p:cNvSpPr>
            <a:spLocks noChangeAspect="1" noChangeArrowheads="1"/>
          </p:cNvSpPr>
          <p:nvPr/>
        </p:nvSpPr>
        <p:spPr bwMode="auto">
          <a:xfrm>
            <a:off x="4124325" y="1457325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0420" name="Picture 4" descr="recherchesparkins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060575"/>
            <a:ext cx="42481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23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8337" y="141974"/>
            <a:ext cx="5950226" cy="1325563"/>
          </a:xfrm>
        </p:spPr>
        <p:txBody>
          <a:bodyPr/>
          <a:lstStyle/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a. Les 3 régions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06638" y="1914021"/>
            <a:ext cx="48186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Contenu osseux</a:t>
            </a:r>
          </a:p>
          <a:p>
            <a:r>
              <a:rPr lang="fr-FR" sz="2000" dirty="0"/>
              <a:t>Colonne vertébrale cervicale de C1 à C7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000" dirty="0"/>
              <a:t>Os hyoïde (24): os impair et médian, aspect de fer à cheval ouvert en arrière</a:t>
            </a:r>
          </a:p>
          <a:p>
            <a:pPr marL="0" indent="0">
              <a:buNone/>
            </a:pPr>
            <a:r>
              <a:rPr lang="fr-FR" sz="2000" dirty="0"/>
              <a:t>Il comporte</a:t>
            </a:r>
          </a:p>
          <a:p>
            <a:pPr>
              <a:buFontTx/>
              <a:buChar char="-"/>
            </a:pPr>
            <a:r>
              <a:rPr lang="fr-FR" sz="2000" dirty="0"/>
              <a:t>Un corps médian</a:t>
            </a:r>
          </a:p>
          <a:p>
            <a:pPr>
              <a:buFontTx/>
              <a:buChar char="-"/>
            </a:pPr>
            <a:r>
              <a:rPr lang="fr-FR" sz="2000" dirty="0"/>
              <a:t>Petite et grande cornes</a:t>
            </a:r>
          </a:p>
          <a:p>
            <a:pPr marL="0" indent="0">
              <a:buNone/>
            </a:pPr>
            <a:r>
              <a:rPr lang="fr-FR" sz="2000" dirty="0"/>
              <a:t>Il appartient au squelette de la langue</a:t>
            </a:r>
          </a:p>
          <a:p>
            <a:pPr marL="0" indent="0">
              <a:buNone/>
            </a:pPr>
            <a:r>
              <a:rPr lang="fr-FR" sz="2000" dirty="0"/>
              <a:t>Nombreuses insertions musculaires</a:t>
            </a:r>
          </a:p>
          <a:p>
            <a:pPr>
              <a:buFontTx/>
              <a:buChar char="-"/>
            </a:pPr>
            <a:endParaRPr lang="fr-FR" sz="2000" dirty="0"/>
          </a:p>
          <a:p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40" y="250115"/>
            <a:ext cx="3714864" cy="614107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16"/>
          <a:stretch/>
        </p:blipFill>
        <p:spPr bwMode="auto">
          <a:xfrm>
            <a:off x="181360" y="2859932"/>
            <a:ext cx="2414173" cy="383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058505" y="433163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55975" y="2490600"/>
            <a:ext cx="83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Crânial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824" y="2228472"/>
            <a:ext cx="250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Vue antérieure du larynx</a:t>
            </a:r>
          </a:p>
        </p:txBody>
      </p:sp>
    </p:spTree>
    <p:extLst>
      <p:ext uri="{BB962C8B-B14F-4D97-AF65-F5344CB8AC3E}">
        <p14:creationId xmlns:p14="http://schemas.microsoft.com/office/powerpoint/2010/main" val="92426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14481"/>
            <a:ext cx="6039502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fr-FR" sz="2000" dirty="0"/>
              <a:t>De la profondeur à la superficie:</a:t>
            </a:r>
          </a:p>
          <a:p>
            <a:pPr marL="457200" lvl="1" indent="0">
              <a:buNone/>
            </a:pPr>
            <a:endParaRPr lang="fr-FR" sz="2000" dirty="0"/>
          </a:p>
          <a:p>
            <a:pPr marL="914400" lvl="1" indent="-457200">
              <a:buAutoNum type="arabicPeriod"/>
            </a:pPr>
            <a:r>
              <a:rPr lang="fr-FR" sz="2000" dirty="0"/>
              <a:t>Les muscles </a:t>
            </a:r>
            <a:r>
              <a:rPr lang="fr-FR" sz="2000" dirty="0" err="1"/>
              <a:t>latéro</a:t>
            </a:r>
            <a:r>
              <a:rPr lang="fr-FR" sz="2000" dirty="0"/>
              <a:t>-vertébraux</a:t>
            </a:r>
          </a:p>
          <a:p>
            <a:pPr marL="914400" lvl="1" indent="-457200">
              <a:buAutoNum type="arabicPeriod"/>
            </a:pPr>
            <a:endParaRPr lang="fr-FR" sz="2000" dirty="0"/>
          </a:p>
          <a:p>
            <a:pPr marL="914400" lvl="1" indent="-457200">
              <a:buAutoNum type="arabicPeriod"/>
            </a:pPr>
            <a:r>
              <a:rPr lang="fr-FR" sz="2000" dirty="0"/>
              <a:t>Les muscles </a:t>
            </a:r>
            <a:r>
              <a:rPr lang="fr-FR" sz="2000" dirty="0" err="1"/>
              <a:t>antéro-latéraux</a:t>
            </a:r>
            <a:r>
              <a:rPr lang="fr-FR" sz="2000" dirty="0"/>
              <a:t> du cou</a:t>
            </a:r>
          </a:p>
          <a:p>
            <a:pPr marL="914400" lvl="1" indent="-457200">
              <a:buAutoNum type="arabicPeriod"/>
            </a:pPr>
            <a:endParaRPr lang="fr-FR" sz="2000" dirty="0"/>
          </a:p>
          <a:p>
            <a:pPr marL="914400" lvl="1" indent="-457200">
              <a:buAutoNum type="arabicPeriod"/>
            </a:pPr>
            <a:r>
              <a:rPr lang="fr-FR" sz="2000" dirty="0"/>
              <a:t>Les muscles de la nuque</a:t>
            </a:r>
          </a:p>
          <a:p>
            <a:pPr marL="914400" lvl="1" indent="-457200">
              <a:buAutoNum type="arabicPeriod"/>
            </a:pPr>
            <a:endParaRPr lang="fr-FR" sz="2000" dirty="0"/>
          </a:p>
          <a:p>
            <a:pPr marL="914400" lvl="1" indent="-457200">
              <a:buAutoNum type="arabicPeriod"/>
            </a:pPr>
            <a:r>
              <a:rPr lang="fr-FR" sz="2000" dirty="0"/>
              <a:t>Le fascia cervical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20887" y="75018"/>
            <a:ext cx="59502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Times New Roman" charset="0"/>
                <a:ea typeface="Times New Roman" charset="0"/>
                <a:cs typeface="Times New Roman" charset="0"/>
              </a:rPr>
              <a:t>1. Contenu du cou</a:t>
            </a:r>
            <a:br>
              <a:rPr lang="fr-FR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b. Les muscles du cou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42" y="1976256"/>
            <a:ext cx="4503660" cy="422814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532119" y="1606924"/>
            <a:ext cx="10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Antérieur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43760" y="6276803"/>
            <a:ext cx="517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Coupe axiale au niveau de la 6ème </a:t>
            </a:r>
            <a:r>
              <a:rPr lang="fr-FR"/>
              <a:t>vertèbre cervicale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266302" y="392081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Gauche</a:t>
            </a:r>
          </a:p>
        </p:txBody>
      </p:sp>
    </p:spTree>
    <p:extLst>
      <p:ext uri="{BB962C8B-B14F-4D97-AF65-F5344CB8AC3E}">
        <p14:creationId xmlns:p14="http://schemas.microsoft.com/office/powerpoint/2010/main" val="15718818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3238855</TotalTime>
  <Words>3584</Words>
  <Application>Microsoft Macintosh PowerPoint</Application>
  <PresentationFormat>Grand écran</PresentationFormat>
  <Paragraphs>779</Paragraphs>
  <Slides>74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80" baseType="lpstr">
      <vt:lpstr>ＭＳ Ｐゴシック</vt:lpstr>
      <vt:lpstr>Arial</vt:lpstr>
      <vt:lpstr>Calibri</vt:lpstr>
      <vt:lpstr>Calibri Light</vt:lpstr>
      <vt:lpstr>Times New Roman</vt:lpstr>
      <vt:lpstr>Thème Office</vt:lpstr>
      <vt:lpstr>Généralités et formations squelettiques du cou  Glandes, vaisseaux et nerfs du cou</vt:lpstr>
      <vt:lpstr>Références</vt:lpstr>
      <vt:lpstr>Introduction</vt:lpstr>
      <vt:lpstr>Plan</vt:lpstr>
      <vt:lpstr>1. Contenu du cou Limites du cou</vt:lpstr>
      <vt:lpstr>1. Contenu du cou a. Les 3 régions</vt:lpstr>
      <vt:lpstr>1. Contenu du cou a. Les 3 régions</vt:lpstr>
      <vt:lpstr>1. Contenu du cou a. Les 3 régions</vt:lpstr>
      <vt:lpstr>Présentation PowerPoint</vt:lpstr>
      <vt:lpstr>Présentation PowerPoint</vt:lpstr>
      <vt:lpstr>Présentation PowerPoint</vt:lpstr>
      <vt:lpstr>Présentation PowerPoint</vt:lpstr>
      <vt:lpstr>1. Contenu du cou b. Les muscles antéro-latéraux – plan superficiel</vt:lpstr>
      <vt:lpstr>1. Contenu du cou b. Les muscles antéro-latéraux – plan superficiel</vt:lpstr>
      <vt:lpstr>1. Contenu du cou b. Les muscles antéro-latéraux – plan superficiel</vt:lpstr>
      <vt:lpstr>1. Contenu du cou b. Les muscles antéro-latéraux Plan profond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Company>Hospices Civils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Glandes, vaisseaux et nerfs du cou</dc:title>
  <dc:creator>HAEGELEN, Claire</dc:creator>
  <cp:lastModifiedBy>Microsoft Office User</cp:lastModifiedBy>
  <cp:revision>132</cp:revision>
  <dcterms:created xsi:type="dcterms:W3CDTF">2022-02-24T09:43:15Z</dcterms:created>
  <dcterms:modified xsi:type="dcterms:W3CDTF">2025-02-06T16:41:45Z</dcterms:modified>
</cp:coreProperties>
</file>