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59" r:id="rId4"/>
    <p:sldId id="258" r:id="rId5"/>
    <p:sldId id="260" r:id="rId6"/>
    <p:sldId id="269" r:id="rId7"/>
    <p:sldId id="288" r:id="rId8"/>
    <p:sldId id="289" r:id="rId9"/>
    <p:sldId id="284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74" r:id="rId18"/>
    <p:sldId id="298" r:id="rId19"/>
    <p:sldId id="300" r:id="rId20"/>
    <p:sldId id="287" r:id="rId21"/>
    <p:sldId id="301" r:id="rId22"/>
    <p:sldId id="302" r:id="rId23"/>
    <p:sldId id="261" r:id="rId24"/>
    <p:sldId id="272" r:id="rId25"/>
    <p:sldId id="277" r:id="rId26"/>
    <p:sldId id="303" r:id="rId27"/>
    <p:sldId id="305" r:id="rId28"/>
    <p:sldId id="306" r:id="rId29"/>
    <p:sldId id="308" r:id="rId30"/>
    <p:sldId id="309" r:id="rId31"/>
    <p:sldId id="310" r:id="rId32"/>
    <p:sldId id="311" r:id="rId33"/>
    <p:sldId id="262" r:id="rId34"/>
    <p:sldId id="286" r:id="rId35"/>
    <p:sldId id="263" r:id="rId36"/>
    <p:sldId id="264" r:id="rId37"/>
    <p:sldId id="285" r:id="rId38"/>
    <p:sldId id="265" r:id="rId3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orient="horz" pos="2158">
          <p15:clr>
            <a:srgbClr val="A4A3A4"/>
          </p15:clr>
        </p15:guide>
        <p15:guide id="3" orient="horz" pos="4264">
          <p15:clr>
            <a:srgbClr val="A4A3A4"/>
          </p15:clr>
        </p15:guide>
        <p15:guide id="4" orient="horz" pos="210">
          <p15:clr>
            <a:srgbClr val="A4A3A4"/>
          </p15:clr>
        </p15:guide>
        <p15:guide id="5" pos="249">
          <p15:clr>
            <a:srgbClr val="A4A3A4"/>
          </p15:clr>
        </p15:guide>
        <p15:guide id="6" pos="2883">
          <p15:clr>
            <a:srgbClr val="A4A3A4"/>
          </p15:clr>
        </p15:guide>
        <p15:guide id="7" pos="69">
          <p15:clr>
            <a:srgbClr val="A4A3A4"/>
          </p15:clr>
        </p15:guide>
        <p15:guide id="8" pos="5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F9D"/>
    <a:srgbClr val="1FA192"/>
    <a:srgbClr val="0EA1BE"/>
    <a:srgbClr val="25A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93" autoAdjust="0"/>
    <p:restoredTop sz="91616"/>
  </p:normalViewPr>
  <p:slideViewPr>
    <p:cSldViewPr>
      <p:cViewPr varScale="1">
        <p:scale>
          <a:sx n="67" d="100"/>
          <a:sy n="67" d="100"/>
        </p:scale>
        <p:origin x="1362" y="66"/>
      </p:cViewPr>
      <p:guideLst>
        <p:guide orient="horz" pos="436"/>
        <p:guide orient="horz" pos="2158"/>
        <p:guide orient="horz" pos="4264"/>
        <p:guide orient="horz" pos="210"/>
        <p:guide pos="249"/>
        <p:guide pos="2883"/>
        <p:guide pos="69"/>
        <p:guide pos="57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95" d="100"/>
          <a:sy n="95" d="100"/>
        </p:scale>
        <p:origin x="-153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C17A8-C145-4840-9A0C-22B9077B784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ABC04AC-05B6-B148-AEF8-2DF9E4615AC3}" type="pres">
      <dgm:prSet presAssocID="{4ACC17A8-C145-4840-9A0C-22B9077B784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BD41D337-F141-474D-A4B3-3B98CFD3FC6E}" type="pres">
      <dgm:prSet presAssocID="{4ACC17A8-C145-4840-9A0C-22B9077B7845}" presName="cycle" presStyleCnt="0"/>
      <dgm:spPr/>
    </dgm:pt>
  </dgm:ptLst>
  <dgm:cxnLst>
    <dgm:cxn modelId="{20E8B43B-69CC-9840-944F-1E472D9AD7EF}" type="presOf" srcId="{4ACC17A8-C145-4840-9A0C-22B9077B7845}" destId="{5ABC04AC-05B6-B148-AEF8-2DF9E4615AC3}" srcOrd="0" destOrd="0" presId="urn:microsoft.com/office/officeart/2005/8/layout/radial2"/>
    <dgm:cxn modelId="{72EA8945-75C5-3746-B72E-EDE28C374203}" type="presParOf" srcId="{5ABC04AC-05B6-B148-AEF8-2DF9E4615AC3}" destId="{BD41D337-F141-474D-A4B3-3B98CFD3FC6E}" srcOrd="0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7BFFD-1637-458B-8AE6-59157655538F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73E48-25EF-457A-AF08-B4337DD3B0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1553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AB623E-8A92-497A-B6C6-B23D0A9AF894}" type="datetimeFigureOut">
              <a:rPr lang="fr-FR" smtClean="0"/>
              <a:pPr/>
              <a:t>14/11/2022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2BCAB-EECF-4539-8FEF-E7D3EEC5F4B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896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L’ischémie c’est comme la toux, c’est un </a:t>
            </a:r>
            <a:r>
              <a:rPr lang="fr-FR" dirty="0" err="1"/>
              <a:t>symptome</a:t>
            </a:r>
            <a:r>
              <a:rPr lang="fr-FR" dirty="0"/>
              <a:t>, </a:t>
            </a:r>
            <a:r>
              <a:rPr lang="fr-FR" dirty="0" err="1"/>
              <a:t>qd</a:t>
            </a:r>
            <a:r>
              <a:rPr lang="fr-FR" dirty="0"/>
              <a:t> vous toussez vous avez peut être un</a:t>
            </a:r>
            <a:r>
              <a:rPr lang="fr-FR" baseline="0" dirty="0"/>
              <a:t> cancer, la tuberculose ou un </a:t>
            </a:r>
            <a:r>
              <a:rPr lang="fr-FR" baseline="0" dirty="0" err="1"/>
              <a:t>covid</a:t>
            </a:r>
            <a:r>
              <a:rPr lang="fr-FR" baseline="0" dirty="0"/>
              <a:t>, vous allez traiter la toux mais surtout chercher la cause et la traiter</a:t>
            </a:r>
          </a:p>
          <a:p>
            <a:r>
              <a:rPr lang="fr-FR" baseline="0" dirty="0"/>
              <a:t>On fait pas d’examen pour voir la toux</a:t>
            </a:r>
          </a:p>
          <a:p>
            <a:r>
              <a:rPr lang="fr-FR" baseline="0" dirty="0"/>
              <a:t>Aigu pas si simple visiblement car on reçoit souvent des ischémies dites aigues qui sont en fait de l’artériopathie chronique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450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NB : en cas d’AVC, la symptomatologie de l’ischémie aigue peut passer inaperçue / </a:t>
            </a:r>
            <a:r>
              <a:rPr lang="fr-FR" dirty="0" err="1"/>
              <a:t>spt</a:t>
            </a:r>
            <a:r>
              <a:rPr lang="fr-FR" dirty="0"/>
              <a:t>   »</a:t>
            </a:r>
            <a:r>
              <a:rPr lang="fr-FR" dirty="0" err="1"/>
              <a:t>batarde</a:t>
            </a:r>
            <a:r>
              <a:rPr lang="fr-FR" dirty="0"/>
              <a:t> »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03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317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titre indicatif… Causes très nombreuses</a:t>
            </a:r>
          </a:p>
          <a:p>
            <a:r>
              <a:rPr lang="fr-FR" dirty="0"/>
              <a:t>Ne pas rechercher de cause exotique avant d’avoir résolu le problème </a:t>
            </a:r>
            <a:r>
              <a:rPr lang="fr-FR"/>
              <a:t>= l’ischémie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6799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Discuter et expliquer </a:t>
            </a:r>
            <a:r>
              <a:rPr lang="fr-FR" dirty="0" err="1"/>
              <a:t>sd</a:t>
            </a:r>
            <a:r>
              <a:rPr lang="fr-FR" dirty="0"/>
              <a:t> des loges, dire qu’on peut mourir de la </a:t>
            </a:r>
            <a:r>
              <a:rPr lang="fr-FR" dirty="0" err="1"/>
              <a:t>revascu</a:t>
            </a:r>
            <a:r>
              <a:rPr lang="fr-FR" dirty="0"/>
              <a:t>, parfois </a:t>
            </a:r>
            <a:r>
              <a:rPr lang="fr-FR" dirty="0" err="1"/>
              <a:t>amput</a:t>
            </a:r>
            <a:r>
              <a:rPr lang="fr-FR" dirty="0"/>
              <a:t> d’emblée</a:t>
            </a:r>
          </a:p>
          <a:p>
            <a:r>
              <a:rPr lang="fr-FR" dirty="0"/>
              <a:t>Parler du </a:t>
            </a:r>
            <a:r>
              <a:rPr lang="fr-FR" dirty="0" err="1"/>
              <a:t>crush</a:t>
            </a:r>
            <a:r>
              <a:rPr lang="fr-FR" dirty="0"/>
              <a:t> syndrome, </a:t>
            </a:r>
            <a:r>
              <a:rPr lang="fr-FR" dirty="0" err="1"/>
              <a:t>qd</a:t>
            </a:r>
            <a:r>
              <a:rPr lang="fr-FR" dirty="0"/>
              <a:t> on libère les muscles le patient meurt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922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NB : Nursing à cocher +++, systématiquement demandé dans les DP, avec parfois des variantes « soins locaux », etc… (</a:t>
            </a:r>
            <a:r>
              <a:rPr lang="fr-FR" dirty="0" err="1"/>
              <a:t>ECNi</a:t>
            </a:r>
            <a:r>
              <a:rPr lang="fr-FR" dirty="0"/>
              <a:t> 2017-2019)</a:t>
            </a:r>
          </a:p>
          <a:p>
            <a:r>
              <a:rPr lang="fr-FR" dirty="0"/>
              <a:t>De même pour transfert dans un centre spécialisé… (</a:t>
            </a:r>
            <a:r>
              <a:rPr lang="fr-FR" i="1" dirty="0"/>
              <a:t>quasiment toujours à cocher à l’</a:t>
            </a:r>
            <a:r>
              <a:rPr lang="fr-FR" i="1" dirty="0" err="1"/>
              <a:t>ecn</a:t>
            </a:r>
            <a:r>
              <a:rPr lang="fr-FR" i="1" dirty="0"/>
              <a:t> de toutes les façons)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4848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NB ;</a:t>
            </a:r>
            <a:r>
              <a:rPr lang="fr-FR" i="0" dirty="0"/>
              <a:t> On ne vous demandera pas de choisir un traitement. </a:t>
            </a:r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516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3228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((Discuter et expliquer </a:t>
            </a:r>
            <a:r>
              <a:rPr lang="fr-FR" dirty="0" err="1"/>
              <a:t>sd</a:t>
            </a:r>
            <a:r>
              <a:rPr lang="fr-FR" dirty="0"/>
              <a:t> des loges, dire qu’on peut mourir de la </a:t>
            </a:r>
            <a:r>
              <a:rPr lang="fr-FR" dirty="0" err="1"/>
              <a:t>revascu</a:t>
            </a:r>
            <a:r>
              <a:rPr lang="fr-FR" dirty="0"/>
              <a:t>, parfois </a:t>
            </a:r>
            <a:r>
              <a:rPr lang="fr-FR" dirty="0" err="1"/>
              <a:t>amput</a:t>
            </a:r>
            <a:r>
              <a:rPr lang="fr-FR" dirty="0"/>
              <a:t> d’emblée</a:t>
            </a:r>
          </a:p>
          <a:p>
            <a:r>
              <a:rPr lang="fr-FR" dirty="0"/>
              <a:t>Parler du </a:t>
            </a:r>
            <a:r>
              <a:rPr lang="fr-FR" dirty="0" err="1"/>
              <a:t>crush</a:t>
            </a:r>
            <a:r>
              <a:rPr lang="fr-FR" dirty="0"/>
              <a:t> syndrome, </a:t>
            </a:r>
            <a:r>
              <a:rPr lang="fr-FR" dirty="0" err="1"/>
              <a:t>qd</a:t>
            </a:r>
            <a:r>
              <a:rPr lang="fr-FR" dirty="0"/>
              <a:t> on libère les muscles le patient meurt</a:t>
            </a:r>
            <a:r>
              <a:rPr lang="fr-FR" i="1" dirty="0"/>
              <a:t>))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96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Bien distinguer la phase urgente et la phase à distance pour le bilan </a:t>
            </a:r>
            <a:r>
              <a:rPr lang="fr-FR" dirty="0" err="1"/>
              <a:t>étio</a:t>
            </a:r>
            <a:r>
              <a:rPr lang="fr-FR" dirty="0"/>
              <a:t> et </a:t>
            </a:r>
            <a:r>
              <a:rPr lang="fr-FR" dirty="0" err="1"/>
              <a:t>ttt</a:t>
            </a:r>
            <a:r>
              <a:rPr lang="fr-FR" dirty="0"/>
              <a:t> </a:t>
            </a:r>
            <a:r>
              <a:rPr lang="fr-FR" dirty="0" err="1"/>
              <a:t>étio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497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Chiffres pour donner 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452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</a:t>
            </a:r>
            <a:r>
              <a:rPr lang="fr-FR" baseline="0" dirty="0"/>
              <a:t> certains le </a:t>
            </a:r>
            <a:r>
              <a:rPr lang="fr-FR" baseline="0" dirty="0" err="1"/>
              <a:t>def</a:t>
            </a:r>
            <a:r>
              <a:rPr lang="fr-FR" baseline="0" dirty="0"/>
              <a:t> fait partie du diagnostic, pour d’autres c’est un critère de gravité, on peut avoir une ischémie aigue sans </a:t>
            </a:r>
            <a:r>
              <a:rPr lang="fr-FR" baseline="0" dirty="0" err="1"/>
              <a:t>dféficit</a:t>
            </a:r>
            <a:r>
              <a:rPr lang="fr-FR" baseline="0" dirty="0"/>
              <a:t> sensitivomoteur car bien compensée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004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207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</a:t>
            </a:r>
            <a:r>
              <a:rPr lang="fr-FR" baseline="0" dirty="0"/>
              <a:t> certains le </a:t>
            </a:r>
            <a:r>
              <a:rPr lang="fr-FR" baseline="0" dirty="0" err="1"/>
              <a:t>def</a:t>
            </a:r>
            <a:r>
              <a:rPr lang="fr-FR" baseline="0" dirty="0"/>
              <a:t> fait partie du diagnostic, pour d’autres c’est un critère de gravité, on peut avoir une ischémie aigue sans </a:t>
            </a:r>
            <a:r>
              <a:rPr lang="fr-FR" baseline="0" dirty="0" err="1"/>
              <a:t>dféficit</a:t>
            </a:r>
            <a:r>
              <a:rPr lang="fr-FR" baseline="0" dirty="0"/>
              <a:t> sensitivomoteur car bien compensée</a:t>
            </a:r>
          </a:p>
          <a:p>
            <a:r>
              <a:rPr lang="fr-FR" baseline="0" dirty="0"/>
              <a:t>NB : une ischémie aigüe est dite « incomplète » en l’absence de déficit </a:t>
            </a:r>
            <a:r>
              <a:rPr lang="fr-FR" baseline="0" dirty="0" err="1"/>
              <a:t>sensitivo-moteur</a:t>
            </a:r>
            <a:r>
              <a:rPr lang="fr-FR" baseline="0" dirty="0"/>
              <a:t> </a:t>
            </a:r>
            <a:r>
              <a:rPr lang="fr-FR" i="1" baseline="0" dirty="0"/>
              <a:t>(collège de </a:t>
            </a:r>
            <a:r>
              <a:rPr lang="fr-FR" i="1" baseline="0"/>
              <a:t>Med Vas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7210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91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Causes très nombreuses mais on va voir celles à connaitre pour les ECN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9003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Causes très nombreuses mais on va voir celles à connaitre pour les ECN</a:t>
            </a:r>
          </a:p>
          <a:p>
            <a:r>
              <a:rPr lang="fr-FR" dirty="0"/>
              <a:t>NB : Dans l’immédiat il ne faut pas perdre de temps à rechercher une cause si elle n’est pas évidente… (urgence = revascularisation). </a:t>
            </a:r>
            <a:br>
              <a:rPr lang="fr-FR" dirty="0"/>
            </a:br>
            <a:r>
              <a:rPr lang="fr-FR" dirty="0"/>
              <a:t>Le bilan se fera dans un second temps après la chirurgie </a:t>
            </a:r>
            <a:r>
              <a:rPr lang="fr-FR" i="1" dirty="0"/>
              <a:t>(</a:t>
            </a:r>
            <a:r>
              <a:rPr lang="fr-FR" i="1" dirty="0" err="1"/>
              <a:t>ECNi</a:t>
            </a:r>
            <a:r>
              <a:rPr lang="fr-FR" i="1" dirty="0"/>
              <a:t> 2019)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6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039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Mécanisme = ischémie ou embolie, en gros</a:t>
            </a:r>
          </a:p>
          <a:p>
            <a:r>
              <a:rPr lang="fr-FR" dirty="0"/>
              <a:t>NB : attention tableau « caricatural », ce sont les deux présentations les plus typiques mais aucun élément n’est constant ou obligatoire…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992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Expliquer avec le système de l’autoroute ?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2BCAB-EECF-4539-8FEF-E7D3EEC5F4B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7142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277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100">
              <a:srgbClr val="FFFFFF"/>
            </a:gs>
            <a:gs pos="0">
              <a:schemeClr val="bg1"/>
            </a:gs>
            <a:gs pos="100000">
              <a:schemeClr val="bg1"/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pic>
        <p:nvPicPr>
          <p:cNvPr id="1027" name="Picture 3" descr="D:\Donnée 2\Monique\Appels à projets 2012-2013\Diaporama LYON EST\bas-de-page-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5779318"/>
            <a:ext cx="77597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gioweb.fr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nellie.della-schiava@chu-lyon.f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685800" y="1914401"/>
            <a:ext cx="7772400" cy="362471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6"/>
                </a:solidFill>
              </a:rPr>
              <a:t>ISCHEMIE AIGUE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4294967295"/>
          </p:nvPr>
        </p:nvSpPr>
        <p:spPr>
          <a:xfrm>
            <a:off x="7092280" y="6309320"/>
            <a:ext cx="1944216" cy="288032"/>
          </a:xfrm>
          <a:prstGeom prst="rect">
            <a:avLst/>
          </a:prstGeom>
        </p:spPr>
        <p:txBody>
          <a:bodyPr/>
          <a:lstStyle/>
          <a:p>
            <a:pPr algn="r">
              <a:buNone/>
            </a:pPr>
            <a:r>
              <a:rPr lang="fr-FR" sz="1800" dirty="0" smtClean="0"/>
              <a:t>14/11/2022</a:t>
            </a:r>
            <a:endParaRPr lang="fr-FR" sz="1800" b="1" dirty="0">
              <a:solidFill>
                <a:schemeClr val="accent6"/>
              </a:solidFill>
            </a:endParaRPr>
          </a:p>
          <a:p>
            <a:pPr algn="l"/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91780" y="3060249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Dr DELLA SCHIAVA</a:t>
            </a:r>
          </a:p>
          <a:p>
            <a:pPr algn="ctr"/>
            <a:endParaRPr lang="fr-FR" sz="3200" dirty="0"/>
          </a:p>
        </p:txBody>
      </p:sp>
      <p:sp>
        <p:nvSpPr>
          <p:cNvPr id="17" name="Forme libre 16"/>
          <p:cNvSpPr/>
          <p:nvPr/>
        </p:nvSpPr>
        <p:spPr>
          <a:xfrm>
            <a:off x="1835696" y="2450776"/>
            <a:ext cx="5160267" cy="25814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314950"/>
              <a:gd name="connsiteY0" fmla="*/ 0 h 617991"/>
              <a:gd name="connsiteX1" fmla="*/ 1171575 w 5314950"/>
              <a:gd name="connsiteY1" fmla="*/ 600075 h 617991"/>
              <a:gd name="connsiteX2" fmla="*/ 3219450 w 5314950"/>
              <a:gd name="connsiteY2" fmla="*/ 466725 h 617991"/>
              <a:gd name="connsiteX3" fmla="*/ 4972050 w 5314950"/>
              <a:gd name="connsiteY3" fmla="*/ 533400 h 617991"/>
              <a:gd name="connsiteX4" fmla="*/ 5314950 w 5314950"/>
              <a:gd name="connsiteY4" fmla="*/ 542925 h 617991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495925"/>
              <a:gd name="connsiteY0" fmla="*/ 0 h 668367"/>
              <a:gd name="connsiteX1" fmla="*/ 1352550 w 5495925"/>
              <a:gd name="connsiteY1" fmla="*/ 647700 h 668367"/>
              <a:gd name="connsiteX2" fmla="*/ 3400425 w 5495925"/>
              <a:gd name="connsiteY2" fmla="*/ 514350 h 668367"/>
              <a:gd name="connsiteX3" fmla="*/ 5153025 w 5495925"/>
              <a:gd name="connsiteY3" fmla="*/ 581025 h 668367"/>
              <a:gd name="connsiteX4" fmla="*/ 5495925 w 5495925"/>
              <a:gd name="connsiteY4" fmla="*/ 590550 h 668367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0 w 5800725"/>
              <a:gd name="connsiteY0" fmla="*/ 0 h 638131"/>
              <a:gd name="connsiteX1" fmla="*/ 1657350 w 5800725"/>
              <a:gd name="connsiteY1" fmla="*/ 619125 h 638131"/>
              <a:gd name="connsiteX2" fmla="*/ 3705225 w 5800725"/>
              <a:gd name="connsiteY2" fmla="*/ 485775 h 638131"/>
              <a:gd name="connsiteX3" fmla="*/ 5457825 w 5800725"/>
              <a:gd name="connsiteY3" fmla="*/ 552450 h 638131"/>
              <a:gd name="connsiteX4" fmla="*/ 5800725 w 5800725"/>
              <a:gd name="connsiteY4" fmla="*/ 561975 h 638131"/>
              <a:gd name="connsiteX0" fmla="*/ 185340 w 5986065"/>
              <a:gd name="connsiteY0" fmla="*/ 0 h 623529"/>
              <a:gd name="connsiteX1" fmla="*/ 103461 w 5986065"/>
              <a:gd name="connsiteY1" fmla="*/ 292655 h 623529"/>
              <a:gd name="connsiteX2" fmla="*/ 1842690 w 5986065"/>
              <a:gd name="connsiteY2" fmla="*/ 619125 h 623529"/>
              <a:gd name="connsiteX3" fmla="*/ 3890565 w 5986065"/>
              <a:gd name="connsiteY3" fmla="*/ 485775 h 623529"/>
              <a:gd name="connsiteX4" fmla="*/ 5643165 w 5986065"/>
              <a:gd name="connsiteY4" fmla="*/ 552450 h 623529"/>
              <a:gd name="connsiteX5" fmla="*/ 5986065 w 5986065"/>
              <a:gd name="connsiteY5" fmla="*/ 561975 h 623529"/>
              <a:gd name="connsiteX0" fmla="*/ 0 w 6372225"/>
              <a:gd name="connsiteY0" fmla="*/ 197013 h 353817"/>
              <a:gd name="connsiteX1" fmla="*/ 489621 w 6372225"/>
              <a:gd name="connsiteY1" fmla="*/ 22943 h 353817"/>
              <a:gd name="connsiteX2" fmla="*/ 2228850 w 6372225"/>
              <a:gd name="connsiteY2" fmla="*/ 349413 h 353817"/>
              <a:gd name="connsiteX3" fmla="*/ 4276725 w 6372225"/>
              <a:gd name="connsiteY3" fmla="*/ 216063 h 353817"/>
              <a:gd name="connsiteX4" fmla="*/ 6029325 w 6372225"/>
              <a:gd name="connsiteY4" fmla="*/ 282738 h 353817"/>
              <a:gd name="connsiteX5" fmla="*/ 6372225 w 6372225"/>
              <a:gd name="connsiteY5" fmla="*/ 292263 h 353817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51596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6372225"/>
              <a:gd name="connsiteY0" fmla="*/ 110358 h 264091"/>
              <a:gd name="connsiteX1" fmla="*/ 1061121 w 6372225"/>
              <a:gd name="connsiteY1" fmla="*/ 31538 h 264091"/>
              <a:gd name="connsiteX2" fmla="*/ 2228850 w 6372225"/>
              <a:gd name="connsiteY2" fmla="*/ 262758 h 264091"/>
              <a:gd name="connsiteX3" fmla="*/ 4276725 w 6372225"/>
              <a:gd name="connsiteY3" fmla="*/ 129408 h 264091"/>
              <a:gd name="connsiteX4" fmla="*/ 6029325 w 6372225"/>
              <a:gd name="connsiteY4" fmla="*/ 196083 h 264091"/>
              <a:gd name="connsiteX5" fmla="*/ 6372225 w 6372225"/>
              <a:gd name="connsiteY5" fmla="*/ 205608 h 264091"/>
              <a:gd name="connsiteX0" fmla="*/ 0 w 5743575"/>
              <a:gd name="connsiteY0" fmla="*/ 54828 h 275236"/>
              <a:gd name="connsiteX1" fmla="*/ 432471 w 5743575"/>
              <a:gd name="connsiteY1" fmla="*/ 42683 h 275236"/>
              <a:gd name="connsiteX2" fmla="*/ 1600200 w 5743575"/>
              <a:gd name="connsiteY2" fmla="*/ 273903 h 275236"/>
              <a:gd name="connsiteX3" fmla="*/ 3648075 w 5743575"/>
              <a:gd name="connsiteY3" fmla="*/ 140553 h 275236"/>
              <a:gd name="connsiteX4" fmla="*/ 5400675 w 5743575"/>
              <a:gd name="connsiteY4" fmla="*/ 207228 h 275236"/>
              <a:gd name="connsiteX5" fmla="*/ 5743575 w 5743575"/>
              <a:gd name="connsiteY5" fmla="*/ 216753 h 275236"/>
              <a:gd name="connsiteX0" fmla="*/ 704361 w 5362086"/>
              <a:gd name="connsiteY0" fmla="*/ 0 h 1430083"/>
              <a:gd name="connsiteX1" fmla="*/ 50982 w 5362086"/>
              <a:gd name="connsiteY1" fmla="*/ 1197530 h 1430083"/>
              <a:gd name="connsiteX2" fmla="*/ 1218711 w 5362086"/>
              <a:gd name="connsiteY2" fmla="*/ 1428750 h 1430083"/>
              <a:gd name="connsiteX3" fmla="*/ 3266586 w 5362086"/>
              <a:gd name="connsiteY3" fmla="*/ 1295400 h 1430083"/>
              <a:gd name="connsiteX4" fmla="*/ 5019186 w 5362086"/>
              <a:gd name="connsiteY4" fmla="*/ 1362075 h 1430083"/>
              <a:gd name="connsiteX5" fmla="*/ 5362086 w 5362086"/>
              <a:gd name="connsiteY5" fmla="*/ 1371600 h 1430083"/>
              <a:gd name="connsiteX0" fmla="*/ 877921 w 5535646"/>
              <a:gd name="connsiteY0" fmla="*/ 0 h 1430083"/>
              <a:gd name="connsiteX1" fmla="*/ 224542 w 5535646"/>
              <a:gd name="connsiteY1" fmla="*/ 1197530 h 1430083"/>
              <a:gd name="connsiteX2" fmla="*/ 1392271 w 5535646"/>
              <a:gd name="connsiteY2" fmla="*/ 1428750 h 1430083"/>
              <a:gd name="connsiteX3" fmla="*/ 3440146 w 5535646"/>
              <a:gd name="connsiteY3" fmla="*/ 1295400 h 1430083"/>
              <a:gd name="connsiteX4" fmla="*/ 5192746 w 5535646"/>
              <a:gd name="connsiteY4" fmla="*/ 1362075 h 1430083"/>
              <a:gd name="connsiteX5" fmla="*/ 5535646 w 5535646"/>
              <a:gd name="connsiteY5" fmla="*/ 1371600 h 1430083"/>
              <a:gd name="connsiteX0" fmla="*/ 877921 w 5535646"/>
              <a:gd name="connsiteY0" fmla="*/ 0 h 1477896"/>
              <a:gd name="connsiteX1" fmla="*/ 224542 w 5535646"/>
              <a:gd name="connsiteY1" fmla="*/ 1197530 h 1477896"/>
              <a:gd name="connsiteX2" fmla="*/ 1392271 w 5535646"/>
              <a:gd name="connsiteY2" fmla="*/ 1428750 h 1477896"/>
              <a:gd name="connsiteX3" fmla="*/ 3440146 w 5535646"/>
              <a:gd name="connsiteY3" fmla="*/ 1295400 h 1477896"/>
              <a:gd name="connsiteX4" fmla="*/ 5192746 w 5535646"/>
              <a:gd name="connsiteY4" fmla="*/ 1362075 h 1477896"/>
              <a:gd name="connsiteX5" fmla="*/ 5535646 w 5535646"/>
              <a:gd name="connsiteY5" fmla="*/ 1371600 h 1477896"/>
              <a:gd name="connsiteX0" fmla="*/ 0 w 5311104"/>
              <a:gd name="connsiteY0" fmla="*/ 0 h 280366"/>
              <a:gd name="connsiteX1" fmla="*/ 1167729 w 5311104"/>
              <a:gd name="connsiteY1" fmla="*/ 231220 h 280366"/>
              <a:gd name="connsiteX2" fmla="*/ 3215604 w 5311104"/>
              <a:gd name="connsiteY2" fmla="*/ 97870 h 280366"/>
              <a:gd name="connsiteX3" fmla="*/ 4968204 w 5311104"/>
              <a:gd name="connsiteY3" fmla="*/ 164545 h 280366"/>
              <a:gd name="connsiteX4" fmla="*/ 5311104 w 5311104"/>
              <a:gd name="connsiteY4" fmla="*/ 174070 h 280366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482554"/>
              <a:gd name="connsiteY0" fmla="*/ 0 h 340771"/>
              <a:gd name="connsiteX1" fmla="*/ 1339179 w 5482554"/>
              <a:gd name="connsiteY1" fmla="*/ 335995 h 340771"/>
              <a:gd name="connsiteX2" fmla="*/ 3387054 w 5482554"/>
              <a:gd name="connsiteY2" fmla="*/ 202645 h 340771"/>
              <a:gd name="connsiteX3" fmla="*/ 5139654 w 5482554"/>
              <a:gd name="connsiteY3" fmla="*/ 269320 h 340771"/>
              <a:gd name="connsiteX4" fmla="*/ 5482554 w 5482554"/>
              <a:gd name="connsiteY4" fmla="*/ 278845 h 340771"/>
              <a:gd name="connsiteX0" fmla="*/ 0 w 5501604"/>
              <a:gd name="connsiteY0" fmla="*/ 0 h 157447"/>
              <a:gd name="connsiteX1" fmla="*/ 1358229 w 5501604"/>
              <a:gd name="connsiteY1" fmla="*/ 155020 h 157447"/>
              <a:gd name="connsiteX2" fmla="*/ 3406104 w 5501604"/>
              <a:gd name="connsiteY2" fmla="*/ 21670 h 157447"/>
              <a:gd name="connsiteX3" fmla="*/ 5158704 w 5501604"/>
              <a:gd name="connsiteY3" fmla="*/ 88345 h 157447"/>
              <a:gd name="connsiteX4" fmla="*/ 5501604 w 5501604"/>
              <a:gd name="connsiteY4" fmla="*/ 97870 h 157447"/>
              <a:gd name="connsiteX0" fmla="*/ 0 w 5501604"/>
              <a:gd name="connsiteY0" fmla="*/ 16098 h 171194"/>
              <a:gd name="connsiteX1" fmla="*/ 1358229 w 5501604"/>
              <a:gd name="connsiteY1" fmla="*/ 171118 h 171194"/>
              <a:gd name="connsiteX2" fmla="*/ 3406104 w 5501604"/>
              <a:gd name="connsiteY2" fmla="*/ 37768 h 171194"/>
              <a:gd name="connsiteX3" fmla="*/ 5158704 w 5501604"/>
              <a:gd name="connsiteY3" fmla="*/ 104443 h 171194"/>
              <a:gd name="connsiteX4" fmla="*/ 5501604 w 5501604"/>
              <a:gd name="connsiteY4" fmla="*/ 113968 h 171194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1"/>
              <a:gd name="connsiteX1" fmla="*/ 1853529 w 5501604"/>
              <a:gd name="connsiteY1" fmla="*/ 243900 h 243951"/>
              <a:gd name="connsiteX2" fmla="*/ 3406104 w 5501604"/>
              <a:gd name="connsiteY2" fmla="*/ 34350 h 243951"/>
              <a:gd name="connsiteX3" fmla="*/ 5158704 w 5501604"/>
              <a:gd name="connsiteY3" fmla="*/ 101025 h 243951"/>
              <a:gd name="connsiteX4" fmla="*/ 5501604 w 5501604"/>
              <a:gd name="connsiteY4" fmla="*/ 110550 h 243951"/>
              <a:gd name="connsiteX0" fmla="*/ 0 w 5501604"/>
              <a:gd name="connsiteY0" fmla="*/ 12680 h 243954"/>
              <a:gd name="connsiteX1" fmla="*/ 1853529 w 5501604"/>
              <a:gd name="connsiteY1" fmla="*/ 243900 h 243954"/>
              <a:gd name="connsiteX2" fmla="*/ 3406104 w 5501604"/>
              <a:gd name="connsiteY2" fmla="*/ 34350 h 243954"/>
              <a:gd name="connsiteX3" fmla="*/ 5158704 w 5501604"/>
              <a:gd name="connsiteY3" fmla="*/ 101025 h 243954"/>
              <a:gd name="connsiteX4" fmla="*/ 5501604 w 5501604"/>
              <a:gd name="connsiteY4" fmla="*/ 110550 h 243954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12680 h 243952"/>
              <a:gd name="connsiteX1" fmla="*/ 1853529 w 5501604"/>
              <a:gd name="connsiteY1" fmla="*/ 243900 h 243952"/>
              <a:gd name="connsiteX2" fmla="*/ 3406104 w 5501604"/>
              <a:gd name="connsiteY2" fmla="*/ 34350 h 243952"/>
              <a:gd name="connsiteX3" fmla="*/ 5092029 w 5501604"/>
              <a:gd name="connsiteY3" fmla="*/ 62925 h 243952"/>
              <a:gd name="connsiteX4" fmla="*/ 5501604 w 5501604"/>
              <a:gd name="connsiteY4" fmla="*/ 110550 h 243952"/>
              <a:gd name="connsiteX0" fmla="*/ 0 w 5501604"/>
              <a:gd name="connsiteY0" fmla="*/ 26734 h 258024"/>
              <a:gd name="connsiteX1" fmla="*/ 1853529 w 5501604"/>
              <a:gd name="connsiteY1" fmla="*/ 257954 h 258024"/>
              <a:gd name="connsiteX2" fmla="*/ 3406104 w 5501604"/>
              <a:gd name="connsiteY2" fmla="*/ 48404 h 258024"/>
              <a:gd name="connsiteX3" fmla="*/ 5092029 w 5501604"/>
              <a:gd name="connsiteY3" fmla="*/ 76979 h 258024"/>
              <a:gd name="connsiteX4" fmla="*/ 5501604 w 5501604"/>
              <a:gd name="connsiteY4" fmla="*/ 124604 h 258024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501604"/>
              <a:gd name="connsiteY0" fmla="*/ 28486 h 259895"/>
              <a:gd name="connsiteX1" fmla="*/ 341337 w 5501604"/>
              <a:gd name="connsiteY1" fmla="*/ 14199 h 259895"/>
              <a:gd name="connsiteX2" fmla="*/ 1853529 w 5501604"/>
              <a:gd name="connsiteY2" fmla="*/ 259706 h 259895"/>
              <a:gd name="connsiteX3" fmla="*/ 3406104 w 5501604"/>
              <a:gd name="connsiteY3" fmla="*/ 50156 h 259895"/>
              <a:gd name="connsiteX4" fmla="*/ 5092029 w 5501604"/>
              <a:gd name="connsiteY4" fmla="*/ 78731 h 259895"/>
              <a:gd name="connsiteX5" fmla="*/ 5501604 w 5501604"/>
              <a:gd name="connsiteY5" fmla="*/ 126356 h 259895"/>
              <a:gd name="connsiteX0" fmla="*/ 0 w 5160267"/>
              <a:gd name="connsiteY0" fmla="*/ 12448 h 258144"/>
              <a:gd name="connsiteX1" fmla="*/ 1512192 w 5160267"/>
              <a:gd name="connsiteY1" fmla="*/ 257955 h 258144"/>
              <a:gd name="connsiteX2" fmla="*/ 3064767 w 5160267"/>
              <a:gd name="connsiteY2" fmla="*/ 48405 h 258144"/>
              <a:gd name="connsiteX3" fmla="*/ 4750692 w 5160267"/>
              <a:gd name="connsiteY3" fmla="*/ 76980 h 258144"/>
              <a:gd name="connsiteX4" fmla="*/ 5160267 w 5160267"/>
              <a:gd name="connsiteY4" fmla="*/ 124605 h 25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60267" h="258144">
                <a:moveTo>
                  <a:pt x="0" y="12448"/>
                </a:moveTo>
                <a:cubicBezTo>
                  <a:pt x="637533" y="46222"/>
                  <a:pt x="1001398" y="251962"/>
                  <a:pt x="1512192" y="257955"/>
                </a:cubicBezTo>
                <a:cubicBezTo>
                  <a:pt x="2022986" y="263948"/>
                  <a:pt x="2448817" y="126193"/>
                  <a:pt x="3064767" y="48405"/>
                </a:cubicBezTo>
                <a:cubicBezTo>
                  <a:pt x="3680717" y="-29383"/>
                  <a:pt x="4074417" y="-8745"/>
                  <a:pt x="4750692" y="76980"/>
                </a:cubicBezTo>
                <a:lnTo>
                  <a:pt x="5160267" y="124605"/>
                </a:lnTo>
              </a:path>
            </a:pathLst>
          </a:custGeom>
          <a:noFill/>
          <a:ln w="2540">
            <a:solidFill>
              <a:srgbClr val="078F9D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25A79B"/>
              </a:solidFill>
            </a:endParaRPr>
          </a:p>
        </p:txBody>
      </p:sp>
      <p:sp>
        <p:nvSpPr>
          <p:cNvPr id="7" name="Forme libre 6"/>
          <p:cNvSpPr/>
          <p:nvPr/>
        </p:nvSpPr>
        <p:spPr>
          <a:xfrm rot="-10860000">
            <a:off x="1911230" y="2522829"/>
            <a:ext cx="5279326" cy="132584"/>
          </a:xfrm>
          <a:custGeom>
            <a:avLst/>
            <a:gdLst>
              <a:gd name="connsiteX0" fmla="*/ 0 w 5154917"/>
              <a:gd name="connsiteY0" fmla="*/ 67632 h 164367"/>
              <a:gd name="connsiteX1" fmla="*/ 1000125 w 5154917"/>
              <a:gd name="connsiteY1" fmla="*/ 162882 h 164367"/>
              <a:gd name="connsiteX2" fmla="*/ 2800350 w 5154917"/>
              <a:gd name="connsiteY2" fmla="*/ 957 h 164367"/>
              <a:gd name="connsiteX3" fmla="*/ 4800600 w 5154917"/>
              <a:gd name="connsiteY3" fmla="*/ 96207 h 164367"/>
              <a:gd name="connsiteX4" fmla="*/ 5143500 w 5154917"/>
              <a:gd name="connsiteY4" fmla="*/ 105732 h 164367"/>
              <a:gd name="connsiteX0" fmla="*/ 0 w 4983467"/>
              <a:gd name="connsiteY0" fmla="*/ 10482 h 162900"/>
              <a:gd name="connsiteX1" fmla="*/ 828675 w 4983467"/>
              <a:gd name="connsiteY1" fmla="*/ 162882 h 162900"/>
              <a:gd name="connsiteX2" fmla="*/ 2628900 w 4983467"/>
              <a:gd name="connsiteY2" fmla="*/ 957 h 162900"/>
              <a:gd name="connsiteX3" fmla="*/ 4629150 w 4983467"/>
              <a:gd name="connsiteY3" fmla="*/ 96207 h 162900"/>
              <a:gd name="connsiteX4" fmla="*/ 4972050 w 4983467"/>
              <a:gd name="connsiteY4" fmla="*/ 105732 h 162900"/>
              <a:gd name="connsiteX0" fmla="*/ 0 w 4983467"/>
              <a:gd name="connsiteY0" fmla="*/ 10482 h 162923"/>
              <a:gd name="connsiteX1" fmla="*/ 828675 w 4983467"/>
              <a:gd name="connsiteY1" fmla="*/ 162882 h 162923"/>
              <a:gd name="connsiteX2" fmla="*/ 2628900 w 4983467"/>
              <a:gd name="connsiteY2" fmla="*/ 957 h 162923"/>
              <a:gd name="connsiteX3" fmla="*/ 4629150 w 4983467"/>
              <a:gd name="connsiteY3" fmla="*/ 96207 h 162923"/>
              <a:gd name="connsiteX4" fmla="*/ 4972050 w 4983467"/>
              <a:gd name="connsiteY4" fmla="*/ 105732 h 162923"/>
              <a:gd name="connsiteX0" fmla="*/ 0 w 4972050"/>
              <a:gd name="connsiteY0" fmla="*/ 0 h 152459"/>
              <a:gd name="connsiteX1" fmla="*/ 828675 w 4972050"/>
              <a:gd name="connsiteY1" fmla="*/ 152400 h 152459"/>
              <a:gd name="connsiteX2" fmla="*/ 2876550 w 4972050"/>
              <a:gd name="connsiteY2" fmla="*/ 19050 h 152459"/>
              <a:gd name="connsiteX3" fmla="*/ 4629150 w 4972050"/>
              <a:gd name="connsiteY3" fmla="*/ 85725 h 152459"/>
              <a:gd name="connsiteX4" fmla="*/ 4972050 w 4972050"/>
              <a:gd name="connsiteY4" fmla="*/ 95250 h 152459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629150 w 5195794"/>
              <a:gd name="connsiteY3" fmla="*/ 85725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876550 w 5195794"/>
              <a:gd name="connsiteY2" fmla="*/ 1905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0 h 375423"/>
              <a:gd name="connsiteX1" fmla="*/ 828675 w 5195794"/>
              <a:gd name="connsiteY1" fmla="*/ 152400 h 375423"/>
              <a:gd name="connsiteX2" fmla="*/ 2970954 w 5195794"/>
              <a:gd name="connsiteY2" fmla="*/ 68330 h 375423"/>
              <a:gd name="connsiteX3" fmla="*/ 4382202 w 5195794"/>
              <a:gd name="connsiteY3" fmla="*/ 43309 h 375423"/>
              <a:gd name="connsiteX4" fmla="*/ 5195794 w 5195794"/>
              <a:gd name="connsiteY4" fmla="*/ 375423 h 375423"/>
              <a:gd name="connsiteX0" fmla="*/ 0 w 5195794"/>
              <a:gd name="connsiteY0" fmla="*/ 4143 h 379566"/>
              <a:gd name="connsiteX1" fmla="*/ 828675 w 5195794"/>
              <a:gd name="connsiteY1" fmla="*/ 156543 h 379566"/>
              <a:gd name="connsiteX2" fmla="*/ 2970954 w 5195794"/>
              <a:gd name="connsiteY2" fmla="*/ 72473 h 379566"/>
              <a:gd name="connsiteX3" fmla="*/ 4392556 w 5195794"/>
              <a:gd name="connsiteY3" fmla="*/ 0 h 379566"/>
              <a:gd name="connsiteX4" fmla="*/ 5195794 w 5195794"/>
              <a:gd name="connsiteY4" fmla="*/ 379566 h 379566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18905 h 394328"/>
              <a:gd name="connsiteX1" fmla="*/ 828675 w 5195794"/>
              <a:gd name="connsiteY1" fmla="*/ 171305 h 394328"/>
              <a:gd name="connsiteX2" fmla="*/ 2970954 w 5195794"/>
              <a:gd name="connsiteY2" fmla="*/ 87235 h 394328"/>
              <a:gd name="connsiteX3" fmla="*/ 4392556 w 5195794"/>
              <a:gd name="connsiteY3" fmla="*/ 14762 h 394328"/>
              <a:gd name="connsiteX4" fmla="*/ 5195794 w 5195794"/>
              <a:gd name="connsiteY4" fmla="*/ 394328 h 394328"/>
              <a:gd name="connsiteX0" fmla="*/ 0 w 5195794"/>
              <a:gd name="connsiteY0" fmla="*/ 56473 h 431896"/>
              <a:gd name="connsiteX1" fmla="*/ 828675 w 5195794"/>
              <a:gd name="connsiteY1" fmla="*/ 208873 h 431896"/>
              <a:gd name="connsiteX2" fmla="*/ 2970954 w 5195794"/>
              <a:gd name="connsiteY2" fmla="*/ 124803 h 431896"/>
              <a:gd name="connsiteX3" fmla="*/ 4392556 w 5195794"/>
              <a:gd name="connsiteY3" fmla="*/ 52330 h 431896"/>
              <a:gd name="connsiteX4" fmla="*/ 5195794 w 5195794"/>
              <a:gd name="connsiteY4" fmla="*/ 431896 h 43189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8153 h 433576"/>
              <a:gd name="connsiteX1" fmla="*/ 1018315 w 5195794"/>
              <a:gd name="connsiteY1" fmla="*/ 261496 h 433576"/>
              <a:gd name="connsiteX2" fmla="*/ 2970954 w 5195794"/>
              <a:gd name="connsiteY2" fmla="*/ 126483 h 433576"/>
              <a:gd name="connsiteX3" fmla="*/ 4392556 w 5195794"/>
              <a:gd name="connsiteY3" fmla="*/ 54010 h 433576"/>
              <a:gd name="connsiteX4" fmla="*/ 5195794 w 5195794"/>
              <a:gd name="connsiteY4" fmla="*/ 433576 h 433576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55412 h 430835"/>
              <a:gd name="connsiteX1" fmla="*/ 1077285 w 5195794"/>
              <a:gd name="connsiteY1" fmla="*/ 154993 h 430835"/>
              <a:gd name="connsiteX2" fmla="*/ 2970954 w 5195794"/>
              <a:gd name="connsiteY2" fmla="*/ 123742 h 430835"/>
              <a:gd name="connsiteX3" fmla="*/ 4392556 w 5195794"/>
              <a:gd name="connsiteY3" fmla="*/ 51269 h 430835"/>
              <a:gd name="connsiteX4" fmla="*/ 5195794 w 5195794"/>
              <a:gd name="connsiteY4" fmla="*/ 430835 h 430835"/>
              <a:gd name="connsiteX0" fmla="*/ 0 w 5195794"/>
              <a:gd name="connsiteY0" fmla="*/ 47289 h 422712"/>
              <a:gd name="connsiteX1" fmla="*/ 1077285 w 5195794"/>
              <a:gd name="connsiteY1" fmla="*/ 146870 h 422712"/>
              <a:gd name="connsiteX2" fmla="*/ 2941386 w 5195794"/>
              <a:gd name="connsiteY2" fmla="*/ 172262 h 422712"/>
              <a:gd name="connsiteX3" fmla="*/ 4392556 w 5195794"/>
              <a:gd name="connsiteY3" fmla="*/ 43146 h 422712"/>
              <a:gd name="connsiteX4" fmla="*/ 5195794 w 5195794"/>
              <a:gd name="connsiteY4" fmla="*/ 422712 h 422712"/>
              <a:gd name="connsiteX0" fmla="*/ 0 w 5195794"/>
              <a:gd name="connsiteY0" fmla="*/ 37848 h 413271"/>
              <a:gd name="connsiteX1" fmla="*/ 1077285 w 5195794"/>
              <a:gd name="connsiteY1" fmla="*/ 137429 h 413271"/>
              <a:gd name="connsiteX2" fmla="*/ 2941386 w 5195794"/>
              <a:gd name="connsiteY2" fmla="*/ 162821 h 413271"/>
              <a:gd name="connsiteX3" fmla="*/ 4392556 w 5195794"/>
              <a:gd name="connsiteY3" fmla="*/ 33705 h 413271"/>
              <a:gd name="connsiteX4" fmla="*/ 5195794 w 5195794"/>
              <a:gd name="connsiteY4" fmla="*/ 413271 h 413271"/>
              <a:gd name="connsiteX0" fmla="*/ 0 w 5195794"/>
              <a:gd name="connsiteY0" fmla="*/ 45900 h 421323"/>
              <a:gd name="connsiteX1" fmla="*/ 1011950 w 5195794"/>
              <a:gd name="connsiteY1" fmla="*/ 68129 h 421323"/>
              <a:gd name="connsiteX2" fmla="*/ 2941386 w 5195794"/>
              <a:gd name="connsiteY2" fmla="*/ 170873 h 421323"/>
              <a:gd name="connsiteX3" fmla="*/ 4392556 w 5195794"/>
              <a:gd name="connsiteY3" fmla="*/ 41757 h 421323"/>
              <a:gd name="connsiteX4" fmla="*/ 5195794 w 5195794"/>
              <a:gd name="connsiteY4" fmla="*/ 421323 h 421323"/>
              <a:gd name="connsiteX0" fmla="*/ 0 w 5673966"/>
              <a:gd name="connsiteY0" fmla="*/ 151871 h 421323"/>
              <a:gd name="connsiteX1" fmla="*/ 1490122 w 5673966"/>
              <a:gd name="connsiteY1" fmla="*/ 68129 h 421323"/>
              <a:gd name="connsiteX2" fmla="*/ 3419558 w 5673966"/>
              <a:gd name="connsiteY2" fmla="*/ 170873 h 421323"/>
              <a:gd name="connsiteX3" fmla="*/ 4870728 w 5673966"/>
              <a:gd name="connsiteY3" fmla="*/ 41757 h 421323"/>
              <a:gd name="connsiteX4" fmla="*/ 5673966 w 5673966"/>
              <a:gd name="connsiteY4" fmla="*/ 421323 h 421323"/>
              <a:gd name="connsiteX0" fmla="*/ 0 w 4870728"/>
              <a:gd name="connsiteY0" fmla="*/ 151871 h 185439"/>
              <a:gd name="connsiteX1" fmla="*/ 1490122 w 4870728"/>
              <a:gd name="connsiteY1" fmla="*/ 68129 h 185439"/>
              <a:gd name="connsiteX2" fmla="*/ 3419558 w 4870728"/>
              <a:gd name="connsiteY2" fmla="*/ 170873 h 185439"/>
              <a:gd name="connsiteX3" fmla="*/ 4870728 w 4870728"/>
              <a:gd name="connsiteY3" fmla="*/ 41757 h 185439"/>
              <a:gd name="connsiteX0" fmla="*/ 0 w 5279326"/>
              <a:gd name="connsiteY0" fmla="*/ 99016 h 132584"/>
              <a:gd name="connsiteX1" fmla="*/ 1490122 w 5279326"/>
              <a:gd name="connsiteY1" fmla="*/ 15274 h 132584"/>
              <a:gd name="connsiteX2" fmla="*/ 3419558 w 5279326"/>
              <a:gd name="connsiteY2" fmla="*/ 118018 h 132584"/>
              <a:gd name="connsiteX3" fmla="*/ 5279326 w 5279326"/>
              <a:gd name="connsiteY3" fmla="*/ 48429 h 132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79326" h="132584">
                <a:moveTo>
                  <a:pt x="0" y="99016"/>
                </a:moveTo>
                <a:cubicBezTo>
                  <a:pt x="276225" y="209347"/>
                  <a:pt x="920196" y="12107"/>
                  <a:pt x="1490122" y="15274"/>
                </a:cubicBezTo>
                <a:cubicBezTo>
                  <a:pt x="2060048" y="18441"/>
                  <a:pt x="2788024" y="112492"/>
                  <a:pt x="3419558" y="118018"/>
                </a:cubicBezTo>
                <a:cubicBezTo>
                  <a:pt x="4051092" y="123544"/>
                  <a:pt x="4541625" y="-93969"/>
                  <a:pt x="5279326" y="48429"/>
                </a:cubicBezTo>
              </a:path>
            </a:pathLst>
          </a:custGeom>
          <a:noFill/>
          <a:ln w="12700">
            <a:solidFill>
              <a:schemeClr val="accent6"/>
            </a:solidFill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00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7192234" y="2436556"/>
            <a:ext cx="129012" cy="129012"/>
          </a:xfrm>
          <a:prstGeom prst="ellipse">
            <a:avLst/>
          </a:prstGeom>
          <a:noFill/>
          <a:ln w="127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998366" y="2547535"/>
            <a:ext cx="64506" cy="64506"/>
          </a:xfrm>
          <a:prstGeom prst="ellipse">
            <a:avLst/>
          </a:prstGeom>
          <a:solidFill>
            <a:srgbClr val="078F9D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94618" y="3758851"/>
            <a:ext cx="375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accent6"/>
                </a:solidFill>
              </a:rPr>
              <a:t>Chirurgie vasculaire</a:t>
            </a:r>
            <a:endParaRPr lang="fr-FR" sz="2400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93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23528" y="44624"/>
            <a:ext cx="8301608" cy="936104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(2) : Trouver la cause</a:t>
            </a:r>
            <a:endParaRPr lang="fr-FR" sz="36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308304" y="6304185"/>
            <a:ext cx="1764196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3280B-BF1A-BF42-A402-7CD9CEE16B50}"/>
              </a:ext>
            </a:extLst>
          </p:cNvPr>
          <p:cNvSpPr txBox="1"/>
          <p:nvPr/>
        </p:nvSpPr>
        <p:spPr>
          <a:xfrm>
            <a:off x="814359" y="1268760"/>
            <a:ext cx="75740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u="sng" dirty="0"/>
              <a:t>A la phase aiguë :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x-none" sz="3200" b="1" dirty="0">
                <a:sym typeface="Wingdings" pitchFamily="2" charset="2"/>
              </a:rPr>
              <a:t>Reconnaitre la topographie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x-none" sz="3200" b="1" dirty="0">
                <a:sym typeface="Wingdings" pitchFamily="2" charset="2"/>
              </a:rPr>
              <a:t>Suspecter le mécanisme</a:t>
            </a:r>
          </a:p>
          <a:p>
            <a:pPr marL="457200" indent="-457200">
              <a:buFont typeface="Wingdings" pitchFamily="2" charset="2"/>
              <a:buChar char="à"/>
            </a:pPr>
            <a:r>
              <a:rPr lang="x-none" sz="3200" b="1" dirty="0">
                <a:sym typeface="Wingdings" pitchFamily="2" charset="2"/>
              </a:rPr>
              <a:t>Chercher l’atteinte d’un autre territoire</a:t>
            </a:r>
            <a:r>
              <a:rPr lang="x-none" sz="3200" dirty="0">
                <a:sym typeface="Wingdings" pitchFamily="2" charset="2"/>
              </a:rPr>
              <a:t/>
            </a:r>
            <a:br>
              <a:rPr lang="x-none" sz="3200" dirty="0">
                <a:sym typeface="Wingdings" pitchFamily="2" charset="2"/>
              </a:rPr>
            </a:br>
            <a:endParaRPr lang="x-none" sz="3200" dirty="0">
              <a:sym typeface="Wingdings" pitchFamily="2" charset="2"/>
            </a:endParaRPr>
          </a:p>
          <a:p>
            <a:r>
              <a:rPr lang="x-none" sz="3200" i="1" u="sng" dirty="0">
                <a:sym typeface="Wingdings" pitchFamily="2" charset="2"/>
              </a:rPr>
              <a:t>Après revascularisation : </a:t>
            </a:r>
          </a:p>
          <a:p>
            <a:r>
              <a:rPr lang="x-none" sz="3200" b="1" i="1" dirty="0">
                <a:sym typeface="Wingdings" pitchFamily="2" charset="2"/>
              </a:rPr>
              <a:t> Préciser l’étiologie </a:t>
            </a:r>
            <a:r>
              <a:rPr lang="x-none" sz="3200" i="1" dirty="0">
                <a:sym typeface="Wingdings" pitchFamily="2" charset="2"/>
              </a:rPr>
              <a:t>si non évidente à la phase aiguë. </a:t>
            </a:r>
            <a:endParaRPr lang="x-none" sz="3200" i="1" dirty="0"/>
          </a:p>
        </p:txBody>
      </p:sp>
    </p:spTree>
    <p:extLst>
      <p:ext uri="{BB962C8B-B14F-4D97-AF65-F5344CB8AC3E}">
        <p14:creationId xmlns:p14="http://schemas.microsoft.com/office/powerpoint/2010/main" val="211104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23528" y="44624"/>
            <a:ext cx="8301608" cy="936104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(2) : Trouver la cause</a:t>
            </a:r>
            <a:endParaRPr lang="fr-FR" sz="36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308304" y="6304185"/>
            <a:ext cx="1764196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63280B-BF1A-BF42-A402-7CD9CEE16B50}"/>
              </a:ext>
            </a:extLst>
          </p:cNvPr>
          <p:cNvSpPr txBox="1"/>
          <p:nvPr/>
        </p:nvSpPr>
        <p:spPr>
          <a:xfrm>
            <a:off x="323529" y="1268760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lvl="2" indent="-457200">
              <a:buFont typeface="Wingdings" pitchFamily="2" charset="2"/>
              <a:buChar char="à"/>
            </a:pPr>
            <a:r>
              <a:rPr lang="x-none" sz="3200" b="1" dirty="0">
                <a:sym typeface="Wingdings" pitchFamily="2" charset="2"/>
              </a:rPr>
              <a:t>Reconnaître la topographie </a:t>
            </a:r>
            <a:r>
              <a:rPr lang="x-none" sz="3200" dirty="0">
                <a:sym typeface="Wingdings" pitchFamily="2" charset="2"/>
              </a:rPr>
              <a:t>= Clinique</a:t>
            </a:r>
            <a:r>
              <a:rPr lang="x-none" sz="2800" dirty="0">
                <a:sym typeface="Wingdings" pitchFamily="2" charset="2"/>
              </a:rPr>
              <a:t/>
            </a:r>
            <a:br>
              <a:rPr lang="x-none" sz="2800" dirty="0">
                <a:sym typeface="Wingdings" pitchFamily="2" charset="2"/>
              </a:rPr>
            </a:br>
            <a:endParaRPr lang="x-none" sz="2800" dirty="0"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x-none" sz="2800" b="1" dirty="0">
                <a:sym typeface="Wingdings" pitchFamily="2" charset="2"/>
              </a:rPr>
              <a:t>Oblitération du Carrefour Aortique </a:t>
            </a:r>
            <a:r>
              <a:rPr lang="x-none" sz="2800" dirty="0">
                <a:sym typeface="Wingdings" pitchFamily="2" charset="2"/>
              </a:rPr>
              <a:t/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>= Ischémie</a:t>
            </a:r>
            <a:r>
              <a:rPr lang="x-none" sz="2800" dirty="0">
                <a:solidFill>
                  <a:schemeClr val="accent6"/>
                </a:solidFill>
                <a:sym typeface="Wingdings" pitchFamily="2" charset="2"/>
              </a:rPr>
              <a:t> bilatérale </a:t>
            </a:r>
            <a:r>
              <a:rPr lang="x-none" sz="2800" i="1" dirty="0">
                <a:sym typeface="Wingdings" pitchFamily="2" charset="2"/>
              </a:rPr>
              <a:t>(pseudo-paraplégie)</a:t>
            </a:r>
            <a:r>
              <a:rPr lang="x-none" sz="2800" dirty="0">
                <a:sym typeface="Wingdings" pitchFamily="2" charset="2"/>
              </a:rPr>
              <a:t>, </a:t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>aucun pouls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800" b="1" dirty="0">
                <a:sym typeface="Wingdings" pitchFamily="2" charset="2"/>
              </a:rPr>
              <a:t>Oblitération</a:t>
            </a:r>
            <a:r>
              <a:rPr lang="x-none" sz="2800" b="1" dirty="0">
                <a:sym typeface="Wingdings" pitchFamily="2" charset="2"/>
              </a:rPr>
              <a:t> ilio-fémorale </a:t>
            </a:r>
            <a:r>
              <a:rPr lang="x-none" sz="2800" dirty="0">
                <a:sym typeface="Wingdings" pitchFamily="2" charset="2"/>
              </a:rPr>
              <a:t/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>= ischémie de </a:t>
            </a:r>
            <a:r>
              <a:rPr lang="x-none" sz="2800" dirty="0">
                <a:solidFill>
                  <a:schemeClr val="accent6"/>
                </a:solidFill>
                <a:sym typeface="Wingdings" pitchFamily="2" charset="2"/>
              </a:rPr>
              <a:t>tout le membre </a:t>
            </a:r>
            <a:r>
              <a:rPr lang="x-none" sz="2800" dirty="0">
                <a:sym typeface="Wingdings" pitchFamily="2" charset="2"/>
              </a:rPr>
              <a:t>(dont la cuisse), disparition du pouls fémoral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x-none" sz="2800" b="1" dirty="0">
                <a:sym typeface="Wingdings" pitchFamily="2" charset="2"/>
              </a:rPr>
              <a:t>Oblitération fémoro-poplitée </a:t>
            </a:r>
            <a:r>
              <a:rPr lang="x-none" sz="2800" dirty="0">
                <a:sym typeface="Wingdings" pitchFamily="2" charset="2"/>
              </a:rPr>
              <a:t/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>= ischémie </a:t>
            </a:r>
            <a:r>
              <a:rPr lang="x-none" sz="2800" dirty="0">
                <a:solidFill>
                  <a:schemeClr val="accent6"/>
                </a:solidFill>
                <a:sym typeface="Wingdings" pitchFamily="2" charset="2"/>
              </a:rPr>
              <a:t>jambe + pied, </a:t>
            </a:r>
            <a:r>
              <a:rPr lang="x-none" sz="2800" dirty="0">
                <a:sym typeface="Wingdings" pitchFamily="2" charset="2"/>
              </a:rPr>
              <a:t>abolition des pouls distaux mais persistance du pouls fémoral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E9BEF9-F5B7-2B48-8F98-4489DBEEF9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76" t="22536" r="34915" b="13116"/>
          <a:stretch/>
        </p:blipFill>
        <p:spPr>
          <a:xfrm>
            <a:off x="7175079" y="1340769"/>
            <a:ext cx="1645392" cy="5040560"/>
          </a:xfrm>
          <a:prstGeom prst="rect">
            <a:avLst/>
          </a:prstGeom>
          <a:noFill/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60BA402-662E-6041-8DC8-C19421DDEB22}"/>
              </a:ext>
            </a:extLst>
          </p:cNvPr>
          <p:cNvSpPr/>
          <p:nvPr/>
        </p:nvSpPr>
        <p:spPr>
          <a:xfrm>
            <a:off x="8104585" y="2575525"/>
            <a:ext cx="216024" cy="277411"/>
          </a:xfrm>
          <a:prstGeom prst="roundRect">
            <a:avLst/>
          </a:prstGeom>
          <a:solidFill>
            <a:schemeClr val="tx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88DD869-BB88-6042-979A-F3CCDF5F9A7D}"/>
              </a:ext>
            </a:extLst>
          </p:cNvPr>
          <p:cNvSpPr/>
          <p:nvPr/>
        </p:nvSpPr>
        <p:spPr>
          <a:xfrm rot="348047">
            <a:off x="7806821" y="4153960"/>
            <a:ext cx="144016" cy="936104"/>
          </a:xfrm>
          <a:prstGeom prst="roundRect">
            <a:avLst/>
          </a:prstGeom>
          <a:solidFill>
            <a:schemeClr val="tx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842DA070-AA0D-5D43-8DB2-A41E5E73E5A0}"/>
              </a:ext>
            </a:extLst>
          </p:cNvPr>
          <p:cNvSpPr/>
          <p:nvPr/>
        </p:nvSpPr>
        <p:spPr>
          <a:xfrm rot="1450573">
            <a:off x="7862297" y="2945897"/>
            <a:ext cx="138071" cy="360040"/>
          </a:xfrm>
          <a:prstGeom prst="roundRect">
            <a:avLst/>
          </a:prstGeom>
          <a:solidFill>
            <a:schemeClr val="tx1"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299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23528" y="44624"/>
            <a:ext cx="8301608" cy="936104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(2) : Trouver la cause</a:t>
            </a:r>
            <a:endParaRPr lang="fr-FR" sz="36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308304" y="6304185"/>
            <a:ext cx="1764196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A05B4-C605-D845-BCBC-B7650200C897}"/>
              </a:ext>
            </a:extLst>
          </p:cNvPr>
          <p:cNvSpPr txBox="1"/>
          <p:nvPr/>
        </p:nvSpPr>
        <p:spPr>
          <a:xfrm>
            <a:off x="395536" y="1340770"/>
            <a:ext cx="8568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ym typeface="Wingdings" pitchFamily="2" charset="2"/>
              </a:rPr>
              <a:t> Suspecter le mécanisme </a:t>
            </a:r>
            <a:r>
              <a:rPr lang="x-none" sz="3200" dirty="0">
                <a:sym typeface="Wingdings" pitchFamily="2" charset="2"/>
              </a:rPr>
              <a:t>: ATCD, circonstances de survenue, examen clinique, ECG… </a:t>
            </a:r>
            <a:endParaRPr lang="x-none" sz="3200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C8E91EC0-1416-674A-89EC-85A84F89A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677067"/>
              </p:ext>
            </p:extLst>
          </p:nvPr>
        </p:nvGraphicFramePr>
        <p:xfrm>
          <a:off x="320080" y="2556466"/>
          <a:ext cx="8568951" cy="305122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155576">
                  <a:extLst>
                    <a:ext uri="{9D8B030D-6E8A-4147-A177-3AD203B41FA5}">
                      <a16:colId xmlns:a16="http://schemas.microsoft.com/office/drawing/2014/main" val="2178143456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1469726947"/>
                    </a:ext>
                  </a:extLst>
                </a:gridCol>
                <a:gridCol w="3740967">
                  <a:extLst>
                    <a:ext uri="{9D8B030D-6E8A-4147-A177-3AD203B41FA5}">
                      <a16:colId xmlns:a16="http://schemas.microsoft.com/office/drawing/2014/main" val="556361370"/>
                    </a:ext>
                  </a:extLst>
                </a:gridCol>
              </a:tblGrid>
              <a:tr h="611212"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/>
                        <a:t>EMBOLIE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2800" dirty="0"/>
                        <a:t>THROMBOSE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844487"/>
                  </a:ext>
                </a:extLst>
              </a:tr>
              <a:tr h="611212">
                <a:tc>
                  <a:txBody>
                    <a:bodyPr/>
                    <a:lstStyle/>
                    <a:p>
                      <a:r>
                        <a:rPr lang="x-none" dirty="0"/>
                        <a:t>Clinique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x-none" dirty="0">
                          <a:sym typeface="Wingdings" pitchFamily="2" charset="2"/>
                        </a:rPr>
                        <a:t>Début très </a:t>
                      </a:r>
                      <a:r>
                        <a:rPr lang="x-none" b="1" dirty="0">
                          <a:sym typeface="Wingdings" pitchFamily="2" charset="2"/>
                        </a:rPr>
                        <a:t>brutal</a:t>
                      </a:r>
                    </a:p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x-none" b="1" dirty="0">
                          <a:sym typeface="Wingdings" pitchFamily="2" charset="2"/>
                        </a:rPr>
                        <a:t>Rapidement sensitivo-motrice</a:t>
                      </a:r>
                    </a:p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x-none" b="1" dirty="0">
                          <a:sym typeface="Wingdings" pitchFamily="2" charset="2"/>
                        </a:rPr>
                        <a:t>Présence de pouls </a:t>
                      </a:r>
                      <a:r>
                        <a:rPr lang="x-none" dirty="0">
                          <a:sym typeface="Wingdings" pitchFamily="2" charset="2"/>
                        </a:rPr>
                        <a:t>contro-latéraux</a:t>
                      </a:r>
                    </a:p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x-none" dirty="0">
                          <a:sym typeface="Wingdings" pitchFamily="2" charset="2"/>
                        </a:rPr>
                        <a:t>+/- </a:t>
                      </a:r>
                      <a:r>
                        <a:rPr lang="x-none" b="1" dirty="0">
                          <a:sym typeface="Wingdings" pitchFamily="2" charset="2"/>
                        </a:rPr>
                        <a:t>Autres localisations </a:t>
                      </a:r>
                      <a:r>
                        <a:rPr lang="x-none" dirty="0">
                          <a:sym typeface="Wingdings" pitchFamily="2" charset="2"/>
                        </a:rPr>
                        <a:t>? </a:t>
                      </a:r>
                      <a:endParaRPr lang="x-none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x-none" dirty="0">
                          <a:sym typeface="Wingdings" pitchFamily="2" charset="2"/>
                        </a:rPr>
                        <a:t>Début plus </a:t>
                      </a:r>
                      <a:r>
                        <a:rPr lang="x-none" b="1" dirty="0">
                          <a:sym typeface="Wingdings" pitchFamily="2" charset="2"/>
                        </a:rPr>
                        <a:t>progressif</a:t>
                      </a:r>
                    </a:p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x-none" dirty="0">
                          <a:sym typeface="Wingdings" pitchFamily="2" charset="2"/>
                        </a:rPr>
                        <a:t>Ischémie </a:t>
                      </a:r>
                      <a:r>
                        <a:rPr lang="x-none" b="1" dirty="0">
                          <a:sym typeface="Wingdings" pitchFamily="2" charset="2"/>
                        </a:rPr>
                        <a:t>moins sévère</a:t>
                      </a:r>
                    </a:p>
                    <a:p>
                      <a:pPr marL="285750" indent="-285750">
                        <a:buFont typeface="Wingdings" pitchFamily="2" charset="2"/>
                        <a:buChar char="à"/>
                      </a:pPr>
                      <a:r>
                        <a:rPr lang="x-none" b="1" dirty="0">
                          <a:sym typeface="Wingdings" pitchFamily="2" charset="2"/>
                        </a:rPr>
                        <a:t>Absence de pouls </a:t>
                      </a:r>
                      <a:r>
                        <a:rPr lang="x-none" dirty="0">
                          <a:sym typeface="Wingdings" pitchFamily="2" charset="2"/>
                        </a:rPr>
                        <a:t>contro-latéraux</a:t>
                      </a:r>
                      <a:br>
                        <a:rPr lang="x-none" dirty="0">
                          <a:sym typeface="Wingdings" pitchFamily="2" charset="2"/>
                        </a:rPr>
                      </a:br>
                      <a:endParaRPr lang="x-none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45921063"/>
                  </a:ext>
                </a:extLst>
              </a:tr>
              <a:tr h="611212">
                <a:tc>
                  <a:txBody>
                    <a:bodyPr/>
                    <a:lstStyle/>
                    <a:p>
                      <a:r>
                        <a:rPr lang="x-none" dirty="0"/>
                        <a:t>ATCD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x-none" dirty="0"/>
                        <a:t>Pas d’artériopathie… </a:t>
                      </a:r>
                      <a:br>
                        <a:rPr lang="x-none" dirty="0"/>
                      </a:br>
                      <a:r>
                        <a:rPr lang="x-none" b="1" dirty="0"/>
                        <a:t>+/- ATCD Valvulaire cardiaque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x-none" b="1" dirty="0"/>
                        <a:t>Artériopathie</a:t>
                      </a:r>
                      <a:r>
                        <a:rPr lang="x-none" dirty="0"/>
                        <a:t> connue ! </a:t>
                      </a:r>
                      <a:r>
                        <a:rPr lang="x-none" i="1" dirty="0"/>
                        <a:t>(ACOMI)</a:t>
                      </a:r>
                    </a:p>
                    <a:p>
                      <a:r>
                        <a:rPr lang="x-none" i="0" dirty="0"/>
                        <a:t>Pas d’ATCD valvulaire cardiaque… 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428428754"/>
                  </a:ext>
                </a:extLst>
              </a:tr>
              <a:tr h="611212">
                <a:tc>
                  <a:txBody>
                    <a:bodyPr/>
                    <a:lstStyle/>
                    <a:p>
                      <a:r>
                        <a:rPr lang="x-none" dirty="0"/>
                        <a:t>ECG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x-none" b="1" dirty="0"/>
                        <a:t>Arythmie</a:t>
                      </a:r>
                      <a:r>
                        <a:rPr lang="x-none" dirty="0"/>
                        <a:t> ! </a:t>
                      </a:r>
                      <a:r>
                        <a:rPr lang="x-none" i="1" dirty="0"/>
                        <a:t>(ACFA)</a:t>
                      </a:r>
                      <a:endParaRPr lang="x-none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x-none" i="0" dirty="0"/>
                        <a:t>Rythme sinusal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04494740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44DB018-DB40-0245-9AE2-CA19C1984855}"/>
              </a:ext>
            </a:extLst>
          </p:cNvPr>
          <p:cNvSpPr txBox="1"/>
          <p:nvPr/>
        </p:nvSpPr>
        <p:spPr>
          <a:xfrm>
            <a:off x="2970076" y="5983853"/>
            <a:ext cx="5130316" cy="640663"/>
          </a:xfrm>
          <a:prstGeom prst="rect">
            <a:avLst/>
          </a:prstGeom>
          <a:solidFill>
            <a:schemeClr val="accent1">
              <a:lumMod val="20000"/>
              <a:lumOff val="80000"/>
              <a:alpha val="57000"/>
            </a:schemeClr>
          </a:solidFill>
          <a:ln>
            <a:solidFill>
              <a:schemeClr val="tx1">
                <a:alpha val="4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x-none" i="1" dirty="0">
                <a:sym typeface="Wingdings" pitchFamily="2" charset="2"/>
              </a:rPr>
              <a:t>NB : tableau “caricatural” qui permet de deviner le mécanisme de l’ischémie uniqment si il est évident… </a:t>
            </a:r>
            <a:endParaRPr lang="x-none" i="1" dirty="0"/>
          </a:p>
        </p:txBody>
      </p:sp>
    </p:spTree>
    <p:extLst>
      <p:ext uri="{BB962C8B-B14F-4D97-AF65-F5344CB8AC3E}">
        <p14:creationId xmlns:p14="http://schemas.microsoft.com/office/powerpoint/2010/main" val="362577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23528" y="44624"/>
            <a:ext cx="8301608" cy="936104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(2) : Trouver la cause</a:t>
            </a:r>
            <a:endParaRPr lang="fr-FR" sz="36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308304" y="6304185"/>
            <a:ext cx="1764196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A05B4-C605-D845-BCBC-B7650200C897}"/>
              </a:ext>
            </a:extLst>
          </p:cNvPr>
          <p:cNvSpPr txBox="1"/>
          <p:nvPr/>
        </p:nvSpPr>
        <p:spPr>
          <a:xfrm>
            <a:off x="323528" y="1124744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i="1" dirty="0">
                <a:sym typeface="Wingdings" pitchFamily="2" charset="2"/>
              </a:rPr>
              <a:t>** A parté : Pourquoi l’ischémie aiguë sur embolie est elle souvent </a:t>
            </a:r>
            <a:r>
              <a:rPr lang="x-none" sz="3200" b="1" i="1" dirty="0">
                <a:sym typeface="Wingdings" pitchFamily="2" charset="2"/>
              </a:rPr>
              <a:t>plus brutale et plus grave </a:t>
            </a:r>
            <a:r>
              <a:rPr lang="x-none" sz="3200" i="1" dirty="0">
                <a:sym typeface="Wingdings" pitchFamily="2" charset="2"/>
              </a:rPr>
              <a:t>? </a:t>
            </a:r>
            <a:br>
              <a:rPr lang="x-none" sz="3200" i="1" dirty="0">
                <a:sym typeface="Wingdings" pitchFamily="2" charset="2"/>
              </a:rPr>
            </a:br>
            <a:r>
              <a:rPr lang="x-none" sz="3200" i="1" dirty="0">
                <a:highlight>
                  <a:srgbClr val="FFFF00"/>
                </a:highlight>
                <a:sym typeface="Wingdings" pitchFamily="2" charset="2"/>
              </a:rPr>
              <a:t/>
            </a:r>
            <a:br>
              <a:rPr lang="x-none" sz="3200" i="1" dirty="0">
                <a:highlight>
                  <a:srgbClr val="FFFF00"/>
                </a:highlight>
                <a:sym typeface="Wingdings" pitchFamily="2" charset="2"/>
              </a:rPr>
            </a:br>
            <a:endParaRPr lang="x-none" sz="3200" i="1" dirty="0">
              <a:sym typeface="Wingdings" pitchFamily="2" charset="2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7F58587-287F-5443-A23A-166660FBD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r="60414" b="10879"/>
          <a:stretch/>
        </p:blipFill>
        <p:spPr bwMode="auto">
          <a:xfrm>
            <a:off x="1131404" y="2402500"/>
            <a:ext cx="1944459" cy="4343218"/>
          </a:xfrm>
          <a:prstGeom prst="rect">
            <a:avLst/>
          </a:prstGeom>
          <a:noFill/>
          <a:ln w="254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4670E2B7-FA5F-184D-8B78-6287A8767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1" t="-465" r="19213" b="465"/>
          <a:stretch/>
        </p:blipFill>
        <p:spPr bwMode="auto">
          <a:xfrm>
            <a:off x="4139952" y="2475175"/>
            <a:ext cx="2638636" cy="4197867"/>
          </a:xfrm>
          <a:prstGeom prst="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009CD72-4F17-7749-9A95-77B4F7C0DA4D}"/>
              </a:ext>
            </a:extLst>
          </p:cNvPr>
          <p:cNvSpPr txBox="1"/>
          <p:nvPr/>
        </p:nvSpPr>
        <p:spPr>
          <a:xfrm>
            <a:off x="3387969" y="4349262"/>
            <a:ext cx="498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dirty="0"/>
              <a:t>VS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F64F4-484C-3646-A22B-6301C5619323}"/>
              </a:ext>
            </a:extLst>
          </p:cNvPr>
          <p:cNvSpPr txBox="1"/>
          <p:nvPr/>
        </p:nvSpPr>
        <p:spPr>
          <a:xfrm>
            <a:off x="6841450" y="3738025"/>
            <a:ext cx="2123038" cy="156966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x-none" sz="2400" dirty="0">
                <a:sym typeface="Wingdings" pitchFamily="2" charset="2"/>
              </a:rPr>
              <a:t> Présence de</a:t>
            </a:r>
          </a:p>
          <a:p>
            <a:r>
              <a:rPr lang="x-none" sz="2400" b="1" dirty="0">
                <a:sym typeface="Wingdings" pitchFamily="2" charset="2"/>
              </a:rPr>
              <a:t>“voies de suppléance” </a:t>
            </a:r>
            <a:br>
              <a:rPr lang="x-none" sz="2400" b="1" dirty="0">
                <a:sym typeface="Wingdings" pitchFamily="2" charset="2"/>
              </a:rPr>
            </a:br>
            <a:r>
              <a:rPr lang="x-none" sz="2400" dirty="0">
                <a:sym typeface="Wingdings" pitchFamily="2" charset="2"/>
              </a:rPr>
              <a:t>(= collatérales)</a:t>
            </a:r>
            <a:endParaRPr lang="x-none" sz="2400" dirty="0"/>
          </a:p>
        </p:txBody>
      </p:sp>
    </p:spTree>
    <p:extLst>
      <p:ext uri="{BB962C8B-B14F-4D97-AF65-F5344CB8AC3E}">
        <p14:creationId xmlns:p14="http://schemas.microsoft.com/office/powerpoint/2010/main" val="319781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23528" y="44624"/>
            <a:ext cx="8301608" cy="936104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(2) : Trouver la cause</a:t>
            </a:r>
            <a:endParaRPr lang="fr-FR" sz="36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308304" y="6304185"/>
            <a:ext cx="1764196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A05B4-C605-D845-BCBC-B7650200C897}"/>
              </a:ext>
            </a:extLst>
          </p:cNvPr>
          <p:cNvSpPr txBox="1"/>
          <p:nvPr/>
        </p:nvSpPr>
        <p:spPr>
          <a:xfrm>
            <a:off x="327968" y="1106571"/>
            <a:ext cx="856895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ym typeface="Wingdings" pitchFamily="2" charset="2"/>
              </a:rPr>
              <a:t> Chercher l’atteinte d’un autre territoire </a:t>
            </a:r>
          </a:p>
          <a:p>
            <a:pPr algn="ctr"/>
            <a:r>
              <a:rPr lang="x-none" sz="3200" dirty="0">
                <a:sym typeface="Wingdings" pitchFamily="2" charset="2"/>
              </a:rPr>
              <a:t>	= signe un mécanisme </a:t>
            </a:r>
            <a:r>
              <a:rPr lang="x-none" sz="3200" b="1" dirty="0">
                <a:sym typeface="Wingdings" pitchFamily="2" charset="2"/>
              </a:rPr>
              <a:t>EMBOLIQUE +++</a:t>
            </a:r>
            <a:br>
              <a:rPr lang="x-none" sz="3200" b="1" dirty="0">
                <a:sym typeface="Wingdings" pitchFamily="2" charset="2"/>
              </a:rPr>
            </a:br>
            <a:endParaRPr lang="x-none" sz="3200" b="1" dirty="0">
              <a:sym typeface="Wingdings" pitchFamily="2" charset="2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x-none" sz="3200" b="1" dirty="0">
                <a:sym typeface="Wingdings" pitchFamily="2" charset="2"/>
              </a:rPr>
              <a:t>Ischémie mésentérique ? </a:t>
            </a:r>
            <a:r>
              <a:rPr lang="x-none" sz="3200" dirty="0">
                <a:sym typeface="Wingdings" pitchFamily="2" charset="2"/>
              </a:rPr>
              <a:t>(grave +++)</a:t>
            </a:r>
            <a:br>
              <a:rPr lang="x-none" sz="3200" dirty="0">
                <a:sym typeface="Wingdings" pitchFamily="2" charset="2"/>
              </a:rPr>
            </a:br>
            <a:r>
              <a:rPr lang="x-none" sz="3200" i="1" dirty="0">
                <a:sym typeface="Wingdings" pitchFamily="2" charset="2"/>
              </a:rPr>
              <a:t>(douleur abdo, diarrhée…)</a:t>
            </a:r>
            <a:br>
              <a:rPr lang="x-none" sz="3200" i="1" dirty="0">
                <a:sym typeface="Wingdings" pitchFamily="2" charset="2"/>
              </a:rPr>
            </a:br>
            <a:endParaRPr lang="x-none" sz="3200" i="1" dirty="0">
              <a:sym typeface="Wingdings" pitchFamily="2" charset="2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x-none" sz="3200" b="1" dirty="0">
                <a:sym typeface="Wingdings" pitchFamily="2" charset="2"/>
              </a:rPr>
              <a:t>Infarctus rénal ? </a:t>
            </a:r>
            <a:br>
              <a:rPr lang="x-none" sz="3200" b="1" dirty="0">
                <a:sym typeface="Wingdings" pitchFamily="2" charset="2"/>
              </a:rPr>
            </a:br>
            <a:r>
              <a:rPr lang="x-none" sz="3200" i="1" dirty="0">
                <a:sym typeface="Wingdings" pitchFamily="2" charset="2"/>
              </a:rPr>
              <a:t>(douleur lombaire, +/- hématurie, …)</a:t>
            </a:r>
            <a:br>
              <a:rPr lang="x-none" sz="3200" i="1" dirty="0">
                <a:sym typeface="Wingdings" pitchFamily="2" charset="2"/>
              </a:rPr>
            </a:br>
            <a:endParaRPr lang="x-none" sz="3200" i="1" dirty="0">
              <a:sym typeface="Wingdings" pitchFamily="2" charset="2"/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x-none" sz="3200" b="1" dirty="0">
                <a:sym typeface="Wingdings" pitchFamily="2" charset="2"/>
              </a:rPr>
              <a:t>AVC ? </a:t>
            </a:r>
          </a:p>
          <a:p>
            <a:pPr marL="457200" indent="-457200">
              <a:buFont typeface="Wingdings" pitchFamily="2" charset="2"/>
              <a:buChar char="Ø"/>
            </a:pPr>
            <a:endParaRPr lang="x-none" sz="3200" b="1" dirty="0">
              <a:sym typeface="Wingdings" pitchFamily="2" charset="2"/>
            </a:endParaRPr>
          </a:p>
          <a:p>
            <a:endParaRPr lang="x-none" sz="3200" b="1" dirty="0">
              <a:sym typeface="Wingdings" pitchFamily="2" charset="2"/>
            </a:endParaRPr>
          </a:p>
          <a:p>
            <a:r>
              <a:rPr lang="x-none" sz="3200" b="1" dirty="0">
                <a:sym typeface="Wingdings" pitchFamily="2" charset="2"/>
              </a:rPr>
              <a:t> </a:t>
            </a:r>
            <a:endParaRPr lang="x-none" sz="3200" b="1" dirty="0"/>
          </a:p>
        </p:txBody>
      </p:sp>
    </p:spTree>
    <p:extLst>
      <p:ext uri="{BB962C8B-B14F-4D97-AF65-F5344CB8AC3E}">
        <p14:creationId xmlns:p14="http://schemas.microsoft.com/office/powerpoint/2010/main" val="16553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bg1"/>
            </a:gs>
            <a:gs pos="100000">
              <a:schemeClr val="bg1"/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23528" y="44624"/>
            <a:ext cx="8301608" cy="936104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(2) : Trouver la cause</a:t>
            </a:r>
            <a:endParaRPr lang="fr-FR" sz="36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308304" y="6304185"/>
            <a:ext cx="1764196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A05B4-C605-D845-BCBC-B7650200C897}"/>
              </a:ext>
            </a:extLst>
          </p:cNvPr>
          <p:cNvSpPr txBox="1"/>
          <p:nvPr/>
        </p:nvSpPr>
        <p:spPr>
          <a:xfrm>
            <a:off x="327968" y="1106571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ym typeface="Wingdings" pitchFamily="2" charset="2"/>
              </a:rPr>
              <a:t> </a:t>
            </a:r>
            <a:r>
              <a:rPr lang="x-none" sz="3200" i="1" dirty="0">
                <a:sym typeface="Wingdings" pitchFamily="2" charset="2"/>
              </a:rPr>
              <a:t>“Aucun examen ne doit retarder la prise en charge chirurgicale de l’ischémie aiguë”  +++</a:t>
            </a:r>
            <a:r>
              <a:rPr lang="x-none" sz="3200" b="1" i="1" u="sng" dirty="0">
                <a:sym typeface="Wingdings" pitchFamily="2" charset="2"/>
              </a:rPr>
              <a:t/>
            </a:r>
            <a:br>
              <a:rPr lang="x-none" sz="3200" b="1" i="1" u="sng" dirty="0">
                <a:sym typeface="Wingdings" pitchFamily="2" charset="2"/>
              </a:rPr>
            </a:br>
            <a:endParaRPr lang="x-none" sz="3200" b="1" u="sng" dirty="0"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à"/>
            </a:pPr>
            <a:r>
              <a:rPr lang="x-none" sz="3200" b="1" dirty="0">
                <a:sym typeface="Wingdings" pitchFamily="2" charset="2"/>
              </a:rPr>
              <a:t>Donc </a:t>
            </a:r>
            <a:r>
              <a:rPr lang="x-none" sz="3200" b="1" u="sng" dirty="0">
                <a:sym typeface="Wingdings" pitchFamily="2" charset="2"/>
              </a:rPr>
              <a:t>Après</a:t>
            </a:r>
            <a:r>
              <a:rPr lang="x-none" sz="3200" b="1" dirty="0">
                <a:sym typeface="Wingdings" pitchFamily="2" charset="2"/>
              </a:rPr>
              <a:t> revascularisation : préciser l’étiologie </a:t>
            </a:r>
            <a:r>
              <a:rPr lang="x-none" sz="3200" dirty="0">
                <a:sym typeface="Wingdings" pitchFamily="2" charset="2"/>
              </a:rPr>
              <a:t>(si non évidente à la phase aiguë)</a:t>
            </a:r>
          </a:p>
          <a:p>
            <a:r>
              <a:rPr lang="x-none" sz="3200" i="1" dirty="0">
                <a:sym typeface="Wingdings" pitchFamily="2" charset="2"/>
              </a:rPr>
              <a:t/>
            </a:r>
            <a:br>
              <a:rPr lang="x-none" sz="3200" i="1" dirty="0">
                <a:sym typeface="Wingdings" pitchFamily="2" charset="2"/>
              </a:rPr>
            </a:br>
            <a:endParaRPr lang="x-none" sz="3200" i="1" dirty="0">
              <a:sym typeface="Wingdings" pitchFamily="2" charset="2"/>
            </a:endParaRPr>
          </a:p>
          <a:p>
            <a:endParaRPr lang="x-none" sz="3200" b="1" dirty="0">
              <a:sym typeface="Wingdings" pitchFamily="2" charset="2"/>
            </a:endParaRPr>
          </a:p>
          <a:p>
            <a:r>
              <a:rPr lang="x-none" sz="3200" b="1" dirty="0">
                <a:sym typeface="Wingdings" pitchFamily="2" charset="2"/>
              </a:rPr>
              <a:t> </a:t>
            </a:r>
            <a:endParaRPr lang="x-none"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2A75BF3-D756-6C4A-A6CF-6467D079A6E1}"/>
              </a:ext>
            </a:extLst>
          </p:cNvPr>
          <p:cNvSpPr txBox="1"/>
          <p:nvPr/>
        </p:nvSpPr>
        <p:spPr>
          <a:xfrm>
            <a:off x="4534531" y="4250456"/>
            <a:ext cx="4502071" cy="230832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x-none" sz="2400" dirty="0">
                <a:sym typeface="Wingdings" pitchFamily="2" charset="2"/>
              </a:rPr>
              <a:t>2 causes les plus fréquentes </a:t>
            </a:r>
            <a:r>
              <a:rPr lang="x-none" sz="2400" b="1" dirty="0">
                <a:sym typeface="Wingdings" pitchFamily="2" charset="2"/>
              </a:rPr>
              <a:t>de thrombose</a:t>
            </a:r>
            <a:r>
              <a:rPr lang="x-none" sz="2400" dirty="0">
                <a:sym typeface="Wingdings" pitchFamily="2" charset="2"/>
              </a:rPr>
              <a:t/>
            </a:r>
            <a:br>
              <a:rPr lang="x-none" sz="2400" dirty="0">
                <a:sym typeface="Wingdings" pitchFamily="2" charset="2"/>
              </a:rPr>
            </a:br>
            <a:r>
              <a:rPr lang="x-none" sz="2400" dirty="0">
                <a:sym typeface="Wingdings" pitchFamily="2" charset="2"/>
              </a:rPr>
              <a:t>= sur artères pathologiques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x-none" sz="2400" b="1" dirty="0">
                <a:sym typeface="Wingdings" pitchFamily="2" charset="2"/>
              </a:rPr>
              <a:t>Thrombose sur ACOMI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x-none" sz="2400" b="1" dirty="0">
                <a:sym typeface="Wingdings" pitchFamily="2" charset="2"/>
              </a:rPr>
              <a:t>Thrombose d’un anévrysme poplité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FE6CD-CA0C-0E47-9DD9-DD6FB0A2F8DE}"/>
              </a:ext>
            </a:extLst>
          </p:cNvPr>
          <p:cNvSpPr txBox="1"/>
          <p:nvPr/>
        </p:nvSpPr>
        <p:spPr>
          <a:xfrm>
            <a:off x="55418" y="4250456"/>
            <a:ext cx="4206564" cy="193899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x-none" sz="2400" dirty="0">
                <a:sym typeface="Wingdings" pitchFamily="2" charset="2"/>
              </a:rPr>
              <a:t>2 causes les plus fréquentes </a:t>
            </a:r>
            <a:r>
              <a:rPr lang="x-none" sz="2400" b="1" dirty="0">
                <a:sym typeface="Wingdings" pitchFamily="2" charset="2"/>
              </a:rPr>
              <a:t>d’embolies</a:t>
            </a:r>
            <a:r>
              <a:rPr lang="x-none" sz="2400" dirty="0">
                <a:sym typeface="Wingdings" pitchFamily="2" charset="2"/>
              </a:rPr>
              <a:t/>
            </a:r>
            <a:br>
              <a:rPr lang="x-none" sz="2400" dirty="0">
                <a:sym typeface="Wingdings" pitchFamily="2" charset="2"/>
              </a:rPr>
            </a:br>
            <a:r>
              <a:rPr lang="x-none" sz="2400" dirty="0">
                <a:sym typeface="Wingdings" pitchFamily="2" charset="2"/>
              </a:rPr>
              <a:t>= origine cardiaque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x-none" sz="2400" b="1" dirty="0">
                <a:sym typeface="Wingdings" pitchFamily="2" charset="2"/>
              </a:rPr>
              <a:t>ACFA, Flutter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x-none" sz="2400" b="1" dirty="0">
                <a:sym typeface="Wingdings" pitchFamily="2" charset="2"/>
              </a:rPr>
              <a:t>Valvulopathies</a:t>
            </a:r>
          </a:p>
        </p:txBody>
      </p:sp>
    </p:spTree>
    <p:extLst>
      <p:ext uri="{BB962C8B-B14F-4D97-AF65-F5344CB8AC3E}">
        <p14:creationId xmlns:p14="http://schemas.microsoft.com/office/powerpoint/2010/main" val="279892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3000">
              <a:srgbClr val="FFFFFF"/>
            </a:gs>
            <a:gs pos="0">
              <a:schemeClr val="bg1"/>
            </a:gs>
            <a:gs pos="100000">
              <a:schemeClr val="bg1"/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23528" y="44624"/>
            <a:ext cx="8301608" cy="936104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(2) : Trouver la cause</a:t>
            </a:r>
            <a:endParaRPr lang="fr-FR" sz="36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308304" y="6304185"/>
            <a:ext cx="1764196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A05B4-C605-D845-BCBC-B7650200C897}"/>
              </a:ext>
            </a:extLst>
          </p:cNvPr>
          <p:cNvSpPr txBox="1"/>
          <p:nvPr/>
        </p:nvSpPr>
        <p:spPr>
          <a:xfrm>
            <a:off x="327968" y="1106571"/>
            <a:ext cx="85689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>
                <a:sym typeface="Wingdings" pitchFamily="2" charset="2"/>
              </a:rPr>
              <a:t> </a:t>
            </a:r>
            <a:r>
              <a:rPr lang="x-none" sz="3200" b="1" i="1" u="sng" dirty="0">
                <a:sym typeface="Wingdings" pitchFamily="2" charset="2"/>
              </a:rPr>
              <a:t/>
            </a:r>
            <a:br>
              <a:rPr lang="x-none" sz="3200" b="1" i="1" u="sng" dirty="0">
                <a:sym typeface="Wingdings" pitchFamily="2" charset="2"/>
              </a:rPr>
            </a:br>
            <a:endParaRPr lang="x-none" sz="3200" b="1" u="sng" dirty="0">
              <a:sym typeface="Wingdings" pitchFamily="2" charset="2"/>
            </a:endParaRPr>
          </a:p>
          <a:p>
            <a:r>
              <a:rPr lang="x-none" sz="3200" i="1" dirty="0">
                <a:sym typeface="Wingdings" pitchFamily="2" charset="2"/>
              </a:rPr>
              <a:t/>
            </a:r>
            <a:br>
              <a:rPr lang="x-none" sz="3200" i="1" dirty="0">
                <a:sym typeface="Wingdings" pitchFamily="2" charset="2"/>
              </a:rPr>
            </a:br>
            <a:endParaRPr lang="x-none" sz="3200" i="1" dirty="0">
              <a:sym typeface="Wingdings" pitchFamily="2" charset="2"/>
            </a:endParaRPr>
          </a:p>
          <a:p>
            <a:endParaRPr lang="x-none" sz="3200" b="1" dirty="0">
              <a:sym typeface="Wingdings" pitchFamily="2" charset="2"/>
            </a:endParaRPr>
          </a:p>
          <a:p>
            <a:r>
              <a:rPr lang="x-none" sz="3200" b="1" dirty="0">
                <a:sym typeface="Wingdings" pitchFamily="2" charset="2"/>
              </a:rPr>
              <a:t> </a:t>
            </a:r>
            <a:endParaRPr lang="x-none" sz="3200" b="1" dirty="0"/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BFA6DF7F-0CBE-8447-B78D-7C5C03034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837245"/>
              </p:ext>
            </p:extLst>
          </p:nvPr>
        </p:nvGraphicFramePr>
        <p:xfrm>
          <a:off x="236234" y="980728"/>
          <a:ext cx="8752420" cy="540743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167869">
                  <a:extLst>
                    <a:ext uri="{9D8B030D-6E8A-4147-A177-3AD203B41FA5}">
                      <a16:colId xmlns:a16="http://schemas.microsoft.com/office/drawing/2014/main" val="1469726947"/>
                    </a:ext>
                  </a:extLst>
                </a:gridCol>
                <a:gridCol w="1940035">
                  <a:extLst>
                    <a:ext uri="{9D8B030D-6E8A-4147-A177-3AD203B41FA5}">
                      <a16:colId xmlns:a16="http://schemas.microsoft.com/office/drawing/2014/main" val="89496584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556361370"/>
                    </a:ext>
                  </a:extLst>
                </a:gridCol>
                <a:gridCol w="2484276">
                  <a:extLst>
                    <a:ext uri="{9D8B030D-6E8A-4147-A177-3AD203B41FA5}">
                      <a16:colId xmlns:a16="http://schemas.microsoft.com/office/drawing/2014/main" val="4283635397"/>
                    </a:ext>
                  </a:extLst>
                </a:gridCol>
              </a:tblGrid>
              <a:tr h="792088">
                <a:tc gridSpan="2">
                  <a:txBody>
                    <a:bodyPr/>
                    <a:lstStyle/>
                    <a:p>
                      <a:pPr algn="ctr"/>
                      <a:r>
                        <a:rPr lang="x-none" sz="2800" dirty="0"/>
                        <a:t>EMBOLIE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80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x-none" sz="2800" dirty="0"/>
                        <a:t>THROMBOSE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x-none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2844487"/>
                  </a:ext>
                </a:extLst>
              </a:tr>
              <a:tr h="683426"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x-none" b="1" dirty="0">
                          <a:solidFill>
                            <a:schemeClr val="bg1"/>
                          </a:solidFill>
                        </a:rPr>
                        <a:t>CARDIAQUE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67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x-none" b="1" dirty="0">
                          <a:solidFill>
                            <a:schemeClr val="bg1"/>
                          </a:solidFill>
                        </a:rPr>
                        <a:t>ARTERIELLE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67000"/>
                          </a:schemeClr>
                        </a:gs>
                        <a:gs pos="48000">
                          <a:schemeClr val="accent1">
                            <a:lumMod val="97000"/>
                            <a:lumOff val="3000"/>
                          </a:schemeClr>
                        </a:gs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x-none" b="1" dirty="0">
                          <a:solidFill>
                            <a:schemeClr val="bg1"/>
                          </a:solidFill>
                        </a:rPr>
                        <a:t>ARTERE PATHO.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7000"/>
                          </a:schemeClr>
                        </a:gs>
                        <a:gs pos="48000">
                          <a:schemeClr val="accent6">
                            <a:lumMod val="97000"/>
                            <a:lumOff val="3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x-none" b="1" dirty="0">
                          <a:solidFill>
                            <a:schemeClr val="bg1"/>
                          </a:solidFill>
                        </a:rPr>
                        <a:t>ARTERE SAINE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7000"/>
                          </a:schemeClr>
                        </a:gs>
                        <a:gs pos="48000">
                          <a:schemeClr val="accent6">
                            <a:lumMod val="97000"/>
                            <a:lumOff val="3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534667288"/>
                  </a:ext>
                </a:extLst>
              </a:tr>
              <a:tr h="126079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b="1" dirty="0">
                          <a:solidFill>
                            <a:srgbClr val="FF0000"/>
                          </a:solidFill>
                        </a:rPr>
                        <a:t>ACFA, Flutter</a:t>
                      </a:r>
                      <a:r>
                        <a:rPr lang="x-none" dirty="0"/>
                        <a:t/>
                      </a:r>
                      <a:br>
                        <a:rPr lang="x-none" dirty="0"/>
                      </a:br>
                      <a:endParaRPr lang="x-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b="1" dirty="0">
                          <a:solidFill>
                            <a:srgbClr val="FF0000"/>
                          </a:solidFill>
                        </a:rPr>
                        <a:t>Valvulopathies, Valves mécaniques</a:t>
                      </a:r>
                      <a:r>
                        <a:rPr lang="x-none" dirty="0"/>
                        <a:t/>
                      </a:r>
                      <a:br>
                        <a:rPr lang="x-none" dirty="0"/>
                      </a:br>
                      <a:endParaRPr lang="x-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dirty="0"/>
                        <a:t>IDM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dirty="0"/>
                        <a:t>FOP, ASIA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dirty="0"/>
                        <a:t>Cardiopathie dilatée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dirty="0"/>
                        <a:t>Endocardite, Myxome de l’oreillette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dirty="0"/>
                        <a:t>Thrombus intra-artériel</a:t>
                      </a:r>
                      <a:br>
                        <a:rPr lang="x-none" dirty="0"/>
                      </a:br>
                      <a:endParaRPr lang="x-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dirty="0"/>
                        <a:t>Anévrysmes aortiques ou iliaques… </a:t>
                      </a:r>
                      <a:r>
                        <a:rPr lang="x-none" i="1" dirty="0"/>
                        <a:t>(très rare…)</a:t>
                      </a:r>
                      <a:endParaRPr lang="x-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b="1" dirty="0">
                          <a:solidFill>
                            <a:srgbClr val="FF0000"/>
                          </a:solidFill>
                        </a:rPr>
                        <a:t>Aggravation aiguë d’une ACOMI </a:t>
                      </a:r>
                      <a:r>
                        <a:rPr lang="x-none" dirty="0"/>
                        <a:t/>
                      </a:r>
                      <a:br>
                        <a:rPr lang="x-none" dirty="0"/>
                      </a:br>
                      <a:endParaRPr lang="x-none" dirty="0">
                        <a:solidFill>
                          <a:srgbClr val="FF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b="1" dirty="0">
                          <a:solidFill>
                            <a:srgbClr val="FF0000"/>
                          </a:solidFill>
                        </a:rPr>
                        <a:t>Thrombose d’un anévrysme poplité</a:t>
                      </a:r>
                      <a:r>
                        <a:rPr lang="x-none" dirty="0"/>
                        <a:t/>
                      </a:r>
                      <a:br>
                        <a:rPr lang="x-none" dirty="0"/>
                      </a:br>
                      <a:endParaRPr lang="x-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dirty="0"/>
                        <a:t>Thrombose de pontage</a:t>
                      </a:r>
                      <a:br>
                        <a:rPr lang="x-none" dirty="0"/>
                      </a:br>
                      <a:endParaRPr lang="x-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dirty="0"/>
                        <a:t>Dissection Aorto-iliaque, traumatisme, …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dirty="0"/>
                        <a:t>Thrombopénie induite par l’héparine (TIH)</a:t>
                      </a:r>
                      <a:br>
                        <a:rPr lang="x-none" dirty="0"/>
                      </a:br>
                      <a:endParaRPr lang="x-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dirty="0"/>
                        <a:t>SAPL (Sd des anti-phospholipides)</a:t>
                      </a:r>
                      <a:br>
                        <a:rPr lang="x-none" dirty="0"/>
                      </a:br>
                      <a:endParaRPr lang="x-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dirty="0"/>
                        <a:t>SMD (Sd myélo-prolifératif)</a:t>
                      </a:r>
                      <a:br>
                        <a:rPr lang="x-none" dirty="0"/>
                      </a:br>
                      <a:endParaRPr lang="x-non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x-none" dirty="0"/>
                        <a:t>Déshydratation, hémoconcentration, médicaments, 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5000"/>
                            <a:lumOff val="95000"/>
                          </a:schemeClr>
                        </a:gs>
                        <a:gs pos="74000">
                          <a:schemeClr val="accent6">
                            <a:lumMod val="45000"/>
                            <a:lumOff val="55000"/>
                          </a:schemeClr>
                        </a:gs>
                        <a:gs pos="83000">
                          <a:schemeClr val="accent6">
                            <a:lumMod val="45000"/>
                            <a:lumOff val="55000"/>
                          </a:schemeClr>
                        </a:gs>
                        <a:gs pos="100000">
                          <a:schemeClr val="accent6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4592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1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539552" y="1484784"/>
            <a:ext cx="7992888" cy="4104456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25A79B"/>
              </a:buClr>
              <a:buNone/>
            </a:pPr>
            <a:r>
              <a:rPr lang="fr-FR" b="1" dirty="0"/>
              <a:t>Principes du traitement en urgence :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r>
              <a:rPr lang="fr-FR" b="1" dirty="0"/>
              <a:t>1) Eviter l’extension du thrombus</a:t>
            </a:r>
            <a:r>
              <a:rPr lang="fr-FR" dirty="0"/>
              <a:t>, prévenir la récidive embolique </a:t>
            </a:r>
            <a:br>
              <a:rPr lang="fr-FR" dirty="0"/>
            </a:br>
            <a:r>
              <a:rPr lang="fr-FR" dirty="0">
                <a:sym typeface="Wingdings" pitchFamily="2" charset="2"/>
              </a:rPr>
              <a:t></a:t>
            </a:r>
            <a:r>
              <a:rPr lang="fr-FR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fr-FR" b="1" dirty="0">
                <a:solidFill>
                  <a:schemeClr val="accent6"/>
                </a:solidFill>
                <a:sym typeface="Wingdings" pitchFamily="2" charset="2"/>
              </a:rPr>
              <a:t>Héparine HNF IVSE </a:t>
            </a:r>
            <a:r>
              <a:rPr lang="fr-FR" i="1" dirty="0">
                <a:solidFill>
                  <a:schemeClr val="accent6"/>
                </a:solidFill>
                <a:sym typeface="Wingdings" pitchFamily="2" charset="2"/>
              </a:rPr>
              <a:t>(objectif TCA 2-3)</a:t>
            </a:r>
          </a:p>
          <a:p>
            <a:pPr marL="0" indent="0">
              <a:buClr>
                <a:srgbClr val="25A79B"/>
              </a:buClr>
              <a:buNone/>
            </a:pPr>
            <a:endParaRPr lang="fr-FR" i="1" dirty="0">
              <a:solidFill>
                <a:schemeClr val="accent6"/>
              </a:solidFill>
              <a:sym typeface="Wingdings" pitchFamily="2" charset="2"/>
            </a:endParaRPr>
          </a:p>
          <a:p>
            <a:pPr marL="0" indent="0">
              <a:buClr>
                <a:srgbClr val="25A79B"/>
              </a:buClr>
              <a:buNone/>
            </a:pPr>
            <a:r>
              <a:rPr lang="fr-FR" b="1" dirty="0">
                <a:sym typeface="Wingdings" pitchFamily="2" charset="2"/>
              </a:rPr>
              <a:t>2) Lutter contre la douleur </a:t>
            </a:r>
            <a:r>
              <a:rPr lang="fr-FR" dirty="0">
                <a:sym typeface="Wingdings" pitchFamily="2" charset="2"/>
              </a:rPr>
              <a:t/>
            </a:r>
            <a:br>
              <a:rPr lang="fr-FR" dirty="0"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> </a:t>
            </a:r>
            <a:r>
              <a:rPr lang="fr-FR" b="1" dirty="0">
                <a:solidFill>
                  <a:schemeClr val="accent6"/>
                </a:solidFill>
                <a:sym typeface="Wingdings" pitchFamily="2" charset="2"/>
              </a:rPr>
              <a:t>Antalgiques de palier 3 d’emblée </a:t>
            </a: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(3) : Traitement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484784"/>
            <a:ext cx="8496944" cy="4536504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25A79B"/>
              </a:buClr>
              <a:buNone/>
            </a:pPr>
            <a:r>
              <a:rPr lang="fr-FR" sz="2800" b="1" dirty="0"/>
              <a:t>3) Protéger le membre </a:t>
            </a:r>
            <a:r>
              <a:rPr lang="fr-FR" sz="2800" dirty="0"/>
              <a:t>en attendant le bloc :</a:t>
            </a:r>
          </a:p>
          <a:p>
            <a:pPr marL="0" indent="0">
              <a:buClr>
                <a:srgbClr val="25A79B"/>
              </a:buClr>
              <a:buNone/>
            </a:pPr>
            <a:r>
              <a:rPr lang="fr-FR" sz="2800" dirty="0">
                <a:sym typeface="Wingdings" pitchFamily="2" charset="2"/>
              </a:rPr>
              <a:t> </a:t>
            </a:r>
            <a:r>
              <a:rPr lang="fr-FR" sz="2800" b="1" dirty="0">
                <a:solidFill>
                  <a:schemeClr val="accent6"/>
                </a:solidFill>
                <a:sym typeface="Wingdings" pitchFamily="2" charset="2"/>
              </a:rPr>
              <a:t>Nursing immédiat </a:t>
            </a:r>
            <a:r>
              <a:rPr lang="fr-FR" sz="2800" i="1" dirty="0">
                <a:solidFill>
                  <a:schemeClr val="accent6"/>
                </a:solidFill>
                <a:sym typeface="Wingdings" pitchFamily="2" charset="2"/>
              </a:rPr>
              <a:t>(pas de compression, pas d’adhésif sur le membre)</a:t>
            </a:r>
            <a:br>
              <a:rPr lang="fr-FR" sz="2800" i="1" dirty="0">
                <a:solidFill>
                  <a:schemeClr val="accent6"/>
                </a:solidFill>
                <a:sym typeface="Wingdings" pitchFamily="2" charset="2"/>
              </a:rPr>
            </a:br>
            <a:r>
              <a:rPr lang="fr-FR" sz="2800" i="1" dirty="0">
                <a:solidFill>
                  <a:schemeClr val="accent6"/>
                </a:solidFill>
                <a:sym typeface="Wingdings" pitchFamily="2" charset="2"/>
              </a:rPr>
              <a:t/>
            </a:r>
            <a:br>
              <a:rPr lang="fr-FR" sz="2800" i="1" dirty="0">
                <a:solidFill>
                  <a:schemeClr val="accent6"/>
                </a:solidFill>
                <a:sym typeface="Wingdings" pitchFamily="2" charset="2"/>
              </a:rPr>
            </a:br>
            <a:r>
              <a:rPr lang="fr-FR" sz="2800" b="1" dirty="0">
                <a:sym typeface="Wingdings" pitchFamily="2" charset="2"/>
              </a:rPr>
              <a:t>4) Lever l’obstacle </a:t>
            </a:r>
            <a:r>
              <a:rPr lang="fr-FR" sz="2800" dirty="0">
                <a:sym typeface="Wingdings" pitchFamily="2" charset="2"/>
              </a:rPr>
              <a:t> </a:t>
            </a:r>
            <a:r>
              <a:rPr lang="fr-FR" sz="2800" b="1" dirty="0">
                <a:solidFill>
                  <a:schemeClr val="accent6"/>
                </a:solidFill>
                <a:sym typeface="Wingdings" pitchFamily="2" charset="2"/>
              </a:rPr>
              <a:t>CHIRURGIE en U +++ (&lt;6h)</a:t>
            </a:r>
            <a:br>
              <a:rPr lang="fr-FR" sz="2800" b="1" dirty="0">
                <a:solidFill>
                  <a:schemeClr val="accent6"/>
                </a:solidFill>
                <a:sym typeface="Wingdings" pitchFamily="2" charset="2"/>
              </a:rPr>
            </a:br>
            <a:r>
              <a:rPr lang="fr-FR" sz="2800" b="1" dirty="0">
                <a:solidFill>
                  <a:schemeClr val="accent6"/>
                </a:solidFill>
                <a:sym typeface="Wingdings" pitchFamily="2" charset="2"/>
              </a:rPr>
              <a:t>	</a:t>
            </a:r>
            <a:r>
              <a:rPr lang="fr-FR" sz="2800" b="1" dirty="0">
                <a:sym typeface="Wingdings" pitchFamily="2" charset="2"/>
              </a:rPr>
              <a:t>&gt; Bilan pré-op </a:t>
            </a:r>
            <a:r>
              <a:rPr lang="fr-FR" sz="2800" dirty="0">
                <a:sym typeface="Wingdings" pitchFamily="2" charset="2"/>
              </a:rPr>
              <a:t>au SAU </a:t>
            </a:r>
            <a:r>
              <a:rPr lang="fr-FR" sz="2800" i="1" dirty="0">
                <a:sym typeface="Wingdings" pitchFamily="2" charset="2"/>
              </a:rPr>
              <a:t>(NFS, </a:t>
            </a:r>
            <a:r>
              <a:rPr lang="fr-FR" sz="2800" i="1" dirty="0" err="1">
                <a:sym typeface="Wingdings" pitchFamily="2" charset="2"/>
              </a:rPr>
              <a:t>Coag</a:t>
            </a:r>
            <a:r>
              <a:rPr lang="fr-FR" sz="2800" i="1" dirty="0">
                <a:sym typeface="Wingdings" pitchFamily="2" charset="2"/>
              </a:rPr>
              <a:t>, Gr-Rh…)</a:t>
            </a:r>
          </a:p>
          <a:p>
            <a:pPr marL="0" indent="0">
              <a:buClr>
                <a:srgbClr val="25A79B"/>
              </a:buClr>
              <a:buNone/>
            </a:pPr>
            <a:r>
              <a:rPr lang="fr-FR" sz="2800" b="1" dirty="0">
                <a:solidFill>
                  <a:schemeClr val="accent6"/>
                </a:solidFill>
              </a:rPr>
              <a:t>	</a:t>
            </a:r>
            <a:r>
              <a:rPr lang="fr-FR" sz="2800" b="1" dirty="0"/>
              <a:t>&gt; Mise à jeun </a:t>
            </a:r>
            <a:r>
              <a:rPr lang="fr-FR" sz="2800" dirty="0"/>
              <a:t>strict</a:t>
            </a:r>
            <a:br>
              <a:rPr lang="fr-FR" sz="2800" dirty="0"/>
            </a:br>
            <a:r>
              <a:rPr lang="fr-FR" sz="2800" dirty="0"/>
              <a:t>	</a:t>
            </a:r>
            <a:r>
              <a:rPr lang="fr-FR" sz="2800" b="1" dirty="0"/>
              <a:t>&gt; </a:t>
            </a:r>
            <a:r>
              <a:rPr lang="fr-FR" sz="2800" dirty="0"/>
              <a:t>Appel </a:t>
            </a:r>
            <a:r>
              <a:rPr lang="fr-FR" sz="2800" dirty="0" err="1"/>
              <a:t>chir</a:t>
            </a:r>
            <a:r>
              <a:rPr lang="fr-FR" sz="2800" dirty="0"/>
              <a:t> / </a:t>
            </a:r>
            <a:r>
              <a:rPr lang="fr-FR" sz="2800" b="1" dirty="0"/>
              <a:t>transfert dans un centre spé.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	&gt; Le plus souvent </a:t>
            </a:r>
            <a:r>
              <a:rPr lang="fr-FR" sz="2800" b="1" dirty="0"/>
              <a:t>Scanner pré-op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	</a:t>
            </a:r>
            <a:r>
              <a:rPr lang="fr-FR" sz="2800" i="1" dirty="0"/>
              <a:t>(ne retarde pas la PEC… Guide le geste </a:t>
            </a:r>
            <a:r>
              <a:rPr lang="fr-FR" sz="2800" i="1" dirty="0" err="1"/>
              <a:t>chir</a:t>
            </a:r>
            <a:r>
              <a:rPr lang="fr-FR" sz="2800" i="1" dirty="0"/>
              <a:t>)</a:t>
            </a:r>
            <a:endParaRPr lang="fr-FR" sz="2800" b="1" dirty="0">
              <a:solidFill>
                <a:schemeClr val="accent6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(3) : Traitement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2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273894"/>
            <a:ext cx="8496944" cy="4747394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25A79B"/>
              </a:buClr>
              <a:buNone/>
            </a:pPr>
            <a:r>
              <a:rPr lang="fr-FR" dirty="0">
                <a:sym typeface="Wingdings" pitchFamily="2" charset="2"/>
              </a:rPr>
              <a:t> </a:t>
            </a:r>
            <a:r>
              <a:rPr lang="fr-FR" dirty="0"/>
              <a:t>A parté : le traitement chirurgical </a:t>
            </a:r>
            <a:br>
              <a:rPr lang="fr-FR" dirty="0"/>
            </a:br>
            <a:r>
              <a:rPr lang="fr-FR" dirty="0"/>
              <a:t>= </a:t>
            </a:r>
            <a:r>
              <a:rPr lang="fr-FR" dirty="0">
                <a:sym typeface="Wingdings" pitchFamily="2" charset="2"/>
              </a:rPr>
              <a:t>Affaire de spécialiste… pour les citer : </a:t>
            </a:r>
          </a:p>
          <a:p>
            <a:pPr>
              <a:buClr>
                <a:srgbClr val="25A79B"/>
              </a:buClr>
            </a:pPr>
            <a:r>
              <a:rPr lang="fr-FR" dirty="0">
                <a:solidFill>
                  <a:schemeClr val="accent6"/>
                </a:solidFill>
                <a:sym typeface="Wingdings" pitchFamily="2" charset="2"/>
              </a:rPr>
              <a:t>Chirurgie conventionnelle </a:t>
            </a:r>
            <a:r>
              <a:rPr lang="fr-FR" dirty="0">
                <a:sym typeface="Wingdings" pitchFamily="2" charset="2"/>
              </a:rPr>
              <a:t>: </a:t>
            </a:r>
          </a:p>
          <a:p>
            <a:pPr lvl="1">
              <a:buClr>
                <a:srgbClr val="25A79B"/>
              </a:buClr>
            </a:pPr>
            <a:r>
              <a:rPr lang="fr-FR" b="1" dirty="0">
                <a:sym typeface="Wingdings" pitchFamily="2" charset="2"/>
              </a:rPr>
              <a:t>Pontage</a:t>
            </a:r>
          </a:p>
          <a:p>
            <a:pPr lvl="1">
              <a:buClr>
                <a:srgbClr val="25A79B"/>
              </a:buClr>
            </a:pPr>
            <a:r>
              <a:rPr lang="fr-FR" b="1" dirty="0">
                <a:sym typeface="Wingdings" pitchFamily="2" charset="2"/>
              </a:rPr>
              <a:t>Embolectomie à la sonde de Fogarty</a:t>
            </a:r>
          </a:p>
          <a:p>
            <a:pPr lvl="1">
              <a:buClr>
                <a:srgbClr val="25A79B"/>
              </a:buClr>
            </a:pPr>
            <a:r>
              <a:rPr lang="fr-FR" i="1" dirty="0">
                <a:sym typeface="Wingdings" pitchFamily="2" charset="2"/>
              </a:rPr>
              <a:t>Et </a:t>
            </a:r>
            <a:r>
              <a:rPr lang="fr-FR" b="1" i="1" dirty="0">
                <a:sym typeface="Wingdings" pitchFamily="2" charset="2"/>
              </a:rPr>
              <a:t>amputation</a:t>
            </a:r>
            <a:r>
              <a:rPr lang="fr-FR" i="1" dirty="0">
                <a:sym typeface="Wingdings" pitchFamily="2" charset="2"/>
              </a:rPr>
              <a:t> en cas d’ischémie dépassée …</a:t>
            </a:r>
          </a:p>
          <a:p>
            <a:pPr>
              <a:buClr>
                <a:srgbClr val="25A79B"/>
              </a:buClr>
            </a:pPr>
            <a:r>
              <a:rPr lang="fr-FR" dirty="0">
                <a:solidFill>
                  <a:schemeClr val="accent6"/>
                </a:solidFill>
                <a:sym typeface="Wingdings" pitchFamily="2" charset="2"/>
              </a:rPr>
              <a:t>Chirurgie endovasculaire = Artériographie puis </a:t>
            </a:r>
            <a:r>
              <a:rPr lang="fr-FR" dirty="0">
                <a:sym typeface="Wingdings" pitchFamily="2" charset="2"/>
              </a:rPr>
              <a:t>:</a:t>
            </a:r>
          </a:p>
          <a:p>
            <a:pPr lvl="1">
              <a:buClr>
                <a:srgbClr val="25A79B"/>
              </a:buClr>
            </a:pPr>
            <a:r>
              <a:rPr lang="fr-FR" b="1" dirty="0">
                <a:sym typeface="Wingdings" pitchFamily="2" charset="2"/>
              </a:rPr>
              <a:t>Fibrinolyse in-situ</a:t>
            </a:r>
          </a:p>
          <a:p>
            <a:pPr lvl="1">
              <a:buClr>
                <a:srgbClr val="25A79B"/>
              </a:buClr>
            </a:pPr>
            <a:r>
              <a:rPr lang="fr-FR" b="1" dirty="0">
                <a:sym typeface="Wingdings" pitchFamily="2" charset="2"/>
              </a:rPr>
              <a:t>Recanalisation, Angioplastie, …</a:t>
            </a:r>
            <a:r>
              <a:rPr lang="fr-FR" dirty="0">
                <a:sym typeface="Wingdings" pitchFamily="2" charset="2"/>
              </a:rPr>
              <a:t/>
            </a:r>
            <a:br>
              <a:rPr lang="fr-FR" dirty="0"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/>
            </a:r>
            <a:br>
              <a:rPr lang="fr-FR" dirty="0"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>	</a:t>
            </a:r>
            <a:br>
              <a:rPr lang="fr-FR" dirty="0">
                <a:sym typeface="Wingdings" pitchFamily="2" charset="2"/>
              </a:rPr>
            </a:br>
            <a:endParaRPr lang="fr-FR" dirty="0">
              <a:sym typeface="Wingdings" pitchFamily="2" charset="2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(3) : Traitement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66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Objectifs selon le nouveau programme</a:t>
            </a:r>
          </a:p>
        </p:txBody>
      </p:sp>
      <p:sp>
        <p:nvSpPr>
          <p:cNvPr id="4" name="Espace réservé du contenu 2"/>
          <p:cNvSpPr>
            <a:spLocks noGrp="1"/>
          </p:cNvSpPr>
          <p:nvPr>
            <p:ph idx="4294967295"/>
          </p:nvPr>
        </p:nvSpPr>
        <p:spPr>
          <a:xfrm>
            <a:off x="1115616" y="1484784"/>
            <a:ext cx="7499176" cy="4104456"/>
          </a:xfrm>
          <a:prstGeom prst="rect">
            <a:avLst/>
          </a:prstGeom>
        </p:spPr>
        <p:txBody>
          <a:bodyPr/>
          <a:lstStyle/>
          <a:p>
            <a:r>
              <a:rPr lang="fr-FR" b="1" dirty="0"/>
              <a:t>3 </a:t>
            </a:r>
            <a:r>
              <a:rPr lang="fr-FR" dirty="0"/>
              <a:t>objectifs de </a:t>
            </a:r>
            <a:r>
              <a:rPr lang="fr-FR" b="1" dirty="0"/>
              <a:t>rang A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Connaître la </a:t>
            </a:r>
            <a:r>
              <a:rPr lang="fr-FR" dirty="0">
                <a:solidFill>
                  <a:schemeClr val="accent6"/>
                </a:solidFill>
              </a:rPr>
              <a:t>clinique</a:t>
            </a:r>
            <a:r>
              <a:rPr lang="fr-FR" dirty="0"/>
              <a:t> de l’ischémie aiguë complète et incomplète</a:t>
            </a:r>
          </a:p>
          <a:p>
            <a:pPr lvl="1"/>
            <a:r>
              <a:rPr lang="fr-FR" dirty="0"/>
              <a:t>Connaitre les </a:t>
            </a:r>
            <a:r>
              <a:rPr lang="fr-FR" dirty="0">
                <a:solidFill>
                  <a:schemeClr val="accent6"/>
                </a:solidFill>
              </a:rPr>
              <a:t>complications </a:t>
            </a:r>
            <a:r>
              <a:rPr lang="fr-FR" dirty="0"/>
              <a:t>et le </a:t>
            </a:r>
            <a:r>
              <a:rPr lang="fr-FR" dirty="0">
                <a:solidFill>
                  <a:schemeClr val="accent6"/>
                </a:solidFill>
              </a:rPr>
              <a:t>pronostic</a:t>
            </a:r>
          </a:p>
          <a:p>
            <a:pPr lvl="1"/>
            <a:r>
              <a:rPr lang="fr-FR" dirty="0"/>
              <a:t>Connaître </a:t>
            </a:r>
            <a:r>
              <a:rPr lang="fr-FR" dirty="0">
                <a:solidFill>
                  <a:schemeClr val="accent6"/>
                </a:solidFill>
              </a:rPr>
              <a:t>les principes du traitement </a:t>
            </a:r>
            <a:r>
              <a:rPr lang="fr-FR" dirty="0"/>
              <a:t>en U</a:t>
            </a:r>
            <a:br>
              <a:rPr lang="fr-FR" dirty="0"/>
            </a:br>
            <a:endParaRPr lang="fr-FR" dirty="0"/>
          </a:p>
          <a:p>
            <a:r>
              <a:rPr lang="fr-FR" b="1" dirty="0"/>
              <a:t>1 </a:t>
            </a:r>
            <a:r>
              <a:rPr lang="fr-FR" dirty="0"/>
              <a:t>objectif de </a:t>
            </a:r>
            <a:r>
              <a:rPr lang="fr-FR" b="1" dirty="0"/>
              <a:t>rang B </a:t>
            </a:r>
            <a:r>
              <a:rPr lang="fr-FR" dirty="0"/>
              <a:t>: </a:t>
            </a:r>
          </a:p>
          <a:p>
            <a:pPr lvl="1"/>
            <a:r>
              <a:rPr lang="fr-FR" dirty="0"/>
              <a:t>Connaître les </a:t>
            </a:r>
            <a:r>
              <a:rPr lang="fr-FR" dirty="0">
                <a:solidFill>
                  <a:schemeClr val="accent6"/>
                </a:solidFill>
              </a:rPr>
              <a:t>causes</a:t>
            </a:r>
            <a:r>
              <a:rPr lang="fr-FR" dirty="0"/>
              <a:t> de l’ischémie aiguë</a:t>
            </a:r>
          </a:p>
          <a:p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7236296" y="6049589"/>
            <a:ext cx="1692188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1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71" y="541734"/>
            <a:ext cx="4557712" cy="3095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52" y="3541228"/>
            <a:ext cx="4464050" cy="2859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509" y="3579769"/>
            <a:ext cx="3998913" cy="2878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DA6943-D457-6E44-B27E-201467D8DA53}"/>
              </a:ext>
            </a:extLst>
          </p:cNvPr>
          <p:cNvSpPr txBox="1"/>
          <p:nvPr/>
        </p:nvSpPr>
        <p:spPr>
          <a:xfrm>
            <a:off x="568176" y="64680"/>
            <a:ext cx="3525589" cy="95410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x-none" sz="2800" dirty="0"/>
              <a:t>EMBOLECTOMIE A LA SONDE DE FOGARTY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1" y="1196752"/>
            <a:ext cx="4033837" cy="3097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A7C63D2-A462-CD46-8B16-F572E1628D67}"/>
              </a:ext>
            </a:extLst>
          </p:cNvPr>
          <p:cNvSpPr txBox="1"/>
          <p:nvPr/>
        </p:nvSpPr>
        <p:spPr>
          <a:xfrm>
            <a:off x="7794876" y="4981470"/>
            <a:ext cx="977447" cy="64633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x-none" dirty="0"/>
              <a:t>émoro-</a:t>
            </a:r>
            <a:br>
              <a:rPr lang="x-none" dirty="0"/>
            </a:br>
            <a:r>
              <a:rPr lang="x-none" dirty="0"/>
              <a:t>Jambier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pic>
        <p:nvPicPr>
          <p:cNvPr id="1026" name="Picture 2" descr="Google Shape;154;p28">
            <a:extLst>
              <a:ext uri="{FF2B5EF4-FFF2-40B4-BE49-F238E27FC236}">
                <a16:creationId xmlns:a16="http://schemas.microsoft.com/office/drawing/2014/main" id="{F4F860E4-3923-C641-9F0E-FB5CEA63AB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63"/>
          <a:stretch/>
        </p:blipFill>
        <p:spPr bwMode="auto">
          <a:xfrm>
            <a:off x="179877" y="680243"/>
            <a:ext cx="4932040" cy="5497513"/>
          </a:xfrm>
          <a:prstGeom prst="rect">
            <a:avLst/>
          </a:prstGeom>
          <a:noFill/>
          <a:ln w="254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6929BF-DB3D-7B47-9195-AB782C5CA756}"/>
              </a:ext>
            </a:extLst>
          </p:cNvPr>
          <p:cNvSpPr txBox="1"/>
          <p:nvPr/>
        </p:nvSpPr>
        <p:spPr>
          <a:xfrm>
            <a:off x="6216954" y="680243"/>
            <a:ext cx="1798370" cy="954107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x-none" sz="2800" dirty="0"/>
              <a:t>PONTAGES ARTERIELS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570655-B39A-0F4C-88F4-CADEDCE3ED97}"/>
              </a:ext>
            </a:extLst>
          </p:cNvPr>
          <p:cNvSpPr txBox="1"/>
          <p:nvPr/>
        </p:nvSpPr>
        <p:spPr>
          <a:xfrm>
            <a:off x="2645897" y="5085184"/>
            <a:ext cx="2122549" cy="954107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x-none" sz="2800" dirty="0"/>
              <a:t>FIBRINOLYSE IN SITU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D46F05-A808-F349-8213-8404B0B44A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2" t="5836" r="31648" b="19669"/>
          <a:stretch/>
        </p:blipFill>
        <p:spPr>
          <a:xfrm>
            <a:off x="7116139" y="1939131"/>
            <a:ext cx="1656184" cy="3042339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52CF1-25CC-6546-BD98-DD868A8D6D61}"/>
              </a:ext>
            </a:extLst>
          </p:cNvPr>
          <p:cNvSpPr txBox="1"/>
          <p:nvPr/>
        </p:nvSpPr>
        <p:spPr>
          <a:xfrm>
            <a:off x="5391236" y="5085184"/>
            <a:ext cx="977447" cy="646331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x-none" dirty="0"/>
              <a:t>émoro-</a:t>
            </a:r>
            <a:br>
              <a:rPr lang="x-none" dirty="0"/>
            </a:br>
            <a:r>
              <a:rPr lang="x-none" dirty="0"/>
              <a:t>Poplité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768475-254A-314D-B94A-9752479A526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6" t="5948" r="28063" b="17718"/>
          <a:stretch/>
        </p:blipFill>
        <p:spPr>
          <a:xfrm>
            <a:off x="5302961" y="1939131"/>
            <a:ext cx="1798370" cy="3168352"/>
          </a:xfrm>
          <a:prstGeom prst="rect">
            <a:avLst/>
          </a:prstGeom>
          <a:ln w="254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42202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1273894"/>
            <a:ext cx="8496944" cy="4747394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25A79B"/>
              </a:buClr>
              <a:buNone/>
            </a:pPr>
            <a:r>
              <a:rPr lang="fr-FR" dirty="0"/>
              <a:t>A parté : le traitement chirurgical </a:t>
            </a:r>
            <a:br>
              <a:rPr lang="fr-FR" dirty="0"/>
            </a:br>
            <a:r>
              <a:rPr lang="fr-FR" dirty="0"/>
              <a:t>= </a:t>
            </a:r>
            <a:r>
              <a:rPr lang="fr-FR" dirty="0">
                <a:sym typeface="Wingdings" pitchFamily="2" charset="2"/>
              </a:rPr>
              <a:t>Affaire de spécialiste… </a:t>
            </a:r>
            <a:r>
              <a:rPr lang="fr-FR" b="1" dirty="0">
                <a:sym typeface="Wingdings" pitchFamily="2" charset="2"/>
              </a:rPr>
              <a:t>3 points à retenir </a:t>
            </a:r>
            <a:r>
              <a:rPr lang="fr-FR" dirty="0">
                <a:sym typeface="Wingdings" pitchFamily="2" charset="2"/>
              </a:rPr>
              <a:t/>
            </a:r>
            <a:br>
              <a:rPr lang="fr-FR" dirty="0">
                <a:sym typeface="Wingdings" pitchFamily="2" charset="2"/>
              </a:rPr>
            </a:br>
            <a:endParaRPr lang="fr-FR" dirty="0">
              <a:sym typeface="Wingdings" pitchFamily="2" charset="2"/>
            </a:endParaRPr>
          </a:p>
          <a:p>
            <a:pPr>
              <a:buClr>
                <a:srgbClr val="25A79B"/>
              </a:buClr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b="1" dirty="0">
                <a:solidFill>
                  <a:schemeClr val="accent6"/>
                </a:solidFill>
                <a:sym typeface="Wingdings" pitchFamily="2" charset="2"/>
              </a:rPr>
              <a:t>Urgence +++ : </a:t>
            </a:r>
            <a:r>
              <a:rPr lang="fr-FR" dirty="0">
                <a:sym typeface="Wingdings" pitchFamily="2" charset="2"/>
              </a:rPr>
              <a:t>Au-delà de </a:t>
            </a:r>
            <a:r>
              <a:rPr lang="fr-FR" b="1" dirty="0">
                <a:sym typeface="Wingdings" pitchFamily="2" charset="2"/>
              </a:rPr>
              <a:t>6h d’ischémie </a:t>
            </a:r>
            <a:r>
              <a:rPr lang="fr-FR" dirty="0" err="1">
                <a:sym typeface="Wingdings" pitchFamily="2" charset="2"/>
              </a:rPr>
              <a:t>sensitivo-motrice</a:t>
            </a:r>
            <a:r>
              <a:rPr lang="fr-FR" dirty="0">
                <a:sym typeface="Wingdings" pitchFamily="2" charset="2"/>
              </a:rPr>
              <a:t>, </a:t>
            </a:r>
            <a:r>
              <a:rPr lang="fr-FR" b="1" dirty="0">
                <a:sym typeface="Wingdings" pitchFamily="2" charset="2"/>
              </a:rPr>
              <a:t>lésions irréversibles</a:t>
            </a:r>
          </a:p>
          <a:p>
            <a:pPr>
              <a:buClr>
                <a:srgbClr val="25A79B"/>
              </a:buClr>
              <a:buFont typeface="Wingdings" pitchFamily="2" charset="2"/>
              <a:buChar char="à"/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b="1" dirty="0">
                <a:solidFill>
                  <a:schemeClr val="accent6"/>
                </a:solidFill>
                <a:sym typeface="Wingdings" pitchFamily="2" charset="2"/>
              </a:rPr>
              <a:t>Embolectomie à la sonde de Fogarty… </a:t>
            </a:r>
            <a:r>
              <a:rPr lang="fr-FR" dirty="0">
                <a:sym typeface="Wingdings" pitchFamily="2" charset="2"/>
              </a:rPr>
              <a:t>Uniquement en cas d’</a:t>
            </a:r>
            <a:r>
              <a:rPr lang="fr-FR" b="1" dirty="0">
                <a:sym typeface="Wingdings" pitchFamily="2" charset="2"/>
              </a:rPr>
              <a:t>embolie</a:t>
            </a:r>
            <a:r>
              <a:rPr lang="fr-FR" dirty="0">
                <a:sym typeface="Wingdings" pitchFamily="2" charset="2"/>
              </a:rPr>
              <a:t> (logique…)</a:t>
            </a:r>
          </a:p>
          <a:p>
            <a:pPr>
              <a:buClr>
                <a:srgbClr val="25A79B"/>
              </a:buClr>
              <a:buFont typeface="Wingdings" pitchFamily="2" charset="2"/>
              <a:buChar char="à"/>
            </a:pPr>
            <a:r>
              <a:rPr lang="fr-FR" b="1" dirty="0">
                <a:solidFill>
                  <a:schemeClr val="accent6"/>
                </a:solidFill>
                <a:sym typeface="Wingdings" pitchFamily="2" charset="2"/>
              </a:rPr>
              <a:t>Fibrinolyse : </a:t>
            </a:r>
            <a:r>
              <a:rPr lang="fr-FR" b="1" dirty="0">
                <a:sym typeface="Wingdings" pitchFamily="2" charset="2"/>
              </a:rPr>
              <a:t>12-24h</a:t>
            </a:r>
            <a:r>
              <a:rPr lang="fr-FR" dirty="0">
                <a:sym typeface="Wingdings" pitchFamily="2" charset="2"/>
              </a:rPr>
              <a:t> à faire effet donc </a:t>
            </a:r>
            <a:r>
              <a:rPr lang="fr-FR" b="1" dirty="0">
                <a:sym typeface="Wingdings" pitchFamily="2" charset="2"/>
              </a:rPr>
              <a:t>CONTRE INDIQUE EN CAS D’ISCHEMIE SENSITIVO-MOT. </a:t>
            </a:r>
            <a:r>
              <a:rPr lang="fr-FR" dirty="0">
                <a:sym typeface="Wingdings" pitchFamily="2" charset="2"/>
              </a:rPr>
              <a:t/>
            </a:r>
            <a:br>
              <a:rPr lang="fr-FR" dirty="0"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/>
            </a:r>
            <a:br>
              <a:rPr lang="fr-FR" dirty="0"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>	</a:t>
            </a:r>
            <a:br>
              <a:rPr lang="fr-FR" dirty="0">
                <a:sym typeface="Wingdings" pitchFamily="2" charset="2"/>
              </a:rPr>
            </a:br>
            <a:endParaRPr lang="fr-FR" dirty="0">
              <a:sym typeface="Wingdings" pitchFamily="2" charset="2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(3) : Traitement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6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S:\ordonnances\PROTOCOLE MEDECINS\icono\troubles trophiques\dépassé\photo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20649" b="1"/>
          <a:stretch/>
        </p:blipFill>
        <p:spPr bwMode="auto">
          <a:xfrm>
            <a:off x="3802017" y="990414"/>
            <a:ext cx="5212374" cy="3391566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lermusiauxpa\AppData\Local\Microsoft\Windows\Temporary Internet Files\Content.Outlook\0E9LML84\photo (10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73" t="10557" r="18923" b="28915"/>
          <a:stretch/>
        </p:blipFill>
        <p:spPr bwMode="auto">
          <a:xfrm rot="5400000">
            <a:off x="-5025" y="1344213"/>
            <a:ext cx="4329511" cy="3528393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115617" y="4452250"/>
            <a:ext cx="7776863" cy="1384995"/>
          </a:xfrm>
          <a:prstGeom prst="rect">
            <a:avLst/>
          </a:prstGeom>
          <a:solidFill>
            <a:schemeClr val="accent6"/>
          </a:solidFill>
          <a:ln w="2222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Ischémie aigue vue  trop tardivement, irréversible. </a:t>
            </a:r>
            <a:br>
              <a:rPr lang="fr-FR" sz="2800" b="1" dirty="0"/>
            </a:br>
            <a:endParaRPr lang="fr-FR" sz="2800" b="1" dirty="0"/>
          </a:p>
          <a:p>
            <a:pPr algn="ctr"/>
            <a:r>
              <a:rPr lang="fr-FR" sz="2800" b="1" dirty="0">
                <a:sym typeface="Wingdings" pitchFamily="2" charset="2"/>
              </a:rPr>
              <a:t> </a:t>
            </a:r>
            <a:r>
              <a:rPr lang="fr-FR" sz="2800" b="1" dirty="0"/>
              <a:t>Nécessité d’une amputation (jambe ou cuisse)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10AAA-B7BA-4645-9C80-D3E1279E7380}"/>
              </a:ext>
            </a:extLst>
          </p:cNvPr>
          <p:cNvSpPr txBox="1"/>
          <p:nvPr/>
        </p:nvSpPr>
        <p:spPr>
          <a:xfrm>
            <a:off x="395534" y="260652"/>
            <a:ext cx="849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(4) : Risques, complications</a:t>
            </a:r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329352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6948264" y="6304185"/>
            <a:ext cx="2124236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4" descr="Image18bis">
            <a:extLst>
              <a:ext uri="{FF2B5EF4-FFF2-40B4-BE49-F238E27FC236}">
                <a16:creationId xmlns:a16="http://schemas.microsoft.com/office/drawing/2014/main" id="{813B7139-4801-804A-954B-68A0C28EC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752" y="2383305"/>
            <a:ext cx="2869062" cy="4199756"/>
          </a:xfrm>
          <a:prstGeom prst="rect">
            <a:avLst/>
          </a:prstGeom>
          <a:noFill/>
          <a:ln w="2222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9D70DEA-74E1-DF44-A8F9-DEC696703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7" t="19592" r="33911" b="6233"/>
          <a:stretch>
            <a:fillRect/>
          </a:stretch>
        </p:blipFill>
        <p:spPr bwMode="auto">
          <a:xfrm>
            <a:off x="5650081" y="1397209"/>
            <a:ext cx="2869061" cy="5238369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395536" y="908720"/>
            <a:ext cx="6952815" cy="1149215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6"/>
            </a:solidFill>
          </a:ln>
        </p:spPr>
        <p:txBody>
          <a:bodyPr/>
          <a:lstStyle/>
          <a:p>
            <a:pPr marL="0" indent="0">
              <a:buClr>
                <a:srgbClr val="25A79B"/>
              </a:buClr>
              <a:buNone/>
            </a:pPr>
            <a:r>
              <a:rPr lang="fr-FR" dirty="0"/>
              <a:t>A propos d’une cause importante : </a:t>
            </a:r>
            <a:br>
              <a:rPr lang="fr-FR" dirty="0"/>
            </a:br>
            <a:r>
              <a:rPr lang="fr-FR" b="1" dirty="0"/>
              <a:t>THROMBOSE d’un ANEVRYSME POPLITE </a:t>
            </a:r>
          </a:p>
          <a:p>
            <a:pPr marL="0" indent="0">
              <a:buClr>
                <a:srgbClr val="25A79B"/>
              </a:buClr>
              <a:buNone/>
            </a:pPr>
            <a:endParaRPr lang="fr-FR" dirty="0"/>
          </a:p>
          <a:p>
            <a:pPr marL="0" indent="0">
              <a:buClr>
                <a:srgbClr val="25A79B"/>
              </a:buClr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616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97768" y="143075"/>
            <a:ext cx="8748464" cy="79216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: 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Thrombose d’un A. Poplité</a:t>
            </a:r>
          </a:p>
        </p:txBody>
      </p:sp>
      <p:pic>
        <p:nvPicPr>
          <p:cNvPr id="10" name="Picture 4" descr="Mr Escoffier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9" b="20522"/>
          <a:stretch/>
        </p:blipFill>
        <p:spPr>
          <a:xfrm>
            <a:off x="6138428" y="941870"/>
            <a:ext cx="2483769" cy="5362316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</p:pic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1804" y="1055189"/>
            <a:ext cx="56166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ym typeface="Wingdings" pitchFamily="2" charset="2"/>
              </a:rPr>
              <a:t> Différence avec AAA ? </a:t>
            </a:r>
            <a:endParaRPr lang="fr-FR" sz="3600" dirty="0"/>
          </a:p>
          <a:p>
            <a:endParaRPr lang="fr-FR" sz="3600" b="1" u="sng" dirty="0"/>
          </a:p>
          <a:p>
            <a:r>
              <a:rPr lang="fr-FR" sz="3600" b="1" dirty="0" err="1">
                <a:solidFill>
                  <a:schemeClr val="accent6"/>
                </a:solidFill>
              </a:rPr>
              <a:t>Anévryme</a:t>
            </a:r>
            <a:r>
              <a:rPr lang="fr-FR" sz="3600" b="1" dirty="0">
                <a:solidFill>
                  <a:schemeClr val="accent6"/>
                </a:solidFill>
              </a:rPr>
              <a:t> de l’Aorte</a:t>
            </a:r>
          </a:p>
          <a:p>
            <a:r>
              <a:rPr lang="fr-FR" sz="3600" b="1" dirty="0"/>
              <a:t> =&gt;  RUPTURE =&gt; </a:t>
            </a:r>
            <a:r>
              <a:rPr lang="fr-FR" sz="3600" b="1" u="sng" dirty="0"/>
              <a:t>DECES</a:t>
            </a:r>
          </a:p>
          <a:p>
            <a:endParaRPr lang="fr-FR" sz="3600" b="1" dirty="0"/>
          </a:p>
          <a:p>
            <a:r>
              <a:rPr lang="fr-FR" sz="3600" b="1" dirty="0">
                <a:solidFill>
                  <a:schemeClr val="accent6"/>
                </a:solidFill>
              </a:rPr>
              <a:t>Anévrysme poplité</a:t>
            </a:r>
          </a:p>
          <a:p>
            <a:r>
              <a:rPr lang="fr-FR" sz="3600" b="1" dirty="0"/>
              <a:t>=&gt; THROMBOSE </a:t>
            </a:r>
          </a:p>
          <a:p>
            <a:r>
              <a:rPr lang="fr-FR" sz="3600" b="1" u="sng" dirty="0"/>
              <a:t>=&gt; AMPUTATION !</a:t>
            </a: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75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97768" y="143075"/>
            <a:ext cx="8748464" cy="79216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: 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Thrombose d’un A. Poplité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1804" y="1055189"/>
            <a:ext cx="7866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25A79B"/>
              </a:buClr>
            </a:pPr>
            <a:r>
              <a:rPr lang="fr-FR" sz="3600" dirty="0"/>
              <a:t>Devant une ischémie, </a:t>
            </a:r>
            <a:r>
              <a:rPr lang="fr-FR" sz="3600" b="1" dirty="0"/>
              <a:t>comment suspecter un anévrysme poplité ?</a:t>
            </a:r>
          </a:p>
          <a:p>
            <a:pPr>
              <a:buClr>
                <a:srgbClr val="25A79B"/>
              </a:buClr>
            </a:pPr>
            <a:endParaRPr lang="fr-FR" sz="3600" dirty="0">
              <a:solidFill>
                <a:schemeClr val="accent6"/>
              </a:solidFill>
            </a:endParaRPr>
          </a:p>
          <a:p>
            <a:pPr marL="571500" indent="-571500">
              <a:buClr>
                <a:srgbClr val="25A79B"/>
              </a:buClr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chemeClr val="accent6"/>
                </a:solidFill>
              </a:rPr>
              <a:t>Masse dans le creux poplité </a:t>
            </a:r>
            <a:br>
              <a:rPr lang="fr-FR" sz="3600" dirty="0">
                <a:solidFill>
                  <a:schemeClr val="accent6"/>
                </a:solidFill>
              </a:rPr>
            </a:br>
            <a:r>
              <a:rPr lang="fr-FR" sz="3600" dirty="0"/>
              <a:t>battante ou non </a:t>
            </a:r>
          </a:p>
          <a:p>
            <a:pPr marL="571500" indent="-571500">
              <a:buClr>
                <a:srgbClr val="25A79B"/>
              </a:buClr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chemeClr val="accent6"/>
                </a:solidFill>
              </a:rPr>
              <a:t>Pas d’AC/FA</a:t>
            </a:r>
          </a:p>
          <a:p>
            <a:pPr marL="571500" indent="-571500">
              <a:buClr>
                <a:srgbClr val="25A79B"/>
              </a:buClr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chemeClr val="accent6"/>
                </a:solidFill>
              </a:rPr>
              <a:t>Anévrysme controlatéral </a:t>
            </a:r>
            <a:r>
              <a:rPr lang="fr-FR" sz="2800" i="1" dirty="0"/>
              <a:t>(50% bilatéral)</a:t>
            </a:r>
            <a:endParaRPr lang="fr-FR" sz="2800" dirty="0"/>
          </a:p>
          <a:p>
            <a:pPr marL="571500" indent="-571500">
              <a:buClr>
                <a:srgbClr val="25A79B"/>
              </a:buClr>
              <a:buFont typeface="Arial" panose="020B0604020202020204" pitchFamily="34" charset="0"/>
              <a:buChar char="•"/>
            </a:pPr>
            <a:r>
              <a:rPr lang="fr-FR" sz="3600" dirty="0">
                <a:solidFill>
                  <a:schemeClr val="accent6"/>
                </a:solidFill>
              </a:rPr>
              <a:t>Anévrysme aortique </a:t>
            </a:r>
            <a:r>
              <a:rPr lang="fr-FR" sz="2800" i="1" dirty="0"/>
              <a:t>(30-50% d’association)</a:t>
            </a:r>
            <a:endParaRPr lang="fr-FR" sz="3600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6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97768" y="143075"/>
            <a:ext cx="8748464" cy="79216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: 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Thrombose d’un A. Poplité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A35AAC-DE71-554D-8885-A3955B5982A3}"/>
              </a:ext>
            </a:extLst>
          </p:cNvPr>
          <p:cNvSpPr/>
          <p:nvPr/>
        </p:nvSpPr>
        <p:spPr>
          <a:xfrm>
            <a:off x="395536" y="1340770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5A79B"/>
              </a:buClr>
            </a:pPr>
            <a:r>
              <a:rPr lang="fr-FR" sz="3200" b="1" dirty="0"/>
              <a:t>Suspicion de thrombose d’anévrysme poplité </a:t>
            </a:r>
          </a:p>
          <a:p>
            <a:pPr>
              <a:buClr>
                <a:srgbClr val="25A79B"/>
              </a:buClr>
            </a:pPr>
            <a:endParaRPr lang="fr-FR" sz="3200" dirty="0">
              <a:solidFill>
                <a:schemeClr val="accent6"/>
              </a:solidFill>
            </a:endParaRPr>
          </a:p>
          <a:p>
            <a:pPr>
              <a:buClr>
                <a:srgbClr val="25A79B"/>
              </a:buClr>
            </a:pPr>
            <a:r>
              <a:rPr lang="fr-FR" sz="3200" dirty="0">
                <a:sym typeface="Wingdings" pitchFamily="2" charset="2"/>
              </a:rPr>
              <a:t> </a:t>
            </a:r>
            <a:r>
              <a:rPr lang="fr-FR" sz="3200" dirty="0">
                <a:solidFill>
                  <a:schemeClr val="accent6"/>
                </a:solidFill>
              </a:rPr>
              <a:t>AngioTDM en urgence </a:t>
            </a:r>
            <a:r>
              <a:rPr lang="fr-FR" sz="3200" dirty="0"/>
              <a:t>pour confirmer le diagnostic et guider le traitement chirurgical</a:t>
            </a:r>
            <a:br>
              <a:rPr lang="fr-FR" sz="3200" dirty="0"/>
            </a:br>
            <a:endParaRPr lang="fr-FR" sz="3200" dirty="0"/>
          </a:p>
          <a:p>
            <a:pPr>
              <a:buClr>
                <a:srgbClr val="25A79B"/>
              </a:buClr>
            </a:pPr>
            <a:r>
              <a:rPr lang="fr-FR" sz="3200" i="1" dirty="0"/>
              <a:t>(NB : ne retarde toujours pas la prise en charge chirurgicale !)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5673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97768" y="143075"/>
            <a:ext cx="8748464" cy="79216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: 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Thrombose d’un A. Poplité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F41E82-239D-994B-AA28-F0CA767CD506}"/>
              </a:ext>
            </a:extLst>
          </p:cNvPr>
          <p:cNvSpPr/>
          <p:nvPr/>
        </p:nvSpPr>
        <p:spPr>
          <a:xfrm>
            <a:off x="395536" y="1439294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25A79B"/>
              </a:buClr>
            </a:pPr>
            <a:r>
              <a:rPr lang="fr-FR" sz="3200" b="1" dirty="0"/>
              <a:t>Traitement d’une thrombose d’anévrysme pop. </a:t>
            </a:r>
          </a:p>
          <a:p>
            <a:pPr>
              <a:buClr>
                <a:srgbClr val="25A79B"/>
              </a:buClr>
            </a:pPr>
            <a:endParaRPr lang="fr-FR" sz="3200" b="1" dirty="0"/>
          </a:p>
          <a:p>
            <a:pPr>
              <a:buClr>
                <a:srgbClr val="25A79B"/>
              </a:buClr>
            </a:pPr>
            <a:r>
              <a:rPr lang="fr-FR" sz="3200" dirty="0">
                <a:sym typeface="Wingdings" pitchFamily="2" charset="2"/>
              </a:rPr>
              <a:t> </a:t>
            </a:r>
            <a:r>
              <a:rPr lang="fr-FR" sz="3200" dirty="0"/>
              <a:t>Si </a:t>
            </a:r>
            <a:r>
              <a:rPr lang="fr-FR" sz="3200" dirty="0">
                <a:solidFill>
                  <a:schemeClr val="accent6"/>
                </a:solidFill>
              </a:rPr>
              <a:t>ISCHEMIE </a:t>
            </a:r>
            <a:r>
              <a:rPr lang="fr-FR" sz="3200" b="1" dirty="0">
                <a:solidFill>
                  <a:schemeClr val="accent6"/>
                </a:solidFill>
              </a:rPr>
              <a:t>SENSITIVO-MOTRICE</a:t>
            </a:r>
            <a:r>
              <a:rPr lang="fr-FR" sz="3200" dirty="0">
                <a:solidFill>
                  <a:schemeClr val="accent6"/>
                </a:solidFill>
              </a:rPr>
              <a:t> = </a:t>
            </a:r>
            <a:r>
              <a:rPr lang="fr-FR" sz="3200" b="1" dirty="0">
                <a:solidFill>
                  <a:schemeClr val="accent6"/>
                </a:solidFill>
              </a:rPr>
              <a:t>CHIRURGIE</a:t>
            </a:r>
            <a:r>
              <a:rPr lang="fr-FR" sz="3200" dirty="0">
                <a:solidFill>
                  <a:schemeClr val="accent6"/>
                </a:solidFill>
              </a:rPr>
              <a:t> </a:t>
            </a:r>
            <a:r>
              <a:rPr lang="fr-FR" sz="3200" dirty="0"/>
              <a:t>(en général par </a:t>
            </a:r>
            <a:r>
              <a:rPr lang="fr-FR" sz="3200" b="1" dirty="0"/>
              <a:t>pontage</a:t>
            </a:r>
            <a:r>
              <a:rPr lang="fr-FR" sz="3200" dirty="0"/>
              <a:t>, </a:t>
            </a:r>
            <a:r>
              <a:rPr lang="fr-FR" sz="3200" i="1" dirty="0"/>
              <a:t>contre-indication de la fibrinolyse)</a:t>
            </a:r>
            <a:r>
              <a:rPr lang="fr-FR" sz="3200" i="1" dirty="0">
                <a:solidFill>
                  <a:schemeClr val="accent6"/>
                </a:solidFill>
              </a:rPr>
              <a:t/>
            </a:r>
            <a:br>
              <a:rPr lang="fr-FR" sz="3200" i="1" dirty="0">
                <a:solidFill>
                  <a:schemeClr val="accent6"/>
                </a:solidFill>
              </a:rPr>
            </a:br>
            <a:endParaRPr lang="fr-FR" sz="3200" i="1" dirty="0">
              <a:solidFill>
                <a:schemeClr val="accent6"/>
              </a:solidFill>
            </a:endParaRPr>
          </a:p>
          <a:p>
            <a:pPr>
              <a:buClr>
                <a:srgbClr val="25A79B"/>
              </a:buClr>
            </a:pPr>
            <a:r>
              <a:rPr lang="fr-FR" sz="3200" i="1" dirty="0">
                <a:sym typeface="Wingdings" pitchFamily="2" charset="2"/>
              </a:rPr>
              <a:t> </a:t>
            </a:r>
            <a:r>
              <a:rPr lang="fr-FR" sz="3200" dirty="0"/>
              <a:t>Si </a:t>
            </a:r>
            <a:r>
              <a:rPr lang="fr-FR" sz="3200" dirty="0">
                <a:solidFill>
                  <a:schemeClr val="accent6"/>
                </a:solidFill>
              </a:rPr>
              <a:t>ISCHEMIE MODEREE </a:t>
            </a:r>
            <a:r>
              <a:rPr lang="fr-FR" sz="3200" b="1" dirty="0">
                <a:solidFill>
                  <a:schemeClr val="accent6"/>
                </a:solidFill>
              </a:rPr>
              <a:t>sans DEFICIT S-M: </a:t>
            </a:r>
            <a:r>
              <a:rPr lang="fr-FR" sz="3200" dirty="0"/>
              <a:t>discuter </a:t>
            </a:r>
            <a:r>
              <a:rPr lang="fr-FR" sz="3200" b="1" dirty="0">
                <a:solidFill>
                  <a:schemeClr val="accent6"/>
                </a:solidFill>
              </a:rPr>
              <a:t>fibrinolyse intra-artérielle</a:t>
            </a:r>
          </a:p>
        </p:txBody>
      </p:sp>
    </p:spTree>
    <p:extLst>
      <p:ext uri="{BB962C8B-B14F-4D97-AF65-F5344CB8AC3E}">
        <p14:creationId xmlns:p14="http://schemas.microsoft.com/office/powerpoint/2010/main" val="192215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97768" y="143075"/>
            <a:ext cx="8946232" cy="79216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(4) : Risques et complications</a:t>
            </a:r>
            <a:endParaRPr lang="fr-FR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67901BF-3E08-4740-A30C-2115365165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685534"/>
              </p:ext>
            </p:extLst>
          </p:nvPr>
        </p:nvGraphicFramePr>
        <p:xfrm>
          <a:off x="395536" y="1096334"/>
          <a:ext cx="8424935" cy="4924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774965-E1A5-D24F-9D3B-9B7900BEF95A}"/>
              </a:ext>
            </a:extLst>
          </p:cNvPr>
          <p:cNvSpPr txBox="1"/>
          <p:nvPr/>
        </p:nvSpPr>
        <p:spPr>
          <a:xfrm>
            <a:off x="395536" y="1218135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/>
              <a:t>Conséquences générales de l’ischémie </a:t>
            </a:r>
          </a:p>
          <a:p>
            <a:r>
              <a:rPr lang="x-none" sz="3200" b="1" dirty="0"/>
              <a:t>et de la revascularisation. </a:t>
            </a:r>
          </a:p>
          <a:p>
            <a:endParaRPr lang="x-none" sz="3200" dirty="0"/>
          </a:p>
          <a:p>
            <a:pPr algn="ctr"/>
            <a:r>
              <a:rPr lang="x-none" sz="3200" dirty="0"/>
              <a:t/>
            </a:r>
            <a:br>
              <a:rPr lang="x-none" sz="3200" dirty="0"/>
            </a:br>
            <a:r>
              <a:rPr lang="x-none" sz="3200" dirty="0"/>
              <a:t/>
            </a:r>
            <a:br>
              <a:rPr lang="x-none" sz="3200" dirty="0"/>
            </a:br>
            <a:r>
              <a:rPr lang="x-none" sz="3200" dirty="0"/>
              <a:t/>
            </a:r>
            <a:br>
              <a:rPr lang="x-none" sz="3200" dirty="0"/>
            </a:br>
            <a:endParaRPr lang="x-none" sz="32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6AF51B9-8497-1D4C-804B-E209BB7B7DFE}"/>
              </a:ext>
            </a:extLst>
          </p:cNvPr>
          <p:cNvSpPr/>
          <p:nvPr/>
        </p:nvSpPr>
        <p:spPr>
          <a:xfrm>
            <a:off x="1056778" y="2280965"/>
            <a:ext cx="3875261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Ischémie = Lyse de cellules musculaires</a:t>
            </a:r>
            <a:endParaRPr lang="x-none" sz="2400" b="1" dirty="0">
              <a:ln>
                <a:solidFill>
                  <a:schemeClr val="accent1">
                    <a:shade val="50000"/>
                  </a:schemeClr>
                </a:solidFill>
              </a:ln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F46E61-A202-E34F-91B2-1E27645C6D75}"/>
              </a:ext>
            </a:extLst>
          </p:cNvPr>
          <p:cNvSpPr/>
          <p:nvPr/>
        </p:nvSpPr>
        <p:spPr>
          <a:xfrm>
            <a:off x="539552" y="3544687"/>
            <a:ext cx="6131495" cy="13588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Rejet dans la circulation </a:t>
            </a:r>
            <a:r>
              <a:rPr lang="x-none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K+, de myoglobine, d’acides…</a:t>
            </a:r>
            <a:r>
              <a:rPr lang="x-non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4F1A48FD-DD21-D341-AD70-66FC1B27F833}"/>
              </a:ext>
            </a:extLst>
          </p:cNvPr>
          <p:cNvSpPr/>
          <p:nvPr/>
        </p:nvSpPr>
        <p:spPr>
          <a:xfrm>
            <a:off x="395536" y="2731411"/>
            <a:ext cx="1008112" cy="16265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cxnSp>
        <p:nvCxnSpPr>
          <p:cNvPr id="26" name="Curved Connector 25">
            <a:extLst>
              <a:ext uri="{FF2B5EF4-FFF2-40B4-BE49-F238E27FC236}">
                <a16:creationId xmlns:a16="http://schemas.microsoft.com/office/drawing/2014/main" id="{A2C27FC7-CC21-3441-A475-04444E1B29C2}"/>
              </a:ext>
            </a:extLst>
          </p:cNvPr>
          <p:cNvCxnSpPr>
            <a:cxnSpLocks/>
            <a:endCxn id="18" idx="0"/>
          </p:cNvCxnSpPr>
          <p:nvPr/>
        </p:nvCxnSpPr>
        <p:spPr>
          <a:xfrm rot="16200000" flipH="1">
            <a:off x="7322974" y="4563804"/>
            <a:ext cx="1207800" cy="707076"/>
          </a:xfrm>
          <a:prstGeom prst="curved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40C683B-F8D0-EB4D-B257-32045677ACAB}"/>
              </a:ext>
            </a:extLst>
          </p:cNvPr>
          <p:cNvSpPr/>
          <p:nvPr/>
        </p:nvSpPr>
        <p:spPr>
          <a:xfrm>
            <a:off x="6053869" y="3443287"/>
            <a:ext cx="2076822" cy="1118553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TROUBLES DU RYTHME CARDIAQUE </a:t>
            </a:r>
          </a:p>
          <a:p>
            <a:pPr algn="ctr"/>
            <a:r>
              <a:rPr lang="x-none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(par hyper-K)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8E021C3-000B-1641-8067-06C85003EF30}"/>
              </a:ext>
            </a:extLst>
          </p:cNvPr>
          <p:cNvSpPr/>
          <p:nvPr/>
        </p:nvSpPr>
        <p:spPr>
          <a:xfrm>
            <a:off x="7488324" y="5521242"/>
            <a:ext cx="1584176" cy="832445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2400" b="1" dirty="0">
                <a:solidFill>
                  <a:schemeClr val="bg1"/>
                </a:solidFill>
              </a:rPr>
              <a:t>DECES</a:t>
            </a:r>
          </a:p>
        </p:txBody>
      </p:sp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D0E05723-7A2D-814C-97B2-443943426001}"/>
              </a:ext>
            </a:extLst>
          </p:cNvPr>
          <p:cNvCxnSpPr>
            <a:cxnSpLocks/>
            <a:endCxn id="18" idx="2"/>
          </p:cNvCxnSpPr>
          <p:nvPr/>
        </p:nvCxnSpPr>
        <p:spPr>
          <a:xfrm>
            <a:off x="5940152" y="5365211"/>
            <a:ext cx="1548172" cy="572254"/>
          </a:xfrm>
          <a:prstGeom prst="curvedConnector3">
            <a:avLst>
              <a:gd name="adj1" fmla="val 5000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C98A404-A660-4C47-BE51-BC8B604DBAB4}"/>
              </a:ext>
            </a:extLst>
          </p:cNvPr>
          <p:cNvSpPr/>
          <p:nvPr/>
        </p:nvSpPr>
        <p:spPr>
          <a:xfrm>
            <a:off x="4781797" y="4642383"/>
            <a:ext cx="1841611" cy="1118553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ACIDOSE METABOLIQUE</a:t>
            </a:r>
            <a:r>
              <a:rPr lang="x-none" b="1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SDRA</a:t>
            </a:r>
            <a:endParaRPr lang="x-none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31" name="Curved Connector 30">
            <a:extLst>
              <a:ext uri="{FF2B5EF4-FFF2-40B4-BE49-F238E27FC236}">
                <a16:creationId xmlns:a16="http://schemas.microsoft.com/office/drawing/2014/main" id="{1FF33022-4794-6B49-A501-7E88C87FC4E0}"/>
              </a:ext>
            </a:extLst>
          </p:cNvPr>
          <p:cNvCxnSpPr>
            <a:cxnSpLocks/>
            <a:endCxn id="18" idx="3"/>
          </p:cNvCxnSpPr>
          <p:nvPr/>
        </p:nvCxnSpPr>
        <p:spPr>
          <a:xfrm>
            <a:off x="3347864" y="5659536"/>
            <a:ext cx="4372457" cy="572242"/>
          </a:xfrm>
          <a:prstGeom prst="curvedConnector4">
            <a:avLst>
              <a:gd name="adj1" fmla="val 47347"/>
              <a:gd name="adj2" fmla="val 139948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2D7895B-1CEA-3045-97C6-6F21341AFFCE}"/>
              </a:ext>
            </a:extLst>
          </p:cNvPr>
          <p:cNvSpPr/>
          <p:nvPr/>
        </p:nvSpPr>
        <p:spPr>
          <a:xfrm>
            <a:off x="2521557" y="4867340"/>
            <a:ext cx="1944216" cy="1118553"/>
          </a:xfrm>
          <a:prstGeom prst="roundRect">
            <a:avLst/>
          </a:prstGeom>
          <a:gradFill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INSUFFISANCE RENALE AIGUE</a:t>
            </a:r>
          </a:p>
          <a:p>
            <a:pPr algn="ctr"/>
            <a:r>
              <a:rPr lang="x-none" i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(par précipitation de myoglobine)</a:t>
            </a:r>
          </a:p>
        </p:txBody>
      </p:sp>
    </p:spTree>
    <p:extLst>
      <p:ext uri="{BB962C8B-B14F-4D97-AF65-F5344CB8AC3E}">
        <p14:creationId xmlns:p14="http://schemas.microsoft.com/office/powerpoint/2010/main" val="19549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CONNAISSANCES ANTERIEURES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380312" y="6304185"/>
            <a:ext cx="1692188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105272" y="1484784"/>
            <a:ext cx="7499176" cy="41044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25A79B"/>
              </a:buClr>
            </a:pPr>
            <a:r>
              <a:rPr lang="fr-FR" dirty="0"/>
              <a:t>Anatomie artérielle </a:t>
            </a:r>
          </a:p>
          <a:p>
            <a:pPr>
              <a:buClr>
                <a:srgbClr val="25A79B"/>
              </a:buClr>
            </a:pPr>
            <a:r>
              <a:rPr lang="fr-FR" dirty="0"/>
              <a:t>ACFA </a:t>
            </a:r>
            <a:r>
              <a:rPr lang="fr-FR" sz="2000" i="1" dirty="0"/>
              <a:t>(item 232), </a:t>
            </a:r>
            <a:r>
              <a:rPr lang="fr-FR" dirty="0"/>
              <a:t>Valvulopathies </a:t>
            </a:r>
            <a:r>
              <a:rPr lang="fr-FR" sz="2000" i="1" dirty="0"/>
              <a:t>(item 233)</a:t>
            </a:r>
          </a:p>
          <a:p>
            <a:pPr>
              <a:buClr>
                <a:srgbClr val="25A79B"/>
              </a:buClr>
            </a:pPr>
            <a:r>
              <a:rPr lang="fr-FR" dirty="0"/>
              <a:t>Anévrysme poplité</a:t>
            </a:r>
            <a:r>
              <a:rPr lang="fr-FR" i="1" dirty="0"/>
              <a:t> </a:t>
            </a:r>
            <a:r>
              <a:rPr lang="fr-FR" sz="2000" i="1" dirty="0"/>
              <a:t>(item 225)</a:t>
            </a:r>
            <a:endParaRPr lang="fr-FR" sz="2000" dirty="0"/>
          </a:p>
          <a:p>
            <a:pPr>
              <a:buClr>
                <a:srgbClr val="25A79B"/>
              </a:buClr>
            </a:pPr>
            <a:r>
              <a:rPr lang="fr-FR" dirty="0"/>
              <a:t>ACOMI </a:t>
            </a:r>
            <a:r>
              <a:rPr lang="fr-FR" sz="2000" i="1" dirty="0"/>
              <a:t>(item 225)</a:t>
            </a:r>
            <a:endParaRPr lang="fr-FR" sz="2000" dirty="0"/>
          </a:p>
          <a:p>
            <a:pPr>
              <a:buClr>
                <a:srgbClr val="25A79B"/>
              </a:buClr>
            </a:pPr>
            <a:r>
              <a:rPr lang="fr-FR" dirty="0"/>
              <a:t>Acidose métabolique </a:t>
            </a:r>
            <a:r>
              <a:rPr lang="fr-FR" sz="2000" i="1" dirty="0"/>
              <a:t>(item 267)</a:t>
            </a:r>
            <a:endParaRPr lang="fr-FR" sz="2000" dirty="0"/>
          </a:p>
          <a:p>
            <a:pPr marL="0" indent="0">
              <a:buClr>
                <a:srgbClr val="25A79B"/>
              </a:buClr>
              <a:buNone/>
            </a:pPr>
            <a:endParaRPr lang="fr-FR" dirty="0"/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80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97768" y="143075"/>
            <a:ext cx="8946232" cy="79216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(4) : Risques et complications</a:t>
            </a:r>
            <a:endParaRPr lang="fr-FR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22929-B04B-684F-AE0D-C603D6052322}"/>
              </a:ext>
            </a:extLst>
          </p:cNvPr>
          <p:cNvSpPr txBox="1"/>
          <p:nvPr/>
        </p:nvSpPr>
        <p:spPr>
          <a:xfrm>
            <a:off x="197768" y="1091483"/>
            <a:ext cx="8622703" cy="61247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lang="x-none" sz="2800" dirty="0">
                <a:sym typeface="Wingdings" pitchFamily="2" charset="2"/>
              </a:rPr>
              <a:t>Comment dépister / prévenir ces complications ?</a:t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> </a:t>
            </a:r>
          </a:p>
          <a:p>
            <a:pPr marL="342900" indent="-342900">
              <a:buAutoNum type="arabicParenR"/>
            </a:pPr>
            <a:r>
              <a:rPr lang="x-none" sz="2800" b="1" dirty="0">
                <a:sym typeface="Wingdings" pitchFamily="2" charset="2"/>
              </a:rPr>
              <a:t>Cardiaques : </a:t>
            </a:r>
            <a:r>
              <a:rPr lang="x-none" sz="2800" dirty="0">
                <a:sym typeface="Wingdings" pitchFamily="2" charset="2"/>
              </a:rPr>
              <a:t/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>	Monitorage </a:t>
            </a:r>
            <a: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  <a:t>ECG +++ </a:t>
            </a:r>
            <a:r>
              <a:rPr lang="x-none" sz="2800" dirty="0">
                <a:sym typeface="Wingdings" pitchFamily="2" charset="2"/>
              </a:rPr>
              <a:t/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>	Biologie : surveillance +/- Correction </a:t>
            </a:r>
            <a: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  <a:t>hyperK+</a:t>
            </a:r>
            <a:b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</a:br>
            <a:endParaRPr lang="x-none" sz="2800" b="1" dirty="0">
              <a:solidFill>
                <a:schemeClr val="accent6"/>
              </a:solidFill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x-none" sz="2800" b="1" dirty="0">
                <a:sym typeface="Wingdings" pitchFamily="2" charset="2"/>
              </a:rPr>
              <a:t>Rénales : </a:t>
            </a:r>
            <a:r>
              <a:rPr lang="x-none" sz="2800" dirty="0">
                <a:sym typeface="Wingdings" pitchFamily="2" charset="2"/>
              </a:rPr>
              <a:t/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>	Surveillance </a:t>
            </a:r>
            <a: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  <a:t>diurèse / Volémie </a:t>
            </a:r>
            <a:r>
              <a:rPr lang="x-none" sz="2800" dirty="0">
                <a:sym typeface="Wingdings" pitchFamily="2" charset="2"/>
              </a:rPr>
              <a:t>adaptée</a:t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>	Biologie : </a:t>
            </a:r>
            <a: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  <a:t>créatininémie et ionogramme</a:t>
            </a:r>
            <a:b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</a:br>
            <a:endParaRPr lang="x-none" sz="2800" b="1" dirty="0">
              <a:solidFill>
                <a:schemeClr val="accent6"/>
              </a:solidFill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x-none" sz="2800" b="1" dirty="0">
                <a:sym typeface="Wingdings" pitchFamily="2" charset="2"/>
              </a:rPr>
              <a:t>Métaboliques (= Acidose)</a:t>
            </a:r>
            <a:r>
              <a:rPr lang="x-none" sz="2800" dirty="0">
                <a:sym typeface="Wingdings" pitchFamily="2" charset="2"/>
              </a:rPr>
              <a:t/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>	Biologie : </a:t>
            </a:r>
            <a:r>
              <a:rPr lang="x-none" sz="2800" b="1" dirty="0">
                <a:sym typeface="Wingdings" pitchFamily="2" charset="2"/>
              </a:rPr>
              <a:t>GdS</a:t>
            </a:r>
            <a:r>
              <a:rPr lang="x-none" sz="2800" dirty="0">
                <a:sym typeface="Wingdings" pitchFamily="2" charset="2"/>
              </a:rPr>
              <a:t> au moindre doute</a:t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>	Traitement : perfusion de </a:t>
            </a:r>
            <a: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  <a:t>Bicarbonate</a:t>
            </a:r>
            <a:r>
              <a:rPr lang="x-none" sz="2800" dirty="0">
                <a:sym typeface="Wingdings" pitchFamily="2" charset="2"/>
              </a:rPr>
              <a:t/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500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97768" y="143075"/>
            <a:ext cx="8946232" cy="79216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(4) : Risques et complications</a:t>
            </a:r>
            <a:endParaRPr lang="fr-FR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22929-B04B-684F-AE0D-C603D6052322}"/>
              </a:ext>
            </a:extLst>
          </p:cNvPr>
          <p:cNvSpPr txBox="1"/>
          <p:nvPr/>
        </p:nvSpPr>
        <p:spPr>
          <a:xfrm>
            <a:off x="395536" y="1091483"/>
            <a:ext cx="8424935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dirty="0">
                <a:sym typeface="Wingdings" pitchFamily="2" charset="2"/>
              </a:rPr>
              <a:t>Complication locale de l’ischémie/revascularisation : </a:t>
            </a:r>
          </a:p>
          <a:p>
            <a:r>
              <a:rPr lang="en-GB" sz="2800" b="1" dirty="0">
                <a:sym typeface="Wingdings" pitchFamily="2" charset="2"/>
              </a:rPr>
              <a:t>L</a:t>
            </a:r>
            <a:r>
              <a:rPr lang="x-none" sz="2800" b="1" dirty="0">
                <a:sym typeface="Wingdings" pitchFamily="2" charset="2"/>
              </a:rPr>
              <a:t>e SYNDROME DES LOGES</a:t>
            </a:r>
            <a:br>
              <a:rPr lang="x-none" sz="2800" b="1" dirty="0">
                <a:sym typeface="Wingdings" pitchFamily="2" charset="2"/>
              </a:rPr>
            </a:br>
            <a:r>
              <a:rPr lang="x-none" sz="2800" b="1" dirty="0">
                <a:sym typeface="Wingdings" pitchFamily="2" charset="2"/>
              </a:rPr>
              <a:t/>
            </a:r>
            <a:br>
              <a:rPr lang="x-none" sz="2800" b="1" dirty="0">
                <a:sym typeface="Wingdings" pitchFamily="2" charset="2"/>
              </a:rPr>
            </a:br>
            <a:r>
              <a:rPr lang="x-none" sz="2800" b="1" dirty="0">
                <a:sym typeface="Wingdings" pitchFamily="2" charset="2"/>
              </a:rPr>
              <a:t>= Oedeme musculaire </a:t>
            </a:r>
            <a:r>
              <a:rPr lang="x-none" sz="2800" dirty="0">
                <a:sym typeface="Wingdings" pitchFamily="2" charset="2"/>
              </a:rPr>
              <a:t>au sein de l’enveloppe aponévrotique inextensible</a:t>
            </a:r>
            <a:endParaRPr lang="x-none" sz="2800" i="1" dirty="0">
              <a:highlight>
                <a:srgbClr val="FFFF00"/>
              </a:highlight>
              <a:sym typeface="Wingdings" pitchFamily="2" charset="2"/>
            </a:endParaRPr>
          </a:p>
          <a:p>
            <a:r>
              <a:rPr lang="x-none" sz="2800" dirty="0">
                <a:sym typeface="Wingdings" pitchFamily="2" charset="2"/>
              </a:rPr>
              <a:t/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>=&gt; Survient en cas de </a:t>
            </a:r>
            <a:r>
              <a:rPr lang="x-none" sz="2800" b="1" dirty="0">
                <a:sym typeface="Wingdings" pitchFamily="2" charset="2"/>
              </a:rPr>
              <a:t>revascularisation tardive </a:t>
            </a:r>
            <a:br>
              <a:rPr lang="x-none" sz="2800" b="1" dirty="0">
                <a:sym typeface="Wingdings" pitchFamily="2" charset="2"/>
              </a:rPr>
            </a:br>
            <a:r>
              <a:rPr lang="x-none" sz="2800" b="1" dirty="0">
                <a:sym typeface="Wingdings" pitchFamily="2" charset="2"/>
              </a:rPr>
              <a:t/>
            </a:r>
            <a:br>
              <a:rPr lang="x-none" sz="2800" b="1" dirty="0">
                <a:sym typeface="Wingdings" pitchFamily="2" charset="2"/>
              </a:rPr>
            </a:br>
            <a:r>
              <a:rPr lang="x-none" sz="2800" b="1" dirty="0">
                <a:sym typeface="Wingdings" pitchFamily="2" charset="2"/>
              </a:rPr>
              <a:t>=&gt; Traitement = </a:t>
            </a:r>
            <a: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  <a:t>APONEVROTOMIE DE DECHARGE ++ </a:t>
            </a:r>
          </a:p>
          <a:p>
            <a:r>
              <a:rPr lang="x-none" sz="2800" dirty="0">
                <a:solidFill>
                  <a:schemeClr val="accent6"/>
                </a:solidFill>
                <a:sym typeface="Wingdings" pitchFamily="2" charset="2"/>
              </a:rPr>
              <a:t>à discuter si revascularisation tardive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461D4A-45A8-F84B-AA67-0D9228366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952" y="5472963"/>
            <a:ext cx="2758096" cy="1315915"/>
          </a:xfrm>
          <a:prstGeom prst="rect">
            <a:avLst/>
          </a:prstGeom>
          <a:ln w="28575">
            <a:solidFill>
              <a:schemeClr val="accent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2D4BB-0521-694E-B599-FC55D8A403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12305"/>
          <a:stretch/>
        </p:blipFill>
        <p:spPr>
          <a:xfrm>
            <a:off x="6062375" y="5095879"/>
            <a:ext cx="2758096" cy="1605115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62288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197768" y="143075"/>
            <a:ext cx="8946232" cy="792162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(4) : Risques et complications</a:t>
            </a:r>
            <a:endParaRPr lang="fr-FR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22929-B04B-684F-AE0D-C603D6052322}"/>
              </a:ext>
            </a:extLst>
          </p:cNvPr>
          <p:cNvSpPr txBox="1"/>
          <p:nvPr/>
        </p:nvSpPr>
        <p:spPr>
          <a:xfrm>
            <a:off x="395536" y="1091483"/>
            <a:ext cx="8424935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x-none" sz="2800" b="1" dirty="0">
                <a:sym typeface="Wingdings" pitchFamily="2" charset="2"/>
              </a:rPr>
              <a:t>Quelques chiffres sur le pronostic </a:t>
            </a:r>
            <a:r>
              <a:rPr lang="x-none" sz="2800" dirty="0">
                <a:sym typeface="Wingdings" pitchFamily="2" charset="2"/>
              </a:rPr>
              <a:t>… Sombre malgré une prise en charge adaptée. </a:t>
            </a:r>
            <a:br>
              <a:rPr lang="x-none" sz="2800" dirty="0">
                <a:sym typeface="Wingdings" pitchFamily="2" charset="2"/>
              </a:rPr>
            </a:br>
            <a:r>
              <a:rPr lang="x-none" sz="2800" dirty="0">
                <a:sym typeface="Wingdings" pitchFamily="2" charset="2"/>
              </a:rPr>
              <a:t/>
            </a:r>
            <a:br>
              <a:rPr lang="x-none" sz="2800" dirty="0">
                <a:sym typeface="Wingdings" pitchFamily="2" charset="2"/>
              </a:rPr>
            </a:br>
            <a: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  <a:t> 10% </a:t>
            </a:r>
            <a:r>
              <a:rPr lang="en-GB" sz="2800" b="1" dirty="0">
                <a:solidFill>
                  <a:schemeClr val="accent6"/>
                </a:solidFill>
                <a:sym typeface="Wingdings" pitchFamily="2" charset="2"/>
              </a:rPr>
              <a:t>d</a:t>
            </a:r>
            <a: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  <a:t>e décès</a:t>
            </a:r>
            <a:b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</a:br>
            <a: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  <a:t/>
            </a:r>
            <a:b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</a:br>
            <a:r>
              <a:rPr lang="x-none" sz="2800" b="1" dirty="0">
                <a:solidFill>
                  <a:schemeClr val="accent6"/>
                </a:solidFill>
                <a:sym typeface="Wingdings" pitchFamily="2" charset="2"/>
              </a:rPr>
              <a:t> 25% d’amputation</a:t>
            </a:r>
          </a:p>
          <a:p>
            <a:endParaRPr lang="x-none" sz="2800" dirty="0"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à"/>
            </a:pPr>
            <a:r>
              <a:rPr lang="x-none" sz="2800" dirty="0">
                <a:sym typeface="Wingdings" pitchFamily="2" charset="2"/>
              </a:rPr>
              <a:t>15% de séquelles</a:t>
            </a:r>
          </a:p>
          <a:p>
            <a:endParaRPr lang="x-none" sz="2800" dirty="0">
              <a:sym typeface="Wingdings" pitchFamily="2" charset="2"/>
            </a:endParaRPr>
          </a:p>
          <a:p>
            <a:r>
              <a:rPr lang="x-none" sz="2800" dirty="0">
                <a:sym typeface="Wingdings" pitchFamily="2" charset="2"/>
              </a:rPr>
              <a:t>Et 50% de bons résultats… </a:t>
            </a:r>
          </a:p>
        </p:txBody>
      </p:sp>
    </p:spTree>
    <p:extLst>
      <p:ext uri="{BB962C8B-B14F-4D97-AF65-F5344CB8AC3E}">
        <p14:creationId xmlns:p14="http://schemas.microsoft.com/office/powerpoint/2010/main" val="19244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 idx="4294967295"/>
          </p:nvPr>
        </p:nvSpPr>
        <p:spPr>
          <a:xfrm>
            <a:off x="827584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accent6"/>
                </a:solidFill>
              </a:rPr>
              <a:t>A RETENIR</a:t>
            </a:r>
          </a:p>
        </p:txBody>
      </p:sp>
      <p:sp>
        <p:nvSpPr>
          <p:cNvPr id="6" name="Espace réservé du contenu 2"/>
          <p:cNvSpPr>
            <a:spLocks noGrp="1"/>
          </p:cNvSpPr>
          <p:nvPr>
            <p:ph idx="4294967295"/>
          </p:nvPr>
        </p:nvSpPr>
        <p:spPr>
          <a:xfrm>
            <a:off x="907250" y="1448780"/>
            <a:ext cx="7499176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b="1" dirty="0"/>
              <a:t>Point 1: le diagnostic </a:t>
            </a:r>
            <a:r>
              <a:rPr lang="fr-FR" sz="2800" b="1" u="sng" dirty="0"/>
              <a:t>clinique</a:t>
            </a:r>
            <a:r>
              <a:rPr lang="fr-FR" sz="2800" b="1" dirty="0"/>
              <a:t> 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i="1" dirty="0"/>
              <a:t>(c’est une ischémie, elle est aigue)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b="1" dirty="0"/>
              <a:t>Point 2: le traitement dépend de la </a:t>
            </a:r>
            <a:r>
              <a:rPr lang="fr-FR" sz="2800" b="1" u="sng" dirty="0"/>
              <a:t>cause</a:t>
            </a:r>
            <a:r>
              <a:rPr lang="fr-FR" sz="2800" b="1" dirty="0"/>
              <a:t> </a:t>
            </a:r>
            <a:r>
              <a:rPr lang="fr-FR" sz="2800" i="1" dirty="0"/>
              <a:t>(attention fibrinolyse qu’en cas d’ischémie peu sévère… C’est une affaire de spécialiste. Mieux vaut ne pas en parler que de faire une grave erreur !)</a:t>
            </a:r>
            <a:r>
              <a:rPr lang="fr-FR" sz="2800" dirty="0"/>
              <a:t/>
            </a:r>
            <a:br>
              <a:rPr lang="fr-FR" sz="2800" dirty="0"/>
            </a:br>
            <a:endParaRPr lang="fr-FR" sz="2800" dirty="0"/>
          </a:p>
          <a:p>
            <a:pPr>
              <a:buClr>
                <a:schemeClr val="accent6"/>
              </a:buClr>
            </a:pPr>
            <a:endParaRPr lang="fr-FR" sz="2000" b="1" dirty="0"/>
          </a:p>
          <a:p>
            <a:endParaRPr lang="fr-FR" dirty="0">
              <a:solidFill>
                <a:schemeClr val="accent6"/>
              </a:solidFill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2411760" y="6093296"/>
            <a:ext cx="6408712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V="1">
            <a:off x="8820472" y="908720"/>
            <a:ext cx="0" cy="5184576"/>
          </a:xfrm>
          <a:prstGeom prst="line">
            <a:avLst/>
          </a:prstGeom>
          <a:ln w="19050">
            <a:gradFill>
              <a:gsLst>
                <a:gs pos="0">
                  <a:schemeClr val="accent6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rot="-10800000" flipV="1">
            <a:off x="395288" y="836712"/>
            <a:ext cx="0" cy="5184576"/>
          </a:xfrm>
          <a:prstGeom prst="line">
            <a:avLst/>
          </a:prstGeom>
          <a:ln w="19050">
            <a:gradFill>
              <a:gsLst>
                <a:gs pos="0">
                  <a:schemeClr val="accent6"/>
                </a:gs>
                <a:gs pos="5000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D:\Donnée 2\Monique\Appels à projets 2012-2013\Diaporama LYON EST\a-reteni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95" y="329687"/>
            <a:ext cx="385981" cy="37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5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764704"/>
            <a:ext cx="8964996" cy="535531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fr-FR" dirty="0"/>
              <a:t>Il y a une</a:t>
            </a:r>
            <a:r>
              <a:rPr lang="fr-FR" b="1" dirty="0"/>
              <a:t> </a:t>
            </a:r>
            <a:r>
              <a:rPr lang="fr-FR" b="1" dirty="0">
                <a:solidFill>
                  <a:schemeClr val="accent6"/>
                </a:solidFill>
              </a:rPr>
              <a:t>ischémie ! </a:t>
            </a:r>
            <a:r>
              <a:rPr lang="fr-FR" dirty="0"/>
              <a:t>(douleur, froid, pâleur), et c’est</a:t>
            </a:r>
            <a:r>
              <a:rPr lang="fr-FR" b="1" dirty="0"/>
              <a:t> </a:t>
            </a:r>
            <a:r>
              <a:rPr lang="fr-FR" b="1" dirty="0">
                <a:solidFill>
                  <a:schemeClr val="accent6"/>
                </a:solidFill>
              </a:rPr>
              <a:t>aigu </a:t>
            </a:r>
            <a:r>
              <a:rPr lang="fr-FR" dirty="0">
                <a:solidFill>
                  <a:schemeClr val="accent6"/>
                </a:solidFill>
              </a:rPr>
              <a:t>! </a:t>
            </a:r>
            <a:r>
              <a:rPr lang="fr-FR" dirty="0"/>
              <a:t>(début brutal)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/>
              <a:t>Le diagnostic est</a:t>
            </a:r>
            <a:r>
              <a:rPr lang="fr-FR" b="1" dirty="0">
                <a:solidFill>
                  <a:schemeClr val="accent6"/>
                </a:solidFill>
              </a:rPr>
              <a:t> clinique </a:t>
            </a:r>
            <a:r>
              <a:rPr lang="fr-FR" dirty="0"/>
              <a:t>(pas d’</a:t>
            </a:r>
            <a:r>
              <a:rPr lang="fr-FR" dirty="0" err="1"/>
              <a:t>échodoppler</a:t>
            </a:r>
            <a:r>
              <a:rPr lang="fr-FR" dirty="0"/>
              <a:t>)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/>
              <a:t>C’est un symptôme =&gt; Quelle est la cause ? </a:t>
            </a:r>
            <a:r>
              <a:rPr lang="fr-FR" i="1" dirty="0"/>
              <a:t>(Embolie ? Thrombose ?)</a:t>
            </a:r>
            <a:br>
              <a:rPr lang="fr-FR" i="1" dirty="0"/>
            </a:br>
            <a:r>
              <a:rPr lang="fr-FR" i="1" dirty="0"/>
              <a:t>	2 causes d’embolie cardiaque : </a:t>
            </a:r>
            <a:r>
              <a:rPr lang="fr-FR" b="1" i="1" dirty="0"/>
              <a:t>ACFA + Valvulopathies / Valves </a:t>
            </a:r>
            <a:r>
              <a:rPr lang="fr-FR" b="1" i="1" dirty="0" err="1"/>
              <a:t>méca</a:t>
            </a:r>
            <a:r>
              <a:rPr lang="fr-FR" b="1" i="1" dirty="0"/>
              <a:t>. </a:t>
            </a:r>
            <a:br>
              <a:rPr lang="fr-FR" b="1" i="1" dirty="0"/>
            </a:br>
            <a:r>
              <a:rPr lang="fr-FR" i="1" dirty="0"/>
              <a:t>	2 causes de thrombose : Aggravation aigue d’une </a:t>
            </a:r>
            <a:r>
              <a:rPr lang="fr-FR" b="1" i="1" dirty="0"/>
              <a:t>AOMI + Thrombose A. pop</a:t>
            </a:r>
            <a:endParaRPr lang="fr-FR" dirty="0"/>
          </a:p>
          <a:p>
            <a:pPr marL="342900" lvl="0" indent="-342900">
              <a:buFont typeface="+mj-lt"/>
              <a:buAutoNum type="arabicPeriod"/>
            </a:pPr>
            <a:r>
              <a:rPr lang="fr-FR" dirty="0"/>
              <a:t>C’est une </a:t>
            </a:r>
            <a:r>
              <a:rPr lang="fr-FR" b="1" dirty="0">
                <a:solidFill>
                  <a:schemeClr val="accent6"/>
                </a:solidFill>
              </a:rPr>
              <a:t>urgence +++ 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/>
              <a:t>Critère de gravité :</a:t>
            </a:r>
            <a:r>
              <a:rPr lang="fr-FR" dirty="0">
                <a:solidFill>
                  <a:schemeClr val="accent6"/>
                </a:solidFill>
              </a:rPr>
              <a:t> </a:t>
            </a:r>
            <a:r>
              <a:rPr lang="fr-FR" b="1" dirty="0">
                <a:solidFill>
                  <a:schemeClr val="accent6"/>
                </a:solidFill>
              </a:rPr>
              <a:t>Déficit SM 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/>
              <a:t>Eléments en faveur d’une </a:t>
            </a:r>
            <a:r>
              <a:rPr lang="fr-FR" b="1" dirty="0"/>
              <a:t>embolie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/>
              <a:t>Brutalité, sévérité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/>
              <a:t>ACFA  </a:t>
            </a:r>
            <a:r>
              <a:rPr lang="fr-FR" dirty="0"/>
              <a:t>et /ou valvulopathie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/>
              <a:t>Pouls opposé perçus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/>
              <a:t>Embolies multiples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b="1" dirty="0"/>
              <a:t>Traitement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/>
              <a:t>Morphine,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/>
              <a:t>Héparine,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dirty="0"/>
              <a:t>Nursing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b="1" dirty="0">
                <a:solidFill>
                  <a:schemeClr val="accent6"/>
                </a:solidFill>
              </a:rPr>
              <a:t>Chirurgie sans attendre </a:t>
            </a:r>
            <a:r>
              <a:rPr lang="fr-FR" dirty="0">
                <a:solidFill>
                  <a:schemeClr val="accent6"/>
                </a:solidFill>
              </a:rPr>
              <a:t>! (&lt;6h) </a:t>
            </a:r>
            <a:r>
              <a:rPr lang="fr-FR" i="1" dirty="0"/>
              <a:t>(Fogarty que si embolie,  Fibrinolyse que si peu sévère)</a:t>
            </a:r>
            <a:endParaRPr lang="fr-FR" dirty="0"/>
          </a:p>
          <a:p>
            <a:pPr marL="342900" lvl="0" indent="-342900">
              <a:buAutoNum type="arabicPeriod" startAt="8"/>
            </a:pPr>
            <a:r>
              <a:rPr lang="fr-FR" dirty="0"/>
              <a:t>Après revascularisation : compléter le bilan, traiter la cause cardiaque… </a:t>
            </a:r>
          </a:p>
          <a:p>
            <a:pPr marL="342900" lvl="0" indent="-342900">
              <a:buAutoNum type="arabicPeriod" startAt="8"/>
            </a:pPr>
            <a:r>
              <a:rPr lang="fr-FR" b="1" dirty="0"/>
              <a:t>Pronostic = sombre = </a:t>
            </a:r>
            <a:r>
              <a:rPr lang="fr-FR" dirty="0"/>
              <a:t>Risque majeur de décès et d’amputation …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91580" y="138285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/>
              <a:t>POINTS IMPORTANTS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sp>
        <p:nvSpPr>
          <p:cNvPr id="6" name="Double Brace 5">
            <a:extLst>
              <a:ext uri="{FF2B5EF4-FFF2-40B4-BE49-F238E27FC236}">
                <a16:creationId xmlns:a16="http://schemas.microsoft.com/office/drawing/2014/main" id="{595ED700-0AD5-B147-A1CE-686972A02F00}"/>
              </a:ext>
            </a:extLst>
          </p:cNvPr>
          <p:cNvSpPr/>
          <p:nvPr/>
        </p:nvSpPr>
        <p:spPr>
          <a:xfrm>
            <a:off x="1007604" y="1628800"/>
            <a:ext cx="7344816" cy="576064"/>
          </a:xfrm>
          <a:prstGeom prst="bracePair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42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>
            <a:spLocks noGrp="1"/>
          </p:cNvSpPr>
          <p:nvPr>
            <p:ph type="title" idx="4294967295"/>
          </p:nvPr>
        </p:nvSpPr>
        <p:spPr>
          <a:xfrm>
            <a:off x="806896" y="116632"/>
            <a:ext cx="5853336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MOTS EN ANGLAIS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4294967295"/>
          </p:nvPr>
        </p:nvSpPr>
        <p:spPr>
          <a:xfrm>
            <a:off x="621904" y="1196206"/>
            <a:ext cx="7992888" cy="4393034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dirty="0"/>
              <a:t>Acute </a:t>
            </a:r>
            <a:r>
              <a:rPr lang="fr-FR" sz="2800" dirty="0" err="1"/>
              <a:t>ischemia</a:t>
            </a:r>
            <a:r>
              <a:rPr lang="fr-FR" sz="2800" dirty="0"/>
              <a:t> of the </a:t>
            </a:r>
            <a:r>
              <a:rPr lang="fr-FR" sz="2800" dirty="0" err="1"/>
              <a:t>lower</a:t>
            </a:r>
            <a:r>
              <a:rPr lang="fr-FR" sz="2800" dirty="0"/>
              <a:t> </a:t>
            </a:r>
            <a:r>
              <a:rPr lang="fr-FR" sz="2800" dirty="0" err="1"/>
              <a:t>limbs</a:t>
            </a:r>
            <a:r>
              <a:rPr lang="fr-FR" sz="2800" dirty="0"/>
              <a:t> </a:t>
            </a:r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dirty="0" err="1"/>
              <a:t>Arterial</a:t>
            </a:r>
            <a:r>
              <a:rPr lang="fr-FR" sz="2800" dirty="0"/>
              <a:t> </a:t>
            </a:r>
            <a:r>
              <a:rPr lang="fr-FR" sz="2800" dirty="0" err="1"/>
              <a:t>embolism</a:t>
            </a:r>
            <a:r>
              <a:rPr lang="fr-FR" sz="2800" dirty="0"/>
              <a:t>, </a:t>
            </a:r>
            <a:r>
              <a:rPr lang="fr-FR" sz="2800" dirty="0" err="1"/>
              <a:t>thrombosis</a:t>
            </a:r>
            <a:endParaRPr lang="fr-FR" sz="2800" dirty="0"/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dirty="0" err="1"/>
              <a:t>Popliteal</a:t>
            </a:r>
            <a:r>
              <a:rPr lang="fr-FR" sz="2800" dirty="0"/>
              <a:t> </a:t>
            </a:r>
            <a:r>
              <a:rPr lang="fr-FR" sz="2800" dirty="0" err="1"/>
              <a:t>aneurysm</a:t>
            </a:r>
            <a:r>
              <a:rPr lang="fr-FR" sz="2800" dirty="0"/>
              <a:t>, </a:t>
            </a:r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dirty="0" err="1"/>
              <a:t>Peripheral</a:t>
            </a:r>
            <a:r>
              <a:rPr lang="fr-FR" sz="2800" dirty="0"/>
              <a:t> </a:t>
            </a:r>
            <a:r>
              <a:rPr lang="fr-FR" sz="2800" dirty="0" err="1"/>
              <a:t>arterial</a:t>
            </a:r>
            <a:r>
              <a:rPr lang="fr-FR" sz="2800" dirty="0"/>
              <a:t> occlusive </a:t>
            </a:r>
            <a:r>
              <a:rPr lang="fr-FR" sz="2800" dirty="0" err="1"/>
              <a:t>disease</a:t>
            </a:r>
            <a:r>
              <a:rPr lang="fr-FR" sz="2800" dirty="0"/>
              <a:t> (PAOD)</a:t>
            </a:r>
          </a:p>
          <a:p>
            <a:pPr marL="0" indent="0">
              <a:buClr>
                <a:schemeClr val="accent6"/>
              </a:buClr>
              <a:buNone/>
            </a:pPr>
            <a:endParaRPr lang="fr-FR" sz="2800" dirty="0"/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endParaRPr lang="fr-FR" sz="2800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Donnée 2\Monique\Appels à projets 2012-2013\Diaporama LYON EST\-dico-fond-anglai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9" y="309822"/>
            <a:ext cx="390377" cy="38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9E5973-0064-9649-A5C0-C8EFE6666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96" y="3341551"/>
            <a:ext cx="4755904" cy="3217229"/>
          </a:xfrm>
          <a:prstGeom prst="rect">
            <a:avLst/>
          </a:prstGeom>
          <a:ln w="25400">
            <a:solidFill>
              <a:schemeClr val="accent6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21ADFB-0D73-AB49-8971-59BC6A05E264}"/>
              </a:ext>
            </a:extLst>
          </p:cNvPr>
          <p:cNvSpPr txBox="1"/>
          <p:nvPr/>
        </p:nvSpPr>
        <p:spPr>
          <a:xfrm>
            <a:off x="621904" y="3429000"/>
            <a:ext cx="3766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i="1" dirty="0"/>
              <a:t> </a:t>
            </a:r>
            <a:r>
              <a:rPr lang="fr-FR" sz="2800" b="1" i="1" dirty="0"/>
              <a:t>The 6Ps of acute </a:t>
            </a:r>
            <a:r>
              <a:rPr lang="fr-FR" sz="2800" b="1" i="1" dirty="0" err="1"/>
              <a:t>limb</a:t>
            </a:r>
            <a:r>
              <a:rPr lang="fr-FR" sz="2800" b="1" i="1" dirty="0"/>
              <a:t> </a:t>
            </a:r>
            <a:r>
              <a:rPr lang="fr-FR" sz="2800" b="1" i="1" dirty="0" err="1"/>
              <a:t>ischaemia</a:t>
            </a:r>
            <a:r>
              <a:rPr lang="fr-FR" sz="2800" b="1" i="1" dirty="0"/>
              <a:t> </a:t>
            </a:r>
            <a:r>
              <a:rPr lang="fr-FR" sz="2800" i="1" dirty="0"/>
              <a:t>: a </a:t>
            </a:r>
            <a:r>
              <a:rPr lang="fr-FR" sz="2800" i="1" dirty="0" err="1"/>
              <a:t>nice</a:t>
            </a:r>
            <a:r>
              <a:rPr lang="fr-FR" sz="2800" i="1" dirty="0"/>
              <a:t> </a:t>
            </a:r>
            <a:r>
              <a:rPr lang="fr-FR" sz="2800" i="1" dirty="0" err="1"/>
              <a:t>way</a:t>
            </a:r>
            <a:r>
              <a:rPr lang="fr-FR" sz="2800" i="1" dirty="0"/>
              <a:t> of </a:t>
            </a:r>
            <a:r>
              <a:rPr lang="fr-FR" sz="2800" i="1" dirty="0" err="1"/>
              <a:t>remembering</a:t>
            </a:r>
            <a:r>
              <a:rPr lang="fr-FR" sz="2800" i="1" dirty="0"/>
              <a:t> the </a:t>
            </a:r>
            <a:r>
              <a:rPr lang="fr-FR" sz="2800" i="1" dirty="0" err="1"/>
              <a:t>clinical</a:t>
            </a:r>
            <a:r>
              <a:rPr lang="fr-FR" sz="2800" i="1" dirty="0"/>
              <a:t> </a:t>
            </a:r>
            <a:r>
              <a:rPr lang="fr-FR" sz="2800" i="1" dirty="0" err="1"/>
              <a:t>presentation</a:t>
            </a:r>
            <a:r>
              <a:rPr lang="fr-FR" sz="2800" i="1" dirty="0"/>
              <a:t>       </a:t>
            </a:r>
          </a:p>
        </p:txBody>
      </p:sp>
      <p:pic>
        <p:nvPicPr>
          <p:cNvPr id="15" name="Graphic 14" descr="Angel face with solid fill">
            <a:extLst>
              <a:ext uri="{FF2B5EF4-FFF2-40B4-BE49-F238E27FC236}">
                <a16:creationId xmlns:a16="http://schemas.microsoft.com/office/drawing/2014/main" id="{7D2D7CC9-9B01-9B4B-B391-9F5D211393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95437">
            <a:off x="3093549" y="5278599"/>
            <a:ext cx="506077" cy="5060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1D1758D-81F0-6642-9103-BB9BFE147F3C}"/>
              </a:ext>
            </a:extLst>
          </p:cNvPr>
          <p:cNvSpPr txBox="1"/>
          <p:nvPr/>
        </p:nvSpPr>
        <p:spPr>
          <a:xfrm>
            <a:off x="5868144" y="6597352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050" dirty="0"/>
              <a:t>© CFMV 2019</a:t>
            </a:r>
          </a:p>
        </p:txBody>
      </p:sp>
    </p:spTree>
    <p:extLst>
      <p:ext uri="{BB962C8B-B14F-4D97-AF65-F5344CB8AC3E}">
        <p14:creationId xmlns:p14="http://schemas.microsoft.com/office/powerpoint/2010/main" val="401433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REFERENCES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1115616" y="1484784"/>
            <a:ext cx="7499176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r>
              <a:rPr lang="fr-FR" sz="2800" dirty="0"/>
              <a:t>Liste des références de l’enseignement du jour</a:t>
            </a:r>
          </a:p>
          <a:p>
            <a:pPr marL="609600" indent="-609600">
              <a:buClr>
                <a:srgbClr val="F79646"/>
              </a:buClr>
              <a:buFont typeface="Courier New" pitchFamily="49" charset="0"/>
              <a:buChar char="o"/>
            </a:pPr>
            <a:r>
              <a:rPr lang="fr-FR" sz="2800" b="1" dirty="0"/>
              <a:t>Site Officiel du Collège des Enseignants de Médecine Vasculaire</a:t>
            </a:r>
            <a:r>
              <a:rPr lang="fr-FR" sz="2800" dirty="0"/>
              <a:t> : </a:t>
            </a:r>
          </a:p>
          <a:p>
            <a:pPr marL="609600" indent="-609600">
              <a:buClr>
                <a:srgbClr val="F79646"/>
              </a:buClr>
              <a:buNone/>
            </a:pPr>
            <a:r>
              <a:rPr lang="fr-FR" sz="2800" dirty="0"/>
              <a:t>          </a:t>
            </a:r>
            <a:r>
              <a:rPr lang="fr-FR" sz="2800" dirty="0">
                <a:hlinkClick r:id="rId2"/>
              </a:rPr>
              <a:t>http://www.angioweb.fr/</a:t>
            </a:r>
            <a:endParaRPr lang="fr-FR" sz="2800" dirty="0"/>
          </a:p>
          <a:p>
            <a:pPr>
              <a:buClr>
                <a:schemeClr val="accent6"/>
              </a:buClr>
              <a:buFont typeface="Courier New" pitchFamily="49" charset="0"/>
              <a:buChar char="o"/>
            </a:pPr>
            <a:endParaRPr lang="fr-FR" sz="28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 txBox="1">
            <a:spLocks/>
          </p:cNvSpPr>
          <p:nvPr/>
        </p:nvSpPr>
        <p:spPr>
          <a:xfrm>
            <a:off x="8388424" y="0"/>
            <a:ext cx="75557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23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7092280" y="6304185"/>
            <a:ext cx="1980220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9107" r="7910" b="7357"/>
          <a:stretch/>
        </p:blipFill>
        <p:spPr bwMode="auto">
          <a:xfrm>
            <a:off x="1043608" y="116632"/>
            <a:ext cx="7257036" cy="595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24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63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2663788" y="1412776"/>
            <a:ext cx="4104456" cy="792088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 questions ?</a:t>
            </a: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2267744" y="5157192"/>
            <a:ext cx="4896544" cy="128049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fr-FR" sz="2400" b="1" dirty="0">
                <a:solidFill>
                  <a:schemeClr val="accent6"/>
                </a:solidFill>
              </a:rPr>
              <a:t>Chirurgie vasculaire</a:t>
            </a:r>
            <a:r>
              <a:rPr lang="fr-FR" sz="2400" b="1">
                <a:solidFill>
                  <a:schemeClr val="accent6"/>
                </a:solidFill>
              </a:rPr>
              <a:t/>
            </a:r>
            <a:br>
              <a:rPr lang="fr-FR" sz="2400" b="1">
                <a:solidFill>
                  <a:schemeClr val="accent6"/>
                </a:solidFill>
              </a:rPr>
            </a:br>
            <a:r>
              <a:rPr lang="fr-FR" sz="2400" smtClean="0"/>
              <a:t>14</a:t>
            </a:r>
            <a:r>
              <a:rPr lang="fr-FR" sz="2400" smtClean="0"/>
              <a:t>/11/20212</a:t>
            </a:r>
            <a:endParaRPr lang="fr-FR" sz="2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2400" b="1" dirty="0">
                <a:solidFill>
                  <a:schemeClr val="accent6"/>
                </a:solidFill>
              </a:rPr>
              <a:t> </a:t>
            </a:r>
          </a:p>
          <a:p>
            <a:endParaRPr lang="fr-FR" sz="2400" b="1" dirty="0">
              <a:solidFill>
                <a:schemeClr val="accent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862215" y="2386623"/>
            <a:ext cx="55446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dirty="0"/>
          </a:p>
          <a:p>
            <a:pPr algn="ctr"/>
            <a:r>
              <a:rPr lang="fr-FR" sz="3200" dirty="0"/>
              <a:t>Dr DELLA SCHIAVA Nellie</a:t>
            </a:r>
          </a:p>
          <a:p>
            <a:pPr algn="ctr"/>
            <a:r>
              <a:rPr lang="fr-FR" sz="3200" dirty="0">
                <a:hlinkClick r:id="rId3"/>
              </a:rPr>
              <a:t>nellie.della-schiava@chu-lyon.fr</a:t>
            </a:r>
            <a:endParaRPr lang="fr-FR" sz="32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25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5152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115616" y="1484784"/>
            <a:ext cx="7499176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sz="2800" dirty="0"/>
              <a:t>1) Comment </a:t>
            </a:r>
            <a:r>
              <a:rPr lang="fr-FR" sz="2800" b="1" dirty="0">
                <a:solidFill>
                  <a:schemeClr val="accent6"/>
                </a:solidFill>
              </a:rPr>
              <a:t>faire le diagnostic </a:t>
            </a:r>
            <a:r>
              <a:rPr lang="fr-FR" sz="2800" dirty="0"/>
              <a:t>d’ischémie aiguë ? </a:t>
            </a:r>
            <a:br>
              <a:rPr lang="fr-FR" sz="2800" dirty="0"/>
            </a:b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2</a:t>
            </a:r>
            <a:r>
              <a:rPr lang="fr-FR" sz="2800" dirty="0" smtClean="0"/>
              <a:t>) </a:t>
            </a:r>
            <a:r>
              <a:rPr lang="fr-FR" sz="2800" dirty="0"/>
              <a:t>Comment </a:t>
            </a:r>
            <a:r>
              <a:rPr lang="fr-FR" sz="2800" b="1" dirty="0">
                <a:solidFill>
                  <a:schemeClr val="accent6"/>
                </a:solidFill>
              </a:rPr>
              <a:t>traiter en urgence </a:t>
            </a:r>
            <a:r>
              <a:rPr lang="fr-FR" sz="2800" dirty="0"/>
              <a:t>? </a:t>
            </a:r>
            <a:endParaRPr lang="fr-FR" sz="2800" dirty="0" smtClean="0"/>
          </a:p>
          <a:p>
            <a:pPr>
              <a:buClr>
                <a:srgbClr val="25A79B"/>
              </a:buClr>
            </a:pP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3) Comment </a:t>
            </a:r>
            <a:r>
              <a:rPr lang="fr-FR" sz="2800" b="1" dirty="0">
                <a:solidFill>
                  <a:schemeClr val="accent6"/>
                </a:solidFill>
              </a:rPr>
              <a:t>trouver la cause </a:t>
            </a:r>
            <a:r>
              <a:rPr lang="fr-FR" sz="2800" dirty="0"/>
              <a:t>? </a:t>
            </a:r>
            <a:br>
              <a:rPr lang="fr-FR" sz="2800" dirty="0"/>
            </a:br>
            <a:endParaRPr lang="fr-FR" sz="2800" dirty="0"/>
          </a:p>
          <a:p>
            <a:pPr>
              <a:buClr>
                <a:srgbClr val="25A79B"/>
              </a:buClr>
            </a:pPr>
            <a:r>
              <a:rPr lang="fr-FR" sz="2800" dirty="0"/>
              <a:t>4) </a:t>
            </a:r>
            <a:r>
              <a:rPr lang="fr-FR" sz="2800" b="1" dirty="0">
                <a:solidFill>
                  <a:schemeClr val="accent6"/>
                </a:solidFill>
              </a:rPr>
              <a:t>Evolution et risques </a:t>
            </a:r>
            <a:r>
              <a:rPr lang="fr-FR" sz="2800" dirty="0"/>
              <a:t>de l’ischémie aiguë</a:t>
            </a:r>
            <a:r>
              <a:rPr lang="fr-FR" dirty="0"/>
              <a:t/>
            </a:r>
            <a:br>
              <a:rPr lang="fr-FR" dirty="0"/>
            </a:br>
            <a:endParaRPr lang="fr-FR" dirty="0">
              <a:solidFill>
                <a:schemeClr val="accent6"/>
              </a:solidFill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236296" y="6304185"/>
            <a:ext cx="1836204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4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(1) : Faire le Diagnostic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1115616" y="1484784"/>
            <a:ext cx="7776864" cy="4104456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25A79B"/>
              </a:buClr>
            </a:pPr>
            <a:r>
              <a:rPr lang="fr-FR" dirty="0"/>
              <a:t>Le diagnostic est </a:t>
            </a:r>
            <a:r>
              <a:rPr lang="fr-FR" u="sng" dirty="0">
                <a:solidFill>
                  <a:schemeClr val="accent6"/>
                </a:solidFill>
              </a:rPr>
              <a:t>clinique</a:t>
            </a:r>
            <a:r>
              <a:rPr lang="fr-FR" dirty="0">
                <a:solidFill>
                  <a:schemeClr val="accent6"/>
                </a:solidFill>
              </a:rPr>
              <a:t> +++ </a:t>
            </a:r>
            <a:r>
              <a:rPr lang="fr-FR" i="1" dirty="0">
                <a:solidFill>
                  <a:schemeClr val="accent6"/>
                </a:solidFill>
              </a:rPr>
              <a:t>(Aucun examen complémentaire pour le diagnostic)</a:t>
            </a:r>
          </a:p>
          <a:p>
            <a:pPr>
              <a:buClr>
                <a:srgbClr val="25A79B"/>
              </a:buClr>
            </a:pPr>
            <a:r>
              <a:rPr lang="fr-FR" dirty="0"/>
              <a:t>C’est une </a:t>
            </a:r>
            <a:r>
              <a:rPr lang="fr-FR" u="sng" dirty="0">
                <a:solidFill>
                  <a:schemeClr val="accent6"/>
                </a:solidFill>
              </a:rPr>
              <a:t>ischémie</a:t>
            </a:r>
          </a:p>
          <a:p>
            <a:pPr>
              <a:buClr>
                <a:srgbClr val="25A79B"/>
              </a:buClr>
            </a:pPr>
            <a:r>
              <a:rPr lang="fr-FR" dirty="0"/>
              <a:t>C’est </a:t>
            </a:r>
            <a:r>
              <a:rPr lang="fr-FR" u="sng" dirty="0">
                <a:solidFill>
                  <a:schemeClr val="accent6"/>
                </a:solidFill>
              </a:rPr>
              <a:t>aigu !</a:t>
            </a:r>
          </a:p>
          <a:p>
            <a:pPr>
              <a:buClr>
                <a:srgbClr val="25A79B"/>
              </a:buClr>
            </a:pPr>
            <a:r>
              <a:rPr lang="fr-FR" dirty="0"/>
              <a:t>C’est un </a:t>
            </a:r>
            <a:r>
              <a:rPr lang="fr-FR" u="sng" dirty="0">
                <a:solidFill>
                  <a:schemeClr val="accent6"/>
                </a:solidFill>
              </a:rPr>
              <a:t>symptôme</a:t>
            </a:r>
            <a:r>
              <a:rPr lang="fr-FR" dirty="0">
                <a:solidFill>
                  <a:schemeClr val="accent6"/>
                </a:solidFill>
              </a:rPr>
              <a:t> =&gt; quelle est la cause?</a:t>
            </a:r>
          </a:p>
          <a:p>
            <a:pPr>
              <a:buClr>
                <a:srgbClr val="25A79B"/>
              </a:buClr>
            </a:pPr>
            <a:r>
              <a:rPr lang="fr-FR" dirty="0"/>
              <a:t>C’est une </a:t>
            </a:r>
            <a:r>
              <a:rPr lang="fr-FR" u="sng" dirty="0">
                <a:solidFill>
                  <a:schemeClr val="accent6"/>
                </a:solidFill>
              </a:rPr>
              <a:t>urgence</a:t>
            </a:r>
            <a:r>
              <a:rPr lang="fr-FR" dirty="0">
                <a:solidFill>
                  <a:schemeClr val="accent6"/>
                </a:solidFill>
              </a:rPr>
              <a:t> +++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164288" y="6304185"/>
            <a:ext cx="1908212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4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(1) Faire le Diagnostic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107504" y="1484784"/>
            <a:ext cx="8784976" cy="4104456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25A79B"/>
              </a:buClr>
              <a:buNone/>
            </a:pPr>
            <a:r>
              <a:rPr lang="fr-FR" u="sng" dirty="0"/>
              <a:t>Signes cliniques d’ischémie :</a:t>
            </a:r>
          </a:p>
          <a:p>
            <a:pPr>
              <a:buClr>
                <a:srgbClr val="25A79B"/>
              </a:buClr>
              <a:buFontTx/>
              <a:buChar char="-"/>
            </a:pPr>
            <a:r>
              <a:rPr lang="fr-FR" sz="2800" b="1" dirty="0">
                <a:solidFill>
                  <a:schemeClr val="accent6"/>
                </a:solidFill>
              </a:rPr>
              <a:t>Douleur brutale intense</a:t>
            </a:r>
            <a:r>
              <a:rPr lang="fr-FR" sz="2800" dirty="0">
                <a:solidFill>
                  <a:schemeClr val="accent6"/>
                </a:solidFill>
              </a:rPr>
              <a:t>, à type de broiement</a:t>
            </a:r>
          </a:p>
          <a:p>
            <a:pPr>
              <a:buClr>
                <a:srgbClr val="25A79B"/>
              </a:buClr>
              <a:buFontTx/>
              <a:buChar char="-"/>
            </a:pPr>
            <a:r>
              <a:rPr lang="fr-FR" sz="2800" dirty="0">
                <a:solidFill>
                  <a:schemeClr val="accent6"/>
                </a:solidFill>
              </a:rPr>
              <a:t>Membre </a:t>
            </a:r>
            <a:r>
              <a:rPr lang="fr-FR" sz="2800" b="1" dirty="0">
                <a:solidFill>
                  <a:schemeClr val="accent6"/>
                </a:solidFill>
              </a:rPr>
              <a:t>pâle et froid</a:t>
            </a:r>
          </a:p>
          <a:p>
            <a:pPr>
              <a:buClr>
                <a:srgbClr val="25A79B"/>
              </a:buClr>
              <a:buFontTx/>
              <a:buChar char="-"/>
            </a:pPr>
            <a:r>
              <a:rPr lang="fr-FR" sz="2800" dirty="0">
                <a:solidFill>
                  <a:schemeClr val="accent6"/>
                </a:solidFill>
              </a:rPr>
              <a:t>Veines superficielles collabées</a:t>
            </a:r>
          </a:p>
          <a:p>
            <a:pPr>
              <a:buClr>
                <a:srgbClr val="25A79B"/>
              </a:buClr>
              <a:buFontTx/>
              <a:buChar char="-"/>
            </a:pPr>
            <a:r>
              <a:rPr lang="fr-FR" sz="2800" b="1" dirty="0">
                <a:solidFill>
                  <a:schemeClr val="accent6"/>
                </a:solidFill>
              </a:rPr>
              <a:t>Abolition des pouls </a:t>
            </a:r>
            <a:r>
              <a:rPr lang="fr-FR" sz="2800" dirty="0">
                <a:solidFill>
                  <a:schemeClr val="accent6"/>
                </a:solidFill>
              </a:rPr>
              <a:t>en aval de l’occlusion</a:t>
            </a: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308304" y="6304185"/>
            <a:ext cx="1764196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C933B1-CD5F-0846-9840-8D4B55107E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81" t="11505" r="34915" b="13116"/>
          <a:stretch/>
        </p:blipFill>
        <p:spPr>
          <a:xfrm>
            <a:off x="7020272" y="2204864"/>
            <a:ext cx="1512168" cy="5904656"/>
          </a:xfrm>
          <a:prstGeom prst="rect">
            <a:avLst/>
          </a:prstGeom>
          <a:noFill/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7C42813-5697-C546-B761-16A5DC0CCB17}"/>
              </a:ext>
            </a:extLst>
          </p:cNvPr>
          <p:cNvCxnSpPr>
            <a:cxnSpLocks/>
          </p:cNvCxnSpPr>
          <p:nvPr/>
        </p:nvCxnSpPr>
        <p:spPr>
          <a:xfrm flipV="1">
            <a:off x="6527008" y="4436186"/>
            <a:ext cx="1202552" cy="144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B2A3E55-2BC0-A345-8E85-73E6144027AD}"/>
              </a:ext>
            </a:extLst>
          </p:cNvPr>
          <p:cNvCxnSpPr>
            <a:cxnSpLocks/>
          </p:cNvCxnSpPr>
          <p:nvPr/>
        </p:nvCxnSpPr>
        <p:spPr>
          <a:xfrm>
            <a:off x="6494767" y="5055188"/>
            <a:ext cx="813537" cy="466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779B108-08C9-6D40-B50D-A86E2B95E59C}"/>
              </a:ext>
            </a:extLst>
          </p:cNvPr>
          <p:cNvCxnSpPr>
            <a:cxnSpLocks/>
          </p:cNvCxnSpPr>
          <p:nvPr/>
        </p:nvCxnSpPr>
        <p:spPr>
          <a:xfrm>
            <a:off x="6494767" y="5055188"/>
            <a:ext cx="724731" cy="1326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AAB0025-AECA-8849-93FD-61166ACA64EC}"/>
              </a:ext>
            </a:extLst>
          </p:cNvPr>
          <p:cNvSpPr txBox="1"/>
          <p:nvPr/>
        </p:nvSpPr>
        <p:spPr>
          <a:xfrm>
            <a:off x="1414440" y="4437112"/>
            <a:ext cx="5112568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x-none" dirty="0"/>
              <a:t>Pouls fémoral </a:t>
            </a:r>
            <a:r>
              <a:rPr lang="x-none" b="1" dirty="0"/>
              <a:t>non perçu</a:t>
            </a:r>
            <a:r>
              <a:rPr lang="x-none" dirty="0"/>
              <a:t> = localisation </a:t>
            </a:r>
            <a:r>
              <a:rPr lang="x-none" b="1" dirty="0"/>
              <a:t>aorto-iliaque</a:t>
            </a:r>
            <a:br>
              <a:rPr lang="x-none" b="1" dirty="0"/>
            </a:br>
            <a:endParaRPr lang="x-none" b="1" dirty="0"/>
          </a:p>
          <a:p>
            <a:r>
              <a:rPr lang="x-none" dirty="0"/>
              <a:t>Pous fémoral </a:t>
            </a:r>
            <a:r>
              <a:rPr lang="x-none" b="1" dirty="0"/>
              <a:t>perçu</a:t>
            </a:r>
            <a:r>
              <a:rPr lang="x-none" dirty="0"/>
              <a:t> = localisation </a:t>
            </a:r>
            <a:r>
              <a:rPr lang="x-none" b="1" dirty="0"/>
              <a:t>sous-inguinale</a:t>
            </a:r>
          </a:p>
        </p:txBody>
      </p:sp>
      <p:sp>
        <p:nvSpPr>
          <p:cNvPr id="22" name="Multiply 21">
            <a:extLst>
              <a:ext uri="{FF2B5EF4-FFF2-40B4-BE49-F238E27FC236}">
                <a16:creationId xmlns:a16="http://schemas.microsoft.com/office/drawing/2014/main" id="{DC573EE9-4760-E749-BD78-7A0FE7FCB995}"/>
              </a:ext>
            </a:extLst>
          </p:cNvPr>
          <p:cNvSpPr/>
          <p:nvPr/>
        </p:nvSpPr>
        <p:spPr>
          <a:xfrm>
            <a:off x="7524328" y="4760277"/>
            <a:ext cx="205232" cy="247765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806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(1) : Faire le Diagnostic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107504" y="1484784"/>
            <a:ext cx="8784976" cy="4104456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25A79B"/>
              </a:buClr>
              <a:buNone/>
            </a:pPr>
            <a:r>
              <a:rPr lang="fr-FR" u="sng" dirty="0"/>
              <a:t>Critères de gravité :</a:t>
            </a:r>
          </a:p>
          <a:p>
            <a:pPr>
              <a:buClr>
                <a:srgbClr val="25A79B"/>
              </a:buClr>
              <a:buFontTx/>
              <a:buChar char="-"/>
            </a:pPr>
            <a:r>
              <a:rPr lang="fr-FR" b="1" dirty="0">
                <a:solidFill>
                  <a:schemeClr val="accent6"/>
                </a:solidFill>
              </a:rPr>
              <a:t>Douleur</a:t>
            </a:r>
            <a:r>
              <a:rPr lang="fr-FR" dirty="0"/>
              <a:t> à la palpation des </a:t>
            </a:r>
            <a:r>
              <a:rPr lang="fr-FR" b="1" dirty="0">
                <a:solidFill>
                  <a:schemeClr val="accent6"/>
                </a:solidFill>
              </a:rPr>
              <a:t>loges musculaires</a:t>
            </a:r>
            <a:r>
              <a:rPr lang="fr-FR" dirty="0">
                <a:solidFill>
                  <a:schemeClr val="accent6"/>
                </a:solidFill>
              </a:rPr>
              <a:t/>
            </a:r>
            <a:br>
              <a:rPr lang="fr-FR" dirty="0">
                <a:solidFill>
                  <a:schemeClr val="accent6"/>
                </a:solidFill>
              </a:rPr>
            </a:br>
            <a:r>
              <a:rPr lang="fr-FR" dirty="0">
                <a:sym typeface="Wingdings" pitchFamily="2" charset="2"/>
              </a:rPr>
              <a:t> Ischémie musculaire</a:t>
            </a:r>
            <a:br>
              <a:rPr lang="fr-FR" dirty="0">
                <a:sym typeface="Wingdings" pitchFamily="2" charset="2"/>
              </a:rPr>
            </a:br>
            <a:endParaRPr lang="fr-FR" dirty="0">
              <a:sym typeface="Wingdings" pitchFamily="2" charset="2"/>
            </a:endParaRPr>
          </a:p>
          <a:p>
            <a:pPr>
              <a:buClr>
                <a:srgbClr val="25A79B"/>
              </a:buClr>
              <a:buFontTx/>
              <a:buChar char="-"/>
            </a:pPr>
            <a:r>
              <a:rPr lang="fr-FR" b="1" dirty="0">
                <a:solidFill>
                  <a:schemeClr val="accent6"/>
                </a:solidFill>
                <a:sym typeface="Wingdings" pitchFamily="2" charset="2"/>
              </a:rPr>
              <a:t>Atteinte neurologique </a:t>
            </a:r>
            <a:r>
              <a:rPr lang="fr-FR" b="1" dirty="0">
                <a:sym typeface="Wingdings" pitchFamily="2" charset="2"/>
              </a:rPr>
              <a:t>+++ </a:t>
            </a:r>
            <a:r>
              <a:rPr lang="fr-FR" dirty="0">
                <a:solidFill>
                  <a:schemeClr val="accent6"/>
                </a:solidFill>
                <a:sym typeface="Wingdings" pitchFamily="2" charset="2"/>
              </a:rPr>
              <a:t/>
            </a:r>
            <a:br>
              <a:rPr lang="fr-FR" dirty="0">
                <a:solidFill>
                  <a:schemeClr val="accent6"/>
                </a:solidFill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>=</a:t>
            </a:r>
            <a:r>
              <a:rPr lang="fr-FR" dirty="0">
                <a:solidFill>
                  <a:schemeClr val="accent6"/>
                </a:solidFill>
                <a:sym typeface="Wingdings" pitchFamily="2" charset="2"/>
              </a:rPr>
              <a:t> </a:t>
            </a:r>
            <a:r>
              <a:rPr lang="fr-FR" b="1" dirty="0">
                <a:solidFill>
                  <a:schemeClr val="accent6"/>
                </a:solidFill>
                <a:sym typeface="Wingdings" pitchFamily="2" charset="2"/>
              </a:rPr>
              <a:t>Sensitive </a:t>
            </a:r>
            <a:r>
              <a:rPr lang="fr-FR" dirty="0">
                <a:sym typeface="Wingdings" pitchFamily="2" charset="2"/>
              </a:rPr>
              <a:t>(hypoesthésie puis anesthésie)</a:t>
            </a:r>
            <a:r>
              <a:rPr lang="fr-FR" dirty="0">
                <a:solidFill>
                  <a:schemeClr val="accent6"/>
                </a:solidFill>
                <a:sym typeface="Wingdings" pitchFamily="2" charset="2"/>
              </a:rPr>
              <a:t/>
            </a:r>
            <a:br>
              <a:rPr lang="fr-FR" dirty="0">
                <a:solidFill>
                  <a:schemeClr val="accent6"/>
                </a:solidFill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>+</a:t>
            </a:r>
            <a:r>
              <a:rPr lang="fr-FR" b="1" dirty="0">
                <a:solidFill>
                  <a:schemeClr val="accent6"/>
                </a:solidFill>
                <a:sym typeface="Wingdings" pitchFamily="2" charset="2"/>
              </a:rPr>
              <a:t> Motrice </a:t>
            </a:r>
            <a:r>
              <a:rPr lang="fr-FR" dirty="0">
                <a:sym typeface="Wingdings" pitchFamily="2" charset="2"/>
              </a:rPr>
              <a:t>(paralysie) </a:t>
            </a:r>
            <a:r>
              <a:rPr lang="fr-FR" dirty="0">
                <a:solidFill>
                  <a:schemeClr val="accent6"/>
                </a:solidFill>
                <a:sym typeface="Wingdings" pitchFamily="2" charset="2"/>
              </a:rPr>
              <a:t/>
            </a:r>
            <a:br>
              <a:rPr lang="fr-FR" dirty="0">
                <a:solidFill>
                  <a:schemeClr val="accent6"/>
                </a:solidFill>
                <a:sym typeface="Wingdings" pitchFamily="2" charset="2"/>
              </a:rPr>
            </a:br>
            <a:r>
              <a:rPr lang="fr-FR" dirty="0">
                <a:sym typeface="Wingdings" pitchFamily="2" charset="2"/>
              </a:rPr>
              <a:t> Ischémie aiguë dite « complète  » </a:t>
            </a:r>
            <a:endParaRPr lang="fr-FR" dirty="0"/>
          </a:p>
          <a:p>
            <a:pPr>
              <a:buClr>
                <a:srgbClr val="25A79B"/>
              </a:buClr>
              <a:buFontTx/>
              <a:buChar char="-"/>
            </a:pPr>
            <a:endParaRPr lang="fr-FR" dirty="0">
              <a:solidFill>
                <a:schemeClr val="accent6"/>
              </a:solidFill>
            </a:endParaRPr>
          </a:p>
          <a:p>
            <a:pPr marL="0" indent="0">
              <a:buClr>
                <a:srgbClr val="25A79B"/>
              </a:buClr>
              <a:buNone/>
            </a:pPr>
            <a:endParaRPr lang="fr-FR" u="sng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308304" y="6304185"/>
            <a:ext cx="1764196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693217-C545-9146-B74F-69B1D01AE619}"/>
              </a:ext>
            </a:extLst>
          </p:cNvPr>
          <p:cNvSpPr/>
          <p:nvPr/>
        </p:nvSpPr>
        <p:spPr>
          <a:xfrm>
            <a:off x="395536" y="3645024"/>
            <a:ext cx="7437512" cy="2083709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90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02840" y="116632"/>
            <a:ext cx="8229600" cy="792088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(1) : Faire le Diagnostic 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4294967295"/>
          </p:nvPr>
        </p:nvSpPr>
        <p:spPr>
          <a:xfrm>
            <a:off x="107504" y="1484784"/>
            <a:ext cx="8784976" cy="4104456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rgbClr val="25A79B"/>
              </a:buClr>
              <a:buNone/>
            </a:pPr>
            <a:r>
              <a:rPr lang="fr-FR" u="sng" dirty="0"/>
              <a:t>Cas particulier en cas de retard de PEC: </a:t>
            </a:r>
          </a:p>
          <a:p>
            <a:pPr marL="0" indent="0">
              <a:buClr>
                <a:srgbClr val="25A79B"/>
              </a:buClr>
              <a:buNone/>
            </a:pPr>
            <a:r>
              <a:rPr lang="fr-FR" b="1" dirty="0">
                <a:solidFill>
                  <a:schemeClr val="accent6"/>
                </a:solidFill>
              </a:rPr>
              <a:t>= ISCHEMIE AIGUË DEPASSEE </a:t>
            </a:r>
          </a:p>
          <a:p>
            <a:pPr lvl="1">
              <a:buClr>
                <a:srgbClr val="25A79B"/>
              </a:buClr>
              <a:buFontTx/>
              <a:buChar char="-"/>
            </a:pPr>
            <a:r>
              <a:rPr lang="fr-FR" dirty="0">
                <a:solidFill>
                  <a:schemeClr val="accent6"/>
                </a:solidFill>
              </a:rPr>
              <a:t>Rigidité </a:t>
            </a:r>
            <a:r>
              <a:rPr lang="fr-FR" dirty="0"/>
              <a:t>musculaire			</a:t>
            </a:r>
            <a:endParaRPr lang="fr-FR" dirty="0">
              <a:highlight>
                <a:srgbClr val="FFFF00"/>
              </a:highlight>
            </a:endParaRPr>
          </a:p>
          <a:p>
            <a:pPr lvl="1">
              <a:buClr>
                <a:srgbClr val="25A79B"/>
              </a:buClr>
              <a:buFontTx/>
              <a:buChar char="-"/>
            </a:pPr>
            <a:r>
              <a:rPr lang="fr-FR" dirty="0">
                <a:solidFill>
                  <a:schemeClr val="accent6"/>
                </a:solidFill>
              </a:rPr>
              <a:t>Marbrures cutanées</a:t>
            </a:r>
          </a:p>
          <a:p>
            <a:pPr lvl="1">
              <a:buClr>
                <a:srgbClr val="25A79B"/>
              </a:buClr>
              <a:buFontTx/>
              <a:buChar char="-"/>
            </a:pPr>
            <a:r>
              <a:rPr lang="fr-FR" dirty="0">
                <a:solidFill>
                  <a:schemeClr val="accent6"/>
                </a:solidFill>
              </a:rPr>
              <a:t>Phlyctènes</a:t>
            </a:r>
            <a:r>
              <a:rPr lang="fr-FR" dirty="0"/>
              <a:t> cutanées</a:t>
            </a:r>
            <a:r>
              <a:rPr lang="fr-FR" dirty="0">
                <a:solidFill>
                  <a:schemeClr val="accent6"/>
                </a:solidFill>
              </a:rPr>
              <a:t/>
            </a:r>
            <a:br>
              <a:rPr lang="fr-FR" dirty="0">
                <a:solidFill>
                  <a:schemeClr val="accent6"/>
                </a:solidFill>
              </a:rPr>
            </a:br>
            <a:r>
              <a:rPr lang="fr-FR" dirty="0">
                <a:solidFill>
                  <a:schemeClr val="accent6"/>
                </a:solidFill>
              </a:rPr>
              <a:t/>
            </a:r>
            <a:br>
              <a:rPr lang="fr-FR" dirty="0">
                <a:solidFill>
                  <a:schemeClr val="accent6"/>
                </a:solidFill>
              </a:rPr>
            </a:br>
            <a:endParaRPr lang="fr-FR" dirty="0">
              <a:solidFill>
                <a:schemeClr val="accent6"/>
              </a:solidFill>
            </a:endParaRPr>
          </a:p>
          <a:p>
            <a:pPr marL="0" indent="0">
              <a:buClr>
                <a:srgbClr val="25A79B"/>
              </a:buClr>
              <a:buNone/>
            </a:pPr>
            <a:endParaRPr lang="fr-FR" u="sng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308304" y="6304185"/>
            <a:ext cx="1764196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3EDBA-A1F0-A74C-8517-C21EFA346856}"/>
              </a:ext>
            </a:extLst>
          </p:cNvPr>
          <p:cNvSpPr txBox="1"/>
          <p:nvPr/>
        </p:nvSpPr>
        <p:spPr>
          <a:xfrm>
            <a:off x="683568" y="4653136"/>
            <a:ext cx="7416824" cy="1077218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x-none" sz="3200" dirty="0">
                <a:sym typeface="Wingdings" pitchFamily="2" charset="2"/>
              </a:rPr>
              <a:t></a:t>
            </a:r>
            <a:r>
              <a:rPr lang="x-none" sz="3200" b="1" dirty="0">
                <a:sym typeface="Wingdings" pitchFamily="2" charset="2"/>
              </a:rPr>
              <a:t> Amputation </a:t>
            </a:r>
            <a:r>
              <a:rPr lang="x-none" sz="3200" dirty="0">
                <a:sym typeface="Wingdings" pitchFamily="2" charset="2"/>
              </a:rPr>
              <a:t>de “première intention” pour éviter le décès… 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6148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 idx="4294967295"/>
          </p:nvPr>
        </p:nvSpPr>
        <p:spPr>
          <a:xfrm>
            <a:off x="323528" y="44624"/>
            <a:ext cx="8301608" cy="936104"/>
          </a:xfrm>
        </p:spPr>
        <p:txBody>
          <a:bodyPr>
            <a:normAutofit/>
          </a:bodyPr>
          <a:lstStyle/>
          <a:p>
            <a:pPr algn="l"/>
            <a:r>
              <a:rPr lang="fr-FR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ISCHEMIE AIGUE (2) : Trouver la cause</a:t>
            </a:r>
            <a:endParaRPr lang="fr-FR" sz="3600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7308304" y="6304185"/>
            <a:ext cx="1764196" cy="50919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Chirurgie vasculaire</a:t>
            </a:r>
            <a:br>
              <a:rPr lang="fr-FR" sz="1400" b="1" dirty="0">
                <a:solidFill>
                  <a:schemeClr val="accent6"/>
                </a:solidFill>
              </a:rPr>
            </a:br>
            <a:r>
              <a:rPr lang="fr-FR" sz="1400" dirty="0"/>
              <a:t>30/11/2021</a:t>
            </a:r>
            <a:endParaRPr lang="fr-FR" sz="1400" b="1" dirty="0">
              <a:solidFill>
                <a:schemeClr val="accent6"/>
              </a:solidFill>
            </a:endParaRPr>
          </a:p>
          <a:p>
            <a:pPr marL="0" indent="0" algn="r">
              <a:buNone/>
            </a:pPr>
            <a:r>
              <a:rPr lang="fr-FR" sz="1400" b="1" dirty="0">
                <a:solidFill>
                  <a:schemeClr val="accent6"/>
                </a:solidFill>
              </a:rPr>
              <a:t> </a:t>
            </a:r>
          </a:p>
          <a:p>
            <a:endParaRPr lang="fr-FR" sz="1400" b="1" dirty="0">
              <a:solidFill>
                <a:schemeClr val="accent6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395536" y="836712"/>
            <a:ext cx="7992888" cy="0"/>
          </a:xfrm>
          <a:prstGeom prst="line">
            <a:avLst/>
          </a:prstGeom>
          <a:ln w="19050">
            <a:gradFill flip="none" rotWithShape="1">
              <a:gsLst>
                <a:gs pos="41000">
                  <a:schemeClr val="bg1">
                    <a:lumMod val="85000"/>
                  </a:schemeClr>
                </a:gs>
                <a:gs pos="0">
                  <a:schemeClr val="accent6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8100392" y="0"/>
            <a:ext cx="1043608" cy="33265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 descr="C:\Users\lermusiauxpa\AppData\Local\Microsoft\Windows\Temporary Internet Files\Content.Outlook\0E9LML84\photo (6)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6419" r="23322" b="3432"/>
          <a:stretch/>
        </p:blipFill>
        <p:spPr bwMode="auto">
          <a:xfrm flipV="1">
            <a:off x="4856780" y="2636911"/>
            <a:ext cx="376541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63280B-BF1A-BF42-A402-7CD9CEE16B50}"/>
              </a:ext>
            </a:extLst>
          </p:cNvPr>
          <p:cNvSpPr txBox="1"/>
          <p:nvPr/>
        </p:nvSpPr>
        <p:spPr>
          <a:xfrm>
            <a:off x="814359" y="1268760"/>
            <a:ext cx="50537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Ischémie aiguë = symptôme, </a:t>
            </a:r>
            <a:r>
              <a:rPr lang="fr-FR" sz="3200" b="1" dirty="0"/>
              <a:t>Quelle est la cause ?</a:t>
            </a: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/>
            </a:r>
            <a:br>
              <a:rPr lang="fr-FR" sz="3200" dirty="0"/>
            </a:br>
            <a:r>
              <a:rPr lang="fr-FR" sz="3200" dirty="0"/>
              <a:t>Embolie ?</a:t>
            </a:r>
          </a:p>
          <a:p>
            <a:r>
              <a:rPr lang="fr-FR" sz="3200" dirty="0"/>
              <a:t>Thrombose d’artères athéromateuses ? </a:t>
            </a:r>
            <a:br>
              <a:rPr lang="fr-FR" sz="3200" dirty="0"/>
            </a:br>
            <a:r>
              <a:rPr lang="fr-FR" sz="3200" dirty="0"/>
              <a:t>Thrombose d’un </a:t>
            </a:r>
            <a:br>
              <a:rPr lang="fr-FR" sz="3200" dirty="0"/>
            </a:br>
            <a:r>
              <a:rPr lang="fr-FR" sz="3200" dirty="0"/>
              <a:t>anévrysme poplité? </a:t>
            </a:r>
            <a:br>
              <a:rPr lang="fr-FR" sz="3200" dirty="0"/>
            </a:br>
            <a:r>
              <a:rPr lang="fr-FR" sz="3200" dirty="0"/>
              <a:t>Autres ? 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2593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34613</TotalTime>
  <Words>2511</Words>
  <Application>Microsoft Office PowerPoint</Application>
  <PresentationFormat>Affichage à l'écran (4:3)</PresentationFormat>
  <Paragraphs>411</Paragraphs>
  <Slides>38</Slides>
  <Notes>20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Courier New</vt:lpstr>
      <vt:lpstr>Wingdings</vt:lpstr>
      <vt:lpstr>Thème Office</vt:lpstr>
      <vt:lpstr>ISCHEMIE AIGUE</vt:lpstr>
      <vt:lpstr>Objectifs selon le nouveau programme</vt:lpstr>
      <vt:lpstr>CONNAISSANCES ANTERIEURES</vt:lpstr>
      <vt:lpstr>PLAN</vt:lpstr>
      <vt:lpstr>ISCHEMIE AIGUE (1) : Faire le Diagnostic </vt:lpstr>
      <vt:lpstr>ISCHEMIE AIGUE (1) Faire le Diagnostic </vt:lpstr>
      <vt:lpstr>ISCHEMIE AIGUE (1) : Faire le Diagnostic </vt:lpstr>
      <vt:lpstr>ISCHEMIE AIGUE (1) : Faire le Diagnostic </vt:lpstr>
      <vt:lpstr>ISCHEMIE AIGUE (2) : Trouver la cause</vt:lpstr>
      <vt:lpstr>ISCHEMIE AIGUE (2) : Trouver la cause</vt:lpstr>
      <vt:lpstr>ISCHEMIE AIGUE (2) : Trouver la cause</vt:lpstr>
      <vt:lpstr>ISCHEMIE AIGUE (2) : Trouver la cause</vt:lpstr>
      <vt:lpstr>ISCHEMIE AIGUE (2) : Trouver la cause</vt:lpstr>
      <vt:lpstr>ISCHEMIE AIGUE (2) : Trouver la cause</vt:lpstr>
      <vt:lpstr>ISCHEMIE AIGUE (2) : Trouver la cause</vt:lpstr>
      <vt:lpstr>ISCHEMIE AIGUE (2) : Trouver la cause</vt:lpstr>
      <vt:lpstr>ISCHEMIE AIGUE (3) : Traitement</vt:lpstr>
      <vt:lpstr>ISCHEMIE AIGUE (3) : Traitement</vt:lpstr>
      <vt:lpstr>ISCHEMIE AIGUE (3) : Traitement</vt:lpstr>
      <vt:lpstr>Présentation PowerPoint</vt:lpstr>
      <vt:lpstr>Présentation PowerPoint</vt:lpstr>
      <vt:lpstr>ISCHEMIE AIGUE (3) : Traitement</vt:lpstr>
      <vt:lpstr>Présentation PowerPoint</vt:lpstr>
      <vt:lpstr>ISCHEMIE AIGUE </vt:lpstr>
      <vt:lpstr>ISCHEMIE AIGUE : Thrombose d’un A. Poplité</vt:lpstr>
      <vt:lpstr>ISCHEMIE AIGUE : Thrombose d’un A. Poplité</vt:lpstr>
      <vt:lpstr>ISCHEMIE AIGUE : Thrombose d’un A. Poplité</vt:lpstr>
      <vt:lpstr>ISCHEMIE AIGUE : Thrombose d’un A. Poplité</vt:lpstr>
      <vt:lpstr>ISCHEMIE AIGUE (4) : Risques et complications</vt:lpstr>
      <vt:lpstr>ISCHEMIE AIGUE (4) : Risques et complications</vt:lpstr>
      <vt:lpstr>ISCHEMIE AIGUE (4) : Risques et complications</vt:lpstr>
      <vt:lpstr>ISCHEMIE AIGUE (4) : Risques et complications</vt:lpstr>
      <vt:lpstr>A RETENIR</vt:lpstr>
      <vt:lpstr>Présentation PowerPoint</vt:lpstr>
      <vt:lpstr>MOTS EN ANGLAIS</vt:lpstr>
      <vt:lpstr>REFERENCES </vt:lpstr>
      <vt:lpstr>Présentation PowerPoint</vt:lpstr>
      <vt:lpstr>Des 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BILLAUD MONIQUE</dc:creator>
  <cp:lastModifiedBy>DELLA-SCHIAVA, Nellie</cp:lastModifiedBy>
  <cp:revision>83</cp:revision>
  <dcterms:created xsi:type="dcterms:W3CDTF">2013-02-11T13:43:34Z</dcterms:created>
  <dcterms:modified xsi:type="dcterms:W3CDTF">2022-11-14T13:50:03Z</dcterms:modified>
</cp:coreProperties>
</file>