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754" r:id="rId3"/>
  </p:sldMasterIdLst>
  <p:notesMasterIdLst>
    <p:notesMasterId r:id="rId73"/>
  </p:notesMasterIdLst>
  <p:sldIdLst>
    <p:sldId id="256" r:id="rId4"/>
    <p:sldId id="392" r:id="rId5"/>
    <p:sldId id="259" r:id="rId6"/>
    <p:sldId id="406" r:id="rId7"/>
    <p:sldId id="260" r:id="rId8"/>
    <p:sldId id="520" r:id="rId9"/>
    <p:sldId id="394" r:id="rId10"/>
    <p:sldId id="395" r:id="rId11"/>
    <p:sldId id="409" r:id="rId12"/>
    <p:sldId id="401" r:id="rId13"/>
    <p:sldId id="521" r:id="rId14"/>
    <p:sldId id="393" r:id="rId15"/>
    <p:sldId id="267" r:id="rId16"/>
    <p:sldId id="268" r:id="rId17"/>
    <p:sldId id="270" r:id="rId18"/>
    <p:sldId id="271" r:id="rId19"/>
    <p:sldId id="277" r:id="rId20"/>
    <p:sldId id="474" r:id="rId21"/>
    <p:sldId id="464" r:id="rId22"/>
    <p:sldId id="465" r:id="rId23"/>
    <p:sldId id="467" r:id="rId24"/>
    <p:sldId id="468" r:id="rId25"/>
    <p:sldId id="469" r:id="rId26"/>
    <p:sldId id="470" r:id="rId27"/>
    <p:sldId id="473" r:id="rId28"/>
    <p:sldId id="471" r:id="rId29"/>
    <p:sldId id="472" r:id="rId30"/>
    <p:sldId id="494" r:id="rId31"/>
    <p:sldId id="263" r:id="rId32"/>
    <p:sldId id="509" r:id="rId33"/>
    <p:sldId id="512" r:id="rId34"/>
    <p:sldId id="272" r:id="rId35"/>
    <p:sldId id="510" r:id="rId36"/>
    <p:sldId id="264" r:id="rId37"/>
    <p:sldId id="522" r:id="rId38"/>
    <p:sldId id="523" r:id="rId39"/>
    <p:sldId id="525" r:id="rId40"/>
    <p:sldId id="526" r:id="rId41"/>
    <p:sldId id="527" r:id="rId42"/>
    <p:sldId id="528" r:id="rId43"/>
    <p:sldId id="529" r:id="rId44"/>
    <p:sldId id="530" r:id="rId45"/>
    <p:sldId id="531" r:id="rId46"/>
    <p:sldId id="533" r:id="rId47"/>
    <p:sldId id="532" r:id="rId48"/>
    <p:sldId id="550" r:id="rId49"/>
    <p:sldId id="551" r:id="rId50"/>
    <p:sldId id="552" r:id="rId51"/>
    <p:sldId id="553" r:id="rId52"/>
    <p:sldId id="554" r:id="rId53"/>
    <p:sldId id="555" r:id="rId54"/>
    <p:sldId id="556" r:id="rId55"/>
    <p:sldId id="557" r:id="rId56"/>
    <p:sldId id="535" r:id="rId57"/>
    <p:sldId id="536" r:id="rId58"/>
    <p:sldId id="537" r:id="rId59"/>
    <p:sldId id="538" r:id="rId60"/>
    <p:sldId id="539" r:id="rId61"/>
    <p:sldId id="540" r:id="rId62"/>
    <p:sldId id="541" r:id="rId63"/>
    <p:sldId id="542" r:id="rId64"/>
    <p:sldId id="543" r:id="rId65"/>
    <p:sldId id="544" r:id="rId66"/>
    <p:sldId id="545" r:id="rId67"/>
    <p:sldId id="546" r:id="rId68"/>
    <p:sldId id="547" r:id="rId69"/>
    <p:sldId id="548" r:id="rId70"/>
    <p:sldId id="549" r:id="rId71"/>
    <p:sldId id="516"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1F433-098D-48DD-945A-7ECBE6B5733F}" v="30" dt="2021-10-21T21:50:49.0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36" autoAdjust="0"/>
  </p:normalViewPr>
  <p:slideViewPr>
    <p:cSldViewPr snapToGrid="0">
      <p:cViewPr varScale="1">
        <p:scale>
          <a:sx n="50" d="100"/>
          <a:sy n="50" d="100"/>
        </p:scale>
        <p:origin x="48" y="96"/>
      </p:cViewPr>
      <p:guideLst/>
    </p:cSldViewPr>
  </p:slideViewPr>
  <p:notesTextViewPr>
    <p:cViewPr>
      <p:scale>
        <a:sx n="1" d="1"/>
        <a:sy n="1" d="1"/>
      </p:scale>
      <p:origin x="0" y="0"/>
    </p:cViewPr>
  </p:notesTextViewPr>
  <p:notesViewPr>
    <p:cSldViewPr snapToGrid="0">
      <p:cViewPr varScale="1">
        <p:scale>
          <a:sx n="51" d="100"/>
          <a:sy n="51" d="100"/>
        </p:scale>
        <p:origin x="18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DF63A-897D-46C1-AF48-2F9BBA0AEBA8}" type="datetimeFigureOut">
              <a:rPr lang="fr-FR" smtClean="0"/>
              <a:t>02/09/2024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76FC2-802A-4FE7-A9BF-29B8191F09E6}" type="slidenum">
              <a:rPr lang="fr-FR" smtClean="0"/>
              <a:t>‹N°›</a:t>
            </a:fld>
            <a:endParaRPr lang="fr-FR"/>
          </a:p>
        </p:txBody>
      </p:sp>
    </p:spTree>
    <p:extLst>
      <p:ext uri="{BB962C8B-B14F-4D97-AF65-F5344CB8AC3E}">
        <p14:creationId xmlns:p14="http://schemas.microsoft.com/office/powerpoint/2010/main" val="162510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 nous allons passer à 8,4 millions de patients &gt;75 ans d’ici 2030!</a:t>
            </a:r>
          </a:p>
        </p:txBody>
      </p:sp>
      <p:sp>
        <p:nvSpPr>
          <p:cNvPr id="4" name="Espace réservé du numéro de diapositive 3"/>
          <p:cNvSpPr>
            <a:spLocks noGrp="1"/>
          </p:cNvSpPr>
          <p:nvPr>
            <p:ph type="sldNum" sz="quarter" idx="10"/>
          </p:nvPr>
        </p:nvSpPr>
        <p:spPr/>
        <p:txBody>
          <a:bodyPr/>
          <a:lstStyle/>
          <a:p>
            <a:fld id="{76E76FC2-802A-4FE7-A9BF-29B8191F09E6}" type="slidenum">
              <a:rPr lang="fr-FR" smtClean="0"/>
              <a:t>4</a:t>
            </a:fld>
            <a:endParaRPr lang="fr-FR"/>
          </a:p>
        </p:txBody>
      </p:sp>
    </p:spTree>
    <p:extLst>
      <p:ext uri="{BB962C8B-B14F-4D97-AF65-F5344CB8AC3E}">
        <p14:creationId xmlns:p14="http://schemas.microsoft.com/office/powerpoint/2010/main" val="359742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a:t>
            </a:r>
            <a:r>
              <a:rPr lang="fr-FR" baseline="0" dirty="0"/>
              <a:t> cela se traduit en pratique?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DECCC-29DA-4C5B-ABD7-DE1380D206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32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a:t>
            </a:r>
            <a:r>
              <a:rPr lang="fr-FR" baseline="0" dirty="0"/>
              <a:t> seuil d’insuffisance peut correspondre à un seuil de dépendance fonctionnelle.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DECCC-29DA-4C5B-ABD7-DE1380D206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399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 nature, l’approche se doit d’être différente</a:t>
            </a:r>
          </a:p>
          <a:p>
            <a:r>
              <a:rPr lang="fr-FR" sz="1200" b="0" i="0" u="none" strike="noStrike" kern="1200" baseline="0" dirty="0" err="1">
                <a:solidFill>
                  <a:schemeClr val="tx1"/>
                </a:solidFill>
                <a:latin typeface="+mn-lt"/>
                <a:ea typeface="+mn-ea"/>
                <a:cs typeface="+mn-cs"/>
              </a:rPr>
              <a:t>Different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approach</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•Do </a:t>
            </a:r>
            <a:r>
              <a:rPr lang="fr-FR" sz="1200" b="0" i="0" u="none" strike="noStrike" kern="1200" baseline="0" dirty="0" err="1">
                <a:solidFill>
                  <a:schemeClr val="tx1"/>
                </a:solidFill>
                <a:latin typeface="+mn-lt"/>
                <a:ea typeface="+mn-ea"/>
                <a:cs typeface="+mn-cs"/>
              </a:rPr>
              <a:t>theyall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want«everything</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a:t>
            </a:r>
            <a:r>
              <a:rPr lang="fr-FR" sz="1200" b="0" i="0" u="none" strike="noStrike" kern="1200" baseline="0" dirty="0" err="1">
                <a:solidFill>
                  <a:schemeClr val="tx1"/>
                </a:solidFill>
                <a:latin typeface="+mn-lt"/>
                <a:ea typeface="+mn-ea"/>
                <a:cs typeface="+mn-cs"/>
              </a:rPr>
              <a:t>Someofthemmayask</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isthisworththeeffort</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•Maximal versus rational </a:t>
            </a:r>
            <a:r>
              <a:rPr lang="fr-FR" sz="1200" b="0" i="0" u="none" strike="noStrike" kern="1200" baseline="0" dirty="0" err="1">
                <a:solidFill>
                  <a:schemeClr val="tx1"/>
                </a:solidFill>
                <a:latin typeface="+mn-lt"/>
                <a:ea typeface="+mn-ea"/>
                <a:cs typeface="+mn-cs"/>
              </a:rPr>
              <a:t>medicine</a:t>
            </a:r>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A9AC233-BA1C-498D-9294-F65DF545344E}" type="slidenum">
              <a:rPr lang="fr-FR" smtClean="0"/>
              <a:t>63</a:t>
            </a:fld>
            <a:endParaRPr lang="fr-FR"/>
          </a:p>
        </p:txBody>
      </p:sp>
    </p:spTree>
    <p:extLst>
      <p:ext uri="{BB962C8B-B14F-4D97-AF65-F5344CB8AC3E}">
        <p14:creationId xmlns:p14="http://schemas.microsoft.com/office/powerpoint/2010/main" val="369671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Par nature, l’approche se doit d’être différente</a:t>
            </a:r>
          </a:p>
          <a:p>
            <a:r>
              <a:rPr lang="fr-FR" sz="1200" b="0" i="0" u="none" strike="noStrike" kern="1200" baseline="0" dirty="0" err="1">
                <a:solidFill>
                  <a:schemeClr val="tx1"/>
                </a:solidFill>
                <a:latin typeface="+mn-lt"/>
                <a:ea typeface="+mn-ea"/>
                <a:cs typeface="+mn-cs"/>
              </a:rPr>
              <a:t>Different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approach</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•Do </a:t>
            </a:r>
            <a:r>
              <a:rPr lang="fr-FR" sz="1200" b="0" i="0" u="none" strike="noStrike" kern="1200" baseline="0" dirty="0" err="1">
                <a:solidFill>
                  <a:schemeClr val="tx1"/>
                </a:solidFill>
                <a:latin typeface="+mn-lt"/>
                <a:ea typeface="+mn-ea"/>
                <a:cs typeface="+mn-cs"/>
              </a:rPr>
              <a:t>theyall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want«everything</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a:t>
            </a:r>
            <a:r>
              <a:rPr lang="fr-FR" sz="1200" b="0" i="0" u="none" strike="noStrike" kern="1200" baseline="0" dirty="0" err="1">
                <a:solidFill>
                  <a:schemeClr val="tx1"/>
                </a:solidFill>
                <a:latin typeface="+mn-lt"/>
                <a:ea typeface="+mn-ea"/>
                <a:cs typeface="+mn-cs"/>
              </a:rPr>
              <a:t>Someofthemmayask</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isthisworththeeffort</a:t>
            </a:r>
            <a:r>
              <a:rPr lang="fr-FR" sz="1200" b="0" i="0" u="none" strike="noStrike" kern="1200" baseline="0" dirty="0">
                <a:solidFill>
                  <a:schemeClr val="tx1"/>
                </a:solidFill>
                <a:latin typeface="+mn-lt"/>
                <a:ea typeface="+mn-ea"/>
                <a:cs typeface="+mn-cs"/>
              </a:rPr>
              <a:t>?»</a:t>
            </a:r>
          </a:p>
          <a:p>
            <a:r>
              <a:rPr lang="fr-FR" sz="1200" b="0" i="0" u="none" strike="noStrike" kern="1200" baseline="0" dirty="0">
                <a:solidFill>
                  <a:schemeClr val="tx1"/>
                </a:solidFill>
                <a:latin typeface="+mn-lt"/>
                <a:ea typeface="+mn-ea"/>
                <a:cs typeface="+mn-cs"/>
              </a:rPr>
              <a:t>•Maximal versus rational </a:t>
            </a:r>
            <a:r>
              <a:rPr lang="fr-FR" sz="1200" b="0" i="0" u="none" strike="noStrike" kern="1200" baseline="0" dirty="0" err="1">
                <a:solidFill>
                  <a:schemeClr val="tx1"/>
                </a:solidFill>
                <a:latin typeface="+mn-lt"/>
                <a:ea typeface="+mn-ea"/>
                <a:cs typeface="+mn-cs"/>
              </a:rPr>
              <a:t>medicine</a:t>
            </a:r>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A9AC233-BA1C-498D-9294-F65DF545344E}" type="slidenum">
              <a:rPr lang="fr-FR" smtClean="0"/>
              <a:t>64</a:t>
            </a:fld>
            <a:endParaRPr lang="fr-FR"/>
          </a:p>
        </p:txBody>
      </p:sp>
    </p:spTree>
    <p:extLst>
      <p:ext uri="{BB962C8B-B14F-4D97-AF65-F5344CB8AC3E}">
        <p14:creationId xmlns:p14="http://schemas.microsoft.com/office/powerpoint/2010/main" val="66872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sous-traiter les mesures diagnostiques et thérapeutiques utiles.</a:t>
            </a:r>
          </a:p>
          <a:p>
            <a:r>
              <a:rPr lang="fr-FR" dirty="0"/>
              <a:t>-Ce qui peut nuire (procédures de diagnostic, médicaments, anesthésie).</a:t>
            </a:r>
          </a:p>
          <a:p>
            <a:r>
              <a:rPr lang="fr-FR" dirty="0"/>
              <a:t>-Il est possible de passer à côté de l'"inattendu".</a:t>
            </a:r>
          </a:p>
          <a:p>
            <a:r>
              <a:rPr lang="fr-FR" dirty="0"/>
              <a:t>-La qualité de la vie contre la quantité de vie.</a:t>
            </a:r>
          </a:p>
          <a:p>
            <a:r>
              <a:rPr lang="fr-FR" dirty="0"/>
              <a:t>-Pensez à l'estimation du pronostic.</a:t>
            </a:r>
          </a:p>
          <a:p>
            <a:r>
              <a:rPr lang="fr-FR" dirty="0"/>
              <a:t>- Soins max versus soins rationnalisés,</a:t>
            </a:r>
          </a:p>
        </p:txBody>
      </p:sp>
      <p:sp>
        <p:nvSpPr>
          <p:cNvPr id="4" name="Espace réservé du numéro de diapositive 3"/>
          <p:cNvSpPr>
            <a:spLocks noGrp="1"/>
          </p:cNvSpPr>
          <p:nvPr>
            <p:ph type="sldNum" sz="quarter" idx="10"/>
          </p:nvPr>
        </p:nvSpPr>
        <p:spPr/>
        <p:txBody>
          <a:bodyPr/>
          <a:lstStyle/>
          <a:p>
            <a:fld id="{AA9AC233-BA1C-498D-9294-F65DF545344E}" type="slidenum">
              <a:rPr lang="fr-FR" smtClean="0"/>
              <a:t>65</a:t>
            </a:fld>
            <a:endParaRPr lang="fr-FR"/>
          </a:p>
        </p:txBody>
      </p:sp>
    </p:spTree>
    <p:extLst>
      <p:ext uri="{BB962C8B-B14F-4D97-AF65-F5344CB8AC3E}">
        <p14:creationId xmlns:p14="http://schemas.microsoft.com/office/powerpoint/2010/main" val="306112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Forte augmentation de l’espérance de vie au 20</a:t>
            </a:r>
            <a:r>
              <a:rPr lang="fr-FR" baseline="30000" dirty="0"/>
              <a:t>ème</a:t>
            </a:r>
            <a:r>
              <a:rPr lang="fr-FR" dirty="0"/>
              <a:t> siècle, de 47 ans à environ 80 ans </a:t>
            </a:r>
          </a:p>
          <a:p>
            <a:endParaRPr lang="fr-FR" dirty="0"/>
          </a:p>
        </p:txBody>
      </p:sp>
      <p:sp>
        <p:nvSpPr>
          <p:cNvPr id="4" name="Espace réservé du numéro de diapositive 3"/>
          <p:cNvSpPr>
            <a:spLocks noGrp="1"/>
          </p:cNvSpPr>
          <p:nvPr>
            <p:ph type="sldNum" sz="quarter" idx="5"/>
          </p:nvPr>
        </p:nvSpPr>
        <p:spPr/>
        <p:txBody>
          <a:bodyPr/>
          <a:lstStyle/>
          <a:p>
            <a:fld id="{76E76FC2-802A-4FE7-A9BF-29B8191F09E6}" type="slidenum">
              <a:rPr lang="fr-FR" smtClean="0"/>
              <a:t>6</a:t>
            </a:fld>
            <a:endParaRPr lang="fr-FR"/>
          </a:p>
        </p:txBody>
      </p:sp>
    </p:spTree>
    <p:extLst>
      <p:ext uri="{BB962C8B-B14F-4D97-AF65-F5344CB8AC3E}">
        <p14:creationId xmlns:p14="http://schemas.microsoft.com/office/powerpoint/2010/main" val="92448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Quels sont ces enjeux ?</a:t>
            </a:r>
          </a:p>
          <a:p>
            <a:r>
              <a:rPr lang="fr-FR" sz="1200" kern="1200" dirty="0">
                <a:solidFill>
                  <a:schemeClr val="tx1"/>
                </a:solidFill>
                <a:effectLst/>
                <a:latin typeface="+mn-lt"/>
                <a:ea typeface="+mn-ea"/>
                <a:cs typeface="+mn-cs"/>
              </a:rPr>
              <a:t>Ils sont tout d’abord démographiques : d'ici à 2030, les personnes âgées de 75 ans+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 6 à 8,4 millions en France avec une augmentation exponentielle du nombre d’hospitalisations. </a:t>
            </a:r>
          </a:p>
          <a:p>
            <a:r>
              <a:rPr lang="fr-FR" sz="1200" kern="1200" dirty="0">
                <a:solidFill>
                  <a:schemeClr val="tx1"/>
                </a:solidFill>
                <a:effectLst/>
                <a:latin typeface="+mn-lt"/>
                <a:ea typeface="+mn-ea"/>
                <a:cs typeface="+mn-cs"/>
              </a:rPr>
              <a:t>2 patients de plus de 75 ans sur 5 hospitalisés en 2017</a:t>
            </a:r>
          </a:p>
          <a:p>
            <a:r>
              <a:rPr lang="fr-FR" sz="1200" kern="1200" dirty="0">
                <a:solidFill>
                  <a:schemeClr val="tx1"/>
                </a:solidFill>
                <a:effectLst/>
                <a:latin typeface="+mn-lt"/>
                <a:ea typeface="+mn-ea"/>
                <a:cs typeface="+mn-cs"/>
              </a:rPr>
              <a:t>Parallèlement, les</a:t>
            </a:r>
            <a:r>
              <a:rPr lang="fr-FR" sz="1200" kern="1200" baseline="0" dirty="0">
                <a:solidFill>
                  <a:schemeClr val="tx1"/>
                </a:solidFill>
                <a:effectLst/>
                <a:latin typeface="+mn-lt"/>
                <a:ea typeface="+mn-ea"/>
                <a:cs typeface="+mn-cs"/>
              </a:rPr>
              <a:t> patients dont la prise en charge est complexe sont de plus en plus nombreux.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6B31C-ADF5-49FC-8A40-C3EDC0FD70D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86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E76FC2-802A-4FE7-A9BF-29B8191F09E6}" type="slidenum">
              <a:rPr lang="fr-FR" smtClean="0"/>
              <a:t>10</a:t>
            </a:fld>
            <a:endParaRPr lang="fr-FR"/>
          </a:p>
        </p:txBody>
      </p:sp>
    </p:spTree>
    <p:extLst>
      <p:ext uri="{BB962C8B-B14F-4D97-AF65-F5344CB8AC3E}">
        <p14:creationId xmlns:p14="http://schemas.microsoft.com/office/powerpoint/2010/main" val="160317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Dépendance : 11% des personnes de plus de 65ans (60% en institution EHPAD, 40% à domicile) </a:t>
            </a:r>
          </a:p>
          <a:p>
            <a:r>
              <a:rPr lang="fr-FR" dirty="0"/>
              <a:t>Coût : 34 milliards d'euros par an</a:t>
            </a:r>
          </a:p>
          <a:p>
            <a:endParaRPr lang="fr-FR" dirty="0"/>
          </a:p>
        </p:txBody>
      </p:sp>
      <p:sp>
        <p:nvSpPr>
          <p:cNvPr id="4" name="Espace réservé du numéro de diapositive 3"/>
          <p:cNvSpPr>
            <a:spLocks noGrp="1"/>
          </p:cNvSpPr>
          <p:nvPr>
            <p:ph type="sldNum" sz="quarter" idx="10"/>
          </p:nvPr>
        </p:nvSpPr>
        <p:spPr/>
        <p:txBody>
          <a:bodyPr/>
          <a:lstStyle/>
          <a:p>
            <a:fld id="{76E76FC2-802A-4FE7-A9BF-29B8191F09E6}" type="slidenum">
              <a:rPr lang="fr-FR" smtClean="0"/>
              <a:t>12</a:t>
            </a:fld>
            <a:endParaRPr lang="fr-FR"/>
          </a:p>
        </p:txBody>
      </p:sp>
    </p:spTree>
    <p:extLst>
      <p:ext uri="{BB962C8B-B14F-4D97-AF65-F5344CB8AC3E}">
        <p14:creationId xmlns:p14="http://schemas.microsoft.com/office/powerpoint/2010/main" val="327279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B4621DD-A8B6-1045-8AA8-ECA13A53D7C1}" type="slidenum">
              <a:rPr lang="fr-FR" smtClean="0"/>
              <a:t>33</a:t>
            </a:fld>
            <a:endParaRPr lang="fr-FR"/>
          </a:p>
        </p:txBody>
      </p:sp>
    </p:spTree>
    <p:extLst>
      <p:ext uri="{BB962C8B-B14F-4D97-AF65-F5344CB8AC3E}">
        <p14:creationId xmlns:p14="http://schemas.microsoft.com/office/powerpoint/2010/main" val="14731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66B31C-ADF5-49FC-8A40-C3EDC0FD70D4}" type="slidenum">
              <a:rPr lang="fr-FR" smtClean="0"/>
              <a:t>42</a:t>
            </a:fld>
            <a:endParaRPr lang="fr-FR"/>
          </a:p>
        </p:txBody>
      </p:sp>
    </p:spTree>
    <p:extLst>
      <p:ext uri="{BB962C8B-B14F-4D97-AF65-F5344CB8AC3E}">
        <p14:creationId xmlns:p14="http://schemas.microsoft.com/office/powerpoint/2010/main" val="426976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concept de fragilité a été introduit au</a:t>
            </a:r>
            <a:r>
              <a:rPr lang="fr-FR" baseline="0" dirty="0"/>
              <a:t> début des années 1980 pour traduire cette variabilité du risque chez les personnes âgées et le fait que l’âge seul ne permet pas de discriminer les patients entre cette femme ici symbolisée par un verre solide en pyrex ou fragile en cristal.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DECCC-29DA-4C5B-ABD7-DE1380D206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62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on se replace sur l’exemple des verres de tout à l’heure,</a:t>
            </a:r>
            <a:r>
              <a:rPr lang="fr-FR" baseline="0" dirty="0"/>
              <a:t> leur fragilité va bien sur dépendre de l’intensité du </a:t>
            </a:r>
            <a:r>
              <a:rPr lang="fr-FR" baseline="0" dirty="0" err="1"/>
              <a:t>stresseur</a:t>
            </a:r>
            <a:r>
              <a:rPr lang="fr-FR" baseline="0" dirty="0"/>
              <a:t>. SI JE tape dessus avec un marteau, ils pourront tout deux se briser, MAIS on pourrait alors définir la fragilité comme…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DDECCC-29DA-4C5B-ABD7-DE1380D206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19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D3FB4-D288-4037-ADAA-E2DAA39608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70173E-39A5-4662-877B-1E41E2C9D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9B004F3-E2F3-45D1-B114-805938D50FAF}"/>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9DA4E623-03B1-4282-A8C0-CEE8D05ED7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8B0337-D5F9-4DED-A25C-E886EF50FF47}"/>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64067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8BBC2-09B7-4688-BAA4-B4DCB08902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A1D1A46-E643-4859-995C-1CB2EF35221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0F1595-C5F6-46B1-AAAA-2ACAC4DF6D61}"/>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C570EB65-5DCE-4CB1-958D-71EDC59574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FAB0A8-8862-4EA5-8BD2-BAF1186F0777}"/>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369781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C5E6C6-94C5-47F8-AFCC-21804F10CDB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499B7E2-4299-422D-A90A-05B07D5117A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10EB75-EE96-41EB-B801-B16D2CE0C859}"/>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F16446C8-7D75-482C-A2E1-FDAA56DC10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360D5F-1A24-4FCE-B2DF-485DA96C7757}"/>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85134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518" y="404814"/>
            <a:ext cx="3816349"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887612" y="2130426"/>
            <a:ext cx="10363200" cy="1470025"/>
          </a:xfrm>
        </p:spPr>
        <p:txBody>
          <a:bodyPr rtlCol="0" anchor="b">
            <a:normAutofit/>
          </a:bodyPr>
          <a:lstStyle>
            <a:lvl1pPr>
              <a:defRPr lang="fr-FR" sz="3200" cap="all" baseline="0">
                <a:solidFill>
                  <a:schemeClr val="accent1"/>
                </a:solidFill>
                <a:latin typeface="+mn-lt"/>
                <a:ea typeface="+mn-ea"/>
                <a:cs typeface="+mn-cs"/>
              </a:defRPr>
            </a:lvl1pPr>
          </a:lstStyle>
          <a:p>
            <a:pPr lvl="0"/>
            <a:r>
              <a:rPr lang="fr-FR" dirty="0"/>
              <a:t>Modifiez le style du titre</a:t>
            </a:r>
          </a:p>
        </p:txBody>
      </p:sp>
      <p:sp>
        <p:nvSpPr>
          <p:cNvPr id="3" name="Sous-titre 2"/>
          <p:cNvSpPr>
            <a:spLocks noGrp="1"/>
          </p:cNvSpPr>
          <p:nvPr>
            <p:ph type="subTitle" idx="1"/>
          </p:nvPr>
        </p:nvSpPr>
        <p:spPr>
          <a:xfrm>
            <a:off x="887612" y="3717032"/>
            <a:ext cx="8534400" cy="504056"/>
          </a:xfrm>
        </p:spPr>
        <p:txBody>
          <a:bodyPr>
            <a:normAutofit/>
          </a:bodyPr>
          <a:lstStyle>
            <a:lvl1pPr marL="0" indent="0" algn="l">
              <a:buNone/>
              <a:defRPr sz="2400" b="1" i="0" baseline="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pour une image  12"/>
          <p:cNvSpPr>
            <a:spLocks noGrp="1"/>
          </p:cNvSpPr>
          <p:nvPr>
            <p:ph type="pic" sz="quarter" idx="13"/>
          </p:nvPr>
        </p:nvSpPr>
        <p:spPr>
          <a:xfrm>
            <a:off x="9839291" y="548407"/>
            <a:ext cx="1729317" cy="1223962"/>
          </a:xfrm>
          <a:prstGeom prst="rect">
            <a:avLst/>
          </a:prstGeom>
        </p:spPr>
        <p:txBody>
          <a:bodyPr rtlCol="0">
            <a:normAutofit/>
          </a:bodyPr>
          <a:lstStyle>
            <a:lvl1pPr marL="0" indent="0" algn="ctr">
              <a:buNone/>
              <a:defRPr sz="1500"/>
            </a:lvl1pPr>
          </a:lstStyle>
          <a:p>
            <a:pPr lvl="0"/>
            <a:r>
              <a:rPr lang="fr-FR" noProof="0"/>
              <a:t>Cliquez sur l'icône pour ajouter une image</a:t>
            </a:r>
            <a:endParaRPr lang="fr-FR" noProof="0" dirty="0"/>
          </a:p>
        </p:txBody>
      </p:sp>
      <p:sp>
        <p:nvSpPr>
          <p:cNvPr id="13" name="Espace réservé du texte 12"/>
          <p:cNvSpPr>
            <a:spLocks noGrp="1"/>
          </p:cNvSpPr>
          <p:nvPr>
            <p:ph type="body" sz="quarter" idx="16"/>
          </p:nvPr>
        </p:nvSpPr>
        <p:spPr>
          <a:xfrm>
            <a:off x="887612" y="5229200"/>
            <a:ext cx="2520949" cy="649288"/>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Tree>
    <p:extLst>
      <p:ext uri="{BB962C8B-B14F-4D97-AF65-F5344CB8AC3E}">
        <p14:creationId xmlns:p14="http://schemas.microsoft.com/office/powerpoint/2010/main" val="15732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re global_microscope">
    <p:spTree>
      <p:nvGrpSpPr>
        <p:cNvPr id="1" name=""/>
        <p:cNvGrpSpPr/>
        <p:nvPr/>
      </p:nvGrpSpPr>
      <p:grpSpPr>
        <a:xfrm>
          <a:off x="0" y="0"/>
          <a:ext cx="0" cy="0"/>
          <a:chOff x="0" y="0"/>
          <a:chExt cx="0" cy="0"/>
        </a:xfrm>
      </p:grpSpPr>
      <p:sp>
        <p:nvSpPr>
          <p:cNvPr id="6" name="Sous-titre 2"/>
          <p:cNvSpPr txBox="1">
            <a:spLocks/>
          </p:cNvSpPr>
          <p:nvPr/>
        </p:nvSpPr>
        <p:spPr bwMode="auto">
          <a:xfrm>
            <a:off x="4559300" y="5732464"/>
            <a:ext cx="7681384" cy="504825"/>
          </a:xfrm>
          <a:prstGeom prst="rect">
            <a:avLst/>
          </a:prstGeom>
          <a:noFill/>
          <a:ln>
            <a:noFill/>
          </a:ln>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None/>
              <a:defRPr/>
            </a:pPr>
            <a:endParaRPr lang="en-US" altLang="en-US" sz="1800">
              <a:solidFill>
                <a:srgbClr val="020E16"/>
              </a:solidFill>
              <a:latin typeface="Calibri" pitchFamily="34" charset="0"/>
            </a:endParaRPr>
          </a:p>
        </p:txBody>
      </p:sp>
      <p:pic>
        <p:nvPicPr>
          <p:cNvPr id="8" nam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7" y="1397000"/>
            <a:ext cx="362373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ous-titre 2"/>
          <p:cNvSpPr txBox="1">
            <a:spLocks/>
          </p:cNvSpPr>
          <p:nvPr userDrawn="1"/>
        </p:nvSpPr>
        <p:spPr bwMode="auto">
          <a:xfrm>
            <a:off x="4559300" y="5732464"/>
            <a:ext cx="7681384" cy="504825"/>
          </a:xfrm>
          <a:prstGeom prst="rect">
            <a:avLst/>
          </a:prstGeom>
          <a:noFill/>
          <a:ln>
            <a:noFill/>
          </a:ln>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None/>
              <a:defRPr/>
            </a:pPr>
            <a:endParaRPr lang="en-US" altLang="en-US" sz="1800">
              <a:solidFill>
                <a:srgbClr val="020E16"/>
              </a:solidFill>
              <a:latin typeface="Calibri" pitchFamily="34" charset="0"/>
            </a:endParaRPr>
          </a:p>
        </p:txBody>
      </p:sp>
      <p:pic>
        <p:nvPicPr>
          <p:cNvPr id="11" name="Imag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067" y="1397000"/>
            <a:ext cx="362373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1" y="404814"/>
            <a:ext cx="3816349"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pour une image  12"/>
          <p:cNvSpPr>
            <a:spLocks noGrp="1"/>
          </p:cNvSpPr>
          <p:nvPr>
            <p:ph type="pic" sz="quarter" idx="10"/>
          </p:nvPr>
        </p:nvSpPr>
        <p:spPr>
          <a:xfrm>
            <a:off x="9839291" y="539051"/>
            <a:ext cx="1729317" cy="1223962"/>
          </a:xfrm>
          <a:prstGeom prst="rect">
            <a:avLst/>
          </a:prstGeom>
        </p:spPr>
        <p:txBody>
          <a:bodyPr rtlCol="0">
            <a:normAutofit/>
          </a:bodyPr>
          <a:lstStyle>
            <a:lvl1pPr marL="0" indent="0" algn="ctr">
              <a:buNone/>
              <a:defRPr sz="1500" baseline="0"/>
            </a:lvl1pPr>
          </a:lstStyle>
          <a:p>
            <a:pPr lvl="0"/>
            <a:r>
              <a:rPr lang="fr-FR" noProof="0"/>
              <a:t>Cliquez sur l'icône pour ajouter une image</a:t>
            </a:r>
            <a:endParaRPr lang="fr-FR" noProof="0" dirty="0"/>
          </a:p>
        </p:txBody>
      </p:sp>
      <p:sp>
        <p:nvSpPr>
          <p:cNvPr id="7" name="Espace réservé du texte 6"/>
          <p:cNvSpPr>
            <a:spLocks noGrp="1"/>
          </p:cNvSpPr>
          <p:nvPr>
            <p:ph type="body" sz="quarter" idx="11"/>
          </p:nvPr>
        </p:nvSpPr>
        <p:spPr>
          <a:xfrm>
            <a:off x="4595655" y="4437857"/>
            <a:ext cx="4897967" cy="719137"/>
          </a:xfrm>
        </p:spPr>
        <p:txBody>
          <a:bodyPr>
            <a:normAutofit/>
          </a:bodyPr>
          <a:lstStyle>
            <a:lvl1pPr marL="0" indent="0" algn="l">
              <a:buNone/>
              <a:defRPr sz="2400" b="1">
                <a:solidFill>
                  <a:schemeClr val="accent2">
                    <a:lumMod val="75000"/>
                  </a:schemeClr>
                </a:solidFill>
              </a:defRPr>
            </a:lvl1pPr>
          </a:lstStyle>
          <a:p>
            <a:pPr lvl="0"/>
            <a:r>
              <a:rPr lang="fr-FR"/>
              <a:t>Cliquez pour modifier les styles du texte du masque</a:t>
            </a:r>
          </a:p>
        </p:txBody>
      </p:sp>
      <p:sp>
        <p:nvSpPr>
          <p:cNvPr id="13" name="Espace réservé du texte 12"/>
          <p:cNvSpPr>
            <a:spLocks noGrp="1"/>
          </p:cNvSpPr>
          <p:nvPr>
            <p:ph type="body" sz="quarter" idx="16"/>
          </p:nvPr>
        </p:nvSpPr>
        <p:spPr>
          <a:xfrm>
            <a:off x="4593600" y="5660032"/>
            <a:ext cx="2520949" cy="649288"/>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2" name="Titre 1"/>
          <p:cNvSpPr>
            <a:spLocks noGrp="1"/>
          </p:cNvSpPr>
          <p:nvPr>
            <p:ph type="title"/>
          </p:nvPr>
        </p:nvSpPr>
        <p:spPr>
          <a:xfrm>
            <a:off x="4591315" y="3140968"/>
            <a:ext cx="7201329" cy="850106"/>
          </a:xfrm>
        </p:spPr>
        <p:txBody>
          <a:bodyPr>
            <a:normAutofit/>
          </a:bodyPr>
          <a:lstStyle>
            <a:lvl1pPr>
              <a:defRPr sz="3000"/>
            </a:lvl1pPr>
          </a:lstStyle>
          <a:p>
            <a:r>
              <a:rPr lang="fr-FR"/>
              <a:t>Cliquez et modifiez le titre</a:t>
            </a:r>
            <a:endParaRPr lang="fr-FR" dirty="0"/>
          </a:p>
        </p:txBody>
      </p:sp>
    </p:spTree>
    <p:extLst>
      <p:ext uri="{BB962C8B-B14F-4D97-AF65-F5344CB8AC3E}">
        <p14:creationId xmlns:p14="http://schemas.microsoft.com/office/powerpoint/2010/main" val="299543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re global et photo">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7734" y="404814"/>
            <a:ext cx="381635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space réservé pour une image  12"/>
          <p:cNvSpPr>
            <a:spLocks noGrp="1"/>
          </p:cNvSpPr>
          <p:nvPr>
            <p:ph type="pic" sz="quarter" idx="10"/>
          </p:nvPr>
        </p:nvSpPr>
        <p:spPr>
          <a:xfrm>
            <a:off x="9839291" y="539051"/>
            <a:ext cx="1729317" cy="1223962"/>
          </a:xfrm>
          <a:prstGeom prst="rect">
            <a:avLst/>
          </a:prstGeom>
        </p:spPr>
        <p:txBody>
          <a:bodyPr rtlCol="0">
            <a:normAutofit/>
          </a:bodyPr>
          <a:lstStyle>
            <a:lvl1pPr marL="0" indent="0" algn="ctr">
              <a:buNone/>
              <a:defRPr sz="1500" baseline="0"/>
            </a:lvl1pPr>
          </a:lstStyle>
          <a:p>
            <a:pPr lvl="0"/>
            <a:r>
              <a:rPr lang="fr-FR" noProof="0"/>
              <a:t>Cliquez sur l'icône pour ajouter une image</a:t>
            </a:r>
            <a:endParaRPr lang="fr-FR" noProof="0" dirty="0"/>
          </a:p>
        </p:txBody>
      </p:sp>
      <p:sp>
        <p:nvSpPr>
          <p:cNvPr id="16" name="Espace réservé pour une image  15"/>
          <p:cNvSpPr>
            <a:spLocks noGrp="1"/>
          </p:cNvSpPr>
          <p:nvPr>
            <p:ph type="pic" sz="quarter" idx="11"/>
          </p:nvPr>
        </p:nvSpPr>
        <p:spPr>
          <a:xfrm>
            <a:off x="0" y="0"/>
            <a:ext cx="4271797" cy="6858000"/>
          </a:xfrm>
          <a:prstGeom prst="rect">
            <a:avLst/>
          </a:prstGeom>
          <a:solidFill>
            <a:schemeClr val="accent4">
              <a:lumMod val="20000"/>
              <a:lumOff val="80000"/>
            </a:schemeClr>
          </a:solidFill>
        </p:spPr>
        <p:txBody>
          <a:bodyPr rtlCol="0">
            <a:normAutofit/>
          </a:bodyPr>
          <a:lstStyle>
            <a:lvl1pPr marL="0" indent="0" algn="ctr">
              <a:buNone/>
              <a:defRPr sz="2400" baseline="0">
                <a:solidFill>
                  <a:srgbClr val="020E16"/>
                </a:solidFill>
              </a:defRPr>
            </a:lvl1pPr>
          </a:lstStyle>
          <a:p>
            <a:pPr lvl="0"/>
            <a:r>
              <a:rPr lang="fr-FR" noProof="0"/>
              <a:t>Cliquez sur l'icône pour ajouter une image</a:t>
            </a:r>
            <a:endParaRPr lang="fr-FR" noProof="0" dirty="0"/>
          </a:p>
        </p:txBody>
      </p:sp>
      <p:sp>
        <p:nvSpPr>
          <p:cNvPr id="4" name="Espace réservé du texte 3"/>
          <p:cNvSpPr>
            <a:spLocks noGrp="1"/>
          </p:cNvSpPr>
          <p:nvPr>
            <p:ph type="body" sz="quarter" idx="12"/>
          </p:nvPr>
        </p:nvSpPr>
        <p:spPr>
          <a:xfrm>
            <a:off x="4559830" y="4437112"/>
            <a:ext cx="7392821" cy="936104"/>
          </a:xfrm>
        </p:spPr>
        <p:txBody>
          <a:bodyPr>
            <a:normAutofit/>
          </a:bodyPr>
          <a:lstStyle>
            <a:lvl1pPr marL="0" indent="0" algn="l">
              <a:buNone/>
              <a:defRPr sz="2400" b="1">
                <a:solidFill>
                  <a:schemeClr val="accent2">
                    <a:lumMod val="75000"/>
                  </a:schemeClr>
                </a:solidFill>
              </a:defRPr>
            </a:lvl1pPr>
          </a:lstStyle>
          <a:p>
            <a:pPr lvl="0"/>
            <a:r>
              <a:rPr lang="fr-FR"/>
              <a:t>Cliquez pour modifier les styles du texte du masque</a:t>
            </a:r>
          </a:p>
        </p:txBody>
      </p:sp>
      <p:sp>
        <p:nvSpPr>
          <p:cNvPr id="11" name="Espace réservé du texte 12"/>
          <p:cNvSpPr>
            <a:spLocks noGrp="1"/>
          </p:cNvSpPr>
          <p:nvPr>
            <p:ph type="body" sz="quarter" idx="16"/>
          </p:nvPr>
        </p:nvSpPr>
        <p:spPr>
          <a:xfrm>
            <a:off x="4593600" y="5660032"/>
            <a:ext cx="2520949" cy="649288"/>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2" name="Titre 1"/>
          <p:cNvSpPr>
            <a:spLocks noGrp="1"/>
          </p:cNvSpPr>
          <p:nvPr>
            <p:ph type="title"/>
          </p:nvPr>
        </p:nvSpPr>
        <p:spPr>
          <a:xfrm>
            <a:off x="4559829" y="3501008"/>
            <a:ext cx="7104789" cy="850106"/>
          </a:xfrm>
        </p:spPr>
        <p:txBody>
          <a:bodyPr>
            <a:normAutofit/>
          </a:bodyPr>
          <a:lstStyle>
            <a:lvl1pPr>
              <a:defRPr sz="3000"/>
            </a:lvl1pPr>
          </a:lstStyle>
          <a:p>
            <a:r>
              <a:rPr lang="fr-FR"/>
              <a:t>Cliquez et modifiez le titre</a:t>
            </a:r>
            <a:endParaRPr lang="fr-FR" dirty="0"/>
          </a:p>
        </p:txBody>
      </p:sp>
    </p:spTree>
    <p:extLst>
      <p:ext uri="{BB962C8B-B14F-4D97-AF65-F5344CB8AC3E}">
        <p14:creationId xmlns:p14="http://schemas.microsoft.com/office/powerpoint/2010/main" val="1551700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Content">
    <p:spTree>
      <p:nvGrpSpPr>
        <p:cNvPr id="1" name=""/>
        <p:cNvGrpSpPr/>
        <p:nvPr/>
      </p:nvGrpSpPr>
      <p:grpSpPr>
        <a:xfrm>
          <a:off x="0" y="0"/>
          <a:ext cx="0" cy="0"/>
          <a:chOff x="0" y="0"/>
          <a:chExt cx="0" cy="0"/>
        </a:xfrm>
      </p:grpSpPr>
      <p:sp>
        <p:nvSpPr>
          <p:cNvPr id="5" name="Rectangle 4">
            <a:hlinkClick r:id="rId2" action="ppaction://hlinksldjump"/>
          </p:cNvPr>
          <p:cNvSpPr/>
          <p:nvPr userDrawn="1"/>
        </p:nvSpPr>
        <p:spPr>
          <a:xfrm>
            <a:off x="11446934" y="6376988"/>
            <a:ext cx="57573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6"/>
          </p:nvPr>
        </p:nvSpPr>
        <p:spPr>
          <a:xfrm>
            <a:off x="582086" y="1930402"/>
            <a:ext cx="11000316" cy="700617"/>
          </a:xfrm>
        </p:spPr>
        <p:txBody>
          <a:bodyPr anchor="ctr">
            <a:noAutofit/>
          </a:bodyPr>
          <a:lstStyle>
            <a:lvl1pPr>
              <a:defRPr sz="3000">
                <a:latin typeface="+mj-lt"/>
              </a:defRPr>
            </a:lvl1pPr>
          </a:lstStyle>
          <a:p>
            <a:pPr lvl="0"/>
            <a:r>
              <a:rPr lang="en-US"/>
              <a:t>Click to edit Master text styles</a:t>
            </a:r>
          </a:p>
        </p:txBody>
      </p:sp>
      <p:sp>
        <p:nvSpPr>
          <p:cNvPr id="11" name="Text Placeholder 6"/>
          <p:cNvSpPr>
            <a:spLocks noGrp="1"/>
          </p:cNvSpPr>
          <p:nvPr>
            <p:ph type="body" sz="quarter" idx="12"/>
          </p:nvPr>
        </p:nvSpPr>
        <p:spPr>
          <a:xfrm>
            <a:off x="609600" y="2845508"/>
            <a:ext cx="10972800" cy="32801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17"/>
          </p:nvPr>
        </p:nvSpPr>
        <p:spPr/>
        <p:txBody>
          <a:bodyPr/>
          <a:lstStyle>
            <a:lvl1pPr>
              <a:defRPr/>
            </a:lvl1pPr>
          </a:lstStyle>
          <a:p>
            <a:pPr>
              <a:defRPr/>
            </a:pPr>
            <a:r>
              <a:rPr lang="en-US"/>
              <a:t>Report title</a:t>
            </a:r>
            <a:endParaRPr lang="en-US" dirty="0"/>
          </a:p>
        </p:txBody>
      </p:sp>
      <p:sp>
        <p:nvSpPr>
          <p:cNvPr id="7" name="Slide Number Placeholder 3"/>
          <p:cNvSpPr>
            <a:spLocks noGrp="1"/>
          </p:cNvSpPr>
          <p:nvPr>
            <p:ph type="sldNum" sz="quarter" idx="18"/>
          </p:nvPr>
        </p:nvSpPr>
        <p:spPr/>
        <p:txBody>
          <a:bodyPr/>
          <a:lstStyle>
            <a:lvl1pPr>
              <a:defRPr/>
            </a:lvl1pPr>
          </a:lstStyle>
          <a:p>
            <a:fld id="{B9187B00-5B76-493D-8677-2ACABE174A95}" type="slidenum">
              <a:rPr lang="en-US" altLang="fr-FR"/>
              <a:pPr/>
              <a:t>‹N°›</a:t>
            </a:fld>
            <a:endParaRPr lang="en-US" altLang="fr-FR"/>
          </a:p>
        </p:txBody>
      </p:sp>
    </p:spTree>
    <p:extLst>
      <p:ext uri="{BB962C8B-B14F-4D97-AF65-F5344CB8AC3E}">
        <p14:creationId xmlns:p14="http://schemas.microsoft.com/office/powerpoint/2010/main" val="43861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Table">
    <p:spTree>
      <p:nvGrpSpPr>
        <p:cNvPr id="1" name=""/>
        <p:cNvGrpSpPr/>
        <p:nvPr/>
      </p:nvGrpSpPr>
      <p:grpSpPr>
        <a:xfrm>
          <a:off x="0" y="0"/>
          <a:ext cx="0" cy="0"/>
          <a:chOff x="0" y="0"/>
          <a:chExt cx="0" cy="0"/>
        </a:xfrm>
      </p:grpSpPr>
      <p:sp>
        <p:nvSpPr>
          <p:cNvPr id="4" name="Rectangle 3">
            <a:hlinkClick r:id="rId2" action="ppaction://hlinksldjump"/>
          </p:cNvPr>
          <p:cNvSpPr/>
          <p:nvPr userDrawn="1"/>
        </p:nvSpPr>
        <p:spPr>
          <a:xfrm>
            <a:off x="11446934" y="6376988"/>
            <a:ext cx="57573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able Placeholder 6"/>
          <p:cNvSpPr>
            <a:spLocks noGrp="1"/>
          </p:cNvSpPr>
          <p:nvPr>
            <p:ph type="tbl" sz="quarter" idx="13"/>
          </p:nvPr>
        </p:nvSpPr>
        <p:spPr>
          <a:xfrm>
            <a:off x="609600" y="2009424"/>
            <a:ext cx="10972800" cy="4116211"/>
          </a:xfrm>
        </p:spPr>
        <p:txBody>
          <a:bodyPr/>
          <a:lstStyle/>
          <a:p>
            <a:pPr lvl="0"/>
            <a:r>
              <a:rPr lang="en-US" noProof="0"/>
              <a:t>Click icon to add table</a:t>
            </a:r>
          </a:p>
        </p:txBody>
      </p:sp>
      <p:sp>
        <p:nvSpPr>
          <p:cNvPr id="5" name="Footer Placeholder 2"/>
          <p:cNvSpPr>
            <a:spLocks noGrp="1"/>
          </p:cNvSpPr>
          <p:nvPr>
            <p:ph type="ftr" sz="quarter" idx="14"/>
          </p:nvPr>
        </p:nvSpPr>
        <p:spPr/>
        <p:txBody>
          <a:bodyPr/>
          <a:lstStyle>
            <a:lvl1pPr>
              <a:defRPr/>
            </a:lvl1pPr>
          </a:lstStyle>
          <a:p>
            <a:pPr>
              <a:defRPr/>
            </a:pPr>
            <a:r>
              <a:rPr lang="en-US"/>
              <a:t>Report title</a:t>
            </a:r>
            <a:endParaRPr lang="en-US" dirty="0"/>
          </a:p>
        </p:txBody>
      </p:sp>
      <p:sp>
        <p:nvSpPr>
          <p:cNvPr id="6" name="Slide Number Placeholder 3"/>
          <p:cNvSpPr>
            <a:spLocks noGrp="1"/>
          </p:cNvSpPr>
          <p:nvPr>
            <p:ph type="sldNum" sz="quarter" idx="15"/>
          </p:nvPr>
        </p:nvSpPr>
        <p:spPr/>
        <p:txBody>
          <a:bodyPr/>
          <a:lstStyle>
            <a:lvl1pPr>
              <a:defRPr/>
            </a:lvl1pPr>
          </a:lstStyle>
          <a:p>
            <a:fld id="{01F55716-BE57-4706-86F9-A5F91A49EE84}" type="slidenum">
              <a:rPr lang="en-US" altLang="fr-FR"/>
              <a:pPr/>
              <a:t>‹N°›</a:t>
            </a:fld>
            <a:endParaRPr lang="en-US" altLang="fr-FR"/>
          </a:p>
        </p:txBody>
      </p:sp>
    </p:spTree>
    <p:extLst>
      <p:ext uri="{BB962C8B-B14F-4D97-AF65-F5344CB8AC3E}">
        <p14:creationId xmlns:p14="http://schemas.microsoft.com/office/powerpoint/2010/main" val="129659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Content Comparison">
    <p:spTree>
      <p:nvGrpSpPr>
        <p:cNvPr id="1" name=""/>
        <p:cNvGrpSpPr/>
        <p:nvPr/>
      </p:nvGrpSpPr>
      <p:grpSpPr>
        <a:xfrm>
          <a:off x="0" y="0"/>
          <a:ext cx="0" cy="0"/>
          <a:chOff x="0" y="0"/>
          <a:chExt cx="0" cy="0"/>
        </a:xfrm>
      </p:grpSpPr>
      <p:sp>
        <p:nvSpPr>
          <p:cNvPr id="5" name="Rectangle 4">
            <a:hlinkClick r:id="rId2" action="ppaction://hlinksldjump"/>
          </p:cNvPr>
          <p:cNvSpPr/>
          <p:nvPr userDrawn="1"/>
        </p:nvSpPr>
        <p:spPr>
          <a:xfrm>
            <a:off x="11446934" y="6376988"/>
            <a:ext cx="57573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6"/>
          <p:cNvSpPr>
            <a:spLocks noGrp="1"/>
          </p:cNvSpPr>
          <p:nvPr>
            <p:ph type="body" sz="quarter" idx="13"/>
          </p:nvPr>
        </p:nvSpPr>
        <p:spPr>
          <a:xfrm>
            <a:off x="6158400" y="2009424"/>
            <a:ext cx="5424000" cy="4116211"/>
          </a:xfrm>
        </p:spPr>
        <p:txBody>
          <a:bodyPr/>
          <a:lstStyle>
            <a:lvl1pPr marL="457200" indent="-457200">
              <a:buFont typeface="Wingdings" charset="2"/>
              <a:buAutoNum type="arabicPlain"/>
              <a:defRPr/>
            </a:lvl1pPr>
          </a:lstStyle>
          <a:p>
            <a:pPr lvl="0"/>
            <a:r>
              <a:rPr lang="en-US"/>
              <a:t>Click to edit Master text styles</a:t>
            </a:r>
          </a:p>
          <a:p>
            <a:pPr lvl="1"/>
            <a:r>
              <a:rPr lang="en-US"/>
              <a:t>Second level</a:t>
            </a:r>
          </a:p>
          <a:p>
            <a:pPr lvl="2"/>
            <a:r>
              <a:rPr lang="en-US"/>
              <a:t>Third level</a:t>
            </a:r>
          </a:p>
        </p:txBody>
      </p:sp>
      <p:sp>
        <p:nvSpPr>
          <p:cNvPr id="10" name="Text Placeholder 6"/>
          <p:cNvSpPr>
            <a:spLocks noGrp="1"/>
          </p:cNvSpPr>
          <p:nvPr>
            <p:ph type="body" sz="quarter" idx="14"/>
          </p:nvPr>
        </p:nvSpPr>
        <p:spPr>
          <a:xfrm>
            <a:off x="609600" y="2009424"/>
            <a:ext cx="5376000" cy="4116211"/>
          </a:xfrm>
        </p:spPr>
        <p:txBody>
          <a:bodyPr/>
          <a:lstStyle>
            <a:lvl1pPr marL="457200" indent="-457200">
              <a:buFont typeface="Wingdings" charset="2"/>
              <a:buAutoNum type="arabicPlain"/>
              <a:defRPr/>
            </a:lvl1pPr>
          </a:lstStyle>
          <a:p>
            <a:pPr lvl="0"/>
            <a:r>
              <a:rPr lang="en-US"/>
              <a:t>Click to edit Master text styles</a:t>
            </a:r>
          </a:p>
          <a:p>
            <a:pPr lvl="1"/>
            <a:r>
              <a:rPr lang="en-US"/>
              <a:t>Second level</a:t>
            </a:r>
          </a:p>
          <a:p>
            <a:pPr lvl="2"/>
            <a:r>
              <a:rPr lang="en-US"/>
              <a:t>Third level</a:t>
            </a:r>
          </a:p>
        </p:txBody>
      </p:sp>
      <p:sp>
        <p:nvSpPr>
          <p:cNvPr id="6" name="Footer Placeholder 2"/>
          <p:cNvSpPr>
            <a:spLocks noGrp="1"/>
          </p:cNvSpPr>
          <p:nvPr>
            <p:ph type="ftr" sz="quarter" idx="15"/>
          </p:nvPr>
        </p:nvSpPr>
        <p:spPr/>
        <p:txBody>
          <a:bodyPr/>
          <a:lstStyle>
            <a:lvl1pPr>
              <a:defRPr/>
            </a:lvl1pPr>
          </a:lstStyle>
          <a:p>
            <a:pPr>
              <a:defRPr/>
            </a:pPr>
            <a:r>
              <a:rPr lang="en-US"/>
              <a:t>Report title</a:t>
            </a:r>
            <a:endParaRPr lang="en-US" dirty="0"/>
          </a:p>
        </p:txBody>
      </p:sp>
      <p:sp>
        <p:nvSpPr>
          <p:cNvPr id="7" name="Slide Number Placeholder 3"/>
          <p:cNvSpPr>
            <a:spLocks noGrp="1"/>
          </p:cNvSpPr>
          <p:nvPr>
            <p:ph type="sldNum" sz="quarter" idx="16"/>
          </p:nvPr>
        </p:nvSpPr>
        <p:spPr/>
        <p:txBody>
          <a:bodyPr/>
          <a:lstStyle>
            <a:lvl1pPr>
              <a:defRPr/>
            </a:lvl1pPr>
          </a:lstStyle>
          <a:p>
            <a:fld id="{5DFF9987-D50C-4DDE-B596-0F40ACD66934}" type="slidenum">
              <a:rPr lang="en-US" altLang="fr-FR"/>
              <a:pPr/>
              <a:t>‹N°›</a:t>
            </a:fld>
            <a:endParaRPr lang="en-US" altLang="fr-FR"/>
          </a:p>
        </p:txBody>
      </p:sp>
    </p:spTree>
    <p:extLst>
      <p:ext uri="{BB962C8B-B14F-4D97-AF65-F5344CB8AC3E}">
        <p14:creationId xmlns:p14="http://schemas.microsoft.com/office/powerpoint/2010/main" val="3390453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Content + Image">
    <p:spTree>
      <p:nvGrpSpPr>
        <p:cNvPr id="1" name=""/>
        <p:cNvGrpSpPr/>
        <p:nvPr/>
      </p:nvGrpSpPr>
      <p:grpSpPr>
        <a:xfrm>
          <a:off x="0" y="0"/>
          <a:ext cx="0" cy="0"/>
          <a:chOff x="0" y="0"/>
          <a:chExt cx="0" cy="0"/>
        </a:xfrm>
      </p:grpSpPr>
      <p:sp>
        <p:nvSpPr>
          <p:cNvPr id="5" name="Rectangle 4">
            <a:hlinkClick r:id="rId2" action="ppaction://hlinksldjump"/>
          </p:cNvPr>
          <p:cNvSpPr/>
          <p:nvPr userDrawn="1"/>
        </p:nvSpPr>
        <p:spPr>
          <a:xfrm>
            <a:off x="11446934" y="6376988"/>
            <a:ext cx="57573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5"/>
          </p:nvPr>
        </p:nvSpPr>
        <p:spPr>
          <a:xfrm>
            <a:off x="609600" y="2008718"/>
            <a:ext cx="5376333" cy="4116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p:cNvSpPr>
            <a:spLocks noGrp="1"/>
          </p:cNvSpPr>
          <p:nvPr>
            <p:ph type="pic" sz="quarter" idx="16"/>
          </p:nvPr>
        </p:nvSpPr>
        <p:spPr>
          <a:xfrm>
            <a:off x="6157384" y="2257777"/>
            <a:ext cx="5425016" cy="3867856"/>
          </a:xfrm>
        </p:spPr>
        <p:txBody>
          <a:bodyPr/>
          <a:lstStyle/>
          <a:p>
            <a:pPr lvl="0"/>
            <a:r>
              <a:rPr lang="en-US" noProof="0"/>
              <a:t>Click icon to add picture</a:t>
            </a:r>
          </a:p>
        </p:txBody>
      </p:sp>
      <p:sp>
        <p:nvSpPr>
          <p:cNvPr id="6" name="Footer Placeholder 2"/>
          <p:cNvSpPr>
            <a:spLocks noGrp="1"/>
          </p:cNvSpPr>
          <p:nvPr>
            <p:ph type="ftr" sz="quarter" idx="17"/>
          </p:nvPr>
        </p:nvSpPr>
        <p:spPr/>
        <p:txBody>
          <a:bodyPr/>
          <a:lstStyle>
            <a:lvl1pPr>
              <a:defRPr/>
            </a:lvl1pPr>
          </a:lstStyle>
          <a:p>
            <a:pPr>
              <a:defRPr/>
            </a:pPr>
            <a:r>
              <a:rPr lang="en-US"/>
              <a:t>Report title</a:t>
            </a:r>
          </a:p>
        </p:txBody>
      </p:sp>
      <p:sp>
        <p:nvSpPr>
          <p:cNvPr id="7" name="Slide Number Placeholder 3"/>
          <p:cNvSpPr>
            <a:spLocks noGrp="1"/>
          </p:cNvSpPr>
          <p:nvPr>
            <p:ph type="sldNum" sz="quarter" idx="18"/>
          </p:nvPr>
        </p:nvSpPr>
        <p:spPr/>
        <p:txBody>
          <a:bodyPr/>
          <a:lstStyle>
            <a:lvl1pPr>
              <a:defRPr/>
            </a:lvl1pPr>
          </a:lstStyle>
          <a:p>
            <a:fld id="{DAFB7EA7-C926-4BBD-B1BD-B5BB135742E3}" type="slidenum">
              <a:rPr lang="en-US" altLang="fr-FR"/>
              <a:pPr/>
              <a:t>‹N°›</a:t>
            </a:fld>
            <a:endParaRPr lang="en-US" altLang="fr-FR"/>
          </a:p>
        </p:txBody>
      </p:sp>
    </p:spTree>
    <p:extLst>
      <p:ext uri="{BB962C8B-B14F-4D97-AF65-F5344CB8AC3E}">
        <p14:creationId xmlns:p14="http://schemas.microsoft.com/office/powerpoint/2010/main" val="3761579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50" name="Texte du titre"/>
          <p:cNvSpPr txBox="1">
            <a:spLocks noGrp="1"/>
          </p:cNvSpPr>
          <p:nvPr>
            <p:ph type="title"/>
          </p:nvPr>
        </p:nvSpPr>
        <p:spPr>
          <a:xfrm>
            <a:off x="983800" y="690034"/>
            <a:ext cx="8046000" cy="992401"/>
          </a:xfrm>
          <a:prstGeom prst="rect">
            <a:avLst/>
          </a:prstGeom>
        </p:spPr>
        <p:txBody>
          <a:bodyPr>
            <a:normAutofit/>
          </a:bodyPr>
          <a:lstStyle/>
          <a:p>
            <a:r>
              <a:t>Texte du titre</a:t>
            </a:r>
          </a:p>
        </p:txBody>
      </p:sp>
      <p:sp>
        <p:nvSpPr>
          <p:cNvPr id="51" name="Texte niveau 1…"/>
          <p:cNvSpPr txBox="1">
            <a:spLocks noGrp="1"/>
          </p:cNvSpPr>
          <p:nvPr>
            <p:ph type="body" sz="half" idx="1"/>
          </p:nvPr>
        </p:nvSpPr>
        <p:spPr>
          <a:xfrm>
            <a:off x="983800" y="1967600"/>
            <a:ext cx="8046000" cy="4057600"/>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5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80802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27EFA-8BF6-497C-B2CE-16B63B841C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B45958-F74F-4103-B16D-DD51AD851C3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75114E-4647-4942-8359-E578E81739EA}"/>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349396D3-3DB9-4195-AFB0-9AC457FA64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425059-D40D-4DF9-97E5-BFC8AA387FF2}"/>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3007121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lvl2pPr>
              <a:buClr>
                <a:srgbClr val="92D050"/>
              </a:buClr>
              <a:buFont typeface="Arial" pitchFamily="34" charset="0"/>
              <a:buChar char="•"/>
              <a:defRPr/>
            </a:lvl2pPr>
            <a:lvl3pPr>
              <a:buClr>
                <a:schemeClr val="accent3">
                  <a:lumMod val="60000"/>
                  <a:lumOff val="40000"/>
                </a:schemeClr>
              </a:buClr>
              <a:defRPr/>
            </a:lvl3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fld id="{51FA7BF3-2D93-4FD9-A194-A610725C35FE}" type="datetimeFigureOut">
              <a:rPr lang="en-US" smtClean="0"/>
              <a:t>9/2/2024</a:t>
            </a:fld>
            <a:endParaRPr lang="en-US"/>
          </a:p>
        </p:txBody>
      </p:sp>
      <p:sp>
        <p:nvSpPr>
          <p:cNvPr id="5" name="Espace réservé du pied de page 4"/>
          <p:cNvSpPr>
            <a:spLocks noGrp="1"/>
          </p:cNvSpPr>
          <p:nvPr>
            <p:ph type="ftr" sz="quarter" idx="11"/>
          </p:nvPr>
        </p:nvSpPr>
        <p:spPr/>
        <p:txBody>
          <a:bodyPr/>
          <a:lstStyle>
            <a:lvl1pPr fontAlgn="auto">
              <a:spcBef>
                <a:spcPts val="0"/>
              </a:spcBef>
              <a:spcAft>
                <a:spcPts val="0"/>
              </a:spcAft>
              <a:defRPr>
                <a:solidFill>
                  <a:prstClr val="black"/>
                </a:solidFill>
                <a:latin typeface="+mn-lt"/>
                <a:ea typeface="+mn-ea"/>
                <a:cs typeface="+mn-cs"/>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00A3B615-B0D9-4690-B83C-523A58657FF7}" type="slidenum">
              <a:rPr lang="en-US" smtClean="0"/>
              <a:t>‹N°›</a:t>
            </a:fld>
            <a:endParaRPr lang="en-US"/>
          </a:p>
        </p:txBody>
      </p:sp>
    </p:spTree>
    <p:extLst>
      <p:ext uri="{BB962C8B-B14F-4D97-AF65-F5344CB8AC3E}">
        <p14:creationId xmlns:p14="http://schemas.microsoft.com/office/powerpoint/2010/main" val="226524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fld id="{51FA7BF3-2D93-4FD9-A194-A610725C35FE}" type="datetimeFigureOut">
              <a:rPr lang="en-US" smtClean="0"/>
              <a:t>9/2/2024</a:t>
            </a:fld>
            <a:endParaRPr lang="en-US"/>
          </a:p>
        </p:txBody>
      </p:sp>
      <p:sp>
        <p:nvSpPr>
          <p:cNvPr id="3" name="Rectangle 1031"/>
          <p:cNvSpPr>
            <a:spLocks noGrp="1" noChangeArrowheads="1"/>
          </p:cNvSpPr>
          <p:nvPr>
            <p:ph type="ftr" sz="quarter" idx="11"/>
          </p:nvPr>
        </p:nvSpPr>
        <p:spPr>
          <a:ln/>
        </p:spPr>
        <p:txBody>
          <a:bodyPr/>
          <a:lstStyle>
            <a:lvl1pPr>
              <a:defRPr/>
            </a:lvl1pPr>
          </a:lstStyle>
          <a:p>
            <a:endParaRPr lang="en-US"/>
          </a:p>
        </p:txBody>
      </p:sp>
      <p:sp>
        <p:nvSpPr>
          <p:cNvPr id="4" name="Rectangle 1032"/>
          <p:cNvSpPr>
            <a:spLocks noGrp="1" noChangeArrowheads="1"/>
          </p:cNvSpPr>
          <p:nvPr>
            <p:ph type="sldNum" sz="quarter" idx="12"/>
          </p:nvPr>
        </p:nvSpPr>
        <p:spPr>
          <a:ln/>
        </p:spPr>
        <p:txBody>
          <a:bodyPr/>
          <a:lstStyle>
            <a:lvl1pPr>
              <a:defRPr/>
            </a:lvl1pPr>
          </a:lstStyle>
          <a:p>
            <a:fld id="{00A3B615-B0D9-4690-B83C-523A58657FF7}" type="slidenum">
              <a:rPr lang="en-US" smtClean="0"/>
              <a:t>‹N°›</a:t>
            </a:fld>
            <a:endParaRPr lang="en-US"/>
          </a:p>
        </p:txBody>
      </p:sp>
    </p:spTree>
    <p:extLst>
      <p:ext uri="{BB962C8B-B14F-4D97-AF65-F5344CB8AC3E}">
        <p14:creationId xmlns:p14="http://schemas.microsoft.com/office/powerpoint/2010/main" val="3663740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1030"/>
          <p:cNvSpPr>
            <a:spLocks noGrp="1" noChangeArrowheads="1"/>
          </p:cNvSpPr>
          <p:nvPr>
            <p:ph type="dt" sz="half" idx="10"/>
          </p:nvPr>
        </p:nvSpPr>
        <p:spPr>
          <a:ln/>
        </p:spPr>
        <p:txBody>
          <a:bodyPr/>
          <a:lstStyle>
            <a:lvl1pPr>
              <a:defRPr/>
            </a:lvl1pPr>
          </a:lstStyle>
          <a:p>
            <a:fld id="{51FA7BF3-2D93-4FD9-A194-A610725C35FE}" type="datetimeFigureOut">
              <a:rPr lang="en-US" smtClean="0"/>
              <a:t>9/2/2024</a:t>
            </a:fld>
            <a:endParaRPr lang="en-US"/>
          </a:p>
        </p:txBody>
      </p:sp>
      <p:sp>
        <p:nvSpPr>
          <p:cNvPr id="4" name="Rectangle 1031"/>
          <p:cNvSpPr>
            <a:spLocks noGrp="1" noChangeArrowheads="1"/>
          </p:cNvSpPr>
          <p:nvPr>
            <p:ph type="ftr" sz="quarter" idx="11"/>
          </p:nvPr>
        </p:nvSpPr>
        <p:spPr>
          <a:ln/>
        </p:spPr>
        <p:txBody>
          <a:bodyPr/>
          <a:lstStyle>
            <a:lvl1pPr>
              <a:defRPr/>
            </a:lvl1pPr>
          </a:lstStyle>
          <a:p>
            <a:endParaRPr lang="en-US"/>
          </a:p>
        </p:txBody>
      </p:sp>
      <p:sp>
        <p:nvSpPr>
          <p:cNvPr id="5" name="Rectangle 1032"/>
          <p:cNvSpPr>
            <a:spLocks noGrp="1" noChangeArrowheads="1"/>
          </p:cNvSpPr>
          <p:nvPr>
            <p:ph type="sldNum" sz="quarter" idx="12"/>
          </p:nvPr>
        </p:nvSpPr>
        <p:spPr>
          <a:ln/>
        </p:spPr>
        <p:txBody>
          <a:bodyPr/>
          <a:lstStyle>
            <a:lvl1pPr>
              <a:defRPr/>
            </a:lvl1pPr>
          </a:lstStyle>
          <a:p>
            <a:fld id="{00A3B615-B0D9-4690-B83C-523A58657FF7}" type="slidenum">
              <a:rPr lang="en-US" smtClean="0"/>
              <a:t>‹N°›</a:t>
            </a:fld>
            <a:endParaRPr lang="en-US"/>
          </a:p>
        </p:txBody>
      </p:sp>
    </p:spTree>
    <p:extLst>
      <p:ext uri="{BB962C8B-B14F-4D97-AF65-F5344CB8AC3E}">
        <p14:creationId xmlns:p14="http://schemas.microsoft.com/office/powerpoint/2010/main" val="2369926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030"/>
          <p:cNvSpPr>
            <a:spLocks noGrp="1" noChangeArrowheads="1"/>
          </p:cNvSpPr>
          <p:nvPr>
            <p:ph type="dt" sz="half" idx="10"/>
          </p:nvPr>
        </p:nvSpPr>
        <p:spPr>
          <a:ln/>
        </p:spPr>
        <p:txBody>
          <a:bodyPr/>
          <a:lstStyle>
            <a:lvl1pPr>
              <a:defRPr/>
            </a:lvl1pPr>
          </a:lstStyle>
          <a:p>
            <a:fld id="{51FA7BF3-2D93-4FD9-A194-A610725C35FE}" type="datetimeFigureOut">
              <a:rPr lang="en-US" smtClean="0"/>
              <a:t>9/2/2024</a:t>
            </a:fld>
            <a:endParaRPr lang="en-US"/>
          </a:p>
        </p:txBody>
      </p:sp>
      <p:sp>
        <p:nvSpPr>
          <p:cNvPr id="6" name="Rectangle 1031"/>
          <p:cNvSpPr>
            <a:spLocks noGrp="1" noChangeArrowheads="1"/>
          </p:cNvSpPr>
          <p:nvPr>
            <p:ph type="ftr" sz="quarter" idx="11"/>
          </p:nvPr>
        </p:nvSpPr>
        <p:spPr>
          <a:ln/>
        </p:spPr>
        <p:txBody>
          <a:bodyPr/>
          <a:lstStyle>
            <a:lvl1pPr>
              <a:defRPr/>
            </a:lvl1pPr>
          </a:lstStyle>
          <a:p>
            <a:endParaRPr lang="en-US"/>
          </a:p>
        </p:txBody>
      </p:sp>
      <p:sp>
        <p:nvSpPr>
          <p:cNvPr id="7" name="Rectangle 1032"/>
          <p:cNvSpPr>
            <a:spLocks noGrp="1" noChangeArrowheads="1"/>
          </p:cNvSpPr>
          <p:nvPr>
            <p:ph type="sldNum" sz="quarter" idx="12"/>
          </p:nvPr>
        </p:nvSpPr>
        <p:spPr>
          <a:ln/>
        </p:spPr>
        <p:txBody>
          <a:bodyPr/>
          <a:lstStyle>
            <a:lvl1pPr>
              <a:defRPr/>
            </a:lvl1pPr>
          </a:lstStyle>
          <a:p>
            <a:fld id="{00A3B615-B0D9-4690-B83C-523A58657FF7}" type="slidenum">
              <a:rPr lang="en-US" smtClean="0"/>
              <a:t>‹N°›</a:t>
            </a:fld>
            <a:endParaRPr lang="en-US"/>
          </a:p>
        </p:txBody>
      </p:sp>
    </p:spTree>
    <p:extLst>
      <p:ext uri="{BB962C8B-B14F-4D97-AF65-F5344CB8AC3E}">
        <p14:creationId xmlns:p14="http://schemas.microsoft.com/office/powerpoint/2010/main" val="4220010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title"/>
          </p:nvPr>
        </p:nvSpPr>
        <p:spPr>
          <a:xfrm>
            <a:off x="609600" y="44450"/>
            <a:ext cx="10972800" cy="1143000"/>
          </a:xfrm>
        </p:spPr>
        <p:txBody>
          <a:bodyPr/>
          <a:lstStyle/>
          <a:p>
            <a:r>
              <a:rPr lang="fr-FR" dirty="0"/>
              <a:t>Modifiez le style du titre</a:t>
            </a:r>
          </a:p>
        </p:txBody>
      </p:sp>
      <p:sp>
        <p:nvSpPr>
          <p:cNvPr id="3" name="Espace réservé du contenu 2"/>
          <p:cNvSpPr>
            <a:spLocks noGrp="1"/>
          </p:cNvSpPr>
          <p:nvPr>
            <p:ph idx="1"/>
          </p:nvPr>
        </p:nvSpPr>
        <p:spPr>
          <a:xfrm>
            <a:off x="609600" y="1600201"/>
            <a:ext cx="10972800" cy="4525963"/>
          </a:xfrm>
        </p:spPr>
        <p:txBody>
          <a:bodyPr/>
          <a:lstStyle>
            <a:lvl2pPr>
              <a:buClr>
                <a:srgbClr val="92D050"/>
              </a:buClr>
              <a:buFont typeface="Arial" pitchFamily="34" charset="0"/>
              <a:buChar char="•"/>
              <a:defRPr/>
            </a:lvl2pPr>
            <a:lvl3pPr>
              <a:buClr>
                <a:schemeClr val="accent3">
                  <a:lumMod val="60000"/>
                  <a:lumOff val="40000"/>
                </a:schemeClr>
              </a:buClr>
              <a:defRPr/>
            </a:lvl3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09600" y="6356351"/>
            <a:ext cx="2844800" cy="365125"/>
          </a:xfrm>
        </p:spPr>
        <p:txBody>
          <a:bodyPr/>
          <a:lstStyle>
            <a:lvl1pPr>
              <a:defRPr/>
            </a:lvl1pPr>
          </a:lstStyle>
          <a:p>
            <a:fld id="{F30DD850-3AA3-4A75-AFC3-81008AFAB341}" type="datetimeFigureOut">
              <a:rPr lang="fr-FR" altLang="fr-FR"/>
              <a:pPr/>
              <a:t>02/09/2024</a:t>
            </a:fld>
            <a:endParaRPr lang="fr-FR" altLang="fr-FR"/>
          </a:p>
        </p:txBody>
      </p:sp>
      <p:sp>
        <p:nvSpPr>
          <p:cNvPr id="5" name="Espace réservé du pied de page 4"/>
          <p:cNvSpPr>
            <a:spLocks noGrp="1"/>
          </p:cNvSpPr>
          <p:nvPr>
            <p:ph type="ftr" sz="quarter" idx="11"/>
          </p:nvPr>
        </p:nvSpPr>
        <p:spPr>
          <a:xfrm>
            <a:off x="4165600" y="6356351"/>
            <a:ext cx="3860800" cy="365125"/>
          </a:xfr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8737600" y="6356351"/>
            <a:ext cx="2844800" cy="365125"/>
          </a:xfrm>
        </p:spPr>
        <p:txBody>
          <a:bodyPr/>
          <a:lstStyle>
            <a:lvl1pPr>
              <a:defRPr/>
            </a:lvl1pPr>
          </a:lstStyle>
          <a:p>
            <a:fld id="{E2ADBC9F-B4A6-4DAB-86CF-54F3CAE044A6}" type="slidenum">
              <a:rPr lang="fr-FR" altLang="fr-FR"/>
              <a:pPr/>
              <a:t>‹N°›</a:t>
            </a:fld>
            <a:endParaRPr lang="fr-FR" altLang="fr-FR"/>
          </a:p>
        </p:txBody>
      </p:sp>
    </p:spTree>
    <p:extLst>
      <p:ext uri="{BB962C8B-B14F-4D97-AF65-F5344CB8AC3E}">
        <p14:creationId xmlns:p14="http://schemas.microsoft.com/office/powerpoint/2010/main" val="3332425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endParaRPr lang="en-US"/>
          </a:p>
        </p:txBody>
      </p:sp>
      <p:sp>
        <p:nvSpPr>
          <p:cNvPr id="3" name="Espace réservé du contenu 2"/>
          <p:cNvSpPr>
            <a:spLocks noGrp="1"/>
          </p:cNvSpPr>
          <p:nvPr>
            <p:ph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a:xfrm>
            <a:off x="609600" y="6251575"/>
            <a:ext cx="2844800" cy="476250"/>
          </a:xfrm>
        </p:spPr>
        <p:txBody>
          <a:bodyPr/>
          <a:lstStyle>
            <a:lvl1pPr>
              <a:defRPr/>
            </a:lvl1pPr>
          </a:lstStyle>
          <a:p>
            <a:endParaRPr lang="fr-FR" altLang="fr-FR"/>
          </a:p>
        </p:txBody>
      </p:sp>
      <p:sp>
        <p:nvSpPr>
          <p:cNvPr id="6" name="Espace réservé du numéro de diapositive 5"/>
          <p:cNvSpPr>
            <a:spLocks noGrp="1"/>
          </p:cNvSpPr>
          <p:nvPr>
            <p:ph type="sldNum" sz="quarter" idx="11"/>
          </p:nvPr>
        </p:nvSpPr>
        <p:spPr>
          <a:xfrm>
            <a:off x="8737600" y="6248400"/>
            <a:ext cx="2844800" cy="476250"/>
          </a:xfrm>
        </p:spPr>
        <p:txBody>
          <a:bodyPr/>
          <a:lstStyle>
            <a:lvl1pPr>
              <a:defRPr/>
            </a:lvl1pPr>
          </a:lstStyle>
          <a:p>
            <a:fld id="{AF142907-B97F-4BCF-858F-FA461C29F68C}" type="slidenum">
              <a:rPr lang="fr-FR" altLang="fr-FR"/>
              <a:pPr/>
              <a:t>‹N°›</a:t>
            </a:fld>
            <a:endParaRPr lang="fr-FR" altLang="fr-FR"/>
          </a:p>
        </p:txBody>
      </p:sp>
      <p:sp>
        <p:nvSpPr>
          <p:cNvPr id="7" name="Espace réservé du pied de page 6"/>
          <p:cNvSpPr>
            <a:spLocks noGrp="1"/>
          </p:cNvSpPr>
          <p:nvPr>
            <p:ph type="ftr" sz="quarter" idx="12"/>
          </p:nvPr>
        </p:nvSpPr>
        <p:spPr>
          <a:xfrm>
            <a:off x="4165600" y="6248400"/>
            <a:ext cx="3860800" cy="476250"/>
          </a:xfrm>
        </p:spPr>
        <p:txBody>
          <a:bodyPr/>
          <a:lstStyle>
            <a:lvl1pPr>
              <a:defRPr/>
            </a:lvl1pPr>
          </a:lstStyle>
          <a:p>
            <a:endParaRPr lang="fr-FR" altLang="fr-FR"/>
          </a:p>
        </p:txBody>
      </p:sp>
    </p:spTree>
    <p:extLst>
      <p:ext uri="{BB962C8B-B14F-4D97-AF65-F5344CB8AC3E}">
        <p14:creationId xmlns:p14="http://schemas.microsoft.com/office/powerpoint/2010/main" val="3766259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08667C2-E383-46B9-8E77-EABA5C22A4BD}" type="datetimeFigureOut">
              <a:rPr lang="fr-FR" smtClean="0"/>
              <a:t>02/09/2024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6AD882-F5EF-4C06-9082-2986C3E2C8DB}" type="slidenum">
              <a:rPr lang="fr-FR" smtClean="0"/>
              <a:t>‹N°›</a:t>
            </a:fld>
            <a:endParaRPr lang="fr-FR"/>
          </a:p>
        </p:txBody>
      </p:sp>
      <p:pic>
        <p:nvPicPr>
          <p:cNvPr id="7" name="Picture 2">
            <a:hlinkClick r:id="" action="ppaction://noaction"/>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72492" y="44625"/>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94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08667C2-E383-46B9-8E77-EABA5C22A4BD}" type="datetimeFigureOut">
              <a:rPr lang="fr-FR" smtClean="0"/>
              <a:t>02/09/2024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6AD882-F5EF-4C06-9082-2986C3E2C8DB}" type="slidenum">
              <a:rPr lang="fr-FR" smtClean="0"/>
              <a:t>‹N°›</a:t>
            </a:fld>
            <a:endParaRPr lang="fr-FR"/>
          </a:p>
        </p:txBody>
      </p:sp>
      <p:pic>
        <p:nvPicPr>
          <p:cNvPr id="8"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442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08667C2-E383-46B9-8E77-EABA5C22A4BD}" type="datetimeFigureOut">
              <a:rPr lang="fr-FR" smtClean="0"/>
              <a:t>02/09/2024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6AD882-F5EF-4C06-9082-2986C3E2C8DB}" type="slidenum">
              <a:rPr lang="fr-FR" smtClean="0"/>
              <a:t>‹N°›</a:t>
            </a:fld>
            <a:endParaRPr lang="fr-FR"/>
          </a:p>
        </p:txBody>
      </p:sp>
      <p:pic>
        <p:nvPicPr>
          <p:cNvPr id="9"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581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08667C2-E383-46B9-8E77-EABA5C22A4BD}" type="datetimeFigureOut">
              <a:rPr lang="fr-FR" smtClean="0"/>
              <a:t>02/09/2024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6AD882-F5EF-4C06-9082-2986C3E2C8DB}" type="slidenum">
              <a:rPr lang="fr-FR" smtClean="0"/>
              <a:t>‹N°›</a:t>
            </a:fld>
            <a:endParaRPr lang="fr-FR"/>
          </a:p>
        </p:txBody>
      </p:sp>
      <p:pic>
        <p:nvPicPr>
          <p:cNvPr id="10"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7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13185B-123B-4BB3-88D9-4DF57085CBE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E06B4CD-616B-43A8-8CD8-675DF831D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7559D2D-6A8F-42E6-8CA2-0B142E8735D1}"/>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3365523B-40FA-4715-AAF0-11478F5755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5617FD-8135-43BE-BF77-106282EB5DFA}"/>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177521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08667C2-E383-46B9-8E77-EABA5C22A4BD}" type="datetimeFigureOut">
              <a:rPr lang="fr-FR" smtClean="0"/>
              <a:t>02/09/2024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6AD882-F5EF-4C06-9082-2986C3E2C8DB}" type="slidenum">
              <a:rPr lang="fr-FR" smtClean="0"/>
              <a:t>‹N°›</a:t>
            </a:fld>
            <a:endParaRPr lang="fr-FR"/>
          </a:p>
        </p:txBody>
      </p:sp>
      <p:pic>
        <p:nvPicPr>
          <p:cNvPr id="12"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578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08667C2-E383-46B9-8E77-EABA5C22A4BD}" type="datetimeFigureOut">
              <a:rPr lang="fr-FR" smtClean="0"/>
              <a:t>02/09/2024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6AD882-F5EF-4C06-9082-2986C3E2C8DB}" type="slidenum">
              <a:rPr lang="fr-FR" smtClean="0"/>
              <a:t>‹N°›</a:t>
            </a:fld>
            <a:endParaRPr lang="fr-FR"/>
          </a:p>
        </p:txBody>
      </p:sp>
      <p:pic>
        <p:nvPicPr>
          <p:cNvPr id="8"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47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8667C2-E383-46B9-8E77-EABA5C22A4BD}" type="datetimeFigureOut">
              <a:rPr lang="fr-FR" smtClean="0"/>
              <a:t>02/09/2024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6AD882-F5EF-4C06-9082-2986C3E2C8DB}" type="slidenum">
              <a:rPr lang="fr-FR" smtClean="0"/>
              <a:t>‹N°›</a:t>
            </a:fld>
            <a:endParaRPr lang="fr-FR"/>
          </a:p>
        </p:txBody>
      </p:sp>
      <p:pic>
        <p:nvPicPr>
          <p:cNvPr id="7"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479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08667C2-E383-46B9-8E77-EABA5C22A4BD}" type="datetimeFigureOut">
              <a:rPr lang="fr-FR" smtClean="0"/>
              <a:t>02/09/2024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6AD882-F5EF-4C06-9082-2986C3E2C8DB}" type="slidenum">
              <a:rPr lang="fr-FR" smtClean="0"/>
              <a:t>‹N°›</a:t>
            </a:fld>
            <a:endParaRPr lang="fr-FR"/>
          </a:p>
        </p:txBody>
      </p:sp>
      <p:pic>
        <p:nvPicPr>
          <p:cNvPr id="10"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89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08667C2-E383-46B9-8E77-EABA5C22A4BD}" type="datetimeFigureOut">
              <a:rPr lang="fr-FR" smtClean="0"/>
              <a:t>02/09/2024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6AD882-F5EF-4C06-9082-2986C3E2C8DB}" type="slidenum">
              <a:rPr lang="fr-FR" smtClean="0"/>
              <a:t>‹N°›</a:t>
            </a:fld>
            <a:endParaRPr lang="fr-FR"/>
          </a:p>
        </p:txBody>
      </p:sp>
      <p:pic>
        <p:nvPicPr>
          <p:cNvPr id="10"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52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08667C2-E383-46B9-8E77-EABA5C22A4BD}" type="datetimeFigureOut">
              <a:rPr lang="fr-FR" smtClean="0"/>
              <a:t>02/09/2024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6AD882-F5EF-4C06-9082-2986C3E2C8DB}" type="slidenum">
              <a:rPr lang="fr-FR" smtClean="0"/>
              <a:t>‹N°›</a:t>
            </a:fld>
            <a:endParaRPr lang="fr-FR"/>
          </a:p>
        </p:txBody>
      </p:sp>
      <p:pic>
        <p:nvPicPr>
          <p:cNvPr id="9"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627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08667C2-E383-46B9-8E77-EABA5C22A4BD}" type="datetimeFigureOut">
              <a:rPr lang="fr-FR" smtClean="0"/>
              <a:t>02/09/2024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6AD882-F5EF-4C06-9082-2986C3E2C8DB}" type="slidenum">
              <a:rPr lang="fr-FR" smtClean="0"/>
              <a:t>‹N°›</a:t>
            </a:fld>
            <a:endParaRPr lang="fr-FR"/>
          </a:p>
        </p:txBody>
      </p:sp>
      <p:pic>
        <p:nvPicPr>
          <p:cNvPr id="8"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189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able Placeholder 6"/>
          <p:cNvSpPr>
            <a:spLocks noGrp="1"/>
          </p:cNvSpPr>
          <p:nvPr>
            <p:ph type="tbl" sz="quarter" idx="13"/>
          </p:nvPr>
        </p:nvSpPr>
        <p:spPr>
          <a:xfrm>
            <a:off x="609600" y="2009424"/>
            <a:ext cx="10972800" cy="4116211"/>
          </a:xfrm>
        </p:spPr>
        <p:txBody>
          <a:bodyPr/>
          <a:lstStyle/>
          <a:p>
            <a:pPr lvl="0"/>
            <a:r>
              <a:rPr lang="en-US" noProof="0"/>
              <a:t>Click icon to add table</a:t>
            </a:r>
          </a:p>
        </p:txBody>
      </p:sp>
      <p:sp>
        <p:nvSpPr>
          <p:cNvPr id="4" name="Footer Placeholder 2">
            <a:extLst>
              <a:ext uri="{FF2B5EF4-FFF2-40B4-BE49-F238E27FC236}">
                <a16:creationId xmlns:a16="http://schemas.microsoft.com/office/drawing/2014/main" id="{637EE058-AA64-424E-93CC-E5BA63DECBA1}"/>
              </a:ext>
            </a:extLst>
          </p:cNvPr>
          <p:cNvSpPr>
            <a:spLocks noGrp="1"/>
          </p:cNvSpPr>
          <p:nvPr>
            <p:ph type="ftr" sz="quarter" idx="14"/>
          </p:nvPr>
        </p:nvSpPr>
        <p:spPr/>
        <p:txBody>
          <a:bodyPr/>
          <a:lstStyle>
            <a:lvl1pPr>
              <a:defRPr/>
            </a:lvl1pPr>
          </a:lstStyle>
          <a:p>
            <a:pPr>
              <a:defRPr/>
            </a:pPr>
            <a:r>
              <a:rPr lang="en-US"/>
              <a:t>Report title</a:t>
            </a:r>
            <a:endParaRPr lang="en-US" dirty="0"/>
          </a:p>
        </p:txBody>
      </p:sp>
      <p:sp>
        <p:nvSpPr>
          <p:cNvPr id="5" name="Slide Number Placeholder 3">
            <a:extLst>
              <a:ext uri="{FF2B5EF4-FFF2-40B4-BE49-F238E27FC236}">
                <a16:creationId xmlns:a16="http://schemas.microsoft.com/office/drawing/2014/main" id="{5973A269-F805-4DEA-A2CB-E19FD4F65D95}"/>
              </a:ext>
            </a:extLst>
          </p:cNvPr>
          <p:cNvSpPr>
            <a:spLocks noGrp="1"/>
          </p:cNvSpPr>
          <p:nvPr>
            <p:ph type="sldNum" sz="quarter" idx="15"/>
          </p:nvPr>
        </p:nvSpPr>
        <p:spPr/>
        <p:txBody>
          <a:bodyPr/>
          <a:lstStyle>
            <a:lvl1pPr>
              <a:defRPr/>
            </a:lvl1pPr>
          </a:lstStyle>
          <a:p>
            <a:pPr>
              <a:defRPr/>
            </a:pPr>
            <a:fld id="{98FC2A84-A2ED-4013-A835-DC69BBA9C38F}" type="slidenum">
              <a:rPr lang="en-US" altLang="fr-FR"/>
              <a:pPr>
                <a:defRPr/>
              </a:pPr>
              <a:t>‹N°›</a:t>
            </a:fld>
            <a:endParaRPr lang="en-US" altLang="fr-FR"/>
          </a:p>
        </p:txBody>
      </p:sp>
      <p:pic>
        <p:nvPicPr>
          <p:cNvPr id="7"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584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6"/>
          <p:cNvSpPr>
            <a:spLocks noGrp="1"/>
          </p:cNvSpPr>
          <p:nvPr>
            <p:ph type="body" sz="quarter" idx="13"/>
          </p:nvPr>
        </p:nvSpPr>
        <p:spPr>
          <a:xfrm>
            <a:off x="6158400" y="2009424"/>
            <a:ext cx="5424000" cy="4116211"/>
          </a:xfrm>
        </p:spPr>
        <p:txBody>
          <a:bodyPr/>
          <a:lstStyle>
            <a:lvl1pPr marL="457200" indent="-457200">
              <a:buFont typeface="Wingdings" charset="2"/>
              <a:buAutoNum type="arabicPlain"/>
              <a:defRPr/>
            </a:lvl1pPr>
          </a:lstStyle>
          <a:p>
            <a:pPr lvl="0"/>
            <a:r>
              <a:rPr lang="en-US"/>
              <a:t>Click to edit Master text styles</a:t>
            </a:r>
          </a:p>
          <a:p>
            <a:pPr lvl="1"/>
            <a:r>
              <a:rPr lang="en-US"/>
              <a:t>Second level</a:t>
            </a:r>
          </a:p>
          <a:p>
            <a:pPr lvl="2"/>
            <a:r>
              <a:rPr lang="en-US"/>
              <a:t>Third level</a:t>
            </a:r>
          </a:p>
        </p:txBody>
      </p:sp>
      <p:sp>
        <p:nvSpPr>
          <p:cNvPr id="10" name="Text Placeholder 6"/>
          <p:cNvSpPr>
            <a:spLocks noGrp="1"/>
          </p:cNvSpPr>
          <p:nvPr>
            <p:ph type="body" sz="quarter" idx="14"/>
          </p:nvPr>
        </p:nvSpPr>
        <p:spPr>
          <a:xfrm>
            <a:off x="609600" y="2009424"/>
            <a:ext cx="5376000" cy="4116211"/>
          </a:xfrm>
        </p:spPr>
        <p:txBody>
          <a:bodyPr/>
          <a:lstStyle>
            <a:lvl1pPr marL="457200" indent="-457200">
              <a:buFont typeface="Wingdings" charset="2"/>
              <a:buAutoNum type="arabicPlain"/>
              <a:defRPr/>
            </a:lvl1pPr>
          </a:lstStyle>
          <a:p>
            <a:pPr lvl="0"/>
            <a:r>
              <a:rPr lang="en-US"/>
              <a:t>Click to edit Master text styles</a:t>
            </a:r>
          </a:p>
          <a:p>
            <a:pPr lvl="1"/>
            <a:r>
              <a:rPr lang="en-US"/>
              <a:t>Second level</a:t>
            </a:r>
          </a:p>
          <a:p>
            <a:pPr lvl="2"/>
            <a:r>
              <a:rPr lang="en-US"/>
              <a:t>Third level</a:t>
            </a:r>
          </a:p>
        </p:txBody>
      </p:sp>
      <p:sp>
        <p:nvSpPr>
          <p:cNvPr id="5" name="Footer Placeholder 2">
            <a:extLst>
              <a:ext uri="{FF2B5EF4-FFF2-40B4-BE49-F238E27FC236}">
                <a16:creationId xmlns:a16="http://schemas.microsoft.com/office/drawing/2014/main" id="{52208B77-7B8D-4FEC-BE21-26E20B408189}"/>
              </a:ext>
            </a:extLst>
          </p:cNvPr>
          <p:cNvSpPr>
            <a:spLocks noGrp="1"/>
          </p:cNvSpPr>
          <p:nvPr>
            <p:ph type="ftr" sz="quarter" idx="15"/>
          </p:nvPr>
        </p:nvSpPr>
        <p:spPr/>
        <p:txBody>
          <a:bodyPr/>
          <a:lstStyle>
            <a:lvl1pPr>
              <a:defRPr/>
            </a:lvl1pPr>
          </a:lstStyle>
          <a:p>
            <a:pPr>
              <a:defRPr/>
            </a:pPr>
            <a:r>
              <a:rPr lang="en-US"/>
              <a:t>Report title</a:t>
            </a:r>
            <a:endParaRPr lang="en-US" dirty="0"/>
          </a:p>
        </p:txBody>
      </p:sp>
      <p:sp>
        <p:nvSpPr>
          <p:cNvPr id="6" name="Slide Number Placeholder 3">
            <a:extLst>
              <a:ext uri="{FF2B5EF4-FFF2-40B4-BE49-F238E27FC236}">
                <a16:creationId xmlns:a16="http://schemas.microsoft.com/office/drawing/2014/main" id="{2FC33918-06E6-4AEE-A3BA-A98FA64907FF}"/>
              </a:ext>
            </a:extLst>
          </p:cNvPr>
          <p:cNvSpPr>
            <a:spLocks noGrp="1"/>
          </p:cNvSpPr>
          <p:nvPr>
            <p:ph type="sldNum" sz="quarter" idx="16"/>
          </p:nvPr>
        </p:nvSpPr>
        <p:spPr/>
        <p:txBody>
          <a:bodyPr/>
          <a:lstStyle>
            <a:lvl1pPr>
              <a:defRPr/>
            </a:lvl1pPr>
          </a:lstStyle>
          <a:p>
            <a:pPr>
              <a:defRPr/>
            </a:pPr>
            <a:fld id="{58B45A5B-BCC8-428F-93B0-2FDF817F9017}" type="slidenum">
              <a:rPr lang="en-US" altLang="fr-FR"/>
              <a:pPr>
                <a:defRPr/>
              </a:pPr>
              <a:t>‹N°›</a:t>
            </a:fld>
            <a:endParaRPr lang="en-US" altLang="fr-FR"/>
          </a:p>
        </p:txBody>
      </p:sp>
      <p:pic>
        <p:nvPicPr>
          <p:cNvPr id="9"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392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 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5"/>
          </p:nvPr>
        </p:nvSpPr>
        <p:spPr>
          <a:xfrm>
            <a:off x="609600" y="2008718"/>
            <a:ext cx="5376333" cy="4116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p:cNvSpPr>
            <a:spLocks noGrp="1"/>
          </p:cNvSpPr>
          <p:nvPr>
            <p:ph type="pic" sz="quarter" idx="16"/>
          </p:nvPr>
        </p:nvSpPr>
        <p:spPr>
          <a:xfrm>
            <a:off x="6157384" y="2257777"/>
            <a:ext cx="5425016" cy="3867856"/>
          </a:xfrm>
        </p:spPr>
        <p:txBody>
          <a:bodyPr/>
          <a:lstStyle/>
          <a:p>
            <a:pPr lvl="0"/>
            <a:r>
              <a:rPr lang="en-US" noProof="0"/>
              <a:t>Click icon to add picture</a:t>
            </a:r>
          </a:p>
        </p:txBody>
      </p:sp>
      <p:sp>
        <p:nvSpPr>
          <p:cNvPr id="5" name="Footer Placeholder 2">
            <a:extLst>
              <a:ext uri="{FF2B5EF4-FFF2-40B4-BE49-F238E27FC236}">
                <a16:creationId xmlns:a16="http://schemas.microsoft.com/office/drawing/2014/main" id="{C5692BA0-82F6-4FFC-9FA9-FDEA28A3A5B6}"/>
              </a:ext>
            </a:extLst>
          </p:cNvPr>
          <p:cNvSpPr>
            <a:spLocks noGrp="1"/>
          </p:cNvSpPr>
          <p:nvPr>
            <p:ph type="ftr" sz="quarter" idx="17"/>
          </p:nvPr>
        </p:nvSpPr>
        <p:spPr/>
        <p:txBody>
          <a:bodyPr/>
          <a:lstStyle>
            <a:lvl1pPr>
              <a:defRPr/>
            </a:lvl1pPr>
          </a:lstStyle>
          <a:p>
            <a:pPr>
              <a:defRPr/>
            </a:pPr>
            <a:r>
              <a:rPr lang="en-US"/>
              <a:t>Report title</a:t>
            </a:r>
          </a:p>
        </p:txBody>
      </p:sp>
      <p:sp>
        <p:nvSpPr>
          <p:cNvPr id="6" name="Slide Number Placeholder 3">
            <a:extLst>
              <a:ext uri="{FF2B5EF4-FFF2-40B4-BE49-F238E27FC236}">
                <a16:creationId xmlns:a16="http://schemas.microsoft.com/office/drawing/2014/main" id="{B6D4BB7E-A220-4765-B2BE-4C80594783C8}"/>
              </a:ext>
            </a:extLst>
          </p:cNvPr>
          <p:cNvSpPr>
            <a:spLocks noGrp="1"/>
          </p:cNvSpPr>
          <p:nvPr>
            <p:ph type="sldNum" sz="quarter" idx="18"/>
          </p:nvPr>
        </p:nvSpPr>
        <p:spPr/>
        <p:txBody>
          <a:bodyPr/>
          <a:lstStyle>
            <a:lvl1pPr>
              <a:defRPr/>
            </a:lvl1pPr>
          </a:lstStyle>
          <a:p>
            <a:pPr>
              <a:defRPr/>
            </a:pPr>
            <a:fld id="{110F5CE9-B83A-4064-A1B0-18B3BAB1B566}" type="slidenum">
              <a:rPr lang="en-US" altLang="fr-FR"/>
              <a:pPr>
                <a:defRPr/>
              </a:pPr>
              <a:t>‹N°›</a:t>
            </a:fld>
            <a:endParaRPr lang="en-US" altLang="fr-FR"/>
          </a:p>
        </p:txBody>
      </p:sp>
      <p:pic>
        <p:nvPicPr>
          <p:cNvPr id="8"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70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38117-A16D-4BB7-B64A-9EA71AEBA4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16DF28-388B-41F2-8606-FDCD04933DB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18D84-5C8F-465B-B895-80A11649F55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7DE90F-DB5C-4840-AE64-5178F62B27F4}"/>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6" name="Espace réservé du pied de page 5">
            <a:extLst>
              <a:ext uri="{FF2B5EF4-FFF2-40B4-BE49-F238E27FC236}">
                <a16:creationId xmlns:a16="http://schemas.microsoft.com/office/drawing/2014/main" id="{35D15EC6-F491-4001-AF7F-5C4B552B9A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375D22-3D7F-4230-A3E7-4AF7A235A071}"/>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359356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66119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4" name="Picture 7" title="arrow icon">
            <a:extLst>
              <a:ext uri="{FF2B5EF4-FFF2-40B4-BE49-F238E27FC236}">
                <a16:creationId xmlns:a16="http://schemas.microsoft.com/office/drawing/2014/main" id="{2C0AEF25-0874-4D13-8C8A-45277829E12E}"/>
              </a:ext>
            </a:extLst>
          </p:cNvPr>
          <p:cNvPicPr>
            <a:picLocks noChangeAspect="1"/>
          </p:cNvPicPr>
          <p:nvPr/>
        </p:nvPicPr>
        <p:blipFill>
          <a:blip r:embed="rId2"/>
          <a:stretch>
            <a:fillRect/>
          </a:stretch>
        </p:blipFill>
        <p:spPr>
          <a:xfrm>
            <a:off x="10049934" y="5513388"/>
            <a:ext cx="1631951" cy="963612"/>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2" y="749913"/>
            <a:ext cx="9809087" cy="667725"/>
          </a:xfrm>
        </p:spPr>
        <p:txBody>
          <a:bodyPr/>
          <a:lstStyle/>
          <a:p>
            <a:r>
              <a:rPr lang="en-US"/>
              <a:t>Click to edit Master title style</a:t>
            </a:r>
          </a:p>
        </p:txBody>
      </p:sp>
      <p:sp>
        <p:nvSpPr>
          <p:cNvPr id="5" name="Slide Number Placeholder 2">
            <a:extLst>
              <a:ext uri="{FF2B5EF4-FFF2-40B4-BE49-F238E27FC236}">
                <a16:creationId xmlns:a16="http://schemas.microsoft.com/office/drawing/2014/main" id="{413BB7A8-79D0-4522-8388-7CD39230CCA7}"/>
              </a:ext>
            </a:extLst>
          </p:cNvPr>
          <p:cNvSpPr>
            <a:spLocks noGrp="1"/>
          </p:cNvSpPr>
          <p:nvPr>
            <p:ph type="sldNum" sz="quarter" idx="10"/>
          </p:nvPr>
        </p:nvSpPr>
        <p:spPr>
          <a:xfrm>
            <a:off x="8737600" y="6356351"/>
            <a:ext cx="2844800" cy="365125"/>
          </a:xfrm>
        </p:spPr>
        <p:txBody>
          <a:bodyPr/>
          <a:lstStyle>
            <a:lvl1pPr>
              <a:defRPr/>
            </a:lvl1pPr>
          </a:lstStyle>
          <a:p>
            <a:pPr>
              <a:defRPr/>
            </a:pPr>
            <a:fld id="{07966F4D-741B-4417-9069-2768B8F40F79}" type="slidenum">
              <a:rPr lang="en-GB" altLang="fr-FR"/>
              <a:pPr>
                <a:defRPr/>
              </a:pPr>
              <a:t>‹N°›</a:t>
            </a:fld>
            <a:endParaRPr lang="en-GB" altLang="fr-FR"/>
          </a:p>
        </p:txBody>
      </p:sp>
      <p:pic>
        <p:nvPicPr>
          <p:cNvPr id="8" name="Picture 2">
            <a:hlinkClick r:id="rId3" action="ppaction://hlinksldjump"/>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71724" y="33719"/>
            <a:ext cx="1214241" cy="3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41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75696-9167-42F5-8BCB-830424944E6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C9D556-F7F2-4C70-AFB3-03A86E2B2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3E909E-4CF5-46CE-8082-C91FD39874B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3520CE7-5E6A-4348-BF15-81A91F5CE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21B3795-CFC5-4DE3-9638-97094F130AA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B67F301-115F-48CD-B5FD-E64ABD6044DA}"/>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8" name="Espace réservé du pied de page 7">
            <a:extLst>
              <a:ext uri="{FF2B5EF4-FFF2-40B4-BE49-F238E27FC236}">
                <a16:creationId xmlns:a16="http://schemas.microsoft.com/office/drawing/2014/main" id="{F2D2219F-FD52-4B6C-8C8A-AE37EC4F6D9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7AEB264-C4ED-497A-A50E-7C23996941AC}"/>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300512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0A3B7-1F38-4B3C-881D-8FFFA8693BB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A93BA36-A91E-48B5-BD7B-C5E04009DC57}"/>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4" name="Espace réservé du pied de page 3">
            <a:extLst>
              <a:ext uri="{FF2B5EF4-FFF2-40B4-BE49-F238E27FC236}">
                <a16:creationId xmlns:a16="http://schemas.microsoft.com/office/drawing/2014/main" id="{B9DC2483-529F-4B5D-85EA-D1E2D71490C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C3FB3F0-3D9B-4E5A-ABD6-89961FFC8807}"/>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8363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33F39E8-1C0B-45E0-B421-2E5883E249B1}"/>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3" name="Espace réservé du pied de page 2">
            <a:extLst>
              <a:ext uri="{FF2B5EF4-FFF2-40B4-BE49-F238E27FC236}">
                <a16:creationId xmlns:a16="http://schemas.microsoft.com/office/drawing/2014/main" id="{B1623AB7-9012-4B22-9A23-3BCC2BABEC5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4E34F9D-FB2C-423C-87C3-26284D9A4E91}"/>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378861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82803-997C-49A6-9B02-254D9DACC2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CC34206-08D5-401C-B3C3-FA586F212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1D34ADC-546E-4CB3-A0AD-96DA43E51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DA4847-E40E-4E13-A65F-098F27C7DB3D}"/>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6" name="Espace réservé du pied de page 5">
            <a:extLst>
              <a:ext uri="{FF2B5EF4-FFF2-40B4-BE49-F238E27FC236}">
                <a16:creationId xmlns:a16="http://schemas.microsoft.com/office/drawing/2014/main" id="{FF15E37F-DB0F-4AA4-97F3-61A5B2C6C5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3672DE-B12F-44D8-8391-B41B5BF0E721}"/>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358824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3710E-80AC-4B78-8DED-D869840FC6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5D7C224-647D-498A-8C3B-CE8D8BBD1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9647390-D47A-43DF-97B9-15FAB7F2A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46F254-37A5-4C21-82FE-1957A661DFBE}"/>
              </a:ext>
            </a:extLst>
          </p:cNvPr>
          <p:cNvSpPr>
            <a:spLocks noGrp="1"/>
          </p:cNvSpPr>
          <p:nvPr>
            <p:ph type="dt" sz="half" idx="10"/>
          </p:nvPr>
        </p:nvSpPr>
        <p:spPr/>
        <p:txBody>
          <a:bodyPr/>
          <a:lstStyle/>
          <a:p>
            <a:fld id="{32ADE12E-5198-4C81-95E4-6A275E2D4FE6}" type="datetimeFigureOut">
              <a:rPr lang="fr-FR" smtClean="0"/>
              <a:t>02/09/2024</a:t>
            </a:fld>
            <a:endParaRPr lang="fr-FR"/>
          </a:p>
        </p:txBody>
      </p:sp>
      <p:sp>
        <p:nvSpPr>
          <p:cNvPr id="6" name="Espace réservé du pied de page 5">
            <a:extLst>
              <a:ext uri="{FF2B5EF4-FFF2-40B4-BE49-F238E27FC236}">
                <a16:creationId xmlns:a16="http://schemas.microsoft.com/office/drawing/2014/main" id="{33A7433A-6044-4482-9FDC-92EB4496D9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25D8A0-31DE-4F9F-A0A6-1C6E0BC377EC}"/>
              </a:ext>
            </a:extLst>
          </p:cNvPr>
          <p:cNvSpPr>
            <a:spLocks noGrp="1"/>
          </p:cNvSpPr>
          <p:nvPr>
            <p:ph type="sldNum" sz="quarter" idx="12"/>
          </p:nvPr>
        </p:nvSpPr>
        <p:spPr/>
        <p:txBody>
          <a:bodyPr/>
          <a:lstStyle/>
          <a:p>
            <a:fld id="{03CCE122-6A13-40B7-8951-AAB341DD30AB}" type="slidenum">
              <a:rPr lang="fr-FR" smtClean="0"/>
              <a:t>‹N°›</a:t>
            </a:fld>
            <a:endParaRPr lang="fr-FR"/>
          </a:p>
        </p:txBody>
      </p:sp>
    </p:spTree>
    <p:extLst>
      <p:ext uri="{BB962C8B-B14F-4D97-AF65-F5344CB8AC3E}">
        <p14:creationId xmlns:p14="http://schemas.microsoft.com/office/powerpoint/2010/main" val="335844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7415B1-F39D-471F-9C49-F639BF4E9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EAC4D9B-C7FE-4A0F-B1FF-6D37E7C52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DA82AB-46BB-48DC-8BAF-07D52319A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DE12E-5198-4C81-95E4-6A275E2D4FE6}" type="datetimeFigureOut">
              <a:rPr lang="fr-FR" smtClean="0"/>
              <a:t>02/09/2024</a:t>
            </a:fld>
            <a:endParaRPr lang="fr-FR"/>
          </a:p>
        </p:txBody>
      </p:sp>
      <p:sp>
        <p:nvSpPr>
          <p:cNvPr id="5" name="Espace réservé du pied de page 4">
            <a:extLst>
              <a:ext uri="{FF2B5EF4-FFF2-40B4-BE49-F238E27FC236}">
                <a16:creationId xmlns:a16="http://schemas.microsoft.com/office/drawing/2014/main" id="{7606CD7C-59AC-4AE4-BD1F-0E1313A8B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544532C-62F9-402D-BCDD-AB1C8BF9ED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CE122-6A13-40B7-8951-AAB341DD30AB}" type="slidenum">
              <a:rPr lang="fr-FR" smtClean="0"/>
              <a:t>‹N°›</a:t>
            </a:fld>
            <a:endParaRPr lang="fr-FR"/>
          </a:p>
        </p:txBody>
      </p:sp>
    </p:spTree>
    <p:extLst>
      <p:ext uri="{BB962C8B-B14F-4D97-AF65-F5344CB8AC3E}">
        <p14:creationId xmlns:p14="http://schemas.microsoft.com/office/powerpoint/2010/main" val="246202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 id="2147483699" r:id="rId13"/>
    <p:sldLayoutId id="2147483700" r:id="rId14"/>
    <p:sldLayoutId id="2147483710" r:id="rId15"/>
    <p:sldLayoutId id="2147483711" r:id="rId16"/>
    <p:sldLayoutId id="2147483712" r:id="rId17"/>
    <p:sldLayoutId id="2147483713" r:id="rId18"/>
    <p:sldLayoutId id="21474837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5602" name="Espace réservé du titre 1"/>
          <p:cNvSpPr>
            <a:spLocks noGrp="1"/>
          </p:cNvSpPr>
          <p:nvPr>
            <p:ph type="title"/>
          </p:nvPr>
        </p:nvSpPr>
        <p:spPr bwMode="auto">
          <a:xfrm>
            <a:off x="609600" y="444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 style du titre</a:t>
            </a:r>
          </a:p>
        </p:txBody>
      </p:sp>
      <p:sp>
        <p:nvSpPr>
          <p:cNvPr id="25603"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1FA7BF3-2D93-4FD9-A194-A610725C35FE}" type="datetimeFigureOut">
              <a:rPr lang="en-US" smtClean="0"/>
              <a:t>9/2/2024</a:t>
            </a:fld>
            <a:endParaRPr lang="en-US"/>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endParaRPr lang="en-US"/>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0A3B615-B0D9-4690-B83C-523A58657FF7}" type="slidenum">
              <a:rPr lang="en-US" smtClean="0"/>
              <a:t>‹N°›</a:t>
            </a:fld>
            <a:endParaRPr lang="en-US"/>
          </a:p>
        </p:txBody>
      </p:sp>
    </p:spTree>
    <p:extLst>
      <p:ext uri="{BB962C8B-B14F-4D97-AF65-F5344CB8AC3E}">
        <p14:creationId xmlns:p14="http://schemas.microsoft.com/office/powerpoint/2010/main" val="8393237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ctr" rtl="0" eaLnBrk="1" fontAlgn="base" hangingPunct="1">
        <a:spcBef>
          <a:spcPct val="0"/>
        </a:spcBef>
        <a:spcAft>
          <a:spcPct val="0"/>
        </a:spcAft>
        <a:defRPr sz="4000" b="1" kern="1200">
          <a:solidFill>
            <a:srgbClr val="006600"/>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b="1">
          <a:solidFill>
            <a:srgbClr val="006600"/>
          </a:solidFill>
          <a:latin typeface="Calibri" charset="0"/>
          <a:ea typeface="MS PGothic" panose="020B0600070205080204" pitchFamily="34" charset="-128"/>
          <a:cs typeface="ＭＳ Ｐゴシック" charset="0"/>
        </a:defRPr>
      </a:lvl2pPr>
      <a:lvl3pPr algn="ctr" rtl="0" eaLnBrk="1" fontAlgn="base" hangingPunct="1">
        <a:spcBef>
          <a:spcPct val="0"/>
        </a:spcBef>
        <a:spcAft>
          <a:spcPct val="0"/>
        </a:spcAft>
        <a:defRPr sz="4000" b="1">
          <a:solidFill>
            <a:srgbClr val="006600"/>
          </a:solidFill>
          <a:latin typeface="Calibri" charset="0"/>
          <a:ea typeface="MS PGothic" panose="020B0600070205080204" pitchFamily="34" charset="-128"/>
          <a:cs typeface="ＭＳ Ｐゴシック" charset="0"/>
        </a:defRPr>
      </a:lvl3pPr>
      <a:lvl4pPr algn="ctr" rtl="0" eaLnBrk="1" fontAlgn="base" hangingPunct="1">
        <a:spcBef>
          <a:spcPct val="0"/>
        </a:spcBef>
        <a:spcAft>
          <a:spcPct val="0"/>
        </a:spcAft>
        <a:defRPr sz="4000" b="1">
          <a:solidFill>
            <a:srgbClr val="006600"/>
          </a:solidFill>
          <a:latin typeface="Calibri" charset="0"/>
          <a:ea typeface="MS PGothic" panose="020B0600070205080204" pitchFamily="34" charset="-128"/>
          <a:cs typeface="ＭＳ Ｐゴシック" charset="0"/>
        </a:defRPr>
      </a:lvl4pPr>
      <a:lvl5pPr algn="ctr" rtl="0" eaLnBrk="1" fontAlgn="base" hangingPunct="1">
        <a:spcBef>
          <a:spcPct val="0"/>
        </a:spcBef>
        <a:spcAft>
          <a:spcPct val="0"/>
        </a:spcAft>
        <a:defRPr sz="4000" b="1">
          <a:solidFill>
            <a:srgbClr val="006600"/>
          </a:solidFill>
          <a:latin typeface="Calibri"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b="1">
          <a:solidFill>
            <a:srgbClr val="006600"/>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000" b="1">
          <a:solidFill>
            <a:srgbClr val="006600"/>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000" b="1">
          <a:solidFill>
            <a:srgbClr val="006600"/>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000" b="1">
          <a:solidFill>
            <a:srgbClr val="006600"/>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006600"/>
        </a:buClr>
        <a:buFont typeface="Arial" panose="020B0604020202020204" pitchFamily="34" charset="0"/>
        <a:buChar char="•"/>
        <a:defRPr sz="3200" kern="1200">
          <a:solidFill>
            <a:srgbClr val="262626"/>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rgbClr val="006600"/>
        </a:buClr>
        <a:buFont typeface="Arial" panose="020B0604020202020204" pitchFamily="34" charset="0"/>
        <a:buChar char="–"/>
        <a:defRPr sz="2800" kern="1200">
          <a:solidFill>
            <a:srgbClr val="262626"/>
          </a:solidFill>
          <a:latin typeface="+mn-lt"/>
          <a:ea typeface="MS PGothic" panose="020B0600070205080204" pitchFamily="34" charset="-128"/>
          <a:cs typeface="+mn-cs"/>
        </a:defRPr>
      </a:lvl2pPr>
      <a:lvl3pPr marL="1143000" indent="-228600" algn="l" rtl="0" eaLnBrk="1" fontAlgn="base" hangingPunct="1">
        <a:spcBef>
          <a:spcPct val="20000"/>
        </a:spcBef>
        <a:spcAft>
          <a:spcPct val="0"/>
        </a:spcAft>
        <a:buClr>
          <a:srgbClr val="006600"/>
        </a:buClr>
        <a:buFont typeface="Arial" panose="020B0604020202020204" pitchFamily="34" charset="0"/>
        <a:buChar char="•"/>
        <a:defRPr sz="2400" kern="1200">
          <a:solidFill>
            <a:srgbClr val="262626"/>
          </a:solidFill>
          <a:latin typeface="+mn-lt"/>
          <a:ea typeface="MS PGothic" panose="020B0600070205080204" pitchFamily="34" charset="-128"/>
          <a:cs typeface="+mn-cs"/>
        </a:defRPr>
      </a:lvl3pPr>
      <a:lvl4pPr marL="1600200" indent="-228600" algn="l" rtl="0" eaLnBrk="1" fontAlgn="base" hangingPunct="1">
        <a:spcBef>
          <a:spcPct val="20000"/>
        </a:spcBef>
        <a:spcAft>
          <a:spcPct val="0"/>
        </a:spcAft>
        <a:buClr>
          <a:srgbClr val="006600"/>
        </a:buClr>
        <a:buFont typeface="Arial" panose="020B0604020202020204" pitchFamily="34" charset="0"/>
        <a:buChar char="–"/>
        <a:defRPr sz="2000" kern="1200">
          <a:solidFill>
            <a:srgbClr val="262626"/>
          </a:solidFill>
          <a:latin typeface="+mn-lt"/>
          <a:ea typeface="MS PGothic" panose="020B0600070205080204" pitchFamily="34" charset="-128"/>
          <a:cs typeface="+mn-cs"/>
        </a:defRPr>
      </a:lvl4pPr>
      <a:lvl5pPr marL="2057400" indent="-228600" algn="l" rtl="0" eaLnBrk="1" fontAlgn="base" hangingPunct="1">
        <a:spcBef>
          <a:spcPct val="20000"/>
        </a:spcBef>
        <a:spcAft>
          <a:spcPct val="0"/>
        </a:spcAft>
        <a:buClr>
          <a:srgbClr val="006600"/>
        </a:buClr>
        <a:buFont typeface="Arial" panose="020B0604020202020204" pitchFamily="34" charset="0"/>
        <a:buChar char="»"/>
        <a:defRPr sz="2000" kern="1200">
          <a:solidFill>
            <a:srgbClr val="262626"/>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667C2-E383-46B9-8E77-EABA5C22A4BD}" type="datetimeFigureOut">
              <a:rPr lang="fr-FR" smtClean="0"/>
              <a:t>02/09/2024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AD882-F5EF-4C06-9082-2986C3E2C8DB}" type="slidenum">
              <a:rPr lang="fr-FR" smtClean="0"/>
              <a:t>‹N°›</a:t>
            </a:fld>
            <a:endParaRPr lang="fr-FR"/>
          </a:p>
        </p:txBody>
      </p:sp>
    </p:spTree>
    <p:extLst>
      <p:ext uri="{BB962C8B-B14F-4D97-AF65-F5344CB8AC3E}">
        <p14:creationId xmlns:p14="http://schemas.microsoft.com/office/powerpoint/2010/main" val="173000983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olidarites-sante.gouv.fr/ministere/documentation-et-publications-officielles/rapports/personnes-agees/article/rapport-el-khomri-plan-de-mobilisation-nationale-en-faveur-de-l-attractivite" TargetMode="External"/><Relationship Id="rId2" Type="http://schemas.openxmlformats.org/officeDocument/2006/relationships/hyperlink" Target="https://solidarites-sante.gouv.fr/affaires-sociales/personnes-agees/concertation-grand-age-et-autonomie/article/rapport-de-la-concertation-grand-age-et-autonomi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C3%A9decine/G%C3%A9riatrie%20(voir%20aussi%20DESC)/Grille%20AGGIR%20(formulaire%20Cerfa).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tmp"/><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mailto:thomas.gilbert@chu-lyon.fr"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6AB8E6-A215-414E-B9D0-51C662CF0C23}"/>
              </a:ext>
            </a:extLst>
          </p:cNvPr>
          <p:cNvSpPr/>
          <p:nvPr/>
        </p:nvSpPr>
        <p:spPr>
          <a:xfrm>
            <a:off x="0" y="4826642"/>
            <a:ext cx="11042248" cy="20313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677CB8D-5E8E-47FD-B076-6369C3A3E4B9}"/>
              </a:ext>
            </a:extLst>
          </p:cNvPr>
          <p:cNvSpPr>
            <a:spLocks noGrp="1"/>
          </p:cNvSpPr>
          <p:nvPr>
            <p:ph type="ctrTitle"/>
          </p:nvPr>
        </p:nvSpPr>
        <p:spPr>
          <a:xfrm>
            <a:off x="1524000" y="2168943"/>
            <a:ext cx="9144000" cy="2387600"/>
          </a:xfrm>
        </p:spPr>
        <p:txBody>
          <a:bodyPr>
            <a:normAutofit fontScale="90000"/>
          </a:bodyPr>
          <a:lstStyle/>
          <a:p>
            <a:r>
              <a:rPr lang="fr-FR" dirty="0"/>
              <a:t>Enjeux d’adaptation des filières médico-sociales pour l’accompagnement des personnes âgées en France</a:t>
            </a:r>
          </a:p>
        </p:txBody>
      </p:sp>
      <p:sp>
        <p:nvSpPr>
          <p:cNvPr id="3" name="Sous-titre 2">
            <a:extLst>
              <a:ext uri="{FF2B5EF4-FFF2-40B4-BE49-F238E27FC236}">
                <a16:creationId xmlns:a16="http://schemas.microsoft.com/office/drawing/2014/main" id="{41F0ADE2-0B48-4546-A50E-24BE0CA193C4}"/>
              </a:ext>
            </a:extLst>
          </p:cNvPr>
          <p:cNvSpPr>
            <a:spLocks noGrp="1"/>
          </p:cNvSpPr>
          <p:nvPr>
            <p:ph type="subTitle" idx="1"/>
          </p:nvPr>
        </p:nvSpPr>
        <p:spPr>
          <a:xfrm>
            <a:off x="1524000" y="5014583"/>
            <a:ext cx="9144000" cy="1655762"/>
          </a:xfrm>
        </p:spPr>
        <p:txBody>
          <a:bodyPr>
            <a:normAutofit lnSpcReduction="10000"/>
          </a:bodyPr>
          <a:lstStyle/>
          <a:p>
            <a:r>
              <a:rPr lang="fr-FR" sz="1800" b="1" dirty="0">
                <a:solidFill>
                  <a:srgbClr val="000000"/>
                </a:solidFill>
                <a:effectLst/>
                <a:latin typeface="Tahoma" panose="020B0604030504040204" pitchFamily="34" charset="0"/>
                <a:ea typeface="Times New Roman" panose="02020603050405020304" pitchFamily="18" charset="0"/>
              </a:rPr>
              <a:t>UE Connaissance des secteurs sanitaire, social et médico-social </a:t>
            </a:r>
            <a:endParaRPr lang="fr-FR" sz="1800" b="1" dirty="0">
              <a:effectLst/>
              <a:latin typeface="Calibri" panose="020F0502020204030204" pitchFamily="34" charset="0"/>
              <a:ea typeface="Times New Roman" panose="02020603050405020304" pitchFamily="18" charset="0"/>
            </a:endParaRPr>
          </a:p>
          <a:p>
            <a:r>
              <a:rPr lang="fr-FR" b="1" dirty="0"/>
              <a:t>Licence Sciences Santé – 3</a:t>
            </a:r>
            <a:r>
              <a:rPr lang="fr-FR" b="1" baseline="30000" dirty="0"/>
              <a:t>ème</a:t>
            </a:r>
            <a:r>
              <a:rPr lang="fr-FR" b="1" dirty="0"/>
              <a:t> année</a:t>
            </a:r>
          </a:p>
          <a:p>
            <a:r>
              <a:rPr lang="fr-FR" b="1" dirty="0"/>
              <a:t>Lundi 2 septembre 2024</a:t>
            </a:r>
          </a:p>
          <a:p>
            <a:r>
              <a:rPr lang="fr-FR" b="1" dirty="0"/>
              <a:t>Dr. Thomas GILBERT</a:t>
            </a:r>
          </a:p>
        </p:txBody>
      </p:sp>
      <p:pic>
        <p:nvPicPr>
          <p:cNvPr id="5" name="Picture 15" descr="logoucbl2006rond[1]">
            <a:extLst>
              <a:ext uri="{FF2B5EF4-FFF2-40B4-BE49-F238E27FC236}">
                <a16:creationId xmlns:a16="http://schemas.microsoft.com/office/drawing/2014/main" id="{E8500CF3-1D7F-425D-9EFB-E0B8FF2E4C9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2524" y="103007"/>
            <a:ext cx="16922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E80CF6F2-3BA6-4866-AA9D-1FBD676D6952}"/>
              </a:ext>
            </a:extLst>
          </p:cNvPr>
          <p:cNvPicPr>
            <a:picLocks noChangeAspect="1"/>
          </p:cNvPicPr>
          <p:nvPr/>
        </p:nvPicPr>
        <p:blipFill>
          <a:blip r:embed="rId3"/>
          <a:stretch>
            <a:fillRect/>
          </a:stretch>
        </p:blipFill>
        <p:spPr>
          <a:xfrm>
            <a:off x="203450" y="225103"/>
            <a:ext cx="2243522" cy="896190"/>
          </a:xfrm>
          <a:prstGeom prst="rect">
            <a:avLst/>
          </a:prstGeom>
        </p:spPr>
      </p:pic>
      <p:sp>
        <p:nvSpPr>
          <p:cNvPr id="10" name="Rectangle 9">
            <a:extLst>
              <a:ext uri="{FF2B5EF4-FFF2-40B4-BE49-F238E27FC236}">
                <a16:creationId xmlns:a16="http://schemas.microsoft.com/office/drawing/2014/main" id="{B6635AAE-F3FD-4179-B094-C39E88CCD900}"/>
              </a:ext>
            </a:extLst>
          </p:cNvPr>
          <p:cNvSpPr/>
          <p:nvPr/>
        </p:nvSpPr>
        <p:spPr>
          <a:xfrm>
            <a:off x="11227441" y="4817809"/>
            <a:ext cx="312517" cy="20313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77D64840-72E3-4CEC-BDF5-43ADA17E6914}"/>
              </a:ext>
            </a:extLst>
          </p:cNvPr>
          <p:cNvSpPr/>
          <p:nvPr/>
        </p:nvSpPr>
        <p:spPr>
          <a:xfrm>
            <a:off x="11703933" y="4819734"/>
            <a:ext cx="312517" cy="20313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8778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8BB9A6-EED2-4981-AEEC-8EA449E4B29A}"/>
              </a:ext>
            </a:extLst>
          </p:cNvPr>
          <p:cNvSpPr/>
          <p:nvPr/>
        </p:nvSpPr>
        <p:spPr>
          <a:xfrm>
            <a:off x="0" y="5716793"/>
            <a:ext cx="12192000" cy="6944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04826" y="0"/>
            <a:ext cx="10515600" cy="1325563"/>
          </a:xfrm>
        </p:spPr>
        <p:txBody>
          <a:bodyPr/>
          <a:lstStyle/>
          <a:p>
            <a:r>
              <a:rPr lang="fr-FR" dirty="0"/>
              <a:t>Les grands enjeux</a:t>
            </a:r>
          </a:p>
        </p:txBody>
      </p:sp>
      <p:sp>
        <p:nvSpPr>
          <p:cNvPr id="3" name="Espace réservé du contenu 2"/>
          <p:cNvSpPr>
            <a:spLocks noGrp="1"/>
          </p:cNvSpPr>
          <p:nvPr>
            <p:ph idx="1"/>
          </p:nvPr>
        </p:nvSpPr>
        <p:spPr>
          <a:xfrm>
            <a:off x="937262" y="1042505"/>
            <a:ext cx="10515600" cy="4351338"/>
          </a:xfrm>
        </p:spPr>
        <p:txBody>
          <a:bodyPr>
            <a:normAutofit/>
          </a:bodyPr>
          <a:lstStyle/>
          <a:p>
            <a:r>
              <a:rPr lang="fr-FR" dirty="0">
                <a:solidFill>
                  <a:schemeClr val="accent1"/>
                </a:solidFill>
              </a:rPr>
              <a:t>Adaptation des filières de soins </a:t>
            </a:r>
            <a:r>
              <a:rPr lang="fr-FR" dirty="0"/>
              <a:t>aux besoins complexes des personnes âgées </a:t>
            </a:r>
          </a:p>
          <a:p>
            <a:r>
              <a:rPr lang="fr-FR" dirty="0"/>
              <a:t>le développement des </a:t>
            </a:r>
            <a:r>
              <a:rPr lang="fr-FR" dirty="0">
                <a:solidFill>
                  <a:schemeClr val="accent1"/>
                </a:solidFill>
              </a:rPr>
              <a:t>filières ambulatoire</a:t>
            </a:r>
            <a:r>
              <a:rPr lang="fr-FR" dirty="0"/>
              <a:t>, renforcement du lien ville-hôpital</a:t>
            </a:r>
          </a:p>
          <a:p>
            <a:r>
              <a:rPr lang="fr-FR" dirty="0"/>
              <a:t>Renforcement des structures de </a:t>
            </a:r>
            <a:r>
              <a:rPr lang="fr-FR" dirty="0">
                <a:solidFill>
                  <a:schemeClr val="accent1"/>
                </a:solidFill>
              </a:rPr>
              <a:t>maintien à domicile</a:t>
            </a:r>
            <a:r>
              <a:rPr lang="fr-FR" dirty="0"/>
              <a:t>; adaptation de l’offre d’hébergement pour personnes âgées? </a:t>
            </a:r>
          </a:p>
          <a:p>
            <a:r>
              <a:rPr lang="fr-FR" dirty="0">
                <a:solidFill>
                  <a:schemeClr val="accent1"/>
                </a:solidFill>
              </a:rPr>
              <a:t>Prévention</a:t>
            </a:r>
            <a:r>
              <a:rPr lang="fr-FR" dirty="0"/>
              <a:t> de la dépendance</a:t>
            </a:r>
          </a:p>
          <a:p>
            <a:r>
              <a:rPr lang="fr-FR" dirty="0"/>
              <a:t>Enjeux de </a:t>
            </a:r>
            <a:r>
              <a:rPr lang="fr-FR" dirty="0">
                <a:solidFill>
                  <a:schemeClr val="accent1"/>
                </a:solidFill>
              </a:rPr>
              <a:t>Citoyenneté</a:t>
            </a:r>
          </a:p>
          <a:p>
            <a:r>
              <a:rPr lang="fr-FR" dirty="0"/>
              <a:t>Changement de regard </a:t>
            </a:r>
            <a:r>
              <a:rPr lang="fr-FR" dirty="0">
                <a:solidFill>
                  <a:schemeClr val="accent1"/>
                </a:solidFill>
              </a:rPr>
              <a:t>opportunités</a:t>
            </a:r>
          </a:p>
          <a:p>
            <a:pPr marL="0" indent="0">
              <a:buNone/>
            </a:pPr>
            <a:endParaRPr lang="fr-FR" dirty="0">
              <a:solidFill>
                <a:schemeClr val="accent1"/>
              </a:solidFill>
            </a:endParaRPr>
          </a:p>
          <a:p>
            <a:pPr marL="0" indent="0">
              <a:buNone/>
            </a:pPr>
            <a:endParaRPr lang="fr-FR" dirty="0">
              <a:solidFill>
                <a:schemeClr val="accent1"/>
              </a:solidFill>
            </a:endParaRPr>
          </a:p>
          <a:p>
            <a:endParaRPr lang="fr-FR" dirty="0"/>
          </a:p>
        </p:txBody>
      </p:sp>
    </p:spTree>
    <p:extLst>
      <p:ext uri="{BB962C8B-B14F-4D97-AF65-F5344CB8AC3E}">
        <p14:creationId xmlns:p14="http://schemas.microsoft.com/office/powerpoint/2010/main" val="155664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CCAD77-3DB1-4513-8111-BE8851752C59}"/>
              </a:ext>
            </a:extLst>
          </p:cNvPr>
          <p:cNvSpPr>
            <a:spLocks noGrp="1"/>
          </p:cNvSpPr>
          <p:nvPr>
            <p:ph type="title"/>
          </p:nvPr>
        </p:nvSpPr>
        <p:spPr/>
        <p:txBody>
          <a:bodyPr/>
          <a:lstStyle/>
          <a:p>
            <a:r>
              <a:rPr lang="fr-FR" dirty="0"/>
              <a:t>Pour aller plus loin…</a:t>
            </a:r>
          </a:p>
        </p:txBody>
      </p:sp>
      <p:sp>
        <p:nvSpPr>
          <p:cNvPr id="4" name="Espace réservé du contenu 3">
            <a:extLst>
              <a:ext uri="{FF2B5EF4-FFF2-40B4-BE49-F238E27FC236}">
                <a16:creationId xmlns:a16="http://schemas.microsoft.com/office/drawing/2014/main" id="{6B4BE8E2-C5FB-429B-AC0F-6308EFCC5B49}"/>
              </a:ext>
            </a:extLst>
          </p:cNvPr>
          <p:cNvSpPr txBox="1">
            <a:spLocks noGrp="1"/>
          </p:cNvSpPr>
          <p:nvPr>
            <p:ph idx="1"/>
          </p:nvPr>
        </p:nvSpPr>
        <p:spPr>
          <a:xfrm>
            <a:off x="838200" y="1825625"/>
            <a:ext cx="10515600" cy="4375557"/>
          </a:xfrm>
          <a:prstGeom prst="rect">
            <a:avLst/>
          </a:prstGeom>
          <a:noFill/>
        </p:spPr>
        <p:txBody>
          <a:bodyPr wrap="square">
            <a:spAutoFit/>
          </a:bodyPr>
          <a:lstStyle/>
          <a:p>
            <a:r>
              <a:rPr lang="fr-FR" sz="2500" dirty="0">
                <a:effectLst/>
                <a:latin typeface="Times New Roman" panose="02020603050405020304" pitchFamily="18" charset="0"/>
                <a:ea typeface="Times New Roman" panose="02020603050405020304" pitchFamily="18" charset="0"/>
              </a:rPr>
              <a:t>Ministère des solidarités et de la santé. </a:t>
            </a:r>
            <a:r>
              <a:rPr lang="fr-FR" sz="2500" b="1" dirty="0">
                <a:effectLst/>
                <a:latin typeface="Times New Roman" panose="02020603050405020304" pitchFamily="18" charset="0"/>
                <a:ea typeface="Times New Roman" panose="02020603050405020304" pitchFamily="18" charset="0"/>
              </a:rPr>
              <a:t>Rapport de la concertation Grand âge et autonomie. Rapport </a:t>
            </a:r>
            <a:r>
              <a:rPr lang="fr-FR" sz="2500" b="1" dirty="0" err="1">
                <a:effectLst/>
                <a:latin typeface="Times New Roman" panose="02020603050405020304" pitchFamily="18" charset="0"/>
                <a:ea typeface="Times New Roman" panose="02020603050405020304" pitchFamily="18" charset="0"/>
              </a:rPr>
              <a:t>Libault</a:t>
            </a:r>
            <a:r>
              <a:rPr lang="fr-FR" sz="2500" b="1" dirty="0">
                <a:effectLst/>
                <a:latin typeface="Times New Roman" panose="02020603050405020304" pitchFamily="18" charset="0"/>
                <a:ea typeface="Times New Roman" panose="02020603050405020304" pitchFamily="18" charset="0"/>
              </a:rPr>
              <a:t> </a:t>
            </a:r>
            <a:r>
              <a:rPr lang="fr-FR" sz="2500" dirty="0">
                <a:effectLst/>
                <a:latin typeface="Times New Roman" panose="02020603050405020304" pitchFamily="18" charset="0"/>
                <a:ea typeface="Times New Roman" panose="02020603050405020304" pitchFamily="18" charset="0"/>
              </a:rPr>
              <a:t>: 175 propositions pour une politique nouvelle et forte du grand âge en France [Internet]. 2019 [cité 3 mars 2020]. Disponible sur: </a:t>
            </a:r>
            <a:r>
              <a:rPr lang="fr-FR" sz="2500" dirty="0">
                <a:effectLst/>
                <a:latin typeface="Times New Roman" panose="02020603050405020304" pitchFamily="18" charset="0"/>
                <a:ea typeface="Times New Roman" panose="02020603050405020304" pitchFamily="18" charset="0"/>
                <a:hlinkClick r:id="rId2"/>
              </a:rPr>
              <a:t>https://solidarites-sante.gouv.fr/affaires-sociales/personnes-agees/concertation-grand-age-et-autonomie/article/rapport-de-la-concertation-grand-age-et-autonomie</a:t>
            </a:r>
            <a:r>
              <a:rPr lang="fr-FR" sz="2500" dirty="0">
                <a:effectLst/>
                <a:latin typeface="Times New Roman" panose="02020603050405020304" pitchFamily="18" charset="0"/>
                <a:ea typeface="Times New Roman" panose="02020603050405020304" pitchFamily="18" charset="0"/>
              </a:rPr>
              <a:t> </a:t>
            </a:r>
          </a:p>
          <a:p>
            <a:r>
              <a:rPr lang="fr-FR" sz="2500" dirty="0">
                <a:effectLst/>
                <a:latin typeface="Times New Roman" panose="02020603050405020304" pitchFamily="18" charset="0"/>
                <a:ea typeface="Times New Roman" panose="02020603050405020304" pitchFamily="18" charset="0"/>
              </a:rPr>
              <a:t>Ministère des solidarités et de la santé. </a:t>
            </a:r>
            <a:r>
              <a:rPr lang="fr-FR" sz="2500" b="1" dirty="0">
                <a:effectLst/>
                <a:latin typeface="Times New Roman" panose="02020603050405020304" pitchFamily="18" charset="0"/>
                <a:ea typeface="Times New Roman" panose="02020603050405020304" pitchFamily="18" charset="0"/>
              </a:rPr>
              <a:t>Rapport El Khomri : plan de mobilisation nationale en faveur de l’attractivité des métiers du grand-âge </a:t>
            </a:r>
            <a:r>
              <a:rPr lang="fr-FR" sz="2500" dirty="0">
                <a:effectLst/>
                <a:latin typeface="Times New Roman" panose="02020603050405020304" pitchFamily="18" charset="0"/>
                <a:ea typeface="Times New Roman" panose="02020603050405020304" pitchFamily="18" charset="0"/>
              </a:rPr>
              <a:t>[Internet]. 2019 [cité 28 </a:t>
            </a:r>
            <a:r>
              <a:rPr lang="fr-FR" sz="2500" dirty="0" err="1">
                <a:effectLst/>
                <a:latin typeface="Times New Roman" panose="02020603050405020304" pitchFamily="18" charset="0"/>
                <a:ea typeface="Times New Roman" panose="02020603050405020304" pitchFamily="18" charset="0"/>
              </a:rPr>
              <a:t>févr</a:t>
            </a:r>
            <a:r>
              <a:rPr lang="fr-FR" sz="2500" dirty="0">
                <a:effectLst/>
                <a:latin typeface="Times New Roman" panose="02020603050405020304" pitchFamily="18" charset="0"/>
                <a:ea typeface="Times New Roman" panose="02020603050405020304" pitchFamily="18" charset="0"/>
              </a:rPr>
              <a:t> 2021]. Disponible sur: </a:t>
            </a:r>
            <a:r>
              <a:rPr lang="fr-FR" sz="2500" dirty="0">
                <a:effectLst/>
                <a:latin typeface="Times New Roman" panose="02020603050405020304" pitchFamily="18" charset="0"/>
                <a:ea typeface="Times New Roman" panose="02020603050405020304" pitchFamily="18" charset="0"/>
                <a:hlinkClick r:id="rId3"/>
              </a:rPr>
              <a:t>https://solidarites-sante.gouv.fr/ministere/documentation-et-publications-officielles/rapports/personnes-agees/article/rapport-el-khomri-plan-de-mobilisation-nationale-en-faveur-de-l-attractivite</a:t>
            </a:r>
            <a:r>
              <a:rPr lang="fr-FR" sz="25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3266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938" y="413316"/>
            <a:ext cx="11799062" cy="1973624"/>
          </a:xfrm>
        </p:spPr>
        <p:txBody>
          <a:bodyPr>
            <a:normAutofit/>
          </a:bodyPr>
          <a:lstStyle/>
          <a:p>
            <a:r>
              <a:rPr lang="fr-FR" sz="4400" dirty="0"/>
              <a:t>Prévenir la dépendance ou préserver l’autonomie?</a:t>
            </a:r>
          </a:p>
        </p:txBody>
      </p:sp>
      <p:pic>
        <p:nvPicPr>
          <p:cNvPr id="4" name="Image 3"/>
          <p:cNvPicPr>
            <a:picLocks noChangeAspect="1"/>
          </p:cNvPicPr>
          <p:nvPr/>
        </p:nvPicPr>
        <p:blipFill>
          <a:blip r:embed="rId3">
            <a:clrChange>
              <a:clrFrom>
                <a:srgbClr val="FFFFFF"/>
              </a:clrFrom>
              <a:clrTo>
                <a:srgbClr val="FFFFFF">
                  <a:alpha val="0"/>
                </a:srgbClr>
              </a:clrTo>
            </a:clrChange>
          </a:blip>
          <a:stretch>
            <a:fillRect/>
          </a:stretch>
        </p:blipFill>
        <p:spPr>
          <a:xfrm>
            <a:off x="4890036" y="2386940"/>
            <a:ext cx="6852270" cy="4279283"/>
          </a:xfrm>
          <a:prstGeom prst="rect">
            <a:avLst/>
          </a:prstGeom>
        </p:spPr>
      </p:pic>
      <p:sp>
        <p:nvSpPr>
          <p:cNvPr id="6" name="Rectangle 5">
            <a:extLst>
              <a:ext uri="{FF2B5EF4-FFF2-40B4-BE49-F238E27FC236}">
                <a16:creationId xmlns:a16="http://schemas.microsoft.com/office/drawing/2014/main" id="{C479CBC5-6997-4610-8AE6-F0EF02C88B9D}"/>
              </a:ext>
            </a:extLst>
          </p:cNvPr>
          <p:cNvSpPr/>
          <p:nvPr/>
        </p:nvSpPr>
        <p:spPr>
          <a:xfrm>
            <a:off x="0" y="635464"/>
            <a:ext cx="12192000" cy="4988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58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5086109" y="237804"/>
            <a:ext cx="10515600" cy="1325563"/>
          </a:xfrm>
        </p:spPr>
        <p:txBody>
          <a:bodyPr/>
          <a:lstStyle/>
          <a:p>
            <a:pPr eaLnBrk="1" hangingPunct="1"/>
            <a:r>
              <a:rPr lang="fr-FR" altLang="en-US" b="1" dirty="0">
                <a:ea typeface="ＭＳ Ｐゴシック" panose="020B0600070205080204" pitchFamily="34" charset="-128"/>
              </a:rPr>
              <a:t>Autonomie</a:t>
            </a:r>
          </a:p>
        </p:txBody>
      </p:sp>
      <p:sp>
        <p:nvSpPr>
          <p:cNvPr id="18435" name="Espace réservé du contenu 2"/>
          <p:cNvSpPr>
            <a:spLocks noGrp="1"/>
          </p:cNvSpPr>
          <p:nvPr>
            <p:ph idx="1"/>
          </p:nvPr>
        </p:nvSpPr>
        <p:spPr>
          <a:xfrm>
            <a:off x="1474808" y="1690688"/>
            <a:ext cx="10515600" cy="4351338"/>
          </a:xfrm>
        </p:spPr>
        <p:txBody>
          <a:bodyPr/>
          <a:lstStyle/>
          <a:p>
            <a:pPr eaLnBrk="1" hangingPunct="1"/>
            <a:r>
              <a:rPr lang="fr-FR" altLang="en-US" dirty="0">
                <a:ea typeface="ＭＳ Ｐゴシック" panose="020B0600070205080204" pitchFamily="34" charset="-128"/>
              </a:rPr>
              <a:t>C’est </a:t>
            </a:r>
            <a:r>
              <a:rPr lang="fr-FR" altLang="en-US" b="1" dirty="0">
                <a:solidFill>
                  <a:srgbClr val="FF0000"/>
                </a:solidFill>
                <a:ea typeface="ＭＳ Ｐゴシック" panose="020B0600070205080204" pitchFamily="34" charset="-128"/>
              </a:rPr>
              <a:t>le droit et le pouvoir de se gouverner soi-même</a:t>
            </a:r>
            <a:r>
              <a:rPr lang="fr-FR" altLang="en-US" dirty="0">
                <a:ea typeface="ＭＳ Ｐゴシック" panose="020B0600070205080204" pitchFamily="34" charset="-128"/>
              </a:rPr>
              <a:t>, de faire des choix dans la vie</a:t>
            </a:r>
          </a:p>
          <a:p>
            <a:pPr eaLnBrk="1" hangingPunct="1"/>
            <a:r>
              <a:rPr lang="fr-FR" altLang="en-US" dirty="0">
                <a:ea typeface="ＭＳ Ｐゴシック" panose="020B0600070205080204" pitchFamily="34" charset="-128"/>
              </a:rPr>
              <a:t>il s'agit donc d'une définition large englobant les aspects physique, psychique, économiques et financiers</a:t>
            </a:r>
          </a:p>
        </p:txBody>
      </p:sp>
    </p:spTree>
    <p:extLst>
      <p:ext uri="{BB962C8B-B14F-4D97-AF65-F5344CB8AC3E}">
        <p14:creationId xmlns:p14="http://schemas.microsoft.com/office/powerpoint/2010/main" val="74092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669421" y="0"/>
            <a:ext cx="10515600" cy="1325563"/>
          </a:xfrm>
        </p:spPr>
        <p:txBody>
          <a:bodyPr/>
          <a:lstStyle/>
          <a:p>
            <a:pPr eaLnBrk="1" hangingPunct="1"/>
            <a:r>
              <a:rPr lang="fr-FR" altLang="en-US" b="1" dirty="0">
                <a:ea typeface="ＭＳ Ｐゴシック" panose="020B0600070205080204" pitchFamily="34" charset="-128"/>
              </a:rPr>
              <a:t>Dépendance</a:t>
            </a:r>
          </a:p>
        </p:txBody>
      </p:sp>
      <p:sp>
        <p:nvSpPr>
          <p:cNvPr id="19459" name="Espace réservé du contenu 2"/>
          <p:cNvSpPr>
            <a:spLocks noGrp="1"/>
          </p:cNvSpPr>
          <p:nvPr>
            <p:ph idx="1"/>
          </p:nvPr>
        </p:nvSpPr>
        <p:spPr>
          <a:xfrm>
            <a:off x="1567405" y="1895073"/>
            <a:ext cx="10515600" cy="4351338"/>
          </a:xfrm>
        </p:spPr>
        <p:txBody>
          <a:bodyPr/>
          <a:lstStyle/>
          <a:p>
            <a:pPr eaLnBrk="1" hangingPunct="1"/>
            <a:r>
              <a:rPr lang="fr-FR" altLang="en-US" dirty="0">
                <a:solidFill>
                  <a:srgbClr val="FF0000"/>
                </a:solidFill>
                <a:ea typeface="ＭＳ Ｐゴシック" panose="020B0600070205080204" pitchFamily="34" charset="-128"/>
              </a:rPr>
              <a:t>Besoin d’assistance </a:t>
            </a:r>
            <a:r>
              <a:rPr lang="fr-FR" altLang="en-US" dirty="0">
                <a:ea typeface="ＭＳ Ｐゴシック" panose="020B0600070205080204" pitchFamily="34" charset="-128"/>
              </a:rPr>
              <a:t>pour accomplir les actes de la vie quotidienne habituellement effectués sans aide</a:t>
            </a:r>
          </a:p>
          <a:p>
            <a:pPr eaLnBrk="1" hangingPunct="1"/>
            <a:r>
              <a:rPr lang="fr-FR" altLang="en-US" dirty="0">
                <a:ea typeface="ＭＳ Ｐゴシック" panose="020B0600070205080204" pitchFamily="34" charset="-128"/>
              </a:rPr>
              <a:t>Un sujet peut donc être dépendant, tout en gardant une certaine autonomie  </a:t>
            </a:r>
          </a:p>
        </p:txBody>
      </p:sp>
      <p:sp>
        <p:nvSpPr>
          <p:cNvPr id="2" name="ZoneTexte 1"/>
          <p:cNvSpPr txBox="1"/>
          <p:nvPr/>
        </p:nvSpPr>
        <p:spPr>
          <a:xfrm>
            <a:off x="2592728" y="4338770"/>
            <a:ext cx="9032266" cy="1523494"/>
          </a:xfrm>
          <a:prstGeom prst="rect">
            <a:avLst/>
          </a:prstGeom>
          <a:noFill/>
        </p:spPr>
        <p:txBody>
          <a:bodyPr wrap="square" rtlCol="0">
            <a:spAutoFit/>
          </a:bodyPr>
          <a:lstStyle/>
          <a:p>
            <a:r>
              <a:rPr lang="fr-FR" sz="2500" dirty="0"/>
              <a:t>50% des &gt; 75 ans et</a:t>
            </a:r>
          </a:p>
          <a:p>
            <a:r>
              <a:rPr lang="fr-FR" sz="2500" dirty="0"/>
              <a:t>80% des &gt; 90 ans ont une aide pour les activités de la vie courante (conjoint à 50% ; enfant 25%)</a:t>
            </a:r>
          </a:p>
          <a:p>
            <a:endParaRPr lang="fr-FR" dirty="0"/>
          </a:p>
        </p:txBody>
      </p:sp>
    </p:spTree>
    <p:extLst>
      <p:ext uri="{BB962C8B-B14F-4D97-AF65-F5344CB8AC3E}">
        <p14:creationId xmlns:p14="http://schemas.microsoft.com/office/powerpoint/2010/main" val="161019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148559" y="156781"/>
            <a:ext cx="10515600" cy="1325563"/>
          </a:xfrm>
        </p:spPr>
        <p:txBody>
          <a:bodyPr/>
          <a:lstStyle/>
          <a:p>
            <a:pPr eaLnBrk="1" hangingPunct="1"/>
            <a:r>
              <a:rPr lang="fr-FR" altLang="en-US" b="1" dirty="0">
                <a:solidFill>
                  <a:srgbClr val="800000"/>
                </a:solidFill>
                <a:ea typeface="ＭＳ Ｐゴシック" panose="020B0600070205080204" pitchFamily="34" charset="-128"/>
              </a:rPr>
              <a:t>Etat Grabataire</a:t>
            </a:r>
          </a:p>
        </p:txBody>
      </p:sp>
      <p:sp>
        <p:nvSpPr>
          <p:cNvPr id="21507" name="Espace réservé du contenu 2"/>
          <p:cNvSpPr>
            <a:spLocks noGrp="1"/>
          </p:cNvSpPr>
          <p:nvPr>
            <p:ph idx="1"/>
          </p:nvPr>
        </p:nvSpPr>
        <p:spPr>
          <a:xfrm>
            <a:off x="1486383" y="2207590"/>
            <a:ext cx="10515600" cy="4351338"/>
          </a:xfrm>
        </p:spPr>
        <p:txBody>
          <a:bodyPr/>
          <a:lstStyle/>
          <a:p>
            <a:pPr eaLnBrk="1" hangingPunct="1"/>
            <a:r>
              <a:rPr lang="fr-FR" altLang="en-US" dirty="0">
                <a:solidFill>
                  <a:srgbClr val="C00000"/>
                </a:solidFill>
                <a:ea typeface="ＭＳ Ｐゴシック" panose="020B0600070205080204" pitchFamily="34" charset="-128"/>
              </a:rPr>
              <a:t>Incapacité de quitter seul son lit</a:t>
            </a:r>
          </a:p>
          <a:p>
            <a:pPr eaLnBrk="1" hangingPunct="1"/>
            <a:r>
              <a:rPr lang="fr-FR" altLang="en-US" dirty="0">
                <a:ea typeface="ＭＳ Ｐゴシック" panose="020B0600070205080204" pitchFamily="34" charset="-128"/>
              </a:rPr>
              <a:t>Touche 5 à 10% des sujets de plus de 85 ans</a:t>
            </a:r>
          </a:p>
          <a:p>
            <a:pPr eaLnBrk="1" hangingPunct="1"/>
            <a:r>
              <a:rPr lang="fr-FR" altLang="en-US" dirty="0">
                <a:ea typeface="ＭＳ Ｐゴシック" panose="020B0600070205080204" pitchFamily="34" charset="-128"/>
              </a:rPr>
              <a:t>Ensemble de </a:t>
            </a:r>
            <a:r>
              <a:rPr lang="fr-FR" altLang="en-US" dirty="0" err="1">
                <a:ea typeface="ＭＳ Ｐゴシック" panose="020B0600070205080204" pitchFamily="34" charset="-128"/>
              </a:rPr>
              <a:t>déteriorations</a:t>
            </a:r>
            <a:r>
              <a:rPr lang="fr-FR" altLang="en-US" dirty="0">
                <a:ea typeface="ＭＳ Ｐゴシック" panose="020B0600070205080204" pitchFamily="34" charset="-128"/>
              </a:rPr>
              <a:t> sur le plan musculaire, cutané, neurologique, </a:t>
            </a:r>
            <a:r>
              <a:rPr lang="fr-FR" altLang="en-US" dirty="0" err="1">
                <a:ea typeface="ＭＳ Ｐゴシック" panose="020B0600070205080204" pitchFamily="34" charset="-128"/>
              </a:rPr>
              <a:t>ostéo-articulaire</a:t>
            </a:r>
            <a:r>
              <a:rPr lang="fr-FR" altLang="en-US" dirty="0">
                <a:ea typeface="ＭＳ Ｐゴシック" panose="020B0600070205080204" pitchFamily="34" charset="-128"/>
              </a:rPr>
              <a:t>, viscéral, métabolique et psychiatrique</a:t>
            </a:r>
          </a:p>
          <a:p>
            <a:pPr eaLnBrk="1" hangingPunct="1"/>
            <a:endParaRPr lang="fr-FR" altLang="en-US" dirty="0">
              <a:ea typeface="ＭＳ Ｐゴシック" panose="020B0600070205080204" pitchFamily="34" charset="-128"/>
            </a:endParaRPr>
          </a:p>
          <a:p>
            <a:pPr eaLnBrk="1" hangingPunct="1">
              <a:buFont typeface="Arial" panose="020B0604020202020204" pitchFamily="34" charset="0"/>
              <a:buNone/>
            </a:pPr>
            <a:endParaRPr lang="fr-FR" altLang="en-US" dirty="0">
              <a:ea typeface="ＭＳ Ｐゴシック" panose="020B0600070205080204" pitchFamily="34" charset="-128"/>
            </a:endParaRPr>
          </a:p>
        </p:txBody>
      </p:sp>
    </p:spTree>
    <p:extLst>
      <p:ext uri="{BB962C8B-B14F-4D97-AF65-F5344CB8AC3E}">
        <p14:creationId xmlns:p14="http://schemas.microsoft.com/office/powerpoint/2010/main" val="59128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650670" y="-555343"/>
            <a:ext cx="10046525" cy="2471738"/>
          </a:xfrm>
        </p:spPr>
        <p:txBody>
          <a:bodyPr/>
          <a:lstStyle/>
          <a:p>
            <a:r>
              <a:rPr lang="fr-FR" altLang="en-US" sz="3000" dirty="0">
                <a:ea typeface="ＭＳ Ｐゴシック" panose="020B0600070205080204" pitchFamily="34" charset="-128"/>
              </a:rPr>
              <a:t>Classification Internationale du Fonctionnement (OMS 2001)</a:t>
            </a:r>
            <a:endParaRPr lang="en-GB" altLang="en-US" sz="3000" dirty="0">
              <a:ea typeface="ＭＳ Ｐゴシック" panose="020B0600070205080204" pitchFamily="34" charset="-128"/>
            </a:endParaRPr>
          </a:p>
        </p:txBody>
      </p:sp>
      <p:pic>
        <p:nvPicPr>
          <p:cNvPr id="22531" name="Espace réservé du contenu 3" descr="Capture d’écran"/>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93539" y="1162000"/>
            <a:ext cx="11303656" cy="4168239"/>
          </a:xfrm>
        </p:spPr>
      </p:pic>
    </p:spTree>
    <p:extLst>
      <p:ext uri="{BB962C8B-B14F-4D97-AF65-F5344CB8AC3E}">
        <p14:creationId xmlns:p14="http://schemas.microsoft.com/office/powerpoint/2010/main" val="304643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153192"/>
            <a:ext cx="10515600" cy="1325563"/>
          </a:xfrm>
        </p:spPr>
        <p:txBody>
          <a:bodyPr>
            <a:normAutofit/>
          </a:bodyPr>
          <a:lstStyle/>
          <a:p>
            <a:pPr eaLnBrk="1" hangingPunct="1">
              <a:defRPr/>
            </a:pPr>
            <a:r>
              <a:rPr lang="fr-FR" altLang="en-US" sz="4300" b="1" dirty="0">
                <a:ea typeface="ＭＳ Ｐゴシック" pitchFamily="34" charset="-128"/>
              </a:rPr>
              <a:t>Conséquences de la dépendance</a:t>
            </a:r>
          </a:p>
        </p:txBody>
      </p:sp>
      <p:sp>
        <p:nvSpPr>
          <p:cNvPr id="28675" name="Espace réservé du contenu 2"/>
          <p:cNvSpPr>
            <a:spLocks noGrp="1"/>
          </p:cNvSpPr>
          <p:nvPr>
            <p:ph idx="1"/>
          </p:nvPr>
        </p:nvSpPr>
        <p:spPr>
          <a:xfrm>
            <a:off x="1185248" y="1678496"/>
            <a:ext cx="9802792" cy="4351338"/>
          </a:xfrm>
        </p:spPr>
        <p:txBody>
          <a:bodyPr>
            <a:normAutofit lnSpcReduction="10000"/>
          </a:bodyPr>
          <a:lstStyle/>
          <a:p>
            <a:pPr eaLnBrk="1" hangingPunct="1">
              <a:lnSpc>
                <a:spcPct val="80000"/>
              </a:lnSpc>
            </a:pPr>
            <a:r>
              <a:rPr lang="fr-FR" altLang="en-US" dirty="0">
                <a:solidFill>
                  <a:srgbClr val="FF0000"/>
                </a:solidFill>
                <a:ea typeface="ＭＳ Ｐゴシック" panose="020B0600070205080204" pitchFamily="34" charset="-128"/>
              </a:rPr>
              <a:t>Au domicile </a:t>
            </a:r>
            <a:r>
              <a:rPr lang="fr-FR" altLang="en-US" dirty="0">
                <a:ea typeface="ＭＳ Ｐゴシック" panose="020B0600070205080204" pitchFamily="34" charset="-128"/>
              </a:rPr>
              <a:t>: besoin d’aides extérieures (enfants ou aides professionnelles pas toujours bien accueillies)</a:t>
            </a:r>
          </a:p>
          <a:p>
            <a:pPr eaLnBrk="1" hangingPunct="1">
              <a:lnSpc>
                <a:spcPct val="80000"/>
              </a:lnSpc>
            </a:pPr>
            <a:r>
              <a:rPr lang="fr-FR" altLang="en-US" dirty="0">
                <a:solidFill>
                  <a:srgbClr val="FF0000"/>
                </a:solidFill>
                <a:ea typeface="ＭＳ Ｐゴシック" panose="020B0600070205080204" pitchFamily="34" charset="-128"/>
              </a:rPr>
              <a:t>Changement de lieu de vie </a:t>
            </a:r>
            <a:r>
              <a:rPr lang="fr-FR" altLang="en-US" dirty="0">
                <a:ea typeface="ＭＳ Ｐゴシック" panose="020B0600070205080204" pitchFamily="34" charset="-128"/>
              </a:rPr>
              <a:t>: traumatisme psychologique si mal préparé et sans réel consentement de la personne</a:t>
            </a:r>
          </a:p>
          <a:p>
            <a:pPr eaLnBrk="1" hangingPunct="1">
              <a:lnSpc>
                <a:spcPct val="80000"/>
              </a:lnSpc>
            </a:pPr>
            <a:r>
              <a:rPr lang="fr-FR" altLang="en-US" dirty="0">
                <a:solidFill>
                  <a:srgbClr val="FF0000"/>
                </a:solidFill>
                <a:ea typeface="ＭＳ Ｐゴシック" panose="020B0600070205080204" pitchFamily="34" charset="-128"/>
              </a:rPr>
              <a:t>Vie affective </a:t>
            </a:r>
            <a:r>
              <a:rPr lang="fr-FR" altLang="en-US" dirty="0">
                <a:ea typeface="ＭＳ Ｐゴシック" panose="020B0600070205080204" pitchFamily="34" charset="-128"/>
              </a:rPr>
              <a:t>: réactivation de modes de relations anciens, infantiles parfois, régression psychomotrice, dévalorisation et dépression. </a:t>
            </a:r>
          </a:p>
          <a:p>
            <a:pPr eaLnBrk="1" hangingPunct="1">
              <a:lnSpc>
                <a:spcPct val="80000"/>
              </a:lnSpc>
            </a:pPr>
            <a:r>
              <a:rPr lang="fr-FR" altLang="en-US" dirty="0">
                <a:solidFill>
                  <a:srgbClr val="FF0000"/>
                </a:solidFill>
                <a:ea typeface="ＭＳ Ｐゴシック" panose="020B0600070205080204" pitchFamily="34" charset="-128"/>
              </a:rPr>
              <a:t>Pour l’entourage </a:t>
            </a:r>
            <a:r>
              <a:rPr lang="fr-FR" altLang="en-US" dirty="0">
                <a:ea typeface="ＭＳ Ｐゴシック" panose="020B0600070205080204" pitchFamily="34" charset="-128"/>
              </a:rPr>
              <a:t>: culpabilité, inversion des rôles parent-enfant, tensions familiales, réaction de surinvestissement ou désinvestissement </a:t>
            </a:r>
          </a:p>
          <a:p>
            <a:pPr eaLnBrk="1" hangingPunct="1">
              <a:lnSpc>
                <a:spcPct val="80000"/>
              </a:lnSpc>
            </a:pPr>
            <a:r>
              <a:rPr lang="fr-FR" altLang="en-US" dirty="0">
                <a:solidFill>
                  <a:srgbClr val="FF0000"/>
                </a:solidFill>
                <a:ea typeface="ＭＳ Ｐゴシック" panose="020B0600070205080204" pitchFamily="34" charset="-128"/>
              </a:rPr>
              <a:t>Dépendance</a:t>
            </a:r>
            <a:r>
              <a:rPr lang="fr-FR" altLang="en-US" dirty="0">
                <a:ea typeface="ＭＳ Ｐゴシック" panose="020B0600070205080204" pitchFamily="34" charset="-128"/>
              </a:rPr>
              <a:t> = facteur de risque de maltraitance</a:t>
            </a:r>
          </a:p>
        </p:txBody>
      </p:sp>
    </p:spTree>
    <p:extLst>
      <p:ext uri="{BB962C8B-B14F-4D97-AF65-F5344CB8AC3E}">
        <p14:creationId xmlns:p14="http://schemas.microsoft.com/office/powerpoint/2010/main" val="106294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1984248" y="255397"/>
            <a:ext cx="10515600" cy="1325563"/>
          </a:xfrm>
        </p:spPr>
        <p:txBody>
          <a:bodyPr/>
          <a:lstStyle/>
          <a:p>
            <a:pPr eaLnBrk="1" hangingPunct="1"/>
            <a:r>
              <a:rPr lang="fr-FR" altLang="en-US" b="1" dirty="0">
                <a:ea typeface="ＭＳ Ｐゴシック" panose="020B0600070205080204" pitchFamily="34" charset="-128"/>
              </a:rPr>
              <a:t>Echelles d’évaluation</a:t>
            </a:r>
            <a:br>
              <a:rPr lang="fr-FR" altLang="en-US" b="1" dirty="0">
                <a:ea typeface="ＭＳ Ｐゴシック" panose="020B0600070205080204" pitchFamily="34" charset="-128"/>
              </a:rPr>
            </a:br>
            <a:r>
              <a:rPr lang="fr-FR" altLang="en-US" sz="3000" b="1" dirty="0">
                <a:ea typeface="ＭＳ Ｐゴシック" panose="020B0600070205080204" pitchFamily="34" charset="-128"/>
              </a:rPr>
              <a:t>de l’autonomie et de la dépendance</a:t>
            </a:r>
          </a:p>
        </p:txBody>
      </p:sp>
      <p:sp>
        <p:nvSpPr>
          <p:cNvPr id="37891" name="Espace réservé du contenu 2"/>
          <p:cNvSpPr>
            <a:spLocks noGrp="1"/>
          </p:cNvSpPr>
          <p:nvPr>
            <p:ph idx="1"/>
          </p:nvPr>
        </p:nvSpPr>
        <p:spPr>
          <a:xfrm>
            <a:off x="2422526" y="2008189"/>
            <a:ext cx="7345363" cy="3932237"/>
          </a:xfrm>
        </p:spPr>
        <p:txBody>
          <a:bodyPr/>
          <a:lstStyle/>
          <a:p>
            <a:pPr eaLnBrk="1" hangingPunct="1">
              <a:buFont typeface="Arial" panose="020B0604020202020204" pitchFamily="34" charset="0"/>
              <a:buNone/>
            </a:pPr>
            <a:r>
              <a:rPr lang="fr-FR" altLang="en-US" b="1">
                <a:solidFill>
                  <a:srgbClr val="FF0000"/>
                </a:solidFill>
                <a:ea typeface="ＭＳ Ｐゴシック" panose="020B0600070205080204" pitchFamily="34" charset="-128"/>
              </a:rPr>
              <a:t>Intérêt à plusieurs niveaux :</a:t>
            </a:r>
          </a:p>
          <a:p>
            <a:pPr eaLnBrk="1" hangingPunct="1">
              <a:buFontTx/>
              <a:buChar char="-"/>
            </a:pPr>
            <a:r>
              <a:rPr lang="fr-FR" altLang="en-US" b="1">
                <a:ea typeface="ＭＳ Ｐゴシック" panose="020B0600070205080204" pitchFamily="34" charset="-128"/>
              </a:rPr>
              <a:t>Individu : </a:t>
            </a:r>
            <a:r>
              <a:rPr lang="fr-FR" altLang="en-US">
                <a:ea typeface="ＭＳ Ｐゴシック" panose="020B0600070205080204" pitchFamily="34" charset="-128"/>
              </a:rPr>
              <a:t>apprécier le retentissement des déficiences et adapter au mieux les prises en charge</a:t>
            </a:r>
          </a:p>
          <a:p>
            <a:pPr eaLnBrk="1" hangingPunct="1">
              <a:buFontTx/>
              <a:buChar char="-"/>
            </a:pPr>
            <a:r>
              <a:rPr lang="fr-FR" altLang="en-US" b="1">
                <a:ea typeface="ＭＳ Ｐゴシック" panose="020B0600070205080204" pitchFamily="34" charset="-128"/>
              </a:rPr>
              <a:t>Population :</a:t>
            </a:r>
            <a:r>
              <a:rPr lang="fr-FR" altLang="en-US">
                <a:ea typeface="ＭＳ Ｐゴシック" panose="020B0600070205080204" pitchFamily="34" charset="-128"/>
              </a:rPr>
              <a:t> tester les actions de prévention et l’efficacité des différentes thérapeutiques</a:t>
            </a:r>
          </a:p>
          <a:p>
            <a:pPr eaLnBrk="1" hangingPunct="1">
              <a:buFontTx/>
              <a:buChar char="-"/>
            </a:pPr>
            <a:r>
              <a:rPr lang="fr-FR" altLang="en-US" b="1">
                <a:ea typeface="ＭＳ Ｐゴシック" panose="020B0600070205080204" pitchFamily="34" charset="-128"/>
              </a:rPr>
              <a:t>Institution : </a:t>
            </a:r>
            <a:r>
              <a:rPr lang="fr-FR" altLang="en-US">
                <a:ea typeface="ＭＳ Ｐゴシック" panose="020B0600070205080204" pitchFamily="34" charset="-128"/>
              </a:rPr>
              <a:t>estimer la charge de travail liée à la dépendance, les conséquences financières, planifier les structures sanitaires et sociales.</a:t>
            </a:r>
          </a:p>
        </p:txBody>
      </p:sp>
    </p:spTree>
    <p:extLst>
      <p:ext uri="{BB962C8B-B14F-4D97-AF65-F5344CB8AC3E}">
        <p14:creationId xmlns:p14="http://schemas.microsoft.com/office/powerpoint/2010/main" val="162815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4"/>
          <p:cNvSpPr>
            <a:spLocks noGrp="1"/>
          </p:cNvSpPr>
          <p:nvPr>
            <p:ph type="title"/>
          </p:nvPr>
        </p:nvSpPr>
        <p:spPr>
          <a:xfrm>
            <a:off x="1097280" y="286604"/>
            <a:ext cx="10058400" cy="999290"/>
          </a:xfrm>
        </p:spPr>
        <p:txBody>
          <a:bodyPr/>
          <a:lstStyle/>
          <a:p>
            <a:r>
              <a:rPr lang="fr-FR" b="1" dirty="0">
                <a:solidFill>
                  <a:srgbClr val="660066"/>
                </a:solidFill>
              </a:rPr>
              <a:t>L’évaluation de la dépendance</a:t>
            </a:r>
          </a:p>
        </p:txBody>
      </p:sp>
      <p:sp>
        <p:nvSpPr>
          <p:cNvPr id="3" name="Espace réservé du texte 2"/>
          <p:cNvSpPr>
            <a:spLocks noGrp="1"/>
          </p:cNvSpPr>
          <p:nvPr>
            <p:ph type="body" idx="1"/>
          </p:nvPr>
        </p:nvSpPr>
        <p:spPr>
          <a:xfrm>
            <a:off x="0" y="1842895"/>
            <a:ext cx="6035040" cy="925904"/>
          </a:xfrm>
        </p:spPr>
        <p:txBody>
          <a:bodyPr>
            <a:normAutofit/>
          </a:bodyPr>
          <a:lstStyle/>
          <a:p>
            <a:pPr marL="0" lvl="1" algn="ctr">
              <a:spcBef>
                <a:spcPts val="600"/>
              </a:spcBef>
              <a:spcAft>
                <a:spcPts val="0"/>
              </a:spcAft>
              <a:buClr>
                <a:srgbClr val="660066"/>
              </a:buClr>
              <a:buSzPct val="100000"/>
            </a:pPr>
            <a:r>
              <a:rPr lang="fr-FR" sz="2400" dirty="0">
                <a:solidFill>
                  <a:srgbClr val="660066"/>
                </a:solidFill>
              </a:rPr>
              <a:t>ÉCHELLE D’ÉVALUATION DES ACTIVITÉS DE BASE DE LA VIE QUOTIDIENNE : ADL DE KATZ </a:t>
            </a:r>
            <a:endParaRPr lang="fr-FR" cap="none" dirty="0"/>
          </a:p>
        </p:txBody>
      </p:sp>
      <p:sp>
        <p:nvSpPr>
          <p:cNvPr id="4" name="Espace réservé du contenu 3"/>
          <p:cNvSpPr>
            <a:spLocks noGrp="1"/>
          </p:cNvSpPr>
          <p:nvPr>
            <p:ph sz="half" idx="2"/>
          </p:nvPr>
        </p:nvSpPr>
        <p:spPr>
          <a:xfrm>
            <a:off x="-1" y="2847200"/>
            <a:ext cx="3124201" cy="3378200"/>
          </a:xfrm>
        </p:spPr>
        <p:txBody>
          <a:bodyPr>
            <a:normAutofit lnSpcReduction="10000"/>
          </a:bodyPr>
          <a:lstStyle/>
          <a:p>
            <a:pPr marL="358775" lvl="2" indent="-271463">
              <a:spcBef>
                <a:spcPts val="0"/>
              </a:spcBef>
              <a:spcAft>
                <a:spcPts val="600"/>
              </a:spcAft>
              <a:buClr>
                <a:srgbClr val="660066"/>
              </a:buClr>
              <a:buFont typeface="Wingdings" panose="05000000000000000000" pitchFamily="2" charset="2"/>
              <a:buChar char="ü"/>
            </a:pPr>
            <a:r>
              <a:rPr lang="fr-FR" sz="2200" b="1" dirty="0">
                <a:solidFill>
                  <a:srgbClr val="660066"/>
                </a:solidFill>
              </a:rPr>
              <a:t>Évalue le degré de dépendance pour la prise en charge de soi  </a:t>
            </a:r>
          </a:p>
          <a:p>
            <a:pPr marL="719138" lvl="3" indent="-273050">
              <a:spcBef>
                <a:spcPts val="0"/>
              </a:spcBef>
              <a:spcAft>
                <a:spcPts val="300"/>
              </a:spcAft>
              <a:buClr>
                <a:srgbClr val="660066"/>
              </a:buClr>
              <a:buFont typeface="Wingdings" panose="05000000000000000000" pitchFamily="2" charset="2"/>
              <a:buChar char="§"/>
            </a:pPr>
            <a:r>
              <a:rPr lang="fr-FR" sz="2000" b="1" dirty="0">
                <a:solidFill>
                  <a:schemeClr val="tx2">
                    <a:lumMod val="75000"/>
                  </a:schemeClr>
                </a:solidFill>
              </a:rPr>
              <a:t>Soins d’hygiène </a:t>
            </a:r>
          </a:p>
          <a:p>
            <a:pPr marL="719138" lvl="3" indent="-273050">
              <a:spcBef>
                <a:spcPts val="0"/>
              </a:spcBef>
              <a:spcAft>
                <a:spcPts val="300"/>
              </a:spcAft>
              <a:buClr>
                <a:srgbClr val="660066"/>
              </a:buClr>
              <a:buFont typeface="Wingdings" panose="05000000000000000000" pitchFamily="2" charset="2"/>
              <a:buChar char="§"/>
            </a:pPr>
            <a:r>
              <a:rPr lang="fr-FR" sz="2000" b="1" dirty="0">
                <a:solidFill>
                  <a:schemeClr val="tx2">
                    <a:lumMod val="75000"/>
                  </a:schemeClr>
                </a:solidFill>
              </a:rPr>
              <a:t>Habillage</a:t>
            </a:r>
          </a:p>
          <a:p>
            <a:pPr marL="719138" lvl="3" indent="-273050">
              <a:spcBef>
                <a:spcPts val="0"/>
              </a:spcBef>
              <a:spcAft>
                <a:spcPts val="300"/>
              </a:spcAft>
              <a:buClr>
                <a:srgbClr val="660066"/>
              </a:buClr>
              <a:buFont typeface="Wingdings" panose="05000000000000000000" pitchFamily="2" charset="2"/>
              <a:buChar char="§"/>
            </a:pPr>
            <a:r>
              <a:rPr lang="fr-FR" sz="2000" b="1" dirty="0">
                <a:solidFill>
                  <a:schemeClr val="tx2">
                    <a:lumMod val="75000"/>
                  </a:schemeClr>
                </a:solidFill>
              </a:rPr>
              <a:t>Alimentation </a:t>
            </a:r>
          </a:p>
          <a:p>
            <a:pPr marL="719138" lvl="3" indent="-273050">
              <a:spcBef>
                <a:spcPts val="0"/>
              </a:spcBef>
              <a:spcAft>
                <a:spcPts val="300"/>
              </a:spcAft>
              <a:buClr>
                <a:srgbClr val="660066"/>
              </a:buClr>
              <a:buFont typeface="Wingdings" panose="05000000000000000000" pitchFamily="2" charset="2"/>
              <a:buChar char="§"/>
            </a:pPr>
            <a:r>
              <a:rPr lang="fr-FR" sz="2000" b="1" dirty="0">
                <a:solidFill>
                  <a:schemeClr val="tx2">
                    <a:lumMod val="75000"/>
                  </a:schemeClr>
                </a:solidFill>
              </a:rPr>
              <a:t>Motricité  </a:t>
            </a:r>
          </a:p>
          <a:p>
            <a:pPr marL="719138" lvl="3" indent="-273050">
              <a:spcBef>
                <a:spcPts val="0"/>
              </a:spcBef>
              <a:spcAft>
                <a:spcPts val="300"/>
              </a:spcAft>
              <a:buClr>
                <a:srgbClr val="660066"/>
              </a:buClr>
              <a:buFont typeface="Wingdings" panose="05000000000000000000" pitchFamily="2" charset="2"/>
              <a:buChar char="§"/>
            </a:pPr>
            <a:r>
              <a:rPr lang="fr-FR" sz="2000" b="1" dirty="0">
                <a:solidFill>
                  <a:schemeClr val="tx2">
                    <a:lumMod val="75000"/>
                  </a:schemeClr>
                </a:solidFill>
              </a:rPr>
              <a:t>Continence </a:t>
            </a:r>
          </a:p>
          <a:p>
            <a:pPr marL="719138" lvl="3" indent="-273050">
              <a:spcBef>
                <a:spcPts val="0"/>
              </a:spcBef>
              <a:spcAft>
                <a:spcPts val="300"/>
              </a:spcAft>
              <a:buClr>
                <a:srgbClr val="660066"/>
              </a:buClr>
              <a:buFont typeface="Wingdings" panose="05000000000000000000" pitchFamily="2" charset="2"/>
              <a:buChar char="§"/>
            </a:pPr>
            <a:r>
              <a:rPr lang="fr-FR" sz="2000" b="1" dirty="0">
                <a:solidFill>
                  <a:schemeClr val="tx2">
                    <a:lumMod val="75000"/>
                  </a:schemeClr>
                </a:solidFill>
              </a:rPr>
              <a:t>Aller aux WC </a:t>
            </a:r>
          </a:p>
          <a:p>
            <a:pPr marL="358775" lvl="2" indent="-271463">
              <a:spcBef>
                <a:spcPts val="600"/>
              </a:spcBef>
              <a:spcAft>
                <a:spcPts val="300"/>
              </a:spcAft>
              <a:buClr>
                <a:srgbClr val="660066"/>
              </a:buClr>
              <a:buFont typeface="Wingdings" panose="05000000000000000000" pitchFamily="2" charset="2"/>
              <a:buChar char="ü"/>
            </a:pPr>
            <a:r>
              <a:rPr lang="fr-FR" sz="2200" b="1" dirty="0">
                <a:solidFill>
                  <a:srgbClr val="660066"/>
                </a:solidFill>
              </a:rPr>
              <a:t>Score &lt; 6 = dépendance</a:t>
            </a:r>
          </a:p>
          <a:p>
            <a:endParaRPr lang="fr-FR" dirty="0"/>
          </a:p>
        </p:txBody>
      </p:sp>
      <p:sp>
        <p:nvSpPr>
          <p:cNvPr id="11" name="Espace réservé du texte 2"/>
          <p:cNvSpPr>
            <a:spLocks noGrp="1"/>
          </p:cNvSpPr>
          <p:nvPr>
            <p:ph type="body" sz="quarter" idx="3"/>
          </p:nvPr>
        </p:nvSpPr>
        <p:spPr>
          <a:xfrm>
            <a:off x="6132513" y="1886844"/>
            <a:ext cx="5928858" cy="834782"/>
          </a:xfrm>
        </p:spPr>
        <p:txBody>
          <a:bodyPr>
            <a:normAutofit/>
          </a:bodyPr>
          <a:lstStyle/>
          <a:p>
            <a:pPr marL="0" lvl="2" algn="ctr">
              <a:spcBef>
                <a:spcPts val="600"/>
              </a:spcBef>
              <a:spcAft>
                <a:spcPts val="0"/>
              </a:spcAft>
              <a:buClr>
                <a:srgbClr val="660066"/>
              </a:buClr>
              <a:buSzPct val="100000"/>
            </a:pPr>
            <a:r>
              <a:rPr lang="fr-FR" sz="2400" dirty="0">
                <a:solidFill>
                  <a:srgbClr val="660066"/>
                </a:solidFill>
              </a:rPr>
              <a:t>ÉCHELLE DES ACTIVITÉS INSTRUMENTALES DE LA VIE QUOTIDIENNE : IADL DE LAWTON</a:t>
            </a:r>
          </a:p>
        </p:txBody>
      </p:sp>
      <p:pic>
        <p:nvPicPr>
          <p:cNvPr id="10" name="Picture 3"/>
          <p:cNvPicPr>
            <a:picLocks noGrp="1" noChangeAspect="1" noChangeArrowheads="1"/>
          </p:cNvPicPr>
          <p:nvPr>
            <p:ph sz="quarter" idx="4"/>
          </p:nvPr>
        </p:nvPicPr>
        <p:blipFill>
          <a:blip r:embed="rId2" cstate="print"/>
          <a:stretch>
            <a:fillRect/>
          </a:stretch>
        </p:blipFill>
        <p:spPr bwMode="auto">
          <a:xfrm>
            <a:off x="3124200" y="2847200"/>
            <a:ext cx="3008313" cy="4006035"/>
          </a:xfrm>
          <a:prstGeom prst="rect">
            <a:avLst/>
          </a:prstGeom>
          <a:noFill/>
          <a:ln w="9525">
            <a:noFill/>
            <a:miter lim="800000"/>
            <a:headEnd/>
            <a:tailEnd/>
          </a:ln>
        </p:spPr>
      </p:pic>
      <p:sp>
        <p:nvSpPr>
          <p:cNvPr id="12" name="Espace réservé du contenu 3"/>
          <p:cNvSpPr txBox="1">
            <a:spLocks/>
          </p:cNvSpPr>
          <p:nvPr/>
        </p:nvSpPr>
        <p:spPr>
          <a:xfrm>
            <a:off x="6126480" y="2847199"/>
            <a:ext cx="3261858" cy="42514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6088" lvl="3" indent="-358775">
              <a:spcBef>
                <a:spcPts val="0"/>
              </a:spcBef>
              <a:spcAft>
                <a:spcPts val="300"/>
              </a:spcAft>
              <a:buClr>
                <a:srgbClr val="660066"/>
              </a:buClr>
              <a:buSzPct val="100000"/>
              <a:buFont typeface="Wingdings" panose="05000000000000000000" pitchFamily="2" charset="2"/>
              <a:buChar char="ü"/>
            </a:pPr>
            <a:r>
              <a:rPr lang="fr-FR" sz="2200" b="1" dirty="0">
                <a:solidFill>
                  <a:srgbClr val="660066"/>
                </a:solidFill>
              </a:rPr>
              <a:t>Évalue les activités pour une indépendance sociale </a:t>
            </a:r>
          </a:p>
          <a:p>
            <a:endParaRPr lang="fr-FR" dirty="0"/>
          </a:p>
        </p:txBody>
      </p:sp>
      <p:pic>
        <p:nvPicPr>
          <p:cNvPr id="13" name="Picture 2"/>
          <p:cNvPicPr/>
          <p:nvPr/>
        </p:nvPicPr>
        <p:blipFill rotWithShape="1">
          <a:blip r:embed="rId3" cstate="print"/>
          <a:srcRect l="-1" t="190" r="661" b="6846"/>
          <a:stretch/>
        </p:blipFill>
        <p:spPr bwMode="auto">
          <a:xfrm>
            <a:off x="9394372" y="2847199"/>
            <a:ext cx="2797628" cy="4006035"/>
          </a:xfrm>
          <a:prstGeom prst="rect">
            <a:avLst/>
          </a:prstGeom>
          <a:noFill/>
          <a:ln>
            <a:noFill/>
          </a:ln>
          <a:extLst>
            <a:ext uri="{53640926-AAD7-44D8-BBD7-CCE9431645EC}">
              <a14:shadowObscured xmlns:a14="http://schemas.microsoft.com/office/drawing/2010/main"/>
            </a:ext>
          </a:extLst>
        </p:spPr>
      </p:pic>
      <p:sp>
        <p:nvSpPr>
          <p:cNvPr id="14" name="ZoneTexte 13"/>
          <p:cNvSpPr txBox="1"/>
          <p:nvPr/>
        </p:nvSpPr>
        <p:spPr>
          <a:xfrm>
            <a:off x="1097280" y="1243737"/>
            <a:ext cx="10058400" cy="646331"/>
          </a:xfrm>
          <a:prstGeom prst="rect">
            <a:avLst/>
          </a:prstGeom>
          <a:noFill/>
        </p:spPr>
        <p:txBody>
          <a:bodyPr wrap="square" rtlCol="0">
            <a:spAutoFit/>
          </a:bodyPr>
          <a:lstStyle/>
          <a:p>
            <a:pPr algn="r"/>
            <a:r>
              <a:rPr lang="fr-FR" sz="3600" b="1" dirty="0">
                <a:solidFill>
                  <a:srgbClr val="660066"/>
                </a:solidFill>
              </a:rPr>
              <a:t>Grilles d’évaluation de la dépendance</a:t>
            </a:r>
          </a:p>
        </p:txBody>
      </p:sp>
      <p:sp>
        <p:nvSpPr>
          <p:cNvPr id="15" name="ZoneTexte 14"/>
          <p:cNvSpPr txBox="1"/>
          <p:nvPr/>
        </p:nvSpPr>
        <p:spPr>
          <a:xfrm>
            <a:off x="7625349" y="3767992"/>
            <a:ext cx="1762989" cy="1204945"/>
          </a:xfrm>
          <a:prstGeom prst="rect">
            <a:avLst/>
          </a:prstGeom>
          <a:noFill/>
        </p:spPr>
        <p:txBody>
          <a:bodyPr wrap="square" rtlCol="0">
            <a:spAutoFit/>
          </a:bodyPr>
          <a:lstStyle/>
          <a:p>
            <a:pPr marL="631825" lvl="2" indent="-185738">
              <a:lnSpc>
                <a:spcPct val="90000"/>
              </a:lnSpc>
              <a:spcBef>
                <a:spcPts val="0"/>
              </a:spcBef>
              <a:spcAft>
                <a:spcPts val="300"/>
              </a:spcAft>
              <a:buClr>
                <a:srgbClr val="660066"/>
              </a:buClr>
              <a:buSzPct val="100000"/>
              <a:buFont typeface="Wingdings" panose="05000000000000000000" pitchFamily="2" charset="2"/>
              <a:buChar char="§"/>
            </a:pPr>
            <a:r>
              <a:rPr lang="fr-FR" b="1" dirty="0">
                <a:solidFill>
                  <a:schemeClr val="tx2">
                    <a:lumMod val="75000"/>
                  </a:schemeClr>
                </a:solidFill>
              </a:rPr>
              <a:t>Courses</a:t>
            </a:r>
          </a:p>
          <a:p>
            <a:pPr marL="631825" lvl="2" indent="-185738">
              <a:lnSpc>
                <a:spcPct val="90000"/>
              </a:lnSpc>
              <a:spcBef>
                <a:spcPts val="0"/>
              </a:spcBef>
              <a:spcAft>
                <a:spcPts val="300"/>
              </a:spcAft>
              <a:buClr>
                <a:srgbClr val="660066"/>
              </a:buClr>
              <a:buSzPct val="100000"/>
              <a:buFont typeface="Wingdings" panose="05000000000000000000" pitchFamily="2" charset="2"/>
              <a:buChar char="§"/>
            </a:pPr>
            <a:r>
              <a:rPr lang="fr-FR" b="1" dirty="0">
                <a:solidFill>
                  <a:schemeClr val="tx2">
                    <a:lumMod val="75000"/>
                  </a:schemeClr>
                </a:solidFill>
              </a:rPr>
              <a:t>Repas</a:t>
            </a:r>
          </a:p>
          <a:p>
            <a:pPr marL="631825" lvl="2" indent="-185738">
              <a:lnSpc>
                <a:spcPct val="90000"/>
              </a:lnSpc>
              <a:spcBef>
                <a:spcPts val="0"/>
              </a:spcBef>
              <a:spcAft>
                <a:spcPts val="300"/>
              </a:spcAft>
              <a:buClr>
                <a:srgbClr val="660066"/>
              </a:buClr>
              <a:buSzPct val="100000"/>
              <a:buFont typeface="Wingdings" panose="05000000000000000000" pitchFamily="2" charset="2"/>
              <a:buChar char="§"/>
            </a:pPr>
            <a:r>
              <a:rPr lang="fr-FR" b="1" dirty="0">
                <a:solidFill>
                  <a:schemeClr val="tx2">
                    <a:lumMod val="75000"/>
                  </a:schemeClr>
                </a:solidFill>
              </a:rPr>
              <a:t>Ménage</a:t>
            </a:r>
          </a:p>
          <a:p>
            <a:pPr marL="631825" lvl="2" indent="-185738">
              <a:lnSpc>
                <a:spcPct val="90000"/>
              </a:lnSpc>
              <a:spcBef>
                <a:spcPts val="0"/>
              </a:spcBef>
              <a:spcAft>
                <a:spcPts val="300"/>
              </a:spcAft>
              <a:buClr>
                <a:srgbClr val="660066"/>
              </a:buClr>
              <a:buSzPct val="100000"/>
              <a:buFont typeface="Wingdings" panose="05000000000000000000" pitchFamily="2" charset="2"/>
              <a:buChar char="§"/>
            </a:pPr>
            <a:r>
              <a:rPr lang="fr-FR" b="1" dirty="0">
                <a:solidFill>
                  <a:schemeClr val="tx2">
                    <a:lumMod val="75000"/>
                  </a:schemeClr>
                </a:solidFill>
              </a:rPr>
              <a:t>Lessive </a:t>
            </a:r>
          </a:p>
        </p:txBody>
      </p:sp>
      <p:sp>
        <p:nvSpPr>
          <p:cNvPr id="18" name="Rectangle 17"/>
          <p:cNvSpPr/>
          <p:nvPr/>
        </p:nvSpPr>
        <p:spPr>
          <a:xfrm>
            <a:off x="6035040" y="5060389"/>
            <a:ext cx="3446511" cy="1308050"/>
          </a:xfrm>
          <a:prstGeom prst="rect">
            <a:avLst/>
          </a:prstGeom>
        </p:spPr>
        <p:txBody>
          <a:bodyPr wrap="square">
            <a:spAutoFit/>
          </a:bodyPr>
          <a:lstStyle/>
          <a:p>
            <a:pPr marL="446088" lvl="1" indent="-358775">
              <a:spcBef>
                <a:spcPts val="0"/>
              </a:spcBef>
              <a:spcAft>
                <a:spcPts val="300"/>
              </a:spcAft>
              <a:buClr>
                <a:srgbClr val="660066"/>
              </a:buClr>
              <a:buSzPct val="100000"/>
              <a:buFont typeface="Wingdings" panose="05000000000000000000" pitchFamily="2" charset="2"/>
              <a:buChar char="ü"/>
            </a:pPr>
            <a:r>
              <a:rPr lang="fr-FR" sz="2000" b="1" dirty="0">
                <a:solidFill>
                  <a:srgbClr val="660066"/>
                </a:solidFill>
              </a:rPr>
              <a:t>4 items soulignés </a:t>
            </a:r>
          </a:p>
          <a:p>
            <a:pPr marL="631825" lvl="2" indent="-185738">
              <a:spcAft>
                <a:spcPts val="300"/>
              </a:spcAft>
              <a:buClr>
                <a:srgbClr val="660066"/>
              </a:buClr>
              <a:buSzPct val="100000"/>
              <a:buFont typeface="Wingdings" panose="05000000000000000000" pitchFamily="2" charset="2"/>
              <a:buChar char="§"/>
            </a:pPr>
            <a:r>
              <a:rPr lang="fr-FR" b="1" dirty="0">
                <a:solidFill>
                  <a:schemeClr val="tx2">
                    <a:lumMod val="75000"/>
                  </a:schemeClr>
                </a:solidFill>
              </a:rPr>
              <a:t>Les plus sensibles : (4-IADL) </a:t>
            </a:r>
          </a:p>
          <a:p>
            <a:pPr marL="631825" lvl="1" indent="-185738">
              <a:spcBef>
                <a:spcPts val="0"/>
              </a:spcBef>
              <a:spcAft>
                <a:spcPts val="300"/>
              </a:spcAft>
              <a:buClr>
                <a:srgbClr val="660066"/>
              </a:buClr>
              <a:buSzPct val="100000"/>
              <a:buFont typeface="Wingdings" panose="05000000000000000000" pitchFamily="2" charset="2"/>
              <a:buChar char="§"/>
            </a:pPr>
            <a:r>
              <a:rPr lang="fr-FR" b="1" dirty="0">
                <a:solidFill>
                  <a:schemeClr val="tx2">
                    <a:lumMod val="75000"/>
                  </a:schemeClr>
                </a:solidFill>
              </a:rPr>
              <a:t>Un score &lt; 4 : suspicion vulnérabilité/fragilité</a:t>
            </a:r>
          </a:p>
        </p:txBody>
      </p:sp>
      <p:sp>
        <p:nvSpPr>
          <p:cNvPr id="19" name="Espace réservé du contenu 5"/>
          <p:cNvSpPr txBox="1">
            <a:spLocks/>
          </p:cNvSpPr>
          <p:nvPr/>
        </p:nvSpPr>
        <p:spPr>
          <a:xfrm>
            <a:off x="6138858" y="3767991"/>
            <a:ext cx="1927456" cy="1238552"/>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31825" lvl="2" indent="-185738">
              <a:spcBef>
                <a:spcPts val="0"/>
              </a:spcBef>
              <a:spcAft>
                <a:spcPts val="300"/>
              </a:spcAft>
              <a:buClr>
                <a:srgbClr val="660066"/>
              </a:buClr>
              <a:buSzPct val="100000"/>
              <a:buFont typeface="Wingdings" panose="05000000000000000000" pitchFamily="2" charset="2"/>
              <a:buChar char="§"/>
            </a:pPr>
            <a:r>
              <a:rPr lang="fr-FR" sz="1900" b="1" dirty="0">
                <a:solidFill>
                  <a:schemeClr val="tx2">
                    <a:lumMod val="75000"/>
                  </a:schemeClr>
                </a:solidFill>
              </a:rPr>
              <a:t>Transport</a:t>
            </a:r>
          </a:p>
          <a:p>
            <a:pPr marL="631825" lvl="2" indent="-185738">
              <a:spcBef>
                <a:spcPts val="0"/>
              </a:spcBef>
              <a:spcAft>
                <a:spcPts val="300"/>
              </a:spcAft>
              <a:buClr>
                <a:srgbClr val="660066"/>
              </a:buClr>
              <a:buSzPct val="100000"/>
              <a:buFont typeface="Wingdings" panose="05000000000000000000" pitchFamily="2" charset="2"/>
              <a:buChar char="§"/>
            </a:pPr>
            <a:r>
              <a:rPr lang="fr-FR" sz="1900" b="1" dirty="0">
                <a:solidFill>
                  <a:schemeClr val="tx2">
                    <a:lumMod val="75000"/>
                  </a:schemeClr>
                </a:solidFill>
              </a:rPr>
              <a:t>Médicaments</a:t>
            </a:r>
          </a:p>
          <a:p>
            <a:pPr marL="631825" lvl="2" indent="-185738">
              <a:spcBef>
                <a:spcPts val="0"/>
              </a:spcBef>
              <a:spcAft>
                <a:spcPts val="300"/>
              </a:spcAft>
              <a:buClr>
                <a:srgbClr val="660066"/>
              </a:buClr>
              <a:buSzPct val="100000"/>
              <a:buFont typeface="Wingdings" panose="05000000000000000000" pitchFamily="2" charset="2"/>
              <a:buChar char="§"/>
            </a:pPr>
            <a:r>
              <a:rPr lang="fr-FR" sz="1900" b="1" dirty="0">
                <a:solidFill>
                  <a:schemeClr val="tx2">
                    <a:lumMod val="75000"/>
                  </a:schemeClr>
                </a:solidFill>
              </a:rPr>
              <a:t>Budget</a:t>
            </a:r>
          </a:p>
          <a:p>
            <a:pPr marL="631825" lvl="2" indent="-185738">
              <a:spcBef>
                <a:spcPts val="0"/>
              </a:spcBef>
              <a:spcAft>
                <a:spcPts val="300"/>
              </a:spcAft>
              <a:buClr>
                <a:srgbClr val="660066"/>
              </a:buClr>
              <a:buSzPct val="100000"/>
              <a:buFont typeface="Wingdings" panose="05000000000000000000" pitchFamily="2" charset="2"/>
              <a:buChar char="§"/>
            </a:pPr>
            <a:r>
              <a:rPr lang="fr-FR" sz="1900" b="1" dirty="0">
                <a:solidFill>
                  <a:schemeClr val="tx2">
                    <a:lumMod val="75000"/>
                  </a:schemeClr>
                </a:solidFill>
              </a:rPr>
              <a:t>Téléphone</a:t>
            </a:r>
          </a:p>
          <a:p>
            <a:endParaRPr lang="fr-FR" dirty="0"/>
          </a:p>
        </p:txBody>
      </p:sp>
    </p:spTree>
    <p:extLst>
      <p:ext uri="{BB962C8B-B14F-4D97-AF65-F5344CB8AC3E}">
        <p14:creationId xmlns:p14="http://schemas.microsoft.com/office/powerpoint/2010/main" val="90875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1990" y="2820753"/>
            <a:ext cx="10515600" cy="2852737"/>
          </a:xfrm>
        </p:spPr>
        <p:txBody>
          <a:bodyPr/>
          <a:lstStyle/>
          <a:p>
            <a:r>
              <a:rPr lang="fr-FR" dirty="0"/>
              <a:t>Evolution Démographique</a:t>
            </a:r>
          </a:p>
        </p:txBody>
      </p:sp>
      <p:sp>
        <p:nvSpPr>
          <p:cNvPr id="4" name="Rectangle 3">
            <a:extLst>
              <a:ext uri="{FF2B5EF4-FFF2-40B4-BE49-F238E27FC236}">
                <a16:creationId xmlns:a16="http://schemas.microsoft.com/office/drawing/2014/main" id="{BBF15ADB-48B0-4DD0-A364-C31BA358C14D}"/>
              </a:ext>
            </a:extLst>
          </p:cNvPr>
          <p:cNvSpPr/>
          <p:nvPr/>
        </p:nvSpPr>
        <p:spPr>
          <a:xfrm>
            <a:off x="0" y="5974432"/>
            <a:ext cx="12192000" cy="51540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88422B1-7B8F-407A-8911-7B6EF5590218}"/>
              </a:ext>
            </a:extLst>
          </p:cNvPr>
          <p:cNvPicPr>
            <a:picLocks noChangeAspect="1"/>
          </p:cNvPicPr>
          <p:nvPr/>
        </p:nvPicPr>
        <p:blipFill>
          <a:blip r:embed="rId2"/>
          <a:stretch>
            <a:fillRect/>
          </a:stretch>
        </p:blipFill>
        <p:spPr>
          <a:xfrm>
            <a:off x="2974694" y="719957"/>
            <a:ext cx="5494977" cy="3532485"/>
          </a:xfrm>
          <a:prstGeom prst="rect">
            <a:avLst/>
          </a:prstGeom>
        </p:spPr>
      </p:pic>
    </p:spTree>
    <p:extLst>
      <p:ext uri="{BB962C8B-B14F-4D97-AF65-F5344CB8AC3E}">
        <p14:creationId xmlns:p14="http://schemas.microsoft.com/office/powerpoint/2010/main" val="311955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12372" y="1086005"/>
            <a:ext cx="6801394" cy="1293320"/>
          </a:xfrm>
        </p:spPr>
        <p:txBody>
          <a:bodyPr/>
          <a:lstStyle/>
          <a:p>
            <a:pPr marL="0" lvl="1">
              <a:spcBef>
                <a:spcPts val="0"/>
              </a:spcBef>
              <a:spcAft>
                <a:spcPts val="0"/>
              </a:spcAft>
              <a:buClr>
                <a:srgbClr val="660066"/>
              </a:buClr>
              <a:buSzPct val="100000"/>
            </a:pPr>
            <a:r>
              <a:rPr lang="fr-FR" sz="2400" dirty="0">
                <a:solidFill>
                  <a:srgbClr val="660066"/>
                </a:solidFill>
              </a:rPr>
              <a:t>DÉTERMINATION DU GROUPE ISO-RESSOURCE  </a:t>
            </a:r>
          </a:p>
          <a:p>
            <a:pPr marL="0" lvl="1">
              <a:spcBef>
                <a:spcPts val="0"/>
              </a:spcBef>
              <a:spcAft>
                <a:spcPts val="0"/>
              </a:spcAft>
              <a:buClr>
                <a:srgbClr val="660066"/>
              </a:buClr>
              <a:buSzPct val="100000"/>
            </a:pPr>
            <a:r>
              <a:rPr lang="fr-FR" sz="2400" dirty="0">
                <a:solidFill>
                  <a:srgbClr val="660066"/>
                </a:solidFill>
              </a:rPr>
              <a:t>LA GRILLE AGGIR</a:t>
            </a:r>
            <a:endParaRPr lang="fr-FR" cap="none" dirty="0">
              <a:solidFill>
                <a:srgbClr val="660066"/>
              </a:solidFill>
            </a:endParaRPr>
          </a:p>
        </p:txBody>
      </p:sp>
      <p:sp>
        <p:nvSpPr>
          <p:cNvPr id="4" name="Espace réservé du contenu 3"/>
          <p:cNvSpPr>
            <a:spLocks noGrp="1"/>
          </p:cNvSpPr>
          <p:nvPr>
            <p:ph sz="half" idx="2"/>
          </p:nvPr>
        </p:nvSpPr>
        <p:spPr>
          <a:xfrm>
            <a:off x="1520304" y="2824190"/>
            <a:ext cx="8348895" cy="3859591"/>
          </a:xfrm>
        </p:spPr>
        <p:txBody>
          <a:bodyPr/>
          <a:lstStyle/>
          <a:p>
            <a:pPr marL="731838" lvl="1" indent="-285750">
              <a:spcBef>
                <a:spcPts val="0"/>
              </a:spcBef>
              <a:spcAft>
                <a:spcPts val="600"/>
              </a:spcAft>
              <a:buClr>
                <a:srgbClr val="660066"/>
              </a:buClr>
              <a:buFont typeface="Wingdings" panose="05000000000000000000" pitchFamily="2" charset="2"/>
              <a:buChar char="ü"/>
            </a:pPr>
            <a:r>
              <a:rPr lang="fr-FR" sz="2200" b="1" dirty="0">
                <a:solidFill>
                  <a:srgbClr val="660066"/>
                </a:solidFill>
              </a:rPr>
              <a:t>Évalue la capacité à effectuer des activités de la vie quotidienne</a:t>
            </a:r>
          </a:p>
          <a:p>
            <a:pPr marL="731838" lvl="1" indent="-285750">
              <a:spcBef>
                <a:spcPts val="600"/>
              </a:spcBef>
              <a:spcAft>
                <a:spcPts val="0"/>
              </a:spcAft>
              <a:buClr>
                <a:srgbClr val="660066"/>
              </a:buClr>
              <a:buFont typeface="Wingdings" panose="05000000000000000000" pitchFamily="2" charset="2"/>
              <a:buChar char="ü"/>
            </a:pPr>
            <a:r>
              <a:rPr lang="fr-FR" sz="2200" b="1" dirty="0">
                <a:solidFill>
                  <a:srgbClr val="660066"/>
                </a:solidFill>
              </a:rPr>
              <a:t>Le score GIR obtenu de 1 à 6</a:t>
            </a:r>
          </a:p>
          <a:p>
            <a:pPr marL="914400" lvl="2" indent="-195263">
              <a:spcBef>
                <a:spcPts val="0"/>
              </a:spcBef>
              <a:spcAft>
                <a:spcPts val="0"/>
              </a:spcAft>
              <a:buClr>
                <a:srgbClr val="660066"/>
              </a:buClr>
              <a:buFont typeface="Arial" panose="020B0604020202020204" pitchFamily="34" charset="0"/>
              <a:buChar char="•"/>
            </a:pPr>
            <a:r>
              <a:rPr lang="fr-FR" sz="2000" b="1" dirty="0">
                <a:solidFill>
                  <a:schemeClr val="tx2">
                    <a:lumMod val="75000"/>
                  </a:schemeClr>
                </a:solidFill>
              </a:rPr>
              <a:t>1 = personne totalement dépendante</a:t>
            </a:r>
          </a:p>
          <a:p>
            <a:pPr marL="914400" lvl="2" indent="-195263">
              <a:spcBef>
                <a:spcPts val="0"/>
              </a:spcBef>
              <a:spcAft>
                <a:spcPts val="600"/>
              </a:spcAft>
              <a:buClr>
                <a:srgbClr val="660066"/>
              </a:buClr>
              <a:buFont typeface="Arial" panose="020B0604020202020204" pitchFamily="34" charset="0"/>
              <a:buChar char="•"/>
            </a:pPr>
            <a:r>
              <a:rPr lang="fr-FR" sz="2000" b="1" dirty="0">
                <a:solidFill>
                  <a:schemeClr val="tx2">
                    <a:lumMod val="75000"/>
                  </a:schemeClr>
                </a:solidFill>
              </a:rPr>
              <a:t>6 = personne totalement indépendante</a:t>
            </a:r>
          </a:p>
          <a:p>
            <a:pPr marL="731838" lvl="1" indent="-285750">
              <a:spcBef>
                <a:spcPts val="600"/>
              </a:spcBef>
              <a:spcAft>
                <a:spcPts val="600"/>
              </a:spcAft>
              <a:buClr>
                <a:srgbClr val="660066"/>
              </a:buClr>
              <a:buFont typeface="Wingdings" panose="05000000000000000000" pitchFamily="2" charset="2"/>
              <a:buChar char="ü"/>
            </a:pPr>
            <a:r>
              <a:rPr lang="fr-FR" sz="2200" b="1" dirty="0">
                <a:solidFill>
                  <a:srgbClr val="660066"/>
                </a:solidFill>
              </a:rPr>
              <a:t>Le GIR obtenu permet déterminer le montant des aides financières dans le cadre de l’APA</a:t>
            </a:r>
            <a:endParaRPr lang="fr-FR" sz="2200" b="1" u="sng" dirty="0">
              <a:solidFill>
                <a:srgbClr val="660066"/>
              </a:solidFill>
            </a:endParaRPr>
          </a:p>
          <a:p>
            <a:endParaRPr lang="fr-FR" dirty="0"/>
          </a:p>
        </p:txBody>
      </p:sp>
      <p:sp>
        <p:nvSpPr>
          <p:cNvPr id="9" name="ZoneTexte 8"/>
          <p:cNvSpPr txBox="1"/>
          <p:nvPr/>
        </p:nvSpPr>
        <p:spPr>
          <a:xfrm>
            <a:off x="209441" y="295676"/>
            <a:ext cx="10970623" cy="646331"/>
          </a:xfrm>
          <a:prstGeom prst="rect">
            <a:avLst/>
          </a:prstGeom>
          <a:noFill/>
        </p:spPr>
        <p:txBody>
          <a:bodyPr wrap="square" rtlCol="0">
            <a:spAutoFit/>
          </a:bodyPr>
          <a:lstStyle/>
          <a:p>
            <a:pPr algn="ctr"/>
            <a:r>
              <a:rPr lang="fr-FR" sz="3600" b="1" dirty="0">
                <a:solidFill>
                  <a:srgbClr val="660066"/>
                </a:solidFill>
              </a:rPr>
              <a:t>Grilles d’évaluation de la dépendance</a:t>
            </a:r>
          </a:p>
        </p:txBody>
      </p:sp>
    </p:spTree>
    <p:extLst>
      <p:ext uri="{BB962C8B-B14F-4D97-AF65-F5344CB8AC3E}">
        <p14:creationId xmlns:p14="http://schemas.microsoft.com/office/powerpoint/2010/main" val="287196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pPr eaLnBrk="1" hangingPunct="1"/>
            <a:r>
              <a:rPr lang="fr-FR" altLang="en-US" sz="4300">
                <a:solidFill>
                  <a:srgbClr val="000000"/>
                </a:solidFill>
                <a:ea typeface="ＭＳ Ｐゴシック" panose="020B0600070205080204" pitchFamily="34" charset="-128"/>
              </a:rPr>
              <a:t>La grille </a:t>
            </a:r>
            <a:r>
              <a:rPr lang="fr-FR" altLang="en-US" sz="4300">
                <a:solidFill>
                  <a:srgbClr val="FF0000"/>
                </a:solidFill>
                <a:ea typeface="ＭＳ Ｐゴシック" panose="020B0600070205080204" pitchFamily="34" charset="-128"/>
                <a:hlinkClick r:id="rId2" action="ppaction://hlinkfile"/>
              </a:rPr>
              <a:t>AGGIR</a:t>
            </a:r>
            <a:br>
              <a:rPr lang="fr-FR" altLang="en-US" sz="4300">
                <a:solidFill>
                  <a:srgbClr val="000000"/>
                </a:solidFill>
                <a:ea typeface="ＭＳ Ｐゴシック" panose="020B0600070205080204" pitchFamily="34" charset="-128"/>
              </a:rPr>
            </a:br>
            <a:r>
              <a:rPr lang="fr-FR" altLang="en-US" sz="2400">
                <a:solidFill>
                  <a:srgbClr val="000000"/>
                </a:solidFill>
                <a:ea typeface="ＭＳ Ｐゴシック" panose="020B0600070205080204" pitchFamily="34" charset="-128"/>
              </a:rPr>
              <a:t>(Autonomie Gérontologie Groupes Iso-Ressources)</a:t>
            </a:r>
          </a:p>
        </p:txBody>
      </p:sp>
      <p:sp>
        <p:nvSpPr>
          <p:cNvPr id="45059" name="Espace réservé du contenu 2"/>
          <p:cNvSpPr>
            <a:spLocks noGrp="1"/>
          </p:cNvSpPr>
          <p:nvPr>
            <p:ph idx="1"/>
          </p:nvPr>
        </p:nvSpPr>
        <p:spPr>
          <a:xfrm>
            <a:off x="2422526" y="1824039"/>
            <a:ext cx="7345363" cy="4471987"/>
          </a:xfrm>
        </p:spPr>
        <p:txBody>
          <a:bodyPr/>
          <a:lstStyle/>
          <a:p>
            <a:pPr algn="just" eaLnBrk="1" hangingPunct="1">
              <a:lnSpc>
                <a:spcPct val="80000"/>
              </a:lnSpc>
            </a:pPr>
            <a:r>
              <a:rPr lang="fr-FR" altLang="en-US" sz="1700" b="1" dirty="0">
                <a:solidFill>
                  <a:srgbClr val="FF0000"/>
                </a:solidFill>
                <a:ea typeface="ＭＳ Ｐゴシック" panose="020B0600070205080204" pitchFamily="34" charset="-128"/>
              </a:rPr>
              <a:t>C’est un outil destiné à évaluer le degré de perte d'autonomie ou le degré de dépendance, physique et psychique, des demandeurs de l'allocation personnalisée d'autonomie (APA), dans l'accomplissement de leurs actes quotidiens.</a:t>
            </a:r>
          </a:p>
          <a:p>
            <a:pPr algn="just" eaLnBrk="1" hangingPunct="1">
              <a:lnSpc>
                <a:spcPct val="80000"/>
              </a:lnSpc>
            </a:pPr>
            <a:r>
              <a:rPr lang="fr-FR" altLang="en-US" sz="1700" dirty="0">
                <a:solidFill>
                  <a:srgbClr val="000000"/>
                </a:solidFill>
                <a:ea typeface="ＭＳ Ｐゴシック" panose="020B0600070205080204" pitchFamily="34" charset="-128"/>
              </a:rPr>
              <a:t>Utilisée </a:t>
            </a:r>
            <a:r>
              <a:rPr lang="fr-FR" altLang="en-US" sz="1700" dirty="0">
                <a:solidFill>
                  <a:schemeClr val="accent1"/>
                </a:solidFill>
                <a:ea typeface="ＭＳ Ｐゴシック" panose="020B0600070205080204" pitchFamily="34" charset="-128"/>
              </a:rPr>
              <a:t>en France </a:t>
            </a:r>
            <a:r>
              <a:rPr lang="fr-FR" altLang="en-US" sz="1700" dirty="0">
                <a:solidFill>
                  <a:srgbClr val="000000"/>
                </a:solidFill>
                <a:ea typeface="ＭＳ Ｐゴシック" panose="020B0600070205080204" pitchFamily="34" charset="-128"/>
              </a:rPr>
              <a:t>mais non validée sur le plan international</a:t>
            </a:r>
          </a:p>
          <a:p>
            <a:pPr algn="just" eaLnBrk="1" hangingPunct="1">
              <a:lnSpc>
                <a:spcPct val="80000"/>
              </a:lnSpc>
            </a:pPr>
            <a:r>
              <a:rPr lang="fr-FR" altLang="en-US" sz="1700" dirty="0">
                <a:solidFill>
                  <a:srgbClr val="000000"/>
                </a:solidFill>
                <a:ea typeface="ＭＳ Ｐゴシック" panose="020B0600070205080204" pitchFamily="34" charset="-128"/>
              </a:rPr>
              <a:t>Les personnes âgées qui sollicitent le bénéfice de l'APA, sont classées dans les </a:t>
            </a:r>
            <a:r>
              <a:rPr lang="fr-FR" altLang="en-US" sz="1700" b="1" dirty="0">
                <a:solidFill>
                  <a:srgbClr val="000000"/>
                </a:solidFill>
                <a:ea typeface="ＭＳ Ｐゴシック" panose="020B0600070205080204" pitchFamily="34" charset="-128"/>
              </a:rPr>
              <a:t>six groupes iso-ressources que compte la grille nationale, en fonction des aides à la personne ou techniques commandées par leur état.</a:t>
            </a:r>
            <a:endParaRPr lang="fr-FR" altLang="en-US" sz="1700" dirty="0">
              <a:solidFill>
                <a:srgbClr val="000000"/>
              </a:solidFill>
              <a:ea typeface="ＭＳ Ｐゴシック" panose="020B0600070205080204" pitchFamily="34" charset="-128"/>
            </a:endParaRPr>
          </a:p>
          <a:p>
            <a:pPr algn="just" eaLnBrk="1" hangingPunct="1">
              <a:lnSpc>
                <a:spcPct val="80000"/>
              </a:lnSpc>
            </a:pPr>
            <a:r>
              <a:rPr lang="fr-FR" altLang="en-US" sz="2100" b="1" dirty="0">
                <a:solidFill>
                  <a:srgbClr val="000000"/>
                </a:solidFill>
                <a:ea typeface="ＭＳ Ｐゴシック" panose="020B0600070205080204" pitchFamily="34" charset="-128"/>
              </a:rPr>
              <a:t>dix variables dites « discriminantes » : utilisées pour le calcul du « GIR »</a:t>
            </a:r>
          </a:p>
          <a:p>
            <a:pPr algn="just" eaLnBrk="1" hangingPunct="1">
              <a:lnSpc>
                <a:spcPct val="80000"/>
              </a:lnSpc>
            </a:pPr>
            <a:r>
              <a:rPr lang="fr-FR" altLang="en-US" sz="2100" b="1" dirty="0">
                <a:solidFill>
                  <a:srgbClr val="000000"/>
                </a:solidFill>
                <a:ea typeface="ＭＳ Ｐゴシック" panose="020B0600070205080204" pitchFamily="34" charset="-128"/>
              </a:rPr>
              <a:t>sept variables dites « illustratives », concernant la perte d'autonomie domestique et sociale, n'entrent pas dans le calcul du GIR mais apportent des informations utiles à l'élaboration du plan d'aide. </a:t>
            </a:r>
          </a:p>
          <a:p>
            <a:pPr algn="just" eaLnBrk="1" hangingPunct="1">
              <a:lnSpc>
                <a:spcPct val="80000"/>
              </a:lnSpc>
            </a:pPr>
            <a:endParaRPr lang="fr-FR" altLang="en-US" sz="1700" dirty="0">
              <a:ea typeface="ＭＳ Ｐゴシック" panose="020B0600070205080204" pitchFamily="34" charset="-128"/>
            </a:endParaRPr>
          </a:p>
        </p:txBody>
      </p:sp>
    </p:spTree>
    <p:extLst>
      <p:ext uri="{BB962C8B-B14F-4D97-AF65-F5344CB8AC3E}">
        <p14:creationId xmlns:p14="http://schemas.microsoft.com/office/powerpoint/2010/main" val="215588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eaLnBrk="1" hangingPunct="1">
              <a:defRPr/>
            </a:pPr>
            <a:r>
              <a:rPr lang="fr-FR" altLang="en-US" sz="4300" dirty="0">
                <a:ea typeface="ＭＳ Ｐゴシック" pitchFamily="34" charset="-128"/>
              </a:rPr>
              <a:t>10 variables « discriminantes » utilisées dans le calcul du GIR</a:t>
            </a:r>
          </a:p>
        </p:txBody>
      </p:sp>
      <p:sp>
        <p:nvSpPr>
          <p:cNvPr id="3" name="Espace réservé du contenu 2"/>
          <p:cNvSpPr>
            <a:spLocks noGrp="1"/>
          </p:cNvSpPr>
          <p:nvPr>
            <p:ph idx="1"/>
          </p:nvPr>
        </p:nvSpPr>
        <p:spPr>
          <a:xfrm>
            <a:off x="2424113" y="2133601"/>
            <a:ext cx="7345363" cy="3931920"/>
          </a:xfrm>
          <a:ln>
            <a:miter lim="800000"/>
            <a:headEnd/>
            <a:tailEnd/>
          </a:ln>
        </p:spPr>
        <p:txBody>
          <a:bodyPr numCol="2" rtlCol="0">
            <a:noAutofit/>
          </a:bodyPr>
          <a:lstStyle/>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Cohérence </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Orientation </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Toilette</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 Habillage</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 Alimentation</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 Elimination</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transferts (se lever, se coucher, s'asseoir) </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déplacement à l'intérieur  </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déplacement à l'extérieur </a:t>
            </a:r>
          </a:p>
          <a:p>
            <a:pPr eaLnBrk="1" fontAlgn="auto" hangingPunct="1">
              <a:spcAft>
                <a:spcPts val="0"/>
              </a:spcAft>
              <a:buClr>
                <a:schemeClr val="tx1">
                  <a:lumMod val="75000"/>
                  <a:lumOff val="25000"/>
                </a:schemeClr>
              </a:buClr>
              <a:defRPr/>
            </a:pPr>
            <a:r>
              <a:rPr lang="fr-FR" sz="2600" dirty="0">
                <a:solidFill>
                  <a:schemeClr val="tx1">
                    <a:lumMod val="75000"/>
                    <a:lumOff val="25000"/>
                  </a:schemeClr>
                </a:solidFill>
                <a:ea typeface="+mn-ea"/>
                <a:cs typeface="+mn-cs"/>
              </a:rPr>
              <a:t>communication à distance ; </a:t>
            </a:r>
          </a:p>
        </p:txBody>
      </p:sp>
    </p:spTree>
    <p:extLst>
      <p:ext uri="{BB962C8B-B14F-4D97-AF65-F5344CB8AC3E}">
        <p14:creationId xmlns:p14="http://schemas.microsoft.com/office/powerpoint/2010/main" val="337120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pPr eaLnBrk="1" hangingPunct="1"/>
            <a:r>
              <a:rPr lang="fr-FR" altLang="en-US" sz="4300">
                <a:ea typeface="ＭＳ Ｐゴシック" panose="020B0600070205080204" pitchFamily="34" charset="-128"/>
              </a:rPr>
              <a:t>7 variables "illustratives"</a:t>
            </a:r>
          </a:p>
        </p:txBody>
      </p:sp>
      <p:sp>
        <p:nvSpPr>
          <p:cNvPr id="47107" name="Espace réservé du contenu 2"/>
          <p:cNvSpPr>
            <a:spLocks noGrp="1"/>
          </p:cNvSpPr>
          <p:nvPr>
            <p:ph idx="1"/>
          </p:nvPr>
        </p:nvSpPr>
        <p:spPr>
          <a:xfrm>
            <a:off x="2422526" y="1843088"/>
            <a:ext cx="7345363" cy="4400550"/>
          </a:xfrm>
        </p:spPr>
        <p:txBody>
          <a:bodyPr/>
          <a:lstStyle/>
          <a:p>
            <a:pPr eaLnBrk="1" hangingPunct="1"/>
            <a:r>
              <a:rPr lang="fr-FR" altLang="en-US" b="1">
                <a:ea typeface="ＭＳ Ｐゴシック" panose="020B0600070205080204" pitchFamily="34" charset="-128"/>
              </a:rPr>
              <a:t>gestion personnelle de son budget et de ses biens</a:t>
            </a:r>
          </a:p>
          <a:p>
            <a:pPr eaLnBrk="1" hangingPunct="1"/>
            <a:r>
              <a:rPr lang="fr-FR" altLang="en-US" b="1">
                <a:ea typeface="ＭＳ Ｐゴシック" panose="020B0600070205080204" pitchFamily="34" charset="-128"/>
              </a:rPr>
              <a:t>Cuisine </a:t>
            </a:r>
          </a:p>
          <a:p>
            <a:pPr eaLnBrk="1" hangingPunct="1"/>
            <a:r>
              <a:rPr lang="fr-FR" altLang="en-US" b="1">
                <a:ea typeface="ＭＳ Ｐゴシック" panose="020B0600070205080204" pitchFamily="34" charset="-128"/>
              </a:rPr>
              <a:t>Ménage </a:t>
            </a:r>
          </a:p>
          <a:p>
            <a:pPr eaLnBrk="1" hangingPunct="1"/>
            <a:r>
              <a:rPr lang="fr-FR" altLang="en-US" b="1">
                <a:ea typeface="ＭＳ Ｐゴシック" panose="020B0600070205080204" pitchFamily="34" charset="-128"/>
              </a:rPr>
              <a:t>Transports </a:t>
            </a:r>
          </a:p>
          <a:p>
            <a:pPr eaLnBrk="1" hangingPunct="1"/>
            <a:r>
              <a:rPr lang="fr-FR" altLang="en-US" b="1">
                <a:ea typeface="ＭＳ Ｐゴシック" panose="020B0600070205080204" pitchFamily="34" charset="-128"/>
              </a:rPr>
              <a:t>Achats </a:t>
            </a:r>
          </a:p>
          <a:p>
            <a:pPr eaLnBrk="1" hangingPunct="1"/>
            <a:r>
              <a:rPr lang="fr-FR" altLang="en-US" b="1">
                <a:ea typeface="ＭＳ Ｐゴシック" panose="020B0600070205080204" pitchFamily="34" charset="-128"/>
              </a:rPr>
              <a:t>suivi du traitement </a:t>
            </a:r>
          </a:p>
          <a:p>
            <a:pPr eaLnBrk="1" hangingPunct="1"/>
            <a:r>
              <a:rPr lang="fr-FR" altLang="en-US" b="1">
                <a:ea typeface="ＭＳ Ｐゴシック" panose="020B0600070205080204" pitchFamily="34" charset="-128"/>
              </a:rPr>
              <a:t>activités de temps libre</a:t>
            </a:r>
          </a:p>
          <a:p>
            <a:pPr eaLnBrk="1" hangingPunct="1"/>
            <a:endParaRPr lang="fr-FR" altLang="en-US">
              <a:ea typeface="ＭＳ Ｐゴシック" panose="020B0600070205080204" pitchFamily="34" charset="-128"/>
            </a:endParaRPr>
          </a:p>
        </p:txBody>
      </p:sp>
    </p:spTree>
    <p:extLst>
      <p:ext uri="{BB962C8B-B14F-4D97-AF65-F5344CB8AC3E}">
        <p14:creationId xmlns:p14="http://schemas.microsoft.com/office/powerpoint/2010/main" val="140749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pPr eaLnBrk="1" hangingPunct="1"/>
            <a:r>
              <a:rPr lang="fr-FR" altLang="en-US">
                <a:ea typeface="ＭＳ Ｐゴシック" panose="020B0600070205080204" pitchFamily="34" charset="-128"/>
              </a:rPr>
              <a:t>cotation</a:t>
            </a:r>
          </a:p>
        </p:txBody>
      </p:sp>
      <p:sp>
        <p:nvSpPr>
          <p:cNvPr id="48131" name="Espace réservé du contenu 2"/>
          <p:cNvSpPr>
            <a:spLocks noGrp="1"/>
          </p:cNvSpPr>
          <p:nvPr>
            <p:ph idx="1"/>
          </p:nvPr>
        </p:nvSpPr>
        <p:spPr/>
        <p:txBody>
          <a:bodyPr/>
          <a:lstStyle/>
          <a:p>
            <a:pPr eaLnBrk="1" hangingPunct="1">
              <a:lnSpc>
                <a:spcPct val="90000"/>
              </a:lnSpc>
              <a:buFont typeface="Arial" panose="020B0604020202020204" pitchFamily="34" charset="0"/>
              <a:buNone/>
            </a:pPr>
            <a:r>
              <a:rPr lang="fr-FR" altLang="en-US" dirty="0">
                <a:ea typeface="ＭＳ Ｐゴシック" panose="020B0600070205080204" pitchFamily="34" charset="-128"/>
              </a:rPr>
              <a:t>À chaque variable est attribuée une note A, B ou C :</a:t>
            </a:r>
          </a:p>
          <a:p>
            <a:pPr eaLnBrk="1" hangingPunct="1">
              <a:lnSpc>
                <a:spcPct val="90000"/>
              </a:lnSpc>
              <a:buFont typeface="Arial" panose="020B0604020202020204" pitchFamily="34" charset="0"/>
              <a:buNone/>
            </a:pPr>
            <a:r>
              <a:rPr lang="fr-FR" altLang="en-US" sz="3300" b="1" dirty="0">
                <a:ea typeface="ＭＳ Ｐゴシック" panose="020B0600070205080204" pitchFamily="34" charset="-128"/>
              </a:rPr>
              <a:t>A - fait seul </a:t>
            </a:r>
            <a:r>
              <a:rPr lang="fr-FR" altLang="en-US" dirty="0">
                <a:ea typeface="ＭＳ Ｐゴシック" panose="020B0600070205080204" pitchFamily="34" charset="-128"/>
              </a:rPr>
              <a:t>les actes quotidiens : </a:t>
            </a:r>
            <a:r>
              <a:rPr lang="fr-FR" altLang="en-US" dirty="0" err="1">
                <a:ea typeface="ＭＳ Ｐゴシック" panose="020B0600070205080204" pitchFamily="34" charset="-128"/>
              </a:rPr>
              <a:t>spontanément,et</a:t>
            </a:r>
            <a:r>
              <a:rPr lang="fr-FR" altLang="en-US" dirty="0">
                <a:ea typeface="ＭＳ Ｐゴシック" panose="020B0600070205080204" pitchFamily="34" charset="-128"/>
              </a:rPr>
              <a:t> </a:t>
            </a:r>
            <a:r>
              <a:rPr lang="fr-FR" altLang="en-US" dirty="0" err="1">
                <a:ea typeface="ＭＳ Ｐゴシック" panose="020B0600070205080204" pitchFamily="34" charset="-128"/>
              </a:rPr>
              <a:t>totalement,et</a:t>
            </a:r>
            <a:r>
              <a:rPr lang="fr-FR" altLang="en-US" dirty="0">
                <a:ea typeface="ＭＳ Ｐゴシック" panose="020B0600070205080204" pitchFamily="34" charset="-128"/>
              </a:rPr>
              <a:t> </a:t>
            </a:r>
            <a:r>
              <a:rPr lang="fr-FR" altLang="en-US" dirty="0" err="1">
                <a:ea typeface="ＭＳ Ｐゴシック" panose="020B0600070205080204" pitchFamily="34" charset="-128"/>
              </a:rPr>
              <a:t>habituellement,et</a:t>
            </a:r>
            <a:r>
              <a:rPr lang="fr-FR" altLang="en-US" dirty="0">
                <a:ea typeface="ＭＳ Ｐゴシック" panose="020B0600070205080204" pitchFamily="34" charset="-128"/>
              </a:rPr>
              <a:t> correctement.</a:t>
            </a:r>
          </a:p>
          <a:p>
            <a:pPr eaLnBrk="1" hangingPunct="1">
              <a:lnSpc>
                <a:spcPct val="90000"/>
              </a:lnSpc>
              <a:buFont typeface="Arial" panose="020B0604020202020204" pitchFamily="34" charset="0"/>
              <a:buNone/>
            </a:pPr>
            <a:r>
              <a:rPr lang="fr-FR" altLang="en-US" sz="3400" b="1" dirty="0">
                <a:ea typeface="ＭＳ Ｐゴシック" panose="020B0600070205080204" pitchFamily="34" charset="-128"/>
              </a:rPr>
              <a:t>B – fait, mais pas </a:t>
            </a:r>
            <a:r>
              <a:rPr lang="fr-FR" altLang="en-US" dirty="0">
                <a:ea typeface="ＭＳ Ｐゴシック" panose="020B0600070205080204" pitchFamily="34" charset="-128"/>
              </a:rPr>
              <a:t> « spontanément », et/ou « totalement », et/ou « habituellement », et/ou « correctement ».</a:t>
            </a:r>
          </a:p>
          <a:p>
            <a:pPr eaLnBrk="1" hangingPunct="1">
              <a:lnSpc>
                <a:spcPct val="90000"/>
              </a:lnSpc>
              <a:buFont typeface="Arial" panose="020B0604020202020204" pitchFamily="34" charset="0"/>
              <a:buNone/>
            </a:pPr>
            <a:r>
              <a:rPr lang="fr-FR" altLang="en-US" sz="3200" b="1" dirty="0">
                <a:ea typeface="ＭＳ Ｐゴシック" panose="020B0600070205080204" pitchFamily="34" charset="-128"/>
              </a:rPr>
              <a:t>C - ne fait pas </a:t>
            </a:r>
            <a:r>
              <a:rPr lang="fr-FR" altLang="en-US" dirty="0">
                <a:ea typeface="ＭＳ Ｐゴシック" panose="020B0600070205080204" pitchFamily="34" charset="-128"/>
              </a:rPr>
              <a:t>: ni </a:t>
            </a:r>
            <a:r>
              <a:rPr lang="fr-FR" altLang="en-US" dirty="0" err="1">
                <a:ea typeface="ＭＳ Ｐゴシック" panose="020B0600070205080204" pitchFamily="34" charset="-128"/>
              </a:rPr>
              <a:t>spontanément,ni</a:t>
            </a:r>
            <a:r>
              <a:rPr lang="fr-FR" altLang="en-US" dirty="0">
                <a:ea typeface="ＭＳ Ｐゴシック" panose="020B0600070205080204" pitchFamily="34" charset="-128"/>
              </a:rPr>
              <a:t> </a:t>
            </a:r>
            <a:r>
              <a:rPr lang="fr-FR" altLang="en-US" dirty="0" err="1">
                <a:ea typeface="ＭＳ Ｐゴシック" panose="020B0600070205080204" pitchFamily="34" charset="-128"/>
              </a:rPr>
              <a:t>totalement,ni</a:t>
            </a:r>
            <a:r>
              <a:rPr lang="fr-FR" altLang="en-US" dirty="0">
                <a:ea typeface="ＭＳ Ｐゴシック" panose="020B0600070205080204" pitchFamily="34" charset="-128"/>
              </a:rPr>
              <a:t> </a:t>
            </a:r>
            <a:r>
              <a:rPr lang="fr-FR" altLang="en-US" dirty="0" err="1">
                <a:ea typeface="ＭＳ Ｐゴシック" panose="020B0600070205080204" pitchFamily="34" charset="-128"/>
              </a:rPr>
              <a:t>habituellement,ni</a:t>
            </a:r>
            <a:r>
              <a:rPr lang="fr-FR" altLang="en-US" dirty="0">
                <a:ea typeface="ＭＳ Ｐゴシック" panose="020B0600070205080204" pitchFamily="34" charset="-128"/>
              </a:rPr>
              <a:t> correctement. </a:t>
            </a:r>
          </a:p>
        </p:txBody>
      </p:sp>
    </p:spTree>
    <p:extLst>
      <p:ext uri="{BB962C8B-B14F-4D97-AF65-F5344CB8AC3E}">
        <p14:creationId xmlns:p14="http://schemas.microsoft.com/office/powerpoint/2010/main" val="118476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pPr algn="l" eaLnBrk="1" hangingPunct="1"/>
            <a:r>
              <a:rPr lang="fr-FR" altLang="en-US" dirty="0">
                <a:ea typeface="ＭＳ Ｐゴシック" panose="020B0600070205080204" pitchFamily="34" charset="-128"/>
              </a:rPr>
              <a:t>Grille AGGIR</a:t>
            </a:r>
            <a:endParaRPr lang="en-GB" altLang="en-US" dirty="0">
              <a:ea typeface="ＭＳ Ｐゴシック" panose="020B0600070205080204" pitchFamily="34" charset="-128"/>
            </a:endParaRPr>
          </a:p>
        </p:txBody>
      </p:sp>
      <p:pic>
        <p:nvPicPr>
          <p:cNvPr id="51203" name="Image 4"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2688" y="48934"/>
            <a:ext cx="6238683" cy="67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3"/>
          <a:stretch>
            <a:fillRect/>
          </a:stretch>
        </p:blipFill>
        <p:spPr>
          <a:xfrm>
            <a:off x="311142" y="852539"/>
            <a:ext cx="527058" cy="350733"/>
          </a:xfrm>
          <a:prstGeom prst="rect">
            <a:avLst/>
          </a:prstGeom>
        </p:spPr>
      </p:pic>
    </p:spTree>
    <p:extLst>
      <p:ext uri="{BB962C8B-B14F-4D97-AF65-F5344CB8AC3E}">
        <p14:creationId xmlns:p14="http://schemas.microsoft.com/office/powerpoint/2010/main" val="331493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eaLnBrk="1" hangingPunct="1">
              <a:defRPr/>
            </a:pPr>
            <a:r>
              <a:rPr lang="fr-FR" altLang="en-US" sz="4300">
                <a:ea typeface="ＭＳ Ｐゴシック" pitchFamily="34" charset="-128"/>
              </a:rPr>
              <a:t>6 groupes iso-ressource («  GIR ») </a:t>
            </a:r>
          </a:p>
        </p:txBody>
      </p:sp>
      <p:sp>
        <p:nvSpPr>
          <p:cNvPr id="49155" name="Espace réservé du contenu 2"/>
          <p:cNvSpPr>
            <a:spLocks noGrp="1"/>
          </p:cNvSpPr>
          <p:nvPr>
            <p:ph idx="1"/>
          </p:nvPr>
        </p:nvSpPr>
        <p:spPr>
          <a:xfrm>
            <a:off x="2263775" y="1816100"/>
            <a:ext cx="7702550" cy="4713288"/>
          </a:xfrm>
        </p:spPr>
        <p:txBody>
          <a:bodyPr/>
          <a:lstStyle/>
          <a:p>
            <a:pPr eaLnBrk="1" hangingPunct="1">
              <a:lnSpc>
                <a:spcPct val="80000"/>
              </a:lnSpc>
            </a:pPr>
            <a:r>
              <a:rPr lang="fr-FR" altLang="en-US" sz="2000" b="1">
                <a:solidFill>
                  <a:srgbClr val="FF0000"/>
                </a:solidFill>
                <a:ea typeface="ＭＳ Ｐゴシック" panose="020B0600070205080204" pitchFamily="34" charset="-128"/>
              </a:rPr>
              <a:t>GIR 1 = personnes âgées confinées au lit ou au fauteuil, dont les fonctions mentales sont gravement altérées et qui nécessitent une présence indispensable et continue d'intervenants ; </a:t>
            </a:r>
          </a:p>
          <a:p>
            <a:pPr eaLnBrk="1" hangingPunct="1">
              <a:lnSpc>
                <a:spcPct val="80000"/>
              </a:lnSpc>
            </a:pPr>
            <a:r>
              <a:rPr lang="fr-FR" altLang="en-US" sz="2000" b="1">
                <a:solidFill>
                  <a:srgbClr val="0000FF"/>
                </a:solidFill>
                <a:ea typeface="ＭＳ Ｐゴシック" panose="020B0600070205080204" pitchFamily="34" charset="-128"/>
              </a:rPr>
              <a:t>GIR 2 = personnes âgées confinées au lit ou au fauteuil, dont les fonctions intellectuelles ne sont pas totalement altérées et dont l'état exige une prise en charge pour la plupart des activités de la vie courante. Ce groupe s'adresse aussi aux personnes âgées dont les fonctions mentales sont altérées, mais qui ont conservé leurs capacités de se déplacer </a:t>
            </a:r>
          </a:p>
          <a:p>
            <a:pPr eaLnBrk="1" hangingPunct="1">
              <a:lnSpc>
                <a:spcPct val="80000"/>
              </a:lnSpc>
            </a:pPr>
            <a:r>
              <a:rPr lang="fr-FR" altLang="en-US" sz="2000" b="1">
                <a:solidFill>
                  <a:srgbClr val="800000"/>
                </a:solidFill>
                <a:ea typeface="ＭＳ Ｐゴシック" panose="020B0600070205080204" pitchFamily="34" charset="-128"/>
              </a:rPr>
              <a:t>GIR 3 = personnes âgées ayant conservé leur autonomie mentale, partiellement leur autonomie locomotrice, mais qui ont besoin quotidiennement et plusieurs fois par jour d'être aidées pour leur autonomie corporelle.</a:t>
            </a:r>
            <a:endParaRPr lang="fr-FR" altLang="en-US" sz="2000">
              <a:solidFill>
                <a:srgbClr val="800000"/>
              </a:solidFill>
              <a:ea typeface="ＭＳ Ｐゴシック" panose="020B0600070205080204" pitchFamily="34" charset="-128"/>
            </a:endParaRPr>
          </a:p>
        </p:txBody>
      </p:sp>
    </p:spTree>
    <p:extLst>
      <p:ext uri="{BB962C8B-B14F-4D97-AF65-F5344CB8AC3E}">
        <p14:creationId xmlns:p14="http://schemas.microsoft.com/office/powerpoint/2010/main" val="1006152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eaLnBrk="1" hangingPunct="1">
              <a:defRPr/>
            </a:pPr>
            <a:r>
              <a:rPr lang="fr-FR" altLang="en-US" sz="4300">
                <a:ea typeface="ＭＳ Ｐゴシック" pitchFamily="34" charset="-128"/>
              </a:rPr>
              <a:t>6 groupes iso-ressource («  GIR ») </a:t>
            </a:r>
          </a:p>
        </p:txBody>
      </p:sp>
      <p:sp>
        <p:nvSpPr>
          <p:cNvPr id="50179" name="Espace réservé du contenu 2"/>
          <p:cNvSpPr>
            <a:spLocks noGrp="1"/>
          </p:cNvSpPr>
          <p:nvPr>
            <p:ph idx="1"/>
          </p:nvPr>
        </p:nvSpPr>
        <p:spPr>
          <a:xfrm>
            <a:off x="2298701" y="1882775"/>
            <a:ext cx="7631113" cy="3932238"/>
          </a:xfrm>
        </p:spPr>
        <p:txBody>
          <a:bodyPr/>
          <a:lstStyle/>
          <a:p>
            <a:pPr eaLnBrk="1" hangingPunct="1">
              <a:lnSpc>
                <a:spcPct val="80000"/>
              </a:lnSpc>
            </a:pPr>
            <a:r>
              <a:rPr lang="fr-FR" altLang="en-US" sz="2200" b="1">
                <a:solidFill>
                  <a:srgbClr val="008000"/>
                </a:solidFill>
                <a:ea typeface="ＭＳ Ｐゴシック" panose="020B0600070205080204" pitchFamily="34" charset="-128"/>
              </a:rPr>
              <a:t>GIR 4 = personnes âgées n'assumant pas seules leurs transferts mais qui, une fois levées, peuvent se déplacer à l'intérieur de leur logement. Elles doivent parfois être aidées pour la toilette et l'habillage. Ce groupe s'adresse également aux personnes âgées n'ayant pas de problèmes locomoteurs mais devant être aidées pour les activités corporelles et pour les repas ; </a:t>
            </a:r>
          </a:p>
          <a:p>
            <a:pPr eaLnBrk="1" hangingPunct="1">
              <a:lnSpc>
                <a:spcPct val="80000"/>
              </a:lnSpc>
            </a:pPr>
            <a:r>
              <a:rPr lang="fr-FR" altLang="en-US" sz="2200" b="1">
                <a:solidFill>
                  <a:srgbClr val="FF6600"/>
                </a:solidFill>
                <a:ea typeface="ＭＳ Ｐゴシック" panose="020B0600070205080204" pitchFamily="34" charset="-128"/>
              </a:rPr>
              <a:t>GIR 5 = personnes âgées ayant seulement besoin d'une aide ponctuelle pour la toilette, la préparation des repas et le ménage ; </a:t>
            </a:r>
          </a:p>
          <a:p>
            <a:pPr eaLnBrk="1" hangingPunct="1">
              <a:lnSpc>
                <a:spcPct val="80000"/>
              </a:lnSpc>
            </a:pPr>
            <a:r>
              <a:rPr lang="fr-FR" altLang="en-US" sz="2200" b="1">
                <a:solidFill>
                  <a:srgbClr val="000090"/>
                </a:solidFill>
                <a:ea typeface="ＭＳ Ｐゴシック" panose="020B0600070205080204" pitchFamily="34" charset="-128"/>
              </a:rPr>
              <a:t>GIR 6 = personnes âgées n'ayant pas perdu leur autonomie pour les actes essentiels de la vie courante.</a:t>
            </a:r>
            <a:endParaRPr lang="fr-FR" altLang="en-US" sz="2200">
              <a:solidFill>
                <a:srgbClr val="000090"/>
              </a:solidFill>
              <a:ea typeface="ＭＳ Ｐゴシック" panose="020B0600070205080204" pitchFamily="34" charset="-128"/>
            </a:endParaRPr>
          </a:p>
        </p:txBody>
      </p:sp>
    </p:spTree>
    <p:extLst>
      <p:ext uri="{BB962C8B-B14F-4D97-AF65-F5344CB8AC3E}">
        <p14:creationId xmlns:p14="http://schemas.microsoft.com/office/powerpoint/2010/main" val="194189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542" y="441476"/>
            <a:ext cx="11767457" cy="1404258"/>
          </a:xfrm>
        </p:spPr>
        <p:txBody>
          <a:bodyPr>
            <a:normAutofit fontScale="90000"/>
          </a:bodyPr>
          <a:lstStyle/>
          <a:p>
            <a:r>
              <a:rPr lang="fr-FR" sz="5300" b="1" dirty="0">
                <a:solidFill>
                  <a:srgbClr val="00B0F0"/>
                </a:solidFill>
              </a:rPr>
              <a:t>Allocation Personnalisée d’Autonomie</a:t>
            </a:r>
            <a:br>
              <a:rPr lang="fr-FR" sz="5300" b="1" dirty="0">
                <a:solidFill>
                  <a:srgbClr val="00B0F0"/>
                </a:solidFill>
              </a:rPr>
            </a:br>
            <a:r>
              <a:rPr lang="fr-FR" sz="5300" b="1" dirty="0">
                <a:solidFill>
                  <a:srgbClr val="00B0F0"/>
                </a:solidFill>
              </a:rPr>
              <a:t>APA ou ADPA</a:t>
            </a:r>
            <a:br>
              <a:rPr lang="fr-FR" b="1" dirty="0">
                <a:solidFill>
                  <a:srgbClr val="00B0F0"/>
                </a:solidFill>
              </a:rPr>
            </a:br>
            <a:r>
              <a:rPr lang="fr-FR" sz="4400" b="1" dirty="0">
                <a:solidFill>
                  <a:srgbClr val="660066"/>
                </a:solidFill>
              </a:rPr>
              <a:t>(Allocation Départementale Personnalisée d’Autonomie)</a:t>
            </a:r>
            <a:endParaRPr lang="fr-FR" b="1" dirty="0">
              <a:solidFill>
                <a:srgbClr val="660066"/>
              </a:solidFill>
            </a:endParaRPr>
          </a:p>
        </p:txBody>
      </p:sp>
      <p:sp>
        <p:nvSpPr>
          <p:cNvPr id="4" name="Espace réservé du contenu 3"/>
          <p:cNvSpPr>
            <a:spLocks noGrp="1"/>
          </p:cNvSpPr>
          <p:nvPr>
            <p:ph sz="half" idx="1"/>
          </p:nvPr>
        </p:nvSpPr>
        <p:spPr>
          <a:xfrm>
            <a:off x="188502" y="2331871"/>
            <a:ext cx="11636829" cy="4620380"/>
          </a:xfrm>
        </p:spPr>
        <p:txBody>
          <a:bodyPr>
            <a:normAutofit/>
          </a:bodyPr>
          <a:lstStyle/>
          <a:p>
            <a:pPr marL="358775" indent="-358775">
              <a:buClr>
                <a:srgbClr val="660066"/>
              </a:buClr>
              <a:buFont typeface="Wingdings" panose="05000000000000000000" pitchFamily="2" charset="2"/>
              <a:buChar char="ü"/>
            </a:pPr>
            <a:r>
              <a:rPr lang="fr-FR" sz="2400" b="1" dirty="0">
                <a:solidFill>
                  <a:srgbClr val="660066"/>
                </a:solidFill>
              </a:rPr>
              <a:t>Qu’est ce que l’ADPA ?</a:t>
            </a:r>
            <a:r>
              <a:rPr lang="fr-FR" sz="2400" dirty="0"/>
              <a:t> </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Prestation en nature, personnalisée,  déterminée de façon égale sur tout le territoire national</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Prend en charge des conséquences de la perte d’autonomie</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Non soumise à récupération sur la succession</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Ne met pas en jeu l’obligation alimentaire</a:t>
            </a:r>
          </a:p>
          <a:p>
            <a:pPr marL="358775" indent="-358775">
              <a:lnSpc>
                <a:spcPct val="80000"/>
              </a:lnSpc>
              <a:spcAft>
                <a:spcPts val="0"/>
              </a:spcAft>
              <a:buClr>
                <a:srgbClr val="660066"/>
              </a:buClr>
              <a:buFont typeface="Wingdings" panose="05000000000000000000" pitchFamily="2" charset="2"/>
              <a:buChar char="ü"/>
            </a:pPr>
            <a:r>
              <a:rPr lang="fr-FR" sz="2400" b="1" dirty="0">
                <a:solidFill>
                  <a:srgbClr val="660066"/>
                </a:solidFill>
              </a:rPr>
              <a:t>Pour qui ?</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Personne âgée de plus de 60 ans résidant en France de manière permanente </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Personne en perte d’autonomie évaluée par la grille AGGIR avec détermination du Groupe Iso Ressource</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GIR 1 à 4</a:t>
            </a:r>
          </a:p>
          <a:p>
            <a:pPr marL="358775" indent="-358775">
              <a:lnSpc>
                <a:spcPct val="80000"/>
              </a:lnSpc>
              <a:spcAft>
                <a:spcPts val="0"/>
              </a:spcAft>
              <a:buClr>
                <a:srgbClr val="660066"/>
              </a:buClr>
              <a:buFont typeface="Wingdings" panose="05000000000000000000" pitchFamily="2" charset="2"/>
              <a:buChar char="ü"/>
            </a:pPr>
            <a:r>
              <a:rPr lang="fr-FR" sz="2400" b="1" dirty="0">
                <a:solidFill>
                  <a:srgbClr val="660066"/>
                </a:solidFill>
              </a:rPr>
              <a:t>Modalité</a:t>
            </a:r>
          </a:p>
          <a:p>
            <a:pPr marL="533400" lvl="1" indent="-174625">
              <a:lnSpc>
                <a:spcPct val="80000"/>
              </a:lnSpc>
              <a:spcBef>
                <a:spcPts val="600"/>
              </a:spcBef>
              <a:spcAft>
                <a:spcPts val="0"/>
              </a:spcAft>
              <a:buClr>
                <a:srgbClr val="660066"/>
              </a:buClr>
              <a:buFont typeface="Wingdings" panose="05000000000000000000" pitchFamily="2" charset="2"/>
              <a:buChar char="§"/>
            </a:pPr>
            <a:r>
              <a:rPr lang="fr-FR" sz="2000" b="1" dirty="0"/>
              <a:t>Dossier à adresser à la maison du département dont dépend la personne en fonction du lieu de résidence</a:t>
            </a:r>
          </a:p>
        </p:txBody>
      </p:sp>
    </p:spTree>
    <p:extLst>
      <p:ext uri="{BB962C8B-B14F-4D97-AF65-F5344CB8AC3E}">
        <p14:creationId xmlns:p14="http://schemas.microsoft.com/office/powerpoint/2010/main" val="199130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B9B9-9E90-904B-8203-A52D95556801}"/>
              </a:ext>
            </a:extLst>
          </p:cNvPr>
          <p:cNvSpPr>
            <a:spLocks noGrp="1"/>
          </p:cNvSpPr>
          <p:nvPr>
            <p:ph type="title"/>
          </p:nvPr>
        </p:nvSpPr>
        <p:spPr/>
        <p:txBody>
          <a:bodyPr/>
          <a:lstStyle/>
          <a:p>
            <a:r>
              <a:rPr lang="fr-FR" dirty="0"/>
              <a:t>APA= 1, 2 millions de bénéficiaires en 2012</a:t>
            </a:r>
          </a:p>
        </p:txBody>
      </p:sp>
      <p:pic>
        <p:nvPicPr>
          <p:cNvPr id="5" name="Content Placeholder 4">
            <a:extLst>
              <a:ext uri="{FF2B5EF4-FFF2-40B4-BE49-F238E27FC236}">
                <a16:creationId xmlns:a16="http://schemas.microsoft.com/office/drawing/2014/main" id="{9940CAF6-5BAC-F141-8673-3404E5B1491F}"/>
              </a:ext>
            </a:extLst>
          </p:cNvPr>
          <p:cNvPicPr>
            <a:picLocks noGrp="1" noChangeAspect="1"/>
          </p:cNvPicPr>
          <p:nvPr>
            <p:ph idx="1"/>
          </p:nvPr>
        </p:nvPicPr>
        <p:blipFill>
          <a:blip r:embed="rId2"/>
          <a:stretch>
            <a:fillRect/>
          </a:stretch>
        </p:blipFill>
        <p:spPr>
          <a:xfrm>
            <a:off x="1642682" y="1598562"/>
            <a:ext cx="8906636" cy="3965824"/>
          </a:xfrm>
        </p:spPr>
      </p:pic>
      <p:sp>
        <p:nvSpPr>
          <p:cNvPr id="3" name="ZoneTexte 2">
            <a:extLst>
              <a:ext uri="{FF2B5EF4-FFF2-40B4-BE49-F238E27FC236}">
                <a16:creationId xmlns:a16="http://schemas.microsoft.com/office/drawing/2014/main" id="{B3B23E67-45E1-4F64-98F4-9FA41284974B}"/>
              </a:ext>
            </a:extLst>
          </p:cNvPr>
          <p:cNvSpPr txBox="1"/>
          <p:nvPr/>
        </p:nvSpPr>
        <p:spPr>
          <a:xfrm>
            <a:off x="2235200" y="5709920"/>
            <a:ext cx="1899920" cy="369332"/>
          </a:xfrm>
          <a:prstGeom prst="rect">
            <a:avLst/>
          </a:prstGeom>
          <a:noFill/>
        </p:spPr>
        <p:txBody>
          <a:bodyPr wrap="square" rtlCol="0">
            <a:spAutoFit/>
          </a:bodyPr>
          <a:lstStyle/>
          <a:p>
            <a:r>
              <a:rPr lang="fr-FR" dirty="0"/>
              <a:t>Création 2002</a:t>
            </a:r>
          </a:p>
        </p:txBody>
      </p:sp>
      <p:sp>
        <p:nvSpPr>
          <p:cNvPr id="4" name="ZoneTexte 3">
            <a:extLst>
              <a:ext uri="{FF2B5EF4-FFF2-40B4-BE49-F238E27FC236}">
                <a16:creationId xmlns:a16="http://schemas.microsoft.com/office/drawing/2014/main" id="{C8740703-BE33-4762-A31F-6B6A285C2DF0}"/>
              </a:ext>
            </a:extLst>
          </p:cNvPr>
          <p:cNvSpPr txBox="1"/>
          <p:nvPr/>
        </p:nvSpPr>
        <p:spPr>
          <a:xfrm>
            <a:off x="2250440" y="6370320"/>
            <a:ext cx="3769360" cy="369332"/>
          </a:xfrm>
          <a:prstGeom prst="rect">
            <a:avLst/>
          </a:prstGeom>
          <a:noFill/>
        </p:spPr>
        <p:txBody>
          <a:bodyPr wrap="square" rtlCol="0">
            <a:spAutoFit/>
          </a:bodyPr>
          <a:lstStyle/>
          <a:p>
            <a:r>
              <a:rPr lang="fr-FR" dirty="0"/>
              <a:t>60% patients à domicile</a:t>
            </a:r>
          </a:p>
        </p:txBody>
      </p:sp>
    </p:spTree>
    <p:extLst>
      <p:ext uri="{BB962C8B-B14F-4D97-AF65-F5344CB8AC3E}">
        <p14:creationId xmlns:p14="http://schemas.microsoft.com/office/powerpoint/2010/main" val="322268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561" y="186995"/>
            <a:ext cx="10515600" cy="1325563"/>
          </a:xfrm>
        </p:spPr>
        <p:txBody>
          <a:bodyPr/>
          <a:lstStyle/>
          <a:p>
            <a:r>
              <a:rPr lang="fr-FR" dirty="0"/>
              <a:t>La pyramide des âges en 2020</a:t>
            </a:r>
          </a:p>
        </p:txBody>
      </p:sp>
      <p:pic>
        <p:nvPicPr>
          <p:cNvPr id="4" name="Image 3" descr="Capture d’écran"/>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546"/>
          <a:stretch/>
        </p:blipFill>
        <p:spPr>
          <a:xfrm>
            <a:off x="3100295" y="1294410"/>
            <a:ext cx="5753903" cy="5302092"/>
          </a:xfrm>
          <a:prstGeom prst="rect">
            <a:avLst/>
          </a:prstGeom>
        </p:spPr>
      </p:pic>
      <p:grpSp>
        <p:nvGrpSpPr>
          <p:cNvPr id="8" name="Groupe 7"/>
          <p:cNvGrpSpPr/>
          <p:nvPr/>
        </p:nvGrpSpPr>
        <p:grpSpPr>
          <a:xfrm>
            <a:off x="4013860" y="2124524"/>
            <a:ext cx="8178140" cy="685455"/>
            <a:chOff x="4013860" y="2310440"/>
            <a:chExt cx="8178140" cy="685455"/>
          </a:xfrm>
        </p:grpSpPr>
        <p:sp>
          <p:nvSpPr>
            <p:cNvPr id="5" name="Flèche vers le bas 4"/>
            <p:cNvSpPr/>
            <p:nvPr/>
          </p:nvSpPr>
          <p:spPr>
            <a:xfrm rot="10800000">
              <a:off x="4013860" y="2313754"/>
              <a:ext cx="296883" cy="682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rot="10800000">
              <a:off x="7902877" y="2310440"/>
              <a:ext cx="296883" cy="682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724405" y="2493909"/>
              <a:ext cx="3467595" cy="369332"/>
            </a:xfrm>
            <a:prstGeom prst="rect">
              <a:avLst/>
            </a:prstGeom>
            <a:noFill/>
          </p:spPr>
          <p:txBody>
            <a:bodyPr wrap="square" rtlCol="0">
              <a:spAutoFit/>
            </a:bodyPr>
            <a:lstStyle/>
            <a:p>
              <a:r>
                <a:rPr lang="fr-FR" dirty="0">
                  <a:solidFill>
                    <a:schemeClr val="accent1">
                      <a:lumMod val="75000"/>
                    </a:schemeClr>
                  </a:solidFill>
                </a:rPr>
                <a:t>Génération « Baby-Boom »</a:t>
              </a:r>
            </a:p>
          </p:txBody>
        </p:sp>
      </p:grpSp>
      <p:pic>
        <p:nvPicPr>
          <p:cNvPr id="9" name="Image 8"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55" y="6367870"/>
            <a:ext cx="2381582" cy="457264"/>
          </a:xfrm>
          <a:prstGeom prst="rect">
            <a:avLst/>
          </a:prstGeom>
        </p:spPr>
      </p:pic>
      <p:sp>
        <p:nvSpPr>
          <p:cNvPr id="10" name="ZoneTexte 9"/>
          <p:cNvSpPr txBox="1"/>
          <p:nvPr/>
        </p:nvSpPr>
        <p:spPr>
          <a:xfrm>
            <a:off x="9324196" y="6044704"/>
            <a:ext cx="1957363" cy="646331"/>
          </a:xfrm>
          <a:prstGeom prst="rect">
            <a:avLst/>
          </a:prstGeom>
          <a:noFill/>
        </p:spPr>
        <p:txBody>
          <a:bodyPr wrap="square" rtlCol="0">
            <a:spAutoFit/>
          </a:bodyPr>
          <a:lstStyle/>
          <a:p>
            <a:r>
              <a:rPr lang="fr-FR" dirty="0"/>
              <a:t>Estimations INSEE au 1</a:t>
            </a:r>
            <a:r>
              <a:rPr lang="fr-FR" baseline="30000" dirty="0"/>
              <a:t>er</a:t>
            </a:r>
            <a:r>
              <a:rPr lang="fr-FR" dirty="0"/>
              <a:t> janvier 2020</a:t>
            </a:r>
          </a:p>
        </p:txBody>
      </p:sp>
      <p:pic>
        <p:nvPicPr>
          <p:cNvPr id="11" name="Image 10"/>
          <p:cNvPicPr>
            <a:picLocks noChangeAspect="1"/>
          </p:cNvPicPr>
          <p:nvPr/>
        </p:nvPicPr>
        <p:blipFill rotWithShape="1">
          <a:blip r:embed="rId4"/>
          <a:srcRect r="60705"/>
          <a:stretch/>
        </p:blipFill>
        <p:spPr>
          <a:xfrm>
            <a:off x="583226" y="1289168"/>
            <a:ext cx="1903195" cy="4843408"/>
          </a:xfrm>
          <a:prstGeom prst="rect">
            <a:avLst/>
          </a:prstGeom>
        </p:spPr>
      </p:pic>
      <p:sp>
        <p:nvSpPr>
          <p:cNvPr id="12" name="Rectangle 11"/>
          <p:cNvSpPr/>
          <p:nvPr/>
        </p:nvSpPr>
        <p:spPr>
          <a:xfrm>
            <a:off x="438725" y="1170431"/>
            <a:ext cx="2153924" cy="5197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66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CFD1-3096-794B-9AD8-725F9D10A7AE}"/>
              </a:ext>
            </a:extLst>
          </p:cNvPr>
          <p:cNvSpPr>
            <a:spLocks noGrp="1"/>
          </p:cNvSpPr>
          <p:nvPr>
            <p:ph type="title"/>
          </p:nvPr>
        </p:nvSpPr>
        <p:spPr>
          <a:xfrm>
            <a:off x="2121828" y="97999"/>
            <a:ext cx="7886700" cy="1325563"/>
          </a:xfrm>
        </p:spPr>
        <p:txBody>
          <a:bodyPr/>
          <a:lstStyle/>
          <a:p>
            <a:r>
              <a:rPr lang="fr-FR" dirty="0"/>
              <a:t>Taux bénéficiaires de l’APA (rapporté aux patients &gt;75 ans)</a:t>
            </a:r>
          </a:p>
        </p:txBody>
      </p:sp>
      <p:pic>
        <p:nvPicPr>
          <p:cNvPr id="5" name="Content Placeholder 4">
            <a:extLst>
              <a:ext uri="{FF2B5EF4-FFF2-40B4-BE49-F238E27FC236}">
                <a16:creationId xmlns:a16="http://schemas.microsoft.com/office/drawing/2014/main" id="{FFCC6D81-354B-D549-A660-8CFBE3AA326F}"/>
              </a:ext>
            </a:extLst>
          </p:cNvPr>
          <p:cNvPicPr>
            <a:picLocks noGrp="1" noChangeAspect="1"/>
          </p:cNvPicPr>
          <p:nvPr>
            <p:ph idx="1"/>
          </p:nvPr>
        </p:nvPicPr>
        <p:blipFill>
          <a:blip r:embed="rId2"/>
          <a:stretch>
            <a:fillRect/>
          </a:stretch>
        </p:blipFill>
        <p:spPr>
          <a:xfrm>
            <a:off x="1626743" y="1381126"/>
            <a:ext cx="6267235" cy="5476875"/>
          </a:xfrm>
        </p:spPr>
      </p:pic>
      <p:pic>
        <p:nvPicPr>
          <p:cNvPr id="6" name="Content Placeholder 4">
            <a:extLst>
              <a:ext uri="{FF2B5EF4-FFF2-40B4-BE49-F238E27FC236}">
                <a16:creationId xmlns:a16="http://schemas.microsoft.com/office/drawing/2014/main" id="{416FDDC8-0559-2040-A772-3BAECA528EB5}"/>
              </a:ext>
            </a:extLst>
          </p:cNvPr>
          <p:cNvPicPr>
            <a:picLocks noChangeAspect="1"/>
          </p:cNvPicPr>
          <p:nvPr/>
        </p:nvPicPr>
        <p:blipFill>
          <a:blip r:embed="rId3"/>
          <a:stretch>
            <a:fillRect/>
          </a:stretch>
        </p:blipFill>
        <p:spPr>
          <a:xfrm>
            <a:off x="7669309" y="3965825"/>
            <a:ext cx="2818909" cy="2396073"/>
          </a:xfrm>
          <a:prstGeom prst="rect">
            <a:avLst/>
          </a:prstGeom>
        </p:spPr>
      </p:pic>
      <p:sp>
        <p:nvSpPr>
          <p:cNvPr id="7" name="TextBox 6">
            <a:extLst>
              <a:ext uri="{FF2B5EF4-FFF2-40B4-BE49-F238E27FC236}">
                <a16:creationId xmlns:a16="http://schemas.microsoft.com/office/drawing/2014/main" id="{C5F9C0B8-88C7-D648-9BA2-A1DA3CF7A702}"/>
              </a:ext>
            </a:extLst>
          </p:cNvPr>
          <p:cNvSpPr txBox="1"/>
          <p:nvPr/>
        </p:nvSpPr>
        <p:spPr>
          <a:xfrm>
            <a:off x="7616575" y="3596492"/>
            <a:ext cx="2476072" cy="369332"/>
          </a:xfrm>
          <a:prstGeom prst="rect">
            <a:avLst/>
          </a:prstGeom>
          <a:noFill/>
        </p:spPr>
        <p:txBody>
          <a:bodyPr wrap="square" rtlCol="0">
            <a:spAutoFit/>
          </a:bodyPr>
          <a:lstStyle/>
          <a:p>
            <a:r>
              <a:rPr lang="fr-FR" dirty="0"/>
              <a:t>Répartition aide sociale</a:t>
            </a:r>
          </a:p>
        </p:txBody>
      </p:sp>
    </p:spTree>
    <p:extLst>
      <p:ext uri="{BB962C8B-B14F-4D97-AF65-F5344CB8AC3E}">
        <p14:creationId xmlns:p14="http://schemas.microsoft.com/office/powerpoint/2010/main" val="3304671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2200C-20F8-4436-B400-9A60CAD83D5D}"/>
              </a:ext>
            </a:extLst>
          </p:cNvPr>
          <p:cNvSpPr>
            <a:spLocks noGrp="1"/>
          </p:cNvSpPr>
          <p:nvPr>
            <p:ph type="title"/>
          </p:nvPr>
        </p:nvSpPr>
        <p:spPr/>
        <p:txBody>
          <a:bodyPr/>
          <a:lstStyle/>
          <a:p>
            <a:r>
              <a:rPr lang="fr-FR" dirty="0"/>
              <a:t>Règles d’attribution individuelles</a:t>
            </a:r>
          </a:p>
        </p:txBody>
      </p:sp>
      <p:sp>
        <p:nvSpPr>
          <p:cNvPr id="3" name="Espace réservé du contenu 2">
            <a:extLst>
              <a:ext uri="{FF2B5EF4-FFF2-40B4-BE49-F238E27FC236}">
                <a16:creationId xmlns:a16="http://schemas.microsoft.com/office/drawing/2014/main" id="{90B6F211-789E-4A3F-9CEC-B4FB5F14AD9B}"/>
              </a:ext>
            </a:extLst>
          </p:cNvPr>
          <p:cNvSpPr>
            <a:spLocks noGrp="1"/>
          </p:cNvSpPr>
          <p:nvPr>
            <p:ph idx="1"/>
          </p:nvPr>
        </p:nvSpPr>
        <p:spPr/>
        <p:txBody>
          <a:bodyPr>
            <a:normAutofit/>
          </a:bodyPr>
          <a:lstStyle/>
          <a:p>
            <a:r>
              <a:rPr lang="fr-FR" dirty="0"/>
              <a:t>Plafonds selon GIR (de 562,57 €/mois en GIR 4 à 1312,67 €/mois en GIR 1 au 1er janvier 2015)</a:t>
            </a:r>
          </a:p>
          <a:p>
            <a:r>
              <a:rPr lang="fr-FR" dirty="0"/>
              <a:t>Taux de participation 0 à 90% selon revenus (seuils au 1er avril 2014 : &lt;739 et &gt;2945 €) </a:t>
            </a:r>
          </a:p>
          <a:p>
            <a:r>
              <a:rPr lang="fr-FR" dirty="0">
                <a:solidFill>
                  <a:srgbClr val="0070C0"/>
                </a:solidFill>
              </a:rPr>
              <a:t>Ticket modérateur (€) = Taux de participation(%) x coût de l’heure d’aides (€)</a:t>
            </a:r>
            <a:endParaRPr lang="fr-FR" dirty="0"/>
          </a:p>
          <a:p>
            <a:r>
              <a:rPr lang="fr-FR" dirty="0"/>
              <a:t>Cadre de tarification fixé par l’état central mais </a:t>
            </a:r>
            <a:r>
              <a:rPr lang="fr-FR" b="1" dirty="0"/>
              <a:t>c’est le conseil général qui définit l’estimation de l’heure d’aide</a:t>
            </a:r>
          </a:p>
          <a:p>
            <a:pPr marL="0" indent="0">
              <a:buNone/>
            </a:pPr>
            <a:endParaRPr lang="fr-FR" dirty="0"/>
          </a:p>
        </p:txBody>
      </p:sp>
    </p:spTree>
    <p:extLst>
      <p:ext uri="{BB962C8B-B14F-4D97-AF65-F5344CB8AC3E}">
        <p14:creationId xmlns:p14="http://schemas.microsoft.com/office/powerpoint/2010/main" val="516809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C0717-052A-4A4A-8B7D-F92B9F9D83E3}"/>
              </a:ext>
            </a:extLst>
          </p:cNvPr>
          <p:cNvSpPr>
            <a:spLocks noGrp="1"/>
          </p:cNvSpPr>
          <p:nvPr>
            <p:ph type="title"/>
          </p:nvPr>
        </p:nvSpPr>
        <p:spPr/>
        <p:txBody>
          <a:bodyPr/>
          <a:lstStyle/>
          <a:p>
            <a:r>
              <a:rPr lang="fr-FR" dirty="0"/>
              <a:t>Calcul du coût de l’heure d’aide</a:t>
            </a:r>
          </a:p>
        </p:txBody>
      </p:sp>
      <p:sp>
        <p:nvSpPr>
          <p:cNvPr id="6" name="ZoneTexte 5">
            <a:extLst>
              <a:ext uri="{FF2B5EF4-FFF2-40B4-BE49-F238E27FC236}">
                <a16:creationId xmlns:a16="http://schemas.microsoft.com/office/drawing/2014/main" id="{0F8F96DD-089A-4E4D-8DA6-A51396597E70}"/>
              </a:ext>
            </a:extLst>
          </p:cNvPr>
          <p:cNvSpPr txBox="1"/>
          <p:nvPr/>
        </p:nvSpPr>
        <p:spPr>
          <a:xfrm>
            <a:off x="1964496" y="1487490"/>
            <a:ext cx="7961824" cy="2400657"/>
          </a:xfrm>
          <a:prstGeom prst="rect">
            <a:avLst/>
          </a:prstGeom>
          <a:noFill/>
        </p:spPr>
        <p:txBody>
          <a:bodyPr wrap="square" rtlCol="0">
            <a:spAutoFit/>
          </a:bodyPr>
          <a:lstStyle/>
          <a:p>
            <a:pPr marL="285750" indent="-285750">
              <a:buFont typeface="Arial" panose="020B0604020202020204" pitchFamily="34" charset="0"/>
              <a:buChar char="•"/>
            </a:pPr>
            <a:r>
              <a:rPr lang="fr-FR" sz="2500" dirty="0"/>
              <a:t>Règle 1: heure facturée par la structure d’aide à domicile (SAAD)</a:t>
            </a:r>
          </a:p>
          <a:p>
            <a:pPr marL="285750" indent="-285750">
              <a:buFont typeface="Arial" panose="020B0604020202020204" pitchFamily="34" charset="0"/>
              <a:buChar char="•"/>
            </a:pPr>
            <a:r>
              <a:rPr lang="fr-FR" sz="2500" dirty="0"/>
              <a:t>Règle 2: tarif de référence avec dépassement à la charge du bénéficiaire </a:t>
            </a:r>
          </a:p>
          <a:p>
            <a:pPr marL="285750" indent="-285750">
              <a:buFont typeface="Arial" panose="020B0604020202020204" pitchFamily="34" charset="0"/>
              <a:buChar char="•"/>
            </a:pPr>
            <a:r>
              <a:rPr lang="fr-FR" sz="2500" dirty="0"/>
              <a:t>Règle 3: tarif de référence avec prise en charge du dépassement par aide publique du conseil général</a:t>
            </a:r>
          </a:p>
        </p:txBody>
      </p:sp>
      <p:pic>
        <p:nvPicPr>
          <p:cNvPr id="8" name="Image 7">
            <a:extLst>
              <a:ext uri="{FF2B5EF4-FFF2-40B4-BE49-F238E27FC236}">
                <a16:creationId xmlns:a16="http://schemas.microsoft.com/office/drawing/2014/main" id="{67DB3143-6285-4AC5-8EBF-AB46DADBFDF7}"/>
              </a:ext>
            </a:extLst>
          </p:cNvPr>
          <p:cNvPicPr>
            <a:picLocks noChangeAspect="1"/>
          </p:cNvPicPr>
          <p:nvPr/>
        </p:nvPicPr>
        <p:blipFill>
          <a:blip r:embed="rId2"/>
          <a:stretch>
            <a:fillRect/>
          </a:stretch>
        </p:blipFill>
        <p:spPr>
          <a:xfrm>
            <a:off x="4943200" y="3888147"/>
            <a:ext cx="5284305" cy="2887445"/>
          </a:xfrm>
          <a:prstGeom prst="rect">
            <a:avLst/>
          </a:prstGeom>
        </p:spPr>
      </p:pic>
      <p:sp>
        <p:nvSpPr>
          <p:cNvPr id="9" name="ZoneTexte 8">
            <a:extLst>
              <a:ext uri="{FF2B5EF4-FFF2-40B4-BE49-F238E27FC236}">
                <a16:creationId xmlns:a16="http://schemas.microsoft.com/office/drawing/2014/main" id="{DF04B056-560E-4678-8CDE-B205F1C974B5}"/>
              </a:ext>
            </a:extLst>
          </p:cNvPr>
          <p:cNvSpPr txBox="1"/>
          <p:nvPr/>
        </p:nvSpPr>
        <p:spPr>
          <a:xfrm>
            <a:off x="2604576" y="4271845"/>
            <a:ext cx="2121094" cy="1477328"/>
          </a:xfrm>
          <a:prstGeom prst="rect">
            <a:avLst/>
          </a:prstGeom>
          <a:noFill/>
        </p:spPr>
        <p:txBody>
          <a:bodyPr wrap="square" rtlCol="0">
            <a:spAutoFit/>
          </a:bodyPr>
          <a:lstStyle/>
          <a:p>
            <a:r>
              <a:rPr lang="fr-FR" dirty="0"/>
              <a:t>Ex: bénéficiaire ayant taux de participation à 30%,</a:t>
            </a:r>
          </a:p>
          <a:p>
            <a:r>
              <a:rPr lang="fr-FR" dirty="0"/>
              <a:t>Pour une heure d’aide facturée 20€ </a:t>
            </a:r>
          </a:p>
        </p:txBody>
      </p:sp>
      <p:sp>
        <p:nvSpPr>
          <p:cNvPr id="10" name="ZoneTexte 9">
            <a:extLst>
              <a:ext uri="{FF2B5EF4-FFF2-40B4-BE49-F238E27FC236}">
                <a16:creationId xmlns:a16="http://schemas.microsoft.com/office/drawing/2014/main" id="{9A7390FA-E7C5-49CF-81EA-A24D0776DA33}"/>
              </a:ext>
            </a:extLst>
          </p:cNvPr>
          <p:cNvSpPr txBox="1"/>
          <p:nvPr/>
        </p:nvSpPr>
        <p:spPr>
          <a:xfrm>
            <a:off x="1798320" y="6055361"/>
            <a:ext cx="2468880" cy="646331"/>
          </a:xfrm>
          <a:prstGeom prst="rect">
            <a:avLst/>
          </a:prstGeom>
          <a:noFill/>
        </p:spPr>
        <p:txBody>
          <a:bodyPr wrap="square" rtlCol="0">
            <a:spAutoFit/>
          </a:bodyPr>
          <a:lstStyle/>
          <a:p>
            <a:r>
              <a:rPr lang="fr-FR" dirty="0"/>
              <a:t>Si 20 h par mois, différence = 40€</a:t>
            </a:r>
          </a:p>
        </p:txBody>
      </p:sp>
    </p:spTree>
    <p:extLst>
      <p:ext uri="{BB962C8B-B14F-4D97-AF65-F5344CB8AC3E}">
        <p14:creationId xmlns:p14="http://schemas.microsoft.com/office/powerpoint/2010/main" val="203855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654-BC3A-8447-AD7B-410BA95895FF}"/>
              </a:ext>
            </a:extLst>
          </p:cNvPr>
          <p:cNvSpPr>
            <a:spLocks noGrp="1"/>
          </p:cNvSpPr>
          <p:nvPr>
            <p:ph type="title"/>
          </p:nvPr>
        </p:nvSpPr>
        <p:spPr/>
        <p:txBody>
          <a:bodyPr>
            <a:normAutofit/>
          </a:bodyPr>
          <a:lstStyle/>
          <a:p>
            <a:r>
              <a:rPr lang="fr-FR" dirty="0"/>
              <a:t>Inégalités territoriales dans la mise en œuvre de l’APA (Q. </a:t>
            </a:r>
            <a:r>
              <a:rPr lang="fr-FR" dirty="0" err="1"/>
              <a:t>Roquebert</a:t>
            </a:r>
            <a:r>
              <a:rPr lang="fr-FR" dirty="0"/>
              <a:t>, Paris)</a:t>
            </a:r>
          </a:p>
        </p:txBody>
      </p:sp>
      <p:sp>
        <p:nvSpPr>
          <p:cNvPr id="3" name="Content Placeholder 2">
            <a:extLst>
              <a:ext uri="{FF2B5EF4-FFF2-40B4-BE49-F238E27FC236}">
                <a16:creationId xmlns:a16="http://schemas.microsoft.com/office/drawing/2014/main" id="{ECFE9B33-03A6-F248-84CA-5C477975B3AF}"/>
              </a:ext>
            </a:extLst>
          </p:cNvPr>
          <p:cNvSpPr>
            <a:spLocks noGrp="1"/>
          </p:cNvSpPr>
          <p:nvPr>
            <p:ph idx="1"/>
          </p:nvPr>
        </p:nvSpPr>
        <p:spPr/>
        <p:txBody>
          <a:bodyPr/>
          <a:lstStyle/>
          <a:p>
            <a:r>
              <a:rPr lang="fr-FR" dirty="0"/>
              <a:t>Rapport cour des comptes: Les écarts moyens de l’APA peuvent varier du simple au double d’un département à l’autre</a:t>
            </a:r>
          </a:p>
          <a:p>
            <a:r>
              <a:rPr lang="fr-FR" dirty="0"/>
              <a:t>les tarifs horaires APA fixés par les conseils départementaux varient de 15,25 € à 28,58 € de l’heure.</a:t>
            </a:r>
          </a:p>
        </p:txBody>
      </p:sp>
    </p:spTree>
    <p:extLst>
      <p:ext uri="{BB962C8B-B14F-4D97-AF65-F5344CB8AC3E}">
        <p14:creationId xmlns:p14="http://schemas.microsoft.com/office/powerpoint/2010/main" val="3669618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B338-F884-7149-9CF3-137E57003F6F}"/>
              </a:ext>
            </a:extLst>
          </p:cNvPr>
          <p:cNvSpPr>
            <a:spLocks noGrp="1"/>
          </p:cNvSpPr>
          <p:nvPr>
            <p:ph type="title"/>
          </p:nvPr>
        </p:nvSpPr>
        <p:spPr/>
        <p:txBody>
          <a:bodyPr/>
          <a:lstStyle/>
          <a:p>
            <a:r>
              <a:rPr lang="fr-FR" dirty="0"/>
              <a:t>Deux systèmes de régulation coexistent</a:t>
            </a:r>
          </a:p>
        </p:txBody>
      </p:sp>
      <p:sp>
        <p:nvSpPr>
          <p:cNvPr id="3" name="Content Placeholder 2">
            <a:extLst>
              <a:ext uri="{FF2B5EF4-FFF2-40B4-BE49-F238E27FC236}">
                <a16:creationId xmlns:a16="http://schemas.microsoft.com/office/drawing/2014/main" id="{5E35E1CF-820D-264E-A132-42BA0A3E6C14}"/>
              </a:ext>
            </a:extLst>
          </p:cNvPr>
          <p:cNvSpPr>
            <a:spLocks noGrp="1"/>
          </p:cNvSpPr>
          <p:nvPr>
            <p:ph idx="1"/>
          </p:nvPr>
        </p:nvSpPr>
        <p:spPr/>
        <p:txBody>
          <a:bodyPr>
            <a:normAutofit lnSpcReduction="10000"/>
          </a:bodyPr>
          <a:lstStyle/>
          <a:p>
            <a:r>
              <a:rPr lang="fr-FR" dirty="0"/>
              <a:t>Le régime de l’</a:t>
            </a:r>
            <a:r>
              <a:rPr lang="fr-FR" b="1" dirty="0"/>
              <a:t>agrément</a:t>
            </a:r>
            <a:r>
              <a:rPr lang="fr-FR" dirty="0"/>
              <a:t>, qui relève du Code de travail, est </a:t>
            </a:r>
            <a:r>
              <a:rPr lang="fr-FR" dirty="0" err="1"/>
              <a:t>conﬁé</a:t>
            </a:r>
            <a:r>
              <a:rPr lang="fr-FR" dirty="0"/>
              <a:t> aux directions régionales du travail (DIREECTE) </a:t>
            </a:r>
            <a:r>
              <a:rPr lang="fr-FR" dirty="0">
                <a:sym typeface="Wingdings" panose="05000000000000000000" pitchFamily="2" charset="2"/>
              </a:rPr>
              <a:t> libres de fixer leurs prix (règle 1)</a:t>
            </a:r>
            <a:endParaRPr lang="fr-FR" dirty="0"/>
          </a:p>
          <a:p>
            <a:r>
              <a:rPr lang="fr-FR" dirty="0"/>
              <a:t>Le régime de l’</a:t>
            </a:r>
            <a:r>
              <a:rPr lang="fr-FR" b="1" dirty="0"/>
              <a:t>autorisation</a:t>
            </a:r>
            <a:r>
              <a:rPr lang="fr-FR" dirty="0"/>
              <a:t>, qui relève du Code de l’action sociale et des familles, est </a:t>
            </a:r>
            <a:r>
              <a:rPr lang="fr-FR" dirty="0" err="1"/>
              <a:t>conﬁé</a:t>
            </a:r>
            <a:r>
              <a:rPr lang="fr-FR" dirty="0"/>
              <a:t> aux conseils départementaux </a:t>
            </a:r>
            <a:r>
              <a:rPr lang="fr-FR" dirty="0">
                <a:sym typeface="Wingdings" panose="05000000000000000000" pitchFamily="2" charset="2"/>
              </a:rPr>
              <a:t>(= ¾ des services d’aide et d’accompagnement à domicile (SAAD) et des heures délivrées) </a:t>
            </a:r>
          </a:p>
          <a:p>
            <a:pPr marL="0" indent="0">
              <a:buNone/>
            </a:pPr>
            <a:r>
              <a:rPr lang="fr-FR" dirty="0">
                <a:sym typeface="Wingdings" panose="05000000000000000000" pitchFamily="2" charset="2"/>
              </a:rPr>
              <a:t>	 tarification administrée par le </a:t>
            </a:r>
            <a:r>
              <a:rPr lang="fr-FR" b="1" dirty="0">
                <a:sym typeface="Wingdings" panose="05000000000000000000" pitchFamily="2" charset="2"/>
              </a:rPr>
              <a:t>président du conseil départemental </a:t>
            </a:r>
            <a:r>
              <a:rPr lang="fr-FR" dirty="0">
                <a:sym typeface="Wingdings" panose="05000000000000000000" pitchFamily="2" charset="2"/>
              </a:rPr>
              <a:t>et encadrée par l’état 	central (règle 2 le plus souvent)</a:t>
            </a:r>
          </a:p>
          <a:p>
            <a:pPr>
              <a:buFont typeface="Symbol" panose="05050102010706020507" pitchFamily="18" charset="2"/>
              <a:buChar char="Þ"/>
            </a:pPr>
            <a:r>
              <a:rPr lang="fr-FR" dirty="0">
                <a:solidFill>
                  <a:srgbClr val="0070C0"/>
                </a:solidFill>
                <a:sym typeface="Wingdings" panose="05000000000000000000" pitchFamily="2" charset="2"/>
              </a:rPr>
              <a:t>Variations entre ses deux régimes qui cause des disparités importantes selon répartition de l’offre de soins </a:t>
            </a:r>
            <a:endParaRPr lang="fr-FR" dirty="0">
              <a:sym typeface="Wingdings" panose="05000000000000000000" pitchFamily="2" charset="2"/>
            </a:endParaRPr>
          </a:p>
          <a:p>
            <a:endParaRPr lang="fr-FR" dirty="0">
              <a:solidFill>
                <a:srgbClr val="0070C0"/>
              </a:solidFill>
              <a:sym typeface="Wingdings" panose="05000000000000000000" pitchFamily="2" charset="2"/>
            </a:endParaRPr>
          </a:p>
        </p:txBody>
      </p:sp>
    </p:spTree>
    <p:extLst>
      <p:ext uri="{BB962C8B-B14F-4D97-AF65-F5344CB8AC3E}">
        <p14:creationId xmlns:p14="http://schemas.microsoft.com/office/powerpoint/2010/main" val="869116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32354"/>
            <a:ext cx="12192000" cy="533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524000" y="1702937"/>
            <a:ext cx="9144000" cy="2387600"/>
          </a:xfrm>
        </p:spPr>
        <p:txBody>
          <a:bodyPr>
            <a:normAutofit/>
          </a:bodyPr>
          <a:lstStyle/>
          <a:p>
            <a:r>
              <a:rPr lang="fr-FR" dirty="0"/>
              <a:t>Qu’est-ce qu’un patient âgé complexe?</a:t>
            </a:r>
          </a:p>
        </p:txBody>
      </p:sp>
      <p:sp>
        <p:nvSpPr>
          <p:cNvPr id="4" name="AutoShape 2" descr="La Recherche sur les Services de Santé du Laboratoire HES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0" y="-26384"/>
            <a:ext cx="12192000" cy="533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2461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ce réservé du texte 2">
            <a:extLst>
              <a:ext uri="{FF2B5EF4-FFF2-40B4-BE49-F238E27FC236}">
                <a16:creationId xmlns:a16="http://schemas.microsoft.com/office/drawing/2014/main" id="{40A2510B-63C7-413C-B504-1CB5CBBACC4E}"/>
              </a:ext>
            </a:extLst>
          </p:cNvPr>
          <p:cNvSpPr>
            <a:spLocks noGrp="1"/>
          </p:cNvSpPr>
          <p:nvPr>
            <p:ph type="body" idx="1"/>
          </p:nvPr>
        </p:nvSpPr>
        <p:spPr>
          <a:xfrm>
            <a:off x="1602002" y="4868863"/>
            <a:ext cx="3754437" cy="762000"/>
          </a:xfrm>
        </p:spPr>
        <p:txBody>
          <a:bodyPr/>
          <a:lstStyle/>
          <a:p>
            <a:pPr eaLnBrk="1" hangingPunct="1"/>
            <a:r>
              <a:rPr lang="en-US" altLang="fr-FR" dirty="0">
                <a:ea typeface="ＭＳ Ｐゴシック" panose="020B0600070205080204" pitchFamily="34" charset="-128"/>
              </a:rPr>
              <a:t>Diagnostic </a:t>
            </a:r>
            <a:r>
              <a:rPr lang="en-US" altLang="fr-FR" dirty="0">
                <a:ea typeface="ＭＳ Ｐゴシック" panose="020B0600070205080204" pitchFamily="34" charset="-128"/>
                <a:sym typeface="Wingdings" panose="05000000000000000000" pitchFamily="2" charset="2"/>
              </a:rPr>
              <a:t> </a:t>
            </a:r>
            <a:r>
              <a:rPr lang="en-US" altLang="fr-FR" dirty="0" err="1">
                <a:ea typeface="ＭＳ Ｐゴシック" panose="020B0600070205080204" pitchFamily="34" charset="-128"/>
                <a:sym typeface="Wingdings" panose="05000000000000000000" pitchFamily="2" charset="2"/>
              </a:rPr>
              <a:t>traitement</a:t>
            </a:r>
            <a:endParaRPr lang="en-US" altLang="fr-FR" dirty="0">
              <a:ea typeface="ＭＳ Ｐゴシック" panose="020B0600070205080204" pitchFamily="34" charset="-128"/>
            </a:endParaRPr>
          </a:p>
        </p:txBody>
      </p:sp>
      <p:sp>
        <p:nvSpPr>
          <p:cNvPr id="14340" name="Espace réservé du texte 3">
            <a:extLst>
              <a:ext uri="{FF2B5EF4-FFF2-40B4-BE49-F238E27FC236}">
                <a16:creationId xmlns:a16="http://schemas.microsoft.com/office/drawing/2014/main" id="{32CFBA6E-E302-483C-B251-8A3014495ED9}"/>
              </a:ext>
            </a:extLst>
          </p:cNvPr>
          <p:cNvSpPr>
            <a:spLocks noGrp="1"/>
          </p:cNvSpPr>
          <p:nvPr>
            <p:ph type="body" sz="half" idx="3"/>
          </p:nvPr>
        </p:nvSpPr>
        <p:spPr>
          <a:xfrm>
            <a:off x="6816725" y="4868863"/>
            <a:ext cx="4176713" cy="762000"/>
          </a:xfrm>
        </p:spPr>
        <p:txBody>
          <a:bodyPr/>
          <a:lstStyle/>
          <a:p>
            <a:pPr eaLnBrk="1" hangingPunct="1"/>
            <a:r>
              <a:rPr lang="en-US" altLang="fr-FR" dirty="0">
                <a:ea typeface="ＭＳ Ｐゴシック" panose="020B0600070205080204" pitchFamily="34" charset="-128"/>
              </a:rPr>
              <a:t>Incertitude</a:t>
            </a:r>
          </a:p>
        </p:txBody>
      </p:sp>
      <p:sp>
        <p:nvSpPr>
          <p:cNvPr id="5" name="Espace réservé du contenu 4">
            <a:extLst>
              <a:ext uri="{FF2B5EF4-FFF2-40B4-BE49-F238E27FC236}">
                <a16:creationId xmlns:a16="http://schemas.microsoft.com/office/drawing/2014/main" id="{EA93C769-4C80-457D-97BE-231F2B0432D5}"/>
              </a:ext>
            </a:extLst>
          </p:cNvPr>
          <p:cNvSpPr>
            <a:spLocks noGrp="1"/>
          </p:cNvSpPr>
          <p:nvPr>
            <p:ph sz="quarter" idx="2"/>
          </p:nvPr>
        </p:nvSpPr>
        <p:spPr>
          <a:xfrm>
            <a:off x="1700213" y="539750"/>
            <a:ext cx="3970338" cy="3940175"/>
          </a:xfrm>
        </p:spPr>
        <p:txBody>
          <a:bodyPr>
            <a:noAutofit/>
          </a:bodyPr>
          <a:lstStyle/>
          <a:p>
            <a:pPr marL="109728" indent="0">
              <a:buNone/>
              <a:defRPr/>
            </a:pPr>
            <a:r>
              <a:rPr lang="en-US" b="1" dirty="0"/>
              <a:t>Mr. A (82 </a:t>
            </a:r>
            <a:r>
              <a:rPr lang="en-US" b="1" dirty="0" err="1"/>
              <a:t>yrs</a:t>
            </a:r>
            <a:r>
              <a:rPr lang="en-US" b="1" dirty="0"/>
              <a:t>)</a:t>
            </a:r>
          </a:p>
          <a:p>
            <a:pPr marL="109728" indent="0">
              <a:buNone/>
              <a:defRPr/>
            </a:pPr>
            <a:endParaRPr lang="en-US" sz="2600" b="1" dirty="0"/>
          </a:p>
          <a:p>
            <a:pPr marL="109728" indent="0">
              <a:buNone/>
              <a:defRPr/>
            </a:pPr>
            <a:endParaRPr lang="en-US" sz="2200" dirty="0">
              <a:sym typeface="Wingdings" panose="05000000000000000000" pitchFamily="2" charset="2"/>
            </a:endParaRPr>
          </a:p>
        </p:txBody>
      </p:sp>
      <p:sp>
        <p:nvSpPr>
          <p:cNvPr id="6" name="Espace réservé du contenu 5">
            <a:extLst>
              <a:ext uri="{FF2B5EF4-FFF2-40B4-BE49-F238E27FC236}">
                <a16:creationId xmlns:a16="http://schemas.microsoft.com/office/drawing/2014/main" id="{11AF4C64-F4AA-4FE6-B32E-F7B7FAF34F25}"/>
              </a:ext>
            </a:extLst>
          </p:cNvPr>
          <p:cNvSpPr>
            <a:spLocks noGrp="1"/>
          </p:cNvSpPr>
          <p:nvPr>
            <p:ph sz="quarter" idx="4"/>
          </p:nvPr>
        </p:nvSpPr>
        <p:spPr>
          <a:xfrm>
            <a:off x="6319838" y="539750"/>
            <a:ext cx="3732212" cy="2268538"/>
          </a:xfrm>
        </p:spPr>
        <p:txBody>
          <a:bodyPr>
            <a:noAutofit/>
          </a:bodyPr>
          <a:lstStyle/>
          <a:p>
            <a:pPr marL="109728" indent="0">
              <a:buNone/>
              <a:defRPr/>
            </a:pPr>
            <a:r>
              <a:rPr lang="en-US" b="1" dirty="0"/>
              <a:t>Mr. B (82 </a:t>
            </a:r>
            <a:r>
              <a:rPr lang="en-US" b="1" dirty="0" err="1"/>
              <a:t>yrs</a:t>
            </a:r>
            <a:r>
              <a:rPr lang="en-US" b="1" dirty="0"/>
              <a:t>)</a:t>
            </a:r>
          </a:p>
          <a:p>
            <a:pPr marL="109728" indent="0">
              <a:buNone/>
              <a:defRPr/>
            </a:pPr>
            <a:endParaRPr lang="en-US" sz="2000" b="1" dirty="0"/>
          </a:p>
        </p:txBody>
      </p:sp>
      <p:sp>
        <p:nvSpPr>
          <p:cNvPr id="22536" name="AutoShape 2" descr="Image associée">
            <a:extLst>
              <a:ext uri="{FF2B5EF4-FFF2-40B4-BE49-F238E27FC236}">
                <a16:creationId xmlns:a16="http://schemas.microsoft.com/office/drawing/2014/main" id="{6A207AF8-6998-4BF4-B96B-E2129D82FC86}"/>
              </a:ext>
            </a:extLst>
          </p:cNvPr>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84C0E"/>
              </a:buClr>
              <a:buSzPct val="80000"/>
              <a:buFont typeface="Wingdings" panose="05000000000000000000" pitchFamily="2" charset="2"/>
              <a:buChar char="n"/>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0000"/>
              <a:buFont typeface="Wingdings" panose="05000000000000000000" pitchFamily="2" charset="2"/>
              <a:buChar char="n"/>
              <a:defRPr sz="2600">
                <a:solidFill>
                  <a:srgbClr val="000000"/>
                </a:solidFill>
                <a:latin typeface="Calibri" panose="020F0502020204030204" pitchFamily="34" charset="0"/>
                <a:ea typeface="ＭＳ Ｐゴシック" panose="020B0600070205080204" pitchFamily="34" charset="-128"/>
              </a:defRPr>
            </a:lvl2pPr>
            <a:lvl3pPr marL="1143000" indent="-228600">
              <a:spcBef>
                <a:spcPct val="20000"/>
              </a:spcBef>
              <a:buClr>
                <a:srgbClr val="9374BC"/>
              </a:buClr>
              <a:buSzPct val="50000"/>
              <a:buFont typeface="Wingdings" panose="05000000000000000000" pitchFamily="2" charset="2"/>
              <a:buChar char="n"/>
              <a:defRPr sz="2400">
                <a:solidFill>
                  <a:srgbClr val="000000"/>
                </a:solidFill>
                <a:latin typeface="Calibri" panose="020F050202020403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2" name="Image 1"/>
          <p:cNvPicPr>
            <a:picLocks noChangeAspect="1"/>
          </p:cNvPicPr>
          <p:nvPr/>
        </p:nvPicPr>
        <p:blipFill>
          <a:blip r:embed="rId2"/>
          <a:stretch>
            <a:fillRect/>
          </a:stretch>
        </p:blipFill>
        <p:spPr>
          <a:xfrm>
            <a:off x="2134265" y="1814236"/>
            <a:ext cx="2011854" cy="2322777"/>
          </a:xfrm>
          <a:prstGeom prst="rect">
            <a:avLst/>
          </a:prstGeom>
        </p:spPr>
      </p:pic>
      <p:pic>
        <p:nvPicPr>
          <p:cNvPr id="9" name="Image 8"/>
          <p:cNvPicPr>
            <a:picLocks noChangeAspect="1"/>
          </p:cNvPicPr>
          <p:nvPr/>
        </p:nvPicPr>
        <p:blipFill>
          <a:blip r:embed="rId3"/>
          <a:stretch>
            <a:fillRect/>
          </a:stretch>
        </p:blipFill>
        <p:spPr>
          <a:xfrm>
            <a:off x="6096000" y="1814236"/>
            <a:ext cx="3458604" cy="2322566"/>
          </a:xfrm>
          <a:prstGeom prst="rect">
            <a:avLst/>
          </a:prstGeom>
        </p:spPr>
      </p:pic>
    </p:spTree>
    <p:extLst>
      <p:ext uri="{BB962C8B-B14F-4D97-AF65-F5344CB8AC3E}">
        <p14:creationId xmlns:p14="http://schemas.microsoft.com/office/powerpoint/2010/main" val="242019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11AF4C64-F4AA-4FE6-B32E-F7B7FAF34F25}"/>
              </a:ext>
            </a:extLst>
          </p:cNvPr>
          <p:cNvSpPr>
            <a:spLocks noGrp="1"/>
          </p:cNvSpPr>
          <p:nvPr>
            <p:ph sz="quarter" idx="4"/>
          </p:nvPr>
        </p:nvSpPr>
        <p:spPr>
          <a:xfrm>
            <a:off x="375882" y="448310"/>
            <a:ext cx="3732212" cy="2268538"/>
          </a:xfrm>
        </p:spPr>
        <p:txBody>
          <a:bodyPr>
            <a:noAutofit/>
          </a:bodyPr>
          <a:lstStyle/>
          <a:p>
            <a:pPr marL="109728" indent="0">
              <a:buNone/>
              <a:defRPr/>
            </a:pPr>
            <a:r>
              <a:rPr lang="en-US" b="1" dirty="0"/>
              <a:t>Mr. B (82 </a:t>
            </a:r>
            <a:r>
              <a:rPr lang="en-US" b="1" dirty="0" err="1"/>
              <a:t>yrs</a:t>
            </a:r>
            <a:r>
              <a:rPr lang="en-US" b="1" dirty="0"/>
              <a:t>)</a:t>
            </a:r>
          </a:p>
          <a:p>
            <a:pPr marL="109728" indent="0">
              <a:buNone/>
              <a:defRPr/>
            </a:pPr>
            <a:endParaRPr lang="en-US" sz="2000" b="1" dirty="0"/>
          </a:p>
        </p:txBody>
      </p:sp>
      <p:sp>
        <p:nvSpPr>
          <p:cNvPr id="22536" name="AutoShape 2" descr="Image associée">
            <a:extLst>
              <a:ext uri="{FF2B5EF4-FFF2-40B4-BE49-F238E27FC236}">
                <a16:creationId xmlns:a16="http://schemas.microsoft.com/office/drawing/2014/main" id="{6A207AF8-6998-4BF4-B96B-E2129D82FC86}"/>
              </a:ext>
            </a:extLst>
          </p:cNvPr>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84C0E"/>
              </a:buClr>
              <a:buSzPct val="80000"/>
              <a:buFont typeface="Wingdings" panose="05000000000000000000" pitchFamily="2" charset="2"/>
              <a:buChar char="n"/>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0000"/>
              <a:buFont typeface="Wingdings" panose="05000000000000000000" pitchFamily="2" charset="2"/>
              <a:buChar char="n"/>
              <a:defRPr sz="2600">
                <a:solidFill>
                  <a:srgbClr val="000000"/>
                </a:solidFill>
                <a:latin typeface="Calibri" panose="020F0502020204030204" pitchFamily="34" charset="0"/>
                <a:ea typeface="ＭＳ Ｐゴシック" panose="020B0600070205080204" pitchFamily="34" charset="-128"/>
              </a:defRPr>
            </a:lvl2pPr>
            <a:lvl3pPr marL="1143000" indent="-228600">
              <a:spcBef>
                <a:spcPct val="20000"/>
              </a:spcBef>
              <a:buClr>
                <a:srgbClr val="9374BC"/>
              </a:buClr>
              <a:buSzPct val="50000"/>
              <a:buFont typeface="Wingdings" panose="05000000000000000000" pitchFamily="2" charset="2"/>
              <a:buChar char="n"/>
              <a:defRPr sz="2400">
                <a:solidFill>
                  <a:srgbClr val="000000"/>
                </a:solidFill>
                <a:latin typeface="Calibri" panose="020F050202020403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9" name="Image 8"/>
          <p:cNvPicPr>
            <a:picLocks noChangeAspect="1"/>
          </p:cNvPicPr>
          <p:nvPr/>
        </p:nvPicPr>
        <p:blipFill>
          <a:blip r:embed="rId2"/>
          <a:stretch>
            <a:fillRect/>
          </a:stretch>
        </p:blipFill>
        <p:spPr>
          <a:xfrm>
            <a:off x="512685" y="1935944"/>
            <a:ext cx="4386235" cy="2945501"/>
          </a:xfrm>
          <a:prstGeom prst="rect">
            <a:avLst/>
          </a:prstGeom>
        </p:spPr>
      </p:pic>
      <p:sp>
        <p:nvSpPr>
          <p:cNvPr id="2" name="ZoneTexte 1"/>
          <p:cNvSpPr txBox="1"/>
          <p:nvPr/>
        </p:nvSpPr>
        <p:spPr>
          <a:xfrm>
            <a:off x="4955458" y="737419"/>
            <a:ext cx="1533832" cy="430887"/>
          </a:xfrm>
          <a:prstGeom prst="rect">
            <a:avLst/>
          </a:prstGeom>
          <a:noFill/>
        </p:spPr>
        <p:txBody>
          <a:bodyPr wrap="square" rtlCol="0">
            <a:spAutoFit/>
          </a:bodyPr>
          <a:lstStyle/>
          <a:p>
            <a:r>
              <a:rPr lang="fr-FR" sz="2200" b="1" dirty="0"/>
              <a:t>urgences</a:t>
            </a:r>
          </a:p>
        </p:txBody>
      </p:sp>
      <p:sp>
        <p:nvSpPr>
          <p:cNvPr id="7" name="ZoneTexte 6"/>
          <p:cNvSpPr txBox="1"/>
          <p:nvPr/>
        </p:nvSpPr>
        <p:spPr>
          <a:xfrm>
            <a:off x="7447935" y="877703"/>
            <a:ext cx="1533832" cy="430887"/>
          </a:xfrm>
          <a:prstGeom prst="rect">
            <a:avLst/>
          </a:prstGeom>
          <a:noFill/>
        </p:spPr>
        <p:txBody>
          <a:bodyPr wrap="square" rtlCol="0">
            <a:spAutoFit/>
          </a:bodyPr>
          <a:lstStyle/>
          <a:p>
            <a:r>
              <a:rPr lang="fr-FR" sz="2200" b="1" dirty="0"/>
              <a:t>UHCD</a:t>
            </a:r>
          </a:p>
        </p:txBody>
      </p:sp>
      <p:cxnSp>
        <p:nvCxnSpPr>
          <p:cNvPr id="4" name="Connecteur droit avec flèche 3"/>
          <p:cNvCxnSpPr/>
          <p:nvPr/>
        </p:nvCxnSpPr>
        <p:spPr>
          <a:xfrm>
            <a:off x="6356555" y="1037055"/>
            <a:ext cx="980099" cy="3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0250129" y="2040617"/>
            <a:ext cx="1696064" cy="430887"/>
          </a:xfrm>
          <a:prstGeom prst="rect">
            <a:avLst/>
          </a:prstGeom>
          <a:noFill/>
        </p:spPr>
        <p:txBody>
          <a:bodyPr wrap="square" rtlCol="0">
            <a:spAutoFit/>
          </a:bodyPr>
          <a:lstStyle/>
          <a:p>
            <a:r>
              <a:rPr lang="fr-FR" sz="2200" b="1" dirty="0"/>
              <a:t>Domicile</a:t>
            </a:r>
          </a:p>
        </p:txBody>
      </p:sp>
      <p:cxnSp>
        <p:nvCxnSpPr>
          <p:cNvPr id="11" name="Connecteur droit avec flèche 10"/>
          <p:cNvCxnSpPr/>
          <p:nvPr/>
        </p:nvCxnSpPr>
        <p:spPr>
          <a:xfrm>
            <a:off x="8474623" y="1055904"/>
            <a:ext cx="757867" cy="16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9483213" y="848757"/>
            <a:ext cx="1533832" cy="430887"/>
          </a:xfrm>
          <a:prstGeom prst="rect">
            <a:avLst/>
          </a:prstGeom>
          <a:noFill/>
        </p:spPr>
        <p:txBody>
          <a:bodyPr wrap="square" rtlCol="0">
            <a:spAutoFit/>
          </a:bodyPr>
          <a:lstStyle/>
          <a:p>
            <a:r>
              <a:rPr lang="fr-FR" sz="2200" b="1" dirty="0"/>
              <a:t>MCO</a:t>
            </a:r>
          </a:p>
        </p:txBody>
      </p:sp>
      <p:cxnSp>
        <p:nvCxnSpPr>
          <p:cNvPr id="17" name="Connecteur droit avec flèche 16"/>
          <p:cNvCxnSpPr/>
          <p:nvPr/>
        </p:nvCxnSpPr>
        <p:spPr>
          <a:xfrm>
            <a:off x="9984658" y="1327859"/>
            <a:ext cx="530942" cy="608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4" name="Groupe 43"/>
          <p:cNvGrpSpPr/>
          <p:nvPr/>
        </p:nvGrpSpPr>
        <p:grpSpPr>
          <a:xfrm>
            <a:off x="6158435" y="2576927"/>
            <a:ext cx="4593139" cy="1275732"/>
            <a:chOff x="6158435" y="2576927"/>
            <a:chExt cx="4593139" cy="1275732"/>
          </a:xfrm>
        </p:grpSpPr>
        <p:grpSp>
          <p:nvGrpSpPr>
            <p:cNvPr id="37" name="Groupe 36"/>
            <p:cNvGrpSpPr/>
            <p:nvPr/>
          </p:nvGrpSpPr>
          <p:grpSpPr>
            <a:xfrm>
              <a:off x="6158435" y="2716848"/>
              <a:ext cx="4593139" cy="1135811"/>
              <a:chOff x="6158435" y="2716848"/>
              <a:chExt cx="4593139" cy="1135811"/>
            </a:xfrm>
          </p:grpSpPr>
          <p:sp>
            <p:nvSpPr>
              <p:cNvPr id="24" name="ZoneTexte 23"/>
              <p:cNvSpPr txBox="1"/>
              <p:nvPr/>
            </p:nvSpPr>
            <p:spPr>
              <a:xfrm>
                <a:off x="9217742" y="3421772"/>
                <a:ext cx="1533832" cy="430887"/>
              </a:xfrm>
              <a:prstGeom prst="rect">
                <a:avLst/>
              </a:prstGeom>
              <a:noFill/>
            </p:spPr>
            <p:txBody>
              <a:bodyPr wrap="square" rtlCol="0">
                <a:spAutoFit/>
              </a:bodyPr>
              <a:lstStyle/>
              <a:p>
                <a:r>
                  <a:rPr lang="fr-FR" sz="2200" b="1" dirty="0">
                    <a:solidFill>
                      <a:srgbClr val="FF0000"/>
                    </a:solidFill>
                  </a:rPr>
                  <a:t>urgences</a:t>
                </a:r>
              </a:p>
            </p:txBody>
          </p:sp>
          <p:cxnSp>
            <p:nvCxnSpPr>
              <p:cNvPr id="25" name="Connecteur droit avec flèche 24"/>
              <p:cNvCxnSpPr/>
              <p:nvPr/>
            </p:nvCxnSpPr>
            <p:spPr>
              <a:xfrm flipH="1">
                <a:off x="10250130" y="2716848"/>
                <a:ext cx="501444" cy="590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456784" y="2716848"/>
                <a:ext cx="1533832" cy="430887"/>
              </a:xfrm>
              <a:prstGeom prst="rect">
                <a:avLst/>
              </a:prstGeom>
              <a:noFill/>
            </p:spPr>
            <p:txBody>
              <a:bodyPr wrap="square" rtlCol="0">
                <a:spAutoFit/>
              </a:bodyPr>
              <a:lstStyle/>
              <a:p>
                <a:r>
                  <a:rPr lang="fr-FR" sz="2200" b="1" dirty="0">
                    <a:solidFill>
                      <a:srgbClr val="00B050"/>
                    </a:solidFill>
                  </a:rPr>
                  <a:t>Chirurgie</a:t>
                </a:r>
              </a:p>
            </p:txBody>
          </p:sp>
          <p:cxnSp>
            <p:nvCxnSpPr>
              <p:cNvPr id="29" name="Connecteur droit avec flèche 28"/>
              <p:cNvCxnSpPr/>
              <p:nvPr/>
            </p:nvCxnSpPr>
            <p:spPr>
              <a:xfrm flipH="1" flipV="1">
                <a:off x="8474623" y="3307080"/>
                <a:ext cx="629655" cy="283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158435" y="3307080"/>
                <a:ext cx="1533832" cy="430887"/>
              </a:xfrm>
              <a:prstGeom prst="rect">
                <a:avLst/>
              </a:prstGeom>
              <a:noFill/>
            </p:spPr>
            <p:txBody>
              <a:bodyPr wrap="square" rtlCol="0">
                <a:spAutoFit/>
              </a:bodyPr>
              <a:lstStyle/>
              <a:p>
                <a:r>
                  <a:rPr lang="fr-FR" sz="2200" b="1" dirty="0"/>
                  <a:t>SSR</a:t>
                </a:r>
              </a:p>
            </p:txBody>
          </p:sp>
          <p:cxnSp>
            <p:nvCxnSpPr>
              <p:cNvPr id="33" name="Connecteur droit avec flèche 32"/>
              <p:cNvCxnSpPr/>
              <p:nvPr/>
            </p:nvCxnSpPr>
            <p:spPr>
              <a:xfrm flipH="1">
                <a:off x="6765427" y="2952075"/>
                <a:ext cx="579566" cy="355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3" name="Éclair 42"/>
            <p:cNvSpPr/>
            <p:nvPr/>
          </p:nvSpPr>
          <p:spPr>
            <a:xfrm>
              <a:off x="10250816" y="2576927"/>
              <a:ext cx="330855" cy="70366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p:cNvGrpSpPr/>
          <p:nvPr/>
        </p:nvGrpSpPr>
        <p:grpSpPr>
          <a:xfrm>
            <a:off x="6632841" y="3568596"/>
            <a:ext cx="5420829" cy="2359155"/>
            <a:chOff x="6632841" y="3568596"/>
            <a:chExt cx="5420829" cy="2359155"/>
          </a:xfrm>
        </p:grpSpPr>
        <p:grpSp>
          <p:nvGrpSpPr>
            <p:cNvPr id="42" name="Groupe 41"/>
            <p:cNvGrpSpPr/>
            <p:nvPr/>
          </p:nvGrpSpPr>
          <p:grpSpPr>
            <a:xfrm>
              <a:off x="6632841" y="3737967"/>
              <a:ext cx="5420829" cy="2189784"/>
              <a:chOff x="6632841" y="3737967"/>
              <a:chExt cx="5420829" cy="2189784"/>
            </a:xfrm>
          </p:grpSpPr>
          <p:sp>
            <p:nvSpPr>
              <p:cNvPr id="31" name="ZoneTexte 30"/>
              <p:cNvSpPr txBox="1"/>
              <p:nvPr/>
            </p:nvSpPr>
            <p:spPr>
              <a:xfrm>
                <a:off x="7319724" y="3983310"/>
                <a:ext cx="1533832" cy="430887"/>
              </a:xfrm>
              <a:prstGeom prst="rect">
                <a:avLst/>
              </a:prstGeom>
              <a:noFill/>
            </p:spPr>
            <p:txBody>
              <a:bodyPr wrap="square" rtlCol="0">
                <a:spAutoFit/>
              </a:bodyPr>
              <a:lstStyle/>
              <a:p>
                <a:r>
                  <a:rPr lang="fr-FR" sz="2200" b="1" dirty="0"/>
                  <a:t>MCO</a:t>
                </a:r>
              </a:p>
            </p:txBody>
          </p:sp>
          <p:cxnSp>
            <p:nvCxnSpPr>
              <p:cNvPr id="36" name="Connecteur droit avec flèche 35"/>
              <p:cNvCxnSpPr/>
              <p:nvPr/>
            </p:nvCxnSpPr>
            <p:spPr>
              <a:xfrm>
                <a:off x="6632841" y="3737967"/>
                <a:ext cx="686883" cy="3550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8823774" y="4715338"/>
                <a:ext cx="1533832" cy="430887"/>
              </a:xfrm>
              <a:prstGeom prst="rect">
                <a:avLst/>
              </a:prstGeom>
              <a:noFill/>
            </p:spPr>
            <p:txBody>
              <a:bodyPr wrap="square" rtlCol="0">
                <a:spAutoFit/>
              </a:bodyPr>
              <a:lstStyle/>
              <a:p>
                <a:r>
                  <a:rPr lang="fr-FR" sz="2200" b="1" dirty="0"/>
                  <a:t>SSR</a:t>
                </a:r>
              </a:p>
            </p:txBody>
          </p:sp>
          <p:cxnSp>
            <p:nvCxnSpPr>
              <p:cNvPr id="39" name="Connecteur droit avec flèche 38"/>
              <p:cNvCxnSpPr/>
              <p:nvPr/>
            </p:nvCxnSpPr>
            <p:spPr>
              <a:xfrm>
                <a:off x="9563246" y="5160983"/>
                <a:ext cx="686883" cy="3550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10357606" y="5496864"/>
                <a:ext cx="1696064" cy="430887"/>
              </a:xfrm>
              <a:prstGeom prst="rect">
                <a:avLst/>
              </a:prstGeom>
              <a:noFill/>
            </p:spPr>
            <p:txBody>
              <a:bodyPr wrap="square" rtlCol="0">
                <a:spAutoFit/>
              </a:bodyPr>
              <a:lstStyle/>
              <a:p>
                <a:r>
                  <a:rPr lang="fr-FR" sz="2200" b="1" dirty="0"/>
                  <a:t>EHPAD</a:t>
                </a:r>
              </a:p>
            </p:txBody>
          </p:sp>
          <p:cxnSp>
            <p:nvCxnSpPr>
              <p:cNvPr id="41" name="Connecteur droit avec flèche 40"/>
              <p:cNvCxnSpPr/>
              <p:nvPr/>
            </p:nvCxnSpPr>
            <p:spPr>
              <a:xfrm>
                <a:off x="8086640" y="4426172"/>
                <a:ext cx="686883" cy="35500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Éclair 44"/>
            <p:cNvSpPr/>
            <p:nvPr/>
          </p:nvSpPr>
          <p:spPr>
            <a:xfrm>
              <a:off x="6724355" y="3568596"/>
              <a:ext cx="330855" cy="70366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Éclair 45"/>
            <p:cNvSpPr/>
            <p:nvPr/>
          </p:nvSpPr>
          <p:spPr>
            <a:xfrm>
              <a:off x="8264653" y="4227117"/>
              <a:ext cx="330855" cy="70366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p:cNvSpPr txBox="1"/>
          <p:nvPr/>
        </p:nvSpPr>
        <p:spPr>
          <a:xfrm>
            <a:off x="904714" y="5712307"/>
            <a:ext cx="4817660" cy="430887"/>
          </a:xfrm>
          <a:prstGeom prst="rect">
            <a:avLst/>
          </a:prstGeom>
          <a:noFill/>
        </p:spPr>
        <p:txBody>
          <a:bodyPr wrap="square" rtlCol="0">
            <a:spAutoFit/>
          </a:bodyPr>
          <a:lstStyle/>
          <a:p>
            <a:r>
              <a:rPr lang="fr-FR" sz="2200" b="1" dirty="0"/>
              <a:t>Trajectoire ≠ Parcours ≠ Filière</a:t>
            </a:r>
          </a:p>
        </p:txBody>
      </p:sp>
    </p:spTree>
    <p:extLst>
      <p:ext uri="{BB962C8B-B14F-4D97-AF65-F5344CB8AC3E}">
        <p14:creationId xmlns:p14="http://schemas.microsoft.com/office/powerpoint/2010/main" val="9819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0-#ppt_w/2"/>
                                          </p:val>
                                        </p:tav>
                                        <p:tav tm="100000">
                                          <p:val>
                                            <p:strVal val="#ppt_x"/>
                                          </p:val>
                                        </p:tav>
                                      </p:tavLst>
                                    </p:anim>
                                    <p:anim calcmode="lin" valueType="num">
                                      <p:cBhvr additive="base">
                                        <p:cTn id="14"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Définitions</a:t>
            </a:r>
            <a:endParaRPr lang="fr-FR" dirty="0"/>
          </a:p>
        </p:txBody>
      </p:sp>
      <p:sp>
        <p:nvSpPr>
          <p:cNvPr id="3" name="Espace réservé du contenu 2"/>
          <p:cNvSpPr>
            <a:spLocks noGrp="1"/>
          </p:cNvSpPr>
          <p:nvPr>
            <p:ph idx="1"/>
          </p:nvPr>
        </p:nvSpPr>
        <p:spPr/>
        <p:txBody>
          <a:bodyPr>
            <a:normAutofit/>
          </a:bodyPr>
          <a:lstStyle/>
          <a:p>
            <a:r>
              <a:rPr lang="fr-FR" b="1" dirty="0">
                <a:solidFill>
                  <a:schemeClr val="accent1">
                    <a:lumMod val="75000"/>
                  </a:schemeClr>
                </a:solidFill>
              </a:rPr>
              <a:t>Multi-morbidité</a:t>
            </a:r>
            <a:r>
              <a:rPr lang="fr-FR" dirty="0"/>
              <a:t> (=</a:t>
            </a:r>
            <a:r>
              <a:rPr lang="fr-FR" dirty="0" err="1"/>
              <a:t>pluripathologie</a:t>
            </a:r>
            <a:r>
              <a:rPr lang="fr-FR" dirty="0"/>
              <a:t>): </a:t>
            </a:r>
            <a:r>
              <a:rPr lang="fr-FR" dirty="0" err="1"/>
              <a:t>Co-occurrence</a:t>
            </a:r>
            <a:r>
              <a:rPr lang="fr-FR" dirty="0"/>
              <a:t> de plusieurs maladies chez la même personne au même moment.</a:t>
            </a:r>
          </a:p>
          <a:p>
            <a:r>
              <a:rPr lang="fr-FR" b="1" dirty="0">
                <a:solidFill>
                  <a:schemeClr val="accent1">
                    <a:lumMod val="75000"/>
                  </a:schemeClr>
                </a:solidFill>
              </a:rPr>
              <a:t>Comorbidité:  </a:t>
            </a:r>
            <a:r>
              <a:rPr lang="fr-FR" dirty="0" err="1"/>
              <a:t>co-occurrence</a:t>
            </a:r>
            <a:r>
              <a:rPr lang="fr-FR" dirty="0"/>
              <a:t> d’au moins 2 pathologies non reliées entre elles chez la même personne, en référence à une pathologie « index » d’intérêt.</a:t>
            </a:r>
          </a:p>
          <a:p>
            <a:r>
              <a:rPr lang="fr-FR" b="1" dirty="0" err="1">
                <a:solidFill>
                  <a:schemeClr val="accent1">
                    <a:lumMod val="75000"/>
                  </a:schemeClr>
                </a:solidFill>
              </a:rPr>
              <a:t>Polypharmacie</a:t>
            </a:r>
            <a:r>
              <a:rPr lang="fr-FR" dirty="0"/>
              <a:t>: 5 médicaments ou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98897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Définitions</a:t>
            </a:r>
          </a:p>
        </p:txBody>
      </p:sp>
      <p:sp>
        <p:nvSpPr>
          <p:cNvPr id="3" name="Espace réservé du contenu 2"/>
          <p:cNvSpPr>
            <a:spLocks noGrp="1"/>
          </p:cNvSpPr>
          <p:nvPr>
            <p:ph idx="1"/>
          </p:nvPr>
        </p:nvSpPr>
        <p:spPr/>
        <p:txBody>
          <a:bodyPr>
            <a:normAutofit/>
          </a:bodyPr>
          <a:lstStyle/>
          <a:p>
            <a:r>
              <a:rPr lang="fr-FR" b="1" dirty="0">
                <a:solidFill>
                  <a:schemeClr val="accent1">
                    <a:lumMod val="75000"/>
                  </a:schemeClr>
                </a:solidFill>
              </a:rPr>
              <a:t>« </a:t>
            </a:r>
            <a:r>
              <a:rPr lang="fr-FR" b="1" dirty="0" err="1">
                <a:solidFill>
                  <a:schemeClr val="accent1">
                    <a:lumMod val="75000"/>
                  </a:schemeClr>
                </a:solidFill>
              </a:rPr>
              <a:t>Clinical</a:t>
            </a:r>
            <a:r>
              <a:rPr lang="fr-FR" b="1" dirty="0">
                <a:solidFill>
                  <a:schemeClr val="accent1">
                    <a:lumMod val="75000"/>
                  </a:schemeClr>
                </a:solidFill>
              </a:rPr>
              <a:t> </a:t>
            </a:r>
            <a:r>
              <a:rPr lang="fr-FR" b="1" dirty="0" err="1">
                <a:solidFill>
                  <a:schemeClr val="accent1">
                    <a:lumMod val="75000"/>
                  </a:schemeClr>
                </a:solidFill>
              </a:rPr>
              <a:t>complexity</a:t>
            </a:r>
            <a:r>
              <a:rPr lang="fr-FR" b="1" dirty="0">
                <a:solidFill>
                  <a:schemeClr val="accent1">
                    <a:lumMod val="75000"/>
                  </a:schemeClr>
                </a:solidFill>
              </a:rPr>
              <a:t> »</a:t>
            </a:r>
            <a:r>
              <a:rPr lang="fr-FR" b="1" dirty="0"/>
              <a:t>: </a:t>
            </a:r>
            <a:r>
              <a:rPr lang="fr-FR" dirty="0"/>
              <a:t>l’intégration de toutes les comorbidités dans l’établissement du pronostic d’une pathologie</a:t>
            </a:r>
          </a:p>
          <a:p>
            <a:r>
              <a:rPr lang="fr-FR" b="1" dirty="0">
                <a:solidFill>
                  <a:schemeClr val="accent1">
                    <a:lumMod val="75000"/>
                  </a:schemeClr>
                </a:solidFill>
              </a:rPr>
              <a:t>« Patient </a:t>
            </a:r>
            <a:r>
              <a:rPr lang="fr-FR" b="1" dirty="0" err="1">
                <a:solidFill>
                  <a:schemeClr val="accent1">
                    <a:lumMod val="75000"/>
                  </a:schemeClr>
                </a:solidFill>
              </a:rPr>
              <a:t>complexity</a:t>
            </a:r>
            <a:r>
              <a:rPr lang="fr-FR" b="1" dirty="0">
                <a:solidFill>
                  <a:schemeClr val="accent1">
                    <a:lumMod val="75000"/>
                  </a:schemeClr>
                </a:solidFill>
              </a:rPr>
              <a:t>/ Global </a:t>
            </a:r>
            <a:r>
              <a:rPr lang="fr-FR" b="1" dirty="0" err="1">
                <a:solidFill>
                  <a:schemeClr val="accent1">
                    <a:lumMod val="75000"/>
                  </a:schemeClr>
                </a:solidFill>
              </a:rPr>
              <a:t>complexity</a:t>
            </a:r>
            <a:r>
              <a:rPr lang="fr-FR" b="1" dirty="0">
                <a:solidFill>
                  <a:schemeClr val="accent1">
                    <a:lumMod val="75000"/>
                  </a:schemeClr>
                </a:solidFill>
              </a:rPr>
              <a:t> »</a:t>
            </a:r>
            <a:r>
              <a:rPr lang="fr-FR" dirty="0"/>
              <a:t>: la définition ajoute des éléments non cliniques (sociaux, culturels, mode de vie, préférence du patient…) dans les processus décisionnels et la réalisation d’un plan de soins</a:t>
            </a:r>
          </a:p>
        </p:txBody>
      </p:sp>
      <p:pic>
        <p:nvPicPr>
          <p:cNvPr id="4" name="Picture 6" descr="Administration : la complexité ne baisse pas pour les particuliers |  Fondation IFRAP"/>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159628" y="4190598"/>
            <a:ext cx="5019304" cy="26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7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5961" y="316357"/>
            <a:ext cx="10515600" cy="1325563"/>
          </a:xfrm>
        </p:spPr>
        <p:txBody>
          <a:bodyPr>
            <a:normAutofit fontScale="90000"/>
          </a:bodyPr>
          <a:lstStyle/>
          <a:p>
            <a:r>
              <a:rPr lang="fr-FR" dirty="0"/>
              <a:t>Population par</a:t>
            </a:r>
            <a:br>
              <a:rPr lang="fr-FR" dirty="0"/>
            </a:br>
            <a:r>
              <a:rPr lang="fr-FR" dirty="0"/>
              <a:t>tranche d’âge</a:t>
            </a:r>
            <a:br>
              <a:rPr lang="fr-FR" dirty="0"/>
            </a:br>
            <a:r>
              <a:rPr lang="fr-FR" dirty="0"/>
              <a:t>(2020)</a:t>
            </a:r>
          </a:p>
        </p:txBody>
      </p: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311" y="407599"/>
            <a:ext cx="6799977" cy="6122924"/>
          </a:xfrm>
          <a:prstGeom prst="rect">
            <a:avLst/>
          </a:prstGeom>
        </p:spPr>
      </p:pic>
      <p:grpSp>
        <p:nvGrpSpPr>
          <p:cNvPr id="13" name="Groupe 12"/>
          <p:cNvGrpSpPr/>
          <p:nvPr/>
        </p:nvGrpSpPr>
        <p:grpSpPr>
          <a:xfrm>
            <a:off x="7911027" y="4774023"/>
            <a:ext cx="3290261" cy="1346361"/>
            <a:chOff x="7801300" y="4883751"/>
            <a:chExt cx="3290261" cy="1346361"/>
          </a:xfrm>
        </p:grpSpPr>
        <p:sp>
          <p:nvSpPr>
            <p:cNvPr id="7" name="Ellipse 6"/>
            <p:cNvSpPr/>
            <p:nvPr/>
          </p:nvSpPr>
          <p:spPr>
            <a:xfrm>
              <a:off x="7801300" y="5644896"/>
              <a:ext cx="733100" cy="585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8982345" y="4883751"/>
              <a:ext cx="2109216" cy="646331"/>
            </a:xfrm>
            <a:prstGeom prst="rect">
              <a:avLst/>
            </a:prstGeom>
            <a:noFill/>
          </p:spPr>
          <p:txBody>
            <a:bodyPr wrap="square" rtlCol="0">
              <a:spAutoFit/>
            </a:bodyPr>
            <a:lstStyle/>
            <a:p>
              <a:r>
                <a:rPr lang="fr-FR" dirty="0"/>
                <a:t>= 6,37 millions de personnes &gt;75 ans</a:t>
              </a:r>
            </a:p>
          </p:txBody>
        </p:sp>
        <p:cxnSp>
          <p:nvCxnSpPr>
            <p:cNvPr id="10" name="Connecteur droit 9"/>
            <p:cNvCxnSpPr>
              <a:stCxn id="7" idx="7"/>
              <a:endCxn id="8" idx="1"/>
            </p:cNvCxnSpPr>
            <p:nvPr/>
          </p:nvCxnSpPr>
          <p:spPr>
            <a:xfrm flipV="1">
              <a:off x="8427040" y="5206917"/>
              <a:ext cx="555305" cy="5236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p:nvSpPr>
        <p:spPr>
          <a:xfrm>
            <a:off x="0" y="6529591"/>
            <a:ext cx="9253728" cy="276999"/>
          </a:xfrm>
          <a:prstGeom prst="rect">
            <a:avLst/>
          </a:prstGeom>
          <a:noFill/>
        </p:spPr>
        <p:txBody>
          <a:bodyPr wrap="square" rtlCol="0">
            <a:spAutoFit/>
          </a:bodyPr>
          <a:lstStyle/>
          <a:p>
            <a:r>
              <a:rPr lang="fr-FR" sz="1200" dirty="0"/>
              <a:t>https://fr.statista.com/statistiques/472349/repartition-population-groupe-dage-france/</a:t>
            </a:r>
          </a:p>
        </p:txBody>
      </p:sp>
    </p:spTree>
    <p:extLst>
      <p:ext uri="{BB962C8B-B14F-4D97-AF65-F5344CB8AC3E}">
        <p14:creationId xmlns:p14="http://schemas.microsoft.com/office/powerpoint/2010/main" val="1662696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Complexité</a:t>
            </a:r>
          </a:p>
        </p:txBody>
      </p:sp>
      <p:pic>
        <p:nvPicPr>
          <p:cNvPr id="1030" name="Picture 6" descr="Administration : la complexité ne baisse pas pour les particuliers |  Fondation IFRAP"/>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368329" y="1027906"/>
            <a:ext cx="7400396" cy="393278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83065" y="3634833"/>
            <a:ext cx="3177084" cy="1200329"/>
          </a:xfrm>
          <a:prstGeom prst="rect">
            <a:avLst/>
          </a:prstGeom>
          <a:noFill/>
        </p:spPr>
        <p:txBody>
          <a:bodyPr wrap="square" rtlCol="0">
            <a:spAutoFit/>
          </a:bodyPr>
          <a:lstStyle/>
          <a:p>
            <a:r>
              <a:rPr lang="fr-FR" b="1" dirty="0"/>
              <a:t>Complexité liée au patient</a:t>
            </a:r>
          </a:p>
          <a:p>
            <a:pPr marL="285750" indent="-285750">
              <a:buFontTx/>
              <a:buChar char="-"/>
            </a:pPr>
            <a:r>
              <a:rPr lang="fr-FR" dirty="0"/>
              <a:t>multi-morbidité</a:t>
            </a:r>
          </a:p>
          <a:p>
            <a:pPr marL="285750" indent="-285750">
              <a:buFontTx/>
              <a:buChar char="-"/>
            </a:pPr>
            <a:r>
              <a:rPr lang="fr-FR" dirty="0" err="1"/>
              <a:t>Polypharmacie</a:t>
            </a:r>
            <a:endParaRPr lang="fr-FR" dirty="0"/>
          </a:p>
          <a:p>
            <a:pPr marL="285750" indent="-285750">
              <a:buFontTx/>
              <a:buChar char="-"/>
            </a:pPr>
            <a:r>
              <a:rPr lang="fr-FR" dirty="0"/>
              <a:t>« Fragilité (s) »</a:t>
            </a:r>
          </a:p>
        </p:txBody>
      </p:sp>
      <p:sp>
        <p:nvSpPr>
          <p:cNvPr id="9" name="ZoneTexte 8"/>
          <p:cNvSpPr txBox="1"/>
          <p:nvPr/>
        </p:nvSpPr>
        <p:spPr>
          <a:xfrm>
            <a:off x="2392922" y="4977138"/>
            <a:ext cx="2134453" cy="646331"/>
          </a:xfrm>
          <a:prstGeom prst="rect">
            <a:avLst/>
          </a:prstGeom>
          <a:noFill/>
        </p:spPr>
        <p:txBody>
          <a:bodyPr wrap="square" rtlCol="0">
            <a:spAutoFit/>
          </a:bodyPr>
          <a:lstStyle/>
          <a:p>
            <a:r>
              <a:rPr lang="fr-FR" b="1" dirty="0"/>
              <a:t>Complexité liée à l’environnement</a:t>
            </a:r>
          </a:p>
        </p:txBody>
      </p:sp>
      <p:sp>
        <p:nvSpPr>
          <p:cNvPr id="10" name="ZoneTexte 9"/>
          <p:cNvSpPr txBox="1"/>
          <p:nvPr/>
        </p:nvSpPr>
        <p:spPr>
          <a:xfrm>
            <a:off x="9768725" y="4646172"/>
            <a:ext cx="2134453" cy="646331"/>
          </a:xfrm>
          <a:prstGeom prst="rect">
            <a:avLst/>
          </a:prstGeom>
          <a:noFill/>
        </p:spPr>
        <p:txBody>
          <a:bodyPr wrap="square" rtlCol="0">
            <a:spAutoFit/>
          </a:bodyPr>
          <a:lstStyle/>
          <a:p>
            <a:r>
              <a:rPr lang="fr-FR" b="1" dirty="0"/>
              <a:t>Complexité de prise en charge</a:t>
            </a:r>
          </a:p>
        </p:txBody>
      </p:sp>
      <p:sp>
        <p:nvSpPr>
          <p:cNvPr id="11" name="ZoneTexte 10"/>
          <p:cNvSpPr txBox="1"/>
          <p:nvPr/>
        </p:nvSpPr>
        <p:spPr>
          <a:xfrm>
            <a:off x="5312640" y="5602695"/>
            <a:ext cx="3080733" cy="1200329"/>
          </a:xfrm>
          <a:prstGeom prst="rect">
            <a:avLst/>
          </a:prstGeom>
          <a:noFill/>
        </p:spPr>
        <p:txBody>
          <a:bodyPr wrap="square" rtlCol="0">
            <a:spAutoFit/>
          </a:bodyPr>
          <a:lstStyle/>
          <a:p>
            <a:r>
              <a:rPr lang="fr-FR" dirty="0"/>
              <a:t>Syndromes gériatriques</a:t>
            </a:r>
          </a:p>
          <a:p>
            <a:r>
              <a:rPr lang="fr-FR" dirty="0"/>
              <a:t>Présentations atypiques</a:t>
            </a:r>
          </a:p>
          <a:p>
            <a:endParaRPr lang="fr-FR" dirty="0"/>
          </a:p>
          <a:p>
            <a:r>
              <a:rPr lang="fr-FR" b="1" i="1" dirty="0"/>
              <a:t>Incertitude…</a:t>
            </a:r>
          </a:p>
        </p:txBody>
      </p:sp>
      <p:sp>
        <p:nvSpPr>
          <p:cNvPr id="14" name="ZoneTexte 13"/>
          <p:cNvSpPr txBox="1"/>
          <p:nvPr/>
        </p:nvSpPr>
        <p:spPr>
          <a:xfrm>
            <a:off x="4734851" y="4956364"/>
            <a:ext cx="3290033" cy="646331"/>
          </a:xfrm>
          <a:prstGeom prst="rect">
            <a:avLst/>
          </a:prstGeom>
          <a:noFill/>
        </p:spPr>
        <p:txBody>
          <a:bodyPr wrap="square" rtlCol="0">
            <a:spAutoFit/>
          </a:bodyPr>
          <a:lstStyle/>
          <a:p>
            <a:r>
              <a:rPr lang="fr-FR" b="1" dirty="0"/>
              <a:t>Complexité </a:t>
            </a:r>
          </a:p>
          <a:p>
            <a:r>
              <a:rPr lang="fr-FR" b="1" dirty="0"/>
              <a:t>du diagnostic et de l’évaluation</a:t>
            </a:r>
          </a:p>
        </p:txBody>
      </p:sp>
      <p:sp>
        <p:nvSpPr>
          <p:cNvPr id="15" name="ZoneTexte 14"/>
          <p:cNvSpPr txBox="1"/>
          <p:nvPr/>
        </p:nvSpPr>
        <p:spPr>
          <a:xfrm>
            <a:off x="9099004" y="4004165"/>
            <a:ext cx="2134453" cy="369332"/>
          </a:xfrm>
          <a:prstGeom prst="rect">
            <a:avLst/>
          </a:prstGeom>
          <a:noFill/>
        </p:spPr>
        <p:txBody>
          <a:bodyPr wrap="square" rtlCol="0">
            <a:spAutoFit/>
          </a:bodyPr>
          <a:lstStyle/>
          <a:p>
            <a:r>
              <a:rPr lang="fr-FR" b="1" dirty="0"/>
              <a:t>Parcours complexes</a:t>
            </a:r>
          </a:p>
        </p:txBody>
      </p:sp>
    </p:spTree>
    <p:extLst>
      <p:ext uri="{BB962C8B-B14F-4D97-AF65-F5344CB8AC3E}">
        <p14:creationId xmlns:p14="http://schemas.microsoft.com/office/powerpoint/2010/main" val="171388161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50" y="748531"/>
            <a:ext cx="12192000" cy="533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Complexité liée aux patients</a:t>
            </a:r>
          </a:p>
        </p:txBody>
      </p:sp>
      <p:sp>
        <p:nvSpPr>
          <p:cNvPr id="3" name="Espace réservé du texte 2"/>
          <p:cNvSpPr>
            <a:spLocks noGrp="1"/>
          </p:cNvSpPr>
          <p:nvPr>
            <p:ph type="body" idx="1"/>
          </p:nvPr>
        </p:nvSpPr>
        <p:spPr/>
        <p:txBody>
          <a:bodyPr>
            <a:normAutofit/>
          </a:bodyPr>
          <a:lstStyle/>
          <a:p>
            <a:r>
              <a:rPr lang="fr-FR" dirty="0" err="1">
                <a:solidFill>
                  <a:schemeClr val="tx1"/>
                </a:solidFill>
              </a:rPr>
              <a:t>Multimorbidité</a:t>
            </a:r>
            <a:endParaRPr lang="fr-FR" dirty="0">
              <a:solidFill>
                <a:schemeClr val="tx1"/>
              </a:solidFill>
            </a:endParaRPr>
          </a:p>
          <a:p>
            <a:r>
              <a:rPr lang="fr-FR" dirty="0" err="1">
                <a:solidFill>
                  <a:schemeClr val="tx1"/>
                </a:solidFill>
              </a:rPr>
              <a:t>Polypharmacie</a:t>
            </a:r>
            <a:endParaRPr lang="fr-FR" dirty="0">
              <a:solidFill>
                <a:schemeClr val="tx1"/>
              </a:solidFill>
            </a:endParaRPr>
          </a:p>
          <a:p>
            <a:r>
              <a:rPr lang="fr-FR" dirty="0">
                <a:solidFill>
                  <a:schemeClr val="tx1"/>
                </a:solidFill>
              </a:rPr>
              <a:t>Fragilité(s)</a:t>
            </a:r>
          </a:p>
          <a:p>
            <a:endParaRPr lang="fr-FR" dirty="0"/>
          </a:p>
        </p:txBody>
      </p:sp>
      <p:pic>
        <p:nvPicPr>
          <p:cNvPr id="4" name="Image 18" descr="image vieux seu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5050" y="320723"/>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31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063" y="90076"/>
            <a:ext cx="10515600" cy="1325563"/>
          </a:xfrm>
        </p:spPr>
        <p:txBody>
          <a:bodyPr/>
          <a:lstStyle/>
          <a:p>
            <a:r>
              <a:rPr lang="fr-FR" dirty="0"/>
              <a:t>Poids de la multi-morbidité</a:t>
            </a: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996" y="1415639"/>
            <a:ext cx="6832008" cy="4951638"/>
          </a:xfrm>
          <a:prstGeom prst="rect">
            <a:avLst/>
          </a:prstGeom>
        </p:spPr>
      </p:pic>
      <p:sp>
        <p:nvSpPr>
          <p:cNvPr id="5" name="ZoneTexte 4"/>
          <p:cNvSpPr txBox="1"/>
          <p:nvPr/>
        </p:nvSpPr>
        <p:spPr>
          <a:xfrm>
            <a:off x="6372540" y="6367277"/>
            <a:ext cx="5040560" cy="369332"/>
          </a:xfrm>
          <a:prstGeom prst="rect">
            <a:avLst/>
          </a:prstGeom>
          <a:noFill/>
        </p:spPr>
        <p:txBody>
          <a:bodyPr wrap="square" rtlCol="0">
            <a:spAutoFit/>
          </a:bodyPr>
          <a:lstStyle/>
          <a:p>
            <a:pPr algn="r"/>
            <a:r>
              <a:rPr lang="fr-FR" b="1" dirty="0">
                <a:solidFill>
                  <a:schemeClr val="tx2"/>
                </a:solidFill>
              </a:rPr>
              <a:t>Barnett K et al. Lancet 2012</a:t>
            </a:r>
          </a:p>
        </p:txBody>
      </p:sp>
    </p:spTree>
    <p:extLst>
      <p:ext uri="{BB962C8B-B14F-4D97-AF65-F5344CB8AC3E}">
        <p14:creationId xmlns:p14="http://schemas.microsoft.com/office/powerpoint/2010/main" val="310918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0" t="2925" r="-3440" b="68803"/>
          <a:stretch/>
        </p:blipFill>
        <p:spPr bwMode="auto">
          <a:xfrm>
            <a:off x="195719" y="3593210"/>
            <a:ext cx="7121492" cy="268451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005" r="19801" b="34829"/>
          <a:stretch/>
        </p:blipFill>
        <p:spPr bwMode="auto">
          <a:xfrm>
            <a:off x="6096000" y="1177670"/>
            <a:ext cx="5668319" cy="3125557"/>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182472" y="6415157"/>
            <a:ext cx="115179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fr-FR" b="1" dirty="0">
                <a:solidFill>
                  <a:schemeClr val="accent1">
                    <a:lumMod val="75000"/>
                  </a:schemeClr>
                </a:solidFill>
              </a:rPr>
              <a:t>Ruiz M et al. PLOS ONE 2015 </a:t>
            </a:r>
            <a:r>
              <a:rPr lang="en-US" altLang="fr-FR" b="1" i="1" dirty="0"/>
              <a:t>Multi-Morbidity in </a:t>
            </a:r>
            <a:r>
              <a:rPr lang="en-US" altLang="fr-FR" b="1" i="1" dirty="0" err="1"/>
              <a:t>Hospitalised</a:t>
            </a:r>
            <a:r>
              <a:rPr lang="en-US" altLang="fr-FR" b="1" i="1" dirty="0"/>
              <a:t> Older Patients: Who Are the Complex Elderly?</a:t>
            </a:r>
            <a:endParaRPr lang="en-US" altLang="fr-FR" sz="1059" i="1" dirty="0"/>
          </a:p>
        </p:txBody>
      </p:sp>
      <p:grpSp>
        <p:nvGrpSpPr>
          <p:cNvPr id="6" name="Groupe 5"/>
          <p:cNvGrpSpPr/>
          <p:nvPr/>
        </p:nvGrpSpPr>
        <p:grpSpPr>
          <a:xfrm>
            <a:off x="709734" y="1789004"/>
            <a:ext cx="4872251" cy="1649208"/>
            <a:chOff x="-78409" y="1617109"/>
            <a:chExt cx="4872251" cy="1649208"/>
          </a:xfrm>
        </p:grpSpPr>
        <p:sp>
          <p:nvSpPr>
            <p:cNvPr id="5" name="Ellipse 4"/>
            <p:cNvSpPr/>
            <p:nvPr/>
          </p:nvSpPr>
          <p:spPr>
            <a:xfrm>
              <a:off x="1330790" y="1617109"/>
              <a:ext cx="2053855" cy="164920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78409" y="1797623"/>
              <a:ext cx="4872251" cy="1246495"/>
            </a:xfrm>
            <a:prstGeom prst="rect">
              <a:avLst/>
            </a:prstGeom>
            <a:noFill/>
          </p:spPr>
          <p:txBody>
            <a:bodyPr wrap="square" rtlCol="0">
              <a:spAutoFit/>
            </a:bodyPr>
            <a:lstStyle/>
            <a:p>
              <a:pPr algn="ctr"/>
              <a:r>
                <a:rPr lang="fr-FR" sz="2500" b="1" dirty="0"/>
                <a:t>2+ = 63%</a:t>
              </a:r>
            </a:p>
            <a:p>
              <a:pPr algn="ctr"/>
              <a:r>
                <a:rPr lang="fr-FR" sz="2500" b="1" dirty="0"/>
                <a:t>3+ = 40%</a:t>
              </a:r>
            </a:p>
            <a:p>
              <a:pPr algn="ctr"/>
              <a:r>
                <a:rPr lang="fr-FR" sz="2500" b="1" dirty="0"/>
                <a:t>6+ = 6%</a:t>
              </a:r>
            </a:p>
          </p:txBody>
        </p:sp>
      </p:grpSp>
      <p:sp>
        <p:nvSpPr>
          <p:cNvPr id="11"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sp>
        <p:nvSpPr>
          <p:cNvPr id="14" name="Titre 1"/>
          <p:cNvSpPr txBox="1">
            <a:spLocks/>
          </p:cNvSpPr>
          <p:nvPr/>
        </p:nvSpPr>
        <p:spPr>
          <a:xfrm>
            <a:off x="456062" y="308444"/>
            <a:ext cx="1199069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Multi-morbidité des personnes hospitalisées</a:t>
            </a:r>
          </a:p>
          <a:p>
            <a:r>
              <a:rPr lang="fr-FR" dirty="0"/>
              <a:t>&gt;65 ans</a:t>
            </a: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540" t="45610" r="9400" b="46944"/>
          <a:stretch/>
        </p:blipFill>
        <p:spPr bwMode="auto">
          <a:xfrm>
            <a:off x="11038765" y="4642131"/>
            <a:ext cx="791570" cy="129668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8286613" y="1249461"/>
            <a:ext cx="2181631" cy="369332"/>
          </a:xfrm>
          <a:prstGeom prst="rect">
            <a:avLst/>
          </a:prstGeom>
          <a:noFill/>
        </p:spPr>
        <p:txBody>
          <a:bodyPr wrap="square" rtlCol="0">
            <a:spAutoFit/>
          </a:bodyPr>
          <a:lstStyle/>
          <a:p>
            <a:r>
              <a:rPr lang="fr-FR" dirty="0"/>
              <a:t>Par groupe d’âge</a:t>
            </a:r>
          </a:p>
        </p:txBody>
      </p:sp>
    </p:spTree>
    <p:extLst>
      <p:ext uri="{BB962C8B-B14F-4D97-AF65-F5344CB8AC3E}">
        <p14:creationId xmlns:p14="http://schemas.microsoft.com/office/powerpoint/2010/main" val="2317604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841500" y="996950"/>
            <a:ext cx="8229600" cy="850900"/>
          </a:xfrm>
        </p:spPr>
        <p:txBody>
          <a:bodyPr>
            <a:normAutofit fontScale="90000"/>
          </a:bodyPr>
          <a:lstStyle/>
          <a:p>
            <a:pPr algn="ctr"/>
            <a:r>
              <a:rPr lang="fr-FR" altLang="fr-FR" dirty="0" err="1">
                <a:ea typeface="ＭＳ Ｐゴシック" panose="020B0600070205080204" pitchFamily="34" charset="-128"/>
              </a:rPr>
              <a:t>Polymédication</a:t>
            </a:r>
            <a:r>
              <a:rPr lang="fr-FR" altLang="fr-FR" dirty="0">
                <a:ea typeface="ＭＳ Ｐゴシック" panose="020B0600070205080204" pitchFamily="34" charset="-128"/>
              </a:rPr>
              <a:t>  </a:t>
            </a:r>
            <a:br>
              <a:rPr lang="fr-FR" altLang="fr-FR" dirty="0">
                <a:ea typeface="ＭＳ Ｐゴシック" panose="020B0600070205080204" pitchFamily="34" charset="-128"/>
              </a:rPr>
            </a:br>
            <a:r>
              <a:rPr lang="fr-FR" altLang="fr-FR" dirty="0">
                <a:ea typeface="ＭＳ Ｐゴシック" panose="020B0600070205080204" pitchFamily="34" charset="-128"/>
              </a:rPr>
              <a:t>(5 médicaments ou +)</a:t>
            </a:r>
            <a:br>
              <a:rPr lang="fr-FR" altLang="fr-FR" dirty="0">
                <a:ea typeface="ＭＳ Ｐゴシック" panose="020B0600070205080204" pitchFamily="34" charset="-128"/>
              </a:rPr>
            </a:br>
            <a:endParaRPr lang="fr-FR" altLang="fr-FR" dirty="0">
              <a:ea typeface="ＭＳ Ｐゴシック" panose="020B0600070205080204" pitchFamily="34" charset="-128"/>
            </a:endParaRPr>
          </a:p>
        </p:txBody>
      </p:sp>
      <p:sp>
        <p:nvSpPr>
          <p:cNvPr id="28675" name="Espace réservé du contenu 2"/>
          <p:cNvSpPr>
            <a:spLocks noGrp="1"/>
          </p:cNvSpPr>
          <p:nvPr>
            <p:ph idx="1"/>
          </p:nvPr>
        </p:nvSpPr>
        <p:spPr>
          <a:xfrm>
            <a:off x="1040392" y="2684462"/>
            <a:ext cx="9820062" cy="4332288"/>
          </a:xfrm>
        </p:spPr>
        <p:txBody>
          <a:bodyPr/>
          <a:lstStyle/>
          <a:p>
            <a:pPr algn="just"/>
            <a:r>
              <a:rPr lang="fr-FR" altLang="fr-FR" dirty="0">
                <a:ea typeface="ＭＳ Ｐゴシック" panose="020B0600070205080204" pitchFamily="34" charset="-128"/>
              </a:rPr>
              <a:t>En France, </a:t>
            </a:r>
            <a:r>
              <a:rPr lang="fr-FR" altLang="fr-FR" b="1" dirty="0">
                <a:ea typeface="ＭＳ Ｐゴシック" panose="020B0600070205080204" pitchFamily="34" charset="-128"/>
              </a:rPr>
              <a:t>entre 6 et 7 médicaments en moyenne </a:t>
            </a:r>
            <a:r>
              <a:rPr lang="fr-FR" altLang="fr-FR" dirty="0">
                <a:ea typeface="ＭＳ Ｐゴシック" panose="020B0600070205080204" pitchFamily="34" charset="-128"/>
              </a:rPr>
              <a:t>chez patients hospitalisés (</a:t>
            </a:r>
            <a:r>
              <a:rPr lang="fr-FR" altLang="fr-FR" sz="2200" dirty="0">
                <a:solidFill>
                  <a:srgbClr val="00B0F0"/>
                </a:solidFill>
                <a:ea typeface="ＭＳ Ｐゴシック" panose="020B0600070205080204" pitchFamily="34" charset="-128"/>
              </a:rPr>
              <a:t>Enquête PUGG, étude PROUST, </a:t>
            </a:r>
            <a:r>
              <a:rPr lang="fr-FR" altLang="fr-FR" sz="2200" dirty="0" err="1">
                <a:solidFill>
                  <a:srgbClr val="00B0F0"/>
                </a:solidFill>
                <a:ea typeface="ＭＳ Ｐゴシック" panose="020B0600070205080204" pitchFamily="34" charset="-128"/>
              </a:rPr>
              <a:t>Legrain</a:t>
            </a:r>
            <a:r>
              <a:rPr lang="fr-FR" altLang="fr-FR" sz="2200" dirty="0">
                <a:solidFill>
                  <a:srgbClr val="00B0F0"/>
                </a:solidFill>
                <a:ea typeface="ＭＳ Ｐゴシック" panose="020B0600070205080204" pitchFamily="34" charset="-128"/>
              </a:rPr>
              <a:t> JAGS 2011</a:t>
            </a:r>
            <a:r>
              <a:rPr lang="fr-FR" altLang="fr-FR" dirty="0">
                <a:ea typeface="ＭＳ Ｐゴシック" panose="020B0600070205080204" pitchFamily="34" charset="-128"/>
              </a:rPr>
              <a:t>)</a:t>
            </a:r>
          </a:p>
          <a:p>
            <a:pPr algn="just"/>
            <a:r>
              <a:rPr lang="fr-FR" altLang="fr-FR" dirty="0">
                <a:ea typeface="ＭＳ Ｐゴシック" panose="020B0600070205080204" pitchFamily="34" charset="-128"/>
              </a:rPr>
              <a:t>35-40% des patients &gt;65 ans ont plus de 5 médicaments (</a:t>
            </a:r>
            <a:r>
              <a:rPr lang="fr-FR" altLang="fr-FR" sz="2200" dirty="0" err="1">
                <a:solidFill>
                  <a:srgbClr val="00B0F0"/>
                </a:solidFill>
                <a:ea typeface="ＭＳ Ｐゴシック" panose="020B0600070205080204" pitchFamily="34" charset="-128"/>
              </a:rPr>
              <a:t>Rankin</a:t>
            </a:r>
            <a:r>
              <a:rPr lang="fr-FR" altLang="fr-FR" sz="2200" dirty="0">
                <a:solidFill>
                  <a:srgbClr val="00B0F0"/>
                </a:solidFill>
                <a:ea typeface="ＭＳ Ｐゴシック" panose="020B0600070205080204" pitchFamily="34" charset="-128"/>
              </a:rPr>
              <a:t> Cochrane 2018</a:t>
            </a:r>
            <a:r>
              <a:rPr lang="fr-FR" altLang="fr-FR" dirty="0">
                <a:ea typeface="ＭＳ Ｐゴシック" panose="020B0600070205080204" pitchFamily="34" charset="-128"/>
              </a:rPr>
              <a:t>)</a:t>
            </a:r>
          </a:p>
        </p:txBody>
      </p:sp>
      <p:sp>
        <p:nvSpPr>
          <p:cNvPr id="28677" name="AutoShape 2" descr="Résultat de recherche d'images pour &quot;polymédication personnes âgées&quo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84C0E"/>
              </a:buClr>
              <a:buSzPct val="80000"/>
              <a:buFont typeface="Wingdings" panose="05000000000000000000" pitchFamily="2" charset="2"/>
              <a:buChar char="n"/>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0000"/>
              <a:buFont typeface="Wingdings" panose="05000000000000000000" pitchFamily="2" charset="2"/>
              <a:buChar char="n"/>
              <a:defRPr sz="2600">
                <a:solidFill>
                  <a:srgbClr val="000000"/>
                </a:solidFill>
                <a:latin typeface="Calibri" panose="020F0502020204030204" pitchFamily="34" charset="0"/>
                <a:ea typeface="ＭＳ Ｐゴシック" panose="020B0600070205080204" pitchFamily="34" charset="-128"/>
              </a:defRPr>
            </a:lvl2pPr>
            <a:lvl3pPr marL="1143000" indent="-228600">
              <a:spcBef>
                <a:spcPct val="20000"/>
              </a:spcBef>
              <a:buClr>
                <a:srgbClr val="9374BC"/>
              </a:buClr>
              <a:buSzPct val="50000"/>
              <a:buFont typeface="Wingdings" panose="05000000000000000000" pitchFamily="2" charset="2"/>
              <a:buChar char="n"/>
              <a:defRPr sz="2400">
                <a:solidFill>
                  <a:srgbClr val="000000"/>
                </a:solidFill>
                <a:latin typeface="Calibri" panose="020F050202020403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fr-FR" altLang="fr-FR" sz="1800">
              <a:solidFill>
                <a:srgbClr val="000000"/>
              </a:solidFill>
              <a:latin typeface="Arial" panose="020B0604020202020204" pitchFamily="34" charset="0"/>
            </a:endParaRPr>
          </a:p>
        </p:txBody>
      </p:sp>
      <p:pic>
        <p:nvPicPr>
          <p:cNvPr id="286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826" y="-9525"/>
            <a:ext cx="21621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p:cNvGrpSpPr/>
          <p:nvPr/>
        </p:nvGrpSpPr>
        <p:grpSpPr>
          <a:xfrm>
            <a:off x="723331" y="5028027"/>
            <a:ext cx="13681804" cy="1145464"/>
            <a:chOff x="614149" y="5117910"/>
            <a:chExt cx="13681804" cy="1145464"/>
          </a:xfrm>
        </p:grpSpPr>
        <p:sp>
          <p:nvSpPr>
            <p:cNvPr id="6" name="Rectangle 5"/>
            <p:cNvSpPr/>
            <p:nvPr/>
          </p:nvSpPr>
          <p:spPr>
            <a:xfrm>
              <a:off x="614149" y="5117910"/>
              <a:ext cx="10563367" cy="11454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614149" y="5210018"/>
              <a:ext cx="13681804" cy="954107"/>
              <a:chOff x="777922" y="5401088"/>
              <a:chExt cx="13681804" cy="954107"/>
            </a:xfrm>
          </p:grpSpPr>
          <p:sp>
            <p:nvSpPr>
              <p:cNvPr id="2" name="ZoneTexte 1"/>
              <p:cNvSpPr txBox="1"/>
              <p:nvPr/>
            </p:nvSpPr>
            <p:spPr>
              <a:xfrm>
                <a:off x="777922" y="5401088"/>
                <a:ext cx="11013743" cy="954107"/>
              </a:xfrm>
              <a:prstGeom prst="rect">
                <a:avLst/>
              </a:prstGeom>
              <a:noFill/>
            </p:spPr>
            <p:txBody>
              <a:bodyPr wrap="square" rtlCol="0">
                <a:spAutoFit/>
              </a:bodyPr>
              <a:lstStyle/>
              <a:p>
                <a:r>
                  <a:rPr lang="fr-FR" sz="2800" b="1" dirty="0">
                    <a:sym typeface="Wingdings" panose="05000000000000000000" pitchFamily="2" charset="2"/>
                  </a:rPr>
                  <a:t> </a:t>
                </a:r>
                <a:r>
                  <a:rPr lang="fr-FR" sz="2800" b="1" dirty="0"/>
                  <a:t>42% des hospitalisations rapportées à un accident iatrogène lié aux médicaments</a:t>
                </a:r>
              </a:p>
            </p:txBody>
          </p:sp>
          <p:sp>
            <p:nvSpPr>
              <p:cNvPr id="3" name="ZoneTexte 2"/>
              <p:cNvSpPr txBox="1"/>
              <p:nvPr/>
            </p:nvSpPr>
            <p:spPr>
              <a:xfrm>
                <a:off x="5682473" y="5878142"/>
                <a:ext cx="8777253" cy="430887"/>
              </a:xfrm>
              <a:prstGeom prst="rect">
                <a:avLst/>
              </a:prstGeom>
              <a:noFill/>
            </p:spPr>
            <p:txBody>
              <a:bodyPr wrap="square" rtlCol="0">
                <a:spAutoFit/>
              </a:bodyPr>
              <a:lstStyle/>
              <a:p>
                <a:r>
                  <a:rPr lang="fr-FR" sz="2200" b="1" dirty="0" err="1">
                    <a:solidFill>
                      <a:schemeClr val="accent1">
                        <a:lumMod val="75000"/>
                      </a:schemeClr>
                    </a:solidFill>
                  </a:rPr>
                  <a:t>Zerah</a:t>
                </a:r>
                <a:r>
                  <a:rPr lang="fr-FR" sz="2200" b="1" dirty="0">
                    <a:solidFill>
                      <a:schemeClr val="accent1">
                        <a:lumMod val="75000"/>
                      </a:schemeClr>
                    </a:solidFill>
                  </a:rPr>
                  <a:t> L, Age Ageing 2022</a:t>
                </a:r>
              </a:p>
            </p:txBody>
          </p:sp>
        </p:grpSp>
      </p:grpSp>
    </p:spTree>
    <p:extLst>
      <p:ext uri="{BB962C8B-B14F-4D97-AF65-F5344CB8AC3E}">
        <p14:creationId xmlns:p14="http://schemas.microsoft.com/office/powerpoint/2010/main" val="36571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18365" y="365125"/>
            <a:ext cx="1181896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La fonction plus importante que les comorbidités?</a:t>
            </a: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43" y="1690688"/>
            <a:ext cx="6134956" cy="4267796"/>
          </a:xfrm>
          <a:prstGeom prst="rect">
            <a:avLst/>
          </a:prstGeom>
        </p:spPr>
      </p:pic>
      <p:sp>
        <p:nvSpPr>
          <p:cNvPr id="4" name="ZoneTexte 3"/>
          <p:cNvSpPr txBox="1"/>
          <p:nvPr/>
        </p:nvSpPr>
        <p:spPr>
          <a:xfrm>
            <a:off x="6597699" y="2646919"/>
            <a:ext cx="3228689" cy="369332"/>
          </a:xfrm>
          <a:prstGeom prst="rect">
            <a:avLst/>
          </a:prstGeom>
          <a:noFill/>
        </p:spPr>
        <p:txBody>
          <a:bodyPr wrap="square" rtlCol="0">
            <a:spAutoFit/>
          </a:bodyPr>
          <a:lstStyle/>
          <a:p>
            <a:r>
              <a:rPr lang="fr-FR" dirty="0"/>
              <a:t>Sujets indépendants </a:t>
            </a:r>
          </a:p>
        </p:txBody>
      </p:sp>
      <p:sp>
        <p:nvSpPr>
          <p:cNvPr id="5" name="ZoneTexte 4"/>
          <p:cNvSpPr txBox="1"/>
          <p:nvPr/>
        </p:nvSpPr>
        <p:spPr>
          <a:xfrm>
            <a:off x="6597699" y="4157148"/>
            <a:ext cx="3228689" cy="369332"/>
          </a:xfrm>
          <a:prstGeom prst="rect">
            <a:avLst/>
          </a:prstGeom>
          <a:noFill/>
        </p:spPr>
        <p:txBody>
          <a:bodyPr wrap="square" rtlCol="0">
            <a:spAutoFit/>
          </a:bodyPr>
          <a:lstStyle/>
          <a:p>
            <a:r>
              <a:rPr lang="fr-FR" dirty="0"/>
              <a:t>Sujets dépendants </a:t>
            </a:r>
          </a:p>
        </p:txBody>
      </p:sp>
      <p:sp>
        <p:nvSpPr>
          <p:cNvPr id="6" name="ZoneTexte 5"/>
          <p:cNvSpPr txBox="1"/>
          <p:nvPr/>
        </p:nvSpPr>
        <p:spPr>
          <a:xfrm>
            <a:off x="8212043" y="6135905"/>
            <a:ext cx="4053385" cy="369332"/>
          </a:xfrm>
          <a:prstGeom prst="rect">
            <a:avLst/>
          </a:prstGeom>
          <a:noFill/>
        </p:spPr>
        <p:txBody>
          <a:bodyPr wrap="square" rtlCol="0">
            <a:spAutoFit/>
          </a:bodyPr>
          <a:lstStyle/>
          <a:p>
            <a:r>
              <a:rPr lang="fr-FR" b="1" dirty="0" err="1">
                <a:solidFill>
                  <a:schemeClr val="accent1"/>
                </a:solidFill>
              </a:rPr>
              <a:t>Landi</a:t>
            </a:r>
            <a:r>
              <a:rPr lang="fr-FR" b="1" dirty="0">
                <a:solidFill>
                  <a:schemeClr val="accent1"/>
                </a:solidFill>
              </a:rPr>
              <a:t> F et al. J Clin </a:t>
            </a:r>
            <a:r>
              <a:rPr lang="fr-FR" b="1" dirty="0" err="1">
                <a:solidFill>
                  <a:schemeClr val="accent1"/>
                </a:solidFill>
              </a:rPr>
              <a:t>Epidemiol</a:t>
            </a:r>
            <a:r>
              <a:rPr lang="fr-FR" b="1" dirty="0">
                <a:solidFill>
                  <a:schemeClr val="accent1"/>
                </a:solidFill>
              </a:rPr>
              <a:t> 2010</a:t>
            </a:r>
          </a:p>
        </p:txBody>
      </p:sp>
    </p:spTree>
    <p:extLst>
      <p:ext uri="{BB962C8B-B14F-4D97-AF65-F5344CB8AC3E}">
        <p14:creationId xmlns:p14="http://schemas.microsoft.com/office/powerpoint/2010/main" val="1996661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D15460-AF57-4300-B8FC-69EEA0FF7BE4}"/>
              </a:ext>
            </a:extLst>
          </p:cNvPr>
          <p:cNvSpPr>
            <a:spLocks noGrp="1"/>
          </p:cNvSpPr>
          <p:nvPr>
            <p:ph type="title"/>
          </p:nvPr>
        </p:nvSpPr>
        <p:spPr>
          <a:xfrm>
            <a:off x="727678" y="2002631"/>
            <a:ext cx="10515600" cy="2852737"/>
          </a:xfrm>
        </p:spPr>
        <p:txBody>
          <a:bodyPr/>
          <a:lstStyle/>
          <a:p>
            <a:r>
              <a:rPr lang="fr-FR" dirty="0"/>
              <a:t>Notion de fragilité</a:t>
            </a:r>
          </a:p>
        </p:txBody>
      </p:sp>
      <p:pic>
        <p:nvPicPr>
          <p:cNvPr id="5" name="Picture 2">
            <a:extLst>
              <a:ext uri="{FF2B5EF4-FFF2-40B4-BE49-F238E27FC236}">
                <a16:creationId xmlns:a16="http://schemas.microsoft.com/office/drawing/2014/main" id="{8956EA86-A79E-4245-A345-E5B169969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14" y="5382017"/>
            <a:ext cx="1043527" cy="135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418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931542" y="763929"/>
            <a:ext cx="4433226" cy="2966013"/>
          </a:xfrm>
          <a:prstGeom prst="rect">
            <a:avLst/>
          </a:prstGeom>
        </p:spPr>
      </p:pic>
      <p:sp>
        <p:nvSpPr>
          <p:cNvPr id="8" name="ZoneTexte 7">
            <a:extLst>
              <a:ext uri="{FF2B5EF4-FFF2-40B4-BE49-F238E27FC236}">
                <a16:creationId xmlns:a16="http://schemas.microsoft.com/office/drawing/2014/main" id="{9C07D080-72FD-45F0-A1D0-1038904F231C}"/>
              </a:ext>
            </a:extLst>
          </p:cNvPr>
          <p:cNvSpPr txBox="1"/>
          <p:nvPr/>
        </p:nvSpPr>
        <p:spPr>
          <a:xfrm>
            <a:off x="7220029" y="3887355"/>
            <a:ext cx="4189431" cy="523220"/>
          </a:xfrm>
          <a:prstGeom prst="rect">
            <a:avLst/>
          </a:prstGeom>
          <a:noFill/>
        </p:spPr>
        <p:txBody>
          <a:bodyPr wrap="square" rtlCol="0">
            <a:spAutoFit/>
          </a:bodyPr>
          <a:lstStyle/>
          <a:p>
            <a:r>
              <a:rPr lang="fr-FR" sz="2800" dirty="0"/>
              <a:t>Robert Marchant, 105 ans</a:t>
            </a:r>
          </a:p>
        </p:txBody>
      </p:sp>
      <p:pic>
        <p:nvPicPr>
          <p:cNvPr id="9" name="Image 8">
            <a:extLst>
              <a:ext uri="{FF2B5EF4-FFF2-40B4-BE49-F238E27FC236}">
                <a16:creationId xmlns:a16="http://schemas.microsoft.com/office/drawing/2014/main" id="{EE7B1B10-D341-43BD-803A-9EF6EE6AC7A5}"/>
              </a:ext>
            </a:extLst>
          </p:cNvPr>
          <p:cNvPicPr>
            <a:picLocks noChangeAspect="1"/>
          </p:cNvPicPr>
          <p:nvPr/>
        </p:nvPicPr>
        <p:blipFill rotWithShape="1">
          <a:blip r:embed="rId3"/>
          <a:srcRect l="15961" t="1456" r="6137" b="-1456"/>
          <a:stretch/>
        </p:blipFill>
        <p:spPr>
          <a:xfrm>
            <a:off x="451703" y="358815"/>
            <a:ext cx="4490982" cy="2873441"/>
          </a:xfrm>
          <a:prstGeom prst="rect">
            <a:avLst/>
          </a:prstGeom>
        </p:spPr>
      </p:pic>
      <p:sp>
        <p:nvSpPr>
          <p:cNvPr id="10" name="ZoneTexte 9">
            <a:extLst>
              <a:ext uri="{FF2B5EF4-FFF2-40B4-BE49-F238E27FC236}">
                <a16:creationId xmlns:a16="http://schemas.microsoft.com/office/drawing/2014/main" id="{2CD92E5E-9753-4867-A114-67309B157ADA}"/>
              </a:ext>
            </a:extLst>
          </p:cNvPr>
          <p:cNvSpPr txBox="1"/>
          <p:nvPr/>
        </p:nvSpPr>
        <p:spPr>
          <a:xfrm>
            <a:off x="796041" y="3364135"/>
            <a:ext cx="4005637" cy="523220"/>
          </a:xfrm>
          <a:prstGeom prst="rect">
            <a:avLst/>
          </a:prstGeom>
          <a:noFill/>
        </p:spPr>
        <p:txBody>
          <a:bodyPr wrap="square" rtlCol="0">
            <a:spAutoFit/>
          </a:bodyPr>
          <a:lstStyle/>
          <a:p>
            <a:r>
              <a:rPr lang="fr-FR" sz="2800" b="0" i="0" dirty="0">
                <a:solidFill>
                  <a:srgbClr val="000000"/>
                </a:solidFill>
                <a:effectLst/>
              </a:rPr>
              <a:t>Johanna </a:t>
            </a:r>
            <a:r>
              <a:rPr lang="fr-FR" sz="2800" b="0" i="0" dirty="0" err="1">
                <a:solidFill>
                  <a:srgbClr val="000000"/>
                </a:solidFill>
                <a:effectLst/>
              </a:rPr>
              <a:t>Quaas</a:t>
            </a:r>
            <a:r>
              <a:rPr lang="fr-FR" sz="2800" b="0" i="0" dirty="0">
                <a:solidFill>
                  <a:srgbClr val="000000"/>
                </a:solidFill>
                <a:effectLst/>
              </a:rPr>
              <a:t>, 92 ans</a:t>
            </a:r>
            <a:endParaRPr lang="fr-FR" sz="2800" dirty="0"/>
          </a:p>
        </p:txBody>
      </p:sp>
      <p:pic>
        <p:nvPicPr>
          <p:cNvPr id="6" name="Image 5">
            <a:extLst>
              <a:ext uri="{FF2B5EF4-FFF2-40B4-BE49-F238E27FC236}">
                <a16:creationId xmlns:a16="http://schemas.microsoft.com/office/drawing/2014/main" id="{2223AD10-6EF4-4AAA-996D-E562993962A9}"/>
              </a:ext>
            </a:extLst>
          </p:cNvPr>
          <p:cNvPicPr>
            <a:picLocks noChangeAspect="1"/>
          </p:cNvPicPr>
          <p:nvPr/>
        </p:nvPicPr>
        <p:blipFill>
          <a:blip r:embed="rId4"/>
          <a:stretch>
            <a:fillRect/>
          </a:stretch>
        </p:blipFill>
        <p:spPr>
          <a:xfrm>
            <a:off x="4375230" y="2915477"/>
            <a:ext cx="2326512" cy="3106014"/>
          </a:xfrm>
          <a:prstGeom prst="rect">
            <a:avLst/>
          </a:prstGeom>
        </p:spPr>
      </p:pic>
      <p:sp>
        <p:nvSpPr>
          <p:cNvPr id="11" name="ZoneTexte 10">
            <a:extLst>
              <a:ext uri="{FF2B5EF4-FFF2-40B4-BE49-F238E27FC236}">
                <a16:creationId xmlns:a16="http://schemas.microsoft.com/office/drawing/2014/main" id="{FB081E52-571E-44A9-89EC-0C028F596763}"/>
              </a:ext>
            </a:extLst>
          </p:cNvPr>
          <p:cNvSpPr txBox="1"/>
          <p:nvPr/>
        </p:nvSpPr>
        <p:spPr>
          <a:xfrm>
            <a:off x="3988050" y="6024994"/>
            <a:ext cx="4433226" cy="523220"/>
          </a:xfrm>
          <a:prstGeom prst="rect">
            <a:avLst/>
          </a:prstGeom>
          <a:noFill/>
        </p:spPr>
        <p:txBody>
          <a:bodyPr wrap="square" rtlCol="0">
            <a:spAutoFit/>
          </a:bodyPr>
          <a:lstStyle/>
          <a:p>
            <a:r>
              <a:rPr lang="fr-FR" sz="2800" b="0" i="0" dirty="0" err="1">
                <a:solidFill>
                  <a:srgbClr val="000000"/>
                </a:solidFill>
                <a:effectLst/>
              </a:rPr>
              <a:t>Fauja</a:t>
            </a:r>
            <a:r>
              <a:rPr lang="fr-FR" sz="2800" b="0" i="0" dirty="0">
                <a:solidFill>
                  <a:srgbClr val="000000"/>
                </a:solidFill>
                <a:effectLst/>
              </a:rPr>
              <a:t> Singh, 100 ans</a:t>
            </a:r>
            <a:endParaRPr lang="fr-FR" sz="2800" dirty="0"/>
          </a:p>
        </p:txBody>
      </p:sp>
    </p:spTree>
    <p:extLst>
      <p:ext uri="{BB962C8B-B14F-4D97-AF65-F5344CB8AC3E}">
        <p14:creationId xmlns:p14="http://schemas.microsoft.com/office/powerpoint/2010/main" val="848720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80B96-1330-4EDF-BBFE-54FC66F3BD64}"/>
              </a:ext>
            </a:extLst>
          </p:cNvPr>
          <p:cNvSpPr>
            <a:spLocks noGrp="1"/>
          </p:cNvSpPr>
          <p:nvPr>
            <p:ph type="title"/>
          </p:nvPr>
        </p:nvSpPr>
        <p:spPr>
          <a:xfrm>
            <a:off x="798604" y="0"/>
            <a:ext cx="10515600" cy="1325563"/>
          </a:xfrm>
        </p:spPr>
        <p:txBody>
          <a:bodyPr/>
          <a:lstStyle/>
          <a:p>
            <a:r>
              <a:rPr lang="fr-FR" dirty="0" err="1"/>
              <a:t>Electronic</a:t>
            </a:r>
            <a:r>
              <a:rPr lang="fr-FR" dirty="0"/>
              <a:t> </a:t>
            </a:r>
            <a:r>
              <a:rPr lang="fr-FR" dirty="0" err="1"/>
              <a:t>Frailty</a:t>
            </a:r>
            <a:r>
              <a:rPr lang="fr-FR" dirty="0"/>
              <a:t> Index</a:t>
            </a:r>
          </a:p>
        </p:txBody>
      </p:sp>
      <p:pic>
        <p:nvPicPr>
          <p:cNvPr id="1026" name="Picture 2">
            <a:extLst>
              <a:ext uri="{FF2B5EF4-FFF2-40B4-BE49-F238E27FC236}">
                <a16:creationId xmlns:a16="http://schemas.microsoft.com/office/drawing/2014/main" id="{36AD4AFD-E782-47A9-B7AE-3DFDFFFDC4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767"/>
          <a:stretch/>
        </p:blipFill>
        <p:spPr bwMode="auto">
          <a:xfrm>
            <a:off x="798604" y="1055839"/>
            <a:ext cx="6319826" cy="56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DAB253F3-B032-4951-8CED-6610426B7519}"/>
              </a:ext>
            </a:extLst>
          </p:cNvPr>
          <p:cNvSpPr txBox="1"/>
          <p:nvPr/>
        </p:nvSpPr>
        <p:spPr>
          <a:xfrm>
            <a:off x="7373073" y="6340177"/>
            <a:ext cx="3310360" cy="369332"/>
          </a:xfrm>
          <a:prstGeom prst="rect">
            <a:avLst/>
          </a:prstGeom>
          <a:noFill/>
        </p:spPr>
        <p:txBody>
          <a:bodyPr wrap="square" rtlCol="0">
            <a:spAutoFit/>
          </a:bodyPr>
          <a:lstStyle/>
          <a:p>
            <a:r>
              <a:rPr lang="fr-FR" b="1" dirty="0">
                <a:solidFill>
                  <a:srgbClr val="0070C0"/>
                </a:solidFill>
              </a:rPr>
              <a:t>Clegg A et al. Age Ageing 2016</a:t>
            </a:r>
          </a:p>
        </p:txBody>
      </p:sp>
      <p:sp>
        <p:nvSpPr>
          <p:cNvPr id="4" name="ZoneTexte 3">
            <a:extLst>
              <a:ext uri="{FF2B5EF4-FFF2-40B4-BE49-F238E27FC236}">
                <a16:creationId xmlns:a16="http://schemas.microsoft.com/office/drawing/2014/main" id="{2438A9FB-1FB4-4CFD-A98E-069D1C873C13}"/>
              </a:ext>
            </a:extLst>
          </p:cNvPr>
          <p:cNvSpPr txBox="1"/>
          <p:nvPr/>
        </p:nvSpPr>
        <p:spPr>
          <a:xfrm>
            <a:off x="7769482" y="2151727"/>
            <a:ext cx="3753067" cy="2554545"/>
          </a:xfrm>
          <a:prstGeom prst="rect">
            <a:avLst/>
          </a:prstGeom>
          <a:noFill/>
        </p:spPr>
        <p:txBody>
          <a:bodyPr wrap="square" rtlCol="0">
            <a:spAutoFit/>
          </a:bodyPr>
          <a:lstStyle/>
          <a:p>
            <a:r>
              <a:rPr lang="fr-FR" sz="4000" b="1" dirty="0">
                <a:sym typeface="Wingdings" panose="05000000000000000000" pitchFamily="2" charset="2"/>
              </a:rPr>
              <a:t> </a:t>
            </a:r>
            <a:r>
              <a:rPr lang="fr-FR" sz="4000" b="1" dirty="0"/>
              <a:t>La variabilité du pronostic augmente avec l’âge</a:t>
            </a:r>
          </a:p>
        </p:txBody>
      </p:sp>
    </p:spTree>
    <p:extLst>
      <p:ext uri="{BB962C8B-B14F-4D97-AF65-F5344CB8AC3E}">
        <p14:creationId xmlns:p14="http://schemas.microsoft.com/office/powerpoint/2010/main" val="305464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113" y="241581"/>
            <a:ext cx="10515600" cy="1325563"/>
          </a:xfrm>
        </p:spPr>
        <p:txBody>
          <a:bodyPr/>
          <a:lstStyle/>
          <a:p>
            <a:pPr algn="ctr"/>
            <a:r>
              <a:rPr lang="fr-FR" dirty="0"/>
              <a:t>Variabilité du risque </a:t>
            </a:r>
          </a:p>
        </p:txBody>
      </p:sp>
      <p:sp>
        <p:nvSpPr>
          <p:cNvPr id="4" name="Rectangle 3"/>
          <p:cNvSpPr/>
          <p:nvPr/>
        </p:nvSpPr>
        <p:spPr>
          <a:xfrm>
            <a:off x="8248094" y="1017315"/>
            <a:ext cx="3492431" cy="4462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300" b="1" i="0" u="none" strike="noStrike" kern="1200" cap="none" spc="0" normalizeH="0" baseline="0" noProof="0" dirty="0" err="1">
                <a:ln>
                  <a:noFill/>
                </a:ln>
                <a:solidFill>
                  <a:srgbClr val="0070C0"/>
                </a:solidFill>
                <a:effectLst/>
                <a:uLnTx/>
                <a:uFillTx/>
                <a:latin typeface="Calibri" panose="020F0502020204030204"/>
                <a:ea typeface="+mn-ea"/>
                <a:cs typeface="+mn-cs"/>
              </a:rPr>
              <a:t>Vaupel</a:t>
            </a:r>
            <a:r>
              <a:rPr kumimoji="0" lang="fr-FR" sz="2300" b="1" i="0" u="none" strike="noStrike" kern="1200" cap="none" spc="0" normalizeH="0" baseline="0" noProof="0" dirty="0">
                <a:ln>
                  <a:noFill/>
                </a:ln>
                <a:solidFill>
                  <a:srgbClr val="0070C0"/>
                </a:solidFill>
                <a:effectLst/>
                <a:uLnTx/>
                <a:uFillTx/>
                <a:latin typeface="Calibri" panose="020F0502020204030204"/>
                <a:ea typeface="+mn-ea"/>
                <a:cs typeface="+mn-cs"/>
              </a:rPr>
              <a:t> J </a:t>
            </a:r>
            <a:r>
              <a:rPr kumimoji="0" lang="fr-FR" sz="2300" b="1" i="0" u="none" strike="noStrike" kern="1200" cap="none" spc="0" normalizeH="0" baseline="0" noProof="0" dirty="0" err="1">
                <a:ln>
                  <a:noFill/>
                </a:ln>
                <a:solidFill>
                  <a:srgbClr val="0070C0"/>
                </a:solidFill>
                <a:effectLst/>
                <a:uLnTx/>
                <a:uFillTx/>
                <a:latin typeface="Calibri" panose="020F0502020204030204"/>
                <a:ea typeface="+mn-ea"/>
                <a:cs typeface="+mn-cs"/>
              </a:rPr>
              <a:t>Demography</a:t>
            </a:r>
            <a:r>
              <a:rPr kumimoji="0" lang="fr-FR" sz="2300" b="1" i="0" u="none" strike="noStrike" kern="1200" cap="none" spc="0" normalizeH="0" baseline="0" noProof="0" dirty="0">
                <a:ln>
                  <a:noFill/>
                </a:ln>
                <a:solidFill>
                  <a:srgbClr val="0070C0"/>
                </a:solidFill>
                <a:effectLst/>
                <a:uLnTx/>
                <a:uFillTx/>
                <a:latin typeface="Calibri" panose="020F0502020204030204"/>
                <a:ea typeface="+mn-ea"/>
                <a:cs typeface="+mn-cs"/>
              </a:rPr>
              <a:t> 1979</a:t>
            </a:r>
            <a:endParaRPr kumimoji="0" lang="fr-FR"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 9"/>
          <p:cNvPicPr>
            <a:picLocks noChangeAspect="1"/>
          </p:cNvPicPr>
          <p:nvPr/>
        </p:nvPicPr>
        <p:blipFill rotWithShape="1">
          <a:blip r:embed="rId3"/>
          <a:srcRect t="296" r="10128" b="1"/>
          <a:stretch/>
        </p:blipFill>
        <p:spPr>
          <a:xfrm>
            <a:off x="3781235" y="1632862"/>
            <a:ext cx="1686544" cy="2225267"/>
          </a:xfrm>
          <a:prstGeom prst="rect">
            <a:avLst/>
          </a:prstGeom>
        </p:spPr>
      </p:pic>
      <p:pic>
        <p:nvPicPr>
          <p:cNvPr id="11" name="Image 10"/>
          <p:cNvPicPr>
            <a:picLocks noChangeAspect="1"/>
          </p:cNvPicPr>
          <p:nvPr/>
        </p:nvPicPr>
        <p:blipFill rotWithShape="1">
          <a:blip r:embed="rId4">
            <a:clrChange>
              <a:clrFrom>
                <a:srgbClr val="F6F6F6"/>
              </a:clrFrom>
              <a:clrTo>
                <a:srgbClr val="F6F6F6">
                  <a:alpha val="0"/>
                </a:srgbClr>
              </a:clrTo>
            </a:clrChange>
          </a:blip>
          <a:srcRect b="7488"/>
          <a:stretch/>
        </p:blipFill>
        <p:spPr>
          <a:xfrm>
            <a:off x="5962045" y="1440704"/>
            <a:ext cx="2504173" cy="2316649"/>
          </a:xfrm>
          <a:prstGeom prst="rect">
            <a:avLst/>
          </a:prstGeom>
        </p:spPr>
      </p:pic>
      <p:pic>
        <p:nvPicPr>
          <p:cNvPr id="12" name="Image 11"/>
          <p:cNvPicPr>
            <a:picLocks noChangeAspect="1"/>
          </p:cNvPicPr>
          <p:nvPr/>
        </p:nvPicPr>
        <p:blipFill>
          <a:blip r:embed="rId5"/>
          <a:stretch>
            <a:fillRect/>
          </a:stretch>
        </p:blipFill>
        <p:spPr>
          <a:xfrm>
            <a:off x="3827813" y="3994566"/>
            <a:ext cx="1639966" cy="2188654"/>
          </a:xfrm>
          <a:prstGeom prst="rect">
            <a:avLst/>
          </a:prstGeom>
        </p:spPr>
      </p:pic>
      <p:grpSp>
        <p:nvGrpSpPr>
          <p:cNvPr id="13" name="Groupe 12"/>
          <p:cNvGrpSpPr/>
          <p:nvPr/>
        </p:nvGrpSpPr>
        <p:grpSpPr>
          <a:xfrm>
            <a:off x="6394300" y="3998643"/>
            <a:ext cx="1970881" cy="2163967"/>
            <a:chOff x="6741883" y="4369535"/>
            <a:chExt cx="1970881" cy="2163967"/>
          </a:xfrm>
        </p:grpSpPr>
        <p:pic>
          <p:nvPicPr>
            <p:cNvPr id="14" name="Imag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1883" y="4369535"/>
              <a:ext cx="1970881"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6915955" y="4369535"/>
              <a:ext cx="1622738" cy="2163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5640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Population âgée en grande part féminine</a:t>
            </a:r>
          </a:p>
        </p:txBody>
      </p:sp>
      <p:pic>
        <p:nvPicPr>
          <p:cNvPr id="4" name="Image 3"/>
          <p:cNvPicPr>
            <a:picLocks noChangeAspect="1"/>
          </p:cNvPicPr>
          <p:nvPr/>
        </p:nvPicPr>
        <p:blipFill>
          <a:blip r:embed="rId2"/>
          <a:stretch>
            <a:fillRect/>
          </a:stretch>
        </p:blipFill>
        <p:spPr>
          <a:xfrm>
            <a:off x="1568633" y="1528640"/>
            <a:ext cx="8237038" cy="4869409"/>
          </a:xfrm>
          <a:prstGeom prst="rect">
            <a:avLst/>
          </a:prstGeom>
        </p:spPr>
      </p:pic>
      <p:pic>
        <p:nvPicPr>
          <p:cNvPr id="5" name="Image 4"/>
          <p:cNvPicPr>
            <a:picLocks noChangeAspect="1"/>
          </p:cNvPicPr>
          <p:nvPr/>
        </p:nvPicPr>
        <p:blipFill rotWithShape="1">
          <a:blip r:embed="rId3"/>
          <a:srcRect l="43094"/>
          <a:stretch/>
        </p:blipFill>
        <p:spPr>
          <a:xfrm>
            <a:off x="9381506" y="4125392"/>
            <a:ext cx="2612396" cy="2676376"/>
          </a:xfrm>
          <a:prstGeom prst="rect">
            <a:avLst/>
          </a:prstGeom>
        </p:spPr>
      </p:pic>
    </p:spTree>
    <p:extLst>
      <p:ext uri="{BB962C8B-B14F-4D97-AF65-F5344CB8AC3E}">
        <p14:creationId xmlns:p14="http://schemas.microsoft.com/office/powerpoint/2010/main" val="1908122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Définition de la fragilité</a:t>
            </a:r>
          </a:p>
        </p:txBody>
      </p:sp>
      <p:sp>
        <p:nvSpPr>
          <p:cNvPr id="3" name="Espace réservé du contenu 2"/>
          <p:cNvSpPr>
            <a:spLocks noGrp="1"/>
          </p:cNvSpPr>
          <p:nvPr>
            <p:ph idx="1"/>
          </p:nvPr>
        </p:nvSpPr>
        <p:spPr>
          <a:xfrm>
            <a:off x="609599" y="1506006"/>
            <a:ext cx="11389894" cy="4351338"/>
          </a:xfrm>
        </p:spPr>
        <p:txBody>
          <a:bodyPr/>
          <a:lstStyle/>
          <a:p>
            <a:r>
              <a:rPr lang="fr-FR" dirty="0"/>
              <a:t> « Etat lié à l’âge et qui confère une augmentation du risque d’événements négatifs (décès, perte d’autonomie, </a:t>
            </a:r>
            <a:r>
              <a:rPr lang="fr-FR" dirty="0" err="1"/>
              <a:t>etc</a:t>
            </a:r>
            <a:r>
              <a:rPr lang="fr-FR" dirty="0"/>
              <a:t>) </a:t>
            </a:r>
            <a:r>
              <a:rPr lang="fr-FR" dirty="0">
                <a:solidFill>
                  <a:srgbClr val="FF0000"/>
                </a:solidFill>
              </a:rPr>
              <a:t>en relation à un évènement stressant </a:t>
            </a:r>
            <a:r>
              <a:rPr lang="fr-FR" dirty="0"/>
              <a:t>même mineur (Clegg A Lancet 2013) »</a:t>
            </a:r>
          </a:p>
          <a:p>
            <a:pPr marL="0" indent="0">
              <a:buNone/>
            </a:pPr>
            <a:endParaRPr lang="fr-FR" dirty="0"/>
          </a:p>
        </p:txBody>
      </p:sp>
      <p:pic>
        <p:nvPicPr>
          <p:cNvPr id="4" name="Image 3"/>
          <p:cNvPicPr>
            <a:picLocks noChangeAspect="1"/>
          </p:cNvPicPr>
          <p:nvPr/>
        </p:nvPicPr>
        <p:blipFill>
          <a:blip r:embed="rId3"/>
          <a:stretch>
            <a:fillRect/>
          </a:stretch>
        </p:blipFill>
        <p:spPr>
          <a:xfrm>
            <a:off x="3827813" y="3994566"/>
            <a:ext cx="1639966" cy="2188654"/>
          </a:xfrm>
          <a:prstGeom prst="rect">
            <a:avLst/>
          </a:prstGeom>
        </p:spPr>
      </p:pic>
      <p:grpSp>
        <p:nvGrpSpPr>
          <p:cNvPr id="8" name="Groupe 7"/>
          <p:cNvGrpSpPr/>
          <p:nvPr/>
        </p:nvGrpSpPr>
        <p:grpSpPr>
          <a:xfrm>
            <a:off x="6394300" y="3998643"/>
            <a:ext cx="1970881" cy="2163967"/>
            <a:chOff x="6741883" y="4369535"/>
            <a:chExt cx="1970881" cy="2163967"/>
          </a:xfrm>
        </p:grpSpPr>
        <p:pic>
          <p:nvPicPr>
            <p:cNvPr id="5" name="Imag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1883" y="4369535"/>
              <a:ext cx="1970881"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915955" y="4369535"/>
              <a:ext cx="1622738" cy="21639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e 12"/>
          <p:cNvGrpSpPr/>
          <p:nvPr/>
        </p:nvGrpSpPr>
        <p:grpSpPr>
          <a:xfrm>
            <a:off x="1647063" y="3822763"/>
            <a:ext cx="2093714" cy="2762491"/>
            <a:chOff x="-1658184" y="3628178"/>
            <a:chExt cx="2093714" cy="2762491"/>
          </a:xfrm>
        </p:grpSpPr>
        <p:sp>
          <p:nvSpPr>
            <p:cNvPr id="9" name="Rectangle 8"/>
            <p:cNvSpPr/>
            <p:nvPr/>
          </p:nvSpPr>
          <p:spPr>
            <a:xfrm>
              <a:off x="-1658184" y="3628178"/>
              <a:ext cx="2093714" cy="2762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11">
              <a:extLst>
                <a:ext uri="{FF2B5EF4-FFF2-40B4-BE49-F238E27FC236}">
                  <a16:creationId xmlns:a16="http://schemas.microsoft.com/office/drawing/2014/main" id="{3040849F-9885-43F6-B767-CE4B226EE7A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6949" y="3968999"/>
              <a:ext cx="1911962" cy="208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age 10">
            <a:extLst>
              <a:ext uri="{FF2B5EF4-FFF2-40B4-BE49-F238E27FC236}">
                <a16:creationId xmlns:a16="http://schemas.microsoft.com/office/drawing/2014/main" id="{DD3274E2-F133-4245-9659-4227235CBAEC}"/>
              </a:ext>
            </a:extLst>
          </p:cNvPr>
          <p:cNvPicPr>
            <a:picLocks noChangeAspect="1"/>
          </p:cNvPicPr>
          <p:nvPr/>
        </p:nvPicPr>
        <p:blipFill>
          <a:blip r:embed="rId6">
            <a:clrChange>
              <a:clrFrom>
                <a:srgbClr val="D9D9DB"/>
              </a:clrFrom>
              <a:clrTo>
                <a:srgbClr val="D9D9DB">
                  <a:alpha val="0"/>
                </a:srgbClr>
              </a:clrTo>
            </a:clrChange>
            <a:extLst>
              <a:ext uri="{28A0092B-C50C-407E-A947-70E740481C1C}">
                <a14:useLocalDpi xmlns:a14="http://schemas.microsoft.com/office/drawing/2010/main" val="0"/>
              </a:ext>
            </a:extLst>
          </a:blip>
          <a:srcRect/>
          <a:stretch>
            <a:fillRect/>
          </a:stretch>
        </p:blipFill>
        <p:spPr bwMode="auto">
          <a:xfrm>
            <a:off x="1723114" y="3889558"/>
            <a:ext cx="191714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9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84C0E"/>
              </a:buClr>
              <a:buSzPct val="80000"/>
              <a:buFont typeface="Wingdings" panose="05000000000000000000" pitchFamily="2" charset="2"/>
              <a:buChar char="n"/>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0000"/>
              <a:buFont typeface="Wingdings" panose="05000000000000000000" pitchFamily="2" charset="2"/>
              <a:buChar char="n"/>
              <a:defRPr sz="2600">
                <a:solidFill>
                  <a:srgbClr val="000000"/>
                </a:solidFill>
                <a:latin typeface="Calibri" panose="020F0502020204030204" pitchFamily="34" charset="0"/>
                <a:ea typeface="ＭＳ Ｐゴシック" panose="020B0600070205080204" pitchFamily="34" charset="-128"/>
              </a:defRPr>
            </a:lvl2pPr>
            <a:lvl3pPr marL="1143000" indent="-228600">
              <a:spcBef>
                <a:spcPct val="20000"/>
              </a:spcBef>
              <a:buClr>
                <a:srgbClr val="9374BC"/>
              </a:buClr>
              <a:buSzPct val="50000"/>
              <a:buFont typeface="Wingdings" panose="05000000000000000000" pitchFamily="2" charset="2"/>
              <a:buChar char="n"/>
              <a:defRPr sz="2400">
                <a:solidFill>
                  <a:srgbClr val="000000"/>
                </a:solidFill>
                <a:latin typeface="Calibri" panose="020F050202020403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96F321F-C861-4BB7-9E4D-A946360E9A28}" type="slidenum">
              <a:rPr kumimoji="0" lang="fr-FR" altLang="fr-FR" sz="1200" b="0" i="0" u="none" strike="noStrike" kern="1200" cap="none" spc="0" normalizeH="0" baseline="0" noProof="0">
                <a:ln>
                  <a:noFill/>
                </a:ln>
                <a:solidFill>
                  <a:srgbClr val="5B9BD5"/>
                </a:solidFill>
                <a:effectLst/>
                <a:uLnTx/>
                <a:uFillTx/>
                <a:latin typeface="Calibri" panose="020F0502020204030204" pitchFamily="34" charset="0"/>
                <a:ea typeface="ＭＳ Ｐゴシック" panose="020B0600070205080204" pitchFamily="34"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51</a:t>
            </a:fld>
            <a:endParaRPr kumimoji="0" lang="fr-FR" altLang="fr-FR" sz="1200" b="0" i="0" u="none" strike="noStrike" kern="1200" cap="none" spc="0" normalizeH="0" baseline="0" noProof="0">
              <a:ln>
                <a:noFill/>
              </a:ln>
              <a:solidFill>
                <a:srgbClr val="5B9BD5"/>
              </a:solidFill>
              <a:effectLst/>
              <a:uLnTx/>
              <a:uFillTx/>
              <a:latin typeface="Calibri" panose="020F0502020204030204" pitchFamily="34" charset="0"/>
              <a:ea typeface="ＭＳ Ｐゴシック" panose="020B0600070205080204" pitchFamily="34" charset="-128"/>
              <a:cs typeface="+mn-cs"/>
            </a:endParaRPr>
          </a:p>
        </p:txBody>
      </p:sp>
      <p:pic>
        <p:nvPicPr>
          <p:cNvPr id="297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1184275"/>
            <a:ext cx="74612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6888164" y="6405563"/>
            <a:ext cx="461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84C0E"/>
              </a:buClr>
              <a:buSzPct val="80000"/>
              <a:buFont typeface="Wingdings" panose="05000000000000000000" pitchFamily="2" charset="2"/>
              <a:buChar char="n"/>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0000"/>
              <a:buFont typeface="Wingdings" panose="05000000000000000000" pitchFamily="2" charset="2"/>
              <a:buChar char="n"/>
              <a:defRPr sz="2600">
                <a:solidFill>
                  <a:srgbClr val="000000"/>
                </a:solidFill>
                <a:latin typeface="Calibri" panose="020F0502020204030204" pitchFamily="34" charset="0"/>
                <a:ea typeface="ＭＳ Ｐゴシック" panose="020B0600070205080204" pitchFamily="34" charset="-128"/>
              </a:defRPr>
            </a:lvl2pPr>
            <a:lvl3pPr marL="1143000" indent="-228600">
              <a:spcBef>
                <a:spcPct val="20000"/>
              </a:spcBef>
              <a:buClr>
                <a:srgbClr val="9374BC"/>
              </a:buClr>
              <a:buSzPct val="50000"/>
              <a:buFont typeface="Wingdings" panose="05000000000000000000" pitchFamily="2" charset="2"/>
              <a:buChar char="n"/>
              <a:defRPr sz="2400">
                <a:solidFill>
                  <a:srgbClr val="000000"/>
                </a:solidFill>
                <a:latin typeface="Calibri" panose="020F050202020403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1800" b="0" i="1" u="none" strike="noStrike" kern="1200" cap="none" spc="0" normalizeH="0" baseline="0" noProof="0" dirty="0" err="1">
                <a:ln>
                  <a:noFill/>
                </a:ln>
                <a:solidFill>
                  <a:srgbClr val="0070C0"/>
                </a:solidFill>
                <a:effectLst/>
                <a:uLnTx/>
                <a:uFillTx/>
                <a:latin typeface="Arial" panose="020B0604020202020204" pitchFamily="34" charset="0"/>
                <a:ea typeface="ＭＳ Ｐゴシック" panose="020B0600070205080204" pitchFamily="34" charset="-128"/>
                <a:cs typeface="+mn-cs"/>
              </a:rPr>
              <a:t>Adapté</a:t>
            </a:r>
            <a:r>
              <a:rPr kumimoji="0" lang="en-US" altLang="fr-FR" sz="1800" b="0" i="1"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 de </a:t>
            </a:r>
            <a:r>
              <a:rPr kumimoji="0" lang="en-US" altLang="fr-FR" sz="1800" b="1" i="1"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Clegg A et al. Lancet 2013</a:t>
            </a:r>
          </a:p>
        </p:txBody>
      </p:sp>
      <p:sp>
        <p:nvSpPr>
          <p:cNvPr id="2" name="Bouton d’action : vide 1">
            <a:hlinkClick r:id="" action="ppaction://noaction" highlightClick="1"/>
          </p:cNvPr>
          <p:cNvSpPr/>
          <p:nvPr/>
        </p:nvSpPr>
        <p:spPr>
          <a:xfrm>
            <a:off x="4473401" y="3141664"/>
            <a:ext cx="1890713" cy="68262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Bouton d’action : vide 8">
            <a:hlinkClick r:id="" action="ppaction://noaction" highlightClick="1"/>
          </p:cNvPr>
          <p:cNvSpPr/>
          <p:nvPr/>
        </p:nvSpPr>
        <p:spPr>
          <a:xfrm>
            <a:off x="6359526" y="3141663"/>
            <a:ext cx="2943225" cy="850900"/>
          </a:xfrm>
          <a:prstGeom prst="actionButtonBlank">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5022850" y="1901031"/>
            <a:ext cx="2808288"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Connecteur droit 12"/>
          <p:cNvCxnSpPr/>
          <p:nvPr/>
        </p:nvCxnSpPr>
        <p:spPr>
          <a:xfrm>
            <a:off x="9264650" y="1341439"/>
            <a:ext cx="0" cy="5064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468313" y="1700214"/>
            <a:ext cx="0" cy="730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97614" y="4508500"/>
            <a:ext cx="46037" cy="2159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7923213" y="4508500"/>
            <a:ext cx="4445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727576" y="4235450"/>
            <a:ext cx="4513263" cy="306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7896225" y="4292600"/>
            <a:ext cx="18415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6262689" y="4314825"/>
            <a:ext cx="1492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4702176" y="4616451"/>
            <a:ext cx="4513263" cy="684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5627688" y="2852739"/>
            <a:ext cx="323850"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6297614" y="3111500"/>
            <a:ext cx="4603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èche droite 2">
            <a:hlinkClick r:id="" action="ppaction://noaction"/>
          </p:cNvPr>
          <p:cNvSpPr/>
          <p:nvPr/>
        </p:nvSpPr>
        <p:spPr>
          <a:xfrm>
            <a:off x="10144126" y="6010276"/>
            <a:ext cx="417513" cy="201613"/>
          </a:xfrm>
          <a:prstGeom prst="rightArrow">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p:cNvSpPr txBox="1"/>
          <p:nvPr/>
        </p:nvSpPr>
        <p:spPr>
          <a:xfrm>
            <a:off x="2067844" y="1296056"/>
            <a:ext cx="442745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RESERVES FONCTIONNELLES</a:t>
            </a:r>
          </a:p>
        </p:txBody>
      </p:sp>
      <p:sp>
        <p:nvSpPr>
          <p:cNvPr id="5" name="ZoneTexte 4"/>
          <p:cNvSpPr txBox="1"/>
          <p:nvPr/>
        </p:nvSpPr>
        <p:spPr>
          <a:xfrm>
            <a:off x="121319" y="4249193"/>
            <a:ext cx="542064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FF0000"/>
                </a:solidFill>
                <a:effectLst/>
                <a:uLnTx/>
                <a:uFillTx/>
                <a:latin typeface="Calibri" panose="020F0502020204030204"/>
                <a:ea typeface="+mn-ea"/>
                <a:cs typeface="+mn-cs"/>
              </a:rPr>
              <a:t>Seuil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FF0000"/>
                </a:solidFill>
                <a:effectLst/>
                <a:uLnTx/>
                <a:uFillTx/>
                <a:latin typeface="Calibri" panose="020F0502020204030204"/>
                <a:ea typeface="+mn-ea"/>
                <a:cs typeface="+mn-cs"/>
              </a:rPr>
              <a:t>d’insuffisance</a:t>
            </a:r>
          </a:p>
        </p:txBody>
      </p:sp>
      <p:sp>
        <p:nvSpPr>
          <p:cNvPr id="6" name="Rectangle 5"/>
          <p:cNvSpPr/>
          <p:nvPr/>
        </p:nvSpPr>
        <p:spPr>
          <a:xfrm>
            <a:off x="2067844" y="2261937"/>
            <a:ext cx="2213727" cy="173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2067844" y="4724400"/>
            <a:ext cx="1814345" cy="138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 descr="https://www.pourquoidocteur.fr/media/image_maladie/thunbs/real_233x154-pneumonie-1447080493.png"/>
          <p:cNvPicPr>
            <a:picLocks noChangeAspect="1" noChangeArrowheads="1"/>
          </p:cNvPicPr>
          <p:nvPr/>
        </p:nvPicPr>
        <p:blipFill rotWithShape="1">
          <a:blip r:embed="rId4">
            <a:extLst>
              <a:ext uri="{28A0092B-C50C-407E-A947-70E740481C1C}">
                <a14:useLocalDpi xmlns:a14="http://schemas.microsoft.com/office/drawing/2010/main" val="0"/>
              </a:ext>
            </a:extLst>
          </a:blip>
          <a:srcRect l="42651" t="806" r="144" b="-806"/>
          <a:stretch/>
        </p:blipFill>
        <p:spPr bwMode="auto">
          <a:xfrm>
            <a:off x="2476608" y="1963833"/>
            <a:ext cx="2011256" cy="2321713"/>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4616742" y="1726852"/>
            <a:ext cx="3815390" cy="107721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rPr>
              <a:t>Stress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rPr>
              <a:t>« mineur »</a:t>
            </a:r>
          </a:p>
        </p:txBody>
      </p:sp>
    </p:spTree>
    <p:extLst>
      <p:ext uri="{BB962C8B-B14F-4D97-AF65-F5344CB8AC3E}">
        <p14:creationId xmlns:p14="http://schemas.microsoft.com/office/powerpoint/2010/main" val="37982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0"/>
                                        <p:tgtEl>
                                          <p:spTgt spid="2"/>
                                        </p:tgtEl>
                                      </p:cBhvr>
                                    </p:animEffect>
                                    <p:set>
                                      <p:cBhvr>
                                        <p:cTn id="7" dur="1" fill="hold">
                                          <p:stCondLst>
                                            <p:cond delay="2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22" presetClass="exit" presetSubtype="1" fill="hold" grpId="0" nodeType="withEffect">
                                  <p:stCondLst>
                                    <p:cond delay="0"/>
                                  </p:stCondLst>
                                  <p:childTnLst>
                                    <p:animEffect transition="out" filter="wipe(up)">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2500"/>
                                        <p:tgtEl>
                                          <p:spTgt spid="9"/>
                                        </p:tgtEl>
                                      </p:cBhvr>
                                    </p:animEffect>
                                    <p:set>
                                      <p:cBhvr>
                                        <p:cTn id="19" dur="1" fill="hold">
                                          <p:stCondLst>
                                            <p:cond delay="2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84C0E"/>
              </a:buClr>
              <a:buSzPct val="80000"/>
              <a:buFont typeface="Wingdings" panose="05000000000000000000" pitchFamily="2" charset="2"/>
              <a:buChar char="n"/>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0000"/>
              <a:buFont typeface="Wingdings" panose="05000000000000000000" pitchFamily="2" charset="2"/>
              <a:buChar char="n"/>
              <a:defRPr sz="2600">
                <a:solidFill>
                  <a:srgbClr val="000000"/>
                </a:solidFill>
                <a:latin typeface="Calibri" panose="020F0502020204030204" pitchFamily="34" charset="0"/>
                <a:ea typeface="ＭＳ Ｐゴシック" panose="020B0600070205080204" pitchFamily="34" charset="-128"/>
              </a:defRPr>
            </a:lvl2pPr>
            <a:lvl3pPr marL="1143000" indent="-228600">
              <a:spcBef>
                <a:spcPct val="20000"/>
              </a:spcBef>
              <a:buClr>
                <a:srgbClr val="9374BC"/>
              </a:buClr>
              <a:buSzPct val="50000"/>
              <a:buFont typeface="Wingdings" panose="05000000000000000000" pitchFamily="2" charset="2"/>
              <a:buChar char="n"/>
              <a:defRPr sz="2400">
                <a:solidFill>
                  <a:srgbClr val="000000"/>
                </a:solidFill>
                <a:latin typeface="Calibri" panose="020F050202020403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857AD2C-2B72-4F3B-A233-3EA1ED60E65E}" type="slidenum">
              <a:rPr kumimoji="0" lang="fr-FR" altLang="fr-FR" sz="1200" b="0" i="0" u="none" strike="noStrike" kern="1200" cap="none" spc="0" normalizeH="0" baseline="0" noProof="0">
                <a:ln>
                  <a:noFill/>
                </a:ln>
                <a:solidFill>
                  <a:srgbClr val="5B9BD5"/>
                </a:solidFill>
                <a:effectLst/>
                <a:uLnTx/>
                <a:uFillTx/>
                <a:latin typeface="Calibri" panose="020F0502020204030204" pitchFamily="34" charset="0"/>
                <a:ea typeface="ＭＳ Ｐゴシック" panose="020B0600070205080204" pitchFamily="34"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52</a:t>
            </a:fld>
            <a:endParaRPr kumimoji="0" lang="fr-FR" altLang="fr-FR" sz="1200" b="0" i="0" u="none" strike="noStrike" kern="1200" cap="none" spc="0" normalizeH="0" baseline="0" noProof="0">
              <a:ln>
                <a:noFill/>
              </a:ln>
              <a:solidFill>
                <a:srgbClr val="5B9BD5"/>
              </a:solidFill>
              <a:effectLst/>
              <a:uLnTx/>
              <a:uFillTx/>
              <a:latin typeface="Calibri" panose="020F0502020204030204" pitchFamily="34" charset="0"/>
              <a:ea typeface="ＭＳ Ｐゴシック" panose="020B0600070205080204" pitchFamily="34" charset="-128"/>
              <a:cs typeface="+mn-cs"/>
            </a:endParaRPr>
          </a:p>
        </p:txBody>
      </p:sp>
      <p:pic>
        <p:nvPicPr>
          <p:cNvPr id="307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052514"/>
            <a:ext cx="78295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4670" y="3841751"/>
            <a:ext cx="332286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10239" y="2852739"/>
            <a:ext cx="314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a:spLocks noChangeArrowheads="1"/>
          </p:cNvSpPr>
          <p:nvPr/>
        </p:nvSpPr>
        <p:spPr bwMode="auto">
          <a:xfrm>
            <a:off x="6888164" y="6517857"/>
            <a:ext cx="461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84C0E"/>
              </a:buClr>
              <a:buSzPct val="80000"/>
              <a:buFont typeface="Wingdings" panose="05000000000000000000" pitchFamily="2" charset="2"/>
              <a:buChar char="n"/>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0000"/>
              <a:buFont typeface="Wingdings" panose="05000000000000000000" pitchFamily="2" charset="2"/>
              <a:buChar char="n"/>
              <a:defRPr sz="2600">
                <a:solidFill>
                  <a:srgbClr val="000000"/>
                </a:solidFill>
                <a:latin typeface="Calibri" panose="020F0502020204030204" pitchFamily="34" charset="0"/>
                <a:ea typeface="ＭＳ Ｐゴシック" panose="020B0600070205080204" pitchFamily="34" charset="-128"/>
              </a:defRPr>
            </a:lvl2pPr>
            <a:lvl3pPr marL="1143000" indent="-228600">
              <a:spcBef>
                <a:spcPct val="20000"/>
              </a:spcBef>
              <a:buClr>
                <a:srgbClr val="9374BC"/>
              </a:buClr>
              <a:buSzPct val="50000"/>
              <a:buFont typeface="Wingdings" panose="05000000000000000000" pitchFamily="2" charset="2"/>
              <a:buChar char="n"/>
              <a:defRPr sz="2400">
                <a:solidFill>
                  <a:srgbClr val="000000"/>
                </a:solidFill>
                <a:latin typeface="Calibri" panose="020F050202020403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00"/>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1800" b="0" i="1" u="none" strike="noStrike" kern="1200" cap="none" spc="0" normalizeH="0" baseline="0" noProof="0" dirty="0" err="1">
                <a:ln>
                  <a:noFill/>
                </a:ln>
                <a:solidFill>
                  <a:srgbClr val="0070C0"/>
                </a:solidFill>
                <a:effectLst/>
                <a:uLnTx/>
                <a:uFillTx/>
                <a:latin typeface="Arial" panose="020B0604020202020204" pitchFamily="34" charset="0"/>
                <a:ea typeface="ＭＳ Ｐゴシック" panose="020B0600070205080204" pitchFamily="34" charset="-128"/>
                <a:cs typeface="+mn-cs"/>
              </a:rPr>
              <a:t>Adapté</a:t>
            </a:r>
            <a:r>
              <a:rPr kumimoji="0" lang="en-US" altLang="fr-FR" sz="1800" b="0" i="1"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 de </a:t>
            </a:r>
            <a:r>
              <a:rPr kumimoji="0" lang="en-US" altLang="fr-FR" sz="1800" b="1" i="1"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Clegg A et al. Lancet 2013</a:t>
            </a:r>
          </a:p>
        </p:txBody>
      </p:sp>
      <p:sp>
        <p:nvSpPr>
          <p:cNvPr id="9" name="ZoneTexte 8"/>
          <p:cNvSpPr txBox="1"/>
          <p:nvPr/>
        </p:nvSpPr>
        <p:spPr>
          <a:xfrm>
            <a:off x="1964573" y="1268490"/>
            <a:ext cx="442745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RESERVES FONCTIONNELLES</a:t>
            </a:r>
          </a:p>
        </p:txBody>
      </p:sp>
      <p:sp>
        <p:nvSpPr>
          <p:cNvPr id="10" name="Rectangle 9"/>
          <p:cNvSpPr/>
          <p:nvPr/>
        </p:nvSpPr>
        <p:spPr>
          <a:xfrm>
            <a:off x="2034800" y="2131888"/>
            <a:ext cx="2213727" cy="173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2034800" y="4698115"/>
            <a:ext cx="1987758" cy="1542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p:cNvSpPr txBox="1"/>
          <p:nvPr/>
        </p:nvSpPr>
        <p:spPr>
          <a:xfrm>
            <a:off x="4632784" y="1694768"/>
            <a:ext cx="3815390" cy="107721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rPr>
              <a:t>Stress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rPr>
              <a:t>« mineur »</a:t>
            </a:r>
          </a:p>
        </p:txBody>
      </p:sp>
      <p:sp>
        <p:nvSpPr>
          <p:cNvPr id="13" name="ZoneTexte 12"/>
          <p:cNvSpPr txBox="1"/>
          <p:nvPr/>
        </p:nvSpPr>
        <p:spPr>
          <a:xfrm>
            <a:off x="121319" y="4249193"/>
            <a:ext cx="542064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FF0000"/>
                </a:solidFill>
                <a:effectLst/>
                <a:uLnTx/>
                <a:uFillTx/>
                <a:latin typeface="Calibri" panose="020F0502020204030204"/>
                <a:ea typeface="+mn-ea"/>
                <a:cs typeface="+mn-cs"/>
              </a:rPr>
              <a:t>Seuil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FF0000"/>
                </a:solidFill>
                <a:effectLst/>
                <a:uLnTx/>
                <a:uFillTx/>
                <a:latin typeface="Calibri" panose="020F0502020204030204"/>
                <a:ea typeface="+mn-ea"/>
                <a:cs typeface="+mn-cs"/>
              </a:rPr>
              <a:t>d’insuffisance</a:t>
            </a:r>
          </a:p>
        </p:txBody>
      </p:sp>
      <p:pic>
        <p:nvPicPr>
          <p:cNvPr id="15" name="Image 14" descr="Capture d’écra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7129" y="3843874"/>
            <a:ext cx="332286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5"/>
          <a:stretch>
            <a:fillRect/>
          </a:stretch>
        </p:blipFill>
        <p:spPr>
          <a:xfrm>
            <a:off x="1964573" y="4160985"/>
            <a:ext cx="3458604" cy="2322566"/>
          </a:xfrm>
          <a:prstGeom prst="rect">
            <a:avLst/>
          </a:prstGeom>
        </p:spPr>
      </p:pic>
    </p:spTree>
    <p:extLst>
      <p:ext uri="{BB962C8B-B14F-4D97-AF65-F5344CB8AC3E}">
        <p14:creationId xmlns:p14="http://schemas.microsoft.com/office/powerpoint/2010/main" val="3945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nodeType="withEffect">
                                  <p:stCondLst>
                                    <p:cond delay="0"/>
                                  </p:stCondLst>
                                  <p:childTnLst>
                                    <p:animEffect transition="out" filter="wipe(left)">
                                      <p:cBhvr>
                                        <p:cTn id="6" dur="5000"/>
                                        <p:tgtEl>
                                          <p:spTgt spid="15"/>
                                        </p:tgtEl>
                                      </p:cBhvr>
                                    </p:animEffect>
                                    <p:set>
                                      <p:cBhvr>
                                        <p:cTn id="7" dur="1" fill="hold">
                                          <p:stCondLst>
                                            <p:cond delay="49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2" presetClass="exit" presetSubtype="8" fill="hold" nodeType="withEffect">
                                  <p:stCondLst>
                                    <p:cond delay="0"/>
                                  </p:stCondLst>
                                  <p:childTnLst>
                                    <p:animEffect transition="out" filter="wipe(left)">
                                      <p:cBhvr>
                                        <p:cTn id="14" dur="5000"/>
                                        <p:tgtEl>
                                          <p:spTgt spid="8"/>
                                        </p:tgtEl>
                                      </p:cBhvr>
                                    </p:animEffect>
                                    <p:set>
                                      <p:cBhvr>
                                        <p:cTn id="15"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r>
              <a:rPr lang="fr-FR" altLang="en-US" sz="3200">
                <a:ea typeface="ＭＳ Ｐゴシック" panose="020B0600070205080204" pitchFamily="34" charset="-128"/>
              </a:rPr>
              <a:t>Exemple sarcopénie dépendance</a:t>
            </a:r>
            <a:endParaRPr lang="en-GB" altLang="en-US" sz="3200">
              <a:ea typeface="ＭＳ Ｐゴシック" panose="020B0600070205080204" pitchFamily="34" charset="-128"/>
            </a:endParaRPr>
          </a:p>
        </p:txBody>
      </p:sp>
      <p:pic>
        <p:nvPicPr>
          <p:cNvPr id="33795" name="Espace réservé du contenu 3" descr="Capture d’écr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6114" y="1690688"/>
            <a:ext cx="8415337" cy="4635500"/>
          </a:xfrm>
        </p:spPr>
      </p:pic>
      <p:sp>
        <p:nvSpPr>
          <p:cNvPr id="2" name="ZoneTexte 1"/>
          <p:cNvSpPr txBox="1"/>
          <p:nvPr/>
        </p:nvSpPr>
        <p:spPr>
          <a:xfrm>
            <a:off x="8945473" y="6278662"/>
            <a:ext cx="4096987" cy="307777"/>
          </a:xfrm>
          <a:prstGeom prst="rect">
            <a:avLst/>
          </a:prstGeom>
          <a:noFill/>
        </p:spPr>
        <p:txBody>
          <a:bodyPr wrap="square" rtlCol="0">
            <a:spAutoFit/>
          </a:bodyPr>
          <a:lstStyle/>
          <a:p>
            <a:r>
              <a:rPr lang="fr-FR" sz="1400" dirty="0"/>
              <a:t>Source diapo Pr. Yves ROLLAND</a:t>
            </a:r>
          </a:p>
        </p:txBody>
      </p:sp>
    </p:spTree>
    <p:extLst>
      <p:ext uri="{BB962C8B-B14F-4D97-AF65-F5344CB8AC3E}">
        <p14:creationId xmlns:p14="http://schemas.microsoft.com/office/powerpoint/2010/main" val="1444361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50" y="748531"/>
            <a:ext cx="12192000" cy="533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Complexité du diagnostic</a:t>
            </a:r>
          </a:p>
        </p:txBody>
      </p:sp>
      <p:sp>
        <p:nvSpPr>
          <p:cNvPr id="3" name="Espace réservé du texte 2"/>
          <p:cNvSpPr>
            <a:spLocks noGrp="1"/>
          </p:cNvSpPr>
          <p:nvPr>
            <p:ph type="body" idx="1"/>
          </p:nvPr>
        </p:nvSpPr>
        <p:spPr/>
        <p:txBody>
          <a:bodyPr>
            <a:normAutofit/>
          </a:bodyPr>
          <a:lstStyle/>
          <a:p>
            <a:r>
              <a:rPr lang="fr-FR" dirty="0">
                <a:solidFill>
                  <a:schemeClr val="tx1"/>
                </a:solidFill>
              </a:rPr>
              <a:t>Présentations atypique</a:t>
            </a:r>
          </a:p>
          <a:p>
            <a:r>
              <a:rPr lang="fr-FR" dirty="0">
                <a:solidFill>
                  <a:schemeClr val="tx1"/>
                </a:solidFill>
              </a:rPr>
              <a:t>Syndromes gériatriques</a:t>
            </a:r>
          </a:p>
        </p:txBody>
      </p:sp>
      <p:pic>
        <p:nvPicPr>
          <p:cNvPr id="6" name="Image 5"/>
          <p:cNvPicPr>
            <a:picLocks noChangeAspect="1"/>
          </p:cNvPicPr>
          <p:nvPr/>
        </p:nvPicPr>
        <p:blipFill>
          <a:blip r:embed="rId2"/>
          <a:stretch>
            <a:fillRect/>
          </a:stretch>
        </p:blipFill>
        <p:spPr>
          <a:xfrm>
            <a:off x="6096000" y="516640"/>
            <a:ext cx="4718418" cy="2359209"/>
          </a:xfrm>
          <a:prstGeom prst="rect">
            <a:avLst/>
          </a:prstGeom>
        </p:spPr>
      </p:pic>
    </p:spTree>
    <p:extLst>
      <p:ext uri="{BB962C8B-B14F-4D97-AF65-F5344CB8AC3E}">
        <p14:creationId xmlns:p14="http://schemas.microsoft.com/office/powerpoint/2010/main" val="1394355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Présentations cliniques atypiques</a:t>
            </a:r>
          </a:p>
        </p:txBody>
      </p:sp>
      <p:pic>
        <p:nvPicPr>
          <p:cNvPr id="3" name="Espace réservé du contenu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24" y="1690688"/>
            <a:ext cx="6424913" cy="3957066"/>
          </a:xfrm>
          <a:prstGeom prst="rect">
            <a:avLst/>
          </a:prstGeom>
        </p:spPr>
      </p:pic>
      <p:sp>
        <p:nvSpPr>
          <p:cNvPr id="5" name="ZoneTexte 4"/>
          <p:cNvSpPr txBox="1"/>
          <p:nvPr/>
        </p:nvSpPr>
        <p:spPr>
          <a:xfrm>
            <a:off x="7142559" y="4872251"/>
            <a:ext cx="3352570" cy="646331"/>
          </a:xfrm>
          <a:prstGeom prst="rect">
            <a:avLst/>
          </a:prstGeom>
          <a:solidFill>
            <a:schemeClr val="bg1"/>
          </a:solidFill>
        </p:spPr>
        <p:txBody>
          <a:bodyPr wrap="square" rtlCol="0">
            <a:spAutoFit/>
          </a:bodyPr>
          <a:lstStyle/>
          <a:p>
            <a:r>
              <a:rPr lang="fr-FR" dirty="0" err="1"/>
              <a:t>Jarrett</a:t>
            </a:r>
            <a:r>
              <a:rPr lang="fr-FR" dirty="0"/>
              <a:t> et al. Arch </a:t>
            </a:r>
            <a:r>
              <a:rPr lang="fr-FR" dirty="0" err="1"/>
              <a:t>int</a:t>
            </a:r>
            <a:r>
              <a:rPr lang="fr-FR" dirty="0"/>
              <a:t> </a:t>
            </a:r>
            <a:r>
              <a:rPr lang="fr-FR" dirty="0" err="1"/>
              <a:t>med</a:t>
            </a:r>
            <a:r>
              <a:rPr lang="fr-FR" dirty="0"/>
              <a:t> 1995</a:t>
            </a:r>
          </a:p>
          <a:p>
            <a:r>
              <a:rPr lang="fr-FR" dirty="0" err="1"/>
              <a:t>Inouye</a:t>
            </a:r>
            <a:r>
              <a:rPr lang="fr-FR" dirty="0"/>
              <a:t> et al. JAGS 2007</a:t>
            </a:r>
          </a:p>
        </p:txBody>
      </p:sp>
      <p:sp>
        <p:nvSpPr>
          <p:cNvPr id="7" name="ZoneTexte 6"/>
          <p:cNvSpPr txBox="1"/>
          <p:nvPr/>
        </p:nvSpPr>
        <p:spPr>
          <a:xfrm>
            <a:off x="8407021" y="6488668"/>
            <a:ext cx="3684895" cy="369332"/>
          </a:xfrm>
          <a:prstGeom prst="rect">
            <a:avLst/>
          </a:prstGeom>
          <a:noFill/>
        </p:spPr>
        <p:txBody>
          <a:bodyPr wrap="square" rtlCol="0">
            <a:spAutoFit/>
          </a:bodyPr>
          <a:lstStyle/>
          <a:p>
            <a:pPr algn="r"/>
            <a:r>
              <a:rPr lang="fr-FR" i="1" dirty="0"/>
              <a:t>Remerciements Dr. Hélène Vallet</a:t>
            </a:r>
          </a:p>
        </p:txBody>
      </p:sp>
      <p:sp>
        <p:nvSpPr>
          <p:cNvPr id="8" name="ZoneTexte 7"/>
          <p:cNvSpPr txBox="1"/>
          <p:nvPr/>
        </p:nvSpPr>
        <p:spPr>
          <a:xfrm>
            <a:off x="7803337" y="2831585"/>
            <a:ext cx="2197289" cy="369332"/>
          </a:xfrm>
          <a:prstGeom prst="rect">
            <a:avLst/>
          </a:prstGeom>
          <a:noFill/>
        </p:spPr>
        <p:txBody>
          <a:bodyPr wrap="square" rtlCol="0">
            <a:spAutoFit/>
          </a:bodyPr>
          <a:lstStyle/>
          <a:p>
            <a:r>
              <a:rPr lang="fr-FR" dirty="0"/>
              <a:t>idem adultes jeunes</a:t>
            </a:r>
          </a:p>
        </p:txBody>
      </p:sp>
    </p:spTree>
    <p:extLst>
      <p:ext uri="{BB962C8B-B14F-4D97-AF65-F5344CB8AC3E}">
        <p14:creationId xmlns:p14="http://schemas.microsoft.com/office/powerpoint/2010/main" val="3049472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Signes atypiques associés à une surmortalité</a:t>
            </a:r>
          </a:p>
        </p:txBody>
      </p:sp>
      <p:pic>
        <p:nvPicPr>
          <p:cNvPr id="3" name="Image 2" descr="Capture d’écran"/>
          <p:cNvPicPr>
            <a:picLocks noChangeAspect="1"/>
          </p:cNvPicPr>
          <p:nvPr/>
        </p:nvPicPr>
        <p:blipFill rotWithShape="1">
          <a:blip r:embed="rId2">
            <a:extLst>
              <a:ext uri="{28A0092B-C50C-407E-A947-70E740481C1C}">
                <a14:useLocalDpi xmlns:a14="http://schemas.microsoft.com/office/drawing/2010/main" val="0"/>
              </a:ext>
            </a:extLst>
          </a:blip>
          <a:srcRect l="10994" t="19258" b="70897"/>
          <a:stretch/>
        </p:blipFill>
        <p:spPr>
          <a:xfrm>
            <a:off x="912533" y="2160719"/>
            <a:ext cx="6743430" cy="416705"/>
          </a:xfrm>
          <a:prstGeom prst="rect">
            <a:avLst/>
          </a:prstGeom>
        </p:spPr>
      </p:pic>
      <p:pic>
        <p:nvPicPr>
          <p:cNvPr id="5" name="Image 4"/>
          <p:cNvPicPr>
            <a:picLocks noChangeAspect="1"/>
          </p:cNvPicPr>
          <p:nvPr/>
        </p:nvPicPr>
        <p:blipFill rotWithShape="1">
          <a:blip r:embed="rId3"/>
          <a:srcRect b="27421"/>
          <a:stretch/>
        </p:blipFill>
        <p:spPr>
          <a:xfrm>
            <a:off x="2143925" y="2642030"/>
            <a:ext cx="7205472" cy="3645902"/>
          </a:xfrm>
          <a:prstGeom prst="rect">
            <a:avLst/>
          </a:prstGeom>
        </p:spPr>
      </p:pic>
      <p:pic>
        <p:nvPicPr>
          <p:cNvPr id="6" name="Image 5" descr="Capture d’écran"/>
          <p:cNvPicPr>
            <a:picLocks noChangeAspect="1"/>
          </p:cNvPicPr>
          <p:nvPr/>
        </p:nvPicPr>
        <p:blipFill rotWithShape="1">
          <a:blip r:embed="rId2">
            <a:extLst>
              <a:ext uri="{28A0092B-C50C-407E-A947-70E740481C1C}">
                <a14:useLocalDpi xmlns:a14="http://schemas.microsoft.com/office/drawing/2010/main" val="0"/>
              </a:ext>
            </a:extLst>
          </a:blip>
          <a:srcRect b="82837"/>
          <a:stretch/>
        </p:blipFill>
        <p:spPr>
          <a:xfrm>
            <a:off x="278888" y="1543473"/>
            <a:ext cx="5763429" cy="552640"/>
          </a:xfrm>
          <a:prstGeom prst="rect">
            <a:avLst/>
          </a:prstGeom>
        </p:spPr>
      </p:pic>
      <p:pic>
        <p:nvPicPr>
          <p:cNvPr id="7" name="Image 6" descr="Capture d’écran"/>
          <p:cNvPicPr>
            <a:picLocks noChangeAspect="1"/>
          </p:cNvPicPr>
          <p:nvPr/>
        </p:nvPicPr>
        <p:blipFill rotWithShape="1">
          <a:blip r:embed="rId2">
            <a:extLst>
              <a:ext uri="{28A0092B-C50C-407E-A947-70E740481C1C}">
                <a14:useLocalDpi xmlns:a14="http://schemas.microsoft.com/office/drawing/2010/main" val="0"/>
              </a:ext>
            </a:extLst>
          </a:blip>
          <a:srcRect t="19258" r="88900" b="48179"/>
          <a:stretch/>
        </p:blipFill>
        <p:spPr>
          <a:xfrm>
            <a:off x="278888" y="2024784"/>
            <a:ext cx="639741" cy="1048512"/>
          </a:xfrm>
          <a:prstGeom prst="rect">
            <a:avLst/>
          </a:prstGeom>
        </p:spPr>
      </p:pic>
      <p:sp>
        <p:nvSpPr>
          <p:cNvPr id="8" name="ZoneTexte 7"/>
          <p:cNvSpPr txBox="1"/>
          <p:nvPr/>
        </p:nvSpPr>
        <p:spPr>
          <a:xfrm>
            <a:off x="8118005" y="6450482"/>
            <a:ext cx="3537547" cy="276999"/>
          </a:xfrm>
          <a:prstGeom prst="rect">
            <a:avLst/>
          </a:prstGeom>
          <a:noFill/>
        </p:spPr>
        <p:txBody>
          <a:bodyPr wrap="square" rtlCol="0">
            <a:spAutoFit/>
          </a:bodyPr>
          <a:lstStyle/>
          <a:p>
            <a:pPr algn="r"/>
            <a:r>
              <a:rPr lang="fr-FR" sz="1200" b="1" dirty="0" err="1">
                <a:solidFill>
                  <a:schemeClr val="accent1"/>
                </a:solidFill>
              </a:rPr>
              <a:t>Hyernard</a:t>
            </a:r>
            <a:r>
              <a:rPr lang="fr-FR" sz="1200" b="1" dirty="0">
                <a:solidFill>
                  <a:schemeClr val="accent1"/>
                </a:solidFill>
              </a:rPr>
              <a:t> C et al. Am J </a:t>
            </a:r>
            <a:r>
              <a:rPr lang="fr-FR" sz="1200" b="1" dirty="0" err="1">
                <a:solidFill>
                  <a:schemeClr val="accent1"/>
                </a:solidFill>
              </a:rPr>
              <a:t>med</a:t>
            </a:r>
            <a:r>
              <a:rPr lang="fr-FR" sz="1200" b="1" dirty="0">
                <a:solidFill>
                  <a:schemeClr val="accent1"/>
                </a:solidFill>
              </a:rPr>
              <a:t> 2019</a:t>
            </a:r>
          </a:p>
        </p:txBody>
      </p:sp>
      <p:sp>
        <p:nvSpPr>
          <p:cNvPr id="15" name="ZoneTexte 14"/>
          <p:cNvSpPr txBox="1"/>
          <p:nvPr/>
        </p:nvSpPr>
        <p:spPr>
          <a:xfrm>
            <a:off x="9568853" y="3802993"/>
            <a:ext cx="2476843" cy="923330"/>
          </a:xfrm>
          <a:prstGeom prst="rect">
            <a:avLst/>
          </a:prstGeom>
          <a:noFill/>
        </p:spPr>
        <p:txBody>
          <a:bodyPr wrap="square" rtlCol="0">
            <a:spAutoFit/>
          </a:bodyPr>
          <a:lstStyle/>
          <a:p>
            <a:r>
              <a:rPr lang="fr-FR" i="1" dirty="0"/>
              <a:t>20% atypiques </a:t>
            </a:r>
          </a:p>
          <a:p>
            <a:r>
              <a:rPr lang="fr-FR" i="1" dirty="0"/>
              <a:t>(pas de fièvre; pas de frissons)</a:t>
            </a:r>
          </a:p>
        </p:txBody>
      </p:sp>
    </p:spTree>
    <p:extLst>
      <p:ext uri="{BB962C8B-B14F-4D97-AF65-F5344CB8AC3E}">
        <p14:creationId xmlns:p14="http://schemas.microsoft.com/office/powerpoint/2010/main" val="3517367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grands syndromes gériatriques</a:t>
            </a:r>
          </a:p>
        </p:txBody>
      </p:sp>
      <p:sp>
        <p:nvSpPr>
          <p:cNvPr id="3" name="ZoneTexte 2"/>
          <p:cNvSpPr txBox="1"/>
          <p:nvPr/>
        </p:nvSpPr>
        <p:spPr>
          <a:xfrm>
            <a:off x="996287" y="2265528"/>
            <a:ext cx="7001301" cy="4093428"/>
          </a:xfrm>
          <a:prstGeom prst="rect">
            <a:avLst/>
          </a:prstGeom>
          <a:noFill/>
        </p:spPr>
        <p:txBody>
          <a:bodyPr wrap="square" rtlCol="0">
            <a:spAutoFit/>
          </a:bodyPr>
          <a:lstStyle/>
          <a:p>
            <a:r>
              <a:rPr lang="fr-FR" sz="2200" b="1" dirty="0"/>
              <a:t>Chutes (répétées)</a:t>
            </a:r>
          </a:p>
          <a:p>
            <a:r>
              <a:rPr lang="fr-FR" sz="2200" b="1" dirty="0"/>
              <a:t>Déclin fonctionnel</a:t>
            </a:r>
          </a:p>
          <a:p>
            <a:r>
              <a:rPr lang="fr-FR" sz="2200" b="1" dirty="0"/>
              <a:t>Escarres</a:t>
            </a:r>
          </a:p>
          <a:p>
            <a:r>
              <a:rPr lang="fr-FR" sz="2200" b="1" dirty="0"/>
              <a:t>Confusion</a:t>
            </a:r>
          </a:p>
          <a:p>
            <a:r>
              <a:rPr lang="fr-FR" sz="2200" dirty="0"/>
              <a:t>Trouble du comportement</a:t>
            </a:r>
          </a:p>
          <a:p>
            <a:r>
              <a:rPr lang="fr-FR" sz="2200" dirty="0"/>
              <a:t>Incontinence</a:t>
            </a:r>
          </a:p>
          <a:p>
            <a:r>
              <a:rPr lang="fr-FR" sz="2200" dirty="0"/>
              <a:t>Vertiges</a:t>
            </a:r>
          </a:p>
          <a:p>
            <a:r>
              <a:rPr lang="fr-FR" sz="2200" dirty="0"/>
              <a:t>Dénutrition</a:t>
            </a:r>
          </a:p>
          <a:p>
            <a:r>
              <a:rPr lang="fr-FR" sz="2200" dirty="0"/>
              <a:t>Maltraitance?</a:t>
            </a:r>
          </a:p>
          <a:p>
            <a:r>
              <a:rPr lang="fr-FR" sz="2200" dirty="0"/>
              <a:t>Fragilité?</a:t>
            </a:r>
          </a:p>
          <a:p>
            <a:r>
              <a:rPr lang="fr-FR" sz="2200" dirty="0"/>
              <a:t>…?</a:t>
            </a:r>
            <a:endParaRPr lang="fr-FR" dirty="0"/>
          </a:p>
          <a:p>
            <a:endParaRPr lang="fr-FR" dirty="0"/>
          </a:p>
        </p:txBody>
      </p:sp>
      <p:sp>
        <p:nvSpPr>
          <p:cNvPr id="4" name="Accolade fermante 3"/>
          <p:cNvSpPr/>
          <p:nvPr/>
        </p:nvSpPr>
        <p:spPr>
          <a:xfrm>
            <a:off x="3357349" y="2265528"/>
            <a:ext cx="887105" cy="13511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4496937" y="2756426"/>
            <a:ext cx="2906973" cy="369332"/>
          </a:xfrm>
          <a:prstGeom prst="rect">
            <a:avLst/>
          </a:prstGeom>
          <a:noFill/>
        </p:spPr>
        <p:txBody>
          <a:bodyPr wrap="square" rtlCol="0">
            <a:spAutoFit/>
          </a:bodyPr>
          <a:lstStyle/>
          <a:p>
            <a:r>
              <a:rPr lang="fr-FR" dirty="0" err="1">
                <a:solidFill>
                  <a:srgbClr val="002060"/>
                </a:solidFill>
              </a:rPr>
              <a:t>Inouye</a:t>
            </a:r>
            <a:r>
              <a:rPr lang="fr-FR" dirty="0">
                <a:solidFill>
                  <a:srgbClr val="002060"/>
                </a:solidFill>
              </a:rPr>
              <a:t> S. JAGS 2007 </a:t>
            </a:r>
          </a:p>
        </p:txBody>
      </p:sp>
      <p:sp>
        <p:nvSpPr>
          <p:cNvPr id="6" name="ZoneTexte 5"/>
          <p:cNvSpPr txBox="1"/>
          <p:nvPr/>
        </p:nvSpPr>
        <p:spPr>
          <a:xfrm>
            <a:off x="6673756" y="5441326"/>
            <a:ext cx="5841242" cy="477054"/>
          </a:xfrm>
          <a:prstGeom prst="rect">
            <a:avLst/>
          </a:prstGeom>
          <a:noFill/>
        </p:spPr>
        <p:txBody>
          <a:bodyPr wrap="square" rtlCol="0">
            <a:spAutoFit/>
          </a:bodyPr>
          <a:lstStyle/>
          <a:p>
            <a:r>
              <a:rPr lang="fr-FR" sz="2500" i="1" dirty="0">
                <a:solidFill>
                  <a:srgbClr val="00B050"/>
                </a:solidFill>
              </a:rPr>
              <a:t>Facteurs de risque et causaux multiples</a:t>
            </a:r>
          </a:p>
        </p:txBody>
      </p:sp>
      <p:sp>
        <p:nvSpPr>
          <p:cNvPr id="7" name="ZoneTexte 6"/>
          <p:cNvSpPr txBox="1"/>
          <p:nvPr/>
        </p:nvSpPr>
        <p:spPr>
          <a:xfrm>
            <a:off x="6904640" y="5918380"/>
            <a:ext cx="4738028" cy="754053"/>
          </a:xfrm>
          <a:prstGeom prst="rect">
            <a:avLst/>
          </a:prstGeom>
          <a:noFill/>
        </p:spPr>
        <p:txBody>
          <a:bodyPr wrap="none" rtlCol="0">
            <a:spAutoFit/>
          </a:bodyPr>
          <a:lstStyle/>
          <a:p>
            <a:r>
              <a:rPr lang="fr-FR" sz="2500" i="1" dirty="0">
                <a:solidFill>
                  <a:srgbClr val="00B050"/>
                </a:solidFill>
              </a:rPr>
              <a:t>Approche par pathologie inefficace</a:t>
            </a:r>
          </a:p>
          <a:p>
            <a:endParaRPr lang="fr-FR" dirty="0"/>
          </a:p>
        </p:txBody>
      </p:sp>
    </p:spTree>
    <p:extLst>
      <p:ext uri="{BB962C8B-B14F-4D97-AF65-F5344CB8AC3E}">
        <p14:creationId xmlns:p14="http://schemas.microsoft.com/office/powerpoint/2010/main" val="299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29601" y="5495939"/>
            <a:ext cx="10132798" cy="1500187"/>
          </a:xfrm>
        </p:spPr>
        <p:txBody>
          <a:bodyPr/>
          <a:lstStyle/>
          <a:p>
            <a:r>
              <a:rPr lang="fr-FR" dirty="0"/>
              <a:t>EBM</a:t>
            </a:r>
          </a:p>
          <a:p>
            <a:r>
              <a:rPr lang="fr-FR" b="1" dirty="0"/>
              <a:t>EGA</a:t>
            </a:r>
          </a:p>
        </p:txBody>
      </p:sp>
      <p:sp>
        <p:nvSpPr>
          <p:cNvPr id="2" name="Titre 1"/>
          <p:cNvSpPr>
            <a:spLocks noGrp="1"/>
          </p:cNvSpPr>
          <p:nvPr>
            <p:ph type="title"/>
          </p:nvPr>
        </p:nvSpPr>
        <p:spPr>
          <a:xfrm>
            <a:off x="859809" y="1723386"/>
            <a:ext cx="11166475" cy="2852737"/>
          </a:xfrm>
        </p:spPr>
        <p:txBody>
          <a:bodyPr/>
          <a:lstStyle/>
          <a:p>
            <a:r>
              <a:rPr lang="fr-FR" dirty="0"/>
              <a:t>Complexité de prise en charge</a:t>
            </a:r>
          </a:p>
        </p:txBody>
      </p:sp>
      <p:pic>
        <p:nvPicPr>
          <p:cNvPr id="3074" name="Picture 2" descr="Aborder simplement la complexité | U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692" y="586876"/>
            <a:ext cx="3852616" cy="2620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611856"/>
            <a:ext cx="12192000" cy="533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6729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388CB3-BF04-4416-85C1-F02383E40E12}"/>
              </a:ext>
            </a:extLst>
          </p:cNvPr>
          <p:cNvPicPr>
            <a:picLocks noChangeAspect="1"/>
          </p:cNvPicPr>
          <p:nvPr/>
        </p:nvPicPr>
        <p:blipFill rotWithShape="1">
          <a:blip r:embed="rId2">
            <a:extLst>
              <a:ext uri="{28A0092B-C50C-407E-A947-70E740481C1C}">
                <a14:useLocalDpi xmlns:a14="http://schemas.microsoft.com/office/drawing/2010/main" val="0"/>
              </a:ext>
            </a:extLst>
          </a:blip>
          <a:srcRect l="16344" t="92416" r="11694"/>
          <a:stretch/>
        </p:blipFill>
        <p:spPr>
          <a:xfrm>
            <a:off x="2132295" y="6294236"/>
            <a:ext cx="6691665" cy="469555"/>
          </a:xfrm>
          <a:prstGeom prst="rect">
            <a:avLst/>
          </a:prstGeom>
        </p:spPr>
      </p:pic>
      <p:sp>
        <p:nvSpPr>
          <p:cNvPr id="5" name="ZoneTexte 4">
            <a:extLst>
              <a:ext uri="{FF2B5EF4-FFF2-40B4-BE49-F238E27FC236}">
                <a16:creationId xmlns:a16="http://schemas.microsoft.com/office/drawing/2014/main" id="{F518C72C-30C9-4002-8DE4-5C94696660A6}"/>
              </a:ext>
            </a:extLst>
          </p:cNvPr>
          <p:cNvSpPr txBox="1"/>
          <p:nvPr/>
        </p:nvSpPr>
        <p:spPr>
          <a:xfrm>
            <a:off x="7124152" y="6488668"/>
            <a:ext cx="4930346" cy="369332"/>
          </a:xfrm>
          <a:prstGeom prst="rect">
            <a:avLst/>
          </a:prstGeom>
          <a:noFill/>
        </p:spPr>
        <p:txBody>
          <a:bodyPr wrap="square" rtlCol="0">
            <a:spAutoFit/>
          </a:bodyPr>
          <a:lstStyle/>
          <a:p>
            <a:pPr algn="r"/>
            <a:r>
              <a:rPr lang="fr-FR" dirty="0"/>
              <a:t>Remerciements Pr F Landi</a:t>
            </a:r>
          </a:p>
        </p:txBody>
      </p:sp>
      <p:sp>
        <p:nvSpPr>
          <p:cNvPr id="6" name="Titre 1"/>
          <p:cNvSpPr txBox="1">
            <a:spLocks/>
          </p:cNvSpPr>
          <p:nvPr/>
        </p:nvSpPr>
        <p:spPr>
          <a:xfrm>
            <a:off x="1083859" y="37519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Evidence B(i)</a:t>
            </a:r>
            <a:r>
              <a:rPr lang="fr-FR" dirty="0" err="1"/>
              <a:t>ased</a:t>
            </a:r>
            <a:r>
              <a:rPr lang="fr-FR" dirty="0"/>
              <a:t> Medicine</a:t>
            </a:r>
          </a:p>
        </p:txBody>
      </p:sp>
      <p:grpSp>
        <p:nvGrpSpPr>
          <p:cNvPr id="7" name="Groupe 6"/>
          <p:cNvGrpSpPr/>
          <p:nvPr/>
        </p:nvGrpSpPr>
        <p:grpSpPr>
          <a:xfrm>
            <a:off x="702859" y="1107145"/>
            <a:ext cx="9298941" cy="5421868"/>
            <a:chOff x="1211209" y="1251466"/>
            <a:chExt cx="9298941" cy="5421868"/>
          </a:xfrm>
        </p:grpSpPr>
        <p:pic>
          <p:nvPicPr>
            <p:cNvPr id="4" name="Image 3">
              <a:extLst>
                <a:ext uri="{FF2B5EF4-FFF2-40B4-BE49-F238E27FC236}">
                  <a16:creationId xmlns:a16="http://schemas.microsoft.com/office/drawing/2014/main" id="{CA16B548-32F5-4A6B-B83D-5E1EBDC364E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47" b="8982"/>
            <a:stretch/>
          </p:blipFill>
          <p:spPr>
            <a:xfrm>
              <a:off x="1211209" y="1251466"/>
              <a:ext cx="9298941" cy="5421868"/>
            </a:xfrm>
            <a:prstGeom prst="rect">
              <a:avLst/>
            </a:prstGeom>
          </p:spPr>
        </p:pic>
        <p:sp>
          <p:nvSpPr>
            <p:cNvPr id="2" name="Rectangle 1"/>
            <p:cNvSpPr/>
            <p:nvPr/>
          </p:nvSpPr>
          <p:spPr>
            <a:xfrm>
              <a:off x="3764280" y="4617720"/>
              <a:ext cx="1691640" cy="472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EBM</a:t>
              </a:r>
            </a:p>
          </p:txBody>
        </p:sp>
      </p:grpSp>
    </p:spTree>
    <p:extLst>
      <p:ext uri="{BB962C8B-B14F-4D97-AF65-F5344CB8AC3E}">
        <p14:creationId xmlns:p14="http://schemas.microsoft.com/office/powerpoint/2010/main" val="406850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83F7072C-F485-4A34-9710-6949A97FF0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5955" y="943639"/>
            <a:ext cx="10960089" cy="1726410"/>
          </a:xfrm>
        </p:spPr>
      </p:pic>
      <p:graphicFrame>
        <p:nvGraphicFramePr>
          <p:cNvPr id="9" name="Tableau 6">
            <a:extLst>
              <a:ext uri="{FF2B5EF4-FFF2-40B4-BE49-F238E27FC236}">
                <a16:creationId xmlns:a16="http://schemas.microsoft.com/office/drawing/2014/main" id="{48AEA2FA-E396-43A5-B284-4CB4AFEB60D3}"/>
              </a:ext>
            </a:extLst>
          </p:cNvPr>
          <p:cNvGraphicFramePr>
            <a:graphicFrameLocks noGrp="1"/>
          </p:cNvGraphicFramePr>
          <p:nvPr>
            <p:extLst>
              <p:ext uri="{D42A27DB-BD31-4B8C-83A1-F6EECF244321}">
                <p14:modId xmlns:p14="http://schemas.microsoft.com/office/powerpoint/2010/main" val="4204912507"/>
              </p:ext>
            </p:extLst>
          </p:nvPr>
        </p:nvGraphicFramePr>
        <p:xfrm>
          <a:off x="1051428" y="3456165"/>
          <a:ext cx="5889018" cy="2485361"/>
        </p:xfrm>
        <a:graphic>
          <a:graphicData uri="http://schemas.openxmlformats.org/drawingml/2006/table">
            <a:tbl>
              <a:tblPr firstRow="1" bandRow="1">
                <a:tableStyleId>{5C22544A-7EE6-4342-B048-85BDC9FD1C3A}</a:tableStyleId>
              </a:tblPr>
              <a:tblGrid>
                <a:gridCol w="2576861">
                  <a:extLst>
                    <a:ext uri="{9D8B030D-6E8A-4147-A177-3AD203B41FA5}">
                      <a16:colId xmlns:a16="http://schemas.microsoft.com/office/drawing/2014/main" val="1849823091"/>
                    </a:ext>
                  </a:extLst>
                </a:gridCol>
                <a:gridCol w="1674898">
                  <a:extLst>
                    <a:ext uri="{9D8B030D-6E8A-4147-A177-3AD203B41FA5}">
                      <a16:colId xmlns:a16="http://schemas.microsoft.com/office/drawing/2014/main" val="3176419899"/>
                    </a:ext>
                  </a:extLst>
                </a:gridCol>
                <a:gridCol w="1637259">
                  <a:extLst>
                    <a:ext uri="{9D8B030D-6E8A-4147-A177-3AD203B41FA5}">
                      <a16:colId xmlns:a16="http://schemas.microsoft.com/office/drawing/2014/main" val="2824839649"/>
                    </a:ext>
                  </a:extLst>
                </a:gridCol>
              </a:tblGrid>
              <a:tr h="1151307">
                <a:tc>
                  <a:txBody>
                    <a:bodyPr/>
                    <a:lstStyle/>
                    <a:p>
                      <a:r>
                        <a:rPr lang="fr-FR" sz="2200" dirty="0"/>
                        <a:t>Espérance de vie en 2020</a:t>
                      </a:r>
                    </a:p>
                  </a:txBody>
                  <a:tcPr/>
                </a:tc>
                <a:tc>
                  <a:txBody>
                    <a:bodyPr/>
                    <a:lstStyle/>
                    <a:p>
                      <a:r>
                        <a:rPr lang="fr-FR" sz="2200" dirty="0"/>
                        <a:t>Femmes</a:t>
                      </a:r>
                    </a:p>
                  </a:txBody>
                  <a:tcPr/>
                </a:tc>
                <a:tc>
                  <a:txBody>
                    <a:bodyPr/>
                    <a:lstStyle/>
                    <a:p>
                      <a:r>
                        <a:rPr lang="fr-FR" sz="2200" dirty="0"/>
                        <a:t>Hommes</a:t>
                      </a:r>
                    </a:p>
                  </a:txBody>
                  <a:tcPr/>
                </a:tc>
                <a:extLst>
                  <a:ext uri="{0D108BD9-81ED-4DB2-BD59-A6C34878D82A}">
                    <a16:rowId xmlns:a16="http://schemas.microsoft.com/office/drawing/2014/main" val="2804173863"/>
                  </a:ext>
                </a:extLst>
              </a:tr>
              <a:tr h="667027">
                <a:tc>
                  <a:txBody>
                    <a:bodyPr/>
                    <a:lstStyle/>
                    <a:p>
                      <a:r>
                        <a:rPr lang="fr-FR" sz="2200" b="1" dirty="0"/>
                        <a:t>À la naissance</a:t>
                      </a:r>
                    </a:p>
                  </a:txBody>
                  <a:tcPr/>
                </a:tc>
                <a:tc>
                  <a:txBody>
                    <a:bodyPr/>
                    <a:lstStyle/>
                    <a:p>
                      <a:r>
                        <a:rPr lang="fr-FR" sz="2200" b="1" dirty="0"/>
                        <a:t>85 ans</a:t>
                      </a:r>
                    </a:p>
                  </a:txBody>
                  <a:tcPr/>
                </a:tc>
                <a:tc>
                  <a:txBody>
                    <a:bodyPr/>
                    <a:lstStyle/>
                    <a:p>
                      <a:r>
                        <a:rPr lang="fr-FR" sz="2200" b="1" dirty="0"/>
                        <a:t>80 ans</a:t>
                      </a:r>
                    </a:p>
                  </a:txBody>
                  <a:tcPr/>
                </a:tc>
                <a:extLst>
                  <a:ext uri="{0D108BD9-81ED-4DB2-BD59-A6C34878D82A}">
                    <a16:rowId xmlns:a16="http://schemas.microsoft.com/office/drawing/2014/main" val="2174065214"/>
                  </a:ext>
                </a:extLst>
              </a:tr>
              <a:tr h="667027">
                <a:tc>
                  <a:txBody>
                    <a:bodyPr/>
                    <a:lstStyle/>
                    <a:p>
                      <a:r>
                        <a:rPr lang="fr-FR" sz="2200" b="1" dirty="0"/>
                        <a:t>A 60 ans</a:t>
                      </a:r>
                    </a:p>
                  </a:txBody>
                  <a:tcPr/>
                </a:tc>
                <a:tc>
                  <a:txBody>
                    <a:bodyPr/>
                    <a:lstStyle/>
                    <a:p>
                      <a:r>
                        <a:rPr lang="fr-FR" sz="2200" b="1" dirty="0"/>
                        <a:t>27 ans</a:t>
                      </a:r>
                    </a:p>
                  </a:txBody>
                  <a:tcPr/>
                </a:tc>
                <a:tc>
                  <a:txBody>
                    <a:bodyPr/>
                    <a:lstStyle/>
                    <a:p>
                      <a:r>
                        <a:rPr lang="fr-FR" sz="2200" b="1" dirty="0"/>
                        <a:t>23 ans</a:t>
                      </a:r>
                    </a:p>
                  </a:txBody>
                  <a:tcPr/>
                </a:tc>
                <a:extLst>
                  <a:ext uri="{0D108BD9-81ED-4DB2-BD59-A6C34878D82A}">
                    <a16:rowId xmlns:a16="http://schemas.microsoft.com/office/drawing/2014/main" val="3364074149"/>
                  </a:ext>
                </a:extLst>
              </a:tr>
            </a:tbl>
          </a:graphicData>
        </a:graphic>
      </p:graphicFrame>
      <p:pic>
        <p:nvPicPr>
          <p:cNvPr id="10" name="Image 9">
            <a:extLst>
              <a:ext uri="{FF2B5EF4-FFF2-40B4-BE49-F238E27FC236}">
                <a16:creationId xmlns:a16="http://schemas.microsoft.com/office/drawing/2014/main" id="{2136A1D8-6AE2-4A1B-9C6E-4161807528C0}"/>
              </a:ext>
            </a:extLst>
          </p:cNvPr>
          <p:cNvPicPr>
            <a:picLocks noChangeAspect="1"/>
          </p:cNvPicPr>
          <p:nvPr/>
        </p:nvPicPr>
        <p:blipFill>
          <a:blip r:embed="rId4"/>
          <a:stretch>
            <a:fillRect/>
          </a:stretch>
        </p:blipFill>
        <p:spPr>
          <a:xfrm>
            <a:off x="7828224" y="3429000"/>
            <a:ext cx="3312348" cy="2485361"/>
          </a:xfrm>
          <a:prstGeom prst="rect">
            <a:avLst/>
          </a:prstGeom>
        </p:spPr>
      </p:pic>
      <p:sp>
        <p:nvSpPr>
          <p:cNvPr id="11" name="ZoneTexte 10">
            <a:extLst>
              <a:ext uri="{FF2B5EF4-FFF2-40B4-BE49-F238E27FC236}">
                <a16:creationId xmlns:a16="http://schemas.microsoft.com/office/drawing/2014/main" id="{A827C5D4-7F68-42E0-807D-FD4B5D82E3F6}"/>
              </a:ext>
            </a:extLst>
          </p:cNvPr>
          <p:cNvSpPr txBox="1"/>
          <p:nvPr/>
        </p:nvSpPr>
        <p:spPr>
          <a:xfrm>
            <a:off x="388920" y="5908533"/>
            <a:ext cx="10868627" cy="923330"/>
          </a:xfrm>
          <a:prstGeom prst="rect">
            <a:avLst/>
          </a:prstGeom>
          <a:noFill/>
        </p:spPr>
        <p:txBody>
          <a:bodyPr wrap="square" rtlCol="0">
            <a:spAutoFit/>
          </a:bodyPr>
          <a:lstStyle/>
          <a:p>
            <a:pPr algn="r"/>
            <a:r>
              <a:rPr lang="fr-FR" b="1" dirty="0"/>
              <a:t>Jeanne Louise Calment</a:t>
            </a:r>
          </a:p>
          <a:p>
            <a:pPr algn="r"/>
            <a:r>
              <a:rPr lang="fr-FR" dirty="0"/>
              <a:t>née le 21 février 1875 le 4 août 1997,</a:t>
            </a:r>
            <a:r>
              <a:rPr lang="fr-FR" b="1" dirty="0"/>
              <a:t> </a:t>
            </a:r>
          </a:p>
          <a:p>
            <a:pPr algn="r"/>
            <a:r>
              <a:rPr lang="fr-FR" b="1" dirty="0"/>
              <a:t>(122 ans, 5 mois et 14 jours)</a:t>
            </a:r>
          </a:p>
        </p:txBody>
      </p:sp>
      <p:sp>
        <p:nvSpPr>
          <p:cNvPr id="14" name="ZoneTexte 13">
            <a:extLst>
              <a:ext uri="{FF2B5EF4-FFF2-40B4-BE49-F238E27FC236}">
                <a16:creationId xmlns:a16="http://schemas.microsoft.com/office/drawing/2014/main" id="{71B173DB-1311-4F44-B16F-28A0C6CE73F7}"/>
              </a:ext>
            </a:extLst>
          </p:cNvPr>
          <p:cNvSpPr txBox="1"/>
          <p:nvPr/>
        </p:nvSpPr>
        <p:spPr>
          <a:xfrm>
            <a:off x="1051428" y="6112042"/>
            <a:ext cx="2197098" cy="369332"/>
          </a:xfrm>
          <a:prstGeom prst="rect">
            <a:avLst/>
          </a:prstGeom>
          <a:noFill/>
        </p:spPr>
        <p:txBody>
          <a:bodyPr wrap="square" rtlCol="0">
            <a:spAutoFit/>
          </a:bodyPr>
          <a:lstStyle/>
          <a:p>
            <a:r>
              <a:rPr lang="fr-FR" dirty="0"/>
              <a:t>Source Insee</a:t>
            </a:r>
          </a:p>
        </p:txBody>
      </p:sp>
    </p:spTree>
    <p:extLst>
      <p:ext uri="{BB962C8B-B14F-4D97-AF65-F5344CB8AC3E}">
        <p14:creationId xmlns:p14="http://schemas.microsoft.com/office/powerpoint/2010/main" val="4176533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Exemple de l’HTA chez les plus de 80 ans (étude HYVET)</a:t>
            </a:r>
          </a:p>
        </p:txBody>
      </p:sp>
      <p:pic>
        <p:nvPicPr>
          <p:cNvPr id="2050" name="Picture 2" descr="https://www.nejm.org/na101/home/literatum/publisher/mms/journals/content/nejm/2008/nejm_2008.358.issue-18/nejmoa0801369/production/images/img_medium/nejmoa0801369_f3.jpeg"/>
          <p:cNvPicPr>
            <a:picLocks noChangeAspect="1" noChangeArrowheads="1"/>
          </p:cNvPicPr>
          <p:nvPr/>
        </p:nvPicPr>
        <p:blipFill rotWithShape="1">
          <a:blip r:embed="rId2">
            <a:extLst>
              <a:ext uri="{28A0092B-C50C-407E-A947-70E740481C1C}">
                <a14:useLocalDpi xmlns:a14="http://schemas.microsoft.com/office/drawing/2010/main" val="0"/>
              </a:ext>
            </a:extLst>
          </a:blip>
          <a:srcRect l="23270" t="67159" r="26004"/>
          <a:stretch/>
        </p:blipFill>
        <p:spPr bwMode="auto">
          <a:xfrm>
            <a:off x="5581663" y="1598098"/>
            <a:ext cx="5772137" cy="4573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nejm.org/na101/home/literatum/publisher/mms/journals/content/nejm/2008/nejm_2008.358.issue-18/nejmoa0801369/production/images/img_medium/nejmoa0801369_f3.jpeg"/>
          <p:cNvPicPr>
            <a:picLocks noChangeAspect="1" noChangeArrowheads="1"/>
          </p:cNvPicPr>
          <p:nvPr/>
        </p:nvPicPr>
        <p:blipFill rotWithShape="1">
          <a:blip r:embed="rId2">
            <a:extLst>
              <a:ext uri="{28A0092B-C50C-407E-A947-70E740481C1C}">
                <a14:useLocalDpi xmlns:a14="http://schemas.microsoft.com/office/drawing/2010/main" val="0"/>
              </a:ext>
            </a:extLst>
          </a:blip>
          <a:srcRect l="49300" b="65729"/>
          <a:stretch/>
        </p:blipFill>
        <p:spPr bwMode="auto">
          <a:xfrm>
            <a:off x="491319" y="1735200"/>
            <a:ext cx="5197094" cy="42990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nejm.org/na101/home/literatum/publisher/mms/journals/content/nejm/2008/nejm_2008.358.issue-18/nejmoa0801369/production/images/img_medium/nejmoa0801369_f3.jpeg"/>
          <p:cNvPicPr>
            <a:picLocks noChangeAspect="1" noChangeArrowheads="1"/>
          </p:cNvPicPr>
          <p:nvPr/>
        </p:nvPicPr>
        <p:blipFill rotWithShape="1">
          <a:blip r:embed="rId2">
            <a:extLst>
              <a:ext uri="{28A0092B-C50C-407E-A947-70E740481C1C}">
                <a14:useLocalDpi xmlns:a14="http://schemas.microsoft.com/office/drawing/2010/main" val="0"/>
              </a:ext>
            </a:extLst>
          </a:blip>
          <a:srcRect t="67159" r="85728" b="30949"/>
          <a:stretch/>
        </p:blipFill>
        <p:spPr bwMode="auto">
          <a:xfrm>
            <a:off x="5283956" y="1979950"/>
            <a:ext cx="1624087" cy="26340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56984" y="6278997"/>
            <a:ext cx="4926842" cy="369332"/>
          </a:xfrm>
          <a:prstGeom prst="rect">
            <a:avLst/>
          </a:prstGeom>
          <a:noFill/>
        </p:spPr>
        <p:txBody>
          <a:bodyPr wrap="square" rtlCol="0">
            <a:spAutoFit/>
          </a:bodyPr>
          <a:lstStyle/>
          <a:p>
            <a:r>
              <a:rPr lang="fr-FR" b="1" dirty="0">
                <a:solidFill>
                  <a:schemeClr val="accent1"/>
                </a:solidFill>
              </a:rPr>
              <a:t>Beckett et al. NEJM 2008</a:t>
            </a:r>
          </a:p>
        </p:txBody>
      </p:sp>
      <p:sp>
        <p:nvSpPr>
          <p:cNvPr id="9" name="ZoneTexte 8"/>
          <p:cNvSpPr txBox="1"/>
          <p:nvPr/>
        </p:nvSpPr>
        <p:spPr>
          <a:xfrm>
            <a:off x="3089866" y="6222083"/>
            <a:ext cx="9347794" cy="477054"/>
          </a:xfrm>
          <a:prstGeom prst="rect">
            <a:avLst/>
          </a:prstGeom>
          <a:noFill/>
        </p:spPr>
        <p:txBody>
          <a:bodyPr wrap="square" rtlCol="0">
            <a:spAutoFit/>
          </a:bodyPr>
          <a:lstStyle/>
          <a:p>
            <a:r>
              <a:rPr lang="fr-FR" sz="2500" b="1" dirty="0">
                <a:solidFill>
                  <a:srgbClr val="FF0000"/>
                </a:solidFill>
              </a:rPr>
              <a:t>Mais patients inclus sans aucune comorbidité ni déficit fonctionnel !</a:t>
            </a:r>
          </a:p>
        </p:txBody>
      </p:sp>
    </p:spTree>
    <p:extLst>
      <p:ext uri="{BB962C8B-B14F-4D97-AF65-F5344CB8AC3E}">
        <p14:creationId xmlns:p14="http://schemas.microsoft.com/office/powerpoint/2010/main" val="2048839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Exemple de l’HTA chez les plus de 80 ans (étude HYVET)</a:t>
            </a:r>
          </a:p>
        </p:txBody>
      </p:sp>
      <p:sp>
        <p:nvSpPr>
          <p:cNvPr id="6" name="ZoneTexte 5"/>
          <p:cNvSpPr txBox="1"/>
          <p:nvPr/>
        </p:nvSpPr>
        <p:spPr>
          <a:xfrm>
            <a:off x="7581116" y="4167486"/>
            <a:ext cx="4926842" cy="369332"/>
          </a:xfrm>
          <a:prstGeom prst="rect">
            <a:avLst/>
          </a:prstGeom>
          <a:noFill/>
        </p:spPr>
        <p:txBody>
          <a:bodyPr wrap="square" rtlCol="0">
            <a:spAutoFit/>
          </a:bodyPr>
          <a:lstStyle/>
          <a:p>
            <a:r>
              <a:rPr lang="fr-FR" b="1" dirty="0">
                <a:solidFill>
                  <a:schemeClr val="accent1"/>
                </a:solidFill>
              </a:rPr>
              <a:t>Beckett et al. NEJM 2012</a:t>
            </a:r>
          </a:p>
        </p:txBody>
      </p:sp>
      <p:sp>
        <p:nvSpPr>
          <p:cNvPr id="2" name="Rectangle 1"/>
          <p:cNvSpPr/>
          <p:nvPr/>
        </p:nvSpPr>
        <p:spPr>
          <a:xfrm>
            <a:off x="1527412" y="2228494"/>
            <a:ext cx="9826388" cy="1938992"/>
          </a:xfrm>
          <a:prstGeom prst="rect">
            <a:avLst/>
          </a:prstGeom>
        </p:spPr>
        <p:txBody>
          <a:bodyPr wrap="square">
            <a:spAutoFit/>
          </a:bodyPr>
          <a:lstStyle/>
          <a:p>
            <a:r>
              <a:rPr lang="en-US" sz="2400" b="1" dirty="0">
                <a:solidFill>
                  <a:srgbClr val="002060"/>
                </a:solidFill>
                <a:latin typeface="Calibri-Bold"/>
              </a:rPr>
              <a:t>HYVET TRIAL extension </a:t>
            </a:r>
            <a:r>
              <a:rPr lang="en-US" sz="2400" dirty="0">
                <a:solidFill>
                  <a:srgbClr val="002060"/>
                </a:solidFill>
                <a:latin typeface="Calibri" panose="020F0502020204030204" pitchFamily="34" charset="0"/>
              </a:rPr>
              <a:t>(≥ 80 </a:t>
            </a:r>
            <a:r>
              <a:rPr lang="en-US" sz="2400" dirty="0" err="1">
                <a:solidFill>
                  <a:srgbClr val="002060"/>
                </a:solidFill>
                <a:latin typeface="Calibri" panose="020F0502020204030204" pitchFamily="34" charset="0"/>
              </a:rPr>
              <a:t>yrs</a:t>
            </a:r>
            <a:r>
              <a:rPr lang="en-US" sz="2400" dirty="0">
                <a:solidFill>
                  <a:srgbClr val="002060"/>
                </a:solidFill>
                <a:latin typeface="Calibri" panose="020F0502020204030204" pitchFamily="34" charset="0"/>
              </a:rPr>
              <a:t>): “These results support the</a:t>
            </a:r>
          </a:p>
          <a:p>
            <a:r>
              <a:rPr lang="en-US" sz="2400" dirty="0">
                <a:solidFill>
                  <a:srgbClr val="002060"/>
                </a:solidFill>
                <a:latin typeface="Calibri" panose="020F0502020204030204" pitchFamily="34" charset="0"/>
              </a:rPr>
              <a:t>treatment of very elderly people with blood pressures over</a:t>
            </a:r>
          </a:p>
          <a:p>
            <a:r>
              <a:rPr lang="en-US" sz="2400" dirty="0">
                <a:solidFill>
                  <a:srgbClr val="002060"/>
                </a:solidFill>
                <a:latin typeface="Calibri" panose="020F0502020204030204" pitchFamily="34" charset="0"/>
              </a:rPr>
              <a:t>160 mmHg </a:t>
            </a:r>
            <a:r>
              <a:rPr lang="en-US" sz="2400" b="1" dirty="0">
                <a:solidFill>
                  <a:srgbClr val="002060"/>
                </a:solidFill>
                <a:latin typeface="Calibri-Bold"/>
              </a:rPr>
              <a:t>who do not have cognitive impairment and are not</a:t>
            </a:r>
          </a:p>
          <a:p>
            <a:r>
              <a:rPr lang="en-US" sz="2400" b="1" dirty="0">
                <a:solidFill>
                  <a:srgbClr val="002060"/>
                </a:solidFill>
                <a:latin typeface="Calibri-Bold"/>
              </a:rPr>
              <a:t>considered to be frail</a:t>
            </a:r>
            <a:r>
              <a:rPr lang="en-US" sz="2400" dirty="0">
                <a:solidFill>
                  <a:srgbClr val="002060"/>
                </a:solidFill>
                <a:latin typeface="Calibri" panose="020F0502020204030204" pitchFamily="34" charset="0"/>
              </a:rPr>
              <a:t>. </a:t>
            </a:r>
            <a:r>
              <a:rPr lang="en-US" sz="2400" dirty="0">
                <a:solidFill>
                  <a:srgbClr val="000000"/>
                </a:solidFill>
                <a:latin typeface="Calibri" panose="020F0502020204030204" pitchFamily="34" charset="0"/>
              </a:rPr>
              <a:t>Further research is needed before clearer</a:t>
            </a:r>
          </a:p>
          <a:p>
            <a:r>
              <a:rPr lang="en-US" sz="2400" dirty="0">
                <a:solidFill>
                  <a:srgbClr val="000000"/>
                </a:solidFill>
                <a:latin typeface="Calibri" panose="020F0502020204030204" pitchFamily="34" charset="0"/>
              </a:rPr>
              <a:t>recommendations can be proposed for </a:t>
            </a:r>
            <a:r>
              <a:rPr lang="en-US" sz="2400" dirty="0">
                <a:solidFill>
                  <a:srgbClr val="FF0000"/>
                </a:solidFill>
                <a:latin typeface="Calibri" panose="020F0502020204030204" pitchFamily="34" charset="0"/>
              </a:rPr>
              <a:t>other people</a:t>
            </a:r>
            <a:r>
              <a:rPr lang="en-US" sz="2400" dirty="0">
                <a:solidFill>
                  <a:srgbClr val="002060"/>
                </a:solidFill>
                <a:latin typeface="Calibri" panose="020F0502020204030204" pitchFamily="34" charset="0"/>
              </a:rPr>
              <a:t>.”</a:t>
            </a:r>
            <a:endParaRPr lang="fr-FR" dirty="0"/>
          </a:p>
        </p:txBody>
      </p:sp>
    </p:spTree>
    <p:extLst>
      <p:ext uri="{BB962C8B-B14F-4D97-AF65-F5344CB8AC3E}">
        <p14:creationId xmlns:p14="http://schemas.microsoft.com/office/powerpoint/2010/main" val="86202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rotWithShape="1">
          <a:blip r:embed="rId2">
            <a:extLst>
              <a:ext uri="{28A0092B-C50C-407E-A947-70E740481C1C}">
                <a14:useLocalDpi xmlns:a14="http://schemas.microsoft.com/office/drawing/2010/main" val="0"/>
              </a:ext>
            </a:extLst>
          </a:blip>
          <a:srcRect t="9371"/>
          <a:stretch/>
        </p:blipFill>
        <p:spPr>
          <a:xfrm>
            <a:off x="1587894" y="1690688"/>
            <a:ext cx="6908200" cy="4626591"/>
          </a:xfrm>
          <a:prstGeom prst="rect">
            <a:avLst/>
          </a:prstGeom>
        </p:spPr>
      </p:pic>
      <p:sp>
        <p:nvSpPr>
          <p:cNvPr id="5"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L’association entre HTA et survie est plus complexe qu’il n’y paraît!</a:t>
            </a:r>
          </a:p>
        </p:txBody>
      </p:sp>
      <p:sp>
        <p:nvSpPr>
          <p:cNvPr id="7" name="Rectangle 6"/>
          <p:cNvSpPr/>
          <p:nvPr/>
        </p:nvSpPr>
        <p:spPr>
          <a:xfrm>
            <a:off x="220862" y="6393134"/>
            <a:ext cx="3431773" cy="369332"/>
          </a:xfrm>
          <a:prstGeom prst="rect">
            <a:avLst/>
          </a:prstGeom>
        </p:spPr>
        <p:txBody>
          <a:bodyPr wrap="none">
            <a:spAutoFit/>
          </a:bodyPr>
          <a:lstStyle/>
          <a:p>
            <a:r>
              <a:rPr lang="fr-FR" b="1" dirty="0" err="1">
                <a:solidFill>
                  <a:schemeClr val="accent1"/>
                </a:solidFill>
              </a:rPr>
              <a:t>Odden</a:t>
            </a:r>
            <a:r>
              <a:rPr lang="fr-FR" b="1" dirty="0">
                <a:solidFill>
                  <a:schemeClr val="accent1"/>
                </a:solidFill>
              </a:rPr>
              <a:t> M et al. Arch Int Med 2012</a:t>
            </a:r>
          </a:p>
        </p:txBody>
      </p:sp>
      <p:sp>
        <p:nvSpPr>
          <p:cNvPr id="3" name="ZoneTexte 2"/>
          <p:cNvSpPr txBox="1"/>
          <p:nvPr/>
        </p:nvSpPr>
        <p:spPr>
          <a:xfrm>
            <a:off x="8564880" y="3429000"/>
            <a:ext cx="3627120" cy="954107"/>
          </a:xfrm>
          <a:prstGeom prst="rect">
            <a:avLst/>
          </a:prstGeom>
          <a:noFill/>
        </p:spPr>
        <p:txBody>
          <a:bodyPr wrap="square" rtlCol="0">
            <a:spAutoFit/>
          </a:bodyPr>
          <a:lstStyle/>
          <a:p>
            <a:r>
              <a:rPr lang="fr-FR" sz="2800" b="1" dirty="0"/>
              <a:t>Rôle de la vitesse de marche </a:t>
            </a:r>
          </a:p>
        </p:txBody>
      </p:sp>
      <p:cxnSp>
        <p:nvCxnSpPr>
          <p:cNvPr id="6" name="Connecteur droit avec flèche 5"/>
          <p:cNvCxnSpPr/>
          <p:nvPr/>
        </p:nvCxnSpPr>
        <p:spPr>
          <a:xfrm>
            <a:off x="8496094" y="2469356"/>
            <a:ext cx="0" cy="262128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447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8729" y="105633"/>
            <a:ext cx="11911912" cy="1325563"/>
          </a:xfrm>
        </p:spPr>
        <p:txBody>
          <a:bodyPr/>
          <a:lstStyle/>
          <a:p>
            <a:r>
              <a:rPr lang="fr-FR" dirty="0"/>
              <a:t>The end of the </a:t>
            </a:r>
            <a:r>
              <a:rPr lang="fr-FR" dirty="0" err="1"/>
              <a:t>disease</a:t>
            </a:r>
            <a:r>
              <a:rPr lang="fr-FR" dirty="0"/>
              <a:t> </a:t>
            </a:r>
            <a:r>
              <a:rPr lang="fr-FR" dirty="0" err="1"/>
              <a:t>era</a:t>
            </a:r>
            <a:r>
              <a:rPr lang="fr-FR" dirty="0"/>
              <a:t> – Tinetti AJM 2004</a:t>
            </a: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868" y="1690688"/>
            <a:ext cx="8489635" cy="4609887"/>
          </a:xfrm>
          <a:prstGeom prst="rect">
            <a:avLst/>
          </a:prstGeom>
        </p:spPr>
      </p:pic>
    </p:spTree>
    <p:extLst>
      <p:ext uri="{BB962C8B-B14F-4D97-AF65-F5344CB8AC3E}">
        <p14:creationId xmlns:p14="http://schemas.microsoft.com/office/powerpoint/2010/main" val="2119925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902F741-6E2F-434D-B2A0-5EC1F649E338}"/>
              </a:ext>
            </a:extLst>
          </p:cNvPr>
          <p:cNvSpPr>
            <a:spLocks noGrp="1"/>
          </p:cNvSpPr>
          <p:nvPr>
            <p:ph type="title"/>
          </p:nvPr>
        </p:nvSpPr>
        <p:spPr>
          <a:xfrm>
            <a:off x="308729" y="105633"/>
            <a:ext cx="11911912" cy="1325563"/>
          </a:xfrm>
        </p:spPr>
        <p:txBody>
          <a:bodyPr/>
          <a:lstStyle/>
          <a:p>
            <a:r>
              <a:rPr lang="fr-FR" dirty="0"/>
              <a:t>The end of the </a:t>
            </a:r>
            <a:r>
              <a:rPr lang="fr-FR" dirty="0" err="1"/>
              <a:t>disease</a:t>
            </a:r>
            <a:r>
              <a:rPr lang="fr-FR" dirty="0"/>
              <a:t> </a:t>
            </a:r>
            <a:r>
              <a:rPr lang="fr-FR" dirty="0" err="1"/>
              <a:t>era</a:t>
            </a:r>
            <a:r>
              <a:rPr lang="fr-FR" dirty="0"/>
              <a:t> – Tinetti AJM 2004</a:t>
            </a:r>
          </a:p>
        </p:txBody>
      </p:sp>
      <p:pic>
        <p:nvPicPr>
          <p:cNvPr id="8" name="Image 7" descr="Une image contenant table&#10;&#10;Description générée automatiquement">
            <a:extLst>
              <a:ext uri="{FF2B5EF4-FFF2-40B4-BE49-F238E27FC236}">
                <a16:creationId xmlns:a16="http://schemas.microsoft.com/office/drawing/2014/main" id="{9E488D77-A6F6-42E0-A0FA-C074F440C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30" y="1234962"/>
            <a:ext cx="10529940" cy="5066984"/>
          </a:xfrm>
          <a:prstGeom prst="rect">
            <a:avLst/>
          </a:prstGeom>
        </p:spPr>
      </p:pic>
      <p:sp>
        <p:nvSpPr>
          <p:cNvPr id="2" name="Flèche vers le bas 1"/>
          <p:cNvSpPr/>
          <p:nvPr/>
        </p:nvSpPr>
        <p:spPr>
          <a:xfrm rot="5400000">
            <a:off x="11132370" y="4640637"/>
            <a:ext cx="457199" cy="674773"/>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45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011102" y="3758124"/>
            <a:ext cx="2169795" cy="1743075"/>
            <a:chOff x="1620202" y="3964602"/>
            <a:chExt cx="2169795" cy="1743075"/>
          </a:xfrm>
        </p:grpSpPr>
        <p:pic>
          <p:nvPicPr>
            <p:cNvPr id="6" name="Image 5"/>
            <p:cNvPicPr>
              <a:picLocks noChangeAspect="1"/>
            </p:cNvPicPr>
            <p:nvPr/>
          </p:nvPicPr>
          <p:blipFill rotWithShape="1">
            <a:blip r:embed="rId3"/>
            <a:srcRect r="21527"/>
            <a:stretch/>
          </p:blipFill>
          <p:spPr>
            <a:xfrm>
              <a:off x="1620202" y="3964602"/>
              <a:ext cx="2055495" cy="1743075"/>
            </a:xfrm>
            <a:prstGeom prst="rect">
              <a:avLst/>
            </a:prstGeom>
          </p:spPr>
        </p:pic>
        <p:sp>
          <p:nvSpPr>
            <p:cNvPr id="8" name="Rectangle 7"/>
            <p:cNvSpPr/>
            <p:nvPr/>
          </p:nvSpPr>
          <p:spPr>
            <a:xfrm>
              <a:off x="3569017" y="5318760"/>
              <a:ext cx="22098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1128562" y="2029493"/>
            <a:ext cx="10515600" cy="1325563"/>
          </a:xfrm>
        </p:spPr>
        <p:txBody>
          <a:bodyPr>
            <a:normAutofit fontScale="90000"/>
          </a:bodyPr>
          <a:lstStyle/>
          <a:p>
            <a:r>
              <a:rPr lang="fr-FR" dirty="0"/>
              <a:t>Enjeu = répondre aux besoins des patients âgés</a:t>
            </a:r>
            <a:br>
              <a:rPr lang="fr-FR" dirty="0"/>
            </a:br>
            <a:endParaRPr lang="fr-FR" dirty="0"/>
          </a:p>
        </p:txBody>
      </p:sp>
    </p:spTree>
    <p:extLst>
      <p:ext uri="{BB962C8B-B14F-4D97-AF65-F5344CB8AC3E}">
        <p14:creationId xmlns:p14="http://schemas.microsoft.com/office/powerpoint/2010/main" val="183967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L’évaluation gériatrique approfondie (EGA)</a:t>
            </a:r>
          </a:p>
        </p:txBody>
      </p:sp>
      <p:sp>
        <p:nvSpPr>
          <p:cNvPr id="3" name="Espace réservé du contenu 2"/>
          <p:cNvSpPr>
            <a:spLocks noGrp="1"/>
          </p:cNvSpPr>
          <p:nvPr>
            <p:ph idx="1"/>
          </p:nvPr>
        </p:nvSpPr>
        <p:spPr>
          <a:xfrm>
            <a:off x="1046747" y="4551119"/>
            <a:ext cx="11145253" cy="4351338"/>
          </a:xfrm>
        </p:spPr>
        <p:txBody>
          <a:bodyPr/>
          <a:lstStyle/>
          <a:p>
            <a:pPr marL="0" indent="0">
              <a:buNone/>
            </a:pPr>
            <a:r>
              <a:rPr lang="fr-FR" dirty="0"/>
              <a:t>À la fois un </a:t>
            </a:r>
            <a:r>
              <a:rPr lang="fr-FR" b="1" dirty="0"/>
              <a:t>principe fondateur de la discipline </a:t>
            </a:r>
            <a:r>
              <a:rPr lang="fr-FR" dirty="0"/>
              <a:t>et </a:t>
            </a:r>
            <a:r>
              <a:rPr lang="fr-FR" b="1" dirty="0"/>
              <a:t>un objectif à atteindre</a:t>
            </a:r>
          </a:p>
          <a:p>
            <a:pPr marL="0" indent="0">
              <a:buNone/>
            </a:pPr>
            <a:endParaRPr lang="fr-FR" b="1" dirty="0"/>
          </a:p>
          <a:p>
            <a:pPr marL="0" indent="0">
              <a:buNone/>
            </a:pPr>
            <a:r>
              <a:rPr lang="fr-FR" b="1" dirty="0"/>
              <a:t>C’est l’outil du gériatre et notre cœur de métier!</a:t>
            </a:r>
          </a:p>
        </p:txBody>
      </p:sp>
      <p:pic>
        <p:nvPicPr>
          <p:cNvPr id="9" name="Image 8"/>
          <p:cNvPicPr>
            <a:picLocks noChangeAspect="1"/>
          </p:cNvPicPr>
          <p:nvPr/>
        </p:nvPicPr>
        <p:blipFill>
          <a:blip r:embed="rId2"/>
          <a:stretch>
            <a:fillRect/>
          </a:stretch>
        </p:blipFill>
        <p:spPr>
          <a:xfrm>
            <a:off x="4081862" y="1690688"/>
            <a:ext cx="4028276" cy="2739820"/>
          </a:xfrm>
          <a:prstGeom prst="rect">
            <a:avLst/>
          </a:prstGeom>
        </p:spPr>
      </p:pic>
      <p:sp>
        <p:nvSpPr>
          <p:cNvPr id="4" name="ZoneTexte 3"/>
          <p:cNvSpPr txBox="1"/>
          <p:nvPr/>
        </p:nvSpPr>
        <p:spPr>
          <a:xfrm>
            <a:off x="2657856" y="4915224"/>
            <a:ext cx="5632704" cy="369332"/>
          </a:xfrm>
          <a:prstGeom prst="rect">
            <a:avLst/>
          </a:prstGeom>
          <a:noFill/>
        </p:spPr>
        <p:txBody>
          <a:bodyPr wrap="square" rtlCol="0">
            <a:spAutoFit/>
          </a:bodyPr>
          <a:lstStyle/>
          <a:p>
            <a:r>
              <a:rPr lang="fr-FR" b="1" dirty="0">
                <a:solidFill>
                  <a:srgbClr val="0070C0"/>
                </a:solidFill>
              </a:rPr>
              <a:t>Warren MW. Care of the </a:t>
            </a:r>
            <a:r>
              <a:rPr lang="fr-FR" b="1" dirty="0" err="1">
                <a:solidFill>
                  <a:srgbClr val="0070C0"/>
                </a:solidFill>
              </a:rPr>
              <a:t>Chronic</a:t>
            </a:r>
            <a:r>
              <a:rPr lang="fr-FR" b="1" dirty="0">
                <a:solidFill>
                  <a:srgbClr val="0070C0"/>
                </a:solidFill>
              </a:rPr>
              <a:t> </a:t>
            </a:r>
            <a:r>
              <a:rPr lang="fr-FR" b="1" dirty="0" err="1">
                <a:solidFill>
                  <a:srgbClr val="0070C0"/>
                </a:solidFill>
              </a:rPr>
              <a:t>Sick</a:t>
            </a:r>
            <a:r>
              <a:rPr lang="fr-FR" b="1" dirty="0">
                <a:solidFill>
                  <a:srgbClr val="0070C0"/>
                </a:solidFill>
              </a:rPr>
              <a:t>. Lancet 1946</a:t>
            </a:r>
          </a:p>
        </p:txBody>
      </p:sp>
    </p:spTree>
    <p:extLst>
      <p:ext uri="{BB962C8B-B14F-4D97-AF65-F5344CB8AC3E}">
        <p14:creationId xmlns:p14="http://schemas.microsoft.com/office/powerpoint/2010/main" val="1800080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293052" y="3020229"/>
            <a:ext cx="4750388" cy="3138228"/>
            <a:chOff x="4084252" y="669236"/>
            <a:chExt cx="7530232" cy="6090016"/>
          </a:xfrm>
        </p:grpSpPr>
        <p:grpSp>
          <p:nvGrpSpPr>
            <p:cNvPr id="11" name="Groupe 10"/>
            <p:cNvGrpSpPr/>
            <p:nvPr/>
          </p:nvGrpSpPr>
          <p:grpSpPr>
            <a:xfrm>
              <a:off x="5741680" y="669236"/>
              <a:ext cx="4903650" cy="6090016"/>
              <a:chOff x="6367322" y="679723"/>
              <a:chExt cx="4903650" cy="6090016"/>
            </a:xfrm>
          </p:grpSpPr>
          <p:pic>
            <p:nvPicPr>
              <p:cNvPr id="13" name="Image 12"/>
              <p:cNvPicPr>
                <a:picLocks noChangeAspect="1"/>
              </p:cNvPicPr>
              <p:nvPr/>
            </p:nvPicPr>
            <p:blipFill>
              <a:blip r:embed="rId2"/>
              <a:stretch>
                <a:fillRect/>
              </a:stretch>
            </p:blipFill>
            <p:spPr>
              <a:xfrm>
                <a:off x="6367322" y="679723"/>
                <a:ext cx="4903650" cy="6090016"/>
              </a:xfrm>
              <a:prstGeom prst="rect">
                <a:avLst/>
              </a:prstGeom>
            </p:spPr>
          </p:pic>
          <p:sp>
            <p:nvSpPr>
              <p:cNvPr id="14" name="Rectangle 13"/>
              <p:cNvSpPr/>
              <p:nvPr/>
            </p:nvSpPr>
            <p:spPr>
              <a:xfrm>
                <a:off x="8359245" y="696976"/>
                <a:ext cx="1459832" cy="658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2" name="Connecteur droit 11"/>
            <p:cNvCxnSpPr/>
            <p:nvPr/>
          </p:nvCxnSpPr>
          <p:spPr>
            <a:xfrm flipV="1">
              <a:off x="4084252" y="1263076"/>
              <a:ext cx="7530232" cy="447472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pic>
        <p:nvPicPr>
          <p:cNvPr id="224" name="Capture d’écran 2021-12-04 à 23.52.20.png" descr="Capture d’écran 2021-12-04 à 23.52.20.png"/>
          <p:cNvPicPr>
            <a:picLocks noChangeAspect="1"/>
          </p:cNvPicPr>
          <p:nvPr/>
        </p:nvPicPr>
        <p:blipFill rotWithShape="1">
          <a:blip r:embed="rId3"/>
          <a:srcRect l="32478" r="-613"/>
          <a:stretch/>
        </p:blipFill>
        <p:spPr>
          <a:xfrm>
            <a:off x="4149817" y="1991401"/>
            <a:ext cx="7533564" cy="4834539"/>
          </a:xfrm>
          <a:prstGeom prst="rect">
            <a:avLst/>
          </a:prstGeom>
          <a:ln w="12700">
            <a:miter lim="400000"/>
          </a:ln>
        </p:spPr>
      </p:pic>
      <p:sp>
        <p:nvSpPr>
          <p:cNvPr id="2" name="Titre 1"/>
          <p:cNvSpPr>
            <a:spLocks noGrp="1"/>
          </p:cNvSpPr>
          <p:nvPr>
            <p:ph type="title"/>
          </p:nvPr>
        </p:nvSpPr>
        <p:spPr>
          <a:xfrm>
            <a:off x="646916" y="365312"/>
            <a:ext cx="8046000" cy="992401"/>
          </a:xfrm>
        </p:spPr>
        <p:txBody>
          <a:bodyPr>
            <a:normAutofit fontScale="90000"/>
          </a:bodyPr>
          <a:lstStyle/>
          <a:p>
            <a:r>
              <a:rPr lang="fr-FR" dirty="0"/>
              <a:t>= Une approche globale intégrée et sur mesure pour les personnes âgées !</a:t>
            </a:r>
          </a:p>
        </p:txBody>
      </p:sp>
      <p:pic>
        <p:nvPicPr>
          <p:cNvPr id="9" name="Capture d’écran 2021-12-04 à 23.52.20.png" descr="Capture d’écran 2021-12-04 à 23.52.20.png"/>
          <p:cNvPicPr>
            <a:picLocks noChangeAspect="1"/>
          </p:cNvPicPr>
          <p:nvPr/>
        </p:nvPicPr>
        <p:blipFill rotWithShape="1">
          <a:blip r:embed="rId3"/>
          <a:srcRect r="68138"/>
          <a:stretch/>
        </p:blipFill>
        <p:spPr>
          <a:xfrm>
            <a:off x="366683" y="1566260"/>
            <a:ext cx="3522929" cy="4834539"/>
          </a:xfrm>
          <a:prstGeom prst="rect">
            <a:avLst/>
          </a:prstGeom>
          <a:ln w="12700">
            <a:miter lim="400000"/>
          </a:ln>
        </p:spPr>
      </p:pic>
      <p:sp>
        <p:nvSpPr>
          <p:cNvPr id="3" name="ZoneTexte 2"/>
          <p:cNvSpPr txBox="1"/>
          <p:nvPr/>
        </p:nvSpPr>
        <p:spPr>
          <a:xfrm>
            <a:off x="3889612" y="1991401"/>
            <a:ext cx="8053975" cy="1338828"/>
          </a:xfrm>
          <a:prstGeom prst="rect">
            <a:avLst/>
          </a:prstGeom>
          <a:noFill/>
        </p:spPr>
        <p:txBody>
          <a:bodyPr wrap="square" rtlCol="0">
            <a:spAutoFit/>
          </a:bodyPr>
          <a:lstStyle/>
          <a:p>
            <a:pPr algn="ctr" defTabSz="609585">
              <a:defRPr sz="1600" b="1" i="1">
                <a:solidFill>
                  <a:srgbClr val="484848"/>
                </a:solidFill>
                <a:latin typeface="Calibri"/>
                <a:ea typeface="Calibri"/>
                <a:cs typeface="Calibri"/>
                <a:sym typeface="Calibri"/>
              </a:defRPr>
            </a:pPr>
            <a:r>
              <a:rPr lang="en-US" dirty="0"/>
              <a:t>« a multidimensional, multidisciplinary process which identiﬁes medical, social and functional needs, and the development of an integrated/</a:t>
            </a:r>
            <a:r>
              <a:rPr lang="en-US" dirty="0" err="1"/>
              <a:t>co-ordinated</a:t>
            </a:r>
            <a:r>
              <a:rPr lang="en-US" dirty="0"/>
              <a:t> care plan to meet those needs »</a:t>
            </a:r>
            <a:endParaRPr lang="en-US" dirty="0">
              <a:solidFill>
                <a:srgbClr val="1F497D"/>
              </a:solidFill>
            </a:endParaRPr>
          </a:p>
          <a:p>
            <a:pPr algn="ctr">
              <a:defRPr sz="1500" i="1">
                <a:solidFill>
                  <a:srgbClr val="1F497D"/>
                </a:solidFill>
                <a:latin typeface="Calibri"/>
                <a:ea typeface="Calibri"/>
                <a:cs typeface="Calibri"/>
                <a:sym typeface="Calibri"/>
              </a:defRPr>
            </a:pPr>
            <a:r>
              <a:rPr lang="en-US" dirty="0"/>
              <a:t>Parker S et al. umbrella review Age Ageing 2018</a:t>
            </a:r>
          </a:p>
          <a:p>
            <a:endParaRPr lang="fr-FR" dirty="0"/>
          </a:p>
        </p:txBody>
      </p:sp>
      <p:pic>
        <p:nvPicPr>
          <p:cNvPr id="15" name="Image 14">
            <a:extLst>
              <a:ext uri="{FF2B5EF4-FFF2-40B4-BE49-F238E27FC236}">
                <a16:creationId xmlns:a16="http://schemas.microsoft.com/office/drawing/2014/main" id="{0CC12FEC-E252-46F4-8B81-8A7E1A4221F6}"/>
              </a:ext>
            </a:extLst>
          </p:cNvPr>
          <p:cNvPicPr>
            <a:picLocks noChangeAspect="1"/>
          </p:cNvPicPr>
          <p:nvPr/>
        </p:nvPicPr>
        <p:blipFill>
          <a:blip r:embed="rId4"/>
          <a:stretch>
            <a:fillRect/>
          </a:stretch>
        </p:blipFill>
        <p:spPr>
          <a:xfrm>
            <a:off x="9689444" y="45843"/>
            <a:ext cx="2451464" cy="1631338"/>
          </a:xfrm>
          <a:prstGeom prst="rect">
            <a:avLst/>
          </a:prstGeom>
        </p:spPr>
      </p:pic>
    </p:spTree>
    <p:extLst>
      <p:ext uri="{BB962C8B-B14F-4D97-AF65-F5344CB8AC3E}">
        <p14:creationId xmlns:p14="http://schemas.microsoft.com/office/powerpoint/2010/main" val="28691291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wipe(left)">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Enjeux d’implémentation</a:t>
            </a:r>
          </a:p>
        </p:txBody>
      </p:sp>
      <p:pic>
        <p:nvPicPr>
          <p:cNvPr id="4" name="Image 3"/>
          <p:cNvPicPr>
            <a:picLocks noChangeAspect="1"/>
          </p:cNvPicPr>
          <p:nvPr/>
        </p:nvPicPr>
        <p:blipFill>
          <a:blip r:embed="rId2"/>
          <a:stretch>
            <a:fillRect/>
          </a:stretch>
        </p:blipFill>
        <p:spPr>
          <a:xfrm>
            <a:off x="1343756" y="2173065"/>
            <a:ext cx="9504488" cy="3657917"/>
          </a:xfrm>
          <a:prstGeom prst="rect">
            <a:avLst/>
          </a:prstGeom>
        </p:spPr>
      </p:pic>
      <p:sp>
        <p:nvSpPr>
          <p:cNvPr id="5" name="ZoneTexte 4"/>
          <p:cNvSpPr txBox="1"/>
          <p:nvPr/>
        </p:nvSpPr>
        <p:spPr>
          <a:xfrm>
            <a:off x="9327267" y="6313359"/>
            <a:ext cx="4965192" cy="307777"/>
          </a:xfrm>
          <a:prstGeom prst="rect">
            <a:avLst/>
          </a:prstGeom>
          <a:noFill/>
        </p:spPr>
        <p:txBody>
          <a:bodyPr wrap="square" rtlCol="0">
            <a:spAutoFit/>
          </a:bodyPr>
          <a:lstStyle/>
          <a:p>
            <a:r>
              <a:rPr lang="fr-FR" sz="1400" dirty="0">
                <a:solidFill>
                  <a:srgbClr val="0070C0"/>
                </a:solidFill>
              </a:rPr>
              <a:t>Gilbert T et al. Br J </a:t>
            </a:r>
            <a:r>
              <a:rPr lang="fr-FR" sz="1400" dirty="0" err="1">
                <a:solidFill>
                  <a:srgbClr val="0070C0"/>
                </a:solidFill>
              </a:rPr>
              <a:t>Hosp</a:t>
            </a:r>
            <a:r>
              <a:rPr lang="fr-FR" sz="1400" dirty="0">
                <a:solidFill>
                  <a:srgbClr val="0070C0"/>
                </a:solidFill>
              </a:rPr>
              <a:t> Med 2017</a:t>
            </a:r>
          </a:p>
        </p:txBody>
      </p:sp>
      <p:grpSp>
        <p:nvGrpSpPr>
          <p:cNvPr id="9" name="Groupe 8">
            <a:extLst>
              <a:ext uri="{FF2B5EF4-FFF2-40B4-BE49-F238E27FC236}">
                <a16:creationId xmlns:a16="http://schemas.microsoft.com/office/drawing/2014/main" id="{7E41163B-9C5D-480B-A637-3A7074B0F637}"/>
              </a:ext>
            </a:extLst>
          </p:cNvPr>
          <p:cNvGrpSpPr/>
          <p:nvPr/>
        </p:nvGrpSpPr>
        <p:grpSpPr>
          <a:xfrm>
            <a:off x="3956304" y="2083118"/>
            <a:ext cx="6417173" cy="2981154"/>
            <a:chOff x="3956304" y="2037398"/>
            <a:chExt cx="6417173" cy="2981154"/>
          </a:xfrm>
        </p:grpSpPr>
        <p:sp>
          <p:nvSpPr>
            <p:cNvPr id="6" name="Flèche vers le bas 5"/>
            <p:cNvSpPr/>
            <p:nvPr/>
          </p:nvSpPr>
          <p:spPr>
            <a:xfrm>
              <a:off x="3956304" y="2037398"/>
              <a:ext cx="402336" cy="975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7198058" y="2525078"/>
              <a:ext cx="402336" cy="975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2335380">
              <a:off x="9971141" y="4043192"/>
              <a:ext cx="402336" cy="975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5521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4A1B0A0-EBD1-432F-A5C6-0F649EA4224D}"/>
              </a:ext>
            </a:extLst>
          </p:cNvPr>
          <p:cNvSpPr>
            <a:spLocks noGrp="1"/>
          </p:cNvSpPr>
          <p:nvPr>
            <p:ph type="title"/>
          </p:nvPr>
        </p:nvSpPr>
        <p:spPr>
          <a:xfrm>
            <a:off x="860524" y="4081486"/>
            <a:ext cx="10464734" cy="1314159"/>
          </a:xfrm>
          <a:noFill/>
        </p:spPr>
        <p:txBody>
          <a:bodyPr vert="horz" lIns="91440" tIns="45720" rIns="91440" bIns="45720" rtlCol="0" anchor="b">
            <a:normAutofit/>
          </a:bodyPr>
          <a:lstStyle/>
          <a:p>
            <a:pPr algn="ctr"/>
            <a:r>
              <a:rPr lang="en-US" sz="5200"/>
              <a:t>MERCI!</a:t>
            </a:r>
          </a:p>
        </p:txBody>
      </p:sp>
      <p:sp>
        <p:nvSpPr>
          <p:cNvPr id="3" name="Espace réservé du texte 2">
            <a:extLst>
              <a:ext uri="{FF2B5EF4-FFF2-40B4-BE49-F238E27FC236}">
                <a16:creationId xmlns:a16="http://schemas.microsoft.com/office/drawing/2014/main" id="{80C6C52E-602C-46D3-8047-36E7EB475BD8}"/>
              </a:ext>
            </a:extLst>
          </p:cNvPr>
          <p:cNvSpPr>
            <a:spLocks noGrp="1"/>
          </p:cNvSpPr>
          <p:nvPr>
            <p:ph type="body" idx="1"/>
          </p:nvPr>
        </p:nvSpPr>
        <p:spPr>
          <a:xfrm>
            <a:off x="836681" y="5567363"/>
            <a:ext cx="10512421" cy="557187"/>
          </a:xfrm>
          <a:noFill/>
        </p:spPr>
        <p:txBody>
          <a:bodyPr vert="horz" lIns="91440" tIns="45720" rIns="91440" bIns="45720" rtlCol="0">
            <a:normAutofit/>
          </a:bodyPr>
          <a:lstStyle/>
          <a:p>
            <a:pPr algn="ctr"/>
            <a:r>
              <a:rPr lang="en-US">
                <a:solidFill>
                  <a:schemeClr val="tx1"/>
                </a:solidFill>
              </a:rPr>
              <a:t>Questions: </a:t>
            </a:r>
            <a:r>
              <a:rPr lang="en-US">
                <a:solidFill>
                  <a:schemeClr val="tx1"/>
                </a:solidFill>
                <a:hlinkClick r:id="rId2"/>
              </a:rPr>
              <a:t>thomas.gilbert@chu-lyon.fr</a:t>
            </a:r>
            <a:r>
              <a:rPr lang="en-US">
                <a:solidFill>
                  <a:schemeClr val="tx1"/>
                </a:solidFill>
              </a:rPr>
              <a:t> </a:t>
            </a:r>
          </a:p>
        </p:txBody>
      </p:sp>
      <p:pic>
        <p:nvPicPr>
          <p:cNvPr id="5" name="Image 4" descr="Une image contenant posant, photo, personne, groupe&#10;&#10;Description générée automatiquement">
            <a:extLst>
              <a:ext uri="{FF2B5EF4-FFF2-40B4-BE49-F238E27FC236}">
                <a16:creationId xmlns:a16="http://schemas.microsoft.com/office/drawing/2014/main" id="{603B7115-595D-452B-8CBF-7E89C3106153}"/>
              </a:ext>
            </a:extLst>
          </p:cNvPr>
          <p:cNvPicPr>
            <a:picLocks noChangeAspect="1"/>
          </p:cNvPicPr>
          <p:nvPr/>
        </p:nvPicPr>
        <p:blipFill rotWithShape="1">
          <a:blip r:embed="rId3"/>
          <a:srcRect r="3931"/>
          <a:stretch/>
        </p:blipFill>
        <p:spPr>
          <a:xfrm>
            <a:off x="2733778" y="166651"/>
            <a:ext cx="6777732" cy="3733675"/>
          </a:xfrm>
          <a:prstGeom prst="rect">
            <a:avLst/>
          </a:prstGeom>
          <a:effectLst/>
        </p:spPr>
      </p:pic>
    </p:spTree>
    <p:extLst>
      <p:ext uri="{BB962C8B-B14F-4D97-AF65-F5344CB8AC3E}">
        <p14:creationId xmlns:p14="http://schemas.microsoft.com/office/powerpoint/2010/main" val="219923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altLang="en-US" dirty="0">
                <a:ea typeface="ＭＳ Ｐゴシック" panose="020B0600070205080204" pitchFamily="34" charset="-128"/>
              </a:rPr>
              <a:t>Evolution des limitations d’activités usuelles</a:t>
            </a:r>
            <a:endParaRPr lang="en-GB" altLang="en-US" dirty="0">
              <a:ea typeface="ＭＳ Ｐゴシック" panose="020B0600070205080204" pitchFamily="34" charset="-128"/>
            </a:endParaRPr>
          </a:p>
        </p:txBody>
      </p:sp>
      <p:pic>
        <p:nvPicPr>
          <p:cNvPr id="25603" name="Espace réservé du contenu 6" descr="Capture d’écran"/>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9352" y="1690688"/>
            <a:ext cx="9594447" cy="5017280"/>
          </a:xfrm>
        </p:spPr>
      </p:pic>
    </p:spTree>
    <p:extLst>
      <p:ext uri="{BB962C8B-B14F-4D97-AF65-F5344CB8AC3E}">
        <p14:creationId xmlns:p14="http://schemas.microsoft.com/office/powerpoint/2010/main" val="270860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Espace réservé du contenu 3" descr="Capture d’écr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6026" y="239713"/>
            <a:ext cx="7229475" cy="6400800"/>
          </a:xfrm>
        </p:spPr>
      </p:pic>
      <p:sp>
        <p:nvSpPr>
          <p:cNvPr id="2" name="ZoneTexte 1"/>
          <p:cNvSpPr txBox="1"/>
          <p:nvPr/>
        </p:nvSpPr>
        <p:spPr>
          <a:xfrm>
            <a:off x="9832770" y="6187044"/>
            <a:ext cx="1496290" cy="369332"/>
          </a:xfrm>
          <a:prstGeom prst="rect">
            <a:avLst/>
          </a:prstGeom>
          <a:noFill/>
        </p:spPr>
        <p:txBody>
          <a:bodyPr wrap="square" rtlCol="0">
            <a:spAutoFit/>
          </a:bodyPr>
          <a:lstStyle/>
          <a:p>
            <a:r>
              <a:rPr lang="fr-FR" dirty="0"/>
              <a:t>Insee 2016</a:t>
            </a:r>
          </a:p>
        </p:txBody>
      </p:sp>
    </p:spTree>
    <p:extLst>
      <p:ext uri="{BB962C8B-B14F-4D97-AF65-F5344CB8AC3E}">
        <p14:creationId xmlns:p14="http://schemas.microsoft.com/office/powerpoint/2010/main" val="330695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9696" y="140526"/>
            <a:ext cx="8435280" cy="1143000"/>
          </a:xfrm>
        </p:spPr>
        <p:txBody>
          <a:bodyPr>
            <a:normAutofit/>
          </a:bodyPr>
          <a:lstStyle/>
          <a:p>
            <a:r>
              <a:rPr lang="fr-FR" dirty="0"/>
              <a:t>Taux d’hospitalisation</a:t>
            </a: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535" y="1257174"/>
            <a:ext cx="8095601" cy="4548090"/>
          </a:xfrm>
          <a:prstGeom prst="rect">
            <a:avLst/>
          </a:prstGeom>
        </p:spPr>
      </p:pic>
      <p:sp>
        <p:nvSpPr>
          <p:cNvPr id="5" name="ZoneTexte 4"/>
          <p:cNvSpPr txBox="1"/>
          <p:nvPr/>
        </p:nvSpPr>
        <p:spPr>
          <a:xfrm>
            <a:off x="1981200" y="5805264"/>
            <a:ext cx="8435280" cy="369332"/>
          </a:xfrm>
          <a:prstGeom prst="rect">
            <a:avLst/>
          </a:prstGeom>
          <a:noFill/>
        </p:spPr>
        <p:txBody>
          <a:bodyPr wrap="square" rtlCol="0">
            <a:spAutoFit/>
          </a:bodyPr>
          <a:lstStyle/>
          <a:p>
            <a:pPr algn="ctr"/>
            <a:r>
              <a:rPr lang="fr-FR" b="1" dirty="0">
                <a:solidFill>
                  <a:prstClr val="black"/>
                </a:solidFill>
                <a:latin typeface="Calibri"/>
              </a:rPr>
              <a:t>2 patients de plus de 75 ans sur 5 hospitalisés en 2017</a:t>
            </a:r>
          </a:p>
        </p:txBody>
      </p:sp>
    </p:spTree>
    <p:extLst>
      <p:ext uri="{BB962C8B-B14F-4D97-AF65-F5344CB8AC3E}">
        <p14:creationId xmlns:p14="http://schemas.microsoft.com/office/powerpoint/2010/main" val="39317398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F6A2B736-E5C7-4664-9EC6-5432FDE2D10A}" vid="{D25C775E-8FC6-4BB5-B40F-A5DDA0224617}"/>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3068</Words>
  <Application>Microsoft Office PowerPoint</Application>
  <PresentationFormat>Grand écran</PresentationFormat>
  <Paragraphs>364</Paragraphs>
  <Slides>69</Slides>
  <Notes>14</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69</vt:i4>
      </vt:variant>
    </vt:vector>
  </HeadingPairs>
  <TitlesOfParts>
    <vt:vector size="82" baseType="lpstr">
      <vt:lpstr>MS PGothic</vt:lpstr>
      <vt:lpstr>MS PGothic</vt:lpstr>
      <vt:lpstr>Arial</vt:lpstr>
      <vt:lpstr>Calibri</vt:lpstr>
      <vt:lpstr>Calibri Light</vt:lpstr>
      <vt:lpstr>Calibri-Bold</vt:lpstr>
      <vt:lpstr>Symbol</vt:lpstr>
      <vt:lpstr>Tahoma</vt:lpstr>
      <vt:lpstr>Times New Roman</vt:lpstr>
      <vt:lpstr>Wingdings</vt:lpstr>
      <vt:lpstr>Thème Office</vt:lpstr>
      <vt:lpstr>Thème1</vt:lpstr>
      <vt:lpstr>1_Thème Office</vt:lpstr>
      <vt:lpstr>Enjeux d’adaptation des filières médico-sociales pour l’accompagnement des personnes âgées en France</vt:lpstr>
      <vt:lpstr>Evolution Démographique</vt:lpstr>
      <vt:lpstr>La pyramide des âges en 2020</vt:lpstr>
      <vt:lpstr>Population par tranche d’âge (2020)</vt:lpstr>
      <vt:lpstr>Population âgée en grande part féminine</vt:lpstr>
      <vt:lpstr>Présentation PowerPoint</vt:lpstr>
      <vt:lpstr>Evolution des limitations d’activités usuelles</vt:lpstr>
      <vt:lpstr>Présentation PowerPoint</vt:lpstr>
      <vt:lpstr>Taux d’hospitalisation</vt:lpstr>
      <vt:lpstr>Les grands enjeux</vt:lpstr>
      <vt:lpstr>Pour aller plus loin…</vt:lpstr>
      <vt:lpstr>Prévenir la dépendance ou préserver l’autonomie?</vt:lpstr>
      <vt:lpstr>Autonomie</vt:lpstr>
      <vt:lpstr>Dépendance</vt:lpstr>
      <vt:lpstr>Etat Grabataire</vt:lpstr>
      <vt:lpstr>Classification Internationale du Fonctionnement (OMS 2001)</vt:lpstr>
      <vt:lpstr>Conséquences de la dépendance</vt:lpstr>
      <vt:lpstr>Echelles d’évaluation de l’autonomie et de la dépendance</vt:lpstr>
      <vt:lpstr>L’évaluation de la dépendance</vt:lpstr>
      <vt:lpstr>Présentation PowerPoint</vt:lpstr>
      <vt:lpstr>La grille AGGIR (Autonomie Gérontologie Groupes Iso-Ressources)</vt:lpstr>
      <vt:lpstr>10 variables « discriminantes » utilisées dans le calcul du GIR</vt:lpstr>
      <vt:lpstr>7 variables "illustratives"</vt:lpstr>
      <vt:lpstr>cotation</vt:lpstr>
      <vt:lpstr>Grille AGGIR</vt:lpstr>
      <vt:lpstr>6 groupes iso-ressource («  GIR ») </vt:lpstr>
      <vt:lpstr>6 groupes iso-ressource («  GIR ») </vt:lpstr>
      <vt:lpstr>Allocation Personnalisée d’Autonomie APA ou ADPA (Allocation Départementale Personnalisée d’Autonomie)</vt:lpstr>
      <vt:lpstr>APA= 1, 2 millions de bénéficiaires en 2012</vt:lpstr>
      <vt:lpstr>Taux bénéficiaires de l’APA (rapporté aux patients &gt;75 ans)</vt:lpstr>
      <vt:lpstr>Règles d’attribution individuelles</vt:lpstr>
      <vt:lpstr>Calcul du coût de l’heure d’aide</vt:lpstr>
      <vt:lpstr>Inégalités territoriales dans la mise en œuvre de l’APA (Q. Roquebert, Paris)</vt:lpstr>
      <vt:lpstr>Deux systèmes de régulation coexistent</vt:lpstr>
      <vt:lpstr>Qu’est-ce qu’un patient âgé complexe?</vt:lpstr>
      <vt:lpstr>Présentation PowerPoint</vt:lpstr>
      <vt:lpstr>Présentation PowerPoint</vt:lpstr>
      <vt:lpstr>Définitions</vt:lpstr>
      <vt:lpstr>Définitions</vt:lpstr>
      <vt:lpstr>Complexité</vt:lpstr>
      <vt:lpstr>Complexité liée aux patients</vt:lpstr>
      <vt:lpstr>Poids de la multi-morbidité</vt:lpstr>
      <vt:lpstr>Présentation PowerPoint</vt:lpstr>
      <vt:lpstr>Polymédication   (5 médicaments ou +) </vt:lpstr>
      <vt:lpstr>Présentation PowerPoint</vt:lpstr>
      <vt:lpstr>Notion de fragilité</vt:lpstr>
      <vt:lpstr>Présentation PowerPoint</vt:lpstr>
      <vt:lpstr>Electronic Frailty Index</vt:lpstr>
      <vt:lpstr>Variabilité du risque </vt:lpstr>
      <vt:lpstr>Définition de la fragilité</vt:lpstr>
      <vt:lpstr>Présentation PowerPoint</vt:lpstr>
      <vt:lpstr>Présentation PowerPoint</vt:lpstr>
      <vt:lpstr>Exemple sarcopénie dépendance</vt:lpstr>
      <vt:lpstr>Complexité du diagnostic</vt:lpstr>
      <vt:lpstr>Présentations cliniques atypiques</vt:lpstr>
      <vt:lpstr>Signes atypiques associés à une surmortalité</vt:lpstr>
      <vt:lpstr>Les grands syndromes gériatriques</vt:lpstr>
      <vt:lpstr>Complexité de prise en charge</vt:lpstr>
      <vt:lpstr>Présentation PowerPoint</vt:lpstr>
      <vt:lpstr>Présentation PowerPoint</vt:lpstr>
      <vt:lpstr>Présentation PowerPoint</vt:lpstr>
      <vt:lpstr>Présentation PowerPoint</vt:lpstr>
      <vt:lpstr>The end of the disease era – Tinetti AJM 2004</vt:lpstr>
      <vt:lpstr>The end of the disease era – Tinetti AJM 2004</vt:lpstr>
      <vt:lpstr>Enjeu = répondre aux besoins des patients âgés </vt:lpstr>
      <vt:lpstr>L’évaluation gériatrique approfondie (EGA)</vt:lpstr>
      <vt:lpstr>= Une approche globale intégrée et sur mesure pour les personnes âgées !</vt:lpstr>
      <vt:lpstr>Enjeux d’implémentation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grands enjeux d’adaptation des filières médico-sociales pour l’accompagnement des personnes âgées en France</dc:title>
  <dc:creator>Thomas Gilbert</dc:creator>
  <cp:lastModifiedBy>Enseignement VIDEA W10</cp:lastModifiedBy>
  <cp:revision>15</cp:revision>
  <dcterms:created xsi:type="dcterms:W3CDTF">2020-10-22T22:33:15Z</dcterms:created>
  <dcterms:modified xsi:type="dcterms:W3CDTF">2024-09-02T13:56:28Z</dcterms:modified>
</cp:coreProperties>
</file>