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1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7"/>
  </p:notesMasterIdLst>
  <p:sldIdLst>
    <p:sldId id="256" r:id="rId2"/>
    <p:sldId id="353" r:id="rId3"/>
    <p:sldId id="396" r:id="rId4"/>
    <p:sldId id="354" r:id="rId5"/>
    <p:sldId id="355" r:id="rId6"/>
    <p:sldId id="356" r:id="rId7"/>
    <p:sldId id="329" r:id="rId8"/>
    <p:sldId id="338" r:id="rId9"/>
    <p:sldId id="310" r:id="rId10"/>
    <p:sldId id="382" r:id="rId11"/>
    <p:sldId id="386" r:id="rId12"/>
    <p:sldId id="334" r:id="rId13"/>
    <p:sldId id="399" r:id="rId14"/>
    <p:sldId id="357" r:id="rId15"/>
    <p:sldId id="337" r:id="rId16"/>
    <p:sldId id="358" r:id="rId17"/>
    <p:sldId id="264" r:id="rId18"/>
    <p:sldId id="348" r:id="rId19"/>
    <p:sldId id="383" r:id="rId20"/>
    <p:sldId id="397" r:id="rId21"/>
    <p:sldId id="368" r:id="rId22"/>
    <p:sldId id="384" r:id="rId23"/>
    <p:sldId id="385" r:id="rId24"/>
    <p:sldId id="279" r:id="rId25"/>
    <p:sldId id="387" r:id="rId26"/>
    <p:sldId id="388" r:id="rId27"/>
    <p:sldId id="389" r:id="rId28"/>
    <p:sldId id="391" r:id="rId29"/>
    <p:sldId id="392" r:id="rId30"/>
    <p:sldId id="369" r:id="rId31"/>
    <p:sldId id="284" r:id="rId32"/>
    <p:sldId id="394" r:id="rId33"/>
    <p:sldId id="286" r:id="rId34"/>
    <p:sldId id="372" r:id="rId35"/>
    <p:sldId id="294" r:id="rId36"/>
    <p:sldId id="293" r:id="rId37"/>
    <p:sldId id="367" r:id="rId38"/>
    <p:sldId id="373" r:id="rId39"/>
    <p:sldId id="359" r:id="rId40"/>
    <p:sldId id="374" r:id="rId41"/>
    <p:sldId id="308" r:id="rId42"/>
    <p:sldId id="317" r:id="rId43"/>
    <p:sldId id="377" r:id="rId44"/>
    <p:sldId id="375" r:id="rId45"/>
    <p:sldId id="323" r:id="rId46"/>
    <p:sldId id="324" r:id="rId47"/>
    <p:sldId id="325" r:id="rId48"/>
    <p:sldId id="378" r:id="rId49"/>
    <p:sldId id="379" r:id="rId50"/>
    <p:sldId id="327" r:id="rId51"/>
    <p:sldId id="398" r:id="rId52"/>
    <p:sldId id="380" r:id="rId53"/>
    <p:sldId id="381" r:id="rId54"/>
    <p:sldId id="263" r:id="rId55"/>
    <p:sldId id="347" r:id="rId5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A7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81047" autoAdjust="0"/>
  </p:normalViewPr>
  <p:slideViewPr>
    <p:cSldViewPr snapToGrid="0">
      <p:cViewPr varScale="1">
        <p:scale>
          <a:sx n="65" d="100"/>
          <a:sy n="65" d="100"/>
        </p:scale>
        <p:origin x="120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B7A1EB-15DB-4AE3-AF85-30736D298BE2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F86ABB-7539-437E-9AE8-A36DBE1749F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2594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ACE80-6749-43CE-AA8F-18BB2C19B33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27798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Biblio sur </a:t>
            </a:r>
            <a:r>
              <a:rPr lang="fr-FR" dirty="0" err="1"/>
              <a:t>Pubmed</a:t>
            </a:r>
            <a:r>
              <a:rPr lang="fr-FR" dirty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6C228-5DE8-4D1F-94AE-6F9B3FC9AAD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5086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6ABB-7539-437E-9AE8-A36DBE1749F3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97692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6ABB-7539-437E-9AE8-A36DBE1749F3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84924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6ABB-7539-437E-9AE8-A36DBE1749F3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52854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Déjà présent dans le PICO mais va falloir être + précis encore là en définissant des CI/CE/CNI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6C228-5DE8-4D1F-94AE-6F9B3FC9AAD4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2979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Déjà présent dans le PICO mais va falloir être + précis encore là en définissant des CI/CE/CNI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6C228-5DE8-4D1F-94AE-6F9B3FC9AAD4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28309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6C228-5DE8-4D1F-94AE-6F9B3FC9AAD4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4483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6C228-5DE8-4D1F-94AE-6F9B3FC9AAD4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2354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B76C228-5DE8-4D1F-94AE-6F9B3FC9AAD4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1903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F86ABB-7539-437E-9AE8-A36DBE1749F3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42315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ACE80-6749-43CE-AA8F-18BB2C19B33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11119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F86ABB-7539-437E-9AE8-A36DBE1749F3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6742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ACE80-6749-43CE-AA8F-18BB2C19B337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7502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Objectif : Evaluer de manière critique un résultat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ACE80-6749-43CE-AA8F-18BB2C19B33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3457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Objectif : Evaluer de manière critique un résultat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FACE80-6749-43CE-AA8F-18BB2C19B33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97736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Il</a:t>
            </a:r>
            <a:r>
              <a:rPr lang="fr-FR" baseline="0" dirty="0"/>
              <a:t> faut distinguer les études ou l’on observe des études ou l’on agit.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6ABB-7539-437E-9AE8-A36DBE1749F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0625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F86ABB-7539-437E-9AE8-A36DBE1749F3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0287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F86ABB-7539-437E-9AE8-A36DBE1749F3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80279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Gold standard ou méthode de référence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92B12-2966-4324-9F26-E41703162246}" type="slidenum">
              <a:rPr lang="fr-FR" smtClean="0"/>
              <a:pPr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3978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690939"/>
            <a:ext cx="9144000" cy="2387600"/>
          </a:xfr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fr-FR" sz="4800" dirty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marL="0" lv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10434"/>
            <a:ext cx="9144000" cy="1655762"/>
          </a:xfrm>
        </p:spPr>
        <p:txBody>
          <a:bodyPr vert="horz" lIns="91440" tIns="45720" rIns="91440" bIns="45720" rtlCol="0">
            <a:normAutofit fontScale="77500" lnSpcReduction="20000"/>
          </a:bodyPr>
          <a:lstStyle>
            <a:lvl1pPr>
              <a:lnSpc>
                <a:spcPct val="170000"/>
              </a:lnSpc>
              <a:defRPr lang="fr-FR" sz="2400" dirty="0"/>
            </a:lvl1pPr>
          </a:lstStyle>
          <a:p>
            <a:pPr marL="0" lvl="0" indent="0" algn="ctr">
              <a:buNone/>
            </a:pPr>
            <a:r>
              <a:rPr lang="fr-FR" dirty="0"/>
              <a:t>Dr Hugo NOELLE</a:t>
            </a:r>
          </a:p>
          <a:p>
            <a:pPr marL="0" lvl="0" indent="0" algn="ctr">
              <a:buNone/>
            </a:pPr>
            <a:r>
              <a:rPr lang="fr-FR" dirty="0"/>
              <a:t>Date</a:t>
            </a:r>
          </a:p>
          <a:p>
            <a:pPr marL="0" lvl="0" indent="0" algn="ctr">
              <a:buNone/>
            </a:pPr>
            <a:r>
              <a:rPr lang="fr-FR" dirty="0"/>
              <a:t>Promotion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EF9D-2FDC-4D2A-B7B6-045BAFF1AB5C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B982-EA15-4397-ADD1-B6CF9DDC1CDB}" type="slidenum">
              <a:rPr lang="fr-FR" smtClean="0"/>
              <a:t>‹N°›</a:t>
            </a:fld>
            <a:endParaRPr lang="fr-FR"/>
          </a:p>
        </p:txBody>
      </p:sp>
      <p:pic>
        <p:nvPicPr>
          <p:cNvPr id="9" name="Picture 2" descr="Université Claude Bernard Lyon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187" y="5578474"/>
            <a:ext cx="5381625" cy="114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Connecteur droit 9"/>
          <p:cNvCxnSpPr/>
          <p:nvPr/>
        </p:nvCxnSpPr>
        <p:spPr>
          <a:xfrm>
            <a:off x="3346450" y="2978567"/>
            <a:ext cx="5499100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851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7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D7AD9-FA45-49FD-8FDB-E186412B0C90}" type="datetime1">
              <a:rPr lang="fr-FR" smtClean="0"/>
              <a:t>09/09/2026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A11B8-558E-4880-88F1-BF65735A8E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398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re 1"/>
          <p:cNvSpPr txBox="1">
            <a:spLocks/>
          </p:cNvSpPr>
          <p:nvPr/>
        </p:nvSpPr>
        <p:spPr>
          <a:xfrm>
            <a:off x="651510" y="1"/>
            <a:ext cx="2331720" cy="825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3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83230" y="1"/>
            <a:ext cx="8370570" cy="8254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fr-FR" sz="3200" dirty="0">
                <a:solidFill>
                  <a:srgbClr val="0F3745"/>
                </a:solidFill>
              </a:defRPr>
            </a:lvl1pPr>
          </a:lstStyle>
          <a:p>
            <a:pPr marL="0" lv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20800"/>
            <a:ext cx="10515600" cy="4856163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fr-FR" sz="2400" u="sng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EF9D-2FDC-4D2A-B7B6-045BAFF1AB5C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B982-EA15-4397-ADD1-B6CF9DDC1CDB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651511" y="0"/>
            <a:ext cx="2331720" cy="8255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601125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83230" y="1"/>
            <a:ext cx="8370570" cy="8254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fr-FR" sz="3200" dirty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marL="0" lv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08100"/>
            <a:ext cx="10515600" cy="4868863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fr-FR" sz="2400" u="sng" kern="1200" dirty="0" smtClean="0">
                <a:solidFill>
                  <a:srgbClr val="0A4E4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rgbClr val="0A4E4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rgbClr val="0A4E4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rgbClr val="0A4E4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>
                <a:solidFill>
                  <a:srgbClr val="0A4E48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EF9D-2FDC-4D2A-B7B6-045BAFF1AB5C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B982-EA15-4397-ADD1-B6CF9DDC1CDB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651510" y="1"/>
            <a:ext cx="2331720" cy="8254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3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endParaRPr lang="fr-FR" dirty="0"/>
          </a:p>
        </p:txBody>
      </p:sp>
      <p:sp>
        <p:nvSpPr>
          <p:cNvPr id="9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651511" y="0"/>
            <a:ext cx="2331720" cy="8255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fr-FR" dirty="0" smtClean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76265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83230" y="1"/>
            <a:ext cx="8370570" cy="8254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fr-FR" sz="3200" dirty="0">
                <a:solidFill>
                  <a:srgbClr val="0F3745"/>
                </a:solidFill>
              </a:defRPr>
            </a:lvl1pPr>
          </a:lstStyle>
          <a:p>
            <a:pPr marL="0" lv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33500"/>
            <a:ext cx="10515600" cy="4843463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fr-FR" sz="2400" u="sng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EF9D-2FDC-4D2A-B7B6-045BAFF1AB5C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B982-EA15-4397-ADD1-B6CF9DDC1CDB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651510" y="1"/>
            <a:ext cx="2331720" cy="8254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3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651511" y="0"/>
            <a:ext cx="2331720" cy="8255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fr-FR" dirty="0" smtClean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028237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83230" y="1"/>
            <a:ext cx="8370570" cy="8254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fr-FR" sz="3200" dirty="0">
                <a:solidFill>
                  <a:schemeClr val="accent5">
                    <a:lumMod val="25000"/>
                  </a:schemeClr>
                </a:solidFill>
              </a:defRPr>
            </a:lvl1pPr>
          </a:lstStyle>
          <a:p>
            <a:pPr marL="0" lv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33500"/>
            <a:ext cx="10515600" cy="4843463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fr-FR" sz="2400" u="sng" kern="1200" dirty="0" smtClean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>
                <a:solidFill>
                  <a:schemeClr val="accent5">
                    <a:lumMod val="1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EF9D-2FDC-4D2A-B7B6-045BAFF1AB5C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B982-EA15-4397-ADD1-B6CF9DDC1CDB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651510" y="1"/>
            <a:ext cx="2331720" cy="8254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3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endParaRPr lang="fr-FR" dirty="0"/>
          </a:p>
        </p:txBody>
      </p:sp>
      <p:sp>
        <p:nvSpPr>
          <p:cNvPr id="9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651511" y="0"/>
            <a:ext cx="2331720" cy="8255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fr-FR" dirty="0" smtClean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fr-FR"/>
              <a:t>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335760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825499"/>
            <a:ext cx="12192000" cy="5530851"/>
          </a:xfrm>
          <a:prstGeom prst="rect">
            <a:avLst/>
          </a:prstGeom>
          <a:solidFill>
            <a:srgbClr val="FE6D73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812800" y="1520846"/>
            <a:ext cx="10430933" cy="1764222"/>
          </a:xfrm>
          <a:prstGeom prst="roundRect">
            <a:avLst>
              <a:gd name="adj" fmla="val 6386"/>
            </a:avLst>
          </a:prstGeom>
          <a:solidFill>
            <a:sysClr val="window" lastClr="FFFFFF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à coins arrondis 15"/>
          <p:cNvSpPr/>
          <p:nvPr/>
        </p:nvSpPr>
        <p:spPr>
          <a:xfrm>
            <a:off x="812800" y="3633264"/>
            <a:ext cx="10430933" cy="2374890"/>
          </a:xfrm>
          <a:prstGeom prst="roundRect">
            <a:avLst>
              <a:gd name="adj" fmla="val 6386"/>
            </a:avLst>
          </a:prstGeom>
          <a:solidFill>
            <a:sysClr val="window" lastClr="FFFFFF"/>
          </a:solidFill>
          <a:ln w="28575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83230" y="1"/>
            <a:ext cx="8370570" cy="8254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fr-FR" sz="3200" dirty="0">
                <a:solidFill>
                  <a:srgbClr val="0F3745"/>
                </a:solidFill>
              </a:defRPr>
            </a:lvl1pPr>
          </a:lstStyle>
          <a:p>
            <a:pPr marL="0" lv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02267" y="1695450"/>
            <a:ext cx="10515600" cy="1572689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fr-FR" sz="2400" u="sng" kern="1200" dirty="0" smtClean="0">
                <a:solidFill>
                  <a:srgbClr val="99010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rgbClr val="99010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rgbClr val="99010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rgbClr val="99010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>
                <a:solidFill>
                  <a:srgbClr val="990108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EF9D-2FDC-4D2A-B7B6-045BAFF1AB5C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B982-EA15-4397-ADD1-B6CF9DDC1CDB}" type="slidenum">
              <a:rPr lang="fr-FR" smtClean="0"/>
              <a:t>‹N°›</a:t>
            </a:fld>
            <a:endParaRPr lang="fr-FR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651510" y="1"/>
            <a:ext cx="2331720" cy="8254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3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endParaRPr lang="fr-FR" dirty="0"/>
          </a:p>
        </p:txBody>
      </p:sp>
      <p:sp>
        <p:nvSpPr>
          <p:cNvPr id="11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651511" y="0"/>
            <a:ext cx="2331720" cy="8255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fr-FR" dirty="0" smtClean="0">
                <a:solidFill>
                  <a:schemeClr val="bg1"/>
                </a:solidFill>
              </a:defRPr>
            </a:lvl1pPr>
          </a:lstStyle>
          <a:p>
            <a:pPr marL="0" lvl="0" indent="0" algn="ctr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12" name="Espace réservé du contenu 2"/>
          <p:cNvSpPr>
            <a:spLocks noGrp="1"/>
          </p:cNvSpPr>
          <p:nvPr>
            <p:ph idx="14"/>
          </p:nvPr>
        </p:nvSpPr>
        <p:spPr>
          <a:xfrm>
            <a:off x="1202267" y="3831683"/>
            <a:ext cx="10515600" cy="1572689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fr-FR" sz="2400" u="sng" kern="1200" dirty="0" smtClean="0">
                <a:solidFill>
                  <a:srgbClr val="990108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rgbClr val="990108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rgbClr val="990108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rgbClr val="990108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>
                <a:solidFill>
                  <a:srgbClr val="990108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895427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825499"/>
            <a:ext cx="12192000" cy="5530851"/>
          </a:xfrm>
          <a:prstGeom prst="rect">
            <a:avLst/>
          </a:prstGeom>
          <a:solidFill>
            <a:srgbClr val="CBEA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à coins arrondis 17"/>
          <p:cNvSpPr/>
          <p:nvPr/>
        </p:nvSpPr>
        <p:spPr>
          <a:xfrm>
            <a:off x="372494" y="1154111"/>
            <a:ext cx="11453746" cy="1977057"/>
          </a:xfrm>
          <a:prstGeom prst="roundRect">
            <a:avLst>
              <a:gd name="adj" fmla="val 105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à coins arrondis 18"/>
          <p:cNvSpPr/>
          <p:nvPr/>
        </p:nvSpPr>
        <p:spPr>
          <a:xfrm>
            <a:off x="372494" y="3310556"/>
            <a:ext cx="11453746" cy="2366344"/>
          </a:xfrm>
          <a:prstGeom prst="roundRect">
            <a:avLst>
              <a:gd name="adj" fmla="val 1054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51510" y="1311591"/>
            <a:ext cx="10515600" cy="4843463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fr-FR" sz="2400" u="sng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2EF9D-2FDC-4D2A-B7B6-045BAFF1AB5C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B982-EA15-4397-ADD1-B6CF9DDC1CDB}" type="slidenum">
              <a:rPr lang="fr-FR" smtClean="0"/>
              <a:t>‹N°›</a:t>
            </a:fld>
            <a:endParaRPr lang="fr-FR"/>
          </a:p>
        </p:txBody>
      </p:sp>
      <p:sp>
        <p:nvSpPr>
          <p:cNvPr id="26" name="Titre 1"/>
          <p:cNvSpPr>
            <a:spLocks noGrp="1"/>
          </p:cNvSpPr>
          <p:nvPr>
            <p:ph type="title"/>
          </p:nvPr>
        </p:nvSpPr>
        <p:spPr>
          <a:xfrm>
            <a:off x="2983230" y="1"/>
            <a:ext cx="8370570" cy="8254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fr-FR" sz="3200" dirty="0">
                <a:solidFill>
                  <a:srgbClr val="0F3745"/>
                </a:solidFill>
              </a:defRPr>
            </a:lvl1pPr>
          </a:lstStyle>
          <a:p>
            <a:pPr marL="0" lvl="0"/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27" name="Titre 1"/>
          <p:cNvSpPr txBox="1">
            <a:spLocks/>
          </p:cNvSpPr>
          <p:nvPr/>
        </p:nvSpPr>
        <p:spPr>
          <a:xfrm>
            <a:off x="651510" y="1"/>
            <a:ext cx="2331720" cy="8254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32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lvl="0"/>
            <a:endParaRPr lang="fr-FR" dirty="0"/>
          </a:p>
        </p:txBody>
      </p:sp>
      <p:sp>
        <p:nvSpPr>
          <p:cNvPr id="12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651511" y="0"/>
            <a:ext cx="2331720" cy="8255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3" name="Espace réservé du contenu 2"/>
          <p:cNvSpPr>
            <a:spLocks noGrp="1"/>
          </p:cNvSpPr>
          <p:nvPr>
            <p:ph idx="14"/>
          </p:nvPr>
        </p:nvSpPr>
        <p:spPr>
          <a:xfrm>
            <a:off x="651510" y="3434556"/>
            <a:ext cx="10515600" cy="4843463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None/>
              <a:defRPr lang="fr-FR" sz="2400" u="sng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FontTx/>
              <a:buBlip>
                <a:blip r:embed="rId2"/>
              </a:buBlip>
              <a:defRPr lang="fr-FR" sz="2400" u="none" kern="1200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325127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9519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FB67121A-FE64-4EB0-81E6-3B954C2E833C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FDC8B9C9-BE79-41DC-AA12-41EFDA4B8EE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3405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2EF9D-2FDC-4D2A-B7B6-045BAFF1AB5C}" type="datetimeFigureOut">
              <a:rPr lang="fr-FR" smtClean="0"/>
              <a:t>09/09/2026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AB982-EA15-4397-ADD1-B6CF9DDC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0152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/>
          <a:lstStyle/>
          <a:p>
            <a:r>
              <a:rPr lang="fr-FR" dirty="0"/>
              <a:t>Les parcours de santé, des interventions complexes : </a:t>
            </a:r>
            <a:br>
              <a:rPr lang="fr-FR" dirty="0"/>
            </a:br>
            <a:r>
              <a:rPr lang="fr-FR" dirty="0"/>
              <a:t>Méthodes d’évaluation </a:t>
            </a:r>
            <a:br>
              <a:rPr lang="fr-FR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dirty="0"/>
              <a:t>Jamal ATFEH</a:t>
            </a:r>
          </a:p>
          <a:p>
            <a:pPr marL="0" indent="0" algn="ctr">
              <a:buNone/>
            </a:pPr>
            <a:r>
              <a:rPr lang="fr-FR" dirty="0"/>
              <a:t>UE Evaluation des parcours– L3 </a:t>
            </a:r>
            <a:r>
              <a:rPr lang="fr-FR" dirty="0" err="1"/>
              <a:t>SpS</a:t>
            </a:r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35672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Exemples d’études et leurs objectifs</a:t>
            </a: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40109637"/>
              </p:ext>
            </p:extLst>
          </p:nvPr>
        </p:nvGraphicFramePr>
        <p:xfrm>
          <a:off x="838199" y="1645761"/>
          <a:ext cx="11070772" cy="3931920"/>
        </p:xfrm>
        <a:graphic>
          <a:graphicData uri="http://schemas.openxmlformats.org/drawingml/2006/table">
            <a:tbl>
              <a:tblPr/>
              <a:tblGrid>
                <a:gridCol w="5535386">
                  <a:extLst>
                    <a:ext uri="{9D8B030D-6E8A-4147-A177-3AD203B41FA5}">
                      <a16:colId xmlns:a16="http://schemas.microsoft.com/office/drawing/2014/main" val="242902871"/>
                    </a:ext>
                  </a:extLst>
                </a:gridCol>
                <a:gridCol w="5535386">
                  <a:extLst>
                    <a:ext uri="{9D8B030D-6E8A-4147-A177-3AD203B41FA5}">
                      <a16:colId xmlns:a16="http://schemas.microsoft.com/office/drawing/2014/main" val="314807309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rgbClr val="0E233F"/>
                          </a:solidFill>
                          <a:effectLst/>
                          <a:latin typeface="Barlow Semi Condensed"/>
                        </a:rPr>
                        <a:t>TYPE D’ETUDE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0E1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rgbClr val="0E233F"/>
                          </a:solidFill>
                          <a:effectLst/>
                          <a:latin typeface="Barlow Semi Condensed"/>
                        </a:rPr>
                        <a:t>OBJECTIF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0E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91398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dirty="0">
                          <a:effectLst/>
                        </a:rPr>
                        <a:t>Essai </a:t>
                      </a:r>
                      <a:r>
                        <a:rPr lang="fr-FR" b="1" dirty="0">
                          <a:effectLst/>
                        </a:rPr>
                        <a:t>thérapeutique/clinique</a:t>
                      </a:r>
                      <a:endParaRPr lang="fr-FR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effectLst/>
                        </a:rPr>
                        <a:t>Évaluer l’intérêt d’un nouveau </a:t>
                      </a:r>
                      <a:r>
                        <a:rPr lang="fr-FR" b="1" dirty="0">
                          <a:effectLst/>
                        </a:rPr>
                        <a:t>médicament</a:t>
                      </a:r>
                      <a:endParaRPr lang="fr-FR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81064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>
                          <a:effectLst/>
                        </a:rPr>
                        <a:t>Étude épidémiologique observationnelle </a:t>
                      </a:r>
                      <a:r>
                        <a:rPr lang="fr-FR" b="1">
                          <a:effectLst/>
                        </a:rPr>
                        <a:t>descriptive</a:t>
                      </a:r>
                      <a:endParaRPr lang="fr-FR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>
                          <a:effectLst/>
                        </a:rPr>
                        <a:t>Étudier la </a:t>
                      </a:r>
                      <a:r>
                        <a:rPr lang="fr-FR" b="1">
                          <a:effectLst/>
                        </a:rPr>
                        <a:t>fréquence </a:t>
                      </a:r>
                      <a:r>
                        <a:rPr lang="fr-FR">
                          <a:effectLst/>
                        </a:rPr>
                        <a:t>et la </a:t>
                      </a:r>
                      <a:r>
                        <a:rPr lang="fr-FR" b="1">
                          <a:effectLst/>
                        </a:rPr>
                        <a:t>répartition </a:t>
                      </a:r>
                      <a:r>
                        <a:rPr lang="fr-FR">
                          <a:effectLst/>
                        </a:rPr>
                        <a:t>d’un problème de santé à un moment donné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45424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dirty="0">
                          <a:effectLst/>
                        </a:rPr>
                        <a:t>Étude épidémiologique observationnelle </a:t>
                      </a:r>
                      <a:r>
                        <a:rPr lang="fr-FR" b="1" dirty="0">
                          <a:effectLst/>
                        </a:rPr>
                        <a:t>causale</a:t>
                      </a:r>
                      <a:r>
                        <a:rPr lang="fr-FR" dirty="0">
                          <a:effectLst/>
                        </a:rPr>
                        <a:t>,</a:t>
                      </a:r>
                      <a:r>
                        <a:rPr lang="fr-FR" b="1" dirty="0">
                          <a:effectLst/>
                        </a:rPr>
                        <a:t> étiologique </a:t>
                      </a:r>
                      <a:r>
                        <a:rPr lang="fr-FR" dirty="0">
                          <a:effectLst/>
                        </a:rPr>
                        <a:t>ou</a:t>
                      </a:r>
                      <a:r>
                        <a:rPr lang="fr-FR" b="1" dirty="0">
                          <a:effectLst/>
                        </a:rPr>
                        <a:t> analytique</a:t>
                      </a:r>
                      <a:endParaRPr lang="fr-FR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>
                          <a:effectLst/>
                        </a:rPr>
                        <a:t>Recherche les </a:t>
                      </a:r>
                      <a:r>
                        <a:rPr lang="fr-FR" b="1">
                          <a:effectLst/>
                        </a:rPr>
                        <a:t>facteurs de risque </a:t>
                      </a:r>
                      <a:r>
                        <a:rPr lang="fr-FR">
                          <a:effectLst/>
                        </a:rPr>
                        <a:t>d’une maladie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71132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dirty="0">
                          <a:effectLst/>
                        </a:rPr>
                        <a:t>Étude </a:t>
                      </a:r>
                      <a:r>
                        <a:rPr lang="fr-FR" b="1" dirty="0">
                          <a:effectLst/>
                        </a:rPr>
                        <a:t>pronostique</a:t>
                      </a:r>
                      <a:endParaRPr lang="fr-FR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effectLst/>
                        </a:rPr>
                        <a:t>Prédire le risque </a:t>
                      </a:r>
                      <a:r>
                        <a:rPr lang="fr-FR" dirty="0">
                          <a:effectLst/>
                        </a:rPr>
                        <a:t>de la survenue d’une </a:t>
                      </a:r>
                      <a:r>
                        <a:rPr lang="fr-FR" b="1" dirty="0">
                          <a:effectLst/>
                        </a:rPr>
                        <a:t>complication </a:t>
                      </a:r>
                      <a:r>
                        <a:rPr lang="fr-FR" dirty="0">
                          <a:effectLst/>
                        </a:rPr>
                        <a:t>lors de l’évolution de la maladie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133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dirty="0">
                          <a:effectLst/>
                        </a:rPr>
                        <a:t>Étude d’</a:t>
                      </a:r>
                      <a:r>
                        <a:rPr lang="fr-FR" b="1" dirty="0">
                          <a:effectLst/>
                        </a:rPr>
                        <a:t>évaluation d’une méthode</a:t>
                      </a:r>
                      <a:r>
                        <a:rPr lang="fr-FR" dirty="0">
                          <a:effectLst/>
                        </a:rPr>
                        <a:t> diagnostique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effectLst/>
                        </a:rPr>
                        <a:t>Étudier l’</a:t>
                      </a:r>
                      <a:r>
                        <a:rPr lang="fr-FR" b="1" dirty="0">
                          <a:effectLst/>
                        </a:rPr>
                        <a:t>intérêt</a:t>
                      </a:r>
                      <a:r>
                        <a:rPr lang="fr-FR" dirty="0">
                          <a:effectLst/>
                        </a:rPr>
                        <a:t> d’un </a:t>
                      </a:r>
                      <a:r>
                        <a:rPr lang="fr-FR" b="1" dirty="0">
                          <a:effectLst/>
                        </a:rPr>
                        <a:t>nouvel examen diagnostique</a:t>
                      </a:r>
                      <a:r>
                        <a:rPr lang="fr-FR" dirty="0">
                          <a:effectLst/>
                        </a:rPr>
                        <a:t> par rapport à un examen de référence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704264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>
                          <a:effectLst/>
                        </a:rPr>
                        <a:t>Étude d’</a:t>
                      </a:r>
                      <a:r>
                        <a:rPr lang="fr-FR" b="1">
                          <a:effectLst/>
                        </a:rPr>
                        <a:t>évaluation d’une intervention en santé</a:t>
                      </a:r>
                      <a:endParaRPr lang="fr-FR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effectLst/>
                        </a:rPr>
                        <a:t>Évaluer l’</a:t>
                      </a:r>
                      <a:r>
                        <a:rPr lang="fr-FR" b="1" dirty="0">
                          <a:effectLst/>
                        </a:rPr>
                        <a:t>intérêt </a:t>
                      </a:r>
                      <a:r>
                        <a:rPr lang="fr-FR" dirty="0">
                          <a:effectLst/>
                        </a:rPr>
                        <a:t>d’une </a:t>
                      </a:r>
                      <a:r>
                        <a:rPr lang="fr-FR" b="1" dirty="0">
                          <a:effectLst/>
                        </a:rPr>
                        <a:t>intervention en santé</a:t>
                      </a:r>
                      <a:r>
                        <a:rPr lang="fr-FR" dirty="0">
                          <a:effectLst/>
                        </a:rPr>
                        <a:t> (programme de prévention, parcours de soins etc.. 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180709"/>
                  </a:ext>
                </a:extLst>
              </a:tr>
            </a:tbl>
          </a:graphicData>
        </a:graphic>
      </p:graphicFrame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0510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Exemples d’études et leurs objectifs</a:t>
            </a:r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0727544"/>
              </p:ext>
            </p:extLst>
          </p:nvPr>
        </p:nvGraphicFramePr>
        <p:xfrm>
          <a:off x="838199" y="1645761"/>
          <a:ext cx="11114316" cy="3931920"/>
        </p:xfrm>
        <a:graphic>
          <a:graphicData uri="http://schemas.openxmlformats.org/drawingml/2006/table">
            <a:tbl>
              <a:tblPr/>
              <a:tblGrid>
                <a:gridCol w="5557158">
                  <a:extLst>
                    <a:ext uri="{9D8B030D-6E8A-4147-A177-3AD203B41FA5}">
                      <a16:colId xmlns:a16="http://schemas.microsoft.com/office/drawing/2014/main" val="242902871"/>
                    </a:ext>
                  </a:extLst>
                </a:gridCol>
                <a:gridCol w="5557158">
                  <a:extLst>
                    <a:ext uri="{9D8B030D-6E8A-4147-A177-3AD203B41FA5}">
                      <a16:colId xmlns:a16="http://schemas.microsoft.com/office/drawing/2014/main" val="314807309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rgbClr val="0E233F"/>
                          </a:solidFill>
                          <a:effectLst/>
                          <a:latin typeface="Barlow Semi Condensed"/>
                        </a:rPr>
                        <a:t>TYPE D’ETUDE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0E1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0" dirty="0">
                          <a:solidFill>
                            <a:srgbClr val="0E233F"/>
                          </a:solidFill>
                          <a:effectLst/>
                          <a:latin typeface="Barlow Semi Condensed"/>
                        </a:rPr>
                        <a:t>OBJECTIF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0E1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91398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dirty="0">
                          <a:effectLst/>
                        </a:rPr>
                        <a:t>Essai </a:t>
                      </a:r>
                      <a:r>
                        <a:rPr lang="fr-FR" b="1" dirty="0">
                          <a:effectLst/>
                        </a:rPr>
                        <a:t>thérapeutique/clinique</a:t>
                      </a:r>
                      <a:endParaRPr lang="fr-FR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effectLst/>
                        </a:rPr>
                        <a:t>Évaluer l’intérêt d’un nouveau </a:t>
                      </a:r>
                      <a:r>
                        <a:rPr lang="fr-FR" b="1" dirty="0">
                          <a:effectLst/>
                        </a:rPr>
                        <a:t>médicament</a:t>
                      </a:r>
                      <a:endParaRPr lang="fr-FR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81064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>
                          <a:effectLst/>
                        </a:rPr>
                        <a:t>Étude épidémiologique observationnelle </a:t>
                      </a:r>
                      <a:r>
                        <a:rPr lang="fr-FR" b="1">
                          <a:effectLst/>
                        </a:rPr>
                        <a:t>descriptive</a:t>
                      </a:r>
                      <a:endParaRPr lang="fr-FR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effectLst/>
                        </a:rPr>
                        <a:t>Étudier la </a:t>
                      </a:r>
                      <a:r>
                        <a:rPr lang="fr-FR" b="1" dirty="0">
                          <a:effectLst/>
                        </a:rPr>
                        <a:t>fréquence </a:t>
                      </a:r>
                      <a:r>
                        <a:rPr lang="fr-FR" dirty="0">
                          <a:effectLst/>
                        </a:rPr>
                        <a:t>et la </a:t>
                      </a:r>
                      <a:r>
                        <a:rPr lang="fr-FR" b="1" dirty="0">
                          <a:effectLst/>
                        </a:rPr>
                        <a:t>répartition </a:t>
                      </a:r>
                      <a:r>
                        <a:rPr lang="fr-FR" dirty="0">
                          <a:effectLst/>
                        </a:rPr>
                        <a:t>d’un problème de santé à un moment donné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45424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dirty="0">
                          <a:effectLst/>
                        </a:rPr>
                        <a:t>Étude épidémiologique observationnelle </a:t>
                      </a:r>
                      <a:r>
                        <a:rPr lang="fr-FR" b="1" dirty="0">
                          <a:effectLst/>
                        </a:rPr>
                        <a:t>causale</a:t>
                      </a:r>
                      <a:r>
                        <a:rPr lang="fr-FR" dirty="0">
                          <a:effectLst/>
                        </a:rPr>
                        <a:t>,</a:t>
                      </a:r>
                      <a:r>
                        <a:rPr lang="fr-FR" b="1" dirty="0">
                          <a:effectLst/>
                        </a:rPr>
                        <a:t> étiologique </a:t>
                      </a:r>
                      <a:r>
                        <a:rPr lang="fr-FR" dirty="0">
                          <a:effectLst/>
                        </a:rPr>
                        <a:t>ou</a:t>
                      </a:r>
                      <a:r>
                        <a:rPr lang="fr-FR" b="1" dirty="0">
                          <a:effectLst/>
                        </a:rPr>
                        <a:t> analytique</a:t>
                      </a:r>
                      <a:endParaRPr lang="fr-FR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>
                          <a:effectLst/>
                        </a:rPr>
                        <a:t>Recherche les </a:t>
                      </a:r>
                      <a:r>
                        <a:rPr lang="fr-FR" b="1">
                          <a:effectLst/>
                        </a:rPr>
                        <a:t>facteurs de risque </a:t>
                      </a:r>
                      <a:r>
                        <a:rPr lang="fr-FR">
                          <a:effectLst/>
                        </a:rPr>
                        <a:t>d’une maladie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071132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dirty="0">
                          <a:effectLst/>
                        </a:rPr>
                        <a:t>Étude </a:t>
                      </a:r>
                      <a:r>
                        <a:rPr lang="fr-FR" b="1" dirty="0">
                          <a:effectLst/>
                        </a:rPr>
                        <a:t>pronostique</a:t>
                      </a:r>
                      <a:endParaRPr lang="fr-FR" dirty="0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1" dirty="0">
                          <a:effectLst/>
                        </a:rPr>
                        <a:t>Prédire le risque </a:t>
                      </a:r>
                      <a:r>
                        <a:rPr lang="fr-FR" dirty="0">
                          <a:effectLst/>
                        </a:rPr>
                        <a:t>de la survenue d’une </a:t>
                      </a:r>
                      <a:r>
                        <a:rPr lang="fr-FR" b="1" dirty="0">
                          <a:effectLst/>
                        </a:rPr>
                        <a:t>complication </a:t>
                      </a:r>
                      <a:r>
                        <a:rPr lang="fr-FR" dirty="0">
                          <a:effectLst/>
                        </a:rPr>
                        <a:t>lors de l’évolution de la maladie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13302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 dirty="0">
                          <a:effectLst/>
                        </a:rPr>
                        <a:t>Étude d’</a:t>
                      </a:r>
                      <a:r>
                        <a:rPr lang="fr-FR" b="1" dirty="0">
                          <a:effectLst/>
                        </a:rPr>
                        <a:t>évaluation d’une méthode</a:t>
                      </a:r>
                      <a:r>
                        <a:rPr lang="fr-FR" dirty="0">
                          <a:effectLst/>
                        </a:rPr>
                        <a:t> diagnostique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effectLst/>
                        </a:rPr>
                        <a:t>Étudier l’</a:t>
                      </a:r>
                      <a:r>
                        <a:rPr lang="fr-FR" b="1" dirty="0">
                          <a:effectLst/>
                        </a:rPr>
                        <a:t>intérêt</a:t>
                      </a:r>
                      <a:r>
                        <a:rPr lang="fr-FR" dirty="0">
                          <a:effectLst/>
                        </a:rPr>
                        <a:t> d’un </a:t>
                      </a:r>
                      <a:r>
                        <a:rPr lang="fr-FR" b="1" dirty="0">
                          <a:effectLst/>
                        </a:rPr>
                        <a:t>nouvel examen diagnostique</a:t>
                      </a:r>
                      <a:r>
                        <a:rPr lang="fr-FR" dirty="0">
                          <a:effectLst/>
                        </a:rPr>
                        <a:t> par rapport à un examen de référence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704264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fr-FR">
                          <a:effectLst/>
                        </a:rPr>
                        <a:t>Étude d’</a:t>
                      </a:r>
                      <a:r>
                        <a:rPr lang="fr-FR" b="1">
                          <a:effectLst/>
                        </a:rPr>
                        <a:t>évaluation d’une intervention en santé</a:t>
                      </a:r>
                      <a:endParaRPr lang="fr-FR">
                        <a:effectLst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>
                          <a:effectLst/>
                        </a:rPr>
                        <a:t>Évaluer l’</a:t>
                      </a:r>
                      <a:r>
                        <a:rPr lang="fr-FR" b="1" dirty="0">
                          <a:effectLst/>
                        </a:rPr>
                        <a:t>intérêt </a:t>
                      </a:r>
                      <a:r>
                        <a:rPr lang="fr-FR" dirty="0">
                          <a:effectLst/>
                        </a:rPr>
                        <a:t>d’une </a:t>
                      </a:r>
                      <a:r>
                        <a:rPr lang="fr-FR" b="1" dirty="0">
                          <a:effectLst/>
                        </a:rPr>
                        <a:t>intervention en santé</a:t>
                      </a:r>
                      <a:r>
                        <a:rPr lang="fr-FR" dirty="0">
                          <a:effectLst/>
                        </a:rPr>
                        <a:t> (programme de prévention, parcours de soins etc.. 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0180709"/>
                  </a:ext>
                </a:extLst>
              </a:tr>
            </a:tbl>
          </a:graphicData>
        </a:graphic>
      </p:graphicFrame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490537" y="1981199"/>
            <a:ext cx="11210925" cy="447675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490537" y="5004390"/>
            <a:ext cx="11461978" cy="573291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5497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Intervention simple vs Intervention complexe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Que vous évoque « Intervention simple » ? </a:t>
            </a:r>
          </a:p>
          <a:p>
            <a:r>
              <a:rPr lang="fr-FR" dirty="0"/>
              <a:t>Que vous évoque « Intervention complexe » ?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Pensées 4"/>
          <p:cNvSpPr/>
          <p:nvPr/>
        </p:nvSpPr>
        <p:spPr>
          <a:xfrm>
            <a:off x="4844562" y="2713055"/>
            <a:ext cx="6585438" cy="2558561"/>
          </a:xfrm>
          <a:prstGeom prst="cloudCallout">
            <a:avLst/>
          </a:prstGeom>
          <a:solidFill>
            <a:schemeClr val="accent5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0441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Définitions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51511" y="2100806"/>
            <a:ext cx="11016343" cy="2275252"/>
          </a:xfrm>
        </p:spPr>
        <p:txBody>
          <a:bodyPr>
            <a:normAutofit fontScale="92500"/>
          </a:bodyPr>
          <a:lstStyle/>
          <a:p>
            <a:r>
              <a:rPr lang="fr-FR" sz="3200" u="none" dirty="0"/>
              <a:t>Intervention simple = 1 champ d’action</a:t>
            </a:r>
          </a:p>
          <a:p>
            <a:endParaRPr lang="fr-FR" sz="3200" u="none" dirty="0"/>
          </a:p>
          <a:p>
            <a:r>
              <a:rPr lang="fr-FR" sz="3200" u="none" dirty="0"/>
              <a:t>Intervention complexe = plusieurs champs d’action + cible des facteurs sociologiques et/ou des changements de comportements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1188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Définitions d’une intervention complexe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53747"/>
            <a:ext cx="10515600" cy="5704253"/>
          </a:xfrm>
        </p:spPr>
        <p:txBody>
          <a:bodyPr>
            <a:normAutofit/>
          </a:bodyPr>
          <a:lstStyle/>
          <a:p>
            <a:r>
              <a:rPr lang="fr-FR" dirty="0"/>
              <a:t>Une intervention est dite complexe quand : </a:t>
            </a:r>
            <a:endParaRPr lang="fr-FR" u="none" dirty="0"/>
          </a:p>
          <a:p>
            <a:pPr marL="342900" indent="-342900">
              <a:buFontTx/>
              <a:buChar char="-"/>
            </a:pPr>
            <a:r>
              <a:rPr lang="fr-FR" u="none" dirty="0"/>
              <a:t>Elle comprend plusieurs éléments d’intervention +/- avec interaction entre eux</a:t>
            </a:r>
          </a:p>
          <a:p>
            <a:pPr marL="342900" indent="-342900">
              <a:buFontTx/>
              <a:buChar char="-"/>
            </a:pPr>
            <a:r>
              <a:rPr lang="fr-FR" u="none" dirty="0"/>
              <a:t>Ses finalités/dimensions sont multiples</a:t>
            </a:r>
          </a:p>
          <a:p>
            <a:pPr marL="342900" indent="-342900">
              <a:buFontTx/>
              <a:buChar char="-"/>
            </a:pPr>
            <a:r>
              <a:rPr lang="fr-FR" u="none" dirty="0"/>
              <a:t>Elle cible des changements de comportements </a:t>
            </a:r>
          </a:p>
          <a:p>
            <a:pPr marL="342900" indent="-342900">
              <a:buFontTx/>
              <a:buChar char="-"/>
            </a:pPr>
            <a:r>
              <a:rPr lang="fr-FR" u="none" dirty="0"/>
              <a:t>Elle est organisée sur plusieurs niveaux, et met en jeu des structures multiples</a:t>
            </a:r>
          </a:p>
          <a:p>
            <a:pPr marL="342900" indent="-342900">
              <a:buFontTx/>
              <a:buChar char="-"/>
            </a:pPr>
            <a:r>
              <a:rPr lang="fr-FR" u="none" dirty="0"/>
              <a:t>Il existe une interdépendance des niveaux, activités, acteurs</a:t>
            </a:r>
          </a:p>
          <a:p>
            <a:pPr marL="342900" indent="-342900">
              <a:buFontTx/>
              <a:buChar char="-"/>
            </a:pPr>
            <a:r>
              <a:rPr lang="fr-FR" u="none" dirty="0"/>
              <a:t>Elle nécessite des compétences multiples des intervenants</a:t>
            </a:r>
          </a:p>
          <a:p>
            <a:pPr marL="342900" indent="-342900">
              <a:buFontTx/>
              <a:buChar char="-"/>
            </a:pPr>
            <a:r>
              <a:rPr lang="fr-FR" u="none" dirty="0"/>
              <a:t>Il existe de la flexibilité autour de l’intervention</a:t>
            </a:r>
          </a:p>
          <a:p>
            <a:pPr marL="342900" indent="-342900">
              <a:buFontTx/>
              <a:buChar char="-"/>
            </a:pPr>
            <a:r>
              <a:rPr lang="fr-FR" u="none" dirty="0"/>
              <a:t>Son horizon temporel est mal défini</a:t>
            </a:r>
            <a:endParaRPr lang="fr-FR" dirty="0"/>
          </a:p>
          <a:p>
            <a:pPr marL="342900" indent="-342900">
              <a:buFontTx/>
              <a:buChar char="-"/>
            </a:pPr>
            <a:endParaRPr lang="fr-FR" dirty="0"/>
          </a:p>
          <a:p>
            <a:r>
              <a:rPr lang="fr-FR" u="none" dirty="0"/>
              <a:t>+ Complexité du contexte -&gt; système hospitalier, parcours ville/</a:t>
            </a:r>
            <a:r>
              <a:rPr lang="fr-FR" u="none" dirty="0" err="1"/>
              <a:t>hopital</a:t>
            </a:r>
            <a:r>
              <a:rPr lang="fr-FR" u="none" dirty="0"/>
              <a:t> etc…</a:t>
            </a:r>
          </a:p>
          <a:p>
            <a:endParaRPr lang="fr-FR" u="none" dirty="0"/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9215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754381"/>
            <a:ext cx="12192000" cy="5601970"/>
          </a:xfrm>
          <a:prstGeom prst="rect">
            <a:avLst/>
          </a:prstGeom>
          <a:solidFill>
            <a:srgbClr val="CBEAF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0" y="2462230"/>
            <a:ext cx="12192000" cy="1740375"/>
          </a:xfrm>
          <a:prstGeom prst="rect">
            <a:avLst/>
          </a:prstGeom>
          <a:solidFill>
            <a:srgbClr val="FFCB7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0F374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0" y="4162425"/>
            <a:ext cx="12192000" cy="1740375"/>
          </a:xfrm>
          <a:prstGeom prst="rect">
            <a:avLst/>
          </a:prstGeom>
          <a:solidFill>
            <a:srgbClr val="FFCB77">
              <a:lumMod val="20000"/>
              <a:lumOff val="8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0F374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Niveau de flexibilité de l’intervention</a:t>
            </a:r>
          </a:p>
        </p:txBody>
      </p:sp>
      <p:sp>
        <p:nvSpPr>
          <p:cNvPr id="21" name="Espace réservé du contenu 2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2" name="Espace réservé du contenu 2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6" name="Double flèche horizontale 25"/>
          <p:cNvSpPr/>
          <p:nvPr/>
        </p:nvSpPr>
        <p:spPr>
          <a:xfrm>
            <a:off x="0" y="2553442"/>
            <a:ext cx="12192000" cy="2263530"/>
          </a:xfrm>
          <a:prstGeom prst="leftRightArrow">
            <a:avLst/>
          </a:prstGeom>
          <a:solidFill>
            <a:schemeClr val="accent4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51511" y="3448052"/>
            <a:ext cx="2041993" cy="47431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36000" rIns="36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0" u="none" strike="noStrike" kern="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Standardisation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10150476" y="3427962"/>
            <a:ext cx="1720759" cy="47431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Flexibilité</a:t>
            </a:r>
          </a:p>
        </p:txBody>
      </p:sp>
      <p:sp>
        <p:nvSpPr>
          <p:cNvPr id="32" name="Rectangle à coins arrondis 31"/>
          <p:cNvSpPr/>
          <p:nvPr/>
        </p:nvSpPr>
        <p:spPr>
          <a:xfrm>
            <a:off x="1250503" y="4850506"/>
            <a:ext cx="1626311" cy="364211"/>
          </a:xfrm>
          <a:prstGeom prst="roundRect">
            <a:avLst/>
          </a:prstGeom>
          <a:solidFill>
            <a:schemeClr val="accent3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Médicament</a:t>
            </a:r>
          </a:p>
        </p:txBody>
      </p:sp>
      <p:sp>
        <p:nvSpPr>
          <p:cNvPr id="33" name="Rectangle à coins arrondis 32"/>
          <p:cNvSpPr/>
          <p:nvPr/>
        </p:nvSpPr>
        <p:spPr>
          <a:xfrm>
            <a:off x="4104289" y="4850506"/>
            <a:ext cx="1594701" cy="364211"/>
          </a:xfrm>
          <a:prstGeom prst="roundRect">
            <a:avLst/>
          </a:prstGeom>
          <a:gradFill flip="none" rotWithShape="1">
            <a:gsLst>
              <a:gs pos="47000">
                <a:schemeClr val="accent3"/>
              </a:gs>
              <a:gs pos="92000">
                <a:srgbClr val="FEA7AB"/>
              </a:gs>
            </a:gsLst>
            <a:lin ang="0" scaled="1"/>
            <a:tileRect/>
          </a:gra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Chirurgie</a:t>
            </a:r>
          </a:p>
        </p:txBody>
      </p:sp>
      <p:sp>
        <p:nvSpPr>
          <p:cNvPr id="34" name="Rectangle à coins arrondis 33"/>
          <p:cNvSpPr/>
          <p:nvPr/>
        </p:nvSpPr>
        <p:spPr>
          <a:xfrm>
            <a:off x="8831728" y="4695425"/>
            <a:ext cx="1871881" cy="674371"/>
          </a:xfrm>
          <a:prstGeom prst="roundRect">
            <a:avLst/>
          </a:prstGeom>
          <a:gradFill flip="none" rotWithShape="1">
            <a:gsLst>
              <a:gs pos="0">
                <a:schemeClr val="accent3"/>
              </a:gs>
              <a:gs pos="20000">
                <a:srgbClr val="FEA7AB"/>
              </a:gs>
            </a:gsLst>
            <a:lin ang="0" scaled="1"/>
            <a:tileRect/>
          </a:gra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Programme ETP adaptable</a:t>
            </a:r>
          </a:p>
        </p:txBody>
      </p:sp>
      <p:pic>
        <p:nvPicPr>
          <p:cNvPr id="3074" name="Picture 2" descr="LMD : la flexibilité au service des entrepris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4274" y="215899"/>
            <a:ext cx="1851025" cy="185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7014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Les interventions en santé sont souvent complexes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1320800"/>
            <a:ext cx="11115261" cy="4856163"/>
          </a:xfrm>
        </p:spPr>
        <p:txBody>
          <a:bodyPr>
            <a:normAutofit fontScale="92500" lnSpcReduction="20000"/>
          </a:bodyPr>
          <a:lstStyle/>
          <a:p>
            <a:endParaRPr lang="fr-F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u="none" dirty="0"/>
              <a:t>Changement de l’offre de soins </a:t>
            </a:r>
            <a:r>
              <a:rPr lang="fr-FR" u="none" dirty="0"/>
              <a:t>: Unités </a:t>
            </a:r>
            <a:r>
              <a:rPr lang="fr-FR" u="none" dirty="0" err="1"/>
              <a:t>neurovasculaires</a:t>
            </a:r>
            <a:r>
              <a:rPr lang="fr-FR" u="none" dirty="0"/>
              <a:t>, Hospitalisation à domicile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u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u="none" dirty="0"/>
              <a:t>Changement de comportement des professionnels de la santé </a:t>
            </a:r>
            <a:r>
              <a:rPr lang="fr-FR" u="none" dirty="0"/>
              <a:t>: Stratégies pour la mise en œuvre des recommandations, d’aides à la décision informatisés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u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u="none" dirty="0"/>
              <a:t>Les interventions communautaires </a:t>
            </a:r>
            <a:r>
              <a:rPr lang="fr-FR" u="none" dirty="0"/>
              <a:t>: promotion de la santé, prévention du risque cardio-vasculaire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u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u="none" dirty="0"/>
              <a:t>Les interventions de groupe </a:t>
            </a:r>
            <a:r>
              <a:rPr lang="fr-FR" u="none" dirty="0"/>
              <a:t>: programme dans les écoles pour réduire le tabagisme chez les adolescents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u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b="1" u="none" dirty="0"/>
              <a:t>Les interventions visant chaque patient </a:t>
            </a:r>
            <a:r>
              <a:rPr lang="fr-FR" u="none" dirty="0"/>
              <a:t>: thérapie comportementale cognitive pour la dépression, interventions pour réduire la consommation d'alcool ou soutenir le changement alimentaire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4566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Exemples des programmes de prévention</a:t>
            </a: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>
                <a:srgbClr val="25A79B"/>
              </a:buClr>
            </a:pPr>
            <a:r>
              <a:rPr lang="fr-FR" sz="2000" u="none" dirty="0"/>
              <a:t>Prévention des pandémies grippales: par les vaccinations, la détection précoce du foyer initial, le traitement des sujets contacts, l’isolement des cas, le lavage des mains, le port de masques…</a:t>
            </a:r>
          </a:p>
          <a:p>
            <a:pPr>
              <a:lnSpc>
                <a:spcPct val="90000"/>
              </a:lnSpc>
              <a:buClr>
                <a:srgbClr val="25A79B"/>
              </a:buClr>
            </a:pPr>
            <a:endParaRPr lang="fr-FR" sz="2000" u="none" dirty="0"/>
          </a:p>
          <a:p>
            <a:pPr>
              <a:lnSpc>
                <a:spcPct val="90000"/>
              </a:lnSpc>
              <a:buClr>
                <a:srgbClr val="25A79B"/>
              </a:buClr>
            </a:pPr>
            <a:r>
              <a:rPr lang="fr-FR" sz="2000" u="none" dirty="0"/>
              <a:t>Prévention de la surmortalité lors des fortes variations climatiques: par l’identification des sujets à risque, leur suivi voire leur prise en charge…</a:t>
            </a:r>
          </a:p>
          <a:p>
            <a:pPr>
              <a:lnSpc>
                <a:spcPct val="90000"/>
              </a:lnSpc>
              <a:buClr>
                <a:srgbClr val="25A79B"/>
              </a:buClr>
            </a:pPr>
            <a:endParaRPr lang="fr-FR" sz="2000" u="none" dirty="0"/>
          </a:p>
          <a:p>
            <a:pPr>
              <a:lnSpc>
                <a:spcPct val="90000"/>
              </a:lnSpc>
              <a:buClr>
                <a:srgbClr val="25A79B"/>
              </a:buClr>
            </a:pPr>
            <a:r>
              <a:rPr lang="fr-FR" sz="2000" u="none" dirty="0"/>
              <a:t>Prévention des cancer broncho-pulmonaire: par un dépistage radiologique, un rehaussement du prix des cigarettes, des mises en gardes et des interdictions dans les lieux publics, des campagnes de prévention nationales…</a:t>
            </a:r>
          </a:p>
          <a:p>
            <a:pPr>
              <a:lnSpc>
                <a:spcPct val="90000"/>
              </a:lnSpc>
              <a:buClr>
                <a:srgbClr val="25A79B"/>
              </a:buClr>
            </a:pPr>
            <a:endParaRPr lang="fr-FR" sz="2000" u="none" dirty="0"/>
          </a:p>
          <a:p>
            <a:pPr>
              <a:lnSpc>
                <a:spcPct val="90000"/>
              </a:lnSpc>
              <a:buClr>
                <a:srgbClr val="25A79B"/>
              </a:buClr>
            </a:pPr>
            <a:r>
              <a:rPr lang="fr-FR" sz="2000" u="none" dirty="0"/>
              <a:t>Prévention des accidents de la route: par permis à points, feux rouges, limitations vitesse, radars, voitures moins rapides…</a:t>
            </a:r>
          </a:p>
          <a:p>
            <a:pPr>
              <a:buClr>
                <a:srgbClr val="25A79B"/>
              </a:buClr>
            </a:pPr>
            <a:endParaRPr lang="fr-FR" sz="2400" dirty="0"/>
          </a:p>
        </p:txBody>
      </p:sp>
      <p:sp>
        <p:nvSpPr>
          <p:cNvPr id="2" name="Espace réservé du contenu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955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Exemples des parcours de soins</a:t>
            </a: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342900" indent="-342900">
              <a:lnSpc>
                <a:spcPct val="90000"/>
              </a:lnSpc>
              <a:buClr>
                <a:srgbClr val="25A79B"/>
              </a:buClr>
              <a:buFont typeface="Arial" panose="020B0604020202020204" pitchFamily="34" charset="0"/>
              <a:buChar char="•"/>
            </a:pPr>
            <a:r>
              <a:rPr lang="fr-FR" u="none" dirty="0"/>
              <a:t>Parcours de suivi à domicile des patients greffés hépatiques </a:t>
            </a:r>
          </a:p>
          <a:p>
            <a:pPr>
              <a:lnSpc>
                <a:spcPct val="90000"/>
              </a:lnSpc>
              <a:buClr>
                <a:srgbClr val="25A79B"/>
              </a:buClr>
            </a:pPr>
            <a:endParaRPr lang="fr-FR" u="none" dirty="0"/>
          </a:p>
          <a:p>
            <a:pPr marL="342900" indent="-342900">
              <a:lnSpc>
                <a:spcPct val="90000"/>
              </a:lnSpc>
              <a:buClr>
                <a:srgbClr val="25A79B"/>
              </a:buClr>
              <a:buFont typeface="Arial" panose="020B0604020202020204" pitchFamily="34" charset="0"/>
              <a:buChar char="•"/>
            </a:pPr>
            <a:r>
              <a:rPr lang="fr-FR" u="none" dirty="0"/>
              <a:t>Parcours de réadaptation cardiaque post infarctus dans des structures libérales</a:t>
            </a:r>
          </a:p>
          <a:p>
            <a:pPr>
              <a:lnSpc>
                <a:spcPct val="90000"/>
              </a:lnSpc>
              <a:buClr>
                <a:srgbClr val="25A79B"/>
              </a:buClr>
            </a:pPr>
            <a:endParaRPr lang="fr-FR" u="none" dirty="0"/>
          </a:p>
          <a:p>
            <a:pPr marL="342900" indent="-342900">
              <a:lnSpc>
                <a:spcPct val="90000"/>
              </a:lnSpc>
              <a:buClr>
                <a:srgbClr val="25A79B"/>
              </a:buClr>
              <a:buFont typeface="Arial" panose="020B0604020202020204" pitchFamily="34" charset="0"/>
              <a:buChar char="•"/>
            </a:pPr>
            <a:r>
              <a:rPr lang="fr-FR" u="none" dirty="0"/>
              <a:t>Dispositif de repérage et de prise en charge du surpoids et de l’obésité chez l’enfant en milieu scolaire</a:t>
            </a:r>
          </a:p>
          <a:p>
            <a:pPr>
              <a:lnSpc>
                <a:spcPct val="90000"/>
              </a:lnSpc>
              <a:buClr>
                <a:srgbClr val="25A79B"/>
              </a:buClr>
            </a:pPr>
            <a:endParaRPr lang="fr-FR" u="none" dirty="0"/>
          </a:p>
          <a:p>
            <a:pPr>
              <a:lnSpc>
                <a:spcPct val="90000"/>
              </a:lnSpc>
              <a:buClr>
                <a:srgbClr val="25A79B"/>
              </a:buClr>
            </a:pPr>
            <a:r>
              <a:rPr lang="fr-FR" u="none" dirty="0"/>
              <a:t>………………………………</a:t>
            </a:r>
          </a:p>
        </p:txBody>
      </p:sp>
      <p:sp>
        <p:nvSpPr>
          <p:cNvPr id="2" name="Espace réservé du contenu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6788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Enjeux d’évaluation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20800"/>
            <a:ext cx="10961914" cy="4856163"/>
          </a:xfrm>
        </p:spPr>
        <p:txBody>
          <a:bodyPr>
            <a:norm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  <a:defRPr/>
            </a:pPr>
            <a:r>
              <a:rPr lang="fr-FR" altLang="fr-FR" sz="3200" u="none" dirty="0"/>
              <a:t>Comment proposer une évaluation robuste dans un contexte d’intervention complexe ?</a:t>
            </a:r>
          </a:p>
          <a:p>
            <a:r>
              <a:rPr lang="fr-FR" sz="3200" u="none" dirty="0"/>
              <a:t>Enjeux conceptuels, méthodologiques, et opérationnels 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defRPr/>
            </a:pPr>
            <a:endParaRPr lang="fr-FR" altLang="fr-FR" sz="3200" b="1" u="none" dirty="0"/>
          </a:p>
          <a:p>
            <a:pPr lvl="0">
              <a:spcBef>
                <a:spcPct val="20000"/>
              </a:spcBef>
              <a:spcAft>
                <a:spcPts val="600"/>
              </a:spcAft>
              <a:defRPr/>
            </a:pPr>
            <a:endParaRPr lang="fr-FR" altLang="fr-FR" sz="3200" b="1" u="none" dirty="0"/>
          </a:p>
          <a:p>
            <a:pPr lvl="0">
              <a:spcBef>
                <a:spcPct val="20000"/>
              </a:spcBef>
              <a:spcAft>
                <a:spcPts val="600"/>
              </a:spcAft>
              <a:defRPr/>
            </a:pPr>
            <a:r>
              <a:rPr lang="fr-FR" altLang="fr-FR" sz="3200" b="1" u="none" dirty="0"/>
              <a:t>Utiliser les principes de l’Evidence </a:t>
            </a:r>
            <a:r>
              <a:rPr lang="fr-FR" altLang="fr-FR" sz="3200" b="1" u="none" dirty="0" err="1"/>
              <a:t>Based</a:t>
            </a:r>
            <a:r>
              <a:rPr lang="fr-FR" altLang="fr-FR" sz="3200" b="1" u="none" dirty="0"/>
              <a:t> </a:t>
            </a:r>
            <a:r>
              <a:rPr lang="fr-FR" altLang="fr-FR" sz="3200" b="1" u="none" dirty="0" err="1"/>
              <a:t>Medecine</a:t>
            </a:r>
            <a:endParaRPr lang="fr-FR" altLang="fr-FR" sz="3200" b="1" u="none" dirty="0"/>
          </a:p>
          <a:p>
            <a:pPr lvl="0">
              <a:spcBef>
                <a:spcPct val="20000"/>
              </a:spcBef>
              <a:spcAft>
                <a:spcPts val="600"/>
              </a:spcAft>
              <a:defRPr/>
            </a:pPr>
            <a:r>
              <a:rPr lang="fr-FR" altLang="fr-FR" sz="3200" b="1" u="none" dirty="0"/>
              <a:t>Adapter ces principes pour une évaluation réalisable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3156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3510" y="305305"/>
            <a:ext cx="10515600" cy="1325563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fr-FR" sz="2400" u="sng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Pour vous, qu’est-ce que la recherche ?</a:t>
            </a:r>
          </a:p>
        </p:txBody>
      </p:sp>
      <p:sp>
        <p:nvSpPr>
          <p:cNvPr id="8" name="Pensées 7"/>
          <p:cNvSpPr/>
          <p:nvPr/>
        </p:nvSpPr>
        <p:spPr>
          <a:xfrm>
            <a:off x="2608591" y="1949694"/>
            <a:ext cx="6585438" cy="2558561"/>
          </a:xfrm>
          <a:prstGeom prst="cloudCallout">
            <a:avLst/>
          </a:prstGeom>
          <a:solidFill>
            <a:srgbClr val="FEF9EF"/>
          </a:solidFill>
          <a:ln w="12700" cap="flat" cmpd="sng" algn="ctr">
            <a:solidFill>
              <a:srgbClr val="227C9D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09676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Comment avoir confiance en un résultat ?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ct val="20000"/>
              </a:spcBef>
              <a:spcAft>
                <a:spcPts val="600"/>
              </a:spcAft>
              <a:defRPr/>
            </a:pPr>
            <a:r>
              <a:rPr lang="fr-FR" altLang="fr-FR" b="1" dirty="0"/>
              <a:t>Niveau de preuve</a:t>
            </a:r>
            <a:r>
              <a:rPr lang="fr-FR" altLang="fr-FR" b="1" u="none" dirty="0"/>
              <a:t> : </a:t>
            </a:r>
            <a:r>
              <a:rPr lang="fr-FR" altLang="fr-FR" u="none" dirty="0"/>
              <a:t>caractérise la capacité de l’étude à répondre à la question posée, et la confiance que l’on peut avoir en un résultat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defRPr/>
            </a:pPr>
            <a:endParaRPr lang="fr-FR" altLang="fr-FR" dirty="0"/>
          </a:p>
          <a:p>
            <a:pPr lvl="0">
              <a:spcBef>
                <a:spcPct val="20000"/>
              </a:spcBef>
              <a:spcAft>
                <a:spcPts val="600"/>
              </a:spcAft>
              <a:defRPr/>
            </a:pPr>
            <a:r>
              <a:rPr lang="fr-FR" altLang="fr-FR" u="none" dirty="0"/>
              <a:t>Proposition d’une gradation de designs d’études, basée sur le nombre de biais potentiels auxquels est sujet chaque type d’étude :</a:t>
            </a:r>
          </a:p>
          <a:p>
            <a:pPr lvl="0">
              <a:spcBef>
                <a:spcPct val="20000"/>
              </a:spcBef>
              <a:spcAft>
                <a:spcPts val="600"/>
              </a:spcAft>
              <a:defRPr/>
            </a:pPr>
            <a:r>
              <a:rPr lang="fr-FR" altLang="fr-FR" b="1" u="none" dirty="0"/>
              <a:t>	Plus ce nombre ↗ plus le niveau de preuve ↘</a:t>
            </a:r>
          </a:p>
          <a:p>
            <a:endParaRPr lang="fr-FR" dirty="0"/>
          </a:p>
        </p:txBody>
      </p:sp>
      <p:pic>
        <p:nvPicPr>
          <p:cNvPr id="7" name="Picture 2" descr="https://www.cidj.com/sites/default/files/styles/full_article/public/2019-08/constat-d-huissier.jpg?itok=LcJbzqX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135" y="3973099"/>
            <a:ext cx="2778303" cy="1991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4694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Echelles de niveau de preuve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511" y="1696276"/>
            <a:ext cx="7741646" cy="4865453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651511" y="1248500"/>
            <a:ext cx="4476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cs typeface="Calibri"/>
              </a:rPr>
              <a:t>Exemple : Grade des recommandations HAS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539245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principales étapes d’une étude de recherche clinique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spcBef>
                <a:spcPct val="20000"/>
              </a:spcBef>
              <a:spcAft>
                <a:spcPts val="600"/>
              </a:spcAft>
              <a:buNone/>
              <a:defRPr/>
            </a:pPr>
            <a:r>
              <a:rPr lang="fr-FR" altLang="fr-FR" dirty="0"/>
              <a:t>Comment construire une étude qui soit le plus à l’abris de biais ?</a:t>
            </a:r>
          </a:p>
          <a:p>
            <a:pPr marL="457200" lvl="1" indent="0">
              <a:spcBef>
                <a:spcPct val="20000"/>
              </a:spcBef>
              <a:spcAft>
                <a:spcPts val="600"/>
              </a:spcAft>
              <a:buNone/>
              <a:defRPr/>
            </a:pPr>
            <a:endParaRPr lang="fr-FR" altLang="fr-FR" dirty="0"/>
          </a:p>
          <a:p>
            <a:pPr marL="914400" lvl="1" indent="-457200">
              <a:spcBef>
                <a:spcPct val="200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fr-FR" altLang="fr-FR" dirty="0"/>
              <a:t>Question et objectif de recherche</a:t>
            </a:r>
          </a:p>
          <a:p>
            <a:pPr marL="914400" lvl="1" indent="-457200">
              <a:spcBef>
                <a:spcPct val="200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fr-FR" altLang="fr-FR" dirty="0"/>
              <a:t>Design d’étude</a:t>
            </a:r>
          </a:p>
          <a:p>
            <a:pPr marL="914400" lvl="1" indent="-457200">
              <a:spcBef>
                <a:spcPct val="200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fr-FR" altLang="fr-FR" dirty="0"/>
              <a:t>Critère de jugement</a:t>
            </a:r>
          </a:p>
          <a:p>
            <a:pPr marL="914400" lvl="1" indent="-457200">
              <a:spcBef>
                <a:spcPct val="200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fr-FR" altLang="fr-FR" dirty="0"/>
              <a:t>Population</a:t>
            </a:r>
          </a:p>
          <a:p>
            <a:pPr marL="914400" lvl="1" indent="-457200">
              <a:spcBef>
                <a:spcPct val="200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fr-FR" altLang="fr-FR" dirty="0"/>
              <a:t>Allocation des traitements</a:t>
            </a:r>
          </a:p>
          <a:p>
            <a:pPr marL="914400" lvl="1" indent="-457200">
              <a:spcBef>
                <a:spcPct val="20000"/>
              </a:spcBef>
              <a:spcAft>
                <a:spcPts val="600"/>
              </a:spcAft>
              <a:buFont typeface="+mj-lt"/>
              <a:buAutoNum type="arabicPeriod"/>
              <a:defRPr/>
            </a:pPr>
            <a:r>
              <a:rPr lang="fr-FR" altLang="fr-FR" dirty="0"/>
              <a:t>Suivi des sujets et recueil des critères de jugement</a:t>
            </a:r>
          </a:p>
          <a:p>
            <a:endParaRPr lang="fr-FR" dirty="0"/>
          </a:p>
        </p:txBody>
      </p:sp>
      <p:sp>
        <p:nvSpPr>
          <p:cNvPr id="17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F4668DC-857F-487D-BFFA-8C0CA5037977}" type="slidenum">
              <a:rPr lang="fr-BE" smtClean="0"/>
              <a:pPr algn="r"/>
              <a:t>22</a:t>
            </a:fld>
            <a:endParaRPr lang="fr-BE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54157" y="1366982"/>
            <a:ext cx="9519879" cy="4920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1">
              <a:spcBef>
                <a:spcPct val="20000"/>
              </a:spcBef>
              <a:spcAft>
                <a:spcPts val="600"/>
              </a:spcAft>
              <a:defRPr/>
            </a:pPr>
            <a:endParaRPr lang="fr-FR" altLang="fr-FR" i="1" dirty="0"/>
          </a:p>
          <a:p>
            <a:pPr lvl="1">
              <a:spcBef>
                <a:spcPct val="20000"/>
              </a:spcBef>
              <a:spcAft>
                <a:spcPts val="600"/>
              </a:spcAft>
              <a:defRPr/>
            </a:pPr>
            <a:endParaRPr lang="fr-FR" altLang="fr-FR" i="1" dirty="0"/>
          </a:p>
          <a:p>
            <a:pPr lvl="1">
              <a:spcBef>
                <a:spcPct val="20000"/>
              </a:spcBef>
              <a:spcAft>
                <a:spcPts val="600"/>
              </a:spcAft>
              <a:defRPr/>
            </a:pPr>
            <a:endParaRPr lang="fr-FR" altLang="fr-FR" i="1" dirty="0"/>
          </a:p>
          <a:p>
            <a:pPr lvl="1">
              <a:spcBef>
                <a:spcPct val="20000"/>
              </a:spcBef>
              <a:spcAft>
                <a:spcPts val="600"/>
              </a:spcAft>
              <a:defRPr/>
            </a:pPr>
            <a:endParaRPr lang="fr-FR" altLang="fr-FR" i="1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1826840" y="116632"/>
            <a:ext cx="8745627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49105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fr-FR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1) Ciblage de la question de recherche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cxnSp>
        <p:nvCxnSpPr>
          <p:cNvPr id="8" name="Connecteur droit 7"/>
          <p:cNvCxnSpPr/>
          <p:nvPr/>
        </p:nvCxnSpPr>
        <p:spPr>
          <a:xfrm>
            <a:off x="1919536" y="836712"/>
            <a:ext cx="7992888" cy="0"/>
          </a:xfrm>
          <a:prstGeom prst="line">
            <a:avLst/>
          </a:prstGeom>
          <a:ln w="19050">
            <a:gradFill flip="none" rotWithShape="1">
              <a:gsLst>
                <a:gs pos="41000">
                  <a:schemeClr val="bg1">
                    <a:lumMod val="85000"/>
                  </a:schemeClr>
                </a:gs>
                <a:gs pos="0">
                  <a:schemeClr val="accent6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 bwMode="auto">
          <a:xfrm>
            <a:off x="2166106" y="1331578"/>
            <a:ext cx="2160240" cy="43204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BACC6"/>
            </a:solidFill>
            <a:prstDash val="solid"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Théorie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2166106" y="2456044"/>
            <a:ext cx="2160240" cy="432048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BACC6"/>
            </a:solidFill>
            <a:prstDash val="solid"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Hypothèse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2166106" y="3593275"/>
            <a:ext cx="2160240" cy="64807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BACC6"/>
            </a:solidFill>
            <a:prstDash val="solid"/>
            <a:headEnd type="none" w="sm" len="sm"/>
            <a:tailEnd type="triangl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Expérience ad hoc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1583093" y="4861928"/>
            <a:ext cx="1584176" cy="64807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BACC6"/>
            </a:solidFill>
            <a:prstDash val="solid"/>
            <a:headEnd type="none" w="sm" len="sm"/>
            <a:tailEnd type="triangle" w="lg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Confirmationde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la théorie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3534258" y="4861928"/>
            <a:ext cx="1584176" cy="648072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rgbClr val="4BACC6"/>
            </a:solidFill>
            <a:prstDash val="solid"/>
            <a:headEnd type="none" w="sm" len="sm"/>
            <a:tailEnd type="triangle" w="lg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réfutation</a:t>
            </a:r>
          </a:p>
        </p:txBody>
      </p:sp>
      <p:sp>
        <p:nvSpPr>
          <p:cNvPr id="34" name="Flèche vers le bas 33"/>
          <p:cNvSpPr/>
          <p:nvPr/>
        </p:nvSpPr>
        <p:spPr bwMode="auto">
          <a:xfrm>
            <a:off x="3030201" y="1879668"/>
            <a:ext cx="312829" cy="410805"/>
          </a:xfrm>
          <a:prstGeom prst="downArrow">
            <a:avLst/>
          </a:prstGeom>
          <a:solidFill>
            <a:sysClr val="window" lastClr="FFFFFF"/>
          </a:solidFill>
          <a:ln w="25400" cap="flat" cmpd="sng" algn="ctr">
            <a:solidFill>
              <a:srgbClr val="4BACC6"/>
            </a:solidFill>
            <a:prstDash val="solid"/>
            <a:headEnd type="none" w="sm" len="sm"/>
            <a:tailEnd type="triangle" w="lg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Flèche vers le bas 34"/>
          <p:cNvSpPr/>
          <p:nvPr/>
        </p:nvSpPr>
        <p:spPr bwMode="auto">
          <a:xfrm>
            <a:off x="3030201" y="3015561"/>
            <a:ext cx="312829" cy="410805"/>
          </a:xfrm>
          <a:prstGeom prst="downArrow">
            <a:avLst/>
          </a:prstGeom>
          <a:solidFill>
            <a:sysClr val="window" lastClr="FFFFFF"/>
          </a:solidFill>
          <a:ln w="25400" cap="flat" cmpd="sng" algn="ctr">
            <a:solidFill>
              <a:srgbClr val="4BACC6"/>
            </a:solidFill>
            <a:prstDash val="solid"/>
            <a:headEnd type="none" w="sm" len="sm"/>
            <a:tailEnd type="triangle" w="lg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Flèche vers le bas 35"/>
          <p:cNvSpPr/>
          <p:nvPr/>
        </p:nvSpPr>
        <p:spPr bwMode="auto">
          <a:xfrm rot="2329764">
            <a:off x="2310122" y="4356373"/>
            <a:ext cx="312829" cy="410805"/>
          </a:xfrm>
          <a:prstGeom prst="downArrow">
            <a:avLst/>
          </a:prstGeom>
          <a:solidFill>
            <a:sysClr val="window" lastClr="FFFFFF"/>
          </a:solidFill>
          <a:ln w="25400" cap="flat" cmpd="sng" algn="ctr">
            <a:solidFill>
              <a:srgbClr val="4BACC6"/>
            </a:solidFill>
            <a:prstDash val="solid"/>
            <a:headEnd type="none" w="sm" len="sm"/>
            <a:tailEnd type="triangle" w="lg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Flèche vers le bas 36"/>
          <p:cNvSpPr/>
          <p:nvPr/>
        </p:nvSpPr>
        <p:spPr bwMode="auto">
          <a:xfrm rot="19179086">
            <a:off x="3917740" y="4346235"/>
            <a:ext cx="312829" cy="410805"/>
          </a:xfrm>
          <a:prstGeom prst="downArrow">
            <a:avLst/>
          </a:prstGeom>
          <a:solidFill>
            <a:sysClr val="window" lastClr="FFFFFF"/>
          </a:solidFill>
          <a:ln w="25400" cap="flat" cmpd="sng" algn="ctr">
            <a:solidFill>
              <a:srgbClr val="4BACC6"/>
            </a:solidFill>
            <a:prstDash val="solid"/>
            <a:headEnd type="none" w="sm" len="sm"/>
            <a:tailEnd type="triangle" w="lg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669"/>
          <a:stretch/>
        </p:blipFill>
        <p:spPr bwMode="auto">
          <a:xfrm>
            <a:off x="4751252" y="1098416"/>
            <a:ext cx="734361" cy="71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59" r="810"/>
          <a:stretch/>
        </p:blipFill>
        <p:spPr bwMode="auto">
          <a:xfrm>
            <a:off x="4751251" y="2297805"/>
            <a:ext cx="734361" cy="71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" name="ZoneTexte 39"/>
          <p:cNvSpPr txBox="1"/>
          <p:nvPr/>
        </p:nvSpPr>
        <p:spPr>
          <a:xfrm>
            <a:off x="5485612" y="1259468"/>
            <a:ext cx="1744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BIBLIOGRAPHIE</a:t>
            </a:r>
          </a:p>
        </p:txBody>
      </p:sp>
      <p:sp>
        <p:nvSpPr>
          <p:cNvPr id="41" name="ZoneTexte 40"/>
          <p:cNvSpPr txBox="1"/>
          <p:nvPr/>
        </p:nvSpPr>
        <p:spPr>
          <a:xfrm>
            <a:off x="5628284" y="2487402"/>
            <a:ext cx="2429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 Objectif de recherche</a:t>
            </a:r>
          </a:p>
        </p:txBody>
      </p:sp>
      <p:sp>
        <p:nvSpPr>
          <p:cNvPr id="42" name="ZoneTexte 41"/>
          <p:cNvSpPr txBox="1"/>
          <p:nvPr/>
        </p:nvSpPr>
        <p:spPr>
          <a:xfrm>
            <a:off x="4413468" y="3732645"/>
            <a:ext cx="26230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1 cadre méthodologique</a:t>
            </a:r>
          </a:p>
        </p:txBody>
      </p:sp>
      <p:sp>
        <p:nvSpPr>
          <p:cNvPr id="43" name="ZoneTexte 42"/>
          <p:cNvSpPr txBox="1"/>
          <p:nvPr/>
        </p:nvSpPr>
        <p:spPr>
          <a:xfrm>
            <a:off x="5997119" y="4679003"/>
            <a:ext cx="59302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3"/>
                </a:solidFill>
              </a:rPr>
              <a:t>1 question = 1 hypothèse = 1 objectif</a:t>
            </a:r>
          </a:p>
          <a:p>
            <a:r>
              <a:rPr lang="fr-FR" sz="2400" b="1" dirty="0">
                <a:solidFill>
                  <a:schemeClr val="accent3"/>
                </a:solidFill>
              </a:rPr>
              <a:t>= 1 cadre méthodologique pour y répondre</a:t>
            </a:r>
          </a:p>
        </p:txBody>
      </p:sp>
      <p:sp>
        <p:nvSpPr>
          <p:cNvPr id="44" name="ZoneTexte 43"/>
          <p:cNvSpPr txBox="1"/>
          <p:nvPr/>
        </p:nvSpPr>
        <p:spPr>
          <a:xfrm>
            <a:off x="7548978" y="1171693"/>
            <a:ext cx="4458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accent3"/>
                </a:solidFill>
              </a:rPr>
              <a:t>Démarche hypothético déductive</a:t>
            </a:r>
          </a:p>
        </p:txBody>
      </p:sp>
    </p:spTree>
    <p:extLst>
      <p:ext uri="{BB962C8B-B14F-4D97-AF65-F5344CB8AC3E}">
        <p14:creationId xmlns:p14="http://schemas.microsoft.com/office/powerpoint/2010/main" val="9672999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1) Question et objectif de recherche: PICO</a:t>
            </a: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200000"/>
              </a:lnSpc>
              <a:buClr>
                <a:srgbClr val="25A79B"/>
              </a:buClr>
            </a:pPr>
            <a:r>
              <a:rPr lang="fr-FR" b="1" u="sng" dirty="0">
                <a:solidFill>
                  <a:schemeClr val="accent6"/>
                </a:solidFill>
              </a:rPr>
              <a:t>P</a:t>
            </a:r>
            <a:r>
              <a:rPr lang="fr-FR" dirty="0">
                <a:solidFill>
                  <a:schemeClr val="accent6"/>
                </a:solidFill>
              </a:rPr>
              <a:t>opulation :  </a:t>
            </a:r>
            <a:r>
              <a:rPr lang="fr-FR" u="none" dirty="0"/>
              <a:t>Lieu et Echantillon d’étude</a:t>
            </a:r>
          </a:p>
          <a:p>
            <a:pPr>
              <a:lnSpc>
                <a:spcPct val="200000"/>
              </a:lnSpc>
              <a:buClr>
                <a:srgbClr val="25A79B"/>
              </a:buClr>
            </a:pPr>
            <a:r>
              <a:rPr lang="fr-FR" b="1" u="sng" dirty="0">
                <a:solidFill>
                  <a:schemeClr val="accent6"/>
                </a:solidFill>
              </a:rPr>
              <a:t>I</a:t>
            </a:r>
            <a:r>
              <a:rPr lang="fr-FR" dirty="0">
                <a:solidFill>
                  <a:schemeClr val="accent6"/>
                </a:solidFill>
              </a:rPr>
              <a:t>ntervention : </a:t>
            </a:r>
            <a:r>
              <a:rPr lang="fr-FR" u="none" dirty="0"/>
              <a:t>Phénomène ou action étudié </a:t>
            </a:r>
          </a:p>
          <a:p>
            <a:pPr>
              <a:lnSpc>
                <a:spcPct val="200000"/>
              </a:lnSpc>
              <a:buClr>
                <a:srgbClr val="25A79B"/>
              </a:buClr>
            </a:pPr>
            <a:r>
              <a:rPr lang="fr-FR" b="1" u="sng" dirty="0">
                <a:solidFill>
                  <a:schemeClr val="accent6"/>
                </a:solidFill>
              </a:rPr>
              <a:t>C</a:t>
            </a:r>
            <a:r>
              <a:rPr lang="fr-FR" dirty="0">
                <a:solidFill>
                  <a:schemeClr val="accent6"/>
                </a:solidFill>
              </a:rPr>
              <a:t>omparateur : </a:t>
            </a:r>
            <a:r>
              <a:rPr lang="fr-FR" u="none" dirty="0"/>
              <a:t>Groupe contrôle envisagé</a:t>
            </a:r>
          </a:p>
          <a:p>
            <a:pPr>
              <a:lnSpc>
                <a:spcPct val="200000"/>
              </a:lnSpc>
              <a:buClr>
                <a:srgbClr val="25A79B"/>
              </a:buClr>
            </a:pPr>
            <a:r>
              <a:rPr lang="fr-FR" b="1" u="sng" dirty="0" err="1">
                <a:solidFill>
                  <a:schemeClr val="accent6"/>
                </a:solidFill>
              </a:rPr>
              <a:t>O</a:t>
            </a:r>
            <a:r>
              <a:rPr lang="fr-FR" dirty="0" err="1">
                <a:solidFill>
                  <a:schemeClr val="accent6"/>
                </a:solidFill>
              </a:rPr>
              <a:t>utcome</a:t>
            </a:r>
            <a:r>
              <a:rPr lang="fr-FR" dirty="0">
                <a:solidFill>
                  <a:schemeClr val="accent6"/>
                </a:solidFill>
              </a:rPr>
              <a:t> : </a:t>
            </a:r>
            <a:r>
              <a:rPr lang="fr-FR" u="none" dirty="0"/>
              <a:t>Résultat clé (= critère de jugement)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64452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1) Question et objectif de recherche: PICO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082" y="3044758"/>
            <a:ext cx="6843310" cy="1504024"/>
          </a:xfrm>
          <a:prstGeom prst="rect">
            <a:avLst/>
          </a:prstGeom>
        </p:spPr>
      </p:pic>
      <p:sp>
        <p:nvSpPr>
          <p:cNvPr id="7" name="Pensées 6"/>
          <p:cNvSpPr/>
          <p:nvPr/>
        </p:nvSpPr>
        <p:spPr>
          <a:xfrm>
            <a:off x="3618879" y="1188164"/>
            <a:ext cx="4669088" cy="1358955"/>
          </a:xfrm>
          <a:prstGeom prst="cloudCallout">
            <a:avLst/>
          </a:prstGeom>
          <a:solidFill>
            <a:srgbClr val="FEF9EF"/>
          </a:solidFill>
          <a:ln w="12700" cap="flat" cmpd="sng" algn="ctr">
            <a:solidFill>
              <a:srgbClr val="227C9D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22725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1) Question et objectif de recherche: PICO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082" y="3044758"/>
            <a:ext cx="6843310" cy="1504024"/>
          </a:xfrm>
          <a:prstGeom prst="rect">
            <a:avLst/>
          </a:prstGeom>
        </p:spPr>
      </p:pic>
      <p:sp>
        <p:nvSpPr>
          <p:cNvPr id="19" name="ZoneTexte 18"/>
          <p:cNvSpPr txBox="1"/>
          <p:nvPr/>
        </p:nvSpPr>
        <p:spPr>
          <a:xfrm>
            <a:off x="4665551" y="2144060"/>
            <a:ext cx="2232248" cy="400110"/>
          </a:xfrm>
          <a:prstGeom prst="rect">
            <a:avLst/>
          </a:prstGeom>
          <a:solidFill>
            <a:srgbClr val="4BACC6">
              <a:lumMod val="40000"/>
              <a:lumOff val="60000"/>
            </a:srgbClr>
          </a:solidFill>
        </p:spPr>
        <p:txBody>
          <a:bodyPr wrap="square" rtlCol="0">
            <a:spAutoFit/>
          </a:bodyPr>
          <a:lstStyle/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C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omparateur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7300550" y="2367887"/>
            <a:ext cx="1775356" cy="400110"/>
          </a:xfrm>
          <a:prstGeom prst="rect">
            <a:avLst/>
          </a:prstGeom>
          <a:solidFill>
            <a:srgbClr val="4BACC6">
              <a:lumMod val="40000"/>
              <a:lumOff val="60000"/>
            </a:srgbClr>
          </a:solidFill>
        </p:spPr>
        <p:txBody>
          <a:bodyPr wrap="square" rtlCol="0">
            <a:spAutoFit/>
          </a:bodyPr>
          <a:lstStyle/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P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opulation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3233582" y="4509001"/>
            <a:ext cx="2584321" cy="400110"/>
          </a:xfrm>
          <a:prstGeom prst="rect">
            <a:avLst/>
          </a:prstGeom>
          <a:solidFill>
            <a:srgbClr val="4BACC6">
              <a:lumMod val="40000"/>
              <a:lumOff val="60000"/>
            </a:srgbClr>
          </a:solidFill>
        </p:spPr>
        <p:txBody>
          <a:bodyPr wrap="square" rtlCol="0">
            <a:spAutoFit/>
          </a:bodyPr>
          <a:lstStyle/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chéma d’étude </a:t>
            </a:r>
          </a:p>
        </p:txBody>
      </p:sp>
      <p:sp>
        <p:nvSpPr>
          <p:cNvPr id="22" name="ZoneTexte 21"/>
          <p:cNvSpPr txBox="1"/>
          <p:nvPr/>
        </p:nvSpPr>
        <p:spPr>
          <a:xfrm>
            <a:off x="681191" y="2148501"/>
            <a:ext cx="3168352" cy="400110"/>
          </a:xfrm>
          <a:prstGeom prst="rect">
            <a:avLst/>
          </a:prstGeom>
          <a:solidFill>
            <a:srgbClr val="4BACC6">
              <a:lumMod val="40000"/>
              <a:lumOff val="60000"/>
            </a:srgbClr>
          </a:solidFill>
        </p:spPr>
        <p:txBody>
          <a:bodyPr wrap="square" rtlCol="0">
            <a:spAutoFit/>
          </a:bodyPr>
          <a:lstStyle/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sng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I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ntervention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182045" y="5044929"/>
            <a:ext cx="1530077" cy="369332"/>
          </a:xfrm>
          <a:prstGeom prst="rect">
            <a:avLst/>
          </a:prstGeom>
          <a:solidFill>
            <a:srgbClr val="4BACC6">
              <a:lumMod val="40000"/>
              <a:lumOff val="60000"/>
            </a:srgbClr>
          </a:solidFill>
        </p:spPr>
        <p:txBody>
          <a:bodyPr wrap="square" rtlCol="0">
            <a:spAutoFit/>
          </a:bodyPr>
          <a:lstStyle/>
          <a:p>
            <a:pPr marL="0" marR="0" lvl="1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sng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O</a:t>
            </a:r>
            <a:r>
              <a:rPr kumimoji="0" lang="fr-FR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utcome</a:t>
            </a:r>
            <a:r>
              <a:rPr kumimoji="0" lang="fr-F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</a:p>
        </p:txBody>
      </p:sp>
      <p:sp>
        <p:nvSpPr>
          <p:cNvPr id="24" name="Flèche droite 23"/>
          <p:cNvSpPr/>
          <p:nvPr/>
        </p:nvSpPr>
        <p:spPr>
          <a:xfrm rot="5400000">
            <a:off x="1722093" y="2546271"/>
            <a:ext cx="477792" cy="576064"/>
          </a:xfrm>
          <a:prstGeom prst="rightArrow">
            <a:avLst/>
          </a:prstGeom>
          <a:solidFill>
            <a:srgbClr val="4BACC6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Flèche droite 24"/>
          <p:cNvSpPr/>
          <p:nvPr/>
        </p:nvSpPr>
        <p:spPr>
          <a:xfrm rot="7362078">
            <a:off x="4306246" y="2697811"/>
            <a:ext cx="545598" cy="323781"/>
          </a:xfrm>
          <a:prstGeom prst="rightArrow">
            <a:avLst/>
          </a:prstGeom>
          <a:solidFill>
            <a:srgbClr val="4BACC6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Virage 25"/>
          <p:cNvSpPr/>
          <p:nvPr/>
        </p:nvSpPr>
        <p:spPr>
          <a:xfrm>
            <a:off x="575333" y="3855164"/>
            <a:ext cx="681749" cy="1139828"/>
          </a:xfrm>
          <a:prstGeom prst="bentArrow">
            <a:avLst/>
          </a:prstGeom>
          <a:solidFill>
            <a:srgbClr val="4BACC6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Flèche droite 26"/>
          <p:cNvSpPr/>
          <p:nvPr/>
        </p:nvSpPr>
        <p:spPr>
          <a:xfrm rot="9801768">
            <a:off x="5072591" y="3010420"/>
            <a:ext cx="2230443" cy="308768"/>
          </a:xfrm>
          <a:prstGeom prst="rightArrow">
            <a:avLst/>
          </a:prstGeom>
          <a:solidFill>
            <a:srgbClr val="4BACC6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1751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2) Design d’étude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1"/>
          <p:cNvSpPr txBox="1">
            <a:spLocks/>
          </p:cNvSpPr>
          <p:nvPr/>
        </p:nvSpPr>
        <p:spPr>
          <a:xfrm>
            <a:off x="1826840" y="116632"/>
            <a:ext cx="8745627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19536" y="1186014"/>
            <a:ext cx="8721436" cy="50593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fr-FR" altLang="fr-FR" sz="2800" dirty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fr-FR" altLang="fr-FR" sz="2400" dirty="0">
              <a:solidFill>
                <a:schemeClr val="bg1">
                  <a:lumMod val="75000"/>
                </a:schemeClr>
              </a:solidFill>
            </a:endParaRPr>
          </a:p>
          <a:p>
            <a:pPr marL="800100" lvl="1" indent="-34290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fr-FR" altLang="fr-FR" i="1" dirty="0"/>
          </a:p>
          <a:p>
            <a:pPr marL="800100" lvl="1" indent="-34290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fr-FR" altLang="fr-FR" i="1" dirty="0"/>
          </a:p>
        </p:txBody>
      </p:sp>
      <p:sp>
        <p:nvSpPr>
          <p:cNvPr id="8" name="Rectangle 3"/>
          <p:cNvSpPr txBox="1">
            <a:spLocks noGrp="1" noChangeArrowheads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fr-FR" altLang="fr-FR" sz="2800" dirty="0"/>
              <a:t>Schémas d’étude selon la question posée</a:t>
            </a:r>
          </a:p>
          <a:p>
            <a:pPr marL="914400" lvl="1" indent="-457200">
              <a:spcBef>
                <a:spcPct val="200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fr-FR" altLang="fr-FR" sz="2600" dirty="0">
                <a:solidFill>
                  <a:srgbClr val="FF0000"/>
                </a:solidFill>
              </a:rPr>
              <a:t>Essai de supériorité</a:t>
            </a:r>
            <a:r>
              <a:rPr lang="fr-FR" altLang="fr-FR" sz="2600" dirty="0"/>
              <a:t> : Essai clinique visant à montrer une différence entre plusieurs traitements/interventions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defRPr/>
            </a:pPr>
            <a:endParaRPr lang="fr-FR" altLang="fr-FR" sz="2400" i="1" dirty="0"/>
          </a:p>
          <a:p>
            <a:pPr marL="914400" lvl="1" indent="-457200">
              <a:spcBef>
                <a:spcPct val="200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fr-FR" altLang="fr-FR" sz="2600" dirty="0">
                <a:solidFill>
                  <a:srgbClr val="FF0000"/>
                </a:solidFill>
              </a:rPr>
              <a:t>Essai de non-infériorité </a:t>
            </a:r>
            <a:r>
              <a:rPr lang="fr-FR" altLang="fr-FR" sz="2600" dirty="0"/>
              <a:t>:</a:t>
            </a:r>
            <a:r>
              <a:rPr lang="fr-FR" altLang="fr-FR" sz="2600" dirty="0">
                <a:solidFill>
                  <a:srgbClr val="FF0000"/>
                </a:solidFill>
              </a:rPr>
              <a:t> </a:t>
            </a:r>
            <a:r>
              <a:rPr lang="fr-FR" altLang="fr-FR" sz="2600" dirty="0"/>
              <a:t>Essai clinique visant à démontrer qu’un nouveau traitement n’est pas moins efficace qu’un traitement de référence, selon une marge de non-infériorité établie au préalable</a:t>
            </a:r>
          </a:p>
          <a:p>
            <a:pPr marL="914400" lvl="1" indent="-457200">
              <a:spcBef>
                <a:spcPct val="200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endParaRPr lang="fr-FR" altLang="fr-FR" sz="2400" dirty="0"/>
          </a:p>
          <a:p>
            <a:pPr marL="914400" lvl="1" indent="-457200">
              <a:spcBef>
                <a:spcPct val="200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fr-FR" altLang="fr-FR" sz="2600" dirty="0">
                <a:solidFill>
                  <a:srgbClr val="FF0000"/>
                </a:solidFill>
              </a:rPr>
              <a:t>Equivalence</a:t>
            </a:r>
            <a:r>
              <a:rPr lang="fr-FR" altLang="fr-FR" sz="2600" dirty="0"/>
              <a:t> : Essai clinique visant à démontrer qu’un nouveau traitement n’est ni plus ni moins efficace qu’un traitement de référence, selon une marge d’équivalence établie au préalable</a:t>
            </a:r>
            <a:endParaRPr lang="fr-FR" altLang="fr-FR" i="1" dirty="0"/>
          </a:p>
        </p:txBody>
      </p:sp>
    </p:spTree>
    <p:extLst>
      <p:ext uri="{BB962C8B-B14F-4D97-AF65-F5344CB8AC3E}">
        <p14:creationId xmlns:p14="http://schemas.microsoft.com/office/powerpoint/2010/main" val="31327638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Justification de la Non infériorité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1"/>
          <p:cNvSpPr txBox="1">
            <a:spLocks/>
          </p:cNvSpPr>
          <p:nvPr/>
        </p:nvSpPr>
        <p:spPr>
          <a:xfrm>
            <a:off x="1826840" y="116632"/>
            <a:ext cx="8745627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19536" y="1186014"/>
            <a:ext cx="8721436" cy="50593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fr-FR" altLang="fr-FR" sz="2800" dirty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fr-FR" altLang="fr-FR" sz="2400" dirty="0">
              <a:solidFill>
                <a:schemeClr val="bg1">
                  <a:lumMod val="75000"/>
                </a:schemeClr>
              </a:solidFill>
            </a:endParaRPr>
          </a:p>
          <a:p>
            <a:pPr marL="800100" lvl="1" indent="-34290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fr-FR" altLang="fr-FR" i="1" dirty="0"/>
          </a:p>
          <a:p>
            <a:pPr marL="800100" lvl="1" indent="-34290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fr-FR" altLang="fr-FR" i="1" dirty="0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Une perte d’efficacité consentie, mais un gain ailleurs !</a:t>
            </a:r>
            <a:endParaRPr lang="fr-FR" dirty="0">
              <a:sym typeface="Wingdings" panose="05000000000000000000" pitchFamily="2" charset="2"/>
            </a:endParaRPr>
          </a:p>
          <a:p>
            <a:endParaRPr lang="fr-FR" dirty="0"/>
          </a:p>
        </p:txBody>
      </p:sp>
      <p:grpSp>
        <p:nvGrpSpPr>
          <p:cNvPr id="9" name="Groupe 8"/>
          <p:cNvGrpSpPr/>
          <p:nvPr/>
        </p:nvGrpSpPr>
        <p:grpSpPr>
          <a:xfrm>
            <a:off x="2560302" y="2121007"/>
            <a:ext cx="7071395" cy="4178042"/>
            <a:chOff x="3125099" y="2714625"/>
            <a:chExt cx="5924550" cy="3329217"/>
          </a:xfrm>
        </p:grpSpPr>
        <p:pic>
          <p:nvPicPr>
            <p:cNvPr id="10" name="Image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71825" y="2714625"/>
              <a:ext cx="5848350" cy="1428750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/>
          </p:nvPicPr>
          <p:blipFill rotWithShape="1">
            <a:blip r:embed="rId4"/>
            <a:srcRect t="2177" b="13914"/>
            <a:stretch/>
          </p:blipFill>
          <p:spPr>
            <a:xfrm>
              <a:off x="3125099" y="4045790"/>
              <a:ext cx="5924550" cy="19980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396529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3) Les critères de jugement</a:t>
            </a:r>
            <a:endParaRPr lang="fr-FR" dirty="0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651511" y="1269234"/>
            <a:ext cx="11356269" cy="3986014"/>
          </a:xfrm>
        </p:spPr>
        <p:txBody>
          <a:bodyPr>
            <a:noAutofit/>
          </a:bodyPr>
          <a:lstStyle/>
          <a:p>
            <a:pPr marL="342900" lvl="0" indent="-3429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fr-FR" altLang="fr-FR" sz="2800" u="none" dirty="0">
                <a:solidFill>
                  <a:srgbClr val="FF0000"/>
                </a:solidFill>
              </a:rPr>
              <a:t>Critère de jugement principal : Démonstration de l’efficacité du traitement</a:t>
            </a:r>
          </a:p>
          <a:p>
            <a:pPr marL="1028700" lvl="1" indent="-3429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fr-FR" altLang="fr-FR" sz="2800" u="none" dirty="0">
                <a:solidFill>
                  <a:prstClr val="black"/>
                </a:solidFill>
              </a:rPr>
              <a:t>Doit être soigneusement choisi</a:t>
            </a:r>
          </a:p>
          <a:p>
            <a:pPr marL="1371600" lvl="2" indent="-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fr-FR" altLang="fr-FR" sz="2000" dirty="0">
                <a:solidFill>
                  <a:prstClr val="black"/>
                </a:solidFill>
              </a:rPr>
              <a:t>Doit mesurer le mieux l’effet du traitement</a:t>
            </a:r>
          </a:p>
          <a:p>
            <a:pPr marL="1371600" lvl="2" indent="-4572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fr-FR" altLang="fr-FR" sz="2000" dirty="0">
                <a:solidFill>
                  <a:prstClr val="black"/>
                </a:solidFill>
              </a:rPr>
              <a:t>Choix pertinent cliniquement vis-à-vis de l’objectif thérapeutique</a:t>
            </a:r>
            <a:endParaRPr lang="fr-FR" altLang="fr-FR" sz="2800" u="none" dirty="0">
              <a:solidFill>
                <a:srgbClr val="FF0000"/>
              </a:solidFill>
            </a:endParaRPr>
          </a:p>
          <a:p>
            <a:pPr marL="1028700" lvl="1" indent="-3429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fr-FR" altLang="fr-FR" sz="2800" u="none" dirty="0">
                <a:solidFill>
                  <a:srgbClr val="FF0000"/>
                </a:solidFill>
              </a:rPr>
              <a:t>Chiffrable, exact, précis, objectif et reproductible +++</a:t>
            </a: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fr-FR" sz="1600" u="none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fr-FR" sz="2800" u="none" dirty="0">
              <a:solidFill>
                <a:srgbClr val="FF0000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fr-FR" sz="2800" u="none" dirty="0">
                <a:solidFill>
                  <a:srgbClr val="FF0000"/>
                </a:solidFill>
              </a:rPr>
              <a:t>Critères de jugement secondaires </a:t>
            </a:r>
            <a:r>
              <a:rPr lang="fr-FR" sz="2800" u="none" dirty="0">
                <a:solidFill>
                  <a:srgbClr val="FF0000"/>
                </a:solidFill>
                <a:sym typeface="Wingdings" panose="05000000000000000000" pitchFamily="2" charset="2"/>
              </a:rPr>
              <a:t> o</a:t>
            </a:r>
            <a:r>
              <a:rPr lang="fr-FR" sz="2800" u="none" dirty="0">
                <a:solidFill>
                  <a:srgbClr val="FF0000"/>
                </a:solidFill>
              </a:rPr>
              <a:t>bjectif exploratoire</a:t>
            </a:r>
          </a:p>
          <a:p>
            <a:endParaRPr lang="fr-FR" sz="2000" u="none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1"/>
          <p:cNvSpPr txBox="1">
            <a:spLocks/>
          </p:cNvSpPr>
          <p:nvPr/>
        </p:nvSpPr>
        <p:spPr>
          <a:xfrm>
            <a:off x="1826840" y="116632"/>
            <a:ext cx="8745627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919536" y="1186014"/>
            <a:ext cx="8721436" cy="50593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fr-FR" altLang="fr-FR" sz="2800" dirty="0">
              <a:solidFill>
                <a:schemeClr val="bg1">
                  <a:lumMod val="75000"/>
                </a:schemeClr>
              </a:solidFill>
            </a:endParaRPr>
          </a:p>
          <a:p>
            <a:pPr marL="342900" indent="-34290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fr-FR" altLang="fr-FR" sz="2400" dirty="0">
              <a:solidFill>
                <a:schemeClr val="bg1">
                  <a:lumMod val="75000"/>
                </a:schemeClr>
              </a:solidFill>
            </a:endParaRPr>
          </a:p>
          <a:p>
            <a:pPr marL="800100" lvl="1" indent="-34290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fr-FR" altLang="fr-FR" i="1" dirty="0"/>
          </a:p>
          <a:p>
            <a:pPr marL="800100" lvl="1" indent="-34290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fr-FR" altLang="fr-FR" i="1" dirty="0"/>
          </a:p>
        </p:txBody>
      </p:sp>
    </p:spTree>
    <p:extLst>
      <p:ext uri="{BB962C8B-B14F-4D97-AF65-F5344CB8AC3E}">
        <p14:creationId xmlns:p14="http://schemas.microsoft.com/office/powerpoint/2010/main" val="4199734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3510" y="305305"/>
            <a:ext cx="10515600" cy="1325563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fr-FR" sz="2400" u="sng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Pourquoi initier un travail de recherche en santé ?</a:t>
            </a:r>
          </a:p>
        </p:txBody>
      </p:sp>
      <p:sp>
        <p:nvSpPr>
          <p:cNvPr id="8" name="Pensées 7"/>
          <p:cNvSpPr/>
          <p:nvPr/>
        </p:nvSpPr>
        <p:spPr>
          <a:xfrm>
            <a:off x="2608591" y="1949694"/>
            <a:ext cx="6585438" cy="2558561"/>
          </a:xfrm>
          <a:prstGeom prst="cloudCallout">
            <a:avLst/>
          </a:prstGeom>
          <a:solidFill>
            <a:srgbClr val="FEF9EF"/>
          </a:solidFill>
          <a:ln w="12700" cap="flat" cmpd="sng" algn="ctr">
            <a:solidFill>
              <a:srgbClr val="227C9D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12827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4) Définir la population d’étude</a:t>
            </a:r>
            <a:endParaRPr lang="fr-FR" dirty="0"/>
          </a:p>
        </p:txBody>
      </p:sp>
      <p:sp>
        <p:nvSpPr>
          <p:cNvPr id="5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F4668DC-857F-487D-BFFA-8C0CA5037977}" type="slidenum">
              <a:rPr lang="fr-BE" smtClean="0"/>
              <a:pPr algn="r"/>
              <a:t>30</a:t>
            </a:fld>
            <a:endParaRPr lang="fr-BE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1954112" y="4213231"/>
            <a:ext cx="2745420" cy="1577165"/>
          </a:xfrm>
          <a:prstGeom prst="wedgeRoundRectCallout">
            <a:avLst>
              <a:gd name="adj1" fmla="val 49982"/>
              <a:gd name="adj2" fmla="val 66869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Départ de patients durant l’étude perdus de vue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1"/>
                </a:solidFill>
              </a:rPr>
              <a:t>Données incomplètes </a:t>
            </a:r>
          </a:p>
        </p:txBody>
      </p:sp>
      <p:sp>
        <p:nvSpPr>
          <p:cNvPr id="11" name="Flèche vers le bas 10"/>
          <p:cNvSpPr/>
          <p:nvPr/>
        </p:nvSpPr>
        <p:spPr>
          <a:xfrm>
            <a:off x="6057948" y="2054197"/>
            <a:ext cx="412594" cy="1604605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à coins arrondis 11"/>
          <p:cNvSpPr/>
          <p:nvPr/>
        </p:nvSpPr>
        <p:spPr>
          <a:xfrm>
            <a:off x="8205223" y="4538920"/>
            <a:ext cx="2557301" cy="753540"/>
          </a:xfrm>
          <a:prstGeom prst="wedgeRoundRectCallout">
            <a:avLst>
              <a:gd name="adj1" fmla="val -61127"/>
              <a:gd name="adj2" fmla="val -389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modalités de recrutement  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4474820" y="1123997"/>
            <a:ext cx="3782112" cy="10772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dirty="0"/>
              <a:t>Population</a:t>
            </a:r>
          </a:p>
          <a:p>
            <a:pPr algn="ctr"/>
            <a:r>
              <a:rPr lang="fr-FR" sz="3200" dirty="0"/>
              <a:t> cible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4402812" y="3671037"/>
            <a:ext cx="38508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Population source </a:t>
            </a:r>
          </a:p>
        </p:txBody>
      </p:sp>
      <p:sp>
        <p:nvSpPr>
          <p:cNvPr id="15" name="Flèche vers le bas 14"/>
          <p:cNvSpPr/>
          <p:nvPr/>
        </p:nvSpPr>
        <p:spPr>
          <a:xfrm>
            <a:off x="6155085" y="4212510"/>
            <a:ext cx="251656" cy="354033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ZoneTexte 15"/>
          <p:cNvSpPr txBox="1"/>
          <p:nvPr/>
        </p:nvSpPr>
        <p:spPr>
          <a:xfrm>
            <a:off x="4724384" y="4609278"/>
            <a:ext cx="309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Population étudiée </a:t>
            </a:r>
          </a:p>
        </p:txBody>
      </p:sp>
      <p:sp>
        <p:nvSpPr>
          <p:cNvPr id="17" name="Flèche vers le bas 16"/>
          <p:cNvSpPr/>
          <p:nvPr/>
        </p:nvSpPr>
        <p:spPr>
          <a:xfrm>
            <a:off x="6167008" y="5253403"/>
            <a:ext cx="275063" cy="460130"/>
          </a:xfrm>
          <a:prstGeom prst="downArrow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/>
          <p:cNvSpPr txBox="1"/>
          <p:nvPr/>
        </p:nvSpPr>
        <p:spPr>
          <a:xfrm>
            <a:off x="3966136" y="5833130"/>
            <a:ext cx="45385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Population analysée </a:t>
            </a:r>
          </a:p>
        </p:txBody>
      </p:sp>
      <p:sp>
        <p:nvSpPr>
          <p:cNvPr id="19" name="Rectangle à coins arrondis 18"/>
          <p:cNvSpPr/>
          <p:nvPr/>
        </p:nvSpPr>
        <p:spPr>
          <a:xfrm>
            <a:off x="7278504" y="2624136"/>
            <a:ext cx="3094455" cy="753540"/>
          </a:xfrm>
          <a:prstGeom prst="wedgeRoundRectCallout">
            <a:avLst>
              <a:gd name="adj1" fmla="val -72887"/>
              <a:gd name="adj2" fmla="val -23073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Critères d’inclusion, de non-inclusion</a:t>
            </a:r>
          </a:p>
        </p:txBody>
      </p:sp>
      <p:sp>
        <p:nvSpPr>
          <p:cNvPr id="20" name="Bulle narrative : rectangle à coins arrondis 6">
            <a:extLst>
              <a:ext uri="{FF2B5EF4-FFF2-40B4-BE49-F238E27FC236}">
                <a16:creationId xmlns:a16="http://schemas.microsoft.com/office/drawing/2014/main" id="{E5A05063-04A0-19A3-D171-41868D8327C7}"/>
              </a:ext>
            </a:extLst>
          </p:cNvPr>
          <p:cNvSpPr/>
          <p:nvPr/>
        </p:nvSpPr>
        <p:spPr>
          <a:xfrm>
            <a:off x="2034801" y="2436294"/>
            <a:ext cx="2790538" cy="1165897"/>
          </a:xfrm>
          <a:prstGeom prst="wedgeRoundRectCallout">
            <a:avLst>
              <a:gd name="adj1" fmla="val 65652"/>
              <a:gd name="adj2" fmla="val -58102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tx1"/>
                </a:solidFill>
              </a:rPr>
              <a:t>Population qui a motivé l’étude et qui pourra possiblement bénéficier de ses résultats  </a:t>
            </a:r>
          </a:p>
        </p:txBody>
      </p:sp>
    </p:spTree>
    <p:extLst>
      <p:ext uri="{BB962C8B-B14F-4D97-AF65-F5344CB8AC3E}">
        <p14:creationId xmlns:p14="http://schemas.microsoft.com/office/powerpoint/2010/main" val="9569197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4) Définir la population d’étude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solidFill>
                  <a:schemeClr val="accent1"/>
                </a:solidFill>
              </a:rPr>
              <a:t>Critères d’inclusion </a:t>
            </a:r>
            <a:r>
              <a:rPr lang="fr-FR" dirty="0"/>
              <a:t>: </a:t>
            </a:r>
            <a:r>
              <a:rPr lang="fr-FR" u="none" dirty="0"/>
              <a:t>vont, s’ils sont TOUS présents, déclencher l’inclusion dans l’étude.</a:t>
            </a:r>
          </a:p>
          <a:p>
            <a:endParaRPr lang="fr-FR" dirty="0"/>
          </a:p>
          <a:p>
            <a:pPr marL="266700" indent="-266700"/>
            <a:r>
              <a:rPr lang="fr-FR" dirty="0">
                <a:solidFill>
                  <a:schemeClr val="accent1"/>
                </a:solidFill>
              </a:rPr>
              <a:t>Critères de non-inclusion : </a:t>
            </a:r>
            <a:r>
              <a:rPr lang="fr-FR" u="none" dirty="0"/>
              <a:t>vont empêcher l’inclusion du patient dans l’étude malgré la présence de critères d’inclusion.</a:t>
            </a:r>
          </a:p>
        </p:txBody>
      </p:sp>
      <p:sp>
        <p:nvSpPr>
          <p:cNvPr id="5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F4668DC-857F-487D-BFFA-8C0CA5037977}" type="slidenum">
              <a:rPr lang="fr-BE" smtClean="0"/>
              <a:pPr algn="r"/>
              <a:t>31</a:t>
            </a:fld>
            <a:endParaRPr lang="fr-BE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313250" y="4031382"/>
            <a:ext cx="8047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>
                <a:solidFill>
                  <a:schemeClr val="accent2"/>
                </a:solidFill>
                <a:sym typeface="Wingdings" panose="05000000000000000000" pitchFamily="2" charset="2"/>
              </a:rPr>
              <a:t> </a:t>
            </a:r>
            <a:r>
              <a:rPr lang="fr-FR" sz="2800" dirty="0">
                <a:solidFill>
                  <a:schemeClr val="accent2"/>
                </a:solidFill>
              </a:rPr>
              <a:t>Définition de ces critères préalable et non-ambiguë </a:t>
            </a:r>
          </a:p>
        </p:txBody>
      </p:sp>
    </p:spTree>
    <p:extLst>
      <p:ext uri="{BB962C8B-B14F-4D97-AF65-F5344CB8AC3E}">
        <p14:creationId xmlns:p14="http://schemas.microsoft.com/office/powerpoint/2010/main" val="26133008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3"/>
          <p:cNvSpPr>
            <a:spLocks noChangeArrowheads="1"/>
          </p:cNvSpPr>
          <p:nvPr/>
        </p:nvSpPr>
        <p:spPr bwMode="auto">
          <a:xfrm>
            <a:off x="1525645" y="3598531"/>
            <a:ext cx="2181225" cy="12954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  <a:round/>
            <a:headEnd type="none" w="sm" len="sm"/>
            <a:tailEnd type="none" w="lg" len="med"/>
          </a:ln>
          <a:effectLst/>
        </p:spPr>
        <p:txBody>
          <a:bodyPr anchor="ctr"/>
          <a:lstStyle/>
          <a:p>
            <a:pPr algn="ctr"/>
            <a:r>
              <a:rPr lang="fr-FR" altLang="fr-FR" dirty="0"/>
              <a:t>Intervention de référence B</a:t>
            </a:r>
          </a:p>
          <a:p>
            <a:pPr algn="ctr"/>
            <a:r>
              <a:rPr lang="fr-FR" altLang="fr-FR" dirty="0"/>
              <a:t>=</a:t>
            </a:r>
          </a:p>
          <a:p>
            <a:pPr algn="ctr"/>
            <a:r>
              <a:rPr lang="fr-FR" altLang="fr-FR" dirty="0"/>
              <a:t>contrôle</a:t>
            </a:r>
          </a:p>
        </p:txBody>
      </p:sp>
      <p:sp>
        <p:nvSpPr>
          <p:cNvPr id="8" name="Oval 4"/>
          <p:cNvSpPr>
            <a:spLocks noChangeArrowheads="1"/>
          </p:cNvSpPr>
          <p:nvPr/>
        </p:nvSpPr>
        <p:spPr bwMode="auto">
          <a:xfrm>
            <a:off x="1525645" y="1980847"/>
            <a:ext cx="2209800" cy="12192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  <a:round/>
            <a:headEnd type="none" w="sm" len="sm"/>
            <a:tailEnd type="none" w="lg" len="med"/>
          </a:ln>
          <a:effectLst/>
        </p:spPr>
        <p:txBody>
          <a:bodyPr anchor="ctr"/>
          <a:lstStyle/>
          <a:p>
            <a:pPr algn="ctr"/>
            <a:r>
              <a:rPr lang="fr-FR" altLang="fr-FR" dirty="0"/>
              <a:t>Intervention étudiée A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7317948" y="2370731"/>
            <a:ext cx="1327388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lg" len="med"/>
          </a:ln>
          <a:effectLst/>
        </p:spPr>
        <p:txBody>
          <a:bodyPr wrap="square">
            <a:spAutoFit/>
          </a:bodyPr>
          <a:lstStyle/>
          <a:p>
            <a:r>
              <a:rPr lang="fr-FR" altLang="fr-FR" sz="2400" dirty="0"/>
              <a:t>10 %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7317949" y="3984251"/>
            <a:ext cx="1031759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lg" len="med"/>
          </a:ln>
          <a:effectLst/>
        </p:spPr>
        <p:txBody>
          <a:bodyPr wrap="square">
            <a:spAutoFit/>
          </a:bodyPr>
          <a:lstStyle/>
          <a:p>
            <a:r>
              <a:rPr lang="fr-FR" altLang="fr-FR" sz="2400" dirty="0"/>
              <a:t>20 %</a:t>
            </a:r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3843685" y="2358095"/>
            <a:ext cx="3543876" cy="464705"/>
          </a:xfrm>
          <a:prstGeom prst="rightArrow">
            <a:avLst>
              <a:gd name="adj1" fmla="val 50000"/>
              <a:gd name="adj2" fmla="val 81250"/>
            </a:avLst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3843684" y="3930835"/>
            <a:ext cx="3543878" cy="504825"/>
          </a:xfrm>
          <a:prstGeom prst="rightArrow">
            <a:avLst>
              <a:gd name="adj1" fmla="val 50000"/>
              <a:gd name="adj2" fmla="val 81250"/>
            </a:avLst>
          </a:prstGeom>
          <a:solidFill>
            <a:schemeClr val="accent6">
              <a:lumMod val="40000"/>
              <a:lumOff val="60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lg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8283718" y="2823726"/>
            <a:ext cx="2384282" cy="1323439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lg" len="med"/>
          </a:ln>
          <a:effectLst/>
        </p:spPr>
        <p:txBody>
          <a:bodyPr wrap="square">
            <a:spAutoFit/>
          </a:bodyPr>
          <a:lstStyle/>
          <a:p>
            <a:r>
              <a:rPr lang="fr-FR" altLang="fr-FR" sz="2000" dirty="0">
                <a:solidFill>
                  <a:srgbClr val="FF0000"/>
                </a:solidFill>
              </a:rPr>
              <a:t>Différence de 10% = différence d’effet entre A et B ou effet de A si B = placebo</a:t>
            </a:r>
            <a:endParaRPr lang="fr-FR" altLang="fr-FR" sz="2000" u="sng" dirty="0">
              <a:solidFill>
                <a:srgbClr val="FF0000"/>
              </a:solidFill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6003926" y="5508625"/>
            <a:ext cx="184731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lg" len="med"/>
          </a:ln>
          <a:effectLst/>
        </p:spPr>
        <p:txBody>
          <a:bodyPr wrap="none">
            <a:spAutoFit/>
          </a:bodyPr>
          <a:lstStyle/>
          <a:p>
            <a:endParaRPr lang="fr-FR" altLang="fr-FR"/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6003926" y="1799464"/>
            <a:ext cx="3528557" cy="40011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lg" len="med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fr-FR" altLang="fr-FR" sz="2000" dirty="0"/>
              <a:t>CJ = mortalité à 5 ans</a:t>
            </a:r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5) Allocation des traitements - groupe contrôle?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altLang="fr-FR" dirty="0">
                <a:sym typeface="Wingdings" panose="05000000000000000000" pitchFamily="2" charset="2"/>
              </a:rPr>
              <a:t> </a:t>
            </a:r>
            <a:r>
              <a:rPr lang="fr-FR" altLang="fr-FR" dirty="0"/>
              <a:t>Pour mesurer l’effet propre d’une intervention ou son bénéfice relatif</a:t>
            </a:r>
          </a:p>
          <a:p>
            <a:endParaRPr lang="fr-FR" dirty="0"/>
          </a:p>
        </p:txBody>
      </p:sp>
      <p:sp>
        <p:nvSpPr>
          <p:cNvPr id="18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F4668DC-857F-487D-BFFA-8C0CA5037977}" type="slidenum">
              <a:rPr lang="fr-BE" smtClean="0"/>
              <a:pPr algn="r"/>
              <a:t>32</a:t>
            </a:fld>
            <a:endParaRPr lang="fr-BE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2" name="Accolade fermante 21"/>
          <p:cNvSpPr/>
          <p:nvPr/>
        </p:nvSpPr>
        <p:spPr>
          <a:xfrm>
            <a:off x="7870682" y="2342457"/>
            <a:ext cx="413037" cy="2103459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3843685" y="2939937"/>
            <a:ext cx="3738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Effet de A + effet placebo + effet des facteurs confondants + évolution naturelle de la maladie </a:t>
            </a:r>
            <a:r>
              <a:rPr lang="fr-FR" sz="1600" dirty="0" err="1"/>
              <a:t>etc</a:t>
            </a:r>
            <a:r>
              <a:rPr lang="fr-FR" sz="1600" dirty="0"/>
              <a:t> …</a:t>
            </a:r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1826840" y="116632"/>
            <a:ext cx="8745627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21" name="Connecteur droit 20"/>
          <p:cNvCxnSpPr/>
          <p:nvPr/>
        </p:nvCxnSpPr>
        <p:spPr>
          <a:xfrm>
            <a:off x="1919536" y="836712"/>
            <a:ext cx="7992888" cy="0"/>
          </a:xfrm>
          <a:prstGeom prst="line">
            <a:avLst/>
          </a:prstGeom>
          <a:ln w="19050">
            <a:gradFill flip="none" rotWithShape="1">
              <a:gsLst>
                <a:gs pos="41000">
                  <a:schemeClr val="bg1">
                    <a:lumMod val="85000"/>
                  </a:schemeClr>
                </a:gs>
                <a:gs pos="0">
                  <a:schemeClr val="accent6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3803045" y="4633589"/>
            <a:ext cx="3738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Effet de B (= 0 si placebo) + effet placebo + effet des facteurs confondants + évolution naturelle de la maladie </a:t>
            </a:r>
            <a:r>
              <a:rPr lang="fr-FR" sz="1600" dirty="0" err="1"/>
              <a:t>etc</a:t>
            </a:r>
            <a:r>
              <a:rPr lang="fr-FR" sz="1600" dirty="0"/>
              <a:t> …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749886" y="5694219"/>
            <a:ext cx="71625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defRPr/>
            </a:pPr>
            <a:r>
              <a:rPr lang="fr-FR" altLang="fr-FR" sz="2400" dirty="0">
                <a:sym typeface="Wingdings" panose="05000000000000000000" pitchFamily="2" charset="2"/>
              </a:rPr>
              <a:t>Mais condition ?  groupes initialement comparables</a:t>
            </a:r>
            <a:endParaRPr lang="fr-FR" altLang="fr-FR" sz="2400" dirty="0"/>
          </a:p>
        </p:txBody>
      </p:sp>
    </p:spTree>
    <p:extLst>
      <p:ext uri="{BB962C8B-B14F-4D97-AF65-F5344CB8AC3E}">
        <p14:creationId xmlns:p14="http://schemas.microsoft.com/office/powerpoint/2010/main" val="401738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Espace réservé du numéro de diapositive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CF4668DC-857F-487D-BFFA-8C0CA5037977}" type="slidenum">
              <a:rPr lang="fr-BE" smtClean="0"/>
              <a:pPr algn="r"/>
              <a:t>33</a:t>
            </a:fld>
            <a:endParaRPr lang="fr-BE" dirty="0"/>
          </a:p>
        </p:txBody>
      </p:sp>
      <p:sp>
        <p:nvSpPr>
          <p:cNvPr id="21" name="Espace réservé du contenu 2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0" name="Titre 1"/>
          <p:cNvSpPr txBox="1">
            <a:spLocks/>
          </p:cNvSpPr>
          <p:nvPr/>
        </p:nvSpPr>
        <p:spPr>
          <a:xfrm>
            <a:off x="3100762" y="60128"/>
            <a:ext cx="8745627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5) Allocation des traitements - randomisation</a:t>
            </a:r>
            <a:endParaRPr lang="fr-FR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2513337" y="2173953"/>
            <a:ext cx="4434290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altLang="fr-FR" sz="2000" dirty="0"/>
              <a:t>La répartition ne doit dépendre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fr-FR" altLang="fr-FR" sz="2000" dirty="0"/>
              <a:t>ni des caractéristiques du patient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fr-FR" altLang="fr-FR" sz="2000" dirty="0"/>
              <a:t>ni de la gravité de la maladie</a:t>
            </a:r>
          </a:p>
          <a:p>
            <a:pPr marL="628650" lvl="1" indent="-171450">
              <a:buFont typeface="Arial" pitchFamily="34" charset="0"/>
              <a:buChar char="•"/>
            </a:pPr>
            <a:r>
              <a:rPr lang="fr-FR" altLang="fr-FR" sz="2000" dirty="0"/>
              <a:t>ni du contexte de soins du patient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2425896" y="4384967"/>
            <a:ext cx="4609172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lvl="1" algn="ctr"/>
            <a:r>
              <a:rPr lang="fr-FR" altLang="fr-FR" sz="2400" dirty="0"/>
              <a:t>Allocation aléatoire, </a:t>
            </a:r>
            <a:r>
              <a:rPr lang="fr-FR" altLang="fr-FR" sz="2400" b="1" dirty="0">
                <a:solidFill>
                  <a:srgbClr val="7030A0"/>
                </a:solidFill>
              </a:rPr>
              <a:t>randomisation</a:t>
            </a:r>
          </a:p>
          <a:p>
            <a:pPr marL="0" lvl="1" algn="ctr"/>
            <a:r>
              <a:rPr lang="en-US" sz="2400" dirty="0" err="1"/>
              <a:t>Comparabilité</a:t>
            </a:r>
            <a:r>
              <a:rPr lang="en-US" sz="2400" dirty="0"/>
              <a:t> INITIALE +++</a:t>
            </a:r>
          </a:p>
          <a:p>
            <a:pPr algn="ctr"/>
            <a:r>
              <a:rPr lang="en-US" sz="2400" dirty="0" err="1"/>
              <a:t>Doit</a:t>
            </a:r>
            <a:r>
              <a:rPr lang="en-US" sz="2400" dirty="0"/>
              <a:t> </a:t>
            </a:r>
            <a:r>
              <a:rPr lang="en-US" sz="2400" dirty="0" err="1"/>
              <a:t>être</a:t>
            </a:r>
            <a:r>
              <a:rPr lang="en-US" sz="2400" dirty="0"/>
              <a:t> </a:t>
            </a:r>
            <a:r>
              <a:rPr lang="en-US" sz="2400" dirty="0" err="1"/>
              <a:t>aléatoire</a:t>
            </a:r>
            <a:r>
              <a:rPr lang="en-US" sz="2400" dirty="0"/>
              <a:t> et </a:t>
            </a:r>
            <a:r>
              <a:rPr lang="en-US" sz="2400" dirty="0" err="1"/>
              <a:t>imprévisible</a:t>
            </a:r>
            <a:endParaRPr lang="en-US" sz="2400" dirty="0"/>
          </a:p>
        </p:txBody>
      </p:sp>
      <p:pic>
        <p:nvPicPr>
          <p:cNvPr id="25" name="Imag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06399" y="1885950"/>
            <a:ext cx="3266510" cy="3865370"/>
          </a:xfrm>
          <a:prstGeom prst="rect">
            <a:avLst/>
          </a:prstGeom>
        </p:spPr>
      </p:pic>
      <p:sp>
        <p:nvSpPr>
          <p:cNvPr id="26" name="Flèche vers le bas 25"/>
          <p:cNvSpPr/>
          <p:nvPr/>
        </p:nvSpPr>
        <p:spPr>
          <a:xfrm>
            <a:off x="4629150" y="3638549"/>
            <a:ext cx="285750" cy="6191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/>
          <p:cNvSpPr txBox="1"/>
          <p:nvPr/>
        </p:nvSpPr>
        <p:spPr>
          <a:xfrm>
            <a:off x="742950" y="1164288"/>
            <a:ext cx="8791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Objectif : obtenir 2 groupes initialement comparables en moyenne</a:t>
            </a:r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604578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space réservé du contenu 20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8" name="ZoneTexte 27"/>
          <p:cNvSpPr txBox="1"/>
          <p:nvPr/>
        </p:nvSpPr>
        <p:spPr>
          <a:xfrm>
            <a:off x="742950" y="1164288"/>
            <a:ext cx="87915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/>
              <a:t>Objectif : obtenir 2 groupes initialement comparables en moyenne</a:t>
            </a:r>
          </a:p>
          <a:p>
            <a:endParaRPr lang="fr-FR" sz="2000" dirty="0"/>
          </a:p>
        </p:txBody>
      </p:sp>
      <p:sp>
        <p:nvSpPr>
          <p:cNvPr id="13" name="Rectangle 12"/>
          <p:cNvSpPr/>
          <p:nvPr/>
        </p:nvSpPr>
        <p:spPr>
          <a:xfrm>
            <a:off x="2094464" y="4745266"/>
            <a:ext cx="8367713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>
                <a:sym typeface="Wingdings" panose="05000000000000000000" pitchFamily="2" charset="2"/>
              </a:rPr>
              <a:t> </a:t>
            </a:r>
            <a:r>
              <a:rPr lang="fr-FR" i="1" dirty="0"/>
              <a:t>La randomisation</a:t>
            </a:r>
            <a:r>
              <a:rPr lang="fr-FR" dirty="0"/>
              <a:t> (allocation aléatoire des traitements) </a:t>
            </a:r>
            <a:r>
              <a:rPr lang="fr-FR" i="1" dirty="0">
                <a:solidFill>
                  <a:srgbClr val="00B050"/>
                </a:solidFill>
              </a:rPr>
              <a:t>produit des groupes de patients initialement comparables en moyenne</a:t>
            </a:r>
            <a:r>
              <a:rPr lang="fr-FR" i="1" dirty="0"/>
              <a:t>, qui ne diffèreront que par le traitement qui leur sera appliqué dans l’essai. </a:t>
            </a:r>
          </a:p>
          <a:p>
            <a:endParaRPr lang="fr-FR" i="1" dirty="0"/>
          </a:p>
          <a:p>
            <a:r>
              <a:rPr lang="fr-FR" i="1" dirty="0">
                <a:solidFill>
                  <a:srgbClr val="FF0000"/>
                </a:solidFill>
                <a:sym typeface="Wingdings" panose="05000000000000000000" pitchFamily="2" charset="2"/>
              </a:rPr>
              <a:t> </a:t>
            </a:r>
            <a:r>
              <a:rPr lang="fr-FR" i="1" dirty="0">
                <a:solidFill>
                  <a:srgbClr val="FF0000"/>
                </a:solidFill>
              </a:rPr>
              <a:t>De ce fait, </a:t>
            </a:r>
            <a:r>
              <a:rPr lang="fr-FR" sz="2400" b="1" i="1" dirty="0">
                <a:solidFill>
                  <a:srgbClr val="FF0000"/>
                </a:solidFill>
              </a:rPr>
              <a:t>si aucun patient ne quitte les groupes</a:t>
            </a:r>
            <a:r>
              <a:rPr lang="fr-FR" i="1" dirty="0">
                <a:solidFill>
                  <a:srgbClr val="FF0000"/>
                </a:solidFill>
              </a:rPr>
              <a:t>, une différence observée à la fin proviendra du traitement étudié.</a:t>
            </a:r>
          </a:p>
        </p:txBody>
      </p:sp>
      <p:pic>
        <p:nvPicPr>
          <p:cNvPr id="14" name="img364347" descr="3b19a093-c6f2-4100-8bed-f1a239c292a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789" y="1872174"/>
            <a:ext cx="6076863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itre 1"/>
          <p:cNvSpPr txBox="1">
            <a:spLocks/>
          </p:cNvSpPr>
          <p:nvPr/>
        </p:nvSpPr>
        <p:spPr>
          <a:xfrm>
            <a:off x="3100762" y="60128"/>
            <a:ext cx="8745627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5) Allocation des traitements - randomisation</a:t>
            </a:r>
            <a:endParaRPr lang="fr-FR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04701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838200" y="1278282"/>
            <a:ext cx="10515600" cy="4740681"/>
          </a:xfrm>
        </p:spPr>
        <p:txBody>
          <a:bodyPr>
            <a:normAutofit lnSpcReduction="10000"/>
          </a:bodyPr>
          <a:lstStyle/>
          <a:p>
            <a:r>
              <a:rPr lang="fr-FR" sz="2800" u="none" dirty="0"/>
              <a:t>Nécessaire de s’assurer que les deux groupes </a:t>
            </a:r>
            <a:r>
              <a:rPr lang="fr-FR" sz="2800" b="1" u="none" dirty="0"/>
              <a:t>sont suivis ou évalués de la même manière au cours de l’essai</a:t>
            </a:r>
          </a:p>
          <a:p>
            <a:r>
              <a:rPr lang="fr-FR" sz="2800" u="none" dirty="0"/>
              <a:t>Sinon, une différence peut apparaitre en dehors de tout effet traitement</a:t>
            </a:r>
          </a:p>
          <a:p>
            <a:pPr marL="342900" indent="-34290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fr-FR" altLang="fr-FR" sz="2800" dirty="0"/>
          </a:p>
          <a:p>
            <a:pPr marL="342900" indent="-34290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fr-FR" altLang="fr-FR" sz="2800" dirty="0"/>
              <a:t>Dans l’idéal:</a:t>
            </a:r>
          </a:p>
          <a:p>
            <a:pPr marL="914400" lvl="1" indent="-457200">
              <a:spcBef>
                <a:spcPct val="200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fr-FR" altLang="fr-FR" sz="2800" dirty="0"/>
              <a:t>En aveugle</a:t>
            </a:r>
          </a:p>
          <a:p>
            <a:pPr marL="914400" lvl="1" indent="-457200">
              <a:spcBef>
                <a:spcPct val="200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fr-FR" altLang="fr-FR" sz="2800" dirty="0"/>
              <a:t>Par un évaluateur externe</a:t>
            </a:r>
          </a:p>
          <a:p>
            <a:pPr marL="914400" lvl="1" indent="-457200">
              <a:spcBef>
                <a:spcPct val="200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fr-FR" altLang="fr-FR" sz="2800" dirty="0"/>
              <a:t>À l’aide d’un outil validé si besoin</a:t>
            </a:r>
          </a:p>
          <a:p>
            <a:pPr marL="914400" lvl="1" indent="-457200">
              <a:spcBef>
                <a:spcPct val="200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fr-FR" altLang="fr-FR" sz="2800" dirty="0"/>
              <a:t>De façon similaire et standardisé dans les deux groupes</a:t>
            </a:r>
          </a:p>
          <a:p>
            <a:endParaRPr lang="fr-FR" dirty="0"/>
          </a:p>
        </p:txBody>
      </p:sp>
      <p:sp>
        <p:nvSpPr>
          <p:cNvPr id="2" name="Titre 1"/>
          <p:cNvSpPr txBox="1">
            <a:spLocks/>
          </p:cNvSpPr>
          <p:nvPr/>
        </p:nvSpPr>
        <p:spPr>
          <a:xfrm>
            <a:off x="2732262" y="986692"/>
            <a:ext cx="8745627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fr-FR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408583" y="2050448"/>
            <a:ext cx="8721436" cy="4920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00100" lvl="1" indent="-34290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fr-FR" altLang="fr-FR" sz="2800" dirty="0"/>
          </a:p>
          <a:p>
            <a:pPr marL="800100" lvl="1" indent="-342900">
              <a:spcBef>
                <a:spcPct val="20000"/>
              </a:spcBef>
              <a:spcAft>
                <a:spcPts val="600"/>
              </a:spcAft>
              <a:buFont typeface="Arial" pitchFamily="34" charset="0"/>
              <a:buChar char="•"/>
              <a:defRPr/>
            </a:pPr>
            <a:endParaRPr lang="fr-FR" altLang="fr-FR" sz="2800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2983230" y="5754"/>
            <a:ext cx="8370570" cy="825499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5) Suivi et recueil du CJP</a:t>
            </a:r>
            <a:endParaRPr lang="fr-FR" dirty="0"/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663101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919536" y="1743983"/>
            <a:ext cx="8534400" cy="42144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fr-FR" altLang="fr-FR" sz="2000" b="1" dirty="0"/>
              <a:t>Essai en double insu ou double aveugle : </a:t>
            </a:r>
            <a:r>
              <a:rPr lang="fr-FR" altLang="fr-FR" sz="2000" b="1" dirty="0">
                <a:solidFill>
                  <a:srgbClr val="FF0000"/>
                </a:solidFill>
              </a:rPr>
              <a:t>IDEAL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fr-FR" altLang="fr-FR" dirty="0"/>
              <a:t>ni l'investigateur, ni le patient ne connaît la nature réelle du traitement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fr-FR" altLang="fr-FR" sz="2000" b="1" dirty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fr-FR" altLang="fr-FR" sz="2000" b="1" dirty="0"/>
              <a:t>Essai ouvert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fr-FR" altLang="fr-FR" dirty="0"/>
              <a:t>le traitement est connu de tous </a:t>
            </a:r>
            <a:r>
              <a:rPr lang="fr-FR" altLang="fr-FR" sz="1400" dirty="0"/>
              <a:t>(ex : chirurgie vs traitement médicamenteux)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fr-FR" altLang="fr-FR" b="1" dirty="0"/>
              <a:t>évaluation du critère de jugement en aveugle à privilégier +++ </a:t>
            </a:r>
            <a:r>
              <a:rPr lang="fr-FR" altLang="fr-FR" dirty="0"/>
              <a:t>(sinon risque de biais) ; CJP le + objectif possible</a:t>
            </a:r>
          </a:p>
          <a:p>
            <a:pPr lvl="1">
              <a:spcBef>
                <a:spcPct val="20000"/>
              </a:spcBef>
              <a:defRPr/>
            </a:pPr>
            <a:endParaRPr lang="fr-FR" altLang="fr-FR" dirty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fr-FR" altLang="fr-FR" sz="2000" b="1" dirty="0"/>
              <a:t>Essai en simple insu ou simple aveugle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fr-FR" altLang="fr-FR" dirty="0"/>
              <a:t>l'investigateur connaît le traitement, pas le patient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fr-FR" altLang="fr-FR" dirty="0"/>
              <a:t>+, si possible, évaluation du critère de jugement en aveugle</a:t>
            </a:r>
          </a:p>
          <a:p>
            <a:pPr lvl="1">
              <a:spcBef>
                <a:spcPct val="20000"/>
              </a:spcBef>
              <a:defRPr/>
            </a:pPr>
            <a:endParaRPr lang="fr-FR" altLang="fr-FR" dirty="0"/>
          </a:p>
          <a:p>
            <a:pPr>
              <a:spcBef>
                <a:spcPct val="20000"/>
              </a:spcBef>
              <a:defRPr/>
            </a:pPr>
            <a:endParaRPr lang="fr-FR" altLang="fr-FR" sz="2000" dirty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fr-FR" altLang="fr-FR" sz="2000" dirty="0"/>
          </a:p>
        </p:txBody>
      </p:sp>
      <p:sp>
        <p:nvSpPr>
          <p:cNvPr id="6" name="Espace réservé du numéro de diapositive 16"/>
          <p:cNvSpPr>
            <a:spLocks noGrp="1"/>
          </p:cNvSpPr>
          <p:nvPr>
            <p:ph type="sldNum" sz="quarter" idx="12"/>
          </p:nvPr>
        </p:nvSpPr>
        <p:spPr>
          <a:xfrm>
            <a:off x="8077200" y="6356351"/>
            <a:ext cx="2133600" cy="365125"/>
          </a:xfrm>
        </p:spPr>
        <p:txBody>
          <a:bodyPr/>
          <a:lstStyle/>
          <a:p>
            <a:pPr algn="r"/>
            <a:fld id="{CF4668DC-857F-487D-BFFA-8C0CA5037977}" type="slidenum">
              <a:rPr lang="fr-BE" smtClean="0"/>
              <a:pPr algn="r"/>
              <a:t>36</a:t>
            </a:fld>
            <a:endParaRPr lang="fr-BE" dirty="0"/>
          </a:p>
        </p:txBody>
      </p:sp>
      <p:cxnSp>
        <p:nvCxnSpPr>
          <p:cNvPr id="10" name="Connecteur droit 9"/>
          <p:cNvCxnSpPr/>
          <p:nvPr/>
        </p:nvCxnSpPr>
        <p:spPr>
          <a:xfrm>
            <a:off x="1919536" y="836712"/>
            <a:ext cx="7992888" cy="0"/>
          </a:xfrm>
          <a:prstGeom prst="line">
            <a:avLst/>
          </a:prstGeom>
          <a:ln w="19050">
            <a:gradFill flip="none" rotWithShape="1">
              <a:gsLst>
                <a:gs pos="41000">
                  <a:schemeClr val="bg1">
                    <a:lumMod val="85000"/>
                  </a:schemeClr>
                </a:gs>
                <a:gs pos="0">
                  <a:schemeClr val="accent6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re 1"/>
          <p:cNvSpPr txBox="1">
            <a:spLocks/>
          </p:cNvSpPr>
          <p:nvPr/>
        </p:nvSpPr>
        <p:spPr>
          <a:xfrm>
            <a:off x="2949962" y="44624"/>
            <a:ext cx="8745627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3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5) Suivi et recueil du CJP</a:t>
            </a:r>
            <a:endParaRPr lang="fr-FR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0677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Gold standard : ECR en double aveugle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contenu 3"/>
          <p:cNvSpPr txBox="1">
            <a:spLocks/>
          </p:cNvSpPr>
          <p:nvPr/>
        </p:nvSpPr>
        <p:spPr>
          <a:xfrm>
            <a:off x="600075" y="1356527"/>
            <a:ext cx="11372850" cy="401934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2400" u="sng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lang="fr-FR" sz="2400" u="none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lang="fr-FR" sz="2400" u="none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lang="fr-FR" sz="2400" u="none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2"/>
              </a:buBlip>
              <a:defRPr lang="fr-FR" sz="2400" u="none" kern="1200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Design d’essai théorique le plus à l’abri de biais. </a:t>
            </a:r>
          </a:p>
          <a:p>
            <a:endParaRPr lang="fr-FR" dirty="0"/>
          </a:p>
          <a:p>
            <a:r>
              <a:rPr lang="fr-FR" b="1" u="none" dirty="0">
                <a:solidFill>
                  <a:schemeClr val="tx2"/>
                </a:solidFill>
              </a:rPr>
              <a:t>Prospectif : </a:t>
            </a:r>
            <a:r>
              <a:rPr lang="fr-FR" u="none" dirty="0"/>
              <a:t>données recueilles pour répondre à la question posée</a:t>
            </a:r>
          </a:p>
          <a:p>
            <a:endParaRPr lang="fr-FR" u="none" dirty="0"/>
          </a:p>
          <a:p>
            <a:r>
              <a:rPr lang="fr-FR" b="1" u="none" dirty="0">
                <a:solidFill>
                  <a:schemeClr val="tx2"/>
                </a:solidFill>
              </a:rPr>
              <a:t>Comparatif : </a:t>
            </a:r>
            <a:r>
              <a:rPr lang="fr-FR" u="none" dirty="0"/>
              <a:t>effet déterminé par rapport à un groupe contrôle </a:t>
            </a:r>
          </a:p>
          <a:p>
            <a:endParaRPr lang="fr-FR" u="none" dirty="0"/>
          </a:p>
          <a:p>
            <a:r>
              <a:rPr lang="fr-FR" b="1" u="none" dirty="0">
                <a:solidFill>
                  <a:schemeClr val="tx2"/>
                </a:solidFill>
              </a:rPr>
              <a:t>Randomisé : </a:t>
            </a:r>
            <a:r>
              <a:rPr lang="fr-FR" u="none" dirty="0"/>
              <a:t>production de groupes initialement comparables, qui ne diffèreront que par le traitement qui leur sera appliqué</a:t>
            </a:r>
          </a:p>
          <a:p>
            <a:endParaRPr lang="fr-FR" u="none" dirty="0"/>
          </a:p>
          <a:p>
            <a:r>
              <a:rPr lang="fr-FR" u="none" dirty="0"/>
              <a:t>En </a:t>
            </a:r>
            <a:r>
              <a:rPr lang="fr-FR" b="1" u="none" dirty="0">
                <a:solidFill>
                  <a:schemeClr val="tx2"/>
                </a:solidFill>
              </a:rPr>
              <a:t>double aveugle </a:t>
            </a:r>
            <a:r>
              <a:rPr lang="fr-FR" u="none" dirty="0"/>
              <a:t>: pour s’assurer d’un suivi indépendant de l’allocation des traitements</a:t>
            </a:r>
          </a:p>
          <a:p>
            <a:endParaRPr lang="fr-FR" u="none" dirty="0"/>
          </a:p>
          <a:p>
            <a:r>
              <a:rPr lang="fr-FR" b="1" u="none" dirty="0">
                <a:solidFill>
                  <a:schemeClr val="tx2"/>
                </a:solidFill>
              </a:rPr>
              <a:t>Sans donnée manquante </a:t>
            </a:r>
            <a:r>
              <a:rPr lang="fr-FR" u="none" dirty="0"/>
              <a:t>et analyse en </a:t>
            </a:r>
            <a:r>
              <a:rPr lang="fr-FR" b="1" u="none" dirty="0">
                <a:solidFill>
                  <a:schemeClr val="tx2"/>
                </a:solidFill>
              </a:rPr>
              <a:t>intention de traiter</a:t>
            </a:r>
          </a:p>
          <a:p>
            <a:endParaRPr lang="fr-FR" dirty="0"/>
          </a:p>
        </p:txBody>
      </p:sp>
      <p:sp>
        <p:nvSpPr>
          <p:cNvPr id="3" name="ZoneTexte 2"/>
          <p:cNvSpPr txBox="1"/>
          <p:nvPr/>
        </p:nvSpPr>
        <p:spPr>
          <a:xfrm>
            <a:off x="651511" y="5647622"/>
            <a:ext cx="10422967" cy="1121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  <a:spcBef>
                <a:spcPts val="1000"/>
              </a:spcBef>
            </a:pPr>
            <a:r>
              <a:rPr lang="fr-FR" sz="2700" u="sng" dirty="0">
                <a:solidFill>
                  <a:schemeClr val="accent1">
                    <a:lumMod val="50000"/>
                  </a:schemeClr>
                </a:solidFill>
              </a:rPr>
              <a:t>Mais n’est pas toujours pertinent </a:t>
            </a:r>
          </a:p>
          <a:p>
            <a:r>
              <a:rPr lang="fr-FR" sz="2400" dirty="0">
                <a:solidFill>
                  <a:schemeClr val="accent2"/>
                </a:solidFill>
              </a:rPr>
              <a:t>-&gt; +++ pour l’évaluation des interventions complexes en santé  </a:t>
            </a:r>
            <a:endParaRPr lang="fr-FR" sz="2400" dirty="0"/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49802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Enjeux de l’évaluation d’une intervention complexe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153747"/>
            <a:ext cx="10515600" cy="5704253"/>
          </a:xfrm>
        </p:spPr>
        <p:txBody>
          <a:bodyPr>
            <a:normAutofit/>
          </a:bodyPr>
          <a:lstStyle/>
          <a:p>
            <a:r>
              <a:rPr lang="fr-FR" u="none" dirty="0"/>
              <a:t>Son évaluation soulève des enjeux conceptuels, méthodologiques, et opérationnels </a:t>
            </a:r>
          </a:p>
          <a:p>
            <a:r>
              <a:rPr lang="fr-FR" u="none" dirty="0"/>
              <a:t>La stratégie d’évaluation doit tenir compte du caractère complexe de l’intervention</a:t>
            </a:r>
          </a:p>
          <a:p>
            <a:endParaRPr lang="fr-FR" u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u="none" dirty="0"/>
              <a:t>L’évaluation d’une intervention complexe doit souvent aller plus loin que la question de l’efficacité définie sur un critère de jugement unique.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u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u="none" dirty="0"/>
              <a:t>Groupe contrôle : Difficile à identifier ou à mettre en place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u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u="none" dirty="0"/>
              <a:t>Randomisation : souvent impossible, non éthique, risque de contamination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u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u="none" dirty="0"/>
              <a:t>Aveugle souvent impossible</a:t>
            </a:r>
          </a:p>
          <a:p>
            <a:endParaRPr lang="fr-FR" u="none" dirty="0"/>
          </a:p>
          <a:p>
            <a:endParaRPr lang="fr-FR" u="none" dirty="0"/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87960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Questions préalables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u="none" dirty="0"/>
              <a:t>Quel est le problème ?</a:t>
            </a:r>
          </a:p>
          <a:p>
            <a:r>
              <a:rPr lang="fr-FR" u="none" dirty="0"/>
              <a:t>Pourquoi évalue-t-on et pour quoi faire ?</a:t>
            </a:r>
          </a:p>
          <a:p>
            <a:r>
              <a:rPr lang="fr-FR" u="none" dirty="0"/>
              <a:t>Pour qui évalue-t-on ?</a:t>
            </a:r>
          </a:p>
          <a:p>
            <a:r>
              <a:rPr lang="fr-FR" u="none" dirty="0"/>
              <a:t>Qu’est-ce qu’on évalue ?</a:t>
            </a:r>
          </a:p>
          <a:p>
            <a:r>
              <a:rPr lang="fr-FR" u="none" dirty="0"/>
              <a:t>Où évalue-t-on ?</a:t>
            </a:r>
          </a:p>
          <a:p>
            <a:r>
              <a:rPr lang="fr-FR" u="none" dirty="0"/>
              <a:t>De quelles ressources humaines et financières dispose-t-on pour évaluer ?</a:t>
            </a:r>
          </a:p>
          <a:p>
            <a:r>
              <a:rPr lang="fr-FR" u="none" dirty="0"/>
              <a:t>Quand choisit-on d’évaluer ?</a:t>
            </a:r>
          </a:p>
          <a:p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3309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43510" y="305305"/>
            <a:ext cx="10515600" cy="1325563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fr-FR" sz="2400" u="sng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Pourquoi initier un travail de recherche en santé ?</a:t>
            </a:r>
          </a:p>
        </p:txBody>
      </p:sp>
      <p:sp>
        <p:nvSpPr>
          <p:cNvPr id="8" name="Pensées 7"/>
          <p:cNvSpPr/>
          <p:nvPr/>
        </p:nvSpPr>
        <p:spPr>
          <a:xfrm>
            <a:off x="2608591" y="1949694"/>
            <a:ext cx="6585438" cy="2558561"/>
          </a:xfrm>
          <a:prstGeom prst="cloudCallout">
            <a:avLst/>
          </a:prstGeom>
          <a:solidFill>
            <a:srgbClr val="FEF9EF"/>
          </a:solidFill>
          <a:ln w="12700" cap="flat" cmpd="sng" algn="ctr">
            <a:solidFill>
              <a:srgbClr val="227C9D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643510" y="5246181"/>
            <a:ext cx="1091031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000"/>
              </a:spcBef>
            </a:pPr>
            <a:r>
              <a:rPr lang="fr-FR" sz="28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rPr>
              <a:t>But final = Changer les pratiques médicales</a:t>
            </a:r>
            <a:endParaRPr lang="fr-FR" sz="28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20537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QUAND évaluer une intervention complexe ? 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u="none" dirty="0">
                <a:solidFill>
                  <a:srgbClr val="000000"/>
                </a:solidFill>
              </a:rPr>
              <a:t>Avant, pendant et/ou après l’intervention</a:t>
            </a:r>
          </a:p>
          <a:p>
            <a:r>
              <a:rPr lang="fr-FR" u="none" dirty="0">
                <a:solidFill>
                  <a:schemeClr val="accent6"/>
                </a:solidFill>
                <a:sym typeface="Wingdings" panose="05000000000000000000" pitchFamily="2" charset="2"/>
              </a:rPr>
              <a:t> </a:t>
            </a:r>
            <a:r>
              <a:rPr lang="fr-FR" u="none" dirty="0">
                <a:solidFill>
                  <a:schemeClr val="accent6"/>
                </a:solidFill>
              </a:rPr>
              <a:t>Idéalement les 3 </a:t>
            </a:r>
          </a:p>
          <a:p>
            <a:endParaRPr lang="fr-FR" u="none" dirty="0">
              <a:solidFill>
                <a:srgbClr val="000000"/>
              </a:solidFill>
            </a:endParaRPr>
          </a:p>
          <a:p>
            <a:r>
              <a:rPr lang="fr-FR" u="none" dirty="0">
                <a:solidFill>
                  <a:srgbClr val="000000"/>
                </a:solidFill>
              </a:rPr>
              <a:t>AVANT : Evaluation a priori </a:t>
            </a:r>
            <a:r>
              <a:rPr lang="fr-FR" u="none" dirty="0">
                <a:solidFill>
                  <a:srgbClr val="000000"/>
                </a:solidFill>
                <a:sym typeface="Wingdings" panose="05000000000000000000" pitchFamily="2" charset="2"/>
              </a:rPr>
              <a:t> Evaluation de la conception de l’intervention</a:t>
            </a:r>
          </a:p>
          <a:p>
            <a:endParaRPr lang="fr-FR" u="none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r>
              <a:rPr lang="fr-FR" u="none" dirty="0">
                <a:solidFill>
                  <a:srgbClr val="000000"/>
                </a:solidFill>
                <a:sym typeface="Wingdings" panose="05000000000000000000" pitchFamily="2" charset="2"/>
              </a:rPr>
              <a:t>PENDANT : Evaluation(s) intermédiaire(s)  Evaluation de l’implémentation de l’intervention</a:t>
            </a:r>
            <a:endParaRPr lang="fr-FR" u="none" dirty="0">
              <a:solidFill>
                <a:srgbClr val="000000"/>
              </a:solidFill>
            </a:endParaRPr>
          </a:p>
          <a:p>
            <a:endParaRPr lang="fr-FR" u="none" dirty="0">
              <a:solidFill>
                <a:srgbClr val="000000"/>
              </a:solidFill>
            </a:endParaRPr>
          </a:p>
          <a:p>
            <a:r>
              <a:rPr lang="fr-FR" u="none" dirty="0">
                <a:solidFill>
                  <a:srgbClr val="000000"/>
                </a:solidFill>
              </a:rPr>
              <a:t>APRES : Evaluation finale </a:t>
            </a:r>
            <a:r>
              <a:rPr lang="fr-FR" u="none" dirty="0">
                <a:solidFill>
                  <a:srgbClr val="000000"/>
                </a:solidFill>
                <a:sym typeface="Wingdings" panose="05000000000000000000" pitchFamily="2" charset="2"/>
              </a:rPr>
              <a:t> Evaluation des résultats de l’intervention : effets (impact) +/- efficience +/- transférabilité</a:t>
            </a:r>
            <a:endParaRPr lang="fr-FR" u="none" dirty="0">
              <a:solidFill>
                <a:srgbClr val="000000"/>
              </a:solidFill>
            </a:endParaRPr>
          </a:p>
          <a:p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516034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QUOI ? Quelles dimensions évaluer ?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Faisabilité</a:t>
            </a:r>
          </a:p>
          <a:p>
            <a:r>
              <a:rPr lang="fr-FR" i="1" u="none" dirty="0"/>
              <a:t>Mise en place de l’intervention (indicateurs de structure, de processus)</a:t>
            </a:r>
          </a:p>
          <a:p>
            <a:r>
              <a:rPr lang="fr-FR" dirty="0"/>
              <a:t>Efficacité </a:t>
            </a:r>
          </a:p>
          <a:p>
            <a:r>
              <a:rPr lang="fr-FR" i="1" u="none" dirty="0"/>
              <a:t>Nombre d’événements, de décès, amélioration des paramètres biologiques… </a:t>
            </a:r>
          </a:p>
          <a:p>
            <a:r>
              <a:rPr lang="fr-FR" dirty="0"/>
              <a:t>Efficience </a:t>
            </a:r>
          </a:p>
          <a:p>
            <a:r>
              <a:rPr lang="fr-FR" i="1" u="none" dirty="0"/>
              <a:t>Rapport entre l’efficacité et les moyens nécessaires (coûts ++)</a:t>
            </a:r>
          </a:p>
          <a:p>
            <a:r>
              <a:rPr lang="fr-FR" dirty="0"/>
              <a:t>Transférabilité, reproductibilité </a:t>
            </a:r>
          </a:p>
          <a:p>
            <a:r>
              <a:rPr lang="fr-FR" i="1" u="none" dirty="0"/>
              <a:t>Possibilité d’adapter l’intervention a d’autres lieux / contextes </a:t>
            </a:r>
          </a:p>
          <a:p>
            <a:r>
              <a:rPr lang="fr-FR" dirty="0"/>
              <a:t>Acceptabilité, Qualité, Accès aux soins</a:t>
            </a:r>
          </a:p>
          <a:p>
            <a:r>
              <a:rPr lang="fr-FR" i="1" u="none" dirty="0"/>
              <a:t>Satisfaction des professionnels et patients/usagers, événements indésirables </a:t>
            </a:r>
          </a:p>
        </p:txBody>
      </p:sp>
    </p:spTree>
    <p:extLst>
      <p:ext uri="{BB962C8B-B14F-4D97-AF65-F5344CB8AC3E}">
        <p14:creationId xmlns:p14="http://schemas.microsoft.com/office/powerpoint/2010/main" val="33788704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83229" y="1"/>
            <a:ext cx="8665431" cy="825499"/>
          </a:xfrm>
        </p:spPr>
        <p:txBody>
          <a:bodyPr>
            <a:normAutofit fontScale="90000"/>
          </a:bodyPr>
          <a:lstStyle/>
          <a:p>
            <a:r>
              <a:rPr lang="fr-FR" dirty="0"/>
              <a:t>Quels designs pour évaluer les interventions complexes ?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2588233" y="2017161"/>
            <a:ext cx="7637463" cy="1873250"/>
            <a:chOff x="657" y="1615"/>
            <a:chExt cx="4811" cy="1180"/>
          </a:xfrm>
        </p:grpSpPr>
        <p:sp>
          <p:nvSpPr>
            <p:cNvPr id="6" name="AutoShape 6"/>
            <p:cNvSpPr>
              <a:spLocks noChangeArrowheads="1"/>
            </p:cNvSpPr>
            <p:nvPr/>
          </p:nvSpPr>
          <p:spPr bwMode="auto">
            <a:xfrm>
              <a:off x="1787" y="1615"/>
              <a:ext cx="2635" cy="635"/>
            </a:xfrm>
            <a:prstGeom prst="chevron">
              <a:avLst>
                <a:gd name="adj" fmla="val 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2000" b="1" dirty="0">
                  <a:latin typeface="Tahoma" pitchFamily="34" charset="0"/>
                </a:rPr>
                <a:t>INTERVENTION</a:t>
              </a: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657" y="1615"/>
              <a:ext cx="1543" cy="635"/>
            </a:xfrm>
            <a:prstGeom prst="homePlate">
              <a:avLst>
                <a:gd name="adj" fmla="val 60748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2000" b="1" dirty="0">
                  <a:latin typeface="Tahoma" pitchFamily="34" charset="0"/>
                </a:rPr>
                <a:t>Population</a:t>
              </a:r>
            </a:p>
            <a:p>
              <a:pPr algn="ctr"/>
              <a:r>
                <a:rPr lang="fr-FR" sz="2000" b="1" dirty="0">
                  <a:latin typeface="Tahoma" pitchFamily="34" charset="0"/>
                </a:rPr>
                <a:t>étudiée</a:t>
              </a:r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657" y="2296"/>
              <a:ext cx="4264" cy="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4967" y="2160"/>
              <a:ext cx="50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b="1">
                  <a:solidFill>
                    <a:srgbClr val="FF0000"/>
                  </a:solidFill>
                </a:rPr>
                <a:t>Temps</a:t>
              </a:r>
            </a:p>
          </p:txBody>
        </p:sp>
        <p:sp>
          <p:nvSpPr>
            <p:cNvPr id="10" name="AutoShape 14"/>
            <p:cNvSpPr>
              <a:spLocks noChangeArrowheads="1"/>
            </p:cNvSpPr>
            <p:nvPr/>
          </p:nvSpPr>
          <p:spPr bwMode="auto">
            <a:xfrm>
              <a:off x="4422" y="2387"/>
              <a:ext cx="317" cy="408"/>
            </a:xfrm>
            <a:prstGeom prst="upArrow">
              <a:avLst>
                <a:gd name="adj1" fmla="val 69713"/>
                <a:gd name="adj2" fmla="val 52049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b="1">
                  <a:solidFill>
                    <a:schemeClr val="bg1"/>
                  </a:solidFill>
                </a:rPr>
                <a:t>M1</a:t>
              </a:r>
            </a:p>
          </p:txBody>
        </p:sp>
      </p:grp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2588233" y="4128124"/>
            <a:ext cx="729981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000" b="1" dirty="0"/>
              <a:t>1 seule mesure immédiatement après ou à distance du programme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2588233" y="4937760"/>
            <a:ext cx="5976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ym typeface="Wingdings" panose="05000000000000000000" pitchFamily="2" charset="2"/>
              </a:rPr>
              <a:t> Il n’est pas possible de l’interpréter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78628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83229" y="1"/>
            <a:ext cx="8665431" cy="825499"/>
          </a:xfrm>
        </p:spPr>
        <p:txBody>
          <a:bodyPr>
            <a:normAutofit fontScale="90000"/>
          </a:bodyPr>
          <a:lstStyle/>
          <a:p>
            <a:r>
              <a:rPr lang="fr-FR" dirty="0"/>
              <a:t>Quels designs pour évaluer les interventions complexes ?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2566989" y="2563813"/>
            <a:ext cx="7637463" cy="1873250"/>
            <a:chOff x="657" y="1615"/>
            <a:chExt cx="4811" cy="1180"/>
          </a:xfrm>
        </p:grpSpPr>
        <p:sp>
          <p:nvSpPr>
            <p:cNvPr id="6" name="AutoShape 2"/>
            <p:cNvSpPr>
              <a:spLocks noChangeArrowheads="1"/>
            </p:cNvSpPr>
            <p:nvPr/>
          </p:nvSpPr>
          <p:spPr bwMode="auto">
            <a:xfrm>
              <a:off x="1787" y="1615"/>
              <a:ext cx="2635" cy="635"/>
            </a:xfrm>
            <a:prstGeom prst="chevron">
              <a:avLst>
                <a:gd name="adj" fmla="val 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2000" b="1">
                  <a:latin typeface="Tahoma" pitchFamily="34" charset="0"/>
                </a:rPr>
                <a:t>INTERVENTION</a:t>
              </a:r>
            </a:p>
          </p:txBody>
        </p:sp>
        <p:sp>
          <p:nvSpPr>
            <p:cNvPr id="7" name="AutoShape 4"/>
            <p:cNvSpPr>
              <a:spLocks noChangeArrowheads="1"/>
            </p:cNvSpPr>
            <p:nvPr/>
          </p:nvSpPr>
          <p:spPr bwMode="auto">
            <a:xfrm>
              <a:off x="657" y="1615"/>
              <a:ext cx="1543" cy="635"/>
            </a:xfrm>
            <a:prstGeom prst="homePlate">
              <a:avLst>
                <a:gd name="adj" fmla="val 60748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2000" b="1">
                  <a:latin typeface="Tahoma" pitchFamily="34" charset="0"/>
                </a:rPr>
                <a:t>Population</a:t>
              </a:r>
            </a:p>
            <a:p>
              <a:pPr algn="ctr"/>
              <a:r>
                <a:rPr lang="fr-FR" sz="2000" b="1">
                  <a:latin typeface="Tahoma" pitchFamily="34" charset="0"/>
                </a:rPr>
                <a:t>étudiée</a:t>
              </a:r>
            </a:p>
          </p:txBody>
        </p:sp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657" y="2296"/>
              <a:ext cx="4264" cy="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Text Box 6"/>
            <p:cNvSpPr txBox="1">
              <a:spLocks noChangeArrowheads="1"/>
            </p:cNvSpPr>
            <p:nvPr/>
          </p:nvSpPr>
          <p:spPr bwMode="auto">
            <a:xfrm>
              <a:off x="4967" y="2160"/>
              <a:ext cx="50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b="1">
                  <a:solidFill>
                    <a:srgbClr val="FF0000"/>
                  </a:solidFill>
                </a:rPr>
                <a:t>Temps</a:t>
              </a:r>
            </a:p>
          </p:txBody>
        </p:sp>
        <p:sp>
          <p:nvSpPr>
            <p:cNvPr id="10" name="AutoShape 7"/>
            <p:cNvSpPr>
              <a:spLocks noChangeArrowheads="1"/>
            </p:cNvSpPr>
            <p:nvPr/>
          </p:nvSpPr>
          <p:spPr bwMode="auto">
            <a:xfrm>
              <a:off x="4422" y="2387"/>
              <a:ext cx="317" cy="408"/>
            </a:xfrm>
            <a:prstGeom prst="upArrow">
              <a:avLst>
                <a:gd name="adj1" fmla="val 69713"/>
                <a:gd name="adj2" fmla="val 52049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b="1">
                  <a:solidFill>
                    <a:schemeClr val="bg1"/>
                  </a:solidFill>
                </a:rPr>
                <a:t>M2</a:t>
              </a:r>
            </a:p>
          </p:txBody>
        </p:sp>
        <p:sp>
          <p:nvSpPr>
            <p:cNvPr id="11" name="AutoShape 14"/>
            <p:cNvSpPr>
              <a:spLocks noChangeArrowheads="1"/>
            </p:cNvSpPr>
            <p:nvPr/>
          </p:nvSpPr>
          <p:spPr bwMode="auto">
            <a:xfrm>
              <a:off x="1610" y="2387"/>
              <a:ext cx="317" cy="408"/>
            </a:xfrm>
            <a:prstGeom prst="upArrow">
              <a:avLst>
                <a:gd name="adj1" fmla="val 69713"/>
                <a:gd name="adj2" fmla="val 52049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b="1">
                  <a:solidFill>
                    <a:schemeClr val="bg1"/>
                  </a:solidFill>
                </a:rPr>
                <a:t>M1</a:t>
              </a:r>
            </a:p>
          </p:txBody>
        </p:sp>
      </p:grpSp>
      <p:sp>
        <p:nvSpPr>
          <p:cNvPr id="3" name="ZoneTexte 2"/>
          <p:cNvSpPr txBox="1"/>
          <p:nvPr/>
        </p:nvSpPr>
        <p:spPr>
          <a:xfrm>
            <a:off x="3616430" y="4987023"/>
            <a:ext cx="56719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2 mesures : 1 avant et 1 après le programme</a:t>
            </a:r>
          </a:p>
          <a:p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079877" y="1337387"/>
            <a:ext cx="376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Etude “avant-après”</a:t>
            </a:r>
          </a:p>
        </p:txBody>
      </p:sp>
    </p:spTree>
    <p:extLst>
      <p:ext uri="{BB962C8B-B14F-4D97-AF65-F5344CB8AC3E}">
        <p14:creationId xmlns:p14="http://schemas.microsoft.com/office/powerpoint/2010/main" val="37032608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83229" y="1"/>
            <a:ext cx="8665431" cy="825499"/>
          </a:xfrm>
        </p:spPr>
        <p:txBody>
          <a:bodyPr>
            <a:normAutofit fontScale="90000"/>
          </a:bodyPr>
          <a:lstStyle/>
          <a:p>
            <a:r>
              <a:rPr lang="fr-FR" dirty="0"/>
              <a:t>Quels designs pour évaluer les interventions complexes ?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2"/>
          <a:srcRect r="7177"/>
          <a:stretch/>
        </p:blipFill>
        <p:spPr>
          <a:xfrm>
            <a:off x="323616" y="2174459"/>
            <a:ext cx="4937498" cy="3546151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907467" y="1408295"/>
            <a:ext cx="376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Etude “avant-après”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5047665" y="1493226"/>
            <a:ext cx="567193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A quoi est liée l’augmentation ?</a:t>
            </a:r>
          </a:p>
          <a:p>
            <a:endParaRPr lang="fr-FR" dirty="0"/>
          </a:p>
        </p:txBody>
      </p:sp>
      <p:sp>
        <p:nvSpPr>
          <p:cNvPr id="19" name="ZoneTexte 18"/>
          <p:cNvSpPr txBox="1"/>
          <p:nvPr/>
        </p:nvSpPr>
        <p:spPr>
          <a:xfrm>
            <a:off x="5829543" y="2531762"/>
            <a:ext cx="5671930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fr-FR" sz="2000" b="1" dirty="0">
                <a:sym typeface="Wingdings" panose="05000000000000000000" pitchFamily="2" charset="2"/>
              </a:rPr>
              <a:t>Effet de l’intervention étudiée ?</a:t>
            </a:r>
          </a:p>
          <a:p>
            <a:pPr marL="342900" indent="-342900">
              <a:buFontTx/>
              <a:buChar char="-"/>
            </a:pPr>
            <a:r>
              <a:rPr lang="fr-FR" sz="2000" b="1" dirty="0">
                <a:sym typeface="Wingdings" panose="05000000000000000000" pitchFamily="2" charset="2"/>
              </a:rPr>
              <a:t>Une tendance sous jacente ? </a:t>
            </a:r>
          </a:p>
          <a:p>
            <a:pPr marL="342900" indent="-342900">
              <a:buFontTx/>
              <a:buChar char="-"/>
            </a:pPr>
            <a:endParaRPr lang="fr-FR" sz="2000" b="1" dirty="0">
              <a:sym typeface="Wingdings" panose="05000000000000000000" pitchFamily="2" charset="2"/>
            </a:endParaRPr>
          </a:p>
          <a:p>
            <a:pPr marL="800100" lvl="1" indent="-342900">
              <a:buFontTx/>
              <a:buChar char="-"/>
            </a:pPr>
            <a:r>
              <a:rPr lang="fr-FR" sz="2000" b="1" dirty="0">
                <a:sym typeface="Wingdings" panose="05000000000000000000" pitchFamily="2" charset="2"/>
              </a:rPr>
              <a:t>Une autre intervention ? (ex : meilleure rémunération des médecins selon utilisation ou non des recommandations)</a:t>
            </a:r>
          </a:p>
          <a:p>
            <a:pPr marL="800100" lvl="1" indent="-342900">
              <a:buFontTx/>
              <a:buChar char="-"/>
            </a:pPr>
            <a:r>
              <a:rPr lang="fr-FR" sz="2000" b="1" dirty="0">
                <a:sym typeface="Wingdings" panose="05000000000000000000" pitchFamily="2" charset="2"/>
              </a:rPr>
              <a:t>Effet Hawthorne : les professionnels s’améliorent car ils se savent observés ?</a:t>
            </a:r>
          </a:p>
          <a:p>
            <a:pPr marL="800100" lvl="1" indent="-342900">
              <a:buFontTx/>
              <a:buChar char="-"/>
            </a:pPr>
            <a:r>
              <a:rPr lang="fr-FR" sz="2000" b="1" dirty="0">
                <a:sym typeface="Wingdings" panose="05000000000000000000" pitchFamily="2" charset="2"/>
              </a:rPr>
              <a:t>Facteurs confondants</a:t>
            </a:r>
          </a:p>
          <a:p>
            <a:endParaRPr lang="fr-FR" sz="2000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788937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cxnSp>
        <p:nvCxnSpPr>
          <p:cNvPr id="8" name="Connecteur droit 7"/>
          <p:cNvCxnSpPr/>
          <p:nvPr/>
        </p:nvCxnSpPr>
        <p:spPr>
          <a:xfrm>
            <a:off x="1919536" y="836712"/>
            <a:ext cx="7992888" cy="0"/>
          </a:xfrm>
          <a:prstGeom prst="line">
            <a:avLst/>
          </a:prstGeom>
          <a:ln w="19050">
            <a:gradFill flip="none" rotWithShape="1">
              <a:gsLst>
                <a:gs pos="41000">
                  <a:schemeClr val="bg1">
                    <a:lumMod val="85000"/>
                  </a:schemeClr>
                </a:gs>
                <a:gs pos="0">
                  <a:schemeClr val="accent6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us-titre 2"/>
          <p:cNvSpPr txBox="1">
            <a:spLocks/>
          </p:cNvSpPr>
          <p:nvPr/>
        </p:nvSpPr>
        <p:spPr>
          <a:xfrm>
            <a:off x="9624392" y="0"/>
            <a:ext cx="1043608" cy="332656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ct val="20000"/>
              </a:spcBef>
              <a:defRPr/>
            </a:pPr>
            <a:r>
              <a:rPr lang="fr-FR" dirty="0"/>
              <a:t>32</a:t>
            </a:r>
            <a:endParaRPr lang="fr-FR" b="1" dirty="0">
              <a:solidFill>
                <a:schemeClr val="accent6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fr-FR" sz="1400" b="1" dirty="0">
              <a:solidFill>
                <a:schemeClr val="accent6"/>
              </a:solidFill>
            </a:endParaRPr>
          </a:p>
        </p:txBody>
      </p: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3818116" y="1251248"/>
            <a:ext cx="7637463" cy="1873250"/>
            <a:chOff x="657" y="1615"/>
            <a:chExt cx="4811" cy="1180"/>
          </a:xfrm>
        </p:grpSpPr>
        <p:sp>
          <p:nvSpPr>
            <p:cNvPr id="11" name="AutoShape 2"/>
            <p:cNvSpPr>
              <a:spLocks noChangeArrowheads="1"/>
            </p:cNvSpPr>
            <p:nvPr/>
          </p:nvSpPr>
          <p:spPr bwMode="auto">
            <a:xfrm>
              <a:off x="1787" y="1615"/>
              <a:ext cx="2635" cy="635"/>
            </a:xfrm>
            <a:prstGeom prst="chevron">
              <a:avLst>
                <a:gd name="adj" fmla="val 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2000" b="1" dirty="0">
                  <a:latin typeface="Tahoma" pitchFamily="34" charset="0"/>
                </a:rPr>
                <a:t>INTERVENTION</a:t>
              </a:r>
            </a:p>
          </p:txBody>
        </p:sp>
        <p:sp>
          <p:nvSpPr>
            <p:cNvPr id="12" name="AutoShape 4"/>
            <p:cNvSpPr>
              <a:spLocks noChangeArrowheads="1"/>
            </p:cNvSpPr>
            <p:nvPr/>
          </p:nvSpPr>
          <p:spPr bwMode="auto">
            <a:xfrm>
              <a:off x="657" y="1615"/>
              <a:ext cx="1543" cy="635"/>
            </a:xfrm>
            <a:prstGeom prst="homePlate">
              <a:avLst>
                <a:gd name="adj" fmla="val 60748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2000" b="1">
                  <a:latin typeface="Tahoma" pitchFamily="34" charset="0"/>
                </a:rPr>
                <a:t>Population</a:t>
              </a:r>
            </a:p>
            <a:p>
              <a:pPr algn="ctr"/>
              <a:r>
                <a:rPr lang="fr-FR" sz="2000" b="1">
                  <a:latin typeface="Tahoma" pitchFamily="34" charset="0"/>
                </a:rPr>
                <a:t>étudiée</a:t>
              </a:r>
            </a:p>
          </p:txBody>
        </p:sp>
        <p:sp>
          <p:nvSpPr>
            <p:cNvPr id="13" name="Line 5"/>
            <p:cNvSpPr>
              <a:spLocks noChangeShapeType="1"/>
            </p:cNvSpPr>
            <p:nvPr/>
          </p:nvSpPr>
          <p:spPr bwMode="auto">
            <a:xfrm>
              <a:off x="657" y="2296"/>
              <a:ext cx="4264" cy="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 Box 6"/>
            <p:cNvSpPr txBox="1">
              <a:spLocks noChangeArrowheads="1"/>
            </p:cNvSpPr>
            <p:nvPr/>
          </p:nvSpPr>
          <p:spPr bwMode="auto">
            <a:xfrm>
              <a:off x="4967" y="2160"/>
              <a:ext cx="50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b="1">
                  <a:solidFill>
                    <a:srgbClr val="FF0000"/>
                  </a:solidFill>
                </a:rPr>
                <a:t>Temps</a:t>
              </a:r>
            </a:p>
          </p:txBody>
        </p:sp>
        <p:sp>
          <p:nvSpPr>
            <p:cNvPr id="15" name="AutoShape 7"/>
            <p:cNvSpPr>
              <a:spLocks noChangeArrowheads="1"/>
            </p:cNvSpPr>
            <p:nvPr/>
          </p:nvSpPr>
          <p:spPr bwMode="auto">
            <a:xfrm>
              <a:off x="4422" y="2387"/>
              <a:ext cx="317" cy="408"/>
            </a:xfrm>
            <a:prstGeom prst="upArrow">
              <a:avLst>
                <a:gd name="adj1" fmla="val 69713"/>
                <a:gd name="adj2" fmla="val 52049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b="1">
                  <a:solidFill>
                    <a:schemeClr val="bg1"/>
                  </a:solidFill>
                </a:rPr>
                <a:t>M1</a:t>
              </a:r>
            </a:p>
          </p:txBody>
        </p:sp>
      </p:grpSp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017869" y="5579970"/>
            <a:ext cx="980915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b="1" dirty="0"/>
              <a:t>2 mesures : 1 dans chaque groupe immédiatement après ou à distance du programme</a:t>
            </a:r>
          </a:p>
        </p:txBody>
      </p:sp>
      <p:grpSp>
        <p:nvGrpSpPr>
          <p:cNvPr id="17" name="Group 10"/>
          <p:cNvGrpSpPr>
            <a:grpSpLocks/>
          </p:cNvGrpSpPr>
          <p:nvPr/>
        </p:nvGrpSpPr>
        <p:grpSpPr bwMode="auto">
          <a:xfrm>
            <a:off x="3818116" y="3338811"/>
            <a:ext cx="7637463" cy="1873250"/>
            <a:chOff x="657" y="1615"/>
            <a:chExt cx="4811" cy="1180"/>
          </a:xfrm>
        </p:grpSpPr>
        <p:sp>
          <p:nvSpPr>
            <p:cNvPr id="18" name="AutoShape 11"/>
            <p:cNvSpPr>
              <a:spLocks noChangeArrowheads="1"/>
            </p:cNvSpPr>
            <p:nvPr/>
          </p:nvSpPr>
          <p:spPr bwMode="auto">
            <a:xfrm>
              <a:off x="1787" y="1615"/>
              <a:ext cx="2635" cy="635"/>
            </a:xfrm>
            <a:prstGeom prst="chevron">
              <a:avLst>
                <a:gd name="adj" fmla="val 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000" b="1">
                <a:latin typeface="Tahoma" pitchFamily="34" charset="0"/>
              </a:endParaRPr>
            </a:p>
          </p:txBody>
        </p:sp>
        <p:sp>
          <p:nvSpPr>
            <p:cNvPr id="19" name="AutoShape 12"/>
            <p:cNvSpPr>
              <a:spLocks noChangeArrowheads="1"/>
            </p:cNvSpPr>
            <p:nvPr/>
          </p:nvSpPr>
          <p:spPr bwMode="auto">
            <a:xfrm>
              <a:off x="657" y="1615"/>
              <a:ext cx="1543" cy="635"/>
            </a:xfrm>
            <a:prstGeom prst="homePlate">
              <a:avLst>
                <a:gd name="adj" fmla="val 60748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2000" b="1">
                  <a:latin typeface="Tahoma" pitchFamily="34" charset="0"/>
                </a:rPr>
                <a:t>Population</a:t>
              </a:r>
            </a:p>
            <a:p>
              <a:pPr algn="ctr"/>
              <a:r>
                <a:rPr lang="fr-FR" sz="2000" b="1">
                  <a:latin typeface="Tahoma" pitchFamily="34" charset="0"/>
                </a:rPr>
                <a:t>contrôle</a:t>
              </a:r>
            </a:p>
          </p:txBody>
        </p:sp>
        <p:sp>
          <p:nvSpPr>
            <p:cNvPr id="20" name="Line 13"/>
            <p:cNvSpPr>
              <a:spLocks noChangeShapeType="1"/>
            </p:cNvSpPr>
            <p:nvPr/>
          </p:nvSpPr>
          <p:spPr bwMode="auto">
            <a:xfrm>
              <a:off x="657" y="2296"/>
              <a:ext cx="4264" cy="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 Box 14"/>
            <p:cNvSpPr txBox="1">
              <a:spLocks noChangeArrowheads="1"/>
            </p:cNvSpPr>
            <p:nvPr/>
          </p:nvSpPr>
          <p:spPr bwMode="auto">
            <a:xfrm>
              <a:off x="4967" y="2160"/>
              <a:ext cx="50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b="1">
                  <a:solidFill>
                    <a:srgbClr val="FF0000"/>
                  </a:solidFill>
                </a:rPr>
                <a:t>Temps</a:t>
              </a:r>
            </a:p>
          </p:txBody>
        </p:sp>
        <p:sp>
          <p:nvSpPr>
            <p:cNvPr id="22" name="AutoShape 15"/>
            <p:cNvSpPr>
              <a:spLocks noChangeArrowheads="1"/>
            </p:cNvSpPr>
            <p:nvPr/>
          </p:nvSpPr>
          <p:spPr bwMode="auto">
            <a:xfrm>
              <a:off x="4422" y="2387"/>
              <a:ext cx="317" cy="408"/>
            </a:xfrm>
            <a:prstGeom prst="upArrow">
              <a:avLst>
                <a:gd name="adj1" fmla="val 69713"/>
                <a:gd name="adj2" fmla="val 52049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b="1">
                  <a:solidFill>
                    <a:schemeClr val="bg1"/>
                  </a:solidFill>
                </a:rPr>
                <a:t>M1</a:t>
              </a:r>
            </a:p>
          </p:txBody>
        </p:sp>
      </p:grpSp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2983229" y="1"/>
            <a:ext cx="8691935" cy="825499"/>
          </a:xfrm>
        </p:spPr>
        <p:txBody>
          <a:bodyPr>
            <a:normAutofit fontScale="90000"/>
          </a:bodyPr>
          <a:lstStyle/>
          <a:p>
            <a:r>
              <a:rPr lang="fr-FR" dirty="0"/>
              <a:t>Quels designs pour évaluer les interventions complexes ? </a:t>
            </a:r>
          </a:p>
        </p:txBody>
      </p:sp>
      <p:sp>
        <p:nvSpPr>
          <p:cNvPr id="23" name="ZoneTexte 22"/>
          <p:cNvSpPr txBox="1"/>
          <p:nvPr/>
        </p:nvSpPr>
        <p:spPr>
          <a:xfrm>
            <a:off x="841206" y="1251248"/>
            <a:ext cx="37697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Etude “ici-ailleurs”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1006107" y="6141298"/>
            <a:ext cx="94675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ym typeface="Wingdings" panose="05000000000000000000" pitchFamily="2" charset="2"/>
              </a:rPr>
              <a:t> Mais existait-il une comparabilité initiale ???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559135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2983230" y="1"/>
            <a:ext cx="8607756" cy="825499"/>
          </a:xfrm>
        </p:spPr>
        <p:txBody>
          <a:bodyPr>
            <a:noAutofit/>
          </a:bodyPr>
          <a:lstStyle/>
          <a:p>
            <a:r>
              <a:rPr lang="fr-FR" sz="2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Quels designs pour évaluer les interventions complexes 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cxnSp>
        <p:nvCxnSpPr>
          <p:cNvPr id="8" name="Connecteur droit 7"/>
          <p:cNvCxnSpPr/>
          <p:nvPr/>
        </p:nvCxnSpPr>
        <p:spPr>
          <a:xfrm>
            <a:off x="1919536" y="836712"/>
            <a:ext cx="7992888" cy="0"/>
          </a:xfrm>
          <a:prstGeom prst="line">
            <a:avLst/>
          </a:prstGeom>
          <a:ln w="19050">
            <a:gradFill flip="none" rotWithShape="1">
              <a:gsLst>
                <a:gs pos="41000">
                  <a:schemeClr val="bg1">
                    <a:lumMod val="85000"/>
                  </a:schemeClr>
                </a:gs>
                <a:gs pos="0">
                  <a:schemeClr val="accent6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ous-titre 2"/>
          <p:cNvSpPr txBox="1">
            <a:spLocks/>
          </p:cNvSpPr>
          <p:nvPr/>
        </p:nvSpPr>
        <p:spPr>
          <a:xfrm>
            <a:off x="9624392" y="0"/>
            <a:ext cx="1043608" cy="332656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ct val="20000"/>
              </a:spcBef>
              <a:defRPr/>
            </a:pPr>
            <a:r>
              <a:rPr lang="fr-FR" dirty="0"/>
              <a:t>33</a:t>
            </a:r>
            <a:endParaRPr lang="fr-FR" b="1" dirty="0">
              <a:solidFill>
                <a:schemeClr val="accent6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fr-FR" sz="1400" b="1" dirty="0">
              <a:solidFill>
                <a:schemeClr val="accent6"/>
              </a:solidFill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4983096" y="5579915"/>
            <a:ext cx="63889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2000" b="1" dirty="0"/>
              <a:t>2 mesures </a:t>
            </a:r>
            <a:r>
              <a:rPr lang="fr-FR" b="1" dirty="0"/>
              <a:t>dans chaque groupe </a:t>
            </a:r>
            <a:r>
              <a:rPr lang="fr-FR" sz="2000" b="1" dirty="0"/>
              <a:t>avant et après le programme</a:t>
            </a:r>
          </a:p>
        </p:txBody>
      </p:sp>
      <p:grpSp>
        <p:nvGrpSpPr>
          <p:cNvPr id="11" name="Group 4"/>
          <p:cNvGrpSpPr>
            <a:grpSpLocks/>
          </p:cNvGrpSpPr>
          <p:nvPr/>
        </p:nvGrpSpPr>
        <p:grpSpPr bwMode="auto">
          <a:xfrm>
            <a:off x="4883149" y="1499351"/>
            <a:ext cx="6842125" cy="1569393"/>
            <a:chOff x="657" y="1615"/>
            <a:chExt cx="4811" cy="1180"/>
          </a:xfrm>
        </p:grpSpPr>
        <p:sp>
          <p:nvSpPr>
            <p:cNvPr id="12" name="AutoShape 5"/>
            <p:cNvSpPr>
              <a:spLocks noChangeArrowheads="1"/>
            </p:cNvSpPr>
            <p:nvPr/>
          </p:nvSpPr>
          <p:spPr bwMode="auto">
            <a:xfrm>
              <a:off x="1787" y="1615"/>
              <a:ext cx="2635" cy="635"/>
            </a:xfrm>
            <a:prstGeom prst="chevron">
              <a:avLst>
                <a:gd name="adj" fmla="val 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2000" b="1" dirty="0">
                  <a:latin typeface="Tahoma" pitchFamily="34" charset="0"/>
                </a:rPr>
                <a:t>INTERVENTION</a:t>
              </a:r>
            </a:p>
          </p:txBody>
        </p:sp>
        <p:sp>
          <p:nvSpPr>
            <p:cNvPr id="13" name="AutoShape 6"/>
            <p:cNvSpPr>
              <a:spLocks noChangeArrowheads="1"/>
            </p:cNvSpPr>
            <p:nvPr/>
          </p:nvSpPr>
          <p:spPr bwMode="auto">
            <a:xfrm>
              <a:off x="657" y="1615"/>
              <a:ext cx="1543" cy="635"/>
            </a:xfrm>
            <a:prstGeom prst="homePlate">
              <a:avLst>
                <a:gd name="adj" fmla="val 60748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2000" b="1">
                  <a:latin typeface="Tahoma" pitchFamily="34" charset="0"/>
                </a:rPr>
                <a:t>Population</a:t>
              </a:r>
            </a:p>
            <a:p>
              <a:pPr algn="ctr"/>
              <a:r>
                <a:rPr lang="fr-FR" sz="2000" b="1">
                  <a:latin typeface="Tahoma" pitchFamily="34" charset="0"/>
                </a:rPr>
                <a:t>étudiée</a:t>
              </a:r>
            </a:p>
          </p:txBody>
        </p:sp>
        <p:sp>
          <p:nvSpPr>
            <p:cNvPr id="14" name="Line 7"/>
            <p:cNvSpPr>
              <a:spLocks noChangeShapeType="1"/>
            </p:cNvSpPr>
            <p:nvPr/>
          </p:nvSpPr>
          <p:spPr bwMode="auto">
            <a:xfrm>
              <a:off x="657" y="2296"/>
              <a:ext cx="4264" cy="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4967" y="2160"/>
              <a:ext cx="50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b="1">
                  <a:solidFill>
                    <a:srgbClr val="FF0000"/>
                  </a:solidFill>
                </a:rPr>
                <a:t>Temps</a:t>
              </a:r>
            </a:p>
          </p:txBody>
        </p:sp>
        <p:sp>
          <p:nvSpPr>
            <p:cNvPr id="16" name="AutoShape 9"/>
            <p:cNvSpPr>
              <a:spLocks noChangeArrowheads="1"/>
            </p:cNvSpPr>
            <p:nvPr/>
          </p:nvSpPr>
          <p:spPr bwMode="auto">
            <a:xfrm>
              <a:off x="4422" y="2387"/>
              <a:ext cx="317" cy="408"/>
            </a:xfrm>
            <a:prstGeom prst="upArrow">
              <a:avLst>
                <a:gd name="adj1" fmla="val 69713"/>
                <a:gd name="adj2" fmla="val 52049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b="1">
                  <a:solidFill>
                    <a:schemeClr val="bg1"/>
                  </a:solidFill>
                </a:rPr>
                <a:t>M2</a:t>
              </a:r>
            </a:p>
          </p:txBody>
        </p:sp>
        <p:sp>
          <p:nvSpPr>
            <p:cNvPr id="17" name="AutoShape 10"/>
            <p:cNvSpPr>
              <a:spLocks noChangeArrowheads="1"/>
            </p:cNvSpPr>
            <p:nvPr/>
          </p:nvSpPr>
          <p:spPr bwMode="auto">
            <a:xfrm>
              <a:off x="1610" y="2387"/>
              <a:ext cx="317" cy="408"/>
            </a:xfrm>
            <a:prstGeom prst="upArrow">
              <a:avLst>
                <a:gd name="adj1" fmla="val 69713"/>
                <a:gd name="adj2" fmla="val 52049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b="1">
                  <a:solidFill>
                    <a:schemeClr val="bg1"/>
                  </a:solidFill>
                </a:rPr>
                <a:t>M1</a:t>
              </a:r>
            </a:p>
          </p:txBody>
        </p:sp>
      </p:grpSp>
      <p:grpSp>
        <p:nvGrpSpPr>
          <p:cNvPr id="18" name="Group 11"/>
          <p:cNvGrpSpPr>
            <a:grpSpLocks/>
          </p:cNvGrpSpPr>
          <p:nvPr/>
        </p:nvGrpSpPr>
        <p:grpSpPr bwMode="auto">
          <a:xfrm>
            <a:off x="4777854" y="3425781"/>
            <a:ext cx="7096468" cy="1771496"/>
            <a:chOff x="657" y="1615"/>
            <a:chExt cx="4811" cy="1180"/>
          </a:xfrm>
        </p:grpSpPr>
        <p:sp>
          <p:nvSpPr>
            <p:cNvPr id="19" name="AutoShape 12"/>
            <p:cNvSpPr>
              <a:spLocks noChangeArrowheads="1"/>
            </p:cNvSpPr>
            <p:nvPr/>
          </p:nvSpPr>
          <p:spPr bwMode="auto">
            <a:xfrm>
              <a:off x="1787" y="1615"/>
              <a:ext cx="2635" cy="635"/>
            </a:xfrm>
            <a:prstGeom prst="chevron">
              <a:avLst>
                <a:gd name="adj" fmla="val 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endParaRPr lang="fr-FR" sz="2000" b="1">
                <a:latin typeface="Tahoma" pitchFamily="34" charset="0"/>
              </a:endParaRPr>
            </a:p>
          </p:txBody>
        </p:sp>
        <p:sp>
          <p:nvSpPr>
            <p:cNvPr id="20" name="AutoShape 13"/>
            <p:cNvSpPr>
              <a:spLocks noChangeArrowheads="1"/>
            </p:cNvSpPr>
            <p:nvPr/>
          </p:nvSpPr>
          <p:spPr bwMode="auto">
            <a:xfrm>
              <a:off x="657" y="1615"/>
              <a:ext cx="1543" cy="635"/>
            </a:xfrm>
            <a:prstGeom prst="homePlate">
              <a:avLst>
                <a:gd name="adj" fmla="val 60748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2000" b="1">
                  <a:latin typeface="Tahoma" pitchFamily="34" charset="0"/>
                </a:rPr>
                <a:t>Population</a:t>
              </a:r>
            </a:p>
            <a:p>
              <a:pPr algn="ctr"/>
              <a:r>
                <a:rPr lang="fr-FR" sz="2000" b="1">
                  <a:latin typeface="Tahoma" pitchFamily="34" charset="0"/>
                </a:rPr>
                <a:t>contrôle</a:t>
              </a:r>
            </a:p>
          </p:txBody>
        </p:sp>
        <p:sp>
          <p:nvSpPr>
            <p:cNvPr id="21" name="Line 14"/>
            <p:cNvSpPr>
              <a:spLocks noChangeShapeType="1"/>
            </p:cNvSpPr>
            <p:nvPr/>
          </p:nvSpPr>
          <p:spPr bwMode="auto">
            <a:xfrm>
              <a:off x="657" y="2296"/>
              <a:ext cx="4264" cy="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 Box 15"/>
            <p:cNvSpPr txBox="1">
              <a:spLocks noChangeArrowheads="1"/>
            </p:cNvSpPr>
            <p:nvPr/>
          </p:nvSpPr>
          <p:spPr bwMode="auto">
            <a:xfrm>
              <a:off x="4967" y="2160"/>
              <a:ext cx="50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b="1">
                  <a:solidFill>
                    <a:srgbClr val="FF0000"/>
                  </a:solidFill>
                </a:rPr>
                <a:t>Temps</a:t>
              </a:r>
            </a:p>
          </p:txBody>
        </p:sp>
        <p:sp>
          <p:nvSpPr>
            <p:cNvPr id="23" name="AutoShape 16"/>
            <p:cNvSpPr>
              <a:spLocks noChangeArrowheads="1"/>
            </p:cNvSpPr>
            <p:nvPr/>
          </p:nvSpPr>
          <p:spPr bwMode="auto">
            <a:xfrm>
              <a:off x="4422" y="2387"/>
              <a:ext cx="317" cy="408"/>
            </a:xfrm>
            <a:prstGeom prst="upArrow">
              <a:avLst>
                <a:gd name="adj1" fmla="val 69713"/>
                <a:gd name="adj2" fmla="val 52049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b="1">
                  <a:solidFill>
                    <a:schemeClr val="bg1"/>
                  </a:solidFill>
                </a:rPr>
                <a:t>M2</a:t>
              </a:r>
            </a:p>
          </p:txBody>
        </p:sp>
        <p:sp>
          <p:nvSpPr>
            <p:cNvPr id="24" name="AutoShape 17"/>
            <p:cNvSpPr>
              <a:spLocks noChangeArrowheads="1"/>
            </p:cNvSpPr>
            <p:nvPr/>
          </p:nvSpPr>
          <p:spPr bwMode="auto">
            <a:xfrm>
              <a:off x="1610" y="2387"/>
              <a:ext cx="317" cy="408"/>
            </a:xfrm>
            <a:prstGeom prst="upArrow">
              <a:avLst>
                <a:gd name="adj1" fmla="val 69713"/>
                <a:gd name="adj2" fmla="val 52049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b="1">
                  <a:solidFill>
                    <a:schemeClr val="bg1"/>
                  </a:solidFill>
                </a:rPr>
                <a:t>M1</a:t>
              </a:r>
            </a:p>
          </p:txBody>
        </p:sp>
      </p:grpSp>
      <p:sp>
        <p:nvSpPr>
          <p:cNvPr id="25" name="ZoneTexte 24"/>
          <p:cNvSpPr txBox="1"/>
          <p:nvPr/>
        </p:nvSpPr>
        <p:spPr>
          <a:xfrm>
            <a:off x="145747" y="1338379"/>
            <a:ext cx="4270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Etude “avant-après/ici-ailleurs”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145747" y="2534087"/>
            <a:ext cx="328003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b="1" dirty="0"/>
          </a:p>
          <a:p>
            <a:r>
              <a:rPr lang="fr-FR" b="1" dirty="0"/>
              <a:t>Trouver une population contrôle comparable à celle avec intervention </a:t>
            </a:r>
          </a:p>
          <a:p>
            <a:endParaRPr lang="fr-FR" b="1" dirty="0"/>
          </a:p>
          <a:p>
            <a:r>
              <a:rPr lang="fr-FR" b="1" dirty="0"/>
              <a:t>Objectif = supprimer l’effet lié à une tendance préexistante de celui liée à l’intervention</a:t>
            </a:r>
          </a:p>
          <a:p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8984539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us-titre 2"/>
          <p:cNvSpPr txBox="1">
            <a:spLocks/>
          </p:cNvSpPr>
          <p:nvPr/>
        </p:nvSpPr>
        <p:spPr>
          <a:xfrm>
            <a:off x="9624392" y="0"/>
            <a:ext cx="1043608" cy="332656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ct val="20000"/>
              </a:spcBef>
              <a:defRPr/>
            </a:pPr>
            <a:r>
              <a:rPr lang="fr-FR" dirty="0"/>
              <a:t>36</a:t>
            </a:r>
            <a:endParaRPr lang="fr-FR" b="1" dirty="0">
              <a:solidFill>
                <a:schemeClr val="accent6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fr-FR" sz="1400" b="1" dirty="0">
              <a:solidFill>
                <a:schemeClr val="accent6"/>
              </a:solidFill>
            </a:endParaRPr>
          </a:p>
        </p:txBody>
      </p:sp>
      <p:sp>
        <p:nvSpPr>
          <p:cNvPr id="7" name="Line 2"/>
          <p:cNvSpPr>
            <a:spLocks noChangeShapeType="1"/>
          </p:cNvSpPr>
          <p:nvPr/>
        </p:nvSpPr>
        <p:spPr bwMode="auto">
          <a:xfrm>
            <a:off x="3071813" y="1557338"/>
            <a:ext cx="0" cy="38163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Line 3"/>
          <p:cNvSpPr>
            <a:spLocks noChangeShapeType="1"/>
          </p:cNvSpPr>
          <p:nvPr/>
        </p:nvSpPr>
        <p:spPr bwMode="auto">
          <a:xfrm>
            <a:off x="3071814" y="5373688"/>
            <a:ext cx="56165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6024563" y="908050"/>
            <a:ext cx="0" cy="165735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3719514" y="423864"/>
            <a:ext cx="9264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b="1"/>
              <a:t>Avant</a:t>
            </a: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7083425" y="423864"/>
            <a:ext cx="920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2400" b="1"/>
              <a:t>Après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4851400" y="5824538"/>
            <a:ext cx="7779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i="1"/>
              <a:t>Temps</a:t>
            </a:r>
          </a:p>
        </p:txBody>
      </p:sp>
      <p:sp>
        <p:nvSpPr>
          <p:cNvPr id="16" name="Text Box 8"/>
          <p:cNvSpPr txBox="1">
            <a:spLocks noChangeArrowheads="1"/>
          </p:cNvSpPr>
          <p:nvPr/>
        </p:nvSpPr>
        <p:spPr bwMode="auto">
          <a:xfrm rot="16200000">
            <a:off x="1581804" y="2810947"/>
            <a:ext cx="1473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i="1"/>
              <a:t>% adéquation</a:t>
            </a: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3700463" y="3665538"/>
            <a:ext cx="16329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33CCFF"/>
                </a:solidFill>
              </a:rPr>
              <a:t>Groupe témoin</a:t>
            </a: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3379838" y="2883510"/>
            <a:ext cx="21303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rgbClr val="00FF00"/>
                </a:solidFill>
              </a:rPr>
              <a:t>Groupe intervention</a:t>
            </a:r>
          </a:p>
        </p:txBody>
      </p:sp>
      <p:sp>
        <p:nvSpPr>
          <p:cNvPr id="19" name="Text Box 11"/>
          <p:cNvSpPr txBox="1">
            <a:spLocks noChangeArrowheads="1"/>
          </p:cNvSpPr>
          <p:nvPr/>
        </p:nvSpPr>
        <p:spPr bwMode="auto">
          <a:xfrm>
            <a:off x="6816725" y="3005138"/>
            <a:ext cx="16329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33CCFF"/>
                </a:solidFill>
              </a:rPr>
              <a:t>Groupe témoin</a:t>
            </a:r>
          </a:p>
        </p:txBody>
      </p: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6600826" y="1916113"/>
            <a:ext cx="213039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00FF00"/>
                </a:solidFill>
              </a:rPr>
              <a:t>Groupe intervention</a:t>
            </a:r>
          </a:p>
        </p:txBody>
      </p:sp>
      <p:sp>
        <p:nvSpPr>
          <p:cNvPr id="21" name="Text Box 13"/>
          <p:cNvSpPr txBox="1">
            <a:spLocks noChangeArrowheads="1"/>
          </p:cNvSpPr>
          <p:nvPr/>
        </p:nvSpPr>
        <p:spPr bwMode="auto">
          <a:xfrm>
            <a:off x="4151313" y="3132139"/>
            <a:ext cx="3603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4000" b="1">
                <a:solidFill>
                  <a:srgbClr val="33CCFF"/>
                </a:solidFill>
              </a:rPr>
              <a:t>-</a:t>
            </a:r>
          </a:p>
        </p:txBody>
      </p:sp>
      <p:sp>
        <p:nvSpPr>
          <p:cNvPr id="22" name="Text Box 14"/>
          <p:cNvSpPr txBox="1">
            <a:spLocks noChangeArrowheads="1"/>
          </p:cNvSpPr>
          <p:nvPr/>
        </p:nvSpPr>
        <p:spPr bwMode="auto">
          <a:xfrm>
            <a:off x="4143913" y="2884747"/>
            <a:ext cx="3540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4000" b="1" dirty="0">
                <a:solidFill>
                  <a:srgbClr val="00FF00"/>
                </a:solidFill>
              </a:rPr>
              <a:t>-</a:t>
            </a:r>
          </a:p>
        </p:txBody>
      </p:sp>
      <p:sp>
        <p:nvSpPr>
          <p:cNvPr id="23" name="Text Box 15"/>
          <p:cNvSpPr txBox="1">
            <a:spLocks noChangeArrowheads="1"/>
          </p:cNvSpPr>
          <p:nvPr/>
        </p:nvSpPr>
        <p:spPr bwMode="auto">
          <a:xfrm>
            <a:off x="7299326" y="2420939"/>
            <a:ext cx="354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4000" b="1">
                <a:solidFill>
                  <a:srgbClr val="33CCFF"/>
                </a:solidFill>
              </a:rPr>
              <a:t>-</a:t>
            </a:r>
          </a:p>
        </p:txBody>
      </p:sp>
      <p:sp>
        <p:nvSpPr>
          <p:cNvPr id="24" name="Text Box 16"/>
          <p:cNvSpPr txBox="1">
            <a:spLocks noChangeArrowheads="1"/>
          </p:cNvSpPr>
          <p:nvPr/>
        </p:nvSpPr>
        <p:spPr bwMode="auto">
          <a:xfrm>
            <a:off x="7299326" y="1233489"/>
            <a:ext cx="354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4000" b="1">
                <a:solidFill>
                  <a:srgbClr val="00FF00"/>
                </a:solidFill>
              </a:rPr>
              <a:t>-</a:t>
            </a:r>
          </a:p>
        </p:txBody>
      </p:sp>
      <p:sp>
        <p:nvSpPr>
          <p:cNvPr id="25" name="ZoneTexte 2"/>
          <p:cNvSpPr txBox="1">
            <a:spLocks noChangeArrowheads="1"/>
          </p:cNvSpPr>
          <p:nvPr/>
        </p:nvSpPr>
        <p:spPr bwMode="auto">
          <a:xfrm>
            <a:off x="6448425" y="5876926"/>
            <a:ext cx="3968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[Grimshaw J, Family Practice 2000]</a:t>
            </a:r>
          </a:p>
        </p:txBody>
      </p:sp>
    </p:spTree>
    <p:extLst>
      <p:ext uri="{BB962C8B-B14F-4D97-AF65-F5344CB8AC3E}">
        <p14:creationId xmlns:p14="http://schemas.microsoft.com/office/powerpoint/2010/main" val="13716198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2983229" y="1"/>
            <a:ext cx="8852455" cy="825499"/>
          </a:xfrm>
        </p:spPr>
        <p:txBody>
          <a:bodyPr>
            <a:normAutofit/>
          </a:bodyPr>
          <a:lstStyle/>
          <a:p>
            <a:r>
              <a:rPr lang="fr-FR" sz="2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Quels designs pour évaluer les interventions complexes 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9624392" y="0"/>
            <a:ext cx="1043608" cy="332656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ct val="20000"/>
              </a:spcBef>
              <a:defRPr/>
            </a:pPr>
            <a:r>
              <a:rPr lang="fr-FR" dirty="0"/>
              <a:t>23</a:t>
            </a:r>
            <a:endParaRPr lang="fr-FR" b="1" dirty="0">
              <a:solidFill>
                <a:schemeClr val="accent6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fr-FR" sz="1400" b="1" dirty="0">
              <a:solidFill>
                <a:schemeClr val="accent6"/>
              </a:solidFill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2401889" y="4863964"/>
            <a:ext cx="8101011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b="1" dirty="0"/>
              <a:t>X mesures (souvent 10 ou plus) avant et/ou au cours et/ou après le programme</a:t>
            </a:r>
          </a:p>
          <a:p>
            <a:endParaRPr lang="fr-FR" b="1" dirty="0"/>
          </a:p>
          <a:p>
            <a:r>
              <a:rPr lang="fr-FR" b="1" dirty="0"/>
              <a:t>Evaluer l’effet de l’intervention au cours du temps</a:t>
            </a:r>
          </a:p>
          <a:p>
            <a:endParaRPr lang="fr-FR" b="1" dirty="0"/>
          </a:p>
          <a:p>
            <a:r>
              <a:rPr lang="fr-FR" b="1" dirty="0">
                <a:sym typeface="Wingdings" panose="05000000000000000000" pitchFamily="2" charset="2"/>
              </a:rPr>
              <a:t>Effet Hawthorne ? Les modifications observées sont dues à la présence d’un observateur externe indépendamment de l’efficacité de l’intervention</a:t>
            </a:r>
          </a:p>
        </p:txBody>
      </p:sp>
      <p:grpSp>
        <p:nvGrpSpPr>
          <p:cNvPr id="11" name="Group 15"/>
          <p:cNvGrpSpPr>
            <a:grpSpLocks/>
          </p:cNvGrpSpPr>
          <p:nvPr/>
        </p:nvGrpSpPr>
        <p:grpSpPr bwMode="auto">
          <a:xfrm>
            <a:off x="2566989" y="2563813"/>
            <a:ext cx="7637463" cy="1873250"/>
            <a:chOff x="657" y="1615"/>
            <a:chExt cx="4811" cy="1180"/>
          </a:xfrm>
        </p:grpSpPr>
        <p:sp>
          <p:nvSpPr>
            <p:cNvPr id="12" name="AutoShape 2"/>
            <p:cNvSpPr>
              <a:spLocks noChangeArrowheads="1"/>
            </p:cNvSpPr>
            <p:nvPr/>
          </p:nvSpPr>
          <p:spPr bwMode="auto">
            <a:xfrm>
              <a:off x="1787" y="1615"/>
              <a:ext cx="2635" cy="635"/>
            </a:xfrm>
            <a:prstGeom prst="chevron">
              <a:avLst>
                <a:gd name="adj" fmla="val 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2000" b="1">
                  <a:latin typeface="Tahoma" pitchFamily="34" charset="0"/>
                </a:rPr>
                <a:t>INTERVENTION</a:t>
              </a:r>
            </a:p>
          </p:txBody>
        </p:sp>
        <p:sp>
          <p:nvSpPr>
            <p:cNvPr id="13" name="AutoShape 4"/>
            <p:cNvSpPr>
              <a:spLocks noChangeArrowheads="1"/>
            </p:cNvSpPr>
            <p:nvPr/>
          </p:nvSpPr>
          <p:spPr bwMode="auto">
            <a:xfrm>
              <a:off x="657" y="1615"/>
              <a:ext cx="1543" cy="635"/>
            </a:xfrm>
            <a:prstGeom prst="homePlate">
              <a:avLst>
                <a:gd name="adj" fmla="val 60748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sz="2000" b="1">
                  <a:latin typeface="Tahoma" pitchFamily="34" charset="0"/>
                </a:rPr>
                <a:t>Population</a:t>
              </a:r>
            </a:p>
            <a:p>
              <a:pPr algn="ctr"/>
              <a:r>
                <a:rPr lang="fr-FR" sz="2000" b="1">
                  <a:latin typeface="Tahoma" pitchFamily="34" charset="0"/>
                </a:rPr>
                <a:t>étudiée</a:t>
              </a:r>
            </a:p>
          </p:txBody>
        </p:sp>
        <p:sp>
          <p:nvSpPr>
            <p:cNvPr id="14" name="Line 5"/>
            <p:cNvSpPr>
              <a:spLocks noChangeShapeType="1"/>
            </p:cNvSpPr>
            <p:nvPr/>
          </p:nvSpPr>
          <p:spPr bwMode="auto">
            <a:xfrm>
              <a:off x="657" y="2296"/>
              <a:ext cx="4264" cy="0"/>
            </a:xfrm>
            <a:prstGeom prst="line">
              <a:avLst/>
            </a:prstGeom>
            <a:noFill/>
            <a:ln w="635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4967" y="2160"/>
              <a:ext cx="501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b="1">
                  <a:solidFill>
                    <a:srgbClr val="FF0000"/>
                  </a:solidFill>
                </a:rPr>
                <a:t>Temps</a:t>
              </a:r>
            </a:p>
          </p:txBody>
        </p:sp>
        <p:sp>
          <p:nvSpPr>
            <p:cNvPr id="16" name="AutoShape 7"/>
            <p:cNvSpPr>
              <a:spLocks noChangeArrowheads="1"/>
            </p:cNvSpPr>
            <p:nvPr/>
          </p:nvSpPr>
          <p:spPr bwMode="auto">
            <a:xfrm>
              <a:off x="4422" y="2387"/>
              <a:ext cx="317" cy="408"/>
            </a:xfrm>
            <a:prstGeom prst="upArrow">
              <a:avLst>
                <a:gd name="adj1" fmla="val 69713"/>
                <a:gd name="adj2" fmla="val 52049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b="1">
                  <a:solidFill>
                    <a:schemeClr val="bg1"/>
                  </a:solidFill>
                </a:rPr>
                <a:t>Mi</a:t>
              </a:r>
            </a:p>
          </p:txBody>
        </p:sp>
        <p:sp>
          <p:nvSpPr>
            <p:cNvPr id="17" name="AutoShape 9"/>
            <p:cNvSpPr>
              <a:spLocks noChangeArrowheads="1"/>
            </p:cNvSpPr>
            <p:nvPr/>
          </p:nvSpPr>
          <p:spPr bwMode="auto">
            <a:xfrm>
              <a:off x="3959" y="2387"/>
              <a:ext cx="317" cy="408"/>
            </a:xfrm>
            <a:prstGeom prst="upArrow">
              <a:avLst>
                <a:gd name="adj1" fmla="val 69713"/>
                <a:gd name="adj2" fmla="val 52049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b="1">
                  <a:solidFill>
                    <a:schemeClr val="bg1"/>
                  </a:solidFill>
                </a:rPr>
                <a:t>…</a:t>
              </a:r>
            </a:p>
          </p:txBody>
        </p:sp>
        <p:sp>
          <p:nvSpPr>
            <p:cNvPr id="18" name="AutoShape 10"/>
            <p:cNvSpPr>
              <a:spLocks noChangeArrowheads="1"/>
            </p:cNvSpPr>
            <p:nvPr/>
          </p:nvSpPr>
          <p:spPr bwMode="auto">
            <a:xfrm>
              <a:off x="3505" y="2387"/>
              <a:ext cx="317" cy="408"/>
            </a:xfrm>
            <a:prstGeom prst="upArrow">
              <a:avLst>
                <a:gd name="adj1" fmla="val 69713"/>
                <a:gd name="adj2" fmla="val 52049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b="1">
                  <a:solidFill>
                    <a:schemeClr val="bg1"/>
                  </a:solidFill>
                </a:rPr>
                <a:t>M5</a:t>
              </a:r>
            </a:p>
          </p:txBody>
        </p:sp>
        <p:sp>
          <p:nvSpPr>
            <p:cNvPr id="19" name="AutoShape 11"/>
            <p:cNvSpPr>
              <a:spLocks noChangeArrowheads="1"/>
            </p:cNvSpPr>
            <p:nvPr/>
          </p:nvSpPr>
          <p:spPr bwMode="auto">
            <a:xfrm>
              <a:off x="3041" y="2387"/>
              <a:ext cx="317" cy="408"/>
            </a:xfrm>
            <a:prstGeom prst="upArrow">
              <a:avLst>
                <a:gd name="adj1" fmla="val 69713"/>
                <a:gd name="adj2" fmla="val 52049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b="1">
                  <a:solidFill>
                    <a:schemeClr val="bg1"/>
                  </a:solidFill>
                </a:rPr>
                <a:t>M4</a:t>
              </a:r>
            </a:p>
          </p:txBody>
        </p:sp>
        <p:sp>
          <p:nvSpPr>
            <p:cNvPr id="20" name="AutoShape 12"/>
            <p:cNvSpPr>
              <a:spLocks noChangeArrowheads="1"/>
            </p:cNvSpPr>
            <p:nvPr/>
          </p:nvSpPr>
          <p:spPr bwMode="auto">
            <a:xfrm>
              <a:off x="2568" y="2387"/>
              <a:ext cx="317" cy="408"/>
            </a:xfrm>
            <a:prstGeom prst="upArrow">
              <a:avLst>
                <a:gd name="adj1" fmla="val 69713"/>
                <a:gd name="adj2" fmla="val 52049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b="1">
                  <a:solidFill>
                    <a:schemeClr val="bg1"/>
                  </a:solidFill>
                </a:rPr>
                <a:t>M3</a:t>
              </a:r>
            </a:p>
          </p:txBody>
        </p:sp>
        <p:sp>
          <p:nvSpPr>
            <p:cNvPr id="21" name="AutoShape 13"/>
            <p:cNvSpPr>
              <a:spLocks noChangeArrowheads="1"/>
            </p:cNvSpPr>
            <p:nvPr/>
          </p:nvSpPr>
          <p:spPr bwMode="auto">
            <a:xfrm>
              <a:off x="2084" y="2387"/>
              <a:ext cx="317" cy="408"/>
            </a:xfrm>
            <a:prstGeom prst="upArrow">
              <a:avLst>
                <a:gd name="adj1" fmla="val 69713"/>
                <a:gd name="adj2" fmla="val 52049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b="1">
                  <a:solidFill>
                    <a:schemeClr val="bg1"/>
                  </a:solidFill>
                </a:rPr>
                <a:t>M2</a:t>
              </a:r>
            </a:p>
          </p:txBody>
        </p:sp>
        <p:sp>
          <p:nvSpPr>
            <p:cNvPr id="22" name="AutoShape 14"/>
            <p:cNvSpPr>
              <a:spLocks noChangeArrowheads="1"/>
            </p:cNvSpPr>
            <p:nvPr/>
          </p:nvSpPr>
          <p:spPr bwMode="auto">
            <a:xfrm>
              <a:off x="1610" y="2387"/>
              <a:ext cx="317" cy="408"/>
            </a:xfrm>
            <a:prstGeom prst="upArrow">
              <a:avLst>
                <a:gd name="adj1" fmla="val 69713"/>
                <a:gd name="adj2" fmla="val 52049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fr-FR" b="1">
                  <a:solidFill>
                    <a:schemeClr val="bg1"/>
                  </a:solidFill>
                </a:rPr>
                <a:t>M1</a:t>
              </a:r>
            </a:p>
          </p:txBody>
        </p:sp>
      </p:grpSp>
      <p:sp>
        <p:nvSpPr>
          <p:cNvPr id="5" name="ZoneTexte 4"/>
          <p:cNvSpPr txBox="1"/>
          <p:nvPr/>
        </p:nvSpPr>
        <p:spPr>
          <a:xfrm>
            <a:off x="991673" y="1287887"/>
            <a:ext cx="5112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Séries chronologiques</a:t>
            </a:r>
          </a:p>
        </p:txBody>
      </p:sp>
    </p:spTree>
    <p:extLst>
      <p:ext uri="{BB962C8B-B14F-4D97-AF65-F5344CB8AC3E}">
        <p14:creationId xmlns:p14="http://schemas.microsoft.com/office/powerpoint/2010/main" val="268056706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Interprétation des résultats : rester prudent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1430628" y="1115964"/>
            <a:ext cx="7983828" cy="4856163"/>
          </a:xfrm>
        </p:spPr>
        <p:txBody>
          <a:bodyPr>
            <a:normAutofit fontScale="85000" lnSpcReduction="20000"/>
          </a:bodyPr>
          <a:lstStyle/>
          <a:p>
            <a:r>
              <a:rPr lang="fr-FR" u="none" dirty="0"/>
              <a:t>Si différence significative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u="none" dirty="0"/>
              <a:t>Est-ce due à l’intervention étudiée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u="none" dirty="0"/>
              <a:t>Est-ce due à une ou d’autres interventions intercurrentes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u="none" dirty="0"/>
              <a:t>Est-ce due à des différences initiales entre les groupes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u="none" dirty="0"/>
              <a:t>Méthodologie de l’enquête correcte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FR" u="none" dirty="0"/>
          </a:p>
          <a:p>
            <a:r>
              <a:rPr lang="fr-FR" u="none" dirty="0"/>
              <a:t>Si pas de différence significative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u="none" dirty="0"/>
              <a:t>Intervention inefficace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u="none" dirty="0"/>
              <a:t>Mauvaise application de l’intervention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u="none" dirty="0"/>
              <a:t>Manque de puissance ?</a:t>
            </a:r>
          </a:p>
          <a:p>
            <a:endParaRPr lang="fr-FR" u="non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u="none" dirty="0"/>
              <a:t>Est-ce extrapolable à un autre service, un autre hôpital </a:t>
            </a:r>
            <a:r>
              <a:rPr lang="fr-FR" u="none" dirty="0" err="1"/>
              <a:t>etc</a:t>
            </a:r>
            <a:r>
              <a:rPr lang="fr-FR" u="none" dirty="0"/>
              <a:t> 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u="none" dirty="0"/>
              <a:t>Services/organisations volontaires : surestimation de l’effet réel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u="none" dirty="0"/>
              <a:t>D’autres entités accepteront t elles aussi bien l’intervention ?</a:t>
            </a:r>
          </a:p>
          <a:p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636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fr-FR" sz="2400" u="sng" dirty="0">
                <a:solidFill>
                  <a:schemeClr val="accent1">
                    <a:lumMod val="50000"/>
                  </a:schemeClr>
                </a:solidFill>
                <a:ea typeface="+mn-ea"/>
                <a:cs typeface="+mn-cs"/>
              </a:rPr>
              <a:t>Sous quelles conditions peut on changer les pratiques médicales ?</a:t>
            </a:r>
          </a:p>
        </p:txBody>
      </p:sp>
      <p:sp>
        <p:nvSpPr>
          <p:cNvPr id="5" name="Pensées 4"/>
          <p:cNvSpPr/>
          <p:nvPr/>
        </p:nvSpPr>
        <p:spPr>
          <a:xfrm>
            <a:off x="2608591" y="1949694"/>
            <a:ext cx="6585438" cy="2558561"/>
          </a:xfrm>
          <a:prstGeom prst="cloudCallout">
            <a:avLst/>
          </a:prstGeom>
          <a:solidFill>
            <a:srgbClr val="FEF9EF"/>
          </a:solidFill>
          <a:ln w="12700" cap="flat" cmpd="sng" algn="ctr">
            <a:solidFill>
              <a:srgbClr val="227C9D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30529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Quelles données pour l’évaluation ?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Données quantitatives de l’intervention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fr-FR" dirty="0"/>
              <a:t>Données à collecter définies en amont 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fr-FR" dirty="0"/>
              <a:t>Dépendent des systèmes d’information utilisées 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fr-FR" dirty="0"/>
              <a:t>Très variables d’une intervention à l’autre 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fr-FR" dirty="0"/>
              <a:t>Indicateurs quantitatifs</a:t>
            </a:r>
          </a:p>
          <a:p>
            <a:pPr lvl="1" indent="0">
              <a:buNone/>
            </a:pPr>
            <a:endParaRPr lang="fr-FR" dirty="0"/>
          </a:p>
          <a:p>
            <a:r>
              <a:rPr lang="fr-FR" dirty="0"/>
              <a:t>Autres données quantitatives 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fr-FR" dirty="0"/>
              <a:t>Données nationales (SNDS) : données de l’Assurance Maladie (hospitalisations, consultations, médicaments …) : SNIIRAM, PMSI, </a:t>
            </a:r>
            <a:r>
              <a:rPr lang="fr-FR" dirty="0" err="1"/>
              <a:t>CepiDc</a:t>
            </a:r>
            <a:endParaRPr lang="fr-FR" dirty="0"/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fr-FR" dirty="0"/>
              <a:t>Cf cours sur l’évaluation qualitative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endParaRPr lang="fr-FR" dirty="0"/>
          </a:p>
          <a:p>
            <a:r>
              <a:rPr lang="fr-FR" dirty="0"/>
              <a:t>Données qualitatives 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fr-FR" dirty="0"/>
              <a:t>Entretiens individuels, collectifs (focus groups) 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fr-FR" dirty="0"/>
              <a:t>Avec les professionnels, les patients et usagers, les coordinateurs</a:t>
            </a:r>
          </a:p>
          <a:p>
            <a:pPr marL="1028700" lvl="1" indent="-342900">
              <a:buFont typeface="Arial" panose="020B0604020202020204" pitchFamily="34" charset="0"/>
              <a:buChar char="•"/>
            </a:pPr>
            <a:r>
              <a:rPr lang="fr-FR" dirty="0" err="1"/>
              <a:t>Cf</a:t>
            </a:r>
            <a:r>
              <a:rPr lang="fr-FR" dirty="0"/>
              <a:t> cours sur l’évaluation qualitative</a:t>
            </a:r>
          </a:p>
          <a:p>
            <a:endParaRPr lang="fr-FR" dirty="0"/>
          </a:p>
          <a:p>
            <a:pPr marL="1028700" lvl="1" indent="-34290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86080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83229" y="1"/>
            <a:ext cx="9078141" cy="825499"/>
          </a:xfrm>
        </p:spPr>
        <p:txBody>
          <a:bodyPr>
            <a:normAutofit fontScale="90000"/>
          </a:bodyPr>
          <a:lstStyle/>
          <a:p>
            <a:r>
              <a:rPr lang="fr-FR" dirty="0"/>
              <a:t>Des résultats de l’évaluation à la décision d’implémentation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36171" y="2146299"/>
            <a:ext cx="10515600" cy="2772229"/>
          </a:xfrm>
        </p:spPr>
        <p:txBody>
          <a:bodyPr>
            <a:normAutofit/>
          </a:bodyPr>
          <a:lstStyle/>
          <a:p>
            <a:r>
              <a:rPr lang="fr-FR" sz="3600" dirty="0">
                <a:sym typeface="Wingdings" panose="05000000000000000000" pitchFamily="2" charset="2"/>
              </a:rPr>
              <a:t>D’autres dimensions peuvent être prises en compte dans la décision !</a:t>
            </a:r>
          </a:p>
          <a:p>
            <a:endParaRPr lang="fr-FR" sz="3600" dirty="0">
              <a:sym typeface="Wingdings" panose="05000000000000000000" pitchFamily="2" charset="2"/>
            </a:endParaRPr>
          </a:p>
          <a:p>
            <a:r>
              <a:rPr lang="fr-FR" sz="3600" dirty="0">
                <a:sym typeface="Wingdings" panose="05000000000000000000" pitchFamily="2" charset="2"/>
              </a:rPr>
              <a:t>L’évaluation continue ensuite en pratique courante !</a:t>
            </a:r>
            <a:endParaRPr lang="fr-FR" sz="3600" dirty="0"/>
          </a:p>
          <a:p>
            <a:endParaRPr lang="fr-FR" sz="3600" dirty="0"/>
          </a:p>
          <a:p>
            <a:pPr marL="1028700" lvl="1" indent="-342900">
              <a:buFont typeface="Arial" panose="020B0604020202020204" pitchFamily="34" charset="0"/>
              <a:buChar char="•"/>
            </a:pPr>
            <a:endParaRPr lang="fr-FR" sz="36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107152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Aparté : Essais en cluster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fr-FR" u="none" dirty="0"/>
              <a:t>Problème de la randomisation individuelle = risque de contamination entre les groupes</a:t>
            </a:r>
          </a:p>
          <a:p>
            <a:endParaRPr lang="fr-FR" u="none" dirty="0"/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fr-FR" u="none" dirty="0"/>
              <a:t>Des essais contrôlés randomisés un peu particuliers : Les </a:t>
            </a:r>
            <a:r>
              <a:rPr lang="fr-FR" b="1" u="none" dirty="0"/>
              <a:t>essais randomisés à unité de randomisation collective (essais en cluster)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fr-FR" u="none" dirty="0"/>
          </a:p>
          <a:p>
            <a:r>
              <a:rPr lang="fr-FR" u="none" dirty="0"/>
              <a:t>On randomise des groupes d’individus : hôpitaux, services hospitaliers, médecins, infirmières </a:t>
            </a:r>
            <a:r>
              <a:rPr lang="fr-FR" u="none" dirty="0" err="1"/>
              <a:t>etc</a:t>
            </a:r>
            <a:r>
              <a:rPr lang="fr-FR" u="none" dirty="0"/>
              <a:t> (en général les destinataires de l’intervention)</a:t>
            </a:r>
          </a:p>
          <a:p>
            <a:endParaRPr lang="fr-FR" u="none" dirty="0"/>
          </a:p>
          <a:p>
            <a:r>
              <a:rPr lang="fr-FR" u="none" dirty="0"/>
              <a:t>On recueille les données à un niveau différent (en général le patient) : unité d’analyse</a:t>
            </a:r>
          </a:p>
          <a:p>
            <a:endParaRPr lang="fr-FR" u="none" dirty="0"/>
          </a:p>
          <a:p>
            <a:r>
              <a:rPr lang="fr-FR" u="none" dirty="0"/>
              <a:t>Les essais randomisés en cluster sont des essais complexes tant au niveau de leur planification que de leur analyse (corrélation intra cluster, représentativité des patients dans un cluster)</a:t>
            </a:r>
          </a:p>
          <a:p>
            <a:endParaRPr lang="fr-FR" u="none" dirty="0"/>
          </a:p>
          <a:p>
            <a:r>
              <a:rPr lang="fr-FR" u="none" dirty="0"/>
              <a:t>Mise en œuvre doit être justifiée et rigoureuse</a:t>
            </a:r>
          </a:p>
          <a:p>
            <a:endParaRPr lang="fr-FR" u="none" dirty="0"/>
          </a:p>
          <a:p>
            <a:endParaRPr lang="fr-FR" u="none" dirty="0"/>
          </a:p>
          <a:p>
            <a:endParaRPr lang="fr-FR" dirty="0"/>
          </a:p>
        </p:txBody>
      </p:sp>
      <p:sp>
        <p:nvSpPr>
          <p:cNvPr id="10" name="Espace réservé du contenu 9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9624392" y="0"/>
            <a:ext cx="1043608" cy="332656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ct val="20000"/>
              </a:spcBef>
              <a:defRPr/>
            </a:pPr>
            <a:r>
              <a:rPr lang="fr-FR" dirty="0"/>
              <a:t>23</a:t>
            </a:r>
            <a:endParaRPr lang="fr-FR" b="1" dirty="0">
              <a:solidFill>
                <a:schemeClr val="accent6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fr-FR" sz="14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432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2983229" y="1"/>
            <a:ext cx="8852455" cy="825499"/>
          </a:xfrm>
        </p:spPr>
        <p:txBody>
          <a:bodyPr>
            <a:normAutofit/>
          </a:bodyPr>
          <a:lstStyle/>
          <a:p>
            <a:r>
              <a:rPr lang="fr-FR" sz="2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Aparté : Essais en cluster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ous-titre 2"/>
          <p:cNvSpPr txBox="1">
            <a:spLocks/>
          </p:cNvSpPr>
          <p:nvPr/>
        </p:nvSpPr>
        <p:spPr>
          <a:xfrm>
            <a:off x="9624392" y="0"/>
            <a:ext cx="1043608" cy="332656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ct val="20000"/>
              </a:spcBef>
              <a:defRPr/>
            </a:pPr>
            <a:r>
              <a:rPr lang="fr-FR" dirty="0"/>
              <a:t>23</a:t>
            </a:r>
            <a:endParaRPr lang="fr-FR" b="1" dirty="0">
              <a:solidFill>
                <a:schemeClr val="accent6"/>
              </a:solidFill>
            </a:endParaRPr>
          </a:p>
          <a:p>
            <a:pPr>
              <a:spcBef>
                <a:spcPct val="20000"/>
              </a:spcBef>
              <a:defRPr/>
            </a:pPr>
            <a:endParaRPr lang="fr-FR" sz="1400" b="1" dirty="0">
              <a:solidFill>
                <a:schemeClr val="accent6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991674" y="1325421"/>
            <a:ext cx="79849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Essais randomisés à unité de randomisation collective (essais en cluster)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673" y="2033307"/>
            <a:ext cx="4051658" cy="456330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7347" y="2033307"/>
            <a:ext cx="5364491" cy="456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1026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Cas pratique :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51511" y="1370495"/>
            <a:ext cx="10515600" cy="4856163"/>
          </a:xfrm>
        </p:spPr>
        <p:txBody>
          <a:bodyPr>
            <a:normAutofit lnSpcReduction="10000"/>
          </a:bodyPr>
          <a:lstStyle/>
          <a:p>
            <a:r>
              <a:rPr lang="fr-FR" u="none" dirty="0"/>
              <a:t>Proposez un programme de santé visant à lutter contre le risque d’incivilités et d’agressions à l’égard du personnel de santé lors d’un passage aux urgences </a:t>
            </a:r>
          </a:p>
          <a:p>
            <a:endParaRPr lang="fr-FR" u="none" dirty="0"/>
          </a:p>
          <a:p>
            <a:r>
              <a:rPr lang="fr-FR" u="none" dirty="0"/>
              <a:t>Rationnel : Banalisation des agressions à l’encontre des professionnels de santé, pouvant être lié à l’attente, à un défaut de communication entre patients et professionnels, et à une mauvaise régulation des flux de patients</a:t>
            </a:r>
          </a:p>
          <a:p>
            <a:endParaRPr lang="fr-FR" u="none" dirty="0"/>
          </a:p>
          <a:p>
            <a:r>
              <a:rPr lang="fr-FR" u="none" dirty="0"/>
              <a:t>Consignes :</a:t>
            </a:r>
          </a:p>
          <a:p>
            <a:r>
              <a:rPr lang="fr-FR" u="none" dirty="0"/>
              <a:t>Le programme doit combiner 2 à 3 interventions (intervention complexe)</a:t>
            </a:r>
          </a:p>
          <a:p>
            <a:r>
              <a:rPr lang="fr-FR" u="none" dirty="0"/>
              <a:t>Formulez un objectif de recherche</a:t>
            </a:r>
          </a:p>
          <a:p>
            <a:r>
              <a:rPr lang="fr-FR" u="none" dirty="0"/>
              <a:t>Proposez un design d’évaluation</a:t>
            </a:r>
          </a:p>
          <a:p>
            <a:r>
              <a:rPr lang="fr-FR" u="none" dirty="0"/>
              <a:t>Proposez des critères d’évaluation sur plusieurs dimensions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76279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algn="ctr"/>
            <a:r>
              <a:rPr lang="fr-FR" sz="3200" u="none" dirty="0"/>
              <a:t>Merci pour votre attention</a:t>
            </a:r>
          </a:p>
          <a:p>
            <a:pPr algn="ctr"/>
            <a:endParaRPr lang="fr-FR" sz="3200" u="none" dirty="0"/>
          </a:p>
          <a:p>
            <a:pPr algn="ctr"/>
            <a:r>
              <a:rPr lang="fr-FR" sz="3200" u="none" dirty="0"/>
              <a:t>jamal.atfeh01@chu-lyon.fr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3458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Bef>
                <a:spcPts val="1000"/>
              </a:spcBef>
            </a:pPr>
            <a:r>
              <a:rPr lang="fr-FR" sz="2400" u="sng" dirty="0">
                <a:solidFill>
                  <a:schemeClr val="accent1">
                    <a:lumMod val="50000"/>
                  </a:schemeClr>
                </a:solidFill>
              </a:rPr>
              <a:t>Sous quelles conditions peut on changer les pratiques médicales ?</a:t>
            </a:r>
            <a:endParaRPr lang="fr-FR" sz="2400" u="sng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Pensées 4"/>
          <p:cNvSpPr/>
          <p:nvPr/>
        </p:nvSpPr>
        <p:spPr>
          <a:xfrm>
            <a:off x="2608591" y="1949694"/>
            <a:ext cx="6585438" cy="2558561"/>
          </a:xfrm>
          <a:prstGeom prst="cloudCallout">
            <a:avLst/>
          </a:prstGeom>
          <a:solidFill>
            <a:srgbClr val="FEF9EF"/>
          </a:solidFill>
          <a:ln w="12700" cap="flat" cmpd="sng" algn="ctr">
            <a:solidFill>
              <a:srgbClr val="227C9D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643510" y="5246181"/>
            <a:ext cx="1091031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1000"/>
              </a:spcBef>
            </a:pPr>
            <a:r>
              <a:rPr lang="fr-FR" sz="28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  <a:sym typeface="Wingdings" panose="05000000000000000000" pitchFamily="2" charset="2"/>
              </a:rPr>
              <a:t>Si le résultat est fiable, pertinent et de preuve suffisante</a:t>
            </a:r>
            <a:endParaRPr lang="fr-FR" sz="2800" b="1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8410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Les études en santé : base de l’EBM 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spcBef>
                <a:spcPct val="20000"/>
              </a:spcBef>
              <a:spcAft>
                <a:spcPts val="600"/>
              </a:spcAft>
              <a:defRPr/>
            </a:pPr>
            <a:r>
              <a:rPr lang="fr-FR" altLang="fr-FR" dirty="0"/>
              <a:t>Pourquoi des études ? Pour répondre à 3 questions : 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defRPr/>
            </a:pPr>
            <a:r>
              <a:rPr lang="fr-FR" altLang="fr-FR" dirty="0">
                <a:solidFill>
                  <a:schemeClr val="accent6">
                    <a:lumMod val="75000"/>
                  </a:schemeClr>
                </a:solidFill>
              </a:rPr>
              <a:t>1) Ce traitement est-il bénéfique de façon fiable?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defRPr/>
            </a:pPr>
            <a:r>
              <a:rPr lang="fr-FR" altLang="fr-FR" dirty="0">
                <a:solidFill>
                  <a:schemeClr val="accent6">
                    <a:lumMod val="75000"/>
                  </a:schemeClr>
                </a:solidFill>
              </a:rPr>
              <a:t>2) Ce bénéfice est-il pertinent cliniquement?</a:t>
            </a:r>
          </a:p>
          <a:p>
            <a:pPr lvl="1">
              <a:spcBef>
                <a:spcPct val="20000"/>
              </a:spcBef>
              <a:spcAft>
                <a:spcPts val="600"/>
              </a:spcAft>
              <a:defRPr/>
            </a:pPr>
            <a:r>
              <a:rPr lang="fr-FR" altLang="fr-FR" dirty="0">
                <a:solidFill>
                  <a:schemeClr val="accent6">
                    <a:lumMod val="75000"/>
                  </a:schemeClr>
                </a:solidFill>
              </a:rPr>
              <a:t>3) Ce bénéfice est il de preuve suffisante ?</a:t>
            </a:r>
          </a:p>
          <a:p>
            <a:pPr marL="457200" lvl="0" indent="-457200">
              <a:spcBef>
                <a:spcPct val="200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fr-FR" altLang="fr-FR" dirty="0"/>
          </a:p>
          <a:p>
            <a:pPr lvl="0">
              <a:spcBef>
                <a:spcPct val="20000"/>
              </a:spcBef>
              <a:spcAft>
                <a:spcPts val="600"/>
              </a:spcAft>
              <a:defRPr/>
            </a:pPr>
            <a:r>
              <a:rPr lang="fr-FR" altLang="fr-FR" dirty="0"/>
              <a:t>« Evidence-</a:t>
            </a:r>
            <a:r>
              <a:rPr lang="fr-FR" altLang="fr-FR" dirty="0" err="1"/>
              <a:t>based</a:t>
            </a:r>
            <a:r>
              <a:rPr lang="fr-FR" altLang="fr-FR" dirty="0"/>
              <a:t> </a:t>
            </a:r>
            <a:r>
              <a:rPr lang="fr-FR" altLang="fr-FR" dirty="0" err="1"/>
              <a:t>medicine</a:t>
            </a:r>
            <a:r>
              <a:rPr lang="fr-FR" altLang="fr-FR" dirty="0"/>
              <a:t> » (EBM)</a:t>
            </a:r>
          </a:p>
          <a:p>
            <a:endParaRPr lang="fr-FR" dirty="0"/>
          </a:p>
        </p:txBody>
      </p:sp>
      <p:pic>
        <p:nvPicPr>
          <p:cNvPr id="6" name="Picture 2" descr="https://infectionsinsurgery.files.wordpress.com/2019/01/evidence-based-medicine_moment1.jpg?w=668&amp;h=5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472" y="2843684"/>
            <a:ext cx="4562607" cy="3421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05766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La recherche en santé se base sur des études scientifiques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Quels types d’études connaissez vous ? 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Pensées 4"/>
          <p:cNvSpPr/>
          <p:nvPr/>
        </p:nvSpPr>
        <p:spPr>
          <a:xfrm>
            <a:off x="4768362" y="2092569"/>
            <a:ext cx="6585438" cy="2558561"/>
          </a:xfrm>
          <a:prstGeom prst="cloudCallout">
            <a:avLst/>
          </a:prstGeom>
          <a:solidFill>
            <a:schemeClr val="accent5"/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4178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recherche en santé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Rectangle 4"/>
          <p:cNvSpPr/>
          <p:nvPr/>
        </p:nvSpPr>
        <p:spPr>
          <a:xfrm>
            <a:off x="2443515" y="1397001"/>
            <a:ext cx="2504661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Etudes observationnelles / non-interventionnelles</a:t>
            </a:r>
          </a:p>
        </p:txBody>
      </p:sp>
      <p:sp>
        <p:nvSpPr>
          <p:cNvPr id="6" name="Rectangle 5"/>
          <p:cNvSpPr/>
          <p:nvPr/>
        </p:nvSpPr>
        <p:spPr>
          <a:xfrm>
            <a:off x="3640687" y="4096095"/>
            <a:ext cx="1408044" cy="5587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Cohortes</a:t>
            </a:r>
          </a:p>
        </p:txBody>
      </p:sp>
      <p:sp>
        <p:nvSpPr>
          <p:cNvPr id="7" name="Rectangle 6"/>
          <p:cNvSpPr/>
          <p:nvPr/>
        </p:nvSpPr>
        <p:spPr>
          <a:xfrm>
            <a:off x="5194274" y="4735515"/>
            <a:ext cx="1408044" cy="57702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Cas-témoins</a:t>
            </a:r>
          </a:p>
        </p:txBody>
      </p:sp>
      <p:sp>
        <p:nvSpPr>
          <p:cNvPr id="8" name="Rectangle 7"/>
          <p:cNvSpPr/>
          <p:nvPr/>
        </p:nvSpPr>
        <p:spPr>
          <a:xfrm>
            <a:off x="2400818" y="4964113"/>
            <a:ext cx="1418766" cy="57702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Transversales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1643561" y="2763147"/>
            <a:ext cx="1466640" cy="5770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Descriptives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63344" y="2763147"/>
            <a:ext cx="1378394" cy="5770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Analytiques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669322" y="1397001"/>
            <a:ext cx="2504661" cy="9144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Etudes expérimentales / Interventionnelles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352071" y="4106726"/>
            <a:ext cx="1231987" cy="57702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Etudes de cas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909186" y="3664780"/>
            <a:ext cx="2012467" cy="79237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Essais cliniques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65085" y="3664780"/>
            <a:ext cx="1873692" cy="79237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Autres études interventionnelles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909186" y="4449004"/>
            <a:ext cx="2012467" cy="16072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-Médicaments </a:t>
            </a:r>
          </a:p>
          <a:p>
            <a:r>
              <a:rPr lang="fr-FR" dirty="0"/>
              <a:t>-Dispositifs médicaux</a:t>
            </a:r>
          </a:p>
          <a:p>
            <a:r>
              <a:rPr lang="fr-FR" dirty="0"/>
              <a:t>-autres thérapies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9065086" y="4457150"/>
            <a:ext cx="1873692" cy="16072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/>
              <a:t>-Politiques de santé</a:t>
            </a:r>
          </a:p>
          <a:p>
            <a:r>
              <a:rPr lang="fr-FR" dirty="0"/>
              <a:t>-programmes de prévention</a:t>
            </a:r>
          </a:p>
          <a:p>
            <a:r>
              <a:rPr lang="fr-FR" dirty="0"/>
              <a:t>-organisation des soins </a:t>
            </a:r>
          </a:p>
        </p:txBody>
      </p:sp>
      <p:cxnSp>
        <p:nvCxnSpPr>
          <p:cNvPr id="17" name="Connecteur droit avec flèche 16"/>
          <p:cNvCxnSpPr>
            <a:stCxn id="5" idx="2"/>
            <a:endCxn id="9" idx="0"/>
          </p:cNvCxnSpPr>
          <p:nvPr/>
        </p:nvCxnSpPr>
        <p:spPr>
          <a:xfrm flipH="1">
            <a:off x="2376881" y="2311401"/>
            <a:ext cx="1318965" cy="451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stCxn id="5" idx="2"/>
            <a:endCxn id="10" idx="0"/>
          </p:cNvCxnSpPr>
          <p:nvPr/>
        </p:nvCxnSpPr>
        <p:spPr>
          <a:xfrm>
            <a:off x="3695846" y="2311401"/>
            <a:ext cx="1556695" cy="4517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>
            <a:stCxn id="10" idx="2"/>
            <a:endCxn id="6" idx="0"/>
          </p:cNvCxnSpPr>
          <p:nvPr/>
        </p:nvCxnSpPr>
        <p:spPr>
          <a:xfrm flipH="1">
            <a:off x="4344709" y="3340169"/>
            <a:ext cx="907832" cy="7559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/>
          <p:cNvCxnSpPr>
            <a:stCxn id="10" idx="2"/>
            <a:endCxn id="7" idx="0"/>
          </p:cNvCxnSpPr>
          <p:nvPr/>
        </p:nvCxnSpPr>
        <p:spPr>
          <a:xfrm>
            <a:off x="5252541" y="3340169"/>
            <a:ext cx="645755" cy="13953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stCxn id="9" idx="2"/>
            <a:endCxn id="8" idx="0"/>
          </p:cNvCxnSpPr>
          <p:nvPr/>
        </p:nvCxnSpPr>
        <p:spPr>
          <a:xfrm>
            <a:off x="2376881" y="3340169"/>
            <a:ext cx="733320" cy="16239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>
            <a:stCxn id="9" idx="2"/>
          </p:cNvCxnSpPr>
          <p:nvPr/>
        </p:nvCxnSpPr>
        <p:spPr>
          <a:xfrm flipH="1">
            <a:off x="1968065" y="3340169"/>
            <a:ext cx="408816" cy="7665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>
            <a:stCxn id="9" idx="2"/>
            <a:endCxn id="6" idx="0"/>
          </p:cNvCxnSpPr>
          <p:nvPr/>
        </p:nvCxnSpPr>
        <p:spPr>
          <a:xfrm>
            <a:off x="2376881" y="3340169"/>
            <a:ext cx="1967828" cy="7559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>
            <a:stCxn id="11" idx="2"/>
            <a:endCxn id="13" idx="0"/>
          </p:cNvCxnSpPr>
          <p:nvPr/>
        </p:nvCxnSpPr>
        <p:spPr>
          <a:xfrm flipH="1">
            <a:off x="7915420" y="2311401"/>
            <a:ext cx="1006233" cy="1353379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>
            <a:stCxn id="11" idx="2"/>
            <a:endCxn id="14" idx="0"/>
          </p:cNvCxnSpPr>
          <p:nvPr/>
        </p:nvCxnSpPr>
        <p:spPr>
          <a:xfrm>
            <a:off x="8921653" y="2311401"/>
            <a:ext cx="1080278" cy="1353379"/>
          </a:xfrm>
          <a:prstGeom prst="straightConnector1">
            <a:avLst/>
          </a:prstGeom>
          <a:ln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638588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4.1|16.9"/>
</p:tagLst>
</file>

<file path=ppt/theme/theme1.xml><?xml version="1.0" encoding="utf-8"?>
<a:theme xmlns:a="http://schemas.openxmlformats.org/drawingml/2006/main" name="Modèle_HN">
  <a:themeElements>
    <a:clrScheme name="Personnalisé_HN_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27C9D"/>
      </a:accent1>
      <a:accent2>
        <a:srgbClr val="FE6D73"/>
      </a:accent2>
      <a:accent3>
        <a:srgbClr val="17C3B2"/>
      </a:accent3>
      <a:accent4>
        <a:srgbClr val="FFCB77"/>
      </a:accent4>
      <a:accent5>
        <a:srgbClr val="FEF9EF"/>
      </a:accent5>
      <a:accent6>
        <a:srgbClr val="1DA0A8"/>
      </a:accent6>
      <a:hlink>
        <a:srgbClr val="0563C1"/>
      </a:hlink>
      <a:folHlink>
        <a:srgbClr val="8B989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9894</TotalTime>
  <Words>2918</Words>
  <Application>Microsoft Office PowerPoint</Application>
  <PresentationFormat>Grand écran</PresentationFormat>
  <Paragraphs>498</Paragraphs>
  <Slides>55</Slides>
  <Notes>20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55</vt:i4>
      </vt:variant>
    </vt:vector>
  </HeadingPairs>
  <TitlesOfParts>
    <vt:vector size="62" baseType="lpstr">
      <vt:lpstr>Arial</vt:lpstr>
      <vt:lpstr>Barlow Semi Condensed</vt:lpstr>
      <vt:lpstr>Calibri</vt:lpstr>
      <vt:lpstr>Calibri Light</vt:lpstr>
      <vt:lpstr>Tahoma</vt:lpstr>
      <vt:lpstr>Wingdings</vt:lpstr>
      <vt:lpstr>Modèle_HN</vt:lpstr>
      <vt:lpstr>Les parcours de santé, des interventions complexes :  Méthodes d’évaluation  </vt:lpstr>
      <vt:lpstr>Pour vous, qu’est-ce que la recherche ?</vt:lpstr>
      <vt:lpstr>Pourquoi initier un travail de recherche en santé ?</vt:lpstr>
      <vt:lpstr>Pourquoi initier un travail de recherche en santé ?</vt:lpstr>
      <vt:lpstr>Sous quelles conditions peut on changer les pratiques médicales ?</vt:lpstr>
      <vt:lpstr>Sous quelles conditions peut on changer les pratiques médicales ?</vt:lpstr>
      <vt:lpstr>Les études en santé : base de l’EBM </vt:lpstr>
      <vt:lpstr>La recherche en santé se base sur des études scientifiques</vt:lpstr>
      <vt:lpstr>La recherche en santé</vt:lpstr>
      <vt:lpstr>Exemples d’études et leurs objectifs</vt:lpstr>
      <vt:lpstr>Exemples d’études et leurs objectifs</vt:lpstr>
      <vt:lpstr>Intervention simple vs Intervention complexe </vt:lpstr>
      <vt:lpstr>Définitions</vt:lpstr>
      <vt:lpstr>Définitions d’une intervention complexe</vt:lpstr>
      <vt:lpstr>Niveau de flexibilité de l’intervention</vt:lpstr>
      <vt:lpstr>Les interventions en santé sont souvent complexes</vt:lpstr>
      <vt:lpstr>Exemples des programmes de prévention</vt:lpstr>
      <vt:lpstr>Exemples des parcours de soins</vt:lpstr>
      <vt:lpstr>Enjeux d’évaluation </vt:lpstr>
      <vt:lpstr>Comment avoir confiance en un résultat ?</vt:lpstr>
      <vt:lpstr>Echelles de niveau de preuve</vt:lpstr>
      <vt:lpstr>Les principales étapes d’une étude de recherche clinique</vt:lpstr>
      <vt:lpstr>1) Ciblage de la question de recherche</vt:lpstr>
      <vt:lpstr>1) Question et objectif de recherche: PICO</vt:lpstr>
      <vt:lpstr>1) Question et objectif de recherche: PICO</vt:lpstr>
      <vt:lpstr>1) Question et objectif de recherche: PICO</vt:lpstr>
      <vt:lpstr>2) Design d’étude</vt:lpstr>
      <vt:lpstr>Justification de la Non infériorité</vt:lpstr>
      <vt:lpstr>3) Les critères de jugement</vt:lpstr>
      <vt:lpstr>4) Définir la population d’étude</vt:lpstr>
      <vt:lpstr>4) Définir la population d’étude</vt:lpstr>
      <vt:lpstr>5) Allocation des traitements - groupe contrôle?</vt:lpstr>
      <vt:lpstr>Présentation PowerPoint</vt:lpstr>
      <vt:lpstr>Présentation PowerPoint</vt:lpstr>
      <vt:lpstr>5) Suivi et recueil du CJP</vt:lpstr>
      <vt:lpstr>Présentation PowerPoint</vt:lpstr>
      <vt:lpstr>Gold standard : ECR en double aveugle</vt:lpstr>
      <vt:lpstr>Enjeux de l’évaluation d’une intervention complexe</vt:lpstr>
      <vt:lpstr>Questions préalables</vt:lpstr>
      <vt:lpstr>QUAND évaluer une intervention complexe ? </vt:lpstr>
      <vt:lpstr>QUOI ? Quelles dimensions évaluer ? </vt:lpstr>
      <vt:lpstr>Quels designs pour évaluer les interventions complexes ? </vt:lpstr>
      <vt:lpstr>Quels designs pour évaluer les interventions complexes ? </vt:lpstr>
      <vt:lpstr>Quels designs pour évaluer les interventions complexes ? </vt:lpstr>
      <vt:lpstr>Quels designs pour évaluer les interventions complexes ? </vt:lpstr>
      <vt:lpstr>Quels designs pour évaluer les interventions complexes ? </vt:lpstr>
      <vt:lpstr>Présentation PowerPoint</vt:lpstr>
      <vt:lpstr>Quels designs pour évaluer les interventions complexes ? </vt:lpstr>
      <vt:lpstr>Interprétation des résultats : rester prudent</vt:lpstr>
      <vt:lpstr>Quelles données pour l’évaluation ? </vt:lpstr>
      <vt:lpstr>Des résultats de l’évaluation à la décision d’implémentation</vt:lpstr>
      <vt:lpstr>Aparté : Essais en cluster</vt:lpstr>
      <vt:lpstr>Aparté : Essais en cluster</vt:lpstr>
      <vt:lpstr>Cas pratique :</vt:lpstr>
      <vt:lpstr>Présentation PowerPoint</vt:lpstr>
    </vt:vector>
  </TitlesOfParts>
  <Company>Hospices Civils de Lyon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des Interventions complexes en santé</dc:title>
  <dc:creator>NOELLE, Hugo</dc:creator>
  <cp:lastModifiedBy>ATFEH, Jamal</cp:lastModifiedBy>
  <cp:revision>144</cp:revision>
  <dcterms:created xsi:type="dcterms:W3CDTF">2022-03-21T10:00:19Z</dcterms:created>
  <dcterms:modified xsi:type="dcterms:W3CDTF">2026-09-09T07:34:54Z</dcterms:modified>
</cp:coreProperties>
</file>