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87" r:id="rId2"/>
    <p:sldId id="388" r:id="rId3"/>
    <p:sldId id="256" r:id="rId4"/>
    <p:sldId id="389" r:id="rId5"/>
    <p:sldId id="390" r:id="rId6"/>
    <p:sldId id="392" r:id="rId7"/>
    <p:sldId id="391" r:id="rId8"/>
    <p:sldId id="332" r:id="rId9"/>
    <p:sldId id="333" r:id="rId10"/>
    <p:sldId id="262" r:id="rId11"/>
    <p:sldId id="394" r:id="rId12"/>
    <p:sldId id="456" r:id="rId13"/>
    <p:sldId id="258" r:id="rId14"/>
    <p:sldId id="261" r:id="rId15"/>
    <p:sldId id="265" r:id="rId16"/>
    <p:sldId id="264" r:id="rId17"/>
    <p:sldId id="263" r:id="rId18"/>
    <p:sldId id="267" r:id="rId19"/>
    <p:sldId id="274" r:id="rId20"/>
    <p:sldId id="273" r:id="rId21"/>
    <p:sldId id="277" r:id="rId22"/>
    <p:sldId id="278" r:id="rId23"/>
    <p:sldId id="291" r:id="rId24"/>
    <p:sldId id="289" r:id="rId25"/>
    <p:sldId id="280" r:id="rId26"/>
    <p:sldId id="362" r:id="rId27"/>
    <p:sldId id="363" r:id="rId28"/>
    <p:sldId id="418" r:id="rId29"/>
    <p:sldId id="411" r:id="rId30"/>
    <p:sldId id="412" r:id="rId31"/>
    <p:sldId id="413" r:id="rId32"/>
    <p:sldId id="414" r:id="rId33"/>
    <p:sldId id="415" r:id="rId34"/>
    <p:sldId id="416" r:id="rId35"/>
    <p:sldId id="417" r:id="rId36"/>
    <p:sldId id="364" r:id="rId37"/>
    <p:sldId id="365" r:id="rId38"/>
    <p:sldId id="458" r:id="rId39"/>
    <p:sldId id="282" r:id="rId40"/>
    <p:sldId id="443" r:id="rId41"/>
    <p:sldId id="452" r:id="rId42"/>
    <p:sldId id="369" r:id="rId43"/>
    <p:sldId id="370" r:id="rId44"/>
    <p:sldId id="442" r:id="rId45"/>
    <p:sldId id="450" r:id="rId46"/>
    <p:sldId id="451" r:id="rId47"/>
    <p:sldId id="445" r:id="rId48"/>
    <p:sldId id="457" r:id="rId49"/>
    <p:sldId id="420" r:id="rId50"/>
    <p:sldId id="287" r:id="rId5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AL, Thierry" initials="VT" lastIdx="13" clrIdx="0"/>
  <p:cmAuthor id="1" name="AUFFRET, Marine" initials="A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93" autoAdjust="0"/>
  </p:normalViewPr>
  <p:slideViewPr>
    <p:cSldViewPr>
      <p:cViewPr varScale="1">
        <p:scale>
          <a:sx n="103" d="100"/>
          <a:sy n="103" d="100"/>
        </p:scale>
        <p:origin x="1854"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Feuil1!$A$3</c:f>
              <c:strCache>
                <c:ptCount val="1"/>
                <c:pt idx="0">
                  <c:v>Troubles musculaires et statines</c:v>
                </c:pt>
              </c:strCache>
            </c:strRef>
          </c:tx>
          <c:spPr>
            <a:ln w="28575" cap="rnd">
              <a:solidFill>
                <a:schemeClr val="accent1"/>
              </a:solidFill>
              <a:round/>
            </a:ln>
            <a:effectLst/>
          </c:spPr>
          <c:marker>
            <c:symbol val="none"/>
          </c:marker>
          <c:cat>
            <c:numRef>
              <c:f>Feuil1!$B$2:$N$2</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Feuil1!$B$3:$N$3</c:f>
              <c:numCache>
                <c:formatCode>General</c:formatCode>
                <c:ptCount val="13"/>
                <c:pt idx="0">
                  <c:v>50</c:v>
                </c:pt>
                <c:pt idx="1">
                  <c:v>50</c:v>
                </c:pt>
                <c:pt idx="2">
                  <c:v>50</c:v>
                </c:pt>
                <c:pt idx="3">
                  <c:v>50</c:v>
                </c:pt>
                <c:pt idx="4">
                  <c:v>40</c:v>
                </c:pt>
                <c:pt idx="5">
                  <c:v>40</c:v>
                </c:pt>
                <c:pt idx="6">
                  <c:v>40</c:v>
                </c:pt>
                <c:pt idx="7">
                  <c:v>30</c:v>
                </c:pt>
                <c:pt idx="8">
                  <c:v>20</c:v>
                </c:pt>
                <c:pt idx="9">
                  <c:v>10</c:v>
                </c:pt>
                <c:pt idx="10">
                  <c:v>10</c:v>
                </c:pt>
                <c:pt idx="11">
                  <c:v>10</c:v>
                </c:pt>
                <c:pt idx="12">
                  <c:v>10</c:v>
                </c:pt>
              </c:numCache>
            </c:numRef>
          </c:val>
          <c:smooth val="0"/>
          <c:extLst xmlns:c16r2="http://schemas.microsoft.com/office/drawing/2015/06/chart">
            <c:ext xmlns:c16="http://schemas.microsoft.com/office/drawing/2014/chart" uri="{C3380CC4-5D6E-409C-BE32-E72D297353CC}">
              <c16:uniqueId val="{00000000-4823-4528-99A0-FE92CBFB59F7}"/>
            </c:ext>
          </c:extLst>
        </c:ser>
        <c:ser>
          <c:idx val="1"/>
          <c:order val="1"/>
          <c:tx>
            <c:strRef>
              <c:f>Feuil1!$A$4</c:f>
              <c:strCache>
                <c:ptCount val="1"/>
                <c:pt idx="0">
                  <c:v>Réaction anaphylactique</c:v>
                </c:pt>
              </c:strCache>
            </c:strRef>
          </c:tx>
          <c:spPr>
            <a:ln w="28575" cap="rnd">
              <a:solidFill>
                <a:schemeClr val="accent2"/>
              </a:solidFill>
              <a:round/>
            </a:ln>
            <a:effectLst/>
          </c:spPr>
          <c:marker>
            <c:symbol val="none"/>
          </c:marker>
          <c:cat>
            <c:numRef>
              <c:f>Feuil1!$B$2:$N$2</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Feuil1!$B$4:$N$4</c:f>
              <c:numCache>
                <c:formatCode>General</c:formatCode>
                <c:ptCount val="13"/>
                <c:pt idx="0">
                  <c:v>100</c:v>
                </c:pt>
                <c:pt idx="1">
                  <c:v>0</c:v>
                </c:pt>
                <c:pt idx="2">
                  <c:v>0</c:v>
                </c:pt>
                <c:pt idx="3">
                  <c:v>0</c:v>
                </c:pt>
                <c:pt idx="4">
                  <c:v>0</c:v>
                </c:pt>
                <c:pt idx="5">
                  <c:v>0</c:v>
                </c:pt>
                <c:pt idx="6">
                  <c:v>0</c:v>
                </c:pt>
                <c:pt idx="7">
                  <c:v>0</c:v>
                </c:pt>
                <c:pt idx="8">
                  <c:v>0</c:v>
                </c:pt>
                <c:pt idx="9">
                  <c:v>0</c:v>
                </c:pt>
                <c:pt idx="10">
                  <c:v>0</c:v>
                </c:pt>
                <c:pt idx="11">
                  <c:v>0</c:v>
                </c:pt>
                <c:pt idx="12">
                  <c:v>0</c:v>
                </c:pt>
              </c:numCache>
            </c:numRef>
          </c:val>
          <c:smooth val="0"/>
          <c:extLst xmlns:c16r2="http://schemas.microsoft.com/office/drawing/2015/06/chart">
            <c:ext xmlns:c16="http://schemas.microsoft.com/office/drawing/2014/chart" uri="{C3380CC4-5D6E-409C-BE32-E72D297353CC}">
              <c16:uniqueId val="{00000001-4823-4528-99A0-FE92CBFB59F7}"/>
            </c:ext>
          </c:extLst>
        </c:ser>
        <c:ser>
          <c:idx val="2"/>
          <c:order val="2"/>
          <c:tx>
            <c:strRef>
              <c:f>Feuil1!$A$5</c:f>
              <c:strCache>
                <c:ptCount val="1"/>
                <c:pt idx="0">
                  <c:v>Saignements gastrointestinaux sous AINS</c:v>
                </c:pt>
              </c:strCache>
            </c:strRef>
          </c:tx>
          <c:spPr>
            <a:ln w="28575" cap="rnd">
              <a:solidFill>
                <a:schemeClr val="accent3"/>
              </a:solidFill>
              <a:round/>
            </a:ln>
            <a:effectLst/>
          </c:spPr>
          <c:marker>
            <c:symbol val="none"/>
          </c:marker>
          <c:cat>
            <c:numRef>
              <c:f>Feuil1!$B$2:$N$2</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Feuil1!$B$5:$N$5</c:f>
              <c:numCache>
                <c:formatCode>General</c:formatCode>
                <c:ptCount val="13"/>
                <c:pt idx="0">
                  <c:v>20</c:v>
                </c:pt>
                <c:pt idx="1">
                  <c:v>20</c:v>
                </c:pt>
                <c:pt idx="2">
                  <c:v>20</c:v>
                </c:pt>
                <c:pt idx="3">
                  <c:v>20</c:v>
                </c:pt>
                <c:pt idx="4">
                  <c:v>20</c:v>
                </c:pt>
                <c:pt idx="5">
                  <c:v>20</c:v>
                </c:pt>
                <c:pt idx="6">
                  <c:v>20</c:v>
                </c:pt>
                <c:pt idx="7">
                  <c:v>20</c:v>
                </c:pt>
                <c:pt idx="8">
                  <c:v>20</c:v>
                </c:pt>
                <c:pt idx="9">
                  <c:v>20</c:v>
                </c:pt>
                <c:pt idx="10">
                  <c:v>20</c:v>
                </c:pt>
                <c:pt idx="11">
                  <c:v>20</c:v>
                </c:pt>
                <c:pt idx="12">
                  <c:v>20</c:v>
                </c:pt>
              </c:numCache>
            </c:numRef>
          </c:val>
          <c:smooth val="0"/>
          <c:extLst xmlns:c16r2="http://schemas.microsoft.com/office/drawing/2015/06/chart">
            <c:ext xmlns:c16="http://schemas.microsoft.com/office/drawing/2014/chart" uri="{C3380CC4-5D6E-409C-BE32-E72D297353CC}">
              <c16:uniqueId val="{00000002-4823-4528-99A0-FE92CBFB59F7}"/>
            </c:ext>
          </c:extLst>
        </c:ser>
        <c:ser>
          <c:idx val="3"/>
          <c:order val="3"/>
          <c:tx>
            <c:strRef>
              <c:f>Feuil1!$A$6</c:f>
              <c:strCache>
                <c:ptCount val="1"/>
                <c:pt idx="0">
                  <c:v>Insuffisance cortico-surrénalienne et corticoïdes 
</c:v>
                </c:pt>
              </c:strCache>
            </c:strRef>
          </c:tx>
          <c:spPr>
            <a:ln w="28575" cap="rnd">
              <a:solidFill>
                <a:schemeClr val="accent4"/>
              </a:solidFill>
              <a:round/>
            </a:ln>
            <a:effectLst/>
          </c:spPr>
          <c:marker>
            <c:symbol val="none"/>
          </c:marker>
          <c:cat>
            <c:numRef>
              <c:f>Feuil1!$B$2:$N$2</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Feuil1!$B$6:$N$6</c:f>
              <c:numCache>
                <c:formatCode>General</c:formatCode>
                <c:ptCount val="13"/>
                <c:pt idx="0">
                  <c:v>0</c:v>
                </c:pt>
                <c:pt idx="1">
                  <c:v>5</c:v>
                </c:pt>
                <c:pt idx="2">
                  <c:v>10</c:v>
                </c:pt>
                <c:pt idx="3">
                  <c:v>12</c:v>
                </c:pt>
                <c:pt idx="4">
                  <c:v>15</c:v>
                </c:pt>
                <c:pt idx="5">
                  <c:v>18</c:v>
                </c:pt>
                <c:pt idx="6">
                  <c:v>19</c:v>
                </c:pt>
                <c:pt idx="7">
                  <c:v>20</c:v>
                </c:pt>
                <c:pt idx="8">
                  <c:v>20</c:v>
                </c:pt>
                <c:pt idx="9">
                  <c:v>20</c:v>
                </c:pt>
                <c:pt idx="10">
                  <c:v>21</c:v>
                </c:pt>
                <c:pt idx="11">
                  <c:v>22</c:v>
                </c:pt>
                <c:pt idx="12">
                  <c:v>23</c:v>
                </c:pt>
              </c:numCache>
            </c:numRef>
          </c:val>
          <c:smooth val="0"/>
          <c:extLst xmlns:c16r2="http://schemas.microsoft.com/office/drawing/2015/06/chart">
            <c:ext xmlns:c16="http://schemas.microsoft.com/office/drawing/2014/chart" uri="{C3380CC4-5D6E-409C-BE32-E72D297353CC}">
              <c16:uniqueId val="{00000003-4823-4528-99A0-FE92CBFB59F7}"/>
            </c:ext>
          </c:extLst>
        </c:ser>
        <c:dLbls>
          <c:showLegendKey val="0"/>
          <c:showVal val="0"/>
          <c:showCatName val="0"/>
          <c:showSerName val="0"/>
          <c:showPercent val="0"/>
          <c:showBubbleSize val="0"/>
        </c:dLbls>
        <c:smooth val="0"/>
        <c:axId val="525815200"/>
        <c:axId val="525809320"/>
      </c:lineChart>
      <c:catAx>
        <c:axId val="525815200"/>
        <c:scaling>
          <c:orientation val="minMax"/>
        </c:scaling>
        <c:delete val="1"/>
        <c:axPos val="b"/>
        <c:numFmt formatCode="General" sourceLinked="1"/>
        <c:majorTickMark val="none"/>
        <c:minorTickMark val="none"/>
        <c:tickLblPos val="nextTo"/>
        <c:crossAx val="525809320"/>
        <c:crosses val="autoZero"/>
        <c:auto val="1"/>
        <c:lblAlgn val="ctr"/>
        <c:lblOffset val="100"/>
        <c:noMultiLvlLbl val="0"/>
      </c:catAx>
      <c:valAx>
        <c:axId val="5258093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258152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378439-B9AF-498D-817E-81FFC67CD175}" type="datetimeFigureOut">
              <a:rPr lang="fr-FR" smtClean="0"/>
              <a:t>20/09/2021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340313-DB67-490B-85EC-1CF74807481C}" type="slidenum">
              <a:rPr lang="fr-FR" smtClean="0"/>
              <a:t>‹N°›</a:t>
            </a:fld>
            <a:endParaRPr lang="fr-FR"/>
          </a:p>
        </p:txBody>
      </p:sp>
    </p:spTree>
    <p:extLst>
      <p:ext uri="{BB962C8B-B14F-4D97-AF65-F5344CB8AC3E}">
        <p14:creationId xmlns:p14="http://schemas.microsoft.com/office/powerpoint/2010/main" val="1673577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ides.uness.fr/lisa/Conna%C3%AEtre_les_caract%C3%A9ristiques_des_EIM_chez_les_personnes_%C3%A2g%C3%A9es_2C-325-DE-A04"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r>
              <a:rPr lang="fr-FR" dirty="0"/>
              <a:t>Préciser le public à qui s’adresse ce cours. </a:t>
            </a:r>
          </a:p>
        </p:txBody>
      </p:sp>
      <p:sp>
        <p:nvSpPr>
          <p:cNvPr id="4" name="Espace réservé du numéro de diapositive 3"/>
          <p:cNvSpPr>
            <a:spLocks noGrp="1"/>
          </p:cNvSpPr>
          <p:nvPr>
            <p:ph type="sldNum" sz="quarter" idx="10"/>
          </p:nvPr>
        </p:nvSpPr>
        <p:spPr/>
        <p:txBody>
          <a:bodyPr/>
          <a:lstStyle/>
          <a:p>
            <a:fld id="{02D5F01D-2591-4E46-A39A-52F9A7BC2117}" type="slidenum">
              <a:rPr lang="fr-FR" smtClean="0"/>
              <a:t>1</a:t>
            </a:fld>
            <a:endParaRPr lang="fr-FR"/>
          </a:p>
        </p:txBody>
      </p:sp>
    </p:spTree>
    <p:extLst>
      <p:ext uri="{BB962C8B-B14F-4D97-AF65-F5344CB8AC3E}">
        <p14:creationId xmlns:p14="http://schemas.microsoft.com/office/powerpoint/2010/main" val="1045857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340313-DB67-490B-85EC-1CF74807481C}" type="slidenum">
              <a:rPr lang="fr-FR" smtClean="0"/>
              <a:t>27</a:t>
            </a:fld>
            <a:endParaRPr lang="fr-FR"/>
          </a:p>
        </p:txBody>
      </p:sp>
    </p:spTree>
    <p:extLst>
      <p:ext uri="{BB962C8B-B14F-4D97-AF65-F5344CB8AC3E}">
        <p14:creationId xmlns:p14="http://schemas.microsoft.com/office/powerpoint/2010/main" val="2818817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340313-DB67-490B-85EC-1CF74807481C}" type="slidenum">
              <a:rPr lang="fr-FR" smtClean="0"/>
              <a:t>28</a:t>
            </a:fld>
            <a:endParaRPr lang="fr-FR"/>
          </a:p>
        </p:txBody>
      </p:sp>
    </p:spTree>
    <p:extLst>
      <p:ext uri="{BB962C8B-B14F-4D97-AF65-F5344CB8AC3E}">
        <p14:creationId xmlns:p14="http://schemas.microsoft.com/office/powerpoint/2010/main" val="2818817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err="1"/>
              <a:t>rkalemia</a:t>
            </a:r>
            <a:r>
              <a:rPr lang="en-US" dirty="0"/>
              <a:t> developed in only a few patients (2 percent) in the active-treatment group in RALES. 2,7 The low incidence of hyperkalemia may reflect unusually close laboratory monitoring, restriction of other drugs that cause hyperkalemia, or exclusion of patients with advanced renal disease or mild hyperkalemia at baseline. 8-10 However, clinicians rapidly embraced the findings of RALES and may not have applied similar restrictions in clinical practice. 11,12 One recent study found, for example, that many patients who received new prescriptions for spironolactone after the publication of RALES did not have severe heart failure, about a third had renal insufficiency, and more than a third simultaneously received prescriptions for potassium supplements. 13 Such differences between the clinical-trial setting and actual practice are particularly relevant for older patients with heart failure, most of whom would not have been included in RALES. 14</a:t>
            </a:r>
            <a:endParaRPr lang="fr-FR" dirty="0"/>
          </a:p>
        </p:txBody>
      </p:sp>
      <p:sp>
        <p:nvSpPr>
          <p:cNvPr id="4" name="Espace réservé du numéro de diapositive 3"/>
          <p:cNvSpPr>
            <a:spLocks noGrp="1"/>
          </p:cNvSpPr>
          <p:nvPr>
            <p:ph type="sldNum" sz="quarter" idx="10"/>
          </p:nvPr>
        </p:nvSpPr>
        <p:spPr/>
        <p:txBody>
          <a:bodyPr/>
          <a:lstStyle/>
          <a:p>
            <a:fld id="{15340313-DB67-490B-85EC-1CF74807481C}" type="slidenum">
              <a:rPr lang="fr-FR" smtClean="0"/>
              <a:t>31</a:t>
            </a:fld>
            <a:endParaRPr lang="fr-FR"/>
          </a:p>
        </p:txBody>
      </p:sp>
    </p:spTree>
    <p:extLst>
      <p:ext uri="{BB962C8B-B14F-4D97-AF65-F5344CB8AC3E}">
        <p14:creationId xmlns:p14="http://schemas.microsoft.com/office/powerpoint/2010/main" val="3930633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600" b="1" dirty="0"/>
              <a:t>Absence de réévaluation de l’ordonnance, voire de dé-prescription</a:t>
            </a:r>
          </a:p>
          <a:p>
            <a:pPr marL="0" indent="0" algn="just">
              <a:buNone/>
            </a:pPr>
            <a:r>
              <a:rPr lang="fr-FR" sz="1200" dirty="0"/>
              <a:t>Conduisant à maintenir un médicament qui n’a plus d’utilité ou à la balance bénéfice/risque devenue défavorable. </a:t>
            </a:r>
          </a:p>
          <a:p>
            <a:endParaRPr lang="fr-FR" dirty="0"/>
          </a:p>
        </p:txBody>
      </p:sp>
      <p:sp>
        <p:nvSpPr>
          <p:cNvPr id="4" name="Espace réservé du numéro de diapositive 3"/>
          <p:cNvSpPr>
            <a:spLocks noGrp="1"/>
          </p:cNvSpPr>
          <p:nvPr>
            <p:ph type="sldNum" sz="quarter" idx="10"/>
          </p:nvPr>
        </p:nvSpPr>
        <p:spPr/>
        <p:txBody>
          <a:bodyPr/>
          <a:lstStyle/>
          <a:p>
            <a:fld id="{15340313-DB67-490B-85EC-1CF74807481C}" type="slidenum">
              <a:rPr lang="fr-FR" smtClean="0"/>
              <a:t>36</a:t>
            </a:fld>
            <a:endParaRPr lang="fr-FR"/>
          </a:p>
        </p:txBody>
      </p:sp>
    </p:spTree>
    <p:extLst>
      <p:ext uri="{BB962C8B-B14F-4D97-AF65-F5344CB8AC3E}">
        <p14:creationId xmlns:p14="http://schemas.microsoft.com/office/powerpoint/2010/main" val="2818817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buFont typeface="Calibri" panose="020F0502020204030204" pitchFamily="34" charset="0"/>
              <a:buChar char="‐"/>
            </a:pPr>
            <a:r>
              <a:rPr lang="fr-FR" sz="1200" dirty="0"/>
              <a:t>Fréquence des EIM x2 après 65 ans. </a:t>
            </a:r>
          </a:p>
          <a:p>
            <a:pPr algn="just">
              <a:buFont typeface="Calibri" panose="020F0502020204030204" pitchFamily="34" charset="0"/>
              <a:buChar char="‐"/>
            </a:pPr>
            <a:r>
              <a:rPr lang="fr-FR" sz="1200" dirty="0"/>
              <a:t>Gravité &gt; chez sujet âgé</a:t>
            </a:r>
          </a:p>
          <a:p>
            <a:endParaRPr lang="fr-FR" dirty="0"/>
          </a:p>
          <a:p>
            <a:r>
              <a:rPr lang="fr-FR" dirty="0"/>
              <a:t>Gravité : chute </a:t>
            </a:r>
          </a:p>
          <a:p>
            <a:endParaRPr lang="fr-FR" dirty="0"/>
          </a:p>
          <a:p>
            <a:r>
              <a:rPr lang="fr-FR" dirty="0" err="1"/>
              <a:t>Polymorbidité</a:t>
            </a:r>
            <a:endParaRPr lang="fr-FR" dirty="0"/>
          </a:p>
          <a:p>
            <a:pPr algn="just">
              <a:buFont typeface="Calibri" panose="020F0502020204030204" pitchFamily="34" charset="0"/>
              <a:buChar char="‐"/>
            </a:pPr>
            <a:r>
              <a:rPr lang="fr-FR" sz="1200" dirty="0"/>
              <a:t>Conduit à une augmentation du nombre de médicaments prescrits</a:t>
            </a:r>
          </a:p>
          <a:p>
            <a:pPr algn="just">
              <a:buFont typeface="Calibri" panose="020F0502020204030204" pitchFamily="34" charset="0"/>
              <a:buChar char="‐"/>
            </a:pPr>
            <a:r>
              <a:rPr lang="fr-FR" sz="1200" dirty="0"/>
              <a:t>Altère la pharmacocinétique et/ou pharmacodynamie des médicaments</a:t>
            </a:r>
          </a:p>
          <a:p>
            <a:pPr algn="just">
              <a:buFont typeface="Calibri" panose="020F0502020204030204" pitchFamily="34" charset="0"/>
              <a:buChar char="‐"/>
            </a:pPr>
            <a:r>
              <a:rPr lang="fr-FR" sz="1200" dirty="0"/>
              <a:t>Modifie les réactions d’homéostasie de l’organisme (ex : </a:t>
            </a:r>
            <a:r>
              <a:rPr lang="fr-FR" sz="1200" dirty="0" err="1"/>
              <a:t>deshydratation</a:t>
            </a:r>
            <a:r>
              <a:rPr lang="fr-FR" sz="1200" dirty="0"/>
              <a:t> majore le risque d’hypotension orthostatique par antihypertenseur)</a:t>
            </a:r>
          </a:p>
          <a:p>
            <a:endParaRPr lang="fr-FR" dirty="0"/>
          </a:p>
        </p:txBody>
      </p:sp>
      <p:sp>
        <p:nvSpPr>
          <p:cNvPr id="4" name="Espace réservé du numéro de diapositive 3"/>
          <p:cNvSpPr>
            <a:spLocks noGrp="1"/>
          </p:cNvSpPr>
          <p:nvPr>
            <p:ph type="sldNum" sz="quarter" idx="10"/>
          </p:nvPr>
        </p:nvSpPr>
        <p:spPr/>
        <p:txBody>
          <a:bodyPr/>
          <a:lstStyle/>
          <a:p>
            <a:fld id="{15340313-DB67-490B-85EC-1CF74807481C}" type="slidenum">
              <a:rPr lang="fr-FR" smtClean="0"/>
              <a:t>37</a:t>
            </a:fld>
            <a:endParaRPr lang="fr-FR"/>
          </a:p>
        </p:txBody>
      </p:sp>
    </p:spTree>
    <p:extLst>
      <p:ext uri="{BB962C8B-B14F-4D97-AF65-F5344CB8AC3E}">
        <p14:creationId xmlns:p14="http://schemas.microsoft.com/office/powerpoint/2010/main" val="2818817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800" b="0" i="0" u="none" strike="noStrike" baseline="0" dirty="0">
                <a:solidFill>
                  <a:srgbClr val="131313"/>
                </a:solidFill>
                <a:latin typeface="AdvTT2acb703b"/>
              </a:rPr>
              <a:t>EPMA Journal (2010) 1:495</a:t>
            </a:r>
            <a:r>
              <a:rPr lang="fr-FR" sz="1800" b="0" i="0" u="none" strike="noStrike" baseline="0" dirty="0">
                <a:solidFill>
                  <a:srgbClr val="131313"/>
                </a:solidFill>
                <a:latin typeface="AdvTT2acb703b+20"/>
              </a:rPr>
              <a:t>–</a:t>
            </a:r>
            <a:r>
              <a:rPr lang="fr-FR" sz="1800" b="0" i="0" u="none" strike="noStrike" baseline="0" dirty="0">
                <a:solidFill>
                  <a:srgbClr val="131313"/>
                </a:solidFill>
                <a:latin typeface="AdvTT2acb703b"/>
              </a:rPr>
              <a:t>502</a:t>
            </a:r>
          </a:p>
          <a:p>
            <a:pPr algn="l"/>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Calibri" panose="020F0502020204030204" pitchFamily="34" charset="0"/>
              </a:rPr>
              <a:t> </a:t>
            </a:r>
            <a:r>
              <a:rPr lang="fr-FR" sz="1800" b="1" i="0" u="none" strike="noStrike" baseline="0" dirty="0">
                <a:solidFill>
                  <a:srgbClr val="000000"/>
                </a:solidFill>
                <a:latin typeface="Calibri" panose="020F0502020204030204" pitchFamily="34" charset="0"/>
              </a:rPr>
              <a:t>Dépistage du déficit en </a:t>
            </a:r>
            <a:r>
              <a:rPr lang="fr-FR" sz="1800" b="1" i="0" u="none" strike="noStrike" baseline="0" dirty="0" err="1">
                <a:solidFill>
                  <a:srgbClr val="000000"/>
                </a:solidFill>
                <a:latin typeface="Calibri" panose="020F0502020204030204" pitchFamily="34" charset="0"/>
              </a:rPr>
              <a:t>dihydropyrimidinedehydrogénase</a:t>
            </a:r>
            <a:r>
              <a:rPr lang="fr-FR" sz="1800" b="1" i="0" u="none" strike="noStrike" baseline="0" dirty="0">
                <a:solidFill>
                  <a:srgbClr val="000000"/>
                </a:solidFill>
                <a:latin typeface="Calibri" panose="020F0502020204030204" pitchFamily="34" charset="0"/>
              </a:rPr>
              <a:t> (DPD) et sécurisation des chimiothérapies à base de 5FU (</a:t>
            </a:r>
            <a:r>
              <a:rPr lang="fr-FR" sz="1800" b="1" i="0" u="none" strike="noStrike" baseline="0" dirty="0" err="1">
                <a:solidFill>
                  <a:srgbClr val="000000"/>
                </a:solidFill>
                <a:latin typeface="Calibri" panose="020F0502020204030204" pitchFamily="34" charset="0"/>
              </a:rPr>
              <a:t>fluorouracile</a:t>
            </a:r>
            <a:r>
              <a:rPr lang="fr-FR" sz="1800" b="1" i="0" u="none" strike="noStrike" baseline="0" dirty="0">
                <a:solidFill>
                  <a:srgbClr val="000000"/>
                </a:solidFill>
                <a:latin typeface="Calibri" panose="020F0502020204030204" pitchFamily="34" charset="0"/>
              </a:rPr>
              <a:t>®) ou de </a:t>
            </a:r>
            <a:r>
              <a:rPr lang="fr-FR" sz="1800" b="1" i="0" u="none" strike="noStrike" baseline="0" dirty="0" err="1">
                <a:solidFill>
                  <a:srgbClr val="000000"/>
                </a:solidFill>
                <a:latin typeface="Calibri" panose="020F0502020204030204" pitchFamily="34" charset="0"/>
              </a:rPr>
              <a:t>capécitabine</a:t>
            </a:r>
            <a:r>
              <a:rPr lang="fr-FR" sz="1800" b="1" i="0" u="none" strike="noStrike" baseline="0" dirty="0">
                <a:solidFill>
                  <a:srgbClr val="000000"/>
                </a:solidFill>
                <a:latin typeface="Calibri" panose="020F0502020204030204" pitchFamily="34" charset="0"/>
              </a:rPr>
              <a:t> (</a:t>
            </a:r>
            <a:r>
              <a:rPr lang="fr-FR" sz="1800" b="1" i="0" u="none" strike="noStrike" baseline="0" dirty="0" err="1">
                <a:solidFill>
                  <a:srgbClr val="000000"/>
                </a:solidFill>
                <a:latin typeface="Calibri" panose="020F0502020204030204" pitchFamily="34" charset="0"/>
              </a:rPr>
              <a:t>Xéloda</a:t>
            </a:r>
            <a:r>
              <a:rPr lang="fr-FR" sz="1800" b="1" i="0" u="none" strike="noStrike" baseline="0" dirty="0">
                <a:solidFill>
                  <a:srgbClr val="000000"/>
                </a:solidFill>
                <a:latin typeface="Calibri" panose="020F0502020204030204" pitchFamily="34" charset="0"/>
              </a:rPr>
              <a:t>®) </a:t>
            </a:r>
            <a:r>
              <a:rPr lang="fr-FR" sz="1800" b="0" i="0" u="none" strike="noStrike" baseline="0" dirty="0">
                <a:solidFill>
                  <a:srgbClr val="131313"/>
                </a:solidFill>
                <a:latin typeface="AdvTT2acb703b"/>
              </a:rPr>
              <a:t>RNPGX FUSAFE</a:t>
            </a:r>
          </a:p>
          <a:p>
            <a:endParaRPr lang="fr-FR" dirty="0"/>
          </a:p>
        </p:txBody>
      </p:sp>
      <p:sp>
        <p:nvSpPr>
          <p:cNvPr id="4" name="Espace réservé du numéro de diapositive 3"/>
          <p:cNvSpPr>
            <a:spLocks noGrp="1"/>
          </p:cNvSpPr>
          <p:nvPr>
            <p:ph type="sldNum" sz="quarter" idx="10"/>
          </p:nvPr>
        </p:nvSpPr>
        <p:spPr/>
        <p:txBody>
          <a:bodyPr/>
          <a:lstStyle/>
          <a:p>
            <a:fld id="{15340313-DB67-490B-85EC-1CF74807481C}" type="slidenum">
              <a:rPr lang="fr-FR" smtClean="0"/>
              <a:t>38</a:t>
            </a:fld>
            <a:endParaRPr lang="fr-FR"/>
          </a:p>
        </p:txBody>
      </p:sp>
    </p:spTree>
    <p:extLst>
      <p:ext uri="{BB962C8B-B14F-4D97-AF65-F5344CB8AC3E}">
        <p14:creationId xmlns:p14="http://schemas.microsoft.com/office/powerpoint/2010/main" val="1713021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a:solidFill>
                  <a:schemeClr val="tx1"/>
                </a:solidFill>
                <a:effectLst/>
                <a:latin typeface="+mn-lt"/>
                <a:ea typeface="+mn-ea"/>
                <a:cs typeface="+mn-cs"/>
              </a:rPr>
              <a:t>La </a:t>
            </a:r>
            <a:r>
              <a:rPr lang="fr-FR" sz="1200" b="0" i="0" kern="1200" dirty="0" err="1">
                <a:solidFill>
                  <a:schemeClr val="tx1"/>
                </a:solidFill>
                <a:effectLst/>
                <a:latin typeface="+mn-lt"/>
                <a:ea typeface="+mn-ea"/>
                <a:cs typeface="+mn-cs"/>
              </a:rPr>
              <a:t>dompéridone</a:t>
            </a:r>
            <a:r>
              <a:rPr lang="fr-FR" sz="1200" b="0" i="0" kern="1200" dirty="0">
                <a:solidFill>
                  <a:schemeClr val="tx1"/>
                </a:solidFill>
                <a:effectLst/>
                <a:latin typeface="+mn-lt"/>
                <a:ea typeface="+mn-ea"/>
                <a:cs typeface="+mn-cs"/>
              </a:rPr>
              <a:t> dont le médicament princeps se nomme </a:t>
            </a:r>
            <a:r>
              <a:rPr lang="fr-FR" sz="1200" b="0" i="0" kern="1200" dirty="0" err="1">
                <a:solidFill>
                  <a:schemeClr val="tx1"/>
                </a:solidFill>
                <a:effectLst/>
                <a:latin typeface="+mn-lt"/>
                <a:ea typeface="+mn-ea"/>
                <a:cs typeface="+mn-cs"/>
              </a:rPr>
              <a:t>Motilium</a:t>
            </a:r>
            <a:r>
              <a:rPr lang="fr-FR" sz="1200" b="0" i="0" kern="1200" dirty="0">
                <a:solidFill>
                  <a:schemeClr val="tx1"/>
                </a:solidFill>
                <a:effectLst/>
                <a:latin typeface="+mn-lt"/>
                <a:ea typeface="+mn-ea"/>
                <a:cs typeface="+mn-cs"/>
              </a:rPr>
              <a:t>® est une substance appartenant à la famille des antagonistes des récepteurs de la dopamine. Elle agit comme stimulant de la motricité gastrique.</a:t>
            </a:r>
          </a:p>
          <a:p>
            <a:r>
              <a:rPr lang="fr-FR" sz="1200" b="0" i="0" kern="1200" dirty="0">
                <a:solidFill>
                  <a:schemeClr val="tx1"/>
                </a:solidFill>
                <a:effectLst/>
                <a:latin typeface="+mn-lt"/>
                <a:ea typeface="+mn-ea"/>
                <a:cs typeface="+mn-cs"/>
              </a:rPr>
              <a:t>Depuis 1980, ce médicament est autorisé dans le soulagement des nausées et vomissements, sensations de ballonnements, gênes et régurgitations gastriques (remontées du contenu de l'estomac dans la bouche).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La galactorrhée (production de lait par les glandes mammaires) est un des effets secondaires de la </a:t>
            </a:r>
            <a:r>
              <a:rPr lang="fr-FR" sz="1200" b="0" i="0" kern="1200" dirty="0" err="1">
                <a:solidFill>
                  <a:schemeClr val="tx1"/>
                </a:solidFill>
                <a:effectLst/>
                <a:latin typeface="+mn-lt"/>
                <a:ea typeface="+mn-ea"/>
                <a:cs typeface="+mn-cs"/>
              </a:rPr>
              <a:t>dompéridone</a:t>
            </a:r>
            <a:r>
              <a:rPr lang="fr-FR" sz="1200" b="0" i="0" kern="1200" dirty="0">
                <a:solidFill>
                  <a:schemeClr val="tx1"/>
                </a:solidFill>
                <a:effectLst/>
                <a:latin typeface="+mn-lt"/>
                <a:ea typeface="+mn-ea"/>
                <a:cs typeface="+mn-cs"/>
              </a:rPr>
              <a:t>. Cet effet indésirable s’explique par son action antagoniste de la dopamine neurotransmetteur qui inhibe, au niveau de l’hypophyse, la sécrétion de prolactine, hormone déclenchant la lactation. La </a:t>
            </a:r>
            <a:r>
              <a:rPr lang="fr-FR" sz="1200" b="0" i="0" kern="1200" dirty="0" err="1">
                <a:solidFill>
                  <a:schemeClr val="tx1"/>
                </a:solidFill>
                <a:effectLst/>
                <a:latin typeface="+mn-lt"/>
                <a:ea typeface="+mn-ea"/>
                <a:cs typeface="+mn-cs"/>
              </a:rPr>
              <a:t>dompéridone</a:t>
            </a:r>
            <a:r>
              <a:rPr lang="fr-FR" sz="1200" b="0" i="0" kern="1200" dirty="0">
                <a:solidFill>
                  <a:schemeClr val="tx1"/>
                </a:solidFill>
                <a:effectLst/>
                <a:latin typeface="+mn-lt"/>
                <a:ea typeface="+mn-ea"/>
                <a:cs typeface="+mn-cs"/>
              </a:rPr>
              <a:t> n’a pas d’autorisation dans la stimulation de la lactation. Cette indication n’est reconnue par aucune autorité de santé, ni en Europe ni aux Etats-Unis. </a:t>
            </a:r>
            <a:r>
              <a:rPr lang="fr-FR" sz="1200" b="1" i="0" kern="1200" dirty="0">
                <a:solidFill>
                  <a:schemeClr val="tx1"/>
                </a:solidFill>
                <a:effectLst/>
                <a:latin typeface="+mn-lt"/>
                <a:ea typeface="+mn-ea"/>
                <a:cs typeface="+mn-cs"/>
              </a:rPr>
              <a:t>Le Résumé des Caractéristiques du Produit en vigueur précise que la </a:t>
            </a:r>
            <a:r>
              <a:rPr lang="fr-FR" sz="1200" b="1" i="0" kern="1200" dirty="0" err="1">
                <a:solidFill>
                  <a:schemeClr val="tx1"/>
                </a:solidFill>
                <a:effectLst/>
                <a:latin typeface="+mn-lt"/>
                <a:ea typeface="+mn-ea"/>
                <a:cs typeface="+mn-cs"/>
              </a:rPr>
              <a:t>dompéridone</a:t>
            </a:r>
            <a:r>
              <a:rPr lang="fr-FR" sz="1200" b="1" i="0" kern="1200" dirty="0">
                <a:solidFill>
                  <a:schemeClr val="tx1"/>
                </a:solidFill>
                <a:effectLst/>
                <a:latin typeface="+mn-lt"/>
                <a:ea typeface="+mn-ea"/>
                <a:cs typeface="+mn-cs"/>
              </a:rPr>
              <a:t> ne doit pas être utilisée au cours de l’allaitement.</a:t>
            </a:r>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Par ailleurs, la prise de </a:t>
            </a:r>
            <a:r>
              <a:rPr lang="fr-FR" sz="1200" b="0" i="0" kern="1200" dirty="0" err="1">
                <a:solidFill>
                  <a:schemeClr val="tx1"/>
                </a:solidFill>
                <a:effectLst/>
                <a:latin typeface="+mn-lt"/>
                <a:ea typeface="+mn-ea"/>
                <a:cs typeface="+mn-cs"/>
              </a:rPr>
              <a:t>dompéridone</a:t>
            </a:r>
            <a:r>
              <a:rPr lang="fr-FR" sz="1200" b="0" i="0" kern="1200" dirty="0">
                <a:solidFill>
                  <a:schemeClr val="tx1"/>
                </a:solidFill>
                <a:effectLst/>
                <a:latin typeface="+mn-lt"/>
                <a:ea typeface="+mn-ea"/>
                <a:cs typeface="+mn-cs"/>
              </a:rPr>
              <a:t> peut s’accompagner d’autres effets indésirables pouvant être graves, notamment des effets cardiaques. Des études épidémiologiques récentes ont mis en évidence une association de la prise de </a:t>
            </a:r>
            <a:r>
              <a:rPr lang="fr-FR" sz="1200" b="0" i="0" kern="1200" dirty="0" err="1">
                <a:solidFill>
                  <a:schemeClr val="tx1"/>
                </a:solidFill>
                <a:effectLst/>
                <a:latin typeface="+mn-lt"/>
                <a:ea typeface="+mn-ea"/>
                <a:cs typeface="+mn-cs"/>
              </a:rPr>
              <a:t>dompéridone</a:t>
            </a:r>
            <a:r>
              <a:rPr lang="fr-FR" sz="1200" b="0" i="0" kern="1200" dirty="0">
                <a:solidFill>
                  <a:schemeClr val="tx1"/>
                </a:solidFill>
                <a:effectLst/>
                <a:latin typeface="+mn-lt"/>
                <a:ea typeface="+mn-ea"/>
                <a:cs typeface="+mn-cs"/>
              </a:rPr>
              <a:t> avec une augmentation du risque d’arythmies ventriculaires graves et de mort subite. Une lettre aux professionnels de santé les sensibilisant sur ces risques cardiaques a été adressée récemment par le laboratoire Janssen-</a:t>
            </a:r>
            <a:r>
              <a:rPr lang="fr-FR" sz="1200" b="0" i="0" kern="1200" dirty="0" err="1">
                <a:solidFill>
                  <a:schemeClr val="tx1"/>
                </a:solidFill>
                <a:effectLst/>
                <a:latin typeface="+mn-lt"/>
                <a:ea typeface="+mn-ea"/>
                <a:cs typeface="+mn-cs"/>
              </a:rPr>
              <a:t>Cilag</a:t>
            </a:r>
            <a:r>
              <a:rPr lang="fr-FR" sz="1200" b="0" i="0" kern="1200" dirty="0">
                <a:solidFill>
                  <a:schemeClr val="tx1"/>
                </a:solidFill>
                <a:effectLst/>
                <a:latin typeface="+mn-lt"/>
                <a:ea typeface="+mn-ea"/>
                <a:cs typeface="+mn-cs"/>
              </a:rPr>
              <a:t>. Ces risques sont à prendre en compte chez la femme allaitante et potentiellement chez le nouveau-né allaité. Aucun cas d'effet indésirable cardiaque n'a néanmoins été rapporté à ce jour en pharmacovigilance chez des nourrissons allaités par des femmes traitées avec la </a:t>
            </a:r>
            <a:r>
              <a:rPr lang="fr-FR" sz="1200" b="0" i="0" kern="1200" dirty="0" err="1">
                <a:solidFill>
                  <a:schemeClr val="tx1"/>
                </a:solidFill>
                <a:effectLst/>
                <a:latin typeface="+mn-lt"/>
                <a:ea typeface="+mn-ea"/>
                <a:cs typeface="+mn-cs"/>
              </a:rPr>
              <a:t>dompéridone</a:t>
            </a:r>
            <a:r>
              <a:rPr lang="fr-FR" sz="1200" b="0" i="0" kern="1200" dirty="0">
                <a:solidFill>
                  <a:schemeClr val="tx1"/>
                </a:solidFill>
                <a:effectLst/>
                <a:latin typeface="+mn-lt"/>
                <a:ea typeface="+mn-ea"/>
                <a:cs typeface="+mn-cs"/>
              </a:rPr>
              <a: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Le rapport bénéfice/risque de la </a:t>
            </a:r>
            <a:r>
              <a:rPr lang="fr-FR" sz="1200" b="0" i="0" kern="1200" dirty="0" err="1">
                <a:solidFill>
                  <a:schemeClr val="tx1"/>
                </a:solidFill>
                <a:effectLst/>
                <a:latin typeface="+mn-lt"/>
                <a:ea typeface="+mn-ea"/>
                <a:cs typeface="+mn-cs"/>
              </a:rPr>
              <a:t>dompéridone</a:t>
            </a:r>
            <a:r>
              <a:rPr lang="fr-FR" sz="1200" b="0" i="0" kern="1200" dirty="0">
                <a:solidFill>
                  <a:schemeClr val="tx1"/>
                </a:solidFill>
                <a:effectLst/>
                <a:latin typeface="+mn-lt"/>
                <a:ea typeface="+mn-ea"/>
                <a:cs typeface="+mn-cs"/>
              </a:rPr>
              <a:t> dans la stimulation de la lactation n’a jamais été évalué.</a:t>
            </a:r>
          </a:p>
          <a:p>
            <a:r>
              <a:rPr lang="fr-FR" sz="1200" b="1" i="0" kern="1200" dirty="0">
                <a:solidFill>
                  <a:schemeClr val="tx1"/>
                </a:solidFill>
                <a:effectLst/>
                <a:latin typeface="+mn-lt"/>
                <a:ea typeface="+mn-ea"/>
                <a:cs typeface="+mn-cs"/>
              </a:rPr>
              <a:t>La </a:t>
            </a:r>
            <a:r>
              <a:rPr lang="fr-FR" sz="1200" b="1" i="0" kern="1200" dirty="0" err="1">
                <a:solidFill>
                  <a:schemeClr val="tx1"/>
                </a:solidFill>
                <a:effectLst/>
                <a:latin typeface="+mn-lt"/>
                <a:ea typeface="+mn-ea"/>
                <a:cs typeface="+mn-cs"/>
              </a:rPr>
              <a:t>dompéridone</a:t>
            </a:r>
            <a:r>
              <a:rPr lang="fr-FR" sz="1200" b="1" i="0" kern="1200" dirty="0">
                <a:solidFill>
                  <a:schemeClr val="tx1"/>
                </a:solidFill>
                <a:effectLst/>
                <a:latin typeface="+mn-lt"/>
                <a:ea typeface="+mn-ea"/>
                <a:cs typeface="+mn-cs"/>
              </a:rPr>
              <a:t> ne doit donc pas être utilisée dans cette indication qui est en dehors du cadre de son autorisation de mise sur le marché.</a:t>
            </a:r>
            <a:endParaRPr lang="fr-FR" sz="1200" b="0" i="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15340313-DB67-490B-85EC-1CF74807481C}" type="slidenum">
              <a:rPr lang="fr-FR" smtClean="0"/>
              <a:t>42</a:t>
            </a:fld>
            <a:endParaRPr lang="fr-FR"/>
          </a:p>
        </p:txBody>
      </p:sp>
    </p:spTree>
    <p:extLst>
      <p:ext uri="{BB962C8B-B14F-4D97-AF65-F5344CB8AC3E}">
        <p14:creationId xmlns:p14="http://schemas.microsoft.com/office/powerpoint/2010/main" val="4165991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a:solidFill>
                  <a:schemeClr val="tx1"/>
                </a:solidFill>
                <a:effectLst/>
                <a:latin typeface="+mn-lt"/>
                <a:ea typeface="+mn-ea"/>
                <a:cs typeface="+mn-cs"/>
              </a:rPr>
              <a:t>La consommation de </a:t>
            </a:r>
            <a:r>
              <a:rPr lang="fr-FR" sz="1200" b="0" i="0" kern="1200" dirty="0" err="1">
                <a:solidFill>
                  <a:schemeClr val="tx1"/>
                </a:solidFill>
                <a:effectLst/>
                <a:latin typeface="+mn-lt"/>
                <a:ea typeface="+mn-ea"/>
                <a:cs typeface="+mn-cs"/>
              </a:rPr>
              <a:t>Purple</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Drank</a:t>
            </a:r>
            <a:r>
              <a:rPr lang="fr-FR" sz="1200" b="0" i="0" kern="1200" dirty="0">
                <a:solidFill>
                  <a:schemeClr val="tx1"/>
                </a:solidFill>
                <a:effectLst/>
                <a:latin typeface="+mn-lt"/>
                <a:ea typeface="+mn-ea"/>
                <a:cs typeface="+mn-cs"/>
              </a:rPr>
              <a:t> induit un état de « défonce », lié aux propriétés sédatives des médicaments utilisés. L’abus de codéine induit une euphorie et une somnolence. La prométhazine renforce les effets sédatifs de la codéine (léthargie). Le </a:t>
            </a:r>
            <a:r>
              <a:rPr lang="fr-FR" sz="1200" b="0" i="0" kern="1200" dirty="0" err="1">
                <a:solidFill>
                  <a:schemeClr val="tx1"/>
                </a:solidFill>
                <a:effectLst/>
                <a:latin typeface="+mn-lt"/>
                <a:ea typeface="+mn-ea"/>
                <a:cs typeface="+mn-cs"/>
              </a:rPr>
              <a:t>Purple</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Drank</a:t>
            </a:r>
            <a:r>
              <a:rPr lang="fr-FR" sz="1200" b="0" i="0" kern="1200">
                <a:solidFill>
                  <a:schemeClr val="tx1"/>
                </a:solidFill>
                <a:effectLst/>
                <a:latin typeface="+mn-lt"/>
                <a:ea typeface="+mn-ea"/>
                <a:cs typeface="+mn-cs"/>
              </a:rPr>
              <a:t> peut être combiné par certains consommateurs à de l’alcool, du cannabis ou à d’autres drogues, ce qui a comme objectif de potentialiser les effets psychotropes mais aussi les risques d’intoxication liés à cette consommation (pouvant aller jusqu’à la détresse respiratoire et au coma).</a:t>
            </a:r>
            <a:endParaRPr lang="fr-FR"/>
          </a:p>
        </p:txBody>
      </p:sp>
      <p:sp>
        <p:nvSpPr>
          <p:cNvPr id="4" name="Espace réservé du numéro de diapositive 3"/>
          <p:cNvSpPr>
            <a:spLocks noGrp="1"/>
          </p:cNvSpPr>
          <p:nvPr>
            <p:ph type="sldNum" sz="quarter" idx="10"/>
          </p:nvPr>
        </p:nvSpPr>
        <p:spPr/>
        <p:txBody>
          <a:bodyPr/>
          <a:lstStyle/>
          <a:p>
            <a:fld id="{15340313-DB67-490B-85EC-1CF74807481C}" type="slidenum">
              <a:rPr lang="fr-FR" smtClean="0"/>
              <a:t>43</a:t>
            </a:fld>
            <a:endParaRPr lang="fr-FR"/>
          </a:p>
        </p:txBody>
      </p:sp>
    </p:spTree>
    <p:extLst>
      <p:ext uri="{BB962C8B-B14F-4D97-AF65-F5344CB8AC3E}">
        <p14:creationId xmlns:p14="http://schemas.microsoft.com/office/powerpoint/2010/main" val="2139429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aucun principe actif, </a:t>
            </a:r>
          </a:p>
          <a:p>
            <a:r>
              <a:rPr lang="fr-FR" dirty="0"/>
              <a:t>un autre principe actif, </a:t>
            </a:r>
          </a:p>
          <a:p>
            <a:r>
              <a:rPr lang="fr-FR" dirty="0"/>
              <a:t>le principe actif correct mais à un dosage erroné.</a:t>
            </a:r>
          </a:p>
          <a:p>
            <a:r>
              <a:rPr lang="fr-FR" dirty="0"/>
              <a:t>On trouve également dans ces produits de l’amidon de maïs, de pomme de terre ou de la craie.</a:t>
            </a:r>
          </a:p>
          <a:p>
            <a:r>
              <a:rPr lang="fr-FR" dirty="0"/>
              <a:t>Certains produits médicaux de qualité inférieure ou falsifiés ont été de nature toxique, avec des concentrations mortelles d’un principe actif erroné ou d’autres produits chimiques toxiques.</a:t>
            </a:r>
          </a:p>
          <a:p>
            <a:r>
              <a:rPr lang="fr-FR" dirty="0"/>
              <a:t>Ils sont souvent produits dans de très mauvaises conditions, sans aucune hygiène par du personnel non qualifié ; ils contiennent des impuretés inconnues et sont parfois contaminés par des bactéries.</a:t>
            </a:r>
          </a:p>
          <a:p>
            <a:endParaRPr lang="fr-FR" dirty="0"/>
          </a:p>
        </p:txBody>
      </p:sp>
      <p:sp>
        <p:nvSpPr>
          <p:cNvPr id="4" name="Espace réservé du numéro de diapositive 3"/>
          <p:cNvSpPr>
            <a:spLocks noGrp="1"/>
          </p:cNvSpPr>
          <p:nvPr>
            <p:ph type="sldNum" sz="quarter" idx="10"/>
          </p:nvPr>
        </p:nvSpPr>
        <p:spPr/>
        <p:txBody>
          <a:bodyPr/>
          <a:lstStyle/>
          <a:p>
            <a:fld id="{15340313-DB67-490B-85EC-1CF74807481C}" type="slidenum">
              <a:rPr lang="fr-FR" smtClean="0"/>
              <a:t>44</a:t>
            </a:fld>
            <a:endParaRPr lang="fr-FR"/>
          </a:p>
        </p:txBody>
      </p:sp>
    </p:spTree>
    <p:extLst>
      <p:ext uri="{BB962C8B-B14F-4D97-AF65-F5344CB8AC3E}">
        <p14:creationId xmlns:p14="http://schemas.microsoft.com/office/powerpoint/2010/main" val="3990481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Fédération Internationale de l’Industrie du Médicament (IFPMA), évaluent que la contrefaçon d’un « blockbuster » peut générer un bénéfice de l’ordre de 500 000 dollars pour un investissement initial de 1 000 dollars, alors que la même somme de départ investie dans le trafic de fausse monnaie ou d’héroïne rapporterait 20 000 dollars, et dans la contrefaçon de cigarettes 43 000 dollars.</a:t>
            </a:r>
            <a:br>
              <a:rPr lang="fr-FR" dirty="0"/>
            </a:br>
            <a:r>
              <a:rPr lang="fr-FR" dirty="0"/>
              <a:t>Selon l'IRACM, la contrefaçon de médicaments serait de 10 à 25 fois plus rentable que le trafic de drogues.</a:t>
            </a:r>
          </a:p>
          <a:p>
            <a:endParaRPr lang="fr-FR" dirty="0"/>
          </a:p>
        </p:txBody>
      </p:sp>
      <p:sp>
        <p:nvSpPr>
          <p:cNvPr id="4" name="Espace réservé du numéro de diapositive 3"/>
          <p:cNvSpPr>
            <a:spLocks noGrp="1"/>
          </p:cNvSpPr>
          <p:nvPr>
            <p:ph type="sldNum" sz="quarter" idx="10"/>
          </p:nvPr>
        </p:nvSpPr>
        <p:spPr/>
        <p:txBody>
          <a:bodyPr/>
          <a:lstStyle/>
          <a:p>
            <a:fld id="{15340313-DB67-490B-85EC-1CF74807481C}" type="slidenum">
              <a:rPr lang="fr-FR" smtClean="0"/>
              <a:t>47</a:t>
            </a:fld>
            <a:endParaRPr lang="fr-FR"/>
          </a:p>
        </p:txBody>
      </p:sp>
    </p:spTree>
    <p:extLst>
      <p:ext uri="{BB962C8B-B14F-4D97-AF65-F5344CB8AC3E}">
        <p14:creationId xmlns:p14="http://schemas.microsoft.com/office/powerpoint/2010/main" val="2301445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340313-DB67-490B-85EC-1CF74807481C}" type="slidenum">
              <a:rPr lang="fr-FR" smtClean="0"/>
              <a:t>4</a:t>
            </a:fld>
            <a:endParaRPr lang="fr-FR"/>
          </a:p>
        </p:txBody>
      </p:sp>
    </p:spTree>
    <p:extLst>
      <p:ext uri="{BB962C8B-B14F-4D97-AF65-F5344CB8AC3E}">
        <p14:creationId xmlns:p14="http://schemas.microsoft.com/office/powerpoint/2010/main" val="1373319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340313-DB67-490B-85EC-1CF74807481C}" type="slidenum">
              <a:rPr lang="fr-FR" smtClean="0"/>
              <a:t>48</a:t>
            </a:fld>
            <a:endParaRPr lang="fr-FR"/>
          </a:p>
        </p:txBody>
      </p:sp>
    </p:spTree>
    <p:extLst>
      <p:ext uri="{BB962C8B-B14F-4D97-AF65-F5344CB8AC3E}">
        <p14:creationId xmlns:p14="http://schemas.microsoft.com/office/powerpoint/2010/main" val="320688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PRS : pupilles réactives symétriques</a:t>
            </a:r>
          </a:p>
        </p:txBody>
      </p:sp>
      <p:sp>
        <p:nvSpPr>
          <p:cNvPr id="4" name="Espace réservé du numéro de diapositive 3"/>
          <p:cNvSpPr>
            <a:spLocks noGrp="1"/>
          </p:cNvSpPr>
          <p:nvPr>
            <p:ph type="sldNum" sz="quarter" idx="10"/>
          </p:nvPr>
        </p:nvSpPr>
        <p:spPr/>
        <p:txBody>
          <a:bodyPr/>
          <a:lstStyle/>
          <a:p>
            <a:fld id="{15340313-DB67-490B-85EC-1CF74807481C}" type="slidenum">
              <a:rPr lang="fr-FR" smtClean="0"/>
              <a:t>6</a:t>
            </a:fld>
            <a:endParaRPr lang="fr-FR"/>
          </a:p>
        </p:txBody>
      </p:sp>
    </p:spTree>
    <p:extLst>
      <p:ext uri="{BB962C8B-B14F-4D97-AF65-F5344CB8AC3E}">
        <p14:creationId xmlns:p14="http://schemas.microsoft.com/office/powerpoint/2010/main" val="13980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Jimson</a:t>
            </a:r>
            <a:r>
              <a:rPr lang="fr-FR" dirty="0"/>
              <a:t> </a:t>
            </a:r>
            <a:r>
              <a:rPr lang="fr-FR" dirty="0" err="1"/>
              <a:t>Weeds</a:t>
            </a:r>
            <a:r>
              <a:rPr lang="fr-FR" dirty="0"/>
              <a:t> = Datura</a:t>
            </a:r>
          </a:p>
        </p:txBody>
      </p:sp>
      <p:sp>
        <p:nvSpPr>
          <p:cNvPr id="4" name="Espace réservé du numéro de diapositive 3"/>
          <p:cNvSpPr>
            <a:spLocks noGrp="1"/>
          </p:cNvSpPr>
          <p:nvPr>
            <p:ph type="sldNum" sz="quarter" idx="5"/>
          </p:nvPr>
        </p:nvSpPr>
        <p:spPr/>
        <p:txBody>
          <a:bodyPr/>
          <a:lstStyle/>
          <a:p>
            <a:fld id="{15340313-DB67-490B-85EC-1CF74807481C}" type="slidenum">
              <a:rPr lang="fr-FR" smtClean="0"/>
              <a:t>7</a:t>
            </a:fld>
            <a:endParaRPr lang="fr-FR"/>
          </a:p>
        </p:txBody>
      </p:sp>
    </p:spTree>
    <p:extLst>
      <p:ext uri="{BB962C8B-B14F-4D97-AF65-F5344CB8AC3E}">
        <p14:creationId xmlns:p14="http://schemas.microsoft.com/office/powerpoint/2010/main" val="503956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Noyau de </a:t>
            </a:r>
            <a:r>
              <a:rPr lang="fr-FR" dirty="0" err="1"/>
              <a:t>edinger</a:t>
            </a:r>
            <a:r>
              <a:rPr lang="fr-FR" dirty="0"/>
              <a:t> Westphal du III et ganglion ciliaire de l’œil, innervation des sphincters </a:t>
            </a:r>
            <a:r>
              <a:rPr lang="fr-FR" dirty="0" err="1"/>
              <a:t>pupillairres</a:t>
            </a:r>
            <a:r>
              <a:rPr lang="fr-FR" baseline="0" dirty="0"/>
              <a:t> et des muscles ciliaires de l’œil</a:t>
            </a:r>
          </a:p>
          <a:p>
            <a:r>
              <a:rPr lang="fr-FR" baseline="0" dirty="0"/>
              <a:t>Noyau salivaire </a:t>
            </a:r>
            <a:r>
              <a:rPr lang="fr-FR" baseline="0" dirty="0" err="1"/>
              <a:t>supérieru</a:t>
            </a:r>
            <a:r>
              <a:rPr lang="fr-FR" baseline="0" dirty="0"/>
              <a:t> du VII : innervation des glandes lacrymales et nasales et des glandes sublinguales et sous-maxillaires. </a:t>
            </a:r>
          </a:p>
          <a:p>
            <a:endParaRPr lang="fr-FR" baseline="0" dirty="0"/>
          </a:p>
          <a:p>
            <a:r>
              <a:rPr lang="fr-FR" baseline="0" dirty="0"/>
              <a:t>Noyau salivaire inférieur du IX et ganglion optique : innervation des parotides</a:t>
            </a:r>
          </a:p>
          <a:p>
            <a:endParaRPr lang="fr-FR" baseline="0" dirty="0"/>
          </a:p>
          <a:p>
            <a:r>
              <a:rPr lang="fr-FR" baseline="0" dirty="0"/>
              <a:t>Noyau dorsal du X et des fibres pré-ganglionnaires : cœur, bronches, </a:t>
            </a:r>
            <a:r>
              <a:rPr lang="fr-FR" baseline="0" dirty="0" err="1"/>
              <a:t>oesopha,e</a:t>
            </a:r>
            <a:r>
              <a:rPr lang="fr-FR" baseline="0" dirty="0"/>
              <a:t> </a:t>
            </a:r>
            <a:r>
              <a:rPr lang="fr-FR" baseline="0" dirty="0" err="1"/>
              <a:t>estomax</a:t>
            </a:r>
            <a:r>
              <a:rPr lang="fr-FR" baseline="0" dirty="0"/>
              <a:t>, intestin grêle, colon, foie, vésicule biliaire, pancréas, </a:t>
            </a:r>
            <a:r>
              <a:rPr lang="fr-FR" baseline="0" dirty="0" err="1"/>
              <a:t>ueretères</a:t>
            </a:r>
            <a:r>
              <a:rPr lang="fr-FR" baseline="0" dirty="0"/>
              <a:t>.  75% des fibres parasympathiques cheminent par le nerf vague X. </a:t>
            </a:r>
          </a:p>
          <a:p>
            <a:r>
              <a:rPr lang="fr-FR" baseline="0" dirty="0"/>
              <a:t> </a:t>
            </a:r>
            <a:endParaRPr lang="fr-FR" dirty="0"/>
          </a:p>
        </p:txBody>
      </p:sp>
      <p:sp>
        <p:nvSpPr>
          <p:cNvPr id="4" name="Espace réservé du numéro de diapositive 3"/>
          <p:cNvSpPr>
            <a:spLocks noGrp="1"/>
          </p:cNvSpPr>
          <p:nvPr>
            <p:ph type="sldNum" sz="quarter" idx="10"/>
          </p:nvPr>
        </p:nvSpPr>
        <p:spPr/>
        <p:txBody>
          <a:bodyPr/>
          <a:lstStyle/>
          <a:p>
            <a:fld id="{ABDC4A90-92DB-46BE-9A6C-2A732C0F8DA9}" type="slidenum">
              <a:rPr lang="fr-FR" smtClean="0"/>
              <a:t>8</a:t>
            </a:fld>
            <a:endParaRPr lang="fr-FR"/>
          </a:p>
        </p:txBody>
      </p:sp>
    </p:spTree>
    <p:extLst>
      <p:ext uri="{BB962C8B-B14F-4D97-AF65-F5344CB8AC3E}">
        <p14:creationId xmlns:p14="http://schemas.microsoft.com/office/powerpoint/2010/main" val="3446811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a:solidFill>
                  <a:schemeClr val="tx1"/>
                </a:solidFill>
                <a:effectLst/>
                <a:latin typeface="+mn-lt"/>
                <a:ea typeface="+mn-ea"/>
                <a:cs typeface="+mn-cs"/>
              </a:rPr>
              <a:t>Les glucocorticoïdes agissent sur un grand nombre de métabolismes. Leurs effets sont surtout significatifs pour des durées de traitement prolongées.</a:t>
            </a:r>
          </a:p>
          <a:p>
            <a:r>
              <a:rPr lang="fr-FR" sz="1200" b="0" i="1" kern="1200" dirty="0">
                <a:solidFill>
                  <a:schemeClr val="tx1"/>
                </a:solidFill>
                <a:effectLst/>
                <a:latin typeface="+mn-lt"/>
                <a:ea typeface="+mn-ea"/>
                <a:cs typeface="+mn-cs"/>
              </a:rPr>
              <a:t>Métabolisme glucidique :</a:t>
            </a:r>
            <a:r>
              <a:rPr lang="fr-FR" sz="1200" b="0" i="0" kern="1200" dirty="0">
                <a:solidFill>
                  <a:schemeClr val="tx1"/>
                </a:solidFill>
                <a:effectLst/>
                <a:latin typeface="+mn-lt"/>
                <a:ea typeface="+mn-ea"/>
                <a:cs typeface="+mn-cs"/>
              </a:rPr>
              <a:t> action de type diabétogène avec augmentation de la production de glucose à partir des acides aminés et du glycérol au niveau hépatique (activation de la </a:t>
            </a:r>
            <a:r>
              <a:rPr lang="fr-FR" sz="1200" b="0" i="0" kern="1200" dirty="0" err="1">
                <a:solidFill>
                  <a:schemeClr val="tx1"/>
                </a:solidFill>
                <a:effectLst/>
                <a:latin typeface="+mn-lt"/>
                <a:ea typeface="+mn-ea"/>
                <a:cs typeface="+mn-cs"/>
              </a:rPr>
              <a:t>néoglucogénèse</a:t>
            </a:r>
            <a:r>
              <a:rPr lang="fr-FR" sz="1200" b="0" i="0" kern="1200" dirty="0">
                <a:solidFill>
                  <a:schemeClr val="tx1"/>
                </a:solidFill>
                <a:effectLst/>
                <a:latin typeface="+mn-lt"/>
                <a:ea typeface="+mn-ea"/>
                <a:cs typeface="+mn-cs"/>
              </a:rPr>
              <a:t> et de la </a:t>
            </a:r>
            <a:r>
              <a:rPr lang="fr-FR" sz="1200" b="0" i="0" kern="1200" dirty="0" err="1">
                <a:solidFill>
                  <a:schemeClr val="tx1"/>
                </a:solidFill>
                <a:effectLst/>
                <a:latin typeface="+mn-lt"/>
                <a:ea typeface="+mn-ea"/>
                <a:cs typeface="+mn-cs"/>
              </a:rPr>
              <a:t>néoglycogénèse</a:t>
            </a:r>
            <a:r>
              <a:rPr lang="fr-FR" sz="1200" b="0" i="0" kern="1200" dirty="0">
                <a:solidFill>
                  <a:schemeClr val="tx1"/>
                </a:solidFill>
                <a:effectLst/>
                <a:latin typeface="+mn-lt"/>
                <a:ea typeface="+mn-ea"/>
                <a:cs typeface="+mn-cs"/>
              </a:rPr>
              <a:t>). Il en résulte une augmentation de la glycémie ou un </a:t>
            </a:r>
            <a:r>
              <a:rPr lang="fr-FR" sz="1200" b="0" i="0" kern="1200" dirty="0" err="1">
                <a:solidFill>
                  <a:schemeClr val="tx1"/>
                </a:solidFill>
                <a:effectLst/>
                <a:latin typeface="+mn-lt"/>
                <a:ea typeface="+mn-ea"/>
                <a:cs typeface="+mn-cs"/>
              </a:rPr>
              <a:t>déréglement</a:t>
            </a:r>
            <a:r>
              <a:rPr lang="fr-FR" sz="1200" b="0" i="0" kern="1200" dirty="0">
                <a:solidFill>
                  <a:schemeClr val="tx1"/>
                </a:solidFill>
                <a:effectLst/>
                <a:latin typeface="+mn-lt"/>
                <a:ea typeface="+mn-ea"/>
                <a:cs typeface="+mn-cs"/>
              </a:rPr>
              <a:t> de l'équilibre glycémique chez les patients diabétiques.</a:t>
            </a:r>
          </a:p>
          <a:p>
            <a:r>
              <a:rPr lang="fr-FR" sz="1200" b="0" i="1" kern="1200" dirty="0">
                <a:solidFill>
                  <a:schemeClr val="tx1"/>
                </a:solidFill>
                <a:effectLst/>
                <a:latin typeface="+mn-lt"/>
                <a:ea typeface="+mn-ea"/>
                <a:cs typeface="+mn-cs"/>
              </a:rPr>
              <a:t>Métabolisme lipidique :</a:t>
            </a:r>
            <a:r>
              <a:rPr lang="fr-FR" sz="1200" b="0" i="0" kern="1200" dirty="0">
                <a:solidFill>
                  <a:schemeClr val="tx1"/>
                </a:solidFill>
                <a:effectLst/>
                <a:latin typeface="+mn-lt"/>
                <a:ea typeface="+mn-ea"/>
                <a:cs typeface="+mn-cs"/>
              </a:rPr>
              <a:t> augmentation de la sensibilité du tissu adipeux aux agents </a:t>
            </a:r>
            <a:r>
              <a:rPr lang="fr-FR" sz="1200" b="0" i="0" kern="1200" dirty="0" err="1">
                <a:solidFill>
                  <a:schemeClr val="tx1"/>
                </a:solidFill>
                <a:effectLst/>
                <a:latin typeface="+mn-lt"/>
                <a:ea typeface="+mn-ea"/>
                <a:cs typeface="+mn-cs"/>
              </a:rPr>
              <a:t>lipolytiques</a:t>
            </a:r>
            <a:r>
              <a:rPr lang="fr-FR" sz="1200" b="0" i="0" kern="1200" dirty="0">
                <a:solidFill>
                  <a:schemeClr val="tx1"/>
                </a:solidFill>
                <a:effectLst/>
                <a:latin typeface="+mn-lt"/>
                <a:ea typeface="+mn-ea"/>
                <a:cs typeface="+mn-cs"/>
              </a:rPr>
              <a:t> (hormone de croissance, récepteurs bêta-adrénergiques, glucagon) ; redistribution </a:t>
            </a:r>
            <a:r>
              <a:rPr lang="fr-FR" sz="1200" b="0" i="0" kern="1200" dirty="0" err="1">
                <a:solidFill>
                  <a:schemeClr val="tx1"/>
                </a:solidFill>
                <a:effectLst/>
                <a:latin typeface="+mn-lt"/>
                <a:ea typeface="+mn-ea"/>
                <a:cs typeface="+mn-cs"/>
              </a:rPr>
              <a:t>facio</a:t>
            </a:r>
            <a:r>
              <a:rPr lang="fr-FR" sz="1200" b="0" i="0" kern="1200" dirty="0">
                <a:solidFill>
                  <a:schemeClr val="tx1"/>
                </a:solidFill>
                <a:effectLst/>
                <a:latin typeface="+mn-lt"/>
                <a:ea typeface="+mn-ea"/>
                <a:cs typeface="+mn-cs"/>
              </a:rPr>
              <a:t>-tronculaire des graisses.</a:t>
            </a:r>
          </a:p>
          <a:p>
            <a:r>
              <a:rPr lang="fr-FR" sz="1200" b="0" i="1" kern="1200" dirty="0">
                <a:solidFill>
                  <a:schemeClr val="tx1"/>
                </a:solidFill>
                <a:effectLst/>
                <a:latin typeface="+mn-lt"/>
                <a:ea typeface="+mn-ea"/>
                <a:cs typeface="+mn-cs"/>
              </a:rPr>
              <a:t>Equilibre hydro-électrolytique :</a:t>
            </a:r>
            <a:r>
              <a:rPr lang="fr-FR" sz="1200" b="0" i="0" kern="1200" dirty="0">
                <a:solidFill>
                  <a:schemeClr val="tx1"/>
                </a:solidFill>
                <a:effectLst/>
                <a:latin typeface="+mn-lt"/>
                <a:ea typeface="+mn-ea"/>
                <a:cs typeface="+mn-cs"/>
              </a:rPr>
              <a:t> tendance à la rétention hydro-sodée avec prise de poids, à l'hypokaliémie, à l'hypertension artérielle (dues à un effet </a:t>
            </a:r>
            <a:r>
              <a:rPr lang="fr-FR" sz="1200" b="0" i="0" kern="1200" dirty="0" err="1">
                <a:solidFill>
                  <a:schemeClr val="tx1"/>
                </a:solidFill>
                <a:effectLst/>
                <a:latin typeface="+mn-lt"/>
                <a:ea typeface="+mn-ea"/>
                <a:cs typeface="+mn-cs"/>
              </a:rPr>
              <a:t>minéralocorticoïde</a:t>
            </a:r>
            <a:r>
              <a:rPr lang="fr-FR" sz="1200" b="0" i="0" kern="1200" dirty="0">
                <a:solidFill>
                  <a:schemeClr val="tx1"/>
                </a:solidFill>
                <a:effectLst/>
                <a:latin typeface="+mn-lt"/>
                <a:ea typeface="+mn-ea"/>
                <a:cs typeface="+mn-cs"/>
              </a:rPr>
              <a:t> résiduel d’intensité variable selon les produits (tableau 1). Le cortisol a une affinité voisine pour son récepteur et le récepteur de l'aldostérone. A concentration plasmatique, le cortisol est transformé en </a:t>
            </a:r>
            <a:r>
              <a:rPr lang="fr-FR" sz="1200" b="0" i="0" kern="1200" dirty="0" err="1">
                <a:solidFill>
                  <a:schemeClr val="tx1"/>
                </a:solidFill>
                <a:effectLst/>
                <a:latin typeface="+mn-lt"/>
                <a:ea typeface="+mn-ea"/>
                <a:cs typeface="+mn-cs"/>
              </a:rPr>
              <a:t>prériphérie</a:t>
            </a:r>
            <a:r>
              <a:rPr lang="fr-FR" sz="1200" b="0" i="0" kern="1200" dirty="0">
                <a:solidFill>
                  <a:schemeClr val="tx1"/>
                </a:solidFill>
                <a:effectLst/>
                <a:latin typeface="+mn-lt"/>
                <a:ea typeface="+mn-ea"/>
                <a:cs typeface="+mn-cs"/>
              </a:rPr>
              <a:t> sous l'action de la 11-bêta-hydroxystéroïde-oxydoréductase en cortisone, qui n'a pas d'affinité pour le récepteur de l'aldostérone.</a:t>
            </a:r>
          </a:p>
          <a:p>
            <a:r>
              <a:rPr lang="fr-FR" sz="1200" b="0" i="1" kern="1200" dirty="0">
                <a:solidFill>
                  <a:schemeClr val="tx1"/>
                </a:solidFill>
                <a:effectLst/>
                <a:latin typeface="+mn-lt"/>
                <a:ea typeface="+mn-ea"/>
                <a:cs typeface="+mn-cs"/>
              </a:rPr>
              <a:t>Métabolisme protéique :</a:t>
            </a:r>
            <a:r>
              <a:rPr lang="fr-FR" sz="1200" b="0" i="0" kern="1200" dirty="0">
                <a:solidFill>
                  <a:schemeClr val="tx1"/>
                </a:solidFill>
                <a:effectLst/>
                <a:latin typeface="+mn-lt"/>
                <a:ea typeface="+mn-ea"/>
                <a:cs typeface="+mn-cs"/>
              </a:rPr>
              <a:t> augmentation du catabolisme protéique avec bilan azoté négatif se traduisant par une diminution de la masse musculaire voire une amyotrophie, et un défaut de </a:t>
            </a:r>
            <a:r>
              <a:rPr lang="fr-FR" sz="1200" b="0" i="0" kern="1200" dirty="0" err="1">
                <a:solidFill>
                  <a:schemeClr val="tx1"/>
                </a:solidFill>
                <a:effectLst/>
                <a:latin typeface="+mn-lt"/>
                <a:ea typeface="+mn-ea"/>
                <a:cs typeface="+mn-cs"/>
              </a:rPr>
              <a:t>trophicité</a:t>
            </a:r>
            <a:r>
              <a:rPr lang="fr-FR" sz="1200" b="0" i="0" kern="1200" dirty="0">
                <a:solidFill>
                  <a:schemeClr val="tx1"/>
                </a:solidFill>
                <a:effectLst/>
                <a:latin typeface="+mn-lt"/>
                <a:ea typeface="+mn-ea"/>
                <a:cs typeface="+mn-cs"/>
              </a:rPr>
              <a:t> cutanée.</a:t>
            </a:r>
          </a:p>
          <a:p>
            <a:r>
              <a:rPr lang="fr-FR" sz="1200" b="0" i="1" kern="1200" dirty="0">
                <a:solidFill>
                  <a:schemeClr val="tx1"/>
                </a:solidFill>
                <a:effectLst/>
                <a:latin typeface="+mn-lt"/>
                <a:ea typeface="+mn-ea"/>
                <a:cs typeface="+mn-cs"/>
              </a:rPr>
              <a:t>Métabolisme phosphocalcique et osseux :</a:t>
            </a:r>
            <a:r>
              <a:rPr lang="fr-FR" sz="1200" b="0" i="0" kern="1200" dirty="0">
                <a:solidFill>
                  <a:schemeClr val="tx1"/>
                </a:solidFill>
                <a:effectLst/>
                <a:latin typeface="+mn-lt"/>
                <a:ea typeface="+mn-ea"/>
                <a:cs typeface="+mn-cs"/>
              </a:rPr>
              <a:t> diminution du transport intestinal du calcium et de la synthèse de collagène, </a:t>
            </a:r>
            <a:r>
              <a:rPr lang="fr-FR" sz="1200" b="0" i="0" kern="1200" dirty="0" err="1">
                <a:solidFill>
                  <a:schemeClr val="tx1"/>
                </a:solidFill>
                <a:effectLst/>
                <a:latin typeface="+mn-lt"/>
                <a:ea typeface="+mn-ea"/>
                <a:cs typeface="+mn-cs"/>
              </a:rPr>
              <a:t>augmententation</a:t>
            </a:r>
            <a:r>
              <a:rPr lang="fr-FR" sz="1200" b="0" i="0" kern="1200" dirty="0">
                <a:solidFill>
                  <a:schemeClr val="tx1"/>
                </a:solidFill>
                <a:effectLst/>
                <a:latin typeface="+mn-lt"/>
                <a:ea typeface="+mn-ea"/>
                <a:cs typeface="+mn-cs"/>
              </a:rPr>
              <a:t> de la résorption osseuse. Il en résulte </a:t>
            </a:r>
            <a:r>
              <a:rPr lang="fr-FR" sz="1200" b="0" i="0" kern="1200" dirty="0" err="1">
                <a:solidFill>
                  <a:schemeClr val="tx1"/>
                </a:solidFill>
                <a:effectLst/>
                <a:latin typeface="+mn-lt"/>
                <a:ea typeface="+mn-ea"/>
                <a:cs typeface="+mn-cs"/>
              </a:rPr>
              <a:t>una</a:t>
            </a:r>
            <a:r>
              <a:rPr lang="fr-FR" sz="1200" b="0" i="0" kern="1200" dirty="0">
                <a:solidFill>
                  <a:schemeClr val="tx1"/>
                </a:solidFill>
                <a:effectLst/>
                <a:latin typeface="+mn-lt"/>
                <a:ea typeface="+mn-ea"/>
                <a:cs typeface="+mn-cs"/>
              </a:rPr>
              <a:t> activation du catabolisme osseux pouvant induire une ostéoporose et arrêt réversible de la croissance chez l'enfant.</a:t>
            </a:r>
          </a:p>
          <a:p>
            <a:r>
              <a:rPr lang="fr-FR" sz="1200" b="0" i="1" kern="1200" dirty="0">
                <a:solidFill>
                  <a:schemeClr val="tx1"/>
                </a:solidFill>
                <a:effectLst/>
                <a:latin typeface="+mn-lt"/>
                <a:ea typeface="+mn-ea"/>
                <a:cs typeface="+mn-cs"/>
              </a:rPr>
              <a:t>Eléments figurés du sang</a:t>
            </a:r>
            <a:r>
              <a:rPr lang="fr-FR" sz="1200" b="0" i="0" kern="1200" dirty="0">
                <a:solidFill>
                  <a:schemeClr val="tx1"/>
                </a:solidFill>
                <a:effectLst/>
                <a:latin typeface="+mn-lt"/>
                <a:ea typeface="+mn-ea"/>
                <a:cs typeface="+mn-cs"/>
              </a:rPr>
              <a:t> : diminution de la masse de tissu lymphoïde, du nombre de lymphocytes B et T, PNB et mastocytes (effet </a:t>
            </a:r>
            <a:r>
              <a:rPr lang="fr-FR" sz="1200" b="0" i="0" kern="1200" dirty="0" err="1">
                <a:solidFill>
                  <a:schemeClr val="tx1"/>
                </a:solidFill>
                <a:effectLst/>
                <a:latin typeface="+mn-lt"/>
                <a:ea typeface="+mn-ea"/>
                <a:cs typeface="+mn-cs"/>
              </a:rPr>
              <a:t>anti-allergique</a:t>
            </a:r>
            <a:r>
              <a:rPr lang="fr-FR" sz="1200" b="0" i="0" kern="1200" dirty="0">
                <a:solidFill>
                  <a:schemeClr val="tx1"/>
                </a:solidFill>
                <a:effectLst/>
                <a:latin typeface="+mn-lt"/>
                <a:ea typeface="+mn-ea"/>
                <a:cs typeface="+mn-cs"/>
              </a:rPr>
              <a:t>), des macrophages (diminution de l'activité anti-infectieuse) et inversement augmentation des leucocytes et des plaquettes.</a:t>
            </a:r>
          </a:p>
          <a:p>
            <a:endParaRPr lang="fr-FR" dirty="0"/>
          </a:p>
        </p:txBody>
      </p:sp>
      <p:sp>
        <p:nvSpPr>
          <p:cNvPr id="4" name="Espace réservé du numéro de diapositive 3"/>
          <p:cNvSpPr>
            <a:spLocks noGrp="1"/>
          </p:cNvSpPr>
          <p:nvPr>
            <p:ph type="sldNum" sz="quarter" idx="10"/>
          </p:nvPr>
        </p:nvSpPr>
        <p:spPr/>
        <p:txBody>
          <a:bodyPr/>
          <a:lstStyle/>
          <a:p>
            <a:fld id="{15340313-DB67-490B-85EC-1CF74807481C}" type="slidenum">
              <a:rPr lang="fr-FR" smtClean="0"/>
              <a:t>18</a:t>
            </a:fld>
            <a:endParaRPr lang="fr-FR"/>
          </a:p>
        </p:txBody>
      </p:sp>
    </p:spTree>
    <p:extLst>
      <p:ext uri="{BB962C8B-B14F-4D97-AF65-F5344CB8AC3E}">
        <p14:creationId xmlns:p14="http://schemas.microsoft.com/office/powerpoint/2010/main" val="3235525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340313-DB67-490B-85EC-1CF74807481C}" type="slidenum">
              <a:rPr lang="fr-FR" smtClean="0"/>
              <a:t>23</a:t>
            </a:fld>
            <a:endParaRPr lang="fr-FR"/>
          </a:p>
        </p:txBody>
      </p:sp>
    </p:spTree>
    <p:extLst>
      <p:ext uri="{BB962C8B-B14F-4D97-AF65-F5344CB8AC3E}">
        <p14:creationId xmlns:p14="http://schemas.microsoft.com/office/powerpoint/2010/main" val="3965390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mtClean="0">
                <a:hlinkClick r:id="rId3" tooltip="Connaître les caractéristiques des EIM chez les personnes âgées 2C-325-DE-A04"/>
              </a:rPr>
              <a:t>Lisa :</a:t>
            </a:r>
            <a:r>
              <a:rPr lang="fr-FR" baseline="0" smtClean="0">
                <a:hlinkClick r:id="rId3" tooltip="Connaître les caractéristiques des EIM chez les personnes âgées 2C-325-DE-A04"/>
              </a:rPr>
              <a:t> </a:t>
            </a:r>
            <a:r>
              <a:rPr lang="fr-FR" smtClean="0">
                <a:hlinkClick r:id="rId3" tooltip="Connaître les caractéristiques des EIM chez les personnes âgées 2C-325-DE-A04"/>
              </a:rPr>
              <a:t>Connaître les caractéristiques des EIM chez les personnes âgées 2C-325-DE-A04</a:t>
            </a:r>
            <a:endParaRPr lang="fr-FR" dirty="0"/>
          </a:p>
        </p:txBody>
      </p:sp>
      <p:sp>
        <p:nvSpPr>
          <p:cNvPr id="4" name="Espace réservé du numéro de diapositive 3"/>
          <p:cNvSpPr>
            <a:spLocks noGrp="1"/>
          </p:cNvSpPr>
          <p:nvPr>
            <p:ph type="sldNum" sz="quarter" idx="10"/>
          </p:nvPr>
        </p:nvSpPr>
        <p:spPr/>
        <p:txBody>
          <a:bodyPr/>
          <a:lstStyle/>
          <a:p>
            <a:fld id="{15340313-DB67-490B-85EC-1CF74807481C}" type="slidenum">
              <a:rPr lang="fr-FR" smtClean="0"/>
              <a:t>25</a:t>
            </a:fld>
            <a:endParaRPr lang="fr-FR"/>
          </a:p>
        </p:txBody>
      </p:sp>
    </p:spTree>
    <p:extLst>
      <p:ext uri="{BB962C8B-B14F-4D97-AF65-F5344CB8AC3E}">
        <p14:creationId xmlns:p14="http://schemas.microsoft.com/office/powerpoint/2010/main" val="2818817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340313-DB67-490B-85EC-1CF74807481C}" type="slidenum">
              <a:rPr lang="fr-FR" smtClean="0"/>
              <a:t>26</a:t>
            </a:fld>
            <a:endParaRPr lang="fr-FR"/>
          </a:p>
        </p:txBody>
      </p:sp>
    </p:spTree>
    <p:extLst>
      <p:ext uri="{BB962C8B-B14F-4D97-AF65-F5344CB8AC3E}">
        <p14:creationId xmlns:p14="http://schemas.microsoft.com/office/powerpoint/2010/main" val="2818817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r>
              <a:rPr lang="fr-FR"/>
              <a:t>05/09/2018</a:t>
            </a:r>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r>
              <a:rPr lang="fr-FR"/>
              <a:t>05/09/2018</a:t>
            </a:r>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r>
              <a:rPr lang="fr-FR"/>
              <a:t>05/09/2018</a:t>
            </a:r>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r>
              <a:rPr lang="fr-FR"/>
              <a:t>05/09/2018</a:t>
            </a:r>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r>
              <a:rPr lang="fr-FR"/>
              <a:t>05/09/2018</a:t>
            </a:r>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r>
              <a:rPr lang="fr-FR"/>
              <a:t>05/09/2018</a:t>
            </a:r>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r>
              <a:rPr lang="fr-FR"/>
              <a:t>05/09/2018</a:t>
            </a:r>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r>
              <a:rPr lang="fr-FR"/>
              <a:t>05/09/2018</a:t>
            </a:r>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05/09/2018</a:t>
            </a:r>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05/09/2018</a:t>
            </a:r>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05/09/2018</a:t>
            </a:r>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05/09/2018</a:t>
            </a:r>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685800" y="4653136"/>
            <a:ext cx="7772400" cy="100811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3200" i="1" dirty="0"/>
              <a:t>Marine AUFFRET</a:t>
            </a:r>
          </a:p>
          <a:p>
            <a:pPr algn="r"/>
            <a:r>
              <a:rPr lang="fr-FR" sz="2400" i="1" dirty="0"/>
              <a:t>Service Hospitalo-Universitaire de Pharmacotoxicologie</a:t>
            </a:r>
          </a:p>
          <a:p>
            <a:pPr algn="r"/>
            <a:r>
              <a:rPr lang="fr-FR" sz="2400" i="1" dirty="0"/>
              <a:t>marine.auffret@univ-lyon1.fr </a:t>
            </a:r>
            <a:endParaRPr lang="fr-FR" sz="3200" i="1" dirty="0"/>
          </a:p>
        </p:txBody>
      </p:sp>
      <p:sp>
        <p:nvSpPr>
          <p:cNvPr id="6" name="ZoneTexte 5"/>
          <p:cNvSpPr txBox="1"/>
          <p:nvPr/>
        </p:nvSpPr>
        <p:spPr>
          <a:xfrm>
            <a:off x="611560" y="2564904"/>
            <a:ext cx="7920880" cy="1446550"/>
          </a:xfrm>
          <a:prstGeom prst="rect">
            <a:avLst/>
          </a:prstGeom>
          <a:noFill/>
        </p:spPr>
        <p:txBody>
          <a:bodyPr wrap="square" rtlCol="0">
            <a:spAutoFit/>
          </a:bodyPr>
          <a:lstStyle/>
          <a:p>
            <a:pPr algn="ctr"/>
            <a:r>
              <a:rPr lang="fr-FR" sz="4400" b="1" dirty="0">
                <a:solidFill>
                  <a:schemeClr val="tx2">
                    <a:lumMod val="75000"/>
                  </a:schemeClr>
                </a:solidFill>
              </a:rPr>
              <a:t>IATROGENIE</a:t>
            </a:r>
          </a:p>
          <a:p>
            <a:pPr algn="ctr"/>
            <a:r>
              <a:rPr lang="fr-FR" sz="4400" b="1" dirty="0">
                <a:solidFill>
                  <a:schemeClr val="tx2">
                    <a:lumMod val="75000"/>
                  </a:schemeClr>
                </a:solidFill>
              </a:rPr>
              <a:t>Définition - Prévention</a:t>
            </a:r>
          </a:p>
        </p:txBody>
      </p:sp>
      <p:sp>
        <p:nvSpPr>
          <p:cNvPr id="7" name="Espace réservé de la date 6"/>
          <p:cNvSpPr>
            <a:spLocks noGrp="1"/>
          </p:cNvSpPr>
          <p:nvPr>
            <p:ph type="dt" sz="half" idx="10"/>
          </p:nvPr>
        </p:nvSpPr>
        <p:spPr>
          <a:xfrm>
            <a:off x="3598492" y="6077387"/>
            <a:ext cx="2133600" cy="365125"/>
          </a:xfrm>
        </p:spPr>
        <p:txBody>
          <a:bodyPr/>
          <a:lstStyle/>
          <a:p>
            <a:pPr algn="ctr"/>
            <a:r>
              <a:rPr lang="fr-FR" sz="1800" dirty="0"/>
              <a:t>Septembre 2021</a:t>
            </a:r>
          </a:p>
        </p:txBody>
      </p:sp>
      <p:sp>
        <p:nvSpPr>
          <p:cNvPr id="10" name="AutoShape 2" descr="Résultat de recherche d'images pour &quot;université de Lyo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270891"/>
            <a:ext cx="1722401" cy="1735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8" descr="Université Claude Bernard Lyon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10" descr="Résultat de recherche d'images pour &quot;université de lyon&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6390" y="286127"/>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01D82BA1-8AA7-FE47-B0C7-A806E3D8A4BA}" type="slidenum">
              <a:rPr lang="fr-FR" smtClean="0"/>
              <a:t>1</a:t>
            </a:fld>
            <a:endParaRPr lang="fr-FR"/>
          </a:p>
        </p:txBody>
      </p:sp>
    </p:spTree>
    <p:extLst>
      <p:ext uri="{BB962C8B-B14F-4D97-AF65-F5344CB8AC3E}">
        <p14:creationId xmlns:p14="http://schemas.microsoft.com/office/powerpoint/2010/main" val="1400892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89" y="827217"/>
            <a:ext cx="9144000" cy="1089615"/>
          </a:xfrm>
        </p:spPr>
        <p:txBody>
          <a:bodyPr>
            <a:normAutofit/>
          </a:bodyPr>
          <a:lstStyle/>
          <a:p>
            <a:pPr algn="just"/>
            <a:r>
              <a:rPr lang="fr-FR" sz="2400" b="1" dirty="0"/>
              <a:t>Tout médicament </a:t>
            </a:r>
            <a:r>
              <a:rPr lang="fr-FR" sz="2400" dirty="0"/>
              <a:t>expose à la survenue d’un effet indésirable médicamenteux (EIM)</a:t>
            </a: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t>10</a:t>
            </a:fld>
            <a:endParaRPr lang="fr-BE"/>
          </a:p>
        </p:txBody>
      </p:sp>
      <p:sp>
        <p:nvSpPr>
          <p:cNvPr id="7"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Introduction</a:t>
            </a:r>
          </a:p>
        </p:txBody>
      </p:sp>
      <p:sp>
        <p:nvSpPr>
          <p:cNvPr id="8" name="Espace réservé du contenu 2">
            <a:extLst>
              <a:ext uri="{FF2B5EF4-FFF2-40B4-BE49-F238E27FC236}">
                <a16:creationId xmlns:a16="http://schemas.microsoft.com/office/drawing/2014/main" xmlns="" id="{B0C1928C-13F4-424E-BE47-8F5AC81591EE}"/>
              </a:ext>
            </a:extLst>
          </p:cNvPr>
          <p:cNvSpPr txBox="1">
            <a:spLocks/>
          </p:cNvSpPr>
          <p:nvPr/>
        </p:nvSpPr>
        <p:spPr>
          <a:xfrm>
            <a:off x="0" y="1923661"/>
            <a:ext cx="9144000" cy="42180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altLang="en-US" sz="2400" b="1" dirty="0"/>
              <a:t>Effet indésirable Médicamenteux (EIM) :</a:t>
            </a:r>
            <a:r>
              <a:rPr lang="fr-FR" altLang="en-US" sz="2400" dirty="0"/>
              <a:t> r</a:t>
            </a:r>
            <a:r>
              <a:rPr lang="fr-FR" sz="2400" dirty="0"/>
              <a:t>éaction nocive et non voulue suspectée d’être due à un médicament survenant dans les conditions d’utilisation  conforme  ou  non  conforme  aux  termes  de  l’AMM,  de  surdosage,  de  mésusage,  d’abus,  d’erreur  médicamenteuse,  d’interaction,  lors  d’une  prise  pendant  la  grossesse,  l’allaitement  et  lors  d’une  exposition professionnelle. </a:t>
            </a:r>
          </a:p>
          <a:p>
            <a:pPr algn="just"/>
            <a:r>
              <a:rPr lang="fr-FR" sz="2400" dirty="0"/>
              <a:t>Rôle du médicament dans un EIM=&gt; souvent un diagnostic d’élimination</a:t>
            </a:r>
          </a:p>
          <a:p>
            <a:pPr algn="just"/>
            <a:r>
              <a:rPr lang="fr-FR" sz="2400" dirty="0"/>
              <a:t>L’absence de diagnostic d’une affection iatrogène peut conduire à une prescription supplémentaire masquant la symptomatologie et elle-même source d’iatrogénèse supplémentaire ! </a:t>
            </a:r>
          </a:p>
          <a:p>
            <a:pPr algn="just"/>
            <a:endParaRPr lang="fr-FR" sz="2400" dirty="0"/>
          </a:p>
        </p:txBody>
      </p:sp>
      <p:sp>
        <p:nvSpPr>
          <p:cNvPr id="10" name="Espace réservé du contenu 2">
            <a:extLst>
              <a:ext uri="{FF2B5EF4-FFF2-40B4-BE49-F238E27FC236}">
                <a16:creationId xmlns:a16="http://schemas.microsoft.com/office/drawing/2014/main" xmlns="" id="{36E451B7-B1E5-4218-B7C1-C99D26881C5B}"/>
              </a:ext>
            </a:extLst>
          </p:cNvPr>
          <p:cNvSpPr txBox="1">
            <a:spLocks/>
          </p:cNvSpPr>
          <p:nvPr/>
        </p:nvSpPr>
        <p:spPr>
          <a:xfrm>
            <a:off x="0" y="4945670"/>
            <a:ext cx="9036496" cy="25097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2400" dirty="0"/>
          </a:p>
        </p:txBody>
      </p:sp>
      <p:sp>
        <p:nvSpPr>
          <p:cNvPr id="4" name="Ellipse 3"/>
          <p:cNvSpPr/>
          <p:nvPr/>
        </p:nvSpPr>
        <p:spPr>
          <a:xfrm>
            <a:off x="8490281" y="93283"/>
            <a:ext cx="514400" cy="45790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t>A</a:t>
            </a:r>
            <a:endParaRPr lang="fr-FR" sz="3600" b="1" dirty="0"/>
          </a:p>
        </p:txBody>
      </p:sp>
    </p:spTree>
    <p:extLst>
      <p:ext uri="{BB962C8B-B14F-4D97-AF65-F5344CB8AC3E}">
        <p14:creationId xmlns:p14="http://schemas.microsoft.com/office/powerpoint/2010/main" val="1009650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CF4668DC-857F-487D-BFFA-8C0CA5037977}" type="slidenum">
              <a:rPr lang="fr-BE" smtClean="0"/>
              <a:t>11</a:t>
            </a:fld>
            <a:endParaRPr lang="fr-BE"/>
          </a:p>
        </p:txBody>
      </p:sp>
      <p:sp>
        <p:nvSpPr>
          <p:cNvPr id="8" name="ZoneTexte 7"/>
          <p:cNvSpPr txBox="1"/>
          <p:nvPr/>
        </p:nvSpPr>
        <p:spPr>
          <a:xfrm>
            <a:off x="170983" y="1772816"/>
            <a:ext cx="4320481" cy="1200329"/>
          </a:xfrm>
          <a:prstGeom prst="rect">
            <a:avLst/>
          </a:prstGeom>
          <a:solidFill>
            <a:schemeClr val="accent5">
              <a:lumMod val="20000"/>
              <a:lumOff val="80000"/>
            </a:schemeClr>
          </a:solidFill>
        </p:spPr>
        <p:txBody>
          <a:bodyPr wrap="square" rtlCol="0">
            <a:spAutoFit/>
          </a:bodyPr>
          <a:lstStyle/>
          <a:p>
            <a:pPr algn="ctr"/>
            <a:r>
              <a:rPr lang="fr-FR" sz="2400" dirty="0"/>
              <a:t>Etude </a:t>
            </a:r>
            <a:r>
              <a:rPr lang="fr-FR" sz="2400" b="1" dirty="0"/>
              <a:t>EMIR (2006) </a:t>
            </a:r>
          </a:p>
          <a:p>
            <a:pPr algn="ctr"/>
            <a:r>
              <a:rPr lang="fr-FR" sz="2400" b="1" dirty="0">
                <a:solidFill>
                  <a:schemeClr val="tx2"/>
                </a:solidFill>
              </a:rPr>
              <a:t>Taux d’hospitalisations pour un EIM : </a:t>
            </a:r>
            <a:r>
              <a:rPr lang="it-IT" sz="2400" b="1" dirty="0">
                <a:solidFill>
                  <a:schemeClr val="tx2"/>
                </a:solidFill>
              </a:rPr>
              <a:t>3.6%</a:t>
            </a:r>
            <a:endParaRPr lang="fr-FR" sz="2400" i="1" dirty="0"/>
          </a:p>
        </p:txBody>
      </p:sp>
      <p:sp>
        <p:nvSpPr>
          <p:cNvPr id="9" name="Rectangle 8"/>
          <p:cNvSpPr/>
          <p:nvPr/>
        </p:nvSpPr>
        <p:spPr>
          <a:xfrm>
            <a:off x="0" y="6480485"/>
            <a:ext cx="5238328" cy="369332"/>
          </a:xfrm>
          <a:prstGeom prst="rect">
            <a:avLst/>
          </a:prstGeom>
        </p:spPr>
        <p:txBody>
          <a:bodyPr wrap="square">
            <a:spAutoFit/>
          </a:bodyPr>
          <a:lstStyle/>
          <a:p>
            <a:r>
              <a:rPr lang="pt-BR" i="1" dirty="0"/>
              <a:t>Fundam Clin Pharmacol. 2015;29(1):106-11.</a:t>
            </a:r>
            <a:endParaRPr lang="fr-FR" i="1" dirty="0"/>
          </a:p>
        </p:txBody>
      </p:sp>
      <p:sp>
        <p:nvSpPr>
          <p:cNvPr id="10" name="ZoneTexte 9"/>
          <p:cNvSpPr txBox="1"/>
          <p:nvPr/>
        </p:nvSpPr>
        <p:spPr>
          <a:xfrm>
            <a:off x="170982" y="4437112"/>
            <a:ext cx="8721497" cy="1938992"/>
          </a:xfrm>
          <a:prstGeom prst="rect">
            <a:avLst/>
          </a:prstGeom>
          <a:noFill/>
        </p:spPr>
        <p:txBody>
          <a:bodyPr wrap="square" rtlCol="0">
            <a:spAutoFit/>
          </a:bodyPr>
          <a:lstStyle/>
          <a:p>
            <a:r>
              <a:rPr lang="fr-FR" sz="2400" dirty="0"/>
              <a:t>Médicaments les plus impliqués : </a:t>
            </a:r>
          </a:p>
          <a:p>
            <a:pPr marL="742950" lvl="1" indent="-285750">
              <a:buFontTx/>
              <a:buChar char="-"/>
            </a:pPr>
            <a:r>
              <a:rPr lang="fr-FR" sz="2400" dirty="0"/>
              <a:t>Antithrombotiques (12,6% vs 15%)</a:t>
            </a:r>
          </a:p>
          <a:p>
            <a:pPr marL="742950" lvl="1" indent="-285750">
              <a:buFontTx/>
              <a:buChar char="-"/>
            </a:pPr>
            <a:r>
              <a:rPr lang="fr-FR" sz="2400" dirty="0"/>
              <a:t>Antinéoplasiques (12,6% vs 15%)</a:t>
            </a:r>
          </a:p>
          <a:p>
            <a:pPr marL="742950" lvl="1" indent="-285750">
              <a:buFontTx/>
              <a:buChar char="-"/>
            </a:pPr>
            <a:r>
              <a:rPr lang="fr-FR" sz="2400" dirty="0"/>
              <a:t>Diurétiques (9% vs 7%)</a:t>
            </a:r>
          </a:p>
          <a:p>
            <a:pPr marL="742950" lvl="1" indent="-285750">
              <a:buFontTx/>
              <a:buChar char="-"/>
            </a:pPr>
            <a:r>
              <a:rPr lang="fr-FR" sz="2400" dirty="0"/>
              <a:t>Anxiolytiques, hypnotiques, antipsychotiques (6,6% vs 9%)</a:t>
            </a:r>
          </a:p>
        </p:txBody>
      </p:sp>
      <p:sp>
        <p:nvSpPr>
          <p:cNvPr id="11" name="ZoneTexte 10">
            <a:extLst>
              <a:ext uri="{FF2B5EF4-FFF2-40B4-BE49-F238E27FC236}">
                <a16:creationId xmlns:a16="http://schemas.microsoft.com/office/drawing/2014/main" xmlns="" id="{B124502E-D25C-411B-8196-D17F5FCC2FFD}"/>
              </a:ext>
            </a:extLst>
          </p:cNvPr>
          <p:cNvSpPr txBox="1"/>
          <p:nvPr/>
        </p:nvSpPr>
        <p:spPr>
          <a:xfrm>
            <a:off x="4572000" y="1772816"/>
            <a:ext cx="4392488" cy="1200329"/>
          </a:xfrm>
          <a:prstGeom prst="rect">
            <a:avLst/>
          </a:prstGeom>
          <a:solidFill>
            <a:schemeClr val="accent6">
              <a:lumMod val="20000"/>
              <a:lumOff val="80000"/>
            </a:schemeClr>
          </a:solidFill>
        </p:spPr>
        <p:txBody>
          <a:bodyPr wrap="square" rtlCol="0">
            <a:spAutoFit/>
          </a:bodyPr>
          <a:lstStyle/>
          <a:p>
            <a:pPr algn="ctr"/>
            <a:r>
              <a:rPr lang="fr-FR" sz="2400" dirty="0"/>
              <a:t>Etude </a:t>
            </a:r>
            <a:r>
              <a:rPr lang="fr-FR" sz="2400" b="1" dirty="0"/>
              <a:t>IATROSTAT (2018) </a:t>
            </a:r>
          </a:p>
          <a:p>
            <a:pPr algn="ctr"/>
            <a:r>
              <a:rPr lang="fr-FR" sz="2400" b="1" dirty="0">
                <a:solidFill>
                  <a:schemeClr val="tx2"/>
                </a:solidFill>
              </a:rPr>
              <a:t>Taux d’hospitalisations pour un EIM : </a:t>
            </a:r>
            <a:r>
              <a:rPr lang="it-IT" sz="2400" b="1" dirty="0">
                <a:solidFill>
                  <a:schemeClr val="tx2"/>
                </a:solidFill>
              </a:rPr>
              <a:t>8.5%</a:t>
            </a:r>
            <a:endParaRPr lang="it-IT" sz="2400" dirty="0"/>
          </a:p>
        </p:txBody>
      </p:sp>
      <p:sp>
        <p:nvSpPr>
          <p:cNvPr id="12" name="ZoneTexte 11">
            <a:extLst>
              <a:ext uri="{FF2B5EF4-FFF2-40B4-BE49-F238E27FC236}">
                <a16:creationId xmlns:a16="http://schemas.microsoft.com/office/drawing/2014/main" xmlns="" id="{A379F83F-7406-4A18-8518-7FA81E1F3333}"/>
              </a:ext>
            </a:extLst>
          </p:cNvPr>
          <p:cNvSpPr txBox="1"/>
          <p:nvPr/>
        </p:nvSpPr>
        <p:spPr>
          <a:xfrm>
            <a:off x="170982" y="3212976"/>
            <a:ext cx="8793505" cy="1200329"/>
          </a:xfrm>
          <a:prstGeom prst="rect">
            <a:avLst/>
          </a:prstGeom>
          <a:noFill/>
        </p:spPr>
        <p:txBody>
          <a:bodyPr wrap="square" rtlCol="0">
            <a:spAutoFit/>
          </a:bodyPr>
          <a:lstStyle/>
          <a:p>
            <a:pPr algn="just"/>
            <a:r>
              <a:rPr lang="fr-FR" sz="2400" b="1" dirty="0"/>
              <a:t>Augmentation de +136% entre 2006 et 2018</a:t>
            </a:r>
          </a:p>
          <a:p>
            <a:pPr marL="342900" indent="-342900" algn="just">
              <a:buFont typeface="Symbol" panose="05050102010706020507" pitchFamily="18" charset="2"/>
              <a:buChar char="Þ"/>
            </a:pPr>
            <a:r>
              <a:rPr lang="fr-FR" sz="2400" dirty="0"/>
              <a:t> augmentation de la consommation de médicaments</a:t>
            </a:r>
          </a:p>
          <a:p>
            <a:pPr marL="342900" indent="-342900" algn="just">
              <a:buFont typeface="Symbol" panose="05050102010706020507" pitchFamily="18" charset="2"/>
              <a:buChar char="Þ"/>
            </a:pPr>
            <a:r>
              <a:rPr lang="fr-FR" sz="2400" dirty="0"/>
              <a:t> population plus âgée</a:t>
            </a:r>
            <a:endParaRPr lang="it-IT" sz="2400" dirty="0"/>
          </a:p>
        </p:txBody>
      </p:sp>
      <p:sp>
        <p:nvSpPr>
          <p:cNvPr id="13" name="Titre 1">
            <a:extLst>
              <a:ext uri="{FF2B5EF4-FFF2-40B4-BE49-F238E27FC236}">
                <a16:creationId xmlns:a16="http://schemas.microsoft.com/office/drawing/2014/main" xmlns="" id="{208FD581-B995-469C-9573-822DFDCF809D}"/>
              </a:ext>
            </a:extLst>
          </p:cNvPr>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Introduction</a:t>
            </a:r>
          </a:p>
        </p:txBody>
      </p:sp>
      <p:sp>
        <p:nvSpPr>
          <p:cNvPr id="14" name="Espace réservé du contenu 2">
            <a:extLst>
              <a:ext uri="{FF2B5EF4-FFF2-40B4-BE49-F238E27FC236}">
                <a16:creationId xmlns:a16="http://schemas.microsoft.com/office/drawing/2014/main" xmlns="" id="{426360F3-59A9-42BE-A64F-468697B51BDB}"/>
              </a:ext>
            </a:extLst>
          </p:cNvPr>
          <p:cNvSpPr>
            <a:spLocks noGrp="1"/>
          </p:cNvSpPr>
          <p:nvPr>
            <p:ph idx="1"/>
          </p:nvPr>
        </p:nvSpPr>
        <p:spPr>
          <a:xfrm>
            <a:off x="0" y="735173"/>
            <a:ext cx="9144000" cy="965635"/>
          </a:xfrm>
        </p:spPr>
        <p:txBody>
          <a:bodyPr>
            <a:noAutofit/>
          </a:bodyPr>
          <a:lstStyle/>
          <a:p>
            <a:pPr algn="just"/>
            <a:r>
              <a:rPr lang="fr-FR" sz="2600" dirty="0"/>
              <a:t>Les affections iatrogènes sont à l’origine de morbidités, hospitalisations, mortalité </a:t>
            </a:r>
            <a:r>
              <a:rPr lang="fr-FR" sz="2600" dirty="0">
                <a:sym typeface="Symbol" panose="05050102010706020507" pitchFamily="18" charset="2"/>
              </a:rPr>
              <a:t> r</a:t>
            </a:r>
            <a:r>
              <a:rPr lang="fr-FR" sz="2600" dirty="0"/>
              <a:t>etentissement économique</a:t>
            </a:r>
          </a:p>
        </p:txBody>
      </p:sp>
      <p:sp>
        <p:nvSpPr>
          <p:cNvPr id="15" name="Ellipse 14"/>
          <p:cNvSpPr/>
          <p:nvPr/>
        </p:nvSpPr>
        <p:spPr>
          <a:xfrm>
            <a:off x="8410600" y="40391"/>
            <a:ext cx="553887" cy="4889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t>B</a:t>
            </a:r>
          </a:p>
        </p:txBody>
      </p:sp>
    </p:spTree>
    <p:extLst>
      <p:ext uri="{BB962C8B-B14F-4D97-AF65-F5344CB8AC3E}">
        <p14:creationId xmlns:p14="http://schemas.microsoft.com/office/powerpoint/2010/main" val="89141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CF4668DC-857F-487D-BFFA-8C0CA5037977}" type="slidenum">
              <a:rPr lang="fr-BE" smtClean="0"/>
              <a:t>12</a:t>
            </a:fld>
            <a:endParaRPr lang="fr-BE"/>
          </a:p>
        </p:txBody>
      </p:sp>
      <p:sp>
        <p:nvSpPr>
          <p:cNvPr id="8" name="ZoneTexte 7"/>
          <p:cNvSpPr txBox="1"/>
          <p:nvPr/>
        </p:nvSpPr>
        <p:spPr>
          <a:xfrm>
            <a:off x="170983" y="1772816"/>
            <a:ext cx="4320481" cy="1200329"/>
          </a:xfrm>
          <a:prstGeom prst="rect">
            <a:avLst/>
          </a:prstGeom>
          <a:solidFill>
            <a:schemeClr val="accent5">
              <a:lumMod val="20000"/>
              <a:lumOff val="80000"/>
            </a:schemeClr>
          </a:solidFill>
        </p:spPr>
        <p:txBody>
          <a:bodyPr wrap="square" rtlCol="0">
            <a:spAutoFit/>
          </a:bodyPr>
          <a:lstStyle/>
          <a:p>
            <a:pPr algn="ctr"/>
            <a:r>
              <a:rPr lang="fr-FR" sz="2400" dirty="0"/>
              <a:t>Etude </a:t>
            </a:r>
            <a:r>
              <a:rPr lang="fr-FR" sz="2400" b="1" dirty="0"/>
              <a:t>EMIR (2006) </a:t>
            </a:r>
          </a:p>
          <a:p>
            <a:pPr algn="ctr"/>
            <a:r>
              <a:rPr lang="fr-FR" sz="2400" b="1" dirty="0">
                <a:solidFill>
                  <a:schemeClr val="tx2"/>
                </a:solidFill>
              </a:rPr>
              <a:t>Taux d’hospitalisations pour un EIM : </a:t>
            </a:r>
            <a:r>
              <a:rPr lang="it-IT" sz="2400" b="1" dirty="0">
                <a:solidFill>
                  <a:schemeClr val="tx2"/>
                </a:solidFill>
              </a:rPr>
              <a:t>3.6%</a:t>
            </a:r>
            <a:endParaRPr lang="fr-FR" sz="2400" i="1" dirty="0"/>
          </a:p>
        </p:txBody>
      </p:sp>
      <p:sp>
        <p:nvSpPr>
          <p:cNvPr id="9" name="Rectangle 8"/>
          <p:cNvSpPr/>
          <p:nvPr/>
        </p:nvSpPr>
        <p:spPr>
          <a:xfrm>
            <a:off x="0" y="6480485"/>
            <a:ext cx="5238328" cy="369332"/>
          </a:xfrm>
          <a:prstGeom prst="rect">
            <a:avLst/>
          </a:prstGeom>
        </p:spPr>
        <p:txBody>
          <a:bodyPr wrap="square">
            <a:spAutoFit/>
          </a:bodyPr>
          <a:lstStyle/>
          <a:p>
            <a:r>
              <a:rPr lang="pt-BR" i="1" dirty="0"/>
              <a:t>Fundam Clin Pharmacol. 2015;29(1):106-11.</a:t>
            </a:r>
            <a:endParaRPr lang="fr-FR" i="1" dirty="0"/>
          </a:p>
        </p:txBody>
      </p:sp>
      <p:sp>
        <p:nvSpPr>
          <p:cNvPr id="13" name="Titre 1">
            <a:extLst>
              <a:ext uri="{FF2B5EF4-FFF2-40B4-BE49-F238E27FC236}">
                <a16:creationId xmlns:a16="http://schemas.microsoft.com/office/drawing/2014/main" xmlns="" id="{208FD581-B995-469C-9573-822DFDCF809D}"/>
              </a:ext>
            </a:extLst>
          </p:cNvPr>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Introduction</a:t>
            </a:r>
          </a:p>
        </p:txBody>
      </p:sp>
      <p:sp>
        <p:nvSpPr>
          <p:cNvPr id="14" name="Espace réservé du contenu 2">
            <a:extLst>
              <a:ext uri="{FF2B5EF4-FFF2-40B4-BE49-F238E27FC236}">
                <a16:creationId xmlns:a16="http://schemas.microsoft.com/office/drawing/2014/main" xmlns="" id="{426360F3-59A9-42BE-A64F-468697B51BDB}"/>
              </a:ext>
            </a:extLst>
          </p:cNvPr>
          <p:cNvSpPr>
            <a:spLocks noGrp="1"/>
          </p:cNvSpPr>
          <p:nvPr>
            <p:ph idx="1"/>
          </p:nvPr>
        </p:nvSpPr>
        <p:spPr>
          <a:xfrm>
            <a:off x="0" y="735173"/>
            <a:ext cx="9144000" cy="965635"/>
          </a:xfrm>
        </p:spPr>
        <p:txBody>
          <a:bodyPr>
            <a:noAutofit/>
          </a:bodyPr>
          <a:lstStyle/>
          <a:p>
            <a:pPr algn="just"/>
            <a:r>
              <a:rPr lang="fr-FR" sz="2600" dirty="0"/>
              <a:t>Les affections iatrogènes sont à l’origine de morbidités, hospitalisations, mortalité </a:t>
            </a:r>
            <a:r>
              <a:rPr lang="fr-FR" sz="2600" dirty="0">
                <a:sym typeface="Symbol" panose="05050102010706020507" pitchFamily="18" charset="2"/>
              </a:rPr>
              <a:t> r</a:t>
            </a:r>
            <a:r>
              <a:rPr lang="fr-FR" sz="2600" dirty="0"/>
              <a:t>etentissement économique</a:t>
            </a:r>
          </a:p>
        </p:txBody>
      </p:sp>
      <p:sp>
        <p:nvSpPr>
          <p:cNvPr id="15" name="ZoneTexte 14">
            <a:extLst>
              <a:ext uri="{FF2B5EF4-FFF2-40B4-BE49-F238E27FC236}">
                <a16:creationId xmlns:a16="http://schemas.microsoft.com/office/drawing/2014/main" xmlns="" id="{2D1BB2CD-6619-440D-8F41-A1D3F34DB5C6}"/>
              </a:ext>
            </a:extLst>
          </p:cNvPr>
          <p:cNvSpPr txBox="1"/>
          <p:nvPr/>
        </p:nvSpPr>
        <p:spPr>
          <a:xfrm>
            <a:off x="4652536" y="2111370"/>
            <a:ext cx="4320481" cy="523220"/>
          </a:xfrm>
          <a:prstGeom prst="rect">
            <a:avLst/>
          </a:prstGeom>
          <a:noFill/>
        </p:spPr>
        <p:txBody>
          <a:bodyPr wrap="square" rtlCol="0">
            <a:spAutoFit/>
          </a:bodyPr>
          <a:lstStyle/>
          <a:p>
            <a:pPr algn="ctr"/>
            <a:r>
              <a:rPr lang="fr-FR" sz="2800" b="1" dirty="0">
                <a:solidFill>
                  <a:srgbClr val="FF0000"/>
                </a:solidFill>
                <a:sym typeface="Symbol" panose="05050102010706020507" pitchFamily="18" charset="2"/>
              </a:rPr>
              <a:t> </a:t>
            </a:r>
            <a:r>
              <a:rPr lang="fr-FR" sz="2800" b="1" dirty="0">
                <a:solidFill>
                  <a:srgbClr val="FF0000"/>
                </a:solidFill>
              </a:rPr>
              <a:t>32% des EIM évitables !! </a:t>
            </a:r>
            <a:endParaRPr lang="fr-FR" sz="2800" b="1" i="1" dirty="0">
              <a:solidFill>
                <a:srgbClr val="FF0000"/>
              </a:solidFill>
            </a:endParaRPr>
          </a:p>
        </p:txBody>
      </p:sp>
      <p:sp>
        <p:nvSpPr>
          <p:cNvPr id="16" name="ZoneTexte 15">
            <a:extLst>
              <a:ext uri="{FF2B5EF4-FFF2-40B4-BE49-F238E27FC236}">
                <a16:creationId xmlns:a16="http://schemas.microsoft.com/office/drawing/2014/main" xmlns="" id="{F1CACFD7-AA8A-459E-B665-EC21FBCD1A35}"/>
              </a:ext>
            </a:extLst>
          </p:cNvPr>
          <p:cNvSpPr txBox="1"/>
          <p:nvPr/>
        </p:nvSpPr>
        <p:spPr>
          <a:xfrm>
            <a:off x="90447" y="3300080"/>
            <a:ext cx="8912294" cy="1785104"/>
          </a:xfrm>
          <a:prstGeom prst="rect">
            <a:avLst/>
          </a:prstGeom>
          <a:noFill/>
        </p:spPr>
        <p:txBody>
          <a:bodyPr wrap="square">
            <a:spAutoFit/>
          </a:bodyPr>
          <a:lstStyle/>
          <a:p>
            <a:pPr algn="just"/>
            <a:r>
              <a:rPr lang="fr-FR" sz="2200" b="1" dirty="0">
                <a:solidFill>
                  <a:schemeClr val="tx2"/>
                </a:solidFill>
              </a:rPr>
              <a:t>EVITABLE</a:t>
            </a:r>
            <a:r>
              <a:rPr lang="fr-FR" sz="2200" b="1" dirty="0"/>
              <a:t> :  </a:t>
            </a:r>
            <a:r>
              <a:rPr lang="fr-FR" sz="2200" dirty="0"/>
              <a:t>Si l’on prend toutes précautions nécessaires lors de la prescription (contre-indications, posologies, des précautions d’emploi), l’administration et la surveillance du patient </a:t>
            </a:r>
          </a:p>
          <a:p>
            <a:pPr algn="just"/>
            <a:r>
              <a:rPr lang="fr-FR" sz="2000" i="1" dirty="0"/>
              <a:t>ex : surdosage de médicament d’élimination rénale chez l’insuffisant rénal chronique non pris en compte</a:t>
            </a:r>
          </a:p>
        </p:txBody>
      </p:sp>
      <p:sp>
        <p:nvSpPr>
          <p:cNvPr id="17" name="ZoneTexte 16">
            <a:extLst>
              <a:ext uri="{FF2B5EF4-FFF2-40B4-BE49-F238E27FC236}">
                <a16:creationId xmlns:a16="http://schemas.microsoft.com/office/drawing/2014/main" xmlns="" id="{D660ACE3-AADE-4E83-BB1B-AEE596BAD04F}"/>
              </a:ext>
            </a:extLst>
          </p:cNvPr>
          <p:cNvSpPr txBox="1"/>
          <p:nvPr/>
        </p:nvSpPr>
        <p:spPr>
          <a:xfrm>
            <a:off x="98269" y="5160094"/>
            <a:ext cx="8904472" cy="1077218"/>
          </a:xfrm>
          <a:prstGeom prst="rect">
            <a:avLst/>
          </a:prstGeom>
          <a:noFill/>
        </p:spPr>
        <p:txBody>
          <a:bodyPr wrap="square">
            <a:spAutoFit/>
          </a:bodyPr>
          <a:lstStyle/>
          <a:p>
            <a:pPr algn="just"/>
            <a:r>
              <a:rPr lang="fr-FR" sz="2200" b="1" dirty="0">
                <a:solidFill>
                  <a:schemeClr val="tx2"/>
                </a:solidFill>
              </a:rPr>
              <a:t>NON EVITABLE </a:t>
            </a:r>
            <a:r>
              <a:rPr lang="fr-FR" sz="2200" dirty="0"/>
              <a:t>: malgré le respect des règles de prescription et d’administration </a:t>
            </a:r>
          </a:p>
          <a:p>
            <a:pPr algn="just"/>
            <a:r>
              <a:rPr lang="fr-FR" sz="2000" i="1" dirty="0"/>
              <a:t>ex : hémorragie sous anticoagulant chez un patient sans antécédent digestif connu</a:t>
            </a:r>
          </a:p>
        </p:txBody>
      </p:sp>
    </p:spTree>
    <p:extLst>
      <p:ext uri="{BB962C8B-B14F-4D97-AF65-F5344CB8AC3E}">
        <p14:creationId xmlns:p14="http://schemas.microsoft.com/office/powerpoint/2010/main" val="1222047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467544" y="1628214"/>
            <a:ext cx="8136904" cy="3600986"/>
          </a:xfrm>
          <a:prstGeom prst="rect">
            <a:avLst/>
          </a:prstGeom>
          <a:noFill/>
        </p:spPr>
        <p:txBody>
          <a:bodyPr wrap="square" rtlCol="0">
            <a:spAutoFit/>
          </a:bodyPr>
          <a:lstStyle/>
          <a:p>
            <a:r>
              <a:rPr lang="fr-FR" sz="3200" u="sng" dirty="0">
                <a:solidFill>
                  <a:schemeClr val="tx2"/>
                </a:solidFill>
              </a:rPr>
              <a:t>Classification </a:t>
            </a:r>
            <a:r>
              <a:rPr lang="fr-FR" sz="3200" dirty="0">
                <a:solidFill>
                  <a:schemeClr val="tx2"/>
                </a:solidFill>
              </a:rPr>
              <a:t>:</a:t>
            </a:r>
          </a:p>
          <a:p>
            <a:pPr algn="ctr"/>
            <a:endParaRPr lang="fr-FR" sz="2800" dirty="0">
              <a:solidFill>
                <a:schemeClr val="tx2"/>
              </a:solidFill>
            </a:endParaRPr>
          </a:p>
          <a:p>
            <a:pPr marL="457200" indent="-457200">
              <a:buFont typeface="Arial" pitchFamily="34" charset="0"/>
              <a:buChar char="•"/>
            </a:pPr>
            <a:r>
              <a:rPr lang="fr-FR" sz="2800" dirty="0">
                <a:solidFill>
                  <a:schemeClr val="tx2"/>
                </a:solidFill>
              </a:rPr>
              <a:t>A : </a:t>
            </a:r>
            <a:r>
              <a:rPr lang="fr-FR" sz="2800" dirty="0" err="1">
                <a:solidFill>
                  <a:schemeClr val="tx2"/>
                </a:solidFill>
              </a:rPr>
              <a:t>Augmented</a:t>
            </a:r>
            <a:endParaRPr lang="fr-FR" sz="2800" dirty="0">
              <a:solidFill>
                <a:schemeClr val="tx2"/>
              </a:solidFill>
            </a:endParaRPr>
          </a:p>
          <a:p>
            <a:pPr marL="457200" indent="-457200">
              <a:buFont typeface="Arial" pitchFamily="34" charset="0"/>
              <a:buChar char="•"/>
            </a:pPr>
            <a:r>
              <a:rPr lang="fr-FR" sz="2800" dirty="0">
                <a:solidFill>
                  <a:schemeClr val="tx2"/>
                </a:solidFill>
              </a:rPr>
              <a:t>B : Bizarre</a:t>
            </a:r>
          </a:p>
          <a:p>
            <a:pPr marL="457200" indent="-457200">
              <a:buFont typeface="Arial" pitchFamily="34" charset="0"/>
              <a:buChar char="•"/>
            </a:pPr>
            <a:r>
              <a:rPr lang="fr-FR" sz="2800" dirty="0">
                <a:solidFill>
                  <a:schemeClr val="tx2"/>
                </a:solidFill>
              </a:rPr>
              <a:t>C : </a:t>
            </a:r>
            <a:r>
              <a:rPr lang="fr-FR" sz="2800" dirty="0" err="1">
                <a:solidFill>
                  <a:schemeClr val="tx2"/>
                </a:solidFill>
              </a:rPr>
              <a:t>Chronic</a:t>
            </a:r>
            <a:endParaRPr lang="fr-FR" sz="2800" dirty="0">
              <a:solidFill>
                <a:schemeClr val="tx2"/>
              </a:solidFill>
            </a:endParaRPr>
          </a:p>
          <a:p>
            <a:pPr marL="457200" indent="-457200">
              <a:buFont typeface="Arial" pitchFamily="34" charset="0"/>
              <a:buChar char="•"/>
            </a:pPr>
            <a:r>
              <a:rPr lang="fr-FR" sz="2800" dirty="0">
                <a:solidFill>
                  <a:schemeClr val="tx2"/>
                </a:solidFill>
              </a:rPr>
              <a:t>D : </a:t>
            </a:r>
            <a:r>
              <a:rPr lang="fr-FR" sz="2800" dirty="0" err="1">
                <a:solidFill>
                  <a:schemeClr val="tx2"/>
                </a:solidFill>
              </a:rPr>
              <a:t>Delayed</a:t>
            </a:r>
            <a:r>
              <a:rPr lang="fr-FR" sz="2800" dirty="0">
                <a:solidFill>
                  <a:schemeClr val="tx2"/>
                </a:solidFill>
              </a:rPr>
              <a:t> </a:t>
            </a:r>
          </a:p>
          <a:p>
            <a:pPr marL="457200" indent="-457200">
              <a:buFont typeface="Arial" pitchFamily="34" charset="0"/>
              <a:buChar char="•"/>
            </a:pPr>
            <a:r>
              <a:rPr lang="fr-FR" sz="2800" dirty="0">
                <a:solidFill>
                  <a:schemeClr val="tx2"/>
                </a:solidFill>
              </a:rPr>
              <a:t>E : End of use</a:t>
            </a:r>
          </a:p>
          <a:p>
            <a:pPr marL="457200" indent="-457200">
              <a:buFont typeface="Arial" pitchFamily="34" charset="0"/>
              <a:buChar char="•"/>
            </a:pPr>
            <a:r>
              <a:rPr lang="fr-FR" sz="2800" dirty="0">
                <a:solidFill>
                  <a:schemeClr val="tx2"/>
                </a:solidFill>
              </a:rPr>
              <a:t>F : </a:t>
            </a:r>
            <a:r>
              <a:rPr lang="fr-FR" sz="2800" dirty="0" err="1">
                <a:solidFill>
                  <a:schemeClr val="tx2"/>
                </a:solidFill>
              </a:rPr>
              <a:t>Failure</a:t>
            </a:r>
            <a:endParaRPr lang="fr-FR" sz="2800" dirty="0">
              <a:solidFill>
                <a:schemeClr val="tx2"/>
              </a:solidFill>
            </a:endParaRP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t>13</a:t>
            </a:fld>
            <a:endParaRPr lang="fr-BE"/>
          </a:p>
        </p:txBody>
      </p:sp>
      <p:sp>
        <p:nvSpPr>
          <p:cNvPr id="10"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Mécanismes de survenue d’un EIM</a:t>
            </a:r>
          </a:p>
        </p:txBody>
      </p:sp>
      <p:sp>
        <p:nvSpPr>
          <p:cNvPr id="5" name="Ellipse 4"/>
          <p:cNvSpPr/>
          <p:nvPr/>
        </p:nvSpPr>
        <p:spPr>
          <a:xfrm>
            <a:off x="8410600" y="40391"/>
            <a:ext cx="553887" cy="4889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a:t>B</a:t>
            </a:r>
          </a:p>
        </p:txBody>
      </p:sp>
    </p:spTree>
    <p:extLst>
      <p:ext uri="{BB962C8B-B14F-4D97-AF65-F5344CB8AC3E}">
        <p14:creationId xmlns:p14="http://schemas.microsoft.com/office/powerpoint/2010/main" val="1644311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833737"/>
            <a:ext cx="8424936"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lr>
                <a:srgbClr val="C00000"/>
              </a:buClr>
              <a:buFont typeface="Wingdings" pitchFamily="2" charset="2"/>
              <a:buChar char="ü"/>
              <a:defRPr sz="3200" kern="1200">
                <a:solidFill>
                  <a:srgbClr val="345A88"/>
                </a:solidFill>
                <a:latin typeface="+mn-lt"/>
                <a:ea typeface="+mn-ea"/>
                <a:cs typeface="+mn-cs"/>
              </a:defRPr>
            </a:lvl1pPr>
            <a:lvl2pPr marL="742950" indent="-285750" algn="l" rtl="0" eaLnBrk="0" fontAlgn="base" hangingPunct="0">
              <a:spcBef>
                <a:spcPct val="20000"/>
              </a:spcBef>
              <a:spcAft>
                <a:spcPct val="0"/>
              </a:spcAft>
              <a:buClr>
                <a:srgbClr val="993300"/>
              </a:buClr>
              <a:buFont typeface="Wingdings" pitchFamily="2" charset="2"/>
              <a:buChar char="Ø"/>
              <a:defRPr sz="2800" kern="1200">
                <a:solidFill>
                  <a:srgbClr val="345A88"/>
                </a:solidFill>
                <a:latin typeface="+mn-lt"/>
                <a:ea typeface="+mn-ea"/>
                <a:cs typeface="+mn-cs"/>
              </a:defRPr>
            </a:lvl2pPr>
            <a:lvl3pPr marL="1143000" indent="-228600" algn="l" rtl="0" eaLnBrk="0" fontAlgn="base" hangingPunct="0">
              <a:spcBef>
                <a:spcPct val="20000"/>
              </a:spcBef>
              <a:spcAft>
                <a:spcPct val="0"/>
              </a:spcAft>
              <a:buClr>
                <a:srgbClr val="990000"/>
              </a:buClr>
              <a:buFont typeface="Wingdings" pitchFamily="2" charset="2"/>
              <a:buChar char="v"/>
              <a:defRPr sz="2400" kern="1200">
                <a:solidFill>
                  <a:srgbClr val="345A88"/>
                </a:solidFill>
                <a:latin typeface="+mn-lt"/>
                <a:ea typeface="+mn-ea"/>
                <a:cs typeface="+mn-cs"/>
              </a:defRPr>
            </a:lvl3pPr>
            <a:lvl4pPr marL="1600200" indent="-228600" algn="l" rtl="0" eaLnBrk="0" fontAlgn="base" hangingPunct="0">
              <a:spcBef>
                <a:spcPct val="20000"/>
              </a:spcBef>
              <a:spcAft>
                <a:spcPct val="0"/>
              </a:spcAft>
              <a:buClr>
                <a:srgbClr val="800000"/>
              </a:buClr>
              <a:buFont typeface="Courier New" pitchFamily="49" charset="0"/>
              <a:buChar char="o"/>
              <a:defRPr sz="2000" kern="1200">
                <a:solidFill>
                  <a:srgbClr val="345A88"/>
                </a:solidFill>
                <a:latin typeface="+mn-lt"/>
                <a:ea typeface="+mn-ea"/>
                <a:cs typeface="+mn-cs"/>
              </a:defRPr>
            </a:lvl4pPr>
            <a:lvl5pPr marL="2057400" indent="-228600" algn="l" rtl="0" eaLnBrk="0" fontAlgn="base" hangingPunct="0">
              <a:spcBef>
                <a:spcPct val="20000"/>
              </a:spcBef>
              <a:spcAft>
                <a:spcPct val="0"/>
              </a:spcAft>
              <a:buClr>
                <a:srgbClr val="800000"/>
              </a:buClr>
              <a:buFont typeface="Arial" charset="0"/>
              <a:buChar char="•"/>
              <a:defRPr sz="2000" kern="1200">
                <a:solidFill>
                  <a:srgbClr val="345A8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fontAlgn="auto">
              <a:spcAft>
                <a:spcPts val="0"/>
              </a:spcAft>
              <a:buFont typeface="+mj-lt"/>
              <a:buAutoNum type="alphaUcPeriod"/>
              <a:defRPr/>
            </a:pPr>
            <a:r>
              <a:rPr lang="fr-FR" sz="2800" b="1" dirty="0">
                <a:solidFill>
                  <a:schemeClr val="accent1">
                    <a:lumMod val="50000"/>
                  </a:schemeClr>
                </a:solidFill>
                <a:latin typeface="+mj-lt"/>
              </a:rPr>
              <a:t>Effet de type A : </a:t>
            </a:r>
            <a:r>
              <a:rPr lang="fr-FR" sz="2800" b="1" dirty="0" err="1">
                <a:solidFill>
                  <a:schemeClr val="accent1">
                    <a:lumMod val="50000"/>
                  </a:schemeClr>
                </a:solidFill>
              </a:rPr>
              <a:t>Augmented</a:t>
            </a:r>
            <a:endParaRPr lang="fr-FR" sz="2800" b="1" dirty="0">
              <a:solidFill>
                <a:schemeClr val="accent1">
                  <a:lumMod val="50000"/>
                </a:schemeClr>
              </a:solidFill>
            </a:endParaRPr>
          </a:p>
          <a:p>
            <a:pPr marL="0" indent="0" fontAlgn="auto">
              <a:spcAft>
                <a:spcPts val="0"/>
              </a:spcAft>
              <a:buNone/>
              <a:defRPr/>
            </a:pPr>
            <a:endParaRPr lang="fr-FR" sz="1600" b="1" dirty="0">
              <a:solidFill>
                <a:schemeClr val="accent1">
                  <a:lumMod val="50000"/>
                </a:schemeClr>
              </a:solidFill>
              <a:latin typeface="+mj-lt"/>
            </a:endParaRPr>
          </a:p>
          <a:p>
            <a:pPr lvl="1" algn="just" fontAlgn="auto">
              <a:spcAft>
                <a:spcPts val="0"/>
              </a:spcAft>
              <a:buFont typeface="Arial" pitchFamily="34" charset="0"/>
              <a:buChar char="–"/>
              <a:defRPr/>
            </a:pPr>
            <a:r>
              <a:rPr lang="fr-FR" sz="2400" dirty="0">
                <a:latin typeface="+mj-lt"/>
              </a:rPr>
              <a:t>En relation avec les propriétés pharmacologiques</a:t>
            </a:r>
          </a:p>
          <a:p>
            <a:pPr lvl="1" algn="just" fontAlgn="auto">
              <a:spcAft>
                <a:spcPts val="0"/>
              </a:spcAft>
              <a:buFont typeface="Arial" pitchFamily="34" charset="0"/>
              <a:buChar char="–"/>
              <a:defRPr/>
            </a:pPr>
            <a:r>
              <a:rPr lang="fr-FR" sz="2400" dirty="0">
                <a:latin typeface="+mj-lt"/>
              </a:rPr>
              <a:t>Connus avant commercialisation</a:t>
            </a:r>
          </a:p>
          <a:p>
            <a:pPr lvl="1" algn="just" fontAlgn="auto">
              <a:spcAft>
                <a:spcPts val="0"/>
              </a:spcAft>
              <a:buFont typeface="Arial" pitchFamily="34" charset="0"/>
              <a:buChar char="–"/>
              <a:defRPr/>
            </a:pPr>
            <a:r>
              <a:rPr lang="fr-FR" sz="2400" dirty="0">
                <a:latin typeface="+mj-lt"/>
              </a:rPr>
              <a:t>Dose-dépendant le plus souvent</a:t>
            </a:r>
          </a:p>
          <a:p>
            <a:pPr lvl="1" algn="just" fontAlgn="auto">
              <a:spcAft>
                <a:spcPts val="0"/>
              </a:spcAft>
              <a:buFont typeface="Arial" pitchFamily="34" charset="0"/>
              <a:buChar char="–"/>
              <a:defRPr/>
            </a:pPr>
            <a:r>
              <a:rPr lang="fr-FR" sz="2400" dirty="0">
                <a:latin typeface="+mj-lt"/>
              </a:rPr>
              <a:t>Fréquent</a:t>
            </a:r>
          </a:p>
          <a:p>
            <a:pPr lvl="1" algn="just" fontAlgn="auto">
              <a:spcAft>
                <a:spcPts val="0"/>
              </a:spcAft>
              <a:buFont typeface="Arial" pitchFamily="34" charset="0"/>
              <a:buChar char="–"/>
              <a:defRPr/>
            </a:pPr>
            <a:r>
              <a:rPr lang="fr-FR" sz="2400" dirty="0">
                <a:latin typeface="+mj-lt"/>
              </a:rPr>
              <a:t>Peu grave sauf pour médicaments à marge thérapeutique étroite</a:t>
            </a:r>
          </a:p>
          <a:p>
            <a:pPr lvl="1" algn="just" fontAlgn="auto">
              <a:spcAft>
                <a:spcPts val="0"/>
              </a:spcAft>
              <a:buFont typeface="Arial" pitchFamily="34" charset="0"/>
              <a:buChar char="–"/>
              <a:defRPr/>
            </a:pPr>
            <a:r>
              <a:rPr lang="fr-FR" sz="2400" dirty="0">
                <a:latin typeface="+mj-lt"/>
              </a:rPr>
              <a:t>Mentionné dans le Résumé des Caractéristiques du Produit (RCP)</a:t>
            </a:r>
          </a:p>
          <a:p>
            <a:pPr marL="457200" lvl="1" indent="0" algn="just" fontAlgn="auto">
              <a:spcAft>
                <a:spcPts val="0"/>
              </a:spcAft>
              <a:buNone/>
              <a:defRPr/>
            </a:pPr>
            <a:endParaRPr lang="fr-FR" sz="1050" i="1" dirty="0">
              <a:latin typeface="+mj-lt"/>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14</a:t>
            </a:fld>
            <a:endParaRPr lang="fr-BE"/>
          </a:p>
        </p:txBody>
      </p:sp>
      <p:sp>
        <p:nvSpPr>
          <p:cNvPr id="6" name="Titre 1">
            <a:extLst>
              <a:ext uri="{FF2B5EF4-FFF2-40B4-BE49-F238E27FC236}">
                <a16:creationId xmlns:a16="http://schemas.microsoft.com/office/drawing/2014/main" xmlns="" id="{B8025D03-C07A-482E-A603-B74319757ECF}"/>
              </a:ext>
            </a:extLst>
          </p:cNvPr>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Mécanismes de survenue d’un EIM</a:t>
            </a:r>
          </a:p>
        </p:txBody>
      </p:sp>
      <p:sp>
        <p:nvSpPr>
          <p:cNvPr id="7" name="Ellipse 6"/>
          <p:cNvSpPr/>
          <p:nvPr/>
        </p:nvSpPr>
        <p:spPr>
          <a:xfrm>
            <a:off x="8410600" y="40391"/>
            <a:ext cx="553887" cy="4889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a:t>B</a:t>
            </a:r>
          </a:p>
        </p:txBody>
      </p:sp>
    </p:spTree>
    <p:extLst>
      <p:ext uri="{BB962C8B-B14F-4D97-AF65-F5344CB8AC3E}">
        <p14:creationId xmlns:p14="http://schemas.microsoft.com/office/powerpoint/2010/main" val="4126468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0090" y="822722"/>
            <a:ext cx="8424936"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lr>
                <a:srgbClr val="C00000"/>
              </a:buClr>
              <a:buFont typeface="Wingdings" pitchFamily="2" charset="2"/>
              <a:buChar char="ü"/>
              <a:defRPr sz="3200" kern="1200">
                <a:solidFill>
                  <a:srgbClr val="345A88"/>
                </a:solidFill>
                <a:latin typeface="+mn-lt"/>
                <a:ea typeface="+mn-ea"/>
                <a:cs typeface="+mn-cs"/>
              </a:defRPr>
            </a:lvl1pPr>
            <a:lvl2pPr marL="742950" indent="-285750" algn="l" rtl="0" eaLnBrk="0" fontAlgn="base" hangingPunct="0">
              <a:spcBef>
                <a:spcPct val="20000"/>
              </a:spcBef>
              <a:spcAft>
                <a:spcPct val="0"/>
              </a:spcAft>
              <a:buClr>
                <a:srgbClr val="993300"/>
              </a:buClr>
              <a:buFont typeface="Wingdings" pitchFamily="2" charset="2"/>
              <a:buChar char="Ø"/>
              <a:defRPr sz="2800" kern="1200">
                <a:solidFill>
                  <a:srgbClr val="345A88"/>
                </a:solidFill>
                <a:latin typeface="+mn-lt"/>
                <a:ea typeface="+mn-ea"/>
                <a:cs typeface="+mn-cs"/>
              </a:defRPr>
            </a:lvl2pPr>
            <a:lvl3pPr marL="1143000" indent="-228600" algn="l" rtl="0" eaLnBrk="0" fontAlgn="base" hangingPunct="0">
              <a:spcBef>
                <a:spcPct val="20000"/>
              </a:spcBef>
              <a:spcAft>
                <a:spcPct val="0"/>
              </a:spcAft>
              <a:buClr>
                <a:srgbClr val="990000"/>
              </a:buClr>
              <a:buFont typeface="Wingdings" pitchFamily="2" charset="2"/>
              <a:buChar char="v"/>
              <a:defRPr sz="2400" kern="1200">
                <a:solidFill>
                  <a:srgbClr val="345A88"/>
                </a:solidFill>
                <a:latin typeface="+mn-lt"/>
                <a:ea typeface="+mn-ea"/>
                <a:cs typeface="+mn-cs"/>
              </a:defRPr>
            </a:lvl3pPr>
            <a:lvl4pPr marL="1600200" indent="-228600" algn="l" rtl="0" eaLnBrk="0" fontAlgn="base" hangingPunct="0">
              <a:spcBef>
                <a:spcPct val="20000"/>
              </a:spcBef>
              <a:spcAft>
                <a:spcPct val="0"/>
              </a:spcAft>
              <a:buClr>
                <a:srgbClr val="800000"/>
              </a:buClr>
              <a:buFont typeface="Courier New" pitchFamily="49" charset="0"/>
              <a:buChar char="o"/>
              <a:defRPr sz="2000" kern="1200">
                <a:solidFill>
                  <a:srgbClr val="345A88"/>
                </a:solidFill>
                <a:latin typeface="+mn-lt"/>
                <a:ea typeface="+mn-ea"/>
                <a:cs typeface="+mn-cs"/>
              </a:defRPr>
            </a:lvl4pPr>
            <a:lvl5pPr marL="2057400" indent="-228600" algn="l" rtl="0" eaLnBrk="0" fontAlgn="base" hangingPunct="0">
              <a:spcBef>
                <a:spcPct val="20000"/>
              </a:spcBef>
              <a:spcAft>
                <a:spcPct val="0"/>
              </a:spcAft>
              <a:buClr>
                <a:srgbClr val="800000"/>
              </a:buClr>
              <a:buFont typeface="Arial" charset="0"/>
              <a:buChar char="•"/>
              <a:defRPr sz="2000" kern="1200">
                <a:solidFill>
                  <a:srgbClr val="345A8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fontAlgn="auto">
              <a:spcAft>
                <a:spcPts val="0"/>
              </a:spcAft>
              <a:buFont typeface="+mj-lt"/>
              <a:buAutoNum type="alphaUcPeriod"/>
              <a:defRPr/>
            </a:pPr>
            <a:r>
              <a:rPr lang="fr-FR" sz="2800" b="1" dirty="0">
                <a:solidFill>
                  <a:schemeClr val="accent1">
                    <a:lumMod val="50000"/>
                  </a:schemeClr>
                </a:solidFill>
                <a:latin typeface="+mj-lt"/>
              </a:rPr>
              <a:t>Effet de type A : </a:t>
            </a:r>
            <a:r>
              <a:rPr lang="fr-FR" sz="2800" b="1" dirty="0" err="1">
                <a:solidFill>
                  <a:schemeClr val="accent1">
                    <a:lumMod val="50000"/>
                  </a:schemeClr>
                </a:solidFill>
                <a:latin typeface="+mj-lt"/>
              </a:rPr>
              <a:t>Augmented</a:t>
            </a:r>
            <a:endParaRPr lang="fr-FR" sz="2800" b="1" dirty="0">
              <a:solidFill>
                <a:schemeClr val="accent1">
                  <a:lumMod val="50000"/>
                </a:schemeClr>
              </a:solidFill>
              <a:latin typeface="+mj-lt"/>
            </a:endParaRPr>
          </a:p>
          <a:p>
            <a:pPr marL="0" indent="0" fontAlgn="auto">
              <a:spcAft>
                <a:spcPts val="0"/>
              </a:spcAft>
              <a:buNone/>
              <a:defRPr/>
            </a:pPr>
            <a:endParaRPr lang="fr-FR" sz="1200" b="1" dirty="0">
              <a:solidFill>
                <a:schemeClr val="accent1">
                  <a:lumMod val="50000"/>
                </a:schemeClr>
              </a:solidFill>
              <a:latin typeface="+mj-lt"/>
            </a:endParaRPr>
          </a:p>
          <a:p>
            <a:pPr marL="0" lvl="1" indent="0" fontAlgn="auto">
              <a:spcAft>
                <a:spcPts val="0"/>
              </a:spcAft>
              <a:buClr>
                <a:srgbClr val="C00000"/>
              </a:buClr>
              <a:buNone/>
              <a:defRPr/>
            </a:pPr>
            <a:endParaRPr lang="fr-FR" sz="2400" i="1" dirty="0"/>
          </a:p>
          <a:p>
            <a:pPr marL="0" indent="0" fontAlgn="auto">
              <a:spcAft>
                <a:spcPts val="0"/>
              </a:spcAft>
              <a:buNone/>
              <a:defRPr/>
            </a:pPr>
            <a:endParaRPr lang="fr-FR" sz="700" dirty="0"/>
          </a:p>
        </p:txBody>
      </p:sp>
      <p:sp>
        <p:nvSpPr>
          <p:cNvPr id="5" name="Rectangle 4"/>
          <p:cNvSpPr/>
          <p:nvPr/>
        </p:nvSpPr>
        <p:spPr>
          <a:xfrm>
            <a:off x="10090" y="1871424"/>
            <a:ext cx="9145969" cy="4401205"/>
          </a:xfrm>
          <a:prstGeom prst="rect">
            <a:avLst/>
          </a:prstGeom>
        </p:spPr>
        <p:txBody>
          <a:bodyPr wrap="square">
            <a:spAutoFit/>
          </a:bodyPr>
          <a:lstStyle/>
          <a:p>
            <a:pPr algn="just">
              <a:defRPr/>
            </a:pPr>
            <a:r>
              <a:rPr lang="fr-FR" sz="2800" dirty="0"/>
              <a:t>Exemples : </a:t>
            </a:r>
          </a:p>
          <a:p>
            <a:pPr fontAlgn="auto">
              <a:spcAft>
                <a:spcPts val="0"/>
              </a:spcAft>
              <a:buFontTx/>
              <a:buChar char="-"/>
              <a:defRPr/>
            </a:pPr>
            <a:endParaRPr lang="fr-FR" sz="2800" dirty="0"/>
          </a:p>
          <a:p>
            <a:pPr marL="342900" lvl="1" indent="-342900" fontAlgn="auto">
              <a:spcAft>
                <a:spcPts val="0"/>
              </a:spcAft>
              <a:buClr>
                <a:srgbClr val="C00000"/>
              </a:buClr>
              <a:buFont typeface="Arial" pitchFamily="34" charset="0"/>
              <a:buChar char="•"/>
              <a:defRPr/>
            </a:pPr>
            <a:r>
              <a:rPr lang="fr-FR" sz="2800" dirty="0"/>
              <a:t>Lié à l’action principale de la molécule </a:t>
            </a:r>
          </a:p>
          <a:p>
            <a:pPr marL="0" lvl="1" indent="0" fontAlgn="auto">
              <a:spcAft>
                <a:spcPts val="0"/>
              </a:spcAft>
              <a:buClr>
                <a:srgbClr val="C00000"/>
              </a:buClr>
              <a:buNone/>
              <a:defRPr/>
            </a:pPr>
            <a:r>
              <a:rPr lang="fr-FR" sz="2800" dirty="0"/>
              <a:t>	 - </a:t>
            </a:r>
            <a:r>
              <a:rPr lang="fr-FR" sz="2400" i="1" dirty="0"/>
              <a:t>Hypoglycémie sous insuline</a:t>
            </a:r>
          </a:p>
          <a:p>
            <a:pPr marL="0" lvl="1" indent="0" fontAlgn="auto">
              <a:spcAft>
                <a:spcPts val="0"/>
              </a:spcAft>
              <a:buClr>
                <a:srgbClr val="C00000"/>
              </a:buClr>
              <a:buNone/>
              <a:defRPr/>
            </a:pPr>
            <a:r>
              <a:rPr lang="fr-FR" sz="2400" i="1" dirty="0"/>
              <a:t>	 - Hypokaliémie sous diurétique thiazidique</a:t>
            </a:r>
          </a:p>
          <a:p>
            <a:pPr marL="342900" lvl="1" indent="-342900" fontAlgn="auto">
              <a:spcAft>
                <a:spcPts val="0"/>
              </a:spcAft>
              <a:buClr>
                <a:srgbClr val="C00000"/>
              </a:buClr>
              <a:buFont typeface="Arial" pitchFamily="34" charset="0"/>
              <a:buChar char="•"/>
              <a:defRPr/>
            </a:pPr>
            <a:endParaRPr lang="fr-FR" sz="2800" dirty="0"/>
          </a:p>
          <a:p>
            <a:pPr marL="342900" lvl="1" indent="-342900">
              <a:buClr>
                <a:srgbClr val="C00000"/>
              </a:buClr>
              <a:buFont typeface="Arial" pitchFamily="34" charset="0"/>
              <a:buChar char="•"/>
              <a:defRPr/>
            </a:pPr>
            <a:r>
              <a:rPr lang="fr-FR" sz="2800" dirty="0"/>
              <a:t>Lié à une action latérale de la molécule</a:t>
            </a:r>
          </a:p>
          <a:p>
            <a:pPr>
              <a:defRPr/>
            </a:pPr>
            <a:r>
              <a:rPr lang="fr-FR" sz="2800" i="1" dirty="0"/>
              <a:t>	</a:t>
            </a:r>
            <a:r>
              <a:rPr lang="fr-FR" sz="2400" i="1" dirty="0"/>
              <a:t>- Sécheresse buccale liée aux effets </a:t>
            </a:r>
            <a:r>
              <a:rPr lang="fr-FR" sz="2400" i="1" dirty="0" err="1"/>
              <a:t>atropiniques</a:t>
            </a:r>
            <a:r>
              <a:rPr lang="fr-FR" sz="2400" i="1" dirty="0"/>
              <a:t> des antiH1 </a:t>
            </a:r>
          </a:p>
          <a:p>
            <a:pPr marL="0" lvl="1" indent="0" fontAlgn="auto">
              <a:spcAft>
                <a:spcPts val="0"/>
              </a:spcAft>
              <a:buClr>
                <a:srgbClr val="C00000"/>
              </a:buClr>
              <a:buNone/>
              <a:defRPr/>
            </a:pPr>
            <a:endParaRPr lang="fr-FR" sz="2800" i="1" dirty="0"/>
          </a:p>
          <a:p>
            <a:pPr marL="0" lvl="1" indent="0" fontAlgn="auto">
              <a:spcAft>
                <a:spcPts val="0"/>
              </a:spcAft>
              <a:buClr>
                <a:srgbClr val="C00000"/>
              </a:buClr>
              <a:buNone/>
              <a:defRPr/>
            </a:pPr>
            <a:endParaRPr lang="fr-FR" sz="2800" i="1" dirty="0"/>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t>15</a:t>
            </a:fld>
            <a:endParaRPr lang="fr-BE"/>
          </a:p>
        </p:txBody>
      </p:sp>
      <p:sp>
        <p:nvSpPr>
          <p:cNvPr id="10" name="Titre 1">
            <a:extLst>
              <a:ext uri="{FF2B5EF4-FFF2-40B4-BE49-F238E27FC236}">
                <a16:creationId xmlns:a16="http://schemas.microsoft.com/office/drawing/2014/main" xmlns="" id="{E74DCA7B-D3C2-46DC-A085-1CA7FF04F155}"/>
              </a:ext>
            </a:extLst>
          </p:cNvPr>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Mécanismes de survenue d’un EIM</a:t>
            </a:r>
          </a:p>
        </p:txBody>
      </p:sp>
      <p:sp>
        <p:nvSpPr>
          <p:cNvPr id="6" name="Ellipse 5"/>
          <p:cNvSpPr/>
          <p:nvPr/>
        </p:nvSpPr>
        <p:spPr>
          <a:xfrm>
            <a:off x="8410600" y="40391"/>
            <a:ext cx="553887" cy="4889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a:t>B</a:t>
            </a:r>
          </a:p>
        </p:txBody>
      </p:sp>
    </p:spTree>
    <p:extLst>
      <p:ext uri="{BB962C8B-B14F-4D97-AF65-F5344CB8AC3E}">
        <p14:creationId xmlns:p14="http://schemas.microsoft.com/office/powerpoint/2010/main" val="1854551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868907"/>
            <a:ext cx="8424936"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lr>
                <a:srgbClr val="C00000"/>
              </a:buClr>
              <a:buFont typeface="Wingdings" pitchFamily="2" charset="2"/>
              <a:buChar char="ü"/>
              <a:defRPr sz="3200" kern="1200">
                <a:solidFill>
                  <a:srgbClr val="345A88"/>
                </a:solidFill>
                <a:latin typeface="+mn-lt"/>
                <a:ea typeface="+mn-ea"/>
                <a:cs typeface="+mn-cs"/>
              </a:defRPr>
            </a:lvl1pPr>
            <a:lvl2pPr marL="742950" indent="-285750" algn="l" rtl="0" eaLnBrk="0" fontAlgn="base" hangingPunct="0">
              <a:spcBef>
                <a:spcPct val="20000"/>
              </a:spcBef>
              <a:spcAft>
                <a:spcPct val="0"/>
              </a:spcAft>
              <a:buClr>
                <a:srgbClr val="993300"/>
              </a:buClr>
              <a:buFont typeface="Wingdings" pitchFamily="2" charset="2"/>
              <a:buChar char="Ø"/>
              <a:defRPr sz="2800" kern="1200">
                <a:solidFill>
                  <a:srgbClr val="345A88"/>
                </a:solidFill>
                <a:latin typeface="+mn-lt"/>
                <a:ea typeface="+mn-ea"/>
                <a:cs typeface="+mn-cs"/>
              </a:defRPr>
            </a:lvl2pPr>
            <a:lvl3pPr marL="1143000" indent="-228600" algn="l" rtl="0" eaLnBrk="0" fontAlgn="base" hangingPunct="0">
              <a:spcBef>
                <a:spcPct val="20000"/>
              </a:spcBef>
              <a:spcAft>
                <a:spcPct val="0"/>
              </a:spcAft>
              <a:buClr>
                <a:srgbClr val="990000"/>
              </a:buClr>
              <a:buFont typeface="Wingdings" pitchFamily="2" charset="2"/>
              <a:buChar char="v"/>
              <a:defRPr sz="2400" kern="1200">
                <a:solidFill>
                  <a:srgbClr val="345A88"/>
                </a:solidFill>
                <a:latin typeface="+mn-lt"/>
                <a:ea typeface="+mn-ea"/>
                <a:cs typeface="+mn-cs"/>
              </a:defRPr>
            </a:lvl3pPr>
            <a:lvl4pPr marL="1600200" indent="-228600" algn="l" rtl="0" eaLnBrk="0" fontAlgn="base" hangingPunct="0">
              <a:spcBef>
                <a:spcPct val="20000"/>
              </a:spcBef>
              <a:spcAft>
                <a:spcPct val="0"/>
              </a:spcAft>
              <a:buClr>
                <a:srgbClr val="800000"/>
              </a:buClr>
              <a:buFont typeface="Courier New" pitchFamily="49" charset="0"/>
              <a:buChar char="o"/>
              <a:defRPr sz="2000" kern="1200">
                <a:solidFill>
                  <a:srgbClr val="345A88"/>
                </a:solidFill>
                <a:latin typeface="+mn-lt"/>
                <a:ea typeface="+mn-ea"/>
                <a:cs typeface="+mn-cs"/>
              </a:defRPr>
            </a:lvl4pPr>
            <a:lvl5pPr marL="2057400" indent="-228600" algn="l" rtl="0" eaLnBrk="0" fontAlgn="base" hangingPunct="0">
              <a:spcBef>
                <a:spcPct val="20000"/>
              </a:spcBef>
              <a:spcAft>
                <a:spcPct val="0"/>
              </a:spcAft>
              <a:buClr>
                <a:srgbClr val="800000"/>
              </a:buClr>
              <a:buFont typeface="Arial" charset="0"/>
              <a:buChar char="•"/>
              <a:defRPr sz="2000" kern="1200">
                <a:solidFill>
                  <a:srgbClr val="345A8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fontAlgn="auto">
              <a:spcAft>
                <a:spcPts val="0"/>
              </a:spcAft>
              <a:buFont typeface="+mj-lt"/>
              <a:buAutoNum type="alphaUcPeriod" startAt="2"/>
              <a:defRPr/>
            </a:pPr>
            <a:r>
              <a:rPr lang="fr-FR" sz="2800" b="1" dirty="0">
                <a:solidFill>
                  <a:schemeClr val="accent1">
                    <a:lumMod val="50000"/>
                  </a:schemeClr>
                </a:solidFill>
              </a:rPr>
              <a:t>Effet de type B : Bizarre</a:t>
            </a:r>
          </a:p>
          <a:p>
            <a:pPr marL="0" indent="0" fontAlgn="auto">
              <a:spcAft>
                <a:spcPts val="0"/>
              </a:spcAft>
              <a:buNone/>
              <a:defRPr/>
            </a:pPr>
            <a:endParaRPr lang="fr-FR" sz="1200" b="1" dirty="0">
              <a:solidFill>
                <a:schemeClr val="accent1">
                  <a:lumMod val="50000"/>
                </a:schemeClr>
              </a:solidFill>
              <a:latin typeface="+mj-lt"/>
            </a:endParaRPr>
          </a:p>
          <a:p>
            <a:pPr lvl="1" algn="just" fontAlgn="auto">
              <a:spcAft>
                <a:spcPts val="0"/>
              </a:spcAft>
              <a:buFont typeface="Arial" pitchFamily="34" charset="0"/>
              <a:buChar char="•"/>
              <a:defRPr/>
            </a:pPr>
            <a:r>
              <a:rPr lang="fr-FR" dirty="0"/>
              <a:t>Le plus souvent sans relation avec le mécanisme pharmacologique et sans relation avec la dose </a:t>
            </a:r>
          </a:p>
          <a:p>
            <a:pPr lvl="1" fontAlgn="auto">
              <a:spcAft>
                <a:spcPts val="0"/>
              </a:spcAft>
              <a:buFont typeface="Arial" pitchFamily="34" charset="0"/>
              <a:buChar char="•"/>
              <a:defRPr/>
            </a:pPr>
            <a:r>
              <a:rPr lang="fr-FR" dirty="0"/>
              <a:t>Rare</a:t>
            </a:r>
          </a:p>
          <a:p>
            <a:pPr lvl="1" fontAlgn="auto">
              <a:spcAft>
                <a:spcPts val="0"/>
              </a:spcAft>
              <a:buFont typeface="Arial" pitchFamily="34" charset="0"/>
              <a:buChar char="•"/>
              <a:defRPr/>
            </a:pPr>
            <a:r>
              <a:rPr lang="fr-FR" dirty="0"/>
              <a:t>Souvent grave </a:t>
            </a:r>
          </a:p>
          <a:p>
            <a:pPr lvl="1" fontAlgn="auto">
              <a:spcAft>
                <a:spcPts val="0"/>
              </a:spcAft>
              <a:buFont typeface="Arial" pitchFamily="34" charset="0"/>
              <a:buChar char="•"/>
              <a:defRPr/>
            </a:pPr>
            <a:r>
              <a:rPr lang="fr-FR" dirty="0"/>
              <a:t>En général inévitables</a:t>
            </a:r>
          </a:p>
          <a:p>
            <a:pPr lvl="1" fontAlgn="auto">
              <a:spcAft>
                <a:spcPts val="0"/>
              </a:spcAft>
              <a:buFont typeface="Arial" pitchFamily="34" charset="0"/>
              <a:buChar char="•"/>
              <a:defRPr/>
            </a:pPr>
            <a:r>
              <a:rPr lang="fr-FR" dirty="0"/>
              <a:t>Non détectés au cours des essais cliniques</a:t>
            </a:r>
          </a:p>
          <a:p>
            <a:pPr lvl="1" fontAlgn="auto">
              <a:spcAft>
                <a:spcPts val="0"/>
              </a:spcAft>
              <a:buFont typeface="Arial" pitchFamily="34" charset="0"/>
              <a:buChar char="•"/>
              <a:defRPr/>
            </a:pPr>
            <a:r>
              <a:rPr lang="fr-FR" dirty="0"/>
              <a:t>Non mentionné dans le RCP (initialement)</a:t>
            </a:r>
          </a:p>
          <a:p>
            <a:pPr marL="457200" lvl="1" indent="0" fontAlgn="auto">
              <a:spcAft>
                <a:spcPts val="0"/>
              </a:spcAft>
              <a:buNone/>
              <a:defRPr/>
            </a:pPr>
            <a:endParaRPr lang="fr-FR" dirty="0"/>
          </a:p>
          <a:p>
            <a:pPr lvl="1" fontAlgn="auto">
              <a:spcAft>
                <a:spcPts val="0"/>
              </a:spcAft>
              <a:buFontTx/>
              <a:buNone/>
              <a:defRPr/>
            </a:pPr>
            <a:endParaRPr lang="fr-FR" sz="1100" b="1" dirty="0"/>
          </a:p>
          <a:p>
            <a:pPr marL="0" lvl="1" indent="0" fontAlgn="auto">
              <a:spcAft>
                <a:spcPts val="0"/>
              </a:spcAft>
              <a:buClr>
                <a:srgbClr val="C00000"/>
              </a:buClr>
              <a:buNone/>
              <a:defRPr/>
            </a:pPr>
            <a:endParaRPr lang="fr-FR" sz="2400" dirty="0"/>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t>16</a:t>
            </a:fld>
            <a:endParaRPr lang="fr-BE"/>
          </a:p>
        </p:txBody>
      </p:sp>
      <p:sp>
        <p:nvSpPr>
          <p:cNvPr id="8" name="Titre 1">
            <a:extLst>
              <a:ext uri="{FF2B5EF4-FFF2-40B4-BE49-F238E27FC236}">
                <a16:creationId xmlns:a16="http://schemas.microsoft.com/office/drawing/2014/main" xmlns="" id="{F52AD880-BF98-49E9-9E60-4F88296842AC}"/>
              </a:ext>
            </a:extLst>
          </p:cNvPr>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Mécanismes de survenue d’un EIM</a:t>
            </a:r>
          </a:p>
        </p:txBody>
      </p:sp>
      <p:sp>
        <p:nvSpPr>
          <p:cNvPr id="5" name="Ellipse 4"/>
          <p:cNvSpPr/>
          <p:nvPr/>
        </p:nvSpPr>
        <p:spPr>
          <a:xfrm>
            <a:off x="8410600" y="40391"/>
            <a:ext cx="553887" cy="4889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a:t>B</a:t>
            </a:r>
          </a:p>
        </p:txBody>
      </p:sp>
    </p:spTree>
    <p:extLst>
      <p:ext uri="{BB962C8B-B14F-4D97-AF65-F5344CB8AC3E}">
        <p14:creationId xmlns:p14="http://schemas.microsoft.com/office/powerpoint/2010/main" val="3044325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5496" y="836712"/>
            <a:ext cx="8424936"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lr>
                <a:srgbClr val="C00000"/>
              </a:buClr>
              <a:buFont typeface="Wingdings" pitchFamily="2" charset="2"/>
              <a:buChar char="ü"/>
              <a:defRPr sz="3200" kern="1200">
                <a:solidFill>
                  <a:srgbClr val="345A88"/>
                </a:solidFill>
                <a:latin typeface="+mn-lt"/>
                <a:ea typeface="+mn-ea"/>
                <a:cs typeface="+mn-cs"/>
              </a:defRPr>
            </a:lvl1pPr>
            <a:lvl2pPr marL="742950" indent="-285750" algn="l" rtl="0" eaLnBrk="0" fontAlgn="base" hangingPunct="0">
              <a:spcBef>
                <a:spcPct val="20000"/>
              </a:spcBef>
              <a:spcAft>
                <a:spcPct val="0"/>
              </a:spcAft>
              <a:buClr>
                <a:srgbClr val="993300"/>
              </a:buClr>
              <a:buFont typeface="Wingdings" pitchFamily="2" charset="2"/>
              <a:buChar char="Ø"/>
              <a:defRPr sz="2800" kern="1200">
                <a:solidFill>
                  <a:srgbClr val="345A88"/>
                </a:solidFill>
                <a:latin typeface="+mn-lt"/>
                <a:ea typeface="+mn-ea"/>
                <a:cs typeface="+mn-cs"/>
              </a:defRPr>
            </a:lvl2pPr>
            <a:lvl3pPr marL="1143000" indent="-228600" algn="l" rtl="0" eaLnBrk="0" fontAlgn="base" hangingPunct="0">
              <a:spcBef>
                <a:spcPct val="20000"/>
              </a:spcBef>
              <a:spcAft>
                <a:spcPct val="0"/>
              </a:spcAft>
              <a:buClr>
                <a:srgbClr val="990000"/>
              </a:buClr>
              <a:buFont typeface="Wingdings" pitchFamily="2" charset="2"/>
              <a:buChar char="v"/>
              <a:defRPr sz="2400" kern="1200">
                <a:solidFill>
                  <a:srgbClr val="345A88"/>
                </a:solidFill>
                <a:latin typeface="+mn-lt"/>
                <a:ea typeface="+mn-ea"/>
                <a:cs typeface="+mn-cs"/>
              </a:defRPr>
            </a:lvl3pPr>
            <a:lvl4pPr marL="1600200" indent="-228600" algn="l" rtl="0" eaLnBrk="0" fontAlgn="base" hangingPunct="0">
              <a:spcBef>
                <a:spcPct val="20000"/>
              </a:spcBef>
              <a:spcAft>
                <a:spcPct val="0"/>
              </a:spcAft>
              <a:buClr>
                <a:srgbClr val="800000"/>
              </a:buClr>
              <a:buFont typeface="Courier New" pitchFamily="49" charset="0"/>
              <a:buChar char="o"/>
              <a:defRPr sz="2000" kern="1200">
                <a:solidFill>
                  <a:srgbClr val="345A88"/>
                </a:solidFill>
                <a:latin typeface="+mn-lt"/>
                <a:ea typeface="+mn-ea"/>
                <a:cs typeface="+mn-cs"/>
              </a:defRPr>
            </a:lvl4pPr>
            <a:lvl5pPr marL="2057400" indent="-228600" algn="l" rtl="0" eaLnBrk="0" fontAlgn="base" hangingPunct="0">
              <a:spcBef>
                <a:spcPct val="20000"/>
              </a:spcBef>
              <a:spcAft>
                <a:spcPct val="0"/>
              </a:spcAft>
              <a:buClr>
                <a:srgbClr val="800000"/>
              </a:buClr>
              <a:buFont typeface="Arial" charset="0"/>
              <a:buChar char="•"/>
              <a:defRPr sz="2000" kern="1200">
                <a:solidFill>
                  <a:srgbClr val="345A8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fontAlgn="auto">
              <a:spcAft>
                <a:spcPts val="0"/>
              </a:spcAft>
              <a:buFont typeface="+mj-lt"/>
              <a:buAutoNum type="alphaUcPeriod" startAt="2"/>
              <a:defRPr/>
            </a:pPr>
            <a:r>
              <a:rPr lang="fr-FR" sz="2800" b="1" dirty="0">
                <a:solidFill>
                  <a:schemeClr val="accent1">
                    <a:lumMod val="50000"/>
                  </a:schemeClr>
                </a:solidFill>
                <a:latin typeface="+mj-lt"/>
              </a:rPr>
              <a:t>Effet de type B : Bizarre</a:t>
            </a:r>
          </a:p>
          <a:p>
            <a:pPr marL="0" lvl="1" indent="0" fontAlgn="auto">
              <a:spcAft>
                <a:spcPts val="0"/>
              </a:spcAft>
              <a:buClr>
                <a:srgbClr val="C00000"/>
              </a:buClr>
              <a:buNone/>
              <a:defRPr/>
            </a:pPr>
            <a:endParaRPr lang="fr-FR" sz="1100" dirty="0"/>
          </a:p>
          <a:p>
            <a:pPr marL="0" lvl="1" indent="0" algn="just" fontAlgn="auto">
              <a:spcAft>
                <a:spcPts val="0"/>
              </a:spcAft>
              <a:buClr>
                <a:srgbClr val="C00000"/>
              </a:buClr>
              <a:buNone/>
              <a:defRPr/>
            </a:pPr>
            <a:endParaRPr lang="fr-FR" sz="700" b="1" dirty="0">
              <a:solidFill>
                <a:schemeClr val="accent1">
                  <a:lumMod val="50000"/>
                </a:schemeClr>
              </a:solidFill>
              <a:latin typeface="+mj-lt"/>
            </a:endParaRPr>
          </a:p>
          <a:p>
            <a:pPr lvl="1" fontAlgn="auto">
              <a:spcAft>
                <a:spcPts val="0"/>
              </a:spcAft>
              <a:buFont typeface="Arial" pitchFamily="34" charset="0"/>
              <a:buChar char="•"/>
              <a:defRPr/>
            </a:pPr>
            <a:r>
              <a:rPr lang="fr-FR" dirty="0"/>
              <a:t>Réactions </a:t>
            </a:r>
            <a:r>
              <a:rPr lang="fr-FR" dirty="0" err="1"/>
              <a:t>immunoallergiques</a:t>
            </a:r>
            <a:r>
              <a:rPr lang="fr-FR" dirty="0"/>
              <a:t> </a:t>
            </a:r>
          </a:p>
          <a:p>
            <a:pPr marL="457200" lvl="1" indent="0" fontAlgn="auto">
              <a:spcAft>
                <a:spcPts val="0"/>
              </a:spcAft>
              <a:buNone/>
              <a:defRPr/>
            </a:pPr>
            <a:r>
              <a:rPr lang="fr-FR" i="1" dirty="0"/>
              <a:t>	- </a:t>
            </a:r>
            <a:r>
              <a:rPr lang="fr-FR" i="1" dirty="0" err="1"/>
              <a:t>lamotrigine</a:t>
            </a:r>
            <a:r>
              <a:rPr lang="fr-FR" i="1" dirty="0"/>
              <a:t> (LAMICTAL®) et syndrome de Lyell </a:t>
            </a:r>
          </a:p>
          <a:p>
            <a:pPr marL="457200" lvl="1" indent="0" fontAlgn="auto">
              <a:spcAft>
                <a:spcPts val="0"/>
              </a:spcAft>
              <a:buNone/>
              <a:defRPr/>
            </a:pPr>
            <a:endParaRPr lang="fr-FR" i="1" dirty="0"/>
          </a:p>
          <a:p>
            <a:pPr marL="457200" lvl="1" indent="0" fontAlgn="auto">
              <a:spcAft>
                <a:spcPts val="0"/>
              </a:spcAft>
              <a:buNone/>
              <a:defRPr/>
            </a:pPr>
            <a:endParaRPr lang="fr-FR" sz="1600" i="1" dirty="0"/>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t>17</a:t>
            </a:fld>
            <a:endParaRPr lang="fr-BE"/>
          </a:p>
        </p:txBody>
      </p:sp>
      <p:sp>
        <p:nvSpPr>
          <p:cNvPr id="8" name="ZoneTexte 5">
            <a:extLst>
              <a:ext uri="{FF2B5EF4-FFF2-40B4-BE49-F238E27FC236}">
                <a16:creationId xmlns:a16="http://schemas.microsoft.com/office/drawing/2014/main" xmlns="" id="{8A301B76-F7F4-4CC2-96D8-868BAE991453}"/>
              </a:ext>
            </a:extLst>
          </p:cNvPr>
          <p:cNvSpPr txBox="1">
            <a:spLocks noChangeArrowheads="1"/>
          </p:cNvSpPr>
          <p:nvPr/>
        </p:nvSpPr>
        <p:spPr bwMode="auto">
          <a:xfrm>
            <a:off x="143197" y="3154610"/>
            <a:ext cx="8821291"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pPr>
            <a:r>
              <a:rPr lang="fr-FR" altLang="fr-FR" sz="2400" dirty="0">
                <a:solidFill>
                  <a:schemeClr val="tx2"/>
                </a:solidFill>
              </a:rPr>
              <a:t> AMM en 1995, sur le marché en 1997 dans l’épilepsie puis les épisodes dépressifs avec troubles bipolaires</a:t>
            </a:r>
          </a:p>
          <a:p>
            <a:pPr algn="just" eaLnBrk="1" hangingPunct="1">
              <a:spcBef>
                <a:spcPct val="0"/>
              </a:spcBef>
            </a:pPr>
            <a:endParaRPr lang="fr-FR" altLang="fr-FR" sz="100" dirty="0">
              <a:solidFill>
                <a:schemeClr val="tx2"/>
              </a:solidFill>
            </a:endParaRPr>
          </a:p>
          <a:p>
            <a:pPr algn="just" eaLnBrk="1" hangingPunct="1">
              <a:spcBef>
                <a:spcPct val="0"/>
              </a:spcBef>
            </a:pPr>
            <a:endParaRPr lang="fr-FR" altLang="fr-FR" sz="200" dirty="0">
              <a:solidFill>
                <a:schemeClr val="tx2"/>
              </a:solidFill>
            </a:endParaRPr>
          </a:p>
          <a:p>
            <a:pPr algn="just" eaLnBrk="1" hangingPunct="1">
              <a:spcBef>
                <a:spcPct val="0"/>
              </a:spcBef>
            </a:pPr>
            <a:r>
              <a:rPr lang="fr-FR" altLang="fr-FR" sz="2400" dirty="0">
                <a:solidFill>
                  <a:schemeClr val="tx2"/>
                </a:solidFill>
              </a:rPr>
              <a:t> 1</a:t>
            </a:r>
            <a:r>
              <a:rPr lang="fr-FR" altLang="fr-FR" sz="2400" baseline="30000" dirty="0">
                <a:solidFill>
                  <a:schemeClr val="tx2"/>
                </a:solidFill>
              </a:rPr>
              <a:t>er</a:t>
            </a:r>
            <a:r>
              <a:rPr lang="fr-FR" altLang="fr-FR" sz="2400" dirty="0">
                <a:solidFill>
                  <a:schemeClr val="tx2"/>
                </a:solidFill>
              </a:rPr>
              <a:t> rectificatif d’information en décembre 1997 (après 6 mois de commercialisation): mise en évidence d’un risque cutané à type de Stevens Johnson et de Lyell, dans les premières semaines de la mise en route du traitement (8 semaines) favorisé par la prescription concomitante d’acide valproïque  - </a:t>
            </a:r>
            <a:r>
              <a:rPr lang="fr-FR" altLang="fr-FR" sz="2400" b="1" dirty="0">
                <a:solidFill>
                  <a:schemeClr val="tx2"/>
                </a:solidFill>
              </a:rPr>
              <a:t>Effet indésirable inattendu</a:t>
            </a:r>
            <a:r>
              <a:rPr lang="fr-FR" altLang="fr-FR" sz="2400" dirty="0">
                <a:solidFill>
                  <a:schemeClr val="tx2"/>
                </a:solidFill>
              </a:rPr>
              <a:t> – Envoi d’une lettre aux prescripteurs et ajout dans le RCP. </a:t>
            </a:r>
          </a:p>
        </p:txBody>
      </p:sp>
      <p:sp>
        <p:nvSpPr>
          <p:cNvPr id="9" name="Titre 1">
            <a:extLst>
              <a:ext uri="{FF2B5EF4-FFF2-40B4-BE49-F238E27FC236}">
                <a16:creationId xmlns:a16="http://schemas.microsoft.com/office/drawing/2014/main" xmlns="" id="{88D37C7F-9C3D-472C-9C9D-E1F8B7422FDB}"/>
              </a:ext>
            </a:extLst>
          </p:cNvPr>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Mécanismes de survenue d’un EIM</a:t>
            </a:r>
          </a:p>
        </p:txBody>
      </p:sp>
      <p:sp>
        <p:nvSpPr>
          <p:cNvPr id="6" name="Ellipse 5"/>
          <p:cNvSpPr/>
          <p:nvPr/>
        </p:nvSpPr>
        <p:spPr>
          <a:xfrm>
            <a:off x="8410600" y="40391"/>
            <a:ext cx="553887" cy="4889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a:t>B</a:t>
            </a:r>
          </a:p>
        </p:txBody>
      </p:sp>
    </p:spTree>
    <p:extLst>
      <p:ext uri="{BB962C8B-B14F-4D97-AF65-F5344CB8AC3E}">
        <p14:creationId xmlns:p14="http://schemas.microsoft.com/office/powerpoint/2010/main" val="3275680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6768" y="822722"/>
            <a:ext cx="8424936"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lr>
                <a:srgbClr val="C00000"/>
              </a:buClr>
              <a:buFont typeface="Wingdings" pitchFamily="2" charset="2"/>
              <a:buChar char="ü"/>
              <a:defRPr sz="3200" kern="1200">
                <a:solidFill>
                  <a:srgbClr val="345A88"/>
                </a:solidFill>
                <a:latin typeface="+mn-lt"/>
                <a:ea typeface="+mn-ea"/>
                <a:cs typeface="+mn-cs"/>
              </a:defRPr>
            </a:lvl1pPr>
            <a:lvl2pPr marL="742950" indent="-285750" algn="l" rtl="0" eaLnBrk="0" fontAlgn="base" hangingPunct="0">
              <a:spcBef>
                <a:spcPct val="20000"/>
              </a:spcBef>
              <a:spcAft>
                <a:spcPct val="0"/>
              </a:spcAft>
              <a:buClr>
                <a:srgbClr val="993300"/>
              </a:buClr>
              <a:buFont typeface="Wingdings" pitchFamily="2" charset="2"/>
              <a:buChar char="Ø"/>
              <a:defRPr sz="2800" kern="1200">
                <a:solidFill>
                  <a:srgbClr val="345A88"/>
                </a:solidFill>
                <a:latin typeface="+mn-lt"/>
                <a:ea typeface="+mn-ea"/>
                <a:cs typeface="+mn-cs"/>
              </a:defRPr>
            </a:lvl2pPr>
            <a:lvl3pPr marL="1143000" indent="-228600" algn="l" rtl="0" eaLnBrk="0" fontAlgn="base" hangingPunct="0">
              <a:spcBef>
                <a:spcPct val="20000"/>
              </a:spcBef>
              <a:spcAft>
                <a:spcPct val="0"/>
              </a:spcAft>
              <a:buClr>
                <a:srgbClr val="990000"/>
              </a:buClr>
              <a:buFont typeface="Wingdings" pitchFamily="2" charset="2"/>
              <a:buChar char="v"/>
              <a:defRPr sz="2400" kern="1200">
                <a:solidFill>
                  <a:srgbClr val="345A88"/>
                </a:solidFill>
                <a:latin typeface="+mn-lt"/>
                <a:ea typeface="+mn-ea"/>
                <a:cs typeface="+mn-cs"/>
              </a:defRPr>
            </a:lvl3pPr>
            <a:lvl4pPr marL="1600200" indent="-228600" algn="l" rtl="0" eaLnBrk="0" fontAlgn="base" hangingPunct="0">
              <a:spcBef>
                <a:spcPct val="20000"/>
              </a:spcBef>
              <a:spcAft>
                <a:spcPct val="0"/>
              </a:spcAft>
              <a:buClr>
                <a:srgbClr val="800000"/>
              </a:buClr>
              <a:buFont typeface="Courier New" pitchFamily="49" charset="0"/>
              <a:buChar char="o"/>
              <a:defRPr sz="2000" kern="1200">
                <a:solidFill>
                  <a:srgbClr val="345A88"/>
                </a:solidFill>
                <a:latin typeface="+mn-lt"/>
                <a:ea typeface="+mn-ea"/>
                <a:cs typeface="+mn-cs"/>
              </a:defRPr>
            </a:lvl4pPr>
            <a:lvl5pPr marL="2057400" indent="-228600" algn="l" rtl="0" eaLnBrk="0" fontAlgn="base" hangingPunct="0">
              <a:spcBef>
                <a:spcPct val="20000"/>
              </a:spcBef>
              <a:spcAft>
                <a:spcPct val="0"/>
              </a:spcAft>
              <a:buClr>
                <a:srgbClr val="800000"/>
              </a:buClr>
              <a:buFont typeface="Arial" charset="0"/>
              <a:buChar char="•"/>
              <a:defRPr sz="2000" kern="1200">
                <a:solidFill>
                  <a:srgbClr val="345A8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fontAlgn="auto">
              <a:spcAft>
                <a:spcPts val="0"/>
              </a:spcAft>
              <a:buFont typeface="+mj-lt"/>
              <a:buAutoNum type="alphaUcPeriod" startAt="3"/>
              <a:defRPr/>
            </a:pPr>
            <a:r>
              <a:rPr lang="fr-FR" sz="2800" b="1" dirty="0">
                <a:solidFill>
                  <a:schemeClr val="accent1">
                    <a:lumMod val="50000"/>
                  </a:schemeClr>
                </a:solidFill>
              </a:rPr>
              <a:t>Effet de type C : </a:t>
            </a:r>
            <a:r>
              <a:rPr lang="fr-FR" sz="2800" b="1" dirty="0" err="1">
                <a:solidFill>
                  <a:schemeClr val="accent1">
                    <a:lumMod val="50000"/>
                  </a:schemeClr>
                </a:solidFill>
              </a:rPr>
              <a:t>Chronic</a:t>
            </a:r>
            <a:endParaRPr lang="fr-FR" sz="2800" b="1" dirty="0">
              <a:solidFill>
                <a:schemeClr val="accent1">
                  <a:lumMod val="50000"/>
                </a:schemeClr>
              </a:solidFill>
            </a:endParaRPr>
          </a:p>
          <a:p>
            <a:pPr marL="457200" lvl="1" indent="-457200" algn="just" fontAlgn="auto">
              <a:spcAft>
                <a:spcPts val="0"/>
              </a:spcAft>
              <a:buClr>
                <a:srgbClr val="C00000"/>
              </a:buClr>
              <a:buFont typeface="Arial" pitchFamily="34" charset="0"/>
              <a:buChar char="•"/>
              <a:defRPr/>
            </a:pPr>
            <a:r>
              <a:rPr lang="fr-FR" dirty="0">
                <a:solidFill>
                  <a:schemeClr val="tx2"/>
                </a:solidFill>
              </a:rPr>
              <a:t>Dose-dépendant ET durée-dépendant</a:t>
            </a:r>
          </a:p>
          <a:p>
            <a:pPr marL="0" lvl="1" indent="0" fontAlgn="auto">
              <a:spcAft>
                <a:spcPts val="0"/>
              </a:spcAft>
              <a:buClr>
                <a:srgbClr val="C00000"/>
              </a:buClr>
              <a:buNone/>
              <a:defRPr/>
            </a:pPr>
            <a:endParaRPr lang="fr-FR" dirty="0">
              <a:solidFill>
                <a:schemeClr val="accent1">
                  <a:lumMod val="50000"/>
                </a:schemeClr>
              </a:solidFill>
              <a:latin typeface="+mj-lt"/>
            </a:endParaRPr>
          </a:p>
          <a:p>
            <a:pPr marL="0" lvl="1" indent="0" fontAlgn="auto">
              <a:spcAft>
                <a:spcPts val="0"/>
              </a:spcAft>
              <a:buClr>
                <a:srgbClr val="C00000"/>
              </a:buClr>
              <a:buNone/>
              <a:defRPr/>
            </a:pPr>
            <a:r>
              <a:rPr lang="fr-FR" dirty="0">
                <a:solidFill>
                  <a:schemeClr val="accent1">
                    <a:lumMod val="50000"/>
                  </a:schemeClr>
                </a:solidFill>
                <a:latin typeface="+mj-lt"/>
              </a:rPr>
              <a:t>Ex : </a:t>
            </a:r>
            <a:r>
              <a:rPr lang="fr-FR" i="1" dirty="0"/>
              <a:t>Corticoïdes et insuffisance cortico-surrénalienne</a:t>
            </a:r>
          </a:p>
        </p:txBody>
      </p:sp>
      <p:pic>
        <p:nvPicPr>
          <p:cNvPr id="4" name="Image 3"/>
          <p:cNvPicPr>
            <a:picLocks noChangeAspect="1"/>
          </p:cNvPicPr>
          <p:nvPr/>
        </p:nvPicPr>
        <p:blipFill>
          <a:blip r:embed="rId3"/>
          <a:stretch>
            <a:fillRect/>
          </a:stretch>
        </p:blipFill>
        <p:spPr>
          <a:xfrm>
            <a:off x="2051486" y="2941131"/>
            <a:ext cx="5184810" cy="3656221"/>
          </a:xfrm>
          <a:prstGeom prst="rect">
            <a:avLst/>
          </a:prstGeom>
        </p:spPr>
      </p:pic>
      <p:sp>
        <p:nvSpPr>
          <p:cNvPr id="2" name="Espace réservé du numéro de diapositive 1"/>
          <p:cNvSpPr>
            <a:spLocks noGrp="1"/>
          </p:cNvSpPr>
          <p:nvPr>
            <p:ph type="sldNum" sz="quarter" idx="12"/>
          </p:nvPr>
        </p:nvSpPr>
        <p:spPr/>
        <p:txBody>
          <a:bodyPr/>
          <a:lstStyle/>
          <a:p>
            <a:fld id="{CF4668DC-857F-487D-BFFA-8C0CA5037977}" type="slidenum">
              <a:rPr lang="fr-BE" smtClean="0"/>
              <a:t>18</a:t>
            </a:fld>
            <a:endParaRPr lang="fr-BE"/>
          </a:p>
        </p:txBody>
      </p:sp>
      <p:sp>
        <p:nvSpPr>
          <p:cNvPr id="10" name="Titre 1">
            <a:extLst>
              <a:ext uri="{FF2B5EF4-FFF2-40B4-BE49-F238E27FC236}">
                <a16:creationId xmlns:a16="http://schemas.microsoft.com/office/drawing/2014/main" xmlns="" id="{21A1F3B9-5143-4BEC-B676-5550739A54EE}"/>
              </a:ext>
            </a:extLst>
          </p:cNvPr>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Mécanismes de survenue d’un EIM</a:t>
            </a:r>
          </a:p>
        </p:txBody>
      </p:sp>
      <p:sp>
        <p:nvSpPr>
          <p:cNvPr id="6" name="Ellipse 5"/>
          <p:cNvSpPr/>
          <p:nvPr/>
        </p:nvSpPr>
        <p:spPr>
          <a:xfrm>
            <a:off x="8410600" y="40391"/>
            <a:ext cx="553887" cy="4889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a:t>B</a:t>
            </a:r>
          </a:p>
        </p:txBody>
      </p:sp>
    </p:spTree>
    <p:extLst>
      <p:ext uri="{BB962C8B-B14F-4D97-AF65-F5344CB8AC3E}">
        <p14:creationId xmlns:p14="http://schemas.microsoft.com/office/powerpoint/2010/main" val="2409561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822722"/>
            <a:ext cx="8424936" cy="32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lr>
                <a:srgbClr val="C00000"/>
              </a:buClr>
              <a:buFont typeface="Wingdings" pitchFamily="2" charset="2"/>
              <a:buChar char="ü"/>
              <a:defRPr sz="3200" kern="1200">
                <a:solidFill>
                  <a:srgbClr val="345A88"/>
                </a:solidFill>
                <a:latin typeface="+mn-lt"/>
                <a:ea typeface="+mn-ea"/>
                <a:cs typeface="+mn-cs"/>
              </a:defRPr>
            </a:lvl1pPr>
            <a:lvl2pPr marL="742950" indent="-285750" algn="l" rtl="0" eaLnBrk="0" fontAlgn="base" hangingPunct="0">
              <a:spcBef>
                <a:spcPct val="20000"/>
              </a:spcBef>
              <a:spcAft>
                <a:spcPct val="0"/>
              </a:spcAft>
              <a:buClr>
                <a:srgbClr val="993300"/>
              </a:buClr>
              <a:buFont typeface="Wingdings" pitchFamily="2" charset="2"/>
              <a:buChar char="Ø"/>
              <a:defRPr sz="2800" kern="1200">
                <a:solidFill>
                  <a:srgbClr val="345A88"/>
                </a:solidFill>
                <a:latin typeface="+mn-lt"/>
                <a:ea typeface="+mn-ea"/>
                <a:cs typeface="+mn-cs"/>
              </a:defRPr>
            </a:lvl2pPr>
            <a:lvl3pPr marL="1143000" indent="-228600" algn="l" rtl="0" eaLnBrk="0" fontAlgn="base" hangingPunct="0">
              <a:spcBef>
                <a:spcPct val="20000"/>
              </a:spcBef>
              <a:spcAft>
                <a:spcPct val="0"/>
              </a:spcAft>
              <a:buClr>
                <a:srgbClr val="990000"/>
              </a:buClr>
              <a:buFont typeface="Wingdings" pitchFamily="2" charset="2"/>
              <a:buChar char="v"/>
              <a:defRPr sz="2400" kern="1200">
                <a:solidFill>
                  <a:srgbClr val="345A88"/>
                </a:solidFill>
                <a:latin typeface="+mn-lt"/>
                <a:ea typeface="+mn-ea"/>
                <a:cs typeface="+mn-cs"/>
              </a:defRPr>
            </a:lvl3pPr>
            <a:lvl4pPr marL="1600200" indent="-228600" algn="l" rtl="0" eaLnBrk="0" fontAlgn="base" hangingPunct="0">
              <a:spcBef>
                <a:spcPct val="20000"/>
              </a:spcBef>
              <a:spcAft>
                <a:spcPct val="0"/>
              </a:spcAft>
              <a:buClr>
                <a:srgbClr val="800000"/>
              </a:buClr>
              <a:buFont typeface="Courier New" pitchFamily="49" charset="0"/>
              <a:buChar char="o"/>
              <a:defRPr sz="2000" kern="1200">
                <a:solidFill>
                  <a:srgbClr val="345A88"/>
                </a:solidFill>
                <a:latin typeface="+mn-lt"/>
                <a:ea typeface="+mn-ea"/>
                <a:cs typeface="+mn-cs"/>
              </a:defRPr>
            </a:lvl4pPr>
            <a:lvl5pPr marL="2057400" indent="-228600" algn="l" rtl="0" eaLnBrk="0" fontAlgn="base" hangingPunct="0">
              <a:spcBef>
                <a:spcPct val="20000"/>
              </a:spcBef>
              <a:spcAft>
                <a:spcPct val="0"/>
              </a:spcAft>
              <a:buClr>
                <a:srgbClr val="800000"/>
              </a:buClr>
              <a:buFont typeface="Arial" charset="0"/>
              <a:buChar char="•"/>
              <a:defRPr sz="2000" kern="1200">
                <a:solidFill>
                  <a:srgbClr val="345A8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fontAlgn="auto">
              <a:spcAft>
                <a:spcPts val="0"/>
              </a:spcAft>
              <a:buFont typeface="+mj-lt"/>
              <a:buAutoNum type="alphaUcPeriod" startAt="4"/>
              <a:defRPr/>
            </a:pPr>
            <a:r>
              <a:rPr lang="fr-FR" sz="2800" b="1" dirty="0">
                <a:solidFill>
                  <a:schemeClr val="accent1">
                    <a:lumMod val="50000"/>
                  </a:schemeClr>
                </a:solidFill>
              </a:rPr>
              <a:t>Effet de type D : </a:t>
            </a:r>
            <a:r>
              <a:rPr lang="fr-FR" sz="2800" b="1" dirty="0" err="1">
                <a:solidFill>
                  <a:schemeClr val="accent1">
                    <a:lumMod val="50000"/>
                  </a:schemeClr>
                </a:solidFill>
              </a:rPr>
              <a:t>Delayed</a:t>
            </a:r>
            <a:endParaRPr lang="fr-FR" sz="2800" b="1" dirty="0">
              <a:solidFill>
                <a:schemeClr val="accent1">
                  <a:lumMod val="50000"/>
                </a:schemeClr>
              </a:solidFill>
            </a:endParaRPr>
          </a:p>
          <a:p>
            <a:pPr marL="0" indent="0">
              <a:buNone/>
              <a:defRPr/>
            </a:pPr>
            <a:endParaRPr lang="fr-FR" sz="2000" dirty="0"/>
          </a:p>
          <a:p>
            <a:pPr algn="just" fontAlgn="auto">
              <a:spcAft>
                <a:spcPts val="0"/>
              </a:spcAft>
              <a:buFont typeface="Arial" pitchFamily="34" charset="0"/>
              <a:buChar char="•"/>
              <a:defRPr/>
            </a:pPr>
            <a:r>
              <a:rPr lang="fr-FR" dirty="0">
                <a:solidFill>
                  <a:schemeClr val="accent1">
                    <a:lumMod val="50000"/>
                  </a:schemeClr>
                </a:solidFill>
                <a:latin typeface="+mj-lt"/>
              </a:rPr>
              <a:t>Rare</a:t>
            </a:r>
          </a:p>
          <a:p>
            <a:pPr algn="just" fontAlgn="auto">
              <a:spcAft>
                <a:spcPts val="0"/>
              </a:spcAft>
              <a:buFont typeface="Arial" pitchFamily="34" charset="0"/>
              <a:buChar char="•"/>
              <a:defRPr/>
            </a:pPr>
            <a:r>
              <a:rPr lang="fr-FR" dirty="0">
                <a:solidFill>
                  <a:schemeClr val="accent1">
                    <a:lumMod val="50000"/>
                  </a:schemeClr>
                </a:solidFill>
                <a:latin typeface="+mj-lt"/>
              </a:rPr>
              <a:t>En général dose-dépendant</a:t>
            </a:r>
            <a:endParaRPr lang="fr-FR" dirty="0">
              <a:solidFill>
                <a:srgbClr val="FF0000"/>
              </a:solidFill>
              <a:latin typeface="+mj-lt"/>
            </a:endParaRPr>
          </a:p>
          <a:p>
            <a:pPr algn="just" fontAlgn="auto">
              <a:spcAft>
                <a:spcPts val="0"/>
              </a:spcAft>
              <a:buFont typeface="Arial" pitchFamily="34" charset="0"/>
              <a:buChar char="•"/>
              <a:defRPr/>
            </a:pPr>
            <a:r>
              <a:rPr lang="fr-FR" dirty="0">
                <a:solidFill>
                  <a:schemeClr val="accent1">
                    <a:lumMod val="50000"/>
                  </a:schemeClr>
                </a:solidFill>
                <a:latin typeface="+mj-lt"/>
              </a:rPr>
              <a:t>Apparait ou devient apparent parfois après la prise du médicament</a:t>
            </a:r>
          </a:p>
          <a:p>
            <a:pPr marL="0" indent="0" fontAlgn="auto">
              <a:spcAft>
                <a:spcPts val="0"/>
              </a:spcAft>
              <a:buNone/>
              <a:defRPr/>
            </a:pPr>
            <a:endParaRPr lang="fr-FR" sz="2800" b="1" i="1" dirty="0">
              <a:solidFill>
                <a:schemeClr val="accent1">
                  <a:lumMod val="50000"/>
                </a:schemeClr>
              </a:solidFill>
              <a:latin typeface="+mj-lt"/>
            </a:endParaRP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t>19</a:t>
            </a:fld>
            <a:endParaRPr lang="fr-BE"/>
          </a:p>
        </p:txBody>
      </p:sp>
      <p:sp>
        <p:nvSpPr>
          <p:cNvPr id="8" name="ZoneTexte 7">
            <a:extLst>
              <a:ext uri="{FF2B5EF4-FFF2-40B4-BE49-F238E27FC236}">
                <a16:creationId xmlns:a16="http://schemas.microsoft.com/office/drawing/2014/main" xmlns="" id="{82C0A7CD-0252-41BF-BBB3-72E7EC0EEFAD}"/>
              </a:ext>
            </a:extLst>
          </p:cNvPr>
          <p:cNvSpPr txBox="1"/>
          <p:nvPr/>
        </p:nvSpPr>
        <p:spPr>
          <a:xfrm>
            <a:off x="179512" y="4230588"/>
            <a:ext cx="8568952" cy="1815882"/>
          </a:xfrm>
          <a:prstGeom prst="rect">
            <a:avLst/>
          </a:prstGeom>
          <a:noFill/>
        </p:spPr>
        <p:txBody>
          <a:bodyPr wrap="square">
            <a:spAutoFit/>
          </a:bodyPr>
          <a:lstStyle/>
          <a:p>
            <a:pPr>
              <a:defRPr/>
            </a:pPr>
            <a:r>
              <a:rPr lang="fr-FR" sz="2800" i="1" dirty="0">
                <a:solidFill>
                  <a:schemeClr val="accent1">
                    <a:lumMod val="50000"/>
                  </a:schemeClr>
                </a:solidFill>
              </a:rPr>
              <a:t>Exemples : </a:t>
            </a:r>
          </a:p>
          <a:p>
            <a:pPr marL="285750" indent="-285750">
              <a:buFontTx/>
              <a:buChar char="-"/>
              <a:defRPr/>
            </a:pPr>
            <a:r>
              <a:rPr lang="fr-FR" sz="2800" i="1" dirty="0">
                <a:solidFill>
                  <a:schemeClr val="accent1">
                    <a:lumMod val="50000"/>
                  </a:schemeClr>
                </a:solidFill>
              </a:rPr>
              <a:t>Dyskinésie tardive induite par les neuroleptiques</a:t>
            </a:r>
          </a:p>
          <a:p>
            <a:pPr marL="285750" indent="-285750">
              <a:buFontTx/>
              <a:buChar char="-"/>
              <a:defRPr/>
            </a:pPr>
            <a:r>
              <a:rPr lang="fr-FR" sz="2800" i="1" dirty="0">
                <a:solidFill>
                  <a:schemeClr val="accent1">
                    <a:lumMod val="50000"/>
                  </a:schemeClr>
                </a:solidFill>
              </a:rPr>
              <a:t>Tératogénèse (ex : valproate, DISTILBENE, …)</a:t>
            </a:r>
          </a:p>
          <a:p>
            <a:pPr marL="0" indent="0">
              <a:buNone/>
              <a:defRPr/>
            </a:pPr>
            <a:r>
              <a:rPr lang="fr-FR" sz="2800" i="1" dirty="0">
                <a:solidFill>
                  <a:schemeClr val="accent1">
                    <a:lumMod val="50000"/>
                  </a:schemeClr>
                </a:solidFill>
              </a:rPr>
              <a:t>	</a:t>
            </a:r>
          </a:p>
        </p:txBody>
      </p:sp>
      <p:sp>
        <p:nvSpPr>
          <p:cNvPr id="10" name="Titre 1">
            <a:extLst>
              <a:ext uri="{FF2B5EF4-FFF2-40B4-BE49-F238E27FC236}">
                <a16:creationId xmlns:a16="http://schemas.microsoft.com/office/drawing/2014/main" xmlns="" id="{DAB8ADB3-5B2E-4EDE-AFC8-1C769F82FC57}"/>
              </a:ext>
            </a:extLst>
          </p:cNvPr>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Mécanismes de survenue d’un EIM</a:t>
            </a:r>
          </a:p>
        </p:txBody>
      </p:sp>
      <p:sp>
        <p:nvSpPr>
          <p:cNvPr id="6" name="Ellipse 5"/>
          <p:cNvSpPr/>
          <p:nvPr/>
        </p:nvSpPr>
        <p:spPr>
          <a:xfrm>
            <a:off x="8410600" y="40391"/>
            <a:ext cx="553887" cy="4889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a:t>B</a:t>
            </a:r>
          </a:p>
        </p:txBody>
      </p:sp>
    </p:spTree>
    <p:extLst>
      <p:ext uri="{BB962C8B-B14F-4D97-AF65-F5344CB8AC3E}">
        <p14:creationId xmlns:p14="http://schemas.microsoft.com/office/powerpoint/2010/main" val="921964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CF4668DC-857F-487D-BFFA-8C0CA5037977}" type="slidenum">
              <a:rPr lang="fr-BE" smtClean="0"/>
              <a:t>2</a:t>
            </a:fld>
            <a:endParaRPr lang="fr-BE"/>
          </a:p>
        </p:txBody>
      </p:sp>
      <p:sp>
        <p:nvSpPr>
          <p:cNvPr id="6"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Objectifs pédagogiques</a:t>
            </a:r>
          </a:p>
        </p:txBody>
      </p:sp>
      <p:sp>
        <p:nvSpPr>
          <p:cNvPr id="7" name="ZoneTexte 6"/>
          <p:cNvSpPr txBox="1"/>
          <p:nvPr/>
        </p:nvSpPr>
        <p:spPr>
          <a:xfrm>
            <a:off x="107504" y="1268760"/>
            <a:ext cx="8784976" cy="280506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fr-FR" sz="2400" dirty="0"/>
              <a:t>Connaître les mécanismes de survenue des effets indésirables médicamenteux</a:t>
            </a:r>
          </a:p>
          <a:p>
            <a:pPr marL="285750" indent="-285750" algn="just">
              <a:lnSpc>
                <a:spcPct val="150000"/>
              </a:lnSpc>
              <a:buFont typeface="Arial" panose="020B0604020202020204" pitchFamily="34" charset="0"/>
              <a:buChar char="•"/>
            </a:pPr>
            <a:r>
              <a:rPr lang="fr-FR" sz="2400" dirty="0"/>
              <a:t>Connaitre les situations à risque d’iatrogénie médicamenteuse</a:t>
            </a:r>
          </a:p>
          <a:p>
            <a:pPr marL="285750" indent="-285750" algn="just">
              <a:lnSpc>
                <a:spcPct val="150000"/>
              </a:lnSpc>
              <a:buFont typeface="Arial" panose="020B0604020202020204" pitchFamily="34" charset="0"/>
              <a:buChar char="•"/>
            </a:pPr>
            <a:r>
              <a:rPr lang="fr-FR" sz="2400" dirty="0"/>
              <a:t>Savoir se poser les bonnes questions lors de la prescription pour limiter le risque d’iatrogénie médicamenteuse</a:t>
            </a:r>
          </a:p>
        </p:txBody>
      </p:sp>
    </p:spTree>
    <p:extLst>
      <p:ext uri="{BB962C8B-B14F-4D97-AF65-F5344CB8AC3E}">
        <p14:creationId xmlns:p14="http://schemas.microsoft.com/office/powerpoint/2010/main" val="4215230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822722"/>
            <a:ext cx="8424936"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lr>
                <a:srgbClr val="C00000"/>
              </a:buClr>
              <a:buFont typeface="Wingdings" pitchFamily="2" charset="2"/>
              <a:buChar char="ü"/>
              <a:defRPr sz="3200" kern="1200">
                <a:solidFill>
                  <a:srgbClr val="345A88"/>
                </a:solidFill>
                <a:latin typeface="+mn-lt"/>
                <a:ea typeface="+mn-ea"/>
                <a:cs typeface="+mn-cs"/>
              </a:defRPr>
            </a:lvl1pPr>
            <a:lvl2pPr marL="742950" indent="-285750" algn="l" rtl="0" eaLnBrk="0" fontAlgn="base" hangingPunct="0">
              <a:spcBef>
                <a:spcPct val="20000"/>
              </a:spcBef>
              <a:spcAft>
                <a:spcPct val="0"/>
              </a:spcAft>
              <a:buClr>
                <a:srgbClr val="993300"/>
              </a:buClr>
              <a:buFont typeface="Wingdings" pitchFamily="2" charset="2"/>
              <a:buChar char="Ø"/>
              <a:defRPr sz="2800" kern="1200">
                <a:solidFill>
                  <a:srgbClr val="345A88"/>
                </a:solidFill>
                <a:latin typeface="+mn-lt"/>
                <a:ea typeface="+mn-ea"/>
                <a:cs typeface="+mn-cs"/>
              </a:defRPr>
            </a:lvl2pPr>
            <a:lvl3pPr marL="1143000" indent="-228600" algn="l" rtl="0" eaLnBrk="0" fontAlgn="base" hangingPunct="0">
              <a:spcBef>
                <a:spcPct val="20000"/>
              </a:spcBef>
              <a:spcAft>
                <a:spcPct val="0"/>
              </a:spcAft>
              <a:buClr>
                <a:srgbClr val="990000"/>
              </a:buClr>
              <a:buFont typeface="Wingdings" pitchFamily="2" charset="2"/>
              <a:buChar char="v"/>
              <a:defRPr sz="2400" kern="1200">
                <a:solidFill>
                  <a:srgbClr val="345A88"/>
                </a:solidFill>
                <a:latin typeface="+mn-lt"/>
                <a:ea typeface="+mn-ea"/>
                <a:cs typeface="+mn-cs"/>
              </a:defRPr>
            </a:lvl3pPr>
            <a:lvl4pPr marL="1600200" indent="-228600" algn="l" rtl="0" eaLnBrk="0" fontAlgn="base" hangingPunct="0">
              <a:spcBef>
                <a:spcPct val="20000"/>
              </a:spcBef>
              <a:spcAft>
                <a:spcPct val="0"/>
              </a:spcAft>
              <a:buClr>
                <a:srgbClr val="800000"/>
              </a:buClr>
              <a:buFont typeface="Courier New" pitchFamily="49" charset="0"/>
              <a:buChar char="o"/>
              <a:defRPr sz="2000" kern="1200">
                <a:solidFill>
                  <a:srgbClr val="345A88"/>
                </a:solidFill>
                <a:latin typeface="+mn-lt"/>
                <a:ea typeface="+mn-ea"/>
                <a:cs typeface="+mn-cs"/>
              </a:defRPr>
            </a:lvl4pPr>
            <a:lvl5pPr marL="2057400" indent="-228600" algn="l" rtl="0" eaLnBrk="0" fontAlgn="base" hangingPunct="0">
              <a:spcBef>
                <a:spcPct val="20000"/>
              </a:spcBef>
              <a:spcAft>
                <a:spcPct val="0"/>
              </a:spcAft>
              <a:buClr>
                <a:srgbClr val="800000"/>
              </a:buClr>
              <a:buFont typeface="Arial" charset="0"/>
              <a:buChar char="•"/>
              <a:defRPr sz="2000" kern="1200">
                <a:solidFill>
                  <a:srgbClr val="345A8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fontAlgn="auto">
              <a:spcAft>
                <a:spcPts val="0"/>
              </a:spcAft>
              <a:buFont typeface="+mj-lt"/>
              <a:buAutoNum type="alphaUcPeriod" startAt="5"/>
              <a:defRPr/>
            </a:pPr>
            <a:r>
              <a:rPr lang="fr-FR" sz="2800" b="1" dirty="0">
                <a:solidFill>
                  <a:schemeClr val="accent1">
                    <a:lumMod val="50000"/>
                  </a:schemeClr>
                </a:solidFill>
              </a:rPr>
              <a:t>Effet de type E : End of use</a:t>
            </a:r>
          </a:p>
          <a:p>
            <a:pPr marL="0" indent="0" fontAlgn="auto">
              <a:spcAft>
                <a:spcPts val="0"/>
              </a:spcAft>
              <a:buNone/>
              <a:defRPr/>
            </a:pPr>
            <a:endParaRPr lang="fr-FR" sz="1800" b="1" dirty="0">
              <a:solidFill>
                <a:schemeClr val="accent1">
                  <a:lumMod val="50000"/>
                </a:schemeClr>
              </a:solidFill>
            </a:endParaRPr>
          </a:p>
          <a:p>
            <a:pPr algn="just">
              <a:buFont typeface="Arial" pitchFamily="34" charset="0"/>
              <a:buChar char="•"/>
            </a:pPr>
            <a:r>
              <a:rPr lang="fr-FR" sz="2800" dirty="0">
                <a:solidFill>
                  <a:schemeClr val="tx1"/>
                </a:solidFill>
              </a:rPr>
              <a:t>Ensemble des troubles somatiques présentés au décours de l’arrêt d’un médicament</a:t>
            </a:r>
          </a:p>
          <a:p>
            <a:pPr algn="just">
              <a:buFont typeface="Arial" pitchFamily="34" charset="0"/>
              <a:buChar char="•"/>
            </a:pPr>
            <a:r>
              <a:rPr lang="fr-FR" sz="2800" dirty="0">
                <a:solidFill>
                  <a:schemeClr val="tx1"/>
                </a:solidFill>
              </a:rPr>
              <a:t>Expliqué par le mécanisme pharmacologique</a:t>
            </a:r>
          </a:p>
          <a:p>
            <a:pPr algn="just" fontAlgn="auto">
              <a:spcAft>
                <a:spcPts val="0"/>
              </a:spcAft>
              <a:buFont typeface="Arial" pitchFamily="34" charset="0"/>
              <a:buChar char="•"/>
              <a:defRPr/>
            </a:pPr>
            <a:r>
              <a:rPr lang="fr-FR" sz="2800" dirty="0">
                <a:solidFill>
                  <a:schemeClr val="tx1"/>
                </a:solidFill>
              </a:rPr>
              <a:t>Survient en général rapidement après l’arrêt du médicament</a:t>
            </a:r>
          </a:p>
          <a:p>
            <a:pPr marL="0" indent="0" fontAlgn="auto">
              <a:spcAft>
                <a:spcPts val="0"/>
              </a:spcAft>
              <a:buNone/>
              <a:defRPr/>
            </a:pPr>
            <a:endParaRPr lang="fr-FR" sz="2800" b="1" dirty="0">
              <a:solidFill>
                <a:schemeClr val="accent1">
                  <a:lumMod val="50000"/>
                </a:schemeClr>
              </a:solidFill>
              <a:latin typeface="+mj-lt"/>
            </a:endParaRPr>
          </a:p>
          <a:p>
            <a:pPr marL="0" lvl="1" indent="0" fontAlgn="auto">
              <a:spcAft>
                <a:spcPts val="0"/>
              </a:spcAft>
              <a:buClr>
                <a:srgbClr val="C00000"/>
              </a:buClr>
              <a:buNone/>
              <a:defRPr/>
            </a:pPr>
            <a:endParaRPr lang="fr-FR" sz="2400" dirty="0"/>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t>20</a:t>
            </a:fld>
            <a:endParaRPr lang="fr-BE"/>
          </a:p>
        </p:txBody>
      </p:sp>
      <p:sp>
        <p:nvSpPr>
          <p:cNvPr id="8" name="ZoneTexte 7">
            <a:extLst>
              <a:ext uri="{FF2B5EF4-FFF2-40B4-BE49-F238E27FC236}">
                <a16:creationId xmlns:a16="http://schemas.microsoft.com/office/drawing/2014/main" xmlns="" id="{8FE3608C-1D2A-482F-BCF2-5213073E0604}"/>
              </a:ext>
            </a:extLst>
          </p:cNvPr>
          <p:cNvSpPr txBox="1"/>
          <p:nvPr/>
        </p:nvSpPr>
        <p:spPr>
          <a:xfrm>
            <a:off x="179512" y="4230588"/>
            <a:ext cx="3456384" cy="2246769"/>
          </a:xfrm>
          <a:prstGeom prst="rect">
            <a:avLst/>
          </a:prstGeom>
          <a:noFill/>
        </p:spPr>
        <p:txBody>
          <a:bodyPr wrap="square">
            <a:spAutoFit/>
          </a:bodyPr>
          <a:lstStyle/>
          <a:p>
            <a:pPr>
              <a:defRPr/>
            </a:pPr>
            <a:r>
              <a:rPr lang="fr-FR" sz="2800" i="1" dirty="0">
                <a:solidFill>
                  <a:schemeClr val="accent1">
                    <a:lumMod val="50000"/>
                  </a:schemeClr>
                </a:solidFill>
              </a:rPr>
              <a:t>Exemples : </a:t>
            </a:r>
          </a:p>
          <a:p>
            <a:pPr marL="285750" indent="-285750">
              <a:buFontTx/>
              <a:buChar char="-"/>
              <a:defRPr/>
            </a:pPr>
            <a:r>
              <a:rPr lang="fr-FR" sz="2800" i="1" dirty="0">
                <a:solidFill>
                  <a:schemeClr val="accent1">
                    <a:lumMod val="50000"/>
                  </a:schemeClr>
                </a:solidFill>
              </a:rPr>
              <a:t>Benzodiazépine</a:t>
            </a:r>
          </a:p>
          <a:p>
            <a:pPr marL="285750" indent="-285750">
              <a:buFontTx/>
              <a:buChar char="-"/>
              <a:defRPr/>
            </a:pPr>
            <a:r>
              <a:rPr lang="fr-FR" sz="2800" i="1" dirty="0">
                <a:solidFill>
                  <a:schemeClr val="accent1">
                    <a:lumMod val="50000"/>
                  </a:schemeClr>
                </a:solidFill>
              </a:rPr>
              <a:t>Opioïdes</a:t>
            </a:r>
          </a:p>
          <a:p>
            <a:pPr>
              <a:defRPr/>
            </a:pPr>
            <a:r>
              <a:rPr lang="fr-FR" sz="2800" i="1" dirty="0">
                <a:solidFill>
                  <a:schemeClr val="accent1">
                    <a:lumMod val="50000"/>
                  </a:schemeClr>
                </a:solidFill>
              </a:rPr>
              <a:t>…</a:t>
            </a:r>
          </a:p>
          <a:p>
            <a:pPr marL="0" indent="0">
              <a:buNone/>
              <a:defRPr/>
            </a:pPr>
            <a:r>
              <a:rPr lang="fr-FR" sz="2800" i="1" dirty="0">
                <a:solidFill>
                  <a:schemeClr val="accent1">
                    <a:lumMod val="50000"/>
                  </a:schemeClr>
                </a:solidFill>
              </a:rPr>
              <a:t>	</a:t>
            </a:r>
          </a:p>
        </p:txBody>
      </p:sp>
      <p:sp>
        <p:nvSpPr>
          <p:cNvPr id="9" name="ZoneTexte 8">
            <a:extLst>
              <a:ext uri="{FF2B5EF4-FFF2-40B4-BE49-F238E27FC236}">
                <a16:creationId xmlns:a16="http://schemas.microsoft.com/office/drawing/2014/main" xmlns="" id="{F83B3FE9-0ADA-4A1D-B31A-186DC15E5165}"/>
              </a:ext>
            </a:extLst>
          </p:cNvPr>
          <p:cNvSpPr txBox="1"/>
          <p:nvPr/>
        </p:nvSpPr>
        <p:spPr>
          <a:xfrm>
            <a:off x="3969386" y="4509120"/>
            <a:ext cx="4635062" cy="1384995"/>
          </a:xfrm>
          <a:prstGeom prst="rect">
            <a:avLst/>
          </a:prstGeom>
          <a:solidFill>
            <a:schemeClr val="bg1">
              <a:lumMod val="95000"/>
            </a:schemeClr>
          </a:solidFill>
        </p:spPr>
        <p:txBody>
          <a:bodyPr wrap="square">
            <a:spAutoFit/>
          </a:bodyPr>
          <a:lstStyle/>
          <a:p>
            <a:pPr marL="0" indent="0" algn="just" fontAlgn="auto">
              <a:spcAft>
                <a:spcPts val="0"/>
              </a:spcAft>
              <a:buNone/>
              <a:defRPr/>
            </a:pPr>
            <a:r>
              <a:rPr lang="fr-FR" sz="2800" i="1" dirty="0">
                <a:solidFill>
                  <a:schemeClr val="accent1">
                    <a:lumMod val="50000"/>
                  </a:schemeClr>
                </a:solidFill>
                <a:latin typeface="+mj-lt"/>
              </a:rPr>
              <a:t>Peut aussi concerner les enfants exposés </a:t>
            </a:r>
            <a:r>
              <a:rPr lang="fr-FR" sz="2800" dirty="0">
                <a:solidFill>
                  <a:schemeClr val="accent1">
                    <a:lumMod val="50000"/>
                  </a:schemeClr>
                </a:solidFill>
                <a:latin typeface="+mj-lt"/>
              </a:rPr>
              <a:t>in utero </a:t>
            </a:r>
            <a:r>
              <a:rPr lang="fr-FR" sz="2800" i="1" dirty="0">
                <a:solidFill>
                  <a:schemeClr val="accent1">
                    <a:lumMod val="50000"/>
                  </a:schemeClr>
                </a:solidFill>
                <a:latin typeface="+mj-lt"/>
              </a:rPr>
              <a:t>lors du 	traitement maternel</a:t>
            </a:r>
          </a:p>
        </p:txBody>
      </p:sp>
      <p:sp>
        <p:nvSpPr>
          <p:cNvPr id="10" name="Titre 1">
            <a:extLst>
              <a:ext uri="{FF2B5EF4-FFF2-40B4-BE49-F238E27FC236}">
                <a16:creationId xmlns:a16="http://schemas.microsoft.com/office/drawing/2014/main" xmlns="" id="{8BF257ED-630D-4AD1-902C-08B6BFA098A1}"/>
              </a:ext>
            </a:extLst>
          </p:cNvPr>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Mécanismes de survenue d’un EIM</a:t>
            </a:r>
          </a:p>
        </p:txBody>
      </p:sp>
      <p:sp>
        <p:nvSpPr>
          <p:cNvPr id="7" name="Ellipse 6"/>
          <p:cNvSpPr/>
          <p:nvPr/>
        </p:nvSpPr>
        <p:spPr>
          <a:xfrm>
            <a:off x="8410600" y="40391"/>
            <a:ext cx="553887" cy="4889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a:t>B</a:t>
            </a:r>
          </a:p>
        </p:txBody>
      </p:sp>
    </p:spTree>
    <p:extLst>
      <p:ext uri="{BB962C8B-B14F-4D97-AF65-F5344CB8AC3E}">
        <p14:creationId xmlns:p14="http://schemas.microsoft.com/office/powerpoint/2010/main" val="798603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08" y="822722"/>
            <a:ext cx="9036387" cy="368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lr>
                <a:srgbClr val="C00000"/>
              </a:buClr>
              <a:buFont typeface="Wingdings" pitchFamily="2" charset="2"/>
              <a:buChar char="ü"/>
              <a:defRPr sz="3200" kern="1200">
                <a:solidFill>
                  <a:srgbClr val="345A88"/>
                </a:solidFill>
                <a:latin typeface="+mn-lt"/>
                <a:ea typeface="+mn-ea"/>
                <a:cs typeface="+mn-cs"/>
              </a:defRPr>
            </a:lvl1pPr>
            <a:lvl2pPr marL="742950" indent="-285750" algn="l" rtl="0" eaLnBrk="0" fontAlgn="base" hangingPunct="0">
              <a:spcBef>
                <a:spcPct val="20000"/>
              </a:spcBef>
              <a:spcAft>
                <a:spcPct val="0"/>
              </a:spcAft>
              <a:buClr>
                <a:srgbClr val="993300"/>
              </a:buClr>
              <a:buFont typeface="Wingdings" pitchFamily="2" charset="2"/>
              <a:buChar char="Ø"/>
              <a:defRPr sz="2800" kern="1200">
                <a:solidFill>
                  <a:srgbClr val="345A88"/>
                </a:solidFill>
                <a:latin typeface="+mn-lt"/>
                <a:ea typeface="+mn-ea"/>
                <a:cs typeface="+mn-cs"/>
              </a:defRPr>
            </a:lvl2pPr>
            <a:lvl3pPr marL="1143000" indent="-228600" algn="l" rtl="0" eaLnBrk="0" fontAlgn="base" hangingPunct="0">
              <a:spcBef>
                <a:spcPct val="20000"/>
              </a:spcBef>
              <a:spcAft>
                <a:spcPct val="0"/>
              </a:spcAft>
              <a:buClr>
                <a:srgbClr val="990000"/>
              </a:buClr>
              <a:buFont typeface="Wingdings" pitchFamily="2" charset="2"/>
              <a:buChar char="v"/>
              <a:defRPr sz="2400" kern="1200">
                <a:solidFill>
                  <a:srgbClr val="345A88"/>
                </a:solidFill>
                <a:latin typeface="+mn-lt"/>
                <a:ea typeface="+mn-ea"/>
                <a:cs typeface="+mn-cs"/>
              </a:defRPr>
            </a:lvl3pPr>
            <a:lvl4pPr marL="1600200" indent="-228600" algn="l" rtl="0" eaLnBrk="0" fontAlgn="base" hangingPunct="0">
              <a:spcBef>
                <a:spcPct val="20000"/>
              </a:spcBef>
              <a:spcAft>
                <a:spcPct val="0"/>
              </a:spcAft>
              <a:buClr>
                <a:srgbClr val="800000"/>
              </a:buClr>
              <a:buFont typeface="Courier New" pitchFamily="49" charset="0"/>
              <a:buChar char="o"/>
              <a:defRPr sz="2000" kern="1200">
                <a:solidFill>
                  <a:srgbClr val="345A88"/>
                </a:solidFill>
                <a:latin typeface="+mn-lt"/>
                <a:ea typeface="+mn-ea"/>
                <a:cs typeface="+mn-cs"/>
              </a:defRPr>
            </a:lvl4pPr>
            <a:lvl5pPr marL="2057400" indent="-228600" algn="l" rtl="0" eaLnBrk="0" fontAlgn="base" hangingPunct="0">
              <a:spcBef>
                <a:spcPct val="20000"/>
              </a:spcBef>
              <a:spcAft>
                <a:spcPct val="0"/>
              </a:spcAft>
              <a:buClr>
                <a:srgbClr val="800000"/>
              </a:buClr>
              <a:buFont typeface="Arial" charset="0"/>
              <a:buChar char="•"/>
              <a:defRPr sz="2000" kern="1200">
                <a:solidFill>
                  <a:srgbClr val="345A8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fontAlgn="auto">
              <a:spcAft>
                <a:spcPts val="0"/>
              </a:spcAft>
              <a:buFont typeface="+mj-lt"/>
              <a:buAutoNum type="alphaUcPeriod" startAt="6"/>
              <a:defRPr/>
            </a:pPr>
            <a:r>
              <a:rPr lang="fr-FR" sz="2800" b="1" dirty="0">
                <a:solidFill>
                  <a:schemeClr val="accent1">
                    <a:lumMod val="50000"/>
                  </a:schemeClr>
                </a:solidFill>
              </a:rPr>
              <a:t>Effet de type F : </a:t>
            </a:r>
            <a:r>
              <a:rPr lang="fr-FR" sz="2800" b="1" dirty="0" err="1">
                <a:solidFill>
                  <a:schemeClr val="accent1">
                    <a:lumMod val="50000"/>
                  </a:schemeClr>
                </a:solidFill>
              </a:rPr>
              <a:t>Failure</a:t>
            </a:r>
            <a:endParaRPr lang="fr-FR" sz="2800" b="1" dirty="0">
              <a:solidFill>
                <a:schemeClr val="accent1">
                  <a:lumMod val="50000"/>
                </a:schemeClr>
              </a:solidFill>
            </a:endParaRPr>
          </a:p>
          <a:p>
            <a:pPr marL="0" indent="0" fontAlgn="auto">
              <a:spcAft>
                <a:spcPts val="0"/>
              </a:spcAft>
              <a:buNone/>
              <a:defRPr/>
            </a:pPr>
            <a:endParaRPr lang="fr-FR" sz="1600" b="1" dirty="0">
              <a:solidFill>
                <a:schemeClr val="accent1">
                  <a:lumMod val="50000"/>
                </a:schemeClr>
              </a:solidFill>
            </a:endParaRPr>
          </a:p>
          <a:p>
            <a:pPr fontAlgn="auto">
              <a:spcAft>
                <a:spcPts val="0"/>
              </a:spcAft>
              <a:buFont typeface="Arial" pitchFamily="34" charset="0"/>
              <a:buChar char="•"/>
              <a:defRPr/>
            </a:pPr>
            <a:r>
              <a:rPr lang="fr-FR" sz="2800" dirty="0">
                <a:solidFill>
                  <a:schemeClr val="accent1">
                    <a:lumMod val="50000"/>
                  </a:schemeClr>
                </a:solidFill>
              </a:rPr>
              <a:t>En lien avec la dose</a:t>
            </a:r>
          </a:p>
          <a:p>
            <a:pPr fontAlgn="auto">
              <a:spcAft>
                <a:spcPts val="0"/>
              </a:spcAft>
              <a:buFont typeface="Arial" pitchFamily="34" charset="0"/>
              <a:buChar char="•"/>
              <a:defRPr/>
            </a:pPr>
            <a:r>
              <a:rPr lang="fr-FR" sz="2800" dirty="0">
                <a:solidFill>
                  <a:schemeClr val="accent1">
                    <a:lumMod val="50000"/>
                  </a:schemeClr>
                </a:solidFill>
              </a:rPr>
              <a:t>Causes :</a:t>
            </a:r>
          </a:p>
          <a:p>
            <a:pPr lvl="1" fontAlgn="auto">
              <a:spcAft>
                <a:spcPts val="0"/>
              </a:spcAft>
              <a:buFontTx/>
              <a:buChar char="-"/>
              <a:defRPr/>
            </a:pPr>
            <a:r>
              <a:rPr lang="fr-FR" sz="2400" dirty="0">
                <a:solidFill>
                  <a:schemeClr val="accent1">
                    <a:lumMod val="50000"/>
                  </a:schemeClr>
                </a:solidFill>
              </a:rPr>
              <a:t>Interaction médicamenteuse (inducteurs enzymatiques)</a:t>
            </a:r>
          </a:p>
          <a:p>
            <a:pPr lvl="1" fontAlgn="auto">
              <a:spcAft>
                <a:spcPts val="0"/>
              </a:spcAft>
              <a:buFontTx/>
              <a:buChar char="-"/>
              <a:defRPr/>
            </a:pPr>
            <a:r>
              <a:rPr lang="fr-FR" sz="2400" dirty="0">
                <a:solidFill>
                  <a:schemeClr val="accent1">
                    <a:lumMod val="50000"/>
                  </a:schemeClr>
                </a:solidFill>
              </a:rPr>
              <a:t>Mauvaise observance</a:t>
            </a:r>
          </a:p>
          <a:p>
            <a:pPr lvl="1" fontAlgn="auto">
              <a:spcAft>
                <a:spcPts val="0"/>
              </a:spcAft>
              <a:buFontTx/>
              <a:buChar char="-"/>
              <a:defRPr/>
            </a:pPr>
            <a:r>
              <a:rPr lang="fr-FR" sz="2400" dirty="0">
                <a:solidFill>
                  <a:schemeClr val="accent1">
                    <a:lumMod val="50000"/>
                  </a:schemeClr>
                </a:solidFill>
              </a:rPr>
              <a:t>Altération du produit </a:t>
            </a:r>
          </a:p>
          <a:p>
            <a:pPr lvl="1" fontAlgn="auto">
              <a:spcAft>
                <a:spcPts val="0"/>
              </a:spcAft>
              <a:buFontTx/>
              <a:buChar char="-"/>
              <a:defRPr/>
            </a:pPr>
            <a:r>
              <a:rPr lang="fr-FR" sz="2400" dirty="0">
                <a:solidFill>
                  <a:schemeClr val="accent1">
                    <a:lumMod val="50000"/>
                  </a:schemeClr>
                </a:solidFill>
              </a:rPr>
              <a:t>Date de péremption dépassée, ....</a:t>
            </a:r>
          </a:p>
          <a:p>
            <a:pPr marL="0" indent="0" fontAlgn="auto">
              <a:spcAft>
                <a:spcPts val="0"/>
              </a:spcAft>
              <a:buNone/>
              <a:defRPr/>
            </a:pPr>
            <a:endParaRPr lang="fr-FR" sz="2800" b="1" dirty="0">
              <a:solidFill>
                <a:schemeClr val="accent1">
                  <a:lumMod val="50000"/>
                </a:schemeClr>
              </a:solidFill>
            </a:endParaRPr>
          </a:p>
          <a:p>
            <a:pPr marL="0" indent="0" fontAlgn="auto">
              <a:spcAft>
                <a:spcPts val="0"/>
              </a:spcAft>
              <a:buNone/>
              <a:defRPr/>
            </a:pPr>
            <a:endParaRPr lang="fr-FR" sz="2800" b="1" dirty="0">
              <a:solidFill>
                <a:schemeClr val="accent1">
                  <a:lumMod val="50000"/>
                </a:schemeClr>
              </a:solidFill>
              <a:latin typeface="+mj-lt"/>
            </a:endParaRPr>
          </a:p>
          <a:p>
            <a:pPr marL="0" lvl="1" indent="0" fontAlgn="auto">
              <a:spcAft>
                <a:spcPts val="0"/>
              </a:spcAft>
              <a:buClr>
                <a:srgbClr val="C00000"/>
              </a:buClr>
              <a:buNone/>
              <a:defRPr/>
            </a:pPr>
            <a:endParaRPr lang="fr-FR" sz="2400" dirty="0"/>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t>21</a:t>
            </a:fld>
            <a:endParaRPr lang="fr-BE"/>
          </a:p>
        </p:txBody>
      </p:sp>
      <p:sp>
        <p:nvSpPr>
          <p:cNvPr id="8" name="ZoneTexte 7">
            <a:extLst>
              <a:ext uri="{FF2B5EF4-FFF2-40B4-BE49-F238E27FC236}">
                <a16:creationId xmlns:a16="http://schemas.microsoft.com/office/drawing/2014/main" xmlns="" id="{97BAF3CC-61AB-48A0-B539-FD29E8BCE00A}"/>
              </a:ext>
            </a:extLst>
          </p:cNvPr>
          <p:cNvSpPr txBox="1"/>
          <p:nvPr/>
        </p:nvSpPr>
        <p:spPr>
          <a:xfrm>
            <a:off x="262395" y="4715589"/>
            <a:ext cx="8619210" cy="1938992"/>
          </a:xfrm>
          <a:prstGeom prst="rect">
            <a:avLst/>
          </a:prstGeom>
          <a:noFill/>
        </p:spPr>
        <p:txBody>
          <a:bodyPr wrap="square">
            <a:spAutoFit/>
          </a:bodyPr>
          <a:lstStyle/>
          <a:p>
            <a:pPr marL="0" indent="0" algn="just" fontAlgn="auto">
              <a:spcAft>
                <a:spcPts val="0"/>
              </a:spcAft>
              <a:buNone/>
              <a:defRPr/>
            </a:pPr>
            <a:r>
              <a:rPr lang="fr-FR" sz="2400" i="1" dirty="0">
                <a:solidFill>
                  <a:schemeClr val="accent1">
                    <a:lumMod val="50000"/>
                  </a:schemeClr>
                </a:solidFill>
              </a:rPr>
              <a:t>Préoccupation surtout pour : </a:t>
            </a:r>
          </a:p>
          <a:p>
            <a:pPr algn="just" fontAlgn="auto">
              <a:spcAft>
                <a:spcPts val="0"/>
              </a:spcAft>
              <a:buFontTx/>
              <a:buChar char="-"/>
              <a:defRPr/>
            </a:pPr>
            <a:r>
              <a:rPr lang="fr-FR" sz="2400" i="1" dirty="0">
                <a:solidFill>
                  <a:schemeClr val="accent1">
                    <a:lumMod val="50000"/>
                  </a:schemeClr>
                </a:solidFill>
              </a:rPr>
              <a:t>Contraceptifs oraux</a:t>
            </a:r>
          </a:p>
          <a:p>
            <a:pPr algn="just" fontAlgn="auto">
              <a:spcAft>
                <a:spcPts val="0"/>
              </a:spcAft>
              <a:buFontTx/>
              <a:buChar char="-"/>
              <a:defRPr/>
            </a:pPr>
            <a:r>
              <a:rPr lang="fr-FR" sz="2400" i="1" dirty="0">
                <a:solidFill>
                  <a:schemeClr val="accent1">
                    <a:lumMod val="50000"/>
                  </a:schemeClr>
                </a:solidFill>
              </a:rPr>
              <a:t>Vaccins</a:t>
            </a:r>
          </a:p>
          <a:p>
            <a:pPr algn="just" fontAlgn="auto">
              <a:spcAft>
                <a:spcPts val="0"/>
              </a:spcAft>
              <a:buFontTx/>
              <a:buChar char="-"/>
              <a:defRPr/>
            </a:pPr>
            <a:r>
              <a:rPr lang="fr-FR" sz="2400" i="1" dirty="0">
                <a:solidFill>
                  <a:schemeClr val="accent1">
                    <a:lumMod val="50000"/>
                  </a:schemeClr>
                </a:solidFill>
              </a:rPr>
              <a:t>Médicaments utilisés pour des maladies mettant en jeu le pronostic vital (ex : anesthésiques)</a:t>
            </a:r>
          </a:p>
        </p:txBody>
      </p:sp>
      <p:sp>
        <p:nvSpPr>
          <p:cNvPr id="9" name="Titre 1">
            <a:extLst>
              <a:ext uri="{FF2B5EF4-FFF2-40B4-BE49-F238E27FC236}">
                <a16:creationId xmlns:a16="http://schemas.microsoft.com/office/drawing/2014/main" xmlns="" id="{988D12FB-D860-49D5-B492-356CF2060D8A}"/>
              </a:ext>
            </a:extLst>
          </p:cNvPr>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Mécanismes de survenue d’un EIM</a:t>
            </a:r>
          </a:p>
        </p:txBody>
      </p:sp>
      <p:sp>
        <p:nvSpPr>
          <p:cNvPr id="6" name="Ellipse 5"/>
          <p:cNvSpPr/>
          <p:nvPr/>
        </p:nvSpPr>
        <p:spPr>
          <a:xfrm>
            <a:off x="8410600" y="40391"/>
            <a:ext cx="553887" cy="4889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a:t>B</a:t>
            </a:r>
          </a:p>
        </p:txBody>
      </p:sp>
    </p:spTree>
    <p:extLst>
      <p:ext uri="{BB962C8B-B14F-4D97-AF65-F5344CB8AC3E}">
        <p14:creationId xmlns:p14="http://schemas.microsoft.com/office/powerpoint/2010/main" val="536138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2555" t="24419" r="26244" b="27567"/>
          <a:stretch/>
        </p:blipFill>
        <p:spPr bwMode="auto">
          <a:xfrm>
            <a:off x="-1" y="836712"/>
            <a:ext cx="9146177"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345864" y="5970766"/>
            <a:ext cx="3330592" cy="338554"/>
          </a:xfrm>
          <a:prstGeom prst="rect">
            <a:avLst/>
          </a:prstGeom>
        </p:spPr>
        <p:txBody>
          <a:bodyPr wrap="none">
            <a:spAutoFit/>
          </a:bodyPr>
          <a:lstStyle/>
          <a:p>
            <a:r>
              <a:rPr lang="en-US" sz="1600" i="1" dirty="0">
                <a:solidFill>
                  <a:schemeClr val="accent2"/>
                </a:solidFill>
              </a:rPr>
              <a:t>Lancet. 2000 Oct 7;356(9237):1255-9.</a:t>
            </a:r>
            <a:endParaRPr lang="fr-FR" sz="1600" i="1" dirty="0">
              <a:solidFill>
                <a:schemeClr val="accent2"/>
              </a:solidFill>
            </a:endParaRP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t>22</a:t>
            </a:fld>
            <a:endParaRPr lang="fr-BE"/>
          </a:p>
        </p:txBody>
      </p:sp>
      <p:sp>
        <p:nvSpPr>
          <p:cNvPr id="9" name="Titre 1">
            <a:extLst>
              <a:ext uri="{FF2B5EF4-FFF2-40B4-BE49-F238E27FC236}">
                <a16:creationId xmlns:a16="http://schemas.microsoft.com/office/drawing/2014/main" xmlns="" id="{D5161CF1-3B9B-425D-AEC5-E4C5FD2636DB}"/>
              </a:ext>
            </a:extLst>
          </p:cNvPr>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Mécanismes de survenue d’un EIM</a:t>
            </a:r>
          </a:p>
        </p:txBody>
      </p:sp>
      <p:sp>
        <p:nvSpPr>
          <p:cNvPr id="8" name="Ellipse 7"/>
          <p:cNvSpPr/>
          <p:nvPr/>
        </p:nvSpPr>
        <p:spPr>
          <a:xfrm>
            <a:off x="8410600" y="40391"/>
            <a:ext cx="553887" cy="4889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a:t>B</a:t>
            </a:r>
          </a:p>
        </p:txBody>
      </p:sp>
    </p:spTree>
    <p:extLst>
      <p:ext uri="{BB962C8B-B14F-4D97-AF65-F5344CB8AC3E}">
        <p14:creationId xmlns:p14="http://schemas.microsoft.com/office/powerpoint/2010/main" val="1219935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phique 5"/>
          <p:cNvGraphicFramePr>
            <a:graphicFrameLocks/>
          </p:cNvGraphicFramePr>
          <p:nvPr>
            <p:extLst>
              <p:ext uri="{D42A27DB-BD31-4B8C-83A1-F6EECF244321}">
                <p14:modId xmlns:p14="http://schemas.microsoft.com/office/powerpoint/2010/main" val="3033907158"/>
              </p:ext>
            </p:extLst>
          </p:nvPr>
        </p:nvGraphicFramePr>
        <p:xfrm>
          <a:off x="390364" y="1438878"/>
          <a:ext cx="8363272"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0" y="822722"/>
            <a:ext cx="9144000" cy="523220"/>
          </a:xfrm>
          <a:prstGeom prst="rect">
            <a:avLst/>
          </a:prstGeom>
          <a:noFill/>
        </p:spPr>
        <p:txBody>
          <a:bodyPr wrap="square" rtlCol="0">
            <a:spAutoFit/>
          </a:bodyPr>
          <a:lstStyle/>
          <a:p>
            <a:pPr algn="ctr"/>
            <a:r>
              <a:rPr lang="fr-FR" sz="2800" b="1" dirty="0"/>
              <a:t>Variation du risque d’effet indésirable au cours du temps</a:t>
            </a: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t>23</a:t>
            </a:fld>
            <a:endParaRPr lang="fr-BE"/>
          </a:p>
        </p:txBody>
      </p:sp>
      <p:sp>
        <p:nvSpPr>
          <p:cNvPr id="7" name="Titre 1">
            <a:extLst>
              <a:ext uri="{FF2B5EF4-FFF2-40B4-BE49-F238E27FC236}">
                <a16:creationId xmlns:a16="http://schemas.microsoft.com/office/drawing/2014/main" xmlns="" id="{F8881FEC-6045-4966-A781-23ACF082CA21}"/>
              </a:ext>
            </a:extLst>
          </p:cNvPr>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Mécanismes de survenue d’un EIM</a:t>
            </a:r>
          </a:p>
        </p:txBody>
      </p:sp>
      <p:sp>
        <p:nvSpPr>
          <p:cNvPr id="8" name="Ellipse 7"/>
          <p:cNvSpPr/>
          <p:nvPr/>
        </p:nvSpPr>
        <p:spPr>
          <a:xfrm>
            <a:off x="8410600" y="40391"/>
            <a:ext cx="553887" cy="4889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a:t>B</a:t>
            </a:r>
          </a:p>
        </p:txBody>
      </p:sp>
    </p:spTree>
    <p:extLst>
      <p:ext uri="{BB962C8B-B14F-4D97-AF65-F5344CB8AC3E}">
        <p14:creationId xmlns:p14="http://schemas.microsoft.com/office/powerpoint/2010/main" val="1024163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3131840" y="1124744"/>
            <a:ext cx="2520280" cy="2232248"/>
          </a:xfrm>
          <a:prstGeom prst="ellipse">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Médicaments</a:t>
            </a:r>
          </a:p>
        </p:txBody>
      </p:sp>
      <p:pic>
        <p:nvPicPr>
          <p:cNvPr id="1026" name="Picture 2" descr="Résultat de recherche d'images pour &quot;médicament&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4660" y="1268760"/>
            <a:ext cx="681356" cy="681356"/>
          </a:xfrm>
          <a:prstGeom prst="rect">
            <a:avLst/>
          </a:prstGeom>
          <a:noFill/>
          <a:extLst>
            <a:ext uri="{909E8E84-426E-40DD-AFC4-6F175D3DCCD1}">
              <a14:hiddenFill xmlns:a14="http://schemas.microsoft.com/office/drawing/2010/main">
                <a:solidFill>
                  <a:srgbClr val="FFFFFF"/>
                </a:solidFill>
              </a14:hiddenFill>
            </a:ext>
          </a:extLst>
        </p:spPr>
      </p:pic>
      <p:sp>
        <p:nvSpPr>
          <p:cNvPr id="8" name="Ellipse 7"/>
          <p:cNvSpPr/>
          <p:nvPr/>
        </p:nvSpPr>
        <p:spPr>
          <a:xfrm>
            <a:off x="827584" y="3933056"/>
            <a:ext cx="2880320" cy="2592288"/>
          </a:xfrm>
          <a:prstGeom prst="ellipse">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a:p>
            <a:pPr algn="ctr"/>
            <a:endParaRPr lang="fr-FR" dirty="0"/>
          </a:p>
          <a:p>
            <a:pPr algn="ctr"/>
            <a:r>
              <a:rPr lang="fr-FR" sz="2000" dirty="0"/>
              <a:t>Médecin</a:t>
            </a:r>
          </a:p>
          <a:p>
            <a:pPr algn="ctr"/>
            <a:r>
              <a:rPr lang="fr-FR" sz="2000" dirty="0"/>
              <a:t>Pharmacien</a:t>
            </a:r>
          </a:p>
          <a:p>
            <a:pPr algn="ctr"/>
            <a:r>
              <a:rPr lang="fr-FR" sz="2000" dirty="0"/>
              <a:t>IDE</a:t>
            </a:r>
          </a:p>
        </p:txBody>
      </p:sp>
      <p:pic>
        <p:nvPicPr>
          <p:cNvPr id="1028" name="Picture 4" descr="Résultat de recherche d'images pour &quot;infirmier dessi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4288" y="4039308"/>
            <a:ext cx="885504" cy="1008112"/>
          </a:xfrm>
          <a:prstGeom prst="rect">
            <a:avLst/>
          </a:prstGeom>
          <a:noFill/>
          <a:extLst>
            <a:ext uri="{909E8E84-426E-40DD-AFC4-6F175D3DCCD1}">
              <a14:hiddenFill xmlns:a14="http://schemas.microsoft.com/office/drawing/2010/main">
                <a:solidFill>
                  <a:srgbClr val="FFFFFF"/>
                </a:solidFill>
              </a14:hiddenFill>
            </a:ext>
          </a:extLst>
        </p:spPr>
      </p:pic>
      <p:sp>
        <p:nvSpPr>
          <p:cNvPr id="9" name="Ellipse 8"/>
          <p:cNvSpPr/>
          <p:nvPr/>
        </p:nvSpPr>
        <p:spPr>
          <a:xfrm>
            <a:off x="5292080" y="4005064"/>
            <a:ext cx="2808312" cy="2520280"/>
          </a:xfrm>
          <a:prstGeom prst="ellipse">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a:p>
            <a:pPr algn="ctr"/>
            <a:endParaRPr lang="fr-FR" dirty="0"/>
          </a:p>
          <a:p>
            <a:pPr algn="ctr"/>
            <a:r>
              <a:rPr lang="fr-FR" sz="2000" dirty="0"/>
              <a:t>Patient</a:t>
            </a:r>
          </a:p>
        </p:txBody>
      </p:sp>
      <p:sp>
        <p:nvSpPr>
          <p:cNvPr id="10" name="AutoShape 6" descr="Résultat de recherche d'images pour &quot;malade dessi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1"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25189" t="8445" r="27665" b="14156"/>
          <a:stretch/>
        </p:blipFill>
        <p:spPr bwMode="auto">
          <a:xfrm>
            <a:off x="6275184" y="4318956"/>
            <a:ext cx="870268" cy="1070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Espace réservé du numéro de diapositive 12"/>
          <p:cNvSpPr>
            <a:spLocks noGrp="1"/>
          </p:cNvSpPr>
          <p:nvPr>
            <p:ph type="sldNum" sz="quarter" idx="12"/>
          </p:nvPr>
        </p:nvSpPr>
        <p:spPr/>
        <p:txBody>
          <a:bodyPr/>
          <a:lstStyle/>
          <a:p>
            <a:fld id="{CF4668DC-857F-487D-BFFA-8C0CA5037977}" type="slidenum">
              <a:rPr lang="fr-BE" smtClean="0"/>
              <a:t>24</a:t>
            </a:fld>
            <a:endParaRPr lang="fr-BE"/>
          </a:p>
        </p:txBody>
      </p:sp>
      <p:sp>
        <p:nvSpPr>
          <p:cNvPr id="18"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Facteurs de risque</a:t>
            </a:r>
          </a:p>
        </p:txBody>
      </p:sp>
      <p:cxnSp>
        <p:nvCxnSpPr>
          <p:cNvPr id="4" name="Connecteur droit avec flèche 3"/>
          <p:cNvCxnSpPr/>
          <p:nvPr/>
        </p:nvCxnSpPr>
        <p:spPr>
          <a:xfrm flipH="1">
            <a:off x="2555776" y="2996952"/>
            <a:ext cx="576064" cy="72008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5580112" y="3068960"/>
            <a:ext cx="576064" cy="72008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3923928" y="5434360"/>
            <a:ext cx="1141791"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013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0" y="833737"/>
            <a:ext cx="9144000" cy="5907631"/>
          </a:xfrm>
        </p:spPr>
        <p:txBody>
          <a:bodyPr>
            <a:normAutofit/>
          </a:bodyPr>
          <a:lstStyle/>
          <a:p>
            <a:pPr marL="514350" indent="-514350">
              <a:buFont typeface="+mj-lt"/>
              <a:buAutoNum type="arabicPeriod"/>
            </a:pPr>
            <a:r>
              <a:rPr lang="fr-FR" sz="3000" b="1" dirty="0">
                <a:solidFill>
                  <a:schemeClr val="tx2"/>
                </a:solidFill>
              </a:rPr>
              <a:t>Circonstances en rapport avec le médicament</a:t>
            </a:r>
          </a:p>
          <a:p>
            <a:pPr algn="just">
              <a:buFont typeface="Arial" panose="020B0604020202020204" pitchFamily="34" charset="0"/>
              <a:buChar char="•"/>
            </a:pPr>
            <a:endParaRPr lang="fr-FR" sz="1800" b="1" dirty="0"/>
          </a:p>
          <a:p>
            <a:pPr algn="just">
              <a:buFont typeface="Arial" panose="020B0604020202020204" pitchFamily="34" charset="0"/>
              <a:buChar char="•"/>
            </a:pPr>
            <a:r>
              <a:rPr lang="fr-FR" sz="2800" b="1" dirty="0"/>
              <a:t>Propriétés pharmacologiques :</a:t>
            </a:r>
          </a:p>
          <a:p>
            <a:pPr algn="just">
              <a:buFont typeface="Arial" panose="020B0604020202020204" pitchFamily="34" charset="0"/>
              <a:buChar char="•"/>
            </a:pPr>
            <a:endParaRPr lang="fr-FR" sz="2800" dirty="0"/>
          </a:p>
          <a:p>
            <a:pPr algn="just">
              <a:buFont typeface="Calibri" panose="020F0502020204030204" pitchFamily="34" charset="0"/>
              <a:buChar char="‐"/>
            </a:pPr>
            <a:r>
              <a:rPr lang="fr-FR" sz="2400" b="1" dirty="0"/>
              <a:t>Marge thérapeutique étroite </a:t>
            </a:r>
          </a:p>
          <a:p>
            <a:pPr marL="0" indent="0" algn="just">
              <a:buNone/>
            </a:pPr>
            <a:r>
              <a:rPr lang="fr-FR" sz="2400" b="1" dirty="0"/>
              <a:t>	= </a:t>
            </a:r>
            <a:r>
              <a:rPr lang="fr-FR" sz="2400" dirty="0"/>
              <a:t>dose toxique proche de la dose efficace (surveillance) </a:t>
            </a:r>
          </a:p>
          <a:p>
            <a:pPr marL="0" indent="0" algn="just">
              <a:buNone/>
            </a:pPr>
            <a:r>
              <a:rPr lang="fr-FR" sz="2400" i="1" dirty="0"/>
              <a:t>	Ex : digitaliques, colchicine, lithium …</a:t>
            </a:r>
          </a:p>
          <a:p>
            <a:pPr marL="0" indent="0" algn="just">
              <a:buNone/>
            </a:pPr>
            <a:endParaRPr lang="fr-FR" sz="2400" dirty="0"/>
          </a:p>
          <a:p>
            <a:pPr algn="just">
              <a:buFont typeface="Calibri" panose="020F0502020204030204" pitchFamily="34" charset="0"/>
              <a:buChar char="‐"/>
            </a:pPr>
            <a:r>
              <a:rPr lang="fr-FR" sz="2400" dirty="0"/>
              <a:t>Médicaments à </a:t>
            </a:r>
            <a:r>
              <a:rPr lang="fr-FR" sz="2400" b="1" dirty="0"/>
              <a:t>longue demi-vie</a:t>
            </a:r>
            <a:r>
              <a:rPr lang="fr-FR" sz="2400" dirty="0"/>
              <a:t> </a:t>
            </a:r>
          </a:p>
          <a:p>
            <a:pPr marL="0" indent="0" algn="just">
              <a:buNone/>
            </a:pPr>
            <a:r>
              <a:rPr lang="fr-FR" sz="2400" dirty="0"/>
              <a:t>	Risque d’accumulation, notamment si atteinte rénale et/ou 	hépatique </a:t>
            </a:r>
          </a:p>
          <a:p>
            <a:pPr marL="0" indent="0" algn="just">
              <a:buNone/>
            </a:pPr>
            <a:r>
              <a:rPr lang="fr-FR" sz="2400" i="1" dirty="0"/>
              <a:t>	Ex : benzodiazépines telle que le </a:t>
            </a:r>
            <a:r>
              <a:rPr lang="fr-FR" sz="2400" i="1" dirty="0" err="1"/>
              <a:t>clorazépate</a:t>
            </a:r>
            <a:r>
              <a:rPr lang="fr-FR" sz="2400" i="1" dirty="0"/>
              <a:t> TRANXENE</a:t>
            </a:r>
          </a:p>
          <a:p>
            <a:pPr>
              <a:buFont typeface="Arial" panose="020B0604020202020204" pitchFamily="34" charset="0"/>
              <a:buChar char="•"/>
            </a:pPr>
            <a:endParaRPr lang="fr-FR" dirty="0"/>
          </a:p>
          <a:p>
            <a:pPr marL="0" indent="0">
              <a:buNone/>
            </a:pPr>
            <a:endParaRPr lang="fr-FR" dirty="0"/>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t>25</a:t>
            </a:fld>
            <a:endParaRPr lang="fr-BE"/>
          </a:p>
        </p:txBody>
      </p:sp>
      <p:sp>
        <p:nvSpPr>
          <p:cNvPr id="7"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Facteurs de risque</a:t>
            </a:r>
          </a:p>
        </p:txBody>
      </p:sp>
      <p:sp>
        <p:nvSpPr>
          <p:cNvPr id="5" name="Ellipse 4"/>
          <p:cNvSpPr/>
          <p:nvPr/>
        </p:nvSpPr>
        <p:spPr>
          <a:xfrm>
            <a:off x="8490281" y="93283"/>
            <a:ext cx="514400" cy="45790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smtClean="0"/>
              <a:t>A</a:t>
            </a:r>
            <a:endParaRPr lang="fr-FR" sz="3600" b="1"/>
          </a:p>
        </p:txBody>
      </p:sp>
    </p:spTree>
    <p:extLst>
      <p:ext uri="{BB962C8B-B14F-4D97-AF65-F5344CB8AC3E}">
        <p14:creationId xmlns:p14="http://schemas.microsoft.com/office/powerpoint/2010/main" val="1269672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0" y="833737"/>
            <a:ext cx="9144000" cy="3531367"/>
          </a:xfrm>
        </p:spPr>
        <p:txBody>
          <a:bodyPr>
            <a:normAutofit/>
          </a:bodyPr>
          <a:lstStyle/>
          <a:p>
            <a:pPr marL="514350" indent="-514350" algn="just">
              <a:buFont typeface="+mj-lt"/>
              <a:buAutoNum type="arabicPeriod"/>
            </a:pPr>
            <a:r>
              <a:rPr lang="fr-FR" sz="2800" b="1" dirty="0">
                <a:solidFill>
                  <a:schemeClr val="tx2"/>
                </a:solidFill>
              </a:rPr>
              <a:t>Circonstances en rapport avec le médicament</a:t>
            </a:r>
          </a:p>
          <a:p>
            <a:pPr algn="just">
              <a:buFont typeface="Arial" panose="020B0604020202020204" pitchFamily="34" charset="0"/>
              <a:buChar char="•"/>
            </a:pPr>
            <a:endParaRPr lang="fr-FR" sz="2800" b="1" dirty="0"/>
          </a:p>
          <a:p>
            <a:pPr algn="just">
              <a:buFont typeface="Arial" panose="020B0604020202020204" pitchFamily="34" charset="0"/>
              <a:buChar char="•"/>
            </a:pPr>
            <a:r>
              <a:rPr lang="fr-FR" sz="2800" b="1" dirty="0"/>
              <a:t>Nombre de médicaments prescrits</a:t>
            </a:r>
          </a:p>
          <a:p>
            <a:pPr marL="0" indent="0" algn="just">
              <a:buNone/>
            </a:pPr>
            <a:endParaRPr lang="fr-FR" sz="1200" dirty="0"/>
          </a:p>
          <a:p>
            <a:pPr marL="0" indent="0" algn="just">
              <a:buNone/>
            </a:pPr>
            <a:r>
              <a:rPr lang="fr-FR" sz="2400" dirty="0"/>
              <a:t>	↗ du risque d’EIM  </a:t>
            </a:r>
          </a:p>
          <a:p>
            <a:pPr marL="0" indent="0" algn="just">
              <a:buNone/>
            </a:pPr>
            <a:r>
              <a:rPr lang="fr-FR" sz="2400" dirty="0"/>
              <a:t>	Cumul de la toxicité et risque d’interaction médicamenteuse</a:t>
            </a:r>
            <a:endParaRPr lang="fr-FR" i="1" dirty="0"/>
          </a:p>
          <a:p>
            <a:pPr>
              <a:buFont typeface="Arial" panose="020B0604020202020204" pitchFamily="34" charset="0"/>
              <a:buChar char="•"/>
            </a:pPr>
            <a:endParaRPr lang="fr-FR" dirty="0"/>
          </a:p>
          <a:p>
            <a:pPr marL="0" indent="0">
              <a:buNone/>
            </a:pPr>
            <a:endParaRPr lang="fr-FR" dirty="0"/>
          </a:p>
        </p:txBody>
      </p:sp>
      <p:sp>
        <p:nvSpPr>
          <p:cNvPr id="5" name="Espace réservé du contenu 2"/>
          <p:cNvSpPr txBox="1">
            <a:spLocks/>
          </p:cNvSpPr>
          <p:nvPr/>
        </p:nvSpPr>
        <p:spPr>
          <a:xfrm>
            <a:off x="1969" y="4149080"/>
            <a:ext cx="9144000" cy="59076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2800" b="1" dirty="0"/>
              <a:t>Mise sur le marché récente d’un médicament</a:t>
            </a:r>
          </a:p>
          <a:p>
            <a:pPr marL="0" indent="0" algn="just">
              <a:buFont typeface="Arial" pitchFamily="34" charset="0"/>
              <a:buNone/>
            </a:pPr>
            <a:endParaRPr lang="fr-FR" sz="1000" dirty="0"/>
          </a:p>
          <a:p>
            <a:pPr marL="0" indent="0" algn="just">
              <a:buFont typeface="Arial" pitchFamily="34" charset="0"/>
              <a:buNone/>
            </a:pPr>
            <a:r>
              <a:rPr lang="fr-FR" sz="2400" dirty="0"/>
              <a:t>	EIM rares non connus le plus souvent au cours des essais 	cliniques</a:t>
            </a:r>
          </a:p>
          <a:p>
            <a:pPr marL="0" indent="0" algn="just">
              <a:buFont typeface="Arial" pitchFamily="34" charset="0"/>
              <a:buNone/>
            </a:pPr>
            <a:endParaRPr lang="fr-FR" i="1" dirty="0"/>
          </a:p>
          <a:p>
            <a:endParaRPr lang="fr-FR" dirty="0"/>
          </a:p>
          <a:p>
            <a:pPr marL="0" indent="0">
              <a:buFont typeface="Arial" pitchFamily="34" charset="0"/>
              <a:buNone/>
            </a:pPr>
            <a:endParaRPr lang="fr-FR" dirty="0"/>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t>26</a:t>
            </a:fld>
            <a:endParaRPr lang="fr-BE"/>
          </a:p>
        </p:txBody>
      </p:sp>
      <p:sp>
        <p:nvSpPr>
          <p:cNvPr id="9"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Facteurs de risque</a:t>
            </a:r>
          </a:p>
        </p:txBody>
      </p:sp>
      <p:sp>
        <p:nvSpPr>
          <p:cNvPr id="7" name="Ellipse 6"/>
          <p:cNvSpPr/>
          <p:nvPr/>
        </p:nvSpPr>
        <p:spPr>
          <a:xfrm>
            <a:off x="8490281" y="93283"/>
            <a:ext cx="514400" cy="45790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smtClean="0"/>
              <a:t>A</a:t>
            </a:r>
            <a:endParaRPr lang="fr-FR" sz="3600" b="1"/>
          </a:p>
        </p:txBody>
      </p:sp>
    </p:spTree>
    <p:extLst>
      <p:ext uri="{BB962C8B-B14F-4D97-AF65-F5344CB8AC3E}">
        <p14:creationId xmlns:p14="http://schemas.microsoft.com/office/powerpoint/2010/main" val="494901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0" y="833737"/>
            <a:ext cx="9144000" cy="2451247"/>
          </a:xfrm>
        </p:spPr>
        <p:txBody>
          <a:bodyPr>
            <a:normAutofit/>
          </a:bodyPr>
          <a:lstStyle/>
          <a:p>
            <a:pPr marL="0" indent="0">
              <a:buNone/>
            </a:pPr>
            <a:r>
              <a:rPr lang="fr-FR" sz="2800" b="1" dirty="0">
                <a:solidFill>
                  <a:schemeClr val="tx2"/>
                </a:solidFill>
              </a:rPr>
              <a:t>2. Circonstances liées au prescripteur, dispensateur</a:t>
            </a:r>
          </a:p>
          <a:p>
            <a:pPr algn="just">
              <a:buFont typeface="Arial" panose="020B0604020202020204" pitchFamily="34" charset="0"/>
              <a:buChar char="•"/>
            </a:pPr>
            <a:endParaRPr lang="fr-FR" sz="1050" b="1" dirty="0"/>
          </a:p>
          <a:p>
            <a:pPr algn="just">
              <a:buFont typeface="Arial" panose="020B0604020202020204" pitchFamily="34" charset="0"/>
              <a:buChar char="•"/>
            </a:pPr>
            <a:r>
              <a:rPr lang="fr-FR" sz="2800" b="1" dirty="0"/>
              <a:t>Connaissance insuffisante du médicament :</a:t>
            </a:r>
          </a:p>
          <a:p>
            <a:pPr marL="0" indent="0" algn="just">
              <a:buNone/>
            </a:pPr>
            <a:r>
              <a:rPr lang="fr-FR" sz="2400" dirty="0"/>
              <a:t>Habitude de prescription ? Nouveau médicament ?</a:t>
            </a:r>
          </a:p>
          <a:p>
            <a:pPr algn="just">
              <a:buFont typeface="Arial" panose="020B0604020202020204" pitchFamily="34" charset="0"/>
              <a:buChar char="•"/>
            </a:pPr>
            <a:endParaRPr lang="fr-FR" sz="2800" dirty="0"/>
          </a:p>
          <a:p>
            <a:pPr>
              <a:buFont typeface="Arial" panose="020B0604020202020204" pitchFamily="34" charset="0"/>
              <a:buChar char="•"/>
            </a:pPr>
            <a:endParaRPr lang="fr-FR" dirty="0"/>
          </a:p>
          <a:p>
            <a:pPr marL="0" indent="0">
              <a:buNone/>
            </a:pPr>
            <a:endParaRPr lang="fr-FR" dirty="0"/>
          </a:p>
        </p:txBody>
      </p:sp>
      <p:sp>
        <p:nvSpPr>
          <p:cNvPr id="7" name="Espace réservé du contenu 2"/>
          <p:cNvSpPr txBox="1">
            <a:spLocks/>
          </p:cNvSpPr>
          <p:nvPr/>
        </p:nvSpPr>
        <p:spPr>
          <a:xfrm>
            <a:off x="0" y="2924944"/>
            <a:ext cx="9144000" cy="12271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2800" b="1" dirty="0"/>
              <a:t>Objectifs et moyens thérapeutiques inadaptés au patient</a:t>
            </a:r>
          </a:p>
          <a:p>
            <a:pPr marL="0" indent="0" algn="just">
              <a:buNone/>
            </a:pPr>
            <a:r>
              <a:rPr lang="fr-FR" sz="2400" dirty="0"/>
              <a:t>Quant à la gravité de sa maladie, sa qualité de vie, son souhait</a:t>
            </a:r>
          </a:p>
          <a:p>
            <a:pPr marL="0" indent="0">
              <a:buFont typeface="Arial" pitchFamily="34" charset="0"/>
              <a:buNone/>
            </a:pPr>
            <a:endParaRPr lang="fr-FR" dirty="0"/>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t>27</a:t>
            </a:fld>
            <a:endParaRPr lang="fr-BE"/>
          </a:p>
        </p:txBody>
      </p:sp>
      <p:sp>
        <p:nvSpPr>
          <p:cNvPr id="9"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Facteurs de risque</a:t>
            </a:r>
          </a:p>
        </p:txBody>
      </p:sp>
      <p:sp>
        <p:nvSpPr>
          <p:cNvPr id="10" name="Espace réservé du contenu 2"/>
          <p:cNvSpPr txBox="1">
            <a:spLocks/>
          </p:cNvSpPr>
          <p:nvPr/>
        </p:nvSpPr>
        <p:spPr>
          <a:xfrm>
            <a:off x="-8957" y="4365104"/>
            <a:ext cx="9145968" cy="100811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2800" b="1" dirty="0"/>
              <a:t>Appréciation insuffisante de la comorbidité </a:t>
            </a:r>
          </a:p>
          <a:p>
            <a:pPr marL="0" indent="0" algn="just">
              <a:buNone/>
            </a:pPr>
            <a:r>
              <a:rPr lang="fr-FR" sz="2600" dirty="0"/>
              <a:t>Notamment de l’état rénal, cardio-vasculaire, cognitif, nutritionnel … </a:t>
            </a:r>
          </a:p>
        </p:txBody>
      </p:sp>
      <p:sp>
        <p:nvSpPr>
          <p:cNvPr id="11" name="Ellipse 10"/>
          <p:cNvSpPr/>
          <p:nvPr/>
        </p:nvSpPr>
        <p:spPr>
          <a:xfrm>
            <a:off x="8490281" y="93283"/>
            <a:ext cx="514400" cy="45790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smtClean="0"/>
              <a:t>A</a:t>
            </a:r>
            <a:endParaRPr lang="fr-FR" sz="3600" b="1"/>
          </a:p>
        </p:txBody>
      </p:sp>
    </p:spTree>
    <p:extLst>
      <p:ext uri="{BB962C8B-B14F-4D97-AF65-F5344CB8AC3E}">
        <p14:creationId xmlns:p14="http://schemas.microsoft.com/office/powerpoint/2010/main" val="4192565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0" y="833737"/>
            <a:ext cx="9144000" cy="723055"/>
          </a:xfrm>
        </p:spPr>
        <p:txBody>
          <a:bodyPr>
            <a:normAutofit/>
          </a:bodyPr>
          <a:lstStyle/>
          <a:p>
            <a:pPr marL="0" indent="0">
              <a:buNone/>
            </a:pPr>
            <a:r>
              <a:rPr lang="fr-FR" sz="2800" b="1" dirty="0">
                <a:solidFill>
                  <a:schemeClr val="tx2"/>
                </a:solidFill>
              </a:rPr>
              <a:t>2. Circonstances liées au prescripteur, dispensateur</a:t>
            </a:r>
          </a:p>
          <a:p>
            <a:pPr marL="0" indent="0" algn="just">
              <a:buNone/>
            </a:pPr>
            <a:endParaRPr lang="fr-FR" sz="2800" dirty="0"/>
          </a:p>
          <a:p>
            <a:pPr>
              <a:buFont typeface="Arial" panose="020B0604020202020204" pitchFamily="34" charset="0"/>
              <a:buChar char="•"/>
            </a:pPr>
            <a:endParaRPr lang="fr-FR" dirty="0"/>
          </a:p>
          <a:p>
            <a:pPr marL="0" indent="0">
              <a:buNone/>
            </a:pPr>
            <a:endParaRPr lang="fr-FR" dirty="0"/>
          </a:p>
        </p:txBody>
      </p:sp>
      <p:sp>
        <p:nvSpPr>
          <p:cNvPr id="5" name="Espace réservé du contenu 2"/>
          <p:cNvSpPr txBox="1">
            <a:spLocks/>
          </p:cNvSpPr>
          <p:nvPr/>
        </p:nvSpPr>
        <p:spPr>
          <a:xfrm>
            <a:off x="0" y="2636912"/>
            <a:ext cx="9144000" cy="1440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2800" b="1" dirty="0"/>
              <a:t>Difficulté pour le prescripteur d’extrapoler en pratique médicale courante les données des essais cliniques</a:t>
            </a:r>
          </a:p>
          <a:p>
            <a:pPr marL="0" indent="0" algn="just">
              <a:buNone/>
            </a:pPr>
            <a:r>
              <a:rPr lang="fr-FR" sz="2400" dirty="0"/>
              <a:t>	Ex : RALES et hyperkaliémie sous </a:t>
            </a:r>
            <a:r>
              <a:rPr lang="fr-FR" sz="2400" dirty="0" err="1"/>
              <a:t>spironolactone</a:t>
            </a:r>
            <a:endParaRPr lang="fr-FR" dirty="0"/>
          </a:p>
          <a:p>
            <a:pPr marL="0" indent="0">
              <a:buFont typeface="Arial" pitchFamily="34" charset="0"/>
              <a:buNone/>
            </a:pPr>
            <a:endParaRPr lang="fr-FR" dirty="0"/>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t>28</a:t>
            </a:fld>
            <a:endParaRPr lang="fr-BE"/>
          </a:p>
        </p:txBody>
      </p:sp>
      <p:sp>
        <p:nvSpPr>
          <p:cNvPr id="9"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Facteurs de risque</a:t>
            </a:r>
          </a:p>
        </p:txBody>
      </p:sp>
    </p:spTree>
    <p:extLst>
      <p:ext uri="{BB962C8B-B14F-4D97-AF65-F5344CB8AC3E}">
        <p14:creationId xmlns:p14="http://schemas.microsoft.com/office/powerpoint/2010/main" val="2023931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457200" y="764704"/>
            <a:ext cx="8229600" cy="720080"/>
          </a:xfrm>
          <a:solidFill>
            <a:schemeClr val="accent5">
              <a:lumMod val="75000"/>
            </a:schemeClr>
          </a:solidFill>
        </p:spPr>
        <p:txBody>
          <a:bodyPr>
            <a:normAutofit/>
          </a:bodyPr>
          <a:lstStyle/>
          <a:p>
            <a:r>
              <a:rPr lang="fr-FR" altLang="fr-FR" sz="3600" b="1" dirty="0" err="1">
                <a:solidFill>
                  <a:schemeClr val="bg1"/>
                </a:solidFill>
              </a:rPr>
              <a:t>Spironolactone</a:t>
            </a:r>
            <a:r>
              <a:rPr lang="fr-FR" altLang="fr-FR" sz="3600" b="1" dirty="0">
                <a:solidFill>
                  <a:schemeClr val="bg1"/>
                </a:solidFill>
              </a:rPr>
              <a:t> et insuffisance cardiaque</a:t>
            </a:r>
          </a:p>
        </p:txBody>
      </p:sp>
      <p:sp>
        <p:nvSpPr>
          <p:cNvPr id="3" name="Espace réservé du contenu 2"/>
          <p:cNvSpPr>
            <a:spLocks noGrp="1"/>
          </p:cNvSpPr>
          <p:nvPr>
            <p:ph sz="quarter" idx="1"/>
          </p:nvPr>
        </p:nvSpPr>
        <p:spPr>
          <a:xfrm>
            <a:off x="457200" y="1876251"/>
            <a:ext cx="8229600" cy="4937125"/>
          </a:xfrm>
        </p:spPr>
        <p:txBody>
          <a:bodyPr/>
          <a:lstStyle/>
          <a:p>
            <a:pPr>
              <a:defRPr/>
            </a:pPr>
            <a:r>
              <a:rPr lang="fr-FR" altLang="fr-FR" dirty="0"/>
              <a:t>Essai RALES (NEJM 1999;341:709-17)</a:t>
            </a:r>
          </a:p>
          <a:p>
            <a:pPr>
              <a:defRPr/>
            </a:pPr>
            <a:endParaRPr lang="fr-FR" dirty="0"/>
          </a:p>
        </p:txBody>
      </p:sp>
      <p:grpSp>
        <p:nvGrpSpPr>
          <p:cNvPr id="30724" name="Group 10"/>
          <p:cNvGrpSpPr>
            <a:grpSpLocks/>
          </p:cNvGrpSpPr>
          <p:nvPr/>
        </p:nvGrpSpPr>
        <p:grpSpPr bwMode="auto">
          <a:xfrm>
            <a:off x="1809562" y="2492896"/>
            <a:ext cx="4967287" cy="4233863"/>
            <a:chOff x="2790" y="1599"/>
            <a:chExt cx="2782" cy="2395"/>
          </a:xfrm>
        </p:grpSpPr>
        <p:pic>
          <p:nvPicPr>
            <p:cNvPr id="30725" name="Picture 8"/>
            <p:cNvPicPr>
              <a:picLocks noChangeAspect="1" noChangeArrowheads="1"/>
            </p:cNvPicPr>
            <p:nvPr/>
          </p:nvPicPr>
          <p:blipFill>
            <a:blip r:embed="rId2">
              <a:lum contrast="6000"/>
              <a:extLst>
                <a:ext uri="{28A0092B-C50C-407E-A947-70E740481C1C}">
                  <a14:useLocalDpi xmlns:a14="http://schemas.microsoft.com/office/drawing/2010/main" val="0"/>
                </a:ext>
              </a:extLst>
            </a:blip>
            <a:srcRect l="13916" t="14996" r="49690" b="71100"/>
            <a:stretch>
              <a:fillRect/>
            </a:stretch>
          </p:blipFill>
          <p:spPr bwMode="auto">
            <a:xfrm>
              <a:off x="2794" y="1599"/>
              <a:ext cx="2778" cy="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6" name="Picture 9"/>
            <p:cNvPicPr>
              <a:picLocks noChangeAspect="1" noChangeArrowheads="1"/>
            </p:cNvPicPr>
            <p:nvPr/>
          </p:nvPicPr>
          <p:blipFill>
            <a:blip r:embed="rId2">
              <a:lum contrast="6000"/>
              <a:extLst>
                <a:ext uri="{28A0092B-C50C-407E-A947-70E740481C1C}">
                  <a14:useLocalDpi xmlns:a14="http://schemas.microsoft.com/office/drawing/2010/main" val="0"/>
                </a:ext>
              </a:extLst>
            </a:blip>
            <a:srcRect l="13916" t="43170" r="49690" b="28342"/>
            <a:stretch>
              <a:fillRect/>
            </a:stretch>
          </p:blipFill>
          <p:spPr bwMode="auto">
            <a:xfrm>
              <a:off x="2790" y="2363"/>
              <a:ext cx="2778" cy="1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Facteurs de risque</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29</a:t>
            </a:fld>
            <a:endParaRPr lang="fr-BE"/>
          </a:p>
        </p:txBody>
      </p:sp>
    </p:spTree>
    <p:extLst>
      <p:ext uri="{BB962C8B-B14F-4D97-AF65-F5344CB8AC3E}">
        <p14:creationId xmlns:p14="http://schemas.microsoft.com/office/powerpoint/2010/main" val="3772548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64096" y="1052736"/>
            <a:ext cx="8136904" cy="3785652"/>
          </a:xfrm>
          <a:prstGeom prst="rect">
            <a:avLst/>
          </a:prstGeom>
          <a:noFill/>
        </p:spPr>
        <p:txBody>
          <a:bodyPr wrap="square" rtlCol="0">
            <a:spAutoFit/>
          </a:bodyPr>
          <a:lstStyle/>
          <a:p>
            <a:r>
              <a:rPr lang="fr-FR" sz="2400" dirty="0"/>
              <a:t>1/ Introduction</a:t>
            </a:r>
          </a:p>
          <a:p>
            <a:endParaRPr lang="fr-FR" sz="2400" dirty="0"/>
          </a:p>
          <a:p>
            <a:r>
              <a:rPr lang="fr-FR" sz="2400" dirty="0"/>
              <a:t>2/ Définition</a:t>
            </a:r>
          </a:p>
          <a:p>
            <a:endParaRPr lang="fr-FR" sz="2400" dirty="0"/>
          </a:p>
          <a:p>
            <a:r>
              <a:rPr lang="fr-FR" sz="2400" dirty="0"/>
              <a:t>3/ Mécanisme des effets indésirables médicamenteux</a:t>
            </a:r>
          </a:p>
          <a:p>
            <a:endParaRPr lang="fr-FR" sz="2400" dirty="0"/>
          </a:p>
          <a:p>
            <a:r>
              <a:rPr lang="fr-FR" sz="2400" dirty="0"/>
              <a:t>4/ Facteurs favorisants les EIM</a:t>
            </a:r>
          </a:p>
          <a:p>
            <a:endParaRPr lang="fr-FR" sz="2400" dirty="0"/>
          </a:p>
          <a:p>
            <a:r>
              <a:rPr lang="fr-FR" sz="2400" dirty="0"/>
              <a:t>5/ Conclusion</a:t>
            </a:r>
          </a:p>
          <a:p>
            <a:pPr lvl="1"/>
            <a:endParaRPr lang="fr-FR" sz="2400" dirty="0"/>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t>3</a:t>
            </a:fld>
            <a:endParaRPr lang="fr-BE"/>
          </a:p>
        </p:txBody>
      </p:sp>
      <p:sp>
        <p:nvSpPr>
          <p:cNvPr id="8"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Plan</a:t>
            </a:r>
          </a:p>
        </p:txBody>
      </p:sp>
    </p:spTree>
    <p:extLst>
      <p:ext uri="{BB962C8B-B14F-4D97-AF65-F5344CB8AC3E}">
        <p14:creationId xmlns:p14="http://schemas.microsoft.com/office/powerpoint/2010/main" val="1134766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4"/>
          <p:cNvPicPr>
            <a:picLocks noChangeAspect="1" noChangeArrowheads="1"/>
          </p:cNvPicPr>
          <p:nvPr/>
        </p:nvPicPr>
        <p:blipFill>
          <a:blip r:embed="rId2">
            <a:lum contrast="6000"/>
            <a:extLst>
              <a:ext uri="{28A0092B-C50C-407E-A947-70E740481C1C}">
                <a14:useLocalDpi xmlns:a14="http://schemas.microsoft.com/office/drawing/2010/main" val="0"/>
              </a:ext>
            </a:extLst>
          </a:blip>
          <a:srcRect l="18896" t="15213" r="18279" b="7074"/>
          <a:stretch>
            <a:fillRect/>
          </a:stretch>
        </p:blipFill>
        <p:spPr bwMode="auto">
          <a:xfrm>
            <a:off x="107504" y="1510424"/>
            <a:ext cx="5764213" cy="534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9" name="Text Box 8"/>
          <p:cNvSpPr txBox="1">
            <a:spLocks noChangeArrowheads="1"/>
          </p:cNvSpPr>
          <p:nvPr/>
        </p:nvSpPr>
        <p:spPr bwMode="auto">
          <a:xfrm>
            <a:off x="5645150" y="3208338"/>
            <a:ext cx="2681288" cy="1565275"/>
          </a:xfrm>
          <a:prstGeom prst="rect">
            <a:avLst/>
          </a:prstGeom>
          <a:noFill/>
          <a:ln w="127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r>
              <a:rPr lang="fr-FR" altLang="fr-FR" sz="2400">
                <a:latin typeface="Times New Roman" pitchFamily="18" charset="0"/>
              </a:rPr>
              <a:t>Hyperkaliémie grave:</a:t>
            </a:r>
          </a:p>
          <a:p>
            <a:pPr>
              <a:spcBef>
                <a:spcPct val="0"/>
              </a:spcBef>
              <a:buClrTx/>
              <a:buSzTx/>
              <a:buFontTx/>
              <a:buNone/>
            </a:pPr>
            <a:r>
              <a:rPr lang="fr-FR" altLang="fr-FR" sz="2400">
                <a:latin typeface="Times New Roman" pitchFamily="18" charset="0"/>
              </a:rPr>
              <a:t>Pbo 10/841 (1.2%)</a:t>
            </a:r>
          </a:p>
          <a:p>
            <a:pPr>
              <a:spcBef>
                <a:spcPct val="0"/>
              </a:spcBef>
              <a:buClrTx/>
              <a:buSzTx/>
              <a:buFontTx/>
              <a:buNone/>
            </a:pPr>
            <a:r>
              <a:rPr lang="fr-FR" altLang="fr-FR" sz="2400">
                <a:latin typeface="Times New Roman" pitchFamily="18" charset="0"/>
              </a:rPr>
              <a:t>Spi 14/822 (1.7%)</a:t>
            </a:r>
          </a:p>
        </p:txBody>
      </p:sp>
      <p:sp>
        <p:nvSpPr>
          <p:cNvPr id="31750" name="Text Box 9"/>
          <p:cNvSpPr txBox="1">
            <a:spLocks noChangeArrowheads="1"/>
          </p:cNvSpPr>
          <p:nvPr/>
        </p:nvSpPr>
        <p:spPr bwMode="auto">
          <a:xfrm>
            <a:off x="5651500" y="1652786"/>
            <a:ext cx="2681288" cy="1200150"/>
          </a:xfrm>
          <a:prstGeom prst="rect">
            <a:avLst/>
          </a:prstGeom>
          <a:noFill/>
          <a:ln w="127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r>
              <a:rPr lang="fr-FR" altLang="fr-FR" sz="2400" dirty="0">
                <a:latin typeface="Times New Roman" pitchFamily="18" charset="0"/>
              </a:rPr>
              <a:t>Bénéfice absolu / 1000 traités 2 ans :</a:t>
            </a:r>
          </a:p>
          <a:p>
            <a:pPr>
              <a:spcBef>
                <a:spcPct val="0"/>
              </a:spcBef>
              <a:buClrTx/>
              <a:buSzTx/>
              <a:buFontTx/>
              <a:buNone/>
            </a:pPr>
            <a:r>
              <a:rPr lang="fr-FR" altLang="fr-FR" sz="2400" dirty="0">
                <a:latin typeface="Times New Roman" pitchFamily="18" charset="0"/>
              </a:rPr>
              <a:t>138 [83; 184]</a:t>
            </a:r>
          </a:p>
        </p:txBody>
      </p:sp>
      <p:sp>
        <p:nvSpPr>
          <p:cNvPr id="31751" name="Text Box 8"/>
          <p:cNvSpPr txBox="1">
            <a:spLocks noChangeArrowheads="1"/>
          </p:cNvSpPr>
          <p:nvPr/>
        </p:nvSpPr>
        <p:spPr bwMode="auto">
          <a:xfrm>
            <a:off x="6246813" y="5084763"/>
            <a:ext cx="2681287" cy="1212850"/>
          </a:xfrm>
          <a:prstGeom prst="rect">
            <a:avLst/>
          </a:prstGeom>
          <a:noFill/>
          <a:ln w="127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20000"/>
              </a:spcBef>
              <a:buClrTx/>
              <a:buSzTx/>
              <a:buFontTx/>
              <a:buNone/>
            </a:pPr>
            <a:r>
              <a:rPr lang="en-US" altLang="fr-FR" sz="1400" i="1">
                <a:latin typeface="Times New Roman" pitchFamily="18" charset="0"/>
              </a:rPr>
              <a:t>“Spironolactone in patients with recent or current class IV symptoms, preserved renal function, and a</a:t>
            </a:r>
          </a:p>
          <a:p>
            <a:pPr>
              <a:spcBef>
                <a:spcPct val="20000"/>
              </a:spcBef>
              <a:buClrTx/>
              <a:buSzTx/>
              <a:buFontTx/>
              <a:buNone/>
            </a:pPr>
            <a:r>
              <a:rPr lang="en-US" altLang="fr-FR" sz="1400" i="1">
                <a:latin typeface="Times New Roman" pitchFamily="18" charset="0"/>
              </a:rPr>
              <a:t>normal potassium concentration” </a:t>
            </a:r>
          </a:p>
        </p:txBody>
      </p:sp>
      <p:sp>
        <p:nvSpPr>
          <p:cNvPr id="9" name="Titre 1"/>
          <p:cNvSpPr txBox="1">
            <a:spLocks/>
          </p:cNvSpPr>
          <p:nvPr/>
        </p:nvSpPr>
        <p:spPr>
          <a:xfrm>
            <a:off x="457200" y="692696"/>
            <a:ext cx="8229600" cy="720080"/>
          </a:xfrm>
          <a:prstGeom prst="rect">
            <a:avLst/>
          </a:prstGeom>
          <a:solidFill>
            <a:schemeClr val="accent5">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600" b="1" dirty="0" err="1">
                <a:solidFill>
                  <a:schemeClr val="bg1"/>
                </a:solidFill>
              </a:rPr>
              <a:t>Spironolactone</a:t>
            </a:r>
            <a:r>
              <a:rPr lang="fr-FR" altLang="fr-FR" sz="3600" b="1" dirty="0">
                <a:solidFill>
                  <a:schemeClr val="bg1"/>
                </a:solidFill>
              </a:rPr>
              <a:t> et insuffisance cardiaque</a:t>
            </a:r>
          </a:p>
        </p:txBody>
      </p:sp>
      <p:sp>
        <p:nvSpPr>
          <p:cNvPr id="10"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Facteurs de risque</a:t>
            </a: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t>30</a:t>
            </a:fld>
            <a:endParaRPr lang="fr-BE"/>
          </a:p>
        </p:txBody>
      </p:sp>
    </p:spTree>
    <p:extLst>
      <p:ext uri="{BB962C8B-B14F-4D97-AF65-F5344CB8AC3E}">
        <p14:creationId xmlns:p14="http://schemas.microsoft.com/office/powerpoint/2010/main" val="2613023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a:xfrm>
            <a:off x="457200" y="1628800"/>
            <a:ext cx="8229600" cy="877937"/>
          </a:xfrm>
        </p:spPr>
        <p:txBody>
          <a:bodyPr/>
          <a:lstStyle/>
          <a:p>
            <a:r>
              <a:rPr lang="fr-FR" altLang="fr-FR" dirty="0"/>
              <a:t>Et dans la vraie vie…</a:t>
            </a:r>
          </a:p>
        </p:txBody>
      </p:sp>
      <p:sp>
        <p:nvSpPr>
          <p:cNvPr id="4" name="Rectangle 7"/>
          <p:cNvSpPr>
            <a:spLocks noGrp="1" noChangeArrowheads="1"/>
          </p:cNvSpPr>
          <p:nvPr>
            <p:ph sz="quarter" idx="1"/>
          </p:nvPr>
        </p:nvSpPr>
        <p:spPr>
          <a:xfrm>
            <a:off x="457200" y="2884363"/>
            <a:ext cx="8229600" cy="4937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defRPr/>
            </a:pPr>
            <a:r>
              <a:rPr lang="fr-FR" altLang="fr-FR" sz="2200" dirty="0">
                <a:latin typeface="+mj-lt"/>
              </a:rPr>
              <a:t>Etude </a:t>
            </a:r>
            <a:r>
              <a:rPr lang="fr-FR" altLang="fr-FR" sz="2200" dirty="0" err="1">
                <a:latin typeface="+mj-lt"/>
              </a:rPr>
              <a:t>Juurlink</a:t>
            </a:r>
            <a:r>
              <a:rPr lang="fr-FR" altLang="fr-FR" sz="2200" dirty="0">
                <a:latin typeface="+mj-lt"/>
              </a:rPr>
              <a:t> DN, et al (N </a:t>
            </a:r>
            <a:r>
              <a:rPr lang="fr-FR" altLang="fr-FR" sz="2200" dirty="0" err="1">
                <a:latin typeface="+mj-lt"/>
              </a:rPr>
              <a:t>Engl</a:t>
            </a:r>
            <a:r>
              <a:rPr lang="fr-FR" altLang="fr-FR" sz="2200" dirty="0">
                <a:latin typeface="+mj-lt"/>
              </a:rPr>
              <a:t> J M, 2004)</a:t>
            </a:r>
          </a:p>
          <a:p>
            <a:pPr lvl="1">
              <a:defRPr/>
            </a:pPr>
            <a:r>
              <a:rPr lang="fr-FR" altLang="fr-FR" sz="2000" dirty="0">
                <a:latin typeface="+mj-lt"/>
              </a:rPr>
              <a:t>N° de cartes de SS</a:t>
            </a:r>
          </a:p>
          <a:p>
            <a:pPr lvl="1">
              <a:defRPr/>
            </a:pPr>
            <a:r>
              <a:rPr lang="fr-FR" altLang="fr-FR" sz="2000" dirty="0">
                <a:latin typeface="+mj-lt"/>
              </a:rPr>
              <a:t>Enregistrement des prescriptions du « Ontario Drug </a:t>
            </a:r>
            <a:r>
              <a:rPr lang="fr-FR" altLang="fr-FR" sz="2000" dirty="0" err="1">
                <a:latin typeface="+mj-lt"/>
              </a:rPr>
              <a:t>Benefit</a:t>
            </a:r>
            <a:r>
              <a:rPr lang="fr-FR" altLang="fr-FR" sz="2000" dirty="0">
                <a:latin typeface="+mj-lt"/>
              </a:rPr>
              <a:t> Program » concernant tous les habitants &gt; 65 ans (1.3 M)</a:t>
            </a:r>
          </a:p>
          <a:p>
            <a:pPr lvl="1">
              <a:defRPr/>
            </a:pPr>
            <a:r>
              <a:rPr lang="fr-FR" altLang="fr-FR" sz="2000" dirty="0">
                <a:latin typeface="+mj-lt"/>
              </a:rPr>
              <a:t>Compte rendus de sortie des hôpitaux canadiens</a:t>
            </a:r>
          </a:p>
          <a:p>
            <a:pPr lvl="1">
              <a:defRPr/>
            </a:pPr>
            <a:r>
              <a:rPr lang="fr-FR" altLang="fr-FR" sz="2000" dirty="0">
                <a:latin typeface="+mj-lt"/>
              </a:rPr>
              <a:t>Identification des patients hospitalisés pour insuffisance cardiaque</a:t>
            </a:r>
          </a:p>
          <a:p>
            <a:pPr lvl="1">
              <a:defRPr/>
            </a:pPr>
            <a:r>
              <a:rPr lang="fr-FR" altLang="fr-FR" sz="2000" dirty="0">
                <a:latin typeface="+mj-lt"/>
              </a:rPr>
              <a:t>Identification des prescriptions de </a:t>
            </a:r>
            <a:r>
              <a:rPr lang="fr-FR" altLang="fr-FR" sz="2000" dirty="0" err="1">
                <a:latin typeface="+mj-lt"/>
              </a:rPr>
              <a:t>spironolactone</a:t>
            </a:r>
            <a:r>
              <a:rPr lang="fr-FR" altLang="fr-FR" sz="2000" dirty="0">
                <a:latin typeface="+mj-lt"/>
              </a:rPr>
              <a:t> et autres traitements pouvant modifier la kaliémie</a:t>
            </a:r>
          </a:p>
          <a:p>
            <a:pPr lvl="1">
              <a:defRPr/>
            </a:pPr>
            <a:r>
              <a:rPr lang="fr-FR" altLang="fr-FR" sz="2000" dirty="0">
                <a:latin typeface="+mj-lt"/>
              </a:rPr>
              <a:t>Identification des hospitalisations pour hyperkaliémie et des décès consécutifs</a:t>
            </a:r>
          </a:p>
          <a:p>
            <a:pPr>
              <a:lnSpc>
                <a:spcPct val="80000"/>
              </a:lnSpc>
              <a:defRPr/>
            </a:pPr>
            <a:endParaRPr lang="fr-FR" altLang="fr-FR" sz="2800" dirty="0"/>
          </a:p>
        </p:txBody>
      </p:sp>
      <p:sp>
        <p:nvSpPr>
          <p:cNvPr id="5" name="Titre 1"/>
          <p:cNvSpPr txBox="1">
            <a:spLocks/>
          </p:cNvSpPr>
          <p:nvPr/>
        </p:nvSpPr>
        <p:spPr>
          <a:xfrm>
            <a:off x="457200" y="692696"/>
            <a:ext cx="8229600" cy="720080"/>
          </a:xfrm>
          <a:prstGeom prst="rect">
            <a:avLst/>
          </a:prstGeom>
          <a:solidFill>
            <a:schemeClr val="accent5">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600" b="1" dirty="0" err="1">
                <a:solidFill>
                  <a:schemeClr val="bg1"/>
                </a:solidFill>
              </a:rPr>
              <a:t>Spironolactone</a:t>
            </a:r>
            <a:r>
              <a:rPr lang="fr-FR" altLang="fr-FR" sz="3600" b="1" dirty="0">
                <a:solidFill>
                  <a:schemeClr val="bg1"/>
                </a:solidFill>
              </a:rPr>
              <a:t> et insuffisance cardiaque</a:t>
            </a:r>
          </a:p>
        </p:txBody>
      </p:sp>
      <p:sp>
        <p:nvSpPr>
          <p:cNvPr id="6"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Facteurs de risque</a:t>
            </a: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t>31</a:t>
            </a:fld>
            <a:endParaRPr lang="fr-BE"/>
          </a:p>
        </p:txBody>
      </p:sp>
    </p:spTree>
    <p:extLst>
      <p:ext uri="{BB962C8B-B14F-4D97-AF65-F5344CB8AC3E}">
        <p14:creationId xmlns:p14="http://schemas.microsoft.com/office/powerpoint/2010/main" val="1938893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457200" y="692696"/>
            <a:ext cx="8229600" cy="720080"/>
          </a:xfrm>
          <a:prstGeom prst="rect">
            <a:avLst/>
          </a:prstGeom>
          <a:solidFill>
            <a:schemeClr val="accent5">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600" b="1" dirty="0" err="1">
                <a:solidFill>
                  <a:schemeClr val="bg1"/>
                </a:solidFill>
              </a:rPr>
              <a:t>Spironolactone</a:t>
            </a:r>
            <a:r>
              <a:rPr lang="fr-FR" altLang="fr-FR" sz="3600" b="1" dirty="0">
                <a:solidFill>
                  <a:schemeClr val="bg1"/>
                </a:solidFill>
              </a:rPr>
              <a:t> et insuffisance cardiaque</a:t>
            </a:r>
          </a:p>
        </p:txBody>
      </p:sp>
      <p:sp>
        <p:nvSpPr>
          <p:cNvPr id="6"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Facteurs de risque</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5230"/>
          <a:stretch/>
        </p:blipFill>
        <p:spPr bwMode="auto">
          <a:xfrm>
            <a:off x="255552" y="1412776"/>
            <a:ext cx="8632895" cy="5334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4" name="Titre 1"/>
          <p:cNvSpPr>
            <a:spLocks noGrp="1"/>
          </p:cNvSpPr>
          <p:nvPr>
            <p:ph type="title"/>
          </p:nvPr>
        </p:nvSpPr>
        <p:spPr>
          <a:xfrm>
            <a:off x="1475656" y="2276872"/>
            <a:ext cx="3888432" cy="1080120"/>
          </a:xfrm>
          <a:solidFill>
            <a:schemeClr val="tx2"/>
          </a:solidFill>
        </p:spPr>
        <p:txBody>
          <a:bodyPr>
            <a:noAutofit/>
          </a:bodyPr>
          <a:lstStyle/>
          <a:p>
            <a:r>
              <a:rPr lang="fr-FR" altLang="fr-FR" sz="3600" dirty="0">
                <a:solidFill>
                  <a:schemeClr val="bg1"/>
                </a:solidFill>
              </a:rPr>
              <a:t>Prescriptions de </a:t>
            </a:r>
            <a:r>
              <a:rPr lang="fr-FR" altLang="fr-FR" sz="3600" dirty="0" err="1">
                <a:solidFill>
                  <a:schemeClr val="bg1"/>
                </a:solidFill>
              </a:rPr>
              <a:t>spironolactone</a:t>
            </a:r>
            <a:endParaRPr lang="fr-FR" altLang="fr-FR" sz="3600" dirty="0">
              <a:solidFill>
                <a:schemeClr val="bg1"/>
              </a:solidFill>
            </a:endParaRP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t>32</a:t>
            </a:fld>
            <a:endParaRPr lang="fr-BE"/>
          </a:p>
        </p:txBody>
      </p:sp>
    </p:spTree>
    <p:extLst>
      <p:ext uri="{BB962C8B-B14F-4D97-AF65-F5344CB8AC3E}">
        <p14:creationId xmlns:p14="http://schemas.microsoft.com/office/powerpoint/2010/main" val="1051969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457200" y="692696"/>
            <a:ext cx="8229600" cy="720080"/>
          </a:xfrm>
          <a:prstGeom prst="rect">
            <a:avLst/>
          </a:prstGeom>
          <a:solidFill>
            <a:schemeClr val="accent5">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600" b="1" dirty="0" err="1">
                <a:solidFill>
                  <a:schemeClr val="bg1"/>
                </a:solidFill>
              </a:rPr>
              <a:t>Spironolactone</a:t>
            </a:r>
            <a:r>
              <a:rPr lang="fr-FR" altLang="fr-FR" sz="3600" b="1" dirty="0">
                <a:solidFill>
                  <a:schemeClr val="bg1"/>
                </a:solidFill>
              </a:rPr>
              <a:t> et insuffisance cardiaque</a:t>
            </a:r>
          </a:p>
        </p:txBody>
      </p:sp>
      <p:sp>
        <p:nvSpPr>
          <p:cNvPr id="6"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Facteurs de risque</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257"/>
          <a:stretch/>
        </p:blipFill>
        <p:spPr bwMode="auto">
          <a:xfrm>
            <a:off x="280056" y="1700808"/>
            <a:ext cx="8583885" cy="5042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18" name="Titre 1"/>
          <p:cNvSpPr>
            <a:spLocks noGrp="1"/>
          </p:cNvSpPr>
          <p:nvPr>
            <p:ph type="title"/>
          </p:nvPr>
        </p:nvSpPr>
        <p:spPr>
          <a:xfrm>
            <a:off x="2195736" y="2276872"/>
            <a:ext cx="3484506" cy="720080"/>
          </a:xfrm>
          <a:solidFill>
            <a:schemeClr val="tx2"/>
          </a:solidFill>
        </p:spPr>
        <p:txBody>
          <a:bodyPr>
            <a:normAutofit/>
          </a:bodyPr>
          <a:lstStyle/>
          <a:p>
            <a:r>
              <a:rPr lang="fr-FR" altLang="fr-FR" sz="3600" dirty="0">
                <a:solidFill>
                  <a:schemeClr val="bg1"/>
                </a:solidFill>
              </a:rPr>
              <a:t>Hyperkaliémie</a:t>
            </a: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t>33</a:t>
            </a:fld>
            <a:endParaRPr lang="fr-BE"/>
          </a:p>
        </p:txBody>
      </p:sp>
    </p:spTree>
    <p:extLst>
      <p:ext uri="{BB962C8B-B14F-4D97-AF65-F5344CB8AC3E}">
        <p14:creationId xmlns:p14="http://schemas.microsoft.com/office/powerpoint/2010/main" val="1639463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457200" y="692696"/>
            <a:ext cx="8229600" cy="720080"/>
          </a:xfrm>
          <a:prstGeom prst="rect">
            <a:avLst/>
          </a:prstGeom>
          <a:solidFill>
            <a:schemeClr val="accent5">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600" b="1" dirty="0" err="1">
                <a:solidFill>
                  <a:schemeClr val="bg1"/>
                </a:solidFill>
              </a:rPr>
              <a:t>Spironolactone</a:t>
            </a:r>
            <a:r>
              <a:rPr lang="fr-FR" altLang="fr-FR" sz="3600" b="1" dirty="0">
                <a:solidFill>
                  <a:schemeClr val="bg1"/>
                </a:solidFill>
              </a:rPr>
              <a:t> et insuffisance cardiaque</a:t>
            </a:r>
          </a:p>
        </p:txBody>
      </p:sp>
      <p:sp>
        <p:nvSpPr>
          <p:cNvPr id="6"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Facteurs de risque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98" y="1484784"/>
            <a:ext cx="8568404" cy="5068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2" name="Titre 1"/>
          <p:cNvSpPr>
            <a:spLocks noGrp="1"/>
          </p:cNvSpPr>
          <p:nvPr>
            <p:ph type="title"/>
          </p:nvPr>
        </p:nvSpPr>
        <p:spPr>
          <a:xfrm>
            <a:off x="2195736" y="2060848"/>
            <a:ext cx="2664296" cy="720080"/>
          </a:xfrm>
          <a:solidFill>
            <a:schemeClr val="tx2"/>
          </a:solidFill>
        </p:spPr>
        <p:txBody>
          <a:bodyPr>
            <a:normAutofit fontScale="90000"/>
          </a:bodyPr>
          <a:lstStyle/>
          <a:p>
            <a:r>
              <a:rPr lang="fr-FR" altLang="fr-FR" dirty="0">
                <a:solidFill>
                  <a:schemeClr val="bg1"/>
                </a:solidFill>
              </a:rPr>
              <a:t>Décès…</a:t>
            </a: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t>34</a:t>
            </a:fld>
            <a:endParaRPr lang="fr-BE"/>
          </a:p>
        </p:txBody>
      </p:sp>
    </p:spTree>
    <p:extLst>
      <p:ext uri="{BB962C8B-B14F-4D97-AF65-F5344CB8AC3E}">
        <p14:creationId xmlns:p14="http://schemas.microsoft.com/office/powerpoint/2010/main" val="382454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51520" y="1876251"/>
            <a:ext cx="8435280" cy="4289053"/>
          </a:xfrm>
        </p:spPr>
        <p:txBody>
          <a:bodyPr>
            <a:normAutofit/>
          </a:bodyPr>
          <a:lstStyle/>
          <a:p>
            <a:pPr algn="just">
              <a:lnSpc>
                <a:spcPct val="80000"/>
              </a:lnSpc>
              <a:defRPr/>
            </a:pPr>
            <a:r>
              <a:rPr lang="fr-FR" altLang="fr-FR" sz="2800" dirty="0"/>
              <a:t>Le rapport bénéfice / risque évalué par les essais ne s’applique qu’à la population incluse dans ces essais</a:t>
            </a:r>
          </a:p>
          <a:p>
            <a:pPr algn="just">
              <a:lnSpc>
                <a:spcPct val="80000"/>
              </a:lnSpc>
              <a:defRPr/>
            </a:pPr>
            <a:endParaRPr lang="fr-FR" altLang="fr-FR" sz="2800" dirty="0"/>
          </a:p>
          <a:p>
            <a:pPr algn="just">
              <a:lnSpc>
                <a:spcPct val="80000"/>
              </a:lnSpc>
              <a:defRPr/>
            </a:pPr>
            <a:r>
              <a:rPr lang="fr-FR" altLang="fr-FR" sz="2800" dirty="0"/>
              <a:t>Une trop large utilisation de la </a:t>
            </a:r>
            <a:r>
              <a:rPr lang="fr-FR" altLang="fr-FR" sz="2800" dirty="0" err="1"/>
              <a:t>spironolactone</a:t>
            </a:r>
            <a:r>
              <a:rPr lang="fr-FR" altLang="fr-FR" sz="2800" dirty="0"/>
              <a:t> dans l’insuffisance cardiaque peut conduire à une détérioration du rapport bénéfice / risque</a:t>
            </a:r>
          </a:p>
          <a:p>
            <a:pPr algn="just">
              <a:lnSpc>
                <a:spcPct val="80000"/>
              </a:lnSpc>
              <a:defRPr/>
            </a:pPr>
            <a:endParaRPr lang="fr-FR" altLang="fr-FR" sz="2800" dirty="0"/>
          </a:p>
          <a:p>
            <a:pPr algn="just">
              <a:lnSpc>
                <a:spcPct val="80000"/>
              </a:lnSpc>
              <a:defRPr/>
            </a:pPr>
            <a:r>
              <a:rPr lang="fr-FR" altLang="fr-FR" sz="2800" dirty="0"/>
              <a:t>La mise en application des résultats des essais dans la pratique courante peut conduire à une modification du rapport bénéfice / risque</a:t>
            </a:r>
          </a:p>
          <a:p>
            <a:pPr algn="just">
              <a:defRPr/>
            </a:pPr>
            <a:endParaRPr lang="fr-FR" sz="2800" dirty="0"/>
          </a:p>
        </p:txBody>
      </p:sp>
      <p:sp>
        <p:nvSpPr>
          <p:cNvPr id="4" name="Titre 1"/>
          <p:cNvSpPr txBox="1">
            <a:spLocks/>
          </p:cNvSpPr>
          <p:nvPr/>
        </p:nvSpPr>
        <p:spPr>
          <a:xfrm>
            <a:off x="457200" y="692696"/>
            <a:ext cx="8229600" cy="720080"/>
          </a:xfrm>
          <a:prstGeom prst="rect">
            <a:avLst/>
          </a:prstGeom>
          <a:solidFill>
            <a:schemeClr val="accent5">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600" b="1" dirty="0" err="1">
                <a:solidFill>
                  <a:schemeClr val="bg1"/>
                </a:solidFill>
              </a:rPr>
              <a:t>Spironolactone</a:t>
            </a:r>
            <a:r>
              <a:rPr lang="fr-FR" altLang="fr-FR" sz="3600" b="1" dirty="0">
                <a:solidFill>
                  <a:schemeClr val="bg1"/>
                </a:solidFill>
              </a:rPr>
              <a:t> et insuffisance cardiaque</a:t>
            </a:r>
          </a:p>
        </p:txBody>
      </p:sp>
      <p:sp>
        <p:nvSpPr>
          <p:cNvPr id="5"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Facteurs de risque</a:t>
            </a: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35</a:t>
            </a:fld>
            <a:endParaRPr lang="fr-BE"/>
          </a:p>
        </p:txBody>
      </p:sp>
    </p:spTree>
    <p:extLst>
      <p:ext uri="{BB962C8B-B14F-4D97-AF65-F5344CB8AC3E}">
        <p14:creationId xmlns:p14="http://schemas.microsoft.com/office/powerpoint/2010/main" val="2593388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0" y="2708920"/>
            <a:ext cx="9144000" cy="1440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2800" b="1" dirty="0"/>
              <a:t>Harmonisation insuffisante des prescriptions</a:t>
            </a:r>
          </a:p>
          <a:p>
            <a:pPr marL="0" indent="0" algn="just">
              <a:buNone/>
            </a:pPr>
            <a:r>
              <a:rPr lang="fr-FR" sz="2400" dirty="0"/>
              <a:t>Plusieurs prescripteurs, absence de communication médecin-pharmacien ou médecin-soignant</a:t>
            </a:r>
            <a:endParaRPr lang="fr-FR" dirty="0"/>
          </a:p>
          <a:p>
            <a:pPr marL="0" indent="0">
              <a:buFont typeface="Arial" pitchFamily="34" charset="0"/>
              <a:buNone/>
            </a:pPr>
            <a:endParaRPr lang="fr-FR" dirty="0"/>
          </a:p>
        </p:txBody>
      </p:sp>
      <p:sp>
        <p:nvSpPr>
          <p:cNvPr id="7" name="Espace réservé du contenu 2"/>
          <p:cNvSpPr txBox="1">
            <a:spLocks/>
          </p:cNvSpPr>
          <p:nvPr/>
        </p:nvSpPr>
        <p:spPr>
          <a:xfrm>
            <a:off x="0" y="4581128"/>
            <a:ext cx="9144000" cy="14431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2800" b="1" dirty="0"/>
              <a:t>Absence de réévaluation de l’ordonnance, voire de dé-prescription</a:t>
            </a:r>
          </a:p>
          <a:p>
            <a:pPr marL="0" indent="0">
              <a:buFont typeface="Arial" pitchFamily="34" charset="0"/>
              <a:buNone/>
            </a:pPr>
            <a:endParaRPr lang="fr-FR" sz="2800" dirty="0"/>
          </a:p>
        </p:txBody>
      </p:sp>
      <p:sp>
        <p:nvSpPr>
          <p:cNvPr id="10" name="Espace réservé du contenu 2"/>
          <p:cNvSpPr txBox="1">
            <a:spLocks/>
          </p:cNvSpPr>
          <p:nvPr/>
        </p:nvSpPr>
        <p:spPr>
          <a:xfrm>
            <a:off x="1969" y="1771927"/>
            <a:ext cx="9144000" cy="8649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2800" b="1" dirty="0"/>
              <a:t>Surveillance insuffisante</a:t>
            </a: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t>36</a:t>
            </a:fld>
            <a:endParaRPr lang="fr-BE"/>
          </a:p>
        </p:txBody>
      </p:sp>
      <p:sp>
        <p:nvSpPr>
          <p:cNvPr id="12"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Facteurs de risque</a:t>
            </a:r>
          </a:p>
        </p:txBody>
      </p:sp>
      <p:sp>
        <p:nvSpPr>
          <p:cNvPr id="13" name="Espace réservé du contenu 2"/>
          <p:cNvSpPr txBox="1">
            <a:spLocks/>
          </p:cNvSpPr>
          <p:nvPr/>
        </p:nvSpPr>
        <p:spPr>
          <a:xfrm>
            <a:off x="1969" y="675698"/>
            <a:ext cx="9144000" cy="7230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2800" b="1" dirty="0">
                <a:solidFill>
                  <a:schemeClr val="tx2"/>
                </a:solidFill>
              </a:rPr>
              <a:t>2. Circonstances liées au prescripteur, dispensateur</a:t>
            </a:r>
          </a:p>
          <a:p>
            <a:pPr marL="0" indent="0" algn="just">
              <a:buFont typeface="Arial" pitchFamily="34" charset="0"/>
              <a:buNone/>
            </a:pPr>
            <a:endParaRPr lang="fr-FR" sz="2800" dirty="0"/>
          </a:p>
          <a:p>
            <a:endParaRPr lang="fr-FR" dirty="0"/>
          </a:p>
        </p:txBody>
      </p:sp>
      <p:sp>
        <p:nvSpPr>
          <p:cNvPr id="8" name="Ellipse 7"/>
          <p:cNvSpPr/>
          <p:nvPr/>
        </p:nvSpPr>
        <p:spPr>
          <a:xfrm>
            <a:off x="8490281" y="93283"/>
            <a:ext cx="514400" cy="45790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smtClean="0"/>
              <a:t>A</a:t>
            </a:r>
            <a:endParaRPr lang="fr-FR" sz="3600" b="1"/>
          </a:p>
        </p:txBody>
      </p:sp>
    </p:spTree>
    <p:extLst>
      <p:ext uri="{BB962C8B-B14F-4D97-AF65-F5344CB8AC3E}">
        <p14:creationId xmlns:p14="http://schemas.microsoft.com/office/powerpoint/2010/main" val="3754537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2"/>
          <p:cNvSpPr txBox="1">
            <a:spLocks/>
          </p:cNvSpPr>
          <p:nvPr/>
        </p:nvSpPr>
        <p:spPr>
          <a:xfrm>
            <a:off x="1969" y="2708920"/>
            <a:ext cx="9144000" cy="28092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800" b="1" dirty="0"/>
              <a:t>	</a:t>
            </a:r>
            <a:endParaRPr lang="fr-FR" sz="2400" dirty="0"/>
          </a:p>
          <a:p>
            <a:pPr marL="0" indent="0" algn="just">
              <a:buNone/>
            </a:pPr>
            <a:r>
              <a:rPr lang="fr-FR" sz="2400" u="sng" dirty="0"/>
              <a:t> </a:t>
            </a:r>
            <a:endParaRPr lang="fr-FR" sz="2400" dirty="0"/>
          </a:p>
        </p:txBody>
      </p:sp>
      <p:sp>
        <p:nvSpPr>
          <p:cNvPr id="11" name="Espace réservé du contenu 2"/>
          <p:cNvSpPr txBox="1">
            <a:spLocks/>
          </p:cNvSpPr>
          <p:nvPr/>
        </p:nvSpPr>
        <p:spPr>
          <a:xfrm>
            <a:off x="1969" y="1340768"/>
            <a:ext cx="9145968"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2800" b="1" dirty="0"/>
              <a:t>Défaut d’observance</a:t>
            </a:r>
          </a:p>
          <a:p>
            <a:pPr marL="0" indent="0" algn="just">
              <a:buNone/>
            </a:pPr>
            <a:r>
              <a:rPr lang="fr-FR" sz="2400" dirty="0"/>
              <a:t>Expose à un risque de sevrage ou de surdosage ou d’inefficacité</a:t>
            </a: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t>37</a:t>
            </a:fld>
            <a:endParaRPr lang="fr-BE"/>
          </a:p>
        </p:txBody>
      </p:sp>
      <p:sp>
        <p:nvSpPr>
          <p:cNvPr id="9"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Facteurs de risque</a:t>
            </a:r>
          </a:p>
        </p:txBody>
      </p:sp>
      <p:sp>
        <p:nvSpPr>
          <p:cNvPr id="12" name="Espace réservé du contenu 2"/>
          <p:cNvSpPr txBox="1">
            <a:spLocks/>
          </p:cNvSpPr>
          <p:nvPr/>
        </p:nvSpPr>
        <p:spPr>
          <a:xfrm>
            <a:off x="0" y="692697"/>
            <a:ext cx="9144000"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800" b="1" dirty="0">
                <a:solidFill>
                  <a:schemeClr val="tx2"/>
                </a:solidFill>
              </a:rPr>
              <a:t>3. Circonstances en lien avec la situation du patient</a:t>
            </a:r>
            <a:endParaRPr lang="fr-FR" sz="2800" dirty="0"/>
          </a:p>
          <a:p>
            <a:endParaRPr lang="fr-FR" dirty="0"/>
          </a:p>
          <a:p>
            <a:pPr marL="0" indent="0">
              <a:buFont typeface="Arial" pitchFamily="34" charset="0"/>
              <a:buNone/>
            </a:pPr>
            <a:endParaRPr lang="fr-FR" dirty="0"/>
          </a:p>
        </p:txBody>
      </p:sp>
      <mc:AlternateContent xmlns:mc="http://schemas.openxmlformats.org/markup-compatibility/2006" xmlns:a14="http://schemas.microsoft.com/office/drawing/2010/main">
        <mc:Choice Requires="a14">
          <p:sp>
            <p:nvSpPr>
              <p:cNvPr id="15" name="Espace réservé du contenu 2">
                <a:extLst>
                  <a:ext uri="{FF2B5EF4-FFF2-40B4-BE49-F238E27FC236}">
                    <a16:creationId xmlns:a16="http://schemas.microsoft.com/office/drawing/2014/main" xmlns="" id="{4645FF27-A8FD-4C69-B164-C58145120D11}"/>
                  </a:ext>
                </a:extLst>
              </p:cNvPr>
              <p:cNvSpPr txBox="1">
                <a:spLocks/>
              </p:cNvSpPr>
              <p:nvPr/>
            </p:nvSpPr>
            <p:spPr>
              <a:xfrm>
                <a:off x="0" y="2467030"/>
                <a:ext cx="9144000" cy="30689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2800" b="1" dirty="0"/>
                  <a:t>Situations qui </a:t>
                </a:r>
                <a14:m>
                  <m:oMath xmlns:m="http://schemas.openxmlformats.org/officeDocument/2006/math">
                    <m:r>
                      <a:rPr lang="fr-FR" sz="2800" b="1" i="1" dirty="0" smtClean="0">
                        <a:latin typeface="Cambria Math"/>
                      </a:rPr>
                      <m:t>↗</m:t>
                    </m:r>
                  </m:oMath>
                </a14:m>
                <a:r>
                  <a:rPr lang="fr-FR" sz="2800" b="1" dirty="0"/>
                  <a:t> le risque d’EIM</a:t>
                </a:r>
              </a:p>
              <a:p>
                <a:pPr algn="just">
                  <a:buFont typeface="Calibri" panose="020F0502020204030204" pitchFamily="34" charset="0"/>
                  <a:buChar char="‐"/>
                </a:pPr>
                <a:r>
                  <a:rPr lang="fr-FR" sz="2400" dirty="0"/>
                  <a:t>Pathologiques : </a:t>
                </a:r>
              </a:p>
              <a:p>
                <a:pPr lvl="1" algn="just">
                  <a:buFont typeface="Calibri" panose="020F0502020204030204" pitchFamily="34" charset="0"/>
                  <a:buChar char="‐"/>
                </a:pPr>
                <a:r>
                  <a:rPr lang="fr-FR" sz="2000" dirty="0"/>
                  <a:t>insuffisance respiratoire chronique (benzodiazépine)</a:t>
                </a:r>
              </a:p>
              <a:p>
                <a:pPr algn="just">
                  <a:buFont typeface="Calibri" panose="020F0502020204030204" pitchFamily="34" charset="0"/>
                  <a:buChar char="‐"/>
                </a:pPr>
                <a:r>
                  <a:rPr lang="fr-FR" sz="2400" dirty="0"/>
                  <a:t>Physiologiques (grossesse, sujet âgé, anomalies enzymatiques …)</a:t>
                </a:r>
              </a:p>
              <a:p>
                <a:pPr marL="0" indent="0" algn="just">
                  <a:buNone/>
                </a:pPr>
                <a:r>
                  <a:rPr lang="fr-FR" sz="2400" dirty="0"/>
                  <a:t> Exemple : Déficit en DPD et (5-FU)</a:t>
                </a:r>
              </a:p>
            </p:txBody>
          </p:sp>
        </mc:Choice>
        <mc:Fallback xmlns="">
          <p:sp>
            <p:nvSpPr>
              <p:cNvPr id="15" name="Espace réservé du contenu 2">
                <a:extLst>
                  <a:ext uri="{FF2B5EF4-FFF2-40B4-BE49-F238E27FC236}">
                    <a16:creationId xmlns:a16="http://schemas.microsoft.com/office/drawing/2014/main" id="{4645FF27-A8FD-4C69-B164-C58145120D11}"/>
                  </a:ext>
                </a:extLst>
              </p:cNvPr>
              <p:cNvSpPr txBox="1">
                <a:spLocks noRot="1" noChangeAspect="1" noMove="1" noResize="1" noEditPoints="1" noAdjustHandles="1" noChangeArrowheads="1" noChangeShapeType="1" noTextEdit="1"/>
              </p:cNvSpPr>
              <p:nvPr/>
            </p:nvSpPr>
            <p:spPr>
              <a:xfrm>
                <a:off x="0" y="2467030"/>
                <a:ext cx="9144000" cy="3068960"/>
              </a:xfrm>
              <a:prstGeom prst="rect">
                <a:avLst/>
              </a:prstGeom>
              <a:blipFill>
                <a:blip r:embed="rId3"/>
                <a:stretch>
                  <a:fillRect l="-1200" t="-1988"/>
                </a:stretch>
              </a:blipFill>
            </p:spPr>
            <p:txBody>
              <a:bodyPr/>
              <a:lstStyle/>
              <a:p>
                <a:r>
                  <a:rPr lang="fr-FR">
                    <a:noFill/>
                  </a:rPr>
                  <a:t> </a:t>
                </a:r>
              </a:p>
            </p:txBody>
          </p:sp>
        </mc:Fallback>
      </mc:AlternateContent>
      <p:sp>
        <p:nvSpPr>
          <p:cNvPr id="8" name="Ellipse 7"/>
          <p:cNvSpPr/>
          <p:nvPr/>
        </p:nvSpPr>
        <p:spPr>
          <a:xfrm>
            <a:off x="8490281" y="93283"/>
            <a:ext cx="514400" cy="45790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smtClean="0"/>
              <a:t>A</a:t>
            </a:r>
            <a:endParaRPr lang="fr-FR" sz="3600" b="1"/>
          </a:p>
        </p:txBody>
      </p:sp>
    </p:spTree>
    <p:extLst>
      <p:ext uri="{BB962C8B-B14F-4D97-AF65-F5344CB8AC3E}">
        <p14:creationId xmlns:p14="http://schemas.microsoft.com/office/powerpoint/2010/main" val="365601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2"/>
          <p:cNvSpPr txBox="1">
            <a:spLocks/>
          </p:cNvSpPr>
          <p:nvPr/>
        </p:nvSpPr>
        <p:spPr>
          <a:xfrm>
            <a:off x="1969" y="2708920"/>
            <a:ext cx="9144000" cy="28092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800" b="1" dirty="0"/>
              <a:t>	</a:t>
            </a:r>
            <a:endParaRPr lang="fr-FR" sz="2400" dirty="0"/>
          </a:p>
          <a:p>
            <a:pPr marL="0" indent="0" algn="just">
              <a:buNone/>
            </a:pPr>
            <a:r>
              <a:rPr lang="fr-FR" sz="2400" u="sng" dirty="0"/>
              <a:t> </a:t>
            </a:r>
            <a:endParaRPr lang="fr-FR" sz="2400" dirty="0"/>
          </a:p>
        </p:txBody>
      </p:sp>
      <p:sp>
        <p:nvSpPr>
          <p:cNvPr id="11" name="Espace réservé du contenu 2"/>
          <p:cNvSpPr txBox="1">
            <a:spLocks/>
          </p:cNvSpPr>
          <p:nvPr/>
        </p:nvSpPr>
        <p:spPr>
          <a:xfrm>
            <a:off x="1969" y="1340768"/>
            <a:ext cx="9145968"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fr-FR" sz="2400" dirty="0"/>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t>38</a:t>
            </a:fld>
            <a:endParaRPr lang="fr-BE"/>
          </a:p>
        </p:txBody>
      </p:sp>
      <p:sp>
        <p:nvSpPr>
          <p:cNvPr id="9"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Facteurs de risque</a:t>
            </a:r>
          </a:p>
        </p:txBody>
      </p:sp>
      <p:sp>
        <p:nvSpPr>
          <p:cNvPr id="12" name="Espace réservé du contenu 2"/>
          <p:cNvSpPr txBox="1">
            <a:spLocks/>
          </p:cNvSpPr>
          <p:nvPr/>
        </p:nvSpPr>
        <p:spPr>
          <a:xfrm>
            <a:off x="0" y="692696"/>
            <a:ext cx="9144000" cy="16561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800" b="1" dirty="0">
                <a:solidFill>
                  <a:schemeClr val="tx2"/>
                </a:solidFill>
              </a:rPr>
              <a:t>3. Circonstances en lien avec la situation du patient</a:t>
            </a:r>
            <a:endParaRPr lang="fr-FR" sz="2800" dirty="0"/>
          </a:p>
          <a:p>
            <a:endParaRPr lang="fr-FR" dirty="0"/>
          </a:p>
          <a:p>
            <a:pPr marL="0" indent="0">
              <a:buFont typeface="Arial" pitchFamily="34" charset="0"/>
              <a:buNone/>
            </a:pPr>
            <a:endParaRPr lang="fr-FR" dirty="0"/>
          </a:p>
        </p:txBody>
      </p:sp>
      <mc:AlternateContent xmlns:mc="http://schemas.openxmlformats.org/markup-compatibility/2006" xmlns:a14="http://schemas.microsoft.com/office/drawing/2010/main">
        <mc:Choice Requires="a14">
          <p:sp>
            <p:nvSpPr>
              <p:cNvPr id="8" name="Espace réservé du contenu 2">
                <a:extLst>
                  <a:ext uri="{FF2B5EF4-FFF2-40B4-BE49-F238E27FC236}">
                    <a16:creationId xmlns:a16="http://schemas.microsoft.com/office/drawing/2014/main" xmlns="" id="{F326EB82-32F7-4C25-B2A9-8D93CDE624B0}"/>
                  </a:ext>
                </a:extLst>
              </p:cNvPr>
              <p:cNvSpPr txBox="1">
                <a:spLocks/>
              </p:cNvSpPr>
              <p:nvPr/>
            </p:nvSpPr>
            <p:spPr>
              <a:xfrm>
                <a:off x="35496" y="1189781"/>
                <a:ext cx="8928992" cy="10870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2800" b="1" dirty="0"/>
                  <a:t>Situations qui </a:t>
                </a:r>
                <a14:m>
                  <m:oMath xmlns:m="http://schemas.openxmlformats.org/officeDocument/2006/math">
                    <m:r>
                      <a:rPr lang="fr-FR" sz="2800" b="1" i="1" dirty="0" smtClean="0">
                        <a:latin typeface="Cambria Math"/>
                      </a:rPr>
                      <m:t>↗</m:t>
                    </m:r>
                  </m:oMath>
                </a14:m>
                <a:r>
                  <a:rPr lang="fr-FR" sz="2800" b="1" dirty="0"/>
                  <a:t> le risque d’EIM</a:t>
                </a:r>
              </a:p>
              <a:p>
                <a:pPr marL="0" indent="0" algn="just">
                  <a:buNone/>
                </a:pPr>
                <a:r>
                  <a:rPr lang="fr-FR" sz="2400" i="1" dirty="0"/>
                  <a:t>Exemple : Déficit en DPD et 5FU / </a:t>
                </a:r>
                <a:r>
                  <a:rPr lang="fr-FR" sz="2400" i="1" dirty="0" err="1"/>
                  <a:t>Capécitabine</a:t>
                </a:r>
                <a:r>
                  <a:rPr lang="fr-FR" sz="2400" i="1" dirty="0"/>
                  <a:t> (</a:t>
                </a:r>
                <a:r>
                  <a:rPr lang="fr-FR" sz="2400" i="1" dirty="0" err="1"/>
                  <a:t>pro-drogue</a:t>
                </a:r>
                <a:r>
                  <a:rPr lang="fr-FR" sz="2400" i="1" dirty="0"/>
                  <a:t> du 5-FU)</a:t>
                </a:r>
              </a:p>
            </p:txBody>
          </p:sp>
        </mc:Choice>
        <mc:Fallback xmlns="">
          <p:sp>
            <p:nvSpPr>
              <p:cNvPr id="8" name="Espace réservé du contenu 2">
                <a:extLst>
                  <a:ext uri="{FF2B5EF4-FFF2-40B4-BE49-F238E27FC236}">
                    <a16:creationId xmlns:a16="http://schemas.microsoft.com/office/drawing/2014/main" id="{F326EB82-32F7-4C25-B2A9-8D93CDE624B0}"/>
                  </a:ext>
                </a:extLst>
              </p:cNvPr>
              <p:cNvSpPr txBox="1">
                <a:spLocks noRot="1" noChangeAspect="1" noMove="1" noResize="1" noEditPoints="1" noAdjustHandles="1" noChangeArrowheads="1" noChangeShapeType="1" noTextEdit="1"/>
              </p:cNvSpPr>
              <p:nvPr/>
            </p:nvSpPr>
            <p:spPr>
              <a:xfrm>
                <a:off x="35496" y="1189781"/>
                <a:ext cx="8928992" cy="1087091"/>
              </a:xfrm>
              <a:prstGeom prst="rect">
                <a:avLst/>
              </a:prstGeom>
              <a:blipFill>
                <a:blip r:embed="rId3"/>
                <a:stretch>
                  <a:fillRect l="-1229" t="-5028" b="-559"/>
                </a:stretch>
              </a:blipFill>
            </p:spPr>
            <p:txBody>
              <a:bodyPr/>
              <a:lstStyle/>
              <a:p>
                <a:r>
                  <a:rPr lang="fr-FR">
                    <a:noFill/>
                  </a:rPr>
                  <a:t> </a:t>
                </a:r>
              </a:p>
            </p:txBody>
          </p:sp>
        </mc:Fallback>
      </mc:AlternateContent>
      <p:sp>
        <p:nvSpPr>
          <p:cNvPr id="13" name="ZoneTexte 12">
            <a:extLst>
              <a:ext uri="{FF2B5EF4-FFF2-40B4-BE49-F238E27FC236}">
                <a16:creationId xmlns:a16="http://schemas.microsoft.com/office/drawing/2014/main" xmlns="" id="{BB352A4D-48B9-49A5-A0B6-BE5A49FD2525}"/>
              </a:ext>
            </a:extLst>
          </p:cNvPr>
          <p:cNvSpPr txBox="1"/>
          <p:nvPr/>
        </p:nvSpPr>
        <p:spPr>
          <a:xfrm>
            <a:off x="19586" y="2060848"/>
            <a:ext cx="9016910" cy="2123658"/>
          </a:xfrm>
          <a:prstGeom prst="rect">
            <a:avLst/>
          </a:prstGeom>
          <a:noFill/>
        </p:spPr>
        <p:txBody>
          <a:bodyPr wrap="square" rtlCol="0">
            <a:spAutoFit/>
          </a:bodyPr>
          <a:lstStyle/>
          <a:p>
            <a:pPr marL="342900" indent="-342900" algn="just">
              <a:buFont typeface="Calibri" panose="020F0502020204030204" pitchFamily="34" charset="0"/>
              <a:buChar char="-"/>
            </a:pPr>
            <a:r>
              <a:rPr lang="fr-FR" sz="2200" dirty="0"/>
              <a:t>Indiquée dans le traitement des tumeurs solides </a:t>
            </a:r>
            <a:endParaRPr lang="fr-FR" sz="2200" b="0" i="0" u="none" strike="noStrike" baseline="0" dirty="0">
              <a:solidFill>
                <a:srgbClr val="000000"/>
              </a:solidFill>
            </a:endParaRPr>
          </a:p>
          <a:p>
            <a:pPr marL="342900" indent="-342900" algn="just">
              <a:buFont typeface="Calibri" panose="020F0502020204030204" pitchFamily="34" charset="0"/>
              <a:buChar char="-"/>
            </a:pPr>
            <a:r>
              <a:rPr lang="fr-FR" sz="2200" b="0" i="0" u="none" strike="noStrike" baseline="0" dirty="0">
                <a:solidFill>
                  <a:srgbClr val="000000"/>
                </a:solidFill>
              </a:rPr>
              <a:t>Toxicités sévères de grade 3-4 observée chez 10% à 30% des patients et des toxicités létales chez 0,3 à 2% des patients, selon les protocoles. </a:t>
            </a:r>
          </a:p>
          <a:p>
            <a:pPr marL="342900" indent="-342900" algn="just">
              <a:buFont typeface="Calibri" panose="020F0502020204030204" pitchFamily="34" charset="0"/>
              <a:buChar char="-"/>
            </a:pPr>
            <a:r>
              <a:rPr lang="fr-FR" sz="2200" dirty="0">
                <a:solidFill>
                  <a:srgbClr val="000000"/>
                </a:solidFill>
              </a:rPr>
              <a:t>E</a:t>
            </a:r>
            <a:r>
              <a:rPr lang="fr-FR" sz="2200" b="0" i="0" u="none" strike="noStrike" baseline="0" dirty="0">
                <a:solidFill>
                  <a:srgbClr val="000000"/>
                </a:solidFill>
              </a:rPr>
              <a:t>limination du 5FU majoritairement sous la dépendance de la </a:t>
            </a:r>
            <a:r>
              <a:rPr lang="fr-FR" sz="2200" b="0" i="0" u="none" strike="noStrike" baseline="0" dirty="0" err="1">
                <a:solidFill>
                  <a:srgbClr val="000000"/>
                </a:solidFill>
              </a:rPr>
              <a:t>dihydropyrimidine</a:t>
            </a:r>
            <a:r>
              <a:rPr lang="fr-FR" sz="2200" b="0" i="0" u="none" strike="noStrike" baseline="0" dirty="0">
                <a:solidFill>
                  <a:srgbClr val="000000"/>
                </a:solidFill>
              </a:rPr>
              <a:t> </a:t>
            </a:r>
            <a:r>
              <a:rPr lang="fr-FR" sz="2200" b="0" i="0" u="none" strike="noStrike" baseline="0" dirty="0" err="1">
                <a:solidFill>
                  <a:srgbClr val="000000"/>
                </a:solidFill>
              </a:rPr>
              <a:t>deshydrogénase</a:t>
            </a:r>
            <a:r>
              <a:rPr lang="fr-FR" sz="2200" b="0" i="0" u="none" strike="noStrike" baseline="0" dirty="0">
                <a:solidFill>
                  <a:srgbClr val="000000"/>
                </a:solidFill>
              </a:rPr>
              <a:t> (DPD) qui transforme le 5FU en dihydro-5FU inactif (environ 90% de la dose de 5FU administrée). </a:t>
            </a:r>
          </a:p>
        </p:txBody>
      </p:sp>
      <p:pic>
        <p:nvPicPr>
          <p:cNvPr id="16" name="Image 15">
            <a:extLst>
              <a:ext uri="{FF2B5EF4-FFF2-40B4-BE49-F238E27FC236}">
                <a16:creationId xmlns:a16="http://schemas.microsoft.com/office/drawing/2014/main" xmlns="" id="{4EF25903-B19A-45D9-83EF-0A7208A3C440}"/>
              </a:ext>
            </a:extLst>
          </p:cNvPr>
          <p:cNvPicPr>
            <a:picLocks noChangeAspect="1"/>
          </p:cNvPicPr>
          <p:nvPr/>
        </p:nvPicPr>
        <p:blipFill>
          <a:blip r:embed="rId4"/>
          <a:stretch>
            <a:fillRect/>
          </a:stretch>
        </p:blipFill>
        <p:spPr>
          <a:xfrm>
            <a:off x="4607191" y="4644788"/>
            <a:ext cx="4450820" cy="2159249"/>
          </a:xfrm>
          <a:prstGeom prst="rect">
            <a:avLst/>
          </a:prstGeom>
          <a:ln>
            <a:noFill/>
          </a:ln>
          <a:effectLst>
            <a:outerShdw blurRad="292100" dist="139700" dir="2700000" algn="tl" rotWithShape="0">
              <a:srgbClr val="333333">
                <a:alpha val="65000"/>
              </a:srgbClr>
            </a:outerShdw>
          </a:effectLst>
        </p:spPr>
      </p:pic>
      <p:sp>
        <p:nvSpPr>
          <p:cNvPr id="18" name="ZoneTexte 17">
            <a:extLst>
              <a:ext uri="{FF2B5EF4-FFF2-40B4-BE49-F238E27FC236}">
                <a16:creationId xmlns:a16="http://schemas.microsoft.com/office/drawing/2014/main" xmlns="" id="{4A079099-1CB5-4332-A70F-90ACD3D4187F}"/>
              </a:ext>
            </a:extLst>
          </p:cNvPr>
          <p:cNvSpPr txBox="1"/>
          <p:nvPr/>
        </p:nvSpPr>
        <p:spPr>
          <a:xfrm>
            <a:off x="68412" y="4113520"/>
            <a:ext cx="9016910" cy="769441"/>
          </a:xfrm>
          <a:prstGeom prst="rect">
            <a:avLst/>
          </a:prstGeom>
          <a:noFill/>
        </p:spPr>
        <p:txBody>
          <a:bodyPr wrap="square" rtlCol="0">
            <a:spAutoFit/>
          </a:bodyPr>
          <a:lstStyle/>
          <a:p>
            <a:pPr marL="342900" indent="-342900" algn="just">
              <a:buFont typeface="Calibri" panose="020F0502020204030204" pitchFamily="34" charset="0"/>
              <a:buChar char="-"/>
            </a:pPr>
            <a:r>
              <a:rPr lang="fr-FR" sz="2200" dirty="0"/>
              <a:t>Variabilité de </a:t>
            </a:r>
            <a:r>
              <a:rPr lang="fr-FR" sz="2200" dirty="0">
                <a:solidFill>
                  <a:srgbClr val="000000"/>
                </a:solidFill>
              </a:rPr>
              <a:t>l’activité de la DPD. Si diminution de l’activité de la DPD, risque de toxicités sévères</a:t>
            </a:r>
            <a:r>
              <a:rPr lang="fr-FR" sz="2200" b="0" i="0" u="none" strike="noStrike" baseline="0" dirty="0">
                <a:solidFill>
                  <a:srgbClr val="000000"/>
                </a:solidFill>
              </a:rPr>
              <a:t>. </a:t>
            </a:r>
          </a:p>
        </p:txBody>
      </p:sp>
      <p:sp>
        <p:nvSpPr>
          <p:cNvPr id="19" name="Rectangle 18">
            <a:extLst>
              <a:ext uri="{FF2B5EF4-FFF2-40B4-BE49-F238E27FC236}">
                <a16:creationId xmlns:a16="http://schemas.microsoft.com/office/drawing/2014/main" xmlns="" id="{4FE3C920-80C9-4ECA-AA8E-FAB901CD7595}"/>
              </a:ext>
            </a:extLst>
          </p:cNvPr>
          <p:cNvSpPr/>
          <p:nvPr/>
        </p:nvSpPr>
        <p:spPr>
          <a:xfrm>
            <a:off x="78167" y="5110866"/>
            <a:ext cx="4440707" cy="1502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Obligation d’effectuer un dépistage du déficit en DPD avant toute instauration de 5FU et </a:t>
            </a:r>
            <a:r>
              <a:rPr lang="fr-FR" sz="2400" b="1" dirty="0" err="1"/>
              <a:t>capécitabine</a:t>
            </a:r>
            <a:endParaRPr lang="fr-FR" sz="2400" b="1" dirty="0"/>
          </a:p>
        </p:txBody>
      </p:sp>
    </p:spTree>
    <p:extLst>
      <p:ext uri="{BB962C8B-B14F-4D97-AF65-F5344CB8AC3E}">
        <p14:creationId xmlns:p14="http://schemas.microsoft.com/office/powerpoint/2010/main" val="4096142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1" y="620688"/>
            <a:ext cx="9145969" cy="4525963"/>
          </a:xfrm>
        </p:spPr>
        <p:txBody>
          <a:bodyPr>
            <a:normAutofit/>
          </a:bodyPr>
          <a:lstStyle/>
          <a:p>
            <a:pPr>
              <a:buFont typeface="Arial" panose="020B0604020202020204" pitchFamily="34" charset="0"/>
              <a:buChar char="•"/>
            </a:pPr>
            <a:r>
              <a:rPr lang="fr-FR" b="1" dirty="0"/>
              <a:t>Autres situations à risque :</a:t>
            </a:r>
          </a:p>
          <a:p>
            <a:pPr lvl="1" algn="just">
              <a:buFont typeface="Arial" panose="020B0604020202020204" pitchFamily="34" charset="0"/>
              <a:buChar char="•"/>
            </a:pPr>
            <a:r>
              <a:rPr lang="fr-FR" b="1" dirty="0">
                <a:solidFill>
                  <a:schemeClr val="tx2"/>
                </a:solidFill>
              </a:rPr>
              <a:t>Erreurs médicamenteuses</a:t>
            </a:r>
          </a:p>
          <a:p>
            <a:pPr>
              <a:buFont typeface="Arial" panose="020B0604020202020204" pitchFamily="34" charset="0"/>
              <a:buChar char="•"/>
            </a:pPr>
            <a:endParaRPr lang="fr-FR" dirty="0"/>
          </a:p>
          <a:p>
            <a:pPr marL="0" indent="0">
              <a:buNone/>
            </a:pPr>
            <a:endParaRPr lang="fr-FR" dirty="0"/>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t>39</a:t>
            </a:fld>
            <a:endParaRPr lang="fr-BE"/>
          </a:p>
        </p:txBody>
      </p:sp>
      <p:sp>
        <p:nvSpPr>
          <p:cNvPr id="8"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Facteurs de risque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132856"/>
            <a:ext cx="7618790"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llipse 5"/>
          <p:cNvSpPr/>
          <p:nvPr/>
        </p:nvSpPr>
        <p:spPr>
          <a:xfrm>
            <a:off x="8490281" y="93283"/>
            <a:ext cx="514400" cy="45790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smtClean="0"/>
              <a:t>A</a:t>
            </a:r>
            <a:endParaRPr lang="fr-FR" sz="3600" b="1"/>
          </a:p>
        </p:txBody>
      </p:sp>
    </p:spTree>
    <p:extLst>
      <p:ext uri="{BB962C8B-B14F-4D97-AF65-F5344CB8AC3E}">
        <p14:creationId xmlns:p14="http://schemas.microsoft.com/office/powerpoint/2010/main" val="30538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F4668DC-857F-487D-BFFA-8C0CA5037977}" type="slidenum">
              <a:rPr lang="fr-BE" smtClean="0"/>
              <a:t>4</a:t>
            </a:fld>
            <a:endParaRPr lang="fr-BE"/>
          </a:p>
        </p:txBody>
      </p:sp>
      <p:sp>
        <p:nvSpPr>
          <p:cNvPr id="8"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Introduction</a:t>
            </a:r>
          </a:p>
        </p:txBody>
      </p:sp>
      <p:sp>
        <p:nvSpPr>
          <p:cNvPr id="2" name="ZoneTexte 1"/>
          <p:cNvSpPr txBox="1"/>
          <p:nvPr/>
        </p:nvSpPr>
        <p:spPr>
          <a:xfrm>
            <a:off x="179512" y="764704"/>
            <a:ext cx="8784976" cy="1200329"/>
          </a:xfrm>
          <a:prstGeom prst="rect">
            <a:avLst/>
          </a:prstGeom>
          <a:noFill/>
        </p:spPr>
        <p:txBody>
          <a:bodyPr wrap="square" rtlCol="0">
            <a:spAutoFit/>
          </a:bodyPr>
          <a:lstStyle/>
          <a:p>
            <a:pPr algn="just"/>
            <a:r>
              <a:rPr lang="fr-FR" sz="2400" dirty="0"/>
              <a:t>Enfant âgé de 12 ans, 38 kg, suivi pour un TDAH (Trouble Déficitaire de l’Attention avec ou sans Hyperactivité) et des troubles anxiodépressifs</a:t>
            </a:r>
          </a:p>
        </p:txBody>
      </p:sp>
      <p:sp>
        <p:nvSpPr>
          <p:cNvPr id="7" name="ZoneTexte 6"/>
          <p:cNvSpPr txBox="1"/>
          <p:nvPr/>
        </p:nvSpPr>
        <p:spPr>
          <a:xfrm>
            <a:off x="179512" y="2156663"/>
            <a:ext cx="8784976" cy="1200329"/>
          </a:xfrm>
          <a:prstGeom prst="rect">
            <a:avLst/>
          </a:prstGeom>
          <a:noFill/>
        </p:spPr>
        <p:txBody>
          <a:bodyPr wrap="square" rtlCol="0">
            <a:spAutoFit/>
          </a:bodyPr>
          <a:lstStyle/>
          <a:p>
            <a:pPr algn="just"/>
            <a:r>
              <a:rPr lang="fr-FR" sz="2400" dirty="0"/>
              <a:t>14/02/2019 : est adressé aux urgences pour des </a:t>
            </a:r>
            <a:r>
              <a:rPr lang="fr-FR" sz="2400" b="1" dirty="0"/>
              <a:t>propos incohérents </a:t>
            </a:r>
            <a:r>
              <a:rPr lang="fr-FR" sz="2400" dirty="0"/>
              <a:t>depuis le matin, </a:t>
            </a:r>
            <a:r>
              <a:rPr lang="fr-FR" sz="2400" b="1" dirty="0"/>
              <a:t>hallucinations visuelles </a:t>
            </a:r>
            <a:r>
              <a:rPr lang="fr-FR" sz="2400" dirty="0"/>
              <a:t>sans fièvre, sans éruption, </a:t>
            </a:r>
            <a:r>
              <a:rPr lang="fr-FR" sz="2400" b="1" dirty="0"/>
              <a:t>troubles du comportement </a:t>
            </a:r>
            <a:r>
              <a:rPr lang="fr-FR" sz="2400" dirty="0"/>
              <a:t>depuis quelques jours. </a:t>
            </a:r>
          </a:p>
        </p:txBody>
      </p:sp>
      <p:sp>
        <p:nvSpPr>
          <p:cNvPr id="9" name="ZoneTexte 8"/>
          <p:cNvSpPr txBox="1"/>
          <p:nvPr/>
        </p:nvSpPr>
        <p:spPr>
          <a:xfrm>
            <a:off x="179512" y="3568948"/>
            <a:ext cx="8784976" cy="2308324"/>
          </a:xfrm>
          <a:prstGeom prst="rect">
            <a:avLst/>
          </a:prstGeom>
          <a:noFill/>
        </p:spPr>
        <p:txBody>
          <a:bodyPr wrap="square" rtlCol="0">
            <a:spAutoFit/>
          </a:bodyPr>
          <a:lstStyle/>
          <a:p>
            <a:pPr algn="just"/>
            <a:r>
              <a:rPr lang="fr-FR" sz="2400" dirty="0"/>
              <a:t>A l’examen clinique : </a:t>
            </a:r>
          </a:p>
          <a:p>
            <a:pPr marL="342900" indent="-342900" algn="just">
              <a:buFont typeface="Arial" panose="020B0604020202020204" pitchFamily="34" charset="0"/>
              <a:buChar char="•"/>
            </a:pPr>
            <a:r>
              <a:rPr lang="fr-FR" sz="2400" dirty="0"/>
              <a:t>Apyrétique, FC 125/min, saturation 100%, TA 110/80 </a:t>
            </a:r>
            <a:r>
              <a:rPr lang="fr-FR" sz="2400" dirty="0" err="1"/>
              <a:t>mmHg</a:t>
            </a:r>
            <a:endParaRPr lang="fr-FR" sz="2400" dirty="0"/>
          </a:p>
          <a:p>
            <a:pPr marL="342900" indent="-342900" algn="just">
              <a:buFont typeface="Arial" panose="020B0604020202020204" pitchFamily="34" charset="0"/>
              <a:buChar char="•"/>
            </a:pPr>
            <a:r>
              <a:rPr lang="fr-FR" sz="2400" dirty="0"/>
              <a:t>Propos incohérents, répond aux consignes simples</a:t>
            </a:r>
          </a:p>
          <a:p>
            <a:pPr marL="342900" indent="-342900" algn="just">
              <a:buFont typeface="Arial" panose="020B0604020202020204" pitchFamily="34" charset="0"/>
              <a:buChar char="•"/>
            </a:pPr>
            <a:r>
              <a:rPr lang="fr-FR" sz="2400" dirty="0"/>
              <a:t>ROT+, bonne force musculaire, marche normale</a:t>
            </a:r>
          </a:p>
          <a:p>
            <a:pPr marL="342900" indent="-342900" algn="just">
              <a:buFont typeface="Arial" panose="020B0604020202020204" pitchFamily="34" charset="0"/>
              <a:buChar char="•"/>
            </a:pPr>
            <a:r>
              <a:rPr lang="fr-FR" sz="2400" dirty="0"/>
              <a:t>Mydriase réactive </a:t>
            </a:r>
          </a:p>
          <a:p>
            <a:pPr marL="342900" indent="-342900" algn="just">
              <a:buFont typeface="Arial" panose="020B0604020202020204" pitchFamily="34" charset="0"/>
              <a:buChar char="•"/>
            </a:pPr>
            <a:r>
              <a:rPr lang="fr-FR" sz="2400" dirty="0"/>
              <a:t>Le reste de l’examen est sans particularité </a:t>
            </a:r>
          </a:p>
        </p:txBody>
      </p:sp>
      <p:sp>
        <p:nvSpPr>
          <p:cNvPr id="10" name="Rectangle 9"/>
          <p:cNvSpPr/>
          <p:nvPr/>
        </p:nvSpPr>
        <p:spPr>
          <a:xfrm>
            <a:off x="971600" y="6089228"/>
            <a:ext cx="7056784" cy="5801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tx2"/>
                </a:solidFill>
              </a:rPr>
              <a:t>A quoi pensez-vous ? </a:t>
            </a:r>
          </a:p>
        </p:txBody>
      </p:sp>
    </p:spTree>
    <p:extLst>
      <p:ext uri="{BB962C8B-B14F-4D97-AF65-F5344CB8AC3E}">
        <p14:creationId xmlns:p14="http://schemas.microsoft.com/office/powerpoint/2010/main" val="352584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CF4668DC-857F-487D-BFFA-8C0CA5037977}" type="slidenum">
              <a:rPr lang="fr-BE" smtClean="0"/>
              <a:t>40</a:t>
            </a:fld>
            <a:endParaRPr lang="fr-BE"/>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506" y="1700808"/>
            <a:ext cx="6710987" cy="4771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space réservé du contenu 2"/>
          <p:cNvSpPr>
            <a:spLocks noGrp="1"/>
          </p:cNvSpPr>
          <p:nvPr>
            <p:ph idx="1"/>
          </p:nvPr>
        </p:nvSpPr>
        <p:spPr>
          <a:xfrm>
            <a:off x="-1" y="620688"/>
            <a:ext cx="9145969" cy="4525963"/>
          </a:xfrm>
        </p:spPr>
        <p:txBody>
          <a:bodyPr>
            <a:normAutofit/>
          </a:bodyPr>
          <a:lstStyle/>
          <a:p>
            <a:pPr>
              <a:buFont typeface="Arial" panose="020B0604020202020204" pitchFamily="34" charset="0"/>
              <a:buChar char="•"/>
            </a:pPr>
            <a:r>
              <a:rPr lang="fr-FR" b="1" dirty="0"/>
              <a:t>Autres situations à risque :</a:t>
            </a:r>
          </a:p>
          <a:p>
            <a:pPr lvl="1" algn="just">
              <a:buFont typeface="Arial" panose="020B0604020202020204" pitchFamily="34" charset="0"/>
              <a:buChar char="•"/>
            </a:pPr>
            <a:r>
              <a:rPr lang="fr-FR" b="1" dirty="0">
                <a:solidFill>
                  <a:schemeClr val="tx2"/>
                </a:solidFill>
              </a:rPr>
              <a:t>Erreurs médicamenteuses</a:t>
            </a:r>
          </a:p>
          <a:p>
            <a:pPr>
              <a:buFont typeface="Arial" panose="020B0604020202020204" pitchFamily="34" charset="0"/>
              <a:buChar char="•"/>
            </a:pPr>
            <a:endParaRPr lang="fr-FR" dirty="0"/>
          </a:p>
          <a:p>
            <a:pPr marL="0" indent="0">
              <a:buNone/>
            </a:pPr>
            <a:endParaRPr lang="fr-FR" dirty="0"/>
          </a:p>
        </p:txBody>
      </p:sp>
      <p:sp>
        <p:nvSpPr>
          <p:cNvPr id="9"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Facteurs de risque</a:t>
            </a:r>
          </a:p>
        </p:txBody>
      </p:sp>
      <p:sp>
        <p:nvSpPr>
          <p:cNvPr id="6" name="Ellipse 5"/>
          <p:cNvSpPr/>
          <p:nvPr/>
        </p:nvSpPr>
        <p:spPr>
          <a:xfrm>
            <a:off x="8490281" y="93283"/>
            <a:ext cx="514400" cy="45790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smtClean="0"/>
              <a:t>A</a:t>
            </a:r>
            <a:endParaRPr lang="fr-FR" sz="3600" b="1"/>
          </a:p>
        </p:txBody>
      </p:sp>
    </p:spTree>
    <p:extLst>
      <p:ext uri="{BB962C8B-B14F-4D97-AF65-F5344CB8AC3E}">
        <p14:creationId xmlns:p14="http://schemas.microsoft.com/office/powerpoint/2010/main" val="1715145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1" y="620688"/>
            <a:ext cx="9145969" cy="4525963"/>
          </a:xfrm>
        </p:spPr>
        <p:txBody>
          <a:bodyPr>
            <a:normAutofit/>
          </a:bodyPr>
          <a:lstStyle/>
          <a:p>
            <a:pPr>
              <a:buFont typeface="Arial" panose="020B0604020202020204" pitchFamily="34" charset="0"/>
              <a:buChar char="•"/>
            </a:pPr>
            <a:r>
              <a:rPr lang="fr-FR" b="1" dirty="0"/>
              <a:t>Autres situations à risque :</a:t>
            </a:r>
          </a:p>
          <a:p>
            <a:pPr lvl="1" algn="just">
              <a:buFont typeface="Arial" panose="020B0604020202020204" pitchFamily="34" charset="0"/>
              <a:buChar char="•"/>
            </a:pPr>
            <a:r>
              <a:rPr lang="fr-FR" b="1" dirty="0">
                <a:solidFill>
                  <a:schemeClr val="tx2"/>
                </a:solidFill>
              </a:rPr>
              <a:t>Erreurs médicamenteuses</a:t>
            </a:r>
          </a:p>
          <a:p>
            <a:pPr>
              <a:buFont typeface="Arial" panose="020B0604020202020204" pitchFamily="34" charset="0"/>
              <a:buChar char="•"/>
            </a:pPr>
            <a:endParaRPr lang="fr-FR" dirty="0"/>
          </a:p>
          <a:p>
            <a:pPr marL="0" indent="0">
              <a:buNone/>
            </a:pPr>
            <a:endParaRPr lang="fr-FR" dirty="0"/>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t>41</a:t>
            </a:fld>
            <a:endParaRPr lang="fr-BE"/>
          </a:p>
        </p:txBody>
      </p:sp>
      <p:sp>
        <p:nvSpPr>
          <p:cNvPr id="8"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Facteurs de risque</a:t>
            </a: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985" y="2060848"/>
            <a:ext cx="5792030" cy="3881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llipse 5"/>
          <p:cNvSpPr/>
          <p:nvPr/>
        </p:nvSpPr>
        <p:spPr>
          <a:xfrm>
            <a:off x="8490281" y="93283"/>
            <a:ext cx="514400" cy="45790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smtClean="0"/>
              <a:t>A</a:t>
            </a:r>
            <a:endParaRPr lang="fr-FR" sz="3600" b="1"/>
          </a:p>
        </p:txBody>
      </p:sp>
    </p:spTree>
    <p:extLst>
      <p:ext uri="{BB962C8B-B14F-4D97-AF65-F5344CB8AC3E}">
        <p14:creationId xmlns:p14="http://schemas.microsoft.com/office/powerpoint/2010/main" val="3052431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1" y="620688"/>
            <a:ext cx="9145969" cy="4525963"/>
          </a:xfrm>
        </p:spPr>
        <p:txBody>
          <a:bodyPr>
            <a:normAutofit/>
          </a:bodyPr>
          <a:lstStyle/>
          <a:p>
            <a:pPr>
              <a:buFont typeface="Arial" panose="020B0604020202020204" pitchFamily="34" charset="0"/>
              <a:buChar char="•"/>
            </a:pPr>
            <a:r>
              <a:rPr lang="fr-FR" b="1" dirty="0"/>
              <a:t>Autres situations à risque :</a:t>
            </a:r>
          </a:p>
          <a:p>
            <a:pPr lvl="1" algn="just">
              <a:buFont typeface="Arial" panose="020B0604020202020204" pitchFamily="34" charset="0"/>
              <a:buChar char="•"/>
            </a:pPr>
            <a:r>
              <a:rPr lang="fr-FR" b="1" dirty="0">
                <a:solidFill>
                  <a:schemeClr val="tx2"/>
                </a:solidFill>
              </a:rPr>
              <a:t>Utilisation hors-AMM</a:t>
            </a:r>
          </a:p>
          <a:p>
            <a:pPr>
              <a:buFont typeface="Arial" panose="020B0604020202020204" pitchFamily="34" charset="0"/>
              <a:buChar char="•"/>
            </a:pPr>
            <a:endParaRPr lang="fr-FR" dirty="0"/>
          </a:p>
          <a:p>
            <a:pPr marL="0" indent="0">
              <a:buNone/>
            </a:pPr>
            <a:endParaRPr lang="fr-FR" dirty="0"/>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t>42</a:t>
            </a:fld>
            <a:endParaRPr lang="fr-BE"/>
          </a:p>
        </p:txBody>
      </p:sp>
      <p:sp>
        <p:nvSpPr>
          <p:cNvPr id="9"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Facteurs de risque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28860"/>
            <a:ext cx="6640713" cy="1217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1052736"/>
            <a:ext cx="2455912" cy="807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107504" y="3018432"/>
            <a:ext cx="8928992" cy="4154984"/>
          </a:xfrm>
          <a:prstGeom prst="rect">
            <a:avLst/>
          </a:prstGeom>
          <a:noFill/>
        </p:spPr>
        <p:txBody>
          <a:bodyPr wrap="square" rtlCol="0">
            <a:spAutoFit/>
          </a:bodyPr>
          <a:lstStyle/>
          <a:p>
            <a:pPr marL="285750" indent="-285750" algn="just">
              <a:buFontTx/>
              <a:buChar char="-"/>
            </a:pPr>
            <a:r>
              <a:rPr lang="fr-FR" sz="2400" dirty="0"/>
              <a:t>mai 2018, début d’un traitement par </a:t>
            </a:r>
            <a:r>
              <a:rPr lang="fr-FR" sz="2400" dirty="0" err="1"/>
              <a:t>dompéridone</a:t>
            </a:r>
            <a:r>
              <a:rPr lang="fr-FR" sz="2400" dirty="0"/>
              <a:t> pour stimuler son allaitement. Elle s’approvisionne en Suisse (en OTC). Aucun médecin en France n'a accepté de lui prescrire. </a:t>
            </a:r>
          </a:p>
          <a:p>
            <a:pPr marL="285750" indent="-285750" algn="just">
              <a:buFontTx/>
              <a:buChar char="-"/>
            </a:pPr>
            <a:r>
              <a:rPr lang="fr-FR" sz="2400" dirty="0"/>
              <a:t>septembre 2018 : posologie augmentée à 10 </a:t>
            </a:r>
            <a:r>
              <a:rPr lang="fr-FR" sz="2400" dirty="0" err="1"/>
              <a:t>cp</a:t>
            </a:r>
            <a:r>
              <a:rPr lang="fr-FR" sz="2400" dirty="0"/>
              <a:t>/j. Elle suit les recommandations de la </a:t>
            </a:r>
            <a:r>
              <a:rPr lang="fr-FR" sz="2400" dirty="0" err="1"/>
              <a:t>Leeche</a:t>
            </a:r>
            <a:r>
              <a:rPr lang="fr-FR" sz="2400" dirty="0"/>
              <a:t> </a:t>
            </a:r>
            <a:r>
              <a:rPr lang="fr-FR" sz="2400" dirty="0" err="1"/>
              <a:t>league</a:t>
            </a:r>
            <a:r>
              <a:rPr lang="fr-FR" sz="2400" dirty="0"/>
              <a:t> (posologie max de 16 </a:t>
            </a:r>
            <a:r>
              <a:rPr lang="fr-FR" sz="2400" dirty="0" err="1"/>
              <a:t>cp</a:t>
            </a:r>
            <a:r>
              <a:rPr lang="fr-FR" sz="2400" dirty="0"/>
              <a:t>/j).</a:t>
            </a:r>
          </a:p>
          <a:p>
            <a:pPr marL="285750" indent="-285750" algn="just">
              <a:buFontTx/>
              <a:buChar char="-"/>
            </a:pPr>
            <a:r>
              <a:rPr lang="fr-FR" sz="2400" dirty="0"/>
              <a:t>17/11/2018 : palpitations et malaise </a:t>
            </a:r>
            <a:r>
              <a:rPr lang="fr-FR" sz="2400" dirty="0">
                <a:sym typeface="Wingdings"/>
              </a:rPr>
              <a:t> </a:t>
            </a:r>
            <a:r>
              <a:rPr lang="fr-FR" sz="2400" dirty="0"/>
              <a:t>SOS médecins. Réalisation d'un ECG qui est normal. </a:t>
            </a:r>
          </a:p>
          <a:p>
            <a:pPr marL="285750" indent="-285750" algn="just">
              <a:buFontTx/>
              <a:buChar char="-"/>
            </a:pPr>
            <a:r>
              <a:rPr lang="fr-FR" sz="2400" dirty="0"/>
              <a:t>arrêt de la </a:t>
            </a:r>
            <a:r>
              <a:rPr lang="fr-FR" sz="2400" dirty="0" err="1"/>
              <a:t>dompéridone</a:t>
            </a:r>
            <a:endParaRPr lang="fr-FR" sz="2400" dirty="0"/>
          </a:p>
          <a:p>
            <a:pPr marL="285750" indent="-285750" algn="just">
              <a:buFontTx/>
              <a:buChar char="-"/>
            </a:pPr>
            <a:r>
              <a:rPr lang="fr-FR" sz="2400" dirty="0"/>
              <a:t>11/02/2019 : Elle continue à allaiter son enfant. Pas de troubles cardiaques</a:t>
            </a:r>
            <a:r>
              <a:rPr lang="en-US" sz="2400" dirty="0"/>
              <a:t>	</a:t>
            </a:r>
            <a:endParaRPr lang="fr-FR" sz="2400" dirty="0"/>
          </a:p>
          <a:p>
            <a:pPr algn="just"/>
            <a:endParaRPr lang="fr-FR" sz="2400" dirty="0"/>
          </a:p>
        </p:txBody>
      </p:sp>
      <p:sp>
        <p:nvSpPr>
          <p:cNvPr id="8" name="Ellipse 7"/>
          <p:cNvSpPr/>
          <p:nvPr/>
        </p:nvSpPr>
        <p:spPr>
          <a:xfrm>
            <a:off x="8490281" y="93283"/>
            <a:ext cx="514400" cy="45790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smtClean="0"/>
              <a:t>A</a:t>
            </a:r>
            <a:endParaRPr lang="fr-FR" sz="3600" b="1"/>
          </a:p>
        </p:txBody>
      </p:sp>
    </p:spTree>
    <p:extLst>
      <p:ext uri="{BB962C8B-B14F-4D97-AF65-F5344CB8AC3E}">
        <p14:creationId xmlns:p14="http://schemas.microsoft.com/office/powerpoint/2010/main" val="42094134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1" y="620688"/>
            <a:ext cx="9145969" cy="4525963"/>
          </a:xfrm>
        </p:spPr>
        <p:txBody>
          <a:bodyPr>
            <a:normAutofit/>
          </a:bodyPr>
          <a:lstStyle/>
          <a:p>
            <a:pPr>
              <a:buFont typeface="Arial" panose="020B0604020202020204" pitchFamily="34" charset="0"/>
              <a:buChar char="•"/>
            </a:pPr>
            <a:r>
              <a:rPr lang="fr-FR" b="1" dirty="0"/>
              <a:t>Autres situations à risque :</a:t>
            </a:r>
          </a:p>
          <a:p>
            <a:pPr lvl="1" algn="just">
              <a:buFont typeface="Arial" panose="020B0604020202020204" pitchFamily="34" charset="0"/>
              <a:buChar char="•"/>
            </a:pPr>
            <a:r>
              <a:rPr lang="fr-FR" b="1" dirty="0" err="1">
                <a:solidFill>
                  <a:schemeClr val="tx2"/>
                </a:solidFill>
              </a:rPr>
              <a:t>Mesusage</a:t>
            </a:r>
            <a:endParaRPr lang="fr-FR" b="1" dirty="0">
              <a:solidFill>
                <a:schemeClr val="tx2"/>
              </a:solidFill>
            </a:endParaRPr>
          </a:p>
          <a:p>
            <a:pPr>
              <a:buFont typeface="Arial" panose="020B0604020202020204" pitchFamily="34" charset="0"/>
              <a:buChar char="•"/>
            </a:pPr>
            <a:endParaRPr lang="fr-FR" dirty="0"/>
          </a:p>
          <a:p>
            <a:pPr marL="0" indent="0">
              <a:buNone/>
            </a:pPr>
            <a:endParaRPr lang="fr-FR" dirty="0"/>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t>43</a:t>
            </a:fld>
            <a:endParaRPr lang="fr-BE"/>
          </a:p>
        </p:txBody>
      </p:sp>
      <p:sp>
        <p:nvSpPr>
          <p:cNvPr id="8"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Facteurs de risque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039498"/>
            <a:ext cx="620077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4" y="3068960"/>
            <a:ext cx="9145016" cy="1392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725810"/>
            <a:ext cx="184785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llipse 8"/>
          <p:cNvSpPr/>
          <p:nvPr/>
        </p:nvSpPr>
        <p:spPr>
          <a:xfrm>
            <a:off x="8490281" y="93283"/>
            <a:ext cx="514400" cy="45790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smtClean="0"/>
              <a:t>A</a:t>
            </a:r>
            <a:endParaRPr lang="fr-FR" sz="3600" b="1"/>
          </a:p>
        </p:txBody>
      </p:sp>
    </p:spTree>
    <p:extLst>
      <p:ext uri="{BB962C8B-B14F-4D97-AF65-F5344CB8AC3E}">
        <p14:creationId xmlns:p14="http://schemas.microsoft.com/office/powerpoint/2010/main" val="16055161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CF4668DC-857F-487D-BFFA-8C0CA5037977}" type="slidenum">
              <a:rPr lang="fr-BE" smtClean="0"/>
              <a:t>44</a:t>
            </a:fld>
            <a:endParaRPr lang="fr-BE"/>
          </a:p>
        </p:txBody>
      </p:sp>
      <p:sp>
        <p:nvSpPr>
          <p:cNvPr id="6" name="Espace réservé du contenu 2"/>
          <p:cNvSpPr txBox="1">
            <a:spLocks/>
          </p:cNvSpPr>
          <p:nvPr/>
        </p:nvSpPr>
        <p:spPr>
          <a:xfrm>
            <a:off x="-1" y="620688"/>
            <a:ext cx="8964489"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dirty="0"/>
              <a:t>Autres situations à risque :</a:t>
            </a:r>
          </a:p>
          <a:p>
            <a:pPr lvl="1" algn="just">
              <a:buFont typeface="Arial" pitchFamily="34" charset="0"/>
              <a:buChar char="•"/>
            </a:pPr>
            <a:r>
              <a:rPr lang="fr-FR" b="1" dirty="0">
                <a:solidFill>
                  <a:schemeClr val="tx2"/>
                </a:solidFill>
              </a:rPr>
              <a:t>Achat de médicaments sur internet / médicaments falsifiés</a:t>
            </a:r>
          </a:p>
          <a:p>
            <a:endParaRPr lang="fr-FR" dirty="0"/>
          </a:p>
          <a:p>
            <a:pPr marL="0" indent="0">
              <a:buFont typeface="Arial" pitchFamily="34" charset="0"/>
              <a:buNone/>
            </a:pPr>
            <a:endParaRPr lang="fr-FR" dirty="0"/>
          </a:p>
        </p:txBody>
      </p:sp>
      <p:sp>
        <p:nvSpPr>
          <p:cNvPr id="7"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Facteurs de risque</a:t>
            </a:r>
          </a:p>
        </p:txBody>
      </p:sp>
      <p:sp>
        <p:nvSpPr>
          <p:cNvPr id="8" name="Rectangle 7"/>
          <p:cNvSpPr/>
          <p:nvPr/>
        </p:nvSpPr>
        <p:spPr>
          <a:xfrm>
            <a:off x="182110" y="2339159"/>
            <a:ext cx="5532784" cy="3539430"/>
          </a:xfrm>
          <a:prstGeom prst="rect">
            <a:avLst/>
          </a:prstGeom>
        </p:spPr>
        <p:txBody>
          <a:bodyPr wrap="square">
            <a:spAutoFit/>
          </a:bodyPr>
          <a:lstStyle/>
          <a:p>
            <a:pPr algn="just"/>
            <a:r>
              <a:rPr lang="fr-FR" sz="2800" dirty="0"/>
              <a:t>L’Organisation mondiale de la santé (OMS) estime qu’environ 50% des médicaments vendus sur Internet sont des médicaments falsifiés :  </a:t>
            </a:r>
          </a:p>
          <a:p>
            <a:pPr marL="457200" indent="-457200" algn="just">
              <a:buFontTx/>
              <a:buChar char="-"/>
            </a:pPr>
            <a:r>
              <a:rPr lang="fr-FR" sz="2800" dirty="0"/>
              <a:t>médicaments contrefaits</a:t>
            </a:r>
          </a:p>
          <a:p>
            <a:pPr marL="457200" indent="-457200" algn="just">
              <a:buFontTx/>
              <a:buChar char="-"/>
            </a:pPr>
            <a:r>
              <a:rPr lang="fr-FR" sz="2800" dirty="0"/>
              <a:t>médicaments non autorisés</a:t>
            </a:r>
          </a:p>
          <a:p>
            <a:pPr marL="457200" indent="-457200">
              <a:buFontTx/>
              <a:buChar char="-"/>
            </a:pPr>
            <a:r>
              <a:rPr lang="fr-FR" sz="2800" dirty="0"/>
              <a:t>médicaments de qualité inférieure</a:t>
            </a:r>
          </a:p>
        </p:txBody>
      </p:sp>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8146"/>
          <a:stretch/>
        </p:blipFill>
        <p:spPr bwMode="auto">
          <a:xfrm>
            <a:off x="5910278" y="2322452"/>
            <a:ext cx="3233722" cy="445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llipse 8"/>
          <p:cNvSpPr/>
          <p:nvPr/>
        </p:nvSpPr>
        <p:spPr>
          <a:xfrm>
            <a:off x="8410600" y="40391"/>
            <a:ext cx="553887" cy="4889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a:t>B</a:t>
            </a:r>
          </a:p>
        </p:txBody>
      </p:sp>
    </p:spTree>
    <p:extLst>
      <p:ext uri="{BB962C8B-B14F-4D97-AF65-F5344CB8AC3E}">
        <p14:creationId xmlns:p14="http://schemas.microsoft.com/office/powerpoint/2010/main" val="2851434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CF4668DC-857F-487D-BFFA-8C0CA5037977}" type="slidenum">
              <a:rPr lang="fr-BE" smtClean="0"/>
              <a:t>45</a:t>
            </a:fld>
            <a:endParaRPr lang="fr-BE"/>
          </a:p>
        </p:txBody>
      </p:sp>
      <p:sp>
        <p:nvSpPr>
          <p:cNvPr id="6" name="Espace réservé du contenu 2"/>
          <p:cNvSpPr txBox="1">
            <a:spLocks/>
          </p:cNvSpPr>
          <p:nvPr/>
        </p:nvSpPr>
        <p:spPr>
          <a:xfrm>
            <a:off x="144015" y="620688"/>
            <a:ext cx="8820473"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dirty="0"/>
              <a:t>Autres situations à risque :</a:t>
            </a:r>
          </a:p>
          <a:p>
            <a:pPr lvl="1" algn="just">
              <a:buFont typeface="Arial" pitchFamily="34" charset="0"/>
              <a:buChar char="•"/>
            </a:pPr>
            <a:r>
              <a:rPr lang="fr-FR" b="1" dirty="0">
                <a:solidFill>
                  <a:schemeClr val="tx2"/>
                </a:solidFill>
              </a:rPr>
              <a:t>Achat de médicaments sur internet / médicaments falsifiés</a:t>
            </a:r>
          </a:p>
          <a:p>
            <a:endParaRPr lang="fr-FR" dirty="0"/>
          </a:p>
          <a:p>
            <a:pPr marL="0" indent="0">
              <a:buFont typeface="Arial" pitchFamily="34" charset="0"/>
              <a:buNone/>
            </a:pPr>
            <a:endParaRPr lang="fr-FR" dirty="0"/>
          </a:p>
        </p:txBody>
      </p:sp>
      <p:sp>
        <p:nvSpPr>
          <p:cNvPr id="7"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Facteurs de risque</a:t>
            </a:r>
          </a:p>
        </p:txBody>
      </p:sp>
      <p:sp>
        <p:nvSpPr>
          <p:cNvPr id="8" name="Espace réservé du contenu 2"/>
          <p:cNvSpPr>
            <a:spLocks noGrp="1"/>
          </p:cNvSpPr>
          <p:nvPr>
            <p:ph idx="1"/>
          </p:nvPr>
        </p:nvSpPr>
        <p:spPr>
          <a:xfrm>
            <a:off x="215516" y="2204864"/>
            <a:ext cx="8712968" cy="4525963"/>
          </a:xfrm>
        </p:spPr>
        <p:txBody>
          <a:bodyPr>
            <a:normAutofit/>
          </a:bodyPr>
          <a:lstStyle/>
          <a:p>
            <a:pPr marL="0" indent="0">
              <a:buNone/>
            </a:pPr>
            <a:r>
              <a:rPr lang="fr-FR" sz="2800" b="1" dirty="0"/>
              <a:t>OPERATION PANGEA X </a:t>
            </a:r>
            <a:r>
              <a:rPr lang="fr-FR" sz="2800" dirty="0"/>
              <a:t>(12 - 19 sept 2017 menée dans 123 pays :                </a:t>
            </a:r>
          </a:p>
          <a:p>
            <a:pPr>
              <a:buFont typeface="Calibri" panose="020F0502020204030204" pitchFamily="34" charset="0"/>
              <a:buChar char="‐"/>
            </a:pPr>
            <a:r>
              <a:rPr lang="fr-FR" sz="2800" dirty="0"/>
              <a:t>Saisie de 25 millions de médicaments falsifiés dans le monde, pour une valeur de 50 millions USD</a:t>
            </a:r>
            <a:br>
              <a:rPr lang="fr-FR" sz="2800" dirty="0"/>
            </a:br>
            <a:r>
              <a:rPr lang="fr-FR" sz="2800" dirty="0"/>
              <a:t>Arrestation de plus de 400 personnes, </a:t>
            </a:r>
          </a:p>
          <a:p>
            <a:pPr>
              <a:buFont typeface="Calibri" panose="020F0502020204030204" pitchFamily="34" charset="0"/>
              <a:buChar char="‐"/>
            </a:pPr>
            <a:r>
              <a:rPr lang="fr-FR" sz="2800" dirty="0"/>
              <a:t>Fermeture de 3584 sites web </a:t>
            </a:r>
          </a:p>
          <a:p>
            <a:pPr>
              <a:buFont typeface="Calibri" panose="020F0502020204030204" pitchFamily="34" charset="0"/>
              <a:buChar char="‐"/>
            </a:pPr>
            <a:r>
              <a:rPr lang="fr-FR" sz="2800" dirty="0"/>
              <a:t>Ouverture de 1058 enquêtes</a:t>
            </a:r>
            <a:br>
              <a:rPr lang="fr-FR" sz="2800" dirty="0"/>
            </a:br>
            <a:r>
              <a:rPr lang="fr-FR" sz="2800" dirty="0"/>
              <a:t/>
            </a:r>
            <a:br>
              <a:rPr lang="fr-FR" sz="2800" dirty="0"/>
            </a:br>
            <a:endParaRPr lang="fr-FR" sz="2800" dirty="0"/>
          </a:p>
        </p:txBody>
      </p:sp>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4581128"/>
            <a:ext cx="2713278" cy="206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llipse 8"/>
          <p:cNvSpPr/>
          <p:nvPr/>
        </p:nvSpPr>
        <p:spPr>
          <a:xfrm>
            <a:off x="8410600" y="40391"/>
            <a:ext cx="553887" cy="4889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a:t>B</a:t>
            </a:r>
          </a:p>
        </p:txBody>
      </p:sp>
    </p:spTree>
    <p:extLst>
      <p:ext uri="{BB962C8B-B14F-4D97-AF65-F5344CB8AC3E}">
        <p14:creationId xmlns:p14="http://schemas.microsoft.com/office/powerpoint/2010/main" val="25427915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CF4668DC-857F-487D-BFFA-8C0CA5037977}" type="slidenum">
              <a:rPr lang="fr-BE" smtClean="0"/>
              <a:t>46</a:t>
            </a:fld>
            <a:endParaRPr lang="fr-BE"/>
          </a:p>
        </p:txBody>
      </p:sp>
      <p:sp>
        <p:nvSpPr>
          <p:cNvPr id="6" name="Espace réservé du contenu 2"/>
          <p:cNvSpPr txBox="1">
            <a:spLocks/>
          </p:cNvSpPr>
          <p:nvPr/>
        </p:nvSpPr>
        <p:spPr>
          <a:xfrm>
            <a:off x="144015" y="620688"/>
            <a:ext cx="8820473"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dirty="0"/>
              <a:t>Autres situations à risque :</a:t>
            </a:r>
          </a:p>
          <a:p>
            <a:pPr lvl="1" algn="just">
              <a:buFont typeface="Arial" pitchFamily="34" charset="0"/>
              <a:buChar char="•"/>
            </a:pPr>
            <a:r>
              <a:rPr lang="fr-FR" b="1" dirty="0">
                <a:solidFill>
                  <a:schemeClr val="tx2"/>
                </a:solidFill>
              </a:rPr>
              <a:t>Achat de médicaments sur internet / médicaments falsifiés</a:t>
            </a:r>
          </a:p>
          <a:p>
            <a:endParaRPr lang="fr-FR" dirty="0"/>
          </a:p>
          <a:p>
            <a:pPr marL="0" indent="0">
              <a:buFont typeface="Arial" pitchFamily="34" charset="0"/>
              <a:buNone/>
            </a:pPr>
            <a:endParaRPr lang="fr-FR" dirty="0"/>
          </a:p>
        </p:txBody>
      </p:sp>
      <p:sp>
        <p:nvSpPr>
          <p:cNvPr id="7"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Facteurs de risque</a:t>
            </a:r>
          </a:p>
        </p:txBody>
      </p:sp>
      <p:sp>
        <p:nvSpPr>
          <p:cNvPr id="8" name="Espace réservé du contenu 2"/>
          <p:cNvSpPr>
            <a:spLocks noGrp="1"/>
          </p:cNvSpPr>
          <p:nvPr>
            <p:ph idx="1"/>
          </p:nvPr>
        </p:nvSpPr>
        <p:spPr>
          <a:xfrm>
            <a:off x="215516" y="2204864"/>
            <a:ext cx="8748972" cy="4525963"/>
          </a:xfrm>
        </p:spPr>
        <p:txBody>
          <a:bodyPr>
            <a:noAutofit/>
          </a:bodyPr>
          <a:lstStyle/>
          <a:p>
            <a:pPr marL="0" indent="0">
              <a:spcBef>
                <a:spcPts val="0"/>
              </a:spcBef>
              <a:buNone/>
            </a:pPr>
            <a:r>
              <a:rPr lang="fr-FR" sz="2800" b="1" dirty="0"/>
              <a:t>OPERATION PANGEA X – En France </a:t>
            </a:r>
          </a:p>
          <a:p>
            <a:pPr algn="just" fontAlgn="base">
              <a:spcBef>
                <a:spcPts val="0"/>
              </a:spcBef>
              <a:buFont typeface="Calibri" panose="020F0502020204030204" pitchFamily="34" charset="0"/>
              <a:buChar char="‐"/>
            </a:pPr>
            <a:r>
              <a:rPr lang="fr-FR" sz="2200" dirty="0"/>
              <a:t>466 000 produits de santé illicites saisis , 1,4 tonne de produits de santé en vrac</a:t>
            </a:r>
          </a:p>
          <a:p>
            <a:pPr algn="just" fontAlgn="base">
              <a:spcBef>
                <a:spcPts val="0"/>
              </a:spcBef>
              <a:buFont typeface="Calibri" panose="020F0502020204030204" pitchFamily="34" charset="0"/>
              <a:buChar char="‐"/>
            </a:pPr>
            <a:r>
              <a:rPr lang="fr-FR" sz="2200" dirty="0"/>
              <a:t>Identification de 185 sites internet illégaux </a:t>
            </a:r>
          </a:p>
          <a:p>
            <a:pPr algn="just" fontAlgn="base">
              <a:spcBef>
                <a:spcPts val="0"/>
              </a:spcBef>
              <a:buFont typeface="Calibri" panose="020F0502020204030204" pitchFamily="34" charset="0"/>
              <a:buChar char="‐"/>
            </a:pPr>
            <a:r>
              <a:rPr lang="fr-FR" sz="2200" dirty="0"/>
              <a:t>7 enquêtes portant sur des </a:t>
            </a:r>
            <a:r>
              <a:rPr lang="fr-FR" sz="2200" b="1" dirty="0"/>
              <a:t>PRODUITS ERECTILES </a:t>
            </a:r>
            <a:r>
              <a:rPr lang="fr-FR" sz="2200" dirty="0"/>
              <a:t>(</a:t>
            </a:r>
            <a:r>
              <a:rPr lang="fr-FR" sz="2200" dirty="0" err="1"/>
              <a:t>sildenafil</a:t>
            </a:r>
            <a:r>
              <a:rPr lang="fr-FR" sz="2200" dirty="0"/>
              <a:t>, </a:t>
            </a:r>
            <a:r>
              <a:rPr lang="fr-FR" sz="2200" dirty="0" err="1"/>
              <a:t>tadalafil</a:t>
            </a:r>
            <a:r>
              <a:rPr lang="fr-FR" sz="2200" dirty="0"/>
              <a:t>, </a:t>
            </a:r>
            <a:r>
              <a:rPr lang="fr-FR" sz="2200" dirty="0" err="1"/>
              <a:t>etumax</a:t>
            </a:r>
            <a:r>
              <a:rPr lang="fr-FR" sz="2200" dirty="0"/>
              <a:t>) et </a:t>
            </a:r>
            <a:r>
              <a:rPr lang="fr-FR" sz="2200" b="1" dirty="0"/>
              <a:t>ANABOLISANTS</a:t>
            </a:r>
            <a:r>
              <a:rPr lang="fr-FR" sz="2200" dirty="0"/>
              <a:t> (</a:t>
            </a:r>
            <a:r>
              <a:rPr lang="fr-FR" sz="2200" dirty="0" err="1"/>
              <a:t>stanozolol</a:t>
            </a:r>
            <a:r>
              <a:rPr lang="fr-FR" sz="2200" dirty="0"/>
              <a:t>, </a:t>
            </a:r>
            <a:r>
              <a:rPr lang="fr-FR" sz="2200" dirty="0" err="1"/>
              <a:t>méthandienone</a:t>
            </a:r>
            <a:r>
              <a:rPr lang="fr-FR" sz="2200" dirty="0"/>
              <a:t>).</a:t>
            </a:r>
          </a:p>
          <a:p>
            <a:pPr algn="just" fontAlgn="base">
              <a:spcBef>
                <a:spcPts val="0"/>
              </a:spcBef>
              <a:buFont typeface="Calibri" panose="020F0502020204030204" pitchFamily="34" charset="0"/>
              <a:buChar char="‐"/>
            </a:pPr>
            <a:r>
              <a:rPr lang="fr-FR" sz="2200" dirty="0"/>
              <a:t>Les produits saisis étaient principalement des médicaments sans AMM, des médicaments détournés de leur usage et utilisés comme </a:t>
            </a:r>
            <a:r>
              <a:rPr lang="fr-FR" sz="2200" b="1" dirty="0"/>
              <a:t>STUPEFIANTS</a:t>
            </a:r>
            <a:r>
              <a:rPr lang="fr-FR" sz="2200" dirty="0"/>
              <a:t>, des produits </a:t>
            </a:r>
            <a:r>
              <a:rPr lang="fr-FR" sz="2200" b="1" dirty="0"/>
              <a:t>DOPANTS</a:t>
            </a:r>
            <a:r>
              <a:rPr lang="fr-FR" sz="2200" dirty="0"/>
              <a:t> (stéroïdes, hormones de croissance, etc.), des </a:t>
            </a:r>
            <a:r>
              <a:rPr lang="fr-FR" sz="2200" b="1" dirty="0"/>
              <a:t>CREMES ECLAICRISSANTES </a:t>
            </a:r>
            <a:r>
              <a:rPr lang="fr-FR" sz="2200" dirty="0"/>
              <a:t>pour la peau, </a:t>
            </a:r>
            <a:r>
              <a:rPr lang="fr-FR" sz="2200" b="1" dirty="0"/>
              <a:t>produits AMINCISSANTS. </a:t>
            </a:r>
          </a:p>
        </p:txBody>
      </p:sp>
      <p:sp>
        <p:nvSpPr>
          <p:cNvPr id="9" name="Ellipse 8"/>
          <p:cNvSpPr/>
          <p:nvPr/>
        </p:nvSpPr>
        <p:spPr>
          <a:xfrm>
            <a:off x="8410600" y="40391"/>
            <a:ext cx="553887" cy="4889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a:t>B</a:t>
            </a:r>
          </a:p>
        </p:txBody>
      </p:sp>
    </p:spTree>
    <p:extLst>
      <p:ext uri="{BB962C8B-B14F-4D97-AF65-F5344CB8AC3E}">
        <p14:creationId xmlns:p14="http://schemas.microsoft.com/office/powerpoint/2010/main" val="27483691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863477"/>
            <a:ext cx="8712968" cy="3805883"/>
          </a:xfrm>
        </p:spPr>
        <p:txBody>
          <a:bodyPr>
            <a:normAutofit/>
          </a:bodyPr>
          <a:lstStyle/>
          <a:p>
            <a:pPr algn="just"/>
            <a:r>
              <a:rPr lang="fr-FR" sz="2800" dirty="0"/>
              <a:t>En France, les médicaments qui peuvent être commercialisés en ligne sont </a:t>
            </a:r>
            <a:r>
              <a:rPr lang="fr-FR" sz="2800" b="1" dirty="0"/>
              <a:t>les médicaments non soumis à prescription obligatoire. </a:t>
            </a:r>
          </a:p>
          <a:p>
            <a:pPr algn="just"/>
            <a:r>
              <a:rPr lang="fr-FR" sz="2800" dirty="0"/>
              <a:t>Les pharmaciens établis en France titulaires d’une pharmacie d’officine, les pharmaciens gérants d’une pharmacie mutualiste ou d’une pharmacie de secours minière peuvent avoir une activité de commerce électronique de médicaments. </a:t>
            </a:r>
          </a:p>
          <a:p>
            <a:pPr algn="just"/>
            <a:endParaRPr lang="fr-FR" sz="2800"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47</a:t>
            </a:fld>
            <a:endParaRPr lang="fr-BE"/>
          </a:p>
        </p:txBody>
      </p:sp>
      <p:sp>
        <p:nvSpPr>
          <p:cNvPr id="6" name="Espace réservé du contenu 2"/>
          <p:cNvSpPr txBox="1">
            <a:spLocks/>
          </p:cNvSpPr>
          <p:nvPr/>
        </p:nvSpPr>
        <p:spPr>
          <a:xfrm>
            <a:off x="-1" y="620688"/>
            <a:ext cx="8820473"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dirty="0"/>
              <a:t>Autres situations à risque :</a:t>
            </a:r>
          </a:p>
          <a:p>
            <a:pPr lvl="1" algn="just">
              <a:buFont typeface="Arial" pitchFamily="34" charset="0"/>
              <a:buChar char="•"/>
            </a:pPr>
            <a:r>
              <a:rPr lang="fr-FR" b="1" dirty="0">
                <a:solidFill>
                  <a:schemeClr val="tx2"/>
                </a:solidFill>
              </a:rPr>
              <a:t>Achat de médicaments sur internet / médicaments falsifiés</a:t>
            </a:r>
          </a:p>
          <a:p>
            <a:endParaRPr lang="fr-FR" dirty="0"/>
          </a:p>
          <a:p>
            <a:pPr marL="0" indent="0">
              <a:buFont typeface="Arial" pitchFamily="34" charset="0"/>
              <a:buNone/>
            </a:pPr>
            <a:endParaRPr lang="fr-FR" dirty="0"/>
          </a:p>
        </p:txBody>
      </p:sp>
      <p:sp>
        <p:nvSpPr>
          <p:cNvPr id="7"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Facteurs de risque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693044"/>
            <a:ext cx="3312368" cy="1089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a:xfrm>
            <a:off x="8410600" y="40391"/>
            <a:ext cx="553887" cy="4889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a:t>B</a:t>
            </a:r>
          </a:p>
        </p:txBody>
      </p:sp>
    </p:spTree>
    <p:extLst>
      <p:ext uri="{BB962C8B-B14F-4D97-AF65-F5344CB8AC3E}">
        <p14:creationId xmlns:p14="http://schemas.microsoft.com/office/powerpoint/2010/main" val="22670990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F4668DC-857F-487D-BFFA-8C0CA5037977}" type="slidenum">
              <a:rPr lang="fr-BE" smtClean="0"/>
              <a:t>48</a:t>
            </a:fld>
            <a:endParaRPr lang="fr-BE"/>
          </a:p>
        </p:txBody>
      </p:sp>
      <p:sp>
        <p:nvSpPr>
          <p:cNvPr id="2" name="ZoneTexte 1"/>
          <p:cNvSpPr txBox="1"/>
          <p:nvPr/>
        </p:nvSpPr>
        <p:spPr>
          <a:xfrm>
            <a:off x="179512" y="764704"/>
            <a:ext cx="8784976" cy="1200329"/>
          </a:xfrm>
          <a:prstGeom prst="rect">
            <a:avLst/>
          </a:prstGeom>
          <a:noFill/>
        </p:spPr>
        <p:txBody>
          <a:bodyPr wrap="square" rtlCol="0">
            <a:spAutoFit/>
          </a:bodyPr>
          <a:lstStyle/>
          <a:p>
            <a:pPr algn="just"/>
            <a:r>
              <a:rPr lang="fr-FR" sz="2400" dirty="0"/>
              <a:t>Enfant âgé de 12 ans, 38 kg, suivi pour un TDAH (Trouble Déficitaire de l’Attention avec ou sans Hyperactivité) et des troubles anxiodépressifs</a:t>
            </a:r>
          </a:p>
        </p:txBody>
      </p:sp>
      <p:sp>
        <p:nvSpPr>
          <p:cNvPr id="7" name="ZoneTexte 6"/>
          <p:cNvSpPr txBox="1"/>
          <p:nvPr/>
        </p:nvSpPr>
        <p:spPr>
          <a:xfrm>
            <a:off x="179512" y="2156663"/>
            <a:ext cx="8784976" cy="1200329"/>
          </a:xfrm>
          <a:prstGeom prst="rect">
            <a:avLst/>
          </a:prstGeom>
          <a:noFill/>
        </p:spPr>
        <p:txBody>
          <a:bodyPr wrap="square" rtlCol="0">
            <a:spAutoFit/>
          </a:bodyPr>
          <a:lstStyle/>
          <a:p>
            <a:pPr algn="just"/>
            <a:r>
              <a:rPr lang="fr-FR" sz="2400" dirty="0"/>
              <a:t>14/02/2019 : est adressé aux urgences pour des </a:t>
            </a:r>
            <a:r>
              <a:rPr lang="fr-FR" sz="2400" b="1" dirty="0"/>
              <a:t>propos incohérents </a:t>
            </a:r>
            <a:r>
              <a:rPr lang="fr-FR" sz="2400" dirty="0"/>
              <a:t>depuis le matin, </a:t>
            </a:r>
            <a:r>
              <a:rPr lang="fr-FR" sz="2400" b="1" dirty="0"/>
              <a:t>hallucinations visuelles </a:t>
            </a:r>
            <a:r>
              <a:rPr lang="fr-FR" sz="2400" dirty="0"/>
              <a:t>sans fièvre, sans éruption, </a:t>
            </a:r>
            <a:r>
              <a:rPr lang="fr-FR" sz="2400" b="1" dirty="0"/>
              <a:t>troubles du comportement </a:t>
            </a:r>
            <a:r>
              <a:rPr lang="fr-FR" sz="2400" dirty="0"/>
              <a:t>depuis quelques jours. </a:t>
            </a:r>
          </a:p>
        </p:txBody>
      </p:sp>
      <p:sp>
        <p:nvSpPr>
          <p:cNvPr id="11" name="ZoneTexte 10">
            <a:extLst>
              <a:ext uri="{FF2B5EF4-FFF2-40B4-BE49-F238E27FC236}">
                <a16:creationId xmlns:a16="http://schemas.microsoft.com/office/drawing/2014/main" xmlns="" id="{21A81066-85D1-45D6-A0F6-CD9A575CD564}"/>
              </a:ext>
            </a:extLst>
          </p:cNvPr>
          <p:cNvSpPr txBox="1"/>
          <p:nvPr/>
        </p:nvSpPr>
        <p:spPr>
          <a:xfrm>
            <a:off x="181319" y="3548622"/>
            <a:ext cx="8784977" cy="2308324"/>
          </a:xfrm>
          <a:prstGeom prst="rect">
            <a:avLst/>
          </a:prstGeom>
          <a:noFill/>
        </p:spPr>
        <p:txBody>
          <a:bodyPr wrap="square" rtlCol="0">
            <a:spAutoFit/>
          </a:bodyPr>
          <a:lstStyle/>
          <a:p>
            <a:r>
              <a:rPr lang="fr-FR" sz="2400" dirty="0"/>
              <a:t>Traitement habituel : </a:t>
            </a:r>
          </a:p>
          <a:p>
            <a:pPr marL="285750" indent="-285750">
              <a:buFont typeface="Calibri" panose="020F0502020204030204" pitchFamily="34" charset="0"/>
              <a:buChar char="‐"/>
            </a:pPr>
            <a:r>
              <a:rPr lang="fr-FR" sz="2400" dirty="0"/>
              <a:t>CLOPIXOL® (</a:t>
            </a:r>
            <a:r>
              <a:rPr lang="fr-FR" sz="2400" dirty="0" err="1"/>
              <a:t>zuclopentixol</a:t>
            </a:r>
            <a:r>
              <a:rPr lang="fr-FR" sz="2400" dirty="0"/>
              <a:t>) 10 mg/j</a:t>
            </a:r>
          </a:p>
          <a:p>
            <a:pPr marL="285750" indent="-285750">
              <a:buFont typeface="Calibri" panose="020F0502020204030204" pitchFamily="34" charset="0"/>
              <a:buChar char="‐"/>
            </a:pPr>
            <a:r>
              <a:rPr lang="fr-FR" sz="2400" dirty="0"/>
              <a:t>LOXAPAC® (</a:t>
            </a:r>
            <a:r>
              <a:rPr lang="fr-FR" sz="2400" dirty="0" err="1"/>
              <a:t>loxapine</a:t>
            </a:r>
            <a:r>
              <a:rPr lang="fr-FR" sz="2400" dirty="0"/>
              <a:t>) 25 mg/j</a:t>
            </a:r>
          </a:p>
          <a:p>
            <a:pPr marL="285750" indent="-285750">
              <a:buFont typeface="Calibri" panose="020F0502020204030204" pitchFamily="34" charset="0"/>
              <a:buChar char="‐"/>
            </a:pPr>
            <a:r>
              <a:rPr lang="fr-FR" sz="2400" dirty="0"/>
              <a:t>MEDIKINET® (</a:t>
            </a:r>
            <a:r>
              <a:rPr lang="fr-FR" sz="2400" dirty="0" err="1"/>
              <a:t>méthylphénidate</a:t>
            </a:r>
            <a:r>
              <a:rPr lang="fr-FR" sz="2400" dirty="0"/>
              <a:t>) 40 mg/j, débuté en janvier 2019</a:t>
            </a:r>
          </a:p>
          <a:p>
            <a:pPr marL="285750" indent="-285750">
              <a:buFont typeface="Calibri" panose="020F0502020204030204" pitchFamily="34" charset="0"/>
              <a:buChar char="‐"/>
            </a:pPr>
            <a:r>
              <a:rPr lang="fr-FR" sz="2400" b="1" dirty="0"/>
              <a:t>LEPTICUR®  (</a:t>
            </a:r>
            <a:r>
              <a:rPr lang="fr-FR" sz="2400" b="1" dirty="0" err="1"/>
              <a:t>tropatépine</a:t>
            </a:r>
            <a:r>
              <a:rPr lang="fr-FR" sz="2400" b="1" dirty="0"/>
              <a:t>) 10 mg x2/j, débuté le 11/02/2019</a:t>
            </a:r>
          </a:p>
          <a:p>
            <a:pPr marL="285750" indent="-285750">
              <a:buFont typeface="Calibri" panose="020F0502020204030204" pitchFamily="34" charset="0"/>
              <a:buChar char="‐"/>
            </a:pPr>
            <a:r>
              <a:rPr lang="fr-FR" sz="2400" b="1" dirty="0"/>
              <a:t>SULFARLEM® (</a:t>
            </a:r>
            <a:r>
              <a:rPr lang="fr-FR" sz="2400" b="1" dirty="0" err="1"/>
              <a:t>anétholtritione</a:t>
            </a:r>
            <a:r>
              <a:rPr lang="fr-FR" sz="2400" b="1" dirty="0"/>
              <a:t>) 12,5 mg, débuté le 11/02/2019 </a:t>
            </a:r>
          </a:p>
        </p:txBody>
      </p:sp>
      <p:sp>
        <p:nvSpPr>
          <p:cNvPr id="12" name="Titre 1">
            <a:extLst>
              <a:ext uri="{FF2B5EF4-FFF2-40B4-BE49-F238E27FC236}">
                <a16:creationId xmlns:a16="http://schemas.microsoft.com/office/drawing/2014/main" xmlns="" id="{4519EBCD-6939-4A44-8889-EDE8862F5A4C}"/>
              </a:ext>
            </a:extLst>
          </p:cNvPr>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Conclusion</a:t>
            </a:r>
          </a:p>
        </p:txBody>
      </p:sp>
    </p:spTree>
    <p:extLst>
      <p:ext uri="{BB962C8B-B14F-4D97-AF65-F5344CB8AC3E}">
        <p14:creationId xmlns:p14="http://schemas.microsoft.com/office/powerpoint/2010/main" val="33968751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CF4668DC-857F-487D-BFFA-8C0CA5037977}" type="slidenum">
              <a:rPr lang="fr-BE" smtClean="0"/>
              <a:t>49</a:t>
            </a:fld>
            <a:endParaRPr lang="fr-BE"/>
          </a:p>
        </p:txBody>
      </p:sp>
      <p:sp>
        <p:nvSpPr>
          <p:cNvPr id="6"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Conclusion</a:t>
            </a:r>
          </a:p>
        </p:txBody>
      </p:sp>
      <p:sp>
        <p:nvSpPr>
          <p:cNvPr id="2" name="ZoneTexte 1"/>
          <p:cNvSpPr txBox="1"/>
          <p:nvPr/>
        </p:nvSpPr>
        <p:spPr>
          <a:xfrm>
            <a:off x="179512" y="768483"/>
            <a:ext cx="8964488" cy="5693866"/>
          </a:xfrm>
          <a:prstGeom prst="rect">
            <a:avLst/>
          </a:prstGeom>
          <a:noFill/>
        </p:spPr>
        <p:txBody>
          <a:bodyPr wrap="square" rtlCol="0">
            <a:spAutoFit/>
          </a:bodyPr>
          <a:lstStyle/>
          <a:p>
            <a:pPr marL="285750" indent="-285750" algn="just">
              <a:buFontTx/>
              <a:buChar char="-"/>
            </a:pPr>
            <a:r>
              <a:rPr lang="fr-FR" sz="2800" dirty="0"/>
              <a:t>Instauration du LEPTICUR® en raison de dyskinésie induite par les neuroleptiques. </a:t>
            </a:r>
          </a:p>
          <a:p>
            <a:pPr marL="914400" lvl="1" indent="-457200" algn="just">
              <a:buFont typeface="Symbol" panose="05050102010706020507" pitchFamily="18" charset="2"/>
              <a:buChar char="Þ"/>
            </a:pPr>
            <a:r>
              <a:rPr lang="fr-FR" sz="2800" dirty="0"/>
              <a:t>Envisager si cela est possible une diminution de la posologie de neuroleptique ou un changement de molécule. </a:t>
            </a:r>
          </a:p>
          <a:p>
            <a:pPr marL="285750" indent="-285750" algn="just">
              <a:buFontTx/>
              <a:buChar char="-"/>
            </a:pPr>
            <a:endParaRPr lang="fr-FR" sz="2800" dirty="0"/>
          </a:p>
          <a:p>
            <a:pPr marL="285750" indent="-285750" algn="just">
              <a:buFontTx/>
              <a:buChar char="-"/>
            </a:pPr>
            <a:r>
              <a:rPr lang="fr-FR" sz="2800" dirty="0"/>
              <a:t>Pas d’indication du LEPTICUR chez l’enfant</a:t>
            </a:r>
          </a:p>
          <a:p>
            <a:pPr marL="285750" indent="-285750" algn="just">
              <a:buFontTx/>
              <a:buChar char="-"/>
            </a:pPr>
            <a:endParaRPr lang="fr-FR" sz="2800" dirty="0"/>
          </a:p>
          <a:p>
            <a:pPr marL="285750" indent="-285750" algn="just">
              <a:buFontTx/>
              <a:buChar char="-"/>
            </a:pPr>
            <a:r>
              <a:rPr lang="fr-FR" sz="2800" dirty="0"/>
              <a:t>Dose d’instauration du LEPTICUR® chez cet enfant = dose maximale adulte </a:t>
            </a:r>
          </a:p>
          <a:p>
            <a:pPr marL="285750" indent="-285750" algn="just">
              <a:buFontTx/>
              <a:buChar char="-"/>
            </a:pPr>
            <a:endParaRPr lang="fr-FR" sz="2800" dirty="0"/>
          </a:p>
          <a:p>
            <a:pPr marL="285750" indent="-285750" algn="just">
              <a:buFontTx/>
              <a:buChar char="-"/>
            </a:pPr>
            <a:endParaRPr lang="fr-FR" sz="2800" dirty="0"/>
          </a:p>
          <a:p>
            <a:pPr marL="285750" indent="-285750" algn="just">
              <a:buFontTx/>
              <a:buChar char="-"/>
            </a:pPr>
            <a:endParaRPr lang="fr-FR" sz="2800" dirty="0"/>
          </a:p>
        </p:txBody>
      </p:sp>
      <p:sp>
        <p:nvSpPr>
          <p:cNvPr id="4" name="ZoneTexte 3">
            <a:extLst>
              <a:ext uri="{FF2B5EF4-FFF2-40B4-BE49-F238E27FC236}">
                <a16:creationId xmlns:a16="http://schemas.microsoft.com/office/drawing/2014/main" xmlns="" id="{5299A89D-A799-4B36-B4FB-314428F7E571}"/>
              </a:ext>
            </a:extLst>
          </p:cNvPr>
          <p:cNvSpPr txBox="1"/>
          <p:nvPr/>
        </p:nvSpPr>
        <p:spPr>
          <a:xfrm>
            <a:off x="1547664" y="5589240"/>
            <a:ext cx="3384376" cy="523220"/>
          </a:xfrm>
          <a:prstGeom prst="rect">
            <a:avLst/>
          </a:prstGeom>
          <a:noFill/>
        </p:spPr>
        <p:txBody>
          <a:bodyPr wrap="square" rtlCol="0">
            <a:spAutoFit/>
          </a:bodyPr>
          <a:lstStyle/>
          <a:p>
            <a:r>
              <a:rPr lang="fr-FR" sz="2800" b="1" dirty="0">
                <a:solidFill>
                  <a:srgbClr val="FF0000"/>
                </a:solidFill>
                <a:sym typeface="Symbol" panose="05050102010706020507" pitchFamily="18" charset="2"/>
              </a:rPr>
              <a:t> </a:t>
            </a:r>
            <a:r>
              <a:rPr lang="fr-FR" sz="2800" b="1" dirty="0">
                <a:solidFill>
                  <a:srgbClr val="FF0000"/>
                </a:solidFill>
              </a:rPr>
              <a:t>EVITABLE</a:t>
            </a:r>
          </a:p>
        </p:txBody>
      </p:sp>
    </p:spTree>
    <p:extLst>
      <p:ext uri="{BB962C8B-B14F-4D97-AF65-F5344CB8AC3E}">
        <p14:creationId xmlns:p14="http://schemas.microsoft.com/office/powerpoint/2010/main" val="17057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F4668DC-857F-487D-BFFA-8C0CA5037977}" type="slidenum">
              <a:rPr lang="fr-BE" smtClean="0"/>
              <a:t>5</a:t>
            </a:fld>
            <a:endParaRPr lang="fr-BE"/>
          </a:p>
        </p:txBody>
      </p:sp>
      <p:sp>
        <p:nvSpPr>
          <p:cNvPr id="8"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Introduction</a:t>
            </a:r>
          </a:p>
        </p:txBody>
      </p:sp>
      <p:sp>
        <p:nvSpPr>
          <p:cNvPr id="5" name="ZoneTexte 4"/>
          <p:cNvSpPr txBox="1"/>
          <p:nvPr/>
        </p:nvSpPr>
        <p:spPr>
          <a:xfrm>
            <a:off x="107503" y="692696"/>
            <a:ext cx="8784977" cy="2308324"/>
          </a:xfrm>
          <a:prstGeom prst="rect">
            <a:avLst/>
          </a:prstGeom>
          <a:noFill/>
        </p:spPr>
        <p:txBody>
          <a:bodyPr wrap="square" rtlCol="0">
            <a:spAutoFit/>
          </a:bodyPr>
          <a:lstStyle/>
          <a:p>
            <a:r>
              <a:rPr lang="fr-FR" sz="2400" dirty="0"/>
              <a:t>Traitement habituel : </a:t>
            </a:r>
          </a:p>
          <a:p>
            <a:pPr marL="285750" indent="-285750">
              <a:buFont typeface="Calibri" panose="020F0502020204030204" pitchFamily="34" charset="0"/>
              <a:buChar char="‐"/>
            </a:pPr>
            <a:r>
              <a:rPr lang="fr-FR" sz="2400" dirty="0"/>
              <a:t>CLOPIXOL® (</a:t>
            </a:r>
            <a:r>
              <a:rPr lang="fr-FR" sz="2400" dirty="0" err="1"/>
              <a:t>zuclopentixol</a:t>
            </a:r>
            <a:r>
              <a:rPr lang="fr-FR" sz="2400" dirty="0"/>
              <a:t>) 10 mg/j</a:t>
            </a:r>
          </a:p>
          <a:p>
            <a:pPr marL="285750" indent="-285750">
              <a:buFont typeface="Calibri" panose="020F0502020204030204" pitchFamily="34" charset="0"/>
              <a:buChar char="‐"/>
            </a:pPr>
            <a:r>
              <a:rPr lang="fr-FR" sz="2400" dirty="0"/>
              <a:t>LOXAPAC® (</a:t>
            </a:r>
            <a:r>
              <a:rPr lang="fr-FR" sz="2400" dirty="0" err="1"/>
              <a:t>loxapine</a:t>
            </a:r>
            <a:r>
              <a:rPr lang="fr-FR" sz="2400" dirty="0"/>
              <a:t>) 25 mg/j</a:t>
            </a:r>
          </a:p>
          <a:p>
            <a:pPr marL="285750" indent="-285750">
              <a:buFont typeface="Calibri" panose="020F0502020204030204" pitchFamily="34" charset="0"/>
              <a:buChar char="‐"/>
            </a:pPr>
            <a:r>
              <a:rPr lang="fr-FR" sz="2400" dirty="0"/>
              <a:t>MEDIKINET® (</a:t>
            </a:r>
            <a:r>
              <a:rPr lang="fr-FR" sz="2400" dirty="0" err="1"/>
              <a:t>méthylphénidate</a:t>
            </a:r>
            <a:r>
              <a:rPr lang="fr-FR" sz="2400" dirty="0"/>
              <a:t>) 40 mg/j, débuté en janvier 2019</a:t>
            </a:r>
          </a:p>
          <a:p>
            <a:pPr marL="285750" indent="-285750">
              <a:buFont typeface="Calibri" panose="020F0502020204030204" pitchFamily="34" charset="0"/>
              <a:buChar char="‐"/>
            </a:pPr>
            <a:r>
              <a:rPr lang="fr-FR" sz="2400" b="1" dirty="0"/>
              <a:t>LEPTICUR®  (</a:t>
            </a:r>
            <a:r>
              <a:rPr lang="fr-FR" sz="2400" b="1" dirty="0" err="1"/>
              <a:t>tropatépine</a:t>
            </a:r>
            <a:r>
              <a:rPr lang="fr-FR" sz="2400" b="1" dirty="0"/>
              <a:t>) 10 mg x2/j, débuté le 11/02/2019</a:t>
            </a:r>
          </a:p>
          <a:p>
            <a:pPr marL="285750" indent="-285750">
              <a:buFont typeface="Calibri" panose="020F0502020204030204" pitchFamily="34" charset="0"/>
              <a:buChar char="‐"/>
            </a:pPr>
            <a:r>
              <a:rPr lang="fr-FR" sz="2400" b="1" dirty="0"/>
              <a:t>SULFARLEM® (</a:t>
            </a:r>
            <a:r>
              <a:rPr lang="fr-FR" sz="2400" b="1" dirty="0" err="1"/>
              <a:t>anétholtritione</a:t>
            </a:r>
            <a:r>
              <a:rPr lang="fr-FR" sz="2400" b="1" dirty="0"/>
              <a:t>) 12,5 mg, débuté le 11/02/2019 </a:t>
            </a:r>
          </a:p>
        </p:txBody>
      </p:sp>
      <p:sp>
        <p:nvSpPr>
          <p:cNvPr id="2" name="Rectangle 1"/>
          <p:cNvSpPr/>
          <p:nvPr/>
        </p:nvSpPr>
        <p:spPr>
          <a:xfrm>
            <a:off x="179512" y="3429000"/>
            <a:ext cx="8640960" cy="295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b="1" dirty="0" err="1">
                <a:solidFill>
                  <a:schemeClr val="tx2"/>
                </a:solidFill>
              </a:rPr>
              <a:t>Tropatépine</a:t>
            </a:r>
            <a:r>
              <a:rPr lang="fr-FR" sz="2400" dirty="0">
                <a:solidFill>
                  <a:schemeClr val="tx2"/>
                </a:solidFill>
              </a:rPr>
              <a:t> : Indiqué dans le traitement des syndromes parkinsoniens induits par les neuroleptiques.</a:t>
            </a:r>
          </a:p>
          <a:p>
            <a:pPr algn="just"/>
            <a:r>
              <a:rPr lang="fr-FR" sz="2400" dirty="0">
                <a:solidFill>
                  <a:schemeClr val="tx2"/>
                </a:solidFill>
              </a:rPr>
              <a:t>Antagonistes des récepteurs muscariniques = parasympatholytiques </a:t>
            </a:r>
          </a:p>
          <a:p>
            <a:pPr algn="just"/>
            <a:endParaRPr lang="fr-FR" sz="2400" dirty="0">
              <a:solidFill>
                <a:schemeClr val="tx2"/>
              </a:solidFill>
            </a:endParaRPr>
          </a:p>
          <a:p>
            <a:pPr algn="just"/>
            <a:r>
              <a:rPr lang="fr-FR" sz="2400" b="1" dirty="0" err="1">
                <a:solidFill>
                  <a:schemeClr val="tx2"/>
                </a:solidFill>
              </a:rPr>
              <a:t>Anétholtritione</a:t>
            </a:r>
            <a:r>
              <a:rPr lang="fr-FR" sz="2400" dirty="0">
                <a:solidFill>
                  <a:schemeClr val="tx2"/>
                </a:solidFill>
              </a:rPr>
              <a:t> : indiquée dans les </a:t>
            </a:r>
            <a:r>
              <a:rPr lang="fr-FR" sz="2400" dirty="0" err="1">
                <a:solidFill>
                  <a:schemeClr val="tx2"/>
                </a:solidFill>
              </a:rPr>
              <a:t>hyposialies</a:t>
            </a:r>
            <a:r>
              <a:rPr lang="fr-FR" sz="2400" dirty="0">
                <a:solidFill>
                  <a:schemeClr val="tx2"/>
                </a:solidFill>
              </a:rPr>
              <a:t> médicamenteuses, post-radio thérapeutiques, </a:t>
            </a:r>
            <a:r>
              <a:rPr lang="fr-FR" sz="2400" dirty="0" err="1">
                <a:solidFill>
                  <a:schemeClr val="tx2"/>
                </a:solidFill>
              </a:rPr>
              <a:t>hyposialies</a:t>
            </a:r>
            <a:r>
              <a:rPr lang="fr-FR" sz="2400" dirty="0">
                <a:solidFill>
                  <a:schemeClr val="tx2"/>
                </a:solidFill>
              </a:rPr>
              <a:t> de la sénescence.</a:t>
            </a:r>
          </a:p>
          <a:p>
            <a:pPr algn="just"/>
            <a:r>
              <a:rPr lang="fr-FR" sz="2400" dirty="0">
                <a:solidFill>
                  <a:schemeClr val="tx2"/>
                </a:solidFill>
              </a:rPr>
              <a:t>Mécanisme ? </a:t>
            </a:r>
          </a:p>
          <a:p>
            <a:pPr algn="just"/>
            <a:endParaRPr lang="fr-FR" sz="2400" dirty="0">
              <a:solidFill>
                <a:schemeClr val="tx2"/>
              </a:solidFill>
            </a:endParaRPr>
          </a:p>
        </p:txBody>
      </p:sp>
    </p:spTree>
    <p:extLst>
      <p:ext uri="{BB962C8B-B14F-4D97-AF65-F5344CB8AC3E}">
        <p14:creationId xmlns:p14="http://schemas.microsoft.com/office/powerpoint/2010/main" val="37247646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4174" y="1196752"/>
            <a:ext cx="8784976" cy="4401205"/>
          </a:xfrm>
          <a:prstGeom prst="rect">
            <a:avLst/>
          </a:prstGeom>
        </p:spPr>
        <p:txBody>
          <a:bodyPr wrap="square">
            <a:spAutoFit/>
          </a:bodyPr>
          <a:lstStyle/>
          <a:p>
            <a:pPr marL="342900" indent="-342900" algn="just">
              <a:buFont typeface="Arial" panose="020B0604020202020204" pitchFamily="34" charset="0"/>
              <a:buChar char="•"/>
            </a:pPr>
            <a:r>
              <a:rPr lang="fr-FR" sz="2800" dirty="0"/>
              <a:t>Risque iatrogène indissociable de l’acte de prescription</a:t>
            </a:r>
          </a:p>
          <a:p>
            <a:pPr marL="342900" indent="-342900" algn="just">
              <a:buFont typeface="Arial" panose="020B0604020202020204" pitchFamily="34" charset="0"/>
              <a:buChar char="•"/>
            </a:pPr>
            <a:endParaRPr lang="fr-FR" sz="2800" dirty="0"/>
          </a:p>
          <a:p>
            <a:pPr marL="342900" indent="-342900" algn="just">
              <a:buFont typeface="Arial" panose="020B0604020202020204" pitchFamily="34" charset="0"/>
              <a:buChar char="•"/>
            </a:pPr>
            <a:r>
              <a:rPr lang="fr-FR" sz="2800" dirty="0"/>
              <a:t>Evaluer régulièrement la balance Bénéfice / Risque pour tout médicament prescrit </a:t>
            </a:r>
          </a:p>
          <a:p>
            <a:pPr marL="342900" indent="-342900" algn="just">
              <a:buFont typeface="Arial" panose="020B0604020202020204" pitchFamily="34" charset="0"/>
              <a:buChar char="•"/>
            </a:pPr>
            <a:endParaRPr lang="fr-FR" sz="2800" dirty="0"/>
          </a:p>
          <a:p>
            <a:pPr marL="342900" indent="-342900" algn="just">
              <a:buFont typeface="Arial" panose="020B0604020202020204" pitchFamily="34" charset="0"/>
              <a:buChar char="•"/>
            </a:pPr>
            <a:r>
              <a:rPr lang="fr-FR" sz="2800" dirty="0"/>
              <a:t>Prescription raisonnée et judicieuse</a:t>
            </a:r>
          </a:p>
          <a:p>
            <a:pPr marL="342900" indent="-342900" algn="just">
              <a:buFont typeface="Arial" panose="020B0604020202020204" pitchFamily="34" charset="0"/>
              <a:buChar char="•"/>
            </a:pPr>
            <a:endParaRPr lang="fr-FR" sz="2800" dirty="0"/>
          </a:p>
          <a:p>
            <a:pPr marL="342900" indent="-342900" algn="just">
              <a:buFont typeface="Arial" panose="020B0604020202020204" pitchFamily="34" charset="0"/>
              <a:buChar char="•"/>
            </a:pPr>
            <a:r>
              <a:rPr lang="fr-FR" sz="2800" dirty="0"/>
              <a:t>Connaître les situations à risque de iatrogénie et savoir les identifier </a:t>
            </a:r>
          </a:p>
          <a:p>
            <a:pPr marL="342900" indent="-342900" algn="just">
              <a:buFont typeface="Arial" panose="020B0604020202020204" pitchFamily="34" charset="0"/>
              <a:buChar char="•"/>
            </a:pPr>
            <a:endParaRPr lang="fr-FR" sz="2800" dirty="0"/>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t>50</a:t>
            </a:fld>
            <a:endParaRPr lang="fr-BE"/>
          </a:p>
        </p:txBody>
      </p:sp>
      <p:sp>
        <p:nvSpPr>
          <p:cNvPr id="8"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Conclusion</a:t>
            </a:r>
          </a:p>
        </p:txBody>
      </p:sp>
    </p:spTree>
    <p:extLst>
      <p:ext uri="{BB962C8B-B14F-4D97-AF65-F5344CB8AC3E}">
        <p14:creationId xmlns:p14="http://schemas.microsoft.com/office/powerpoint/2010/main" val="3045078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CF4668DC-857F-487D-BFFA-8C0CA5037977}" type="slidenum">
              <a:rPr lang="fr-BE" smtClean="0"/>
              <a:t>6</a:t>
            </a:fld>
            <a:endParaRPr lang="fr-BE"/>
          </a:p>
        </p:txBody>
      </p:sp>
      <p:sp>
        <p:nvSpPr>
          <p:cNvPr id="6"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Introduction</a:t>
            </a:r>
          </a:p>
        </p:txBody>
      </p:sp>
      <p:sp>
        <p:nvSpPr>
          <p:cNvPr id="7" name="ZoneTexte 6"/>
          <p:cNvSpPr txBox="1"/>
          <p:nvPr/>
        </p:nvSpPr>
        <p:spPr>
          <a:xfrm>
            <a:off x="107504" y="913944"/>
            <a:ext cx="9036496" cy="1938992"/>
          </a:xfrm>
          <a:prstGeom prst="rect">
            <a:avLst/>
          </a:prstGeom>
          <a:noFill/>
        </p:spPr>
        <p:txBody>
          <a:bodyPr wrap="square" rtlCol="0">
            <a:spAutoFit/>
          </a:bodyPr>
          <a:lstStyle/>
          <a:p>
            <a:r>
              <a:rPr lang="fr-FR" sz="2400" dirty="0"/>
              <a:t>Dosage des toxiques sanguins : </a:t>
            </a:r>
          </a:p>
          <a:p>
            <a:r>
              <a:rPr lang="fr-FR" sz="2400" dirty="0"/>
              <a:t>- </a:t>
            </a:r>
            <a:r>
              <a:rPr lang="fr-FR" sz="2400" b="1" dirty="0" err="1"/>
              <a:t>tropatépine</a:t>
            </a:r>
            <a:r>
              <a:rPr lang="fr-FR" sz="2400" b="1" dirty="0"/>
              <a:t> : 0.049 mg/L (pour norme haute à 0.0208 mg/l)</a:t>
            </a:r>
            <a:r>
              <a:rPr lang="fr-FR" sz="2400" dirty="0"/>
              <a:t>,</a:t>
            </a:r>
          </a:p>
          <a:p>
            <a:r>
              <a:rPr lang="fr-FR" sz="2400" dirty="0"/>
              <a:t>- Présence de </a:t>
            </a:r>
            <a:r>
              <a:rPr lang="fr-FR" sz="2400" dirty="0" err="1"/>
              <a:t>loxapine</a:t>
            </a:r>
            <a:r>
              <a:rPr lang="fr-FR" sz="2400" dirty="0"/>
              <a:t>, </a:t>
            </a:r>
            <a:r>
              <a:rPr lang="fr-FR" sz="2400" dirty="0" err="1"/>
              <a:t>zuclopenthixol</a:t>
            </a:r>
            <a:r>
              <a:rPr lang="fr-FR" sz="2400" dirty="0"/>
              <a:t> à dose thérapeutique</a:t>
            </a:r>
          </a:p>
          <a:p>
            <a:r>
              <a:rPr lang="fr-FR" sz="2400" dirty="0"/>
              <a:t>- Ionogramme sanguin, bilan hépatique, CPK normaux </a:t>
            </a:r>
          </a:p>
          <a:p>
            <a:r>
              <a:rPr lang="fr-FR" sz="2400" dirty="0"/>
              <a:t>- Gaz du sang normal (pH 7.39, PCO 6 kPa) </a:t>
            </a:r>
          </a:p>
        </p:txBody>
      </p:sp>
      <p:sp>
        <p:nvSpPr>
          <p:cNvPr id="8" name="Rectangle 7"/>
          <p:cNvSpPr/>
          <p:nvPr/>
        </p:nvSpPr>
        <p:spPr>
          <a:xfrm>
            <a:off x="106308" y="3284984"/>
            <a:ext cx="8642156" cy="2308324"/>
          </a:xfrm>
          <a:prstGeom prst="rect">
            <a:avLst/>
          </a:prstGeom>
        </p:spPr>
        <p:txBody>
          <a:bodyPr wrap="square">
            <a:spAutoFit/>
          </a:bodyPr>
          <a:lstStyle/>
          <a:p>
            <a:pPr marL="342900" indent="-342900" algn="just">
              <a:buFont typeface="Arial" panose="020B0604020202020204" pitchFamily="34" charset="0"/>
              <a:buChar char="•"/>
            </a:pPr>
            <a:r>
              <a:rPr lang="fr-FR" sz="2400" dirty="0"/>
              <a:t>Arrêt du LEPTICUR®. </a:t>
            </a:r>
          </a:p>
          <a:p>
            <a:pPr marL="342900" indent="-342900" algn="just">
              <a:buFont typeface="Arial" panose="020B0604020202020204" pitchFamily="34" charset="0"/>
              <a:buChar char="•"/>
            </a:pPr>
            <a:r>
              <a:rPr lang="fr-FR" sz="2400" dirty="0"/>
              <a:t>Le 16/02/19 : est resté Glasgow 15 toute la nuit, PRS. </a:t>
            </a:r>
          </a:p>
          <a:p>
            <a:pPr marL="342900" indent="-342900" algn="just">
              <a:buFont typeface="Arial" panose="020B0604020202020204" pitchFamily="34" charset="0"/>
              <a:buChar char="•"/>
            </a:pPr>
            <a:r>
              <a:rPr lang="fr-FR" sz="2400" dirty="0"/>
              <a:t>Réponses appropriées aux consignes et demandes simples. Absence de désorientation temporo spatiale. </a:t>
            </a:r>
          </a:p>
          <a:p>
            <a:pPr marL="342900" indent="-342900" algn="just">
              <a:buFont typeface="Arial" panose="020B0604020202020204" pitchFamily="34" charset="0"/>
              <a:buChar char="•"/>
            </a:pPr>
            <a:r>
              <a:rPr lang="fr-FR" sz="2400" dirty="0"/>
              <a:t>PRS, non en mydriase. Examen somatique parfait. </a:t>
            </a:r>
          </a:p>
          <a:p>
            <a:pPr algn="just"/>
            <a:r>
              <a:rPr lang="fr-FR" sz="2400" dirty="0">
                <a:sym typeface="Symbol" panose="05050102010706020507" pitchFamily="18" charset="2"/>
              </a:rPr>
              <a:t>	 </a:t>
            </a:r>
            <a:r>
              <a:rPr lang="fr-FR" sz="2400" dirty="0"/>
              <a:t>Retour à domicile</a:t>
            </a:r>
          </a:p>
        </p:txBody>
      </p:sp>
    </p:spTree>
    <p:extLst>
      <p:ext uri="{BB962C8B-B14F-4D97-AF65-F5344CB8AC3E}">
        <p14:creationId xmlns:p14="http://schemas.microsoft.com/office/powerpoint/2010/main" val="2283439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F4668DC-857F-487D-BFFA-8C0CA5037977}" type="slidenum">
              <a:rPr lang="fr-BE" smtClean="0"/>
              <a:t>7</a:t>
            </a:fld>
            <a:endParaRPr lang="fr-BE"/>
          </a:p>
        </p:txBody>
      </p:sp>
      <p:sp>
        <p:nvSpPr>
          <p:cNvPr id="8" name="Titre 1"/>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Introduction</a:t>
            </a:r>
          </a:p>
        </p:txBody>
      </p:sp>
      <p:sp>
        <p:nvSpPr>
          <p:cNvPr id="4" name="ZoneTexte 3"/>
          <p:cNvSpPr txBox="1"/>
          <p:nvPr/>
        </p:nvSpPr>
        <p:spPr>
          <a:xfrm>
            <a:off x="323528" y="692696"/>
            <a:ext cx="8496943" cy="646331"/>
          </a:xfrm>
          <a:prstGeom prst="rect">
            <a:avLst/>
          </a:prstGeom>
          <a:noFill/>
        </p:spPr>
        <p:txBody>
          <a:bodyPr wrap="square" rtlCol="0">
            <a:spAutoFit/>
          </a:bodyPr>
          <a:lstStyle/>
          <a:p>
            <a:pPr algn="ctr"/>
            <a:r>
              <a:rPr lang="fr-FR" sz="3600" b="1" dirty="0">
                <a:solidFill>
                  <a:schemeClr val="tx2"/>
                </a:solidFill>
              </a:rPr>
              <a:t>SYNDROME ANTICHOLINERGIQUE </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412776"/>
            <a:ext cx="3384375" cy="506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a:extLst>
              <a:ext uri="{FF2B5EF4-FFF2-40B4-BE49-F238E27FC236}">
                <a16:creationId xmlns:a16="http://schemas.microsoft.com/office/drawing/2014/main" xmlns="" id="{8346D13A-E9B9-4677-A6C7-FEECF6B928C5}"/>
              </a:ext>
            </a:extLst>
          </p:cNvPr>
          <p:cNvSpPr txBox="1"/>
          <p:nvPr/>
        </p:nvSpPr>
        <p:spPr>
          <a:xfrm>
            <a:off x="3491880" y="1411035"/>
            <a:ext cx="5572111" cy="5262979"/>
          </a:xfrm>
          <a:prstGeom prst="rect">
            <a:avLst/>
          </a:prstGeom>
          <a:solidFill>
            <a:schemeClr val="accent1">
              <a:lumMod val="20000"/>
              <a:lumOff val="80000"/>
            </a:schemeClr>
          </a:solidFill>
        </p:spPr>
        <p:txBody>
          <a:bodyPr wrap="square">
            <a:spAutoFit/>
          </a:bodyPr>
          <a:lstStyle/>
          <a:p>
            <a:pPr marL="342900" indent="-342900" algn="just">
              <a:buFont typeface="Calibri" panose="020F0502020204030204" pitchFamily="34" charset="0"/>
              <a:buChar char="-"/>
            </a:pPr>
            <a:r>
              <a:rPr lang="fr-FR" sz="2400" dirty="0"/>
              <a:t>Bouche sèche</a:t>
            </a:r>
          </a:p>
          <a:p>
            <a:pPr marL="342900" indent="-342900" algn="just">
              <a:buFont typeface="Calibri" panose="020F0502020204030204" pitchFamily="34" charset="0"/>
              <a:buChar char="-"/>
            </a:pPr>
            <a:r>
              <a:rPr lang="fr-FR" sz="2400" dirty="0"/>
              <a:t>Constipation, abolition des bruits intestinaux</a:t>
            </a:r>
          </a:p>
          <a:p>
            <a:pPr marL="342900" indent="-342900" algn="just">
              <a:buFont typeface="Calibri" panose="020F0502020204030204" pitchFamily="34" charset="0"/>
              <a:buChar char="-"/>
            </a:pPr>
            <a:r>
              <a:rPr lang="fr-FR" sz="2400" dirty="0"/>
              <a:t>Mydriase</a:t>
            </a:r>
          </a:p>
          <a:p>
            <a:pPr marL="342900" indent="-342900" algn="just">
              <a:buFont typeface="Calibri" panose="020F0502020204030204" pitchFamily="34" charset="0"/>
              <a:buChar char="-"/>
            </a:pPr>
            <a:r>
              <a:rPr lang="fr-FR" sz="2400" dirty="0"/>
              <a:t>Troubles de l'accommodation, élévation de la pression intra-oculaire</a:t>
            </a:r>
          </a:p>
          <a:p>
            <a:pPr marL="342900" indent="-342900" algn="just">
              <a:buFont typeface="Calibri" panose="020F0502020204030204" pitchFamily="34" charset="0"/>
              <a:buChar char="-"/>
            </a:pPr>
            <a:r>
              <a:rPr lang="fr-FR" sz="2400" dirty="0"/>
              <a:t>Diminution de la sécrétion lacrymale</a:t>
            </a:r>
          </a:p>
          <a:p>
            <a:pPr marL="342900" indent="-342900" algn="just">
              <a:buFont typeface="Calibri" panose="020F0502020204030204" pitchFamily="34" charset="0"/>
              <a:buChar char="-"/>
            </a:pPr>
            <a:r>
              <a:rPr lang="fr-FR" sz="2400" dirty="0"/>
              <a:t>Tachycardie sinusale</a:t>
            </a:r>
          </a:p>
          <a:p>
            <a:pPr marL="342900" indent="-342900" algn="just">
              <a:buFont typeface="Calibri" panose="020F0502020204030204" pitchFamily="34" charset="0"/>
              <a:buChar char="-"/>
            </a:pPr>
            <a:r>
              <a:rPr lang="fr-FR" sz="2400" dirty="0"/>
              <a:t>Risque de rétention urinaire, et de glaucome aigu en cas de glaucome à angle fermé </a:t>
            </a:r>
          </a:p>
          <a:p>
            <a:pPr marL="342900" indent="-342900" algn="just">
              <a:buFont typeface="Calibri" panose="020F0502020204030204" pitchFamily="34" charset="0"/>
              <a:buChar char="-"/>
            </a:pPr>
            <a:r>
              <a:rPr lang="fr-FR" sz="2400" dirty="0"/>
              <a:t>Excitation, hallucination</a:t>
            </a:r>
          </a:p>
          <a:p>
            <a:pPr marL="342900" indent="-342900" algn="just">
              <a:buFont typeface="Calibri" panose="020F0502020204030204" pitchFamily="34" charset="0"/>
              <a:buChar char="-"/>
            </a:pPr>
            <a:r>
              <a:rPr lang="fr-FR" sz="2400" dirty="0"/>
              <a:t>Confusion mentale</a:t>
            </a:r>
          </a:p>
          <a:p>
            <a:pPr marL="342900" indent="-342900" algn="just">
              <a:buFont typeface="Calibri" panose="020F0502020204030204" pitchFamily="34" charset="0"/>
              <a:buChar char="-"/>
            </a:pPr>
            <a:r>
              <a:rPr lang="fr-FR" sz="2400" dirty="0"/>
              <a:t>Hyperthermie </a:t>
            </a:r>
          </a:p>
        </p:txBody>
      </p:sp>
      <p:sp>
        <p:nvSpPr>
          <p:cNvPr id="10" name="Ellipse 9"/>
          <p:cNvSpPr/>
          <p:nvPr/>
        </p:nvSpPr>
        <p:spPr>
          <a:xfrm>
            <a:off x="8487928" y="74144"/>
            <a:ext cx="576063" cy="45485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a:t>B</a:t>
            </a:r>
          </a:p>
        </p:txBody>
      </p:sp>
    </p:spTree>
    <p:extLst>
      <p:ext uri="{BB962C8B-B14F-4D97-AF65-F5344CB8AC3E}">
        <p14:creationId xmlns:p14="http://schemas.microsoft.com/office/powerpoint/2010/main" val="1845772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109" y="908720"/>
            <a:ext cx="5027779" cy="5899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0" y="961104"/>
            <a:ext cx="2058109" cy="830997"/>
          </a:xfrm>
          <a:prstGeom prst="rect">
            <a:avLst/>
          </a:prstGeom>
          <a:noFill/>
        </p:spPr>
        <p:txBody>
          <a:bodyPr wrap="square" rtlCol="0">
            <a:spAutoFit/>
          </a:bodyPr>
          <a:lstStyle/>
          <a:p>
            <a:pPr algn="ctr"/>
            <a:r>
              <a:rPr lang="fr-FR" sz="2400" b="1" dirty="0">
                <a:solidFill>
                  <a:srgbClr val="FF0000"/>
                </a:solidFill>
              </a:rPr>
              <a:t>SYSTÈME SYMPATHIQUE</a:t>
            </a:r>
          </a:p>
        </p:txBody>
      </p:sp>
      <p:sp>
        <p:nvSpPr>
          <p:cNvPr id="5" name="ZoneTexte 4"/>
          <p:cNvSpPr txBox="1"/>
          <p:nvPr/>
        </p:nvSpPr>
        <p:spPr>
          <a:xfrm>
            <a:off x="7085889" y="960106"/>
            <a:ext cx="2058111" cy="1200329"/>
          </a:xfrm>
          <a:prstGeom prst="rect">
            <a:avLst/>
          </a:prstGeom>
          <a:noFill/>
        </p:spPr>
        <p:txBody>
          <a:bodyPr wrap="square" rtlCol="0">
            <a:spAutoFit/>
          </a:bodyPr>
          <a:lstStyle/>
          <a:p>
            <a:pPr algn="ctr"/>
            <a:r>
              <a:rPr lang="fr-FR" sz="2400" b="1" dirty="0">
                <a:solidFill>
                  <a:schemeClr val="tx2"/>
                </a:solidFill>
              </a:rPr>
              <a:t>SYSTÈME PARA</a:t>
            </a:r>
          </a:p>
          <a:p>
            <a:pPr algn="ctr"/>
            <a:r>
              <a:rPr lang="fr-FR" sz="2400" b="1" dirty="0">
                <a:solidFill>
                  <a:schemeClr val="tx2"/>
                </a:solidFill>
              </a:rPr>
              <a:t>SYMPATHIQUE</a:t>
            </a:r>
          </a:p>
        </p:txBody>
      </p:sp>
      <p:sp>
        <p:nvSpPr>
          <p:cNvPr id="12" name="ZoneTexte 11"/>
          <p:cNvSpPr txBox="1"/>
          <p:nvPr/>
        </p:nvSpPr>
        <p:spPr>
          <a:xfrm>
            <a:off x="7095725" y="3258337"/>
            <a:ext cx="2126119" cy="1569660"/>
          </a:xfrm>
          <a:prstGeom prst="rect">
            <a:avLst/>
          </a:prstGeom>
          <a:noFill/>
        </p:spPr>
        <p:txBody>
          <a:bodyPr wrap="square" rtlCol="0">
            <a:spAutoFit/>
          </a:bodyPr>
          <a:lstStyle/>
          <a:p>
            <a:pPr algn="ctr"/>
            <a:r>
              <a:rPr lang="fr-FR" sz="2400" b="1" dirty="0"/>
              <a:t>Agoniste M : </a:t>
            </a:r>
          </a:p>
          <a:p>
            <a:pPr algn="ctr"/>
            <a:r>
              <a:rPr lang="fr-FR" sz="2400" b="1" dirty="0"/>
              <a:t>Stimulation de la transmission p∑</a:t>
            </a:r>
          </a:p>
        </p:txBody>
      </p:sp>
      <p:sp>
        <p:nvSpPr>
          <p:cNvPr id="8" name="Titre 1">
            <a:extLst>
              <a:ext uri="{FF2B5EF4-FFF2-40B4-BE49-F238E27FC236}">
                <a16:creationId xmlns:a16="http://schemas.microsoft.com/office/drawing/2014/main" xmlns="" id="{DAD45F1E-C894-41D8-A6FD-8D0BE5908EB3}"/>
              </a:ext>
            </a:extLst>
          </p:cNvPr>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Introduction</a:t>
            </a:r>
          </a:p>
        </p:txBody>
      </p:sp>
    </p:spTree>
    <p:extLst>
      <p:ext uri="{BB962C8B-B14F-4D97-AF65-F5344CB8AC3E}">
        <p14:creationId xmlns:p14="http://schemas.microsoft.com/office/powerpoint/2010/main" val="1199687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611560" y="980648"/>
          <a:ext cx="8280920" cy="5760720"/>
        </p:xfrm>
        <a:graphic>
          <a:graphicData uri="http://schemas.openxmlformats.org/drawingml/2006/table">
            <a:tbl>
              <a:tblPr firstRow="1" bandRow="1">
                <a:tableStyleId>{5C22544A-7EE6-4342-B048-85BDC9FD1C3A}</a:tableStyleId>
              </a:tblPr>
              <a:tblGrid>
                <a:gridCol w="2640293">
                  <a:extLst>
                    <a:ext uri="{9D8B030D-6E8A-4147-A177-3AD203B41FA5}">
                      <a16:colId xmlns:a16="http://schemas.microsoft.com/office/drawing/2014/main" xmlns="" val="20000"/>
                    </a:ext>
                  </a:extLst>
                </a:gridCol>
                <a:gridCol w="2616291">
                  <a:extLst>
                    <a:ext uri="{9D8B030D-6E8A-4147-A177-3AD203B41FA5}">
                      <a16:colId xmlns:a16="http://schemas.microsoft.com/office/drawing/2014/main" xmlns="" val="20001"/>
                    </a:ext>
                  </a:extLst>
                </a:gridCol>
                <a:gridCol w="3024336">
                  <a:extLst>
                    <a:ext uri="{9D8B030D-6E8A-4147-A177-3AD203B41FA5}">
                      <a16:colId xmlns:a16="http://schemas.microsoft.com/office/drawing/2014/main" xmlns="" val="20002"/>
                    </a:ext>
                  </a:extLst>
                </a:gridCol>
              </a:tblGrid>
              <a:tr h="370840">
                <a:tc>
                  <a:txBody>
                    <a:bodyPr/>
                    <a:lstStyle/>
                    <a:p>
                      <a:pPr algn="ctr"/>
                      <a:r>
                        <a:rPr lang="fr-FR" dirty="0">
                          <a:solidFill>
                            <a:srgbClr val="FF0000"/>
                          </a:solidFill>
                        </a:rPr>
                        <a:t>SYSTÈME SYMPATHIQUE</a:t>
                      </a:r>
                    </a:p>
                    <a:p>
                      <a:pPr algn="ctr"/>
                      <a:r>
                        <a:rPr lang="fr-FR" baseline="0" dirty="0">
                          <a:solidFill>
                            <a:srgbClr val="FF0000"/>
                          </a:solidFill>
                        </a:rPr>
                        <a:t>Excitation</a:t>
                      </a:r>
                      <a:endParaRPr lang="fr-FR" dirty="0">
                        <a:solidFill>
                          <a:srgbClr val="FF0000"/>
                        </a:solidFill>
                      </a:endParaRPr>
                    </a:p>
                  </a:txBody>
                  <a:tcP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dirty="0"/>
                    </a:p>
                  </a:txBody>
                  <a:tcPr>
                    <a:lnL w="12700" cap="flat" cmpd="sng" algn="ctr">
                      <a:noFill/>
                      <a:prstDash val="solid"/>
                      <a:round/>
                      <a:headEnd type="none" w="med" len="med"/>
                      <a:tailEnd type="none" w="med" len="med"/>
                    </a:lnL>
                    <a:lnR w="12700" cmpd="sng">
                      <a:noFill/>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2"/>
                          </a:solidFill>
                        </a:rPr>
                        <a:t>SYSTÈME PARASYMPATHIQUE</a:t>
                      </a:r>
                    </a:p>
                    <a:p>
                      <a:pPr algn="ctr"/>
                      <a:r>
                        <a:rPr lang="fr-FR" dirty="0">
                          <a:solidFill>
                            <a:schemeClr val="tx2"/>
                          </a:solidFill>
                        </a:rPr>
                        <a:t>Apaisement</a:t>
                      </a:r>
                    </a:p>
                  </a:txBody>
                  <a:tcP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70840">
                <a:tc>
                  <a:txBody>
                    <a:bodyPr/>
                    <a:lstStyle/>
                    <a:p>
                      <a:pPr algn="ctr"/>
                      <a:r>
                        <a:rPr lang="fr-FR" sz="2400" b="1" dirty="0">
                          <a:solidFill>
                            <a:srgbClr val="FF0000"/>
                          </a:solidFill>
                        </a:rPr>
                        <a: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t>Motilité</a:t>
                      </a:r>
                      <a:r>
                        <a:rPr lang="fr-FR" b="1" baseline="0" dirty="0"/>
                        <a:t> intestinale</a:t>
                      </a:r>
                    </a:p>
                    <a:p>
                      <a:pPr algn="ctr"/>
                      <a:r>
                        <a:rPr lang="fr-FR" b="1" baseline="0" dirty="0"/>
                        <a:t>(muscles lisses)</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b="1" dirty="0">
                          <a:solidFill>
                            <a:schemeClr val="tx2"/>
                          </a:solidFill>
                        </a:rPr>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b="1" dirty="0">
                          <a:solidFill>
                            <a:srgbClr val="FF0000"/>
                          </a:solidFill>
                        </a:rPr>
                        <a: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t>Salivation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b="1" dirty="0">
                          <a:solidFill>
                            <a:schemeClr val="tx2"/>
                          </a:solidFill>
                        </a:rPr>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70840">
                <a:tc>
                  <a:txBody>
                    <a:bodyPr/>
                    <a:lstStyle/>
                    <a:p>
                      <a:pPr algn="ctr"/>
                      <a:r>
                        <a:rPr lang="fr-FR" sz="2400" b="1" dirty="0">
                          <a:solidFill>
                            <a:srgbClr val="FF0000"/>
                          </a:solidFill>
                        </a:rPr>
                        <a:t>mydriase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t>Diamètre papillaire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400" b="1" dirty="0">
                          <a:solidFill>
                            <a:schemeClr val="tx2"/>
                          </a:solidFill>
                        </a:rPr>
                        <a:t>myosis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70840">
                <a:tc>
                  <a:txBody>
                    <a:bodyPr/>
                    <a:lstStyle/>
                    <a:p>
                      <a:pPr algn="ctr"/>
                      <a:r>
                        <a:rPr lang="fr-FR" sz="2400" b="1" dirty="0">
                          <a:solidFill>
                            <a:srgbClr val="FF0000"/>
                          </a:solidFill>
                        </a:rPr>
                        <a: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t>Tension vasculaire</a:t>
                      </a:r>
                    </a:p>
                    <a:p>
                      <a:pPr algn="ctr"/>
                      <a:r>
                        <a:rPr lang="fr-FR" b="1" dirty="0"/>
                        <a:t>(muscles striés)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400" b="1" dirty="0">
                          <a:solidFill>
                            <a:schemeClr val="tx2"/>
                          </a:solidFill>
                        </a:rPr>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70840">
                <a:tc>
                  <a:txBody>
                    <a:bodyPr/>
                    <a:lstStyle/>
                    <a:p>
                      <a:pPr algn="ctr"/>
                      <a:r>
                        <a:rPr lang="fr-FR" sz="2400" b="1">
                          <a:solidFill>
                            <a:srgbClr val="FF0000"/>
                          </a:solidFill>
                        </a:rPr>
                        <a:t>↗</a:t>
                      </a:r>
                      <a:endParaRPr lang="fr-FR" sz="2400" b="1"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err="1"/>
                        <a:t>Piloérection</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400" b="1" dirty="0">
                          <a:solidFill>
                            <a:schemeClr val="tx2"/>
                          </a:solidFill>
                        </a:rPr>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70840">
                <a:tc>
                  <a:txBody>
                    <a:bodyPr/>
                    <a:lstStyle/>
                    <a:p>
                      <a:pPr algn="ctr"/>
                      <a:r>
                        <a:rPr lang="fr-FR" sz="2400" b="1">
                          <a:solidFill>
                            <a:srgbClr val="FF0000"/>
                          </a:solidFill>
                        </a:rPr>
                        <a:t>↗</a:t>
                      </a:r>
                      <a:endParaRPr lang="fr-FR" sz="2400" b="1"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t>Transpiration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400" b="1" dirty="0">
                          <a:solidFill>
                            <a:schemeClr val="tx2"/>
                          </a:solidFill>
                        </a:rPr>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70840">
                <a:tc>
                  <a:txBody>
                    <a:bodyPr/>
                    <a:lstStyle/>
                    <a:p>
                      <a:pPr algn="ctr"/>
                      <a:r>
                        <a:rPr lang="fr-FR" sz="2400" b="1">
                          <a:solidFill>
                            <a:srgbClr val="FF0000"/>
                          </a:solidFill>
                        </a:rPr>
                        <a:t>↗</a:t>
                      </a:r>
                      <a:endParaRPr lang="fr-FR" sz="2400" b="1"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t>Respiration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400" b="1" dirty="0">
                          <a:solidFill>
                            <a:schemeClr val="tx2"/>
                          </a:solidFill>
                        </a:rPr>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70840">
                <a:tc>
                  <a:txBody>
                    <a:bodyPr/>
                    <a:lstStyle/>
                    <a:p>
                      <a:pPr algn="ctr"/>
                      <a:r>
                        <a:rPr lang="fr-FR" sz="2400" b="1">
                          <a:solidFill>
                            <a:srgbClr val="FF0000"/>
                          </a:solidFill>
                        </a:rPr>
                        <a:t>↗</a:t>
                      </a:r>
                      <a:endParaRPr lang="fr-FR" sz="2400" b="1"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t>Fréquence cardiaque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400" b="1" dirty="0">
                          <a:solidFill>
                            <a:schemeClr val="tx2"/>
                          </a:solidFill>
                        </a:rPr>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370840">
                <a:tc>
                  <a:txBody>
                    <a:bodyPr/>
                    <a:lstStyle/>
                    <a:p>
                      <a:pPr algn="ctr"/>
                      <a:r>
                        <a:rPr lang="fr-FR" sz="2400" b="1" dirty="0">
                          <a:solidFill>
                            <a:srgbClr val="FF0000"/>
                          </a:solidFill>
                        </a:rPr>
                        <a: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t>Pression cardiaque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400" b="1" dirty="0">
                          <a:solidFill>
                            <a:schemeClr val="tx2"/>
                          </a:solidFill>
                        </a:rPr>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370840">
                <a:tc>
                  <a:txBody>
                    <a:bodyPr/>
                    <a:lstStyle/>
                    <a:p>
                      <a:pPr algn="ctr"/>
                      <a:r>
                        <a:rPr lang="fr-FR" sz="2400" b="1" dirty="0">
                          <a:solidFill>
                            <a:srgbClr val="FF0000"/>
                          </a:solidFill>
                        </a:rPr>
                        <a: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t>Production surrénalienne (hormone</a:t>
                      </a:r>
                      <a:r>
                        <a:rPr lang="fr-FR" b="1" baseline="0" dirty="0"/>
                        <a:t> du stress)</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400" b="1" dirty="0">
                          <a:solidFill>
                            <a:schemeClr val="tx2"/>
                          </a:solidFill>
                        </a:rPr>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bl>
          </a:graphicData>
        </a:graphic>
      </p:graphicFrame>
      <p:sp>
        <p:nvSpPr>
          <p:cNvPr id="2" name="ZoneTexte 1"/>
          <p:cNvSpPr txBox="1"/>
          <p:nvPr/>
        </p:nvSpPr>
        <p:spPr>
          <a:xfrm>
            <a:off x="3275856" y="755993"/>
            <a:ext cx="2592288" cy="584775"/>
          </a:xfrm>
          <a:prstGeom prst="rect">
            <a:avLst/>
          </a:prstGeom>
          <a:solidFill>
            <a:schemeClr val="bg1">
              <a:lumMod val="75000"/>
            </a:schemeClr>
          </a:solidFill>
        </p:spPr>
        <p:txBody>
          <a:bodyPr wrap="square" rtlCol="0">
            <a:spAutoFit/>
          </a:bodyPr>
          <a:lstStyle/>
          <a:p>
            <a:pPr algn="ctr"/>
            <a:r>
              <a:rPr lang="fr-FR" sz="3200" b="1" dirty="0">
                <a:solidFill>
                  <a:schemeClr val="bg1"/>
                </a:solidFill>
              </a:rPr>
              <a:t>EN EQUILIBRE</a:t>
            </a:r>
          </a:p>
        </p:txBody>
      </p:sp>
      <p:sp>
        <p:nvSpPr>
          <p:cNvPr id="5" name="Titre 1">
            <a:extLst>
              <a:ext uri="{FF2B5EF4-FFF2-40B4-BE49-F238E27FC236}">
                <a16:creationId xmlns:a16="http://schemas.microsoft.com/office/drawing/2014/main" xmlns="" id="{B93DD682-58D9-4DC7-B019-72CC2EF18E2C}"/>
              </a:ext>
            </a:extLst>
          </p:cNvPr>
          <p:cNvSpPr txBox="1">
            <a:spLocks/>
          </p:cNvSpPr>
          <p:nvPr/>
        </p:nvSpPr>
        <p:spPr>
          <a:xfrm>
            <a:off x="0" y="-27384"/>
            <a:ext cx="9144000" cy="648072"/>
          </a:xfrm>
          <a:prstGeom prst="rect">
            <a:avLst/>
          </a:prstGeom>
          <a:solidFill>
            <a:schemeClr val="tx2"/>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Introduction</a:t>
            </a:r>
          </a:p>
        </p:txBody>
      </p:sp>
    </p:spTree>
    <p:extLst>
      <p:ext uri="{BB962C8B-B14F-4D97-AF65-F5344CB8AC3E}">
        <p14:creationId xmlns:p14="http://schemas.microsoft.com/office/powerpoint/2010/main" val="4232419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3052</Words>
  <Application>Microsoft Office PowerPoint</Application>
  <PresentationFormat>Affichage à l'écran (4:3)</PresentationFormat>
  <Paragraphs>562</Paragraphs>
  <Slides>50</Slides>
  <Notes>20</Notes>
  <HiddenSlides>2</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50</vt:i4>
      </vt:variant>
    </vt:vector>
  </HeadingPairs>
  <TitlesOfParts>
    <vt:vector size="59" baseType="lpstr">
      <vt:lpstr>AdvTT2acb703b</vt:lpstr>
      <vt:lpstr>AdvTT2acb703b+20</vt:lpstr>
      <vt:lpstr>Arial</vt:lpstr>
      <vt:lpstr>Calibri</vt:lpstr>
      <vt:lpstr>Cambria Math</vt:lpstr>
      <vt:lpstr>Symbol</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Spironolactone et insuffisance cardiaque</vt:lpstr>
      <vt:lpstr>Présentation PowerPoint</vt:lpstr>
      <vt:lpstr>Et dans la vraie vie…</vt:lpstr>
      <vt:lpstr>Prescriptions de spironolactone</vt:lpstr>
      <vt:lpstr>Hyperkaliémie</vt:lpstr>
      <vt:lpstr>Décès…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UE 21- Bases des traitements médicamenteux  - IATROGENIE</dc:title>
  <dc:creator>AUFFRET, Marine</dc:creator>
  <cp:lastModifiedBy>NGUYEN, Huu-Kim-An</cp:lastModifiedBy>
  <cp:revision>175</cp:revision>
  <dcterms:created xsi:type="dcterms:W3CDTF">2018-01-15T10:54:13Z</dcterms:created>
  <dcterms:modified xsi:type="dcterms:W3CDTF">2021-09-20T12:37:22Z</dcterms:modified>
</cp:coreProperties>
</file>