
<file path=[Content_Types].xml><?xml version="1.0" encoding="utf-8"?>
<Types xmlns="http://schemas.openxmlformats.org/package/2006/content-types">
  <Default Extension="png" ContentType="image/png"/>
  <Default Extension="jpeg" ContentType="image/jpeg"/>
  <Default Extension="wma" ContentType="audio/x-ms-wma"/>
  <Default Extension="m4a" ContentType="audio/mp4"/>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57" r:id="rId1"/>
    <p:sldMasterId id="2147483799" r:id="rId2"/>
  </p:sldMasterIdLst>
  <p:notesMasterIdLst>
    <p:notesMasterId r:id="rId68"/>
  </p:notesMasterIdLst>
  <p:handoutMasterIdLst>
    <p:handoutMasterId r:id="rId69"/>
  </p:handoutMasterIdLst>
  <p:sldIdLst>
    <p:sldId id="769" r:id="rId3"/>
    <p:sldId id="770" r:id="rId4"/>
    <p:sldId id="845" r:id="rId5"/>
    <p:sldId id="834" r:id="rId6"/>
    <p:sldId id="819" r:id="rId7"/>
    <p:sldId id="776" r:id="rId8"/>
    <p:sldId id="827" r:id="rId9"/>
    <p:sldId id="772" r:id="rId10"/>
    <p:sldId id="773" r:id="rId11"/>
    <p:sldId id="775" r:id="rId12"/>
    <p:sldId id="846" r:id="rId13"/>
    <p:sldId id="837" r:id="rId14"/>
    <p:sldId id="788" r:id="rId15"/>
    <p:sldId id="930" r:id="rId16"/>
    <p:sldId id="844" r:id="rId17"/>
    <p:sldId id="840" r:id="rId18"/>
    <p:sldId id="841" r:id="rId19"/>
    <p:sldId id="790" r:id="rId20"/>
    <p:sldId id="791" r:id="rId21"/>
    <p:sldId id="839" r:id="rId22"/>
    <p:sldId id="785" r:id="rId23"/>
    <p:sldId id="780" r:id="rId24"/>
    <p:sldId id="781" r:id="rId25"/>
    <p:sldId id="782" r:id="rId26"/>
    <p:sldId id="783" r:id="rId27"/>
    <p:sldId id="784" r:id="rId28"/>
    <p:sldId id="851" r:id="rId29"/>
    <p:sldId id="909" r:id="rId30"/>
    <p:sldId id="831" r:id="rId31"/>
    <p:sldId id="798" r:id="rId32"/>
    <p:sldId id="856" r:id="rId33"/>
    <p:sldId id="855" r:id="rId34"/>
    <p:sldId id="830" r:id="rId35"/>
    <p:sldId id="854" r:id="rId36"/>
    <p:sldId id="800" r:id="rId37"/>
    <p:sldId id="802" r:id="rId38"/>
    <p:sldId id="857" r:id="rId39"/>
    <p:sldId id="804" r:id="rId40"/>
    <p:sldId id="805" r:id="rId41"/>
    <p:sldId id="806" r:id="rId42"/>
    <p:sldId id="811" r:id="rId43"/>
    <p:sldId id="918" r:id="rId44"/>
    <p:sldId id="809" r:id="rId45"/>
    <p:sldId id="810" r:id="rId46"/>
    <p:sldId id="847" r:id="rId47"/>
    <p:sldId id="849" r:id="rId48"/>
    <p:sldId id="786" r:id="rId49"/>
    <p:sldId id="933" r:id="rId50"/>
    <p:sldId id="862" r:id="rId51"/>
    <p:sldId id="932" r:id="rId52"/>
    <p:sldId id="787" r:id="rId53"/>
    <p:sldId id="850" r:id="rId54"/>
    <p:sldId id="796" r:id="rId55"/>
    <p:sldId id="843" r:id="rId56"/>
    <p:sldId id="858" r:id="rId57"/>
    <p:sldId id="813" r:id="rId58"/>
    <p:sldId id="814" r:id="rId59"/>
    <p:sldId id="815" r:id="rId60"/>
    <p:sldId id="816" r:id="rId61"/>
    <p:sldId id="859" r:id="rId62"/>
    <p:sldId id="823" r:id="rId63"/>
    <p:sldId id="817" r:id="rId64"/>
    <p:sldId id="820" r:id="rId65"/>
    <p:sldId id="822" r:id="rId66"/>
    <p:sldId id="934" r:id="rId67"/>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n-ea"/>
        <a:cs typeface="+mn-cs"/>
      </a:defRPr>
    </a:lvl5pPr>
    <a:lvl6pPr marL="2286000" algn="l" defTabSz="914400" rtl="0" eaLnBrk="1" latinLnBrk="0" hangingPunct="1">
      <a:defRPr sz="2400" kern="1200">
        <a:solidFill>
          <a:schemeClr val="tx1"/>
        </a:solidFill>
        <a:latin typeface="Garamond" panose="02020404030301010803" pitchFamily="18" charset="0"/>
        <a:ea typeface="+mn-ea"/>
        <a:cs typeface="+mn-cs"/>
      </a:defRPr>
    </a:lvl6pPr>
    <a:lvl7pPr marL="2743200" algn="l" defTabSz="914400" rtl="0" eaLnBrk="1" latinLnBrk="0" hangingPunct="1">
      <a:defRPr sz="2400" kern="1200">
        <a:solidFill>
          <a:schemeClr val="tx1"/>
        </a:solidFill>
        <a:latin typeface="Garamond" panose="02020404030301010803" pitchFamily="18" charset="0"/>
        <a:ea typeface="+mn-ea"/>
        <a:cs typeface="+mn-cs"/>
      </a:defRPr>
    </a:lvl7pPr>
    <a:lvl8pPr marL="3200400" algn="l" defTabSz="914400" rtl="0" eaLnBrk="1" latinLnBrk="0" hangingPunct="1">
      <a:defRPr sz="2400" kern="1200">
        <a:solidFill>
          <a:schemeClr val="tx1"/>
        </a:solidFill>
        <a:latin typeface="Garamond" panose="02020404030301010803" pitchFamily="18" charset="0"/>
        <a:ea typeface="+mn-ea"/>
        <a:cs typeface="+mn-cs"/>
      </a:defRPr>
    </a:lvl8pPr>
    <a:lvl9pPr marL="3657600" algn="l" defTabSz="914400" rtl="0" eaLnBrk="1" latinLnBrk="0" hangingPunct="1">
      <a:defRPr sz="2400"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arie pethelaz" initials="ap" lastIdx="4" clrIdx="0">
    <p:extLst>
      <p:ext uri="{19B8F6BF-5375-455C-9EA6-DF929625EA0E}">
        <p15:presenceInfo xmlns:p15="http://schemas.microsoft.com/office/powerpoint/2012/main" userId="748e5e2f8698c9dc" providerId="Windows Live"/>
      </p:ext>
    </p:extLst>
  </p:cmAuthor>
  <p:cmAuthor id="2" name="SCHOTT-PETHELAZ, Anne-Marie" initials="SA" lastIdx="2" clrIdx="1">
    <p:extLst>
      <p:ext uri="{19B8F6BF-5375-455C-9EA6-DF929625EA0E}">
        <p15:presenceInfo xmlns:p15="http://schemas.microsoft.com/office/powerpoint/2012/main" userId="S-1-5-21-1644491937-813497703-1060284298-1199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CC66"/>
    <a:srgbClr val="F87B14"/>
    <a:srgbClr val="F0FB11"/>
    <a:srgbClr val="FD310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80445" autoAdjust="0"/>
  </p:normalViewPr>
  <p:slideViewPr>
    <p:cSldViewPr>
      <p:cViewPr varScale="1">
        <p:scale>
          <a:sx n="91" d="100"/>
          <a:sy n="91" d="100"/>
        </p:scale>
        <p:origin x="2046" y="66"/>
      </p:cViewPr>
      <p:guideLst>
        <p:guide orient="horz" pos="2160"/>
        <p:guide pos="2880"/>
      </p:guideLst>
    </p:cSldViewPr>
  </p:slideViewPr>
  <p:outlineViewPr>
    <p:cViewPr>
      <p:scale>
        <a:sx n="33" d="100"/>
        <a:sy n="33" d="100"/>
      </p:scale>
      <p:origin x="0" y="-18687"/>
    </p:cViewPr>
  </p:outlineViewPr>
  <p:notesTextViewPr>
    <p:cViewPr>
      <p:scale>
        <a:sx n="100" d="100"/>
        <a:sy n="100" d="100"/>
      </p:scale>
      <p:origin x="0" y="0"/>
    </p:cViewPr>
  </p:notesTextViewPr>
  <p:sorterViewPr>
    <p:cViewPr>
      <p:scale>
        <a:sx n="140" d="100"/>
        <a:sy n="140" d="100"/>
      </p:scale>
      <p:origin x="0" y="-19920"/>
    </p:cViewPr>
  </p:sorterViewPr>
  <p:notesViewPr>
    <p:cSldViewPr>
      <p:cViewPr varScale="1">
        <p:scale>
          <a:sx n="20" d="100"/>
          <a:sy n="20" d="100"/>
        </p:scale>
        <p:origin x="-40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aramond" pitchFamily="18" charset="0"/>
              </a:defRPr>
            </a:lvl1pPr>
          </a:lstStyle>
          <a:p>
            <a:pPr>
              <a:defRPr/>
            </a:pPr>
            <a:endParaRPr lang="fr-FR"/>
          </a:p>
        </p:txBody>
      </p:sp>
      <p:sp>
        <p:nvSpPr>
          <p:cNvPr id="9318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aramond" pitchFamily="18" charset="0"/>
              </a:defRPr>
            </a:lvl1pPr>
          </a:lstStyle>
          <a:p>
            <a:pPr>
              <a:defRPr/>
            </a:pPr>
            <a:fld id="{38F541EE-DD7E-4575-9279-2FA44F17B89D}" type="datetimeFigureOut">
              <a:rPr lang="fr-FR"/>
              <a:pPr>
                <a:defRPr/>
              </a:pPr>
              <a:t>23/07/2025</a:t>
            </a:fld>
            <a:endParaRPr lang="fr-FR"/>
          </a:p>
        </p:txBody>
      </p:sp>
      <p:sp>
        <p:nvSpPr>
          <p:cNvPr id="9318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fr-FR"/>
          </a:p>
        </p:txBody>
      </p:sp>
      <p:sp>
        <p:nvSpPr>
          <p:cNvPr id="9318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a:defRPr/>
            </a:pPr>
            <a:fld id="{650813EF-4897-40DA-B254-22E960E5E3E5}" type="slidenum">
              <a:rPr lang="fr-FR" altLang="fr-FR"/>
              <a:pPr>
                <a:defRPr/>
              </a:pPr>
              <a:t>‹N°›</a:t>
            </a:fld>
            <a:endParaRPr lang="fr-FR" altLang="fr-FR"/>
          </a:p>
        </p:txBody>
      </p:sp>
    </p:spTree>
    <p:extLst>
      <p:ext uri="{BB962C8B-B14F-4D97-AF65-F5344CB8AC3E}">
        <p14:creationId xmlns:p14="http://schemas.microsoft.com/office/powerpoint/2010/main" val="381185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fr-FR"/>
          </a:p>
        </p:txBody>
      </p:sp>
      <p:sp>
        <p:nvSpPr>
          <p:cNvPr id="37891"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fr-FR"/>
          </a:p>
        </p:txBody>
      </p:sp>
      <p:sp>
        <p:nvSpPr>
          <p:cNvPr id="61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7894"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fr-FR"/>
          </a:p>
        </p:txBody>
      </p:sp>
      <p:sp>
        <p:nvSpPr>
          <p:cNvPr id="37895"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7CE1236A-2CC6-4D2A-89D3-CD6B011127A2}" type="slidenum">
              <a:rPr lang="fr-FR" altLang="fr-FR"/>
              <a:pPr>
                <a:defRPr/>
              </a:pPr>
              <a:t>‹N°›</a:t>
            </a:fld>
            <a:endParaRPr lang="fr-FR" altLang="fr-FR"/>
          </a:p>
        </p:txBody>
      </p:sp>
    </p:spTree>
    <p:extLst>
      <p:ext uri="{BB962C8B-B14F-4D97-AF65-F5344CB8AC3E}">
        <p14:creationId xmlns:p14="http://schemas.microsoft.com/office/powerpoint/2010/main" val="530607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Bonjour nous allons dans ce cours aborder la lecture critique d'articles concernant les études cas témoin</a:t>
            </a:r>
          </a:p>
          <a:p>
            <a:r>
              <a:rPr kumimoji="1" lang="fr-FR" sz="1200" kern="1200" dirty="0">
                <a:solidFill>
                  <a:schemeClr val="tx1"/>
                </a:solidFill>
                <a:latin typeface="Times New Roman" pitchFamily="18" charset="0"/>
                <a:ea typeface="+mn-ea"/>
                <a:cs typeface="+mn-cs"/>
              </a:rPr>
              <a:t>Pour mémoire les études cas témoins font parti des études observationnelles et sont de type analytique ou étiologique</a:t>
            </a:r>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a:t>
            </a:fld>
            <a:endParaRPr lang="fr-FR" altLang="fr-FR" dirty="0"/>
          </a:p>
        </p:txBody>
      </p:sp>
    </p:spTree>
    <p:extLst>
      <p:ext uri="{BB962C8B-B14F-4D97-AF65-F5344CB8AC3E}">
        <p14:creationId xmlns:p14="http://schemas.microsoft.com/office/powerpoint/2010/main" val="2966505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Ici j'ai surligné et agrandi la partie du texte qui décrit l'objectif à la fin de l'introduction </a:t>
            </a:r>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10</a:t>
            </a:fld>
            <a:endParaRPr lang="fr-FR" altLang="fr-FR"/>
          </a:p>
        </p:txBody>
      </p:sp>
    </p:spTree>
    <p:extLst>
      <p:ext uri="{BB962C8B-B14F-4D97-AF65-F5344CB8AC3E}">
        <p14:creationId xmlns:p14="http://schemas.microsoft.com/office/powerpoint/2010/main" val="355894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un rappel du positionnement des étude</a:t>
            </a:r>
            <a:r>
              <a:rPr lang="fr-FR" baseline="0" dirty="0"/>
              <a:t> cas témoin (voir cours LCA introduction)</a:t>
            </a:r>
          </a:p>
          <a:p>
            <a:endParaRPr lang="fr-FR" baseline="0" dirty="0"/>
          </a:p>
          <a:p>
            <a:r>
              <a:rPr kumimoji="1" lang="fr-FR" sz="1200" kern="1200" baseline="0" dirty="0">
                <a:solidFill>
                  <a:schemeClr val="tx1"/>
                </a:solidFill>
                <a:effectLst/>
                <a:latin typeface="Times New Roman" pitchFamily="18" charset="0"/>
                <a:ea typeface="+mn-ea"/>
                <a:cs typeface="+mn-cs"/>
              </a:rPr>
              <a:t>Elle sont observationnelles, analytiques (ou comparatives), à visée étiologique </a:t>
            </a:r>
          </a:p>
          <a:p>
            <a:endParaRPr kumimoji="1" lang="fr-FR" sz="1200" kern="1200" baseline="0" dirty="0">
              <a:solidFill>
                <a:schemeClr val="tx1"/>
              </a:solidFill>
              <a:effectLst/>
              <a:latin typeface="Times New Roman" pitchFamily="18" charset="0"/>
              <a:ea typeface="+mn-ea"/>
              <a:cs typeface="+mn-cs"/>
            </a:endParaRPr>
          </a:p>
          <a:p>
            <a:r>
              <a:rPr kumimoji="1" lang="fr-FR" sz="1200" kern="1200" baseline="0" dirty="0">
                <a:solidFill>
                  <a:schemeClr val="tx1"/>
                </a:solidFill>
                <a:effectLst/>
                <a:latin typeface="Times New Roman" pitchFamily="18" charset="0"/>
                <a:ea typeface="+mn-ea"/>
                <a:cs typeface="+mn-cs"/>
              </a:rPr>
              <a:t>Pour mémoire </a:t>
            </a:r>
            <a:r>
              <a:rPr kumimoji="1" lang="fr-FR" sz="1200" kern="1200" dirty="0">
                <a:solidFill>
                  <a:schemeClr val="tx1"/>
                </a:solidFill>
                <a:effectLst/>
                <a:latin typeface="Times New Roman" pitchFamily="18" charset="0"/>
                <a:ea typeface="+mn-ea"/>
                <a:cs typeface="+mn-cs"/>
              </a:rPr>
              <a:t>on oppose les études observationnelles aux études interventionnelles</a:t>
            </a:r>
          </a:p>
          <a:p>
            <a:endParaRPr kumimoji="1" lang="fr-FR" sz="1200" kern="1200" baseline="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Parmi les étude observationnelles on oppose les études descriptives aux études analytiques (ou comparatives ou encore à visée étiologique) dans lesquelles on fait une hypothèse sur l'association entre un facteur de risque et une maladie </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Enfin on oppose les études transversales dans lesquelles les patients ne sont vus qu'une fois aux études longitudinales dans lesquelles il existe un suivi (du coup toutes les études de cohortes sont longitudinales par définition qu’il s’agisse de cohortes descriptives ou de cohortes comparatives)</a:t>
            </a:r>
            <a:endParaRPr lang="fr-FR" baseline="0"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11</a:t>
            </a:fld>
            <a:endParaRPr lang="fr-FR" altLang="fr-FR"/>
          </a:p>
        </p:txBody>
      </p:sp>
    </p:spTree>
    <p:extLst>
      <p:ext uri="{BB962C8B-B14F-4D97-AF65-F5344CB8AC3E}">
        <p14:creationId xmlns:p14="http://schemas.microsoft.com/office/powerpoint/2010/main" val="217792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12</a:t>
            </a:fld>
            <a:endParaRPr lang="fr-FR" altLang="fr-FR"/>
          </a:p>
        </p:txBody>
      </p:sp>
    </p:spTree>
    <p:extLst>
      <p:ext uri="{BB962C8B-B14F-4D97-AF65-F5344CB8AC3E}">
        <p14:creationId xmlns:p14="http://schemas.microsoft.com/office/powerpoint/2010/main" val="131876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effectLst/>
                <a:latin typeface="Times New Roman" pitchFamily="18" charset="0"/>
                <a:ea typeface="+mn-ea"/>
                <a:cs typeface="+mn-cs"/>
              </a:rPr>
              <a:t>Comment se passe une étude cas-témoin</a:t>
            </a:r>
          </a:p>
          <a:p>
            <a:r>
              <a:rPr kumimoji="1" lang="fr-FR" sz="1200" kern="1200" dirty="0">
                <a:solidFill>
                  <a:schemeClr val="tx1"/>
                </a:solidFill>
                <a:effectLst/>
                <a:latin typeface="Times New Roman" pitchFamily="18" charset="0"/>
                <a:ea typeface="+mn-ea"/>
                <a:cs typeface="+mn-cs"/>
              </a:rPr>
              <a:t>Sur la partie droite est représentée le début de l’étude</a:t>
            </a:r>
          </a:p>
          <a:p>
            <a:r>
              <a:rPr kumimoji="1" lang="fr-FR" sz="1200" kern="1200" dirty="0">
                <a:solidFill>
                  <a:schemeClr val="tx1"/>
                </a:solidFill>
                <a:effectLst/>
                <a:latin typeface="Times New Roman" pitchFamily="18" charset="0"/>
                <a:ea typeface="+mn-ea"/>
                <a:cs typeface="+mn-cs"/>
              </a:rPr>
              <a:t>Dès le début de l’étude on recrute un groupe de personnes qui ont développé la maladie qu’on appelle le groupe des CAS et un groupe de personnes qui n’ont pas développé la maladie et qui ressemblent le plus possible aux CAS (âge, sexe, niveau socio-économique et autres caractéristiques démographiques …) </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13</a:t>
            </a:fld>
            <a:endParaRPr lang="fr-FR" altLang="fr-FR"/>
          </a:p>
        </p:txBody>
      </p:sp>
    </p:spTree>
    <p:extLst>
      <p:ext uri="{BB962C8B-B14F-4D97-AF65-F5344CB8AC3E}">
        <p14:creationId xmlns:p14="http://schemas.microsoft.com/office/powerpoint/2010/main" val="318153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Une fois constitués ces deux groupes, il s’agit de recueillir auprès des cas et des témoins des informations sur leur exposition antérieure au facteur de risque étudié (dans notre exemple la vaccination contre l’hépatite B). Ces informations sont en général recherchées par des questionnaires auprès des participants et/ou sur des dossiers médicaux ou autres données enregistrées dans le passé. Ceci permet de classer les cas et les témoins dans le groupe « exposé » ou dans le groupe « non-exposé ».</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14</a:t>
            </a:fld>
            <a:endParaRPr lang="fr-FR" altLang="fr-FR"/>
          </a:p>
        </p:txBody>
      </p:sp>
    </p:spTree>
    <p:extLst>
      <p:ext uri="{BB962C8B-B14F-4D97-AF65-F5344CB8AC3E}">
        <p14:creationId xmlns:p14="http://schemas.microsoft.com/office/powerpoint/2010/main" val="249921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Cette</a:t>
            </a:r>
            <a:r>
              <a:rPr lang="fr-FR" baseline="0" dirty="0"/>
              <a:t> diapositive </a:t>
            </a:r>
            <a:r>
              <a:rPr lang="fr-FR" dirty="0"/>
              <a:t>représente une schématisation de la population générale dans laquelle </a:t>
            </a:r>
            <a:r>
              <a:rPr lang="fr-FR" baseline="0" dirty="0"/>
              <a:t>sont identifiés les patients atteints de sclérose en plaques (évidemment la proportion représentée ici n’est pas exacte elle nous sert juste à illustrer le concept). En revanche ce qu’on ignore c’est la proportion de ceux qui ont été exposés au facteur de risque c’est-à-dire la vaccination contre l’hépatite 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alt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dirty="0"/>
              <a:t>Ce qu’on essaye de mesurer c’est la fréquence de la vaccination contre l’hépatite B chez les cas par rapport à la fréquence d’exposition chez les témoins</a:t>
            </a:r>
          </a:p>
          <a:p>
            <a:r>
              <a:rPr lang="fr-FR" baseline="0" dirty="0"/>
              <a:t>Il serait difficile de connaitre cette information au niveau de l’ensemble de la population française.  Le concept de l’étude cas témoin repose sur l’hypothèse que l’on dispose d’un échantillon de cas qui ressemble à la population des malades et un échantillon de témoin qui ressemble à la population des non malades. Ensuite au sein de ces 2 échantillons on recueille des informations sur l’exposition antérieure à la survenue de la maladie.</a:t>
            </a:r>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15</a:t>
            </a:fld>
            <a:endParaRPr lang="fr-FR" altLang="fr-FR"/>
          </a:p>
        </p:txBody>
      </p:sp>
    </p:spTree>
    <p:extLst>
      <p:ext uri="{BB962C8B-B14F-4D97-AF65-F5344CB8AC3E}">
        <p14:creationId xmlns:p14="http://schemas.microsoft.com/office/powerpoint/2010/main" val="337399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a:xfrm>
            <a:off x="917575" y="744538"/>
            <a:ext cx="4962525" cy="3722687"/>
          </a:xfrm>
          <a:ln/>
        </p:spPr>
      </p:sp>
      <p:sp>
        <p:nvSpPr>
          <p:cNvPr id="9523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a:t>Illustration de la différence entre étude de cohorte et étude cas-témoin</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Dans</a:t>
            </a:r>
            <a:r>
              <a:rPr lang="fr-FR" baseline="0" dirty="0"/>
              <a:t> l’étude de cohorte, les patients sont inclus puis ont recueille des données sur l’exposition puis on suit les personnes pour identifier celles qui vont développer le critère de jugement</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Dans les études cas-témoin, on identifie des personnes qui ont déjà développé le critère de jugement et on cherche dans leurs antécédents a posteriori si elles ont été exposées plus souvent au facteur de risque qu’un groupe de témoins qui n’ont pas développé le critère de jugement</a:t>
            </a:r>
            <a:endParaRPr lang="fr-FR" altLang="fr-FR" dirty="0"/>
          </a:p>
        </p:txBody>
      </p:sp>
      <p:sp>
        <p:nvSpPr>
          <p:cNvPr id="9523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F12CEE2D-F9EF-4E96-AB44-4BA831D00476}" type="slidenum">
              <a:rPr lang="fr-FR" altLang="fr-FR" sz="1200" smtClean="0">
                <a:latin typeface="Times New Roman" panose="02020603050405020304" pitchFamily="18" charset="0"/>
              </a:rPr>
              <a:pPr/>
              <a:t>16</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94401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xfrm>
            <a:off x="917575" y="744538"/>
            <a:ext cx="4962525" cy="3722687"/>
          </a:xfrm>
          <a:ln/>
        </p:spPr>
      </p:sp>
      <p:sp>
        <p:nvSpPr>
          <p:cNvPr id="614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000"/>
              </a:lnSpc>
            </a:pPr>
            <a:r>
              <a:rPr lang="fr-FR" altLang="fr-FR" i="0" dirty="0"/>
              <a:t>Les informations concernant le facteur de risque étudié se trouvent également dans la section matériel et méthodes. </a:t>
            </a:r>
          </a:p>
          <a:p>
            <a:pPr>
              <a:lnSpc>
                <a:spcPts val="2000"/>
              </a:lnSpc>
            </a:pPr>
            <a:r>
              <a:rPr lang="fr-FR" altLang="fr-FR" i="0" dirty="0"/>
              <a:t>Vous devez être capables de comprendre la mesure de l’exposition avec les notions de dose et de durée d’exposition, la définition précise de l’exposition au facteur de risque (par exemple à partir de quel seuil les personnes sont considérées comme exposées s’il s’agit d’une variable binaire (exposition oui/non), ou les différentes catégories d’exposition s’il s’agit d’une exposition avec plusieurs grades d’intensité (par exemple pour le tabac un paquet année,</a:t>
            </a:r>
            <a:r>
              <a:rPr lang="fr-FR" altLang="fr-FR" i="0" baseline="0" dirty="0"/>
              <a:t> 2 </a:t>
            </a:r>
            <a:r>
              <a:rPr lang="fr-FR" altLang="fr-FR" i="0" dirty="0"/>
              <a:t>paquets année, 3 paquets année etc.).</a:t>
            </a:r>
          </a:p>
          <a:p>
            <a:pPr>
              <a:lnSpc>
                <a:spcPts val="2000"/>
              </a:lnSpc>
            </a:pPr>
            <a:endParaRPr lang="fr-FR" altLang="fr-FR" i="0" dirty="0"/>
          </a:p>
          <a:p>
            <a:pPr>
              <a:lnSpc>
                <a:spcPts val="2000"/>
              </a:lnSpc>
            </a:pPr>
            <a:r>
              <a:rPr lang="fr-FR" altLang="fr-FR" i="0" dirty="0"/>
              <a:t>Vous</a:t>
            </a:r>
            <a:r>
              <a:rPr lang="fr-FR" altLang="fr-FR" i="0" baseline="0" dirty="0"/>
              <a:t> devez également regarder si il s’agit de données déclaratives par questionnaire ou de données figurant dans des dossiers ou une combinaison des 2 comme c’est le cas dans cet exemple et connaître les avantages et les inconvénients de chaque type de données. Les données déclaratives sont plus sensibles à des biais de mesures notamment le biais de mémoire dans les études cas témoins. Les données recueillies par des professionnels de santé peuvent être plus objectives, néanmoins comme on va rechercher les informations qui ont été recueillies non pas dans le cadre de l’étude mais antérieurement dans le cadre du soin, le problème dans ce cas est en général plutôt celui des données manquantes par oubli de recueil de ces informations lors des consultations.</a:t>
            </a:r>
          </a:p>
          <a:p>
            <a:pPr>
              <a:lnSpc>
                <a:spcPts val="2000"/>
              </a:lnSpc>
            </a:pPr>
            <a:endParaRPr lang="fr-FR" altLang="fr-FR" i="0" baseline="0" dirty="0"/>
          </a:p>
          <a:p>
            <a:pPr>
              <a:lnSpc>
                <a:spcPts val="2000"/>
              </a:lnSpc>
            </a:pPr>
            <a:r>
              <a:rPr lang="fr-FR" altLang="fr-FR" i="0" dirty="0"/>
              <a:t>Vous devez apprécier quelles méthodes de mesure ont été utilisé pour mesurer l’exposition. S’agit-il de questionnaire? (c’est le cas le plus fréquent),</a:t>
            </a:r>
            <a:r>
              <a:rPr lang="fr-FR" altLang="fr-FR" i="0" baseline="0" dirty="0"/>
              <a:t> avait-il été validé dans des études précédentes?, </a:t>
            </a:r>
            <a:r>
              <a:rPr lang="fr-FR" altLang="fr-FR" i="0" dirty="0"/>
              <a:t>la mesure était-elle standardisée? les auteurs ont-ils testé la reproductibilité de cette mesure (c’est-à-dire dans</a:t>
            </a:r>
            <a:r>
              <a:rPr lang="fr-FR" altLang="fr-FR" i="0" baseline="0" dirty="0"/>
              <a:t> quelle mesure le questionnaire posé dans les mêmes </a:t>
            </a:r>
            <a:r>
              <a:rPr lang="fr-FR" altLang="fr-FR" i="0" dirty="0"/>
              <a:t>conditions donne les mêmes résultats).</a:t>
            </a:r>
          </a:p>
          <a:p>
            <a:pPr>
              <a:lnSpc>
                <a:spcPts val="2000"/>
              </a:lnSpc>
            </a:pPr>
            <a:endParaRPr lang="fr-FR" altLang="fr-FR" i="0" dirty="0"/>
          </a:p>
          <a:p>
            <a:pPr>
              <a:lnSpc>
                <a:spcPts val="2000"/>
              </a:lnSpc>
            </a:pPr>
            <a:r>
              <a:rPr lang="fr-FR" altLang="fr-FR" b="1" i="0" dirty="0"/>
              <a:t>Enfin et surtout, ce qui est essentiel dans une étude cas témoin, c’est que les méthodes de mesures soient identiques pour les cas et les témoins il est donc essentiel que ce recueil se fasse en insu du statut malade ou non malade de la personne interrogée pour éviter un biais de mesures de la part des enquêteurs.</a:t>
            </a:r>
          </a:p>
          <a:p>
            <a:pPr>
              <a:lnSpc>
                <a:spcPts val="2000"/>
              </a:lnSpc>
            </a:pPr>
            <a:r>
              <a:rPr lang="fr-FR" altLang="fr-FR" b="1" i="0" dirty="0"/>
              <a:t>Pour réduire le risque de biais de mesure de la part des patients (qu’on appelle ici un biais</a:t>
            </a:r>
            <a:r>
              <a:rPr lang="fr-FR" altLang="fr-FR" b="1" i="0" baseline="0" dirty="0"/>
              <a:t> </a:t>
            </a:r>
            <a:r>
              <a:rPr lang="fr-FR" altLang="fr-FR" b="1" i="0" dirty="0"/>
              <a:t>de mémoire décrit dans la diapo 9, Les biais de mesure présentation) on peut interroger sur différentes aux expositions pour ne pas trop attirer l’attention des personnes sur la vaccination. Enfin on essaiera dans la mesure du possible que les questionnaires soient remplis dans des les environnements et des situations semblables pour les cas et les témoins</a:t>
            </a:r>
            <a:r>
              <a:rPr lang="fr-FR" altLang="fr-FR" i="0" dirty="0"/>
              <a:t>.</a:t>
            </a:r>
          </a:p>
          <a:p>
            <a:pPr>
              <a:lnSpc>
                <a:spcPts val="2000"/>
              </a:lnSpc>
            </a:pPr>
            <a:endParaRPr lang="fr-FR" altLang="fr-FR" i="0" dirty="0"/>
          </a:p>
          <a:p>
            <a:pPr>
              <a:lnSpc>
                <a:spcPts val="2000"/>
              </a:lnSpc>
            </a:pPr>
            <a:r>
              <a:rPr lang="fr-FR" altLang="fr-FR" i="0" dirty="0"/>
              <a:t>Exemples d’exposition à des facteurs de risque : consommation de calcium pour le risque d’ostéoporose, exposition solaire dans l’enfance pour le risque de mélanome malin, exposition solaire habituelle pour le risque d’hypovitaminose D …</a:t>
            </a:r>
            <a:r>
              <a:rPr lang="fr-FR" altLang="fr-FR" i="0" baseline="0" dirty="0"/>
              <a:t> NB </a:t>
            </a:r>
            <a:r>
              <a:rPr lang="fr-FR" altLang="fr-FR" i="0" dirty="0"/>
              <a:t>Parfois le FDR est interne, on ne parle pas d’exposition mais de présence ou d’absence du facteur de risque(ex facteur génétique, sexe, carnation…)</a:t>
            </a:r>
          </a:p>
          <a:p>
            <a:endParaRPr lang="fr-FR" altLang="fr-FR" dirty="0"/>
          </a:p>
        </p:txBody>
      </p:sp>
      <p:sp>
        <p:nvSpPr>
          <p:cNvPr id="614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D4CE8849-BB65-44AB-BD9A-8378B4A33051}" type="slidenum">
              <a:rPr lang="fr-FR" altLang="fr-FR" sz="1200" smtClean="0">
                <a:latin typeface="Times New Roman" panose="02020603050405020304" pitchFamily="18" charset="0"/>
              </a:rPr>
              <a:pPr/>
              <a:t>17</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04347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la description de la méthode de recueil des données concernant l’exposition au facteur de risque</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18</a:t>
            </a:fld>
            <a:endParaRPr lang="fr-FR" altLang="fr-FR"/>
          </a:p>
        </p:txBody>
      </p:sp>
    </p:spTree>
    <p:extLst>
      <p:ext uri="{BB962C8B-B14F-4D97-AF65-F5344CB8AC3E}">
        <p14:creationId xmlns:p14="http://schemas.microsoft.com/office/powerpoint/2010/main" val="154481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les points qui nous intéressent particulièrement.</a:t>
            </a:r>
          </a:p>
          <a:p>
            <a:r>
              <a:rPr lang="fr-FR" dirty="0"/>
              <a:t>Les </a:t>
            </a:r>
            <a:r>
              <a:rPr lang="fr-FR" baseline="0" dirty="0"/>
              <a:t> enquêteurs étaient formés pour conduire un entretien téléphonique standardisé (ceci permet de limiter le risque que l’entretien varie en fonction des personnes interrogées ce qui pourrait induire un biais dans les réponses) et surtout ils ne savaient  pas si les patients qu’ils interrogeaient étaient dans le groupe des cas où dans le groupe des témoins (ceci permet d’éviter que les enquêteurs induisent, même inconsciemment, un biais dans les réponses).</a:t>
            </a:r>
          </a:p>
          <a:p>
            <a:r>
              <a:rPr lang="fr-FR" baseline="0" dirty="0"/>
              <a:t>Au cours de ces entretiens téléphoniques standardisés ils recueillaient des informations sur les antécédents de vaccinations contre l’hépatite B sur une période définie et les dates étaient enregistrées. il s’agissait de données déclaratives mais dans un grand nombre de cas les personnes se sont référées à leur carnet de vaccination au cours de l’entretien (ce qui a permis d’améliorer la qualité des informations concernant l’exposition).</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19</a:t>
            </a:fld>
            <a:endParaRPr lang="fr-FR" altLang="fr-FR"/>
          </a:p>
        </p:txBody>
      </p:sp>
    </p:spTree>
    <p:extLst>
      <p:ext uri="{BB962C8B-B14F-4D97-AF65-F5344CB8AC3E}">
        <p14:creationId xmlns:p14="http://schemas.microsoft.com/office/powerpoint/2010/main" val="185921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Les objectifs pédagogiques de ce cours sont tout d'abord de vous rappeler brièvement les forces et les faiblesses des études cas témoin puis surtout que vous connaissiez les points clés à vérifier et dans quelle section de la publication vous devriez les trouver, que vous sachiez reconnaître les biais qui peuvent altérer la validité de l'étude, que vous sachiez également identifier les facteurs de confusion potentiels et apprécier la façon dont ils ont été pris en compte ou non, que vous sachiez interpréter les résultats pour qu'ils aient un sens dans votre pratique et enfin que vous sachiez vous prononcer sur la validité interne de l'étude et son utilité</a:t>
            </a:r>
          </a:p>
          <a:p>
            <a:endParaRPr kumimoji="1" lang="fr-FR" sz="1200" kern="120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a:defRPr/>
            </a:pPr>
            <a:fld id="{056554BA-BA55-43E9-9C6B-252636C5D82F}" type="slidenum">
              <a:rPr lang="fr-FR" altLang="fr-FR" smtClean="0"/>
              <a:pPr>
                <a:defRPr/>
              </a:pPr>
              <a:t>2</a:t>
            </a:fld>
            <a:endParaRPr lang="fr-FR" altLang="fr-FR" dirty="0"/>
          </a:p>
        </p:txBody>
      </p:sp>
    </p:spTree>
    <p:extLst>
      <p:ext uri="{BB962C8B-B14F-4D97-AF65-F5344CB8AC3E}">
        <p14:creationId xmlns:p14="http://schemas.microsoft.com/office/powerpoint/2010/main" val="409262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xfrm>
            <a:off x="917575" y="744538"/>
            <a:ext cx="4962525" cy="3722687"/>
          </a:xfrm>
          <a:ln/>
        </p:spPr>
      </p:sp>
      <p:sp>
        <p:nvSpPr>
          <p:cNvPr id="573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000" strike="noStrike" kern="1200" dirty="0">
                <a:solidFill>
                  <a:schemeClr val="tx1"/>
                </a:solidFill>
                <a:latin typeface="Times New Roman" pitchFamily="18" charset="0"/>
                <a:ea typeface="+mn-ea"/>
                <a:cs typeface="+mn-cs"/>
              </a:rPr>
              <a:t>Dans une étude cas-témoin il n’y a souvent pas dans l’article une section sur la définition du critère de jugement puisque celle-ci se trouve dans la définition des cas et donc plutôt dans la partie population source et population étudiée que nous allons voir après.</a:t>
            </a:r>
          </a:p>
          <a:p>
            <a:r>
              <a:rPr kumimoji="1" lang="fr-FR" sz="1000" strike="noStrike" kern="1200" dirty="0">
                <a:solidFill>
                  <a:schemeClr val="tx1"/>
                </a:solidFill>
                <a:latin typeface="Times New Roman" pitchFamily="18" charset="0"/>
                <a:ea typeface="+mn-ea"/>
                <a:cs typeface="+mn-cs"/>
              </a:rPr>
              <a:t>Ceci dit on doit trouver dans le texte de l’article les critères qui ont été utilisés pour faire le diagnostic de SEP et qui doivent le plus possible être de critères reconnus par les sociétés savantes et les experts de la spécialité</a:t>
            </a:r>
          </a:p>
          <a:p>
            <a:endParaRPr kumimoji="1" lang="fr-FR" sz="1000" strike="noStrike" kern="1200" dirty="0">
              <a:solidFill>
                <a:schemeClr val="tx1"/>
              </a:solidFill>
              <a:latin typeface="Times New Roman" pitchFamily="18" charset="0"/>
              <a:ea typeface="+mn-ea"/>
              <a:cs typeface="+mn-cs"/>
            </a:endParaRPr>
          </a:p>
          <a:p>
            <a:endParaRPr kumimoji="1" lang="fr-FR" sz="1000" strike="sngStrike" kern="1200" dirty="0">
              <a:solidFill>
                <a:schemeClr val="tx1"/>
              </a:solidFill>
              <a:latin typeface="Times New Roman" pitchFamily="18" charset="0"/>
              <a:ea typeface="+mn-ea"/>
              <a:cs typeface="+mn-cs"/>
            </a:endParaRPr>
          </a:p>
          <a:p>
            <a:endParaRPr lang="en-US" altLang="fr-FR" strike="sngStrike" dirty="0"/>
          </a:p>
          <a:p>
            <a:endParaRPr lang="en-US" altLang="fr-FR" strike="sngStrike" dirty="0"/>
          </a:p>
        </p:txBody>
      </p:sp>
      <p:sp>
        <p:nvSpPr>
          <p:cNvPr id="573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1759662D-FACF-4A36-8F70-553803990A6F}" type="slidenum">
              <a:rPr lang="fr-FR" altLang="fr-FR" sz="1200" smtClean="0">
                <a:latin typeface="Times New Roman" panose="02020603050405020304" pitchFamily="18" charset="0"/>
              </a:rPr>
              <a:pPr/>
              <a:t>20</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44078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177800" indent="-177800">
              <a:buFont typeface="Arial" panose="020B0604020202020204" pitchFamily="34" charset="0"/>
              <a:buNone/>
              <a:defRPr/>
            </a:pPr>
            <a:r>
              <a:rPr lang="fr-FR" sz="2800" dirty="0"/>
              <a:t>Dans une étude Cas-témoins, les Témoins sont considérés comme un échantillon aléatoire des sujets indemnes, il est censé être « représentatif » de la population générale </a:t>
            </a:r>
            <a:r>
              <a:rPr lang="fr-FR" sz="2800" i="1" dirty="0"/>
              <a:t>(en réalité, rarement échantillon</a:t>
            </a:r>
            <a:r>
              <a:rPr lang="fr-FR" sz="2800" i="1" baseline="0" dirty="0"/>
              <a:t> </a:t>
            </a:r>
            <a:r>
              <a:rPr lang="fr-FR" sz="2800" i="1" dirty="0"/>
              <a:t>aléatoire).</a:t>
            </a:r>
            <a:r>
              <a:rPr lang="fr-FR" sz="2800" i="0" dirty="0"/>
              <a:t> </a:t>
            </a:r>
            <a:r>
              <a:rPr lang="fr-FR" sz="2800" i="0" baseline="0" dirty="0"/>
              <a:t>Il peut être</a:t>
            </a:r>
            <a:r>
              <a:rPr lang="fr-FR" sz="2400" i="0" baseline="0" dirty="0"/>
              <a:t> i</a:t>
            </a:r>
            <a:r>
              <a:rPr lang="fr-FR" sz="2400" i="0" dirty="0"/>
              <a:t>ssu de la population générale, ou de populations particulières (patients hospitalisés pour une autre raison, personnes adhérentes à une mutuelle…) </a:t>
            </a:r>
          </a:p>
          <a:p>
            <a:pPr marL="177800" indent="-177800">
              <a:buFont typeface="Arial" panose="020B0604020202020204" pitchFamily="34" charset="0"/>
              <a:buNone/>
              <a:defRPr/>
            </a:pPr>
            <a:r>
              <a:rPr lang="fr-FR" sz="2800" dirty="0"/>
              <a:t>Il faut s’assurer que les témoins n’ont pas la maladie étudiée</a:t>
            </a:r>
          </a:p>
          <a:p>
            <a:pPr>
              <a:buFont typeface="Arial" panose="020B0604020202020204" pitchFamily="34" charset="0"/>
              <a:buNone/>
              <a:defRPr/>
            </a:pPr>
            <a:endParaRPr lang="fr-FR" sz="2800" dirty="0"/>
          </a:p>
          <a:p>
            <a:pPr>
              <a:buFont typeface="Arial" panose="020B0604020202020204" pitchFamily="34" charset="0"/>
              <a:buNone/>
            </a:pPr>
            <a:r>
              <a:rPr lang="fr-FR" altLang="fr-FR" sz="1200" dirty="0"/>
              <a:t>Les Cas sont considérés comme « représentatifs » des cas de la population générale</a:t>
            </a:r>
          </a:p>
          <a:p>
            <a:pPr>
              <a:buFont typeface="Arial" panose="020B0604020202020204" pitchFamily="34" charset="0"/>
              <a:buNone/>
            </a:pPr>
            <a:r>
              <a:rPr lang="fr-FR" altLang="fr-FR" sz="1200" dirty="0"/>
              <a:t>- Peuvent être issus d’</a:t>
            </a:r>
            <a:r>
              <a:rPr lang="fr-FR" altLang="fr-FR" sz="1200" b="1" dirty="0"/>
              <a:t>enregistrement exhaustif </a:t>
            </a:r>
            <a:r>
              <a:rPr lang="fr-FR" altLang="fr-FR" sz="1200" dirty="0"/>
              <a:t>de tous les cas sur une </a:t>
            </a:r>
            <a:r>
              <a:rPr lang="fr-FR" altLang="fr-FR" sz="1200" b="1" dirty="0"/>
              <a:t>période</a:t>
            </a:r>
            <a:r>
              <a:rPr lang="fr-FR" altLang="fr-FR" sz="1200" dirty="0"/>
              <a:t> et un </a:t>
            </a:r>
            <a:r>
              <a:rPr lang="fr-FR" altLang="fr-FR" sz="1200" b="1" dirty="0"/>
              <a:t>secteur</a:t>
            </a:r>
            <a:r>
              <a:rPr lang="fr-FR" altLang="fr-FR" sz="1200" dirty="0"/>
              <a:t> </a:t>
            </a:r>
            <a:r>
              <a:rPr lang="fr-FR" altLang="fr-FR" sz="1200" b="1" dirty="0"/>
              <a:t>géographique</a:t>
            </a:r>
            <a:r>
              <a:rPr lang="fr-FR" altLang="fr-FR" sz="1200" dirty="0"/>
              <a:t> donnés : Cas des </a:t>
            </a:r>
            <a:r>
              <a:rPr lang="fr-FR" altLang="fr-FR" sz="1200" b="1" dirty="0"/>
              <a:t>registres</a:t>
            </a:r>
            <a:r>
              <a:rPr lang="fr-FR" altLang="fr-FR" sz="1200" dirty="0"/>
              <a:t> =&gt; CAS représentatifs de l’ensemble des cas en population générale (pas de biais de sélection)</a:t>
            </a:r>
          </a:p>
          <a:p>
            <a:pPr marL="171450" indent="-171450">
              <a:buFontTx/>
              <a:buChar char="-"/>
            </a:pPr>
            <a:r>
              <a:rPr lang="fr-FR" altLang="fr-FR" sz="1200" dirty="0"/>
              <a:t>MAIS le + souvent cas non exhaustifs sur période ou zone =&gt; se poser la question du biais de sélection. </a:t>
            </a:r>
          </a:p>
          <a:p>
            <a:pPr marL="171450" indent="-171450">
              <a:buFontTx/>
              <a:buChar char="-"/>
            </a:pPr>
            <a:endParaRPr lang="fr-FR" altLang="fr-FR" sz="1200" dirty="0"/>
          </a:p>
          <a:p>
            <a:pPr marL="0" indent="0">
              <a:buFontTx/>
              <a:buNone/>
            </a:pPr>
            <a:r>
              <a:rPr lang="fr-FR" altLang="fr-FR" sz="1200" dirty="0"/>
              <a:t>On retrouve comme toujours les caractéristiques de la population étudiée dans la section : Résultats (en général dans le  premier tableau)</a:t>
            </a:r>
          </a:p>
          <a:p>
            <a:pPr marL="0" indent="0">
              <a:buFontTx/>
              <a:buNone/>
            </a:pPr>
            <a:endParaRPr lang="fr-FR" altLang="fr-FR" sz="1200" dirty="0"/>
          </a:p>
          <a:p>
            <a:pPr marL="0" indent="0">
              <a:buFontTx/>
              <a:buNone/>
            </a:pPr>
            <a:r>
              <a:rPr lang="fr-FR" altLang="fr-FR" sz="1200" dirty="0"/>
              <a:t>L’</a:t>
            </a:r>
            <a:r>
              <a:rPr lang="fr-FR" altLang="fr-FR" sz="1200" dirty="0" err="1"/>
              <a:t>appariemment</a:t>
            </a:r>
            <a:r>
              <a:rPr lang="fr-FR" altLang="fr-FR" sz="1200" dirty="0"/>
              <a:t> pour certaines variables (e général l’âge et le sexe au moins) est très classique dans les études cas-témoins. Si on apparie pour l’âge et le sexe, cela signifie que pour chaque CAS inclus dans l’étude on inclut 1 TEMOIN de même âge et de même sexe. On peut apparier plus d’un témoin par cas. Cela permet de s’assurer que les cas et les témoins seront identiques en terme d’âge et de sexe.</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21</a:t>
            </a:fld>
            <a:endParaRPr lang="fr-FR" altLang="fr-FR"/>
          </a:p>
        </p:txBody>
      </p:sp>
    </p:spTree>
    <p:extLst>
      <p:ext uri="{BB962C8B-B14F-4D97-AF65-F5344CB8AC3E}">
        <p14:creationId xmlns:p14="http://schemas.microsoft.com/office/powerpoint/2010/main" val="2351759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14EBD5F9-20CE-494A-B781-A9AC09C54B47}"/>
              </a:ext>
            </a:extLst>
          </p:cNvPr>
          <p:cNvSpPr>
            <a:spLocks noGrp="1" noRot="1" noChangeAspect="1" noTextEdit="1"/>
          </p:cNvSpPr>
          <p:nvPr>
            <p:ph type="sldImg"/>
          </p:nvPr>
        </p:nvSpPr>
        <p:spPr>
          <a:xfrm>
            <a:off x="917575" y="744538"/>
            <a:ext cx="4962525" cy="3722687"/>
          </a:xfrm>
          <a:ln/>
        </p:spPr>
      </p:sp>
      <p:sp>
        <p:nvSpPr>
          <p:cNvPr id="15363" name="Espace réservé des commentaires 2">
            <a:extLst>
              <a:ext uri="{FF2B5EF4-FFF2-40B4-BE49-F238E27FC236}">
                <a16:creationId xmlns:a16="http://schemas.microsoft.com/office/drawing/2014/main" id="{5E4D2106-E887-4DE6-AB80-B53AB25621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Les critères de sélection de la population source sont décrits dans la section matériel et méthodes juste après le design de l’étude</a:t>
            </a:r>
          </a:p>
        </p:txBody>
      </p:sp>
      <p:sp>
        <p:nvSpPr>
          <p:cNvPr id="15364" name="Espace réservé du numéro de diapositive 3">
            <a:extLst>
              <a:ext uri="{FF2B5EF4-FFF2-40B4-BE49-F238E27FC236}">
                <a16:creationId xmlns:a16="http://schemas.microsoft.com/office/drawing/2014/main" id="{9142EAEF-64B3-4E57-88DB-91615A680F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4D448D1F-9A48-4871-A9E9-873967CE8AF4}" type="slidenum">
              <a:rPr lang="fr-FR" altLang="fr-FR" sz="1200" smtClean="0">
                <a:latin typeface="Times New Roman" panose="02020603050405020304" pitchFamily="18" charset="0"/>
              </a:rPr>
              <a:pPr/>
              <a:t>22</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044900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a:extLst>
              <a:ext uri="{FF2B5EF4-FFF2-40B4-BE49-F238E27FC236}">
                <a16:creationId xmlns:a16="http://schemas.microsoft.com/office/drawing/2014/main" id="{D9754E38-3DAC-4DC0-BA02-B87314E30CEF}"/>
              </a:ext>
            </a:extLst>
          </p:cNvPr>
          <p:cNvSpPr>
            <a:spLocks noGrp="1" noRot="1" noChangeAspect="1" noTextEdit="1"/>
          </p:cNvSpPr>
          <p:nvPr>
            <p:ph type="sldImg"/>
          </p:nvPr>
        </p:nvSpPr>
        <p:spPr>
          <a:xfrm>
            <a:off x="917575" y="744538"/>
            <a:ext cx="4962525" cy="3722687"/>
          </a:xfrm>
          <a:ln/>
        </p:spPr>
      </p:sp>
      <p:sp>
        <p:nvSpPr>
          <p:cNvPr id="17411" name="Espace réservé des commentaires 2">
            <a:extLst>
              <a:ext uri="{FF2B5EF4-FFF2-40B4-BE49-F238E27FC236}">
                <a16:creationId xmlns:a16="http://schemas.microsoft.com/office/drawing/2014/main" id="{724E4FF0-DB4C-4D4E-84D7-0379E284F4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ea typeface="Times New Roman" panose="02020603050405020304" pitchFamily="18" charset="0"/>
                <a:cs typeface="Arial" panose="020B0604020202020204" pitchFamily="34" charset="0"/>
              </a:rPr>
              <a:t>La maladie étudiée ici est une sclérose en plaques débutante.</a:t>
            </a:r>
          </a:p>
          <a:p>
            <a:r>
              <a:rPr lang="fr-FR" altLang="fr-FR" dirty="0">
                <a:ea typeface="Times New Roman" panose="02020603050405020304" pitchFamily="18" charset="0"/>
                <a:cs typeface="Arial" panose="020B0604020202020204" pitchFamily="34" charset="0"/>
              </a:rPr>
              <a:t>c'est une maladie qui, en particulier dans ses formes débutantes, n'est pas toujours facile à diagnostiquer il est donc très important de définir exactement sur quels critères a été basé le diagnostic de sclérose en plaques</a:t>
            </a:r>
          </a:p>
          <a:p>
            <a:r>
              <a:rPr kumimoji="1" lang="fr-FR" sz="1200" kern="1200" dirty="0">
                <a:solidFill>
                  <a:schemeClr val="tx1"/>
                </a:solidFill>
                <a:latin typeface="Times New Roman" pitchFamily="18" charset="0"/>
                <a:ea typeface="+mn-ea"/>
                <a:cs typeface="+mn-cs"/>
              </a:rPr>
              <a:t>Le diagnostic était donc retenu sur des critères précis, de plus il existait des critères de non inclusion en particulier les patients ayant déjà présenté un épisode neurologique antérieur pouvant évoquer une sclérose en plaques étaient exclus afin de d’être sur de sélectionner uniquement des premiers épisodes de sclérose en plaques.</a:t>
            </a:r>
            <a:endParaRPr lang="fr-FR" altLang="fr-FR" dirty="0">
              <a:ea typeface="Times New Roman" panose="02020603050405020304" pitchFamily="18" charset="0"/>
              <a:cs typeface="Arial" panose="020B0604020202020204" pitchFamily="34" charset="0"/>
            </a:endParaRPr>
          </a:p>
          <a:p>
            <a:endParaRPr lang="fr-FR" altLang="fr-FR" dirty="0">
              <a:ea typeface="Times New Roman" panose="02020603050405020304" pitchFamily="18" charset="0"/>
              <a:cs typeface="Arial" panose="020B0604020202020204" pitchFamily="34" charset="0"/>
            </a:endParaRPr>
          </a:p>
        </p:txBody>
      </p:sp>
      <p:sp>
        <p:nvSpPr>
          <p:cNvPr id="17412" name="Espace réservé du numéro de diapositive 3">
            <a:extLst>
              <a:ext uri="{FF2B5EF4-FFF2-40B4-BE49-F238E27FC236}">
                <a16:creationId xmlns:a16="http://schemas.microsoft.com/office/drawing/2014/main" id="{2731B271-B655-449A-B72B-31FBB6B37B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35171499-EF7C-4FA0-AD8E-DC2E2311A219}" type="slidenum">
              <a:rPr lang="fr-FR" altLang="fr-FR" sz="1200" smtClean="0">
                <a:latin typeface="Times New Roman" panose="02020603050405020304" pitchFamily="18" charset="0"/>
              </a:rPr>
              <a:pPr/>
              <a:t>23</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999153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Le groupe témoin était constitué de</a:t>
            </a:r>
            <a:r>
              <a:rPr lang="fr-FR" baseline="0" dirty="0"/>
              <a:t> patients indemnes de sclérose en plaques et qui venaient à l’hôpital pour des pathologies bénignes et sans ambiguïté diagnostiques notamment par rapport à un premier épisode possible de sclérose en plaques</a:t>
            </a:r>
          </a:p>
          <a:p>
            <a:r>
              <a:rPr lang="fr-FR" baseline="0" dirty="0"/>
              <a:t>2 patients témoins étaient appariés à chaque cas en fonction du sexe, de l’âge plus ou -5 ans et de la date de consultation dans le service (plus ou -2 mois)</a:t>
            </a:r>
          </a:p>
          <a:p>
            <a:r>
              <a:rPr lang="fr-FR" baseline="0" dirty="0"/>
              <a:t>L’appariement pour l’âge, le sexe, la date de consultation permet une meilleure comparabilité des groupes sur ces 3 caractéristiques</a:t>
            </a:r>
          </a:p>
          <a:p>
            <a:r>
              <a:rPr lang="fr-FR" baseline="0" dirty="0"/>
              <a:t>Il est possible d’apparier plusieurs témoins par cas, s’il est plus facile de trouver des témoins que des cas, cela permet d’augmenter la puissance statistique de l’étude tout en maintenant sa faisabilité.</a:t>
            </a:r>
          </a:p>
          <a:p>
            <a:r>
              <a:rPr lang="fr-FR" baseline="0" dirty="0"/>
              <a:t>Des informations concernant la population source sont dans la section matériel et méthodes.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24</a:t>
            </a:fld>
            <a:endParaRPr lang="fr-FR" altLang="fr-FR"/>
          </a:p>
        </p:txBody>
      </p:sp>
    </p:spTree>
    <p:extLst>
      <p:ext uri="{BB962C8B-B14F-4D97-AF65-F5344CB8AC3E}">
        <p14:creationId xmlns:p14="http://schemas.microsoft.com/office/powerpoint/2010/main" val="387797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a:extLst>
              <a:ext uri="{FF2B5EF4-FFF2-40B4-BE49-F238E27FC236}">
                <a16:creationId xmlns:a16="http://schemas.microsoft.com/office/drawing/2014/main" id="{C95AE742-438C-4D16-8C9B-DA0EB6A34888}"/>
              </a:ext>
            </a:extLst>
          </p:cNvPr>
          <p:cNvSpPr>
            <a:spLocks noGrp="1" noRot="1" noChangeAspect="1" noTextEdit="1"/>
          </p:cNvSpPr>
          <p:nvPr>
            <p:ph type="sldImg"/>
          </p:nvPr>
        </p:nvSpPr>
        <p:spPr>
          <a:xfrm>
            <a:off x="917575" y="744538"/>
            <a:ext cx="4962525" cy="3722687"/>
          </a:xfrm>
          <a:ln/>
        </p:spPr>
      </p:sp>
      <p:sp>
        <p:nvSpPr>
          <p:cNvPr id="20483" name="Espace réservé des commentaires 2">
            <a:extLst>
              <a:ext uri="{FF2B5EF4-FFF2-40B4-BE49-F238E27FC236}">
                <a16:creationId xmlns:a16="http://schemas.microsoft.com/office/drawing/2014/main" id="{74B40874-3921-4F6D-9D6A-8E06527562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ea typeface="Times New Roman" panose="02020603050405020304" pitchFamily="18"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dirty="0">
                <a:ea typeface="Times New Roman" panose="02020603050405020304" pitchFamily="18" charset="0"/>
                <a:cs typeface="Arial" panose="020B0604020202020204" pitchFamily="34" charset="0"/>
              </a:rPr>
              <a:t>Les informations sur la population ou échantillon étudié sont présentées dans la section résultats</a:t>
            </a:r>
          </a:p>
          <a:p>
            <a:r>
              <a:rPr lang="fr-FR" altLang="fr-FR" dirty="0">
                <a:ea typeface="Times New Roman" panose="02020603050405020304" pitchFamily="18" charset="0"/>
                <a:cs typeface="Arial" panose="020B0604020202020204" pitchFamily="34" charset="0"/>
              </a:rPr>
              <a:t>18 services de neurologie couvrant les différentes régions de France ont participé à l’étude, ces services étant des centres de référence pour les maladies </a:t>
            </a:r>
            <a:r>
              <a:rPr lang="fr-FR" altLang="fr-FR" dirty="0" err="1">
                <a:ea typeface="Times New Roman" panose="02020603050405020304" pitchFamily="18" charset="0"/>
                <a:cs typeface="Arial" panose="020B0604020202020204" pitchFamily="34" charset="0"/>
              </a:rPr>
              <a:t>démyélinisantes</a:t>
            </a:r>
            <a:r>
              <a:rPr lang="fr-FR" altLang="fr-FR" dirty="0">
                <a:ea typeface="Times New Roman" panose="02020603050405020304" pitchFamily="18" charset="0"/>
                <a:cs typeface="Arial" panose="020B0604020202020204" pitchFamily="34" charset="0"/>
              </a:rPr>
              <a:t> du SNC</a:t>
            </a:r>
            <a:r>
              <a:rPr lang="fr-FR" altLang="fr-FR" baseline="0" dirty="0">
                <a:ea typeface="Times New Roman" panose="02020603050405020304" pitchFamily="18" charset="0"/>
                <a:cs typeface="Arial" panose="020B0604020202020204" pitchFamily="34" charset="0"/>
              </a:rPr>
              <a:t> c</a:t>
            </a:r>
            <a:r>
              <a:rPr lang="fr-FR" altLang="fr-FR" dirty="0">
                <a:ea typeface="Times New Roman" panose="02020603050405020304" pitchFamily="18" charset="0"/>
                <a:cs typeface="Arial" panose="020B0604020202020204" pitchFamily="34" charset="0"/>
              </a:rPr>
              <a:t>ela assurait que le diagnostic était fiable. </a:t>
            </a:r>
          </a:p>
          <a:p>
            <a:r>
              <a:rPr lang="fr-FR" altLang="fr-FR" dirty="0">
                <a:ea typeface="Times New Roman" panose="02020603050405020304" pitchFamily="18" charset="0"/>
                <a:cs typeface="Arial" panose="020B0604020202020204" pitchFamily="34" charset="0"/>
              </a:rPr>
              <a:t>On voit que pour une population éligible de 400 de cas et 722 contrôles, l’étude n’a finalement pu être réalisée que sur 236 cas et 355 témoins appariés</a:t>
            </a:r>
            <a:r>
              <a:rPr lang="fr-FR" altLang="fr-FR" baseline="0" dirty="0">
                <a:ea typeface="Times New Roman" panose="02020603050405020304" pitchFamily="18" charset="0"/>
                <a:cs typeface="Arial" panose="020B0604020202020204" pitchFamily="34" charset="0"/>
              </a:rPr>
              <a:t> </a:t>
            </a:r>
            <a:r>
              <a:rPr lang="fr-FR" altLang="fr-FR" dirty="0">
                <a:ea typeface="Times New Roman" panose="02020603050405020304" pitchFamily="18" charset="0"/>
                <a:cs typeface="Arial" panose="020B0604020202020204" pitchFamily="34" charset="0"/>
              </a:rPr>
              <a:t>pour l’âge le sexe et la date de consultation. Ce phénomène est toujours présent dans les études il faut s’assurer que les raisons de non inclusion des patients éligibles sont bien indiquées et ne risquent pas d’induire un biais</a:t>
            </a:r>
            <a:r>
              <a:rPr lang="fr-FR" altLang="fr-FR" baseline="0" dirty="0">
                <a:ea typeface="Times New Roman" panose="02020603050405020304" pitchFamily="18" charset="0"/>
                <a:cs typeface="Arial" panose="020B0604020202020204" pitchFamily="34" charset="0"/>
              </a:rPr>
              <a:t> </a:t>
            </a:r>
            <a:r>
              <a:rPr lang="fr-FR" altLang="fr-FR" dirty="0">
                <a:ea typeface="Times New Roman" panose="02020603050405020304" pitchFamily="18" charset="0"/>
                <a:cs typeface="Arial" panose="020B0604020202020204" pitchFamily="34" charset="0"/>
              </a:rPr>
              <a:t>trop important. </a:t>
            </a:r>
          </a:p>
        </p:txBody>
      </p:sp>
      <p:sp>
        <p:nvSpPr>
          <p:cNvPr id="20484" name="Espace réservé du numéro de diapositive 3">
            <a:extLst>
              <a:ext uri="{FF2B5EF4-FFF2-40B4-BE49-F238E27FC236}">
                <a16:creationId xmlns:a16="http://schemas.microsoft.com/office/drawing/2014/main" id="{D6378FEF-C337-4AE2-98E7-C11E83656F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7D1A222C-17FA-49AB-BD29-76788BFE2C83}" type="slidenum">
              <a:rPr lang="fr-FR" altLang="fr-FR" sz="1200" smtClean="0">
                <a:latin typeface="Times New Roman" panose="02020603050405020304" pitchFamily="18" charset="0"/>
              </a:rPr>
              <a:pPr/>
              <a:t>25</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619464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Plus précisément les caractéristiques de la population étudiée </a:t>
            </a:r>
            <a:r>
              <a:rPr lang="fr-FR" baseline="0" dirty="0"/>
              <a:t>sont </a:t>
            </a:r>
            <a:r>
              <a:rPr lang="fr-FR" dirty="0"/>
              <a:t>en générale décrites dans le premier tableau</a:t>
            </a:r>
          </a:p>
          <a:p>
            <a:r>
              <a:rPr lang="fr-FR" dirty="0"/>
              <a:t>On peut voir ici l’âge moyen et l’écart type des 2 groupes,</a:t>
            </a:r>
            <a:r>
              <a:rPr lang="fr-FR" baseline="0" dirty="0"/>
              <a:t> </a:t>
            </a:r>
            <a:r>
              <a:rPr lang="fr-FR" dirty="0"/>
              <a:t>la proportion de femmes,</a:t>
            </a:r>
            <a:r>
              <a:rPr lang="fr-FR" baseline="0" dirty="0"/>
              <a:t> </a:t>
            </a:r>
            <a:r>
              <a:rPr lang="fr-FR" dirty="0"/>
              <a:t>la proportion de personnes nées en France, vivant dans une zone urbaine, vivant seules, n’ayant pas d’enfant, et voir des éléments de comparaison entre les 2 groupes concernant d’autres variables telles que le niveau d’éducation ,</a:t>
            </a:r>
            <a:r>
              <a:rPr lang="fr-FR" baseline="0" dirty="0"/>
              <a:t> la profession, les antécédents familiaux de sclérose en plaques et la date de première consultation.</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26</a:t>
            </a:fld>
            <a:endParaRPr lang="fr-FR" altLang="fr-FR"/>
          </a:p>
        </p:txBody>
      </p:sp>
    </p:spTree>
    <p:extLst>
      <p:ext uri="{BB962C8B-B14F-4D97-AF65-F5344CB8AC3E}">
        <p14:creationId xmlns:p14="http://schemas.microsoft.com/office/powerpoint/2010/main" val="197069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b="1" kern="1200" dirty="0">
                <a:solidFill>
                  <a:schemeClr val="tx1"/>
                </a:solidFill>
                <a:effectLst/>
                <a:latin typeface="Times New Roman" pitchFamily="18" charset="0"/>
                <a:ea typeface="+mn-ea"/>
                <a:cs typeface="+mn-cs"/>
              </a:rPr>
              <a:t>Le point 6 concerne les analyses statistiques, qui sont présentées dans la section matériel et méthode en deux parties, le calcul de la taille d'échantillon nécessaire et la présentation des méthodes utilisées pour les analyses </a:t>
            </a:r>
          </a:p>
          <a:p>
            <a:endParaRPr kumimoji="1" lang="fr-FR" sz="1200" kern="1200" dirty="0">
              <a:solidFill>
                <a:schemeClr val="tx1"/>
              </a:solidFill>
              <a:effectLst/>
              <a:latin typeface="Times New Roman" pitchFamily="18" charset="0"/>
              <a:ea typeface="+mn-ea"/>
              <a:cs typeface="+mn-cs"/>
            </a:endParaRPr>
          </a:p>
          <a:p>
            <a:r>
              <a:rPr kumimoji="1" lang="fr-FR" sz="1200" b="1" kern="1200" dirty="0">
                <a:solidFill>
                  <a:schemeClr val="tx1"/>
                </a:solidFill>
                <a:effectLst/>
                <a:latin typeface="Times New Roman" pitchFamily="18" charset="0"/>
                <a:ea typeface="+mn-ea"/>
                <a:cs typeface="+mn-cs"/>
              </a:rPr>
              <a:t>6.1 L’estimation de la taille d'échantillon </a:t>
            </a:r>
            <a:r>
              <a:rPr kumimoji="1" lang="fr-FR" sz="1200" kern="1200" dirty="0">
                <a:solidFill>
                  <a:schemeClr val="tx1"/>
                </a:solidFill>
                <a:effectLst/>
                <a:latin typeface="Times New Roman" pitchFamily="18" charset="0"/>
                <a:ea typeface="+mn-ea"/>
                <a:cs typeface="+mn-cs"/>
              </a:rPr>
              <a:t>nécessaire doit avoir été fait </a:t>
            </a:r>
            <a:r>
              <a:rPr kumimoji="1" lang="fr-FR" sz="1200" b="1" kern="1200" dirty="0">
                <a:solidFill>
                  <a:schemeClr val="tx1"/>
                </a:solidFill>
                <a:effectLst/>
                <a:latin typeface="Times New Roman" pitchFamily="18" charset="0"/>
                <a:ea typeface="+mn-ea"/>
                <a:cs typeface="+mn-cs"/>
              </a:rPr>
              <a:t>AVANT</a:t>
            </a:r>
            <a:r>
              <a:rPr kumimoji="1" lang="fr-FR" sz="1200" kern="1200" dirty="0">
                <a:solidFill>
                  <a:schemeClr val="tx1"/>
                </a:solidFill>
                <a:effectLst/>
                <a:latin typeface="Times New Roman" pitchFamily="18" charset="0"/>
                <a:ea typeface="+mn-ea"/>
                <a:cs typeface="+mn-cs"/>
              </a:rPr>
              <a:t> de démarrer l'étude pour s'assurer que l'on aura la </a:t>
            </a:r>
            <a:r>
              <a:rPr kumimoji="1" lang="fr-FR" sz="1200" b="1" kern="1200" dirty="0">
                <a:solidFill>
                  <a:schemeClr val="tx1"/>
                </a:solidFill>
                <a:effectLst/>
                <a:latin typeface="Times New Roman" pitchFamily="18" charset="0"/>
                <a:ea typeface="+mn-ea"/>
                <a:cs typeface="+mn-cs"/>
              </a:rPr>
              <a:t>puissance statistique suffisante </a:t>
            </a:r>
            <a:r>
              <a:rPr kumimoji="1" lang="fr-FR" sz="1200" kern="1200" dirty="0">
                <a:solidFill>
                  <a:schemeClr val="tx1"/>
                </a:solidFill>
                <a:effectLst/>
                <a:latin typeface="Times New Roman" pitchFamily="18" charset="0"/>
                <a:ea typeface="+mn-ea"/>
                <a:cs typeface="+mn-cs"/>
              </a:rPr>
              <a:t>pour </a:t>
            </a:r>
            <a:r>
              <a:rPr kumimoji="1" lang="fr-FR" sz="1200" b="1" kern="1200" dirty="0">
                <a:solidFill>
                  <a:schemeClr val="tx1"/>
                </a:solidFill>
                <a:effectLst/>
                <a:latin typeface="Times New Roman" pitchFamily="18" charset="0"/>
                <a:ea typeface="+mn-ea"/>
                <a:cs typeface="+mn-cs"/>
              </a:rPr>
              <a:t>répondre à la question de recherche</a:t>
            </a:r>
            <a:r>
              <a:rPr kumimoji="1" lang="fr-FR" sz="1200" kern="1200" dirty="0">
                <a:solidFill>
                  <a:schemeClr val="tx1"/>
                </a:solidFill>
                <a:effectLst/>
                <a:latin typeface="Times New Roman" pitchFamily="18" charset="0"/>
                <a:ea typeface="+mn-ea"/>
                <a:cs typeface="+mn-cs"/>
              </a:rPr>
              <a:t>. </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6.2  Les </a:t>
            </a:r>
            <a:r>
              <a:rPr kumimoji="1" lang="fr-FR" sz="1200" b="1" kern="1200" dirty="0">
                <a:solidFill>
                  <a:schemeClr val="tx1"/>
                </a:solidFill>
                <a:effectLst/>
                <a:latin typeface="Times New Roman" pitchFamily="18" charset="0"/>
                <a:ea typeface="+mn-ea"/>
                <a:cs typeface="+mn-cs"/>
              </a:rPr>
              <a:t>méthodes statistiques utilisées pour les analyses </a:t>
            </a:r>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Dans cette section on trouve la </a:t>
            </a:r>
            <a:r>
              <a:rPr kumimoji="1" lang="fr-FR" sz="1200" b="1" kern="1200" dirty="0">
                <a:solidFill>
                  <a:schemeClr val="tx1"/>
                </a:solidFill>
                <a:effectLst/>
                <a:latin typeface="Times New Roman" pitchFamily="18" charset="0"/>
                <a:ea typeface="+mn-ea"/>
                <a:cs typeface="+mn-cs"/>
              </a:rPr>
              <a:t>description des tests statistiques et des mesures d’association utilisées pour estimer l’association entre le facteur de risque et le critère de jugement en comparant 2 groupes </a:t>
            </a:r>
            <a:r>
              <a:rPr kumimoji="1" lang="fr-FR" sz="1200" b="0" kern="1200" dirty="0">
                <a:solidFill>
                  <a:schemeClr val="tx1"/>
                </a:solidFill>
                <a:effectLst/>
                <a:latin typeface="Times New Roman" pitchFamily="18" charset="0"/>
                <a:ea typeface="+mn-ea"/>
                <a:cs typeface="+mn-cs"/>
              </a:rPr>
              <a:t>un groupe de Cas et un groupe de Témoins</a:t>
            </a:r>
          </a:p>
          <a:p>
            <a:r>
              <a:rPr kumimoji="1" lang="fr-FR" sz="1200" b="0" kern="1200" dirty="0">
                <a:solidFill>
                  <a:schemeClr val="tx1"/>
                </a:solidFill>
                <a:effectLst/>
                <a:latin typeface="Times New Roman" pitchFamily="18" charset="0"/>
                <a:ea typeface="+mn-ea"/>
                <a:cs typeface="+mn-cs"/>
              </a:rPr>
              <a:t>P</a:t>
            </a:r>
            <a:r>
              <a:rPr kumimoji="1" lang="fr-FR" sz="1200" kern="1200" dirty="0">
                <a:solidFill>
                  <a:schemeClr val="tx1"/>
                </a:solidFill>
                <a:effectLst/>
                <a:latin typeface="Times New Roman" pitchFamily="18" charset="0"/>
                <a:ea typeface="+mn-ea"/>
                <a:cs typeface="+mn-cs"/>
              </a:rPr>
              <a:t>our comparer les groupes on utilise des </a:t>
            </a:r>
            <a:r>
              <a:rPr kumimoji="1" lang="fr-FR" sz="1200" b="1" kern="1200" dirty="0">
                <a:solidFill>
                  <a:schemeClr val="tx1"/>
                </a:solidFill>
                <a:effectLst/>
                <a:latin typeface="Times New Roman" pitchFamily="18" charset="0"/>
                <a:ea typeface="+mn-ea"/>
                <a:cs typeface="+mn-cs"/>
              </a:rPr>
              <a:t>tests statistiques ou des modèles de régression</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27</a:t>
            </a:fld>
            <a:endParaRPr lang="fr-FR" altLang="fr-FR"/>
          </a:p>
        </p:txBody>
      </p:sp>
    </p:spTree>
    <p:extLst>
      <p:ext uri="{BB962C8B-B14F-4D97-AF65-F5344CB8AC3E}">
        <p14:creationId xmlns:p14="http://schemas.microsoft.com/office/powerpoint/2010/main" val="4102720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917575" y="744538"/>
            <a:ext cx="4962525" cy="3722687"/>
          </a:xfrm>
          <a:ln/>
        </p:spPr>
      </p:sp>
      <p:sp>
        <p:nvSpPr>
          <p:cNvPr id="716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L’estimation du nombre de sujets nécessaires doit être réalisée avant de commencer l’étude.</a:t>
            </a:r>
          </a:p>
          <a:p>
            <a:r>
              <a:rPr lang="fr-FR" altLang="fr-FR" dirty="0"/>
              <a:t>Dans les études cas-témoin il repose sur :</a:t>
            </a:r>
          </a:p>
          <a:p>
            <a:endParaRPr lang="fr-FR" altLang="fr-FR" dirty="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altLang="fr-FR" b="1" dirty="0"/>
              <a:t>Le nombre de témoins par cas que l’on a choisi d’inclure dans cette étude </a:t>
            </a:r>
            <a:r>
              <a:rPr lang="fr-FR" altLang="fr-FR" b="0" dirty="0"/>
              <a:t>(il est souvent plus facile</a:t>
            </a:r>
            <a:r>
              <a:rPr lang="fr-FR" altLang="fr-FR" b="0" baseline="0" dirty="0"/>
              <a:t> de recruter des témoins que des cas et augmenter le nombre de témoins par cas peut représenter une façon facile d’augmenter la taille d’échantillon et donc la puissance de l’étude. Dans notre exemple il était prévu d’inclure 2 témoins par cas, parfois il y a beaucoup plus de témoins par cas, néanmoins on estime que cela n’apporte pas beaucoup d’intérêt d’avoir plus de 4 témoins par cas)</a:t>
            </a:r>
            <a:endParaRPr lang="fr-FR" altLang="fr-FR" b="0" dirty="0"/>
          </a:p>
          <a:p>
            <a:pPr marL="171450" indent="-171450">
              <a:buFontTx/>
              <a:buChar char="-"/>
            </a:pPr>
            <a:r>
              <a:rPr lang="fr-FR" altLang="fr-FR" b="1" dirty="0"/>
              <a:t>L’estimation a priori </a:t>
            </a:r>
            <a:r>
              <a:rPr lang="fr-FR" altLang="fr-FR" b="0" dirty="0"/>
              <a:t>de l’exposition de </a:t>
            </a:r>
            <a:r>
              <a:rPr lang="fr-FR" altLang="fr-FR" b="0" baseline="0" dirty="0"/>
              <a:t>base c’est-à-dire la fréquence d’exposition </a:t>
            </a:r>
            <a:r>
              <a:rPr lang="fr-FR" altLang="fr-FR" dirty="0"/>
              <a:t>dans la population témoin</a:t>
            </a:r>
            <a:r>
              <a:rPr lang="fr-FR" altLang="fr-FR" baseline="0" dirty="0"/>
              <a:t> </a:t>
            </a:r>
            <a:r>
              <a:rPr lang="fr-FR" altLang="fr-FR" dirty="0"/>
              <a:t>d’après les données de la littérature et d’études précédentes (dans notre exemple la</a:t>
            </a:r>
            <a:r>
              <a:rPr lang="fr-FR" altLang="fr-FR" baseline="0" dirty="0"/>
              <a:t> fréquence de la vaccination contre l’hépatite B en population générale </a:t>
            </a:r>
            <a:r>
              <a:rPr lang="fr-FR" altLang="fr-FR" dirty="0"/>
              <a:t>(cad non atteinte de SEP))</a:t>
            </a:r>
            <a:endParaRPr lang="fr-FR" altLang="fr-FR" b="1" dirty="0"/>
          </a:p>
          <a:p>
            <a:pPr marL="171450" indent="-171450">
              <a:buFontTx/>
              <a:buChar char="-"/>
            </a:pPr>
            <a:r>
              <a:rPr lang="fr-FR" altLang="fr-FR" b="1" dirty="0"/>
              <a:t>L’estimation a priori </a:t>
            </a:r>
            <a:r>
              <a:rPr lang="fr-FR" altLang="fr-FR" dirty="0"/>
              <a:t>de la force de la relation entre le facteur de risque et l’événement de santé (c’est-à-dire de</a:t>
            </a:r>
            <a:r>
              <a:rPr lang="fr-FR" altLang="fr-FR" baseline="0" dirty="0"/>
              <a:t> </a:t>
            </a:r>
            <a:r>
              <a:rPr lang="fr-FR" altLang="fr-FR" b="1" baseline="0" dirty="0"/>
              <a:t>l’</a:t>
            </a:r>
            <a:r>
              <a:rPr lang="fr-FR" altLang="fr-FR" b="1" baseline="0" dirty="0" err="1"/>
              <a:t>Odds</a:t>
            </a:r>
            <a:r>
              <a:rPr lang="fr-FR" altLang="fr-FR" b="1" baseline="0" dirty="0"/>
              <a:t> Ratio</a:t>
            </a:r>
            <a:r>
              <a:rPr lang="fr-FR" altLang="fr-FR" b="1" dirty="0"/>
              <a:t>) d’après les données de</a:t>
            </a:r>
            <a:r>
              <a:rPr lang="fr-FR" altLang="fr-FR" b="1" baseline="0" dirty="0"/>
              <a:t> </a:t>
            </a:r>
            <a:r>
              <a:rPr lang="fr-FR" altLang="fr-FR" b="1" dirty="0"/>
              <a:t>la littérature </a:t>
            </a:r>
            <a:r>
              <a:rPr lang="fr-FR" altLang="fr-FR" dirty="0"/>
              <a:t>et</a:t>
            </a:r>
            <a:r>
              <a:rPr lang="fr-FR" altLang="fr-FR" baseline="0" dirty="0"/>
              <a:t> d’études </a:t>
            </a:r>
            <a:r>
              <a:rPr lang="fr-FR" altLang="fr-FR" dirty="0"/>
              <a:t>précédentes</a:t>
            </a:r>
          </a:p>
          <a:p>
            <a:pPr marL="171450" indent="-171450">
              <a:buFontTx/>
              <a:buChar char="-"/>
            </a:pPr>
            <a:r>
              <a:rPr lang="fr-FR" altLang="fr-FR" b="1" dirty="0"/>
              <a:t>un choix de la valeur du risque </a:t>
            </a:r>
            <a:r>
              <a:rPr lang="fr-FR" altLang="fr-FR" b="1" dirty="0">
                <a:sym typeface="Symbol" panose="05050102010706020507" pitchFamily="18" charset="2"/>
              </a:rPr>
              <a:t></a:t>
            </a:r>
            <a:r>
              <a:rPr lang="fr-FR" altLang="fr-FR" dirty="0"/>
              <a:t>: en général on accepte un risque de 5% de conclure qu’un facteur augmente le risque de maladie alors que c’est faux</a:t>
            </a:r>
          </a:p>
          <a:p>
            <a:pPr marL="171450" indent="-171450">
              <a:buFontTx/>
              <a:buChar char="-"/>
            </a:pPr>
            <a:r>
              <a:rPr lang="fr-FR" altLang="fr-FR" b="1" dirty="0"/>
              <a:t>un choix </a:t>
            </a:r>
            <a:r>
              <a:rPr lang="fr-FR" altLang="fr-FR" b="1" baseline="0" dirty="0"/>
              <a:t>de la valeur du r</a:t>
            </a:r>
            <a:r>
              <a:rPr lang="fr-FR" altLang="fr-FR" b="1" dirty="0"/>
              <a:t>isque </a:t>
            </a:r>
            <a:r>
              <a:rPr lang="fr-FR" altLang="fr-FR" b="1" dirty="0">
                <a:sym typeface="Symbol" panose="05050102010706020507" pitchFamily="18" charset="2"/>
              </a:rPr>
              <a:t></a:t>
            </a:r>
            <a:r>
              <a:rPr lang="fr-FR" altLang="fr-FR" dirty="0"/>
              <a:t>: en général on accepte un risque de 10 à 20% de conclure que ce n’est pas un FDR alors que c’en est un (corolaire</a:t>
            </a:r>
            <a:r>
              <a:rPr lang="fr-FR" altLang="fr-FR" baseline="0" dirty="0"/>
              <a:t> de la p</a:t>
            </a:r>
            <a:r>
              <a:rPr lang="fr-FR" altLang="fr-FR" dirty="0"/>
              <a:t>uissance de l’étude = (1- </a:t>
            </a:r>
            <a:r>
              <a:rPr lang="fr-FR" altLang="fr-FR" dirty="0">
                <a:sym typeface="Symbol" panose="05050102010706020507" pitchFamily="18" charset="2"/>
              </a:rPr>
              <a:t></a:t>
            </a:r>
            <a:r>
              <a:rPr lang="fr-FR" altLang="fr-FR"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Le petit tableau que je vous ai mis sur la diapositive peut vous aider à mémoriser ce que représentent le risque </a:t>
            </a:r>
            <a:r>
              <a:rPr lang="fr-FR" altLang="fr-FR" b="1" dirty="0">
                <a:sym typeface="Symbol" panose="05050102010706020507" pitchFamily="18" charset="2"/>
              </a:rPr>
              <a:t> </a:t>
            </a:r>
            <a:r>
              <a:rPr kumimoji="1" lang="fr-FR" sz="1200" kern="1200" dirty="0">
                <a:solidFill>
                  <a:schemeClr val="tx1"/>
                </a:solidFill>
                <a:effectLst/>
                <a:latin typeface="Times New Roman" pitchFamily="18" charset="0"/>
                <a:ea typeface="+mn-ea"/>
                <a:cs typeface="+mn-cs"/>
              </a:rPr>
              <a:t>et le risque </a:t>
            </a:r>
            <a:r>
              <a:rPr lang="fr-FR" altLang="fr-FR" b="1" dirty="0">
                <a:sym typeface="Symbol" panose="05050102010706020507" pitchFamily="18" charset="2"/>
              </a:rPr>
              <a:t></a:t>
            </a: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(certains sites font maintenant le calcul pour vous comme https://www.openepi.com/Menu/OE_Menu.htm, ou https://biostatgv.sentiweb.fr/)</a:t>
            </a:r>
          </a:p>
          <a:p>
            <a:endParaRPr lang="fr-FR" altLang="fr-FR" dirty="0"/>
          </a:p>
        </p:txBody>
      </p:sp>
      <p:sp>
        <p:nvSpPr>
          <p:cNvPr id="716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085E0E6A-BD2F-4F04-AAF1-C901A90989C3}" type="slidenum">
              <a:rPr lang="fr-FR" altLang="fr-FR" sz="1200" smtClean="0">
                <a:latin typeface="Times New Roman" panose="02020603050405020304" pitchFamily="18" charset="0"/>
              </a:rPr>
              <a:pPr/>
              <a:t>28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737743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Pour vous entrainez vous pouvez aller sur le site suivant qui calcul</a:t>
            </a:r>
            <a:r>
              <a:rPr lang="fr-FR" baseline="0" dirty="0"/>
              <a:t> le nombre de sujets nécessaires en fonction des hypothèses et choix méthodologiques que vous faites :</a:t>
            </a:r>
            <a:endParaRPr lang="fr-FR" dirty="0"/>
          </a:p>
          <a:p>
            <a:r>
              <a:rPr lang="fr-FR" dirty="0"/>
              <a:t>https://www.openepi.com/Menu/OE_Menu.htm</a:t>
            </a:r>
          </a:p>
          <a:p>
            <a:r>
              <a:rPr lang="fr-FR" dirty="0"/>
              <a:t>http://www.openepi.com/SampleSize/SSCC.htm</a:t>
            </a:r>
          </a:p>
          <a:p>
            <a:endParaRPr lang="fr-FR" dirty="0"/>
          </a:p>
          <a:p>
            <a:r>
              <a:rPr lang="fr-FR" dirty="0"/>
              <a:t>Correspondance</a:t>
            </a:r>
            <a:r>
              <a:rPr lang="fr-FR" baseline="0" dirty="0"/>
              <a:t> des termes utilisés sur le site avec ceux utilisés dans votre cours :</a:t>
            </a:r>
          </a:p>
          <a:p>
            <a:endParaRPr lang="fr-FR" dirty="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altLang="fr-FR" b="1" dirty="0"/>
              <a:t>Le nombre de témoins par cas que l’on a choisi d’inclure dans cette étude : Ration of </a:t>
            </a:r>
            <a:r>
              <a:rPr lang="fr-FR" altLang="fr-FR" b="1" dirty="0" err="1"/>
              <a:t>sample</a:t>
            </a:r>
            <a:r>
              <a:rPr lang="fr-FR" altLang="fr-FR" b="1" dirty="0"/>
              <a:t> size </a:t>
            </a:r>
            <a:r>
              <a:rPr lang="fr-FR" altLang="fr-FR" b="1" dirty="0" err="1"/>
              <a:t>controls</a:t>
            </a:r>
            <a:r>
              <a:rPr lang="fr-FR" altLang="fr-FR" b="1" dirty="0"/>
              <a:t>/cases</a:t>
            </a:r>
            <a:endParaRPr lang="fr-FR" altLang="fr-FR" b="0" dirty="0"/>
          </a:p>
          <a:p>
            <a:pPr marL="171450" indent="-171450">
              <a:buFontTx/>
              <a:buChar char="-"/>
            </a:pPr>
            <a:r>
              <a:rPr lang="fr-FR" altLang="fr-FR" b="0" dirty="0"/>
              <a:t>l’exposition de </a:t>
            </a:r>
            <a:r>
              <a:rPr lang="fr-FR" altLang="fr-FR" b="0" baseline="0" dirty="0"/>
              <a:t>base : Percent of </a:t>
            </a:r>
            <a:r>
              <a:rPr lang="fr-FR" altLang="fr-FR" b="0" baseline="0" dirty="0" err="1"/>
              <a:t>controls</a:t>
            </a:r>
            <a:r>
              <a:rPr lang="fr-FR" altLang="fr-FR" b="0" baseline="0" dirty="0"/>
              <a:t> </a:t>
            </a:r>
            <a:r>
              <a:rPr lang="fr-FR" altLang="fr-FR" b="0" baseline="0" dirty="0" err="1"/>
              <a:t>exposed</a:t>
            </a:r>
            <a:endParaRPr lang="fr-FR" altLang="fr-FR" b="1" dirty="0"/>
          </a:p>
          <a:p>
            <a:pPr marL="171450" indent="-171450">
              <a:buFontTx/>
              <a:buChar char="-"/>
            </a:pPr>
            <a:r>
              <a:rPr lang="fr-FR" altLang="fr-FR" b="1" baseline="0" dirty="0" err="1"/>
              <a:t>Odds</a:t>
            </a:r>
            <a:r>
              <a:rPr lang="fr-FR" altLang="fr-FR" b="1" baseline="0" dirty="0"/>
              <a:t> Ratio</a:t>
            </a:r>
          </a:p>
          <a:p>
            <a:pPr marL="171450" indent="-171450">
              <a:buFontTx/>
              <a:buChar char="-"/>
            </a:pPr>
            <a:r>
              <a:rPr lang="fr-FR" altLang="fr-FR" sz="1200" b="0" dirty="0">
                <a:solidFill>
                  <a:schemeClr val="accent6"/>
                </a:solidFill>
                <a:sym typeface="Symbol" charset="2"/>
              </a:rPr>
              <a:t></a:t>
            </a:r>
            <a:r>
              <a:rPr lang="fr-FR" altLang="fr-FR" sz="1200" b="0" dirty="0">
                <a:sym typeface="Symbol" charset="2"/>
              </a:rPr>
              <a:t> : </a:t>
            </a:r>
            <a:r>
              <a:rPr lang="fr-FR" altLang="fr-FR" sz="1200" b="0" dirty="0" err="1">
                <a:sym typeface="Symbol" charset="2"/>
              </a:rPr>
              <a:t>two-sided</a:t>
            </a:r>
            <a:r>
              <a:rPr lang="fr-FR" altLang="fr-FR" sz="1200" b="0" baseline="0" dirty="0">
                <a:sym typeface="Symbol" charset="2"/>
              </a:rPr>
              <a:t> confidence </a:t>
            </a:r>
            <a:r>
              <a:rPr lang="fr-FR" altLang="fr-FR" sz="1200" b="0" baseline="0" dirty="0" err="1">
                <a:sym typeface="Symbol" charset="2"/>
              </a:rPr>
              <a:t>level</a:t>
            </a:r>
            <a:r>
              <a:rPr lang="fr-FR" altLang="fr-FR" sz="1200" b="0" baseline="0" dirty="0">
                <a:sym typeface="Symbol" charset="2"/>
              </a:rPr>
              <a:t> </a:t>
            </a:r>
          </a:p>
          <a:p>
            <a:pPr marL="171450" indent="-171450">
              <a:buFontTx/>
              <a:buChar char="-"/>
            </a:pPr>
            <a:r>
              <a:rPr lang="fr-FR" altLang="fr-FR" sz="1200" b="0" dirty="0">
                <a:solidFill>
                  <a:schemeClr val="accent6"/>
                </a:solidFill>
                <a:sym typeface="Symbol" charset="2"/>
              </a:rPr>
              <a:t> : Dans ce logiciel ce n’est pas le</a:t>
            </a:r>
            <a:r>
              <a:rPr lang="fr-FR" altLang="fr-FR" sz="1200" b="0" baseline="0" dirty="0">
                <a:solidFill>
                  <a:schemeClr val="accent6"/>
                </a:solidFill>
                <a:sym typeface="Symbol" charset="2"/>
              </a:rPr>
              <a:t> </a:t>
            </a:r>
            <a:r>
              <a:rPr lang="fr-FR" altLang="fr-FR" sz="1200" b="0" dirty="0">
                <a:solidFill>
                  <a:schemeClr val="accent6"/>
                </a:solidFill>
                <a:sym typeface="Symbol" charset="2"/>
              </a:rPr>
              <a:t> qu’on saisi</a:t>
            </a:r>
            <a:r>
              <a:rPr lang="fr-FR" altLang="fr-FR" sz="1200" b="0" baseline="0" dirty="0">
                <a:solidFill>
                  <a:schemeClr val="accent6"/>
                </a:solidFill>
                <a:sym typeface="Symbol" charset="2"/>
              </a:rPr>
              <a:t> mais la puissance : </a:t>
            </a:r>
            <a:r>
              <a:rPr lang="fr-FR" altLang="fr-FR" sz="1200" b="0" dirty="0">
                <a:solidFill>
                  <a:schemeClr val="accent6"/>
                </a:solidFill>
                <a:sym typeface="Symbol" charset="2"/>
              </a:rPr>
              <a:t> power (1-</a:t>
            </a:r>
            <a:r>
              <a:rPr lang="fr-FR" altLang="fr-FR" sz="800" b="0" dirty="0">
                <a:solidFill>
                  <a:schemeClr val="accent6"/>
                </a:solidFill>
                <a:sym typeface="Symbol" charset="2"/>
              </a:rPr>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b="0" dirty="0"/>
              <a:t>Probabilité d’être exposé chez</a:t>
            </a:r>
            <a:r>
              <a:rPr lang="fr-FR" b="0" baseline="0" dirty="0"/>
              <a:t> les témoins : Percent of </a:t>
            </a:r>
            <a:r>
              <a:rPr lang="fr-FR" b="0" baseline="0" dirty="0" err="1"/>
              <a:t>controls</a:t>
            </a:r>
            <a:r>
              <a:rPr lang="fr-FR" b="0" baseline="0" dirty="0"/>
              <a:t> </a:t>
            </a:r>
            <a:r>
              <a:rPr lang="fr-FR" b="0" baseline="0" dirty="0" err="1"/>
              <a:t>exposed</a:t>
            </a:r>
            <a:endParaRPr lang="fr-FR" b="0" dirty="0"/>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29</a:t>
            </a:fld>
            <a:endParaRPr lang="fr-FR" altLang="fr-FR"/>
          </a:p>
        </p:txBody>
      </p:sp>
    </p:spTree>
    <p:extLst>
      <p:ext uri="{BB962C8B-B14F-4D97-AF65-F5344CB8AC3E}">
        <p14:creationId xmlns:p14="http://schemas.microsoft.com/office/powerpoint/2010/main" val="299452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Je vous propose de reprendre la check-list de la LCA que nous avons vu dans les cours précédents pour l'appliquer à l'exemple d'une étude cas témoin.</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latin typeface="Times New Roman" pitchFamily="18" charset="0"/>
              <a:ea typeface="+mn-ea"/>
              <a:cs typeface="+mn-cs"/>
            </a:endParaRPr>
          </a:p>
          <a:p>
            <a:r>
              <a:rPr lang="fr-FR" dirty="0"/>
              <a:t>Cette diapositive vous montre dans </a:t>
            </a:r>
            <a:r>
              <a:rPr lang="fr-FR" b="1" dirty="0"/>
              <a:t>quelle section de l’article </a:t>
            </a:r>
            <a:r>
              <a:rPr lang="fr-FR" dirty="0"/>
              <a:t>vous trouverez des informations vous permettant de vérifier les </a:t>
            </a:r>
            <a:r>
              <a:rPr lang="fr-FR" b="1" dirty="0"/>
              <a:t>points de la </a:t>
            </a:r>
            <a:r>
              <a:rPr lang="fr-FR" b="1" dirty="0" err="1"/>
              <a:t>check-liste</a:t>
            </a:r>
            <a:endParaRPr lang="fr-FR" b="1" dirty="0"/>
          </a:p>
          <a:p>
            <a:endParaRPr lang="fr-FR" b="1"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Nous allons illustrer ce cours à l’aide d’un exemple qui porte sur la question : y a-t-il une association entre la vaccination contre l'hépatite B et la survenue d’une sclérose en plaques</a:t>
            </a:r>
          </a:p>
          <a:p>
            <a:endParaRPr lang="fr-FR" b="1"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3</a:t>
            </a:fld>
            <a:endParaRPr lang="fr-FR" altLang="fr-FR"/>
          </a:p>
        </p:txBody>
      </p:sp>
    </p:spTree>
    <p:extLst>
      <p:ext uri="{BB962C8B-B14F-4D97-AF65-F5344CB8AC3E}">
        <p14:creationId xmlns:p14="http://schemas.microsoft.com/office/powerpoint/2010/main" val="15156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4625777-F71C-4807-893E-8E54BF57BE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D756A94-9827-4161-ABCC-F31AAC2834B7}" type="slidenum">
              <a:rPr kumimoji="0" lang="fr-FR" altLang="fr-FR" smtClean="0"/>
              <a:pPr>
                <a:spcBef>
                  <a:spcPct val="0"/>
                </a:spcBef>
              </a:pPr>
              <a:t>30</a:t>
            </a:fld>
            <a:endParaRPr kumimoji="0" lang="fr-FR" altLang="fr-FR"/>
          </a:p>
        </p:txBody>
      </p:sp>
      <p:sp>
        <p:nvSpPr>
          <p:cNvPr id="45059" name="Rectangle 2">
            <a:extLst>
              <a:ext uri="{FF2B5EF4-FFF2-40B4-BE49-F238E27FC236}">
                <a16:creationId xmlns:a16="http://schemas.microsoft.com/office/drawing/2014/main" id="{FD188691-6B16-468D-8A95-9C27BBBD15F0}"/>
              </a:ext>
            </a:extLst>
          </p:cNvPr>
          <p:cNvSpPr>
            <a:spLocks noGrp="1" noRot="1" noChangeAspect="1" noChangeArrowheads="1" noTextEdit="1"/>
          </p:cNvSpPr>
          <p:nvPr>
            <p:ph type="sldImg"/>
          </p:nvPr>
        </p:nvSpPr>
        <p:spPr>
          <a:xfrm>
            <a:off x="917575" y="744538"/>
            <a:ext cx="4962525" cy="3722687"/>
          </a:xfrm>
          <a:ln/>
        </p:spPr>
      </p:sp>
      <p:sp>
        <p:nvSpPr>
          <p:cNvPr id="45060" name="Rectangle 3">
            <a:extLst>
              <a:ext uri="{FF2B5EF4-FFF2-40B4-BE49-F238E27FC236}">
                <a16:creationId xmlns:a16="http://schemas.microsoft.com/office/drawing/2014/main" id="{AAE9FF9B-62E5-4B1A-A18D-741A10F0EE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Le calcul de l’</a:t>
            </a:r>
            <a:r>
              <a:rPr lang="fr-FR" altLang="fr-FR" dirty="0" err="1"/>
              <a:t>Odds</a:t>
            </a:r>
            <a:r>
              <a:rPr lang="fr-FR" altLang="fr-FR" dirty="0"/>
              <a:t> ratio est assez simple.</a:t>
            </a:r>
          </a:p>
          <a:p>
            <a:r>
              <a:rPr lang="fr-FR" altLang="fr-FR" dirty="0"/>
              <a:t>Je vous conseille de toujours faire cette petite table à 4 cases pour bien conceptualiser la question de recherche quand celle-ci n’est pas claire (</a:t>
            </a:r>
            <a:r>
              <a:rPr lang="fr-FR" altLang="fr-FR" i="1" dirty="0"/>
              <a:t>NB elle peut avoir plus de lignes si l’exposition n’est pas simplement une variable binaire  exposé/non exposé mais comporte différents niveaux d’exposition</a:t>
            </a:r>
            <a:r>
              <a:rPr lang="fr-FR" altLang="fr-FR" dirty="0"/>
              <a:t>).</a:t>
            </a:r>
          </a:p>
          <a:p>
            <a:r>
              <a:rPr lang="fr-FR" altLang="fr-FR" dirty="0"/>
              <a:t>Un </a:t>
            </a:r>
            <a:r>
              <a:rPr lang="fr-FR" altLang="fr-FR" dirty="0" err="1"/>
              <a:t>Odd</a:t>
            </a:r>
            <a:r>
              <a:rPr lang="fr-FR" altLang="fr-FR" dirty="0"/>
              <a:t> ratio a ceci de différent d’un pourcentage d’une proportion que le numérateur et le dénominateur sont 2 entités différentes (cette</a:t>
            </a:r>
            <a:r>
              <a:rPr lang="fr-FR" altLang="fr-FR" baseline="0" dirty="0"/>
              <a:t> notion ressemble à celle du sexe ratio, par exemple on estime que la fracture du col atteint 4 femmes pour 2 hommes le sexe ratio est donc de 4 sur 2 le dénominateur ne parle pas de la même chose que le numérateur ce n’est pas un pourcentage</a:t>
            </a:r>
            <a:r>
              <a:rPr lang="fr-FR" altLang="fr-FR" dirty="0"/>
              <a:t>.</a:t>
            </a:r>
            <a:r>
              <a:rPr lang="fr-FR" altLang="fr-FR" baseline="0" dirty="0"/>
              <a:t> </a:t>
            </a:r>
          </a:p>
          <a:p>
            <a:r>
              <a:rPr lang="fr-FR" altLang="fr-FR" baseline="0" dirty="0"/>
              <a:t>I</a:t>
            </a:r>
            <a:r>
              <a:rPr lang="fr-FR" altLang="fr-FR" dirty="0"/>
              <a:t>ci dans le groupe des cas l’</a:t>
            </a:r>
            <a:r>
              <a:rPr lang="fr-FR" altLang="fr-FR" dirty="0" err="1"/>
              <a:t>Odd</a:t>
            </a:r>
            <a:r>
              <a:rPr lang="fr-FR" altLang="fr-FR" dirty="0"/>
              <a:t> d’exposition au facteur de risque chez les cas est</a:t>
            </a:r>
            <a:r>
              <a:rPr lang="fr-FR" altLang="fr-FR" baseline="0" dirty="0"/>
              <a:t> a/c (</a:t>
            </a:r>
            <a:r>
              <a:rPr lang="fr-FR" altLang="fr-FR" i="1" dirty="0"/>
              <a:t>alors que la proportion de cas exposés (≡ la probabilité d’avoir été exposé chez les cas) serait de a/(</a:t>
            </a:r>
            <a:r>
              <a:rPr lang="fr-FR" altLang="fr-FR" i="1" dirty="0" err="1"/>
              <a:t>a+c</a:t>
            </a:r>
            <a:r>
              <a:rPr lang="fr-FR" altLang="fr-FR" i="1" dirty="0"/>
              <a:t>))</a:t>
            </a:r>
            <a:r>
              <a:rPr lang="fr-FR" altLang="fr-FR" dirty="0"/>
              <a:t>.</a:t>
            </a:r>
          </a:p>
          <a:p>
            <a:r>
              <a:rPr lang="fr-FR" altLang="fr-FR" dirty="0"/>
              <a:t>On calcule donc l’</a:t>
            </a:r>
            <a:r>
              <a:rPr lang="fr-FR" altLang="fr-FR" dirty="0" err="1"/>
              <a:t>Odd</a:t>
            </a:r>
            <a:r>
              <a:rPr lang="fr-FR" altLang="fr-FR" dirty="0"/>
              <a:t> d’exposition chez les cas qui est a/c et l’</a:t>
            </a:r>
            <a:r>
              <a:rPr lang="fr-FR" altLang="fr-FR" dirty="0" err="1"/>
              <a:t>Odd</a:t>
            </a:r>
            <a:r>
              <a:rPr lang="fr-FR" altLang="fr-FR" dirty="0"/>
              <a:t> d’exposition chez les témoins qui est b/d et le ratio de ces 2 </a:t>
            </a:r>
            <a:r>
              <a:rPr lang="fr-FR" altLang="fr-FR" dirty="0" err="1"/>
              <a:t>Odds</a:t>
            </a:r>
            <a:r>
              <a:rPr lang="fr-FR" altLang="fr-FR" dirty="0"/>
              <a:t> est naturellement l’</a:t>
            </a:r>
            <a:r>
              <a:rPr lang="fr-FR" altLang="fr-FR" dirty="0" err="1"/>
              <a:t>Odds</a:t>
            </a:r>
            <a:r>
              <a:rPr lang="fr-FR" altLang="fr-FR" dirty="0"/>
              <a:t> ratio qui</a:t>
            </a:r>
            <a:r>
              <a:rPr lang="fr-FR" altLang="fr-FR" baseline="0" dirty="0"/>
              <a:t> est donc égal à (a/c)/(b/d) </a:t>
            </a:r>
            <a:r>
              <a:rPr lang="fr-FR" altLang="fr-FR" dirty="0"/>
              <a:t>ce qui équivaut à ad/</a:t>
            </a:r>
            <a:r>
              <a:rPr lang="fr-FR" altLang="fr-FR" dirty="0" err="1"/>
              <a:t>bc</a:t>
            </a:r>
            <a:r>
              <a:rPr lang="fr-FR" altLang="fr-FR" dirty="0"/>
              <a:t> (souvenir du produit en croix CM2!) </a:t>
            </a:r>
          </a:p>
        </p:txBody>
      </p:sp>
    </p:spTree>
    <p:extLst>
      <p:ext uri="{BB962C8B-B14F-4D97-AF65-F5344CB8AC3E}">
        <p14:creationId xmlns:p14="http://schemas.microsoft.com/office/powerpoint/2010/main" val="857871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6BC33347-01DF-4083-83D6-AB3CCD738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A4487B9-B5EE-4CCB-97E8-8B5D044C09A7}" type="slidenum">
              <a:rPr kumimoji="0" lang="fr-FR" altLang="fr-FR" smtClean="0"/>
              <a:pPr>
                <a:spcBef>
                  <a:spcPct val="0"/>
                </a:spcBef>
              </a:pPr>
              <a:t>31</a:t>
            </a:fld>
            <a:endParaRPr kumimoji="0" lang="fr-FR" altLang="fr-FR"/>
          </a:p>
        </p:txBody>
      </p:sp>
      <p:sp>
        <p:nvSpPr>
          <p:cNvPr id="47107" name="Rectangle 2">
            <a:extLst>
              <a:ext uri="{FF2B5EF4-FFF2-40B4-BE49-F238E27FC236}">
                <a16:creationId xmlns:a16="http://schemas.microsoft.com/office/drawing/2014/main" id="{CFEC3885-2A31-445C-B38B-FFE40F68920D}"/>
              </a:ext>
            </a:extLst>
          </p:cNvPr>
          <p:cNvSpPr>
            <a:spLocks noGrp="1" noRot="1" noChangeAspect="1" noChangeArrowheads="1" noTextEdit="1"/>
          </p:cNvSpPr>
          <p:nvPr>
            <p:ph type="sldImg"/>
          </p:nvPr>
        </p:nvSpPr>
        <p:spPr>
          <a:xfrm>
            <a:off x="917575" y="744538"/>
            <a:ext cx="4962525" cy="3722687"/>
          </a:xfrm>
          <a:ln/>
        </p:spPr>
      </p:sp>
      <p:sp>
        <p:nvSpPr>
          <p:cNvPr id="47108" name="Rectangle 3">
            <a:extLst>
              <a:ext uri="{FF2B5EF4-FFF2-40B4-BE49-F238E27FC236}">
                <a16:creationId xmlns:a16="http://schemas.microsoft.com/office/drawing/2014/main" id="{8A9FB214-4C5D-4055-B6C6-3704C89666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Dans l’exemple qui nous intéresse on va pouvoir calculer l’</a:t>
            </a:r>
            <a:r>
              <a:rPr lang="fr-FR" altLang="fr-FR" dirty="0" err="1"/>
              <a:t>Odds</a:t>
            </a:r>
            <a:r>
              <a:rPr lang="fr-FR" altLang="fr-FR" dirty="0"/>
              <a:t> ratio qui représente donc la force de l’association entre vaccination contre l’hépatite B et survenue d’une sclérose en plaques</a:t>
            </a:r>
          </a:p>
        </p:txBody>
      </p:sp>
    </p:spTree>
    <p:extLst>
      <p:ext uri="{BB962C8B-B14F-4D97-AF65-F5344CB8AC3E}">
        <p14:creationId xmlns:p14="http://schemas.microsoft.com/office/powerpoint/2010/main" val="2112829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6BC33347-01DF-4083-83D6-AB3CCD738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A4487B9-B5EE-4CCB-97E8-8B5D044C09A7}" type="slidenum">
              <a:rPr kumimoji="0" lang="fr-FR" altLang="fr-FR" smtClean="0"/>
              <a:pPr>
                <a:spcBef>
                  <a:spcPct val="0"/>
                </a:spcBef>
              </a:pPr>
              <a:t>32</a:t>
            </a:fld>
            <a:endParaRPr kumimoji="0" lang="fr-FR" altLang="fr-FR"/>
          </a:p>
        </p:txBody>
      </p:sp>
      <p:sp>
        <p:nvSpPr>
          <p:cNvPr id="47107" name="Rectangle 2">
            <a:extLst>
              <a:ext uri="{FF2B5EF4-FFF2-40B4-BE49-F238E27FC236}">
                <a16:creationId xmlns:a16="http://schemas.microsoft.com/office/drawing/2014/main" id="{CFEC3885-2A31-445C-B38B-FFE40F68920D}"/>
              </a:ext>
            </a:extLst>
          </p:cNvPr>
          <p:cNvSpPr>
            <a:spLocks noGrp="1" noRot="1" noChangeAspect="1" noChangeArrowheads="1" noTextEdit="1"/>
          </p:cNvSpPr>
          <p:nvPr>
            <p:ph type="sldImg"/>
          </p:nvPr>
        </p:nvSpPr>
        <p:spPr>
          <a:xfrm>
            <a:off x="917575" y="744538"/>
            <a:ext cx="4962525" cy="3722687"/>
          </a:xfrm>
          <a:ln/>
        </p:spPr>
      </p:sp>
      <p:sp>
        <p:nvSpPr>
          <p:cNvPr id="47108" name="Rectangle 3">
            <a:extLst>
              <a:ext uri="{FF2B5EF4-FFF2-40B4-BE49-F238E27FC236}">
                <a16:creationId xmlns:a16="http://schemas.microsoft.com/office/drawing/2014/main" id="{8A9FB214-4C5D-4055-B6C6-3704C89666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Vous voyez donc la différence avec le risque relatif qui se calculait en horizontal par le risque de la maladie chez les exposés par rapport aux non exposés</a:t>
            </a:r>
          </a:p>
          <a:p>
            <a:r>
              <a:rPr lang="fr-FR" altLang="fr-FR" dirty="0"/>
              <a:t>Ici on utilise les données uniquement de façon verticale puisque on a choisit le nombre de malades et le nombre de non-malade cela n’aurait aucun sens de calculer les risques relatifs</a:t>
            </a:r>
          </a:p>
          <a:p>
            <a:endParaRPr lang="fr-FR" altLang="fr-FR" dirty="0"/>
          </a:p>
          <a:p>
            <a:r>
              <a:rPr lang="fr-FR" altLang="fr-FR" dirty="0"/>
              <a:t>NB En revanche il est possible de calculer des </a:t>
            </a:r>
            <a:r>
              <a:rPr lang="fr-FR" altLang="fr-FR" dirty="0" err="1"/>
              <a:t>Odds</a:t>
            </a:r>
            <a:r>
              <a:rPr lang="fr-FR" altLang="fr-FR" dirty="0"/>
              <a:t> Ratio avec une étude de cohorte (qui peut le plus peut le moins!)</a:t>
            </a:r>
          </a:p>
        </p:txBody>
      </p:sp>
    </p:spTree>
    <p:extLst>
      <p:ext uri="{BB962C8B-B14F-4D97-AF65-F5344CB8AC3E}">
        <p14:creationId xmlns:p14="http://schemas.microsoft.com/office/powerpoint/2010/main" val="3209366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Tout</a:t>
            </a:r>
            <a:r>
              <a:rPr kumimoji="1" lang="fr-FR" sz="1200" kern="1200" baseline="0" dirty="0">
                <a:solidFill>
                  <a:schemeClr val="tx1"/>
                </a:solidFill>
                <a:latin typeface="Times New Roman" pitchFamily="18" charset="0"/>
                <a:ea typeface="+mn-ea"/>
                <a:cs typeface="+mn-cs"/>
              </a:rPr>
              <a:t> comme dans les études de cohorte, o</a:t>
            </a:r>
            <a:r>
              <a:rPr kumimoji="1" lang="fr-FR" sz="1200" kern="1200" dirty="0">
                <a:solidFill>
                  <a:schemeClr val="tx1"/>
                </a:solidFill>
                <a:latin typeface="Times New Roman" pitchFamily="18" charset="0"/>
                <a:ea typeface="+mn-ea"/>
                <a:cs typeface="+mn-cs"/>
              </a:rPr>
              <a:t>n peut évaluer l'exposition sous la forme d'une variable ordinale à plusieurs catégories de réponse ordonnées.</a:t>
            </a:r>
          </a:p>
          <a:p>
            <a:r>
              <a:rPr kumimoji="1" lang="fr-FR" sz="1200" b="1" i="1" kern="1200" baseline="0" dirty="0">
                <a:solidFill>
                  <a:schemeClr val="tx1"/>
                </a:solidFill>
                <a:effectLst/>
                <a:latin typeface="Times New Roman" pitchFamily="18" charset="0"/>
                <a:ea typeface="+mn-ea"/>
                <a:cs typeface="+mn-cs"/>
              </a:rPr>
              <a:t>Exemple de la première étude cas-témoin faite en 1939 sur tabac et cancer du poumon (</a:t>
            </a:r>
            <a:r>
              <a:rPr kumimoji="1" lang="fr-FR" sz="1200" b="1" i="1" kern="1200" dirty="0">
                <a:solidFill>
                  <a:schemeClr val="tx1"/>
                </a:solidFill>
                <a:effectLst/>
                <a:latin typeface="Times New Roman" pitchFamily="18" charset="0"/>
                <a:ea typeface="+mn-ea"/>
                <a:cs typeface="+mn-cs"/>
              </a:rPr>
              <a:t>étude de Mueller, Allemagne, 1939):</a:t>
            </a:r>
          </a:p>
          <a:p>
            <a:r>
              <a:rPr kumimoji="1" lang="fr-FR" sz="1200" b="0" i="0" kern="1200" dirty="0">
                <a:solidFill>
                  <a:schemeClr val="tx1"/>
                </a:solidFill>
                <a:effectLst/>
                <a:latin typeface="Times New Roman" pitchFamily="18" charset="0"/>
                <a:ea typeface="+mn-ea"/>
                <a:cs typeface="+mn-cs"/>
              </a:rPr>
              <a:t>A cette époque on cherchait à prouver et à quantifier l’association entre consommation de tabac et cancer du poumon. Le chercheur a donc constitué un groupe de cas de cancer du poumon et un groupe de témoins de même âge et de même sexe n’ayant pas développé de cancer du poumon. Il a ensuite classé les cas et les témoins en </a:t>
            </a:r>
            <a:r>
              <a:rPr kumimoji="1" lang="fr-FR" sz="1200" kern="1200" dirty="0">
                <a:solidFill>
                  <a:schemeClr val="tx1"/>
                </a:solidFill>
                <a:latin typeface="Times New Roman" pitchFamily="18" charset="0"/>
                <a:ea typeface="+mn-ea"/>
                <a:cs typeface="+mn-cs"/>
              </a:rPr>
              <a:t>il y a 5 catégories d'exposition selon l’importance de leur consommation tabagique : la première catégorie d'exposition de niveau zéro correspond au groupe non exposé c'est-à-dire au groupe de référence auquel vont être comparés tous les autres niveaux d'exposition.</a:t>
            </a:r>
          </a:p>
          <a:p>
            <a:r>
              <a:rPr kumimoji="1" lang="fr-FR" sz="1200" kern="1200" dirty="0">
                <a:solidFill>
                  <a:schemeClr val="tx1"/>
                </a:solidFill>
                <a:latin typeface="Times New Roman" pitchFamily="18" charset="0"/>
                <a:ea typeface="+mn-ea"/>
                <a:cs typeface="+mn-cs"/>
              </a:rPr>
              <a:t>Pour estimer l’</a:t>
            </a:r>
            <a:r>
              <a:rPr kumimoji="1" lang="fr-FR" sz="1200" kern="1200" dirty="0" err="1">
                <a:solidFill>
                  <a:schemeClr val="tx1"/>
                </a:solidFill>
                <a:latin typeface="Times New Roman" pitchFamily="18" charset="0"/>
                <a:ea typeface="+mn-ea"/>
                <a:cs typeface="+mn-cs"/>
              </a:rPr>
              <a:t>Odds</a:t>
            </a:r>
            <a:r>
              <a:rPr kumimoji="1" lang="fr-FR" sz="1200" kern="1200" dirty="0">
                <a:solidFill>
                  <a:schemeClr val="tx1"/>
                </a:solidFill>
                <a:latin typeface="Times New Roman" pitchFamily="18" charset="0"/>
                <a:ea typeface="+mn-ea"/>
                <a:cs typeface="+mn-cs"/>
              </a:rPr>
              <a:t> ratio des autres catégories par rapport à celle des non-fumeurs on compare la fréquence d’exposition des cas de cancer du poumon par rapport à la fréquence d’exposition des témoins qui n’ont pas de cancer du poumon</a:t>
            </a:r>
          </a:p>
          <a:p>
            <a:r>
              <a:rPr kumimoji="1" lang="fr-FR" sz="1200" b="1" i="0" kern="1200" dirty="0">
                <a:solidFill>
                  <a:schemeClr val="tx1"/>
                </a:solidFill>
                <a:effectLst/>
                <a:latin typeface="Times New Roman" pitchFamily="18" charset="0"/>
                <a:ea typeface="+mn-ea"/>
                <a:cs typeface="+mn-cs"/>
              </a:rPr>
              <a:t>On</a:t>
            </a:r>
            <a:r>
              <a:rPr kumimoji="1" lang="fr-FR" sz="1200" b="1" i="0" kern="1200" baseline="0" dirty="0">
                <a:solidFill>
                  <a:schemeClr val="tx1"/>
                </a:solidFill>
                <a:effectLst/>
                <a:latin typeface="Times New Roman" pitchFamily="18" charset="0"/>
                <a:ea typeface="+mn-ea"/>
                <a:cs typeface="+mn-cs"/>
              </a:rPr>
              <a:t> interprète l’OR de la même façon que le Risque relatif</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solidFill>
                  <a:srgbClr val="000000"/>
                </a:solidFill>
                <a:latin typeface="Arial" panose="020B0604020202020204" pitchFamily="34" charset="0"/>
              </a:rPr>
              <a:t>On voit qu’il existe une relation dose effet (ou effet-dose) entre l'exposition et</a:t>
            </a:r>
            <a:r>
              <a:rPr lang="fr-FR" baseline="0" dirty="0">
                <a:solidFill>
                  <a:srgbClr val="000000"/>
                </a:solidFill>
                <a:latin typeface="Arial" panose="020B0604020202020204" pitchFamily="34" charset="0"/>
              </a:rPr>
              <a:t> </a:t>
            </a:r>
            <a:r>
              <a:rPr lang="fr-FR" dirty="0">
                <a:solidFill>
                  <a:srgbClr val="000000"/>
                </a:solidFill>
                <a:latin typeface="Arial" panose="020B0604020202020204" pitchFamily="34" charset="0"/>
              </a:rPr>
              <a:t>la maladie car l’</a:t>
            </a:r>
            <a:r>
              <a:rPr lang="fr-FR" dirty="0" err="1">
                <a:solidFill>
                  <a:srgbClr val="000000"/>
                </a:solidFill>
                <a:latin typeface="Arial" panose="020B0604020202020204" pitchFamily="34" charset="0"/>
              </a:rPr>
              <a:t>Odd</a:t>
            </a:r>
            <a:r>
              <a:rPr lang="fr-FR" dirty="0">
                <a:solidFill>
                  <a:srgbClr val="000000"/>
                </a:solidFill>
                <a:latin typeface="Arial" panose="020B0604020202020204" pitchFamily="34" charset="0"/>
              </a:rPr>
              <a:t> d’être exposé chez les cas par rapport à l’</a:t>
            </a:r>
            <a:r>
              <a:rPr lang="fr-FR" dirty="0" err="1">
                <a:solidFill>
                  <a:srgbClr val="000000"/>
                </a:solidFill>
                <a:latin typeface="Arial" panose="020B0604020202020204" pitchFamily="34" charset="0"/>
              </a:rPr>
              <a:t>Odd</a:t>
            </a:r>
            <a:r>
              <a:rPr lang="fr-FR" dirty="0">
                <a:solidFill>
                  <a:srgbClr val="000000"/>
                </a:solidFill>
                <a:latin typeface="Arial" panose="020B0604020202020204" pitchFamily="34" charset="0"/>
              </a:rPr>
              <a:t> d’être</a:t>
            </a:r>
            <a:r>
              <a:rPr lang="fr-FR" baseline="0" dirty="0">
                <a:solidFill>
                  <a:srgbClr val="000000"/>
                </a:solidFill>
                <a:latin typeface="Arial" panose="020B0604020202020204" pitchFamily="34" charset="0"/>
              </a:rPr>
              <a:t> exposé chez les témoins augmente de façon significative avec l’augmentation des doses d’exposition </a:t>
            </a:r>
            <a:endParaRPr kumimoji="1" lang="fr-FR" sz="1200" kern="1200" dirty="0">
              <a:solidFill>
                <a:srgbClr val="000000"/>
              </a:solidFill>
              <a:latin typeface="Arial" panose="020B060402020202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Cet effet-dose est statistiquement significatif, c'est-à-dire au-delà du simple hasard</a:t>
            </a:r>
            <a:r>
              <a:rPr kumimoji="1" lang="fr-FR" sz="1200" kern="1200" baseline="0" dirty="0">
                <a:solidFill>
                  <a:schemeClr val="tx1"/>
                </a:solidFill>
                <a:latin typeface="Times New Roman" pitchFamily="18" charset="0"/>
                <a:ea typeface="+mn-ea"/>
                <a:cs typeface="+mn-cs"/>
              </a:rPr>
              <a:t> car </a:t>
            </a:r>
            <a:r>
              <a:rPr kumimoji="1" lang="fr-FR" sz="1200" kern="1200" dirty="0">
                <a:solidFill>
                  <a:schemeClr val="tx1"/>
                </a:solidFill>
                <a:latin typeface="Times New Roman" pitchFamily="18" charset="0"/>
                <a:ea typeface="+mn-ea"/>
                <a:cs typeface="+mn-cs"/>
              </a:rPr>
              <a:t>la valeur du "p tendance" (qui correspond un test du Chi2 de tendance, « p trend » en anglais)</a:t>
            </a:r>
            <a:r>
              <a:rPr kumimoji="1" lang="fr-FR" sz="1200" kern="1200" baseline="0" dirty="0">
                <a:solidFill>
                  <a:schemeClr val="tx1"/>
                </a:solidFill>
                <a:latin typeface="Times New Roman" pitchFamily="18" charset="0"/>
                <a:ea typeface="+mn-ea"/>
                <a:cs typeface="+mn-cs"/>
              </a:rPr>
              <a:t> est </a:t>
            </a:r>
            <a:r>
              <a:rPr kumimoji="1" lang="fr-FR" sz="1200" kern="1200" dirty="0">
                <a:solidFill>
                  <a:schemeClr val="tx1"/>
                </a:solidFill>
                <a:latin typeface="Times New Roman" pitchFamily="18" charset="0"/>
                <a:ea typeface="+mn-ea"/>
                <a:cs typeface="+mn-cs"/>
              </a:rPr>
              <a:t>&lt;0,001, ce qui signifie qu'il n'y a qu’une chance sur 1000 que cet effet dose soit le simple effet du hasard.</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a:t>https://www.aly-abbara.com/utilitaires/statistiques/khi_carre_rr_odds_ratio_ic.html#OR</a:t>
            </a:r>
          </a:p>
          <a:p>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33</a:t>
            </a:fld>
            <a:endParaRPr lang="fr-FR" altLang="fr-FR"/>
          </a:p>
        </p:txBody>
      </p:sp>
    </p:spTree>
    <p:extLst>
      <p:ext uri="{BB962C8B-B14F-4D97-AF65-F5344CB8AC3E}">
        <p14:creationId xmlns:p14="http://schemas.microsoft.com/office/powerpoint/2010/main" val="2197138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177800">
              <a:buFont typeface="Arial" pitchFamily="34" charset="0"/>
              <a:buNone/>
              <a:defRPr/>
            </a:pPr>
            <a:r>
              <a:rPr kumimoji="1" lang="fr-FR" sz="1200" kern="1200" dirty="0">
                <a:solidFill>
                  <a:schemeClr val="tx1"/>
                </a:solidFill>
                <a:effectLst/>
                <a:latin typeface="Times New Roman" pitchFamily="18" charset="0"/>
                <a:ea typeface="+mn-ea"/>
                <a:cs typeface="+mn-cs"/>
              </a:rPr>
              <a:t>Le point 7 de la </a:t>
            </a:r>
            <a:r>
              <a:rPr kumimoji="1" lang="fr-FR" sz="1200" kern="1200" dirty="0" err="1">
                <a:solidFill>
                  <a:schemeClr val="tx1"/>
                </a:solidFill>
                <a:effectLst/>
                <a:latin typeface="Times New Roman" pitchFamily="18" charset="0"/>
                <a:ea typeface="+mn-ea"/>
                <a:cs typeface="+mn-cs"/>
              </a:rPr>
              <a:t>check-liste</a:t>
            </a:r>
            <a:r>
              <a:rPr kumimoji="1" lang="fr-FR" sz="1200" kern="1200" dirty="0">
                <a:solidFill>
                  <a:schemeClr val="tx1"/>
                </a:solidFill>
                <a:effectLst/>
                <a:latin typeface="Times New Roman" pitchFamily="18" charset="0"/>
                <a:ea typeface="+mn-ea"/>
                <a:cs typeface="+mn-cs"/>
              </a:rPr>
              <a:t> concerne les résultats on va voir comment ils sont exprimés dans les études de cas-témoin, </a:t>
            </a:r>
          </a:p>
          <a:p>
            <a:pPr marL="177800">
              <a:buFont typeface="Arial" pitchFamily="34" charset="0"/>
              <a:buNone/>
              <a:defRPr/>
            </a:pPr>
            <a:endParaRPr kumimoji="1" lang="fr-FR" sz="1200" kern="1200" dirty="0">
              <a:solidFill>
                <a:schemeClr val="tx1"/>
              </a:solidFill>
              <a:effectLst/>
              <a:latin typeface="Times New Roman" pitchFamily="18" charset="0"/>
              <a:ea typeface="+mn-ea"/>
              <a:cs typeface="+mn-cs"/>
            </a:endParaRPr>
          </a:p>
          <a:p>
            <a:pPr marL="177800">
              <a:buFont typeface="Arial" pitchFamily="34" charset="0"/>
              <a:buNone/>
              <a:defRPr/>
            </a:pPr>
            <a:r>
              <a:rPr kumimoji="1" lang="fr-FR" sz="1200" kern="1200" dirty="0">
                <a:solidFill>
                  <a:schemeClr val="tx1"/>
                </a:solidFill>
                <a:effectLst/>
                <a:latin typeface="Times New Roman" pitchFamily="18" charset="0"/>
                <a:ea typeface="+mn-ea"/>
                <a:cs typeface="+mn-cs"/>
              </a:rPr>
              <a:t>La </a:t>
            </a:r>
            <a:r>
              <a:rPr kumimoji="1" lang="fr-FR" sz="1200" b="1" kern="1200" dirty="0">
                <a:solidFill>
                  <a:schemeClr val="tx1"/>
                </a:solidFill>
                <a:effectLst/>
                <a:latin typeface="Times New Roman" pitchFamily="18" charset="0"/>
                <a:ea typeface="+mn-ea"/>
                <a:cs typeface="+mn-cs"/>
              </a:rPr>
              <a:t>force de l'association</a:t>
            </a:r>
            <a:r>
              <a:rPr kumimoji="1" lang="fr-FR" sz="1200" kern="1200" dirty="0">
                <a:solidFill>
                  <a:schemeClr val="tx1"/>
                </a:solidFill>
                <a:effectLst/>
                <a:latin typeface="Times New Roman" pitchFamily="18" charset="0"/>
                <a:ea typeface="+mn-ea"/>
                <a:cs typeface="+mn-cs"/>
              </a:rPr>
              <a:t> entre facteur de risque et maladies dans une étude de </a:t>
            </a:r>
            <a:r>
              <a:rPr kumimoji="1" lang="fr-FR" sz="1200" b="1" kern="1200" dirty="0">
                <a:solidFill>
                  <a:schemeClr val="tx1"/>
                </a:solidFill>
                <a:effectLst/>
                <a:latin typeface="Times New Roman" pitchFamily="18" charset="0"/>
                <a:ea typeface="+mn-ea"/>
                <a:cs typeface="+mn-cs"/>
              </a:rPr>
              <a:t>cas-témoin</a:t>
            </a:r>
            <a:r>
              <a:rPr kumimoji="1" lang="fr-FR" sz="1200" kern="1200" dirty="0">
                <a:solidFill>
                  <a:schemeClr val="tx1"/>
                </a:solidFill>
                <a:effectLst/>
                <a:latin typeface="Times New Roman" pitchFamily="18" charset="0"/>
                <a:ea typeface="+mn-ea"/>
                <a:cs typeface="+mn-cs"/>
              </a:rPr>
              <a:t> </a:t>
            </a:r>
            <a:r>
              <a:rPr kumimoji="1" lang="fr-FR" sz="1200" b="1" kern="1200" dirty="0">
                <a:solidFill>
                  <a:schemeClr val="tx1"/>
                </a:solidFill>
                <a:effectLst/>
                <a:latin typeface="Times New Roman" pitchFamily="18" charset="0"/>
                <a:ea typeface="+mn-ea"/>
                <a:cs typeface="+mn-cs"/>
              </a:rPr>
              <a:t>peut seulement être mesurée par l’</a:t>
            </a:r>
            <a:r>
              <a:rPr kumimoji="1" lang="fr-FR" sz="1200" b="1" kern="1200" dirty="0" err="1">
                <a:solidFill>
                  <a:schemeClr val="dk1"/>
                </a:solidFill>
                <a:latin typeface="Times New Roman" pitchFamily="18" charset="0"/>
                <a:ea typeface="+mn-ea"/>
                <a:cs typeface="+mn-cs"/>
              </a:rPr>
              <a:t>Odds</a:t>
            </a:r>
            <a:r>
              <a:rPr kumimoji="1" lang="fr-FR" sz="1200" b="1" kern="1200" dirty="0">
                <a:solidFill>
                  <a:schemeClr val="dk1"/>
                </a:solidFill>
                <a:latin typeface="Times New Roman" pitchFamily="18" charset="0"/>
                <a:ea typeface="+mn-ea"/>
                <a:cs typeface="+mn-cs"/>
              </a:rPr>
              <a:t> Ratio (OR)</a:t>
            </a:r>
          </a:p>
          <a:p>
            <a:pPr marL="177800">
              <a:buFont typeface="Arial" pitchFamily="34" charset="0"/>
              <a:buNone/>
              <a:defRPr/>
            </a:pPr>
            <a:endParaRPr kumimoji="1" lang="fr-FR" sz="1200" b="0" kern="1200" dirty="0">
              <a:solidFill>
                <a:schemeClr val="dk1"/>
              </a:solidFill>
              <a:latin typeface="Times New Roman" pitchFamily="18" charset="0"/>
              <a:ea typeface="+mn-ea"/>
              <a:cs typeface="+mn-cs"/>
            </a:endParaRPr>
          </a:p>
          <a:p>
            <a:pPr marL="177800">
              <a:buFont typeface="Arial" pitchFamily="34" charset="0"/>
              <a:buNone/>
              <a:defRPr/>
            </a:pPr>
            <a:r>
              <a:rPr kumimoji="1" lang="fr-FR" sz="1200" b="1" kern="1200" dirty="0">
                <a:solidFill>
                  <a:schemeClr val="dk1"/>
                </a:solidFill>
                <a:latin typeface="Times New Roman" pitchFamily="18" charset="0"/>
                <a:ea typeface="+mn-ea"/>
                <a:cs typeface="+mn-cs"/>
              </a:rPr>
              <a:t>Le CJ est forcément une variable binaire puisqu’il définit qui sont les CAS et les TEMOINS (Malade OUI/NON)</a:t>
            </a:r>
            <a:endParaRPr kumimoji="1" lang="fr-FR" sz="1200" b="0" kern="1200" dirty="0">
              <a:solidFill>
                <a:schemeClr val="dk1"/>
              </a:solidFill>
              <a:latin typeface="Times New Roman" pitchFamily="18" charset="0"/>
              <a:ea typeface="+mn-ea"/>
              <a:cs typeface="+mn-cs"/>
            </a:endParaRPr>
          </a:p>
          <a:p>
            <a:pPr marL="177800">
              <a:buFont typeface="Arial" pitchFamily="34" charset="0"/>
              <a:buNone/>
              <a:defRPr/>
            </a:pPr>
            <a:endParaRPr kumimoji="1" lang="fr-FR" sz="1200" b="0" kern="1200" dirty="0">
              <a:solidFill>
                <a:schemeClr val="dk1"/>
              </a:solidFill>
              <a:latin typeface="Times New Roman" pitchFamily="18" charset="0"/>
              <a:ea typeface="+mn-ea"/>
              <a:cs typeface="+mn-cs"/>
            </a:endParaRPr>
          </a:p>
          <a:p>
            <a:pPr marL="177800" indent="0">
              <a:buFontTx/>
              <a:buNone/>
              <a:defRPr/>
            </a:pPr>
            <a:r>
              <a:rPr kumimoji="1" lang="fr-FR" sz="1200" b="0" kern="1200" dirty="0">
                <a:solidFill>
                  <a:schemeClr val="dk1"/>
                </a:solidFill>
                <a:effectLst/>
                <a:latin typeface="Times New Roman" pitchFamily="18" charset="0"/>
                <a:ea typeface="+mn-ea"/>
                <a:cs typeface="+mn-cs"/>
              </a:rPr>
              <a:t>L</a:t>
            </a:r>
            <a:r>
              <a:rPr kumimoji="1" lang="fr-FR" sz="1200" kern="1200" dirty="0">
                <a:solidFill>
                  <a:schemeClr val="tx1"/>
                </a:solidFill>
                <a:effectLst/>
                <a:latin typeface="Times New Roman" pitchFamily="18" charset="0"/>
                <a:ea typeface="+mn-ea"/>
                <a:cs typeface="+mn-cs"/>
              </a:rPr>
              <a:t>a </a:t>
            </a:r>
            <a:r>
              <a:rPr kumimoji="1" lang="fr-FR" sz="1200" b="1" kern="1200" dirty="0">
                <a:solidFill>
                  <a:schemeClr val="tx1"/>
                </a:solidFill>
                <a:effectLst/>
                <a:latin typeface="Times New Roman" pitchFamily="18" charset="0"/>
                <a:ea typeface="+mn-ea"/>
                <a:cs typeface="+mn-cs"/>
              </a:rPr>
              <a:t>précision de l'estimation de ces mesures d'association</a:t>
            </a:r>
            <a:r>
              <a:rPr kumimoji="1" lang="fr-FR" sz="1200" kern="1200" dirty="0">
                <a:solidFill>
                  <a:schemeClr val="tx1"/>
                </a:solidFill>
                <a:effectLst/>
                <a:latin typeface="Times New Roman" pitchFamily="18" charset="0"/>
                <a:ea typeface="+mn-ea"/>
                <a:cs typeface="+mn-cs"/>
              </a:rPr>
              <a:t>, permettant de prendre en compte les fluctuations liées au hasard</a:t>
            </a:r>
            <a:r>
              <a:rPr kumimoji="1" lang="fr-FR" sz="1200" kern="1200" baseline="0" dirty="0">
                <a:solidFill>
                  <a:schemeClr val="tx1"/>
                </a:solidFill>
                <a:effectLst/>
                <a:latin typeface="Times New Roman" pitchFamily="18" charset="0"/>
                <a:ea typeface="+mn-ea"/>
                <a:cs typeface="+mn-cs"/>
              </a:rPr>
              <a:t> et de dire si le résultat est « statistiquement significatif » </a:t>
            </a:r>
            <a:r>
              <a:rPr kumimoji="1" lang="fr-FR" sz="1200" kern="1200" dirty="0">
                <a:solidFill>
                  <a:schemeClr val="tx1"/>
                </a:solidFill>
                <a:effectLst/>
                <a:latin typeface="Times New Roman" pitchFamily="18" charset="0"/>
                <a:ea typeface="+mn-ea"/>
                <a:cs typeface="+mn-cs"/>
              </a:rPr>
              <a:t>est appréciée par </a:t>
            </a:r>
            <a:r>
              <a:rPr kumimoji="1" lang="fr-FR" sz="1200" b="1" kern="1200" dirty="0">
                <a:solidFill>
                  <a:schemeClr val="tx1"/>
                </a:solidFill>
                <a:effectLst/>
                <a:latin typeface="Times New Roman" pitchFamily="18" charset="0"/>
                <a:ea typeface="+mn-ea"/>
                <a:cs typeface="+mn-cs"/>
              </a:rPr>
              <a:t>l'intervalle de confiance à 95 %</a:t>
            </a:r>
            <a:r>
              <a:rPr kumimoji="1" lang="fr-FR" sz="1200" kern="1200" dirty="0">
                <a:solidFill>
                  <a:schemeClr val="tx1"/>
                </a:solidFill>
                <a:effectLst/>
                <a:latin typeface="Times New Roman" pitchFamily="18" charset="0"/>
                <a:ea typeface="+mn-ea"/>
                <a:cs typeface="+mn-cs"/>
              </a:rPr>
              <a:t> autour des valeurs des mesures d'association ou par la valeur du </a:t>
            </a:r>
            <a:r>
              <a:rPr kumimoji="1" lang="fr-FR" sz="1200" b="1" kern="1200" dirty="0">
                <a:solidFill>
                  <a:schemeClr val="tx1"/>
                </a:solidFill>
                <a:effectLst/>
                <a:latin typeface="Times New Roman" pitchFamily="18" charset="0"/>
                <a:ea typeface="+mn-ea"/>
                <a:cs typeface="+mn-cs"/>
              </a:rPr>
              <a:t>« p »</a:t>
            </a:r>
            <a:r>
              <a:rPr kumimoji="1" lang="fr-FR" sz="1200" kern="1200" dirty="0">
                <a:solidFill>
                  <a:schemeClr val="tx1"/>
                </a:solidFill>
                <a:effectLst/>
                <a:latin typeface="Times New Roman" pitchFamily="18" charset="0"/>
                <a:ea typeface="+mn-ea"/>
                <a:cs typeface="+mn-cs"/>
              </a:rPr>
              <a:t> obtenu par le test</a:t>
            </a:r>
            <a:r>
              <a:rPr kumimoji="1" lang="fr-FR" sz="1200" kern="1200" baseline="0" dirty="0">
                <a:solidFill>
                  <a:schemeClr val="tx1"/>
                </a:solidFill>
                <a:effectLst/>
                <a:latin typeface="Times New Roman" pitchFamily="18" charset="0"/>
                <a:ea typeface="+mn-ea"/>
                <a:cs typeface="+mn-cs"/>
              </a:rPr>
              <a:t> statistique.</a:t>
            </a:r>
            <a:endParaRPr kumimoji="1" lang="fr-FR" sz="1200" kern="1200" dirty="0">
              <a:solidFill>
                <a:schemeClr val="tx1"/>
              </a:solidFill>
              <a:effectLst/>
              <a:latin typeface="Times New Roman" pitchFamily="18"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34</a:t>
            </a:fld>
            <a:endParaRPr lang="fr-FR" altLang="fr-FR"/>
          </a:p>
        </p:txBody>
      </p:sp>
    </p:spTree>
    <p:extLst>
      <p:ext uri="{BB962C8B-B14F-4D97-AF65-F5344CB8AC3E}">
        <p14:creationId xmlns:p14="http://schemas.microsoft.com/office/powerpoint/2010/main" val="2520205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a:t>
            </a:r>
            <a:r>
              <a:rPr lang="fr-FR" dirty="0" err="1"/>
              <a:t>Odd</a:t>
            </a:r>
            <a:r>
              <a:rPr lang="fr-FR" dirty="0"/>
              <a:t> d’exposition chez les cas est donc de 13/223 soit 0,05,</a:t>
            </a:r>
            <a:r>
              <a:rPr lang="fr-FR" baseline="0" dirty="0"/>
              <a:t> l</a:t>
            </a:r>
            <a:r>
              <a:rPr lang="fr-FR" dirty="0"/>
              <a:t>’</a:t>
            </a:r>
            <a:r>
              <a:rPr lang="fr-FR" dirty="0" err="1"/>
              <a:t>Odd</a:t>
            </a:r>
            <a:r>
              <a:rPr lang="fr-FR" dirty="0"/>
              <a:t> d’exposition chez les témoins est de 12/343 soit 0,035 </a:t>
            </a:r>
          </a:p>
          <a:p>
            <a:r>
              <a:rPr lang="fr-FR" dirty="0"/>
              <a:t>le ratios de ces 2 </a:t>
            </a:r>
            <a:r>
              <a:rPr lang="fr-FR" dirty="0" err="1"/>
              <a:t>Odds</a:t>
            </a:r>
            <a:r>
              <a:rPr lang="fr-FR" dirty="0"/>
              <a:t>,</a:t>
            </a:r>
            <a:r>
              <a:rPr lang="fr-FR" baseline="0" dirty="0"/>
              <a:t> est l</a:t>
            </a:r>
            <a:r>
              <a:rPr lang="fr-FR" dirty="0"/>
              <a:t>’</a:t>
            </a:r>
            <a:r>
              <a:rPr lang="fr-FR" dirty="0" err="1"/>
              <a:t>Odds</a:t>
            </a:r>
            <a:r>
              <a:rPr lang="fr-FR" dirty="0"/>
              <a:t> ratio égal à</a:t>
            </a:r>
            <a:r>
              <a:rPr lang="fr-FR" baseline="0" dirty="0"/>
              <a:t> </a:t>
            </a:r>
            <a:r>
              <a:rPr lang="fr-FR" dirty="0"/>
              <a:t>1,7 </a:t>
            </a:r>
          </a:p>
          <a:p>
            <a:r>
              <a:rPr lang="fr-FR" dirty="0"/>
              <a:t>La sclérose en plaques étant une infection assez rare </a:t>
            </a:r>
            <a:r>
              <a:rPr lang="fr-FR" baseline="0" dirty="0"/>
              <a:t>l</a:t>
            </a:r>
            <a:r>
              <a:rPr lang="fr-FR" dirty="0"/>
              <a:t>’</a:t>
            </a:r>
            <a:r>
              <a:rPr lang="fr-FR" dirty="0" err="1"/>
              <a:t>Odds</a:t>
            </a:r>
            <a:r>
              <a:rPr lang="fr-FR" baseline="0" dirty="0"/>
              <a:t> </a:t>
            </a:r>
            <a:r>
              <a:rPr lang="fr-FR" dirty="0"/>
              <a:t>ratio est une bonne estimation du risque relatif on peut donc</a:t>
            </a:r>
            <a:r>
              <a:rPr lang="fr-FR" baseline="0" dirty="0"/>
              <a:t> </a:t>
            </a:r>
            <a:r>
              <a:rPr lang="fr-FR" dirty="0"/>
              <a:t>l’interpréter de la même façon c’est-à-dire : les personnes recevant une vaccination contre l’hépatite B</a:t>
            </a:r>
            <a:r>
              <a:rPr lang="fr-FR" baseline="0" dirty="0"/>
              <a:t> auraient en moyenne </a:t>
            </a:r>
            <a:r>
              <a:rPr lang="fr-FR" dirty="0"/>
              <a:t>un risque de sclérose en plaques multiplié</a:t>
            </a:r>
            <a:r>
              <a:rPr lang="fr-FR" baseline="0" dirty="0"/>
              <a:t> par </a:t>
            </a:r>
            <a:r>
              <a:rPr lang="fr-FR" dirty="0"/>
              <a:t>1,7.</a:t>
            </a:r>
          </a:p>
          <a:p>
            <a:r>
              <a:rPr lang="fr-FR" dirty="0"/>
              <a:t>Cependant</a:t>
            </a:r>
            <a:r>
              <a:rPr lang="fr-FR" baseline="0" dirty="0"/>
              <a:t> comme nous l’avons vu dans l’introduction les résultats doivent être interprétés en tenant compte de 2 dimensions d’une part la force de l’association (c’est à dire la valeur de l’OR) et d’autre part la prise en compte de l’effet du hasard.</a:t>
            </a:r>
          </a:p>
          <a:p>
            <a:r>
              <a:rPr lang="fr-FR" dirty="0">
                <a:solidFill>
                  <a:srgbClr val="FF0000"/>
                </a:solidFill>
              </a:rPr>
              <a:t>Si on reprend l’exemple le de la sclérose en plaques,</a:t>
            </a:r>
            <a:r>
              <a:rPr lang="fr-FR" baseline="0" dirty="0">
                <a:solidFill>
                  <a:srgbClr val="FF0000"/>
                </a:solidFill>
              </a:rPr>
              <a:t> </a:t>
            </a:r>
            <a:r>
              <a:rPr lang="fr-FR" dirty="0">
                <a:solidFill>
                  <a:srgbClr val="FF0000"/>
                </a:solidFill>
              </a:rPr>
              <a:t>l’intervalle de confiance autour de l’OR est très large et s’étend de 0,7 à 4,6,</a:t>
            </a:r>
            <a:r>
              <a:rPr lang="fr-FR" baseline="0" dirty="0">
                <a:solidFill>
                  <a:srgbClr val="FF0000"/>
                </a:solidFill>
              </a:rPr>
              <a:t> il comprend donc le 1. </a:t>
            </a:r>
            <a:endParaRPr lang="fr-FR" dirty="0">
              <a:solidFill>
                <a:srgbClr val="FF0000"/>
              </a:solidFill>
            </a:endParaRPr>
          </a:p>
          <a:p>
            <a:r>
              <a:rPr lang="fr-FR" dirty="0">
                <a:solidFill>
                  <a:srgbClr val="FF0000"/>
                </a:solidFill>
              </a:rPr>
              <a:t>Ceci signifie donc</a:t>
            </a:r>
            <a:r>
              <a:rPr lang="fr-FR" baseline="0" dirty="0">
                <a:solidFill>
                  <a:srgbClr val="FF0000"/>
                </a:solidFill>
              </a:rPr>
              <a:t> qu’on ne peut pas conclure qu’il existe une association significative car l’effet observé n’est pas supérieur à celui du simple hasard</a:t>
            </a:r>
            <a:endParaRPr lang="fr-FR" dirty="0">
              <a:solidFill>
                <a:srgbClr val="FF0000"/>
              </a:solidFill>
            </a:endParaRPr>
          </a:p>
          <a:p>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35</a:t>
            </a:fld>
            <a:endParaRPr lang="fr-FR" altLang="fr-FR"/>
          </a:p>
        </p:txBody>
      </p:sp>
    </p:spTree>
    <p:extLst>
      <p:ext uri="{BB962C8B-B14F-4D97-AF65-F5344CB8AC3E}">
        <p14:creationId xmlns:p14="http://schemas.microsoft.com/office/powerpoint/2010/main" val="2604448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Tout comme le Risque Relatif, l’</a:t>
            </a:r>
            <a:r>
              <a:rPr lang="fr-FR" dirty="0" err="1"/>
              <a:t>Odds</a:t>
            </a:r>
            <a:r>
              <a:rPr lang="fr-FR" dirty="0"/>
              <a:t> ratio</a:t>
            </a:r>
            <a:r>
              <a:rPr lang="fr-FR" baseline="0" dirty="0"/>
              <a:t> est le rapport de 2 dimensions qui ne peuvent jamais être négative. Il varie entre zéro lorsque le numérateur est égal à zéro jusqu’à + l’infini. </a:t>
            </a:r>
          </a:p>
          <a:p>
            <a:r>
              <a:rPr lang="fr-FR" baseline="0" dirty="0"/>
              <a:t>Un OR égal à 1 signifie que le groupe des cas et le groupe des témoins ont exactement le même niveau d’exposition et que donc le facteur de risque supposé n’augmente pas en fait le risque de la maladie,</a:t>
            </a:r>
          </a:p>
          <a:p>
            <a:r>
              <a:rPr lang="fr-FR" baseline="0" dirty="0"/>
              <a:t>Un OR  entre 1et + l’infini signifie que le groupe des cas a été plus souvent exposé que le groupe des témoins et donc que le facteur de risque supposé augmente le risque de la maladie.  </a:t>
            </a:r>
          </a:p>
          <a:p>
            <a:r>
              <a:rPr lang="fr-FR" baseline="0" dirty="0"/>
              <a:t>A l’inverse, un OR entre zéro et 1 signifie que les personnes exposées au facteur de risque supposé ont moins de risque de développer la maladie que les personnes non exposées (ce cas de figure est moins fréquent mais il existe (par exemple la tétine chez les nourrissons a été associée avec un plus faible risque de mort subite).</a:t>
            </a:r>
          </a:p>
          <a:p>
            <a:r>
              <a:rPr lang="fr-FR" baseline="0" dirty="0"/>
              <a:t>Pour interpréter l’OR il faut in seulement prendre en compte la force de l’association mais aussi les fluctuations d’échantillonnage </a:t>
            </a:r>
          </a:p>
          <a:p>
            <a:r>
              <a:rPr lang="fr-FR" baseline="0" dirty="0"/>
              <a:t>pour conclure qu’un facteur est associé au risque d’une maladie il faut non seulement que l’</a:t>
            </a:r>
            <a:r>
              <a:rPr lang="fr-FR" baseline="0" dirty="0" err="1"/>
              <a:t>Odds</a:t>
            </a:r>
            <a:r>
              <a:rPr lang="fr-FR" baseline="0" dirty="0"/>
              <a:t> ratio soit supérieur à un mais il faut également que tout l’intervalle de confiance à 95 % autour de cet </a:t>
            </a:r>
            <a:r>
              <a:rPr lang="fr-FR" baseline="0" dirty="0" err="1"/>
              <a:t>Odds</a:t>
            </a:r>
            <a:r>
              <a:rPr lang="fr-FR" baseline="0" dirty="0"/>
              <a:t> ratio soit au-dessus de 1. Si l’intervalle de confiance contient la valeur 1, on ne pourra pas conclure qu’il y a une association significative entre le facteur de risque et la maladie.</a:t>
            </a:r>
          </a:p>
          <a:p>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36</a:t>
            </a:fld>
            <a:endParaRPr lang="fr-FR" altLang="fr-FR"/>
          </a:p>
        </p:txBody>
      </p:sp>
    </p:spTree>
    <p:extLst>
      <p:ext uri="{BB962C8B-B14F-4D97-AF65-F5344CB8AC3E}">
        <p14:creationId xmlns:p14="http://schemas.microsoft.com/office/powerpoint/2010/main" val="327896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xfrm>
            <a:off x="917575" y="744538"/>
            <a:ext cx="4962525" cy="3722687"/>
          </a:xfrm>
          <a:ln/>
        </p:spPr>
      </p:sp>
      <p:sp>
        <p:nvSpPr>
          <p:cNvPr id="962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t>Si on reprend l’exemple le de la sclérose en plaques,</a:t>
            </a:r>
            <a:r>
              <a:rPr lang="fr-FR" baseline="0" dirty="0"/>
              <a:t> </a:t>
            </a:r>
            <a:r>
              <a:rPr lang="fr-FR" dirty="0"/>
              <a:t>l’</a:t>
            </a:r>
            <a:r>
              <a:rPr lang="fr-FR" dirty="0" err="1"/>
              <a:t>Odds</a:t>
            </a:r>
            <a:r>
              <a:rPr lang="fr-FR" dirty="0"/>
              <a:t> ratio de 1,7 pourrait faire penser que la vaccination augmente le risque de sclérose en plaques cependant l’intervalle de confiance est très large autour de cette valeur et s’étend de 0,7 à 4,6.</a:t>
            </a:r>
          </a:p>
          <a:p>
            <a:r>
              <a:rPr lang="fr-FR" dirty="0"/>
              <a:t>Ceci signifie donc</a:t>
            </a:r>
            <a:r>
              <a:rPr lang="fr-FR" baseline="0" dirty="0"/>
              <a:t> qu’on ne peut pas conclure qu’il existe une association significative car l’effet observé n’est pas supérieur à celui du simple hasard</a:t>
            </a:r>
            <a:endParaRPr lang="fr-FR" dirty="0"/>
          </a:p>
        </p:txBody>
      </p:sp>
      <p:sp>
        <p:nvSpPr>
          <p:cNvPr id="962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CC4AA2FD-1623-4186-BF2C-745156460AAD}" type="slidenum">
              <a:rPr lang="fr-FR" altLang="fr-FR" sz="1200" smtClean="0">
                <a:latin typeface="Times New Roman" panose="02020603050405020304" pitchFamily="18" charset="0"/>
              </a:rPr>
              <a:pPr/>
              <a:t>37</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3176499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a:extLst>
              <a:ext uri="{FF2B5EF4-FFF2-40B4-BE49-F238E27FC236}">
                <a16:creationId xmlns:a16="http://schemas.microsoft.com/office/drawing/2014/main" id="{424DCE76-BF01-4D77-9FF6-7B1D7A8157E5}"/>
              </a:ext>
            </a:extLst>
          </p:cNvPr>
          <p:cNvSpPr>
            <a:spLocks noGrp="1" noRot="1" noChangeAspect="1" noTextEdit="1"/>
          </p:cNvSpPr>
          <p:nvPr>
            <p:ph type="sldImg"/>
          </p:nvPr>
        </p:nvSpPr>
        <p:spPr>
          <a:xfrm>
            <a:off x="917575" y="744538"/>
            <a:ext cx="4962525" cy="3722687"/>
          </a:xfrm>
          <a:ln/>
        </p:spPr>
      </p:sp>
      <p:sp>
        <p:nvSpPr>
          <p:cNvPr id="63491" name="Espace réservé des commentaires 2">
            <a:extLst>
              <a:ext uri="{FF2B5EF4-FFF2-40B4-BE49-F238E27FC236}">
                <a16:creationId xmlns:a16="http://schemas.microsoft.com/office/drawing/2014/main" id="{4B9669A2-E8A9-4A2B-90C3-E0AC687C39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Dans l’article les résultats sont présentés essentiellement dans des tableaux </a:t>
            </a:r>
          </a:p>
          <a:p>
            <a:r>
              <a:rPr lang="fr-FR" altLang="fr-FR" dirty="0"/>
              <a:t>La première ligne correspond à l’ensemble des sujets de l’étude avec</a:t>
            </a:r>
            <a:r>
              <a:rPr lang="fr-FR" altLang="fr-FR" baseline="0" dirty="0"/>
              <a:t> dans la première colonne les cas exposés sur l’ensemble des cas et dans la 2</a:t>
            </a:r>
            <a:r>
              <a:rPr lang="fr-FR" altLang="fr-FR" baseline="30000" dirty="0"/>
              <a:t>e</a:t>
            </a:r>
            <a:r>
              <a:rPr lang="fr-FR" altLang="fr-FR" baseline="0" dirty="0"/>
              <a:t> colonne les témoins exposés sur l’ensemble des témoins et les pourcentages correspondants entre parenthèses. </a:t>
            </a:r>
            <a:endParaRPr lang="fr-FR" altLang="fr-FR" dirty="0"/>
          </a:p>
        </p:txBody>
      </p:sp>
      <p:sp>
        <p:nvSpPr>
          <p:cNvPr id="63492" name="Espace réservé du numéro de diapositive 3">
            <a:extLst>
              <a:ext uri="{FF2B5EF4-FFF2-40B4-BE49-F238E27FC236}">
                <a16:creationId xmlns:a16="http://schemas.microsoft.com/office/drawing/2014/main" id="{5C6E7753-0EE0-4E3E-83B0-E44ABDC138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3AB65508-88FF-4ACC-B39A-A2BAC7BA9D86}" type="slidenum">
              <a:rPr lang="fr-FR" altLang="fr-FR" sz="1200" smtClean="0">
                <a:latin typeface="Times New Roman" panose="02020603050405020304" pitchFamily="18" charset="0"/>
              </a:rPr>
              <a:pPr/>
              <a:t>38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886628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a:extLst>
              <a:ext uri="{FF2B5EF4-FFF2-40B4-BE49-F238E27FC236}">
                <a16:creationId xmlns:a16="http://schemas.microsoft.com/office/drawing/2014/main" id="{424DCE76-BF01-4D77-9FF6-7B1D7A8157E5}"/>
              </a:ext>
            </a:extLst>
          </p:cNvPr>
          <p:cNvSpPr>
            <a:spLocks noGrp="1" noRot="1" noChangeAspect="1" noTextEdit="1"/>
          </p:cNvSpPr>
          <p:nvPr>
            <p:ph type="sldImg"/>
          </p:nvPr>
        </p:nvSpPr>
        <p:spPr>
          <a:xfrm>
            <a:off x="917575" y="744538"/>
            <a:ext cx="4962525" cy="3722687"/>
          </a:xfrm>
          <a:ln/>
        </p:spPr>
      </p:sp>
      <p:sp>
        <p:nvSpPr>
          <p:cNvPr id="63491" name="Espace réservé des commentaires 2">
            <a:extLst>
              <a:ext uri="{FF2B5EF4-FFF2-40B4-BE49-F238E27FC236}">
                <a16:creationId xmlns:a16="http://schemas.microsoft.com/office/drawing/2014/main" id="{4B9669A2-E8A9-4A2B-90C3-E0AC687C39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aseline="0" dirty="0"/>
              <a:t>À </a:t>
            </a:r>
            <a:r>
              <a:rPr lang="fr-FR" altLang="fr-FR" dirty="0"/>
              <a:t>partir de ce tableau vous</a:t>
            </a:r>
            <a:r>
              <a:rPr lang="fr-FR" altLang="fr-FR" baseline="0" dirty="0"/>
              <a:t> pourriez re</a:t>
            </a:r>
            <a:r>
              <a:rPr lang="fr-FR" altLang="fr-FR" dirty="0"/>
              <a:t>construire le petit tableau à 4 cases pour pouvoir comparer les exposés et non</a:t>
            </a:r>
            <a:r>
              <a:rPr lang="fr-FR" altLang="fr-FR" baseline="0" dirty="0"/>
              <a:t> </a:t>
            </a:r>
            <a:r>
              <a:rPr lang="fr-FR" altLang="fr-FR" dirty="0"/>
              <a:t>exposés chez les cas et les témoins et calculer ainsi l’</a:t>
            </a:r>
            <a:r>
              <a:rPr lang="fr-FR" altLang="fr-FR" dirty="0" err="1"/>
              <a:t>Odds</a:t>
            </a:r>
            <a:r>
              <a:rPr lang="fr-FR" altLang="fr-FR" dirty="0"/>
              <a:t> ratio (on trouve 1.7quand on calcule l’OR alors que sur le tableau figure 1.8…! À quoi cela peut-il être du?)</a:t>
            </a:r>
          </a:p>
          <a:p>
            <a:r>
              <a:rPr lang="fr-FR" altLang="fr-FR" dirty="0"/>
              <a:t>Dans la 2</a:t>
            </a:r>
            <a:r>
              <a:rPr lang="fr-FR" altLang="fr-FR" baseline="30000" dirty="0"/>
              <a:t>e</a:t>
            </a:r>
            <a:r>
              <a:rPr lang="fr-FR" altLang="fr-FR" dirty="0"/>
              <a:t> ligne est présentée la même analyse mais sur un sous-groupe de patients, celui qui n’avait pas eu d’autres vaccinations que celle contre l’hépatite B.</a:t>
            </a:r>
          </a:p>
        </p:txBody>
      </p:sp>
      <p:sp>
        <p:nvSpPr>
          <p:cNvPr id="63492" name="Espace réservé du numéro de diapositive 3">
            <a:extLst>
              <a:ext uri="{FF2B5EF4-FFF2-40B4-BE49-F238E27FC236}">
                <a16:creationId xmlns:a16="http://schemas.microsoft.com/office/drawing/2014/main" id="{5C6E7753-0EE0-4E3E-83B0-E44ABDC138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3AB65508-88FF-4ACC-B39A-A2BAC7BA9D86}" type="slidenum">
              <a:rPr lang="fr-FR" altLang="fr-FR" sz="1200" smtClean="0">
                <a:latin typeface="Times New Roman" panose="02020603050405020304" pitchFamily="18" charset="0"/>
              </a:rPr>
              <a:pPr/>
              <a:t>39</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43971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L’étude cas-témoin est bien adaptée pour répondre à une question de recherche du type : Y a-t-il une association entre un facteur de risque et une maladie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Elle a un moins bon niveau de preuve que l’étude de cohorte mais dans un certain nombre de cas elle est utile </a:t>
            </a: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4</a:t>
            </a:fld>
            <a:endParaRPr lang="fr-FR" altLang="fr-FR"/>
          </a:p>
        </p:txBody>
      </p:sp>
    </p:spTree>
    <p:extLst>
      <p:ext uri="{BB962C8B-B14F-4D97-AF65-F5344CB8AC3E}">
        <p14:creationId xmlns:p14="http://schemas.microsoft.com/office/powerpoint/2010/main" val="1252004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a:extLst>
              <a:ext uri="{FF2B5EF4-FFF2-40B4-BE49-F238E27FC236}">
                <a16:creationId xmlns:a16="http://schemas.microsoft.com/office/drawing/2014/main" id="{799DC971-E0C0-4A41-B131-5EB61262E0AC}"/>
              </a:ext>
            </a:extLst>
          </p:cNvPr>
          <p:cNvSpPr>
            <a:spLocks noGrp="1" noRot="1" noChangeAspect="1" noTextEdit="1"/>
          </p:cNvSpPr>
          <p:nvPr>
            <p:ph type="sldImg"/>
          </p:nvPr>
        </p:nvSpPr>
        <p:spPr>
          <a:xfrm>
            <a:off x="917575" y="744538"/>
            <a:ext cx="4962525" cy="3722687"/>
          </a:xfrm>
          <a:ln/>
        </p:spPr>
      </p:sp>
      <p:sp>
        <p:nvSpPr>
          <p:cNvPr id="65539" name="Espace réservé des commentaires 2">
            <a:extLst>
              <a:ext uri="{FF2B5EF4-FFF2-40B4-BE49-F238E27FC236}">
                <a16:creationId xmlns:a16="http://schemas.microsoft.com/office/drawing/2014/main" id="{0796C47B-8F2C-4E08-920A-E5E1A3F63D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La</a:t>
            </a:r>
            <a:r>
              <a:rPr lang="fr-FR" altLang="fr-FR" baseline="0" dirty="0"/>
              <a:t> même </a:t>
            </a:r>
            <a:r>
              <a:rPr lang="fr-FR" altLang="fr-FR" dirty="0"/>
              <a:t>analyse menée uniquement dans le sous-groupe des patients dont on a pu vérifier le carnet de vaccination</a:t>
            </a:r>
            <a:r>
              <a:rPr lang="fr-FR" altLang="fr-FR" baseline="0" dirty="0"/>
              <a:t> </a:t>
            </a:r>
            <a:r>
              <a:rPr lang="fr-FR" altLang="fr-FR" dirty="0"/>
              <a:t>a l’inconvénient de réduire la taille de l’échantillon mais l’avantage d’être basée sur un recueil de l’exposition plus fiable. Le résultat n’est pas différent de celui de l’ensemble des groupes, l’</a:t>
            </a:r>
            <a:r>
              <a:rPr lang="fr-FR" altLang="fr-FR" dirty="0" err="1"/>
              <a:t>Odds</a:t>
            </a:r>
            <a:r>
              <a:rPr lang="fr-FR" altLang="fr-FR" dirty="0"/>
              <a:t> ratio n’est pas statistiquement significativement différent de 1 donc on ne peut pas conclure à une association entre la vaccination et la sclérose en plaques.</a:t>
            </a:r>
          </a:p>
        </p:txBody>
      </p:sp>
      <p:sp>
        <p:nvSpPr>
          <p:cNvPr id="65540" name="Espace réservé du numéro de diapositive 3">
            <a:extLst>
              <a:ext uri="{FF2B5EF4-FFF2-40B4-BE49-F238E27FC236}">
                <a16:creationId xmlns:a16="http://schemas.microsoft.com/office/drawing/2014/main" id="{EB72EC48-A6EA-4A59-ACB0-03C315BF27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244D2630-5BF7-4FEC-B1B9-D3236E1AB724}" type="slidenum">
              <a:rPr lang="fr-FR" altLang="fr-FR" sz="1200" smtClean="0">
                <a:latin typeface="Times New Roman" panose="02020603050405020304" pitchFamily="18" charset="0"/>
              </a:rPr>
              <a:pPr/>
              <a:t>40</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13212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a:extLst>
              <a:ext uri="{FF2B5EF4-FFF2-40B4-BE49-F238E27FC236}">
                <a16:creationId xmlns:a16="http://schemas.microsoft.com/office/drawing/2014/main" id="{0A07F530-0F90-4ED9-8762-DF53FC1C3E57}"/>
              </a:ext>
            </a:extLst>
          </p:cNvPr>
          <p:cNvSpPr>
            <a:spLocks noGrp="1" noRot="1" noChangeAspect="1" noTextEdit="1"/>
          </p:cNvSpPr>
          <p:nvPr>
            <p:ph type="sldImg"/>
          </p:nvPr>
        </p:nvSpPr>
        <p:spPr>
          <a:xfrm>
            <a:off x="917575" y="744538"/>
            <a:ext cx="4962525" cy="3722687"/>
          </a:xfrm>
          <a:ln/>
        </p:spPr>
      </p:sp>
      <p:sp>
        <p:nvSpPr>
          <p:cNvPr id="68611" name="Espace réservé des commentaires 2">
            <a:extLst>
              <a:ext uri="{FF2B5EF4-FFF2-40B4-BE49-F238E27FC236}">
                <a16:creationId xmlns:a16="http://schemas.microsoft.com/office/drawing/2014/main" id="{1FBE9D75-41AF-4FC6-AA0F-185F0D2EF6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C’est important de bien regarder les astérisques ou les notes de bas de tableaux</a:t>
            </a:r>
          </a:p>
          <a:p>
            <a:r>
              <a:rPr lang="fr-FR" altLang="fr-FR" dirty="0"/>
              <a:t>Ici il est expliqué en bas du tableau que le </a:t>
            </a:r>
            <a:r>
              <a:rPr lang="fr-FR" altLang="fr-FR" baseline="0" dirty="0"/>
              <a:t>chiffre 2 en exposant de OR signifie que ce résultat a été ajusté pour tous les facteurs de confusion potentiels identifiée par les auteurs. Dans cet exemple la valeur de l’</a:t>
            </a:r>
            <a:r>
              <a:rPr lang="fr-FR" altLang="fr-FR" baseline="0" dirty="0" err="1"/>
              <a:t>Odds</a:t>
            </a:r>
            <a:r>
              <a:rPr lang="fr-FR" altLang="fr-FR" baseline="0" dirty="0"/>
              <a:t> ratio brut c’est-à-dire issus de l’analyse unie variée et tout à fait superposable à celle de l’</a:t>
            </a:r>
            <a:r>
              <a:rPr lang="fr-FR" altLang="fr-FR" baseline="0" dirty="0" err="1"/>
              <a:t>Odds</a:t>
            </a:r>
            <a:r>
              <a:rPr lang="fr-FR" altLang="fr-FR" baseline="0" dirty="0"/>
              <a:t> ratio ajusté pour tous les facteurs de confusion potentiels. On voit même qu’elle passe de 1.7 à 1.8 une fois ajustée pour les facteurs de confusion potentiels, donc ces facteurs apportaient très peu de confusion.</a:t>
            </a:r>
          </a:p>
          <a:p>
            <a:r>
              <a:rPr lang="fr-FR" altLang="fr-FR" baseline="0" dirty="0"/>
              <a:t>Autre remarque, nous n’avons évoqué que le cas le plus fréquent dans lequel le facteur de confusion fait croire à une association qui en fait n’existe pas. Plus rarement il se peut que ce soit l’inverse, en effet, si un facteur de confusion a une relation négative avec l’exposition il </a:t>
            </a:r>
            <a:r>
              <a:rPr lang="fr-FR" altLang="fr-FR" baseline="0" dirty="0" err="1"/>
              <a:t>peutau</a:t>
            </a:r>
            <a:r>
              <a:rPr lang="fr-FR" altLang="fr-FR" baseline="0" dirty="0"/>
              <a:t> contraire masquer une association réelle entre FDR et CJ que l’on pourra mettre en évidence par les analyses ajustées pour ce FC.</a:t>
            </a:r>
            <a:endParaRPr lang="fr-FR" altLang="fr-FR" dirty="0"/>
          </a:p>
        </p:txBody>
      </p:sp>
      <p:sp>
        <p:nvSpPr>
          <p:cNvPr id="68612" name="Espace réservé du numéro de diapositive 3">
            <a:extLst>
              <a:ext uri="{FF2B5EF4-FFF2-40B4-BE49-F238E27FC236}">
                <a16:creationId xmlns:a16="http://schemas.microsoft.com/office/drawing/2014/main" id="{BB905FD8-F696-4D23-B9B1-2233882C57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6CD59CCA-44B6-482C-96C5-56C2937A4DFC}" type="slidenum">
              <a:rPr lang="fr-FR" altLang="fr-FR" sz="1200" smtClean="0">
                <a:latin typeface="Times New Roman" panose="02020603050405020304" pitchFamily="18" charset="0"/>
              </a:rPr>
              <a:pPr/>
              <a:t>41</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382754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point 8 de la check-list : Les Facteurs de confusion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r>
              <a:rPr lang="fr-FR" b="1" baseline="0" dirty="0"/>
              <a:t>A la différence des études interventionnelles dans lesquelles les groupes comparés sont randomisés (tirés au sort),</a:t>
            </a:r>
            <a:r>
              <a:rPr lang="fr-FR" baseline="0" dirty="0"/>
              <a:t> dans les études observationnelles les groupes comparés ne sont pas tirés au sort et donc ils sont possiblement différents en ce qui concerne certaines caractéristiques. Certaines caractéristiques des participants peuvent alors se comporter comme des facteurs de confusion si ils ont un lien avec le critère de jugement (c’est-à-dire s’ils sont des facteurs de risque du CJ et qu’ils sont répartis de façon non équilibrée entre les groupes comparés</a:t>
            </a:r>
          </a:p>
          <a:p>
            <a:endParaRPr lang="fr-FR" baseline="0" dirty="0"/>
          </a:p>
          <a:p>
            <a:pPr>
              <a:defRPr/>
            </a:pPr>
            <a:r>
              <a:rPr lang="fr-FR" dirty="0"/>
              <a:t>Rappel : Un </a:t>
            </a:r>
            <a:r>
              <a:rPr lang="fr-FR" b="1" dirty="0"/>
              <a:t>facteur de confusion potentiel</a:t>
            </a:r>
            <a:r>
              <a:rPr lang="fr-FR" dirty="0"/>
              <a:t> ne deviendra un </a:t>
            </a:r>
            <a:r>
              <a:rPr lang="fr-FR" b="1" dirty="0"/>
              <a:t>facteur de confusion</a:t>
            </a:r>
            <a:r>
              <a:rPr lang="fr-FR" b="1" baseline="0" dirty="0"/>
              <a:t> certain</a:t>
            </a:r>
            <a:r>
              <a:rPr lang="fr-FR" baseline="0" dirty="0"/>
              <a:t> si deux conditions sont réunies </a:t>
            </a:r>
            <a:endParaRPr lang="fr-FR" dirty="0"/>
          </a:p>
          <a:p>
            <a:pPr marL="228600" indent="-228600">
              <a:buFontTx/>
              <a:buAutoNum type="arabicPeriod"/>
              <a:defRPr/>
            </a:pPr>
            <a:r>
              <a:rPr lang="fr-FR" dirty="0"/>
              <a:t>Il existe une association entre le tiers facteur et la maladie à l’étude</a:t>
            </a:r>
          </a:p>
          <a:p>
            <a:pPr marL="228600" indent="-228600">
              <a:buFontTx/>
              <a:buAutoNum type="arabicPeriod"/>
              <a:defRPr/>
            </a:pPr>
            <a:r>
              <a:rPr lang="fr-FR" dirty="0"/>
              <a:t>Il existe une association entre le tiers facteur et l’exposition au FDR à l’étude </a:t>
            </a:r>
          </a:p>
          <a:p>
            <a:pPr marL="228600" indent="-228600">
              <a:buFontTx/>
              <a:buAutoNum type="arabicPeriod"/>
              <a:defRPr/>
            </a:pPr>
            <a:endParaRPr lang="fr-FR" dirty="0"/>
          </a:p>
          <a:p>
            <a:r>
              <a:rPr lang="fr-FR" altLang="fr-FR" dirty="0">
                <a:ea typeface="Times New Roman" panose="02020603050405020304" pitchFamily="18" charset="0"/>
                <a:cs typeface="Tahoma" panose="020B0604030504040204" pitchFamily="34" charset="0"/>
              </a:rPr>
              <a:t>Dans</a:t>
            </a:r>
            <a:r>
              <a:rPr lang="fr-FR" altLang="fr-FR" baseline="0" dirty="0">
                <a:ea typeface="Times New Roman" panose="02020603050405020304" pitchFamily="18" charset="0"/>
                <a:cs typeface="Tahoma" panose="020B0604030504040204" pitchFamily="34" charset="0"/>
              </a:rPr>
              <a:t> notre exemple les facteurs de confusion potentiels sont les facteurs de risque de la sclérose en plaques qui pourraient pour une raison X ou Y être associés également à la probabilité d’être vacciné contre l’hépatite B. On sait qu’il existe une association entre sexe et SEP puisque cette pathologie est beaucoup plus fréquente chez les femmes. Imaginons par exemple que les femmes font plus attention à leur santé et que les femmes sont plus souvent vaccinées contre l’hépatite B que les hommes, on pourra trouver une association statistique entre vaccin et SEP qui sera en fait liée au genre. C’est pourquoi il faut prendre en compte le sexe comme un facteur de confusion potentiel.</a:t>
            </a:r>
            <a:r>
              <a:rPr kumimoji="1" lang="fr-FR" sz="1200" kern="1200" dirty="0">
                <a:solidFill>
                  <a:schemeClr val="tx1"/>
                </a:solidFill>
                <a:effectLst/>
                <a:latin typeface="Times New Roman" pitchFamily="18" charset="0"/>
                <a:ea typeface="+mn-ea"/>
                <a:cs typeface="+mn-cs"/>
              </a:rPr>
              <a:t>.</a:t>
            </a:r>
          </a:p>
          <a:p>
            <a:endParaRPr lang="fr-FR" baseline="0" dirty="0"/>
          </a:p>
          <a:p>
            <a:r>
              <a:rPr lang="fr-FR" baseline="0"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42</a:t>
            </a:fld>
            <a:endParaRPr lang="fr-FR" altLang="fr-FR"/>
          </a:p>
        </p:txBody>
      </p:sp>
    </p:spTree>
    <p:extLst>
      <p:ext uri="{BB962C8B-B14F-4D97-AF65-F5344CB8AC3E}">
        <p14:creationId xmlns:p14="http://schemas.microsoft.com/office/powerpoint/2010/main" val="2552250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Dans cette étude de</a:t>
            </a:r>
            <a:r>
              <a:rPr lang="fr-FR" baseline="0" dirty="0"/>
              <a:t> facteurs de confusion potentiels classiques que sont l’âge et le sexe ont été pris en compte dès le début de l’étude par l’appariement qui permet d’éliminer le possible effet de confusion puisque les cas et les témoins sont comparables pour ces 2 variables. L’appariement a permis également de prendre en compte la date de consultation dans le design de l’étude.</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D’autres facteurs de confusion ont été pris en compte au moment de l’analyse en utilisant des modèles multivariés qui permettent d’obtenir un </a:t>
            </a:r>
            <a:r>
              <a:rPr lang="fr-FR" baseline="0" dirty="0" err="1"/>
              <a:t>Odds</a:t>
            </a:r>
            <a:r>
              <a:rPr lang="fr-FR" baseline="0" dirty="0"/>
              <a:t> ratio « ajusté » pour ces facteurs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Un </a:t>
            </a:r>
            <a:r>
              <a:rPr lang="fr-FR" baseline="0" dirty="0" err="1"/>
              <a:t>Odds</a:t>
            </a:r>
            <a:r>
              <a:rPr lang="fr-FR" baseline="0" dirty="0"/>
              <a:t> ratio qui est calculé au moyen d’une analyse univariée sans prendre en compte les facteurs de confusion s’appelle </a:t>
            </a:r>
            <a:r>
              <a:rPr lang="fr-FR" baseline="0" dirty="0" err="1"/>
              <a:t>Odds</a:t>
            </a:r>
            <a:r>
              <a:rPr lang="fr-FR" baseline="0" dirty="0"/>
              <a:t> ratio brut (</a:t>
            </a:r>
            <a:r>
              <a:rPr lang="fr-FR" baseline="0" dirty="0" err="1"/>
              <a:t>crude</a:t>
            </a:r>
            <a:r>
              <a:rPr lang="fr-FR" baseline="0" dirty="0"/>
              <a:t> OR en anglais) par opposition à l’</a:t>
            </a:r>
            <a:r>
              <a:rPr lang="fr-FR" baseline="0" dirty="0" err="1"/>
              <a:t>Odds</a:t>
            </a:r>
            <a:r>
              <a:rPr lang="fr-FR" baseline="0" dirty="0"/>
              <a:t> ratios ajusté.</a:t>
            </a:r>
          </a:p>
          <a:p>
            <a:endParaRPr lang="fr-FR" baseline="0"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43</a:t>
            </a:fld>
            <a:endParaRPr lang="fr-FR" altLang="fr-FR"/>
          </a:p>
        </p:txBody>
      </p:sp>
    </p:spTree>
    <p:extLst>
      <p:ext uri="{BB962C8B-B14F-4D97-AF65-F5344CB8AC3E}">
        <p14:creationId xmlns:p14="http://schemas.microsoft.com/office/powerpoint/2010/main" val="1656632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Dans cette étude chaque cas a été apparié à 1 ou 2 témoins pour </a:t>
            </a:r>
            <a:r>
              <a:rPr kumimoji="1" lang="fr-FR" sz="1200" kern="1200" dirty="0">
                <a:solidFill>
                  <a:srgbClr val="000000"/>
                </a:solidFill>
                <a:latin typeface="Times New Roman" pitchFamily="18" charset="0"/>
                <a:ea typeface="+mn-ea"/>
                <a:cs typeface="+mn-cs"/>
              </a:rPr>
              <a:t>l’âge (+/-5 ans), le sexe, et la date de consultation (+/-2 mois) </a:t>
            </a:r>
            <a:r>
              <a:rPr lang="fr-FR" baseline="0" dirty="0"/>
              <a:t>dès le début de l’étude lors de la constitution des groupes  l’appariement qui permet d’éliminer le possible effet de confusion puisque les cas et les témoins seront donc comparables pour ces 3 variables.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D’autres facteurs de confusion ont été pris en compte au moment de l’analyse en utilisant des modèles multivariés qui permettent d’obtenir un </a:t>
            </a:r>
            <a:r>
              <a:rPr lang="fr-FR" baseline="0" dirty="0" err="1"/>
              <a:t>Odds</a:t>
            </a:r>
            <a:r>
              <a:rPr lang="fr-FR" baseline="0" dirty="0"/>
              <a:t> ratio « ajusté » pour ces facteurs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Un </a:t>
            </a:r>
            <a:r>
              <a:rPr lang="fr-FR" baseline="0" dirty="0" err="1"/>
              <a:t>Odds</a:t>
            </a:r>
            <a:r>
              <a:rPr lang="fr-FR" baseline="0" dirty="0"/>
              <a:t> ratio calculé au moyen d’une analyse univariée, sans prendre en compte les facteurs de confusion, s’appelle </a:t>
            </a:r>
            <a:r>
              <a:rPr lang="fr-FR" baseline="0" dirty="0" err="1"/>
              <a:t>Odds</a:t>
            </a:r>
            <a:r>
              <a:rPr lang="fr-FR" baseline="0" dirty="0"/>
              <a:t> ratio brut (</a:t>
            </a:r>
            <a:r>
              <a:rPr lang="fr-FR" baseline="0" dirty="0" err="1"/>
              <a:t>crude</a:t>
            </a:r>
            <a:r>
              <a:rPr lang="fr-FR" baseline="0" dirty="0"/>
              <a:t> OR en anglais) par opposition à l’</a:t>
            </a:r>
            <a:r>
              <a:rPr lang="fr-FR" baseline="0" dirty="0" err="1"/>
              <a:t>Odds</a:t>
            </a:r>
            <a:r>
              <a:rPr lang="fr-FR" baseline="0" dirty="0"/>
              <a:t> ratios ajusté.</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t>Les modèles multivariés ont permis d’obtenir un </a:t>
            </a:r>
            <a:r>
              <a:rPr lang="fr-FR" baseline="0" dirty="0" err="1"/>
              <a:t>Odds</a:t>
            </a:r>
            <a:r>
              <a:rPr lang="fr-FR" baseline="0" dirty="0"/>
              <a:t> ratio « ajusté » pour certains facteurs : </a:t>
            </a:r>
            <a:r>
              <a:rPr lang="fr-FR" dirty="0">
                <a:solidFill>
                  <a:prstClr val="black"/>
                </a:solidFill>
                <a:ea typeface="Times New Roman" pitchFamily="18" charset="0"/>
                <a:cs typeface="Arial" pitchFamily="34" charset="0"/>
              </a:rPr>
              <a:t>le statut marital, le nombre d’enfants, le niveau d’études, les autres vaccins, les professions de santé, le lieu de résidence et le lieu de naissance.</a:t>
            </a:r>
          </a:p>
          <a:p>
            <a:r>
              <a:rPr lang="fr-FR" baseline="0" dirty="0"/>
              <a:t>L’âge a aussi été pris en compte dans l’analyse multivariée car l’appariement avait été fait à + ou -5 ans donc il pouvait subsister des petites différences entre les 2 groupes qui sont gommées en ajustant pour l’âge dans l’analyse.</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44</a:t>
            </a:fld>
            <a:endParaRPr lang="fr-FR" altLang="fr-FR"/>
          </a:p>
        </p:txBody>
      </p:sp>
    </p:spTree>
    <p:extLst>
      <p:ext uri="{BB962C8B-B14F-4D97-AF65-F5344CB8AC3E}">
        <p14:creationId xmlns:p14="http://schemas.microsoft.com/office/powerpoint/2010/main" val="2880581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b="0" i="0" kern="1200" dirty="0">
                <a:solidFill>
                  <a:schemeClr val="tx1"/>
                </a:solidFill>
                <a:effectLst/>
                <a:latin typeface="Times New Roman" pitchFamily="18" charset="0"/>
                <a:ea typeface="+mn-ea"/>
                <a:cs typeface="+mn-cs"/>
              </a:rPr>
              <a:t>Les</a:t>
            </a:r>
            <a:r>
              <a:rPr kumimoji="1" lang="fr-FR" sz="1200" b="0" i="0" kern="1200" baseline="0" dirty="0">
                <a:solidFill>
                  <a:schemeClr val="tx1"/>
                </a:solidFill>
                <a:effectLst/>
                <a:latin typeface="Times New Roman" pitchFamily="18" charset="0"/>
                <a:ea typeface="+mn-ea"/>
                <a:cs typeface="+mn-cs"/>
              </a:rPr>
              <a:t> </a:t>
            </a:r>
            <a:r>
              <a:rPr kumimoji="1" lang="fr-FR" sz="1200" b="0" i="0" kern="1200" dirty="0">
                <a:solidFill>
                  <a:schemeClr val="tx1"/>
                </a:solidFill>
                <a:effectLst/>
                <a:latin typeface="Times New Roman" pitchFamily="18" charset="0"/>
                <a:ea typeface="+mn-ea"/>
                <a:cs typeface="+mn-cs"/>
              </a:rPr>
              <a:t>Biais de </a:t>
            </a:r>
            <a:r>
              <a:rPr kumimoji="1" lang="fr-FR" sz="1200" b="1" i="0" kern="1200" dirty="0">
                <a:solidFill>
                  <a:schemeClr val="tx1"/>
                </a:solidFill>
                <a:effectLst/>
                <a:latin typeface="Times New Roman" pitchFamily="18" charset="0"/>
                <a:ea typeface="+mn-ea"/>
                <a:cs typeface="+mn-cs"/>
              </a:rPr>
              <a:t>sélection</a:t>
            </a:r>
            <a:r>
              <a:rPr kumimoji="1" lang="fr-FR" sz="1200" b="0" i="0" kern="1200" dirty="0">
                <a:solidFill>
                  <a:schemeClr val="tx1"/>
                </a:solidFill>
                <a:effectLst/>
                <a:latin typeface="Times New Roman" pitchFamily="18" charset="0"/>
                <a:ea typeface="+mn-ea"/>
                <a:cs typeface="+mn-cs"/>
              </a:rPr>
              <a:t> sont des erreurs systématiques dans la constitution et/ou le suivi des participants</a:t>
            </a:r>
          </a:p>
          <a:p>
            <a:r>
              <a:rPr kumimoji="1" lang="fr-FR" sz="1200" b="0" i="0" kern="1200" dirty="0">
                <a:solidFill>
                  <a:schemeClr val="tx1"/>
                </a:solidFill>
                <a:effectLst/>
                <a:latin typeface="Times New Roman" pitchFamily="18" charset="0"/>
                <a:ea typeface="+mn-ea"/>
                <a:cs typeface="+mn-cs"/>
              </a:rPr>
              <a:t>Les</a:t>
            </a:r>
            <a:r>
              <a:rPr kumimoji="1" lang="fr-FR" sz="1200" b="0" i="0" kern="1200" baseline="0" dirty="0">
                <a:solidFill>
                  <a:schemeClr val="tx1"/>
                </a:solidFill>
                <a:effectLst/>
                <a:latin typeface="Times New Roman" pitchFamily="18" charset="0"/>
                <a:ea typeface="+mn-ea"/>
                <a:cs typeface="+mn-cs"/>
              </a:rPr>
              <a:t> </a:t>
            </a:r>
            <a:r>
              <a:rPr kumimoji="1" lang="fr-FR" sz="1200" b="0" i="0" kern="1200" dirty="0">
                <a:solidFill>
                  <a:schemeClr val="tx1"/>
                </a:solidFill>
                <a:effectLst/>
                <a:latin typeface="Times New Roman" pitchFamily="18" charset="0"/>
                <a:ea typeface="+mn-ea"/>
                <a:cs typeface="+mn-cs"/>
              </a:rPr>
              <a:t>Biais de </a:t>
            </a:r>
            <a:r>
              <a:rPr kumimoji="1" lang="fr-FR" sz="1200" b="1" i="0" kern="1200" dirty="0">
                <a:solidFill>
                  <a:schemeClr val="tx1"/>
                </a:solidFill>
                <a:effectLst/>
                <a:latin typeface="Times New Roman" pitchFamily="18" charset="0"/>
                <a:ea typeface="+mn-ea"/>
                <a:cs typeface="+mn-cs"/>
              </a:rPr>
              <a:t>mesure</a:t>
            </a:r>
            <a:r>
              <a:rPr kumimoji="1" lang="fr-FR" sz="1200" b="0" i="0" kern="1200" dirty="0">
                <a:solidFill>
                  <a:schemeClr val="tx1"/>
                </a:solidFill>
                <a:effectLst/>
                <a:latin typeface="Times New Roman" pitchFamily="18" charset="0"/>
                <a:ea typeface="+mn-ea"/>
                <a:cs typeface="+mn-cs"/>
              </a:rPr>
              <a:t> sont des erreurs systématiques dans la mesure de l'exposition au facteur de risque et /ou dans la mesure du critère de jugement</a:t>
            </a:r>
          </a:p>
          <a:p>
            <a:endParaRPr kumimoji="1" lang="fr-FR" sz="1200" b="0" i="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Ces biais peuvent être </a:t>
            </a:r>
            <a:r>
              <a:rPr kumimoji="1" lang="fr-FR" sz="1200" b="1" kern="1200" dirty="0">
                <a:solidFill>
                  <a:schemeClr val="tx1"/>
                </a:solidFill>
                <a:effectLst/>
                <a:latin typeface="Times New Roman" pitchFamily="18" charset="0"/>
                <a:ea typeface="+mn-ea"/>
                <a:cs typeface="+mn-cs"/>
              </a:rPr>
              <a:t>différentiels ou non différentiels :</a:t>
            </a:r>
          </a:p>
          <a:p>
            <a:endParaRPr kumimoji="1" lang="fr-FR" sz="1200" b="1"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Pour mesurer l’association entre exposition</a:t>
            </a:r>
            <a:r>
              <a:rPr kumimoji="1" lang="fr-FR" sz="1200" kern="1200" baseline="0" dirty="0">
                <a:solidFill>
                  <a:schemeClr val="tx1"/>
                </a:solidFill>
                <a:effectLst/>
                <a:latin typeface="Times New Roman" pitchFamily="18" charset="0"/>
                <a:ea typeface="+mn-ea"/>
                <a:cs typeface="+mn-cs"/>
              </a:rPr>
              <a:t> à un facteur de risque et critère de jugement dans une étude cas-témoin on compare deux groupes : </a:t>
            </a:r>
          </a:p>
          <a:p>
            <a:r>
              <a:rPr kumimoji="1" lang="fr-FR" sz="1200" kern="1200" dirty="0">
                <a:solidFill>
                  <a:schemeClr val="tx1"/>
                </a:solidFill>
                <a:effectLst/>
                <a:latin typeface="Times New Roman" pitchFamily="18" charset="0"/>
                <a:ea typeface="+mn-ea"/>
                <a:cs typeface="+mn-cs"/>
              </a:rPr>
              <a:t>Les </a:t>
            </a:r>
            <a:r>
              <a:rPr kumimoji="1" lang="fr-FR" sz="1200" b="1" kern="1200" dirty="0">
                <a:solidFill>
                  <a:schemeClr val="tx1"/>
                </a:solidFill>
                <a:effectLst/>
                <a:latin typeface="Times New Roman" pitchFamily="18" charset="0"/>
                <a:ea typeface="+mn-ea"/>
                <a:cs typeface="+mn-cs"/>
              </a:rPr>
              <a:t>cas et les témoins</a:t>
            </a:r>
            <a:endParaRPr kumimoji="1" lang="fr-FR" sz="1200"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	Un biais est dit </a:t>
            </a:r>
            <a:r>
              <a:rPr kumimoji="1" lang="fr-FR" sz="1200" b="1" kern="1200" dirty="0">
                <a:solidFill>
                  <a:schemeClr val="tx1"/>
                </a:solidFill>
                <a:effectLst/>
                <a:latin typeface="Times New Roman" pitchFamily="18" charset="0"/>
                <a:ea typeface="+mn-ea"/>
                <a:cs typeface="+mn-cs"/>
              </a:rPr>
              <a:t>non différentiel</a:t>
            </a:r>
            <a:r>
              <a:rPr kumimoji="1" lang="fr-FR" sz="1200" kern="1200" dirty="0">
                <a:solidFill>
                  <a:schemeClr val="tx1"/>
                </a:solidFill>
                <a:effectLst/>
                <a:latin typeface="Times New Roman" pitchFamily="18" charset="0"/>
                <a:ea typeface="+mn-ea"/>
                <a:cs typeface="+mn-cs"/>
              </a:rPr>
              <a:t> quand il </a:t>
            </a:r>
            <a:r>
              <a:rPr kumimoji="1" lang="fr-FR" sz="1200" b="1" kern="1200" dirty="0">
                <a:solidFill>
                  <a:schemeClr val="tx1"/>
                </a:solidFill>
                <a:effectLst/>
                <a:latin typeface="Times New Roman" pitchFamily="18" charset="0"/>
                <a:ea typeface="+mn-ea"/>
                <a:cs typeface="+mn-cs"/>
              </a:rPr>
              <a:t>s’applique de la même façon à l’ensemble des personnes participants à l’étude (donc aux 2 groupes  cas et témoins) il </a:t>
            </a:r>
            <a:r>
              <a:rPr kumimoji="1" lang="fr-FR" sz="1200" kern="1200" dirty="0">
                <a:solidFill>
                  <a:schemeClr val="tx1"/>
                </a:solidFill>
                <a:effectLst/>
                <a:latin typeface="Times New Roman" pitchFamily="18" charset="0"/>
                <a:ea typeface="+mn-ea"/>
                <a:cs typeface="+mn-cs"/>
              </a:rPr>
              <a:t>a </a:t>
            </a:r>
            <a:r>
              <a:rPr kumimoji="1" lang="fr-FR" sz="1200" b="1" kern="1200" dirty="0">
                <a:solidFill>
                  <a:schemeClr val="tx1"/>
                </a:solidFill>
                <a:effectLst/>
                <a:latin typeface="Times New Roman" pitchFamily="18" charset="0"/>
                <a:ea typeface="+mn-ea"/>
                <a:cs typeface="+mn-cs"/>
              </a:rPr>
              <a:t>seulement comme impact de réduire la représentativité de l’échantillon étudié (c’est-à-dire la validité externe)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	Un biais est dit </a:t>
            </a:r>
            <a:r>
              <a:rPr kumimoji="1" lang="fr-FR" sz="1200" b="1" kern="1200" dirty="0">
                <a:solidFill>
                  <a:schemeClr val="tx1"/>
                </a:solidFill>
                <a:effectLst/>
                <a:latin typeface="Times New Roman" pitchFamily="18" charset="0"/>
                <a:ea typeface="+mn-ea"/>
                <a:cs typeface="+mn-cs"/>
              </a:rPr>
              <a:t>différentiel</a:t>
            </a:r>
            <a:r>
              <a:rPr kumimoji="1" lang="fr-FR" sz="1200" kern="1200" dirty="0">
                <a:solidFill>
                  <a:schemeClr val="tx1"/>
                </a:solidFill>
                <a:effectLst/>
                <a:latin typeface="Times New Roman" pitchFamily="18" charset="0"/>
                <a:ea typeface="+mn-ea"/>
                <a:cs typeface="+mn-cs"/>
              </a:rPr>
              <a:t> quand il affecte différemment les groupes comparés, c’</a:t>
            </a:r>
            <a:r>
              <a:rPr kumimoji="1" lang="fr-FR" sz="1200" kern="1200" dirty="0" err="1">
                <a:solidFill>
                  <a:schemeClr val="tx1"/>
                </a:solidFill>
                <a:effectLst/>
                <a:latin typeface="Times New Roman" pitchFamily="18" charset="0"/>
                <a:ea typeface="+mn-ea"/>
                <a:cs typeface="+mn-cs"/>
              </a:rPr>
              <a:t>est-à</a:t>
            </a:r>
            <a:r>
              <a:rPr kumimoji="1" lang="fr-FR" sz="1200" kern="1200" dirty="0">
                <a:solidFill>
                  <a:schemeClr val="tx1"/>
                </a:solidFill>
                <a:effectLst/>
                <a:latin typeface="Times New Roman" pitchFamily="18" charset="0"/>
                <a:ea typeface="+mn-ea"/>
                <a:cs typeface="+mn-cs"/>
              </a:rPr>
              <a:t> dire ici les cas  et les témoins</a:t>
            </a:r>
            <a:r>
              <a:rPr kumimoji="1" lang="fr-FR" sz="1200" b="1" kern="1200" dirty="0">
                <a:solidFill>
                  <a:schemeClr val="tx1"/>
                </a:solidFill>
                <a:effectLst/>
                <a:latin typeface="Times New Roman" pitchFamily="18" charset="0"/>
                <a:ea typeface="+mn-ea"/>
                <a:cs typeface="+mn-cs"/>
              </a:rPr>
              <a:t> biais différentiel menace la validité interne car il peut entrainer une surestimation</a:t>
            </a:r>
            <a:r>
              <a:rPr kumimoji="1" lang="fr-FR" sz="1200" b="1" kern="1200" baseline="0" dirty="0">
                <a:solidFill>
                  <a:schemeClr val="tx1"/>
                </a:solidFill>
                <a:effectLst/>
                <a:latin typeface="Times New Roman" pitchFamily="18" charset="0"/>
                <a:ea typeface="+mn-ea"/>
                <a:cs typeface="+mn-cs"/>
              </a:rPr>
              <a:t> de l’association et ainsi </a:t>
            </a:r>
            <a:r>
              <a:rPr lang="fr-FR" sz="1200" b="1" dirty="0"/>
              <a:t>faire croire à une association entre le facteur de risque et le critère de jugement alors qu’il n’y en a pas. </a:t>
            </a:r>
            <a:r>
              <a:rPr kumimoji="1" lang="fr-FR" sz="1200" b="1" kern="1200" dirty="0">
                <a:solidFill>
                  <a:schemeClr val="tx1"/>
                </a:solidFill>
                <a:effectLst/>
                <a:latin typeface="Times New Roman" pitchFamily="18" charset="0"/>
                <a:ea typeface="+mn-ea"/>
                <a:cs typeface="+mn-cs"/>
              </a:rPr>
              <a:t>Il peut à l’inverse entrainer une sous-estimation </a:t>
            </a:r>
            <a:r>
              <a:rPr kumimoji="1" lang="fr-FR" sz="1200" b="1" kern="1200" baseline="0" dirty="0">
                <a:solidFill>
                  <a:schemeClr val="tx1"/>
                </a:solidFill>
                <a:effectLst/>
                <a:latin typeface="Times New Roman" pitchFamily="18" charset="0"/>
                <a:ea typeface="+mn-ea"/>
                <a:cs typeface="+mn-cs"/>
              </a:rPr>
              <a:t>de l’association. </a:t>
            </a:r>
          </a:p>
          <a:p>
            <a:r>
              <a:rPr kumimoji="1" lang="fr-FR" sz="1200" b="1" kern="1200" baseline="0" dirty="0">
                <a:solidFill>
                  <a:schemeClr val="tx1"/>
                </a:solidFill>
                <a:effectLst/>
                <a:latin typeface="Times New Roman" pitchFamily="18" charset="0"/>
                <a:ea typeface="+mn-ea"/>
                <a:cs typeface="+mn-cs"/>
              </a:rPr>
              <a:t>Le risque de biais différentiel est très important dans les études cas-témoins</a:t>
            </a:r>
            <a:endParaRPr lang="fr-FR" sz="1200" b="1" dirty="0"/>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a:p>
            <a:endParaRPr kumimoji="1" lang="fr-FR" sz="1200" kern="120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7CE1236A-2CC6-4D2A-89D3-CD6B011127A2}" type="slidenum">
              <a:rPr lang="fr-FR" altLang="fr-FR" smtClean="0"/>
              <a:pPr>
                <a:defRPr/>
              </a:pPr>
              <a:t>45</a:t>
            </a:fld>
            <a:endParaRPr lang="fr-FR" altLang="fr-FR"/>
          </a:p>
        </p:txBody>
      </p:sp>
    </p:spTree>
    <p:extLst>
      <p:ext uri="{BB962C8B-B14F-4D97-AF65-F5344CB8AC3E}">
        <p14:creationId xmlns:p14="http://schemas.microsoft.com/office/powerpoint/2010/main" val="894542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a:xfrm>
            <a:off x="917575" y="744538"/>
            <a:ext cx="4962525" cy="3722687"/>
          </a:xfrm>
          <a:ln/>
        </p:spPr>
      </p:sp>
      <p:sp>
        <p:nvSpPr>
          <p:cNvPr id="4915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 typeface="Arial" panose="020B0604020202020204" pitchFamily="34" charset="0"/>
              <a:buNone/>
              <a:defRPr/>
            </a:pPr>
            <a:r>
              <a:rPr lang="fr-FR" sz="2800" baseline="0" dirty="0"/>
              <a:t>A l’inverse des cohortes prospectives, les études cas-témoin présentent un </a:t>
            </a:r>
            <a:r>
              <a:rPr lang="fr-FR" sz="2800" b="1" baseline="0" dirty="0"/>
              <a:t>fort risque de biais de sélection différentiel dès la constitution des groupes au départ de l’étude</a:t>
            </a:r>
          </a:p>
          <a:p>
            <a:pPr marL="177800" indent="-177800">
              <a:buFont typeface="Arial" panose="020B0604020202020204" pitchFamily="34" charset="0"/>
              <a:buNone/>
              <a:defRPr/>
            </a:pPr>
            <a:r>
              <a:rPr lang="fr-FR" sz="2800" baseline="0" dirty="0"/>
              <a:t>Dans une </a:t>
            </a:r>
            <a:r>
              <a:rPr lang="fr-FR" sz="2800" b="1" baseline="0" dirty="0"/>
              <a:t>cohorte prospective </a:t>
            </a:r>
            <a:r>
              <a:rPr lang="fr-FR" sz="2800" baseline="0" dirty="0"/>
              <a:t>les </a:t>
            </a:r>
            <a:r>
              <a:rPr lang="fr-FR" sz="2800" b="1" baseline="0" dirty="0"/>
              <a:t>2 groupes comparés (</a:t>
            </a:r>
            <a:r>
              <a:rPr lang="fr-FR" sz="2800" b="1" baseline="0" dirty="0" err="1"/>
              <a:t>exp</a:t>
            </a:r>
            <a:r>
              <a:rPr lang="fr-FR" sz="2800" b="1" baseline="0" dirty="0"/>
              <a:t> et non-</a:t>
            </a:r>
            <a:r>
              <a:rPr lang="fr-FR" sz="2800" b="1" baseline="0" dirty="0" err="1"/>
              <a:t>exp</a:t>
            </a:r>
            <a:r>
              <a:rPr lang="fr-FR" sz="2800" b="1" baseline="0" dirty="0"/>
              <a:t>) sont issus de la même population source</a:t>
            </a:r>
            <a:r>
              <a:rPr lang="fr-FR" sz="2800" baseline="0" dirty="0"/>
              <a:t>, sans considération de l’exposition, un seul groupe de personnes est inclus au départ et on les classe ensuite dans les groupes qui seront comparés : exposés vs non exposés. </a:t>
            </a:r>
          </a:p>
          <a:p>
            <a:pPr marL="177800" indent="-177800">
              <a:buFont typeface="Arial" panose="020B0604020202020204" pitchFamily="34" charset="0"/>
              <a:buNone/>
              <a:defRPr/>
            </a:pPr>
            <a:r>
              <a:rPr lang="fr-FR" sz="2800" baseline="0" dirty="0"/>
              <a:t>En revanche, dans une </a:t>
            </a:r>
            <a:r>
              <a:rPr lang="fr-FR" sz="2800" b="1" baseline="0" dirty="0"/>
              <a:t>étude cas-témoin</a:t>
            </a:r>
            <a:r>
              <a:rPr lang="fr-FR" sz="2800" baseline="0" dirty="0"/>
              <a:t>, les </a:t>
            </a:r>
            <a:r>
              <a:rPr lang="fr-FR" sz="2800" b="1" baseline="0" dirty="0"/>
              <a:t>2 groupes comparés (cas et témoins) ne sont pas issus de la même population</a:t>
            </a:r>
            <a:r>
              <a:rPr lang="fr-FR" sz="2800" baseline="0" dirty="0"/>
              <a:t> et donc s’il y a des biais de sélection il y a beaucoup de chances pourque ceux-ci soient différents entre les deux groupes.</a:t>
            </a:r>
          </a:p>
          <a:p>
            <a:pPr marL="177800" indent="-177800">
              <a:buFont typeface="Arial" panose="020B0604020202020204" pitchFamily="34" charset="0"/>
              <a:buNone/>
              <a:defRPr/>
            </a:pPr>
            <a:endParaRPr lang="fr-FR" sz="2800" baseline="0" dirty="0"/>
          </a:p>
          <a:p>
            <a:endParaRPr lang="fr-FR" altLang="fr-FR" dirty="0"/>
          </a:p>
        </p:txBody>
      </p:sp>
      <p:sp>
        <p:nvSpPr>
          <p:cNvPr id="4915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E3975A43-DEC3-4367-953F-183F1BC4CE57}" type="slidenum">
              <a:rPr lang="fr-FR" altLang="fr-FR" sz="1200" smtClean="0">
                <a:latin typeface="Times New Roman" panose="02020603050405020304" pitchFamily="18" charset="0"/>
              </a:rPr>
              <a:pPr/>
              <a:t>46</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032748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Choisir</a:t>
            </a:r>
            <a:r>
              <a:rPr lang="fr-FR" baseline="0" dirty="0"/>
              <a:t> </a:t>
            </a:r>
            <a:r>
              <a:rPr lang="fr-FR" dirty="0"/>
              <a:t>des témoins hospitalisés par rapport à des témoins en population générale présente</a:t>
            </a:r>
            <a:r>
              <a:rPr lang="fr-FR" baseline="0" dirty="0"/>
              <a:t> </a:t>
            </a:r>
            <a:r>
              <a:rPr lang="fr-FR" dirty="0"/>
              <a:t>des avantages et des inconvénients. Les avantages sont la faisabilité avec un accès plus facile,</a:t>
            </a:r>
            <a:r>
              <a:rPr lang="fr-FR" baseline="0" dirty="0"/>
              <a:t> </a:t>
            </a:r>
            <a:r>
              <a:rPr lang="fr-FR" dirty="0"/>
              <a:t>une forte motivation des témoins qui sont à l’hôpital qui sont plus disponibles et qui donc</a:t>
            </a:r>
            <a:r>
              <a:rPr lang="fr-FR" baseline="0" dirty="0"/>
              <a:t> </a:t>
            </a:r>
            <a:r>
              <a:rPr lang="fr-FR" dirty="0"/>
              <a:t>acceptent plus facilement de participer, et viennent en général de la même zone géographique que les cas,</a:t>
            </a:r>
            <a:r>
              <a:rPr lang="fr-FR" baseline="0" dirty="0"/>
              <a:t> </a:t>
            </a:r>
            <a:r>
              <a:rPr lang="fr-FR" dirty="0"/>
              <a:t>en revanche ils ont l’inconvénient d’être probablement assez différents des témoins en population générale ce</a:t>
            </a:r>
            <a:r>
              <a:rPr lang="fr-FR" baseline="0" dirty="0"/>
              <a:t> qui constitue donc </a:t>
            </a:r>
            <a:r>
              <a:rPr lang="fr-FR" dirty="0"/>
              <a:t>un biais de sélection et</a:t>
            </a:r>
            <a:r>
              <a:rPr lang="fr-FR" baseline="0" dirty="0"/>
              <a:t> </a:t>
            </a:r>
            <a:r>
              <a:rPr lang="fr-FR" dirty="0"/>
              <a:t>réduit l’</a:t>
            </a:r>
            <a:r>
              <a:rPr lang="fr-FR" dirty="0" err="1"/>
              <a:t>extrapolabilité</a:t>
            </a:r>
            <a:r>
              <a:rPr lang="fr-FR" baseline="0" dirty="0"/>
              <a:t> </a:t>
            </a:r>
            <a:r>
              <a:rPr lang="fr-FR" dirty="0"/>
              <a:t>des résultats c’est-à-dire la validité externe.</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47</a:t>
            </a:fld>
            <a:endParaRPr lang="fr-FR" altLang="fr-FR"/>
          </a:p>
        </p:txBody>
      </p:sp>
    </p:spTree>
    <p:extLst>
      <p:ext uri="{BB962C8B-B14F-4D97-AF65-F5344CB8AC3E}">
        <p14:creationId xmlns:p14="http://schemas.microsoft.com/office/powerpoint/2010/main" val="2697603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a:xfrm>
            <a:off x="917575" y="744538"/>
            <a:ext cx="4962525" cy="3722687"/>
          </a:xfrm>
          <a:ln/>
        </p:spPr>
      </p:sp>
      <p:sp>
        <p:nvSpPr>
          <p:cNvPr id="4915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buFont typeface="Arial" panose="020B0604020202020204" pitchFamily="34" charset="0"/>
              <a:buNone/>
              <a:defRPr/>
            </a:pPr>
            <a:r>
              <a:rPr lang="fr-FR" sz="2800" dirty="0"/>
              <a:t>Les </a:t>
            </a:r>
            <a:r>
              <a:rPr lang="fr-FR" sz="2800" b="1" dirty="0"/>
              <a:t>TEMOINS</a:t>
            </a:r>
            <a:r>
              <a:rPr lang="fr-FR" sz="2800" dirty="0"/>
              <a:t> représentent le </a:t>
            </a:r>
            <a:r>
              <a:rPr lang="fr-FR" sz="2800" b="1" dirty="0"/>
              <a:t>groupe de référence </a:t>
            </a:r>
            <a:r>
              <a:rPr lang="fr-FR" sz="2800" dirty="0"/>
              <a:t>dans une étude cas-témoin, ils sont censés être représentatifs de la population générale pour ce qui concerne la fréquence d’exposition</a:t>
            </a:r>
          </a:p>
          <a:p>
            <a:pPr marL="177800" indent="-177800">
              <a:buFont typeface="Arial" panose="020B0604020202020204" pitchFamily="34" charset="0"/>
              <a:buNone/>
              <a:defRPr/>
            </a:pPr>
            <a:r>
              <a:rPr lang="fr-FR" sz="2800" dirty="0"/>
              <a:t>On risque donc d’obtenir une estimation erronée de l’association entre FDR et CJ si le groupe de « référence » est systématiquement plus exposé ou moins exposé que la population générale. Si le groupe de témoins est systématiquement plus exposé, alors on risque de passer à coté d’un vrai facteur de risque et à l’inverse si le groupe de témoins est systématiquement moins exposé, alors on risque de conclure qu’il s’agit d’un facteur de risque puisque les CAS sont plus souvent exposés alors qu’en fait c’est faux.</a:t>
            </a:r>
          </a:p>
          <a:p>
            <a:pPr marL="177800" indent="-177800">
              <a:buFont typeface="Arial" panose="020B0604020202020204" pitchFamily="34" charset="0"/>
              <a:buNone/>
              <a:defRPr/>
            </a:pPr>
            <a:r>
              <a:rPr lang="fr-FR" sz="2800" dirty="0"/>
              <a:t>ne sont peut-être pas « représentatifs » de la population générale en terme de fréquence d’exposition au facteur de risque étudié.</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dirty="0"/>
              <a:t>Le problème est qu’on peut identifier des risques de biais mais qu’on n’arrive pratiquement jamais à mesurer les biais de sélection, on ne peut que les redouter. C’est pourquoi une étude cas-témoin a un faible niveau de preuve</a:t>
            </a:r>
          </a:p>
          <a:p>
            <a:endParaRPr lang="fr-FR" altLang="fr-FR" dirty="0"/>
          </a:p>
        </p:txBody>
      </p:sp>
      <p:sp>
        <p:nvSpPr>
          <p:cNvPr id="4915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E3975A43-DEC3-4367-953F-183F1BC4CE57}" type="slidenum">
              <a:rPr lang="fr-FR" altLang="fr-FR" sz="1200" smtClean="0">
                <a:latin typeface="Times New Roman" panose="02020603050405020304" pitchFamily="18" charset="0"/>
              </a:rPr>
              <a:pPr/>
              <a:t>48</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3925308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CE1236A-2CC6-4D2A-89D3-CD6B011127A2}" type="slidenum">
              <a:rPr lang="fr-FR" altLang="fr-FR" smtClean="0"/>
              <a:pPr>
                <a:defRPr/>
              </a:pPr>
              <a:t>49</a:t>
            </a:fld>
            <a:endParaRPr lang="fr-FR" altLang="fr-FR"/>
          </a:p>
        </p:txBody>
      </p:sp>
    </p:spTree>
    <p:extLst>
      <p:ext uri="{BB962C8B-B14F-4D97-AF65-F5344CB8AC3E}">
        <p14:creationId xmlns:p14="http://schemas.microsoft.com/office/powerpoint/2010/main" val="175385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les cas dans lesquels une étude cas témoin est appropriée :</a:t>
            </a:r>
          </a:p>
          <a:p>
            <a:pPr marL="171450" indent="-171450">
              <a:buFont typeface="Arial" panose="020B0604020202020204" pitchFamily="34" charset="0"/>
              <a:buChar char="•"/>
            </a:pPr>
            <a:r>
              <a:rPr lang="fr-FR" dirty="0"/>
              <a:t>Lorsque l’étude de cohorte prospective est impossible et qu’il n’y a pas de données permettant de faire une étude de cohorte historique, </a:t>
            </a:r>
          </a:p>
          <a:p>
            <a:pPr marL="171450" indent="-171450">
              <a:buFont typeface="Arial" panose="020B0604020202020204" pitchFamily="34" charset="0"/>
              <a:buChar char="•"/>
            </a:pPr>
            <a:r>
              <a:rPr lang="fr-FR" dirty="0"/>
              <a:t>En préliminaire d’une étude de cohorte pour mieux calibrer</a:t>
            </a:r>
            <a:r>
              <a:rPr lang="fr-FR" baseline="0" dirty="0"/>
              <a:t> et </a:t>
            </a:r>
            <a:r>
              <a:rPr lang="fr-FR" dirty="0"/>
              <a:t>planifier 	celle-ci </a:t>
            </a:r>
          </a:p>
          <a:p>
            <a:pPr marL="171450" indent="-171450">
              <a:buFont typeface="Arial" panose="020B0604020202020204" pitchFamily="34" charset="0"/>
              <a:buChar char="•"/>
            </a:pPr>
            <a:r>
              <a:rPr lang="fr-FR" dirty="0"/>
              <a:t>S’il faut des résultats urgents pour des questions de santé publique</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a:t>
            </a:fld>
            <a:endParaRPr lang="fr-FR" altLang="fr-FR"/>
          </a:p>
        </p:txBody>
      </p:sp>
    </p:spTree>
    <p:extLst>
      <p:ext uri="{BB962C8B-B14F-4D97-AF65-F5344CB8AC3E}">
        <p14:creationId xmlns:p14="http://schemas.microsoft.com/office/powerpoint/2010/main" val="3667228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CE1236A-2CC6-4D2A-89D3-CD6B011127A2}" type="slidenum">
              <a:rPr lang="fr-FR" altLang="fr-FR" smtClean="0"/>
              <a:pPr>
                <a:defRPr/>
              </a:pPr>
              <a:t>50</a:t>
            </a:fld>
            <a:endParaRPr lang="fr-FR" altLang="fr-FR"/>
          </a:p>
        </p:txBody>
      </p:sp>
    </p:spTree>
    <p:extLst>
      <p:ext uri="{BB962C8B-B14F-4D97-AF65-F5344CB8AC3E}">
        <p14:creationId xmlns:p14="http://schemas.microsoft.com/office/powerpoint/2010/main" val="2969686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CDE6F2B-2CA9-4BA2-9C42-C4FA7797B358}"/>
              </a:ext>
            </a:extLst>
          </p:cNvPr>
          <p:cNvSpPr>
            <a:spLocks noGrp="1" noRot="1" noChangeAspect="1" noTextEdit="1"/>
          </p:cNvSpPr>
          <p:nvPr>
            <p:ph type="sldImg"/>
          </p:nvPr>
        </p:nvSpPr>
        <p:spPr>
          <a:xfrm>
            <a:off x="917575" y="744538"/>
            <a:ext cx="4962525" cy="3722687"/>
          </a:xfrm>
          <a:ln/>
        </p:spPr>
      </p:sp>
      <p:sp>
        <p:nvSpPr>
          <p:cNvPr id="31747" name="Espace réservé des commentaires 2">
            <a:extLst>
              <a:ext uri="{FF2B5EF4-FFF2-40B4-BE49-F238E27FC236}">
                <a16:creationId xmlns:a16="http://schemas.microsoft.com/office/drawing/2014/main" id="{4E29F28B-FA2A-47DA-9207-60214A02F8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defRPr/>
            </a:pPr>
            <a:endParaRPr lang="fr-FR" altLang="fr-FR" sz="2400" dirty="0"/>
          </a:p>
          <a:p>
            <a:pPr>
              <a:buFont typeface="Arial" panose="020B0604020202020204" pitchFamily="34" charset="0"/>
              <a:buNone/>
              <a:defRPr/>
            </a:pPr>
            <a:r>
              <a:rPr lang="fr-FR" altLang="fr-FR" sz="2400" dirty="0"/>
              <a:t>Pour ce qui concerne les </a:t>
            </a:r>
            <a:r>
              <a:rPr lang="fr-FR" altLang="fr-FR" sz="2400" b="1" dirty="0"/>
              <a:t>CAS</a:t>
            </a:r>
            <a:r>
              <a:rPr lang="fr-FR" altLang="fr-FR" sz="2400" dirty="0"/>
              <a:t>, il y a peu de risque de biais de sélection lorsqu’ils sont issus d’</a:t>
            </a:r>
            <a:r>
              <a:rPr lang="fr-FR" altLang="fr-FR" sz="2400" b="1" dirty="0"/>
              <a:t>enregistrement exhaustif </a:t>
            </a:r>
            <a:r>
              <a:rPr lang="fr-FR" altLang="fr-FR" sz="2400" dirty="0"/>
              <a:t>comme dans les registres du cancer.</a:t>
            </a:r>
          </a:p>
          <a:p>
            <a:pPr>
              <a:buFont typeface="Arial" panose="020B0604020202020204" pitchFamily="34" charset="0"/>
              <a:buNone/>
              <a:defRPr/>
            </a:pPr>
            <a:r>
              <a:rPr lang="fr-FR" altLang="fr-FR" sz="2400" dirty="0"/>
              <a:t>Lorsque la population source des CAS est celle de services hospitaliers, il peut y avoir une sélection des cas les plus graves. Une façon de </a:t>
            </a:r>
            <a:r>
              <a:rPr lang="fr-FR" altLang="fr-FR" sz="2400" b="1" dirty="0"/>
              <a:t>limiter le biais de sélection </a:t>
            </a:r>
            <a:r>
              <a:rPr lang="fr-FR" altLang="fr-FR" sz="2400" dirty="0"/>
              <a:t>est d’inclure dans l’étude </a:t>
            </a:r>
            <a:r>
              <a:rPr lang="fr-FR" altLang="fr-FR" sz="2400" b="1" dirty="0"/>
              <a:t>tous les nouveaux cas </a:t>
            </a:r>
            <a:r>
              <a:rPr lang="fr-FR" altLang="fr-FR" sz="2400" dirty="0"/>
              <a:t>qui se présentent dans ces services hospitaliers sur une période. </a:t>
            </a:r>
          </a:p>
          <a:p>
            <a:pPr>
              <a:lnSpc>
                <a:spcPts val="2500"/>
              </a:lnSpc>
              <a:defRPr/>
            </a:pPr>
            <a:endParaRPr lang="fr-FR" sz="2400" dirty="0"/>
          </a:p>
          <a:p>
            <a:pPr>
              <a:lnSpc>
                <a:spcPts val="2500"/>
              </a:lnSpc>
              <a:defRPr/>
            </a:pPr>
            <a:r>
              <a:rPr lang="fr-FR" sz="2400" dirty="0"/>
              <a:t>Ne prendre que des cas incidents est beaucoup plus difficile car si l’on recrute les patients dans un service médical il est évident que la proportion de nouveaux patients par rapport à l’ensemble des patients suivis régulièrement dans le service est très faible et la période d’inclusion sera donc beaucoup plus longue.  </a:t>
            </a:r>
          </a:p>
          <a:p>
            <a:pPr>
              <a:lnSpc>
                <a:spcPts val="2500"/>
              </a:lnSpc>
              <a:defRPr/>
            </a:pPr>
            <a:r>
              <a:rPr lang="fr-FR" sz="2400" dirty="0"/>
              <a:t>En revanche cela présente beaucoup d’avantages. </a:t>
            </a:r>
          </a:p>
          <a:p>
            <a:pPr>
              <a:lnSpc>
                <a:spcPts val="2500"/>
              </a:lnSpc>
              <a:defRPr/>
            </a:pPr>
            <a:r>
              <a:rPr lang="fr-FR" sz="2400" dirty="0"/>
              <a:t>Le premier est que si l’on inclut tous les nouveaux cas (et seulement les nouveaux cas) il y a de fortes chances qu’ils soient représentatifs de l’ensemble des cas alors que si l’on prend tous</a:t>
            </a:r>
            <a:r>
              <a:rPr lang="fr-FR" sz="2400" baseline="0" dirty="0"/>
              <a:t> les cas </a:t>
            </a:r>
            <a:r>
              <a:rPr lang="fr-FR" sz="2400" dirty="0" err="1"/>
              <a:t>prévalents</a:t>
            </a:r>
            <a:r>
              <a:rPr lang="fr-FR" sz="2400" baseline="0" dirty="0"/>
              <a:t>, qu’ils soient récents ou anciens, </a:t>
            </a:r>
            <a:r>
              <a:rPr lang="fr-FR" sz="2400" dirty="0"/>
              <a:t>il y a un risque de biais de sélection</a:t>
            </a:r>
            <a:r>
              <a:rPr lang="fr-FR" sz="2400" baseline="0" dirty="0"/>
              <a:t> :</a:t>
            </a:r>
            <a:endParaRPr lang="fr-FR" sz="2400" dirty="0"/>
          </a:p>
          <a:p>
            <a:pPr marL="342900" indent="-342900">
              <a:lnSpc>
                <a:spcPts val="2500"/>
              </a:lnSpc>
              <a:buFontTx/>
              <a:buChar char="-"/>
              <a:defRPr/>
            </a:pPr>
            <a:r>
              <a:rPr lang="fr-FR" sz="2400" dirty="0"/>
              <a:t>Pour les pathologies les plus graves il s’agit le plus souvent d’un biais de sélection par le pronostic.</a:t>
            </a:r>
            <a:r>
              <a:rPr lang="fr-FR" sz="2400" baseline="0" dirty="0"/>
              <a:t> En effet le sous-groupe des patients </a:t>
            </a:r>
            <a:r>
              <a:rPr lang="fr-FR" sz="2400" dirty="0"/>
              <a:t>les moins graves ayant une survie plus longue, ceux-ci ont plus de chances d’être inclus dans l’étude qui comportera donc une surreprésentation de ces cas les moins graves. c’est ce qu’on appelle le biais de survie sélective.</a:t>
            </a:r>
            <a:r>
              <a:rPr lang="fr-FR" sz="2400" baseline="0" dirty="0"/>
              <a:t> </a:t>
            </a:r>
          </a:p>
          <a:p>
            <a:pPr marL="342900" indent="-342900">
              <a:lnSpc>
                <a:spcPts val="2500"/>
              </a:lnSpc>
              <a:buFontTx/>
              <a:buChar char="-"/>
              <a:defRPr/>
            </a:pPr>
            <a:r>
              <a:rPr lang="fr-FR" sz="2400" baseline="0" dirty="0"/>
              <a:t>P</a:t>
            </a:r>
            <a:r>
              <a:rPr lang="fr-FR" sz="2400" dirty="0"/>
              <a:t>our les pathologies moins graves c’est souvent l’inverse  avec un biais de sélection par le recours aux soins.</a:t>
            </a:r>
            <a:r>
              <a:rPr lang="fr-FR" sz="2400" baseline="0" dirty="0"/>
              <a:t> Si </a:t>
            </a:r>
            <a:r>
              <a:rPr lang="fr-FR" sz="2400" dirty="0"/>
              <a:t>l’on considère par exemple une pathologie comme le diabète, les</a:t>
            </a:r>
            <a:r>
              <a:rPr lang="fr-FR" sz="2400" baseline="0" dirty="0"/>
              <a:t> </a:t>
            </a:r>
            <a:r>
              <a:rPr lang="fr-FR" sz="2400" dirty="0"/>
              <a:t>patients ayant les formes les plus graves avec le plus de comorbidités consulte plus souvent est la probabilité d’être inclus dans l’étude est donc plus grande que les formes moins sévères.</a:t>
            </a:r>
          </a:p>
          <a:p>
            <a:pPr marL="342900" indent="-342900">
              <a:lnSpc>
                <a:spcPts val="2500"/>
              </a:lnSpc>
              <a:buFontTx/>
              <a:buChar char="-"/>
              <a:defRPr/>
            </a:pPr>
            <a:endParaRPr lang="fr-FR" sz="2400" dirty="0"/>
          </a:p>
          <a:p>
            <a:pPr>
              <a:lnSpc>
                <a:spcPts val="2500"/>
              </a:lnSpc>
              <a:defRPr/>
            </a:pPr>
            <a:r>
              <a:rPr lang="fr-FR" sz="2400" i="1" dirty="0"/>
              <a:t>Exemple de biais</a:t>
            </a:r>
            <a:r>
              <a:rPr lang="fr-FR" sz="2400" i="1" baseline="0" dirty="0"/>
              <a:t> de sélection induit par l’utilisation de cas </a:t>
            </a:r>
            <a:r>
              <a:rPr lang="fr-FR" sz="2400" i="1" baseline="0" dirty="0" err="1"/>
              <a:t>prévalents</a:t>
            </a:r>
            <a:r>
              <a:rPr lang="fr-FR" sz="2400" i="1" baseline="0" dirty="0"/>
              <a:t> : I</a:t>
            </a:r>
            <a:r>
              <a:rPr lang="fr-FR" sz="2400" i="1" dirty="0"/>
              <a:t>l avait été décrit une association entre l’antigène HLA2 et la leucémie aiguë à partir d’une étude qui comportait des cas </a:t>
            </a:r>
            <a:r>
              <a:rPr lang="fr-FR" sz="2400" i="1" dirty="0" err="1"/>
              <a:t>prévalents</a:t>
            </a:r>
            <a:r>
              <a:rPr lang="fr-FR" sz="2400" i="1" dirty="0"/>
              <a:t>. Cette caractéristique génétique a été prise pour un facteur de risque de leucémie aiguë alors qu’en fait c’est au contraire un facteur de meilleur pronostic et non de risque ce qui explique qu’il soit surreprésenté parmi les personnes présentant une meilleure survie.</a:t>
            </a:r>
          </a:p>
          <a:p>
            <a:pPr>
              <a:lnSpc>
                <a:spcPts val="2500"/>
              </a:lnSpc>
              <a:defRPr/>
            </a:pPr>
            <a:endParaRPr lang="fr-FR" sz="2400" dirty="0">
              <a:sym typeface="Wingdings" pitchFamily="2" charset="2"/>
            </a:endParaRPr>
          </a:p>
          <a:p>
            <a:pPr>
              <a:lnSpc>
                <a:spcPts val="2500"/>
              </a:lnSpc>
              <a:defRPr/>
            </a:pPr>
            <a:r>
              <a:rPr lang="fr-FR" sz="2400" dirty="0"/>
              <a:t>Enfin l’inclusion de cas </a:t>
            </a:r>
            <a:r>
              <a:rPr lang="fr-FR" sz="2400" dirty="0" err="1"/>
              <a:t>prévalents</a:t>
            </a:r>
            <a:r>
              <a:rPr lang="fr-FR" sz="2400" dirty="0"/>
              <a:t> fait courir le risque de confondre causes et conséquences de la maladie. Prenons</a:t>
            </a:r>
            <a:r>
              <a:rPr lang="fr-FR" sz="2400" baseline="0" dirty="0"/>
              <a:t> un exemple théorique. Si on fait une étude sur la relation entre activité physique et cancer du colon on pourrait trouver chez les cas </a:t>
            </a:r>
            <a:r>
              <a:rPr lang="fr-FR" sz="2400" baseline="0" dirty="0" err="1"/>
              <a:t>prévalents</a:t>
            </a:r>
            <a:r>
              <a:rPr lang="fr-FR" sz="2400" baseline="0" dirty="0"/>
              <a:t> (des cas qui ont des antécédents de cancer du colon quelle que soit son ancienneté) une activité physique plus réduite et en conclure que l’activité physique réduite est une cause de cancer du colon alors que c’est à la suite de leur cancer qu’ils ont réduit leur activité et que c’est donc une conséquence et non une cause.</a:t>
            </a:r>
            <a:endParaRPr lang="fr-FR" sz="2400" dirty="0">
              <a:sym typeface="Wingdings" pitchFamily="2" charset="2"/>
            </a:endParaRPr>
          </a:p>
          <a:p>
            <a:endParaRPr lang="fr-FR" altLang="fr-FR" dirty="0"/>
          </a:p>
        </p:txBody>
      </p:sp>
      <p:sp>
        <p:nvSpPr>
          <p:cNvPr id="31748" name="Espace réservé du numéro de diapositive 3">
            <a:extLst>
              <a:ext uri="{FF2B5EF4-FFF2-40B4-BE49-F238E27FC236}">
                <a16:creationId xmlns:a16="http://schemas.microsoft.com/office/drawing/2014/main" id="{61A44ACF-F44F-489A-8B3D-7566D3A37D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74F03C4E-5E80-4579-970A-972FF002BB06}" type="slidenum">
              <a:rPr lang="fr-FR" altLang="fr-FR" sz="1200" smtClean="0">
                <a:latin typeface="Times New Roman" panose="02020603050405020304" pitchFamily="18" charset="0"/>
              </a:rPr>
              <a:pPr/>
              <a:t>51</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1854448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a:xfrm>
            <a:off x="917575" y="744538"/>
            <a:ext cx="4962525" cy="3722687"/>
          </a:xfrm>
          <a:ln/>
        </p:spPr>
      </p:sp>
      <p:sp>
        <p:nvSpPr>
          <p:cNvPr id="634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fr-FR" sz="1200" kern="1200" dirty="0">
                <a:solidFill>
                  <a:schemeClr val="tx1"/>
                </a:solidFill>
                <a:latin typeface="Times New Roman" pitchFamily="18" charset="0"/>
                <a:ea typeface="+mn-ea"/>
                <a:cs typeface="+mn-cs"/>
              </a:rPr>
              <a:t>Un biais de mesure est donc une erreur systématique portant sur la mesure soit de l'exposition au facteur de risque soit du critère de jugement </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Dans les </a:t>
            </a:r>
            <a:r>
              <a:rPr kumimoji="1" lang="fr-FR" sz="1200" b="1" kern="1200" dirty="0">
                <a:solidFill>
                  <a:schemeClr val="tx1"/>
                </a:solidFill>
                <a:latin typeface="Times New Roman" pitchFamily="18" charset="0"/>
                <a:ea typeface="+mn-ea"/>
                <a:cs typeface="+mn-cs"/>
              </a:rPr>
              <a:t>études cas-témoins</a:t>
            </a:r>
            <a:r>
              <a:rPr kumimoji="1" lang="fr-FR" sz="1200" b="1" kern="1200" baseline="0" dirty="0">
                <a:solidFill>
                  <a:schemeClr val="tx1"/>
                </a:solidFill>
                <a:latin typeface="Times New Roman" pitchFamily="18" charset="0"/>
                <a:ea typeface="+mn-ea"/>
                <a:cs typeface="+mn-cs"/>
              </a:rPr>
              <a:t> </a:t>
            </a:r>
            <a:r>
              <a:rPr kumimoji="1" lang="fr-FR" sz="1200" b="1" kern="1200" dirty="0">
                <a:solidFill>
                  <a:schemeClr val="tx1"/>
                </a:solidFill>
                <a:latin typeface="Times New Roman" pitchFamily="18" charset="0"/>
                <a:ea typeface="+mn-ea"/>
                <a:cs typeface="+mn-cs"/>
              </a:rPr>
              <a:t>le risque</a:t>
            </a:r>
            <a:r>
              <a:rPr kumimoji="1" lang="fr-FR" sz="1200" b="1" kern="1200" baseline="0" dirty="0">
                <a:solidFill>
                  <a:schemeClr val="tx1"/>
                </a:solidFill>
                <a:latin typeface="Times New Roman" pitchFamily="18" charset="0"/>
                <a:ea typeface="+mn-ea"/>
                <a:cs typeface="+mn-cs"/>
              </a:rPr>
              <a:t> de biais de mesure </a:t>
            </a:r>
            <a:r>
              <a:rPr kumimoji="1" lang="fr-FR" sz="1200" b="1" kern="1200" dirty="0">
                <a:solidFill>
                  <a:schemeClr val="tx1"/>
                </a:solidFill>
                <a:latin typeface="Times New Roman" pitchFamily="18" charset="0"/>
                <a:ea typeface="+mn-ea"/>
                <a:cs typeface="+mn-cs"/>
              </a:rPr>
              <a:t>porte essentiellement sur la mesure de l’exposition</a:t>
            </a:r>
          </a:p>
          <a:p>
            <a:r>
              <a:rPr kumimoji="1" lang="fr-FR" sz="1200" b="1" kern="1200" dirty="0">
                <a:solidFill>
                  <a:schemeClr val="tx1"/>
                </a:solidFill>
                <a:latin typeface="Times New Roman" pitchFamily="18" charset="0"/>
                <a:ea typeface="+mn-ea"/>
                <a:cs typeface="+mn-cs"/>
              </a:rPr>
              <a:t>Et il s’agit+++ de biais de mesure différentiels qui menacent donc la validité interne </a:t>
            </a:r>
          </a:p>
          <a:p>
            <a:endParaRPr kumimoji="1" lang="fr-FR" sz="1200" b="1"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Parmi les causes classiques de biais de mesure dans </a:t>
            </a:r>
            <a:r>
              <a:rPr kumimoji="1" lang="fr-FR" sz="1200" b="0" kern="1200" dirty="0">
                <a:solidFill>
                  <a:schemeClr val="tx1"/>
                </a:solidFill>
                <a:latin typeface="Times New Roman" pitchFamily="18" charset="0"/>
                <a:ea typeface="+mn-ea"/>
                <a:cs typeface="+mn-cs"/>
              </a:rPr>
              <a:t>les études cas-témoin on retrouve le biais de mémoire, le b</a:t>
            </a:r>
            <a:r>
              <a:rPr lang="fr-FR" altLang="fr-FR" sz="2000" b="0" dirty="0"/>
              <a:t>iais de désirabilité sociale (</a:t>
            </a:r>
            <a:r>
              <a:rPr lang="fr-FR" altLang="fr-FR" sz="2000" b="0" dirty="0" err="1"/>
              <a:t>faking</a:t>
            </a:r>
            <a:r>
              <a:rPr lang="fr-FR" altLang="fr-FR" sz="2000" b="0" dirty="0"/>
              <a:t> good) et le biais d’évaluation : </a:t>
            </a:r>
            <a:r>
              <a:rPr lang="fr-FR" altLang="fr-FR" sz="1600" b="0" dirty="0"/>
              <a:t>Si l’enquêteur n’est pas en i</a:t>
            </a:r>
            <a:r>
              <a:rPr lang="fr-FR" altLang="fr-FR" sz="1600" dirty="0"/>
              <a:t>nsu de la maladie s’ajoute un risque de biais de mesure lié à l’enquêteur, le risque de ce biais peut être réduit par 1. l’insu si possible 2. la standardisation des questionnaires et la formation des enquêteurs</a:t>
            </a:r>
          </a:p>
          <a:p>
            <a:endParaRPr kumimoji="1" lang="fr-FR" sz="1200" kern="1200" dirty="0">
              <a:solidFill>
                <a:schemeClr val="tx1"/>
              </a:solidFill>
              <a:latin typeface="Times New Roman" pitchFamily="18" charset="0"/>
              <a:ea typeface="+mn-ea"/>
              <a:cs typeface="+mn-cs"/>
            </a:endParaRPr>
          </a:p>
          <a:p>
            <a:r>
              <a:rPr kumimoji="1" lang="fr-FR" sz="1200" kern="1200" dirty="0">
                <a:solidFill>
                  <a:schemeClr val="tx1"/>
                </a:solidFill>
                <a:latin typeface="Times New Roman" pitchFamily="18" charset="0"/>
                <a:ea typeface="+mn-ea"/>
                <a:cs typeface="+mn-cs"/>
              </a:rPr>
              <a:t>	</a:t>
            </a:r>
          </a:p>
          <a:p>
            <a:endParaRPr lang="fr-FR" altLang="fr-FR" b="0" dirty="0"/>
          </a:p>
        </p:txBody>
      </p:sp>
      <p:sp>
        <p:nvSpPr>
          <p:cNvPr id="634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fld id="{4D5F1D8A-D801-4CE5-8E4C-50E0848DF547}" type="slidenum">
              <a:rPr lang="fr-FR" altLang="fr-FR" sz="1200" smtClean="0">
                <a:latin typeface="Times New Roman" panose="02020603050405020304" pitchFamily="18" charset="0"/>
              </a:rPr>
              <a:pPr/>
              <a:t>52</a:t>
            </a:fld>
            <a:endParaRPr lang="fr-FR" altLang="fr-FR" sz="1200">
              <a:latin typeface="Times New Roman" panose="02020603050405020304" pitchFamily="18" charset="0"/>
            </a:endParaRPr>
          </a:p>
        </p:txBody>
      </p:sp>
    </p:spTree>
    <p:extLst>
      <p:ext uri="{BB962C8B-B14F-4D97-AF65-F5344CB8AC3E}">
        <p14:creationId xmlns:p14="http://schemas.microsoft.com/office/powerpoint/2010/main" val="2476215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Le biais de mémoire évoqué dans la diapositive précédente est un des problèmes majeurs de l’étude cas témoin. En effet le recueil des facteurs de risque se fait après la survenue de la maladie. Ceci constitue donc un risque majeur de biais de mesure différentiel de l’exposition. Biais de mesure différentiel signifie que ce biais n’affecte pas de la même façon le groupe des cas et le groupe des témoins et pourrait ainsi aboutir à une conclusion totalement erronée de l’étude en attribuant au facteur de risque supposé une relation avec la maladie qui n’existe pas mais qui peut être uniquement liée au biais de mémoire. </a:t>
            </a:r>
            <a:r>
              <a:rPr lang="fr-FR" baseline="0" dirty="0"/>
              <a:t> </a:t>
            </a:r>
          </a:p>
          <a:p>
            <a:r>
              <a:rPr lang="fr-FR" baseline="0" dirty="0"/>
              <a:t>2 situations peuvent se présenter la première est celle dans laquelle le facteur de risque supposé peut être attribué à une exposition extérieure plus ou moins involontaire comme par exemple la vaccination ou la prise de traitement tels que le médiator. Dans ces cas-là surtout s’il y a des aspects médico-légaux, les individus malades ont tendance à surestimer leur exposition. Le 2</a:t>
            </a:r>
            <a:r>
              <a:rPr lang="fr-FR" baseline="30000" dirty="0"/>
              <a:t>e</a:t>
            </a:r>
            <a:r>
              <a:rPr lang="fr-FR" baseline="0" dirty="0"/>
              <a:t> type de situation à l’inverse correspond à l’exposition à des facteurs de risque qui sont sous le contrôle des personnes et souvent associés un sentiment de culpabilité tels que la consommation de tabac ou d’alcool. Dans ces cas la personne peut avoir tendance à sous-estimer l’exposition là encore d’autant plus qu’il existe des conséquences financières ou juridiques.</a:t>
            </a:r>
          </a:p>
          <a:p>
            <a:r>
              <a:rPr lang="fr-FR" baseline="0" dirty="0"/>
              <a:t>En revanche dans le groupe des témoins les personnes se sentent moins concernées donc ce biais de mémoire est en général peu présent</a:t>
            </a:r>
          </a:p>
          <a:p>
            <a:endParaRPr lang="fr-FR" baseline="0" dirty="0"/>
          </a:p>
          <a:p>
            <a:r>
              <a:rPr lang="fr-FR" baseline="0" dirty="0"/>
              <a:t>Si l’enquêteur n’est pas en insu de la maladie s’ajoute alors un risque de biais de mesure supplémentaires, ou biais de d’évaluation, lié à l’enquêteur qui peut inconsciemment projeter ses propres représentations et jugement vis-à-vis de l’exposition. L’insu de l’enquêteur et la standardisation des questionnaires et de leurs conditions de passation permet de réduire ce biais.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53</a:t>
            </a:fld>
            <a:endParaRPr lang="fr-FR" altLang="fr-FR"/>
          </a:p>
        </p:txBody>
      </p:sp>
    </p:spTree>
    <p:extLst>
      <p:ext uri="{BB962C8B-B14F-4D97-AF65-F5344CB8AC3E}">
        <p14:creationId xmlns:p14="http://schemas.microsoft.com/office/powerpoint/2010/main" val="1703936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les points qui nous intéressent particulièrement.</a:t>
            </a:r>
          </a:p>
          <a:p>
            <a:endParaRPr lang="fr-FR" dirty="0"/>
          </a:p>
          <a:p>
            <a:r>
              <a:rPr lang="fr-FR" dirty="0"/>
              <a:t>Les </a:t>
            </a:r>
            <a:r>
              <a:rPr lang="fr-FR" baseline="0" dirty="0"/>
              <a:t> enquêteurs étaient formés pour conduire un entretien téléphonique standardisé (ceci permet de limiter le risque que l’entretien varie en fonction des personnes interrogées ce qui pourrait induire un biais dans les réponses) et </a:t>
            </a:r>
            <a:r>
              <a:rPr lang="fr-FR" b="1" baseline="0" dirty="0"/>
              <a:t>surtout ils ne savaient  pas si les patients qu’ils interrogeaient étaient dans le groupe des cas où dans le groupe des témoins (ceci permet d’éviter que les enquêteurs induisent, même inconsciemment, un biais dans les réponses</a:t>
            </a:r>
            <a:r>
              <a:rPr lang="fr-FR" baseline="0" dirty="0"/>
              <a:t>).</a:t>
            </a:r>
          </a:p>
          <a:p>
            <a:r>
              <a:rPr lang="fr-FR" baseline="0" dirty="0"/>
              <a:t>Au cours de ces entretiens téléphoniques standardisés ils recueillaient des informations sur les antécédents de vaccinations contre l’hépatite B sur une période définie et les dates étaient enregistrées. il s’agissait de données déclaratives mais dans un grand nombre de cas les personnes se sont référées à leur carnet de vaccination au cours de l’entretien (ce qui a permis d’améliorer la qualité des informations concernant l’exposition).</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54</a:t>
            </a:fld>
            <a:endParaRPr lang="fr-FR" altLang="fr-FR"/>
          </a:p>
        </p:txBody>
      </p:sp>
    </p:spTree>
    <p:extLst>
      <p:ext uri="{BB962C8B-B14F-4D97-AF65-F5344CB8AC3E}">
        <p14:creationId xmlns:p14="http://schemas.microsoft.com/office/powerpoint/2010/main" val="2631878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a:t>
            </a:r>
            <a:r>
              <a:rPr lang="fr-FR" baseline="0" dirty="0"/>
              <a:t> dernier point de la check-list es</a:t>
            </a:r>
            <a:r>
              <a:rPr lang="fr-FR" dirty="0"/>
              <a:t>t la discussion dans laquelle les auteurs résument</a:t>
            </a:r>
            <a:r>
              <a:rPr lang="fr-FR" baseline="0" dirty="0"/>
              <a:t> les principaux résultats et surtout les compare </a:t>
            </a:r>
            <a:r>
              <a:rPr lang="fr-FR" dirty="0"/>
              <a:t>aux autres études publiées et discutent également les limites de l’étude</a:t>
            </a: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55</a:t>
            </a:fld>
            <a:endParaRPr lang="fr-FR" altLang="fr-FR"/>
          </a:p>
        </p:txBody>
      </p:sp>
    </p:spTree>
    <p:extLst>
      <p:ext uri="{BB962C8B-B14F-4D97-AF65-F5344CB8AC3E}">
        <p14:creationId xmlns:p14="http://schemas.microsoft.com/office/powerpoint/2010/main" val="213292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Attention de ne pas vous laisser influencer par les interprétations des auteurs qui souvent ne reposent que sur des avis subjectifs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56</a:t>
            </a:fld>
            <a:endParaRPr lang="fr-FR" altLang="fr-FR"/>
          </a:p>
        </p:txBody>
      </p:sp>
    </p:spTree>
    <p:extLst>
      <p:ext uri="{BB962C8B-B14F-4D97-AF65-F5344CB8AC3E}">
        <p14:creationId xmlns:p14="http://schemas.microsoft.com/office/powerpoint/2010/main" val="608085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Les</a:t>
            </a:r>
            <a:r>
              <a:rPr lang="fr-FR" baseline="0" dirty="0"/>
              <a:t> seuls éléments probants sur lesquels vous pouvez vous baser dans la discussion sont les données de la littérature qui repose sur des références bibliographiques comme ces éléments qui parlent de la comparabilité des contrôles avec la population générale</a:t>
            </a:r>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57</a:t>
            </a:fld>
            <a:endParaRPr lang="fr-FR" altLang="fr-FR"/>
          </a:p>
        </p:txBody>
      </p:sp>
    </p:spTree>
    <p:extLst>
      <p:ext uri="{BB962C8B-B14F-4D97-AF65-F5344CB8AC3E}">
        <p14:creationId xmlns:p14="http://schemas.microsoft.com/office/powerpoint/2010/main" val="465635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Ou ces autres éléments sur la comparabilité des cas avec celle d’une étude épidémiologique nationale sur la sclérose en plaques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58</a:t>
            </a:fld>
            <a:endParaRPr lang="fr-FR" altLang="fr-FR"/>
          </a:p>
        </p:txBody>
      </p:sp>
    </p:spTree>
    <p:extLst>
      <p:ext uri="{BB962C8B-B14F-4D97-AF65-F5344CB8AC3E}">
        <p14:creationId xmlns:p14="http://schemas.microsoft.com/office/powerpoint/2010/main" val="17102284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Enfin la comparaison avec les résultats d’autres études comparables permet d’apporter des informations sur la cohérence externe de cette étude</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59</a:t>
            </a:fld>
            <a:endParaRPr lang="fr-FR" altLang="fr-FR"/>
          </a:p>
        </p:txBody>
      </p:sp>
    </p:spTree>
    <p:extLst>
      <p:ext uri="{BB962C8B-B14F-4D97-AF65-F5344CB8AC3E}">
        <p14:creationId xmlns:p14="http://schemas.microsoft.com/office/powerpoint/2010/main" val="107278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latin typeface="Times New Roman" pitchFamily="18" charset="0"/>
                <a:ea typeface="+mn-ea"/>
                <a:cs typeface="+mn-cs"/>
              </a:rPr>
              <a:t>Vous connaissez l’acronyme PECO ou </a:t>
            </a:r>
            <a:r>
              <a:rPr kumimoji="1" lang="fr-FR" sz="1200" b="1" kern="1200" dirty="0">
                <a:solidFill>
                  <a:schemeClr val="tx1"/>
                </a:solidFill>
                <a:latin typeface="Times New Roman" pitchFamily="18" charset="0"/>
                <a:ea typeface="+mn-ea"/>
                <a:cs typeface="+mn-cs"/>
              </a:rPr>
              <a:t>PFCO</a:t>
            </a:r>
            <a:r>
              <a:rPr kumimoji="1" lang="fr-FR" sz="1200" kern="1200" dirty="0">
                <a:solidFill>
                  <a:schemeClr val="tx1"/>
                </a:solidFill>
                <a:latin typeface="Times New Roman" pitchFamily="18" charset="0"/>
                <a:ea typeface="+mn-ea"/>
                <a:cs typeface="+mn-cs"/>
              </a:rPr>
              <a:t> pour vous</a:t>
            </a:r>
            <a:r>
              <a:rPr kumimoji="1" lang="fr-FR" sz="1200" kern="1200" baseline="0" dirty="0">
                <a:solidFill>
                  <a:schemeClr val="tx1"/>
                </a:solidFill>
                <a:latin typeface="Times New Roman" pitchFamily="18" charset="0"/>
                <a:ea typeface="+mn-ea"/>
                <a:cs typeface="+mn-cs"/>
              </a:rPr>
              <a:t> souvenir des différentes </a:t>
            </a:r>
            <a:r>
              <a:rPr kumimoji="1" lang="fr-FR" sz="1200" b="1" kern="1200" baseline="0" dirty="0">
                <a:solidFill>
                  <a:schemeClr val="tx1"/>
                </a:solidFill>
                <a:latin typeface="Times New Roman" pitchFamily="18" charset="0"/>
                <a:ea typeface="+mn-ea"/>
                <a:cs typeface="+mn-cs"/>
              </a:rPr>
              <a:t>composantes de la question de recherche</a:t>
            </a:r>
            <a:r>
              <a:rPr kumimoji="1" lang="fr-FR" sz="1200" kern="1200" baseline="0" dirty="0">
                <a:solidFill>
                  <a:schemeClr val="tx1"/>
                </a:solidFill>
                <a:latin typeface="Times New Roman" pitchFamily="18" charset="0"/>
                <a:ea typeface="+mn-ea"/>
                <a:cs typeface="+mn-cs"/>
              </a:rPr>
              <a:t>, </a:t>
            </a:r>
          </a:p>
          <a:p>
            <a:endParaRPr kumimoji="1" lang="fr-FR" sz="1200" kern="1200" baseline="0" dirty="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Les études cas témoin représentent un cas</a:t>
            </a:r>
            <a:r>
              <a:rPr kumimoji="1" lang="fr-FR" sz="1200" kern="1200" baseline="0" dirty="0">
                <a:solidFill>
                  <a:schemeClr val="tx1"/>
                </a:solidFill>
                <a:latin typeface="Times New Roman" pitchFamily="18" charset="0"/>
                <a:ea typeface="+mn-ea"/>
                <a:cs typeface="+mn-cs"/>
              </a:rPr>
              <a:t> </a:t>
            </a:r>
            <a:r>
              <a:rPr kumimoji="1" lang="fr-FR" sz="1200" kern="1200" dirty="0">
                <a:solidFill>
                  <a:schemeClr val="tx1"/>
                </a:solidFill>
                <a:latin typeface="Times New Roman" pitchFamily="18" charset="0"/>
                <a:ea typeface="+mn-ea"/>
                <a:cs typeface="+mn-cs"/>
              </a:rPr>
              <a:t>particulier</a:t>
            </a:r>
            <a:r>
              <a:rPr kumimoji="1" lang="fr-FR" sz="1200" kern="1200" baseline="0" dirty="0">
                <a:solidFill>
                  <a:schemeClr val="tx1"/>
                </a:solidFill>
                <a:latin typeface="Times New Roman" pitchFamily="18" charset="0"/>
                <a:ea typeface="+mn-ea"/>
                <a:cs typeface="+mn-cs"/>
              </a:rPr>
              <a:t> du PFCO: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baseline="0" dirty="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baseline="0" dirty="0">
                <a:solidFill>
                  <a:schemeClr val="tx1"/>
                </a:solidFill>
                <a:latin typeface="Times New Roman" pitchFamily="18" charset="0"/>
                <a:ea typeface="+mn-ea"/>
                <a:cs typeface="+mn-cs"/>
              </a:rPr>
              <a:t>- </a:t>
            </a:r>
            <a:r>
              <a:rPr kumimoji="1" lang="fr-FR" sz="1200" b="1" kern="1200" baseline="0" dirty="0">
                <a:solidFill>
                  <a:schemeClr val="tx1"/>
                </a:solidFill>
                <a:latin typeface="Times New Roman" pitchFamily="18" charset="0"/>
                <a:ea typeface="+mn-ea"/>
                <a:cs typeface="+mn-cs"/>
              </a:rPr>
              <a:t>Pour ce qui concerne le « Critère de Jugement » (« O »), les critères d’inclusion des « CAS » (correspondant au « P » du PFCO) se confondent avec la définition du Critère de Jugement </a:t>
            </a:r>
          </a:p>
          <a:p>
            <a:endParaRPr kumimoji="1" lang="fr-FR" sz="1200" kern="1200" baseline="0" dirty="0">
              <a:solidFill>
                <a:schemeClr val="tx1"/>
              </a:solidFill>
              <a:latin typeface="Times New Roman" pitchFamily="18" charset="0"/>
              <a:ea typeface="+mn-ea"/>
              <a:cs typeface="+mn-cs"/>
            </a:endParaRPr>
          </a:p>
          <a:p>
            <a:pPr marL="171450" indent="-171450">
              <a:buFontTx/>
              <a:buChar char="-"/>
            </a:pPr>
            <a:r>
              <a:rPr kumimoji="1" lang="fr-FR" sz="1200" kern="1200" baseline="0" dirty="0">
                <a:solidFill>
                  <a:schemeClr val="tx1"/>
                </a:solidFill>
                <a:latin typeface="Times New Roman" pitchFamily="18" charset="0"/>
                <a:ea typeface="+mn-ea"/>
                <a:cs typeface="+mn-cs"/>
              </a:rPr>
              <a:t>Pour ce qui </a:t>
            </a:r>
            <a:r>
              <a:rPr kumimoji="1" lang="fr-FR" sz="1200" b="1" kern="1200" baseline="0" dirty="0">
                <a:solidFill>
                  <a:schemeClr val="tx1"/>
                </a:solidFill>
                <a:latin typeface="Times New Roman" pitchFamily="18" charset="0"/>
                <a:ea typeface="+mn-ea"/>
                <a:cs typeface="+mn-cs"/>
              </a:rPr>
              <a:t>concerne l’échantillon des «Personnes étudiées », il est composé de deux groupes, un groupe de CAS et un groupe de TEMOINS</a:t>
            </a:r>
            <a:r>
              <a:rPr kumimoji="1" lang="fr-FR" sz="1200" kern="1200" baseline="0" dirty="0">
                <a:solidFill>
                  <a:schemeClr val="tx1"/>
                </a:solidFill>
                <a:latin typeface="Times New Roman" pitchFamily="18"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baseline="0" dirty="0">
                <a:solidFill>
                  <a:schemeClr val="tx1"/>
                </a:solidFill>
                <a:latin typeface="Times New Roman" pitchFamily="18" charset="0"/>
                <a:ea typeface="+mn-ea"/>
                <a:cs typeface="+mn-cs"/>
              </a:rPr>
              <a:t>	-&gt; Certains critères de sélection sont </a:t>
            </a:r>
            <a:r>
              <a:rPr kumimoji="1" lang="fr-FR" sz="1200" kern="1200" dirty="0">
                <a:solidFill>
                  <a:schemeClr val="tx1"/>
                </a:solidFill>
                <a:latin typeface="Times New Roman" pitchFamily="18" charset="0"/>
                <a:ea typeface="+mn-ea"/>
                <a:cs typeface="+mn-cs"/>
              </a:rPr>
              <a:t>identiques pour les 2 groupes tels que des critères d'âge ou de sexe par exemple</a:t>
            </a:r>
            <a:endParaRPr kumimoji="1" lang="fr-FR" sz="1200" kern="1200" baseline="0" dirty="0">
              <a:solidFill>
                <a:schemeClr val="tx1"/>
              </a:solidFill>
              <a:latin typeface="Times New Roman" pitchFamily="18" charset="0"/>
              <a:ea typeface="+mn-ea"/>
              <a:cs typeface="+mn-cs"/>
            </a:endParaRPr>
          </a:p>
          <a:p>
            <a:r>
              <a:rPr kumimoji="1" lang="fr-FR" sz="1200" kern="1200" baseline="0" dirty="0">
                <a:solidFill>
                  <a:schemeClr val="tx1"/>
                </a:solidFill>
                <a:latin typeface="Times New Roman" pitchFamily="18" charset="0"/>
                <a:ea typeface="+mn-ea"/>
                <a:cs typeface="+mn-cs"/>
              </a:rPr>
              <a:t>	-&gt; Les critères de sélection spécifiques des patients du groupe des CAS sont également définis par le « critère de jugement »</a:t>
            </a:r>
          </a:p>
          <a:p>
            <a:r>
              <a:rPr kumimoji="1" lang="fr-FR" sz="1200" kern="1200" baseline="0" dirty="0">
                <a:solidFill>
                  <a:schemeClr val="tx1"/>
                </a:solidFill>
                <a:latin typeface="Times New Roman" pitchFamily="18" charset="0"/>
                <a:ea typeface="+mn-ea"/>
                <a:cs typeface="+mn-cs"/>
              </a:rPr>
              <a:t>	-&gt; le groupe de « comparaison » correspond au groupe des TEMOINS (puisqu’on cherche à savoir si les cas étaient plus souvent exposés au FDR que les témoins</a:t>
            </a:r>
          </a:p>
          <a:p>
            <a:endParaRPr kumimoji="1" lang="fr-FR" sz="1200" kern="1200" baseline="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a:p>
            <a:endParaRPr kumimoji="1" lang="fr-FR" sz="1200" kern="1200" dirty="0">
              <a:solidFill>
                <a:schemeClr val="tx1"/>
              </a:solidFill>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6</a:t>
            </a:fld>
            <a:endParaRPr lang="fr-FR" altLang="fr-FR"/>
          </a:p>
        </p:txBody>
      </p:sp>
    </p:spTree>
    <p:extLst>
      <p:ext uri="{BB962C8B-B14F-4D97-AF65-F5344CB8AC3E}">
        <p14:creationId xmlns:p14="http://schemas.microsoft.com/office/powerpoint/2010/main" val="1819943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 niveau de preuve des études de cas témoin a été classé au niveau 3 par la Haute autorité de santé principalement du fait des risques de biais de sélection et de mesures</a:t>
            </a:r>
          </a:p>
          <a:p>
            <a:endParaRPr lang="fr-FR" dirty="0"/>
          </a:p>
        </p:txBody>
      </p:sp>
      <p:sp>
        <p:nvSpPr>
          <p:cNvPr id="4" name="Espace réservé du numéro de diapositive 3"/>
          <p:cNvSpPr>
            <a:spLocks noGrp="1"/>
          </p:cNvSpPr>
          <p:nvPr>
            <p:ph type="sldNum" sz="quarter" idx="10"/>
          </p:nvPr>
        </p:nvSpPr>
        <p:spPr/>
        <p:txBody>
          <a:bodyPr/>
          <a:lstStyle/>
          <a:p>
            <a:pPr>
              <a:defRPr/>
            </a:pPr>
            <a:fld id="{13351DF5-2429-460B-8643-087E54E58B0F}" type="slidenum">
              <a:rPr lang="fr-FR" altLang="fr-FR" smtClean="0"/>
              <a:pPr>
                <a:defRPr/>
              </a:pPr>
              <a:t>60</a:t>
            </a:fld>
            <a:endParaRPr lang="fr-FR" altLang="fr-FR"/>
          </a:p>
        </p:txBody>
      </p:sp>
    </p:spTree>
    <p:extLst>
      <p:ext uri="{BB962C8B-B14F-4D97-AF65-F5344CB8AC3E}">
        <p14:creationId xmlns:p14="http://schemas.microsoft.com/office/powerpoint/2010/main" val="1307226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L’étude cas-témoin a un moins bon niveau de preuve que l’étude de cohorte du fait du plus grand risque de biais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Alors étant donné le faible niveau de preuve des études cas-témoins, pourquoi conduire des études cas-témoins???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Cependant, dans un certain nombre de cas, une étude de cohorte est difficile voire</a:t>
            </a:r>
            <a:r>
              <a:rPr kumimoji="1" lang="fr-FR" sz="1200" kern="1200" baseline="0" dirty="0">
                <a:solidFill>
                  <a:schemeClr val="tx1"/>
                </a:solidFill>
                <a:effectLst/>
                <a:latin typeface="Times New Roman" pitchFamily="18" charset="0"/>
                <a:ea typeface="+mn-ea"/>
                <a:cs typeface="+mn-cs"/>
              </a:rPr>
              <a:t> impossible à réaliser (trop longue ou trop de personnes à inclure)</a:t>
            </a:r>
            <a:endParaRPr kumimoji="1" lang="fr-FR" sz="1200" kern="1200" dirty="0">
              <a:solidFill>
                <a:schemeClr val="tx1"/>
              </a:solidFill>
              <a:effectLst/>
              <a:latin typeface="Times New Roman" pitchFamily="18" charset="0"/>
              <a:ea typeface="+mn-ea"/>
              <a:cs typeface="+mn-cs"/>
            </a:endParaRPr>
          </a:p>
          <a:p>
            <a:endParaRPr lang="fr-FR" dirty="0"/>
          </a:p>
          <a:p>
            <a:r>
              <a:rPr lang="fr-FR" dirty="0"/>
              <a:t>Voici un exemple qui montre quantitativement pourquoi dans certains cas seule une étude cas témoin pourra être menée et non une étude de cohorte </a:t>
            </a:r>
          </a:p>
          <a:p>
            <a:endParaRPr lang="fr-FR" dirty="0"/>
          </a:p>
          <a:p>
            <a:r>
              <a:rPr lang="fr-FR" dirty="0"/>
              <a:t>La question recherche est celle de l’association entre utilisation du téléphone portable et risque de tumeur cérébrale.</a:t>
            </a:r>
          </a:p>
          <a:p>
            <a:r>
              <a:rPr lang="fr-FR" dirty="0"/>
              <a:t>Cette question a été très </a:t>
            </a:r>
            <a:r>
              <a:rPr lang="fr-FR" dirty="0" err="1"/>
              <a:t>pregnante</a:t>
            </a:r>
            <a:r>
              <a:rPr lang="fr-FR" dirty="0"/>
              <a:t> au début de l’utilisation intensive des téléphones portables</a:t>
            </a:r>
          </a:p>
          <a:p>
            <a:r>
              <a:rPr lang="fr-FR" dirty="0"/>
              <a:t>S’agissant d’un problème de santé publique</a:t>
            </a:r>
            <a:r>
              <a:rPr lang="fr-FR" baseline="0" dirty="0"/>
              <a:t> il fallait rapidement disposer de données les plus valides possibles</a:t>
            </a:r>
          </a:p>
          <a:p>
            <a:r>
              <a:rPr lang="fr-FR" baseline="0" dirty="0"/>
              <a:t>Le tableau de droite simule une étude de cohorte qui inclut 400 personnes utilisant un téléphones portable et 400 personnes. Ces personnes sont suivies plusieurs années pour observer si elle développe une tumeur cérébrale. Au bout d’un certain nombre d’années, les tumeurs cérébrales étant très rares, on aura un très faible nombre de cas voir aucun et on ne pourra pas répondre à la question par défaut de puissance statistique.  En revanche si on conduit une étude cas témoin et qu’on recrute 400 cas de tumeurs cérébrales et 400 témoins sans tumeurs cérébrales on aura alors une puissance suffisante pour mettre en évidence une relation si elle existe</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61</a:t>
            </a:fld>
            <a:endParaRPr lang="fr-FR" altLang="fr-FR"/>
          </a:p>
        </p:txBody>
      </p:sp>
    </p:spTree>
    <p:extLst>
      <p:ext uri="{BB962C8B-B14F-4D97-AF65-F5344CB8AC3E}">
        <p14:creationId xmlns:p14="http://schemas.microsoft.com/office/powerpoint/2010/main" val="1651557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a:extLst>
              <a:ext uri="{FF2B5EF4-FFF2-40B4-BE49-F238E27FC236}">
                <a16:creationId xmlns:a16="http://schemas.microsoft.com/office/drawing/2014/main" id="{1585EE0A-B93C-4D7F-90E6-04ABCE6BAEED}"/>
              </a:ext>
            </a:extLst>
          </p:cNvPr>
          <p:cNvSpPr>
            <a:spLocks noGrp="1" noRot="1" noChangeAspect="1" noTextEdit="1"/>
          </p:cNvSpPr>
          <p:nvPr>
            <p:ph type="sldImg"/>
          </p:nvPr>
        </p:nvSpPr>
        <p:spPr>
          <a:xfrm>
            <a:off x="917575" y="744538"/>
            <a:ext cx="4962525" cy="3722687"/>
          </a:xfrm>
          <a:ln/>
        </p:spPr>
      </p:sp>
      <p:sp>
        <p:nvSpPr>
          <p:cNvPr id="79875" name="Espace réservé des commentaires 2">
            <a:extLst>
              <a:ext uri="{FF2B5EF4-FFF2-40B4-BE49-F238E27FC236}">
                <a16:creationId xmlns:a16="http://schemas.microsoft.com/office/drawing/2014/main" id="{3CE00402-C722-498F-825C-8E7DC98424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En pratique les études cas-témoins ont l’avantage d’être plus rapide de nécessiter moins de sujets et donc d’être moins coûteuses et plus faisable que les études de cohorte qui sont parfois impossibles à faire lorsque les affections sont particulièrement rares et qu’il faut une très longue durée entre l’exposition et la maladie c’est le cas par exemple du lien entre des expositions solaires pendant l’enfance et la survenue de mélanome à l’âge adulte. Il serait impossible de réaliser une étude de cohorte il faudrait suivre des centaines de milliers de personnes pendant des dizaines d’années,</a:t>
            </a:r>
            <a:r>
              <a:rPr lang="fr-FR" altLang="fr-FR" baseline="0" dirty="0"/>
              <a:t> </a:t>
            </a:r>
            <a:r>
              <a:rPr lang="fr-FR" altLang="fr-FR" dirty="0"/>
              <a:t>on doit donc se contenter d’études cas témoin dans certains cas.</a:t>
            </a:r>
          </a:p>
          <a:p>
            <a:r>
              <a:rPr lang="fr-FR" altLang="fr-FR" dirty="0"/>
              <a:t>Les</a:t>
            </a:r>
            <a:r>
              <a:rPr lang="fr-FR" altLang="fr-FR" baseline="0" dirty="0"/>
              <a:t> faiblesses des études cas témoins sont principalement les risques de biais de sélection et de mesures qu’il est difficile de maîtriser, il faut aussi s’assurer que l’exposition facteur de risque a bien précédé la survenue de la maladie (dans certains cas la maladie induit des changements de comportement par exemple une réduction d’activité physique qu’on risque de prendre de façon erronée pour une cause de la maladie alors que c’est une conséquence) enfin les études cas témoins ne permettent d’analyser qu’une seule pathologie alors que dans les études de cohorte peut étudier la survenue de plusieurs maladies</a:t>
            </a:r>
          </a:p>
          <a:p>
            <a:endParaRPr lang="fr-FR" altLang="fr-FR" baseline="0" dirty="0"/>
          </a:p>
          <a:p>
            <a:r>
              <a:rPr lang="fr-FR" altLang="fr-FR" baseline="0" dirty="0"/>
              <a:t>Enfin il faut connaître les études cas témoins nichées dans une cohorte qui apporte un meilleur niveau de preuve que les études cas-témoin classiques car elles réduisent fortement le risque de biais de sélection et de biais de mémoire. Les études cas témoins nichées dans les cohortes seront étudiées dans le cours sur les cohortes</a:t>
            </a:r>
            <a:endParaRPr lang="fr-FR" altLang="fr-FR" dirty="0"/>
          </a:p>
        </p:txBody>
      </p:sp>
      <p:sp>
        <p:nvSpPr>
          <p:cNvPr id="79876" name="Espace réservé du numéro de diapositive 3">
            <a:extLst>
              <a:ext uri="{FF2B5EF4-FFF2-40B4-BE49-F238E27FC236}">
                <a16:creationId xmlns:a16="http://schemas.microsoft.com/office/drawing/2014/main" id="{E2C14F02-B262-4DB4-8423-8226D801A4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5406B63-DA36-4045-A642-DD8D53BC26E2}" type="slidenum">
              <a:rPr kumimoji="0" lang="fr-FR" altLang="fr-FR" smtClean="0"/>
              <a:pPr>
                <a:spcBef>
                  <a:spcPct val="0"/>
                </a:spcBef>
              </a:pPr>
              <a:t>62</a:t>
            </a:fld>
            <a:endParaRPr kumimoji="0" lang="fr-FR" altLang="fr-FR"/>
          </a:p>
        </p:txBody>
      </p:sp>
    </p:spTree>
    <p:extLst>
      <p:ext uri="{BB962C8B-B14F-4D97-AF65-F5344CB8AC3E}">
        <p14:creationId xmlns:p14="http://schemas.microsoft.com/office/powerpoint/2010/main" val="3151123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Voici la traduction anglaise des termes utilisés spécifiquement dans les études cas témoin</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63</a:t>
            </a:fld>
            <a:endParaRPr lang="fr-FR" altLang="fr-FR"/>
          </a:p>
        </p:txBody>
      </p:sp>
    </p:spTree>
    <p:extLst>
      <p:ext uri="{BB962C8B-B14F-4D97-AF65-F5344CB8AC3E}">
        <p14:creationId xmlns:p14="http://schemas.microsoft.com/office/powerpoint/2010/main" val="640193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dirty="0"/>
              <a:t>Le recueil et du facteur de risque se fait après la survenue de la maladie ce qui induit un fort risque de biais de mémoire que l’on peut classer dans les biais de mesure de l’exposition</a:t>
            </a:r>
          </a:p>
          <a:p>
            <a:r>
              <a:rPr lang="fr-FR" dirty="0"/>
              <a:t>Il est difficile d’être certain que les cas et les témoins sont comparables en tout</a:t>
            </a:r>
            <a:r>
              <a:rPr lang="fr-FR" baseline="0" dirty="0"/>
              <a:t> point</a:t>
            </a:r>
            <a:r>
              <a:rPr lang="fr-FR" dirty="0"/>
              <a:t> en dehors de la maladie ce qui induit un risque de biais de sélection différentiel</a:t>
            </a:r>
          </a:p>
          <a:p>
            <a:r>
              <a:rPr lang="fr-FR" dirty="0"/>
              <a:t>On a une mauvaise maîtrise de la chronologie entre facteur de risque et critère de jugement</a:t>
            </a:r>
          </a:p>
          <a:p>
            <a:r>
              <a:rPr lang="fr-FR" dirty="0"/>
              <a:t>Tout ceci explique le faible niveau de preuve</a:t>
            </a:r>
          </a:p>
          <a:p>
            <a:r>
              <a:rPr lang="fr-FR" dirty="0"/>
              <a:t>Les facteurs de confusion potentiels doivent être pris en compte dans le design de l’étude par appariement ou stratification et/ou dans l’analyse statistiques (analyse multivariée)</a:t>
            </a:r>
          </a:p>
          <a:p>
            <a:r>
              <a:rPr lang="fr-FR" dirty="0"/>
              <a:t>Les études cas témoins nichées dans une cohorte comportent beaucoup moins de risques de biais de sélection et de mémoire que les études cas</a:t>
            </a:r>
            <a:r>
              <a:rPr lang="fr-FR" baseline="0" dirty="0"/>
              <a:t> </a:t>
            </a:r>
            <a:r>
              <a:rPr lang="fr-FR" dirty="0"/>
              <a:t>témoin classiques</a:t>
            </a: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64</a:t>
            </a:fld>
            <a:endParaRPr lang="fr-FR" altLang="fr-FR"/>
          </a:p>
        </p:txBody>
      </p:sp>
    </p:spTree>
    <p:extLst>
      <p:ext uri="{BB962C8B-B14F-4D97-AF65-F5344CB8AC3E}">
        <p14:creationId xmlns:p14="http://schemas.microsoft.com/office/powerpoint/2010/main" val="283187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Si</a:t>
            </a:r>
            <a:r>
              <a:rPr kumimoji="1" lang="fr-FR" sz="1200" kern="1200" baseline="0" dirty="0">
                <a:solidFill>
                  <a:schemeClr val="tx1"/>
                </a:solidFill>
                <a:latin typeface="Times New Roman" pitchFamily="18" charset="0"/>
                <a:ea typeface="+mn-ea"/>
                <a:cs typeface="+mn-cs"/>
              </a:rPr>
              <a:t> on prend comme exemple la question de l’association entre la vaccination contre l’hépatite B et le risque de sclérose en plaque</a:t>
            </a:r>
          </a:p>
          <a:p>
            <a:pPr marL="0" indent="0" algn="just" eaLnBrk="1" fontAlgn="auto" hangingPunct="1">
              <a:spcAft>
                <a:spcPts val="0"/>
              </a:spcAft>
              <a:buNone/>
              <a:defRPr/>
            </a:pPr>
            <a:endParaRPr lang="fr-FR" i="0" dirty="0"/>
          </a:p>
          <a:p>
            <a:pPr marL="0" indent="0" algn="just" eaLnBrk="1" fontAlgn="auto" hangingPunct="1">
              <a:spcAft>
                <a:spcPts val="0"/>
              </a:spcAft>
              <a:buNone/>
              <a:defRPr/>
            </a:pPr>
            <a:r>
              <a:rPr lang="fr-FR" sz="1200" i="0" dirty="0"/>
              <a:t>Les critères de sélection des sujets inclus dans l’étude sont liés à la définition du critère de jugement pour les CAS (ici la SEP) et au groupe de comparaison pour les TEMOINS (ici ne pas avoir de SEP), il s’y ajoutent d’autres critères de sélection identiques pour les deux groupes (âge, </a:t>
            </a:r>
            <a:r>
              <a:rPr lang="fr-FR" sz="1200" i="0" dirty="0" err="1"/>
              <a:t>atcd</a:t>
            </a:r>
            <a:r>
              <a:rPr lang="fr-FR" sz="1200" i="0" dirty="0"/>
              <a:t>, etc…)</a:t>
            </a:r>
          </a:p>
          <a:p>
            <a:pPr marL="0" indent="0" algn="just" eaLnBrk="1" fontAlgn="auto" hangingPunct="1">
              <a:spcAft>
                <a:spcPts val="0"/>
              </a:spcAft>
              <a:buNone/>
              <a:defRPr/>
            </a:pPr>
            <a:r>
              <a:rPr lang="fr-FR" sz="1200" i="1"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fr-FR" sz="1200" kern="1200" baseline="0" dirty="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P : </a:t>
            </a:r>
            <a:r>
              <a:rPr kumimoji="1" lang="fr-FR" sz="1200" kern="1200" baseline="0" dirty="0">
                <a:solidFill>
                  <a:schemeClr val="tx1"/>
                </a:solidFill>
                <a:latin typeface="Times New Roman" pitchFamily="18" charset="0"/>
                <a:ea typeface="+mn-ea"/>
                <a:cs typeface="+mn-cs"/>
              </a:rPr>
              <a:t>les personnes concernées par l’étude sont des personnes adultes de 18 à 65 ans dont certaines ont une SEP (Cas) et d’autres sont indemnes de SEP (Témoins)</a:t>
            </a:r>
            <a:endParaRPr kumimoji="1" lang="fr-FR"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latin typeface="Times New Roman" pitchFamily="18" charset="0"/>
                <a:ea typeface="+mn-ea"/>
                <a:cs typeface="+mn-cs"/>
              </a:rPr>
              <a:t>F : le facteur de risque supposé est la vaccination contre l'hépatite B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baseline="0" dirty="0">
                <a:solidFill>
                  <a:schemeClr val="tx1"/>
                </a:solidFill>
                <a:latin typeface="Times New Roman" pitchFamily="18" charset="0"/>
                <a:ea typeface="+mn-ea"/>
                <a:cs typeface="+mn-cs"/>
              </a:rPr>
              <a:t>C : </a:t>
            </a:r>
            <a:r>
              <a:rPr kumimoji="1" lang="fr-FR" sz="1200" kern="1200" dirty="0">
                <a:solidFill>
                  <a:schemeClr val="tx1"/>
                </a:solidFill>
                <a:latin typeface="Times New Roman" pitchFamily="18" charset="0"/>
                <a:ea typeface="+mn-ea"/>
                <a:cs typeface="+mn-cs"/>
              </a:rPr>
              <a:t>Le groupe auquel les CAS sont comparés est représenté par les personnes</a:t>
            </a:r>
            <a:r>
              <a:rPr kumimoji="1" lang="fr-FR" sz="1200" kern="1200" baseline="0" dirty="0">
                <a:solidFill>
                  <a:schemeClr val="tx1"/>
                </a:solidFill>
                <a:latin typeface="Times New Roman" pitchFamily="18" charset="0"/>
                <a:ea typeface="+mn-ea"/>
                <a:cs typeface="+mn-cs"/>
              </a:rPr>
              <a:t> indemnes de SEP qui composent le groupe des TEMOINS</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baseline="0" dirty="0">
                <a:solidFill>
                  <a:schemeClr val="tx1"/>
                </a:solidFill>
                <a:latin typeface="Times New Roman" pitchFamily="18" charset="0"/>
                <a:ea typeface="+mn-ea"/>
                <a:cs typeface="+mn-cs"/>
              </a:rPr>
              <a:t>O : L</a:t>
            </a:r>
            <a:r>
              <a:rPr kumimoji="1" lang="fr-FR" sz="1200" kern="1200" dirty="0">
                <a:solidFill>
                  <a:schemeClr val="tx1"/>
                </a:solidFill>
                <a:latin typeface="Times New Roman" pitchFamily="18" charset="0"/>
                <a:ea typeface="+mn-ea"/>
                <a:cs typeface="+mn-cs"/>
              </a:rPr>
              <a:t>e critère de jugement est la sclérose en plaques qui est aussi le critère de définition des CAS, </a:t>
            </a:r>
          </a:p>
          <a:p>
            <a:endParaRPr kumimoji="1" lang="fr-FR" sz="1200" kern="1200" dirty="0">
              <a:solidFill>
                <a:schemeClr val="tx1"/>
              </a:solidFill>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7</a:t>
            </a:fld>
            <a:endParaRPr lang="fr-FR" altLang="fr-FR"/>
          </a:p>
        </p:txBody>
      </p:sp>
    </p:spTree>
    <p:extLst>
      <p:ext uri="{BB962C8B-B14F-4D97-AF65-F5344CB8AC3E}">
        <p14:creationId xmlns:p14="http://schemas.microsoft.com/office/powerpoint/2010/main" val="2927893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Voici l’exemple d’une étude cas témoin qui a été réalisée pour répondre à la question de recherche :  « la vaccination contre l’hépatite B est-elle associée à une augmentation du risque de sclérose en plaques ?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fr-FR" sz="1200" kern="1200" dirty="0">
                <a:solidFill>
                  <a:schemeClr val="tx1"/>
                </a:solidFill>
                <a:effectLst/>
                <a:latin typeface="Times New Roman" pitchFamily="18" charset="0"/>
                <a:ea typeface="+mn-ea"/>
                <a:cs typeface="+mn-cs"/>
              </a:rPr>
              <a:t>Sur cette diapositive j</a:t>
            </a:r>
            <a:r>
              <a:rPr kumimoji="1" lang="fr-FR" sz="1200" kern="1200" dirty="0">
                <a:solidFill>
                  <a:schemeClr val="tx1"/>
                </a:solidFill>
                <a:latin typeface="Times New Roman" pitchFamily="18" charset="0"/>
                <a:ea typeface="+mn-ea"/>
                <a:cs typeface="+mn-cs"/>
              </a:rPr>
              <a:t>'ai simplement recopié </a:t>
            </a:r>
            <a:r>
              <a:rPr kumimoji="1" lang="fr-FR" sz="1200" kern="1200" dirty="0">
                <a:solidFill>
                  <a:schemeClr val="tx1"/>
                </a:solidFill>
                <a:effectLst/>
                <a:latin typeface="Times New Roman" pitchFamily="18" charset="0"/>
                <a:ea typeface="+mn-ea"/>
                <a:cs typeface="+mn-cs"/>
              </a:rPr>
              <a:t>l’introduction de l’article</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8</a:t>
            </a:fld>
            <a:endParaRPr lang="fr-FR" altLang="fr-FR"/>
          </a:p>
        </p:txBody>
      </p:sp>
    </p:spTree>
    <p:extLst>
      <p:ext uri="{BB962C8B-B14F-4D97-AF65-F5344CB8AC3E}">
        <p14:creationId xmlns:p14="http://schemas.microsoft.com/office/powerpoint/2010/main" val="264668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kumimoji="1" lang="fr-FR" sz="1200" kern="1200" dirty="0">
                <a:solidFill>
                  <a:schemeClr val="tx1"/>
                </a:solidFill>
                <a:effectLst/>
                <a:latin typeface="Times New Roman" pitchFamily="18" charset="0"/>
                <a:ea typeface="+mn-ea"/>
                <a:cs typeface="+mn-cs"/>
              </a:rPr>
              <a:t>Reprenons les éléments importants de l’introduction</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Dans la petite vidéo que nous avons réalisée pour vous aider à retrouver dans un article les éléments importants de lecture critique nous vous conseillons d’utiliser des surligneurs pour identifier les différentes informations dans l’article. C’est le même principe que j’ai utilisé pour cette diapositive dans laquelle j’ai repris les éléments les plus importants de l’introduction qui nous permettent de bien comprendre la question de recherche et l’objectif de l’article. </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On y trouve </a:t>
            </a:r>
          </a:p>
          <a:p>
            <a:r>
              <a:rPr kumimoji="1" lang="fr-FR" sz="1200" kern="1200" dirty="0">
                <a:solidFill>
                  <a:schemeClr val="tx1"/>
                </a:solidFill>
                <a:effectLst/>
                <a:latin typeface="Times New Roman" pitchFamily="18" charset="0"/>
                <a:ea typeface="+mn-ea"/>
                <a:cs typeface="+mn-cs"/>
              </a:rPr>
              <a:t>	- la définition utilisée pour identifier les CAS de sclérose en plaques,</a:t>
            </a:r>
            <a:r>
              <a:rPr kumimoji="1" lang="fr-FR" sz="1200" kern="1200" baseline="0" dirty="0">
                <a:solidFill>
                  <a:schemeClr val="tx1"/>
                </a:solidFill>
                <a:effectLst/>
                <a:latin typeface="Times New Roman" pitchFamily="18" charset="0"/>
                <a:ea typeface="+mn-ea"/>
                <a:cs typeface="+mn-cs"/>
              </a:rPr>
              <a:t> </a:t>
            </a:r>
          </a:p>
          <a:p>
            <a:r>
              <a:rPr kumimoji="1" lang="fr-FR" sz="1200" kern="1200" baseline="0" dirty="0">
                <a:solidFill>
                  <a:schemeClr val="tx1"/>
                </a:solidFill>
                <a:effectLst/>
                <a:latin typeface="Times New Roman" pitchFamily="18" charset="0"/>
                <a:ea typeface="+mn-ea"/>
                <a:cs typeface="+mn-cs"/>
              </a:rPr>
              <a:t>	- </a:t>
            </a:r>
            <a:r>
              <a:rPr kumimoji="1" lang="fr-FR" sz="1200" kern="1200" dirty="0">
                <a:solidFill>
                  <a:schemeClr val="tx1"/>
                </a:solidFill>
                <a:effectLst/>
                <a:latin typeface="Times New Roman" pitchFamily="18" charset="0"/>
                <a:ea typeface="+mn-ea"/>
                <a:cs typeface="+mn-cs"/>
              </a:rPr>
              <a:t>des éléments de physiopathologie qui pourraient potentiellement expliquer un lien entre vaccination et sclérose en plaques,</a:t>
            </a:r>
          </a:p>
          <a:p>
            <a:r>
              <a:rPr kumimoji="1" lang="fr-FR" sz="1200" kern="1200" dirty="0">
                <a:solidFill>
                  <a:schemeClr val="tx1"/>
                </a:solidFill>
                <a:effectLst/>
                <a:latin typeface="Times New Roman" pitchFamily="18" charset="0"/>
                <a:ea typeface="+mn-ea"/>
                <a:cs typeface="+mn-cs"/>
              </a:rPr>
              <a:t>	- les différentes décisions de santé publique prises concernant cette vaccination </a:t>
            </a:r>
          </a:p>
          <a:p>
            <a:r>
              <a:rPr kumimoji="1" lang="fr-FR" sz="1200" kern="1200" dirty="0">
                <a:solidFill>
                  <a:schemeClr val="tx1"/>
                </a:solidFill>
                <a:effectLst/>
                <a:latin typeface="Times New Roman" pitchFamily="18" charset="0"/>
                <a:ea typeface="+mn-ea"/>
                <a:cs typeface="+mn-cs"/>
              </a:rPr>
              <a:t>	- les premières études réalisées pour essayer de répondre à la question d’un lien potentiel entre cette vaccination et la sclérose en plaques. </a:t>
            </a:r>
          </a:p>
          <a:p>
            <a:endParaRPr kumimoji="1" lang="fr-FR" sz="1200" kern="1200" dirty="0">
              <a:solidFill>
                <a:schemeClr val="tx1"/>
              </a:solidFill>
              <a:effectLst/>
              <a:latin typeface="Times New Roman" pitchFamily="18" charset="0"/>
              <a:ea typeface="+mn-ea"/>
              <a:cs typeface="+mn-cs"/>
            </a:endParaRPr>
          </a:p>
          <a:p>
            <a:r>
              <a:rPr kumimoji="1" lang="fr-FR" sz="1200" kern="1200" dirty="0">
                <a:solidFill>
                  <a:schemeClr val="tx1"/>
                </a:solidFill>
                <a:effectLst/>
                <a:latin typeface="Times New Roman" pitchFamily="18" charset="0"/>
                <a:ea typeface="+mn-ea"/>
                <a:cs typeface="+mn-cs"/>
              </a:rPr>
              <a:t>Le déroulé de toutes ces informations permet de comprendre pourquoi cette étude a été réalisée.</a:t>
            </a:r>
          </a:p>
          <a:p>
            <a:endParaRPr lang="fr-FR" dirty="0"/>
          </a:p>
        </p:txBody>
      </p:sp>
      <p:sp>
        <p:nvSpPr>
          <p:cNvPr id="4" name="Espace réservé du numéro de diapositive 3"/>
          <p:cNvSpPr>
            <a:spLocks noGrp="1"/>
          </p:cNvSpPr>
          <p:nvPr>
            <p:ph type="sldNum" sz="quarter" idx="10"/>
          </p:nvPr>
        </p:nvSpPr>
        <p:spPr/>
        <p:txBody>
          <a:bodyPr/>
          <a:lstStyle/>
          <a:p>
            <a:pPr>
              <a:defRPr/>
            </a:pPr>
            <a:fld id="{056554BA-BA55-43E9-9C6B-252636C5D82F}" type="slidenum">
              <a:rPr lang="fr-FR" altLang="fr-FR" smtClean="0"/>
              <a:pPr>
                <a:defRPr/>
              </a:pPr>
              <a:t>9</a:t>
            </a:fld>
            <a:endParaRPr lang="fr-FR" altLang="fr-FR"/>
          </a:p>
        </p:txBody>
      </p:sp>
    </p:spTree>
    <p:extLst>
      <p:ext uri="{BB962C8B-B14F-4D97-AF65-F5344CB8AC3E}">
        <p14:creationId xmlns:p14="http://schemas.microsoft.com/office/powerpoint/2010/main" val="404332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7589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11809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9637193-6FE7-4DC9-930B-A37646FD159D}" type="datetimeFigureOut">
              <a:rPr lang="fr-FR" smtClean="0"/>
              <a:t>23/07/2025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15958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9637193-6FE7-4DC9-930B-A37646FD159D}" type="datetimeFigureOut">
              <a:rPr lang="fr-FR" smtClean="0"/>
              <a:t>23/07/2025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70198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637193-6FE7-4DC9-930B-A37646FD159D}" type="datetimeFigureOut">
              <a:rPr lang="fr-FR" smtClean="0"/>
              <a:t>23/07/2025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438774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4208428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9637193-6FE7-4DC9-930B-A37646FD159D}" type="datetimeFigureOut">
              <a:rPr lang="fr-FR" smtClean="0"/>
              <a:t>23/07/2025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20788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55760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08330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5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6" name="Espace réservé du numéro de diapositive 5"/>
          <p:cNvSpPr>
            <a:spLocks noGrp="1"/>
          </p:cNvSpPr>
          <p:nvPr>
            <p:ph type="sldNum" sz="quarter" idx="12"/>
          </p:nvPr>
        </p:nvSpPr>
        <p:spPr>
          <a:xfrm>
            <a:off x="7959436" y="6356350"/>
            <a:ext cx="727364" cy="365125"/>
          </a:xfrm>
          <a:prstGeom prst="rect">
            <a:avLst/>
          </a:prstGeom>
        </p:spPr>
        <p:txBody>
          <a:bodyPr/>
          <a:lstStyle>
            <a:lvl1pPr>
              <a:defRPr sz="1200" baseline="0">
                <a:latin typeface="Garamond" charset="0"/>
              </a:defRPr>
            </a:lvl1pPr>
          </a:lstStyle>
          <a:p>
            <a:pPr>
              <a:defRPr/>
            </a:pPr>
            <a:fld id="{975A4691-91CB-4B49-808E-F43C79B1E7A5}" type="slidenum">
              <a:rPr lang="fr-FR" altLang="fr-FR" smtClean="0"/>
              <a:pPr>
                <a:defRPr/>
              </a:pPr>
              <a:t>‹N°›</a:t>
            </a:fld>
            <a:endParaRPr lang="fr-FR" altLang="fr-FR" dirty="0"/>
          </a:p>
        </p:txBody>
      </p:sp>
    </p:spTree>
    <p:extLst>
      <p:ext uri="{BB962C8B-B14F-4D97-AF65-F5344CB8AC3E}">
        <p14:creationId xmlns:p14="http://schemas.microsoft.com/office/powerpoint/2010/main" val="215862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latin typeface="Garamond" charset="0"/>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a:defRPr>
                <a:latin typeface="Garamond"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atin typeface="Garamond" charset="0"/>
              </a:defRPr>
            </a:lvl1pPr>
          </a:lstStyle>
          <a:p>
            <a:pPr>
              <a:defRPr/>
            </a:pPr>
            <a:fld id="{5B83D243-C88B-4248-BC22-037D82126A6D}" type="slidenum">
              <a:rPr lang="fr-FR" altLang="fr-FR"/>
              <a:pPr>
                <a:defRPr/>
              </a:pPr>
              <a:t>‹N°›</a:t>
            </a:fld>
            <a:endParaRPr lang="fr-FR" altLang="fr-FR"/>
          </a:p>
        </p:txBody>
      </p:sp>
    </p:spTree>
    <p:extLst>
      <p:ext uri="{BB962C8B-B14F-4D97-AF65-F5344CB8AC3E}">
        <p14:creationId xmlns:p14="http://schemas.microsoft.com/office/powerpoint/2010/main" val="89570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BD9CF0DA-4633-47CB-BB71-A5408F36E736}"/>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fr-FR"/>
          </a:p>
        </p:txBody>
      </p:sp>
      <p:sp>
        <p:nvSpPr>
          <p:cNvPr id="3" name="Espace réservé du pied de page 4">
            <a:extLst>
              <a:ext uri="{FF2B5EF4-FFF2-40B4-BE49-F238E27FC236}">
                <a16:creationId xmlns:a16="http://schemas.microsoft.com/office/drawing/2014/main" id="{3D5A3FBB-824B-4EB7-9EEC-FA137B305C95}"/>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3DE045E9-6BD7-416C-B0C3-5A1424505B02}"/>
              </a:ext>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3B978C1-AF74-47FE-AF08-0437F71FE88E}" type="slidenum">
              <a:rPr lang="fr-FR" altLang="fr-FR"/>
              <a:pPr>
                <a:defRPr/>
              </a:pPr>
              <a:t>‹N°›</a:t>
            </a:fld>
            <a:endParaRPr lang="fr-FR" altLang="fr-FR"/>
          </a:p>
        </p:txBody>
      </p:sp>
    </p:spTree>
    <p:extLst>
      <p:ext uri="{BB962C8B-B14F-4D97-AF65-F5344CB8AC3E}">
        <p14:creationId xmlns:p14="http://schemas.microsoft.com/office/powerpoint/2010/main" val="166125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6CAAD38C-0225-432C-B602-5B88C078F1B2}"/>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fr-FR"/>
          </a:p>
        </p:txBody>
      </p:sp>
      <p:sp>
        <p:nvSpPr>
          <p:cNvPr id="6" name="Espace réservé du pied de page 4">
            <a:extLst>
              <a:ext uri="{FF2B5EF4-FFF2-40B4-BE49-F238E27FC236}">
                <a16:creationId xmlns:a16="http://schemas.microsoft.com/office/drawing/2014/main" id="{25AD8C4A-DB19-455B-9E90-4780F3F47896}"/>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EF3793B-5552-4BDC-B813-BDBA2B5BCD8C}"/>
              </a:ext>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DB44261-57ED-413E-BEFF-2D5FC2D07EF4}" type="slidenum">
              <a:rPr lang="fr-FR" altLang="fr-FR"/>
              <a:pPr>
                <a:defRPr/>
              </a:pPr>
              <a:t>‹N°›</a:t>
            </a:fld>
            <a:endParaRPr lang="fr-FR" altLang="fr-FR"/>
          </a:p>
        </p:txBody>
      </p:sp>
    </p:spTree>
    <p:extLst>
      <p:ext uri="{BB962C8B-B14F-4D97-AF65-F5344CB8AC3E}">
        <p14:creationId xmlns:p14="http://schemas.microsoft.com/office/powerpoint/2010/main" val="177864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367207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243376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9637193-6FE7-4DC9-930B-A37646FD159D}" type="datetimeFigureOut">
              <a:rPr lang="fr-FR" smtClean="0"/>
              <a:t>23/07/2025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EE1E6F-9E73-49A6-B327-0F2D291244FC}" type="slidenum">
              <a:rPr lang="fr-FR" smtClean="0"/>
              <a:t>‹N°›</a:t>
            </a:fld>
            <a:endParaRPr lang="fr-FR"/>
          </a:p>
        </p:txBody>
      </p:sp>
    </p:spTree>
    <p:extLst>
      <p:ext uri="{BB962C8B-B14F-4D97-AF65-F5344CB8AC3E}">
        <p14:creationId xmlns:p14="http://schemas.microsoft.com/office/powerpoint/2010/main" val="149737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68313" y="1916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pic>
        <p:nvPicPr>
          <p:cNvPr id="1027" name="Picture 3" descr="D:\Donnée 2\Monique\Appels à projets 2012-2013\Diaporama LYON EST\bas-de-pa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538" y="5780088"/>
            <a:ext cx="77597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794" r:id="rId2"/>
    <p:sldLayoutId id="2147483796" r:id="rId3"/>
    <p:sldLayoutId id="2147483797" r:id="rId4"/>
    <p:sldLayoutId id="2147483811" r:id="rId5"/>
    <p:sldLayoutId id="2147483812"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37193-6FE7-4DC9-930B-A37646FD159D}" type="datetimeFigureOut">
              <a:rPr lang="fr-FR" smtClean="0"/>
              <a:t>23/07/2025</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E1E6F-9E73-49A6-B327-0F2D291244FC}" type="slidenum">
              <a:rPr lang="fr-FR" smtClean="0"/>
              <a:t>‹N°›</a:t>
            </a:fld>
            <a:endParaRPr lang="fr-FR"/>
          </a:p>
        </p:txBody>
      </p:sp>
    </p:spTree>
    <p:extLst>
      <p:ext uri="{BB962C8B-B14F-4D97-AF65-F5344CB8AC3E}">
        <p14:creationId xmlns:p14="http://schemas.microsoft.com/office/powerpoint/2010/main" val="365086563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wmf"/><Relationship Id="rId5" Type="http://schemas.openxmlformats.org/officeDocument/2006/relationships/image" Target="../media/image7.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wmf"/><Relationship Id="rId5" Type="http://schemas.openxmlformats.org/officeDocument/2006/relationships/image" Target="../media/image7.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emf"/><Relationship Id="rId5" Type="http://schemas.openxmlformats.org/officeDocument/2006/relationships/image" Target="../media/image8.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audio" Target="../media/media5.m4a"/><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3.m4a"/><Relationship Id="rId7" Type="http://schemas.openxmlformats.org/officeDocument/2006/relationships/image" Target="../media/image1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notesSlide" Target="../notesSlides/notesSlide42.xml"/><Relationship Id="rId5" Type="http://schemas.openxmlformats.org/officeDocument/2006/relationships/slideLayout" Target="../slideLayouts/slideLayout5.xml"/><Relationship Id="rId4" Type="http://schemas.openxmlformats.org/officeDocument/2006/relationships/audio" Target="../media/media43.m4a"/><Relationship Id="rId9"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microsoft.com/office/2007/relationships/media" Target="../media/media45.wma"/><Relationship Id="rId7" Type="http://schemas.openxmlformats.org/officeDocument/2006/relationships/slideLayout" Target="../slideLayouts/slideLayout4.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audio" Target="../media/media46.m4a"/><Relationship Id="rId5" Type="http://schemas.microsoft.com/office/2007/relationships/media" Target="../media/media46.m4a"/><Relationship Id="rId4" Type="http://schemas.openxmlformats.org/officeDocument/2006/relationships/audio" Target="../media/media45.wma"/><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4a"/><Relationship Id="rId7" Type="http://schemas.openxmlformats.org/officeDocument/2006/relationships/image" Target="../media/image3.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7.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microsoft.com/office/2007/relationships/media" Target="../media/media55.m4a"/><Relationship Id="rId7" Type="http://schemas.openxmlformats.org/officeDocument/2006/relationships/image" Target="../media/image3.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notesSlide" Target="../notesSlides/notesSlide51.xml"/><Relationship Id="rId5" Type="http://schemas.openxmlformats.org/officeDocument/2006/relationships/slideLayout" Target="../slideLayouts/slideLayout4.xml"/><Relationship Id="rId4" Type="http://schemas.openxmlformats.org/officeDocument/2006/relationships/audio" Target="../media/media55.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3.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3.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20.wmf"/><Relationship Id="rId3" Type="http://schemas.microsoft.com/office/2007/relationships/media" Target="../media/media63.wma"/><Relationship Id="rId7" Type="http://schemas.openxmlformats.org/officeDocument/2006/relationships/image" Target="../media/image3.png"/><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notesSlide" Target="../notesSlides/notesSlide60.xml"/><Relationship Id="rId5" Type="http://schemas.openxmlformats.org/officeDocument/2006/relationships/slideLayout" Target="../slideLayouts/slideLayout5.xml"/><Relationship Id="rId4" Type="http://schemas.openxmlformats.org/officeDocument/2006/relationships/audio" Target="../media/media63.wma"/></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3.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3.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3.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3.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hyperlink" Target="mailto:anne-marie.schott-pethelaz@chu-lyon.fr"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3492485"/>
            <a:ext cx="1008112" cy="1008112"/>
          </a:xfrm>
          <a:prstGeom prst="rect">
            <a:avLst/>
          </a:prstGeom>
        </p:spPr>
      </p:pic>
      <p:sp>
        <p:nvSpPr>
          <p:cNvPr id="11" name="Sous-titre 2">
            <a:extLst>
              <a:ext uri="{FF2B5EF4-FFF2-40B4-BE49-F238E27FC236}">
                <a16:creationId xmlns:a16="http://schemas.microsoft.com/office/drawing/2014/main" id="{BB2D2236-4FD2-4501-B703-9689C7569A6D}"/>
              </a:ext>
            </a:extLst>
          </p:cNvPr>
          <p:cNvSpPr txBox="1">
            <a:spLocks/>
          </p:cNvSpPr>
          <p:nvPr/>
        </p:nvSpPr>
        <p:spPr>
          <a:xfrm>
            <a:off x="1187624" y="3406569"/>
            <a:ext cx="6400800" cy="622300"/>
          </a:xfrm>
          <a:prstGeom prst="rect">
            <a:avLst/>
          </a:prstGeom>
        </p:spPr>
        <p:txBody>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fr-FR" altLang="fr-FR" dirty="0">
                <a:solidFill>
                  <a:srgbClr val="031015"/>
                </a:solidFill>
              </a:rPr>
              <a:t>05/09/2025</a:t>
            </a:r>
          </a:p>
        </p:txBody>
      </p:sp>
      <p:sp>
        <p:nvSpPr>
          <p:cNvPr id="12" name="Rectangle 11">
            <a:extLst>
              <a:ext uri="{FF2B5EF4-FFF2-40B4-BE49-F238E27FC236}">
                <a16:creationId xmlns:a16="http://schemas.microsoft.com/office/drawing/2014/main" id="{24640B7C-5EEB-4C44-B376-C77F652A932F}"/>
              </a:ext>
            </a:extLst>
          </p:cNvPr>
          <p:cNvSpPr/>
          <p:nvPr/>
        </p:nvSpPr>
        <p:spPr>
          <a:xfrm>
            <a:off x="-225896" y="620815"/>
            <a:ext cx="9900592" cy="954107"/>
          </a:xfrm>
          <a:prstGeom prst="rect">
            <a:avLst/>
          </a:prstGeom>
        </p:spPr>
        <p:txBody>
          <a:bodyPr wrap="square">
            <a:spAutoFit/>
          </a:bodyPr>
          <a:lstStyle/>
          <a:p>
            <a:pPr algn="ctr">
              <a:defRPr/>
            </a:pPr>
            <a:r>
              <a:rPr lang="fr-FR" sz="2800" b="1" dirty="0">
                <a:solidFill>
                  <a:srgbClr val="0070C0"/>
                </a:solidFill>
                <a:latin typeface="+mj-lt"/>
                <a:ea typeface="+mj-ea"/>
                <a:cs typeface="+mj-cs"/>
              </a:rPr>
              <a:t>UE1 Santé Publique et Lecture Critique d’Article</a:t>
            </a:r>
          </a:p>
          <a:p>
            <a:pPr algn="ctr">
              <a:defRPr/>
            </a:pPr>
            <a:r>
              <a:rPr lang="fr-FR" sz="2800" b="1" dirty="0">
                <a:solidFill>
                  <a:srgbClr val="0070C0"/>
                </a:solidFill>
                <a:latin typeface="+mj-lt"/>
                <a:ea typeface="+mj-ea"/>
                <a:cs typeface="+mj-cs"/>
              </a:rPr>
              <a:t>DFGSM3</a:t>
            </a:r>
          </a:p>
        </p:txBody>
      </p:sp>
      <p:sp>
        <p:nvSpPr>
          <p:cNvPr id="14" name="Titre 1">
            <a:extLst>
              <a:ext uri="{FF2B5EF4-FFF2-40B4-BE49-F238E27FC236}">
                <a16:creationId xmlns:a16="http://schemas.microsoft.com/office/drawing/2014/main" id="{12C1F64B-AD98-489F-855E-0AF9CA00912C}"/>
              </a:ext>
            </a:extLst>
          </p:cNvPr>
          <p:cNvSpPr txBox="1">
            <a:spLocks/>
          </p:cNvSpPr>
          <p:nvPr/>
        </p:nvSpPr>
        <p:spPr bwMode="auto">
          <a:xfrm>
            <a:off x="685800" y="1823557"/>
            <a:ext cx="7772400" cy="955774"/>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fr-FR" altLang="fr-FR" sz="3200" dirty="0"/>
              <a:t>LCA des ETUDES CAS-TEMOIN</a:t>
            </a:r>
          </a:p>
        </p:txBody>
      </p:sp>
      <p:sp>
        <p:nvSpPr>
          <p:cNvPr id="15" name="Rectangle 14">
            <a:extLst>
              <a:ext uri="{FF2B5EF4-FFF2-40B4-BE49-F238E27FC236}">
                <a16:creationId xmlns:a16="http://schemas.microsoft.com/office/drawing/2014/main" id="{D5ADE897-AC1D-472D-825E-6825027639C9}"/>
              </a:ext>
            </a:extLst>
          </p:cNvPr>
          <p:cNvSpPr/>
          <p:nvPr/>
        </p:nvSpPr>
        <p:spPr>
          <a:xfrm>
            <a:off x="685800" y="4667525"/>
            <a:ext cx="7805117" cy="1569660"/>
          </a:xfrm>
          <a:prstGeom prst="rect">
            <a:avLst/>
          </a:prstGeom>
        </p:spPr>
        <p:txBody>
          <a:bodyPr wrap="square">
            <a:spAutoFit/>
          </a:bodyPr>
          <a:lstStyle/>
          <a:p>
            <a:pPr algn="ctr" eaLnBrk="1" hangingPunct="1"/>
            <a:r>
              <a:rPr lang="fr-FR" altLang="fr-FR" dirty="0">
                <a:solidFill>
                  <a:srgbClr val="031015"/>
                </a:solidFill>
                <a:latin typeface="Calibri" panose="020F0502020204030204" pitchFamily="34" charset="0"/>
                <a:cs typeface="Calibri" panose="020F0502020204030204" pitchFamily="34" charset="0"/>
              </a:rPr>
              <a:t>Ce </a:t>
            </a:r>
            <a:r>
              <a:rPr lang="fr-FR" altLang="fr-FR" dirty="0" err="1">
                <a:solidFill>
                  <a:srgbClr val="031015"/>
                </a:solidFill>
                <a:latin typeface="Calibri" panose="020F0502020204030204" pitchFamily="34" charset="0"/>
                <a:cs typeface="Calibri" panose="020F0502020204030204" pitchFamily="34" charset="0"/>
              </a:rPr>
              <a:t>powerpoint</a:t>
            </a:r>
            <a:r>
              <a:rPr lang="fr-FR" altLang="fr-FR" dirty="0">
                <a:solidFill>
                  <a:srgbClr val="031015"/>
                </a:solidFill>
                <a:latin typeface="Calibri" panose="020F0502020204030204" pitchFamily="34" charset="0"/>
                <a:cs typeface="Calibri" panose="020F0502020204030204" pitchFamily="34" charset="0"/>
              </a:rPr>
              <a:t> comporte un enregistrement audio</a:t>
            </a:r>
          </a:p>
          <a:p>
            <a:pPr algn="ctr" eaLnBrk="1" hangingPunct="1"/>
            <a:r>
              <a:rPr lang="fr-FR" altLang="fr-FR" dirty="0">
                <a:solidFill>
                  <a:srgbClr val="031015"/>
                </a:solidFill>
                <a:latin typeface="Calibri" panose="020F0502020204030204" pitchFamily="34" charset="0"/>
                <a:cs typeface="Calibri" panose="020F0502020204030204" pitchFamily="34" charset="0"/>
              </a:rPr>
              <a:t>Attention parfois ne fonctionne pas avec les Mac</a:t>
            </a:r>
          </a:p>
          <a:p>
            <a:pPr algn="ctr" eaLnBrk="1" hangingPunct="1"/>
            <a:r>
              <a:rPr lang="fr-FR" altLang="fr-FR" dirty="0">
                <a:solidFill>
                  <a:srgbClr val="031015"/>
                </a:solidFill>
                <a:latin typeface="Calibri" panose="020F0502020204030204" pitchFamily="34" charset="0"/>
                <a:cs typeface="Calibri" panose="020F0502020204030204" pitchFamily="34" charset="0"/>
              </a:rPr>
              <a:t>Aussi le texte audio est écrit intégralement dans le commentaire de chaque diapositive</a:t>
            </a: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063265"/>
      </p:ext>
    </p:extLst>
  </p:cSld>
  <p:clrMapOvr>
    <a:masterClrMapping/>
  </p:clrMapOvr>
  <mc:AlternateContent xmlns:mc="http://schemas.openxmlformats.org/markup-compatibility/2006" xmlns:p14="http://schemas.microsoft.com/office/powerpoint/2010/main">
    <mc:Choice Requires="p14">
      <p:transition spd="slow" p14:dur="2000" advTm="12286"/>
    </mc:Choice>
    <mc:Fallback xmlns="">
      <p:transition spd="slow" advTm="1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796FC5F-933C-483A-A8C0-29A796DC9972}"/>
              </a:ext>
            </a:extLst>
          </p:cNvPr>
          <p:cNvSpPr>
            <a:spLocks noChangeArrowheads="1"/>
          </p:cNvSpPr>
          <p:nvPr/>
        </p:nvSpPr>
        <p:spPr bwMode="auto">
          <a:xfrm>
            <a:off x="214313" y="908050"/>
            <a:ext cx="8786812" cy="6170613"/>
          </a:xfrm>
          <a:prstGeom prst="rect">
            <a:avLst/>
          </a:prstGeom>
          <a:noFill/>
          <a:ln w="9525">
            <a:noFill/>
            <a:miter lim="800000"/>
            <a:headEnd/>
            <a:tailEnd/>
          </a:ln>
          <a:effectLst/>
        </p:spPr>
        <p:txBody>
          <a:bodyPr anchor="ctr">
            <a:spAutoFit/>
          </a:bodyPr>
          <a:lstStyle/>
          <a:p>
            <a:pPr algn="just">
              <a:defRPr/>
            </a:pPr>
            <a:r>
              <a:rPr lang="fr-FR" sz="1800" b="1" dirty="0">
                <a:solidFill>
                  <a:schemeClr val="bg1">
                    <a:lumMod val="65000"/>
                  </a:schemeClr>
                </a:solidFill>
                <a:latin typeface="Arial" pitchFamily="34" charset="0"/>
                <a:ea typeface="Times New Roman" pitchFamily="18" charset="0"/>
                <a:cs typeface="Arial" pitchFamily="34" charset="0"/>
              </a:rPr>
              <a:t>Introduction</a:t>
            </a:r>
            <a:endParaRPr lang="fr-FR" sz="1800" dirty="0">
              <a:solidFill>
                <a:schemeClr val="bg1">
                  <a:lumMod val="65000"/>
                </a:schemeClr>
              </a:solidFill>
            </a:endParaRPr>
          </a:p>
          <a:p>
            <a:pPr algn="just">
              <a:defRPr/>
            </a:pPr>
            <a:r>
              <a:rPr lang="fr-FR" sz="1300" dirty="0">
                <a:solidFill>
                  <a:schemeClr val="bg1">
                    <a:lumMod val="65000"/>
                  </a:schemeClr>
                </a:solidFill>
                <a:latin typeface="+mj-lt"/>
                <a:ea typeface="Times New Roman" pitchFamily="18" charset="0"/>
                <a:cs typeface="Arial" pitchFamily="34" charset="0"/>
              </a:rPr>
              <a:t>La sclérose en plaques (SEP) est la maladie démyélinisante la plus fréquente du système nerveux central (SNC). Chez environ 80% des patients, le début de la SEP survient entre 20 et 50 ans. La maladie a des présentations cliniques très variées, mais est généralement caractérisée par des phases successives d’aggravations et de rémissions. Le diagnostic de certitude de la SEP repose sur l’existence de lésions du SNC survenant en plus d’une occasion et dans plus d’une localisation du SNC (dissémination dans le temps et l’espace). Il est donc souvent difficile de faire un diagnostic de SEP certaine au moment du premier épisode démyélinisant. La plupart des auteurs conviennent que des facteurs à la fois génétiques et environnementaux sont impliqués dans l’étiologie de la SEP, même si l’importance de chacun de ces facteurs est vivement débattue. Les preuves fondées sur un grand nombre d’études épidémiologiques suggèrent que la SEP pourrait être liée à une réponse âge- et hôte-dépendante à un agent infectieux. De nombreux virus ont été proposés comme possible agent causal ou déclenchant de la maladie (rougeole, rubéole, oreillons, herpès, grippe et rétrovirus). Les études explorant la relation entre la SEP et la vaccination, en particulier la vaccination contre la grippe et l’hépatite B (HB), n’ont pas montré de résultats solides. </a:t>
            </a:r>
            <a:endParaRPr lang="fr-FR" sz="1300" dirty="0">
              <a:solidFill>
                <a:schemeClr val="bg1">
                  <a:lumMod val="65000"/>
                </a:schemeClr>
              </a:solidFill>
              <a:latin typeface="+mj-lt"/>
            </a:endParaRPr>
          </a:p>
          <a:p>
            <a:pPr algn="just">
              <a:defRPr/>
            </a:pPr>
            <a:r>
              <a:rPr lang="fr-FR" sz="1300" dirty="0">
                <a:solidFill>
                  <a:schemeClr val="bg1">
                    <a:lumMod val="65000"/>
                  </a:schemeClr>
                </a:solidFill>
                <a:latin typeface="+mj-lt"/>
                <a:ea typeface="Times New Roman" pitchFamily="18" charset="0"/>
                <a:cs typeface="Arial" pitchFamily="34" charset="0"/>
              </a:rPr>
              <a:t>En 1991, 10 ans après que le premier vaccin contre l’HB a été commercialisé, les Autorités de Santé Françaises ont décidé que tous les professionnels de santé et les autres professions exposées au sang et aux produits dérivés du sang devaient être immunisés contre l’HB. En 1994, suivant les recommandations de l’OMS, la vaccination a été étendue aux enfants et aux </a:t>
            </a:r>
            <a:r>
              <a:rPr lang="fr-FR" sz="1300" dirty="0" err="1">
                <a:solidFill>
                  <a:schemeClr val="bg1">
                    <a:lumMod val="65000"/>
                  </a:schemeClr>
                </a:solidFill>
                <a:latin typeface="+mj-lt"/>
                <a:ea typeface="Times New Roman" pitchFamily="18" charset="0"/>
                <a:cs typeface="Arial" pitchFamily="34" charset="0"/>
              </a:rPr>
              <a:t>pré-adolescents</a:t>
            </a:r>
            <a:r>
              <a:rPr lang="fr-FR" sz="1300" dirty="0">
                <a:solidFill>
                  <a:schemeClr val="bg1">
                    <a:lumMod val="65000"/>
                  </a:schemeClr>
                </a:solidFill>
                <a:latin typeface="+mj-lt"/>
                <a:ea typeface="Times New Roman" pitchFamily="18" charset="0"/>
                <a:cs typeface="Arial" pitchFamily="34" charset="0"/>
              </a:rPr>
              <a:t>. La campagne de vaccination n’était pas limitée à ces groupes d’âge, mais incluait aussi la population adulte. Les données disponibles indiquent que, fin 1995, environ 25% des Français âgés entre 16 et 44 ans avaient été vaccinés.</a:t>
            </a:r>
            <a:endParaRPr lang="fr-FR" sz="1300" dirty="0">
              <a:solidFill>
                <a:schemeClr val="bg1">
                  <a:lumMod val="65000"/>
                </a:schemeClr>
              </a:solidFill>
              <a:latin typeface="+mj-lt"/>
            </a:endParaRPr>
          </a:p>
          <a:p>
            <a:pPr algn="just">
              <a:defRPr/>
            </a:pPr>
            <a:r>
              <a:rPr lang="fr-FR" sz="1300" dirty="0">
                <a:solidFill>
                  <a:schemeClr val="bg1">
                    <a:lumMod val="65000"/>
                  </a:schemeClr>
                </a:solidFill>
                <a:latin typeface="+mj-lt"/>
                <a:ea typeface="Times New Roman" pitchFamily="18" charset="0"/>
                <a:cs typeface="Arial" pitchFamily="34" charset="0"/>
              </a:rPr>
              <a:t>En Juillet 1996, environ 200 cas d’événements démyélinisants survenus après une injection de vaccin contre l’HB avaient été rapportés à l’Agence Française du Médicament. Dans 57% des cas, le délai entre l’injection du vaccin contre l’HB et le début des symptômes neurologiques était de 60 jours ou moins. En 1997, à la demande de l’Agence Française du Médicament, nous avons conduit une première étude cas-témoins pour évaluer si la vaccination contre l’HB était associée avec une maladie démyélinisante. Cent vingt et un patients avec un premier épisode démyélinisant du SNC, admis à la Fédération de Neurologie de l’Hôpital de la Salpêtrière à Paris, France, ont été comparés à 121 contrôles appariés en sexe et en âge. Nous n’avons pas trouvé d’association significative entre l’injection du vaccin contre l’HB et un premier épisode de maladie démyélinisante. Cependant, le risque relatif de maladie démyélinisante était augmenté chez les patients qui avaient reçu une injection de vaccin contre l’HB dans les deux mois précédant le début de l’épisode démyélinisant du SNC [</a:t>
            </a:r>
            <a:r>
              <a:rPr lang="fr-FR" sz="1300" dirty="0" err="1">
                <a:solidFill>
                  <a:schemeClr val="bg1">
                    <a:lumMod val="65000"/>
                  </a:schemeClr>
                </a:solidFill>
                <a:latin typeface="+mj-lt"/>
                <a:ea typeface="Times New Roman" pitchFamily="18" charset="0"/>
                <a:cs typeface="Arial" pitchFamily="34" charset="0"/>
              </a:rPr>
              <a:t>odds</a:t>
            </a:r>
            <a:r>
              <a:rPr lang="fr-FR" sz="1300" dirty="0">
                <a:solidFill>
                  <a:schemeClr val="bg1">
                    <a:lumMod val="65000"/>
                  </a:schemeClr>
                </a:solidFill>
                <a:latin typeface="+mj-lt"/>
                <a:ea typeface="Times New Roman" pitchFamily="18" charset="0"/>
                <a:cs typeface="Arial" pitchFamily="34" charset="0"/>
              </a:rPr>
              <a:t> ratio = 1.7 ; Intervalle de confiance (IC) à 95%, 0.5-6.3]. C’est pourquoi l’Agence Française du Médicament a considéré que cette étude préliminaire ne pouvait pas exclure de manière sûre une possible association entre le vaccin contre l’HB et une maladie démyélinisante du SNC, et demandé qu’une étude cas-témoins multicentrique nationale soit mise en place. </a:t>
            </a:r>
            <a:endParaRPr lang="fr-FR" sz="1300" dirty="0">
              <a:solidFill>
                <a:schemeClr val="bg1">
                  <a:lumMod val="65000"/>
                </a:schemeClr>
              </a:solidFill>
              <a:latin typeface="+mj-lt"/>
            </a:endParaRPr>
          </a:p>
        </p:txBody>
      </p:sp>
      <p:sp>
        <p:nvSpPr>
          <p:cNvPr id="8195" name="Rectangle 1">
            <a:extLst>
              <a:ext uri="{FF2B5EF4-FFF2-40B4-BE49-F238E27FC236}">
                <a16:creationId xmlns:a16="http://schemas.microsoft.com/office/drawing/2014/main" id="{A4A73B2A-7CA0-4AE8-8685-9D5D7FA7038B}"/>
              </a:ext>
            </a:extLst>
          </p:cNvPr>
          <p:cNvSpPr>
            <a:spLocks noChangeArrowheads="1"/>
          </p:cNvSpPr>
          <p:nvPr/>
        </p:nvSpPr>
        <p:spPr bwMode="auto">
          <a:xfrm>
            <a:off x="392906" y="400050"/>
            <a:ext cx="8429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fr-FR" altLang="fr-FR" sz="2000" b="1"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Vaccination contre l</a:t>
            </a:r>
            <a:r>
              <a:rPr lang="fr-FR" altLang="fr-FR" sz="2000" b="1"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2000" b="1"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hépatite B et premier épisode démyélinisant du système nerveux central</a:t>
            </a:r>
            <a:r>
              <a:rPr lang="fr-FR" altLang="fr-FR" sz="2000" b="1"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rPr>
              <a:t> </a:t>
            </a:r>
            <a:endParaRPr lang="fr-FR" altLang="fr-FR" sz="2000"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endParaRPr>
          </a:p>
          <a:p>
            <a:pPr algn="ctr">
              <a:spcBef>
                <a:spcPct val="0"/>
              </a:spcBef>
              <a:buFontTx/>
              <a:buNone/>
              <a:defRPr/>
            </a:pPr>
            <a:r>
              <a:rPr lang="fr-FR" altLang="fr-FR" sz="2000"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E </a:t>
            </a:r>
            <a:r>
              <a:rPr lang="fr-FR" altLang="fr-FR" sz="2000" dirty="0" err="1">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Touzé</a:t>
            </a:r>
            <a:r>
              <a:rPr lang="fr-FR" altLang="fr-FR" sz="2000"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2000" b="1" i="1" dirty="0" err="1">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Neuroepidemiology</a:t>
            </a:r>
            <a:r>
              <a:rPr lang="fr-FR" altLang="fr-FR" sz="2000" b="1" i="1"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 2002</a:t>
            </a:r>
            <a:r>
              <a:rPr lang="fr-FR" altLang="fr-FR" sz="2000" b="1" i="1"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2000" b="1" i="1"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;21</a:t>
            </a:r>
            <a:r>
              <a:rPr lang="fr-FR" altLang="fr-FR" sz="2000" b="1" i="1"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2000" b="1" i="1" dirty="0">
                <a:solidFill>
                  <a:schemeClr val="bg1">
                    <a:lumMod val="65000"/>
                  </a:schemeClr>
                </a:solidFill>
                <a:latin typeface="Arial" panose="020B0604020202020204" pitchFamily="34" charset="0"/>
                <a:ea typeface="Times New Roman" panose="02020603050405020304" pitchFamily="18" charset="0"/>
                <a:cs typeface="Arial" panose="020B0604020202020204" pitchFamily="34" charset="0"/>
              </a:rPr>
              <a:t>:180-186.</a:t>
            </a:r>
            <a:endParaRPr lang="fr-FR" altLang="fr-FR" sz="2000" dirty="0">
              <a:solidFill>
                <a:schemeClr val="bg1">
                  <a:lumMod val="65000"/>
                </a:schemeClr>
              </a:solidFill>
              <a:latin typeface="Garamond" panose="02020404030301010803" pitchFamily="18" charset="0"/>
              <a:ea typeface="Times New Roman" panose="02020603050405020304" pitchFamily="18" charset="0"/>
              <a:cs typeface="Arial" panose="020B0604020202020204" pitchFamily="34" charset="0"/>
            </a:endParaRPr>
          </a:p>
        </p:txBody>
      </p:sp>
      <p:sp>
        <p:nvSpPr>
          <p:cNvPr id="4" name="ZoneTexte 3">
            <a:extLst>
              <a:ext uri="{FF2B5EF4-FFF2-40B4-BE49-F238E27FC236}">
                <a16:creationId xmlns:a16="http://schemas.microsoft.com/office/drawing/2014/main" id="{9C46DBD5-057D-416A-B4A9-7048E091490D}"/>
              </a:ext>
            </a:extLst>
          </p:cNvPr>
          <p:cNvSpPr txBox="1"/>
          <p:nvPr/>
        </p:nvSpPr>
        <p:spPr>
          <a:xfrm>
            <a:off x="1143000" y="5586413"/>
            <a:ext cx="7562850" cy="1200329"/>
          </a:xfrm>
          <a:prstGeom prst="rect">
            <a:avLst/>
          </a:prstGeom>
          <a:solidFill>
            <a:srgbClr val="FF9999"/>
          </a:solidFill>
          <a:ln>
            <a:solidFill>
              <a:schemeClr val="tx1"/>
            </a:solidFill>
          </a:ln>
        </p:spPr>
        <p:txBody>
          <a:bodyPr>
            <a:spAutoFit/>
          </a:bodyPr>
          <a:lstStyle/>
          <a:p>
            <a:pPr>
              <a:defRPr/>
            </a:pPr>
            <a:r>
              <a:rPr lang="fr-FR" dirty="0">
                <a:latin typeface="+mj-lt"/>
                <a:ea typeface="Times New Roman" pitchFamily="18" charset="0"/>
                <a:cs typeface="Arial" pitchFamily="34" charset="0"/>
              </a:rPr>
              <a:t>Rechercher une possible association entre vaccin contre HB et maladie démyélinisante du SNC dans une étude nationale multicentrique</a:t>
            </a:r>
          </a:p>
        </p:txBody>
      </p:sp>
      <p:sp>
        <p:nvSpPr>
          <p:cNvPr id="5" name="ZoneTexte 4">
            <a:extLst>
              <a:ext uri="{FF2B5EF4-FFF2-40B4-BE49-F238E27FC236}">
                <a16:creationId xmlns:a16="http://schemas.microsoft.com/office/drawing/2014/main" id="{93D38662-3D00-4FA5-8057-B1C97E0CB97F}"/>
              </a:ext>
            </a:extLst>
          </p:cNvPr>
          <p:cNvSpPr txBox="1"/>
          <p:nvPr/>
        </p:nvSpPr>
        <p:spPr>
          <a:xfrm>
            <a:off x="71438" y="5138736"/>
            <a:ext cx="1428750" cy="523875"/>
          </a:xfrm>
          <a:prstGeom prst="rect">
            <a:avLst/>
          </a:prstGeom>
          <a:solidFill>
            <a:srgbClr val="FF9999"/>
          </a:solidFill>
          <a:ln>
            <a:solidFill>
              <a:schemeClr val="tx1"/>
            </a:solidFill>
          </a:ln>
        </p:spPr>
        <p:txBody>
          <a:bodyPr>
            <a:spAutoFit/>
          </a:bodyPr>
          <a:lstStyle/>
          <a:p>
            <a:pPr>
              <a:defRPr/>
            </a:pPr>
            <a:r>
              <a:rPr lang="fr-FR" sz="2800" b="1" dirty="0">
                <a:latin typeface="+mj-lt"/>
                <a:ea typeface="Times New Roman" pitchFamily="18" charset="0"/>
                <a:cs typeface="Arial" pitchFamily="34" charset="0"/>
              </a:rPr>
              <a:t>Objectif</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7" name="Rectangle 2"/>
          <p:cNvSpPr>
            <a:spLocks noChangeArrowheads="1"/>
          </p:cNvSpPr>
          <p:nvPr/>
        </p:nvSpPr>
        <p:spPr bwMode="auto">
          <a:xfrm>
            <a:off x="-26544" y="650875"/>
            <a:ext cx="8964487" cy="473320"/>
          </a:xfrm>
          <a:prstGeom prst="rect">
            <a:avLst/>
          </a:prstGeom>
          <a:solidFill>
            <a:schemeClr val="bg1"/>
          </a:solidFill>
          <a:ln>
            <a:noFill/>
          </a:ln>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defRPr/>
            </a:pPr>
            <a:r>
              <a:rPr lang="fr-FR" altLang="fr-FR" sz="2400" b="1" dirty="0">
                <a:latin typeface="+mn-lt"/>
              </a:rPr>
              <a:t>Introduction/</a:t>
            </a:r>
            <a:r>
              <a:rPr lang="fr-FR" altLang="fr-FR" sz="2400" b="1" dirty="0" err="1">
                <a:latin typeface="+mn-lt"/>
              </a:rPr>
              <a:t>Rationale</a:t>
            </a:r>
            <a:endParaRPr lang="fr-FR" altLang="fr-FR" sz="2400" b="1" dirty="0">
              <a:latin typeface="+mn-lt"/>
            </a:endParaRPr>
          </a:p>
        </p:txBody>
      </p:sp>
    </p:spTree>
    <p:extLst>
      <p:ext uri="{BB962C8B-B14F-4D97-AF65-F5344CB8AC3E}">
        <p14:creationId xmlns:p14="http://schemas.microsoft.com/office/powerpoint/2010/main" val="267698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e 41"/>
          <p:cNvGrpSpPr>
            <a:grpSpLocks/>
          </p:cNvGrpSpPr>
          <p:nvPr/>
        </p:nvGrpSpPr>
        <p:grpSpPr bwMode="auto">
          <a:xfrm>
            <a:off x="3771900" y="2749550"/>
            <a:ext cx="2620963" cy="3282950"/>
            <a:chOff x="3771817" y="1640319"/>
            <a:chExt cx="2699900" cy="3282529"/>
          </a:xfrm>
        </p:grpSpPr>
        <p:sp>
          <p:nvSpPr>
            <p:cNvPr id="50209" name="Line 17"/>
            <p:cNvSpPr>
              <a:spLocks noChangeShapeType="1"/>
            </p:cNvSpPr>
            <p:nvPr/>
          </p:nvSpPr>
          <p:spPr bwMode="auto">
            <a:xfrm>
              <a:off x="5652008" y="3318211"/>
              <a:ext cx="428628" cy="88628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79" name="Text Box 11"/>
            <p:cNvSpPr txBox="1">
              <a:spLocks noChangeArrowheads="1"/>
            </p:cNvSpPr>
            <p:nvPr/>
          </p:nvSpPr>
          <p:spPr bwMode="auto">
            <a:xfrm>
              <a:off x="3844435" y="4214914"/>
              <a:ext cx="1213401" cy="707934"/>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Cas-témoin</a:t>
              </a:r>
            </a:p>
          </p:txBody>
        </p:sp>
        <p:sp>
          <p:nvSpPr>
            <p:cNvPr id="58380" name="Text Box 12"/>
            <p:cNvSpPr txBox="1">
              <a:spLocks noChangeArrowheads="1"/>
            </p:cNvSpPr>
            <p:nvPr/>
          </p:nvSpPr>
          <p:spPr bwMode="auto">
            <a:xfrm>
              <a:off x="5143844" y="4214914"/>
              <a:ext cx="1327873" cy="707934"/>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Cohorte </a:t>
              </a:r>
            </a:p>
            <a:p>
              <a:pPr algn="ctr">
                <a:defRPr/>
              </a:pPr>
              <a:endParaRPr lang="fr-FR" sz="2000" b="1" dirty="0">
                <a:latin typeface="Arial" pitchFamily="34" charset="0"/>
              </a:endParaRPr>
            </a:p>
          </p:txBody>
        </p:sp>
        <p:sp>
          <p:nvSpPr>
            <p:cNvPr id="50212" name="Line 17"/>
            <p:cNvSpPr>
              <a:spLocks noChangeShapeType="1"/>
            </p:cNvSpPr>
            <p:nvPr/>
          </p:nvSpPr>
          <p:spPr bwMode="auto">
            <a:xfrm flipH="1">
              <a:off x="4357685" y="3318210"/>
              <a:ext cx="326019" cy="89660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0213" name="Oval 2"/>
            <p:cNvSpPr>
              <a:spLocks noChangeArrowheads="1"/>
            </p:cNvSpPr>
            <p:nvPr/>
          </p:nvSpPr>
          <p:spPr bwMode="auto">
            <a:xfrm>
              <a:off x="3771817" y="1640319"/>
              <a:ext cx="2690980" cy="1759011"/>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b="1" dirty="0">
                  <a:latin typeface="Arial" panose="020B0604020202020204" pitchFamily="34" charset="0"/>
                  <a:cs typeface="Arial" panose="020B0604020202020204" pitchFamily="34" charset="0"/>
                </a:rPr>
                <a:t>Analytiques/</a:t>
              </a:r>
            </a:p>
            <a:p>
              <a:pPr algn="ctr">
                <a:spcBef>
                  <a:spcPct val="0"/>
                </a:spcBef>
                <a:buFontTx/>
                <a:buNone/>
              </a:pPr>
              <a:r>
                <a:rPr lang="fr-FR" altLang="fr-FR" sz="2400" b="1" dirty="0">
                  <a:latin typeface="Arial" panose="020B0604020202020204" pitchFamily="34" charset="0"/>
                  <a:cs typeface="Arial" panose="020B0604020202020204" pitchFamily="34" charset="0"/>
                </a:rPr>
                <a:t>Comparatives/</a:t>
              </a:r>
            </a:p>
            <a:p>
              <a:pPr algn="ctr">
                <a:spcBef>
                  <a:spcPct val="0"/>
                </a:spcBef>
                <a:buFontTx/>
                <a:buNone/>
              </a:pPr>
              <a:r>
                <a:rPr lang="fr-FR" altLang="fr-FR" sz="2400" b="1" dirty="0">
                  <a:latin typeface="Arial" panose="020B0604020202020204" pitchFamily="34" charset="0"/>
                  <a:cs typeface="Arial" panose="020B0604020202020204" pitchFamily="34" charset="0"/>
                </a:rPr>
                <a:t>Étiologiques</a:t>
              </a:r>
            </a:p>
          </p:txBody>
        </p:sp>
      </p:grpSp>
      <p:sp>
        <p:nvSpPr>
          <p:cNvPr id="50179" name="Rectangle 31"/>
          <p:cNvSpPr>
            <a:spLocks noChangeArrowheads="1"/>
          </p:cNvSpPr>
          <p:nvPr/>
        </p:nvSpPr>
        <p:spPr bwMode="auto">
          <a:xfrm>
            <a:off x="6462713" y="2317750"/>
            <a:ext cx="2678112" cy="4289425"/>
          </a:xfrm>
          <a:prstGeom prst="rect">
            <a:avLst/>
          </a:prstGeom>
          <a:solidFill>
            <a:srgbClr val="FD0F0F">
              <a:alpha val="23137"/>
            </a:srgb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180" name="Rectangle 30"/>
          <p:cNvSpPr>
            <a:spLocks noChangeArrowheads="1"/>
          </p:cNvSpPr>
          <p:nvPr/>
        </p:nvSpPr>
        <p:spPr bwMode="auto">
          <a:xfrm>
            <a:off x="71438" y="2324100"/>
            <a:ext cx="6343650" cy="427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181" name="Text Box 4"/>
          <p:cNvSpPr txBox="1">
            <a:spLocks noChangeArrowheads="1"/>
          </p:cNvSpPr>
          <p:nvPr/>
        </p:nvSpPr>
        <p:spPr bwMode="auto">
          <a:xfrm>
            <a:off x="1692275" y="2349500"/>
            <a:ext cx="2852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Observationnelles</a:t>
            </a:r>
          </a:p>
        </p:txBody>
      </p:sp>
      <p:sp>
        <p:nvSpPr>
          <p:cNvPr id="50182" name="Text Box 5"/>
          <p:cNvSpPr txBox="1">
            <a:spLocks noChangeArrowheads="1"/>
          </p:cNvSpPr>
          <p:nvPr/>
        </p:nvSpPr>
        <p:spPr bwMode="auto">
          <a:xfrm>
            <a:off x="6434138" y="2343150"/>
            <a:ext cx="2855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Expérimentales/ Interventionnelles</a:t>
            </a:r>
          </a:p>
        </p:txBody>
      </p:sp>
      <p:sp>
        <p:nvSpPr>
          <p:cNvPr id="58378" name="Text Box 10"/>
          <p:cNvSpPr txBox="1">
            <a:spLocks noChangeArrowheads="1"/>
          </p:cNvSpPr>
          <p:nvPr/>
        </p:nvSpPr>
        <p:spPr bwMode="auto">
          <a:xfrm>
            <a:off x="7286625" y="5365750"/>
            <a:ext cx="1571625" cy="1016000"/>
          </a:xfrm>
          <a:prstGeom prst="rect">
            <a:avLst/>
          </a:prstGeom>
          <a:solidFill>
            <a:schemeClr val="accent6">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Essai contrôlé</a:t>
            </a:r>
          </a:p>
          <a:p>
            <a:pPr algn="ctr">
              <a:defRPr/>
            </a:pPr>
            <a:r>
              <a:rPr lang="fr-FR" sz="2000" b="1" dirty="0">
                <a:latin typeface="Arial" pitchFamily="34" charset="0"/>
              </a:rPr>
              <a:t>randomisé</a:t>
            </a:r>
          </a:p>
        </p:txBody>
      </p:sp>
      <p:sp>
        <p:nvSpPr>
          <p:cNvPr id="50184" name="Rectangle 22"/>
          <p:cNvSpPr>
            <a:spLocks noChangeArrowheads="1"/>
          </p:cNvSpPr>
          <p:nvPr/>
        </p:nvSpPr>
        <p:spPr bwMode="auto">
          <a:xfrm>
            <a:off x="304800" y="333375"/>
            <a:ext cx="8534400" cy="609600"/>
          </a:xfrm>
          <a:prstGeom prst="rect">
            <a:avLst/>
          </a:prstGeom>
          <a:solidFill>
            <a:srgbClr val="33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b="1">
                <a:solidFill>
                  <a:srgbClr val="FFFFFF"/>
                </a:solidFill>
                <a:latin typeface="Comic Sans MS" panose="030F0702030302020204" pitchFamily="66" charset="0"/>
              </a:rPr>
              <a:t> Les types d’études : classement</a:t>
            </a:r>
          </a:p>
        </p:txBody>
      </p:sp>
      <p:grpSp>
        <p:nvGrpSpPr>
          <p:cNvPr id="50185" name="Groupe 40"/>
          <p:cNvGrpSpPr>
            <a:grpSpLocks/>
          </p:cNvGrpSpPr>
          <p:nvPr/>
        </p:nvGrpSpPr>
        <p:grpSpPr bwMode="auto">
          <a:xfrm>
            <a:off x="23813" y="2959100"/>
            <a:ext cx="3734917" cy="3688814"/>
            <a:chOff x="104697" y="1849913"/>
            <a:chExt cx="3517362" cy="3688083"/>
          </a:xfrm>
        </p:grpSpPr>
        <p:grpSp>
          <p:nvGrpSpPr>
            <p:cNvPr id="50202" name="Groupe 32"/>
            <p:cNvGrpSpPr>
              <a:grpSpLocks/>
            </p:cNvGrpSpPr>
            <p:nvPr/>
          </p:nvGrpSpPr>
          <p:grpSpPr bwMode="auto">
            <a:xfrm>
              <a:off x="629092" y="1849913"/>
              <a:ext cx="2214578" cy="1045312"/>
              <a:chOff x="255248" y="1849913"/>
              <a:chExt cx="1928813" cy="1045312"/>
            </a:xfrm>
          </p:grpSpPr>
          <p:sp>
            <p:nvSpPr>
              <p:cNvPr id="50207" name="Oval 2"/>
              <p:cNvSpPr>
                <a:spLocks noChangeArrowheads="1"/>
              </p:cNvSpPr>
              <p:nvPr/>
            </p:nvSpPr>
            <p:spPr bwMode="auto">
              <a:xfrm>
                <a:off x="255248" y="1849913"/>
                <a:ext cx="1847850" cy="9144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latin typeface="Garamond" panose="02020404030301010803" pitchFamily="18" charset="0"/>
                </a:endParaRPr>
              </a:p>
            </p:txBody>
          </p:sp>
          <p:sp>
            <p:nvSpPr>
              <p:cNvPr id="50208" name="Text Box 6"/>
              <p:cNvSpPr txBox="1">
                <a:spLocks noChangeArrowheads="1"/>
              </p:cNvSpPr>
              <p:nvPr/>
            </p:nvSpPr>
            <p:spPr bwMode="auto">
              <a:xfrm>
                <a:off x="255249" y="2064228"/>
                <a:ext cx="19288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rPr>
                  <a:t>Descriptives</a:t>
                </a:r>
              </a:p>
            </p:txBody>
          </p:sp>
        </p:grpSp>
        <p:sp>
          <p:nvSpPr>
            <p:cNvPr id="58376" name="Text Box 8"/>
            <p:cNvSpPr txBox="1">
              <a:spLocks noChangeArrowheads="1"/>
            </p:cNvSpPr>
            <p:nvPr/>
          </p:nvSpPr>
          <p:spPr bwMode="auto">
            <a:xfrm>
              <a:off x="104697" y="4214819"/>
              <a:ext cx="1752175" cy="707885"/>
            </a:xfrm>
            <a:prstGeom prst="rect">
              <a:avLst/>
            </a:prstGeom>
            <a:solidFill>
              <a:schemeClr val="accent1">
                <a:lumMod val="60000"/>
                <a:lumOff val="40000"/>
              </a:schemeClr>
            </a:solidFill>
            <a:ln w="9525">
              <a:solidFill>
                <a:schemeClr val="tx1"/>
              </a:solidFill>
              <a:miter lim="800000"/>
              <a:headEnd/>
              <a:tailEnd/>
            </a:ln>
          </p:spPr>
          <p:txBody>
            <a:bodyPr wrap="none">
              <a:spAutoFit/>
            </a:bodyPr>
            <a:lstStyle/>
            <a:p>
              <a:pPr>
                <a:defRPr/>
              </a:pPr>
              <a:r>
                <a:rPr lang="fr-FR" sz="2000" b="1" dirty="0">
                  <a:latin typeface="Arial" pitchFamily="34" charset="0"/>
                </a:rPr>
                <a:t>Transversale</a:t>
              </a:r>
            </a:p>
            <a:p>
              <a:pPr>
                <a:defRPr/>
              </a:pPr>
              <a:r>
                <a:rPr lang="fr-FR" sz="2000" b="1" dirty="0">
                  <a:latin typeface="Arial" pitchFamily="34" charset="0"/>
                </a:rPr>
                <a:t>(prévalence)</a:t>
              </a:r>
            </a:p>
          </p:txBody>
        </p:sp>
        <p:sp>
          <p:nvSpPr>
            <p:cNvPr id="50204" name="Line 18"/>
            <p:cNvSpPr>
              <a:spLocks noChangeShapeType="1"/>
            </p:cNvSpPr>
            <p:nvPr/>
          </p:nvSpPr>
          <p:spPr bwMode="auto">
            <a:xfrm flipH="1">
              <a:off x="676053" y="2764313"/>
              <a:ext cx="719486" cy="13454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0205" name="Line 21"/>
            <p:cNvSpPr>
              <a:spLocks noChangeShapeType="1"/>
            </p:cNvSpPr>
            <p:nvPr/>
          </p:nvSpPr>
          <p:spPr bwMode="auto">
            <a:xfrm>
              <a:off x="2000231" y="2714621"/>
              <a:ext cx="750480" cy="13691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8395" name="Text Box 27"/>
            <p:cNvSpPr txBox="1">
              <a:spLocks noChangeArrowheads="1"/>
            </p:cNvSpPr>
            <p:nvPr/>
          </p:nvSpPr>
          <p:spPr bwMode="auto">
            <a:xfrm>
              <a:off x="1878854" y="4214819"/>
              <a:ext cx="1743205" cy="1323177"/>
            </a:xfrm>
            <a:prstGeom prst="rect">
              <a:avLst/>
            </a:prstGeom>
            <a:solidFill>
              <a:schemeClr val="accent1">
                <a:lumMod val="60000"/>
                <a:lumOff val="40000"/>
              </a:schemeClr>
            </a:solidFill>
            <a:ln w="9525">
              <a:solidFill>
                <a:schemeClr val="tx1"/>
              </a:solidFill>
              <a:miter lim="800000"/>
              <a:headEnd/>
              <a:tailEnd/>
            </a:ln>
          </p:spPr>
          <p:txBody>
            <a:bodyPr>
              <a:spAutoFit/>
            </a:bodyPr>
            <a:lstStyle/>
            <a:p>
              <a:pPr algn="ctr">
                <a:defRPr/>
              </a:pPr>
              <a:r>
                <a:rPr lang="fr-FR" sz="2000" b="1" dirty="0">
                  <a:latin typeface="Arial" pitchFamily="34" charset="0"/>
                </a:rPr>
                <a:t>Longitudinale= Cohorte descriptive</a:t>
              </a:r>
            </a:p>
            <a:p>
              <a:pPr algn="ctr">
                <a:defRPr/>
              </a:pPr>
              <a:r>
                <a:rPr lang="fr-FR" sz="2000" b="1" dirty="0">
                  <a:latin typeface="Arial" pitchFamily="34" charset="0"/>
                </a:rPr>
                <a:t>(incidence)</a:t>
              </a:r>
            </a:p>
          </p:txBody>
        </p:sp>
      </p:grpSp>
      <p:sp>
        <p:nvSpPr>
          <p:cNvPr id="50186" name="Line 17"/>
          <p:cNvSpPr>
            <a:spLocks noChangeShapeType="1"/>
          </p:cNvSpPr>
          <p:nvPr/>
        </p:nvSpPr>
        <p:spPr bwMode="auto">
          <a:xfrm>
            <a:off x="8037513" y="2894013"/>
            <a:ext cx="0" cy="2411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aphicFrame>
        <p:nvGraphicFramePr>
          <p:cNvPr id="27" name="Tableau 26"/>
          <p:cNvGraphicFramePr>
            <a:graphicFrameLocks noGrp="1"/>
          </p:cNvGraphicFramePr>
          <p:nvPr/>
        </p:nvGraphicFramePr>
        <p:xfrm>
          <a:off x="1187450" y="1039813"/>
          <a:ext cx="6756400" cy="1098550"/>
        </p:xfrm>
        <a:graphic>
          <a:graphicData uri="http://schemas.openxmlformats.org/drawingml/2006/table">
            <a:tbl>
              <a:tblPr>
                <a:tableStyleId>{5C22544A-7EE6-4342-B048-85BDC9FD1C3A}</a:tableStyleId>
              </a:tblPr>
              <a:tblGrid>
                <a:gridCol w="2306364">
                  <a:extLst>
                    <a:ext uri="{9D8B030D-6E8A-4147-A177-3AD203B41FA5}">
                      <a16:colId xmlns:a16="http://schemas.microsoft.com/office/drawing/2014/main" val="20000"/>
                    </a:ext>
                  </a:extLst>
                </a:gridCol>
                <a:gridCol w="4450036">
                  <a:extLst>
                    <a:ext uri="{9D8B030D-6E8A-4147-A177-3AD203B41FA5}">
                      <a16:colId xmlns:a16="http://schemas.microsoft.com/office/drawing/2014/main" val="20001"/>
                    </a:ext>
                  </a:extLst>
                </a:gridCol>
              </a:tblGrid>
              <a:tr h="323692">
                <a:tc>
                  <a:txBody>
                    <a:bodyPr/>
                    <a:lstStyle/>
                    <a:p>
                      <a:pPr marL="114300" indent="-114300">
                        <a:spcAft>
                          <a:spcPts val="0"/>
                        </a:spcAft>
                      </a:pPr>
                      <a:r>
                        <a:rPr lang="en-US" sz="2000" b="1" dirty="0" err="1">
                          <a:solidFill>
                            <a:schemeClr val="tx1"/>
                          </a:solidFill>
                          <a:effectLst/>
                          <a:latin typeface="+mj-lt"/>
                        </a:rPr>
                        <a:t>Observationnelle</a:t>
                      </a:r>
                      <a:r>
                        <a:rPr lang="en-US" sz="2000" b="1" baseline="0" dirty="0" err="1">
                          <a:solidFill>
                            <a:schemeClr val="tx1"/>
                          </a:solidFill>
                          <a:effectLst/>
                          <a:latin typeface="+mj-lt"/>
                        </a:rPr>
                        <a:t>s</a:t>
                      </a:r>
                      <a:endParaRPr lang="fr-FR" sz="2000" b="1" dirty="0">
                        <a:solidFill>
                          <a:schemeClr val="tx1"/>
                        </a:solidFill>
                        <a:effectLst/>
                        <a:latin typeface="+mj-lt"/>
                        <a:ea typeface="Times New Roman"/>
                      </a:endParaRPr>
                    </a:p>
                  </a:txBody>
                  <a:tcPr marL="50627" marR="50627" marT="0" marB="0"/>
                </a:tc>
                <a:tc>
                  <a:txBody>
                    <a:bodyPr/>
                    <a:lstStyle/>
                    <a:p>
                      <a:pPr marL="114300" marR="0" indent="-114300" algn="l" defTabSz="914400" rtl="0" eaLnBrk="1" fontAlgn="auto" latinLnBrk="0" hangingPunct="1">
                        <a:lnSpc>
                          <a:spcPct val="100000"/>
                        </a:lnSpc>
                        <a:spcBef>
                          <a:spcPts val="0"/>
                        </a:spcBef>
                        <a:spcAft>
                          <a:spcPts val="0"/>
                        </a:spcAft>
                        <a:buClrTx/>
                        <a:buSzTx/>
                        <a:buFontTx/>
                        <a:buNone/>
                        <a:tabLst/>
                        <a:defRPr/>
                      </a:pPr>
                      <a:r>
                        <a:rPr lang="en-US" sz="2000" b="1" kern="1200" baseline="0" dirty="0">
                          <a:solidFill>
                            <a:schemeClr val="tx1"/>
                          </a:solidFill>
                          <a:effectLst/>
                          <a:latin typeface="+mn-lt"/>
                          <a:ea typeface="+mn-ea"/>
                          <a:cs typeface="+mn-cs"/>
                        </a:rPr>
                        <a:t>Vs  </a:t>
                      </a:r>
                      <a:r>
                        <a:rPr lang="en-US" sz="2000" b="1" kern="1200" baseline="0" dirty="0" err="1">
                          <a:solidFill>
                            <a:schemeClr val="tx1"/>
                          </a:solidFill>
                          <a:effectLst/>
                          <a:latin typeface="+mn-lt"/>
                          <a:ea typeface="+mn-ea"/>
                          <a:cs typeface="+mn-cs"/>
                        </a:rPr>
                        <a:t>Interventionnelles</a:t>
                      </a:r>
                      <a:r>
                        <a:rPr lang="en-US" sz="2000" b="1" kern="1200" baseline="0" dirty="0">
                          <a:solidFill>
                            <a:schemeClr val="tx1"/>
                          </a:solidFill>
                          <a:effectLst/>
                          <a:latin typeface="+mn-lt"/>
                          <a:ea typeface="+mn-ea"/>
                          <a:cs typeface="+mn-cs"/>
                        </a:rPr>
                        <a:t> (</a:t>
                      </a:r>
                      <a:r>
                        <a:rPr lang="en-US" sz="2000" b="1" kern="1200" baseline="0" dirty="0" err="1">
                          <a:solidFill>
                            <a:schemeClr val="tx1"/>
                          </a:solidFill>
                          <a:effectLst/>
                          <a:latin typeface="+mn-lt"/>
                          <a:ea typeface="+mn-ea"/>
                          <a:cs typeface="+mn-cs"/>
                        </a:rPr>
                        <a:t>experimentales</a:t>
                      </a:r>
                      <a:r>
                        <a:rPr lang="en-US" sz="2000" b="1" kern="1200" baseline="0" dirty="0">
                          <a:solidFill>
                            <a:schemeClr val="tx1"/>
                          </a:solidFill>
                          <a:effectLst/>
                          <a:latin typeface="+mn-lt"/>
                          <a:ea typeface="+mn-ea"/>
                          <a:cs typeface="+mn-cs"/>
                        </a:rPr>
                        <a:t>)</a:t>
                      </a:r>
                      <a:endParaRPr lang="fr-FR" sz="2000" b="1" dirty="0">
                        <a:solidFill>
                          <a:schemeClr val="tx1"/>
                        </a:solidFill>
                        <a:effectLst/>
                        <a:latin typeface="+mj-lt"/>
                        <a:ea typeface="Times New Roman"/>
                      </a:endParaRPr>
                    </a:p>
                  </a:txBody>
                  <a:tcPr marL="50627" marR="50627" marT="0" marB="0"/>
                </a:tc>
                <a:extLst>
                  <a:ext uri="{0D108BD9-81ED-4DB2-BD59-A6C34878D82A}">
                    <a16:rowId xmlns:a16="http://schemas.microsoft.com/office/drawing/2014/main" val="10000"/>
                  </a:ext>
                </a:extLst>
              </a:tr>
              <a:tr h="304799">
                <a:tc>
                  <a:txBody>
                    <a:bodyPr/>
                    <a:lstStyle/>
                    <a:p>
                      <a:pPr marL="152400" indent="-152400">
                        <a:spcAft>
                          <a:spcPts val="0"/>
                        </a:spcAft>
                      </a:pPr>
                      <a:r>
                        <a:rPr lang="fr-FR" sz="2000" b="1" dirty="0">
                          <a:solidFill>
                            <a:schemeClr val="tx1"/>
                          </a:solidFill>
                          <a:effectLst/>
                          <a:latin typeface="+mj-lt"/>
                          <a:ea typeface="Times New Roman"/>
                        </a:rPr>
                        <a:t>Descriptives</a:t>
                      </a:r>
                    </a:p>
                  </a:txBody>
                  <a:tcPr marL="50627" marR="50627" marT="0" marB="0"/>
                </a:tc>
                <a:tc>
                  <a:txBody>
                    <a:bodyPr/>
                    <a:lstStyle/>
                    <a:p>
                      <a:pPr marL="152400" indent="-152400">
                        <a:spcAft>
                          <a:spcPts val="0"/>
                        </a:spcAft>
                      </a:pPr>
                      <a:r>
                        <a:rPr lang="fr-FR" sz="2000" b="1" kern="1200" baseline="0" dirty="0">
                          <a:solidFill>
                            <a:schemeClr val="tx1"/>
                          </a:solidFill>
                          <a:effectLst/>
                          <a:latin typeface="+mn-lt"/>
                          <a:ea typeface="Times New Roman"/>
                          <a:cs typeface="+mn-cs"/>
                        </a:rPr>
                        <a:t>Vs  Analytiques (comparatives)</a:t>
                      </a:r>
                      <a:endParaRPr lang="fr-FR" sz="2000" b="1" dirty="0">
                        <a:solidFill>
                          <a:schemeClr val="tx1"/>
                        </a:solidFill>
                        <a:effectLst/>
                        <a:latin typeface="+mj-lt"/>
                        <a:ea typeface="Times New Roman"/>
                      </a:endParaRPr>
                    </a:p>
                  </a:txBody>
                  <a:tcPr marL="50627" marR="50627" marT="0" marB="0"/>
                </a:tc>
                <a:extLst>
                  <a:ext uri="{0D108BD9-81ED-4DB2-BD59-A6C34878D82A}">
                    <a16:rowId xmlns:a16="http://schemas.microsoft.com/office/drawing/2014/main" val="10001"/>
                  </a:ext>
                </a:extLst>
              </a:tr>
              <a:tr h="470058">
                <a:tc>
                  <a:txBody>
                    <a:bodyPr/>
                    <a:lstStyle/>
                    <a:p>
                      <a:pPr marL="152400" indent="-152400">
                        <a:spcAft>
                          <a:spcPts val="0"/>
                        </a:spcAft>
                      </a:pPr>
                      <a:r>
                        <a:rPr lang="fr-FR" sz="2000" b="1" kern="1200" baseline="0" dirty="0">
                          <a:solidFill>
                            <a:schemeClr val="tx1"/>
                          </a:solidFill>
                          <a:effectLst/>
                          <a:latin typeface="+mn-lt"/>
                          <a:ea typeface="+mn-ea"/>
                          <a:cs typeface="+mn-cs"/>
                        </a:rPr>
                        <a:t>Transversales</a:t>
                      </a:r>
                      <a:endParaRPr lang="fr-FR" sz="2000" b="1" kern="1200" dirty="0">
                        <a:solidFill>
                          <a:schemeClr val="tx1"/>
                        </a:solidFill>
                        <a:effectLst/>
                        <a:latin typeface="+mj-lt"/>
                        <a:ea typeface="+mn-ea"/>
                        <a:cs typeface="+mn-cs"/>
                      </a:endParaRPr>
                    </a:p>
                  </a:txBody>
                  <a:tcPr marL="50627" marR="50627" marT="0" marB="0"/>
                </a:tc>
                <a:tc>
                  <a:txBody>
                    <a:bodyPr/>
                    <a:lstStyle/>
                    <a:p>
                      <a:pPr marL="152400" indent="-152400">
                        <a:spcAft>
                          <a:spcPts val="0"/>
                        </a:spcAft>
                      </a:pPr>
                      <a:r>
                        <a:rPr lang="fr-FR" sz="2000" b="1" kern="1200" dirty="0">
                          <a:solidFill>
                            <a:schemeClr val="tx1"/>
                          </a:solidFill>
                          <a:effectLst/>
                          <a:latin typeface="+mn-lt"/>
                          <a:ea typeface="+mn-ea"/>
                          <a:cs typeface="+mn-cs"/>
                        </a:rPr>
                        <a:t>Vs  Longitudinales</a:t>
                      </a:r>
                    </a:p>
                  </a:txBody>
                  <a:tcPr marL="50627" marR="50627" marT="0" marB="0"/>
                </a:tc>
                <a:extLst>
                  <a:ext uri="{0D108BD9-81ED-4DB2-BD59-A6C34878D82A}">
                    <a16:rowId xmlns:a16="http://schemas.microsoft.com/office/drawing/2014/main" val="10002"/>
                  </a:ext>
                </a:extLst>
              </a:tr>
            </a:tbl>
          </a:graphicData>
        </a:graphic>
      </p:graphicFrame>
      <p:pic>
        <p:nvPicPr>
          <p:cNvPr id="2" name="Son enregistré">
            <a:hlinkClick r:id="" action="ppaction://media"/>
            <a:extLst>
              <a:ext uri="{FF2B5EF4-FFF2-40B4-BE49-F238E27FC236}">
                <a16:creationId xmlns:a16="http://schemas.microsoft.com/office/drawing/2014/main" id="{4A0B16ED-067D-4AF9-ADC9-C4B1F72F29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
        <p:nvSpPr>
          <p:cNvPr id="25" name="Ellipse 24">
            <a:extLst>
              <a:ext uri="{FF2B5EF4-FFF2-40B4-BE49-F238E27FC236}">
                <a16:creationId xmlns:a16="http://schemas.microsoft.com/office/drawing/2014/main" id="{1DC5D6FB-6D65-44FA-98B1-A2ABAF928F85}"/>
              </a:ext>
            </a:extLst>
          </p:cNvPr>
          <p:cNvSpPr/>
          <p:nvPr/>
        </p:nvSpPr>
        <p:spPr>
          <a:xfrm>
            <a:off x="3540010" y="2766357"/>
            <a:ext cx="3122238" cy="19624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1FE633E3-25F0-4908-B1FD-E8E61FEC4356}"/>
              </a:ext>
            </a:extLst>
          </p:cNvPr>
          <p:cNvSpPr/>
          <p:nvPr/>
        </p:nvSpPr>
        <p:spPr>
          <a:xfrm>
            <a:off x="1427639" y="2228665"/>
            <a:ext cx="3232864" cy="7846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D31B2D6-0B2B-49EA-927D-35CA048695EE}"/>
              </a:ext>
            </a:extLst>
          </p:cNvPr>
          <p:cNvSpPr/>
          <p:nvPr/>
        </p:nvSpPr>
        <p:spPr>
          <a:xfrm>
            <a:off x="3684458" y="5241975"/>
            <a:ext cx="1580063" cy="9233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FB86F13E-2E7F-43D0-96A5-7C0C803E9D6B}"/>
              </a:ext>
            </a:extLst>
          </p:cNvPr>
          <p:cNvPicPr>
            <a:picLocks noChangeAspect="1"/>
          </p:cNvPicPr>
          <p:nvPr/>
        </p:nvPicPr>
        <p:blipFill>
          <a:blip r:embed="rId6"/>
          <a:stretch>
            <a:fillRect/>
          </a:stretch>
        </p:blipFill>
        <p:spPr>
          <a:xfrm>
            <a:off x="8304996" y="224758"/>
            <a:ext cx="755970" cy="755970"/>
          </a:xfrm>
          <a:prstGeom prst="rect">
            <a:avLst/>
          </a:prstGeom>
        </p:spPr>
      </p:pic>
    </p:spTree>
    <p:extLst>
      <p:ext uri="{BB962C8B-B14F-4D97-AF65-F5344CB8AC3E}">
        <p14:creationId xmlns:p14="http://schemas.microsoft.com/office/powerpoint/2010/main" val="259584961"/>
      </p:ext>
    </p:extLst>
  </p:cSld>
  <p:clrMapOvr>
    <a:masterClrMapping/>
  </p:clrMapOvr>
  <p:transition spd="slow" advTm="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txBox="1">
            <a:spLocks/>
          </p:cNvSpPr>
          <p:nvPr/>
        </p:nvSpPr>
        <p:spPr bwMode="auto">
          <a:xfrm>
            <a:off x="474192" y="1886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2. Le Type d’étude</a:t>
            </a:r>
          </a:p>
        </p:txBody>
      </p:sp>
      <p:sp>
        <p:nvSpPr>
          <p:cNvPr id="25603" name="Espace réservé du contenu 2"/>
          <p:cNvSpPr>
            <a:spLocks noGrp="1"/>
          </p:cNvSpPr>
          <p:nvPr>
            <p:ph idx="1"/>
          </p:nvPr>
        </p:nvSpPr>
        <p:spPr>
          <a:xfrm>
            <a:off x="456406" y="1527175"/>
            <a:ext cx="8229600" cy="1657350"/>
          </a:xfrm>
        </p:spPr>
        <p:txBody>
          <a:bodyPr/>
          <a:lstStyle/>
          <a:p>
            <a:r>
              <a:rPr lang="fr-FR" altLang="fr-FR" sz="2400" b="1" dirty="0">
                <a:solidFill>
                  <a:srgbClr val="000000"/>
                </a:solidFill>
              </a:rPr>
              <a:t>Il s’agit d’une étude cas-témoin</a:t>
            </a:r>
          </a:p>
          <a:p>
            <a:r>
              <a:rPr lang="fr-FR" altLang="fr-FR" sz="2400" b="1" dirty="0">
                <a:solidFill>
                  <a:srgbClr val="000000"/>
                </a:solidFill>
              </a:rPr>
              <a:t>1 truc pour reconnaitre une étude cas-témoin:</a:t>
            </a:r>
          </a:p>
          <a:p>
            <a:pPr lvl="1"/>
            <a:r>
              <a:rPr lang="fr-FR" altLang="fr-FR" sz="2000" b="1" dirty="0">
                <a:solidFill>
                  <a:srgbClr val="000000"/>
                </a:solidFill>
              </a:rPr>
              <a:t>Les CAS sont inclus dans l’étude parce qu‘ils sont déjà atteints de la maladie étudiée (critère de jugement) lors de leur inclusion dans l’étude</a:t>
            </a:r>
            <a:r>
              <a:rPr lang="fr-FR" altLang="fr-FR" sz="2000" dirty="0">
                <a:solidFill>
                  <a:srgbClr val="000000"/>
                </a:solidFill>
              </a:rPr>
              <a:t>, ainsi le recueil des informations sur l’exposition se fait alors que la maladie est déjà déclarée chez les CAS</a:t>
            </a:r>
            <a:endParaRPr lang="fr-FR" altLang="fr-FR" sz="2000" dirty="0"/>
          </a:p>
        </p:txBody>
      </p:sp>
      <p:sp>
        <p:nvSpPr>
          <p:cNvPr id="2" name="Espace réservé du numéro de diapositive 1">
            <a:extLst>
              <a:ext uri="{FF2B5EF4-FFF2-40B4-BE49-F238E27FC236}">
                <a16:creationId xmlns:a16="http://schemas.microsoft.com/office/drawing/2014/main" id="{F3F1A7EE-7E8B-4551-B204-26C3BE0A680F}"/>
              </a:ext>
            </a:extLst>
          </p:cNvPr>
          <p:cNvSpPr>
            <a:spLocks noGrp="1"/>
          </p:cNvSpPr>
          <p:nvPr>
            <p:ph type="sldNum" sz="quarter" idx="12"/>
          </p:nvPr>
        </p:nvSpPr>
        <p:spPr>
          <a:xfrm>
            <a:off x="8316416" y="6434596"/>
            <a:ext cx="2133600" cy="365125"/>
          </a:xfrm>
        </p:spPr>
        <p:txBody>
          <a:bodyPr/>
          <a:lstStyle/>
          <a:p>
            <a:pPr>
              <a:defRPr/>
            </a:pPr>
            <a:fld id="{5B83D243-C88B-4248-BC22-037D82126A6D}" type="slidenum">
              <a:rPr lang="fr-FR" altLang="fr-FR" smtClean="0"/>
              <a:pPr>
                <a:defRPr/>
              </a:pPr>
              <a:t>12</a:t>
            </a:fld>
            <a:endParaRPr lang="fr-FR" altLang="fr-FR" dirty="0"/>
          </a:p>
        </p:txBody>
      </p:sp>
      <p:sp>
        <p:nvSpPr>
          <p:cNvPr id="7" name="Organigramme : Bande perforée 6">
            <a:extLst>
              <a:ext uri="{FF2B5EF4-FFF2-40B4-BE49-F238E27FC236}">
                <a16:creationId xmlns:a16="http://schemas.microsoft.com/office/drawing/2014/main" id="{28EE7156-CF12-4B6B-B2C1-9BDB91246773}"/>
              </a:ext>
            </a:extLst>
          </p:cNvPr>
          <p:cNvSpPr/>
          <p:nvPr/>
        </p:nvSpPr>
        <p:spPr>
          <a:xfrm>
            <a:off x="0" y="79375"/>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pic>
        <p:nvPicPr>
          <p:cNvPr id="3" name="Son enregistré">
            <a:hlinkClick r:id="" action="ppaction://media"/>
            <a:extLst>
              <a:ext uri="{FF2B5EF4-FFF2-40B4-BE49-F238E27FC236}">
                <a16:creationId xmlns:a16="http://schemas.microsoft.com/office/drawing/2014/main" id="{9AF04F47-57A0-4BF2-9BFF-2DC18E6CE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1744272"/>
      </p:ext>
    </p:extLst>
  </p:cSld>
  <p:clrMapOvr>
    <a:masterClrMapping/>
  </p:clrMapOvr>
  <p:transition spd="slow" advTm="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B4D30BD6-9A8E-4E1A-97BC-4857EA2E24DA}"/>
              </a:ext>
            </a:extLst>
          </p:cNvPr>
          <p:cNvSpPr>
            <a:spLocks noChangeArrowheads="1"/>
          </p:cNvSpPr>
          <p:nvPr/>
        </p:nvSpPr>
        <p:spPr bwMode="auto">
          <a:xfrm>
            <a:off x="71438" y="142875"/>
            <a:ext cx="4918075" cy="538163"/>
          </a:xfrm>
          <a:prstGeom prst="rect">
            <a:avLst/>
          </a:prstGeom>
          <a:noFill/>
          <a:ln>
            <a:noFill/>
          </a:ln>
          <a:extLst/>
        </p:spPr>
        <p:txBody>
          <a:bodyPr bIns="0" anchor="ctr">
            <a:spAutoFit/>
          </a:bodyPr>
          <a:lstStyle/>
          <a:p>
            <a:pPr algn="ctr">
              <a:defRPr/>
            </a:pPr>
            <a:r>
              <a:rPr lang="fr-FR" sz="3200" b="1" dirty="0">
                <a:latin typeface="+mn-lt"/>
                <a:cs typeface="Tahoma" pitchFamily="34" charset="0"/>
              </a:rPr>
              <a:t>Etude Cas-Témoins</a:t>
            </a:r>
            <a:endParaRPr lang="fr-FR" sz="3200" b="1" dirty="0">
              <a:latin typeface="+mn-lt"/>
            </a:endParaRPr>
          </a:p>
        </p:txBody>
      </p:sp>
      <p:grpSp>
        <p:nvGrpSpPr>
          <p:cNvPr id="23555" name="Groupe 39">
            <a:extLst>
              <a:ext uri="{FF2B5EF4-FFF2-40B4-BE49-F238E27FC236}">
                <a16:creationId xmlns:a16="http://schemas.microsoft.com/office/drawing/2014/main" id="{ADE26303-6C17-4454-BD4F-724DB85F2541}"/>
              </a:ext>
            </a:extLst>
          </p:cNvPr>
          <p:cNvGrpSpPr>
            <a:grpSpLocks/>
          </p:cNvGrpSpPr>
          <p:nvPr/>
        </p:nvGrpSpPr>
        <p:grpSpPr bwMode="auto">
          <a:xfrm>
            <a:off x="6429375" y="1285875"/>
            <a:ext cx="2357438" cy="2286000"/>
            <a:chOff x="3071802" y="214290"/>
            <a:chExt cx="3571900" cy="3357586"/>
          </a:xfrm>
        </p:grpSpPr>
        <p:pic>
          <p:nvPicPr>
            <p:cNvPr id="36868" name="Picture 2">
              <a:extLst>
                <a:ext uri="{FF2B5EF4-FFF2-40B4-BE49-F238E27FC236}">
                  <a16:creationId xmlns:a16="http://schemas.microsoft.com/office/drawing/2014/main" id="{E1F60709-46DB-4537-9BC2-4E0EE2F6494A}"/>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5470396" y="1000108"/>
              <a:ext cx="908386" cy="933450"/>
            </a:xfrm>
            <a:prstGeom prst="rect">
              <a:avLst/>
            </a:prstGeom>
            <a:solidFill>
              <a:srgbClr val="FF0000"/>
            </a:solidFill>
            <a:ln w="9525">
              <a:noFill/>
              <a:miter lim="800000"/>
              <a:headEnd/>
              <a:tailEnd/>
            </a:ln>
          </p:spPr>
        </p:pic>
        <p:pic>
          <p:nvPicPr>
            <p:cNvPr id="36871" name="Image 8" descr="C:\Users\ANNE-MARIE\AppData\Local\Microsoft\Windows\Temporary Internet Files\Low\Content.IE5\FPYJTCJS\MC900195696[1].WMF">
              <a:extLst>
                <a:ext uri="{FF2B5EF4-FFF2-40B4-BE49-F238E27FC236}">
                  <a16:creationId xmlns:a16="http://schemas.microsoft.com/office/drawing/2014/main" id="{AD427396-B601-4964-BCB2-ECB6BC1B624B}"/>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3613022" y="1000108"/>
              <a:ext cx="915727" cy="862012"/>
            </a:xfrm>
            <a:prstGeom prst="rect">
              <a:avLst/>
            </a:prstGeom>
            <a:solidFill>
              <a:srgbClr val="FF0000"/>
            </a:solidFill>
            <a:ln w="9525">
              <a:noFill/>
              <a:miter lim="800000"/>
              <a:headEnd/>
              <a:tailEnd/>
            </a:ln>
          </p:spPr>
        </p:pic>
        <p:pic>
          <p:nvPicPr>
            <p:cNvPr id="36880" name="Picture 2">
              <a:extLst>
                <a:ext uri="{FF2B5EF4-FFF2-40B4-BE49-F238E27FC236}">
                  <a16:creationId xmlns:a16="http://schemas.microsoft.com/office/drawing/2014/main" id="{ED5B7C15-BA24-4C9C-86FD-3A725214EEB3}"/>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4613146" y="2143109"/>
              <a:ext cx="908386" cy="933450"/>
            </a:xfrm>
            <a:prstGeom prst="rect">
              <a:avLst/>
            </a:prstGeom>
            <a:solidFill>
              <a:srgbClr val="FF0000"/>
            </a:solidFill>
            <a:ln w="9525">
              <a:noFill/>
              <a:miter lim="800000"/>
              <a:headEnd/>
              <a:tailEnd/>
            </a:ln>
          </p:spPr>
        </p:pic>
        <p:pic>
          <p:nvPicPr>
            <p:cNvPr id="36881" name="Image 19" descr="C:\Users\ANNE-MARIE\AppData\Local\Microsoft\Windows\Temporary Internet Files\Low\Content.IE5\FPYJTCJS\MC900195696[1].WMF">
              <a:extLst>
                <a:ext uri="{FF2B5EF4-FFF2-40B4-BE49-F238E27FC236}">
                  <a16:creationId xmlns:a16="http://schemas.microsoft.com/office/drawing/2014/main" id="{4C138C51-3F1E-4F9D-A7CE-7A3C19F2FF6B}"/>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3684461" y="2071670"/>
              <a:ext cx="990969" cy="862012"/>
            </a:xfrm>
            <a:prstGeom prst="rect">
              <a:avLst/>
            </a:prstGeom>
            <a:solidFill>
              <a:srgbClr val="FF0000"/>
            </a:solidFill>
            <a:ln w="9525">
              <a:noFill/>
              <a:miter lim="800000"/>
              <a:headEnd/>
              <a:tailEnd/>
            </a:ln>
          </p:spPr>
        </p:pic>
        <p:pic>
          <p:nvPicPr>
            <p:cNvPr id="36889" name="Picture 2">
              <a:extLst>
                <a:ext uri="{FF2B5EF4-FFF2-40B4-BE49-F238E27FC236}">
                  <a16:creationId xmlns:a16="http://schemas.microsoft.com/office/drawing/2014/main" id="{57F4FBDC-DC46-433A-A2E5-58D123103BBC}"/>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4613146" y="1000108"/>
              <a:ext cx="908386" cy="933450"/>
            </a:xfrm>
            <a:prstGeom prst="rect">
              <a:avLst/>
            </a:prstGeom>
            <a:solidFill>
              <a:srgbClr val="FF0000"/>
            </a:solidFill>
            <a:ln w="9525">
              <a:noFill/>
              <a:miter lim="800000"/>
              <a:headEnd/>
              <a:tailEnd/>
            </a:ln>
          </p:spPr>
        </p:pic>
        <p:sp>
          <p:nvSpPr>
            <p:cNvPr id="36" name="Ellipse 35">
              <a:extLst>
                <a:ext uri="{FF2B5EF4-FFF2-40B4-BE49-F238E27FC236}">
                  <a16:creationId xmlns:a16="http://schemas.microsoft.com/office/drawing/2014/main" id="{9C7283BD-D0A3-44BA-8E6A-83EFBD9881BC}"/>
                </a:ext>
              </a:extLst>
            </p:cNvPr>
            <p:cNvSpPr/>
            <p:nvPr/>
          </p:nvSpPr>
          <p:spPr>
            <a:xfrm>
              <a:off x="3071802" y="214290"/>
              <a:ext cx="3571900" cy="3357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2532" name="ZoneTexte 25">
            <a:extLst>
              <a:ext uri="{FF2B5EF4-FFF2-40B4-BE49-F238E27FC236}">
                <a16:creationId xmlns:a16="http://schemas.microsoft.com/office/drawing/2014/main" id="{6167701A-EFEF-402E-B27A-04680EF33335}"/>
              </a:ext>
            </a:extLst>
          </p:cNvPr>
          <p:cNvSpPr txBox="1">
            <a:spLocks noChangeArrowheads="1"/>
          </p:cNvSpPr>
          <p:nvPr/>
        </p:nvSpPr>
        <p:spPr bwMode="auto">
          <a:xfrm>
            <a:off x="6286500" y="214313"/>
            <a:ext cx="2714625" cy="1060450"/>
          </a:xfrm>
          <a:prstGeom prst="rect">
            <a:avLst/>
          </a:prstGeom>
          <a:noFill/>
          <a:ln>
            <a:noFill/>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lnSpc>
                <a:spcPts val="2500"/>
              </a:lnSpc>
              <a:defRPr/>
            </a:pPr>
            <a:r>
              <a:rPr lang="fr-FR" b="1" dirty="0">
                <a:latin typeface="+mn-lt"/>
              </a:rPr>
              <a:t>Début de l’étude</a:t>
            </a:r>
          </a:p>
          <a:p>
            <a:pPr>
              <a:lnSpc>
                <a:spcPts val="2500"/>
              </a:lnSpc>
              <a:defRPr/>
            </a:pPr>
            <a:r>
              <a:rPr lang="fr-FR" b="1" dirty="0">
                <a:latin typeface="+mn-lt"/>
              </a:rPr>
              <a:t>Période d’inclusion</a:t>
            </a:r>
          </a:p>
          <a:p>
            <a:pPr>
              <a:lnSpc>
                <a:spcPts val="2500"/>
              </a:lnSpc>
              <a:defRPr/>
            </a:pPr>
            <a:r>
              <a:rPr lang="fr-FR" b="1" dirty="0">
                <a:latin typeface="+mn-lt"/>
              </a:rPr>
              <a:t>des participants</a:t>
            </a:r>
          </a:p>
        </p:txBody>
      </p:sp>
      <p:sp>
        <p:nvSpPr>
          <p:cNvPr id="44" name="Accolade ouvrante 43">
            <a:extLst>
              <a:ext uri="{FF2B5EF4-FFF2-40B4-BE49-F238E27FC236}">
                <a16:creationId xmlns:a16="http://schemas.microsoft.com/office/drawing/2014/main" id="{DF61A69D-66AA-45AD-BCA6-439D79EB0169}"/>
              </a:ext>
            </a:extLst>
          </p:cNvPr>
          <p:cNvSpPr/>
          <p:nvPr/>
        </p:nvSpPr>
        <p:spPr>
          <a:xfrm rot="5400000">
            <a:off x="7545388" y="-6350"/>
            <a:ext cx="195262" cy="2427288"/>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45" name="Connecteur droit 44">
            <a:extLst>
              <a:ext uri="{FF2B5EF4-FFF2-40B4-BE49-F238E27FC236}">
                <a16:creationId xmlns:a16="http://schemas.microsoft.com/office/drawing/2014/main" id="{1C2FDE67-B3D9-4567-A1D0-1A9A127C5949}"/>
              </a:ext>
            </a:extLst>
          </p:cNvPr>
          <p:cNvCxnSpPr/>
          <p:nvPr/>
        </p:nvCxnSpPr>
        <p:spPr>
          <a:xfrm rot="5400000">
            <a:off x="3731419" y="4126706"/>
            <a:ext cx="5410200" cy="142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0A91D88-E451-4F64-ABD5-79ADBF57145A}"/>
              </a:ext>
            </a:extLst>
          </p:cNvPr>
          <p:cNvCxnSpPr/>
          <p:nvPr/>
        </p:nvCxnSpPr>
        <p:spPr>
          <a:xfrm rot="5400000">
            <a:off x="6153944" y="4152106"/>
            <a:ext cx="54102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536" name="ZoneTexte 12">
            <a:extLst>
              <a:ext uri="{FF2B5EF4-FFF2-40B4-BE49-F238E27FC236}">
                <a16:creationId xmlns:a16="http://schemas.microsoft.com/office/drawing/2014/main" id="{1E5D3D5B-0721-47D4-94E8-A44DA8A3198D}"/>
              </a:ext>
            </a:extLst>
          </p:cNvPr>
          <p:cNvSpPr txBox="1">
            <a:spLocks noChangeArrowheads="1"/>
          </p:cNvSpPr>
          <p:nvPr/>
        </p:nvSpPr>
        <p:spPr bwMode="auto">
          <a:xfrm>
            <a:off x="7021513" y="1357313"/>
            <a:ext cx="1193800" cy="461962"/>
          </a:xfrm>
          <a:prstGeom prst="rect">
            <a:avLst/>
          </a:prstGeom>
          <a:noFill/>
          <a:ln>
            <a:noFill/>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b="1">
                <a:latin typeface="+mn-lt"/>
              </a:rPr>
              <a:t>« CAS »</a:t>
            </a:r>
          </a:p>
        </p:txBody>
      </p:sp>
      <p:sp>
        <p:nvSpPr>
          <p:cNvPr id="47" name="ZoneTexte 12">
            <a:extLst>
              <a:ext uri="{FF2B5EF4-FFF2-40B4-BE49-F238E27FC236}">
                <a16:creationId xmlns:a16="http://schemas.microsoft.com/office/drawing/2014/main" id="{334C413D-97E4-4A14-973B-369A02AD2228}"/>
              </a:ext>
            </a:extLst>
          </p:cNvPr>
          <p:cNvSpPr txBox="1">
            <a:spLocks noChangeArrowheads="1"/>
          </p:cNvSpPr>
          <p:nvPr/>
        </p:nvSpPr>
        <p:spPr bwMode="auto">
          <a:xfrm>
            <a:off x="6740525" y="4033838"/>
            <a:ext cx="2143125" cy="461962"/>
          </a:xfrm>
          <a:prstGeom prst="rect">
            <a:avLst/>
          </a:prstGeom>
          <a:noFill/>
          <a:ln>
            <a:noFill/>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b="1" dirty="0">
                <a:latin typeface="+mn-lt"/>
              </a:rPr>
              <a:t>« TEMOINS »</a:t>
            </a:r>
          </a:p>
        </p:txBody>
      </p:sp>
      <p:grpSp>
        <p:nvGrpSpPr>
          <p:cNvPr id="23573" name="Groupe 38">
            <a:extLst>
              <a:ext uri="{FF2B5EF4-FFF2-40B4-BE49-F238E27FC236}">
                <a16:creationId xmlns:a16="http://schemas.microsoft.com/office/drawing/2014/main" id="{C6200169-C862-4DFB-A783-54B3286F2427}"/>
              </a:ext>
            </a:extLst>
          </p:cNvPr>
          <p:cNvGrpSpPr>
            <a:grpSpLocks/>
          </p:cNvGrpSpPr>
          <p:nvPr/>
        </p:nvGrpSpPr>
        <p:grpSpPr bwMode="auto">
          <a:xfrm>
            <a:off x="6429375" y="3933825"/>
            <a:ext cx="2428875" cy="2357438"/>
            <a:chOff x="5072068" y="3000371"/>
            <a:chExt cx="3786214" cy="3500461"/>
          </a:xfrm>
        </p:grpSpPr>
        <p:pic>
          <p:nvPicPr>
            <p:cNvPr id="49" name="Image 10" descr="C:\Users\ANNE-MARIE\AppData\Local\Microsoft\Windows\Temporary Internet Files\Low\Content.IE5\FPYJTCJS\MC900195696[1].WMF">
              <a:extLst>
                <a:ext uri="{FF2B5EF4-FFF2-40B4-BE49-F238E27FC236}">
                  <a16:creationId xmlns:a16="http://schemas.microsoft.com/office/drawing/2014/main" id="{58809D99-6A84-45C2-8DE4-0D0D42C2812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6292818" y="4522918"/>
              <a:ext cx="783746" cy="790574"/>
            </a:xfrm>
            <a:prstGeom prst="rect">
              <a:avLst/>
            </a:prstGeom>
            <a:noFill/>
            <a:ln w="9525">
              <a:noFill/>
              <a:miter lim="800000"/>
              <a:headEnd/>
              <a:tailEnd/>
            </a:ln>
          </p:spPr>
        </p:pic>
        <p:grpSp>
          <p:nvGrpSpPr>
            <p:cNvPr id="23584" name="Groupe 37">
              <a:extLst>
                <a:ext uri="{FF2B5EF4-FFF2-40B4-BE49-F238E27FC236}">
                  <a16:creationId xmlns:a16="http://schemas.microsoft.com/office/drawing/2014/main" id="{AFD36ED0-78D8-4699-B7B9-4F2B6D321066}"/>
                </a:ext>
              </a:extLst>
            </p:cNvPr>
            <p:cNvGrpSpPr>
              <a:grpSpLocks/>
            </p:cNvGrpSpPr>
            <p:nvPr/>
          </p:nvGrpSpPr>
          <p:grpSpPr bwMode="auto">
            <a:xfrm>
              <a:off x="5072068" y="3000371"/>
              <a:ext cx="3786214" cy="3500461"/>
              <a:chOff x="5072066" y="2000240"/>
              <a:chExt cx="3571900" cy="3357586"/>
            </a:xfrm>
          </p:grpSpPr>
          <p:pic>
            <p:nvPicPr>
              <p:cNvPr id="56" name="Picture 2">
                <a:extLst>
                  <a:ext uri="{FF2B5EF4-FFF2-40B4-BE49-F238E27FC236}">
                    <a16:creationId xmlns:a16="http://schemas.microsoft.com/office/drawing/2014/main" id="{D82C8889-AA94-4B98-9CD8-1047D796A0AF}"/>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6647831" y="3317386"/>
                <a:ext cx="947711" cy="933451"/>
              </a:xfrm>
              <a:prstGeom prst="rect">
                <a:avLst/>
              </a:prstGeom>
              <a:noFill/>
              <a:ln w="9525">
                <a:noFill/>
                <a:miter lim="800000"/>
                <a:headEnd/>
                <a:tailEnd/>
              </a:ln>
            </p:spPr>
          </p:pic>
          <p:pic>
            <p:nvPicPr>
              <p:cNvPr id="57" name="Picture 2">
                <a:extLst>
                  <a:ext uri="{FF2B5EF4-FFF2-40B4-BE49-F238E27FC236}">
                    <a16:creationId xmlns:a16="http://schemas.microsoft.com/office/drawing/2014/main" id="{4F9DFFD8-1697-4E17-A3A9-2A42F3121427}"/>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5361958" y="3245950"/>
                <a:ext cx="947711" cy="933451"/>
              </a:xfrm>
              <a:prstGeom prst="rect">
                <a:avLst/>
              </a:prstGeom>
              <a:noFill/>
              <a:ln w="9525">
                <a:noFill/>
                <a:miter lim="800000"/>
                <a:headEnd/>
                <a:tailEnd/>
              </a:ln>
            </p:spPr>
          </p:pic>
          <p:pic>
            <p:nvPicPr>
              <p:cNvPr id="58" name="Image 7" descr="C:\Users\ANNE-MARIE\AppData\Local\Microsoft\Windows\Temporary Internet Files\Low\Content.IE5\FPYJTCJS\MC900195696[1].WMF">
                <a:extLst>
                  <a:ext uri="{FF2B5EF4-FFF2-40B4-BE49-F238E27FC236}">
                    <a16:creationId xmlns:a16="http://schemas.microsoft.com/office/drawing/2014/main" id="{0794B62E-50BE-47CE-BA0F-EF1373437DE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5796931" y="2603011"/>
                <a:ext cx="1033866" cy="790576"/>
              </a:xfrm>
              <a:prstGeom prst="rect">
                <a:avLst/>
              </a:prstGeom>
              <a:noFill/>
              <a:ln w="9525">
                <a:noFill/>
                <a:miter lim="800000"/>
                <a:headEnd/>
                <a:tailEnd/>
              </a:ln>
            </p:spPr>
          </p:pic>
          <p:pic>
            <p:nvPicPr>
              <p:cNvPr id="59" name="Picture 2">
                <a:extLst>
                  <a:ext uri="{FF2B5EF4-FFF2-40B4-BE49-F238E27FC236}">
                    <a16:creationId xmlns:a16="http://schemas.microsoft.com/office/drawing/2014/main" id="{CD49978E-C0BB-433D-A7F3-935793CAB0A2}"/>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6719269" y="2603011"/>
                <a:ext cx="947710" cy="933451"/>
              </a:xfrm>
              <a:prstGeom prst="rect">
                <a:avLst/>
              </a:prstGeom>
              <a:noFill/>
              <a:ln w="9525">
                <a:noFill/>
                <a:miter lim="800000"/>
                <a:headEnd/>
                <a:tailEnd/>
              </a:ln>
            </p:spPr>
          </p:pic>
          <p:pic>
            <p:nvPicPr>
              <p:cNvPr id="61" name="Picture 2">
                <a:extLst>
                  <a:ext uri="{FF2B5EF4-FFF2-40B4-BE49-F238E27FC236}">
                    <a16:creationId xmlns:a16="http://schemas.microsoft.com/office/drawing/2014/main" id="{779E094B-14E2-4D85-B484-0F06D98CD74D}"/>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7576518" y="4017426"/>
                <a:ext cx="947709" cy="933451"/>
              </a:xfrm>
              <a:prstGeom prst="rect">
                <a:avLst/>
              </a:prstGeom>
              <a:noFill/>
              <a:ln w="9525">
                <a:noFill/>
                <a:miter lim="800000"/>
                <a:headEnd/>
                <a:tailEnd/>
              </a:ln>
            </p:spPr>
          </p:pic>
          <p:pic>
            <p:nvPicPr>
              <p:cNvPr id="62" name="Picture 2">
                <a:extLst>
                  <a:ext uri="{FF2B5EF4-FFF2-40B4-BE49-F238E27FC236}">
                    <a16:creationId xmlns:a16="http://schemas.microsoft.com/office/drawing/2014/main" id="{BDFDDC7A-F253-4922-90A4-7D40699FAD34}"/>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5361958" y="4103199"/>
                <a:ext cx="947711" cy="933451"/>
              </a:xfrm>
              <a:prstGeom prst="rect">
                <a:avLst/>
              </a:prstGeom>
              <a:noFill/>
              <a:ln w="9525">
                <a:noFill/>
                <a:miter lim="800000"/>
                <a:headEnd/>
                <a:tailEnd/>
              </a:ln>
            </p:spPr>
          </p:pic>
          <p:pic>
            <p:nvPicPr>
              <p:cNvPr id="63" name="Image 20" descr="C:\Users\ANNE-MARIE\AppData\Local\Microsoft\Windows\Temporary Internet Files\Low\Content.IE5\FPYJTCJS\MC900195696[1].WMF">
                <a:extLst>
                  <a:ext uri="{FF2B5EF4-FFF2-40B4-BE49-F238E27FC236}">
                    <a16:creationId xmlns:a16="http://schemas.microsoft.com/office/drawing/2014/main" id="{BE16D875-EB20-41E6-821D-565A5CC7E69C}"/>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6862145" y="4388950"/>
                <a:ext cx="1033866" cy="790576"/>
              </a:xfrm>
              <a:prstGeom prst="rect">
                <a:avLst/>
              </a:prstGeom>
              <a:noFill/>
              <a:ln w="9525">
                <a:noFill/>
                <a:miter lim="800000"/>
                <a:headEnd/>
                <a:tailEnd/>
              </a:ln>
            </p:spPr>
          </p:pic>
          <p:pic>
            <p:nvPicPr>
              <p:cNvPr id="64" name="Picture 2">
                <a:extLst>
                  <a:ext uri="{FF2B5EF4-FFF2-40B4-BE49-F238E27FC236}">
                    <a16:creationId xmlns:a16="http://schemas.microsoft.com/office/drawing/2014/main" id="{97925726-447A-494D-ADA0-EFA02E72A2A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6076330" y="4246074"/>
                <a:ext cx="947711" cy="933451"/>
              </a:xfrm>
              <a:prstGeom prst="rect">
                <a:avLst/>
              </a:prstGeom>
              <a:noFill/>
              <a:ln w="9525">
                <a:noFill/>
                <a:miter lim="800000"/>
                <a:headEnd/>
                <a:tailEnd/>
              </a:ln>
            </p:spPr>
          </p:pic>
          <p:pic>
            <p:nvPicPr>
              <p:cNvPr id="65" name="Image 27" descr="C:\Users\ANNE-MARIE\AppData\Local\Microsoft\Windows\Temporary Internet Files\Low\Content.IE5\FPYJTCJS\MC900195696[1].WMF">
                <a:extLst>
                  <a:ext uri="{FF2B5EF4-FFF2-40B4-BE49-F238E27FC236}">
                    <a16:creationId xmlns:a16="http://schemas.microsoft.com/office/drawing/2014/main" id="{B02FFC13-CC82-48D2-BD8F-70DBEC595DCC}"/>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7505082" y="3603137"/>
                <a:ext cx="1033866" cy="790576"/>
              </a:xfrm>
              <a:prstGeom prst="rect">
                <a:avLst/>
              </a:prstGeom>
              <a:noFill/>
              <a:ln w="9525">
                <a:noFill/>
                <a:miter lim="800000"/>
                <a:headEnd/>
                <a:tailEnd/>
              </a:ln>
            </p:spPr>
          </p:pic>
          <p:sp>
            <p:nvSpPr>
              <p:cNvPr id="66" name="Ellipse 65">
                <a:extLst>
                  <a:ext uri="{FF2B5EF4-FFF2-40B4-BE49-F238E27FC236}">
                    <a16:creationId xmlns:a16="http://schemas.microsoft.com/office/drawing/2014/main" id="{F8ECDC89-FD40-4FAE-850A-689A1FDFD2C1}"/>
                  </a:ext>
                </a:extLst>
              </p:cNvPr>
              <p:cNvSpPr/>
              <p:nvPr/>
            </p:nvSpPr>
            <p:spPr>
              <a:xfrm>
                <a:off x="5072066" y="2000240"/>
                <a:ext cx="3571900" cy="3357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pic>
        <p:nvPicPr>
          <p:cNvPr id="4" name="Son enregistré">
            <a:hlinkClick r:id="" action="ppaction://media"/>
            <a:extLst>
              <a:ext uri="{FF2B5EF4-FFF2-40B4-BE49-F238E27FC236}">
                <a16:creationId xmlns:a16="http://schemas.microsoft.com/office/drawing/2014/main" id="{B6858677-BEFF-4AC5-A41A-AC54C86841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802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B4D30BD6-9A8E-4E1A-97BC-4857EA2E24DA}"/>
              </a:ext>
            </a:extLst>
          </p:cNvPr>
          <p:cNvSpPr>
            <a:spLocks noChangeArrowheads="1"/>
          </p:cNvSpPr>
          <p:nvPr/>
        </p:nvSpPr>
        <p:spPr bwMode="auto">
          <a:xfrm>
            <a:off x="71438" y="142875"/>
            <a:ext cx="4918075" cy="538163"/>
          </a:xfrm>
          <a:prstGeom prst="rect">
            <a:avLst/>
          </a:prstGeom>
          <a:noFill/>
          <a:ln>
            <a:noFill/>
          </a:ln>
          <a:extLst/>
        </p:spPr>
        <p:txBody>
          <a:bodyPr bIns="0" anchor="ctr">
            <a:spAutoFit/>
          </a:bodyPr>
          <a:lstStyle/>
          <a:p>
            <a:pPr algn="ctr">
              <a:defRPr/>
            </a:pPr>
            <a:r>
              <a:rPr lang="fr-FR" sz="3200" b="1">
                <a:latin typeface="+mn-lt"/>
                <a:cs typeface="Tahoma" pitchFamily="34" charset="0"/>
              </a:rPr>
              <a:t>Etude Cas-Témoins</a:t>
            </a:r>
            <a:endParaRPr lang="fr-FR" sz="3200" b="1">
              <a:latin typeface="+mn-lt"/>
            </a:endParaRPr>
          </a:p>
        </p:txBody>
      </p:sp>
      <p:grpSp>
        <p:nvGrpSpPr>
          <p:cNvPr id="23555" name="Groupe 39">
            <a:extLst>
              <a:ext uri="{FF2B5EF4-FFF2-40B4-BE49-F238E27FC236}">
                <a16:creationId xmlns:a16="http://schemas.microsoft.com/office/drawing/2014/main" id="{ADE26303-6C17-4454-BD4F-724DB85F2541}"/>
              </a:ext>
            </a:extLst>
          </p:cNvPr>
          <p:cNvGrpSpPr>
            <a:grpSpLocks/>
          </p:cNvGrpSpPr>
          <p:nvPr/>
        </p:nvGrpSpPr>
        <p:grpSpPr bwMode="auto">
          <a:xfrm>
            <a:off x="6429375" y="1285875"/>
            <a:ext cx="2357438" cy="2286000"/>
            <a:chOff x="3071802" y="214290"/>
            <a:chExt cx="3571900" cy="3357586"/>
          </a:xfrm>
        </p:grpSpPr>
        <p:pic>
          <p:nvPicPr>
            <p:cNvPr id="36868" name="Picture 2">
              <a:extLst>
                <a:ext uri="{FF2B5EF4-FFF2-40B4-BE49-F238E27FC236}">
                  <a16:creationId xmlns:a16="http://schemas.microsoft.com/office/drawing/2014/main" id="{E1F60709-46DB-4537-9BC2-4E0EE2F6494A}"/>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5470396" y="1000108"/>
              <a:ext cx="908386" cy="933450"/>
            </a:xfrm>
            <a:prstGeom prst="rect">
              <a:avLst/>
            </a:prstGeom>
            <a:solidFill>
              <a:srgbClr val="FF0000"/>
            </a:solidFill>
            <a:ln w="9525">
              <a:noFill/>
              <a:miter lim="800000"/>
              <a:headEnd/>
              <a:tailEnd/>
            </a:ln>
          </p:spPr>
        </p:pic>
        <p:pic>
          <p:nvPicPr>
            <p:cNvPr id="36871" name="Image 8" descr="C:\Users\ANNE-MARIE\AppData\Local\Microsoft\Windows\Temporary Internet Files\Low\Content.IE5\FPYJTCJS\MC900195696[1].WMF">
              <a:extLst>
                <a:ext uri="{FF2B5EF4-FFF2-40B4-BE49-F238E27FC236}">
                  <a16:creationId xmlns:a16="http://schemas.microsoft.com/office/drawing/2014/main" id="{AD427396-B601-4964-BCB2-ECB6BC1B624B}"/>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3613022" y="1000108"/>
              <a:ext cx="915727" cy="862012"/>
            </a:xfrm>
            <a:prstGeom prst="rect">
              <a:avLst/>
            </a:prstGeom>
            <a:solidFill>
              <a:srgbClr val="FF0000"/>
            </a:solidFill>
            <a:ln w="9525">
              <a:noFill/>
              <a:miter lim="800000"/>
              <a:headEnd/>
              <a:tailEnd/>
            </a:ln>
          </p:spPr>
        </p:pic>
        <p:pic>
          <p:nvPicPr>
            <p:cNvPr id="36880" name="Picture 2">
              <a:extLst>
                <a:ext uri="{FF2B5EF4-FFF2-40B4-BE49-F238E27FC236}">
                  <a16:creationId xmlns:a16="http://schemas.microsoft.com/office/drawing/2014/main" id="{ED5B7C15-BA24-4C9C-86FD-3A725214EEB3}"/>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4613146" y="2143109"/>
              <a:ext cx="908386" cy="933450"/>
            </a:xfrm>
            <a:prstGeom prst="rect">
              <a:avLst/>
            </a:prstGeom>
            <a:solidFill>
              <a:srgbClr val="FF0000"/>
            </a:solidFill>
            <a:ln w="9525">
              <a:noFill/>
              <a:miter lim="800000"/>
              <a:headEnd/>
              <a:tailEnd/>
            </a:ln>
          </p:spPr>
        </p:pic>
        <p:pic>
          <p:nvPicPr>
            <p:cNvPr id="36881" name="Image 19" descr="C:\Users\ANNE-MARIE\AppData\Local\Microsoft\Windows\Temporary Internet Files\Low\Content.IE5\FPYJTCJS\MC900195696[1].WMF">
              <a:extLst>
                <a:ext uri="{FF2B5EF4-FFF2-40B4-BE49-F238E27FC236}">
                  <a16:creationId xmlns:a16="http://schemas.microsoft.com/office/drawing/2014/main" id="{4C138C51-3F1E-4F9D-A7CE-7A3C19F2FF6B}"/>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3684461" y="2071670"/>
              <a:ext cx="990969" cy="862012"/>
            </a:xfrm>
            <a:prstGeom prst="rect">
              <a:avLst/>
            </a:prstGeom>
            <a:solidFill>
              <a:srgbClr val="FF0000"/>
            </a:solidFill>
            <a:ln w="9525">
              <a:noFill/>
              <a:miter lim="800000"/>
              <a:headEnd/>
              <a:tailEnd/>
            </a:ln>
          </p:spPr>
        </p:pic>
        <p:pic>
          <p:nvPicPr>
            <p:cNvPr id="36889" name="Picture 2">
              <a:extLst>
                <a:ext uri="{FF2B5EF4-FFF2-40B4-BE49-F238E27FC236}">
                  <a16:creationId xmlns:a16="http://schemas.microsoft.com/office/drawing/2014/main" id="{57F4FBDC-DC46-433A-A2E5-58D123103BBC}"/>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4613146" y="1000108"/>
              <a:ext cx="908386" cy="933450"/>
            </a:xfrm>
            <a:prstGeom prst="rect">
              <a:avLst/>
            </a:prstGeom>
            <a:solidFill>
              <a:srgbClr val="FF0000"/>
            </a:solidFill>
            <a:ln w="9525">
              <a:noFill/>
              <a:miter lim="800000"/>
              <a:headEnd/>
              <a:tailEnd/>
            </a:ln>
          </p:spPr>
        </p:pic>
        <p:sp>
          <p:nvSpPr>
            <p:cNvPr id="36" name="Ellipse 35">
              <a:extLst>
                <a:ext uri="{FF2B5EF4-FFF2-40B4-BE49-F238E27FC236}">
                  <a16:creationId xmlns:a16="http://schemas.microsoft.com/office/drawing/2014/main" id="{9C7283BD-D0A3-44BA-8E6A-83EFBD9881BC}"/>
                </a:ext>
              </a:extLst>
            </p:cNvPr>
            <p:cNvSpPr/>
            <p:nvPr/>
          </p:nvSpPr>
          <p:spPr>
            <a:xfrm>
              <a:off x="3071802" y="214290"/>
              <a:ext cx="3571900" cy="3357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2532" name="ZoneTexte 25">
            <a:extLst>
              <a:ext uri="{FF2B5EF4-FFF2-40B4-BE49-F238E27FC236}">
                <a16:creationId xmlns:a16="http://schemas.microsoft.com/office/drawing/2014/main" id="{6167701A-EFEF-402E-B27A-04680EF33335}"/>
              </a:ext>
            </a:extLst>
          </p:cNvPr>
          <p:cNvSpPr txBox="1">
            <a:spLocks noChangeArrowheads="1"/>
          </p:cNvSpPr>
          <p:nvPr/>
        </p:nvSpPr>
        <p:spPr bwMode="auto">
          <a:xfrm>
            <a:off x="6286500" y="214313"/>
            <a:ext cx="2714625" cy="1060450"/>
          </a:xfrm>
          <a:prstGeom prst="rect">
            <a:avLst/>
          </a:prstGeom>
          <a:noFill/>
          <a:ln>
            <a:noFill/>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lnSpc>
                <a:spcPts val="2500"/>
              </a:lnSpc>
              <a:defRPr/>
            </a:pPr>
            <a:r>
              <a:rPr lang="fr-FR" dirty="0">
                <a:latin typeface="+mn-lt"/>
              </a:rPr>
              <a:t>Début de l’étude</a:t>
            </a:r>
          </a:p>
          <a:p>
            <a:pPr>
              <a:lnSpc>
                <a:spcPts val="2500"/>
              </a:lnSpc>
              <a:defRPr/>
            </a:pPr>
            <a:r>
              <a:rPr lang="fr-FR" dirty="0">
                <a:latin typeface="+mn-lt"/>
              </a:rPr>
              <a:t>Période d’inclusion</a:t>
            </a:r>
          </a:p>
          <a:p>
            <a:pPr>
              <a:lnSpc>
                <a:spcPts val="2500"/>
              </a:lnSpc>
              <a:defRPr/>
            </a:pPr>
            <a:r>
              <a:rPr lang="fr-FR" dirty="0">
                <a:latin typeface="+mn-lt"/>
              </a:rPr>
              <a:t>des individus</a:t>
            </a:r>
          </a:p>
        </p:txBody>
      </p:sp>
      <p:sp>
        <p:nvSpPr>
          <p:cNvPr id="44" name="Accolade ouvrante 43">
            <a:extLst>
              <a:ext uri="{FF2B5EF4-FFF2-40B4-BE49-F238E27FC236}">
                <a16:creationId xmlns:a16="http://schemas.microsoft.com/office/drawing/2014/main" id="{DF61A69D-66AA-45AD-BCA6-439D79EB0169}"/>
              </a:ext>
            </a:extLst>
          </p:cNvPr>
          <p:cNvSpPr/>
          <p:nvPr/>
        </p:nvSpPr>
        <p:spPr>
          <a:xfrm rot="5400000">
            <a:off x="7545388" y="-6350"/>
            <a:ext cx="195262" cy="2427288"/>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45" name="Connecteur droit 44">
            <a:extLst>
              <a:ext uri="{FF2B5EF4-FFF2-40B4-BE49-F238E27FC236}">
                <a16:creationId xmlns:a16="http://schemas.microsoft.com/office/drawing/2014/main" id="{1C2FDE67-B3D9-4567-A1D0-1A9A127C5949}"/>
              </a:ext>
            </a:extLst>
          </p:cNvPr>
          <p:cNvCxnSpPr/>
          <p:nvPr/>
        </p:nvCxnSpPr>
        <p:spPr>
          <a:xfrm rot="5400000">
            <a:off x="3731419" y="4126706"/>
            <a:ext cx="5410200" cy="142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0A91D88-E451-4F64-ABD5-79ADBF57145A}"/>
              </a:ext>
            </a:extLst>
          </p:cNvPr>
          <p:cNvCxnSpPr/>
          <p:nvPr/>
        </p:nvCxnSpPr>
        <p:spPr>
          <a:xfrm rot="5400000">
            <a:off x="6153944" y="4152106"/>
            <a:ext cx="54102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536" name="ZoneTexte 12">
            <a:extLst>
              <a:ext uri="{FF2B5EF4-FFF2-40B4-BE49-F238E27FC236}">
                <a16:creationId xmlns:a16="http://schemas.microsoft.com/office/drawing/2014/main" id="{1E5D3D5B-0721-47D4-94E8-A44DA8A3198D}"/>
              </a:ext>
            </a:extLst>
          </p:cNvPr>
          <p:cNvSpPr txBox="1">
            <a:spLocks noChangeArrowheads="1"/>
          </p:cNvSpPr>
          <p:nvPr/>
        </p:nvSpPr>
        <p:spPr bwMode="auto">
          <a:xfrm>
            <a:off x="7021513" y="1357313"/>
            <a:ext cx="1193800" cy="461962"/>
          </a:xfrm>
          <a:prstGeom prst="rect">
            <a:avLst/>
          </a:prstGeom>
          <a:noFill/>
          <a:ln>
            <a:noFill/>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b="1">
                <a:latin typeface="+mn-lt"/>
              </a:rPr>
              <a:t>« CAS »</a:t>
            </a:r>
          </a:p>
        </p:txBody>
      </p:sp>
      <p:cxnSp>
        <p:nvCxnSpPr>
          <p:cNvPr id="90" name="Connecteur droit avec flèche 89">
            <a:extLst>
              <a:ext uri="{FF2B5EF4-FFF2-40B4-BE49-F238E27FC236}">
                <a16:creationId xmlns:a16="http://schemas.microsoft.com/office/drawing/2014/main" id="{26FA3F26-07CE-4E04-A23F-1D43B26C69F3}"/>
              </a:ext>
            </a:extLst>
          </p:cNvPr>
          <p:cNvCxnSpPr/>
          <p:nvPr/>
        </p:nvCxnSpPr>
        <p:spPr>
          <a:xfrm rot="10800000" flipV="1">
            <a:off x="4143375" y="2071688"/>
            <a:ext cx="2735263"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2" name="Connecteur droit avec flèche 91">
            <a:extLst>
              <a:ext uri="{FF2B5EF4-FFF2-40B4-BE49-F238E27FC236}">
                <a16:creationId xmlns:a16="http://schemas.microsoft.com/office/drawing/2014/main" id="{8D7228E6-B72E-47F4-97FE-0CC58B3EE8E7}"/>
              </a:ext>
            </a:extLst>
          </p:cNvPr>
          <p:cNvCxnSpPr/>
          <p:nvPr/>
        </p:nvCxnSpPr>
        <p:spPr>
          <a:xfrm rot="10800000" flipV="1">
            <a:off x="5286375" y="2214563"/>
            <a:ext cx="2735263"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974ABBB6-88C7-475A-A2B3-4CCB96207730}"/>
              </a:ext>
            </a:extLst>
          </p:cNvPr>
          <p:cNvCxnSpPr/>
          <p:nvPr/>
        </p:nvCxnSpPr>
        <p:spPr>
          <a:xfrm rot="10800000" flipV="1">
            <a:off x="4295775" y="2343150"/>
            <a:ext cx="2735263" cy="14288"/>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C4C0D881-C1C5-474C-8D37-91A280B7B9AE}"/>
              </a:ext>
            </a:extLst>
          </p:cNvPr>
          <p:cNvCxnSpPr/>
          <p:nvPr/>
        </p:nvCxnSpPr>
        <p:spPr>
          <a:xfrm rot="10800000" flipV="1">
            <a:off x="5122863" y="2928938"/>
            <a:ext cx="2735262"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A91F796F-5F30-4EBE-9BE6-86FDD69E3C2D}"/>
              </a:ext>
            </a:extLst>
          </p:cNvPr>
          <p:cNvCxnSpPr/>
          <p:nvPr/>
        </p:nvCxnSpPr>
        <p:spPr>
          <a:xfrm rot="10800000" flipV="1">
            <a:off x="4448175" y="2700338"/>
            <a:ext cx="2735263"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828D113B-DA57-4F6C-A5E3-E8DB806089D0}"/>
              </a:ext>
            </a:extLst>
          </p:cNvPr>
          <p:cNvCxnSpPr/>
          <p:nvPr/>
        </p:nvCxnSpPr>
        <p:spPr>
          <a:xfrm rot="10800000" flipV="1">
            <a:off x="4295775" y="4643438"/>
            <a:ext cx="2735263"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584751C1-F379-45BE-BA4B-B41923B98E9B}"/>
              </a:ext>
            </a:extLst>
          </p:cNvPr>
          <p:cNvCxnSpPr/>
          <p:nvPr/>
        </p:nvCxnSpPr>
        <p:spPr>
          <a:xfrm rot="10800000" flipV="1">
            <a:off x="5438775" y="4786313"/>
            <a:ext cx="2735263"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E951912B-4CA7-464E-8B34-7FB3B574A28C}"/>
              </a:ext>
            </a:extLst>
          </p:cNvPr>
          <p:cNvCxnSpPr/>
          <p:nvPr/>
        </p:nvCxnSpPr>
        <p:spPr>
          <a:xfrm rot="10800000" flipV="1">
            <a:off x="4448175" y="4914900"/>
            <a:ext cx="2735263" cy="14288"/>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ED5322BA-1A23-4D9F-AE6A-D9CA199A0C13}"/>
              </a:ext>
            </a:extLst>
          </p:cNvPr>
          <p:cNvCxnSpPr/>
          <p:nvPr/>
        </p:nvCxnSpPr>
        <p:spPr>
          <a:xfrm rot="10800000" flipV="1">
            <a:off x="5275263" y="5500688"/>
            <a:ext cx="2735262"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BA51C69D-9D25-454E-A81C-88280CD8D640}"/>
              </a:ext>
            </a:extLst>
          </p:cNvPr>
          <p:cNvCxnSpPr/>
          <p:nvPr/>
        </p:nvCxnSpPr>
        <p:spPr>
          <a:xfrm rot="10800000" flipV="1">
            <a:off x="4600575" y="5272088"/>
            <a:ext cx="2735263" cy="142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A1897DC0-B80B-48FC-A37D-60E55C728919}"/>
              </a:ext>
            </a:extLst>
          </p:cNvPr>
          <p:cNvSpPr txBox="1">
            <a:spLocks noChangeArrowheads="1"/>
          </p:cNvSpPr>
          <p:nvPr/>
        </p:nvSpPr>
        <p:spPr bwMode="auto">
          <a:xfrm>
            <a:off x="71438" y="1492250"/>
            <a:ext cx="4500562" cy="1374775"/>
          </a:xfrm>
          <a:prstGeom prst="rect">
            <a:avLst/>
          </a:prstGeom>
          <a:solidFill>
            <a:schemeClr val="bg1"/>
          </a:solidFill>
          <a:ln w="9525">
            <a:solidFill>
              <a:schemeClr val="accent1"/>
            </a:solidFill>
            <a:miter lim="800000"/>
            <a:headEnd/>
            <a:tailEnd/>
          </a:ln>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lgn="ctr">
              <a:lnSpc>
                <a:spcPts val="2500"/>
              </a:lnSpc>
              <a:defRPr/>
            </a:pPr>
            <a:r>
              <a:rPr lang="fr-FR" dirty="0">
                <a:latin typeface="+mn-lt"/>
              </a:rPr>
              <a:t>Recherche exposition au FDR</a:t>
            </a:r>
          </a:p>
          <a:p>
            <a:pPr algn="ctr">
              <a:lnSpc>
                <a:spcPts val="2500"/>
              </a:lnSpc>
              <a:defRPr/>
            </a:pPr>
            <a:r>
              <a:rPr lang="fr-FR" b="1" dirty="0">
                <a:latin typeface="+mn-lt"/>
              </a:rPr>
              <a:t>précédant la maladie</a:t>
            </a:r>
          </a:p>
          <a:p>
            <a:pPr>
              <a:lnSpc>
                <a:spcPts val="2500"/>
              </a:lnSpc>
              <a:defRPr/>
            </a:pPr>
            <a:r>
              <a:rPr lang="fr-FR" dirty="0">
                <a:latin typeface="+mn-lt"/>
              </a:rPr>
              <a:t>Questionnaire (+/- dossier médical, examens paracliniques…)</a:t>
            </a:r>
          </a:p>
        </p:txBody>
      </p:sp>
      <p:sp>
        <p:nvSpPr>
          <p:cNvPr id="47" name="ZoneTexte 12">
            <a:extLst>
              <a:ext uri="{FF2B5EF4-FFF2-40B4-BE49-F238E27FC236}">
                <a16:creationId xmlns:a16="http://schemas.microsoft.com/office/drawing/2014/main" id="{334C413D-97E4-4A14-973B-369A02AD2228}"/>
              </a:ext>
            </a:extLst>
          </p:cNvPr>
          <p:cNvSpPr txBox="1">
            <a:spLocks noChangeArrowheads="1"/>
          </p:cNvSpPr>
          <p:nvPr/>
        </p:nvSpPr>
        <p:spPr bwMode="auto">
          <a:xfrm>
            <a:off x="6740525" y="4033838"/>
            <a:ext cx="2143125" cy="461962"/>
          </a:xfrm>
          <a:prstGeom prst="rect">
            <a:avLst/>
          </a:prstGeom>
          <a:noFill/>
          <a:ln>
            <a:noFill/>
          </a:ln>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b="1" dirty="0">
                <a:latin typeface="+mn-lt"/>
              </a:rPr>
              <a:t>« TEMOINS »</a:t>
            </a:r>
          </a:p>
        </p:txBody>
      </p:sp>
      <p:grpSp>
        <p:nvGrpSpPr>
          <p:cNvPr id="23573" name="Groupe 38">
            <a:extLst>
              <a:ext uri="{FF2B5EF4-FFF2-40B4-BE49-F238E27FC236}">
                <a16:creationId xmlns:a16="http://schemas.microsoft.com/office/drawing/2014/main" id="{C6200169-C862-4DFB-A783-54B3286F2427}"/>
              </a:ext>
            </a:extLst>
          </p:cNvPr>
          <p:cNvGrpSpPr>
            <a:grpSpLocks/>
          </p:cNvGrpSpPr>
          <p:nvPr/>
        </p:nvGrpSpPr>
        <p:grpSpPr bwMode="auto">
          <a:xfrm>
            <a:off x="6429375" y="3933825"/>
            <a:ext cx="2428875" cy="2357438"/>
            <a:chOff x="5072068" y="3000371"/>
            <a:chExt cx="3786214" cy="3500461"/>
          </a:xfrm>
        </p:grpSpPr>
        <p:pic>
          <p:nvPicPr>
            <p:cNvPr id="49" name="Image 10" descr="C:\Users\ANNE-MARIE\AppData\Local\Microsoft\Windows\Temporary Internet Files\Low\Content.IE5\FPYJTCJS\MC900195696[1].WMF">
              <a:extLst>
                <a:ext uri="{FF2B5EF4-FFF2-40B4-BE49-F238E27FC236}">
                  <a16:creationId xmlns:a16="http://schemas.microsoft.com/office/drawing/2014/main" id="{58809D99-6A84-45C2-8DE4-0D0D42C2812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6292818" y="4522918"/>
              <a:ext cx="783746" cy="790574"/>
            </a:xfrm>
            <a:prstGeom prst="rect">
              <a:avLst/>
            </a:prstGeom>
            <a:noFill/>
            <a:ln w="9525">
              <a:noFill/>
              <a:miter lim="800000"/>
              <a:headEnd/>
              <a:tailEnd/>
            </a:ln>
          </p:spPr>
        </p:pic>
        <p:grpSp>
          <p:nvGrpSpPr>
            <p:cNvPr id="23584" name="Groupe 37">
              <a:extLst>
                <a:ext uri="{FF2B5EF4-FFF2-40B4-BE49-F238E27FC236}">
                  <a16:creationId xmlns:a16="http://schemas.microsoft.com/office/drawing/2014/main" id="{AFD36ED0-78D8-4699-B7B9-4F2B6D321066}"/>
                </a:ext>
              </a:extLst>
            </p:cNvPr>
            <p:cNvGrpSpPr>
              <a:grpSpLocks/>
            </p:cNvGrpSpPr>
            <p:nvPr/>
          </p:nvGrpSpPr>
          <p:grpSpPr bwMode="auto">
            <a:xfrm>
              <a:off x="5072068" y="3000371"/>
              <a:ext cx="3786214" cy="3500461"/>
              <a:chOff x="5072066" y="2000240"/>
              <a:chExt cx="3571900" cy="3357586"/>
            </a:xfrm>
          </p:grpSpPr>
          <p:pic>
            <p:nvPicPr>
              <p:cNvPr id="56" name="Picture 2">
                <a:extLst>
                  <a:ext uri="{FF2B5EF4-FFF2-40B4-BE49-F238E27FC236}">
                    <a16:creationId xmlns:a16="http://schemas.microsoft.com/office/drawing/2014/main" id="{D82C8889-AA94-4B98-9CD8-1047D796A0AF}"/>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6647831" y="3317386"/>
                <a:ext cx="947711" cy="933451"/>
              </a:xfrm>
              <a:prstGeom prst="rect">
                <a:avLst/>
              </a:prstGeom>
              <a:noFill/>
              <a:ln w="9525">
                <a:noFill/>
                <a:miter lim="800000"/>
                <a:headEnd/>
                <a:tailEnd/>
              </a:ln>
            </p:spPr>
          </p:pic>
          <p:pic>
            <p:nvPicPr>
              <p:cNvPr id="57" name="Picture 2">
                <a:extLst>
                  <a:ext uri="{FF2B5EF4-FFF2-40B4-BE49-F238E27FC236}">
                    <a16:creationId xmlns:a16="http://schemas.microsoft.com/office/drawing/2014/main" id="{4F9DFFD8-1697-4E17-A3A9-2A42F3121427}"/>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5361958" y="3245950"/>
                <a:ext cx="947711" cy="933451"/>
              </a:xfrm>
              <a:prstGeom prst="rect">
                <a:avLst/>
              </a:prstGeom>
              <a:noFill/>
              <a:ln w="9525">
                <a:noFill/>
                <a:miter lim="800000"/>
                <a:headEnd/>
                <a:tailEnd/>
              </a:ln>
            </p:spPr>
          </p:pic>
          <p:pic>
            <p:nvPicPr>
              <p:cNvPr id="58" name="Image 7" descr="C:\Users\ANNE-MARIE\AppData\Local\Microsoft\Windows\Temporary Internet Files\Low\Content.IE5\FPYJTCJS\MC900195696[1].WMF">
                <a:extLst>
                  <a:ext uri="{FF2B5EF4-FFF2-40B4-BE49-F238E27FC236}">
                    <a16:creationId xmlns:a16="http://schemas.microsoft.com/office/drawing/2014/main" id="{0794B62E-50BE-47CE-BA0F-EF1373437DE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5796931" y="2603011"/>
                <a:ext cx="1033866" cy="790576"/>
              </a:xfrm>
              <a:prstGeom prst="rect">
                <a:avLst/>
              </a:prstGeom>
              <a:noFill/>
              <a:ln w="9525">
                <a:noFill/>
                <a:miter lim="800000"/>
                <a:headEnd/>
                <a:tailEnd/>
              </a:ln>
            </p:spPr>
          </p:pic>
          <p:pic>
            <p:nvPicPr>
              <p:cNvPr id="59" name="Picture 2">
                <a:extLst>
                  <a:ext uri="{FF2B5EF4-FFF2-40B4-BE49-F238E27FC236}">
                    <a16:creationId xmlns:a16="http://schemas.microsoft.com/office/drawing/2014/main" id="{CD49978E-C0BB-433D-A7F3-935793CAB0A2}"/>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6719269" y="2603011"/>
                <a:ext cx="947710" cy="933451"/>
              </a:xfrm>
              <a:prstGeom prst="rect">
                <a:avLst/>
              </a:prstGeom>
              <a:noFill/>
              <a:ln w="9525">
                <a:noFill/>
                <a:miter lim="800000"/>
                <a:headEnd/>
                <a:tailEnd/>
              </a:ln>
            </p:spPr>
          </p:pic>
          <p:pic>
            <p:nvPicPr>
              <p:cNvPr id="61" name="Picture 2">
                <a:extLst>
                  <a:ext uri="{FF2B5EF4-FFF2-40B4-BE49-F238E27FC236}">
                    <a16:creationId xmlns:a16="http://schemas.microsoft.com/office/drawing/2014/main" id="{779E094B-14E2-4D85-B484-0F06D98CD74D}"/>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7576518" y="4017426"/>
                <a:ext cx="947709" cy="933451"/>
              </a:xfrm>
              <a:prstGeom prst="rect">
                <a:avLst/>
              </a:prstGeom>
              <a:noFill/>
              <a:ln w="9525">
                <a:noFill/>
                <a:miter lim="800000"/>
                <a:headEnd/>
                <a:tailEnd/>
              </a:ln>
            </p:spPr>
          </p:pic>
          <p:pic>
            <p:nvPicPr>
              <p:cNvPr id="62" name="Picture 2">
                <a:extLst>
                  <a:ext uri="{FF2B5EF4-FFF2-40B4-BE49-F238E27FC236}">
                    <a16:creationId xmlns:a16="http://schemas.microsoft.com/office/drawing/2014/main" id="{BDFDDC7A-F253-4922-90A4-7D40699FAD34}"/>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5361958" y="4103199"/>
                <a:ext cx="947711" cy="933451"/>
              </a:xfrm>
              <a:prstGeom prst="rect">
                <a:avLst/>
              </a:prstGeom>
              <a:noFill/>
              <a:ln w="9525">
                <a:noFill/>
                <a:miter lim="800000"/>
                <a:headEnd/>
                <a:tailEnd/>
              </a:ln>
            </p:spPr>
          </p:pic>
          <p:pic>
            <p:nvPicPr>
              <p:cNvPr id="63" name="Image 20" descr="C:\Users\ANNE-MARIE\AppData\Local\Microsoft\Windows\Temporary Internet Files\Low\Content.IE5\FPYJTCJS\MC900195696[1].WMF">
                <a:extLst>
                  <a:ext uri="{FF2B5EF4-FFF2-40B4-BE49-F238E27FC236}">
                    <a16:creationId xmlns:a16="http://schemas.microsoft.com/office/drawing/2014/main" id="{BE16D875-EB20-41E6-821D-565A5CC7E69C}"/>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6862145" y="4388950"/>
                <a:ext cx="1033866" cy="790576"/>
              </a:xfrm>
              <a:prstGeom prst="rect">
                <a:avLst/>
              </a:prstGeom>
              <a:noFill/>
              <a:ln w="9525">
                <a:noFill/>
                <a:miter lim="800000"/>
                <a:headEnd/>
                <a:tailEnd/>
              </a:ln>
            </p:spPr>
          </p:pic>
          <p:pic>
            <p:nvPicPr>
              <p:cNvPr id="64" name="Picture 2">
                <a:extLst>
                  <a:ext uri="{FF2B5EF4-FFF2-40B4-BE49-F238E27FC236}">
                    <a16:creationId xmlns:a16="http://schemas.microsoft.com/office/drawing/2014/main" id="{97925726-447A-494D-ADA0-EFA02E72A2A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flipH="1">
                <a:off x="6076330" y="4246074"/>
                <a:ext cx="947711" cy="933451"/>
              </a:xfrm>
              <a:prstGeom prst="rect">
                <a:avLst/>
              </a:prstGeom>
              <a:noFill/>
              <a:ln w="9525">
                <a:noFill/>
                <a:miter lim="800000"/>
                <a:headEnd/>
                <a:tailEnd/>
              </a:ln>
            </p:spPr>
          </p:pic>
          <p:pic>
            <p:nvPicPr>
              <p:cNvPr id="65" name="Image 27" descr="C:\Users\ANNE-MARIE\AppData\Local\Microsoft\Windows\Temporary Internet Files\Low\Content.IE5\FPYJTCJS\MC900195696[1].WMF">
                <a:extLst>
                  <a:ext uri="{FF2B5EF4-FFF2-40B4-BE49-F238E27FC236}">
                    <a16:creationId xmlns:a16="http://schemas.microsoft.com/office/drawing/2014/main" id="{B02FFC13-CC82-48D2-BD8F-70DBEC595DCC}"/>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flipH="1">
                <a:off x="7505082" y="3603137"/>
                <a:ext cx="1033866" cy="790576"/>
              </a:xfrm>
              <a:prstGeom prst="rect">
                <a:avLst/>
              </a:prstGeom>
              <a:noFill/>
              <a:ln w="9525">
                <a:noFill/>
                <a:miter lim="800000"/>
                <a:headEnd/>
                <a:tailEnd/>
              </a:ln>
            </p:spPr>
          </p:pic>
          <p:sp>
            <p:nvSpPr>
              <p:cNvPr id="66" name="Ellipse 65">
                <a:extLst>
                  <a:ext uri="{FF2B5EF4-FFF2-40B4-BE49-F238E27FC236}">
                    <a16:creationId xmlns:a16="http://schemas.microsoft.com/office/drawing/2014/main" id="{F8ECDC89-FD40-4FAE-850A-689A1FDFD2C1}"/>
                  </a:ext>
                </a:extLst>
              </p:cNvPr>
              <p:cNvSpPr/>
              <p:nvPr/>
            </p:nvSpPr>
            <p:spPr>
              <a:xfrm>
                <a:off x="5072066" y="2000240"/>
                <a:ext cx="3571900" cy="3357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grpSp>
        <p:nvGrpSpPr>
          <p:cNvPr id="3" name="Groupe 2">
            <a:extLst>
              <a:ext uri="{FF2B5EF4-FFF2-40B4-BE49-F238E27FC236}">
                <a16:creationId xmlns:a16="http://schemas.microsoft.com/office/drawing/2014/main" id="{7B444E20-EBAD-45DD-A405-B142C27C292B}"/>
              </a:ext>
            </a:extLst>
          </p:cNvPr>
          <p:cNvGrpSpPr>
            <a:grpSpLocks/>
          </p:cNvGrpSpPr>
          <p:nvPr/>
        </p:nvGrpSpPr>
        <p:grpSpPr bwMode="auto">
          <a:xfrm>
            <a:off x="642938" y="2878138"/>
            <a:ext cx="2786062" cy="2165350"/>
            <a:chOff x="642938" y="2878138"/>
            <a:chExt cx="2786062" cy="2165086"/>
          </a:xfrm>
        </p:grpSpPr>
        <p:grpSp>
          <p:nvGrpSpPr>
            <p:cNvPr id="23575" name="Groupe 1">
              <a:extLst>
                <a:ext uri="{FF2B5EF4-FFF2-40B4-BE49-F238E27FC236}">
                  <a16:creationId xmlns:a16="http://schemas.microsoft.com/office/drawing/2014/main" id="{FD00DFDC-BD19-4153-A89F-D92E06DE6F7C}"/>
                </a:ext>
              </a:extLst>
            </p:cNvPr>
            <p:cNvGrpSpPr>
              <a:grpSpLocks/>
            </p:cNvGrpSpPr>
            <p:nvPr/>
          </p:nvGrpSpPr>
          <p:grpSpPr bwMode="auto">
            <a:xfrm>
              <a:off x="642938" y="2878138"/>
              <a:ext cx="2786062" cy="2165086"/>
              <a:chOff x="642938" y="2878138"/>
              <a:chExt cx="2786062" cy="2165086"/>
            </a:xfrm>
          </p:grpSpPr>
          <p:grpSp>
            <p:nvGrpSpPr>
              <p:cNvPr id="23577" name="Groupe 46">
                <a:extLst>
                  <a:ext uri="{FF2B5EF4-FFF2-40B4-BE49-F238E27FC236}">
                    <a16:creationId xmlns:a16="http://schemas.microsoft.com/office/drawing/2014/main" id="{B49BF89F-0B70-4606-994B-83FDFF5EB330}"/>
                  </a:ext>
                </a:extLst>
              </p:cNvPr>
              <p:cNvGrpSpPr>
                <a:grpSpLocks/>
              </p:cNvGrpSpPr>
              <p:nvPr/>
            </p:nvGrpSpPr>
            <p:grpSpPr bwMode="auto">
              <a:xfrm>
                <a:off x="642938" y="2878138"/>
                <a:ext cx="2786062" cy="1610777"/>
                <a:chOff x="-71438" y="2571750"/>
                <a:chExt cx="2786063" cy="1610777"/>
              </a:xfrm>
            </p:grpSpPr>
            <p:sp>
              <p:nvSpPr>
                <p:cNvPr id="22552" name="ZoneTexte 12">
                  <a:extLst>
                    <a:ext uri="{FF2B5EF4-FFF2-40B4-BE49-F238E27FC236}">
                      <a16:creationId xmlns:a16="http://schemas.microsoft.com/office/drawing/2014/main" id="{C2ED311C-E226-435A-BB46-B79ADB11E049}"/>
                    </a:ext>
                  </a:extLst>
                </p:cNvPr>
                <p:cNvSpPr txBox="1">
                  <a:spLocks noChangeArrowheads="1"/>
                </p:cNvSpPr>
                <p:nvPr/>
              </p:nvSpPr>
              <p:spPr bwMode="auto">
                <a:xfrm>
                  <a:off x="1552575" y="3714611"/>
                  <a:ext cx="1162050" cy="461906"/>
                </a:xfrm>
                <a:prstGeom prst="rect">
                  <a:avLst/>
                </a:prstGeom>
                <a:noFill/>
                <a:ln>
                  <a:no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b="1">
                      <a:latin typeface="+mn-lt"/>
                    </a:rPr>
                    <a:t>exposé </a:t>
                  </a:r>
                </a:p>
              </p:txBody>
            </p:sp>
            <p:sp>
              <p:nvSpPr>
                <p:cNvPr id="14" name="ZoneTexte 13">
                  <a:extLst>
                    <a:ext uri="{FF2B5EF4-FFF2-40B4-BE49-F238E27FC236}">
                      <a16:creationId xmlns:a16="http://schemas.microsoft.com/office/drawing/2014/main" id="{F6CEAD7B-FE35-4F18-B862-0344355EF2D9}"/>
                    </a:ext>
                  </a:extLst>
                </p:cNvPr>
                <p:cNvSpPr txBox="1"/>
                <p:nvPr/>
              </p:nvSpPr>
              <p:spPr>
                <a:xfrm>
                  <a:off x="-71438" y="3720960"/>
                  <a:ext cx="1749426" cy="461906"/>
                </a:xfrm>
                <a:prstGeom prst="rect">
                  <a:avLst/>
                </a:prstGeom>
                <a:noFill/>
              </p:spPr>
              <p:txBody>
                <a:bodyPr>
                  <a:spAutoFit/>
                </a:bodyPr>
                <a:lstStyle/>
                <a:p>
                  <a:pPr>
                    <a:defRPr/>
                  </a:pPr>
                  <a:r>
                    <a:rPr lang="fr-FR" b="1" dirty="0">
                      <a:solidFill>
                        <a:schemeClr val="tx2">
                          <a:lumMod val="60000"/>
                          <a:lumOff val="40000"/>
                        </a:schemeClr>
                      </a:solidFill>
                      <a:latin typeface="+mn-lt"/>
                    </a:rPr>
                    <a:t>non exposé </a:t>
                  </a:r>
                </a:p>
              </p:txBody>
            </p:sp>
            <p:cxnSp>
              <p:nvCxnSpPr>
                <p:cNvPr id="102" name="Connecteur en angle 101">
                  <a:extLst>
                    <a:ext uri="{FF2B5EF4-FFF2-40B4-BE49-F238E27FC236}">
                      <a16:creationId xmlns:a16="http://schemas.microsoft.com/office/drawing/2014/main" id="{C51773FF-EA29-458E-8783-E78D764C310B}"/>
                    </a:ext>
                  </a:extLst>
                </p:cNvPr>
                <p:cNvCxnSpPr/>
                <p:nvPr/>
              </p:nvCxnSpPr>
              <p:spPr>
                <a:xfrm rot="5400000">
                  <a:off x="535854" y="2893145"/>
                  <a:ext cx="1214289" cy="5715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Connecteur en angle 103">
                  <a:extLst>
                    <a:ext uri="{FF2B5EF4-FFF2-40B4-BE49-F238E27FC236}">
                      <a16:creationId xmlns:a16="http://schemas.microsoft.com/office/drawing/2014/main" id="{DE24BA73-0EEE-4D56-A1A7-B8D405D73157}"/>
                    </a:ext>
                  </a:extLst>
                </p:cNvPr>
                <p:cNvCxnSpPr/>
                <p:nvPr/>
              </p:nvCxnSpPr>
              <p:spPr>
                <a:xfrm rot="16200000" flipH="1">
                  <a:off x="1107355" y="2893145"/>
                  <a:ext cx="1214289" cy="5715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23578" name="Image 7" descr="C:\Users\ANNE-MARIE\AppData\Local\Microsoft\Windows\Temporary Internet Files\Low\Content.IE5\FPYJTCJS\MC900195696[1].WMF">
                <a:extLst>
                  <a:ext uri="{FF2B5EF4-FFF2-40B4-BE49-F238E27FC236}">
                    <a16:creationId xmlns:a16="http://schemas.microsoft.com/office/drawing/2014/main" id="{29C27A5C-8C4C-4F38-BB9C-C7535AC712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18910" y="4471724"/>
                <a:ext cx="4397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2">
              <a:extLst>
                <a:ext uri="{FF2B5EF4-FFF2-40B4-BE49-F238E27FC236}">
                  <a16:creationId xmlns:a16="http://schemas.microsoft.com/office/drawing/2014/main" id="{E0467079-B537-4E72-994D-EF0AE5921676}"/>
                </a:ext>
              </a:extLst>
            </p:cNvPr>
            <p:cNvPicPr>
              <a:picLocks noChangeAspect="1" noChangeArrowheads="1"/>
            </p:cNvPicPr>
            <p:nvPr/>
          </p:nvPicPr>
          <p:blipFill>
            <a:blip r:embed="rId5">
              <a:duotone>
                <a:schemeClr val="accent1">
                  <a:shade val="45000"/>
                  <a:satMod val="135000"/>
                </a:schemeClr>
                <a:prstClr val="white"/>
              </a:duotone>
              <a:lum bright="-3000"/>
            </a:blip>
            <a:srcRect/>
            <a:stretch>
              <a:fillRect/>
            </a:stretch>
          </p:blipFill>
          <p:spPr bwMode="auto">
            <a:xfrm flipH="1">
              <a:off x="1268202" y="4491276"/>
              <a:ext cx="468733" cy="551948"/>
            </a:xfrm>
            <a:prstGeom prst="rect">
              <a:avLst/>
            </a:prstGeom>
            <a:noFill/>
            <a:ln w="9525">
              <a:noFill/>
              <a:miter lim="800000"/>
              <a:headEnd/>
              <a:tailEnd/>
            </a:ln>
          </p:spPr>
        </p:pic>
      </p:grpSp>
      <p:pic>
        <p:nvPicPr>
          <p:cNvPr id="2" name="Son enregistré">
            <a:hlinkClick r:id="" action="ppaction://media"/>
            <a:extLst>
              <a:ext uri="{FF2B5EF4-FFF2-40B4-BE49-F238E27FC236}">
                <a16:creationId xmlns:a16="http://schemas.microsoft.com/office/drawing/2014/main" id="{767AA971-BB73-4002-A86A-E81C75C886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03232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strVal val="#ppt_w*0.70"/>
                                          </p:val>
                                        </p:tav>
                                        <p:tav tm="100000">
                                          <p:val>
                                            <p:strVal val="#ppt_w"/>
                                          </p:val>
                                        </p:tav>
                                      </p:tavLst>
                                    </p:anim>
                                    <p:anim calcmode="lin" valueType="num">
                                      <p:cBhvr>
                                        <p:cTn id="8" dur="1000" fill="hold"/>
                                        <p:tgtEl>
                                          <p:spTgt spid="93"/>
                                        </p:tgtEl>
                                        <p:attrNameLst>
                                          <p:attrName>ppt_h</p:attrName>
                                        </p:attrNameLst>
                                      </p:cBhvr>
                                      <p:tavLst>
                                        <p:tav tm="0">
                                          <p:val>
                                            <p:strVal val="#ppt_h"/>
                                          </p:val>
                                        </p:tav>
                                        <p:tav tm="100000">
                                          <p:val>
                                            <p:strVal val="#ppt_h"/>
                                          </p:val>
                                        </p:tav>
                                      </p:tavLst>
                                    </p:anim>
                                    <p:animEffect transition="in" filter="fade">
                                      <p:cBhvr>
                                        <p:cTn id="9" dur="1000"/>
                                        <p:tgtEl>
                                          <p:spTgt spid="93"/>
                                        </p:tgtEl>
                                      </p:cBhvr>
                                    </p:animEffect>
                                  </p:childTnLst>
                                </p:cTn>
                              </p:par>
                              <p:par>
                                <p:cTn id="10" presetID="55"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p:cTn id="12" dur="1000" fill="hold"/>
                                        <p:tgtEl>
                                          <p:spTgt spid="92"/>
                                        </p:tgtEl>
                                        <p:attrNameLst>
                                          <p:attrName>ppt_w</p:attrName>
                                        </p:attrNameLst>
                                      </p:cBhvr>
                                      <p:tavLst>
                                        <p:tav tm="0">
                                          <p:val>
                                            <p:strVal val="#ppt_w*0.70"/>
                                          </p:val>
                                        </p:tav>
                                        <p:tav tm="100000">
                                          <p:val>
                                            <p:strVal val="#ppt_w"/>
                                          </p:val>
                                        </p:tav>
                                      </p:tavLst>
                                    </p:anim>
                                    <p:anim calcmode="lin" valueType="num">
                                      <p:cBhvr>
                                        <p:cTn id="13" dur="1000" fill="hold"/>
                                        <p:tgtEl>
                                          <p:spTgt spid="92"/>
                                        </p:tgtEl>
                                        <p:attrNameLst>
                                          <p:attrName>ppt_h</p:attrName>
                                        </p:attrNameLst>
                                      </p:cBhvr>
                                      <p:tavLst>
                                        <p:tav tm="0">
                                          <p:val>
                                            <p:strVal val="#ppt_h"/>
                                          </p:val>
                                        </p:tav>
                                        <p:tav tm="100000">
                                          <p:val>
                                            <p:strVal val="#ppt_h"/>
                                          </p:val>
                                        </p:tav>
                                      </p:tavLst>
                                    </p:anim>
                                    <p:animEffect transition="in" filter="fade">
                                      <p:cBhvr>
                                        <p:cTn id="14" dur="1000"/>
                                        <p:tgtEl>
                                          <p:spTgt spid="92"/>
                                        </p:tgtEl>
                                      </p:cBhvr>
                                    </p:animEffect>
                                  </p:childTnLst>
                                </p:cTn>
                              </p:par>
                              <p:par>
                                <p:cTn id="15" presetID="55"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1000" fill="hold"/>
                                        <p:tgtEl>
                                          <p:spTgt spid="90"/>
                                        </p:tgtEl>
                                        <p:attrNameLst>
                                          <p:attrName>ppt_w</p:attrName>
                                        </p:attrNameLst>
                                      </p:cBhvr>
                                      <p:tavLst>
                                        <p:tav tm="0">
                                          <p:val>
                                            <p:strVal val="#ppt_w*0.70"/>
                                          </p:val>
                                        </p:tav>
                                        <p:tav tm="100000">
                                          <p:val>
                                            <p:strVal val="#ppt_w"/>
                                          </p:val>
                                        </p:tav>
                                      </p:tavLst>
                                    </p:anim>
                                    <p:anim calcmode="lin" valueType="num">
                                      <p:cBhvr>
                                        <p:cTn id="18" dur="1000" fill="hold"/>
                                        <p:tgtEl>
                                          <p:spTgt spid="90"/>
                                        </p:tgtEl>
                                        <p:attrNameLst>
                                          <p:attrName>ppt_h</p:attrName>
                                        </p:attrNameLst>
                                      </p:cBhvr>
                                      <p:tavLst>
                                        <p:tav tm="0">
                                          <p:val>
                                            <p:strVal val="#ppt_h"/>
                                          </p:val>
                                        </p:tav>
                                        <p:tav tm="100000">
                                          <p:val>
                                            <p:strVal val="#ppt_h"/>
                                          </p:val>
                                        </p:tav>
                                      </p:tavLst>
                                    </p:anim>
                                    <p:animEffect transition="in" filter="fade">
                                      <p:cBhvr>
                                        <p:cTn id="19" dur="1000"/>
                                        <p:tgtEl>
                                          <p:spTgt spid="90"/>
                                        </p:tgtEl>
                                      </p:cBhvr>
                                    </p:animEffect>
                                  </p:childTnLst>
                                </p:cTn>
                              </p:par>
                              <p:par>
                                <p:cTn id="20" presetID="55"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 calcmode="lin" valueType="num">
                                      <p:cBhvr>
                                        <p:cTn id="22" dur="1000" fill="hold"/>
                                        <p:tgtEl>
                                          <p:spTgt spid="95"/>
                                        </p:tgtEl>
                                        <p:attrNameLst>
                                          <p:attrName>ppt_w</p:attrName>
                                        </p:attrNameLst>
                                      </p:cBhvr>
                                      <p:tavLst>
                                        <p:tav tm="0">
                                          <p:val>
                                            <p:strVal val="#ppt_w*0.70"/>
                                          </p:val>
                                        </p:tav>
                                        <p:tav tm="100000">
                                          <p:val>
                                            <p:strVal val="#ppt_w"/>
                                          </p:val>
                                        </p:tav>
                                      </p:tavLst>
                                    </p:anim>
                                    <p:anim calcmode="lin" valueType="num">
                                      <p:cBhvr>
                                        <p:cTn id="23" dur="1000" fill="hold"/>
                                        <p:tgtEl>
                                          <p:spTgt spid="95"/>
                                        </p:tgtEl>
                                        <p:attrNameLst>
                                          <p:attrName>ppt_h</p:attrName>
                                        </p:attrNameLst>
                                      </p:cBhvr>
                                      <p:tavLst>
                                        <p:tav tm="0">
                                          <p:val>
                                            <p:strVal val="#ppt_h"/>
                                          </p:val>
                                        </p:tav>
                                        <p:tav tm="100000">
                                          <p:val>
                                            <p:strVal val="#ppt_h"/>
                                          </p:val>
                                        </p:tav>
                                      </p:tavLst>
                                    </p:anim>
                                    <p:animEffect transition="in" filter="fade">
                                      <p:cBhvr>
                                        <p:cTn id="24" dur="1000"/>
                                        <p:tgtEl>
                                          <p:spTgt spid="95"/>
                                        </p:tgtEl>
                                      </p:cBhvr>
                                    </p:animEffect>
                                  </p:childTnLst>
                                </p:cTn>
                              </p:par>
                              <p:par>
                                <p:cTn id="25" presetID="55"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1000" fill="hold"/>
                                        <p:tgtEl>
                                          <p:spTgt spid="94"/>
                                        </p:tgtEl>
                                        <p:attrNameLst>
                                          <p:attrName>ppt_w</p:attrName>
                                        </p:attrNameLst>
                                      </p:cBhvr>
                                      <p:tavLst>
                                        <p:tav tm="0">
                                          <p:val>
                                            <p:strVal val="#ppt_w*0.70"/>
                                          </p:val>
                                        </p:tav>
                                        <p:tav tm="100000">
                                          <p:val>
                                            <p:strVal val="#ppt_w"/>
                                          </p:val>
                                        </p:tav>
                                      </p:tavLst>
                                    </p:anim>
                                    <p:anim calcmode="lin" valueType="num">
                                      <p:cBhvr>
                                        <p:cTn id="28" dur="1000" fill="hold"/>
                                        <p:tgtEl>
                                          <p:spTgt spid="94"/>
                                        </p:tgtEl>
                                        <p:attrNameLst>
                                          <p:attrName>ppt_h</p:attrName>
                                        </p:attrNameLst>
                                      </p:cBhvr>
                                      <p:tavLst>
                                        <p:tav tm="0">
                                          <p:val>
                                            <p:strVal val="#ppt_h"/>
                                          </p:val>
                                        </p:tav>
                                        <p:tav tm="100000">
                                          <p:val>
                                            <p:strVal val="#ppt_h"/>
                                          </p:val>
                                        </p:tav>
                                      </p:tavLst>
                                    </p:anim>
                                    <p:animEffect transition="in" filter="fade">
                                      <p:cBhvr>
                                        <p:cTn id="29" dur="1000"/>
                                        <p:tgtEl>
                                          <p:spTgt spid="94"/>
                                        </p:tgtEl>
                                      </p:cBhvr>
                                    </p:animEffect>
                                  </p:childTnLst>
                                </p:cTn>
                              </p:par>
                              <p:par>
                                <p:cTn id="30" presetID="35" presetClass="path" presetSubtype="0" accel="50000" decel="50000" fill="hold" nodeType="withEffect">
                                  <p:stCondLst>
                                    <p:cond delay="0"/>
                                  </p:stCondLst>
                                  <p:childTnLst>
                                    <p:animMotion origin="layout" path="M -8.33333E-7 4.32932E-6 L -0.12708 4.32932E-6 " pathEditMode="relative" rAng="0" ptsTypes="AA">
                                      <p:cBhvr>
                                        <p:cTn id="31" dur="2000" fill="hold"/>
                                        <p:tgtEl>
                                          <p:spTgt spid="93"/>
                                        </p:tgtEl>
                                        <p:attrNameLst>
                                          <p:attrName>ppt_x</p:attrName>
                                          <p:attrName>ppt_y</p:attrName>
                                        </p:attrNameLst>
                                      </p:cBhvr>
                                      <p:rCtr x="-6354" y="0"/>
                                    </p:animMotion>
                                  </p:childTnLst>
                                </p:cTn>
                              </p:par>
                              <p:par>
                                <p:cTn id="32" presetID="35" presetClass="path" presetSubtype="0" accel="50000" decel="50000" fill="hold" nodeType="withEffect">
                                  <p:stCondLst>
                                    <p:cond delay="0"/>
                                  </p:stCondLst>
                                  <p:childTnLst>
                                    <p:animMotion origin="layout" path="M 0 0  L -0.25 0  E" pathEditMode="relative" ptsTypes="">
                                      <p:cBhvr>
                                        <p:cTn id="33" dur="2000" fill="hold"/>
                                        <p:tgtEl>
                                          <p:spTgt spid="92"/>
                                        </p:tgtEl>
                                        <p:attrNameLst>
                                          <p:attrName>ppt_x</p:attrName>
                                          <p:attrName>ppt_y</p:attrName>
                                        </p:attrNameLst>
                                      </p:cBhvr>
                                    </p:animMotion>
                                  </p:childTnLst>
                                </p:cTn>
                              </p:par>
                              <p:par>
                                <p:cTn id="34" presetID="35" presetClass="path" presetSubtype="0" accel="50000" decel="50000" fill="hold" nodeType="withEffect">
                                  <p:stCondLst>
                                    <p:cond delay="0"/>
                                  </p:stCondLst>
                                  <p:childTnLst>
                                    <p:animMotion origin="layout" path="M -4.16667E-6 1.04533E-6 L -0.1184 -0.00254 " pathEditMode="relative" rAng="0" ptsTypes="AA">
                                      <p:cBhvr>
                                        <p:cTn id="35" dur="2000" fill="hold"/>
                                        <p:tgtEl>
                                          <p:spTgt spid="90"/>
                                        </p:tgtEl>
                                        <p:attrNameLst>
                                          <p:attrName>ppt_x</p:attrName>
                                          <p:attrName>ppt_y</p:attrName>
                                        </p:attrNameLst>
                                      </p:cBhvr>
                                      <p:rCtr x="-5920" y="-139"/>
                                    </p:animMotion>
                                  </p:childTnLst>
                                </p:cTn>
                              </p:par>
                              <p:par>
                                <p:cTn id="36" presetID="35" presetClass="path" presetSubtype="0" accel="50000" decel="50000" fill="hold" nodeType="withEffect">
                                  <p:stCondLst>
                                    <p:cond delay="0"/>
                                  </p:stCondLst>
                                  <p:childTnLst>
                                    <p:animMotion origin="layout" path="M 2.5E-6 -8.23312E-7 L -0.14375 0.00023 " pathEditMode="relative" rAng="0" ptsTypes="AA">
                                      <p:cBhvr>
                                        <p:cTn id="37" dur="2000" fill="hold"/>
                                        <p:tgtEl>
                                          <p:spTgt spid="95"/>
                                        </p:tgtEl>
                                        <p:attrNameLst>
                                          <p:attrName>ppt_x</p:attrName>
                                          <p:attrName>ppt_y</p:attrName>
                                        </p:attrNameLst>
                                      </p:cBhvr>
                                      <p:rCtr x="-7187" y="0"/>
                                    </p:animMotion>
                                  </p:childTnLst>
                                </p:cTn>
                              </p:par>
                              <p:par>
                                <p:cTn id="38" presetID="35" presetClass="path" presetSubtype="0" accel="50000" decel="50000" fill="hold" nodeType="withEffect">
                                  <p:stCondLst>
                                    <p:cond delay="0"/>
                                  </p:stCondLst>
                                  <p:childTnLst>
                                    <p:animMotion origin="layout" path="M -2.22222E-6 -3.321E-6 L -0.22552 -0.00162 " pathEditMode="relative" rAng="0" ptsTypes="AA">
                                      <p:cBhvr>
                                        <p:cTn id="39" dur="2000" fill="hold"/>
                                        <p:tgtEl>
                                          <p:spTgt spid="94"/>
                                        </p:tgtEl>
                                        <p:attrNameLst>
                                          <p:attrName>ppt_x</p:attrName>
                                          <p:attrName>ppt_y</p:attrName>
                                        </p:attrNameLst>
                                      </p:cBhvr>
                                      <p:rCtr x="-11285" y="-93"/>
                                    </p:animMotion>
                                  </p:childTnLst>
                                </p:cTn>
                              </p:par>
                              <p:par>
                                <p:cTn id="40" presetID="55"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1000" fill="hold"/>
                                        <p:tgtEl>
                                          <p:spTgt spid="52"/>
                                        </p:tgtEl>
                                        <p:attrNameLst>
                                          <p:attrName>ppt_w</p:attrName>
                                        </p:attrNameLst>
                                      </p:cBhvr>
                                      <p:tavLst>
                                        <p:tav tm="0">
                                          <p:val>
                                            <p:strVal val="#ppt_w*0.70"/>
                                          </p:val>
                                        </p:tav>
                                        <p:tav tm="100000">
                                          <p:val>
                                            <p:strVal val="#ppt_w"/>
                                          </p:val>
                                        </p:tav>
                                      </p:tavLst>
                                    </p:anim>
                                    <p:anim calcmode="lin" valueType="num">
                                      <p:cBhvr>
                                        <p:cTn id="43" dur="1000" fill="hold"/>
                                        <p:tgtEl>
                                          <p:spTgt spid="52"/>
                                        </p:tgtEl>
                                        <p:attrNameLst>
                                          <p:attrName>ppt_h</p:attrName>
                                        </p:attrNameLst>
                                      </p:cBhvr>
                                      <p:tavLst>
                                        <p:tav tm="0">
                                          <p:val>
                                            <p:strVal val="#ppt_h"/>
                                          </p:val>
                                        </p:tav>
                                        <p:tav tm="100000">
                                          <p:val>
                                            <p:strVal val="#ppt_h"/>
                                          </p:val>
                                        </p:tav>
                                      </p:tavLst>
                                    </p:anim>
                                    <p:animEffect transition="in" filter="fade">
                                      <p:cBhvr>
                                        <p:cTn id="44" dur="1000"/>
                                        <p:tgtEl>
                                          <p:spTgt spid="52"/>
                                        </p:tgtEl>
                                      </p:cBhvr>
                                    </p:animEffect>
                                  </p:childTnLst>
                                </p:cTn>
                              </p:par>
                              <p:par>
                                <p:cTn id="45" presetID="55"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1000" fill="hold"/>
                                        <p:tgtEl>
                                          <p:spTgt spid="51"/>
                                        </p:tgtEl>
                                        <p:attrNameLst>
                                          <p:attrName>ppt_w</p:attrName>
                                        </p:attrNameLst>
                                      </p:cBhvr>
                                      <p:tavLst>
                                        <p:tav tm="0">
                                          <p:val>
                                            <p:strVal val="#ppt_w*0.70"/>
                                          </p:val>
                                        </p:tav>
                                        <p:tav tm="100000">
                                          <p:val>
                                            <p:strVal val="#ppt_w"/>
                                          </p:val>
                                        </p:tav>
                                      </p:tavLst>
                                    </p:anim>
                                    <p:anim calcmode="lin" valueType="num">
                                      <p:cBhvr>
                                        <p:cTn id="48" dur="1000" fill="hold"/>
                                        <p:tgtEl>
                                          <p:spTgt spid="51"/>
                                        </p:tgtEl>
                                        <p:attrNameLst>
                                          <p:attrName>ppt_h</p:attrName>
                                        </p:attrNameLst>
                                      </p:cBhvr>
                                      <p:tavLst>
                                        <p:tav tm="0">
                                          <p:val>
                                            <p:strVal val="#ppt_h"/>
                                          </p:val>
                                        </p:tav>
                                        <p:tav tm="100000">
                                          <p:val>
                                            <p:strVal val="#ppt_h"/>
                                          </p:val>
                                        </p:tav>
                                      </p:tavLst>
                                    </p:anim>
                                    <p:animEffect transition="in" filter="fade">
                                      <p:cBhvr>
                                        <p:cTn id="49" dur="1000"/>
                                        <p:tgtEl>
                                          <p:spTgt spid="51"/>
                                        </p:tgtEl>
                                      </p:cBhvr>
                                    </p:animEffect>
                                  </p:childTnLst>
                                </p:cTn>
                              </p:par>
                              <p:par>
                                <p:cTn id="50" presetID="55"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1000" fill="hold"/>
                                        <p:tgtEl>
                                          <p:spTgt spid="50"/>
                                        </p:tgtEl>
                                        <p:attrNameLst>
                                          <p:attrName>ppt_w</p:attrName>
                                        </p:attrNameLst>
                                      </p:cBhvr>
                                      <p:tavLst>
                                        <p:tav tm="0">
                                          <p:val>
                                            <p:strVal val="#ppt_w*0.70"/>
                                          </p:val>
                                        </p:tav>
                                        <p:tav tm="100000">
                                          <p:val>
                                            <p:strVal val="#ppt_w"/>
                                          </p:val>
                                        </p:tav>
                                      </p:tavLst>
                                    </p:anim>
                                    <p:anim calcmode="lin" valueType="num">
                                      <p:cBhvr>
                                        <p:cTn id="53" dur="1000" fill="hold"/>
                                        <p:tgtEl>
                                          <p:spTgt spid="50"/>
                                        </p:tgtEl>
                                        <p:attrNameLst>
                                          <p:attrName>ppt_h</p:attrName>
                                        </p:attrNameLst>
                                      </p:cBhvr>
                                      <p:tavLst>
                                        <p:tav tm="0">
                                          <p:val>
                                            <p:strVal val="#ppt_h"/>
                                          </p:val>
                                        </p:tav>
                                        <p:tav tm="100000">
                                          <p:val>
                                            <p:strVal val="#ppt_h"/>
                                          </p:val>
                                        </p:tav>
                                      </p:tavLst>
                                    </p:anim>
                                    <p:animEffect transition="in" filter="fade">
                                      <p:cBhvr>
                                        <p:cTn id="54" dur="1000"/>
                                        <p:tgtEl>
                                          <p:spTgt spid="50"/>
                                        </p:tgtEl>
                                      </p:cBhvr>
                                    </p:animEffect>
                                  </p:childTnLst>
                                </p:cTn>
                              </p:par>
                              <p:par>
                                <p:cTn id="55" presetID="55"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1000" fill="hold"/>
                                        <p:tgtEl>
                                          <p:spTgt spid="54"/>
                                        </p:tgtEl>
                                        <p:attrNameLst>
                                          <p:attrName>ppt_w</p:attrName>
                                        </p:attrNameLst>
                                      </p:cBhvr>
                                      <p:tavLst>
                                        <p:tav tm="0">
                                          <p:val>
                                            <p:strVal val="#ppt_w*0.70"/>
                                          </p:val>
                                        </p:tav>
                                        <p:tav tm="100000">
                                          <p:val>
                                            <p:strVal val="#ppt_w"/>
                                          </p:val>
                                        </p:tav>
                                      </p:tavLst>
                                    </p:anim>
                                    <p:anim calcmode="lin" valueType="num">
                                      <p:cBhvr>
                                        <p:cTn id="58" dur="1000" fill="hold"/>
                                        <p:tgtEl>
                                          <p:spTgt spid="54"/>
                                        </p:tgtEl>
                                        <p:attrNameLst>
                                          <p:attrName>ppt_h</p:attrName>
                                        </p:attrNameLst>
                                      </p:cBhvr>
                                      <p:tavLst>
                                        <p:tav tm="0">
                                          <p:val>
                                            <p:strVal val="#ppt_h"/>
                                          </p:val>
                                        </p:tav>
                                        <p:tav tm="100000">
                                          <p:val>
                                            <p:strVal val="#ppt_h"/>
                                          </p:val>
                                        </p:tav>
                                      </p:tavLst>
                                    </p:anim>
                                    <p:animEffect transition="in" filter="fade">
                                      <p:cBhvr>
                                        <p:cTn id="59" dur="1000"/>
                                        <p:tgtEl>
                                          <p:spTgt spid="54"/>
                                        </p:tgtEl>
                                      </p:cBhvr>
                                    </p:animEffect>
                                  </p:childTnLst>
                                </p:cTn>
                              </p:par>
                              <p:par>
                                <p:cTn id="60" presetID="55"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1000" fill="hold"/>
                                        <p:tgtEl>
                                          <p:spTgt spid="53"/>
                                        </p:tgtEl>
                                        <p:attrNameLst>
                                          <p:attrName>ppt_w</p:attrName>
                                        </p:attrNameLst>
                                      </p:cBhvr>
                                      <p:tavLst>
                                        <p:tav tm="0">
                                          <p:val>
                                            <p:strVal val="#ppt_w*0.70"/>
                                          </p:val>
                                        </p:tav>
                                        <p:tav tm="100000">
                                          <p:val>
                                            <p:strVal val="#ppt_w"/>
                                          </p:val>
                                        </p:tav>
                                      </p:tavLst>
                                    </p:anim>
                                    <p:anim calcmode="lin" valueType="num">
                                      <p:cBhvr>
                                        <p:cTn id="63" dur="1000" fill="hold"/>
                                        <p:tgtEl>
                                          <p:spTgt spid="53"/>
                                        </p:tgtEl>
                                        <p:attrNameLst>
                                          <p:attrName>ppt_h</p:attrName>
                                        </p:attrNameLst>
                                      </p:cBhvr>
                                      <p:tavLst>
                                        <p:tav tm="0">
                                          <p:val>
                                            <p:strVal val="#ppt_h"/>
                                          </p:val>
                                        </p:tav>
                                        <p:tav tm="100000">
                                          <p:val>
                                            <p:strVal val="#ppt_h"/>
                                          </p:val>
                                        </p:tav>
                                      </p:tavLst>
                                    </p:anim>
                                    <p:animEffect transition="in" filter="fade">
                                      <p:cBhvr>
                                        <p:cTn id="64" dur="1000"/>
                                        <p:tgtEl>
                                          <p:spTgt spid="53"/>
                                        </p:tgtEl>
                                      </p:cBhvr>
                                    </p:animEffect>
                                  </p:childTnLst>
                                </p:cTn>
                              </p:par>
                              <p:par>
                                <p:cTn id="65" presetID="35" presetClass="path" presetSubtype="0" accel="50000" decel="50000" fill="hold" nodeType="withEffect">
                                  <p:stCondLst>
                                    <p:cond delay="0"/>
                                  </p:stCondLst>
                                  <p:childTnLst>
                                    <p:animMotion origin="layout" path="M 2.5E-6 1.23034E-6 L -0.16736 0.00301 " pathEditMode="relative" rAng="0" ptsTypes="AA">
                                      <p:cBhvr>
                                        <p:cTn id="66" dur="2000" fill="hold"/>
                                        <p:tgtEl>
                                          <p:spTgt spid="52"/>
                                        </p:tgtEl>
                                        <p:attrNameLst>
                                          <p:attrName>ppt_x</p:attrName>
                                          <p:attrName>ppt_y</p:attrName>
                                        </p:attrNameLst>
                                      </p:cBhvr>
                                      <p:rCtr x="-8368" y="139"/>
                                    </p:animMotion>
                                  </p:childTnLst>
                                </p:cTn>
                              </p:par>
                              <p:par>
                                <p:cTn id="67" presetID="35" presetClass="path" presetSubtype="0" accel="50000" decel="50000" fill="hold" nodeType="withEffect">
                                  <p:stCondLst>
                                    <p:cond delay="0"/>
                                  </p:stCondLst>
                                  <p:childTnLst>
                                    <p:animMotion origin="layout" path="M 0 0  L -0.25 0  E" pathEditMode="relative" ptsTypes="">
                                      <p:cBhvr>
                                        <p:cTn id="68" dur="2000" fill="hold"/>
                                        <p:tgtEl>
                                          <p:spTgt spid="51"/>
                                        </p:tgtEl>
                                        <p:attrNameLst>
                                          <p:attrName>ppt_x</p:attrName>
                                          <p:attrName>ppt_y</p:attrName>
                                        </p:attrNameLst>
                                      </p:cBhvr>
                                    </p:animMotion>
                                  </p:childTnLst>
                                </p:cTn>
                              </p:par>
                              <p:par>
                                <p:cTn id="69" presetID="35" presetClass="path" presetSubtype="0" accel="50000" decel="50000" fill="hold" nodeType="withEffect">
                                  <p:stCondLst>
                                    <p:cond delay="0"/>
                                  </p:stCondLst>
                                  <p:childTnLst>
                                    <p:animMotion origin="layout" path="M -8.33333E-7 -2.05365E-6 L -0.14288 0.00046 " pathEditMode="relative" rAng="0" ptsTypes="AA">
                                      <p:cBhvr>
                                        <p:cTn id="70" dur="2000" fill="hold"/>
                                        <p:tgtEl>
                                          <p:spTgt spid="50"/>
                                        </p:tgtEl>
                                        <p:attrNameLst>
                                          <p:attrName>ppt_x</p:attrName>
                                          <p:attrName>ppt_y</p:attrName>
                                        </p:attrNameLst>
                                      </p:cBhvr>
                                      <p:rCtr x="-7153" y="23"/>
                                    </p:animMotion>
                                  </p:childTnLst>
                                </p:cTn>
                              </p:par>
                              <p:par>
                                <p:cTn id="71" presetID="35" presetClass="path" presetSubtype="0" accel="50000" decel="50000" fill="hold" nodeType="withEffect">
                                  <p:stCondLst>
                                    <p:cond delay="0"/>
                                  </p:stCondLst>
                                  <p:childTnLst>
                                    <p:animMotion origin="layout" path="M -4.16667E-6 -3.92229E-6 L -0.18402 -0.00717 " pathEditMode="relative" rAng="0" ptsTypes="AA">
                                      <p:cBhvr>
                                        <p:cTn id="72" dur="2000" fill="hold"/>
                                        <p:tgtEl>
                                          <p:spTgt spid="54"/>
                                        </p:tgtEl>
                                        <p:attrNameLst>
                                          <p:attrName>ppt_x</p:attrName>
                                          <p:attrName>ppt_y</p:attrName>
                                        </p:attrNameLst>
                                      </p:cBhvr>
                                      <p:rCtr x="-9201" y="-370"/>
                                    </p:animMotion>
                                  </p:childTnLst>
                                </p:cTn>
                              </p:par>
                              <p:par>
                                <p:cTn id="73" presetID="35" presetClass="path" presetSubtype="0" accel="50000" decel="50000" fill="hold" nodeType="withEffect">
                                  <p:stCondLst>
                                    <p:cond delay="0"/>
                                  </p:stCondLst>
                                  <p:childTnLst>
                                    <p:animMotion origin="layout" path="M 1.11111E-6 3.58002E-6 L -0.20278 0.00138 " pathEditMode="relative" rAng="0" ptsTypes="AA">
                                      <p:cBhvr>
                                        <p:cTn id="74" dur="2000" fill="hold"/>
                                        <p:tgtEl>
                                          <p:spTgt spid="53"/>
                                        </p:tgtEl>
                                        <p:attrNameLst>
                                          <p:attrName>ppt_x</p:attrName>
                                          <p:attrName>ppt_y</p:attrName>
                                        </p:attrNameLst>
                                      </p:cBhvr>
                                      <p:rCtr x="-10139" y="69"/>
                                    </p:animMotion>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par>
                          <p:cTn id="83" fill="hold">
                            <p:stCondLst>
                              <p:cond delay="0"/>
                            </p:stCondLst>
                            <p:childTnLst>
                              <p:par>
                                <p:cTn id="84" presetID="1" presetClass="mediacall" presetSubtype="0" fill="hold" nodeType="afterEffect">
                                  <p:stCondLst>
                                    <p:cond delay="0"/>
                                  </p:stCondLst>
                                  <p:childTnLst>
                                    <p:cmd type="call" cmd="playFrom(0.0)">
                                      <p:cBhvr>
                                        <p:cTn id="85" dur="55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2"/>
                </p:tgtEl>
              </p:cMediaNode>
            </p:audio>
          </p:childTnLst>
        </p:cTn>
      </p:par>
    </p:tnLst>
    <p:bldLst>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B345BBC7-CBFA-433A-AB82-B0930AD5D0E0}"/>
              </a:ext>
            </a:extLst>
          </p:cNvPr>
          <p:cNvSpPr>
            <a:spLocks noChangeArrowheads="1"/>
          </p:cNvSpPr>
          <p:nvPr/>
        </p:nvSpPr>
        <p:spPr bwMode="auto">
          <a:xfrm>
            <a:off x="1026939" y="142875"/>
            <a:ext cx="6929437" cy="538163"/>
          </a:xfrm>
          <a:prstGeom prst="rect">
            <a:avLst/>
          </a:prstGeom>
          <a:noFill/>
          <a:ln w="9525">
            <a:noFill/>
            <a:miter lim="800000"/>
            <a:headEnd/>
            <a:tailEnd/>
          </a:ln>
        </p:spPr>
        <p:txBody>
          <a:bodyPr bIns="0" anchor="ctr">
            <a:spAutoFit/>
          </a:bodyPr>
          <a:lstStyle/>
          <a:p>
            <a:pPr algn="ctr">
              <a:defRPr/>
            </a:pPr>
            <a:r>
              <a:rPr lang="fr-FR" sz="3200" b="1" dirty="0">
                <a:latin typeface="+mn-lt"/>
                <a:cs typeface="Tahoma" pitchFamily="34" charset="0"/>
              </a:rPr>
              <a:t>Sélection</a:t>
            </a:r>
            <a:endParaRPr lang="fr-FR" sz="3200" b="1" dirty="0">
              <a:latin typeface="+mn-lt"/>
            </a:endParaRPr>
          </a:p>
        </p:txBody>
      </p:sp>
      <p:grpSp>
        <p:nvGrpSpPr>
          <p:cNvPr id="2" name="Groupe 38">
            <a:extLst>
              <a:ext uri="{FF2B5EF4-FFF2-40B4-BE49-F238E27FC236}">
                <a16:creationId xmlns:a16="http://schemas.microsoft.com/office/drawing/2014/main" id="{C3F71C13-12C7-45B2-8B85-C76C85730D51}"/>
              </a:ext>
            </a:extLst>
          </p:cNvPr>
          <p:cNvGrpSpPr>
            <a:grpSpLocks/>
          </p:cNvGrpSpPr>
          <p:nvPr/>
        </p:nvGrpSpPr>
        <p:grpSpPr bwMode="auto">
          <a:xfrm>
            <a:off x="3670126" y="4505325"/>
            <a:ext cx="1500188" cy="1466850"/>
            <a:chOff x="5072066" y="3000372"/>
            <a:chExt cx="3786214" cy="3500462"/>
          </a:xfrm>
        </p:grpSpPr>
        <p:pic>
          <p:nvPicPr>
            <p:cNvPr id="36872" name="Image 10" descr="C:\Users\ANNE-MARIE\AppData\Local\Microsoft\Windows\Temporary Internet Files\Low\Content.IE5\FPYJTCJS\MC900195696[1].WMF">
              <a:extLst>
                <a:ext uri="{FF2B5EF4-FFF2-40B4-BE49-F238E27FC236}">
                  <a16:creationId xmlns:a16="http://schemas.microsoft.com/office/drawing/2014/main" id="{F341B42C-0DA1-4D94-A767-8360CAB3E61D}"/>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6215091" y="4210061"/>
              <a:ext cx="857250" cy="790575"/>
            </a:xfrm>
            <a:prstGeom prst="rect">
              <a:avLst/>
            </a:prstGeom>
            <a:noFill/>
            <a:ln w="9525">
              <a:noFill/>
              <a:miter lim="800000"/>
              <a:headEnd/>
              <a:tailEnd/>
            </a:ln>
          </p:spPr>
        </p:pic>
        <p:grpSp>
          <p:nvGrpSpPr>
            <p:cNvPr id="48300" name="Groupe 37">
              <a:extLst>
                <a:ext uri="{FF2B5EF4-FFF2-40B4-BE49-F238E27FC236}">
                  <a16:creationId xmlns:a16="http://schemas.microsoft.com/office/drawing/2014/main" id="{59D17274-59E4-4D8A-AAC5-652FBE9E25F3}"/>
                </a:ext>
              </a:extLst>
            </p:cNvPr>
            <p:cNvGrpSpPr>
              <a:grpSpLocks/>
            </p:cNvGrpSpPr>
            <p:nvPr/>
          </p:nvGrpSpPr>
          <p:grpSpPr bwMode="auto">
            <a:xfrm>
              <a:off x="5072066" y="3000372"/>
              <a:ext cx="3786214" cy="3500462"/>
              <a:chOff x="5072066" y="2000240"/>
              <a:chExt cx="3571900" cy="3357586"/>
            </a:xfrm>
          </p:grpSpPr>
          <p:pic>
            <p:nvPicPr>
              <p:cNvPr id="36866" name="Picture 2">
                <a:extLst>
                  <a:ext uri="{FF2B5EF4-FFF2-40B4-BE49-F238E27FC236}">
                    <a16:creationId xmlns:a16="http://schemas.microsoft.com/office/drawing/2014/main" id="{E9FE75F6-2C0C-4CC9-9390-5B65B4FDACE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6624666" y="3000367"/>
                <a:ext cx="785813" cy="933450"/>
              </a:xfrm>
              <a:prstGeom prst="rect">
                <a:avLst/>
              </a:prstGeom>
              <a:noFill/>
              <a:ln w="9525">
                <a:noFill/>
                <a:miter lim="800000"/>
                <a:headEnd/>
                <a:tailEnd/>
              </a:ln>
            </p:spPr>
          </p:pic>
          <p:pic>
            <p:nvPicPr>
              <p:cNvPr id="36869" name="Picture 2">
                <a:extLst>
                  <a:ext uri="{FF2B5EF4-FFF2-40B4-BE49-F238E27FC236}">
                    <a16:creationId xmlns:a16="http://schemas.microsoft.com/office/drawing/2014/main" id="{684936C0-4A26-448B-B9EC-556B2890608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338791" y="2928930"/>
                <a:ext cx="785813" cy="933450"/>
              </a:xfrm>
              <a:prstGeom prst="rect">
                <a:avLst/>
              </a:prstGeom>
              <a:noFill/>
              <a:ln w="9525">
                <a:noFill/>
                <a:miter lim="800000"/>
                <a:headEnd/>
                <a:tailEnd/>
              </a:ln>
            </p:spPr>
          </p:pic>
          <p:pic>
            <p:nvPicPr>
              <p:cNvPr id="36870" name="Image 7" descr="C:\Users\ANNE-MARIE\AppData\Local\Microsoft\Windows\Temporary Internet Files\Low\Content.IE5\FPYJTCJS\MC900195696[1].WMF">
                <a:extLst>
                  <a:ext uri="{FF2B5EF4-FFF2-40B4-BE49-F238E27FC236}">
                    <a16:creationId xmlns:a16="http://schemas.microsoft.com/office/drawing/2014/main" id="{30090D9E-2F38-4FD8-9458-129A60942AA2}"/>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5702328" y="2285992"/>
                <a:ext cx="857250" cy="790575"/>
              </a:xfrm>
              <a:prstGeom prst="rect">
                <a:avLst/>
              </a:prstGeom>
              <a:noFill/>
              <a:ln w="9525">
                <a:noFill/>
                <a:miter lim="800000"/>
                <a:headEnd/>
                <a:tailEnd/>
              </a:ln>
            </p:spPr>
          </p:pic>
          <p:pic>
            <p:nvPicPr>
              <p:cNvPr id="36877" name="Picture 2">
                <a:extLst>
                  <a:ext uri="{FF2B5EF4-FFF2-40B4-BE49-F238E27FC236}">
                    <a16:creationId xmlns:a16="http://schemas.microsoft.com/office/drawing/2014/main" id="{224062B7-877E-4C53-9FF9-3998083FB629}"/>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6696104" y="2285992"/>
                <a:ext cx="785812" cy="933450"/>
              </a:xfrm>
              <a:prstGeom prst="rect">
                <a:avLst/>
              </a:prstGeom>
              <a:noFill/>
              <a:ln w="9525">
                <a:noFill/>
                <a:miter lim="800000"/>
                <a:headEnd/>
                <a:tailEnd/>
              </a:ln>
            </p:spPr>
          </p:pic>
          <p:pic>
            <p:nvPicPr>
              <p:cNvPr id="36878" name="Picture 2">
                <a:extLst>
                  <a:ext uri="{FF2B5EF4-FFF2-40B4-BE49-F238E27FC236}">
                    <a16:creationId xmlns:a16="http://schemas.microsoft.com/office/drawing/2014/main" id="{F89932BE-210A-4443-80FD-9106877759A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7553354" y="4000492"/>
                <a:ext cx="785812" cy="933450"/>
              </a:xfrm>
              <a:prstGeom prst="rect">
                <a:avLst/>
              </a:prstGeom>
              <a:noFill/>
              <a:ln w="9525">
                <a:noFill/>
                <a:miter lim="800000"/>
                <a:headEnd/>
                <a:tailEnd/>
              </a:ln>
            </p:spPr>
          </p:pic>
          <p:pic>
            <p:nvPicPr>
              <p:cNvPr id="36879" name="Picture 2">
                <a:extLst>
                  <a:ext uri="{FF2B5EF4-FFF2-40B4-BE49-F238E27FC236}">
                    <a16:creationId xmlns:a16="http://schemas.microsoft.com/office/drawing/2014/main" id="{3345D1DF-6C2B-48E2-8A3D-6202EA0C3F1D}"/>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338791" y="3786180"/>
                <a:ext cx="785813" cy="933450"/>
              </a:xfrm>
              <a:prstGeom prst="rect">
                <a:avLst/>
              </a:prstGeom>
              <a:noFill/>
              <a:ln w="9525">
                <a:noFill/>
                <a:miter lim="800000"/>
                <a:headEnd/>
                <a:tailEnd/>
              </a:ln>
            </p:spPr>
          </p:pic>
          <p:pic>
            <p:nvPicPr>
              <p:cNvPr id="36882" name="Image 20" descr="C:\Users\ANNE-MARIE\AppData\Local\Microsoft\Windows\Temporary Internet Files\Low\Content.IE5\FPYJTCJS\MC900195696[1].WMF">
                <a:extLst>
                  <a:ext uri="{FF2B5EF4-FFF2-40B4-BE49-F238E27FC236}">
                    <a16:creationId xmlns:a16="http://schemas.microsoft.com/office/drawing/2014/main" id="{43980A1C-74A0-4CE1-9ADA-480DD42373F2}"/>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6767541" y="4071930"/>
                <a:ext cx="857250" cy="790575"/>
              </a:xfrm>
              <a:prstGeom prst="rect">
                <a:avLst/>
              </a:prstGeom>
              <a:noFill/>
              <a:ln w="9525">
                <a:noFill/>
                <a:miter lim="800000"/>
                <a:headEnd/>
                <a:tailEnd/>
              </a:ln>
            </p:spPr>
          </p:pic>
          <p:pic>
            <p:nvPicPr>
              <p:cNvPr id="36883" name="Picture 2">
                <a:extLst>
                  <a:ext uri="{FF2B5EF4-FFF2-40B4-BE49-F238E27FC236}">
                    <a16:creationId xmlns:a16="http://schemas.microsoft.com/office/drawing/2014/main" id="{E7A2CBBE-C470-4BD2-AC10-4FDA1858C643}"/>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6053166" y="3929055"/>
                <a:ext cx="785813" cy="933450"/>
              </a:xfrm>
              <a:prstGeom prst="rect">
                <a:avLst/>
              </a:prstGeom>
              <a:noFill/>
              <a:ln w="9525">
                <a:noFill/>
                <a:miter lim="800000"/>
                <a:headEnd/>
                <a:tailEnd/>
              </a:ln>
            </p:spPr>
          </p:pic>
          <p:pic>
            <p:nvPicPr>
              <p:cNvPr id="36884" name="Image 27" descr="C:\Users\ANNE-MARIE\AppData\Local\Microsoft\Windows\Temporary Internet Files\Low\Content.IE5\FPYJTCJS\MC900195696[1].WMF">
                <a:extLst>
                  <a:ext uri="{FF2B5EF4-FFF2-40B4-BE49-F238E27FC236}">
                    <a16:creationId xmlns:a16="http://schemas.microsoft.com/office/drawing/2014/main" id="{DF6B2DBF-2C72-47DE-8E91-6AF6F64821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410479" y="3286117"/>
                <a:ext cx="857250" cy="790575"/>
              </a:xfrm>
              <a:prstGeom prst="rect">
                <a:avLst/>
              </a:prstGeom>
              <a:noFill/>
              <a:ln w="9525">
                <a:noFill/>
                <a:miter lim="800000"/>
                <a:headEnd/>
                <a:tailEnd/>
              </a:ln>
            </p:spPr>
          </p:pic>
          <p:sp>
            <p:nvSpPr>
              <p:cNvPr id="35" name="Ellipse 34">
                <a:extLst>
                  <a:ext uri="{FF2B5EF4-FFF2-40B4-BE49-F238E27FC236}">
                    <a16:creationId xmlns:a16="http://schemas.microsoft.com/office/drawing/2014/main" id="{EBE0D93F-5F88-42FC-A1A3-527DDA096AA7}"/>
                  </a:ext>
                </a:extLst>
              </p:cNvPr>
              <p:cNvSpPr/>
              <p:nvPr/>
            </p:nvSpPr>
            <p:spPr>
              <a:xfrm>
                <a:off x="5072066" y="2000240"/>
                <a:ext cx="3571900" cy="3357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grpSp>
        <p:nvGrpSpPr>
          <p:cNvPr id="48132" name="Groupe 212">
            <a:extLst>
              <a:ext uri="{FF2B5EF4-FFF2-40B4-BE49-F238E27FC236}">
                <a16:creationId xmlns:a16="http://schemas.microsoft.com/office/drawing/2014/main" id="{5DFBC1BC-EEEA-49DE-A0F9-10E3283C5D45}"/>
              </a:ext>
            </a:extLst>
          </p:cNvPr>
          <p:cNvGrpSpPr>
            <a:grpSpLocks/>
          </p:cNvGrpSpPr>
          <p:nvPr/>
        </p:nvGrpSpPr>
        <p:grpSpPr bwMode="auto">
          <a:xfrm>
            <a:off x="3241501" y="642938"/>
            <a:ext cx="2501900" cy="6072187"/>
            <a:chOff x="2214546" y="1071563"/>
            <a:chExt cx="2430463" cy="5695950"/>
          </a:xfrm>
        </p:grpSpPr>
        <p:sp>
          <p:nvSpPr>
            <p:cNvPr id="44" name="Accolade ouvrante 43">
              <a:extLst>
                <a:ext uri="{FF2B5EF4-FFF2-40B4-BE49-F238E27FC236}">
                  <a16:creationId xmlns:a16="http://schemas.microsoft.com/office/drawing/2014/main" id="{E69A7AA5-0CDA-4BBE-BBA7-D3A5F842A3E7}"/>
                </a:ext>
              </a:extLst>
            </p:cNvPr>
            <p:cNvSpPr/>
            <p:nvPr/>
          </p:nvSpPr>
          <p:spPr>
            <a:xfrm rot="5400000">
              <a:off x="3330698" y="-44589"/>
              <a:ext cx="195077" cy="2427379"/>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45" name="Connecteur droit 44">
              <a:extLst>
                <a:ext uri="{FF2B5EF4-FFF2-40B4-BE49-F238E27FC236}">
                  <a16:creationId xmlns:a16="http://schemas.microsoft.com/office/drawing/2014/main" id="{A68568B1-3A46-4751-9771-8493E01B949C}"/>
                </a:ext>
              </a:extLst>
            </p:cNvPr>
            <p:cNvCxnSpPr/>
            <p:nvPr/>
          </p:nvCxnSpPr>
          <p:spPr>
            <a:xfrm rot="5400000">
              <a:off x="-483532" y="4055556"/>
              <a:ext cx="5410036" cy="1388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5DE911E0-96C2-41DE-B09A-648FD4BDE7A8}"/>
                </a:ext>
              </a:extLst>
            </p:cNvPr>
            <p:cNvCxnSpPr/>
            <p:nvPr/>
          </p:nvCxnSpPr>
          <p:spPr>
            <a:xfrm rot="5400000">
              <a:off x="1939220" y="4061724"/>
              <a:ext cx="5410036" cy="154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61447" name="ZoneTexte 12">
            <a:extLst>
              <a:ext uri="{FF2B5EF4-FFF2-40B4-BE49-F238E27FC236}">
                <a16:creationId xmlns:a16="http://schemas.microsoft.com/office/drawing/2014/main" id="{FCE515C7-E2D8-4346-9614-E13FC42E0D61}"/>
              </a:ext>
            </a:extLst>
          </p:cNvPr>
          <p:cNvSpPr txBox="1">
            <a:spLocks noChangeArrowheads="1"/>
          </p:cNvSpPr>
          <p:nvPr/>
        </p:nvSpPr>
        <p:spPr bwMode="auto">
          <a:xfrm>
            <a:off x="2878138" y="928542"/>
            <a:ext cx="2500312" cy="627063"/>
          </a:xfrm>
          <a:prstGeom prst="rect">
            <a:avLst/>
          </a:prstGeom>
          <a:noFill/>
          <a:ln w="9525">
            <a:noFill/>
            <a:miter lim="800000"/>
            <a:headEnd/>
            <a:tailEnd/>
          </a:ln>
        </p:spPr>
        <p:txBody>
          <a:bodyPr>
            <a:spAutoFit/>
          </a:bodyPr>
          <a:lstStyle/>
          <a:p>
            <a:pPr algn="ctr">
              <a:lnSpc>
                <a:spcPts val="2000"/>
              </a:lnSpc>
              <a:defRPr/>
            </a:pPr>
            <a:r>
              <a:rPr lang="fr-FR" b="1" dirty="0">
                <a:latin typeface="+mn-lt"/>
              </a:rPr>
              <a:t>échantillon des  CAS</a:t>
            </a:r>
          </a:p>
        </p:txBody>
      </p:sp>
      <p:cxnSp>
        <p:nvCxnSpPr>
          <p:cNvPr id="90" name="Connecteur droit avec flèche 89">
            <a:extLst>
              <a:ext uri="{FF2B5EF4-FFF2-40B4-BE49-F238E27FC236}">
                <a16:creationId xmlns:a16="http://schemas.microsoft.com/office/drawing/2014/main" id="{627C2157-7ABE-4C7C-951C-C1E393DB328E}"/>
              </a:ext>
            </a:extLst>
          </p:cNvPr>
          <p:cNvCxnSpPr/>
          <p:nvPr/>
        </p:nvCxnSpPr>
        <p:spPr>
          <a:xfrm flipH="1" flipV="1">
            <a:off x="1650492" y="2017422"/>
            <a:ext cx="2016740" cy="11379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2" name="Connecteur droit avec flèche 91">
            <a:extLst>
              <a:ext uri="{FF2B5EF4-FFF2-40B4-BE49-F238E27FC236}">
                <a16:creationId xmlns:a16="http://schemas.microsoft.com/office/drawing/2014/main" id="{63442FD5-C1B0-4C3D-9219-CD9F2038FF7F}"/>
              </a:ext>
            </a:extLst>
          </p:cNvPr>
          <p:cNvCxnSpPr/>
          <p:nvPr/>
        </p:nvCxnSpPr>
        <p:spPr>
          <a:xfrm flipH="1">
            <a:off x="1489033" y="2240814"/>
            <a:ext cx="2181093" cy="36058"/>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8DCAD457-97C7-4226-BFBE-4B1F618CAF63}"/>
              </a:ext>
            </a:extLst>
          </p:cNvPr>
          <p:cNvCxnSpPr>
            <a:endCxn id="48229" idx="1"/>
          </p:cNvCxnSpPr>
          <p:nvPr/>
        </p:nvCxnSpPr>
        <p:spPr>
          <a:xfrm flipH="1">
            <a:off x="1460123" y="2441176"/>
            <a:ext cx="2165549" cy="59138"/>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B4D0D680-63F7-42A5-8924-BC923EE92C5B}"/>
              </a:ext>
            </a:extLst>
          </p:cNvPr>
          <p:cNvCxnSpPr>
            <a:endCxn id="48228" idx="1"/>
          </p:cNvCxnSpPr>
          <p:nvPr/>
        </p:nvCxnSpPr>
        <p:spPr>
          <a:xfrm flipH="1">
            <a:off x="1174457" y="2744222"/>
            <a:ext cx="2607694" cy="41844"/>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22876981-F07B-4704-A694-F52452A9C5D1}"/>
              </a:ext>
            </a:extLst>
          </p:cNvPr>
          <p:cNvCxnSpPr/>
          <p:nvPr/>
        </p:nvCxnSpPr>
        <p:spPr>
          <a:xfrm flipH="1">
            <a:off x="1489033" y="2541672"/>
            <a:ext cx="2170775" cy="8681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44048" name="ZoneTexte 72">
            <a:extLst>
              <a:ext uri="{FF2B5EF4-FFF2-40B4-BE49-F238E27FC236}">
                <a16:creationId xmlns:a16="http://schemas.microsoft.com/office/drawing/2014/main" id="{6675652C-9329-4711-ACC1-2E8E0927F0B1}"/>
              </a:ext>
            </a:extLst>
          </p:cNvPr>
          <p:cNvSpPr txBox="1">
            <a:spLocks noChangeArrowheads="1"/>
          </p:cNvSpPr>
          <p:nvPr/>
        </p:nvSpPr>
        <p:spPr bwMode="auto">
          <a:xfrm>
            <a:off x="5643563" y="-71438"/>
            <a:ext cx="3232150" cy="461963"/>
          </a:xfrm>
          <a:prstGeom prst="rect">
            <a:avLst/>
          </a:prstGeom>
          <a:noFill/>
          <a:ln w="9525">
            <a:noFill/>
            <a:miter lim="800000"/>
            <a:headEnd/>
            <a:tailEnd/>
          </a:ln>
        </p:spPr>
        <p:txBody>
          <a:bodyPr wrap="none">
            <a:spAutoFit/>
          </a:bodyPr>
          <a:lstStyle/>
          <a:p>
            <a:pPr>
              <a:defRPr/>
            </a:pPr>
            <a:r>
              <a:rPr lang="fr-FR" b="1">
                <a:latin typeface="+mn-lt"/>
              </a:rPr>
              <a:t>Population des malades</a:t>
            </a:r>
          </a:p>
        </p:txBody>
      </p:sp>
      <p:sp>
        <p:nvSpPr>
          <p:cNvPr id="61459" name="Rectangle 73">
            <a:extLst>
              <a:ext uri="{FF2B5EF4-FFF2-40B4-BE49-F238E27FC236}">
                <a16:creationId xmlns:a16="http://schemas.microsoft.com/office/drawing/2014/main" id="{D2493EA3-31FD-44EA-B43D-F6DDACC0F1BB}"/>
              </a:ext>
            </a:extLst>
          </p:cNvPr>
          <p:cNvSpPr>
            <a:spLocks noChangeArrowheads="1"/>
          </p:cNvSpPr>
          <p:nvPr/>
        </p:nvSpPr>
        <p:spPr bwMode="auto">
          <a:xfrm>
            <a:off x="143373" y="3654367"/>
            <a:ext cx="1622560" cy="461665"/>
          </a:xfrm>
          <a:prstGeom prst="rect">
            <a:avLst/>
          </a:prstGeom>
          <a:noFill/>
          <a:ln w="9525">
            <a:noFill/>
            <a:miter lim="800000"/>
            <a:headEnd/>
            <a:tailEnd/>
          </a:ln>
        </p:spPr>
        <p:txBody>
          <a:bodyPr wrap="none">
            <a:spAutoFit/>
          </a:bodyPr>
          <a:lstStyle/>
          <a:p>
            <a:pPr algn="ctr">
              <a:defRPr/>
            </a:pPr>
            <a:r>
              <a:rPr lang="fr-FR" dirty="0">
                <a:latin typeface="+mn-lt"/>
              </a:rPr>
              <a:t>Exposition?</a:t>
            </a:r>
          </a:p>
        </p:txBody>
      </p:sp>
      <p:cxnSp>
        <p:nvCxnSpPr>
          <p:cNvPr id="78" name="Connecteur droit 77">
            <a:extLst>
              <a:ext uri="{FF2B5EF4-FFF2-40B4-BE49-F238E27FC236}">
                <a16:creationId xmlns:a16="http://schemas.microsoft.com/office/drawing/2014/main" id="{032CCF45-2361-49A9-935F-02926BBD7850}"/>
              </a:ext>
            </a:extLst>
          </p:cNvPr>
          <p:cNvCxnSpPr>
            <a:cxnSpLocks noChangeShapeType="1"/>
          </p:cNvCxnSpPr>
          <p:nvPr/>
        </p:nvCxnSpPr>
        <p:spPr bwMode="auto">
          <a:xfrm flipH="1" flipV="1">
            <a:off x="4440064" y="3051160"/>
            <a:ext cx="2529495" cy="233378"/>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pic>
        <p:nvPicPr>
          <p:cNvPr id="89" name="Picture 2">
            <a:extLst>
              <a:ext uri="{FF2B5EF4-FFF2-40B4-BE49-F238E27FC236}">
                <a16:creationId xmlns:a16="http://schemas.microsoft.com/office/drawing/2014/main" id="{0D9C49FB-392C-434E-B858-E66068ECC3F1}"/>
              </a:ext>
            </a:extLst>
          </p:cNvPr>
          <p:cNvPicPr>
            <a:picLocks noChangeAspect="1" noChangeArrowheads="1"/>
          </p:cNvPicPr>
          <p:nvPr/>
        </p:nvPicPr>
        <p:blipFill>
          <a:blip r:embed="rId6">
            <a:duotone>
              <a:schemeClr val="accent1">
                <a:shade val="45000"/>
                <a:satMod val="135000"/>
              </a:schemeClr>
              <a:prstClr val="white"/>
            </a:duotone>
          </a:blip>
          <a:srcRect/>
          <a:stretch>
            <a:fillRect/>
          </a:stretch>
        </p:blipFill>
        <p:spPr bwMode="auto">
          <a:xfrm flipH="1">
            <a:off x="6755014" y="4500570"/>
            <a:ext cx="487337" cy="571504"/>
          </a:xfrm>
          <a:prstGeom prst="rect">
            <a:avLst/>
          </a:prstGeom>
          <a:noFill/>
          <a:ln w="9525">
            <a:noFill/>
            <a:miter lim="800000"/>
            <a:headEnd/>
            <a:tailEnd/>
          </a:ln>
        </p:spPr>
      </p:pic>
      <p:sp>
        <p:nvSpPr>
          <p:cNvPr id="157" name="Ellipse 156">
            <a:extLst>
              <a:ext uri="{FF2B5EF4-FFF2-40B4-BE49-F238E27FC236}">
                <a16:creationId xmlns:a16="http://schemas.microsoft.com/office/drawing/2014/main" id="{517E1149-77E1-453D-A0DE-C0F62F6692D1}"/>
              </a:ext>
            </a:extLst>
          </p:cNvPr>
          <p:cNvSpPr/>
          <p:nvPr/>
        </p:nvSpPr>
        <p:spPr bwMode="auto">
          <a:xfrm>
            <a:off x="5643563" y="3857625"/>
            <a:ext cx="3275012" cy="30003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58" name="Picture 2">
            <a:extLst>
              <a:ext uri="{FF2B5EF4-FFF2-40B4-BE49-F238E27FC236}">
                <a16:creationId xmlns:a16="http://schemas.microsoft.com/office/drawing/2014/main" id="{0757E137-E45C-4B41-B314-1AFE2E5EA446}"/>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347094" y="3857628"/>
            <a:ext cx="468733" cy="551948"/>
          </a:xfrm>
          <a:prstGeom prst="rect">
            <a:avLst/>
          </a:prstGeom>
          <a:noFill/>
          <a:ln w="9525">
            <a:noFill/>
            <a:miter lim="800000"/>
            <a:headEnd/>
            <a:tailEnd/>
          </a:ln>
        </p:spPr>
      </p:pic>
      <p:pic>
        <p:nvPicPr>
          <p:cNvPr id="160" name="Picture 2">
            <a:extLst>
              <a:ext uri="{FF2B5EF4-FFF2-40B4-BE49-F238E27FC236}">
                <a16:creationId xmlns:a16="http://schemas.microsoft.com/office/drawing/2014/main" id="{ED798298-400A-4FA9-AE63-39A5637DF714}"/>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300640" y="5374852"/>
            <a:ext cx="468733" cy="551948"/>
          </a:xfrm>
          <a:prstGeom prst="rect">
            <a:avLst/>
          </a:prstGeom>
          <a:noFill/>
          <a:ln w="9525">
            <a:noFill/>
            <a:miter lim="800000"/>
            <a:headEnd/>
            <a:tailEnd/>
          </a:ln>
        </p:spPr>
      </p:pic>
      <p:pic>
        <p:nvPicPr>
          <p:cNvPr id="161" name="Image 19" descr="C:\Users\ANNE-MARIE\AppData\Local\Microsoft\Windows\Temporary Internet Files\Low\Content.IE5\FPYJTCJS\MC900195696[1].WMF">
            <a:extLst>
              <a:ext uri="{FF2B5EF4-FFF2-40B4-BE49-F238E27FC236}">
                <a16:creationId xmlns:a16="http://schemas.microsoft.com/office/drawing/2014/main" id="{9CE38A18-7F29-47EB-939E-29E8C4023822}"/>
              </a:ext>
            </a:extLst>
          </p:cNvPr>
          <p:cNvPicPr>
            <a:picLocks noChangeAspect="1" noChangeArrowheads="1"/>
          </p:cNvPicPr>
          <p:nvPr/>
        </p:nvPicPr>
        <p:blipFill>
          <a:blip r:embed="rId5">
            <a:lum bright="-3000"/>
            <a:duotone>
              <a:schemeClr val="accent1">
                <a:shade val="45000"/>
                <a:satMod val="135000"/>
              </a:schemeClr>
              <a:prstClr val="white"/>
            </a:duotone>
          </a:blip>
          <a:srcRect/>
          <a:stretch>
            <a:fillRect/>
          </a:stretch>
        </p:blipFill>
        <p:spPr bwMode="auto">
          <a:xfrm flipH="1">
            <a:off x="6132648" y="5292458"/>
            <a:ext cx="511344" cy="509708"/>
          </a:xfrm>
          <a:prstGeom prst="rect">
            <a:avLst/>
          </a:prstGeom>
          <a:noFill/>
          <a:ln w="9525">
            <a:noFill/>
            <a:miter lim="800000"/>
            <a:headEnd/>
            <a:tailEnd/>
          </a:ln>
        </p:spPr>
      </p:pic>
      <p:pic>
        <p:nvPicPr>
          <p:cNvPr id="162" name="Picture 2">
            <a:extLst>
              <a:ext uri="{FF2B5EF4-FFF2-40B4-BE49-F238E27FC236}">
                <a16:creationId xmlns:a16="http://schemas.microsoft.com/office/drawing/2014/main" id="{215F2243-4584-4F08-99EF-FD1B4E4B1727}"/>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847028" y="3857628"/>
            <a:ext cx="468733" cy="551948"/>
          </a:xfrm>
          <a:prstGeom prst="rect">
            <a:avLst/>
          </a:prstGeom>
          <a:noFill/>
          <a:ln w="9525">
            <a:noFill/>
            <a:miter lim="800000"/>
            <a:headEnd/>
            <a:tailEnd/>
          </a:ln>
        </p:spPr>
      </p:pic>
      <p:pic>
        <p:nvPicPr>
          <p:cNvPr id="165" name="Picture 2">
            <a:extLst>
              <a:ext uri="{FF2B5EF4-FFF2-40B4-BE49-F238E27FC236}">
                <a16:creationId xmlns:a16="http://schemas.microsoft.com/office/drawing/2014/main" id="{87687FFE-C040-454C-8032-7406FEE8751F}"/>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878493" y="4010028"/>
            <a:ext cx="468733" cy="551948"/>
          </a:xfrm>
          <a:prstGeom prst="rect">
            <a:avLst/>
          </a:prstGeom>
          <a:noFill/>
          <a:ln w="9525">
            <a:noFill/>
            <a:miter lim="800000"/>
            <a:headEnd/>
            <a:tailEnd/>
          </a:ln>
        </p:spPr>
      </p:pic>
      <p:pic>
        <p:nvPicPr>
          <p:cNvPr id="166" name="Picture 2">
            <a:extLst>
              <a:ext uri="{FF2B5EF4-FFF2-40B4-BE49-F238E27FC236}">
                <a16:creationId xmlns:a16="http://schemas.microsoft.com/office/drawing/2014/main" id="{808AEBE9-68EE-4277-8F76-416D9885482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561408" y="4234374"/>
            <a:ext cx="468733" cy="551948"/>
          </a:xfrm>
          <a:prstGeom prst="rect">
            <a:avLst/>
          </a:prstGeom>
          <a:noFill/>
          <a:ln w="9525">
            <a:noFill/>
            <a:miter lim="800000"/>
            <a:headEnd/>
            <a:tailEnd/>
          </a:ln>
        </p:spPr>
      </p:pic>
      <p:pic>
        <p:nvPicPr>
          <p:cNvPr id="167" name="Picture 2">
            <a:extLst>
              <a:ext uri="{FF2B5EF4-FFF2-40B4-BE49-F238E27FC236}">
                <a16:creationId xmlns:a16="http://schemas.microsoft.com/office/drawing/2014/main" id="{A2BB5A75-75B2-4647-9AC1-AAD399BAC5EF}"/>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266132" y="4162936"/>
            <a:ext cx="468733" cy="551948"/>
          </a:xfrm>
          <a:prstGeom prst="rect">
            <a:avLst/>
          </a:prstGeom>
          <a:noFill/>
          <a:ln w="9525">
            <a:noFill/>
            <a:miter lim="800000"/>
            <a:headEnd/>
            <a:tailEnd/>
          </a:ln>
        </p:spPr>
      </p:pic>
      <p:pic>
        <p:nvPicPr>
          <p:cNvPr id="168" name="Picture 2">
            <a:extLst>
              <a:ext uri="{FF2B5EF4-FFF2-40B4-BE49-F238E27FC236}">
                <a16:creationId xmlns:a16="http://schemas.microsoft.com/office/drawing/2014/main" id="{10D7F800-F73C-48FF-83A3-9CE256AC2B3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251967" y="4728086"/>
            <a:ext cx="468733" cy="551949"/>
          </a:xfrm>
          <a:prstGeom prst="rect">
            <a:avLst/>
          </a:prstGeom>
          <a:noFill/>
          <a:ln w="9525">
            <a:noFill/>
            <a:miter lim="800000"/>
            <a:headEnd/>
            <a:tailEnd/>
          </a:ln>
        </p:spPr>
      </p:pic>
      <p:pic>
        <p:nvPicPr>
          <p:cNvPr id="169" name="Picture 2">
            <a:extLst>
              <a:ext uri="{FF2B5EF4-FFF2-40B4-BE49-F238E27FC236}">
                <a16:creationId xmlns:a16="http://schemas.microsoft.com/office/drawing/2014/main" id="{353CC45A-D0D2-4F86-A076-3A9E495AD7D0}"/>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5989772" y="4357694"/>
            <a:ext cx="468733" cy="551948"/>
          </a:xfrm>
          <a:prstGeom prst="rect">
            <a:avLst/>
          </a:prstGeom>
          <a:noFill/>
          <a:ln w="9525">
            <a:noFill/>
            <a:miter lim="800000"/>
            <a:headEnd/>
            <a:tailEnd/>
          </a:ln>
        </p:spPr>
      </p:pic>
      <p:pic>
        <p:nvPicPr>
          <p:cNvPr id="170" name="Picture 2">
            <a:extLst>
              <a:ext uri="{FF2B5EF4-FFF2-40B4-BE49-F238E27FC236}">
                <a16:creationId xmlns:a16="http://schemas.microsoft.com/office/drawing/2014/main" id="{D4803098-43C9-4439-80F9-3544E48F8A0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480314" y="4500570"/>
            <a:ext cx="468733" cy="551948"/>
          </a:xfrm>
          <a:prstGeom prst="rect">
            <a:avLst/>
          </a:prstGeom>
          <a:noFill/>
          <a:ln w="9525">
            <a:noFill/>
            <a:miter lim="800000"/>
            <a:headEnd/>
            <a:tailEnd/>
          </a:ln>
        </p:spPr>
      </p:pic>
      <p:pic>
        <p:nvPicPr>
          <p:cNvPr id="176" name="Picture 2">
            <a:extLst>
              <a:ext uri="{FF2B5EF4-FFF2-40B4-BE49-F238E27FC236}">
                <a16:creationId xmlns:a16="http://schemas.microsoft.com/office/drawing/2014/main" id="{566D9E4B-702C-4950-ACA5-9ED0740A7C79}"/>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204218" y="4591564"/>
            <a:ext cx="468733" cy="551948"/>
          </a:xfrm>
          <a:prstGeom prst="rect">
            <a:avLst/>
          </a:prstGeom>
          <a:noFill/>
          <a:ln w="9525">
            <a:noFill/>
            <a:miter lim="800000"/>
            <a:headEnd/>
            <a:tailEnd/>
          </a:ln>
        </p:spPr>
      </p:pic>
      <p:pic>
        <p:nvPicPr>
          <p:cNvPr id="178" name="Picture 2">
            <a:extLst>
              <a:ext uri="{FF2B5EF4-FFF2-40B4-BE49-F238E27FC236}">
                <a16:creationId xmlns:a16="http://schemas.microsoft.com/office/drawing/2014/main" id="{8FAAF8FC-063D-42F4-B21C-50B6C8C5FAA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735617" y="4743964"/>
            <a:ext cx="468733" cy="551948"/>
          </a:xfrm>
          <a:prstGeom prst="rect">
            <a:avLst/>
          </a:prstGeom>
          <a:noFill/>
          <a:ln w="9525">
            <a:noFill/>
            <a:miter lim="800000"/>
            <a:headEnd/>
            <a:tailEnd/>
          </a:ln>
        </p:spPr>
      </p:pic>
      <p:pic>
        <p:nvPicPr>
          <p:cNvPr id="179" name="Picture 2">
            <a:extLst>
              <a:ext uri="{FF2B5EF4-FFF2-40B4-BE49-F238E27FC236}">
                <a16:creationId xmlns:a16="http://schemas.microsoft.com/office/drawing/2014/main" id="{19AF1D1F-9A00-419C-9F8F-69856253B29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418532" y="4968310"/>
            <a:ext cx="468733" cy="551948"/>
          </a:xfrm>
          <a:prstGeom prst="rect">
            <a:avLst/>
          </a:prstGeom>
          <a:noFill/>
          <a:ln w="9525">
            <a:noFill/>
            <a:miter lim="800000"/>
            <a:headEnd/>
            <a:tailEnd/>
          </a:ln>
        </p:spPr>
      </p:pic>
      <p:pic>
        <p:nvPicPr>
          <p:cNvPr id="180" name="Picture 2">
            <a:extLst>
              <a:ext uri="{FF2B5EF4-FFF2-40B4-BE49-F238E27FC236}">
                <a16:creationId xmlns:a16="http://schemas.microsoft.com/office/drawing/2014/main" id="{20CCCD8B-DDA2-42F3-9CC4-1FC71A147D8B}"/>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123256" y="4896872"/>
            <a:ext cx="468733" cy="551948"/>
          </a:xfrm>
          <a:prstGeom prst="rect">
            <a:avLst/>
          </a:prstGeom>
          <a:noFill/>
          <a:ln w="9525">
            <a:noFill/>
            <a:miter lim="800000"/>
            <a:headEnd/>
            <a:tailEnd/>
          </a:ln>
        </p:spPr>
      </p:pic>
      <p:pic>
        <p:nvPicPr>
          <p:cNvPr id="181" name="Picture 2">
            <a:extLst>
              <a:ext uri="{FF2B5EF4-FFF2-40B4-BE49-F238E27FC236}">
                <a16:creationId xmlns:a16="http://schemas.microsoft.com/office/drawing/2014/main" id="{93640A21-9AC2-4D13-8E7C-1A851EC893B5}"/>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766066" y="4968310"/>
            <a:ext cx="468733" cy="551948"/>
          </a:xfrm>
          <a:prstGeom prst="rect">
            <a:avLst/>
          </a:prstGeom>
          <a:noFill/>
          <a:ln w="9525">
            <a:noFill/>
            <a:miter lim="800000"/>
            <a:headEnd/>
            <a:tailEnd/>
          </a:ln>
        </p:spPr>
      </p:pic>
      <p:pic>
        <p:nvPicPr>
          <p:cNvPr id="182" name="Picture 2">
            <a:extLst>
              <a:ext uri="{FF2B5EF4-FFF2-40B4-BE49-F238E27FC236}">
                <a16:creationId xmlns:a16="http://schemas.microsoft.com/office/drawing/2014/main" id="{7C2C70AB-3B7C-4CDE-A46C-70C9FBA8D9D6}"/>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5857884" y="4929198"/>
            <a:ext cx="468733" cy="551948"/>
          </a:xfrm>
          <a:prstGeom prst="rect">
            <a:avLst/>
          </a:prstGeom>
          <a:noFill/>
          <a:ln w="9525">
            <a:noFill/>
            <a:miter lim="800000"/>
            <a:headEnd/>
            <a:tailEnd/>
          </a:ln>
        </p:spPr>
      </p:pic>
      <p:pic>
        <p:nvPicPr>
          <p:cNvPr id="183" name="Picture 2">
            <a:extLst>
              <a:ext uri="{FF2B5EF4-FFF2-40B4-BE49-F238E27FC236}">
                <a16:creationId xmlns:a16="http://schemas.microsoft.com/office/drawing/2014/main" id="{4C7D5E1F-AC71-4AB6-B619-CAC6BA7CED5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337438" y="5234506"/>
            <a:ext cx="468733" cy="551948"/>
          </a:xfrm>
          <a:prstGeom prst="rect">
            <a:avLst/>
          </a:prstGeom>
          <a:noFill/>
          <a:ln w="9525">
            <a:noFill/>
            <a:miter lim="800000"/>
            <a:headEnd/>
            <a:tailEnd/>
          </a:ln>
        </p:spPr>
      </p:pic>
      <p:pic>
        <p:nvPicPr>
          <p:cNvPr id="184" name="Picture 2">
            <a:extLst>
              <a:ext uri="{FF2B5EF4-FFF2-40B4-BE49-F238E27FC236}">
                <a16:creationId xmlns:a16="http://schemas.microsoft.com/office/drawing/2014/main" id="{1991683A-77A8-4F09-BB3B-512F1D9E4534}"/>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347094" y="5734572"/>
            <a:ext cx="468733" cy="551948"/>
          </a:xfrm>
          <a:prstGeom prst="rect">
            <a:avLst/>
          </a:prstGeom>
          <a:noFill/>
          <a:ln w="9525">
            <a:noFill/>
            <a:miter lim="800000"/>
            <a:headEnd/>
            <a:tailEnd/>
          </a:ln>
        </p:spPr>
      </p:pic>
      <p:pic>
        <p:nvPicPr>
          <p:cNvPr id="186" name="Picture 2">
            <a:extLst>
              <a:ext uri="{FF2B5EF4-FFF2-40B4-BE49-F238E27FC236}">
                <a16:creationId xmlns:a16="http://schemas.microsoft.com/office/drawing/2014/main" id="{A3A82227-F81E-48F1-A6BB-136AC9B61D3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878493" y="5886972"/>
            <a:ext cx="468733" cy="551948"/>
          </a:xfrm>
          <a:prstGeom prst="rect">
            <a:avLst/>
          </a:prstGeom>
          <a:noFill/>
          <a:ln w="9525">
            <a:noFill/>
            <a:miter lim="800000"/>
            <a:headEnd/>
            <a:tailEnd/>
          </a:ln>
        </p:spPr>
      </p:pic>
      <p:pic>
        <p:nvPicPr>
          <p:cNvPr id="187" name="Picture 2">
            <a:extLst>
              <a:ext uri="{FF2B5EF4-FFF2-40B4-BE49-F238E27FC236}">
                <a16:creationId xmlns:a16="http://schemas.microsoft.com/office/drawing/2014/main" id="{3564A61C-4EB5-4B9D-978D-25449086ADB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561408" y="6111318"/>
            <a:ext cx="468733" cy="551948"/>
          </a:xfrm>
          <a:prstGeom prst="rect">
            <a:avLst/>
          </a:prstGeom>
          <a:noFill/>
          <a:ln w="9525">
            <a:noFill/>
            <a:miter lim="800000"/>
            <a:headEnd/>
            <a:tailEnd/>
          </a:ln>
        </p:spPr>
      </p:pic>
      <p:pic>
        <p:nvPicPr>
          <p:cNvPr id="188" name="Picture 2">
            <a:extLst>
              <a:ext uri="{FF2B5EF4-FFF2-40B4-BE49-F238E27FC236}">
                <a16:creationId xmlns:a16="http://schemas.microsoft.com/office/drawing/2014/main" id="{22691BFA-7D51-453E-8677-404842A8E51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266132" y="6039880"/>
            <a:ext cx="468733" cy="551948"/>
          </a:xfrm>
          <a:prstGeom prst="rect">
            <a:avLst/>
          </a:prstGeom>
          <a:noFill/>
          <a:ln w="9525">
            <a:noFill/>
            <a:miter lim="800000"/>
            <a:headEnd/>
            <a:tailEnd/>
          </a:ln>
        </p:spPr>
      </p:pic>
      <p:pic>
        <p:nvPicPr>
          <p:cNvPr id="189" name="Picture 2">
            <a:extLst>
              <a:ext uri="{FF2B5EF4-FFF2-40B4-BE49-F238E27FC236}">
                <a16:creationId xmlns:a16="http://schemas.microsoft.com/office/drawing/2014/main" id="{ED876C99-BA10-4AB5-A6AB-0FBA83CEF5E3}"/>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908942" y="6111318"/>
            <a:ext cx="468733" cy="551948"/>
          </a:xfrm>
          <a:prstGeom prst="rect">
            <a:avLst/>
          </a:prstGeom>
          <a:noFill/>
          <a:ln w="9525">
            <a:noFill/>
            <a:miter lim="800000"/>
            <a:headEnd/>
            <a:tailEnd/>
          </a:ln>
        </p:spPr>
      </p:pic>
      <p:pic>
        <p:nvPicPr>
          <p:cNvPr id="190" name="Picture 2">
            <a:extLst>
              <a:ext uri="{FF2B5EF4-FFF2-40B4-BE49-F238E27FC236}">
                <a16:creationId xmlns:a16="http://schemas.microsoft.com/office/drawing/2014/main" id="{A0969AA1-6C13-4C78-B197-AB908F98C2F1}"/>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204218" y="5143512"/>
            <a:ext cx="468733" cy="551948"/>
          </a:xfrm>
          <a:prstGeom prst="rect">
            <a:avLst/>
          </a:prstGeom>
          <a:noFill/>
          <a:ln w="9525">
            <a:noFill/>
            <a:miter lim="800000"/>
            <a:headEnd/>
            <a:tailEnd/>
          </a:ln>
        </p:spPr>
      </p:pic>
      <p:pic>
        <p:nvPicPr>
          <p:cNvPr id="192" name="Picture 2">
            <a:extLst>
              <a:ext uri="{FF2B5EF4-FFF2-40B4-BE49-F238E27FC236}">
                <a16:creationId xmlns:a16="http://schemas.microsoft.com/office/drawing/2014/main" id="{82AF20C8-E2CB-458F-8BDE-F9E335D654F7}"/>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530829" y="5233999"/>
            <a:ext cx="468734" cy="551949"/>
          </a:xfrm>
          <a:prstGeom prst="rect">
            <a:avLst/>
          </a:prstGeom>
          <a:noFill/>
          <a:ln w="9525">
            <a:noFill/>
            <a:miter lim="800000"/>
            <a:headEnd/>
            <a:tailEnd/>
          </a:ln>
        </p:spPr>
      </p:pic>
      <p:pic>
        <p:nvPicPr>
          <p:cNvPr id="193" name="Picture 2">
            <a:extLst>
              <a:ext uri="{FF2B5EF4-FFF2-40B4-BE49-F238E27FC236}">
                <a16:creationId xmlns:a16="http://schemas.microsoft.com/office/drawing/2014/main" id="{8AD40F58-FC03-4D15-B942-7D3F866B020C}"/>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418532" y="5520258"/>
            <a:ext cx="468733" cy="551948"/>
          </a:xfrm>
          <a:prstGeom prst="rect">
            <a:avLst/>
          </a:prstGeom>
          <a:noFill/>
          <a:ln w="9525">
            <a:noFill/>
            <a:miter lim="800000"/>
            <a:headEnd/>
            <a:tailEnd/>
          </a:ln>
        </p:spPr>
      </p:pic>
      <p:pic>
        <p:nvPicPr>
          <p:cNvPr id="194" name="Picture 2">
            <a:extLst>
              <a:ext uri="{FF2B5EF4-FFF2-40B4-BE49-F238E27FC236}">
                <a16:creationId xmlns:a16="http://schemas.microsoft.com/office/drawing/2014/main" id="{2E865505-1240-4C06-A98E-617D8BFF923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143768" y="5429264"/>
            <a:ext cx="468733" cy="551948"/>
          </a:xfrm>
          <a:prstGeom prst="rect">
            <a:avLst/>
          </a:prstGeom>
          <a:noFill/>
          <a:ln w="9525">
            <a:noFill/>
            <a:miter lim="800000"/>
            <a:headEnd/>
            <a:tailEnd/>
          </a:ln>
        </p:spPr>
      </p:pic>
      <p:pic>
        <p:nvPicPr>
          <p:cNvPr id="195" name="Picture 2">
            <a:extLst>
              <a:ext uri="{FF2B5EF4-FFF2-40B4-BE49-F238E27FC236}">
                <a16:creationId xmlns:a16="http://schemas.microsoft.com/office/drawing/2014/main" id="{BFC23C62-5151-4A9E-A7ED-82A876A5B510}"/>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766066" y="5520258"/>
            <a:ext cx="468733" cy="551948"/>
          </a:xfrm>
          <a:prstGeom prst="rect">
            <a:avLst/>
          </a:prstGeom>
          <a:noFill/>
          <a:ln w="9525">
            <a:noFill/>
            <a:miter lim="800000"/>
            <a:headEnd/>
            <a:tailEnd/>
          </a:ln>
        </p:spPr>
      </p:pic>
      <p:pic>
        <p:nvPicPr>
          <p:cNvPr id="196" name="Picture 2">
            <a:extLst>
              <a:ext uri="{FF2B5EF4-FFF2-40B4-BE49-F238E27FC236}">
                <a16:creationId xmlns:a16="http://schemas.microsoft.com/office/drawing/2014/main" id="{FAF550F1-73A2-4FD2-B35A-D3EB1D32C740}"/>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5846896" y="5643578"/>
            <a:ext cx="468733" cy="551948"/>
          </a:xfrm>
          <a:prstGeom prst="rect">
            <a:avLst/>
          </a:prstGeom>
          <a:noFill/>
          <a:ln w="9525">
            <a:noFill/>
            <a:miter lim="800000"/>
            <a:headEnd/>
            <a:tailEnd/>
          </a:ln>
        </p:spPr>
      </p:pic>
      <p:pic>
        <p:nvPicPr>
          <p:cNvPr id="197" name="Picture 2">
            <a:extLst>
              <a:ext uri="{FF2B5EF4-FFF2-40B4-BE49-F238E27FC236}">
                <a16:creationId xmlns:a16="http://schemas.microsoft.com/office/drawing/2014/main" id="{0458209B-D810-4A2B-AEA6-16CD38D0E58F}"/>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337438" y="5786454"/>
            <a:ext cx="468733" cy="551948"/>
          </a:xfrm>
          <a:prstGeom prst="rect">
            <a:avLst/>
          </a:prstGeom>
          <a:noFill/>
          <a:ln w="9525">
            <a:noFill/>
            <a:miter lim="800000"/>
            <a:headEnd/>
            <a:tailEnd/>
          </a:ln>
        </p:spPr>
      </p:pic>
      <p:cxnSp>
        <p:nvCxnSpPr>
          <p:cNvPr id="163" name="Connecteur droit 162">
            <a:extLst>
              <a:ext uri="{FF2B5EF4-FFF2-40B4-BE49-F238E27FC236}">
                <a16:creationId xmlns:a16="http://schemas.microsoft.com/office/drawing/2014/main" id="{8965598C-3EDB-49C7-8113-5744542F839A}"/>
              </a:ext>
            </a:extLst>
          </p:cNvPr>
          <p:cNvCxnSpPr>
            <a:endCxn id="35" idx="0"/>
          </p:cNvCxnSpPr>
          <p:nvPr/>
        </p:nvCxnSpPr>
        <p:spPr>
          <a:xfrm flipH="1">
            <a:off x="4420220" y="3906299"/>
            <a:ext cx="2460258" cy="59902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E198474B-C1D1-496F-BF71-D9F4071158A6}"/>
              </a:ext>
            </a:extLst>
          </p:cNvPr>
          <p:cNvCxnSpPr>
            <a:endCxn id="35" idx="4"/>
          </p:cNvCxnSpPr>
          <p:nvPr/>
        </p:nvCxnSpPr>
        <p:spPr>
          <a:xfrm flipH="1" flipV="1">
            <a:off x="4420220" y="5972175"/>
            <a:ext cx="2503359" cy="8746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77C92047-8246-40F5-B520-368F865BD9AC}"/>
              </a:ext>
            </a:extLst>
          </p:cNvPr>
          <p:cNvCxnSpPr/>
          <p:nvPr/>
        </p:nvCxnSpPr>
        <p:spPr>
          <a:xfrm flipH="1">
            <a:off x="4369228" y="536470"/>
            <a:ext cx="2076230" cy="107079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47" name="Flèche vers le haut 146">
            <a:extLst>
              <a:ext uri="{FF2B5EF4-FFF2-40B4-BE49-F238E27FC236}">
                <a16:creationId xmlns:a16="http://schemas.microsoft.com/office/drawing/2014/main" id="{783016FD-0644-494E-A822-5EB6EA2EFB02}"/>
              </a:ext>
            </a:extLst>
          </p:cNvPr>
          <p:cNvSpPr/>
          <p:nvPr/>
        </p:nvSpPr>
        <p:spPr>
          <a:xfrm>
            <a:off x="785813" y="3430711"/>
            <a:ext cx="71437" cy="2143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48" name="Picture 2">
            <a:extLst>
              <a:ext uri="{FF2B5EF4-FFF2-40B4-BE49-F238E27FC236}">
                <a16:creationId xmlns:a16="http://schemas.microsoft.com/office/drawing/2014/main" id="{F3AEBB02-3E7D-422B-B268-728E2B507C41}"/>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592900" y="4084641"/>
            <a:ext cx="468733" cy="551949"/>
          </a:xfrm>
          <a:prstGeom prst="rect">
            <a:avLst/>
          </a:prstGeom>
          <a:noFill/>
          <a:ln w="9525">
            <a:noFill/>
            <a:miter lim="800000"/>
            <a:headEnd/>
            <a:tailEnd/>
          </a:ln>
        </p:spPr>
      </p:pic>
      <p:pic>
        <p:nvPicPr>
          <p:cNvPr id="249" name="Picture 2">
            <a:extLst>
              <a:ext uri="{FF2B5EF4-FFF2-40B4-BE49-F238E27FC236}">
                <a16:creationId xmlns:a16="http://schemas.microsoft.com/office/drawing/2014/main" id="{A6D210D6-5991-4E34-B9FE-6A09689F6841}"/>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215074" y="4714884"/>
            <a:ext cx="468733" cy="551948"/>
          </a:xfrm>
          <a:prstGeom prst="rect">
            <a:avLst/>
          </a:prstGeom>
          <a:noFill/>
          <a:ln w="9525">
            <a:noFill/>
            <a:miter lim="800000"/>
            <a:headEnd/>
            <a:tailEnd/>
          </a:ln>
        </p:spPr>
      </p:pic>
      <p:pic>
        <p:nvPicPr>
          <p:cNvPr id="250" name="Picture 2">
            <a:extLst>
              <a:ext uri="{FF2B5EF4-FFF2-40B4-BE49-F238E27FC236}">
                <a16:creationId xmlns:a16="http://schemas.microsoft.com/office/drawing/2014/main" id="{4A8988A8-F94E-4D63-9268-647DB579F87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072198" y="5286388"/>
            <a:ext cx="468733" cy="551948"/>
          </a:xfrm>
          <a:prstGeom prst="rect">
            <a:avLst/>
          </a:prstGeom>
          <a:noFill/>
          <a:ln w="9525">
            <a:noFill/>
            <a:miter lim="800000"/>
            <a:headEnd/>
            <a:tailEnd/>
          </a:ln>
        </p:spPr>
      </p:pic>
      <p:pic>
        <p:nvPicPr>
          <p:cNvPr id="251" name="Picture 2">
            <a:extLst>
              <a:ext uri="{FF2B5EF4-FFF2-40B4-BE49-F238E27FC236}">
                <a16:creationId xmlns:a16="http://schemas.microsoft.com/office/drawing/2014/main" id="{AB0BAA31-31BA-4633-A88C-A4CB7A620E3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929586" y="4500570"/>
            <a:ext cx="468733" cy="551948"/>
          </a:xfrm>
          <a:prstGeom prst="rect">
            <a:avLst/>
          </a:prstGeom>
          <a:noFill/>
          <a:ln w="9525">
            <a:noFill/>
            <a:miter lim="800000"/>
            <a:headEnd/>
            <a:tailEnd/>
          </a:ln>
        </p:spPr>
      </p:pic>
      <p:pic>
        <p:nvPicPr>
          <p:cNvPr id="252" name="Picture 2">
            <a:extLst>
              <a:ext uri="{FF2B5EF4-FFF2-40B4-BE49-F238E27FC236}">
                <a16:creationId xmlns:a16="http://schemas.microsoft.com/office/drawing/2014/main" id="{95D1AFE8-7818-427F-9D73-CFA0CF158D13}"/>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215338" y="4357694"/>
            <a:ext cx="468733" cy="551948"/>
          </a:xfrm>
          <a:prstGeom prst="rect">
            <a:avLst/>
          </a:prstGeom>
          <a:noFill/>
          <a:ln w="9525">
            <a:noFill/>
            <a:miter lim="800000"/>
            <a:headEnd/>
            <a:tailEnd/>
          </a:ln>
        </p:spPr>
      </p:pic>
      <p:pic>
        <p:nvPicPr>
          <p:cNvPr id="253" name="Picture 2">
            <a:extLst>
              <a:ext uri="{FF2B5EF4-FFF2-40B4-BE49-F238E27FC236}">
                <a16:creationId xmlns:a16="http://schemas.microsoft.com/office/drawing/2014/main" id="{DDCB22CB-93AD-47D2-989C-CD0E5F203564}"/>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883414" y="5448310"/>
            <a:ext cx="468733" cy="551949"/>
          </a:xfrm>
          <a:prstGeom prst="rect">
            <a:avLst/>
          </a:prstGeom>
          <a:noFill/>
          <a:ln w="9525">
            <a:noFill/>
            <a:miter lim="800000"/>
            <a:headEnd/>
            <a:tailEnd/>
          </a:ln>
        </p:spPr>
      </p:pic>
      <p:pic>
        <p:nvPicPr>
          <p:cNvPr id="254" name="Picture 2">
            <a:extLst>
              <a:ext uri="{FF2B5EF4-FFF2-40B4-BE49-F238E27FC236}">
                <a16:creationId xmlns:a16="http://schemas.microsoft.com/office/drawing/2014/main" id="{8CCC6910-49CE-4A42-A72D-C5D040DEACF8}"/>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143900" y="6000768"/>
            <a:ext cx="468733" cy="551948"/>
          </a:xfrm>
          <a:prstGeom prst="rect">
            <a:avLst/>
          </a:prstGeom>
          <a:noFill/>
          <a:ln w="9525">
            <a:noFill/>
            <a:miter lim="800000"/>
            <a:headEnd/>
            <a:tailEnd/>
          </a:ln>
        </p:spPr>
      </p:pic>
      <p:pic>
        <p:nvPicPr>
          <p:cNvPr id="255" name="Picture 2">
            <a:extLst>
              <a:ext uri="{FF2B5EF4-FFF2-40B4-BE49-F238E27FC236}">
                <a16:creationId xmlns:a16="http://schemas.microsoft.com/office/drawing/2014/main" id="{A8C74F7C-97C2-4EB4-917E-93FDA03D742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215206" y="6306052"/>
            <a:ext cx="468733" cy="551948"/>
          </a:xfrm>
          <a:prstGeom prst="rect">
            <a:avLst/>
          </a:prstGeom>
          <a:noFill/>
          <a:ln w="9525">
            <a:noFill/>
            <a:miter lim="800000"/>
            <a:headEnd/>
            <a:tailEnd/>
          </a:ln>
        </p:spPr>
      </p:pic>
      <p:pic>
        <p:nvPicPr>
          <p:cNvPr id="256" name="Picture 2">
            <a:extLst>
              <a:ext uri="{FF2B5EF4-FFF2-40B4-BE49-F238E27FC236}">
                <a16:creationId xmlns:a16="http://schemas.microsoft.com/office/drawing/2014/main" id="{612FFBB7-A9A7-4039-8177-FE9082871A4A}"/>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5572132" y="5072074"/>
            <a:ext cx="468733" cy="551948"/>
          </a:xfrm>
          <a:prstGeom prst="rect">
            <a:avLst/>
          </a:prstGeom>
          <a:noFill/>
          <a:ln w="9525">
            <a:noFill/>
            <a:miter lim="800000"/>
            <a:headEnd/>
            <a:tailEnd/>
          </a:ln>
        </p:spPr>
      </p:pic>
      <p:pic>
        <p:nvPicPr>
          <p:cNvPr id="257" name="Picture 2">
            <a:extLst>
              <a:ext uri="{FF2B5EF4-FFF2-40B4-BE49-F238E27FC236}">
                <a16:creationId xmlns:a16="http://schemas.microsoft.com/office/drawing/2014/main" id="{F0641F14-254C-4876-886B-7F361D064853}"/>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5715008" y="4643446"/>
            <a:ext cx="468733" cy="551948"/>
          </a:xfrm>
          <a:prstGeom prst="rect">
            <a:avLst/>
          </a:prstGeom>
          <a:noFill/>
          <a:ln w="9525">
            <a:noFill/>
            <a:miter lim="800000"/>
            <a:headEnd/>
            <a:tailEnd/>
          </a:ln>
        </p:spPr>
      </p:pic>
      <p:pic>
        <p:nvPicPr>
          <p:cNvPr id="258" name="Picture 2">
            <a:extLst>
              <a:ext uri="{FF2B5EF4-FFF2-40B4-BE49-F238E27FC236}">
                <a16:creationId xmlns:a16="http://schemas.microsoft.com/office/drawing/2014/main" id="{22EA37DB-8D9B-49CC-AEE1-8B6EA59A7ABC}"/>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5643570" y="5500702"/>
            <a:ext cx="468733" cy="551948"/>
          </a:xfrm>
          <a:prstGeom prst="rect">
            <a:avLst/>
          </a:prstGeom>
          <a:noFill/>
          <a:ln w="9525">
            <a:noFill/>
            <a:miter lim="800000"/>
            <a:headEnd/>
            <a:tailEnd/>
          </a:ln>
        </p:spPr>
      </p:pic>
      <p:pic>
        <p:nvPicPr>
          <p:cNvPr id="259" name="Picture 2">
            <a:extLst>
              <a:ext uri="{FF2B5EF4-FFF2-40B4-BE49-F238E27FC236}">
                <a16:creationId xmlns:a16="http://schemas.microsoft.com/office/drawing/2014/main" id="{7BA23F3E-04CF-4BA3-8670-4C018E8F2103}"/>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000760" y="5786454"/>
            <a:ext cx="468733" cy="551948"/>
          </a:xfrm>
          <a:prstGeom prst="rect">
            <a:avLst/>
          </a:prstGeom>
          <a:noFill/>
          <a:ln w="9525">
            <a:noFill/>
            <a:miter lim="800000"/>
            <a:headEnd/>
            <a:tailEnd/>
          </a:ln>
        </p:spPr>
      </p:pic>
      <p:pic>
        <p:nvPicPr>
          <p:cNvPr id="260" name="Picture 2">
            <a:extLst>
              <a:ext uri="{FF2B5EF4-FFF2-40B4-BE49-F238E27FC236}">
                <a16:creationId xmlns:a16="http://schemas.microsoft.com/office/drawing/2014/main" id="{6C5535D6-9328-4F24-9CD3-BA6941FA8F40}"/>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072330" y="3786190"/>
            <a:ext cx="468733" cy="551948"/>
          </a:xfrm>
          <a:prstGeom prst="rect">
            <a:avLst/>
          </a:prstGeom>
          <a:noFill/>
          <a:ln w="9525">
            <a:noFill/>
            <a:miter lim="800000"/>
            <a:headEnd/>
            <a:tailEnd/>
          </a:ln>
        </p:spPr>
      </p:pic>
      <p:pic>
        <p:nvPicPr>
          <p:cNvPr id="261" name="Picture 2">
            <a:extLst>
              <a:ext uri="{FF2B5EF4-FFF2-40B4-BE49-F238E27FC236}">
                <a16:creationId xmlns:a16="http://schemas.microsoft.com/office/drawing/2014/main" id="{6E25D280-7DF3-4194-835D-7877D8550173}"/>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143636" y="4143380"/>
            <a:ext cx="468733" cy="551948"/>
          </a:xfrm>
          <a:prstGeom prst="rect">
            <a:avLst/>
          </a:prstGeom>
          <a:noFill/>
          <a:ln w="9525">
            <a:noFill/>
            <a:miter lim="800000"/>
            <a:headEnd/>
            <a:tailEnd/>
          </a:ln>
        </p:spPr>
      </p:pic>
      <p:sp>
        <p:nvSpPr>
          <p:cNvPr id="171" name="Flèche vers le haut 170">
            <a:extLst>
              <a:ext uri="{FF2B5EF4-FFF2-40B4-BE49-F238E27FC236}">
                <a16:creationId xmlns:a16="http://schemas.microsoft.com/office/drawing/2014/main" id="{4240E8BF-4E95-4884-AA81-294F4D20412F}"/>
              </a:ext>
            </a:extLst>
          </p:cNvPr>
          <p:cNvSpPr/>
          <p:nvPr/>
        </p:nvSpPr>
        <p:spPr>
          <a:xfrm flipH="1" flipV="1">
            <a:off x="785813" y="4293096"/>
            <a:ext cx="71437" cy="2143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9" name="Groupe 212">
            <a:extLst>
              <a:ext uri="{FF2B5EF4-FFF2-40B4-BE49-F238E27FC236}">
                <a16:creationId xmlns:a16="http://schemas.microsoft.com/office/drawing/2014/main" id="{1F90D819-5740-4892-A14B-C2E258DFFB6A}"/>
              </a:ext>
            </a:extLst>
          </p:cNvPr>
          <p:cNvGrpSpPr>
            <a:grpSpLocks/>
          </p:cNvGrpSpPr>
          <p:nvPr/>
        </p:nvGrpSpPr>
        <p:grpSpPr bwMode="auto">
          <a:xfrm>
            <a:off x="221282" y="4904514"/>
            <a:ext cx="1480999" cy="1549450"/>
            <a:chOff x="245647" y="4891937"/>
            <a:chExt cx="1481363" cy="1548956"/>
          </a:xfrm>
        </p:grpSpPr>
        <p:pic>
          <p:nvPicPr>
            <p:cNvPr id="243" name="Picture 2">
              <a:extLst>
                <a:ext uri="{FF2B5EF4-FFF2-40B4-BE49-F238E27FC236}">
                  <a16:creationId xmlns:a16="http://schemas.microsoft.com/office/drawing/2014/main" id="{BB25502D-3EF7-4F2E-A5DE-697D19B8757A}"/>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17151" y="5305944"/>
              <a:ext cx="468733" cy="551948"/>
            </a:xfrm>
            <a:prstGeom prst="rect">
              <a:avLst/>
            </a:prstGeom>
            <a:noFill/>
            <a:ln w="9525">
              <a:noFill/>
              <a:miter lim="800000"/>
              <a:headEnd/>
              <a:tailEnd/>
            </a:ln>
          </p:spPr>
        </p:pic>
        <p:pic>
          <p:nvPicPr>
            <p:cNvPr id="244" name="Picture 2">
              <a:extLst>
                <a:ext uri="{FF2B5EF4-FFF2-40B4-BE49-F238E27FC236}">
                  <a16:creationId xmlns:a16="http://schemas.microsoft.com/office/drawing/2014/main" id="{D67E8E34-D28E-4C59-92E3-7683D50DAA5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245647" y="5214950"/>
              <a:ext cx="468733" cy="551948"/>
            </a:xfrm>
            <a:prstGeom prst="rect">
              <a:avLst/>
            </a:prstGeom>
            <a:noFill/>
            <a:ln w="9525">
              <a:noFill/>
              <a:miter lim="800000"/>
              <a:headEnd/>
              <a:tailEnd/>
            </a:ln>
          </p:spPr>
        </p:pic>
        <p:pic>
          <p:nvPicPr>
            <p:cNvPr id="245" name="Picture 2">
              <a:extLst>
                <a:ext uri="{FF2B5EF4-FFF2-40B4-BE49-F238E27FC236}">
                  <a16:creationId xmlns:a16="http://schemas.microsoft.com/office/drawing/2014/main" id="{A4B9828D-78A0-4F79-A9B4-C9ACE041C67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1258277" y="5321471"/>
              <a:ext cx="468733" cy="551948"/>
            </a:xfrm>
            <a:prstGeom prst="rect">
              <a:avLst/>
            </a:prstGeom>
            <a:noFill/>
            <a:ln w="9525">
              <a:noFill/>
              <a:miter lim="800000"/>
              <a:headEnd/>
              <a:tailEnd/>
            </a:ln>
          </p:spPr>
        </p:pic>
        <p:pic>
          <p:nvPicPr>
            <p:cNvPr id="247" name="Picture 2">
              <a:extLst>
                <a:ext uri="{FF2B5EF4-FFF2-40B4-BE49-F238E27FC236}">
                  <a16:creationId xmlns:a16="http://schemas.microsoft.com/office/drawing/2014/main" id="{9206BF81-27E6-406B-BB59-DE5DDEF22DF9}"/>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939105" y="5888945"/>
              <a:ext cx="468733" cy="551948"/>
            </a:xfrm>
            <a:prstGeom prst="rect">
              <a:avLst/>
            </a:prstGeom>
            <a:noFill/>
            <a:ln w="9525">
              <a:noFill/>
              <a:miter lim="800000"/>
              <a:headEnd/>
              <a:tailEnd/>
            </a:ln>
          </p:spPr>
        </p:pic>
        <p:pic>
          <p:nvPicPr>
            <p:cNvPr id="48249" name="Image 7" descr="C:\Users\ANNE-MARIE\AppData\Local\Microsoft\Windows\Temporary Internet Files\Low\Content.IE5\FPYJTCJS\MC900195696[1].WMF">
              <a:extLst>
                <a:ext uri="{FF2B5EF4-FFF2-40B4-BE49-F238E27FC236}">
                  <a16:creationId xmlns:a16="http://schemas.microsoft.com/office/drawing/2014/main" id="{F50FF264-1682-40C3-B2D8-943944FBB0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3101" y="4891937"/>
              <a:ext cx="4397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78">
            <a:extLst>
              <a:ext uri="{FF2B5EF4-FFF2-40B4-BE49-F238E27FC236}">
                <a16:creationId xmlns:a16="http://schemas.microsoft.com/office/drawing/2014/main" id="{5C8218E2-0A1B-45A8-85A6-BA0D1112B2E3}"/>
              </a:ext>
            </a:extLst>
          </p:cNvPr>
          <p:cNvGrpSpPr>
            <a:grpSpLocks/>
          </p:cNvGrpSpPr>
          <p:nvPr/>
        </p:nvGrpSpPr>
        <p:grpSpPr bwMode="auto">
          <a:xfrm>
            <a:off x="3670126" y="1611313"/>
            <a:ext cx="1455738" cy="1428750"/>
            <a:chOff x="1530" y="1033"/>
            <a:chExt cx="917" cy="900"/>
          </a:xfrm>
        </p:grpSpPr>
        <p:pic>
          <p:nvPicPr>
            <p:cNvPr id="200" name="Picture 2">
              <a:extLst>
                <a:ext uri="{FF2B5EF4-FFF2-40B4-BE49-F238E27FC236}">
                  <a16:creationId xmlns:a16="http://schemas.microsoft.com/office/drawing/2014/main" id="{FFFC53E4-A8A2-44C3-8ED2-1553C4587531}"/>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1890" y="1035"/>
              <a:ext cx="202" cy="249"/>
            </a:xfrm>
            <a:prstGeom prst="rect">
              <a:avLst/>
            </a:prstGeom>
            <a:solidFill>
              <a:srgbClr val="FF0000"/>
            </a:solidFill>
            <a:ln w="9525">
              <a:noFill/>
              <a:miter lim="800000"/>
              <a:headEnd/>
              <a:tailEnd/>
            </a:ln>
          </p:spPr>
        </p:pic>
        <p:grpSp>
          <p:nvGrpSpPr>
            <p:cNvPr id="48234" name="Group 177">
              <a:extLst>
                <a:ext uri="{FF2B5EF4-FFF2-40B4-BE49-F238E27FC236}">
                  <a16:creationId xmlns:a16="http://schemas.microsoft.com/office/drawing/2014/main" id="{D25D8490-8B97-4259-8310-800E0F81E4DD}"/>
                </a:ext>
              </a:extLst>
            </p:cNvPr>
            <p:cNvGrpSpPr>
              <a:grpSpLocks/>
            </p:cNvGrpSpPr>
            <p:nvPr/>
          </p:nvGrpSpPr>
          <p:grpSpPr bwMode="auto">
            <a:xfrm>
              <a:off x="1530" y="1037"/>
              <a:ext cx="917" cy="896"/>
              <a:chOff x="1530" y="1037"/>
              <a:chExt cx="917" cy="896"/>
            </a:xfrm>
          </p:grpSpPr>
          <p:grpSp>
            <p:nvGrpSpPr>
              <p:cNvPr id="48235" name="Groupe 39">
                <a:extLst>
                  <a:ext uri="{FF2B5EF4-FFF2-40B4-BE49-F238E27FC236}">
                    <a16:creationId xmlns:a16="http://schemas.microsoft.com/office/drawing/2014/main" id="{4D8B1312-29DC-4387-93B2-CE2F1E30AFEE}"/>
                  </a:ext>
                </a:extLst>
              </p:cNvPr>
              <p:cNvGrpSpPr>
                <a:grpSpLocks/>
              </p:cNvGrpSpPr>
              <p:nvPr/>
            </p:nvGrpSpPr>
            <p:grpSpPr bwMode="auto">
              <a:xfrm>
                <a:off x="1530" y="1037"/>
                <a:ext cx="917" cy="896"/>
                <a:chOff x="3071802" y="214290"/>
                <a:chExt cx="3571900" cy="3357586"/>
              </a:xfrm>
            </p:grpSpPr>
            <p:pic>
              <p:nvPicPr>
                <p:cNvPr id="36868" name="Picture 2">
                  <a:extLst>
                    <a:ext uri="{FF2B5EF4-FFF2-40B4-BE49-F238E27FC236}">
                      <a16:creationId xmlns:a16="http://schemas.microsoft.com/office/drawing/2014/main" id="{504AEF10-88CF-4BB8-9333-4FDF534DC3C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500700" y="1000108"/>
                  <a:ext cx="785812" cy="933450"/>
                </a:xfrm>
                <a:prstGeom prst="rect">
                  <a:avLst/>
                </a:prstGeom>
                <a:solidFill>
                  <a:srgbClr val="FF0000"/>
                </a:solidFill>
                <a:ln w="9525">
                  <a:noFill/>
                  <a:miter lim="800000"/>
                  <a:headEnd/>
                  <a:tailEnd/>
                </a:ln>
              </p:spPr>
            </p:pic>
            <p:pic>
              <p:nvPicPr>
                <p:cNvPr id="36871"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36975" y="1000108"/>
                  <a:ext cx="792162" cy="862012"/>
                </a:xfrm>
                <a:prstGeom prst="rect">
                  <a:avLst/>
                </a:prstGeom>
                <a:solidFill>
                  <a:srgbClr val="FF0000"/>
                </a:solidFill>
                <a:ln w="9525">
                  <a:noFill/>
                  <a:miter lim="800000"/>
                  <a:headEnd/>
                  <a:tailEnd/>
                </a:ln>
              </p:spPr>
            </p:pic>
            <p:pic>
              <p:nvPicPr>
                <p:cNvPr id="36880" name="Picture 2">
                  <a:extLst>
                    <a:ext uri="{FF2B5EF4-FFF2-40B4-BE49-F238E27FC236}">
                      <a16:creationId xmlns:a16="http://schemas.microsoft.com/office/drawing/2014/main" id="{348927F6-4C33-4F0A-9938-BC8742E34C76}"/>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2143108"/>
                  <a:ext cx="785812" cy="933450"/>
                </a:xfrm>
                <a:prstGeom prst="rect">
                  <a:avLst/>
                </a:prstGeom>
                <a:solidFill>
                  <a:srgbClr val="FF0000"/>
                </a:solidFill>
                <a:ln w="9525">
                  <a:noFill/>
                  <a:miter lim="800000"/>
                  <a:headEnd/>
                  <a:tailEnd/>
                </a:ln>
              </p:spPr>
            </p:pic>
            <p:pic>
              <p:nvPicPr>
                <p:cNvPr id="36881" name="Image 19" descr="C:\Users\ANNE-MARIE\AppData\Local\Microsoft\Windows\Temporary Internet Files\Low\Content.IE5\FPYJTCJS\MC900195696[1].WMF">
                  <a:extLst>
                    <a:ext uri="{FF2B5EF4-FFF2-40B4-BE49-F238E27FC236}">
                      <a16:creationId xmlns:a16="http://schemas.microsoft.com/office/drawing/2014/main" id="{C1FECE3C-92CB-48B0-9231-730E3724176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43325" y="2071670"/>
                  <a:ext cx="857250" cy="862013"/>
                </a:xfrm>
                <a:prstGeom prst="rect">
                  <a:avLst/>
                </a:prstGeom>
                <a:solidFill>
                  <a:srgbClr val="FF0000"/>
                </a:solidFill>
                <a:ln w="9525">
                  <a:noFill/>
                  <a:miter lim="800000"/>
                  <a:headEnd/>
                  <a:tailEnd/>
                </a:ln>
              </p:spPr>
            </p:pic>
            <p:pic>
              <p:nvPicPr>
                <p:cNvPr id="36889" name="Picture 2">
                  <a:extLst>
                    <a:ext uri="{FF2B5EF4-FFF2-40B4-BE49-F238E27FC236}">
                      <a16:creationId xmlns:a16="http://schemas.microsoft.com/office/drawing/2014/main" id="{B0322021-F6C2-4910-A46D-C7BB1A779F7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1000108"/>
                  <a:ext cx="785812" cy="933450"/>
                </a:xfrm>
                <a:prstGeom prst="rect">
                  <a:avLst/>
                </a:prstGeom>
                <a:solidFill>
                  <a:srgbClr val="FF0000"/>
                </a:solidFill>
                <a:ln w="9525">
                  <a:noFill/>
                  <a:miter lim="800000"/>
                  <a:headEnd/>
                  <a:tailEnd/>
                </a:ln>
              </p:spPr>
            </p:pic>
            <p:sp>
              <p:nvSpPr>
                <p:cNvPr id="36" name="Ellipse 35">
                  <a:extLst>
                    <a:ext uri="{FF2B5EF4-FFF2-40B4-BE49-F238E27FC236}">
                      <a16:creationId xmlns:a16="http://schemas.microsoft.com/office/drawing/2014/main" id="{B025B1A1-533C-477E-BA38-A7519C61F2C1}"/>
                    </a:ext>
                  </a:extLst>
                </p:cNvPr>
                <p:cNvSpPr/>
                <p:nvPr/>
              </p:nvSpPr>
              <p:spPr>
                <a:xfrm>
                  <a:off x="3071802" y="214290"/>
                  <a:ext cx="3571900" cy="3357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pic>
            <p:nvPicPr>
              <p:cNvPr id="201" name="Picture 2">
                <a:extLst>
                  <a:ext uri="{FF2B5EF4-FFF2-40B4-BE49-F238E27FC236}">
                    <a16:creationId xmlns:a16="http://schemas.microsoft.com/office/drawing/2014/main" id="{A78661D2-5FE8-4288-8AAE-A3F8E975BA03}"/>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2160" y="1530"/>
                <a:ext cx="202" cy="249"/>
              </a:xfrm>
              <a:prstGeom prst="rect">
                <a:avLst/>
              </a:prstGeom>
              <a:solidFill>
                <a:srgbClr val="FF0000"/>
              </a:solidFill>
              <a:ln w="9525">
                <a:noFill/>
                <a:miter lim="800000"/>
                <a:headEnd/>
                <a:tailEnd/>
              </a:ln>
            </p:spPr>
          </p:pic>
        </p:grpSp>
      </p:grpSp>
      <p:pic>
        <p:nvPicPr>
          <p:cNvPr id="206" name="Picture 2">
            <a:extLst>
              <a:ext uri="{FF2B5EF4-FFF2-40B4-BE49-F238E27FC236}">
                <a16:creationId xmlns:a16="http://schemas.microsoft.com/office/drawing/2014/main" id="{49F86FEA-BCC4-47B0-BC25-DC663B80F104}"/>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143900" y="5072074"/>
            <a:ext cx="468733" cy="551948"/>
          </a:xfrm>
          <a:prstGeom prst="rect">
            <a:avLst/>
          </a:prstGeom>
          <a:noFill/>
          <a:ln w="9525">
            <a:noFill/>
            <a:miter lim="800000"/>
            <a:headEnd/>
            <a:tailEnd/>
          </a:ln>
        </p:spPr>
      </p:pic>
      <p:pic>
        <p:nvPicPr>
          <p:cNvPr id="207" name="Picture 2">
            <a:extLst>
              <a:ext uri="{FF2B5EF4-FFF2-40B4-BE49-F238E27FC236}">
                <a16:creationId xmlns:a16="http://schemas.microsoft.com/office/drawing/2014/main" id="{8917BD9B-3209-4920-B012-E2AC3DE9FB9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286776" y="5572140"/>
            <a:ext cx="468733" cy="551948"/>
          </a:xfrm>
          <a:prstGeom prst="rect">
            <a:avLst/>
          </a:prstGeom>
          <a:noFill/>
          <a:ln w="9525">
            <a:noFill/>
            <a:miter lim="800000"/>
            <a:headEnd/>
            <a:tailEnd/>
          </a:ln>
        </p:spPr>
      </p:pic>
      <p:pic>
        <p:nvPicPr>
          <p:cNvPr id="208" name="Picture 2">
            <a:extLst>
              <a:ext uri="{FF2B5EF4-FFF2-40B4-BE49-F238E27FC236}">
                <a16:creationId xmlns:a16="http://schemas.microsoft.com/office/drawing/2014/main" id="{A4A70564-2A9C-432D-BECC-D60A844C6C91}"/>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561694" y="6153401"/>
            <a:ext cx="468733" cy="551948"/>
          </a:xfrm>
          <a:prstGeom prst="rect">
            <a:avLst/>
          </a:prstGeom>
          <a:noFill/>
          <a:ln w="9525">
            <a:noFill/>
            <a:miter lim="800000"/>
            <a:headEnd/>
            <a:tailEnd/>
          </a:ln>
        </p:spPr>
      </p:pic>
      <p:pic>
        <p:nvPicPr>
          <p:cNvPr id="209" name="Picture 2">
            <a:extLst>
              <a:ext uri="{FF2B5EF4-FFF2-40B4-BE49-F238E27FC236}">
                <a16:creationId xmlns:a16="http://schemas.microsoft.com/office/drawing/2014/main" id="{442B5455-5426-4C3F-BC89-897BFBFB582B}"/>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643702" y="5715016"/>
            <a:ext cx="468733" cy="551948"/>
          </a:xfrm>
          <a:prstGeom prst="rect">
            <a:avLst/>
          </a:prstGeom>
          <a:noFill/>
          <a:ln w="9525">
            <a:noFill/>
            <a:miter lim="800000"/>
            <a:headEnd/>
            <a:tailEnd/>
          </a:ln>
        </p:spPr>
      </p:pic>
      <p:pic>
        <p:nvPicPr>
          <p:cNvPr id="210" name="Picture 2">
            <a:extLst>
              <a:ext uri="{FF2B5EF4-FFF2-40B4-BE49-F238E27FC236}">
                <a16:creationId xmlns:a16="http://schemas.microsoft.com/office/drawing/2014/main" id="{B7C77F7B-F14A-4F78-B340-BBC780A0A0A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429652" y="5000636"/>
            <a:ext cx="468733" cy="551948"/>
          </a:xfrm>
          <a:prstGeom prst="rect">
            <a:avLst/>
          </a:prstGeom>
          <a:noFill/>
          <a:ln w="9525">
            <a:noFill/>
            <a:miter lim="800000"/>
            <a:headEnd/>
            <a:tailEnd/>
          </a:ln>
        </p:spPr>
      </p:pic>
      <p:pic>
        <p:nvPicPr>
          <p:cNvPr id="211" name="Picture 2">
            <a:extLst>
              <a:ext uri="{FF2B5EF4-FFF2-40B4-BE49-F238E27FC236}">
                <a16:creationId xmlns:a16="http://schemas.microsoft.com/office/drawing/2014/main" id="{079C2804-FEAD-4ABE-AB5D-6F6E899A84B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858148" y="5286388"/>
            <a:ext cx="468733" cy="551948"/>
          </a:xfrm>
          <a:prstGeom prst="rect">
            <a:avLst/>
          </a:prstGeom>
          <a:noFill/>
          <a:ln w="9525">
            <a:noFill/>
            <a:miter lim="800000"/>
            <a:headEnd/>
            <a:tailEnd/>
          </a:ln>
        </p:spPr>
      </p:pic>
      <p:pic>
        <p:nvPicPr>
          <p:cNvPr id="212" name="Picture 2">
            <a:extLst>
              <a:ext uri="{FF2B5EF4-FFF2-40B4-BE49-F238E27FC236}">
                <a16:creationId xmlns:a16="http://schemas.microsoft.com/office/drawing/2014/main" id="{C78B775E-7BA7-49A9-B049-799C5F1F8875}"/>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500826" y="4786322"/>
            <a:ext cx="468733" cy="551948"/>
          </a:xfrm>
          <a:prstGeom prst="rect">
            <a:avLst/>
          </a:prstGeom>
          <a:noFill/>
          <a:ln w="9525">
            <a:noFill/>
            <a:miter lim="800000"/>
            <a:headEnd/>
            <a:tailEnd/>
          </a:ln>
        </p:spPr>
      </p:pic>
      <p:grpSp>
        <p:nvGrpSpPr>
          <p:cNvPr id="13" name="Groupe 213">
            <a:extLst>
              <a:ext uri="{FF2B5EF4-FFF2-40B4-BE49-F238E27FC236}">
                <a16:creationId xmlns:a16="http://schemas.microsoft.com/office/drawing/2014/main" id="{C9BA8E19-51F5-4739-BD16-037323404E64}"/>
              </a:ext>
            </a:extLst>
          </p:cNvPr>
          <p:cNvGrpSpPr>
            <a:grpSpLocks/>
          </p:cNvGrpSpPr>
          <p:nvPr/>
        </p:nvGrpSpPr>
        <p:grpSpPr bwMode="auto">
          <a:xfrm>
            <a:off x="174625" y="1643063"/>
            <a:ext cx="1397000" cy="1428750"/>
            <a:chOff x="-32" y="1643063"/>
            <a:chExt cx="1397000" cy="1428750"/>
          </a:xfrm>
        </p:grpSpPr>
        <p:grpSp>
          <p:nvGrpSpPr>
            <p:cNvPr id="48226" name="Groupe 201">
              <a:extLst>
                <a:ext uri="{FF2B5EF4-FFF2-40B4-BE49-F238E27FC236}">
                  <a16:creationId xmlns:a16="http://schemas.microsoft.com/office/drawing/2014/main" id="{29F008EC-705C-4861-9D6A-A668B8F97A58}"/>
                </a:ext>
              </a:extLst>
            </p:cNvPr>
            <p:cNvGrpSpPr>
              <a:grpSpLocks/>
            </p:cNvGrpSpPr>
            <p:nvPr/>
          </p:nvGrpSpPr>
          <p:grpSpPr bwMode="auto">
            <a:xfrm>
              <a:off x="-32" y="1643063"/>
              <a:ext cx="1397000" cy="1428750"/>
              <a:chOff x="0" y="1643050"/>
              <a:chExt cx="1397410" cy="1428763"/>
            </a:xfrm>
          </p:grpSpPr>
          <p:pic>
            <p:nvPicPr>
              <p:cNvPr id="48228" name="Image 7" descr="C:\Users\ANNE-MARIE\AppData\Local\Microsoft\Windows\Temporary Internet Files\Low\Content.IE5\FPYJTCJS\MC900195696[1].WMF">
                <a:extLst>
                  <a:ext uri="{FF2B5EF4-FFF2-40B4-BE49-F238E27FC236}">
                    <a16:creationId xmlns:a16="http://schemas.microsoft.com/office/drawing/2014/main" id="{AC250F6F-1231-4F1A-BF3F-2E84A431FB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60388" y="2500313"/>
                <a:ext cx="439737" cy="571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229" name="Image 7" descr="C:\Users\ANNE-MARIE\AppData\Local\Microsoft\Windows\Temporary Internet Files\Low\Content.IE5\FPYJTCJS\MC900195696[1].WMF">
                <a:extLst>
                  <a:ext uri="{FF2B5EF4-FFF2-40B4-BE49-F238E27FC236}">
                    <a16:creationId xmlns:a16="http://schemas.microsoft.com/office/drawing/2014/main" id="{2DDA27EC-629C-49E9-879A-3C87C5E181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46138" y="2214558"/>
                <a:ext cx="439737" cy="571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5" name="Picture 2">
                <a:extLst>
                  <a:ext uri="{FF2B5EF4-FFF2-40B4-BE49-F238E27FC236}">
                    <a16:creationId xmlns:a16="http://schemas.microsoft.com/office/drawing/2014/main" id="{49BED915-5FC9-44B7-BFA8-1D815CB2DF14}"/>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142844" y="2162676"/>
                <a:ext cx="468748" cy="551944"/>
              </a:xfrm>
              <a:prstGeom prst="rect">
                <a:avLst/>
              </a:prstGeom>
              <a:solidFill>
                <a:srgbClr val="FF0000"/>
              </a:solidFill>
              <a:ln w="9525">
                <a:noFill/>
                <a:miter lim="800000"/>
                <a:headEnd/>
                <a:tailEnd/>
              </a:ln>
            </p:spPr>
          </p:pic>
          <p:pic>
            <p:nvPicPr>
              <p:cNvPr id="177" name="Picture 2">
                <a:extLst>
                  <a:ext uri="{FF2B5EF4-FFF2-40B4-BE49-F238E27FC236}">
                    <a16:creationId xmlns:a16="http://schemas.microsoft.com/office/drawing/2014/main" id="{9B889A18-2B8E-4D20-A2C1-D9800F0865EE}"/>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0" y="1643050"/>
                <a:ext cx="468748" cy="551944"/>
              </a:xfrm>
              <a:prstGeom prst="rect">
                <a:avLst/>
              </a:prstGeom>
              <a:solidFill>
                <a:srgbClr val="FF0000"/>
              </a:solidFill>
              <a:ln w="9525">
                <a:noFill/>
                <a:miter lim="800000"/>
                <a:headEnd/>
                <a:tailEnd/>
              </a:ln>
            </p:spPr>
          </p:pic>
          <p:pic>
            <p:nvPicPr>
              <p:cNvPr id="198" name="Picture 2">
                <a:extLst>
                  <a:ext uri="{FF2B5EF4-FFF2-40B4-BE49-F238E27FC236}">
                    <a16:creationId xmlns:a16="http://schemas.microsoft.com/office/drawing/2014/main" id="{B8AEDF61-AD5B-4186-A177-E228C183D257}"/>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928662" y="1714488"/>
                <a:ext cx="468748" cy="551944"/>
              </a:xfrm>
              <a:prstGeom prst="rect">
                <a:avLst/>
              </a:prstGeom>
              <a:solidFill>
                <a:srgbClr val="FF0000"/>
              </a:solidFill>
              <a:ln w="9525">
                <a:noFill/>
                <a:miter lim="800000"/>
                <a:headEnd/>
                <a:tailEnd/>
              </a:ln>
            </p:spPr>
          </p:pic>
        </p:grpSp>
        <p:pic>
          <p:nvPicPr>
            <p:cNvPr id="48227" name="Image 7" descr="C:\Users\ANNE-MARIE\AppData\Local\Microsoft\Windows\Temporary Internet Files\Low\Content.IE5\FPYJTCJS\MC900195696[1].WMF">
              <a:extLst>
                <a:ext uri="{FF2B5EF4-FFF2-40B4-BE49-F238E27FC236}">
                  <a16:creationId xmlns:a16="http://schemas.microsoft.com/office/drawing/2014/main" id="{217A00EC-CF6B-4632-A7CA-E47056ABB8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00063" y="1643063"/>
              <a:ext cx="439737" cy="571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4127" name="ZoneTexte 72">
            <a:extLst>
              <a:ext uri="{FF2B5EF4-FFF2-40B4-BE49-F238E27FC236}">
                <a16:creationId xmlns:a16="http://schemas.microsoft.com/office/drawing/2014/main" id="{4B26C2E0-972B-45CD-B3F5-8C4FDDE3C89C}"/>
              </a:ext>
            </a:extLst>
          </p:cNvPr>
          <p:cNvSpPr txBox="1">
            <a:spLocks noChangeArrowheads="1"/>
          </p:cNvSpPr>
          <p:nvPr/>
        </p:nvSpPr>
        <p:spPr bwMode="auto">
          <a:xfrm>
            <a:off x="5753033" y="3467100"/>
            <a:ext cx="3283463" cy="461665"/>
          </a:xfrm>
          <a:prstGeom prst="rect">
            <a:avLst/>
          </a:prstGeom>
          <a:noFill/>
          <a:ln w="9525">
            <a:noFill/>
            <a:miter lim="800000"/>
            <a:headEnd/>
            <a:tailEnd/>
          </a:ln>
        </p:spPr>
        <p:txBody>
          <a:bodyPr wrap="none">
            <a:spAutoFit/>
          </a:bodyPr>
          <a:lstStyle/>
          <a:p>
            <a:pPr>
              <a:defRPr/>
            </a:pPr>
            <a:r>
              <a:rPr lang="fr-FR" b="1" dirty="0">
                <a:latin typeface="+mn-lt"/>
              </a:rPr>
              <a:t>Population non malade</a:t>
            </a:r>
          </a:p>
        </p:txBody>
      </p:sp>
      <p:sp>
        <p:nvSpPr>
          <p:cNvPr id="202" name="ZoneTexte 12">
            <a:extLst>
              <a:ext uri="{FF2B5EF4-FFF2-40B4-BE49-F238E27FC236}">
                <a16:creationId xmlns:a16="http://schemas.microsoft.com/office/drawing/2014/main" id="{D0A36A0E-8221-4B70-9175-916DA722BFDD}"/>
              </a:ext>
            </a:extLst>
          </p:cNvPr>
          <p:cNvSpPr txBox="1">
            <a:spLocks noChangeArrowheads="1"/>
          </p:cNvSpPr>
          <p:nvPr/>
        </p:nvSpPr>
        <p:spPr bwMode="auto">
          <a:xfrm>
            <a:off x="2961275" y="6075479"/>
            <a:ext cx="2500312" cy="604837"/>
          </a:xfrm>
          <a:prstGeom prst="rect">
            <a:avLst/>
          </a:prstGeom>
          <a:noFill/>
          <a:ln w="9525">
            <a:noFill/>
            <a:miter lim="800000"/>
            <a:headEnd/>
            <a:tailEnd/>
          </a:ln>
        </p:spPr>
        <p:txBody>
          <a:bodyPr>
            <a:spAutoFit/>
          </a:bodyPr>
          <a:lstStyle/>
          <a:p>
            <a:pPr algn="ctr">
              <a:lnSpc>
                <a:spcPts val="2000"/>
              </a:lnSpc>
              <a:defRPr/>
            </a:pPr>
            <a:r>
              <a:rPr lang="fr-FR" b="1" dirty="0">
                <a:latin typeface="+mn-lt"/>
              </a:rPr>
              <a:t>échantillon des  TEMOINS</a:t>
            </a:r>
          </a:p>
        </p:txBody>
      </p:sp>
      <p:sp>
        <p:nvSpPr>
          <p:cNvPr id="205" name="ZoneTexte 204">
            <a:extLst>
              <a:ext uri="{FF2B5EF4-FFF2-40B4-BE49-F238E27FC236}">
                <a16:creationId xmlns:a16="http://schemas.microsoft.com/office/drawing/2014/main" id="{23BCCA81-B407-40C7-940F-C81C61068C2B}"/>
              </a:ext>
            </a:extLst>
          </p:cNvPr>
          <p:cNvSpPr txBox="1"/>
          <p:nvPr/>
        </p:nvSpPr>
        <p:spPr>
          <a:xfrm>
            <a:off x="5879473" y="4930363"/>
            <a:ext cx="2868991" cy="461665"/>
          </a:xfrm>
          <a:prstGeom prst="rect">
            <a:avLst/>
          </a:prstGeom>
          <a:solidFill>
            <a:schemeClr val="bg1"/>
          </a:solidFill>
        </p:spPr>
        <p:txBody>
          <a:bodyPr wrap="none">
            <a:spAutoFit/>
          </a:bodyPr>
          <a:lstStyle/>
          <a:p>
            <a:pPr eaLnBrk="1" hangingPunct="1">
              <a:defRPr/>
            </a:pPr>
            <a:r>
              <a:rPr lang="fr-FR" dirty="0">
                <a:latin typeface="+mn-lt"/>
              </a:rPr>
              <a:t>Fréquence exposition</a:t>
            </a:r>
          </a:p>
        </p:txBody>
      </p:sp>
      <p:sp>
        <p:nvSpPr>
          <p:cNvPr id="215" name="Rectangle 214">
            <a:extLst>
              <a:ext uri="{FF2B5EF4-FFF2-40B4-BE49-F238E27FC236}">
                <a16:creationId xmlns:a16="http://schemas.microsoft.com/office/drawing/2014/main" id="{700AFB3A-3502-4DE0-8623-2B7E10B4F552}"/>
              </a:ext>
            </a:extLst>
          </p:cNvPr>
          <p:cNvSpPr/>
          <p:nvPr/>
        </p:nvSpPr>
        <p:spPr>
          <a:xfrm>
            <a:off x="7032225" y="5304200"/>
            <a:ext cx="543000" cy="923330"/>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a:t>
            </a:r>
          </a:p>
        </p:txBody>
      </p:sp>
      <p:grpSp>
        <p:nvGrpSpPr>
          <p:cNvPr id="199" name="Group 178">
            <a:extLst>
              <a:ext uri="{FF2B5EF4-FFF2-40B4-BE49-F238E27FC236}">
                <a16:creationId xmlns:a16="http://schemas.microsoft.com/office/drawing/2014/main" id="{5C8218E2-0A1B-45A8-85A6-BA0D1112B2E3}"/>
              </a:ext>
            </a:extLst>
          </p:cNvPr>
          <p:cNvGrpSpPr>
            <a:grpSpLocks/>
          </p:cNvGrpSpPr>
          <p:nvPr/>
        </p:nvGrpSpPr>
        <p:grpSpPr bwMode="auto">
          <a:xfrm>
            <a:off x="6113522" y="1778385"/>
            <a:ext cx="1090613" cy="1216025"/>
            <a:chOff x="1675" y="1035"/>
            <a:chExt cx="687" cy="766"/>
          </a:xfrm>
        </p:grpSpPr>
        <p:pic>
          <p:nvPicPr>
            <p:cNvPr id="213" name="Picture 2">
              <a:extLst>
                <a:ext uri="{FF2B5EF4-FFF2-40B4-BE49-F238E27FC236}">
                  <a16:creationId xmlns:a16="http://schemas.microsoft.com/office/drawing/2014/main" id="{FFFC53E4-A8A2-44C3-8ED2-1553C4587531}"/>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1890" y="1035"/>
              <a:ext cx="202" cy="249"/>
            </a:xfrm>
            <a:prstGeom prst="rect">
              <a:avLst/>
            </a:prstGeom>
            <a:solidFill>
              <a:srgbClr val="FF0000"/>
            </a:solidFill>
            <a:ln w="9525">
              <a:noFill/>
              <a:miter lim="800000"/>
              <a:headEnd/>
              <a:tailEnd/>
            </a:ln>
          </p:spPr>
        </p:pic>
        <p:grpSp>
          <p:nvGrpSpPr>
            <p:cNvPr id="216" name="Group 177">
              <a:extLst>
                <a:ext uri="{FF2B5EF4-FFF2-40B4-BE49-F238E27FC236}">
                  <a16:creationId xmlns:a16="http://schemas.microsoft.com/office/drawing/2014/main" id="{D25D8490-8B97-4259-8310-800E0F81E4DD}"/>
                </a:ext>
              </a:extLst>
            </p:cNvPr>
            <p:cNvGrpSpPr>
              <a:grpSpLocks/>
            </p:cNvGrpSpPr>
            <p:nvPr/>
          </p:nvGrpSpPr>
          <p:grpSpPr bwMode="auto">
            <a:xfrm>
              <a:off x="1675" y="1247"/>
              <a:ext cx="687" cy="554"/>
              <a:chOff x="1675" y="1247"/>
              <a:chExt cx="687" cy="554"/>
            </a:xfrm>
          </p:grpSpPr>
          <p:grpSp>
            <p:nvGrpSpPr>
              <p:cNvPr id="217" name="Groupe 39">
                <a:extLst>
                  <a:ext uri="{FF2B5EF4-FFF2-40B4-BE49-F238E27FC236}">
                    <a16:creationId xmlns:a16="http://schemas.microsoft.com/office/drawing/2014/main" id="{4D8B1312-29DC-4387-93B2-CE2F1E30AFEE}"/>
                  </a:ext>
                </a:extLst>
              </p:cNvPr>
              <p:cNvGrpSpPr>
                <a:grpSpLocks/>
              </p:cNvGrpSpPr>
              <p:nvPr/>
            </p:nvGrpSpPr>
            <p:grpSpPr bwMode="auto">
              <a:xfrm>
                <a:off x="1675" y="1247"/>
                <a:ext cx="680" cy="554"/>
                <a:chOff x="3636975" y="1000108"/>
                <a:chExt cx="2649537" cy="2076450"/>
              </a:xfrm>
            </p:grpSpPr>
            <p:pic>
              <p:nvPicPr>
                <p:cNvPr id="219" name="Picture 2">
                  <a:extLst>
                    <a:ext uri="{FF2B5EF4-FFF2-40B4-BE49-F238E27FC236}">
                      <a16:creationId xmlns:a16="http://schemas.microsoft.com/office/drawing/2014/main" id="{504AEF10-88CF-4BB8-9333-4FDF534DC3C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500700" y="1000108"/>
                  <a:ext cx="785812" cy="933450"/>
                </a:xfrm>
                <a:prstGeom prst="rect">
                  <a:avLst/>
                </a:prstGeom>
                <a:solidFill>
                  <a:srgbClr val="FF0000"/>
                </a:solidFill>
                <a:ln w="9525">
                  <a:noFill/>
                  <a:miter lim="800000"/>
                  <a:headEnd/>
                  <a:tailEnd/>
                </a:ln>
              </p:spPr>
            </p:pic>
            <p:pic>
              <p:nvPicPr>
                <p:cNvPr id="220"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36975" y="1000108"/>
                  <a:ext cx="792162" cy="862012"/>
                </a:xfrm>
                <a:prstGeom prst="rect">
                  <a:avLst/>
                </a:prstGeom>
                <a:solidFill>
                  <a:srgbClr val="FF0000"/>
                </a:solidFill>
                <a:ln w="9525">
                  <a:noFill/>
                  <a:miter lim="800000"/>
                  <a:headEnd/>
                  <a:tailEnd/>
                </a:ln>
              </p:spPr>
            </p:pic>
            <p:pic>
              <p:nvPicPr>
                <p:cNvPr id="221" name="Picture 2">
                  <a:extLst>
                    <a:ext uri="{FF2B5EF4-FFF2-40B4-BE49-F238E27FC236}">
                      <a16:creationId xmlns:a16="http://schemas.microsoft.com/office/drawing/2014/main" id="{348927F6-4C33-4F0A-9938-BC8742E34C76}"/>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2143108"/>
                  <a:ext cx="785812" cy="933450"/>
                </a:xfrm>
                <a:prstGeom prst="rect">
                  <a:avLst/>
                </a:prstGeom>
                <a:solidFill>
                  <a:srgbClr val="FF0000"/>
                </a:solidFill>
                <a:ln w="9525">
                  <a:noFill/>
                  <a:miter lim="800000"/>
                  <a:headEnd/>
                  <a:tailEnd/>
                </a:ln>
              </p:spPr>
            </p:pic>
            <p:pic>
              <p:nvPicPr>
                <p:cNvPr id="222" name="Image 19" descr="C:\Users\ANNE-MARIE\AppData\Local\Microsoft\Windows\Temporary Internet Files\Low\Content.IE5\FPYJTCJS\MC900195696[1].WMF">
                  <a:extLst>
                    <a:ext uri="{FF2B5EF4-FFF2-40B4-BE49-F238E27FC236}">
                      <a16:creationId xmlns:a16="http://schemas.microsoft.com/office/drawing/2014/main" id="{C1FECE3C-92CB-48B0-9231-730E3724176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43325" y="2071670"/>
                  <a:ext cx="857250" cy="862013"/>
                </a:xfrm>
                <a:prstGeom prst="rect">
                  <a:avLst/>
                </a:prstGeom>
                <a:solidFill>
                  <a:srgbClr val="FF0000"/>
                </a:solidFill>
                <a:ln w="9525">
                  <a:noFill/>
                  <a:miter lim="800000"/>
                  <a:headEnd/>
                  <a:tailEnd/>
                </a:ln>
              </p:spPr>
            </p:pic>
            <p:pic>
              <p:nvPicPr>
                <p:cNvPr id="223" name="Picture 2">
                  <a:extLst>
                    <a:ext uri="{FF2B5EF4-FFF2-40B4-BE49-F238E27FC236}">
                      <a16:creationId xmlns:a16="http://schemas.microsoft.com/office/drawing/2014/main" id="{B0322021-F6C2-4910-A46D-C7BB1A779F7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1000108"/>
                  <a:ext cx="785812" cy="933450"/>
                </a:xfrm>
                <a:prstGeom prst="rect">
                  <a:avLst/>
                </a:prstGeom>
                <a:solidFill>
                  <a:srgbClr val="FF0000"/>
                </a:solidFill>
                <a:ln w="9525">
                  <a:noFill/>
                  <a:miter lim="800000"/>
                  <a:headEnd/>
                  <a:tailEnd/>
                </a:ln>
              </p:spPr>
            </p:pic>
          </p:grpSp>
          <p:pic>
            <p:nvPicPr>
              <p:cNvPr id="218" name="Picture 2">
                <a:extLst>
                  <a:ext uri="{FF2B5EF4-FFF2-40B4-BE49-F238E27FC236}">
                    <a16:creationId xmlns:a16="http://schemas.microsoft.com/office/drawing/2014/main" id="{A78661D2-5FE8-4288-8AAE-A3F8E975BA03}"/>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2160" y="1530"/>
                <a:ext cx="202" cy="249"/>
              </a:xfrm>
              <a:prstGeom prst="rect">
                <a:avLst/>
              </a:prstGeom>
              <a:solidFill>
                <a:srgbClr val="FF0000"/>
              </a:solidFill>
              <a:ln w="9525">
                <a:noFill/>
                <a:miter lim="800000"/>
                <a:headEnd/>
                <a:tailEnd/>
              </a:ln>
            </p:spPr>
          </p:pic>
        </p:grpSp>
      </p:grpSp>
      <p:sp>
        <p:nvSpPr>
          <p:cNvPr id="225" name="Ellipse 224">
            <a:extLst>
              <a:ext uri="{FF2B5EF4-FFF2-40B4-BE49-F238E27FC236}">
                <a16:creationId xmlns:a16="http://schemas.microsoft.com/office/drawing/2014/main" id="{C350FBBF-DDC8-4E2F-ABBB-6E587484A1B2}"/>
              </a:ext>
            </a:extLst>
          </p:cNvPr>
          <p:cNvSpPr/>
          <p:nvPr/>
        </p:nvSpPr>
        <p:spPr bwMode="auto">
          <a:xfrm>
            <a:off x="5643563" y="357188"/>
            <a:ext cx="3143250" cy="2928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26"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6975142" y="1375167"/>
            <a:ext cx="322848" cy="365181"/>
          </a:xfrm>
          <a:prstGeom prst="rect">
            <a:avLst/>
          </a:prstGeom>
          <a:solidFill>
            <a:srgbClr val="FF0000"/>
          </a:solidFill>
          <a:ln w="9525">
            <a:noFill/>
            <a:miter lim="800000"/>
            <a:headEnd/>
            <a:tailEnd/>
          </a:ln>
        </p:spPr>
      </p:pic>
      <p:pic>
        <p:nvPicPr>
          <p:cNvPr id="227"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47554" y="1809539"/>
            <a:ext cx="322848" cy="365181"/>
          </a:xfrm>
          <a:prstGeom prst="rect">
            <a:avLst/>
          </a:prstGeom>
          <a:solidFill>
            <a:srgbClr val="FF0000"/>
          </a:solidFill>
          <a:ln w="9525">
            <a:noFill/>
            <a:miter lim="800000"/>
            <a:headEnd/>
            <a:tailEnd/>
          </a:ln>
        </p:spPr>
      </p:pic>
      <p:pic>
        <p:nvPicPr>
          <p:cNvPr id="228"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514296" y="1879969"/>
            <a:ext cx="322848" cy="365181"/>
          </a:xfrm>
          <a:prstGeom prst="rect">
            <a:avLst/>
          </a:prstGeom>
          <a:solidFill>
            <a:srgbClr val="FF0000"/>
          </a:solidFill>
          <a:ln w="9525">
            <a:noFill/>
            <a:miter lim="800000"/>
            <a:headEnd/>
            <a:tailEnd/>
          </a:ln>
        </p:spPr>
      </p:pic>
      <p:pic>
        <p:nvPicPr>
          <p:cNvPr id="229"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8268228" y="1939281"/>
            <a:ext cx="322848" cy="365181"/>
          </a:xfrm>
          <a:prstGeom prst="rect">
            <a:avLst/>
          </a:prstGeom>
          <a:solidFill>
            <a:srgbClr val="FF0000"/>
          </a:solidFill>
          <a:ln w="9525">
            <a:noFill/>
            <a:miter lim="800000"/>
            <a:headEnd/>
            <a:tailEnd/>
          </a:ln>
        </p:spPr>
      </p:pic>
      <p:pic>
        <p:nvPicPr>
          <p:cNvPr id="230"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852715" y="2021217"/>
            <a:ext cx="322848" cy="365181"/>
          </a:xfrm>
          <a:prstGeom prst="rect">
            <a:avLst/>
          </a:prstGeom>
          <a:solidFill>
            <a:srgbClr val="FF0000"/>
          </a:solidFill>
          <a:ln w="9525">
            <a:noFill/>
            <a:miter lim="800000"/>
            <a:headEnd/>
            <a:tailEnd/>
          </a:ln>
        </p:spPr>
      </p:pic>
      <p:pic>
        <p:nvPicPr>
          <p:cNvPr id="231"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8042616" y="2397495"/>
            <a:ext cx="322848" cy="365181"/>
          </a:xfrm>
          <a:prstGeom prst="rect">
            <a:avLst/>
          </a:prstGeom>
          <a:solidFill>
            <a:srgbClr val="FF0000"/>
          </a:solidFill>
          <a:ln w="9525">
            <a:noFill/>
            <a:miter lim="800000"/>
            <a:headEnd/>
            <a:tailEnd/>
          </a:ln>
        </p:spPr>
      </p:pic>
      <p:pic>
        <p:nvPicPr>
          <p:cNvPr id="232"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375309" y="2328473"/>
            <a:ext cx="322848" cy="365181"/>
          </a:xfrm>
          <a:prstGeom prst="rect">
            <a:avLst/>
          </a:prstGeom>
          <a:solidFill>
            <a:srgbClr val="FF0000"/>
          </a:solidFill>
          <a:ln w="9525">
            <a:noFill/>
            <a:miter lim="800000"/>
            <a:headEnd/>
            <a:tailEnd/>
          </a:ln>
        </p:spPr>
      </p:pic>
      <p:pic>
        <p:nvPicPr>
          <p:cNvPr id="233"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723642" y="2699997"/>
            <a:ext cx="322848" cy="365181"/>
          </a:xfrm>
          <a:prstGeom prst="rect">
            <a:avLst/>
          </a:prstGeom>
          <a:solidFill>
            <a:srgbClr val="FF0000"/>
          </a:solidFill>
          <a:ln w="9525">
            <a:noFill/>
            <a:miter lim="800000"/>
            <a:headEnd/>
            <a:tailEnd/>
          </a:ln>
        </p:spPr>
      </p:pic>
      <p:pic>
        <p:nvPicPr>
          <p:cNvPr id="234"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277160" y="2736791"/>
            <a:ext cx="322848" cy="365181"/>
          </a:xfrm>
          <a:prstGeom prst="rect">
            <a:avLst/>
          </a:prstGeom>
          <a:solidFill>
            <a:srgbClr val="FF0000"/>
          </a:solidFill>
          <a:ln w="9525">
            <a:noFill/>
            <a:miter lim="800000"/>
            <a:headEnd/>
            <a:tailEnd/>
          </a:ln>
        </p:spPr>
      </p:pic>
      <p:grpSp>
        <p:nvGrpSpPr>
          <p:cNvPr id="235" name="Group 178">
            <a:extLst>
              <a:ext uri="{FF2B5EF4-FFF2-40B4-BE49-F238E27FC236}">
                <a16:creationId xmlns:a16="http://schemas.microsoft.com/office/drawing/2014/main" id="{5C8218E2-0A1B-45A8-85A6-BA0D1112B2E3}"/>
              </a:ext>
            </a:extLst>
          </p:cNvPr>
          <p:cNvGrpSpPr>
            <a:grpSpLocks/>
          </p:cNvGrpSpPr>
          <p:nvPr/>
        </p:nvGrpSpPr>
        <p:grpSpPr bwMode="auto">
          <a:xfrm>
            <a:off x="5796136" y="852395"/>
            <a:ext cx="1090613" cy="1216025"/>
            <a:chOff x="1675" y="1035"/>
            <a:chExt cx="687" cy="766"/>
          </a:xfrm>
        </p:grpSpPr>
        <p:pic>
          <p:nvPicPr>
            <p:cNvPr id="236" name="Picture 2">
              <a:extLst>
                <a:ext uri="{FF2B5EF4-FFF2-40B4-BE49-F238E27FC236}">
                  <a16:creationId xmlns:a16="http://schemas.microsoft.com/office/drawing/2014/main" id="{FFFC53E4-A8A2-44C3-8ED2-1553C4587531}"/>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1890" y="1035"/>
              <a:ext cx="202" cy="249"/>
            </a:xfrm>
            <a:prstGeom prst="rect">
              <a:avLst/>
            </a:prstGeom>
            <a:solidFill>
              <a:srgbClr val="FF0000"/>
            </a:solidFill>
            <a:ln w="9525">
              <a:noFill/>
              <a:miter lim="800000"/>
              <a:headEnd/>
              <a:tailEnd/>
            </a:ln>
          </p:spPr>
        </p:pic>
        <p:grpSp>
          <p:nvGrpSpPr>
            <p:cNvPr id="237" name="Group 177">
              <a:extLst>
                <a:ext uri="{FF2B5EF4-FFF2-40B4-BE49-F238E27FC236}">
                  <a16:creationId xmlns:a16="http://schemas.microsoft.com/office/drawing/2014/main" id="{D25D8490-8B97-4259-8310-800E0F81E4DD}"/>
                </a:ext>
              </a:extLst>
            </p:cNvPr>
            <p:cNvGrpSpPr>
              <a:grpSpLocks/>
            </p:cNvGrpSpPr>
            <p:nvPr/>
          </p:nvGrpSpPr>
          <p:grpSpPr bwMode="auto">
            <a:xfrm>
              <a:off x="1675" y="1247"/>
              <a:ext cx="687" cy="554"/>
              <a:chOff x="1675" y="1247"/>
              <a:chExt cx="687" cy="554"/>
            </a:xfrm>
          </p:grpSpPr>
          <p:grpSp>
            <p:nvGrpSpPr>
              <p:cNvPr id="238" name="Groupe 39">
                <a:extLst>
                  <a:ext uri="{FF2B5EF4-FFF2-40B4-BE49-F238E27FC236}">
                    <a16:creationId xmlns:a16="http://schemas.microsoft.com/office/drawing/2014/main" id="{4D8B1312-29DC-4387-93B2-CE2F1E30AFEE}"/>
                  </a:ext>
                </a:extLst>
              </p:cNvPr>
              <p:cNvGrpSpPr>
                <a:grpSpLocks/>
              </p:cNvGrpSpPr>
              <p:nvPr/>
            </p:nvGrpSpPr>
            <p:grpSpPr bwMode="auto">
              <a:xfrm>
                <a:off x="1675" y="1247"/>
                <a:ext cx="680" cy="554"/>
                <a:chOff x="3636975" y="1000108"/>
                <a:chExt cx="2649537" cy="2076450"/>
              </a:xfrm>
            </p:grpSpPr>
            <p:pic>
              <p:nvPicPr>
                <p:cNvPr id="240" name="Picture 2">
                  <a:extLst>
                    <a:ext uri="{FF2B5EF4-FFF2-40B4-BE49-F238E27FC236}">
                      <a16:creationId xmlns:a16="http://schemas.microsoft.com/office/drawing/2014/main" id="{504AEF10-88CF-4BB8-9333-4FDF534DC3C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500700" y="1000108"/>
                  <a:ext cx="785812" cy="933450"/>
                </a:xfrm>
                <a:prstGeom prst="rect">
                  <a:avLst/>
                </a:prstGeom>
                <a:solidFill>
                  <a:srgbClr val="FF0000"/>
                </a:solidFill>
                <a:ln w="9525">
                  <a:noFill/>
                  <a:miter lim="800000"/>
                  <a:headEnd/>
                  <a:tailEnd/>
                </a:ln>
              </p:spPr>
            </p:pic>
            <p:pic>
              <p:nvPicPr>
                <p:cNvPr id="241"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36975" y="1000108"/>
                  <a:ext cx="792162" cy="862012"/>
                </a:xfrm>
                <a:prstGeom prst="rect">
                  <a:avLst/>
                </a:prstGeom>
                <a:solidFill>
                  <a:srgbClr val="FF0000"/>
                </a:solidFill>
                <a:ln w="9525">
                  <a:noFill/>
                  <a:miter lim="800000"/>
                  <a:headEnd/>
                  <a:tailEnd/>
                </a:ln>
              </p:spPr>
            </p:pic>
            <p:pic>
              <p:nvPicPr>
                <p:cNvPr id="262" name="Picture 2">
                  <a:extLst>
                    <a:ext uri="{FF2B5EF4-FFF2-40B4-BE49-F238E27FC236}">
                      <a16:creationId xmlns:a16="http://schemas.microsoft.com/office/drawing/2014/main" id="{348927F6-4C33-4F0A-9938-BC8742E34C76}"/>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2143108"/>
                  <a:ext cx="785812" cy="933450"/>
                </a:xfrm>
                <a:prstGeom prst="rect">
                  <a:avLst/>
                </a:prstGeom>
                <a:solidFill>
                  <a:srgbClr val="FF0000"/>
                </a:solidFill>
                <a:ln w="9525">
                  <a:noFill/>
                  <a:miter lim="800000"/>
                  <a:headEnd/>
                  <a:tailEnd/>
                </a:ln>
              </p:spPr>
            </p:pic>
            <p:pic>
              <p:nvPicPr>
                <p:cNvPr id="263" name="Image 19" descr="C:\Users\ANNE-MARIE\AppData\Local\Microsoft\Windows\Temporary Internet Files\Low\Content.IE5\FPYJTCJS\MC900195696[1].WMF">
                  <a:extLst>
                    <a:ext uri="{FF2B5EF4-FFF2-40B4-BE49-F238E27FC236}">
                      <a16:creationId xmlns:a16="http://schemas.microsoft.com/office/drawing/2014/main" id="{C1FECE3C-92CB-48B0-9231-730E3724176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43325" y="2071670"/>
                  <a:ext cx="857250" cy="862013"/>
                </a:xfrm>
                <a:prstGeom prst="rect">
                  <a:avLst/>
                </a:prstGeom>
                <a:solidFill>
                  <a:srgbClr val="FF0000"/>
                </a:solidFill>
                <a:ln w="9525">
                  <a:noFill/>
                  <a:miter lim="800000"/>
                  <a:headEnd/>
                  <a:tailEnd/>
                </a:ln>
              </p:spPr>
            </p:pic>
            <p:pic>
              <p:nvPicPr>
                <p:cNvPr id="264" name="Picture 2">
                  <a:extLst>
                    <a:ext uri="{FF2B5EF4-FFF2-40B4-BE49-F238E27FC236}">
                      <a16:creationId xmlns:a16="http://schemas.microsoft.com/office/drawing/2014/main" id="{B0322021-F6C2-4910-A46D-C7BB1A779F7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1000108"/>
                  <a:ext cx="785812" cy="933450"/>
                </a:xfrm>
                <a:prstGeom prst="rect">
                  <a:avLst/>
                </a:prstGeom>
                <a:solidFill>
                  <a:srgbClr val="FF0000"/>
                </a:solidFill>
                <a:ln w="9525">
                  <a:noFill/>
                  <a:miter lim="800000"/>
                  <a:headEnd/>
                  <a:tailEnd/>
                </a:ln>
              </p:spPr>
            </p:pic>
          </p:grpSp>
          <p:pic>
            <p:nvPicPr>
              <p:cNvPr id="239" name="Picture 2">
                <a:extLst>
                  <a:ext uri="{FF2B5EF4-FFF2-40B4-BE49-F238E27FC236}">
                    <a16:creationId xmlns:a16="http://schemas.microsoft.com/office/drawing/2014/main" id="{A78661D2-5FE8-4288-8AAE-A3F8E975BA03}"/>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2160" y="1530"/>
                <a:ext cx="202" cy="249"/>
              </a:xfrm>
              <a:prstGeom prst="rect">
                <a:avLst/>
              </a:prstGeom>
              <a:solidFill>
                <a:srgbClr val="FF0000"/>
              </a:solidFill>
              <a:ln w="9525">
                <a:noFill/>
                <a:miter lim="800000"/>
                <a:headEnd/>
                <a:tailEnd/>
              </a:ln>
            </p:spPr>
          </p:pic>
        </p:grpSp>
      </p:grpSp>
      <p:grpSp>
        <p:nvGrpSpPr>
          <p:cNvPr id="265" name="Group 178">
            <a:extLst>
              <a:ext uri="{FF2B5EF4-FFF2-40B4-BE49-F238E27FC236}">
                <a16:creationId xmlns:a16="http://schemas.microsoft.com/office/drawing/2014/main" id="{5C8218E2-0A1B-45A8-85A6-BA0D1112B2E3}"/>
              </a:ext>
            </a:extLst>
          </p:cNvPr>
          <p:cNvGrpSpPr>
            <a:grpSpLocks/>
          </p:cNvGrpSpPr>
          <p:nvPr/>
        </p:nvGrpSpPr>
        <p:grpSpPr bwMode="auto">
          <a:xfrm>
            <a:off x="6582266" y="360762"/>
            <a:ext cx="1090613" cy="1216025"/>
            <a:chOff x="1675" y="1035"/>
            <a:chExt cx="687" cy="766"/>
          </a:xfrm>
        </p:grpSpPr>
        <p:pic>
          <p:nvPicPr>
            <p:cNvPr id="266" name="Picture 2">
              <a:extLst>
                <a:ext uri="{FF2B5EF4-FFF2-40B4-BE49-F238E27FC236}">
                  <a16:creationId xmlns:a16="http://schemas.microsoft.com/office/drawing/2014/main" id="{FFFC53E4-A8A2-44C3-8ED2-1553C4587531}"/>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1890" y="1035"/>
              <a:ext cx="202" cy="249"/>
            </a:xfrm>
            <a:prstGeom prst="rect">
              <a:avLst/>
            </a:prstGeom>
            <a:solidFill>
              <a:srgbClr val="FF0000"/>
            </a:solidFill>
            <a:ln w="9525">
              <a:noFill/>
              <a:miter lim="800000"/>
              <a:headEnd/>
              <a:tailEnd/>
            </a:ln>
          </p:spPr>
        </p:pic>
        <p:grpSp>
          <p:nvGrpSpPr>
            <p:cNvPr id="267" name="Group 177">
              <a:extLst>
                <a:ext uri="{FF2B5EF4-FFF2-40B4-BE49-F238E27FC236}">
                  <a16:creationId xmlns:a16="http://schemas.microsoft.com/office/drawing/2014/main" id="{D25D8490-8B97-4259-8310-800E0F81E4DD}"/>
                </a:ext>
              </a:extLst>
            </p:cNvPr>
            <p:cNvGrpSpPr>
              <a:grpSpLocks/>
            </p:cNvGrpSpPr>
            <p:nvPr/>
          </p:nvGrpSpPr>
          <p:grpSpPr bwMode="auto">
            <a:xfrm>
              <a:off x="1675" y="1247"/>
              <a:ext cx="687" cy="554"/>
              <a:chOff x="1675" y="1247"/>
              <a:chExt cx="687" cy="554"/>
            </a:xfrm>
          </p:grpSpPr>
          <p:grpSp>
            <p:nvGrpSpPr>
              <p:cNvPr id="268" name="Groupe 39">
                <a:extLst>
                  <a:ext uri="{FF2B5EF4-FFF2-40B4-BE49-F238E27FC236}">
                    <a16:creationId xmlns:a16="http://schemas.microsoft.com/office/drawing/2014/main" id="{4D8B1312-29DC-4387-93B2-CE2F1E30AFEE}"/>
                  </a:ext>
                </a:extLst>
              </p:cNvPr>
              <p:cNvGrpSpPr>
                <a:grpSpLocks/>
              </p:cNvGrpSpPr>
              <p:nvPr/>
            </p:nvGrpSpPr>
            <p:grpSpPr bwMode="auto">
              <a:xfrm>
                <a:off x="1675" y="1247"/>
                <a:ext cx="680" cy="554"/>
                <a:chOff x="3636975" y="1000108"/>
                <a:chExt cx="2649537" cy="2076450"/>
              </a:xfrm>
            </p:grpSpPr>
            <p:pic>
              <p:nvPicPr>
                <p:cNvPr id="270" name="Picture 2">
                  <a:extLst>
                    <a:ext uri="{FF2B5EF4-FFF2-40B4-BE49-F238E27FC236}">
                      <a16:creationId xmlns:a16="http://schemas.microsoft.com/office/drawing/2014/main" id="{504AEF10-88CF-4BB8-9333-4FDF534DC3C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500700" y="1000108"/>
                  <a:ext cx="785812" cy="933450"/>
                </a:xfrm>
                <a:prstGeom prst="rect">
                  <a:avLst/>
                </a:prstGeom>
                <a:solidFill>
                  <a:srgbClr val="FF0000"/>
                </a:solidFill>
                <a:ln w="9525">
                  <a:noFill/>
                  <a:miter lim="800000"/>
                  <a:headEnd/>
                  <a:tailEnd/>
                </a:ln>
              </p:spPr>
            </p:pic>
            <p:pic>
              <p:nvPicPr>
                <p:cNvPr id="271"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36975" y="1000108"/>
                  <a:ext cx="792162" cy="862012"/>
                </a:xfrm>
                <a:prstGeom prst="rect">
                  <a:avLst/>
                </a:prstGeom>
                <a:solidFill>
                  <a:srgbClr val="FF0000"/>
                </a:solidFill>
                <a:ln w="9525">
                  <a:noFill/>
                  <a:miter lim="800000"/>
                  <a:headEnd/>
                  <a:tailEnd/>
                </a:ln>
              </p:spPr>
            </p:pic>
            <p:pic>
              <p:nvPicPr>
                <p:cNvPr id="272" name="Picture 2">
                  <a:extLst>
                    <a:ext uri="{FF2B5EF4-FFF2-40B4-BE49-F238E27FC236}">
                      <a16:creationId xmlns:a16="http://schemas.microsoft.com/office/drawing/2014/main" id="{348927F6-4C33-4F0A-9938-BC8742E34C76}"/>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2143108"/>
                  <a:ext cx="785812" cy="933450"/>
                </a:xfrm>
                <a:prstGeom prst="rect">
                  <a:avLst/>
                </a:prstGeom>
                <a:solidFill>
                  <a:srgbClr val="FF0000"/>
                </a:solidFill>
                <a:ln w="9525">
                  <a:noFill/>
                  <a:miter lim="800000"/>
                  <a:headEnd/>
                  <a:tailEnd/>
                </a:ln>
              </p:spPr>
            </p:pic>
            <p:pic>
              <p:nvPicPr>
                <p:cNvPr id="273" name="Image 19" descr="C:\Users\ANNE-MARIE\AppData\Local\Microsoft\Windows\Temporary Internet Files\Low\Content.IE5\FPYJTCJS\MC900195696[1].WMF">
                  <a:extLst>
                    <a:ext uri="{FF2B5EF4-FFF2-40B4-BE49-F238E27FC236}">
                      <a16:creationId xmlns:a16="http://schemas.microsoft.com/office/drawing/2014/main" id="{C1FECE3C-92CB-48B0-9231-730E3724176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43325" y="2071670"/>
                  <a:ext cx="857250" cy="862013"/>
                </a:xfrm>
                <a:prstGeom prst="rect">
                  <a:avLst/>
                </a:prstGeom>
                <a:solidFill>
                  <a:srgbClr val="FF0000"/>
                </a:solidFill>
                <a:ln w="9525">
                  <a:noFill/>
                  <a:miter lim="800000"/>
                  <a:headEnd/>
                  <a:tailEnd/>
                </a:ln>
              </p:spPr>
            </p:pic>
            <p:pic>
              <p:nvPicPr>
                <p:cNvPr id="274" name="Picture 2">
                  <a:extLst>
                    <a:ext uri="{FF2B5EF4-FFF2-40B4-BE49-F238E27FC236}">
                      <a16:creationId xmlns:a16="http://schemas.microsoft.com/office/drawing/2014/main" id="{B0322021-F6C2-4910-A46D-C7BB1A779F7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1000108"/>
                  <a:ext cx="785812" cy="933450"/>
                </a:xfrm>
                <a:prstGeom prst="rect">
                  <a:avLst/>
                </a:prstGeom>
                <a:solidFill>
                  <a:srgbClr val="FF0000"/>
                </a:solidFill>
                <a:ln w="9525">
                  <a:noFill/>
                  <a:miter lim="800000"/>
                  <a:headEnd/>
                  <a:tailEnd/>
                </a:ln>
              </p:spPr>
            </p:pic>
          </p:grpSp>
          <p:pic>
            <p:nvPicPr>
              <p:cNvPr id="269" name="Picture 2">
                <a:extLst>
                  <a:ext uri="{FF2B5EF4-FFF2-40B4-BE49-F238E27FC236}">
                    <a16:creationId xmlns:a16="http://schemas.microsoft.com/office/drawing/2014/main" id="{A78661D2-5FE8-4288-8AAE-A3F8E975BA03}"/>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2160" y="1530"/>
                <a:ext cx="202" cy="249"/>
              </a:xfrm>
              <a:prstGeom prst="rect">
                <a:avLst/>
              </a:prstGeom>
              <a:solidFill>
                <a:srgbClr val="FF0000"/>
              </a:solidFill>
              <a:ln w="9525">
                <a:noFill/>
                <a:miter lim="800000"/>
                <a:headEnd/>
                <a:tailEnd/>
              </a:ln>
            </p:spPr>
          </p:pic>
        </p:grpSp>
      </p:grpSp>
      <p:grpSp>
        <p:nvGrpSpPr>
          <p:cNvPr id="275" name="Group 178">
            <a:extLst>
              <a:ext uri="{FF2B5EF4-FFF2-40B4-BE49-F238E27FC236}">
                <a16:creationId xmlns:a16="http://schemas.microsoft.com/office/drawing/2014/main" id="{5C8218E2-0A1B-45A8-85A6-BA0D1112B2E3}"/>
              </a:ext>
            </a:extLst>
          </p:cNvPr>
          <p:cNvGrpSpPr>
            <a:grpSpLocks/>
          </p:cNvGrpSpPr>
          <p:nvPr/>
        </p:nvGrpSpPr>
        <p:grpSpPr bwMode="auto">
          <a:xfrm>
            <a:off x="7520129" y="852395"/>
            <a:ext cx="1090613" cy="1216025"/>
            <a:chOff x="1675" y="1035"/>
            <a:chExt cx="687" cy="766"/>
          </a:xfrm>
        </p:grpSpPr>
        <p:pic>
          <p:nvPicPr>
            <p:cNvPr id="276" name="Picture 2">
              <a:extLst>
                <a:ext uri="{FF2B5EF4-FFF2-40B4-BE49-F238E27FC236}">
                  <a16:creationId xmlns:a16="http://schemas.microsoft.com/office/drawing/2014/main" id="{FFFC53E4-A8A2-44C3-8ED2-1553C4587531}"/>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1890" y="1035"/>
              <a:ext cx="202" cy="249"/>
            </a:xfrm>
            <a:prstGeom prst="rect">
              <a:avLst/>
            </a:prstGeom>
            <a:solidFill>
              <a:srgbClr val="FF0000"/>
            </a:solidFill>
            <a:ln w="9525">
              <a:noFill/>
              <a:miter lim="800000"/>
              <a:headEnd/>
              <a:tailEnd/>
            </a:ln>
          </p:spPr>
        </p:pic>
        <p:grpSp>
          <p:nvGrpSpPr>
            <p:cNvPr id="277" name="Group 177">
              <a:extLst>
                <a:ext uri="{FF2B5EF4-FFF2-40B4-BE49-F238E27FC236}">
                  <a16:creationId xmlns:a16="http://schemas.microsoft.com/office/drawing/2014/main" id="{D25D8490-8B97-4259-8310-800E0F81E4DD}"/>
                </a:ext>
              </a:extLst>
            </p:cNvPr>
            <p:cNvGrpSpPr>
              <a:grpSpLocks/>
            </p:cNvGrpSpPr>
            <p:nvPr/>
          </p:nvGrpSpPr>
          <p:grpSpPr bwMode="auto">
            <a:xfrm>
              <a:off x="1675" y="1247"/>
              <a:ext cx="687" cy="554"/>
              <a:chOff x="1675" y="1247"/>
              <a:chExt cx="687" cy="554"/>
            </a:xfrm>
          </p:grpSpPr>
          <p:grpSp>
            <p:nvGrpSpPr>
              <p:cNvPr id="278" name="Groupe 39">
                <a:extLst>
                  <a:ext uri="{FF2B5EF4-FFF2-40B4-BE49-F238E27FC236}">
                    <a16:creationId xmlns:a16="http://schemas.microsoft.com/office/drawing/2014/main" id="{4D8B1312-29DC-4387-93B2-CE2F1E30AFEE}"/>
                  </a:ext>
                </a:extLst>
              </p:cNvPr>
              <p:cNvGrpSpPr>
                <a:grpSpLocks/>
              </p:cNvGrpSpPr>
              <p:nvPr/>
            </p:nvGrpSpPr>
            <p:grpSpPr bwMode="auto">
              <a:xfrm>
                <a:off x="1675" y="1247"/>
                <a:ext cx="680" cy="554"/>
                <a:chOff x="3636975" y="1000108"/>
                <a:chExt cx="2649537" cy="2076450"/>
              </a:xfrm>
            </p:grpSpPr>
            <p:pic>
              <p:nvPicPr>
                <p:cNvPr id="280" name="Picture 2">
                  <a:extLst>
                    <a:ext uri="{FF2B5EF4-FFF2-40B4-BE49-F238E27FC236}">
                      <a16:creationId xmlns:a16="http://schemas.microsoft.com/office/drawing/2014/main" id="{504AEF10-88CF-4BB8-9333-4FDF534DC3C4}"/>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5500700" y="1000108"/>
                  <a:ext cx="785812" cy="933450"/>
                </a:xfrm>
                <a:prstGeom prst="rect">
                  <a:avLst/>
                </a:prstGeom>
                <a:solidFill>
                  <a:srgbClr val="FF0000"/>
                </a:solidFill>
                <a:ln w="9525">
                  <a:noFill/>
                  <a:miter lim="800000"/>
                  <a:headEnd/>
                  <a:tailEnd/>
                </a:ln>
              </p:spPr>
            </p:pic>
            <p:pic>
              <p:nvPicPr>
                <p:cNvPr id="281"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36975" y="1000108"/>
                  <a:ext cx="792162" cy="862012"/>
                </a:xfrm>
                <a:prstGeom prst="rect">
                  <a:avLst/>
                </a:prstGeom>
                <a:solidFill>
                  <a:srgbClr val="FF0000"/>
                </a:solidFill>
                <a:ln w="9525">
                  <a:noFill/>
                  <a:miter lim="800000"/>
                  <a:headEnd/>
                  <a:tailEnd/>
                </a:ln>
              </p:spPr>
            </p:pic>
            <p:pic>
              <p:nvPicPr>
                <p:cNvPr id="282" name="Picture 2">
                  <a:extLst>
                    <a:ext uri="{FF2B5EF4-FFF2-40B4-BE49-F238E27FC236}">
                      <a16:creationId xmlns:a16="http://schemas.microsoft.com/office/drawing/2014/main" id="{348927F6-4C33-4F0A-9938-BC8742E34C76}"/>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2143108"/>
                  <a:ext cx="785812" cy="933450"/>
                </a:xfrm>
                <a:prstGeom prst="rect">
                  <a:avLst/>
                </a:prstGeom>
                <a:solidFill>
                  <a:srgbClr val="FF0000"/>
                </a:solidFill>
                <a:ln w="9525">
                  <a:noFill/>
                  <a:miter lim="800000"/>
                  <a:headEnd/>
                  <a:tailEnd/>
                </a:ln>
              </p:spPr>
            </p:pic>
            <p:pic>
              <p:nvPicPr>
                <p:cNvPr id="283" name="Image 19" descr="C:\Users\ANNE-MARIE\AppData\Local\Microsoft\Windows\Temporary Internet Files\Low\Content.IE5\FPYJTCJS\MC900195696[1].WMF">
                  <a:extLst>
                    <a:ext uri="{FF2B5EF4-FFF2-40B4-BE49-F238E27FC236}">
                      <a16:creationId xmlns:a16="http://schemas.microsoft.com/office/drawing/2014/main" id="{C1FECE3C-92CB-48B0-9231-730E37241761}"/>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43325" y="2071670"/>
                  <a:ext cx="857250" cy="862013"/>
                </a:xfrm>
                <a:prstGeom prst="rect">
                  <a:avLst/>
                </a:prstGeom>
                <a:solidFill>
                  <a:srgbClr val="FF0000"/>
                </a:solidFill>
                <a:ln w="9525">
                  <a:noFill/>
                  <a:miter lim="800000"/>
                  <a:headEnd/>
                  <a:tailEnd/>
                </a:ln>
              </p:spPr>
            </p:pic>
            <p:pic>
              <p:nvPicPr>
                <p:cNvPr id="284" name="Picture 2">
                  <a:extLst>
                    <a:ext uri="{FF2B5EF4-FFF2-40B4-BE49-F238E27FC236}">
                      <a16:creationId xmlns:a16="http://schemas.microsoft.com/office/drawing/2014/main" id="{B0322021-F6C2-4910-A46D-C7BB1A779F77}"/>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4643450" y="1000108"/>
                  <a:ext cx="785812" cy="933450"/>
                </a:xfrm>
                <a:prstGeom prst="rect">
                  <a:avLst/>
                </a:prstGeom>
                <a:solidFill>
                  <a:srgbClr val="FF0000"/>
                </a:solidFill>
                <a:ln w="9525">
                  <a:noFill/>
                  <a:miter lim="800000"/>
                  <a:headEnd/>
                  <a:tailEnd/>
                </a:ln>
              </p:spPr>
            </p:pic>
          </p:grpSp>
          <p:pic>
            <p:nvPicPr>
              <p:cNvPr id="279" name="Picture 2">
                <a:extLst>
                  <a:ext uri="{FF2B5EF4-FFF2-40B4-BE49-F238E27FC236}">
                    <a16:creationId xmlns:a16="http://schemas.microsoft.com/office/drawing/2014/main" id="{A78661D2-5FE8-4288-8AAE-A3F8E975BA03}"/>
                  </a:ext>
                </a:extLst>
              </p:cNvPr>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2160" y="1530"/>
                <a:ext cx="202" cy="249"/>
              </a:xfrm>
              <a:prstGeom prst="rect">
                <a:avLst/>
              </a:prstGeom>
              <a:solidFill>
                <a:srgbClr val="FF0000"/>
              </a:solidFill>
              <a:ln w="9525">
                <a:noFill/>
                <a:miter lim="800000"/>
                <a:headEnd/>
                <a:tailEnd/>
              </a:ln>
            </p:spPr>
          </p:pic>
        </p:grpSp>
      </p:grpSp>
      <p:pic>
        <p:nvPicPr>
          <p:cNvPr id="285"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772640" y="580294"/>
            <a:ext cx="322848" cy="365181"/>
          </a:xfrm>
          <a:prstGeom prst="rect">
            <a:avLst/>
          </a:prstGeom>
          <a:solidFill>
            <a:srgbClr val="FF0000"/>
          </a:solidFill>
          <a:ln w="9525">
            <a:noFill/>
            <a:miter lim="800000"/>
            <a:headEnd/>
            <a:tailEnd/>
          </a:ln>
        </p:spPr>
      </p:pic>
      <p:pic>
        <p:nvPicPr>
          <p:cNvPr id="286"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446525" y="392733"/>
            <a:ext cx="322848" cy="365181"/>
          </a:xfrm>
          <a:prstGeom prst="rect">
            <a:avLst/>
          </a:prstGeom>
          <a:solidFill>
            <a:srgbClr val="FF0000"/>
          </a:solidFill>
          <a:ln w="9525">
            <a:noFill/>
            <a:miter lim="800000"/>
            <a:headEnd/>
            <a:tailEnd/>
          </a:ln>
        </p:spPr>
      </p:pic>
      <p:pic>
        <p:nvPicPr>
          <p:cNvPr id="287"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821052" y="2292059"/>
            <a:ext cx="322848" cy="365181"/>
          </a:xfrm>
          <a:prstGeom prst="rect">
            <a:avLst/>
          </a:prstGeom>
          <a:solidFill>
            <a:srgbClr val="FF0000"/>
          </a:solidFill>
          <a:ln w="9525">
            <a:noFill/>
            <a:miter lim="800000"/>
            <a:headEnd/>
            <a:tailEnd/>
          </a:ln>
        </p:spPr>
      </p:pic>
      <p:pic>
        <p:nvPicPr>
          <p:cNvPr id="288"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5792243" y="2033322"/>
            <a:ext cx="322848" cy="365181"/>
          </a:xfrm>
          <a:prstGeom prst="rect">
            <a:avLst/>
          </a:prstGeom>
          <a:solidFill>
            <a:srgbClr val="FF0000"/>
          </a:solidFill>
          <a:ln w="9525">
            <a:noFill/>
            <a:miter lim="800000"/>
            <a:headEnd/>
            <a:tailEnd/>
          </a:ln>
        </p:spPr>
      </p:pic>
      <p:pic>
        <p:nvPicPr>
          <p:cNvPr id="289" name="Image 8" descr="C:\Users\ANNE-MARIE\AppData\Local\Microsoft\Windows\Temporary Internet Files\Low\Content.IE5\FPYJTCJS\MC900195696[1].WMF">
            <a:extLst>
              <a:ext uri="{FF2B5EF4-FFF2-40B4-BE49-F238E27FC236}">
                <a16:creationId xmlns:a16="http://schemas.microsoft.com/office/drawing/2014/main" id="{B40ECF92-BD17-45EF-8FF7-9B9CA50FF070}"/>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177097" y="140221"/>
            <a:ext cx="322848" cy="365181"/>
          </a:xfrm>
          <a:prstGeom prst="rect">
            <a:avLst/>
          </a:prstGeom>
          <a:solidFill>
            <a:srgbClr val="FF0000"/>
          </a:solidFill>
          <a:ln w="9525">
            <a:noFill/>
            <a:miter lim="800000"/>
            <a:headEnd/>
            <a:tailEnd/>
          </a:ln>
        </p:spPr>
      </p:pic>
      <p:sp>
        <p:nvSpPr>
          <p:cNvPr id="290" name="Rectangle 73">
            <a:extLst>
              <a:ext uri="{FF2B5EF4-FFF2-40B4-BE49-F238E27FC236}">
                <a16:creationId xmlns:a16="http://schemas.microsoft.com/office/drawing/2014/main" id="{D2493EA3-31FD-44EA-B43D-F6DDACC0F1BB}"/>
              </a:ext>
            </a:extLst>
          </p:cNvPr>
          <p:cNvSpPr>
            <a:spLocks noChangeArrowheads="1"/>
          </p:cNvSpPr>
          <p:nvPr/>
        </p:nvSpPr>
        <p:spPr bwMode="auto">
          <a:xfrm>
            <a:off x="526914" y="136360"/>
            <a:ext cx="561371" cy="400110"/>
          </a:xfrm>
          <a:prstGeom prst="rect">
            <a:avLst/>
          </a:prstGeom>
          <a:noFill/>
          <a:ln w="9525">
            <a:noFill/>
            <a:miter lim="800000"/>
            <a:headEnd/>
            <a:tailEnd/>
          </a:ln>
        </p:spPr>
        <p:txBody>
          <a:bodyPr wrap="none">
            <a:spAutoFit/>
          </a:bodyPr>
          <a:lstStyle/>
          <a:p>
            <a:pPr algn="ctr">
              <a:defRPr/>
            </a:pPr>
            <a:r>
              <a:rPr lang="fr-FR" sz="2000" dirty="0">
                <a:latin typeface="+mn-lt"/>
              </a:rPr>
              <a:t>SEP</a:t>
            </a:r>
          </a:p>
        </p:txBody>
      </p:sp>
      <p:pic>
        <p:nvPicPr>
          <p:cNvPr id="291" name="Image 7" descr="C:\Users\ANNE-MARIE\AppData\Local\Microsoft\Windows\Temporary Internet Files\Low\Content.IE5\FPYJTCJS\MC900195696[1].WMF">
            <a:extLst>
              <a:ext uri="{FF2B5EF4-FFF2-40B4-BE49-F238E27FC236}">
                <a16:creationId xmlns:a16="http://schemas.microsoft.com/office/drawing/2014/main" id="{30090D9E-2F38-4FD8-9458-129A60942AA2}"/>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172383" y="564984"/>
            <a:ext cx="360043" cy="345384"/>
          </a:xfrm>
          <a:prstGeom prst="rect">
            <a:avLst/>
          </a:prstGeom>
          <a:noFill/>
          <a:ln w="9525">
            <a:noFill/>
            <a:miter lim="800000"/>
            <a:headEnd/>
            <a:tailEnd/>
          </a:ln>
        </p:spPr>
      </p:pic>
      <p:sp>
        <p:nvSpPr>
          <p:cNvPr id="292" name="Rectangle 73">
            <a:extLst>
              <a:ext uri="{FF2B5EF4-FFF2-40B4-BE49-F238E27FC236}">
                <a16:creationId xmlns:a16="http://schemas.microsoft.com/office/drawing/2014/main" id="{D2493EA3-31FD-44EA-B43D-F6DDACC0F1BB}"/>
              </a:ext>
            </a:extLst>
          </p:cNvPr>
          <p:cNvSpPr>
            <a:spLocks noChangeArrowheads="1"/>
          </p:cNvSpPr>
          <p:nvPr/>
        </p:nvSpPr>
        <p:spPr bwMode="auto">
          <a:xfrm>
            <a:off x="520613" y="557172"/>
            <a:ext cx="1291637" cy="400110"/>
          </a:xfrm>
          <a:prstGeom prst="rect">
            <a:avLst/>
          </a:prstGeom>
          <a:noFill/>
          <a:ln w="9525">
            <a:noFill/>
            <a:miter lim="800000"/>
            <a:headEnd/>
            <a:tailEnd/>
          </a:ln>
        </p:spPr>
        <p:txBody>
          <a:bodyPr wrap="none">
            <a:spAutoFit/>
          </a:bodyPr>
          <a:lstStyle/>
          <a:p>
            <a:pPr algn="ctr">
              <a:defRPr/>
            </a:pPr>
            <a:r>
              <a:rPr lang="fr-FR" sz="2000" dirty="0">
                <a:latin typeface="+mn-lt"/>
              </a:rPr>
              <a:t>Pas de SEP</a:t>
            </a:r>
          </a:p>
        </p:txBody>
      </p:sp>
      <p:sp>
        <p:nvSpPr>
          <p:cNvPr id="6" name="Rectangle 5"/>
          <p:cNvSpPr/>
          <p:nvPr/>
        </p:nvSpPr>
        <p:spPr>
          <a:xfrm>
            <a:off x="142875" y="142875"/>
            <a:ext cx="1757790" cy="8222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Rectangle 190">
            <a:extLst>
              <a:ext uri="{FF2B5EF4-FFF2-40B4-BE49-F238E27FC236}">
                <a16:creationId xmlns:a16="http://schemas.microsoft.com/office/drawing/2014/main" id="{700AFB3A-3502-4DE0-8623-2B7E10B4F552}"/>
              </a:ext>
            </a:extLst>
          </p:cNvPr>
          <p:cNvSpPr/>
          <p:nvPr/>
        </p:nvSpPr>
        <p:spPr>
          <a:xfrm>
            <a:off x="6944449" y="1640286"/>
            <a:ext cx="569943" cy="923330"/>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a:t>
            </a:r>
          </a:p>
        </p:txBody>
      </p:sp>
      <p:sp>
        <p:nvSpPr>
          <p:cNvPr id="214" name="ZoneTexte 213">
            <a:extLst>
              <a:ext uri="{FF2B5EF4-FFF2-40B4-BE49-F238E27FC236}">
                <a16:creationId xmlns:a16="http://schemas.microsoft.com/office/drawing/2014/main" id="{23BCCA81-B407-40C7-940F-C81C61068C2B}"/>
              </a:ext>
            </a:extLst>
          </p:cNvPr>
          <p:cNvSpPr txBox="1"/>
          <p:nvPr/>
        </p:nvSpPr>
        <p:spPr>
          <a:xfrm>
            <a:off x="5796136" y="1268760"/>
            <a:ext cx="2868991" cy="461665"/>
          </a:xfrm>
          <a:prstGeom prst="rect">
            <a:avLst/>
          </a:prstGeom>
          <a:solidFill>
            <a:schemeClr val="bg1"/>
          </a:solidFill>
        </p:spPr>
        <p:txBody>
          <a:bodyPr wrap="none">
            <a:spAutoFit/>
          </a:bodyPr>
          <a:lstStyle/>
          <a:p>
            <a:pPr eaLnBrk="1" hangingPunct="1">
              <a:defRPr/>
            </a:pPr>
            <a:r>
              <a:rPr lang="fr-FR" dirty="0">
                <a:latin typeface="+mn-lt"/>
              </a:rPr>
              <a:t>Fréquence exposition</a:t>
            </a:r>
          </a:p>
        </p:txBody>
      </p:sp>
      <p:pic>
        <p:nvPicPr>
          <p:cNvPr id="293" name="Picture 2">
            <a:extLst>
              <a:ext uri="{FF2B5EF4-FFF2-40B4-BE49-F238E27FC236}">
                <a16:creationId xmlns:a16="http://schemas.microsoft.com/office/drawing/2014/main" id="{A8C74F7C-97C2-4EB4-917E-93FDA03D742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722009" y="6294870"/>
            <a:ext cx="468733" cy="551948"/>
          </a:xfrm>
          <a:prstGeom prst="rect">
            <a:avLst/>
          </a:prstGeom>
          <a:noFill/>
          <a:ln w="9525">
            <a:noFill/>
            <a:miter lim="800000"/>
            <a:headEnd/>
            <a:tailEnd/>
          </a:ln>
        </p:spPr>
      </p:pic>
      <p:pic>
        <p:nvPicPr>
          <p:cNvPr id="294" name="Picture 2">
            <a:extLst>
              <a:ext uri="{FF2B5EF4-FFF2-40B4-BE49-F238E27FC236}">
                <a16:creationId xmlns:a16="http://schemas.microsoft.com/office/drawing/2014/main" id="{A8C74F7C-97C2-4EB4-917E-93FDA03D742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8469757" y="5325303"/>
            <a:ext cx="468733" cy="551948"/>
          </a:xfrm>
          <a:prstGeom prst="rect">
            <a:avLst/>
          </a:prstGeom>
          <a:noFill/>
          <a:ln w="9525">
            <a:noFill/>
            <a:miter lim="800000"/>
            <a:headEnd/>
            <a:tailEnd/>
          </a:ln>
        </p:spPr>
      </p:pic>
      <p:pic>
        <p:nvPicPr>
          <p:cNvPr id="295" name="Picture 2">
            <a:extLst>
              <a:ext uri="{FF2B5EF4-FFF2-40B4-BE49-F238E27FC236}">
                <a16:creationId xmlns:a16="http://schemas.microsoft.com/office/drawing/2014/main" id="{A8C74F7C-97C2-4EB4-917E-93FDA03D742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7027592" y="4253664"/>
            <a:ext cx="468733" cy="551948"/>
          </a:xfrm>
          <a:prstGeom prst="rect">
            <a:avLst/>
          </a:prstGeom>
          <a:noFill/>
          <a:ln w="9525">
            <a:noFill/>
            <a:miter lim="800000"/>
            <a:headEnd/>
            <a:tailEnd/>
          </a:ln>
        </p:spPr>
      </p:pic>
      <p:pic>
        <p:nvPicPr>
          <p:cNvPr id="296" name="Picture 2">
            <a:extLst>
              <a:ext uri="{FF2B5EF4-FFF2-40B4-BE49-F238E27FC236}">
                <a16:creationId xmlns:a16="http://schemas.microsoft.com/office/drawing/2014/main" id="{A8C74F7C-97C2-4EB4-917E-93FDA03D742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440668" y="4008056"/>
            <a:ext cx="468733" cy="551948"/>
          </a:xfrm>
          <a:prstGeom prst="rect">
            <a:avLst/>
          </a:prstGeom>
          <a:noFill/>
          <a:ln w="9525">
            <a:noFill/>
            <a:miter lim="800000"/>
            <a:headEnd/>
            <a:tailEnd/>
          </a:ln>
        </p:spPr>
      </p:pic>
      <p:pic>
        <p:nvPicPr>
          <p:cNvPr id="297" name="Picture 2">
            <a:extLst>
              <a:ext uri="{FF2B5EF4-FFF2-40B4-BE49-F238E27FC236}">
                <a16:creationId xmlns:a16="http://schemas.microsoft.com/office/drawing/2014/main" id="{A8C74F7C-97C2-4EB4-917E-93FDA03D742D}"/>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6265707" y="6010546"/>
            <a:ext cx="468733" cy="551948"/>
          </a:xfrm>
          <a:prstGeom prst="rect">
            <a:avLst/>
          </a:prstGeom>
          <a:noFill/>
          <a:ln w="9525">
            <a:noFill/>
            <a:miter lim="800000"/>
            <a:headEnd/>
            <a:tailEnd/>
          </a:ln>
        </p:spPr>
      </p:pic>
      <p:pic>
        <p:nvPicPr>
          <p:cNvPr id="298" name="Image 7" descr="C:\Users\ANNE-MARIE\AppData\Local\Microsoft\Windows\Temporary Internet Files\Low\Content.IE5\FPYJTCJS\MC900195696[1].WMF">
            <a:extLst>
              <a:ext uri="{FF2B5EF4-FFF2-40B4-BE49-F238E27FC236}">
                <a16:creationId xmlns:a16="http://schemas.microsoft.com/office/drawing/2014/main" id="{217A00EC-CF6B-4632-A7CA-E47056ABB8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70225" y="2031421"/>
            <a:ext cx="439737" cy="571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9" name="Picture 2">
            <a:extLst>
              <a:ext uri="{FF2B5EF4-FFF2-40B4-BE49-F238E27FC236}">
                <a16:creationId xmlns:a16="http://schemas.microsoft.com/office/drawing/2014/main" id="{A4B9828D-78A0-4F79-A9B4-C9ACE041C67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147219" y="5740857"/>
            <a:ext cx="468618" cy="552124"/>
          </a:xfrm>
          <a:prstGeom prst="rect">
            <a:avLst/>
          </a:prstGeom>
          <a:noFill/>
          <a:ln w="9525">
            <a:noFill/>
            <a:miter lim="800000"/>
            <a:headEnd/>
            <a:tailEnd/>
          </a:ln>
        </p:spPr>
      </p:pic>
      <p:pic>
        <p:nvPicPr>
          <p:cNvPr id="300" name="Picture 2">
            <a:extLst>
              <a:ext uri="{FF2B5EF4-FFF2-40B4-BE49-F238E27FC236}">
                <a16:creationId xmlns:a16="http://schemas.microsoft.com/office/drawing/2014/main" id="{A4B9828D-78A0-4F79-A9B4-C9ACE041C67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382000" y="5543713"/>
            <a:ext cx="468618" cy="552124"/>
          </a:xfrm>
          <a:prstGeom prst="rect">
            <a:avLst/>
          </a:prstGeom>
          <a:noFill/>
          <a:ln w="9525">
            <a:noFill/>
            <a:miter lim="800000"/>
            <a:headEnd/>
            <a:tailEnd/>
          </a:ln>
        </p:spPr>
      </p:pic>
      <p:pic>
        <p:nvPicPr>
          <p:cNvPr id="301" name="Picture 2">
            <a:extLst>
              <a:ext uri="{FF2B5EF4-FFF2-40B4-BE49-F238E27FC236}">
                <a16:creationId xmlns:a16="http://schemas.microsoft.com/office/drawing/2014/main" id="{A4B9828D-78A0-4F79-A9B4-C9ACE041C672}"/>
              </a:ext>
            </a:extLst>
          </p:cNvPr>
          <p:cNvPicPr>
            <a:picLocks noChangeAspect="1" noChangeArrowheads="1"/>
          </p:cNvPicPr>
          <p:nvPr/>
        </p:nvPicPr>
        <p:blipFill>
          <a:blip r:embed="rId6">
            <a:duotone>
              <a:schemeClr val="accent1">
                <a:shade val="45000"/>
                <a:satMod val="135000"/>
              </a:schemeClr>
              <a:prstClr val="white"/>
            </a:duotone>
            <a:lum bright="-3000"/>
          </a:blip>
          <a:srcRect/>
          <a:stretch>
            <a:fillRect/>
          </a:stretch>
        </p:blipFill>
        <p:spPr bwMode="auto">
          <a:xfrm flipH="1">
            <a:off x="359364" y="4829338"/>
            <a:ext cx="468618" cy="552124"/>
          </a:xfrm>
          <a:prstGeom prst="rect">
            <a:avLst/>
          </a:prstGeom>
          <a:noFill/>
          <a:ln w="9525">
            <a:noFill/>
            <a:miter lim="800000"/>
            <a:headEnd/>
            <a:tailEnd/>
          </a:ln>
        </p:spPr>
      </p:pic>
      <p:cxnSp>
        <p:nvCxnSpPr>
          <p:cNvPr id="302" name="Connecteur droit avec flèche 301">
            <a:extLst>
              <a:ext uri="{FF2B5EF4-FFF2-40B4-BE49-F238E27FC236}">
                <a16:creationId xmlns:a16="http://schemas.microsoft.com/office/drawing/2014/main" id="{627C2157-7ABE-4C7C-951C-C1E393DB328E}"/>
              </a:ext>
            </a:extLst>
          </p:cNvPr>
          <p:cNvCxnSpPr/>
          <p:nvPr/>
        </p:nvCxnSpPr>
        <p:spPr>
          <a:xfrm flipH="1" flipV="1">
            <a:off x="1619672" y="5085184"/>
            <a:ext cx="2016740" cy="11379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3" name="Connecteur droit avec flèche 302">
            <a:extLst>
              <a:ext uri="{FF2B5EF4-FFF2-40B4-BE49-F238E27FC236}">
                <a16:creationId xmlns:a16="http://schemas.microsoft.com/office/drawing/2014/main" id="{63442FD5-C1B0-4C3D-9219-CD9F2038FF7F}"/>
              </a:ext>
            </a:extLst>
          </p:cNvPr>
          <p:cNvCxnSpPr/>
          <p:nvPr/>
        </p:nvCxnSpPr>
        <p:spPr>
          <a:xfrm flipH="1">
            <a:off x="1475656" y="5308576"/>
            <a:ext cx="2181093" cy="36058"/>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4" name="Connecteur droit avec flèche 303">
            <a:extLst>
              <a:ext uri="{FF2B5EF4-FFF2-40B4-BE49-F238E27FC236}">
                <a16:creationId xmlns:a16="http://schemas.microsoft.com/office/drawing/2014/main" id="{8DCAD457-97C7-4226-BFBE-4B1F618CAF63}"/>
              </a:ext>
            </a:extLst>
          </p:cNvPr>
          <p:cNvCxnSpPr/>
          <p:nvPr/>
        </p:nvCxnSpPr>
        <p:spPr>
          <a:xfrm flipH="1">
            <a:off x="1712797" y="5511626"/>
            <a:ext cx="1968681" cy="53762"/>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5" name="Connecteur droit avec flèche 304">
            <a:extLst>
              <a:ext uri="{FF2B5EF4-FFF2-40B4-BE49-F238E27FC236}">
                <a16:creationId xmlns:a16="http://schemas.microsoft.com/office/drawing/2014/main" id="{B4D0D680-63F7-42A5-8924-BC923EE92C5B}"/>
              </a:ext>
            </a:extLst>
          </p:cNvPr>
          <p:cNvCxnSpPr/>
          <p:nvPr/>
        </p:nvCxnSpPr>
        <p:spPr>
          <a:xfrm flipH="1">
            <a:off x="1326857" y="5811984"/>
            <a:ext cx="2607694" cy="41844"/>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6" name="Connecteur droit avec flèche 305">
            <a:extLst>
              <a:ext uri="{FF2B5EF4-FFF2-40B4-BE49-F238E27FC236}">
                <a16:creationId xmlns:a16="http://schemas.microsoft.com/office/drawing/2014/main" id="{22876981-F07B-4704-A694-F52452A9C5D1}"/>
              </a:ext>
            </a:extLst>
          </p:cNvPr>
          <p:cNvCxnSpPr/>
          <p:nvPr/>
        </p:nvCxnSpPr>
        <p:spPr>
          <a:xfrm flipH="1">
            <a:off x="1763550" y="5609434"/>
            <a:ext cx="1973432" cy="8681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pic>
        <p:nvPicPr>
          <p:cNvPr id="4" name="Son enregistré">
            <a:hlinkClick r:id="" action="ppaction://media"/>
            <a:extLst>
              <a:ext uri="{FF2B5EF4-FFF2-40B4-BE49-F238E27FC236}">
                <a16:creationId xmlns:a16="http://schemas.microsoft.com/office/drawing/2014/main" id="{44EC59DD-DDD7-4737-BDF4-F64660F6BB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63131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5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0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05"/>
                                        </p:tgtEl>
                                        <p:attrNameLst>
                                          <p:attrName>style.visibility</p:attrName>
                                        </p:attrNameLst>
                                      </p:cBhvr>
                                      <p:to>
                                        <p:strVal val="visible"/>
                                      </p:to>
                                    </p:set>
                                  </p:childTnLst>
                                </p:cTn>
                              </p:par>
                            </p:childTnLst>
                          </p:cTn>
                        </p:par>
                        <p:par>
                          <p:cTn id="83" fill="hold">
                            <p:stCondLst>
                              <p:cond delay="0"/>
                            </p:stCondLst>
                            <p:childTnLst>
                              <p:par>
                                <p:cTn id="84" presetID="1" presetClass="mediacall" presetSubtype="0" fill="hold" nodeType="afterEffect">
                                  <p:stCondLst>
                                    <p:cond delay="0"/>
                                  </p:stCondLst>
                                  <p:childTnLst>
                                    <p:cmd type="call" cmd="playFrom(0.0)">
                                      <p:cBhvr>
                                        <p:cTn id="85" dur="7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4"/>
                </p:tgtEl>
              </p:cMediaNode>
            </p:audio>
          </p:childTnLst>
        </p:cTn>
      </p:par>
    </p:tnLst>
    <p:bldLst>
      <p:bldP spid="61447" grpId="0"/>
      <p:bldP spid="61459" grpId="0"/>
      <p:bldP spid="147" grpId="0" animBg="1"/>
      <p:bldP spid="171" grpId="0" animBg="1"/>
      <p:bldP spid="202" grpId="0"/>
      <p:bldP spid="290" grpId="0"/>
      <p:bldP spid="2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oneTexte 1"/>
          <p:cNvSpPr txBox="1">
            <a:spLocks noChangeArrowheads="1"/>
          </p:cNvSpPr>
          <p:nvPr/>
        </p:nvSpPr>
        <p:spPr bwMode="auto">
          <a:xfrm>
            <a:off x="1857375" y="285750"/>
            <a:ext cx="5639814" cy="523220"/>
          </a:xfrm>
          <a:prstGeom prst="rect">
            <a:avLst/>
          </a:prstGeom>
          <a:noFill/>
          <a:ln w="9525">
            <a:noFill/>
            <a:miter lim="800000"/>
            <a:headEnd/>
            <a:tailEnd/>
          </a:ln>
        </p:spPr>
        <p:txBody>
          <a:bodyPr wrap="none">
            <a:spAutoFit/>
          </a:bodyPr>
          <a:lstStyle/>
          <a:p>
            <a:pPr>
              <a:defRPr/>
            </a:pPr>
            <a:r>
              <a:rPr lang="fr-FR" sz="2800" b="1" dirty="0">
                <a:latin typeface="+mn-lt"/>
              </a:rPr>
              <a:t>Etude de cohorte versus cas-témoins</a:t>
            </a:r>
          </a:p>
        </p:txBody>
      </p:sp>
      <p:sp>
        <p:nvSpPr>
          <p:cNvPr id="57347" name="ZoneTexte 2"/>
          <p:cNvSpPr txBox="1">
            <a:spLocks noChangeArrowheads="1"/>
          </p:cNvSpPr>
          <p:nvPr/>
        </p:nvSpPr>
        <p:spPr bwMode="auto">
          <a:xfrm>
            <a:off x="3683138" y="1340768"/>
            <a:ext cx="1194430" cy="461665"/>
          </a:xfrm>
          <a:prstGeom prst="rect">
            <a:avLst/>
          </a:prstGeom>
          <a:noFill/>
          <a:ln w="9525">
            <a:noFill/>
            <a:miter lim="800000"/>
            <a:headEnd/>
            <a:tailEnd/>
          </a:ln>
        </p:spPr>
        <p:txBody>
          <a:bodyPr wrap="none">
            <a:spAutoFit/>
          </a:bodyPr>
          <a:lstStyle/>
          <a:p>
            <a:pPr>
              <a:defRPr/>
            </a:pPr>
            <a:r>
              <a:rPr lang="fr-FR" dirty="0">
                <a:latin typeface="+mn-lt"/>
              </a:rPr>
              <a:t>Cohorte</a:t>
            </a:r>
          </a:p>
        </p:txBody>
      </p:sp>
      <p:sp>
        <p:nvSpPr>
          <p:cNvPr id="57348" name="ZoneTexte 3"/>
          <p:cNvSpPr txBox="1">
            <a:spLocks noChangeArrowheads="1"/>
          </p:cNvSpPr>
          <p:nvPr/>
        </p:nvSpPr>
        <p:spPr bwMode="auto">
          <a:xfrm>
            <a:off x="3643313" y="3759125"/>
            <a:ext cx="1747837" cy="461963"/>
          </a:xfrm>
          <a:prstGeom prst="rect">
            <a:avLst/>
          </a:prstGeom>
          <a:noFill/>
          <a:ln w="9525">
            <a:noFill/>
            <a:miter lim="800000"/>
            <a:headEnd/>
            <a:tailEnd/>
          </a:ln>
        </p:spPr>
        <p:txBody>
          <a:bodyPr wrap="none">
            <a:spAutoFit/>
          </a:bodyPr>
          <a:lstStyle/>
          <a:p>
            <a:pPr>
              <a:defRPr/>
            </a:pPr>
            <a:r>
              <a:rPr lang="fr-FR" dirty="0">
                <a:latin typeface="+mn-lt"/>
              </a:rPr>
              <a:t>Cas-Témoins</a:t>
            </a:r>
          </a:p>
        </p:txBody>
      </p:sp>
      <p:grpSp>
        <p:nvGrpSpPr>
          <p:cNvPr id="94213" name="Groupe 8"/>
          <p:cNvGrpSpPr>
            <a:grpSpLocks/>
          </p:cNvGrpSpPr>
          <p:nvPr/>
        </p:nvGrpSpPr>
        <p:grpSpPr bwMode="auto">
          <a:xfrm>
            <a:off x="395536" y="2071688"/>
            <a:ext cx="8426724" cy="880696"/>
            <a:chOff x="405488" y="2285992"/>
            <a:chExt cx="7948729" cy="880705"/>
          </a:xfrm>
        </p:grpSpPr>
        <p:sp>
          <p:nvSpPr>
            <p:cNvPr id="57366" name="ZoneTexte 4"/>
            <p:cNvSpPr txBox="1">
              <a:spLocks noChangeArrowheads="1"/>
            </p:cNvSpPr>
            <p:nvPr/>
          </p:nvSpPr>
          <p:spPr bwMode="auto">
            <a:xfrm>
              <a:off x="575963" y="2285992"/>
              <a:ext cx="1118596" cy="461967"/>
            </a:xfrm>
            <a:prstGeom prst="rect">
              <a:avLst/>
            </a:prstGeom>
            <a:noFill/>
            <a:ln w="9525">
              <a:noFill/>
              <a:miter lim="800000"/>
              <a:headEnd/>
              <a:tailEnd/>
            </a:ln>
          </p:spPr>
          <p:txBody>
            <a:bodyPr wrap="none">
              <a:spAutoFit/>
            </a:bodyPr>
            <a:lstStyle/>
            <a:p>
              <a:pPr>
                <a:defRPr/>
              </a:pPr>
              <a:r>
                <a:rPr lang="fr-FR" dirty="0">
                  <a:latin typeface="+mn-lt"/>
                </a:rPr>
                <a:t>Exposés</a:t>
              </a:r>
            </a:p>
          </p:txBody>
        </p:sp>
        <p:sp>
          <p:nvSpPr>
            <p:cNvPr id="57367" name="ZoneTexte 5"/>
            <p:cNvSpPr txBox="1">
              <a:spLocks noChangeArrowheads="1"/>
            </p:cNvSpPr>
            <p:nvPr/>
          </p:nvSpPr>
          <p:spPr bwMode="auto">
            <a:xfrm>
              <a:off x="405488" y="2704729"/>
              <a:ext cx="1831382" cy="461968"/>
            </a:xfrm>
            <a:prstGeom prst="rect">
              <a:avLst/>
            </a:prstGeom>
            <a:noFill/>
            <a:ln w="9525">
              <a:noFill/>
              <a:miter lim="800000"/>
              <a:headEnd/>
              <a:tailEnd/>
            </a:ln>
          </p:spPr>
          <p:txBody>
            <a:bodyPr wrap="none">
              <a:spAutoFit/>
            </a:bodyPr>
            <a:lstStyle/>
            <a:p>
              <a:pPr>
                <a:defRPr/>
              </a:pPr>
              <a:r>
                <a:rPr lang="fr-FR" dirty="0">
                  <a:latin typeface="+mn-lt"/>
                </a:rPr>
                <a:t>Non - Exposés</a:t>
              </a:r>
            </a:p>
          </p:txBody>
        </p:sp>
        <p:sp>
          <p:nvSpPr>
            <p:cNvPr id="57368" name="ZoneTexte 6"/>
            <p:cNvSpPr txBox="1">
              <a:spLocks noChangeArrowheads="1"/>
            </p:cNvSpPr>
            <p:nvPr/>
          </p:nvSpPr>
          <p:spPr bwMode="auto">
            <a:xfrm>
              <a:off x="6785893" y="2287579"/>
              <a:ext cx="1568324" cy="461670"/>
            </a:xfrm>
            <a:prstGeom prst="rect">
              <a:avLst/>
            </a:prstGeom>
            <a:noFill/>
            <a:ln w="9525">
              <a:noFill/>
              <a:miter lim="800000"/>
              <a:headEnd/>
              <a:tailEnd/>
            </a:ln>
          </p:spPr>
          <p:txBody>
            <a:bodyPr wrap="none">
              <a:spAutoFit/>
            </a:bodyPr>
            <a:lstStyle/>
            <a:p>
              <a:pPr>
                <a:defRPr/>
              </a:pPr>
              <a:r>
                <a:rPr lang="fr-FR" dirty="0">
                  <a:latin typeface="+mn-lt"/>
                </a:rPr>
                <a:t>% malades?</a:t>
              </a:r>
            </a:p>
          </p:txBody>
        </p:sp>
        <p:sp>
          <p:nvSpPr>
            <p:cNvPr id="57369" name="ZoneTexte 7"/>
            <p:cNvSpPr txBox="1">
              <a:spLocks noChangeArrowheads="1"/>
            </p:cNvSpPr>
            <p:nvPr/>
          </p:nvSpPr>
          <p:spPr bwMode="auto">
            <a:xfrm>
              <a:off x="6748457" y="2691419"/>
              <a:ext cx="1568324" cy="461670"/>
            </a:xfrm>
            <a:prstGeom prst="rect">
              <a:avLst/>
            </a:prstGeom>
            <a:noFill/>
            <a:ln w="9525">
              <a:noFill/>
              <a:miter lim="800000"/>
              <a:headEnd/>
              <a:tailEnd/>
            </a:ln>
          </p:spPr>
          <p:txBody>
            <a:bodyPr wrap="none">
              <a:spAutoFit/>
            </a:bodyPr>
            <a:lstStyle/>
            <a:p>
              <a:pPr>
                <a:defRPr/>
              </a:pPr>
              <a:r>
                <a:rPr lang="fr-FR" dirty="0">
                  <a:latin typeface="+mn-lt"/>
                </a:rPr>
                <a:t>% malades?</a:t>
              </a:r>
            </a:p>
          </p:txBody>
        </p:sp>
      </p:grpSp>
      <p:grpSp>
        <p:nvGrpSpPr>
          <p:cNvPr id="94214" name="Groupe 9"/>
          <p:cNvGrpSpPr>
            <a:grpSpLocks/>
          </p:cNvGrpSpPr>
          <p:nvPr/>
        </p:nvGrpSpPr>
        <p:grpSpPr bwMode="auto">
          <a:xfrm>
            <a:off x="73929" y="4429125"/>
            <a:ext cx="8468409" cy="855663"/>
            <a:chOff x="633849" y="2285992"/>
            <a:chExt cx="7145134" cy="855672"/>
          </a:xfrm>
        </p:grpSpPr>
        <p:sp>
          <p:nvSpPr>
            <p:cNvPr id="57362" name="ZoneTexte 10"/>
            <p:cNvSpPr txBox="1">
              <a:spLocks noChangeArrowheads="1"/>
            </p:cNvSpPr>
            <p:nvPr/>
          </p:nvSpPr>
          <p:spPr bwMode="auto">
            <a:xfrm>
              <a:off x="642463" y="2285992"/>
              <a:ext cx="1364961" cy="461670"/>
            </a:xfrm>
            <a:prstGeom prst="rect">
              <a:avLst/>
            </a:prstGeom>
            <a:noFill/>
            <a:ln w="9525">
              <a:noFill/>
              <a:miter lim="800000"/>
              <a:headEnd/>
              <a:tailEnd/>
            </a:ln>
          </p:spPr>
          <p:txBody>
            <a:bodyPr wrap="none">
              <a:spAutoFit/>
            </a:bodyPr>
            <a:lstStyle/>
            <a:p>
              <a:pPr>
                <a:defRPr/>
              </a:pPr>
              <a:r>
                <a:rPr lang="fr-FR" dirty="0">
                  <a:latin typeface="+mn-lt"/>
                </a:rPr>
                <a:t>% Exposés?</a:t>
              </a:r>
            </a:p>
          </p:txBody>
        </p:sp>
        <p:sp>
          <p:nvSpPr>
            <p:cNvPr id="57363" name="ZoneTexte 11"/>
            <p:cNvSpPr txBox="1">
              <a:spLocks noChangeArrowheads="1"/>
            </p:cNvSpPr>
            <p:nvPr/>
          </p:nvSpPr>
          <p:spPr bwMode="auto">
            <a:xfrm>
              <a:off x="633849" y="2679994"/>
              <a:ext cx="1364961" cy="461670"/>
            </a:xfrm>
            <a:prstGeom prst="rect">
              <a:avLst/>
            </a:prstGeom>
            <a:noFill/>
            <a:ln w="9525">
              <a:noFill/>
              <a:miter lim="800000"/>
              <a:headEnd/>
              <a:tailEnd/>
            </a:ln>
          </p:spPr>
          <p:txBody>
            <a:bodyPr wrap="none">
              <a:spAutoFit/>
            </a:bodyPr>
            <a:lstStyle/>
            <a:p>
              <a:pPr>
                <a:defRPr/>
              </a:pPr>
              <a:r>
                <a:rPr lang="fr-FR" dirty="0">
                  <a:latin typeface="+mn-lt"/>
                </a:rPr>
                <a:t>% Exposés?</a:t>
              </a:r>
            </a:p>
          </p:txBody>
        </p:sp>
        <p:sp>
          <p:nvSpPr>
            <p:cNvPr id="57364" name="ZoneTexte 12"/>
            <p:cNvSpPr txBox="1">
              <a:spLocks noChangeArrowheads="1"/>
            </p:cNvSpPr>
            <p:nvPr/>
          </p:nvSpPr>
          <p:spPr bwMode="auto">
            <a:xfrm>
              <a:off x="6786460" y="2287580"/>
              <a:ext cx="535775" cy="461967"/>
            </a:xfrm>
            <a:prstGeom prst="rect">
              <a:avLst/>
            </a:prstGeom>
            <a:noFill/>
            <a:ln w="9525">
              <a:noFill/>
              <a:miter lim="800000"/>
              <a:headEnd/>
              <a:tailEnd/>
            </a:ln>
          </p:spPr>
          <p:txBody>
            <a:bodyPr wrap="none">
              <a:spAutoFit/>
            </a:bodyPr>
            <a:lstStyle/>
            <a:p>
              <a:pPr>
                <a:defRPr/>
              </a:pPr>
              <a:r>
                <a:rPr lang="fr-FR">
                  <a:latin typeface="+mn-lt"/>
                </a:rPr>
                <a:t>Cas</a:t>
              </a:r>
            </a:p>
          </p:txBody>
        </p:sp>
        <p:sp>
          <p:nvSpPr>
            <p:cNvPr id="57365" name="ZoneTexte 13"/>
            <p:cNvSpPr txBox="1">
              <a:spLocks noChangeArrowheads="1"/>
            </p:cNvSpPr>
            <p:nvPr/>
          </p:nvSpPr>
          <p:spPr bwMode="auto">
            <a:xfrm>
              <a:off x="6747616" y="2679696"/>
              <a:ext cx="1031367" cy="461968"/>
            </a:xfrm>
            <a:prstGeom prst="rect">
              <a:avLst/>
            </a:prstGeom>
            <a:noFill/>
            <a:ln w="9525">
              <a:noFill/>
              <a:miter lim="800000"/>
              <a:headEnd/>
              <a:tailEnd/>
            </a:ln>
          </p:spPr>
          <p:txBody>
            <a:bodyPr wrap="none">
              <a:spAutoFit/>
            </a:bodyPr>
            <a:lstStyle/>
            <a:p>
              <a:pPr>
                <a:defRPr/>
              </a:pPr>
              <a:r>
                <a:rPr lang="fr-FR">
                  <a:latin typeface="+mn-lt"/>
                </a:rPr>
                <a:t>Témoins</a:t>
              </a:r>
            </a:p>
          </p:txBody>
        </p:sp>
      </p:grpSp>
      <p:cxnSp>
        <p:nvCxnSpPr>
          <p:cNvPr id="16" name="Connecteur droit avec flèche 15"/>
          <p:cNvCxnSpPr>
            <a:stCxn id="22" idx="6"/>
            <a:endCxn id="57368" idx="1"/>
          </p:cNvCxnSpPr>
          <p:nvPr/>
        </p:nvCxnSpPr>
        <p:spPr>
          <a:xfrm>
            <a:off x="2286000" y="2286866"/>
            <a:ext cx="4873625" cy="17318"/>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2381250" y="2695575"/>
            <a:ext cx="4762500" cy="42863"/>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214313" y="2071688"/>
            <a:ext cx="2071687"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Ellipse 22"/>
          <p:cNvSpPr/>
          <p:nvPr/>
        </p:nvSpPr>
        <p:spPr>
          <a:xfrm>
            <a:off x="285750" y="2524125"/>
            <a:ext cx="2071688"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Ellipse 23"/>
          <p:cNvSpPr/>
          <p:nvPr/>
        </p:nvSpPr>
        <p:spPr>
          <a:xfrm>
            <a:off x="6858000" y="4416425"/>
            <a:ext cx="2071688"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Ellipse 24"/>
          <p:cNvSpPr/>
          <p:nvPr/>
        </p:nvSpPr>
        <p:spPr>
          <a:xfrm>
            <a:off x="6858000" y="4892675"/>
            <a:ext cx="2071688" cy="428625"/>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6" name="Connecteur droit avec flèche 25"/>
          <p:cNvCxnSpPr/>
          <p:nvPr/>
        </p:nvCxnSpPr>
        <p:spPr>
          <a:xfrm flipH="1" flipV="1">
            <a:off x="1701259" y="4636542"/>
            <a:ext cx="5158188" cy="2619"/>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1030362" y="6093296"/>
            <a:ext cx="7358062"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57360" name="ZoneTexte 29"/>
          <p:cNvSpPr txBox="1">
            <a:spLocks noChangeArrowheads="1"/>
          </p:cNvSpPr>
          <p:nvPr/>
        </p:nvSpPr>
        <p:spPr bwMode="auto">
          <a:xfrm>
            <a:off x="3980252" y="5631334"/>
            <a:ext cx="1052513" cy="461962"/>
          </a:xfrm>
          <a:prstGeom prst="rect">
            <a:avLst/>
          </a:prstGeom>
          <a:noFill/>
          <a:ln w="9525">
            <a:noFill/>
            <a:miter lim="800000"/>
            <a:headEnd/>
            <a:tailEnd/>
          </a:ln>
        </p:spPr>
        <p:txBody>
          <a:bodyPr wrap="none">
            <a:spAutoFit/>
          </a:bodyPr>
          <a:lstStyle/>
          <a:p>
            <a:pPr>
              <a:defRPr/>
            </a:pPr>
            <a:r>
              <a:rPr lang="fr-FR">
                <a:latin typeface="+mn-lt"/>
              </a:rPr>
              <a:t>TEMPS</a:t>
            </a:r>
          </a:p>
        </p:txBody>
      </p:sp>
      <p:cxnSp>
        <p:nvCxnSpPr>
          <p:cNvPr id="28" name="Connecteur droit avec flèche 27"/>
          <p:cNvCxnSpPr/>
          <p:nvPr/>
        </p:nvCxnSpPr>
        <p:spPr>
          <a:xfrm flipH="1" flipV="1">
            <a:off x="2339752" y="5082792"/>
            <a:ext cx="4536000" cy="0"/>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sp>
        <p:nvSpPr>
          <p:cNvPr id="30" name="ZoneTexte 2"/>
          <p:cNvSpPr txBox="1">
            <a:spLocks noChangeArrowheads="1"/>
          </p:cNvSpPr>
          <p:nvPr/>
        </p:nvSpPr>
        <p:spPr bwMode="auto">
          <a:xfrm>
            <a:off x="107584" y="955466"/>
            <a:ext cx="2448192" cy="1200329"/>
          </a:xfrm>
          <a:prstGeom prst="rect">
            <a:avLst/>
          </a:prstGeom>
          <a:noFill/>
          <a:ln w="9525">
            <a:noFill/>
            <a:miter lim="800000"/>
            <a:headEnd/>
            <a:tailEnd/>
          </a:ln>
        </p:spPr>
        <p:txBody>
          <a:bodyPr wrap="square">
            <a:spAutoFit/>
          </a:bodyPr>
          <a:lstStyle/>
          <a:p>
            <a:pPr algn="ctr">
              <a:defRPr/>
            </a:pPr>
            <a:r>
              <a:rPr lang="fr-FR" b="1" dirty="0">
                <a:solidFill>
                  <a:schemeClr val="tx2">
                    <a:lumMod val="60000"/>
                    <a:lumOff val="40000"/>
                  </a:schemeClr>
                </a:solidFill>
                <a:latin typeface="+mn-lt"/>
              </a:rPr>
              <a:t>Inclusion dans l’étude de cohorte</a:t>
            </a:r>
          </a:p>
        </p:txBody>
      </p:sp>
      <p:sp>
        <p:nvSpPr>
          <p:cNvPr id="31" name="ZoneTexte 2"/>
          <p:cNvSpPr txBox="1">
            <a:spLocks noChangeArrowheads="1"/>
          </p:cNvSpPr>
          <p:nvPr/>
        </p:nvSpPr>
        <p:spPr bwMode="auto">
          <a:xfrm>
            <a:off x="3240911" y="1847747"/>
            <a:ext cx="2357377" cy="461665"/>
          </a:xfrm>
          <a:prstGeom prst="rect">
            <a:avLst/>
          </a:prstGeom>
          <a:noFill/>
          <a:ln w="9525">
            <a:noFill/>
            <a:miter lim="800000"/>
            <a:headEnd/>
            <a:tailEnd/>
          </a:ln>
        </p:spPr>
        <p:txBody>
          <a:bodyPr wrap="none">
            <a:spAutoFit/>
          </a:bodyPr>
          <a:lstStyle/>
          <a:p>
            <a:pPr>
              <a:defRPr/>
            </a:pPr>
            <a:r>
              <a:rPr lang="fr-FR" dirty="0">
                <a:latin typeface="+mn-lt"/>
              </a:rPr>
              <a:t>Suivi des patients</a:t>
            </a:r>
          </a:p>
        </p:txBody>
      </p:sp>
      <p:sp>
        <p:nvSpPr>
          <p:cNvPr id="32" name="ZoneTexte 2"/>
          <p:cNvSpPr txBox="1">
            <a:spLocks noChangeArrowheads="1"/>
          </p:cNvSpPr>
          <p:nvPr/>
        </p:nvSpPr>
        <p:spPr bwMode="auto">
          <a:xfrm>
            <a:off x="6682093" y="3212976"/>
            <a:ext cx="2426411" cy="1200329"/>
          </a:xfrm>
          <a:prstGeom prst="rect">
            <a:avLst/>
          </a:prstGeom>
          <a:noFill/>
          <a:ln w="9525">
            <a:noFill/>
            <a:miter lim="800000"/>
            <a:headEnd/>
            <a:tailEnd/>
          </a:ln>
        </p:spPr>
        <p:txBody>
          <a:bodyPr wrap="square">
            <a:spAutoFit/>
          </a:bodyPr>
          <a:lstStyle/>
          <a:p>
            <a:pPr algn="ctr">
              <a:defRPr/>
            </a:pPr>
            <a:r>
              <a:rPr lang="fr-FR" b="1" dirty="0">
                <a:solidFill>
                  <a:schemeClr val="tx2">
                    <a:lumMod val="60000"/>
                    <a:lumOff val="40000"/>
                  </a:schemeClr>
                </a:solidFill>
                <a:latin typeface="+mn-lt"/>
              </a:rPr>
              <a:t>Inclusion dans l’étude cas-témoin</a:t>
            </a:r>
          </a:p>
        </p:txBody>
      </p:sp>
      <p:sp>
        <p:nvSpPr>
          <p:cNvPr id="4" name="Rectangle 3"/>
          <p:cNvSpPr/>
          <p:nvPr/>
        </p:nvSpPr>
        <p:spPr>
          <a:xfrm>
            <a:off x="107584" y="955466"/>
            <a:ext cx="8892000" cy="21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107584" y="3210537"/>
            <a:ext cx="8892000" cy="21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2"/>
          <p:cNvSpPr txBox="1">
            <a:spLocks noChangeArrowheads="1"/>
          </p:cNvSpPr>
          <p:nvPr/>
        </p:nvSpPr>
        <p:spPr bwMode="auto">
          <a:xfrm>
            <a:off x="2843808" y="4119463"/>
            <a:ext cx="3561616" cy="461665"/>
          </a:xfrm>
          <a:prstGeom prst="rect">
            <a:avLst/>
          </a:prstGeom>
          <a:noFill/>
          <a:ln w="9525">
            <a:noFill/>
            <a:miter lim="800000"/>
            <a:headEnd/>
            <a:tailEnd/>
          </a:ln>
        </p:spPr>
        <p:txBody>
          <a:bodyPr wrap="none">
            <a:spAutoFit/>
          </a:bodyPr>
          <a:lstStyle/>
          <a:p>
            <a:pPr>
              <a:defRPr/>
            </a:pPr>
            <a:r>
              <a:rPr lang="fr-FR" dirty="0">
                <a:latin typeface="+mn-lt"/>
              </a:rPr>
              <a:t>Recueil données anciennes</a:t>
            </a:r>
          </a:p>
        </p:txBody>
      </p:sp>
      <p:pic>
        <p:nvPicPr>
          <p:cNvPr id="3" name="Son enregistré">
            <a:hlinkClick r:id="" action="ppaction://media"/>
            <a:extLst>
              <a:ext uri="{FF2B5EF4-FFF2-40B4-BE49-F238E27FC236}">
                <a16:creationId xmlns:a16="http://schemas.microsoft.com/office/drawing/2014/main" id="{D2B85A26-BDE5-42C5-AE49-785FB928D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9364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ChangeArrowheads="1"/>
          </p:cNvSpPr>
          <p:nvPr/>
        </p:nvSpPr>
        <p:spPr bwMode="auto">
          <a:xfrm>
            <a:off x="1" y="980728"/>
            <a:ext cx="9092528" cy="461793"/>
          </a:xfrm>
          <a:prstGeom prst="rect">
            <a:avLst/>
          </a:prstGeom>
          <a:noFill/>
          <a:ln w="9525">
            <a:solidFill>
              <a:schemeClr val="accent6">
                <a:lumMod val="75000"/>
              </a:schemeClr>
            </a:solidFill>
            <a:miter lim="800000"/>
            <a:headEnd/>
            <a:tailEnd/>
          </a:ln>
        </p:spPr>
        <p:txBody>
          <a:bodyPr wrap="square">
            <a:spAutoFit/>
          </a:bodyPr>
          <a:lstStyle/>
          <a:p>
            <a:pPr algn="ctr">
              <a:lnSpc>
                <a:spcPct val="85000"/>
              </a:lnSpc>
              <a:defRPr/>
            </a:pPr>
            <a:r>
              <a:rPr lang="fr-FR" sz="2800" b="1" dirty="0">
                <a:latin typeface="+mn-lt"/>
                <a:cs typeface="Tahoma" pitchFamily="34" charset="0"/>
              </a:rPr>
              <a:t>Mesure de l’exposition au Facteur de Risque</a:t>
            </a: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17</a:t>
            </a:fld>
            <a:endParaRPr lang="fr-FR" altLang="fr-FR"/>
          </a:p>
        </p:txBody>
      </p:sp>
      <p:sp>
        <p:nvSpPr>
          <p:cNvPr id="7" name="Titre 1">
            <a:extLst>
              <a:ext uri="{FF2B5EF4-FFF2-40B4-BE49-F238E27FC236}">
                <a16:creationId xmlns:a16="http://schemas.microsoft.com/office/drawing/2014/main" id="{A3232827-C72F-422E-AD8C-5964154672E2}"/>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3. Le Facteur Etudié</a:t>
            </a:r>
          </a:p>
        </p:txBody>
      </p:sp>
      <p:sp>
        <p:nvSpPr>
          <p:cNvPr id="9" name="Organigramme : Bande perforée 8">
            <a:extLst>
              <a:ext uri="{FF2B5EF4-FFF2-40B4-BE49-F238E27FC236}">
                <a16:creationId xmlns:a16="http://schemas.microsoft.com/office/drawing/2014/main" id="{5FC3052F-84CD-43F8-9439-ED284BE1F0E3}"/>
              </a:ext>
            </a:extLst>
          </p:cNvPr>
          <p:cNvSpPr/>
          <p:nvPr/>
        </p:nvSpPr>
        <p:spPr>
          <a:xfrm>
            <a:off x="19434" y="116632"/>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8" name="Espace réservé du contenu 2">
            <a:extLst>
              <a:ext uri="{FF2B5EF4-FFF2-40B4-BE49-F238E27FC236}">
                <a16:creationId xmlns:a16="http://schemas.microsoft.com/office/drawing/2014/main" id="{626E2BE9-8ED4-4E1C-9C98-CA56C4F5936D}"/>
              </a:ext>
            </a:extLst>
          </p:cNvPr>
          <p:cNvSpPr txBox="1">
            <a:spLocks/>
          </p:cNvSpPr>
          <p:nvPr/>
        </p:nvSpPr>
        <p:spPr>
          <a:xfrm>
            <a:off x="107504" y="1484784"/>
            <a:ext cx="9036496" cy="5976664"/>
          </a:xfrm>
          <a:prstGeom prst="rect">
            <a:avLst/>
          </a:prstGeom>
          <a:solidFill>
            <a:schemeClr val="bg1"/>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Arial" panose="020B0604020202020204" pitchFamily="34" charset="0"/>
              <a:buNone/>
              <a:defRPr/>
            </a:pPr>
            <a:r>
              <a:rPr lang="fr-FR" sz="2000" b="1" dirty="0"/>
              <a:t>Mesure de l’exposition : </a:t>
            </a:r>
            <a:r>
              <a:rPr lang="fr-FR" sz="2000" dirty="0"/>
              <a:t>notion de </a:t>
            </a:r>
            <a:r>
              <a:rPr lang="fr-FR" sz="2000" b="1" dirty="0"/>
              <a:t>dose</a:t>
            </a:r>
            <a:r>
              <a:rPr lang="fr-FR" sz="2000" dirty="0"/>
              <a:t> et de </a:t>
            </a:r>
            <a:r>
              <a:rPr lang="fr-FR" sz="2000" b="1" dirty="0"/>
              <a:t>durée</a:t>
            </a:r>
          </a:p>
          <a:p>
            <a:pPr>
              <a:spcAft>
                <a:spcPts val="600"/>
              </a:spcAft>
              <a:buNone/>
              <a:defRPr/>
            </a:pPr>
            <a:r>
              <a:rPr lang="fr-FR" sz="2000" dirty="0">
                <a:solidFill>
                  <a:prstClr val="black"/>
                </a:solidFill>
                <a:sym typeface="Symbol" pitchFamily="18" charset="2"/>
              </a:rPr>
              <a:t> Cas-témoin = recueil rétrospectif de l’exposition au FDR </a:t>
            </a:r>
          </a:p>
          <a:p>
            <a:pPr>
              <a:lnSpc>
                <a:spcPts val="2500"/>
              </a:lnSpc>
              <a:spcAft>
                <a:spcPts val="600"/>
              </a:spcAft>
              <a:buFont typeface="Arial" panose="020B0604020202020204" pitchFamily="34" charset="0"/>
              <a:buNone/>
              <a:defRPr/>
            </a:pPr>
            <a:r>
              <a:rPr lang="fr-FR" sz="2000" b="1" dirty="0">
                <a:ea typeface="Times New Roman" pitchFamily="18" charset="0"/>
                <a:cs typeface="Arial" pitchFamily="34" charset="0"/>
              </a:rPr>
              <a:t>Définition</a:t>
            </a:r>
            <a:r>
              <a:rPr lang="fr-FR" sz="2000" dirty="0">
                <a:ea typeface="Times New Roman" pitchFamily="18" charset="0"/>
                <a:cs typeface="Arial" pitchFamily="34" charset="0"/>
              </a:rPr>
              <a:t> précise </a:t>
            </a:r>
            <a:r>
              <a:rPr lang="fr-FR" sz="2000" dirty="0"/>
              <a:t>de l’exposition au FDR</a:t>
            </a:r>
          </a:p>
          <a:p>
            <a:pPr>
              <a:lnSpc>
                <a:spcPts val="2500"/>
              </a:lnSpc>
              <a:buFont typeface="Arial" panose="020B0604020202020204" pitchFamily="34" charset="0"/>
              <a:buNone/>
              <a:defRPr/>
            </a:pPr>
            <a:r>
              <a:rPr lang="fr-FR" sz="2000" b="1" dirty="0">
                <a:ea typeface="Times New Roman" pitchFamily="18" charset="0"/>
                <a:cs typeface="Arial" pitchFamily="34" charset="0"/>
              </a:rPr>
              <a:t>Source</a:t>
            </a:r>
            <a:r>
              <a:rPr lang="fr-FR" sz="2000" dirty="0">
                <a:ea typeface="Times New Roman" pitchFamily="18" charset="0"/>
                <a:cs typeface="Arial" pitchFamily="34" charset="0"/>
              </a:rPr>
              <a:t> des données </a:t>
            </a:r>
          </a:p>
          <a:p>
            <a:pPr lvl="1">
              <a:lnSpc>
                <a:spcPts val="2500"/>
              </a:lnSpc>
              <a:spcBef>
                <a:spcPct val="0"/>
              </a:spcBef>
              <a:defRPr/>
            </a:pPr>
            <a:r>
              <a:rPr lang="fr-FR" sz="2000" dirty="0">
                <a:ea typeface="Times New Roman" pitchFamily="18" charset="0"/>
                <a:cs typeface="Arial" pitchFamily="34" charset="0"/>
              </a:rPr>
              <a:t>Questionnaires (le plus fréquent)</a:t>
            </a:r>
          </a:p>
          <a:p>
            <a:pPr lvl="1">
              <a:lnSpc>
                <a:spcPts val="2500"/>
              </a:lnSpc>
              <a:spcBef>
                <a:spcPct val="0"/>
              </a:spcBef>
              <a:spcAft>
                <a:spcPts val="600"/>
              </a:spcAft>
              <a:defRPr/>
            </a:pPr>
            <a:r>
              <a:rPr lang="fr-FR" sz="2000" dirty="0">
                <a:ea typeface="Times New Roman" pitchFamily="18" charset="0"/>
                <a:cs typeface="Arial" pitchFamily="34" charset="0"/>
              </a:rPr>
              <a:t>Dossiers </a:t>
            </a:r>
          </a:p>
          <a:p>
            <a:pPr>
              <a:lnSpc>
                <a:spcPts val="2400"/>
              </a:lnSpc>
              <a:buFont typeface="Arial" panose="020B0604020202020204" pitchFamily="34" charset="0"/>
              <a:buNone/>
              <a:defRPr/>
            </a:pPr>
            <a:r>
              <a:rPr lang="fr-FR" sz="2000" b="1" dirty="0"/>
              <a:t>Méthode de mesure</a:t>
            </a:r>
          </a:p>
          <a:p>
            <a:pPr lvl="1">
              <a:lnSpc>
                <a:spcPts val="2500"/>
              </a:lnSpc>
              <a:spcBef>
                <a:spcPct val="0"/>
              </a:spcBef>
              <a:defRPr/>
            </a:pPr>
            <a:r>
              <a:rPr lang="fr-FR" sz="2000" dirty="0">
                <a:ea typeface="Times New Roman" pitchFamily="18" charset="0"/>
                <a:cs typeface="Arial" pitchFamily="34" charset="0"/>
              </a:rPr>
              <a:t>Standardisée</a:t>
            </a:r>
          </a:p>
          <a:p>
            <a:pPr lvl="1">
              <a:lnSpc>
                <a:spcPts val="2500"/>
              </a:lnSpc>
              <a:spcBef>
                <a:spcPct val="0"/>
              </a:spcBef>
              <a:defRPr/>
            </a:pPr>
            <a:r>
              <a:rPr lang="fr-FR" sz="2000" dirty="0">
                <a:ea typeface="Times New Roman" pitchFamily="18" charset="0"/>
                <a:cs typeface="Arial" pitchFamily="34" charset="0"/>
              </a:rPr>
              <a:t>Valide (exactitude : Se </a:t>
            </a:r>
            <a:r>
              <a:rPr lang="fr-FR" sz="2000" dirty="0" err="1">
                <a:ea typeface="Times New Roman" pitchFamily="18" charset="0"/>
                <a:cs typeface="Arial" pitchFamily="34" charset="0"/>
              </a:rPr>
              <a:t>Sp</a:t>
            </a:r>
            <a:r>
              <a:rPr lang="fr-FR" sz="2000" dirty="0">
                <a:ea typeface="Times New Roman" pitchFamily="18" charset="0"/>
                <a:cs typeface="Arial" pitchFamily="34" charset="0"/>
              </a:rPr>
              <a:t> VP)</a:t>
            </a:r>
          </a:p>
          <a:p>
            <a:pPr lvl="1">
              <a:lnSpc>
                <a:spcPts val="2500"/>
              </a:lnSpc>
              <a:spcBef>
                <a:spcPct val="0"/>
              </a:spcBef>
              <a:defRPr/>
            </a:pPr>
            <a:r>
              <a:rPr lang="fr-FR" sz="2000" dirty="0">
                <a:ea typeface="Times New Roman" pitchFamily="18" charset="0"/>
                <a:cs typeface="Arial" pitchFamily="34" charset="0"/>
              </a:rPr>
              <a:t>Reproductible</a:t>
            </a:r>
            <a:endParaRPr lang="fr-FR" sz="2000" dirty="0"/>
          </a:p>
          <a:p>
            <a:pPr lvl="1" indent="-742950">
              <a:lnSpc>
                <a:spcPts val="2500"/>
              </a:lnSpc>
              <a:spcBef>
                <a:spcPts val="600"/>
              </a:spcBef>
              <a:buFont typeface="Arial" panose="020B0604020202020204" pitchFamily="34" charset="0"/>
              <a:buNone/>
              <a:defRPr/>
            </a:pPr>
            <a:r>
              <a:rPr lang="fr-FR" sz="2000" b="1" dirty="0"/>
              <a:t>Méthode de mesure et de recueil : identiques pour cas et témoins</a:t>
            </a:r>
            <a:r>
              <a:rPr lang="fr-FR" sz="2000" dirty="0"/>
              <a:t>? </a:t>
            </a:r>
          </a:p>
          <a:p>
            <a:pPr lvl="1">
              <a:lnSpc>
                <a:spcPts val="2500"/>
              </a:lnSpc>
              <a:spcBef>
                <a:spcPct val="0"/>
              </a:spcBef>
              <a:defRPr/>
            </a:pPr>
            <a:r>
              <a:rPr lang="fr-FR" sz="2000" dirty="0"/>
              <a:t>Recueil “en aveugle ”, l’enquêteur ne sait pas s’il interroge un cas ou un témoin</a:t>
            </a:r>
          </a:p>
          <a:p>
            <a:pPr lvl="1">
              <a:lnSpc>
                <a:spcPts val="2500"/>
              </a:lnSpc>
              <a:spcBef>
                <a:spcPct val="0"/>
              </a:spcBef>
              <a:defRPr/>
            </a:pPr>
            <a:r>
              <a:rPr lang="fr-FR" sz="2000" dirty="0"/>
              <a:t>Interroger sur différentes expositions (ne pas trop a</a:t>
            </a:r>
          </a:p>
          <a:p>
            <a:pPr lvl="1">
              <a:lnSpc>
                <a:spcPts val="2500"/>
              </a:lnSpc>
              <a:spcBef>
                <a:spcPct val="0"/>
              </a:spcBef>
              <a:defRPr/>
            </a:pPr>
            <a:r>
              <a:rPr lang="fr-FR" sz="2000" dirty="0"/>
              <a:t>Éviter lieux et enquêteurs systématiquement ≠ entre cas et témoins</a:t>
            </a:r>
          </a:p>
          <a:p>
            <a:pPr>
              <a:buFont typeface="Arial" panose="020B0604020202020204" pitchFamily="34" charset="0"/>
              <a:buNone/>
              <a:defRPr/>
            </a:pPr>
            <a:endParaRPr lang="fr-FR" sz="2000" dirty="0"/>
          </a:p>
        </p:txBody>
      </p:sp>
      <p:pic>
        <p:nvPicPr>
          <p:cNvPr id="10"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pic>
        <p:nvPicPr>
          <p:cNvPr id="11" name="Image 10">
            <a:extLst>
              <a:ext uri="{FF2B5EF4-FFF2-40B4-BE49-F238E27FC236}">
                <a16:creationId xmlns:a16="http://schemas.microsoft.com/office/drawing/2014/main" id="{0504130D-F510-492D-BF68-2E484724C47A}"/>
              </a:ext>
            </a:extLst>
          </p:cNvPr>
          <p:cNvPicPr>
            <a:picLocks noChangeAspect="1"/>
          </p:cNvPicPr>
          <p:nvPr/>
        </p:nvPicPr>
        <p:blipFill>
          <a:blip r:embed="rId6"/>
          <a:stretch>
            <a:fillRect/>
          </a:stretch>
        </p:blipFill>
        <p:spPr>
          <a:xfrm>
            <a:off x="7620000" y="4860407"/>
            <a:ext cx="755970" cy="755970"/>
          </a:xfrm>
          <a:prstGeom prst="rect">
            <a:avLst/>
          </a:prstGeom>
        </p:spPr>
      </p:pic>
    </p:spTree>
    <p:extLst>
      <p:ext uri="{BB962C8B-B14F-4D97-AF65-F5344CB8AC3E}">
        <p14:creationId xmlns:p14="http://schemas.microsoft.com/office/powerpoint/2010/main" val="38802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451933B-B0AB-4B35-AF3A-80D9760A2BF7}"/>
              </a:ext>
            </a:extLst>
          </p:cNvPr>
          <p:cNvSpPr>
            <a:spLocks noChangeArrowheads="1"/>
          </p:cNvSpPr>
          <p:nvPr/>
        </p:nvSpPr>
        <p:spPr bwMode="auto">
          <a:xfrm>
            <a:off x="395536" y="627410"/>
            <a:ext cx="8424862" cy="6001643"/>
          </a:xfrm>
          <a:prstGeom prst="rect">
            <a:avLst/>
          </a:prstGeom>
          <a:solidFill>
            <a:schemeClr val="bg1"/>
          </a:solidFill>
          <a:ln w="9525">
            <a:noFill/>
            <a:miter lim="800000"/>
            <a:headEnd/>
            <a:tailEnd/>
          </a:ln>
          <a:effectLst/>
        </p:spPr>
        <p:txBody>
          <a:bodyPr anchor="ctr">
            <a:spAutoFit/>
          </a:bodyPr>
          <a:lstStyle/>
          <a:p>
            <a:pPr algn="just">
              <a:defRPr/>
            </a:pPr>
            <a:r>
              <a:rPr lang="fr-FR" b="1" i="1" dirty="0">
                <a:latin typeface="+mj-lt"/>
                <a:ea typeface="Times New Roman" pitchFamily="18" charset="0"/>
                <a:cs typeface="Arial" pitchFamily="34" charset="0"/>
              </a:rPr>
              <a:t>Collecte des données</a:t>
            </a:r>
            <a:endParaRPr lang="fr-FR" b="1" dirty="0">
              <a:latin typeface="+mj-lt"/>
            </a:endParaRPr>
          </a:p>
          <a:p>
            <a:pPr algn="just">
              <a:defRPr/>
            </a:pPr>
            <a:r>
              <a:rPr lang="fr-FR" dirty="0">
                <a:latin typeface="+mj-lt"/>
                <a:ea typeface="Times New Roman" pitchFamily="18" charset="0"/>
                <a:cs typeface="Arial" pitchFamily="34" charset="0"/>
              </a:rPr>
              <a:t>Pour chaque patient, des interviewers entraînés sans information sur le statut du patient ont conduit un entretien téléphonique standardisé. Des données sur le niveau d’études, la profession, le statut marital, le nombre d’enfants, le lieu de résidence (urbain ou rural) et le lieu de naissance (France ou autres pays) ont été collectées. Les questions sur l’histoire vaccinale ont inclus des items sur les </a:t>
            </a:r>
            <a:r>
              <a:rPr lang="fr-FR" b="1" dirty="0">
                <a:latin typeface="+mj-lt"/>
                <a:ea typeface="Times New Roman" pitchFamily="18" charset="0"/>
                <a:cs typeface="Arial" pitchFamily="34" charset="0"/>
              </a:rPr>
              <a:t>vaccins</a:t>
            </a:r>
            <a:r>
              <a:rPr lang="fr-FR" dirty="0">
                <a:latin typeface="+mj-lt"/>
                <a:ea typeface="Times New Roman" pitchFamily="18" charset="0"/>
                <a:cs typeface="Arial" pitchFamily="34" charset="0"/>
              </a:rPr>
              <a:t> </a:t>
            </a:r>
            <a:r>
              <a:rPr lang="fr-FR" b="1" dirty="0">
                <a:latin typeface="+mj-lt"/>
                <a:ea typeface="Times New Roman" pitchFamily="18" charset="0"/>
                <a:cs typeface="Arial" pitchFamily="34" charset="0"/>
              </a:rPr>
              <a:t>contre</a:t>
            </a:r>
            <a:r>
              <a:rPr lang="fr-FR" dirty="0">
                <a:latin typeface="+mj-lt"/>
                <a:ea typeface="Times New Roman" pitchFamily="18" charset="0"/>
                <a:cs typeface="Arial" pitchFamily="34" charset="0"/>
              </a:rPr>
              <a:t> l’hépatite A, </a:t>
            </a:r>
            <a:r>
              <a:rPr lang="fr-FR" b="1" dirty="0">
                <a:latin typeface="+mj-lt"/>
                <a:ea typeface="Times New Roman" pitchFamily="18" charset="0"/>
                <a:cs typeface="Arial" pitchFamily="34" charset="0"/>
              </a:rPr>
              <a:t>l’hépatite B</a:t>
            </a:r>
            <a:r>
              <a:rPr lang="fr-FR" dirty="0">
                <a:latin typeface="+mj-lt"/>
                <a:ea typeface="Times New Roman" pitchFamily="18" charset="0"/>
                <a:cs typeface="Arial" pitchFamily="34" charset="0"/>
              </a:rPr>
              <a:t>, le tétanos, la poliomyélite, la diphtérie, la fièvre jaune, la grippe, la méningite, la tuberculose et le choléra. Pour chaque vaccin, il a été demandé aux patients s’ils avaient eu une </a:t>
            </a:r>
            <a:r>
              <a:rPr lang="fr-FR" b="1" dirty="0">
                <a:latin typeface="+mj-lt"/>
                <a:ea typeface="Times New Roman" pitchFamily="18" charset="0"/>
                <a:cs typeface="Arial" pitchFamily="34" charset="0"/>
              </a:rPr>
              <a:t>injection vaccinale entre le milieu de 1993 et Décembre 1995</a:t>
            </a:r>
            <a:r>
              <a:rPr lang="fr-FR" dirty="0">
                <a:latin typeface="+mj-lt"/>
                <a:ea typeface="Times New Roman" pitchFamily="18" charset="0"/>
                <a:cs typeface="Arial" pitchFamily="34" charset="0"/>
              </a:rPr>
              <a:t>. Les </a:t>
            </a:r>
            <a:r>
              <a:rPr lang="fr-FR" b="1" dirty="0">
                <a:latin typeface="+mj-lt"/>
                <a:ea typeface="Times New Roman" pitchFamily="18" charset="0"/>
                <a:cs typeface="Arial" pitchFamily="34" charset="0"/>
              </a:rPr>
              <a:t>dates des injections </a:t>
            </a:r>
            <a:r>
              <a:rPr lang="fr-FR" dirty="0">
                <a:latin typeface="+mj-lt"/>
                <a:ea typeface="Times New Roman" pitchFamily="18" charset="0"/>
                <a:cs typeface="Arial" pitchFamily="34" charset="0"/>
              </a:rPr>
              <a:t>vaccinales ont été enregistrées. 64% des cas et 71% des contrôles se sont référés à leur carnet de vaccination au cours de l’entretien, le carnet de vaccination étant un document officiel rempli par les médecins généralistes à l’occasion de chaque injection vaccinale. </a:t>
            </a:r>
            <a:endParaRPr lang="fr-FR" dirty="0">
              <a:latin typeface="+mj-lt"/>
            </a:endParaRPr>
          </a:p>
        </p:txBody>
      </p:sp>
      <p:sp>
        <p:nvSpPr>
          <p:cNvPr id="3" name="Rectangle 2">
            <a:extLst>
              <a:ext uri="{FF2B5EF4-FFF2-40B4-BE49-F238E27FC236}">
                <a16:creationId xmlns:a16="http://schemas.microsoft.com/office/drawing/2014/main" id="{9C7109B4-0AC2-4464-9C33-164ECEA88789}"/>
              </a:ext>
            </a:extLst>
          </p:cNvPr>
          <p:cNvSpPr/>
          <p:nvPr/>
        </p:nvSpPr>
        <p:spPr>
          <a:xfrm>
            <a:off x="3643313" y="214313"/>
            <a:ext cx="2382837" cy="461962"/>
          </a:xfrm>
          <a:prstGeom prst="rect">
            <a:avLst/>
          </a:prstGeom>
          <a:solidFill>
            <a:srgbClr val="FFCCCC"/>
          </a:solidFill>
        </p:spPr>
        <p:txBody>
          <a:bodyPr wrap="none">
            <a:spAutoFit/>
          </a:bodyPr>
          <a:lstStyle/>
          <a:p>
            <a:pPr>
              <a:defRPr/>
            </a:pPr>
            <a:r>
              <a:rPr lang="fr-FR" b="1" dirty="0">
                <a:latin typeface="+mj-lt"/>
              </a:rPr>
              <a:t>Facteur de risque</a:t>
            </a:r>
            <a:endParaRPr lang="fr-FR" dirty="0">
              <a:latin typeface="+mj-lt"/>
            </a:endParaRP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57950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DB26CFF-4556-47AC-A507-EB41568D2197}"/>
              </a:ext>
            </a:extLst>
          </p:cNvPr>
          <p:cNvSpPr>
            <a:spLocks noChangeArrowheads="1"/>
          </p:cNvSpPr>
          <p:nvPr/>
        </p:nvSpPr>
        <p:spPr bwMode="auto">
          <a:xfrm>
            <a:off x="714375" y="785813"/>
            <a:ext cx="4143375" cy="5786437"/>
          </a:xfrm>
          <a:prstGeom prst="rect">
            <a:avLst/>
          </a:prstGeom>
          <a:noFill/>
          <a:ln w="9525">
            <a:noFill/>
            <a:miter lim="800000"/>
            <a:headEnd/>
            <a:tailEnd/>
          </a:ln>
          <a:effectLst/>
        </p:spPr>
        <p:txBody>
          <a:bodyPr anchor="ctr">
            <a:spAutoFit/>
          </a:bodyPr>
          <a:lstStyle/>
          <a:p>
            <a:pPr algn="just">
              <a:defRPr/>
            </a:pPr>
            <a:r>
              <a:rPr lang="fr-FR" sz="2000" b="1" i="1" dirty="0">
                <a:solidFill>
                  <a:schemeClr val="tx1">
                    <a:lumMod val="50000"/>
                    <a:lumOff val="50000"/>
                  </a:schemeClr>
                </a:solidFill>
                <a:latin typeface="+mj-lt"/>
                <a:ea typeface="Times New Roman" pitchFamily="18" charset="0"/>
                <a:cs typeface="Arial" pitchFamily="34" charset="0"/>
              </a:rPr>
              <a:t>Collecte des données</a:t>
            </a:r>
            <a:endParaRPr lang="fr-FR" sz="2000" b="1" dirty="0">
              <a:solidFill>
                <a:schemeClr val="tx1">
                  <a:lumMod val="50000"/>
                  <a:lumOff val="50000"/>
                </a:schemeClr>
              </a:solidFill>
              <a:latin typeface="+mj-lt"/>
            </a:endParaRPr>
          </a:p>
          <a:p>
            <a:pPr algn="just">
              <a:defRPr/>
            </a:pPr>
            <a:r>
              <a:rPr lang="fr-FR" sz="1600" dirty="0">
                <a:solidFill>
                  <a:schemeClr val="bg1">
                    <a:lumMod val="75000"/>
                  </a:schemeClr>
                </a:solidFill>
                <a:latin typeface="+mj-lt"/>
                <a:ea typeface="Times New Roman" pitchFamily="18" charset="0"/>
                <a:cs typeface="Arial" pitchFamily="34" charset="0"/>
              </a:rPr>
              <a:t>Pour chaque patient, des interviewers entraînés sans information sur le statut du patient ont conduit un entretien téléphonique standardisé. Des données sur le niveau d’études, la profession, le statut marital, le nombre d’enfants, le lieu de résidence (urbain ou rural) et le lieu de naissance (France ou autres pays) ont été collectées. Les questions sur l’histoire vaccinale ont inclus des items sur les vaccins contre l’hépatite A, l’hépatite B, le tétanos, la poliomyélite, la diphtérie, la fièvre jaune, la grippe, la méningite, la tuberculose et le choléra. Pour chaque vaccin, il a été demandé aux patients s’ils avaient eu une injection vaccinale entre le milieu de 1993 et Décembre 1995. Les dates des injections vaccinales ont été enregistrées. Soixante quatre pour cent des cas et 71% des contrôles se sont référés à leur carnet de vaccination au cours de l’entretien, le carnet de vaccination étant un document officiel rempli par les médecins généralistes à l’occasion de chaque injection vaccinale. </a:t>
            </a:r>
            <a:endParaRPr lang="fr-FR" sz="1600" dirty="0">
              <a:solidFill>
                <a:schemeClr val="bg1">
                  <a:lumMod val="75000"/>
                </a:schemeClr>
              </a:solidFill>
              <a:latin typeface="+mj-lt"/>
            </a:endParaRPr>
          </a:p>
        </p:txBody>
      </p:sp>
      <p:sp>
        <p:nvSpPr>
          <p:cNvPr id="3" name="Rectangle 2">
            <a:extLst>
              <a:ext uri="{FF2B5EF4-FFF2-40B4-BE49-F238E27FC236}">
                <a16:creationId xmlns:a16="http://schemas.microsoft.com/office/drawing/2014/main" id="{692C2D33-6FD2-41E4-A2A7-5375179EBF14}"/>
              </a:ext>
            </a:extLst>
          </p:cNvPr>
          <p:cNvSpPr/>
          <p:nvPr/>
        </p:nvSpPr>
        <p:spPr>
          <a:xfrm>
            <a:off x="3127375" y="274638"/>
            <a:ext cx="2752725" cy="523875"/>
          </a:xfrm>
          <a:prstGeom prst="rect">
            <a:avLst/>
          </a:prstGeom>
          <a:solidFill>
            <a:srgbClr val="FFCCCC"/>
          </a:solidFill>
        </p:spPr>
        <p:txBody>
          <a:bodyPr wrap="none">
            <a:spAutoFit/>
          </a:bodyPr>
          <a:lstStyle/>
          <a:p>
            <a:pPr>
              <a:defRPr/>
            </a:pPr>
            <a:r>
              <a:rPr lang="fr-FR" sz="2800" b="1" dirty="0">
                <a:latin typeface="+mj-lt"/>
              </a:rPr>
              <a:t>Facteur de risque</a:t>
            </a:r>
            <a:endParaRPr lang="fr-FR" sz="2800" dirty="0">
              <a:latin typeface="+mj-lt"/>
            </a:endParaRPr>
          </a:p>
        </p:txBody>
      </p:sp>
      <p:sp>
        <p:nvSpPr>
          <p:cNvPr id="105473" name="Rectangle 1">
            <a:extLst>
              <a:ext uri="{FF2B5EF4-FFF2-40B4-BE49-F238E27FC236}">
                <a16:creationId xmlns:a16="http://schemas.microsoft.com/office/drawing/2014/main" id="{4FF510F0-4ABE-4490-9E2C-FCBC139C76B9}"/>
              </a:ext>
            </a:extLst>
          </p:cNvPr>
          <p:cNvSpPr>
            <a:spLocks noChangeArrowheads="1"/>
          </p:cNvSpPr>
          <p:nvPr/>
        </p:nvSpPr>
        <p:spPr bwMode="auto">
          <a:xfrm>
            <a:off x="539552" y="1416873"/>
            <a:ext cx="7929618" cy="4524315"/>
          </a:xfrm>
          <a:prstGeom prst="rect">
            <a:avLst/>
          </a:prstGeom>
          <a:solidFill>
            <a:srgbClr val="FFCCCC"/>
          </a:soli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defRPr/>
            </a:pPr>
            <a:r>
              <a:rPr lang="fr-FR" b="1" dirty="0">
                <a:solidFill>
                  <a:schemeClr val="tx1"/>
                </a:solidFill>
                <a:latin typeface="+mj-lt"/>
                <a:ea typeface="Times New Roman" pitchFamily="18" charset="0"/>
                <a:cs typeface="Arial" pitchFamily="34" charset="0"/>
              </a:rPr>
              <a:t>Interviewers formés, sans information sur le statut du patient </a:t>
            </a:r>
            <a:r>
              <a:rPr lang="fr-FR" dirty="0">
                <a:solidFill>
                  <a:schemeClr val="tx1"/>
                </a:solidFill>
                <a:latin typeface="+mj-lt"/>
                <a:ea typeface="Times New Roman" pitchFamily="18" charset="0"/>
                <a:cs typeface="Arial" pitchFamily="34" charset="0"/>
              </a:rPr>
              <a:t>ont conduit un </a:t>
            </a:r>
            <a:r>
              <a:rPr lang="fr-FR" b="1" dirty="0">
                <a:solidFill>
                  <a:schemeClr val="tx1"/>
                </a:solidFill>
                <a:latin typeface="+mj-lt"/>
                <a:ea typeface="Times New Roman" pitchFamily="18" charset="0"/>
                <a:cs typeface="Arial" pitchFamily="34" charset="0"/>
              </a:rPr>
              <a:t>entretien téléphonique standardisé</a:t>
            </a:r>
          </a:p>
          <a:p>
            <a:pPr>
              <a:defRPr/>
            </a:pPr>
            <a:r>
              <a:rPr lang="fr-FR" dirty="0">
                <a:solidFill>
                  <a:schemeClr val="tx1"/>
                </a:solidFill>
                <a:latin typeface="+mj-lt"/>
                <a:ea typeface="Times New Roman" pitchFamily="18" charset="0"/>
                <a:cs typeface="Arial" pitchFamily="34" charset="0"/>
              </a:rPr>
              <a:t> </a:t>
            </a:r>
          </a:p>
          <a:p>
            <a:pPr>
              <a:defRPr/>
            </a:pPr>
            <a:r>
              <a:rPr lang="fr-FR" dirty="0">
                <a:solidFill>
                  <a:schemeClr val="tx1"/>
                </a:solidFill>
                <a:latin typeface="+mj-lt"/>
                <a:ea typeface="Times New Roman" pitchFamily="18" charset="0"/>
                <a:cs typeface="Arial" pitchFamily="34" charset="0"/>
              </a:rPr>
              <a:t>Il a été demandé aux patients s’ils avaient eu une </a:t>
            </a:r>
            <a:r>
              <a:rPr lang="fr-FR" b="1" dirty="0">
                <a:solidFill>
                  <a:schemeClr val="tx1"/>
                </a:solidFill>
                <a:latin typeface="+mj-lt"/>
                <a:ea typeface="Times New Roman" pitchFamily="18" charset="0"/>
                <a:cs typeface="Arial" pitchFamily="34" charset="0"/>
              </a:rPr>
              <a:t>injection vaccinale </a:t>
            </a:r>
            <a:r>
              <a:rPr lang="fr-FR" b="1" dirty="0">
                <a:solidFill>
                  <a:schemeClr val="tx1"/>
                </a:solidFill>
                <a:ea typeface="Times New Roman" pitchFamily="18" charset="0"/>
                <a:cs typeface="Arial" pitchFamily="34" charset="0"/>
              </a:rPr>
              <a:t>contre l’hépatite B </a:t>
            </a:r>
            <a:r>
              <a:rPr lang="fr-FR" b="1" dirty="0">
                <a:solidFill>
                  <a:schemeClr val="tx1"/>
                </a:solidFill>
                <a:latin typeface="+mj-lt"/>
                <a:ea typeface="Times New Roman" pitchFamily="18" charset="0"/>
                <a:cs typeface="Arial" pitchFamily="34" charset="0"/>
              </a:rPr>
              <a:t>entre début 1993 et fin 1995</a:t>
            </a:r>
            <a:r>
              <a:rPr lang="fr-FR" dirty="0">
                <a:solidFill>
                  <a:schemeClr val="tx1"/>
                </a:solidFill>
                <a:latin typeface="+mj-lt"/>
                <a:ea typeface="Times New Roman" pitchFamily="18" charset="0"/>
                <a:cs typeface="Arial" pitchFamily="34" charset="0"/>
              </a:rPr>
              <a:t> </a:t>
            </a:r>
          </a:p>
          <a:p>
            <a:pPr>
              <a:defRPr/>
            </a:pPr>
            <a:endParaRPr lang="fr-FR" dirty="0">
              <a:solidFill>
                <a:schemeClr val="tx1"/>
              </a:solidFill>
              <a:latin typeface="+mj-lt"/>
              <a:ea typeface="Times New Roman" pitchFamily="18" charset="0"/>
              <a:cs typeface="Arial" pitchFamily="34" charset="0"/>
            </a:endParaRPr>
          </a:p>
          <a:p>
            <a:pPr>
              <a:defRPr/>
            </a:pPr>
            <a:r>
              <a:rPr lang="fr-FR" dirty="0">
                <a:solidFill>
                  <a:schemeClr val="tx1"/>
                </a:solidFill>
                <a:latin typeface="+mj-lt"/>
                <a:ea typeface="Times New Roman" pitchFamily="18" charset="0"/>
                <a:cs typeface="Arial" pitchFamily="34" charset="0"/>
              </a:rPr>
              <a:t>Les dates des injections vaccinales étaient enregistrées</a:t>
            </a:r>
          </a:p>
          <a:p>
            <a:pPr>
              <a:defRPr/>
            </a:pPr>
            <a:endParaRPr lang="fr-FR" dirty="0">
              <a:solidFill>
                <a:schemeClr val="tx1"/>
              </a:solidFill>
              <a:latin typeface="+mj-lt"/>
              <a:ea typeface="Times New Roman" pitchFamily="18" charset="0"/>
              <a:cs typeface="Arial" pitchFamily="34" charset="0"/>
            </a:endParaRPr>
          </a:p>
          <a:p>
            <a:pPr>
              <a:defRPr/>
            </a:pPr>
            <a:r>
              <a:rPr lang="fr-FR" b="1" dirty="0">
                <a:solidFill>
                  <a:schemeClr val="tx1"/>
                </a:solidFill>
                <a:latin typeface="+mj-lt"/>
                <a:ea typeface="Times New Roman" pitchFamily="18" charset="0"/>
                <a:cs typeface="Arial" pitchFamily="34" charset="0"/>
              </a:rPr>
              <a:t>64% des cas et 71% des contrôles se sont référés à leur carnet de vaccination au cours de l’entretien</a:t>
            </a:r>
            <a:r>
              <a:rPr lang="fr-FR" dirty="0">
                <a:solidFill>
                  <a:schemeClr val="tx1"/>
                </a:solidFill>
                <a:latin typeface="+mj-lt"/>
                <a:ea typeface="Times New Roman" pitchFamily="18" charset="0"/>
                <a:cs typeface="Arial" pitchFamily="34" charset="0"/>
              </a:rPr>
              <a:t>, document officiel rempli par les médecins généralistes à l’occasion de chaque injection vaccinale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0026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325EF4-1245-4BBE-96C5-111B8969ECD4}"/>
              </a:ext>
            </a:extLst>
          </p:cNvPr>
          <p:cNvSpPr>
            <a:spLocks noGrp="1"/>
          </p:cNvSpPr>
          <p:nvPr>
            <p:ph idx="1"/>
          </p:nvPr>
        </p:nvSpPr>
        <p:spPr>
          <a:xfrm>
            <a:off x="468313" y="1557338"/>
            <a:ext cx="8507412" cy="4823990"/>
          </a:xfrm>
        </p:spPr>
        <p:txBody>
          <a:bodyPr rtlCol="0">
            <a:normAutofit fontScale="85000" lnSpcReduction="10000"/>
          </a:bodyPr>
          <a:lstStyle/>
          <a:p>
            <a:pPr>
              <a:defRPr/>
            </a:pPr>
            <a:r>
              <a:rPr lang="fr-FR" b="1" dirty="0"/>
              <a:t>Connaitre les Forces et Faiblesses des études cas-témoins </a:t>
            </a:r>
            <a:r>
              <a:rPr lang="fr-FR" dirty="0"/>
              <a:t>(rappel</a:t>
            </a:r>
            <a:r>
              <a:rPr lang="fr-FR" b="1" dirty="0"/>
              <a:t> </a:t>
            </a:r>
            <a:r>
              <a:rPr lang="fr-FR" dirty="0"/>
              <a:t>cours DFGSM2)</a:t>
            </a:r>
            <a:endParaRPr lang="fr-FR" b="1" dirty="0"/>
          </a:p>
          <a:p>
            <a:pPr>
              <a:defRPr/>
            </a:pPr>
            <a:r>
              <a:rPr lang="fr-FR" dirty="0"/>
              <a:t>Connaitre </a:t>
            </a:r>
            <a:r>
              <a:rPr lang="fr-FR" b="1" dirty="0"/>
              <a:t>les points clefs </a:t>
            </a:r>
            <a:r>
              <a:rPr lang="fr-FR" dirty="0"/>
              <a:t>à vérifier en LCA des </a:t>
            </a:r>
            <a:r>
              <a:rPr lang="fr-FR" b="1" dirty="0"/>
              <a:t>études cas-témoins </a:t>
            </a:r>
            <a:r>
              <a:rPr lang="fr-FR" dirty="0"/>
              <a:t>et</a:t>
            </a:r>
            <a:r>
              <a:rPr lang="fr-FR" b="1" dirty="0"/>
              <a:t> où les trouver dans la publication</a:t>
            </a:r>
          </a:p>
          <a:p>
            <a:pPr>
              <a:defRPr/>
            </a:pPr>
            <a:r>
              <a:rPr lang="fr-FR" dirty="0"/>
              <a:t>Savoir</a:t>
            </a:r>
            <a:r>
              <a:rPr lang="fr-FR" b="1" dirty="0"/>
              <a:t> rechercher des biais pouvant altérer la validité</a:t>
            </a:r>
          </a:p>
          <a:p>
            <a:pPr>
              <a:defRPr/>
            </a:pPr>
            <a:r>
              <a:rPr lang="fr-FR" dirty="0"/>
              <a:t>Savoir</a:t>
            </a:r>
            <a:r>
              <a:rPr lang="fr-FR" b="1" dirty="0"/>
              <a:t> rechercher les facteurs de confusion potentiels et apprécier la façon dont ils sont pris en compte </a:t>
            </a:r>
          </a:p>
          <a:p>
            <a:pPr>
              <a:defRPr/>
            </a:pPr>
            <a:r>
              <a:rPr lang="fr-FR" dirty="0"/>
              <a:t>Savoir</a:t>
            </a:r>
            <a:r>
              <a:rPr lang="fr-FR" b="1" dirty="0"/>
              <a:t> interpréter les résultats</a:t>
            </a:r>
          </a:p>
          <a:p>
            <a:pPr eaLnBrk="1" fontAlgn="auto" hangingPunct="1">
              <a:spcAft>
                <a:spcPts val="0"/>
              </a:spcAft>
              <a:defRPr/>
            </a:pPr>
            <a:r>
              <a:rPr lang="fr-FR" dirty="0"/>
              <a:t>Savoir se prononcer sur </a:t>
            </a:r>
            <a:r>
              <a:rPr lang="fr-FR" b="1" dirty="0"/>
              <a:t>la validité interne, la validité externe, la cohérence externe, la pertinence et l’utilité de la publication</a:t>
            </a:r>
          </a:p>
          <a:p>
            <a:pPr marL="715963" eaLnBrk="1" fontAlgn="auto" hangingPunct="1">
              <a:spcAft>
                <a:spcPts val="0"/>
              </a:spcAft>
              <a:tabLst>
                <a:tab pos="709613" algn="l"/>
              </a:tabLst>
              <a:defRPr/>
            </a:pPr>
            <a:endParaRPr lang="fr-FR" b="1" dirty="0"/>
          </a:p>
          <a:p>
            <a:pPr marL="715963" eaLnBrk="1" fontAlgn="auto" hangingPunct="1">
              <a:spcAft>
                <a:spcPts val="0"/>
              </a:spcAft>
              <a:tabLst>
                <a:tab pos="709613" algn="l"/>
              </a:tabLst>
              <a:defRPr/>
            </a:pPr>
            <a:endParaRPr lang="fr-FR" b="1" dirty="0"/>
          </a:p>
          <a:p>
            <a:pPr marL="0" indent="0" eaLnBrk="1" fontAlgn="auto" hangingPunct="1">
              <a:spcAft>
                <a:spcPts val="0"/>
              </a:spcAft>
              <a:buFont typeface="Arial" panose="020B0604020202020204" pitchFamily="34" charset="0"/>
              <a:buNone/>
              <a:defRPr/>
            </a:pPr>
            <a:endParaRPr lang="fr-FR" b="1"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6" name="Titre 1"/>
          <p:cNvSpPr txBox="1">
            <a:spLocks/>
          </p:cNvSpPr>
          <p:nvPr/>
        </p:nvSpPr>
        <p:spPr bwMode="auto">
          <a:xfrm>
            <a:off x="468313" y="188913"/>
            <a:ext cx="8229600" cy="1143000"/>
          </a:xfrm>
          <a:prstGeom prst="rect">
            <a:avLst/>
          </a:prstGeom>
          <a:noFill/>
          <a:ln>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altLang="fr-FR" sz="3000" b="1" dirty="0"/>
              <a:t>Objectifs pédagogiques : LCA études cas-témoins</a:t>
            </a:r>
          </a:p>
        </p:txBody>
      </p:sp>
    </p:spTree>
    <p:extLst>
      <p:ext uri="{BB962C8B-B14F-4D97-AF65-F5344CB8AC3E}">
        <p14:creationId xmlns:p14="http://schemas.microsoft.com/office/powerpoint/2010/main" val="41777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979613" y="1100857"/>
            <a:ext cx="5483225" cy="477838"/>
          </a:xfrm>
          <a:prstGeom prst="rect">
            <a:avLst/>
          </a:prstGeom>
          <a:noFill/>
          <a:ln w="9525">
            <a:solidFill>
              <a:schemeClr val="accent6">
                <a:lumMod val="75000"/>
              </a:schemeClr>
            </a:solidFill>
            <a:miter lim="800000"/>
            <a:headEnd/>
            <a:tailEnd/>
          </a:ln>
        </p:spPr>
        <p:txBody>
          <a:bodyPr wrap="none" bIns="0" anchor="ctr">
            <a:spAutoFit/>
          </a:bodyPr>
          <a:lstStyle/>
          <a:p>
            <a:pPr algn="ctr">
              <a:defRPr/>
            </a:pPr>
            <a:r>
              <a:rPr lang="fr-FR" sz="2800" b="1" dirty="0">
                <a:latin typeface="+mn-lt"/>
                <a:cs typeface="Tahoma" pitchFamily="34" charset="0"/>
              </a:rPr>
              <a:t>Mesure du Critère de Jugement (CJ)</a:t>
            </a:r>
          </a:p>
        </p:txBody>
      </p:sp>
      <p:sp>
        <p:nvSpPr>
          <p:cNvPr id="61443" name="Rectangle 4"/>
          <p:cNvSpPr>
            <a:spLocks noChangeArrowheads="1"/>
          </p:cNvSpPr>
          <p:nvPr/>
        </p:nvSpPr>
        <p:spPr bwMode="auto">
          <a:xfrm>
            <a:off x="684213" y="2125652"/>
            <a:ext cx="8351837" cy="3416320"/>
          </a:xfrm>
          <a:prstGeom prst="rect">
            <a:avLst/>
          </a:prstGeom>
          <a:noFill/>
          <a:ln w="9525">
            <a:noFill/>
            <a:miter lim="800000"/>
            <a:headEnd/>
            <a:tailEnd/>
          </a:ln>
        </p:spPr>
        <p:txBody>
          <a:bodyPr anchor="ctr">
            <a:spAutoFit/>
          </a:bodyPr>
          <a:lstStyle/>
          <a:p>
            <a:pPr>
              <a:lnSpc>
                <a:spcPct val="150000"/>
              </a:lnSpc>
              <a:buFont typeface="Arial" pitchFamily="34" charset="0"/>
              <a:buChar char="•"/>
              <a:tabLst>
                <a:tab pos="228600" algn="l"/>
              </a:tabLst>
              <a:defRPr/>
            </a:pPr>
            <a:r>
              <a:rPr lang="fr-FR" dirty="0">
                <a:latin typeface="+mn-lt"/>
                <a:sym typeface="Symbol" pitchFamily="18" charset="2"/>
              </a:rPr>
              <a:t> Etude Cas-Témoins =&gt; « CJ » = identification des cas </a:t>
            </a:r>
            <a:endParaRPr lang="fr-FR" b="1" dirty="0">
              <a:latin typeface="+mn-lt"/>
              <a:sym typeface="Symbol" pitchFamily="18" charset="2"/>
            </a:endParaRPr>
          </a:p>
          <a:p>
            <a:pPr>
              <a:lnSpc>
                <a:spcPct val="150000"/>
              </a:lnSpc>
              <a:buFont typeface="Arial" pitchFamily="34" charset="0"/>
              <a:buChar char="•"/>
              <a:tabLst>
                <a:tab pos="228600" algn="l"/>
              </a:tabLst>
              <a:defRPr/>
            </a:pPr>
            <a:r>
              <a:rPr lang="fr-FR" dirty="0">
                <a:latin typeface="+mn-lt"/>
                <a:sym typeface="Symbol" pitchFamily="18" charset="2"/>
              </a:rPr>
              <a:t> Définition </a:t>
            </a:r>
            <a:r>
              <a:rPr lang="fr-FR" b="1" dirty="0">
                <a:latin typeface="+mn-lt"/>
                <a:sym typeface="Symbol" pitchFamily="18" charset="2"/>
              </a:rPr>
              <a:t>reconnue </a:t>
            </a:r>
            <a:r>
              <a:rPr lang="fr-FR" dirty="0">
                <a:latin typeface="+mn-lt"/>
                <a:sym typeface="Symbol" pitchFamily="18" charset="2"/>
              </a:rPr>
              <a:t>(référence bibliographique)</a:t>
            </a:r>
          </a:p>
          <a:p>
            <a:pPr>
              <a:lnSpc>
                <a:spcPct val="150000"/>
              </a:lnSpc>
              <a:buFont typeface="Arial" pitchFamily="34" charset="0"/>
              <a:buChar char="•"/>
              <a:tabLst>
                <a:tab pos="228600" algn="l"/>
              </a:tabLst>
              <a:defRPr/>
            </a:pPr>
            <a:r>
              <a:rPr lang="fr-FR" dirty="0">
                <a:latin typeface="+mn-lt"/>
                <a:sym typeface="Symbol" pitchFamily="18" charset="2"/>
              </a:rPr>
              <a:t> Outil de mesure validé (exactitude et reproductibilité)</a:t>
            </a:r>
          </a:p>
          <a:p>
            <a:pPr marL="457200" lvl="3">
              <a:lnSpc>
                <a:spcPct val="150000"/>
              </a:lnSpc>
              <a:buFont typeface="Arial" pitchFamily="34" charset="0"/>
              <a:buChar char="•"/>
              <a:tabLst>
                <a:tab pos="228600" algn="l"/>
              </a:tabLst>
              <a:defRPr/>
            </a:pPr>
            <a:r>
              <a:rPr lang="fr-FR" sz="1600" b="1" i="1" dirty="0">
                <a:solidFill>
                  <a:schemeClr val="bg1">
                    <a:lumMod val="50000"/>
                  </a:schemeClr>
                </a:solidFill>
                <a:sym typeface="Symbol" pitchFamily="18" charset="2"/>
              </a:rPr>
              <a:t>Exactitude : l’instrument donne t’il une mesure proche de la réalité?</a:t>
            </a:r>
          </a:p>
          <a:p>
            <a:pPr marL="457200" lvl="3">
              <a:lnSpc>
                <a:spcPct val="150000"/>
              </a:lnSpc>
              <a:buFont typeface="Arial" pitchFamily="34" charset="0"/>
              <a:buChar char="•"/>
              <a:tabLst>
                <a:tab pos="228600" algn="l"/>
              </a:tabLst>
              <a:defRPr/>
            </a:pPr>
            <a:r>
              <a:rPr lang="fr-FR" sz="1600" b="1" i="1" dirty="0">
                <a:solidFill>
                  <a:schemeClr val="bg1">
                    <a:lumMod val="50000"/>
                  </a:schemeClr>
                </a:solidFill>
                <a:sym typeface="Symbol" pitchFamily="18" charset="2"/>
              </a:rPr>
              <a:t>Reproductibilité = des mesures répétées dans les mêmes conditions donnent–elles les mêmes résultats?</a:t>
            </a:r>
            <a:endParaRPr lang="fr-FR" dirty="0">
              <a:latin typeface="+mn-lt"/>
              <a:sym typeface="Symbol" pitchFamily="18" charset="2"/>
            </a:endParaRPr>
          </a:p>
          <a:p>
            <a:pPr>
              <a:lnSpc>
                <a:spcPct val="150000"/>
              </a:lnSpc>
              <a:buFont typeface="Arial" pitchFamily="34" charset="0"/>
              <a:buChar char="•"/>
              <a:tabLst>
                <a:tab pos="228600" algn="l"/>
              </a:tabLst>
              <a:defRPr/>
            </a:pPr>
            <a:endParaRPr lang="fr-FR" dirty="0">
              <a:latin typeface="+mn-lt"/>
            </a:endParaRPr>
          </a:p>
        </p:txBody>
      </p:sp>
      <p:sp>
        <p:nvSpPr>
          <p:cNvPr id="5" name="Espace réservé du numéro de diapositive 4"/>
          <p:cNvSpPr>
            <a:spLocks noGrp="1"/>
          </p:cNvSpPr>
          <p:nvPr>
            <p:ph type="sldNum" sz="quarter" idx="12"/>
          </p:nvPr>
        </p:nvSpPr>
        <p:spPr/>
        <p:txBody>
          <a:bodyPr/>
          <a:lstStyle/>
          <a:p>
            <a:pPr>
              <a:defRPr/>
            </a:pPr>
            <a:fld id="{CBAA5B79-964A-4FBC-ABBD-1DB548FEBF53}" type="slidenum">
              <a:rPr lang="fr-FR" altLang="fr-FR" smtClean="0"/>
              <a:pPr>
                <a:defRPr/>
              </a:pPr>
              <a:t>20</a:t>
            </a:fld>
            <a:endParaRPr lang="fr-FR" altLang="fr-FR"/>
          </a:p>
        </p:txBody>
      </p:sp>
      <p:sp>
        <p:nvSpPr>
          <p:cNvPr id="9" name="Titre 1">
            <a:extLst>
              <a:ext uri="{FF2B5EF4-FFF2-40B4-BE49-F238E27FC236}">
                <a16:creationId xmlns:a16="http://schemas.microsoft.com/office/drawing/2014/main" id="{C185E755-C9DE-4E18-8A54-DEA44DB2B679}"/>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4. Le Critère de Jugement</a:t>
            </a:r>
          </a:p>
        </p:txBody>
      </p:sp>
      <p:sp>
        <p:nvSpPr>
          <p:cNvPr id="10" name="Organigramme : Bande perforée 9">
            <a:extLst>
              <a:ext uri="{FF2B5EF4-FFF2-40B4-BE49-F238E27FC236}">
                <a16:creationId xmlns:a16="http://schemas.microsoft.com/office/drawing/2014/main" id="{CA513B0E-26B5-4DE7-9F8D-FFAE71703612}"/>
              </a:ext>
            </a:extLst>
          </p:cNvPr>
          <p:cNvSpPr/>
          <p:nvPr/>
        </p:nvSpPr>
        <p:spPr>
          <a:xfrm>
            <a:off x="0" y="253065"/>
            <a:ext cx="2267744"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pic>
        <p:nvPicPr>
          <p:cNvPr id="2" name="Son enregistré">
            <a:hlinkClick r:id="" action="ppaction://media"/>
            <a:extLst>
              <a:ext uri="{FF2B5EF4-FFF2-40B4-BE49-F238E27FC236}">
                <a16:creationId xmlns:a16="http://schemas.microsoft.com/office/drawing/2014/main" id="{FCB3168D-730C-4C02-8A02-BAE961D57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0915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ZoneTexte 31">
            <a:extLst>
              <a:ext uri="{FF2B5EF4-FFF2-40B4-BE49-F238E27FC236}">
                <a16:creationId xmlns:a16="http://schemas.microsoft.com/office/drawing/2014/main" id="{D004C5E9-05C3-4071-9A1F-5B769EC1B9E2}"/>
              </a:ext>
            </a:extLst>
          </p:cNvPr>
          <p:cNvSpPr txBox="1">
            <a:spLocks noChangeArrowheads="1"/>
          </p:cNvSpPr>
          <p:nvPr/>
        </p:nvSpPr>
        <p:spPr bwMode="auto">
          <a:xfrm>
            <a:off x="568647" y="2060848"/>
            <a:ext cx="2859088" cy="1138238"/>
          </a:xfrm>
          <a:prstGeom prst="rect">
            <a:avLst/>
          </a:prstGeom>
          <a:noFill/>
          <a:ln>
            <a:solidFill>
              <a:schemeClr val="tx2">
                <a:lumMod val="60000"/>
                <a:lumOff val="40000"/>
              </a:schemeClr>
            </a:solid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sz="2800" b="1" dirty="0">
                <a:latin typeface="+mn-lt"/>
              </a:rPr>
              <a:t>Source des cas</a:t>
            </a:r>
            <a:r>
              <a:rPr lang="fr-FR" sz="2800" dirty="0">
                <a:latin typeface="+mn-lt"/>
              </a:rPr>
              <a:t> :</a:t>
            </a:r>
          </a:p>
          <a:p>
            <a:pPr>
              <a:lnSpc>
                <a:spcPts val="2400"/>
              </a:lnSpc>
              <a:defRPr/>
            </a:pPr>
            <a:r>
              <a:rPr lang="fr-FR" dirty="0">
                <a:latin typeface="+mn-lt"/>
              </a:rPr>
              <a:t>Services hospitaliers, </a:t>
            </a:r>
          </a:p>
          <a:p>
            <a:pPr>
              <a:lnSpc>
                <a:spcPts val="2400"/>
              </a:lnSpc>
              <a:defRPr/>
            </a:pPr>
            <a:r>
              <a:rPr lang="fr-FR" dirty="0">
                <a:latin typeface="+mn-lt"/>
              </a:rPr>
              <a:t>Registres du cancer…</a:t>
            </a:r>
          </a:p>
        </p:txBody>
      </p:sp>
      <p:sp>
        <p:nvSpPr>
          <p:cNvPr id="64" name="ZoneTexte 32">
            <a:extLst>
              <a:ext uri="{FF2B5EF4-FFF2-40B4-BE49-F238E27FC236}">
                <a16:creationId xmlns:a16="http://schemas.microsoft.com/office/drawing/2014/main" id="{90307A62-201B-461F-A6F6-938D8232749C}"/>
              </a:ext>
            </a:extLst>
          </p:cNvPr>
          <p:cNvSpPr txBox="1">
            <a:spLocks noChangeArrowheads="1"/>
          </p:cNvSpPr>
          <p:nvPr/>
        </p:nvSpPr>
        <p:spPr bwMode="auto">
          <a:xfrm>
            <a:off x="5275263" y="2060848"/>
            <a:ext cx="3178175" cy="1433512"/>
          </a:xfrm>
          <a:prstGeom prst="rect">
            <a:avLst/>
          </a:prstGeom>
          <a:solidFill>
            <a:schemeClr val="bg1"/>
          </a:solidFill>
          <a:ln>
            <a:solidFill>
              <a:schemeClr val="tx2">
                <a:lumMod val="60000"/>
                <a:lumOff val="40000"/>
              </a:schemeClr>
            </a:solid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sz="2800" b="1" dirty="0">
                <a:latin typeface="+mn-lt"/>
              </a:rPr>
              <a:t>Source des témoins</a:t>
            </a:r>
            <a:r>
              <a:rPr lang="fr-FR" sz="2800" dirty="0">
                <a:latin typeface="+mn-lt"/>
              </a:rPr>
              <a:t>:</a:t>
            </a:r>
          </a:p>
          <a:p>
            <a:pPr>
              <a:lnSpc>
                <a:spcPts val="2400"/>
              </a:lnSpc>
              <a:defRPr/>
            </a:pPr>
            <a:r>
              <a:rPr lang="fr-FR" dirty="0">
                <a:latin typeface="+mn-lt"/>
              </a:rPr>
              <a:t>Services hospitaliers, </a:t>
            </a:r>
          </a:p>
          <a:p>
            <a:pPr>
              <a:lnSpc>
                <a:spcPts val="2400"/>
              </a:lnSpc>
              <a:defRPr/>
            </a:pPr>
            <a:r>
              <a:rPr lang="fr-FR" dirty="0">
                <a:latin typeface="+mn-lt"/>
              </a:rPr>
              <a:t>Listes électorales, </a:t>
            </a:r>
          </a:p>
          <a:p>
            <a:pPr>
              <a:lnSpc>
                <a:spcPts val="2400"/>
              </a:lnSpc>
              <a:defRPr/>
            </a:pPr>
            <a:r>
              <a:rPr lang="fr-FR" dirty="0">
                <a:latin typeface="+mn-lt"/>
              </a:rPr>
              <a:t>Adhérents mutuelles…</a:t>
            </a:r>
          </a:p>
        </p:txBody>
      </p:sp>
      <p:sp>
        <p:nvSpPr>
          <p:cNvPr id="2" name="ZoneTexte 1"/>
          <p:cNvSpPr txBox="1"/>
          <p:nvPr/>
        </p:nvSpPr>
        <p:spPr>
          <a:xfrm>
            <a:off x="537357" y="4221088"/>
            <a:ext cx="8283115" cy="2308324"/>
          </a:xfrm>
          <a:prstGeom prst="rect">
            <a:avLst/>
          </a:prstGeom>
          <a:noFill/>
        </p:spPr>
        <p:txBody>
          <a:bodyPr wrap="square" rtlCol="0">
            <a:spAutoFit/>
          </a:bodyPr>
          <a:lstStyle/>
          <a:p>
            <a:r>
              <a:rPr lang="fr-FR" dirty="0">
                <a:latin typeface="+mn-lt"/>
              </a:rPr>
              <a:t>Nombre de témoins par cas et appariement pour une variable X : </a:t>
            </a:r>
          </a:p>
          <a:p>
            <a:r>
              <a:rPr lang="fr-FR" dirty="0">
                <a:latin typeface="+mn-lt"/>
              </a:rPr>
              <a:t>Pour chaque CAS inclus dans l’étude est apparié 1 à N TEMOINS dont la variable X est identique</a:t>
            </a:r>
          </a:p>
          <a:p>
            <a:endParaRPr lang="fr-FR" dirty="0">
              <a:latin typeface="+mn-lt"/>
            </a:endParaRPr>
          </a:p>
          <a:p>
            <a:r>
              <a:rPr lang="fr-FR" dirty="0">
                <a:latin typeface="+mn-lt"/>
              </a:rPr>
              <a:t>En général au minimum appariement pour âge et sexe </a:t>
            </a:r>
          </a:p>
          <a:p>
            <a:endParaRPr lang="fr-FR" dirty="0">
              <a:latin typeface="+mn-lt"/>
            </a:endParaRPr>
          </a:p>
        </p:txBody>
      </p:sp>
      <p:sp>
        <p:nvSpPr>
          <p:cNvPr id="17" name="Titre 1">
            <a:extLst>
              <a:ext uri="{FF2B5EF4-FFF2-40B4-BE49-F238E27FC236}">
                <a16:creationId xmlns:a16="http://schemas.microsoft.com/office/drawing/2014/main" id="{25032407-0E4E-411F-9564-A9EEA6BD3675}"/>
              </a:ext>
            </a:extLst>
          </p:cNvPr>
          <p:cNvSpPr txBox="1">
            <a:spLocks/>
          </p:cNvSpPr>
          <p:nvPr/>
        </p:nvSpPr>
        <p:spPr bwMode="auto">
          <a:xfrm>
            <a:off x="304800" y="-171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5. Population Source et Population Etudiée</a:t>
            </a:r>
          </a:p>
        </p:txBody>
      </p:sp>
      <p:sp>
        <p:nvSpPr>
          <p:cNvPr id="18" name="Organigramme : Bande perforée 17">
            <a:extLst>
              <a:ext uri="{FF2B5EF4-FFF2-40B4-BE49-F238E27FC236}">
                <a16:creationId xmlns:a16="http://schemas.microsoft.com/office/drawing/2014/main" id="{F1FFFA05-019F-4F90-BBC3-DF4029A85B58}"/>
              </a:ext>
            </a:extLst>
          </p:cNvPr>
          <p:cNvSpPr/>
          <p:nvPr/>
        </p:nvSpPr>
        <p:spPr>
          <a:xfrm>
            <a:off x="1870248" y="61125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19" name="Organigramme : Bande perforée 18">
            <a:extLst>
              <a:ext uri="{FF2B5EF4-FFF2-40B4-BE49-F238E27FC236}">
                <a16:creationId xmlns:a16="http://schemas.microsoft.com/office/drawing/2014/main" id="{BB7DABF5-93A6-4353-90E8-8F39A85F4F49}"/>
              </a:ext>
            </a:extLst>
          </p:cNvPr>
          <p:cNvSpPr/>
          <p:nvPr/>
        </p:nvSpPr>
        <p:spPr>
          <a:xfrm>
            <a:off x="5222032" y="598557"/>
            <a:ext cx="2051720"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spcBef>
                <a:spcPts val="0"/>
              </a:spcBef>
              <a:spcAft>
                <a:spcPts val="0"/>
              </a:spcAft>
              <a:defRPr/>
            </a:pPr>
            <a:r>
              <a:rPr lang="fr-FR" sz="1800" dirty="0"/>
              <a:t>Section Résultats +</a:t>
            </a:r>
          </a:p>
          <a:p>
            <a:pPr algn="ctr">
              <a:spcBef>
                <a:spcPts val="0"/>
              </a:spcBef>
              <a:spcAft>
                <a:spcPts val="0"/>
              </a:spcAft>
              <a:defRPr/>
            </a:pPr>
            <a:r>
              <a:rPr lang="fr-FR" sz="1800" dirty="0"/>
              <a:t>Tables &amp; </a:t>
            </a:r>
            <a:r>
              <a:rPr lang="fr-FR" sz="1800" dirty="0" err="1"/>
              <a:t>Fig</a:t>
            </a:r>
            <a:endParaRPr lang="fr-FR" sz="1800" dirty="0"/>
          </a:p>
        </p:txBody>
      </p:sp>
      <p:sp>
        <p:nvSpPr>
          <p:cNvPr id="4" name="Rectangle 3">
            <a:extLst>
              <a:ext uri="{FF2B5EF4-FFF2-40B4-BE49-F238E27FC236}">
                <a16:creationId xmlns:a16="http://schemas.microsoft.com/office/drawing/2014/main" id="{DBCC7D81-85B0-4226-B588-7E5C5D89CBFC}"/>
              </a:ext>
            </a:extLst>
          </p:cNvPr>
          <p:cNvSpPr/>
          <p:nvPr/>
        </p:nvSpPr>
        <p:spPr>
          <a:xfrm>
            <a:off x="251520" y="1616026"/>
            <a:ext cx="9468544" cy="461665"/>
          </a:xfrm>
          <a:prstGeom prst="rect">
            <a:avLst/>
          </a:prstGeom>
        </p:spPr>
        <p:txBody>
          <a:bodyPr wrap="square">
            <a:spAutoFit/>
          </a:bodyPr>
          <a:lstStyle/>
          <a:p>
            <a:pPr lvl="0" algn="ctr">
              <a:spcBef>
                <a:spcPct val="30000"/>
              </a:spcBef>
            </a:pPr>
            <a:r>
              <a:rPr kumimoji="1" lang="fr-FR" dirty="0">
                <a:solidFill>
                  <a:srgbClr val="000000"/>
                </a:solidFill>
                <a:latin typeface="+mn-lt"/>
              </a:rPr>
              <a:t>Population source : personnes âgées de 24 à 50 ans</a:t>
            </a:r>
          </a:p>
        </p:txBody>
      </p:sp>
      <p:sp>
        <p:nvSpPr>
          <p:cNvPr id="22" name="Rectangle 21">
            <a:extLst>
              <a:ext uri="{FF2B5EF4-FFF2-40B4-BE49-F238E27FC236}">
                <a16:creationId xmlns:a16="http://schemas.microsoft.com/office/drawing/2014/main" id="{03AE5B4D-8DFE-4117-8A36-BC9E02761AC3}"/>
              </a:ext>
            </a:extLst>
          </p:cNvPr>
          <p:cNvSpPr/>
          <p:nvPr/>
        </p:nvSpPr>
        <p:spPr>
          <a:xfrm>
            <a:off x="251520" y="3615407"/>
            <a:ext cx="9468544" cy="461665"/>
          </a:xfrm>
          <a:prstGeom prst="rect">
            <a:avLst/>
          </a:prstGeom>
        </p:spPr>
        <p:txBody>
          <a:bodyPr wrap="square">
            <a:spAutoFit/>
          </a:bodyPr>
          <a:lstStyle/>
          <a:p>
            <a:pPr lvl="0" algn="ctr">
              <a:spcBef>
                <a:spcPct val="30000"/>
              </a:spcBef>
            </a:pPr>
            <a:r>
              <a:rPr kumimoji="1" lang="fr-FR" dirty="0">
                <a:solidFill>
                  <a:srgbClr val="000000"/>
                </a:solidFill>
                <a:latin typeface="+mn-lt"/>
              </a:rPr>
              <a:t>Population étudiée : Tableau 1</a:t>
            </a:r>
          </a:p>
        </p:txBody>
      </p:sp>
      <p:pic>
        <p:nvPicPr>
          <p:cNvPr id="7" name="Son enregistré">
            <a:hlinkClick r:id="" action="ppaction://media"/>
            <a:extLst>
              <a:ext uri="{FF2B5EF4-FFF2-40B4-BE49-F238E27FC236}">
                <a16:creationId xmlns:a16="http://schemas.microsoft.com/office/drawing/2014/main" id="{38C59FAF-2F5E-43FE-A693-2985F96D4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1786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843F8F62-108F-4678-894D-38A5463CB1CA}"/>
              </a:ext>
            </a:extLst>
          </p:cNvPr>
          <p:cNvSpPr>
            <a:spLocks noChangeArrowheads="1"/>
          </p:cNvSpPr>
          <p:nvPr/>
        </p:nvSpPr>
        <p:spPr bwMode="auto">
          <a:xfrm>
            <a:off x="3357564" y="935236"/>
            <a:ext cx="5534916" cy="5539978"/>
          </a:xfrm>
          <a:prstGeom prst="rect">
            <a:avLst/>
          </a:prstGeom>
          <a:solidFill>
            <a:schemeClr val="bg1"/>
          </a:solidFill>
          <a:ln w="9525">
            <a:noFill/>
            <a:miter lim="800000"/>
            <a:headEnd/>
            <a:tailEnd/>
          </a:ln>
          <a:effectLst/>
        </p:spPr>
        <p:txBody>
          <a:bodyPr wrap="square" anchor="ctr">
            <a:spAutoFit/>
          </a:bodyPr>
          <a:lstStyle/>
          <a:p>
            <a:pPr algn="just">
              <a:defRPr/>
            </a:pPr>
            <a:r>
              <a:rPr lang="fr-FR" sz="1800" b="1" i="1" dirty="0">
                <a:latin typeface="+mn-lt"/>
                <a:cs typeface="Arial" pitchFamily="34" charset="0"/>
              </a:rPr>
              <a:t>Participants</a:t>
            </a:r>
            <a:endParaRPr lang="fr-FR" sz="1800" b="1" dirty="0">
              <a:latin typeface="+mn-lt"/>
            </a:endParaRPr>
          </a:p>
          <a:p>
            <a:pPr algn="just">
              <a:defRPr/>
            </a:pPr>
            <a:r>
              <a:rPr lang="fr-FR" sz="1200" dirty="0">
                <a:latin typeface="+mn-lt"/>
                <a:ea typeface="Times New Roman" pitchFamily="18" charset="0"/>
                <a:cs typeface="Arial" pitchFamily="34" charset="0"/>
              </a:rPr>
              <a:t>Les cas éligibles étaient des patients avec un </a:t>
            </a:r>
            <a:r>
              <a:rPr lang="fr-FR" sz="1200" b="1" dirty="0">
                <a:latin typeface="+mn-lt"/>
                <a:ea typeface="Times New Roman" pitchFamily="18" charset="0"/>
                <a:cs typeface="Arial" pitchFamily="34" charset="0"/>
              </a:rPr>
              <a:t>premier épisode neurologique isolé bien défini compatible avec une démyélinisation </a:t>
            </a:r>
            <a:r>
              <a:rPr lang="fr-FR" sz="1200" dirty="0">
                <a:latin typeface="+mn-lt"/>
                <a:ea typeface="Times New Roman" pitchFamily="18" charset="0"/>
                <a:cs typeface="Arial" pitchFamily="34" charset="0"/>
              </a:rPr>
              <a:t>touchant le nerf optique, la moelle épinière, le tronc cérébral, le cervelet ou le cerveau. Seuls les symptômes confirmés par un examen ophtalmologique ou neurologique, ayant duré plus de 24 heures et sans autre explication alternative, étaient considérés comme valides. Quand elles étaient disponibles, les données de suivi étaient utilisées pour caractériser l’évolution de la maladie démyélinisante, et, si nécessaire, le diagnostic de SEP certaine ou probable selon les critères établis. </a:t>
            </a:r>
          </a:p>
          <a:p>
            <a:pPr algn="just">
              <a:defRPr/>
            </a:pPr>
            <a:r>
              <a:rPr lang="fr-FR" sz="1200" b="1" dirty="0">
                <a:latin typeface="+mn-lt"/>
                <a:ea typeface="Times New Roman" pitchFamily="18" charset="0"/>
                <a:cs typeface="Arial" pitchFamily="34" charset="0"/>
              </a:rPr>
              <a:t>Dans chaque centre, 2 contrôles étaient appariés à chaque cas en fonction du sexe, de l’âge (+/-5 ans) et de la date de consultation dans le service de neurologie (+/-2 mois). </a:t>
            </a:r>
            <a:r>
              <a:rPr lang="fr-FR" sz="1200" dirty="0">
                <a:latin typeface="+mn-lt"/>
                <a:ea typeface="Times New Roman" pitchFamily="18" charset="0"/>
                <a:cs typeface="Arial" pitchFamily="34" charset="0"/>
              </a:rPr>
              <a:t>Les </a:t>
            </a:r>
            <a:r>
              <a:rPr lang="fr-FR" sz="1200" b="1" dirty="0">
                <a:latin typeface="+mn-lt"/>
                <a:ea typeface="Times New Roman" pitchFamily="18" charset="0"/>
                <a:cs typeface="Arial" pitchFamily="34" charset="0"/>
              </a:rPr>
              <a:t>contrôles</a:t>
            </a:r>
            <a:r>
              <a:rPr lang="fr-FR" sz="1200" dirty="0">
                <a:latin typeface="+mn-lt"/>
                <a:ea typeface="Times New Roman" pitchFamily="18" charset="0"/>
                <a:cs typeface="Arial" pitchFamily="34" charset="0"/>
              </a:rPr>
              <a:t> étaient des patients adressés pour </a:t>
            </a:r>
            <a:r>
              <a:rPr lang="fr-FR" sz="1200" b="1" dirty="0">
                <a:latin typeface="+mn-lt"/>
                <a:ea typeface="Times New Roman" pitchFamily="18" charset="0"/>
                <a:cs typeface="Arial" pitchFamily="34" charset="0"/>
              </a:rPr>
              <a:t>migraine ou céphalées (à l’exception des névralgies </a:t>
            </a:r>
            <a:r>
              <a:rPr lang="fr-FR" sz="1200" b="1" dirty="0" err="1">
                <a:latin typeface="+mn-lt"/>
                <a:ea typeface="Times New Roman" pitchFamily="18" charset="0"/>
                <a:cs typeface="Arial" pitchFamily="34" charset="0"/>
              </a:rPr>
              <a:t>trijéminales</a:t>
            </a:r>
            <a:r>
              <a:rPr lang="fr-FR" sz="1200" b="1" dirty="0">
                <a:latin typeface="+mn-lt"/>
                <a:ea typeface="Times New Roman" pitchFamily="18" charset="0"/>
                <a:cs typeface="Arial" pitchFamily="34" charset="0"/>
              </a:rPr>
              <a:t>), maladies rhumatologiques non inflammatoires, pathologies vasculaires ou neurologiques autres, dont on ne pensait pas qu’elles modifiaient la probabilité de vaccination</a:t>
            </a:r>
            <a:r>
              <a:rPr lang="fr-FR" sz="1200" dirty="0">
                <a:latin typeface="+mn-lt"/>
                <a:ea typeface="Times New Roman" pitchFamily="18" charset="0"/>
                <a:cs typeface="Arial" pitchFamily="34" charset="0"/>
              </a:rPr>
              <a:t>. </a:t>
            </a:r>
            <a:r>
              <a:rPr lang="fr-FR" sz="1200" b="1" dirty="0">
                <a:latin typeface="+mn-lt"/>
                <a:ea typeface="Times New Roman" pitchFamily="18" charset="0"/>
                <a:cs typeface="Arial" pitchFamily="34" charset="0"/>
              </a:rPr>
              <a:t>Les patients avec des maladies auto-immunes ou des maladies neurologiques chroniques et sévères étaient exclus</a:t>
            </a:r>
            <a:r>
              <a:rPr lang="fr-FR" sz="1200" dirty="0">
                <a:latin typeface="+mn-lt"/>
                <a:ea typeface="Times New Roman" pitchFamily="18" charset="0"/>
                <a:cs typeface="Arial" pitchFamily="34" charset="0"/>
              </a:rPr>
              <a:t>.</a:t>
            </a:r>
            <a:endParaRPr lang="fr-FR" sz="1200" dirty="0">
              <a:latin typeface="+mn-lt"/>
            </a:endParaRPr>
          </a:p>
          <a:p>
            <a:pPr algn="just">
              <a:defRPr/>
            </a:pPr>
            <a:r>
              <a:rPr lang="fr-FR" sz="1200" dirty="0">
                <a:latin typeface="+mn-lt"/>
                <a:ea typeface="Times New Roman" pitchFamily="18" charset="0"/>
                <a:cs typeface="Arial" pitchFamily="34" charset="0"/>
              </a:rPr>
              <a:t>La </a:t>
            </a:r>
            <a:r>
              <a:rPr lang="fr-FR" sz="1200" b="1" dirty="0">
                <a:latin typeface="+mn-lt"/>
                <a:ea typeface="Times New Roman" pitchFamily="18" charset="0"/>
                <a:cs typeface="Arial" pitchFamily="34" charset="0"/>
              </a:rPr>
              <a:t>population éligible </a:t>
            </a:r>
            <a:r>
              <a:rPr lang="fr-FR" sz="1200" dirty="0">
                <a:latin typeface="+mn-lt"/>
                <a:ea typeface="Times New Roman" pitchFamily="18" charset="0"/>
                <a:cs typeface="Arial" pitchFamily="34" charset="0"/>
              </a:rPr>
              <a:t>pour l’étude consistait en </a:t>
            </a:r>
            <a:r>
              <a:rPr lang="fr-FR" sz="1200" b="1" dirty="0">
                <a:latin typeface="+mn-lt"/>
                <a:ea typeface="Times New Roman" pitchFamily="18" charset="0"/>
                <a:cs typeface="Arial" pitchFamily="34" charset="0"/>
              </a:rPr>
              <a:t>402 cas et 722 témoins </a:t>
            </a:r>
            <a:r>
              <a:rPr lang="fr-FR" sz="1200" dirty="0">
                <a:latin typeface="+mn-lt"/>
                <a:ea typeface="Times New Roman" pitchFamily="18" charset="0"/>
                <a:cs typeface="Arial" pitchFamily="34" charset="0"/>
              </a:rPr>
              <a:t>qui ont été invités par courrier à participer à l’étude. En dépit d’une recherche dans les annuaires téléphoniques nationaux ou de contacts avec les médecins généralistes mentionnés dans les dossiers médicaux, </a:t>
            </a:r>
            <a:r>
              <a:rPr lang="fr-FR" sz="1200" b="1" dirty="0">
                <a:latin typeface="+mn-lt"/>
                <a:ea typeface="Times New Roman" pitchFamily="18" charset="0"/>
                <a:cs typeface="Arial" pitchFamily="34" charset="0"/>
              </a:rPr>
              <a:t>26.3% des contrôles et 13.9% des cas n’ont pas pu être localisés</a:t>
            </a:r>
            <a:r>
              <a:rPr lang="fr-FR" sz="1200" dirty="0">
                <a:latin typeface="+mn-lt"/>
                <a:ea typeface="Times New Roman" pitchFamily="18" charset="0"/>
                <a:cs typeface="Arial" pitchFamily="34" charset="0"/>
              </a:rPr>
              <a:t>. Les autres raisons de non participation ont été le </a:t>
            </a:r>
            <a:r>
              <a:rPr lang="fr-FR" sz="1200" b="1" dirty="0">
                <a:latin typeface="+mn-lt"/>
                <a:ea typeface="Times New Roman" pitchFamily="18" charset="0"/>
                <a:cs typeface="Arial" pitchFamily="34" charset="0"/>
              </a:rPr>
              <a:t>refus</a:t>
            </a:r>
            <a:r>
              <a:rPr lang="fr-FR" sz="1200" dirty="0">
                <a:latin typeface="+mn-lt"/>
                <a:ea typeface="Times New Roman" pitchFamily="18" charset="0"/>
                <a:cs typeface="Arial" pitchFamily="34" charset="0"/>
              </a:rPr>
              <a:t> (</a:t>
            </a:r>
            <a:r>
              <a:rPr lang="fr-FR" sz="1200" b="1" dirty="0">
                <a:latin typeface="+mn-lt"/>
                <a:ea typeface="Times New Roman" pitchFamily="18" charset="0"/>
                <a:cs typeface="Arial" pitchFamily="34" charset="0"/>
              </a:rPr>
              <a:t>5.2% des cas et 7.6% des témoins</a:t>
            </a:r>
            <a:r>
              <a:rPr lang="fr-FR" sz="1200" dirty="0">
                <a:latin typeface="+mn-lt"/>
                <a:ea typeface="Times New Roman" pitchFamily="18" charset="0"/>
                <a:cs typeface="Arial" pitchFamily="34" charset="0"/>
              </a:rPr>
              <a:t>) et </a:t>
            </a:r>
            <a:r>
              <a:rPr lang="fr-FR" sz="1200" b="1" dirty="0">
                <a:latin typeface="+mn-lt"/>
                <a:ea typeface="Times New Roman" pitchFamily="18" charset="0"/>
                <a:cs typeface="Arial" pitchFamily="34" charset="0"/>
              </a:rPr>
              <a:t>l’absence de réponse aux appels téléphoniques </a:t>
            </a:r>
            <a:r>
              <a:rPr lang="fr-FR" sz="1200" dirty="0">
                <a:latin typeface="+mn-lt"/>
                <a:ea typeface="Times New Roman" pitchFamily="18" charset="0"/>
                <a:cs typeface="Arial" pitchFamily="34" charset="0"/>
              </a:rPr>
              <a:t>en dépit d’une réponse positive au courrier (</a:t>
            </a:r>
            <a:r>
              <a:rPr lang="fr-FR" sz="1200" b="1" dirty="0">
                <a:latin typeface="+mn-lt"/>
                <a:ea typeface="Times New Roman" pitchFamily="18" charset="0"/>
                <a:cs typeface="Arial" pitchFamily="34" charset="0"/>
              </a:rPr>
              <a:t>2.5% des cas et 4.3% des témoins</a:t>
            </a:r>
            <a:r>
              <a:rPr lang="fr-FR" sz="1200" dirty="0">
                <a:latin typeface="+mn-lt"/>
                <a:ea typeface="Times New Roman" pitchFamily="18" charset="0"/>
                <a:cs typeface="Arial" pitchFamily="34" charset="0"/>
              </a:rPr>
              <a:t>). Quatre cas et 1 contrôle étaient décédés. Seize cas et 26 contrôles ont été exclus car elles étaient enceintes durant la période couverte par l’étude ou étaient opposés aux vaccinations pour des raisons personnelles. Treize participants (6 cas et 7 contrôles) n’ont pas été capables de répondre au questionnaire. Finalement, </a:t>
            </a:r>
            <a:r>
              <a:rPr lang="fr-FR" sz="1200" b="1" dirty="0">
                <a:latin typeface="+mn-lt"/>
                <a:ea typeface="Times New Roman" pitchFamily="18" charset="0"/>
                <a:cs typeface="Arial" pitchFamily="34" charset="0"/>
              </a:rPr>
              <a:t>nous avons exclus 53 cas et 57 contrôles qui restaient non appariés</a:t>
            </a:r>
            <a:r>
              <a:rPr lang="fr-FR" sz="1200" dirty="0">
                <a:latin typeface="+mn-lt"/>
                <a:ea typeface="Times New Roman" pitchFamily="18" charset="0"/>
                <a:cs typeface="Arial" pitchFamily="34" charset="0"/>
              </a:rPr>
              <a:t>. L’analyse a donc été réalisée sur 236 cas et 355 témoins appariés (117 paires et 119 triplets).</a:t>
            </a:r>
            <a:endParaRPr lang="fr-FR" sz="1200" dirty="0">
              <a:latin typeface="+mn-lt"/>
            </a:endParaRPr>
          </a:p>
        </p:txBody>
      </p:sp>
      <p:sp>
        <p:nvSpPr>
          <p:cNvPr id="6" name="Rectangle 5">
            <a:extLst>
              <a:ext uri="{FF2B5EF4-FFF2-40B4-BE49-F238E27FC236}">
                <a16:creationId xmlns:a16="http://schemas.microsoft.com/office/drawing/2014/main" id="{5D24F95D-1C7B-48A1-8C11-94DE7A63788B}"/>
              </a:ext>
            </a:extLst>
          </p:cNvPr>
          <p:cNvSpPr/>
          <p:nvPr/>
        </p:nvSpPr>
        <p:spPr>
          <a:xfrm>
            <a:off x="4670776" y="63843"/>
            <a:ext cx="4518025" cy="8302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fr-FR" b="1" dirty="0">
                <a:latin typeface="+mj-lt"/>
                <a:ea typeface="Times New Roman" pitchFamily="18" charset="0"/>
                <a:cs typeface="Arial" pitchFamily="34" charset="0"/>
              </a:rPr>
              <a:t>Population source </a:t>
            </a:r>
          </a:p>
          <a:p>
            <a:pPr>
              <a:defRPr/>
            </a:pPr>
            <a:r>
              <a:rPr lang="fr-FR" b="1" dirty="0">
                <a:latin typeface="+mj-lt"/>
                <a:ea typeface="Times New Roman" pitchFamily="18" charset="0"/>
                <a:cs typeface="Arial" pitchFamily="34" charset="0"/>
              </a:rPr>
              <a:t>(population sélectionnée a priori)</a:t>
            </a:r>
          </a:p>
        </p:txBody>
      </p:sp>
      <p:sp>
        <p:nvSpPr>
          <p:cNvPr id="101377" name="Rectangle 1">
            <a:extLst>
              <a:ext uri="{FF2B5EF4-FFF2-40B4-BE49-F238E27FC236}">
                <a16:creationId xmlns:a16="http://schemas.microsoft.com/office/drawing/2014/main" id="{CB81E1EE-036C-467E-BA0B-D01E5FDA85BD}"/>
              </a:ext>
            </a:extLst>
          </p:cNvPr>
          <p:cNvSpPr>
            <a:spLocks noChangeArrowheads="1"/>
          </p:cNvSpPr>
          <p:nvPr/>
        </p:nvSpPr>
        <p:spPr bwMode="auto">
          <a:xfrm>
            <a:off x="214313" y="872708"/>
            <a:ext cx="3143250" cy="5724644"/>
          </a:xfrm>
          <a:prstGeom prst="rect">
            <a:avLst/>
          </a:prstGeom>
          <a:solidFill>
            <a:schemeClr val="bg1"/>
          </a:solidFill>
          <a:ln w="9525">
            <a:noFill/>
            <a:miter lim="800000"/>
            <a:headEnd/>
            <a:tailEnd/>
          </a:ln>
          <a:effectLst/>
        </p:spPr>
        <p:txBody>
          <a:bodyPr anchor="ctr">
            <a:spAutoFit/>
          </a:bodyPr>
          <a:lstStyle/>
          <a:p>
            <a:pPr>
              <a:defRPr/>
            </a:pPr>
            <a:r>
              <a:rPr lang="fr-FR" sz="1800" b="1" dirty="0">
                <a:latin typeface="+mj-lt"/>
                <a:ea typeface="Times New Roman" pitchFamily="18" charset="0"/>
                <a:cs typeface="Arial" pitchFamily="34" charset="0"/>
              </a:rPr>
              <a:t>Méthodes</a:t>
            </a:r>
            <a:endParaRPr lang="fr-FR" sz="1800" dirty="0">
              <a:latin typeface="+mj-lt"/>
            </a:endParaRPr>
          </a:p>
          <a:p>
            <a:pPr>
              <a:defRPr/>
            </a:pPr>
            <a:r>
              <a:rPr lang="fr-FR" sz="1800" b="1" i="1" dirty="0">
                <a:latin typeface="+mj-lt"/>
                <a:ea typeface="Times New Roman" pitchFamily="18" charset="0"/>
                <a:cs typeface="Arial" pitchFamily="34" charset="0"/>
              </a:rPr>
              <a:t>Design de l’étude</a:t>
            </a:r>
            <a:endParaRPr lang="fr-FR" sz="1800" b="1" dirty="0">
              <a:latin typeface="+mj-lt"/>
            </a:endParaRPr>
          </a:p>
          <a:p>
            <a:pPr algn="just">
              <a:defRPr/>
            </a:pPr>
            <a:r>
              <a:rPr lang="fr-FR" sz="1100" dirty="0">
                <a:latin typeface="+mj-lt"/>
                <a:ea typeface="Times New Roman" pitchFamily="18" charset="0"/>
                <a:cs typeface="Arial" pitchFamily="34" charset="0"/>
              </a:rPr>
              <a:t>Au cours du printemps 1998, il a été proposé à </a:t>
            </a:r>
            <a:r>
              <a:rPr lang="fr-FR" sz="1100" b="1" dirty="0">
                <a:latin typeface="+mj-lt"/>
                <a:ea typeface="Times New Roman" pitchFamily="18" charset="0"/>
                <a:cs typeface="Arial" pitchFamily="34" charset="0"/>
              </a:rPr>
              <a:t>18 services de neurologie</a:t>
            </a:r>
            <a:r>
              <a:rPr lang="fr-FR" sz="1100" dirty="0">
                <a:latin typeface="+mj-lt"/>
                <a:ea typeface="Times New Roman" pitchFamily="18" charset="0"/>
                <a:cs typeface="Arial" pitchFamily="34" charset="0"/>
              </a:rPr>
              <a:t> couvrant les </a:t>
            </a:r>
            <a:r>
              <a:rPr lang="fr-FR" sz="1100" b="1" dirty="0">
                <a:latin typeface="+mj-lt"/>
                <a:ea typeface="Times New Roman" pitchFamily="18" charset="0"/>
                <a:cs typeface="Arial" pitchFamily="34" charset="0"/>
              </a:rPr>
              <a:t>différentes régions de France</a:t>
            </a:r>
            <a:r>
              <a:rPr lang="fr-FR" sz="1100" dirty="0">
                <a:latin typeface="+mj-lt"/>
                <a:ea typeface="Times New Roman" pitchFamily="18" charset="0"/>
                <a:cs typeface="Arial" pitchFamily="34" charset="0"/>
              </a:rPr>
              <a:t> de participer à l’étude cas-témoins. Les services sélectionnés étaient des </a:t>
            </a:r>
            <a:r>
              <a:rPr lang="fr-FR" sz="1100" b="1" dirty="0">
                <a:latin typeface="+mj-lt"/>
                <a:ea typeface="Times New Roman" pitchFamily="18" charset="0"/>
                <a:cs typeface="Arial" pitchFamily="34" charset="0"/>
              </a:rPr>
              <a:t>centres de référence pour les maladies </a:t>
            </a:r>
            <a:r>
              <a:rPr lang="fr-FR" sz="1100" b="1" dirty="0" err="1">
                <a:latin typeface="+mj-lt"/>
                <a:ea typeface="Times New Roman" pitchFamily="18" charset="0"/>
                <a:cs typeface="Arial" pitchFamily="34" charset="0"/>
              </a:rPr>
              <a:t>démyélinisantes</a:t>
            </a:r>
            <a:r>
              <a:rPr lang="fr-FR" sz="1100" b="1" dirty="0">
                <a:latin typeface="+mj-lt"/>
                <a:ea typeface="Times New Roman" pitchFamily="18" charset="0"/>
                <a:cs typeface="Arial" pitchFamily="34" charset="0"/>
              </a:rPr>
              <a:t> </a:t>
            </a:r>
            <a:r>
              <a:rPr lang="fr-FR" sz="1100" dirty="0">
                <a:latin typeface="+mj-lt"/>
                <a:ea typeface="Times New Roman" pitchFamily="18" charset="0"/>
                <a:cs typeface="Arial" pitchFamily="34" charset="0"/>
              </a:rPr>
              <a:t>du SNC. Cela assurait que le diagnostic de maladie démyélinisante du SNC était fiable. Dans chaque centre participant, un </a:t>
            </a:r>
            <a:r>
              <a:rPr lang="fr-FR" sz="1100" b="1" dirty="0">
                <a:latin typeface="+mj-lt"/>
                <a:ea typeface="Times New Roman" pitchFamily="18" charset="0"/>
                <a:cs typeface="Arial" pitchFamily="34" charset="0"/>
              </a:rPr>
              <a:t>neurologue entraîné </a:t>
            </a:r>
            <a:r>
              <a:rPr lang="fr-FR" sz="1100" dirty="0">
                <a:latin typeface="+mj-lt"/>
                <a:ea typeface="Times New Roman" pitchFamily="18" charset="0"/>
                <a:cs typeface="Arial" pitchFamily="34" charset="0"/>
              </a:rPr>
              <a:t>a revu les </a:t>
            </a:r>
            <a:r>
              <a:rPr lang="fr-FR" sz="1100" b="1" dirty="0">
                <a:latin typeface="+mj-lt"/>
                <a:ea typeface="Times New Roman" pitchFamily="18" charset="0"/>
                <a:cs typeface="Arial" pitchFamily="34" charset="0"/>
              </a:rPr>
              <a:t>dossiers médicaux de tous les patients hospitalisés ou consultants </a:t>
            </a:r>
            <a:r>
              <a:rPr lang="fr-FR" sz="1100" dirty="0">
                <a:latin typeface="+mj-lt"/>
                <a:ea typeface="Times New Roman" pitchFamily="18" charset="0"/>
                <a:cs typeface="Arial" pitchFamily="34" charset="0"/>
              </a:rPr>
              <a:t>adressés dans le service </a:t>
            </a:r>
            <a:r>
              <a:rPr lang="fr-FR" sz="1100" b="1" dirty="0">
                <a:latin typeface="+mj-lt"/>
                <a:ea typeface="Times New Roman" pitchFamily="18" charset="0"/>
                <a:cs typeface="Arial" pitchFamily="34" charset="0"/>
              </a:rPr>
              <a:t>entre le 1</a:t>
            </a:r>
            <a:r>
              <a:rPr lang="fr-FR" sz="1100" b="1" baseline="30000" dirty="0">
                <a:latin typeface="+mj-lt"/>
                <a:ea typeface="Times New Roman" pitchFamily="18" charset="0"/>
                <a:cs typeface="Arial" pitchFamily="34" charset="0"/>
              </a:rPr>
              <a:t>er</a:t>
            </a:r>
            <a:r>
              <a:rPr lang="fr-FR" sz="1100" b="1" dirty="0">
                <a:latin typeface="+mj-lt"/>
                <a:ea typeface="Times New Roman" pitchFamily="18" charset="0"/>
                <a:cs typeface="Arial" pitchFamily="34" charset="0"/>
              </a:rPr>
              <a:t> janvier 1994 et le 31 décembre 1995</a:t>
            </a:r>
            <a:r>
              <a:rPr lang="fr-FR" sz="1100" dirty="0">
                <a:latin typeface="+mj-lt"/>
                <a:ea typeface="Times New Roman" pitchFamily="18" charset="0"/>
                <a:cs typeface="Arial" pitchFamily="34" charset="0"/>
              </a:rPr>
              <a:t>, pour sélectionner les </a:t>
            </a:r>
            <a:r>
              <a:rPr lang="fr-FR" sz="1100" b="1" dirty="0">
                <a:latin typeface="+mj-lt"/>
                <a:ea typeface="Times New Roman" pitchFamily="18" charset="0"/>
                <a:cs typeface="Arial" pitchFamily="34" charset="0"/>
              </a:rPr>
              <a:t>cas éligibles et les témoins</a:t>
            </a:r>
            <a:r>
              <a:rPr lang="fr-FR" sz="1100" dirty="0">
                <a:latin typeface="+mj-lt"/>
                <a:ea typeface="Times New Roman" pitchFamily="18" charset="0"/>
                <a:cs typeface="Arial" pitchFamily="34" charset="0"/>
              </a:rPr>
              <a:t>. La dernière date a été choisie pour éviter des biais potentiels dus aux questionnements du public sur de possibles effets secondaires de la vaccination contre l’HB, qui existaient depuis 1996. Le début de la période d’étude a été choisi parce qu’avant cette date, l’exposition au vaccin contre l’HB était très faible. </a:t>
            </a:r>
            <a:r>
              <a:rPr lang="fr-FR" sz="1100" b="1" dirty="0">
                <a:latin typeface="+mj-lt"/>
                <a:ea typeface="Times New Roman" pitchFamily="18" charset="0"/>
                <a:cs typeface="Arial" pitchFamily="34" charset="0"/>
              </a:rPr>
              <a:t>Un groupe d’experts, ne connaissant pas le statut vaccinal</a:t>
            </a:r>
            <a:r>
              <a:rPr lang="fr-FR" sz="1100" dirty="0">
                <a:latin typeface="+mj-lt"/>
                <a:ea typeface="Times New Roman" pitchFamily="18" charset="0"/>
                <a:cs typeface="Arial" pitchFamily="34" charset="0"/>
              </a:rPr>
              <a:t>, a revu les dossiers médicaux des cas éligibles et des témoins. </a:t>
            </a:r>
            <a:r>
              <a:rPr lang="fr-FR" sz="1100" b="1" dirty="0">
                <a:latin typeface="+mj-lt"/>
                <a:ea typeface="Times New Roman" pitchFamily="18" charset="0"/>
                <a:cs typeface="Arial" pitchFamily="34" charset="0"/>
              </a:rPr>
              <a:t>Tous les cas et les témoins validés par les experts ont été sollicités par courrier à participer à l’étude</a:t>
            </a:r>
            <a:r>
              <a:rPr lang="fr-FR" sz="1100" dirty="0">
                <a:latin typeface="+mj-lt"/>
                <a:ea typeface="Times New Roman" pitchFamily="18" charset="0"/>
                <a:cs typeface="Arial" pitchFamily="34" charset="0"/>
              </a:rPr>
              <a:t>, qui était </a:t>
            </a:r>
            <a:r>
              <a:rPr lang="fr-FR" sz="1100" b="1" dirty="0">
                <a:latin typeface="+mj-lt"/>
                <a:ea typeface="Times New Roman" pitchFamily="18" charset="0"/>
                <a:cs typeface="Arial" pitchFamily="34" charset="0"/>
              </a:rPr>
              <a:t>présentée comme une étude générale sur les relations possibles entre les vaccinations et diverses maladies neurologiques</a:t>
            </a:r>
            <a:r>
              <a:rPr lang="fr-FR" sz="1100" dirty="0">
                <a:latin typeface="+mj-lt"/>
                <a:ea typeface="Times New Roman" pitchFamily="18" charset="0"/>
                <a:cs typeface="Arial" pitchFamily="34" charset="0"/>
              </a:rPr>
              <a:t>. Les patients étaient invités à retourner leur consentement écrit au centre de coordination qui conduisait tous les entretiens téléphoniques. </a:t>
            </a:r>
            <a:endParaRPr lang="fr-FR" sz="1100" dirty="0">
              <a:latin typeface="+mj-lt"/>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73861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419496A3-2B69-414C-9ABD-067926A42629}"/>
              </a:ext>
            </a:extLst>
          </p:cNvPr>
          <p:cNvSpPr>
            <a:spLocks noChangeArrowheads="1"/>
          </p:cNvSpPr>
          <p:nvPr/>
        </p:nvSpPr>
        <p:spPr bwMode="auto">
          <a:xfrm>
            <a:off x="214313" y="285750"/>
            <a:ext cx="3143250" cy="6402388"/>
          </a:xfrm>
          <a:prstGeom prst="rect">
            <a:avLst/>
          </a:prstGeom>
          <a:noFill/>
          <a:ln w="9525">
            <a:noFill/>
            <a:miter lim="800000"/>
            <a:headEnd/>
            <a:tailEnd/>
          </a:ln>
          <a:effectLst/>
        </p:spPr>
        <p:txBody>
          <a:bodyPr anchor="ctr">
            <a:spAutoFit/>
          </a:bodyPr>
          <a:lstStyle/>
          <a:p>
            <a:pPr>
              <a:defRPr/>
            </a:pPr>
            <a:r>
              <a:rPr lang="fr-FR" sz="1800" b="1" dirty="0">
                <a:solidFill>
                  <a:schemeClr val="bg1">
                    <a:lumMod val="65000"/>
                  </a:schemeClr>
                </a:solidFill>
                <a:latin typeface="+mj-lt"/>
                <a:ea typeface="Times New Roman" pitchFamily="18" charset="0"/>
                <a:cs typeface="Arial" pitchFamily="34" charset="0"/>
              </a:rPr>
              <a:t>Méthodes</a:t>
            </a:r>
            <a:endParaRPr lang="fr-FR" sz="1800" dirty="0">
              <a:solidFill>
                <a:schemeClr val="bg1">
                  <a:lumMod val="65000"/>
                </a:schemeClr>
              </a:solidFill>
              <a:latin typeface="+mj-lt"/>
            </a:endParaRPr>
          </a:p>
          <a:p>
            <a:pPr>
              <a:defRPr/>
            </a:pPr>
            <a:r>
              <a:rPr lang="fr-FR" sz="1800" b="1" i="1" dirty="0">
                <a:solidFill>
                  <a:schemeClr val="bg1">
                    <a:lumMod val="65000"/>
                  </a:schemeClr>
                </a:solidFill>
                <a:latin typeface="+mj-lt"/>
                <a:ea typeface="Times New Roman" pitchFamily="18" charset="0"/>
                <a:cs typeface="Arial" pitchFamily="34" charset="0"/>
              </a:rPr>
              <a:t>Design de l’étude</a:t>
            </a:r>
            <a:endParaRPr lang="fr-FR" sz="1800" b="1" dirty="0">
              <a:solidFill>
                <a:schemeClr val="bg1">
                  <a:lumMod val="65000"/>
                </a:schemeClr>
              </a:solidFill>
              <a:latin typeface="+mj-lt"/>
            </a:endParaRPr>
          </a:p>
          <a:p>
            <a:pPr algn="just">
              <a:defRPr/>
            </a:pPr>
            <a:r>
              <a:rPr lang="fr-FR" sz="1100" dirty="0">
                <a:solidFill>
                  <a:schemeClr val="bg1">
                    <a:lumMod val="65000"/>
                  </a:schemeClr>
                </a:solidFill>
                <a:latin typeface="+mj-lt"/>
                <a:ea typeface="Times New Roman" pitchFamily="18" charset="0"/>
                <a:cs typeface="Arial" pitchFamily="34" charset="0"/>
              </a:rPr>
              <a:t>Au cours du printemps 1998, il a été proposé à 18 services de neurologie couvrant les différentes régions de France de participer à l’étude cas-témoins. Le service de neurologie où la première étude cas-témoins avait été conduite a été exclus de l’étude nationale, mais 4 centres localisés dans la même région (Paris et la région parisienne) ont participé à l’étude. Les services sélectionnés étaient des centres de référence pour les maladies </a:t>
            </a:r>
            <a:r>
              <a:rPr lang="fr-FR" sz="1100" dirty="0" err="1">
                <a:solidFill>
                  <a:schemeClr val="bg1">
                    <a:lumMod val="65000"/>
                  </a:schemeClr>
                </a:solidFill>
                <a:latin typeface="+mj-lt"/>
                <a:ea typeface="Times New Roman" pitchFamily="18" charset="0"/>
                <a:cs typeface="Arial" pitchFamily="34" charset="0"/>
              </a:rPr>
              <a:t>démyélinisantes</a:t>
            </a:r>
            <a:r>
              <a:rPr lang="fr-FR" sz="1100" dirty="0">
                <a:solidFill>
                  <a:schemeClr val="bg1">
                    <a:lumMod val="65000"/>
                  </a:schemeClr>
                </a:solidFill>
                <a:latin typeface="+mj-lt"/>
                <a:ea typeface="Times New Roman" pitchFamily="18" charset="0"/>
                <a:cs typeface="Arial" pitchFamily="34" charset="0"/>
              </a:rPr>
              <a:t> du SNC. Cela assurait que le diagnostic de maladie démyélinisante du SNC était fiable. Dix sept des 18 services ont accepté de participer. Dans chaque centre participant, un neurologue entraîné a revu les dossiers médicaux de tous les patients hospitalisés ou consultants adressés dans le service entre le 1</a:t>
            </a:r>
            <a:r>
              <a:rPr lang="fr-FR" sz="1100" baseline="30000" dirty="0">
                <a:solidFill>
                  <a:schemeClr val="bg1">
                    <a:lumMod val="65000"/>
                  </a:schemeClr>
                </a:solidFill>
                <a:latin typeface="+mj-lt"/>
                <a:ea typeface="Times New Roman" pitchFamily="18" charset="0"/>
                <a:cs typeface="Arial" pitchFamily="34" charset="0"/>
              </a:rPr>
              <a:t>er</a:t>
            </a:r>
            <a:r>
              <a:rPr lang="fr-FR" sz="1100" dirty="0">
                <a:solidFill>
                  <a:schemeClr val="bg1">
                    <a:lumMod val="65000"/>
                  </a:schemeClr>
                </a:solidFill>
                <a:latin typeface="+mj-lt"/>
                <a:ea typeface="Times New Roman" pitchFamily="18" charset="0"/>
                <a:cs typeface="Arial" pitchFamily="34" charset="0"/>
              </a:rPr>
              <a:t> janvier 1994 et le 31 décembre 1995, pour sélectionner les cas éligibles et les contrôles. La dernière date a été choisie pour éviter des biais potentiels dus aux questionnements du public sur de possibles effets secondaires de la vaccination contre l’HB, qui existaient depuis 1996. Le début de la période d’étude a été choisi parce qu’avant cette date, l’exposition au vaccin contre l’HB était très faible. Un groupe d’experts, ne connaissant pas le statut vaccinal, a revu les dossiers médicaux des cas éligibles et des témoins. Tous les cas et les témoins validés par les experts ont été sollicités par courrier à participer à l’étude, qui était présentée comme une étude générale sur les relations possibles entre les vaccinations et diverses maladies neurologiques. Les patients étaient invités à retourner leur consentement écrit au centre de coordination qui conduisait tous les entretiens téléphoniques. </a:t>
            </a:r>
            <a:endParaRPr lang="fr-FR" sz="1100" dirty="0">
              <a:solidFill>
                <a:schemeClr val="bg1">
                  <a:lumMod val="65000"/>
                </a:schemeClr>
              </a:solidFill>
              <a:latin typeface="+mj-lt"/>
            </a:endParaRPr>
          </a:p>
        </p:txBody>
      </p:sp>
      <p:sp>
        <p:nvSpPr>
          <p:cNvPr id="5" name="Rectangle 1">
            <a:extLst>
              <a:ext uri="{FF2B5EF4-FFF2-40B4-BE49-F238E27FC236}">
                <a16:creationId xmlns:a16="http://schemas.microsoft.com/office/drawing/2014/main" id="{E22CF6E0-C87E-4E18-878F-BA1358BB2485}"/>
              </a:ext>
            </a:extLst>
          </p:cNvPr>
          <p:cNvSpPr>
            <a:spLocks noChangeArrowheads="1"/>
          </p:cNvSpPr>
          <p:nvPr/>
        </p:nvSpPr>
        <p:spPr bwMode="auto">
          <a:xfrm>
            <a:off x="3643313" y="452438"/>
            <a:ext cx="4857750" cy="6648450"/>
          </a:xfrm>
          <a:prstGeom prst="rect">
            <a:avLst/>
          </a:prstGeom>
          <a:noFill/>
          <a:ln w="9525">
            <a:noFill/>
            <a:miter lim="800000"/>
            <a:headEnd/>
            <a:tailEnd/>
          </a:ln>
          <a:effectLst/>
        </p:spPr>
        <p:txBody>
          <a:bodyPr anchor="ctr">
            <a:spAutoFit/>
          </a:bodyPr>
          <a:lstStyle/>
          <a:p>
            <a:pPr algn="just">
              <a:defRPr/>
            </a:pPr>
            <a:r>
              <a:rPr lang="fr-FR" sz="1800" b="1" i="1" dirty="0">
                <a:latin typeface="+mn-lt"/>
                <a:ea typeface="Times New Roman" pitchFamily="18" charset="0"/>
                <a:cs typeface="Arial" pitchFamily="34" charset="0"/>
              </a:rPr>
              <a:t>Patients</a:t>
            </a:r>
            <a:endParaRPr lang="fr-FR" sz="1800" b="1" dirty="0">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Les cas éligibles étaient des patients avec un premier épisode neurologique isolé bien défini compatible avec une démyélinisation touchant le nerf optique, la moelle épinière, le tronc cérébral, le cervelet ou le cerveau. Seuls les symptômes confirmés par un examen ophtalmologique ou neurologique, durant plus de 24 heures et sans autre explication alternative, étaient considérés comme valides. Quand elles étaient disponibles, les données de suivi étaient utilisées pour caractériser l’évolution de la maladie démyélinisante, et, si nécessaire, le diagnostic de SEP certaine ou probable selon les critères établis. Les patients ayant présenté un épisode neurologique ou visuel antérieur suggestif d’une possible démyélinisation du SNC, durant plus de 48 heures, étaient exclus.</a:t>
            </a:r>
            <a:endParaRPr lang="fr-FR" sz="1200"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Dans chaque centre, 2 contrôles étaient appariés à chaque cas en fonction du sexe, de l’âge (+/-5 ans) et de la date de consultation dans le service de neurologie (+/-2 mois). Les contrôles étaient des patients adressés pour migraine ou céphalées (à l’exception des névralgies </a:t>
            </a:r>
            <a:r>
              <a:rPr lang="fr-FR" sz="1200" dirty="0" err="1">
                <a:solidFill>
                  <a:schemeClr val="bg1">
                    <a:lumMod val="65000"/>
                  </a:schemeClr>
                </a:solidFill>
                <a:latin typeface="+mn-lt"/>
                <a:ea typeface="Times New Roman" pitchFamily="18" charset="0"/>
                <a:cs typeface="Arial" pitchFamily="34" charset="0"/>
              </a:rPr>
              <a:t>trijéminales</a:t>
            </a:r>
            <a:r>
              <a:rPr lang="fr-FR" sz="1200" dirty="0">
                <a:solidFill>
                  <a:schemeClr val="bg1">
                    <a:lumMod val="65000"/>
                  </a:schemeClr>
                </a:solidFill>
                <a:latin typeface="+mn-lt"/>
                <a:ea typeface="Times New Roman" pitchFamily="18" charset="0"/>
                <a:cs typeface="Arial" pitchFamily="34" charset="0"/>
              </a:rPr>
              <a:t>), maladies rhumatologiques non inflammatoires, pathologies vasculaires ou neurologiques autres, dont on ne pensait pas qu’elles modifiaient la probabilité de vaccination. Les patients avec des maladies auto-immunes ou des maladies neurologiques chroniques et sévères étaient exclus.</a:t>
            </a:r>
            <a:endParaRPr lang="fr-FR" sz="1200"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La population éligible pour l’étude consistait en 402 cas et 722 contrôles qui ont été invités par courrier à participer à l’étude. En dépit d’une recherche dans les annuaires téléphoniques nationaux ou de contacts avec les médecins généralistes mentionnés dans les dossiers médicaux, 26.3% des contrôles et 13.9% des cas n’ont pas pu être localisés. Les autres raisons de non participation ont été le refus (5.2% des cas et 7.6% des contrôles) et l’absence de réponse aux appels téléphoniques en dépit d’une réponse positive au courrier (2.5% des cas et 4.3% des contrôles). Quatre cas et 1 contrôle étaient décédés. Seize cas et 26 contrôles ont été exclus car elles étaient enceintes durant la période couverte par l’étude ou étaient opposés aux vaccinations pour des raisons personnelles. Treize participants (6 cas et 7 contrôles) n’ont pas été capables de répondre au questionnaire. Finalement, nous avons exclus 53 cas et 57 contrôles qui restaient non appariés. L’analyse a donc été réalisée sur 236 cas et 355 témoins appariés (117 paires et 119 triplets).</a:t>
            </a:r>
            <a:endParaRPr lang="fr-FR" sz="1200" dirty="0">
              <a:solidFill>
                <a:schemeClr val="bg1">
                  <a:lumMod val="65000"/>
                </a:schemeClr>
              </a:solidFill>
              <a:latin typeface="+mn-lt"/>
            </a:endParaRPr>
          </a:p>
        </p:txBody>
      </p:sp>
      <p:sp>
        <p:nvSpPr>
          <p:cNvPr id="7" name="ZoneTexte 6">
            <a:extLst>
              <a:ext uri="{FF2B5EF4-FFF2-40B4-BE49-F238E27FC236}">
                <a16:creationId xmlns:a16="http://schemas.microsoft.com/office/drawing/2014/main" id="{F66B347C-F222-42FE-A1C9-7AF4EB8CF1B7}"/>
              </a:ext>
            </a:extLst>
          </p:cNvPr>
          <p:cNvSpPr txBox="1"/>
          <p:nvPr/>
        </p:nvSpPr>
        <p:spPr>
          <a:xfrm>
            <a:off x="179388" y="603250"/>
            <a:ext cx="8964612" cy="60642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2800" b="1" dirty="0">
                <a:latin typeface="+mj-lt"/>
                <a:ea typeface="Times New Roman" pitchFamily="18" charset="0"/>
                <a:cs typeface="Arial" pitchFamily="34" charset="0"/>
              </a:rPr>
              <a:t>Cas</a:t>
            </a:r>
            <a:r>
              <a:rPr lang="fr-FR" sz="2800" dirty="0">
                <a:latin typeface="+mj-lt"/>
                <a:ea typeface="Times New Roman" pitchFamily="18" charset="0"/>
                <a:cs typeface="Arial" pitchFamily="34" charset="0"/>
              </a:rPr>
              <a:t> éligibles</a:t>
            </a:r>
          </a:p>
          <a:p>
            <a:pPr>
              <a:defRPr/>
            </a:pPr>
            <a:r>
              <a:rPr lang="fr-FR" dirty="0">
                <a:latin typeface="+mj-lt"/>
                <a:ea typeface="Times New Roman" pitchFamily="18" charset="0"/>
                <a:cs typeface="Arial" pitchFamily="34" charset="0"/>
              </a:rPr>
              <a:t>Patients avec </a:t>
            </a:r>
            <a:r>
              <a:rPr lang="fr-FR" b="1" dirty="0">
                <a:latin typeface="+mj-lt"/>
                <a:ea typeface="Times New Roman" pitchFamily="18" charset="0"/>
                <a:cs typeface="Arial" pitchFamily="34" charset="0"/>
              </a:rPr>
              <a:t>premier</a:t>
            </a:r>
            <a:r>
              <a:rPr lang="fr-FR" dirty="0">
                <a:latin typeface="+mj-lt"/>
                <a:ea typeface="Times New Roman" pitchFamily="18" charset="0"/>
                <a:cs typeface="Arial" pitchFamily="34" charset="0"/>
              </a:rPr>
              <a:t> </a:t>
            </a:r>
            <a:r>
              <a:rPr lang="fr-FR" b="1" dirty="0">
                <a:latin typeface="+mj-lt"/>
                <a:ea typeface="Times New Roman" pitchFamily="18" charset="0"/>
                <a:cs typeface="Arial" pitchFamily="34" charset="0"/>
              </a:rPr>
              <a:t>épisode</a:t>
            </a:r>
            <a:r>
              <a:rPr lang="fr-FR" dirty="0">
                <a:latin typeface="+mj-lt"/>
                <a:ea typeface="Times New Roman" pitchFamily="18" charset="0"/>
                <a:cs typeface="Arial" pitchFamily="34" charset="0"/>
              </a:rPr>
              <a:t> </a:t>
            </a:r>
            <a:r>
              <a:rPr lang="fr-FR" b="1" dirty="0">
                <a:latin typeface="+mj-lt"/>
                <a:ea typeface="Times New Roman" pitchFamily="18" charset="0"/>
                <a:cs typeface="Arial" pitchFamily="34" charset="0"/>
              </a:rPr>
              <a:t>neurologique</a:t>
            </a:r>
            <a:r>
              <a:rPr lang="fr-FR" dirty="0">
                <a:latin typeface="+mj-lt"/>
                <a:ea typeface="Times New Roman" pitchFamily="18" charset="0"/>
                <a:cs typeface="Arial" pitchFamily="34" charset="0"/>
              </a:rPr>
              <a:t> </a:t>
            </a:r>
            <a:r>
              <a:rPr lang="fr-FR" b="1" dirty="0">
                <a:latin typeface="+mj-lt"/>
                <a:ea typeface="Times New Roman" pitchFamily="18" charset="0"/>
                <a:cs typeface="Arial" pitchFamily="34" charset="0"/>
              </a:rPr>
              <a:t>isolé</a:t>
            </a:r>
            <a:r>
              <a:rPr lang="fr-FR" dirty="0">
                <a:latin typeface="+mj-lt"/>
                <a:ea typeface="Times New Roman" pitchFamily="18" charset="0"/>
                <a:cs typeface="Arial" pitchFamily="34" charset="0"/>
              </a:rPr>
              <a:t>, </a:t>
            </a:r>
            <a:r>
              <a:rPr lang="fr-FR" b="1" dirty="0">
                <a:latin typeface="+mj-lt"/>
                <a:ea typeface="Times New Roman" pitchFamily="18" charset="0"/>
                <a:cs typeface="Arial" pitchFamily="34" charset="0"/>
              </a:rPr>
              <a:t>compatible</a:t>
            </a:r>
            <a:r>
              <a:rPr lang="fr-FR" dirty="0">
                <a:latin typeface="+mj-lt"/>
                <a:ea typeface="Times New Roman" pitchFamily="18" charset="0"/>
                <a:cs typeface="Arial" pitchFamily="34" charset="0"/>
              </a:rPr>
              <a:t> avec une </a:t>
            </a:r>
            <a:r>
              <a:rPr lang="fr-FR" b="1" dirty="0">
                <a:latin typeface="+mj-lt"/>
                <a:ea typeface="Times New Roman" pitchFamily="18" charset="0"/>
                <a:cs typeface="Arial" pitchFamily="34" charset="0"/>
              </a:rPr>
              <a:t>démyélinisation</a:t>
            </a:r>
            <a:r>
              <a:rPr lang="fr-FR" dirty="0">
                <a:latin typeface="+mj-lt"/>
                <a:ea typeface="Times New Roman" pitchFamily="18" charset="0"/>
                <a:cs typeface="Arial" pitchFamily="34" charset="0"/>
              </a:rPr>
              <a:t> touchant le nerf optique, la moelle épinière, le tronc cérébral, le cervelet ou le cerveau.</a:t>
            </a:r>
          </a:p>
          <a:p>
            <a:pPr>
              <a:defRPr/>
            </a:pPr>
            <a:endParaRPr lang="fr-FR" sz="800" dirty="0">
              <a:latin typeface="+mj-lt"/>
              <a:ea typeface="Times New Roman" pitchFamily="18" charset="0"/>
              <a:cs typeface="Arial" pitchFamily="34" charset="0"/>
            </a:endParaRPr>
          </a:p>
          <a:p>
            <a:pPr>
              <a:defRPr/>
            </a:pPr>
            <a:r>
              <a:rPr lang="fr-FR" dirty="0">
                <a:latin typeface="+mj-lt"/>
                <a:ea typeface="Times New Roman" pitchFamily="18" charset="0"/>
                <a:cs typeface="Arial" pitchFamily="34" charset="0"/>
              </a:rPr>
              <a:t>Seuls </a:t>
            </a:r>
            <a:r>
              <a:rPr lang="fr-FR" dirty="0">
                <a:ea typeface="Times New Roman" pitchFamily="18" charset="0"/>
                <a:cs typeface="Arial" pitchFamily="34" charset="0"/>
              </a:rPr>
              <a:t>étaient considérés comme valides </a:t>
            </a:r>
            <a:r>
              <a:rPr lang="fr-FR" dirty="0">
                <a:latin typeface="+mj-lt"/>
                <a:ea typeface="Times New Roman" pitchFamily="18" charset="0"/>
                <a:cs typeface="Arial" pitchFamily="34" charset="0"/>
              </a:rPr>
              <a:t>les symptômes </a:t>
            </a:r>
          </a:p>
          <a:p>
            <a:pPr marL="800100" lvl="1" indent="-342900">
              <a:buFont typeface="Arial" panose="020B0604020202020204" pitchFamily="34" charset="0"/>
              <a:buChar char="•"/>
              <a:defRPr/>
            </a:pPr>
            <a:r>
              <a:rPr lang="fr-FR" dirty="0">
                <a:latin typeface="+mj-lt"/>
                <a:ea typeface="Times New Roman" pitchFamily="18" charset="0"/>
                <a:cs typeface="Arial" pitchFamily="34" charset="0"/>
              </a:rPr>
              <a:t>confirmés par </a:t>
            </a:r>
            <a:r>
              <a:rPr lang="fr-FR" b="1" dirty="0">
                <a:latin typeface="+mj-lt"/>
                <a:ea typeface="Times New Roman" pitchFamily="18" charset="0"/>
                <a:cs typeface="Arial" pitchFamily="34" charset="0"/>
              </a:rPr>
              <a:t>examen ophtalmologique </a:t>
            </a:r>
            <a:r>
              <a:rPr lang="fr-FR" dirty="0">
                <a:latin typeface="+mj-lt"/>
                <a:ea typeface="Times New Roman" pitchFamily="18" charset="0"/>
                <a:cs typeface="Arial" pitchFamily="34" charset="0"/>
              </a:rPr>
              <a:t>ou </a:t>
            </a:r>
            <a:r>
              <a:rPr lang="fr-FR" b="1" dirty="0">
                <a:latin typeface="+mj-lt"/>
                <a:ea typeface="Times New Roman" pitchFamily="18" charset="0"/>
                <a:cs typeface="Arial" pitchFamily="34" charset="0"/>
              </a:rPr>
              <a:t>neurologique</a:t>
            </a:r>
            <a:endParaRPr lang="fr-FR" dirty="0">
              <a:latin typeface="+mj-lt"/>
              <a:ea typeface="Times New Roman" pitchFamily="18" charset="0"/>
              <a:cs typeface="Arial" pitchFamily="34" charset="0"/>
            </a:endParaRPr>
          </a:p>
          <a:p>
            <a:pPr marL="800100" lvl="1" indent="-342900">
              <a:buFont typeface="Arial" panose="020B0604020202020204" pitchFamily="34" charset="0"/>
              <a:buChar char="•"/>
              <a:defRPr/>
            </a:pPr>
            <a:r>
              <a:rPr lang="fr-FR" dirty="0">
                <a:latin typeface="+mj-lt"/>
                <a:ea typeface="Times New Roman" pitchFamily="18" charset="0"/>
                <a:cs typeface="Arial" pitchFamily="34" charset="0"/>
              </a:rPr>
              <a:t>durant </a:t>
            </a:r>
            <a:r>
              <a:rPr lang="fr-FR" b="1" dirty="0">
                <a:latin typeface="+mj-lt"/>
                <a:ea typeface="Times New Roman" pitchFamily="18" charset="0"/>
                <a:cs typeface="Arial" pitchFamily="34" charset="0"/>
              </a:rPr>
              <a:t>plus de 24 heures </a:t>
            </a:r>
          </a:p>
          <a:p>
            <a:pPr marL="800100" lvl="1" indent="-342900">
              <a:buFont typeface="Arial" panose="020B0604020202020204" pitchFamily="34" charset="0"/>
              <a:buChar char="•"/>
              <a:defRPr/>
            </a:pPr>
            <a:r>
              <a:rPr lang="fr-FR" b="1" dirty="0">
                <a:latin typeface="+mj-lt"/>
                <a:ea typeface="Times New Roman" pitchFamily="18" charset="0"/>
                <a:cs typeface="Arial" pitchFamily="34" charset="0"/>
              </a:rPr>
              <a:t>sans autre explication </a:t>
            </a:r>
            <a:r>
              <a:rPr lang="fr-FR" dirty="0">
                <a:latin typeface="+mj-lt"/>
                <a:ea typeface="Times New Roman" pitchFamily="18" charset="0"/>
                <a:cs typeface="Arial" pitchFamily="34" charset="0"/>
              </a:rPr>
              <a:t>alternative, </a:t>
            </a:r>
          </a:p>
          <a:p>
            <a:pPr>
              <a:defRPr/>
            </a:pPr>
            <a:endParaRPr lang="fr-FR" sz="800" dirty="0">
              <a:latin typeface="+mj-lt"/>
              <a:ea typeface="Times New Roman" pitchFamily="18" charset="0"/>
              <a:cs typeface="Arial" pitchFamily="34" charset="0"/>
            </a:endParaRPr>
          </a:p>
          <a:p>
            <a:pPr>
              <a:defRPr/>
            </a:pPr>
            <a:r>
              <a:rPr lang="fr-FR" dirty="0">
                <a:latin typeface="+mj-lt"/>
                <a:ea typeface="Times New Roman" pitchFamily="18" charset="0"/>
                <a:cs typeface="Arial" pitchFamily="34" charset="0"/>
              </a:rPr>
              <a:t>Les patients ayant présenté un </a:t>
            </a:r>
            <a:r>
              <a:rPr lang="fr-FR" b="1" dirty="0">
                <a:latin typeface="+mj-lt"/>
                <a:ea typeface="Times New Roman" pitchFamily="18" charset="0"/>
                <a:cs typeface="Arial" pitchFamily="34" charset="0"/>
              </a:rPr>
              <a:t>épisode neurologique antérieur </a:t>
            </a:r>
            <a:r>
              <a:rPr lang="fr-FR" dirty="0">
                <a:latin typeface="+mj-lt"/>
                <a:ea typeface="Times New Roman" pitchFamily="18" charset="0"/>
                <a:cs typeface="Arial" pitchFamily="34" charset="0"/>
              </a:rPr>
              <a:t>suggestif d’une possible démyélinisation &gt; </a:t>
            </a:r>
            <a:r>
              <a:rPr lang="fr-FR" b="1" dirty="0">
                <a:latin typeface="+mj-lt"/>
                <a:ea typeface="Times New Roman" pitchFamily="18" charset="0"/>
                <a:cs typeface="Arial" pitchFamily="34" charset="0"/>
              </a:rPr>
              <a:t>48 heures</a:t>
            </a:r>
            <a:r>
              <a:rPr lang="fr-FR" dirty="0">
                <a:latin typeface="+mj-lt"/>
                <a:ea typeface="Times New Roman" pitchFamily="18" charset="0"/>
                <a:cs typeface="Arial" pitchFamily="34" charset="0"/>
              </a:rPr>
              <a:t>, </a:t>
            </a:r>
            <a:r>
              <a:rPr lang="fr-FR" b="1" dirty="0">
                <a:latin typeface="+mj-lt"/>
                <a:ea typeface="Times New Roman" pitchFamily="18" charset="0"/>
                <a:cs typeface="Arial" pitchFamily="34" charset="0"/>
              </a:rPr>
              <a:t>étaient exclus</a:t>
            </a:r>
          </a:p>
          <a:p>
            <a:pPr>
              <a:defRPr/>
            </a:pPr>
            <a:endParaRPr lang="fr-FR" sz="800" b="1" dirty="0">
              <a:latin typeface="+mj-lt"/>
              <a:ea typeface="Times New Roman" pitchFamily="18" charset="0"/>
              <a:cs typeface="Arial" pitchFamily="34" charset="0"/>
            </a:endParaRPr>
          </a:p>
          <a:p>
            <a:pPr>
              <a:defRPr/>
            </a:pPr>
            <a:r>
              <a:rPr lang="fr-FR" dirty="0">
                <a:solidFill>
                  <a:schemeClr val="tx1"/>
                </a:solidFill>
                <a:ea typeface="Times New Roman" pitchFamily="18" charset="0"/>
                <a:cs typeface="Arial" pitchFamily="34" charset="0"/>
              </a:rPr>
              <a:t>Un </a:t>
            </a:r>
            <a:r>
              <a:rPr lang="fr-FR" b="1" dirty="0">
                <a:solidFill>
                  <a:schemeClr val="tx1"/>
                </a:solidFill>
                <a:ea typeface="Times New Roman" pitchFamily="18" charset="0"/>
                <a:cs typeface="Arial" pitchFamily="34" charset="0"/>
              </a:rPr>
              <a:t>neurologue</a:t>
            </a:r>
            <a:r>
              <a:rPr lang="fr-FR" dirty="0">
                <a:solidFill>
                  <a:schemeClr val="tx1"/>
                </a:solidFill>
                <a:ea typeface="Times New Roman" pitchFamily="18" charset="0"/>
                <a:cs typeface="Arial" pitchFamily="34" charset="0"/>
              </a:rPr>
              <a:t> entraîné a revu les dossiers de </a:t>
            </a:r>
            <a:r>
              <a:rPr lang="fr-FR" b="1" dirty="0">
                <a:solidFill>
                  <a:schemeClr val="tx1"/>
                </a:solidFill>
                <a:ea typeface="Times New Roman" pitchFamily="18" charset="0"/>
                <a:cs typeface="Arial" pitchFamily="34" charset="0"/>
              </a:rPr>
              <a:t>tous les patients hospitalisés ou consultants </a:t>
            </a:r>
            <a:r>
              <a:rPr lang="fr-FR" dirty="0">
                <a:solidFill>
                  <a:schemeClr val="tx1"/>
                </a:solidFill>
                <a:ea typeface="Times New Roman" pitchFamily="18" charset="0"/>
                <a:cs typeface="Arial" pitchFamily="34" charset="0"/>
              </a:rPr>
              <a:t>pour sélectionner cas et témoins</a:t>
            </a:r>
          </a:p>
          <a:p>
            <a:pPr>
              <a:defRPr/>
            </a:pPr>
            <a:r>
              <a:rPr lang="fr-FR" dirty="0">
                <a:solidFill>
                  <a:schemeClr val="tx1"/>
                </a:solidFill>
                <a:ea typeface="Times New Roman" pitchFamily="18" charset="0"/>
                <a:cs typeface="Arial" pitchFamily="34" charset="0"/>
              </a:rPr>
              <a:t>Un</a:t>
            </a:r>
            <a:r>
              <a:rPr lang="fr-FR" b="1" dirty="0">
                <a:solidFill>
                  <a:schemeClr val="tx1"/>
                </a:solidFill>
                <a:ea typeface="Times New Roman" pitchFamily="18" charset="0"/>
                <a:cs typeface="Arial" pitchFamily="34" charset="0"/>
              </a:rPr>
              <a:t> groupe d’experts, ne connaissant pas le statut vaccinal, a revu les dossiers médicaux des cas éligibles et des témoins</a:t>
            </a:r>
            <a:r>
              <a:rPr lang="fr-FR" dirty="0">
                <a:solidFill>
                  <a:schemeClr val="tx1"/>
                </a:solidFill>
                <a:ea typeface="Times New Roman" pitchFamily="18" charset="0"/>
                <a:cs typeface="Arial" pitchFamily="34" charset="0"/>
              </a:rPr>
              <a:t>. </a:t>
            </a:r>
          </a:p>
          <a:p>
            <a:pPr>
              <a:defRPr/>
            </a:pPr>
            <a:r>
              <a:rPr lang="fr-FR" dirty="0">
                <a:solidFill>
                  <a:schemeClr val="tx1"/>
                </a:solidFill>
                <a:ea typeface="Times New Roman" pitchFamily="18" charset="0"/>
                <a:cs typeface="Arial" pitchFamily="34" charset="0"/>
              </a:rPr>
              <a:t>Tous les cas et les témoins éligibles ont été sollicités par courrier</a:t>
            </a:r>
            <a:endParaRPr lang="fr-FR" b="1" dirty="0">
              <a:latin typeface="+mj-lt"/>
              <a:ea typeface="Times New Roman" pitchFamily="18" charset="0"/>
              <a:cs typeface="Arial" pitchFamily="34" charset="0"/>
            </a:endParaRPr>
          </a:p>
        </p:txBody>
      </p:sp>
      <p:sp>
        <p:nvSpPr>
          <p:cNvPr id="6" name="Rectangle 5">
            <a:extLst>
              <a:ext uri="{FF2B5EF4-FFF2-40B4-BE49-F238E27FC236}">
                <a16:creationId xmlns:a16="http://schemas.microsoft.com/office/drawing/2014/main" id="{F30E49D0-A924-4D4E-8C04-276AFF3F28F6}"/>
              </a:ext>
            </a:extLst>
          </p:cNvPr>
          <p:cNvSpPr/>
          <p:nvPr/>
        </p:nvSpPr>
        <p:spPr>
          <a:xfrm>
            <a:off x="214313" y="77788"/>
            <a:ext cx="8875712" cy="4619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b="1" dirty="0">
                <a:latin typeface="+mj-lt"/>
                <a:ea typeface="Times New Roman" pitchFamily="18" charset="0"/>
                <a:cs typeface="Arial" pitchFamily="34" charset="0"/>
              </a:rPr>
              <a:t>Population source (population sélectionnée a priori)</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54697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AA8929BA-6245-4CCD-BF9E-683CEBBB3DA2}"/>
              </a:ext>
            </a:extLst>
          </p:cNvPr>
          <p:cNvSpPr>
            <a:spLocks noChangeArrowheads="1"/>
          </p:cNvSpPr>
          <p:nvPr/>
        </p:nvSpPr>
        <p:spPr bwMode="auto">
          <a:xfrm>
            <a:off x="214313" y="285750"/>
            <a:ext cx="3143250" cy="6402388"/>
          </a:xfrm>
          <a:prstGeom prst="rect">
            <a:avLst/>
          </a:prstGeom>
          <a:noFill/>
          <a:ln w="9525">
            <a:noFill/>
            <a:miter lim="800000"/>
            <a:headEnd/>
            <a:tailEnd/>
          </a:ln>
          <a:effectLst/>
        </p:spPr>
        <p:txBody>
          <a:bodyPr anchor="ctr">
            <a:spAutoFit/>
          </a:bodyPr>
          <a:lstStyle/>
          <a:p>
            <a:pPr>
              <a:defRPr/>
            </a:pPr>
            <a:r>
              <a:rPr lang="fr-FR" sz="1800" b="1" dirty="0">
                <a:solidFill>
                  <a:schemeClr val="bg1">
                    <a:lumMod val="65000"/>
                  </a:schemeClr>
                </a:solidFill>
                <a:latin typeface="+mj-lt"/>
                <a:ea typeface="Times New Roman" pitchFamily="18" charset="0"/>
                <a:cs typeface="Arial" pitchFamily="34" charset="0"/>
              </a:rPr>
              <a:t>Méthodes</a:t>
            </a:r>
            <a:endParaRPr lang="fr-FR" sz="1800" dirty="0">
              <a:solidFill>
                <a:schemeClr val="bg1">
                  <a:lumMod val="65000"/>
                </a:schemeClr>
              </a:solidFill>
              <a:latin typeface="+mj-lt"/>
            </a:endParaRPr>
          </a:p>
          <a:p>
            <a:pPr>
              <a:defRPr/>
            </a:pPr>
            <a:r>
              <a:rPr lang="fr-FR" sz="1800" b="1" i="1" dirty="0">
                <a:solidFill>
                  <a:schemeClr val="bg1">
                    <a:lumMod val="65000"/>
                  </a:schemeClr>
                </a:solidFill>
                <a:latin typeface="+mj-lt"/>
                <a:ea typeface="Times New Roman" pitchFamily="18" charset="0"/>
                <a:cs typeface="Arial" pitchFamily="34" charset="0"/>
              </a:rPr>
              <a:t>Design de l’étude</a:t>
            </a:r>
            <a:endParaRPr lang="fr-FR" sz="1800" b="1" dirty="0">
              <a:solidFill>
                <a:schemeClr val="bg1">
                  <a:lumMod val="65000"/>
                </a:schemeClr>
              </a:solidFill>
              <a:latin typeface="+mj-lt"/>
            </a:endParaRPr>
          </a:p>
          <a:p>
            <a:pPr algn="just">
              <a:defRPr/>
            </a:pPr>
            <a:r>
              <a:rPr lang="fr-FR" sz="1100" dirty="0">
                <a:solidFill>
                  <a:schemeClr val="bg1">
                    <a:lumMod val="65000"/>
                  </a:schemeClr>
                </a:solidFill>
                <a:latin typeface="+mj-lt"/>
                <a:ea typeface="Times New Roman" pitchFamily="18" charset="0"/>
                <a:cs typeface="Arial" pitchFamily="34" charset="0"/>
              </a:rPr>
              <a:t>Au cours du printemps 1998, il a été proposé à 18 services de neurologie couvrant les différentes régions de France de participer à l’étude cas-témoins. Le service de neurologie où la première étude cas-témoins avait été conduite a été exclus de l’étude nationale, mais 4 centres localisés dans la même région (Paris et la région parisienne) ont participé à l’étude. Les services sélectionnés étaient des centres de référence pour les maladies </a:t>
            </a:r>
            <a:r>
              <a:rPr lang="fr-FR" sz="1100" dirty="0" err="1">
                <a:solidFill>
                  <a:schemeClr val="bg1">
                    <a:lumMod val="65000"/>
                  </a:schemeClr>
                </a:solidFill>
                <a:latin typeface="+mj-lt"/>
                <a:ea typeface="Times New Roman" pitchFamily="18" charset="0"/>
                <a:cs typeface="Arial" pitchFamily="34" charset="0"/>
              </a:rPr>
              <a:t>démyélinisantes</a:t>
            </a:r>
            <a:r>
              <a:rPr lang="fr-FR" sz="1100" dirty="0">
                <a:solidFill>
                  <a:schemeClr val="bg1">
                    <a:lumMod val="65000"/>
                  </a:schemeClr>
                </a:solidFill>
                <a:latin typeface="+mj-lt"/>
                <a:ea typeface="Times New Roman" pitchFamily="18" charset="0"/>
                <a:cs typeface="Arial" pitchFamily="34" charset="0"/>
              </a:rPr>
              <a:t> du SNC. Cela assurait que le diagnostic de maladie démyélinisante du SNC était fiable. Dix sept des 18 services ont accepté de participer. Dans chaque centre participant, un neurologue entraîné a revu les dossiers médicaux de tous les patients hospitalisés ou consultants adressés dans le service entre le 1</a:t>
            </a:r>
            <a:r>
              <a:rPr lang="fr-FR" sz="1100" baseline="30000" dirty="0">
                <a:solidFill>
                  <a:schemeClr val="bg1">
                    <a:lumMod val="65000"/>
                  </a:schemeClr>
                </a:solidFill>
                <a:latin typeface="+mj-lt"/>
                <a:ea typeface="Times New Roman" pitchFamily="18" charset="0"/>
                <a:cs typeface="Arial" pitchFamily="34" charset="0"/>
              </a:rPr>
              <a:t>er</a:t>
            </a:r>
            <a:r>
              <a:rPr lang="fr-FR" sz="1100" dirty="0">
                <a:solidFill>
                  <a:schemeClr val="bg1">
                    <a:lumMod val="65000"/>
                  </a:schemeClr>
                </a:solidFill>
                <a:latin typeface="+mj-lt"/>
                <a:ea typeface="Times New Roman" pitchFamily="18" charset="0"/>
                <a:cs typeface="Arial" pitchFamily="34" charset="0"/>
              </a:rPr>
              <a:t> janvier 1994 et le 31 décembre 1995, pour sélectionner les cas éligibles et les contrôles. La dernière date a été choisie pour éviter des biais potentiels dus aux questionnements du public sur de possibles effets secondaires de la vaccination contre l’HB, qui existaient depuis 1996. Le début de la période d’étude a été choisi parce qu’avant cette date, l’exposition au vaccin contre l’HB était très faible. Un groupe d’experts, ne connaissant pas le statut vaccinal, a revu les dossiers médicaux des cas éligibles et des témoins. Tous les cas et les témoins validés par les experts ont été sollicités par courrier à participer à l’étude, qui était présentée comme une étude générale sur les relations possibles entre les vaccinations et diverses maladies neurologiques. Les patients étaient invités à retourner leur consentement écrit au centre de coordination qui conduisait tous les entretiens téléphoniques. </a:t>
            </a:r>
            <a:endParaRPr lang="fr-FR" sz="1100" dirty="0">
              <a:solidFill>
                <a:schemeClr val="bg1">
                  <a:lumMod val="65000"/>
                </a:schemeClr>
              </a:solidFill>
              <a:latin typeface="+mj-lt"/>
            </a:endParaRPr>
          </a:p>
        </p:txBody>
      </p:sp>
      <p:sp>
        <p:nvSpPr>
          <p:cNvPr id="5" name="Rectangle 1">
            <a:extLst>
              <a:ext uri="{FF2B5EF4-FFF2-40B4-BE49-F238E27FC236}">
                <a16:creationId xmlns:a16="http://schemas.microsoft.com/office/drawing/2014/main" id="{7D3AB2CB-9A2A-4BB4-B46A-4B3DD73CE4DE}"/>
              </a:ext>
            </a:extLst>
          </p:cNvPr>
          <p:cNvSpPr>
            <a:spLocks noChangeArrowheads="1"/>
          </p:cNvSpPr>
          <p:nvPr/>
        </p:nvSpPr>
        <p:spPr bwMode="auto">
          <a:xfrm>
            <a:off x="3643313" y="214313"/>
            <a:ext cx="4857750" cy="6648450"/>
          </a:xfrm>
          <a:prstGeom prst="rect">
            <a:avLst/>
          </a:prstGeom>
          <a:noFill/>
          <a:ln w="9525">
            <a:noFill/>
            <a:miter lim="800000"/>
            <a:headEnd/>
            <a:tailEnd/>
          </a:ln>
          <a:effectLst/>
        </p:spPr>
        <p:txBody>
          <a:bodyPr anchor="ctr">
            <a:spAutoFit/>
          </a:bodyPr>
          <a:lstStyle/>
          <a:p>
            <a:pPr algn="just">
              <a:defRPr/>
            </a:pPr>
            <a:r>
              <a:rPr lang="fr-FR" sz="1800" b="1" i="1" dirty="0">
                <a:solidFill>
                  <a:schemeClr val="bg1">
                    <a:lumMod val="65000"/>
                  </a:schemeClr>
                </a:solidFill>
                <a:latin typeface="+mn-lt"/>
                <a:ea typeface="Times New Roman" pitchFamily="18" charset="0"/>
                <a:cs typeface="Arial" pitchFamily="34" charset="0"/>
              </a:rPr>
              <a:t>Patients</a:t>
            </a:r>
            <a:endParaRPr lang="fr-FR" sz="1800" b="1"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Les cas éligibles étaient des patients avec un premier épisode neurologique isolé bien défini compatible avec une démyélinisation touchant le nerf optique, la moelle épinière, le tronc cérébral, le cervelet ou le cerveau. Seuls les symptômes confirmés par un examen ophtalmologique ou neurologique, durant plus de 24 heures et sans autre explication alternative, étaient considérés comme valides. Quand elles étaient disponibles, les données de suivi étaient utilisées pour caractériser l’évolution de la maladie démyélinisante, et, si nécessaire, le diagnostic de SEP certaine ou probable selon les critères établis. Les patients ayant présenté un épisode neurologique ou visuel antérieur suggestif d’une possible démyélinisation du SNC, durant plus de 48 heures, étaient exclus.</a:t>
            </a:r>
            <a:endParaRPr lang="fr-FR" sz="1200"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Dans chaque centre, 2 contrôles étaient appariés à chaque cas en fonction du sexe, de l’âge (+/-5 ans) et de la date de consultation dans le service de neurologie (+/-2 mois). Les contrôles étaient des patients adressés pour migraine ou céphalées (à l’exception des névralgies </a:t>
            </a:r>
            <a:r>
              <a:rPr lang="fr-FR" sz="1200" dirty="0" err="1">
                <a:solidFill>
                  <a:schemeClr val="bg1">
                    <a:lumMod val="65000"/>
                  </a:schemeClr>
                </a:solidFill>
                <a:latin typeface="+mn-lt"/>
                <a:ea typeface="Times New Roman" pitchFamily="18" charset="0"/>
                <a:cs typeface="Arial" pitchFamily="34" charset="0"/>
              </a:rPr>
              <a:t>trijéminales</a:t>
            </a:r>
            <a:r>
              <a:rPr lang="fr-FR" sz="1200" dirty="0">
                <a:solidFill>
                  <a:schemeClr val="bg1">
                    <a:lumMod val="65000"/>
                  </a:schemeClr>
                </a:solidFill>
                <a:latin typeface="+mn-lt"/>
                <a:ea typeface="Times New Roman" pitchFamily="18" charset="0"/>
                <a:cs typeface="Arial" pitchFamily="34" charset="0"/>
              </a:rPr>
              <a:t>), maladies rhumatologiques non inflammatoires, pathologies vasculaires ou neurologiques autres, dont on ne pensait pas qu’elles modifiaient la probabilité de vaccination. Les patients avec des maladies auto-immunes ou des maladies neurologiques chroniques et sévères étaient exclus.</a:t>
            </a:r>
            <a:endParaRPr lang="fr-FR" sz="1200"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La population éligible pour l’étude consistait en 402 cas et 722 contrôles qui ont été invités par courrier à participer à l’étude. En dépit d’une recherche dans les annuaires téléphoniques nationaux ou de contacts avec les médecins généralistes mentionnés dans les dossiers médicaux, 26.3% des contrôles et 13.9% des cas n’ont pas pu être localisés. Les autres raisons de non participation ont été le refus (5.2% des cas et 7.6% des contrôles) et l’absence de réponse aux appels téléphoniques en dépit d’une réponse positive au courrier (2.5% des cas et 4.3% des contrôles). Quatre cas et 1 contrôle étaient décédés. Seize cas et 26 contrôles ont été exclus car elles étaient enceintes durant la période couverte par l’étude ou étaient opposés aux vaccinations pour des raisons personnelles. Treize participants (6 cas et 7 contrôles) n’ont pas été capables de répondre au questionnaire. Finalement, nous avons exclus 53 cas et 57 contrôles qui restaient non appariés. L’analyse a donc été réalisée sur 236 cas et 355 témoins appariés (117 paires et 119 triplets).</a:t>
            </a:r>
            <a:endParaRPr lang="fr-FR" sz="1200" dirty="0">
              <a:solidFill>
                <a:schemeClr val="bg1">
                  <a:lumMod val="65000"/>
                </a:schemeClr>
              </a:solidFill>
              <a:latin typeface="+mn-lt"/>
            </a:endParaRPr>
          </a:p>
        </p:txBody>
      </p:sp>
      <p:sp>
        <p:nvSpPr>
          <p:cNvPr id="9" name="ZoneTexte 8">
            <a:extLst>
              <a:ext uri="{FF2B5EF4-FFF2-40B4-BE49-F238E27FC236}">
                <a16:creationId xmlns:a16="http://schemas.microsoft.com/office/drawing/2014/main" id="{22ADD7F2-A027-415B-BF18-96E252372AD3}"/>
              </a:ext>
            </a:extLst>
          </p:cNvPr>
          <p:cNvSpPr txBox="1"/>
          <p:nvPr/>
        </p:nvSpPr>
        <p:spPr>
          <a:xfrm>
            <a:off x="214313" y="1225550"/>
            <a:ext cx="8429625" cy="4954588"/>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2800" b="1" dirty="0">
                <a:latin typeface="+mj-lt"/>
                <a:ea typeface="Times New Roman" pitchFamily="18" charset="0"/>
                <a:cs typeface="Arial" pitchFamily="34" charset="0"/>
              </a:rPr>
              <a:t>Témoins </a:t>
            </a:r>
            <a:r>
              <a:rPr lang="fr-FR" sz="2800" dirty="0">
                <a:latin typeface="+mj-lt"/>
                <a:ea typeface="Times New Roman" pitchFamily="18" charset="0"/>
                <a:cs typeface="Arial" pitchFamily="34" charset="0"/>
              </a:rPr>
              <a:t>éligibles</a:t>
            </a:r>
          </a:p>
          <a:p>
            <a:pPr>
              <a:defRPr/>
            </a:pPr>
            <a:endParaRPr lang="fr-FR" b="1" dirty="0">
              <a:latin typeface="+mj-lt"/>
              <a:ea typeface="Times New Roman" pitchFamily="18" charset="0"/>
              <a:cs typeface="Arial" pitchFamily="34" charset="0"/>
            </a:endParaRPr>
          </a:p>
          <a:p>
            <a:pPr>
              <a:defRPr/>
            </a:pPr>
            <a:r>
              <a:rPr lang="fr-FR" b="1" dirty="0">
                <a:latin typeface="+mj-lt"/>
                <a:ea typeface="Times New Roman" pitchFamily="18" charset="0"/>
                <a:cs typeface="Arial" pitchFamily="34" charset="0"/>
              </a:rPr>
              <a:t>2 contrôles </a:t>
            </a:r>
            <a:r>
              <a:rPr lang="fr-FR" dirty="0">
                <a:latin typeface="+mj-lt"/>
                <a:ea typeface="Times New Roman" pitchFamily="18" charset="0"/>
                <a:cs typeface="Arial" pitchFamily="34" charset="0"/>
              </a:rPr>
              <a:t>appariés à chaque cas en fonction du </a:t>
            </a:r>
            <a:r>
              <a:rPr lang="fr-FR" b="1" dirty="0">
                <a:latin typeface="+mj-lt"/>
                <a:ea typeface="Times New Roman" pitchFamily="18" charset="0"/>
                <a:cs typeface="Arial" pitchFamily="34" charset="0"/>
              </a:rPr>
              <a:t>sexe</a:t>
            </a:r>
            <a:r>
              <a:rPr lang="fr-FR" dirty="0">
                <a:latin typeface="+mj-lt"/>
                <a:ea typeface="Times New Roman" pitchFamily="18" charset="0"/>
                <a:cs typeface="Arial" pitchFamily="34" charset="0"/>
              </a:rPr>
              <a:t>, de </a:t>
            </a:r>
            <a:r>
              <a:rPr lang="fr-FR" b="1" dirty="0">
                <a:latin typeface="+mj-lt"/>
                <a:ea typeface="Times New Roman" pitchFamily="18" charset="0"/>
                <a:cs typeface="Arial" pitchFamily="34" charset="0"/>
              </a:rPr>
              <a:t>l’âge (+/-5 ans) </a:t>
            </a:r>
            <a:r>
              <a:rPr lang="fr-FR" dirty="0">
                <a:latin typeface="+mj-lt"/>
                <a:ea typeface="Times New Roman" pitchFamily="18" charset="0"/>
                <a:cs typeface="Arial" pitchFamily="34" charset="0"/>
              </a:rPr>
              <a:t>et de la </a:t>
            </a:r>
            <a:r>
              <a:rPr lang="fr-FR" b="1" dirty="0">
                <a:latin typeface="+mj-lt"/>
                <a:ea typeface="Times New Roman" pitchFamily="18" charset="0"/>
                <a:cs typeface="Arial" pitchFamily="34" charset="0"/>
              </a:rPr>
              <a:t>date de consultation dans le service de neurologie (+/-2 mois)</a:t>
            </a:r>
          </a:p>
          <a:p>
            <a:pPr>
              <a:defRPr/>
            </a:pPr>
            <a:endParaRPr lang="fr-FR" dirty="0">
              <a:latin typeface="+mj-lt"/>
              <a:ea typeface="Times New Roman" pitchFamily="18" charset="0"/>
              <a:cs typeface="Arial" pitchFamily="34" charset="0"/>
            </a:endParaRPr>
          </a:p>
          <a:p>
            <a:pPr>
              <a:defRPr/>
            </a:pPr>
            <a:r>
              <a:rPr lang="fr-FR" dirty="0">
                <a:latin typeface="+mj-lt"/>
                <a:ea typeface="Times New Roman" pitchFamily="18" charset="0"/>
                <a:cs typeface="Arial" pitchFamily="34" charset="0"/>
              </a:rPr>
              <a:t>Patients adressés pour </a:t>
            </a:r>
            <a:r>
              <a:rPr lang="fr-FR" b="1" dirty="0">
                <a:latin typeface="+mj-lt"/>
                <a:ea typeface="Times New Roman" pitchFamily="18" charset="0"/>
                <a:cs typeface="Arial" pitchFamily="34" charset="0"/>
              </a:rPr>
              <a:t>migraine</a:t>
            </a:r>
            <a:r>
              <a:rPr lang="fr-FR" dirty="0">
                <a:latin typeface="+mj-lt"/>
                <a:ea typeface="Times New Roman" pitchFamily="18" charset="0"/>
                <a:cs typeface="Arial" pitchFamily="34" charset="0"/>
              </a:rPr>
              <a:t> ou </a:t>
            </a:r>
            <a:r>
              <a:rPr lang="fr-FR" b="1" dirty="0">
                <a:latin typeface="+mj-lt"/>
                <a:ea typeface="Times New Roman" pitchFamily="18" charset="0"/>
                <a:cs typeface="Arial" pitchFamily="34" charset="0"/>
              </a:rPr>
              <a:t>céphalées</a:t>
            </a:r>
            <a:r>
              <a:rPr lang="fr-FR" dirty="0">
                <a:latin typeface="+mj-lt"/>
                <a:ea typeface="Times New Roman" pitchFamily="18" charset="0"/>
                <a:cs typeface="Arial" pitchFamily="34" charset="0"/>
              </a:rPr>
              <a:t> (à l’exception des névralgies </a:t>
            </a:r>
            <a:r>
              <a:rPr lang="fr-FR" dirty="0" err="1">
                <a:latin typeface="+mj-lt"/>
                <a:ea typeface="Times New Roman" pitchFamily="18" charset="0"/>
                <a:cs typeface="Arial" pitchFamily="34" charset="0"/>
              </a:rPr>
              <a:t>trijéminales</a:t>
            </a:r>
            <a:r>
              <a:rPr lang="fr-FR" dirty="0">
                <a:latin typeface="+mj-lt"/>
                <a:ea typeface="Times New Roman" pitchFamily="18" charset="0"/>
                <a:cs typeface="Arial" pitchFamily="34" charset="0"/>
              </a:rPr>
              <a:t>), maladies </a:t>
            </a:r>
            <a:r>
              <a:rPr lang="fr-FR" b="1" dirty="0">
                <a:latin typeface="+mj-lt"/>
                <a:ea typeface="Times New Roman" pitchFamily="18" charset="0"/>
                <a:cs typeface="Arial" pitchFamily="34" charset="0"/>
              </a:rPr>
              <a:t>rhumatologiques non inflammatoires</a:t>
            </a:r>
            <a:r>
              <a:rPr lang="fr-FR" dirty="0">
                <a:latin typeface="+mj-lt"/>
                <a:ea typeface="Times New Roman" pitchFamily="18" charset="0"/>
                <a:cs typeface="Arial" pitchFamily="34" charset="0"/>
              </a:rPr>
              <a:t>, pathologies </a:t>
            </a:r>
            <a:r>
              <a:rPr lang="fr-FR" b="1" dirty="0">
                <a:latin typeface="+mj-lt"/>
                <a:ea typeface="Times New Roman" pitchFamily="18" charset="0"/>
                <a:cs typeface="Arial" pitchFamily="34" charset="0"/>
              </a:rPr>
              <a:t>vasculaires ou neurologiques autres</a:t>
            </a:r>
            <a:endParaRPr lang="fr-FR" dirty="0">
              <a:latin typeface="+mj-lt"/>
              <a:ea typeface="Times New Roman" pitchFamily="18" charset="0"/>
              <a:cs typeface="Arial" pitchFamily="34" charset="0"/>
            </a:endParaRPr>
          </a:p>
          <a:p>
            <a:pPr>
              <a:defRPr/>
            </a:pPr>
            <a:r>
              <a:rPr lang="fr-FR" dirty="0">
                <a:latin typeface="+mj-lt"/>
                <a:ea typeface="Times New Roman" pitchFamily="18" charset="0"/>
                <a:cs typeface="Arial" pitchFamily="34" charset="0"/>
              </a:rPr>
              <a:t> </a:t>
            </a:r>
          </a:p>
          <a:p>
            <a:pPr>
              <a:defRPr/>
            </a:pPr>
            <a:r>
              <a:rPr lang="fr-FR" dirty="0">
                <a:latin typeface="+mj-lt"/>
                <a:ea typeface="Times New Roman" pitchFamily="18" charset="0"/>
                <a:cs typeface="Arial" pitchFamily="34" charset="0"/>
              </a:rPr>
              <a:t>Patients avec </a:t>
            </a:r>
            <a:r>
              <a:rPr lang="fr-FR" b="1" dirty="0">
                <a:latin typeface="+mj-lt"/>
                <a:ea typeface="Times New Roman" pitchFamily="18" charset="0"/>
                <a:cs typeface="Arial" pitchFamily="34" charset="0"/>
              </a:rPr>
              <a:t>maladies auto-immunes ou des maladies neurologiques chroniques et sévères étaient exclus</a:t>
            </a:r>
          </a:p>
          <a:p>
            <a:pPr>
              <a:defRPr/>
            </a:pPr>
            <a:endParaRPr lang="fr-FR" b="1" dirty="0">
              <a:latin typeface="+mj-lt"/>
              <a:ea typeface="Times New Roman" pitchFamily="18" charset="0"/>
              <a:cs typeface="Arial" pitchFamily="34" charset="0"/>
            </a:endParaRPr>
          </a:p>
        </p:txBody>
      </p:sp>
      <p:sp>
        <p:nvSpPr>
          <p:cNvPr id="10" name="Rectangle 9">
            <a:extLst>
              <a:ext uri="{FF2B5EF4-FFF2-40B4-BE49-F238E27FC236}">
                <a16:creationId xmlns:a16="http://schemas.microsoft.com/office/drawing/2014/main" id="{E7D78391-3FAD-466C-8AD1-10C9DE2EE601}"/>
              </a:ext>
            </a:extLst>
          </p:cNvPr>
          <p:cNvSpPr/>
          <p:nvPr/>
        </p:nvSpPr>
        <p:spPr>
          <a:xfrm>
            <a:off x="214313" y="77788"/>
            <a:ext cx="8875712" cy="4619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b="1" dirty="0">
                <a:latin typeface="+mj-lt"/>
                <a:ea typeface="Times New Roman" pitchFamily="18" charset="0"/>
                <a:cs typeface="Arial" pitchFamily="34" charset="0"/>
              </a:rPr>
              <a:t>Population source (population sélectionnée a priori)</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3699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9706E806-BB02-4781-AF27-965C615DF4D7}"/>
              </a:ext>
            </a:extLst>
          </p:cNvPr>
          <p:cNvSpPr>
            <a:spLocks noChangeArrowheads="1"/>
          </p:cNvSpPr>
          <p:nvPr/>
        </p:nvSpPr>
        <p:spPr bwMode="auto">
          <a:xfrm>
            <a:off x="214313" y="285750"/>
            <a:ext cx="3143250" cy="6402388"/>
          </a:xfrm>
          <a:prstGeom prst="rect">
            <a:avLst/>
          </a:prstGeom>
          <a:noFill/>
          <a:ln w="9525">
            <a:noFill/>
            <a:miter lim="800000"/>
            <a:headEnd/>
            <a:tailEnd/>
          </a:ln>
          <a:effectLst/>
        </p:spPr>
        <p:txBody>
          <a:bodyPr anchor="ctr">
            <a:spAutoFit/>
          </a:bodyPr>
          <a:lstStyle/>
          <a:p>
            <a:pPr>
              <a:defRPr/>
            </a:pPr>
            <a:r>
              <a:rPr lang="fr-FR" sz="1800" b="1" dirty="0">
                <a:solidFill>
                  <a:schemeClr val="bg1">
                    <a:lumMod val="65000"/>
                  </a:schemeClr>
                </a:solidFill>
                <a:latin typeface="+mj-lt"/>
                <a:ea typeface="Times New Roman" pitchFamily="18" charset="0"/>
                <a:cs typeface="Arial" pitchFamily="34" charset="0"/>
              </a:rPr>
              <a:t>Méthodes</a:t>
            </a:r>
            <a:endParaRPr lang="fr-FR" sz="1800" dirty="0">
              <a:solidFill>
                <a:schemeClr val="bg1">
                  <a:lumMod val="65000"/>
                </a:schemeClr>
              </a:solidFill>
              <a:latin typeface="+mj-lt"/>
            </a:endParaRPr>
          </a:p>
          <a:p>
            <a:pPr>
              <a:defRPr/>
            </a:pPr>
            <a:r>
              <a:rPr lang="fr-FR" sz="1800" b="1" i="1" dirty="0">
                <a:solidFill>
                  <a:schemeClr val="bg1">
                    <a:lumMod val="65000"/>
                  </a:schemeClr>
                </a:solidFill>
                <a:latin typeface="+mj-lt"/>
                <a:ea typeface="Times New Roman" pitchFamily="18" charset="0"/>
                <a:cs typeface="Arial" pitchFamily="34" charset="0"/>
              </a:rPr>
              <a:t>Design de l’étude</a:t>
            </a:r>
            <a:endParaRPr lang="fr-FR" sz="1800" b="1" dirty="0">
              <a:solidFill>
                <a:schemeClr val="bg1">
                  <a:lumMod val="65000"/>
                </a:schemeClr>
              </a:solidFill>
              <a:latin typeface="+mj-lt"/>
            </a:endParaRPr>
          </a:p>
          <a:p>
            <a:pPr algn="just">
              <a:defRPr/>
            </a:pPr>
            <a:r>
              <a:rPr lang="fr-FR" sz="1100" dirty="0">
                <a:solidFill>
                  <a:schemeClr val="bg1">
                    <a:lumMod val="65000"/>
                  </a:schemeClr>
                </a:solidFill>
                <a:latin typeface="+mj-lt"/>
                <a:ea typeface="Times New Roman" pitchFamily="18" charset="0"/>
                <a:cs typeface="Arial" pitchFamily="34" charset="0"/>
              </a:rPr>
              <a:t>Au cours du printemps 1998, il a été proposé à 18 services de neurologie couvrant les différentes régions de France de participer à l’étude cas-témoins. Le service de neurologie où la première étude cas-témoins avait été conduite a été exclus de l’étude nationale, mais 4 centres localisés dans la même région (Paris et la région parisienne) ont participé à l’étude. Les services sélectionnés étaient des centres de référence pour les maladies </a:t>
            </a:r>
            <a:r>
              <a:rPr lang="fr-FR" sz="1100" dirty="0" err="1">
                <a:solidFill>
                  <a:schemeClr val="bg1">
                    <a:lumMod val="65000"/>
                  </a:schemeClr>
                </a:solidFill>
                <a:latin typeface="+mj-lt"/>
                <a:ea typeface="Times New Roman" pitchFamily="18" charset="0"/>
                <a:cs typeface="Arial" pitchFamily="34" charset="0"/>
              </a:rPr>
              <a:t>démyélinisantes</a:t>
            </a:r>
            <a:r>
              <a:rPr lang="fr-FR" sz="1100" dirty="0">
                <a:solidFill>
                  <a:schemeClr val="bg1">
                    <a:lumMod val="65000"/>
                  </a:schemeClr>
                </a:solidFill>
                <a:latin typeface="+mj-lt"/>
                <a:ea typeface="Times New Roman" pitchFamily="18" charset="0"/>
                <a:cs typeface="Arial" pitchFamily="34" charset="0"/>
              </a:rPr>
              <a:t> du SNC. Cela assurait que le diagnostic de maladie démyélinisante du SNC était fiable. Dix sept des 18 services ont accepté de participer. Dans chaque centre participant, un neurologue entraîné a revu les dossiers médicaux de tous les patients hospitalisés ou consultants adressés dans le service entre le 1</a:t>
            </a:r>
            <a:r>
              <a:rPr lang="fr-FR" sz="1100" baseline="30000" dirty="0">
                <a:solidFill>
                  <a:schemeClr val="bg1">
                    <a:lumMod val="65000"/>
                  </a:schemeClr>
                </a:solidFill>
                <a:latin typeface="+mj-lt"/>
                <a:ea typeface="Times New Roman" pitchFamily="18" charset="0"/>
                <a:cs typeface="Arial" pitchFamily="34" charset="0"/>
              </a:rPr>
              <a:t>er</a:t>
            </a:r>
            <a:r>
              <a:rPr lang="fr-FR" sz="1100" dirty="0">
                <a:solidFill>
                  <a:schemeClr val="bg1">
                    <a:lumMod val="65000"/>
                  </a:schemeClr>
                </a:solidFill>
                <a:latin typeface="+mj-lt"/>
                <a:ea typeface="Times New Roman" pitchFamily="18" charset="0"/>
                <a:cs typeface="Arial" pitchFamily="34" charset="0"/>
              </a:rPr>
              <a:t> janvier 1994 et le 31 décembre 1995, pour sélectionner les cas éligibles et les contrôles. La dernière date a été choisie pour éviter des biais potentiels dus aux questionnements du public sur de possibles effets secondaires de la vaccination contre l’HB, qui existaient depuis 1996. Le début de la période d’étude a été choisi parce qu’avant cette date, l’exposition au vaccin contre l’HB était très faible. Un groupe d’experts, ne connaissant pas le statut vaccinal, a revu les dossiers médicaux des cas éligibles et des témoins. Tous les cas et les témoins validés par les experts ont été sollicités par courrier à participer à l’étude, qui était présentée comme une étude générale sur les relations possibles entre les vaccinations et diverses maladies neurologiques. Les patients étaient invités à retourner leur consentement écrit au centre de coordination qui conduisait tous les entretiens téléphoniques. </a:t>
            </a:r>
            <a:endParaRPr lang="fr-FR" sz="1100" dirty="0">
              <a:solidFill>
                <a:schemeClr val="bg1">
                  <a:lumMod val="65000"/>
                </a:schemeClr>
              </a:solidFill>
              <a:latin typeface="+mj-lt"/>
            </a:endParaRPr>
          </a:p>
        </p:txBody>
      </p:sp>
      <p:sp>
        <p:nvSpPr>
          <p:cNvPr id="5" name="Rectangle 1">
            <a:extLst>
              <a:ext uri="{FF2B5EF4-FFF2-40B4-BE49-F238E27FC236}">
                <a16:creationId xmlns:a16="http://schemas.microsoft.com/office/drawing/2014/main" id="{A9A10AAB-C54F-42D9-B933-1CF5B44E5989}"/>
              </a:ext>
            </a:extLst>
          </p:cNvPr>
          <p:cNvSpPr>
            <a:spLocks noChangeArrowheads="1"/>
          </p:cNvSpPr>
          <p:nvPr/>
        </p:nvSpPr>
        <p:spPr bwMode="auto">
          <a:xfrm>
            <a:off x="3643313" y="214313"/>
            <a:ext cx="4857750" cy="6648450"/>
          </a:xfrm>
          <a:prstGeom prst="rect">
            <a:avLst/>
          </a:prstGeom>
          <a:noFill/>
          <a:ln w="9525">
            <a:noFill/>
            <a:miter lim="800000"/>
            <a:headEnd/>
            <a:tailEnd/>
          </a:ln>
          <a:effectLst/>
        </p:spPr>
        <p:txBody>
          <a:bodyPr anchor="ctr">
            <a:spAutoFit/>
          </a:bodyPr>
          <a:lstStyle/>
          <a:p>
            <a:pPr algn="just">
              <a:defRPr/>
            </a:pPr>
            <a:r>
              <a:rPr lang="fr-FR" sz="1800" b="1" i="1" dirty="0">
                <a:solidFill>
                  <a:schemeClr val="bg1">
                    <a:lumMod val="65000"/>
                  </a:schemeClr>
                </a:solidFill>
                <a:latin typeface="+mn-lt"/>
                <a:ea typeface="Times New Roman" pitchFamily="18" charset="0"/>
                <a:cs typeface="Arial" pitchFamily="34" charset="0"/>
              </a:rPr>
              <a:t>Patients</a:t>
            </a:r>
            <a:endParaRPr lang="fr-FR" sz="1800" b="1"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Les cas éligibles étaient des patients avec un premier épisode neurologique isolé bien défini compatible avec une démyélinisation touchant le nerf optique, la moelle épinière, le tronc cérébral, le cervelet ou le cerveau. Seuls les symptômes confirmés par un examen ophtalmologique ou neurologique, durant plus de 24 heures et sans autre explication alternative, étaient considérés comme valides. Quand elles étaient disponibles, les données de suivi étaient utilisées pour caractériser l’évolution de la maladie démyélinisante, et, si nécessaire, le diagnostic de SEP certaine ou probable selon les critères établis. Les patients ayant présenté un épisode neurologique ou visuel antérieur suggestif d’une possible démyélinisation du SNC, durant plus de 48 heures, étaient exclus.</a:t>
            </a:r>
            <a:endParaRPr lang="fr-FR" sz="1200"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Dans chaque centre, 2 contrôles étaient appariés à chaque cas en fonction du sexe, de l’âge (+/-5 ans) et de la date de consultation dans le service de neurologie (+/-2 mois). Les contrôles étaient des patients adressés pour migraine ou céphalées (à l’exception des névralgies </a:t>
            </a:r>
            <a:r>
              <a:rPr lang="fr-FR" sz="1200" dirty="0" err="1">
                <a:solidFill>
                  <a:schemeClr val="bg1">
                    <a:lumMod val="65000"/>
                  </a:schemeClr>
                </a:solidFill>
                <a:latin typeface="+mn-lt"/>
                <a:ea typeface="Times New Roman" pitchFamily="18" charset="0"/>
                <a:cs typeface="Arial" pitchFamily="34" charset="0"/>
              </a:rPr>
              <a:t>trijéminales</a:t>
            </a:r>
            <a:r>
              <a:rPr lang="fr-FR" sz="1200" dirty="0">
                <a:solidFill>
                  <a:schemeClr val="bg1">
                    <a:lumMod val="65000"/>
                  </a:schemeClr>
                </a:solidFill>
                <a:latin typeface="+mn-lt"/>
                <a:ea typeface="Times New Roman" pitchFamily="18" charset="0"/>
                <a:cs typeface="Arial" pitchFamily="34" charset="0"/>
              </a:rPr>
              <a:t>), maladies rhumatologiques non inflammatoires, pathologies vasculaires ou neurologiques autres, dont on ne pensait pas qu’elles modifiaient la probabilité de vaccination. Les patients avec des maladies auto-immunes ou des maladies neurologiques chroniques et sévères étaient exclus.</a:t>
            </a:r>
            <a:endParaRPr lang="fr-FR" sz="1200" dirty="0">
              <a:solidFill>
                <a:schemeClr val="bg1">
                  <a:lumMod val="65000"/>
                </a:schemeClr>
              </a:solidFill>
              <a:latin typeface="+mn-lt"/>
            </a:endParaRPr>
          </a:p>
          <a:p>
            <a:pPr algn="just">
              <a:defRPr/>
            </a:pPr>
            <a:r>
              <a:rPr lang="fr-FR" sz="1200" dirty="0">
                <a:solidFill>
                  <a:schemeClr val="bg1">
                    <a:lumMod val="65000"/>
                  </a:schemeClr>
                </a:solidFill>
                <a:latin typeface="+mn-lt"/>
                <a:ea typeface="Times New Roman" pitchFamily="18" charset="0"/>
                <a:cs typeface="Arial" pitchFamily="34" charset="0"/>
              </a:rPr>
              <a:t>La population éligible pour l’étude consistait en 402 cas et 722 contrôles qui ont été invités par courrier à participer à l’étude. En dépit d’une recherche dans les annuaires téléphoniques nationaux ou de contacts avec les médecins généralistes mentionnés dans les dossiers médicaux, 26.3% des contrôles et 13.9% des cas n’ont pas pu être localisés. Les autres raisons de non participation ont été le refus (5.2% des cas et 7.6% des contrôles) et l’absence de réponse aux appels téléphoniques en dépit d’une réponse positive au courrier (2.5% des cas et 4.3% des contrôles). Quatre cas et 1 contrôle étaient décédés. Seize cas et 26 contrôles ont été exclus car elles étaient enceintes durant la période couverte par l’étude ou étaient opposés aux vaccinations pour des raisons personnelles. Treize participants (6 cas et 7 contrôles) n’ont pas été capables de répondre au questionnaire. Finalement, nous avons exclus 53 cas et 57 contrôles qui restaient non appariés. L’analyse a donc été réalisée sur 236 cas et 355 témoins appariés (117 paires et 119 triplets).</a:t>
            </a:r>
            <a:endParaRPr lang="fr-FR" sz="1200" dirty="0">
              <a:solidFill>
                <a:schemeClr val="bg1">
                  <a:lumMod val="65000"/>
                </a:schemeClr>
              </a:solidFill>
              <a:latin typeface="+mn-lt"/>
            </a:endParaRPr>
          </a:p>
        </p:txBody>
      </p:sp>
      <p:sp>
        <p:nvSpPr>
          <p:cNvPr id="10" name="ZoneTexte 9">
            <a:extLst>
              <a:ext uri="{FF2B5EF4-FFF2-40B4-BE49-F238E27FC236}">
                <a16:creationId xmlns:a16="http://schemas.microsoft.com/office/drawing/2014/main" id="{DEAB4E7D-3B4C-4926-AEC3-DE0F18A41765}"/>
              </a:ext>
            </a:extLst>
          </p:cNvPr>
          <p:cNvSpPr txBox="1"/>
          <p:nvPr/>
        </p:nvSpPr>
        <p:spPr>
          <a:xfrm>
            <a:off x="214313" y="1785938"/>
            <a:ext cx="4500562" cy="369252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1800" b="1" dirty="0">
                <a:solidFill>
                  <a:schemeClr val="tx1"/>
                </a:solidFill>
                <a:latin typeface="+mj-lt"/>
                <a:ea typeface="Times New Roman" pitchFamily="18" charset="0"/>
                <a:cs typeface="Arial" pitchFamily="34" charset="0"/>
              </a:rPr>
              <a:t>18 services </a:t>
            </a:r>
            <a:r>
              <a:rPr lang="fr-FR" sz="1800" dirty="0">
                <a:solidFill>
                  <a:schemeClr val="tx1"/>
                </a:solidFill>
                <a:latin typeface="+mj-lt"/>
                <a:ea typeface="Times New Roman" pitchFamily="18" charset="0"/>
                <a:cs typeface="Arial" pitchFamily="34" charset="0"/>
              </a:rPr>
              <a:t>de neurologie - différentes régions de France - centres de </a:t>
            </a:r>
            <a:r>
              <a:rPr lang="fr-FR" sz="1800" b="1" dirty="0">
                <a:solidFill>
                  <a:schemeClr val="tx1"/>
                </a:solidFill>
                <a:latin typeface="+mj-lt"/>
                <a:ea typeface="Times New Roman" pitchFamily="18" charset="0"/>
                <a:cs typeface="Arial" pitchFamily="34" charset="0"/>
              </a:rPr>
              <a:t>référence</a:t>
            </a:r>
            <a:r>
              <a:rPr lang="fr-FR" sz="1800" dirty="0">
                <a:solidFill>
                  <a:schemeClr val="tx1"/>
                </a:solidFill>
                <a:latin typeface="+mj-lt"/>
                <a:ea typeface="Times New Roman" pitchFamily="18" charset="0"/>
                <a:cs typeface="Arial" pitchFamily="34" charset="0"/>
              </a:rPr>
              <a:t> pour les maladies </a:t>
            </a:r>
            <a:r>
              <a:rPr lang="fr-FR" sz="1800" dirty="0" err="1">
                <a:solidFill>
                  <a:schemeClr val="tx1"/>
                </a:solidFill>
                <a:latin typeface="+mj-lt"/>
                <a:ea typeface="Times New Roman" pitchFamily="18" charset="0"/>
                <a:cs typeface="Arial" pitchFamily="34" charset="0"/>
              </a:rPr>
              <a:t>démyélinisantes</a:t>
            </a:r>
            <a:r>
              <a:rPr lang="fr-FR" sz="1800" dirty="0">
                <a:solidFill>
                  <a:schemeClr val="tx1"/>
                </a:solidFill>
                <a:latin typeface="+mj-lt"/>
                <a:ea typeface="Times New Roman" pitchFamily="18" charset="0"/>
                <a:cs typeface="Arial" pitchFamily="34" charset="0"/>
              </a:rPr>
              <a:t> du SNC. </a:t>
            </a:r>
          </a:p>
          <a:p>
            <a:pPr>
              <a:defRPr/>
            </a:pPr>
            <a:r>
              <a:rPr lang="fr-FR" sz="1800" dirty="0">
                <a:solidFill>
                  <a:schemeClr val="tx1"/>
                </a:solidFill>
                <a:latin typeface="+mj-lt"/>
                <a:ea typeface="Times New Roman" pitchFamily="18" charset="0"/>
                <a:cs typeface="Arial" pitchFamily="34" charset="0"/>
              </a:rPr>
              <a:t>neurologue entraîné a revu les dossiers médicaux de </a:t>
            </a:r>
            <a:r>
              <a:rPr lang="fr-FR" sz="1800" b="1" dirty="0">
                <a:solidFill>
                  <a:schemeClr val="tx1"/>
                </a:solidFill>
                <a:latin typeface="+mj-lt"/>
                <a:ea typeface="Times New Roman" pitchFamily="18" charset="0"/>
                <a:cs typeface="Arial" pitchFamily="34" charset="0"/>
              </a:rPr>
              <a:t>tous les patients hospitalisés ou consultants entre le 1/1/94 et 31/12/95</a:t>
            </a:r>
            <a:r>
              <a:rPr lang="fr-FR" sz="1800" dirty="0">
                <a:solidFill>
                  <a:schemeClr val="tx1"/>
                </a:solidFill>
                <a:latin typeface="+mj-lt"/>
                <a:ea typeface="Times New Roman" pitchFamily="18" charset="0"/>
                <a:cs typeface="Arial" pitchFamily="34" charset="0"/>
              </a:rPr>
              <a:t>, pour sélectionner les cas éligibles et les contrôles.</a:t>
            </a:r>
          </a:p>
          <a:p>
            <a:pPr>
              <a:defRPr/>
            </a:pPr>
            <a:r>
              <a:rPr lang="fr-FR" sz="1800" dirty="0">
                <a:solidFill>
                  <a:schemeClr val="tx1"/>
                </a:solidFill>
                <a:latin typeface="+mj-lt"/>
                <a:ea typeface="Times New Roman" pitchFamily="18" charset="0"/>
                <a:cs typeface="Arial" pitchFamily="34" charset="0"/>
              </a:rPr>
              <a:t>Un </a:t>
            </a:r>
            <a:r>
              <a:rPr lang="fr-FR" sz="1800" b="1" dirty="0">
                <a:solidFill>
                  <a:schemeClr val="tx1"/>
                </a:solidFill>
                <a:latin typeface="+mj-lt"/>
                <a:ea typeface="Times New Roman" pitchFamily="18" charset="0"/>
                <a:cs typeface="Arial" pitchFamily="34" charset="0"/>
              </a:rPr>
              <a:t>groupe d’experts, ne connaissant pas le statut vaccinal, a revu les dossiers médicaux des cas éligibles et des témoins</a:t>
            </a:r>
            <a:r>
              <a:rPr lang="fr-FR" sz="1800" dirty="0">
                <a:solidFill>
                  <a:schemeClr val="tx1"/>
                </a:solidFill>
                <a:latin typeface="+mj-lt"/>
                <a:ea typeface="Times New Roman" pitchFamily="18" charset="0"/>
                <a:cs typeface="Arial" pitchFamily="34" charset="0"/>
              </a:rPr>
              <a:t>. Tous les cas </a:t>
            </a:r>
            <a:r>
              <a:rPr lang="fr-FR" sz="1800" b="1" dirty="0">
                <a:solidFill>
                  <a:schemeClr val="bg1">
                    <a:lumMod val="85000"/>
                  </a:schemeClr>
                </a:solidFill>
                <a:latin typeface="+mj-lt"/>
                <a:ea typeface="Times New Roman" pitchFamily="18" charset="0"/>
                <a:cs typeface="Arial" pitchFamily="34" charset="0"/>
              </a:rPr>
              <a:t>et les témoins validés par les experts ont été sollicités par courrier.</a:t>
            </a:r>
          </a:p>
        </p:txBody>
      </p:sp>
      <p:sp>
        <p:nvSpPr>
          <p:cNvPr id="11" name="ZoneTexte 10">
            <a:extLst>
              <a:ext uri="{FF2B5EF4-FFF2-40B4-BE49-F238E27FC236}">
                <a16:creationId xmlns:a16="http://schemas.microsoft.com/office/drawing/2014/main" id="{A5AE70D1-7B10-4280-9642-ED6EBCAA7F42}"/>
              </a:ext>
            </a:extLst>
          </p:cNvPr>
          <p:cNvSpPr txBox="1"/>
          <p:nvPr/>
        </p:nvSpPr>
        <p:spPr>
          <a:xfrm>
            <a:off x="214313" y="1508125"/>
            <a:ext cx="8643937" cy="538609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b="1" dirty="0">
                <a:solidFill>
                  <a:schemeClr val="tx1"/>
                </a:solidFill>
                <a:ea typeface="Times New Roman" pitchFamily="18" charset="0"/>
                <a:cs typeface="Arial" pitchFamily="34" charset="0"/>
              </a:rPr>
              <a:t>Population éligible  : 402 cas et 722 contrôles invités</a:t>
            </a:r>
          </a:p>
          <a:p>
            <a:pPr>
              <a:defRPr/>
            </a:pPr>
            <a:endParaRPr lang="fr-FR" sz="800" dirty="0">
              <a:solidFill>
                <a:schemeClr val="tx1"/>
              </a:solidFill>
              <a:ea typeface="Times New Roman" pitchFamily="18" charset="0"/>
              <a:cs typeface="Arial" pitchFamily="34" charset="0"/>
            </a:endParaRPr>
          </a:p>
          <a:p>
            <a:pPr>
              <a:defRPr/>
            </a:pPr>
            <a:r>
              <a:rPr lang="fr-FR" b="1" dirty="0">
                <a:solidFill>
                  <a:schemeClr val="tx1"/>
                </a:solidFill>
                <a:ea typeface="Times New Roman" pitchFamily="18" charset="0"/>
                <a:cs typeface="Arial" pitchFamily="34" charset="0"/>
              </a:rPr>
              <a:t>18 services </a:t>
            </a:r>
            <a:r>
              <a:rPr lang="fr-FR" dirty="0">
                <a:solidFill>
                  <a:schemeClr val="tx1"/>
                </a:solidFill>
                <a:ea typeface="Times New Roman" pitchFamily="18" charset="0"/>
                <a:cs typeface="Arial" pitchFamily="34" charset="0"/>
              </a:rPr>
              <a:t>de neurologie - différentes régions de France - centres de </a:t>
            </a:r>
            <a:r>
              <a:rPr lang="fr-FR" b="1" dirty="0">
                <a:solidFill>
                  <a:schemeClr val="tx1"/>
                </a:solidFill>
                <a:ea typeface="Times New Roman" pitchFamily="18" charset="0"/>
                <a:cs typeface="Arial" pitchFamily="34" charset="0"/>
              </a:rPr>
              <a:t>référence</a:t>
            </a:r>
            <a:r>
              <a:rPr lang="fr-FR" dirty="0">
                <a:solidFill>
                  <a:schemeClr val="tx1"/>
                </a:solidFill>
                <a:ea typeface="Times New Roman" pitchFamily="18" charset="0"/>
                <a:cs typeface="Arial" pitchFamily="34" charset="0"/>
              </a:rPr>
              <a:t> pour les maladies </a:t>
            </a:r>
            <a:r>
              <a:rPr lang="fr-FR" dirty="0" err="1">
                <a:solidFill>
                  <a:schemeClr val="tx1"/>
                </a:solidFill>
                <a:ea typeface="Times New Roman" pitchFamily="18" charset="0"/>
                <a:cs typeface="Arial" pitchFamily="34" charset="0"/>
              </a:rPr>
              <a:t>démyélinisantes</a:t>
            </a:r>
            <a:r>
              <a:rPr lang="fr-FR" dirty="0">
                <a:solidFill>
                  <a:schemeClr val="tx1"/>
                </a:solidFill>
                <a:ea typeface="Times New Roman" pitchFamily="18" charset="0"/>
                <a:cs typeface="Arial" pitchFamily="34" charset="0"/>
              </a:rPr>
              <a:t> du SNC</a:t>
            </a:r>
          </a:p>
          <a:p>
            <a:pPr>
              <a:defRPr/>
            </a:pPr>
            <a:endParaRPr lang="fr-FR" sz="800" dirty="0">
              <a:solidFill>
                <a:schemeClr val="tx1"/>
              </a:solidFill>
              <a:ea typeface="Times New Roman" pitchFamily="18" charset="0"/>
              <a:cs typeface="Arial" pitchFamily="34" charset="0"/>
            </a:endParaRPr>
          </a:p>
          <a:p>
            <a:pPr>
              <a:defRPr/>
            </a:pPr>
            <a:r>
              <a:rPr lang="fr-FR" dirty="0">
                <a:solidFill>
                  <a:schemeClr val="tx1"/>
                </a:solidFill>
                <a:ea typeface="Times New Roman" pitchFamily="18" charset="0"/>
                <a:cs typeface="Arial" pitchFamily="34" charset="0"/>
              </a:rPr>
              <a:t>26.3% des contrôles et 13.9% des cas n’ont pas pu être joints </a:t>
            </a:r>
          </a:p>
          <a:p>
            <a:pPr>
              <a:defRPr/>
            </a:pPr>
            <a:endParaRPr lang="fr-FR" sz="800" dirty="0">
              <a:solidFill>
                <a:schemeClr val="tx1"/>
              </a:solidFill>
              <a:ea typeface="Times New Roman" pitchFamily="18" charset="0"/>
              <a:cs typeface="Arial" pitchFamily="34" charset="0"/>
            </a:endParaRPr>
          </a:p>
          <a:p>
            <a:pPr>
              <a:defRPr/>
            </a:pPr>
            <a:r>
              <a:rPr lang="fr-FR" dirty="0">
                <a:solidFill>
                  <a:schemeClr val="tx1"/>
                </a:solidFill>
                <a:ea typeface="Times New Roman" pitchFamily="18" charset="0"/>
                <a:cs typeface="Arial" pitchFamily="34" charset="0"/>
              </a:rPr>
              <a:t>Autres raisons de non participation : refus (5.2% cas et 7.6% contrôles), absence de réponse aux appels téléphoniques (2.5% cas et 4.3% contrôles), décès ( 4 cas et 1 contrôle), 16 cas et 26 contrôles exclus car enceintes ou opposé(e)s aux vaccinations, 6 cas et 7 témoins pas capables de répondre au questionnaire, 53 cas et 57 contrôles restaient non appariés. </a:t>
            </a:r>
          </a:p>
          <a:p>
            <a:pPr>
              <a:defRPr/>
            </a:pPr>
            <a:endParaRPr lang="fr-FR" sz="800" dirty="0">
              <a:solidFill>
                <a:schemeClr val="tx1"/>
              </a:solidFill>
              <a:ea typeface="Times New Roman" pitchFamily="18" charset="0"/>
              <a:cs typeface="Arial" pitchFamily="34" charset="0"/>
            </a:endParaRPr>
          </a:p>
          <a:p>
            <a:pPr>
              <a:defRPr/>
            </a:pPr>
            <a:r>
              <a:rPr lang="fr-FR" dirty="0">
                <a:solidFill>
                  <a:schemeClr val="tx1"/>
                </a:solidFill>
                <a:ea typeface="Times New Roman" pitchFamily="18" charset="0"/>
                <a:cs typeface="Arial" pitchFamily="34" charset="0"/>
              </a:rPr>
              <a:t>Analyse a donc été réalisée sur </a:t>
            </a:r>
            <a:r>
              <a:rPr lang="fr-FR" b="1" dirty="0">
                <a:solidFill>
                  <a:schemeClr val="tx1"/>
                </a:solidFill>
                <a:ea typeface="Times New Roman" pitchFamily="18" charset="0"/>
                <a:cs typeface="Arial" pitchFamily="34" charset="0"/>
              </a:rPr>
              <a:t>236 cas et 355 témoins appariés </a:t>
            </a:r>
            <a:r>
              <a:rPr lang="fr-FR" dirty="0">
                <a:ea typeface="Times New Roman" pitchFamily="18" charset="0"/>
                <a:cs typeface="Arial" pitchFamily="34" charset="0"/>
              </a:rPr>
              <a:t>(117 paires et 119 triplets)</a:t>
            </a:r>
            <a:endParaRPr lang="fr-FR" b="1" dirty="0">
              <a:solidFill>
                <a:schemeClr val="tx1"/>
              </a:solidFill>
              <a:latin typeface="+mj-lt"/>
              <a:ea typeface="Times New Roman" pitchFamily="18" charset="0"/>
              <a:cs typeface="Arial" pitchFamily="34" charset="0"/>
            </a:endParaRPr>
          </a:p>
          <a:p>
            <a:pPr>
              <a:defRPr/>
            </a:pPr>
            <a:endParaRPr lang="fr-FR" b="1" dirty="0">
              <a:solidFill>
                <a:schemeClr val="tx1"/>
              </a:solidFill>
              <a:latin typeface="+mj-lt"/>
              <a:ea typeface="Times New Roman" pitchFamily="18" charset="0"/>
              <a:cs typeface="Arial" pitchFamily="34" charset="0"/>
            </a:endParaRPr>
          </a:p>
        </p:txBody>
      </p:sp>
      <p:sp>
        <p:nvSpPr>
          <p:cNvPr id="13" name="Rectangle 12">
            <a:extLst>
              <a:ext uri="{FF2B5EF4-FFF2-40B4-BE49-F238E27FC236}">
                <a16:creationId xmlns:a16="http://schemas.microsoft.com/office/drawing/2014/main" id="{9020C388-031E-4F0C-A376-89D664C78E05}"/>
              </a:ext>
            </a:extLst>
          </p:cNvPr>
          <p:cNvSpPr/>
          <p:nvPr/>
        </p:nvSpPr>
        <p:spPr>
          <a:xfrm>
            <a:off x="214313" y="193675"/>
            <a:ext cx="8643937" cy="830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b="1" dirty="0">
                <a:latin typeface="+mj-lt"/>
                <a:ea typeface="Times New Roman" pitchFamily="18" charset="0"/>
                <a:cs typeface="Arial" pitchFamily="34" charset="0"/>
              </a:rPr>
              <a:t>Population / </a:t>
            </a:r>
            <a:r>
              <a:rPr lang="fr-FR" b="1" dirty="0">
                <a:ea typeface="Times New Roman" pitchFamily="18" charset="0"/>
                <a:cs typeface="Arial" pitchFamily="34" charset="0"/>
              </a:rPr>
              <a:t>échantillon </a:t>
            </a:r>
            <a:r>
              <a:rPr lang="fr-FR" b="1" dirty="0">
                <a:latin typeface="+mj-lt"/>
                <a:ea typeface="Times New Roman" pitchFamily="18" charset="0"/>
                <a:cs typeface="Arial" pitchFamily="34" charset="0"/>
              </a:rPr>
              <a:t>étudiée (a posteriori)</a:t>
            </a:r>
          </a:p>
          <a:p>
            <a:pPr>
              <a:defRPr/>
            </a:pPr>
            <a:endParaRPr lang="fr-FR" b="1" dirty="0">
              <a:latin typeface="+mj-lt"/>
              <a:ea typeface="Times New Roman" pitchFamily="18" charset="0"/>
              <a:cs typeface="Arial"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9611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1A989C6-4D21-42A6-AFC4-C227692E12FC}"/>
              </a:ext>
            </a:extLst>
          </p:cNvPr>
          <p:cNvSpPr>
            <a:spLocks noChangeArrowheads="1"/>
          </p:cNvSpPr>
          <p:nvPr/>
        </p:nvSpPr>
        <p:spPr bwMode="auto">
          <a:xfrm>
            <a:off x="3643313" y="214313"/>
            <a:ext cx="4857750" cy="6648450"/>
          </a:xfrm>
          <a:prstGeom prst="rect">
            <a:avLst/>
          </a:prstGeom>
          <a:noFill/>
          <a:ln w="9525">
            <a:noFill/>
            <a:miter lim="800000"/>
            <a:headEnd/>
            <a:tailEnd/>
          </a:ln>
          <a:effectLst/>
        </p:spPr>
        <p:txBody>
          <a:bodyPr anchor="ctr">
            <a:spAutoFit/>
          </a:bodyPr>
          <a:lstStyle/>
          <a:p>
            <a:pPr algn="just">
              <a:defRPr/>
            </a:pPr>
            <a:r>
              <a:rPr lang="fr-FR" sz="1800" b="1" i="1" dirty="0">
                <a:latin typeface="+mn-lt"/>
                <a:ea typeface="Times New Roman" pitchFamily="18" charset="0"/>
                <a:cs typeface="Arial" pitchFamily="34" charset="0"/>
              </a:rPr>
              <a:t>Patients</a:t>
            </a:r>
            <a:endParaRPr lang="fr-FR" sz="1800" b="1" dirty="0">
              <a:latin typeface="+mn-lt"/>
            </a:endParaRPr>
          </a:p>
          <a:p>
            <a:pPr algn="just">
              <a:defRPr/>
            </a:pPr>
            <a:r>
              <a:rPr lang="fr-FR" sz="1200" dirty="0">
                <a:latin typeface="+mn-lt"/>
                <a:ea typeface="Times New Roman" pitchFamily="18" charset="0"/>
                <a:cs typeface="Arial" pitchFamily="34" charset="0"/>
              </a:rPr>
              <a:t>Les cas éligibles étaient des patients avec un premier épisode neurologique isolé bien défini compatible avec une démyélinisation touchant le nerf optique, la moelle épinière, le tronc cérébral, le cervelet ou le cerveau. Seuls les symptômes confirmés par un examen ophtalmologique ou neurologique, durant plus de 24 heures et sans autre explication alternative, étaient considérés comme valides. Quand elles étaient disponibles, les données de suivi étaient utilisées pour caractériser l’évolution de la maladie démyélinisante, et, si nécessaire, le diagnostic de SEP certaine ou probable selon les critères établis. Les patients ayant présenté un épisode neurologique ou visuel antérieur suggestif d’une possible démyélinisation du SNC, durant plus de 48 heures, étaient exclus.</a:t>
            </a:r>
            <a:endParaRPr lang="fr-FR" sz="1200" dirty="0">
              <a:latin typeface="+mn-lt"/>
            </a:endParaRPr>
          </a:p>
          <a:p>
            <a:pPr algn="just">
              <a:defRPr/>
            </a:pPr>
            <a:r>
              <a:rPr lang="fr-FR" sz="1200" dirty="0">
                <a:latin typeface="+mn-lt"/>
                <a:ea typeface="Times New Roman" pitchFamily="18" charset="0"/>
                <a:cs typeface="Arial" pitchFamily="34" charset="0"/>
              </a:rPr>
              <a:t>Dans chaque centre, 2 contrôles étaient appariés à chaque cas en fonction du sexe, de l’âge (+/-5 ans) et de la date de consultation dans le service de neurologie (+/-2 mois). Les contrôles étaient des patients adressés pour migraine ou céphalées (à l’exception des névralgies </a:t>
            </a:r>
            <a:r>
              <a:rPr lang="fr-FR" sz="1200" dirty="0" err="1">
                <a:latin typeface="+mn-lt"/>
                <a:ea typeface="Times New Roman" pitchFamily="18" charset="0"/>
                <a:cs typeface="Arial" pitchFamily="34" charset="0"/>
              </a:rPr>
              <a:t>trijéminales</a:t>
            </a:r>
            <a:r>
              <a:rPr lang="fr-FR" sz="1200" dirty="0">
                <a:latin typeface="+mn-lt"/>
                <a:ea typeface="Times New Roman" pitchFamily="18" charset="0"/>
                <a:cs typeface="Arial" pitchFamily="34" charset="0"/>
              </a:rPr>
              <a:t>), maladies rhumatologiques non inflammatoires, pathologies vasculaires ou neurologiques autres, dont on ne pensait pas qu’elles modifiaient la probabilité de vaccination. Les patients avec des maladies auto-immunes ou des maladies neurologiques chroniques et sévères étaient exclus.</a:t>
            </a:r>
            <a:endParaRPr lang="fr-FR" sz="1200" dirty="0">
              <a:latin typeface="+mn-lt"/>
            </a:endParaRPr>
          </a:p>
          <a:p>
            <a:pPr algn="just">
              <a:defRPr/>
            </a:pPr>
            <a:r>
              <a:rPr lang="fr-FR" sz="1200" dirty="0">
                <a:latin typeface="+mn-lt"/>
                <a:ea typeface="Times New Roman" pitchFamily="18" charset="0"/>
                <a:cs typeface="Arial" pitchFamily="34" charset="0"/>
              </a:rPr>
              <a:t>La population éligible pour l’étude consistait en 402 cas et 722 contrôles qui ont été invités par courrier à participer à l’étude. En dépit d’une recherche dans les annuaires téléphoniques nationaux ou de contacts avec les médecins généralistes mentionnés dans les dossiers médicaux, 26.3% des contrôles et 13.9% des cas n’ont pas pu être localisés. Les autres raisons de non participation ont été le refus (5.2% des cas et 7.6% des contrôles) et l’absence de réponse aux appels téléphoniques en dépit d’une réponse positive au courrier (2.5% des cas et 4.3% des contrôles). Quatre cas et 1 contrôle étaient décédés. Seize cas et 26 contrôles ont été exclus car elles étaient enceintes durant la période couverte par l’étude ou étaient opposés aux vaccinations pour des raisons personnelles. Treize participants (6 cas et 7 contrôles) n’ont pas été capables de répondre au questionnaire. Finalement, nous avons exclus 53 cas et 57 contrôles qui restaient non appariés. L’analyse a donc été réalisée sur 236 cas et 355 témoins appariés (117 paires et 119 triplets).</a:t>
            </a:r>
            <a:endParaRPr lang="fr-FR" sz="1200" dirty="0">
              <a:latin typeface="+mn-lt"/>
            </a:endParaRPr>
          </a:p>
        </p:txBody>
      </p:sp>
      <p:sp>
        <p:nvSpPr>
          <p:cNvPr id="7" name="ZoneTexte 6">
            <a:extLst>
              <a:ext uri="{FF2B5EF4-FFF2-40B4-BE49-F238E27FC236}">
                <a16:creationId xmlns:a16="http://schemas.microsoft.com/office/drawing/2014/main" id="{9F591084-2D08-4432-A4B2-0FB6DEC6481C}"/>
              </a:ext>
            </a:extLst>
          </p:cNvPr>
          <p:cNvSpPr txBox="1"/>
          <p:nvPr/>
        </p:nvSpPr>
        <p:spPr>
          <a:xfrm>
            <a:off x="4786313" y="357188"/>
            <a:ext cx="3857625" cy="452437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1800" b="1" dirty="0">
                <a:solidFill>
                  <a:schemeClr val="bg1">
                    <a:lumMod val="85000"/>
                  </a:schemeClr>
                </a:solidFill>
                <a:latin typeface="+mj-lt"/>
                <a:ea typeface="Times New Roman" pitchFamily="18" charset="0"/>
                <a:cs typeface="Arial" pitchFamily="34" charset="0"/>
              </a:rPr>
              <a:t>Cas</a:t>
            </a:r>
            <a:r>
              <a:rPr lang="fr-FR" sz="1800" dirty="0">
                <a:solidFill>
                  <a:schemeClr val="bg1">
                    <a:lumMod val="85000"/>
                  </a:schemeClr>
                </a:solidFill>
                <a:latin typeface="+mj-lt"/>
                <a:ea typeface="Times New Roman" pitchFamily="18" charset="0"/>
                <a:cs typeface="Arial" pitchFamily="34" charset="0"/>
              </a:rPr>
              <a:t> éligibles patients avec </a:t>
            </a:r>
            <a:r>
              <a:rPr lang="fr-FR" sz="1800" b="1" dirty="0">
                <a:solidFill>
                  <a:schemeClr val="bg1">
                    <a:lumMod val="85000"/>
                  </a:schemeClr>
                </a:solidFill>
                <a:latin typeface="+mj-lt"/>
                <a:ea typeface="Times New Roman" pitchFamily="18" charset="0"/>
                <a:cs typeface="Arial" pitchFamily="34" charset="0"/>
              </a:rPr>
              <a:t>premier</a:t>
            </a:r>
            <a:r>
              <a:rPr lang="fr-FR" sz="1800" dirty="0">
                <a:solidFill>
                  <a:schemeClr val="bg1">
                    <a:lumMod val="85000"/>
                  </a:schemeClr>
                </a:solidFill>
                <a:latin typeface="+mj-lt"/>
                <a:ea typeface="Times New Roman" pitchFamily="18" charset="0"/>
                <a:cs typeface="Arial" pitchFamily="34" charset="0"/>
              </a:rPr>
              <a:t> </a:t>
            </a:r>
            <a:r>
              <a:rPr lang="fr-FR" sz="1800" b="1" dirty="0">
                <a:solidFill>
                  <a:schemeClr val="bg1">
                    <a:lumMod val="85000"/>
                  </a:schemeClr>
                </a:solidFill>
                <a:latin typeface="+mj-lt"/>
                <a:ea typeface="Times New Roman" pitchFamily="18" charset="0"/>
                <a:cs typeface="Arial" pitchFamily="34" charset="0"/>
              </a:rPr>
              <a:t>épisode</a:t>
            </a:r>
            <a:r>
              <a:rPr lang="fr-FR" sz="1800" dirty="0">
                <a:solidFill>
                  <a:schemeClr val="bg1">
                    <a:lumMod val="85000"/>
                  </a:schemeClr>
                </a:solidFill>
                <a:latin typeface="+mj-lt"/>
                <a:ea typeface="Times New Roman" pitchFamily="18" charset="0"/>
                <a:cs typeface="Arial" pitchFamily="34" charset="0"/>
              </a:rPr>
              <a:t> </a:t>
            </a:r>
            <a:r>
              <a:rPr lang="fr-FR" sz="1800" b="1" dirty="0">
                <a:solidFill>
                  <a:schemeClr val="bg1">
                    <a:lumMod val="85000"/>
                  </a:schemeClr>
                </a:solidFill>
                <a:latin typeface="+mj-lt"/>
                <a:ea typeface="Times New Roman" pitchFamily="18" charset="0"/>
                <a:cs typeface="Arial" pitchFamily="34" charset="0"/>
              </a:rPr>
              <a:t>neurologique</a:t>
            </a:r>
            <a:r>
              <a:rPr lang="fr-FR" sz="1800" dirty="0">
                <a:solidFill>
                  <a:schemeClr val="bg1">
                    <a:lumMod val="85000"/>
                  </a:schemeClr>
                </a:solidFill>
                <a:latin typeface="+mj-lt"/>
                <a:ea typeface="Times New Roman" pitchFamily="18" charset="0"/>
                <a:cs typeface="Arial" pitchFamily="34" charset="0"/>
              </a:rPr>
              <a:t> </a:t>
            </a:r>
            <a:r>
              <a:rPr lang="fr-FR" sz="1800" b="1" dirty="0">
                <a:solidFill>
                  <a:schemeClr val="bg1">
                    <a:lumMod val="85000"/>
                  </a:schemeClr>
                </a:solidFill>
                <a:latin typeface="+mj-lt"/>
                <a:ea typeface="Times New Roman" pitchFamily="18" charset="0"/>
                <a:cs typeface="Arial" pitchFamily="34" charset="0"/>
              </a:rPr>
              <a:t>isolé</a:t>
            </a:r>
            <a:r>
              <a:rPr lang="fr-FR" sz="1800" dirty="0">
                <a:solidFill>
                  <a:schemeClr val="bg1">
                    <a:lumMod val="85000"/>
                  </a:schemeClr>
                </a:solidFill>
                <a:latin typeface="+mj-lt"/>
                <a:ea typeface="Times New Roman" pitchFamily="18" charset="0"/>
                <a:cs typeface="Arial" pitchFamily="34" charset="0"/>
              </a:rPr>
              <a:t> bien défini </a:t>
            </a:r>
            <a:r>
              <a:rPr lang="fr-FR" sz="1800" b="1" dirty="0">
                <a:solidFill>
                  <a:schemeClr val="bg1">
                    <a:lumMod val="85000"/>
                  </a:schemeClr>
                </a:solidFill>
                <a:latin typeface="+mj-lt"/>
                <a:ea typeface="Times New Roman" pitchFamily="18" charset="0"/>
                <a:cs typeface="Arial" pitchFamily="34" charset="0"/>
              </a:rPr>
              <a:t>compatible</a:t>
            </a:r>
            <a:r>
              <a:rPr lang="fr-FR" sz="1800" dirty="0">
                <a:solidFill>
                  <a:schemeClr val="bg1">
                    <a:lumMod val="85000"/>
                  </a:schemeClr>
                </a:solidFill>
                <a:latin typeface="+mj-lt"/>
                <a:ea typeface="Times New Roman" pitchFamily="18" charset="0"/>
                <a:cs typeface="Arial" pitchFamily="34" charset="0"/>
              </a:rPr>
              <a:t> avec une </a:t>
            </a:r>
            <a:r>
              <a:rPr lang="fr-FR" sz="1800" b="1" dirty="0">
                <a:solidFill>
                  <a:schemeClr val="bg1">
                    <a:lumMod val="85000"/>
                  </a:schemeClr>
                </a:solidFill>
                <a:latin typeface="+mj-lt"/>
                <a:ea typeface="Times New Roman" pitchFamily="18" charset="0"/>
                <a:cs typeface="Arial" pitchFamily="34" charset="0"/>
              </a:rPr>
              <a:t>démyélinisation</a:t>
            </a:r>
            <a:r>
              <a:rPr lang="fr-FR" sz="1800" dirty="0">
                <a:solidFill>
                  <a:schemeClr val="bg1">
                    <a:lumMod val="85000"/>
                  </a:schemeClr>
                </a:solidFill>
                <a:latin typeface="+mj-lt"/>
                <a:ea typeface="Times New Roman" pitchFamily="18" charset="0"/>
                <a:cs typeface="Arial" pitchFamily="34" charset="0"/>
              </a:rPr>
              <a:t> touchant le nerf optique, la moelle épinière, le tronc cérébral, le cervelet ou le cerveau. Seuls les symptômes confirmés par un </a:t>
            </a:r>
            <a:r>
              <a:rPr lang="fr-FR" sz="1800" b="1" dirty="0">
                <a:solidFill>
                  <a:schemeClr val="bg1">
                    <a:lumMod val="85000"/>
                  </a:schemeClr>
                </a:solidFill>
                <a:latin typeface="+mj-lt"/>
                <a:ea typeface="Times New Roman" pitchFamily="18" charset="0"/>
                <a:cs typeface="Arial" pitchFamily="34" charset="0"/>
              </a:rPr>
              <a:t>examen ophtalmologique </a:t>
            </a:r>
            <a:r>
              <a:rPr lang="fr-FR" sz="1800" dirty="0">
                <a:solidFill>
                  <a:schemeClr val="bg1">
                    <a:lumMod val="85000"/>
                  </a:schemeClr>
                </a:solidFill>
                <a:latin typeface="+mj-lt"/>
                <a:ea typeface="Times New Roman" pitchFamily="18" charset="0"/>
                <a:cs typeface="Arial" pitchFamily="34" charset="0"/>
              </a:rPr>
              <a:t>ou </a:t>
            </a:r>
            <a:r>
              <a:rPr lang="fr-FR" sz="1800" b="1" dirty="0">
                <a:solidFill>
                  <a:schemeClr val="bg1">
                    <a:lumMod val="85000"/>
                  </a:schemeClr>
                </a:solidFill>
                <a:latin typeface="+mj-lt"/>
                <a:ea typeface="Times New Roman" pitchFamily="18" charset="0"/>
                <a:cs typeface="Arial" pitchFamily="34" charset="0"/>
              </a:rPr>
              <a:t>neurologique</a:t>
            </a:r>
            <a:r>
              <a:rPr lang="fr-FR" sz="1800" dirty="0">
                <a:solidFill>
                  <a:schemeClr val="bg1">
                    <a:lumMod val="85000"/>
                  </a:schemeClr>
                </a:solidFill>
                <a:latin typeface="+mj-lt"/>
                <a:ea typeface="Times New Roman" pitchFamily="18" charset="0"/>
                <a:cs typeface="Arial" pitchFamily="34" charset="0"/>
              </a:rPr>
              <a:t>, durant </a:t>
            </a:r>
            <a:r>
              <a:rPr lang="fr-FR" sz="1800" b="1" dirty="0">
                <a:solidFill>
                  <a:schemeClr val="bg1">
                    <a:lumMod val="85000"/>
                  </a:schemeClr>
                </a:solidFill>
                <a:latin typeface="+mj-lt"/>
                <a:ea typeface="Times New Roman" pitchFamily="18" charset="0"/>
                <a:cs typeface="Arial" pitchFamily="34" charset="0"/>
              </a:rPr>
              <a:t>plus de 24 heures </a:t>
            </a:r>
            <a:r>
              <a:rPr lang="fr-FR" sz="1800" dirty="0">
                <a:solidFill>
                  <a:schemeClr val="bg1">
                    <a:lumMod val="85000"/>
                  </a:schemeClr>
                </a:solidFill>
                <a:latin typeface="+mj-lt"/>
                <a:ea typeface="Times New Roman" pitchFamily="18" charset="0"/>
                <a:cs typeface="Arial" pitchFamily="34" charset="0"/>
              </a:rPr>
              <a:t>et </a:t>
            </a:r>
            <a:r>
              <a:rPr lang="fr-FR" sz="1800" b="1" dirty="0">
                <a:solidFill>
                  <a:schemeClr val="bg1">
                    <a:lumMod val="85000"/>
                  </a:schemeClr>
                </a:solidFill>
                <a:latin typeface="+mj-lt"/>
                <a:ea typeface="Times New Roman" pitchFamily="18" charset="0"/>
                <a:cs typeface="Arial" pitchFamily="34" charset="0"/>
              </a:rPr>
              <a:t>sans autre explication </a:t>
            </a:r>
            <a:r>
              <a:rPr lang="fr-FR" sz="1800" dirty="0">
                <a:solidFill>
                  <a:schemeClr val="bg1">
                    <a:lumMod val="85000"/>
                  </a:schemeClr>
                </a:solidFill>
                <a:latin typeface="+mj-lt"/>
                <a:ea typeface="Times New Roman" pitchFamily="18" charset="0"/>
                <a:cs typeface="Arial" pitchFamily="34" charset="0"/>
              </a:rPr>
              <a:t>alternative, étaient considérés comme valides. Les patients ayant présenté un </a:t>
            </a:r>
            <a:r>
              <a:rPr lang="fr-FR" sz="1800" b="1" dirty="0">
                <a:solidFill>
                  <a:schemeClr val="bg1">
                    <a:lumMod val="85000"/>
                  </a:schemeClr>
                </a:solidFill>
                <a:latin typeface="+mj-lt"/>
                <a:ea typeface="Times New Roman" pitchFamily="18" charset="0"/>
                <a:cs typeface="Arial" pitchFamily="34" charset="0"/>
              </a:rPr>
              <a:t>épisode neurologique ou visuel antérieur </a:t>
            </a:r>
            <a:r>
              <a:rPr lang="fr-FR" sz="1800" dirty="0">
                <a:solidFill>
                  <a:schemeClr val="bg1">
                    <a:lumMod val="85000"/>
                  </a:schemeClr>
                </a:solidFill>
                <a:latin typeface="+mj-lt"/>
                <a:ea typeface="Times New Roman" pitchFamily="18" charset="0"/>
                <a:cs typeface="Arial" pitchFamily="34" charset="0"/>
              </a:rPr>
              <a:t>suggestif d’une possible démyélinisation du SNC, durant </a:t>
            </a:r>
            <a:r>
              <a:rPr lang="fr-FR" sz="1800" b="1" dirty="0">
                <a:solidFill>
                  <a:schemeClr val="bg1">
                    <a:lumMod val="85000"/>
                  </a:schemeClr>
                </a:solidFill>
                <a:latin typeface="+mj-lt"/>
                <a:ea typeface="Times New Roman" pitchFamily="18" charset="0"/>
                <a:cs typeface="Arial" pitchFamily="34" charset="0"/>
              </a:rPr>
              <a:t>plus de 48 heures</a:t>
            </a:r>
            <a:r>
              <a:rPr lang="fr-FR" sz="1800" dirty="0">
                <a:solidFill>
                  <a:schemeClr val="bg1">
                    <a:lumMod val="85000"/>
                  </a:schemeClr>
                </a:solidFill>
                <a:latin typeface="+mj-lt"/>
                <a:ea typeface="Times New Roman" pitchFamily="18" charset="0"/>
                <a:cs typeface="Arial" pitchFamily="34" charset="0"/>
              </a:rPr>
              <a:t>, </a:t>
            </a:r>
            <a:r>
              <a:rPr lang="fr-FR" sz="1800" b="1" dirty="0">
                <a:solidFill>
                  <a:schemeClr val="bg1">
                    <a:lumMod val="85000"/>
                  </a:schemeClr>
                </a:solidFill>
                <a:latin typeface="+mj-lt"/>
                <a:ea typeface="Times New Roman" pitchFamily="18" charset="0"/>
                <a:cs typeface="Arial" pitchFamily="34" charset="0"/>
              </a:rPr>
              <a:t>étaient exclus.</a:t>
            </a:r>
          </a:p>
        </p:txBody>
      </p:sp>
      <p:sp>
        <p:nvSpPr>
          <p:cNvPr id="9" name="ZoneTexte 8">
            <a:extLst>
              <a:ext uri="{FF2B5EF4-FFF2-40B4-BE49-F238E27FC236}">
                <a16:creationId xmlns:a16="http://schemas.microsoft.com/office/drawing/2014/main" id="{462927D4-7C51-4F64-A79F-203810917D4C}"/>
              </a:ext>
            </a:extLst>
          </p:cNvPr>
          <p:cNvSpPr txBox="1"/>
          <p:nvPr/>
        </p:nvSpPr>
        <p:spPr>
          <a:xfrm>
            <a:off x="3786188" y="3143250"/>
            <a:ext cx="4500562" cy="341630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1800" b="1" dirty="0">
                <a:latin typeface="+mj-lt"/>
                <a:ea typeface="Times New Roman" pitchFamily="18" charset="0"/>
                <a:cs typeface="Arial" pitchFamily="34" charset="0"/>
              </a:rPr>
              <a:t>Témoins : 2 contrôles </a:t>
            </a:r>
            <a:r>
              <a:rPr lang="fr-FR" sz="1800" dirty="0">
                <a:latin typeface="+mj-lt"/>
                <a:ea typeface="Times New Roman" pitchFamily="18" charset="0"/>
                <a:cs typeface="Arial" pitchFamily="34" charset="0"/>
              </a:rPr>
              <a:t>appariés à chaque cas en </a:t>
            </a:r>
            <a:r>
              <a:rPr lang="fr-FR" sz="1800" b="1" dirty="0">
                <a:solidFill>
                  <a:schemeClr val="bg1">
                    <a:lumMod val="85000"/>
                  </a:schemeClr>
                </a:solidFill>
                <a:latin typeface="+mj-lt"/>
                <a:ea typeface="Times New Roman" pitchFamily="18" charset="0"/>
                <a:cs typeface="Arial" pitchFamily="34" charset="0"/>
              </a:rPr>
              <a:t>fonction du sexe, de l’âge (+/-5 ans) et de la date de consultation dans le service de neurologie (+/-2 mois). Les contrôles étaient des patients adressés pour migraine ou céphalées (à l’exception des névralgies </a:t>
            </a:r>
            <a:r>
              <a:rPr lang="fr-FR" sz="1800" b="1" dirty="0" err="1">
                <a:solidFill>
                  <a:schemeClr val="bg1">
                    <a:lumMod val="85000"/>
                  </a:schemeClr>
                </a:solidFill>
                <a:latin typeface="+mj-lt"/>
                <a:ea typeface="Times New Roman" pitchFamily="18" charset="0"/>
                <a:cs typeface="Arial" pitchFamily="34" charset="0"/>
              </a:rPr>
              <a:t>trijéminales</a:t>
            </a:r>
            <a:r>
              <a:rPr lang="fr-FR" sz="1800" b="1" dirty="0">
                <a:solidFill>
                  <a:schemeClr val="bg1">
                    <a:lumMod val="85000"/>
                  </a:schemeClr>
                </a:solidFill>
                <a:latin typeface="+mj-lt"/>
                <a:ea typeface="Times New Roman" pitchFamily="18" charset="0"/>
                <a:cs typeface="Arial" pitchFamily="34" charset="0"/>
              </a:rPr>
              <a:t>), maladies rhumatologiques non inflammatoires, pathologies vasculaires ou neurologiques autres, patients avec maladies auto-immunes ou des maladies neurologiques chroniques et sévères étaient exclus</a:t>
            </a:r>
          </a:p>
        </p:txBody>
      </p:sp>
      <p:sp>
        <p:nvSpPr>
          <p:cNvPr id="10" name="ZoneTexte 9">
            <a:extLst>
              <a:ext uri="{FF2B5EF4-FFF2-40B4-BE49-F238E27FC236}">
                <a16:creationId xmlns:a16="http://schemas.microsoft.com/office/drawing/2014/main" id="{DDBFAF5E-3569-4076-AF8B-D1C1381E01BD}"/>
              </a:ext>
            </a:extLst>
          </p:cNvPr>
          <p:cNvSpPr txBox="1"/>
          <p:nvPr/>
        </p:nvSpPr>
        <p:spPr>
          <a:xfrm>
            <a:off x="214313" y="1785938"/>
            <a:ext cx="4500562" cy="369252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1800" b="1" dirty="0">
                <a:solidFill>
                  <a:schemeClr val="tx1"/>
                </a:solidFill>
                <a:latin typeface="+mj-lt"/>
                <a:ea typeface="Times New Roman" pitchFamily="18" charset="0"/>
                <a:cs typeface="Arial" pitchFamily="34" charset="0"/>
              </a:rPr>
              <a:t>18 services </a:t>
            </a:r>
            <a:r>
              <a:rPr lang="fr-FR" sz="1800" dirty="0">
                <a:solidFill>
                  <a:schemeClr val="tx1"/>
                </a:solidFill>
                <a:latin typeface="+mj-lt"/>
                <a:ea typeface="Times New Roman" pitchFamily="18" charset="0"/>
                <a:cs typeface="Arial" pitchFamily="34" charset="0"/>
              </a:rPr>
              <a:t>de neurologie - différentes régions de France - centres de </a:t>
            </a:r>
            <a:r>
              <a:rPr lang="fr-FR" sz="1800" b="1" dirty="0">
                <a:solidFill>
                  <a:schemeClr val="tx1"/>
                </a:solidFill>
                <a:latin typeface="+mj-lt"/>
                <a:ea typeface="Times New Roman" pitchFamily="18" charset="0"/>
                <a:cs typeface="Arial" pitchFamily="34" charset="0"/>
              </a:rPr>
              <a:t>référence</a:t>
            </a:r>
            <a:r>
              <a:rPr lang="fr-FR" sz="1800" dirty="0">
                <a:solidFill>
                  <a:schemeClr val="tx1"/>
                </a:solidFill>
                <a:latin typeface="+mj-lt"/>
                <a:ea typeface="Times New Roman" pitchFamily="18" charset="0"/>
                <a:cs typeface="Arial" pitchFamily="34" charset="0"/>
              </a:rPr>
              <a:t> pour les maladies </a:t>
            </a:r>
            <a:r>
              <a:rPr lang="fr-FR" sz="1800" dirty="0" err="1">
                <a:solidFill>
                  <a:schemeClr val="tx1"/>
                </a:solidFill>
                <a:latin typeface="+mj-lt"/>
                <a:ea typeface="Times New Roman" pitchFamily="18" charset="0"/>
                <a:cs typeface="Arial" pitchFamily="34" charset="0"/>
              </a:rPr>
              <a:t>démyélinisantes</a:t>
            </a:r>
            <a:r>
              <a:rPr lang="fr-FR" sz="1800" dirty="0">
                <a:solidFill>
                  <a:schemeClr val="tx1"/>
                </a:solidFill>
                <a:latin typeface="+mj-lt"/>
                <a:ea typeface="Times New Roman" pitchFamily="18" charset="0"/>
                <a:cs typeface="Arial" pitchFamily="34" charset="0"/>
              </a:rPr>
              <a:t> du SNC. </a:t>
            </a:r>
          </a:p>
          <a:p>
            <a:pPr>
              <a:defRPr/>
            </a:pPr>
            <a:r>
              <a:rPr lang="fr-FR" sz="1800" dirty="0">
                <a:solidFill>
                  <a:schemeClr val="tx1"/>
                </a:solidFill>
                <a:latin typeface="+mj-lt"/>
                <a:ea typeface="Times New Roman" pitchFamily="18" charset="0"/>
                <a:cs typeface="Arial" pitchFamily="34" charset="0"/>
              </a:rPr>
              <a:t>neurologue entraîné a revu les dossiers médicaux de </a:t>
            </a:r>
            <a:r>
              <a:rPr lang="fr-FR" sz="1800" b="1" dirty="0">
                <a:solidFill>
                  <a:schemeClr val="tx1"/>
                </a:solidFill>
                <a:latin typeface="+mj-lt"/>
                <a:ea typeface="Times New Roman" pitchFamily="18" charset="0"/>
                <a:cs typeface="Arial" pitchFamily="34" charset="0"/>
              </a:rPr>
              <a:t>tous les patients hospitalisés ou consultants entre le 1/1/94 et 31/12/95</a:t>
            </a:r>
            <a:r>
              <a:rPr lang="fr-FR" sz="1800" dirty="0">
                <a:solidFill>
                  <a:schemeClr val="tx1"/>
                </a:solidFill>
                <a:latin typeface="+mj-lt"/>
                <a:ea typeface="Times New Roman" pitchFamily="18" charset="0"/>
                <a:cs typeface="Arial" pitchFamily="34" charset="0"/>
              </a:rPr>
              <a:t>, pour sélectionner les cas éligibles et les contrôles.</a:t>
            </a:r>
          </a:p>
          <a:p>
            <a:pPr>
              <a:defRPr/>
            </a:pPr>
            <a:r>
              <a:rPr lang="fr-FR" sz="1800" dirty="0">
                <a:solidFill>
                  <a:schemeClr val="tx1"/>
                </a:solidFill>
                <a:latin typeface="+mj-lt"/>
                <a:ea typeface="Times New Roman" pitchFamily="18" charset="0"/>
                <a:cs typeface="Arial" pitchFamily="34" charset="0"/>
              </a:rPr>
              <a:t>Un </a:t>
            </a:r>
            <a:r>
              <a:rPr lang="fr-FR" sz="1800" b="1" dirty="0">
                <a:solidFill>
                  <a:schemeClr val="tx1"/>
                </a:solidFill>
                <a:latin typeface="+mj-lt"/>
                <a:ea typeface="Times New Roman" pitchFamily="18" charset="0"/>
                <a:cs typeface="Arial" pitchFamily="34" charset="0"/>
              </a:rPr>
              <a:t>groupe d’experts, ne connaissant pas le statut vaccinal, a revu les dossiers médicaux des cas éligibles et des témoins</a:t>
            </a:r>
            <a:r>
              <a:rPr lang="fr-FR" sz="1800" dirty="0">
                <a:solidFill>
                  <a:schemeClr val="tx1"/>
                </a:solidFill>
                <a:latin typeface="+mj-lt"/>
                <a:ea typeface="Times New Roman" pitchFamily="18" charset="0"/>
                <a:cs typeface="Arial" pitchFamily="34" charset="0"/>
              </a:rPr>
              <a:t>. Tous les cas </a:t>
            </a:r>
            <a:r>
              <a:rPr lang="fr-FR" sz="1800" b="1" dirty="0">
                <a:solidFill>
                  <a:schemeClr val="bg1">
                    <a:lumMod val="85000"/>
                  </a:schemeClr>
                </a:solidFill>
                <a:latin typeface="+mj-lt"/>
                <a:ea typeface="Times New Roman" pitchFamily="18" charset="0"/>
                <a:cs typeface="Arial" pitchFamily="34" charset="0"/>
              </a:rPr>
              <a:t>et les témoins validés par les experts ont été sollicités par courrier.</a:t>
            </a:r>
          </a:p>
        </p:txBody>
      </p:sp>
      <p:sp>
        <p:nvSpPr>
          <p:cNvPr id="11" name="ZoneTexte 10">
            <a:extLst>
              <a:ext uri="{FF2B5EF4-FFF2-40B4-BE49-F238E27FC236}">
                <a16:creationId xmlns:a16="http://schemas.microsoft.com/office/drawing/2014/main" id="{DE2EBCE8-C3D8-432F-BB3D-81D47F946AB4}"/>
              </a:ext>
            </a:extLst>
          </p:cNvPr>
          <p:cNvSpPr txBox="1"/>
          <p:nvPr/>
        </p:nvSpPr>
        <p:spPr>
          <a:xfrm>
            <a:off x="214313" y="1571625"/>
            <a:ext cx="8643937" cy="501650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sz="2000" b="1" dirty="0">
                <a:solidFill>
                  <a:schemeClr val="bg1">
                    <a:lumMod val="75000"/>
                  </a:schemeClr>
                </a:solidFill>
                <a:ea typeface="Times New Roman" pitchFamily="18" charset="0"/>
                <a:cs typeface="Arial" pitchFamily="34" charset="0"/>
              </a:rPr>
              <a:t>Population éligible  : 402 cas et 722 contrôles invités</a:t>
            </a:r>
          </a:p>
          <a:p>
            <a:pPr>
              <a:defRPr/>
            </a:pPr>
            <a:endParaRPr lang="fr-FR" sz="2000" dirty="0">
              <a:solidFill>
                <a:schemeClr val="bg1">
                  <a:lumMod val="75000"/>
                </a:schemeClr>
              </a:solidFill>
              <a:ea typeface="Times New Roman" pitchFamily="18" charset="0"/>
              <a:cs typeface="Arial" pitchFamily="34" charset="0"/>
            </a:endParaRPr>
          </a:p>
          <a:p>
            <a:pPr>
              <a:defRPr/>
            </a:pPr>
            <a:r>
              <a:rPr lang="fr-FR" sz="2000" dirty="0">
                <a:solidFill>
                  <a:schemeClr val="bg1">
                    <a:lumMod val="75000"/>
                  </a:schemeClr>
                </a:solidFill>
                <a:ea typeface="Times New Roman" pitchFamily="18" charset="0"/>
                <a:cs typeface="Arial" pitchFamily="34" charset="0"/>
              </a:rPr>
              <a:t> 26.3% des contrôles et 13.9% des cas n’ont pas pu être localisés. </a:t>
            </a:r>
          </a:p>
          <a:p>
            <a:pPr>
              <a:defRPr/>
            </a:pPr>
            <a:endParaRPr lang="fr-FR" sz="2000" dirty="0">
              <a:solidFill>
                <a:schemeClr val="bg1">
                  <a:lumMod val="75000"/>
                </a:schemeClr>
              </a:solidFill>
              <a:ea typeface="Times New Roman" pitchFamily="18" charset="0"/>
              <a:cs typeface="Arial" pitchFamily="34" charset="0"/>
            </a:endParaRPr>
          </a:p>
          <a:p>
            <a:pPr>
              <a:defRPr/>
            </a:pPr>
            <a:r>
              <a:rPr lang="fr-FR" sz="2000" dirty="0">
                <a:solidFill>
                  <a:schemeClr val="bg1">
                    <a:lumMod val="75000"/>
                  </a:schemeClr>
                </a:solidFill>
                <a:ea typeface="Times New Roman" pitchFamily="18" charset="0"/>
                <a:cs typeface="Arial" pitchFamily="34" charset="0"/>
              </a:rPr>
              <a:t>Autres raisons de non participation : refus (5.2% cas et 7.6% contrôles) , absence de réponse aux appels téléphoniques (2.5% cas et 4.3% contrôles), décès ( 4 cas et 1 contrôle), 16 cas et 26 contrôles exclus car enceintes ou opposés aux vaccinations, 6 cas et 7 contrôles pas capables de répondre au questionnaire, 53 cas et 57 contrôles qui restaient non appariés. </a:t>
            </a:r>
          </a:p>
          <a:p>
            <a:pPr>
              <a:defRPr/>
            </a:pPr>
            <a:endParaRPr lang="fr-FR" sz="2000" dirty="0">
              <a:solidFill>
                <a:schemeClr val="bg1">
                  <a:lumMod val="75000"/>
                </a:schemeClr>
              </a:solidFill>
              <a:ea typeface="Times New Roman" pitchFamily="18" charset="0"/>
              <a:cs typeface="Arial" pitchFamily="34" charset="0"/>
            </a:endParaRPr>
          </a:p>
          <a:p>
            <a:pPr>
              <a:defRPr/>
            </a:pPr>
            <a:r>
              <a:rPr lang="fr-FR" sz="2000" dirty="0">
                <a:solidFill>
                  <a:schemeClr val="bg1">
                    <a:lumMod val="75000"/>
                  </a:schemeClr>
                </a:solidFill>
                <a:ea typeface="Times New Roman" pitchFamily="18" charset="0"/>
                <a:cs typeface="Arial" pitchFamily="34" charset="0"/>
              </a:rPr>
              <a:t>Analyse a donc été réalisée sur </a:t>
            </a:r>
            <a:r>
              <a:rPr lang="fr-FR" sz="2000" b="1" dirty="0">
                <a:solidFill>
                  <a:schemeClr val="bg1">
                    <a:lumMod val="75000"/>
                  </a:schemeClr>
                </a:solidFill>
                <a:ea typeface="Times New Roman" pitchFamily="18" charset="0"/>
                <a:cs typeface="Arial" pitchFamily="34" charset="0"/>
              </a:rPr>
              <a:t>236 cas et 355 témoins appariés</a:t>
            </a:r>
            <a:endParaRPr lang="fr-FR" sz="2000" b="1" dirty="0">
              <a:solidFill>
                <a:schemeClr val="bg1">
                  <a:lumMod val="75000"/>
                </a:schemeClr>
              </a:solidFill>
              <a:latin typeface="+mj-lt"/>
              <a:ea typeface="Times New Roman" pitchFamily="18" charset="0"/>
              <a:cs typeface="Arial" pitchFamily="34" charset="0"/>
            </a:endParaRPr>
          </a:p>
          <a:p>
            <a:pPr>
              <a:defRPr/>
            </a:pPr>
            <a:endParaRPr lang="fr-FR" sz="2000" b="1" dirty="0">
              <a:solidFill>
                <a:schemeClr val="bg1">
                  <a:lumMod val="75000"/>
                </a:schemeClr>
              </a:solidFill>
              <a:latin typeface="+mj-lt"/>
              <a:ea typeface="Times New Roman" pitchFamily="18" charset="0"/>
              <a:cs typeface="Arial" pitchFamily="34" charset="0"/>
            </a:endParaRPr>
          </a:p>
          <a:p>
            <a:pPr>
              <a:defRPr/>
            </a:pPr>
            <a:endParaRPr lang="fr-FR" sz="2000" b="1" dirty="0">
              <a:solidFill>
                <a:schemeClr val="bg1">
                  <a:lumMod val="75000"/>
                </a:schemeClr>
              </a:solidFill>
              <a:latin typeface="+mj-lt"/>
              <a:ea typeface="Times New Roman" pitchFamily="18" charset="0"/>
              <a:cs typeface="Arial" pitchFamily="34" charset="0"/>
            </a:endParaRPr>
          </a:p>
          <a:p>
            <a:pPr>
              <a:defRPr/>
            </a:pPr>
            <a:endParaRPr lang="fr-FR" sz="2000" b="1" dirty="0">
              <a:solidFill>
                <a:schemeClr val="bg1">
                  <a:lumMod val="75000"/>
                </a:schemeClr>
              </a:solidFill>
              <a:latin typeface="+mj-lt"/>
              <a:ea typeface="Times New Roman" pitchFamily="18" charset="0"/>
              <a:cs typeface="Arial" pitchFamily="34" charset="0"/>
            </a:endParaRPr>
          </a:p>
          <a:p>
            <a:pPr>
              <a:defRPr/>
            </a:pPr>
            <a:endParaRPr lang="fr-FR" sz="2000" b="1" dirty="0">
              <a:solidFill>
                <a:schemeClr val="bg1">
                  <a:lumMod val="75000"/>
                </a:schemeClr>
              </a:solidFill>
              <a:latin typeface="+mj-lt"/>
              <a:ea typeface="Times New Roman" pitchFamily="18" charset="0"/>
              <a:cs typeface="Arial" pitchFamily="34" charset="0"/>
            </a:endParaRPr>
          </a:p>
          <a:p>
            <a:pPr>
              <a:defRPr/>
            </a:pPr>
            <a:endParaRPr lang="fr-FR" sz="2000" b="1" dirty="0">
              <a:solidFill>
                <a:schemeClr val="bg1">
                  <a:lumMod val="75000"/>
                </a:schemeClr>
              </a:solidFill>
              <a:latin typeface="+mj-lt"/>
              <a:ea typeface="Times New Roman" pitchFamily="18" charset="0"/>
              <a:cs typeface="Arial" pitchFamily="34" charset="0"/>
            </a:endParaRPr>
          </a:p>
        </p:txBody>
      </p:sp>
      <p:sp>
        <p:nvSpPr>
          <p:cNvPr id="12" name="Rectangle 11">
            <a:extLst>
              <a:ext uri="{FF2B5EF4-FFF2-40B4-BE49-F238E27FC236}">
                <a16:creationId xmlns:a16="http://schemas.microsoft.com/office/drawing/2014/main" id="{9E7674EE-C77B-4064-8249-0DBCB2231245}"/>
              </a:ext>
            </a:extLst>
          </p:cNvPr>
          <p:cNvSpPr/>
          <p:nvPr/>
        </p:nvSpPr>
        <p:spPr>
          <a:xfrm>
            <a:off x="1071563" y="785813"/>
            <a:ext cx="2863850"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b="1" dirty="0">
                <a:latin typeface="+mj-lt"/>
                <a:ea typeface="Times New Roman" pitchFamily="18" charset="0"/>
                <a:cs typeface="Arial" pitchFamily="34" charset="0"/>
              </a:rPr>
              <a:t>Population étudiée</a:t>
            </a:r>
          </a:p>
          <a:p>
            <a:pPr>
              <a:defRPr/>
            </a:pPr>
            <a:endParaRPr lang="fr-FR" b="1" dirty="0">
              <a:latin typeface="+mj-lt"/>
              <a:ea typeface="Times New Roman" pitchFamily="18" charset="0"/>
              <a:cs typeface="Arial" pitchFamily="34" charset="0"/>
            </a:endParaRPr>
          </a:p>
        </p:txBody>
      </p:sp>
      <p:sp>
        <p:nvSpPr>
          <p:cNvPr id="19464" name="Rectangle 1">
            <a:extLst>
              <a:ext uri="{FF2B5EF4-FFF2-40B4-BE49-F238E27FC236}">
                <a16:creationId xmlns:a16="http://schemas.microsoft.com/office/drawing/2014/main" id="{BD589411-ECE7-471F-BE04-AD2CB28572E1}"/>
              </a:ext>
            </a:extLst>
          </p:cNvPr>
          <p:cNvSpPr>
            <a:spLocks noChangeArrowheads="1"/>
          </p:cNvSpPr>
          <p:nvPr/>
        </p:nvSpPr>
        <p:spPr bwMode="auto">
          <a:xfrm>
            <a:off x="0" y="0"/>
            <a:ext cx="4071938" cy="7124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fr-FR" altLang="fr-FR" sz="2800" b="1" dirty="0">
                <a:ea typeface="Times New Roman" panose="02020603050405020304" pitchFamily="18" charset="0"/>
                <a:cs typeface="Arial" panose="020B0604020202020204" pitchFamily="34" charset="0"/>
              </a:rPr>
              <a:t>Résultats</a:t>
            </a:r>
          </a:p>
          <a:p>
            <a:pPr>
              <a:spcBef>
                <a:spcPct val="0"/>
              </a:spcBef>
              <a:buFontTx/>
              <a:buNone/>
              <a:defRPr/>
            </a:pPr>
            <a:r>
              <a:rPr lang="fr-FR" altLang="fr-FR" sz="1100" dirty="0">
                <a:solidFill>
                  <a:schemeClr val="bg1">
                    <a:lumMod val="65000"/>
                  </a:schemeClr>
                </a:solidFill>
                <a:ea typeface="Times New Roman" panose="02020603050405020304" pitchFamily="18" charset="0"/>
                <a:cs typeface="Arial" panose="020B0604020202020204" pitchFamily="34" charset="0"/>
              </a:rPr>
              <a:t>Les caractéristiques générales des cas et des contrôles étaient comparables et les dates de consultation étaient distribuées de manière homogène sur la période de 2 ans (1994-1995) couverte par l’étude (table 1). </a:t>
            </a:r>
          </a:p>
          <a:p>
            <a:pPr>
              <a:spcBef>
                <a:spcPct val="0"/>
              </a:spcBef>
              <a:buFontTx/>
              <a:buNone/>
              <a:defRPr/>
            </a:pPr>
            <a:r>
              <a:rPr lang="fr-FR" altLang="fr-FR" sz="1100" dirty="0">
                <a:solidFill>
                  <a:schemeClr val="bg1">
                    <a:lumMod val="65000"/>
                  </a:schemeClr>
                </a:solidFill>
                <a:ea typeface="Times New Roman" panose="02020603050405020304" pitchFamily="18" charset="0"/>
                <a:cs typeface="Arial" panose="020B0604020202020204" pitchFamily="34" charset="0"/>
              </a:rPr>
              <a:t>En utilisant les données de suivi disponibles au moment de l’étude (environ 4 ans après la date de la première consultation), 193 cas (81.8%) étaient classés comme étant des SEP certaines ou probables selon le groupe d’experts. Les diagnostics des contrôles étaient distribués de la manière suivante : céphalées (n=186), maladies rhumatologiques (n=74), maladies psychiatriques (n=30), crises d’épilepsie (n=26), syncope </a:t>
            </a:r>
            <a:r>
              <a:rPr lang="fr-FR" altLang="fr-FR" sz="1100" dirty="0" err="1">
                <a:solidFill>
                  <a:schemeClr val="bg1">
                    <a:lumMod val="65000"/>
                  </a:schemeClr>
                </a:solidFill>
                <a:ea typeface="Times New Roman" panose="02020603050405020304" pitchFamily="18" charset="0"/>
                <a:cs typeface="Arial" panose="020B0604020202020204" pitchFamily="34" charset="0"/>
              </a:rPr>
              <a:t>vaso-vagale</a:t>
            </a:r>
            <a:r>
              <a:rPr lang="fr-FR" altLang="fr-FR" sz="1100" dirty="0">
                <a:solidFill>
                  <a:schemeClr val="bg1">
                    <a:lumMod val="65000"/>
                  </a:schemeClr>
                </a:solidFill>
                <a:ea typeface="Times New Roman" panose="02020603050405020304" pitchFamily="18" charset="0"/>
                <a:cs typeface="Arial" panose="020B0604020202020204" pitchFamily="34" charset="0"/>
              </a:rPr>
              <a:t> (n=11), maladies oto-rhino-laryngologiques ou ophtalmologiques (n=10), traumatisme crânien (n=6), accident vasculaire cérébral (n=2), méningite (n=5) et autres maladies neurologiques (n=5).</a:t>
            </a:r>
          </a:p>
          <a:p>
            <a:pPr>
              <a:spcBef>
                <a:spcPct val="0"/>
              </a:spcBef>
              <a:buFontTx/>
              <a:buNone/>
              <a:defRPr/>
            </a:pPr>
            <a:r>
              <a:rPr lang="fr-FR" altLang="fr-FR" sz="1100" dirty="0">
                <a:solidFill>
                  <a:schemeClr val="bg1">
                    <a:lumMod val="65000"/>
                  </a:schemeClr>
                </a:solidFill>
                <a:ea typeface="Times New Roman" panose="02020603050405020304" pitchFamily="18" charset="0"/>
                <a:cs typeface="Arial" panose="020B0604020202020204" pitchFamily="34" charset="0"/>
              </a:rPr>
              <a:t>Les dates de vaccination contre l’HB étaient documentées par un carnet de vaccination chez 83.1% des cas et 92.7% des contrôles prétendant avoir été vaccinés.  Sur les 355 contrôles, 110 (31%) ont reçu au moins une injection de vaccin contre l’HB au cours de la période de temps couverte par l’étude. Les contrôles qui avaient été exposés au vaccin contre l’HB étaient plus souvent des professionnels de santé (28.7 vs. 8.4%), sans enfant (49.6 vs. 24.3%) et exposés à d’autres vaccins (58.1 vs. 29.8%), que les contrôles non exposés à ce vaccin. </a:t>
            </a:r>
          </a:p>
          <a:p>
            <a:pPr>
              <a:spcBef>
                <a:spcPct val="0"/>
              </a:spcBef>
              <a:buFontTx/>
              <a:buNone/>
              <a:defRPr/>
            </a:pPr>
            <a:endParaRPr lang="fr-FR" altLang="fr-FR" sz="1100" dirty="0">
              <a:solidFill>
                <a:schemeClr val="bg1">
                  <a:lumMod val="65000"/>
                </a:schemeClr>
              </a:solidFill>
              <a:ea typeface="Times New Roman" panose="02020603050405020304" pitchFamily="18" charset="0"/>
              <a:cs typeface="Arial" panose="020B0604020202020204" pitchFamily="34" charset="0"/>
            </a:endParaRPr>
          </a:p>
          <a:p>
            <a:pPr>
              <a:spcBef>
                <a:spcPct val="0"/>
              </a:spcBef>
              <a:buFontTx/>
              <a:buNone/>
              <a:defRPr/>
            </a:pPr>
            <a:r>
              <a:rPr lang="fr-FR" altLang="fr-FR" sz="1100" dirty="0">
                <a:solidFill>
                  <a:schemeClr val="bg1">
                    <a:lumMod val="65000"/>
                  </a:schemeClr>
                </a:solidFill>
                <a:ea typeface="Times New Roman" panose="02020603050405020304" pitchFamily="18" charset="0"/>
                <a:cs typeface="Arial" panose="020B0604020202020204" pitchFamily="34" charset="0"/>
              </a:rPr>
              <a:t>Quarante (17%) des 236 cas et 61 (17%) des 355 contrôles avaient reçu au moins une injection de vaccin contre l’HB avant la date index. Au cours de la fenêtre de temps de 2 mois, ces proportions étaient de 5.5 et 3.4% chez les cas et les contrôles, respectivement. L’</a:t>
            </a:r>
            <a:r>
              <a:rPr lang="fr-FR" altLang="fr-FR" sz="1100" dirty="0" err="1">
                <a:solidFill>
                  <a:schemeClr val="bg1">
                    <a:lumMod val="65000"/>
                  </a:schemeClr>
                </a:solidFill>
                <a:ea typeface="Times New Roman" panose="02020603050405020304" pitchFamily="18" charset="0"/>
                <a:cs typeface="Arial" panose="020B0604020202020204" pitchFamily="34" charset="0"/>
              </a:rPr>
              <a:t>odds</a:t>
            </a:r>
            <a:r>
              <a:rPr lang="fr-FR" altLang="fr-FR" sz="1100" dirty="0">
                <a:solidFill>
                  <a:schemeClr val="bg1">
                    <a:lumMod val="65000"/>
                  </a:schemeClr>
                </a:solidFill>
                <a:ea typeface="Times New Roman" panose="02020603050405020304" pitchFamily="18" charset="0"/>
                <a:cs typeface="Arial" panose="020B0604020202020204" pitchFamily="34" charset="0"/>
              </a:rPr>
              <a:t> ratio brut pour un premier épisode démyélinisant du SNC au cours des 2 mois suivant une vaccination contre l’HB était de 1.7 (IC 95%, 0.7-3.7) et l’</a:t>
            </a:r>
            <a:r>
              <a:rPr lang="fr-FR" altLang="fr-FR" sz="1100" dirty="0" err="1">
                <a:solidFill>
                  <a:schemeClr val="bg1">
                    <a:lumMod val="65000"/>
                  </a:schemeClr>
                </a:solidFill>
                <a:ea typeface="Times New Roman" panose="02020603050405020304" pitchFamily="18" charset="0"/>
                <a:cs typeface="Arial" panose="020B0604020202020204" pitchFamily="34" charset="0"/>
              </a:rPr>
              <a:t>odds</a:t>
            </a:r>
            <a:r>
              <a:rPr lang="fr-FR" altLang="fr-FR" sz="1100" dirty="0">
                <a:solidFill>
                  <a:schemeClr val="bg1">
                    <a:lumMod val="65000"/>
                  </a:schemeClr>
                </a:solidFill>
                <a:ea typeface="Times New Roman" panose="02020603050405020304" pitchFamily="18" charset="0"/>
                <a:cs typeface="Arial" panose="020B0604020202020204" pitchFamily="34" charset="0"/>
              </a:rPr>
              <a:t> ratio ajusté était de 1 .8 (IC 95%, 0.7-4.6). Dans le sous-groupe de cas et contrôles avec carnet de vaccination, l’</a:t>
            </a:r>
            <a:r>
              <a:rPr lang="fr-FR" altLang="fr-FR" sz="1100" dirty="0" err="1">
                <a:solidFill>
                  <a:schemeClr val="bg1">
                    <a:lumMod val="65000"/>
                  </a:schemeClr>
                </a:solidFill>
                <a:ea typeface="Times New Roman" panose="02020603050405020304" pitchFamily="18" charset="0"/>
                <a:cs typeface="Arial" panose="020B0604020202020204" pitchFamily="34" charset="0"/>
              </a:rPr>
              <a:t>odds</a:t>
            </a:r>
            <a:r>
              <a:rPr lang="fr-FR" altLang="fr-FR" sz="1100" dirty="0">
                <a:solidFill>
                  <a:schemeClr val="bg1">
                    <a:lumMod val="65000"/>
                  </a:schemeClr>
                </a:solidFill>
                <a:ea typeface="Times New Roman" panose="02020603050405020304" pitchFamily="18" charset="0"/>
                <a:cs typeface="Arial" panose="020B0604020202020204" pitchFamily="34" charset="0"/>
              </a:rPr>
              <a:t> ratio ajusté était de 1.4 (IC 95%, 0.4-4.5). Quand l’analyse était limitée aux cas qui était par la suite classés comme SEP certaine ou probable, cet </a:t>
            </a:r>
            <a:r>
              <a:rPr lang="fr-FR" altLang="fr-FR" sz="1100" dirty="0" err="1">
                <a:solidFill>
                  <a:schemeClr val="bg1">
                    <a:lumMod val="65000"/>
                  </a:schemeClr>
                </a:solidFill>
                <a:ea typeface="Times New Roman" panose="02020603050405020304" pitchFamily="18" charset="0"/>
                <a:cs typeface="Arial" panose="020B0604020202020204" pitchFamily="34" charset="0"/>
              </a:rPr>
              <a:t>odds</a:t>
            </a:r>
            <a:r>
              <a:rPr lang="fr-FR" altLang="fr-FR" sz="1100" dirty="0">
                <a:solidFill>
                  <a:schemeClr val="bg1">
                    <a:lumMod val="65000"/>
                  </a:schemeClr>
                </a:solidFill>
                <a:ea typeface="Times New Roman" panose="02020603050405020304" pitchFamily="18" charset="0"/>
                <a:cs typeface="Arial" panose="020B0604020202020204" pitchFamily="34" charset="0"/>
              </a:rPr>
              <a:t> ratio ajusté était de 1.6 (IC 95%, 0.4-5.6) (table 2). Les </a:t>
            </a:r>
            <a:r>
              <a:rPr lang="fr-FR" altLang="fr-FR" sz="1100" dirty="0" err="1">
                <a:solidFill>
                  <a:schemeClr val="bg1">
                    <a:lumMod val="65000"/>
                  </a:schemeClr>
                </a:solidFill>
                <a:ea typeface="Times New Roman" panose="02020603050405020304" pitchFamily="18" charset="0"/>
                <a:cs typeface="Arial" panose="020B0604020202020204" pitchFamily="34" charset="0"/>
              </a:rPr>
              <a:t>odds</a:t>
            </a:r>
            <a:r>
              <a:rPr lang="fr-FR" altLang="fr-FR" sz="1100" dirty="0">
                <a:solidFill>
                  <a:schemeClr val="bg1">
                    <a:lumMod val="65000"/>
                  </a:schemeClr>
                </a:solidFill>
                <a:ea typeface="Times New Roman" panose="02020603050405020304" pitchFamily="18" charset="0"/>
                <a:cs typeface="Arial" panose="020B0604020202020204" pitchFamily="34" charset="0"/>
              </a:rPr>
              <a:t> ratios tendaient vers 1 pour une exposition au vaccin contre l’HB au cours des fenêtres de temps de 2 à 12 mois dans le sous-groupe des patients avec carnet de vaccination, tout comme dans l’ensemble du groupe (table 3).</a:t>
            </a:r>
          </a:p>
        </p:txBody>
      </p:sp>
      <p:sp>
        <p:nvSpPr>
          <p:cNvPr id="14" name="Rectangle 13">
            <a:extLst>
              <a:ext uri="{FF2B5EF4-FFF2-40B4-BE49-F238E27FC236}">
                <a16:creationId xmlns:a16="http://schemas.microsoft.com/office/drawing/2014/main" id="{C522E6C1-A8FF-4951-878F-BA099099D989}"/>
              </a:ext>
            </a:extLst>
          </p:cNvPr>
          <p:cNvSpPr/>
          <p:nvPr/>
        </p:nvSpPr>
        <p:spPr>
          <a:xfrm>
            <a:off x="73025" y="1181100"/>
            <a:ext cx="2863850" cy="8318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b="1" dirty="0">
                <a:latin typeface="+mj-lt"/>
                <a:ea typeface="Times New Roman" pitchFamily="18" charset="0"/>
                <a:cs typeface="Arial" pitchFamily="34" charset="0"/>
              </a:rPr>
              <a:t>Population étudiée</a:t>
            </a:r>
          </a:p>
          <a:p>
            <a:pPr>
              <a:defRPr/>
            </a:pPr>
            <a:endParaRPr lang="fr-FR" b="1" dirty="0">
              <a:latin typeface="+mj-lt"/>
              <a:ea typeface="Times New Roman" pitchFamily="18" charset="0"/>
              <a:cs typeface="Arial" pitchFamily="34" charset="0"/>
            </a:endParaRPr>
          </a:p>
        </p:txBody>
      </p:sp>
      <p:pic>
        <p:nvPicPr>
          <p:cNvPr id="21514" name="Picture 2">
            <a:extLst>
              <a:ext uri="{FF2B5EF4-FFF2-40B4-BE49-F238E27FC236}">
                <a16:creationId xmlns:a16="http://schemas.microsoft.com/office/drawing/2014/main" id="{5689E38F-AF9C-4E87-BBEB-EF8D1400F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55563"/>
            <a:ext cx="5976938" cy="6973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E27F3DB-FCA1-47A3-BF1C-BDC0CA2A6CCD}"/>
              </a:ext>
            </a:extLst>
          </p:cNvPr>
          <p:cNvSpPr/>
          <p:nvPr/>
        </p:nvSpPr>
        <p:spPr>
          <a:xfrm>
            <a:off x="112713" y="2973388"/>
            <a:ext cx="2754312" cy="10160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fr-FR" sz="2000" b="1" dirty="0">
                <a:latin typeface="+mj-lt"/>
              </a:rPr>
              <a:t>Table 1 : description population étudiée +/- comparaison groupes </a:t>
            </a:r>
            <a:endParaRPr lang="fr-FR" sz="2000" dirty="0">
              <a:latin typeface="+mj-lt"/>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578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6. Analyses statistiques</a:t>
            </a:r>
          </a:p>
        </p:txBody>
      </p:sp>
      <p:sp>
        <p:nvSpPr>
          <p:cNvPr id="7" name="Organigramme : Bande perforée 6">
            <a:extLst>
              <a:ext uri="{FF2B5EF4-FFF2-40B4-BE49-F238E27FC236}">
                <a16:creationId xmlns:a16="http://schemas.microsoft.com/office/drawing/2014/main" id="{62F23D53-4F54-47ED-BA03-433B0A25CDCB}"/>
              </a:ext>
            </a:extLst>
          </p:cNvPr>
          <p:cNvSpPr/>
          <p:nvPr/>
        </p:nvSpPr>
        <p:spPr>
          <a:xfrm>
            <a:off x="12764" y="23971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8" name="ZoneTexte 7">
            <a:extLst>
              <a:ext uri="{FF2B5EF4-FFF2-40B4-BE49-F238E27FC236}">
                <a16:creationId xmlns:a16="http://schemas.microsoft.com/office/drawing/2014/main" id="{3EE343BA-1345-4FC5-A198-3A7717744861}"/>
              </a:ext>
            </a:extLst>
          </p:cNvPr>
          <p:cNvSpPr txBox="1"/>
          <p:nvPr/>
        </p:nvSpPr>
        <p:spPr>
          <a:xfrm flipH="1">
            <a:off x="1115616" y="1916832"/>
            <a:ext cx="7788637" cy="1569660"/>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6.1 Calcul de la taille d’échantillon nécessaire</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6.2 Méthodes d’analyse des résultats</a:t>
            </a:r>
          </a:p>
        </p:txBody>
      </p:sp>
    </p:spTree>
    <p:extLst>
      <p:ext uri="{BB962C8B-B14F-4D97-AF65-F5344CB8AC3E}">
        <p14:creationId xmlns:p14="http://schemas.microsoft.com/office/powerpoint/2010/main" val="630754941"/>
      </p:ext>
    </p:extLst>
  </p:cSld>
  <p:clrMapOvr>
    <a:masterClrMapping/>
  </p:clrMapOvr>
  <p:transition spd="slow" advTm="27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28</a:t>
            </a:fld>
            <a:endParaRPr lang="fr-FR" altLang="fr-FR" sz="1200" dirty="0"/>
          </a:p>
        </p:txBody>
      </p:sp>
      <p:sp>
        <p:nvSpPr>
          <p:cNvPr id="46083" name="Rectangle 3"/>
          <p:cNvSpPr>
            <a:spLocks noGrp="1" noChangeArrowheads="1"/>
          </p:cNvSpPr>
          <p:nvPr>
            <p:ph idx="1"/>
          </p:nvPr>
        </p:nvSpPr>
        <p:spPr>
          <a:xfrm>
            <a:off x="0" y="697210"/>
            <a:ext cx="9144000" cy="4171950"/>
          </a:xfrm>
        </p:spPr>
        <p:txBody>
          <a:bodyPr/>
          <a:lstStyle/>
          <a:p>
            <a:pPr eaLnBrk="1" fontAlgn="auto" hangingPunct="1">
              <a:spcAft>
                <a:spcPts val="0"/>
              </a:spcAft>
              <a:buFont typeface="Arial" charset="0"/>
              <a:buNone/>
              <a:defRPr/>
            </a:pPr>
            <a:r>
              <a:rPr lang="fr-FR" altLang="fr-FR" sz="2000" dirty="0"/>
              <a:t>Pour les études cas-témoin les données suivantes sont introduites dans la formule mathématique :</a:t>
            </a:r>
          </a:p>
          <a:p>
            <a:pPr marL="630237" lvl="1" indent="-457200" eaLnBrk="1" fontAlgn="auto" hangingPunct="1">
              <a:lnSpc>
                <a:spcPts val="2600"/>
              </a:lnSpc>
              <a:spcBef>
                <a:spcPts val="600"/>
              </a:spcBef>
              <a:spcAft>
                <a:spcPts val="0"/>
              </a:spcAft>
              <a:buFont typeface="Arial" charset="0"/>
              <a:buAutoNum type="arabicPeriod"/>
              <a:defRPr/>
            </a:pPr>
            <a:r>
              <a:rPr lang="fr-FR" altLang="fr-FR" sz="2000" b="1" dirty="0">
                <a:solidFill>
                  <a:schemeClr val="accent6"/>
                </a:solidFill>
              </a:rPr>
              <a:t>Nombre</a:t>
            </a:r>
            <a:r>
              <a:rPr lang="fr-FR" altLang="fr-FR" sz="2000" b="1" dirty="0"/>
              <a:t> </a:t>
            </a:r>
            <a:r>
              <a:rPr lang="fr-FR" altLang="fr-FR" sz="2000" b="1" dirty="0">
                <a:solidFill>
                  <a:schemeClr val="accent6"/>
                </a:solidFill>
              </a:rPr>
              <a:t>de témoins par cas </a:t>
            </a:r>
            <a:r>
              <a:rPr lang="fr-FR" altLang="fr-FR" sz="2000" dirty="0"/>
              <a:t>(ce nombre est choisi par l’investigateur)</a:t>
            </a:r>
          </a:p>
          <a:p>
            <a:pPr marL="630237" lvl="1" indent="-457200" eaLnBrk="1" fontAlgn="auto" hangingPunct="1">
              <a:lnSpc>
                <a:spcPts val="2600"/>
              </a:lnSpc>
              <a:spcBef>
                <a:spcPts val="600"/>
              </a:spcBef>
              <a:spcAft>
                <a:spcPts val="0"/>
              </a:spcAft>
              <a:buFont typeface="Arial" charset="0"/>
              <a:buAutoNum type="arabicPeriod"/>
              <a:defRPr/>
            </a:pPr>
            <a:r>
              <a:rPr lang="fr-FR" altLang="fr-FR" sz="2000" b="1" dirty="0">
                <a:solidFill>
                  <a:schemeClr val="accent6"/>
                </a:solidFill>
              </a:rPr>
              <a:t>OR «attendu» </a:t>
            </a:r>
            <a:r>
              <a:rPr lang="fr-FR" altLang="fr-FR" sz="2000" dirty="0"/>
              <a:t>(=force de l’association): P</a:t>
            </a:r>
            <a:r>
              <a:rPr lang="fr-FR" altLang="fr-FR" sz="2000" dirty="0">
                <a:sym typeface="Symbol" charset="2"/>
              </a:rPr>
              <a:t>lus il est petit plus la taille est grande</a:t>
            </a:r>
            <a:endParaRPr lang="fr-FR" altLang="fr-FR" sz="2000" dirty="0"/>
          </a:p>
          <a:p>
            <a:pPr marL="358775" lvl="1" indent="-185738" eaLnBrk="1" fontAlgn="auto" hangingPunct="1">
              <a:lnSpc>
                <a:spcPts val="2600"/>
              </a:lnSpc>
              <a:spcBef>
                <a:spcPts val="600"/>
              </a:spcBef>
              <a:spcAft>
                <a:spcPts val="0"/>
              </a:spcAft>
              <a:buFont typeface="Arial" charset="0"/>
              <a:buNone/>
              <a:tabLst>
                <a:tab pos="627063" algn="l"/>
              </a:tabLst>
              <a:defRPr/>
            </a:pPr>
            <a:r>
              <a:rPr lang="fr-FR" altLang="fr-FR" sz="2000" b="1" dirty="0">
                <a:solidFill>
                  <a:schemeClr val="accent6"/>
                </a:solidFill>
                <a:sym typeface="Symbol" charset="2"/>
              </a:rPr>
              <a:t>3.	 </a:t>
            </a:r>
            <a:r>
              <a:rPr lang="fr-FR" altLang="fr-FR" sz="2400" b="1" dirty="0">
                <a:solidFill>
                  <a:schemeClr val="accent6"/>
                </a:solidFill>
                <a:sym typeface="Symbol" charset="2"/>
              </a:rPr>
              <a:t></a:t>
            </a:r>
            <a:r>
              <a:rPr lang="fr-FR" altLang="fr-FR" sz="2000" b="1" dirty="0">
                <a:solidFill>
                  <a:schemeClr val="accent6"/>
                </a:solidFill>
                <a:sym typeface="Symbol" charset="2"/>
              </a:rPr>
              <a:t> </a:t>
            </a:r>
            <a:r>
              <a:rPr lang="fr-FR" altLang="fr-FR" sz="2000" dirty="0">
                <a:sym typeface="Symbol" charset="2"/>
              </a:rPr>
              <a:t>risque de conclure (du fait du hasard) à un OR significatif alors que c’est faux (</a:t>
            </a:r>
            <a:r>
              <a:rPr lang="fr-FR" altLang="fr-FR" sz="2000" i="1" dirty="0">
                <a:sym typeface="Symbol" charset="2"/>
              </a:rPr>
              <a:t>en général on choisi </a:t>
            </a:r>
            <a:r>
              <a:rPr lang="fr-FR" altLang="fr-FR" sz="2000" dirty="0">
                <a:sym typeface="Symbol" charset="2"/>
              </a:rPr>
              <a:t> </a:t>
            </a:r>
            <a:r>
              <a:rPr lang="fr-FR" altLang="fr-FR" sz="2000" i="1" dirty="0">
                <a:sym typeface="Symbol" charset="2"/>
              </a:rPr>
              <a:t>&lt;0.05)</a:t>
            </a:r>
          </a:p>
          <a:p>
            <a:pPr marL="358775" lvl="1" indent="-185738" eaLnBrk="1" fontAlgn="auto" hangingPunct="1">
              <a:lnSpc>
                <a:spcPts val="2600"/>
              </a:lnSpc>
              <a:spcBef>
                <a:spcPts val="600"/>
              </a:spcBef>
              <a:spcAft>
                <a:spcPts val="0"/>
              </a:spcAft>
              <a:buFont typeface="Arial" charset="0"/>
              <a:buNone/>
              <a:tabLst>
                <a:tab pos="723900" algn="l"/>
              </a:tabLst>
              <a:defRPr/>
            </a:pPr>
            <a:r>
              <a:rPr lang="fr-FR" altLang="fr-FR" sz="2000" b="1" dirty="0">
                <a:solidFill>
                  <a:schemeClr val="accent6"/>
                </a:solidFill>
                <a:sym typeface="Symbol" charset="2"/>
              </a:rPr>
              <a:t>4</a:t>
            </a:r>
            <a:r>
              <a:rPr lang="fr-FR" altLang="fr-FR" sz="2000" dirty="0">
                <a:sym typeface="Symbol" charset="2"/>
              </a:rPr>
              <a:t>. 	</a:t>
            </a:r>
            <a:r>
              <a:rPr lang="fr-FR" altLang="fr-FR" sz="2000" b="1" dirty="0">
                <a:solidFill>
                  <a:schemeClr val="accent6"/>
                </a:solidFill>
                <a:sym typeface="Symbol" charset="2"/>
              </a:rPr>
              <a:t></a:t>
            </a:r>
            <a:r>
              <a:rPr lang="fr-FR" altLang="fr-FR" sz="2000" dirty="0">
                <a:sym typeface="Symbol" charset="2"/>
              </a:rPr>
              <a:t> risque de conclure à OR non significatif alors que c’est faux, corolaire de la puissance statistique =1- </a:t>
            </a:r>
          </a:p>
          <a:p>
            <a:pPr marL="358775" lvl="1" indent="-185738" eaLnBrk="1" fontAlgn="auto" hangingPunct="1">
              <a:lnSpc>
                <a:spcPts val="2600"/>
              </a:lnSpc>
              <a:spcBef>
                <a:spcPts val="600"/>
              </a:spcBef>
              <a:spcAft>
                <a:spcPts val="0"/>
              </a:spcAft>
              <a:buFont typeface="Arial" charset="0"/>
              <a:buNone/>
              <a:tabLst>
                <a:tab pos="723900" algn="l"/>
              </a:tabLst>
              <a:defRPr/>
            </a:pPr>
            <a:r>
              <a:rPr lang="fr-FR" altLang="fr-FR" sz="2000" b="1" dirty="0">
                <a:solidFill>
                  <a:schemeClr val="accent6"/>
                </a:solidFill>
                <a:sym typeface="Symbol" charset="2"/>
              </a:rPr>
              <a:t>5. 	Probabilité d’être exposé </a:t>
            </a:r>
            <a:r>
              <a:rPr lang="fr-FR" altLang="fr-FR" sz="2000" dirty="0">
                <a:sym typeface="Symbol" charset="2"/>
              </a:rPr>
              <a:t>chez les témoins (≡ en population générale)</a:t>
            </a:r>
          </a:p>
        </p:txBody>
      </p:sp>
      <p:graphicFrame>
        <p:nvGraphicFramePr>
          <p:cNvPr id="4" name="Espace réservé du contenu 3"/>
          <p:cNvGraphicFramePr>
            <a:graphicFrameLocks noGrp="1"/>
          </p:cNvGraphicFramePr>
          <p:nvPr>
            <p:extLst/>
          </p:nvPr>
        </p:nvGraphicFramePr>
        <p:xfrm>
          <a:off x="107504" y="4571004"/>
          <a:ext cx="8784974" cy="2098356"/>
        </p:xfrm>
        <a:graphic>
          <a:graphicData uri="http://schemas.openxmlformats.org/drawingml/2006/table">
            <a:tbl>
              <a:tblPr/>
              <a:tblGrid>
                <a:gridCol w="1696569">
                  <a:extLst>
                    <a:ext uri="{9D8B030D-6E8A-4147-A177-3AD203B41FA5}">
                      <a16:colId xmlns:a16="http://schemas.microsoft.com/office/drawing/2014/main" val="2401039217"/>
                    </a:ext>
                  </a:extLst>
                </a:gridCol>
                <a:gridCol w="2237745">
                  <a:extLst>
                    <a:ext uri="{9D8B030D-6E8A-4147-A177-3AD203B41FA5}">
                      <a16:colId xmlns:a16="http://schemas.microsoft.com/office/drawing/2014/main" val="616459925"/>
                    </a:ext>
                  </a:extLst>
                </a:gridCol>
                <a:gridCol w="2363908">
                  <a:extLst>
                    <a:ext uri="{9D8B030D-6E8A-4147-A177-3AD203B41FA5}">
                      <a16:colId xmlns:a16="http://schemas.microsoft.com/office/drawing/2014/main" val="308082840"/>
                    </a:ext>
                  </a:extLst>
                </a:gridCol>
                <a:gridCol w="2486752">
                  <a:extLst>
                    <a:ext uri="{9D8B030D-6E8A-4147-A177-3AD203B41FA5}">
                      <a16:colId xmlns:a16="http://schemas.microsoft.com/office/drawing/2014/main" val="1616547972"/>
                    </a:ext>
                  </a:extLst>
                </a:gridCol>
              </a:tblGrid>
              <a:tr h="4829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Vraie différence entre les groupes (inconnue)</a:t>
                      </a:r>
                      <a:endParaRPr kumimoji="0" lang="fr-FR" altLang="fr-FR" sz="2000" b="1" i="0" u="none" strike="noStrike" cap="none" normalizeH="0" baseline="0" dirty="0">
                        <a:ln>
                          <a:noFill/>
                        </a:ln>
                        <a:solidFill>
                          <a:srgbClr val="FFFFFF"/>
                        </a:solidFill>
                        <a:effectLst/>
                        <a:latin typeface="Calibri" panose="020F0502020204030204" pitchFamily="34" charset="0"/>
                      </a:endParaRPr>
                    </a:p>
                  </a:txBody>
                  <a:tcPr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fr-FR"/>
                    </a:p>
                  </a:txBody>
                  <a:tcPr/>
                </a:tc>
                <a:extLst>
                  <a:ext uri="{0D108BD9-81ED-4DB2-BD59-A6C34878D82A}">
                    <a16:rowId xmlns:a16="http://schemas.microsoft.com/office/drawing/2014/main" val="4054944342"/>
                  </a:ext>
                </a:extLst>
              </a:tr>
              <a:tr h="265602">
                <a:tc rowSpan="3">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Conclusion de l’analyse statistique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Calibri" panose="020F0502020204030204" pitchFamily="34" charset="0"/>
                        </a:rPr>
                        <a:t>(connue)</a:t>
                      </a:r>
                      <a:endParaRPr kumimoji="0" lang="fr-FR" altLang="fr-FR" sz="2000" b="0" i="0" u="none" strike="noStrike" cap="none" normalizeH="0" baseline="0" dirty="0">
                        <a:ln>
                          <a:noFill/>
                        </a:ln>
                        <a:solidFill>
                          <a:srgbClr val="000000"/>
                        </a:solidFill>
                        <a:effectLst/>
                        <a:latin typeface="Calibri" panose="020F0502020204030204" pitchFamily="34" charset="0"/>
                      </a:endParaRPr>
                    </a:p>
                  </a:txBody>
                  <a:tcPr marT="45721" marB="45721" horzOverflow="overflow">
                    <a:lnL>
                      <a:noFill/>
                    </a:lnL>
                    <a:lnR>
                      <a:noFill/>
                    </a:lnR>
                    <a:lnT>
                      <a:noFill/>
                    </a:lnT>
                    <a:lnB>
                      <a:noFill/>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000000"/>
                        </a:solidFill>
                        <a:effectLst/>
                        <a:latin typeface="Calibri" panose="020F0502020204030204" pitchFamily="34" charset="0"/>
                      </a:endParaRPr>
                    </a:p>
                  </a:txBody>
                  <a:tcPr marT="45721" marB="45721"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Présente</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Absente</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55384196"/>
                  </a:ext>
                </a:extLst>
              </a:tr>
              <a:tr h="435628">
                <a:tc vMerge="1">
                  <a:txBody>
                    <a:bodyPr/>
                    <a:lstStyle/>
                    <a:p>
                      <a:endParaRPr lang="fr-FR"/>
                    </a:p>
                  </a:txBody>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dirty="0">
                          <a:ln>
                            <a:noFill/>
                          </a:ln>
                          <a:solidFill>
                            <a:schemeClr val="tx1"/>
                          </a:solidFill>
                          <a:effectLst/>
                          <a:latin typeface="Calibri" panose="020F0502020204030204" pitchFamily="34" charset="0"/>
                        </a:rPr>
                        <a:t>≠ entre groupes</a:t>
                      </a:r>
                      <a:endParaRPr kumimoji="0" lang="fr-FR" altLang="fr-FR" sz="20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Correct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Erreur de type I</a:t>
                      </a:r>
                    </a:p>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(risque </a:t>
                      </a:r>
                      <a:r>
                        <a:rPr kumimoji="0" lang="fr-FR" altLang="fr-FR" sz="2000" b="0" i="0" u="none" strike="noStrike" cap="none" normalizeH="0" baseline="0">
                          <a:ln>
                            <a:noFill/>
                          </a:ln>
                          <a:solidFill>
                            <a:schemeClr val="tx1"/>
                          </a:solidFill>
                          <a:effectLst/>
                          <a:latin typeface="Calibri" panose="020F0502020204030204" pitchFamily="34" charset="0"/>
                          <a:sym typeface="Symbol" panose="05050102010706020507" pitchFamily="18" charset="2"/>
                        </a:rPr>
                        <a:t></a:t>
                      </a:r>
                      <a:r>
                        <a:rPr kumimoji="0" lang="fr-FR" altLang="fr-FR" sz="2000" b="0" i="0" u="none" strike="noStrike" cap="none" normalizeH="0" baseline="0">
                          <a:ln>
                            <a:noFill/>
                          </a:ln>
                          <a:solidFill>
                            <a:schemeClr val="tx1"/>
                          </a:solidFill>
                          <a:effectLst/>
                          <a:latin typeface="Calibri" panose="020F0502020204030204" pitchFamily="34" charset="0"/>
                        </a:rPr>
                        <a: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84602837"/>
                  </a:ext>
                </a:extLst>
              </a:tr>
              <a:tr h="435628">
                <a:tc vMerge="1">
                  <a:txBody>
                    <a:bodyPr/>
                    <a:lstStyle/>
                    <a:p>
                      <a:endParaRPr lang="fr-FR"/>
                    </a:p>
                  </a:txBody>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Pas de ≠ entre gp</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Erreur de type II </a:t>
                      </a:r>
                    </a:p>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a:ln>
                            <a:noFill/>
                          </a:ln>
                          <a:solidFill>
                            <a:schemeClr val="tx1"/>
                          </a:solidFill>
                          <a:effectLst/>
                          <a:latin typeface="Calibri" panose="020F0502020204030204" pitchFamily="34" charset="0"/>
                        </a:rPr>
                        <a:t>(risque </a:t>
                      </a:r>
                      <a:r>
                        <a:rPr kumimoji="0" lang="fr-FR" altLang="fr-FR" sz="2000" b="0" i="0" u="none" strike="noStrike" cap="none" normalizeH="0" baseline="0">
                          <a:ln>
                            <a:noFill/>
                          </a:ln>
                          <a:solidFill>
                            <a:schemeClr val="tx1"/>
                          </a:solidFill>
                          <a:effectLst/>
                          <a:latin typeface="Calibri" panose="020F0502020204030204" pitchFamily="34" charset="0"/>
                          <a:sym typeface="Symbol" panose="05050102010706020507" pitchFamily="18" charset="2"/>
                        </a:rPr>
                        <a:t></a:t>
                      </a:r>
                      <a:r>
                        <a:rPr kumimoji="0" lang="fr-FR" altLang="fr-FR" sz="2000" b="0" i="0" u="none" strike="noStrike" cap="none" normalizeH="0" baseline="0">
                          <a:ln>
                            <a:noFill/>
                          </a:ln>
                          <a:solidFill>
                            <a:schemeClr val="tx1"/>
                          </a:solidFill>
                          <a:effectLst/>
                          <a:latin typeface="Calibri" panose="020F0502020204030204" pitchFamily="34" charset="0"/>
                        </a:rPr>
                        <a:t>)</a:t>
                      </a:r>
                      <a:endParaRPr kumimoji="0" lang="fr-FR" altLang="fr-FR" sz="20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88900">
                        <a:spcBef>
                          <a:spcPct val="20000"/>
                        </a:spcBef>
                        <a:buFont typeface="Arial" panose="020B0604020202020204" pitchFamily="34" charset="0"/>
                        <a:tabLst>
                          <a:tab pos="-179388" algn="l"/>
                          <a:tab pos="179388"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179388" algn="l"/>
                          <a:tab pos="179388"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179388" algn="l"/>
                          <a:tab pos="179388"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179388" algn="l"/>
                          <a:tab pos="179388" algn="l"/>
                        </a:tabLst>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tabLst>
                          <a:tab pos="-179388" algn="l"/>
                          <a:tab pos="179388" algn="l"/>
                        </a:tabLst>
                        <a:defRPr>
                          <a:solidFill>
                            <a:schemeClr val="tx1"/>
                          </a:solidFill>
                          <a:latin typeface="Calibri" panose="020F0502020204030204" pitchFamily="34" charset="0"/>
                        </a:defRPr>
                      </a:lvl9pPr>
                    </a:lstStyle>
                    <a:p>
                      <a:pPr marL="88900" marR="0" lvl="0" indent="0" algn="just" defTabSz="914400" rtl="0" eaLnBrk="1" fontAlgn="base" latinLnBrk="0" hangingPunct="1">
                        <a:lnSpc>
                          <a:spcPct val="100000"/>
                        </a:lnSpc>
                        <a:spcBef>
                          <a:spcPct val="0"/>
                        </a:spcBef>
                        <a:spcAft>
                          <a:spcPct val="0"/>
                        </a:spcAft>
                        <a:buClrTx/>
                        <a:buSzTx/>
                        <a:buFontTx/>
                        <a:buNone/>
                        <a:tabLst>
                          <a:tab pos="-179388" algn="l"/>
                          <a:tab pos="179388" algn="l"/>
                        </a:tabLst>
                      </a:pPr>
                      <a:r>
                        <a:rPr kumimoji="0" lang="fr-FR" altLang="fr-FR" sz="2000" b="0" i="0" u="none" strike="noStrike" cap="none" normalizeH="0" baseline="0" dirty="0">
                          <a:ln>
                            <a:noFill/>
                          </a:ln>
                          <a:solidFill>
                            <a:schemeClr val="tx1"/>
                          </a:solidFill>
                          <a:effectLst/>
                          <a:latin typeface="Calibri" panose="020F0502020204030204" pitchFamily="34" charset="0"/>
                        </a:rPr>
                        <a:t>Correct</a:t>
                      </a:r>
                      <a:endParaRPr kumimoji="0" lang="fr-FR" altLang="fr-FR" sz="20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44450" marR="4445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88146640"/>
                  </a:ext>
                </a:extLst>
              </a:tr>
            </a:tbl>
          </a:graphicData>
        </a:graphic>
      </p:graphicFrame>
      <p:graphicFrame>
        <p:nvGraphicFramePr>
          <p:cNvPr id="2" name="Tableau 1"/>
          <p:cNvGraphicFramePr>
            <a:graphicFrameLocks noGrp="1"/>
          </p:cNvGraphicFramePr>
          <p:nvPr/>
        </p:nvGraphicFramePr>
        <p:xfrm>
          <a:off x="2884488" y="3657600"/>
          <a:ext cx="207962" cy="365188"/>
        </p:xfrm>
        <a:graphic>
          <a:graphicData uri="http://schemas.openxmlformats.org/drawingml/2006/table">
            <a:tbl>
              <a:tblPr/>
              <a:tblGrid>
                <a:gridCol w="207962">
                  <a:extLst>
                    <a:ext uri="{9D8B030D-6E8A-4147-A177-3AD203B41FA5}">
                      <a16:colId xmlns:a16="http://schemas.microsoft.com/office/drawing/2014/main" val="20000"/>
                    </a:ext>
                  </a:extLst>
                </a:gridCol>
              </a:tblGrid>
              <a:tr h="36512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charset="0"/>
                      </a:endParaRPr>
                    </a:p>
                  </a:txBody>
                  <a:tcPr marL="91281" marR="91281" marT="45434" marB="4543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p:cNvGraphicFramePr>
            <a:graphicFrameLocks noGrp="1"/>
          </p:cNvGraphicFramePr>
          <p:nvPr/>
        </p:nvGraphicFramePr>
        <p:xfrm>
          <a:off x="11938000" y="5395913"/>
          <a:ext cx="209550" cy="366712"/>
        </p:xfrm>
        <a:graphic>
          <a:graphicData uri="http://schemas.openxmlformats.org/drawingml/2006/table">
            <a:tbl>
              <a:tblPr/>
              <a:tblGrid>
                <a:gridCol w="209550">
                  <a:extLst>
                    <a:ext uri="{9D8B030D-6E8A-4147-A177-3AD203B41FA5}">
                      <a16:colId xmlns:a16="http://schemas.microsoft.com/office/drawing/2014/main" val="20000"/>
                    </a:ext>
                  </a:extLst>
                </a:gridCol>
              </a:tblGrid>
              <a:tr h="366712">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charset="0"/>
                      </a:endParaRPr>
                    </a:p>
                  </a:txBody>
                  <a:tcPr marL="91998" marR="91998" marT="45839" marB="4583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A1209792-AD2C-4A74-86F9-8670F2400071}"/>
              </a:ext>
            </a:extLst>
          </p:cNvPr>
          <p:cNvSpPr/>
          <p:nvPr/>
        </p:nvSpPr>
        <p:spPr>
          <a:xfrm>
            <a:off x="539552" y="59182"/>
            <a:ext cx="7848872" cy="523220"/>
          </a:xfrm>
          <a:prstGeom prst="rect">
            <a:avLst/>
          </a:prstGeom>
        </p:spPr>
        <p:txBody>
          <a:bodyPr wrap="square">
            <a:spAutoFit/>
          </a:bodyPr>
          <a:lstStyle/>
          <a:p>
            <a:pPr algn="ctr"/>
            <a:r>
              <a:rPr lang="fr-FR" sz="2800" dirty="0">
                <a:latin typeface="Calibri" panose="020F0502020204030204" pitchFamily="34" charset="0"/>
                <a:cs typeface="Calibri" panose="020F0502020204030204" pitchFamily="34" charset="0"/>
              </a:rPr>
              <a:t>6.1 Calcul de la taille d’échantillon nécessaire</a:t>
            </a:r>
          </a:p>
        </p:txBody>
      </p:sp>
      <p:pic>
        <p:nvPicPr>
          <p:cNvPr id="11" name="Son enregistré">
            <a:hlinkClick r:id="" action="ppaction://media"/>
            <a:extLst>
              <a:ext uri="{FF2B5EF4-FFF2-40B4-BE49-F238E27FC236}">
                <a16:creationId xmlns:a16="http://schemas.microsoft.com/office/drawing/2014/main" id="{78417768-7424-48CA-B8CB-2B58F54690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5947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3B978C1-AF74-47FE-AF08-0437F71FE88E}" type="slidenum">
              <a:rPr lang="fr-FR" altLang="fr-FR" smtClean="0"/>
              <a:pPr>
                <a:defRPr/>
              </a:pPr>
              <a:t>29</a:t>
            </a:fld>
            <a:endParaRPr lang="fr-FR" altLang="fr-FR"/>
          </a:p>
        </p:txBody>
      </p:sp>
      <p:pic>
        <p:nvPicPr>
          <p:cNvPr id="3" name="Image 2"/>
          <p:cNvPicPr>
            <a:picLocks noChangeAspect="1"/>
          </p:cNvPicPr>
          <p:nvPr/>
        </p:nvPicPr>
        <p:blipFill rotWithShape="1">
          <a:blip r:embed="rId5"/>
          <a:srcRect l="20549" t="9132" r="41777" b="25110"/>
          <a:stretch/>
        </p:blipFill>
        <p:spPr>
          <a:xfrm>
            <a:off x="-324544" y="116632"/>
            <a:ext cx="5087232" cy="4994737"/>
          </a:xfrm>
          <a:prstGeom prst="rect">
            <a:avLst/>
          </a:prstGeom>
        </p:spPr>
      </p:pic>
      <p:pic>
        <p:nvPicPr>
          <p:cNvPr id="4" name="Image 3"/>
          <p:cNvPicPr>
            <a:picLocks noChangeAspect="1"/>
          </p:cNvPicPr>
          <p:nvPr/>
        </p:nvPicPr>
        <p:blipFill rotWithShape="1">
          <a:blip r:embed="rId6"/>
          <a:srcRect l="25785" t="23750" r="42617" b="26376"/>
          <a:stretch/>
        </p:blipFill>
        <p:spPr>
          <a:xfrm>
            <a:off x="4728020" y="1196752"/>
            <a:ext cx="3988829" cy="3541484"/>
          </a:xfrm>
          <a:prstGeom prst="rect">
            <a:avLst/>
          </a:prstGeom>
        </p:spPr>
      </p:pic>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8271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6F730D36-538B-4939-BBDD-1E1D92CC2948}"/>
              </a:ext>
            </a:extLst>
          </p:cNvPr>
          <p:cNvGraphicFramePr>
            <a:graphicFrameLocks noGrp="1"/>
          </p:cNvGraphicFramePr>
          <p:nvPr>
            <p:extLst>
              <p:ext uri="{D42A27DB-BD31-4B8C-83A1-F6EECF244321}">
                <p14:modId xmlns:p14="http://schemas.microsoft.com/office/powerpoint/2010/main" val="3951617217"/>
              </p:ext>
            </p:extLst>
          </p:nvPr>
        </p:nvGraphicFramePr>
        <p:xfrm>
          <a:off x="152056" y="981463"/>
          <a:ext cx="8884440" cy="5917796"/>
        </p:xfrm>
        <a:graphic>
          <a:graphicData uri="http://schemas.openxmlformats.org/drawingml/2006/table">
            <a:tbl>
              <a:tblPr>
                <a:tableStyleId>{5C22544A-7EE6-4342-B048-85BDC9FD1C3A}</a:tableStyleId>
              </a:tblPr>
              <a:tblGrid>
                <a:gridCol w="6003696">
                  <a:extLst>
                    <a:ext uri="{9D8B030D-6E8A-4147-A177-3AD203B41FA5}">
                      <a16:colId xmlns:a16="http://schemas.microsoft.com/office/drawing/2014/main" val="20000"/>
                    </a:ext>
                  </a:extLst>
                </a:gridCol>
                <a:gridCol w="2880744">
                  <a:extLst>
                    <a:ext uri="{9D8B030D-6E8A-4147-A177-3AD203B41FA5}">
                      <a16:colId xmlns:a16="http://schemas.microsoft.com/office/drawing/2014/main" val="2840612726"/>
                    </a:ext>
                  </a:extLst>
                </a:gridCol>
              </a:tblGrid>
              <a:tr h="184514">
                <a:tc>
                  <a:txBody>
                    <a:bodyPr/>
                    <a:lstStyle/>
                    <a:p>
                      <a:pPr marL="114300" marR="0" lvl="0" indent="-114300" algn="ctr" defTabSz="914400" rtl="0" eaLnBrk="1" fontAlgn="auto" latinLnBrk="0" hangingPunct="1">
                        <a:lnSpc>
                          <a:spcPct val="100000"/>
                        </a:lnSpc>
                        <a:spcBef>
                          <a:spcPts val="0"/>
                        </a:spcBef>
                        <a:spcAft>
                          <a:spcPts val="0"/>
                        </a:spcAft>
                        <a:buClrTx/>
                        <a:buSzTx/>
                        <a:buFontTx/>
                        <a:buNone/>
                        <a:tabLst/>
                        <a:defRPr/>
                      </a:pPr>
                      <a:r>
                        <a:rPr lang="fr-FR" sz="3200" b="1" dirty="0" err="1">
                          <a:latin typeface="+mn-lt"/>
                        </a:rPr>
                        <a:t>check-liste</a:t>
                      </a:r>
                      <a:r>
                        <a:rPr lang="fr-FR" sz="3200" b="1" dirty="0">
                          <a:latin typeface="+mn-lt"/>
                        </a:rPr>
                        <a:t> LCA</a:t>
                      </a:r>
                    </a:p>
                    <a:p>
                      <a:pPr marL="114300" marR="0" lvl="0" indent="-114300" algn="ctr" defTabSz="914400" rtl="0" eaLnBrk="1" fontAlgn="auto" latinLnBrk="0" hangingPunct="1">
                        <a:lnSpc>
                          <a:spcPct val="100000"/>
                        </a:lnSpc>
                        <a:spcBef>
                          <a:spcPts val="0"/>
                        </a:spcBef>
                        <a:spcAft>
                          <a:spcPts val="1800"/>
                        </a:spcAft>
                        <a:buClrTx/>
                        <a:buSzTx/>
                        <a:buFontTx/>
                        <a:buNone/>
                        <a:tabLst/>
                        <a:defRPr/>
                      </a:pPr>
                      <a:endParaRPr lang="fr-FR" sz="800" b="1" dirty="0">
                        <a:latin typeface="+mn-lt"/>
                      </a:endParaRPr>
                    </a:p>
                  </a:txBody>
                  <a:tcPr marL="50626" marR="50626" marT="0" marB="0"/>
                </a:tc>
                <a:tc>
                  <a:txBody>
                    <a:bodyPr/>
                    <a:lstStyle/>
                    <a:p>
                      <a:pPr marL="114300" indent="-114300" algn="ctr">
                        <a:spcAft>
                          <a:spcPts val="1200"/>
                        </a:spcAft>
                      </a:pPr>
                      <a:endParaRPr lang="fr-FR" sz="3200" b="1" dirty="0">
                        <a:effectLst/>
                        <a:latin typeface="+mn-lt"/>
                        <a:ea typeface="Times New Roman"/>
                      </a:endParaRPr>
                    </a:p>
                  </a:txBody>
                  <a:tcPr marL="50626" marR="50626" marT="0" marB="0"/>
                </a:tc>
                <a:extLst>
                  <a:ext uri="{0D108BD9-81ED-4DB2-BD59-A6C34878D82A}">
                    <a16:rowId xmlns:a16="http://schemas.microsoft.com/office/drawing/2014/main" val="1028469167"/>
                  </a:ext>
                </a:extLst>
              </a:tr>
              <a:tr h="439794">
                <a:tc>
                  <a:txBody>
                    <a:bodyPr/>
                    <a:lstStyle/>
                    <a:p>
                      <a:pPr marL="114300" indent="-114300">
                        <a:spcAft>
                          <a:spcPts val="0"/>
                        </a:spcAft>
                      </a:pPr>
                      <a:r>
                        <a:rPr lang="en-US" sz="2000" b="1" dirty="0">
                          <a:effectLst/>
                          <a:latin typeface="+mn-lt"/>
                        </a:rPr>
                        <a:t>1 - Question - </a:t>
                      </a:r>
                      <a:r>
                        <a:rPr lang="en-US" sz="2000" b="1" dirty="0" err="1">
                          <a:effectLst/>
                          <a:latin typeface="+mn-lt"/>
                        </a:rPr>
                        <a:t>Hypothèse</a:t>
                      </a:r>
                      <a:r>
                        <a:rPr lang="en-US" sz="2000" b="1" dirty="0">
                          <a:effectLst/>
                          <a:latin typeface="+mn-lt"/>
                        </a:rPr>
                        <a:t> – Objectif</a:t>
                      </a:r>
                      <a:endParaRPr lang="fr-FR" sz="2000" b="1" dirty="0">
                        <a:effectLst/>
                        <a:latin typeface="+mn-lt"/>
                        <a:ea typeface="Times New Roman"/>
                      </a:endParaRPr>
                    </a:p>
                  </a:txBody>
                  <a:tcPr marL="50626" marR="50626" marT="0" marB="0"/>
                </a:tc>
                <a:tc>
                  <a:txBody>
                    <a:bodyPr/>
                    <a:lstStyle/>
                    <a:p>
                      <a:pPr marL="571500" lvl="1" indent="-388938" algn="l">
                        <a:spcAft>
                          <a:spcPts val="0"/>
                        </a:spcAft>
                      </a:pPr>
                      <a:r>
                        <a:rPr lang="fr-FR" sz="2000" b="1" kern="1200" dirty="0">
                          <a:solidFill>
                            <a:schemeClr val="dk1"/>
                          </a:solidFill>
                          <a:effectLst/>
                          <a:latin typeface="+mn-lt"/>
                          <a:ea typeface="+mn-ea"/>
                          <a:cs typeface="+mn-cs"/>
                        </a:rPr>
                        <a:t>End Introduction</a:t>
                      </a:r>
                    </a:p>
                  </a:txBody>
                  <a:tcPr marL="50626" marR="50626" marT="0" marB="0"/>
                </a:tc>
                <a:extLst>
                  <a:ext uri="{0D108BD9-81ED-4DB2-BD59-A6C34878D82A}">
                    <a16:rowId xmlns:a16="http://schemas.microsoft.com/office/drawing/2014/main" val="10000"/>
                  </a:ext>
                </a:extLst>
              </a:tr>
              <a:tr h="431597">
                <a:tc>
                  <a:txBody>
                    <a:bodyPr/>
                    <a:lstStyle/>
                    <a:p>
                      <a:pPr marL="152400" indent="-152400">
                        <a:spcAft>
                          <a:spcPts val="0"/>
                        </a:spcAft>
                      </a:pPr>
                      <a:r>
                        <a:rPr lang="en-US" sz="2000" b="1" dirty="0">
                          <a:effectLst/>
                          <a:latin typeface="+mn-lt"/>
                        </a:rPr>
                        <a:t>2 - Type </a:t>
                      </a:r>
                      <a:r>
                        <a:rPr lang="en-US" sz="2000" b="1" dirty="0" err="1">
                          <a:effectLst/>
                          <a:latin typeface="+mn-lt"/>
                        </a:rPr>
                        <a:t>d'étude</a:t>
                      </a:r>
                      <a:r>
                        <a:rPr lang="en-US" sz="2000" b="1" dirty="0">
                          <a:effectLst/>
                          <a:latin typeface="+mn-lt"/>
                        </a:rPr>
                        <a:t>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1"/>
                  </a:ext>
                </a:extLst>
              </a:tr>
              <a:tr h="443216">
                <a:tc>
                  <a:txBody>
                    <a:bodyPr/>
                    <a:lstStyle/>
                    <a:p>
                      <a:pPr marL="152400" indent="-152400">
                        <a:spcAft>
                          <a:spcPts val="0"/>
                        </a:spcAft>
                      </a:pPr>
                      <a:r>
                        <a:rPr lang="fr-FR" sz="2000" b="1" dirty="0">
                          <a:effectLst/>
                          <a:latin typeface="+mn-lt"/>
                        </a:rPr>
                        <a:t>3 – Elément étudié</a:t>
                      </a:r>
                    </a:p>
                    <a:p>
                      <a:pPr marL="152400" indent="-152400">
                        <a:spcAft>
                          <a:spcPts val="0"/>
                        </a:spcAft>
                      </a:pPr>
                      <a:r>
                        <a:rPr lang="fr-FR" sz="2000" b="1" dirty="0">
                          <a:effectLst/>
                          <a:latin typeface="+mn-lt"/>
                        </a:rPr>
                        <a:t>		- Facteur de risque (étude observationnelle)</a:t>
                      </a:r>
                    </a:p>
                    <a:p>
                      <a:pPr marL="152400" indent="-152400">
                        <a:spcAft>
                          <a:spcPts val="0"/>
                        </a:spcAft>
                      </a:pPr>
                      <a:r>
                        <a:rPr lang="fr-FR" sz="2000" b="1" dirty="0">
                          <a:effectLst/>
                          <a:latin typeface="+mn-lt"/>
                        </a:rPr>
                        <a:t>		- Intervention (étude d’intervention)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609600" lvl="1" indent="-152400" algn="l">
                        <a:spcAft>
                          <a:spcPts val="0"/>
                        </a:spcAft>
                      </a:pP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2"/>
                  </a:ext>
                </a:extLst>
              </a:tr>
              <a:tr h="656215">
                <a:tc>
                  <a:txBody>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rPr>
                        <a:t>4 - </a:t>
                      </a:r>
                      <a:r>
                        <a:rPr kumimoji="1" lang="en-US" sz="2000" b="1" i="0" u="none" strike="noStrike" kern="1200" dirty="0">
                          <a:solidFill>
                            <a:schemeClr val="tx1"/>
                          </a:solidFill>
                          <a:effectLst/>
                          <a:latin typeface="+mn-lt"/>
                          <a:ea typeface="+mn-ea"/>
                          <a:cs typeface="+mn-cs"/>
                        </a:rPr>
                        <a:t>“Outcome”</a:t>
                      </a:r>
                      <a:r>
                        <a:rPr kumimoji="1" lang="en-US" sz="2000" b="1" i="0" u="none" strike="noStrike" kern="1200" baseline="0" dirty="0">
                          <a:solidFill>
                            <a:schemeClr val="tx1"/>
                          </a:solidFill>
                          <a:effectLst/>
                          <a:latin typeface="+mn-lt"/>
                          <a:ea typeface="+mn-ea"/>
                          <a:cs typeface="+mn-cs"/>
                        </a:rPr>
                        <a:t> = </a:t>
                      </a:r>
                      <a:r>
                        <a:rPr kumimoji="1" lang="en-US" sz="2000" b="1" i="0" u="none" strike="noStrike" kern="1200" dirty="0">
                          <a:solidFill>
                            <a:schemeClr val="tx1"/>
                          </a:solidFill>
                          <a:effectLst/>
                          <a:latin typeface="+mn-lt"/>
                          <a:ea typeface="+mn-ea"/>
                          <a:cs typeface="+mn-cs"/>
                        </a:rPr>
                        <a:t>“</a:t>
                      </a:r>
                      <a:r>
                        <a:rPr kumimoji="1" lang="en-US" sz="2000" b="1" i="0" u="none" strike="noStrike" kern="1200" dirty="0" err="1">
                          <a:solidFill>
                            <a:schemeClr val="tx1"/>
                          </a:solidFill>
                          <a:effectLst/>
                          <a:latin typeface="+mn-lt"/>
                          <a:ea typeface="+mn-ea"/>
                          <a:cs typeface="+mn-cs"/>
                        </a:rPr>
                        <a:t>Critère</a:t>
                      </a:r>
                      <a:r>
                        <a:rPr kumimoji="1" lang="en-US" sz="2000" b="1" i="0" u="none" strike="noStrike" kern="1200" dirty="0">
                          <a:solidFill>
                            <a:schemeClr val="tx1"/>
                          </a:solidFill>
                          <a:effectLst/>
                          <a:latin typeface="+mn-lt"/>
                          <a:ea typeface="+mn-ea"/>
                          <a:cs typeface="+mn-cs"/>
                        </a:rPr>
                        <a:t>  de </a:t>
                      </a:r>
                      <a:r>
                        <a:rPr kumimoji="1" lang="en-US" sz="2000" b="1" i="0" u="none" strike="noStrike" kern="1200" dirty="0" err="1">
                          <a:solidFill>
                            <a:schemeClr val="tx1"/>
                          </a:solidFill>
                          <a:effectLst/>
                          <a:latin typeface="+mn-lt"/>
                          <a:ea typeface="+mn-ea"/>
                          <a:cs typeface="+mn-cs"/>
                        </a:rPr>
                        <a:t>jugement</a:t>
                      </a:r>
                      <a:r>
                        <a:rPr kumimoji="1" lang="en-US" sz="2000" b="1" i="0" u="none" strike="noStrike" kern="1200" dirty="0">
                          <a:solidFill>
                            <a:schemeClr val="tx1"/>
                          </a:solidFill>
                          <a:effectLst/>
                          <a:latin typeface="+mn-lt"/>
                          <a:ea typeface="+mn-ea"/>
                          <a:cs typeface="+mn-cs"/>
                        </a:rPr>
                        <a:t>” (</a:t>
                      </a:r>
                      <a:r>
                        <a:rPr kumimoji="1" lang="en-US" sz="2000" b="1" i="0" u="none" strike="noStrike" kern="1200" dirty="0" err="1">
                          <a:solidFill>
                            <a:schemeClr val="tx1"/>
                          </a:solidFill>
                          <a:effectLst/>
                          <a:latin typeface="+mn-lt"/>
                          <a:ea typeface="+mn-ea"/>
                          <a:cs typeface="+mn-cs"/>
                        </a:rPr>
                        <a:t>Evènement</a:t>
                      </a:r>
                      <a:r>
                        <a:rPr kumimoji="1" lang="en-US" sz="2000" b="1" i="0" u="none" strike="noStrike" kern="1200" dirty="0">
                          <a:solidFill>
                            <a:schemeClr val="tx1"/>
                          </a:solidFill>
                          <a:effectLst/>
                          <a:latin typeface="+mn-lt"/>
                          <a:ea typeface="+mn-ea"/>
                          <a:cs typeface="+mn-cs"/>
                        </a:rPr>
                        <a:t> (</a:t>
                      </a:r>
                      <a:r>
                        <a:rPr kumimoji="1" lang="en-US" sz="2000" b="1" i="0" u="none" strike="noStrike" kern="1200" dirty="0" err="1">
                          <a:solidFill>
                            <a:schemeClr val="tx1"/>
                          </a:solidFill>
                          <a:effectLst/>
                          <a:latin typeface="+mn-lt"/>
                          <a:ea typeface="+mn-ea"/>
                          <a:cs typeface="+mn-cs"/>
                        </a:rPr>
                        <a:t>état</a:t>
                      </a:r>
                      <a:r>
                        <a:rPr kumimoji="1" lang="en-US" sz="2000" b="1" i="0" u="none" strike="noStrike" kern="1200" dirty="0">
                          <a:solidFill>
                            <a:schemeClr val="tx1"/>
                          </a:solidFill>
                          <a:effectLst/>
                          <a:latin typeface="+mn-lt"/>
                          <a:ea typeface="+mn-ea"/>
                          <a:cs typeface="+mn-cs"/>
                        </a:rPr>
                        <a:t>) de santé </a:t>
                      </a:r>
                      <a:r>
                        <a:rPr kumimoji="1" lang="en-US" sz="2000" b="1" i="0" u="none" strike="noStrike" kern="1200" dirty="0" err="1">
                          <a:solidFill>
                            <a:schemeClr val="tx1"/>
                          </a:solidFill>
                          <a:effectLst/>
                          <a:latin typeface="+mn-lt"/>
                          <a:ea typeface="+mn-ea"/>
                          <a:cs typeface="+mn-cs"/>
                        </a:rPr>
                        <a:t>étudié</a:t>
                      </a:r>
                      <a:r>
                        <a:rPr kumimoji="1" lang="en-US" sz="2000" b="1" i="0" u="none" strike="noStrike" kern="1200" dirty="0">
                          <a:solidFill>
                            <a:schemeClr val="tx1"/>
                          </a:solidFill>
                          <a:effectLst/>
                          <a:latin typeface="+mn-lt"/>
                          <a:ea typeface="+mn-ea"/>
                          <a:cs typeface="+mn-cs"/>
                        </a:rPr>
                        <a:t>)</a:t>
                      </a:r>
                      <a:endParaRPr kumimoji="1" lang="fr-FR" sz="2000" b="0" i="0" u="none" strike="noStrike" kern="1200" dirty="0">
                        <a:solidFill>
                          <a:schemeClr val="tx1"/>
                        </a:solidFill>
                        <a:effectLst/>
                        <a:latin typeface="+mn-lt"/>
                        <a:ea typeface="+mn-ea"/>
                        <a:cs typeface="+mn-cs"/>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609600" lvl="1" indent="-152400" algn="l">
                        <a:spcAft>
                          <a:spcPts val="0"/>
                        </a:spcAft>
                      </a:pP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3"/>
                  </a:ext>
                </a:extLst>
              </a:tr>
              <a:tr h="422920">
                <a:tc>
                  <a:txBody>
                    <a:bodyPr/>
                    <a:lstStyle/>
                    <a:p>
                      <a:pPr marL="152400" indent="-152400">
                        <a:spcAft>
                          <a:spcPts val="0"/>
                        </a:spcAft>
                      </a:pPr>
                      <a:r>
                        <a:rPr lang="fr-FR" sz="2000" b="1" dirty="0">
                          <a:effectLst/>
                          <a:latin typeface="+mn-lt"/>
                        </a:rPr>
                        <a:t>5 - Population source et sujets étudiés </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p>
                      <a:pPr marL="731838" marR="0" lvl="1" indent="-549275"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Results</a:t>
                      </a: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4"/>
                  </a:ext>
                </a:extLst>
              </a:tr>
              <a:tr h="432172">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6 - Analyses </a:t>
                      </a:r>
                      <a:r>
                        <a:rPr kumimoji="0" lang="en-US" sz="2000" b="1" i="0" u="none" strike="noStrike" kern="1200" cap="none" spc="0" normalizeH="0" baseline="0" noProof="0" dirty="0" err="1">
                          <a:ln>
                            <a:noFill/>
                          </a:ln>
                          <a:solidFill>
                            <a:prstClr val="black"/>
                          </a:solidFill>
                          <a:effectLst/>
                          <a:uLnTx/>
                          <a:uFillTx/>
                          <a:latin typeface="+mn-lt"/>
                          <a:ea typeface="+mn-ea"/>
                          <a:cs typeface="+mn-cs"/>
                        </a:rPr>
                        <a:t>statistiques</a:t>
                      </a:r>
                      <a:r>
                        <a:rPr kumimoji="0" lang="en-US" sz="2000" b="1" i="0" u="none" strike="noStrike" kern="1200" cap="none" spc="0" normalizeH="0" baseline="0" noProof="0" dirty="0">
                          <a:ln>
                            <a:noFill/>
                          </a:ln>
                          <a:solidFill>
                            <a:prstClr val="black"/>
                          </a:solidFill>
                          <a:effectLst/>
                          <a:uLnTx/>
                          <a:uFillTx/>
                          <a:latin typeface="+mn-lt"/>
                          <a:ea typeface="+mn-ea"/>
                          <a:cs typeface="+mn-cs"/>
                        </a:rPr>
                        <a:t> &amp; </a:t>
                      </a:r>
                      <a:r>
                        <a:rPr kumimoji="0" lang="en-US" sz="2000" b="1" i="0" u="none" strike="noStrike" kern="1200" cap="none" spc="0" normalizeH="0" baseline="0" noProof="0" dirty="0" err="1">
                          <a:ln>
                            <a:noFill/>
                          </a:ln>
                          <a:solidFill>
                            <a:prstClr val="black"/>
                          </a:solidFill>
                          <a:effectLst/>
                          <a:uLnTx/>
                          <a:uFillTx/>
                          <a:latin typeface="+mn-lt"/>
                          <a:ea typeface="+mn-ea"/>
                          <a:cs typeface="+mn-cs"/>
                        </a:rPr>
                        <a:t>calcul</a:t>
                      </a:r>
                      <a:r>
                        <a:rPr kumimoji="0" lang="en-US" sz="2000" b="1" i="0" u="none" strike="noStrike" kern="1200" cap="none" spc="0" normalizeH="0" baseline="0" noProof="0" dirty="0">
                          <a:ln>
                            <a:noFill/>
                          </a:ln>
                          <a:solidFill>
                            <a:prstClr val="black"/>
                          </a:solidFill>
                          <a:effectLst/>
                          <a:uLnTx/>
                          <a:uFillTx/>
                          <a:latin typeface="+mn-lt"/>
                          <a:ea typeface="+mn-ea"/>
                          <a:cs typeface="+mn-cs"/>
                        </a:rPr>
                        <a:t> de </a:t>
                      </a:r>
                      <a:r>
                        <a:rPr kumimoji="0" lang="en-US" sz="2000" b="1" i="0" u="none" strike="noStrike" kern="1200" cap="none" spc="0" normalizeH="0" baseline="0" noProof="0" dirty="0" err="1">
                          <a:ln>
                            <a:noFill/>
                          </a:ln>
                          <a:solidFill>
                            <a:prstClr val="black"/>
                          </a:solidFill>
                          <a:effectLst/>
                          <a:uLnTx/>
                          <a:uFillTx/>
                          <a:latin typeface="+mn-lt"/>
                          <a:ea typeface="+mn-ea"/>
                          <a:cs typeface="+mn-cs"/>
                        </a:rPr>
                        <a:t>taille</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err="1">
                          <a:ln>
                            <a:noFill/>
                          </a:ln>
                          <a:solidFill>
                            <a:prstClr val="black"/>
                          </a:solidFill>
                          <a:effectLst/>
                          <a:uLnTx/>
                          <a:uFillTx/>
                          <a:latin typeface="+mn-lt"/>
                          <a:ea typeface="+mn-ea"/>
                          <a:cs typeface="+mn-cs"/>
                        </a:rPr>
                        <a:t>d’échantillon</a:t>
                      </a:r>
                      <a:r>
                        <a:rPr kumimoji="0" lang="en-US" sz="2000" b="1" i="0" u="none" strike="noStrike" kern="1200" cap="none" spc="0" normalizeH="0" baseline="0" noProof="0" dirty="0">
                          <a:ln>
                            <a:noFill/>
                          </a:ln>
                          <a:solidFill>
                            <a:prstClr val="black"/>
                          </a:solidFill>
                          <a:effectLst/>
                          <a:uLnTx/>
                          <a:uFillTx/>
                          <a:latin typeface="+mn-lt"/>
                          <a:ea typeface="+mn-ea"/>
                          <a:cs typeface="+mn-cs"/>
                        </a:rPr>
                        <a:t> </a:t>
                      </a:r>
                      <a:r>
                        <a:rPr kumimoji="0" lang="en-US" sz="2000" b="1" i="0" u="none" strike="noStrike" kern="1200" cap="none" spc="0" normalizeH="0" baseline="0" noProof="0" dirty="0" err="1">
                          <a:ln>
                            <a:noFill/>
                          </a:ln>
                          <a:solidFill>
                            <a:prstClr val="black"/>
                          </a:solidFill>
                          <a:effectLst/>
                          <a:uLnTx/>
                          <a:uFillTx/>
                          <a:latin typeface="+mn-lt"/>
                          <a:ea typeface="+mn-ea"/>
                          <a:cs typeface="+mn-cs"/>
                        </a:rPr>
                        <a:t>nécessaire</a:t>
                      </a:r>
                      <a:endParaRPr kumimoji="0" lang="fr-FR" sz="2000" b="1" i="0" u="none" strike="noStrike" kern="1200" cap="none" spc="0" normalizeH="0" baseline="0" noProof="0" dirty="0">
                        <a:ln>
                          <a:noFill/>
                        </a:ln>
                        <a:solidFill>
                          <a:prstClr val="black"/>
                        </a:solidFill>
                        <a:effectLst/>
                        <a:uLnTx/>
                        <a:uFillTx/>
                        <a:latin typeface="+mn-lt"/>
                        <a:ea typeface="+mn-ea"/>
                        <a:cs typeface="+mn-cs"/>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5"/>
                  </a:ext>
                </a:extLst>
              </a:tr>
              <a:tr h="418385">
                <a:tc>
                  <a:txBody>
                    <a:bodyPr/>
                    <a:lstStyle/>
                    <a:p>
                      <a:pPr marL="152400" indent="-152400">
                        <a:spcAft>
                          <a:spcPts val="0"/>
                        </a:spcAft>
                      </a:pPr>
                      <a:r>
                        <a:rPr lang="en-US" sz="2000" b="1" dirty="0">
                          <a:effectLst/>
                          <a:latin typeface="+mn-lt"/>
                        </a:rPr>
                        <a:t>7 - </a:t>
                      </a:r>
                      <a:r>
                        <a:rPr lang="en-US" sz="2000" b="1" dirty="0" err="1">
                          <a:effectLst/>
                          <a:latin typeface="+mn-lt"/>
                        </a:rPr>
                        <a:t>Résultats</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Results</a:t>
                      </a:r>
                      <a:endParaRPr lang="fr-FR" sz="2000" b="1" kern="1200" dirty="0">
                        <a:solidFill>
                          <a:schemeClr val="dk1"/>
                        </a:solidFill>
                        <a:effectLst/>
                        <a:latin typeface="+mn-lt"/>
                        <a:ea typeface="+mn-ea"/>
                        <a:cs typeface="+mn-cs"/>
                      </a:endParaRPr>
                    </a:p>
                  </a:txBody>
                  <a:tcPr marL="50626" marR="50626" marT="0" marB="0"/>
                </a:tc>
                <a:extLst>
                  <a:ext uri="{0D108BD9-81ED-4DB2-BD59-A6C34878D82A}">
                    <a16:rowId xmlns:a16="http://schemas.microsoft.com/office/drawing/2014/main" val="10006"/>
                  </a:ext>
                </a:extLst>
              </a:tr>
              <a:tr h="357246">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dirty="0">
                          <a:effectLst/>
                          <a:latin typeface="+mn-lt"/>
                        </a:rPr>
                        <a:t>8 - Facteurs de confusion potentiels</a:t>
                      </a:r>
                      <a:endParaRPr lang="fr-FR" sz="2000" b="1" dirty="0">
                        <a:effectLst/>
                        <a:latin typeface="+mn-lt"/>
                        <a:ea typeface="Times New Roman"/>
                      </a:endParaRP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7"/>
                  </a:ext>
                </a:extLst>
              </a:tr>
              <a:tr h="427913">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9 - Biais </a:t>
                      </a:r>
                    </a:p>
                  </a:txBody>
                  <a:tcPr marL="50626" marR="50626" marT="0" marB="0"/>
                </a:tc>
                <a:tc>
                  <a:txBody>
                    <a:bodyPr/>
                    <a:lstStyle/>
                    <a:p>
                      <a:pPr marL="609600" marR="0" lvl="1" indent="-427038" algn="l" defTabSz="914400" rtl="0" eaLnBrk="1" fontAlgn="auto" latinLnBrk="0" hangingPunct="1">
                        <a:lnSpc>
                          <a:spcPct val="100000"/>
                        </a:lnSpc>
                        <a:spcBef>
                          <a:spcPts val="0"/>
                        </a:spcBef>
                        <a:spcAft>
                          <a:spcPts val="0"/>
                        </a:spcAft>
                        <a:buClrTx/>
                        <a:buSzTx/>
                        <a:buFontTx/>
                        <a:buNone/>
                        <a:tabLst/>
                        <a:defRPr/>
                      </a:pPr>
                      <a:r>
                        <a:rPr lang="fr-FR" sz="2000" b="1" kern="1200" dirty="0" err="1">
                          <a:solidFill>
                            <a:schemeClr val="dk1"/>
                          </a:solidFill>
                          <a:effectLst/>
                          <a:latin typeface="+mn-lt"/>
                          <a:ea typeface="+mn-ea"/>
                          <a:cs typeface="+mn-cs"/>
                        </a:rPr>
                        <a:t>Materiel</a:t>
                      </a:r>
                      <a:r>
                        <a:rPr lang="fr-FR" sz="2000" b="1" kern="1200" dirty="0">
                          <a:solidFill>
                            <a:schemeClr val="dk1"/>
                          </a:solidFill>
                          <a:effectLst/>
                          <a:latin typeface="+mn-lt"/>
                          <a:ea typeface="+mn-ea"/>
                          <a:cs typeface="+mn-cs"/>
                        </a:rPr>
                        <a:t> &amp; Method</a:t>
                      </a:r>
                    </a:p>
                  </a:txBody>
                  <a:tcPr marL="50626" marR="50626" marT="0" marB="0"/>
                </a:tc>
                <a:extLst>
                  <a:ext uri="{0D108BD9-81ED-4DB2-BD59-A6C34878D82A}">
                    <a16:rowId xmlns:a16="http://schemas.microsoft.com/office/drawing/2014/main" val="10008"/>
                  </a:ext>
                </a:extLst>
              </a:tr>
              <a:tr h="443446">
                <a:tc>
                  <a:txBody>
                    <a:bodyPr/>
                    <a:lstStyle/>
                    <a:p>
                      <a:pPr marL="152400" marR="0" lvl="0" indent="-152400" algn="l" defTabSz="914400" rtl="0" eaLnBrk="1" fontAlgn="auto" latinLnBrk="0" hangingPunct="1">
                        <a:lnSpc>
                          <a:spcPct val="100000"/>
                        </a:lnSpc>
                        <a:spcBef>
                          <a:spcPts val="0"/>
                        </a:spcBef>
                        <a:spcAft>
                          <a:spcPts val="0"/>
                        </a:spcAft>
                        <a:buClrTx/>
                        <a:buSzTx/>
                        <a:buFontTx/>
                        <a:buNone/>
                        <a:tabLst/>
                        <a:defRPr/>
                      </a:pPr>
                      <a:r>
                        <a:rPr lang="fr-FR" sz="2000" b="1" kern="1200" dirty="0">
                          <a:solidFill>
                            <a:schemeClr val="dk1"/>
                          </a:solidFill>
                          <a:effectLst/>
                          <a:latin typeface="+mn-lt"/>
                          <a:ea typeface="+mn-ea"/>
                          <a:cs typeface="+mn-cs"/>
                        </a:rPr>
                        <a:t>10 - Discussion - Conclusion</a:t>
                      </a:r>
                    </a:p>
                  </a:txBody>
                  <a:tcPr marL="50626" marR="50626" marT="0" marB="0"/>
                </a:tc>
                <a:tc>
                  <a:txBody>
                    <a:bodyPr/>
                    <a:lstStyle/>
                    <a:p>
                      <a:pPr marL="609600" lvl="1" indent="-427038" algn="l">
                        <a:spcAft>
                          <a:spcPts val="0"/>
                        </a:spcAft>
                      </a:pPr>
                      <a:r>
                        <a:rPr lang="fr-FR" sz="2000" b="1" kern="1200" dirty="0">
                          <a:solidFill>
                            <a:schemeClr val="dk1"/>
                          </a:solidFill>
                          <a:effectLst/>
                          <a:latin typeface="+mn-lt"/>
                          <a:ea typeface="+mn-ea"/>
                          <a:cs typeface="+mn-cs"/>
                        </a:rPr>
                        <a:t>Discussion</a:t>
                      </a:r>
                    </a:p>
                  </a:txBody>
                  <a:tcPr marL="50626" marR="50626" marT="0" marB="0"/>
                </a:tc>
                <a:extLst>
                  <a:ext uri="{0D108BD9-81ED-4DB2-BD59-A6C34878D82A}">
                    <a16:rowId xmlns:a16="http://schemas.microsoft.com/office/drawing/2014/main" val="10009"/>
                  </a:ext>
                </a:extLst>
              </a:tr>
            </a:tbl>
          </a:graphicData>
        </a:graphic>
      </p:graphicFrame>
      <p:sp>
        <p:nvSpPr>
          <p:cNvPr id="7" name="Titre 1">
            <a:extLst>
              <a:ext uri="{FF2B5EF4-FFF2-40B4-BE49-F238E27FC236}">
                <a16:creationId xmlns:a16="http://schemas.microsoft.com/office/drawing/2014/main" id="{BFFA0422-B250-41B5-8F00-49652A428FBE}"/>
              </a:ext>
            </a:extLst>
          </p:cNvPr>
          <p:cNvSpPr txBox="1">
            <a:spLocks/>
          </p:cNvSpPr>
          <p:nvPr/>
        </p:nvSpPr>
        <p:spPr>
          <a:xfrm>
            <a:off x="518864" y="19776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Trouver les points check-list dans l’article</a:t>
            </a:r>
          </a:p>
        </p:txBody>
      </p:sp>
      <p:sp>
        <p:nvSpPr>
          <p:cNvPr id="5" name="Organigramme : Bande perforée 4">
            <a:extLst>
              <a:ext uri="{FF2B5EF4-FFF2-40B4-BE49-F238E27FC236}">
                <a16:creationId xmlns:a16="http://schemas.microsoft.com/office/drawing/2014/main" id="{BD13F564-F331-4B93-9729-BBBAE0E2FA3B}"/>
              </a:ext>
            </a:extLst>
          </p:cNvPr>
          <p:cNvSpPr/>
          <p:nvPr/>
        </p:nvSpPr>
        <p:spPr>
          <a:xfrm>
            <a:off x="6205908" y="724156"/>
            <a:ext cx="2664296"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Section Article</a:t>
            </a:r>
          </a:p>
        </p:txBody>
      </p:sp>
      <p:pic>
        <p:nvPicPr>
          <p:cNvPr id="6" name="Picture 28" descr="C:\Documents and Settings\occellipa\Mes documents\Mes images\Important.bmp">
            <a:extLst>
              <a:ext uri="{FF2B5EF4-FFF2-40B4-BE49-F238E27FC236}">
                <a16:creationId xmlns:a16="http://schemas.microsoft.com/office/drawing/2014/main" id="{149663B0-493C-4805-BB66-97D40F185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8674"/>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n enregistré">
            <a:hlinkClick r:id="" action="ppaction://media"/>
            <a:extLst>
              <a:ext uri="{FF2B5EF4-FFF2-40B4-BE49-F238E27FC236}">
                <a16:creationId xmlns:a16="http://schemas.microsoft.com/office/drawing/2014/main" id="{98795CC5-B69D-4C50-B9C4-F5B4D8E17C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32040" y="2124463"/>
            <a:ext cx="487363" cy="487363"/>
          </a:xfrm>
          <a:prstGeom prst="rect">
            <a:avLst/>
          </a:prstGeom>
        </p:spPr>
      </p:pic>
    </p:spTree>
    <p:extLst>
      <p:ext uri="{BB962C8B-B14F-4D97-AF65-F5344CB8AC3E}">
        <p14:creationId xmlns:p14="http://schemas.microsoft.com/office/powerpoint/2010/main" val="853244768"/>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5"/>
          <a:stretch>
            <a:fillRect/>
          </a:stretch>
        </p:blipFill>
        <p:spPr>
          <a:xfrm>
            <a:off x="2051720" y="2082625"/>
            <a:ext cx="5832648" cy="4105467"/>
          </a:xfrm>
          <a:prstGeom prst="rect">
            <a:avLst/>
          </a:prstGeom>
        </p:spPr>
      </p:pic>
      <p:pic>
        <p:nvPicPr>
          <p:cNvPr id="4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
        <p:nvSpPr>
          <p:cNvPr id="5" name="Rectangle 2">
            <a:extLst>
              <a:ext uri="{FF2B5EF4-FFF2-40B4-BE49-F238E27FC236}">
                <a16:creationId xmlns:a16="http://schemas.microsoft.com/office/drawing/2014/main" id="{7521CC0D-228E-4E7D-91A6-BE0F81832FA3}"/>
              </a:ext>
            </a:extLst>
          </p:cNvPr>
          <p:cNvSpPr txBox="1">
            <a:spLocks noChangeArrowheads="1"/>
          </p:cNvSpPr>
          <p:nvPr/>
        </p:nvSpPr>
        <p:spPr>
          <a:xfrm>
            <a:off x="455613" y="332656"/>
            <a:ext cx="8229600" cy="589548"/>
          </a:xfrm>
          <a:prstGeom prst="rect">
            <a:avLst/>
          </a:prstGeom>
          <a:solidFill>
            <a:schemeClr val="bg1"/>
          </a:solidFill>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6.2 Méthodes d’analyse des résultats </a:t>
            </a:r>
          </a:p>
        </p:txBody>
      </p:sp>
      <p:sp>
        <p:nvSpPr>
          <p:cNvPr id="6" name="Text Box 15">
            <a:extLst>
              <a:ext uri="{FF2B5EF4-FFF2-40B4-BE49-F238E27FC236}">
                <a16:creationId xmlns:a16="http://schemas.microsoft.com/office/drawing/2014/main" id="{9005E697-E147-4247-8C1F-C0B93325D9AF}"/>
              </a:ext>
            </a:extLst>
          </p:cNvPr>
          <p:cNvSpPr txBox="1">
            <a:spLocks noChangeArrowheads="1"/>
          </p:cNvSpPr>
          <p:nvPr/>
        </p:nvSpPr>
        <p:spPr bwMode="auto">
          <a:xfrm>
            <a:off x="143508" y="922204"/>
            <a:ext cx="8856984" cy="830997"/>
          </a:xfrm>
          <a:prstGeom prst="rect">
            <a:avLst/>
          </a:prstGeom>
          <a:noFill/>
          <a:ln w="9525">
            <a:noFill/>
            <a:miter lim="800000"/>
            <a:headEnd/>
            <a:tailEnd/>
          </a:ln>
        </p:spPr>
        <p:txBody>
          <a:bodyPr wrap="square">
            <a:spAutoFit/>
          </a:bodyPr>
          <a:lstStyle>
            <a:defPPr>
              <a:defRPr lang="en-US"/>
            </a:defPPr>
            <a:lvl1pPr algn="ctr">
              <a:defRPr b="1">
                <a:latin typeface="+mn-lt"/>
                <a:cs typeface="Tahoma" pitchFamily="34" charset="0"/>
              </a:defRPr>
            </a:lvl1pPr>
          </a:lstStyle>
          <a:p>
            <a:r>
              <a:rPr lang="fr-FR" dirty="0"/>
              <a:t>Mesure d’association entre FDR (vaccination HB) et CJ (SEP)</a:t>
            </a:r>
          </a:p>
          <a:p>
            <a:r>
              <a:rPr lang="fr-FR" dirty="0"/>
              <a:t>CJ (SEP) toujours variable binaire oui/non</a:t>
            </a:r>
          </a:p>
        </p:txBody>
      </p:sp>
    </p:spTree>
    <p:extLst>
      <p:ext uri="{BB962C8B-B14F-4D97-AF65-F5344CB8AC3E}">
        <p14:creationId xmlns:p14="http://schemas.microsoft.com/office/powerpoint/2010/main" val="34891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3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5"/>
          <a:stretch>
            <a:fillRect/>
          </a:stretch>
        </p:blipFill>
        <p:spPr>
          <a:xfrm>
            <a:off x="1403648" y="1424498"/>
            <a:ext cx="5616624" cy="4791037"/>
          </a:xfrm>
          <a:prstGeom prst="rect">
            <a:avLst/>
          </a:prstGeom>
        </p:spPr>
      </p:pic>
      <p:sp>
        <p:nvSpPr>
          <p:cNvPr id="38" name="Rectangle 2"/>
          <p:cNvSpPr txBox="1">
            <a:spLocks noChangeArrowheads="1"/>
          </p:cNvSpPr>
          <p:nvPr/>
        </p:nvSpPr>
        <p:spPr>
          <a:xfrm>
            <a:off x="577061" y="260648"/>
            <a:ext cx="8229600" cy="738188"/>
          </a:xfrm>
          <a:prstGeom prst="rect">
            <a:avLst/>
          </a:prstGeom>
          <a:ln>
            <a:solidFill>
              <a:schemeClr val="accent6">
                <a:lumMod val="75000"/>
              </a:schemeClr>
            </a:solidFill>
          </a:ln>
        </p:spPr>
        <p:txBody>
          <a:bodyPr rtlCol="0">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Mesure d’association  entre FDR et CJ</a:t>
            </a:r>
          </a:p>
          <a:p>
            <a:pPr eaLnBrk="1" fontAlgn="auto" hangingPunct="1">
              <a:spcAft>
                <a:spcPts val="0"/>
              </a:spcAft>
              <a:defRPr/>
            </a:pPr>
            <a:r>
              <a:rPr lang="fr-FR" sz="2800" b="1" dirty="0" err="1"/>
              <a:t>Odds</a:t>
            </a:r>
            <a:r>
              <a:rPr lang="fr-FR" sz="2800" b="1" dirty="0"/>
              <a:t> Ratio</a:t>
            </a:r>
          </a:p>
        </p:txBody>
      </p:sp>
      <p:pic>
        <p:nvPicPr>
          <p:cNvPr id="4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7326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5"/>
          <a:stretch>
            <a:fillRect/>
          </a:stretch>
        </p:blipFill>
        <p:spPr>
          <a:xfrm>
            <a:off x="1203052" y="1165495"/>
            <a:ext cx="7042696" cy="4831810"/>
          </a:xfrm>
          <a:prstGeom prst="rect">
            <a:avLst/>
          </a:prstGeom>
        </p:spPr>
      </p:pic>
      <p:sp>
        <p:nvSpPr>
          <p:cNvPr id="47" name="Rectangle 2"/>
          <p:cNvSpPr txBox="1">
            <a:spLocks noChangeArrowheads="1"/>
          </p:cNvSpPr>
          <p:nvPr/>
        </p:nvSpPr>
        <p:spPr>
          <a:xfrm>
            <a:off x="577061" y="260648"/>
            <a:ext cx="8229600" cy="738188"/>
          </a:xfrm>
          <a:prstGeom prst="rect">
            <a:avLst/>
          </a:prstGeom>
          <a:ln>
            <a:solidFill>
              <a:schemeClr val="accent6">
                <a:lumMod val="75000"/>
              </a:schemeClr>
            </a:solidFill>
          </a:ln>
        </p:spPr>
        <p:txBody>
          <a:bodyPr rtlCol="0">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sz="2800" b="1" dirty="0"/>
              <a:t>Mesure d’association  entre FDR et CJ</a:t>
            </a:r>
          </a:p>
          <a:p>
            <a:pPr eaLnBrk="1" fontAlgn="auto" hangingPunct="1">
              <a:spcAft>
                <a:spcPts val="0"/>
              </a:spcAft>
              <a:defRPr/>
            </a:pPr>
            <a:r>
              <a:rPr lang="fr-FR" sz="2800" b="1" dirty="0" err="1"/>
              <a:t>Odds</a:t>
            </a:r>
            <a:r>
              <a:rPr lang="fr-FR" sz="2800" b="1" dirty="0"/>
              <a:t> Ratio</a:t>
            </a:r>
          </a:p>
        </p:txBody>
      </p:sp>
      <p:pic>
        <p:nvPicPr>
          <p:cNvPr id="2" name="Son enregistré">
            <a:hlinkClick r:id="" action="ppaction://media"/>
            <a:extLst>
              <a:ext uri="{FF2B5EF4-FFF2-40B4-BE49-F238E27FC236}">
                <a16:creationId xmlns:a16="http://schemas.microsoft.com/office/drawing/2014/main" id="{6CCF1190-F41F-4AF2-9D42-DAA9E4040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269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5"/>
          <a:stretch>
            <a:fillRect/>
          </a:stretch>
        </p:blipFill>
        <p:spPr>
          <a:xfrm>
            <a:off x="921861" y="1213966"/>
            <a:ext cx="6995477" cy="3135010"/>
          </a:xfrm>
          <a:prstGeom prst="rect">
            <a:avLst/>
          </a:prstGeom>
        </p:spPr>
      </p:pic>
      <p:sp>
        <p:nvSpPr>
          <p:cNvPr id="5" name="Espace réservé du contenu 2">
            <a:extLst>
              <a:ext uri="{FF2B5EF4-FFF2-40B4-BE49-F238E27FC236}">
                <a16:creationId xmlns:a16="http://schemas.microsoft.com/office/drawing/2014/main" id="{406EC982-4DCC-4A3B-9E03-55DE3611E284}"/>
              </a:ext>
            </a:extLst>
          </p:cNvPr>
          <p:cNvSpPr txBox="1">
            <a:spLocks/>
          </p:cNvSpPr>
          <p:nvPr/>
        </p:nvSpPr>
        <p:spPr bwMode="auto">
          <a:xfrm>
            <a:off x="323528" y="4365104"/>
            <a:ext cx="5369411" cy="1357313"/>
          </a:xfrm>
          <a:prstGeom prst="rect">
            <a:avLst/>
          </a:prstGeom>
          <a:noFill/>
          <a:ln w="9525">
            <a:noFill/>
            <a:miter lim="800000"/>
            <a:headEnd/>
            <a:tailEnd/>
          </a:ln>
        </p:spPr>
        <p:txBody>
          <a:bodyPr/>
          <a:lstStyle/>
          <a:p>
            <a:pPr marL="342900" indent="-342900">
              <a:spcBef>
                <a:spcPct val="20000"/>
              </a:spcBef>
              <a:tabLst>
                <a:tab pos="1706563" algn="l"/>
              </a:tabLst>
              <a:defRPr/>
            </a:pPr>
            <a:r>
              <a:rPr lang="fr-FR" sz="2000" dirty="0">
                <a:solidFill>
                  <a:prstClr val="black"/>
                </a:solidFill>
                <a:latin typeface="Calibri" panose="020F0502020204030204"/>
              </a:rPr>
              <a:t>OR </a:t>
            </a:r>
            <a:r>
              <a:rPr lang="fr-FR" sz="2800" baseline="-25000" dirty="0">
                <a:solidFill>
                  <a:prstClr val="black"/>
                </a:solidFill>
                <a:latin typeface="Calibri" panose="020F0502020204030204"/>
              </a:rPr>
              <a:t>extrême </a:t>
            </a:r>
            <a:r>
              <a:rPr lang="fr-FR" sz="2000" dirty="0">
                <a:solidFill>
                  <a:prstClr val="black"/>
                </a:solidFill>
                <a:latin typeface="Calibri" panose="020F0502020204030204"/>
              </a:rPr>
              <a:t>=	(25/3)/(4/14) = 8,3/0,28 = 29,2</a:t>
            </a:r>
          </a:p>
          <a:p>
            <a:pPr marL="342900" lvl="0" indent="-342900">
              <a:spcBef>
                <a:spcPct val="20000"/>
              </a:spcBef>
              <a:tabLst>
                <a:tab pos="1706563" algn="l"/>
              </a:tabLst>
              <a:defRPr/>
            </a:pPr>
            <a:r>
              <a:rPr lang="fr-FR" sz="2000" dirty="0">
                <a:solidFill>
                  <a:prstClr val="black"/>
                </a:solidFill>
                <a:latin typeface="Calibri" panose="020F0502020204030204"/>
              </a:rPr>
              <a:t>OR</a:t>
            </a:r>
            <a:r>
              <a:rPr lang="fr-FR" sz="2800" baseline="-25000" dirty="0">
                <a:solidFill>
                  <a:prstClr val="black"/>
                </a:solidFill>
                <a:latin typeface="Calibri" panose="020F0502020204030204"/>
              </a:rPr>
              <a:t> très gros </a:t>
            </a:r>
            <a:r>
              <a:rPr lang="fr-FR" sz="2000" dirty="0">
                <a:solidFill>
                  <a:prstClr val="black"/>
                </a:solidFill>
                <a:latin typeface="Calibri" panose="020F0502020204030204"/>
              </a:rPr>
              <a:t>=	(18/3)/(5/14) = 6,0/0,36 = 16,8</a:t>
            </a:r>
          </a:p>
          <a:p>
            <a:pPr marL="342900" lvl="0" indent="-342900">
              <a:spcBef>
                <a:spcPct val="20000"/>
              </a:spcBef>
              <a:tabLst>
                <a:tab pos="1706563" algn="l"/>
              </a:tabLst>
              <a:defRPr/>
            </a:pPr>
            <a:r>
              <a:rPr lang="fr-FR" sz="2000" dirty="0">
                <a:solidFill>
                  <a:prstClr val="black"/>
                </a:solidFill>
                <a:latin typeface="Calibri" panose="020F0502020204030204"/>
              </a:rPr>
              <a:t>OR</a:t>
            </a:r>
            <a:r>
              <a:rPr lang="fr-FR" sz="2800" baseline="-25000" dirty="0">
                <a:solidFill>
                  <a:prstClr val="black"/>
                </a:solidFill>
                <a:latin typeface="Calibri" panose="020F0502020204030204"/>
              </a:rPr>
              <a:t> gros </a:t>
            </a:r>
            <a:r>
              <a:rPr lang="fr-FR" sz="2000" dirty="0">
                <a:solidFill>
                  <a:prstClr val="black"/>
                </a:solidFill>
                <a:latin typeface="Calibri" panose="020F0502020204030204"/>
              </a:rPr>
              <a:t>=	(13/3)/(22/14) = 4,3/1,6 = 2,8</a:t>
            </a:r>
          </a:p>
          <a:p>
            <a:pPr marL="342900" lvl="0" indent="-342900">
              <a:spcBef>
                <a:spcPct val="20000"/>
              </a:spcBef>
              <a:tabLst>
                <a:tab pos="1706563" algn="l"/>
              </a:tabLst>
              <a:defRPr/>
            </a:pPr>
            <a:r>
              <a:rPr lang="fr-FR" sz="2000" dirty="0">
                <a:solidFill>
                  <a:prstClr val="black"/>
                </a:solidFill>
                <a:latin typeface="Calibri" panose="020F0502020204030204"/>
              </a:rPr>
              <a:t>OR</a:t>
            </a:r>
            <a:r>
              <a:rPr lang="fr-FR" sz="2800" baseline="-25000" dirty="0">
                <a:solidFill>
                  <a:prstClr val="black"/>
                </a:solidFill>
                <a:latin typeface="Calibri" panose="020F0502020204030204"/>
              </a:rPr>
              <a:t> moyen</a:t>
            </a:r>
            <a:r>
              <a:rPr lang="fr-FR" sz="2000" dirty="0">
                <a:solidFill>
                  <a:prstClr val="black"/>
                </a:solidFill>
                <a:latin typeface="Calibri" panose="020F0502020204030204"/>
              </a:rPr>
              <a:t>=	(27/3)/(41/14) = 9,0/2,9 = 3,1</a:t>
            </a:r>
          </a:p>
          <a:p>
            <a:pPr marL="342900" indent="-342900">
              <a:spcBef>
                <a:spcPct val="20000"/>
              </a:spcBef>
              <a:tabLst>
                <a:tab pos="2870200" algn="l"/>
              </a:tabLst>
              <a:defRPr/>
            </a:pPr>
            <a:endParaRPr lang="fr-FR" sz="2000" dirty="0">
              <a:latin typeface="+mn-lt"/>
            </a:endParaRPr>
          </a:p>
        </p:txBody>
      </p:sp>
      <p:sp>
        <p:nvSpPr>
          <p:cNvPr id="14" name="Titre 1">
            <a:extLst>
              <a:ext uri="{FF2B5EF4-FFF2-40B4-BE49-F238E27FC236}">
                <a16:creationId xmlns:a16="http://schemas.microsoft.com/office/drawing/2014/main" id="{5ED9CC22-8D2C-4043-B9BE-7893D866CCAC}"/>
              </a:ext>
            </a:extLst>
          </p:cNvPr>
          <p:cNvSpPr txBox="1">
            <a:spLocks/>
          </p:cNvSpPr>
          <p:nvPr/>
        </p:nvSpPr>
        <p:spPr>
          <a:xfrm>
            <a:off x="0" y="260648"/>
            <a:ext cx="9144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800" dirty="0"/>
              <a:t>Exposition : variable ordinale (catégories ordonnées) </a:t>
            </a:r>
          </a:p>
        </p:txBody>
      </p:sp>
      <p:sp>
        <p:nvSpPr>
          <p:cNvPr id="33" name="Espace réservé du contenu 2">
            <a:extLst>
              <a:ext uri="{FF2B5EF4-FFF2-40B4-BE49-F238E27FC236}">
                <a16:creationId xmlns:a16="http://schemas.microsoft.com/office/drawing/2014/main" id="{406EC982-4DCC-4A3B-9E03-55DE3611E284}"/>
              </a:ext>
            </a:extLst>
          </p:cNvPr>
          <p:cNvSpPr txBox="1">
            <a:spLocks/>
          </p:cNvSpPr>
          <p:nvPr/>
        </p:nvSpPr>
        <p:spPr bwMode="auto">
          <a:xfrm>
            <a:off x="5504155" y="4381232"/>
            <a:ext cx="3621623" cy="1357313"/>
          </a:xfrm>
          <a:prstGeom prst="rect">
            <a:avLst/>
          </a:prstGeom>
          <a:noFill/>
          <a:ln w="9525">
            <a:noFill/>
            <a:miter lim="800000"/>
            <a:headEnd/>
            <a:tailEnd/>
          </a:ln>
        </p:spPr>
        <p:txBody>
          <a:bodyPr/>
          <a:lstStyle/>
          <a:p>
            <a:pPr>
              <a:spcBef>
                <a:spcPct val="20000"/>
              </a:spcBef>
              <a:tabLst>
                <a:tab pos="1706563" algn="l"/>
              </a:tabLst>
              <a:defRPr/>
            </a:pPr>
            <a:r>
              <a:rPr lang="fr-FR" sz="2000" dirty="0">
                <a:solidFill>
                  <a:srgbClr val="000000"/>
                </a:solidFill>
                <a:latin typeface="Arial" panose="020B0604020202020204" pitchFamily="34" charset="0"/>
              </a:rPr>
              <a:t>Il existe un </a:t>
            </a:r>
            <a:r>
              <a:rPr lang="fr-FR" sz="2000" b="1" dirty="0">
                <a:solidFill>
                  <a:srgbClr val="000000"/>
                </a:solidFill>
                <a:latin typeface="Arial" panose="020B0604020202020204" pitchFamily="34" charset="0"/>
              </a:rPr>
              <a:t>effet-dose entre l'exposition et la maladie </a:t>
            </a:r>
            <a:r>
              <a:rPr lang="fr-FR" sz="2000" dirty="0">
                <a:solidFill>
                  <a:srgbClr val="000000"/>
                </a:solidFill>
                <a:latin typeface="Arial" panose="020B0604020202020204" pitchFamily="34" charset="0"/>
              </a:rPr>
              <a:t>:</a:t>
            </a:r>
          </a:p>
          <a:p>
            <a:pPr>
              <a:spcBef>
                <a:spcPct val="20000"/>
              </a:spcBef>
              <a:tabLst>
                <a:tab pos="1706563" algn="l"/>
              </a:tabLst>
              <a:defRPr/>
            </a:pPr>
            <a:r>
              <a:rPr lang="fr-FR" sz="2000" dirty="0">
                <a:solidFill>
                  <a:srgbClr val="000000"/>
                </a:solidFill>
                <a:latin typeface="Arial" panose="020B0604020202020204" pitchFamily="34" charset="0"/>
              </a:rPr>
              <a:t>Le risque de cancer augmente avec l’augmentation des doses d’exposition et cet effet-dose est significatif </a:t>
            </a:r>
          </a:p>
          <a:p>
            <a:pPr>
              <a:spcBef>
                <a:spcPct val="20000"/>
              </a:spcBef>
              <a:tabLst>
                <a:tab pos="1706563" algn="l"/>
              </a:tabLst>
              <a:defRPr/>
            </a:pPr>
            <a:r>
              <a:rPr lang="fr-FR" sz="2000" dirty="0">
                <a:solidFill>
                  <a:srgbClr val="000000"/>
                </a:solidFill>
                <a:latin typeface="Arial" panose="020B0604020202020204" pitchFamily="34" charset="0"/>
              </a:rPr>
              <a:t>(p tendance&lt;0.05)</a:t>
            </a:r>
            <a:endParaRPr lang="fr-FR" sz="2000" dirty="0">
              <a:latin typeface="+mn-lt"/>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06121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87" name="Picture 28" descr="C:\Documents and Settings\occellipa\Mes documents\Mes images\Importa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331640" y="2006838"/>
            <a:ext cx="7128792" cy="2862322"/>
          </a:xfrm>
          <a:prstGeom prst="rect">
            <a:avLst/>
          </a:prstGeom>
          <a:solidFill>
            <a:schemeClr val="bg1"/>
          </a:solidFill>
          <a:ln>
            <a:solidFill>
              <a:schemeClr val="accent1"/>
            </a:solidFill>
          </a:ln>
        </p:spPr>
        <p:txBody>
          <a:bodyPr wrap="square">
            <a:spAutoFit/>
          </a:bodyPr>
          <a:lstStyle/>
          <a:p>
            <a:pPr>
              <a:defRPr/>
            </a:pPr>
            <a:endParaRPr lang="fr-FR" sz="2000" b="1" dirty="0">
              <a:solidFill>
                <a:schemeClr val="dk1"/>
              </a:solidFill>
              <a:latin typeface="+mn-lt"/>
            </a:endParaRPr>
          </a:p>
          <a:p>
            <a:pPr>
              <a:defRPr/>
            </a:pPr>
            <a:r>
              <a:rPr lang="fr-FR" sz="2000" b="1" dirty="0">
                <a:solidFill>
                  <a:schemeClr val="dk1"/>
                </a:solidFill>
                <a:latin typeface="+mn-lt"/>
              </a:rPr>
              <a:t>Force de l’association entre FDR et CJ</a:t>
            </a:r>
          </a:p>
          <a:p>
            <a:pPr marL="177800">
              <a:buFont typeface="Arial" pitchFamily="34" charset="0"/>
              <a:buChar char="•"/>
              <a:defRPr/>
            </a:pPr>
            <a:r>
              <a:rPr lang="fr-FR" sz="2000" dirty="0" err="1">
                <a:solidFill>
                  <a:schemeClr val="dk1"/>
                </a:solidFill>
                <a:latin typeface="+mn-lt"/>
              </a:rPr>
              <a:t>Odds</a:t>
            </a:r>
            <a:r>
              <a:rPr lang="fr-FR" sz="2000" dirty="0">
                <a:solidFill>
                  <a:schemeClr val="dk1"/>
                </a:solidFill>
                <a:latin typeface="+mn-lt"/>
              </a:rPr>
              <a:t> Ratio (OR)</a:t>
            </a:r>
          </a:p>
          <a:p>
            <a:pPr marL="177800">
              <a:defRPr/>
            </a:pPr>
            <a:endParaRPr lang="fr-FR" sz="2000" b="1" dirty="0">
              <a:solidFill>
                <a:schemeClr val="dk1"/>
              </a:solidFill>
              <a:latin typeface="+mn-lt"/>
            </a:endParaRPr>
          </a:p>
          <a:p>
            <a:pPr>
              <a:defRPr/>
            </a:pPr>
            <a:r>
              <a:rPr lang="fr-FR" sz="2000" b="1" dirty="0">
                <a:solidFill>
                  <a:schemeClr val="dk1"/>
                </a:solidFill>
              </a:rPr>
              <a:t>Probabilité d’association seulement attribuable au hasard</a:t>
            </a:r>
            <a:r>
              <a:rPr lang="fr-FR" sz="2000" b="1" dirty="0">
                <a:solidFill>
                  <a:schemeClr val="dk1"/>
                </a:solidFill>
                <a:latin typeface="+mn-lt"/>
              </a:rPr>
              <a:t> </a:t>
            </a:r>
          </a:p>
          <a:p>
            <a:pPr marL="177800">
              <a:buFont typeface="Arial" pitchFamily="34" charset="0"/>
              <a:buChar char="•"/>
              <a:defRPr/>
            </a:pPr>
            <a:r>
              <a:rPr lang="fr-FR" sz="2000" dirty="0">
                <a:solidFill>
                  <a:schemeClr val="dk1"/>
                </a:solidFill>
                <a:latin typeface="+mn-lt"/>
              </a:rPr>
              <a:t>Intervalle de confiance à 95% autour de l’OR (ICC 95%) </a:t>
            </a:r>
          </a:p>
          <a:p>
            <a:pPr marL="177800">
              <a:buFont typeface="Arial" pitchFamily="34" charset="0"/>
              <a:buChar char="•"/>
              <a:defRPr/>
            </a:pPr>
            <a:r>
              <a:rPr lang="fr-FR" sz="2000" dirty="0">
                <a:solidFill>
                  <a:schemeClr val="dk1"/>
                </a:solidFill>
                <a:latin typeface="+mn-lt"/>
              </a:rPr>
              <a:t>Valeur du «p» (exposition binaire : </a:t>
            </a:r>
            <a:r>
              <a:rPr lang="fr-FR" sz="2000" dirty="0" err="1">
                <a:solidFill>
                  <a:schemeClr val="dk1"/>
                </a:solidFill>
                <a:latin typeface="+mn-lt"/>
              </a:rPr>
              <a:t>exp</a:t>
            </a:r>
            <a:r>
              <a:rPr lang="fr-FR" sz="2000" dirty="0">
                <a:solidFill>
                  <a:schemeClr val="dk1"/>
                </a:solidFill>
                <a:latin typeface="+mn-lt"/>
              </a:rPr>
              <a:t>/non </a:t>
            </a:r>
            <a:r>
              <a:rPr lang="fr-FR" sz="2000" dirty="0" err="1">
                <a:solidFill>
                  <a:schemeClr val="dk1"/>
                </a:solidFill>
                <a:latin typeface="+mn-lt"/>
              </a:rPr>
              <a:t>exp</a:t>
            </a:r>
            <a:r>
              <a:rPr lang="fr-FR" sz="2000" dirty="0">
                <a:solidFill>
                  <a:schemeClr val="dk1"/>
                </a:solidFill>
                <a:latin typeface="+mn-lt"/>
              </a:rPr>
              <a:t>)</a:t>
            </a:r>
          </a:p>
          <a:p>
            <a:pPr marL="177800">
              <a:defRPr/>
            </a:pPr>
            <a:r>
              <a:rPr lang="fr-FR" sz="2000" dirty="0">
                <a:solidFill>
                  <a:schemeClr val="dk1"/>
                </a:solidFill>
                <a:latin typeface="+mn-lt"/>
              </a:rPr>
              <a:t>Ou Valeur du « p tendance » (plusieurs niveaux d’exposition)</a:t>
            </a:r>
          </a:p>
          <a:p>
            <a:pPr marL="177800">
              <a:buFont typeface="Arial" pitchFamily="34" charset="0"/>
              <a:buChar char="•"/>
              <a:defRPr/>
            </a:pPr>
            <a:endParaRPr lang="fr-FR" sz="2000" b="1" dirty="0">
              <a:solidFill>
                <a:schemeClr val="dk1"/>
              </a:solidFill>
              <a:latin typeface="+mn-lt"/>
            </a:endParaRPr>
          </a:p>
        </p:txBody>
      </p:sp>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34</a:t>
            </a:fld>
            <a:endParaRPr lang="fr-FR" altLang="fr-FR"/>
          </a:p>
        </p:txBody>
      </p:sp>
      <p:sp>
        <p:nvSpPr>
          <p:cNvPr id="8" name="Organigramme : Bande perforée 7">
            <a:extLst>
              <a:ext uri="{FF2B5EF4-FFF2-40B4-BE49-F238E27FC236}">
                <a16:creationId xmlns:a16="http://schemas.microsoft.com/office/drawing/2014/main" id="{64EE4A68-53F5-4309-A15E-73CD5F345446}"/>
              </a:ext>
            </a:extLst>
          </p:cNvPr>
          <p:cNvSpPr/>
          <p:nvPr/>
        </p:nvSpPr>
        <p:spPr>
          <a:xfrm>
            <a:off x="11297" y="684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Résultats</a:t>
            </a:r>
          </a:p>
        </p:txBody>
      </p:sp>
      <p:sp>
        <p:nvSpPr>
          <p:cNvPr id="9"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Tree>
    <p:extLst>
      <p:ext uri="{BB962C8B-B14F-4D97-AF65-F5344CB8AC3E}">
        <p14:creationId xmlns:p14="http://schemas.microsoft.com/office/powerpoint/2010/main" val="2399662862"/>
      </p:ext>
    </p:extLst>
  </p:cSld>
  <p:clrMapOvr>
    <a:masterClrMapping/>
  </p:clrMapOvr>
  <p:transition spd="slow" advTm="371"/>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a:extLst>
              <a:ext uri="{FF2B5EF4-FFF2-40B4-BE49-F238E27FC236}">
                <a16:creationId xmlns:a16="http://schemas.microsoft.com/office/drawing/2014/main" id="{5ED9CC22-8D2C-4043-B9BE-7893D866CCAC}"/>
              </a:ext>
            </a:extLst>
          </p:cNvPr>
          <p:cNvSpPr>
            <a:spLocks noGrp="1"/>
          </p:cNvSpPr>
          <p:nvPr>
            <p:ph type="title"/>
          </p:nvPr>
        </p:nvSpPr>
        <p:spPr>
          <a:xfrm>
            <a:off x="575817" y="1614091"/>
            <a:ext cx="8229600" cy="1143000"/>
          </a:xfrm>
        </p:spPr>
        <p:txBody>
          <a:bodyPr/>
          <a:lstStyle/>
          <a:p>
            <a:r>
              <a:rPr lang="fr-FR" altLang="fr-FR" sz="2000" dirty="0"/>
              <a:t>Calcul de l’OR </a:t>
            </a:r>
            <a:br>
              <a:rPr lang="fr-FR" altLang="fr-FR" sz="2000" dirty="0"/>
            </a:br>
            <a:r>
              <a:rPr lang="fr-FR" altLang="fr-FR" sz="2000" dirty="0"/>
              <a:t>SEP-vaccination HB</a:t>
            </a:r>
          </a:p>
        </p:txBody>
      </p:sp>
      <p:graphicFrame>
        <p:nvGraphicFramePr>
          <p:cNvPr id="4" name="Espace réservé du contenu 3">
            <a:extLst>
              <a:ext uri="{FF2B5EF4-FFF2-40B4-BE49-F238E27FC236}">
                <a16:creationId xmlns:a16="http://schemas.microsoft.com/office/drawing/2014/main" id="{71A6706E-69EC-4CA1-A817-AEF1163D17B5}"/>
              </a:ext>
            </a:extLst>
          </p:cNvPr>
          <p:cNvGraphicFramePr>
            <a:graphicFrameLocks noGrp="1"/>
          </p:cNvGraphicFramePr>
          <p:nvPr>
            <p:ph idx="1"/>
            <p:extLst>
              <p:ext uri="{D42A27DB-BD31-4B8C-83A1-F6EECF244321}">
                <p14:modId xmlns:p14="http://schemas.microsoft.com/office/powerpoint/2010/main" val="1817763825"/>
              </p:ext>
            </p:extLst>
          </p:nvPr>
        </p:nvGraphicFramePr>
        <p:xfrm>
          <a:off x="477152" y="1791262"/>
          <a:ext cx="8229600" cy="184514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656246">
                <a:tc>
                  <a:txBody>
                    <a:bodyPr/>
                    <a:lstStyle/>
                    <a:p>
                      <a:endParaRPr lang="fr-FR" sz="1800" dirty="0"/>
                    </a:p>
                  </a:txBody>
                  <a:tcPr marT="45727" marB="45727"/>
                </a:tc>
                <a:tc>
                  <a:txBody>
                    <a:bodyPr/>
                    <a:lstStyle/>
                    <a:p>
                      <a:pPr algn="ctr"/>
                      <a:r>
                        <a:rPr lang="fr-FR" sz="1800" dirty="0"/>
                        <a:t>Cas </a:t>
                      </a:r>
                    </a:p>
                    <a:p>
                      <a:pPr algn="ctr"/>
                      <a:r>
                        <a:rPr lang="fr-FR" sz="1800" dirty="0"/>
                        <a:t>SEP</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Témoins</a:t>
                      </a:r>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PAS SEP</a:t>
                      </a:r>
                    </a:p>
                  </a:txBody>
                  <a:tcPr marT="45727" marB="45727"/>
                </a:tc>
                <a:tc>
                  <a:txBody>
                    <a:bodyPr/>
                    <a:lstStyle/>
                    <a:p>
                      <a:endParaRPr lang="fr-FR" sz="1800" dirty="0"/>
                    </a:p>
                  </a:txBody>
                  <a:tcPr marT="45727" marB="45727"/>
                </a:tc>
                <a:extLst>
                  <a:ext uri="{0D108BD9-81ED-4DB2-BD59-A6C34878D82A}">
                    <a16:rowId xmlns:a16="http://schemas.microsoft.com/office/drawing/2014/main" val="10000"/>
                  </a:ext>
                </a:extLst>
              </a:tr>
              <a:tr h="396300">
                <a:tc>
                  <a:txBody>
                    <a:bodyPr/>
                    <a:lstStyle/>
                    <a:p>
                      <a:pPr>
                        <a:tabLst>
                          <a:tab pos="173038" algn="l"/>
                        </a:tabLst>
                      </a:pPr>
                      <a:r>
                        <a:rPr lang="fr-FR" sz="2000" b="1" dirty="0"/>
                        <a:t>   VACC HB</a:t>
                      </a:r>
                    </a:p>
                  </a:txBody>
                  <a:tcPr marT="45727" marB="45727"/>
                </a:tc>
                <a:tc>
                  <a:txBody>
                    <a:bodyPr/>
                    <a:lstStyle/>
                    <a:p>
                      <a:pPr algn="ctr"/>
                      <a:r>
                        <a:rPr lang="fr-FR" sz="2000" b="1" dirty="0"/>
                        <a:t>13</a:t>
                      </a:r>
                    </a:p>
                  </a:txBody>
                  <a:tcPr marT="45727" marB="45727"/>
                </a:tc>
                <a:tc>
                  <a:txBody>
                    <a:bodyPr/>
                    <a:lstStyle/>
                    <a:p>
                      <a:pPr algn="ctr"/>
                      <a:r>
                        <a:rPr lang="fr-FR" sz="2000" b="1" dirty="0"/>
                        <a:t>12</a:t>
                      </a:r>
                    </a:p>
                  </a:txBody>
                  <a:tcPr marT="45727" marB="45727"/>
                </a:tc>
                <a:tc>
                  <a:txBody>
                    <a:bodyPr/>
                    <a:lstStyle/>
                    <a:p>
                      <a:endParaRPr lang="fr-FR" sz="2000" b="1" dirty="0"/>
                    </a:p>
                  </a:txBody>
                  <a:tcPr marT="45727" marB="45727"/>
                </a:tc>
                <a:extLst>
                  <a:ext uri="{0D108BD9-81ED-4DB2-BD59-A6C34878D82A}">
                    <a16:rowId xmlns:a16="http://schemas.microsoft.com/office/drawing/2014/main" val="10001"/>
                  </a:ext>
                </a:extLst>
              </a:tr>
              <a:tr h="396300">
                <a:tc>
                  <a:txBody>
                    <a:bodyPr/>
                    <a:lstStyle/>
                    <a:p>
                      <a:pPr>
                        <a:tabLst>
                          <a:tab pos="173038" algn="l"/>
                        </a:tabLst>
                      </a:pPr>
                      <a:r>
                        <a:rPr lang="fr-FR" sz="2000" b="1" dirty="0"/>
                        <a:t>	Pas</a:t>
                      </a:r>
                      <a:r>
                        <a:rPr lang="fr-FR" sz="2000" b="1" baseline="0" dirty="0"/>
                        <a:t> VACC HB</a:t>
                      </a:r>
                    </a:p>
                  </a:txBody>
                  <a:tcPr marT="45727" marB="45727"/>
                </a:tc>
                <a:tc>
                  <a:txBody>
                    <a:bodyPr/>
                    <a:lstStyle/>
                    <a:p>
                      <a:pPr algn="ctr"/>
                      <a:r>
                        <a:rPr lang="fr-FR" sz="2000" b="1" dirty="0"/>
                        <a:t>223</a:t>
                      </a:r>
                    </a:p>
                  </a:txBody>
                  <a:tcPr marT="45727" marB="45727"/>
                </a:tc>
                <a:tc>
                  <a:txBody>
                    <a:bodyPr/>
                    <a:lstStyle/>
                    <a:p>
                      <a:pPr algn="ctr"/>
                      <a:r>
                        <a:rPr lang="fr-FR" sz="2000" b="1" dirty="0"/>
                        <a:t>343</a:t>
                      </a:r>
                    </a:p>
                  </a:txBody>
                  <a:tcPr marT="45727" marB="45727"/>
                </a:tc>
                <a:tc>
                  <a:txBody>
                    <a:bodyPr/>
                    <a:lstStyle/>
                    <a:p>
                      <a:endParaRPr lang="fr-FR" sz="2000" b="1" dirty="0"/>
                    </a:p>
                  </a:txBody>
                  <a:tcPr marT="45727" marB="45727"/>
                </a:tc>
                <a:extLst>
                  <a:ext uri="{0D108BD9-81ED-4DB2-BD59-A6C34878D82A}">
                    <a16:rowId xmlns:a16="http://schemas.microsoft.com/office/drawing/2014/main" val="10002"/>
                  </a:ext>
                </a:extLst>
              </a:tr>
              <a:tr h="396300">
                <a:tc>
                  <a:txBody>
                    <a:bodyPr/>
                    <a:lstStyle/>
                    <a:p>
                      <a:endParaRPr lang="fr-FR" sz="2000" b="1" dirty="0"/>
                    </a:p>
                  </a:txBody>
                  <a:tcPr marT="45727" marB="45727"/>
                </a:tc>
                <a:tc>
                  <a:txBody>
                    <a:bodyPr/>
                    <a:lstStyle/>
                    <a:p>
                      <a:pPr algn="ctr"/>
                      <a:r>
                        <a:rPr lang="fr-FR" sz="2000" b="1" dirty="0"/>
                        <a:t>236</a:t>
                      </a:r>
                    </a:p>
                  </a:txBody>
                  <a:tcPr marT="45727" marB="45727"/>
                </a:tc>
                <a:tc>
                  <a:txBody>
                    <a:bodyPr/>
                    <a:lstStyle/>
                    <a:p>
                      <a:pPr algn="ctr"/>
                      <a:r>
                        <a:rPr lang="fr-FR" sz="2000" b="1" dirty="0"/>
                        <a:t>355</a:t>
                      </a:r>
                    </a:p>
                  </a:txBody>
                  <a:tcPr marT="45727" marB="45727"/>
                </a:tc>
                <a:tc>
                  <a:txBody>
                    <a:bodyPr/>
                    <a:lstStyle/>
                    <a:p>
                      <a:endParaRPr lang="fr-FR" sz="2000" b="1" dirty="0"/>
                    </a:p>
                  </a:txBody>
                  <a:tcPr marT="45727" marB="45727"/>
                </a:tc>
                <a:extLst>
                  <a:ext uri="{0D108BD9-81ED-4DB2-BD59-A6C34878D82A}">
                    <a16:rowId xmlns:a16="http://schemas.microsoft.com/office/drawing/2014/main" val="10003"/>
                  </a:ext>
                </a:extLst>
              </a:tr>
            </a:tbl>
          </a:graphicData>
        </a:graphic>
      </p:graphicFrame>
      <p:sp>
        <p:nvSpPr>
          <p:cNvPr id="5" name="Espace réservé du contenu 2">
            <a:extLst>
              <a:ext uri="{FF2B5EF4-FFF2-40B4-BE49-F238E27FC236}">
                <a16:creationId xmlns:a16="http://schemas.microsoft.com/office/drawing/2014/main" id="{406EC982-4DCC-4A3B-9E03-55DE3611E284}"/>
              </a:ext>
            </a:extLst>
          </p:cNvPr>
          <p:cNvSpPr txBox="1">
            <a:spLocks/>
          </p:cNvSpPr>
          <p:nvPr/>
        </p:nvSpPr>
        <p:spPr bwMode="auto">
          <a:xfrm>
            <a:off x="2555777" y="3785566"/>
            <a:ext cx="1971327" cy="1094434"/>
          </a:xfrm>
          <a:prstGeom prst="rect">
            <a:avLst/>
          </a:prstGeom>
          <a:noFill/>
          <a:ln w="9525">
            <a:solidFill>
              <a:schemeClr val="accent1"/>
            </a:solidFill>
            <a:miter lim="800000"/>
            <a:headEnd/>
            <a:tailEnd/>
          </a:ln>
        </p:spPr>
        <p:txBody>
          <a:bodyPr/>
          <a:lstStyle/>
          <a:p>
            <a:pPr marL="342900" indent="-342900">
              <a:spcBef>
                <a:spcPct val="20000"/>
              </a:spcBef>
              <a:tabLst>
                <a:tab pos="2870200" algn="l"/>
              </a:tabLst>
              <a:defRPr/>
            </a:pPr>
            <a:r>
              <a:rPr lang="fr-FR" sz="2000" b="1" dirty="0" err="1">
                <a:solidFill>
                  <a:prstClr val="black"/>
                </a:solidFill>
                <a:latin typeface="Calibri"/>
              </a:rPr>
              <a:t>Odd</a:t>
            </a:r>
            <a:r>
              <a:rPr lang="fr-FR" sz="2000" baseline="-25000" dirty="0" err="1">
                <a:solidFill>
                  <a:prstClr val="black"/>
                </a:solidFill>
                <a:latin typeface="Calibri"/>
              </a:rPr>
              <a:t>exp</a:t>
            </a:r>
            <a:r>
              <a:rPr lang="fr-FR" sz="2000" baseline="-25000" dirty="0">
                <a:solidFill>
                  <a:prstClr val="black"/>
                </a:solidFill>
                <a:latin typeface="Calibri"/>
              </a:rPr>
              <a:t> </a:t>
            </a:r>
            <a:r>
              <a:rPr lang="fr-FR" sz="2000" b="1" dirty="0">
                <a:latin typeface="+mn-lt"/>
              </a:rPr>
              <a:t>chez cas </a:t>
            </a:r>
          </a:p>
          <a:p>
            <a:pPr marL="342900" indent="-342900">
              <a:spcBef>
                <a:spcPct val="20000"/>
              </a:spcBef>
              <a:tabLst>
                <a:tab pos="2870200" algn="l"/>
              </a:tabLst>
              <a:defRPr/>
            </a:pPr>
            <a:r>
              <a:rPr lang="fr-FR" sz="2000" b="1" dirty="0">
                <a:latin typeface="+mn-lt"/>
              </a:rPr>
              <a:t>a/c  = 13/223 </a:t>
            </a:r>
          </a:p>
          <a:p>
            <a:pPr marL="442913">
              <a:spcBef>
                <a:spcPct val="20000"/>
              </a:spcBef>
              <a:tabLst>
                <a:tab pos="2870200" algn="l"/>
              </a:tabLst>
              <a:defRPr/>
            </a:pPr>
            <a:r>
              <a:rPr lang="fr-FR" sz="2000" b="1" dirty="0">
                <a:latin typeface="+mn-lt"/>
              </a:rPr>
              <a:t>= 0,058</a:t>
            </a:r>
          </a:p>
        </p:txBody>
      </p:sp>
      <p:sp>
        <p:nvSpPr>
          <p:cNvPr id="8" name="Espace réservé du contenu 2">
            <a:extLst>
              <a:ext uri="{FF2B5EF4-FFF2-40B4-BE49-F238E27FC236}">
                <a16:creationId xmlns:a16="http://schemas.microsoft.com/office/drawing/2014/main" id="{98432462-6E8F-4939-A773-87579F2B369E}"/>
              </a:ext>
            </a:extLst>
          </p:cNvPr>
          <p:cNvSpPr txBox="1">
            <a:spLocks/>
          </p:cNvSpPr>
          <p:nvPr/>
        </p:nvSpPr>
        <p:spPr bwMode="auto">
          <a:xfrm>
            <a:off x="3275856" y="6104136"/>
            <a:ext cx="4071938" cy="1357312"/>
          </a:xfrm>
          <a:prstGeom prst="rect">
            <a:avLst/>
          </a:prstGeom>
          <a:noFill/>
          <a:ln w="9525">
            <a:noFill/>
            <a:miter lim="800000"/>
            <a:headEnd/>
            <a:tailEnd/>
          </a:ln>
        </p:spPr>
        <p:txBody>
          <a:bodyPr/>
          <a:lstStyle/>
          <a:p>
            <a:pPr marL="342900" indent="-342900">
              <a:lnSpc>
                <a:spcPts val="2000"/>
              </a:lnSpc>
              <a:spcBef>
                <a:spcPct val="20000"/>
              </a:spcBef>
              <a:defRPr/>
            </a:pPr>
            <a:r>
              <a:rPr lang="fr-FR" sz="2000" b="1" dirty="0">
                <a:latin typeface="+mn-lt"/>
              </a:rPr>
              <a:t>OR = ad/</a:t>
            </a:r>
            <a:r>
              <a:rPr lang="fr-FR" sz="2000" b="1" dirty="0" err="1">
                <a:latin typeface="+mn-lt"/>
              </a:rPr>
              <a:t>bc</a:t>
            </a:r>
            <a:r>
              <a:rPr lang="fr-FR" sz="2000" b="1" dirty="0">
                <a:latin typeface="+mn-lt"/>
              </a:rPr>
              <a:t> = 13x343/12x223 = 1,7</a:t>
            </a:r>
          </a:p>
        </p:txBody>
      </p:sp>
      <p:sp>
        <p:nvSpPr>
          <p:cNvPr id="9" name="Espace réservé du contenu 2">
            <a:extLst>
              <a:ext uri="{FF2B5EF4-FFF2-40B4-BE49-F238E27FC236}">
                <a16:creationId xmlns:a16="http://schemas.microsoft.com/office/drawing/2014/main" id="{E5A8880D-31BA-4CA7-B12F-0F5A17A3C665}"/>
              </a:ext>
            </a:extLst>
          </p:cNvPr>
          <p:cNvSpPr txBox="1">
            <a:spLocks/>
          </p:cNvSpPr>
          <p:nvPr/>
        </p:nvSpPr>
        <p:spPr bwMode="auto">
          <a:xfrm>
            <a:off x="4129644" y="4952008"/>
            <a:ext cx="4857750" cy="1357312"/>
          </a:xfrm>
          <a:prstGeom prst="rect">
            <a:avLst/>
          </a:prstGeom>
          <a:noFill/>
          <a:ln w="9525">
            <a:noFill/>
            <a:miter lim="800000"/>
            <a:headEnd/>
            <a:tailEnd/>
          </a:ln>
        </p:spPr>
        <p:txBody>
          <a:bodyPr/>
          <a:lstStyle/>
          <a:p>
            <a:pPr marL="342900" indent="-342900">
              <a:lnSpc>
                <a:spcPct val="150000"/>
              </a:lnSpc>
              <a:spcBef>
                <a:spcPct val="20000"/>
              </a:spcBef>
              <a:defRPr/>
            </a:pPr>
            <a:r>
              <a:rPr lang="fr-FR" sz="2000" b="1" dirty="0" err="1">
                <a:solidFill>
                  <a:prstClr val="black"/>
                </a:solidFill>
                <a:latin typeface="Calibri"/>
              </a:rPr>
              <a:t>Odd</a:t>
            </a:r>
            <a:r>
              <a:rPr lang="fr-FR" sz="2000" baseline="-25000" dirty="0" err="1">
                <a:solidFill>
                  <a:prstClr val="black"/>
                </a:solidFill>
                <a:latin typeface="Calibri"/>
              </a:rPr>
              <a:t>exp</a:t>
            </a:r>
            <a:r>
              <a:rPr lang="fr-FR" sz="2000" baseline="-25000" dirty="0">
                <a:solidFill>
                  <a:prstClr val="black"/>
                </a:solidFill>
                <a:latin typeface="Calibri"/>
              </a:rPr>
              <a:t> </a:t>
            </a:r>
            <a:r>
              <a:rPr lang="fr-FR" sz="2000" b="1" dirty="0">
                <a:latin typeface="+mn-lt"/>
              </a:rPr>
              <a:t>cas</a:t>
            </a:r>
          </a:p>
          <a:p>
            <a:pPr marL="342900" indent="-342900">
              <a:lnSpc>
                <a:spcPct val="150000"/>
              </a:lnSpc>
              <a:spcBef>
                <a:spcPct val="20000"/>
              </a:spcBef>
              <a:defRPr/>
            </a:pPr>
            <a:r>
              <a:rPr lang="fr-FR" sz="2000" b="1" dirty="0" err="1">
                <a:solidFill>
                  <a:prstClr val="black"/>
                </a:solidFill>
                <a:latin typeface="Calibri"/>
              </a:rPr>
              <a:t>Odd</a:t>
            </a:r>
            <a:r>
              <a:rPr lang="fr-FR" sz="2000" baseline="-25000" dirty="0" err="1">
                <a:solidFill>
                  <a:prstClr val="black"/>
                </a:solidFill>
                <a:latin typeface="Calibri"/>
              </a:rPr>
              <a:t>exp</a:t>
            </a:r>
            <a:r>
              <a:rPr lang="fr-FR" sz="2000" baseline="-25000" dirty="0">
                <a:solidFill>
                  <a:prstClr val="black"/>
                </a:solidFill>
                <a:latin typeface="Calibri"/>
              </a:rPr>
              <a:t> </a:t>
            </a:r>
            <a:r>
              <a:rPr lang="fr-FR" sz="2000" b="1" dirty="0" err="1">
                <a:latin typeface="+mn-lt"/>
              </a:rPr>
              <a:t>tém</a:t>
            </a:r>
            <a:endParaRPr lang="fr-FR" sz="2000" b="1" dirty="0">
              <a:latin typeface="+mn-lt"/>
            </a:endParaRPr>
          </a:p>
          <a:p>
            <a:pPr marL="531813" indent="-531813">
              <a:lnSpc>
                <a:spcPts val="2000"/>
              </a:lnSpc>
              <a:spcBef>
                <a:spcPct val="20000"/>
              </a:spcBef>
              <a:defRPr/>
            </a:pPr>
            <a:r>
              <a:rPr lang="fr-FR" sz="2000" b="1" dirty="0">
                <a:latin typeface="+mn-lt"/>
              </a:rPr>
              <a:t> 	</a:t>
            </a:r>
          </a:p>
          <a:p>
            <a:pPr marL="531813" indent="-531813">
              <a:lnSpc>
                <a:spcPts val="2000"/>
              </a:lnSpc>
              <a:spcBef>
                <a:spcPct val="20000"/>
              </a:spcBef>
              <a:defRPr/>
            </a:pPr>
            <a:r>
              <a:rPr lang="fr-FR" sz="2000" b="1" dirty="0">
                <a:latin typeface="+mn-lt"/>
              </a:rPr>
              <a:t>	</a:t>
            </a:r>
          </a:p>
        </p:txBody>
      </p:sp>
      <p:grpSp>
        <p:nvGrpSpPr>
          <p:cNvPr id="2" name="Groupe 1"/>
          <p:cNvGrpSpPr/>
          <p:nvPr/>
        </p:nvGrpSpPr>
        <p:grpSpPr>
          <a:xfrm>
            <a:off x="4226565" y="2477056"/>
            <a:ext cx="730774" cy="735920"/>
            <a:chOff x="4268238" y="2497898"/>
            <a:chExt cx="730774" cy="735920"/>
          </a:xfrm>
        </p:grpSpPr>
        <p:sp>
          <p:nvSpPr>
            <p:cNvPr id="10" name="Text Box 28">
              <a:extLst>
                <a:ext uri="{FF2B5EF4-FFF2-40B4-BE49-F238E27FC236}">
                  <a16:creationId xmlns:a16="http://schemas.microsoft.com/office/drawing/2014/main" id="{0B8D8055-7FC0-435E-AB83-EE254233337E}"/>
                </a:ext>
              </a:extLst>
            </p:cNvPr>
            <p:cNvSpPr txBox="1">
              <a:spLocks noChangeArrowheads="1"/>
            </p:cNvSpPr>
            <p:nvPr/>
          </p:nvSpPr>
          <p:spPr bwMode="auto">
            <a:xfrm>
              <a:off x="4273520" y="2497898"/>
              <a:ext cx="360000" cy="360000"/>
            </a:xfrm>
            <a:prstGeom prst="rect">
              <a:avLst/>
            </a:prstGeom>
            <a:noFill/>
            <a:ln w="12700">
              <a:solidFill>
                <a:schemeClr val="tx1"/>
              </a:solid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sz="2000" b="1" dirty="0">
                  <a:latin typeface="+mn-lt"/>
                </a:rPr>
                <a:t>a</a:t>
              </a:r>
            </a:p>
          </p:txBody>
        </p:sp>
        <p:sp>
          <p:nvSpPr>
            <p:cNvPr id="11" name="Text Box 28">
              <a:extLst>
                <a:ext uri="{FF2B5EF4-FFF2-40B4-BE49-F238E27FC236}">
                  <a16:creationId xmlns:a16="http://schemas.microsoft.com/office/drawing/2014/main" id="{0B8D8055-7FC0-435E-AB83-EE254233337E}"/>
                </a:ext>
              </a:extLst>
            </p:cNvPr>
            <p:cNvSpPr txBox="1">
              <a:spLocks noChangeArrowheads="1"/>
            </p:cNvSpPr>
            <p:nvPr/>
          </p:nvSpPr>
          <p:spPr bwMode="auto">
            <a:xfrm>
              <a:off x="4268238" y="2873818"/>
              <a:ext cx="360000" cy="360000"/>
            </a:xfrm>
            <a:prstGeom prst="rect">
              <a:avLst/>
            </a:prstGeom>
            <a:noFill/>
            <a:ln w="12700">
              <a:solidFill>
                <a:schemeClr val="tx1"/>
              </a:solid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sz="2000" b="1" dirty="0">
                  <a:latin typeface="+mn-lt"/>
                </a:rPr>
                <a:t>c</a:t>
              </a:r>
            </a:p>
          </p:txBody>
        </p:sp>
        <p:sp>
          <p:nvSpPr>
            <p:cNvPr id="12" name="Text Box 28">
              <a:extLst>
                <a:ext uri="{FF2B5EF4-FFF2-40B4-BE49-F238E27FC236}">
                  <a16:creationId xmlns:a16="http://schemas.microsoft.com/office/drawing/2014/main" id="{0B8D8055-7FC0-435E-AB83-EE254233337E}"/>
                </a:ext>
              </a:extLst>
            </p:cNvPr>
            <p:cNvSpPr txBox="1">
              <a:spLocks noChangeArrowheads="1"/>
            </p:cNvSpPr>
            <p:nvPr/>
          </p:nvSpPr>
          <p:spPr bwMode="auto">
            <a:xfrm>
              <a:off x="4637538" y="2867615"/>
              <a:ext cx="360000" cy="360000"/>
            </a:xfrm>
            <a:prstGeom prst="rect">
              <a:avLst/>
            </a:prstGeom>
            <a:noFill/>
            <a:ln w="12700">
              <a:solidFill>
                <a:schemeClr val="tx1"/>
              </a:solid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sz="2000" b="1" dirty="0">
                  <a:latin typeface="+mn-lt"/>
                </a:rPr>
                <a:t>d</a:t>
              </a:r>
            </a:p>
          </p:txBody>
        </p:sp>
        <p:sp>
          <p:nvSpPr>
            <p:cNvPr id="13" name="Text Box 28">
              <a:extLst>
                <a:ext uri="{FF2B5EF4-FFF2-40B4-BE49-F238E27FC236}">
                  <a16:creationId xmlns:a16="http://schemas.microsoft.com/office/drawing/2014/main" id="{0B8D8055-7FC0-435E-AB83-EE254233337E}"/>
                </a:ext>
              </a:extLst>
            </p:cNvPr>
            <p:cNvSpPr txBox="1">
              <a:spLocks noChangeArrowheads="1"/>
            </p:cNvSpPr>
            <p:nvPr/>
          </p:nvSpPr>
          <p:spPr bwMode="auto">
            <a:xfrm>
              <a:off x="4639012" y="2502021"/>
              <a:ext cx="360000" cy="360000"/>
            </a:xfrm>
            <a:prstGeom prst="rect">
              <a:avLst/>
            </a:prstGeom>
            <a:noFill/>
            <a:ln w="12700">
              <a:solidFill>
                <a:schemeClr val="tx1"/>
              </a:solidFill>
            </a:ln>
            <a:extLst/>
          </p:spPr>
          <p:txBody>
            <a:bodyPr wrap="none">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defRPr/>
              </a:pPr>
              <a:r>
                <a:rPr lang="fr-FR" sz="2000" b="1" dirty="0">
                  <a:latin typeface="+mn-lt"/>
                </a:rPr>
                <a:t>b</a:t>
              </a:r>
            </a:p>
          </p:txBody>
        </p:sp>
      </p:gr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27104" y="2974578"/>
            <a:ext cx="304800" cy="304800"/>
          </a:xfrm>
          <a:prstGeom prst="rect">
            <a:avLst/>
          </a:prstGeom>
        </p:spPr>
      </p:pic>
      <p:sp>
        <p:nvSpPr>
          <p:cNvPr id="16" name="Espace réservé du contenu 2">
            <a:extLst>
              <a:ext uri="{FF2B5EF4-FFF2-40B4-BE49-F238E27FC236}">
                <a16:creationId xmlns:a16="http://schemas.microsoft.com/office/drawing/2014/main" id="{406EC982-4DCC-4A3B-9E03-55DE3611E284}"/>
              </a:ext>
            </a:extLst>
          </p:cNvPr>
          <p:cNvSpPr txBox="1">
            <a:spLocks/>
          </p:cNvSpPr>
          <p:nvPr/>
        </p:nvSpPr>
        <p:spPr bwMode="auto">
          <a:xfrm>
            <a:off x="4687888" y="3780171"/>
            <a:ext cx="2404392" cy="1171837"/>
          </a:xfrm>
          <a:prstGeom prst="rect">
            <a:avLst/>
          </a:prstGeom>
          <a:noFill/>
          <a:ln w="9525">
            <a:solidFill>
              <a:schemeClr val="accent1"/>
            </a:solidFill>
            <a:miter lim="800000"/>
            <a:headEnd/>
            <a:tailEnd/>
          </a:ln>
        </p:spPr>
        <p:txBody>
          <a:bodyPr/>
          <a:lstStyle/>
          <a:p>
            <a:pPr marL="342900" indent="-342900">
              <a:spcBef>
                <a:spcPct val="20000"/>
              </a:spcBef>
              <a:tabLst>
                <a:tab pos="2870200" algn="l"/>
              </a:tabLst>
              <a:defRPr/>
            </a:pPr>
            <a:r>
              <a:rPr lang="fr-FR" sz="2000" b="1" dirty="0" err="1">
                <a:solidFill>
                  <a:prstClr val="black"/>
                </a:solidFill>
                <a:latin typeface="Calibri"/>
              </a:rPr>
              <a:t>Odd</a:t>
            </a:r>
            <a:r>
              <a:rPr lang="fr-FR" sz="2000" baseline="-25000" dirty="0" err="1">
                <a:solidFill>
                  <a:prstClr val="black"/>
                </a:solidFill>
                <a:latin typeface="Calibri"/>
              </a:rPr>
              <a:t>exp</a:t>
            </a:r>
            <a:r>
              <a:rPr lang="fr-FR" sz="2000" baseline="-25000" dirty="0">
                <a:solidFill>
                  <a:prstClr val="black"/>
                </a:solidFill>
                <a:latin typeface="Calibri"/>
              </a:rPr>
              <a:t> </a:t>
            </a:r>
            <a:r>
              <a:rPr lang="fr-FR" sz="2000" b="1" dirty="0">
                <a:latin typeface="+mn-lt"/>
              </a:rPr>
              <a:t>chez témoins </a:t>
            </a:r>
          </a:p>
          <a:p>
            <a:pPr marL="342900" indent="-342900">
              <a:spcBef>
                <a:spcPct val="20000"/>
              </a:spcBef>
              <a:tabLst>
                <a:tab pos="2870200" algn="l"/>
              </a:tabLst>
              <a:defRPr/>
            </a:pPr>
            <a:r>
              <a:rPr lang="fr-FR" sz="2000" b="1" dirty="0">
                <a:latin typeface="+mn-lt"/>
              </a:rPr>
              <a:t>b/d = 12/343 </a:t>
            </a:r>
          </a:p>
          <a:p>
            <a:pPr marL="442913">
              <a:spcBef>
                <a:spcPct val="20000"/>
              </a:spcBef>
              <a:tabLst>
                <a:tab pos="2152650" algn="l"/>
                <a:tab pos="2870200" algn="l"/>
              </a:tabLst>
              <a:defRPr/>
            </a:pPr>
            <a:r>
              <a:rPr lang="fr-FR" sz="2000" b="1" dirty="0">
                <a:latin typeface="+mn-lt"/>
              </a:rPr>
              <a:t>= 0,035	</a:t>
            </a:r>
          </a:p>
          <a:p>
            <a:pPr marL="342900" indent="-342900">
              <a:spcBef>
                <a:spcPct val="20000"/>
              </a:spcBef>
              <a:buFont typeface="Arial" pitchFamily="34" charset="0"/>
              <a:buChar char="•"/>
              <a:defRPr/>
            </a:pPr>
            <a:endParaRPr lang="fr-FR" sz="2000" dirty="0">
              <a:latin typeface="+mn-lt"/>
            </a:endParaRPr>
          </a:p>
        </p:txBody>
      </p:sp>
      <p:sp>
        <p:nvSpPr>
          <p:cNvPr id="17" name="Espace réservé du contenu 2">
            <a:extLst>
              <a:ext uri="{FF2B5EF4-FFF2-40B4-BE49-F238E27FC236}">
                <a16:creationId xmlns:a16="http://schemas.microsoft.com/office/drawing/2014/main" id="{E5A8880D-31BA-4CA7-B12F-0F5A17A3C665}"/>
              </a:ext>
            </a:extLst>
          </p:cNvPr>
          <p:cNvSpPr txBox="1">
            <a:spLocks/>
          </p:cNvSpPr>
          <p:nvPr/>
        </p:nvSpPr>
        <p:spPr bwMode="auto">
          <a:xfrm>
            <a:off x="3275856" y="5383803"/>
            <a:ext cx="5040560" cy="432301"/>
          </a:xfrm>
          <a:prstGeom prst="rect">
            <a:avLst/>
          </a:prstGeom>
          <a:noFill/>
          <a:ln w="9525">
            <a:noFill/>
            <a:miter lim="800000"/>
            <a:headEnd/>
            <a:tailEnd/>
          </a:ln>
        </p:spPr>
        <p:txBody>
          <a:bodyPr/>
          <a:lstStyle/>
          <a:p>
            <a:pPr marL="342900" indent="-342900">
              <a:lnSpc>
                <a:spcPts val="2000"/>
              </a:lnSpc>
              <a:spcBef>
                <a:spcPct val="20000"/>
              </a:spcBef>
              <a:defRPr/>
            </a:pPr>
            <a:r>
              <a:rPr lang="fr-FR" sz="2000" b="1" dirty="0">
                <a:latin typeface="+mn-lt"/>
              </a:rPr>
              <a:t>OR =  	                         = 0,058/0,035 = 1,7</a:t>
            </a:r>
          </a:p>
          <a:p>
            <a:pPr marL="342900" indent="-342900">
              <a:lnSpc>
                <a:spcPts val="2000"/>
              </a:lnSpc>
              <a:spcBef>
                <a:spcPct val="20000"/>
              </a:spcBef>
              <a:defRPr/>
            </a:pPr>
            <a:endParaRPr lang="fr-FR" sz="2000" b="1" dirty="0">
              <a:latin typeface="+mn-lt"/>
            </a:endParaRPr>
          </a:p>
        </p:txBody>
      </p:sp>
      <p:cxnSp>
        <p:nvCxnSpPr>
          <p:cNvPr id="7" name="Connecteur droit 6"/>
          <p:cNvCxnSpPr/>
          <p:nvPr/>
        </p:nvCxnSpPr>
        <p:spPr>
          <a:xfrm>
            <a:off x="3995936" y="5539008"/>
            <a:ext cx="15841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2">
            <a:extLst>
              <a:ext uri="{FF2B5EF4-FFF2-40B4-BE49-F238E27FC236}">
                <a16:creationId xmlns:a16="http://schemas.microsoft.com/office/drawing/2014/main" id="{FC1F1640-9B32-4807-BE6F-B70C4A333819}"/>
              </a:ext>
            </a:extLst>
          </p:cNvPr>
          <p:cNvSpPr txBox="1">
            <a:spLocks noChangeArrowheads="1"/>
          </p:cNvSpPr>
          <p:nvPr/>
        </p:nvSpPr>
        <p:spPr>
          <a:xfrm>
            <a:off x="506434" y="692696"/>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7.1 Force de l’association</a:t>
            </a:r>
          </a:p>
          <a:p>
            <a:pPr>
              <a:tabLst>
                <a:tab pos="977900" algn="l"/>
              </a:tabLst>
            </a:pPr>
            <a:endParaRPr lang="fr-FR" sz="2400" i="1" dirty="0">
              <a:solidFill>
                <a:schemeClr val="dk1"/>
              </a:solidFill>
            </a:endParaRPr>
          </a:p>
        </p:txBody>
      </p:sp>
      <p:sp>
        <p:nvSpPr>
          <p:cNvPr id="20" name="Titre 1">
            <a:extLst>
              <a:ext uri="{FF2B5EF4-FFF2-40B4-BE49-F238E27FC236}">
                <a16:creationId xmlns:a16="http://schemas.microsoft.com/office/drawing/2014/main" id="{CB5ACFCC-9B37-469F-A1E0-D10A32707084}"/>
              </a:ext>
            </a:extLst>
          </p:cNvPr>
          <p:cNvSpPr txBox="1">
            <a:spLocks/>
          </p:cNvSpPr>
          <p:nvPr/>
        </p:nvSpPr>
        <p:spPr>
          <a:xfrm>
            <a:off x="457200" y="26064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7. Résultats</a:t>
            </a:r>
          </a:p>
        </p:txBody>
      </p:sp>
      <p:sp>
        <p:nvSpPr>
          <p:cNvPr id="21" name="Rectangle 2">
            <a:extLst>
              <a:ext uri="{FF2B5EF4-FFF2-40B4-BE49-F238E27FC236}">
                <a16:creationId xmlns:a16="http://schemas.microsoft.com/office/drawing/2014/main" id="{2FCC5687-0BA9-4015-8258-A13194BEA4D8}"/>
              </a:ext>
            </a:extLst>
          </p:cNvPr>
          <p:cNvSpPr txBox="1">
            <a:spLocks noChangeArrowheads="1"/>
          </p:cNvSpPr>
          <p:nvPr/>
        </p:nvSpPr>
        <p:spPr>
          <a:xfrm>
            <a:off x="481817" y="1196752"/>
            <a:ext cx="8229600" cy="738188"/>
          </a:xfrm>
          <a:prstGeom prst="rect">
            <a:avLst/>
          </a:prstGeom>
          <a:ln>
            <a:noFill/>
          </a:ln>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tabLst>
                <a:tab pos="446088" algn="l"/>
              </a:tabLst>
            </a:pPr>
            <a:r>
              <a:rPr lang="fr-FR" sz="2400" b="1" dirty="0">
                <a:solidFill>
                  <a:schemeClr val="dk1"/>
                </a:solidFill>
              </a:rPr>
              <a:t>Cas-témoin : OR</a:t>
            </a:r>
          </a:p>
          <a:p>
            <a:pPr>
              <a:tabLst>
                <a:tab pos="977900" algn="l"/>
              </a:tabLst>
            </a:pPr>
            <a:endParaRPr lang="fr-FR" sz="2400" i="1" dirty="0">
              <a:solidFill>
                <a:schemeClr val="dk1"/>
              </a:solidFill>
            </a:endParaRPr>
          </a:p>
        </p:txBody>
      </p:sp>
    </p:spTree>
    <p:extLst>
      <p:ext uri="{BB962C8B-B14F-4D97-AF65-F5344CB8AC3E}">
        <p14:creationId xmlns:p14="http://schemas.microsoft.com/office/powerpoint/2010/main" val="341525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827584" y="1484784"/>
            <a:ext cx="7776864" cy="5420246"/>
            <a:chOff x="642938" y="548680"/>
            <a:chExt cx="8185150" cy="6356350"/>
          </a:xfrm>
        </p:grpSpPr>
        <p:cxnSp>
          <p:nvCxnSpPr>
            <p:cNvPr id="14" name="Connecteur droit 13">
              <a:extLst>
                <a:ext uri="{FF2B5EF4-FFF2-40B4-BE49-F238E27FC236}">
                  <a16:creationId xmlns:a16="http://schemas.microsoft.com/office/drawing/2014/main" id="{1676BC05-F75C-4C8B-900C-166F94D37C13}"/>
                </a:ext>
              </a:extLst>
            </p:cNvPr>
            <p:cNvCxnSpPr/>
            <p:nvPr/>
          </p:nvCxnSpPr>
          <p:spPr>
            <a:xfrm rot="5400000">
              <a:off x="1677988" y="3441105"/>
              <a:ext cx="5788025" cy="3175"/>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nvGrpSpPr>
            <p:cNvPr id="60419" name="Groupe 21">
              <a:extLst>
                <a:ext uri="{FF2B5EF4-FFF2-40B4-BE49-F238E27FC236}">
                  <a16:creationId xmlns:a16="http://schemas.microsoft.com/office/drawing/2014/main" id="{8FD8C87B-D6CA-4901-A225-80001A1D6F92}"/>
                </a:ext>
              </a:extLst>
            </p:cNvPr>
            <p:cNvGrpSpPr>
              <a:grpSpLocks/>
            </p:cNvGrpSpPr>
            <p:nvPr/>
          </p:nvGrpSpPr>
          <p:grpSpPr bwMode="auto">
            <a:xfrm>
              <a:off x="642938" y="717567"/>
              <a:ext cx="3786187" cy="1552004"/>
              <a:chOff x="642910" y="1097533"/>
              <a:chExt cx="3786214" cy="1552878"/>
            </a:xfrm>
          </p:grpSpPr>
          <p:sp>
            <p:nvSpPr>
              <p:cNvPr id="3" name="ZoneTexte 2">
                <a:extLst>
                  <a:ext uri="{FF2B5EF4-FFF2-40B4-BE49-F238E27FC236}">
                    <a16:creationId xmlns:a16="http://schemas.microsoft.com/office/drawing/2014/main" id="{02F17AC9-EF58-4B2D-8080-41BCD6863DB5}"/>
                  </a:ext>
                </a:extLst>
              </p:cNvPr>
              <p:cNvSpPr txBox="1"/>
              <p:nvPr/>
            </p:nvSpPr>
            <p:spPr>
              <a:xfrm>
                <a:off x="642910" y="1097533"/>
                <a:ext cx="3786214" cy="1552878"/>
              </a:xfrm>
              <a:prstGeom prst="rect">
                <a:avLst/>
              </a:prstGeom>
              <a:noFill/>
              <a:ln>
                <a:solidFill>
                  <a:schemeClr val="tx2">
                    <a:lumMod val="60000"/>
                    <a:lumOff val="40000"/>
                  </a:schemeClr>
                </a:solidFill>
              </a:ln>
            </p:spPr>
            <p:txBody>
              <a:bodyPr wrap="square">
                <a:spAutoFit/>
              </a:bodyPr>
              <a:lstStyle/>
              <a:p>
                <a:pPr algn="ctr">
                  <a:lnSpc>
                    <a:spcPts val="2400"/>
                  </a:lnSpc>
                  <a:defRPr/>
                </a:pPr>
                <a:r>
                  <a:rPr lang="fr-FR" b="1" dirty="0">
                    <a:solidFill>
                      <a:schemeClr val="tx2">
                        <a:lumMod val="60000"/>
                        <a:lumOff val="40000"/>
                      </a:schemeClr>
                    </a:solidFill>
                    <a:latin typeface="+mn-lt"/>
                  </a:rPr>
                  <a:t>OR&lt; 1 </a:t>
                </a:r>
              </a:p>
              <a:p>
                <a:pPr algn="ctr">
                  <a:lnSpc>
                    <a:spcPts val="2400"/>
                  </a:lnSpc>
                  <a:defRPr/>
                </a:pPr>
                <a:r>
                  <a:rPr lang="fr-FR" b="1" dirty="0">
                    <a:solidFill>
                      <a:schemeClr val="tx2">
                        <a:lumMod val="60000"/>
                        <a:lumOff val="40000"/>
                      </a:schemeClr>
                    </a:solidFill>
                    <a:latin typeface="+mn-lt"/>
                  </a:rPr>
                  <a:t>et IC 95% &lt; 1 </a:t>
                </a:r>
              </a:p>
              <a:p>
                <a:pPr algn="ctr">
                  <a:lnSpc>
                    <a:spcPts val="2400"/>
                  </a:lnSpc>
                  <a:defRPr/>
                </a:pPr>
                <a:r>
                  <a:rPr lang="fr-FR" b="1" dirty="0">
                    <a:solidFill>
                      <a:schemeClr val="tx2">
                        <a:lumMod val="60000"/>
                        <a:lumOff val="40000"/>
                      </a:schemeClr>
                    </a:solidFill>
                    <a:latin typeface="+mn-lt"/>
                  </a:rPr>
                  <a:t>Facteur «protecteur</a:t>
                </a:r>
                <a:r>
                  <a:rPr lang="fr-FR" dirty="0">
                    <a:solidFill>
                      <a:schemeClr val="tx2">
                        <a:lumMod val="60000"/>
                        <a:lumOff val="40000"/>
                      </a:schemeClr>
                    </a:solidFill>
                    <a:latin typeface="+mn-lt"/>
                  </a:rPr>
                  <a:t> »</a:t>
                </a:r>
              </a:p>
              <a:p>
                <a:pPr algn="ctr">
                  <a:lnSpc>
                    <a:spcPts val="2400"/>
                  </a:lnSpc>
                  <a:defRPr/>
                </a:pPr>
                <a:endParaRPr lang="fr-FR" dirty="0">
                  <a:solidFill>
                    <a:schemeClr val="tx2">
                      <a:lumMod val="60000"/>
                      <a:lumOff val="40000"/>
                    </a:schemeClr>
                  </a:solidFill>
                  <a:latin typeface="+mn-lt"/>
                </a:endParaRPr>
              </a:p>
            </p:txBody>
          </p:sp>
          <p:cxnSp>
            <p:nvCxnSpPr>
              <p:cNvPr id="5" name="Connecteur droit 4">
                <a:extLst>
                  <a:ext uri="{FF2B5EF4-FFF2-40B4-BE49-F238E27FC236}">
                    <a16:creationId xmlns:a16="http://schemas.microsoft.com/office/drawing/2014/main" id="{40EFC063-9633-4564-8C72-69BD9C7A9326}"/>
                  </a:ext>
                </a:extLst>
              </p:cNvPr>
              <p:cNvCxnSpPr/>
              <p:nvPr/>
            </p:nvCxnSpPr>
            <p:spPr>
              <a:xfrm>
                <a:off x="1643042" y="2429583"/>
                <a:ext cx="1857388" cy="1588"/>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5385C4AF-FE42-4C3A-B5E4-0DDEAFA9EE3F}"/>
                  </a:ext>
                </a:extLst>
              </p:cNvPr>
              <p:cNvCxnSpPr/>
              <p:nvPr/>
            </p:nvCxnSpPr>
            <p:spPr>
              <a:xfrm rot="5400000">
                <a:off x="2643095" y="2427995"/>
                <a:ext cx="285911" cy="317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Connecteur droit 9">
              <a:extLst>
                <a:ext uri="{FF2B5EF4-FFF2-40B4-BE49-F238E27FC236}">
                  <a16:creationId xmlns:a16="http://schemas.microsoft.com/office/drawing/2014/main" id="{0415CB7A-6663-47E9-81CC-2AD4E159E308}"/>
                </a:ext>
              </a:extLst>
            </p:cNvPr>
            <p:cNvCxnSpPr/>
            <p:nvPr/>
          </p:nvCxnSpPr>
          <p:spPr>
            <a:xfrm rot="5400000">
              <a:off x="6072982" y="5691386"/>
              <a:ext cx="285750" cy="15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6BA1A2D-046E-472D-8D97-C2C15677A61C}"/>
                </a:ext>
              </a:extLst>
            </p:cNvPr>
            <p:cNvCxnSpPr/>
            <p:nvPr/>
          </p:nvCxnSpPr>
          <p:spPr>
            <a:xfrm flipV="1">
              <a:off x="785813" y="6192243"/>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1228FB7C-778C-469B-8324-B0B1C037277A}"/>
                </a:ext>
              </a:extLst>
            </p:cNvPr>
            <p:cNvCxnSpPr/>
            <p:nvPr/>
          </p:nvCxnSpPr>
          <p:spPr>
            <a:xfrm rot="5400000">
              <a:off x="643732" y="626288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a:extLst>
                <a:ext uri="{FF2B5EF4-FFF2-40B4-BE49-F238E27FC236}">
                  <a16:creationId xmlns:a16="http://schemas.microsoft.com/office/drawing/2014/main" id="{D44BD6A1-BEB6-48ED-BDF4-A2EDB84FEF2E}"/>
                </a:ext>
              </a:extLst>
            </p:cNvPr>
            <p:cNvSpPr txBox="1">
              <a:spLocks noChangeArrowheads="1"/>
            </p:cNvSpPr>
            <p:nvPr/>
          </p:nvSpPr>
          <p:spPr bwMode="auto">
            <a:xfrm>
              <a:off x="642938" y="644465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33800" name="Rectangle 18">
              <a:extLst>
                <a:ext uri="{FF2B5EF4-FFF2-40B4-BE49-F238E27FC236}">
                  <a16:creationId xmlns:a16="http://schemas.microsoft.com/office/drawing/2014/main" id="{5EF7DBEA-D47B-4E9A-A4AC-C988D41CE5F0}"/>
                </a:ext>
              </a:extLst>
            </p:cNvPr>
            <p:cNvSpPr>
              <a:spLocks noChangeArrowheads="1"/>
            </p:cNvSpPr>
            <p:nvPr/>
          </p:nvSpPr>
          <p:spPr bwMode="auto">
            <a:xfrm>
              <a:off x="8143875" y="6344643"/>
              <a:ext cx="684213" cy="460375"/>
            </a:xfrm>
            <a:prstGeom prst="rect">
              <a:avLst/>
            </a:prstGeom>
            <a:noFill/>
            <a:ln w="9525">
              <a:noFill/>
              <a:miter lim="800000"/>
              <a:headEnd/>
              <a:tailEnd/>
            </a:ln>
          </p:spPr>
          <p:txBody>
            <a:bodyPr wrap="none">
              <a:spAutoFit/>
            </a:bodyPr>
            <a:lstStyle/>
            <a:p>
              <a:pPr>
                <a:defRPr/>
              </a:pPr>
              <a:r>
                <a:rPr lang="fr-FR" b="1">
                  <a:latin typeface="+mn-lt"/>
                </a:rPr>
                <a:t>+ </a:t>
              </a:r>
              <a:r>
                <a:rPr lang="fr-FR" b="1">
                  <a:latin typeface="+mn-lt"/>
                  <a:cs typeface="Times New Roman" pitchFamily="18" charset="0"/>
                </a:rPr>
                <a:t>∞</a:t>
              </a:r>
              <a:endParaRPr lang="fr-FR" b="1">
                <a:latin typeface="+mn-lt"/>
              </a:endParaRPr>
            </a:p>
          </p:txBody>
        </p:sp>
        <p:sp>
          <p:nvSpPr>
            <p:cNvPr id="33801" name="Rectangle 29">
              <a:extLst>
                <a:ext uri="{FF2B5EF4-FFF2-40B4-BE49-F238E27FC236}">
                  <a16:creationId xmlns:a16="http://schemas.microsoft.com/office/drawing/2014/main" id="{DF40EFFA-6F36-49EA-981F-89E30DC98406}"/>
                </a:ext>
              </a:extLst>
            </p:cNvPr>
            <p:cNvSpPr>
              <a:spLocks noChangeArrowheads="1"/>
            </p:cNvSpPr>
            <p:nvPr/>
          </p:nvSpPr>
          <p:spPr bwMode="auto">
            <a:xfrm>
              <a:off x="4425950" y="640814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grpSp>
          <p:nvGrpSpPr>
            <p:cNvPr id="60426" name="Groupe 39">
              <a:extLst>
                <a:ext uri="{FF2B5EF4-FFF2-40B4-BE49-F238E27FC236}">
                  <a16:creationId xmlns:a16="http://schemas.microsoft.com/office/drawing/2014/main" id="{0EF25824-46B3-4CA3-B421-0521EA96FB89}"/>
                </a:ext>
              </a:extLst>
            </p:cNvPr>
            <p:cNvGrpSpPr>
              <a:grpSpLocks/>
            </p:cNvGrpSpPr>
            <p:nvPr/>
          </p:nvGrpSpPr>
          <p:grpSpPr bwMode="auto">
            <a:xfrm>
              <a:off x="4643438" y="4549180"/>
              <a:ext cx="3500437" cy="1552003"/>
              <a:chOff x="4643438" y="4286256"/>
              <a:chExt cx="3500462" cy="1552014"/>
            </a:xfrm>
          </p:grpSpPr>
          <p:cxnSp>
            <p:nvCxnSpPr>
              <p:cNvPr id="9" name="Connecteur droit 8">
                <a:extLst>
                  <a:ext uri="{FF2B5EF4-FFF2-40B4-BE49-F238E27FC236}">
                    <a16:creationId xmlns:a16="http://schemas.microsoft.com/office/drawing/2014/main" id="{CA45697C-44CD-4354-8355-30FFC90BCE18}"/>
                  </a:ext>
                </a:extLst>
              </p:cNvPr>
              <p:cNvCxnSpPr/>
              <p:nvPr/>
            </p:nvCxnSpPr>
            <p:spPr>
              <a:xfrm>
                <a:off x="5500694" y="5429264"/>
                <a:ext cx="1857388"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3816" name="ZoneTexte 30">
                <a:extLst>
                  <a:ext uri="{FF2B5EF4-FFF2-40B4-BE49-F238E27FC236}">
                    <a16:creationId xmlns:a16="http://schemas.microsoft.com/office/drawing/2014/main" id="{52889693-6381-42F4-B008-28FCBE7C34AB}"/>
                  </a:ext>
                </a:extLst>
              </p:cNvPr>
              <p:cNvSpPr txBox="1">
                <a:spLocks noChangeArrowheads="1"/>
              </p:cNvSpPr>
              <p:nvPr/>
            </p:nvSpPr>
            <p:spPr bwMode="auto">
              <a:xfrm>
                <a:off x="4643438" y="4286256"/>
                <a:ext cx="3500462" cy="1552014"/>
              </a:xfrm>
              <a:prstGeom prst="rect">
                <a:avLst/>
              </a:prstGeom>
              <a:noFill/>
              <a:ln w="9525">
                <a:solidFill>
                  <a:srgbClr val="C00000"/>
                </a:solidFill>
                <a:miter lim="800000"/>
                <a:headEnd/>
                <a:tailEnd/>
              </a:ln>
            </p:spPr>
            <p:txBody>
              <a:bodyPr>
                <a:spAutoFit/>
              </a:bodyPr>
              <a:lstStyle/>
              <a:p>
                <a:pPr algn="ctr">
                  <a:lnSpc>
                    <a:spcPts val="2400"/>
                  </a:lnSpc>
                  <a:defRPr/>
                </a:pPr>
                <a:r>
                  <a:rPr lang="fr-FR" b="1" dirty="0">
                    <a:solidFill>
                      <a:srgbClr val="C00000"/>
                    </a:solidFill>
                    <a:latin typeface="+mn-lt"/>
                  </a:rPr>
                  <a:t>OR &gt; 1 </a:t>
                </a:r>
              </a:p>
              <a:p>
                <a:pPr algn="ctr">
                  <a:lnSpc>
                    <a:spcPts val="2400"/>
                  </a:lnSpc>
                  <a:defRPr/>
                </a:pPr>
                <a:r>
                  <a:rPr lang="fr-FR" b="1" dirty="0">
                    <a:solidFill>
                      <a:srgbClr val="C00000"/>
                    </a:solidFill>
                    <a:latin typeface="+mn-lt"/>
                  </a:rPr>
                  <a:t>et IC 95% &lt; 1 </a:t>
                </a:r>
              </a:p>
              <a:p>
                <a:pPr algn="ctr">
                  <a:lnSpc>
                    <a:spcPts val="2400"/>
                  </a:lnSpc>
                  <a:defRPr/>
                </a:pPr>
                <a:r>
                  <a:rPr lang="fr-FR" b="1" dirty="0">
                    <a:solidFill>
                      <a:srgbClr val="C00000"/>
                    </a:solidFill>
                    <a:latin typeface="+mn-lt"/>
                  </a:rPr>
                  <a:t>Facteur de risque</a:t>
                </a:r>
              </a:p>
              <a:p>
                <a:pPr algn="ctr">
                  <a:lnSpc>
                    <a:spcPts val="2400"/>
                  </a:lnSpc>
                  <a:defRPr/>
                </a:pPr>
                <a:endParaRPr lang="fr-FR" dirty="0">
                  <a:solidFill>
                    <a:srgbClr val="C00000"/>
                  </a:solidFill>
                  <a:latin typeface="+mn-lt"/>
                </a:endParaRPr>
              </a:p>
            </p:txBody>
          </p:sp>
        </p:grpSp>
        <p:grpSp>
          <p:nvGrpSpPr>
            <p:cNvPr id="60427" name="Groupe 26">
              <a:extLst>
                <a:ext uri="{FF2B5EF4-FFF2-40B4-BE49-F238E27FC236}">
                  <a16:creationId xmlns:a16="http://schemas.microsoft.com/office/drawing/2014/main" id="{509DF88A-B00B-44F3-902B-234796D34E75}"/>
                </a:ext>
              </a:extLst>
            </p:cNvPr>
            <p:cNvGrpSpPr>
              <a:grpSpLocks/>
            </p:cNvGrpSpPr>
            <p:nvPr/>
          </p:nvGrpSpPr>
          <p:grpSpPr bwMode="auto">
            <a:xfrm>
              <a:off x="3219745" y="2406055"/>
              <a:ext cx="4924131" cy="1912936"/>
              <a:chOff x="3219735" y="2000240"/>
              <a:chExt cx="4924166" cy="1912949"/>
            </a:xfrm>
          </p:grpSpPr>
          <p:grpSp>
            <p:nvGrpSpPr>
              <p:cNvPr id="60433" name="Groupe 20">
                <a:extLst>
                  <a:ext uri="{FF2B5EF4-FFF2-40B4-BE49-F238E27FC236}">
                    <a16:creationId xmlns:a16="http://schemas.microsoft.com/office/drawing/2014/main" id="{5E3696D2-F91B-424E-B7DB-2FC193A0DEDE}"/>
                  </a:ext>
                </a:extLst>
              </p:cNvPr>
              <p:cNvGrpSpPr>
                <a:grpSpLocks/>
              </p:cNvGrpSpPr>
              <p:nvPr/>
            </p:nvGrpSpPr>
            <p:grpSpPr bwMode="auto">
              <a:xfrm>
                <a:off x="3219735" y="2000240"/>
                <a:ext cx="4924166" cy="1912949"/>
                <a:chOff x="3219735" y="1857364"/>
                <a:chExt cx="4924166" cy="1912949"/>
              </a:xfrm>
            </p:grpSpPr>
            <p:cxnSp>
              <p:nvCxnSpPr>
                <p:cNvPr id="11" name="Connecteur droit 10">
                  <a:extLst>
                    <a:ext uri="{FF2B5EF4-FFF2-40B4-BE49-F238E27FC236}">
                      <a16:creationId xmlns:a16="http://schemas.microsoft.com/office/drawing/2014/main" id="{F13BD3D5-1576-420B-B98F-864580E368AB}"/>
                    </a:ext>
                  </a:extLst>
                </p:cNvPr>
                <p:cNvCxnSpPr/>
                <p:nvPr/>
              </p:nvCxnSpPr>
              <p:spPr>
                <a:xfrm>
                  <a:off x="4071934" y="3070222"/>
                  <a:ext cx="1857388"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25514BB1-BD98-4DC0-A996-B4CC723B6CA7}"/>
                    </a:ext>
                  </a:extLst>
                </p:cNvPr>
                <p:cNvCxnSpPr/>
                <p:nvPr/>
              </p:nvCxnSpPr>
              <p:spPr>
                <a:xfrm rot="5400000">
                  <a:off x="5072860" y="3069428"/>
                  <a:ext cx="28575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814" name="Rectangle 19">
                  <a:extLst>
                    <a:ext uri="{FF2B5EF4-FFF2-40B4-BE49-F238E27FC236}">
                      <a16:creationId xmlns:a16="http://schemas.microsoft.com/office/drawing/2014/main" id="{39F482C9-240E-45F1-8757-0BCA4ADCF98B}"/>
                    </a:ext>
                  </a:extLst>
                </p:cNvPr>
                <p:cNvSpPr>
                  <a:spLocks noChangeArrowheads="1"/>
                </p:cNvSpPr>
                <p:nvPr/>
              </p:nvSpPr>
              <p:spPr bwMode="auto">
                <a:xfrm>
                  <a:off x="3219735" y="1857364"/>
                  <a:ext cx="4924166" cy="1912949"/>
                </a:xfrm>
                <a:prstGeom prst="rect">
                  <a:avLst/>
                </a:prstGeom>
                <a:noFill/>
                <a:ln w="9525">
                  <a:solidFill>
                    <a:schemeClr val="tx1"/>
                  </a:solidFill>
                  <a:miter lim="800000"/>
                  <a:headEnd/>
                  <a:tailEnd/>
                </a:ln>
              </p:spPr>
              <p:txBody>
                <a:bodyPr wrap="square">
                  <a:spAutoFit/>
                </a:bodyPr>
                <a:lstStyle/>
                <a:p>
                  <a:pPr algn="ctr">
                    <a:lnSpc>
                      <a:spcPts val="2400"/>
                    </a:lnSpc>
                    <a:defRPr/>
                  </a:pPr>
                  <a:r>
                    <a:rPr lang="fr-FR" b="1" dirty="0">
                      <a:latin typeface="+mn-lt"/>
                    </a:rPr>
                    <a:t>OR&lt; 1 ou OR&gt;1</a:t>
                  </a:r>
                </a:p>
                <a:p>
                  <a:pPr algn="ctr">
                    <a:lnSpc>
                      <a:spcPts val="2400"/>
                    </a:lnSpc>
                    <a:defRPr/>
                  </a:pPr>
                  <a:r>
                    <a:rPr lang="fr-FR" b="1" dirty="0">
                      <a:latin typeface="+mn-lt"/>
                    </a:rPr>
                    <a:t>Et IC 95% contient le 1 </a:t>
                  </a:r>
                </a:p>
                <a:p>
                  <a:pPr marL="342900" indent="-342900" algn="ctr">
                    <a:lnSpc>
                      <a:spcPts val="2400"/>
                    </a:lnSpc>
                    <a:buFont typeface="Symbol" panose="05050102010706020507" pitchFamily="18" charset="2"/>
                    <a:buChar char="Þ"/>
                    <a:defRPr/>
                  </a:pPr>
                  <a:r>
                    <a:rPr lang="fr-FR" b="1" dirty="0">
                      <a:latin typeface="+mn-lt"/>
                    </a:rPr>
                    <a:t>Pas d’association prouvée</a:t>
                  </a:r>
                </a:p>
                <a:p>
                  <a:pPr marL="342900" indent="-342900" algn="ctr">
                    <a:lnSpc>
                      <a:spcPts val="2400"/>
                    </a:lnSpc>
                    <a:buFont typeface="Symbol" panose="05050102010706020507" pitchFamily="18" charset="2"/>
                    <a:buChar char="Þ"/>
                    <a:defRPr/>
                  </a:pPr>
                  <a:endParaRPr lang="fr-FR" b="1" dirty="0">
                    <a:latin typeface="+mn-lt"/>
                  </a:endParaRPr>
                </a:p>
                <a:p>
                  <a:pPr marL="342900" indent="-342900">
                    <a:lnSpc>
                      <a:spcPts val="2400"/>
                    </a:lnSpc>
                    <a:buFont typeface="Symbol" panose="05050102010706020507" pitchFamily="18" charset="2"/>
                    <a:buChar char="Þ"/>
                    <a:defRPr/>
                  </a:pPr>
                  <a:endParaRPr lang="fr-FR" b="1" dirty="0">
                    <a:latin typeface="+mn-lt"/>
                  </a:endParaRPr>
                </a:p>
              </p:txBody>
            </p:sp>
          </p:grpSp>
          <p:cxnSp>
            <p:nvCxnSpPr>
              <p:cNvPr id="23" name="Connecteur droit 22">
                <a:extLst>
                  <a:ext uri="{FF2B5EF4-FFF2-40B4-BE49-F238E27FC236}">
                    <a16:creationId xmlns:a16="http://schemas.microsoft.com/office/drawing/2014/main" id="{16A062AE-748C-4CA4-A0C4-2B26C86939AD}"/>
                  </a:ext>
                </a:extLst>
              </p:cNvPr>
              <p:cNvCxnSpPr/>
              <p:nvPr/>
            </p:nvCxnSpPr>
            <p:spPr>
              <a:xfrm>
                <a:off x="3357554" y="3713165"/>
                <a:ext cx="1857388" cy="317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320799FF-D4B2-4F40-8EE1-AFE65169828D}"/>
                  </a:ext>
                </a:extLst>
              </p:cNvPr>
              <p:cNvCxnSpPr/>
              <p:nvPr/>
            </p:nvCxnSpPr>
            <p:spPr>
              <a:xfrm rot="5400000">
                <a:off x="4001290" y="3713958"/>
                <a:ext cx="28575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804" name="Rectangle 32">
              <a:extLst>
                <a:ext uri="{FF2B5EF4-FFF2-40B4-BE49-F238E27FC236}">
                  <a16:creationId xmlns:a16="http://schemas.microsoft.com/office/drawing/2014/main" id="{2C6A2D95-444E-4287-8AB3-1F0B9CFD0AB6}"/>
                </a:ext>
              </a:extLst>
            </p:cNvPr>
            <p:cNvSpPr>
              <a:spLocks noChangeArrowheads="1"/>
            </p:cNvSpPr>
            <p:nvPr/>
          </p:nvSpPr>
          <p:spPr bwMode="auto">
            <a:xfrm>
              <a:off x="6215063" y="548680"/>
              <a:ext cx="566737" cy="461963"/>
            </a:xfrm>
            <a:prstGeom prst="rect">
              <a:avLst/>
            </a:prstGeom>
            <a:noFill/>
            <a:ln w="9525">
              <a:noFill/>
              <a:miter lim="800000"/>
              <a:headEnd/>
              <a:tailEnd/>
            </a:ln>
          </p:spPr>
          <p:txBody>
            <a:bodyPr wrap="none">
              <a:spAutoFit/>
            </a:bodyPr>
            <a:lstStyle/>
            <a:p>
              <a:pPr>
                <a:defRPr/>
              </a:pPr>
              <a:r>
                <a:rPr lang="fr-FR" b="1" dirty="0">
                  <a:latin typeface="+mn-lt"/>
                </a:rPr>
                <a:t>OR</a:t>
              </a:r>
              <a:endParaRPr lang="fr-FR" dirty="0">
                <a:latin typeface="+mn-lt"/>
              </a:endParaRPr>
            </a:p>
          </p:txBody>
        </p:sp>
        <p:sp>
          <p:nvSpPr>
            <p:cNvPr id="34" name="Rectangle 33">
              <a:extLst>
                <a:ext uri="{FF2B5EF4-FFF2-40B4-BE49-F238E27FC236}">
                  <a16:creationId xmlns:a16="http://schemas.microsoft.com/office/drawing/2014/main" id="{3FDD4C1F-6C0B-4894-A693-30138EF3E8D0}"/>
                </a:ext>
              </a:extLst>
            </p:cNvPr>
            <p:cNvSpPr/>
            <p:nvPr/>
          </p:nvSpPr>
          <p:spPr>
            <a:xfrm>
              <a:off x="6215063" y="1405930"/>
              <a:ext cx="1266825" cy="461963"/>
            </a:xfrm>
            <a:prstGeom prst="rect">
              <a:avLst/>
            </a:prstGeom>
          </p:spPr>
          <p:txBody>
            <a:bodyPr wrap="none">
              <a:spAutoFit/>
            </a:bodyPr>
            <a:lstStyle/>
            <a:p>
              <a:pPr>
                <a:defRPr/>
              </a:pPr>
              <a:r>
                <a:rPr lang="fr-FR" b="1" dirty="0">
                  <a:solidFill>
                    <a:schemeClr val="tx2">
                      <a:lumMod val="60000"/>
                      <a:lumOff val="40000"/>
                    </a:schemeClr>
                  </a:solidFill>
                  <a:latin typeface="+mn-lt"/>
                </a:rPr>
                <a:t>ICC 95% </a:t>
              </a:r>
            </a:p>
          </p:txBody>
        </p:sp>
        <p:cxnSp>
          <p:nvCxnSpPr>
            <p:cNvPr id="35" name="Connecteur droit 34">
              <a:extLst>
                <a:ext uri="{FF2B5EF4-FFF2-40B4-BE49-F238E27FC236}">
                  <a16:creationId xmlns:a16="http://schemas.microsoft.com/office/drawing/2014/main" id="{03C6586B-D123-4472-9205-761D1A4D9C92}"/>
                </a:ext>
              </a:extLst>
            </p:cNvPr>
            <p:cNvCxnSpPr/>
            <p:nvPr/>
          </p:nvCxnSpPr>
          <p:spPr>
            <a:xfrm rot="5400000">
              <a:off x="6358732" y="1119386"/>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0401FA8-3A9B-492F-8DE9-7B23634C6C7D}"/>
                </a:ext>
              </a:extLst>
            </p:cNvPr>
            <p:cNvCxnSpPr/>
            <p:nvPr/>
          </p:nvCxnSpPr>
          <p:spPr>
            <a:xfrm>
              <a:off x="5929313" y="1120180"/>
              <a:ext cx="18573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ccolade ouvrante 38">
              <a:extLst>
                <a:ext uri="{FF2B5EF4-FFF2-40B4-BE49-F238E27FC236}">
                  <a16:creationId xmlns:a16="http://schemas.microsoft.com/office/drawing/2014/main" id="{1AE0EA09-DEFB-4B4C-9988-A6057A89C63E}"/>
                </a:ext>
              </a:extLst>
            </p:cNvPr>
            <p:cNvSpPr/>
            <p:nvPr/>
          </p:nvSpPr>
          <p:spPr>
            <a:xfrm rot="5400000" flipH="1">
              <a:off x="6715126" y="405805"/>
              <a:ext cx="285750" cy="1857375"/>
            </a:xfrm>
            <a:prstGeom prst="leftBrace">
              <a:avLst>
                <a:gd name="adj1" fmla="val 8333"/>
                <a:gd name="adj2" fmla="val 487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sp>
        <p:nvSpPr>
          <p:cNvPr id="30" name="Titre 1">
            <a:extLst>
              <a:ext uri="{FF2B5EF4-FFF2-40B4-BE49-F238E27FC236}">
                <a16:creationId xmlns:a16="http://schemas.microsoft.com/office/drawing/2014/main" id="{5ED9CC22-8D2C-4043-B9BE-7893D866CCAC}"/>
              </a:ext>
            </a:extLst>
          </p:cNvPr>
          <p:cNvSpPr txBox="1">
            <a:spLocks/>
          </p:cNvSpPr>
          <p:nvPr/>
        </p:nvSpPr>
        <p:spPr>
          <a:xfrm>
            <a:off x="0" y="274638"/>
            <a:ext cx="91440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800" dirty="0" err="1"/>
              <a:t>Odds</a:t>
            </a:r>
            <a:r>
              <a:rPr lang="fr-FR" altLang="fr-FR" sz="2800" dirty="0"/>
              <a:t> Ratio (OR) et Intervalle de confiance (IC 95%)</a:t>
            </a:r>
          </a:p>
          <a:p>
            <a:r>
              <a:rPr lang="fr-FR" altLang="fr-FR" sz="2800" dirty="0"/>
              <a:t>Interprétation</a:t>
            </a: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2869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p:cNvCxnSpPr/>
          <p:nvPr/>
        </p:nvCxnSpPr>
        <p:spPr>
          <a:xfrm rot="5400000">
            <a:off x="1677988" y="3178175"/>
            <a:ext cx="5788025" cy="3175"/>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a:off x="4645943" y="5397009"/>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785813" y="5905867"/>
            <a:ext cx="7643812" cy="71437"/>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643732" y="5999956"/>
            <a:ext cx="28575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799" name="ZoneTexte 17"/>
          <p:cNvSpPr txBox="1">
            <a:spLocks noChangeArrowheads="1"/>
          </p:cNvSpPr>
          <p:nvPr/>
        </p:nvSpPr>
        <p:spPr bwMode="auto">
          <a:xfrm>
            <a:off x="642938" y="6181725"/>
            <a:ext cx="357187" cy="460375"/>
          </a:xfrm>
          <a:prstGeom prst="rect">
            <a:avLst/>
          </a:prstGeom>
          <a:noFill/>
          <a:ln w="9525">
            <a:noFill/>
            <a:miter lim="800000"/>
            <a:headEnd/>
            <a:tailEnd/>
          </a:ln>
        </p:spPr>
        <p:txBody>
          <a:bodyPr>
            <a:spAutoFit/>
          </a:bodyPr>
          <a:lstStyle/>
          <a:p>
            <a:pPr>
              <a:defRPr/>
            </a:pPr>
            <a:r>
              <a:rPr lang="fr-FR" b="1">
                <a:latin typeface="+mn-lt"/>
              </a:rPr>
              <a:t>0</a:t>
            </a:r>
          </a:p>
        </p:txBody>
      </p:sp>
      <p:sp>
        <p:nvSpPr>
          <p:cNvPr id="95239" name="Rectangle 18"/>
          <p:cNvSpPr>
            <a:spLocks noChangeArrowheads="1"/>
          </p:cNvSpPr>
          <p:nvPr/>
        </p:nvSpPr>
        <p:spPr bwMode="auto">
          <a:xfrm>
            <a:off x="8143875" y="6081713"/>
            <a:ext cx="684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fr-FR" altLang="fr-FR" b="1">
                <a:latin typeface="Calibri" panose="020F0502020204030204" pitchFamily="34" charset="0"/>
              </a:rPr>
              <a:t>+ </a:t>
            </a:r>
            <a:r>
              <a:rPr lang="fr-FR" altLang="fr-FR" b="1">
                <a:latin typeface="Calibri" panose="020F0502020204030204" pitchFamily="34" charset="0"/>
                <a:cs typeface="Times New Roman" panose="02020603050405020304" pitchFamily="18" charset="0"/>
              </a:rPr>
              <a:t>∞</a:t>
            </a:r>
            <a:endParaRPr lang="fr-FR" altLang="fr-FR" b="1">
              <a:latin typeface="Calibri" panose="020F0502020204030204" pitchFamily="34" charset="0"/>
            </a:endParaRPr>
          </a:p>
        </p:txBody>
      </p:sp>
      <p:sp>
        <p:nvSpPr>
          <p:cNvPr id="33801" name="Rectangle 29"/>
          <p:cNvSpPr>
            <a:spLocks noChangeArrowheads="1"/>
          </p:cNvSpPr>
          <p:nvPr/>
        </p:nvSpPr>
        <p:spPr bwMode="auto">
          <a:xfrm>
            <a:off x="4425950" y="6145213"/>
            <a:ext cx="339725" cy="461962"/>
          </a:xfrm>
          <a:prstGeom prst="rect">
            <a:avLst/>
          </a:prstGeom>
          <a:noFill/>
          <a:ln w="9525">
            <a:noFill/>
            <a:miter lim="800000"/>
            <a:headEnd/>
            <a:tailEnd/>
          </a:ln>
        </p:spPr>
        <p:txBody>
          <a:bodyPr wrap="none">
            <a:spAutoFit/>
          </a:bodyPr>
          <a:lstStyle/>
          <a:p>
            <a:pPr>
              <a:defRPr/>
            </a:pPr>
            <a:r>
              <a:rPr lang="fr-FR" b="1">
                <a:latin typeface="+mn-lt"/>
              </a:rPr>
              <a:t>1</a:t>
            </a:r>
          </a:p>
        </p:txBody>
      </p:sp>
      <p:cxnSp>
        <p:nvCxnSpPr>
          <p:cNvPr id="9" name="Connecteur droit 8"/>
          <p:cNvCxnSpPr/>
          <p:nvPr/>
        </p:nvCxnSpPr>
        <p:spPr bwMode="auto">
          <a:xfrm>
            <a:off x="4139952" y="5420190"/>
            <a:ext cx="1688523"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804" name="Rectangle 32"/>
          <p:cNvSpPr>
            <a:spLocks noChangeArrowheads="1"/>
          </p:cNvSpPr>
          <p:nvPr/>
        </p:nvSpPr>
        <p:spPr bwMode="auto">
          <a:xfrm>
            <a:off x="6215063" y="285750"/>
            <a:ext cx="566181" cy="461665"/>
          </a:xfrm>
          <a:prstGeom prst="rect">
            <a:avLst/>
          </a:prstGeom>
          <a:noFill/>
          <a:ln w="9525">
            <a:noFill/>
            <a:miter lim="800000"/>
            <a:headEnd/>
            <a:tailEnd/>
          </a:ln>
        </p:spPr>
        <p:txBody>
          <a:bodyPr wrap="none">
            <a:spAutoFit/>
          </a:bodyPr>
          <a:lstStyle/>
          <a:p>
            <a:pPr>
              <a:defRPr/>
            </a:pPr>
            <a:r>
              <a:rPr lang="fr-FR" b="1" dirty="0">
                <a:latin typeface="+mn-lt"/>
              </a:rPr>
              <a:t>OR</a:t>
            </a:r>
            <a:endParaRPr lang="fr-FR" dirty="0">
              <a:latin typeface="+mn-lt"/>
            </a:endParaRPr>
          </a:p>
        </p:txBody>
      </p:sp>
      <p:sp>
        <p:nvSpPr>
          <p:cNvPr id="34" name="Rectangle 33"/>
          <p:cNvSpPr/>
          <p:nvPr/>
        </p:nvSpPr>
        <p:spPr>
          <a:xfrm>
            <a:off x="6215063" y="1143000"/>
            <a:ext cx="1103312" cy="461963"/>
          </a:xfrm>
          <a:prstGeom prst="rect">
            <a:avLst/>
          </a:prstGeom>
        </p:spPr>
        <p:txBody>
          <a:bodyPr wrap="none">
            <a:spAutoFit/>
          </a:bodyPr>
          <a:lstStyle/>
          <a:p>
            <a:pPr>
              <a:defRPr/>
            </a:pPr>
            <a:r>
              <a:rPr lang="fr-FR" b="1" dirty="0">
                <a:solidFill>
                  <a:schemeClr val="tx2">
                    <a:lumMod val="60000"/>
                    <a:lumOff val="40000"/>
                  </a:schemeClr>
                </a:solidFill>
                <a:latin typeface="+mn-lt"/>
              </a:rPr>
              <a:t>IC 95% </a:t>
            </a:r>
          </a:p>
        </p:txBody>
      </p:sp>
      <p:cxnSp>
        <p:nvCxnSpPr>
          <p:cNvPr id="35" name="Connecteur droit 34"/>
          <p:cNvCxnSpPr/>
          <p:nvPr/>
        </p:nvCxnSpPr>
        <p:spPr>
          <a:xfrm rot="5400000">
            <a:off x="6358732" y="856456"/>
            <a:ext cx="28575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5929313" y="857250"/>
            <a:ext cx="18573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Accolade ouvrante 38"/>
          <p:cNvSpPr/>
          <p:nvPr/>
        </p:nvSpPr>
        <p:spPr>
          <a:xfrm rot="5400000" flipH="1">
            <a:off x="6715126" y="142875"/>
            <a:ext cx="285750" cy="1857375"/>
          </a:xfrm>
          <a:prstGeom prst="leftBrace">
            <a:avLst>
              <a:gd name="adj1" fmla="val 8333"/>
              <a:gd name="adj2" fmla="val 487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8" name="Text Box 5"/>
          <p:cNvSpPr txBox="1">
            <a:spLocks noChangeArrowheads="1"/>
          </p:cNvSpPr>
          <p:nvPr/>
        </p:nvSpPr>
        <p:spPr bwMode="auto">
          <a:xfrm>
            <a:off x="34925" y="1965692"/>
            <a:ext cx="9107488" cy="2800767"/>
          </a:xfrm>
          <a:prstGeom prst="rect">
            <a:avLst/>
          </a:prstGeom>
          <a:solidFill>
            <a:schemeClr val="bg1"/>
          </a:solidFill>
          <a:ln w="28575">
            <a:solidFill>
              <a:srgbClr val="00B050"/>
            </a:solidFill>
            <a:miter lim="800000"/>
            <a:headEnd/>
            <a:tailEnd/>
          </a:ln>
        </p:spPr>
        <p:txBody>
          <a:bodyPr>
            <a:spAutoFit/>
          </a:bodyPr>
          <a:lstStyle/>
          <a:p>
            <a:pPr>
              <a:defRPr/>
            </a:pPr>
            <a:endParaRPr lang="fr-FR" sz="800" b="1" dirty="0">
              <a:latin typeface="+mn-lt"/>
              <a:cs typeface="Tahoma" pitchFamily="34" charset="0"/>
            </a:endParaRPr>
          </a:p>
          <a:p>
            <a:pPr algn="ctr">
              <a:defRPr/>
            </a:pPr>
            <a:r>
              <a:rPr lang="fr-FR" b="1" dirty="0">
                <a:latin typeface="+mn-lt"/>
                <a:cs typeface="Tahoma" pitchFamily="34" charset="0"/>
                <a:sym typeface="Symbol" pitchFamily="18" charset="2"/>
              </a:rPr>
              <a:t>OR = 1.7 [IC95% 0.7-4.6]</a:t>
            </a:r>
          </a:p>
          <a:p>
            <a:pPr lvl="0" algn="ctr">
              <a:defRPr/>
            </a:pPr>
            <a:r>
              <a:rPr lang="fr-FR" b="1" dirty="0">
                <a:solidFill>
                  <a:prstClr val="black"/>
                </a:solidFill>
                <a:latin typeface="Calibri"/>
                <a:cs typeface="Tahoma" pitchFamily="34" charset="0"/>
                <a:sym typeface="Symbol" pitchFamily="18" charset="2"/>
              </a:rPr>
              <a:t>La vaccination contre l’hépatite B n’est pas associée de façon statistiquement significative avec le risque de SEP</a:t>
            </a:r>
            <a:endParaRPr lang="fr-FR" b="1" dirty="0">
              <a:latin typeface="+mn-lt"/>
              <a:cs typeface="Tahoma" pitchFamily="34" charset="0"/>
              <a:sym typeface="Symbol" pitchFamily="18" charset="2"/>
            </a:endParaRPr>
          </a:p>
          <a:p>
            <a:pPr algn="ctr">
              <a:defRPr/>
            </a:pPr>
            <a:r>
              <a:rPr lang="fr-FR" b="1" dirty="0">
                <a:solidFill>
                  <a:prstClr val="black"/>
                </a:solidFill>
                <a:latin typeface="Calibri"/>
                <a:cs typeface="Tahoma" pitchFamily="34" charset="0"/>
                <a:sym typeface="Symbol" pitchFamily="18" charset="2"/>
              </a:rPr>
              <a:t>1.7</a:t>
            </a:r>
            <a:r>
              <a:rPr lang="fr-FR" b="1" dirty="0">
                <a:latin typeface="+mn-lt"/>
                <a:cs typeface="Tahoma" pitchFamily="34" charset="0"/>
                <a:sym typeface="Symbol" pitchFamily="18" charset="2"/>
              </a:rPr>
              <a:t> est l’estimation de l’OR réel</a:t>
            </a:r>
          </a:p>
          <a:p>
            <a:pPr algn="ctr">
              <a:defRPr/>
            </a:pPr>
            <a:r>
              <a:rPr lang="fr-FR" b="1" dirty="0">
                <a:latin typeface="+mn-lt"/>
                <a:cs typeface="Tahoma" pitchFamily="34" charset="0"/>
                <a:sym typeface="Symbol" pitchFamily="18" charset="2"/>
              </a:rPr>
              <a:t>Mais l’ICC à 95% comprend la valeur 1 donc on ne peut pas affirmer que le risque de SEP soit supérieur chez les personnes vaccinées par rapport aux non-vaccinées </a:t>
            </a:r>
            <a:endParaRPr lang="fr-FR" b="1" dirty="0">
              <a:solidFill>
                <a:srgbClr val="00B050"/>
              </a:solidFill>
              <a:latin typeface="+mn-lt"/>
              <a:cs typeface="Tahoma" pitchFamily="34" charset="0"/>
              <a:sym typeface="Symbol" pitchFamily="18" charset="2"/>
            </a:endParaRPr>
          </a:p>
        </p:txBody>
      </p:sp>
      <p:sp>
        <p:nvSpPr>
          <p:cNvPr id="4" name="Espace réservé du numéro de diapositive 3"/>
          <p:cNvSpPr>
            <a:spLocks noGrp="1"/>
          </p:cNvSpPr>
          <p:nvPr>
            <p:ph type="sldNum" sz="quarter" idx="12"/>
          </p:nvPr>
        </p:nvSpPr>
        <p:spPr>
          <a:xfrm>
            <a:off x="8191500" y="6411912"/>
            <a:ext cx="2133600" cy="365125"/>
          </a:xfrm>
        </p:spPr>
        <p:txBody>
          <a:bodyPr/>
          <a:lstStyle/>
          <a:p>
            <a:pPr>
              <a:defRPr/>
            </a:pPr>
            <a:fld id="{CBAA5B79-964A-4FBC-ABBD-1DB548FEBF53}" type="slidenum">
              <a:rPr lang="fr-FR" altLang="fr-FR" smtClean="0"/>
              <a:pPr>
                <a:defRPr/>
              </a:pPr>
              <a:t>37</a:t>
            </a:fld>
            <a:endParaRPr lang="fr-FR" altLang="fr-FR" dirty="0"/>
          </a:p>
        </p:txBody>
      </p:sp>
      <p:sp>
        <p:nvSpPr>
          <p:cNvPr id="5" name="Rectangle 4"/>
          <p:cNvSpPr/>
          <p:nvPr/>
        </p:nvSpPr>
        <p:spPr>
          <a:xfrm>
            <a:off x="4522340" y="4777880"/>
            <a:ext cx="577402" cy="461665"/>
          </a:xfrm>
          <a:prstGeom prst="rect">
            <a:avLst/>
          </a:prstGeom>
          <a:ln>
            <a:noFill/>
          </a:ln>
        </p:spPr>
        <p:txBody>
          <a:bodyPr wrap="none">
            <a:spAutoFit/>
          </a:bodyPr>
          <a:lstStyle/>
          <a:p>
            <a:r>
              <a:rPr lang="fr-FR" b="1" dirty="0">
                <a:latin typeface="Calibri" panose="020F0502020204030204"/>
              </a:rPr>
              <a:t>1.7</a:t>
            </a:r>
            <a:endParaRPr lang="fr-FR" dirty="0"/>
          </a:p>
        </p:txBody>
      </p:sp>
      <p:sp>
        <p:nvSpPr>
          <p:cNvPr id="7" name="Rectangle 6"/>
          <p:cNvSpPr/>
          <p:nvPr/>
        </p:nvSpPr>
        <p:spPr>
          <a:xfrm>
            <a:off x="3869620" y="5458273"/>
            <a:ext cx="1009513" cy="461665"/>
          </a:xfrm>
          <a:prstGeom prst="rect">
            <a:avLst/>
          </a:prstGeom>
          <a:ln>
            <a:noFill/>
          </a:ln>
        </p:spPr>
        <p:txBody>
          <a:bodyPr wrap="square">
            <a:spAutoFit/>
          </a:bodyPr>
          <a:lstStyle/>
          <a:p>
            <a:r>
              <a:rPr lang="fr-FR" b="1" dirty="0">
                <a:latin typeface="Calibri" panose="020F0502020204030204"/>
              </a:rPr>
              <a:t>0.7</a:t>
            </a:r>
            <a:endParaRPr lang="fr-FR" dirty="0"/>
          </a:p>
        </p:txBody>
      </p:sp>
      <p:sp>
        <p:nvSpPr>
          <p:cNvPr id="24" name="Rectangle 23"/>
          <p:cNvSpPr/>
          <p:nvPr/>
        </p:nvSpPr>
        <p:spPr>
          <a:xfrm>
            <a:off x="5578774" y="5462499"/>
            <a:ext cx="577402" cy="461665"/>
          </a:xfrm>
          <a:prstGeom prst="rect">
            <a:avLst/>
          </a:prstGeom>
          <a:ln>
            <a:noFill/>
          </a:ln>
        </p:spPr>
        <p:txBody>
          <a:bodyPr wrap="square">
            <a:spAutoFit/>
          </a:bodyPr>
          <a:lstStyle/>
          <a:p>
            <a:r>
              <a:rPr lang="fr-FR" b="1" dirty="0">
                <a:latin typeface="Calibri" panose="020F0502020204030204"/>
              </a:rPr>
              <a:t>4.6</a:t>
            </a:r>
            <a:endParaRPr lang="fr-FR" dirty="0"/>
          </a:p>
        </p:txBody>
      </p:sp>
      <p:pic>
        <p:nvPicPr>
          <p:cNvPr id="2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23" name="Rectangle 22">
            <a:extLst>
              <a:ext uri="{FF2B5EF4-FFF2-40B4-BE49-F238E27FC236}">
                <a16:creationId xmlns:a16="http://schemas.microsoft.com/office/drawing/2014/main" id="{49C37CD5-962D-4502-B2CD-AAA2CE7A9849}"/>
              </a:ext>
            </a:extLst>
          </p:cNvPr>
          <p:cNvSpPr/>
          <p:nvPr/>
        </p:nvSpPr>
        <p:spPr>
          <a:xfrm>
            <a:off x="5754822" y="5127575"/>
            <a:ext cx="539457" cy="461665"/>
          </a:xfrm>
          <a:prstGeom prst="rect">
            <a:avLst/>
          </a:prstGeom>
        </p:spPr>
        <p:txBody>
          <a:bodyPr wrap="square">
            <a:spAutoFit/>
          </a:bodyPr>
          <a:lstStyle/>
          <a:p>
            <a:r>
              <a:rPr lang="fr-FR" dirty="0">
                <a:ln w="19050">
                  <a:solidFill>
                    <a:schemeClr val="tx1"/>
                  </a:solidFill>
                </a:ln>
              </a:rPr>
              <a:t>] </a:t>
            </a:r>
            <a:r>
              <a:rPr lang="fr-FR" dirty="0"/>
              <a:t>    </a:t>
            </a:r>
          </a:p>
        </p:txBody>
      </p:sp>
      <p:sp>
        <p:nvSpPr>
          <p:cNvPr id="25" name="Rectangle 24">
            <a:extLst>
              <a:ext uri="{FF2B5EF4-FFF2-40B4-BE49-F238E27FC236}">
                <a16:creationId xmlns:a16="http://schemas.microsoft.com/office/drawing/2014/main" id="{DA646859-1876-4084-8A92-244B4E585AF6}"/>
              </a:ext>
            </a:extLst>
          </p:cNvPr>
          <p:cNvSpPr/>
          <p:nvPr/>
        </p:nvSpPr>
        <p:spPr>
          <a:xfrm>
            <a:off x="3995936" y="5151021"/>
            <a:ext cx="652743" cy="461665"/>
          </a:xfrm>
          <a:prstGeom prst="rect">
            <a:avLst/>
          </a:prstGeom>
        </p:spPr>
        <p:txBody>
          <a:bodyPr wrap="square">
            <a:spAutoFit/>
          </a:bodyPr>
          <a:lstStyle/>
          <a:p>
            <a:r>
              <a:rPr lang="fr-FR" dirty="0">
                <a:ln w="19050">
                  <a:solidFill>
                    <a:schemeClr val="tx1"/>
                  </a:solidFill>
                </a:ln>
              </a:rPr>
              <a:t>[ </a:t>
            </a:r>
            <a:r>
              <a:rPr lang="fr-FR" dirty="0"/>
              <a:t>    </a:t>
            </a:r>
          </a:p>
        </p:txBody>
      </p:sp>
    </p:spTree>
    <p:extLst>
      <p:ext uri="{BB962C8B-B14F-4D97-AF65-F5344CB8AC3E}">
        <p14:creationId xmlns:p14="http://schemas.microsoft.com/office/powerpoint/2010/main" val="21405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41BFB71D-C37A-4889-AB03-9A7674465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293" t="1541" r="1535" b="65775"/>
          <a:stretch>
            <a:fillRect/>
          </a:stretch>
        </p:blipFill>
        <p:spPr bwMode="auto">
          <a:xfrm>
            <a:off x="117475" y="1763538"/>
            <a:ext cx="90265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AE91BD7-9615-47FD-836D-AFB74887F641}"/>
              </a:ext>
            </a:extLst>
          </p:cNvPr>
          <p:cNvSpPr/>
          <p:nvPr/>
        </p:nvSpPr>
        <p:spPr>
          <a:xfrm>
            <a:off x="157163" y="4759151"/>
            <a:ext cx="9024937" cy="20542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Aft>
                <a:spcPts val="300"/>
              </a:spcAft>
              <a:defRPr/>
            </a:pPr>
            <a:endParaRPr lang="fr-FR" dirty="0"/>
          </a:p>
          <a:p>
            <a:pPr>
              <a:spcAft>
                <a:spcPts val="300"/>
              </a:spcAft>
              <a:defRPr/>
            </a:pPr>
            <a:r>
              <a:rPr lang="fr-FR" dirty="0"/>
              <a:t>l’</a:t>
            </a:r>
            <a:r>
              <a:rPr lang="fr-FR" dirty="0" err="1"/>
              <a:t>Odds</a:t>
            </a:r>
            <a:r>
              <a:rPr lang="fr-FR" dirty="0"/>
              <a:t> Ratio pour 1</a:t>
            </a:r>
            <a:r>
              <a:rPr lang="fr-FR" baseline="30000" dirty="0"/>
              <a:t>er</a:t>
            </a:r>
            <a:r>
              <a:rPr lang="fr-FR" dirty="0"/>
              <a:t>  épisode démyélinisant du SNC 2 mois suivant vaccination </a:t>
            </a:r>
            <a:r>
              <a:rPr lang="fr-FR" dirty="0" err="1"/>
              <a:t>antiHB</a:t>
            </a:r>
            <a:r>
              <a:rPr lang="fr-FR" dirty="0"/>
              <a:t> était de 1.8 (IC 95% 0.7-4.6)</a:t>
            </a:r>
          </a:p>
          <a:p>
            <a:pPr>
              <a:spcAft>
                <a:spcPts val="300"/>
              </a:spcAft>
              <a:defRPr/>
            </a:pPr>
            <a:endParaRPr lang="fr-FR" dirty="0"/>
          </a:p>
          <a:p>
            <a:pPr>
              <a:spcAft>
                <a:spcPts val="300"/>
              </a:spcAft>
              <a:defRPr/>
            </a:pPr>
            <a:endParaRPr lang="fr-FR" dirty="0"/>
          </a:p>
        </p:txBody>
      </p:sp>
      <p:sp>
        <p:nvSpPr>
          <p:cNvPr id="11" name="Rectangle 10">
            <a:extLst>
              <a:ext uri="{FF2B5EF4-FFF2-40B4-BE49-F238E27FC236}">
                <a16:creationId xmlns:a16="http://schemas.microsoft.com/office/drawing/2014/main" id="{DFFFCBAC-EAAA-45BA-8622-4AFBF863D6F1}"/>
              </a:ext>
            </a:extLst>
          </p:cNvPr>
          <p:cNvSpPr/>
          <p:nvPr/>
        </p:nvSpPr>
        <p:spPr>
          <a:xfrm>
            <a:off x="4260850" y="3538363"/>
            <a:ext cx="4718050" cy="36036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Rectangle 1"/>
          <p:cNvSpPr/>
          <p:nvPr/>
        </p:nvSpPr>
        <p:spPr>
          <a:xfrm>
            <a:off x="157163" y="3919046"/>
            <a:ext cx="8821737" cy="37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61CE921-3531-46A7-B56B-34BBE90A9834}"/>
              </a:ext>
            </a:extLst>
          </p:cNvPr>
          <p:cNvSpPr/>
          <p:nvPr/>
        </p:nvSpPr>
        <p:spPr>
          <a:xfrm>
            <a:off x="323850" y="357188"/>
            <a:ext cx="8509000" cy="4619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fr-FR" b="1" dirty="0">
                <a:latin typeface="+mj-lt"/>
              </a:rPr>
              <a:t>Table 2 : force de l’association et significativité statistique</a:t>
            </a:r>
            <a:endParaRPr lang="fr-FR" dirty="0">
              <a:latin typeface="+mj-lt"/>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9766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41BFB71D-C37A-4889-AB03-9A7674465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293" t="1541" r="1535" b="65775"/>
          <a:stretch>
            <a:fillRect/>
          </a:stretch>
        </p:blipFill>
        <p:spPr bwMode="auto">
          <a:xfrm>
            <a:off x="117475" y="1763538"/>
            <a:ext cx="90265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AE91BD7-9615-47FD-836D-AFB74887F641}"/>
              </a:ext>
            </a:extLst>
          </p:cNvPr>
          <p:cNvSpPr/>
          <p:nvPr/>
        </p:nvSpPr>
        <p:spPr>
          <a:xfrm>
            <a:off x="157163" y="4759151"/>
            <a:ext cx="9024937" cy="20542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Aft>
                <a:spcPts val="300"/>
              </a:spcAft>
              <a:defRPr/>
            </a:pPr>
            <a:endParaRPr lang="fr-FR" dirty="0"/>
          </a:p>
          <a:p>
            <a:pPr>
              <a:spcAft>
                <a:spcPts val="300"/>
              </a:spcAft>
              <a:defRPr/>
            </a:pPr>
            <a:r>
              <a:rPr lang="fr-FR" dirty="0"/>
              <a:t>l’</a:t>
            </a:r>
            <a:r>
              <a:rPr lang="fr-FR" dirty="0" err="1"/>
              <a:t>Odds</a:t>
            </a:r>
            <a:r>
              <a:rPr lang="fr-FR" dirty="0"/>
              <a:t> Ratio pour 1</a:t>
            </a:r>
            <a:r>
              <a:rPr lang="fr-FR" baseline="30000" dirty="0"/>
              <a:t>er</a:t>
            </a:r>
            <a:r>
              <a:rPr lang="fr-FR" dirty="0"/>
              <a:t>  épisode démyélinisant du SNC 2 mois suivant vaccination </a:t>
            </a:r>
            <a:r>
              <a:rPr lang="fr-FR" dirty="0" err="1"/>
              <a:t>antiHB</a:t>
            </a:r>
            <a:r>
              <a:rPr lang="fr-FR" dirty="0"/>
              <a:t> était de 1.8 (IC 95% 0.7-4.6)</a:t>
            </a:r>
          </a:p>
          <a:p>
            <a:pPr>
              <a:spcAft>
                <a:spcPts val="300"/>
              </a:spcAft>
              <a:defRPr/>
            </a:pPr>
            <a:endParaRPr lang="fr-FR" dirty="0"/>
          </a:p>
          <a:p>
            <a:pPr>
              <a:spcAft>
                <a:spcPts val="300"/>
              </a:spcAft>
              <a:defRPr/>
            </a:pPr>
            <a:endParaRPr lang="fr-FR" dirty="0"/>
          </a:p>
        </p:txBody>
      </p:sp>
      <p:sp>
        <p:nvSpPr>
          <p:cNvPr id="11" name="Rectangle 10">
            <a:extLst>
              <a:ext uri="{FF2B5EF4-FFF2-40B4-BE49-F238E27FC236}">
                <a16:creationId xmlns:a16="http://schemas.microsoft.com/office/drawing/2014/main" id="{DFFFCBAC-EAAA-45BA-8622-4AFBF863D6F1}"/>
              </a:ext>
            </a:extLst>
          </p:cNvPr>
          <p:cNvSpPr/>
          <p:nvPr/>
        </p:nvSpPr>
        <p:spPr>
          <a:xfrm>
            <a:off x="4260850" y="3538363"/>
            <a:ext cx="4718050" cy="36036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Rectangle 1"/>
          <p:cNvSpPr/>
          <p:nvPr/>
        </p:nvSpPr>
        <p:spPr>
          <a:xfrm>
            <a:off x="157163" y="3919046"/>
            <a:ext cx="8821737" cy="37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61CE921-3531-46A7-B56B-34BBE90A9834}"/>
              </a:ext>
            </a:extLst>
          </p:cNvPr>
          <p:cNvSpPr/>
          <p:nvPr/>
        </p:nvSpPr>
        <p:spPr>
          <a:xfrm>
            <a:off x="323850" y="357188"/>
            <a:ext cx="8509000" cy="4619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fr-FR" b="1" dirty="0">
                <a:latin typeface="+mj-lt"/>
              </a:rPr>
              <a:t>Table 2 : force de l’association et significativité statistique</a:t>
            </a:r>
            <a:endParaRPr lang="fr-FR" dirty="0">
              <a:latin typeface="+mj-lt"/>
            </a:endParaRPr>
          </a:p>
        </p:txBody>
      </p:sp>
      <p:graphicFrame>
        <p:nvGraphicFramePr>
          <p:cNvPr id="7" name="Espace réservé du contenu 3">
            <a:extLst>
              <a:ext uri="{FF2B5EF4-FFF2-40B4-BE49-F238E27FC236}">
                <a16:creationId xmlns:a16="http://schemas.microsoft.com/office/drawing/2014/main" id="{71A6706E-69EC-4CA1-A817-AEF1163D17B5}"/>
              </a:ext>
            </a:extLst>
          </p:cNvPr>
          <p:cNvGraphicFramePr>
            <a:graphicFrameLocks/>
          </p:cNvGraphicFramePr>
          <p:nvPr>
            <p:extLst/>
          </p:nvPr>
        </p:nvGraphicFramePr>
        <p:xfrm>
          <a:off x="3851922" y="-27384"/>
          <a:ext cx="5269983" cy="1656762"/>
        </p:xfrm>
        <a:graphic>
          <a:graphicData uri="http://schemas.openxmlformats.org/drawingml/2006/table">
            <a:tbl>
              <a:tblPr firstRow="1" bandRow="1">
                <a:tableStyleId>{5C22544A-7EE6-4342-B048-85BDC9FD1C3A}</a:tableStyleId>
              </a:tblPr>
              <a:tblGrid>
                <a:gridCol w="1756661">
                  <a:extLst>
                    <a:ext uri="{9D8B030D-6E8A-4147-A177-3AD203B41FA5}">
                      <a16:colId xmlns:a16="http://schemas.microsoft.com/office/drawing/2014/main" val="20000"/>
                    </a:ext>
                  </a:extLst>
                </a:gridCol>
                <a:gridCol w="1756661">
                  <a:extLst>
                    <a:ext uri="{9D8B030D-6E8A-4147-A177-3AD203B41FA5}">
                      <a16:colId xmlns:a16="http://schemas.microsoft.com/office/drawing/2014/main" val="20001"/>
                    </a:ext>
                  </a:extLst>
                </a:gridCol>
                <a:gridCol w="1756661">
                  <a:extLst>
                    <a:ext uri="{9D8B030D-6E8A-4147-A177-3AD203B41FA5}">
                      <a16:colId xmlns:a16="http://schemas.microsoft.com/office/drawing/2014/main" val="20002"/>
                    </a:ext>
                  </a:extLst>
                </a:gridCol>
              </a:tblGrid>
              <a:tr h="468000">
                <a:tc>
                  <a:txBody>
                    <a:bodyPr/>
                    <a:lstStyle/>
                    <a:p>
                      <a:endParaRPr lang="fr-FR" sz="1800" dirty="0"/>
                    </a:p>
                  </a:txBody>
                  <a:tcPr marT="45727" marB="45727"/>
                </a:tc>
                <a:tc>
                  <a:txBody>
                    <a:bodyPr/>
                    <a:lstStyle/>
                    <a:p>
                      <a:pPr algn="ctr"/>
                      <a:r>
                        <a:rPr lang="fr-FR" sz="1800" dirty="0"/>
                        <a:t>Cas</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Témoins</a:t>
                      </a:r>
                    </a:p>
                  </a:txBody>
                  <a:tcPr marT="45727" marB="45727"/>
                </a:tc>
                <a:extLst>
                  <a:ext uri="{0D108BD9-81ED-4DB2-BD59-A6C34878D82A}">
                    <a16:rowId xmlns:a16="http://schemas.microsoft.com/office/drawing/2014/main" val="10000"/>
                  </a:ext>
                </a:extLst>
              </a:tr>
              <a:tr h="274139">
                <a:tc>
                  <a:txBody>
                    <a:bodyPr/>
                    <a:lstStyle/>
                    <a:p>
                      <a:pPr>
                        <a:tabLst>
                          <a:tab pos="173038" algn="l"/>
                        </a:tabLst>
                      </a:pPr>
                      <a:r>
                        <a:rPr lang="fr-FR" sz="2000" b="1" dirty="0"/>
                        <a:t>   VACC HB</a:t>
                      </a:r>
                    </a:p>
                  </a:txBody>
                  <a:tcPr marT="45727" marB="45727"/>
                </a:tc>
                <a:tc>
                  <a:txBody>
                    <a:bodyPr/>
                    <a:lstStyle/>
                    <a:p>
                      <a:pPr algn="ctr"/>
                      <a:r>
                        <a:rPr lang="fr-FR" sz="2000" b="1" dirty="0"/>
                        <a:t>13</a:t>
                      </a:r>
                    </a:p>
                  </a:txBody>
                  <a:tcPr marT="45727" marB="45727"/>
                </a:tc>
                <a:tc>
                  <a:txBody>
                    <a:bodyPr/>
                    <a:lstStyle/>
                    <a:p>
                      <a:pPr algn="ctr"/>
                      <a:r>
                        <a:rPr lang="fr-FR" sz="2000" b="1" dirty="0"/>
                        <a:t>12</a:t>
                      </a:r>
                    </a:p>
                  </a:txBody>
                  <a:tcPr marT="45727" marB="45727"/>
                </a:tc>
                <a:extLst>
                  <a:ext uri="{0D108BD9-81ED-4DB2-BD59-A6C34878D82A}">
                    <a16:rowId xmlns:a16="http://schemas.microsoft.com/office/drawing/2014/main" val="10001"/>
                  </a:ext>
                </a:extLst>
              </a:tr>
              <a:tr h="274139">
                <a:tc>
                  <a:txBody>
                    <a:bodyPr/>
                    <a:lstStyle/>
                    <a:p>
                      <a:pPr>
                        <a:tabLst>
                          <a:tab pos="173038" algn="l"/>
                        </a:tabLst>
                      </a:pPr>
                      <a:r>
                        <a:rPr lang="fr-FR" sz="2000" b="1" dirty="0"/>
                        <a:t>	Pas</a:t>
                      </a:r>
                      <a:r>
                        <a:rPr lang="fr-FR" sz="2000" b="1" baseline="0" dirty="0"/>
                        <a:t> VACC HB</a:t>
                      </a:r>
                    </a:p>
                  </a:txBody>
                  <a:tcPr marT="45727" marB="45727"/>
                </a:tc>
                <a:tc>
                  <a:txBody>
                    <a:bodyPr/>
                    <a:lstStyle/>
                    <a:p>
                      <a:pPr algn="ctr"/>
                      <a:r>
                        <a:rPr lang="fr-FR" sz="2000" b="1" dirty="0"/>
                        <a:t>223</a:t>
                      </a:r>
                    </a:p>
                  </a:txBody>
                  <a:tcPr marT="45727" marB="45727"/>
                </a:tc>
                <a:tc>
                  <a:txBody>
                    <a:bodyPr/>
                    <a:lstStyle/>
                    <a:p>
                      <a:pPr algn="ctr"/>
                      <a:r>
                        <a:rPr lang="fr-FR" sz="2000" b="1" dirty="0"/>
                        <a:t>343</a:t>
                      </a:r>
                    </a:p>
                  </a:txBody>
                  <a:tcPr marT="45727" marB="45727"/>
                </a:tc>
                <a:extLst>
                  <a:ext uri="{0D108BD9-81ED-4DB2-BD59-A6C34878D82A}">
                    <a16:rowId xmlns:a16="http://schemas.microsoft.com/office/drawing/2014/main" val="10002"/>
                  </a:ext>
                </a:extLst>
              </a:tr>
              <a:tr h="274139">
                <a:tc>
                  <a:txBody>
                    <a:bodyPr/>
                    <a:lstStyle/>
                    <a:p>
                      <a:endParaRPr lang="fr-FR" sz="2000" b="1" dirty="0"/>
                    </a:p>
                  </a:txBody>
                  <a:tcPr marT="45727" marB="45727"/>
                </a:tc>
                <a:tc>
                  <a:txBody>
                    <a:bodyPr/>
                    <a:lstStyle/>
                    <a:p>
                      <a:pPr algn="ctr"/>
                      <a:r>
                        <a:rPr lang="fr-FR" sz="2000" b="1" dirty="0"/>
                        <a:t>236</a:t>
                      </a:r>
                    </a:p>
                  </a:txBody>
                  <a:tcPr marT="45727" marB="45727"/>
                </a:tc>
                <a:tc>
                  <a:txBody>
                    <a:bodyPr/>
                    <a:lstStyle/>
                    <a:p>
                      <a:pPr algn="ctr"/>
                      <a:r>
                        <a:rPr lang="fr-FR" sz="2000" b="1" dirty="0"/>
                        <a:t>355</a:t>
                      </a:r>
                    </a:p>
                  </a:txBody>
                  <a:tcPr marT="45727" marB="45727"/>
                </a:tc>
                <a:extLst>
                  <a:ext uri="{0D108BD9-81ED-4DB2-BD59-A6C34878D82A}">
                    <a16:rowId xmlns:a16="http://schemas.microsoft.com/office/drawing/2014/main" val="10003"/>
                  </a:ext>
                </a:extLst>
              </a:tr>
            </a:tbl>
          </a:graphicData>
        </a:graphic>
      </p:graphicFrame>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7865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6084AF6-0580-4E2D-A257-2A0A3323766A}"/>
              </a:ext>
            </a:extLst>
          </p:cNvPr>
          <p:cNvPicPr>
            <a:picLocks noChangeAspect="1"/>
          </p:cNvPicPr>
          <p:nvPr/>
        </p:nvPicPr>
        <p:blipFill>
          <a:blip r:embed="rId7"/>
          <a:stretch>
            <a:fillRect/>
          </a:stretch>
        </p:blipFill>
        <p:spPr>
          <a:xfrm>
            <a:off x="933873" y="1505552"/>
            <a:ext cx="6876256" cy="4171595"/>
          </a:xfrm>
          <a:prstGeom prst="rect">
            <a:avLst/>
          </a:prstGeom>
        </p:spPr>
      </p:pic>
      <p:pic>
        <p:nvPicPr>
          <p:cNvPr id="18" name="Image 17">
            <a:extLst>
              <a:ext uri="{FF2B5EF4-FFF2-40B4-BE49-F238E27FC236}">
                <a16:creationId xmlns:a16="http://schemas.microsoft.com/office/drawing/2014/main" id="{2A52FB34-D59E-4FD9-BD6B-808C8DF94BA4}"/>
              </a:ext>
            </a:extLst>
          </p:cNvPr>
          <p:cNvPicPr>
            <a:picLocks noChangeAspect="1"/>
          </p:cNvPicPr>
          <p:nvPr/>
        </p:nvPicPr>
        <p:blipFill>
          <a:blip r:embed="rId8"/>
          <a:stretch>
            <a:fillRect/>
          </a:stretch>
        </p:blipFill>
        <p:spPr>
          <a:xfrm>
            <a:off x="8304996" y="88960"/>
            <a:ext cx="755970" cy="755970"/>
          </a:xfrm>
          <a:prstGeom prst="rect">
            <a:avLst/>
          </a:prstGeom>
        </p:spPr>
      </p:pic>
      <p:sp>
        <p:nvSpPr>
          <p:cNvPr id="19" name="Organigramme : Bande perforée 18">
            <a:extLst>
              <a:ext uri="{FF2B5EF4-FFF2-40B4-BE49-F238E27FC236}">
                <a16:creationId xmlns:a16="http://schemas.microsoft.com/office/drawing/2014/main" id="{94C9F69C-0427-4B84-B9D8-F06CD463F5D3}"/>
              </a:ext>
            </a:extLst>
          </p:cNvPr>
          <p:cNvSpPr/>
          <p:nvPr/>
        </p:nvSpPr>
        <p:spPr>
          <a:xfrm>
            <a:off x="21994" y="154115"/>
            <a:ext cx="2040694" cy="960438"/>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Fin Introduction</a:t>
            </a:r>
          </a:p>
        </p:txBody>
      </p:sp>
      <p:sp>
        <p:nvSpPr>
          <p:cNvPr id="20" name="Titre 1">
            <a:extLst>
              <a:ext uri="{FF2B5EF4-FFF2-40B4-BE49-F238E27FC236}">
                <a16:creationId xmlns:a16="http://schemas.microsoft.com/office/drawing/2014/main" id="{D93DA43E-B072-485D-9562-1CBF8BF64DA5}"/>
              </a:ext>
            </a:extLst>
          </p:cNvPr>
          <p:cNvSpPr txBox="1">
            <a:spLocks/>
          </p:cNvSpPr>
          <p:nvPr/>
        </p:nvSpPr>
        <p:spPr>
          <a:xfrm>
            <a:off x="395536" y="346423"/>
            <a:ext cx="9001000" cy="922337"/>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1. Question de recherche Cas-Témoin</a:t>
            </a:r>
          </a:p>
          <a:p>
            <a:pPr>
              <a:defRPr/>
            </a:pPr>
            <a:endParaRPr lang="fr-FR" sz="2800" b="1" dirty="0"/>
          </a:p>
        </p:txBody>
      </p:sp>
      <p:pic>
        <p:nvPicPr>
          <p:cNvPr id="21" name="Son enregistré">
            <a:hlinkClick r:id="" action="ppaction://media"/>
            <a:extLst>
              <a:ext uri="{FF2B5EF4-FFF2-40B4-BE49-F238E27FC236}">
                <a16:creationId xmlns:a16="http://schemas.microsoft.com/office/drawing/2014/main" id="{1ED09BBB-9CAD-4DA8-87AD-BAFD080140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
        <p:nvSpPr>
          <p:cNvPr id="8" name="Ellipse 7">
            <a:extLst>
              <a:ext uri="{FF2B5EF4-FFF2-40B4-BE49-F238E27FC236}">
                <a16:creationId xmlns:a16="http://schemas.microsoft.com/office/drawing/2014/main" id="{468082EF-E5CC-4704-A5F8-32CD60C9A872}"/>
              </a:ext>
            </a:extLst>
          </p:cNvPr>
          <p:cNvSpPr/>
          <p:nvPr/>
        </p:nvSpPr>
        <p:spPr>
          <a:xfrm>
            <a:off x="5443142" y="2840185"/>
            <a:ext cx="2366987" cy="821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89B6751-5267-4CCF-B284-AC7437102540}"/>
              </a:ext>
            </a:extLst>
          </p:cNvPr>
          <p:cNvSpPr/>
          <p:nvPr/>
        </p:nvSpPr>
        <p:spPr>
          <a:xfrm>
            <a:off x="933873" y="2484867"/>
            <a:ext cx="2918047" cy="11788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Son enregistré">
            <a:hlinkClick r:id="" action="ppaction://media"/>
            <a:extLst>
              <a:ext uri="{FF2B5EF4-FFF2-40B4-BE49-F238E27FC236}">
                <a16:creationId xmlns:a16="http://schemas.microsoft.com/office/drawing/2014/main" id="{6A2DE52B-7A0B-4149-8866-DD18BA8CC69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46877208"/>
      </p:ext>
    </p:extLst>
  </p:cSld>
  <p:clrMapOvr>
    <a:masterClrMapping/>
  </p:clrMapOvr>
  <p:transition spd="slow" advTm="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 fill="hold"/>
                                        <p:tgtEl>
                                          <p:spTgt spid="21"/>
                                        </p:tgtEl>
                                      </p:cBhvr>
                                    </p:cmd>
                                  </p:childTnLst>
                                </p:cTn>
                              </p:par>
                            </p:childTnLst>
                          </p:cTn>
                        </p:par>
                        <p:par>
                          <p:cTn id="7" fill="hold">
                            <p:stCondLst>
                              <p:cond delay="15975"/>
                            </p:stCondLst>
                            <p:childTnLst>
                              <p:par>
                                <p:cTn id="8" presetID="1" presetClass="mediacall" presetSubtype="0" fill="hold" nodeType="afterEffect">
                                  <p:stCondLst>
                                    <p:cond delay="0"/>
                                  </p:stCondLst>
                                  <p:childTnLst>
                                    <p:cmd type="call" cmd="playFrom(0.0)">
                                      <p:cBhvr>
                                        <p:cTn id="9" dur="2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1"/>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8B32F08D-0CF8-4AFF-A974-BDFEBBB2C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293" t="1541" r="1535" b="65775"/>
          <a:stretch>
            <a:fillRect/>
          </a:stretch>
        </p:blipFill>
        <p:spPr bwMode="auto">
          <a:xfrm>
            <a:off x="117475" y="1571625"/>
            <a:ext cx="90265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AAC6C4F-5327-4316-A421-B99A008A9929}"/>
              </a:ext>
            </a:extLst>
          </p:cNvPr>
          <p:cNvSpPr/>
          <p:nvPr/>
        </p:nvSpPr>
        <p:spPr>
          <a:xfrm>
            <a:off x="4260850" y="3346450"/>
            <a:ext cx="4718050" cy="36036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a:extLst>
              <a:ext uri="{FF2B5EF4-FFF2-40B4-BE49-F238E27FC236}">
                <a16:creationId xmlns:a16="http://schemas.microsoft.com/office/drawing/2014/main" id="{0DB2D695-410B-4338-9BE8-7893AB13BE09}"/>
              </a:ext>
            </a:extLst>
          </p:cNvPr>
          <p:cNvSpPr/>
          <p:nvPr/>
        </p:nvSpPr>
        <p:spPr>
          <a:xfrm>
            <a:off x="139700" y="2940050"/>
            <a:ext cx="8870950" cy="156966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endParaRPr lang="fr-FR" dirty="0">
              <a:solidFill>
                <a:prstClr val="black"/>
              </a:solidFill>
              <a:ea typeface="Times New Roman" pitchFamily="18" charset="0"/>
              <a:cs typeface="Arial" pitchFamily="34" charset="0"/>
            </a:endParaRPr>
          </a:p>
          <a:p>
            <a:pPr>
              <a:defRPr/>
            </a:pPr>
            <a:r>
              <a:rPr lang="fr-FR" dirty="0">
                <a:solidFill>
                  <a:prstClr val="black"/>
                </a:solidFill>
                <a:ea typeface="Times New Roman" pitchFamily="18" charset="0"/>
                <a:cs typeface="Arial" pitchFamily="34" charset="0"/>
              </a:rPr>
              <a:t>Sous-groupe avec carnet de vaccination </a:t>
            </a:r>
            <a:r>
              <a:rPr lang="fr-FR" dirty="0" err="1">
                <a:solidFill>
                  <a:prstClr val="black"/>
                </a:solidFill>
                <a:ea typeface="Times New Roman" pitchFamily="18" charset="0"/>
                <a:cs typeface="Arial" pitchFamily="34" charset="0"/>
              </a:rPr>
              <a:t>ORaj</a:t>
            </a:r>
            <a:r>
              <a:rPr lang="fr-FR" dirty="0">
                <a:solidFill>
                  <a:prstClr val="black"/>
                </a:solidFill>
                <a:ea typeface="Times New Roman" pitchFamily="18" charset="0"/>
                <a:cs typeface="Arial" pitchFamily="34" charset="0"/>
              </a:rPr>
              <a:t> 1.4 (IC 95%, 0.4-4.5)</a:t>
            </a:r>
          </a:p>
          <a:p>
            <a:pPr>
              <a:defRPr/>
            </a:pPr>
            <a:endParaRPr lang="fr-FR" dirty="0">
              <a:solidFill>
                <a:prstClr val="black"/>
              </a:solidFill>
              <a:ea typeface="Times New Roman" pitchFamily="18" charset="0"/>
              <a:cs typeface="Arial" pitchFamily="34" charset="0"/>
            </a:endParaRPr>
          </a:p>
          <a:p>
            <a:pPr>
              <a:defRPr/>
            </a:pPr>
            <a:endParaRPr lang="fr-FR" dirty="0"/>
          </a:p>
        </p:txBody>
      </p:sp>
      <p:sp>
        <p:nvSpPr>
          <p:cNvPr id="12" name="Rectangle 11">
            <a:extLst>
              <a:ext uri="{FF2B5EF4-FFF2-40B4-BE49-F238E27FC236}">
                <a16:creationId xmlns:a16="http://schemas.microsoft.com/office/drawing/2014/main" id="{061CE921-3531-46A7-B56B-34BBE90A9834}"/>
              </a:ext>
            </a:extLst>
          </p:cNvPr>
          <p:cNvSpPr/>
          <p:nvPr/>
        </p:nvSpPr>
        <p:spPr>
          <a:xfrm>
            <a:off x="323850" y="357188"/>
            <a:ext cx="8509000" cy="4619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fr-FR" b="1" dirty="0">
                <a:latin typeface="+mj-lt"/>
              </a:rPr>
              <a:t>Table 2 : force de l’association et significativité statistique</a:t>
            </a:r>
            <a:endParaRPr lang="fr-FR" dirty="0">
              <a:latin typeface="+mj-lt"/>
            </a:endParaRPr>
          </a:p>
        </p:txBody>
      </p:sp>
      <p:sp>
        <p:nvSpPr>
          <p:cNvPr id="6" name="Rectangle 5"/>
          <p:cNvSpPr/>
          <p:nvPr/>
        </p:nvSpPr>
        <p:spPr>
          <a:xfrm>
            <a:off x="157163" y="5301149"/>
            <a:ext cx="8821737" cy="37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FFFCBAC-EAAA-45BA-8622-4AFBF863D6F1}"/>
              </a:ext>
            </a:extLst>
          </p:cNvPr>
          <p:cNvSpPr/>
          <p:nvPr/>
        </p:nvSpPr>
        <p:spPr>
          <a:xfrm>
            <a:off x="4260850" y="4961165"/>
            <a:ext cx="4718050" cy="36036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0277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9421F37D-E7A3-4140-8DF0-8B1B9CA1B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293" t="1541" r="1535" b="65775"/>
          <a:stretch>
            <a:fillRect/>
          </a:stretch>
        </p:blipFill>
        <p:spPr bwMode="auto">
          <a:xfrm>
            <a:off x="117475" y="1571625"/>
            <a:ext cx="90265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EC7A5B4-4014-4DD5-9EB4-489E75857A7E}"/>
              </a:ext>
            </a:extLst>
          </p:cNvPr>
          <p:cNvSpPr/>
          <p:nvPr/>
        </p:nvSpPr>
        <p:spPr>
          <a:xfrm>
            <a:off x="120447" y="3757426"/>
            <a:ext cx="9024937" cy="250068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Aft>
                <a:spcPts val="300"/>
              </a:spcAft>
              <a:defRPr/>
            </a:pPr>
            <a:endParaRPr lang="fr-FR" dirty="0"/>
          </a:p>
          <a:p>
            <a:pPr>
              <a:spcAft>
                <a:spcPts val="300"/>
              </a:spcAft>
              <a:defRPr/>
            </a:pPr>
            <a:r>
              <a:rPr lang="fr-FR" dirty="0"/>
              <a:t>OR ajusté = 1.8 (IC 95% 0.7-4.6)</a:t>
            </a:r>
          </a:p>
          <a:p>
            <a:pPr>
              <a:spcAft>
                <a:spcPts val="300"/>
              </a:spcAft>
              <a:defRPr/>
            </a:pPr>
            <a:endParaRPr lang="fr-FR" dirty="0"/>
          </a:p>
          <a:p>
            <a:pPr>
              <a:spcAft>
                <a:spcPts val="300"/>
              </a:spcAft>
              <a:defRPr/>
            </a:pPr>
            <a:r>
              <a:rPr lang="fr-FR" dirty="0"/>
              <a:t>OR brut = 1.7 (IC 95% 0.7-3.7) </a:t>
            </a:r>
          </a:p>
          <a:p>
            <a:pPr>
              <a:spcAft>
                <a:spcPts val="300"/>
              </a:spcAft>
              <a:defRPr/>
            </a:pPr>
            <a:endParaRPr lang="fr-FR" dirty="0"/>
          </a:p>
          <a:p>
            <a:pPr>
              <a:spcAft>
                <a:spcPts val="300"/>
              </a:spcAft>
              <a:defRPr/>
            </a:pPr>
            <a:endParaRPr lang="fr-FR" dirty="0"/>
          </a:p>
        </p:txBody>
      </p:sp>
      <p:sp>
        <p:nvSpPr>
          <p:cNvPr id="11" name="Rectangle 10">
            <a:extLst>
              <a:ext uri="{FF2B5EF4-FFF2-40B4-BE49-F238E27FC236}">
                <a16:creationId xmlns:a16="http://schemas.microsoft.com/office/drawing/2014/main" id="{035FB363-D35A-428A-80A5-EBD034254537}"/>
              </a:ext>
            </a:extLst>
          </p:cNvPr>
          <p:cNvSpPr/>
          <p:nvPr/>
        </p:nvSpPr>
        <p:spPr>
          <a:xfrm>
            <a:off x="4260850" y="3346450"/>
            <a:ext cx="4718050" cy="36036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a:extLst>
              <a:ext uri="{FF2B5EF4-FFF2-40B4-BE49-F238E27FC236}">
                <a16:creationId xmlns:a16="http://schemas.microsoft.com/office/drawing/2014/main" id="{DC251412-B1EF-4B34-BF33-BA010AB39F23}"/>
              </a:ext>
            </a:extLst>
          </p:cNvPr>
          <p:cNvSpPr/>
          <p:nvPr/>
        </p:nvSpPr>
        <p:spPr>
          <a:xfrm>
            <a:off x="0" y="188913"/>
            <a:ext cx="4211638"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11">
            <a:extLst>
              <a:ext uri="{FF2B5EF4-FFF2-40B4-BE49-F238E27FC236}">
                <a16:creationId xmlns:a16="http://schemas.microsoft.com/office/drawing/2014/main" id="{B1D2C0C2-F1FE-4699-BFB3-D556A3E84528}"/>
              </a:ext>
            </a:extLst>
          </p:cNvPr>
          <p:cNvSpPr/>
          <p:nvPr/>
        </p:nvSpPr>
        <p:spPr>
          <a:xfrm>
            <a:off x="323850" y="357188"/>
            <a:ext cx="8509000" cy="4619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fr-FR" b="1" dirty="0">
                <a:latin typeface="+mj-lt"/>
              </a:rPr>
              <a:t>Table 2 : force de l’association et significativité statistique</a:t>
            </a:r>
            <a:endParaRPr lang="fr-FR" dirty="0">
              <a:latin typeface="+mj-lt"/>
            </a:endParaRPr>
          </a:p>
        </p:txBody>
      </p:sp>
      <p:sp>
        <p:nvSpPr>
          <p:cNvPr id="7" name="ZoneTexte 6">
            <a:extLst>
              <a:ext uri="{FF2B5EF4-FFF2-40B4-BE49-F238E27FC236}">
                <a16:creationId xmlns:a16="http://schemas.microsoft.com/office/drawing/2014/main" id="{B549681A-7A1C-49E3-9321-976D3F19EB56}"/>
              </a:ext>
            </a:extLst>
          </p:cNvPr>
          <p:cNvSpPr txBox="1"/>
          <p:nvPr/>
        </p:nvSpPr>
        <p:spPr>
          <a:xfrm>
            <a:off x="4297238" y="3793951"/>
            <a:ext cx="4846762" cy="2308324"/>
          </a:xfrm>
          <a:prstGeom prst="rect">
            <a:avLst/>
          </a:prstGeom>
          <a:solidFill>
            <a:schemeClr val="accent6">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defRPr/>
            </a:pPr>
            <a:r>
              <a:rPr lang="fr-FR" dirty="0">
                <a:solidFill>
                  <a:prstClr val="black"/>
                </a:solidFill>
                <a:ea typeface="Times New Roman" pitchFamily="18" charset="0"/>
                <a:cs typeface="Arial" pitchFamily="34" charset="0"/>
              </a:rPr>
              <a:t>OR</a:t>
            </a:r>
            <a:r>
              <a:rPr lang="fr-FR" baseline="30000" dirty="0">
                <a:solidFill>
                  <a:prstClr val="black"/>
                </a:solidFill>
                <a:ea typeface="Times New Roman" pitchFamily="18" charset="0"/>
                <a:cs typeface="Arial" pitchFamily="34" charset="0"/>
              </a:rPr>
              <a:t>2</a:t>
            </a:r>
            <a:endParaRPr lang="fr-FR" dirty="0">
              <a:solidFill>
                <a:prstClr val="black"/>
              </a:solidFill>
              <a:ea typeface="Times New Roman" pitchFamily="18" charset="0"/>
              <a:cs typeface="Arial" pitchFamily="34" charset="0"/>
            </a:endParaRPr>
          </a:p>
          <a:p>
            <a:pPr>
              <a:defRPr/>
            </a:pPr>
            <a:r>
              <a:rPr lang="fr-FR" baseline="30000" dirty="0">
                <a:solidFill>
                  <a:prstClr val="black"/>
                </a:solidFill>
                <a:ea typeface="Times New Roman" pitchFamily="18" charset="0"/>
                <a:cs typeface="Arial" pitchFamily="34" charset="0"/>
              </a:rPr>
              <a:t>2 </a:t>
            </a:r>
            <a:r>
              <a:rPr lang="fr-FR" dirty="0">
                <a:solidFill>
                  <a:prstClr val="black"/>
                </a:solidFill>
                <a:ea typeface="Times New Roman" pitchFamily="18" charset="0"/>
                <a:cs typeface="Arial" pitchFamily="34" charset="0"/>
              </a:rPr>
              <a:t>Ajusté pour l’âge, le statut marital, le nombre d’enfants, le niveau d’études, les autres vaccins, les professions de santé, le lieu de résidence et le lieu de naissance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89933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mbole féminin: icône rouge">
            <a:extLst>
              <a:ext uri="{FF2B5EF4-FFF2-40B4-BE49-F238E27FC236}">
                <a16:creationId xmlns:a16="http://schemas.microsoft.com/office/drawing/2014/main" id="{EEB23C53-886E-470C-B979-87DD98A080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0701" y="5098568"/>
            <a:ext cx="820880" cy="82088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A7E14F15-520A-4C30-BAE8-75D0FC91AF0A}"/>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8. Les Facteurs de Confusion</a:t>
            </a:r>
          </a:p>
        </p:txBody>
      </p:sp>
      <p:pic>
        <p:nvPicPr>
          <p:cNvPr id="4" name="Son enregistré">
            <a:hlinkClick r:id="" action="ppaction://media"/>
            <a:extLst>
              <a:ext uri="{FF2B5EF4-FFF2-40B4-BE49-F238E27FC236}">
                <a16:creationId xmlns:a16="http://schemas.microsoft.com/office/drawing/2014/main" id="{670A064C-4058-4EEC-B51D-499255AA19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
        <p:nvSpPr>
          <p:cNvPr id="3" name="Rectangle 2">
            <a:extLst>
              <a:ext uri="{FF2B5EF4-FFF2-40B4-BE49-F238E27FC236}">
                <a16:creationId xmlns:a16="http://schemas.microsoft.com/office/drawing/2014/main" id="{756E9A19-9B4B-40AF-A50C-E73282FAB1D5}"/>
              </a:ext>
            </a:extLst>
          </p:cNvPr>
          <p:cNvSpPr/>
          <p:nvPr/>
        </p:nvSpPr>
        <p:spPr>
          <a:xfrm>
            <a:off x="512063" y="1124638"/>
            <a:ext cx="8229600" cy="2369880"/>
          </a:xfrm>
          <a:prstGeom prst="rect">
            <a:avLst/>
          </a:prstGeom>
          <a:solidFill>
            <a:schemeClr val="bg1"/>
          </a:solidFill>
        </p:spPr>
        <p:txBody>
          <a:bodyPr wrap="square">
            <a:spAutoFit/>
          </a:bodyPr>
          <a:lstStyle/>
          <a:p>
            <a:r>
              <a:rPr lang="fr-FR" sz="2000" dirty="0">
                <a:solidFill>
                  <a:srgbClr val="000000"/>
                </a:solidFill>
                <a:latin typeface="+mn-lt"/>
              </a:rPr>
              <a:t>Rappel (voir cours LCA introduction) :</a:t>
            </a:r>
          </a:p>
          <a:p>
            <a:endParaRPr lang="fr-FR" sz="2000" dirty="0">
              <a:solidFill>
                <a:srgbClr val="000000"/>
              </a:solidFill>
              <a:latin typeface="+mn-lt"/>
            </a:endParaRPr>
          </a:p>
          <a:p>
            <a:pPr>
              <a:defRPr/>
            </a:pPr>
            <a:r>
              <a:rPr lang="fr-FR" sz="2000" dirty="0">
                <a:latin typeface="+mn-lt"/>
              </a:rPr>
              <a:t>Un </a:t>
            </a:r>
            <a:r>
              <a:rPr lang="fr-FR" sz="2000" b="1" dirty="0">
                <a:latin typeface="+mn-lt"/>
              </a:rPr>
              <a:t>facteur </a:t>
            </a:r>
            <a:r>
              <a:rPr lang="fr-FR" sz="2000" dirty="0">
                <a:latin typeface="+mn-lt"/>
              </a:rPr>
              <a:t>deviendra un </a:t>
            </a:r>
            <a:r>
              <a:rPr lang="fr-FR" sz="2000" b="1" dirty="0">
                <a:latin typeface="+mn-lt"/>
              </a:rPr>
              <a:t>facteur de confusion </a:t>
            </a:r>
            <a:r>
              <a:rPr lang="fr-FR" sz="2000" dirty="0">
                <a:latin typeface="+mn-lt"/>
              </a:rPr>
              <a:t>si deux conditions sont réunies : Il existe une association entre le ce facteur et la maladie à l’étude et il existe une association entre ce facteur et l’exposition au FDR</a:t>
            </a:r>
          </a:p>
          <a:p>
            <a:pPr>
              <a:defRPr/>
            </a:pPr>
            <a:endParaRPr lang="fr-FR" dirty="0">
              <a:latin typeface="+mn-lt"/>
            </a:endParaRPr>
          </a:p>
          <a:p>
            <a:endParaRPr lang="fr-FR" dirty="0">
              <a:latin typeface="+mn-lt"/>
            </a:endParaRPr>
          </a:p>
        </p:txBody>
      </p:sp>
      <p:sp>
        <p:nvSpPr>
          <p:cNvPr id="6" name="ZoneTexte 5">
            <a:extLst>
              <a:ext uri="{FF2B5EF4-FFF2-40B4-BE49-F238E27FC236}">
                <a16:creationId xmlns:a16="http://schemas.microsoft.com/office/drawing/2014/main" id="{236B2A41-02E3-404C-B7CF-897079D843F3}"/>
              </a:ext>
            </a:extLst>
          </p:cNvPr>
          <p:cNvSpPr txBox="1"/>
          <p:nvPr/>
        </p:nvSpPr>
        <p:spPr>
          <a:xfrm>
            <a:off x="486377" y="2817172"/>
            <a:ext cx="8550119" cy="846386"/>
          </a:xfrm>
          <a:prstGeom prst="rect">
            <a:avLst/>
          </a:prstGeom>
          <a:solidFill>
            <a:schemeClr val="bg1"/>
          </a:solidFill>
          <a:ln>
            <a:noFill/>
          </a:ln>
        </p:spPr>
        <p:txBody>
          <a:bodyPr wrap="square">
            <a:spAutoFit/>
          </a:bodyPr>
          <a:lstStyle/>
          <a:p>
            <a:r>
              <a:rPr kumimoji="1" lang="fr-FR" sz="2000" b="1" dirty="0">
                <a:latin typeface="Calibri" panose="020F0502020204030204" pitchFamily="34" charset="0"/>
                <a:cs typeface="Calibri" panose="020F0502020204030204" pitchFamily="34" charset="0"/>
              </a:rPr>
              <a:t>Exemple : Association statistique entre vaccination hépatite B et SEP</a:t>
            </a:r>
          </a:p>
          <a:p>
            <a:endParaRPr kumimoji="1" lang="fr-FR" sz="900" b="1" dirty="0">
              <a:latin typeface="Calibri" panose="020F0502020204030204" pitchFamily="34" charset="0"/>
              <a:cs typeface="Calibri" panose="020F0502020204030204" pitchFamily="34" charset="0"/>
            </a:endParaRPr>
          </a:p>
          <a:p>
            <a:r>
              <a:rPr kumimoji="1" lang="fr-FR" sz="2000" b="1" dirty="0">
                <a:latin typeface="Calibri" panose="020F0502020204030204" pitchFamily="34" charset="0"/>
                <a:cs typeface="Calibri" panose="020F0502020204030204" pitchFamily="34" charset="0"/>
              </a:rPr>
              <a:t>Et si on intègre un autre FDR comme le genre dans l’analyse?</a:t>
            </a:r>
          </a:p>
        </p:txBody>
      </p:sp>
      <p:grpSp>
        <p:nvGrpSpPr>
          <p:cNvPr id="7" name="Groupe 6">
            <a:extLst>
              <a:ext uri="{FF2B5EF4-FFF2-40B4-BE49-F238E27FC236}">
                <a16:creationId xmlns:a16="http://schemas.microsoft.com/office/drawing/2014/main" id="{D8DFD632-318F-4D19-AF20-1E57EEB0BB7C}"/>
              </a:ext>
            </a:extLst>
          </p:cNvPr>
          <p:cNvGrpSpPr/>
          <p:nvPr/>
        </p:nvGrpSpPr>
        <p:grpSpPr>
          <a:xfrm>
            <a:off x="3257798" y="4154071"/>
            <a:ext cx="3186410" cy="2293079"/>
            <a:chOff x="3284484" y="2519087"/>
            <a:chExt cx="3935081" cy="3361105"/>
          </a:xfrm>
        </p:grpSpPr>
        <p:grpSp>
          <p:nvGrpSpPr>
            <p:cNvPr id="8" name="Groupe 7">
              <a:extLst>
                <a:ext uri="{FF2B5EF4-FFF2-40B4-BE49-F238E27FC236}">
                  <a16:creationId xmlns:a16="http://schemas.microsoft.com/office/drawing/2014/main" id="{E17271BC-8877-40C7-88E8-7CA03F168112}"/>
                </a:ext>
              </a:extLst>
            </p:cNvPr>
            <p:cNvGrpSpPr/>
            <p:nvPr/>
          </p:nvGrpSpPr>
          <p:grpSpPr>
            <a:xfrm>
              <a:off x="3284484" y="2708920"/>
              <a:ext cx="3145046" cy="3171272"/>
              <a:chOff x="2604951" y="3450304"/>
              <a:chExt cx="3794002" cy="3794247"/>
            </a:xfrm>
          </p:grpSpPr>
          <p:sp>
            <p:nvSpPr>
              <p:cNvPr id="12" name="Flèche : droite à entaille 11">
                <a:extLst>
                  <a:ext uri="{FF2B5EF4-FFF2-40B4-BE49-F238E27FC236}">
                    <a16:creationId xmlns:a16="http://schemas.microsoft.com/office/drawing/2014/main" id="{54AB6401-D9A5-43CF-AD27-CEFE82CBC49A}"/>
                  </a:ext>
                </a:extLst>
              </p:cNvPr>
              <p:cNvSpPr/>
              <p:nvPr/>
            </p:nvSpPr>
            <p:spPr>
              <a:xfrm>
                <a:off x="3250257" y="3450304"/>
                <a:ext cx="2592288" cy="33873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e 12">
                <a:extLst>
                  <a:ext uri="{FF2B5EF4-FFF2-40B4-BE49-F238E27FC236}">
                    <a16:creationId xmlns:a16="http://schemas.microsoft.com/office/drawing/2014/main" id="{864B0806-6947-4D2B-A5FD-D8D3D78BF005}"/>
                  </a:ext>
                </a:extLst>
              </p:cNvPr>
              <p:cNvGrpSpPr/>
              <p:nvPr/>
            </p:nvGrpSpPr>
            <p:grpSpPr>
              <a:xfrm>
                <a:off x="2604951" y="4357535"/>
                <a:ext cx="3794002" cy="2887016"/>
                <a:chOff x="2388925" y="4743272"/>
                <a:chExt cx="3794002" cy="2887016"/>
              </a:xfrm>
            </p:grpSpPr>
            <p:sp>
              <p:nvSpPr>
                <p:cNvPr id="14" name="ZoneTexte 13">
                  <a:extLst>
                    <a:ext uri="{FF2B5EF4-FFF2-40B4-BE49-F238E27FC236}">
                      <a16:creationId xmlns:a16="http://schemas.microsoft.com/office/drawing/2014/main" id="{2DFE64A1-0A2C-4D1B-9900-9F1810142E5D}"/>
                    </a:ext>
                  </a:extLst>
                </p:cNvPr>
                <p:cNvSpPr txBox="1"/>
                <p:nvPr/>
              </p:nvSpPr>
              <p:spPr>
                <a:xfrm flipH="1">
                  <a:off x="2388925" y="5525271"/>
                  <a:ext cx="3794002" cy="2105017"/>
                </a:xfrm>
                <a:prstGeom prst="rect">
                  <a:avLst/>
                </a:prstGeom>
                <a:noFill/>
                <a:ln w="38100">
                  <a:solidFill>
                    <a:schemeClr val="bg1"/>
                  </a:solidFill>
                </a:ln>
              </p:spPr>
              <p:txBody>
                <a:bodyPr wrap="square" rtlCol="0">
                  <a:spAutoFit/>
                </a:bodyPr>
                <a:lstStyle/>
                <a:p>
                  <a:pPr algn="ctr"/>
                  <a:endParaRPr lang="fr-FR" dirty="0">
                    <a:latin typeface="Calibri" panose="020F0502020204030204" pitchFamily="34" charset="0"/>
                    <a:cs typeface="Calibri" panose="020F0502020204030204" pitchFamily="34" charset="0"/>
                  </a:endParaRPr>
                </a:p>
                <a:p>
                  <a:pPr algn="ctr"/>
                  <a:endParaRPr lang="fr-FR" dirty="0">
                    <a:latin typeface="Calibri" panose="020F0502020204030204" pitchFamily="34" charset="0"/>
                    <a:cs typeface="Calibri" panose="020F0502020204030204" pitchFamily="34" charset="0"/>
                  </a:endParaRPr>
                </a:p>
                <a:p>
                  <a:pPr algn="ctr"/>
                  <a:r>
                    <a:rPr lang="fr-FR" dirty="0">
                      <a:latin typeface="Calibri" panose="020F0502020204030204" pitchFamily="34" charset="0"/>
                      <a:cs typeface="Calibri" panose="020F0502020204030204" pitchFamily="34" charset="0"/>
                    </a:rPr>
                    <a:t>« FC »</a:t>
                  </a:r>
                </a:p>
              </p:txBody>
            </p:sp>
            <p:sp>
              <p:nvSpPr>
                <p:cNvPr id="15" name="Flèche : droite à entaille 14">
                  <a:extLst>
                    <a:ext uri="{FF2B5EF4-FFF2-40B4-BE49-F238E27FC236}">
                      <a16:creationId xmlns:a16="http://schemas.microsoft.com/office/drawing/2014/main" id="{07BE35DF-1914-4AB1-8EFB-2C1A59CFC714}"/>
                    </a:ext>
                  </a:extLst>
                </p:cNvPr>
                <p:cNvSpPr/>
                <p:nvPr/>
              </p:nvSpPr>
              <p:spPr>
                <a:xfrm rot="19660564">
                  <a:off x="4509350" y="4764891"/>
                  <a:ext cx="1373636" cy="314447"/>
                </a:xfrm>
                <a:prstGeom prst="notch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 droite à entaille 15">
                  <a:extLst>
                    <a:ext uri="{FF2B5EF4-FFF2-40B4-BE49-F238E27FC236}">
                      <a16:creationId xmlns:a16="http://schemas.microsoft.com/office/drawing/2014/main" id="{0F88C31D-EC20-485A-982B-03D4B658804F}"/>
                    </a:ext>
                  </a:extLst>
                </p:cNvPr>
                <p:cNvSpPr/>
                <p:nvPr/>
              </p:nvSpPr>
              <p:spPr>
                <a:xfrm rot="12677431">
                  <a:off x="2785471" y="4743272"/>
                  <a:ext cx="1253124" cy="344687"/>
                </a:xfrm>
                <a:prstGeom prst="notched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1" name="ZoneTexte 10">
              <a:extLst>
                <a:ext uri="{FF2B5EF4-FFF2-40B4-BE49-F238E27FC236}">
                  <a16:creationId xmlns:a16="http://schemas.microsoft.com/office/drawing/2014/main" id="{FE375D8E-DCF9-4F4E-BF6C-B5202080348B}"/>
                </a:ext>
              </a:extLst>
            </p:cNvPr>
            <p:cNvSpPr txBox="1"/>
            <p:nvPr/>
          </p:nvSpPr>
          <p:spPr>
            <a:xfrm>
              <a:off x="6116806" y="2519087"/>
              <a:ext cx="1102759" cy="598944"/>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800" dirty="0"/>
                <a:t>SEP</a:t>
              </a:r>
            </a:p>
          </p:txBody>
        </p:sp>
      </p:grpSp>
      <p:pic>
        <p:nvPicPr>
          <p:cNvPr id="1030" name="Picture 6" descr="Injection du vaccin contre le coronavirus, vaccination. Symbole du  coronavirus avec labyrinthe et injection symbolisant le succès dans le  traitement du covid-19 Image Vectorielle Stock - Alamy">
            <a:extLst>
              <a:ext uri="{FF2B5EF4-FFF2-40B4-BE49-F238E27FC236}">
                <a16:creationId xmlns:a16="http://schemas.microsoft.com/office/drawing/2014/main" id="{1F3E1BCD-C32E-4832-A6BA-BEB3B7AAD9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44" r="1" b="4807"/>
          <a:stretch/>
        </p:blipFill>
        <p:spPr bwMode="auto">
          <a:xfrm>
            <a:off x="2295332" y="4118128"/>
            <a:ext cx="1063964" cy="883263"/>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a:extLst>
              <a:ext uri="{FF2B5EF4-FFF2-40B4-BE49-F238E27FC236}">
                <a16:creationId xmlns:a16="http://schemas.microsoft.com/office/drawing/2014/main" id="{FC0736FA-EF9B-4FF8-B827-F1423FD7992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82575016"/>
      </p:ext>
    </p:extLst>
  </p:cSld>
  <p:clrMapOvr>
    <a:masterClrMapping/>
  </p:clrMapOvr>
  <p:transition spd="slow" advTm="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8" fill="hold"/>
                                        <p:tgtEl>
                                          <p:spTgt spid="4"/>
                                        </p:tgtEl>
                                      </p:cBhvr>
                                    </p:cmd>
                                  </p:childTnLst>
                                </p:cTn>
                              </p:par>
                            </p:childTnLst>
                          </p:cTn>
                        </p:par>
                        <p:par>
                          <p:cTn id="7" fill="hold">
                            <p:stCondLst>
                              <p:cond delay="9278"/>
                            </p:stCondLst>
                            <p:childTnLst>
                              <p:par>
                                <p:cTn id="8" presetID="1" presetClass="mediacall" presetSubtype="0" fill="hold" nodeType="afterEffect">
                                  <p:stCondLst>
                                    <p:cond delay="0"/>
                                  </p:stCondLst>
                                  <p:childTnLst>
                                    <p:cmd type="call" cmd="playFrom(0.0)">
                                      <p:cBhvr>
                                        <p:cTn id="9" dur="121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3276600"/>
            <a:ext cx="304800" cy="304800"/>
          </a:xfrm>
          <a:prstGeom prst="rect">
            <a:avLst/>
          </a:prstGeom>
        </p:spPr>
      </p:pic>
      <p:pic>
        <p:nvPicPr>
          <p:cNvPr id="3"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419600" y="3276600"/>
            <a:ext cx="304800" cy="304800"/>
          </a:xfrm>
          <a:prstGeom prst="rect">
            <a:avLst/>
          </a:prstGeom>
        </p:spPr>
      </p:pic>
      <p:sp>
        <p:nvSpPr>
          <p:cNvPr id="6" name="Rectangle 5">
            <a:extLst>
              <a:ext uri="{FF2B5EF4-FFF2-40B4-BE49-F238E27FC236}">
                <a16:creationId xmlns:a16="http://schemas.microsoft.com/office/drawing/2014/main" id="{26155E8F-BF61-46D6-A9D5-254000A1FBE0}"/>
              </a:ext>
            </a:extLst>
          </p:cNvPr>
          <p:cNvSpPr/>
          <p:nvPr/>
        </p:nvSpPr>
        <p:spPr>
          <a:xfrm>
            <a:off x="381791" y="1124744"/>
            <a:ext cx="8380417" cy="5878532"/>
          </a:xfrm>
          <a:prstGeom prst="rect">
            <a:avLst/>
          </a:prstGeom>
          <a:solidFill>
            <a:schemeClr val="bg1"/>
          </a:solidFill>
        </p:spPr>
        <p:txBody>
          <a:bodyPr wrap="square">
            <a:spAutoFit/>
          </a:bodyPr>
          <a:lstStyle/>
          <a:p>
            <a:pPr algn="ctr"/>
            <a:r>
              <a:rPr lang="fr-FR" sz="2000" b="1" dirty="0">
                <a:solidFill>
                  <a:srgbClr val="000000"/>
                </a:solidFill>
                <a:latin typeface="+mn-lt"/>
              </a:rPr>
              <a:t>Méthode de prise en compte des facteurs de confusion </a:t>
            </a:r>
          </a:p>
          <a:p>
            <a:pPr algn="ctr"/>
            <a:r>
              <a:rPr lang="fr-FR" sz="2000" b="1" dirty="0">
                <a:solidFill>
                  <a:srgbClr val="000000"/>
                </a:solidFill>
                <a:latin typeface="+mn-lt"/>
              </a:rPr>
              <a:t>dans les études cas-témoin</a:t>
            </a:r>
          </a:p>
          <a:p>
            <a:endParaRPr lang="fr-FR" sz="2000" dirty="0">
              <a:solidFill>
                <a:srgbClr val="000000"/>
              </a:solidFill>
              <a:latin typeface="+mn-lt"/>
            </a:endParaRPr>
          </a:p>
          <a:p>
            <a:r>
              <a:rPr lang="fr-FR" sz="2000" dirty="0">
                <a:solidFill>
                  <a:srgbClr val="000000"/>
                </a:solidFill>
                <a:latin typeface="+mn-lt"/>
              </a:rPr>
              <a:t>Les facteurs de confusion sont gérés de deux façons complémentaires:</a:t>
            </a:r>
          </a:p>
          <a:p>
            <a:endParaRPr lang="fr-FR" sz="2000" dirty="0">
              <a:solidFill>
                <a:srgbClr val="000000"/>
              </a:solidFill>
              <a:latin typeface="+mn-lt"/>
            </a:endParaRPr>
          </a:p>
          <a:p>
            <a:r>
              <a:rPr lang="fr-FR" sz="2000" dirty="0">
                <a:solidFill>
                  <a:srgbClr val="000000"/>
                </a:solidFill>
                <a:latin typeface="+mn-lt"/>
              </a:rPr>
              <a:t>1) Au début de l’étude</a:t>
            </a:r>
          </a:p>
          <a:p>
            <a:r>
              <a:rPr lang="fr-FR" sz="2000" dirty="0">
                <a:solidFill>
                  <a:srgbClr val="000000"/>
                </a:solidFill>
                <a:latin typeface="+mn-lt"/>
              </a:rPr>
              <a:t>	Appariement (« faire des paires ») de chaque cas avec 1 à n témoins 	pour certaines caractéristiques</a:t>
            </a:r>
          </a:p>
          <a:p>
            <a:pPr marL="1257300" lvl="2" indent="-342900">
              <a:buFont typeface="Symbol" panose="05050102010706020507" pitchFamily="18" charset="2"/>
              <a:buChar char="Þ"/>
            </a:pPr>
            <a:r>
              <a:rPr lang="fr-FR" sz="2000" dirty="0">
                <a:solidFill>
                  <a:srgbClr val="000000"/>
                </a:solidFill>
                <a:latin typeface="+mn-lt"/>
              </a:rPr>
              <a:t>But : rendre les groupes comparables pour ces facteurs d’</a:t>
            </a:r>
            <a:r>
              <a:rPr lang="fr-FR" sz="2000" dirty="0" err="1">
                <a:solidFill>
                  <a:srgbClr val="000000"/>
                </a:solidFill>
                <a:latin typeface="+mn-lt"/>
              </a:rPr>
              <a:t>appariemment</a:t>
            </a:r>
            <a:endParaRPr lang="fr-FR" sz="2000" dirty="0">
              <a:solidFill>
                <a:srgbClr val="000000"/>
              </a:solidFill>
              <a:latin typeface="+mn-lt"/>
            </a:endParaRPr>
          </a:p>
          <a:p>
            <a:endParaRPr lang="fr-FR" sz="2000" dirty="0">
              <a:solidFill>
                <a:srgbClr val="000000"/>
              </a:solidFill>
              <a:latin typeface="+mn-lt"/>
            </a:endParaRPr>
          </a:p>
          <a:p>
            <a:r>
              <a:rPr lang="fr-FR" sz="2000" dirty="0">
                <a:solidFill>
                  <a:srgbClr val="000000"/>
                </a:solidFill>
                <a:latin typeface="+mn-lt"/>
              </a:rPr>
              <a:t>2) Au moment de l’analyse statistique </a:t>
            </a:r>
          </a:p>
          <a:p>
            <a:r>
              <a:rPr lang="fr-FR" sz="2000" dirty="0">
                <a:solidFill>
                  <a:srgbClr val="000000"/>
                </a:solidFill>
                <a:latin typeface="+mn-lt"/>
              </a:rPr>
              <a:t>	Ajustement par des analyses multivariées, </a:t>
            </a:r>
          </a:p>
          <a:p>
            <a:endParaRPr lang="fr-FR" sz="800" dirty="0">
              <a:solidFill>
                <a:srgbClr val="000000"/>
              </a:solidFill>
              <a:latin typeface="+mn-lt"/>
            </a:endParaRPr>
          </a:p>
          <a:p>
            <a:r>
              <a:rPr lang="en-US" sz="2000" dirty="0">
                <a:solidFill>
                  <a:srgbClr val="000000"/>
                </a:solidFill>
                <a:latin typeface="+mn-lt"/>
              </a:rPr>
              <a:t>	Les </a:t>
            </a:r>
            <a:r>
              <a:rPr lang="en-US" sz="2000" dirty="0" err="1">
                <a:solidFill>
                  <a:srgbClr val="000000"/>
                </a:solidFill>
                <a:latin typeface="+mn-lt"/>
              </a:rPr>
              <a:t>facteurs</a:t>
            </a:r>
            <a:r>
              <a:rPr lang="en-US" sz="2000" dirty="0">
                <a:solidFill>
                  <a:srgbClr val="000000"/>
                </a:solidFill>
                <a:latin typeface="+mn-lt"/>
              </a:rPr>
              <a:t> de confusion </a:t>
            </a:r>
            <a:r>
              <a:rPr lang="en-US" sz="2000" dirty="0" err="1">
                <a:solidFill>
                  <a:srgbClr val="000000"/>
                </a:solidFill>
                <a:latin typeface="+mn-lt"/>
              </a:rPr>
              <a:t>potentiels</a:t>
            </a:r>
            <a:r>
              <a:rPr lang="en-US" sz="2000" dirty="0">
                <a:solidFill>
                  <a:srgbClr val="000000"/>
                </a:solidFill>
                <a:latin typeface="+mn-lt"/>
              </a:rPr>
              <a:t> </a:t>
            </a:r>
            <a:r>
              <a:rPr lang="en-US" sz="2000" dirty="0" err="1">
                <a:solidFill>
                  <a:srgbClr val="000000"/>
                </a:solidFill>
                <a:latin typeface="+mn-lt"/>
              </a:rPr>
              <a:t>doivent</a:t>
            </a:r>
            <a:r>
              <a:rPr lang="en-US" sz="2000" dirty="0">
                <a:solidFill>
                  <a:srgbClr val="000000"/>
                </a:solidFill>
                <a:latin typeface="+mn-lt"/>
              </a:rPr>
              <a:t> </a:t>
            </a:r>
            <a:r>
              <a:rPr lang="en-US" sz="2000" dirty="0" err="1">
                <a:solidFill>
                  <a:srgbClr val="000000"/>
                </a:solidFill>
                <a:latin typeface="+mn-lt"/>
              </a:rPr>
              <a:t>être</a:t>
            </a:r>
            <a:r>
              <a:rPr lang="en-US" sz="2000" dirty="0">
                <a:solidFill>
                  <a:srgbClr val="000000"/>
                </a:solidFill>
                <a:latin typeface="+mn-lt"/>
              </a:rPr>
              <a:t> </a:t>
            </a:r>
            <a:r>
              <a:rPr lang="en-US" sz="2000" dirty="0" err="1">
                <a:solidFill>
                  <a:srgbClr val="000000"/>
                </a:solidFill>
                <a:latin typeface="+mn-lt"/>
              </a:rPr>
              <a:t>inclus</a:t>
            </a:r>
            <a:r>
              <a:rPr lang="en-US" sz="2000" dirty="0">
                <a:solidFill>
                  <a:srgbClr val="000000"/>
                </a:solidFill>
                <a:latin typeface="+mn-lt"/>
              </a:rPr>
              <a:t> dans </a:t>
            </a:r>
            <a:r>
              <a:rPr lang="en-US" sz="2000" dirty="0" err="1">
                <a:solidFill>
                  <a:srgbClr val="000000"/>
                </a:solidFill>
                <a:latin typeface="+mn-lt"/>
              </a:rPr>
              <a:t>l’analyse</a:t>
            </a:r>
            <a:r>
              <a:rPr lang="en-US" sz="2000" dirty="0">
                <a:solidFill>
                  <a:srgbClr val="000000"/>
                </a:solidFill>
                <a:latin typeface="+mn-lt"/>
              </a:rPr>
              <a:t> 	</a:t>
            </a:r>
            <a:r>
              <a:rPr lang="en-US" sz="2000" dirty="0" err="1">
                <a:solidFill>
                  <a:srgbClr val="000000"/>
                </a:solidFill>
                <a:latin typeface="+mn-lt"/>
              </a:rPr>
              <a:t>statistique</a:t>
            </a:r>
            <a:r>
              <a:rPr lang="en-US" sz="2000" dirty="0">
                <a:solidFill>
                  <a:srgbClr val="000000"/>
                </a:solidFill>
                <a:latin typeface="+mn-lt"/>
              </a:rPr>
              <a:t> </a:t>
            </a:r>
          </a:p>
          <a:p>
            <a:pPr marL="1257300" lvl="2" indent="-342900">
              <a:buFont typeface="Symbol" panose="05050102010706020507" pitchFamily="18" charset="2"/>
              <a:buChar char="Þ"/>
            </a:pPr>
            <a:r>
              <a:rPr lang="fr-FR" sz="2000" dirty="0">
                <a:solidFill>
                  <a:srgbClr val="000000"/>
                </a:solidFill>
                <a:latin typeface="Calibri" panose="020F0502020204030204"/>
              </a:rPr>
              <a:t>But : voir si l’association persiste une fois éliminé l’effet de confusion de ces facteurs </a:t>
            </a:r>
          </a:p>
          <a:p>
            <a:endParaRPr lang="en-US" sz="2000" dirty="0">
              <a:solidFill>
                <a:srgbClr val="000000"/>
              </a:solidFill>
              <a:latin typeface="+mn-lt"/>
            </a:endParaRPr>
          </a:p>
          <a:p>
            <a:endParaRPr lang="en-US" sz="800" dirty="0">
              <a:solidFill>
                <a:srgbClr val="000000"/>
              </a:solidFill>
              <a:latin typeface="+mn-lt"/>
            </a:endParaRPr>
          </a:p>
        </p:txBody>
      </p:sp>
      <p:sp>
        <p:nvSpPr>
          <p:cNvPr id="7" name="Titre 1">
            <a:extLst>
              <a:ext uri="{FF2B5EF4-FFF2-40B4-BE49-F238E27FC236}">
                <a16:creationId xmlns:a16="http://schemas.microsoft.com/office/drawing/2014/main" id="{7D483841-C78B-4170-8FBD-80F18897A791}"/>
              </a:ext>
            </a:extLst>
          </p:cNvPr>
          <p:cNvSpPr txBox="1">
            <a:spLocks/>
          </p:cNvSpPr>
          <p:nvPr/>
        </p:nvSpPr>
        <p:spPr bwMode="auto">
          <a:xfrm>
            <a:off x="514350" y="136525"/>
            <a:ext cx="8172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8. Les Facteurs de Confusion</a:t>
            </a:r>
          </a:p>
        </p:txBody>
      </p:sp>
      <p:pic>
        <p:nvPicPr>
          <p:cNvPr id="9" name="Son enregistré">
            <a:hlinkClick r:id="" action="ppaction://media"/>
            <a:extLst>
              <a:ext uri="{FF2B5EF4-FFF2-40B4-BE49-F238E27FC236}">
                <a16:creationId xmlns:a16="http://schemas.microsoft.com/office/drawing/2014/main" id="{65D7F854-FE7F-452D-A58A-9BCF2ACA58A1}"/>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0238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3" fill="hold"/>
                                        <p:tgtEl>
                                          <p:spTgt spid="3"/>
                                        </p:tgtEl>
                                      </p:cBhvr>
                                    </p:cmd>
                                  </p:childTnLst>
                                </p:cTn>
                              </p:par>
                            </p:childTnLst>
                          </p:cTn>
                        </p:par>
                        <p:par>
                          <p:cTn id="7" fill="hold">
                            <p:stCondLst>
                              <p:cond delay="46033"/>
                            </p:stCondLst>
                            <p:childTnLst>
                              <p:par>
                                <p:cTn id="8" presetID="1" presetClass="mediacall" presetSubtype="0" fill="hold" nodeType="afterEffect">
                                  <p:stCondLst>
                                    <p:cond delay="0"/>
                                  </p:stCondLst>
                                  <p:childTnLst>
                                    <p:cmd type="call" cmd="playFrom(0.0)">
                                      <p:cBhvr>
                                        <p:cTn id="9" dur="687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3463"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140E297-684C-4B27-8C13-72991C884A1C}"/>
              </a:ext>
            </a:extLst>
          </p:cNvPr>
          <p:cNvSpPr>
            <a:spLocks noChangeArrowheads="1"/>
          </p:cNvSpPr>
          <p:nvPr/>
        </p:nvSpPr>
        <p:spPr bwMode="auto">
          <a:xfrm>
            <a:off x="714375" y="785813"/>
            <a:ext cx="4143375" cy="5786437"/>
          </a:xfrm>
          <a:prstGeom prst="rect">
            <a:avLst/>
          </a:prstGeom>
          <a:noFill/>
          <a:ln w="9525">
            <a:noFill/>
            <a:miter lim="800000"/>
            <a:headEnd/>
            <a:tailEnd/>
          </a:ln>
          <a:effectLst/>
        </p:spPr>
        <p:txBody>
          <a:bodyPr anchor="ctr">
            <a:spAutoFit/>
          </a:bodyPr>
          <a:lstStyle/>
          <a:p>
            <a:pPr>
              <a:defRPr/>
            </a:pPr>
            <a:r>
              <a:rPr lang="fr-FR" sz="2000" b="1" i="1" dirty="0">
                <a:latin typeface="+mj-lt"/>
                <a:ea typeface="Times New Roman" pitchFamily="18" charset="0"/>
                <a:cs typeface="Arial" pitchFamily="34" charset="0"/>
              </a:rPr>
              <a:t>Collecte des données</a:t>
            </a:r>
            <a:endParaRPr lang="fr-FR" sz="2000" b="1" dirty="0">
              <a:latin typeface="+mj-lt"/>
            </a:endParaRPr>
          </a:p>
          <a:p>
            <a:pPr>
              <a:defRPr/>
            </a:pPr>
            <a:r>
              <a:rPr lang="fr-FR" sz="1600" dirty="0">
                <a:solidFill>
                  <a:schemeClr val="bg1">
                    <a:lumMod val="65000"/>
                  </a:schemeClr>
                </a:solidFill>
                <a:latin typeface="+mj-lt"/>
                <a:ea typeface="Times New Roman" pitchFamily="18" charset="0"/>
                <a:cs typeface="Arial" pitchFamily="34" charset="0"/>
              </a:rPr>
              <a:t>Pour chaque patient, des interviewers entraînés sans information sur le statut du patient ont conduit un entretien téléphonique standardisé. Des données sur le niveau d’études, la profession, le statut marital, le nombre d’enfants, le lieu de résidence (urbain ou rural) et le lieu de naissance (France ou autres pays) ont été collectées. Les questions sur l’histoire vaccinale ont inclus des items sur les vaccins contre l’hépatite A, l’hépatite B, le tétanos, la poliomyélite, la diphtérie, la fièvre jaune, la grippe, la méningite, la tuberculose et le choléra. Pour chaque vaccin, il a été demandé aux patients s’ils avaient eu une injection vaccinale entre le milieu de 1993 et Décembre 1995. Les dates des injections vaccinales ont été enregistrées. Soixante quatre pour cent des cas et 71% des contrôles se sont référés à leur carnet de vaccination au cours de l’entretien, le carnet de vaccination étant un document officiel rempli par les médecins généralistes à l’occasion de chaque injection vaccinale. </a:t>
            </a:r>
            <a:endParaRPr lang="fr-FR" sz="1600" dirty="0">
              <a:solidFill>
                <a:schemeClr val="bg1">
                  <a:lumMod val="65000"/>
                </a:schemeClr>
              </a:solidFill>
              <a:latin typeface="+mj-lt"/>
            </a:endParaRPr>
          </a:p>
        </p:txBody>
      </p:sp>
      <p:sp>
        <p:nvSpPr>
          <p:cNvPr id="6" name="Rectangle 1">
            <a:extLst>
              <a:ext uri="{FF2B5EF4-FFF2-40B4-BE49-F238E27FC236}">
                <a16:creationId xmlns:a16="http://schemas.microsoft.com/office/drawing/2014/main" id="{D577547C-2314-4779-BD3C-FEA40A59E596}"/>
              </a:ext>
            </a:extLst>
          </p:cNvPr>
          <p:cNvSpPr>
            <a:spLocks noChangeArrowheads="1"/>
          </p:cNvSpPr>
          <p:nvPr/>
        </p:nvSpPr>
        <p:spPr bwMode="auto">
          <a:xfrm>
            <a:off x="714375" y="2564904"/>
            <a:ext cx="8034088" cy="2677656"/>
          </a:xfrm>
          <a:prstGeom prst="rect">
            <a:avLst/>
          </a:prstGeom>
          <a:solidFill>
            <a:schemeClr val="accent6">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defRPr/>
            </a:pPr>
            <a:r>
              <a:rPr lang="fr-FR" dirty="0">
                <a:solidFill>
                  <a:prstClr val="black"/>
                </a:solidFill>
                <a:ea typeface="Times New Roman" pitchFamily="18" charset="0"/>
                <a:cs typeface="Arial" pitchFamily="34" charset="0"/>
              </a:rPr>
              <a:t>Les autres FC potentiels enregistrés (données collectées): </a:t>
            </a:r>
          </a:p>
          <a:p>
            <a:pPr>
              <a:defRPr/>
            </a:pPr>
            <a:r>
              <a:rPr lang="fr-FR" b="1" dirty="0">
                <a:solidFill>
                  <a:prstClr val="black"/>
                </a:solidFill>
                <a:ea typeface="Times New Roman" pitchFamily="18" charset="0"/>
                <a:cs typeface="Arial" pitchFamily="34" charset="0"/>
              </a:rPr>
              <a:t>niveau d’études</a:t>
            </a:r>
            <a:r>
              <a:rPr lang="fr-FR" dirty="0">
                <a:solidFill>
                  <a:prstClr val="black"/>
                </a:solidFill>
                <a:ea typeface="Times New Roman" pitchFamily="18" charset="0"/>
                <a:cs typeface="Arial" pitchFamily="34" charset="0"/>
              </a:rPr>
              <a:t>, </a:t>
            </a:r>
            <a:r>
              <a:rPr lang="fr-FR" b="1" dirty="0">
                <a:solidFill>
                  <a:prstClr val="black"/>
                </a:solidFill>
                <a:ea typeface="Times New Roman" pitchFamily="18" charset="0"/>
                <a:cs typeface="Arial" pitchFamily="34" charset="0"/>
              </a:rPr>
              <a:t>profession</a:t>
            </a:r>
            <a:r>
              <a:rPr lang="fr-FR" dirty="0">
                <a:solidFill>
                  <a:prstClr val="black"/>
                </a:solidFill>
                <a:ea typeface="Times New Roman" pitchFamily="18" charset="0"/>
                <a:cs typeface="Arial" pitchFamily="34" charset="0"/>
              </a:rPr>
              <a:t>, </a:t>
            </a:r>
            <a:r>
              <a:rPr lang="fr-FR" b="1" dirty="0">
                <a:solidFill>
                  <a:prstClr val="black"/>
                </a:solidFill>
                <a:ea typeface="Times New Roman" pitchFamily="18" charset="0"/>
                <a:cs typeface="Arial" pitchFamily="34" charset="0"/>
              </a:rPr>
              <a:t>statut marital</a:t>
            </a:r>
            <a:r>
              <a:rPr lang="fr-FR" dirty="0">
                <a:solidFill>
                  <a:prstClr val="black"/>
                </a:solidFill>
                <a:ea typeface="Times New Roman" pitchFamily="18" charset="0"/>
                <a:cs typeface="Arial" pitchFamily="34" charset="0"/>
              </a:rPr>
              <a:t>, </a:t>
            </a:r>
            <a:r>
              <a:rPr lang="fr-FR" b="1" dirty="0">
                <a:solidFill>
                  <a:prstClr val="black"/>
                </a:solidFill>
                <a:ea typeface="Times New Roman" pitchFamily="18" charset="0"/>
                <a:cs typeface="Arial" pitchFamily="34" charset="0"/>
              </a:rPr>
              <a:t>nombre d’enfants</a:t>
            </a:r>
            <a:r>
              <a:rPr lang="fr-FR" dirty="0">
                <a:solidFill>
                  <a:prstClr val="black"/>
                </a:solidFill>
                <a:ea typeface="Times New Roman" pitchFamily="18" charset="0"/>
                <a:cs typeface="Arial" pitchFamily="34" charset="0"/>
              </a:rPr>
              <a:t>, </a:t>
            </a:r>
            <a:r>
              <a:rPr lang="fr-FR" b="1" dirty="0">
                <a:solidFill>
                  <a:prstClr val="black"/>
                </a:solidFill>
                <a:ea typeface="Times New Roman" pitchFamily="18" charset="0"/>
                <a:cs typeface="Arial" pitchFamily="34" charset="0"/>
              </a:rPr>
              <a:t>lieu de résidence </a:t>
            </a:r>
            <a:r>
              <a:rPr lang="fr-FR" dirty="0">
                <a:solidFill>
                  <a:prstClr val="black"/>
                </a:solidFill>
                <a:ea typeface="Times New Roman" pitchFamily="18" charset="0"/>
                <a:cs typeface="Arial" pitchFamily="34" charset="0"/>
              </a:rPr>
              <a:t>(urbain ou rural) et </a:t>
            </a:r>
            <a:r>
              <a:rPr lang="fr-FR" b="1" dirty="0">
                <a:solidFill>
                  <a:prstClr val="black"/>
                </a:solidFill>
                <a:ea typeface="Times New Roman" pitchFamily="18" charset="0"/>
                <a:cs typeface="Arial" pitchFamily="34" charset="0"/>
              </a:rPr>
              <a:t>lieu de naissance </a:t>
            </a:r>
            <a:r>
              <a:rPr lang="fr-FR" dirty="0">
                <a:solidFill>
                  <a:prstClr val="black"/>
                </a:solidFill>
                <a:ea typeface="Times New Roman" pitchFamily="18" charset="0"/>
                <a:cs typeface="Arial" pitchFamily="34" charset="0"/>
              </a:rPr>
              <a:t>(France ou autres pays) </a:t>
            </a:r>
          </a:p>
          <a:p>
            <a:pPr>
              <a:defRPr/>
            </a:pPr>
            <a:r>
              <a:rPr lang="fr-FR" b="1" dirty="0">
                <a:solidFill>
                  <a:prstClr val="black"/>
                </a:solidFill>
                <a:ea typeface="Times New Roman" pitchFamily="18" charset="0"/>
                <a:cs typeface="Arial" pitchFamily="34" charset="0"/>
              </a:rPr>
              <a:t>vaccins</a:t>
            </a:r>
            <a:r>
              <a:rPr lang="fr-FR" dirty="0">
                <a:solidFill>
                  <a:prstClr val="black"/>
                </a:solidFill>
                <a:ea typeface="Times New Roman" pitchFamily="18" charset="0"/>
                <a:cs typeface="Arial" pitchFamily="34" charset="0"/>
              </a:rPr>
              <a:t> contre l’hépatite A, le tétanos, la poliomyélite, la diphtérie, la fièvre jaune, la grippe, la méningite, la tuberculose et le choléra faites entre le milieu de 1993 et Décembre 1995 </a:t>
            </a:r>
            <a:endParaRPr lang="fr-FR" dirty="0">
              <a:solidFill>
                <a:prstClr val="black"/>
              </a:solidFill>
            </a:endParaRPr>
          </a:p>
        </p:txBody>
      </p:sp>
      <p:sp>
        <p:nvSpPr>
          <p:cNvPr id="7" name="Rectangle 6">
            <a:extLst>
              <a:ext uri="{FF2B5EF4-FFF2-40B4-BE49-F238E27FC236}">
                <a16:creationId xmlns:a16="http://schemas.microsoft.com/office/drawing/2014/main" id="{933185FC-BB57-4BC2-B77C-BE264C10EC56}"/>
              </a:ext>
            </a:extLst>
          </p:cNvPr>
          <p:cNvSpPr/>
          <p:nvPr/>
        </p:nvSpPr>
        <p:spPr>
          <a:xfrm>
            <a:off x="3779838" y="457200"/>
            <a:ext cx="4167187" cy="461963"/>
          </a:xfrm>
          <a:prstGeom prst="rect">
            <a:avLst/>
          </a:prstGeom>
          <a:solidFill>
            <a:schemeClr val="accent6">
              <a:lumMod val="60000"/>
              <a:lumOff val="40000"/>
            </a:schemeClr>
          </a:solidFill>
        </p:spPr>
        <p:txBody>
          <a:bodyPr wrap="none">
            <a:spAutoFit/>
          </a:bodyPr>
          <a:lstStyle/>
          <a:p>
            <a:pPr>
              <a:defRPr/>
            </a:pPr>
            <a:r>
              <a:rPr lang="fr-FR" b="1" dirty="0">
                <a:latin typeface="+mj-lt"/>
              </a:rPr>
              <a:t>Facteurs de confusion </a:t>
            </a:r>
            <a:r>
              <a:rPr lang="fr-FR" dirty="0">
                <a:latin typeface="+mj-lt"/>
              </a:rPr>
              <a:t>possibles</a:t>
            </a:r>
          </a:p>
        </p:txBody>
      </p:sp>
      <p:sp>
        <p:nvSpPr>
          <p:cNvPr id="5" name="Rectangle 1">
            <a:extLst>
              <a:ext uri="{FF2B5EF4-FFF2-40B4-BE49-F238E27FC236}">
                <a16:creationId xmlns:a16="http://schemas.microsoft.com/office/drawing/2014/main" id="{192B398F-EAF0-4E98-B524-A4C28C893F84}"/>
              </a:ext>
            </a:extLst>
          </p:cNvPr>
          <p:cNvSpPr>
            <a:spLocks noChangeArrowheads="1"/>
          </p:cNvSpPr>
          <p:nvPr/>
        </p:nvSpPr>
        <p:spPr bwMode="auto">
          <a:xfrm>
            <a:off x="714373" y="1743199"/>
            <a:ext cx="8034089" cy="461665"/>
          </a:xfrm>
          <a:prstGeom prst="rect">
            <a:avLst/>
          </a:prstGeom>
          <a:solidFill>
            <a:schemeClr val="accent6">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defRPr/>
            </a:pPr>
            <a:r>
              <a:rPr lang="fr-FR" dirty="0">
                <a:solidFill>
                  <a:prstClr val="black"/>
                </a:solidFill>
              </a:rPr>
              <a:t>L’effet de </a:t>
            </a:r>
            <a:r>
              <a:rPr lang="fr-FR" b="1" dirty="0">
                <a:solidFill>
                  <a:prstClr val="black"/>
                </a:solidFill>
              </a:rPr>
              <a:t>l’âge</a:t>
            </a:r>
            <a:r>
              <a:rPr lang="fr-FR" dirty="0">
                <a:solidFill>
                  <a:prstClr val="black"/>
                </a:solidFill>
              </a:rPr>
              <a:t> et du </a:t>
            </a:r>
            <a:r>
              <a:rPr lang="fr-FR" b="1" dirty="0">
                <a:solidFill>
                  <a:prstClr val="black"/>
                </a:solidFill>
              </a:rPr>
              <a:t>sexe</a:t>
            </a:r>
            <a:r>
              <a:rPr lang="fr-FR" dirty="0">
                <a:solidFill>
                  <a:prstClr val="black"/>
                </a:solidFill>
              </a:rPr>
              <a:t> a été éliminé grâce à l’</a:t>
            </a:r>
            <a:r>
              <a:rPr lang="fr-FR" dirty="0" err="1">
                <a:solidFill>
                  <a:prstClr val="black"/>
                </a:solidFill>
              </a:rPr>
              <a:t>appariemment</a:t>
            </a:r>
            <a:r>
              <a:rPr lang="fr-FR" dirty="0">
                <a:solidFill>
                  <a:prstClr val="black"/>
                </a:solidFill>
              </a:rPr>
              <a:t> </a:t>
            </a:r>
          </a:p>
        </p:txBody>
      </p:sp>
      <p:pic>
        <p:nvPicPr>
          <p:cNvPr id="3" name="Son enregistré">
            <a:hlinkClick r:id="" action="ppaction://media"/>
            <a:extLst>
              <a:ext uri="{FF2B5EF4-FFF2-40B4-BE49-F238E27FC236}">
                <a16:creationId xmlns:a16="http://schemas.microsoft.com/office/drawing/2014/main" id="{A02F86E9-239E-4E78-83F6-B94EED92EF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8318" y="3185318"/>
            <a:ext cx="487363" cy="487363"/>
          </a:xfrm>
          <a:prstGeom prst="rect">
            <a:avLst/>
          </a:prstGeom>
        </p:spPr>
      </p:pic>
    </p:spTree>
    <p:extLst>
      <p:ext uri="{BB962C8B-B14F-4D97-AF65-F5344CB8AC3E}">
        <p14:creationId xmlns:p14="http://schemas.microsoft.com/office/powerpoint/2010/main" val="245017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648"/>
            <a:ext cx="8229600" cy="1143000"/>
          </a:xfrm>
        </p:spPr>
        <p:txBody>
          <a:bodyPr>
            <a:normAutofit/>
          </a:bodyPr>
          <a:lstStyle/>
          <a:p>
            <a:r>
              <a:rPr lang="fr-FR" sz="2400" dirty="0"/>
              <a:t> </a:t>
            </a:r>
            <a:r>
              <a:rPr lang="fr-FR" sz="2400" b="1" dirty="0">
                <a:solidFill>
                  <a:srgbClr val="0070C0"/>
                </a:solidFill>
              </a:rPr>
              <a:t>9. Cohortes : Les Biais</a:t>
            </a:r>
            <a:endParaRPr lang="fr-FR" sz="2400" dirty="0"/>
          </a:p>
        </p:txBody>
      </p:sp>
      <p:sp>
        <p:nvSpPr>
          <p:cNvPr id="3" name="Espace réservé du contenu 2"/>
          <p:cNvSpPr>
            <a:spLocks noGrp="1"/>
          </p:cNvSpPr>
          <p:nvPr>
            <p:ph idx="1"/>
          </p:nvPr>
        </p:nvSpPr>
        <p:spPr>
          <a:xfrm>
            <a:off x="395536" y="1484784"/>
            <a:ext cx="8686800" cy="4525963"/>
          </a:xfrm>
        </p:spPr>
        <p:txBody>
          <a:bodyPr>
            <a:normAutofit fontScale="70000" lnSpcReduction="20000"/>
          </a:bodyPr>
          <a:lstStyle/>
          <a:p>
            <a:pPr marL="0" indent="0">
              <a:buNone/>
            </a:pPr>
            <a:r>
              <a:rPr lang="fr-FR" b="1" dirty="0"/>
              <a:t>Familles de biais :</a:t>
            </a:r>
          </a:p>
          <a:p>
            <a:pPr marL="0" indent="0">
              <a:buNone/>
            </a:pPr>
            <a:r>
              <a:rPr lang="fr-FR" b="1" dirty="0"/>
              <a:t>	- Biais de Sélection </a:t>
            </a:r>
            <a:r>
              <a:rPr lang="fr-FR" dirty="0"/>
              <a:t>: </a:t>
            </a:r>
          </a:p>
          <a:p>
            <a:pPr marL="0" indent="0">
              <a:buNone/>
            </a:pPr>
            <a:r>
              <a:rPr lang="fr-FR" dirty="0"/>
              <a:t>		Portent sur la sélection des personnes incluses dans l’étude</a:t>
            </a:r>
          </a:p>
          <a:p>
            <a:pPr marL="0" indent="0">
              <a:buNone/>
            </a:pPr>
            <a:r>
              <a:rPr lang="fr-FR" b="1" dirty="0"/>
              <a:t>	- Biais de Mesure </a:t>
            </a:r>
            <a:r>
              <a:rPr lang="fr-FR" dirty="0"/>
              <a:t>:</a:t>
            </a:r>
          </a:p>
          <a:p>
            <a:pPr marL="0" indent="0">
              <a:buNone/>
            </a:pPr>
            <a:r>
              <a:rPr lang="fr-FR" dirty="0"/>
              <a:t>		 Portent sur la mesure du FDR et /ou du CJ </a:t>
            </a:r>
          </a:p>
          <a:p>
            <a:pPr marL="0" indent="0">
              <a:buNone/>
            </a:pPr>
            <a:endParaRPr lang="fr-FR" dirty="0"/>
          </a:p>
          <a:p>
            <a:pPr marL="0" indent="0">
              <a:buNone/>
            </a:pPr>
            <a:r>
              <a:rPr lang="fr-FR" b="1" dirty="0"/>
              <a:t>Chacun de ces biais peut être</a:t>
            </a:r>
            <a:r>
              <a:rPr lang="fr-FR" dirty="0"/>
              <a:t> :</a:t>
            </a:r>
          </a:p>
          <a:p>
            <a:pPr marL="0" indent="0">
              <a:buNone/>
            </a:pPr>
            <a:r>
              <a:rPr lang="fr-FR" dirty="0"/>
              <a:t>	- </a:t>
            </a:r>
            <a:r>
              <a:rPr lang="fr-FR" b="1" dirty="0"/>
              <a:t>Non-différentiel </a:t>
            </a:r>
          </a:p>
          <a:p>
            <a:pPr marL="0" indent="0">
              <a:buNone/>
            </a:pPr>
            <a:r>
              <a:rPr lang="fr-FR" b="1" dirty="0"/>
              <a:t>		 </a:t>
            </a:r>
            <a:r>
              <a:rPr lang="fr-FR" dirty="0"/>
              <a:t>Affecte de la </a:t>
            </a:r>
            <a:r>
              <a:rPr lang="fr-FR" b="1" dirty="0"/>
              <a:t>même façon les groupes comparés  </a:t>
            </a:r>
          </a:p>
          <a:p>
            <a:pPr marL="0" indent="0">
              <a:buNone/>
            </a:pPr>
            <a:r>
              <a:rPr lang="fr-FR" dirty="0"/>
              <a:t>		(agit au niveau de l’ensemble de l’échantillon étudié)</a:t>
            </a:r>
          </a:p>
          <a:p>
            <a:pPr marL="0" indent="0">
              <a:buNone/>
            </a:pPr>
            <a:r>
              <a:rPr lang="fr-FR" dirty="0"/>
              <a:t>	- </a:t>
            </a:r>
            <a:r>
              <a:rPr lang="fr-FR" b="1" dirty="0"/>
              <a:t>Différentiel</a:t>
            </a:r>
          </a:p>
          <a:p>
            <a:pPr marL="0" indent="0">
              <a:buNone/>
            </a:pPr>
            <a:r>
              <a:rPr lang="fr-FR" b="1" dirty="0"/>
              <a:t>		 </a:t>
            </a:r>
            <a:r>
              <a:rPr lang="fr-FR" dirty="0"/>
              <a:t>Affecte de </a:t>
            </a:r>
            <a:r>
              <a:rPr lang="fr-FR" b="1" dirty="0"/>
              <a:t>façon différente les </a:t>
            </a:r>
            <a:r>
              <a:rPr lang="fr-FR" sz="3100" dirty="0"/>
              <a:t>gp exposé et non-exposé</a:t>
            </a:r>
          </a:p>
        </p:txBody>
      </p:sp>
      <p:sp>
        <p:nvSpPr>
          <p:cNvPr id="5" name="Espace réservé du numéro de diapositive 4">
            <a:extLst>
              <a:ext uri="{FF2B5EF4-FFF2-40B4-BE49-F238E27FC236}">
                <a16:creationId xmlns:a16="http://schemas.microsoft.com/office/drawing/2014/main" id="{1D50FA64-7E53-44FB-84B5-DF41CE1443C5}"/>
              </a:ext>
            </a:extLst>
          </p:cNvPr>
          <p:cNvSpPr>
            <a:spLocks noGrp="1"/>
          </p:cNvSpPr>
          <p:nvPr>
            <p:ph type="sldNum" sz="quarter" idx="12"/>
          </p:nvPr>
        </p:nvSpPr>
        <p:spPr>
          <a:xfrm>
            <a:off x="8697913" y="6414789"/>
            <a:ext cx="2133600" cy="365125"/>
          </a:xfrm>
        </p:spPr>
        <p:txBody>
          <a:bodyPr/>
          <a:lstStyle/>
          <a:p>
            <a:pPr>
              <a:defRPr/>
            </a:pPr>
            <a:fld id="{5B83D243-C88B-4248-BC22-037D82126A6D}" type="slidenum">
              <a:rPr lang="fr-FR" altLang="fr-FR" smtClean="0"/>
              <a:pPr>
                <a:defRPr/>
              </a:pPr>
              <a:t>45</a:t>
            </a:fld>
            <a:endParaRPr lang="fr-FR" altLang="fr-FR" dirty="0"/>
          </a:p>
        </p:txBody>
      </p:sp>
      <p:pic>
        <p:nvPicPr>
          <p:cNvPr id="6" name="Son enregistré">
            <a:hlinkClick r:id="" action="ppaction://media"/>
            <a:extLst>
              <a:ext uri="{FF2B5EF4-FFF2-40B4-BE49-F238E27FC236}">
                <a16:creationId xmlns:a16="http://schemas.microsoft.com/office/drawing/2014/main" id="{C057FC7E-3729-4346-889E-3BE6A0EA7A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442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a:xfrm>
            <a:off x="8172400" y="6743774"/>
            <a:ext cx="514400" cy="365125"/>
          </a:xfrm>
        </p:spPr>
        <p:txBody>
          <a:bodyPr/>
          <a:lstStyle/>
          <a:p>
            <a:pPr>
              <a:defRPr/>
            </a:pPr>
            <a:fld id="{5B83D243-C88B-4248-BC22-037D82126A6D}" type="slidenum">
              <a:rPr lang="fr-FR" altLang="fr-FR" sz="1200" smtClean="0"/>
              <a:pPr>
                <a:defRPr/>
              </a:pPr>
              <a:t>46</a:t>
            </a:fld>
            <a:endParaRPr lang="fr-FR" altLang="fr-FR" sz="1200" dirty="0"/>
          </a:p>
        </p:txBody>
      </p:sp>
      <p:sp>
        <p:nvSpPr>
          <p:cNvPr id="19" name="Organigramme : Bande perforée 18">
            <a:extLst>
              <a:ext uri="{FF2B5EF4-FFF2-40B4-BE49-F238E27FC236}">
                <a16:creationId xmlns:a16="http://schemas.microsoft.com/office/drawing/2014/main" id="{99744952-38A7-4D09-AE06-EF57A97D2459}"/>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 + Résultats </a:t>
            </a:r>
          </a:p>
        </p:txBody>
      </p:sp>
      <p:sp>
        <p:nvSpPr>
          <p:cNvPr id="2" name="Rectangle 1">
            <a:extLst>
              <a:ext uri="{FF2B5EF4-FFF2-40B4-BE49-F238E27FC236}">
                <a16:creationId xmlns:a16="http://schemas.microsoft.com/office/drawing/2014/main" id="{1E5D7A7C-CDE4-437E-80D4-231E0CA14633}"/>
              </a:ext>
            </a:extLst>
          </p:cNvPr>
          <p:cNvSpPr/>
          <p:nvPr/>
        </p:nvSpPr>
        <p:spPr>
          <a:xfrm>
            <a:off x="755576" y="1880525"/>
            <a:ext cx="7931224" cy="2640723"/>
          </a:xfrm>
          <a:prstGeom prst="rect">
            <a:avLst/>
          </a:prstGeom>
        </p:spPr>
        <p:txBody>
          <a:bodyPr wrap="square">
            <a:spAutoFit/>
          </a:bodyPr>
          <a:lstStyle/>
          <a:p>
            <a:pPr marL="177800" lvl="0" indent="-177800">
              <a:spcBef>
                <a:spcPct val="30000"/>
              </a:spcBef>
              <a:defRPr/>
            </a:pPr>
            <a:r>
              <a:rPr lang="fr-FR" b="1" dirty="0">
                <a:latin typeface="+mn-lt"/>
              </a:rPr>
              <a:t>Fort risque de biais de sélection différentiels dès la constitution des groupes au départ de l’étude</a:t>
            </a:r>
          </a:p>
          <a:p>
            <a:pPr marL="177800" lvl="0" indent="-177800">
              <a:spcBef>
                <a:spcPct val="30000"/>
              </a:spcBef>
              <a:defRPr/>
            </a:pPr>
            <a:r>
              <a:rPr lang="fr-FR" dirty="0">
                <a:latin typeface="+mn-lt"/>
              </a:rPr>
              <a:t>Les </a:t>
            </a:r>
            <a:r>
              <a:rPr lang="fr-FR" b="1" dirty="0">
                <a:latin typeface="+mn-lt"/>
              </a:rPr>
              <a:t>deux groupes ne sont pas issus de la même population </a:t>
            </a:r>
          </a:p>
          <a:p>
            <a:pPr marL="177800" lvl="0" indent="-177800">
              <a:spcBef>
                <a:spcPct val="30000"/>
              </a:spcBef>
              <a:defRPr/>
            </a:pPr>
            <a:r>
              <a:rPr lang="fr-FR" dirty="0">
                <a:latin typeface="+mn-lt"/>
              </a:rPr>
              <a:t>Surtout si les témoins ne sont pas « représentatifs » de la population générale </a:t>
            </a:r>
          </a:p>
          <a:p>
            <a:pPr marL="342900" lvl="0" indent="-342900">
              <a:spcBef>
                <a:spcPct val="30000"/>
              </a:spcBef>
              <a:buFont typeface="Symbol" panose="05050102010706020507" pitchFamily="18" charset="2"/>
              <a:buChar char="Þ"/>
              <a:defRPr/>
            </a:pPr>
            <a:r>
              <a:rPr lang="fr-FR" dirty="0">
                <a:latin typeface="+mn-lt"/>
              </a:rPr>
              <a:t>Biais de sélection qui peuvent menacer la validité interne</a:t>
            </a:r>
          </a:p>
        </p:txBody>
      </p:sp>
      <p:sp>
        <p:nvSpPr>
          <p:cNvPr id="9" name="Rectangle 2">
            <a:extLst>
              <a:ext uri="{FF2B5EF4-FFF2-40B4-BE49-F238E27FC236}">
                <a16:creationId xmlns:a16="http://schemas.microsoft.com/office/drawing/2014/main" id="{7FE29F13-C051-4CE0-A7E9-40C7B95A27F0}"/>
              </a:ext>
            </a:extLst>
          </p:cNvPr>
          <p:cNvSpPr txBox="1">
            <a:spLocks/>
          </p:cNvSpPr>
          <p:nvPr/>
        </p:nvSpPr>
        <p:spPr bwMode="auto">
          <a:xfrm>
            <a:off x="1972269" y="737525"/>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a:solidFill>
                  <a:prstClr val="black"/>
                </a:solidFill>
                <a:latin typeface="Calibri"/>
                <a:ea typeface="+mn-ea"/>
                <a:cs typeface="+mn-cs"/>
              </a:rPr>
              <a:t>9.1 Biais de sélection</a:t>
            </a:r>
            <a:endParaRPr lang="fr-FR" sz="2400" b="1" dirty="0">
              <a:solidFill>
                <a:prstClr val="black"/>
              </a:solidFill>
              <a:latin typeface="Calibri"/>
              <a:ea typeface="+mn-ea"/>
              <a:cs typeface="+mn-cs"/>
            </a:endParaRPr>
          </a:p>
        </p:txBody>
      </p:sp>
      <p:sp>
        <p:nvSpPr>
          <p:cNvPr id="10" name="Titre 1">
            <a:extLst>
              <a:ext uri="{FF2B5EF4-FFF2-40B4-BE49-F238E27FC236}">
                <a16:creationId xmlns:a16="http://schemas.microsoft.com/office/drawing/2014/main" id="{8DABCB6F-6AAD-4CBD-AE00-042F8931DEBB}"/>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sp>
        <p:nvSpPr>
          <p:cNvPr id="11" name="Rectangle 10">
            <a:extLst>
              <a:ext uri="{FF2B5EF4-FFF2-40B4-BE49-F238E27FC236}">
                <a16:creationId xmlns:a16="http://schemas.microsoft.com/office/drawing/2014/main" id="{5AD56651-3A14-49F7-86BD-F5613D28A7C4}"/>
              </a:ext>
            </a:extLst>
          </p:cNvPr>
          <p:cNvSpPr/>
          <p:nvPr/>
        </p:nvSpPr>
        <p:spPr>
          <a:xfrm>
            <a:off x="771859" y="4805647"/>
            <a:ext cx="7760581" cy="830997"/>
          </a:xfrm>
          <a:prstGeom prst="rect">
            <a:avLst/>
          </a:prstGeom>
        </p:spPr>
        <p:txBody>
          <a:bodyPr wrap="square">
            <a:spAutoFit/>
          </a:bodyPr>
          <a:lstStyle/>
          <a:p>
            <a:pPr marL="177800" lvl="0" indent="-177800">
              <a:spcBef>
                <a:spcPct val="30000"/>
              </a:spcBef>
              <a:defRPr/>
            </a:pPr>
            <a:r>
              <a:rPr lang="fr-FR" b="1" dirty="0">
                <a:latin typeface="+mn-lt"/>
              </a:rPr>
              <a:t>Choix des témoins très difficile (patients même secteur ou même hôpital, personnes même ville, familles etc…)</a:t>
            </a:r>
          </a:p>
        </p:txBody>
      </p:sp>
      <p:pic>
        <p:nvPicPr>
          <p:cNvPr id="5" name="Son enregistré">
            <a:hlinkClick r:id="" action="ppaction://media"/>
            <a:extLst>
              <a:ext uri="{FF2B5EF4-FFF2-40B4-BE49-F238E27FC236}">
                <a16:creationId xmlns:a16="http://schemas.microsoft.com/office/drawing/2014/main" id="{C9F5F429-3ADF-46CD-9BB4-580568D950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05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07CDD31-6FE9-4763-B71F-82E38C130091}"/>
              </a:ext>
            </a:extLst>
          </p:cNvPr>
          <p:cNvSpPr>
            <a:spLocks noGrp="1" noChangeArrowheads="1"/>
          </p:cNvSpPr>
          <p:nvPr>
            <p:ph type="title"/>
          </p:nvPr>
        </p:nvSpPr>
        <p:spPr>
          <a:xfrm>
            <a:off x="406400" y="-100013"/>
            <a:ext cx="8128000" cy="762001"/>
          </a:xfrm>
        </p:spPr>
        <p:txBody>
          <a:bodyPr/>
          <a:lstStyle/>
          <a:p>
            <a:r>
              <a:rPr lang="fr-FR" altLang="fr-FR" sz="3600" b="1"/>
              <a:t>Choix des témoins </a:t>
            </a:r>
            <a:r>
              <a:rPr lang="fr-FR" altLang="fr-FR" sz="2400" b="1"/>
              <a:t>(avantages et limites théoriques)</a:t>
            </a:r>
          </a:p>
        </p:txBody>
      </p:sp>
      <p:sp>
        <p:nvSpPr>
          <p:cNvPr id="30723" name="Text Box 3">
            <a:extLst>
              <a:ext uri="{FF2B5EF4-FFF2-40B4-BE49-F238E27FC236}">
                <a16:creationId xmlns:a16="http://schemas.microsoft.com/office/drawing/2014/main" id="{C4F7A726-607E-4CFF-BDC3-B12B761ABD62}"/>
              </a:ext>
            </a:extLst>
          </p:cNvPr>
          <p:cNvSpPr txBox="1">
            <a:spLocks noChangeArrowheads="1"/>
          </p:cNvSpPr>
          <p:nvPr/>
        </p:nvSpPr>
        <p:spPr bwMode="auto">
          <a:xfrm>
            <a:off x="84138" y="1384300"/>
            <a:ext cx="4487862" cy="4148828"/>
          </a:xfrm>
          <a:prstGeom prst="rect">
            <a:avLst/>
          </a:prstGeom>
          <a:noFill/>
          <a:ln w="9525">
            <a:noFill/>
            <a:miter lim="800000"/>
            <a:headEnd/>
            <a:tailEnd/>
          </a:ln>
        </p:spPr>
        <p:txBody>
          <a:bodyPr>
            <a:spAutoFit/>
          </a:bodyPr>
          <a:lstStyle/>
          <a:p>
            <a:pPr eaLnBrk="1" hangingPunct="1">
              <a:buFont typeface="Symbol" pitchFamily="18" charset="2"/>
              <a:buNone/>
              <a:defRPr/>
            </a:pPr>
            <a:r>
              <a:rPr lang="fr-FR" b="1" dirty="0">
                <a:solidFill>
                  <a:srgbClr val="000000"/>
                </a:solidFill>
                <a:latin typeface="+mj-lt"/>
              </a:rPr>
              <a:t>Témoins hospitalisés</a:t>
            </a:r>
          </a:p>
          <a:p>
            <a:pPr eaLnBrk="1" hangingPunct="1">
              <a:buFont typeface="Symbol" pitchFamily="18" charset="2"/>
              <a:buNone/>
              <a:defRPr/>
            </a:pPr>
            <a:endParaRPr lang="fr-FR" sz="900" dirty="0">
              <a:latin typeface="+mj-lt"/>
            </a:endParaRPr>
          </a:p>
          <a:p>
            <a:pPr eaLnBrk="1" hangingPunct="1">
              <a:buFont typeface="Symbol" pitchFamily="18" charset="2"/>
              <a:buNone/>
              <a:defRPr/>
            </a:pPr>
            <a:endParaRPr lang="fr-FR" sz="900" dirty="0">
              <a:latin typeface="+mj-lt"/>
            </a:endParaRPr>
          </a:p>
          <a:p>
            <a:pPr eaLnBrk="1" hangingPunct="1">
              <a:buFont typeface="Symbol" pitchFamily="18" charset="2"/>
              <a:buNone/>
              <a:defRPr/>
            </a:pPr>
            <a:endParaRPr lang="fr-FR" sz="800" dirty="0">
              <a:latin typeface="+mj-lt"/>
            </a:endParaRPr>
          </a:p>
          <a:p>
            <a:pPr eaLnBrk="1" hangingPunct="1">
              <a:spcBef>
                <a:spcPct val="30000"/>
              </a:spcBef>
              <a:buFont typeface="Wingdings" pitchFamily="2" charset="2"/>
              <a:buChar char="J"/>
              <a:defRPr/>
            </a:pPr>
            <a:r>
              <a:rPr lang="fr-FR" dirty="0">
                <a:latin typeface="+mj-lt"/>
              </a:rPr>
              <a:t> </a:t>
            </a:r>
            <a:r>
              <a:rPr lang="fr-FR" b="1" dirty="0">
                <a:solidFill>
                  <a:srgbClr val="000000"/>
                </a:solidFill>
                <a:latin typeface="+mj-lt"/>
              </a:rPr>
              <a:t>Accès facile</a:t>
            </a:r>
          </a:p>
          <a:p>
            <a:pPr eaLnBrk="1" hangingPunct="1">
              <a:spcBef>
                <a:spcPct val="30000"/>
              </a:spcBef>
              <a:buFont typeface="Wingdings" pitchFamily="2" charset="2"/>
              <a:buChar char="J"/>
              <a:defRPr/>
            </a:pPr>
            <a:r>
              <a:rPr lang="fr-FR" dirty="0">
                <a:latin typeface="+mj-lt"/>
              </a:rPr>
              <a:t> </a:t>
            </a:r>
            <a:r>
              <a:rPr lang="fr-FR" b="1" dirty="0">
                <a:solidFill>
                  <a:srgbClr val="000000"/>
                </a:solidFill>
                <a:latin typeface="+mj-lt"/>
              </a:rPr>
              <a:t>motivation</a:t>
            </a:r>
            <a:r>
              <a:rPr lang="fr-FR" b="1" dirty="0">
                <a:solidFill>
                  <a:srgbClr val="000000"/>
                </a:solidFill>
                <a:latin typeface="+mj-lt"/>
                <a:sym typeface="Wingdings" pitchFamily="2" charset="2"/>
              </a:rPr>
              <a:t></a:t>
            </a:r>
          </a:p>
          <a:p>
            <a:pPr eaLnBrk="1" hangingPunct="1">
              <a:spcBef>
                <a:spcPct val="30000"/>
              </a:spcBef>
              <a:buFont typeface="Wingdings" pitchFamily="2" charset="2"/>
              <a:buChar char="J"/>
              <a:defRPr/>
            </a:pPr>
            <a:r>
              <a:rPr lang="fr-FR" dirty="0">
                <a:latin typeface="+mj-lt"/>
              </a:rPr>
              <a:t> </a:t>
            </a:r>
            <a:r>
              <a:rPr lang="fr-FR" b="1" dirty="0">
                <a:solidFill>
                  <a:srgbClr val="000000"/>
                </a:solidFill>
                <a:latin typeface="+mj-lt"/>
              </a:rPr>
              <a:t>disponibilité </a:t>
            </a:r>
            <a:r>
              <a:rPr lang="fr-FR" b="1" dirty="0">
                <a:solidFill>
                  <a:srgbClr val="000000"/>
                </a:solidFill>
                <a:latin typeface="+mj-lt"/>
                <a:sym typeface="Wingdings" pitchFamily="2" charset="2"/>
              </a:rPr>
              <a:t></a:t>
            </a:r>
            <a:endParaRPr lang="fr-FR" b="1" dirty="0">
              <a:solidFill>
                <a:srgbClr val="000000"/>
              </a:solidFill>
              <a:latin typeface="+mj-lt"/>
            </a:endParaRPr>
          </a:p>
          <a:p>
            <a:pPr eaLnBrk="1" hangingPunct="1">
              <a:spcBef>
                <a:spcPct val="30000"/>
              </a:spcBef>
              <a:buFont typeface="Wingdings" pitchFamily="2" charset="2"/>
              <a:buChar char="J"/>
              <a:defRPr/>
            </a:pPr>
            <a:r>
              <a:rPr lang="fr-FR" dirty="0">
                <a:latin typeface="+mj-lt"/>
              </a:rPr>
              <a:t> </a:t>
            </a:r>
            <a:r>
              <a:rPr lang="fr-FR" b="1" dirty="0">
                <a:solidFill>
                  <a:srgbClr val="000000"/>
                </a:solidFill>
                <a:latin typeface="+mj-lt"/>
              </a:rPr>
              <a:t>taux de réponse </a:t>
            </a:r>
            <a:r>
              <a:rPr lang="fr-FR" b="1" dirty="0">
                <a:solidFill>
                  <a:srgbClr val="000000"/>
                </a:solidFill>
                <a:latin typeface="+mj-lt"/>
                <a:sym typeface="Wingdings" pitchFamily="2" charset="2"/>
              </a:rPr>
              <a:t></a:t>
            </a:r>
            <a:endParaRPr lang="fr-FR" b="1" dirty="0">
              <a:solidFill>
                <a:srgbClr val="000000"/>
              </a:solidFill>
              <a:latin typeface="+mj-lt"/>
            </a:endParaRPr>
          </a:p>
          <a:p>
            <a:pPr eaLnBrk="1" hangingPunct="1">
              <a:spcBef>
                <a:spcPct val="30000"/>
              </a:spcBef>
              <a:buFont typeface="Wingdings" pitchFamily="2" charset="2"/>
              <a:buChar char="J"/>
              <a:defRPr/>
            </a:pPr>
            <a:r>
              <a:rPr lang="fr-FR" b="1" dirty="0">
                <a:solidFill>
                  <a:srgbClr val="000000"/>
                </a:solidFill>
                <a:latin typeface="+mj-lt"/>
              </a:rPr>
              <a:t> zone géographique = cas</a:t>
            </a:r>
          </a:p>
          <a:p>
            <a:pPr eaLnBrk="1" hangingPunct="1">
              <a:spcBef>
                <a:spcPct val="20000"/>
              </a:spcBef>
              <a:buClr>
                <a:schemeClr val="tx2"/>
              </a:buClr>
              <a:buFont typeface="Wingdings" pitchFamily="2" charset="2"/>
              <a:buChar char="L"/>
              <a:defRPr/>
            </a:pPr>
            <a:r>
              <a:rPr kumimoji="1" lang="fr-FR" b="1" dirty="0">
                <a:latin typeface="+mj-lt"/>
              </a:rPr>
              <a:t> </a:t>
            </a:r>
            <a:r>
              <a:rPr lang="fr-FR" b="1" dirty="0">
                <a:solidFill>
                  <a:srgbClr val="000000"/>
                </a:solidFill>
                <a:latin typeface="+mj-lt"/>
              </a:rPr>
              <a:t>biais de sélection</a:t>
            </a:r>
            <a:r>
              <a:rPr lang="fr-FR" b="1" dirty="0">
                <a:solidFill>
                  <a:srgbClr val="000000"/>
                </a:solidFill>
                <a:latin typeface="+mj-lt"/>
                <a:sym typeface="Wingdings" pitchFamily="2" charset="2"/>
              </a:rPr>
              <a:t></a:t>
            </a:r>
          </a:p>
          <a:p>
            <a:pPr eaLnBrk="1" hangingPunct="1">
              <a:spcBef>
                <a:spcPct val="20000"/>
              </a:spcBef>
              <a:buClr>
                <a:schemeClr val="tx2"/>
              </a:buClr>
              <a:buFont typeface="Wingdings" pitchFamily="2" charset="2"/>
              <a:buChar char="L"/>
              <a:defRPr/>
            </a:pPr>
            <a:r>
              <a:rPr lang="fr-FR" b="1" dirty="0">
                <a:solidFill>
                  <a:srgbClr val="000000"/>
                </a:solidFill>
                <a:latin typeface="+mj-lt"/>
                <a:sym typeface="Wingdings" pitchFamily="2" charset="2"/>
              </a:rPr>
              <a:t>généralisation des résultats </a:t>
            </a:r>
          </a:p>
        </p:txBody>
      </p:sp>
      <p:sp>
        <p:nvSpPr>
          <p:cNvPr id="30724" name="Text Box 4">
            <a:extLst>
              <a:ext uri="{FF2B5EF4-FFF2-40B4-BE49-F238E27FC236}">
                <a16:creationId xmlns:a16="http://schemas.microsoft.com/office/drawing/2014/main" id="{78B9FA45-2CE7-424A-84C4-18DE3D1411ED}"/>
              </a:ext>
            </a:extLst>
          </p:cNvPr>
          <p:cNvSpPr txBox="1">
            <a:spLocks noChangeArrowheads="1"/>
          </p:cNvSpPr>
          <p:nvPr/>
        </p:nvSpPr>
        <p:spPr bwMode="auto">
          <a:xfrm>
            <a:off x="4286250" y="1349375"/>
            <a:ext cx="4857750" cy="4191917"/>
          </a:xfrm>
          <a:prstGeom prst="rect">
            <a:avLst/>
          </a:prstGeom>
          <a:noFill/>
          <a:ln w="9525">
            <a:noFill/>
            <a:miter lim="800000"/>
            <a:headEnd/>
            <a:tailEnd/>
          </a:ln>
        </p:spPr>
        <p:txBody>
          <a:bodyPr>
            <a:spAutoFit/>
          </a:bodyPr>
          <a:lstStyle/>
          <a:p>
            <a:pPr eaLnBrk="1" hangingPunct="1">
              <a:buFont typeface="Symbol" pitchFamily="18" charset="2"/>
              <a:buNone/>
              <a:defRPr/>
            </a:pPr>
            <a:r>
              <a:rPr lang="fr-FR" b="1" dirty="0">
                <a:solidFill>
                  <a:srgbClr val="000000"/>
                </a:solidFill>
                <a:latin typeface="+mj-lt"/>
              </a:rPr>
              <a:t>Témoins en population (Tél, listes électorales, assurance maladie…)</a:t>
            </a:r>
          </a:p>
          <a:p>
            <a:pPr eaLnBrk="1" hangingPunct="1">
              <a:buFont typeface="Symbol" pitchFamily="18" charset="2"/>
              <a:buNone/>
              <a:defRPr/>
            </a:pPr>
            <a:endParaRPr lang="fr-FR" sz="1200" b="1" dirty="0">
              <a:solidFill>
                <a:srgbClr val="000000"/>
              </a:solidFill>
              <a:latin typeface="+mj-lt"/>
            </a:endParaRPr>
          </a:p>
          <a:p>
            <a:pPr eaLnBrk="1" hangingPunct="1">
              <a:spcBef>
                <a:spcPct val="20000"/>
              </a:spcBef>
              <a:buClr>
                <a:schemeClr val="tx2"/>
              </a:buClr>
              <a:buFont typeface="Wingdings" pitchFamily="2" charset="2"/>
              <a:buChar char="L"/>
              <a:defRPr/>
            </a:pPr>
            <a:r>
              <a:rPr kumimoji="1" lang="fr-FR" dirty="0">
                <a:latin typeface="+mj-lt"/>
              </a:rPr>
              <a:t> </a:t>
            </a:r>
            <a:r>
              <a:rPr lang="fr-FR" b="1" dirty="0">
                <a:solidFill>
                  <a:srgbClr val="000000"/>
                </a:solidFill>
                <a:latin typeface="+mj-lt"/>
              </a:rPr>
              <a:t>Accès + difficile et + coûteux</a:t>
            </a:r>
          </a:p>
          <a:p>
            <a:pPr eaLnBrk="1" hangingPunct="1">
              <a:spcBef>
                <a:spcPct val="20000"/>
              </a:spcBef>
              <a:buClr>
                <a:schemeClr val="tx2"/>
              </a:buClr>
              <a:buFont typeface="Wingdings" pitchFamily="2" charset="2"/>
              <a:buChar char="L"/>
              <a:defRPr/>
            </a:pPr>
            <a:r>
              <a:rPr kumimoji="1" lang="fr-FR" dirty="0">
                <a:latin typeface="+mj-lt"/>
              </a:rPr>
              <a:t> </a:t>
            </a:r>
            <a:r>
              <a:rPr lang="fr-FR" b="1" dirty="0">
                <a:solidFill>
                  <a:srgbClr val="000000"/>
                </a:solidFill>
                <a:latin typeface="+mj-lt"/>
              </a:rPr>
              <a:t>motivation </a:t>
            </a:r>
            <a:r>
              <a:rPr lang="fr-FR" b="1" dirty="0">
                <a:solidFill>
                  <a:srgbClr val="000000"/>
                </a:solidFill>
                <a:latin typeface="+mj-lt"/>
                <a:sym typeface="Wingdings" pitchFamily="2" charset="2"/>
              </a:rPr>
              <a:t></a:t>
            </a:r>
          </a:p>
          <a:p>
            <a:pPr eaLnBrk="1" hangingPunct="1">
              <a:spcBef>
                <a:spcPct val="20000"/>
              </a:spcBef>
              <a:buClr>
                <a:schemeClr val="tx2"/>
              </a:buClr>
              <a:buFont typeface="Wingdings" pitchFamily="2" charset="2"/>
              <a:buChar char="L"/>
              <a:defRPr/>
            </a:pPr>
            <a:r>
              <a:rPr kumimoji="1" lang="fr-FR" dirty="0">
                <a:latin typeface="+mj-lt"/>
              </a:rPr>
              <a:t> </a:t>
            </a:r>
            <a:r>
              <a:rPr lang="fr-FR" b="1" dirty="0">
                <a:solidFill>
                  <a:srgbClr val="000000"/>
                </a:solidFill>
                <a:latin typeface="+mj-lt"/>
              </a:rPr>
              <a:t>disponibilité </a:t>
            </a:r>
            <a:r>
              <a:rPr lang="fr-FR" b="1" dirty="0">
                <a:solidFill>
                  <a:srgbClr val="000000"/>
                </a:solidFill>
                <a:latin typeface="+mj-lt"/>
                <a:sym typeface="Wingdings" pitchFamily="2" charset="2"/>
              </a:rPr>
              <a:t></a:t>
            </a:r>
            <a:endParaRPr lang="fr-FR" b="1" dirty="0">
              <a:solidFill>
                <a:srgbClr val="000000"/>
              </a:solidFill>
              <a:latin typeface="+mj-lt"/>
            </a:endParaRPr>
          </a:p>
          <a:p>
            <a:pPr eaLnBrk="1" hangingPunct="1">
              <a:spcBef>
                <a:spcPct val="20000"/>
              </a:spcBef>
              <a:buClr>
                <a:schemeClr val="tx2"/>
              </a:buClr>
              <a:buFont typeface="Wingdings" pitchFamily="2" charset="2"/>
              <a:buChar char="L"/>
              <a:defRPr/>
            </a:pPr>
            <a:r>
              <a:rPr kumimoji="1" lang="fr-FR" dirty="0">
                <a:latin typeface="+mj-lt"/>
              </a:rPr>
              <a:t> </a:t>
            </a:r>
            <a:r>
              <a:rPr lang="fr-FR" b="1" dirty="0">
                <a:solidFill>
                  <a:srgbClr val="000000"/>
                </a:solidFill>
                <a:latin typeface="+mj-lt"/>
              </a:rPr>
              <a:t>taux de réponse </a:t>
            </a:r>
            <a:r>
              <a:rPr lang="fr-FR" b="1" dirty="0">
                <a:solidFill>
                  <a:srgbClr val="000000"/>
                </a:solidFill>
                <a:latin typeface="+mj-lt"/>
                <a:sym typeface="Wingdings" pitchFamily="2" charset="2"/>
              </a:rPr>
              <a:t></a:t>
            </a:r>
            <a:r>
              <a:rPr lang="fr-FR" b="1" dirty="0">
                <a:solidFill>
                  <a:srgbClr val="000000"/>
                </a:solidFill>
                <a:latin typeface="+mj-lt"/>
              </a:rPr>
              <a:t> </a:t>
            </a:r>
          </a:p>
          <a:p>
            <a:pPr eaLnBrk="1" hangingPunct="1">
              <a:spcBef>
                <a:spcPct val="20000"/>
              </a:spcBef>
              <a:buClr>
                <a:schemeClr val="tx2"/>
              </a:buClr>
              <a:buFont typeface="Wingdings" pitchFamily="2" charset="2"/>
              <a:buChar char="L"/>
              <a:defRPr/>
            </a:pPr>
            <a:r>
              <a:rPr kumimoji="1" lang="fr-FR" dirty="0">
                <a:latin typeface="+mj-lt"/>
              </a:rPr>
              <a:t> </a:t>
            </a:r>
            <a:r>
              <a:rPr lang="fr-FR" b="1" dirty="0">
                <a:solidFill>
                  <a:srgbClr val="000000"/>
                </a:solidFill>
                <a:latin typeface="+mj-lt"/>
              </a:rPr>
              <a:t>zone géographique ≠ cas</a:t>
            </a:r>
          </a:p>
          <a:p>
            <a:pPr marL="342900" indent="-342900" eaLnBrk="1" hangingPunct="1">
              <a:spcBef>
                <a:spcPct val="30000"/>
              </a:spcBef>
              <a:buClr>
                <a:schemeClr val="tx2"/>
              </a:buClr>
              <a:buFont typeface="Wingdings" pitchFamily="2" charset="2"/>
              <a:buChar char="J"/>
              <a:defRPr/>
            </a:pPr>
            <a:r>
              <a:rPr lang="fr-FR" b="1" dirty="0">
                <a:solidFill>
                  <a:srgbClr val="000000"/>
                </a:solidFill>
                <a:latin typeface="+mj-lt"/>
              </a:rPr>
              <a:t>biais de sélection </a:t>
            </a:r>
            <a:r>
              <a:rPr lang="fr-FR" b="1" dirty="0">
                <a:solidFill>
                  <a:srgbClr val="000000"/>
                </a:solidFill>
                <a:sym typeface="Wingdings" pitchFamily="2" charset="2"/>
              </a:rPr>
              <a:t></a:t>
            </a:r>
            <a:endParaRPr lang="fr-FR" b="1" dirty="0">
              <a:solidFill>
                <a:srgbClr val="000000"/>
              </a:solidFill>
              <a:latin typeface="+mj-lt"/>
              <a:sym typeface="Wingdings" pitchFamily="2" charset="2"/>
            </a:endParaRPr>
          </a:p>
          <a:p>
            <a:pPr eaLnBrk="1" hangingPunct="1">
              <a:spcBef>
                <a:spcPct val="30000"/>
              </a:spcBef>
              <a:buFont typeface="Wingdings" pitchFamily="2" charset="2"/>
              <a:buChar char="J"/>
              <a:defRPr/>
            </a:pPr>
            <a:r>
              <a:rPr lang="fr-FR" b="1" dirty="0">
                <a:solidFill>
                  <a:srgbClr val="000000"/>
                </a:solidFill>
                <a:latin typeface="+mj-lt"/>
                <a:sym typeface="Wingdings" pitchFamily="2" charset="2"/>
              </a:rPr>
              <a:t>généralisation des résultats </a:t>
            </a:r>
            <a:r>
              <a:rPr lang="fr-FR" dirty="0">
                <a:latin typeface="+mj-lt"/>
                <a:sym typeface="Wingdings" pitchFamily="2" charset="2"/>
              </a:rPr>
              <a:t> </a:t>
            </a:r>
            <a:endParaRPr lang="fr-FR" b="1" dirty="0">
              <a:solidFill>
                <a:srgbClr val="000000"/>
              </a:solidFill>
              <a:latin typeface="+mj-lt"/>
              <a:sym typeface="Wingdings" pitchFamily="2" charset="2"/>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945423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a:xfrm>
            <a:off x="8172400" y="6743774"/>
            <a:ext cx="514400" cy="365125"/>
          </a:xfrm>
        </p:spPr>
        <p:txBody>
          <a:bodyPr/>
          <a:lstStyle/>
          <a:p>
            <a:pPr>
              <a:defRPr/>
            </a:pPr>
            <a:fld id="{5B83D243-C88B-4248-BC22-037D82126A6D}" type="slidenum">
              <a:rPr lang="fr-FR" altLang="fr-FR" sz="1200" smtClean="0"/>
              <a:pPr>
                <a:defRPr/>
              </a:pPr>
              <a:t>48</a:t>
            </a:fld>
            <a:endParaRPr lang="fr-FR" altLang="fr-FR" sz="1200" dirty="0"/>
          </a:p>
        </p:txBody>
      </p:sp>
      <p:sp>
        <p:nvSpPr>
          <p:cNvPr id="19" name="Organigramme : Bande perforée 18">
            <a:extLst>
              <a:ext uri="{FF2B5EF4-FFF2-40B4-BE49-F238E27FC236}">
                <a16:creationId xmlns:a16="http://schemas.microsoft.com/office/drawing/2014/main" id="{99744952-38A7-4D09-AE06-EF57A97D2459}"/>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 + Résultats </a:t>
            </a:r>
          </a:p>
        </p:txBody>
      </p:sp>
      <p:sp>
        <p:nvSpPr>
          <p:cNvPr id="9" name="Rectangle 2">
            <a:extLst>
              <a:ext uri="{FF2B5EF4-FFF2-40B4-BE49-F238E27FC236}">
                <a16:creationId xmlns:a16="http://schemas.microsoft.com/office/drawing/2014/main" id="{7FE29F13-C051-4CE0-A7E9-40C7B95A27F0}"/>
              </a:ext>
            </a:extLst>
          </p:cNvPr>
          <p:cNvSpPr txBox="1">
            <a:spLocks/>
          </p:cNvSpPr>
          <p:nvPr/>
        </p:nvSpPr>
        <p:spPr bwMode="auto">
          <a:xfrm>
            <a:off x="1972269" y="737525"/>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a:solidFill>
                  <a:prstClr val="black"/>
                </a:solidFill>
                <a:latin typeface="Calibri"/>
                <a:ea typeface="+mn-ea"/>
                <a:cs typeface="+mn-cs"/>
              </a:rPr>
              <a:t>9.1 Biais de sélection</a:t>
            </a:r>
            <a:endParaRPr lang="fr-FR" sz="2400" b="1" dirty="0">
              <a:solidFill>
                <a:prstClr val="black"/>
              </a:solidFill>
              <a:latin typeface="Calibri"/>
              <a:ea typeface="+mn-ea"/>
              <a:cs typeface="+mn-cs"/>
            </a:endParaRPr>
          </a:p>
        </p:txBody>
      </p:sp>
      <p:sp>
        <p:nvSpPr>
          <p:cNvPr id="10" name="Titre 1">
            <a:extLst>
              <a:ext uri="{FF2B5EF4-FFF2-40B4-BE49-F238E27FC236}">
                <a16:creationId xmlns:a16="http://schemas.microsoft.com/office/drawing/2014/main" id="{8DABCB6F-6AAD-4CBD-AE00-042F8931DEBB}"/>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sp>
        <p:nvSpPr>
          <p:cNvPr id="3" name="Rectangle 2">
            <a:extLst>
              <a:ext uri="{FF2B5EF4-FFF2-40B4-BE49-F238E27FC236}">
                <a16:creationId xmlns:a16="http://schemas.microsoft.com/office/drawing/2014/main" id="{C11637D3-DCF2-4CF6-9253-A433B02CAC4F}"/>
              </a:ext>
            </a:extLst>
          </p:cNvPr>
          <p:cNvSpPr/>
          <p:nvPr/>
        </p:nvSpPr>
        <p:spPr>
          <a:xfrm>
            <a:off x="630203" y="1920219"/>
            <a:ext cx="8253592" cy="2308324"/>
          </a:xfrm>
          <a:prstGeom prst="rect">
            <a:avLst/>
          </a:prstGeom>
        </p:spPr>
        <p:txBody>
          <a:bodyPr wrap="square">
            <a:spAutoFit/>
          </a:bodyPr>
          <a:lstStyle/>
          <a:p>
            <a:pPr marL="177800" indent="-177800">
              <a:buFont typeface="Arial" panose="020B0604020202020204" pitchFamily="34" charset="0"/>
              <a:buNone/>
              <a:defRPr/>
            </a:pPr>
            <a:r>
              <a:rPr lang="fr-FR" dirty="0">
                <a:latin typeface="Calibri" panose="020F0502020204030204" pitchFamily="34" charset="0"/>
                <a:cs typeface="Calibri" panose="020F0502020204030204" pitchFamily="34" charset="0"/>
              </a:rPr>
              <a:t>Les </a:t>
            </a:r>
            <a:r>
              <a:rPr lang="fr-FR" b="1" dirty="0">
                <a:latin typeface="Calibri" panose="020F0502020204030204" pitchFamily="34" charset="0"/>
                <a:cs typeface="Calibri" panose="020F0502020204030204" pitchFamily="34" charset="0"/>
              </a:rPr>
              <a:t>TEMOINS</a:t>
            </a:r>
            <a:r>
              <a:rPr lang="fr-FR" dirty="0">
                <a:latin typeface="Calibri" panose="020F0502020204030204" pitchFamily="34" charset="0"/>
                <a:cs typeface="Calibri" panose="020F0502020204030204" pitchFamily="34" charset="0"/>
              </a:rPr>
              <a:t> : fréquence d’exposition </a:t>
            </a:r>
            <a:r>
              <a:rPr lang="fr-FR" b="1" dirty="0">
                <a:latin typeface="Calibri" panose="020F0502020204030204" pitchFamily="34" charset="0"/>
                <a:cs typeface="Calibri" panose="020F0502020204030204" pitchFamily="34" charset="0"/>
              </a:rPr>
              <a:t>de référence </a:t>
            </a:r>
            <a:r>
              <a:rPr lang="fr-FR" dirty="0">
                <a:latin typeface="Calibri" panose="020F0502020204030204" pitchFamily="34" charset="0"/>
                <a:cs typeface="Calibri" panose="020F0502020204030204" pitchFamily="34" charset="0"/>
              </a:rPr>
              <a:t>censée être représentative de la population générale</a:t>
            </a:r>
          </a:p>
          <a:p>
            <a:pPr marL="177800" indent="-177800">
              <a:buFont typeface="Arial" panose="020B0604020202020204" pitchFamily="34" charset="0"/>
              <a:buNone/>
              <a:defRPr/>
            </a:pPr>
            <a:r>
              <a:rPr lang="fr-FR" dirty="0">
                <a:latin typeface="Calibri" panose="020F0502020204030204" pitchFamily="34" charset="0"/>
                <a:cs typeface="Calibri" panose="020F0502020204030204" pitchFamily="34" charset="0"/>
              </a:rPr>
              <a:t>Si témoins systématiquement + exposés que pop générale </a:t>
            </a:r>
          </a:p>
          <a:p>
            <a:pPr marL="622300" indent="-342900">
              <a:buFont typeface="Symbol" panose="05050102010706020507" pitchFamily="18" charset="2"/>
              <a:buChar char="Þ"/>
              <a:defRPr/>
            </a:pPr>
            <a:r>
              <a:rPr lang="fr-FR" dirty="0">
                <a:latin typeface="Calibri" panose="020F0502020204030204" pitchFamily="34" charset="0"/>
                <a:cs typeface="Calibri" panose="020F0502020204030204" pitchFamily="34" charset="0"/>
              </a:rPr>
              <a:t>Conclure à tort qu’il ne s’agit pas d’un facteur de risque</a:t>
            </a:r>
          </a:p>
          <a:p>
            <a:pPr marL="177800" indent="-177800">
              <a:buFont typeface="Arial" panose="020B0604020202020204" pitchFamily="34" charset="0"/>
              <a:buNone/>
              <a:defRPr/>
            </a:pPr>
            <a:r>
              <a:rPr lang="fr-FR" dirty="0">
                <a:latin typeface="Calibri" panose="020F0502020204030204" pitchFamily="34" charset="0"/>
                <a:cs typeface="Calibri" panose="020F0502020204030204" pitchFamily="34" charset="0"/>
              </a:rPr>
              <a:t>Si témoins systématiquement moins exposés</a:t>
            </a:r>
          </a:p>
          <a:p>
            <a:pPr marL="622300" indent="-342900">
              <a:buFont typeface="Symbol" panose="05050102010706020507" pitchFamily="18" charset="2"/>
              <a:buChar char="Þ"/>
              <a:defRPr/>
            </a:pPr>
            <a:r>
              <a:rPr lang="fr-FR" dirty="0">
                <a:latin typeface="Calibri" panose="020F0502020204030204" pitchFamily="34" charset="0"/>
                <a:cs typeface="Calibri" panose="020F0502020204030204" pitchFamily="34" charset="0"/>
              </a:rPr>
              <a:t>Conclure à tort qu’il s’agit d’un facteur de risque</a:t>
            </a:r>
          </a:p>
        </p:txBody>
      </p:sp>
      <p:pic>
        <p:nvPicPr>
          <p:cNvPr id="4" name="Son enregistré">
            <a:hlinkClick r:id="" action="ppaction://media"/>
            <a:extLst>
              <a:ext uri="{FF2B5EF4-FFF2-40B4-BE49-F238E27FC236}">
                <a16:creationId xmlns:a16="http://schemas.microsoft.com/office/drawing/2014/main" id="{464E4E3E-E692-4695-B2A1-76DB3FADA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5763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7A18C9C-13B4-47BB-9829-840870BF2BF6}"/>
              </a:ext>
            </a:extLst>
          </p:cNvPr>
          <p:cNvSpPr>
            <a:spLocks noGrp="1" noChangeArrowheads="1"/>
          </p:cNvSpPr>
          <p:nvPr>
            <p:ph type="title"/>
          </p:nvPr>
        </p:nvSpPr>
        <p:spPr>
          <a:xfrm>
            <a:off x="867718" y="980728"/>
            <a:ext cx="7819081" cy="1143000"/>
          </a:xfrm>
        </p:spPr>
        <p:txBody>
          <a:bodyPr/>
          <a:lstStyle/>
          <a:p>
            <a:pPr algn="l">
              <a:defRPr/>
            </a:pPr>
            <a:r>
              <a:rPr lang="fr-FR" sz="2000" dirty="0">
                <a:latin typeface="+mn-lt"/>
              </a:rPr>
              <a:t> </a:t>
            </a:r>
            <a:r>
              <a:rPr lang="fr-FR" sz="2000" b="1" dirty="0">
                <a:latin typeface="+mn-lt"/>
              </a:rPr>
              <a:t>Biais de sélection différentiel groupe TEMOINS</a:t>
            </a:r>
            <a:r>
              <a:rPr lang="fr-FR" sz="2000" dirty="0">
                <a:latin typeface="+mn-lt"/>
              </a:rPr>
              <a:t>:</a:t>
            </a:r>
            <a:br>
              <a:rPr lang="fr-FR" sz="2000" dirty="0">
                <a:latin typeface="+mn-lt"/>
              </a:rPr>
            </a:br>
            <a:r>
              <a:rPr lang="fr-FR" sz="2000" dirty="0">
                <a:latin typeface="+mn-lt"/>
              </a:rPr>
              <a:t> </a:t>
            </a:r>
            <a:r>
              <a:rPr lang="fr-FR" sz="2000" b="1" dirty="0">
                <a:latin typeface="+mn-lt"/>
              </a:rPr>
              <a:t>Témoins</a:t>
            </a:r>
            <a:r>
              <a:rPr lang="fr-FR" sz="2000" dirty="0">
                <a:latin typeface="+mn-lt"/>
              </a:rPr>
              <a:t> </a:t>
            </a:r>
            <a:r>
              <a:rPr lang="fr-FR" sz="2000" b="1" dirty="0">
                <a:latin typeface="+mn-lt"/>
              </a:rPr>
              <a:t>sous-exposés au FDR étudié </a:t>
            </a:r>
            <a:r>
              <a:rPr lang="fr-FR" sz="2000" dirty="0">
                <a:latin typeface="+mn-lt"/>
              </a:rPr>
              <a:t>par rapport à population générale</a:t>
            </a:r>
            <a:r>
              <a:rPr lang="fr-FR" sz="2000" b="1" dirty="0">
                <a:latin typeface="+mn-lt"/>
              </a:rPr>
              <a:t> </a:t>
            </a:r>
          </a:p>
        </p:txBody>
      </p:sp>
      <p:sp>
        <p:nvSpPr>
          <p:cNvPr id="45059" name="Text Box 4">
            <a:extLst>
              <a:ext uri="{FF2B5EF4-FFF2-40B4-BE49-F238E27FC236}">
                <a16:creationId xmlns:a16="http://schemas.microsoft.com/office/drawing/2014/main" id="{470EF0E6-080D-4A00-BD1C-B11C5B2EBB7E}"/>
              </a:ext>
            </a:extLst>
          </p:cNvPr>
          <p:cNvSpPr txBox="1">
            <a:spLocks noChangeArrowheads="1"/>
          </p:cNvSpPr>
          <p:nvPr/>
        </p:nvSpPr>
        <p:spPr bwMode="auto">
          <a:xfrm>
            <a:off x="57348" y="1844824"/>
            <a:ext cx="8547100" cy="5170646"/>
          </a:xfrm>
          <a:prstGeom prst="rect">
            <a:avLst/>
          </a:prstGeom>
          <a:noFill/>
          <a:ln w="9525">
            <a:noFill/>
            <a:miter lim="800000"/>
            <a:headEnd/>
            <a:tailEnd/>
          </a:ln>
        </p:spPr>
        <p:txBody>
          <a:bodyPr>
            <a:spAutoFit/>
          </a:bodyPr>
          <a:lstStyle/>
          <a:p>
            <a:pPr marL="762000" lvl="1">
              <a:defRPr/>
            </a:pPr>
            <a:endParaRPr lang="fr-FR" sz="800" dirty="0">
              <a:latin typeface="+mn-lt"/>
            </a:endParaRPr>
          </a:p>
          <a:p>
            <a:pPr marL="762000" lvl="1">
              <a:defRPr/>
            </a:pPr>
            <a:r>
              <a:rPr lang="fr-FR" sz="2000" i="1" dirty="0">
                <a:latin typeface="+mn-lt"/>
              </a:rPr>
              <a:t>Exemple :  Etude cas-témoin sur café et </a:t>
            </a:r>
            <a:r>
              <a:rPr lang="fr-FR" sz="2000" i="1" dirty="0" err="1">
                <a:latin typeface="+mn-lt"/>
              </a:rPr>
              <a:t>Kc</a:t>
            </a:r>
            <a:r>
              <a:rPr lang="fr-FR" sz="2000" i="1" dirty="0">
                <a:latin typeface="+mn-lt"/>
              </a:rPr>
              <a:t> du pancréas</a:t>
            </a:r>
          </a:p>
          <a:p>
            <a:pPr marL="1104900" lvl="1" indent="-342900">
              <a:buFont typeface="Symbol" panose="05050102010706020507" pitchFamily="18" charset="2"/>
              <a:buChar char="Þ"/>
              <a:defRPr/>
            </a:pPr>
            <a:r>
              <a:rPr lang="fr-FR" sz="2000" i="1" dirty="0">
                <a:latin typeface="+mn-lt"/>
              </a:rPr>
              <a:t>Cas de </a:t>
            </a:r>
            <a:r>
              <a:rPr lang="fr-FR" sz="2000" i="1" dirty="0" err="1">
                <a:latin typeface="+mn-lt"/>
              </a:rPr>
              <a:t>Kc</a:t>
            </a:r>
            <a:r>
              <a:rPr lang="fr-FR" sz="2000" i="1" dirty="0">
                <a:latin typeface="+mn-lt"/>
              </a:rPr>
              <a:t> pancréas consomment + de café que les témoins </a:t>
            </a:r>
          </a:p>
          <a:p>
            <a:pPr marL="1104900" lvl="1" indent="-342900">
              <a:buFont typeface="Symbol" panose="05050102010706020507" pitchFamily="18" charset="2"/>
              <a:buChar char="Þ"/>
              <a:defRPr/>
            </a:pPr>
            <a:r>
              <a:rPr lang="fr-FR" sz="2000" i="1" dirty="0">
                <a:latin typeface="+mn-lt"/>
              </a:rPr>
              <a:t>Association significative entre </a:t>
            </a:r>
            <a:r>
              <a:rPr lang="fr-FR" sz="2000" i="1" dirty="0" err="1">
                <a:latin typeface="+mn-lt"/>
              </a:rPr>
              <a:t>Kc</a:t>
            </a:r>
            <a:r>
              <a:rPr lang="fr-FR" sz="2000" i="1" dirty="0">
                <a:latin typeface="+mn-lt"/>
              </a:rPr>
              <a:t> pancréas et consommation de café</a:t>
            </a:r>
          </a:p>
          <a:p>
            <a:pPr marL="1104900" lvl="1" indent="-342900">
              <a:buFont typeface="Symbol" panose="05050102010706020507" pitchFamily="18" charset="2"/>
              <a:buChar char="Þ"/>
              <a:defRPr/>
            </a:pPr>
            <a:r>
              <a:rPr lang="fr-FR" sz="2000" i="1" dirty="0">
                <a:latin typeface="+mn-lt"/>
              </a:rPr>
              <a:t>Conclusion consommation de café ↗risque de </a:t>
            </a:r>
            <a:r>
              <a:rPr lang="fr-FR" sz="2000" i="1" dirty="0" err="1">
                <a:latin typeface="+mn-lt"/>
              </a:rPr>
              <a:t>Kc</a:t>
            </a:r>
            <a:r>
              <a:rPr lang="fr-FR" sz="2000" i="1" dirty="0">
                <a:latin typeface="+mn-lt"/>
              </a:rPr>
              <a:t> du </a:t>
            </a:r>
            <a:r>
              <a:rPr lang="fr-FR" sz="2000" i="1" dirty="0" err="1">
                <a:latin typeface="+mn-lt"/>
              </a:rPr>
              <a:t>pancrés</a:t>
            </a:r>
            <a:endParaRPr lang="fr-FR" sz="2000" i="1" dirty="0">
              <a:latin typeface="+mn-lt"/>
            </a:endParaRPr>
          </a:p>
          <a:p>
            <a:pPr marL="762000" lvl="1">
              <a:defRPr/>
            </a:pPr>
            <a:endParaRPr lang="fr-FR" sz="800" i="1" dirty="0">
              <a:latin typeface="+mn-lt"/>
            </a:endParaRPr>
          </a:p>
          <a:p>
            <a:pPr marL="762000" lvl="1">
              <a:defRPr/>
            </a:pPr>
            <a:r>
              <a:rPr lang="fr-FR" sz="2000" i="1" dirty="0">
                <a:solidFill>
                  <a:prstClr val="black"/>
                </a:solidFill>
                <a:latin typeface="Calibri"/>
              </a:rPr>
              <a:t>MAIS : Témoins issus même hôpital, service gastro-entérologie </a:t>
            </a:r>
          </a:p>
          <a:p>
            <a:pPr marL="762000" lvl="1" indent="-42863">
              <a:buFont typeface="Symbol" pitchFamily="18" charset="2"/>
              <a:buChar char="Þ"/>
              <a:tabLst>
                <a:tab pos="1163638" algn="l"/>
              </a:tabLst>
              <a:defRPr/>
            </a:pPr>
            <a:r>
              <a:rPr lang="fr-FR" sz="2000" i="1" dirty="0">
                <a:latin typeface="+mn-lt"/>
              </a:rPr>
              <a:t> Colopathies fonctionnelles et gastrites avec contre-indication de café</a:t>
            </a:r>
          </a:p>
          <a:p>
            <a:pPr marL="762000" lvl="1" indent="-42863">
              <a:buFont typeface="Symbol" pitchFamily="18" charset="2"/>
              <a:buChar char="Þ"/>
              <a:tabLst>
                <a:tab pos="1163638" algn="l"/>
              </a:tabLst>
              <a:defRPr/>
            </a:pPr>
            <a:r>
              <a:rPr lang="fr-FR" sz="2000" i="1" dirty="0">
                <a:solidFill>
                  <a:prstClr val="black"/>
                </a:solidFill>
                <a:latin typeface="Calibri" panose="020F0502020204030204"/>
              </a:rPr>
              <a:t> Sous-estimation </a:t>
            </a:r>
            <a:r>
              <a:rPr lang="fr-FR" sz="2000" i="1" dirty="0" err="1">
                <a:solidFill>
                  <a:prstClr val="black"/>
                </a:solidFill>
                <a:latin typeface="Calibri" panose="020F0502020204030204"/>
              </a:rPr>
              <a:t>odd</a:t>
            </a:r>
            <a:r>
              <a:rPr lang="fr-FR" sz="2000" i="1" dirty="0">
                <a:solidFill>
                  <a:prstClr val="black"/>
                </a:solidFill>
                <a:latin typeface="Calibri" panose="020F0502020204030204"/>
              </a:rPr>
              <a:t> d’exposition des témoins</a:t>
            </a:r>
            <a:endParaRPr lang="fr-FR" sz="2000" i="1" dirty="0">
              <a:latin typeface="+mn-lt"/>
            </a:endParaRPr>
          </a:p>
          <a:p>
            <a:pPr marL="762000" lvl="1">
              <a:defRPr/>
            </a:pPr>
            <a:endParaRPr lang="fr-FR" sz="2000" i="1" dirty="0">
              <a:latin typeface="+mn-lt"/>
            </a:endParaRPr>
          </a:p>
          <a:p>
            <a:pPr marL="762000" lvl="1">
              <a:defRPr/>
            </a:pPr>
            <a:endParaRPr lang="fr-FR" sz="800" i="1" dirty="0">
              <a:latin typeface="+mn-lt"/>
            </a:endParaRPr>
          </a:p>
          <a:p>
            <a:pPr marL="627063" lvl="1">
              <a:tabLst>
                <a:tab pos="1163638" algn="l"/>
              </a:tabLst>
              <a:defRPr/>
            </a:pPr>
            <a:r>
              <a:rPr lang="fr-FR" i="1" dirty="0">
                <a:latin typeface="+mn-lt"/>
              </a:rPr>
              <a:t>Comme</a:t>
            </a:r>
            <a:r>
              <a:rPr lang="fr-FR" sz="2800" i="1" dirty="0">
                <a:latin typeface="+mn-lt"/>
              </a:rPr>
              <a:t>:</a:t>
            </a:r>
          </a:p>
          <a:p>
            <a:pPr marL="762000" lvl="1">
              <a:defRPr/>
            </a:pPr>
            <a:endParaRPr lang="fr-FR" sz="2800" dirty="0"/>
          </a:p>
          <a:p>
            <a:pPr marL="762000" lvl="1" indent="-42863">
              <a:buFont typeface="Symbol" pitchFamily="18" charset="2"/>
              <a:buChar char="Þ"/>
              <a:tabLst>
                <a:tab pos="1163638" algn="l"/>
              </a:tabLst>
              <a:defRPr/>
            </a:pPr>
            <a:endParaRPr lang="fr-FR" sz="2800" dirty="0">
              <a:latin typeface="+mn-lt"/>
            </a:endParaRPr>
          </a:p>
          <a:p>
            <a:pPr marL="762000" lvl="1">
              <a:buFont typeface="Symbol" pitchFamily="18" charset="2"/>
              <a:buChar char="Þ"/>
              <a:tabLst>
                <a:tab pos="1163638" algn="l"/>
              </a:tabLst>
              <a:defRPr/>
            </a:pPr>
            <a:endParaRPr lang="fr-FR" sz="2800" dirty="0">
              <a:latin typeface="+mn-lt"/>
            </a:endParaRPr>
          </a:p>
          <a:p>
            <a:pPr marL="762000" lvl="1">
              <a:defRPr/>
            </a:pPr>
            <a:endParaRPr lang="fr-FR" sz="2800" dirty="0">
              <a:latin typeface="+mn-lt"/>
            </a:endParaRPr>
          </a:p>
        </p:txBody>
      </p:sp>
      <p:sp>
        <p:nvSpPr>
          <p:cNvPr id="45060" name="Text Box 5">
            <a:extLst>
              <a:ext uri="{FF2B5EF4-FFF2-40B4-BE49-F238E27FC236}">
                <a16:creationId xmlns:a16="http://schemas.microsoft.com/office/drawing/2014/main" id="{28CA2A2E-4D2A-49F4-B621-707D4CD17292}"/>
              </a:ext>
            </a:extLst>
          </p:cNvPr>
          <p:cNvSpPr txBox="1">
            <a:spLocks noChangeArrowheads="1"/>
          </p:cNvSpPr>
          <p:nvPr/>
        </p:nvSpPr>
        <p:spPr bwMode="auto">
          <a:xfrm>
            <a:off x="2651125" y="3731765"/>
            <a:ext cx="184150" cy="457200"/>
          </a:xfrm>
          <a:prstGeom prst="rect">
            <a:avLst/>
          </a:prstGeom>
          <a:noFill/>
          <a:ln w="9525">
            <a:noFill/>
            <a:miter lim="800000"/>
            <a:headEnd/>
            <a:tailEnd/>
          </a:ln>
        </p:spPr>
        <p:txBody>
          <a:bodyPr wrap="none">
            <a:spAutoFit/>
          </a:bodyPr>
          <a:lstStyle/>
          <a:p>
            <a:pPr>
              <a:defRPr/>
            </a:pPr>
            <a:endParaRPr lang="fr-FR">
              <a:latin typeface="+mn-lt"/>
            </a:endParaRPr>
          </a:p>
        </p:txBody>
      </p:sp>
      <p:pic>
        <p:nvPicPr>
          <p:cNvPr id="97285" name="Picture 5">
            <a:extLst>
              <a:ext uri="{FF2B5EF4-FFF2-40B4-BE49-F238E27FC236}">
                <a16:creationId xmlns:a16="http://schemas.microsoft.com/office/drawing/2014/main" id="{C33CCE01-F259-4777-BD1B-7BEE1435552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6170"/>
          <a:stretch>
            <a:fillRect/>
          </a:stretch>
        </p:blipFill>
        <p:spPr bwMode="auto">
          <a:xfrm>
            <a:off x="2051720" y="4581128"/>
            <a:ext cx="4061246" cy="758100"/>
          </a:xfrm>
          <a:prstGeom prst="rect">
            <a:avLst/>
          </a:prstGeom>
          <a:solidFill>
            <a:srgbClr val="FFC000">
              <a:alpha val="0"/>
            </a:srgbClr>
          </a:solidFill>
          <a:ln w="9525">
            <a:solidFill>
              <a:srgbClr val="002060"/>
            </a:solidFill>
            <a:miter lim="800000"/>
            <a:headEnd/>
            <a:tailEnd/>
          </a:ln>
        </p:spPr>
      </p:pic>
      <p:sp>
        <p:nvSpPr>
          <p:cNvPr id="7" name="Rectangle 2">
            <a:extLst>
              <a:ext uri="{FF2B5EF4-FFF2-40B4-BE49-F238E27FC236}">
                <a16:creationId xmlns:a16="http://schemas.microsoft.com/office/drawing/2014/main" id="{80E6B997-519A-45F5-A762-04E6AB9EC2E3}"/>
              </a:ext>
            </a:extLst>
          </p:cNvPr>
          <p:cNvSpPr txBox="1">
            <a:spLocks/>
          </p:cNvSpPr>
          <p:nvPr/>
        </p:nvSpPr>
        <p:spPr bwMode="auto">
          <a:xfrm>
            <a:off x="1972269" y="548680"/>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9.1 Biais de sélection</a:t>
            </a:r>
          </a:p>
        </p:txBody>
      </p:sp>
      <p:sp>
        <p:nvSpPr>
          <p:cNvPr id="8" name="Titre 1">
            <a:extLst>
              <a:ext uri="{FF2B5EF4-FFF2-40B4-BE49-F238E27FC236}">
                <a16:creationId xmlns:a16="http://schemas.microsoft.com/office/drawing/2014/main" id="{2AF5A768-CBE6-4DC2-9F3E-0E34FE777D47}"/>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sp>
        <p:nvSpPr>
          <p:cNvPr id="3" name="Rectangle 2">
            <a:extLst>
              <a:ext uri="{FF2B5EF4-FFF2-40B4-BE49-F238E27FC236}">
                <a16:creationId xmlns:a16="http://schemas.microsoft.com/office/drawing/2014/main" id="{2AE0087F-02AD-43BE-8DBE-10584D636580}"/>
              </a:ext>
            </a:extLst>
          </p:cNvPr>
          <p:cNvSpPr/>
          <p:nvPr/>
        </p:nvSpPr>
        <p:spPr>
          <a:xfrm>
            <a:off x="683568" y="5619772"/>
            <a:ext cx="7488832" cy="545532"/>
          </a:xfrm>
          <a:prstGeom prst="rect">
            <a:avLst/>
          </a:prstGeom>
          <a:solidFill>
            <a:srgbClr val="F87B14">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92075" lvl="1" indent="-42863">
              <a:buFont typeface="Symbol" pitchFamily="18" charset="2"/>
              <a:buChar char="Þ"/>
              <a:tabLst>
                <a:tab pos="1163638" algn="l"/>
              </a:tabLst>
              <a:defRPr/>
            </a:pPr>
            <a:r>
              <a:rPr lang="fr-FR" sz="2800" dirty="0">
                <a:solidFill>
                  <a:schemeClr val="tx1"/>
                </a:solidFill>
              </a:rPr>
              <a:t> </a:t>
            </a:r>
            <a:r>
              <a:rPr lang="fr-FR" sz="2800" b="1" dirty="0">
                <a:solidFill>
                  <a:schemeClr val="tx1"/>
                </a:solidFill>
              </a:rPr>
              <a:t>SURESTIMATION</a:t>
            </a:r>
            <a:r>
              <a:rPr lang="fr-FR" sz="2800" dirty="0">
                <a:solidFill>
                  <a:schemeClr val="tx1"/>
                </a:solidFill>
              </a:rPr>
              <a:t> </a:t>
            </a:r>
            <a:r>
              <a:rPr lang="fr-FR" sz="2800" b="1" dirty="0">
                <a:solidFill>
                  <a:schemeClr val="tx1"/>
                </a:solidFill>
              </a:rPr>
              <a:t>association</a:t>
            </a:r>
            <a:r>
              <a:rPr lang="fr-FR" sz="2800" dirty="0">
                <a:solidFill>
                  <a:schemeClr val="tx1"/>
                </a:solidFill>
              </a:rPr>
              <a:t> </a:t>
            </a:r>
            <a:r>
              <a:rPr lang="fr-FR" sz="2800" b="1" dirty="0">
                <a:solidFill>
                  <a:schemeClr val="tx1"/>
                </a:solidFill>
              </a:rPr>
              <a:t>café-</a:t>
            </a:r>
            <a:r>
              <a:rPr lang="fr-FR" sz="2800" b="1" dirty="0" err="1">
                <a:solidFill>
                  <a:schemeClr val="tx1"/>
                </a:solidFill>
              </a:rPr>
              <a:t>kc</a:t>
            </a:r>
            <a:r>
              <a:rPr lang="fr-FR" sz="2800" b="1" dirty="0">
                <a:solidFill>
                  <a:schemeClr val="tx1"/>
                </a:solidFill>
              </a:rPr>
              <a:t> pancréas </a:t>
            </a:r>
          </a:p>
        </p:txBody>
      </p:sp>
      <p:pic>
        <p:nvPicPr>
          <p:cNvPr id="2" name="Son enregistré">
            <a:hlinkClick r:id="" action="ppaction://media"/>
            <a:extLst>
              <a:ext uri="{FF2B5EF4-FFF2-40B4-BE49-F238E27FC236}">
                <a16:creationId xmlns:a16="http://schemas.microsoft.com/office/drawing/2014/main" id="{EF47294B-734A-4C0A-96D8-2B0D58DB30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Espace réservé du contenu 2">
            <a:extLst>
              <a:ext uri="{FF2B5EF4-FFF2-40B4-BE49-F238E27FC236}">
                <a16:creationId xmlns:a16="http://schemas.microsoft.com/office/drawing/2014/main" id="{C9378283-FAA7-4968-85A1-034460281E01}"/>
              </a:ext>
            </a:extLst>
          </p:cNvPr>
          <p:cNvSpPr>
            <a:spLocks noGrp="1"/>
          </p:cNvSpPr>
          <p:nvPr>
            <p:ph idx="1"/>
          </p:nvPr>
        </p:nvSpPr>
        <p:spPr>
          <a:xfrm>
            <a:off x="457200" y="1279301"/>
            <a:ext cx="8401050" cy="4525963"/>
          </a:xfrm>
        </p:spPr>
        <p:txBody>
          <a:bodyPr/>
          <a:lstStyle/>
          <a:p>
            <a:pPr marL="0" indent="0">
              <a:buNone/>
              <a:defRPr/>
            </a:pPr>
            <a:endParaRPr lang="fr-FR" altLang="fr-FR" sz="2400" dirty="0"/>
          </a:p>
          <a:p>
            <a:pPr marL="0" indent="0">
              <a:buNone/>
              <a:defRPr/>
            </a:pPr>
            <a:r>
              <a:rPr lang="fr-FR" altLang="fr-FR" sz="2400" dirty="0"/>
              <a:t>Etude adaptée : </a:t>
            </a:r>
          </a:p>
          <a:p>
            <a:pPr>
              <a:defRPr/>
            </a:pPr>
            <a:r>
              <a:rPr lang="fr-FR" altLang="fr-FR" sz="2400" dirty="0"/>
              <a:t>	- si étude de cohorte prospective très difficile : maladie rare et/ou durée d’exposition longue avant de développer la maladie </a:t>
            </a:r>
            <a:r>
              <a:rPr lang="fr-FR" altLang="fr-FR" sz="2400" i="1" dirty="0"/>
              <a:t>(</a:t>
            </a:r>
            <a:r>
              <a:rPr lang="fr-FR" altLang="fr-FR" sz="2000" i="1" dirty="0"/>
              <a:t>ex: exposition solaire dans l’enfance et mélanome malin incidence 1/100.000 personnes années)</a:t>
            </a:r>
            <a:r>
              <a:rPr lang="fr-FR" altLang="fr-FR" sz="2400" dirty="0"/>
              <a:t>, </a:t>
            </a:r>
          </a:p>
          <a:p>
            <a:pPr>
              <a:defRPr/>
            </a:pPr>
            <a:r>
              <a:rPr lang="fr-FR" altLang="fr-FR" sz="2400" dirty="0"/>
              <a:t>	- si cohorte historique impossible (pas de dossiers ni bases de données adéquates) </a:t>
            </a:r>
          </a:p>
          <a:p>
            <a:pPr>
              <a:defRPr/>
            </a:pPr>
            <a:r>
              <a:rPr lang="fr-FR" altLang="fr-FR" sz="2400" dirty="0"/>
              <a:t>	- en préliminaire d’une étude de cohorte </a:t>
            </a:r>
          </a:p>
          <a:p>
            <a:pPr>
              <a:defRPr/>
            </a:pPr>
            <a:r>
              <a:rPr lang="fr-FR" altLang="fr-FR" sz="2400" dirty="0"/>
              <a:t>	- si résultats urgents </a:t>
            </a:r>
            <a:r>
              <a:rPr lang="fr-FR" altLang="fr-FR" sz="2000" i="1" dirty="0"/>
              <a:t>(ex </a:t>
            </a:r>
            <a:r>
              <a:rPr lang="fr-FR" altLang="fr-FR" sz="2000" i="1" dirty="0" err="1"/>
              <a:t>Mediator</a:t>
            </a:r>
            <a:r>
              <a:rPr lang="fr-FR" altLang="fr-FR" sz="2000" i="1" dirty="0"/>
              <a:t>…)</a:t>
            </a:r>
          </a:p>
          <a:p>
            <a:pPr marL="0" indent="0">
              <a:buFont typeface="Arial" panose="020B0604020202020204" pitchFamily="34" charset="0"/>
              <a:buNone/>
              <a:defRPr/>
            </a:pPr>
            <a:endParaRPr lang="fr-FR" altLang="fr-FR" sz="2400" dirty="0"/>
          </a:p>
          <a:p>
            <a:pPr>
              <a:defRPr/>
            </a:pPr>
            <a:endParaRPr lang="fr-FR" altLang="fr-FR" sz="2400" dirty="0"/>
          </a:p>
          <a:p>
            <a:pPr>
              <a:defRPr/>
            </a:pPr>
            <a:endParaRPr lang="fr-FR" altLang="fr-FR" sz="24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pic>
        <p:nvPicPr>
          <p:cNvPr id="5" name="Image 4">
            <a:extLst>
              <a:ext uri="{FF2B5EF4-FFF2-40B4-BE49-F238E27FC236}">
                <a16:creationId xmlns:a16="http://schemas.microsoft.com/office/drawing/2014/main" id="{D293F11B-0DB8-49EB-AC21-740A953A9B4A}"/>
              </a:ext>
            </a:extLst>
          </p:cNvPr>
          <p:cNvPicPr>
            <a:picLocks noChangeAspect="1"/>
          </p:cNvPicPr>
          <p:nvPr/>
        </p:nvPicPr>
        <p:blipFill>
          <a:blip r:embed="rId8"/>
          <a:stretch>
            <a:fillRect/>
          </a:stretch>
        </p:blipFill>
        <p:spPr>
          <a:xfrm>
            <a:off x="8304996" y="126283"/>
            <a:ext cx="755970" cy="755970"/>
          </a:xfrm>
          <a:prstGeom prst="rect">
            <a:avLst/>
          </a:prstGeom>
        </p:spPr>
      </p:pic>
      <p:sp>
        <p:nvSpPr>
          <p:cNvPr id="6" name="Organigramme : Bande perforée 5">
            <a:extLst>
              <a:ext uri="{FF2B5EF4-FFF2-40B4-BE49-F238E27FC236}">
                <a16:creationId xmlns:a16="http://schemas.microsoft.com/office/drawing/2014/main" id="{E2734294-059A-416A-ACCD-BD60869EF7ED}"/>
              </a:ext>
            </a:extLst>
          </p:cNvPr>
          <p:cNvSpPr/>
          <p:nvPr/>
        </p:nvSpPr>
        <p:spPr>
          <a:xfrm>
            <a:off x="21994" y="110572"/>
            <a:ext cx="2040694" cy="960438"/>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Fin Introduction</a:t>
            </a:r>
          </a:p>
        </p:txBody>
      </p:sp>
      <p:sp>
        <p:nvSpPr>
          <p:cNvPr id="7" name="Titre 1">
            <a:extLst>
              <a:ext uri="{FF2B5EF4-FFF2-40B4-BE49-F238E27FC236}">
                <a16:creationId xmlns:a16="http://schemas.microsoft.com/office/drawing/2014/main" id="{C85F7F60-417E-4205-A37B-8A044E496E1E}"/>
              </a:ext>
            </a:extLst>
          </p:cNvPr>
          <p:cNvSpPr txBox="1">
            <a:spLocks/>
          </p:cNvSpPr>
          <p:nvPr/>
        </p:nvSpPr>
        <p:spPr>
          <a:xfrm>
            <a:off x="395536" y="346423"/>
            <a:ext cx="9001000" cy="922337"/>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1. Question de recherche Cas-Témoin</a:t>
            </a:r>
          </a:p>
          <a:p>
            <a:pPr>
              <a:defRPr/>
            </a:pPr>
            <a:endParaRPr lang="fr-FR" sz="2800" b="1" dirty="0"/>
          </a:p>
        </p:txBody>
      </p:sp>
      <p:pic>
        <p:nvPicPr>
          <p:cNvPr id="8" name="Son enregistré">
            <a:hlinkClick r:id="" action="ppaction://media"/>
            <a:extLst>
              <a:ext uri="{FF2B5EF4-FFF2-40B4-BE49-F238E27FC236}">
                <a16:creationId xmlns:a16="http://schemas.microsoft.com/office/drawing/2014/main" id="{1D5247E1-8E48-4CCE-952E-47299A1B3F3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600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9" fill="hold"/>
                                        <p:tgtEl>
                                          <p:spTgt spid="2"/>
                                        </p:tgtEl>
                                      </p:cBhvr>
                                    </p:cmd>
                                  </p:childTnLst>
                                </p:cTn>
                              </p:par>
                            </p:childTnLst>
                          </p:cTn>
                        </p:par>
                        <p:par>
                          <p:cTn id="7" fill="hold">
                            <p:stCondLst>
                              <p:cond delay="22209"/>
                            </p:stCondLst>
                            <p:childTnLst>
                              <p:par>
                                <p:cTn id="8" presetID="1" presetClass="mediacall" presetSubtype="0" fill="hold" nodeType="afterEffect">
                                  <p:stCondLst>
                                    <p:cond delay="0"/>
                                  </p:stCondLst>
                                  <p:childTnLst>
                                    <p:cmd type="call" cmd="playFrom(0.0)">
                                      <p:cBhvr>
                                        <p:cTn id="9" dur="508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7A18C9C-13B4-47BB-9829-840870BF2BF6}"/>
              </a:ext>
            </a:extLst>
          </p:cNvPr>
          <p:cNvSpPr>
            <a:spLocks noGrp="1" noChangeArrowheads="1"/>
          </p:cNvSpPr>
          <p:nvPr>
            <p:ph type="title"/>
          </p:nvPr>
        </p:nvSpPr>
        <p:spPr>
          <a:xfrm>
            <a:off x="457200" y="967502"/>
            <a:ext cx="8229600" cy="1143000"/>
          </a:xfrm>
        </p:spPr>
        <p:txBody>
          <a:bodyPr/>
          <a:lstStyle/>
          <a:p>
            <a:pPr algn="l">
              <a:defRPr/>
            </a:pPr>
            <a:r>
              <a:rPr lang="fr-FR" sz="2000" dirty="0">
                <a:latin typeface="+mn-lt"/>
              </a:rPr>
              <a:t> </a:t>
            </a:r>
            <a:r>
              <a:rPr lang="fr-FR" sz="2000" b="1" dirty="0"/>
              <a:t>Biais de sélection différentiel groupe TEMOINS</a:t>
            </a:r>
            <a:r>
              <a:rPr lang="fr-FR" sz="2000" dirty="0"/>
              <a:t>:</a:t>
            </a:r>
            <a:br>
              <a:rPr lang="fr-FR" sz="2000" dirty="0">
                <a:latin typeface="+mn-lt"/>
              </a:rPr>
            </a:br>
            <a:r>
              <a:rPr lang="fr-FR" sz="2000" dirty="0">
                <a:latin typeface="+mn-lt"/>
              </a:rPr>
              <a:t> </a:t>
            </a:r>
            <a:r>
              <a:rPr lang="fr-FR" sz="2000" b="1" u="sng" dirty="0">
                <a:latin typeface="+mn-lt"/>
              </a:rPr>
              <a:t>Témoins</a:t>
            </a:r>
            <a:r>
              <a:rPr lang="fr-FR" sz="2000" u="sng" dirty="0">
                <a:latin typeface="+mn-lt"/>
              </a:rPr>
              <a:t> </a:t>
            </a:r>
            <a:r>
              <a:rPr lang="fr-FR" sz="2000" b="1" u="sng" dirty="0" err="1">
                <a:latin typeface="+mn-lt"/>
              </a:rPr>
              <a:t>sur-exposés</a:t>
            </a:r>
            <a:r>
              <a:rPr lang="fr-FR" sz="2000" b="1" u="sng" dirty="0">
                <a:latin typeface="+mn-lt"/>
              </a:rPr>
              <a:t> au FDR étudié </a:t>
            </a:r>
            <a:r>
              <a:rPr lang="fr-FR" sz="2000" dirty="0">
                <a:latin typeface="+mn-lt"/>
              </a:rPr>
              <a:t>par rapport à population générale</a:t>
            </a:r>
            <a:r>
              <a:rPr lang="fr-FR" sz="2000" b="1" dirty="0">
                <a:latin typeface="+mn-lt"/>
              </a:rPr>
              <a:t> </a:t>
            </a:r>
          </a:p>
        </p:txBody>
      </p:sp>
      <p:sp>
        <p:nvSpPr>
          <p:cNvPr id="45059" name="Text Box 4">
            <a:extLst>
              <a:ext uri="{FF2B5EF4-FFF2-40B4-BE49-F238E27FC236}">
                <a16:creationId xmlns:a16="http://schemas.microsoft.com/office/drawing/2014/main" id="{470EF0E6-080D-4A00-BD1C-B11C5B2EBB7E}"/>
              </a:ext>
            </a:extLst>
          </p:cNvPr>
          <p:cNvSpPr txBox="1">
            <a:spLocks noChangeArrowheads="1"/>
          </p:cNvSpPr>
          <p:nvPr/>
        </p:nvSpPr>
        <p:spPr bwMode="auto">
          <a:xfrm>
            <a:off x="-324544" y="1967139"/>
            <a:ext cx="9361039" cy="5232202"/>
          </a:xfrm>
          <a:prstGeom prst="rect">
            <a:avLst/>
          </a:prstGeom>
          <a:noFill/>
          <a:ln w="9525">
            <a:noFill/>
            <a:miter lim="800000"/>
            <a:headEnd/>
            <a:tailEnd/>
          </a:ln>
        </p:spPr>
        <p:txBody>
          <a:bodyPr wrap="square">
            <a:spAutoFit/>
          </a:bodyPr>
          <a:lstStyle/>
          <a:p>
            <a:pPr marL="762000" lvl="1">
              <a:defRPr/>
            </a:pPr>
            <a:r>
              <a:rPr lang="fr-FR" sz="2000" i="1" dirty="0">
                <a:latin typeface="+mn-lt"/>
              </a:rPr>
              <a:t>Ex : Cancer de l’œsophage et consommation alcool</a:t>
            </a:r>
          </a:p>
          <a:p>
            <a:pPr marL="762000" lvl="1">
              <a:defRPr/>
            </a:pPr>
            <a:r>
              <a:rPr lang="fr-FR" sz="2000" i="1" dirty="0">
                <a:latin typeface="+mn-lt"/>
              </a:rPr>
              <a:t>Deux groupes témoins, un hospitalier, un en population générale</a:t>
            </a:r>
          </a:p>
          <a:p>
            <a:pPr marL="762000" lvl="1">
              <a:defRPr/>
            </a:pPr>
            <a:r>
              <a:rPr lang="fr-FR" sz="2000" i="1" dirty="0">
                <a:latin typeface="+mn-lt"/>
              </a:rPr>
              <a:t>Cas : + exposés que témoins en pop générale mais pas + exposé que témoins </a:t>
            </a:r>
            <a:r>
              <a:rPr lang="fr-FR" sz="2000" i="1" dirty="0" err="1">
                <a:latin typeface="+mn-lt"/>
              </a:rPr>
              <a:t>hosp</a:t>
            </a:r>
            <a:endParaRPr lang="fr-FR" sz="2000" i="1" dirty="0">
              <a:latin typeface="+mn-lt"/>
            </a:endParaRPr>
          </a:p>
          <a:p>
            <a:pPr marL="1104900" lvl="1" indent="-342900">
              <a:buFont typeface="Symbol" panose="05050102010706020507" pitchFamily="18" charset="2"/>
              <a:buChar char="Þ"/>
              <a:defRPr/>
            </a:pPr>
            <a:r>
              <a:rPr lang="fr-FR" sz="2000" i="1" dirty="0">
                <a:latin typeface="+mn-lt"/>
              </a:rPr>
              <a:t>Pas d’association significative entre </a:t>
            </a:r>
            <a:r>
              <a:rPr lang="fr-FR" sz="2000" i="1" dirty="0" err="1">
                <a:latin typeface="+mn-lt"/>
              </a:rPr>
              <a:t>Kc</a:t>
            </a:r>
            <a:r>
              <a:rPr lang="fr-FR" sz="2000" i="1" dirty="0">
                <a:latin typeface="+mn-lt"/>
              </a:rPr>
              <a:t> œsophage et consommation d’alcool</a:t>
            </a:r>
          </a:p>
          <a:p>
            <a:pPr marL="1104900" lvl="1" indent="-342900">
              <a:buFont typeface="Symbol" panose="05050102010706020507" pitchFamily="18" charset="2"/>
              <a:buChar char="Þ"/>
              <a:defRPr/>
            </a:pPr>
            <a:r>
              <a:rPr lang="fr-FR" sz="2000" i="1" dirty="0">
                <a:latin typeface="+mn-lt"/>
              </a:rPr>
              <a:t>Conclusion consommation d’alcool n’augmente pas le risque de </a:t>
            </a:r>
            <a:r>
              <a:rPr lang="fr-FR" sz="2000" i="1" dirty="0" err="1">
                <a:latin typeface="+mn-lt"/>
              </a:rPr>
              <a:t>Kc</a:t>
            </a:r>
            <a:r>
              <a:rPr lang="fr-FR" sz="2000" i="1" dirty="0">
                <a:latin typeface="+mn-lt"/>
              </a:rPr>
              <a:t> œsophage</a:t>
            </a:r>
          </a:p>
          <a:p>
            <a:pPr marL="1104900" lvl="1" indent="-342900">
              <a:buFont typeface="Symbol" panose="05050102010706020507" pitchFamily="18" charset="2"/>
              <a:buChar char="Þ"/>
              <a:defRPr/>
            </a:pPr>
            <a:endParaRPr lang="fr-FR" sz="2000" i="1" dirty="0">
              <a:latin typeface="+mn-lt"/>
            </a:endParaRPr>
          </a:p>
          <a:p>
            <a:pPr marL="762000" lvl="1">
              <a:defRPr/>
            </a:pPr>
            <a:r>
              <a:rPr lang="fr-FR" sz="2000" i="1" dirty="0">
                <a:latin typeface="+mn-lt"/>
              </a:rPr>
              <a:t>Mais : groupe des témoins hospitaliers bcp de </a:t>
            </a:r>
            <a:r>
              <a:rPr lang="fr-FR" sz="2000" i="1" dirty="0" err="1">
                <a:latin typeface="+mn-lt"/>
              </a:rPr>
              <a:t>kc</a:t>
            </a:r>
            <a:r>
              <a:rPr lang="fr-FR" sz="2000" i="1" dirty="0">
                <a:latin typeface="+mn-lt"/>
              </a:rPr>
              <a:t> ORL (mêmes FDR que les cas)</a:t>
            </a:r>
            <a:endParaRPr lang="fr-FR" sz="1050" i="1" dirty="0">
              <a:latin typeface="+mn-lt"/>
            </a:endParaRPr>
          </a:p>
          <a:p>
            <a:pPr marL="762000" lvl="1">
              <a:buFont typeface="Symbol" pitchFamily="18" charset="2"/>
              <a:buChar char="Þ"/>
              <a:tabLst>
                <a:tab pos="1163638" algn="l"/>
              </a:tabLst>
              <a:defRPr/>
            </a:pPr>
            <a:r>
              <a:rPr lang="fr-FR" sz="2000" i="1" dirty="0">
                <a:latin typeface="+mn-lt"/>
              </a:rPr>
              <a:t> </a:t>
            </a:r>
            <a:r>
              <a:rPr lang="fr-FR" sz="2000" b="1" i="1" dirty="0" err="1">
                <a:latin typeface="+mn-lt"/>
              </a:rPr>
              <a:t>Sur-estimation</a:t>
            </a:r>
            <a:r>
              <a:rPr lang="fr-FR" sz="2000" b="1" i="1" dirty="0">
                <a:latin typeface="+mn-lt"/>
              </a:rPr>
              <a:t> </a:t>
            </a:r>
            <a:r>
              <a:rPr lang="fr-FR" sz="2000" b="1" i="1" dirty="0" err="1">
                <a:latin typeface="+mn-lt"/>
              </a:rPr>
              <a:t>odd</a:t>
            </a:r>
            <a:r>
              <a:rPr lang="fr-FR" sz="2000" b="1" i="1" dirty="0">
                <a:latin typeface="+mn-lt"/>
              </a:rPr>
              <a:t> d’exposition des témoins</a:t>
            </a:r>
          </a:p>
          <a:p>
            <a:pPr marL="762000" lvl="1">
              <a:buFont typeface="Symbol" pitchFamily="18" charset="2"/>
              <a:buChar char="Þ"/>
              <a:tabLst>
                <a:tab pos="1163638" algn="l"/>
              </a:tabLst>
              <a:defRPr/>
            </a:pPr>
            <a:endParaRPr lang="fr-FR" sz="2000" i="1" dirty="0">
              <a:latin typeface="+mn-lt"/>
            </a:endParaRPr>
          </a:p>
          <a:p>
            <a:pPr marL="762000" lvl="1">
              <a:buFont typeface="Symbol" pitchFamily="18" charset="2"/>
              <a:buChar char="Þ"/>
              <a:tabLst>
                <a:tab pos="1163638" algn="l"/>
              </a:tabLst>
              <a:defRPr/>
            </a:pPr>
            <a:endParaRPr lang="fr-FR" sz="1400" i="1" dirty="0">
              <a:latin typeface="+mn-lt"/>
            </a:endParaRPr>
          </a:p>
          <a:p>
            <a:pPr marL="627063" lvl="1">
              <a:tabLst>
                <a:tab pos="1163638" algn="l"/>
              </a:tabLst>
              <a:defRPr/>
            </a:pPr>
            <a:r>
              <a:rPr lang="fr-FR" i="1" dirty="0">
                <a:latin typeface="+mn-lt"/>
              </a:rPr>
              <a:t>Comme</a:t>
            </a:r>
            <a:r>
              <a:rPr lang="fr-FR" sz="2800" i="1" dirty="0">
                <a:latin typeface="+mn-lt"/>
              </a:rPr>
              <a:t>:</a:t>
            </a:r>
          </a:p>
          <a:p>
            <a:pPr marL="762000" lvl="1">
              <a:defRPr/>
            </a:pPr>
            <a:endParaRPr lang="fr-FR" sz="2800" dirty="0"/>
          </a:p>
          <a:p>
            <a:pPr marL="762000" lvl="1" indent="-42863">
              <a:buFont typeface="Symbol" pitchFamily="18" charset="2"/>
              <a:buChar char="Þ"/>
              <a:tabLst>
                <a:tab pos="1163638" algn="l"/>
              </a:tabLst>
              <a:defRPr/>
            </a:pPr>
            <a:endParaRPr lang="fr-FR" sz="2800" dirty="0">
              <a:latin typeface="+mn-lt"/>
            </a:endParaRPr>
          </a:p>
          <a:p>
            <a:pPr marL="762000" lvl="1">
              <a:buFont typeface="Symbol" pitchFamily="18" charset="2"/>
              <a:buChar char="Þ"/>
              <a:tabLst>
                <a:tab pos="1163638" algn="l"/>
              </a:tabLst>
              <a:defRPr/>
            </a:pPr>
            <a:endParaRPr lang="fr-FR" sz="2800" dirty="0">
              <a:latin typeface="+mn-lt"/>
            </a:endParaRPr>
          </a:p>
          <a:p>
            <a:pPr marL="762000" lvl="1">
              <a:defRPr/>
            </a:pPr>
            <a:endParaRPr lang="fr-FR" sz="2800" dirty="0">
              <a:latin typeface="+mn-lt"/>
            </a:endParaRPr>
          </a:p>
        </p:txBody>
      </p:sp>
      <p:sp>
        <p:nvSpPr>
          <p:cNvPr id="45060" name="Text Box 5">
            <a:extLst>
              <a:ext uri="{FF2B5EF4-FFF2-40B4-BE49-F238E27FC236}">
                <a16:creationId xmlns:a16="http://schemas.microsoft.com/office/drawing/2014/main" id="{28CA2A2E-4D2A-49F4-B621-707D4CD17292}"/>
              </a:ext>
            </a:extLst>
          </p:cNvPr>
          <p:cNvSpPr txBox="1">
            <a:spLocks noChangeArrowheads="1"/>
          </p:cNvSpPr>
          <p:nvPr/>
        </p:nvSpPr>
        <p:spPr bwMode="auto">
          <a:xfrm>
            <a:off x="2651125" y="3731765"/>
            <a:ext cx="184150" cy="457200"/>
          </a:xfrm>
          <a:prstGeom prst="rect">
            <a:avLst/>
          </a:prstGeom>
          <a:noFill/>
          <a:ln w="9525">
            <a:noFill/>
            <a:miter lim="800000"/>
            <a:headEnd/>
            <a:tailEnd/>
          </a:ln>
        </p:spPr>
        <p:txBody>
          <a:bodyPr wrap="none">
            <a:spAutoFit/>
          </a:bodyPr>
          <a:lstStyle/>
          <a:p>
            <a:pPr>
              <a:defRPr/>
            </a:pPr>
            <a:endParaRPr lang="fr-FR">
              <a:latin typeface="+mn-lt"/>
            </a:endParaRPr>
          </a:p>
        </p:txBody>
      </p:sp>
      <p:pic>
        <p:nvPicPr>
          <p:cNvPr id="97285" name="Picture 5">
            <a:extLst>
              <a:ext uri="{FF2B5EF4-FFF2-40B4-BE49-F238E27FC236}">
                <a16:creationId xmlns:a16="http://schemas.microsoft.com/office/drawing/2014/main" id="{C33CCE01-F259-4777-BD1B-7BEE1435552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6170"/>
          <a:stretch>
            <a:fillRect/>
          </a:stretch>
        </p:blipFill>
        <p:spPr bwMode="auto">
          <a:xfrm>
            <a:off x="1835697" y="4854558"/>
            <a:ext cx="4133254" cy="771541"/>
          </a:xfrm>
          <a:prstGeom prst="rect">
            <a:avLst/>
          </a:prstGeom>
          <a:solidFill>
            <a:srgbClr val="FFC000">
              <a:alpha val="0"/>
            </a:srgbClr>
          </a:solidFill>
          <a:ln w="9525">
            <a:solidFill>
              <a:srgbClr val="002060"/>
            </a:solidFill>
            <a:miter lim="800000"/>
            <a:headEnd/>
            <a:tailEnd/>
          </a:ln>
        </p:spPr>
      </p:pic>
      <p:sp>
        <p:nvSpPr>
          <p:cNvPr id="7" name="Rectangle 2">
            <a:extLst>
              <a:ext uri="{FF2B5EF4-FFF2-40B4-BE49-F238E27FC236}">
                <a16:creationId xmlns:a16="http://schemas.microsoft.com/office/drawing/2014/main" id="{80E6B997-519A-45F5-A762-04E6AB9EC2E3}"/>
              </a:ext>
            </a:extLst>
          </p:cNvPr>
          <p:cNvSpPr txBox="1">
            <a:spLocks/>
          </p:cNvSpPr>
          <p:nvPr/>
        </p:nvSpPr>
        <p:spPr bwMode="auto">
          <a:xfrm>
            <a:off x="1972269" y="548680"/>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9.1 Biais de sélection</a:t>
            </a:r>
          </a:p>
        </p:txBody>
      </p:sp>
      <p:sp>
        <p:nvSpPr>
          <p:cNvPr id="8" name="Titre 1">
            <a:extLst>
              <a:ext uri="{FF2B5EF4-FFF2-40B4-BE49-F238E27FC236}">
                <a16:creationId xmlns:a16="http://schemas.microsoft.com/office/drawing/2014/main" id="{2AF5A768-CBE6-4DC2-9F3E-0E34FE777D47}"/>
              </a:ext>
            </a:extLst>
          </p:cNvPr>
          <p:cNvSpPr txBox="1">
            <a:spLocks/>
          </p:cNvSpPr>
          <p:nvPr/>
        </p:nvSpPr>
        <p:spPr bwMode="auto">
          <a:xfrm>
            <a:off x="457200" y="197768"/>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sp>
        <p:nvSpPr>
          <p:cNvPr id="3" name="Rectangle 2">
            <a:extLst>
              <a:ext uri="{FF2B5EF4-FFF2-40B4-BE49-F238E27FC236}">
                <a16:creationId xmlns:a16="http://schemas.microsoft.com/office/drawing/2014/main" id="{2AE0087F-02AD-43BE-8DBE-10584D636580}"/>
              </a:ext>
            </a:extLst>
          </p:cNvPr>
          <p:cNvSpPr/>
          <p:nvPr/>
        </p:nvSpPr>
        <p:spPr>
          <a:xfrm>
            <a:off x="323528" y="5763788"/>
            <a:ext cx="8435975" cy="545532"/>
          </a:xfrm>
          <a:prstGeom prst="rect">
            <a:avLst/>
          </a:prstGeom>
          <a:solidFill>
            <a:srgbClr val="F87B14">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92075" lvl="1" indent="-42863">
              <a:buFont typeface="Symbol" pitchFamily="18" charset="2"/>
              <a:buChar char="Þ"/>
              <a:tabLst>
                <a:tab pos="1163638" algn="l"/>
              </a:tabLst>
              <a:defRPr/>
            </a:pPr>
            <a:r>
              <a:rPr lang="fr-FR" sz="2800" dirty="0">
                <a:solidFill>
                  <a:schemeClr val="tx1"/>
                </a:solidFill>
              </a:rPr>
              <a:t> </a:t>
            </a:r>
            <a:r>
              <a:rPr lang="fr-FR" sz="2800" b="1" dirty="0">
                <a:solidFill>
                  <a:schemeClr val="tx1"/>
                </a:solidFill>
              </a:rPr>
              <a:t>SOUS-ESTIMATION</a:t>
            </a:r>
            <a:r>
              <a:rPr lang="fr-FR" sz="2800" dirty="0">
                <a:solidFill>
                  <a:schemeClr val="tx1"/>
                </a:solidFill>
              </a:rPr>
              <a:t> </a:t>
            </a:r>
            <a:r>
              <a:rPr lang="fr-FR" sz="2800" b="1" dirty="0">
                <a:solidFill>
                  <a:schemeClr val="tx1"/>
                </a:solidFill>
              </a:rPr>
              <a:t>association</a:t>
            </a:r>
            <a:r>
              <a:rPr lang="fr-FR" sz="2800" dirty="0">
                <a:solidFill>
                  <a:schemeClr val="tx1"/>
                </a:solidFill>
              </a:rPr>
              <a:t> </a:t>
            </a:r>
            <a:r>
              <a:rPr lang="fr-FR" sz="2800" b="1" dirty="0">
                <a:solidFill>
                  <a:schemeClr val="tx1"/>
                </a:solidFill>
              </a:rPr>
              <a:t>alcool-</a:t>
            </a:r>
            <a:r>
              <a:rPr lang="fr-FR" sz="2800" b="1" dirty="0" err="1">
                <a:solidFill>
                  <a:schemeClr val="tx1"/>
                </a:solidFill>
              </a:rPr>
              <a:t>kc</a:t>
            </a:r>
            <a:r>
              <a:rPr lang="fr-FR" sz="2800" b="1" dirty="0">
                <a:solidFill>
                  <a:schemeClr val="tx1"/>
                </a:solidFill>
              </a:rPr>
              <a:t> </a:t>
            </a:r>
            <a:r>
              <a:rPr lang="fr-FR" sz="2800" b="1" dirty="0" err="1">
                <a:solidFill>
                  <a:schemeClr val="tx1"/>
                </a:solidFill>
              </a:rPr>
              <a:t>oesophage</a:t>
            </a:r>
            <a:r>
              <a:rPr lang="fr-FR" sz="2800" b="1" dirty="0">
                <a:solidFill>
                  <a:schemeClr val="tx1"/>
                </a:solidFill>
              </a:rPr>
              <a:t> </a:t>
            </a:r>
          </a:p>
        </p:txBody>
      </p:sp>
      <p:pic>
        <p:nvPicPr>
          <p:cNvPr id="2" name="Son enregistré">
            <a:hlinkClick r:id="" action="ppaction://media"/>
            <a:extLst>
              <a:ext uri="{FF2B5EF4-FFF2-40B4-BE49-F238E27FC236}">
                <a16:creationId xmlns:a16="http://schemas.microsoft.com/office/drawing/2014/main" id="{56A6D520-664F-4C65-BD28-5555450BB2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512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629" name="Group 45">
            <a:extLst>
              <a:ext uri="{FF2B5EF4-FFF2-40B4-BE49-F238E27FC236}">
                <a16:creationId xmlns:a16="http://schemas.microsoft.com/office/drawing/2014/main" id="{9CF965FC-6FE1-4C39-A4F0-3688131DBB93}"/>
              </a:ext>
            </a:extLst>
          </p:cNvPr>
          <p:cNvGraphicFramePr>
            <a:graphicFrameLocks noGrp="1"/>
          </p:cNvGraphicFramePr>
          <p:nvPr>
            <p:extLst>
              <p:ext uri="{D42A27DB-BD31-4B8C-83A1-F6EECF244321}">
                <p14:modId xmlns:p14="http://schemas.microsoft.com/office/powerpoint/2010/main" val="2206012286"/>
              </p:ext>
            </p:extLst>
          </p:nvPr>
        </p:nvGraphicFramePr>
        <p:xfrm>
          <a:off x="107504" y="4259133"/>
          <a:ext cx="9001000" cy="2499168"/>
        </p:xfrm>
        <a:graphic>
          <a:graphicData uri="http://schemas.openxmlformats.org/drawingml/2006/table">
            <a:tbl>
              <a:tblPr/>
              <a:tblGrid>
                <a:gridCol w="381642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387001">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endParaRPr kumimoji="1" lang="fr-FR" sz="2000" b="0" i="0" u="none" strike="noStrike" cap="none" normalizeH="0" baseline="0" dirty="0">
                        <a:ln>
                          <a:noFill/>
                        </a:ln>
                        <a:solidFill>
                          <a:schemeClr val="tx1"/>
                        </a:solidFill>
                        <a:effectLst/>
                        <a:latin typeface="Arial Narrow" pitchFamily="34" charset="0"/>
                      </a:endParaRP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0" lang="fr-FR" sz="2000" b="1" i="0" u="none" strike="noStrike" cap="none" normalizeH="0" baseline="0" dirty="0">
                          <a:ln>
                            <a:noFill/>
                          </a:ln>
                          <a:solidFill>
                            <a:srgbClr val="000000"/>
                          </a:solidFill>
                          <a:effectLst/>
                          <a:latin typeface="Arial Narrow" pitchFamily="34" charset="0"/>
                        </a:rPr>
                        <a:t> Cas incidents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0" lang="fr-FR" sz="2000" b="1" i="0" u="none" strike="noStrike" cap="none" normalizeH="0" baseline="0" dirty="0">
                          <a:ln>
                            <a:noFill/>
                          </a:ln>
                          <a:solidFill>
                            <a:srgbClr val="000000"/>
                          </a:solidFill>
                          <a:effectLst/>
                          <a:latin typeface="Arial Narrow" pitchFamily="34" charset="0"/>
                        </a:rPr>
                        <a:t>Cas prévalents</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57229">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Durée nécessaire</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Longue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Courte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57229">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defRPr/>
                      </a:pPr>
                      <a:r>
                        <a:rPr kumimoji="1" lang="fr-FR" sz="1800" b="0" i="0" u="none" strike="noStrike" kern="1200" cap="none" normalizeH="0" baseline="0" dirty="0">
                          <a:ln>
                            <a:noFill/>
                          </a:ln>
                          <a:solidFill>
                            <a:schemeClr val="tx1"/>
                          </a:solidFill>
                          <a:effectLst/>
                          <a:latin typeface="Arial Narrow" pitchFamily="34" charset="0"/>
                          <a:ea typeface="+mn-ea"/>
                          <a:cs typeface="+mn-cs"/>
                        </a:rPr>
                        <a:t>Représentatifs de tous les cas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Forte chances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Faibles chances</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7229">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defRPr/>
                      </a:pPr>
                      <a:r>
                        <a:rPr kumimoji="1" lang="fr-FR" sz="1800" b="0" i="0" u="none" strike="noStrike" kern="1200" cap="none" normalizeH="0" baseline="0" dirty="0">
                          <a:ln>
                            <a:noFill/>
                          </a:ln>
                          <a:solidFill>
                            <a:schemeClr val="tx1"/>
                          </a:solidFill>
                          <a:effectLst/>
                          <a:latin typeface="Arial Narrow" pitchFamily="34" charset="0"/>
                          <a:ea typeface="+mn-ea"/>
                          <a:cs typeface="+mn-cs"/>
                        </a:rPr>
                        <a:t>Risque confondre conséquences et causes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Peu de risque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Risque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25174">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Biais de sélection par le pronostic</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Peu de risque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Risque+, survivants cas les moins graves, biais de survie sélective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60000">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Biais de sélection par le recours aux soins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Peu de risque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fr-FR" sz="1800" b="0" i="0" u="none" strike="noStrike" cap="none" normalizeH="0" baseline="0" dirty="0">
                          <a:ln>
                            <a:noFill/>
                          </a:ln>
                          <a:solidFill>
                            <a:schemeClr val="tx1"/>
                          </a:solidFill>
                          <a:effectLst/>
                          <a:latin typeface="Arial Narrow" pitchFamily="34" charset="0"/>
                        </a:rPr>
                        <a:t>Risque+, consultations plus fréquentes</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30722" name="Rectangle 2">
            <a:extLst>
              <a:ext uri="{FF2B5EF4-FFF2-40B4-BE49-F238E27FC236}">
                <a16:creationId xmlns:a16="http://schemas.microsoft.com/office/drawing/2014/main" id="{2C10AA95-967D-4AE2-A9FA-6F8281C16BF0}"/>
              </a:ext>
            </a:extLst>
          </p:cNvPr>
          <p:cNvSpPr>
            <a:spLocks noGrp="1" noChangeArrowheads="1"/>
          </p:cNvSpPr>
          <p:nvPr>
            <p:ph type="title"/>
          </p:nvPr>
        </p:nvSpPr>
        <p:spPr>
          <a:xfrm>
            <a:off x="323528" y="1412776"/>
            <a:ext cx="8820472" cy="936278"/>
          </a:xfrm>
        </p:spPr>
        <p:txBody>
          <a:bodyPr/>
          <a:lstStyle/>
          <a:p>
            <a:pPr algn="l"/>
            <a:br>
              <a:rPr lang="fr-FR" sz="2400" b="1" dirty="0"/>
            </a:br>
            <a:br>
              <a:rPr lang="fr-FR" sz="2400" dirty="0"/>
            </a:br>
            <a:r>
              <a:rPr lang="fr-FR" sz="2400" dirty="0"/>
              <a:t>Peu de risque si cas issus d’un </a:t>
            </a:r>
            <a:r>
              <a:rPr lang="fr-FR" altLang="fr-FR" sz="2400" b="1" dirty="0"/>
              <a:t>enregistrement exhaustif (registre)</a:t>
            </a:r>
            <a:br>
              <a:rPr lang="fr-FR" altLang="fr-FR" sz="2400" b="1" dirty="0"/>
            </a:br>
            <a:r>
              <a:rPr lang="fr-FR" altLang="fr-FR" sz="2400" b="1" dirty="0"/>
              <a:t>Si cas hospitaliers : c</a:t>
            </a:r>
            <a:r>
              <a:rPr lang="fr-FR" altLang="fr-FR" sz="2400" b="1" dirty="0">
                <a:latin typeface="Arial Narrow" panose="020B0606020202030204" pitchFamily="34" charset="0"/>
              </a:rPr>
              <a:t>as incidents (nouveaux) mieux que cas prévalents</a:t>
            </a:r>
          </a:p>
        </p:txBody>
      </p:sp>
      <p:grpSp>
        <p:nvGrpSpPr>
          <p:cNvPr id="5" name="Groupe 4"/>
          <p:cNvGrpSpPr/>
          <p:nvPr/>
        </p:nvGrpSpPr>
        <p:grpSpPr>
          <a:xfrm>
            <a:off x="889514" y="2840919"/>
            <a:ext cx="6994854" cy="1380169"/>
            <a:chOff x="123527" y="2579269"/>
            <a:chExt cx="8818870" cy="2151656"/>
          </a:xfrm>
        </p:grpSpPr>
        <p:sp>
          <p:nvSpPr>
            <p:cNvPr id="6" name="ZoneTexte 5">
              <a:extLst>
                <a:ext uri="{FF2B5EF4-FFF2-40B4-BE49-F238E27FC236}">
                  <a16:creationId xmlns:a16="http://schemas.microsoft.com/office/drawing/2014/main" id="{E970F669-94EA-4C00-B560-CEB7206E8D94}"/>
                </a:ext>
              </a:extLst>
            </p:cNvPr>
            <p:cNvSpPr txBox="1"/>
            <p:nvPr/>
          </p:nvSpPr>
          <p:spPr>
            <a:xfrm>
              <a:off x="3003501" y="3723308"/>
              <a:ext cx="1931641" cy="1007617"/>
            </a:xfrm>
            <a:prstGeom prst="rect">
              <a:avLst/>
            </a:prstGeom>
            <a:noFill/>
          </p:spPr>
          <p:txBody>
            <a:bodyPr wrap="square">
              <a:spAutoFit/>
            </a:bodyPr>
            <a:lstStyle/>
            <a:p>
              <a:pPr>
                <a:spcBef>
                  <a:spcPct val="30000"/>
                </a:spcBef>
                <a:defRPr/>
              </a:pPr>
              <a:r>
                <a:rPr kumimoji="1" lang="fr-FR" sz="1800" b="1" dirty="0">
                  <a:solidFill>
                    <a:srgbClr val="000000"/>
                  </a:solidFill>
                  <a:latin typeface="+mn-lt"/>
                </a:rPr>
                <a:t>Décès précoces </a:t>
              </a:r>
            </a:p>
          </p:txBody>
        </p:sp>
        <p:sp>
          <p:nvSpPr>
            <p:cNvPr id="7" name="ZoneTexte 6">
              <a:extLst>
                <a:ext uri="{FF2B5EF4-FFF2-40B4-BE49-F238E27FC236}">
                  <a16:creationId xmlns:a16="http://schemas.microsoft.com/office/drawing/2014/main" id="{9FAAD023-8480-47A1-861E-357F11C78966}"/>
                </a:ext>
              </a:extLst>
            </p:cNvPr>
            <p:cNvSpPr txBox="1"/>
            <p:nvPr/>
          </p:nvSpPr>
          <p:spPr>
            <a:xfrm>
              <a:off x="4335462" y="3878278"/>
              <a:ext cx="1428750" cy="575781"/>
            </a:xfrm>
            <a:prstGeom prst="rect">
              <a:avLst/>
            </a:prstGeom>
            <a:noFill/>
          </p:spPr>
          <p:txBody>
            <a:bodyPr>
              <a:spAutoFit/>
            </a:bodyPr>
            <a:lstStyle/>
            <a:p>
              <a:pPr algn="ctr">
                <a:spcBef>
                  <a:spcPct val="30000"/>
                </a:spcBef>
                <a:defRPr/>
              </a:pPr>
              <a:r>
                <a:rPr kumimoji="1" lang="fr-FR" sz="1800" b="1" dirty="0">
                  <a:solidFill>
                    <a:srgbClr val="000000"/>
                  </a:solidFill>
                  <a:latin typeface="+mn-lt"/>
                </a:rPr>
                <a:t>Guérisons</a:t>
              </a:r>
              <a:endParaRPr lang="fr-FR" sz="1800" b="1" dirty="0">
                <a:latin typeface="+mn-lt"/>
              </a:endParaRPr>
            </a:p>
          </p:txBody>
        </p:sp>
        <p:grpSp>
          <p:nvGrpSpPr>
            <p:cNvPr id="8" name="Groupe 7"/>
            <p:cNvGrpSpPr/>
            <p:nvPr/>
          </p:nvGrpSpPr>
          <p:grpSpPr>
            <a:xfrm>
              <a:off x="123527" y="2579269"/>
              <a:ext cx="8818870" cy="1929850"/>
              <a:chOff x="123527" y="2427837"/>
              <a:chExt cx="8818870" cy="1929850"/>
            </a:xfrm>
          </p:grpSpPr>
          <p:sp>
            <p:nvSpPr>
              <p:cNvPr id="9" name="ZoneTexte 8">
                <a:extLst>
                  <a:ext uri="{FF2B5EF4-FFF2-40B4-BE49-F238E27FC236}">
                    <a16:creationId xmlns:a16="http://schemas.microsoft.com/office/drawing/2014/main" id="{4BC00F6C-93C8-4CE0-AF1D-4CF1078768EE}"/>
                  </a:ext>
                </a:extLst>
              </p:cNvPr>
              <p:cNvSpPr txBox="1"/>
              <p:nvPr/>
            </p:nvSpPr>
            <p:spPr>
              <a:xfrm>
                <a:off x="4000500" y="2449286"/>
                <a:ext cx="1065476" cy="575781"/>
              </a:xfrm>
              <a:prstGeom prst="rect">
                <a:avLst/>
              </a:prstGeom>
              <a:noFill/>
            </p:spPr>
            <p:txBody>
              <a:bodyPr wrap="none">
                <a:spAutoFit/>
              </a:bodyPr>
              <a:lstStyle/>
              <a:p>
                <a:pPr eaLnBrk="1" hangingPunct="1">
                  <a:defRPr/>
                </a:pPr>
                <a:r>
                  <a:rPr lang="fr-FR" sz="1800" b="1" dirty="0">
                    <a:latin typeface="+mn-lt"/>
                  </a:rPr>
                  <a:t>TEMPS</a:t>
                </a:r>
              </a:p>
            </p:txBody>
          </p:sp>
          <p:grpSp>
            <p:nvGrpSpPr>
              <p:cNvPr id="10" name="Groupe 21">
                <a:extLst>
                  <a:ext uri="{FF2B5EF4-FFF2-40B4-BE49-F238E27FC236}">
                    <a16:creationId xmlns:a16="http://schemas.microsoft.com/office/drawing/2014/main" id="{FE51E0F2-B428-48D9-A824-BD22D2E3F945}"/>
                  </a:ext>
                </a:extLst>
              </p:cNvPr>
              <p:cNvGrpSpPr>
                <a:grpSpLocks/>
              </p:cNvGrpSpPr>
              <p:nvPr/>
            </p:nvGrpSpPr>
            <p:grpSpPr bwMode="auto">
              <a:xfrm>
                <a:off x="123527" y="2427837"/>
                <a:ext cx="8818870" cy="1929850"/>
                <a:chOff x="123496" y="2537974"/>
                <a:chExt cx="8818919" cy="2427035"/>
              </a:xfrm>
            </p:grpSpPr>
            <p:sp>
              <p:nvSpPr>
                <p:cNvPr id="12" name="ZoneTexte 11">
                  <a:extLst>
                    <a:ext uri="{FF2B5EF4-FFF2-40B4-BE49-F238E27FC236}">
                      <a16:creationId xmlns:a16="http://schemas.microsoft.com/office/drawing/2014/main" id="{2EB7F488-DFF9-4353-815C-C4B52FFA019E}"/>
                    </a:ext>
                  </a:extLst>
                </p:cNvPr>
                <p:cNvSpPr txBox="1"/>
                <p:nvPr/>
              </p:nvSpPr>
              <p:spPr>
                <a:xfrm>
                  <a:off x="6209034" y="2890662"/>
                  <a:ext cx="2698148" cy="1973222"/>
                </a:xfrm>
                <a:prstGeom prst="rect">
                  <a:avLst/>
                </a:prstGeom>
                <a:noFill/>
              </p:spPr>
              <p:txBody>
                <a:bodyPr wrap="none">
                  <a:spAutoFit/>
                </a:bodyPr>
                <a:lstStyle/>
                <a:p>
                  <a:pPr algn="ctr">
                    <a:spcBef>
                      <a:spcPct val="30000"/>
                    </a:spcBef>
                    <a:defRPr/>
                  </a:pPr>
                  <a:r>
                    <a:rPr kumimoji="1" lang="fr-FR" sz="1800" b="1" dirty="0">
                      <a:solidFill>
                        <a:srgbClr val="000000"/>
                      </a:solidFill>
                      <a:latin typeface="+mn-lt"/>
                    </a:rPr>
                    <a:t>Cas prévalents :  </a:t>
                  </a:r>
                </a:p>
                <a:p>
                  <a:pPr algn="ctr">
                    <a:spcBef>
                      <a:spcPct val="30000"/>
                    </a:spcBef>
                    <a:defRPr/>
                  </a:pPr>
                  <a:r>
                    <a:rPr kumimoji="1" lang="fr-FR" sz="1800" b="1" dirty="0">
                      <a:solidFill>
                        <a:srgbClr val="000000"/>
                      </a:solidFill>
                      <a:latin typeface="+mn-lt"/>
                    </a:rPr>
                    <a:t>tous les cas présents</a:t>
                  </a:r>
                </a:p>
                <a:p>
                  <a:pPr algn="ctr" eaLnBrk="1" hangingPunct="1">
                    <a:defRPr/>
                  </a:pPr>
                  <a:endParaRPr lang="fr-FR" sz="1800" b="1" dirty="0">
                    <a:latin typeface="+mn-lt"/>
                  </a:endParaRPr>
                </a:p>
              </p:txBody>
            </p:sp>
            <p:grpSp>
              <p:nvGrpSpPr>
                <p:cNvPr id="13" name="Groupe 20">
                  <a:extLst>
                    <a:ext uri="{FF2B5EF4-FFF2-40B4-BE49-F238E27FC236}">
                      <a16:creationId xmlns:a16="http://schemas.microsoft.com/office/drawing/2014/main" id="{C670028C-2237-4509-91A4-54CD7FFFD294}"/>
                    </a:ext>
                  </a:extLst>
                </p:cNvPr>
                <p:cNvGrpSpPr>
                  <a:grpSpLocks/>
                </p:cNvGrpSpPr>
                <p:nvPr/>
              </p:nvGrpSpPr>
              <p:grpSpPr bwMode="auto">
                <a:xfrm>
                  <a:off x="123496" y="2537974"/>
                  <a:ext cx="8818919" cy="2427035"/>
                  <a:chOff x="123496" y="2537974"/>
                  <a:chExt cx="8818919" cy="2427035"/>
                </a:xfrm>
              </p:grpSpPr>
              <p:sp>
                <p:nvSpPr>
                  <p:cNvPr id="14" name="ZoneTexte 13">
                    <a:extLst>
                      <a:ext uri="{FF2B5EF4-FFF2-40B4-BE49-F238E27FC236}">
                        <a16:creationId xmlns:a16="http://schemas.microsoft.com/office/drawing/2014/main" id="{B29FD112-A735-41A6-8682-968E6188EC9F}"/>
                      </a:ext>
                    </a:extLst>
                  </p:cNvPr>
                  <p:cNvSpPr txBox="1"/>
                  <p:nvPr/>
                </p:nvSpPr>
                <p:spPr>
                  <a:xfrm>
                    <a:off x="156887" y="2892658"/>
                    <a:ext cx="2846896" cy="1973222"/>
                  </a:xfrm>
                  <a:prstGeom prst="rect">
                    <a:avLst/>
                  </a:prstGeom>
                  <a:noFill/>
                </p:spPr>
                <p:txBody>
                  <a:bodyPr wrap="none">
                    <a:spAutoFit/>
                  </a:bodyPr>
                  <a:lstStyle/>
                  <a:p>
                    <a:pPr algn="ctr">
                      <a:spcBef>
                        <a:spcPct val="30000"/>
                      </a:spcBef>
                      <a:defRPr/>
                    </a:pPr>
                    <a:r>
                      <a:rPr kumimoji="1" lang="fr-FR" sz="1800" b="1" dirty="0">
                        <a:solidFill>
                          <a:srgbClr val="000000"/>
                        </a:solidFill>
                        <a:latin typeface="+mn-lt"/>
                      </a:rPr>
                      <a:t>Cas incidents : </a:t>
                    </a:r>
                  </a:p>
                  <a:p>
                    <a:pPr algn="ctr">
                      <a:spcBef>
                        <a:spcPct val="30000"/>
                      </a:spcBef>
                      <a:defRPr/>
                    </a:pPr>
                    <a:r>
                      <a:rPr kumimoji="1" lang="fr-FR" sz="1800" b="1" dirty="0">
                        <a:solidFill>
                          <a:srgbClr val="000000"/>
                        </a:solidFill>
                        <a:latin typeface="+mn-lt"/>
                      </a:rPr>
                      <a:t>tous les nouveaux cas</a:t>
                    </a:r>
                  </a:p>
                  <a:p>
                    <a:pPr algn="ctr" eaLnBrk="1" hangingPunct="1">
                      <a:defRPr/>
                    </a:pPr>
                    <a:endParaRPr lang="fr-FR" sz="1800" b="1" dirty="0">
                      <a:latin typeface="+mn-lt"/>
                    </a:endParaRPr>
                  </a:p>
                </p:txBody>
              </p:sp>
              <p:grpSp>
                <p:nvGrpSpPr>
                  <p:cNvPr id="15" name="Groupe 19">
                    <a:extLst>
                      <a:ext uri="{FF2B5EF4-FFF2-40B4-BE49-F238E27FC236}">
                        <a16:creationId xmlns:a16="http://schemas.microsoft.com/office/drawing/2014/main" id="{C564BF39-3E27-4E5F-B8FD-61CBE3F3D41F}"/>
                      </a:ext>
                    </a:extLst>
                  </p:cNvPr>
                  <p:cNvGrpSpPr>
                    <a:grpSpLocks/>
                  </p:cNvGrpSpPr>
                  <p:nvPr/>
                </p:nvGrpSpPr>
                <p:grpSpPr bwMode="auto">
                  <a:xfrm>
                    <a:off x="123496" y="2537974"/>
                    <a:ext cx="8818919" cy="2427035"/>
                    <a:chOff x="489619" y="2830380"/>
                    <a:chExt cx="7951483" cy="2134631"/>
                  </a:xfrm>
                </p:grpSpPr>
                <p:sp>
                  <p:nvSpPr>
                    <p:cNvPr id="16" name="Ellipse 15">
                      <a:extLst>
                        <a:ext uri="{FF2B5EF4-FFF2-40B4-BE49-F238E27FC236}">
                          <a16:creationId xmlns:a16="http://schemas.microsoft.com/office/drawing/2014/main" id="{98E6C71B-4891-4213-88B4-EFED540646BF}"/>
                        </a:ext>
                      </a:extLst>
                    </p:cNvPr>
                    <p:cNvSpPr/>
                    <p:nvPr/>
                  </p:nvSpPr>
                  <p:spPr>
                    <a:xfrm>
                      <a:off x="5940512" y="2850456"/>
                      <a:ext cx="2500590" cy="2027518"/>
                    </a:xfrm>
                    <a:prstGeom prst="ellipse">
                      <a:avLst/>
                    </a:prstGeom>
                    <a:solidFill>
                      <a:schemeClr val="accent6">
                        <a:lumMod val="20000"/>
                        <a:lumOff val="8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800" b="1" dirty="0"/>
                    </a:p>
                  </p:txBody>
                </p:sp>
                <p:sp>
                  <p:nvSpPr>
                    <p:cNvPr id="18" name="Ellipse 17">
                      <a:extLst>
                        <a:ext uri="{FF2B5EF4-FFF2-40B4-BE49-F238E27FC236}">
                          <a16:creationId xmlns:a16="http://schemas.microsoft.com/office/drawing/2014/main" id="{C61C29D4-B446-483D-ABB6-0E89B7A0C500}"/>
                        </a:ext>
                      </a:extLst>
                    </p:cNvPr>
                    <p:cNvSpPr/>
                    <p:nvPr/>
                  </p:nvSpPr>
                  <p:spPr>
                    <a:xfrm>
                      <a:off x="489619" y="2830380"/>
                      <a:ext cx="2500590" cy="2027518"/>
                    </a:xfrm>
                    <a:prstGeom prst="ellipse">
                      <a:avLst/>
                    </a:prstGeom>
                    <a:solidFill>
                      <a:schemeClr val="accent6">
                        <a:lumMod val="20000"/>
                        <a:lumOff val="8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800" b="1" dirty="0"/>
                    </a:p>
                  </p:txBody>
                </p:sp>
                <p:sp>
                  <p:nvSpPr>
                    <p:cNvPr id="19" name="Arc 18">
                      <a:extLst>
                        <a:ext uri="{FF2B5EF4-FFF2-40B4-BE49-F238E27FC236}">
                          <a16:creationId xmlns:a16="http://schemas.microsoft.com/office/drawing/2014/main" id="{CD6AF838-722E-45F1-8D29-6D4675D4FA2B}"/>
                        </a:ext>
                      </a:extLst>
                    </p:cNvPr>
                    <p:cNvSpPr/>
                    <p:nvPr/>
                  </p:nvSpPr>
                  <p:spPr>
                    <a:xfrm>
                      <a:off x="2857357" y="3607659"/>
                      <a:ext cx="928955" cy="1357352"/>
                    </a:xfrm>
                    <a:prstGeom prst="arc">
                      <a:avLst/>
                    </a:prstGeom>
                    <a:ln w="19050">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1800" b="1"/>
                    </a:p>
                  </p:txBody>
                </p:sp>
                <p:sp>
                  <p:nvSpPr>
                    <p:cNvPr id="20" name="Arc 19">
                      <a:extLst>
                        <a:ext uri="{FF2B5EF4-FFF2-40B4-BE49-F238E27FC236}">
                          <a16:creationId xmlns:a16="http://schemas.microsoft.com/office/drawing/2014/main" id="{40D15E6E-D32C-4AEF-A2A8-529E6A3117E2}"/>
                        </a:ext>
                      </a:extLst>
                    </p:cNvPr>
                    <p:cNvSpPr/>
                    <p:nvPr/>
                  </p:nvSpPr>
                  <p:spPr>
                    <a:xfrm>
                      <a:off x="3714744" y="3593611"/>
                      <a:ext cx="928954" cy="1357352"/>
                    </a:xfrm>
                    <a:prstGeom prst="arc">
                      <a:avLst/>
                    </a:prstGeom>
                    <a:ln w="19050">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1800" b="1"/>
                    </a:p>
                  </p:txBody>
                </p:sp>
                <p:sp>
                  <p:nvSpPr>
                    <p:cNvPr id="21" name="Arc 20">
                      <a:extLst>
                        <a:ext uri="{FF2B5EF4-FFF2-40B4-BE49-F238E27FC236}">
                          <a16:creationId xmlns:a16="http://schemas.microsoft.com/office/drawing/2014/main" id="{D440471A-EB06-4C56-B3C3-BC58E2ADA72F}"/>
                        </a:ext>
                      </a:extLst>
                    </p:cNvPr>
                    <p:cNvSpPr/>
                    <p:nvPr/>
                  </p:nvSpPr>
                  <p:spPr>
                    <a:xfrm>
                      <a:off x="4572130" y="3593611"/>
                      <a:ext cx="928955" cy="1357352"/>
                    </a:xfrm>
                    <a:prstGeom prst="arc">
                      <a:avLst/>
                    </a:prstGeom>
                    <a:ln w="19050">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1800" b="1"/>
                    </a:p>
                  </p:txBody>
                </p:sp>
              </p:grpSp>
            </p:grpSp>
          </p:grpSp>
          <p:sp>
            <p:nvSpPr>
              <p:cNvPr id="11" name="Flèche droite 10">
                <a:extLst>
                  <a:ext uri="{FF2B5EF4-FFF2-40B4-BE49-F238E27FC236}">
                    <a16:creationId xmlns:a16="http://schemas.microsoft.com/office/drawing/2014/main" id="{ED8BBDC4-FA34-46C5-9239-6DC24F060D5E}"/>
                  </a:ext>
                </a:extLst>
              </p:cNvPr>
              <p:cNvSpPr/>
              <p:nvPr/>
            </p:nvSpPr>
            <p:spPr>
              <a:xfrm>
                <a:off x="3000375" y="2928938"/>
                <a:ext cx="314325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800" b="1"/>
              </a:p>
            </p:txBody>
          </p:sp>
        </p:gr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
        <p:nvSpPr>
          <p:cNvPr id="23" name="Rectangle 2">
            <a:extLst>
              <a:ext uri="{FF2B5EF4-FFF2-40B4-BE49-F238E27FC236}">
                <a16:creationId xmlns:a16="http://schemas.microsoft.com/office/drawing/2014/main" id="{2F3543D7-5D55-4928-BC28-37762B01722A}"/>
              </a:ext>
            </a:extLst>
          </p:cNvPr>
          <p:cNvSpPr txBox="1">
            <a:spLocks/>
          </p:cNvSpPr>
          <p:nvPr/>
        </p:nvSpPr>
        <p:spPr bwMode="auto">
          <a:xfrm>
            <a:off x="1972269" y="539552"/>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9.1 Biais de sélection</a:t>
            </a:r>
          </a:p>
        </p:txBody>
      </p:sp>
      <p:sp>
        <p:nvSpPr>
          <p:cNvPr id="24" name="Titre 1">
            <a:extLst>
              <a:ext uri="{FF2B5EF4-FFF2-40B4-BE49-F238E27FC236}">
                <a16:creationId xmlns:a16="http://schemas.microsoft.com/office/drawing/2014/main" id="{D050D1A5-554D-4AEE-B0C7-C6F8C41E4EC0}"/>
              </a:ext>
            </a:extLst>
          </p:cNvPr>
          <p:cNvSpPr txBox="1">
            <a:spLocks/>
          </p:cNvSpPr>
          <p:nvPr/>
        </p:nvSpPr>
        <p:spPr bwMode="auto">
          <a:xfrm>
            <a:off x="457200" y="154773"/>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sp>
        <p:nvSpPr>
          <p:cNvPr id="27" name="Rectangle 26">
            <a:extLst>
              <a:ext uri="{FF2B5EF4-FFF2-40B4-BE49-F238E27FC236}">
                <a16:creationId xmlns:a16="http://schemas.microsoft.com/office/drawing/2014/main" id="{3621F6B2-E8FE-480F-AB46-BA62568B5B59}"/>
              </a:ext>
            </a:extLst>
          </p:cNvPr>
          <p:cNvSpPr/>
          <p:nvPr/>
        </p:nvSpPr>
        <p:spPr>
          <a:xfrm>
            <a:off x="349352" y="1183660"/>
            <a:ext cx="8337447" cy="461665"/>
          </a:xfrm>
          <a:prstGeom prst="rect">
            <a:avLst/>
          </a:prstGeom>
        </p:spPr>
        <p:txBody>
          <a:bodyPr wrap="square">
            <a:spAutoFit/>
          </a:bodyPr>
          <a:lstStyle/>
          <a:p>
            <a:r>
              <a:rPr lang="fr-FR" b="1" dirty="0">
                <a:solidFill>
                  <a:prstClr val="black"/>
                </a:solidFill>
                <a:latin typeface="Calibri" panose="020F0502020204030204"/>
                <a:ea typeface="+mj-ea"/>
                <a:cs typeface="+mj-cs"/>
              </a:rPr>
              <a:t>Biais de sélection différentiel groupe CAS</a:t>
            </a:r>
            <a:endParaRPr lang="fr-FR" dirty="0"/>
          </a:p>
        </p:txBody>
      </p:sp>
      <p:pic>
        <p:nvPicPr>
          <p:cNvPr id="28" name="Son enregistré">
            <a:hlinkClick r:id="" action="ppaction://media"/>
            <a:extLst>
              <a:ext uri="{FF2B5EF4-FFF2-40B4-BE49-F238E27FC236}">
                <a16:creationId xmlns:a16="http://schemas.microsoft.com/office/drawing/2014/main" id="{8630DA86-9FCC-4115-9749-AB12EA38930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769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13" fill="hold"/>
                                        <p:tgtEl>
                                          <p:spTgt spid="2"/>
                                        </p:tgtEl>
                                      </p:cBhvr>
                                    </p:cmd>
                                  </p:childTnLst>
                                </p:cTn>
                              </p:par>
                            </p:childTnLst>
                          </p:cTn>
                        </p:par>
                        <p:par>
                          <p:cTn id="7" fill="hold">
                            <p:stCondLst>
                              <p:cond delay="127013"/>
                            </p:stCondLst>
                            <p:childTnLst>
                              <p:par>
                                <p:cTn id="8" presetID="1" presetClass="mediacall" presetSubtype="0" fill="hold" nodeType="afterEffect">
                                  <p:stCondLst>
                                    <p:cond delay="0"/>
                                  </p:stCondLst>
                                  <p:childTnLst>
                                    <p:cmd type="call" cmd="playFrom(0.0)">
                                      <p:cBhvr>
                                        <p:cTn id="9" dur="28577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2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Espace réservé du contenu 2"/>
          <p:cNvSpPr>
            <a:spLocks noGrp="1"/>
          </p:cNvSpPr>
          <p:nvPr>
            <p:ph idx="1"/>
          </p:nvPr>
        </p:nvSpPr>
        <p:spPr bwMode="auto">
          <a:xfrm>
            <a:off x="107950" y="1341438"/>
            <a:ext cx="9036050" cy="5113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sz="2800" dirty="0"/>
              <a:t>Erreur systématique dans la mesure</a:t>
            </a:r>
          </a:p>
          <a:p>
            <a:pPr lvl="1" eaLnBrk="1" hangingPunct="1"/>
            <a:r>
              <a:rPr lang="fr-FR" altLang="fr-FR" sz="2400" dirty="0"/>
              <a:t>de l’exposition au facteur de risque </a:t>
            </a:r>
          </a:p>
          <a:p>
            <a:pPr lvl="1" eaLnBrk="1" hangingPunct="1"/>
            <a:r>
              <a:rPr lang="fr-FR" altLang="fr-FR" sz="2400" dirty="0"/>
              <a:t>et/ou de la maladie ou état de santé étudié (CJ) </a:t>
            </a:r>
          </a:p>
          <a:p>
            <a:pPr lvl="1" eaLnBrk="1" hangingPunct="1"/>
            <a:endParaRPr lang="fr-FR" altLang="fr-FR" sz="1400" dirty="0"/>
          </a:p>
          <a:p>
            <a:pPr eaLnBrk="1" hangingPunct="1"/>
            <a:r>
              <a:rPr lang="fr-FR" altLang="fr-FR" sz="2800" dirty="0"/>
              <a:t>Causes :</a:t>
            </a:r>
          </a:p>
          <a:p>
            <a:pPr lvl="1" eaLnBrk="1" hangingPunct="1"/>
            <a:r>
              <a:rPr lang="fr-FR" altLang="fr-FR" sz="2400" dirty="0"/>
              <a:t>Méthode de mesure ≠ entre les groupes : biais différentiel</a:t>
            </a:r>
          </a:p>
          <a:p>
            <a:pPr lvl="2" eaLnBrk="1" hangingPunct="1"/>
            <a:r>
              <a:rPr lang="fr-FR" altLang="fr-FR" sz="2000" b="1" dirty="0"/>
              <a:t>Biais de mémoire </a:t>
            </a:r>
          </a:p>
          <a:p>
            <a:pPr lvl="2" eaLnBrk="1" hangingPunct="1"/>
            <a:r>
              <a:rPr lang="fr-FR" altLang="fr-FR" sz="2000" b="1" dirty="0"/>
              <a:t>Biais de désirabilité sociale (</a:t>
            </a:r>
            <a:r>
              <a:rPr lang="fr-FR" altLang="fr-FR" sz="2000" b="1" dirty="0" err="1"/>
              <a:t>faking</a:t>
            </a:r>
            <a:r>
              <a:rPr lang="fr-FR" altLang="fr-FR" sz="2000" b="1" dirty="0"/>
              <a:t> good)</a:t>
            </a:r>
          </a:p>
          <a:p>
            <a:pPr lvl="2" eaLnBrk="1" hangingPunct="1"/>
            <a:r>
              <a:rPr lang="fr-FR" altLang="fr-FR" sz="2000" b="1" dirty="0"/>
              <a:t>Biais d’évaluation</a:t>
            </a:r>
            <a:r>
              <a:rPr lang="fr-FR" altLang="fr-FR" sz="2000" dirty="0"/>
              <a:t> </a:t>
            </a:r>
          </a:p>
          <a:p>
            <a:pPr lvl="3" eaLnBrk="1" hangingPunct="1"/>
            <a:r>
              <a:rPr lang="fr-FR" altLang="fr-FR" sz="1600" dirty="0"/>
              <a:t>Si l’enquêteur n’est pas en insu de la maladie s’ajoute un risque de biais de mesure lié à l’enquêteur </a:t>
            </a:r>
          </a:p>
          <a:p>
            <a:pPr lvl="3" eaLnBrk="1" hangingPunct="1"/>
            <a:r>
              <a:rPr lang="fr-FR" altLang="fr-FR" sz="1600" dirty="0"/>
              <a:t>Risque réduit par 1. l’insu si possible 2. la standardisation des questionnaires et la formation des enquêteurs</a:t>
            </a:r>
          </a:p>
          <a:p>
            <a:pPr lvl="3" eaLnBrk="1" hangingPunct="1"/>
            <a:endParaRPr lang="fr-FR" altLang="fr-FR" sz="1600" dirty="0"/>
          </a:p>
          <a:p>
            <a:pPr lvl="1" eaLnBrk="1" hangingPunct="1"/>
            <a:endParaRPr lang="fr-FR" altLang="fr-FR" sz="2400" dirty="0"/>
          </a:p>
        </p:txBody>
      </p:sp>
      <p:sp>
        <p:nvSpPr>
          <p:cNvPr id="5" name="Espace réservé du numéro de diapositive 4"/>
          <p:cNvSpPr>
            <a:spLocks noGrp="1"/>
          </p:cNvSpPr>
          <p:nvPr>
            <p:ph type="sldNum" sz="quarter" idx="12"/>
          </p:nvPr>
        </p:nvSpPr>
        <p:spPr>
          <a:xfrm>
            <a:off x="8172400" y="6356350"/>
            <a:ext cx="514400" cy="365125"/>
          </a:xfrm>
        </p:spPr>
        <p:txBody>
          <a:bodyPr/>
          <a:lstStyle/>
          <a:p>
            <a:pPr>
              <a:defRPr/>
            </a:pPr>
            <a:fld id="{5B83D243-C88B-4248-BC22-037D82126A6D}" type="slidenum">
              <a:rPr lang="fr-FR" altLang="fr-FR" sz="1200" smtClean="0"/>
              <a:pPr>
                <a:defRPr/>
              </a:pPr>
              <a:t>52</a:t>
            </a:fld>
            <a:endParaRPr lang="fr-FR" altLang="fr-FR" sz="1200" dirty="0"/>
          </a:p>
        </p:txBody>
      </p:sp>
      <p:sp>
        <p:nvSpPr>
          <p:cNvPr id="7" name="Organigramme : Bande perforée 6">
            <a:extLst>
              <a:ext uri="{FF2B5EF4-FFF2-40B4-BE49-F238E27FC236}">
                <a16:creationId xmlns:a16="http://schemas.microsoft.com/office/drawing/2014/main" id="{D52E2499-E00D-4D6F-9A3A-39B603345E31}"/>
              </a:ext>
            </a:extLst>
          </p:cNvPr>
          <p:cNvSpPr/>
          <p:nvPr/>
        </p:nvSpPr>
        <p:spPr>
          <a:xfrm>
            <a:off x="0" y="143446"/>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Matériel &amp; Méthodes</a:t>
            </a:r>
          </a:p>
        </p:txBody>
      </p:sp>
      <p:sp>
        <p:nvSpPr>
          <p:cNvPr id="9" name="Rectangle 2">
            <a:extLst>
              <a:ext uri="{FF2B5EF4-FFF2-40B4-BE49-F238E27FC236}">
                <a16:creationId xmlns:a16="http://schemas.microsoft.com/office/drawing/2014/main" id="{30B01089-FFCA-41E1-98FC-2D837CEC554D}"/>
              </a:ext>
            </a:extLst>
          </p:cNvPr>
          <p:cNvSpPr txBox="1">
            <a:spLocks/>
          </p:cNvSpPr>
          <p:nvPr/>
        </p:nvSpPr>
        <p:spPr bwMode="auto">
          <a:xfrm>
            <a:off x="1972269" y="539552"/>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9.1 Biais de mesure</a:t>
            </a:r>
          </a:p>
        </p:txBody>
      </p:sp>
      <p:sp>
        <p:nvSpPr>
          <p:cNvPr id="10" name="Titre 1">
            <a:extLst>
              <a:ext uri="{FF2B5EF4-FFF2-40B4-BE49-F238E27FC236}">
                <a16:creationId xmlns:a16="http://schemas.microsoft.com/office/drawing/2014/main" id="{22168509-AE27-4A54-8656-BDB37AC916A3}"/>
              </a:ext>
            </a:extLst>
          </p:cNvPr>
          <p:cNvSpPr txBox="1">
            <a:spLocks/>
          </p:cNvSpPr>
          <p:nvPr/>
        </p:nvSpPr>
        <p:spPr bwMode="auto">
          <a:xfrm>
            <a:off x="457200" y="154773"/>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pic>
        <p:nvPicPr>
          <p:cNvPr id="6" name="Son enregistré">
            <a:hlinkClick r:id="" action="ppaction://media"/>
            <a:extLst>
              <a:ext uri="{FF2B5EF4-FFF2-40B4-BE49-F238E27FC236}">
                <a16:creationId xmlns:a16="http://schemas.microsoft.com/office/drawing/2014/main" id="{9AFCA56B-CA3A-49AE-8F65-71FB7D91D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4384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contenu 2">
            <a:extLst>
              <a:ext uri="{FF2B5EF4-FFF2-40B4-BE49-F238E27FC236}">
                <a16:creationId xmlns:a16="http://schemas.microsoft.com/office/drawing/2014/main" id="{1300776C-69CF-4725-88D8-6B8A8E1D517F}"/>
              </a:ext>
            </a:extLst>
          </p:cNvPr>
          <p:cNvSpPr>
            <a:spLocks noGrp="1"/>
          </p:cNvSpPr>
          <p:nvPr>
            <p:ph idx="1"/>
          </p:nvPr>
        </p:nvSpPr>
        <p:spPr>
          <a:xfrm>
            <a:off x="476250" y="1528383"/>
            <a:ext cx="8229600" cy="5738390"/>
          </a:xfrm>
          <a:solidFill>
            <a:schemeClr val="bg1"/>
          </a:solidFill>
        </p:spPr>
        <p:txBody>
          <a:bodyPr/>
          <a:lstStyle/>
          <a:p>
            <a:pPr>
              <a:spcBef>
                <a:spcPts val="0"/>
              </a:spcBef>
              <a:buFont typeface="Arial" panose="020B0604020202020204" pitchFamily="34" charset="0"/>
              <a:buNone/>
              <a:defRPr/>
            </a:pPr>
            <a:r>
              <a:rPr lang="fr-FR" sz="2400" b="1" dirty="0"/>
              <a:t>Biais de mémoire (du souvenir)</a:t>
            </a:r>
          </a:p>
          <a:p>
            <a:pPr>
              <a:spcBef>
                <a:spcPts val="0"/>
              </a:spcBef>
              <a:buFont typeface="Arial" panose="020B0604020202020204" pitchFamily="34" charset="0"/>
              <a:buNone/>
              <a:defRPr/>
            </a:pPr>
            <a:endParaRPr lang="fr-FR" sz="2400" b="1" dirty="0"/>
          </a:p>
          <a:p>
            <a:pPr>
              <a:spcBef>
                <a:spcPts val="0"/>
              </a:spcBef>
              <a:buFont typeface="Arial" panose="020B0604020202020204" pitchFamily="34" charset="0"/>
              <a:buNone/>
              <a:defRPr/>
            </a:pPr>
            <a:r>
              <a:rPr lang="fr-FR" sz="2400" b="1" dirty="0"/>
              <a:t>Recueil des facteurs de risque APRES survenue de maladie </a:t>
            </a:r>
          </a:p>
          <a:p>
            <a:pPr>
              <a:spcBef>
                <a:spcPts val="0"/>
              </a:spcBef>
              <a:buFont typeface="Arial" panose="020B0604020202020204" pitchFamily="34" charset="0"/>
              <a:buNone/>
              <a:defRPr/>
            </a:pPr>
            <a:r>
              <a:rPr lang="fr-FR" sz="2400" b="1" dirty="0"/>
              <a:t>	=&gt; risque++ de biais Différentiel</a:t>
            </a:r>
            <a:r>
              <a:rPr lang="fr-FR" sz="2400" dirty="0"/>
              <a:t> : souvenir de l’exposition lié au fait d’être malade (= systématiquement différent entre cas et témoins)</a:t>
            </a:r>
          </a:p>
          <a:p>
            <a:pPr indent="-169863">
              <a:lnSpc>
                <a:spcPts val="2600"/>
              </a:lnSpc>
              <a:buFont typeface="Wingdings" pitchFamily="2" charset="2"/>
              <a:buChar char="Ø"/>
              <a:defRPr/>
            </a:pPr>
            <a:r>
              <a:rPr lang="fr-FR" sz="2400" dirty="0"/>
              <a:t>Si FDR déjà suspecté individu malade</a:t>
            </a:r>
            <a:r>
              <a:rPr lang="fr-FR" sz="2400" b="1" dirty="0"/>
              <a:t> </a:t>
            </a:r>
            <a:r>
              <a:rPr lang="fr-FR" sz="2400" dirty="0"/>
              <a:t>peut </a:t>
            </a:r>
            <a:r>
              <a:rPr lang="fr-FR" sz="2400" b="1" dirty="0"/>
              <a:t>surestimer son exposition</a:t>
            </a:r>
            <a:r>
              <a:rPr lang="fr-FR" sz="2400" dirty="0"/>
              <a:t> </a:t>
            </a:r>
            <a:r>
              <a:rPr lang="fr-FR" sz="2400" i="1" dirty="0"/>
              <a:t>(surtout si aspects médico-légaux; vaccination hépatite B et sclérose en plaques, médiator, pilule 4G…)</a:t>
            </a:r>
          </a:p>
          <a:p>
            <a:pPr indent="-169863">
              <a:lnSpc>
                <a:spcPts val="2600"/>
              </a:lnSpc>
              <a:buFont typeface="Wingdings" pitchFamily="2" charset="2"/>
              <a:buChar char="Ø"/>
              <a:defRPr/>
            </a:pPr>
            <a:r>
              <a:rPr lang="fr-FR" sz="2400" dirty="0"/>
              <a:t>si FDR associé à sentiment de culpabilité </a:t>
            </a:r>
            <a:r>
              <a:rPr lang="fr-FR" sz="2400" i="1" dirty="0"/>
              <a:t>(addictions, conduites à risques…) </a:t>
            </a:r>
            <a:r>
              <a:rPr lang="fr-FR" sz="2400" dirty="0"/>
              <a:t>peut au contraire </a:t>
            </a:r>
            <a:r>
              <a:rPr lang="fr-FR" sz="2400" b="1" dirty="0"/>
              <a:t>sous-estimer l’exposition</a:t>
            </a:r>
          </a:p>
          <a:p>
            <a:pPr indent="-169863">
              <a:lnSpc>
                <a:spcPts val="2600"/>
              </a:lnSpc>
              <a:buFont typeface="Arial" panose="020B0604020202020204" pitchFamily="34" charset="0"/>
              <a:buNone/>
              <a:defRPr/>
            </a:pPr>
            <a:endParaRPr lang="fr-FR" sz="100" b="1" dirty="0"/>
          </a:p>
          <a:p>
            <a:pPr>
              <a:lnSpc>
                <a:spcPts val="2600"/>
              </a:lnSpc>
              <a:spcBef>
                <a:spcPts val="0"/>
              </a:spcBef>
              <a:buFont typeface="Arial" panose="020B0604020202020204" pitchFamily="34" charset="0"/>
              <a:buNone/>
              <a:defRPr/>
            </a:pPr>
            <a:endParaRPr lang="fr-FR" sz="24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6" name="Rectangle 2">
            <a:extLst>
              <a:ext uri="{FF2B5EF4-FFF2-40B4-BE49-F238E27FC236}">
                <a16:creationId xmlns:a16="http://schemas.microsoft.com/office/drawing/2014/main" id="{28A7C272-5377-47DD-BFD7-48BED7E4C5FF}"/>
              </a:ext>
            </a:extLst>
          </p:cNvPr>
          <p:cNvSpPr txBox="1">
            <a:spLocks/>
          </p:cNvSpPr>
          <p:nvPr/>
        </p:nvSpPr>
        <p:spPr bwMode="auto">
          <a:xfrm>
            <a:off x="1972269" y="501411"/>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fr-FR" sz="2400" b="1" dirty="0">
                <a:solidFill>
                  <a:prstClr val="black"/>
                </a:solidFill>
                <a:latin typeface="Calibri"/>
                <a:ea typeface="+mn-ea"/>
                <a:cs typeface="+mn-cs"/>
              </a:rPr>
              <a:t>9.1 Biais de mesure</a:t>
            </a:r>
          </a:p>
        </p:txBody>
      </p:sp>
      <p:sp>
        <p:nvSpPr>
          <p:cNvPr id="7" name="Titre 1">
            <a:extLst>
              <a:ext uri="{FF2B5EF4-FFF2-40B4-BE49-F238E27FC236}">
                <a16:creationId xmlns:a16="http://schemas.microsoft.com/office/drawing/2014/main" id="{73349E0F-4F40-47EA-8370-84C05A50BDC7}"/>
              </a:ext>
            </a:extLst>
          </p:cNvPr>
          <p:cNvSpPr txBox="1">
            <a:spLocks/>
          </p:cNvSpPr>
          <p:nvPr/>
        </p:nvSpPr>
        <p:spPr bwMode="auto">
          <a:xfrm>
            <a:off x="457200" y="116632"/>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defPPr>
              <a:defRPr lang="en-US"/>
            </a:defPPr>
            <a:lvl1pPr algn="ctr" defTabSz="914400" eaLnBrk="1" latinLnBrk="0" hangingPunct="1">
              <a:buNone/>
              <a:defRPr sz="2800" b="1">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fr-FR" dirty="0"/>
              <a:t> 9. Cas-Témoin : Les Biais</a:t>
            </a:r>
          </a:p>
        </p:txBody>
      </p:sp>
    </p:spTree>
    <p:extLst>
      <p:ext uri="{BB962C8B-B14F-4D97-AF65-F5344CB8AC3E}">
        <p14:creationId xmlns:p14="http://schemas.microsoft.com/office/powerpoint/2010/main" val="163541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DB26CFF-4556-47AC-A507-EB41568D2197}"/>
              </a:ext>
            </a:extLst>
          </p:cNvPr>
          <p:cNvSpPr>
            <a:spLocks noChangeArrowheads="1"/>
          </p:cNvSpPr>
          <p:nvPr/>
        </p:nvSpPr>
        <p:spPr bwMode="auto">
          <a:xfrm>
            <a:off x="714375" y="1386979"/>
            <a:ext cx="4143375" cy="5786437"/>
          </a:xfrm>
          <a:prstGeom prst="rect">
            <a:avLst/>
          </a:prstGeom>
          <a:noFill/>
          <a:ln w="9525">
            <a:noFill/>
            <a:miter lim="800000"/>
            <a:headEnd/>
            <a:tailEnd/>
          </a:ln>
          <a:effectLst/>
        </p:spPr>
        <p:txBody>
          <a:bodyPr anchor="ctr">
            <a:spAutoFit/>
          </a:bodyPr>
          <a:lstStyle/>
          <a:p>
            <a:pPr algn="just">
              <a:defRPr/>
            </a:pPr>
            <a:r>
              <a:rPr lang="fr-FR" sz="2000" b="1" i="1" dirty="0">
                <a:solidFill>
                  <a:schemeClr val="tx1">
                    <a:lumMod val="50000"/>
                    <a:lumOff val="50000"/>
                  </a:schemeClr>
                </a:solidFill>
                <a:latin typeface="+mj-lt"/>
                <a:ea typeface="Times New Roman" pitchFamily="18" charset="0"/>
                <a:cs typeface="Arial" pitchFamily="34" charset="0"/>
              </a:rPr>
              <a:t>Collecte des données</a:t>
            </a:r>
            <a:endParaRPr lang="fr-FR" sz="2000" b="1" dirty="0">
              <a:solidFill>
                <a:schemeClr val="tx1">
                  <a:lumMod val="50000"/>
                  <a:lumOff val="50000"/>
                </a:schemeClr>
              </a:solidFill>
              <a:latin typeface="+mj-lt"/>
            </a:endParaRPr>
          </a:p>
          <a:p>
            <a:pPr algn="just">
              <a:defRPr/>
            </a:pPr>
            <a:r>
              <a:rPr lang="fr-FR" sz="1600" dirty="0">
                <a:solidFill>
                  <a:schemeClr val="bg1">
                    <a:lumMod val="75000"/>
                  </a:schemeClr>
                </a:solidFill>
                <a:latin typeface="+mj-lt"/>
                <a:ea typeface="Times New Roman" pitchFamily="18" charset="0"/>
                <a:cs typeface="Arial" pitchFamily="34" charset="0"/>
              </a:rPr>
              <a:t>Pour chaque patient, des interviewers entraînés sans information sur le statut du patient ont conduit un entretien téléphonique standardisé. Des données sur le niveau d’études, la profession, le statut marital, le nombre d’enfants, le lieu de résidence (urbain ou rural) et le lieu de naissance (France ou autres pays) ont été collectées. Les questions sur l’histoire vaccinale ont inclus des items sur les vaccins contre l’hépatite A, l’hépatite B, le tétanos, la poliomyélite, la diphtérie, la fièvre jaune, la grippe, la méningite, la tuberculose et le choléra. Pour chaque vaccin, il a été demandé aux patients s’ils avaient eu une injection vaccinale entre le milieu de 1993 et Décembre 1995. Les dates des injections vaccinales ont été enregistrées. Soixante quatre pour cent des cas et 71% des contrôles se sont référés à leur carnet de vaccination au cours de l’entretien, le carnet de vaccination étant un document officiel rempli par les médecins généralistes à l’occasion de chaque injection vaccinale. </a:t>
            </a:r>
            <a:endParaRPr lang="fr-FR" sz="1600" dirty="0">
              <a:solidFill>
                <a:schemeClr val="bg1">
                  <a:lumMod val="75000"/>
                </a:schemeClr>
              </a:solidFill>
              <a:latin typeface="+mj-lt"/>
            </a:endParaRPr>
          </a:p>
        </p:txBody>
      </p:sp>
      <p:sp>
        <p:nvSpPr>
          <p:cNvPr id="3" name="Rectangle 2">
            <a:extLst>
              <a:ext uri="{FF2B5EF4-FFF2-40B4-BE49-F238E27FC236}">
                <a16:creationId xmlns:a16="http://schemas.microsoft.com/office/drawing/2014/main" id="{692C2D33-6FD2-41E4-A2A7-5375179EBF14}"/>
              </a:ext>
            </a:extLst>
          </p:cNvPr>
          <p:cNvSpPr/>
          <p:nvPr/>
        </p:nvSpPr>
        <p:spPr>
          <a:xfrm>
            <a:off x="3127375" y="274638"/>
            <a:ext cx="2771080" cy="523220"/>
          </a:xfrm>
          <a:prstGeom prst="rect">
            <a:avLst/>
          </a:prstGeom>
          <a:solidFill>
            <a:srgbClr val="FFCCCC"/>
          </a:solidFill>
        </p:spPr>
        <p:txBody>
          <a:bodyPr wrap="none">
            <a:spAutoFit/>
          </a:bodyPr>
          <a:lstStyle/>
          <a:p>
            <a:pPr>
              <a:defRPr/>
            </a:pPr>
            <a:r>
              <a:rPr lang="fr-FR" sz="2800" b="1" dirty="0">
                <a:latin typeface="+mj-lt"/>
              </a:rPr>
              <a:t>Biais de mémoire</a:t>
            </a:r>
            <a:endParaRPr lang="fr-FR" sz="2800" dirty="0">
              <a:latin typeface="+mj-lt"/>
            </a:endParaRPr>
          </a:p>
        </p:txBody>
      </p:sp>
      <p:sp>
        <p:nvSpPr>
          <p:cNvPr id="105473" name="Rectangle 1">
            <a:extLst>
              <a:ext uri="{FF2B5EF4-FFF2-40B4-BE49-F238E27FC236}">
                <a16:creationId xmlns:a16="http://schemas.microsoft.com/office/drawing/2014/main" id="{4FF510F0-4ABE-4490-9E2C-FCBC139C76B9}"/>
              </a:ext>
            </a:extLst>
          </p:cNvPr>
          <p:cNvSpPr>
            <a:spLocks noChangeArrowheads="1"/>
          </p:cNvSpPr>
          <p:nvPr/>
        </p:nvSpPr>
        <p:spPr bwMode="auto">
          <a:xfrm>
            <a:off x="539552" y="2018039"/>
            <a:ext cx="7929618" cy="4524315"/>
          </a:xfrm>
          <a:prstGeom prst="rect">
            <a:avLst/>
          </a:prstGeom>
          <a:solidFill>
            <a:srgbClr val="FFCCCC"/>
          </a:soli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defRPr/>
            </a:pPr>
            <a:r>
              <a:rPr lang="fr-FR" b="1" dirty="0">
                <a:solidFill>
                  <a:schemeClr val="tx1"/>
                </a:solidFill>
                <a:latin typeface="+mj-lt"/>
                <a:ea typeface="Times New Roman" pitchFamily="18" charset="0"/>
                <a:cs typeface="Arial" pitchFamily="34" charset="0"/>
              </a:rPr>
              <a:t>Interviewers formés, sans information sur le statut du patient </a:t>
            </a:r>
            <a:r>
              <a:rPr lang="fr-FR" dirty="0">
                <a:solidFill>
                  <a:schemeClr val="tx1"/>
                </a:solidFill>
                <a:latin typeface="+mj-lt"/>
                <a:ea typeface="Times New Roman" pitchFamily="18" charset="0"/>
                <a:cs typeface="Arial" pitchFamily="34" charset="0"/>
              </a:rPr>
              <a:t>ont conduit un </a:t>
            </a:r>
            <a:r>
              <a:rPr lang="fr-FR" b="1" dirty="0">
                <a:solidFill>
                  <a:schemeClr val="tx1"/>
                </a:solidFill>
                <a:latin typeface="+mj-lt"/>
                <a:ea typeface="Times New Roman" pitchFamily="18" charset="0"/>
                <a:cs typeface="Arial" pitchFamily="34" charset="0"/>
              </a:rPr>
              <a:t>entretien téléphonique standardisé</a:t>
            </a:r>
          </a:p>
          <a:p>
            <a:pPr>
              <a:defRPr/>
            </a:pPr>
            <a:r>
              <a:rPr lang="fr-FR" dirty="0">
                <a:solidFill>
                  <a:schemeClr val="tx1"/>
                </a:solidFill>
                <a:latin typeface="+mj-lt"/>
                <a:ea typeface="Times New Roman" pitchFamily="18" charset="0"/>
                <a:cs typeface="Arial" pitchFamily="34" charset="0"/>
              </a:rPr>
              <a:t> </a:t>
            </a:r>
          </a:p>
          <a:p>
            <a:pPr>
              <a:defRPr/>
            </a:pPr>
            <a:r>
              <a:rPr lang="fr-FR" dirty="0">
                <a:solidFill>
                  <a:schemeClr val="tx1"/>
                </a:solidFill>
                <a:latin typeface="+mj-lt"/>
                <a:ea typeface="Times New Roman" pitchFamily="18" charset="0"/>
                <a:cs typeface="Arial" pitchFamily="34" charset="0"/>
              </a:rPr>
              <a:t>Il a été demandé aux patients s’ils avaient eu une </a:t>
            </a:r>
            <a:r>
              <a:rPr lang="fr-FR" b="1" dirty="0">
                <a:solidFill>
                  <a:schemeClr val="tx1"/>
                </a:solidFill>
                <a:latin typeface="+mj-lt"/>
                <a:ea typeface="Times New Roman" pitchFamily="18" charset="0"/>
                <a:cs typeface="Arial" pitchFamily="34" charset="0"/>
              </a:rPr>
              <a:t>injection vaccinale </a:t>
            </a:r>
            <a:r>
              <a:rPr lang="fr-FR" b="1" dirty="0">
                <a:solidFill>
                  <a:schemeClr val="tx1"/>
                </a:solidFill>
                <a:ea typeface="Times New Roman" pitchFamily="18" charset="0"/>
                <a:cs typeface="Arial" pitchFamily="34" charset="0"/>
              </a:rPr>
              <a:t>contre l’hépatite B </a:t>
            </a:r>
            <a:r>
              <a:rPr lang="fr-FR" b="1" dirty="0">
                <a:solidFill>
                  <a:schemeClr val="tx1"/>
                </a:solidFill>
                <a:latin typeface="+mj-lt"/>
                <a:ea typeface="Times New Roman" pitchFamily="18" charset="0"/>
                <a:cs typeface="Arial" pitchFamily="34" charset="0"/>
              </a:rPr>
              <a:t>entre début 1993 et fin 1995</a:t>
            </a:r>
            <a:r>
              <a:rPr lang="fr-FR" dirty="0">
                <a:solidFill>
                  <a:schemeClr val="tx1"/>
                </a:solidFill>
                <a:latin typeface="+mj-lt"/>
                <a:ea typeface="Times New Roman" pitchFamily="18" charset="0"/>
                <a:cs typeface="Arial" pitchFamily="34" charset="0"/>
              </a:rPr>
              <a:t> </a:t>
            </a:r>
          </a:p>
          <a:p>
            <a:pPr>
              <a:defRPr/>
            </a:pPr>
            <a:endParaRPr lang="fr-FR" dirty="0">
              <a:solidFill>
                <a:schemeClr val="tx1"/>
              </a:solidFill>
              <a:latin typeface="+mj-lt"/>
              <a:ea typeface="Times New Roman" pitchFamily="18" charset="0"/>
              <a:cs typeface="Arial" pitchFamily="34" charset="0"/>
            </a:endParaRPr>
          </a:p>
          <a:p>
            <a:pPr>
              <a:defRPr/>
            </a:pPr>
            <a:r>
              <a:rPr lang="fr-FR" dirty="0">
                <a:solidFill>
                  <a:schemeClr val="tx1"/>
                </a:solidFill>
                <a:latin typeface="+mj-lt"/>
                <a:ea typeface="Times New Roman" pitchFamily="18" charset="0"/>
                <a:cs typeface="Arial" pitchFamily="34" charset="0"/>
              </a:rPr>
              <a:t>Les dates des injections vaccinales étaient enregistrées</a:t>
            </a:r>
          </a:p>
          <a:p>
            <a:pPr>
              <a:defRPr/>
            </a:pPr>
            <a:endParaRPr lang="fr-FR" dirty="0">
              <a:solidFill>
                <a:schemeClr val="tx1"/>
              </a:solidFill>
              <a:latin typeface="+mj-lt"/>
              <a:ea typeface="Times New Roman" pitchFamily="18" charset="0"/>
              <a:cs typeface="Arial" pitchFamily="34" charset="0"/>
            </a:endParaRPr>
          </a:p>
          <a:p>
            <a:pPr>
              <a:defRPr/>
            </a:pPr>
            <a:r>
              <a:rPr lang="fr-FR" b="1" dirty="0">
                <a:solidFill>
                  <a:schemeClr val="tx1"/>
                </a:solidFill>
                <a:latin typeface="+mj-lt"/>
                <a:ea typeface="Times New Roman" pitchFamily="18" charset="0"/>
                <a:cs typeface="Arial" pitchFamily="34" charset="0"/>
              </a:rPr>
              <a:t>64% des cas et 71% des contrôles se sont référés à leur carnet de vaccination au cours de l’entretien</a:t>
            </a:r>
            <a:r>
              <a:rPr lang="fr-FR" dirty="0">
                <a:solidFill>
                  <a:schemeClr val="tx1"/>
                </a:solidFill>
                <a:latin typeface="+mj-lt"/>
                <a:ea typeface="Times New Roman" pitchFamily="18" charset="0"/>
                <a:cs typeface="Arial" pitchFamily="34" charset="0"/>
              </a:rPr>
              <a:t>, document officiel rempli par les médecins généralistes à l’occasion de chaque injection vaccinale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4" name="ZoneTexte 3">
            <a:extLst>
              <a:ext uri="{FF2B5EF4-FFF2-40B4-BE49-F238E27FC236}">
                <a16:creationId xmlns:a16="http://schemas.microsoft.com/office/drawing/2014/main" id="{0AFCAE63-720D-421B-B3A4-0BDA1FD13259}"/>
              </a:ext>
            </a:extLst>
          </p:cNvPr>
          <p:cNvSpPr txBox="1"/>
          <p:nvPr/>
        </p:nvSpPr>
        <p:spPr>
          <a:xfrm>
            <a:off x="1083981" y="840617"/>
            <a:ext cx="6840760" cy="461665"/>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Etude Vaccination hépatite B – Sclérose en Plaque </a:t>
            </a:r>
          </a:p>
        </p:txBody>
      </p:sp>
    </p:spTree>
    <p:extLst>
      <p:ext uri="{BB962C8B-B14F-4D97-AF65-F5344CB8AC3E}">
        <p14:creationId xmlns:p14="http://schemas.microsoft.com/office/powerpoint/2010/main" val="11802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87" name="Picture 28" descr="C:\Documents and Settings\occellipa\Mes documents\Mes images\Importa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44450"/>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55</a:t>
            </a:fld>
            <a:endParaRPr lang="fr-FR" altLang="fr-FR"/>
          </a:p>
        </p:txBody>
      </p:sp>
      <p:sp>
        <p:nvSpPr>
          <p:cNvPr id="8" name="Organigramme : Bande perforée 7">
            <a:extLst>
              <a:ext uri="{FF2B5EF4-FFF2-40B4-BE49-F238E27FC236}">
                <a16:creationId xmlns:a16="http://schemas.microsoft.com/office/drawing/2014/main" id="{64EE4A68-53F5-4309-A15E-73CD5F345446}"/>
              </a:ext>
            </a:extLst>
          </p:cNvPr>
          <p:cNvSpPr/>
          <p:nvPr/>
        </p:nvSpPr>
        <p:spPr>
          <a:xfrm>
            <a:off x="11297" y="684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Discussion</a:t>
            </a:r>
          </a:p>
        </p:txBody>
      </p:sp>
      <p:sp>
        <p:nvSpPr>
          <p:cNvPr id="9"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10. Discussion - Conclusion</a:t>
            </a:r>
          </a:p>
        </p:txBody>
      </p:sp>
      <p:sp>
        <p:nvSpPr>
          <p:cNvPr id="10" name="Rectangle 9"/>
          <p:cNvSpPr/>
          <p:nvPr/>
        </p:nvSpPr>
        <p:spPr>
          <a:xfrm>
            <a:off x="1043608" y="2090172"/>
            <a:ext cx="7056784" cy="1938992"/>
          </a:xfrm>
          <a:prstGeom prst="rect">
            <a:avLst/>
          </a:prstGeom>
        </p:spPr>
        <p:txBody>
          <a:bodyPr wrap="square">
            <a:spAutoFit/>
          </a:bodyPr>
          <a:lstStyle/>
          <a:p>
            <a:r>
              <a:rPr lang="fr-FR" dirty="0">
                <a:latin typeface="Calibri" panose="020F0502020204030204" pitchFamily="34" charset="0"/>
                <a:cs typeface="Calibri" panose="020F0502020204030204" pitchFamily="34" charset="0"/>
              </a:rPr>
              <a:t>•Ce qu’apporte cette étude par rapport aux </a:t>
            </a:r>
            <a:r>
              <a:rPr lang="fr-FR" b="1" dirty="0">
                <a:latin typeface="Calibri" panose="020F0502020204030204" pitchFamily="34" charset="0"/>
                <a:cs typeface="Calibri" panose="020F0502020204030204" pitchFamily="34" charset="0"/>
              </a:rPr>
              <a:t>autres études publiées</a:t>
            </a:r>
          </a:p>
          <a:p>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•Les limites de l’étude (discussion des biais possibles et de leurs conséquences sur la validité des résultats).	</a:t>
            </a:r>
          </a:p>
        </p:txBody>
      </p:sp>
      <p:pic>
        <p:nvPicPr>
          <p:cNvPr id="1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148724229"/>
      </p:ext>
    </p:extLst>
  </p:cSld>
  <p:clrMapOvr>
    <a:masterClrMapping/>
  </p:clrMapOvr>
  <p:transition spd="slow" advTm="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9D964188-4057-4EA0-85A0-F9E60FAF90E0}"/>
              </a:ext>
            </a:extLst>
          </p:cNvPr>
          <p:cNvSpPr>
            <a:spLocks noChangeArrowheads="1"/>
          </p:cNvSpPr>
          <p:nvPr/>
        </p:nvSpPr>
        <p:spPr bwMode="auto">
          <a:xfrm>
            <a:off x="214313" y="0"/>
            <a:ext cx="8929687"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b="1">
                <a:latin typeface="Arial" panose="020B0604020202020204" pitchFamily="34" charset="0"/>
                <a:ea typeface="Times New Roman" panose="02020603050405020304" pitchFamily="18" charset="0"/>
                <a:cs typeface="Arial" panose="020B0604020202020204" pitchFamily="34" charset="0"/>
              </a:rPr>
              <a:t>Discussion</a:t>
            </a:r>
            <a:endParaRPr lang="fr-FR" altLang="fr-FR" sz="24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Dans cette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cas-t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multicentrique, nous avons trouv</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que le risque de survenue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 premier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pisode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 du SNC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pas significativement augment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au cours des 2 mois suivant une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Cependant, comme dans 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fran</a:t>
            </a:r>
            <a:r>
              <a:rPr lang="fr-FR" altLang="fr-FR" sz="1000">
                <a:latin typeface="Garamond" panose="02020404030301010803" pitchFamily="18" charset="0"/>
                <a:ea typeface="Times New Roman" panose="02020603050405020304" pitchFamily="18" charset="0"/>
                <a:cs typeface="Arial" panose="020B0604020202020204" pitchFamily="34" charset="0"/>
              </a:rPr>
              <a:t>ç</a:t>
            </a:r>
            <a:r>
              <a:rPr lang="fr-FR" altLang="fr-FR" sz="1000">
                <a:latin typeface="Arial" panose="020B0604020202020204" pitchFamily="34" charset="0"/>
                <a:ea typeface="Times New Roman" panose="02020603050405020304" pitchFamily="18" charset="0"/>
                <a:cs typeface="Arial" panose="020B0604020202020204" pitchFamily="34" charset="0"/>
              </a:rPr>
              <a:t>aise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dente, la proportion de sujets qui avaient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expos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au moins une injection vaccinale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au cours des 2 mois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dant la date index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un peu plus importante chez les cas que chez les contrôles. Nos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sugg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rent que le risque de maladie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 pourrait être multipli</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par 1.5 durant cette courte 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riode de temps. Pour tester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hypoth</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se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augmentation de 50% du risque de maladie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 du SNC au cours des 2 mois suivant une injection de vaccin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il aurait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cessaire de comparer les histoires vaccinales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approximativement 2000 cas et 2000 contrôles. Les principaux services de neurologie fran</a:t>
            </a:r>
            <a:r>
              <a:rPr lang="fr-FR" altLang="fr-FR" sz="1000">
                <a:latin typeface="Garamond" panose="02020404030301010803" pitchFamily="18" charset="0"/>
                <a:ea typeface="Times New Roman" panose="02020603050405020304" pitchFamily="18" charset="0"/>
                <a:cs typeface="Arial" panose="020B0604020202020204" pitchFamily="34" charset="0"/>
              </a:rPr>
              <a:t>ç</a:t>
            </a:r>
            <a:r>
              <a:rPr lang="fr-FR" altLang="fr-FR" sz="1000">
                <a:latin typeface="Arial" panose="020B0604020202020204" pitchFamily="34" charset="0"/>
                <a:ea typeface="Times New Roman" panose="02020603050405020304" pitchFamily="18" charset="0"/>
                <a:cs typeface="Arial" panose="020B0604020202020204" pitchFamily="34" charset="0"/>
              </a:rPr>
              <a:t>ais avec une exp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rience dans les maladies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linisantes du SNC ont particip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la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sente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cas-t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et la participation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autres centres ne nous aurait pas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cessairement permis de recruter beaucoup de cas suppl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mentaires satisfaisant les crit</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res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inclusion. Pour atteindre une puissance suffisante, 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aurait donc du être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tendue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autres pays europ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ens. Cependant,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tant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que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exposition au vaccin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dans la population adulte des autres pays europ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ens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bien plus faible qu</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en France, la taille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chantillon requise aurait même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plus importante. </a:t>
            </a:r>
            <a:endParaRPr lang="fr-FR" altLang="fr-FR" sz="7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Deux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centes de designs diff</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rents ont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men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pour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valuer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association entre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et la SEP. Zipp et coll. ont analys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les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base de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compagnie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assurance de sant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des Etats-Unis et n</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ont pas trouv</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de relation entre les maladies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linisantes et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Les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ont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rapport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sous la forme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lettre qui ne permettait pas aux auteurs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indiquer le protocole de cette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de cohorte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trospective. Le groupe de maladies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h</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rog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la SEP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tant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 des 7 diagnostics de la Classification Internationale des Maladies (CIM-9) qui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inclus dans le groupe. Cette h</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rog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it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pourrait expliquer pourquoi,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la fois chez les personnes vaccin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et non vaccin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la densit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incidence des maladies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plus importante apr</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s 44 ans que dans le groupe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âge de 15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44 ans, un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sultat qui n</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est pas coh</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rent avec les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incidence bien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tablies de la SEP. Pour des raisons inexpliqu</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peut-être parce que les nombres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tr</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s petits, le risque relatif de maladie dans les 2 mois suivant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pas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pour les maladies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linisantes. Mais les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publi</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nous ont permis de claculer sa vleur brute, qui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de 1.4. 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cas-t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conduite par Ascherio et coll.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nich</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au sein des Nurses</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 Health Studies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de la sant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des infirmi</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res) et couvrait une 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riode de 22 ans (1976-1998). Selon le sous-groupe analys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les odds ratios pour la SEP et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ans les deux ans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dant le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but de la maladie allaient de 0.7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1.3 et aucun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significatif. Parce que seuls 9 cas avaient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vaccin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dans les 2 ans avant la date index, la fenêtre de temps de 2 mois n</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 pas pu être test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De plus, la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thodologie de cette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a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discut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En fait, les deux derni</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res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et la nôtre ne posaient pas exactement la même question, les autres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valuant le risque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long terme de SEP apr</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s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alors que la nôtre concernait le risque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 premier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pisode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 au cours des 2 mois suivant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La diminution des odds ratios quand la fenêtre de temps augmente sugg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re que même si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pouvait augmenter le risque de premier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pisode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 au cours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courte p</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riode (environ 2 mois), le risque global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long terme de SEP n</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est pas augment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En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autres termes, la vaccination peut être un facteur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clenchant du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but de la maladie, mais pas la cause de la maladie. Nos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sultats sont aussi en accord avec une analyse conduite en France, montrant que le nombre de cas notifi</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survenant dans les 2 mois apr</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s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plus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lev</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que ce que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on attendait.</a:t>
            </a:r>
            <a:endParaRPr lang="fr-FR" altLang="fr-FR" sz="7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Malgr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un design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thodologique rigoureux et un contrôle de la qualit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des donn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les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cas-t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sont sujettes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divers biais classiques, en particulier ceux affectant les cas et les contrôles diff</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remment. Dans la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sente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la proportion de cas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ligibles qui n</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ont pas pu être contact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plus importante chez les 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(26.3%) que chez les cas (13.9%). Une explication de cette diff</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rence est qu</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grande proportion des cas a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volu</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vers une SEP. Ils ont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suivis dans le service de neurologie et leurs adresses au moment de 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disponibles. Ce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pas le cas de nombreux contrôles, qui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pas suivis dans le service de neurologie. La majorit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des non participants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des personnes dont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adresse actuelle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pas connue. Les autres raisons de non participation ou exclusion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similaires chez les cas et les 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Un biais diff</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rentiel d</a:t>
            </a:r>
            <a:r>
              <a:rPr lang="fr-FR" altLang="fr-FR" sz="1000">
                <a:latin typeface="Garamond" panose="02020404030301010803" pitchFamily="18" charset="0"/>
                <a:ea typeface="Times New Roman" panose="02020603050405020304" pitchFamily="18" charset="0"/>
                <a:cs typeface="Arial" panose="020B0604020202020204" pitchFamily="34" charset="0"/>
              </a:rPr>
              <a:t>û</a:t>
            </a:r>
            <a:r>
              <a:rPr lang="fr-FR" altLang="fr-FR" sz="1000">
                <a:latin typeface="Arial" panose="020B0604020202020204" pitchFamily="34" charset="0"/>
                <a:ea typeface="Times New Roman" panose="02020603050405020304" pitchFamily="18" charset="0"/>
                <a:cs typeface="Arial" panose="020B0604020202020204" pitchFamily="34" charset="0"/>
              </a:rPr>
              <a:t> aux non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pondeurs est de fait improbable. </a:t>
            </a:r>
            <a:endParaRPr lang="fr-FR" altLang="fr-FR" sz="7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Les 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lectionn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parmi des personnes adress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dans le même service hospitalier et au même moment que les cas. Cette proc</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dure de 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lection a produit des groupes qui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similaires en terme des principales caract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ristiques socio-</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conomiques et lieu de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sidence. Une possible faiblesse des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bas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hôpital est que la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valence de divers facteurs de risque, et en particulier le facteur de risque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pourrait être plus importante chez les contrôles hospitaliers que dans la population 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rale. Dans la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sente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les caract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ristiques des contrôles vaccin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celles de la population 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rale et le taux de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valence de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chez les contrôles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comparable avec la taux rapport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par une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nationale conduite en 1993 et 1994. Une couverture vaccinale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de 21.5% a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rapport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dans la population 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rale de 20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44 ans, contre 19.0% dans notre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chantillon contrôle</a:t>
            </a:r>
            <a:r>
              <a:rPr lang="fr-FR" altLang="fr-FR" sz="1000">
                <a:latin typeface="Garamond" panose="02020404030301010803" pitchFamily="18" charset="0"/>
                <a:ea typeface="Times New Roman" panose="02020603050405020304" pitchFamily="18" charset="0"/>
                <a:cs typeface="Arial" panose="020B0604020202020204" pitchFamily="34" charset="0"/>
              </a:rPr>
              <a:t> </a:t>
            </a:r>
            <a:r>
              <a:rPr lang="fr-FR" altLang="fr-FR" sz="1000">
                <a:latin typeface="Arial" panose="020B0604020202020204" pitchFamily="34" charset="0"/>
                <a:ea typeface="Times New Roman" panose="02020603050405020304" pitchFamily="18" charset="0"/>
                <a:cs typeface="Arial" panose="020B0604020202020204" pitchFamily="34" charset="0"/>
              </a:rPr>
              <a:t>; la couverture vaccinale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de 21% dans la population urbaine et 12% dans la population rurale 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rale, contre 19 et 16% respectivement dans notre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chantillon contrôle. Les caract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ristiques des cas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celles des 8000 patients fran</a:t>
            </a:r>
            <a:r>
              <a:rPr lang="fr-FR" altLang="fr-FR" sz="1000">
                <a:latin typeface="Garamond" panose="02020404030301010803" pitchFamily="18" charset="0"/>
                <a:ea typeface="Times New Roman" panose="02020603050405020304" pitchFamily="18" charset="0"/>
                <a:cs typeface="Arial" panose="020B0604020202020204" pitchFamily="34" charset="0"/>
              </a:rPr>
              <a:t>ç</a:t>
            </a:r>
            <a:r>
              <a:rPr lang="fr-FR" altLang="fr-FR" sz="1000">
                <a:latin typeface="Arial" panose="020B0604020202020204" pitchFamily="34" charset="0"/>
                <a:ea typeface="Times New Roman" panose="02020603050405020304" pitchFamily="18" charset="0"/>
                <a:cs typeface="Arial" panose="020B0604020202020204" pitchFamily="34" charset="0"/>
              </a:rPr>
              <a:t>ais inclus dans une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pid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miologique nationale sur la SEP.</a:t>
            </a:r>
            <a:endParaRPr lang="fr-FR" altLang="fr-FR" sz="7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Les cas et les 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ont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recrut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partir des registres hospitaliers de 1994-1995, mais les entretiens ont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conduits en 1998, alors que le probl</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me de possibles effets ind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sirables de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battu dans les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dias. Cela pourrait avoir conduit les cas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raccourcir le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lai entre la vaccination et le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but des symptômes neurologiques. Cependant, la date de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but de la maladie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tait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termin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par les neurologues qui ont revu les dossiers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dicaux et qui ne connaissaient pas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histoire vaccinale, et les dates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injections du vaccin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ont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document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es par les carnets de vaccination chez 83.1% (n=152) des cas. Quand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analyse a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restreinte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ces 152 patients, les odds ratios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plus faibles que ceux de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ensemble de 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chantillon. Cela pourrait indiquer une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morisation diff</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rentielle entre les cas et les 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moins. </a:t>
            </a:r>
            <a:endParaRPr lang="fr-FR" altLang="fr-FR" sz="7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Nos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sultats sont coh</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rents avec les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tudes ant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rieures qui ont sugg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une association entre des maladies virales et la SEP, même si la plupart des associations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taient pas statistiquement significatives. La vaccination, tout comme c</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est le cas pour les infections naturelles, constituant une stimulation antig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nique puissante, une association entre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et la SEP n</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est pas improbable. Deux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canismes majeurs pourraient expliquer le lien entre la 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action antig</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nique due </a:t>
            </a:r>
            <a:r>
              <a:rPr lang="fr-FR" altLang="fr-FR" sz="1000">
                <a:latin typeface="Garamond" panose="02020404030301010803" pitchFamily="18" charset="0"/>
                <a:ea typeface="Times New Roman" panose="02020603050405020304" pitchFamily="18" charset="0"/>
                <a:cs typeface="Arial" panose="020B0604020202020204" pitchFamily="34" charset="0"/>
              </a:rPr>
              <a:t>à</a:t>
            </a:r>
            <a:r>
              <a:rPr lang="fr-FR" altLang="fr-FR" sz="1000">
                <a:latin typeface="Arial" panose="020B0604020202020204" pitchFamily="34" charset="0"/>
                <a:ea typeface="Times New Roman" panose="02020603050405020304" pitchFamily="18" charset="0"/>
                <a:cs typeface="Arial" panose="020B0604020202020204" pitchFamily="34" charset="0"/>
              </a:rPr>
              <a:t>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infection ou au vaccin et les maladies auto-immunes du SNC</a:t>
            </a:r>
            <a:r>
              <a:rPr lang="fr-FR" altLang="fr-FR" sz="1000">
                <a:latin typeface="Garamond" panose="02020404030301010803" pitchFamily="18" charset="0"/>
                <a:ea typeface="Times New Roman" panose="02020603050405020304" pitchFamily="18" charset="0"/>
                <a:cs typeface="Arial" panose="020B0604020202020204" pitchFamily="34" charset="0"/>
              </a:rPr>
              <a:t> </a:t>
            </a:r>
            <a:r>
              <a:rPr lang="fr-FR" altLang="fr-FR" sz="1000">
                <a:latin typeface="Arial" panose="020B0604020202020204" pitchFamily="34" charset="0"/>
                <a:ea typeface="Times New Roman" panose="02020603050405020304" pitchFamily="18" charset="0"/>
                <a:cs typeface="Arial" panose="020B0604020202020204" pitchFamily="34" charset="0"/>
              </a:rPr>
              <a:t>: (1) le mim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tisme mol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culaire reposant sur des similarit</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 de 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quences entre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antig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exog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et un auto-antig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(2) une activation ind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pendante de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antig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de cellules T auto-r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actives quiescentes, par un ph</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nom</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bystander, probablement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di</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par des cytokines pro-inflammatoires produites dans le micro-environnement. Ces deux m</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canismes ne n</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cessitent pas que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antig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exog</a:t>
            </a:r>
            <a:r>
              <a:rPr lang="fr-FR" altLang="fr-FR" sz="1000">
                <a:latin typeface="Garamond" panose="02020404030301010803" pitchFamily="18" charset="0"/>
                <a:ea typeface="Times New Roman" panose="02020603050405020304" pitchFamily="18" charset="0"/>
                <a:cs typeface="Arial" panose="020B0604020202020204" pitchFamily="34" charset="0"/>
              </a:rPr>
              <a:t>è</a:t>
            </a:r>
            <a:r>
              <a:rPr lang="fr-FR" altLang="fr-FR" sz="1000">
                <a:latin typeface="Arial" panose="020B0604020202020204" pitchFamily="34" charset="0"/>
                <a:ea typeface="Times New Roman" panose="02020603050405020304" pitchFamily="18" charset="0"/>
                <a:cs typeface="Arial" panose="020B0604020202020204" pitchFamily="34" charset="0"/>
              </a:rPr>
              <a:t>ne soit infectieux ou qu</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il soit pr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sent dans le tissu cibl</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 par la maladie auto-immune cons</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cutive. Dans tous les cas, il est difficile de faire la diff</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rence entre un facteur stimulant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apparition de symptômes cliniques et un facteur influen</a:t>
            </a:r>
            <a:r>
              <a:rPr lang="fr-FR" altLang="fr-FR" sz="1000">
                <a:latin typeface="Garamond" panose="02020404030301010803" pitchFamily="18" charset="0"/>
                <a:ea typeface="Times New Roman" panose="02020603050405020304" pitchFamily="18" charset="0"/>
                <a:cs typeface="Arial" panose="020B0604020202020204" pitchFamily="34" charset="0"/>
              </a:rPr>
              <a:t>ç</a:t>
            </a:r>
            <a:r>
              <a:rPr lang="fr-FR" altLang="fr-FR" sz="1000">
                <a:latin typeface="Arial" panose="020B0604020202020204" pitchFamily="34" charset="0"/>
                <a:ea typeface="Times New Roman" panose="02020603050405020304" pitchFamily="18" charset="0"/>
                <a:cs typeface="Arial" panose="020B0604020202020204" pitchFamily="34" charset="0"/>
              </a:rPr>
              <a:t>ant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acquisition de la maladie. </a:t>
            </a:r>
            <a:endParaRPr lang="fr-FR" altLang="fr-FR" sz="70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r>
              <a:rPr lang="fr-FR" altLang="fr-FR" sz="1000">
                <a:latin typeface="Arial" panose="020B0604020202020204" pitchFamily="34" charset="0"/>
                <a:ea typeface="Times New Roman" panose="02020603050405020304" pitchFamily="18" charset="0"/>
                <a:cs typeface="Arial" panose="020B0604020202020204" pitchFamily="34" charset="0"/>
              </a:rPr>
              <a:t>En conclusion, cette vaste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tude multicentrique nous permet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exclure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existence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une association forte entre la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et un premier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pisode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 du SNC ou la SEP chez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adulte. Cependant, une augmentation mod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r</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e du risque de survenue d</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un premier </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pisode d</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my</a:t>
            </a:r>
            <a:r>
              <a:rPr lang="fr-FR" altLang="fr-FR" sz="1000">
                <a:latin typeface="Garamond" panose="02020404030301010803" pitchFamily="18" charset="0"/>
                <a:ea typeface="Times New Roman" panose="02020603050405020304" pitchFamily="18" charset="0"/>
                <a:cs typeface="Arial" panose="020B0604020202020204" pitchFamily="34" charset="0"/>
              </a:rPr>
              <a:t>é</a:t>
            </a:r>
            <a:r>
              <a:rPr lang="fr-FR" altLang="fr-FR" sz="1000">
                <a:latin typeface="Arial" panose="020B0604020202020204" pitchFamily="34" charset="0"/>
                <a:ea typeface="Times New Roman" panose="02020603050405020304" pitchFamily="18" charset="0"/>
                <a:cs typeface="Arial" panose="020B0604020202020204" pitchFamily="34" charset="0"/>
              </a:rPr>
              <a:t>linisant au cours des 2 mois suivant une vaccination contre l</a:t>
            </a:r>
            <a:r>
              <a:rPr lang="fr-FR" altLang="fr-FR" sz="1000">
                <a:latin typeface="Garamond" panose="02020404030301010803" pitchFamily="18" charset="0"/>
                <a:ea typeface="Times New Roman" panose="02020603050405020304" pitchFamily="18" charset="0"/>
                <a:cs typeface="Arial" panose="020B0604020202020204" pitchFamily="34" charset="0"/>
              </a:rPr>
              <a:t>’</a:t>
            </a:r>
            <a:r>
              <a:rPr lang="fr-FR" altLang="fr-FR" sz="1000">
                <a:latin typeface="Arial" panose="020B0604020202020204" pitchFamily="34" charset="0"/>
                <a:ea typeface="Times New Roman" panose="02020603050405020304" pitchFamily="18" charset="0"/>
                <a:cs typeface="Arial" panose="020B0604020202020204" pitchFamily="34" charset="0"/>
              </a:rPr>
              <a:t>HB ne peut pas être exclue.</a:t>
            </a:r>
            <a:endParaRPr lang="fr-FR" altLang="fr-FR" sz="2400">
              <a:latin typeface="Garamond" panose="02020404030301010803" pitchFamily="18" charset="0"/>
              <a:ea typeface="Times New Roman" panose="02020603050405020304" pitchFamily="18" charset="0"/>
              <a:cs typeface="Arial" panose="020B0604020202020204" pitchFamily="34" charset="0"/>
            </a:endParaRPr>
          </a:p>
        </p:txBody>
      </p:sp>
      <p:sp>
        <p:nvSpPr>
          <p:cNvPr id="3" name="Multiplier 2">
            <a:extLst>
              <a:ext uri="{FF2B5EF4-FFF2-40B4-BE49-F238E27FC236}">
                <a16:creationId xmlns:a16="http://schemas.microsoft.com/office/drawing/2014/main" id="{0C99DC4B-40B1-4758-83C4-BF603DF7632F}"/>
              </a:ext>
            </a:extLst>
          </p:cNvPr>
          <p:cNvSpPr/>
          <p:nvPr/>
        </p:nvSpPr>
        <p:spPr>
          <a:xfrm>
            <a:off x="285750" y="214313"/>
            <a:ext cx="9144000" cy="692943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Attention </a:t>
            </a:r>
          </a:p>
          <a:p>
            <a:pPr algn="ctr">
              <a:defRPr/>
            </a:pPr>
            <a:r>
              <a:rPr lang="fr-FR" dirty="0"/>
              <a:t>de ne pas</a:t>
            </a:r>
          </a:p>
          <a:p>
            <a:pPr algn="ctr">
              <a:defRPr/>
            </a:pPr>
            <a:r>
              <a:rPr lang="fr-FR" dirty="0"/>
              <a:t> vous laisser influencer</a:t>
            </a:r>
          </a:p>
          <a:p>
            <a:pPr algn="ctr">
              <a:defRPr/>
            </a:pPr>
            <a:r>
              <a:rPr lang="fr-FR" dirty="0"/>
              <a:t>Par des arguments discutables</a:t>
            </a:r>
          </a:p>
          <a:p>
            <a:pPr algn="ctr">
              <a:defRPr/>
            </a:pPr>
            <a:endParaRPr lang="fr-FR" b="1"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91624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441AB453-202A-4DA3-95C9-F722C582127F}"/>
              </a:ext>
            </a:extLst>
          </p:cNvPr>
          <p:cNvSpPr>
            <a:spLocks noChangeArrowheads="1"/>
          </p:cNvSpPr>
          <p:nvPr/>
        </p:nvSpPr>
        <p:spPr bwMode="auto">
          <a:xfrm>
            <a:off x="214313" y="0"/>
            <a:ext cx="8929687"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fr-FR" altLang="fr-FR" sz="2400" b="1"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Discussion</a:t>
            </a:r>
            <a:endParaRPr lang="fr-FR" altLang="fr-FR" sz="24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Dans cette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multicentrique, nous avons trouv</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le risque de survenue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du SNC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significativement augment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 cours des 2 mois suivant une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Cependant, comme dans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fran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aise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dente, la proportion de sujets qui avaient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expos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 moins une injection vaccinale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au cours des 2 mois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dant la date index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un peu plus importante chez les cas que chez les contrôles. Nos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sugg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 que le risque de maladie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pourrait être multipli</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1.5 durant cette courte 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de temps. Pour tester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hypoth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augmentation de 50% du risque de maladie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du SNC au cours des 2 mois suivant une injection de vaccin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il aurait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cessaire de comparer les histoires vaccinales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approximativement 2000 cas et 2000 contrôles. Les principaux services de neurologie fran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 avec une exp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rience dans les maladies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du SNC ont particip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et la participation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centres ne nous aurait pas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cessairement permis de recruter beaucoup de cas suppl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mentaires satisfaisant les crit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inclusion. Pour atteindre une puissance suffisante,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aurait donc du être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tendue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pays europ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 Cependant,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tant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exposition au vaccin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dans la population adulte des autres pays europ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bien plus faible qu</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 France, la taille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requise aurait même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plus importante. </a:t>
            </a:r>
            <a:endParaRPr lang="fr-FR" altLang="fr-FR" sz="7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Deux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centes de designs diff</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rents ont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men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pour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valuer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association entre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la SEP.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Zipp</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et coll. ont analys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les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base de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compagnie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assurance de sant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Etats-Unis et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ont pas trouv</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 relation entre les maladies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et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Les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ont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rapport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sous la forme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lettre qui ne permettait pas aux auteurs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indiquer le protocole de cette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de cohorte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trospective. Le groupe de maladies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rog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la SEP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tant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des 7 diagnostics de la Classification Internationale des Maladies (CIM-9) qui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inclus dans le groupe. Cette 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rog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pourrait expliquer pourquoi,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fois chez les personnes vaccin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et non vaccin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la densit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incidence des maladies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importante apr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44 ans que dans le groupe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âge de 15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44 ans, un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 qui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coh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 avec les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incidence bien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tablies de la SEP. Pour des raisons inexpliqu</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peut-être parce que les nombres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tr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petits, le risque relatif de maladie dans les 2 mois suivant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 les maladies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Mais les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publi</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nous ont permis de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claculer</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sa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vleur</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brute, qui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de 1.4.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conduite par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Ascherio</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et coll.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nich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au sein des Nurses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Health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Studies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de la sant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infirmi</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et couvrait une 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de 22 ans (1976-1998). Selon le sous-groupe analys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odds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ratios pour la SEP et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ans les deux ans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dant le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allaient de 0.7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1.3 et aucun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significatif. Parce que seuls 9 cas avaient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vaccin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dans les 2 ans avant la date index, la fenêtre de temps de 2 mois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 pas pu être test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De plus, la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thodologie de cette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discut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En fait, les deux derni</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et la nôtre ne posaient pas exactement la même question, les autres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valuant le risque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long terme de SEP apr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alors que la nôtre concernait le risque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des 2 mois suivant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La diminution des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odds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ratios quand la fenêtre de temps augmente sugg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 que même si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pouvait augmenter le risque de premier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courte p</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(environ 2 mois), le risque global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long terme de SEP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augment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En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termes, la vaccination peut être un facteur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clenchant du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mais pas la cause de la maladie. Nos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sultats sont aussi en accord avec une analyse conduite en France, montrant que le nombre de cas notifi</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survenant dans les 2 mois apr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lev</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ce que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 attendait.</a:t>
            </a:r>
            <a:endParaRPr lang="fr-FR" altLang="fr-FR" sz="7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Malgr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un design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thodologique rigoureux et un contrôle de la qualit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donn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les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cas-t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sont sujettes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divers biais classiques, en particulier ceux affectant les cas et les contrôles diff</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remment. Dans la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la proportion de cas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ligibles qui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ont pas pu être contact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importante chez les 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(26.3%) que chez les cas (13.9%). Une explication de cette diff</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rence est qu</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grande proportion des cas a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volu</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vers une SEP. Ils ont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suivis dans le service de neurologie et leurs adresses au moment de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disponibles. Ce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le cas de nombreux contrôles, qui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pas suivis dans le service de neurologie. La majorit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non participants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des personnes dont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adresse actuelle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connue. Les autres raisons de non participation ou exclusion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similaires chez les cas et les 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Un biais diff</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rentiel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û</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aux non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pondeurs est de fait improbable. </a:t>
            </a:r>
            <a:endParaRPr lang="fr-FR" altLang="fr-FR" sz="7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Les 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lectionn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parmi des personnes adress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dans le même service hospitalier et au même moment que les cas. Cette proc</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dure de 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lection a produit des groupes qui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similaires en terme des principales caract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socio-</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conomiques et lieu de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sidence. Une possible faiblesse des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bas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hôpital est que la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valence de divers facteurs de risque, et en particulier le facteur de risque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pourrait être plus importante chez les contrôles hospitaliers que dans la population 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Dans la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les caract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des contrôles vaccin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celles de la population 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et le taux de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valence de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chez les contrôles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comparable avec la taux rapport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une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nationale conduite en 1993 et 1994. Une couverture vaccinale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de 21.5% a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rapport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dans la population 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de 20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44 ans, contre 19.0% dans notre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contrôle</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couverture vaccinale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de 21% dans la population urbaine et 12% dans la population rurale 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contre 19 et 16% respectivement dans notre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contrôle. Les caract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des cas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celles des 8000 patients fran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 inclus dans une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miologique nationale sur la SEP.</a:t>
            </a:r>
            <a:endParaRPr lang="fr-FR" altLang="fr-FR" sz="7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Les cas et les 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ont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recrut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partir des registres hospitaliers de 1994-1995, mais les entretiens ont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conduits en 1998, alors que le probl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me de possibles effets ind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sirables de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battu dans les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dias. Cela pourrait avoir conduit les cas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raccourcir le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lai entre la vaccination et le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des symptômes neurologiques. Cependant, la date de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termin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par les neurologues qui ont revu les dossiers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dicaux et qui ne connaissaient pas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histoire vaccinale, et les dates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injections du vaccin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ont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document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par les carnets de vaccination chez 83.1% (n=152) des cas. Quand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analyse a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restreinte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ces 152 patients, les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odds</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ratios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plus faibles que ceux de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ensemble de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Cela pourrait indiquer une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morisation diff</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rentielle entre les cas et les 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a:t>
            </a:r>
            <a:endParaRPr lang="fr-FR" altLang="fr-FR" sz="7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Nos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sultats sont coh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rents avec les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ant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rieures qui ont sugg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une association entre des maladies virales et la SEP, même si la plupart des associations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pas statistiquement significatives. La vaccination, tout comme c</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le cas pour les infections naturelles, constituant une stimulation antig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nique puissante, une association entre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la SEP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improbable. Deux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canismes majeurs pourraient expliquer le lien entre la 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action antig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nique due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infection ou au vaccin et les maladies auto-immunes du SNC</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(1) le mim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tisme mol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culaire reposant sur des similarit</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de 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quences entre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exog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et un auto-antig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(2) une activation ind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pendante de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de cellules T auto-r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actives quiescentes, par un ph</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nom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bystander</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probablement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a:t>
            </a:r>
            <a:r>
              <a:rPr lang="fr-FR" altLang="fr-FR" sz="1000" dirty="0" err="1">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des cytokines pro-inflammatoires produites dans le </a:t>
            </a:r>
            <a:r>
              <a:rPr lang="fr-FR" altLang="fr-FR" sz="1000" dirty="0" err="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micro-environnement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Ces deux m</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canismes ne 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cessitent pas que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exog</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soit infectieux ou qu</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il soit pr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 dans le tissu cibl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la maladie auto-immune cons</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cutive. Dans tous les cas, il est difficile de faire la diff</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rence entre un facteur stimulant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apparition de symptômes cliniques et un facteur influen</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acquisition de la maladie. </a:t>
            </a:r>
            <a:endParaRPr lang="fr-FR" altLang="fr-FR" sz="7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 conclusion, cette vaste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multicentrique nous permet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exclure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existence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association forte entre la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un premier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du SNC ou la SEP chez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adulte. Cependant, une augmentation mod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du risque de survenue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des 2 mois suivant une vaccination contre l</a:t>
            </a:r>
            <a:r>
              <a:rPr lang="fr-FR" altLang="fr-FR" sz="10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dirty="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ne peut pas être exclue.</a:t>
            </a:r>
            <a:endParaRPr lang="fr-FR" altLang="fr-FR" sz="2400" dirty="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p:txBody>
      </p:sp>
      <p:sp>
        <p:nvSpPr>
          <p:cNvPr id="3" name="Multiplier 2">
            <a:extLst>
              <a:ext uri="{FF2B5EF4-FFF2-40B4-BE49-F238E27FC236}">
                <a16:creationId xmlns:a16="http://schemas.microsoft.com/office/drawing/2014/main" id="{81904341-D756-4000-83B1-BBE2F66440E3}"/>
              </a:ext>
            </a:extLst>
          </p:cNvPr>
          <p:cNvSpPr/>
          <p:nvPr/>
        </p:nvSpPr>
        <p:spPr>
          <a:xfrm>
            <a:off x="285750" y="214313"/>
            <a:ext cx="9144000" cy="6929437"/>
          </a:xfrm>
          <a:prstGeom prst="mathMultiply">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Attention </a:t>
            </a:r>
          </a:p>
          <a:p>
            <a:pPr algn="ctr">
              <a:defRPr/>
            </a:pPr>
            <a:r>
              <a:rPr lang="fr-FR" dirty="0"/>
              <a:t>de ne pas</a:t>
            </a:r>
          </a:p>
          <a:p>
            <a:pPr algn="ctr">
              <a:defRPr/>
            </a:pPr>
            <a:r>
              <a:rPr lang="fr-FR" dirty="0"/>
              <a:t> vous laisser influencer</a:t>
            </a:r>
          </a:p>
          <a:p>
            <a:pPr algn="ctr">
              <a:defRPr/>
            </a:pPr>
            <a:r>
              <a:rPr lang="fr-FR" dirty="0"/>
              <a:t>Par des arguments discutables</a:t>
            </a:r>
          </a:p>
          <a:p>
            <a:pPr algn="ctr">
              <a:defRPr/>
            </a:pPr>
            <a:endParaRPr lang="fr-FR" dirty="0"/>
          </a:p>
        </p:txBody>
      </p:sp>
      <p:sp>
        <p:nvSpPr>
          <p:cNvPr id="4" name="ZoneTexte 3">
            <a:extLst>
              <a:ext uri="{FF2B5EF4-FFF2-40B4-BE49-F238E27FC236}">
                <a16:creationId xmlns:a16="http://schemas.microsoft.com/office/drawing/2014/main" id="{93541C42-E964-472B-97A2-45885F94D9D5}"/>
              </a:ext>
            </a:extLst>
          </p:cNvPr>
          <p:cNvSpPr txBox="1"/>
          <p:nvPr/>
        </p:nvSpPr>
        <p:spPr>
          <a:xfrm>
            <a:off x="142875" y="785813"/>
            <a:ext cx="8572500" cy="3786187"/>
          </a:xfrm>
          <a:prstGeom prst="rect">
            <a:avLst/>
          </a:prstGeom>
          <a:solidFill>
            <a:schemeClr val="bg1"/>
          </a:solidFill>
          <a:ln>
            <a:solidFill>
              <a:schemeClr val="accent1">
                <a:shade val="50000"/>
              </a:schemeClr>
            </a:solidFill>
          </a:ln>
        </p:spPr>
        <p:txBody>
          <a:bodyPr>
            <a:spAutoFit/>
          </a:bodyPr>
          <a:lstStyle/>
          <a:p>
            <a:pPr>
              <a:defRPr/>
            </a:pPr>
            <a:r>
              <a:rPr lang="fr-FR" dirty="0">
                <a:latin typeface="+mn-lt"/>
              </a:rPr>
              <a:t>Les caractéristiques des contrôles vaccinés étaient comparables à celles de la population générale et le taux de prévalence de la vaccination contre l’HB chez les contrôles était comparable avec la taux rapporté par une étude nationale conduite en 1993 et 1994. Une couverture vaccinale contre l’HB de 21.5% a été rapportée dans la population générale de 20 à 44 ans, contre 19.0% dans notre échantillon contrôle ; la couverture vaccinale contre l’HB était de 21% dans la population urbaine et 12% dans la population rurale générale, contre 19 et 16% respectivement dans notre échantillon contrôle. </a:t>
            </a:r>
          </a:p>
        </p:txBody>
      </p:sp>
      <p:sp>
        <p:nvSpPr>
          <p:cNvPr id="6" name="ZoneTexte 5">
            <a:extLst>
              <a:ext uri="{FF2B5EF4-FFF2-40B4-BE49-F238E27FC236}">
                <a16:creationId xmlns:a16="http://schemas.microsoft.com/office/drawing/2014/main" id="{12DFEB85-D406-4039-BA42-E0EBE1E0153B}"/>
              </a:ext>
            </a:extLst>
          </p:cNvPr>
          <p:cNvSpPr txBox="1"/>
          <p:nvPr/>
        </p:nvSpPr>
        <p:spPr>
          <a:xfrm>
            <a:off x="571500" y="214313"/>
            <a:ext cx="8572500" cy="461962"/>
          </a:xfrm>
          <a:prstGeom prst="rect">
            <a:avLst/>
          </a:prstGeom>
          <a:solidFill>
            <a:schemeClr val="bg1"/>
          </a:solidFill>
          <a:ln>
            <a:solidFill>
              <a:schemeClr val="accent1">
                <a:shade val="50000"/>
              </a:schemeClr>
            </a:solidFill>
          </a:ln>
        </p:spPr>
        <p:txBody>
          <a:bodyPr>
            <a:spAutoFit/>
          </a:bodyPr>
          <a:lstStyle/>
          <a:p>
            <a:pPr>
              <a:defRPr/>
            </a:pPr>
            <a:r>
              <a:rPr lang="fr-FR" dirty="0">
                <a:latin typeface="+mn-lt"/>
              </a:rPr>
              <a:t>Seul Intérêt : les données de la littérature référencées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22966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0E35DD11-F77C-4E16-8D49-B7A37DA6EED4}"/>
              </a:ext>
            </a:extLst>
          </p:cNvPr>
          <p:cNvSpPr>
            <a:spLocks noChangeArrowheads="1"/>
          </p:cNvSpPr>
          <p:nvPr/>
        </p:nvSpPr>
        <p:spPr bwMode="auto">
          <a:xfrm>
            <a:off x="214313" y="0"/>
            <a:ext cx="8929687"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fr-FR" altLang="fr-FR" sz="2400" b="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Discussion</a:t>
            </a:r>
            <a:endParaRPr lang="fr-FR" altLang="fr-FR" sz="24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Dans cette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multicentrique, nous avons trouv</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le risque de survenue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du SNC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significativement augment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 cours des 2 mois suivant une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Cependant, comme dans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fran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aise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dente, la proportion de sujets qui avaient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expos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 moins une injection vaccinale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au cours des 2 mois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dant la date index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un peu plus importante chez les cas que chez les contrôles. Nos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sugg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 que le risque de maladie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 pourrait être multipli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1.5 durant cette courte 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de temps. Pour tester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hypoth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augmentation de 50% du risque de maladie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 du SNC au cours des 2 mois suivant une injection de vaccin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il aurait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cessaire de comparer les histoires vaccinales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approximativement 2000 cas et 2000 contrôles. Les principaux services de neurologie fran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 avec une exp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rience dans les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du SNC ont particip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et la participation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centres ne nous aurait pas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cessairement permis de recruter beaucoup de cas suppl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mentaires satisfaisant les crit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inclusion. Pour atteindre une puissance suffisante,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aurait donc du être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tendue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pays europ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 Cependant,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tant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exposition au vaccin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dans la population adulte des autres pays europ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bien plus faible 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 France, la taille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requise aurait même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plus importante.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Deux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centes de designs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men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pour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valuer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association entre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la SEP. Zipp et coll. ont analys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base de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compagnie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assurance de sant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Etats-Unis et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ont pas trouv</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 relation entre les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et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rapport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sous la forme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lettre qui ne permettait pas aux auteurs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indiquer le protocole de cette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de cohorte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trospective. Le groupe de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la SEP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des 7 diagnostics de la Classification Internationale des Maladies (CIM-9) qui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inclus dans le groupe. Cette 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pourrait expliquer pourquoi,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fois chez les personnes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et non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la densit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incidence des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importante apr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44 ans que dans le groupe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âge de 15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44 ans, un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 qui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coh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 avec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incidence bien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tablies de la SEP. Pour des raisons inexpliqu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peut-être parce que les nombres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tr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petits, le risque relatif de maladie dans les 2 mois suivant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 les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Mais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publi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nous ont permis de claculer sa vleur brute, qui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de 1.4.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conduite par Ascherio et coll.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nich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au sein des Nurses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Health Studies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de la sant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infirmi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et couvrait une 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de 22 ans (1976-1998). Selon le sous-groupe analys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les odds ratios pour la SEP et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ans les deux ans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dant 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allaient de 0.7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1.3 et aucun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significatif. Parce que seuls 9 cas avaient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dans les 2 ans avant la date index, la fenêtre de temps de 2 mois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 pas pu être test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De plus, la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thodologie de cette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discut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En fait, les deux derni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et la nôtre ne posaient pas exactement la même question, les autres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valuant le risque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long terme de SEP apr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alors que la nôtre concernait le risque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des 2 mois suivant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La diminution des odds ratios quand la fenêtre de temps augmente sugg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 que même si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pouvait augmenter le risque de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courte 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(environ 2 mois), le risque global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long terme de SEP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augment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En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termes, la vaccination peut être un facteur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clenchant du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mais pas la cause de la maladie. Nos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sultats sont aussi en accord avec une analyse conduite en France, montrant que le nombre de cas notifi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survenant dans les 2 mois apr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lev</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ce que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 attendait.</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Malgr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un design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thodologique rigoureux et un contrôle de la qualit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sont sujettes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divers biais classiques, en particulier ceux affectant les cas et les contrôles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remment. Dans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la proportion de cas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ligibles qui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ont pas pu être contact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importante chez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(26.3%) que chez les cas (13.9%). Une explication de cette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rence est 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grande proportion des cas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volu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vers une SEP. Ils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suivis dans le service de neurologie et leurs adresses au moment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disponibles. Ce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le cas de nombreux contrôles, qui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pas suivis dans le service de neurologie. La majorit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non participants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des personnes dont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adresse actuelle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connue. Les autres raisons de non participation ou exclusion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similaires chez les cas et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Un biais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rentiel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û</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aux non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pondeurs est de fait improbable.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lectionn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parmi des personnes adress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dans le même service hospitalier et au même moment que les cas. Cette proc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dure de 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lection a produit des groupes qui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similaires en terme des principales caract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socio-</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conomiques et lieu de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sidence. Une possible faiblesse des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bas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hôpital est que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valence de divers facteurs de risque, et en particulier le facteur de risque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pourrait être plus importante chez les contrôles hospitaliers que dans la population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Dans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les caract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des contrôles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celles de la population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et le taux de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valence de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chez les contrôles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comparable avec la taux rapport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une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nationale conduite en 1993 et 1994. Une couverture vaccinale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de 21.5%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rapport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dans la population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de 20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44 ans, contre 19.0% dans notre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contrôle</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couverture vaccinale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de 21% dans la population urbaine et 12% dans la population rurale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contre 19 et 16% respectivement dans notre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contrôle. Les caract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des cas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celles des 8000 patients fran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 inclus dans une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miologique nationale sur la SEP.</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Les cas et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recrut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partir des registres hospitaliers de 1994-1995, mais les entretiens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conduits en 1998, alors que le probl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me de possibles effets ind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sirables de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battu dans les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dias. Cela pourrait avoir conduit les cas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raccourcir 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lai entre la vaccination et 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des symptômes neurologiques. Cependant, la date 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termin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par les neurologues qui ont revu les dossiers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dicaux et qui ne connaissaient pas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histoire vaccinale, et les dates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injections du vaccin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document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par les carnets de vaccination chez 83.1% (n=152) des cas. Quand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analyse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restreinte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ces 152 patients, les odds ratios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plus faibles que ceux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ensemble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Cela pourrait indiquer une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morisation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rentielle entre les cas et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Nos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sultats sont coh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rents avec 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ant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rieures qui ont sugg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une association entre des maladies virales et la SEP, même si la plupart des associations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pas statistiquement significatives. La vaccination, tout comme 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le cas pour les infections naturelles, constituant une stimulation 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nique puissante, une association entre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la SEP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improbable. Deux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canismes majeurs pourraient expliquer le lien entre la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action 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nique due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infection ou au vaccin et les maladies auto-immunes du SNC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(1) le mim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tisme mol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culaire reposant sur des similarit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de 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quences entre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exog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et un auto-antig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(2) une activation ind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pendante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de cellules T auto-r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actives quiescentes, par un ph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nom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bystander, probablement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par des cytokines pro-inflammatoires produites dans le micro-environnement. Ces deux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canismes ne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cessitent pas que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exog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soit infectieux ou 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il soit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 dans le tissu cibl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la maladie auto-immune cons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cutive. Dans tous les cas, il est difficile de faire la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rence entre un facteur stimulant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apparition de symptômes cliniques et un facteur influen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acquisition de la maladie.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 conclusion, cette vaste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multicentrique nous permet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exclure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existence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association forte entre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du SNC ou la SEP chez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adulte. Cependant, une augmentation mod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du risque de survenue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des 2 mois suivant une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ne peut pas être exclue.</a:t>
            </a:r>
            <a:endParaRPr lang="fr-FR" altLang="fr-FR" sz="24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p:txBody>
      </p:sp>
      <p:sp>
        <p:nvSpPr>
          <p:cNvPr id="3" name="Multiplier 2">
            <a:extLst>
              <a:ext uri="{FF2B5EF4-FFF2-40B4-BE49-F238E27FC236}">
                <a16:creationId xmlns:a16="http://schemas.microsoft.com/office/drawing/2014/main" id="{A65D55A3-1D1D-4064-B6EF-7B2035BACBEC}"/>
              </a:ext>
            </a:extLst>
          </p:cNvPr>
          <p:cNvSpPr/>
          <p:nvPr/>
        </p:nvSpPr>
        <p:spPr>
          <a:xfrm>
            <a:off x="285750" y="214313"/>
            <a:ext cx="9144000" cy="6929437"/>
          </a:xfrm>
          <a:prstGeom prst="mathMultiply">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Attention </a:t>
            </a:r>
          </a:p>
          <a:p>
            <a:pPr algn="ctr">
              <a:defRPr/>
            </a:pPr>
            <a:r>
              <a:rPr lang="fr-FR" dirty="0"/>
              <a:t>de ne pas</a:t>
            </a:r>
          </a:p>
          <a:p>
            <a:pPr algn="ctr">
              <a:defRPr/>
            </a:pPr>
            <a:r>
              <a:rPr lang="fr-FR" dirty="0"/>
              <a:t> vous laisser influencer</a:t>
            </a:r>
          </a:p>
          <a:p>
            <a:pPr algn="ctr">
              <a:defRPr/>
            </a:pPr>
            <a:r>
              <a:rPr lang="fr-FR" dirty="0"/>
              <a:t>Par des arguments discutables</a:t>
            </a:r>
          </a:p>
          <a:p>
            <a:pPr algn="ctr">
              <a:defRPr/>
            </a:pPr>
            <a:endParaRPr lang="fr-FR" dirty="0"/>
          </a:p>
        </p:txBody>
      </p:sp>
      <p:sp>
        <p:nvSpPr>
          <p:cNvPr id="4" name="ZoneTexte 3">
            <a:extLst>
              <a:ext uri="{FF2B5EF4-FFF2-40B4-BE49-F238E27FC236}">
                <a16:creationId xmlns:a16="http://schemas.microsoft.com/office/drawing/2014/main" id="{9091F67B-E49F-40FD-B6C0-4186269417A9}"/>
              </a:ext>
            </a:extLst>
          </p:cNvPr>
          <p:cNvSpPr txBox="1"/>
          <p:nvPr/>
        </p:nvSpPr>
        <p:spPr>
          <a:xfrm>
            <a:off x="142875" y="785813"/>
            <a:ext cx="8572500" cy="3786187"/>
          </a:xfrm>
          <a:prstGeom prst="rect">
            <a:avLst/>
          </a:prstGeom>
          <a:solidFill>
            <a:schemeClr val="bg1"/>
          </a:solidFill>
          <a:ln>
            <a:solidFill>
              <a:schemeClr val="accent1">
                <a:shade val="50000"/>
              </a:schemeClr>
            </a:solidFill>
          </a:ln>
        </p:spPr>
        <p:txBody>
          <a:bodyPr>
            <a:spAutoFit/>
          </a:bodyPr>
          <a:lstStyle/>
          <a:p>
            <a:pPr>
              <a:defRPr/>
            </a:pPr>
            <a:r>
              <a:rPr lang="fr-FR" dirty="0">
                <a:solidFill>
                  <a:schemeClr val="bg1">
                    <a:lumMod val="75000"/>
                  </a:schemeClr>
                </a:solidFill>
                <a:latin typeface="+mn-lt"/>
              </a:rPr>
              <a:t>Les caractéristiques des contrôles vaccinés étaient comparables à celles de la population générale et le taux de prévalence de la vaccination contre l’HB chez les contrôles était comparable avec la taux rapporté par une étude nationale conduite en 1993 et 1994. Une couverture vaccinale contre l’HB de 21.5% a été rapportée dans la population générale de 20 à 44 ans, contre 19.0% dans notre échantillon contrôle ; la couverture vaccinale contre l’HB était de 21% dans la population urbaine et 12% dans la population rurale générale, contre 19 et 16% respectivement dans notre échantillon contrôle. </a:t>
            </a:r>
          </a:p>
        </p:txBody>
      </p:sp>
      <p:sp>
        <p:nvSpPr>
          <p:cNvPr id="5" name="ZoneTexte 4">
            <a:extLst>
              <a:ext uri="{FF2B5EF4-FFF2-40B4-BE49-F238E27FC236}">
                <a16:creationId xmlns:a16="http://schemas.microsoft.com/office/drawing/2014/main" id="{93FF5ABB-3238-4791-BBC0-B7494D40A95F}"/>
              </a:ext>
            </a:extLst>
          </p:cNvPr>
          <p:cNvSpPr txBox="1"/>
          <p:nvPr/>
        </p:nvSpPr>
        <p:spPr>
          <a:xfrm>
            <a:off x="142875" y="2286000"/>
            <a:ext cx="8572500" cy="1570038"/>
          </a:xfrm>
          <a:prstGeom prst="rect">
            <a:avLst/>
          </a:prstGeom>
          <a:solidFill>
            <a:schemeClr val="bg1"/>
          </a:solidFill>
          <a:ln>
            <a:solidFill>
              <a:schemeClr val="accent1">
                <a:shade val="50000"/>
              </a:schemeClr>
            </a:solidFill>
          </a:ln>
        </p:spPr>
        <p:txBody>
          <a:bodyPr>
            <a:spAutoFit/>
          </a:bodyPr>
          <a:lstStyle/>
          <a:p>
            <a:pPr>
              <a:defRPr/>
            </a:pPr>
            <a:r>
              <a:rPr lang="fr-FR" dirty="0">
                <a:latin typeface="+mn-lt"/>
              </a:rPr>
              <a:t>Les caractéristiques des cas étaient comparables à celles des 8000 patients français inclus dans une étude épidémiologique nationale sur la SEP.</a:t>
            </a:r>
          </a:p>
          <a:p>
            <a:pPr>
              <a:defRPr/>
            </a:pPr>
            <a:endParaRPr lang="fr-FR" dirty="0">
              <a:latin typeface="+mn-lt"/>
            </a:endParaRPr>
          </a:p>
        </p:txBody>
      </p:sp>
      <p:sp>
        <p:nvSpPr>
          <p:cNvPr id="6" name="ZoneTexte 5">
            <a:extLst>
              <a:ext uri="{FF2B5EF4-FFF2-40B4-BE49-F238E27FC236}">
                <a16:creationId xmlns:a16="http://schemas.microsoft.com/office/drawing/2014/main" id="{8D5573DA-102C-4D2D-9A81-200036C77761}"/>
              </a:ext>
            </a:extLst>
          </p:cNvPr>
          <p:cNvSpPr txBox="1"/>
          <p:nvPr/>
        </p:nvSpPr>
        <p:spPr>
          <a:xfrm>
            <a:off x="571500" y="214313"/>
            <a:ext cx="8572500" cy="461962"/>
          </a:xfrm>
          <a:prstGeom prst="rect">
            <a:avLst/>
          </a:prstGeom>
          <a:solidFill>
            <a:schemeClr val="bg1"/>
          </a:solidFill>
          <a:ln>
            <a:solidFill>
              <a:schemeClr val="accent1">
                <a:shade val="50000"/>
              </a:schemeClr>
            </a:solidFill>
          </a:ln>
        </p:spPr>
        <p:txBody>
          <a:bodyPr>
            <a:spAutoFit/>
          </a:bodyPr>
          <a:lstStyle/>
          <a:p>
            <a:pPr>
              <a:defRPr/>
            </a:pPr>
            <a:r>
              <a:rPr lang="fr-FR" dirty="0">
                <a:latin typeface="+mn-lt"/>
              </a:rPr>
              <a:t>Seul Intérêt : les données de la littérature référencées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0127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EF0640DA-3726-44FF-8030-9A63C955013B}"/>
              </a:ext>
            </a:extLst>
          </p:cNvPr>
          <p:cNvSpPr>
            <a:spLocks noChangeArrowheads="1"/>
          </p:cNvSpPr>
          <p:nvPr/>
        </p:nvSpPr>
        <p:spPr bwMode="auto">
          <a:xfrm>
            <a:off x="214313" y="0"/>
            <a:ext cx="8929687"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fr-FR" altLang="fr-FR" sz="2400" b="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Discussion</a:t>
            </a:r>
            <a:endParaRPr lang="fr-FR" altLang="fr-FR" sz="24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Dans cette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multicentrique, nous avons trouv</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le risque de survenue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du SNC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significativement augment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 cours des 2 mois suivant une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Cependant, comme dans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fran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aise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dente, la proportion de sujets qui avaient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expos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 moins une injection vaccinale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au cours des 2 mois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dant la date index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un peu plus importante chez les cas que chez les contrôles. Nos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sugg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 que le risque de maladie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 pourrait être multipli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1.5 durant cette courte 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de temps. Pour tester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hypoth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augmentation de 50% du risque de maladie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 du SNC au cours des 2 mois suivant une injection de vaccin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il aurait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cessaire de comparer les histoires vaccinales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approximativement 2000 cas et 2000 contrôles. Les principaux services de neurologie fran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 avec une exp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rience dans les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du SNC ont particip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et la participation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centres ne nous aurait pas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cessairement permis de recruter beaucoup de cas suppl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mentaires satisfaisant les crit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inclusion. Pour atteindre une puissance suffisante,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aurait donc du être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tendue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pays europ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 Cependant,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tant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exposition au vaccin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dans la population adulte des autres pays europ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bien plus faible 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 France, la taille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requise aurait même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plus importante.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Deux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centes de designs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men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pour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valuer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association entre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la SEP. Zipp et coll. ont analys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base de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compagnie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assurance de sant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Etats-Unis et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ont pas trouv</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 relation entre les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et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rapport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sous la forme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lettre qui ne permettait pas aux auteurs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indiquer le protocole de cette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de cohorte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trospective. Le groupe de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la SEP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des 7 diagnostics de la Classification Internationale des Maladies (CIM-9) qui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inclus dans le groupe. Cette 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pourrait expliquer pourquoi,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fois chez les personnes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et non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la densit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incidence des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importante apr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44 ans que dans le groupe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âge de 15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44 ans, un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 qui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coh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 avec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incidence bien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tablies de la SEP. Pour des raisons inexpliqu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peut-être parce que les nombres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tr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petits, le risque relatif de maladie dans les 2 mois suivant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pour les maladies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linisantes. Mais les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publi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nous ont permis de claculer sa vleur brute, qui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de 1.4.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conduite par Ascherio et coll.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nich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au sein des Nurses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Health Studies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de la sant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infirmi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et couvrait une 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de 22 ans (1976-1998). Selon le sous-groupe analys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les odds ratios pour la SEP et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ans les deux ans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dant 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allaient de 0.7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1.3 et aucun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significatif. Parce que seuls 9 cas avaient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dans les 2 ans avant la date index, la fenêtre de temps de 2 mois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 pas pu être test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De plus, la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thodologie de cette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discut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En fait, les deux derni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et la nôtre ne posaient pas exactement la même question, les autres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valuant le risque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long terme de SEP apr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alors que la nôtre concernait le risque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des 2 mois suivant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La diminution des odds ratios quand la fenêtre de temps augmente sugg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 que même si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pouvait augmenter le risque de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courte p</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riode (environ 2 mois), le risque global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long terme de SEP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augment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En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autres termes, la vaccination peut être un facteur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clenchant du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mais pas la cause de la maladie. Nos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sultats sont aussi en accord avec une analyse conduite en France, montrant que le nombre de cas notifi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survenant dans les 2 mois apr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lev</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que ce que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 attendait.</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Malgr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un design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thodologique rigoureux et un contrôle de la qualit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donn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cas-t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sont sujettes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divers biais classiques, en particulier ceux affectant les cas et les contrôles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remment. Dans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la proportion de cas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ligibles qui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ont pas pu être contact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plus importante chez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(26.3%) que chez les cas (13.9%). Une explication de cette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rence est 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grande proportion des cas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volu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vers une SEP. Ils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suivis dans le service de neurologie et leurs adresses au moment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disponibles. Ce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le cas de nombreux contrôles, qui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pas suivis dans le service de neurologie. La majorit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des non participants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des personnes dont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adresse actuelle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pas connue. Les autres raisons de non participation ou exclusion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similaires chez les cas et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Un biais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rentiel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û</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aux non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pondeurs est de fait improbable.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lectionn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parmi des personnes adress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dans le même service hospitalier et au même moment que les cas. Cette proc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dure de 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lection a produit des groupes qui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similaires en terme des principales caract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socio-</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conomiques et lieu de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sidence. Une possible faiblesse des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bas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hôpital est que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valence de divers facteurs de risque, et en particulier le facteur de risque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pourrait être plus importante chez les contrôles hospitaliers que dans la population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Dans la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les caract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des contrôles vaccin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celles de la population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et le taux de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valence de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chez les contrôles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comparable avec la taux rapport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une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nationale conduite en 1993 et 1994. Une couverture vaccinale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de 21.5%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rapport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dans la population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de 20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44 ans, contre 19.0% dans notre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contrôle</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 couverture vaccinale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de 21% dans la population urbaine et 12% dans la population rurale 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rale, contre 19 et 16% respectivement dans notre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contrôle. Les caract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ristiques des cas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comparables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celles des 8000 patients fran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ais inclus dans une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miologique nationale sur la SEP.</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Les cas et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recrut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partir des registres hospitaliers de 1994-1995, mais les entretiens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conduits en 1998, alors que le probl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me de possibles effets ind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sirables de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battu dans les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dias. Cela pourrait avoir conduit les cas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raccourcir 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lai entre la vaccination et le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des symptômes neurologiques. Cependant, la date 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but de la maladie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termin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par les neurologues qui ont revu les dossiers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dicaux et qui ne connaissaient pas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histoire vaccinale, et les dates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injections du vaccin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ont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document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 par les carnets de vaccination chez 83.1% (n=152) des cas. Quand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analyse a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restreinte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ces 152 patients, les odds ratios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plus faibles que ceux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ensemble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chantillon. Cela pourrait indiquer une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morisation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rentielle entre les cas et les 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moins.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Nos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sultats sont coh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rents avec les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tudes ant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rieures qui ont sugg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une association entre des maladies virales et la SEP, même si la plupart des associations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taient pas statistiquement significatives. La vaccination, tout comme 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le cas pour les infections naturelles, constituant une stimulation 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nique puissante, une association entre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la SEP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est pas improbable. Deux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canismes majeurs pourraient expliquer le lien entre la 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action 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nique due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à</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infection ou au vaccin et les maladies auto-immunes du SNC</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 </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(1) le mim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tisme mol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culaire reposant sur des similarit</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 de 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quences entre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exog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et un auto-antig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(2) une activation ind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pendante de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de cellules T auto-r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actives quiescentes, par un ph</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nom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bystander, probablement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di</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par des cytokines pro-inflammatoires produites dans le micro-environnement. Ces deux m</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canismes ne 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cessitent pas que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antig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exog</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è</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ne soit infectieux ou qu</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il soit pr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sent dans le tissu cibl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 par la maladie auto-immune cons</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cutive. Dans tous les cas, il est difficile de faire la diff</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rence entre un facteur stimulant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apparition de symptômes cliniques et un facteur influen</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ç</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ant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acquisition de la maladie. </a:t>
            </a:r>
            <a:endParaRPr lang="fr-FR" altLang="fr-FR" sz="7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defRPr/>
            </a:pP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En conclusion, cette vaste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tude multicentrique nous permet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exclure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existence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une association forte entre la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et 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du SNC ou la SEP chez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adulte. Cependant, une augmentation mod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r</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e du risque de survenue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un premier </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pisode d</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my</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é</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linisant au cours des 2 mois suivant une vaccination contre l</a:t>
            </a:r>
            <a:r>
              <a:rPr lang="fr-FR" altLang="fr-FR" sz="10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rPr>
              <a:t>’</a:t>
            </a:r>
            <a:r>
              <a:rPr lang="fr-FR" altLang="fr-FR" sz="1000">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HB ne peut pas être exclue.</a:t>
            </a:r>
            <a:endParaRPr lang="fr-FR" altLang="fr-FR" sz="2400">
              <a:solidFill>
                <a:schemeClr val="bg1">
                  <a:lumMod val="75000"/>
                </a:schemeClr>
              </a:solidFill>
              <a:latin typeface="Garamond" panose="02020404030301010803" pitchFamily="18" charset="0"/>
              <a:ea typeface="Times New Roman" panose="02020603050405020304" pitchFamily="18" charset="0"/>
              <a:cs typeface="Arial" panose="020B0604020202020204" pitchFamily="34" charset="0"/>
            </a:endParaRPr>
          </a:p>
        </p:txBody>
      </p:sp>
      <p:sp>
        <p:nvSpPr>
          <p:cNvPr id="3" name="Multiplier 2">
            <a:extLst>
              <a:ext uri="{FF2B5EF4-FFF2-40B4-BE49-F238E27FC236}">
                <a16:creationId xmlns:a16="http://schemas.microsoft.com/office/drawing/2014/main" id="{7DFA1B64-2B90-4C41-8142-8DD1802265E7}"/>
              </a:ext>
            </a:extLst>
          </p:cNvPr>
          <p:cNvSpPr/>
          <p:nvPr/>
        </p:nvSpPr>
        <p:spPr>
          <a:xfrm>
            <a:off x="285750" y="214313"/>
            <a:ext cx="9144000" cy="6929437"/>
          </a:xfrm>
          <a:prstGeom prst="mathMultiply">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Attention </a:t>
            </a:r>
          </a:p>
          <a:p>
            <a:pPr algn="ctr">
              <a:defRPr/>
            </a:pPr>
            <a:r>
              <a:rPr lang="fr-FR" dirty="0"/>
              <a:t>de ne pas</a:t>
            </a:r>
          </a:p>
          <a:p>
            <a:pPr algn="ctr">
              <a:defRPr/>
            </a:pPr>
            <a:r>
              <a:rPr lang="fr-FR" dirty="0"/>
              <a:t> vous laisser influencer</a:t>
            </a:r>
          </a:p>
          <a:p>
            <a:pPr algn="ctr">
              <a:defRPr/>
            </a:pPr>
            <a:r>
              <a:rPr lang="fr-FR" dirty="0"/>
              <a:t>Par des arguments discutables</a:t>
            </a:r>
          </a:p>
          <a:p>
            <a:pPr algn="ctr">
              <a:defRPr/>
            </a:pPr>
            <a:endParaRPr lang="fr-FR" dirty="0"/>
          </a:p>
        </p:txBody>
      </p:sp>
      <p:sp>
        <p:nvSpPr>
          <p:cNvPr id="4" name="ZoneTexte 3">
            <a:extLst>
              <a:ext uri="{FF2B5EF4-FFF2-40B4-BE49-F238E27FC236}">
                <a16:creationId xmlns:a16="http://schemas.microsoft.com/office/drawing/2014/main" id="{79F1F21D-0455-479F-AF59-625D9D7B7B1F}"/>
              </a:ext>
            </a:extLst>
          </p:cNvPr>
          <p:cNvSpPr txBox="1"/>
          <p:nvPr/>
        </p:nvSpPr>
        <p:spPr>
          <a:xfrm>
            <a:off x="142875" y="785813"/>
            <a:ext cx="8572500" cy="3786187"/>
          </a:xfrm>
          <a:prstGeom prst="rect">
            <a:avLst/>
          </a:prstGeom>
          <a:solidFill>
            <a:schemeClr val="bg1"/>
          </a:solidFill>
          <a:ln>
            <a:solidFill>
              <a:schemeClr val="accent1">
                <a:shade val="50000"/>
              </a:schemeClr>
            </a:solidFill>
          </a:ln>
        </p:spPr>
        <p:txBody>
          <a:bodyPr>
            <a:spAutoFit/>
          </a:bodyPr>
          <a:lstStyle/>
          <a:p>
            <a:pPr>
              <a:defRPr/>
            </a:pPr>
            <a:r>
              <a:rPr lang="fr-FR" dirty="0">
                <a:solidFill>
                  <a:schemeClr val="bg1">
                    <a:lumMod val="75000"/>
                  </a:schemeClr>
                </a:solidFill>
                <a:latin typeface="+mn-lt"/>
              </a:rPr>
              <a:t>Les caractéristiques des contrôles vaccinés étaient comparables à celles de la population générale et le taux de prévalence de la vaccination contre l’HB chez les contrôles était comparable avec la taux rapporté par une étude nationale conduite en 1993 et 1994. Une couverture vaccinale contre l’HB de 21.5% a été rapportée dans la population générale de 20 à 44 ans, contre 19.0% dans notre échantillon contrôle ; la couverture vaccinale contre l’HB était de 21% dans la population urbaine et 12% dans la population rurale générale, contre 19 et 16% respectivement dans notre échantillon contrôle. </a:t>
            </a:r>
          </a:p>
        </p:txBody>
      </p:sp>
      <p:sp>
        <p:nvSpPr>
          <p:cNvPr id="5" name="ZoneTexte 4">
            <a:extLst>
              <a:ext uri="{FF2B5EF4-FFF2-40B4-BE49-F238E27FC236}">
                <a16:creationId xmlns:a16="http://schemas.microsoft.com/office/drawing/2014/main" id="{25E63002-A39A-435E-BCED-46DF927C56F6}"/>
              </a:ext>
            </a:extLst>
          </p:cNvPr>
          <p:cNvSpPr txBox="1"/>
          <p:nvPr/>
        </p:nvSpPr>
        <p:spPr>
          <a:xfrm>
            <a:off x="142875" y="2619375"/>
            <a:ext cx="8572500" cy="1200150"/>
          </a:xfrm>
          <a:prstGeom prst="rect">
            <a:avLst/>
          </a:prstGeom>
          <a:solidFill>
            <a:schemeClr val="bg1"/>
          </a:solidFill>
          <a:ln>
            <a:solidFill>
              <a:schemeClr val="accent1">
                <a:shade val="50000"/>
              </a:schemeClr>
            </a:solidFill>
          </a:ln>
        </p:spPr>
        <p:txBody>
          <a:bodyPr>
            <a:spAutoFit/>
          </a:bodyPr>
          <a:lstStyle/>
          <a:p>
            <a:pPr>
              <a:defRPr/>
            </a:pPr>
            <a:r>
              <a:rPr lang="fr-FR" dirty="0">
                <a:solidFill>
                  <a:schemeClr val="bg1">
                    <a:lumMod val="75000"/>
                  </a:schemeClr>
                </a:solidFill>
                <a:latin typeface="+mn-lt"/>
              </a:rPr>
              <a:t>Les caractéristiques des cas étaient comparables à celles des 8000 patients français inclus dans une étude épidémiologique nationale sur la SEP.</a:t>
            </a:r>
          </a:p>
        </p:txBody>
      </p:sp>
      <p:sp>
        <p:nvSpPr>
          <p:cNvPr id="6" name="ZoneTexte 5">
            <a:extLst>
              <a:ext uri="{FF2B5EF4-FFF2-40B4-BE49-F238E27FC236}">
                <a16:creationId xmlns:a16="http://schemas.microsoft.com/office/drawing/2014/main" id="{2375CC54-4576-498C-B489-8B8FA1D16902}"/>
              </a:ext>
            </a:extLst>
          </p:cNvPr>
          <p:cNvSpPr txBox="1"/>
          <p:nvPr/>
        </p:nvSpPr>
        <p:spPr>
          <a:xfrm>
            <a:off x="571500" y="214313"/>
            <a:ext cx="8572500" cy="461962"/>
          </a:xfrm>
          <a:prstGeom prst="rect">
            <a:avLst/>
          </a:prstGeom>
          <a:solidFill>
            <a:schemeClr val="bg1"/>
          </a:solidFill>
          <a:ln>
            <a:solidFill>
              <a:schemeClr val="accent1">
                <a:shade val="50000"/>
              </a:schemeClr>
            </a:solidFill>
          </a:ln>
        </p:spPr>
        <p:txBody>
          <a:bodyPr>
            <a:spAutoFit/>
          </a:bodyPr>
          <a:lstStyle/>
          <a:p>
            <a:pPr>
              <a:defRPr/>
            </a:pPr>
            <a:r>
              <a:rPr lang="fr-FR" dirty="0">
                <a:latin typeface="+mn-lt"/>
              </a:rPr>
              <a:t>Seul Intérêt : les données de la littérature référencées</a:t>
            </a:r>
          </a:p>
        </p:txBody>
      </p:sp>
      <p:sp>
        <p:nvSpPr>
          <p:cNvPr id="7" name="ZoneTexte 6">
            <a:extLst>
              <a:ext uri="{FF2B5EF4-FFF2-40B4-BE49-F238E27FC236}">
                <a16:creationId xmlns:a16="http://schemas.microsoft.com/office/drawing/2014/main" id="{E570A7EC-806A-4C0F-ABDA-0AF5119740C8}"/>
              </a:ext>
            </a:extLst>
          </p:cNvPr>
          <p:cNvSpPr txBox="1"/>
          <p:nvPr/>
        </p:nvSpPr>
        <p:spPr>
          <a:xfrm>
            <a:off x="142875" y="3929063"/>
            <a:ext cx="8572500" cy="1570037"/>
          </a:xfrm>
          <a:prstGeom prst="rect">
            <a:avLst/>
          </a:prstGeom>
          <a:solidFill>
            <a:schemeClr val="bg1"/>
          </a:solidFill>
          <a:ln>
            <a:solidFill>
              <a:schemeClr val="accent1">
                <a:shade val="50000"/>
              </a:schemeClr>
            </a:solidFill>
          </a:ln>
        </p:spPr>
        <p:txBody>
          <a:bodyPr>
            <a:spAutoFit/>
          </a:bodyPr>
          <a:lstStyle/>
          <a:p>
            <a:pPr>
              <a:defRPr/>
            </a:pPr>
            <a:r>
              <a:rPr lang="fr-FR" dirty="0">
                <a:latin typeface="+mn-lt"/>
              </a:rPr>
              <a:t>Nos résultats sont cohérents avec les études antérieures qui ont suggéré une association entre des maladies virales et la SEP, même si la plupart des associations n’étaient pas statistiquement significatives.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6958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380288" y="5805488"/>
            <a:ext cx="1763712" cy="923925"/>
          </a:xfrm>
          <a:prstGeom prst="rect">
            <a:avLst/>
          </a:prstGeom>
          <a:noFill/>
        </p:spPr>
        <p:txBody>
          <a:bodyPr>
            <a:spAutoFit/>
          </a:bodyPr>
          <a:lstStyle/>
          <a:p>
            <a:pPr>
              <a:defRPr/>
            </a:pPr>
            <a:r>
              <a:rPr lang="fr-FR" sz="5400" b="1" dirty="0">
                <a:solidFill>
                  <a:srgbClr val="00B050"/>
                </a:solidFill>
                <a:latin typeface="+mj-lt"/>
              </a:rPr>
              <a:t>P</a:t>
            </a:r>
            <a:r>
              <a:rPr lang="fr-FR" sz="5400" b="1" dirty="0">
                <a:solidFill>
                  <a:schemeClr val="accent2">
                    <a:lumMod val="75000"/>
                  </a:schemeClr>
                </a:solidFill>
                <a:latin typeface="+mj-lt"/>
              </a:rPr>
              <a:t>F</a:t>
            </a:r>
            <a:r>
              <a:rPr lang="fr-FR" sz="5400" b="1" dirty="0">
                <a:solidFill>
                  <a:srgbClr val="FF0000"/>
                </a:solidFill>
                <a:latin typeface="+mj-lt"/>
              </a:rPr>
              <a:t>C</a:t>
            </a:r>
            <a:r>
              <a:rPr lang="fr-FR" sz="5400" b="1" dirty="0">
                <a:solidFill>
                  <a:srgbClr val="00B0F0"/>
                </a:solidFill>
                <a:latin typeface="+mj-lt"/>
              </a:rPr>
              <a:t>O</a:t>
            </a:r>
          </a:p>
        </p:txBody>
      </p:sp>
      <p:sp>
        <p:nvSpPr>
          <p:cNvPr id="10" name="Rectangle 1"/>
          <p:cNvSpPr>
            <a:spLocks noGrp="1" noChangeArrowheads="1"/>
          </p:cNvSpPr>
          <p:nvPr>
            <p:ph idx="1"/>
          </p:nvPr>
        </p:nvSpPr>
        <p:spPr bwMode="auto">
          <a:xfrm>
            <a:off x="1022920" y="1566212"/>
            <a:ext cx="8229600" cy="3725575"/>
          </a:xfrm>
          <a:prstGeom prst="rect">
            <a:avLst/>
          </a:prstGeom>
          <a:noFill/>
          <a:ln w="9525">
            <a:noFill/>
            <a:miter lim="800000"/>
            <a:headEnd/>
            <a:tailEnd/>
          </a:ln>
        </p:spPr>
        <p:txBody>
          <a:bodyPr lIns="228528" tIns="152352" rIns="244398" bIns="38088" anchor="ctr">
            <a:spAutoFit/>
          </a:bodyPr>
          <a:lstStyle/>
          <a:p>
            <a:pPr marL="0" indent="0">
              <a:buNone/>
              <a:defRPr/>
            </a:pPr>
            <a:endParaRPr lang="fr-FR" sz="2800" b="1" dirty="0">
              <a:latin typeface="+mn-lt"/>
            </a:endParaRPr>
          </a:p>
          <a:p>
            <a:pPr marL="0" indent="0">
              <a:buNone/>
              <a:defRPr/>
            </a:pPr>
            <a:r>
              <a:rPr lang="fr-FR" sz="2800" b="1" dirty="0">
                <a:latin typeface="+mn-lt"/>
              </a:rPr>
              <a:t>Pour les études cas-témoins : </a:t>
            </a:r>
          </a:p>
          <a:p>
            <a:pPr>
              <a:defRPr/>
            </a:pPr>
            <a:r>
              <a:rPr lang="fr-FR" sz="2800" b="1" dirty="0">
                <a:solidFill>
                  <a:srgbClr val="00B050"/>
                </a:solidFill>
                <a:latin typeface="+mn-lt"/>
                <a:cs typeface="Times New Roman" pitchFamily="18" charset="0"/>
              </a:rPr>
              <a:t>P</a:t>
            </a:r>
            <a:r>
              <a:rPr lang="fr-FR" sz="2800" b="1" dirty="0">
                <a:latin typeface="+mn-lt"/>
                <a:cs typeface="Times New Roman" pitchFamily="18" charset="0"/>
              </a:rPr>
              <a:t>ersonnes étudiées (cas et témoins)</a:t>
            </a:r>
          </a:p>
          <a:p>
            <a:pPr>
              <a:defRPr/>
            </a:pPr>
            <a:r>
              <a:rPr lang="fr-FR" sz="2800" b="1" dirty="0">
                <a:solidFill>
                  <a:srgbClr val="CC3300"/>
                </a:solidFill>
                <a:latin typeface="+mn-lt"/>
                <a:cs typeface="Times New Roman" pitchFamily="18" charset="0"/>
              </a:rPr>
              <a:t>F</a:t>
            </a:r>
            <a:r>
              <a:rPr lang="fr-FR" sz="2800" b="1" dirty="0">
                <a:latin typeface="+mn-lt"/>
                <a:cs typeface="Times New Roman" pitchFamily="18" charset="0"/>
              </a:rPr>
              <a:t>acteur de risque </a:t>
            </a:r>
          </a:p>
          <a:p>
            <a:pPr>
              <a:defRPr/>
            </a:pPr>
            <a:r>
              <a:rPr lang="fr-FR" sz="2800" b="1" dirty="0">
                <a:solidFill>
                  <a:srgbClr val="FF0000"/>
                </a:solidFill>
                <a:latin typeface="+mn-lt"/>
                <a:cs typeface="Times New Roman" pitchFamily="18" charset="0"/>
              </a:rPr>
              <a:t>C</a:t>
            </a:r>
            <a:r>
              <a:rPr lang="fr-FR" sz="2800" b="1" dirty="0">
                <a:cs typeface="Times New Roman" pitchFamily="18" charset="0"/>
              </a:rPr>
              <a:t>omparaison (≡ </a:t>
            </a:r>
            <a:r>
              <a:rPr lang="fr-FR" sz="2800" b="1" dirty="0">
                <a:latin typeface="+mn-lt"/>
                <a:cs typeface="Times New Roman" pitchFamily="18" charset="0"/>
              </a:rPr>
              <a:t>témoins)</a:t>
            </a:r>
            <a:endParaRPr lang="fr-FR" sz="2800" dirty="0">
              <a:latin typeface="+mn-lt"/>
              <a:cs typeface="Times New Roman" pitchFamily="18" charset="0"/>
            </a:endParaRPr>
          </a:p>
          <a:p>
            <a:pPr>
              <a:defRPr/>
            </a:pPr>
            <a:r>
              <a:rPr lang="fr-FR" sz="2800" b="1" i="1" dirty="0" err="1">
                <a:solidFill>
                  <a:srgbClr val="00B0F0"/>
                </a:solidFill>
                <a:latin typeface="+mn-lt"/>
                <a:cs typeface="Times New Roman" pitchFamily="18" charset="0"/>
              </a:rPr>
              <a:t>O</a:t>
            </a:r>
            <a:r>
              <a:rPr lang="fr-FR" sz="2800" b="1" i="1" dirty="0" err="1">
                <a:latin typeface="+mn-lt"/>
                <a:cs typeface="Times New Roman" pitchFamily="18" charset="0"/>
              </a:rPr>
              <a:t>utcome</a:t>
            </a:r>
            <a:r>
              <a:rPr lang="fr-FR" sz="2800" b="1" i="1" dirty="0">
                <a:latin typeface="+mn-lt"/>
                <a:cs typeface="Times New Roman" pitchFamily="18" charset="0"/>
              </a:rPr>
              <a:t> (critère de jugement ≡ cas)</a:t>
            </a:r>
          </a:p>
          <a:p>
            <a:pPr>
              <a:defRPr/>
            </a:pPr>
            <a:endParaRPr lang="fr-FR" sz="2800" b="1" dirty="0">
              <a:latin typeface="+mn-lt"/>
              <a:cs typeface="Times New Roman" pitchFamily="18" charset="0"/>
            </a:endParaRPr>
          </a:p>
        </p:txBody>
      </p:sp>
      <p:sp>
        <p:nvSpPr>
          <p:cNvPr id="6" name="Titre 1">
            <a:extLst>
              <a:ext uri="{FF2B5EF4-FFF2-40B4-BE49-F238E27FC236}">
                <a16:creationId xmlns:a16="http://schemas.microsoft.com/office/drawing/2014/main" id="{0D039D42-A770-43F5-BE37-2495196D655F}"/>
              </a:ext>
            </a:extLst>
          </p:cNvPr>
          <p:cNvSpPr txBox="1">
            <a:spLocks/>
          </p:cNvSpPr>
          <p:nvPr/>
        </p:nvSpPr>
        <p:spPr bwMode="auto">
          <a:xfrm>
            <a:off x="457200" y="1365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latin typeface="+mj-lt"/>
                <a:ea typeface="+mj-ea"/>
                <a:cs typeface="+mj-cs"/>
              </a:rPr>
              <a:t>1. La Question de Recherche</a:t>
            </a:r>
          </a:p>
        </p:txBody>
      </p:sp>
      <p:sp>
        <p:nvSpPr>
          <p:cNvPr id="7" name="ZoneTexte 2"/>
          <p:cNvSpPr txBox="1">
            <a:spLocks noChangeArrowheads="1"/>
          </p:cNvSpPr>
          <p:nvPr/>
        </p:nvSpPr>
        <p:spPr bwMode="auto">
          <a:xfrm>
            <a:off x="-108520" y="1196752"/>
            <a:ext cx="9361040" cy="954107"/>
          </a:xfrm>
          <a:prstGeom prst="rect">
            <a:avLst/>
          </a:prstGeom>
          <a:noFill/>
          <a:ln w="9525">
            <a:noFill/>
            <a:miter lim="800000"/>
            <a:headEnd/>
            <a:tailEnd/>
          </a:ln>
        </p:spPr>
        <p:txBody>
          <a:bodyPr>
            <a:spAutoFit/>
          </a:bodyPr>
          <a:lstStyle/>
          <a:p>
            <a:pPr marL="914400" lvl="5">
              <a:defRPr/>
            </a:pPr>
            <a:r>
              <a:rPr lang="fr-FR" sz="2800" b="1" dirty="0">
                <a:latin typeface="+mn-lt"/>
              </a:rPr>
              <a:t>Rappel : Les composantes de la question </a:t>
            </a:r>
          </a:p>
          <a:p>
            <a:pPr marL="914400" lvl="5">
              <a:defRPr/>
            </a:pPr>
            <a:r>
              <a:rPr lang="fr-FR" sz="2800" b="1" dirty="0">
                <a:solidFill>
                  <a:srgbClr val="00B0F0"/>
                </a:solidFill>
                <a:latin typeface="Calibri"/>
                <a:cs typeface="Times New Roman" pitchFamily="18" charset="0"/>
              </a:rPr>
              <a:t>-&gt; </a:t>
            </a:r>
            <a:r>
              <a:rPr lang="fr-FR" sz="2800" b="1" dirty="0">
                <a:solidFill>
                  <a:srgbClr val="00B050"/>
                </a:solidFill>
                <a:latin typeface="Calibri"/>
                <a:cs typeface="Times New Roman" pitchFamily="18" charset="0"/>
              </a:rPr>
              <a:t>P</a:t>
            </a:r>
            <a:r>
              <a:rPr lang="fr-FR" sz="2800" b="1" dirty="0">
                <a:solidFill>
                  <a:srgbClr val="CC3300"/>
                </a:solidFill>
                <a:latin typeface="Calibri"/>
                <a:cs typeface="Times New Roman" pitchFamily="18" charset="0"/>
              </a:rPr>
              <a:t>F</a:t>
            </a:r>
            <a:r>
              <a:rPr lang="fr-FR" sz="2800" b="1" dirty="0">
                <a:solidFill>
                  <a:srgbClr val="FF0000"/>
                </a:solidFill>
                <a:latin typeface="Calibri"/>
                <a:cs typeface="Times New Roman" pitchFamily="18" charset="0"/>
              </a:rPr>
              <a:t>C</a:t>
            </a:r>
            <a:r>
              <a:rPr lang="fr-FR" sz="2800" b="1" dirty="0">
                <a:solidFill>
                  <a:srgbClr val="00B0F0"/>
                </a:solidFill>
                <a:latin typeface="Calibri"/>
                <a:cs typeface="Times New Roman" pitchFamily="18" charset="0"/>
              </a:rPr>
              <a:t>O </a:t>
            </a:r>
            <a:r>
              <a:rPr lang="fr-FR" sz="2800" b="1" dirty="0">
                <a:solidFill>
                  <a:srgbClr val="CC3300"/>
                </a:solidFill>
                <a:latin typeface="Calibri"/>
                <a:cs typeface="Times New Roman" pitchFamily="18" charset="0"/>
                <a:sym typeface="Wingdings"/>
              </a:rPr>
              <a:t> étude d’un </a:t>
            </a:r>
            <a:r>
              <a:rPr lang="fr-FR" sz="2800" b="1" dirty="0">
                <a:solidFill>
                  <a:srgbClr val="CC3300"/>
                </a:solidFill>
                <a:latin typeface="Calibri"/>
                <a:cs typeface="Times New Roman" pitchFamily="18" charset="0"/>
              </a:rPr>
              <a:t>Facteur de risque</a:t>
            </a:r>
          </a:p>
        </p:txBody>
      </p:sp>
      <p:sp>
        <p:nvSpPr>
          <p:cNvPr id="5" name="Rectangle 4"/>
          <p:cNvSpPr/>
          <p:nvPr/>
        </p:nvSpPr>
        <p:spPr>
          <a:xfrm>
            <a:off x="1007604" y="4929853"/>
            <a:ext cx="7128792" cy="1200329"/>
          </a:xfrm>
          <a:prstGeom prst="rect">
            <a:avLst/>
          </a:prstGeom>
        </p:spPr>
        <p:txBody>
          <a:bodyPr wrap="square">
            <a:spAutoFit/>
          </a:bodyPr>
          <a:lstStyle/>
          <a:p>
            <a:r>
              <a:rPr lang="fr-FR" dirty="0">
                <a:latin typeface="Calibri" panose="020F0502020204030204" pitchFamily="34" charset="0"/>
                <a:cs typeface="Calibri" panose="020F0502020204030204" pitchFamily="34" charset="0"/>
              </a:rPr>
              <a:t>Ex : Les personnes atteintes de SEP (Sclérose en Plaques) </a:t>
            </a:r>
            <a:r>
              <a:rPr lang="fr-FR" dirty="0" err="1">
                <a:latin typeface="Calibri" panose="020F0502020204030204" pitchFamily="34" charset="0"/>
                <a:cs typeface="Calibri" panose="020F0502020204030204" pitchFamily="34" charset="0"/>
              </a:rPr>
              <a:t>ont-elles</a:t>
            </a:r>
            <a:r>
              <a:rPr lang="fr-FR" dirty="0">
                <a:latin typeface="Calibri" panose="020F0502020204030204" pitchFamily="34" charset="0"/>
                <a:cs typeface="Calibri" panose="020F0502020204030204" pitchFamily="34" charset="0"/>
              </a:rPr>
              <a:t> plus fréquemment été exposées à une vaccination contre l’hépatite B?</a:t>
            </a:r>
          </a:p>
        </p:txBody>
      </p:sp>
      <p:cxnSp>
        <p:nvCxnSpPr>
          <p:cNvPr id="11" name="Connecteur droit avec flèche 10"/>
          <p:cNvCxnSpPr/>
          <p:nvPr/>
        </p:nvCxnSpPr>
        <p:spPr>
          <a:xfrm>
            <a:off x="4965610" y="3108706"/>
            <a:ext cx="1512168" cy="122413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4615543" y="3139273"/>
            <a:ext cx="1368152" cy="72008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599"/>
            <a:ext cx="304800" cy="304800"/>
          </a:xfrm>
          <a:prstGeom prst="rect">
            <a:avLst/>
          </a:prstGeom>
        </p:spPr>
      </p:pic>
    </p:spTree>
    <p:extLst>
      <p:ext uri="{BB962C8B-B14F-4D97-AF65-F5344CB8AC3E}">
        <p14:creationId xmlns:p14="http://schemas.microsoft.com/office/powerpoint/2010/main" val="3690332164"/>
      </p:ext>
    </p:extLst>
  </p:cSld>
  <p:clrMapOvr>
    <a:masterClrMapping/>
  </p:clrMapOvr>
  <p:transition spd="slow" advTm="2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fld id="{CBAA5B79-964A-4FBC-ABBD-1DB548FEBF53}" type="slidenum">
              <a:rPr lang="fr-FR" altLang="fr-FR" smtClean="0"/>
              <a:pPr>
                <a:defRPr/>
              </a:pPr>
              <a:t>60</a:t>
            </a:fld>
            <a:endParaRPr lang="fr-FR" altLang="fr-FR"/>
          </a:p>
        </p:txBody>
      </p:sp>
      <p:sp>
        <p:nvSpPr>
          <p:cNvPr id="8" name="Organigramme : Bande perforée 7">
            <a:extLst>
              <a:ext uri="{FF2B5EF4-FFF2-40B4-BE49-F238E27FC236}">
                <a16:creationId xmlns:a16="http://schemas.microsoft.com/office/drawing/2014/main" id="{64EE4A68-53F5-4309-A15E-73CD5F345446}"/>
              </a:ext>
            </a:extLst>
          </p:cNvPr>
          <p:cNvSpPr/>
          <p:nvPr/>
        </p:nvSpPr>
        <p:spPr>
          <a:xfrm>
            <a:off x="11297" y="684633"/>
            <a:ext cx="2233192" cy="960437"/>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1800" dirty="0"/>
              <a:t>Discussion</a:t>
            </a:r>
          </a:p>
        </p:txBody>
      </p:sp>
      <p:sp>
        <p:nvSpPr>
          <p:cNvPr id="9" name="Titre 1">
            <a:extLst>
              <a:ext uri="{FF2B5EF4-FFF2-40B4-BE49-F238E27FC236}">
                <a16:creationId xmlns:a16="http://schemas.microsoft.com/office/drawing/2014/main" id="{663E4F07-3BA2-4A33-BF17-990159DB95E4}"/>
              </a:ext>
            </a:extLst>
          </p:cNvPr>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70C0"/>
                </a:solidFill>
                <a:latin typeface="+mj-lt"/>
                <a:ea typeface="+mj-ea"/>
                <a:cs typeface="+mj-cs"/>
              </a:defRPr>
            </a:lvl1pPr>
          </a:lstStyle>
          <a:p>
            <a:pPr>
              <a:defRPr/>
            </a:pPr>
            <a:r>
              <a:rPr lang="fr-FR" sz="2800" b="1" dirty="0"/>
              <a:t>10. Niveau de preuve - utilité</a:t>
            </a:r>
          </a:p>
          <a:p>
            <a:pPr>
              <a:defRPr/>
            </a:pPr>
            <a:endParaRPr lang="fr-FR" sz="2800" b="1" dirty="0"/>
          </a:p>
        </p:txBody>
      </p:sp>
      <p:pic>
        <p:nvPicPr>
          <p:cNvPr id="1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pic>
        <p:nvPicPr>
          <p:cNvPr id="11" name="Picture 4">
            <a:extLst>
              <a:ext uri="{FF2B5EF4-FFF2-40B4-BE49-F238E27FC236}">
                <a16:creationId xmlns:a16="http://schemas.microsoft.com/office/drawing/2014/main" id="{D38BFB0F-0CBE-4EDE-9376-0F993344C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50139"/>
          <a:stretch>
            <a:fillRect/>
          </a:stretch>
        </p:blipFill>
        <p:spPr bwMode="auto">
          <a:xfrm>
            <a:off x="2562020" y="836712"/>
            <a:ext cx="3768228" cy="574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05D15A05-7B41-4F6C-800E-CD6A2B2E3D12}"/>
              </a:ext>
            </a:extLst>
          </p:cNvPr>
          <p:cNvSpPr/>
          <p:nvPr/>
        </p:nvSpPr>
        <p:spPr>
          <a:xfrm>
            <a:off x="2321890" y="4551632"/>
            <a:ext cx="2649094" cy="536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14"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572000" y="3429000"/>
            <a:ext cx="304800" cy="304800"/>
          </a:xfrm>
          <a:prstGeom prst="rect">
            <a:avLst/>
          </a:prstGeom>
        </p:spPr>
      </p:pic>
    </p:spTree>
    <p:extLst>
      <p:ext uri="{BB962C8B-B14F-4D97-AF65-F5344CB8AC3E}">
        <p14:creationId xmlns:p14="http://schemas.microsoft.com/office/powerpoint/2010/main" val="600907638"/>
      </p:ext>
    </p:extLst>
  </p:cSld>
  <p:clrMapOvr>
    <a:masterClrMapping/>
  </p:clrMapOvr>
  <p:transition spd="slow" advTm="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6"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amond(in)">
                                      <p:cBhvr>
                                        <p:cTn id="11" dur="2000"/>
                                        <p:tgtEl>
                                          <p:spTgt spid="13"/>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99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audio>
              <p:cMediaNode vol="80000">
                <p:cTn id="16" fill="hold" display="0">
                  <p:stCondLst>
                    <p:cond delay="indefinite"/>
                  </p:stCondLst>
                  <p:endCondLst>
                    <p:cond evt="onStopAudio" delay="0">
                      <p:tgtEl>
                        <p:sldTgt/>
                      </p:tgtEl>
                    </p:cond>
                  </p:endCondLst>
                </p:cTn>
                <p:tgtEl>
                  <p:spTgt spid="14"/>
                </p:tgtEl>
              </p:cMediaNode>
            </p:audio>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1">
            <a:extLst>
              <a:ext uri="{FF2B5EF4-FFF2-40B4-BE49-F238E27FC236}">
                <a16:creationId xmlns:a16="http://schemas.microsoft.com/office/drawing/2014/main" id="{6F116C66-E544-44D8-A9DF-ACC1E5C7B58B}"/>
              </a:ext>
            </a:extLst>
          </p:cNvPr>
          <p:cNvSpPr>
            <a:spLocks noGrp="1"/>
          </p:cNvSpPr>
          <p:nvPr>
            <p:ph type="title"/>
          </p:nvPr>
        </p:nvSpPr>
        <p:spPr>
          <a:xfrm>
            <a:off x="500063" y="214313"/>
            <a:ext cx="8229600" cy="785812"/>
          </a:xfrm>
        </p:spPr>
        <p:txBody>
          <a:bodyPr/>
          <a:lstStyle/>
          <a:p>
            <a:r>
              <a:rPr lang="fr-FR" altLang="fr-FR" sz="2400" b="1">
                <a:solidFill>
                  <a:srgbClr val="C00000"/>
                </a:solidFill>
              </a:rPr>
              <a:t>Pourquoi réaliser une étude cas-témoins lorsque maladie rare?</a:t>
            </a:r>
            <a:endParaRPr lang="fr-FR" altLang="fr-FR" sz="2400"/>
          </a:p>
        </p:txBody>
      </p:sp>
      <p:sp>
        <p:nvSpPr>
          <p:cNvPr id="83971" name="Espace réservé du contenu 2">
            <a:extLst>
              <a:ext uri="{FF2B5EF4-FFF2-40B4-BE49-F238E27FC236}">
                <a16:creationId xmlns:a16="http://schemas.microsoft.com/office/drawing/2014/main" id="{5D6D4038-BD8D-4277-8561-320412BF8B15}"/>
              </a:ext>
            </a:extLst>
          </p:cNvPr>
          <p:cNvSpPr>
            <a:spLocks noGrp="1"/>
          </p:cNvSpPr>
          <p:nvPr>
            <p:ph sz="half" idx="1"/>
          </p:nvPr>
        </p:nvSpPr>
        <p:spPr>
          <a:xfrm>
            <a:off x="457200" y="1428750"/>
            <a:ext cx="4038600" cy="4525963"/>
          </a:xfrm>
        </p:spPr>
        <p:txBody>
          <a:bodyPr/>
          <a:lstStyle/>
          <a:p>
            <a:pPr>
              <a:buFont typeface="Arial" panose="020B0604020202020204" pitchFamily="34" charset="0"/>
              <a:buNone/>
            </a:pPr>
            <a:r>
              <a:rPr lang="fr-FR" altLang="fr-FR" sz="2000" b="1">
                <a:solidFill>
                  <a:srgbClr val="C00000"/>
                </a:solidFill>
              </a:rPr>
              <a:t>Etude cas-témoins</a:t>
            </a:r>
          </a:p>
        </p:txBody>
      </p:sp>
      <p:sp>
        <p:nvSpPr>
          <p:cNvPr id="83972" name="Espace réservé du contenu 3">
            <a:extLst>
              <a:ext uri="{FF2B5EF4-FFF2-40B4-BE49-F238E27FC236}">
                <a16:creationId xmlns:a16="http://schemas.microsoft.com/office/drawing/2014/main" id="{EA1408EA-7A87-49C5-AED8-4CA70FA6BF4E}"/>
              </a:ext>
            </a:extLst>
          </p:cNvPr>
          <p:cNvSpPr>
            <a:spLocks noGrp="1"/>
          </p:cNvSpPr>
          <p:nvPr>
            <p:ph sz="half" idx="2"/>
          </p:nvPr>
        </p:nvSpPr>
        <p:spPr>
          <a:xfrm>
            <a:off x="4648200" y="1428750"/>
            <a:ext cx="4038600" cy="4525963"/>
          </a:xfrm>
        </p:spPr>
        <p:txBody>
          <a:bodyPr/>
          <a:lstStyle/>
          <a:p>
            <a:pPr>
              <a:buFont typeface="Arial" panose="020B0604020202020204" pitchFamily="34" charset="0"/>
              <a:buNone/>
            </a:pPr>
            <a:r>
              <a:rPr lang="fr-FR" altLang="fr-FR" sz="2000" b="1">
                <a:solidFill>
                  <a:srgbClr val="C00000"/>
                </a:solidFill>
              </a:rPr>
              <a:t>Etude cohorte exposés/non exposés</a:t>
            </a:r>
          </a:p>
          <a:p>
            <a:pPr>
              <a:buFont typeface="Arial" panose="020B0604020202020204" pitchFamily="34" charset="0"/>
              <a:buNone/>
            </a:pPr>
            <a:endParaRPr lang="fr-FR" altLang="fr-FR" sz="2000">
              <a:solidFill>
                <a:srgbClr val="000000"/>
              </a:solidFill>
            </a:endParaRPr>
          </a:p>
        </p:txBody>
      </p:sp>
      <p:graphicFrame>
        <p:nvGraphicFramePr>
          <p:cNvPr id="5" name="Tableau 4">
            <a:extLst>
              <a:ext uri="{FF2B5EF4-FFF2-40B4-BE49-F238E27FC236}">
                <a16:creationId xmlns:a16="http://schemas.microsoft.com/office/drawing/2014/main" id="{D23DD082-0D57-4135-A054-57D2A739BFAE}"/>
              </a:ext>
            </a:extLst>
          </p:cNvPr>
          <p:cNvGraphicFramePr>
            <a:graphicFrameLocks noGrp="1"/>
          </p:cNvGraphicFramePr>
          <p:nvPr/>
        </p:nvGraphicFramePr>
        <p:xfrm>
          <a:off x="5027613" y="2071688"/>
          <a:ext cx="3910012" cy="3714752"/>
        </p:xfrm>
        <a:graphic>
          <a:graphicData uri="http://schemas.openxmlformats.org/drawingml/2006/table">
            <a:tbl>
              <a:tblPr firstRow="1" bandRow="1">
                <a:tableStyleId>{5C22544A-7EE6-4342-B048-85BDC9FD1C3A}</a:tableStyleId>
              </a:tblPr>
              <a:tblGrid>
                <a:gridCol w="1357098">
                  <a:extLst>
                    <a:ext uri="{9D8B030D-6E8A-4147-A177-3AD203B41FA5}">
                      <a16:colId xmlns:a16="http://schemas.microsoft.com/office/drawing/2014/main" val="20000"/>
                    </a:ext>
                  </a:extLst>
                </a:gridCol>
                <a:gridCol w="1276457">
                  <a:extLst>
                    <a:ext uri="{9D8B030D-6E8A-4147-A177-3AD203B41FA5}">
                      <a16:colId xmlns:a16="http://schemas.microsoft.com/office/drawing/2014/main" val="20001"/>
                    </a:ext>
                  </a:extLst>
                </a:gridCol>
                <a:gridCol w="1276457">
                  <a:extLst>
                    <a:ext uri="{9D8B030D-6E8A-4147-A177-3AD203B41FA5}">
                      <a16:colId xmlns:a16="http://schemas.microsoft.com/office/drawing/2014/main" val="20002"/>
                    </a:ext>
                  </a:extLst>
                </a:gridCol>
              </a:tblGrid>
              <a:tr h="928688">
                <a:tc>
                  <a:txBody>
                    <a:bodyPr/>
                    <a:lstStyle/>
                    <a:p>
                      <a:endParaRPr lang="fr-FR" sz="1800" dirty="0"/>
                    </a:p>
                  </a:txBody>
                  <a:tcPr marL="91425" marR="91425"/>
                </a:tc>
                <a:tc gridSpan="2">
                  <a:txBody>
                    <a:bodyPr/>
                    <a:lstStyle/>
                    <a:p>
                      <a:pPr algn="ctr"/>
                      <a:r>
                        <a:rPr lang="fr-FR" sz="1800" dirty="0"/>
                        <a:t>Tumeur cérébrale</a:t>
                      </a:r>
                    </a:p>
                  </a:txBody>
                  <a:tcPr marL="91425" marR="91425" anchor="ctr"/>
                </a:tc>
                <a:tc hMerge="1">
                  <a:txBody>
                    <a:bodyPr/>
                    <a:lstStyle/>
                    <a:p>
                      <a:endParaRPr lang="fr-FR" dirty="0"/>
                    </a:p>
                  </a:txBody>
                  <a:tcPr/>
                </a:tc>
                <a:extLst>
                  <a:ext uri="{0D108BD9-81ED-4DB2-BD59-A6C34878D82A}">
                    <a16:rowId xmlns:a16="http://schemas.microsoft.com/office/drawing/2014/main" val="10000"/>
                  </a:ext>
                </a:extLst>
              </a:tr>
              <a:tr h="928688">
                <a:tc>
                  <a:txBody>
                    <a:bodyPr/>
                    <a:lstStyle/>
                    <a:p>
                      <a:pPr algn="ctr"/>
                      <a:r>
                        <a:rPr lang="fr-FR" sz="1800" dirty="0"/>
                        <a:t>Téléphone</a:t>
                      </a:r>
                      <a:r>
                        <a:rPr lang="fr-FR" sz="1800" baseline="0" dirty="0"/>
                        <a:t> portable</a:t>
                      </a:r>
                      <a:endParaRPr lang="fr-FR" sz="1800" dirty="0"/>
                    </a:p>
                  </a:txBody>
                  <a:tcPr marL="91425" marR="91425" anchor="ctr"/>
                </a:tc>
                <a:tc>
                  <a:txBody>
                    <a:bodyPr/>
                    <a:lstStyle/>
                    <a:p>
                      <a:pPr algn="ctr"/>
                      <a:r>
                        <a:rPr lang="fr-FR" sz="1800" dirty="0"/>
                        <a:t>Oui</a:t>
                      </a:r>
                    </a:p>
                  </a:txBody>
                  <a:tcPr marL="91425" marR="91425" anchor="ctr"/>
                </a:tc>
                <a:tc>
                  <a:txBody>
                    <a:bodyPr/>
                    <a:lstStyle/>
                    <a:p>
                      <a:pPr algn="ctr"/>
                      <a:r>
                        <a:rPr lang="fr-FR" sz="1800" dirty="0"/>
                        <a:t>Non</a:t>
                      </a:r>
                    </a:p>
                  </a:txBody>
                  <a:tcPr marL="91425" marR="91425" anchor="ctr"/>
                </a:tc>
                <a:extLst>
                  <a:ext uri="{0D108BD9-81ED-4DB2-BD59-A6C34878D82A}">
                    <a16:rowId xmlns:a16="http://schemas.microsoft.com/office/drawing/2014/main" val="10001"/>
                  </a:ext>
                </a:extLst>
              </a:tr>
              <a:tr h="928688">
                <a:tc>
                  <a:txBody>
                    <a:bodyPr/>
                    <a:lstStyle/>
                    <a:p>
                      <a:pPr algn="ctr"/>
                      <a:r>
                        <a:rPr lang="fr-FR" sz="1800" dirty="0"/>
                        <a:t>Oui (400)</a:t>
                      </a:r>
                    </a:p>
                  </a:txBody>
                  <a:tcPr marL="91425" marR="91425" anchor="ctr"/>
                </a:tc>
                <a:tc>
                  <a:txBody>
                    <a:bodyPr/>
                    <a:lstStyle/>
                    <a:p>
                      <a:pPr algn="ctr"/>
                      <a:r>
                        <a:rPr lang="fr-FR" sz="1800" dirty="0"/>
                        <a:t>0 ou 1</a:t>
                      </a:r>
                    </a:p>
                  </a:txBody>
                  <a:tcPr marL="91425" marR="91425" anchor="ctr"/>
                </a:tc>
                <a:tc>
                  <a:txBody>
                    <a:bodyPr/>
                    <a:lstStyle/>
                    <a:p>
                      <a:pPr algn="ctr"/>
                      <a:r>
                        <a:rPr lang="fr-FR" sz="1800" dirty="0"/>
                        <a:t>399 ou 400</a:t>
                      </a:r>
                    </a:p>
                  </a:txBody>
                  <a:tcPr marL="91425" marR="91425" anchor="ctr"/>
                </a:tc>
                <a:extLst>
                  <a:ext uri="{0D108BD9-81ED-4DB2-BD59-A6C34878D82A}">
                    <a16:rowId xmlns:a16="http://schemas.microsoft.com/office/drawing/2014/main" val="10002"/>
                  </a:ext>
                </a:extLst>
              </a:tr>
              <a:tr h="928688">
                <a:tc>
                  <a:txBody>
                    <a:bodyPr/>
                    <a:lstStyle/>
                    <a:p>
                      <a:pPr algn="ctr"/>
                      <a:r>
                        <a:rPr lang="fr-FR" sz="1800" dirty="0"/>
                        <a:t>Non (400)</a:t>
                      </a:r>
                    </a:p>
                  </a:txBody>
                  <a:tcPr marL="91425" marR="91425" anchor="ctr"/>
                </a:tc>
                <a:tc>
                  <a:txBody>
                    <a:bodyPr/>
                    <a:lstStyle/>
                    <a:p>
                      <a:pPr algn="ctr"/>
                      <a:endParaRPr lang="fr-FR" sz="1800" dirty="0"/>
                    </a:p>
                    <a:p>
                      <a:pPr algn="ctr"/>
                      <a:r>
                        <a:rPr lang="fr-FR" sz="1800" dirty="0"/>
                        <a:t>0 ou 1</a:t>
                      </a:r>
                    </a:p>
                    <a:p>
                      <a:pPr algn="ctr"/>
                      <a:endParaRPr lang="fr-FR" sz="1800" dirty="0"/>
                    </a:p>
                  </a:txBody>
                  <a:tcPr marL="91425" marR="91425" anchor="ctr"/>
                </a:tc>
                <a:tc>
                  <a:txBody>
                    <a:bodyPr/>
                    <a:lstStyle/>
                    <a:p>
                      <a:pPr algn="ctr"/>
                      <a:r>
                        <a:rPr lang="fr-FR" sz="1800" dirty="0"/>
                        <a:t>399</a:t>
                      </a:r>
                      <a:r>
                        <a:rPr lang="fr-FR" sz="1800" baseline="0" dirty="0"/>
                        <a:t> ou 400</a:t>
                      </a:r>
                      <a:endParaRPr lang="fr-FR" sz="1800" dirty="0"/>
                    </a:p>
                  </a:txBody>
                  <a:tcPr marL="91425" marR="91425" anchor="ct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7D82FF87-88B2-4AC5-9866-7E4BF46E07AC}"/>
              </a:ext>
            </a:extLst>
          </p:cNvPr>
          <p:cNvSpPr/>
          <p:nvPr/>
        </p:nvSpPr>
        <p:spPr>
          <a:xfrm>
            <a:off x="0" y="857250"/>
            <a:ext cx="8858250" cy="400050"/>
          </a:xfrm>
          <a:prstGeom prst="rect">
            <a:avLst/>
          </a:prstGeom>
        </p:spPr>
        <p:txBody>
          <a:bodyPr>
            <a:spAutoFit/>
          </a:bodyPr>
          <a:lstStyle/>
          <a:p>
            <a:pPr eaLnBrk="1" hangingPunct="1">
              <a:defRPr/>
            </a:pPr>
            <a:r>
              <a:rPr lang="fr-FR" sz="2000" dirty="0">
                <a:solidFill>
                  <a:prstClr val="black"/>
                </a:solidFill>
                <a:latin typeface="Calibri"/>
                <a:ea typeface="+mj-ea"/>
                <a:cs typeface="+mj-cs"/>
              </a:rPr>
              <a:t>Ex association entre utilisation du téléphone portable et risque de tumeur cérébrale </a:t>
            </a:r>
            <a:endParaRPr lang="fr-FR" sz="2000" dirty="0"/>
          </a:p>
        </p:txBody>
      </p:sp>
      <p:graphicFrame>
        <p:nvGraphicFramePr>
          <p:cNvPr id="7" name="Tableau 6">
            <a:extLst>
              <a:ext uri="{FF2B5EF4-FFF2-40B4-BE49-F238E27FC236}">
                <a16:creationId xmlns:a16="http://schemas.microsoft.com/office/drawing/2014/main" id="{5FAC97F2-17DF-4E73-9E35-F1359859864B}"/>
              </a:ext>
            </a:extLst>
          </p:cNvPr>
          <p:cNvGraphicFramePr>
            <a:graphicFrameLocks noGrp="1"/>
          </p:cNvGraphicFramePr>
          <p:nvPr/>
        </p:nvGraphicFramePr>
        <p:xfrm>
          <a:off x="428625" y="2060575"/>
          <a:ext cx="3910014" cy="3714752"/>
        </p:xfrm>
        <a:graphic>
          <a:graphicData uri="http://schemas.openxmlformats.org/drawingml/2006/table">
            <a:tbl>
              <a:tblPr firstRow="1" bandRow="1">
                <a:tableStyleId>{5C22544A-7EE6-4342-B048-85BDC9FD1C3A}</a:tableStyleId>
              </a:tblPr>
              <a:tblGrid>
                <a:gridCol w="1214246">
                  <a:extLst>
                    <a:ext uri="{9D8B030D-6E8A-4147-A177-3AD203B41FA5}">
                      <a16:colId xmlns:a16="http://schemas.microsoft.com/office/drawing/2014/main" val="20000"/>
                    </a:ext>
                  </a:extLst>
                </a:gridCol>
                <a:gridCol w="1499951">
                  <a:extLst>
                    <a:ext uri="{9D8B030D-6E8A-4147-A177-3AD203B41FA5}">
                      <a16:colId xmlns:a16="http://schemas.microsoft.com/office/drawing/2014/main" val="20001"/>
                    </a:ext>
                  </a:extLst>
                </a:gridCol>
                <a:gridCol w="1195817">
                  <a:extLst>
                    <a:ext uri="{9D8B030D-6E8A-4147-A177-3AD203B41FA5}">
                      <a16:colId xmlns:a16="http://schemas.microsoft.com/office/drawing/2014/main" val="20002"/>
                    </a:ext>
                  </a:extLst>
                </a:gridCol>
              </a:tblGrid>
              <a:tr h="928688">
                <a:tc>
                  <a:txBody>
                    <a:bodyPr/>
                    <a:lstStyle/>
                    <a:p>
                      <a:endParaRPr lang="fr-FR" sz="1800" dirty="0"/>
                    </a:p>
                  </a:txBody>
                  <a:tcPr marL="91425" marR="91425"/>
                </a:tc>
                <a:tc gridSpan="2">
                  <a:txBody>
                    <a:bodyPr/>
                    <a:lstStyle/>
                    <a:p>
                      <a:pPr algn="ctr"/>
                      <a:r>
                        <a:rPr lang="fr-FR" sz="1800" dirty="0"/>
                        <a:t>Tumeur cérébrale</a:t>
                      </a:r>
                    </a:p>
                  </a:txBody>
                  <a:tcPr marL="91425" marR="91425" anchor="ctr"/>
                </a:tc>
                <a:tc hMerge="1">
                  <a:txBody>
                    <a:bodyPr/>
                    <a:lstStyle/>
                    <a:p>
                      <a:endParaRPr lang="fr-FR" dirty="0"/>
                    </a:p>
                  </a:txBody>
                  <a:tcPr/>
                </a:tc>
                <a:extLst>
                  <a:ext uri="{0D108BD9-81ED-4DB2-BD59-A6C34878D82A}">
                    <a16:rowId xmlns:a16="http://schemas.microsoft.com/office/drawing/2014/main" val="10000"/>
                  </a:ext>
                </a:extLst>
              </a:tr>
              <a:tr h="928688">
                <a:tc>
                  <a:txBody>
                    <a:bodyPr/>
                    <a:lstStyle/>
                    <a:p>
                      <a:pPr algn="ctr"/>
                      <a:r>
                        <a:rPr lang="fr-FR" sz="1800" dirty="0"/>
                        <a:t>Téléphone</a:t>
                      </a:r>
                      <a:r>
                        <a:rPr lang="fr-FR" sz="1800" baseline="0" dirty="0"/>
                        <a:t> portable</a:t>
                      </a:r>
                      <a:endParaRPr lang="fr-FR" sz="1800" dirty="0"/>
                    </a:p>
                  </a:txBody>
                  <a:tcPr marL="91425" marR="91425" anchor="ctr"/>
                </a:tc>
                <a:tc>
                  <a:txBody>
                    <a:bodyPr/>
                    <a:lstStyle/>
                    <a:p>
                      <a:pPr algn="ctr"/>
                      <a:r>
                        <a:rPr lang="fr-FR" sz="1800" dirty="0"/>
                        <a:t>Cas</a:t>
                      </a:r>
                    </a:p>
                    <a:p>
                      <a:pPr algn="ctr"/>
                      <a:r>
                        <a:rPr lang="fr-FR" sz="1800" dirty="0"/>
                        <a:t>=Oui</a:t>
                      </a:r>
                    </a:p>
                    <a:p>
                      <a:pPr algn="ctr"/>
                      <a:r>
                        <a:rPr lang="fr-FR" sz="1800" dirty="0"/>
                        <a:t>400</a:t>
                      </a:r>
                    </a:p>
                  </a:txBody>
                  <a:tcPr marL="91425" marR="91425" anchor="ctr"/>
                </a:tc>
                <a:tc>
                  <a:txBody>
                    <a:bodyPr/>
                    <a:lstStyle/>
                    <a:p>
                      <a:pPr algn="ctr"/>
                      <a:r>
                        <a:rPr lang="fr-FR" sz="1800" dirty="0"/>
                        <a:t>Témoins</a:t>
                      </a:r>
                    </a:p>
                    <a:p>
                      <a:pPr algn="ctr"/>
                      <a:r>
                        <a:rPr lang="fr-FR" sz="1800" dirty="0"/>
                        <a:t>= Non</a:t>
                      </a:r>
                    </a:p>
                    <a:p>
                      <a:pPr algn="ctr"/>
                      <a:r>
                        <a:rPr lang="fr-FR" sz="1800" dirty="0"/>
                        <a:t>400</a:t>
                      </a:r>
                    </a:p>
                  </a:txBody>
                  <a:tcPr marL="91425" marR="91425" anchor="ctr"/>
                </a:tc>
                <a:extLst>
                  <a:ext uri="{0D108BD9-81ED-4DB2-BD59-A6C34878D82A}">
                    <a16:rowId xmlns:a16="http://schemas.microsoft.com/office/drawing/2014/main" val="10001"/>
                  </a:ext>
                </a:extLst>
              </a:tr>
              <a:tr h="928688">
                <a:tc>
                  <a:txBody>
                    <a:bodyPr/>
                    <a:lstStyle/>
                    <a:p>
                      <a:pPr algn="ctr"/>
                      <a:r>
                        <a:rPr lang="fr-FR" sz="1800" dirty="0"/>
                        <a:t>Oui (400)</a:t>
                      </a:r>
                    </a:p>
                  </a:txBody>
                  <a:tcPr marL="91425" marR="91425" anchor="ctr"/>
                </a:tc>
                <a:tc>
                  <a:txBody>
                    <a:bodyPr/>
                    <a:lstStyle/>
                    <a:p>
                      <a:pPr algn="ctr"/>
                      <a:r>
                        <a:rPr lang="fr-FR" sz="1800" dirty="0"/>
                        <a:t>180</a:t>
                      </a:r>
                    </a:p>
                  </a:txBody>
                  <a:tcPr marL="91425" marR="91425" anchor="ctr"/>
                </a:tc>
                <a:tc>
                  <a:txBody>
                    <a:bodyPr/>
                    <a:lstStyle/>
                    <a:p>
                      <a:pPr algn="ctr"/>
                      <a:r>
                        <a:rPr lang="fr-FR" sz="1800" dirty="0"/>
                        <a:t>120</a:t>
                      </a:r>
                    </a:p>
                  </a:txBody>
                  <a:tcPr marL="91425" marR="91425" anchor="ctr"/>
                </a:tc>
                <a:extLst>
                  <a:ext uri="{0D108BD9-81ED-4DB2-BD59-A6C34878D82A}">
                    <a16:rowId xmlns:a16="http://schemas.microsoft.com/office/drawing/2014/main" val="10002"/>
                  </a:ext>
                </a:extLst>
              </a:tr>
              <a:tr h="928688">
                <a:tc>
                  <a:txBody>
                    <a:bodyPr/>
                    <a:lstStyle/>
                    <a:p>
                      <a:pPr algn="ctr"/>
                      <a:r>
                        <a:rPr lang="fr-FR" sz="1800" dirty="0"/>
                        <a:t>Non (400)</a:t>
                      </a:r>
                    </a:p>
                  </a:txBody>
                  <a:tcPr marL="91425" marR="9142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800" dirty="0"/>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220</a:t>
                      </a:r>
                    </a:p>
                    <a:p>
                      <a:pPr algn="ctr"/>
                      <a:endParaRPr lang="fr-FR" sz="1800" dirty="0"/>
                    </a:p>
                  </a:txBody>
                  <a:tcPr marL="91425" marR="91425" anchor="ctr"/>
                </a:tc>
                <a:tc>
                  <a:txBody>
                    <a:bodyPr/>
                    <a:lstStyle/>
                    <a:p>
                      <a:pPr algn="ctr"/>
                      <a:r>
                        <a:rPr lang="fr-FR" sz="1800" dirty="0"/>
                        <a:t>280</a:t>
                      </a:r>
                    </a:p>
                  </a:txBody>
                  <a:tcPr marL="91425" marR="91425" anchor="ctr"/>
                </a:tc>
                <a:extLst>
                  <a:ext uri="{0D108BD9-81ED-4DB2-BD59-A6C34878D82A}">
                    <a16:rowId xmlns:a16="http://schemas.microsoft.com/office/drawing/2014/main" val="10003"/>
                  </a:ext>
                </a:extLst>
              </a:tr>
            </a:tbl>
          </a:graphicData>
        </a:graphic>
      </p:graphicFrame>
      <p:grpSp>
        <p:nvGrpSpPr>
          <p:cNvPr id="84016" name="Groupe 12">
            <a:extLst>
              <a:ext uri="{FF2B5EF4-FFF2-40B4-BE49-F238E27FC236}">
                <a16:creationId xmlns:a16="http://schemas.microsoft.com/office/drawing/2014/main" id="{84F5CC6D-B568-4176-8C76-2898D1325696}"/>
              </a:ext>
            </a:extLst>
          </p:cNvPr>
          <p:cNvGrpSpPr>
            <a:grpSpLocks/>
          </p:cNvGrpSpPr>
          <p:nvPr/>
        </p:nvGrpSpPr>
        <p:grpSpPr bwMode="auto">
          <a:xfrm>
            <a:off x="4813300" y="4035425"/>
            <a:ext cx="4583113" cy="1608138"/>
            <a:chOff x="0" y="4464750"/>
            <a:chExt cx="4583655" cy="1607456"/>
          </a:xfrm>
        </p:grpSpPr>
        <p:sp>
          <p:nvSpPr>
            <p:cNvPr id="8" name="Ellipse 7">
              <a:extLst>
                <a:ext uri="{FF2B5EF4-FFF2-40B4-BE49-F238E27FC236}">
                  <a16:creationId xmlns:a16="http://schemas.microsoft.com/office/drawing/2014/main" id="{4485762F-8715-485E-AF1A-0D2443ED390F}"/>
                </a:ext>
              </a:extLst>
            </p:cNvPr>
            <p:cNvSpPr/>
            <p:nvPr/>
          </p:nvSpPr>
          <p:spPr>
            <a:xfrm>
              <a:off x="0" y="4464750"/>
              <a:ext cx="4572541" cy="642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 name="Ellipse 8">
              <a:extLst>
                <a:ext uri="{FF2B5EF4-FFF2-40B4-BE49-F238E27FC236}">
                  <a16:creationId xmlns:a16="http://schemas.microsoft.com/office/drawing/2014/main" id="{F3CD9E0F-4BE8-48CC-82A8-B8A4BD5AE8A6}"/>
                </a:ext>
              </a:extLst>
            </p:cNvPr>
            <p:cNvSpPr/>
            <p:nvPr/>
          </p:nvSpPr>
          <p:spPr>
            <a:xfrm>
              <a:off x="11114" y="5429541"/>
              <a:ext cx="4572541" cy="642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grpSp>
      <p:sp>
        <p:nvSpPr>
          <p:cNvPr id="10" name="Ellipse 9">
            <a:extLst>
              <a:ext uri="{FF2B5EF4-FFF2-40B4-BE49-F238E27FC236}">
                <a16:creationId xmlns:a16="http://schemas.microsoft.com/office/drawing/2014/main" id="{35FE1E0A-70F5-4E83-9C35-2DDEC02A7BCC}"/>
              </a:ext>
            </a:extLst>
          </p:cNvPr>
          <p:cNvSpPr/>
          <p:nvPr/>
        </p:nvSpPr>
        <p:spPr>
          <a:xfrm rot="5400000">
            <a:off x="768350" y="3722688"/>
            <a:ext cx="3286125" cy="1108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 name="Ellipse 10">
            <a:extLst>
              <a:ext uri="{FF2B5EF4-FFF2-40B4-BE49-F238E27FC236}">
                <a16:creationId xmlns:a16="http://schemas.microsoft.com/office/drawing/2014/main" id="{CB96CFDC-486C-4CAF-B4CF-CDE28C203745}"/>
              </a:ext>
            </a:extLst>
          </p:cNvPr>
          <p:cNvSpPr/>
          <p:nvPr/>
        </p:nvSpPr>
        <p:spPr>
          <a:xfrm rot="5400000">
            <a:off x="2120901" y="3727450"/>
            <a:ext cx="3295650" cy="1108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2" name="ZoneTexte 11">
            <a:extLst>
              <a:ext uri="{FF2B5EF4-FFF2-40B4-BE49-F238E27FC236}">
                <a16:creationId xmlns:a16="http://schemas.microsoft.com/office/drawing/2014/main" id="{E259C831-8560-492E-B45D-DE715487A97C}"/>
              </a:ext>
            </a:extLst>
          </p:cNvPr>
          <p:cNvSpPr txBox="1"/>
          <p:nvPr/>
        </p:nvSpPr>
        <p:spPr>
          <a:xfrm>
            <a:off x="5099050" y="5929313"/>
            <a:ext cx="3562350" cy="708025"/>
          </a:xfrm>
          <a:prstGeom prst="rect">
            <a:avLst/>
          </a:prstGeom>
          <a:noFill/>
        </p:spPr>
        <p:txBody>
          <a:bodyPr>
            <a:spAutoFit/>
          </a:bodyPr>
          <a:lstStyle/>
          <a:p>
            <a:pPr algn="ctr" eaLnBrk="1" hangingPunct="1">
              <a:defRPr/>
            </a:pPr>
            <a:r>
              <a:rPr lang="fr-FR" sz="2000" dirty="0">
                <a:latin typeface="+mn-lt"/>
              </a:rPr>
              <a:t>Pas de ≠ significative</a:t>
            </a:r>
          </a:p>
          <a:p>
            <a:pPr algn="ctr" eaLnBrk="1" hangingPunct="1">
              <a:defRPr/>
            </a:pPr>
            <a:r>
              <a:rPr lang="fr-FR" sz="2000" dirty="0">
                <a:latin typeface="+mn-lt"/>
              </a:rPr>
              <a:t>Défaut de puissance?</a:t>
            </a:r>
          </a:p>
        </p:txBody>
      </p:sp>
      <p:sp>
        <p:nvSpPr>
          <p:cNvPr id="14" name="ZoneTexte 13">
            <a:extLst>
              <a:ext uri="{FF2B5EF4-FFF2-40B4-BE49-F238E27FC236}">
                <a16:creationId xmlns:a16="http://schemas.microsoft.com/office/drawing/2014/main" id="{E3F124BA-CB5D-4EC0-A6C5-C6A051ECE950}"/>
              </a:ext>
            </a:extLst>
          </p:cNvPr>
          <p:cNvSpPr txBox="1"/>
          <p:nvPr/>
        </p:nvSpPr>
        <p:spPr>
          <a:xfrm>
            <a:off x="938213" y="5940425"/>
            <a:ext cx="3562350" cy="708025"/>
          </a:xfrm>
          <a:prstGeom prst="rect">
            <a:avLst/>
          </a:prstGeom>
          <a:noFill/>
        </p:spPr>
        <p:txBody>
          <a:bodyPr>
            <a:spAutoFit/>
          </a:bodyPr>
          <a:lstStyle/>
          <a:p>
            <a:pPr algn="ctr" eaLnBrk="1" hangingPunct="1">
              <a:defRPr/>
            </a:pPr>
            <a:r>
              <a:rPr lang="fr-FR" sz="2000" dirty="0">
                <a:latin typeface="+mn-lt"/>
              </a:rPr>
              <a:t>Cas recrutés dans services spécialisés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4408" y="3276600"/>
            <a:ext cx="279991" cy="279991"/>
          </a:xfrm>
          <a:prstGeom prst="rect">
            <a:avLst/>
          </a:prstGeom>
        </p:spPr>
      </p:pic>
    </p:spTree>
    <p:extLst>
      <p:ext uri="{BB962C8B-B14F-4D97-AF65-F5344CB8AC3E}">
        <p14:creationId xmlns:p14="http://schemas.microsoft.com/office/powerpoint/2010/main" val="1449614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82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C8B4CBA-16FF-41BA-A5E7-7D67CC76A676}"/>
              </a:ext>
            </a:extLst>
          </p:cNvPr>
          <p:cNvSpPr txBox="1">
            <a:spLocks noChangeArrowheads="1"/>
          </p:cNvSpPr>
          <p:nvPr/>
        </p:nvSpPr>
        <p:spPr bwMode="auto">
          <a:xfrm>
            <a:off x="357188" y="428625"/>
            <a:ext cx="7772400" cy="381000"/>
          </a:xfrm>
          <a:prstGeom prst="rect">
            <a:avLst/>
          </a:prstGeom>
          <a:noFill/>
          <a:ln w="9525">
            <a:noFill/>
            <a:miter lim="800000"/>
            <a:headEnd/>
            <a:tailEnd/>
          </a:ln>
        </p:spPr>
        <p:txBody>
          <a:bodyPr anchor="ctr"/>
          <a:lstStyle/>
          <a:p>
            <a:pPr algn="ctr">
              <a:defRPr/>
            </a:pPr>
            <a:r>
              <a:rPr lang="fr-FR" b="1" dirty="0">
                <a:latin typeface="+mn-lt"/>
                <a:ea typeface="+mj-ea"/>
                <a:cs typeface="+mj-cs"/>
              </a:rPr>
              <a:t>Avantages /Inconvénients </a:t>
            </a:r>
          </a:p>
          <a:p>
            <a:pPr algn="ctr">
              <a:defRPr/>
            </a:pPr>
            <a:r>
              <a:rPr lang="fr-FR" b="1" dirty="0">
                <a:latin typeface="+mn-lt"/>
                <a:ea typeface="+mj-ea"/>
                <a:cs typeface="+mj-cs"/>
              </a:rPr>
              <a:t>Vs études de cohortes</a:t>
            </a:r>
          </a:p>
        </p:txBody>
      </p:sp>
      <p:sp>
        <p:nvSpPr>
          <p:cNvPr id="8" name="Text Box 3">
            <a:extLst>
              <a:ext uri="{FF2B5EF4-FFF2-40B4-BE49-F238E27FC236}">
                <a16:creationId xmlns:a16="http://schemas.microsoft.com/office/drawing/2014/main" id="{3CBB75DB-EBD1-4030-8992-BFFF4C608591}"/>
              </a:ext>
            </a:extLst>
          </p:cNvPr>
          <p:cNvSpPr txBox="1">
            <a:spLocks noChangeArrowheads="1"/>
          </p:cNvSpPr>
          <p:nvPr/>
        </p:nvSpPr>
        <p:spPr bwMode="auto">
          <a:xfrm>
            <a:off x="518864" y="1034147"/>
            <a:ext cx="8229600" cy="5478423"/>
          </a:xfrm>
          <a:prstGeom prst="rect">
            <a:avLst/>
          </a:prstGeom>
          <a:noFill/>
          <a:ln w="9525">
            <a:noFill/>
            <a:miter lim="800000"/>
            <a:headEnd/>
            <a:tailEnd/>
          </a:ln>
        </p:spPr>
        <p:txBody>
          <a:bodyPr>
            <a:spAutoFit/>
          </a:bodyPr>
          <a:lstStyle/>
          <a:p>
            <a:pPr>
              <a:defRPr/>
            </a:pPr>
            <a:endParaRPr lang="fr-FR" sz="2000" dirty="0">
              <a:solidFill>
                <a:srgbClr val="0070C0"/>
              </a:solidFill>
              <a:latin typeface="Arial Narrow" pitchFamily="34" charset="0"/>
              <a:ea typeface="Times New Roman" pitchFamily="18" charset="0"/>
              <a:cs typeface="Arial" pitchFamily="34" charset="0"/>
            </a:endParaRPr>
          </a:p>
          <a:p>
            <a:pPr marL="361950" lvl="1" indent="-361950" eaLnBrk="1" hangingPunct="1">
              <a:spcBef>
                <a:spcPts val="0"/>
              </a:spcBef>
              <a:spcAft>
                <a:spcPts val="1200"/>
              </a:spcAft>
              <a:buClr>
                <a:schemeClr val="accent1"/>
              </a:buClr>
              <a:buFont typeface="Wingdings" pitchFamily="2" charset="2"/>
              <a:buChar char="J"/>
              <a:tabLst>
                <a:tab pos="374650" algn="l"/>
              </a:tabLst>
              <a:defRPr/>
            </a:pPr>
            <a:r>
              <a:rPr lang="fr-FR" sz="2000" dirty="0">
                <a:solidFill>
                  <a:srgbClr val="0070C0"/>
                </a:solidFill>
                <a:latin typeface="+mn-lt"/>
              </a:rPr>
              <a:t>Affections  rare et/ou durée longue entre exposition et apparition maladie =&gt; cohorte difficile voire impossible</a:t>
            </a:r>
          </a:p>
          <a:p>
            <a:pPr marL="361950" lvl="1" indent="-361950" eaLnBrk="1" hangingPunct="1">
              <a:spcBef>
                <a:spcPts val="0"/>
              </a:spcBef>
              <a:spcAft>
                <a:spcPts val="1200"/>
              </a:spcAft>
              <a:buClr>
                <a:schemeClr val="accent1"/>
              </a:buClr>
              <a:buFont typeface="Wingdings" pitchFamily="2" charset="2"/>
              <a:buChar char="J"/>
              <a:tabLst>
                <a:tab pos="374650" algn="l"/>
              </a:tabLst>
              <a:defRPr/>
            </a:pPr>
            <a:r>
              <a:rPr lang="fr-FR" sz="2000" dirty="0">
                <a:solidFill>
                  <a:srgbClr val="0070C0"/>
                </a:solidFill>
                <a:latin typeface="+mn-lt"/>
              </a:rPr>
              <a:t>Moins longues, moins de sujets nécessaires =&gt; moins coûteuses</a:t>
            </a:r>
          </a:p>
          <a:p>
            <a:pPr marL="342900" indent="-342900" eaLnBrk="1" hangingPunct="1">
              <a:spcBef>
                <a:spcPts val="0"/>
              </a:spcBef>
              <a:spcAft>
                <a:spcPts val="1200"/>
              </a:spcAft>
              <a:buClr>
                <a:schemeClr val="tx1"/>
              </a:buClr>
              <a:buFont typeface="Wingdings" pitchFamily="2" charset="2"/>
              <a:buChar char="L"/>
              <a:tabLst>
                <a:tab pos="288925" algn="l"/>
              </a:tabLst>
              <a:defRPr/>
            </a:pPr>
            <a:r>
              <a:rPr lang="fr-FR" sz="2000" dirty="0">
                <a:solidFill>
                  <a:srgbClr val="FF0000"/>
                </a:solidFill>
                <a:latin typeface="+mn-lt"/>
              </a:rPr>
              <a:t>Risque de </a:t>
            </a:r>
            <a:r>
              <a:rPr lang="fr-FR" sz="2000" b="1" dirty="0">
                <a:solidFill>
                  <a:srgbClr val="FF0000"/>
                </a:solidFill>
                <a:latin typeface="+mn-lt"/>
              </a:rPr>
              <a:t>Biais de sélection </a:t>
            </a:r>
            <a:r>
              <a:rPr lang="fr-FR" sz="2000" dirty="0">
                <a:solidFill>
                  <a:srgbClr val="FF0000"/>
                </a:solidFill>
                <a:latin typeface="+mn-lt"/>
              </a:rPr>
              <a:t>des cas et/ou des témoins et de </a:t>
            </a:r>
            <a:r>
              <a:rPr lang="fr-FR" sz="2000" b="1" dirty="0">
                <a:solidFill>
                  <a:srgbClr val="FF0000"/>
                </a:solidFill>
                <a:latin typeface="+mn-lt"/>
              </a:rPr>
              <a:t>Biais de mesure différentiels (biais de mémoire++) </a:t>
            </a:r>
            <a:r>
              <a:rPr lang="fr-FR" sz="2000" dirty="0">
                <a:solidFill>
                  <a:srgbClr val="FF0000"/>
                </a:solidFill>
                <a:latin typeface="+mn-lt"/>
              </a:rPr>
              <a:t>difficiles à identifier et à éliminer =&gt; faible niveau de preuve</a:t>
            </a:r>
          </a:p>
          <a:p>
            <a:pPr marL="342900" indent="-342900" eaLnBrk="1" hangingPunct="1">
              <a:spcBef>
                <a:spcPts val="0"/>
              </a:spcBef>
              <a:spcAft>
                <a:spcPts val="1200"/>
              </a:spcAft>
              <a:buClr>
                <a:schemeClr val="tx1"/>
              </a:buClr>
              <a:buFont typeface="Wingdings" pitchFamily="2" charset="2"/>
              <a:buChar char="L"/>
              <a:tabLst>
                <a:tab pos="288925" algn="l"/>
              </a:tabLst>
              <a:defRPr/>
            </a:pPr>
            <a:endParaRPr lang="fr-FR" sz="2000" dirty="0">
              <a:solidFill>
                <a:srgbClr val="FF0000"/>
              </a:solidFill>
              <a:latin typeface="+mn-lt"/>
            </a:endParaRPr>
          </a:p>
          <a:p>
            <a:pPr marL="342900" indent="-342900" eaLnBrk="1" hangingPunct="1">
              <a:spcBef>
                <a:spcPts val="0"/>
              </a:spcBef>
              <a:spcAft>
                <a:spcPts val="1200"/>
              </a:spcAft>
              <a:buClr>
                <a:schemeClr val="tx1"/>
              </a:buClr>
              <a:buFont typeface="Wingdings" pitchFamily="2" charset="2"/>
              <a:buChar char="L"/>
              <a:tabLst>
                <a:tab pos="288925" algn="l"/>
              </a:tabLst>
              <a:defRPr/>
            </a:pPr>
            <a:endParaRPr lang="fr-FR" sz="2000" dirty="0">
              <a:solidFill>
                <a:srgbClr val="FF0000"/>
              </a:solidFill>
              <a:latin typeface="+mn-lt"/>
            </a:endParaRPr>
          </a:p>
          <a:p>
            <a:pPr eaLnBrk="1" hangingPunct="1">
              <a:spcBef>
                <a:spcPts val="0"/>
              </a:spcBef>
              <a:spcAft>
                <a:spcPts val="1200"/>
              </a:spcAft>
              <a:buClr>
                <a:schemeClr val="tx1"/>
              </a:buClr>
              <a:buFont typeface="Wingdings" pitchFamily="2" charset="2"/>
              <a:buChar char="L"/>
              <a:tabLst>
                <a:tab pos="288925" algn="l"/>
              </a:tabLst>
              <a:defRPr/>
            </a:pPr>
            <a:r>
              <a:rPr lang="fr-FR" sz="2000" b="1" dirty="0">
                <a:solidFill>
                  <a:srgbClr val="FF0000"/>
                </a:solidFill>
                <a:latin typeface="+mn-lt"/>
              </a:rPr>
              <a:t> Attention à séquence temporelle</a:t>
            </a:r>
            <a:r>
              <a:rPr lang="fr-FR" sz="2000" dirty="0">
                <a:solidFill>
                  <a:srgbClr val="FF0000"/>
                </a:solidFill>
                <a:latin typeface="+mn-lt"/>
              </a:rPr>
              <a:t> : s’assurer que l’exposition au FDR est survenue avant la maladie et que FDR supposé n’est pas une conséquence</a:t>
            </a:r>
          </a:p>
          <a:p>
            <a:pPr eaLnBrk="1" hangingPunct="1">
              <a:spcBef>
                <a:spcPts val="0"/>
              </a:spcBef>
              <a:spcAft>
                <a:spcPts val="1200"/>
              </a:spcAft>
              <a:buClr>
                <a:schemeClr val="tx1"/>
              </a:buClr>
              <a:buFont typeface="Wingdings" pitchFamily="2" charset="2"/>
              <a:buChar char="L"/>
              <a:tabLst>
                <a:tab pos="288925" algn="l"/>
              </a:tabLst>
              <a:defRPr/>
            </a:pPr>
            <a:r>
              <a:rPr lang="fr-FR" sz="2000" dirty="0">
                <a:solidFill>
                  <a:srgbClr val="FF0000"/>
                </a:solidFill>
                <a:latin typeface="+mn-lt"/>
              </a:rPr>
              <a:t> Étude limitée à une affection</a:t>
            </a:r>
          </a:p>
          <a:p>
            <a:pPr marL="342900" indent="-342900" eaLnBrk="1" hangingPunct="1">
              <a:spcBef>
                <a:spcPts val="0"/>
              </a:spcBef>
              <a:spcAft>
                <a:spcPts val="1200"/>
              </a:spcAft>
              <a:buClr>
                <a:schemeClr val="tx1"/>
              </a:buClr>
              <a:buFont typeface="Wingdings" panose="05000000000000000000" pitchFamily="2" charset="2"/>
              <a:buChar char=""/>
              <a:tabLst>
                <a:tab pos="288925" algn="l"/>
              </a:tabLst>
              <a:defRPr/>
            </a:pPr>
            <a:r>
              <a:rPr lang="fr-FR" sz="2000" dirty="0">
                <a:latin typeface="+mn-lt"/>
              </a:rPr>
              <a:t>NB : Etude</a:t>
            </a:r>
            <a:r>
              <a:rPr lang="fr-FR" sz="2000" b="1" dirty="0">
                <a:solidFill>
                  <a:srgbClr val="00B050"/>
                </a:solidFill>
                <a:latin typeface="+mn-lt"/>
              </a:rPr>
              <a:t> </a:t>
            </a:r>
            <a:r>
              <a:rPr lang="fr-FR" sz="2000" dirty="0">
                <a:latin typeface="+mn-lt"/>
              </a:rPr>
              <a:t>cas-témoin nichée dans une cohorte : meilleur niveau de preuve car moins de risques de biais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
        <p:nvSpPr>
          <p:cNvPr id="5" name="Rectangle 4">
            <a:extLst>
              <a:ext uri="{FF2B5EF4-FFF2-40B4-BE49-F238E27FC236}">
                <a16:creationId xmlns:a16="http://schemas.microsoft.com/office/drawing/2014/main" id="{701185F5-0EBE-4084-ABEA-6A965DAAD028}"/>
              </a:ext>
            </a:extLst>
          </p:cNvPr>
          <p:cNvSpPr/>
          <p:nvPr/>
        </p:nvSpPr>
        <p:spPr>
          <a:xfrm>
            <a:off x="899592" y="3491217"/>
            <a:ext cx="7661392" cy="1015663"/>
          </a:xfrm>
          <a:prstGeom prst="rect">
            <a:avLst/>
          </a:prstGeom>
        </p:spPr>
        <p:txBody>
          <a:bodyPr wrap="square">
            <a:spAutoFit/>
          </a:bodyPr>
          <a:lstStyle/>
          <a:p>
            <a:pPr marL="177800" indent="-177800">
              <a:defRPr/>
            </a:pPr>
            <a:r>
              <a:rPr lang="fr-FR" sz="2000" b="1" dirty="0">
                <a:latin typeface="Calibri" panose="020F0502020204030204" pitchFamily="34" charset="0"/>
                <a:cs typeface="Calibri" panose="020F0502020204030204" pitchFamily="34" charset="0"/>
              </a:rPr>
              <a:t>En pratique on ne peut identifier que des  « risques de biais » car </a:t>
            </a:r>
            <a:r>
              <a:rPr lang="fr-FR" sz="2000" dirty="0">
                <a:latin typeface="Calibri" panose="020F0502020204030204" pitchFamily="34" charset="0"/>
                <a:cs typeface="Calibri" panose="020F0502020204030204" pitchFamily="34" charset="0"/>
              </a:rPr>
              <a:t>il est souvent difficile d’affirmer leur présence ou leur absence. C’est une des raisons principales du faible niveau de preuve</a:t>
            </a:r>
          </a:p>
        </p:txBody>
      </p:sp>
    </p:spTree>
    <p:extLst>
      <p:ext uri="{BB962C8B-B14F-4D97-AF65-F5344CB8AC3E}">
        <p14:creationId xmlns:p14="http://schemas.microsoft.com/office/powerpoint/2010/main" val="17214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contenu 2">
            <a:extLst>
              <a:ext uri="{FF2B5EF4-FFF2-40B4-BE49-F238E27FC236}">
                <a16:creationId xmlns:a16="http://schemas.microsoft.com/office/drawing/2014/main" id="{FF078A10-4AA8-43BF-9D21-888AD61E7FEC}"/>
              </a:ext>
            </a:extLst>
          </p:cNvPr>
          <p:cNvSpPr>
            <a:spLocks noGrp="1"/>
          </p:cNvSpPr>
          <p:nvPr>
            <p:ph idx="1"/>
          </p:nvPr>
        </p:nvSpPr>
        <p:spPr>
          <a:xfrm>
            <a:off x="136525" y="688975"/>
            <a:ext cx="8972550" cy="4525963"/>
          </a:xfrm>
        </p:spPr>
        <p:txBody>
          <a:bodyPr/>
          <a:lstStyle/>
          <a:p>
            <a:pPr>
              <a:buFont typeface="Arial" panose="020B0604020202020204" pitchFamily="34" charset="0"/>
              <a:buNone/>
            </a:pPr>
            <a:endParaRPr lang="fr-FR" altLang="fr-FR" sz="2800" b="1" dirty="0"/>
          </a:p>
          <a:p>
            <a:pPr>
              <a:lnSpc>
                <a:spcPct val="80000"/>
              </a:lnSpc>
            </a:pPr>
            <a:r>
              <a:rPr lang="fr-FR" altLang="fr-FR" sz="2400" dirty="0"/>
              <a:t>Case-control </a:t>
            </a:r>
            <a:r>
              <a:rPr lang="fr-FR" altLang="fr-FR" sz="2400" dirty="0" err="1"/>
              <a:t>study</a:t>
            </a:r>
            <a:r>
              <a:rPr lang="fr-FR" altLang="fr-FR" sz="2400" dirty="0"/>
              <a:t> = étude cas-témoins</a:t>
            </a:r>
          </a:p>
          <a:p>
            <a:pPr>
              <a:lnSpc>
                <a:spcPct val="80000"/>
              </a:lnSpc>
            </a:pPr>
            <a:r>
              <a:rPr lang="fr-FR" altLang="fr-FR" sz="2400" dirty="0" err="1"/>
              <a:t>Exposure</a:t>
            </a:r>
            <a:r>
              <a:rPr lang="fr-FR" altLang="fr-FR" sz="2400" dirty="0"/>
              <a:t> = exposition</a:t>
            </a:r>
          </a:p>
          <a:p>
            <a:pPr>
              <a:lnSpc>
                <a:spcPct val="80000"/>
              </a:lnSpc>
            </a:pPr>
            <a:r>
              <a:rPr lang="fr-FR" altLang="fr-FR" sz="2400" dirty="0" err="1"/>
              <a:t>Risk</a:t>
            </a:r>
            <a:r>
              <a:rPr lang="fr-FR" altLang="fr-FR" sz="2400" dirty="0"/>
              <a:t> factor = facteur de risque</a:t>
            </a:r>
          </a:p>
          <a:p>
            <a:pPr>
              <a:lnSpc>
                <a:spcPct val="80000"/>
              </a:lnSpc>
            </a:pPr>
            <a:r>
              <a:rPr lang="fr-FR" altLang="fr-FR" sz="2400" dirty="0" err="1"/>
              <a:t>Odds</a:t>
            </a:r>
            <a:r>
              <a:rPr lang="fr-FR" altLang="fr-FR" sz="2400" dirty="0"/>
              <a:t> Ratio = Rapport de côtes (on utilise en fait souvent OR)</a:t>
            </a:r>
          </a:p>
          <a:p>
            <a:pPr>
              <a:lnSpc>
                <a:spcPct val="80000"/>
              </a:lnSpc>
            </a:pPr>
            <a:r>
              <a:rPr lang="fr-FR" altLang="fr-FR" sz="2400" dirty="0" err="1"/>
              <a:t>Crude</a:t>
            </a:r>
            <a:r>
              <a:rPr lang="fr-FR" altLang="fr-FR" sz="2400" dirty="0"/>
              <a:t> OR = OR brut, </a:t>
            </a:r>
            <a:r>
              <a:rPr lang="fr-FR" altLang="fr-FR" sz="2400" dirty="0" err="1"/>
              <a:t>Adjusted</a:t>
            </a:r>
            <a:r>
              <a:rPr lang="fr-FR" altLang="fr-FR" sz="2400" dirty="0"/>
              <a:t> OR = OR ajusté</a:t>
            </a:r>
          </a:p>
          <a:p>
            <a:pPr>
              <a:lnSpc>
                <a:spcPct val="80000"/>
              </a:lnSpc>
            </a:pPr>
            <a:r>
              <a:rPr lang="fr-FR" altLang="fr-FR" sz="2400" dirty="0"/>
              <a:t>Confidence </a:t>
            </a:r>
            <a:r>
              <a:rPr lang="fr-FR" altLang="fr-FR" sz="2400" dirty="0" err="1"/>
              <a:t>Interval</a:t>
            </a:r>
            <a:r>
              <a:rPr lang="fr-FR" altLang="fr-FR" sz="2400" dirty="0"/>
              <a:t> = intervalle de confiance</a:t>
            </a:r>
          </a:p>
          <a:p>
            <a:pPr>
              <a:lnSpc>
                <a:spcPct val="80000"/>
              </a:lnSpc>
            </a:pPr>
            <a:r>
              <a:rPr lang="fr-FR" altLang="fr-FR" sz="2400" dirty="0" err="1"/>
              <a:t>Sample</a:t>
            </a:r>
            <a:r>
              <a:rPr lang="fr-FR" altLang="fr-FR" sz="2400" dirty="0"/>
              <a:t> size = taille d’échantillon</a:t>
            </a:r>
          </a:p>
          <a:p>
            <a:pPr>
              <a:lnSpc>
                <a:spcPct val="80000"/>
              </a:lnSpc>
            </a:pPr>
            <a:r>
              <a:rPr lang="fr-FR" altLang="fr-FR" sz="2400" dirty="0"/>
              <a:t>Evidence = éléments de preuve</a:t>
            </a:r>
          </a:p>
          <a:p>
            <a:pPr>
              <a:lnSpc>
                <a:spcPct val="80000"/>
              </a:lnSpc>
            </a:pPr>
            <a:r>
              <a:rPr lang="fr-FR" altLang="fr-FR" sz="2400" dirty="0" err="1"/>
              <a:t>Bias</a:t>
            </a:r>
            <a:r>
              <a:rPr lang="fr-FR" altLang="fr-FR" sz="2400" dirty="0"/>
              <a:t> = biais</a:t>
            </a:r>
          </a:p>
          <a:p>
            <a:pPr>
              <a:lnSpc>
                <a:spcPct val="80000"/>
              </a:lnSpc>
            </a:pPr>
            <a:r>
              <a:rPr lang="fr-FR" altLang="fr-FR" sz="2400" dirty="0" err="1"/>
              <a:t>Confounding</a:t>
            </a:r>
            <a:r>
              <a:rPr lang="fr-FR" altLang="fr-FR" sz="2400" dirty="0"/>
              <a:t> factor = facteur de confusion</a:t>
            </a:r>
          </a:p>
          <a:p>
            <a:pPr>
              <a:lnSpc>
                <a:spcPct val="80000"/>
              </a:lnSpc>
            </a:pPr>
            <a:r>
              <a:rPr lang="fr-FR" altLang="fr-FR" sz="2400" dirty="0" err="1"/>
              <a:t>Nested</a:t>
            </a:r>
            <a:r>
              <a:rPr lang="fr-FR" altLang="fr-FR" sz="2400" dirty="0"/>
              <a:t> case-control </a:t>
            </a:r>
            <a:r>
              <a:rPr lang="fr-FR" altLang="fr-FR" sz="2400" dirty="0" err="1"/>
              <a:t>study</a:t>
            </a:r>
            <a:r>
              <a:rPr lang="fr-FR" altLang="fr-FR" sz="2400" dirty="0"/>
              <a:t> = étude cas-témoins nichée dans une cohorte</a:t>
            </a:r>
          </a:p>
          <a:p>
            <a:pPr>
              <a:lnSpc>
                <a:spcPct val="80000"/>
              </a:lnSpc>
            </a:pPr>
            <a:endParaRPr lang="fr-FR" altLang="fr-FR" sz="2400" dirty="0"/>
          </a:p>
          <a:p>
            <a:pPr>
              <a:lnSpc>
                <a:spcPct val="80000"/>
              </a:lnSpc>
            </a:pPr>
            <a:endParaRPr lang="fr-FR" altLang="fr-FR" sz="2400" dirty="0"/>
          </a:p>
        </p:txBody>
      </p:sp>
      <p:sp>
        <p:nvSpPr>
          <p:cNvPr id="80899" name="Titre 1">
            <a:extLst>
              <a:ext uri="{FF2B5EF4-FFF2-40B4-BE49-F238E27FC236}">
                <a16:creationId xmlns:a16="http://schemas.microsoft.com/office/drawing/2014/main" id="{BDF6B884-9BFF-4B93-A6DD-58A57700F36E}"/>
              </a:ext>
            </a:extLst>
          </p:cNvPr>
          <p:cNvSpPr txBox="1">
            <a:spLocks/>
          </p:cNvSpPr>
          <p:nvPr/>
        </p:nvSpPr>
        <p:spPr bwMode="auto">
          <a:xfrm>
            <a:off x="457200" y="142875"/>
            <a:ext cx="82296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3600" b="1"/>
              <a:t>Glossaire Français - Anglais</a:t>
            </a:r>
            <a:endParaRPr lang="fr-FR" altLang="fr-FR" sz="2400" b="1">
              <a:latin typeface="Garamond" panose="02020404030301010803" pitchFamily="18"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5287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contenu 2">
            <a:extLst>
              <a:ext uri="{FF2B5EF4-FFF2-40B4-BE49-F238E27FC236}">
                <a16:creationId xmlns:a16="http://schemas.microsoft.com/office/drawing/2014/main" id="{7FBC6928-AEB2-4A34-AAE2-6344C467BD60}"/>
              </a:ext>
            </a:extLst>
          </p:cNvPr>
          <p:cNvSpPr>
            <a:spLocks noGrp="1"/>
          </p:cNvSpPr>
          <p:nvPr>
            <p:ph idx="1"/>
          </p:nvPr>
        </p:nvSpPr>
        <p:spPr>
          <a:xfrm>
            <a:off x="136525" y="415925"/>
            <a:ext cx="8972550" cy="4525963"/>
          </a:xfrm>
        </p:spPr>
        <p:txBody>
          <a:bodyPr/>
          <a:lstStyle/>
          <a:p>
            <a:pPr>
              <a:buFont typeface="Arial" panose="020B0604020202020204" pitchFamily="34" charset="0"/>
              <a:buNone/>
            </a:pPr>
            <a:endParaRPr lang="fr-FR" altLang="fr-FR" sz="2800" b="1" dirty="0"/>
          </a:p>
          <a:p>
            <a:pPr>
              <a:lnSpc>
                <a:spcPct val="80000"/>
              </a:lnSpc>
            </a:pPr>
            <a:r>
              <a:rPr lang="fr-FR" altLang="fr-FR" sz="2400" b="1" dirty="0"/>
              <a:t>Observationnelle </a:t>
            </a:r>
            <a:r>
              <a:rPr lang="fr-FR" altLang="fr-FR" sz="2400" dirty="0"/>
              <a:t>(vs</a:t>
            </a:r>
            <a:r>
              <a:rPr lang="fr-FR" altLang="fr-FR" sz="2400" b="1" dirty="0"/>
              <a:t> </a:t>
            </a:r>
            <a:r>
              <a:rPr lang="fr-FR" altLang="fr-FR" sz="2400" dirty="0"/>
              <a:t>expérimentales)</a:t>
            </a:r>
          </a:p>
          <a:p>
            <a:pPr>
              <a:lnSpc>
                <a:spcPct val="80000"/>
              </a:lnSpc>
            </a:pPr>
            <a:r>
              <a:rPr lang="fr-FR" altLang="fr-FR" sz="2400" b="1" dirty="0"/>
              <a:t>Comparatives </a:t>
            </a:r>
            <a:r>
              <a:rPr lang="fr-FR" altLang="fr-FR" sz="2400" dirty="0"/>
              <a:t>(vs descriptives)</a:t>
            </a:r>
          </a:p>
          <a:p>
            <a:pPr>
              <a:lnSpc>
                <a:spcPct val="80000"/>
              </a:lnSpc>
            </a:pPr>
            <a:r>
              <a:rPr lang="fr-FR" altLang="fr-FR" sz="2400" b="1" dirty="0"/>
              <a:t>Analytiques</a:t>
            </a:r>
            <a:r>
              <a:rPr lang="fr-FR" altLang="fr-FR" sz="2400" dirty="0"/>
              <a:t> </a:t>
            </a:r>
            <a:r>
              <a:rPr lang="fr-FR" altLang="fr-FR" sz="2400" b="1" dirty="0"/>
              <a:t>(≈ étiologiques) </a:t>
            </a:r>
            <a:r>
              <a:rPr lang="fr-FR" altLang="fr-FR" sz="2400" dirty="0"/>
              <a:t>versus descriptives </a:t>
            </a:r>
          </a:p>
          <a:p>
            <a:pPr>
              <a:lnSpc>
                <a:spcPct val="80000"/>
              </a:lnSpc>
            </a:pPr>
            <a:r>
              <a:rPr lang="fr-FR" altLang="fr-FR" sz="2400" b="1" dirty="0"/>
              <a:t>Recueil FDR après survenue de la maladie</a:t>
            </a:r>
          </a:p>
          <a:p>
            <a:pPr>
              <a:lnSpc>
                <a:spcPct val="80000"/>
              </a:lnSpc>
              <a:buFont typeface="Arial" panose="020B0604020202020204" pitchFamily="34" charset="0"/>
              <a:buNone/>
            </a:pPr>
            <a:r>
              <a:rPr lang="fr-FR" altLang="fr-FR" sz="2400" dirty="0"/>
              <a:t>	 =&gt;</a:t>
            </a:r>
            <a:r>
              <a:rPr lang="fr-FR" altLang="fr-FR" sz="2400" b="1" dirty="0"/>
              <a:t>Risque de biais de mesure différentiel de l’exposition (biais de mémoire++/souvenir) </a:t>
            </a:r>
          </a:p>
          <a:p>
            <a:pPr>
              <a:lnSpc>
                <a:spcPct val="80000"/>
              </a:lnSpc>
            </a:pPr>
            <a:r>
              <a:rPr lang="fr-FR" altLang="fr-FR" sz="2400" dirty="0"/>
              <a:t>Difficulté de trouver des </a:t>
            </a:r>
            <a:r>
              <a:rPr lang="fr-FR" altLang="fr-FR" sz="2400" b="1" dirty="0"/>
              <a:t>cas et des témoins comparables</a:t>
            </a:r>
          </a:p>
          <a:p>
            <a:pPr>
              <a:lnSpc>
                <a:spcPct val="80000"/>
              </a:lnSpc>
              <a:buFont typeface="Arial" panose="020B0604020202020204" pitchFamily="34" charset="0"/>
              <a:buNone/>
            </a:pPr>
            <a:r>
              <a:rPr lang="fr-FR" altLang="fr-FR" sz="2400" dirty="0"/>
              <a:t>	=&gt;</a:t>
            </a:r>
            <a:r>
              <a:rPr lang="fr-FR" altLang="fr-FR" sz="2400" b="1" dirty="0"/>
              <a:t>Risque de biais de sélection différentiel</a:t>
            </a:r>
          </a:p>
          <a:p>
            <a:r>
              <a:rPr lang="fr-FR" altLang="fr-FR" sz="2400" b="1" dirty="0"/>
              <a:t>Mauvaise maitrise de la chronologie (FDR avant CJ ?)</a:t>
            </a:r>
          </a:p>
          <a:p>
            <a:pPr>
              <a:lnSpc>
                <a:spcPct val="80000"/>
              </a:lnSpc>
            </a:pPr>
            <a:r>
              <a:rPr lang="fr-FR" altLang="fr-FR" sz="2400" b="1" dirty="0"/>
              <a:t>Niveau de preuve bas : 3 </a:t>
            </a:r>
          </a:p>
          <a:p>
            <a:pPr>
              <a:lnSpc>
                <a:spcPct val="80000"/>
              </a:lnSpc>
            </a:pPr>
            <a:r>
              <a:rPr lang="fr-FR" altLang="fr-FR" sz="2400" b="1" dirty="0"/>
              <a:t>Facteurs de confusion potentiels </a:t>
            </a:r>
            <a:r>
              <a:rPr lang="fr-FR" altLang="fr-FR" sz="2400" dirty="0"/>
              <a:t>doivent être pris en compte dans le design (</a:t>
            </a:r>
            <a:r>
              <a:rPr lang="fr-FR" altLang="fr-FR" sz="2400" b="1" dirty="0"/>
              <a:t>appariement</a:t>
            </a:r>
            <a:r>
              <a:rPr lang="fr-FR" altLang="fr-FR" sz="2400" dirty="0"/>
              <a:t>, stratification) ou dans </a:t>
            </a:r>
            <a:r>
              <a:rPr lang="fr-FR" altLang="fr-FR" sz="2400" b="1" dirty="0"/>
              <a:t>l’analyse</a:t>
            </a:r>
            <a:r>
              <a:rPr lang="fr-FR" altLang="fr-FR" sz="2400" dirty="0"/>
              <a:t> (analyse multivariée)</a:t>
            </a:r>
          </a:p>
          <a:p>
            <a:pPr>
              <a:lnSpc>
                <a:spcPct val="80000"/>
              </a:lnSpc>
            </a:pPr>
            <a:r>
              <a:rPr lang="fr-FR" altLang="fr-FR" sz="2400" dirty="0"/>
              <a:t>Cas-témoin nichée dans une cohorte moins de risque de biais de sélection et de mémoire</a:t>
            </a:r>
          </a:p>
          <a:p>
            <a:pPr>
              <a:lnSpc>
                <a:spcPct val="80000"/>
              </a:lnSpc>
            </a:pPr>
            <a:endParaRPr lang="fr-FR" altLang="fr-FR" sz="2400" dirty="0"/>
          </a:p>
        </p:txBody>
      </p:sp>
      <p:sp>
        <p:nvSpPr>
          <p:cNvPr id="82947" name="Titre 1">
            <a:extLst>
              <a:ext uri="{FF2B5EF4-FFF2-40B4-BE49-F238E27FC236}">
                <a16:creationId xmlns:a16="http://schemas.microsoft.com/office/drawing/2014/main" id="{192073E1-168F-430D-A84B-393E9D32F333}"/>
              </a:ext>
            </a:extLst>
          </p:cNvPr>
          <p:cNvSpPr txBox="1">
            <a:spLocks/>
          </p:cNvSpPr>
          <p:nvPr/>
        </p:nvSpPr>
        <p:spPr bwMode="auto">
          <a:xfrm>
            <a:off x="457200" y="142875"/>
            <a:ext cx="82296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3600"/>
              <a:t>A RETENIR</a:t>
            </a:r>
            <a:endParaRPr lang="fr-FR" altLang="fr-FR" sz="2400" b="1">
              <a:latin typeface="Garamond" panose="02020404030301010803" pitchFamily="18"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43692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1556792"/>
            <a:ext cx="8208962" cy="4001095"/>
          </a:xfrm>
          <a:prstGeom prst="rect">
            <a:avLst/>
          </a:prstGeom>
          <a:noFill/>
        </p:spPr>
        <p:txBody>
          <a:bodyPr>
            <a:spAutoFit/>
          </a:bodyPr>
          <a:lstStyle/>
          <a:p>
            <a:pPr>
              <a:defRPr/>
            </a:pPr>
            <a:r>
              <a:rPr lang="fr-FR" sz="5400" dirty="0">
                <a:latin typeface="+mn-lt"/>
              </a:rPr>
              <a:t>Merci de votre attention</a:t>
            </a:r>
          </a:p>
          <a:p>
            <a:pPr>
              <a:defRPr/>
            </a:pPr>
            <a:endParaRPr lang="fr-FR" sz="4800" b="1" dirty="0">
              <a:latin typeface="+mn-lt"/>
            </a:endParaRPr>
          </a:p>
          <a:p>
            <a:pPr>
              <a:defRPr/>
            </a:pPr>
            <a:r>
              <a:rPr lang="fr-FR" sz="4000" dirty="0">
                <a:latin typeface="+mn-lt"/>
              </a:rPr>
              <a:t>Pour toute question : </a:t>
            </a:r>
          </a:p>
          <a:p>
            <a:pPr lvl="0">
              <a:defRPr/>
            </a:pPr>
            <a:r>
              <a:rPr lang="fr-FR" sz="4000" dirty="0">
                <a:solidFill>
                  <a:prstClr val="black"/>
                </a:solidFill>
                <a:latin typeface="Calibri"/>
                <a:hlinkClick r:id="rId2"/>
              </a:rPr>
              <a:t>Julie.haesebaert@univ-lyon1.fr </a:t>
            </a:r>
          </a:p>
          <a:p>
            <a:pPr>
              <a:defRPr/>
            </a:pPr>
            <a:endParaRPr lang="fr-FR" sz="7200" b="1" dirty="0">
              <a:latin typeface="+mn-lt"/>
            </a:endParaRPr>
          </a:p>
        </p:txBody>
      </p:sp>
      <p:sp>
        <p:nvSpPr>
          <p:cNvPr id="4" name="Espace réservé du numéro de diapositive 3"/>
          <p:cNvSpPr>
            <a:spLocks noGrp="1"/>
          </p:cNvSpPr>
          <p:nvPr>
            <p:ph type="sldNum" sz="quarter" idx="12"/>
          </p:nvPr>
        </p:nvSpPr>
        <p:spPr/>
        <p:txBody>
          <a:bodyPr/>
          <a:lstStyle/>
          <a:p>
            <a:pPr>
              <a:defRPr/>
            </a:pPr>
            <a:fld id="{CBAA5B79-964A-4FBC-ABBD-1DB548FEBF53}" type="slidenum">
              <a:rPr lang="fr-FR" altLang="fr-FR" smtClean="0"/>
              <a:pPr>
                <a:defRPr/>
              </a:pPr>
              <a:t>65</a:t>
            </a:fld>
            <a:endParaRPr lang="fr-FR" alt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57438" y="1291580"/>
            <a:ext cx="6500812" cy="4873724"/>
          </a:xfrm>
        </p:spPr>
        <p:txBody>
          <a:bodyPr rtlCol="0">
            <a:normAutofit fontScale="62500" lnSpcReduction="20000"/>
          </a:bodyPr>
          <a:lstStyle/>
          <a:p>
            <a:pPr marL="144000" indent="0" eaLnBrk="1" fontAlgn="auto" hangingPunct="1">
              <a:lnSpc>
                <a:spcPct val="270000"/>
              </a:lnSpc>
              <a:spcBef>
                <a:spcPts val="0"/>
              </a:spcBef>
              <a:spcAft>
                <a:spcPts val="0"/>
              </a:spcAft>
              <a:buFont typeface="Arial" panose="020B0604020202020204" pitchFamily="34" charset="0"/>
              <a:buNone/>
              <a:defRPr/>
            </a:pPr>
            <a:endParaRPr lang="fr-FR" sz="2800" b="1" dirty="0">
              <a:solidFill>
                <a:srgbClr val="C00000"/>
              </a:solidFill>
            </a:endParaRPr>
          </a:p>
          <a:p>
            <a:pPr marL="144000" indent="0" eaLnBrk="1" fontAlgn="auto" hangingPunct="1">
              <a:lnSpc>
                <a:spcPct val="170000"/>
              </a:lnSpc>
              <a:spcBef>
                <a:spcPts val="0"/>
              </a:spcBef>
              <a:spcAft>
                <a:spcPts val="0"/>
              </a:spcAft>
              <a:buFont typeface="Arial" panose="020B0604020202020204" pitchFamily="34" charset="0"/>
              <a:buNone/>
              <a:defRPr/>
            </a:pPr>
            <a:r>
              <a:rPr lang="fr-FR" sz="4400" b="1" dirty="0">
                <a:solidFill>
                  <a:srgbClr val="00B050"/>
                </a:solidFill>
              </a:rPr>
              <a:t>Parmi des personnes âgées de 18 à 65 ans</a:t>
            </a:r>
          </a:p>
          <a:p>
            <a:pPr marL="144000" indent="0" eaLnBrk="1" fontAlgn="auto" hangingPunct="1">
              <a:lnSpc>
                <a:spcPct val="170000"/>
              </a:lnSpc>
              <a:spcBef>
                <a:spcPts val="0"/>
              </a:spcBef>
              <a:spcAft>
                <a:spcPts val="0"/>
              </a:spcAft>
              <a:buFont typeface="Arial" panose="020B0604020202020204" pitchFamily="34" charset="0"/>
              <a:buNone/>
              <a:defRPr/>
            </a:pPr>
            <a:r>
              <a:rPr lang="fr-FR" sz="4400" dirty="0"/>
              <a:t>celles atteintes d’une </a:t>
            </a:r>
            <a:r>
              <a:rPr lang="fr-FR" sz="4400" b="1" dirty="0">
                <a:solidFill>
                  <a:srgbClr val="00B0F0"/>
                </a:solidFill>
              </a:rPr>
              <a:t>sclérose en plaques </a:t>
            </a:r>
          </a:p>
          <a:p>
            <a:pPr marL="144000" indent="0" eaLnBrk="1" fontAlgn="auto" hangingPunct="1">
              <a:lnSpc>
                <a:spcPct val="170000"/>
              </a:lnSpc>
              <a:spcBef>
                <a:spcPts val="0"/>
              </a:spcBef>
              <a:spcAft>
                <a:spcPts val="0"/>
              </a:spcAft>
              <a:buNone/>
              <a:defRPr/>
            </a:pPr>
            <a:r>
              <a:rPr lang="fr-FR" sz="4400" dirty="0"/>
              <a:t>avaient-elles été plus souvent</a:t>
            </a:r>
            <a:r>
              <a:rPr lang="fr-FR" sz="4400" b="1" dirty="0">
                <a:solidFill>
                  <a:schemeClr val="accent2">
                    <a:lumMod val="75000"/>
                  </a:schemeClr>
                </a:solidFill>
              </a:rPr>
              <a:t> vaccinées contre l’hépatite B </a:t>
            </a:r>
            <a:r>
              <a:rPr lang="fr-FR" sz="4400" dirty="0"/>
              <a:t>que celles </a:t>
            </a:r>
            <a:r>
              <a:rPr lang="fr-FR" sz="4400" b="1" dirty="0">
                <a:solidFill>
                  <a:srgbClr val="FF0000"/>
                </a:solidFill>
              </a:rPr>
              <a:t>indemnes de sclérose en plaques? </a:t>
            </a:r>
          </a:p>
        </p:txBody>
      </p:sp>
      <p:sp>
        <p:nvSpPr>
          <p:cNvPr id="4" name="ZoneTexte 3"/>
          <p:cNvSpPr txBox="1"/>
          <p:nvPr/>
        </p:nvSpPr>
        <p:spPr>
          <a:xfrm>
            <a:off x="7380288" y="5805488"/>
            <a:ext cx="1763712" cy="923925"/>
          </a:xfrm>
          <a:prstGeom prst="rect">
            <a:avLst/>
          </a:prstGeom>
          <a:noFill/>
        </p:spPr>
        <p:txBody>
          <a:bodyPr>
            <a:spAutoFit/>
          </a:bodyPr>
          <a:lstStyle/>
          <a:p>
            <a:pPr>
              <a:defRPr/>
            </a:pPr>
            <a:r>
              <a:rPr lang="fr-FR" sz="5400" b="1" dirty="0">
                <a:solidFill>
                  <a:srgbClr val="00B050"/>
                </a:solidFill>
                <a:latin typeface="+mj-lt"/>
              </a:rPr>
              <a:t>P</a:t>
            </a:r>
            <a:r>
              <a:rPr lang="fr-FR" sz="5400" b="1" dirty="0">
                <a:solidFill>
                  <a:schemeClr val="accent2">
                    <a:lumMod val="75000"/>
                  </a:schemeClr>
                </a:solidFill>
                <a:latin typeface="+mj-lt"/>
              </a:rPr>
              <a:t>F</a:t>
            </a:r>
            <a:r>
              <a:rPr lang="fr-FR" sz="5400" b="1" dirty="0">
                <a:solidFill>
                  <a:srgbClr val="FF0000"/>
                </a:solidFill>
                <a:latin typeface="+mj-lt"/>
              </a:rPr>
              <a:t>C</a:t>
            </a:r>
            <a:r>
              <a:rPr lang="fr-FR" sz="5400" b="1" dirty="0">
                <a:solidFill>
                  <a:srgbClr val="00B0F0"/>
                </a:solidFill>
                <a:latin typeface="+mj-lt"/>
              </a:rPr>
              <a:t>O</a:t>
            </a:r>
          </a:p>
        </p:txBody>
      </p:sp>
      <p:sp>
        <p:nvSpPr>
          <p:cNvPr id="5" name="Espace réservé du contenu 2"/>
          <p:cNvSpPr txBox="1">
            <a:spLocks/>
          </p:cNvSpPr>
          <p:nvPr/>
        </p:nvSpPr>
        <p:spPr bwMode="auto">
          <a:xfrm>
            <a:off x="0" y="1811338"/>
            <a:ext cx="2428875" cy="2260600"/>
          </a:xfrm>
          <a:prstGeom prst="rect">
            <a:avLst/>
          </a:prstGeom>
          <a:noFill/>
          <a:ln w="9525">
            <a:noFill/>
            <a:miter lim="800000"/>
            <a:headEnd/>
            <a:tailEnd/>
          </a:ln>
        </p:spPr>
        <p:txBody>
          <a:bodyPr/>
          <a:lstStyle/>
          <a:p>
            <a:pPr marL="182563" indent="-182563" eaLnBrk="1" fontAlgn="auto" hangingPunct="1">
              <a:spcBef>
                <a:spcPct val="20000"/>
              </a:spcBef>
              <a:spcAft>
                <a:spcPts val="0"/>
              </a:spcAft>
              <a:buFont typeface="Arial" pitchFamily="34" charset="0"/>
              <a:buNone/>
              <a:defRPr/>
            </a:pPr>
            <a:br>
              <a:rPr lang="fr-FR" b="1" dirty="0">
                <a:solidFill>
                  <a:srgbClr val="C00000"/>
                </a:solidFill>
                <a:latin typeface="+mn-lt"/>
              </a:rPr>
            </a:br>
            <a:r>
              <a:rPr lang="fr-FR" b="1" dirty="0">
                <a:solidFill>
                  <a:srgbClr val="00B050"/>
                </a:solidFill>
                <a:latin typeface="+mn-lt"/>
              </a:rPr>
              <a:t>P : Population</a:t>
            </a:r>
          </a:p>
          <a:p>
            <a:pPr marL="182563" indent="-182563" eaLnBrk="1" fontAlgn="auto" hangingPunct="1">
              <a:spcBef>
                <a:spcPct val="20000"/>
              </a:spcBef>
              <a:spcAft>
                <a:spcPts val="0"/>
              </a:spcAft>
              <a:buFont typeface="Arial" pitchFamily="34" charset="0"/>
              <a:buNone/>
              <a:defRPr/>
            </a:pPr>
            <a:r>
              <a:rPr lang="fr-FR" b="1" dirty="0">
                <a:solidFill>
                  <a:srgbClr val="00B050"/>
                </a:solidFill>
                <a:latin typeface="+mn-lt"/>
              </a:rPr>
              <a:t>	</a:t>
            </a:r>
            <a:r>
              <a:rPr lang="fr-FR" b="1" dirty="0">
                <a:solidFill>
                  <a:schemeClr val="accent2">
                    <a:lumMod val="75000"/>
                  </a:schemeClr>
                </a:solidFill>
                <a:latin typeface="+mn-lt"/>
              </a:rPr>
              <a:t>F  : Facteur de risque</a:t>
            </a:r>
          </a:p>
          <a:p>
            <a:pPr marL="182563" indent="-182563" eaLnBrk="1" fontAlgn="auto" hangingPunct="1">
              <a:spcBef>
                <a:spcPct val="20000"/>
              </a:spcBef>
              <a:spcAft>
                <a:spcPts val="0"/>
              </a:spcAft>
              <a:buFont typeface="Arial" pitchFamily="34" charset="0"/>
              <a:buNone/>
              <a:defRPr/>
            </a:pPr>
            <a:r>
              <a:rPr lang="fr-FR" b="1" dirty="0">
                <a:solidFill>
                  <a:srgbClr val="FF0000"/>
                </a:solidFill>
                <a:latin typeface="+mn-lt"/>
              </a:rPr>
              <a:t>	C : Comparaison</a:t>
            </a:r>
          </a:p>
          <a:p>
            <a:pPr marL="182563" indent="-182563" eaLnBrk="1" fontAlgn="auto" hangingPunct="1">
              <a:spcBef>
                <a:spcPct val="20000"/>
              </a:spcBef>
              <a:spcAft>
                <a:spcPts val="0"/>
              </a:spcAft>
              <a:buFont typeface="Arial" pitchFamily="34" charset="0"/>
              <a:buNone/>
              <a:defRPr/>
            </a:pPr>
            <a:r>
              <a:rPr lang="fr-FR" b="1" dirty="0">
                <a:solidFill>
                  <a:srgbClr val="00B0F0"/>
                </a:solidFill>
                <a:latin typeface="+mn-lt"/>
              </a:rPr>
              <a:t>	O : </a:t>
            </a:r>
            <a:r>
              <a:rPr lang="fr-FR" b="1" dirty="0" err="1">
                <a:solidFill>
                  <a:srgbClr val="00B0F0"/>
                </a:solidFill>
                <a:latin typeface="+mn-lt"/>
              </a:rPr>
              <a:t>Outcome</a:t>
            </a:r>
            <a:r>
              <a:rPr lang="fr-FR" b="1" dirty="0">
                <a:solidFill>
                  <a:srgbClr val="00B0F0"/>
                </a:solidFill>
                <a:latin typeface="+mn-lt"/>
              </a:rPr>
              <a:t> /</a:t>
            </a:r>
          </a:p>
          <a:p>
            <a:pPr marL="182563" indent="-182563" eaLnBrk="1" fontAlgn="auto" hangingPunct="1">
              <a:spcBef>
                <a:spcPct val="20000"/>
              </a:spcBef>
              <a:spcAft>
                <a:spcPts val="0"/>
              </a:spcAft>
              <a:buFont typeface="Arial" pitchFamily="34" charset="0"/>
              <a:buNone/>
              <a:tabLst>
                <a:tab pos="622300" algn="l"/>
              </a:tabLst>
              <a:defRPr/>
            </a:pPr>
            <a:r>
              <a:rPr lang="fr-FR" b="1" dirty="0">
                <a:solidFill>
                  <a:srgbClr val="00B0F0"/>
                </a:solidFill>
                <a:latin typeface="+mn-lt"/>
              </a:rPr>
              <a:t>	Critère de Jugement</a:t>
            </a:r>
          </a:p>
        </p:txBody>
      </p:sp>
      <p:sp>
        <p:nvSpPr>
          <p:cNvPr id="9" name="ZoneTexte 2"/>
          <p:cNvSpPr txBox="1">
            <a:spLocks noChangeArrowheads="1"/>
          </p:cNvSpPr>
          <p:nvPr/>
        </p:nvSpPr>
        <p:spPr bwMode="auto">
          <a:xfrm>
            <a:off x="-108520" y="312738"/>
            <a:ext cx="9361040" cy="1200329"/>
          </a:xfrm>
          <a:prstGeom prst="rect">
            <a:avLst/>
          </a:prstGeom>
          <a:noFill/>
          <a:ln w="9525">
            <a:noFill/>
            <a:miter lim="800000"/>
            <a:headEnd/>
            <a:tailEnd/>
          </a:ln>
        </p:spPr>
        <p:txBody>
          <a:bodyPr>
            <a:spAutoFit/>
          </a:bodyPr>
          <a:lstStyle/>
          <a:p>
            <a:pPr marL="914400" lvl="5">
              <a:defRPr/>
            </a:pPr>
            <a:r>
              <a:rPr lang="fr-FR" sz="3600" b="1" dirty="0">
                <a:latin typeface="+mn-lt"/>
              </a:rPr>
              <a:t>Rappel : Les composantes de la question </a:t>
            </a:r>
          </a:p>
          <a:p>
            <a:pPr marL="914400" lvl="5">
              <a:defRPr/>
            </a:pPr>
            <a:r>
              <a:rPr lang="fr-FR" sz="3600" b="1" dirty="0">
                <a:solidFill>
                  <a:srgbClr val="00B0F0"/>
                </a:solidFill>
                <a:latin typeface="Calibri"/>
                <a:cs typeface="Times New Roman" pitchFamily="18" charset="0"/>
              </a:rPr>
              <a:t>-&gt; </a:t>
            </a:r>
            <a:r>
              <a:rPr lang="fr-FR" sz="3600" b="1" dirty="0">
                <a:solidFill>
                  <a:srgbClr val="00B050"/>
                </a:solidFill>
                <a:latin typeface="Calibri"/>
                <a:cs typeface="Times New Roman" pitchFamily="18" charset="0"/>
              </a:rPr>
              <a:t>P</a:t>
            </a:r>
            <a:r>
              <a:rPr lang="fr-FR" sz="3600" b="1" dirty="0">
                <a:solidFill>
                  <a:srgbClr val="CC3300"/>
                </a:solidFill>
                <a:latin typeface="Calibri"/>
                <a:cs typeface="Times New Roman" pitchFamily="18" charset="0"/>
              </a:rPr>
              <a:t>F</a:t>
            </a:r>
            <a:r>
              <a:rPr lang="fr-FR" sz="3600" b="1" dirty="0">
                <a:solidFill>
                  <a:srgbClr val="FF0000"/>
                </a:solidFill>
                <a:latin typeface="Calibri"/>
                <a:cs typeface="Times New Roman" pitchFamily="18" charset="0"/>
              </a:rPr>
              <a:t>C</a:t>
            </a:r>
            <a:r>
              <a:rPr lang="fr-FR" sz="3600" b="1" dirty="0">
                <a:solidFill>
                  <a:srgbClr val="00B0F0"/>
                </a:solidFill>
                <a:latin typeface="Calibri"/>
                <a:cs typeface="Times New Roman" pitchFamily="18" charset="0"/>
              </a:rPr>
              <a:t>O </a:t>
            </a:r>
            <a:r>
              <a:rPr lang="fr-FR" sz="3600" b="1" dirty="0">
                <a:solidFill>
                  <a:srgbClr val="CC3300"/>
                </a:solidFill>
                <a:latin typeface="Calibri"/>
                <a:cs typeface="Times New Roman" pitchFamily="18" charset="0"/>
                <a:sym typeface="Wingdings"/>
              </a:rPr>
              <a:t> étude d’une </a:t>
            </a:r>
            <a:r>
              <a:rPr lang="fr-FR" sz="3600" b="1" dirty="0">
                <a:solidFill>
                  <a:srgbClr val="CC3300"/>
                </a:solidFill>
                <a:latin typeface="Calibri"/>
                <a:cs typeface="Times New Roman" pitchFamily="18" charset="0"/>
              </a:rPr>
              <a:t>Facteur de risque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420573283"/>
      </p:ext>
    </p:extLst>
  </p:cSld>
  <p:clrMapOvr>
    <a:masterClrMapping/>
  </p:clrMapOvr>
  <p:transition spd="slow" advTm="2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5A1A90C-E3A0-4558-AB41-989B9A0705E2}"/>
              </a:ext>
            </a:extLst>
          </p:cNvPr>
          <p:cNvSpPr>
            <a:spLocks noChangeArrowheads="1"/>
          </p:cNvSpPr>
          <p:nvPr/>
        </p:nvSpPr>
        <p:spPr bwMode="auto">
          <a:xfrm>
            <a:off x="107777" y="836712"/>
            <a:ext cx="8786812" cy="6170613"/>
          </a:xfrm>
          <a:prstGeom prst="rect">
            <a:avLst/>
          </a:prstGeom>
          <a:solidFill>
            <a:schemeClr val="bg1"/>
          </a:solidFill>
          <a:ln w="9525">
            <a:noFill/>
            <a:miter lim="800000"/>
            <a:headEnd/>
            <a:tailEnd/>
          </a:ln>
          <a:effectLst/>
        </p:spPr>
        <p:txBody>
          <a:bodyPr anchor="ctr">
            <a:spAutoFit/>
          </a:bodyPr>
          <a:lstStyle/>
          <a:p>
            <a:pPr algn="just">
              <a:defRPr/>
            </a:pPr>
            <a:r>
              <a:rPr lang="fr-FR" sz="1800" b="1" dirty="0">
                <a:latin typeface="Arial" pitchFamily="34" charset="0"/>
                <a:ea typeface="Times New Roman" pitchFamily="18" charset="0"/>
                <a:cs typeface="Arial" pitchFamily="34" charset="0"/>
              </a:rPr>
              <a:t>Introduction</a:t>
            </a:r>
            <a:endParaRPr lang="fr-FR" sz="1800" dirty="0"/>
          </a:p>
          <a:p>
            <a:pPr algn="just">
              <a:defRPr/>
            </a:pPr>
            <a:r>
              <a:rPr lang="fr-FR" sz="1300" dirty="0">
                <a:latin typeface="+mj-lt"/>
                <a:ea typeface="Times New Roman" pitchFamily="18" charset="0"/>
                <a:cs typeface="Arial" pitchFamily="34" charset="0"/>
              </a:rPr>
              <a:t>La sclérose en plaques (SEP) est la maladie démyélinisante la plus fréquente du système nerveux central (SNC). Chez environ 80% des patients, le début de la SEP survient entre 20 et 50 ans. La maladie a des présentations cliniques très variées, mais est généralement caractérisée par des phases successives d’aggravations et de rémissions. Le diagnostic de certitude de la SEP repose sur l’existence de lésions du SNC survenant en plus d’une occasion et dans plus d’une localisation du SNC (dissémination dans le temps et l’espace). Il est donc souvent difficile de faire un diagnostic de SEP certaine au moment du premier épisode démyélinisant. La plupart des auteurs conviennent que des facteurs à la fois génétiques et environnementaux sont impliqués dans l’étiologie de la SEP, même si l’importance de chacun de ces facteurs est vivement débattue. Les preuves fondées sur un grand nombre d’études épidémiologiques suggèrent que la SEP pourrait être liée à une réponse âge- et hôte-dépendante à un agent infectieux. De nombreux virus ont été proposés comme possible agent causal ou déclenchant de la maladie (rougeole, rubéole, oreillons, herpès, grippe et rétrovirus). Les études explorant la relation entre la SEP et la vaccination, en particulier la vaccination contre la grippe et l’hépatite B (HB), n’ont pas montré de résultats solides. </a:t>
            </a:r>
            <a:endParaRPr lang="fr-FR" sz="1300" dirty="0">
              <a:latin typeface="+mj-lt"/>
            </a:endParaRPr>
          </a:p>
          <a:p>
            <a:pPr algn="just">
              <a:defRPr/>
            </a:pPr>
            <a:r>
              <a:rPr lang="fr-FR" sz="1300" dirty="0">
                <a:latin typeface="+mj-lt"/>
                <a:ea typeface="Times New Roman" pitchFamily="18" charset="0"/>
                <a:cs typeface="Arial" pitchFamily="34" charset="0"/>
              </a:rPr>
              <a:t>En 1991, 10 ans après que le premier vaccin contre l’HB a été commercialisé, les Autorités de Santé Françaises ont décidé que tous les professionnels de santé et les autres professions exposées au sang et aux produits dérivés du sang devaient être immunisés contre l’HB. En 1994, suivant les recommandations de l’OMS, la vaccination a été étendue aux enfants et aux </a:t>
            </a:r>
            <a:r>
              <a:rPr lang="fr-FR" sz="1300" dirty="0" err="1">
                <a:latin typeface="+mj-lt"/>
                <a:ea typeface="Times New Roman" pitchFamily="18" charset="0"/>
                <a:cs typeface="Arial" pitchFamily="34" charset="0"/>
              </a:rPr>
              <a:t>pré-adolescents</a:t>
            </a:r>
            <a:r>
              <a:rPr lang="fr-FR" sz="1300" dirty="0">
                <a:latin typeface="+mj-lt"/>
                <a:ea typeface="Times New Roman" pitchFamily="18" charset="0"/>
                <a:cs typeface="Arial" pitchFamily="34" charset="0"/>
              </a:rPr>
              <a:t>. La campagne de vaccination n’était pas limitée à ces groupes d’âge, mais incluait aussi la population adulte. Les données disponibles indiquent que, fin 1995, environ 25% des Français âgés entre 16 et 44 ans avaient été vaccinés.</a:t>
            </a:r>
            <a:endParaRPr lang="fr-FR" sz="1300" dirty="0">
              <a:latin typeface="+mj-lt"/>
            </a:endParaRPr>
          </a:p>
          <a:p>
            <a:pPr algn="just">
              <a:defRPr/>
            </a:pPr>
            <a:r>
              <a:rPr lang="fr-FR" sz="1300" dirty="0">
                <a:latin typeface="+mj-lt"/>
                <a:ea typeface="Times New Roman" pitchFamily="18" charset="0"/>
                <a:cs typeface="Arial" pitchFamily="34" charset="0"/>
              </a:rPr>
              <a:t>En Juillet 1996, environ 200 cas d’événements démyélinisants survenus après une injection de vaccin contre l’HB avaient été rapportés à l’Agence Française du Médicament. Dans 57% des cas, le délai entre l’injection du vaccin contre l’HB et le début des symptômes neurologiques était de 60 jours ou moins. En 1997, à la demande de l’Agence Française du Médicament, nous avons conduit une première étude cas-témoins pour évaluer si la vaccination contre l’HB était associée avec une maladie démyélinisante. Cent vingt et un patients avec un premier épisode démyélinisant du SNC, admis à la Fédération de Neurologie de l’Hôpital de la Salpêtrière à Paris, France, ont été comparés à 121 contrôles appariés en sexe et en âge. Nous n’avons pas trouvé d’association significative entre l’injection du vaccin contre l’HB et un premier épisode de maladie démyélinisante. Cependant, le risque relatif de maladie démyélinisante était augmenté chez les patients qui avaient reçu une injection de vaccin contre l’HB dans les deux mois précédant le début de l’épisode démyélinisant du SNC [</a:t>
            </a:r>
            <a:r>
              <a:rPr lang="fr-FR" sz="1300" dirty="0" err="1">
                <a:latin typeface="+mj-lt"/>
                <a:ea typeface="Times New Roman" pitchFamily="18" charset="0"/>
                <a:cs typeface="Arial" pitchFamily="34" charset="0"/>
              </a:rPr>
              <a:t>odds</a:t>
            </a:r>
            <a:r>
              <a:rPr lang="fr-FR" sz="1300" dirty="0">
                <a:latin typeface="+mj-lt"/>
                <a:ea typeface="Times New Roman" pitchFamily="18" charset="0"/>
                <a:cs typeface="Arial" pitchFamily="34" charset="0"/>
              </a:rPr>
              <a:t> ratio = 1.7 ; Intervalle de confiance (IC) à 95%, 0.5-6.3]. C’est pourquoi l’Agence Française du Médicament a considéré que cette étude préliminaire ne pouvait pas exclure de manière sûre une possible association entre le vaccin contre l’HB et une maladie démyélinisante du SNC, et demandé qu’une étude cas-témoins multicentrique nationale soit mise en place. </a:t>
            </a:r>
            <a:endParaRPr lang="fr-FR" sz="1300" dirty="0">
              <a:latin typeface="+mj-lt"/>
            </a:endParaRPr>
          </a:p>
        </p:txBody>
      </p:sp>
      <p:sp>
        <p:nvSpPr>
          <p:cNvPr id="7171" name="Rectangle 1">
            <a:extLst>
              <a:ext uri="{FF2B5EF4-FFF2-40B4-BE49-F238E27FC236}">
                <a16:creationId xmlns:a16="http://schemas.microsoft.com/office/drawing/2014/main" id="{EA970E16-14DA-47D1-AC4E-CED10092644A}"/>
              </a:ext>
            </a:extLst>
          </p:cNvPr>
          <p:cNvSpPr>
            <a:spLocks noChangeArrowheads="1"/>
          </p:cNvSpPr>
          <p:nvPr/>
        </p:nvSpPr>
        <p:spPr bwMode="auto">
          <a:xfrm>
            <a:off x="428625" y="142875"/>
            <a:ext cx="8429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000" b="1" dirty="0">
                <a:latin typeface="Arial" panose="020B0604020202020204" pitchFamily="34" charset="0"/>
                <a:ea typeface="Times New Roman" panose="02020603050405020304" pitchFamily="18" charset="0"/>
                <a:cs typeface="Arial" panose="020B0604020202020204" pitchFamily="34" charset="0"/>
              </a:rPr>
              <a:t>Vaccination contre l</a:t>
            </a:r>
            <a:r>
              <a:rPr lang="fr-FR" altLang="fr-FR" sz="2000" b="1" dirty="0">
                <a:latin typeface="Garamond" panose="02020404030301010803" pitchFamily="18" charset="0"/>
                <a:ea typeface="Times New Roman" panose="02020603050405020304" pitchFamily="18" charset="0"/>
                <a:cs typeface="Arial" panose="020B0604020202020204" pitchFamily="34" charset="0"/>
              </a:rPr>
              <a:t>’</a:t>
            </a:r>
            <a:r>
              <a:rPr lang="fr-FR" altLang="fr-FR" sz="2000" b="1" dirty="0">
                <a:latin typeface="Arial" panose="020B0604020202020204" pitchFamily="34" charset="0"/>
                <a:ea typeface="Times New Roman" panose="02020603050405020304" pitchFamily="18" charset="0"/>
                <a:cs typeface="Arial" panose="020B0604020202020204" pitchFamily="34" charset="0"/>
              </a:rPr>
              <a:t>hépatite B et premier épisode démyélinisant du système nerveux central</a:t>
            </a:r>
            <a:r>
              <a:rPr lang="fr-FR" altLang="fr-FR" sz="2000" b="1" dirty="0">
                <a:latin typeface="Garamond" panose="02020404030301010803" pitchFamily="18" charset="0"/>
                <a:ea typeface="Times New Roman" panose="02020603050405020304" pitchFamily="18" charset="0"/>
                <a:cs typeface="Arial" panose="020B0604020202020204" pitchFamily="34" charset="0"/>
              </a:rPr>
              <a:t> </a:t>
            </a:r>
            <a:endParaRPr lang="fr-FR" altLang="fr-FR" sz="2000" dirty="0">
              <a:latin typeface="Garamond" panose="02020404030301010803" pitchFamily="18" charset="0"/>
              <a:ea typeface="Times New Roman" panose="02020603050405020304" pitchFamily="18" charset="0"/>
              <a:cs typeface="Arial" panose="020B0604020202020204" pitchFamily="34" charset="0"/>
            </a:endParaRPr>
          </a:p>
          <a:p>
            <a:pPr algn="ctr">
              <a:spcBef>
                <a:spcPct val="0"/>
              </a:spcBef>
              <a:buFontTx/>
              <a:buNone/>
            </a:pPr>
            <a:r>
              <a:rPr lang="fr-FR" altLang="fr-FR" sz="2000" dirty="0">
                <a:latin typeface="Arial" panose="020B0604020202020204" pitchFamily="34" charset="0"/>
                <a:ea typeface="Times New Roman" panose="02020603050405020304" pitchFamily="18" charset="0"/>
                <a:cs typeface="Arial" panose="020B0604020202020204" pitchFamily="34" charset="0"/>
              </a:rPr>
              <a:t>E </a:t>
            </a:r>
            <a:r>
              <a:rPr lang="fr-FR" altLang="fr-FR" sz="2000" dirty="0" err="1">
                <a:latin typeface="Arial" panose="020B0604020202020204" pitchFamily="34" charset="0"/>
                <a:ea typeface="Times New Roman" panose="02020603050405020304" pitchFamily="18" charset="0"/>
                <a:cs typeface="Arial" panose="020B0604020202020204" pitchFamily="34" charset="0"/>
              </a:rPr>
              <a:t>Touzé</a:t>
            </a:r>
            <a:r>
              <a:rPr lang="fr-FR" altLang="fr-FR" sz="2000" dirty="0">
                <a:latin typeface="Garamond" panose="02020404030301010803" pitchFamily="18" charset="0"/>
                <a:ea typeface="Times New Roman" panose="02020603050405020304" pitchFamily="18" charset="0"/>
                <a:cs typeface="Arial" panose="020B0604020202020204" pitchFamily="34" charset="0"/>
              </a:rPr>
              <a:t>. </a:t>
            </a:r>
            <a:r>
              <a:rPr lang="fr-FR" altLang="fr-FR" sz="2000" b="1" i="1" dirty="0" err="1">
                <a:latin typeface="Arial" panose="020B0604020202020204" pitchFamily="34" charset="0"/>
                <a:ea typeface="Times New Roman" panose="02020603050405020304" pitchFamily="18" charset="0"/>
                <a:cs typeface="Arial" panose="020B0604020202020204" pitchFamily="34" charset="0"/>
              </a:rPr>
              <a:t>Neuroepidemiology</a:t>
            </a:r>
            <a:r>
              <a:rPr lang="fr-FR" altLang="fr-FR" sz="2000" b="1" i="1" dirty="0">
                <a:latin typeface="Arial" panose="020B0604020202020204" pitchFamily="34" charset="0"/>
                <a:ea typeface="Times New Roman" panose="02020603050405020304" pitchFamily="18" charset="0"/>
                <a:cs typeface="Arial" panose="020B0604020202020204" pitchFamily="34" charset="0"/>
              </a:rPr>
              <a:t> 2002</a:t>
            </a:r>
            <a:r>
              <a:rPr lang="fr-FR" altLang="fr-FR" sz="2000" b="1" i="1" dirty="0">
                <a:latin typeface="Garamond" panose="02020404030301010803" pitchFamily="18" charset="0"/>
                <a:ea typeface="Times New Roman" panose="02020603050405020304" pitchFamily="18" charset="0"/>
                <a:cs typeface="Arial" panose="020B0604020202020204" pitchFamily="34" charset="0"/>
              </a:rPr>
              <a:t> </a:t>
            </a:r>
            <a:r>
              <a:rPr lang="fr-FR" altLang="fr-FR" sz="2000" b="1" i="1" dirty="0">
                <a:latin typeface="Arial" panose="020B0604020202020204" pitchFamily="34" charset="0"/>
                <a:ea typeface="Times New Roman" panose="02020603050405020304" pitchFamily="18" charset="0"/>
                <a:cs typeface="Arial" panose="020B0604020202020204" pitchFamily="34" charset="0"/>
              </a:rPr>
              <a:t>;21</a:t>
            </a:r>
            <a:r>
              <a:rPr lang="fr-FR" altLang="fr-FR" sz="2000" b="1" i="1" dirty="0">
                <a:latin typeface="Garamond" panose="02020404030301010803" pitchFamily="18" charset="0"/>
                <a:ea typeface="Times New Roman" panose="02020603050405020304" pitchFamily="18" charset="0"/>
                <a:cs typeface="Arial" panose="020B0604020202020204" pitchFamily="34" charset="0"/>
              </a:rPr>
              <a:t> </a:t>
            </a:r>
            <a:r>
              <a:rPr lang="fr-FR" altLang="fr-FR" sz="2000" b="1" i="1" dirty="0">
                <a:latin typeface="Arial" panose="020B0604020202020204" pitchFamily="34" charset="0"/>
                <a:ea typeface="Times New Roman" panose="02020603050405020304" pitchFamily="18" charset="0"/>
                <a:cs typeface="Arial" panose="020B0604020202020204" pitchFamily="34" charset="0"/>
              </a:rPr>
              <a:t>:180-186.</a:t>
            </a:r>
            <a:endParaRPr lang="fr-FR" altLang="fr-FR" sz="2000" dirty="0">
              <a:latin typeface="Garamond" panose="02020404030301010803" pitchFamily="18" charset="0"/>
              <a:ea typeface="Times New Roman" panose="02020603050405020304" pitchFamily="18" charset="0"/>
              <a:cs typeface="Arial" panose="020B0604020202020204"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1409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FC67DED-B24B-4349-AD13-E5D6E9F17649}"/>
              </a:ext>
            </a:extLst>
          </p:cNvPr>
          <p:cNvSpPr>
            <a:spLocks noChangeArrowheads="1"/>
          </p:cNvSpPr>
          <p:nvPr/>
        </p:nvSpPr>
        <p:spPr bwMode="auto">
          <a:xfrm>
            <a:off x="95250" y="260350"/>
            <a:ext cx="89058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793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400" b="1" dirty="0">
                <a:latin typeface="Arial" panose="020B0604020202020204" pitchFamily="34" charset="0"/>
                <a:ea typeface="Times New Roman" panose="02020603050405020304" pitchFamily="18" charset="0"/>
                <a:cs typeface="Arial" panose="020B0604020202020204" pitchFamily="34" charset="0"/>
              </a:rPr>
              <a:t> Introduction</a:t>
            </a:r>
            <a:endParaRPr lang="fr-FR" altLang="fr-FR" sz="2400" dirty="0">
              <a:latin typeface="Garamond" panose="02020404030301010803" pitchFamily="18" charset="0"/>
              <a:ea typeface="Times New Roman" panose="02020603050405020304" pitchFamily="18" charset="0"/>
              <a:cs typeface="Arial" panose="020B0604020202020204" pitchFamily="34" charset="0"/>
            </a:endParaRPr>
          </a:p>
          <a:p>
            <a:pPr lvl="1" algn="just">
              <a:spcBef>
                <a:spcPct val="0"/>
              </a:spcBef>
              <a:buFontTx/>
              <a:buNone/>
            </a:pPr>
            <a:r>
              <a:rPr lang="fr-FR" altLang="fr-FR" sz="2000" b="1" dirty="0">
                <a:ea typeface="Times New Roman" panose="02020603050405020304" pitchFamily="18" charset="0"/>
                <a:cs typeface="Arial" panose="020B0604020202020204" pitchFamily="34" charset="0"/>
              </a:rPr>
              <a:t>maladie </a:t>
            </a:r>
            <a:r>
              <a:rPr lang="fr-FR" altLang="fr-FR" sz="2000" b="1" dirty="0" err="1">
                <a:ea typeface="Times New Roman" panose="02020603050405020304" pitchFamily="18" charset="0"/>
                <a:cs typeface="Arial" panose="020B0604020202020204" pitchFamily="34" charset="0"/>
              </a:rPr>
              <a:t>démyélinisante</a:t>
            </a:r>
            <a:r>
              <a:rPr lang="fr-FR" altLang="fr-FR" sz="2000" b="1" dirty="0">
                <a:ea typeface="Times New Roman" panose="02020603050405020304" pitchFamily="18" charset="0"/>
                <a:cs typeface="Arial" panose="020B0604020202020204" pitchFamily="34" charset="0"/>
              </a:rPr>
              <a:t> </a:t>
            </a:r>
            <a:r>
              <a:rPr lang="fr-FR" altLang="fr-FR" sz="2000" dirty="0">
                <a:ea typeface="Times New Roman" panose="02020603050405020304" pitchFamily="18" charset="0"/>
                <a:cs typeface="Arial" panose="020B0604020202020204" pitchFamily="34" charset="0"/>
              </a:rPr>
              <a:t>du </a:t>
            </a:r>
            <a:r>
              <a:rPr lang="fr-FR" altLang="fr-FR" sz="2000" b="1" dirty="0">
                <a:ea typeface="Times New Roman" panose="02020603050405020304" pitchFamily="18" charset="0"/>
                <a:cs typeface="Arial" panose="020B0604020202020204" pitchFamily="34" charset="0"/>
              </a:rPr>
              <a:t>système nerveux central, </a:t>
            </a:r>
            <a:r>
              <a:rPr lang="fr-FR" altLang="fr-FR" sz="2000" dirty="0">
                <a:ea typeface="Times New Roman" panose="02020603050405020304" pitchFamily="18" charset="0"/>
                <a:cs typeface="Arial" panose="020B0604020202020204" pitchFamily="34" charset="0"/>
              </a:rPr>
              <a:t>phases d’aggravations et de rémissions, </a:t>
            </a:r>
            <a:r>
              <a:rPr lang="fr-FR" altLang="fr-FR" sz="2000" b="1" dirty="0">
                <a:ea typeface="Times New Roman" panose="02020603050405020304" pitchFamily="18" charset="0"/>
                <a:cs typeface="Arial" panose="020B0604020202020204" pitchFamily="34" charset="0"/>
              </a:rPr>
              <a:t>difficile de faire un diagnostic certain au moment du premier épisode </a:t>
            </a:r>
          </a:p>
          <a:p>
            <a:pPr lvl="1" algn="just">
              <a:spcBef>
                <a:spcPct val="0"/>
              </a:spcBef>
              <a:buFontTx/>
              <a:buNone/>
            </a:pPr>
            <a:r>
              <a:rPr lang="fr-FR" altLang="fr-FR" sz="2000" dirty="0">
                <a:ea typeface="Times New Roman" panose="02020603050405020304" pitchFamily="18" charset="0"/>
                <a:cs typeface="Arial" panose="020B0604020202020204" pitchFamily="34" charset="0"/>
              </a:rPr>
              <a:t>Étiologie? facteurs à la fois génétiques et environnementaux seraient impliqués…</a:t>
            </a:r>
          </a:p>
          <a:p>
            <a:pPr lvl="1" algn="just">
              <a:spcBef>
                <a:spcPct val="0"/>
              </a:spcBef>
              <a:buFontTx/>
              <a:buNone/>
            </a:pPr>
            <a:r>
              <a:rPr lang="fr-FR" altLang="fr-FR" sz="2000" b="1" dirty="0">
                <a:ea typeface="Times New Roman" panose="02020603050405020304" pitchFamily="18" charset="0"/>
                <a:cs typeface="Arial" panose="020B0604020202020204" pitchFamily="34" charset="0"/>
              </a:rPr>
              <a:t>grand nombre d’études </a:t>
            </a:r>
            <a:r>
              <a:rPr lang="fr-FR" altLang="fr-FR" sz="2000" dirty="0">
                <a:ea typeface="Times New Roman" panose="02020603050405020304" pitchFamily="18" charset="0"/>
                <a:cs typeface="Arial" panose="020B0604020202020204" pitchFamily="34" charset="0"/>
              </a:rPr>
              <a:t>épidémiologiques : SEP pourrait être liée à une réponse hôte-dépendante à un </a:t>
            </a:r>
            <a:r>
              <a:rPr lang="fr-FR" altLang="fr-FR" sz="2000" b="1" dirty="0">
                <a:ea typeface="Times New Roman" panose="02020603050405020304" pitchFamily="18" charset="0"/>
                <a:cs typeface="Arial" panose="020B0604020202020204" pitchFamily="34" charset="0"/>
              </a:rPr>
              <a:t>agent infectieux</a:t>
            </a:r>
            <a:endParaRPr lang="fr-FR" altLang="fr-FR" sz="2000" dirty="0">
              <a:ea typeface="Times New Roman" panose="02020603050405020304" pitchFamily="18" charset="0"/>
              <a:cs typeface="Arial" panose="020B0604020202020204" pitchFamily="34" charset="0"/>
            </a:endParaRPr>
          </a:p>
          <a:p>
            <a:pPr lvl="1" algn="just">
              <a:spcBef>
                <a:spcPct val="0"/>
              </a:spcBef>
              <a:buFontTx/>
              <a:buNone/>
            </a:pPr>
            <a:r>
              <a:rPr lang="fr-FR" altLang="fr-FR" sz="2000" b="1" dirty="0">
                <a:ea typeface="Times New Roman" panose="02020603050405020304" pitchFamily="18" charset="0"/>
                <a:cs typeface="Arial" panose="020B0604020202020204" pitchFamily="34" charset="0"/>
              </a:rPr>
              <a:t>1991</a:t>
            </a:r>
            <a:r>
              <a:rPr lang="fr-FR" altLang="fr-FR" sz="2000" dirty="0">
                <a:ea typeface="Times New Roman" panose="02020603050405020304" pitchFamily="18" charset="0"/>
                <a:cs typeface="Arial" panose="020B0604020202020204" pitchFamily="34" charset="0"/>
              </a:rPr>
              <a:t>: tous </a:t>
            </a:r>
            <a:r>
              <a:rPr lang="fr-FR" altLang="fr-FR" sz="2000" dirty="0">
                <a:cs typeface="Times New Roman" panose="02020603050405020304" pitchFamily="18" charset="0"/>
              </a:rPr>
              <a:t>les </a:t>
            </a:r>
            <a:r>
              <a:rPr lang="fr-FR" altLang="fr-FR" sz="2000" b="1" dirty="0">
                <a:cs typeface="Times New Roman" panose="02020603050405020304" pitchFamily="18" charset="0"/>
              </a:rPr>
              <a:t>professionnels de santé </a:t>
            </a:r>
            <a:r>
              <a:rPr lang="fr-FR" altLang="fr-FR" sz="2000" dirty="0">
                <a:cs typeface="Times New Roman" panose="02020603050405020304" pitchFamily="18" charset="0"/>
              </a:rPr>
              <a:t>doivent être immunisés contre l’HB.</a:t>
            </a:r>
          </a:p>
          <a:p>
            <a:pPr lvl="1" algn="just">
              <a:spcBef>
                <a:spcPct val="0"/>
              </a:spcBef>
              <a:buFontTx/>
              <a:buNone/>
            </a:pPr>
            <a:r>
              <a:rPr lang="fr-FR" altLang="fr-FR" sz="2000" b="1" dirty="0">
                <a:cs typeface="Times New Roman" panose="02020603050405020304" pitchFamily="18" charset="0"/>
              </a:rPr>
              <a:t>1994</a:t>
            </a:r>
            <a:r>
              <a:rPr lang="fr-FR" altLang="fr-FR" sz="2000" dirty="0">
                <a:cs typeface="Times New Roman" panose="02020603050405020304" pitchFamily="18" charset="0"/>
              </a:rPr>
              <a:t>:  vaccination étendue aux </a:t>
            </a:r>
            <a:r>
              <a:rPr lang="fr-FR" altLang="fr-FR" sz="2000" b="1" dirty="0">
                <a:cs typeface="Times New Roman" panose="02020603050405020304" pitchFamily="18" charset="0"/>
              </a:rPr>
              <a:t>enfants et aux pré-adolescents </a:t>
            </a:r>
            <a:r>
              <a:rPr lang="fr-FR" altLang="fr-FR" sz="2000" dirty="0">
                <a:cs typeface="Times New Roman" panose="02020603050405020304" pitchFamily="18" charset="0"/>
              </a:rPr>
              <a:t>(</a:t>
            </a:r>
            <a:r>
              <a:rPr lang="fr-FR" altLang="fr-FR" sz="2000" dirty="0" err="1">
                <a:cs typeface="Times New Roman" panose="02020603050405020304" pitchFamily="18" charset="0"/>
              </a:rPr>
              <a:t>reco</a:t>
            </a:r>
            <a:r>
              <a:rPr lang="fr-FR" altLang="fr-FR" sz="2000" dirty="0">
                <a:cs typeface="Times New Roman" panose="02020603050405020304" pitchFamily="18" charset="0"/>
              </a:rPr>
              <a:t> OMS)</a:t>
            </a:r>
          </a:p>
          <a:p>
            <a:pPr lvl="1" algn="just">
              <a:spcBef>
                <a:spcPct val="0"/>
              </a:spcBef>
              <a:buFontTx/>
              <a:buNone/>
            </a:pPr>
            <a:r>
              <a:rPr lang="fr-FR" altLang="fr-FR" sz="2000" b="1" dirty="0">
                <a:cs typeface="Times New Roman" panose="02020603050405020304" pitchFamily="18" charset="0"/>
              </a:rPr>
              <a:t>1995</a:t>
            </a:r>
            <a:r>
              <a:rPr lang="fr-FR" altLang="fr-FR" sz="2000" dirty="0">
                <a:cs typeface="Times New Roman" panose="02020603050405020304" pitchFamily="18" charset="0"/>
              </a:rPr>
              <a:t>: 25% des Français de 16 à 44 ans avaient été vaccinés</a:t>
            </a:r>
            <a:endParaRPr lang="fr-FR" altLang="fr-FR" sz="2000" dirty="0"/>
          </a:p>
          <a:p>
            <a:pPr lvl="1" algn="just">
              <a:spcBef>
                <a:spcPct val="0"/>
              </a:spcBef>
              <a:buFontTx/>
              <a:buNone/>
            </a:pPr>
            <a:r>
              <a:rPr lang="fr-FR" altLang="fr-FR" sz="2000" b="1" dirty="0">
                <a:cs typeface="Times New Roman" panose="02020603050405020304" pitchFamily="18" charset="0"/>
              </a:rPr>
              <a:t>1996</a:t>
            </a:r>
            <a:r>
              <a:rPr lang="fr-FR" altLang="fr-FR" sz="2000" dirty="0">
                <a:cs typeface="Times New Roman" panose="02020603050405020304" pitchFamily="18" charset="0"/>
              </a:rPr>
              <a:t>: 200 cas d’événements </a:t>
            </a:r>
            <a:r>
              <a:rPr lang="fr-FR" altLang="fr-FR" sz="2000" dirty="0" err="1">
                <a:cs typeface="Times New Roman" panose="02020603050405020304" pitchFamily="18" charset="0"/>
              </a:rPr>
              <a:t>démyélinisants</a:t>
            </a:r>
            <a:r>
              <a:rPr lang="fr-FR" altLang="fr-FR" sz="2000" dirty="0">
                <a:cs typeface="Times New Roman" panose="02020603050405020304" pitchFamily="18" charset="0"/>
              </a:rPr>
              <a:t> après vaccin HB avaient été rapportés</a:t>
            </a:r>
          </a:p>
          <a:p>
            <a:pPr lvl="1" algn="just">
              <a:spcBef>
                <a:spcPct val="0"/>
              </a:spcBef>
              <a:buFontTx/>
              <a:buNone/>
            </a:pPr>
            <a:r>
              <a:rPr lang="fr-FR" altLang="fr-FR" sz="2000" dirty="0">
                <a:cs typeface="Times New Roman" panose="02020603050405020304" pitchFamily="18" charset="0"/>
              </a:rPr>
              <a:t>Dans 57% des cas, délai entre injection et début des symptômes &lt; 60 jours </a:t>
            </a:r>
          </a:p>
          <a:p>
            <a:pPr lvl="1" algn="just">
              <a:spcBef>
                <a:spcPct val="0"/>
              </a:spcBef>
              <a:buFontTx/>
              <a:buNone/>
            </a:pPr>
            <a:r>
              <a:rPr lang="fr-FR" altLang="fr-FR" sz="2000" b="1" dirty="0">
                <a:cs typeface="Times New Roman" panose="02020603050405020304" pitchFamily="18" charset="0"/>
              </a:rPr>
              <a:t>1997</a:t>
            </a:r>
            <a:r>
              <a:rPr lang="fr-FR" altLang="fr-FR" sz="2000" dirty="0">
                <a:cs typeface="Times New Roman" panose="02020603050405020304" pitchFamily="18" charset="0"/>
              </a:rPr>
              <a:t>: </a:t>
            </a:r>
            <a:r>
              <a:rPr lang="fr-FR" altLang="fr-FR" sz="2000" b="1" dirty="0">
                <a:cs typeface="Times New Roman" panose="02020603050405020304" pitchFamily="18" charset="0"/>
              </a:rPr>
              <a:t>étude cas-témoins monocentrique </a:t>
            </a:r>
            <a:r>
              <a:rPr lang="fr-FR" altLang="fr-FR" sz="2000" dirty="0">
                <a:cs typeface="Times New Roman" panose="02020603050405020304" pitchFamily="18" charset="0"/>
              </a:rPr>
              <a:t>(Salpêtrière) 121 cas de SEP comparés à 121 contrôles appariés en sexe et en âge =&gt; </a:t>
            </a:r>
            <a:r>
              <a:rPr lang="fr-FR" altLang="fr-FR" sz="2000" b="1" dirty="0">
                <a:cs typeface="Times New Roman" panose="02020603050405020304" pitchFamily="18" charset="0"/>
              </a:rPr>
              <a:t>pas d’association significative globale</a:t>
            </a:r>
          </a:p>
          <a:p>
            <a:pPr lvl="1" algn="just">
              <a:spcBef>
                <a:spcPct val="0"/>
              </a:spcBef>
              <a:buFontTx/>
              <a:buNone/>
            </a:pPr>
            <a:r>
              <a:rPr lang="fr-FR" altLang="fr-FR" sz="2000" dirty="0">
                <a:cs typeface="Times New Roman" panose="02020603050405020304" pitchFamily="18" charset="0"/>
              </a:rPr>
              <a:t>Cependant, chez les patients qui avaient reçu une </a:t>
            </a:r>
            <a:r>
              <a:rPr lang="fr-FR" altLang="fr-FR" sz="2000" b="1" dirty="0">
                <a:cs typeface="Times New Roman" panose="02020603050405020304" pitchFamily="18" charset="0"/>
              </a:rPr>
              <a:t>injection dans les 2 mois précédant : </a:t>
            </a:r>
            <a:r>
              <a:rPr lang="en-US" altLang="fr-FR" sz="2000" b="1" dirty="0">
                <a:cs typeface="Times New Roman" panose="02020603050405020304" pitchFamily="18" charset="0"/>
              </a:rPr>
              <a:t>odds ratio (OR) = 1.7 ; IC 95%, 0.5-6.3</a:t>
            </a:r>
            <a:endParaRPr lang="fr-FR" altLang="fr-FR" sz="2000" dirty="0">
              <a:cs typeface="Times New Roman" panose="02020603050405020304" pitchFamily="18" charset="0"/>
            </a:endParaRPr>
          </a:p>
          <a:p>
            <a:pPr lvl="1" algn="just">
              <a:spcBef>
                <a:spcPct val="0"/>
              </a:spcBef>
              <a:buFontTx/>
              <a:buNone/>
            </a:pPr>
            <a:r>
              <a:rPr lang="fr-FR" altLang="fr-FR" sz="2000" dirty="0">
                <a:cs typeface="Times New Roman" panose="02020603050405020304" pitchFamily="18" charset="0"/>
              </a:rPr>
              <a:t>L’ANSM a considéré que cette étude préliminaire ne pouvait pas exclure de manière sûre une possible association entre le vaccin contre l’HB et une maladie </a:t>
            </a:r>
            <a:r>
              <a:rPr lang="fr-FR" altLang="fr-FR" sz="2000" dirty="0" err="1">
                <a:cs typeface="Times New Roman" panose="02020603050405020304" pitchFamily="18" charset="0"/>
              </a:rPr>
              <a:t>démyélinisante</a:t>
            </a:r>
            <a:r>
              <a:rPr lang="fr-FR" altLang="fr-FR" sz="2000" dirty="0">
                <a:cs typeface="Times New Roman" panose="02020603050405020304" pitchFamily="18" charset="0"/>
              </a:rPr>
              <a:t> du SNC, et demandé qu’une étude cas-témoins multicentrique nationale soit mise en place. </a:t>
            </a:r>
            <a:endParaRPr lang="fr-FR" altLang="fr-FR" sz="2000" dirty="0"/>
          </a:p>
        </p:txBody>
      </p:sp>
      <p:sp>
        <p:nvSpPr>
          <p:cNvPr id="2" name="Rectangle 1">
            <a:extLst>
              <a:ext uri="{FF2B5EF4-FFF2-40B4-BE49-F238E27FC236}">
                <a16:creationId xmlns:a16="http://schemas.microsoft.com/office/drawing/2014/main" id="{845E9C42-6887-49C3-927A-D049A1302194}"/>
              </a:ext>
            </a:extLst>
          </p:cNvPr>
          <p:cNvSpPr/>
          <p:nvPr/>
        </p:nvSpPr>
        <p:spPr>
          <a:xfrm>
            <a:off x="311150" y="727075"/>
            <a:ext cx="8653463" cy="86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Rectangle 4">
            <a:extLst>
              <a:ext uri="{FF2B5EF4-FFF2-40B4-BE49-F238E27FC236}">
                <a16:creationId xmlns:a16="http://schemas.microsoft.com/office/drawing/2014/main" id="{A58C2881-FF9E-470F-8282-1E87CACB6738}"/>
              </a:ext>
            </a:extLst>
          </p:cNvPr>
          <p:cNvSpPr/>
          <p:nvPr/>
        </p:nvSpPr>
        <p:spPr>
          <a:xfrm>
            <a:off x="311150" y="1628775"/>
            <a:ext cx="8653463" cy="5762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a:extLst>
              <a:ext uri="{FF2B5EF4-FFF2-40B4-BE49-F238E27FC236}">
                <a16:creationId xmlns:a16="http://schemas.microsoft.com/office/drawing/2014/main" id="{CD62B2D0-8F73-4326-8563-4BEA4609EACB}"/>
              </a:ext>
            </a:extLst>
          </p:cNvPr>
          <p:cNvSpPr/>
          <p:nvPr/>
        </p:nvSpPr>
        <p:spPr>
          <a:xfrm>
            <a:off x="311150" y="2254250"/>
            <a:ext cx="8653463" cy="849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a:extLst>
              <a:ext uri="{FF2B5EF4-FFF2-40B4-BE49-F238E27FC236}">
                <a16:creationId xmlns:a16="http://schemas.microsoft.com/office/drawing/2014/main" id="{159B0EFC-644C-4535-9624-8E5C88CDCA47}"/>
              </a:ext>
            </a:extLst>
          </p:cNvPr>
          <p:cNvSpPr/>
          <p:nvPr/>
        </p:nvSpPr>
        <p:spPr>
          <a:xfrm>
            <a:off x="311150" y="3175000"/>
            <a:ext cx="8653463" cy="566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a:extLst>
              <a:ext uri="{FF2B5EF4-FFF2-40B4-BE49-F238E27FC236}">
                <a16:creationId xmlns:a16="http://schemas.microsoft.com/office/drawing/2014/main" id="{3E928EB9-6448-4ACB-A3A5-E1B982457230}"/>
              </a:ext>
            </a:extLst>
          </p:cNvPr>
          <p:cNvSpPr/>
          <p:nvPr/>
        </p:nvSpPr>
        <p:spPr>
          <a:xfrm>
            <a:off x="311150" y="3790950"/>
            <a:ext cx="8653463" cy="2462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67237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faculte de medecin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culte de medecine" id="{80EFD54D-A792-B14A-975F-BE141C6F65B7}" vid="{5CC4EE61-5FFA-0B44-ACED-4DD012995B41}"/>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faculte de medecine</Template>
  <TotalTime>22310</TotalTime>
  <Words>25522</Words>
  <Application>Microsoft Office PowerPoint</Application>
  <PresentationFormat>Affichage à l'écran (4:3)</PresentationFormat>
  <Paragraphs>1151</Paragraphs>
  <Slides>65</Slides>
  <Notes>64</Notes>
  <HiddenSlides>0</HiddenSlides>
  <MMClips>69</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65</vt:i4>
      </vt:variant>
    </vt:vector>
  </HeadingPairs>
  <TitlesOfParts>
    <vt:vector size="78" baseType="lpstr">
      <vt:lpstr>Arial</vt:lpstr>
      <vt:lpstr>Arial Narrow</vt:lpstr>
      <vt:lpstr>Calibri</vt:lpstr>
      <vt:lpstr>Calibri Light</vt:lpstr>
      <vt:lpstr>Comic Sans MS</vt:lpstr>
      <vt:lpstr>Garamond</vt:lpstr>
      <vt:lpstr>Monotype Sorts</vt:lpstr>
      <vt:lpstr>Symbol</vt:lpstr>
      <vt:lpstr>Tahoma</vt:lpstr>
      <vt:lpstr>Times New Roman</vt:lpstr>
      <vt:lpstr>Wingdings</vt:lpstr>
      <vt:lpstr>faculte de medecine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Calcul de l’OR  SEP-vaccination HB</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9. Cohortes : Les Biais</vt:lpstr>
      <vt:lpstr>Présentation PowerPoint</vt:lpstr>
      <vt:lpstr>Choix des témoins (avantages et limites théoriques)</vt:lpstr>
      <vt:lpstr>Présentation PowerPoint</vt:lpstr>
      <vt:lpstr> Biais de sélection différentiel groupe TEMOINS:  Témoins sous-exposés au FDR étudié par rapport à population générale </vt:lpstr>
      <vt:lpstr> Biais de sélection différentiel groupe TEMOINS:  Témoins sur-exposés au FDR étudié par rapport à population générale </vt:lpstr>
      <vt:lpstr>  Peu de risque si cas issus d’un enregistrement exhaustif (registre) Si cas hospitaliers : cas incidents (nouveaux) mieux que cas prévalents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Pourquoi réaliser une étude cas-témoins lorsque maladie rare?</vt:lpstr>
      <vt:lpstr>Présentation PowerPoint</vt:lpstr>
      <vt:lpstr>Présentation PowerPoint</vt:lpstr>
      <vt:lpstr>Présentation PowerPoint</vt:lpstr>
      <vt:lpstr>Présentation PowerPoint</vt:lpstr>
    </vt:vector>
  </TitlesOfParts>
  <Company>HCL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METHODOLOGIE  des ESSAIS THERAPEUTIQUES</dc:title>
  <dc:creator>matraych</dc:creator>
  <cp:lastModifiedBy>Anaïs HAVET</cp:lastModifiedBy>
  <cp:revision>1097</cp:revision>
  <dcterms:created xsi:type="dcterms:W3CDTF">2003-03-20T13:05:56Z</dcterms:created>
  <dcterms:modified xsi:type="dcterms:W3CDTF">2025-07-23T10:31:58Z</dcterms:modified>
</cp:coreProperties>
</file>