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99" r:id="rId2"/>
    <p:sldId id="290" r:id="rId3"/>
    <p:sldId id="271" r:id="rId4"/>
    <p:sldId id="285" r:id="rId5"/>
    <p:sldId id="286" r:id="rId6"/>
    <p:sldId id="288" r:id="rId7"/>
    <p:sldId id="287" r:id="rId8"/>
    <p:sldId id="289" r:id="rId9"/>
    <p:sldId id="291" r:id="rId10"/>
    <p:sldId id="293" r:id="rId11"/>
    <p:sldId id="294" r:id="rId12"/>
    <p:sldId id="295" r:id="rId13"/>
    <p:sldId id="296" r:id="rId14"/>
    <p:sldId id="297" r:id="rId15"/>
    <p:sldId id="298" r:id="rId16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B3B3"/>
    <a:srgbClr val="323438"/>
    <a:srgbClr val="C9DB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03"/>
    <p:restoredTop sz="94631"/>
  </p:normalViewPr>
  <p:slideViewPr>
    <p:cSldViewPr snapToGrid="0" snapToObjects="1">
      <p:cViewPr varScale="1">
        <p:scale>
          <a:sx n="48" d="100"/>
          <a:sy n="48" d="100"/>
        </p:scale>
        <p:origin x="12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Texte du titre</a:t>
            </a:r>
          </a:p>
        </p:txBody>
      </p:sp>
      <p:sp>
        <p:nvSpPr>
          <p:cNvPr id="12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exte du titre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Texte du titre</a:t>
            </a:r>
          </a:p>
        </p:txBody>
      </p:sp>
      <p:sp>
        <p:nvSpPr>
          <p:cNvPr id="22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- Cen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e du titre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exte du titre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Texte du titre</a:t>
            </a:r>
          </a:p>
        </p:txBody>
      </p:sp>
      <p:sp>
        <p:nvSpPr>
          <p:cNvPr id="40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7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idx="13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67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8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-Gilles Allain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 i="1"/>
            </a:lvl1pPr>
          </a:lstStyle>
          <a:p>
            <a:r>
              <a:t>-Gilles Allain</a:t>
            </a:r>
          </a:p>
        </p:txBody>
      </p:sp>
      <p:sp>
        <p:nvSpPr>
          <p:cNvPr id="94" name="« Saisissez une citation ici. »"/>
          <p:cNvSpPr txBox="1">
            <a:spLocks noGrp="1"/>
          </p:cNvSpPr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« Saisissez une citation ici. » </a:t>
            </a:r>
          </a:p>
        </p:txBody>
      </p:sp>
      <p:sp>
        <p:nvSpPr>
          <p:cNvPr id="9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952500" y="86049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Calibri" panose="020F0502020204030204" pitchFamily="34" charset="0"/>
          <a:ea typeface="+mn-ea"/>
          <a:cs typeface="Calibri" panose="020F0502020204030204" pitchFamily="34" charset="0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884CCB-8392-874F-BF4F-C7CDCCD2F8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0000" y="3822700"/>
            <a:ext cx="10464800" cy="3302000"/>
          </a:xfrm>
        </p:spPr>
        <p:txBody>
          <a:bodyPr>
            <a:normAutofit/>
          </a:bodyPr>
          <a:lstStyle/>
          <a:p>
            <a:r>
              <a:rPr lang="fr-F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MSc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MA </a:t>
            </a:r>
            <a:r>
              <a:rPr lang="fr-FR" dirty="0">
                <a:solidFill>
                  <a:schemeClr val="bg1"/>
                </a:solidFill>
              </a:rPr>
              <a:t>courses </a:t>
            </a:r>
            <a:r>
              <a:rPr lang="fr-FR">
                <a:solidFill>
                  <a:schemeClr val="bg1"/>
                </a:solidFill>
              </a:rPr>
              <a:t>- 2024</a:t>
            </a:r>
            <a:endParaRPr lang="fr-FR" sz="4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3169"/>
            <a:ext cx="3760833" cy="2688408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A5A260DB-C139-48DE-B7E4-B7B51F7978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69" y="188587"/>
            <a:ext cx="4680870" cy="2632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538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ltural experience is a great conversation starter.">
            <a:extLst>
              <a:ext uri="{FF2B5EF4-FFF2-40B4-BE49-F238E27FC236}">
                <a16:creationId xmlns:a16="http://schemas.microsoft.com/office/drawing/2014/main" id="{BCDA0FE0-BA22-F249-BB2D-06D51242314A}"/>
              </a:ext>
            </a:extLst>
          </p:cNvPr>
          <p:cNvSpPr txBox="1">
            <a:spLocks/>
          </p:cNvSpPr>
          <p:nvPr/>
        </p:nvSpPr>
        <p:spPr>
          <a:xfrm>
            <a:off x="152400" y="55109"/>
            <a:ext cx="12649200" cy="1479550"/>
          </a:xfrm>
          <a:prstGeom prst="rect">
            <a:avLst/>
          </a:prstGeom>
          <a:solidFill>
            <a:schemeClr val="tx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97500"/>
          </a:bodyPr>
          <a:lstStyle>
            <a:lvl1pPr marL="0" marR="0" indent="0" algn="ctr" defTabSz="484886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64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1pPr>
            <a:lvl2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hangingPunct="1"/>
            <a:r>
              <a:rPr lang="fr-FR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Don’ts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the cover </a:t>
            </a:r>
            <a:r>
              <a:rPr lang="fr-F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letter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endParaRPr lang="fr-FR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7A479195-7332-6142-878A-E13E25D5ECE4}"/>
              </a:ext>
            </a:extLst>
          </p:cNvPr>
          <p:cNvSpPr txBox="1">
            <a:spLocks/>
          </p:cNvSpPr>
          <p:nvPr/>
        </p:nvSpPr>
        <p:spPr>
          <a:xfrm>
            <a:off x="152400" y="1912097"/>
            <a:ext cx="13004800" cy="29070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92500" lnSpcReduction="20000"/>
          </a:bodyPr>
          <a:lstStyle>
            <a:lvl1pPr marL="444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1pPr>
            <a:lvl2pPr marL="889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2pPr>
            <a:lvl3pPr marL="1333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3pPr>
            <a:lvl4pPr marL="1778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4pPr>
            <a:lvl5pPr marL="2222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5pPr>
            <a:lvl6pPr marL="2667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indent="0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endParaRPr lang="fr-FR" sz="4800" dirty="0">
              <a:solidFill>
                <a:schemeClr val="bg1"/>
              </a:solidFill>
            </a:endParaRP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r>
              <a:rPr lang="fr-FR" sz="4800" dirty="0" err="1">
                <a:solidFill>
                  <a:srgbClr val="FF0000"/>
                </a:solidFill>
              </a:rPr>
              <a:t>Don’t</a:t>
            </a:r>
            <a:r>
              <a:rPr lang="fr-FR" sz="4800" dirty="0">
                <a:solidFill>
                  <a:schemeClr val="bg1"/>
                </a:solidFill>
              </a:rPr>
              <a:t> </a:t>
            </a:r>
            <a:r>
              <a:rPr lang="fr-FR" sz="4800" dirty="0" err="1">
                <a:solidFill>
                  <a:schemeClr val="bg1"/>
                </a:solidFill>
              </a:rPr>
              <a:t>write</a:t>
            </a:r>
            <a:r>
              <a:rPr lang="fr-FR" sz="4800" dirty="0">
                <a:solidFill>
                  <a:schemeClr val="bg1"/>
                </a:solidFill>
              </a:rPr>
              <a:t> at least 400 </a:t>
            </a:r>
            <a:r>
              <a:rPr lang="fr-FR" sz="4800" dirty="0" err="1">
                <a:solidFill>
                  <a:schemeClr val="bg1"/>
                </a:solidFill>
              </a:rPr>
              <a:t>words</a:t>
            </a:r>
            <a:r>
              <a:rPr lang="fr-FR" sz="4800" dirty="0">
                <a:solidFill>
                  <a:schemeClr val="bg1"/>
                </a:solidFill>
              </a:rPr>
              <a:t>. The more information </a:t>
            </a:r>
            <a:r>
              <a:rPr lang="fr-FR" sz="4800" dirty="0" err="1">
                <a:solidFill>
                  <a:schemeClr val="bg1"/>
                </a:solidFill>
              </a:rPr>
              <a:t>you</a:t>
            </a:r>
            <a:r>
              <a:rPr lang="fr-FR" sz="4800" dirty="0">
                <a:solidFill>
                  <a:schemeClr val="bg1"/>
                </a:solidFill>
              </a:rPr>
              <a:t> </a:t>
            </a:r>
            <a:r>
              <a:rPr lang="fr-FR" sz="4800" dirty="0" err="1">
                <a:solidFill>
                  <a:schemeClr val="bg1"/>
                </a:solidFill>
              </a:rPr>
              <a:t>give</a:t>
            </a:r>
            <a:r>
              <a:rPr lang="fr-FR" sz="4800" dirty="0">
                <a:solidFill>
                  <a:schemeClr val="bg1"/>
                </a:solidFill>
              </a:rPr>
              <a:t>, the </a:t>
            </a:r>
            <a:r>
              <a:rPr lang="fr-FR" sz="4800" dirty="0" err="1">
                <a:solidFill>
                  <a:schemeClr val="bg1"/>
                </a:solidFill>
              </a:rPr>
              <a:t>better</a:t>
            </a:r>
            <a:r>
              <a:rPr lang="fr-FR" sz="4800" dirty="0">
                <a:solidFill>
                  <a:schemeClr val="bg1"/>
                </a:solidFill>
              </a:rPr>
              <a:t>.</a:t>
            </a: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6502400" y="4115800"/>
            <a:ext cx="6254063" cy="4835033"/>
            <a:chOff x="5638800" y="4310743"/>
            <a:chExt cx="7146692" cy="5343396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5638800" y="4310743"/>
              <a:ext cx="7146692" cy="5343396"/>
            </a:xfrm>
            <a:prstGeom prst="roundRect">
              <a:avLst/>
            </a:prstGeom>
            <a:solidFill>
              <a:srgbClr val="92D05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fr-FR" sz="2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endParaRPr>
            </a:p>
          </p:txBody>
        </p:sp>
        <p:sp>
          <p:nvSpPr>
            <p:cNvPr id="9" name="Espace réservé du texte 3">
              <a:extLst>
                <a:ext uri="{FF2B5EF4-FFF2-40B4-BE49-F238E27FC236}">
                  <a16:creationId xmlns:a16="http://schemas.microsoft.com/office/drawing/2014/main" id="{7A479195-7332-6142-878A-E13E25D5ECE4}"/>
                </a:ext>
              </a:extLst>
            </p:cNvPr>
            <p:cNvSpPr txBox="1">
              <a:spLocks/>
            </p:cNvSpPr>
            <p:nvPr/>
          </p:nvSpPr>
          <p:spPr>
            <a:xfrm>
              <a:off x="6129098" y="4631173"/>
              <a:ext cx="6351755" cy="4689888"/>
            </a:xfrm>
            <a:prstGeom prst="rect">
              <a:avLst/>
            </a:prstGeom>
            <a:solidFill>
              <a:srgbClr val="92D050"/>
            </a:solidFill>
            <a:ln w="12700">
              <a:miter lim="400000"/>
            </a:ln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lIns="50800" tIns="50800" rIns="50800" bIns="50800" anchor="ctr">
              <a:normAutofit fontScale="92500"/>
            </a:bodyPr>
            <a:lstStyle>
              <a:lvl1pPr marL="444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1pPr>
              <a:lvl2pPr marL="889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2pPr>
              <a:lvl3pPr marL="1333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3pPr>
              <a:lvl4pPr marL="1778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4pPr>
              <a:lvl5pPr marL="2222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5pPr>
              <a:lvl6pPr marL="2667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6pPr>
              <a:lvl7pPr marL="3111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7pPr>
              <a:lvl8pPr marL="3556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8pPr>
              <a:lvl9pPr marL="4000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9pPr>
            </a:lstStyle>
            <a:p>
              <a:pPr marL="0" indent="0" hangingPunct="1">
                <a:lnSpc>
                  <a:spcPct val="150000"/>
                </a:lnSpc>
                <a:spcBef>
                  <a:spcPts val="0"/>
                </a:spcBef>
                <a:buNone/>
              </a:pP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Never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write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more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than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1 page. </a:t>
              </a:r>
            </a:p>
            <a:p>
              <a:pPr marL="0" indent="0" hangingPunct="1">
                <a:lnSpc>
                  <a:spcPct val="150000"/>
                </a:lnSpc>
                <a:spcBef>
                  <a:spcPts val="0"/>
                </a:spcBef>
                <a:buNone/>
              </a:pP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Each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§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should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have no more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than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3 sentences.</a:t>
              </a:r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90E40A86-1428-4B5A-8814-8753D4FF6CC7}"/>
              </a:ext>
            </a:extLst>
          </p:cNvPr>
          <p:cNvGrpSpPr/>
          <p:nvPr/>
        </p:nvGrpSpPr>
        <p:grpSpPr>
          <a:xfrm>
            <a:off x="815313" y="4552307"/>
            <a:ext cx="4055713" cy="4061839"/>
            <a:chOff x="815313" y="4166838"/>
            <a:chExt cx="5299363" cy="5091545"/>
          </a:xfrm>
        </p:grpSpPr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3B16064C-EEE3-4044-BDCA-3672B963BF98}"/>
                </a:ext>
              </a:extLst>
            </p:cNvPr>
            <p:cNvSpPr/>
            <p:nvPr/>
          </p:nvSpPr>
          <p:spPr>
            <a:xfrm>
              <a:off x="815313" y="4166838"/>
              <a:ext cx="5299363" cy="5091545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fr-FR" sz="2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endParaRPr>
            </a:p>
          </p:txBody>
        </p:sp>
        <p:pic>
          <p:nvPicPr>
            <p:cNvPr id="12" name="Image 11">
              <a:extLst>
                <a:ext uri="{FF2B5EF4-FFF2-40B4-BE49-F238E27FC236}">
                  <a16:creationId xmlns:a16="http://schemas.microsoft.com/office/drawing/2014/main" id="{8A94FAFB-1408-4C37-A990-86584334310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64017" y="5196544"/>
              <a:ext cx="2907009" cy="290700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70421832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ltural experience is a great conversation starter.">
            <a:extLst>
              <a:ext uri="{FF2B5EF4-FFF2-40B4-BE49-F238E27FC236}">
                <a16:creationId xmlns:a16="http://schemas.microsoft.com/office/drawing/2014/main" id="{BCDA0FE0-BA22-F249-BB2D-06D51242314A}"/>
              </a:ext>
            </a:extLst>
          </p:cNvPr>
          <p:cNvSpPr txBox="1">
            <a:spLocks/>
          </p:cNvSpPr>
          <p:nvPr/>
        </p:nvSpPr>
        <p:spPr>
          <a:xfrm>
            <a:off x="152400" y="55109"/>
            <a:ext cx="12649200" cy="1479550"/>
          </a:xfrm>
          <a:prstGeom prst="rect">
            <a:avLst/>
          </a:prstGeom>
          <a:solidFill>
            <a:schemeClr val="tx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97500"/>
          </a:bodyPr>
          <a:lstStyle>
            <a:lvl1pPr marL="0" marR="0" indent="0" algn="ctr" defTabSz="484886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64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1pPr>
            <a:lvl2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hangingPunct="1"/>
            <a:r>
              <a:rPr lang="fr-FR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Don’ts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the cover </a:t>
            </a:r>
            <a:r>
              <a:rPr lang="fr-F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letter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endParaRPr lang="fr-FR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7A479195-7332-6142-878A-E13E25D5ECE4}"/>
              </a:ext>
            </a:extLst>
          </p:cNvPr>
          <p:cNvSpPr txBox="1">
            <a:spLocks/>
          </p:cNvSpPr>
          <p:nvPr/>
        </p:nvSpPr>
        <p:spPr>
          <a:xfrm>
            <a:off x="152400" y="1912097"/>
            <a:ext cx="13004800" cy="29070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92500" lnSpcReduction="20000"/>
          </a:bodyPr>
          <a:lstStyle>
            <a:lvl1pPr marL="444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1pPr>
            <a:lvl2pPr marL="889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2pPr>
            <a:lvl3pPr marL="1333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3pPr>
            <a:lvl4pPr marL="1778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4pPr>
            <a:lvl5pPr marL="2222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5pPr>
            <a:lvl6pPr marL="2667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indent="0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endParaRPr lang="fr-FR" sz="4800" dirty="0">
              <a:solidFill>
                <a:schemeClr val="bg1"/>
              </a:solidFill>
            </a:endParaRP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r>
              <a:rPr lang="fr-FR" sz="4800" dirty="0">
                <a:solidFill>
                  <a:schemeClr val="bg1"/>
                </a:solidFill>
              </a:rPr>
              <a:t>_____ use </a:t>
            </a:r>
            <a:r>
              <a:rPr lang="fr-FR" sz="4800" dirty="0" err="1">
                <a:solidFill>
                  <a:schemeClr val="bg1"/>
                </a:solidFill>
              </a:rPr>
              <a:t>sophisticated</a:t>
            </a:r>
            <a:r>
              <a:rPr lang="fr-FR" sz="4800" dirty="0">
                <a:solidFill>
                  <a:schemeClr val="bg1"/>
                </a:solidFill>
              </a:rPr>
              <a:t> </a:t>
            </a:r>
            <a:r>
              <a:rPr lang="fr-FR" sz="4800" dirty="0" err="1">
                <a:solidFill>
                  <a:schemeClr val="bg1"/>
                </a:solidFill>
              </a:rPr>
              <a:t>language</a:t>
            </a:r>
            <a:r>
              <a:rPr lang="fr-FR" sz="4800" dirty="0">
                <a:solidFill>
                  <a:schemeClr val="bg1"/>
                </a:solidFill>
              </a:rPr>
              <a:t> to </a:t>
            </a:r>
            <a:r>
              <a:rPr lang="fr-FR" sz="4800" dirty="0" err="1">
                <a:solidFill>
                  <a:schemeClr val="bg1"/>
                </a:solidFill>
              </a:rPr>
              <a:t>make</a:t>
            </a:r>
            <a:r>
              <a:rPr lang="fr-FR" sz="4800" dirty="0">
                <a:solidFill>
                  <a:schemeClr val="bg1"/>
                </a:solidFill>
              </a:rPr>
              <a:t> a good impression.</a:t>
            </a: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</p:txBody>
      </p:sp>
      <p:sp>
        <p:nvSpPr>
          <p:cNvPr id="2" name="Rectangle à coins arrondis 1"/>
          <p:cNvSpPr/>
          <p:nvPr/>
        </p:nvSpPr>
        <p:spPr>
          <a:xfrm>
            <a:off x="391886" y="4389120"/>
            <a:ext cx="4676503" cy="5042263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477207044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ltural experience is a great conversation starter.">
            <a:extLst>
              <a:ext uri="{FF2B5EF4-FFF2-40B4-BE49-F238E27FC236}">
                <a16:creationId xmlns:a16="http://schemas.microsoft.com/office/drawing/2014/main" id="{BCDA0FE0-BA22-F249-BB2D-06D51242314A}"/>
              </a:ext>
            </a:extLst>
          </p:cNvPr>
          <p:cNvSpPr txBox="1">
            <a:spLocks/>
          </p:cNvSpPr>
          <p:nvPr/>
        </p:nvSpPr>
        <p:spPr>
          <a:xfrm>
            <a:off x="152400" y="55109"/>
            <a:ext cx="12649200" cy="1479550"/>
          </a:xfrm>
          <a:prstGeom prst="rect">
            <a:avLst/>
          </a:prstGeom>
          <a:solidFill>
            <a:schemeClr val="tx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97500"/>
          </a:bodyPr>
          <a:lstStyle>
            <a:lvl1pPr marL="0" marR="0" indent="0" algn="ctr" defTabSz="484886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64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1pPr>
            <a:lvl2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hangingPunct="1"/>
            <a:r>
              <a:rPr lang="fr-FR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Don’ts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the cover </a:t>
            </a:r>
            <a:r>
              <a:rPr lang="fr-F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letter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endParaRPr lang="fr-FR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7A479195-7332-6142-878A-E13E25D5ECE4}"/>
              </a:ext>
            </a:extLst>
          </p:cNvPr>
          <p:cNvSpPr txBox="1">
            <a:spLocks/>
          </p:cNvSpPr>
          <p:nvPr/>
        </p:nvSpPr>
        <p:spPr>
          <a:xfrm>
            <a:off x="152400" y="1912097"/>
            <a:ext cx="13004800" cy="29070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92500" lnSpcReduction="20000"/>
          </a:bodyPr>
          <a:lstStyle>
            <a:lvl1pPr marL="444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1pPr>
            <a:lvl2pPr marL="889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2pPr>
            <a:lvl3pPr marL="1333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3pPr>
            <a:lvl4pPr marL="1778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4pPr>
            <a:lvl5pPr marL="2222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5pPr>
            <a:lvl6pPr marL="2667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indent="0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endParaRPr lang="fr-FR" sz="4800" dirty="0">
              <a:solidFill>
                <a:schemeClr val="bg1"/>
              </a:solidFill>
            </a:endParaRP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r>
              <a:rPr lang="fr-FR" sz="4800" dirty="0" err="1">
                <a:solidFill>
                  <a:srgbClr val="FF0000"/>
                </a:solidFill>
              </a:rPr>
              <a:t>Don’t</a:t>
            </a:r>
            <a:r>
              <a:rPr lang="fr-FR" sz="4800" dirty="0">
                <a:solidFill>
                  <a:schemeClr val="bg1"/>
                </a:solidFill>
              </a:rPr>
              <a:t> use </a:t>
            </a:r>
            <a:r>
              <a:rPr lang="fr-FR" sz="4800" dirty="0" err="1">
                <a:solidFill>
                  <a:schemeClr val="bg1"/>
                </a:solidFill>
              </a:rPr>
              <a:t>sophisticated</a:t>
            </a:r>
            <a:r>
              <a:rPr lang="fr-FR" sz="4800" dirty="0">
                <a:solidFill>
                  <a:schemeClr val="bg1"/>
                </a:solidFill>
              </a:rPr>
              <a:t> </a:t>
            </a:r>
            <a:r>
              <a:rPr lang="fr-FR" sz="4800" dirty="0" err="1">
                <a:solidFill>
                  <a:schemeClr val="bg1"/>
                </a:solidFill>
              </a:rPr>
              <a:t>language</a:t>
            </a:r>
            <a:r>
              <a:rPr lang="fr-FR" sz="4800" dirty="0">
                <a:solidFill>
                  <a:schemeClr val="bg1"/>
                </a:solidFill>
              </a:rPr>
              <a:t> to </a:t>
            </a:r>
            <a:r>
              <a:rPr lang="fr-FR" sz="4800" dirty="0" err="1">
                <a:solidFill>
                  <a:schemeClr val="bg1"/>
                </a:solidFill>
              </a:rPr>
              <a:t>make</a:t>
            </a:r>
            <a:r>
              <a:rPr lang="fr-FR" sz="4800" dirty="0">
                <a:solidFill>
                  <a:schemeClr val="bg1"/>
                </a:solidFill>
              </a:rPr>
              <a:t> a good impression.</a:t>
            </a: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</p:txBody>
      </p:sp>
      <p:sp>
        <p:nvSpPr>
          <p:cNvPr id="2" name="Rectangle à coins arrondis 1"/>
          <p:cNvSpPr/>
          <p:nvPr/>
        </p:nvSpPr>
        <p:spPr>
          <a:xfrm>
            <a:off x="391886" y="4389120"/>
            <a:ext cx="4676503" cy="5042263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5985763" y="4389120"/>
            <a:ext cx="6632957" cy="5042263"/>
            <a:chOff x="5638800" y="4310743"/>
            <a:chExt cx="7146692" cy="5343396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5638800" y="4310743"/>
              <a:ext cx="7146692" cy="5343396"/>
            </a:xfrm>
            <a:prstGeom prst="roundRect">
              <a:avLst/>
            </a:prstGeom>
            <a:solidFill>
              <a:srgbClr val="92D05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fr-FR" sz="2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endParaRPr>
            </a:p>
          </p:txBody>
        </p:sp>
        <p:sp>
          <p:nvSpPr>
            <p:cNvPr id="9" name="Espace réservé du texte 3">
              <a:extLst>
                <a:ext uri="{FF2B5EF4-FFF2-40B4-BE49-F238E27FC236}">
                  <a16:creationId xmlns:a16="http://schemas.microsoft.com/office/drawing/2014/main" id="{7A479195-7332-6142-878A-E13E25D5ECE4}"/>
                </a:ext>
              </a:extLst>
            </p:cNvPr>
            <p:cNvSpPr txBox="1">
              <a:spLocks/>
            </p:cNvSpPr>
            <p:nvPr/>
          </p:nvSpPr>
          <p:spPr>
            <a:xfrm>
              <a:off x="6129098" y="4624250"/>
              <a:ext cx="6149988" cy="4911635"/>
            </a:xfrm>
            <a:prstGeom prst="rect">
              <a:avLst/>
            </a:prstGeom>
            <a:solidFill>
              <a:srgbClr val="92D050"/>
            </a:solidFill>
            <a:ln w="12700">
              <a:miter lim="400000"/>
            </a:ln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lIns="50800" tIns="50800" rIns="50800" bIns="50800" anchor="ctr">
              <a:normAutofit fontScale="92500" lnSpcReduction="20000"/>
            </a:bodyPr>
            <a:lstStyle>
              <a:lvl1pPr marL="444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1pPr>
              <a:lvl2pPr marL="889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2pPr>
              <a:lvl3pPr marL="1333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3pPr>
              <a:lvl4pPr marL="1778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4pPr>
              <a:lvl5pPr marL="2222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5pPr>
              <a:lvl6pPr marL="2667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6pPr>
              <a:lvl7pPr marL="3111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7pPr>
              <a:lvl8pPr marL="3556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8pPr>
              <a:lvl9pPr marL="4000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9pPr>
            </a:lstStyle>
            <a:p>
              <a:pPr marL="0" indent="0" hangingPunct="1">
                <a:lnSpc>
                  <a:spcPct val="150000"/>
                </a:lnSpc>
                <a:spcBef>
                  <a:spcPts val="0"/>
                </a:spcBef>
                <a:buNone/>
              </a:pP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Use simple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language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and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uncomplicated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sentence structure.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Eliminate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all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unecessary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words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3532595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ltural experience is a great conversation starter.">
            <a:extLst>
              <a:ext uri="{FF2B5EF4-FFF2-40B4-BE49-F238E27FC236}">
                <a16:creationId xmlns:a16="http://schemas.microsoft.com/office/drawing/2014/main" id="{BCDA0FE0-BA22-F249-BB2D-06D51242314A}"/>
              </a:ext>
            </a:extLst>
          </p:cNvPr>
          <p:cNvSpPr txBox="1">
            <a:spLocks/>
          </p:cNvSpPr>
          <p:nvPr/>
        </p:nvSpPr>
        <p:spPr>
          <a:xfrm>
            <a:off x="152400" y="55109"/>
            <a:ext cx="12649200" cy="1479550"/>
          </a:xfrm>
          <a:prstGeom prst="rect">
            <a:avLst/>
          </a:prstGeom>
          <a:solidFill>
            <a:schemeClr val="tx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97500"/>
          </a:bodyPr>
          <a:lstStyle>
            <a:lvl1pPr marL="0" marR="0" indent="0" algn="ctr" defTabSz="484886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64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1pPr>
            <a:lvl2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hangingPunct="1"/>
            <a:r>
              <a:rPr lang="fr-FR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Don’ts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the cover </a:t>
            </a:r>
            <a:r>
              <a:rPr lang="fr-F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letter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endParaRPr lang="fr-FR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7A479195-7332-6142-878A-E13E25D5ECE4}"/>
              </a:ext>
            </a:extLst>
          </p:cNvPr>
          <p:cNvSpPr txBox="1">
            <a:spLocks/>
          </p:cNvSpPr>
          <p:nvPr/>
        </p:nvSpPr>
        <p:spPr>
          <a:xfrm>
            <a:off x="152400" y="1912097"/>
            <a:ext cx="13004800" cy="29070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marL="444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1pPr>
            <a:lvl2pPr marL="889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2pPr>
            <a:lvl3pPr marL="1333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3pPr>
            <a:lvl4pPr marL="1778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4pPr>
            <a:lvl5pPr marL="2222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5pPr>
            <a:lvl6pPr marL="2667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indent="0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endParaRPr lang="fr-FR" sz="4800" dirty="0">
              <a:solidFill>
                <a:schemeClr val="bg1"/>
              </a:solidFill>
            </a:endParaRP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r>
              <a:rPr lang="fr-FR" sz="4800" dirty="0">
                <a:solidFill>
                  <a:schemeClr val="bg1"/>
                </a:solidFill>
              </a:rPr>
              <a:t>_____ </a:t>
            </a:r>
            <a:r>
              <a:rPr lang="fr-FR" sz="4800" dirty="0" err="1">
                <a:solidFill>
                  <a:schemeClr val="bg1"/>
                </a:solidFill>
              </a:rPr>
              <a:t>follow</a:t>
            </a:r>
            <a:r>
              <a:rPr lang="fr-FR" sz="4800" dirty="0">
                <a:solidFill>
                  <a:schemeClr val="bg1"/>
                </a:solidFill>
              </a:rPr>
              <a:t> the AIDA model.</a:t>
            </a: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160664" y="4880883"/>
            <a:ext cx="6844937" cy="466942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205" y="5669280"/>
            <a:ext cx="6425857" cy="351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992881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ltural experience is a great conversation starter.">
            <a:extLst>
              <a:ext uri="{FF2B5EF4-FFF2-40B4-BE49-F238E27FC236}">
                <a16:creationId xmlns:a16="http://schemas.microsoft.com/office/drawing/2014/main" id="{BCDA0FE0-BA22-F249-BB2D-06D51242314A}"/>
              </a:ext>
            </a:extLst>
          </p:cNvPr>
          <p:cNvSpPr txBox="1">
            <a:spLocks/>
          </p:cNvSpPr>
          <p:nvPr/>
        </p:nvSpPr>
        <p:spPr>
          <a:xfrm>
            <a:off x="152400" y="55109"/>
            <a:ext cx="12649200" cy="1479550"/>
          </a:xfrm>
          <a:prstGeom prst="rect">
            <a:avLst/>
          </a:prstGeom>
          <a:solidFill>
            <a:schemeClr val="tx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97500"/>
          </a:bodyPr>
          <a:lstStyle>
            <a:lvl1pPr marL="0" marR="0" indent="0" algn="ctr" defTabSz="484886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64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1pPr>
            <a:lvl2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hangingPunct="1"/>
            <a:r>
              <a:rPr lang="fr-FR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Don’ts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the cover </a:t>
            </a:r>
            <a:r>
              <a:rPr lang="fr-F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letter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endParaRPr lang="fr-FR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7A479195-7332-6142-878A-E13E25D5ECE4}"/>
              </a:ext>
            </a:extLst>
          </p:cNvPr>
          <p:cNvSpPr txBox="1">
            <a:spLocks/>
          </p:cNvSpPr>
          <p:nvPr/>
        </p:nvSpPr>
        <p:spPr>
          <a:xfrm>
            <a:off x="152400" y="1912097"/>
            <a:ext cx="13004800" cy="29070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marL="444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1pPr>
            <a:lvl2pPr marL="889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2pPr>
            <a:lvl3pPr marL="1333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3pPr>
            <a:lvl4pPr marL="1778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4pPr>
            <a:lvl5pPr marL="2222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5pPr>
            <a:lvl6pPr marL="2667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indent="0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endParaRPr lang="fr-FR" sz="4800" dirty="0">
              <a:solidFill>
                <a:schemeClr val="bg1"/>
              </a:solidFill>
            </a:endParaRP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r>
              <a:rPr lang="fr-FR" sz="4800" dirty="0">
                <a:solidFill>
                  <a:srgbClr val="92D050"/>
                </a:solidFill>
              </a:rPr>
              <a:t>Do</a:t>
            </a:r>
            <a:r>
              <a:rPr lang="fr-FR" sz="4800" dirty="0">
                <a:solidFill>
                  <a:schemeClr val="bg1"/>
                </a:solidFill>
              </a:rPr>
              <a:t> </a:t>
            </a:r>
            <a:r>
              <a:rPr lang="fr-FR" sz="4800" dirty="0" err="1">
                <a:solidFill>
                  <a:schemeClr val="bg1"/>
                </a:solidFill>
              </a:rPr>
              <a:t>follow</a:t>
            </a:r>
            <a:r>
              <a:rPr lang="fr-FR" sz="4800" dirty="0">
                <a:solidFill>
                  <a:schemeClr val="bg1"/>
                </a:solidFill>
              </a:rPr>
              <a:t> the AIDA model.</a:t>
            </a: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160664" y="4880883"/>
            <a:ext cx="6844937" cy="466942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205" y="5669280"/>
            <a:ext cx="6425857" cy="3519896"/>
          </a:xfrm>
          <a:prstGeom prst="rect">
            <a:avLst/>
          </a:prstGeom>
        </p:spPr>
      </p:pic>
      <p:grpSp>
        <p:nvGrpSpPr>
          <p:cNvPr id="6" name="Groupe 5"/>
          <p:cNvGrpSpPr/>
          <p:nvPr/>
        </p:nvGrpSpPr>
        <p:grpSpPr>
          <a:xfrm>
            <a:off x="7215142" y="4880882"/>
            <a:ext cx="5586458" cy="4669427"/>
            <a:chOff x="5638800" y="4310743"/>
            <a:chExt cx="7146692" cy="5343396"/>
          </a:xfrm>
        </p:grpSpPr>
        <p:sp>
          <p:nvSpPr>
            <p:cNvPr id="9" name="Rectangle à coins arrondis 8"/>
            <p:cNvSpPr/>
            <p:nvPr/>
          </p:nvSpPr>
          <p:spPr>
            <a:xfrm>
              <a:off x="5638800" y="4310743"/>
              <a:ext cx="7146692" cy="5343396"/>
            </a:xfrm>
            <a:prstGeom prst="roundRect">
              <a:avLst/>
            </a:prstGeom>
            <a:solidFill>
              <a:srgbClr val="92D05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fr-FR" sz="2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endParaRPr>
            </a:p>
          </p:txBody>
        </p:sp>
        <p:sp>
          <p:nvSpPr>
            <p:cNvPr id="10" name="Espace réservé du texte 3">
              <a:extLst>
                <a:ext uri="{FF2B5EF4-FFF2-40B4-BE49-F238E27FC236}">
                  <a16:creationId xmlns:a16="http://schemas.microsoft.com/office/drawing/2014/main" id="{7A479195-7332-6142-878A-E13E25D5ECE4}"/>
                </a:ext>
              </a:extLst>
            </p:cNvPr>
            <p:cNvSpPr txBox="1">
              <a:spLocks/>
            </p:cNvSpPr>
            <p:nvPr/>
          </p:nvSpPr>
          <p:spPr>
            <a:xfrm>
              <a:off x="6129098" y="4624250"/>
              <a:ext cx="6149988" cy="4911635"/>
            </a:xfrm>
            <a:prstGeom prst="rect">
              <a:avLst/>
            </a:prstGeom>
            <a:solidFill>
              <a:srgbClr val="92D050"/>
            </a:solidFill>
            <a:ln w="12700">
              <a:miter lim="400000"/>
            </a:ln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lIns="50800" tIns="50800" rIns="50800" bIns="50800" anchor="ctr">
              <a:normAutofit fontScale="92500"/>
            </a:bodyPr>
            <a:lstStyle>
              <a:lvl1pPr marL="444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1pPr>
              <a:lvl2pPr marL="889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2pPr>
              <a:lvl3pPr marL="1333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3pPr>
              <a:lvl4pPr marL="1778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4pPr>
              <a:lvl5pPr marL="2222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5pPr>
              <a:lvl6pPr marL="2667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6pPr>
              <a:lvl7pPr marL="3111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7pPr>
              <a:lvl8pPr marL="3556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8pPr>
              <a:lvl9pPr marL="4000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9pPr>
            </a:lstStyle>
            <a:p>
              <a:pPr marL="0" indent="0" hangingPunct="1">
                <a:lnSpc>
                  <a:spcPct val="150000"/>
                </a:lnSpc>
                <a:spcBef>
                  <a:spcPts val="0"/>
                </a:spcBef>
                <a:buNone/>
              </a:pP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Write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cover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letters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that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are unique and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specific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to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you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, but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consider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using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4 §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62028632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395796" y="373531"/>
            <a:ext cx="2269027" cy="1930852"/>
            <a:chOff x="160664" y="211455"/>
            <a:chExt cx="6844937" cy="4669427"/>
          </a:xfrm>
        </p:grpSpPr>
        <p:sp>
          <p:nvSpPr>
            <p:cNvPr id="4" name="Rectangle à coins arrondis 3"/>
            <p:cNvSpPr/>
            <p:nvPr/>
          </p:nvSpPr>
          <p:spPr>
            <a:xfrm>
              <a:off x="160664" y="211455"/>
              <a:ext cx="6844937" cy="4669427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fr-FR" sz="2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endParaRPr>
            </a:p>
          </p:txBody>
        </p:sp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0205" y="786220"/>
              <a:ext cx="6425857" cy="3519896"/>
            </a:xfrm>
            <a:prstGeom prst="rect">
              <a:avLst/>
            </a:prstGeom>
          </p:spPr>
        </p:pic>
      </p:grpSp>
      <p:grpSp>
        <p:nvGrpSpPr>
          <p:cNvPr id="11" name="Groupe 10"/>
          <p:cNvGrpSpPr/>
          <p:nvPr/>
        </p:nvGrpSpPr>
        <p:grpSpPr>
          <a:xfrm>
            <a:off x="2664823" y="1865647"/>
            <a:ext cx="10058400" cy="7477816"/>
            <a:chOff x="5638800" y="4310743"/>
            <a:chExt cx="7146692" cy="5343396"/>
          </a:xfrm>
        </p:grpSpPr>
        <p:sp>
          <p:nvSpPr>
            <p:cNvPr id="12" name="Rectangle à coins arrondis 11"/>
            <p:cNvSpPr/>
            <p:nvPr/>
          </p:nvSpPr>
          <p:spPr>
            <a:xfrm>
              <a:off x="5638800" y="4310743"/>
              <a:ext cx="7146692" cy="5343396"/>
            </a:xfrm>
            <a:prstGeom prst="roundRect">
              <a:avLst/>
            </a:prstGeom>
            <a:solidFill>
              <a:srgbClr val="92D050"/>
            </a:solidFill>
            <a:ln w="12700" cap="flat">
              <a:noFill/>
              <a:miter lim="400000"/>
            </a:ln>
            <a:effectLst>
              <a:softEdge rad="0"/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fr-FR" sz="2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endParaRPr>
            </a:p>
          </p:txBody>
        </p:sp>
        <p:sp>
          <p:nvSpPr>
            <p:cNvPr id="13" name="Espace réservé du texte 3">
              <a:extLst>
                <a:ext uri="{FF2B5EF4-FFF2-40B4-BE49-F238E27FC236}">
                  <a16:creationId xmlns:a16="http://schemas.microsoft.com/office/drawing/2014/main" id="{7A479195-7332-6142-878A-E13E25D5ECE4}"/>
                </a:ext>
              </a:extLst>
            </p:cNvPr>
            <p:cNvSpPr txBox="1">
              <a:spLocks/>
            </p:cNvSpPr>
            <p:nvPr/>
          </p:nvSpPr>
          <p:spPr>
            <a:xfrm>
              <a:off x="5972931" y="4624249"/>
              <a:ext cx="6515554" cy="4656650"/>
            </a:xfrm>
            <a:prstGeom prst="rect">
              <a:avLst/>
            </a:prstGeom>
            <a:solidFill>
              <a:srgbClr val="92D050"/>
            </a:solidFill>
            <a:ln w="12700">
              <a:miter lim="400000"/>
            </a:ln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lIns="50800" tIns="50800" rIns="50800" bIns="50800" anchor="ctr">
              <a:normAutofit lnSpcReduction="10000"/>
            </a:bodyPr>
            <a:lstStyle>
              <a:lvl1pPr marL="444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1pPr>
              <a:lvl2pPr marL="889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2pPr>
              <a:lvl3pPr marL="1333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3pPr>
              <a:lvl4pPr marL="1778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4pPr>
              <a:lvl5pPr marL="2222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5pPr>
              <a:lvl6pPr marL="2667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6pPr>
              <a:lvl7pPr marL="3111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7pPr>
              <a:lvl8pPr marL="3556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8pPr>
              <a:lvl9pPr marL="4000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9pPr>
            </a:lstStyle>
            <a:p>
              <a:pPr marL="0" indent="0" hangingPunct="1">
                <a:lnSpc>
                  <a:spcPct val="150000"/>
                </a:lnSpc>
                <a:spcBef>
                  <a:spcPts val="0"/>
                </a:spcBef>
                <a:buNone/>
              </a:pPr>
              <a:r>
                <a:rPr lang="fr-FR" sz="4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§1: </a:t>
              </a:r>
              <a:r>
                <a:rPr lang="fr-FR" sz="44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get</a:t>
              </a:r>
              <a:r>
                <a:rPr lang="fr-FR" sz="4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fr-FR" sz="44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your</a:t>
              </a:r>
              <a:r>
                <a:rPr lang="fr-FR" sz="4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fr-FR" sz="44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reader’s</a:t>
              </a:r>
              <a:r>
                <a:rPr lang="fr-FR" sz="4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attention.</a:t>
              </a:r>
            </a:p>
            <a:p>
              <a:pPr marL="0" indent="0" hangingPunct="1">
                <a:lnSpc>
                  <a:spcPct val="150000"/>
                </a:lnSpc>
                <a:spcBef>
                  <a:spcPts val="0"/>
                </a:spcBef>
                <a:buNone/>
              </a:pPr>
              <a:endParaRPr lang="fr-FR" sz="8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  <a:p>
              <a:pPr marL="0" indent="0" hangingPunct="1">
                <a:lnSpc>
                  <a:spcPct val="150000"/>
                </a:lnSpc>
                <a:spcBef>
                  <a:spcPts val="0"/>
                </a:spcBef>
                <a:buNone/>
              </a:pPr>
              <a:r>
                <a:rPr lang="fr-FR" sz="4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§2: </a:t>
              </a:r>
              <a:r>
                <a:rPr lang="fr-FR" sz="44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give</a:t>
              </a:r>
              <a:r>
                <a:rPr lang="fr-FR" sz="4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fr-FR" sz="44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details</a:t>
              </a:r>
              <a:r>
                <a:rPr lang="fr-FR" sz="4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of </a:t>
              </a:r>
              <a:r>
                <a:rPr lang="fr-FR" sz="44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your</a:t>
              </a:r>
              <a:r>
                <a:rPr lang="fr-FR" sz="4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fr-FR" sz="44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accomplishments</a:t>
              </a:r>
              <a:r>
                <a:rPr lang="fr-FR" sz="4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.</a:t>
              </a:r>
            </a:p>
            <a:p>
              <a:pPr marL="0" indent="0" hangingPunct="1">
                <a:lnSpc>
                  <a:spcPct val="150000"/>
                </a:lnSpc>
                <a:spcBef>
                  <a:spcPts val="0"/>
                </a:spcBef>
                <a:buNone/>
              </a:pPr>
              <a:endParaRPr lang="fr-FR" sz="8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  <a:p>
              <a:pPr marL="0" indent="0" hangingPunct="1">
                <a:lnSpc>
                  <a:spcPct val="150000"/>
                </a:lnSpc>
                <a:spcBef>
                  <a:spcPts val="0"/>
                </a:spcBef>
                <a:buNone/>
              </a:pPr>
              <a:r>
                <a:rPr lang="fr-FR" sz="4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§3: relate </a:t>
              </a:r>
              <a:r>
                <a:rPr lang="fr-FR" sz="44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yourself</a:t>
              </a:r>
              <a:r>
                <a:rPr lang="fr-FR" sz="4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to the </a:t>
              </a:r>
              <a:r>
                <a:rPr lang="fr-FR" sz="44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company</a:t>
              </a:r>
              <a:r>
                <a:rPr lang="fr-FR" sz="4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, </a:t>
              </a:r>
              <a:r>
                <a:rPr lang="fr-FR" sz="44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showing</a:t>
              </a:r>
              <a:r>
                <a:rPr lang="fr-FR" sz="4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the </a:t>
              </a:r>
              <a:r>
                <a:rPr lang="fr-FR" sz="44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company</a:t>
              </a:r>
              <a:r>
                <a:rPr lang="fr-FR" sz="4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fr-FR" sz="44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should</a:t>
              </a:r>
              <a:r>
                <a:rPr lang="fr-FR" sz="4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fr-FR" sz="44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hire</a:t>
              </a:r>
              <a:r>
                <a:rPr lang="fr-FR" sz="4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fr-FR" sz="44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you</a:t>
              </a:r>
              <a:r>
                <a:rPr lang="fr-FR" sz="4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.</a:t>
              </a:r>
            </a:p>
            <a:p>
              <a:pPr marL="0" indent="0" hangingPunct="1">
                <a:lnSpc>
                  <a:spcPct val="150000"/>
                </a:lnSpc>
                <a:spcBef>
                  <a:spcPts val="0"/>
                </a:spcBef>
                <a:buNone/>
              </a:pPr>
              <a:endParaRPr lang="fr-FR" sz="8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  <a:p>
              <a:pPr marL="0" indent="0" hangingPunct="1">
                <a:lnSpc>
                  <a:spcPct val="150000"/>
                </a:lnSpc>
                <a:spcBef>
                  <a:spcPts val="0"/>
                </a:spcBef>
                <a:buNone/>
              </a:pPr>
              <a:r>
                <a:rPr lang="fr-FR" sz="4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§4: </a:t>
              </a:r>
              <a:r>
                <a:rPr lang="fr-FR" sz="44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request</a:t>
              </a:r>
              <a:r>
                <a:rPr lang="fr-FR" sz="44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action.</a:t>
              </a:r>
            </a:p>
          </p:txBody>
        </p:sp>
      </p:grpSp>
      <p:sp>
        <p:nvSpPr>
          <p:cNvPr id="5" name="ZoneTexte 4">
            <a:extLst>
              <a:ext uri="{FF2B5EF4-FFF2-40B4-BE49-F238E27FC236}">
                <a16:creationId xmlns:a16="http://schemas.microsoft.com/office/drawing/2014/main" id="{484B6E07-613C-482F-8904-352F89352966}"/>
              </a:ext>
            </a:extLst>
          </p:cNvPr>
          <p:cNvSpPr txBox="1"/>
          <p:nvPr/>
        </p:nvSpPr>
        <p:spPr>
          <a:xfrm>
            <a:off x="639532" y="2135464"/>
            <a:ext cx="1781553" cy="68736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110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rPr>
              <a:t>A</a:t>
            </a: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110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110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rPr>
              <a:t>D</a:t>
            </a:r>
          </a:p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11000" b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endParaRPr kumimoji="0" lang="fr-FR" sz="110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Calibri" panose="020F0502020204030204" pitchFamily="34" charset="0"/>
              <a:cs typeface="Calibri" panose="020F0502020204030204" pitchFamily="34" charset="0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56041580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ltural experience is a great conversation starter.">
            <a:extLst>
              <a:ext uri="{FF2B5EF4-FFF2-40B4-BE49-F238E27FC236}">
                <a16:creationId xmlns:a16="http://schemas.microsoft.com/office/drawing/2014/main" id="{BCDA0FE0-BA22-F249-BB2D-06D51242314A}"/>
              </a:ext>
            </a:extLst>
          </p:cNvPr>
          <p:cNvSpPr txBox="1">
            <a:spLocks/>
          </p:cNvSpPr>
          <p:nvPr/>
        </p:nvSpPr>
        <p:spPr>
          <a:xfrm>
            <a:off x="78377" y="182880"/>
            <a:ext cx="12723223" cy="14824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97500"/>
          </a:bodyPr>
          <a:lstStyle>
            <a:lvl1pPr marL="0" marR="0" indent="0" algn="ctr" defTabSz="484886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64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1pPr>
            <a:lvl2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hangingPunct="1"/>
            <a:r>
              <a:rPr lang="fr-FR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Don’ts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the cover </a:t>
            </a:r>
            <a:r>
              <a:rPr lang="fr-F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letter</a:t>
            </a:r>
            <a:endParaRPr lang="fr-FR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410789" y="2403566"/>
            <a:ext cx="4493622" cy="6270171"/>
          </a:xfrm>
          <a:prstGeom prst="roundRect">
            <a:avLst/>
          </a:prstGeom>
          <a:solidFill>
            <a:srgbClr val="92D05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7127967" y="2403565"/>
            <a:ext cx="4493622" cy="6270171"/>
          </a:xfrm>
          <a:prstGeom prst="roundRect">
            <a:avLst/>
          </a:prstGeom>
          <a:solidFill>
            <a:srgbClr val="FF00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22195278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479195-7332-6142-878A-E13E25D5E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2534194"/>
            <a:ext cx="13004800" cy="290700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fr-FR" sz="48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fr-FR" sz="4800" dirty="0">
                <a:solidFill>
                  <a:schemeClr val="bg1"/>
                </a:solidFill>
              </a:rPr>
              <a:t>______ </a:t>
            </a:r>
            <a:r>
              <a:rPr lang="fr-FR" sz="4800" dirty="0" err="1">
                <a:solidFill>
                  <a:schemeClr val="bg1"/>
                </a:solidFill>
              </a:rPr>
              <a:t>start</a:t>
            </a:r>
            <a:r>
              <a:rPr lang="fr-FR" sz="4800" dirty="0">
                <a:solidFill>
                  <a:schemeClr val="bg1"/>
                </a:solidFill>
              </a:rPr>
              <a:t> </a:t>
            </a:r>
            <a:r>
              <a:rPr lang="fr-FR" sz="4800" dirty="0" err="1">
                <a:solidFill>
                  <a:schemeClr val="bg1"/>
                </a:solidFill>
              </a:rPr>
              <a:t>your</a:t>
            </a:r>
            <a:r>
              <a:rPr lang="fr-FR" sz="4800" dirty="0">
                <a:solidFill>
                  <a:schemeClr val="bg1"/>
                </a:solidFill>
              </a:rPr>
              <a:t> </a:t>
            </a:r>
            <a:r>
              <a:rPr lang="fr-FR" sz="4800" dirty="0" err="1">
                <a:solidFill>
                  <a:schemeClr val="bg1"/>
                </a:solidFill>
              </a:rPr>
              <a:t>letter</a:t>
            </a:r>
            <a:r>
              <a:rPr lang="fr-FR" sz="4800" dirty="0">
                <a:solidFill>
                  <a:schemeClr val="bg1"/>
                </a:solidFill>
              </a:rPr>
              <a:t> ‘</a:t>
            </a:r>
            <a:r>
              <a:rPr lang="fr-FR" sz="4800" dirty="0" err="1">
                <a:solidFill>
                  <a:schemeClr val="bg1"/>
                </a:solidFill>
              </a:rPr>
              <a:t>Dear</a:t>
            </a:r>
            <a:r>
              <a:rPr lang="fr-FR" sz="4800" dirty="0">
                <a:solidFill>
                  <a:schemeClr val="bg1"/>
                </a:solidFill>
              </a:rPr>
              <a:t> Sir or </a:t>
            </a:r>
            <a:r>
              <a:rPr lang="fr-FR" sz="4800" dirty="0" err="1">
                <a:solidFill>
                  <a:schemeClr val="bg1"/>
                </a:solidFill>
              </a:rPr>
              <a:t>Madam</a:t>
            </a:r>
            <a:r>
              <a:rPr lang="fr-FR" sz="4800" dirty="0">
                <a:solidFill>
                  <a:schemeClr val="bg1"/>
                </a:solidFill>
              </a:rPr>
              <a:t>’.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</p:txBody>
      </p:sp>
      <p:sp>
        <p:nvSpPr>
          <p:cNvPr id="7" name="Cultural experience is a great conversation starter.">
            <a:extLst>
              <a:ext uri="{FF2B5EF4-FFF2-40B4-BE49-F238E27FC236}">
                <a16:creationId xmlns:a16="http://schemas.microsoft.com/office/drawing/2014/main" id="{BCDA0FE0-BA22-F249-BB2D-06D51242314A}"/>
              </a:ext>
            </a:extLst>
          </p:cNvPr>
          <p:cNvSpPr txBox="1">
            <a:spLocks/>
          </p:cNvSpPr>
          <p:nvPr/>
        </p:nvSpPr>
        <p:spPr>
          <a:xfrm>
            <a:off x="78377" y="182880"/>
            <a:ext cx="12723223" cy="14824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97500"/>
          </a:bodyPr>
          <a:lstStyle>
            <a:lvl1pPr marL="0" marR="0" indent="0" algn="ctr" defTabSz="484886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64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1pPr>
            <a:lvl2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hangingPunct="1"/>
            <a:r>
              <a:rPr lang="fr-FR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Don’ts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the cover </a:t>
            </a:r>
            <a:r>
              <a:rPr lang="fr-F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letter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endParaRPr lang="fr-FR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300446" y="5441202"/>
            <a:ext cx="5473336" cy="4042431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89895766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479195-7332-6142-878A-E13E25D5E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2534194"/>
            <a:ext cx="13004800" cy="290700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fr-FR" sz="48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fr-FR" sz="4800" b="1" dirty="0" err="1">
                <a:solidFill>
                  <a:srgbClr val="FF0000"/>
                </a:solidFill>
              </a:rPr>
              <a:t>Don’t</a:t>
            </a:r>
            <a:r>
              <a:rPr lang="fr-FR" sz="4800" dirty="0">
                <a:solidFill>
                  <a:schemeClr val="bg1"/>
                </a:solidFill>
              </a:rPr>
              <a:t> </a:t>
            </a:r>
            <a:r>
              <a:rPr lang="fr-FR" sz="4800" dirty="0" err="1">
                <a:solidFill>
                  <a:schemeClr val="bg1"/>
                </a:solidFill>
              </a:rPr>
              <a:t>start</a:t>
            </a:r>
            <a:r>
              <a:rPr lang="fr-FR" sz="4800" dirty="0">
                <a:solidFill>
                  <a:schemeClr val="bg1"/>
                </a:solidFill>
              </a:rPr>
              <a:t> </a:t>
            </a:r>
            <a:r>
              <a:rPr lang="fr-FR" sz="4800" dirty="0" err="1">
                <a:solidFill>
                  <a:schemeClr val="bg1"/>
                </a:solidFill>
              </a:rPr>
              <a:t>your</a:t>
            </a:r>
            <a:r>
              <a:rPr lang="fr-FR" sz="4800" dirty="0">
                <a:solidFill>
                  <a:schemeClr val="bg1"/>
                </a:solidFill>
              </a:rPr>
              <a:t> </a:t>
            </a:r>
            <a:r>
              <a:rPr lang="fr-FR" sz="4800" dirty="0" err="1">
                <a:solidFill>
                  <a:schemeClr val="bg1"/>
                </a:solidFill>
              </a:rPr>
              <a:t>letter</a:t>
            </a:r>
            <a:r>
              <a:rPr lang="fr-FR" sz="4800" dirty="0">
                <a:solidFill>
                  <a:schemeClr val="bg1"/>
                </a:solidFill>
              </a:rPr>
              <a:t> ‘</a:t>
            </a:r>
            <a:r>
              <a:rPr lang="fr-FR" sz="4800" dirty="0" err="1">
                <a:solidFill>
                  <a:schemeClr val="bg1"/>
                </a:solidFill>
              </a:rPr>
              <a:t>Dear</a:t>
            </a:r>
            <a:r>
              <a:rPr lang="fr-FR" sz="4800" dirty="0">
                <a:solidFill>
                  <a:schemeClr val="bg1"/>
                </a:solidFill>
              </a:rPr>
              <a:t> Sir or </a:t>
            </a:r>
            <a:r>
              <a:rPr lang="fr-FR" sz="4800" dirty="0" err="1">
                <a:solidFill>
                  <a:schemeClr val="bg1"/>
                </a:solidFill>
              </a:rPr>
              <a:t>Madam</a:t>
            </a:r>
            <a:r>
              <a:rPr lang="fr-FR" sz="4800" dirty="0">
                <a:solidFill>
                  <a:schemeClr val="bg1"/>
                </a:solidFill>
              </a:rPr>
              <a:t>’.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</p:txBody>
      </p:sp>
      <p:sp>
        <p:nvSpPr>
          <p:cNvPr id="7" name="Cultural experience is a great conversation starter.">
            <a:extLst>
              <a:ext uri="{FF2B5EF4-FFF2-40B4-BE49-F238E27FC236}">
                <a16:creationId xmlns:a16="http://schemas.microsoft.com/office/drawing/2014/main" id="{BCDA0FE0-BA22-F249-BB2D-06D51242314A}"/>
              </a:ext>
            </a:extLst>
          </p:cNvPr>
          <p:cNvSpPr txBox="1">
            <a:spLocks/>
          </p:cNvSpPr>
          <p:nvPr/>
        </p:nvSpPr>
        <p:spPr>
          <a:xfrm>
            <a:off x="152400" y="55109"/>
            <a:ext cx="12649200" cy="1479550"/>
          </a:xfrm>
          <a:prstGeom prst="rect">
            <a:avLst/>
          </a:prstGeom>
          <a:solidFill>
            <a:schemeClr val="tx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97500"/>
          </a:bodyPr>
          <a:lstStyle>
            <a:lvl1pPr marL="0" marR="0" indent="0" algn="ctr" defTabSz="484886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64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1pPr>
            <a:lvl2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hangingPunct="1"/>
            <a:r>
              <a:rPr lang="fr-FR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Don’ts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the cover </a:t>
            </a:r>
            <a:r>
              <a:rPr lang="fr-F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letter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endParaRPr lang="fr-FR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6087291" y="5441203"/>
            <a:ext cx="6714309" cy="4042431"/>
            <a:chOff x="6087291" y="5441203"/>
            <a:chExt cx="6714309" cy="4042431"/>
          </a:xfrm>
          <a:solidFill>
            <a:srgbClr val="92D050"/>
          </a:solidFill>
        </p:grpSpPr>
        <p:sp>
          <p:nvSpPr>
            <p:cNvPr id="3" name="Rectangle à coins arrondis 2"/>
            <p:cNvSpPr/>
            <p:nvPr/>
          </p:nvSpPr>
          <p:spPr>
            <a:xfrm>
              <a:off x="6087291" y="5441203"/>
              <a:ext cx="6714309" cy="4042431"/>
            </a:xfrm>
            <a:prstGeom prst="roundRect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fr-FR" sz="2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endParaRPr>
            </a:p>
          </p:txBody>
        </p:sp>
        <p:sp>
          <p:nvSpPr>
            <p:cNvPr id="6" name="Espace réservé du texte 3">
              <a:extLst>
                <a:ext uri="{FF2B5EF4-FFF2-40B4-BE49-F238E27FC236}">
                  <a16:creationId xmlns:a16="http://schemas.microsoft.com/office/drawing/2014/main" id="{7A479195-7332-6142-878A-E13E25D5ECE4}"/>
                </a:ext>
              </a:extLst>
            </p:cNvPr>
            <p:cNvSpPr txBox="1">
              <a:spLocks/>
            </p:cNvSpPr>
            <p:nvPr/>
          </p:nvSpPr>
          <p:spPr>
            <a:xfrm>
              <a:off x="6453051" y="5695406"/>
              <a:ext cx="6035040" cy="3499941"/>
            </a:xfrm>
            <a:prstGeom prst="rect">
              <a:avLst/>
            </a:prstGeom>
            <a:grpFill/>
            <a:ln w="12700">
              <a:miter lim="400000"/>
            </a:ln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lIns="50800" tIns="50800" rIns="50800" bIns="50800" anchor="ctr">
              <a:normAutofit/>
            </a:bodyPr>
            <a:lstStyle>
              <a:lvl1pPr marL="444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1pPr>
              <a:lvl2pPr marL="889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2pPr>
              <a:lvl3pPr marL="1333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3pPr>
              <a:lvl4pPr marL="1778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4pPr>
              <a:lvl5pPr marL="2222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5pPr>
              <a:lvl6pPr marL="2667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6pPr>
              <a:lvl7pPr marL="3111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7pPr>
              <a:lvl8pPr marL="3556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8pPr>
              <a:lvl9pPr marL="4000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9pPr>
            </a:lstStyle>
            <a:p>
              <a:pPr marL="0" indent="0" hangingPunct="1">
                <a:lnSpc>
                  <a:spcPct val="150000"/>
                </a:lnSpc>
                <a:spcBef>
                  <a:spcPts val="0"/>
                </a:spcBef>
                <a:buFontTx/>
                <a:buNone/>
              </a:pP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Find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out the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name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and job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title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of the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person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you’re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writing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to.</a:t>
              </a:r>
            </a:p>
          </p:txBody>
        </p:sp>
      </p:grpSp>
      <p:sp>
        <p:nvSpPr>
          <p:cNvPr id="8" name="Rectangle à coins arrondis 7"/>
          <p:cNvSpPr/>
          <p:nvPr/>
        </p:nvSpPr>
        <p:spPr>
          <a:xfrm>
            <a:off x="300446" y="5441202"/>
            <a:ext cx="5473336" cy="4042431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22812489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479195-7332-6142-878A-E13E25D5E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2534194"/>
            <a:ext cx="13004800" cy="2907009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fr-FR" sz="48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fr-FR" sz="4800" dirty="0">
                <a:solidFill>
                  <a:schemeClr val="bg1"/>
                </a:solidFill>
              </a:rPr>
              <a:t>_____ </a:t>
            </a:r>
            <a:r>
              <a:rPr lang="fr-FR" sz="4800" dirty="0" err="1">
                <a:solidFill>
                  <a:schemeClr val="bg1"/>
                </a:solidFill>
              </a:rPr>
              <a:t>write</a:t>
            </a:r>
            <a:r>
              <a:rPr lang="fr-FR" sz="4800" dirty="0">
                <a:solidFill>
                  <a:schemeClr val="bg1"/>
                </a:solidFill>
              </a:rPr>
              <a:t> a </a:t>
            </a:r>
            <a:r>
              <a:rPr lang="fr-FR" sz="4800" dirty="0" err="1">
                <a:solidFill>
                  <a:schemeClr val="bg1"/>
                </a:solidFill>
              </a:rPr>
              <a:t>formal</a:t>
            </a:r>
            <a:r>
              <a:rPr lang="fr-FR" sz="4800" dirty="0">
                <a:solidFill>
                  <a:schemeClr val="bg1"/>
                </a:solidFill>
              </a:rPr>
              <a:t> introduction in the first </a:t>
            </a:r>
            <a:r>
              <a:rPr lang="fr-FR" sz="4800" dirty="0" err="1">
                <a:solidFill>
                  <a:schemeClr val="bg1"/>
                </a:solidFill>
              </a:rPr>
              <a:t>paragraph</a:t>
            </a:r>
            <a:r>
              <a:rPr lang="fr-FR" sz="4800" dirty="0">
                <a:solidFill>
                  <a:schemeClr val="bg1"/>
                </a:solidFill>
              </a:rPr>
              <a:t>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</p:txBody>
      </p:sp>
      <p:sp>
        <p:nvSpPr>
          <p:cNvPr id="7" name="Cultural experience is a great conversation starter.">
            <a:extLst>
              <a:ext uri="{FF2B5EF4-FFF2-40B4-BE49-F238E27FC236}">
                <a16:creationId xmlns:a16="http://schemas.microsoft.com/office/drawing/2014/main" id="{BCDA0FE0-BA22-F249-BB2D-06D51242314A}"/>
              </a:ext>
            </a:extLst>
          </p:cNvPr>
          <p:cNvSpPr txBox="1">
            <a:spLocks/>
          </p:cNvSpPr>
          <p:nvPr/>
        </p:nvSpPr>
        <p:spPr>
          <a:xfrm>
            <a:off x="152400" y="185738"/>
            <a:ext cx="12649200" cy="1479550"/>
          </a:xfrm>
          <a:prstGeom prst="rect">
            <a:avLst/>
          </a:prstGeom>
          <a:solidFill>
            <a:schemeClr val="tx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97500"/>
          </a:bodyPr>
          <a:lstStyle>
            <a:lvl1pPr marL="0" marR="0" indent="0" algn="ctr" defTabSz="484886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64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1pPr>
            <a:lvl2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hangingPunct="1"/>
            <a:r>
              <a:rPr lang="fr-FR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Don’ts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the cover </a:t>
            </a:r>
            <a:r>
              <a:rPr lang="fr-F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letter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endParaRPr lang="fr-FR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91ECD07E-55CC-4A42-876F-E489F6228F6C}"/>
              </a:ext>
            </a:extLst>
          </p:cNvPr>
          <p:cNvGrpSpPr/>
          <p:nvPr/>
        </p:nvGrpSpPr>
        <p:grpSpPr>
          <a:xfrm>
            <a:off x="8686799" y="5565881"/>
            <a:ext cx="3927764" cy="3872345"/>
            <a:chOff x="4073236" y="4876800"/>
            <a:chExt cx="3927764" cy="3872345"/>
          </a:xfrm>
        </p:grpSpPr>
        <p:sp>
          <p:nvSpPr>
            <p:cNvPr id="6" name="Ellipse 5">
              <a:extLst>
                <a:ext uri="{FF2B5EF4-FFF2-40B4-BE49-F238E27FC236}">
                  <a16:creationId xmlns:a16="http://schemas.microsoft.com/office/drawing/2014/main" id="{D7EF43D4-56D3-48B1-8FF3-65D09D872E3B}"/>
                </a:ext>
              </a:extLst>
            </p:cNvPr>
            <p:cNvSpPr/>
            <p:nvPr/>
          </p:nvSpPr>
          <p:spPr>
            <a:xfrm>
              <a:off x="4073236" y="4876800"/>
              <a:ext cx="3927764" cy="38723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fr-FR" sz="2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endParaRPr>
            </a:p>
          </p:txBody>
        </p:sp>
        <p:pic>
          <p:nvPicPr>
            <p:cNvPr id="3" name="Image 2">
              <a:extLst>
                <a:ext uri="{FF2B5EF4-FFF2-40B4-BE49-F238E27FC236}">
                  <a16:creationId xmlns:a16="http://schemas.microsoft.com/office/drawing/2014/main" id="{9DDD54E5-558F-49B1-9C95-08825BD6E5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0027" y="5565881"/>
              <a:ext cx="2494181" cy="24941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496786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479195-7332-6142-878A-E13E25D5E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2534194"/>
            <a:ext cx="13004800" cy="2907009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fr-FR" sz="48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fr-FR" sz="4800" dirty="0" err="1">
                <a:solidFill>
                  <a:srgbClr val="FF0000"/>
                </a:solidFill>
              </a:rPr>
              <a:t>Don’t</a:t>
            </a:r>
            <a:r>
              <a:rPr lang="fr-FR" sz="4800" dirty="0">
                <a:solidFill>
                  <a:schemeClr val="bg1"/>
                </a:solidFill>
              </a:rPr>
              <a:t> </a:t>
            </a:r>
            <a:r>
              <a:rPr lang="fr-FR" sz="4800" dirty="0" err="1">
                <a:solidFill>
                  <a:schemeClr val="bg1"/>
                </a:solidFill>
              </a:rPr>
              <a:t>write</a:t>
            </a:r>
            <a:r>
              <a:rPr lang="fr-FR" sz="4800" dirty="0">
                <a:solidFill>
                  <a:schemeClr val="bg1"/>
                </a:solidFill>
              </a:rPr>
              <a:t> a </a:t>
            </a:r>
            <a:r>
              <a:rPr lang="fr-FR" sz="4800" dirty="0" err="1">
                <a:solidFill>
                  <a:schemeClr val="bg1"/>
                </a:solidFill>
              </a:rPr>
              <a:t>formal</a:t>
            </a:r>
            <a:r>
              <a:rPr lang="fr-FR" sz="4800" dirty="0">
                <a:solidFill>
                  <a:schemeClr val="bg1"/>
                </a:solidFill>
              </a:rPr>
              <a:t> introduction in the first </a:t>
            </a:r>
            <a:r>
              <a:rPr lang="fr-FR" sz="4800" dirty="0" err="1">
                <a:solidFill>
                  <a:schemeClr val="bg1"/>
                </a:solidFill>
              </a:rPr>
              <a:t>paragraph</a:t>
            </a:r>
            <a:r>
              <a:rPr lang="fr-FR" sz="4800" dirty="0">
                <a:solidFill>
                  <a:schemeClr val="bg1"/>
                </a:solidFill>
              </a:rPr>
              <a:t>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</p:txBody>
      </p:sp>
      <p:sp>
        <p:nvSpPr>
          <p:cNvPr id="7" name="Cultural experience is a great conversation starter.">
            <a:extLst>
              <a:ext uri="{FF2B5EF4-FFF2-40B4-BE49-F238E27FC236}">
                <a16:creationId xmlns:a16="http://schemas.microsoft.com/office/drawing/2014/main" id="{BCDA0FE0-BA22-F249-BB2D-06D51242314A}"/>
              </a:ext>
            </a:extLst>
          </p:cNvPr>
          <p:cNvSpPr txBox="1">
            <a:spLocks/>
          </p:cNvSpPr>
          <p:nvPr/>
        </p:nvSpPr>
        <p:spPr>
          <a:xfrm>
            <a:off x="152400" y="185738"/>
            <a:ext cx="12649200" cy="1479550"/>
          </a:xfrm>
          <a:prstGeom prst="rect">
            <a:avLst/>
          </a:prstGeom>
          <a:solidFill>
            <a:schemeClr val="tx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97500"/>
          </a:bodyPr>
          <a:lstStyle>
            <a:lvl1pPr marL="0" marR="0" indent="0" algn="ctr" defTabSz="484886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64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1pPr>
            <a:lvl2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hangingPunct="1"/>
            <a:r>
              <a:rPr lang="fr-FR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Don’ts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the cover </a:t>
            </a:r>
            <a:r>
              <a:rPr lang="fr-F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letter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endParaRPr lang="fr-FR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365761" y="5357784"/>
            <a:ext cx="6866710" cy="4042431"/>
            <a:chOff x="6087292" y="5378868"/>
            <a:chExt cx="6714309" cy="4042431"/>
          </a:xfrm>
          <a:solidFill>
            <a:srgbClr val="92D050"/>
          </a:solidFill>
        </p:grpSpPr>
        <p:sp>
          <p:nvSpPr>
            <p:cNvPr id="6" name="Rectangle à coins arrondis 5"/>
            <p:cNvSpPr/>
            <p:nvPr/>
          </p:nvSpPr>
          <p:spPr>
            <a:xfrm>
              <a:off x="6087292" y="5378868"/>
              <a:ext cx="6714309" cy="4042431"/>
            </a:xfrm>
            <a:prstGeom prst="roundRect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fr-FR" sz="2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endParaRPr>
            </a:p>
          </p:txBody>
        </p:sp>
        <p:sp>
          <p:nvSpPr>
            <p:cNvPr id="8" name="Espace réservé du texte 3">
              <a:extLst>
                <a:ext uri="{FF2B5EF4-FFF2-40B4-BE49-F238E27FC236}">
                  <a16:creationId xmlns:a16="http://schemas.microsoft.com/office/drawing/2014/main" id="{7A479195-7332-6142-878A-E13E25D5ECE4}"/>
                </a:ext>
              </a:extLst>
            </p:cNvPr>
            <p:cNvSpPr txBox="1">
              <a:spLocks/>
            </p:cNvSpPr>
            <p:nvPr/>
          </p:nvSpPr>
          <p:spPr>
            <a:xfrm>
              <a:off x="6236309" y="5695406"/>
              <a:ext cx="6334514" cy="3499941"/>
            </a:xfrm>
            <a:prstGeom prst="rect">
              <a:avLst/>
            </a:prstGeom>
            <a:grpFill/>
            <a:ln w="12700">
              <a:miter lim="400000"/>
            </a:ln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lIns="50800" tIns="50800" rIns="50800" bIns="50800" anchor="ctr">
              <a:normAutofit/>
            </a:bodyPr>
            <a:lstStyle>
              <a:lvl1pPr marL="444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1pPr>
              <a:lvl2pPr marL="889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2pPr>
              <a:lvl3pPr marL="1333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3pPr>
              <a:lvl4pPr marL="1778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4pPr>
              <a:lvl5pPr marL="2222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5pPr>
              <a:lvl6pPr marL="2667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6pPr>
              <a:lvl7pPr marL="3111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7pPr>
              <a:lvl8pPr marL="3556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8pPr>
              <a:lvl9pPr marL="4000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9pPr>
            </a:lstStyle>
            <a:p>
              <a:pPr marL="0" indent="0" hangingPunct="1">
                <a:lnSpc>
                  <a:spcPct val="150000"/>
                </a:lnSpc>
                <a:spcBef>
                  <a:spcPts val="0"/>
                </a:spcBef>
                <a:buFontTx/>
                <a:buNone/>
              </a:pP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Use the first § to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grab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the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employer’s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attention.</a:t>
              </a:r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CFD0B46B-9550-4138-8145-904D7DA91CA1}"/>
              </a:ext>
            </a:extLst>
          </p:cNvPr>
          <p:cNvGrpSpPr/>
          <p:nvPr/>
        </p:nvGrpSpPr>
        <p:grpSpPr>
          <a:xfrm>
            <a:off x="8686799" y="5565881"/>
            <a:ext cx="3927764" cy="3872345"/>
            <a:chOff x="4073236" y="4876800"/>
            <a:chExt cx="3927764" cy="3872345"/>
          </a:xfrm>
        </p:grpSpPr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4EE91044-DAEB-4072-B2B7-A13650E98531}"/>
                </a:ext>
              </a:extLst>
            </p:cNvPr>
            <p:cNvSpPr/>
            <p:nvPr/>
          </p:nvSpPr>
          <p:spPr>
            <a:xfrm>
              <a:off x="4073236" y="4876800"/>
              <a:ext cx="3927764" cy="387234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fr-FR" sz="2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endParaRPr>
            </a:p>
          </p:txBody>
        </p:sp>
        <p:pic>
          <p:nvPicPr>
            <p:cNvPr id="12" name="Image 11">
              <a:extLst>
                <a:ext uri="{FF2B5EF4-FFF2-40B4-BE49-F238E27FC236}">
                  <a16:creationId xmlns:a16="http://schemas.microsoft.com/office/drawing/2014/main" id="{9C9DE5FA-828F-49A2-8B9D-162414962D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0027" y="5565881"/>
              <a:ext cx="2494181" cy="24941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5446353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ltural experience is a great conversation starter.">
            <a:extLst>
              <a:ext uri="{FF2B5EF4-FFF2-40B4-BE49-F238E27FC236}">
                <a16:creationId xmlns:a16="http://schemas.microsoft.com/office/drawing/2014/main" id="{BCDA0FE0-BA22-F249-BB2D-06D51242314A}"/>
              </a:ext>
            </a:extLst>
          </p:cNvPr>
          <p:cNvSpPr txBox="1">
            <a:spLocks/>
          </p:cNvSpPr>
          <p:nvPr/>
        </p:nvSpPr>
        <p:spPr>
          <a:xfrm>
            <a:off x="152400" y="55109"/>
            <a:ext cx="12649200" cy="1479550"/>
          </a:xfrm>
          <a:prstGeom prst="rect">
            <a:avLst/>
          </a:prstGeom>
          <a:solidFill>
            <a:schemeClr val="tx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97500"/>
          </a:bodyPr>
          <a:lstStyle>
            <a:lvl1pPr marL="0" marR="0" indent="0" algn="ctr" defTabSz="484886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64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1pPr>
            <a:lvl2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hangingPunct="1"/>
            <a:r>
              <a:rPr lang="fr-FR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Don’ts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the cover </a:t>
            </a:r>
            <a:r>
              <a:rPr lang="fr-F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letter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endParaRPr lang="fr-FR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7A479195-7332-6142-878A-E13E25D5ECE4}"/>
              </a:ext>
            </a:extLst>
          </p:cNvPr>
          <p:cNvSpPr txBox="1">
            <a:spLocks/>
          </p:cNvSpPr>
          <p:nvPr/>
        </p:nvSpPr>
        <p:spPr>
          <a:xfrm>
            <a:off x="152400" y="1912097"/>
            <a:ext cx="13004800" cy="29070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marL="444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1pPr>
            <a:lvl2pPr marL="889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2pPr>
            <a:lvl3pPr marL="1333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3pPr>
            <a:lvl4pPr marL="1778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4pPr>
            <a:lvl5pPr marL="2222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5pPr>
            <a:lvl6pPr marL="2667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indent="0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endParaRPr lang="fr-FR" sz="4800" dirty="0">
              <a:solidFill>
                <a:schemeClr val="bg1"/>
              </a:solidFill>
            </a:endParaRP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r>
              <a:rPr lang="fr-FR" sz="4800" dirty="0">
                <a:solidFill>
                  <a:schemeClr val="bg1"/>
                </a:solidFill>
              </a:rPr>
              <a:t>_____ </a:t>
            </a:r>
            <a:r>
              <a:rPr lang="fr-FR" sz="4800" dirty="0" err="1">
                <a:solidFill>
                  <a:schemeClr val="bg1"/>
                </a:solidFill>
              </a:rPr>
              <a:t>ask</a:t>
            </a:r>
            <a:r>
              <a:rPr lang="fr-FR" sz="4800" dirty="0">
                <a:solidFill>
                  <a:schemeClr val="bg1"/>
                </a:solidFill>
              </a:rPr>
              <a:t> </a:t>
            </a:r>
            <a:r>
              <a:rPr lang="fr-FR" sz="4800" dirty="0" err="1">
                <a:solidFill>
                  <a:schemeClr val="bg1"/>
                </a:solidFill>
              </a:rPr>
              <a:t>directly</a:t>
            </a:r>
            <a:r>
              <a:rPr lang="fr-FR" sz="4800" dirty="0">
                <a:solidFill>
                  <a:schemeClr val="bg1"/>
                </a:solidFill>
              </a:rPr>
              <a:t> for an interview.</a:t>
            </a: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529046" y="4819106"/>
            <a:ext cx="4733109" cy="4519748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44049860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ltural experience is a great conversation starter.">
            <a:extLst>
              <a:ext uri="{FF2B5EF4-FFF2-40B4-BE49-F238E27FC236}">
                <a16:creationId xmlns:a16="http://schemas.microsoft.com/office/drawing/2014/main" id="{BCDA0FE0-BA22-F249-BB2D-06D51242314A}"/>
              </a:ext>
            </a:extLst>
          </p:cNvPr>
          <p:cNvSpPr txBox="1">
            <a:spLocks/>
          </p:cNvSpPr>
          <p:nvPr/>
        </p:nvSpPr>
        <p:spPr>
          <a:xfrm>
            <a:off x="152400" y="55109"/>
            <a:ext cx="12649200" cy="1479550"/>
          </a:xfrm>
          <a:prstGeom prst="rect">
            <a:avLst/>
          </a:prstGeom>
          <a:solidFill>
            <a:schemeClr val="tx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97500"/>
          </a:bodyPr>
          <a:lstStyle>
            <a:lvl1pPr marL="0" marR="0" indent="0" algn="ctr" defTabSz="484886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64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1pPr>
            <a:lvl2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hangingPunct="1"/>
            <a:r>
              <a:rPr lang="fr-FR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Don’ts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the cover </a:t>
            </a:r>
            <a:r>
              <a:rPr lang="fr-F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letter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endParaRPr lang="fr-FR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7A479195-7332-6142-878A-E13E25D5ECE4}"/>
              </a:ext>
            </a:extLst>
          </p:cNvPr>
          <p:cNvSpPr txBox="1">
            <a:spLocks/>
          </p:cNvSpPr>
          <p:nvPr/>
        </p:nvSpPr>
        <p:spPr>
          <a:xfrm>
            <a:off x="152400" y="1912097"/>
            <a:ext cx="13004800" cy="29070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marL="444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1pPr>
            <a:lvl2pPr marL="889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2pPr>
            <a:lvl3pPr marL="1333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3pPr>
            <a:lvl4pPr marL="1778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4pPr>
            <a:lvl5pPr marL="2222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5pPr>
            <a:lvl6pPr marL="2667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indent="0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endParaRPr lang="fr-FR" sz="4800" dirty="0">
              <a:solidFill>
                <a:schemeClr val="bg1"/>
              </a:solidFill>
            </a:endParaRP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r>
              <a:rPr lang="fr-FR" sz="4800" dirty="0">
                <a:solidFill>
                  <a:srgbClr val="92D050"/>
                </a:solidFill>
              </a:rPr>
              <a:t>Do</a:t>
            </a:r>
            <a:r>
              <a:rPr lang="fr-FR" sz="4800" dirty="0">
                <a:solidFill>
                  <a:schemeClr val="bg1"/>
                </a:solidFill>
              </a:rPr>
              <a:t> </a:t>
            </a:r>
            <a:r>
              <a:rPr lang="fr-FR" sz="4800" dirty="0" err="1">
                <a:solidFill>
                  <a:schemeClr val="bg1"/>
                </a:solidFill>
              </a:rPr>
              <a:t>ask</a:t>
            </a:r>
            <a:r>
              <a:rPr lang="fr-FR" sz="4800" dirty="0">
                <a:solidFill>
                  <a:schemeClr val="bg1"/>
                </a:solidFill>
              </a:rPr>
              <a:t> </a:t>
            </a:r>
            <a:r>
              <a:rPr lang="fr-FR" sz="4800" dirty="0" err="1">
                <a:solidFill>
                  <a:schemeClr val="bg1"/>
                </a:solidFill>
              </a:rPr>
              <a:t>directly</a:t>
            </a:r>
            <a:r>
              <a:rPr lang="fr-FR" sz="4800" dirty="0">
                <a:solidFill>
                  <a:schemeClr val="bg1"/>
                </a:solidFill>
              </a:rPr>
              <a:t> for an interview.</a:t>
            </a: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529046" y="4819106"/>
            <a:ext cx="4733109" cy="4519748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5638800" y="4310743"/>
            <a:ext cx="7146692" cy="4519748"/>
            <a:chOff x="5638800" y="4310743"/>
            <a:chExt cx="7146692" cy="5343396"/>
          </a:xfrm>
        </p:grpSpPr>
        <p:sp>
          <p:nvSpPr>
            <p:cNvPr id="5" name="Rectangle à coins arrondis 4"/>
            <p:cNvSpPr/>
            <p:nvPr/>
          </p:nvSpPr>
          <p:spPr>
            <a:xfrm>
              <a:off x="5638800" y="4310743"/>
              <a:ext cx="7146692" cy="5343396"/>
            </a:xfrm>
            <a:prstGeom prst="roundRect">
              <a:avLst/>
            </a:prstGeom>
            <a:solidFill>
              <a:srgbClr val="92D05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fr-FR" sz="2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endParaRPr>
            </a:p>
          </p:txBody>
        </p:sp>
        <p:sp>
          <p:nvSpPr>
            <p:cNvPr id="6" name="Espace réservé du texte 3">
              <a:extLst>
                <a:ext uri="{FF2B5EF4-FFF2-40B4-BE49-F238E27FC236}">
                  <a16:creationId xmlns:a16="http://schemas.microsoft.com/office/drawing/2014/main" id="{7A479195-7332-6142-878A-E13E25D5ECE4}"/>
                </a:ext>
              </a:extLst>
            </p:cNvPr>
            <p:cNvSpPr txBox="1">
              <a:spLocks/>
            </p:cNvSpPr>
            <p:nvPr/>
          </p:nvSpPr>
          <p:spPr>
            <a:xfrm>
              <a:off x="6129098" y="4624250"/>
              <a:ext cx="6149988" cy="4187241"/>
            </a:xfrm>
            <a:prstGeom prst="rect">
              <a:avLst/>
            </a:prstGeom>
            <a:solidFill>
              <a:srgbClr val="92D050"/>
            </a:solidFill>
            <a:ln w="12700">
              <a:miter lim="400000"/>
            </a:ln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lIns="50800" tIns="50800" rIns="50800" bIns="50800" anchor="ctr">
              <a:normAutofit fontScale="77500" lnSpcReduction="20000"/>
            </a:bodyPr>
            <a:lstStyle>
              <a:lvl1pPr marL="444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1pPr>
              <a:lvl2pPr marL="889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2pPr>
              <a:lvl3pPr marL="1333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3pPr>
              <a:lvl4pPr marL="1778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4pPr>
              <a:lvl5pPr marL="2222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defRPr>
              </a:lvl5pPr>
              <a:lvl6pPr marL="2667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6pPr>
              <a:lvl7pPr marL="3111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7pPr>
              <a:lvl8pPr marL="35560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8pPr>
              <a:lvl9pPr marL="4000500" marR="0" indent="-444500" algn="l" defTabSz="584200" rtl="0" latinLnBrk="0">
                <a:lnSpc>
                  <a:spcPct val="100000"/>
                </a:lnSpc>
                <a:spcBef>
                  <a:spcPts val="4200"/>
                </a:spcBef>
                <a:spcAft>
                  <a:spcPts val="0"/>
                </a:spcAft>
                <a:buClrTx/>
                <a:buSzPct val="145000"/>
                <a:buFontTx/>
                <a:buChar char="•"/>
                <a:tabLst/>
                <a:defRPr sz="3200" b="0" i="0" u="none" strike="noStrike" cap="none" spc="0" baseline="0">
                  <a:solidFill>
                    <a:srgbClr val="000000"/>
                  </a:solidFill>
                  <a:uFillTx/>
                  <a:latin typeface="Helvetica Neue"/>
                  <a:ea typeface="Helvetica Neue"/>
                  <a:cs typeface="Helvetica Neue"/>
                  <a:sym typeface="Helvetica Neue"/>
                </a:defRPr>
              </a:lvl9pPr>
            </a:lstStyle>
            <a:p>
              <a:pPr marL="0" indent="0" hangingPunct="1">
                <a:lnSpc>
                  <a:spcPct val="150000"/>
                </a:lnSpc>
                <a:spcBef>
                  <a:spcPts val="0"/>
                </a:spcBef>
                <a:buNone/>
              </a:pP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Request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an interview and tell the employer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when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you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will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follow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up to arrange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it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. It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is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imperative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that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you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fr-FR" sz="4800" dirty="0" err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follow</a:t>
              </a:r>
              <a:r>
                <a:rPr lang="fr-FR" sz="48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up.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08017565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ltural experience is a great conversation starter.">
            <a:extLst>
              <a:ext uri="{FF2B5EF4-FFF2-40B4-BE49-F238E27FC236}">
                <a16:creationId xmlns:a16="http://schemas.microsoft.com/office/drawing/2014/main" id="{BCDA0FE0-BA22-F249-BB2D-06D51242314A}"/>
              </a:ext>
            </a:extLst>
          </p:cNvPr>
          <p:cNvSpPr txBox="1">
            <a:spLocks/>
          </p:cNvSpPr>
          <p:nvPr/>
        </p:nvSpPr>
        <p:spPr>
          <a:xfrm>
            <a:off x="152400" y="55109"/>
            <a:ext cx="12649200" cy="1479550"/>
          </a:xfrm>
          <a:prstGeom prst="rect">
            <a:avLst/>
          </a:prstGeom>
          <a:solidFill>
            <a:schemeClr val="tx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97500"/>
          </a:bodyPr>
          <a:lstStyle>
            <a:lvl1pPr marL="0" marR="0" indent="0" algn="ctr" defTabSz="484886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64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1pPr>
            <a:lvl2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5842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hangingPunct="1"/>
            <a:r>
              <a:rPr lang="fr-FR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Don’ts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the cover </a:t>
            </a:r>
            <a:r>
              <a:rPr lang="fr-FR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letter</a:t>
            </a:r>
            <a:r>
              <a: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endParaRPr lang="fr-FR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Espace réservé du texte 3">
            <a:extLst>
              <a:ext uri="{FF2B5EF4-FFF2-40B4-BE49-F238E27FC236}">
                <a16:creationId xmlns:a16="http://schemas.microsoft.com/office/drawing/2014/main" id="{7A479195-7332-6142-878A-E13E25D5ECE4}"/>
              </a:ext>
            </a:extLst>
          </p:cNvPr>
          <p:cNvSpPr txBox="1">
            <a:spLocks/>
          </p:cNvSpPr>
          <p:nvPr/>
        </p:nvSpPr>
        <p:spPr>
          <a:xfrm>
            <a:off x="152400" y="1912097"/>
            <a:ext cx="13004800" cy="29070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92500" lnSpcReduction="20000"/>
          </a:bodyPr>
          <a:lstStyle>
            <a:lvl1pPr marL="444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1pPr>
            <a:lvl2pPr marL="889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2pPr>
            <a:lvl3pPr marL="1333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3pPr>
            <a:lvl4pPr marL="1778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4pPr>
            <a:lvl5pPr marL="2222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defRPr>
            </a:lvl5pPr>
            <a:lvl6pPr marL="2667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indent="-444500" algn="l" defTabSz="584200" rtl="0" latinLnBrk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Tx/>
              <a:buSzPct val="145000"/>
              <a:buFontTx/>
              <a:buChar char="•"/>
              <a:tabLst/>
              <a:defRPr sz="3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indent="0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endParaRPr lang="fr-FR" sz="4800" dirty="0">
              <a:solidFill>
                <a:schemeClr val="bg1"/>
              </a:solidFill>
            </a:endParaRP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r>
              <a:rPr lang="fr-FR" sz="4800" dirty="0">
                <a:solidFill>
                  <a:schemeClr val="bg1"/>
                </a:solidFill>
              </a:rPr>
              <a:t>_____ </a:t>
            </a:r>
            <a:r>
              <a:rPr lang="fr-FR" sz="4800" dirty="0" err="1">
                <a:solidFill>
                  <a:schemeClr val="bg1"/>
                </a:solidFill>
              </a:rPr>
              <a:t>write</a:t>
            </a:r>
            <a:r>
              <a:rPr lang="fr-FR" sz="4800" dirty="0">
                <a:solidFill>
                  <a:schemeClr val="bg1"/>
                </a:solidFill>
              </a:rPr>
              <a:t> at least 400 </a:t>
            </a:r>
            <a:r>
              <a:rPr lang="fr-FR" sz="4800" dirty="0" err="1">
                <a:solidFill>
                  <a:schemeClr val="bg1"/>
                </a:solidFill>
              </a:rPr>
              <a:t>words</a:t>
            </a:r>
            <a:r>
              <a:rPr lang="fr-FR" sz="4800" dirty="0">
                <a:solidFill>
                  <a:schemeClr val="bg1"/>
                </a:solidFill>
              </a:rPr>
              <a:t>. The more information </a:t>
            </a:r>
            <a:r>
              <a:rPr lang="fr-FR" sz="4800" dirty="0" err="1">
                <a:solidFill>
                  <a:schemeClr val="bg1"/>
                </a:solidFill>
              </a:rPr>
              <a:t>you</a:t>
            </a:r>
            <a:r>
              <a:rPr lang="fr-FR" sz="4800" dirty="0">
                <a:solidFill>
                  <a:schemeClr val="bg1"/>
                </a:solidFill>
              </a:rPr>
              <a:t> </a:t>
            </a:r>
            <a:r>
              <a:rPr lang="fr-FR" sz="4800" dirty="0" err="1">
                <a:solidFill>
                  <a:schemeClr val="bg1"/>
                </a:solidFill>
              </a:rPr>
              <a:t>give</a:t>
            </a:r>
            <a:r>
              <a:rPr lang="fr-FR" sz="4800" dirty="0">
                <a:solidFill>
                  <a:schemeClr val="bg1"/>
                </a:solidFill>
              </a:rPr>
              <a:t>, the </a:t>
            </a:r>
            <a:r>
              <a:rPr lang="fr-FR" sz="4800" dirty="0" err="1">
                <a:solidFill>
                  <a:schemeClr val="bg1"/>
                </a:solidFill>
              </a:rPr>
              <a:t>better</a:t>
            </a:r>
            <a:r>
              <a:rPr lang="fr-FR" sz="4800" dirty="0">
                <a:solidFill>
                  <a:schemeClr val="bg1"/>
                </a:solidFill>
              </a:rPr>
              <a:t>.</a:t>
            </a: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  <a:p>
            <a:pPr hangingPunct="1">
              <a:lnSpc>
                <a:spcPct val="150000"/>
              </a:lnSpc>
              <a:spcBef>
                <a:spcPts val="0"/>
              </a:spcBef>
            </a:pPr>
            <a:endParaRPr lang="fr-FR" sz="4800" dirty="0">
              <a:solidFill>
                <a:schemeClr val="bg1"/>
              </a:solidFill>
            </a:endParaRP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5718092A-A80C-4B2B-87F1-8DDF2C67DECC}"/>
              </a:ext>
            </a:extLst>
          </p:cNvPr>
          <p:cNvGrpSpPr/>
          <p:nvPr/>
        </p:nvGrpSpPr>
        <p:grpSpPr>
          <a:xfrm>
            <a:off x="815313" y="4552307"/>
            <a:ext cx="4055713" cy="4061839"/>
            <a:chOff x="815313" y="4166838"/>
            <a:chExt cx="5299363" cy="5091545"/>
          </a:xfrm>
        </p:grpSpPr>
        <p:sp>
          <p:nvSpPr>
            <p:cNvPr id="4" name="Ellipse 3">
              <a:extLst>
                <a:ext uri="{FF2B5EF4-FFF2-40B4-BE49-F238E27FC236}">
                  <a16:creationId xmlns:a16="http://schemas.microsoft.com/office/drawing/2014/main" id="{531F50C2-152D-44E7-A287-7D482DD92A01}"/>
                </a:ext>
              </a:extLst>
            </p:cNvPr>
            <p:cNvSpPr/>
            <p:nvPr/>
          </p:nvSpPr>
          <p:spPr>
            <a:xfrm>
              <a:off x="815313" y="4166838"/>
              <a:ext cx="5299363" cy="5091545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fr-FR" sz="2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endParaRPr>
            </a:p>
          </p:txBody>
        </p:sp>
        <p:pic>
          <p:nvPicPr>
            <p:cNvPr id="3" name="Image 2">
              <a:extLst>
                <a:ext uri="{FF2B5EF4-FFF2-40B4-BE49-F238E27FC236}">
                  <a16:creationId xmlns:a16="http://schemas.microsoft.com/office/drawing/2014/main" id="{760BDED2-7092-412A-B0F2-B3D34E46DA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64017" y="5196544"/>
              <a:ext cx="2907009" cy="290700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157090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</TotalTime>
  <Words>376</Words>
  <Application>Microsoft Office PowerPoint</Application>
  <PresentationFormat>Personnalisé</PresentationFormat>
  <Paragraphs>56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Helvetica Light</vt:lpstr>
      <vt:lpstr>Helvetica Neue</vt:lpstr>
      <vt:lpstr>Helvetica Neue Light</vt:lpstr>
      <vt:lpstr>Helvetica Neue Medium</vt:lpstr>
      <vt:lpstr>Helvetica Neue Thin</vt:lpstr>
      <vt:lpstr>Calibri</vt:lpstr>
      <vt:lpstr>White</vt:lpstr>
      <vt:lpstr>MSc - MA courses - 2024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Polytech 5A POP</dc:title>
  <cp:lastModifiedBy>BOUGUIN-VASILJEVIC OLIVIER</cp:lastModifiedBy>
  <cp:revision>75</cp:revision>
  <dcterms:modified xsi:type="dcterms:W3CDTF">2024-02-12T13:23:34Z</dcterms:modified>
</cp:coreProperties>
</file>