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317" r:id="rId3"/>
    <p:sldId id="257" r:id="rId4"/>
    <p:sldId id="258" r:id="rId5"/>
    <p:sldId id="296" r:id="rId6"/>
    <p:sldId id="299" r:id="rId7"/>
    <p:sldId id="300" r:id="rId8"/>
    <p:sldId id="325" r:id="rId9"/>
    <p:sldId id="301" r:id="rId10"/>
    <p:sldId id="302" r:id="rId11"/>
    <p:sldId id="364" r:id="rId12"/>
    <p:sldId id="304" r:id="rId13"/>
    <p:sldId id="361" r:id="rId14"/>
    <p:sldId id="362" r:id="rId15"/>
    <p:sldId id="313" r:id="rId16"/>
    <p:sldId id="303" r:id="rId17"/>
    <p:sldId id="363" r:id="rId18"/>
    <p:sldId id="310" r:id="rId19"/>
    <p:sldId id="311" r:id="rId20"/>
    <p:sldId id="312" r:id="rId21"/>
    <p:sldId id="366" r:id="rId22"/>
    <p:sldId id="314" r:id="rId23"/>
    <p:sldId id="315" r:id="rId24"/>
    <p:sldId id="324" r:id="rId25"/>
    <p:sldId id="321" r:id="rId26"/>
    <p:sldId id="365" r:id="rId27"/>
    <p:sldId id="322" r:id="rId28"/>
    <p:sldId id="323" r:id="rId29"/>
    <p:sldId id="316" r:id="rId30"/>
    <p:sldId id="305" r:id="rId31"/>
    <p:sldId id="318" r:id="rId32"/>
    <p:sldId id="320" r:id="rId33"/>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6">
          <p15:clr>
            <a:srgbClr val="A4A3A4"/>
          </p15:clr>
        </p15:guide>
        <p15:guide id="2" orient="horz" pos="2160">
          <p15:clr>
            <a:srgbClr val="A4A3A4"/>
          </p15:clr>
        </p15:guide>
        <p15:guide id="3" orient="horz" pos="4264">
          <p15:clr>
            <a:srgbClr val="A4A3A4"/>
          </p15:clr>
        </p15:guide>
        <p15:guide id="4" orient="horz" pos="210">
          <p15:clr>
            <a:srgbClr val="A4A3A4"/>
          </p15:clr>
        </p15:guide>
        <p15:guide id="5" pos="249">
          <p15:clr>
            <a:srgbClr val="A4A3A4"/>
          </p15:clr>
        </p15:guide>
        <p15:guide id="6" pos="2883">
          <p15:clr>
            <a:srgbClr val="A4A3A4"/>
          </p15:clr>
        </p15:guide>
        <p15:guide id="7" pos="68">
          <p15:clr>
            <a:srgbClr val="A4A3A4"/>
          </p15:clr>
        </p15:guide>
        <p15:guide id="8" pos="573">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A79B"/>
    <a:srgbClr val="078F9D"/>
    <a:srgbClr val="1FA192"/>
    <a:srgbClr val="0EA1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15" autoAdjust="0"/>
    <p:restoredTop sz="89316" autoAdjust="0"/>
  </p:normalViewPr>
  <p:slideViewPr>
    <p:cSldViewPr>
      <p:cViewPr varScale="1">
        <p:scale>
          <a:sx n="101" d="100"/>
          <a:sy n="101" d="100"/>
        </p:scale>
        <p:origin x="2346" y="114"/>
      </p:cViewPr>
      <p:guideLst>
        <p:guide orient="horz" pos="436"/>
        <p:guide orient="horz" pos="2160"/>
        <p:guide orient="horz" pos="4264"/>
        <p:guide orient="horz" pos="210"/>
        <p:guide pos="249"/>
        <p:guide pos="2883"/>
        <p:guide pos="68"/>
        <p:guide pos="573"/>
      </p:guideLst>
    </p:cSldViewPr>
  </p:slideViewPr>
  <p:notesTextViewPr>
    <p:cViewPr>
      <p:scale>
        <a:sx n="100" d="100"/>
        <a:sy n="100" d="100"/>
      </p:scale>
      <p:origin x="0" y="0"/>
    </p:cViewPr>
  </p:notesTextViewPr>
  <p:notesViewPr>
    <p:cSldViewPr showGuides="1">
      <p:cViewPr varScale="1">
        <p:scale>
          <a:sx n="95" d="100"/>
          <a:sy n="95" d="100"/>
        </p:scale>
        <p:origin x="-1530"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5659" cy="496332"/>
          </a:xfrm>
          <a:prstGeom prst="rect">
            <a:avLst/>
          </a:prstGeom>
        </p:spPr>
        <p:txBody>
          <a:bodyPr vert="horz" lIns="95562" tIns="47781" rIns="95562" bIns="47781" rtlCol="0"/>
          <a:lstStyle>
            <a:lvl1pPr algn="l">
              <a:defRPr sz="1300"/>
            </a:lvl1pPr>
          </a:lstStyle>
          <a:p>
            <a:endParaRPr lang="fr-FR"/>
          </a:p>
        </p:txBody>
      </p:sp>
      <p:sp>
        <p:nvSpPr>
          <p:cNvPr id="3" name="Espace réservé de la date 2"/>
          <p:cNvSpPr>
            <a:spLocks noGrp="1"/>
          </p:cNvSpPr>
          <p:nvPr>
            <p:ph type="dt" sz="quarter" idx="1"/>
          </p:nvPr>
        </p:nvSpPr>
        <p:spPr>
          <a:xfrm>
            <a:off x="3850443" y="1"/>
            <a:ext cx="2945659" cy="496332"/>
          </a:xfrm>
          <a:prstGeom prst="rect">
            <a:avLst/>
          </a:prstGeom>
        </p:spPr>
        <p:txBody>
          <a:bodyPr vert="horz" lIns="95562" tIns="47781" rIns="95562" bIns="47781" rtlCol="0"/>
          <a:lstStyle>
            <a:lvl1pPr algn="r">
              <a:defRPr sz="1300"/>
            </a:lvl1pPr>
          </a:lstStyle>
          <a:p>
            <a:fld id="{16A7BFFD-1637-458B-8AE6-59157655538F}" type="datetimeFigureOut">
              <a:rPr lang="fr-FR" smtClean="0"/>
              <a:pPr/>
              <a:t>23/09/2025</a:t>
            </a:fld>
            <a:endParaRPr lang="fr-FR"/>
          </a:p>
        </p:txBody>
      </p:sp>
      <p:sp>
        <p:nvSpPr>
          <p:cNvPr id="4" name="Espace réservé du pied de page 3"/>
          <p:cNvSpPr>
            <a:spLocks noGrp="1"/>
          </p:cNvSpPr>
          <p:nvPr>
            <p:ph type="ftr" sz="quarter" idx="2"/>
          </p:nvPr>
        </p:nvSpPr>
        <p:spPr>
          <a:xfrm>
            <a:off x="0" y="9428584"/>
            <a:ext cx="2945659" cy="496332"/>
          </a:xfrm>
          <a:prstGeom prst="rect">
            <a:avLst/>
          </a:prstGeom>
        </p:spPr>
        <p:txBody>
          <a:bodyPr vert="horz" lIns="95562" tIns="47781" rIns="95562" bIns="47781"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0443" y="9428584"/>
            <a:ext cx="2945659" cy="496332"/>
          </a:xfrm>
          <a:prstGeom prst="rect">
            <a:avLst/>
          </a:prstGeom>
        </p:spPr>
        <p:txBody>
          <a:bodyPr vert="horz" lIns="95562" tIns="47781" rIns="95562" bIns="47781" rtlCol="0" anchor="b"/>
          <a:lstStyle>
            <a:lvl1pPr algn="r">
              <a:defRPr sz="1300"/>
            </a:lvl1pPr>
          </a:lstStyle>
          <a:p>
            <a:fld id="{E9D73E48-25EF-457A-AF08-B4337DD3B077}" type="slidenum">
              <a:rPr lang="fr-FR" smtClean="0"/>
              <a:pPr/>
              <a:t>‹N°›</a:t>
            </a:fld>
            <a:endParaRPr lang="fr-FR"/>
          </a:p>
        </p:txBody>
      </p:sp>
    </p:spTree>
    <p:extLst>
      <p:ext uri="{BB962C8B-B14F-4D97-AF65-F5344CB8AC3E}">
        <p14:creationId xmlns:p14="http://schemas.microsoft.com/office/powerpoint/2010/main" val="7215538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5659" cy="496332"/>
          </a:xfrm>
          <a:prstGeom prst="rect">
            <a:avLst/>
          </a:prstGeom>
        </p:spPr>
        <p:txBody>
          <a:bodyPr vert="horz" lIns="95562" tIns="47781" rIns="95562" bIns="47781" rtlCol="0"/>
          <a:lstStyle>
            <a:lvl1pPr algn="l">
              <a:defRPr sz="1300"/>
            </a:lvl1pPr>
          </a:lstStyle>
          <a:p>
            <a:endParaRPr lang="fr-FR"/>
          </a:p>
        </p:txBody>
      </p:sp>
      <p:sp>
        <p:nvSpPr>
          <p:cNvPr id="3" name="Espace réservé de la date 2"/>
          <p:cNvSpPr>
            <a:spLocks noGrp="1"/>
          </p:cNvSpPr>
          <p:nvPr>
            <p:ph type="dt" idx="1"/>
          </p:nvPr>
        </p:nvSpPr>
        <p:spPr>
          <a:xfrm>
            <a:off x="3850443" y="1"/>
            <a:ext cx="2945659" cy="496332"/>
          </a:xfrm>
          <a:prstGeom prst="rect">
            <a:avLst/>
          </a:prstGeom>
        </p:spPr>
        <p:txBody>
          <a:bodyPr vert="horz" lIns="95562" tIns="47781" rIns="95562" bIns="47781" rtlCol="0"/>
          <a:lstStyle>
            <a:lvl1pPr algn="r">
              <a:defRPr sz="1300"/>
            </a:lvl1pPr>
          </a:lstStyle>
          <a:p>
            <a:fld id="{18AB623E-8A92-497A-B6C6-B23D0A9AF894}" type="datetimeFigureOut">
              <a:rPr lang="fr-FR" smtClean="0"/>
              <a:pPr/>
              <a:t>23/09/2025</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5562" tIns="47781" rIns="95562" bIns="47781"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5562" tIns="47781" rIns="95562" bIns="47781"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6332"/>
          </a:xfrm>
          <a:prstGeom prst="rect">
            <a:avLst/>
          </a:prstGeom>
        </p:spPr>
        <p:txBody>
          <a:bodyPr vert="horz" lIns="95562" tIns="47781" rIns="95562" bIns="47781"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0443" y="9428584"/>
            <a:ext cx="2945659" cy="496332"/>
          </a:xfrm>
          <a:prstGeom prst="rect">
            <a:avLst/>
          </a:prstGeom>
        </p:spPr>
        <p:txBody>
          <a:bodyPr vert="horz" lIns="95562" tIns="47781" rIns="95562" bIns="47781" rtlCol="0" anchor="b"/>
          <a:lstStyle>
            <a:lvl1pPr algn="r">
              <a:defRPr sz="1300"/>
            </a:lvl1pPr>
          </a:lstStyle>
          <a:p>
            <a:fld id="{2F32BCAB-EECF-4539-8FEF-E7D3EEC5F4B1}" type="slidenum">
              <a:rPr lang="fr-FR" smtClean="0"/>
              <a:pPr/>
              <a:t>‹N°›</a:t>
            </a:fld>
            <a:endParaRPr lang="fr-FR"/>
          </a:p>
        </p:txBody>
      </p:sp>
    </p:spTree>
    <p:extLst>
      <p:ext uri="{BB962C8B-B14F-4D97-AF65-F5344CB8AC3E}">
        <p14:creationId xmlns:p14="http://schemas.microsoft.com/office/powerpoint/2010/main" val="1878964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2</a:t>
            </a:fld>
            <a:endParaRPr lang="fr-FR"/>
          </a:p>
        </p:txBody>
      </p:sp>
    </p:spTree>
    <p:extLst>
      <p:ext uri="{BB962C8B-B14F-4D97-AF65-F5344CB8AC3E}">
        <p14:creationId xmlns:p14="http://schemas.microsoft.com/office/powerpoint/2010/main" val="34690980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25</a:t>
            </a:fld>
            <a:endParaRPr lang="fr-FR"/>
          </a:p>
        </p:txBody>
      </p:sp>
    </p:spTree>
    <p:extLst>
      <p:ext uri="{BB962C8B-B14F-4D97-AF65-F5344CB8AC3E}">
        <p14:creationId xmlns:p14="http://schemas.microsoft.com/office/powerpoint/2010/main" val="41555872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26</a:t>
            </a:fld>
            <a:endParaRPr lang="fr-FR"/>
          </a:p>
        </p:txBody>
      </p:sp>
    </p:spTree>
    <p:extLst>
      <p:ext uri="{BB962C8B-B14F-4D97-AF65-F5344CB8AC3E}">
        <p14:creationId xmlns:p14="http://schemas.microsoft.com/office/powerpoint/2010/main" val="40657152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27</a:t>
            </a:fld>
            <a:endParaRPr lang="fr-FR"/>
          </a:p>
        </p:txBody>
      </p:sp>
    </p:spTree>
    <p:extLst>
      <p:ext uri="{BB962C8B-B14F-4D97-AF65-F5344CB8AC3E}">
        <p14:creationId xmlns:p14="http://schemas.microsoft.com/office/powerpoint/2010/main" val="3260999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3</a:t>
            </a:fld>
            <a:endParaRPr lang="fr-FR"/>
          </a:p>
        </p:txBody>
      </p:sp>
    </p:spTree>
    <p:extLst>
      <p:ext uri="{BB962C8B-B14F-4D97-AF65-F5344CB8AC3E}">
        <p14:creationId xmlns:p14="http://schemas.microsoft.com/office/powerpoint/2010/main" val="26822689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10</a:t>
            </a:fld>
            <a:endParaRPr lang="fr-FR"/>
          </a:p>
        </p:txBody>
      </p:sp>
    </p:spTree>
    <p:extLst>
      <p:ext uri="{BB962C8B-B14F-4D97-AF65-F5344CB8AC3E}">
        <p14:creationId xmlns:p14="http://schemas.microsoft.com/office/powerpoint/2010/main" val="2276722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11</a:t>
            </a:fld>
            <a:endParaRPr lang="fr-FR"/>
          </a:p>
        </p:txBody>
      </p:sp>
    </p:spTree>
    <p:extLst>
      <p:ext uri="{BB962C8B-B14F-4D97-AF65-F5344CB8AC3E}">
        <p14:creationId xmlns:p14="http://schemas.microsoft.com/office/powerpoint/2010/main" val="3974792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F2CF1CDF-885E-40D3-9477-959FF47270F2}" type="slidenum">
              <a:rPr lang="fr-FR" smtClean="0"/>
              <a:pPr>
                <a:defRPr/>
              </a:pPr>
              <a:t>13</a:t>
            </a:fld>
            <a:endParaRPr lang="fr-FR"/>
          </a:p>
        </p:txBody>
      </p:sp>
    </p:spTree>
    <p:extLst>
      <p:ext uri="{BB962C8B-B14F-4D97-AF65-F5344CB8AC3E}">
        <p14:creationId xmlns:p14="http://schemas.microsoft.com/office/powerpoint/2010/main" val="68490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F2CF1CDF-885E-40D3-9477-959FF47270F2}" type="slidenum">
              <a:rPr lang="fr-FR" smtClean="0"/>
              <a:pPr>
                <a:defRPr/>
              </a:pPr>
              <a:t>14</a:t>
            </a:fld>
            <a:endParaRPr lang="fr-FR"/>
          </a:p>
        </p:txBody>
      </p:sp>
    </p:spTree>
    <p:extLst>
      <p:ext uri="{BB962C8B-B14F-4D97-AF65-F5344CB8AC3E}">
        <p14:creationId xmlns:p14="http://schemas.microsoft.com/office/powerpoint/2010/main" val="199487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F2CF1CDF-885E-40D3-9477-959FF47270F2}" type="slidenum">
              <a:rPr lang="fr-FR" smtClean="0"/>
              <a:pPr>
                <a:defRPr/>
              </a:pPr>
              <a:t>17</a:t>
            </a:fld>
            <a:endParaRPr lang="fr-FR"/>
          </a:p>
        </p:txBody>
      </p:sp>
    </p:spTree>
    <p:extLst>
      <p:ext uri="{BB962C8B-B14F-4D97-AF65-F5344CB8AC3E}">
        <p14:creationId xmlns:p14="http://schemas.microsoft.com/office/powerpoint/2010/main" val="3685599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19</a:t>
            </a:fld>
            <a:endParaRPr lang="fr-FR"/>
          </a:p>
        </p:txBody>
      </p:sp>
    </p:spTree>
    <p:extLst>
      <p:ext uri="{BB962C8B-B14F-4D97-AF65-F5344CB8AC3E}">
        <p14:creationId xmlns:p14="http://schemas.microsoft.com/office/powerpoint/2010/main" val="3913951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24</a:t>
            </a:fld>
            <a:endParaRPr lang="fr-FR"/>
          </a:p>
        </p:txBody>
      </p:sp>
    </p:spTree>
    <p:extLst>
      <p:ext uri="{BB962C8B-B14F-4D97-AF65-F5344CB8AC3E}">
        <p14:creationId xmlns:p14="http://schemas.microsoft.com/office/powerpoint/2010/main" val="35433171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Contenu">
    <p:spTree>
      <p:nvGrpSpPr>
        <p:cNvPr id="1" name=""/>
        <p:cNvGrpSpPr/>
        <p:nvPr/>
      </p:nvGrpSpPr>
      <p:grpSpPr>
        <a:xfrm>
          <a:off x="0" y="0"/>
          <a:ext cx="0" cy="0"/>
          <a:chOff x="0" y="0"/>
          <a:chExt cx="0" cy="0"/>
        </a:xfrm>
      </p:grpSpPr>
      <p:sp>
        <p:nvSpPr>
          <p:cNvPr id="3" name="Espace réservé du contenu 2"/>
          <p:cNvSpPr>
            <a:spLocks noGrp="1"/>
          </p:cNvSpPr>
          <p:nvPr>
            <p:ph idx="1" hasCustomPrompt="1"/>
          </p:nvPr>
        </p:nvSpPr>
        <p:spPr>
          <a:xfrm>
            <a:off x="457200" y="1628800"/>
            <a:ext cx="8229600" cy="4525963"/>
          </a:xfrm>
        </p:spPr>
        <p:txBody>
          <a:bodyPr/>
          <a:lstStyle>
            <a:lvl1pPr>
              <a:defRPr sz="2800" baseline="0">
                <a:solidFill>
                  <a:srgbClr val="007EB6"/>
                </a:solidFill>
              </a:defRPr>
            </a:lvl1pPr>
            <a:lvl2pPr>
              <a:defRPr sz="2400" baseline="0">
                <a:solidFill>
                  <a:srgbClr val="5EBBE8"/>
                </a:solidFill>
              </a:defRPr>
            </a:lvl2pPr>
            <a:lvl3pPr>
              <a:defRPr sz="2000">
                <a:solidFill>
                  <a:schemeClr val="tx1">
                    <a:lumMod val="75000"/>
                    <a:lumOff val="25000"/>
                  </a:schemeClr>
                </a:solidFill>
              </a:defRPr>
            </a:lvl3pPr>
          </a:lstStyle>
          <a:p>
            <a:pPr lvl="0"/>
            <a:r>
              <a:rPr lang="fr-FR" dirty="0"/>
              <a:t>Niveau 1</a:t>
            </a:r>
          </a:p>
          <a:p>
            <a:pPr lvl="1"/>
            <a:r>
              <a:rPr lang="fr-FR" dirty="0"/>
              <a:t>Niveau 2</a:t>
            </a:r>
          </a:p>
          <a:p>
            <a:pPr lvl="2"/>
            <a:r>
              <a:rPr lang="fr-FR" dirty="0"/>
              <a:t>Niveau 3</a:t>
            </a:r>
          </a:p>
        </p:txBody>
      </p:sp>
      <p:sp>
        <p:nvSpPr>
          <p:cNvPr id="5" name="Titre 4"/>
          <p:cNvSpPr>
            <a:spLocks noGrp="1"/>
          </p:cNvSpPr>
          <p:nvPr>
            <p:ph type="title"/>
          </p:nvPr>
        </p:nvSpPr>
        <p:spPr>
          <a:xfrm>
            <a:off x="457200" y="274638"/>
            <a:ext cx="8229600" cy="994122"/>
          </a:xfrm>
        </p:spPr>
        <p:txBody>
          <a:bodyPr/>
          <a:lstStyle>
            <a:lvl1pPr>
              <a:defRPr sz="3600"/>
            </a:lvl1pPr>
          </a:lstStyle>
          <a:p>
            <a:r>
              <a:rPr lang="fr-FR" dirty="0"/>
              <a:t>Modifiez le style du titre</a:t>
            </a:r>
          </a:p>
        </p:txBody>
      </p:sp>
      <p:sp>
        <p:nvSpPr>
          <p:cNvPr id="4" name="Espace réservé du numéro de diapositive 3"/>
          <p:cNvSpPr>
            <a:spLocks noGrp="1"/>
          </p:cNvSpPr>
          <p:nvPr>
            <p:ph type="sldNum" sz="quarter" idx="4294967295"/>
          </p:nvPr>
        </p:nvSpPr>
        <p:spPr>
          <a:xfrm>
            <a:off x="0" y="6494145"/>
            <a:ext cx="683568" cy="360000"/>
          </a:xfrm>
          <a:prstGeom prst="rect">
            <a:avLst/>
          </a:prstGeom>
        </p:spPr>
        <p:txBody>
          <a:bodyPr/>
          <a:lstStyle>
            <a:lvl1pPr>
              <a:defRPr>
                <a:solidFill>
                  <a:srgbClr val="898989"/>
                </a:solidFill>
              </a:defRPr>
            </a:lvl1pPr>
          </a:lstStyle>
          <a:p>
            <a:pPr>
              <a:defRPr/>
            </a:pPr>
            <a:fld id="{B5144774-1EEE-4FA0-9EAB-6B2D2FBD71D7}" type="slidenum">
              <a:rPr lang="fr-FR" smtClean="0"/>
              <a:pPr>
                <a:defRPr/>
              </a:pPr>
              <a:t>‹N°›</a:t>
            </a:fld>
            <a:endParaRPr lang="fr-FR" dirty="0"/>
          </a:p>
        </p:txBody>
      </p:sp>
    </p:spTree>
    <p:extLst>
      <p:ext uri="{BB962C8B-B14F-4D97-AF65-F5344CB8AC3E}">
        <p14:creationId xmlns:p14="http://schemas.microsoft.com/office/powerpoint/2010/main" val="14938129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7100">
              <a:srgbClr val="FFFFFF"/>
            </a:gs>
            <a:gs pos="0">
              <a:schemeClr val="bg1"/>
            </a:gs>
            <a:gs pos="100000">
              <a:schemeClr val="bg1"/>
            </a:gs>
          </a:gsLst>
          <a:path path="circle">
            <a:fillToRect t="100000" r="100000"/>
          </a:path>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67544" y="1916832"/>
            <a:ext cx="8229600" cy="114300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pic>
        <p:nvPicPr>
          <p:cNvPr id="1027" name="Picture 3" descr="D:\Donnée 2\Monique\Appels à projets 2012-2013\Diaporama LYON EST\bas-de-page-.jp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9538" y="5779318"/>
            <a:ext cx="7759700" cy="98107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mailto:Marie.viprey@chu-lyon.fr"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idx="4294967295"/>
          </p:nvPr>
        </p:nvSpPr>
        <p:spPr>
          <a:xfrm>
            <a:off x="685800" y="1628799"/>
            <a:ext cx="7772400" cy="1440161"/>
          </a:xfrm>
        </p:spPr>
        <p:txBody>
          <a:bodyPr>
            <a:noAutofit/>
          </a:bodyPr>
          <a:lstStyle/>
          <a:p>
            <a:r>
              <a:rPr lang="en-US" b="1" dirty="0"/>
              <a:t>LES ETUDES DE COHORTE</a:t>
            </a:r>
            <a:endParaRPr lang="fr-FR" b="1" dirty="0">
              <a:solidFill>
                <a:schemeClr val="accent6"/>
              </a:solidFill>
            </a:endParaRPr>
          </a:p>
        </p:txBody>
      </p:sp>
      <p:sp>
        <p:nvSpPr>
          <p:cNvPr id="17" name="Forme libre 16"/>
          <p:cNvSpPr/>
          <p:nvPr/>
        </p:nvSpPr>
        <p:spPr>
          <a:xfrm>
            <a:off x="1835696" y="2924944"/>
            <a:ext cx="5160267" cy="258144"/>
          </a:xfrm>
          <a:custGeom>
            <a:avLst/>
            <a:gdLst>
              <a:gd name="connsiteX0" fmla="*/ 0 w 5154917"/>
              <a:gd name="connsiteY0" fmla="*/ 67632 h 164367"/>
              <a:gd name="connsiteX1" fmla="*/ 1000125 w 5154917"/>
              <a:gd name="connsiteY1" fmla="*/ 162882 h 164367"/>
              <a:gd name="connsiteX2" fmla="*/ 2800350 w 5154917"/>
              <a:gd name="connsiteY2" fmla="*/ 957 h 164367"/>
              <a:gd name="connsiteX3" fmla="*/ 4800600 w 5154917"/>
              <a:gd name="connsiteY3" fmla="*/ 96207 h 164367"/>
              <a:gd name="connsiteX4" fmla="*/ 5143500 w 5154917"/>
              <a:gd name="connsiteY4" fmla="*/ 105732 h 164367"/>
              <a:gd name="connsiteX0" fmla="*/ 0 w 4983467"/>
              <a:gd name="connsiteY0" fmla="*/ 10482 h 162900"/>
              <a:gd name="connsiteX1" fmla="*/ 828675 w 4983467"/>
              <a:gd name="connsiteY1" fmla="*/ 162882 h 162900"/>
              <a:gd name="connsiteX2" fmla="*/ 2628900 w 4983467"/>
              <a:gd name="connsiteY2" fmla="*/ 957 h 162900"/>
              <a:gd name="connsiteX3" fmla="*/ 4629150 w 4983467"/>
              <a:gd name="connsiteY3" fmla="*/ 96207 h 162900"/>
              <a:gd name="connsiteX4" fmla="*/ 4972050 w 4983467"/>
              <a:gd name="connsiteY4" fmla="*/ 105732 h 162900"/>
              <a:gd name="connsiteX0" fmla="*/ 0 w 4983467"/>
              <a:gd name="connsiteY0" fmla="*/ 10482 h 162923"/>
              <a:gd name="connsiteX1" fmla="*/ 828675 w 4983467"/>
              <a:gd name="connsiteY1" fmla="*/ 162882 h 162923"/>
              <a:gd name="connsiteX2" fmla="*/ 2628900 w 4983467"/>
              <a:gd name="connsiteY2" fmla="*/ 957 h 162923"/>
              <a:gd name="connsiteX3" fmla="*/ 4629150 w 4983467"/>
              <a:gd name="connsiteY3" fmla="*/ 96207 h 162923"/>
              <a:gd name="connsiteX4" fmla="*/ 4972050 w 4983467"/>
              <a:gd name="connsiteY4" fmla="*/ 105732 h 162923"/>
              <a:gd name="connsiteX0" fmla="*/ 0 w 4972050"/>
              <a:gd name="connsiteY0" fmla="*/ 0 h 152459"/>
              <a:gd name="connsiteX1" fmla="*/ 828675 w 4972050"/>
              <a:gd name="connsiteY1" fmla="*/ 152400 h 152459"/>
              <a:gd name="connsiteX2" fmla="*/ 2876550 w 4972050"/>
              <a:gd name="connsiteY2" fmla="*/ 19050 h 152459"/>
              <a:gd name="connsiteX3" fmla="*/ 4629150 w 4972050"/>
              <a:gd name="connsiteY3" fmla="*/ 85725 h 152459"/>
              <a:gd name="connsiteX4" fmla="*/ 4972050 w 4972050"/>
              <a:gd name="connsiteY4" fmla="*/ 95250 h 152459"/>
              <a:gd name="connsiteX0" fmla="*/ 0 w 5314950"/>
              <a:gd name="connsiteY0" fmla="*/ 0 h 617991"/>
              <a:gd name="connsiteX1" fmla="*/ 1171575 w 5314950"/>
              <a:gd name="connsiteY1" fmla="*/ 600075 h 617991"/>
              <a:gd name="connsiteX2" fmla="*/ 3219450 w 5314950"/>
              <a:gd name="connsiteY2" fmla="*/ 466725 h 617991"/>
              <a:gd name="connsiteX3" fmla="*/ 4972050 w 5314950"/>
              <a:gd name="connsiteY3" fmla="*/ 533400 h 617991"/>
              <a:gd name="connsiteX4" fmla="*/ 5314950 w 5314950"/>
              <a:gd name="connsiteY4" fmla="*/ 542925 h 617991"/>
              <a:gd name="connsiteX0" fmla="*/ 0 w 5314950"/>
              <a:gd name="connsiteY0" fmla="*/ 0 h 617991"/>
              <a:gd name="connsiteX1" fmla="*/ 1171575 w 5314950"/>
              <a:gd name="connsiteY1" fmla="*/ 600075 h 617991"/>
              <a:gd name="connsiteX2" fmla="*/ 3219450 w 5314950"/>
              <a:gd name="connsiteY2" fmla="*/ 466725 h 617991"/>
              <a:gd name="connsiteX3" fmla="*/ 4972050 w 5314950"/>
              <a:gd name="connsiteY3" fmla="*/ 533400 h 617991"/>
              <a:gd name="connsiteX4" fmla="*/ 5314950 w 5314950"/>
              <a:gd name="connsiteY4" fmla="*/ 542925 h 617991"/>
              <a:gd name="connsiteX0" fmla="*/ 0 w 5495925"/>
              <a:gd name="connsiteY0" fmla="*/ 0 h 668367"/>
              <a:gd name="connsiteX1" fmla="*/ 1352550 w 5495925"/>
              <a:gd name="connsiteY1" fmla="*/ 647700 h 668367"/>
              <a:gd name="connsiteX2" fmla="*/ 3400425 w 5495925"/>
              <a:gd name="connsiteY2" fmla="*/ 514350 h 668367"/>
              <a:gd name="connsiteX3" fmla="*/ 5153025 w 5495925"/>
              <a:gd name="connsiteY3" fmla="*/ 581025 h 668367"/>
              <a:gd name="connsiteX4" fmla="*/ 5495925 w 5495925"/>
              <a:gd name="connsiteY4" fmla="*/ 590550 h 668367"/>
              <a:gd name="connsiteX0" fmla="*/ 0 w 5495925"/>
              <a:gd name="connsiteY0" fmla="*/ 0 h 668367"/>
              <a:gd name="connsiteX1" fmla="*/ 1352550 w 5495925"/>
              <a:gd name="connsiteY1" fmla="*/ 647700 h 668367"/>
              <a:gd name="connsiteX2" fmla="*/ 3400425 w 5495925"/>
              <a:gd name="connsiteY2" fmla="*/ 514350 h 668367"/>
              <a:gd name="connsiteX3" fmla="*/ 5153025 w 5495925"/>
              <a:gd name="connsiteY3" fmla="*/ 581025 h 668367"/>
              <a:gd name="connsiteX4" fmla="*/ 5495925 w 5495925"/>
              <a:gd name="connsiteY4" fmla="*/ 590550 h 668367"/>
              <a:gd name="connsiteX0" fmla="*/ 0 w 5800725"/>
              <a:gd name="connsiteY0" fmla="*/ 0 h 638131"/>
              <a:gd name="connsiteX1" fmla="*/ 1657350 w 5800725"/>
              <a:gd name="connsiteY1" fmla="*/ 619125 h 638131"/>
              <a:gd name="connsiteX2" fmla="*/ 3705225 w 5800725"/>
              <a:gd name="connsiteY2" fmla="*/ 485775 h 638131"/>
              <a:gd name="connsiteX3" fmla="*/ 5457825 w 5800725"/>
              <a:gd name="connsiteY3" fmla="*/ 552450 h 638131"/>
              <a:gd name="connsiteX4" fmla="*/ 5800725 w 5800725"/>
              <a:gd name="connsiteY4" fmla="*/ 561975 h 638131"/>
              <a:gd name="connsiteX0" fmla="*/ 0 w 5800725"/>
              <a:gd name="connsiteY0" fmla="*/ 0 h 638131"/>
              <a:gd name="connsiteX1" fmla="*/ 1657350 w 5800725"/>
              <a:gd name="connsiteY1" fmla="*/ 619125 h 638131"/>
              <a:gd name="connsiteX2" fmla="*/ 3705225 w 5800725"/>
              <a:gd name="connsiteY2" fmla="*/ 485775 h 638131"/>
              <a:gd name="connsiteX3" fmla="*/ 5457825 w 5800725"/>
              <a:gd name="connsiteY3" fmla="*/ 552450 h 638131"/>
              <a:gd name="connsiteX4" fmla="*/ 5800725 w 5800725"/>
              <a:gd name="connsiteY4" fmla="*/ 561975 h 638131"/>
              <a:gd name="connsiteX0" fmla="*/ 185340 w 5986065"/>
              <a:gd name="connsiteY0" fmla="*/ 0 h 623529"/>
              <a:gd name="connsiteX1" fmla="*/ 103461 w 5986065"/>
              <a:gd name="connsiteY1" fmla="*/ 292655 h 623529"/>
              <a:gd name="connsiteX2" fmla="*/ 1842690 w 5986065"/>
              <a:gd name="connsiteY2" fmla="*/ 619125 h 623529"/>
              <a:gd name="connsiteX3" fmla="*/ 3890565 w 5986065"/>
              <a:gd name="connsiteY3" fmla="*/ 485775 h 623529"/>
              <a:gd name="connsiteX4" fmla="*/ 5643165 w 5986065"/>
              <a:gd name="connsiteY4" fmla="*/ 552450 h 623529"/>
              <a:gd name="connsiteX5" fmla="*/ 5986065 w 5986065"/>
              <a:gd name="connsiteY5" fmla="*/ 561975 h 623529"/>
              <a:gd name="connsiteX0" fmla="*/ 0 w 6372225"/>
              <a:gd name="connsiteY0" fmla="*/ 197013 h 353817"/>
              <a:gd name="connsiteX1" fmla="*/ 489621 w 6372225"/>
              <a:gd name="connsiteY1" fmla="*/ 22943 h 353817"/>
              <a:gd name="connsiteX2" fmla="*/ 2228850 w 6372225"/>
              <a:gd name="connsiteY2" fmla="*/ 349413 h 353817"/>
              <a:gd name="connsiteX3" fmla="*/ 4276725 w 6372225"/>
              <a:gd name="connsiteY3" fmla="*/ 216063 h 353817"/>
              <a:gd name="connsiteX4" fmla="*/ 6029325 w 6372225"/>
              <a:gd name="connsiteY4" fmla="*/ 282738 h 353817"/>
              <a:gd name="connsiteX5" fmla="*/ 6372225 w 6372225"/>
              <a:gd name="connsiteY5" fmla="*/ 292263 h 353817"/>
              <a:gd name="connsiteX0" fmla="*/ 0 w 6372225"/>
              <a:gd name="connsiteY0" fmla="*/ 110358 h 264091"/>
              <a:gd name="connsiteX1" fmla="*/ 1051596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6372225"/>
              <a:gd name="connsiteY0" fmla="*/ 110358 h 264091"/>
              <a:gd name="connsiteX1" fmla="*/ 1051596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6372225"/>
              <a:gd name="connsiteY0" fmla="*/ 110358 h 264091"/>
              <a:gd name="connsiteX1" fmla="*/ 1061121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5743575"/>
              <a:gd name="connsiteY0" fmla="*/ 54828 h 275236"/>
              <a:gd name="connsiteX1" fmla="*/ 432471 w 5743575"/>
              <a:gd name="connsiteY1" fmla="*/ 42683 h 275236"/>
              <a:gd name="connsiteX2" fmla="*/ 1600200 w 5743575"/>
              <a:gd name="connsiteY2" fmla="*/ 273903 h 275236"/>
              <a:gd name="connsiteX3" fmla="*/ 3648075 w 5743575"/>
              <a:gd name="connsiteY3" fmla="*/ 140553 h 275236"/>
              <a:gd name="connsiteX4" fmla="*/ 5400675 w 5743575"/>
              <a:gd name="connsiteY4" fmla="*/ 207228 h 275236"/>
              <a:gd name="connsiteX5" fmla="*/ 5743575 w 5743575"/>
              <a:gd name="connsiteY5" fmla="*/ 216753 h 275236"/>
              <a:gd name="connsiteX0" fmla="*/ 704361 w 5362086"/>
              <a:gd name="connsiteY0" fmla="*/ 0 h 1430083"/>
              <a:gd name="connsiteX1" fmla="*/ 50982 w 5362086"/>
              <a:gd name="connsiteY1" fmla="*/ 1197530 h 1430083"/>
              <a:gd name="connsiteX2" fmla="*/ 1218711 w 5362086"/>
              <a:gd name="connsiteY2" fmla="*/ 1428750 h 1430083"/>
              <a:gd name="connsiteX3" fmla="*/ 3266586 w 5362086"/>
              <a:gd name="connsiteY3" fmla="*/ 1295400 h 1430083"/>
              <a:gd name="connsiteX4" fmla="*/ 5019186 w 5362086"/>
              <a:gd name="connsiteY4" fmla="*/ 1362075 h 1430083"/>
              <a:gd name="connsiteX5" fmla="*/ 5362086 w 5362086"/>
              <a:gd name="connsiteY5" fmla="*/ 1371600 h 1430083"/>
              <a:gd name="connsiteX0" fmla="*/ 877921 w 5535646"/>
              <a:gd name="connsiteY0" fmla="*/ 0 h 1430083"/>
              <a:gd name="connsiteX1" fmla="*/ 224542 w 5535646"/>
              <a:gd name="connsiteY1" fmla="*/ 1197530 h 1430083"/>
              <a:gd name="connsiteX2" fmla="*/ 1392271 w 5535646"/>
              <a:gd name="connsiteY2" fmla="*/ 1428750 h 1430083"/>
              <a:gd name="connsiteX3" fmla="*/ 3440146 w 5535646"/>
              <a:gd name="connsiteY3" fmla="*/ 1295400 h 1430083"/>
              <a:gd name="connsiteX4" fmla="*/ 5192746 w 5535646"/>
              <a:gd name="connsiteY4" fmla="*/ 1362075 h 1430083"/>
              <a:gd name="connsiteX5" fmla="*/ 5535646 w 5535646"/>
              <a:gd name="connsiteY5" fmla="*/ 1371600 h 1430083"/>
              <a:gd name="connsiteX0" fmla="*/ 877921 w 5535646"/>
              <a:gd name="connsiteY0" fmla="*/ 0 h 1477896"/>
              <a:gd name="connsiteX1" fmla="*/ 224542 w 5535646"/>
              <a:gd name="connsiteY1" fmla="*/ 1197530 h 1477896"/>
              <a:gd name="connsiteX2" fmla="*/ 1392271 w 5535646"/>
              <a:gd name="connsiteY2" fmla="*/ 1428750 h 1477896"/>
              <a:gd name="connsiteX3" fmla="*/ 3440146 w 5535646"/>
              <a:gd name="connsiteY3" fmla="*/ 1295400 h 1477896"/>
              <a:gd name="connsiteX4" fmla="*/ 5192746 w 5535646"/>
              <a:gd name="connsiteY4" fmla="*/ 1362075 h 1477896"/>
              <a:gd name="connsiteX5" fmla="*/ 5535646 w 5535646"/>
              <a:gd name="connsiteY5" fmla="*/ 1371600 h 1477896"/>
              <a:gd name="connsiteX0" fmla="*/ 0 w 5311104"/>
              <a:gd name="connsiteY0" fmla="*/ 0 h 280366"/>
              <a:gd name="connsiteX1" fmla="*/ 1167729 w 5311104"/>
              <a:gd name="connsiteY1" fmla="*/ 231220 h 280366"/>
              <a:gd name="connsiteX2" fmla="*/ 3215604 w 5311104"/>
              <a:gd name="connsiteY2" fmla="*/ 97870 h 280366"/>
              <a:gd name="connsiteX3" fmla="*/ 4968204 w 5311104"/>
              <a:gd name="connsiteY3" fmla="*/ 164545 h 280366"/>
              <a:gd name="connsiteX4" fmla="*/ 5311104 w 5311104"/>
              <a:gd name="connsiteY4" fmla="*/ 174070 h 280366"/>
              <a:gd name="connsiteX0" fmla="*/ 0 w 5482554"/>
              <a:gd name="connsiteY0" fmla="*/ 0 h 340771"/>
              <a:gd name="connsiteX1" fmla="*/ 1339179 w 5482554"/>
              <a:gd name="connsiteY1" fmla="*/ 335995 h 340771"/>
              <a:gd name="connsiteX2" fmla="*/ 3387054 w 5482554"/>
              <a:gd name="connsiteY2" fmla="*/ 202645 h 340771"/>
              <a:gd name="connsiteX3" fmla="*/ 5139654 w 5482554"/>
              <a:gd name="connsiteY3" fmla="*/ 269320 h 340771"/>
              <a:gd name="connsiteX4" fmla="*/ 5482554 w 5482554"/>
              <a:gd name="connsiteY4" fmla="*/ 278845 h 340771"/>
              <a:gd name="connsiteX0" fmla="*/ 0 w 5482554"/>
              <a:gd name="connsiteY0" fmla="*/ 0 h 340771"/>
              <a:gd name="connsiteX1" fmla="*/ 1339179 w 5482554"/>
              <a:gd name="connsiteY1" fmla="*/ 335995 h 340771"/>
              <a:gd name="connsiteX2" fmla="*/ 3387054 w 5482554"/>
              <a:gd name="connsiteY2" fmla="*/ 202645 h 340771"/>
              <a:gd name="connsiteX3" fmla="*/ 5139654 w 5482554"/>
              <a:gd name="connsiteY3" fmla="*/ 269320 h 340771"/>
              <a:gd name="connsiteX4" fmla="*/ 5482554 w 5482554"/>
              <a:gd name="connsiteY4" fmla="*/ 278845 h 340771"/>
              <a:gd name="connsiteX0" fmla="*/ 0 w 5501604"/>
              <a:gd name="connsiteY0" fmla="*/ 0 h 157447"/>
              <a:gd name="connsiteX1" fmla="*/ 1358229 w 5501604"/>
              <a:gd name="connsiteY1" fmla="*/ 155020 h 157447"/>
              <a:gd name="connsiteX2" fmla="*/ 3406104 w 5501604"/>
              <a:gd name="connsiteY2" fmla="*/ 21670 h 157447"/>
              <a:gd name="connsiteX3" fmla="*/ 5158704 w 5501604"/>
              <a:gd name="connsiteY3" fmla="*/ 88345 h 157447"/>
              <a:gd name="connsiteX4" fmla="*/ 5501604 w 5501604"/>
              <a:gd name="connsiteY4" fmla="*/ 97870 h 157447"/>
              <a:gd name="connsiteX0" fmla="*/ 0 w 5501604"/>
              <a:gd name="connsiteY0" fmla="*/ 16098 h 171194"/>
              <a:gd name="connsiteX1" fmla="*/ 1358229 w 5501604"/>
              <a:gd name="connsiteY1" fmla="*/ 171118 h 171194"/>
              <a:gd name="connsiteX2" fmla="*/ 3406104 w 5501604"/>
              <a:gd name="connsiteY2" fmla="*/ 37768 h 171194"/>
              <a:gd name="connsiteX3" fmla="*/ 5158704 w 5501604"/>
              <a:gd name="connsiteY3" fmla="*/ 104443 h 171194"/>
              <a:gd name="connsiteX4" fmla="*/ 5501604 w 5501604"/>
              <a:gd name="connsiteY4" fmla="*/ 113968 h 171194"/>
              <a:gd name="connsiteX0" fmla="*/ 0 w 5501604"/>
              <a:gd name="connsiteY0" fmla="*/ 12680 h 243951"/>
              <a:gd name="connsiteX1" fmla="*/ 1853529 w 5501604"/>
              <a:gd name="connsiteY1" fmla="*/ 243900 h 243951"/>
              <a:gd name="connsiteX2" fmla="*/ 3406104 w 5501604"/>
              <a:gd name="connsiteY2" fmla="*/ 34350 h 243951"/>
              <a:gd name="connsiteX3" fmla="*/ 5158704 w 5501604"/>
              <a:gd name="connsiteY3" fmla="*/ 101025 h 243951"/>
              <a:gd name="connsiteX4" fmla="*/ 5501604 w 5501604"/>
              <a:gd name="connsiteY4" fmla="*/ 110550 h 243951"/>
              <a:gd name="connsiteX0" fmla="*/ 0 w 5501604"/>
              <a:gd name="connsiteY0" fmla="*/ 12680 h 243951"/>
              <a:gd name="connsiteX1" fmla="*/ 1853529 w 5501604"/>
              <a:gd name="connsiteY1" fmla="*/ 243900 h 243951"/>
              <a:gd name="connsiteX2" fmla="*/ 3406104 w 5501604"/>
              <a:gd name="connsiteY2" fmla="*/ 34350 h 243951"/>
              <a:gd name="connsiteX3" fmla="*/ 5158704 w 5501604"/>
              <a:gd name="connsiteY3" fmla="*/ 101025 h 243951"/>
              <a:gd name="connsiteX4" fmla="*/ 5501604 w 5501604"/>
              <a:gd name="connsiteY4" fmla="*/ 110550 h 243951"/>
              <a:gd name="connsiteX0" fmla="*/ 0 w 5501604"/>
              <a:gd name="connsiteY0" fmla="*/ 12680 h 243954"/>
              <a:gd name="connsiteX1" fmla="*/ 1853529 w 5501604"/>
              <a:gd name="connsiteY1" fmla="*/ 243900 h 243954"/>
              <a:gd name="connsiteX2" fmla="*/ 3406104 w 5501604"/>
              <a:gd name="connsiteY2" fmla="*/ 34350 h 243954"/>
              <a:gd name="connsiteX3" fmla="*/ 5158704 w 5501604"/>
              <a:gd name="connsiteY3" fmla="*/ 101025 h 243954"/>
              <a:gd name="connsiteX4" fmla="*/ 5501604 w 5501604"/>
              <a:gd name="connsiteY4" fmla="*/ 110550 h 243954"/>
              <a:gd name="connsiteX0" fmla="*/ 0 w 5501604"/>
              <a:gd name="connsiteY0" fmla="*/ 12680 h 243952"/>
              <a:gd name="connsiteX1" fmla="*/ 1853529 w 5501604"/>
              <a:gd name="connsiteY1" fmla="*/ 243900 h 243952"/>
              <a:gd name="connsiteX2" fmla="*/ 3406104 w 5501604"/>
              <a:gd name="connsiteY2" fmla="*/ 34350 h 243952"/>
              <a:gd name="connsiteX3" fmla="*/ 5092029 w 5501604"/>
              <a:gd name="connsiteY3" fmla="*/ 62925 h 243952"/>
              <a:gd name="connsiteX4" fmla="*/ 5501604 w 5501604"/>
              <a:gd name="connsiteY4" fmla="*/ 110550 h 243952"/>
              <a:gd name="connsiteX0" fmla="*/ 0 w 5501604"/>
              <a:gd name="connsiteY0" fmla="*/ 12680 h 243952"/>
              <a:gd name="connsiteX1" fmla="*/ 1853529 w 5501604"/>
              <a:gd name="connsiteY1" fmla="*/ 243900 h 243952"/>
              <a:gd name="connsiteX2" fmla="*/ 3406104 w 5501604"/>
              <a:gd name="connsiteY2" fmla="*/ 34350 h 243952"/>
              <a:gd name="connsiteX3" fmla="*/ 5092029 w 5501604"/>
              <a:gd name="connsiteY3" fmla="*/ 62925 h 243952"/>
              <a:gd name="connsiteX4" fmla="*/ 5501604 w 5501604"/>
              <a:gd name="connsiteY4" fmla="*/ 110550 h 243952"/>
              <a:gd name="connsiteX0" fmla="*/ 0 w 5501604"/>
              <a:gd name="connsiteY0" fmla="*/ 26734 h 258024"/>
              <a:gd name="connsiteX1" fmla="*/ 1853529 w 5501604"/>
              <a:gd name="connsiteY1" fmla="*/ 257954 h 258024"/>
              <a:gd name="connsiteX2" fmla="*/ 3406104 w 5501604"/>
              <a:gd name="connsiteY2" fmla="*/ 48404 h 258024"/>
              <a:gd name="connsiteX3" fmla="*/ 5092029 w 5501604"/>
              <a:gd name="connsiteY3" fmla="*/ 76979 h 258024"/>
              <a:gd name="connsiteX4" fmla="*/ 5501604 w 5501604"/>
              <a:gd name="connsiteY4" fmla="*/ 124604 h 258024"/>
              <a:gd name="connsiteX0" fmla="*/ 0 w 5501604"/>
              <a:gd name="connsiteY0" fmla="*/ 28486 h 259895"/>
              <a:gd name="connsiteX1" fmla="*/ 341337 w 5501604"/>
              <a:gd name="connsiteY1" fmla="*/ 14199 h 259895"/>
              <a:gd name="connsiteX2" fmla="*/ 1853529 w 5501604"/>
              <a:gd name="connsiteY2" fmla="*/ 259706 h 259895"/>
              <a:gd name="connsiteX3" fmla="*/ 3406104 w 5501604"/>
              <a:gd name="connsiteY3" fmla="*/ 50156 h 259895"/>
              <a:gd name="connsiteX4" fmla="*/ 5092029 w 5501604"/>
              <a:gd name="connsiteY4" fmla="*/ 78731 h 259895"/>
              <a:gd name="connsiteX5" fmla="*/ 5501604 w 5501604"/>
              <a:gd name="connsiteY5" fmla="*/ 126356 h 259895"/>
              <a:gd name="connsiteX0" fmla="*/ 0 w 5501604"/>
              <a:gd name="connsiteY0" fmla="*/ 28486 h 259895"/>
              <a:gd name="connsiteX1" fmla="*/ 341337 w 5501604"/>
              <a:gd name="connsiteY1" fmla="*/ 14199 h 259895"/>
              <a:gd name="connsiteX2" fmla="*/ 1853529 w 5501604"/>
              <a:gd name="connsiteY2" fmla="*/ 259706 h 259895"/>
              <a:gd name="connsiteX3" fmla="*/ 3406104 w 5501604"/>
              <a:gd name="connsiteY3" fmla="*/ 50156 h 259895"/>
              <a:gd name="connsiteX4" fmla="*/ 5092029 w 5501604"/>
              <a:gd name="connsiteY4" fmla="*/ 78731 h 259895"/>
              <a:gd name="connsiteX5" fmla="*/ 5501604 w 5501604"/>
              <a:gd name="connsiteY5" fmla="*/ 126356 h 259895"/>
              <a:gd name="connsiteX0" fmla="*/ 0 w 5160267"/>
              <a:gd name="connsiteY0" fmla="*/ 12448 h 258144"/>
              <a:gd name="connsiteX1" fmla="*/ 1512192 w 5160267"/>
              <a:gd name="connsiteY1" fmla="*/ 257955 h 258144"/>
              <a:gd name="connsiteX2" fmla="*/ 3064767 w 5160267"/>
              <a:gd name="connsiteY2" fmla="*/ 48405 h 258144"/>
              <a:gd name="connsiteX3" fmla="*/ 4750692 w 5160267"/>
              <a:gd name="connsiteY3" fmla="*/ 76980 h 258144"/>
              <a:gd name="connsiteX4" fmla="*/ 5160267 w 5160267"/>
              <a:gd name="connsiteY4" fmla="*/ 124605 h 258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60267" h="258144">
                <a:moveTo>
                  <a:pt x="0" y="12448"/>
                </a:moveTo>
                <a:cubicBezTo>
                  <a:pt x="637533" y="46222"/>
                  <a:pt x="1001398" y="251962"/>
                  <a:pt x="1512192" y="257955"/>
                </a:cubicBezTo>
                <a:cubicBezTo>
                  <a:pt x="2022986" y="263948"/>
                  <a:pt x="2448817" y="126193"/>
                  <a:pt x="3064767" y="48405"/>
                </a:cubicBezTo>
                <a:cubicBezTo>
                  <a:pt x="3680717" y="-29383"/>
                  <a:pt x="4074417" y="-8745"/>
                  <a:pt x="4750692" y="76980"/>
                </a:cubicBezTo>
                <a:lnTo>
                  <a:pt x="5160267" y="124605"/>
                </a:lnTo>
              </a:path>
            </a:pathLst>
          </a:custGeom>
          <a:noFill/>
          <a:ln w="2540">
            <a:solidFill>
              <a:srgbClr val="078F9D"/>
            </a:solidFill>
          </a:ln>
          <a:effectLst>
            <a:glow>
              <a:schemeClr val="accent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25A79B"/>
              </a:solidFill>
            </a:endParaRPr>
          </a:p>
        </p:txBody>
      </p:sp>
      <p:sp>
        <p:nvSpPr>
          <p:cNvPr id="7" name="Forme libre 6"/>
          <p:cNvSpPr/>
          <p:nvPr/>
        </p:nvSpPr>
        <p:spPr>
          <a:xfrm rot="-10860000">
            <a:off x="1911230" y="2996997"/>
            <a:ext cx="5279326" cy="132584"/>
          </a:xfrm>
          <a:custGeom>
            <a:avLst/>
            <a:gdLst>
              <a:gd name="connsiteX0" fmla="*/ 0 w 5154917"/>
              <a:gd name="connsiteY0" fmla="*/ 67632 h 164367"/>
              <a:gd name="connsiteX1" fmla="*/ 1000125 w 5154917"/>
              <a:gd name="connsiteY1" fmla="*/ 162882 h 164367"/>
              <a:gd name="connsiteX2" fmla="*/ 2800350 w 5154917"/>
              <a:gd name="connsiteY2" fmla="*/ 957 h 164367"/>
              <a:gd name="connsiteX3" fmla="*/ 4800600 w 5154917"/>
              <a:gd name="connsiteY3" fmla="*/ 96207 h 164367"/>
              <a:gd name="connsiteX4" fmla="*/ 5143500 w 5154917"/>
              <a:gd name="connsiteY4" fmla="*/ 105732 h 164367"/>
              <a:gd name="connsiteX0" fmla="*/ 0 w 4983467"/>
              <a:gd name="connsiteY0" fmla="*/ 10482 h 162900"/>
              <a:gd name="connsiteX1" fmla="*/ 828675 w 4983467"/>
              <a:gd name="connsiteY1" fmla="*/ 162882 h 162900"/>
              <a:gd name="connsiteX2" fmla="*/ 2628900 w 4983467"/>
              <a:gd name="connsiteY2" fmla="*/ 957 h 162900"/>
              <a:gd name="connsiteX3" fmla="*/ 4629150 w 4983467"/>
              <a:gd name="connsiteY3" fmla="*/ 96207 h 162900"/>
              <a:gd name="connsiteX4" fmla="*/ 4972050 w 4983467"/>
              <a:gd name="connsiteY4" fmla="*/ 105732 h 162900"/>
              <a:gd name="connsiteX0" fmla="*/ 0 w 4983467"/>
              <a:gd name="connsiteY0" fmla="*/ 10482 h 162923"/>
              <a:gd name="connsiteX1" fmla="*/ 828675 w 4983467"/>
              <a:gd name="connsiteY1" fmla="*/ 162882 h 162923"/>
              <a:gd name="connsiteX2" fmla="*/ 2628900 w 4983467"/>
              <a:gd name="connsiteY2" fmla="*/ 957 h 162923"/>
              <a:gd name="connsiteX3" fmla="*/ 4629150 w 4983467"/>
              <a:gd name="connsiteY3" fmla="*/ 96207 h 162923"/>
              <a:gd name="connsiteX4" fmla="*/ 4972050 w 4983467"/>
              <a:gd name="connsiteY4" fmla="*/ 105732 h 162923"/>
              <a:gd name="connsiteX0" fmla="*/ 0 w 4972050"/>
              <a:gd name="connsiteY0" fmla="*/ 0 h 152459"/>
              <a:gd name="connsiteX1" fmla="*/ 828675 w 4972050"/>
              <a:gd name="connsiteY1" fmla="*/ 152400 h 152459"/>
              <a:gd name="connsiteX2" fmla="*/ 2876550 w 4972050"/>
              <a:gd name="connsiteY2" fmla="*/ 19050 h 152459"/>
              <a:gd name="connsiteX3" fmla="*/ 4629150 w 4972050"/>
              <a:gd name="connsiteY3" fmla="*/ 85725 h 152459"/>
              <a:gd name="connsiteX4" fmla="*/ 4972050 w 4972050"/>
              <a:gd name="connsiteY4" fmla="*/ 95250 h 152459"/>
              <a:gd name="connsiteX0" fmla="*/ 0 w 5195794"/>
              <a:gd name="connsiteY0" fmla="*/ 0 h 375423"/>
              <a:gd name="connsiteX1" fmla="*/ 828675 w 5195794"/>
              <a:gd name="connsiteY1" fmla="*/ 152400 h 375423"/>
              <a:gd name="connsiteX2" fmla="*/ 2876550 w 5195794"/>
              <a:gd name="connsiteY2" fmla="*/ 19050 h 375423"/>
              <a:gd name="connsiteX3" fmla="*/ 4629150 w 5195794"/>
              <a:gd name="connsiteY3" fmla="*/ 85725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629150 w 5195794"/>
              <a:gd name="connsiteY3" fmla="*/ 85725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970954 w 5195794"/>
              <a:gd name="connsiteY2" fmla="*/ 6833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970954 w 5195794"/>
              <a:gd name="connsiteY2" fmla="*/ 68330 h 375423"/>
              <a:gd name="connsiteX3" fmla="*/ 4382202 w 5195794"/>
              <a:gd name="connsiteY3" fmla="*/ 43309 h 375423"/>
              <a:gd name="connsiteX4" fmla="*/ 5195794 w 5195794"/>
              <a:gd name="connsiteY4" fmla="*/ 375423 h 375423"/>
              <a:gd name="connsiteX0" fmla="*/ 0 w 5195794"/>
              <a:gd name="connsiteY0" fmla="*/ 4143 h 379566"/>
              <a:gd name="connsiteX1" fmla="*/ 828675 w 5195794"/>
              <a:gd name="connsiteY1" fmla="*/ 156543 h 379566"/>
              <a:gd name="connsiteX2" fmla="*/ 2970954 w 5195794"/>
              <a:gd name="connsiteY2" fmla="*/ 72473 h 379566"/>
              <a:gd name="connsiteX3" fmla="*/ 4392556 w 5195794"/>
              <a:gd name="connsiteY3" fmla="*/ 0 h 379566"/>
              <a:gd name="connsiteX4" fmla="*/ 5195794 w 5195794"/>
              <a:gd name="connsiteY4" fmla="*/ 379566 h 379566"/>
              <a:gd name="connsiteX0" fmla="*/ 0 w 5195794"/>
              <a:gd name="connsiteY0" fmla="*/ 18905 h 394328"/>
              <a:gd name="connsiteX1" fmla="*/ 828675 w 5195794"/>
              <a:gd name="connsiteY1" fmla="*/ 171305 h 394328"/>
              <a:gd name="connsiteX2" fmla="*/ 2970954 w 5195794"/>
              <a:gd name="connsiteY2" fmla="*/ 87235 h 394328"/>
              <a:gd name="connsiteX3" fmla="*/ 4392556 w 5195794"/>
              <a:gd name="connsiteY3" fmla="*/ 14762 h 394328"/>
              <a:gd name="connsiteX4" fmla="*/ 5195794 w 5195794"/>
              <a:gd name="connsiteY4" fmla="*/ 394328 h 394328"/>
              <a:gd name="connsiteX0" fmla="*/ 0 w 5195794"/>
              <a:gd name="connsiteY0" fmla="*/ 18905 h 394328"/>
              <a:gd name="connsiteX1" fmla="*/ 828675 w 5195794"/>
              <a:gd name="connsiteY1" fmla="*/ 171305 h 394328"/>
              <a:gd name="connsiteX2" fmla="*/ 2970954 w 5195794"/>
              <a:gd name="connsiteY2" fmla="*/ 87235 h 394328"/>
              <a:gd name="connsiteX3" fmla="*/ 4392556 w 5195794"/>
              <a:gd name="connsiteY3" fmla="*/ 14762 h 394328"/>
              <a:gd name="connsiteX4" fmla="*/ 5195794 w 5195794"/>
              <a:gd name="connsiteY4" fmla="*/ 394328 h 394328"/>
              <a:gd name="connsiteX0" fmla="*/ 0 w 5195794"/>
              <a:gd name="connsiteY0" fmla="*/ 56473 h 431896"/>
              <a:gd name="connsiteX1" fmla="*/ 828675 w 5195794"/>
              <a:gd name="connsiteY1" fmla="*/ 208873 h 431896"/>
              <a:gd name="connsiteX2" fmla="*/ 2970954 w 5195794"/>
              <a:gd name="connsiteY2" fmla="*/ 124803 h 431896"/>
              <a:gd name="connsiteX3" fmla="*/ 4392556 w 5195794"/>
              <a:gd name="connsiteY3" fmla="*/ 52330 h 431896"/>
              <a:gd name="connsiteX4" fmla="*/ 5195794 w 5195794"/>
              <a:gd name="connsiteY4" fmla="*/ 431896 h 431896"/>
              <a:gd name="connsiteX0" fmla="*/ 0 w 5195794"/>
              <a:gd name="connsiteY0" fmla="*/ 58153 h 433576"/>
              <a:gd name="connsiteX1" fmla="*/ 1018315 w 5195794"/>
              <a:gd name="connsiteY1" fmla="*/ 261496 h 433576"/>
              <a:gd name="connsiteX2" fmla="*/ 2970954 w 5195794"/>
              <a:gd name="connsiteY2" fmla="*/ 126483 h 433576"/>
              <a:gd name="connsiteX3" fmla="*/ 4392556 w 5195794"/>
              <a:gd name="connsiteY3" fmla="*/ 54010 h 433576"/>
              <a:gd name="connsiteX4" fmla="*/ 5195794 w 5195794"/>
              <a:gd name="connsiteY4" fmla="*/ 433576 h 433576"/>
              <a:gd name="connsiteX0" fmla="*/ 0 w 5195794"/>
              <a:gd name="connsiteY0" fmla="*/ 58153 h 433576"/>
              <a:gd name="connsiteX1" fmla="*/ 1018315 w 5195794"/>
              <a:gd name="connsiteY1" fmla="*/ 261496 h 433576"/>
              <a:gd name="connsiteX2" fmla="*/ 2970954 w 5195794"/>
              <a:gd name="connsiteY2" fmla="*/ 126483 h 433576"/>
              <a:gd name="connsiteX3" fmla="*/ 4392556 w 5195794"/>
              <a:gd name="connsiteY3" fmla="*/ 54010 h 433576"/>
              <a:gd name="connsiteX4" fmla="*/ 5195794 w 5195794"/>
              <a:gd name="connsiteY4" fmla="*/ 433576 h 433576"/>
              <a:gd name="connsiteX0" fmla="*/ 0 w 5195794"/>
              <a:gd name="connsiteY0" fmla="*/ 55412 h 430835"/>
              <a:gd name="connsiteX1" fmla="*/ 1077285 w 5195794"/>
              <a:gd name="connsiteY1" fmla="*/ 154993 h 430835"/>
              <a:gd name="connsiteX2" fmla="*/ 2970954 w 5195794"/>
              <a:gd name="connsiteY2" fmla="*/ 123742 h 430835"/>
              <a:gd name="connsiteX3" fmla="*/ 4392556 w 5195794"/>
              <a:gd name="connsiteY3" fmla="*/ 51269 h 430835"/>
              <a:gd name="connsiteX4" fmla="*/ 5195794 w 5195794"/>
              <a:gd name="connsiteY4" fmla="*/ 430835 h 430835"/>
              <a:gd name="connsiteX0" fmla="*/ 0 w 5195794"/>
              <a:gd name="connsiteY0" fmla="*/ 55412 h 430835"/>
              <a:gd name="connsiteX1" fmla="*/ 1077285 w 5195794"/>
              <a:gd name="connsiteY1" fmla="*/ 154993 h 430835"/>
              <a:gd name="connsiteX2" fmla="*/ 2970954 w 5195794"/>
              <a:gd name="connsiteY2" fmla="*/ 123742 h 430835"/>
              <a:gd name="connsiteX3" fmla="*/ 4392556 w 5195794"/>
              <a:gd name="connsiteY3" fmla="*/ 51269 h 430835"/>
              <a:gd name="connsiteX4" fmla="*/ 5195794 w 5195794"/>
              <a:gd name="connsiteY4" fmla="*/ 430835 h 430835"/>
              <a:gd name="connsiteX0" fmla="*/ 0 w 5195794"/>
              <a:gd name="connsiteY0" fmla="*/ 47289 h 422712"/>
              <a:gd name="connsiteX1" fmla="*/ 1077285 w 5195794"/>
              <a:gd name="connsiteY1" fmla="*/ 146870 h 422712"/>
              <a:gd name="connsiteX2" fmla="*/ 2941386 w 5195794"/>
              <a:gd name="connsiteY2" fmla="*/ 172262 h 422712"/>
              <a:gd name="connsiteX3" fmla="*/ 4392556 w 5195794"/>
              <a:gd name="connsiteY3" fmla="*/ 43146 h 422712"/>
              <a:gd name="connsiteX4" fmla="*/ 5195794 w 5195794"/>
              <a:gd name="connsiteY4" fmla="*/ 422712 h 422712"/>
              <a:gd name="connsiteX0" fmla="*/ 0 w 5195794"/>
              <a:gd name="connsiteY0" fmla="*/ 37848 h 413271"/>
              <a:gd name="connsiteX1" fmla="*/ 1077285 w 5195794"/>
              <a:gd name="connsiteY1" fmla="*/ 137429 h 413271"/>
              <a:gd name="connsiteX2" fmla="*/ 2941386 w 5195794"/>
              <a:gd name="connsiteY2" fmla="*/ 162821 h 413271"/>
              <a:gd name="connsiteX3" fmla="*/ 4392556 w 5195794"/>
              <a:gd name="connsiteY3" fmla="*/ 33705 h 413271"/>
              <a:gd name="connsiteX4" fmla="*/ 5195794 w 5195794"/>
              <a:gd name="connsiteY4" fmla="*/ 413271 h 413271"/>
              <a:gd name="connsiteX0" fmla="*/ 0 w 5195794"/>
              <a:gd name="connsiteY0" fmla="*/ 45900 h 421323"/>
              <a:gd name="connsiteX1" fmla="*/ 1011950 w 5195794"/>
              <a:gd name="connsiteY1" fmla="*/ 68129 h 421323"/>
              <a:gd name="connsiteX2" fmla="*/ 2941386 w 5195794"/>
              <a:gd name="connsiteY2" fmla="*/ 170873 h 421323"/>
              <a:gd name="connsiteX3" fmla="*/ 4392556 w 5195794"/>
              <a:gd name="connsiteY3" fmla="*/ 41757 h 421323"/>
              <a:gd name="connsiteX4" fmla="*/ 5195794 w 5195794"/>
              <a:gd name="connsiteY4" fmla="*/ 421323 h 421323"/>
              <a:gd name="connsiteX0" fmla="*/ 0 w 5673966"/>
              <a:gd name="connsiteY0" fmla="*/ 151871 h 421323"/>
              <a:gd name="connsiteX1" fmla="*/ 1490122 w 5673966"/>
              <a:gd name="connsiteY1" fmla="*/ 68129 h 421323"/>
              <a:gd name="connsiteX2" fmla="*/ 3419558 w 5673966"/>
              <a:gd name="connsiteY2" fmla="*/ 170873 h 421323"/>
              <a:gd name="connsiteX3" fmla="*/ 4870728 w 5673966"/>
              <a:gd name="connsiteY3" fmla="*/ 41757 h 421323"/>
              <a:gd name="connsiteX4" fmla="*/ 5673966 w 5673966"/>
              <a:gd name="connsiteY4" fmla="*/ 421323 h 421323"/>
              <a:gd name="connsiteX0" fmla="*/ 0 w 4870728"/>
              <a:gd name="connsiteY0" fmla="*/ 151871 h 185439"/>
              <a:gd name="connsiteX1" fmla="*/ 1490122 w 4870728"/>
              <a:gd name="connsiteY1" fmla="*/ 68129 h 185439"/>
              <a:gd name="connsiteX2" fmla="*/ 3419558 w 4870728"/>
              <a:gd name="connsiteY2" fmla="*/ 170873 h 185439"/>
              <a:gd name="connsiteX3" fmla="*/ 4870728 w 4870728"/>
              <a:gd name="connsiteY3" fmla="*/ 41757 h 185439"/>
              <a:gd name="connsiteX0" fmla="*/ 0 w 5279326"/>
              <a:gd name="connsiteY0" fmla="*/ 99016 h 132584"/>
              <a:gd name="connsiteX1" fmla="*/ 1490122 w 5279326"/>
              <a:gd name="connsiteY1" fmla="*/ 15274 h 132584"/>
              <a:gd name="connsiteX2" fmla="*/ 3419558 w 5279326"/>
              <a:gd name="connsiteY2" fmla="*/ 118018 h 132584"/>
              <a:gd name="connsiteX3" fmla="*/ 5279326 w 5279326"/>
              <a:gd name="connsiteY3" fmla="*/ 48429 h 132584"/>
            </a:gdLst>
            <a:ahLst/>
            <a:cxnLst>
              <a:cxn ang="0">
                <a:pos x="connsiteX0" y="connsiteY0"/>
              </a:cxn>
              <a:cxn ang="0">
                <a:pos x="connsiteX1" y="connsiteY1"/>
              </a:cxn>
              <a:cxn ang="0">
                <a:pos x="connsiteX2" y="connsiteY2"/>
              </a:cxn>
              <a:cxn ang="0">
                <a:pos x="connsiteX3" y="connsiteY3"/>
              </a:cxn>
            </a:cxnLst>
            <a:rect l="l" t="t" r="r" b="b"/>
            <a:pathLst>
              <a:path w="5279326" h="132584">
                <a:moveTo>
                  <a:pt x="0" y="99016"/>
                </a:moveTo>
                <a:cubicBezTo>
                  <a:pt x="276225" y="209347"/>
                  <a:pt x="920196" y="12107"/>
                  <a:pt x="1490122" y="15274"/>
                </a:cubicBezTo>
                <a:cubicBezTo>
                  <a:pt x="2060048" y="18441"/>
                  <a:pt x="2788024" y="112492"/>
                  <a:pt x="3419558" y="118018"/>
                </a:cubicBezTo>
                <a:cubicBezTo>
                  <a:pt x="4051092" y="123544"/>
                  <a:pt x="4541625" y="-93969"/>
                  <a:pt x="5279326" y="48429"/>
                </a:cubicBezTo>
              </a:path>
            </a:pathLst>
          </a:custGeom>
          <a:noFill/>
          <a:ln w="12700">
            <a:solidFill>
              <a:schemeClr val="accent6"/>
            </a:solidFill>
          </a:ln>
          <a:effectLst>
            <a:glow>
              <a:schemeClr val="accent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C000"/>
              </a:solidFill>
            </a:endParaRPr>
          </a:p>
        </p:txBody>
      </p:sp>
      <p:sp>
        <p:nvSpPr>
          <p:cNvPr id="5" name="ZoneTexte 4"/>
          <p:cNvSpPr txBox="1"/>
          <p:nvPr/>
        </p:nvSpPr>
        <p:spPr>
          <a:xfrm>
            <a:off x="1115616" y="3501008"/>
            <a:ext cx="6984775" cy="1569660"/>
          </a:xfrm>
          <a:prstGeom prst="rect">
            <a:avLst/>
          </a:prstGeom>
          <a:noFill/>
        </p:spPr>
        <p:txBody>
          <a:bodyPr wrap="square" rtlCol="0">
            <a:spAutoFit/>
          </a:bodyPr>
          <a:lstStyle/>
          <a:p>
            <a:pPr algn="ctr"/>
            <a:r>
              <a:rPr lang="fr-FR" sz="2400" b="1" dirty="0">
                <a:solidFill>
                  <a:schemeClr val="accent6"/>
                </a:solidFill>
              </a:rPr>
              <a:t>UE1 – Santé Publique et Lecture Critique d’Articles</a:t>
            </a:r>
          </a:p>
          <a:p>
            <a:pPr algn="ctr"/>
            <a:endParaRPr lang="fr-FR" sz="2400" dirty="0"/>
          </a:p>
          <a:p>
            <a:pPr algn="ctr"/>
            <a:r>
              <a:rPr lang="fr-FR" sz="2400" dirty="0"/>
              <a:t>Dr Marie Viprey</a:t>
            </a:r>
          </a:p>
          <a:p>
            <a:pPr algn="ctr"/>
            <a:r>
              <a:rPr lang="fr-FR" sz="2400" dirty="0"/>
              <a:t>19/09/2025</a:t>
            </a:r>
          </a:p>
        </p:txBody>
      </p:sp>
    </p:spTree>
    <p:extLst>
      <p:ext uri="{BB962C8B-B14F-4D97-AF65-F5344CB8AC3E}">
        <p14:creationId xmlns:p14="http://schemas.microsoft.com/office/powerpoint/2010/main" val="3789318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PRINCIPES DE L’ETUDE DE COHORTE</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dirty="0"/>
              <a:t>Inclusion des sujets </a:t>
            </a:r>
          </a:p>
          <a:p>
            <a:pPr lvl="1">
              <a:buClr>
                <a:srgbClr val="25A79B"/>
              </a:buClr>
            </a:pPr>
            <a:r>
              <a:rPr lang="fr-FR" dirty="0"/>
              <a:t>Toujours initialement INDEMNES de la maladie</a:t>
            </a:r>
          </a:p>
          <a:p>
            <a:pPr lvl="1">
              <a:buClr>
                <a:srgbClr val="25A79B"/>
              </a:buClr>
            </a:pPr>
            <a:r>
              <a:rPr lang="fr-FR" dirty="0"/>
              <a:t>Cohorte simple : sélection d’un groupe de personnes puis définition exposition </a:t>
            </a:r>
          </a:p>
          <a:p>
            <a:pPr lvl="1">
              <a:buClr>
                <a:srgbClr val="25A79B"/>
              </a:buClr>
            </a:pPr>
            <a:r>
              <a:rPr lang="fr-FR" dirty="0"/>
              <a:t>Cohorte de type « exposé/non exposé » : sélection dépendante du statut d’exposition (pour les expositions rares)</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7" name="Groupe 6"/>
          <p:cNvGrpSpPr/>
          <p:nvPr/>
        </p:nvGrpSpPr>
        <p:grpSpPr>
          <a:xfrm>
            <a:off x="1404441" y="4842994"/>
            <a:ext cx="6911975" cy="1322310"/>
            <a:chOff x="1116013" y="4987010"/>
            <a:chExt cx="6911975" cy="1322310"/>
          </a:xfrm>
        </p:grpSpPr>
        <p:sp>
          <p:nvSpPr>
            <p:cNvPr id="9" name="Text Box 5"/>
            <p:cNvSpPr txBox="1">
              <a:spLocks noChangeArrowheads="1"/>
            </p:cNvSpPr>
            <p:nvPr/>
          </p:nvSpPr>
          <p:spPr bwMode="auto">
            <a:xfrm>
              <a:off x="6820725" y="4987010"/>
              <a:ext cx="377026" cy="369332"/>
            </a:xfrm>
            <a:prstGeom prst="rect">
              <a:avLst/>
            </a:prstGeom>
            <a:solidFill>
              <a:srgbClr val="FFC000"/>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spAutoFit/>
            </a:bodyPr>
            <a:lstStyle/>
            <a:p>
              <a:pPr>
                <a:defRPr/>
              </a:pPr>
              <a:r>
                <a:rPr lang="fr-FR" dirty="0">
                  <a:latin typeface="Arial" charset="0"/>
                </a:rPr>
                <a:t>M</a:t>
              </a:r>
            </a:p>
          </p:txBody>
        </p:sp>
        <p:sp>
          <p:nvSpPr>
            <p:cNvPr id="10" name="Text Box 6"/>
            <p:cNvSpPr txBox="1">
              <a:spLocks noChangeArrowheads="1"/>
            </p:cNvSpPr>
            <p:nvPr/>
          </p:nvSpPr>
          <p:spPr bwMode="auto">
            <a:xfrm>
              <a:off x="1142976" y="5939988"/>
              <a:ext cx="1160463" cy="369332"/>
            </a:xfrm>
            <a:prstGeom prst="rect">
              <a:avLst/>
            </a:prstGeom>
            <a:solidFill>
              <a:schemeClr val="tx2">
                <a:lumMod val="60000"/>
                <a:lumOff val="40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spAutoFit/>
            </a:bodyPr>
            <a:lstStyle/>
            <a:p>
              <a:pPr>
                <a:defRPr/>
              </a:pPr>
              <a:r>
                <a:rPr lang="fr-FR" dirty="0">
                  <a:latin typeface="Arial" charset="0"/>
                </a:rPr>
                <a:t>Inclusion</a:t>
              </a:r>
            </a:p>
          </p:txBody>
        </p:sp>
        <p:sp>
          <p:nvSpPr>
            <p:cNvPr id="11" name="Text Box 9"/>
            <p:cNvSpPr txBox="1">
              <a:spLocks noChangeArrowheads="1"/>
            </p:cNvSpPr>
            <p:nvPr/>
          </p:nvSpPr>
          <p:spPr bwMode="auto">
            <a:xfrm>
              <a:off x="6483371" y="5939988"/>
              <a:ext cx="1000132" cy="369332"/>
            </a:xfrm>
            <a:prstGeom prst="rect">
              <a:avLst/>
            </a:prstGeom>
            <a:solidFill>
              <a:schemeClr val="accent4">
                <a:lumMod val="60000"/>
                <a:lumOff val="40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spAutoFit/>
            </a:bodyPr>
            <a:lstStyle/>
            <a:p>
              <a:pPr>
                <a:defRPr/>
              </a:pPr>
              <a:r>
                <a:rPr lang="fr-FR" dirty="0">
                  <a:latin typeface="Arial" charset="0"/>
                </a:rPr>
                <a:t>Recueil</a:t>
              </a:r>
            </a:p>
          </p:txBody>
        </p:sp>
        <p:sp>
          <p:nvSpPr>
            <p:cNvPr id="12" name="Line 10"/>
            <p:cNvSpPr>
              <a:spLocks noChangeShapeType="1"/>
            </p:cNvSpPr>
            <p:nvPr/>
          </p:nvSpPr>
          <p:spPr bwMode="auto">
            <a:xfrm>
              <a:off x="2500313" y="6095083"/>
              <a:ext cx="3714750" cy="46037"/>
            </a:xfrm>
            <a:prstGeom prst="line">
              <a:avLst/>
            </a:prstGeom>
            <a:ln>
              <a:headEnd/>
              <a:tailEnd type="triangle" w="med" len="med"/>
            </a:ln>
          </p:spPr>
          <p:style>
            <a:lnRef idx="3">
              <a:schemeClr val="accent4"/>
            </a:lnRef>
            <a:fillRef idx="0">
              <a:schemeClr val="accent4"/>
            </a:fillRef>
            <a:effectRef idx="2">
              <a:schemeClr val="accent4"/>
            </a:effectRef>
            <a:fontRef idx="minor">
              <a:schemeClr val="tx1"/>
            </a:fontRef>
          </p:style>
          <p:txBody>
            <a:bodyPr/>
            <a:lstStyle/>
            <a:p>
              <a:pPr>
                <a:defRPr/>
              </a:pPr>
              <a:endParaRPr lang="fr-FR"/>
            </a:p>
          </p:txBody>
        </p:sp>
        <p:sp>
          <p:nvSpPr>
            <p:cNvPr id="13" name="Line 11"/>
            <p:cNvSpPr>
              <a:spLocks noChangeShapeType="1"/>
            </p:cNvSpPr>
            <p:nvPr/>
          </p:nvSpPr>
          <p:spPr bwMode="auto">
            <a:xfrm>
              <a:off x="1116013" y="5571208"/>
              <a:ext cx="6911975" cy="0"/>
            </a:xfrm>
            <a:prstGeom prst="line">
              <a:avLst/>
            </a:prstGeom>
            <a:noFill/>
            <a:ln w="38100">
              <a:solidFill>
                <a:schemeClr val="tx2">
                  <a:lumMod val="60000"/>
                  <a:lumOff val="40000"/>
                </a:schemeClr>
              </a:solidFill>
              <a:round/>
              <a:headEnd/>
              <a:tailEnd type="triangle" w="med" len="med"/>
            </a:ln>
            <a:effectLst/>
          </p:spPr>
          <p:txBody>
            <a:bodyPr/>
            <a:lstStyle/>
            <a:p>
              <a:pPr>
                <a:defRPr/>
              </a:pPr>
              <a:endParaRPr lang="fr-FR">
                <a:ln>
                  <a:solidFill>
                    <a:srgbClr val="7030A0"/>
                  </a:solidFill>
                </a:ln>
              </a:endParaRPr>
            </a:p>
          </p:txBody>
        </p:sp>
        <p:sp>
          <p:nvSpPr>
            <p:cNvPr id="14" name="Line 12"/>
            <p:cNvSpPr>
              <a:spLocks noChangeShapeType="1"/>
            </p:cNvSpPr>
            <p:nvPr/>
          </p:nvSpPr>
          <p:spPr bwMode="auto">
            <a:xfrm>
              <a:off x="1714500" y="5368008"/>
              <a:ext cx="0" cy="288925"/>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a:lstStyle/>
            <a:p>
              <a:pPr>
                <a:defRPr/>
              </a:pPr>
              <a:endParaRPr lang="fr-FR"/>
            </a:p>
          </p:txBody>
        </p:sp>
        <p:sp>
          <p:nvSpPr>
            <p:cNvPr id="15" name="Text Box 5"/>
            <p:cNvSpPr txBox="1">
              <a:spLocks noChangeArrowheads="1"/>
            </p:cNvSpPr>
            <p:nvPr/>
          </p:nvSpPr>
          <p:spPr bwMode="auto">
            <a:xfrm>
              <a:off x="1571604" y="4987010"/>
              <a:ext cx="338554" cy="369332"/>
            </a:xfrm>
            <a:prstGeom prst="rect">
              <a:avLst/>
            </a:prstGeom>
            <a:solidFill>
              <a:srgbClr val="92D050"/>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spAutoFit/>
            </a:bodyPr>
            <a:lstStyle/>
            <a:p>
              <a:pPr>
                <a:defRPr/>
              </a:pPr>
              <a:r>
                <a:rPr lang="fr-FR" dirty="0">
                  <a:latin typeface="Arial" charset="0"/>
                </a:rPr>
                <a:t>E</a:t>
              </a:r>
            </a:p>
          </p:txBody>
        </p:sp>
      </p:grpSp>
    </p:spTree>
    <p:extLst>
      <p:ext uri="{BB962C8B-B14F-4D97-AF65-F5344CB8AC3E}">
        <p14:creationId xmlns:p14="http://schemas.microsoft.com/office/powerpoint/2010/main" val="1711740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6" name="Groupe 5"/>
          <p:cNvGrpSpPr>
            <a:grpSpLocks noChangeAspect="1"/>
          </p:cNvGrpSpPr>
          <p:nvPr/>
        </p:nvGrpSpPr>
        <p:grpSpPr>
          <a:xfrm>
            <a:off x="1660605" y="5649274"/>
            <a:ext cx="747054" cy="830769"/>
            <a:chOff x="4463936" y="1927690"/>
            <a:chExt cx="3342031" cy="3604799"/>
          </a:xfrm>
        </p:grpSpPr>
        <p:sp>
          <p:nvSpPr>
            <p:cNvPr id="7" name="Ellipse 6"/>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orme libre 13"/>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orme libre 14"/>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orme libre 15"/>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orme libre 16"/>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p:cNvGrpSpPr>
            <a:grpSpLocks noChangeAspect="1"/>
          </p:cNvGrpSpPr>
          <p:nvPr/>
        </p:nvGrpSpPr>
        <p:grpSpPr>
          <a:xfrm>
            <a:off x="308492" y="4858360"/>
            <a:ext cx="747054" cy="830769"/>
            <a:chOff x="4463936" y="1927690"/>
            <a:chExt cx="3342031" cy="3604799"/>
          </a:xfrm>
        </p:grpSpPr>
        <p:sp>
          <p:nvSpPr>
            <p:cNvPr id="19" name="Ellipse 18"/>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llipse 19"/>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llipse 22"/>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Ellipse 23"/>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Forme libre 24"/>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Forme libre 25"/>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Forme libre 26"/>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Forme libre 27"/>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9" name="Groupe 28"/>
          <p:cNvGrpSpPr>
            <a:grpSpLocks noChangeAspect="1"/>
          </p:cNvGrpSpPr>
          <p:nvPr/>
        </p:nvGrpSpPr>
        <p:grpSpPr>
          <a:xfrm>
            <a:off x="1936050" y="2515348"/>
            <a:ext cx="747054" cy="830769"/>
            <a:chOff x="4463936" y="1927690"/>
            <a:chExt cx="3342031" cy="3604799"/>
          </a:xfrm>
        </p:grpSpPr>
        <p:sp>
          <p:nvSpPr>
            <p:cNvPr id="30" name="Ellipse 29"/>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Ellipse 30"/>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Ellipse 31"/>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llipse 32"/>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Ellipse 33"/>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Ellipse 34"/>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Forme libre 35"/>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Forme libre 36"/>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Forme libre 37"/>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Forme libre 38"/>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0" name="Groupe 39"/>
          <p:cNvGrpSpPr>
            <a:grpSpLocks noChangeAspect="1"/>
          </p:cNvGrpSpPr>
          <p:nvPr/>
        </p:nvGrpSpPr>
        <p:grpSpPr>
          <a:xfrm>
            <a:off x="2005360" y="1784793"/>
            <a:ext cx="747054" cy="830769"/>
            <a:chOff x="4463936" y="1927690"/>
            <a:chExt cx="3342031" cy="3604799"/>
          </a:xfrm>
        </p:grpSpPr>
        <p:sp>
          <p:nvSpPr>
            <p:cNvPr id="41" name="Ellipse 40"/>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Ellipse 41"/>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Ellipse 42"/>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Ellipse 43"/>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 name="Ellipse 44"/>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Ellipse 45"/>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Forme libre 46"/>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Forme libre 47"/>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Forme libre 48"/>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Forme libre 49"/>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1" name="Groupe 50"/>
          <p:cNvGrpSpPr>
            <a:grpSpLocks noChangeAspect="1"/>
          </p:cNvGrpSpPr>
          <p:nvPr/>
        </p:nvGrpSpPr>
        <p:grpSpPr>
          <a:xfrm>
            <a:off x="349647" y="2326602"/>
            <a:ext cx="747054" cy="830769"/>
            <a:chOff x="4463936" y="1927690"/>
            <a:chExt cx="3342031" cy="3604799"/>
          </a:xfrm>
        </p:grpSpPr>
        <p:sp>
          <p:nvSpPr>
            <p:cNvPr id="52" name="Ellipse 51"/>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Ellipse 52"/>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Ellipse 53"/>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Ellipse 54"/>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Ellipse 55"/>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Ellipse 56"/>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Forme libre 57"/>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 name="Forme libre 58"/>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Forme libre 59"/>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 name="Forme libre 60"/>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2" name="Groupe 61"/>
          <p:cNvGrpSpPr>
            <a:grpSpLocks noChangeAspect="1"/>
          </p:cNvGrpSpPr>
          <p:nvPr/>
        </p:nvGrpSpPr>
        <p:grpSpPr>
          <a:xfrm>
            <a:off x="254254" y="5702469"/>
            <a:ext cx="747054" cy="830769"/>
            <a:chOff x="4463936" y="1927690"/>
            <a:chExt cx="3342031" cy="3604799"/>
          </a:xfrm>
        </p:grpSpPr>
        <p:sp>
          <p:nvSpPr>
            <p:cNvPr id="63" name="Ellipse 62"/>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 name="Ellipse 63"/>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Ellipse 64"/>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 name="Ellipse 65"/>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66"/>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Ellipse 67"/>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Forme libre 68"/>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0" name="Forme libre 69"/>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Forme libre 70"/>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Forme libre 71"/>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3" name="Groupe 72"/>
          <p:cNvGrpSpPr>
            <a:grpSpLocks noChangeAspect="1"/>
          </p:cNvGrpSpPr>
          <p:nvPr/>
        </p:nvGrpSpPr>
        <p:grpSpPr>
          <a:xfrm>
            <a:off x="1112854" y="2651389"/>
            <a:ext cx="747054" cy="830769"/>
            <a:chOff x="4463936" y="1927690"/>
            <a:chExt cx="3342031" cy="3604799"/>
          </a:xfrm>
        </p:grpSpPr>
        <p:sp>
          <p:nvSpPr>
            <p:cNvPr id="74" name="Ellipse 73"/>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5" name="Ellipse 74"/>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Ellipse 75"/>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7" name="Ellipse 76"/>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Ellipse 77"/>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9" name="Ellipse 78"/>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0" name="Forme libre 79"/>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Forme libre 80"/>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Forme libre 81"/>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3" name="Forme libre 82"/>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84" name="Groupe 83"/>
          <p:cNvGrpSpPr>
            <a:grpSpLocks noChangeAspect="1"/>
          </p:cNvGrpSpPr>
          <p:nvPr/>
        </p:nvGrpSpPr>
        <p:grpSpPr>
          <a:xfrm>
            <a:off x="1051286" y="4824427"/>
            <a:ext cx="747054" cy="830769"/>
            <a:chOff x="4463936" y="1927690"/>
            <a:chExt cx="3342031" cy="3604799"/>
          </a:xfrm>
        </p:grpSpPr>
        <p:sp>
          <p:nvSpPr>
            <p:cNvPr id="85" name="Ellipse 84"/>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6" name="Ellipse 85"/>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7" name="Ellipse 86"/>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8" name="Ellipse 87"/>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9" name="Ellipse 88"/>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0" name="Ellipse 89"/>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1" name="Forme libre 90"/>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2" name="Forme libre 91"/>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3" name="Forme libre 92"/>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4" name="Forme libre 93"/>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95" name="Groupe 94"/>
          <p:cNvGrpSpPr>
            <a:grpSpLocks noChangeAspect="1"/>
          </p:cNvGrpSpPr>
          <p:nvPr/>
        </p:nvGrpSpPr>
        <p:grpSpPr>
          <a:xfrm>
            <a:off x="274608" y="3976440"/>
            <a:ext cx="747054" cy="830769"/>
            <a:chOff x="4463936" y="1927690"/>
            <a:chExt cx="3342031" cy="3604799"/>
          </a:xfrm>
        </p:grpSpPr>
        <p:sp>
          <p:nvSpPr>
            <p:cNvPr id="96" name="Ellipse 95"/>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7" name="Ellipse 96"/>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8" name="Ellipse 97"/>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9" name="Ellipse 98"/>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0" name="Ellipse 99"/>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1" name="Ellipse 100"/>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2" name="Forme libre 101"/>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3" name="Forme libre 102"/>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4" name="Forme libre 103"/>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5" name="Forme libre 104"/>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06" name="Groupe 105"/>
          <p:cNvGrpSpPr>
            <a:grpSpLocks noChangeAspect="1"/>
          </p:cNvGrpSpPr>
          <p:nvPr/>
        </p:nvGrpSpPr>
        <p:grpSpPr>
          <a:xfrm>
            <a:off x="334507" y="3084582"/>
            <a:ext cx="747054" cy="830769"/>
            <a:chOff x="4463936" y="1927690"/>
            <a:chExt cx="3342031" cy="3604799"/>
          </a:xfrm>
        </p:grpSpPr>
        <p:sp>
          <p:nvSpPr>
            <p:cNvPr id="107" name="Ellipse 106"/>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8" name="Ellipse 107"/>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9" name="Ellipse 108"/>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0" name="Ellipse 109"/>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1" name="Ellipse 110"/>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2" name="Ellipse 111"/>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3" name="Forme libre 112"/>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4" name="Forme libre 113"/>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5" name="Forme libre 114"/>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6" name="Forme libre 115"/>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17" name="Groupe 116"/>
          <p:cNvGrpSpPr>
            <a:grpSpLocks noChangeAspect="1"/>
          </p:cNvGrpSpPr>
          <p:nvPr/>
        </p:nvGrpSpPr>
        <p:grpSpPr>
          <a:xfrm>
            <a:off x="1794293" y="4132481"/>
            <a:ext cx="747054" cy="830769"/>
            <a:chOff x="4463936" y="1927690"/>
            <a:chExt cx="3342031" cy="3604799"/>
          </a:xfrm>
        </p:grpSpPr>
        <p:sp>
          <p:nvSpPr>
            <p:cNvPr id="118" name="Ellipse 117"/>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9" name="Ellipse 118"/>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0" name="Ellipse 119"/>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1" name="Ellipse 120"/>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2" name="Ellipse 121"/>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3" name="Ellipse 122"/>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4" name="Forme libre 123"/>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5" name="Forme libre 124"/>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6" name="Forme libre 125"/>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7" name="Forme libre 126"/>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28" name="Groupe 127"/>
          <p:cNvGrpSpPr>
            <a:grpSpLocks noChangeAspect="1"/>
          </p:cNvGrpSpPr>
          <p:nvPr/>
        </p:nvGrpSpPr>
        <p:grpSpPr>
          <a:xfrm>
            <a:off x="948197" y="5649274"/>
            <a:ext cx="747054" cy="830769"/>
            <a:chOff x="4463936" y="1927690"/>
            <a:chExt cx="3342031" cy="3604799"/>
          </a:xfrm>
        </p:grpSpPr>
        <p:sp>
          <p:nvSpPr>
            <p:cNvPr id="129" name="Ellipse 128"/>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0" name="Ellipse 129"/>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1" name="Ellipse 130"/>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2" name="Ellipse 131"/>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3" name="Ellipse 132"/>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4" name="Ellipse 133"/>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5" name="Forme libre 134"/>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6" name="Forme libre 135"/>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7" name="Forme libre 136"/>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8" name="Forme libre 137"/>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39" name="Groupe 138"/>
          <p:cNvGrpSpPr>
            <a:grpSpLocks noChangeAspect="1"/>
          </p:cNvGrpSpPr>
          <p:nvPr/>
        </p:nvGrpSpPr>
        <p:grpSpPr>
          <a:xfrm>
            <a:off x="1060383" y="3342290"/>
            <a:ext cx="747054" cy="830769"/>
            <a:chOff x="4463936" y="1927690"/>
            <a:chExt cx="3342031" cy="3604799"/>
          </a:xfrm>
        </p:grpSpPr>
        <p:sp>
          <p:nvSpPr>
            <p:cNvPr id="140" name="Ellipse 139"/>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1" name="Ellipse 140"/>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2" name="Ellipse 141"/>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3" name="Ellipse 142"/>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4" name="Ellipse 143"/>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5" name="Ellipse 144"/>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6" name="Forme libre 145"/>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7" name="Forme libre 146"/>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8" name="Forme libre 147"/>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9" name="Forme libre 148"/>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0" name="Groupe 149"/>
          <p:cNvGrpSpPr>
            <a:grpSpLocks noChangeAspect="1"/>
          </p:cNvGrpSpPr>
          <p:nvPr/>
        </p:nvGrpSpPr>
        <p:grpSpPr>
          <a:xfrm>
            <a:off x="1819959" y="4935972"/>
            <a:ext cx="747054" cy="830769"/>
            <a:chOff x="4463936" y="1927690"/>
            <a:chExt cx="3342031" cy="3604799"/>
          </a:xfrm>
        </p:grpSpPr>
        <p:sp>
          <p:nvSpPr>
            <p:cNvPr id="151" name="Ellipse 150"/>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2" name="Ellipse 151"/>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3" name="Ellipse 152"/>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4" name="Ellipse 153"/>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5" name="Ellipse 154"/>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6" name="Ellipse 155"/>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7" name="Forme libre 156"/>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8" name="Forme libre 157"/>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9" name="Forme libre 158"/>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0" name="Forme libre 159"/>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61" name="Groupe 160"/>
          <p:cNvGrpSpPr>
            <a:grpSpLocks noChangeAspect="1"/>
          </p:cNvGrpSpPr>
          <p:nvPr/>
        </p:nvGrpSpPr>
        <p:grpSpPr>
          <a:xfrm>
            <a:off x="1175293" y="1852010"/>
            <a:ext cx="747054" cy="830769"/>
            <a:chOff x="4463936" y="1927690"/>
            <a:chExt cx="3342031" cy="3604799"/>
          </a:xfrm>
        </p:grpSpPr>
        <p:sp>
          <p:nvSpPr>
            <p:cNvPr id="162" name="Ellipse 161"/>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3" name="Ellipse 162"/>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4" name="Ellipse 163"/>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5" name="Ellipse 164"/>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6" name="Ellipse 165"/>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7" name="Ellipse 166"/>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8" name="Forme libre 167"/>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9" name="Forme libre 168"/>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0" name="Forme libre 169"/>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1" name="Forme libre 170"/>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72" name="Groupe 171"/>
          <p:cNvGrpSpPr>
            <a:grpSpLocks noChangeAspect="1"/>
          </p:cNvGrpSpPr>
          <p:nvPr/>
        </p:nvGrpSpPr>
        <p:grpSpPr>
          <a:xfrm>
            <a:off x="1055205" y="4054634"/>
            <a:ext cx="747054" cy="830769"/>
            <a:chOff x="4463936" y="1927690"/>
            <a:chExt cx="3342031" cy="3604799"/>
          </a:xfrm>
        </p:grpSpPr>
        <p:sp>
          <p:nvSpPr>
            <p:cNvPr id="173" name="Ellipse 172"/>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4" name="Ellipse 173"/>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5" name="Ellipse 174"/>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6" name="Ellipse 175"/>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7" name="Ellipse 176"/>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8" name="Ellipse 177"/>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9" name="Forme libre 178"/>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0" name="Forme libre 179"/>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1" name="Forme libre 180"/>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2" name="Forme libre 181"/>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3" name="Groupe 182"/>
          <p:cNvGrpSpPr>
            <a:grpSpLocks noChangeAspect="1"/>
          </p:cNvGrpSpPr>
          <p:nvPr/>
        </p:nvGrpSpPr>
        <p:grpSpPr>
          <a:xfrm>
            <a:off x="1872224" y="3322647"/>
            <a:ext cx="747054" cy="830769"/>
            <a:chOff x="4463936" y="1927690"/>
            <a:chExt cx="3342031" cy="3604799"/>
          </a:xfrm>
        </p:grpSpPr>
        <p:sp>
          <p:nvSpPr>
            <p:cNvPr id="184" name="Ellipse 183"/>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5" name="Ellipse 184"/>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6" name="Ellipse 185"/>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7" name="Ellipse 186"/>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8" name="Ellipse 187"/>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9" name="Ellipse 188"/>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0" name="Forme libre 189"/>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1" name="Forme libre 190"/>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2" name="Forme libre 191"/>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3" name="Forme libre 192"/>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195" name="Connecteur droit 194"/>
          <p:cNvCxnSpPr/>
          <p:nvPr/>
        </p:nvCxnSpPr>
        <p:spPr>
          <a:xfrm flipV="1">
            <a:off x="192866" y="1859878"/>
            <a:ext cx="0" cy="4678933"/>
          </a:xfrm>
          <a:prstGeom prst="line">
            <a:avLst/>
          </a:prstGeom>
          <a:ln w="22225">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96" name="Connecteur droit 195"/>
          <p:cNvCxnSpPr/>
          <p:nvPr/>
        </p:nvCxnSpPr>
        <p:spPr>
          <a:xfrm flipV="1">
            <a:off x="2813799" y="1863643"/>
            <a:ext cx="0" cy="4678933"/>
          </a:xfrm>
          <a:prstGeom prst="line">
            <a:avLst/>
          </a:prstGeom>
          <a:ln w="22225">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197" name="Titre 1">
            <a:extLst>
              <a:ext uri="{FF2B5EF4-FFF2-40B4-BE49-F238E27FC236}">
                <a16:creationId xmlns:a16="http://schemas.microsoft.com/office/drawing/2014/main" id="{E621D67B-2A1D-40A2-8565-97217DFA746E}"/>
              </a:ext>
            </a:extLst>
          </p:cNvPr>
          <p:cNvSpPr txBox="1">
            <a:spLocks/>
          </p:cNvSpPr>
          <p:nvPr/>
        </p:nvSpPr>
        <p:spPr>
          <a:xfrm>
            <a:off x="302840" y="116632"/>
            <a:ext cx="82296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rPr>
              <a:t>PRINCIPES DE L’ETUDE DE COHORTE</a:t>
            </a:r>
          </a:p>
        </p:txBody>
      </p:sp>
      <p:sp>
        <p:nvSpPr>
          <p:cNvPr id="199" name="ZoneTexte 12">
            <a:extLst>
              <a:ext uri="{FF2B5EF4-FFF2-40B4-BE49-F238E27FC236}">
                <a16:creationId xmlns:a16="http://schemas.microsoft.com/office/drawing/2014/main" id="{ACBD4AEE-BCD6-4A63-9B81-FA70894F7B8C}"/>
              </a:ext>
            </a:extLst>
          </p:cNvPr>
          <p:cNvSpPr txBox="1">
            <a:spLocks noChangeArrowheads="1"/>
          </p:cNvSpPr>
          <p:nvPr/>
        </p:nvSpPr>
        <p:spPr bwMode="auto">
          <a:xfrm>
            <a:off x="270645" y="970290"/>
            <a:ext cx="2498161" cy="824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nSpc>
                <a:spcPts val="1939"/>
              </a:lnSpc>
            </a:pPr>
            <a:r>
              <a:rPr lang="fr-FR" sz="1846" dirty="0">
                <a:latin typeface="+mn-lt"/>
              </a:rPr>
              <a:t>Début de l’étude : inclusion des individus indemne de la maladie</a:t>
            </a:r>
          </a:p>
        </p:txBody>
      </p:sp>
      <p:sp>
        <p:nvSpPr>
          <p:cNvPr id="200" name="ZoneTexte 12">
            <a:extLst>
              <a:ext uri="{FF2B5EF4-FFF2-40B4-BE49-F238E27FC236}">
                <a16:creationId xmlns:a16="http://schemas.microsoft.com/office/drawing/2014/main" id="{C7B82810-053D-4C70-B206-81D163B7AB04}"/>
              </a:ext>
            </a:extLst>
          </p:cNvPr>
          <p:cNvSpPr txBox="1">
            <a:spLocks noChangeArrowheads="1"/>
          </p:cNvSpPr>
          <p:nvPr/>
        </p:nvSpPr>
        <p:spPr bwMode="auto">
          <a:xfrm>
            <a:off x="3050830" y="3760717"/>
            <a:ext cx="2498161"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nSpc>
                <a:spcPts val="1939"/>
              </a:lnSpc>
            </a:pPr>
            <a:r>
              <a:rPr lang="fr-FR" sz="2215" dirty="0">
                <a:latin typeface="+mn-lt"/>
              </a:rPr>
              <a:t>La cohorte</a:t>
            </a:r>
          </a:p>
        </p:txBody>
      </p:sp>
    </p:spTree>
    <p:extLst>
      <p:ext uri="{BB962C8B-B14F-4D97-AF65-F5344CB8AC3E}">
        <p14:creationId xmlns:p14="http://schemas.microsoft.com/office/powerpoint/2010/main" val="758300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7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9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9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 grpId="0"/>
      <p:bldP spid="20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PRINCIPES DE L’ETUDE DE COHORTE</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dirty="0"/>
              <a:t>Recueil de l’information prospectif</a:t>
            </a:r>
          </a:p>
          <a:p>
            <a:pPr lvl="1">
              <a:buClr>
                <a:srgbClr val="25A79B"/>
              </a:buClr>
            </a:pPr>
            <a:r>
              <a:rPr lang="fr-FR" dirty="0"/>
              <a:t>Recueil des données précis</a:t>
            </a:r>
          </a:p>
          <a:p>
            <a:pPr lvl="1">
              <a:buClr>
                <a:srgbClr val="25A79B"/>
              </a:buClr>
            </a:pPr>
            <a:r>
              <a:rPr lang="fr-FR" dirty="0"/>
              <a:t>Recueil de l’exposition avant la survenue de l’évènement    </a:t>
            </a:r>
          </a:p>
          <a:p>
            <a:pPr marL="457200" lvl="1" indent="0">
              <a:buClr>
                <a:srgbClr val="25A79B"/>
              </a:buClr>
              <a:buNone/>
            </a:pPr>
            <a:r>
              <a:rPr lang="fr-FR" dirty="0"/>
              <a:t>	=&gt; meilleur niveau de preuve </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708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p:txBody>
          <a:bodyPr/>
          <a:lstStyle/>
          <a:p>
            <a:pPr>
              <a:defRPr/>
            </a:pPr>
            <a:r>
              <a:rPr lang="fr-FR" dirty="0"/>
              <a:t> </a:t>
            </a:r>
          </a:p>
        </p:txBody>
      </p:sp>
      <p:grpSp>
        <p:nvGrpSpPr>
          <p:cNvPr id="6" name="Groupe 5"/>
          <p:cNvGrpSpPr>
            <a:grpSpLocks noChangeAspect="1"/>
          </p:cNvGrpSpPr>
          <p:nvPr/>
        </p:nvGrpSpPr>
        <p:grpSpPr>
          <a:xfrm>
            <a:off x="1660605" y="5649274"/>
            <a:ext cx="747054" cy="830769"/>
            <a:chOff x="4463936" y="1927690"/>
            <a:chExt cx="3342031" cy="3604799"/>
          </a:xfrm>
        </p:grpSpPr>
        <p:sp>
          <p:nvSpPr>
            <p:cNvPr id="7" name="Ellipse 6"/>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llipse 13"/>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orme libre 14"/>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orme libre 15"/>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orme libre 16"/>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Forme libre 17"/>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9" name="Groupe 18"/>
          <p:cNvGrpSpPr>
            <a:grpSpLocks noChangeAspect="1"/>
          </p:cNvGrpSpPr>
          <p:nvPr/>
        </p:nvGrpSpPr>
        <p:grpSpPr>
          <a:xfrm>
            <a:off x="308492" y="4858360"/>
            <a:ext cx="747054" cy="830769"/>
            <a:chOff x="4463936" y="1927690"/>
            <a:chExt cx="3342031" cy="3604799"/>
          </a:xfrm>
        </p:grpSpPr>
        <p:sp>
          <p:nvSpPr>
            <p:cNvPr id="20" name="Ellipse 19"/>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llipse 22"/>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Ellipse 23"/>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Ellipse 24"/>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Forme libre 25"/>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Forme libre 26"/>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Forme libre 27"/>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Forme libre 28"/>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0" name="Groupe 29"/>
          <p:cNvGrpSpPr>
            <a:grpSpLocks noChangeAspect="1"/>
          </p:cNvGrpSpPr>
          <p:nvPr/>
        </p:nvGrpSpPr>
        <p:grpSpPr>
          <a:xfrm>
            <a:off x="1936050" y="2515348"/>
            <a:ext cx="747054" cy="830769"/>
            <a:chOff x="4463936" y="1927690"/>
            <a:chExt cx="3342031" cy="3604799"/>
          </a:xfrm>
        </p:grpSpPr>
        <p:sp>
          <p:nvSpPr>
            <p:cNvPr id="31" name="Ellipse 30"/>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Ellipse 31"/>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llipse 32"/>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Ellipse 33"/>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Ellipse 34"/>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Ellipse 35"/>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Forme libre 36"/>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Forme libre 37"/>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Forme libre 38"/>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Forme libre 39"/>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1" name="Groupe 40"/>
          <p:cNvGrpSpPr>
            <a:grpSpLocks noChangeAspect="1"/>
          </p:cNvGrpSpPr>
          <p:nvPr/>
        </p:nvGrpSpPr>
        <p:grpSpPr>
          <a:xfrm>
            <a:off x="2005360" y="1784793"/>
            <a:ext cx="747054" cy="830769"/>
            <a:chOff x="4463936" y="1927690"/>
            <a:chExt cx="3342031" cy="3604799"/>
          </a:xfrm>
        </p:grpSpPr>
        <p:sp>
          <p:nvSpPr>
            <p:cNvPr id="42" name="Ellipse 41"/>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Ellipse 42"/>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Ellipse 43"/>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 name="Ellipse 44"/>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Ellipse 45"/>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Ellipse 46"/>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Forme libre 47"/>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Forme libre 48"/>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Forme libre 49"/>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Forme libre 50"/>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2" name="Groupe 51"/>
          <p:cNvGrpSpPr>
            <a:grpSpLocks noChangeAspect="1"/>
          </p:cNvGrpSpPr>
          <p:nvPr/>
        </p:nvGrpSpPr>
        <p:grpSpPr>
          <a:xfrm>
            <a:off x="349647" y="2326602"/>
            <a:ext cx="747054" cy="830769"/>
            <a:chOff x="4463936" y="1927690"/>
            <a:chExt cx="3342031" cy="3604799"/>
          </a:xfrm>
        </p:grpSpPr>
        <p:sp>
          <p:nvSpPr>
            <p:cNvPr id="53" name="Ellipse 52"/>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Ellipse 53"/>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Ellipse 54"/>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Ellipse 55"/>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Ellipse 56"/>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Ellipse 57"/>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 name="Forme libre 58"/>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Forme libre 59"/>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 name="Forme libre 60"/>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Forme libre 61"/>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3" name="Groupe 62"/>
          <p:cNvGrpSpPr>
            <a:grpSpLocks noChangeAspect="1"/>
          </p:cNvGrpSpPr>
          <p:nvPr/>
        </p:nvGrpSpPr>
        <p:grpSpPr>
          <a:xfrm>
            <a:off x="254254" y="5702469"/>
            <a:ext cx="747054" cy="830769"/>
            <a:chOff x="4463936" y="1927690"/>
            <a:chExt cx="3342031" cy="3604799"/>
          </a:xfrm>
        </p:grpSpPr>
        <p:sp>
          <p:nvSpPr>
            <p:cNvPr id="64" name="Ellipse 63"/>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Ellipse 64"/>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 name="Ellipse 65"/>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66"/>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Ellipse 67"/>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Ellipse 68"/>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0" name="Forme libre 69"/>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Forme libre 70"/>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Forme libre 71"/>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3" name="Forme libre 72"/>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4" name="Groupe 73"/>
          <p:cNvGrpSpPr>
            <a:grpSpLocks noChangeAspect="1"/>
          </p:cNvGrpSpPr>
          <p:nvPr/>
        </p:nvGrpSpPr>
        <p:grpSpPr>
          <a:xfrm>
            <a:off x="1112854" y="2651389"/>
            <a:ext cx="747054" cy="830769"/>
            <a:chOff x="4463936" y="1927690"/>
            <a:chExt cx="3342031" cy="3604799"/>
          </a:xfrm>
        </p:grpSpPr>
        <p:sp>
          <p:nvSpPr>
            <p:cNvPr id="75" name="Ellipse 74"/>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Ellipse 75"/>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7" name="Ellipse 76"/>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Ellipse 77"/>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9" name="Ellipse 78"/>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0" name="Ellipse 79"/>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Forme libre 80"/>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Forme libre 81"/>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3" name="Forme libre 82"/>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4" name="Forme libre 83"/>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85" name="Groupe 84"/>
          <p:cNvGrpSpPr>
            <a:grpSpLocks noChangeAspect="1"/>
          </p:cNvGrpSpPr>
          <p:nvPr/>
        </p:nvGrpSpPr>
        <p:grpSpPr>
          <a:xfrm>
            <a:off x="1051286" y="4824427"/>
            <a:ext cx="747054" cy="830769"/>
            <a:chOff x="4463936" y="1927690"/>
            <a:chExt cx="3342031" cy="3604799"/>
          </a:xfrm>
        </p:grpSpPr>
        <p:sp>
          <p:nvSpPr>
            <p:cNvPr id="86" name="Ellipse 85"/>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7" name="Ellipse 86"/>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8" name="Ellipse 87"/>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9" name="Ellipse 88"/>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0" name="Ellipse 89"/>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1" name="Ellipse 90"/>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2" name="Forme libre 91"/>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3" name="Forme libre 92"/>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4" name="Forme libre 93"/>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5" name="Forme libre 94"/>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96" name="Groupe 95"/>
          <p:cNvGrpSpPr>
            <a:grpSpLocks noChangeAspect="1"/>
          </p:cNvGrpSpPr>
          <p:nvPr/>
        </p:nvGrpSpPr>
        <p:grpSpPr>
          <a:xfrm>
            <a:off x="274608" y="3976440"/>
            <a:ext cx="747054" cy="830769"/>
            <a:chOff x="4463936" y="1927690"/>
            <a:chExt cx="3342031" cy="3604799"/>
          </a:xfrm>
        </p:grpSpPr>
        <p:sp>
          <p:nvSpPr>
            <p:cNvPr id="97" name="Ellipse 96"/>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8" name="Ellipse 97"/>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9" name="Ellipse 98"/>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0" name="Ellipse 99"/>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1" name="Ellipse 100"/>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2" name="Ellipse 101"/>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3" name="Forme libre 102"/>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4" name="Forme libre 103"/>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5" name="Forme libre 104"/>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6" name="Forme libre 105"/>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07" name="Groupe 106"/>
          <p:cNvGrpSpPr>
            <a:grpSpLocks noChangeAspect="1"/>
          </p:cNvGrpSpPr>
          <p:nvPr/>
        </p:nvGrpSpPr>
        <p:grpSpPr>
          <a:xfrm>
            <a:off x="334507" y="3084582"/>
            <a:ext cx="747054" cy="830769"/>
            <a:chOff x="4463936" y="1927690"/>
            <a:chExt cx="3342031" cy="3604799"/>
          </a:xfrm>
        </p:grpSpPr>
        <p:sp>
          <p:nvSpPr>
            <p:cNvPr id="108" name="Ellipse 107"/>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9" name="Ellipse 108"/>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0" name="Ellipse 109"/>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1" name="Ellipse 110"/>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2" name="Ellipse 111"/>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3" name="Ellipse 112"/>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4" name="Forme libre 113"/>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5" name="Forme libre 114"/>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6" name="Forme libre 115"/>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7" name="Forme libre 116"/>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18" name="Groupe 117"/>
          <p:cNvGrpSpPr>
            <a:grpSpLocks noChangeAspect="1"/>
          </p:cNvGrpSpPr>
          <p:nvPr/>
        </p:nvGrpSpPr>
        <p:grpSpPr>
          <a:xfrm>
            <a:off x="1794293" y="4132481"/>
            <a:ext cx="747054" cy="830769"/>
            <a:chOff x="4463936" y="1927690"/>
            <a:chExt cx="3342031" cy="3604799"/>
          </a:xfrm>
        </p:grpSpPr>
        <p:sp>
          <p:nvSpPr>
            <p:cNvPr id="119" name="Ellipse 118"/>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0" name="Ellipse 119"/>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1" name="Ellipse 120"/>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2" name="Ellipse 121"/>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3" name="Ellipse 122"/>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4" name="Ellipse 123"/>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5" name="Forme libre 124"/>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6" name="Forme libre 125"/>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7" name="Forme libre 126"/>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8" name="Forme libre 127"/>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29" name="Groupe 128"/>
          <p:cNvGrpSpPr>
            <a:grpSpLocks noChangeAspect="1"/>
          </p:cNvGrpSpPr>
          <p:nvPr/>
        </p:nvGrpSpPr>
        <p:grpSpPr>
          <a:xfrm>
            <a:off x="948197" y="5649274"/>
            <a:ext cx="747054" cy="830769"/>
            <a:chOff x="4463936" y="1927690"/>
            <a:chExt cx="3342031" cy="3604799"/>
          </a:xfrm>
        </p:grpSpPr>
        <p:sp>
          <p:nvSpPr>
            <p:cNvPr id="130" name="Ellipse 129"/>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1" name="Ellipse 130"/>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2" name="Ellipse 131"/>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3" name="Ellipse 132"/>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4" name="Ellipse 133"/>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5" name="Ellipse 134"/>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6" name="Forme libre 135"/>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7" name="Forme libre 136"/>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8" name="Forme libre 137"/>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9" name="Forme libre 138"/>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40" name="Groupe 139"/>
          <p:cNvGrpSpPr>
            <a:grpSpLocks noChangeAspect="1"/>
          </p:cNvGrpSpPr>
          <p:nvPr/>
        </p:nvGrpSpPr>
        <p:grpSpPr>
          <a:xfrm>
            <a:off x="1060383" y="3342290"/>
            <a:ext cx="747054" cy="830769"/>
            <a:chOff x="4463936" y="1927690"/>
            <a:chExt cx="3342031" cy="3604799"/>
          </a:xfrm>
        </p:grpSpPr>
        <p:sp>
          <p:nvSpPr>
            <p:cNvPr id="141" name="Ellipse 140"/>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2" name="Ellipse 141"/>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3" name="Ellipse 142"/>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4" name="Ellipse 143"/>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5" name="Ellipse 144"/>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6" name="Ellipse 145"/>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7" name="Forme libre 146"/>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8" name="Forme libre 147"/>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9" name="Forme libre 148"/>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0" name="Forme libre 149"/>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1" name="Groupe 150"/>
          <p:cNvGrpSpPr>
            <a:grpSpLocks noChangeAspect="1"/>
          </p:cNvGrpSpPr>
          <p:nvPr/>
        </p:nvGrpSpPr>
        <p:grpSpPr>
          <a:xfrm>
            <a:off x="1819959" y="4935972"/>
            <a:ext cx="747054" cy="830769"/>
            <a:chOff x="4463936" y="1927690"/>
            <a:chExt cx="3342031" cy="3604799"/>
          </a:xfrm>
        </p:grpSpPr>
        <p:sp>
          <p:nvSpPr>
            <p:cNvPr id="152" name="Ellipse 151"/>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3" name="Ellipse 152"/>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4" name="Ellipse 153"/>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5" name="Ellipse 154"/>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6" name="Ellipse 155"/>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7" name="Ellipse 156"/>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8" name="Forme libre 157"/>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9" name="Forme libre 158"/>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0" name="Forme libre 159"/>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1" name="Forme libre 160"/>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62" name="Groupe 161"/>
          <p:cNvGrpSpPr>
            <a:grpSpLocks noChangeAspect="1"/>
          </p:cNvGrpSpPr>
          <p:nvPr/>
        </p:nvGrpSpPr>
        <p:grpSpPr>
          <a:xfrm>
            <a:off x="1175293" y="1852010"/>
            <a:ext cx="747054" cy="830769"/>
            <a:chOff x="4463936" y="1927690"/>
            <a:chExt cx="3342031" cy="3604799"/>
          </a:xfrm>
        </p:grpSpPr>
        <p:sp>
          <p:nvSpPr>
            <p:cNvPr id="163" name="Ellipse 162"/>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4" name="Ellipse 163"/>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5" name="Ellipse 164"/>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6" name="Ellipse 165"/>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7" name="Ellipse 166"/>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8" name="Ellipse 167"/>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9" name="Forme libre 168"/>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0" name="Forme libre 169"/>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1" name="Forme libre 170"/>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2" name="Forme libre 171"/>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73" name="Groupe 172"/>
          <p:cNvGrpSpPr>
            <a:grpSpLocks noChangeAspect="1"/>
          </p:cNvGrpSpPr>
          <p:nvPr/>
        </p:nvGrpSpPr>
        <p:grpSpPr>
          <a:xfrm>
            <a:off x="1055205" y="4054634"/>
            <a:ext cx="747054" cy="830769"/>
            <a:chOff x="4463936" y="1927690"/>
            <a:chExt cx="3342031" cy="3604799"/>
          </a:xfrm>
        </p:grpSpPr>
        <p:sp>
          <p:nvSpPr>
            <p:cNvPr id="174" name="Ellipse 173"/>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5" name="Ellipse 174"/>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6" name="Ellipse 175"/>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7" name="Ellipse 176"/>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8" name="Ellipse 177"/>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9" name="Ellipse 178"/>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0" name="Forme libre 179"/>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1" name="Forme libre 180"/>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2" name="Forme libre 181"/>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3" name="Forme libre 182"/>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4" name="Groupe 183"/>
          <p:cNvGrpSpPr>
            <a:grpSpLocks noChangeAspect="1"/>
          </p:cNvGrpSpPr>
          <p:nvPr/>
        </p:nvGrpSpPr>
        <p:grpSpPr>
          <a:xfrm>
            <a:off x="1872224" y="3322647"/>
            <a:ext cx="747054" cy="830769"/>
            <a:chOff x="4463936" y="1927690"/>
            <a:chExt cx="3342031" cy="3604799"/>
          </a:xfrm>
        </p:grpSpPr>
        <p:sp>
          <p:nvSpPr>
            <p:cNvPr id="185" name="Ellipse 184"/>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6" name="Ellipse 185"/>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7" name="Ellipse 186"/>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8" name="Ellipse 187"/>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9" name="Ellipse 188"/>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0" name="Ellipse 189"/>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1" name="Forme libre 190"/>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2" name="Forme libre 191"/>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3" name="Forme libre 192"/>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4" name="Forme libre 193"/>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95" name="Groupe 194"/>
          <p:cNvGrpSpPr>
            <a:grpSpLocks noChangeAspect="1"/>
          </p:cNvGrpSpPr>
          <p:nvPr/>
        </p:nvGrpSpPr>
        <p:grpSpPr>
          <a:xfrm>
            <a:off x="5175463" y="1933054"/>
            <a:ext cx="747054" cy="830769"/>
            <a:chOff x="4463936" y="1927690"/>
            <a:chExt cx="3342031" cy="3604799"/>
          </a:xfrm>
        </p:grpSpPr>
        <p:sp>
          <p:nvSpPr>
            <p:cNvPr id="196" name="Ellipse 195"/>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7" name="Ellipse 196"/>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8" name="Ellipse 197"/>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9" name="Ellipse 198"/>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0" name="Ellipse 199"/>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1" name="Ellipse 200"/>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2" name="Forme libre 201"/>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3" name="Forme libre 202"/>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4" name="Forme libre 203"/>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5" name="Forme libre 204"/>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06" name="Groupe 205"/>
          <p:cNvGrpSpPr>
            <a:grpSpLocks noChangeAspect="1"/>
          </p:cNvGrpSpPr>
          <p:nvPr/>
        </p:nvGrpSpPr>
        <p:grpSpPr>
          <a:xfrm>
            <a:off x="5175463" y="2894729"/>
            <a:ext cx="747054" cy="830769"/>
            <a:chOff x="4463936" y="1927690"/>
            <a:chExt cx="3342031" cy="3604799"/>
          </a:xfrm>
        </p:grpSpPr>
        <p:sp>
          <p:nvSpPr>
            <p:cNvPr id="207" name="Ellipse 206"/>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8" name="Ellipse 207"/>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9" name="Ellipse 208"/>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0" name="Ellipse 209"/>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1" name="Ellipse 210"/>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2" name="Ellipse 211"/>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3" name="Forme libre 212"/>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4" name="Forme libre 213"/>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5" name="Forme libre 214"/>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6" name="Forme libre 215"/>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17" name="ZoneTexte 12"/>
          <p:cNvSpPr txBox="1">
            <a:spLocks noChangeArrowheads="1"/>
          </p:cNvSpPr>
          <p:nvPr/>
        </p:nvSpPr>
        <p:spPr bwMode="auto">
          <a:xfrm>
            <a:off x="6010057" y="2047301"/>
            <a:ext cx="2981137" cy="579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nSpc>
                <a:spcPts val="1939"/>
              </a:lnSpc>
            </a:pPr>
            <a:r>
              <a:rPr lang="fr-FR" sz="1846" dirty="0">
                <a:latin typeface="+mn-lt"/>
              </a:rPr>
              <a:t>Individu </a:t>
            </a:r>
            <a:r>
              <a:rPr lang="fr-FR" sz="1846" u="sng" dirty="0">
                <a:latin typeface="+mn-lt"/>
              </a:rPr>
              <a:t>exposé</a:t>
            </a:r>
            <a:r>
              <a:rPr lang="fr-FR" sz="1846" dirty="0">
                <a:latin typeface="+mn-lt"/>
              </a:rPr>
              <a:t> au </a:t>
            </a:r>
          </a:p>
          <a:p>
            <a:pPr>
              <a:lnSpc>
                <a:spcPts val="1939"/>
              </a:lnSpc>
            </a:pPr>
            <a:r>
              <a:rPr lang="fr-FR" sz="1846" dirty="0">
                <a:latin typeface="+mn-lt"/>
              </a:rPr>
              <a:t>facteur de risque (FDR) : bleu</a:t>
            </a:r>
          </a:p>
        </p:txBody>
      </p:sp>
      <p:sp>
        <p:nvSpPr>
          <p:cNvPr id="218" name="ZoneTexte 12"/>
          <p:cNvSpPr txBox="1">
            <a:spLocks noChangeArrowheads="1"/>
          </p:cNvSpPr>
          <p:nvPr/>
        </p:nvSpPr>
        <p:spPr bwMode="auto">
          <a:xfrm>
            <a:off x="6010057" y="3038552"/>
            <a:ext cx="2462149" cy="579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nSpc>
                <a:spcPts val="1939"/>
              </a:lnSpc>
            </a:pPr>
            <a:r>
              <a:rPr lang="fr-FR" sz="1846" dirty="0">
                <a:latin typeface="+mn-lt"/>
              </a:rPr>
              <a:t>Individu </a:t>
            </a:r>
            <a:r>
              <a:rPr lang="fr-FR" sz="1846" u="sng" dirty="0">
                <a:latin typeface="+mn-lt"/>
              </a:rPr>
              <a:t>non exposé</a:t>
            </a:r>
            <a:r>
              <a:rPr lang="fr-FR" sz="1846" dirty="0">
                <a:latin typeface="+mn-lt"/>
              </a:rPr>
              <a:t> au </a:t>
            </a:r>
          </a:p>
          <a:p>
            <a:pPr>
              <a:lnSpc>
                <a:spcPts val="1939"/>
              </a:lnSpc>
            </a:pPr>
            <a:r>
              <a:rPr lang="fr-FR" sz="1846" dirty="0">
                <a:latin typeface="+mn-lt"/>
              </a:rPr>
              <a:t>facteur de risque bleu</a:t>
            </a:r>
          </a:p>
        </p:txBody>
      </p:sp>
      <p:sp>
        <p:nvSpPr>
          <p:cNvPr id="219" name="ZoneTexte 12"/>
          <p:cNvSpPr txBox="1">
            <a:spLocks noChangeArrowheads="1"/>
          </p:cNvSpPr>
          <p:nvPr/>
        </p:nvSpPr>
        <p:spPr bwMode="auto">
          <a:xfrm>
            <a:off x="254254" y="1119748"/>
            <a:ext cx="2498161" cy="579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nSpc>
                <a:spcPts val="1939"/>
              </a:lnSpc>
            </a:pPr>
            <a:r>
              <a:rPr lang="fr-FR" sz="1846" dirty="0">
                <a:latin typeface="+mn-lt"/>
              </a:rPr>
              <a:t>Début de l’étude : inclusion des individus</a:t>
            </a:r>
          </a:p>
        </p:txBody>
      </p:sp>
      <p:cxnSp>
        <p:nvCxnSpPr>
          <p:cNvPr id="220" name="Connecteur droit 219"/>
          <p:cNvCxnSpPr/>
          <p:nvPr/>
        </p:nvCxnSpPr>
        <p:spPr>
          <a:xfrm flipV="1">
            <a:off x="192866" y="1859878"/>
            <a:ext cx="0" cy="4678933"/>
          </a:xfrm>
          <a:prstGeom prst="line">
            <a:avLst/>
          </a:prstGeom>
          <a:ln w="22225">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221" name="Connecteur droit 220"/>
          <p:cNvCxnSpPr/>
          <p:nvPr/>
        </p:nvCxnSpPr>
        <p:spPr>
          <a:xfrm flipV="1">
            <a:off x="2813799" y="1863643"/>
            <a:ext cx="0" cy="4678933"/>
          </a:xfrm>
          <a:prstGeom prst="line">
            <a:avLst/>
          </a:prstGeom>
          <a:ln w="22225">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222" name="ZoneTexte 12"/>
          <p:cNvSpPr txBox="1">
            <a:spLocks noChangeArrowheads="1"/>
          </p:cNvSpPr>
          <p:nvPr/>
        </p:nvSpPr>
        <p:spPr bwMode="auto">
          <a:xfrm>
            <a:off x="3050830" y="3760717"/>
            <a:ext cx="2498161"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nSpc>
                <a:spcPts val="1939"/>
              </a:lnSpc>
            </a:pPr>
            <a:r>
              <a:rPr lang="fr-FR" sz="2215" dirty="0">
                <a:latin typeface="+mn-lt"/>
              </a:rPr>
              <a:t>La cohorte</a:t>
            </a:r>
          </a:p>
        </p:txBody>
      </p:sp>
    </p:spTree>
    <p:extLst>
      <p:ext uri="{BB962C8B-B14F-4D97-AF65-F5344CB8AC3E}">
        <p14:creationId xmlns:p14="http://schemas.microsoft.com/office/powerpoint/2010/main" val="200013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7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2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9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0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1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 grpId="0"/>
      <p:bldP spid="218" grpId="0"/>
      <p:bldP spid="219" grpId="0"/>
      <p:bldP spid="22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p:txBody>
          <a:bodyPr/>
          <a:lstStyle/>
          <a:p>
            <a:pPr>
              <a:defRPr/>
            </a:pPr>
            <a:r>
              <a:rPr lang="fr-FR" dirty="0"/>
              <a:t> </a:t>
            </a:r>
          </a:p>
        </p:txBody>
      </p:sp>
      <p:grpSp>
        <p:nvGrpSpPr>
          <p:cNvPr id="224" name="Groupe 223"/>
          <p:cNvGrpSpPr>
            <a:grpSpLocks noChangeAspect="1"/>
          </p:cNvGrpSpPr>
          <p:nvPr/>
        </p:nvGrpSpPr>
        <p:grpSpPr>
          <a:xfrm>
            <a:off x="8213759" y="5664475"/>
            <a:ext cx="747054" cy="830769"/>
            <a:chOff x="4463936" y="1927690"/>
            <a:chExt cx="3342031" cy="3604799"/>
          </a:xfrm>
        </p:grpSpPr>
        <p:sp>
          <p:nvSpPr>
            <p:cNvPr id="225" name="Ellipse 224"/>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6" name="Ellipse 225"/>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7" name="Ellipse 226"/>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8" name="Ellipse 227"/>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9" name="Ellipse 228"/>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0" name="Ellipse 229"/>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1" name="Forme libre 230"/>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2" name="Forme libre 231"/>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3" name="Forme libre 232"/>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4" name="Forme libre 233"/>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35" name="Groupe 234"/>
          <p:cNvGrpSpPr>
            <a:grpSpLocks noChangeAspect="1"/>
          </p:cNvGrpSpPr>
          <p:nvPr/>
        </p:nvGrpSpPr>
        <p:grpSpPr>
          <a:xfrm>
            <a:off x="7682823" y="1784793"/>
            <a:ext cx="747054" cy="830769"/>
            <a:chOff x="4463936" y="1927690"/>
            <a:chExt cx="3342031" cy="3604799"/>
          </a:xfrm>
        </p:grpSpPr>
        <p:sp>
          <p:nvSpPr>
            <p:cNvPr id="236" name="Ellipse 235"/>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7" name="Ellipse 236"/>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8" name="Ellipse 237"/>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9" name="Ellipse 238"/>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0" name="Ellipse 239"/>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1" name="Ellipse 240"/>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2" name="Forme libre 241"/>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3" name="Forme libre 242"/>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4" name="Forme libre 243"/>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5" name="Forme libre 244"/>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46" name="Groupe 245"/>
          <p:cNvGrpSpPr>
            <a:grpSpLocks noChangeAspect="1"/>
          </p:cNvGrpSpPr>
          <p:nvPr/>
        </p:nvGrpSpPr>
        <p:grpSpPr>
          <a:xfrm>
            <a:off x="7636206" y="2559456"/>
            <a:ext cx="747054" cy="830769"/>
            <a:chOff x="4463936" y="1927690"/>
            <a:chExt cx="3342031" cy="3604799"/>
          </a:xfrm>
        </p:grpSpPr>
        <p:sp>
          <p:nvSpPr>
            <p:cNvPr id="247" name="Ellipse 246"/>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8" name="Ellipse 247"/>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9" name="Ellipse 248"/>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0" name="Ellipse 249"/>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1" name="Ellipse 250"/>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2" name="Ellipse 251"/>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3" name="Forme libre 252"/>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4" name="Forme libre 253"/>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5" name="Forme libre 254"/>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6" name="Forme libre 255"/>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57" name="Groupe 256"/>
          <p:cNvGrpSpPr>
            <a:grpSpLocks noChangeAspect="1"/>
          </p:cNvGrpSpPr>
          <p:nvPr/>
        </p:nvGrpSpPr>
        <p:grpSpPr>
          <a:xfrm>
            <a:off x="7649479" y="4840184"/>
            <a:ext cx="747054" cy="830769"/>
            <a:chOff x="4463936" y="1927690"/>
            <a:chExt cx="3342031" cy="3604799"/>
          </a:xfrm>
        </p:grpSpPr>
        <p:sp>
          <p:nvSpPr>
            <p:cNvPr id="258" name="Ellipse 257"/>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9" name="Ellipse 258"/>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0" name="Ellipse 259"/>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1" name="Ellipse 260"/>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2" name="Ellipse 261"/>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3" name="Ellipse 262"/>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4" name="Forme libre 263"/>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5" name="Forme libre 264"/>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6" name="Forme libre 265"/>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7" name="Forme libre 266"/>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68" name="Groupe 267"/>
          <p:cNvGrpSpPr>
            <a:grpSpLocks noChangeAspect="1"/>
          </p:cNvGrpSpPr>
          <p:nvPr/>
        </p:nvGrpSpPr>
        <p:grpSpPr>
          <a:xfrm>
            <a:off x="7947100" y="4041382"/>
            <a:ext cx="747054" cy="830769"/>
            <a:chOff x="4463936" y="1927690"/>
            <a:chExt cx="3342031" cy="3604799"/>
          </a:xfrm>
        </p:grpSpPr>
        <p:sp>
          <p:nvSpPr>
            <p:cNvPr id="269" name="Ellipse 268"/>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0" name="Ellipse 269"/>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1" name="Ellipse 270"/>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2" name="Ellipse 271"/>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3" name="Ellipse 272"/>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4" name="Ellipse 273"/>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5" name="Forme libre 274"/>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6" name="Forme libre 275"/>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7" name="Forme libre 276"/>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8" name="Forme libre 277"/>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79" name="Groupe 278"/>
          <p:cNvGrpSpPr>
            <a:grpSpLocks noChangeAspect="1"/>
          </p:cNvGrpSpPr>
          <p:nvPr/>
        </p:nvGrpSpPr>
        <p:grpSpPr>
          <a:xfrm>
            <a:off x="7625091" y="5679481"/>
            <a:ext cx="747054" cy="830769"/>
            <a:chOff x="4463936" y="1927690"/>
            <a:chExt cx="3342031" cy="3604799"/>
          </a:xfrm>
        </p:grpSpPr>
        <p:sp>
          <p:nvSpPr>
            <p:cNvPr id="280" name="Ellipse 279"/>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1" name="Ellipse 280"/>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2" name="Ellipse 281"/>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3" name="Ellipse 282"/>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4" name="Ellipse 283"/>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5" name="Ellipse 284"/>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6" name="Forme libre 285"/>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7" name="Forme libre 286"/>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8" name="Forme libre 287"/>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9" name="Forme libre 288"/>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90" name="Groupe 289"/>
          <p:cNvGrpSpPr>
            <a:grpSpLocks noChangeAspect="1"/>
          </p:cNvGrpSpPr>
          <p:nvPr/>
        </p:nvGrpSpPr>
        <p:grpSpPr>
          <a:xfrm>
            <a:off x="8203805" y="4812782"/>
            <a:ext cx="747054" cy="830769"/>
            <a:chOff x="4463936" y="1927690"/>
            <a:chExt cx="3342031" cy="3604799"/>
          </a:xfrm>
        </p:grpSpPr>
        <p:sp>
          <p:nvSpPr>
            <p:cNvPr id="291" name="Ellipse 290"/>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2" name="Ellipse 291"/>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3" name="Ellipse 292"/>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4" name="Ellipse 293"/>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5" name="Ellipse 294"/>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6" name="Ellipse 295"/>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7" name="Forme libre 296"/>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8" name="Forme libre 297"/>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9" name="Forme libre 298"/>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0" name="Forme libre 299"/>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01" name="Groupe 300"/>
          <p:cNvGrpSpPr>
            <a:grpSpLocks noChangeAspect="1"/>
          </p:cNvGrpSpPr>
          <p:nvPr/>
        </p:nvGrpSpPr>
        <p:grpSpPr>
          <a:xfrm>
            <a:off x="3124741" y="2262211"/>
            <a:ext cx="747054" cy="830769"/>
            <a:chOff x="4463936" y="1927690"/>
            <a:chExt cx="3342031" cy="3604799"/>
          </a:xfrm>
        </p:grpSpPr>
        <p:sp>
          <p:nvSpPr>
            <p:cNvPr id="302" name="Ellipse 301"/>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3" name="Ellipse 302"/>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4" name="Ellipse 303"/>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5" name="Ellipse 304"/>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6" name="Ellipse 305"/>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7" name="Ellipse 306"/>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8" name="Forme libre 307"/>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9" name="Forme libre 308"/>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0" name="Forme libre 309"/>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1" name="Forme libre 310"/>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12" name="Groupe 311"/>
          <p:cNvGrpSpPr>
            <a:grpSpLocks noChangeAspect="1"/>
          </p:cNvGrpSpPr>
          <p:nvPr/>
        </p:nvGrpSpPr>
        <p:grpSpPr>
          <a:xfrm>
            <a:off x="8297419" y="1754536"/>
            <a:ext cx="747054" cy="830769"/>
            <a:chOff x="4463936" y="1927690"/>
            <a:chExt cx="3342031" cy="3604799"/>
          </a:xfrm>
        </p:grpSpPr>
        <p:sp>
          <p:nvSpPr>
            <p:cNvPr id="313" name="Ellipse 312"/>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4" name="Ellipse 313"/>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5" name="Ellipse 314"/>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6" name="Ellipse 315"/>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7" name="Ellipse 316"/>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8" name="Ellipse 317"/>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9" name="Forme libre 318"/>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0" name="Forme libre 319"/>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1" name="Forme libre 320"/>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2" name="Forme libre 321"/>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23" name="Groupe 322"/>
          <p:cNvGrpSpPr>
            <a:grpSpLocks noChangeAspect="1"/>
          </p:cNvGrpSpPr>
          <p:nvPr/>
        </p:nvGrpSpPr>
        <p:grpSpPr>
          <a:xfrm>
            <a:off x="7949935" y="3379150"/>
            <a:ext cx="747054" cy="830769"/>
            <a:chOff x="4463936" y="1927690"/>
            <a:chExt cx="3342031" cy="3604799"/>
          </a:xfrm>
        </p:grpSpPr>
        <p:sp>
          <p:nvSpPr>
            <p:cNvPr id="324" name="Ellipse 323"/>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5" name="Ellipse 324"/>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6" name="Ellipse 325"/>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7" name="Ellipse 326"/>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8" name="Ellipse 327"/>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9" name="Ellipse 328"/>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0" name="Forme libre 329"/>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1" name="Forme libre 330"/>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2" name="Forme libre 331"/>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3" name="Forme libre 332"/>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334" name="Connecteur droit 333"/>
          <p:cNvCxnSpPr/>
          <p:nvPr/>
        </p:nvCxnSpPr>
        <p:spPr>
          <a:xfrm flipV="1">
            <a:off x="8316421" y="1731664"/>
            <a:ext cx="0" cy="4785231"/>
          </a:xfrm>
          <a:prstGeom prst="line">
            <a:avLst/>
          </a:prstGeom>
          <a:ln w="50800">
            <a:solidFill>
              <a:schemeClr val="accent1"/>
            </a:solidFill>
            <a:prstDash val="solid"/>
          </a:ln>
        </p:spPr>
        <p:style>
          <a:lnRef idx="1">
            <a:schemeClr val="accent1"/>
          </a:lnRef>
          <a:fillRef idx="0">
            <a:schemeClr val="accent1"/>
          </a:fillRef>
          <a:effectRef idx="0">
            <a:schemeClr val="accent1"/>
          </a:effectRef>
          <a:fontRef idx="minor">
            <a:schemeClr val="tx1"/>
          </a:fontRef>
        </p:style>
      </p:cxnSp>
      <p:sp>
        <p:nvSpPr>
          <p:cNvPr id="335" name="ZoneTexte 12"/>
          <p:cNvSpPr txBox="1">
            <a:spLocks noChangeArrowheads="1"/>
          </p:cNvSpPr>
          <p:nvPr/>
        </p:nvSpPr>
        <p:spPr bwMode="auto">
          <a:xfrm>
            <a:off x="7647640" y="1343716"/>
            <a:ext cx="1303219"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gn="ctr">
              <a:lnSpc>
                <a:spcPts val="1939"/>
              </a:lnSpc>
            </a:pPr>
            <a:r>
              <a:rPr lang="fr-FR" sz="1846" dirty="0">
                <a:latin typeface="+mn-lt"/>
              </a:rPr>
              <a:t>Fin du suivi</a:t>
            </a:r>
          </a:p>
        </p:txBody>
      </p:sp>
      <p:grpSp>
        <p:nvGrpSpPr>
          <p:cNvPr id="336" name="Groupe 335"/>
          <p:cNvGrpSpPr/>
          <p:nvPr/>
        </p:nvGrpSpPr>
        <p:grpSpPr>
          <a:xfrm>
            <a:off x="2879638" y="4655344"/>
            <a:ext cx="750202" cy="891858"/>
            <a:chOff x="3119607" y="4757539"/>
            <a:chExt cx="812719" cy="966180"/>
          </a:xfrm>
        </p:grpSpPr>
        <p:grpSp>
          <p:nvGrpSpPr>
            <p:cNvPr id="337" name="Groupe 336"/>
            <p:cNvGrpSpPr>
              <a:grpSpLocks noChangeAspect="1"/>
            </p:cNvGrpSpPr>
            <p:nvPr/>
          </p:nvGrpSpPr>
          <p:grpSpPr>
            <a:xfrm>
              <a:off x="3119607" y="4778330"/>
              <a:ext cx="809309" cy="900000"/>
              <a:chOff x="4463936" y="1927690"/>
              <a:chExt cx="3342031" cy="3604799"/>
            </a:xfrm>
          </p:grpSpPr>
          <p:sp>
            <p:nvSpPr>
              <p:cNvPr id="339" name="Ellipse 338"/>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0" name="Ellipse 339"/>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1" name="Ellipse 340"/>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2" name="Ellipse 341"/>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3" name="Ellipse 342"/>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4" name="Ellipse 343"/>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5" name="Forme libre 344"/>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6" name="Forme libre 345"/>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7" name="Forme libre 346"/>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8" name="Forme libre 347"/>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338" name="Rectangle à coins arrondis 337"/>
            <p:cNvSpPr/>
            <p:nvPr/>
          </p:nvSpPr>
          <p:spPr>
            <a:xfrm>
              <a:off x="3123017" y="4757539"/>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49" name="Groupe 348"/>
          <p:cNvGrpSpPr/>
          <p:nvPr/>
        </p:nvGrpSpPr>
        <p:grpSpPr>
          <a:xfrm>
            <a:off x="4680892" y="4090675"/>
            <a:ext cx="761325" cy="891858"/>
            <a:chOff x="5070966" y="4145814"/>
            <a:chExt cx="824769" cy="966180"/>
          </a:xfrm>
        </p:grpSpPr>
        <p:grpSp>
          <p:nvGrpSpPr>
            <p:cNvPr id="350" name="Groupe 349"/>
            <p:cNvGrpSpPr>
              <a:grpSpLocks noChangeAspect="1"/>
            </p:cNvGrpSpPr>
            <p:nvPr/>
          </p:nvGrpSpPr>
          <p:grpSpPr>
            <a:xfrm>
              <a:off x="5086426" y="4154226"/>
              <a:ext cx="809309" cy="900000"/>
              <a:chOff x="4463936" y="1927690"/>
              <a:chExt cx="3342031" cy="3604799"/>
            </a:xfrm>
          </p:grpSpPr>
          <p:sp>
            <p:nvSpPr>
              <p:cNvPr id="352" name="Ellipse 351"/>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3" name="Ellipse 352"/>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4" name="Ellipse 353"/>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5" name="Ellipse 354"/>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6" name="Ellipse 355"/>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7" name="Ellipse 356"/>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8" name="Forme libre 357"/>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9" name="Forme libre 358"/>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0" name="Forme libre 359"/>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1" name="Forme libre 360"/>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351" name="Rectangle à coins arrondis 350"/>
            <p:cNvSpPr/>
            <p:nvPr/>
          </p:nvSpPr>
          <p:spPr>
            <a:xfrm>
              <a:off x="5070966" y="4145814"/>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62" name="Groupe 361"/>
          <p:cNvGrpSpPr/>
          <p:nvPr/>
        </p:nvGrpSpPr>
        <p:grpSpPr>
          <a:xfrm>
            <a:off x="5834736" y="4400109"/>
            <a:ext cx="747260" cy="891858"/>
            <a:chOff x="6154384" y="4481035"/>
            <a:chExt cx="809532" cy="966180"/>
          </a:xfrm>
        </p:grpSpPr>
        <p:grpSp>
          <p:nvGrpSpPr>
            <p:cNvPr id="363" name="Groupe 362"/>
            <p:cNvGrpSpPr>
              <a:grpSpLocks noChangeAspect="1"/>
            </p:cNvGrpSpPr>
            <p:nvPr/>
          </p:nvGrpSpPr>
          <p:grpSpPr>
            <a:xfrm>
              <a:off x="6154607" y="4494981"/>
              <a:ext cx="809309" cy="900000"/>
              <a:chOff x="4463936" y="1927690"/>
              <a:chExt cx="3342031" cy="3604799"/>
            </a:xfrm>
          </p:grpSpPr>
          <p:sp>
            <p:nvSpPr>
              <p:cNvPr id="365" name="Ellipse 364"/>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6" name="Ellipse 365"/>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7" name="Ellipse 366"/>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8" name="Ellipse 367"/>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9" name="Ellipse 368"/>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0" name="Ellipse 369"/>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1" name="Forme libre 370"/>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2" name="Forme libre 371"/>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3" name="Forme libre 372"/>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4" name="Forme libre 373"/>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364" name="Rectangle à coins arrondis 363"/>
            <p:cNvSpPr/>
            <p:nvPr/>
          </p:nvSpPr>
          <p:spPr>
            <a:xfrm>
              <a:off x="6154384" y="4481035"/>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75" name="Groupe 374"/>
          <p:cNvGrpSpPr/>
          <p:nvPr/>
        </p:nvGrpSpPr>
        <p:grpSpPr>
          <a:xfrm>
            <a:off x="3479959" y="3281734"/>
            <a:ext cx="749318" cy="891858"/>
            <a:chOff x="5934363" y="3419420"/>
            <a:chExt cx="811761" cy="966180"/>
          </a:xfrm>
        </p:grpSpPr>
        <p:grpSp>
          <p:nvGrpSpPr>
            <p:cNvPr id="376" name="Groupe 375"/>
            <p:cNvGrpSpPr>
              <a:grpSpLocks noChangeAspect="1"/>
            </p:cNvGrpSpPr>
            <p:nvPr/>
          </p:nvGrpSpPr>
          <p:grpSpPr>
            <a:xfrm>
              <a:off x="5934363" y="3420519"/>
              <a:ext cx="809309" cy="900000"/>
              <a:chOff x="4463936" y="1927690"/>
              <a:chExt cx="3342031" cy="3604799"/>
            </a:xfrm>
          </p:grpSpPr>
          <p:sp>
            <p:nvSpPr>
              <p:cNvPr id="378" name="Ellipse 377"/>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9" name="Ellipse 378"/>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0" name="Ellipse 379"/>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1" name="Ellipse 380"/>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2" name="Ellipse 381"/>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3" name="Ellipse 382"/>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4" name="Forme libre 383"/>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5" name="Forme libre 384"/>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6" name="Forme libre 385"/>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7" name="Forme libre 386"/>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377" name="Rectangle à coins arrondis 376"/>
            <p:cNvSpPr/>
            <p:nvPr/>
          </p:nvSpPr>
          <p:spPr>
            <a:xfrm>
              <a:off x="5936815" y="3419420"/>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88" name="Groupe 387"/>
          <p:cNvGrpSpPr/>
          <p:nvPr/>
        </p:nvGrpSpPr>
        <p:grpSpPr>
          <a:xfrm>
            <a:off x="4663117" y="2256882"/>
            <a:ext cx="755317" cy="891858"/>
            <a:chOff x="5051710" y="2159205"/>
            <a:chExt cx="818260" cy="966180"/>
          </a:xfrm>
        </p:grpSpPr>
        <p:grpSp>
          <p:nvGrpSpPr>
            <p:cNvPr id="389" name="Groupe 388"/>
            <p:cNvGrpSpPr>
              <a:grpSpLocks noChangeAspect="1"/>
            </p:cNvGrpSpPr>
            <p:nvPr/>
          </p:nvGrpSpPr>
          <p:grpSpPr>
            <a:xfrm>
              <a:off x="5051710" y="2171015"/>
              <a:ext cx="809309" cy="900000"/>
              <a:chOff x="4463936" y="1927690"/>
              <a:chExt cx="3342031" cy="3604799"/>
            </a:xfrm>
          </p:grpSpPr>
          <p:sp>
            <p:nvSpPr>
              <p:cNvPr id="391" name="Ellipse 390"/>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2" name="Ellipse 391"/>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3" name="Ellipse 392"/>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4" name="Ellipse 393"/>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5" name="Ellipse 394"/>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6" name="Ellipse 395"/>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7" name="Forme libre 396"/>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8" name="Forme libre 397"/>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9" name="Forme libre 398"/>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0" name="Forme libre 399"/>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390" name="Rectangle à coins arrondis 389"/>
            <p:cNvSpPr/>
            <p:nvPr/>
          </p:nvSpPr>
          <p:spPr>
            <a:xfrm>
              <a:off x="5060661" y="2159205"/>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01" name="Rectangle à coins arrondis 400"/>
          <p:cNvSpPr/>
          <p:nvPr/>
        </p:nvSpPr>
        <p:spPr>
          <a:xfrm>
            <a:off x="3134825" y="2241599"/>
            <a:ext cx="747054" cy="89185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02" name="Groupe 401"/>
          <p:cNvGrpSpPr/>
          <p:nvPr/>
        </p:nvGrpSpPr>
        <p:grpSpPr>
          <a:xfrm>
            <a:off x="2375426" y="3053913"/>
            <a:ext cx="754643" cy="891858"/>
            <a:chOff x="2573378" y="3022656"/>
            <a:chExt cx="817530" cy="966180"/>
          </a:xfrm>
        </p:grpSpPr>
        <p:grpSp>
          <p:nvGrpSpPr>
            <p:cNvPr id="403" name="Groupe 402"/>
            <p:cNvGrpSpPr>
              <a:grpSpLocks noChangeAspect="1"/>
            </p:cNvGrpSpPr>
            <p:nvPr/>
          </p:nvGrpSpPr>
          <p:grpSpPr>
            <a:xfrm>
              <a:off x="2573378" y="3022656"/>
              <a:ext cx="809309" cy="900000"/>
              <a:chOff x="4463936" y="1927690"/>
              <a:chExt cx="3342031" cy="3604799"/>
            </a:xfrm>
          </p:grpSpPr>
          <p:sp>
            <p:nvSpPr>
              <p:cNvPr id="405" name="Ellipse 404"/>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6" name="Ellipse 405"/>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7" name="Ellipse 406"/>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8" name="Ellipse 407"/>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9" name="Ellipse 408"/>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0" name="Ellipse 409"/>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1" name="Forme libre 410"/>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2" name="Forme libre 411"/>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3" name="Forme libre 412"/>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4" name="Forme libre 413"/>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04" name="Rectangle à coins arrondis 403"/>
            <p:cNvSpPr/>
            <p:nvPr/>
          </p:nvSpPr>
          <p:spPr>
            <a:xfrm>
              <a:off x="2581599" y="3022656"/>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15" name="Groupe 414"/>
          <p:cNvGrpSpPr>
            <a:grpSpLocks noChangeAspect="1"/>
          </p:cNvGrpSpPr>
          <p:nvPr/>
        </p:nvGrpSpPr>
        <p:grpSpPr>
          <a:xfrm>
            <a:off x="178255" y="5763462"/>
            <a:ext cx="747054" cy="830769"/>
            <a:chOff x="4463936" y="1927690"/>
            <a:chExt cx="3342031" cy="3604799"/>
          </a:xfrm>
        </p:grpSpPr>
        <p:sp>
          <p:nvSpPr>
            <p:cNvPr id="416" name="Ellipse 415"/>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7" name="Ellipse 416"/>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8" name="Ellipse 417"/>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9" name="Ellipse 418"/>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0" name="Ellipse 419"/>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1" name="Ellipse 420"/>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2" name="Forme libre 421"/>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3" name="Forme libre 422"/>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4" name="Forme libre 423"/>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5" name="Forme libre 424"/>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26" name="Groupe 425"/>
          <p:cNvGrpSpPr>
            <a:grpSpLocks noChangeAspect="1"/>
          </p:cNvGrpSpPr>
          <p:nvPr/>
        </p:nvGrpSpPr>
        <p:grpSpPr>
          <a:xfrm>
            <a:off x="965435" y="5783105"/>
            <a:ext cx="747054" cy="830769"/>
            <a:chOff x="4463936" y="1927690"/>
            <a:chExt cx="3342031" cy="3604799"/>
          </a:xfrm>
        </p:grpSpPr>
        <p:sp>
          <p:nvSpPr>
            <p:cNvPr id="427" name="Ellipse 426"/>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8" name="Ellipse 427"/>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9" name="Ellipse 428"/>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0" name="Ellipse 429"/>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1" name="Ellipse 430"/>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2" name="Ellipse 431"/>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3" name="Forme libre 432"/>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4" name="Forme libre 433"/>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5" name="Forme libre 434"/>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6" name="Forme libre 435"/>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37" name="Groupe 436"/>
          <p:cNvGrpSpPr/>
          <p:nvPr/>
        </p:nvGrpSpPr>
        <p:grpSpPr>
          <a:xfrm>
            <a:off x="243871" y="1190050"/>
            <a:ext cx="747054" cy="891858"/>
            <a:chOff x="4068678" y="3890463"/>
            <a:chExt cx="809309" cy="966180"/>
          </a:xfrm>
        </p:grpSpPr>
        <p:sp>
          <p:nvSpPr>
            <p:cNvPr id="438" name="Rectangle à coins arrondis 437"/>
            <p:cNvSpPr/>
            <p:nvPr/>
          </p:nvSpPr>
          <p:spPr>
            <a:xfrm>
              <a:off x="4068678" y="3890463"/>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39" name="Groupe 438"/>
            <p:cNvGrpSpPr>
              <a:grpSpLocks noChangeAspect="1"/>
            </p:cNvGrpSpPr>
            <p:nvPr/>
          </p:nvGrpSpPr>
          <p:grpSpPr>
            <a:xfrm>
              <a:off x="4068678" y="3907521"/>
              <a:ext cx="809309" cy="900000"/>
              <a:chOff x="4463936" y="1927690"/>
              <a:chExt cx="3342031" cy="3604799"/>
            </a:xfrm>
          </p:grpSpPr>
          <p:sp>
            <p:nvSpPr>
              <p:cNvPr id="440" name="Ellipse 439"/>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1" name="Ellipse 440"/>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2" name="Ellipse 441"/>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3" name="Ellipse 442"/>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4" name="Ellipse 443"/>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5" name="Ellipse 444"/>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6" name="Forme libre 445"/>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7" name="Forme libre 446"/>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8" name="Forme libre 447"/>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9" name="Forme libre 448"/>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450" name="Groupe 449"/>
          <p:cNvGrpSpPr/>
          <p:nvPr/>
        </p:nvGrpSpPr>
        <p:grpSpPr>
          <a:xfrm>
            <a:off x="1073447" y="1205796"/>
            <a:ext cx="754643" cy="891858"/>
            <a:chOff x="2573378" y="3022656"/>
            <a:chExt cx="817530" cy="966180"/>
          </a:xfrm>
        </p:grpSpPr>
        <p:grpSp>
          <p:nvGrpSpPr>
            <p:cNvPr id="451" name="Groupe 450"/>
            <p:cNvGrpSpPr>
              <a:grpSpLocks noChangeAspect="1"/>
            </p:cNvGrpSpPr>
            <p:nvPr/>
          </p:nvGrpSpPr>
          <p:grpSpPr>
            <a:xfrm>
              <a:off x="2573378" y="3022656"/>
              <a:ext cx="809309" cy="900000"/>
              <a:chOff x="4463936" y="1927690"/>
              <a:chExt cx="3342031" cy="3604799"/>
            </a:xfrm>
          </p:grpSpPr>
          <p:sp>
            <p:nvSpPr>
              <p:cNvPr id="453" name="Ellipse 452"/>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4" name="Ellipse 453"/>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5" name="Ellipse 454"/>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6" name="Ellipse 455"/>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7" name="Ellipse 456"/>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8" name="Ellipse 457"/>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9" name="Forme libre 458"/>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0" name="Forme libre 459"/>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1" name="Forme libre 460"/>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2" name="Forme libre 461"/>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52" name="Rectangle à coins arrondis 451"/>
            <p:cNvSpPr/>
            <p:nvPr/>
          </p:nvSpPr>
          <p:spPr>
            <a:xfrm>
              <a:off x="2581599" y="3022656"/>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63" name="ZoneTexte 12"/>
          <p:cNvSpPr txBox="1">
            <a:spLocks noChangeArrowheads="1"/>
          </p:cNvSpPr>
          <p:nvPr/>
        </p:nvSpPr>
        <p:spPr bwMode="auto">
          <a:xfrm>
            <a:off x="1848296" y="1361915"/>
            <a:ext cx="3295184" cy="579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gn="ctr">
              <a:lnSpc>
                <a:spcPts val="1939"/>
              </a:lnSpc>
            </a:pPr>
            <a:r>
              <a:rPr lang="fr-FR" sz="1846" dirty="0">
                <a:latin typeface="+mn-lt"/>
              </a:rPr>
              <a:t>Individus </a:t>
            </a:r>
            <a:r>
              <a:rPr lang="fr-FR" sz="1846" u="sng" dirty="0">
                <a:latin typeface="+mn-lt"/>
              </a:rPr>
              <a:t>ayant développé la maladie</a:t>
            </a:r>
            <a:r>
              <a:rPr lang="fr-FR" sz="1846" dirty="0">
                <a:latin typeface="+mn-lt"/>
              </a:rPr>
              <a:t> au cours du suivi</a:t>
            </a:r>
          </a:p>
        </p:txBody>
      </p:sp>
      <p:sp>
        <p:nvSpPr>
          <p:cNvPr id="464" name="ZoneTexte 12"/>
          <p:cNvSpPr txBox="1">
            <a:spLocks noChangeArrowheads="1"/>
          </p:cNvSpPr>
          <p:nvPr/>
        </p:nvSpPr>
        <p:spPr bwMode="auto">
          <a:xfrm>
            <a:off x="1852678" y="5860149"/>
            <a:ext cx="3295184" cy="579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gn="ctr">
              <a:lnSpc>
                <a:spcPts val="1939"/>
              </a:lnSpc>
            </a:pPr>
            <a:r>
              <a:rPr lang="fr-FR" sz="1846" dirty="0">
                <a:latin typeface="+mn-lt"/>
              </a:rPr>
              <a:t>Individus </a:t>
            </a:r>
            <a:r>
              <a:rPr lang="fr-FR" sz="1846" u="sng" dirty="0">
                <a:latin typeface="+mn-lt"/>
              </a:rPr>
              <a:t>n’ayant pas développé la maladie</a:t>
            </a:r>
            <a:r>
              <a:rPr lang="fr-FR" sz="1846" dirty="0">
                <a:latin typeface="+mn-lt"/>
              </a:rPr>
              <a:t> au cours du suivi</a:t>
            </a:r>
          </a:p>
        </p:txBody>
      </p:sp>
      <p:grpSp>
        <p:nvGrpSpPr>
          <p:cNvPr id="465" name="Groupe 464"/>
          <p:cNvGrpSpPr/>
          <p:nvPr/>
        </p:nvGrpSpPr>
        <p:grpSpPr>
          <a:xfrm>
            <a:off x="5466194" y="3018434"/>
            <a:ext cx="761325" cy="891858"/>
            <a:chOff x="5070966" y="4145814"/>
            <a:chExt cx="824769" cy="966180"/>
          </a:xfrm>
        </p:grpSpPr>
        <p:grpSp>
          <p:nvGrpSpPr>
            <p:cNvPr id="466" name="Groupe 465"/>
            <p:cNvGrpSpPr>
              <a:grpSpLocks noChangeAspect="1"/>
            </p:cNvGrpSpPr>
            <p:nvPr/>
          </p:nvGrpSpPr>
          <p:grpSpPr>
            <a:xfrm>
              <a:off x="5086426" y="4154226"/>
              <a:ext cx="809309" cy="900000"/>
              <a:chOff x="4463936" y="1927690"/>
              <a:chExt cx="3342031" cy="3604799"/>
            </a:xfrm>
          </p:grpSpPr>
          <p:sp>
            <p:nvSpPr>
              <p:cNvPr id="468" name="Ellipse 467"/>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9" name="Ellipse 468"/>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0" name="Ellipse 469"/>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1" name="Ellipse 470"/>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2" name="Ellipse 471"/>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3" name="Ellipse 472"/>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4" name="Forme libre 473"/>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5" name="Forme libre 474"/>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6" name="Forme libre 475"/>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7" name="Forme libre 476"/>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67" name="Rectangle à coins arrondis 466"/>
            <p:cNvSpPr/>
            <p:nvPr/>
          </p:nvSpPr>
          <p:spPr>
            <a:xfrm>
              <a:off x="5070966" y="4145814"/>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847346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A33650-971C-D86A-6A7B-3200BA5B2F30}"/>
              </a:ext>
            </a:extLst>
          </p:cNvPr>
          <p:cNvSpPr txBox="1">
            <a:spLocks/>
          </p:cNvSpPr>
          <p:nvPr/>
        </p:nvSpPr>
        <p:spPr>
          <a:xfrm>
            <a:off x="462139" y="49062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endParaRPr lang="fr-FR" b="1" dirty="0">
              <a:latin typeface="+mn-lt"/>
            </a:endParaRPr>
          </a:p>
        </p:txBody>
      </p:sp>
      <p:sp>
        <p:nvSpPr>
          <p:cNvPr id="3" name="Espace réservé du contenu 2">
            <a:extLst>
              <a:ext uri="{FF2B5EF4-FFF2-40B4-BE49-F238E27FC236}">
                <a16:creationId xmlns:a16="http://schemas.microsoft.com/office/drawing/2014/main" id="{0F56D9EE-757B-949A-47D2-CD3963D2C200}"/>
              </a:ext>
            </a:extLst>
          </p:cNvPr>
          <p:cNvSpPr txBox="1">
            <a:spLocks/>
          </p:cNvSpPr>
          <p:nvPr/>
        </p:nvSpPr>
        <p:spPr>
          <a:xfrm>
            <a:off x="302840" y="1165684"/>
            <a:ext cx="5061248" cy="3639435"/>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buClr>
            </a:pPr>
            <a:r>
              <a:rPr lang="fr-FR" sz="1600" b="1" dirty="0"/>
              <a:t>Cohorte prospective </a:t>
            </a:r>
          </a:p>
          <a:p>
            <a:pPr lvl="1" algn="just">
              <a:buClr>
                <a:schemeClr val="accent2"/>
              </a:buClr>
            </a:pPr>
            <a:r>
              <a:rPr lang="fr-FR" sz="1400" dirty="0"/>
              <a:t>des patients remplissant les critères d’inclusion sont identifiés, leurs expositions sont recueillies, puis les patients sont suivis au cours du temps pour détecter la survenue future de l’événement de santé</a:t>
            </a:r>
            <a:endParaRPr lang="fr-FR" sz="1050" dirty="0"/>
          </a:p>
          <a:p>
            <a:pPr>
              <a:buClr>
                <a:schemeClr val="accent2"/>
              </a:buClr>
            </a:pPr>
            <a:r>
              <a:rPr lang="fr-FR" sz="1600" b="1" dirty="0"/>
              <a:t>Cohorte historique  </a:t>
            </a:r>
          </a:p>
          <a:p>
            <a:pPr lvl="1" algn="just">
              <a:buClr>
                <a:schemeClr val="accent2"/>
              </a:buClr>
              <a:buFont typeface="Calibri" panose="020F0502020204030204" pitchFamily="34" charset="0"/>
              <a:buChar char="‒"/>
            </a:pPr>
            <a:r>
              <a:rPr lang="fr-FR" sz="1400" dirty="0"/>
              <a:t>des patients remplissant les critères d’inclusion sont identifiés ; on recueille l’exposition au facteur étudié puis la survenue de l’événement de santé </a:t>
            </a:r>
            <a:r>
              <a:rPr lang="fr-FR" sz="1400" dirty="0">
                <a:sym typeface="Wingdings" panose="05000000000000000000" pitchFamily="2" charset="2"/>
              </a:rPr>
              <a:t> </a:t>
            </a:r>
            <a:r>
              <a:rPr lang="fr-FR" sz="1400" dirty="0">
                <a:solidFill>
                  <a:schemeClr val="accent2"/>
                </a:solidFill>
              </a:rPr>
              <a:t>informations déjà renseignées au sein de dossiers cliniques ou de bases de données </a:t>
            </a:r>
            <a:r>
              <a:rPr lang="fr-FR" sz="1400" dirty="0"/>
              <a:t>(ex. registre, assurance maladie, …) </a:t>
            </a:r>
            <a:r>
              <a:rPr lang="fr-FR" sz="1400" dirty="0">
                <a:sym typeface="Wingdings" panose="05000000000000000000" pitchFamily="2" charset="2"/>
              </a:rPr>
              <a:t></a:t>
            </a:r>
            <a:r>
              <a:rPr lang="fr-FR" sz="1400" dirty="0"/>
              <a:t> le suivi des patients est donc historique</a:t>
            </a:r>
          </a:p>
        </p:txBody>
      </p:sp>
      <p:pic>
        <p:nvPicPr>
          <p:cNvPr id="6" name="Image 5">
            <a:extLst>
              <a:ext uri="{FF2B5EF4-FFF2-40B4-BE49-F238E27FC236}">
                <a16:creationId xmlns:a16="http://schemas.microsoft.com/office/drawing/2014/main" id="{598B309A-10CA-E15B-B26D-F49E81804431}"/>
              </a:ext>
            </a:extLst>
          </p:cNvPr>
          <p:cNvPicPr>
            <a:picLocks noChangeAspect="1"/>
          </p:cNvPicPr>
          <p:nvPr/>
        </p:nvPicPr>
        <p:blipFill>
          <a:blip r:embed="rId2"/>
          <a:stretch>
            <a:fillRect/>
          </a:stretch>
        </p:blipFill>
        <p:spPr>
          <a:xfrm>
            <a:off x="6372895" y="1282709"/>
            <a:ext cx="2284467" cy="1815251"/>
          </a:xfrm>
          <a:prstGeom prst="rect">
            <a:avLst/>
          </a:prstGeom>
        </p:spPr>
      </p:pic>
      <p:pic>
        <p:nvPicPr>
          <p:cNvPr id="7" name="Image 6">
            <a:extLst>
              <a:ext uri="{FF2B5EF4-FFF2-40B4-BE49-F238E27FC236}">
                <a16:creationId xmlns:a16="http://schemas.microsoft.com/office/drawing/2014/main" id="{6DD478B5-7F89-E74B-B459-CF7D2CC30210}"/>
              </a:ext>
            </a:extLst>
          </p:cNvPr>
          <p:cNvPicPr>
            <a:picLocks noChangeAspect="1"/>
          </p:cNvPicPr>
          <p:nvPr/>
        </p:nvPicPr>
        <p:blipFill rotWithShape="1">
          <a:blip r:embed="rId3"/>
          <a:srcRect r="49190"/>
          <a:stretch/>
        </p:blipFill>
        <p:spPr>
          <a:xfrm>
            <a:off x="6391221" y="3246817"/>
            <a:ext cx="2304256" cy="1895667"/>
          </a:xfrm>
          <a:prstGeom prst="rect">
            <a:avLst/>
          </a:prstGeom>
        </p:spPr>
      </p:pic>
      <p:pic>
        <p:nvPicPr>
          <p:cNvPr id="9" name="Image 8">
            <a:extLst>
              <a:ext uri="{FF2B5EF4-FFF2-40B4-BE49-F238E27FC236}">
                <a16:creationId xmlns:a16="http://schemas.microsoft.com/office/drawing/2014/main" id="{29AD69A2-412B-0FB6-D413-23E1CD5F71BA}"/>
              </a:ext>
            </a:extLst>
          </p:cNvPr>
          <p:cNvPicPr>
            <a:picLocks noChangeAspect="1"/>
          </p:cNvPicPr>
          <p:nvPr/>
        </p:nvPicPr>
        <p:blipFill rotWithShape="1">
          <a:blip r:embed="rId3"/>
          <a:srcRect l="58008" t="21044" r="1" b="28557"/>
          <a:stretch/>
        </p:blipFill>
        <p:spPr>
          <a:xfrm>
            <a:off x="6411010" y="116632"/>
            <a:ext cx="2291556" cy="1149678"/>
          </a:xfrm>
          <a:prstGeom prst="rect">
            <a:avLst/>
          </a:prstGeom>
        </p:spPr>
      </p:pic>
      <p:pic>
        <p:nvPicPr>
          <p:cNvPr id="10" name="Image 9">
            <a:extLst>
              <a:ext uri="{FF2B5EF4-FFF2-40B4-BE49-F238E27FC236}">
                <a16:creationId xmlns:a16="http://schemas.microsoft.com/office/drawing/2014/main" id="{49A048CA-B564-6C10-45DA-847198913AAE}"/>
              </a:ext>
            </a:extLst>
          </p:cNvPr>
          <p:cNvPicPr>
            <a:picLocks noChangeAspect="1"/>
          </p:cNvPicPr>
          <p:nvPr/>
        </p:nvPicPr>
        <p:blipFill>
          <a:blip r:embed="rId4"/>
          <a:stretch>
            <a:fillRect/>
          </a:stretch>
        </p:blipFill>
        <p:spPr>
          <a:xfrm>
            <a:off x="320455" y="4149080"/>
            <a:ext cx="5061248" cy="1986019"/>
          </a:xfrm>
          <a:prstGeom prst="rect">
            <a:avLst/>
          </a:prstGeom>
        </p:spPr>
      </p:pic>
      <p:sp>
        <p:nvSpPr>
          <p:cNvPr id="11" name="Rectangle 10">
            <a:extLst>
              <a:ext uri="{FF2B5EF4-FFF2-40B4-BE49-F238E27FC236}">
                <a16:creationId xmlns:a16="http://schemas.microsoft.com/office/drawing/2014/main" id="{FE53566F-6E62-7FF9-962A-B6E81652BE36}"/>
              </a:ext>
            </a:extLst>
          </p:cNvPr>
          <p:cNvSpPr/>
          <p:nvPr/>
        </p:nvSpPr>
        <p:spPr>
          <a:xfrm>
            <a:off x="5800611" y="5064647"/>
            <a:ext cx="3235885" cy="1015663"/>
          </a:xfrm>
          <a:prstGeom prst="rect">
            <a:avLst/>
          </a:prstGeom>
        </p:spPr>
        <p:txBody>
          <a:bodyPr wrap="square">
            <a:spAutoFit/>
          </a:bodyPr>
          <a:lstStyle/>
          <a:p>
            <a:pPr lvl="1" algn="ctr"/>
            <a:r>
              <a:rPr lang="fr-FR" sz="1200" dirty="0"/>
              <a:t>Dans les deux cas, le recueil des données est toujours prospectif ce qui diffère c’est le moment où l’investigateur/chercheur se pose la question de recherche</a:t>
            </a:r>
          </a:p>
          <a:p>
            <a:pPr lvl="1" algn="ctr"/>
            <a:endParaRPr lang="fr-FR" sz="1200" dirty="0"/>
          </a:p>
        </p:txBody>
      </p:sp>
      <p:sp>
        <p:nvSpPr>
          <p:cNvPr id="13" name="Titre 1">
            <a:extLst>
              <a:ext uri="{FF2B5EF4-FFF2-40B4-BE49-F238E27FC236}">
                <a16:creationId xmlns:a16="http://schemas.microsoft.com/office/drawing/2014/main" id="{D2D08CB8-93A1-195F-ACEF-26265C54DD88}"/>
              </a:ext>
            </a:extLst>
          </p:cNvPr>
          <p:cNvSpPr txBox="1">
            <a:spLocks/>
          </p:cNvSpPr>
          <p:nvPr/>
        </p:nvSpPr>
        <p:spPr>
          <a:xfrm>
            <a:off x="302840" y="116632"/>
            <a:ext cx="82296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a:solidFill>
                  <a:schemeClr val="tx1">
                    <a:lumMod val="65000"/>
                    <a:lumOff val="35000"/>
                  </a:schemeClr>
                </a:solidFill>
              </a:rPr>
              <a:t>PRINCIPES DE L’ETUDE DE COHORTE</a:t>
            </a:r>
            <a:endParaRPr lang="fr-FR" sz="3600" dirty="0">
              <a:solidFill>
                <a:schemeClr val="tx1">
                  <a:lumMod val="65000"/>
                  <a:lumOff val="35000"/>
                </a:schemeClr>
              </a:solidFill>
            </a:endParaRPr>
          </a:p>
        </p:txBody>
      </p:sp>
      <p:cxnSp>
        <p:nvCxnSpPr>
          <p:cNvPr id="14" name="Connecteur droit 13">
            <a:extLst>
              <a:ext uri="{FF2B5EF4-FFF2-40B4-BE49-F238E27FC236}">
                <a16:creationId xmlns:a16="http://schemas.microsoft.com/office/drawing/2014/main" id="{E5818F42-036E-7071-4B4F-BF5170424AA6}"/>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6108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PRINCIPES DE L’ETUDE DE COHORTE</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dirty="0"/>
              <a:t>Comparaison de l’incidence de la maladie entre plusieurs groupes </a:t>
            </a:r>
          </a:p>
          <a:p>
            <a:pPr lvl="1">
              <a:buClr>
                <a:srgbClr val="25A79B"/>
              </a:buClr>
            </a:pPr>
            <a:endParaRPr lang="fr-FR" dirty="0"/>
          </a:p>
          <a:p>
            <a:pPr lvl="1">
              <a:buClr>
                <a:srgbClr val="25A79B"/>
              </a:buClr>
            </a:pPr>
            <a:endParaRPr lang="fr-FR" dirty="0"/>
          </a:p>
          <a:p>
            <a:pPr lvl="1">
              <a:buClr>
                <a:srgbClr val="25A79B"/>
              </a:buClr>
            </a:pPr>
            <a:endParaRPr lang="fr-FR" dirty="0"/>
          </a:p>
          <a:p>
            <a:pPr lvl="1">
              <a:buClr>
                <a:srgbClr val="25A79B"/>
              </a:buClr>
            </a:pPr>
            <a:r>
              <a:rPr lang="fr-FR" dirty="0"/>
              <a:t>Risque relatif (RR) = incidence exposés / incidence non exposés</a:t>
            </a:r>
          </a:p>
          <a:p>
            <a:pPr lvl="2">
              <a:buClr>
                <a:srgbClr val="25A79B"/>
              </a:buClr>
            </a:pPr>
            <a:r>
              <a:rPr lang="fr-FR" dirty="0"/>
              <a:t>Si l’intervalle de confiance (IC) du RR contient 1 : pas d’association entre exposition et maladie</a:t>
            </a:r>
          </a:p>
          <a:p>
            <a:pPr lvl="2">
              <a:buClr>
                <a:srgbClr val="25A79B"/>
              </a:buClr>
            </a:pPr>
            <a:r>
              <a:rPr lang="fr-FR" dirty="0"/>
              <a:t>Si IC du RR &gt; 1 : l’exposition est un facteur de risque</a:t>
            </a:r>
          </a:p>
          <a:p>
            <a:pPr lvl="2">
              <a:buClr>
                <a:srgbClr val="25A79B"/>
              </a:buClr>
            </a:pPr>
            <a:r>
              <a:rPr lang="fr-FR" dirty="0"/>
              <a:t>Si IC du RR &lt; 1 : l’exposition est un facteur protecteur</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aphicFrame>
        <p:nvGraphicFramePr>
          <p:cNvPr id="2" name="Tableau 1"/>
          <p:cNvGraphicFramePr>
            <a:graphicFrameLocks noGrp="1"/>
          </p:cNvGraphicFramePr>
          <p:nvPr>
            <p:extLst>
              <p:ext uri="{D42A27DB-BD31-4B8C-83A1-F6EECF244321}">
                <p14:modId xmlns:p14="http://schemas.microsoft.com/office/powerpoint/2010/main" val="3808323159"/>
              </p:ext>
            </p:extLst>
          </p:nvPr>
        </p:nvGraphicFramePr>
        <p:xfrm>
          <a:off x="611560" y="2345432"/>
          <a:ext cx="8136904" cy="1371600"/>
        </p:xfrm>
        <a:graphic>
          <a:graphicData uri="http://schemas.openxmlformats.org/drawingml/2006/table">
            <a:tbl>
              <a:tblPr firstRow="1" bandRow="1">
                <a:tableStyleId>{5C22544A-7EE6-4342-B048-85BDC9FD1C3A}</a:tableStyleId>
              </a:tblPr>
              <a:tblGrid>
                <a:gridCol w="2034226">
                  <a:extLst>
                    <a:ext uri="{9D8B030D-6E8A-4147-A177-3AD203B41FA5}">
                      <a16:colId xmlns:a16="http://schemas.microsoft.com/office/drawing/2014/main" val="20000"/>
                    </a:ext>
                  </a:extLst>
                </a:gridCol>
                <a:gridCol w="1638182">
                  <a:extLst>
                    <a:ext uri="{9D8B030D-6E8A-4147-A177-3AD203B41FA5}">
                      <a16:colId xmlns:a16="http://schemas.microsoft.com/office/drawing/2014/main" val="20001"/>
                    </a:ext>
                  </a:extLst>
                </a:gridCol>
                <a:gridCol w="2016224">
                  <a:extLst>
                    <a:ext uri="{9D8B030D-6E8A-4147-A177-3AD203B41FA5}">
                      <a16:colId xmlns:a16="http://schemas.microsoft.com/office/drawing/2014/main" val="20002"/>
                    </a:ext>
                  </a:extLst>
                </a:gridCol>
                <a:gridCol w="2448272">
                  <a:extLst>
                    <a:ext uri="{9D8B030D-6E8A-4147-A177-3AD203B41FA5}">
                      <a16:colId xmlns:a16="http://schemas.microsoft.com/office/drawing/2014/main" val="20003"/>
                    </a:ext>
                  </a:extLst>
                </a:gridCol>
              </a:tblGrid>
              <a:tr h="370840">
                <a:tc>
                  <a:txBody>
                    <a:bodyPr/>
                    <a:lstStyle/>
                    <a:p>
                      <a:endParaRPr lang="fr-FR" sz="2400" dirty="0"/>
                    </a:p>
                  </a:txBody>
                  <a:tcPr>
                    <a:solidFill>
                      <a:schemeClr val="bg1"/>
                    </a:solidFill>
                  </a:tcPr>
                </a:tc>
                <a:tc>
                  <a:txBody>
                    <a:bodyPr/>
                    <a:lstStyle/>
                    <a:p>
                      <a:r>
                        <a:rPr lang="fr-FR" sz="2400" dirty="0"/>
                        <a:t>Malades</a:t>
                      </a:r>
                    </a:p>
                  </a:txBody>
                  <a:tcPr/>
                </a:tc>
                <a:tc>
                  <a:txBody>
                    <a:bodyPr/>
                    <a:lstStyle/>
                    <a:p>
                      <a:r>
                        <a:rPr lang="fr-FR" sz="2400" dirty="0"/>
                        <a:t>Non malades</a:t>
                      </a:r>
                    </a:p>
                  </a:txBody>
                  <a:tcPr/>
                </a:tc>
                <a:tc>
                  <a:txBody>
                    <a:bodyPr/>
                    <a:lstStyle/>
                    <a:p>
                      <a:endParaRPr lang="fr-FR" sz="2400" dirty="0"/>
                    </a:p>
                  </a:txBody>
                  <a:tcPr>
                    <a:solidFill>
                      <a:schemeClr val="bg1"/>
                    </a:solidFill>
                  </a:tcPr>
                </a:tc>
                <a:extLst>
                  <a:ext uri="{0D108BD9-81ED-4DB2-BD59-A6C34878D82A}">
                    <a16:rowId xmlns:a16="http://schemas.microsoft.com/office/drawing/2014/main" val="10000"/>
                  </a:ext>
                </a:extLst>
              </a:tr>
              <a:tr h="370840">
                <a:tc>
                  <a:txBody>
                    <a:bodyPr/>
                    <a:lstStyle/>
                    <a:p>
                      <a:r>
                        <a:rPr lang="fr-FR" sz="2400" dirty="0"/>
                        <a:t>Exposés</a:t>
                      </a:r>
                    </a:p>
                  </a:txBody>
                  <a:tcPr/>
                </a:tc>
                <a:tc>
                  <a:txBody>
                    <a:bodyPr/>
                    <a:lstStyle/>
                    <a:p>
                      <a:pPr algn="ctr"/>
                      <a:r>
                        <a:rPr lang="fr-FR" sz="2400" dirty="0"/>
                        <a:t>a</a:t>
                      </a:r>
                    </a:p>
                  </a:txBody>
                  <a:tcPr/>
                </a:tc>
                <a:tc>
                  <a:txBody>
                    <a:bodyPr/>
                    <a:lstStyle/>
                    <a:p>
                      <a:pPr algn="ctr"/>
                      <a:r>
                        <a:rPr lang="fr-FR" sz="2400" dirty="0"/>
                        <a:t>b</a:t>
                      </a:r>
                    </a:p>
                  </a:txBody>
                  <a:tcPr/>
                </a:tc>
                <a:tc>
                  <a:txBody>
                    <a:bodyPr/>
                    <a:lstStyle/>
                    <a:p>
                      <a:pPr algn="ctr"/>
                      <a:r>
                        <a:rPr lang="fr-FR" sz="2400" dirty="0" err="1"/>
                        <a:t>Iexp</a:t>
                      </a:r>
                      <a:r>
                        <a:rPr lang="fr-FR" sz="2400" baseline="0" dirty="0"/>
                        <a:t> = a/(</a:t>
                      </a:r>
                      <a:r>
                        <a:rPr lang="fr-FR" sz="2400" baseline="0" dirty="0" err="1"/>
                        <a:t>a+b</a:t>
                      </a:r>
                      <a:r>
                        <a:rPr lang="fr-FR" sz="2400" baseline="0" dirty="0"/>
                        <a:t>)</a:t>
                      </a:r>
                      <a:endParaRPr lang="fr-FR" sz="2400" dirty="0"/>
                    </a:p>
                  </a:txBody>
                  <a:tcPr/>
                </a:tc>
                <a:extLst>
                  <a:ext uri="{0D108BD9-81ED-4DB2-BD59-A6C34878D82A}">
                    <a16:rowId xmlns:a16="http://schemas.microsoft.com/office/drawing/2014/main" val="10001"/>
                  </a:ext>
                </a:extLst>
              </a:tr>
              <a:tr h="370840">
                <a:tc>
                  <a:txBody>
                    <a:bodyPr/>
                    <a:lstStyle/>
                    <a:p>
                      <a:r>
                        <a:rPr lang="fr-FR" sz="2400" dirty="0"/>
                        <a:t>Non exposés</a:t>
                      </a:r>
                    </a:p>
                  </a:txBody>
                  <a:tcPr/>
                </a:tc>
                <a:tc>
                  <a:txBody>
                    <a:bodyPr/>
                    <a:lstStyle/>
                    <a:p>
                      <a:pPr algn="ctr"/>
                      <a:r>
                        <a:rPr lang="fr-FR" sz="2400" dirty="0"/>
                        <a:t>c</a:t>
                      </a:r>
                    </a:p>
                  </a:txBody>
                  <a:tcPr/>
                </a:tc>
                <a:tc>
                  <a:txBody>
                    <a:bodyPr/>
                    <a:lstStyle/>
                    <a:p>
                      <a:pPr algn="ctr"/>
                      <a:r>
                        <a:rPr lang="fr-FR" sz="2400" dirty="0"/>
                        <a:t>d</a:t>
                      </a:r>
                    </a:p>
                  </a:txBody>
                  <a:tcPr/>
                </a:tc>
                <a:tc>
                  <a:txBody>
                    <a:bodyPr/>
                    <a:lstStyle/>
                    <a:p>
                      <a:pPr algn="ctr"/>
                      <a:r>
                        <a:rPr lang="fr-FR" sz="2400" dirty="0" err="1"/>
                        <a:t>Inexp</a:t>
                      </a:r>
                      <a:r>
                        <a:rPr lang="fr-FR" sz="2400" dirty="0"/>
                        <a:t> = c/(</a:t>
                      </a:r>
                      <a:r>
                        <a:rPr lang="fr-FR" sz="2400" dirty="0" err="1"/>
                        <a:t>c+d</a:t>
                      </a:r>
                      <a:r>
                        <a:rPr lang="fr-FR" sz="2400" dirty="0"/>
                        <a:t>)</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746823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4294967295"/>
          </p:nvPr>
        </p:nvSpPr>
        <p:spPr/>
        <p:txBody>
          <a:bodyPr/>
          <a:lstStyle/>
          <a:p>
            <a:pPr>
              <a:defRPr/>
            </a:pPr>
            <a:r>
              <a:rPr lang="fr-FR" dirty="0"/>
              <a:t> </a:t>
            </a:r>
          </a:p>
        </p:txBody>
      </p:sp>
      <p:grpSp>
        <p:nvGrpSpPr>
          <p:cNvPr id="479" name="Groupe 478"/>
          <p:cNvGrpSpPr>
            <a:grpSpLocks noChangeAspect="1"/>
          </p:cNvGrpSpPr>
          <p:nvPr/>
        </p:nvGrpSpPr>
        <p:grpSpPr>
          <a:xfrm>
            <a:off x="2443170" y="2042882"/>
            <a:ext cx="747054" cy="830769"/>
            <a:chOff x="4463936" y="1927690"/>
            <a:chExt cx="3342031" cy="3604799"/>
          </a:xfrm>
        </p:grpSpPr>
        <p:sp>
          <p:nvSpPr>
            <p:cNvPr id="480" name="Ellipse 479"/>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1" name="Ellipse 480"/>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2" name="Ellipse 481"/>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3" name="Ellipse 482"/>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4" name="Ellipse 483"/>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5" name="Ellipse 484"/>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6" name="Forme libre 485"/>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7" name="Forme libre 486"/>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8" name="Forme libre 487"/>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9" name="Forme libre 488"/>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90" name="Groupe 489"/>
          <p:cNvGrpSpPr>
            <a:grpSpLocks noChangeAspect="1"/>
          </p:cNvGrpSpPr>
          <p:nvPr/>
        </p:nvGrpSpPr>
        <p:grpSpPr>
          <a:xfrm>
            <a:off x="2349018" y="4381618"/>
            <a:ext cx="747054" cy="830769"/>
            <a:chOff x="4463936" y="1927690"/>
            <a:chExt cx="3342031" cy="3604799"/>
          </a:xfrm>
        </p:grpSpPr>
        <p:sp>
          <p:nvSpPr>
            <p:cNvPr id="491" name="Ellipse 490"/>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2" name="Ellipse 491"/>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3" name="Ellipse 492"/>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4" name="Ellipse 493"/>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5" name="Ellipse 494"/>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6" name="Ellipse 495"/>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7" name="Forme libre 496"/>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8" name="Forme libre 497"/>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9" name="Forme libre 498"/>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0" name="Forme libre 499"/>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01" name="Groupe 500"/>
          <p:cNvGrpSpPr>
            <a:grpSpLocks noChangeAspect="1"/>
          </p:cNvGrpSpPr>
          <p:nvPr/>
        </p:nvGrpSpPr>
        <p:grpSpPr>
          <a:xfrm>
            <a:off x="1644473" y="2515348"/>
            <a:ext cx="747054" cy="830769"/>
            <a:chOff x="4463936" y="1927690"/>
            <a:chExt cx="3342031" cy="3604799"/>
          </a:xfrm>
        </p:grpSpPr>
        <p:sp>
          <p:nvSpPr>
            <p:cNvPr id="502" name="Ellipse 501"/>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3" name="Ellipse 502"/>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4" name="Ellipse 503"/>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5" name="Ellipse 504"/>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6" name="Ellipse 505"/>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7" name="Ellipse 506"/>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8" name="Forme libre 507"/>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9" name="Forme libre 508"/>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0" name="Forme libre 509"/>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1" name="Forme libre 510"/>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12" name="Groupe 511"/>
          <p:cNvGrpSpPr>
            <a:grpSpLocks noChangeAspect="1"/>
          </p:cNvGrpSpPr>
          <p:nvPr/>
        </p:nvGrpSpPr>
        <p:grpSpPr>
          <a:xfrm>
            <a:off x="2375265" y="2741142"/>
            <a:ext cx="747054" cy="830769"/>
            <a:chOff x="4463936" y="1927690"/>
            <a:chExt cx="3342031" cy="3604799"/>
          </a:xfrm>
        </p:grpSpPr>
        <p:sp>
          <p:nvSpPr>
            <p:cNvPr id="513" name="Ellipse 512"/>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4" name="Ellipse 513"/>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5" name="Ellipse 514"/>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6" name="Ellipse 515"/>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7" name="Ellipse 516"/>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8" name="Ellipse 517"/>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9" name="Forme libre 518"/>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0" name="Forme libre 519"/>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1" name="Forme libre 520"/>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2" name="Forme libre 521"/>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23" name="Groupe 522"/>
          <p:cNvGrpSpPr>
            <a:grpSpLocks noChangeAspect="1"/>
          </p:cNvGrpSpPr>
          <p:nvPr/>
        </p:nvGrpSpPr>
        <p:grpSpPr>
          <a:xfrm>
            <a:off x="3168349" y="2429304"/>
            <a:ext cx="747054" cy="830769"/>
            <a:chOff x="4463936" y="1927690"/>
            <a:chExt cx="3342031" cy="3604799"/>
          </a:xfrm>
        </p:grpSpPr>
        <p:sp>
          <p:nvSpPr>
            <p:cNvPr id="524" name="Ellipse 523"/>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5" name="Ellipse 524"/>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6" name="Ellipse 525"/>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7" name="Ellipse 526"/>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8" name="Ellipse 527"/>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9" name="Ellipse 528"/>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0" name="Forme libre 529"/>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1" name="Forme libre 530"/>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2" name="Forme libre 531"/>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3" name="Forme libre 532"/>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34" name="Groupe 533"/>
          <p:cNvGrpSpPr>
            <a:grpSpLocks noChangeAspect="1"/>
          </p:cNvGrpSpPr>
          <p:nvPr/>
        </p:nvGrpSpPr>
        <p:grpSpPr>
          <a:xfrm>
            <a:off x="3251433" y="1597011"/>
            <a:ext cx="747054" cy="830769"/>
            <a:chOff x="4463936" y="1927690"/>
            <a:chExt cx="3342031" cy="3604799"/>
          </a:xfrm>
        </p:grpSpPr>
        <p:sp>
          <p:nvSpPr>
            <p:cNvPr id="535" name="Ellipse 534"/>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6" name="Ellipse 535"/>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7" name="Ellipse 536"/>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8" name="Ellipse 537"/>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9" name="Ellipse 538"/>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0" name="Ellipse 539"/>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1" name="Forme libre 540"/>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2" name="Forme libre 541"/>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3" name="Forme libre 542"/>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4" name="Forme libre 543"/>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45" name="Groupe 544"/>
          <p:cNvGrpSpPr>
            <a:grpSpLocks noChangeAspect="1"/>
          </p:cNvGrpSpPr>
          <p:nvPr/>
        </p:nvGrpSpPr>
        <p:grpSpPr>
          <a:xfrm>
            <a:off x="1428166" y="5199110"/>
            <a:ext cx="747054" cy="830769"/>
            <a:chOff x="4463936" y="1927690"/>
            <a:chExt cx="3342031" cy="3604799"/>
          </a:xfrm>
        </p:grpSpPr>
        <p:sp>
          <p:nvSpPr>
            <p:cNvPr id="546" name="Ellipse 545"/>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7" name="Ellipse 546"/>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8" name="Ellipse 547"/>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9" name="Ellipse 548"/>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0" name="Ellipse 549"/>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1" name="Ellipse 550"/>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2" name="Forme libre 551"/>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3" name="Forme libre 552"/>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4" name="Forme libre 553"/>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5" name="Forme libre 554"/>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56" name="Groupe 555"/>
          <p:cNvGrpSpPr>
            <a:grpSpLocks noChangeAspect="1"/>
          </p:cNvGrpSpPr>
          <p:nvPr/>
        </p:nvGrpSpPr>
        <p:grpSpPr>
          <a:xfrm>
            <a:off x="2189766" y="5221046"/>
            <a:ext cx="747054" cy="830769"/>
            <a:chOff x="4463936" y="1927690"/>
            <a:chExt cx="3342031" cy="3604799"/>
          </a:xfrm>
        </p:grpSpPr>
        <p:sp>
          <p:nvSpPr>
            <p:cNvPr id="557" name="Ellipse 556"/>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8" name="Ellipse 557"/>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9" name="Ellipse 558"/>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0" name="Ellipse 559"/>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1" name="Ellipse 560"/>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2" name="Ellipse 561"/>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3" name="Forme libre 562"/>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4" name="Forme libre 563"/>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5" name="Forme libre 564"/>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6" name="Forme libre 565"/>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567" name="ZoneTexte 12"/>
          <p:cNvSpPr txBox="1">
            <a:spLocks noChangeArrowheads="1"/>
          </p:cNvSpPr>
          <p:nvPr/>
        </p:nvSpPr>
        <p:spPr bwMode="auto">
          <a:xfrm>
            <a:off x="6051083" y="2026855"/>
            <a:ext cx="2929740" cy="900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nSpc>
                <a:spcPts val="1939"/>
              </a:lnSpc>
              <a:spcAft>
                <a:spcPts val="554"/>
              </a:spcAft>
            </a:pPr>
            <a:r>
              <a:rPr lang="fr-FR" sz="1846" dirty="0">
                <a:latin typeface="+mn-lt"/>
              </a:rPr>
              <a:t>Risque de devenir malade chez les exposés</a:t>
            </a:r>
          </a:p>
          <a:p>
            <a:pPr>
              <a:lnSpc>
                <a:spcPts val="1939"/>
              </a:lnSpc>
              <a:spcAft>
                <a:spcPts val="554"/>
              </a:spcAft>
            </a:pPr>
            <a:r>
              <a:rPr lang="fr-FR" sz="1846" dirty="0" err="1">
                <a:latin typeface="+mn-lt"/>
              </a:rPr>
              <a:t>R</a:t>
            </a:r>
            <a:r>
              <a:rPr lang="fr-FR" sz="1662" dirty="0" err="1">
                <a:latin typeface="+mn-lt"/>
              </a:rPr>
              <a:t>exp</a:t>
            </a:r>
            <a:r>
              <a:rPr lang="fr-FR" sz="1846" dirty="0">
                <a:latin typeface="+mn-lt"/>
              </a:rPr>
              <a:t> = 5/10 = 50%</a:t>
            </a:r>
          </a:p>
        </p:txBody>
      </p:sp>
      <p:sp>
        <p:nvSpPr>
          <p:cNvPr id="568" name="Ellipse 567"/>
          <p:cNvSpPr/>
          <p:nvPr/>
        </p:nvSpPr>
        <p:spPr>
          <a:xfrm>
            <a:off x="739450" y="1202394"/>
            <a:ext cx="4693238" cy="2393462"/>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9" name="Ellipse 568"/>
          <p:cNvSpPr/>
          <p:nvPr/>
        </p:nvSpPr>
        <p:spPr>
          <a:xfrm>
            <a:off x="683838" y="4058028"/>
            <a:ext cx="4693238" cy="2393462"/>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570" name="Groupe 569"/>
          <p:cNvGrpSpPr>
            <a:grpSpLocks noChangeAspect="1"/>
          </p:cNvGrpSpPr>
          <p:nvPr/>
        </p:nvGrpSpPr>
        <p:grpSpPr>
          <a:xfrm>
            <a:off x="1499319" y="4299479"/>
            <a:ext cx="747054" cy="830769"/>
            <a:chOff x="4463936" y="1927690"/>
            <a:chExt cx="3342031" cy="3604799"/>
          </a:xfrm>
        </p:grpSpPr>
        <p:sp>
          <p:nvSpPr>
            <p:cNvPr id="571" name="Ellipse 570"/>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2" name="Ellipse 571"/>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3" name="Ellipse 572"/>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4" name="Ellipse 573"/>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5" name="Ellipse 574"/>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6" name="Ellipse 575"/>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7" name="Forme libre 576"/>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8" name="Forme libre 577"/>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9" name="Forme libre 578"/>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0" name="Forme libre 579"/>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81" name="Groupe 580"/>
          <p:cNvGrpSpPr/>
          <p:nvPr/>
        </p:nvGrpSpPr>
        <p:grpSpPr>
          <a:xfrm>
            <a:off x="1651991" y="1463336"/>
            <a:ext cx="750202" cy="891858"/>
            <a:chOff x="3119607" y="4757539"/>
            <a:chExt cx="812719" cy="966180"/>
          </a:xfrm>
        </p:grpSpPr>
        <p:grpSp>
          <p:nvGrpSpPr>
            <p:cNvPr id="582" name="Groupe 581"/>
            <p:cNvGrpSpPr>
              <a:grpSpLocks noChangeAspect="1"/>
            </p:cNvGrpSpPr>
            <p:nvPr/>
          </p:nvGrpSpPr>
          <p:grpSpPr>
            <a:xfrm>
              <a:off x="3119607" y="4778330"/>
              <a:ext cx="809309" cy="900000"/>
              <a:chOff x="4463936" y="1927690"/>
              <a:chExt cx="3342031" cy="3604799"/>
            </a:xfrm>
          </p:grpSpPr>
          <p:sp>
            <p:nvSpPr>
              <p:cNvPr id="584" name="Ellipse 583"/>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5" name="Ellipse 584"/>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6" name="Ellipse 585"/>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7" name="Ellipse 586"/>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8" name="Ellipse 587"/>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9" name="Ellipse 588"/>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0" name="Forme libre 589"/>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1" name="Forme libre 590"/>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2" name="Forme libre 591"/>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3" name="Forme libre 592"/>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583" name="Rectangle à coins arrondis 582"/>
            <p:cNvSpPr/>
            <p:nvPr/>
          </p:nvSpPr>
          <p:spPr>
            <a:xfrm>
              <a:off x="3123017" y="4757539"/>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94" name="Groupe 593"/>
          <p:cNvGrpSpPr/>
          <p:nvPr/>
        </p:nvGrpSpPr>
        <p:grpSpPr>
          <a:xfrm>
            <a:off x="4082987" y="1605017"/>
            <a:ext cx="761325" cy="891858"/>
            <a:chOff x="5070966" y="4145814"/>
            <a:chExt cx="824769" cy="966180"/>
          </a:xfrm>
        </p:grpSpPr>
        <p:grpSp>
          <p:nvGrpSpPr>
            <p:cNvPr id="595" name="Groupe 594"/>
            <p:cNvGrpSpPr>
              <a:grpSpLocks noChangeAspect="1"/>
            </p:cNvGrpSpPr>
            <p:nvPr/>
          </p:nvGrpSpPr>
          <p:grpSpPr>
            <a:xfrm>
              <a:off x="5086426" y="4154226"/>
              <a:ext cx="809309" cy="900000"/>
              <a:chOff x="4463936" y="1927690"/>
              <a:chExt cx="3342031" cy="3604799"/>
            </a:xfrm>
          </p:grpSpPr>
          <p:sp>
            <p:nvSpPr>
              <p:cNvPr id="597" name="Ellipse 596"/>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8" name="Ellipse 597"/>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9" name="Ellipse 598"/>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0" name="Ellipse 599"/>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1" name="Ellipse 600"/>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2" name="Ellipse 601"/>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3" name="Forme libre 602"/>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4" name="Forme libre 603"/>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5" name="Forme libre 604"/>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6" name="Forme libre 605"/>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596" name="Rectangle à coins arrondis 595"/>
            <p:cNvSpPr/>
            <p:nvPr/>
          </p:nvSpPr>
          <p:spPr>
            <a:xfrm>
              <a:off x="5070966" y="4145814"/>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07" name="Groupe 606"/>
          <p:cNvGrpSpPr/>
          <p:nvPr/>
        </p:nvGrpSpPr>
        <p:grpSpPr>
          <a:xfrm>
            <a:off x="3915403" y="4706370"/>
            <a:ext cx="747260" cy="891858"/>
            <a:chOff x="6154384" y="4481035"/>
            <a:chExt cx="809532" cy="966180"/>
          </a:xfrm>
        </p:grpSpPr>
        <p:grpSp>
          <p:nvGrpSpPr>
            <p:cNvPr id="608" name="Groupe 607"/>
            <p:cNvGrpSpPr>
              <a:grpSpLocks noChangeAspect="1"/>
            </p:cNvGrpSpPr>
            <p:nvPr/>
          </p:nvGrpSpPr>
          <p:grpSpPr>
            <a:xfrm>
              <a:off x="6154607" y="4494981"/>
              <a:ext cx="809309" cy="900000"/>
              <a:chOff x="4463936" y="1927690"/>
              <a:chExt cx="3342031" cy="3604799"/>
            </a:xfrm>
          </p:grpSpPr>
          <p:sp>
            <p:nvSpPr>
              <p:cNvPr id="610" name="Ellipse 609"/>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1" name="Ellipse 610"/>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2" name="Ellipse 611"/>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3" name="Ellipse 612"/>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4" name="Ellipse 613"/>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5" name="Ellipse 614"/>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6" name="Forme libre 615"/>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7" name="Forme libre 616"/>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8" name="Forme libre 617"/>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9" name="Forme libre 618"/>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09" name="Rectangle à coins arrondis 608"/>
            <p:cNvSpPr/>
            <p:nvPr/>
          </p:nvSpPr>
          <p:spPr>
            <a:xfrm>
              <a:off x="6154384" y="4481035"/>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20" name="Groupe 619"/>
          <p:cNvGrpSpPr/>
          <p:nvPr/>
        </p:nvGrpSpPr>
        <p:grpSpPr>
          <a:xfrm>
            <a:off x="2928148" y="5322948"/>
            <a:ext cx="749318" cy="891858"/>
            <a:chOff x="5934363" y="3419420"/>
            <a:chExt cx="811761" cy="966180"/>
          </a:xfrm>
        </p:grpSpPr>
        <p:grpSp>
          <p:nvGrpSpPr>
            <p:cNvPr id="621" name="Groupe 620"/>
            <p:cNvGrpSpPr>
              <a:grpSpLocks noChangeAspect="1"/>
            </p:cNvGrpSpPr>
            <p:nvPr/>
          </p:nvGrpSpPr>
          <p:grpSpPr>
            <a:xfrm>
              <a:off x="5934363" y="3420519"/>
              <a:ext cx="809309" cy="900000"/>
              <a:chOff x="4463936" y="1927690"/>
              <a:chExt cx="3342031" cy="3604799"/>
            </a:xfrm>
          </p:grpSpPr>
          <p:sp>
            <p:nvSpPr>
              <p:cNvPr id="623" name="Ellipse 622"/>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4" name="Ellipse 623"/>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5" name="Ellipse 624"/>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6" name="Ellipse 625"/>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7" name="Ellipse 626"/>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8" name="Ellipse 627"/>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9" name="Forme libre 628"/>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30" name="Forme libre 629"/>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31" name="Forme libre 630"/>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32" name="Forme libre 631"/>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22" name="Rectangle à coins arrondis 621"/>
            <p:cNvSpPr/>
            <p:nvPr/>
          </p:nvSpPr>
          <p:spPr>
            <a:xfrm>
              <a:off x="5936815" y="3419420"/>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33" name="Groupe 632"/>
          <p:cNvGrpSpPr/>
          <p:nvPr/>
        </p:nvGrpSpPr>
        <p:grpSpPr>
          <a:xfrm>
            <a:off x="2559765" y="1213508"/>
            <a:ext cx="755317" cy="891858"/>
            <a:chOff x="5051710" y="2159205"/>
            <a:chExt cx="818260" cy="966180"/>
          </a:xfrm>
        </p:grpSpPr>
        <p:grpSp>
          <p:nvGrpSpPr>
            <p:cNvPr id="634" name="Groupe 633"/>
            <p:cNvGrpSpPr>
              <a:grpSpLocks noChangeAspect="1"/>
            </p:cNvGrpSpPr>
            <p:nvPr/>
          </p:nvGrpSpPr>
          <p:grpSpPr>
            <a:xfrm>
              <a:off x="5051710" y="2171015"/>
              <a:ext cx="809309" cy="900000"/>
              <a:chOff x="4463936" y="1927690"/>
              <a:chExt cx="3342031" cy="3604799"/>
            </a:xfrm>
          </p:grpSpPr>
          <p:sp>
            <p:nvSpPr>
              <p:cNvPr id="636" name="Ellipse 635"/>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37" name="Ellipse 636"/>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38" name="Ellipse 637"/>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39" name="Ellipse 638"/>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0" name="Ellipse 639"/>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1" name="Ellipse 640"/>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2" name="Forme libre 641"/>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3" name="Forme libre 642"/>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4" name="Forme libre 643"/>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5" name="Forme libre 644"/>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35" name="Rectangle à coins arrondis 634"/>
            <p:cNvSpPr/>
            <p:nvPr/>
          </p:nvSpPr>
          <p:spPr>
            <a:xfrm>
              <a:off x="5060661" y="2159205"/>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46" name="Groupe 645"/>
          <p:cNvGrpSpPr/>
          <p:nvPr/>
        </p:nvGrpSpPr>
        <p:grpSpPr>
          <a:xfrm>
            <a:off x="3092648" y="4237359"/>
            <a:ext cx="757139" cy="891858"/>
            <a:chOff x="5978677" y="2142649"/>
            <a:chExt cx="820234" cy="966180"/>
          </a:xfrm>
        </p:grpSpPr>
        <p:grpSp>
          <p:nvGrpSpPr>
            <p:cNvPr id="647" name="Groupe 646"/>
            <p:cNvGrpSpPr>
              <a:grpSpLocks noChangeAspect="1"/>
            </p:cNvGrpSpPr>
            <p:nvPr/>
          </p:nvGrpSpPr>
          <p:grpSpPr>
            <a:xfrm>
              <a:off x="5978677" y="2164978"/>
              <a:ext cx="809309" cy="900000"/>
              <a:chOff x="4463936" y="1927690"/>
              <a:chExt cx="3342031" cy="3604799"/>
            </a:xfrm>
          </p:grpSpPr>
          <p:sp>
            <p:nvSpPr>
              <p:cNvPr id="649" name="Ellipse 648"/>
              <p:cNvSpPr/>
              <p:nvPr/>
            </p:nvSpPr>
            <p:spPr>
              <a:xfrm>
                <a:off x="5684515" y="1927690"/>
                <a:ext cx="1199213" cy="1010382"/>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0" name="Ellipse 649"/>
              <p:cNvSpPr/>
              <p:nvPr/>
            </p:nvSpPr>
            <p:spPr>
              <a:xfrm rot="936048">
                <a:off x="5531734" y="2998898"/>
                <a:ext cx="670505" cy="1592622"/>
              </a:xfrm>
              <a:prstGeom prst="ellipse">
                <a:avLst/>
              </a:prstGeom>
              <a:solidFill>
                <a:schemeClr val="tx1">
                  <a:lumMod val="65000"/>
                  <a:lumOff val="3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1" name="Ellipse 650"/>
              <p:cNvSpPr/>
              <p:nvPr/>
            </p:nvSpPr>
            <p:spPr>
              <a:xfrm>
                <a:off x="7512429" y="3402767"/>
                <a:ext cx="293538"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2" name="Ellipse 651"/>
              <p:cNvSpPr/>
              <p:nvPr/>
            </p:nvSpPr>
            <p:spPr>
              <a:xfrm>
                <a:off x="4463936" y="3402767"/>
                <a:ext cx="293538" cy="287311"/>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3" name="Ellipse 652"/>
              <p:cNvSpPr/>
              <p:nvPr/>
            </p:nvSpPr>
            <p:spPr>
              <a:xfrm>
                <a:off x="6775554" y="5068973"/>
                <a:ext cx="539645" cy="26982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4" name="Ellipse 653"/>
              <p:cNvSpPr/>
              <p:nvPr/>
            </p:nvSpPr>
            <p:spPr>
              <a:xfrm rot="16906819">
                <a:off x="4419689" y="5036667"/>
                <a:ext cx="675570" cy="316073"/>
              </a:xfrm>
              <a:prstGeom prst="ellipse">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5" name="Forme libre 654"/>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6" name="Forme libre 655"/>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7" name="Forme libre 656"/>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8" name="Forme libre 657"/>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48" name="Rectangle à coins arrondis 647"/>
            <p:cNvSpPr/>
            <p:nvPr/>
          </p:nvSpPr>
          <p:spPr>
            <a:xfrm>
              <a:off x="5989602" y="2142649"/>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59" name="Groupe 658"/>
          <p:cNvGrpSpPr/>
          <p:nvPr/>
        </p:nvGrpSpPr>
        <p:grpSpPr>
          <a:xfrm>
            <a:off x="857684" y="1948152"/>
            <a:ext cx="754643" cy="891858"/>
            <a:chOff x="2573378" y="3022656"/>
            <a:chExt cx="817530" cy="966180"/>
          </a:xfrm>
        </p:grpSpPr>
        <p:grpSp>
          <p:nvGrpSpPr>
            <p:cNvPr id="660" name="Groupe 659"/>
            <p:cNvGrpSpPr>
              <a:grpSpLocks noChangeAspect="1"/>
            </p:cNvGrpSpPr>
            <p:nvPr/>
          </p:nvGrpSpPr>
          <p:grpSpPr>
            <a:xfrm>
              <a:off x="2573378" y="3022656"/>
              <a:ext cx="809309" cy="900000"/>
              <a:chOff x="4463936" y="1927690"/>
              <a:chExt cx="3342031" cy="3604799"/>
            </a:xfrm>
          </p:grpSpPr>
          <p:sp>
            <p:nvSpPr>
              <p:cNvPr id="662" name="Ellipse 661"/>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3" name="Ellipse 662"/>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4" name="Ellipse 663"/>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5" name="Ellipse 664"/>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6" name="Ellipse 665"/>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7" name="Ellipse 666"/>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8" name="Forme libre 667"/>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9" name="Forme libre 668"/>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0" name="Forme libre 669"/>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1" name="Forme libre 670"/>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61" name="Rectangle à coins arrondis 660"/>
            <p:cNvSpPr/>
            <p:nvPr/>
          </p:nvSpPr>
          <p:spPr>
            <a:xfrm>
              <a:off x="2581599" y="3022656"/>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72" name="ZoneTexte 12"/>
          <p:cNvSpPr txBox="1">
            <a:spLocks noChangeArrowheads="1"/>
          </p:cNvSpPr>
          <p:nvPr/>
        </p:nvSpPr>
        <p:spPr bwMode="auto">
          <a:xfrm>
            <a:off x="6054574" y="4850337"/>
            <a:ext cx="2929740" cy="900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nSpc>
                <a:spcPts val="1939"/>
              </a:lnSpc>
              <a:spcAft>
                <a:spcPts val="554"/>
              </a:spcAft>
            </a:pPr>
            <a:r>
              <a:rPr lang="fr-FR" sz="1846" dirty="0">
                <a:latin typeface="+mn-lt"/>
              </a:rPr>
              <a:t>Risque de devenir malade chez les non-exposés</a:t>
            </a:r>
          </a:p>
          <a:p>
            <a:pPr>
              <a:lnSpc>
                <a:spcPts val="1939"/>
              </a:lnSpc>
              <a:spcAft>
                <a:spcPts val="554"/>
              </a:spcAft>
            </a:pPr>
            <a:r>
              <a:rPr lang="fr-FR" sz="1846" dirty="0" err="1">
                <a:latin typeface="+mn-lt"/>
              </a:rPr>
              <a:t>R</a:t>
            </a:r>
            <a:r>
              <a:rPr lang="fr-FR" sz="1662" dirty="0" err="1">
                <a:latin typeface="+mn-lt"/>
              </a:rPr>
              <a:t>non-exp</a:t>
            </a:r>
            <a:r>
              <a:rPr lang="fr-FR" sz="1846" dirty="0">
                <a:latin typeface="+mn-lt"/>
              </a:rPr>
              <a:t> = 3/7 = 43%</a:t>
            </a:r>
          </a:p>
        </p:txBody>
      </p:sp>
      <p:sp>
        <p:nvSpPr>
          <p:cNvPr id="673" name="ZoneTexte 12"/>
          <p:cNvSpPr txBox="1">
            <a:spLocks noChangeArrowheads="1"/>
          </p:cNvSpPr>
          <p:nvPr/>
        </p:nvSpPr>
        <p:spPr bwMode="auto">
          <a:xfrm>
            <a:off x="6051083" y="3590581"/>
            <a:ext cx="3258804" cy="656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nSpc>
                <a:spcPts val="1939"/>
              </a:lnSpc>
              <a:spcAft>
                <a:spcPts val="554"/>
              </a:spcAft>
            </a:pPr>
            <a:r>
              <a:rPr lang="fr-FR" sz="1846" b="1" dirty="0">
                <a:latin typeface="+mn-lt"/>
              </a:rPr>
              <a:t>Risque Relatif (RR)</a:t>
            </a:r>
          </a:p>
          <a:p>
            <a:pPr>
              <a:lnSpc>
                <a:spcPts val="1939"/>
              </a:lnSpc>
              <a:spcAft>
                <a:spcPts val="554"/>
              </a:spcAft>
            </a:pPr>
            <a:r>
              <a:rPr lang="fr-FR" sz="1846" dirty="0" err="1">
                <a:latin typeface="+mn-lt"/>
              </a:rPr>
              <a:t>R</a:t>
            </a:r>
            <a:r>
              <a:rPr lang="fr-FR" sz="1662" dirty="0" err="1">
                <a:latin typeface="+mn-lt"/>
              </a:rPr>
              <a:t>exp</a:t>
            </a:r>
            <a:r>
              <a:rPr lang="fr-FR" sz="1662" dirty="0">
                <a:latin typeface="+mn-lt"/>
              </a:rPr>
              <a:t>/</a:t>
            </a:r>
            <a:r>
              <a:rPr lang="fr-FR" sz="1846" dirty="0" err="1">
                <a:solidFill>
                  <a:prstClr val="black"/>
                </a:solidFill>
                <a:latin typeface="Calibri" panose="020F0502020204030204"/>
              </a:rPr>
              <a:t>R</a:t>
            </a:r>
            <a:r>
              <a:rPr lang="fr-FR" sz="1662" dirty="0" err="1">
                <a:solidFill>
                  <a:prstClr val="black"/>
                </a:solidFill>
                <a:latin typeface="Calibri" panose="020F0502020204030204"/>
              </a:rPr>
              <a:t>non-exp</a:t>
            </a:r>
            <a:r>
              <a:rPr lang="fr-FR" sz="1846" dirty="0">
                <a:latin typeface="+mn-lt"/>
              </a:rPr>
              <a:t> = 0,5/0,43 = 1,2</a:t>
            </a:r>
          </a:p>
        </p:txBody>
      </p:sp>
      <p:grpSp>
        <p:nvGrpSpPr>
          <p:cNvPr id="674" name="Groupe 673"/>
          <p:cNvGrpSpPr/>
          <p:nvPr/>
        </p:nvGrpSpPr>
        <p:grpSpPr>
          <a:xfrm>
            <a:off x="3885689" y="2528067"/>
            <a:ext cx="761325" cy="891858"/>
            <a:chOff x="5070966" y="4145814"/>
            <a:chExt cx="824769" cy="966180"/>
          </a:xfrm>
        </p:grpSpPr>
        <p:grpSp>
          <p:nvGrpSpPr>
            <p:cNvPr id="675" name="Groupe 674"/>
            <p:cNvGrpSpPr>
              <a:grpSpLocks noChangeAspect="1"/>
            </p:cNvGrpSpPr>
            <p:nvPr/>
          </p:nvGrpSpPr>
          <p:grpSpPr>
            <a:xfrm>
              <a:off x="5086426" y="4154226"/>
              <a:ext cx="809309" cy="900000"/>
              <a:chOff x="4463936" y="1927690"/>
              <a:chExt cx="3342031" cy="3604799"/>
            </a:xfrm>
          </p:grpSpPr>
          <p:sp>
            <p:nvSpPr>
              <p:cNvPr id="677" name="Ellipse 676"/>
              <p:cNvSpPr/>
              <p:nvPr/>
            </p:nvSpPr>
            <p:spPr>
              <a:xfrm>
                <a:off x="5684515" y="1927690"/>
                <a:ext cx="1199213" cy="101038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8" name="Ellipse 677"/>
              <p:cNvSpPr/>
              <p:nvPr/>
            </p:nvSpPr>
            <p:spPr>
              <a:xfrm rot="936048">
                <a:off x="5531734" y="2998898"/>
                <a:ext cx="670505" cy="1592622"/>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9" name="Ellipse 678"/>
              <p:cNvSpPr/>
              <p:nvPr/>
            </p:nvSpPr>
            <p:spPr>
              <a:xfrm>
                <a:off x="7512429" y="3402767"/>
                <a:ext cx="293538"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0" name="Ellipse 679"/>
              <p:cNvSpPr/>
              <p:nvPr/>
            </p:nvSpPr>
            <p:spPr>
              <a:xfrm>
                <a:off x="4463936" y="3402767"/>
                <a:ext cx="293538" cy="28731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1" name="Ellipse 680"/>
              <p:cNvSpPr/>
              <p:nvPr/>
            </p:nvSpPr>
            <p:spPr>
              <a:xfrm>
                <a:off x="6775554" y="5068973"/>
                <a:ext cx="539645" cy="26982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2" name="Ellipse 681"/>
              <p:cNvSpPr/>
              <p:nvPr/>
            </p:nvSpPr>
            <p:spPr>
              <a:xfrm rot="16906819">
                <a:off x="4419689" y="5036667"/>
                <a:ext cx="675570" cy="316073"/>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3" name="Forme libre 682"/>
              <p:cNvSpPr/>
              <p:nvPr/>
            </p:nvSpPr>
            <p:spPr>
              <a:xfrm>
                <a:off x="6190938" y="3282846"/>
                <a:ext cx="1424864" cy="532478"/>
              </a:xfrm>
              <a:custGeom>
                <a:avLst/>
                <a:gdLst>
                  <a:gd name="connsiteX0" fmla="*/ 0 w 1424864"/>
                  <a:gd name="connsiteY0" fmla="*/ 0 h 532478"/>
                  <a:gd name="connsiteX1" fmla="*/ 614596 w 1424864"/>
                  <a:gd name="connsiteY1" fmla="*/ 524656 h 532478"/>
                  <a:gd name="connsiteX2" fmla="*/ 1319134 w 1424864"/>
                  <a:gd name="connsiteY2" fmla="*/ 314793 h 532478"/>
                  <a:gd name="connsiteX3" fmla="*/ 1409075 w 1424864"/>
                  <a:gd name="connsiteY3" fmla="*/ 314793 h 532478"/>
                </a:gdLst>
                <a:ahLst/>
                <a:cxnLst>
                  <a:cxn ang="0">
                    <a:pos x="connsiteX0" y="connsiteY0"/>
                  </a:cxn>
                  <a:cxn ang="0">
                    <a:pos x="connsiteX1" y="connsiteY1"/>
                  </a:cxn>
                  <a:cxn ang="0">
                    <a:pos x="connsiteX2" y="connsiteY2"/>
                  </a:cxn>
                  <a:cxn ang="0">
                    <a:pos x="connsiteX3" y="connsiteY3"/>
                  </a:cxn>
                </a:cxnLst>
                <a:rect l="l" t="t" r="r" b="b"/>
                <a:pathLst>
                  <a:path w="1424864" h="532478">
                    <a:moveTo>
                      <a:pt x="0" y="0"/>
                    </a:moveTo>
                    <a:cubicBezTo>
                      <a:pt x="197370" y="236095"/>
                      <a:pt x="394740" y="472191"/>
                      <a:pt x="614596" y="524656"/>
                    </a:cubicBezTo>
                    <a:cubicBezTo>
                      <a:pt x="834452" y="577122"/>
                      <a:pt x="1186721" y="349770"/>
                      <a:pt x="1319134" y="314793"/>
                    </a:cubicBezTo>
                    <a:cubicBezTo>
                      <a:pt x="1451547" y="279816"/>
                      <a:pt x="1430311" y="297304"/>
                      <a:pt x="1409075" y="314793"/>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4" name="Forme libre 683"/>
              <p:cNvSpPr/>
              <p:nvPr/>
            </p:nvSpPr>
            <p:spPr>
              <a:xfrm>
                <a:off x="4646951" y="2911237"/>
                <a:ext cx="1274164" cy="536501"/>
              </a:xfrm>
              <a:custGeom>
                <a:avLst/>
                <a:gdLst>
                  <a:gd name="connsiteX0" fmla="*/ 1274164 w 1274164"/>
                  <a:gd name="connsiteY0" fmla="*/ 221707 h 536501"/>
                  <a:gd name="connsiteX1" fmla="*/ 374754 w 1274164"/>
                  <a:gd name="connsiteY1" fmla="*/ 11845 h 536501"/>
                  <a:gd name="connsiteX2" fmla="*/ 0 w 1274164"/>
                  <a:gd name="connsiteY2" fmla="*/ 536501 h 536501"/>
                </a:gdLst>
                <a:ahLst/>
                <a:cxnLst>
                  <a:cxn ang="0">
                    <a:pos x="connsiteX0" y="connsiteY0"/>
                  </a:cxn>
                  <a:cxn ang="0">
                    <a:pos x="connsiteX1" y="connsiteY1"/>
                  </a:cxn>
                  <a:cxn ang="0">
                    <a:pos x="connsiteX2" y="connsiteY2"/>
                  </a:cxn>
                </a:cxnLst>
                <a:rect l="l" t="t" r="r" b="b"/>
                <a:pathLst>
                  <a:path w="1274164" h="536501">
                    <a:moveTo>
                      <a:pt x="1274164" y="221707"/>
                    </a:moveTo>
                    <a:cubicBezTo>
                      <a:pt x="930639" y="90543"/>
                      <a:pt x="587115" y="-40621"/>
                      <a:pt x="374754" y="11845"/>
                    </a:cubicBezTo>
                    <a:cubicBezTo>
                      <a:pt x="162393" y="64311"/>
                      <a:pt x="81196" y="300406"/>
                      <a:pt x="0" y="53650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5" name="Forme libre 684"/>
              <p:cNvSpPr/>
              <p:nvPr/>
            </p:nvSpPr>
            <p:spPr>
              <a:xfrm>
                <a:off x="4757475" y="4212236"/>
                <a:ext cx="878828" cy="734517"/>
              </a:xfrm>
              <a:custGeom>
                <a:avLst/>
                <a:gdLst>
                  <a:gd name="connsiteX0" fmla="*/ 794479 w 794479"/>
                  <a:gd name="connsiteY0" fmla="*/ 0 h 719528"/>
                  <a:gd name="connsiteX1" fmla="*/ 524656 w 794479"/>
                  <a:gd name="connsiteY1" fmla="*/ 539646 h 719528"/>
                  <a:gd name="connsiteX2" fmla="*/ 0 w 794479"/>
                  <a:gd name="connsiteY2" fmla="*/ 719528 h 719528"/>
                </a:gdLst>
                <a:ahLst/>
                <a:cxnLst>
                  <a:cxn ang="0">
                    <a:pos x="connsiteX0" y="connsiteY0"/>
                  </a:cxn>
                  <a:cxn ang="0">
                    <a:pos x="connsiteX1" y="connsiteY1"/>
                  </a:cxn>
                  <a:cxn ang="0">
                    <a:pos x="connsiteX2" y="connsiteY2"/>
                  </a:cxn>
                </a:cxnLst>
                <a:rect l="l" t="t" r="r" b="b"/>
                <a:pathLst>
                  <a:path w="794479" h="719528">
                    <a:moveTo>
                      <a:pt x="794479" y="0"/>
                    </a:moveTo>
                    <a:cubicBezTo>
                      <a:pt x="725774" y="209862"/>
                      <a:pt x="657069" y="419725"/>
                      <a:pt x="524656" y="539646"/>
                    </a:cubicBezTo>
                    <a:cubicBezTo>
                      <a:pt x="392243" y="659567"/>
                      <a:pt x="196121" y="689547"/>
                      <a:pt x="0" y="719528"/>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6" name="Forme libre 685"/>
              <p:cNvSpPr/>
              <p:nvPr/>
            </p:nvSpPr>
            <p:spPr>
              <a:xfrm>
                <a:off x="5831174" y="4317926"/>
                <a:ext cx="998284" cy="853681"/>
              </a:xfrm>
              <a:custGeom>
                <a:avLst/>
                <a:gdLst>
                  <a:gd name="connsiteX0" fmla="*/ 0 w 998284"/>
                  <a:gd name="connsiteY0" fmla="*/ 119163 h 853681"/>
                  <a:gd name="connsiteX1" fmla="*/ 884419 w 998284"/>
                  <a:gd name="connsiteY1" fmla="*/ 59202 h 853681"/>
                  <a:gd name="connsiteX2" fmla="*/ 959370 w 998284"/>
                  <a:gd name="connsiteY2" fmla="*/ 853681 h 853681"/>
                </a:gdLst>
                <a:ahLst/>
                <a:cxnLst>
                  <a:cxn ang="0">
                    <a:pos x="connsiteX0" y="connsiteY0"/>
                  </a:cxn>
                  <a:cxn ang="0">
                    <a:pos x="connsiteX1" y="connsiteY1"/>
                  </a:cxn>
                  <a:cxn ang="0">
                    <a:pos x="connsiteX2" y="connsiteY2"/>
                  </a:cxn>
                </a:cxnLst>
                <a:rect l="l" t="t" r="r" b="b"/>
                <a:pathLst>
                  <a:path w="998284" h="853681">
                    <a:moveTo>
                      <a:pt x="0" y="119163"/>
                    </a:moveTo>
                    <a:cubicBezTo>
                      <a:pt x="362262" y="27972"/>
                      <a:pt x="724524" y="-63218"/>
                      <a:pt x="884419" y="59202"/>
                    </a:cubicBezTo>
                    <a:cubicBezTo>
                      <a:pt x="1044314" y="181622"/>
                      <a:pt x="1001842" y="517651"/>
                      <a:pt x="959370" y="853681"/>
                    </a:cubicBez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76" name="Rectangle à coins arrondis 675"/>
            <p:cNvSpPr/>
            <p:nvPr/>
          </p:nvSpPr>
          <p:spPr>
            <a:xfrm>
              <a:off x="5070966" y="4145814"/>
              <a:ext cx="809309" cy="9661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87" name="ZoneTexte 12"/>
          <p:cNvSpPr txBox="1">
            <a:spLocks noChangeArrowheads="1"/>
          </p:cNvSpPr>
          <p:nvPr/>
        </p:nvSpPr>
        <p:spPr bwMode="auto">
          <a:xfrm>
            <a:off x="196518" y="1101944"/>
            <a:ext cx="1683474"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nSpc>
                <a:spcPts val="1939"/>
              </a:lnSpc>
            </a:pPr>
            <a:r>
              <a:rPr lang="fr-FR" sz="1846" u="sng" dirty="0">
                <a:latin typeface="+mn-lt"/>
              </a:rPr>
              <a:t>Exposés</a:t>
            </a:r>
            <a:r>
              <a:rPr lang="fr-FR" sz="1846" dirty="0">
                <a:latin typeface="+mn-lt"/>
              </a:rPr>
              <a:t> au FDR</a:t>
            </a:r>
          </a:p>
        </p:txBody>
      </p:sp>
      <p:sp>
        <p:nvSpPr>
          <p:cNvPr id="688" name="ZoneTexte 12"/>
          <p:cNvSpPr txBox="1">
            <a:spLocks noChangeArrowheads="1"/>
          </p:cNvSpPr>
          <p:nvPr/>
        </p:nvSpPr>
        <p:spPr bwMode="auto">
          <a:xfrm>
            <a:off x="-14750" y="3898330"/>
            <a:ext cx="2155975"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Garamond" pitchFamily="18" charset="0"/>
              </a:defRPr>
            </a:lvl1pPr>
            <a:lvl2pPr marL="742950" indent="-285750">
              <a:defRPr sz="2400">
                <a:solidFill>
                  <a:schemeClr val="tx1"/>
                </a:solidFill>
                <a:latin typeface="Garamond" pitchFamily="18" charset="0"/>
              </a:defRPr>
            </a:lvl2pPr>
            <a:lvl3pPr marL="1143000" indent="-228600">
              <a:defRPr sz="2400">
                <a:solidFill>
                  <a:schemeClr val="tx1"/>
                </a:solidFill>
                <a:latin typeface="Garamond" pitchFamily="18" charset="0"/>
              </a:defRPr>
            </a:lvl3pPr>
            <a:lvl4pPr marL="1600200" indent="-228600">
              <a:defRPr sz="2400">
                <a:solidFill>
                  <a:schemeClr val="tx1"/>
                </a:solidFill>
                <a:latin typeface="Garamond" pitchFamily="18" charset="0"/>
              </a:defRPr>
            </a:lvl4pPr>
            <a:lvl5pPr marL="2057400" indent="-228600">
              <a:defRPr sz="2400">
                <a:solidFill>
                  <a:schemeClr val="tx1"/>
                </a:solidFill>
                <a:latin typeface="Garamond" pitchFamily="18" charset="0"/>
              </a:defRPr>
            </a:lvl5pPr>
            <a:lvl6pPr marL="2514600" indent="-228600" eaLnBrk="0" fontAlgn="base" hangingPunct="0">
              <a:spcBef>
                <a:spcPct val="0"/>
              </a:spcBef>
              <a:spcAft>
                <a:spcPct val="0"/>
              </a:spcAft>
              <a:defRPr sz="2400">
                <a:solidFill>
                  <a:schemeClr val="tx1"/>
                </a:solidFill>
                <a:latin typeface="Garamond" pitchFamily="18" charset="0"/>
              </a:defRPr>
            </a:lvl6pPr>
            <a:lvl7pPr marL="2971800" indent="-228600" eaLnBrk="0" fontAlgn="base" hangingPunct="0">
              <a:spcBef>
                <a:spcPct val="0"/>
              </a:spcBef>
              <a:spcAft>
                <a:spcPct val="0"/>
              </a:spcAft>
              <a:defRPr sz="2400">
                <a:solidFill>
                  <a:schemeClr val="tx1"/>
                </a:solidFill>
                <a:latin typeface="Garamond" pitchFamily="18" charset="0"/>
              </a:defRPr>
            </a:lvl7pPr>
            <a:lvl8pPr marL="3429000" indent="-228600" eaLnBrk="0" fontAlgn="base" hangingPunct="0">
              <a:spcBef>
                <a:spcPct val="0"/>
              </a:spcBef>
              <a:spcAft>
                <a:spcPct val="0"/>
              </a:spcAft>
              <a:defRPr sz="2400">
                <a:solidFill>
                  <a:schemeClr val="tx1"/>
                </a:solidFill>
                <a:latin typeface="Garamond" pitchFamily="18" charset="0"/>
              </a:defRPr>
            </a:lvl8pPr>
            <a:lvl9pPr marL="3886200" indent="-228600" eaLnBrk="0" fontAlgn="base" hangingPunct="0">
              <a:spcBef>
                <a:spcPct val="0"/>
              </a:spcBef>
              <a:spcAft>
                <a:spcPct val="0"/>
              </a:spcAft>
              <a:defRPr sz="2400">
                <a:solidFill>
                  <a:schemeClr val="tx1"/>
                </a:solidFill>
                <a:latin typeface="Garamond" pitchFamily="18" charset="0"/>
              </a:defRPr>
            </a:lvl9pPr>
          </a:lstStyle>
          <a:p>
            <a:pPr>
              <a:lnSpc>
                <a:spcPts val="1939"/>
              </a:lnSpc>
            </a:pPr>
            <a:r>
              <a:rPr lang="fr-FR" sz="1846" u="sng" dirty="0">
                <a:latin typeface="+mn-lt"/>
              </a:rPr>
              <a:t>Non-exposés</a:t>
            </a:r>
            <a:r>
              <a:rPr lang="fr-FR" sz="1846" dirty="0">
                <a:latin typeface="+mn-lt"/>
              </a:rPr>
              <a:t> au FDR</a:t>
            </a:r>
          </a:p>
        </p:txBody>
      </p:sp>
      <p:sp>
        <p:nvSpPr>
          <p:cNvPr id="689" name="Flèche droite 688"/>
          <p:cNvSpPr/>
          <p:nvPr/>
        </p:nvSpPr>
        <p:spPr>
          <a:xfrm>
            <a:off x="5432687" y="2276361"/>
            <a:ext cx="601250" cy="2594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0" name="Flèche droite 689"/>
          <p:cNvSpPr/>
          <p:nvPr/>
        </p:nvSpPr>
        <p:spPr>
          <a:xfrm>
            <a:off x="5377076" y="5100253"/>
            <a:ext cx="656862" cy="2600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1" name="Flèche droite 690"/>
          <p:cNvSpPr/>
          <p:nvPr/>
        </p:nvSpPr>
        <p:spPr>
          <a:xfrm rot="5400000">
            <a:off x="6985623" y="3137595"/>
            <a:ext cx="564923" cy="2600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2" name="Flèche droite 691"/>
          <p:cNvSpPr/>
          <p:nvPr/>
        </p:nvSpPr>
        <p:spPr>
          <a:xfrm rot="16200000">
            <a:off x="6985622" y="4389773"/>
            <a:ext cx="564923" cy="2600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25563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8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8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6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9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9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7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7" grpId="0"/>
      <p:bldP spid="672" grpId="0"/>
      <p:bldP spid="673" grpId="0"/>
      <p:bldP spid="687" grpId="0"/>
      <p:bldP spid="688" grpId="0"/>
      <p:bldP spid="689" grpId="0" animBg="1"/>
      <p:bldP spid="690" grpId="0" animBg="1"/>
      <p:bldP spid="691" grpId="0" animBg="1"/>
      <p:bldP spid="69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733656" cy="792088"/>
          </a:xfrm>
        </p:spPr>
        <p:txBody>
          <a:bodyPr>
            <a:normAutofit fontScale="90000"/>
          </a:bodyPr>
          <a:lstStyle/>
          <a:p>
            <a:pPr algn="l"/>
            <a:r>
              <a:rPr lang="fr-FR" sz="3600" dirty="0">
                <a:solidFill>
                  <a:schemeClr val="tx1">
                    <a:lumMod val="65000"/>
                    <a:lumOff val="35000"/>
                  </a:schemeClr>
                </a:solidFill>
              </a:rPr>
              <a:t>MODALITES DE RECRUTEMENT DE LA POPULATION</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dirty="0"/>
              <a:t>Dans cohorte de type « exposé-non exposé »</a:t>
            </a:r>
          </a:p>
          <a:p>
            <a:pPr lvl="1">
              <a:buClr>
                <a:srgbClr val="25A79B"/>
              </a:buClr>
            </a:pPr>
            <a:r>
              <a:rPr lang="fr-FR" dirty="0"/>
              <a:t>Groupe de référence (= non-exposés) doit être comparable au groupe exposé en tous points sauf exposition</a:t>
            </a:r>
          </a:p>
          <a:p>
            <a:pPr lvl="2">
              <a:buClr>
                <a:srgbClr val="25A79B"/>
              </a:buClr>
            </a:pPr>
            <a:r>
              <a:rPr lang="fr-FR" dirty="0"/>
              <a:t>Modalités de suivi identiques</a:t>
            </a:r>
          </a:p>
          <a:p>
            <a:pPr lvl="2">
              <a:buClr>
                <a:srgbClr val="25A79B"/>
              </a:buClr>
            </a:pPr>
            <a:r>
              <a:rPr lang="fr-FR" dirty="0"/>
              <a:t>Mêmes critères et mesures de la maladie</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2263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733656" cy="792088"/>
          </a:xfrm>
        </p:spPr>
        <p:txBody>
          <a:bodyPr>
            <a:normAutofit fontScale="90000"/>
          </a:bodyPr>
          <a:lstStyle/>
          <a:p>
            <a:pPr algn="l"/>
            <a:r>
              <a:rPr lang="fr-FR" sz="3600" dirty="0">
                <a:solidFill>
                  <a:schemeClr val="tx1">
                    <a:lumMod val="65000"/>
                    <a:lumOff val="35000"/>
                  </a:schemeClr>
                </a:solidFill>
              </a:rPr>
              <a:t>MODALITES DE RECRUTEMENT DE LA POPULATION</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dirty="0"/>
              <a:t>Cohorte fixe : seuls les individus présents à la date de création de la cohorte ou pendant la période d’inclusion sont inclus</a:t>
            </a:r>
          </a:p>
          <a:p>
            <a:pPr>
              <a:buClr>
                <a:srgbClr val="25A79B"/>
              </a:buClr>
            </a:pPr>
            <a:r>
              <a:rPr lang="fr-FR" dirty="0"/>
              <a:t>Cohorte dynamique : tous les individus répondant aux critères d’inclusion entre la date de constitution de la cohorte et la date  de fin de suivi peuvent être inclus</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6155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rPr>
              <a:t>OBJECTIFS</a:t>
            </a:r>
          </a:p>
        </p:txBody>
      </p:sp>
      <p:sp>
        <p:nvSpPr>
          <p:cNvPr id="3" name="Espace réservé du contenu 2"/>
          <p:cNvSpPr>
            <a:spLocks noGrp="1"/>
          </p:cNvSpPr>
          <p:nvPr>
            <p:ph idx="4294967295"/>
          </p:nvPr>
        </p:nvSpPr>
        <p:spPr>
          <a:xfrm>
            <a:off x="889248" y="1124744"/>
            <a:ext cx="7787208" cy="4104456"/>
          </a:xfrm>
          <a:prstGeom prst="rect">
            <a:avLst/>
          </a:prstGeom>
        </p:spPr>
        <p:txBody>
          <a:bodyPr/>
          <a:lstStyle/>
          <a:p>
            <a:pPr>
              <a:buClr>
                <a:srgbClr val="25A79B"/>
              </a:buClr>
            </a:pPr>
            <a:r>
              <a:rPr lang="fr-FR" sz="2800" dirty="0"/>
              <a:t>Savoir reconnaître une étude de cohorte</a:t>
            </a:r>
          </a:p>
          <a:p>
            <a:pPr>
              <a:buClr>
                <a:srgbClr val="25A79B"/>
              </a:buClr>
            </a:pPr>
            <a:r>
              <a:rPr lang="fr-FR" sz="2800" dirty="0"/>
              <a:t>Connaître les principes méthodologiques d’une étude de cohorte</a:t>
            </a:r>
          </a:p>
          <a:p>
            <a:pPr>
              <a:buClr>
                <a:srgbClr val="25A79B"/>
              </a:buClr>
            </a:pPr>
            <a:r>
              <a:rPr lang="fr-FR" sz="2800" dirty="0"/>
              <a:t>Connaître les critères de choix d’une étude de cohorte = les points forts et points faibles</a:t>
            </a:r>
          </a:p>
        </p:txBody>
      </p:sp>
      <p:cxnSp>
        <p:nvCxnSpPr>
          <p:cNvPr id="9" name="Connecteur droit 8"/>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90822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e 6"/>
          <p:cNvGrpSpPr/>
          <p:nvPr/>
        </p:nvGrpSpPr>
        <p:grpSpPr>
          <a:xfrm>
            <a:off x="179512" y="116632"/>
            <a:ext cx="8763000" cy="6300540"/>
            <a:chOff x="381000" y="374898"/>
            <a:chExt cx="8763000" cy="6300540"/>
          </a:xfrm>
        </p:grpSpPr>
        <p:sp>
          <p:nvSpPr>
            <p:cNvPr id="9" name="Line 5"/>
            <p:cNvSpPr>
              <a:spLocks noChangeShapeType="1"/>
            </p:cNvSpPr>
            <p:nvPr/>
          </p:nvSpPr>
          <p:spPr bwMode="auto">
            <a:xfrm>
              <a:off x="3048000" y="2286000"/>
              <a:ext cx="4800600" cy="0"/>
            </a:xfrm>
            <a:prstGeom prst="line">
              <a:avLst/>
            </a:prstGeom>
            <a:noFill/>
            <a:ln w="9525">
              <a:solidFill>
                <a:schemeClr val="tx1"/>
              </a:solidFill>
              <a:round/>
              <a:headEnd type="diamond" w="lg" len="lg"/>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10" name="Line 7"/>
            <p:cNvSpPr>
              <a:spLocks noChangeShapeType="1"/>
            </p:cNvSpPr>
            <p:nvPr/>
          </p:nvSpPr>
          <p:spPr bwMode="auto">
            <a:xfrm>
              <a:off x="1295400" y="2667000"/>
              <a:ext cx="5334000" cy="0"/>
            </a:xfrm>
            <a:prstGeom prst="line">
              <a:avLst/>
            </a:prstGeom>
            <a:noFill/>
            <a:ln w="9525">
              <a:solidFill>
                <a:schemeClr val="tx1"/>
              </a:solidFill>
              <a:round/>
              <a:headEnd type="diamond" w="lg" len="lg"/>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11" name="Line 8"/>
            <p:cNvSpPr>
              <a:spLocks noChangeShapeType="1"/>
            </p:cNvSpPr>
            <p:nvPr/>
          </p:nvSpPr>
          <p:spPr bwMode="auto">
            <a:xfrm>
              <a:off x="457200" y="3429000"/>
              <a:ext cx="3962400" cy="0"/>
            </a:xfrm>
            <a:prstGeom prst="line">
              <a:avLst/>
            </a:prstGeom>
            <a:noFill/>
            <a:ln w="9525">
              <a:solidFill>
                <a:schemeClr val="tx1"/>
              </a:solidFill>
              <a:round/>
              <a:headEnd type="diamond" w="lg" len="lg"/>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12" name="Line 9"/>
            <p:cNvSpPr>
              <a:spLocks noChangeShapeType="1"/>
            </p:cNvSpPr>
            <p:nvPr/>
          </p:nvSpPr>
          <p:spPr bwMode="auto">
            <a:xfrm>
              <a:off x="3962400" y="4343400"/>
              <a:ext cx="4572000" cy="0"/>
            </a:xfrm>
            <a:prstGeom prst="line">
              <a:avLst/>
            </a:prstGeom>
            <a:noFill/>
            <a:ln w="9525">
              <a:solidFill>
                <a:schemeClr val="tx1"/>
              </a:solidFill>
              <a:round/>
              <a:headEnd type="diamond" w="lg" len="lg"/>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13" name="Line 10"/>
            <p:cNvSpPr>
              <a:spLocks noChangeShapeType="1"/>
            </p:cNvSpPr>
            <p:nvPr/>
          </p:nvSpPr>
          <p:spPr bwMode="auto">
            <a:xfrm>
              <a:off x="7086600" y="5486400"/>
              <a:ext cx="2057400" cy="0"/>
            </a:xfrm>
            <a:prstGeom prst="line">
              <a:avLst/>
            </a:prstGeom>
            <a:noFill/>
            <a:ln w="9525">
              <a:solidFill>
                <a:srgbClr val="00FFFF"/>
              </a:solidFill>
              <a:prstDash val="dashDot"/>
              <a:round/>
              <a:headEnd type="diamond" w="lg" len="lg"/>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14" name="Line 11"/>
            <p:cNvSpPr>
              <a:spLocks noChangeShapeType="1"/>
            </p:cNvSpPr>
            <p:nvPr/>
          </p:nvSpPr>
          <p:spPr bwMode="auto">
            <a:xfrm>
              <a:off x="5867400" y="5715000"/>
              <a:ext cx="2819400" cy="0"/>
            </a:xfrm>
            <a:prstGeom prst="line">
              <a:avLst/>
            </a:prstGeom>
            <a:noFill/>
            <a:ln w="9525">
              <a:solidFill>
                <a:srgbClr val="00FFFF"/>
              </a:solidFill>
              <a:prstDash val="dashDot"/>
              <a:round/>
              <a:headEnd type="diamond" w="lg" len="lg"/>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15" name="Line 12"/>
            <p:cNvSpPr>
              <a:spLocks noChangeShapeType="1"/>
            </p:cNvSpPr>
            <p:nvPr/>
          </p:nvSpPr>
          <p:spPr bwMode="auto">
            <a:xfrm>
              <a:off x="2286000" y="4800600"/>
              <a:ext cx="4038600" cy="0"/>
            </a:xfrm>
            <a:prstGeom prst="line">
              <a:avLst/>
            </a:prstGeom>
            <a:noFill/>
            <a:ln w="9525">
              <a:solidFill>
                <a:schemeClr val="tx1"/>
              </a:solidFill>
              <a:round/>
              <a:headEnd type="diamond" w="lg" len="lg"/>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16" name="Line 13"/>
            <p:cNvSpPr>
              <a:spLocks noChangeShapeType="1"/>
            </p:cNvSpPr>
            <p:nvPr/>
          </p:nvSpPr>
          <p:spPr bwMode="auto">
            <a:xfrm>
              <a:off x="2057400" y="4038600"/>
              <a:ext cx="6096000" cy="0"/>
            </a:xfrm>
            <a:prstGeom prst="line">
              <a:avLst/>
            </a:prstGeom>
            <a:noFill/>
            <a:ln w="9525">
              <a:solidFill>
                <a:schemeClr val="tx1"/>
              </a:solidFill>
              <a:round/>
              <a:headEnd type="diamond" w="lg" len="lg"/>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17" name="Line 14"/>
            <p:cNvSpPr>
              <a:spLocks noChangeShapeType="1"/>
            </p:cNvSpPr>
            <p:nvPr/>
          </p:nvSpPr>
          <p:spPr bwMode="auto">
            <a:xfrm>
              <a:off x="4572000" y="3733800"/>
              <a:ext cx="4572000" cy="0"/>
            </a:xfrm>
            <a:prstGeom prst="line">
              <a:avLst/>
            </a:prstGeom>
            <a:noFill/>
            <a:ln w="9525">
              <a:solidFill>
                <a:srgbClr val="00FFFF"/>
              </a:solidFill>
              <a:prstDash val="dashDot"/>
              <a:round/>
              <a:headEnd type="diamond" w="lg" len="lg"/>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18" name="Line 15"/>
            <p:cNvSpPr>
              <a:spLocks noChangeShapeType="1"/>
            </p:cNvSpPr>
            <p:nvPr/>
          </p:nvSpPr>
          <p:spPr bwMode="auto">
            <a:xfrm>
              <a:off x="4343400" y="3276600"/>
              <a:ext cx="1524000" cy="0"/>
            </a:xfrm>
            <a:prstGeom prst="line">
              <a:avLst/>
            </a:prstGeom>
            <a:noFill/>
            <a:ln w="9525">
              <a:solidFill>
                <a:srgbClr val="00FFFF"/>
              </a:solidFill>
              <a:prstDash val="dashDot"/>
              <a:round/>
              <a:headEnd type="diamond" w="lg" len="lg"/>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19" name="Line 16"/>
            <p:cNvSpPr>
              <a:spLocks noChangeShapeType="1"/>
            </p:cNvSpPr>
            <p:nvPr/>
          </p:nvSpPr>
          <p:spPr bwMode="auto">
            <a:xfrm>
              <a:off x="4800600" y="2057400"/>
              <a:ext cx="914400" cy="0"/>
            </a:xfrm>
            <a:prstGeom prst="line">
              <a:avLst/>
            </a:prstGeom>
            <a:noFill/>
            <a:ln w="9525">
              <a:solidFill>
                <a:srgbClr val="00FFFF"/>
              </a:solidFill>
              <a:prstDash val="dashDot"/>
              <a:round/>
              <a:headEnd type="diamond" w="lg" len="lg"/>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20" name="Line 18"/>
            <p:cNvSpPr>
              <a:spLocks noChangeShapeType="1"/>
            </p:cNvSpPr>
            <p:nvPr/>
          </p:nvSpPr>
          <p:spPr bwMode="auto">
            <a:xfrm>
              <a:off x="4140200" y="1874838"/>
              <a:ext cx="0" cy="4221162"/>
            </a:xfrm>
            <a:prstGeom prst="line">
              <a:avLst/>
            </a:prstGeom>
            <a:ln>
              <a:headEnd/>
              <a:tailEnd type="stealth" w="lg" len="lg"/>
            </a:ln>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p>
          </p:txBody>
        </p:sp>
        <p:sp>
          <p:nvSpPr>
            <p:cNvPr id="21" name="Text Box 19"/>
            <p:cNvSpPr txBox="1">
              <a:spLocks noChangeArrowheads="1"/>
            </p:cNvSpPr>
            <p:nvPr/>
          </p:nvSpPr>
          <p:spPr bwMode="auto">
            <a:xfrm>
              <a:off x="3328988" y="1350963"/>
              <a:ext cx="1622425" cy="523875"/>
            </a:xfrm>
            <a:prstGeom prst="rect">
              <a:avLst/>
            </a:prstGeom>
            <a:ln/>
          </p:spPr>
          <p:style>
            <a:lnRef idx="3">
              <a:schemeClr val="lt1"/>
            </a:lnRef>
            <a:fillRef idx="1">
              <a:schemeClr val="accent3"/>
            </a:fillRef>
            <a:effectRef idx="1">
              <a:schemeClr val="accent3"/>
            </a:effectRef>
            <a:fontRef idx="minor">
              <a:schemeClr val="lt1"/>
            </a:fontRef>
          </p:style>
          <p:txBody>
            <a:bodyPr wrap="non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defRPr/>
              </a:pPr>
              <a:r>
                <a:rPr lang="fr-FR" sz="2800" b="1" dirty="0">
                  <a:solidFill>
                    <a:schemeClr val="bg1"/>
                  </a:solidFill>
                  <a:effectLst>
                    <a:outerShdw blurRad="38100" dist="38100" dir="2700000" algn="tl">
                      <a:srgbClr val="000000">
                        <a:alpha val="43137"/>
                      </a:srgbClr>
                    </a:outerShdw>
                  </a:effectLst>
                  <a:latin typeface="Garamond" pitchFamily="18" charset="0"/>
                </a:rPr>
                <a:t>Inclusion</a:t>
              </a:r>
              <a:endParaRPr lang="fr-FR" sz="3200" b="1" dirty="0">
                <a:solidFill>
                  <a:schemeClr val="bg1"/>
                </a:solidFill>
                <a:effectLst>
                  <a:outerShdw blurRad="38100" dist="38100" dir="2700000" algn="tl">
                    <a:srgbClr val="000000">
                      <a:alpha val="43137"/>
                    </a:srgbClr>
                  </a:outerShdw>
                </a:effectLst>
                <a:latin typeface="Garamond" pitchFamily="18" charset="0"/>
              </a:endParaRPr>
            </a:p>
          </p:txBody>
        </p:sp>
        <p:sp>
          <p:nvSpPr>
            <p:cNvPr id="22" name="Line 20"/>
            <p:cNvSpPr>
              <a:spLocks noChangeShapeType="1"/>
            </p:cNvSpPr>
            <p:nvPr/>
          </p:nvSpPr>
          <p:spPr bwMode="auto">
            <a:xfrm>
              <a:off x="6156325" y="662930"/>
              <a:ext cx="228600" cy="0"/>
            </a:xfrm>
            <a:prstGeom prst="line">
              <a:avLst/>
            </a:prstGeom>
            <a:noFill/>
            <a:ln w="9525">
              <a:solidFill>
                <a:schemeClr val="tx1"/>
              </a:solidFill>
              <a:round/>
              <a:headEnd type="diamond" w="lg" len="lg"/>
              <a:tailEnd/>
            </a:ln>
            <a:extLst>
              <a:ext uri="{909E8E84-426E-40DD-AFC4-6F175D3DCCD1}">
                <a14:hiddenFill xmlns:a14="http://schemas.microsoft.com/office/drawing/2010/main">
                  <a:noFill/>
                </a14:hiddenFill>
              </a:ext>
            </a:extLst>
          </p:spPr>
          <p:txBody>
            <a:bodyPr wrap="none" anchor="ctr"/>
            <a:lstStyle/>
            <a:p>
              <a:endParaRPr lang="fr-FR"/>
            </a:p>
          </p:txBody>
        </p:sp>
        <p:sp>
          <p:nvSpPr>
            <p:cNvPr id="23" name="Line 21"/>
            <p:cNvSpPr>
              <a:spLocks noChangeShapeType="1"/>
            </p:cNvSpPr>
            <p:nvPr/>
          </p:nvSpPr>
          <p:spPr bwMode="auto">
            <a:xfrm>
              <a:off x="6141640" y="984175"/>
              <a:ext cx="152400" cy="0"/>
            </a:xfrm>
            <a:prstGeom prst="line">
              <a:avLst/>
            </a:prstGeom>
            <a:noFill/>
            <a:ln w="9525">
              <a:solidFill>
                <a:schemeClr val="tx1"/>
              </a:solidFill>
              <a:round/>
              <a:headEnd/>
              <a:tailEnd type="oval" w="lg" len="lg"/>
            </a:ln>
            <a:extLst>
              <a:ext uri="{909E8E84-426E-40DD-AFC4-6F175D3DCCD1}">
                <a14:hiddenFill xmlns:a14="http://schemas.microsoft.com/office/drawing/2010/main">
                  <a:noFill/>
                </a14:hiddenFill>
              </a:ext>
            </a:extLst>
          </p:spPr>
          <p:txBody>
            <a:bodyPr wrap="none" anchor="ctr"/>
            <a:lstStyle/>
            <a:p>
              <a:endParaRPr lang="fr-FR"/>
            </a:p>
          </p:txBody>
        </p:sp>
        <p:sp>
          <p:nvSpPr>
            <p:cNvPr id="24" name="Text Box 22"/>
            <p:cNvSpPr txBox="1">
              <a:spLocks noChangeArrowheads="1"/>
            </p:cNvSpPr>
            <p:nvPr/>
          </p:nvSpPr>
          <p:spPr bwMode="auto">
            <a:xfrm>
              <a:off x="6461125" y="374898"/>
              <a:ext cx="18732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eaLnBrk="0" hangingPunct="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eaLnBrk="0" hangingPunct="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eaLnBrk="0" hangingPunct="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eaLnBrk="0" hangingPunct="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a:spcBef>
                  <a:spcPct val="0"/>
                </a:spcBef>
                <a:buClrTx/>
                <a:buFontTx/>
                <a:buNone/>
              </a:pPr>
              <a:r>
                <a:rPr lang="fr-FR" altLang="fr-FR" sz="2400" dirty="0">
                  <a:latin typeface="Garamond" panose="02020404030301010803" pitchFamily="18" charset="0"/>
                </a:rPr>
                <a:t>Facteur étudié</a:t>
              </a:r>
            </a:p>
          </p:txBody>
        </p:sp>
        <p:sp>
          <p:nvSpPr>
            <p:cNvPr id="25" name="Text Box 23"/>
            <p:cNvSpPr txBox="1">
              <a:spLocks noChangeArrowheads="1"/>
            </p:cNvSpPr>
            <p:nvPr/>
          </p:nvSpPr>
          <p:spPr bwMode="auto">
            <a:xfrm>
              <a:off x="6430565" y="734938"/>
              <a:ext cx="25669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eaLnBrk="0" hangingPunct="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eaLnBrk="0" hangingPunct="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eaLnBrk="0" hangingPunct="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eaLnBrk="0" hangingPunct="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a:spcBef>
                  <a:spcPct val="0"/>
                </a:spcBef>
                <a:buClrTx/>
                <a:buFontTx/>
                <a:buNone/>
              </a:pPr>
              <a:r>
                <a:rPr lang="fr-FR" altLang="fr-FR" sz="2400" dirty="0">
                  <a:latin typeface="Garamond" panose="02020404030301010803" pitchFamily="18" charset="0"/>
                </a:rPr>
                <a:t>Critère de Jugement</a:t>
              </a:r>
            </a:p>
          </p:txBody>
        </p:sp>
        <p:sp>
          <p:nvSpPr>
            <p:cNvPr id="26" name="Text Box 24"/>
            <p:cNvSpPr txBox="1">
              <a:spLocks noChangeArrowheads="1"/>
            </p:cNvSpPr>
            <p:nvPr/>
          </p:nvSpPr>
          <p:spPr bwMode="auto">
            <a:xfrm>
              <a:off x="381000" y="6218238"/>
              <a:ext cx="838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eaLnBrk="0" hangingPunct="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eaLnBrk="0" hangingPunct="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eaLnBrk="0" hangingPunct="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eaLnBrk="0" hangingPunct="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algn="ctr">
                <a:spcBef>
                  <a:spcPct val="0"/>
                </a:spcBef>
                <a:buClrTx/>
                <a:buFontTx/>
                <a:buNone/>
              </a:pPr>
              <a:r>
                <a:rPr lang="fr-FR" altLang="fr-FR" sz="2400">
                  <a:latin typeface="Garamond" panose="02020404030301010803" pitchFamily="18" charset="0"/>
                  <a:sym typeface="Symbol" panose="05050102010706020507" pitchFamily="18" charset="2"/>
                </a:rPr>
                <a:t></a:t>
              </a:r>
              <a:r>
                <a:rPr lang="fr-FR" altLang="fr-FR" sz="2400">
                  <a:latin typeface="Garamond" panose="02020404030301010803" pitchFamily="18" charset="0"/>
                </a:rPr>
                <a:t> </a:t>
              </a:r>
              <a:r>
                <a:rPr lang="fr-FR" altLang="fr-FR" sz="2400">
                  <a:latin typeface="Garamond" panose="02020404030301010803" pitchFamily="18" charset="0"/>
                  <a:sym typeface="Symbol" panose="05050102010706020507" pitchFamily="18" charset="2"/>
                </a:rPr>
                <a:t></a:t>
              </a:r>
              <a:r>
                <a:rPr lang="fr-FR" altLang="fr-FR" sz="2400">
                  <a:latin typeface="Garamond" panose="02020404030301010803" pitchFamily="18" charset="0"/>
                </a:rPr>
                <a:t> </a:t>
              </a:r>
              <a:r>
                <a:rPr lang="fr-FR" altLang="fr-FR" sz="2400">
                  <a:latin typeface="Garamond" panose="02020404030301010803" pitchFamily="18" charset="0"/>
                  <a:sym typeface="Symbol" panose="05050102010706020507" pitchFamily="18" charset="2"/>
                </a:rPr>
                <a:t></a:t>
              </a:r>
              <a:r>
                <a:rPr lang="fr-FR" altLang="fr-FR" sz="2400">
                  <a:latin typeface="Garamond" panose="02020404030301010803" pitchFamily="18" charset="0"/>
                </a:rPr>
                <a:t> TEMPS </a:t>
              </a:r>
              <a:r>
                <a:rPr lang="fr-FR" altLang="fr-FR" sz="2400">
                  <a:latin typeface="Garamond" panose="02020404030301010803" pitchFamily="18" charset="0"/>
                  <a:sym typeface="Symbol" panose="05050102010706020507" pitchFamily="18" charset="2"/>
                </a:rPr>
                <a:t>  </a:t>
              </a:r>
            </a:p>
          </p:txBody>
        </p:sp>
        <p:sp>
          <p:nvSpPr>
            <p:cNvPr id="27" name="Line 25"/>
            <p:cNvSpPr>
              <a:spLocks noChangeShapeType="1"/>
            </p:cNvSpPr>
            <p:nvPr/>
          </p:nvSpPr>
          <p:spPr bwMode="auto">
            <a:xfrm>
              <a:off x="685800" y="676275"/>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fr-FR"/>
            </a:p>
          </p:txBody>
        </p:sp>
        <p:sp>
          <p:nvSpPr>
            <p:cNvPr id="28" name="Text Box 26"/>
            <p:cNvSpPr txBox="1">
              <a:spLocks noChangeArrowheads="1"/>
            </p:cNvSpPr>
            <p:nvPr/>
          </p:nvSpPr>
          <p:spPr bwMode="auto">
            <a:xfrm>
              <a:off x="1331913" y="404813"/>
              <a:ext cx="311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eaLnBrk="0" hangingPunct="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eaLnBrk="0" hangingPunct="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eaLnBrk="0" hangingPunct="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eaLnBrk="0" hangingPunct="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a:spcBef>
                  <a:spcPct val="0"/>
                </a:spcBef>
                <a:buClrTx/>
                <a:buFontTx/>
                <a:buNone/>
              </a:pPr>
              <a:r>
                <a:rPr lang="fr-FR" altLang="fr-FR" sz="2400">
                  <a:latin typeface="Garamond" panose="02020404030301010803" pitchFamily="18" charset="0"/>
                </a:rPr>
                <a:t>Cohorte prospective fixe</a:t>
              </a:r>
            </a:p>
          </p:txBody>
        </p:sp>
        <p:sp>
          <p:nvSpPr>
            <p:cNvPr id="29" name="Line 27"/>
            <p:cNvSpPr>
              <a:spLocks noChangeShapeType="1"/>
            </p:cNvSpPr>
            <p:nvPr/>
          </p:nvSpPr>
          <p:spPr bwMode="auto">
            <a:xfrm>
              <a:off x="685800" y="908050"/>
              <a:ext cx="533400" cy="0"/>
            </a:xfrm>
            <a:prstGeom prst="line">
              <a:avLst/>
            </a:prstGeom>
            <a:noFill/>
            <a:ln w="9525">
              <a:solidFill>
                <a:srgbClr val="00FFFF"/>
              </a:solidFill>
              <a:prstDash val="lgDashDot"/>
              <a:round/>
              <a:headEnd/>
              <a:tailEnd/>
            </a:ln>
            <a:extLst>
              <a:ext uri="{909E8E84-426E-40DD-AFC4-6F175D3DCCD1}">
                <a14:hiddenFill xmlns:a14="http://schemas.microsoft.com/office/drawing/2010/main">
                  <a:noFill/>
                </a14:hiddenFill>
              </a:ext>
            </a:extLst>
          </p:spPr>
          <p:txBody>
            <a:bodyPr wrap="none" anchor="ctr"/>
            <a:lstStyle/>
            <a:p>
              <a:endParaRPr lang="fr-FR"/>
            </a:p>
          </p:txBody>
        </p:sp>
        <p:sp>
          <p:nvSpPr>
            <p:cNvPr id="30" name="Text Box 28"/>
            <p:cNvSpPr txBox="1">
              <a:spLocks noChangeArrowheads="1"/>
            </p:cNvSpPr>
            <p:nvPr/>
          </p:nvSpPr>
          <p:spPr bwMode="auto">
            <a:xfrm>
              <a:off x="1331913" y="692150"/>
              <a:ext cx="404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300"/>
                </a:spcBef>
                <a:buClr>
                  <a:srgbClr val="A04DA3"/>
                </a:buClr>
                <a:buFont typeface="Georgia" panose="02040502050405020303" pitchFamily="18" charset="0"/>
                <a:buChar char="•"/>
                <a:defRPr sz="2800">
                  <a:solidFill>
                    <a:schemeClr val="tx1"/>
                  </a:solidFill>
                  <a:latin typeface="Georgia" panose="02040502050405020303" pitchFamily="18" charset="0"/>
                </a:defRPr>
              </a:lvl1pPr>
              <a:lvl2pPr marL="742950" indent="-285750" eaLnBrk="0" hangingPunct="0">
                <a:spcBef>
                  <a:spcPts val="300"/>
                </a:spcBef>
                <a:buClr>
                  <a:schemeClr val="accent2"/>
                </a:buClr>
                <a:buFont typeface="Georgia" panose="02040502050405020303" pitchFamily="18" charset="0"/>
                <a:buChar char="▫"/>
                <a:defRPr sz="2600">
                  <a:solidFill>
                    <a:schemeClr val="accent2"/>
                  </a:solidFill>
                  <a:latin typeface="Georgia" panose="02040502050405020303" pitchFamily="18" charset="0"/>
                </a:defRPr>
              </a:lvl2pPr>
              <a:lvl3pPr marL="1143000" indent="-228600" eaLnBrk="0" hangingPunct="0">
                <a:spcBef>
                  <a:spcPts val="300"/>
                </a:spcBef>
                <a:buClr>
                  <a:schemeClr val="accent1"/>
                </a:buClr>
                <a:buFont typeface="Wingdings 2" panose="05020102010507070707" pitchFamily="18" charset="2"/>
                <a:buChar char=""/>
                <a:defRPr sz="2400">
                  <a:solidFill>
                    <a:schemeClr val="accent1"/>
                  </a:solidFill>
                  <a:latin typeface="Georgia" panose="02040502050405020303" pitchFamily="18" charset="0"/>
                </a:defRPr>
              </a:lvl3pPr>
              <a:lvl4pPr marL="1600200" indent="-228600" eaLnBrk="0" hangingPunct="0">
                <a:spcBef>
                  <a:spcPts val="300"/>
                </a:spcBef>
                <a:buClr>
                  <a:schemeClr val="accent1"/>
                </a:buClr>
                <a:buFont typeface="Wingdings 2" panose="05020102010507070707" pitchFamily="18" charset="2"/>
                <a:buChar char=""/>
                <a:defRPr sz="2200">
                  <a:solidFill>
                    <a:schemeClr val="accent1"/>
                  </a:solidFill>
                  <a:latin typeface="Georgia" panose="02040502050405020303" pitchFamily="18" charset="0"/>
                </a:defRPr>
              </a:lvl4pPr>
              <a:lvl5pPr marL="2057400" indent="-228600" eaLnBrk="0" hangingPunct="0">
                <a:spcBef>
                  <a:spcPts val="300"/>
                </a:spcBef>
                <a:buClr>
                  <a:srgbClr val="A04DA3"/>
                </a:buClr>
                <a:buFont typeface="Georgia" panose="02040502050405020303" pitchFamily="18" charset="0"/>
                <a:buChar char="▫"/>
                <a:defRPr sz="2000">
                  <a:solidFill>
                    <a:srgbClr val="A04DA3"/>
                  </a:solidFill>
                  <a:latin typeface="Georgia" panose="02040502050405020303" pitchFamily="18" charset="0"/>
                </a:defRPr>
              </a:lvl5pPr>
              <a:lvl6pPr marL="25146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6pPr>
              <a:lvl7pPr marL="29718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7pPr>
              <a:lvl8pPr marL="34290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8pPr>
              <a:lvl9pPr marL="3886200" indent="-228600" eaLnBrk="0" fontAlgn="base" hangingPunct="0">
                <a:spcBef>
                  <a:spcPts val="300"/>
                </a:spcBef>
                <a:spcAft>
                  <a:spcPct val="0"/>
                </a:spcAft>
                <a:buClr>
                  <a:srgbClr val="A04DA3"/>
                </a:buClr>
                <a:buFont typeface="Georgia" panose="02040502050405020303" pitchFamily="18" charset="0"/>
                <a:buChar char="▫"/>
                <a:defRPr sz="2000">
                  <a:solidFill>
                    <a:srgbClr val="A04DA3"/>
                  </a:solidFill>
                  <a:latin typeface="Georgia" panose="02040502050405020303" pitchFamily="18" charset="0"/>
                </a:defRPr>
              </a:lvl9pPr>
            </a:lstStyle>
            <a:p>
              <a:pPr>
                <a:spcBef>
                  <a:spcPct val="0"/>
                </a:spcBef>
                <a:buClrTx/>
                <a:buFontTx/>
                <a:buNone/>
              </a:pPr>
              <a:r>
                <a:rPr lang="fr-FR" altLang="fr-FR" sz="2400" dirty="0">
                  <a:latin typeface="Garamond" panose="02020404030301010803" pitchFamily="18" charset="0"/>
                </a:rPr>
                <a:t>Cohorte prospective dynamique </a:t>
              </a:r>
            </a:p>
          </p:txBody>
        </p:sp>
      </p:grpSp>
    </p:spTree>
    <p:extLst>
      <p:ext uri="{BB962C8B-B14F-4D97-AF65-F5344CB8AC3E}">
        <p14:creationId xmlns:p14="http://schemas.microsoft.com/office/powerpoint/2010/main" val="4260486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635AF-10D8-DE5B-9591-8B65FECDA6B8}"/>
            </a:ext>
          </a:extLst>
        </p:cNvPr>
        <p:cNvGrpSpPr/>
        <p:nvPr/>
      </p:nvGrpSpPr>
      <p:grpSpPr>
        <a:xfrm>
          <a:off x="0" y="0"/>
          <a:ext cx="0" cy="0"/>
          <a:chOff x="0" y="0"/>
          <a:chExt cx="0" cy="0"/>
        </a:xfrm>
      </p:grpSpPr>
      <p:sp>
        <p:nvSpPr>
          <p:cNvPr id="4" name="Titre 1">
            <a:extLst>
              <a:ext uri="{FF2B5EF4-FFF2-40B4-BE49-F238E27FC236}">
                <a16:creationId xmlns:a16="http://schemas.microsoft.com/office/drawing/2014/main" id="{45B54FE3-7607-E3A6-466B-86D750606A63}"/>
              </a:ext>
            </a:extLst>
          </p:cNvPr>
          <p:cNvSpPr>
            <a:spLocks noGrp="1"/>
          </p:cNvSpPr>
          <p:nvPr>
            <p:ph type="title" idx="4294967295"/>
          </p:nvPr>
        </p:nvSpPr>
        <p:spPr>
          <a:xfrm>
            <a:off x="302840" y="116632"/>
            <a:ext cx="8733656" cy="792088"/>
          </a:xfrm>
        </p:spPr>
        <p:txBody>
          <a:bodyPr>
            <a:normAutofit/>
          </a:bodyPr>
          <a:lstStyle/>
          <a:p>
            <a:pPr algn="l"/>
            <a:r>
              <a:rPr lang="fr-FR" sz="3600" dirty="0">
                <a:solidFill>
                  <a:schemeClr val="tx1">
                    <a:lumMod val="65000"/>
                    <a:lumOff val="35000"/>
                  </a:schemeClr>
                </a:solidFill>
              </a:rPr>
              <a:t>MODALITES DE MESURE</a:t>
            </a:r>
          </a:p>
        </p:txBody>
      </p:sp>
      <p:sp>
        <p:nvSpPr>
          <p:cNvPr id="5" name="Espace réservé du contenu 2">
            <a:extLst>
              <a:ext uri="{FF2B5EF4-FFF2-40B4-BE49-F238E27FC236}">
                <a16:creationId xmlns:a16="http://schemas.microsoft.com/office/drawing/2014/main" id="{F7FD3906-7D82-8907-73A6-75D647E23271}"/>
              </a:ext>
            </a:extLst>
          </p:cNvPr>
          <p:cNvSpPr>
            <a:spLocks noGrp="1"/>
          </p:cNvSpPr>
          <p:nvPr>
            <p:ph idx="4294967295"/>
          </p:nvPr>
        </p:nvSpPr>
        <p:spPr>
          <a:xfrm>
            <a:off x="755576" y="980728"/>
            <a:ext cx="8280920" cy="5035425"/>
          </a:xfrm>
          <a:prstGeom prst="rect">
            <a:avLst/>
          </a:prstGeom>
        </p:spPr>
        <p:txBody>
          <a:bodyPr/>
          <a:lstStyle/>
          <a:p>
            <a:pPr>
              <a:buClr>
                <a:srgbClr val="25A79B"/>
              </a:buClr>
            </a:pPr>
            <a:r>
              <a:rPr lang="fr-FR" dirty="0"/>
              <a:t>Exposition</a:t>
            </a:r>
          </a:p>
          <a:p>
            <a:pPr lvl="1">
              <a:buClr>
                <a:srgbClr val="25A79B"/>
              </a:buClr>
            </a:pPr>
            <a:r>
              <a:rPr lang="fr-FR" dirty="0"/>
              <a:t>Définition ++ : en prospectif =&gt; mesure fine et non biaisée</a:t>
            </a:r>
          </a:p>
          <a:p>
            <a:pPr lvl="2">
              <a:buClr>
                <a:srgbClr val="25A79B"/>
              </a:buClr>
            </a:pPr>
            <a:r>
              <a:rPr lang="fr-FR" dirty="0"/>
              <a:t>Choix de critères objectifs</a:t>
            </a:r>
          </a:p>
          <a:p>
            <a:pPr lvl="2">
              <a:buClr>
                <a:srgbClr val="25A79B"/>
              </a:buClr>
            </a:pPr>
            <a:r>
              <a:rPr lang="fr-FR" dirty="0"/>
              <a:t>Questionnaires standardisés </a:t>
            </a:r>
          </a:p>
          <a:p>
            <a:pPr lvl="1">
              <a:buClr>
                <a:srgbClr val="25A79B"/>
              </a:buClr>
            </a:pPr>
            <a:r>
              <a:rPr lang="fr-FR" dirty="0"/>
              <a:t>Choix du seuil : niveau suffisant pour entraîner la maladie (expo professionnelles)</a:t>
            </a:r>
          </a:p>
          <a:p>
            <a:pPr lvl="1">
              <a:buClr>
                <a:srgbClr val="25A79B"/>
              </a:buClr>
            </a:pPr>
            <a:r>
              <a:rPr lang="fr-FR" dirty="0"/>
              <a:t>Intensité de l’exposition</a:t>
            </a:r>
          </a:p>
          <a:p>
            <a:pPr lvl="2">
              <a:buClr>
                <a:srgbClr val="25A79B"/>
              </a:buClr>
            </a:pPr>
            <a:r>
              <a:rPr lang="fr-FR" dirty="0"/>
              <a:t>intéressant de pouvoir identifier des catégories d’exposition contrastées =&gt; relation dose-effet </a:t>
            </a:r>
          </a:p>
          <a:p>
            <a:pPr marL="914400" lvl="2" indent="0">
              <a:buClr>
                <a:srgbClr val="25A79B"/>
              </a:buClr>
              <a:buNone/>
            </a:pPr>
            <a:r>
              <a:rPr lang="fr-FR" dirty="0"/>
              <a:t>(ex : relation exposition aux ondes du téléphone mobile : sujets non exposés rares en France)</a:t>
            </a:r>
          </a:p>
        </p:txBody>
      </p:sp>
      <p:cxnSp>
        <p:nvCxnSpPr>
          <p:cNvPr id="8" name="Connecteur droit 7">
            <a:extLst>
              <a:ext uri="{FF2B5EF4-FFF2-40B4-BE49-F238E27FC236}">
                <a16:creationId xmlns:a16="http://schemas.microsoft.com/office/drawing/2014/main" id="{D7517B30-84B2-6931-E311-10DD9D8EB845}"/>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7025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733656" cy="792088"/>
          </a:xfrm>
        </p:spPr>
        <p:txBody>
          <a:bodyPr>
            <a:normAutofit/>
          </a:bodyPr>
          <a:lstStyle/>
          <a:p>
            <a:pPr algn="l"/>
            <a:r>
              <a:rPr lang="fr-FR" sz="3600" dirty="0">
                <a:solidFill>
                  <a:schemeClr val="tx1">
                    <a:lumMod val="65000"/>
                    <a:lumOff val="35000"/>
                  </a:schemeClr>
                </a:solidFill>
              </a:rPr>
              <a:t>MODALITES DE MESURE</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dirty="0"/>
              <a:t>Etat de santé</a:t>
            </a:r>
          </a:p>
          <a:p>
            <a:pPr lvl="1">
              <a:buClr>
                <a:srgbClr val="25A79B"/>
              </a:buClr>
            </a:pPr>
            <a:r>
              <a:rPr lang="fr-FR" dirty="0"/>
              <a:t>Statut vital / mortalité / morbidité </a:t>
            </a:r>
          </a:p>
          <a:p>
            <a:pPr lvl="1">
              <a:buClr>
                <a:srgbClr val="25A79B"/>
              </a:buClr>
            </a:pPr>
            <a:r>
              <a:rPr lang="fr-FR" dirty="0"/>
              <a:t>Définition de la maladie avant le début de l’étude ++</a:t>
            </a:r>
          </a:p>
          <a:p>
            <a:pPr lvl="2">
              <a:buClr>
                <a:srgbClr val="25A79B"/>
              </a:buClr>
            </a:pPr>
            <a:r>
              <a:rPr lang="fr-FR" dirty="0"/>
              <a:t>Choix de critères objectifs</a:t>
            </a:r>
          </a:p>
          <a:p>
            <a:pPr lvl="2">
              <a:buClr>
                <a:srgbClr val="25A79B"/>
              </a:buClr>
            </a:pPr>
            <a:r>
              <a:rPr lang="fr-FR" dirty="0"/>
              <a:t>Définition consensuelle</a:t>
            </a:r>
          </a:p>
          <a:p>
            <a:pPr lvl="1">
              <a:buClr>
                <a:srgbClr val="25A79B"/>
              </a:buClr>
            </a:pPr>
            <a:r>
              <a:rPr lang="fr-FR" dirty="0"/>
              <a:t>Accessible durant toute la durée de l’étude</a:t>
            </a:r>
          </a:p>
          <a:p>
            <a:pPr lvl="2">
              <a:buClr>
                <a:srgbClr val="25A79B"/>
              </a:buClr>
            </a:pPr>
            <a:r>
              <a:rPr lang="fr-FR" dirty="0"/>
              <a:t>S’assurer qu’on recueille bien de la même manière pour tous</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72800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733656" cy="792088"/>
          </a:xfrm>
        </p:spPr>
        <p:txBody>
          <a:bodyPr>
            <a:normAutofit/>
          </a:bodyPr>
          <a:lstStyle/>
          <a:p>
            <a:pPr algn="l"/>
            <a:r>
              <a:rPr lang="fr-FR" sz="3600" dirty="0">
                <a:solidFill>
                  <a:schemeClr val="tx1">
                    <a:lumMod val="65000"/>
                    <a:lumOff val="35000"/>
                  </a:schemeClr>
                </a:solidFill>
              </a:rPr>
              <a:t>MODALITES DE MESURE</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dirty="0"/>
              <a:t>Sources des données</a:t>
            </a:r>
          </a:p>
          <a:p>
            <a:pPr lvl="1">
              <a:buClr>
                <a:srgbClr val="25A79B"/>
              </a:buClr>
            </a:pPr>
            <a:r>
              <a:rPr lang="fr-FR" dirty="0"/>
              <a:t>Suivi médical</a:t>
            </a:r>
          </a:p>
          <a:p>
            <a:pPr lvl="2">
              <a:buClr>
                <a:srgbClr val="25A79B"/>
              </a:buClr>
            </a:pPr>
            <a:r>
              <a:rPr lang="fr-FR" dirty="0"/>
              <a:t>Dossiers médicaux hospitaliers</a:t>
            </a:r>
          </a:p>
          <a:p>
            <a:pPr lvl="2">
              <a:buClr>
                <a:srgbClr val="25A79B"/>
              </a:buClr>
            </a:pPr>
            <a:r>
              <a:rPr lang="fr-FR" dirty="0"/>
              <a:t>Procédures de déclaration obligatoire</a:t>
            </a:r>
          </a:p>
          <a:p>
            <a:pPr lvl="1">
              <a:buClr>
                <a:srgbClr val="25A79B"/>
              </a:buClr>
            </a:pPr>
            <a:r>
              <a:rPr lang="fr-FR" dirty="0"/>
              <a:t>Sollicitations : appels, visites, consultations régulières</a:t>
            </a:r>
          </a:p>
          <a:p>
            <a:pPr lvl="1">
              <a:buClr>
                <a:srgbClr val="25A79B"/>
              </a:buClr>
            </a:pPr>
            <a:r>
              <a:rPr lang="fr-FR" dirty="0"/>
              <a:t>Registres : état civils, </a:t>
            </a:r>
            <a:r>
              <a:rPr lang="fr-FR" dirty="0" err="1"/>
              <a:t>CépiDC</a:t>
            </a:r>
            <a:endParaRPr lang="fr-FR" dirty="0"/>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2234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733656" cy="792088"/>
          </a:xfrm>
        </p:spPr>
        <p:txBody>
          <a:bodyPr>
            <a:normAutofit/>
          </a:bodyPr>
          <a:lstStyle/>
          <a:p>
            <a:pPr algn="l"/>
            <a:r>
              <a:rPr lang="fr-FR" sz="3600" dirty="0">
                <a:solidFill>
                  <a:schemeClr val="tx1">
                    <a:lumMod val="65000"/>
                    <a:lumOff val="35000"/>
                  </a:schemeClr>
                </a:solidFill>
              </a:rPr>
              <a:t>CALCUL DU NOMBRE DE SUJETS NECESSAIRES</a:t>
            </a:r>
          </a:p>
        </p:txBody>
      </p:sp>
      <p:sp>
        <p:nvSpPr>
          <p:cNvPr id="5" name="Espace réservé du contenu 2"/>
          <p:cNvSpPr>
            <a:spLocks noGrp="1"/>
          </p:cNvSpPr>
          <p:nvPr>
            <p:ph idx="4294967295"/>
          </p:nvPr>
        </p:nvSpPr>
        <p:spPr>
          <a:xfrm>
            <a:off x="755576" y="1124744"/>
            <a:ext cx="7848872" cy="5035425"/>
          </a:xfrm>
          <a:prstGeom prst="rect">
            <a:avLst/>
          </a:prstGeom>
        </p:spPr>
        <p:txBody>
          <a:bodyPr/>
          <a:lstStyle/>
          <a:p>
            <a:pPr>
              <a:buClr>
                <a:srgbClr val="25A79B"/>
              </a:buClr>
            </a:pPr>
            <a:r>
              <a:rPr lang="fr-FR" dirty="0"/>
              <a:t>Dépend de différents paramètres</a:t>
            </a:r>
          </a:p>
          <a:p>
            <a:pPr lvl="1">
              <a:buClr>
                <a:srgbClr val="25A79B"/>
              </a:buClr>
            </a:pPr>
            <a:r>
              <a:rPr lang="fr-FR" dirty="0"/>
              <a:t>Risque </a:t>
            </a:r>
            <a:r>
              <a:rPr lang="el-GR" dirty="0"/>
              <a:t>α</a:t>
            </a:r>
            <a:r>
              <a:rPr lang="fr-FR" dirty="0"/>
              <a:t> et puissance</a:t>
            </a:r>
          </a:p>
          <a:p>
            <a:pPr lvl="1">
              <a:buClr>
                <a:srgbClr val="25A79B"/>
              </a:buClr>
            </a:pPr>
            <a:r>
              <a:rPr lang="fr-FR" dirty="0"/>
              <a:t>Prévalence de l’exposition dans la population</a:t>
            </a:r>
          </a:p>
          <a:p>
            <a:pPr lvl="1">
              <a:buClr>
                <a:srgbClr val="25A79B"/>
              </a:buClr>
            </a:pPr>
            <a:r>
              <a:rPr lang="fr-FR" dirty="0"/>
              <a:t>Incidence de la maladie dans le groupe non exposé</a:t>
            </a:r>
          </a:p>
          <a:p>
            <a:pPr lvl="1">
              <a:buClr>
                <a:srgbClr val="25A79B"/>
              </a:buClr>
            </a:pPr>
            <a:r>
              <a:rPr lang="fr-FR" dirty="0"/>
              <a:t>RR attendu</a:t>
            </a:r>
          </a:p>
          <a:p>
            <a:pPr>
              <a:buClr>
                <a:srgbClr val="25A79B"/>
              </a:buClr>
            </a:pPr>
            <a:r>
              <a:rPr lang="fr-FR" dirty="0"/>
              <a:t>Formules pour le calculer</a:t>
            </a:r>
          </a:p>
          <a:p>
            <a:pPr>
              <a:buClr>
                <a:srgbClr val="25A79B"/>
              </a:buClr>
            </a:pPr>
            <a:r>
              <a:rPr lang="fr-FR" dirty="0"/>
              <a:t>Nombre obtenu à majorer pour tenir compte du risque de PDV </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44525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733656" cy="792088"/>
          </a:xfrm>
        </p:spPr>
        <p:txBody>
          <a:bodyPr>
            <a:normAutofit/>
          </a:bodyPr>
          <a:lstStyle/>
          <a:p>
            <a:pPr algn="l"/>
            <a:r>
              <a:rPr lang="fr-FR" sz="3600" dirty="0">
                <a:solidFill>
                  <a:schemeClr val="tx1">
                    <a:lumMod val="65000"/>
                    <a:lumOff val="35000"/>
                  </a:schemeClr>
                </a:solidFill>
              </a:rPr>
              <a:t>BIAIS</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 name="Espace réservé du contenu 3">
            <a:extLst>
              <a:ext uri="{FF2B5EF4-FFF2-40B4-BE49-F238E27FC236}">
                <a16:creationId xmlns:a16="http://schemas.microsoft.com/office/drawing/2014/main" id="{768EF052-1590-E0DA-9B0D-C2DC6958F2DD}"/>
              </a:ext>
            </a:extLst>
          </p:cNvPr>
          <p:cNvSpPr txBox="1">
            <a:spLocks/>
          </p:cNvSpPr>
          <p:nvPr/>
        </p:nvSpPr>
        <p:spPr>
          <a:xfrm>
            <a:off x="179512" y="980728"/>
            <a:ext cx="8518525" cy="54133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11162" lvl="1" indent="0">
              <a:buClr>
                <a:schemeClr val="accent2"/>
              </a:buClr>
              <a:buNone/>
              <a:defRPr/>
            </a:pPr>
            <a:endParaRPr lang="fr-FR" altLang="fr-FR" sz="1600" dirty="0"/>
          </a:p>
          <a:p>
            <a:pPr marL="696912" lvl="1">
              <a:buClr>
                <a:schemeClr val="accent2"/>
              </a:buClr>
              <a:buFont typeface="Arial" panose="020B0604020202020204" pitchFamily="34" charset="0"/>
              <a:buChar char="•"/>
              <a:defRPr/>
            </a:pPr>
            <a:endParaRPr lang="fr-FR" altLang="fr-FR" sz="1600" dirty="0"/>
          </a:p>
          <a:p>
            <a:pPr marL="696912" lvl="1">
              <a:buClr>
                <a:schemeClr val="accent2"/>
              </a:buClr>
              <a:buFont typeface="Arial" panose="020B0604020202020204" pitchFamily="34" charset="0"/>
              <a:buChar char="•"/>
              <a:defRPr/>
            </a:pPr>
            <a:endParaRPr lang="fr-FR" altLang="fr-FR" sz="1600" dirty="0"/>
          </a:p>
          <a:p>
            <a:pPr marL="696912" lvl="1">
              <a:buClr>
                <a:schemeClr val="accent2"/>
              </a:buClr>
              <a:buFont typeface="Arial" panose="020B0604020202020204" pitchFamily="34" charset="0"/>
              <a:buChar char="•"/>
              <a:defRPr/>
            </a:pPr>
            <a:endParaRPr lang="fr-FR" altLang="fr-FR" sz="1600" dirty="0"/>
          </a:p>
          <a:p>
            <a:pPr marL="696912" lvl="1">
              <a:buClr>
                <a:schemeClr val="accent2"/>
              </a:buClr>
              <a:buFont typeface="Arial" panose="020B0604020202020204" pitchFamily="34" charset="0"/>
              <a:buChar char="•"/>
              <a:defRPr/>
            </a:pPr>
            <a:endParaRPr lang="fr-FR" altLang="fr-FR" sz="1600" dirty="0"/>
          </a:p>
          <a:p>
            <a:pPr marL="696912" lvl="1">
              <a:buClr>
                <a:schemeClr val="accent2"/>
              </a:buClr>
              <a:buFont typeface="Arial" panose="020B0604020202020204" pitchFamily="34" charset="0"/>
              <a:buChar char="•"/>
              <a:defRPr/>
            </a:pPr>
            <a:endParaRPr lang="fr-FR" altLang="fr-FR" sz="1600" dirty="0"/>
          </a:p>
          <a:p>
            <a:pPr marL="696912" lvl="1">
              <a:buClr>
                <a:schemeClr val="accent2"/>
              </a:buClr>
              <a:buFont typeface="Arial" panose="020B0604020202020204" pitchFamily="34" charset="0"/>
              <a:buChar char="•"/>
              <a:defRPr/>
            </a:pPr>
            <a:endParaRPr lang="fr-FR" altLang="fr-FR" sz="1600" dirty="0"/>
          </a:p>
          <a:p>
            <a:pPr marL="696912" lvl="1">
              <a:buClr>
                <a:schemeClr val="accent2"/>
              </a:buClr>
              <a:buFont typeface="Arial" panose="020B0604020202020204" pitchFamily="34" charset="0"/>
              <a:buChar char="•"/>
              <a:defRPr/>
            </a:pPr>
            <a:endParaRPr lang="fr-FR" altLang="fr-FR" sz="1600" dirty="0"/>
          </a:p>
          <a:p>
            <a:pPr marL="696912" lvl="1">
              <a:buClr>
                <a:schemeClr val="accent2"/>
              </a:buClr>
              <a:buFont typeface="Arial" panose="020B0604020202020204" pitchFamily="34" charset="0"/>
              <a:buChar char="•"/>
              <a:defRPr/>
            </a:pPr>
            <a:endParaRPr lang="fr-FR" altLang="fr-FR" sz="1600" dirty="0"/>
          </a:p>
          <a:p>
            <a:pPr marL="696912" lvl="1">
              <a:buClr>
                <a:schemeClr val="accent2"/>
              </a:buClr>
              <a:buFont typeface="Arial" panose="020B0604020202020204" pitchFamily="34" charset="0"/>
              <a:buChar char="•"/>
              <a:defRPr/>
            </a:pPr>
            <a:endParaRPr lang="fr-FR" altLang="fr-FR" sz="1600" dirty="0"/>
          </a:p>
          <a:p>
            <a:pPr marL="411162" lvl="1" indent="0">
              <a:buClr>
                <a:schemeClr val="accent2"/>
              </a:buClr>
              <a:buNone/>
              <a:defRPr/>
            </a:pPr>
            <a:endParaRPr lang="fr-FR" altLang="fr-FR" sz="1600" dirty="0"/>
          </a:p>
          <a:p>
            <a:pPr marL="354012">
              <a:buClr>
                <a:schemeClr val="accent2"/>
              </a:buClr>
              <a:defRPr/>
            </a:pPr>
            <a:r>
              <a:rPr lang="fr-FR" altLang="fr-FR" sz="2000" b="1" dirty="0"/>
              <a:t>Biais  = erreur systématique</a:t>
            </a:r>
          </a:p>
          <a:p>
            <a:pPr lvl="1">
              <a:buClr>
                <a:schemeClr val="accent2"/>
              </a:buClr>
              <a:buFont typeface="Calibri" panose="020F0502020204030204" pitchFamily="34" charset="0"/>
              <a:buChar char="–"/>
              <a:defRPr/>
            </a:pPr>
            <a:r>
              <a:rPr lang="fr-FR" altLang="fr-FR" sz="1800" dirty="0"/>
              <a:t>Mettre en évidence une association qui n’existe pas </a:t>
            </a:r>
          </a:p>
          <a:p>
            <a:pPr lvl="1">
              <a:buClr>
                <a:schemeClr val="accent2"/>
              </a:buClr>
              <a:buFont typeface="Calibri" panose="020F0502020204030204" pitchFamily="34" charset="0"/>
              <a:buChar char="–"/>
              <a:defRPr/>
            </a:pPr>
            <a:r>
              <a:rPr lang="fr-FR" altLang="fr-FR" sz="1800" dirty="0"/>
              <a:t>Masquer une association qui existe</a:t>
            </a:r>
          </a:p>
          <a:p>
            <a:pPr lvl="1">
              <a:buClr>
                <a:schemeClr val="accent2"/>
              </a:buClr>
              <a:buFont typeface="Calibri" panose="020F0502020204030204" pitchFamily="34" charset="0"/>
              <a:buChar char="–"/>
              <a:defRPr/>
            </a:pPr>
            <a:r>
              <a:rPr lang="fr-FR" altLang="fr-FR" sz="1800" dirty="0"/>
              <a:t>Réduire la force de l’effet</a:t>
            </a:r>
          </a:p>
        </p:txBody>
      </p:sp>
      <p:grpSp>
        <p:nvGrpSpPr>
          <p:cNvPr id="3" name="Groupe 2">
            <a:extLst>
              <a:ext uri="{FF2B5EF4-FFF2-40B4-BE49-F238E27FC236}">
                <a16:creationId xmlns:a16="http://schemas.microsoft.com/office/drawing/2014/main" id="{638FDB4F-EF6D-9B2C-BBD9-2D2453F22323}"/>
              </a:ext>
            </a:extLst>
          </p:cNvPr>
          <p:cNvGrpSpPr/>
          <p:nvPr/>
        </p:nvGrpSpPr>
        <p:grpSpPr>
          <a:xfrm>
            <a:off x="1619672" y="1412776"/>
            <a:ext cx="5051227" cy="2136202"/>
            <a:chOff x="2573949" y="2291472"/>
            <a:chExt cx="5051227" cy="2136202"/>
          </a:xfrm>
        </p:grpSpPr>
        <p:pic>
          <p:nvPicPr>
            <p:cNvPr id="6" name="Image 5">
              <a:extLst>
                <a:ext uri="{FF2B5EF4-FFF2-40B4-BE49-F238E27FC236}">
                  <a16:creationId xmlns:a16="http://schemas.microsoft.com/office/drawing/2014/main" id="{EA8C1261-7427-3D0B-3D6F-891E96E8AC10}"/>
                </a:ext>
              </a:extLst>
            </p:cNvPr>
            <p:cNvPicPr>
              <a:picLocks noChangeAspect="1"/>
            </p:cNvPicPr>
            <p:nvPr/>
          </p:nvPicPr>
          <p:blipFill rotWithShape="1">
            <a:blip r:embed="rId3"/>
            <a:srcRect l="61889"/>
            <a:stretch/>
          </p:blipFill>
          <p:spPr>
            <a:xfrm>
              <a:off x="2573949" y="2291473"/>
              <a:ext cx="1818031" cy="1462655"/>
            </a:xfrm>
            <a:prstGeom prst="rect">
              <a:avLst/>
            </a:prstGeom>
          </p:spPr>
        </p:pic>
        <p:sp>
          <p:nvSpPr>
            <p:cNvPr id="7" name="ZoneTexte 6">
              <a:extLst>
                <a:ext uri="{FF2B5EF4-FFF2-40B4-BE49-F238E27FC236}">
                  <a16:creationId xmlns:a16="http://schemas.microsoft.com/office/drawing/2014/main" id="{3D7C4E74-69BD-8555-AEB0-4B549F3B9CEC}"/>
                </a:ext>
              </a:extLst>
            </p:cNvPr>
            <p:cNvSpPr txBox="1"/>
            <p:nvPr/>
          </p:nvSpPr>
          <p:spPr>
            <a:xfrm>
              <a:off x="4644008" y="3842899"/>
              <a:ext cx="1152128" cy="584775"/>
            </a:xfrm>
            <a:prstGeom prst="rect">
              <a:avLst/>
            </a:prstGeom>
            <a:noFill/>
          </p:spPr>
          <p:txBody>
            <a:bodyPr wrap="square" rtlCol="0">
              <a:spAutoFit/>
            </a:bodyPr>
            <a:lstStyle/>
            <a:p>
              <a:pPr algn="ctr"/>
              <a:r>
                <a:rPr lang="en-US" sz="1600" dirty="0" err="1"/>
                <a:t>Résultat</a:t>
              </a:r>
              <a:r>
                <a:rPr lang="en-US" sz="1600" dirty="0"/>
                <a:t> </a:t>
              </a:r>
              <a:r>
                <a:rPr lang="en-US" sz="1600" dirty="0" err="1"/>
                <a:t>imprécis</a:t>
              </a:r>
              <a:endParaRPr lang="en-US" sz="1600" dirty="0"/>
            </a:p>
          </p:txBody>
        </p:sp>
        <p:sp>
          <p:nvSpPr>
            <p:cNvPr id="9" name="ZoneTexte 8">
              <a:extLst>
                <a:ext uri="{FF2B5EF4-FFF2-40B4-BE49-F238E27FC236}">
                  <a16:creationId xmlns:a16="http://schemas.microsoft.com/office/drawing/2014/main" id="{C6D7B27A-332D-7D1B-BCEA-C721E0620245}"/>
                </a:ext>
              </a:extLst>
            </p:cNvPr>
            <p:cNvSpPr txBox="1"/>
            <p:nvPr/>
          </p:nvSpPr>
          <p:spPr>
            <a:xfrm>
              <a:off x="6329032" y="3842899"/>
              <a:ext cx="1152128" cy="584775"/>
            </a:xfrm>
            <a:prstGeom prst="rect">
              <a:avLst/>
            </a:prstGeom>
            <a:noFill/>
          </p:spPr>
          <p:txBody>
            <a:bodyPr wrap="square" rtlCol="0">
              <a:spAutoFit/>
            </a:bodyPr>
            <a:lstStyle/>
            <a:p>
              <a:pPr algn="ctr"/>
              <a:r>
                <a:rPr lang="en-US" sz="1600" dirty="0" err="1"/>
                <a:t>Résultat</a:t>
              </a:r>
              <a:r>
                <a:rPr lang="en-US" sz="1600" dirty="0"/>
                <a:t> </a:t>
              </a:r>
              <a:r>
                <a:rPr lang="en-US" sz="1600" dirty="0" err="1"/>
                <a:t>invalide</a:t>
              </a:r>
              <a:endParaRPr lang="en-US" sz="1600" dirty="0"/>
            </a:p>
          </p:txBody>
        </p:sp>
        <p:pic>
          <p:nvPicPr>
            <p:cNvPr id="10" name="Image 9">
              <a:extLst>
                <a:ext uri="{FF2B5EF4-FFF2-40B4-BE49-F238E27FC236}">
                  <a16:creationId xmlns:a16="http://schemas.microsoft.com/office/drawing/2014/main" id="{BE4410C1-075A-824D-4AC7-89E752A7B7FE}"/>
                </a:ext>
              </a:extLst>
            </p:cNvPr>
            <p:cNvPicPr>
              <a:picLocks noChangeAspect="1"/>
            </p:cNvPicPr>
            <p:nvPr/>
          </p:nvPicPr>
          <p:blipFill rotWithShape="1">
            <a:blip r:embed="rId3"/>
            <a:srcRect r="69810"/>
            <a:stretch/>
          </p:blipFill>
          <p:spPr>
            <a:xfrm>
              <a:off x="6185016" y="2291472"/>
              <a:ext cx="1440160" cy="1462655"/>
            </a:xfrm>
            <a:prstGeom prst="rect">
              <a:avLst/>
            </a:prstGeom>
          </p:spPr>
        </p:pic>
        <p:pic>
          <p:nvPicPr>
            <p:cNvPr id="11" name="Image 10">
              <a:extLst>
                <a:ext uri="{FF2B5EF4-FFF2-40B4-BE49-F238E27FC236}">
                  <a16:creationId xmlns:a16="http://schemas.microsoft.com/office/drawing/2014/main" id="{25EC13F2-B6DE-29B1-D7AC-5532ACDB296E}"/>
                </a:ext>
              </a:extLst>
            </p:cNvPr>
            <p:cNvPicPr>
              <a:picLocks noChangeAspect="1"/>
            </p:cNvPicPr>
            <p:nvPr/>
          </p:nvPicPr>
          <p:blipFill rotWithShape="1">
            <a:blip r:embed="rId3"/>
            <a:srcRect l="28143" r="37139"/>
            <a:stretch/>
          </p:blipFill>
          <p:spPr>
            <a:xfrm>
              <a:off x="4391980" y="2291472"/>
              <a:ext cx="1656185" cy="1462655"/>
            </a:xfrm>
            <a:prstGeom prst="rect">
              <a:avLst/>
            </a:prstGeom>
          </p:spPr>
        </p:pic>
      </p:grpSp>
    </p:spTree>
    <p:extLst>
      <p:ext uri="{BB962C8B-B14F-4D97-AF65-F5344CB8AC3E}">
        <p14:creationId xmlns:p14="http://schemas.microsoft.com/office/powerpoint/2010/main" val="1544267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1" end="1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2" end="1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13" end="1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92C31-3F0A-3C65-9A9C-DEF9E9D9EB15}"/>
            </a:ext>
          </a:extLst>
        </p:cNvPr>
        <p:cNvGrpSpPr/>
        <p:nvPr/>
      </p:nvGrpSpPr>
      <p:grpSpPr>
        <a:xfrm>
          <a:off x="0" y="0"/>
          <a:ext cx="0" cy="0"/>
          <a:chOff x="0" y="0"/>
          <a:chExt cx="0" cy="0"/>
        </a:xfrm>
      </p:grpSpPr>
      <p:sp>
        <p:nvSpPr>
          <p:cNvPr id="4" name="Titre 1">
            <a:extLst>
              <a:ext uri="{FF2B5EF4-FFF2-40B4-BE49-F238E27FC236}">
                <a16:creationId xmlns:a16="http://schemas.microsoft.com/office/drawing/2014/main" id="{5BFC9E7B-5596-586A-888F-623CC17F34A9}"/>
              </a:ext>
            </a:extLst>
          </p:cNvPr>
          <p:cNvSpPr>
            <a:spLocks noGrp="1"/>
          </p:cNvSpPr>
          <p:nvPr>
            <p:ph type="title" idx="4294967295"/>
          </p:nvPr>
        </p:nvSpPr>
        <p:spPr>
          <a:xfrm>
            <a:off x="302840" y="116632"/>
            <a:ext cx="8733656" cy="792088"/>
          </a:xfrm>
        </p:spPr>
        <p:txBody>
          <a:bodyPr>
            <a:normAutofit/>
          </a:bodyPr>
          <a:lstStyle/>
          <a:p>
            <a:pPr algn="l"/>
            <a:r>
              <a:rPr lang="fr-FR" sz="3600" dirty="0">
                <a:solidFill>
                  <a:schemeClr val="tx1">
                    <a:lumMod val="65000"/>
                    <a:lumOff val="35000"/>
                  </a:schemeClr>
                </a:solidFill>
              </a:rPr>
              <a:t>BIAIS</a:t>
            </a:r>
          </a:p>
        </p:txBody>
      </p:sp>
      <p:sp>
        <p:nvSpPr>
          <p:cNvPr id="5" name="Espace réservé du contenu 2">
            <a:extLst>
              <a:ext uri="{FF2B5EF4-FFF2-40B4-BE49-F238E27FC236}">
                <a16:creationId xmlns:a16="http://schemas.microsoft.com/office/drawing/2014/main" id="{2F70E8BD-312A-8262-14BC-56190A75A75E}"/>
              </a:ext>
            </a:extLst>
          </p:cNvPr>
          <p:cNvSpPr>
            <a:spLocks noGrp="1"/>
          </p:cNvSpPr>
          <p:nvPr>
            <p:ph idx="4294967295"/>
          </p:nvPr>
        </p:nvSpPr>
        <p:spPr>
          <a:xfrm>
            <a:off x="755576" y="1124744"/>
            <a:ext cx="8280920" cy="5035425"/>
          </a:xfrm>
          <a:prstGeom prst="rect">
            <a:avLst/>
          </a:prstGeom>
        </p:spPr>
        <p:txBody>
          <a:bodyPr/>
          <a:lstStyle/>
          <a:p>
            <a:pPr>
              <a:buClr>
                <a:srgbClr val="25A79B"/>
              </a:buClr>
            </a:pPr>
            <a:r>
              <a:rPr lang="fr-FR" dirty="0"/>
              <a:t>Biais sélection</a:t>
            </a:r>
          </a:p>
          <a:p>
            <a:pPr lvl="1">
              <a:buClr>
                <a:srgbClr val="25A79B"/>
              </a:buClr>
            </a:pPr>
            <a:r>
              <a:rPr lang="fr-FR" dirty="0"/>
              <a:t>Recrutement de sujets volontaires pour participer à l’étude =&gt; notion de représentativité de la population cible</a:t>
            </a:r>
          </a:p>
          <a:p>
            <a:pPr lvl="1">
              <a:buClr>
                <a:srgbClr val="25A79B"/>
              </a:buClr>
            </a:pPr>
            <a:r>
              <a:rPr lang="fr-FR" dirty="0"/>
              <a:t>Biais de sélection possible à l’inclusion dans les cohortes de type exposés / non-exposés</a:t>
            </a:r>
          </a:p>
          <a:p>
            <a:pPr lvl="1">
              <a:buClr>
                <a:srgbClr val="25A79B"/>
              </a:buClr>
            </a:pPr>
            <a:r>
              <a:rPr lang="fr-FR" dirty="0"/>
              <a:t>Biais de sélection si trop de PDV, surtout si déséquilibre entre les groupes exposés et non-exposés =&gt; connaitre les caractéristiques des PDV</a:t>
            </a:r>
          </a:p>
        </p:txBody>
      </p:sp>
      <p:cxnSp>
        <p:nvCxnSpPr>
          <p:cNvPr id="8" name="Connecteur droit 7">
            <a:extLst>
              <a:ext uri="{FF2B5EF4-FFF2-40B4-BE49-F238E27FC236}">
                <a16:creationId xmlns:a16="http://schemas.microsoft.com/office/drawing/2014/main" id="{4773D24E-44AF-44A5-80B4-163DFF965CA7}"/>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9189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733656" cy="792088"/>
          </a:xfrm>
        </p:spPr>
        <p:txBody>
          <a:bodyPr>
            <a:normAutofit/>
          </a:bodyPr>
          <a:lstStyle/>
          <a:p>
            <a:pPr algn="l"/>
            <a:r>
              <a:rPr lang="fr-FR" sz="3600" dirty="0">
                <a:solidFill>
                  <a:schemeClr val="tx1">
                    <a:lumMod val="65000"/>
                    <a:lumOff val="35000"/>
                  </a:schemeClr>
                </a:solidFill>
              </a:rPr>
              <a:t>BIAIS</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dirty="0"/>
              <a:t>Biais de mesure</a:t>
            </a:r>
          </a:p>
          <a:p>
            <a:pPr lvl="1">
              <a:buClr>
                <a:srgbClr val="25A79B"/>
              </a:buClr>
            </a:pPr>
            <a:r>
              <a:rPr lang="fr-FR" dirty="0"/>
              <a:t>Pas de risque de biais de mesure de l’exposition puisqu’elle précède l’évènement de santé</a:t>
            </a:r>
          </a:p>
          <a:p>
            <a:pPr lvl="1">
              <a:buClr>
                <a:srgbClr val="25A79B"/>
              </a:buClr>
            </a:pPr>
            <a:r>
              <a:rPr lang="fr-FR" dirty="0"/>
              <a:t>Risque de biais de mesure du critère de jugement  surtout si critère de jugement « mou » </a:t>
            </a:r>
          </a:p>
          <a:p>
            <a:pPr>
              <a:buClr>
                <a:srgbClr val="25A79B"/>
              </a:buClr>
            </a:pPr>
            <a:r>
              <a:rPr lang="fr-FR" dirty="0"/>
              <a:t>Comment y remédier ? </a:t>
            </a:r>
          </a:p>
          <a:p>
            <a:pPr lvl="1">
              <a:buClr>
                <a:srgbClr val="25A79B"/>
              </a:buClr>
            </a:pPr>
            <a:r>
              <a:rPr lang="fr-FR" dirty="0"/>
              <a:t>Suivi et recueil standardisé ++ </a:t>
            </a:r>
          </a:p>
          <a:p>
            <a:pPr lvl="1">
              <a:buClr>
                <a:srgbClr val="25A79B"/>
              </a:buClr>
            </a:pPr>
            <a:r>
              <a:rPr lang="fr-FR" dirty="0"/>
              <a:t>Outils de mesures validés et étalonnés</a:t>
            </a:r>
          </a:p>
          <a:p>
            <a:pPr lvl="1">
              <a:buClr>
                <a:srgbClr val="25A79B"/>
              </a:buClr>
            </a:pPr>
            <a:r>
              <a:rPr lang="fr-FR" dirty="0"/>
              <a:t>Critères objectifs</a:t>
            </a:r>
          </a:p>
          <a:p>
            <a:pPr lvl="1">
              <a:buClr>
                <a:srgbClr val="25A79B"/>
              </a:buClr>
            </a:pPr>
            <a:r>
              <a:rPr lang="fr-FR" dirty="0"/>
              <a:t>Recueil de l’info en insu du groupe</a:t>
            </a:r>
          </a:p>
          <a:p>
            <a:pPr>
              <a:buClr>
                <a:srgbClr val="25A79B"/>
              </a:buClr>
            </a:pPr>
            <a:endParaRPr lang="fr-FR" dirty="0"/>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84619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733656" cy="792088"/>
          </a:xfrm>
        </p:spPr>
        <p:txBody>
          <a:bodyPr>
            <a:normAutofit/>
          </a:bodyPr>
          <a:lstStyle/>
          <a:p>
            <a:pPr algn="l"/>
            <a:r>
              <a:rPr lang="fr-FR" sz="3600" dirty="0">
                <a:solidFill>
                  <a:schemeClr val="tx1">
                    <a:lumMod val="65000"/>
                    <a:lumOff val="35000"/>
                  </a:schemeClr>
                </a:solidFill>
              </a:rPr>
              <a:t>FACTEURS DE CONFUSION</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dirty="0"/>
              <a:t>Facteur de confusion = facteur lié à l’exposition et à la maladie</a:t>
            </a:r>
          </a:p>
          <a:p>
            <a:pPr>
              <a:buClr>
                <a:srgbClr val="25A79B"/>
              </a:buClr>
            </a:pPr>
            <a:r>
              <a:rPr lang="fr-FR" dirty="0"/>
              <a:t>Comment y remédier ?</a:t>
            </a:r>
          </a:p>
          <a:p>
            <a:pPr lvl="1">
              <a:buClr>
                <a:srgbClr val="25A79B"/>
              </a:buClr>
            </a:pPr>
            <a:r>
              <a:rPr lang="fr-FR" dirty="0"/>
              <a:t>Les identifier et les anticiper</a:t>
            </a:r>
          </a:p>
          <a:p>
            <a:pPr lvl="1">
              <a:buClr>
                <a:srgbClr val="25A79B"/>
              </a:buClr>
            </a:pPr>
            <a:r>
              <a:rPr lang="fr-FR" dirty="0"/>
              <a:t>Les recueillir précisément ++ (comme les CJ)</a:t>
            </a:r>
          </a:p>
          <a:p>
            <a:pPr lvl="1">
              <a:buClr>
                <a:srgbClr val="25A79B"/>
              </a:buClr>
            </a:pPr>
            <a:r>
              <a:rPr lang="fr-FR" dirty="0"/>
              <a:t>Les prendre en compte lors de l’analyse : ajustement</a:t>
            </a:r>
          </a:p>
          <a:p>
            <a:pPr>
              <a:buClr>
                <a:srgbClr val="25A79B"/>
              </a:buClr>
            </a:pPr>
            <a:endParaRPr lang="fr-FR" dirty="0"/>
          </a:p>
          <a:p>
            <a:pPr>
              <a:buClr>
                <a:srgbClr val="25A79B"/>
              </a:buClr>
            </a:pPr>
            <a:endParaRPr lang="fr-FR" dirty="0"/>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0819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POINTS FORTS – POINTS FAIBLES</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aphicFrame>
        <p:nvGraphicFramePr>
          <p:cNvPr id="2" name="Tableau 1"/>
          <p:cNvGraphicFramePr>
            <a:graphicFrameLocks noGrp="1"/>
          </p:cNvGraphicFramePr>
          <p:nvPr>
            <p:extLst>
              <p:ext uri="{D42A27DB-BD31-4B8C-83A1-F6EECF244321}">
                <p14:modId xmlns:p14="http://schemas.microsoft.com/office/powerpoint/2010/main" val="3725542179"/>
              </p:ext>
            </p:extLst>
          </p:nvPr>
        </p:nvGraphicFramePr>
        <p:xfrm>
          <a:off x="539552" y="1124744"/>
          <a:ext cx="8208912" cy="4572000"/>
        </p:xfrm>
        <a:graphic>
          <a:graphicData uri="http://schemas.openxmlformats.org/drawingml/2006/table">
            <a:tbl>
              <a:tblPr firstRow="1" bandRow="1">
                <a:tableStyleId>{93296810-A885-4BE3-A3E7-6D5BEEA58F35}</a:tableStyleId>
              </a:tblPr>
              <a:tblGrid>
                <a:gridCol w="4104456">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tblGrid>
              <a:tr h="370840">
                <a:tc>
                  <a:txBody>
                    <a:bodyPr/>
                    <a:lstStyle/>
                    <a:p>
                      <a:pPr algn="ctr"/>
                      <a:r>
                        <a:rPr lang="fr-FR" sz="2400" dirty="0"/>
                        <a:t>POINTS FORTS</a:t>
                      </a:r>
                    </a:p>
                  </a:txBody>
                  <a:tcPr/>
                </a:tc>
                <a:tc>
                  <a:txBody>
                    <a:bodyPr/>
                    <a:lstStyle/>
                    <a:p>
                      <a:pPr algn="ctr"/>
                      <a:r>
                        <a:rPr lang="fr-FR" sz="2400" dirty="0"/>
                        <a:t>POINTS FAIBLES</a:t>
                      </a:r>
                    </a:p>
                  </a:txBody>
                  <a:tcPr/>
                </a:tc>
                <a:extLst>
                  <a:ext uri="{0D108BD9-81ED-4DB2-BD59-A6C34878D82A}">
                    <a16:rowId xmlns:a16="http://schemas.microsoft.com/office/drawing/2014/main" val="10000"/>
                  </a:ext>
                </a:extLst>
              </a:tr>
              <a:tr h="370840">
                <a:tc>
                  <a:txBody>
                    <a:bodyPr/>
                    <a:lstStyle/>
                    <a:p>
                      <a:pPr algn="ctr"/>
                      <a:r>
                        <a:rPr lang="fr-FR" sz="2400" dirty="0"/>
                        <a:t>Incidence et RR</a:t>
                      </a:r>
                      <a:br>
                        <a:rPr lang="fr-FR" sz="2400" dirty="0"/>
                      </a:br>
                      <a:endParaRPr lang="fr-FR" sz="2400" dirty="0"/>
                    </a:p>
                    <a:p>
                      <a:pPr algn="ctr"/>
                      <a:r>
                        <a:rPr lang="fr-FR" sz="2400" dirty="0"/>
                        <a:t>Mesure fiable de l’exposition</a:t>
                      </a:r>
                    </a:p>
                    <a:p>
                      <a:pPr algn="ctr"/>
                      <a:endParaRPr lang="fr-FR" sz="2400" dirty="0"/>
                    </a:p>
                    <a:p>
                      <a:pPr algn="ctr"/>
                      <a:r>
                        <a:rPr lang="fr-FR" sz="2400" dirty="0"/>
                        <a:t>Mesure fiable de l’évènement</a:t>
                      </a:r>
                    </a:p>
                    <a:p>
                      <a:pPr algn="ctr"/>
                      <a:endParaRPr lang="fr-FR" sz="2400" dirty="0"/>
                    </a:p>
                    <a:p>
                      <a:pPr algn="ctr"/>
                      <a:r>
                        <a:rPr lang="fr-FR" sz="2400" dirty="0"/>
                        <a:t>Temporalité de l’exposition sur l’évènement</a:t>
                      </a:r>
                    </a:p>
                    <a:p>
                      <a:pPr algn="ctr"/>
                      <a:endParaRPr lang="fr-FR" sz="2400" dirty="0"/>
                    </a:p>
                    <a:p>
                      <a:pPr algn="ctr"/>
                      <a:r>
                        <a:rPr lang="fr-FR" sz="2400" dirty="0"/>
                        <a:t>Exposition rare</a:t>
                      </a:r>
                    </a:p>
                    <a:p>
                      <a:pPr algn="ctr"/>
                      <a:endParaRPr lang="fr-FR" sz="2400" dirty="0"/>
                    </a:p>
                  </a:txBody>
                  <a:tcPr/>
                </a:tc>
                <a:tc>
                  <a:txBody>
                    <a:bodyPr/>
                    <a:lstStyle/>
                    <a:p>
                      <a:pPr marL="0" indent="0" algn="ctr" defTabSz="914400" rtl="0" eaLnBrk="1" latinLnBrk="0" hangingPunct="1">
                        <a:lnSpc>
                          <a:spcPct val="95000"/>
                        </a:lnSpc>
                        <a:spcBef>
                          <a:spcPct val="0"/>
                        </a:spcBef>
                        <a:buFontTx/>
                        <a:buNone/>
                      </a:pPr>
                      <a:r>
                        <a:rPr lang="fr-FR" altLang="fr-FR" sz="2400" kern="1200" dirty="0">
                          <a:solidFill>
                            <a:schemeClr val="dk1"/>
                          </a:solidFill>
                          <a:latin typeface="+mn-lt"/>
                          <a:ea typeface="+mn-ea"/>
                          <a:cs typeface="+mn-cs"/>
                        </a:rPr>
                        <a:t>Durée +++</a:t>
                      </a:r>
                      <a:br>
                        <a:rPr lang="fr-FR" altLang="fr-FR" sz="2400" kern="1200" dirty="0">
                          <a:solidFill>
                            <a:schemeClr val="dk1"/>
                          </a:solidFill>
                          <a:latin typeface="+mn-lt"/>
                          <a:ea typeface="+mn-ea"/>
                          <a:cs typeface="+mn-cs"/>
                        </a:rPr>
                      </a:br>
                      <a:endParaRPr lang="fr-FR" altLang="fr-FR" sz="2400" kern="1200" dirty="0">
                        <a:solidFill>
                          <a:schemeClr val="dk1"/>
                        </a:solidFill>
                        <a:latin typeface="+mn-lt"/>
                        <a:ea typeface="+mn-ea"/>
                        <a:cs typeface="+mn-cs"/>
                      </a:endParaRPr>
                    </a:p>
                    <a:p>
                      <a:pPr marL="0" indent="0" algn="ctr" defTabSz="914400" rtl="0" eaLnBrk="1" latinLnBrk="0" hangingPunct="1">
                        <a:lnSpc>
                          <a:spcPct val="95000"/>
                        </a:lnSpc>
                        <a:spcBef>
                          <a:spcPct val="0"/>
                        </a:spcBef>
                        <a:buFontTx/>
                        <a:buNone/>
                      </a:pPr>
                      <a:r>
                        <a:rPr lang="fr-FR" altLang="fr-FR" sz="2400" kern="1200" dirty="0">
                          <a:solidFill>
                            <a:schemeClr val="dk1"/>
                          </a:solidFill>
                          <a:latin typeface="+mn-lt"/>
                          <a:ea typeface="+mn-ea"/>
                          <a:cs typeface="+mn-cs"/>
                        </a:rPr>
                        <a:t>Effectifs +++</a:t>
                      </a:r>
                      <a:br>
                        <a:rPr lang="fr-FR" altLang="fr-FR" sz="2400" kern="1200" dirty="0">
                          <a:solidFill>
                            <a:schemeClr val="dk1"/>
                          </a:solidFill>
                          <a:latin typeface="+mn-lt"/>
                          <a:ea typeface="+mn-ea"/>
                          <a:cs typeface="+mn-cs"/>
                        </a:rPr>
                      </a:br>
                      <a:endParaRPr lang="fr-FR" altLang="fr-FR" sz="2400" kern="1200" dirty="0">
                        <a:solidFill>
                          <a:schemeClr val="dk1"/>
                        </a:solidFill>
                        <a:latin typeface="+mn-lt"/>
                        <a:ea typeface="+mn-ea"/>
                        <a:cs typeface="+mn-cs"/>
                      </a:endParaRPr>
                    </a:p>
                    <a:p>
                      <a:pPr marL="0" indent="0" algn="ctr" defTabSz="914400" rtl="0" eaLnBrk="1" latinLnBrk="0" hangingPunct="1">
                        <a:lnSpc>
                          <a:spcPct val="95000"/>
                        </a:lnSpc>
                        <a:spcBef>
                          <a:spcPct val="0"/>
                        </a:spcBef>
                        <a:buFontTx/>
                        <a:buNone/>
                      </a:pPr>
                      <a:r>
                        <a:rPr lang="fr-FR" altLang="fr-FR" sz="2400" kern="1200" dirty="0">
                          <a:solidFill>
                            <a:schemeClr val="dk1"/>
                          </a:solidFill>
                          <a:latin typeface="+mn-lt"/>
                          <a:ea typeface="+mn-ea"/>
                          <a:cs typeface="+mn-cs"/>
                        </a:rPr>
                        <a:t>Coût +++</a:t>
                      </a:r>
                      <a:br>
                        <a:rPr lang="fr-FR" altLang="fr-FR" sz="2400" kern="1200" dirty="0">
                          <a:solidFill>
                            <a:schemeClr val="dk1"/>
                          </a:solidFill>
                          <a:latin typeface="+mn-lt"/>
                          <a:ea typeface="+mn-ea"/>
                          <a:cs typeface="+mn-cs"/>
                        </a:rPr>
                      </a:br>
                      <a:endParaRPr lang="fr-FR" altLang="fr-FR" sz="2400" kern="1200" dirty="0">
                        <a:solidFill>
                          <a:schemeClr val="dk1"/>
                        </a:solidFill>
                        <a:latin typeface="+mn-lt"/>
                        <a:ea typeface="+mn-ea"/>
                        <a:cs typeface="+mn-cs"/>
                      </a:endParaRPr>
                    </a:p>
                    <a:p>
                      <a:pPr marL="0" indent="0" algn="ctr" defTabSz="914400" rtl="0" eaLnBrk="1" latinLnBrk="0" hangingPunct="1">
                        <a:lnSpc>
                          <a:spcPct val="95000"/>
                        </a:lnSpc>
                        <a:spcBef>
                          <a:spcPct val="0"/>
                        </a:spcBef>
                        <a:buFontTx/>
                        <a:buNone/>
                      </a:pPr>
                      <a:r>
                        <a:rPr lang="fr-FR" altLang="fr-FR" sz="2400" kern="1200" dirty="0">
                          <a:solidFill>
                            <a:schemeClr val="dk1"/>
                          </a:solidFill>
                          <a:latin typeface="+mn-lt"/>
                          <a:ea typeface="+mn-ea"/>
                          <a:cs typeface="+mn-cs"/>
                        </a:rPr>
                        <a:t>Difficulté si maladie rare</a:t>
                      </a:r>
                      <a:br>
                        <a:rPr lang="fr-FR" altLang="fr-FR" sz="2400" kern="1200" dirty="0">
                          <a:solidFill>
                            <a:schemeClr val="dk1"/>
                          </a:solidFill>
                          <a:latin typeface="+mn-lt"/>
                          <a:ea typeface="+mn-ea"/>
                          <a:cs typeface="+mn-cs"/>
                        </a:rPr>
                      </a:br>
                      <a:endParaRPr lang="fr-FR" altLang="fr-FR" sz="2400" kern="1200" dirty="0">
                        <a:solidFill>
                          <a:schemeClr val="dk1"/>
                        </a:solidFill>
                        <a:latin typeface="+mn-lt"/>
                        <a:ea typeface="+mn-ea"/>
                        <a:cs typeface="+mn-cs"/>
                      </a:endParaRPr>
                    </a:p>
                    <a:p>
                      <a:pPr marL="0" indent="0" algn="ctr" defTabSz="914400" rtl="0" eaLnBrk="1" latinLnBrk="0" hangingPunct="1">
                        <a:lnSpc>
                          <a:spcPct val="95000"/>
                        </a:lnSpc>
                        <a:spcBef>
                          <a:spcPct val="0"/>
                        </a:spcBef>
                        <a:buFontTx/>
                        <a:buNone/>
                      </a:pPr>
                      <a:r>
                        <a:rPr lang="fr-FR" altLang="fr-FR" sz="2400" kern="1200" dirty="0">
                          <a:solidFill>
                            <a:schemeClr val="dk1"/>
                          </a:solidFill>
                          <a:latin typeface="+mn-lt"/>
                          <a:ea typeface="+mn-ea"/>
                          <a:cs typeface="+mn-cs"/>
                        </a:rPr>
                        <a:t>Perte d’effectif  = perdus de vue (biais)</a:t>
                      </a:r>
                    </a:p>
                    <a:p>
                      <a:pPr algn="ctr"/>
                      <a:endParaRPr lang="fr-FR" sz="24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51886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LES TYPES D’ETUDE</a:t>
            </a:r>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7" name="Image 6"/>
          <p:cNvPicPr/>
          <p:nvPr/>
        </p:nvPicPr>
        <p:blipFill>
          <a:blip r:embed="rId3">
            <a:extLst>
              <a:ext uri="{28A0092B-C50C-407E-A947-70E740481C1C}">
                <a14:useLocalDpi xmlns:a14="http://schemas.microsoft.com/office/drawing/2010/main" val="0"/>
              </a:ext>
            </a:extLst>
          </a:blip>
          <a:srcRect/>
          <a:stretch>
            <a:fillRect/>
          </a:stretch>
        </p:blipFill>
        <p:spPr bwMode="auto">
          <a:xfrm>
            <a:off x="532512" y="1412776"/>
            <a:ext cx="8215952" cy="3862316"/>
          </a:xfrm>
          <a:prstGeom prst="rect">
            <a:avLst/>
          </a:prstGeom>
          <a:noFill/>
        </p:spPr>
      </p:pic>
    </p:spTree>
    <p:extLst>
      <p:ext uri="{BB962C8B-B14F-4D97-AF65-F5344CB8AC3E}">
        <p14:creationId xmlns:p14="http://schemas.microsoft.com/office/powerpoint/2010/main" val="1842111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CONCLUSION</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marL="342900" lvl="1" indent="-342900">
              <a:buClr>
                <a:srgbClr val="25A79B"/>
              </a:buClr>
              <a:buFont typeface="Arial" pitchFamily="34" charset="0"/>
              <a:buChar char="•"/>
            </a:pPr>
            <a:r>
              <a:rPr lang="fr-FR" sz="3200" dirty="0"/>
              <a:t>Niveau de preuve supérieur à étude cas-témoins ou transversale</a:t>
            </a:r>
          </a:p>
          <a:p>
            <a:pPr>
              <a:buClr>
                <a:srgbClr val="25A79B"/>
              </a:buClr>
            </a:pPr>
            <a:r>
              <a:rPr lang="fr-FR" dirty="0"/>
              <a:t>Quand réaliser une étude de cohorte ? </a:t>
            </a:r>
          </a:p>
          <a:p>
            <a:pPr lvl="1">
              <a:buClr>
                <a:srgbClr val="25A79B"/>
              </a:buClr>
            </a:pPr>
            <a:r>
              <a:rPr lang="fr-FR" dirty="0"/>
              <a:t>Exposition peu fréquente =&gt; impossibilité de réaliser une étude cas-témoin (ex : cancer de la vessie lié à l’exposition aux amines aromatiques)</a:t>
            </a:r>
          </a:p>
          <a:p>
            <a:pPr lvl="1">
              <a:buClr>
                <a:srgbClr val="25A79B"/>
              </a:buClr>
            </a:pPr>
            <a:r>
              <a:rPr lang="fr-FR" dirty="0"/>
              <a:t>Expositions très fréquentes et mesure de l’exposition pouvant être influencée par le statut cas-témoin (ex : vitamines et cancer)</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1421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MOTS EN ANGLAIS</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marL="342900" lvl="1" indent="-342900">
              <a:buClr>
                <a:srgbClr val="25A79B"/>
              </a:buClr>
              <a:buFont typeface="Arial" pitchFamily="34" charset="0"/>
              <a:buChar char="•"/>
            </a:pPr>
            <a:r>
              <a:rPr lang="fr-FR" sz="3200" dirty="0"/>
              <a:t>Etude de cohorte : </a:t>
            </a:r>
            <a:r>
              <a:rPr lang="fr-FR" sz="3200" dirty="0" err="1"/>
              <a:t>cohort</a:t>
            </a:r>
            <a:r>
              <a:rPr lang="fr-FR" sz="3200" dirty="0"/>
              <a:t> </a:t>
            </a:r>
            <a:r>
              <a:rPr lang="fr-FR" sz="3200" dirty="0" err="1"/>
              <a:t>study</a:t>
            </a:r>
            <a:endParaRPr lang="fr-FR" sz="3200" dirty="0"/>
          </a:p>
          <a:p>
            <a:pPr>
              <a:buClr>
                <a:srgbClr val="25A79B"/>
              </a:buClr>
            </a:pPr>
            <a:r>
              <a:rPr lang="fr-FR" dirty="0"/>
              <a:t>Incidence : incidence</a:t>
            </a:r>
          </a:p>
          <a:p>
            <a:pPr>
              <a:buClr>
                <a:srgbClr val="25A79B"/>
              </a:buClr>
            </a:pPr>
            <a:r>
              <a:rPr lang="fr-FR" dirty="0"/>
              <a:t>Facteur de risque : </a:t>
            </a:r>
            <a:r>
              <a:rPr lang="fr-FR" dirty="0" err="1"/>
              <a:t>risk</a:t>
            </a:r>
            <a:r>
              <a:rPr lang="fr-FR" dirty="0"/>
              <a:t> factor</a:t>
            </a:r>
          </a:p>
          <a:p>
            <a:pPr>
              <a:buClr>
                <a:srgbClr val="25A79B"/>
              </a:buClr>
            </a:pPr>
            <a:r>
              <a:rPr lang="fr-FR" dirty="0"/>
              <a:t>Critère de jugement : </a:t>
            </a:r>
            <a:r>
              <a:rPr lang="fr-FR" dirty="0" err="1"/>
              <a:t>outcome</a:t>
            </a:r>
            <a:r>
              <a:rPr lang="fr-FR" dirty="0"/>
              <a:t>/</a:t>
            </a:r>
            <a:r>
              <a:rPr lang="fr-FR" dirty="0" err="1"/>
              <a:t>endpoint</a:t>
            </a:r>
            <a:endParaRPr lang="fr-FR" dirty="0"/>
          </a:p>
          <a:p>
            <a:pPr>
              <a:buClr>
                <a:srgbClr val="25A79B"/>
              </a:buClr>
            </a:pPr>
            <a:r>
              <a:rPr lang="fr-FR" dirty="0"/>
              <a:t>Risque relatif : relative </a:t>
            </a:r>
            <a:r>
              <a:rPr lang="fr-FR" dirty="0" err="1"/>
              <a:t>risk</a:t>
            </a:r>
            <a:endParaRPr lang="fr-FR" dirty="0"/>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60494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63688" y="1916832"/>
            <a:ext cx="5328592" cy="1938992"/>
          </a:xfrm>
          <a:prstGeom prst="rect">
            <a:avLst/>
          </a:prstGeom>
          <a:noFill/>
        </p:spPr>
        <p:txBody>
          <a:bodyPr wrap="square" rtlCol="0">
            <a:spAutoFit/>
          </a:bodyPr>
          <a:lstStyle/>
          <a:p>
            <a:pPr algn="ctr"/>
            <a:r>
              <a:rPr lang="fr-FR" sz="3200" b="1" dirty="0">
                <a:solidFill>
                  <a:schemeClr val="accent6"/>
                </a:solidFill>
              </a:rPr>
              <a:t>Des questions ? </a:t>
            </a:r>
          </a:p>
          <a:p>
            <a:pPr algn="ctr"/>
            <a:endParaRPr lang="fr-FR" sz="3200" dirty="0">
              <a:solidFill>
                <a:schemeClr val="accent6"/>
              </a:solidFill>
            </a:endParaRPr>
          </a:p>
          <a:p>
            <a:pPr algn="ctr"/>
            <a:r>
              <a:rPr lang="fr-FR" sz="2800" b="1" dirty="0"/>
              <a:t>Marie </a:t>
            </a:r>
            <a:r>
              <a:rPr lang="fr-FR" sz="2800" b="1" dirty="0" err="1"/>
              <a:t>Viprey</a:t>
            </a:r>
            <a:endParaRPr lang="fr-FR" sz="2800" dirty="0"/>
          </a:p>
          <a:p>
            <a:pPr algn="ctr"/>
            <a:r>
              <a:rPr lang="fr-FR" sz="2800" dirty="0">
                <a:hlinkClick r:id="rId2"/>
              </a:rPr>
              <a:t>marie.viprey@chu-lyon.fr</a:t>
            </a:r>
            <a:r>
              <a:rPr lang="fr-FR" sz="2800" dirty="0"/>
              <a:t>  </a:t>
            </a:r>
          </a:p>
        </p:txBody>
      </p:sp>
    </p:spTree>
    <p:extLst>
      <p:ext uri="{BB962C8B-B14F-4D97-AF65-F5344CB8AC3E}">
        <p14:creationId xmlns:p14="http://schemas.microsoft.com/office/powerpoint/2010/main" val="2304379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rPr>
              <a:t>LES ETUDES ETIOLOGIQUES</a:t>
            </a:r>
          </a:p>
        </p:txBody>
      </p:sp>
      <p:sp>
        <p:nvSpPr>
          <p:cNvPr id="3" name="Espace réservé du contenu 2"/>
          <p:cNvSpPr>
            <a:spLocks noGrp="1"/>
          </p:cNvSpPr>
          <p:nvPr>
            <p:ph idx="4294967295"/>
          </p:nvPr>
        </p:nvSpPr>
        <p:spPr>
          <a:xfrm>
            <a:off x="889248" y="1124744"/>
            <a:ext cx="7787208" cy="4104456"/>
          </a:xfrm>
          <a:prstGeom prst="rect">
            <a:avLst/>
          </a:prstGeom>
        </p:spPr>
        <p:txBody>
          <a:bodyPr/>
          <a:lstStyle/>
          <a:p>
            <a:pPr>
              <a:buClr>
                <a:srgbClr val="25A79B"/>
              </a:buClr>
            </a:pPr>
            <a:r>
              <a:rPr lang="fr-FR" sz="2800" dirty="0"/>
              <a:t>Études d’observation à visée étiologique</a:t>
            </a:r>
          </a:p>
          <a:p>
            <a:pPr lvl="1">
              <a:buClr>
                <a:srgbClr val="25A79B"/>
              </a:buClr>
            </a:pPr>
            <a:r>
              <a:rPr lang="fr-FR" sz="2400" dirty="0"/>
              <a:t>Pas d’intervention</a:t>
            </a:r>
          </a:p>
          <a:p>
            <a:pPr lvl="1">
              <a:buClr>
                <a:srgbClr val="25A79B"/>
              </a:buClr>
            </a:pPr>
            <a:r>
              <a:rPr lang="fr-FR" sz="2400" dirty="0"/>
              <a:t>Expositions survenues naturellement</a:t>
            </a:r>
          </a:p>
          <a:p>
            <a:pPr lvl="1">
              <a:buClr>
                <a:srgbClr val="25A79B"/>
              </a:buClr>
            </a:pPr>
            <a:r>
              <a:rPr lang="fr-FR" sz="2400" dirty="0"/>
              <a:t>Biais potentiels</a:t>
            </a:r>
          </a:p>
          <a:p>
            <a:pPr>
              <a:buClr>
                <a:srgbClr val="25A79B"/>
              </a:buClr>
            </a:pPr>
            <a:r>
              <a:rPr lang="fr-FR" sz="2800" dirty="0"/>
              <a:t>La question posée  dans les études étiologiques : </a:t>
            </a:r>
          </a:p>
          <a:p>
            <a:pPr marL="0" indent="0">
              <a:buClr>
                <a:srgbClr val="25A79B"/>
              </a:buClr>
              <a:buNone/>
            </a:pPr>
            <a:r>
              <a:rPr lang="fr-FR" sz="2800" dirty="0">
                <a:solidFill>
                  <a:schemeClr val="accent6"/>
                </a:solidFill>
              </a:rPr>
              <a:t>Association entre facteur de risque/exposition et survenue d’une maladie/évènement de santé ?</a:t>
            </a:r>
          </a:p>
          <a:p>
            <a:pPr>
              <a:buClr>
                <a:srgbClr val="25A79B"/>
              </a:buClr>
            </a:pPr>
            <a:r>
              <a:rPr lang="fr-FR" sz="2800" dirty="0"/>
              <a:t>Différents types d’études en fonction du déroulement de l’étude</a:t>
            </a:r>
          </a:p>
        </p:txBody>
      </p:sp>
      <p:cxnSp>
        <p:nvCxnSpPr>
          <p:cNvPr id="9" name="Connecteur droit 8"/>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3431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LES ETUDES ETIOLOGIQUES</a:t>
            </a:r>
          </a:p>
        </p:txBody>
      </p:sp>
      <p:sp>
        <p:nvSpPr>
          <p:cNvPr id="5" name="Espace réservé du contenu 2"/>
          <p:cNvSpPr>
            <a:spLocks noGrp="1"/>
          </p:cNvSpPr>
          <p:nvPr>
            <p:ph idx="4294967295"/>
          </p:nvPr>
        </p:nvSpPr>
        <p:spPr>
          <a:xfrm>
            <a:off x="755576" y="1189707"/>
            <a:ext cx="8280920" cy="4682430"/>
          </a:xfrm>
          <a:prstGeom prst="rect">
            <a:avLst/>
          </a:prstGeom>
        </p:spPr>
        <p:txBody>
          <a:bodyPr/>
          <a:lstStyle/>
          <a:p>
            <a:pPr>
              <a:buClr>
                <a:srgbClr val="25A79B"/>
              </a:buClr>
            </a:pPr>
            <a:r>
              <a:rPr lang="fr-FR" dirty="0"/>
              <a:t>Etudes transversales</a:t>
            </a:r>
          </a:p>
          <a:p>
            <a:pPr lvl="1">
              <a:buClr>
                <a:srgbClr val="25A79B"/>
              </a:buClr>
            </a:pPr>
            <a:r>
              <a:rPr lang="fr-FR" dirty="0"/>
              <a:t>Etude à un moment donné, pas de suivi</a:t>
            </a:r>
          </a:p>
          <a:p>
            <a:pPr lvl="1">
              <a:buClr>
                <a:srgbClr val="25A79B"/>
              </a:buClr>
            </a:pPr>
            <a:r>
              <a:rPr lang="fr-FR" dirty="0"/>
              <a:t>Inclusion des sujets</a:t>
            </a:r>
          </a:p>
          <a:p>
            <a:pPr lvl="2">
              <a:buClr>
                <a:srgbClr val="25A79B"/>
              </a:buClr>
            </a:pPr>
            <a:r>
              <a:rPr lang="fr-FR" sz="2000" dirty="0"/>
              <a:t>Indépendamment de l’exposition ou de la maladie</a:t>
            </a:r>
          </a:p>
          <a:p>
            <a:pPr lvl="2">
              <a:buClr>
                <a:srgbClr val="25A79B"/>
              </a:buClr>
            </a:pPr>
            <a:r>
              <a:rPr lang="fr-FR" sz="2000" dirty="0"/>
              <a:t>Qui ? tous les sujets présents au moment de l’enquête</a:t>
            </a:r>
          </a:p>
          <a:p>
            <a:pPr lvl="1">
              <a:buClr>
                <a:srgbClr val="25A79B"/>
              </a:buClr>
            </a:pPr>
            <a:r>
              <a:rPr lang="fr-FR" dirty="0"/>
              <a:t>Information recueillie </a:t>
            </a:r>
          </a:p>
          <a:p>
            <a:pPr lvl="2">
              <a:buClr>
                <a:srgbClr val="25A79B"/>
              </a:buClr>
            </a:pPr>
            <a:r>
              <a:rPr lang="fr-FR" sz="2000" dirty="0"/>
              <a:t>au même moment : inclusion + exposition + maladie</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15" name="Groupe 14"/>
          <p:cNvGrpSpPr/>
          <p:nvPr/>
        </p:nvGrpSpPr>
        <p:grpSpPr>
          <a:xfrm>
            <a:off x="1404441" y="4499086"/>
            <a:ext cx="6911975" cy="1810234"/>
            <a:chOff x="1116013" y="4702742"/>
            <a:chExt cx="6911975" cy="1810234"/>
          </a:xfrm>
        </p:grpSpPr>
        <p:grpSp>
          <p:nvGrpSpPr>
            <p:cNvPr id="16" name="Groupe 15"/>
            <p:cNvGrpSpPr/>
            <p:nvPr/>
          </p:nvGrpSpPr>
          <p:grpSpPr>
            <a:xfrm>
              <a:off x="1116013" y="4702742"/>
              <a:ext cx="6911975" cy="1810234"/>
              <a:chOff x="1116013" y="4702742"/>
              <a:chExt cx="6911975" cy="1810234"/>
            </a:xfrm>
          </p:grpSpPr>
          <p:sp>
            <p:nvSpPr>
              <p:cNvPr id="18" name="Text Box 5"/>
              <p:cNvSpPr txBox="1">
                <a:spLocks noChangeArrowheads="1"/>
              </p:cNvSpPr>
              <p:nvPr/>
            </p:nvSpPr>
            <p:spPr bwMode="auto">
              <a:xfrm>
                <a:off x="3426611" y="4702742"/>
                <a:ext cx="377026" cy="369332"/>
              </a:xfrm>
              <a:prstGeom prst="rect">
                <a:avLst/>
              </a:prstGeom>
              <a:solidFill>
                <a:srgbClr val="FFC000"/>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spAutoFit/>
              </a:bodyPr>
              <a:lstStyle/>
              <a:p>
                <a:pPr>
                  <a:defRPr/>
                </a:pPr>
                <a:r>
                  <a:rPr lang="fr-FR" dirty="0">
                    <a:latin typeface="Arial" charset="0"/>
                  </a:rPr>
                  <a:t>M</a:t>
                </a:r>
              </a:p>
            </p:txBody>
          </p:sp>
          <p:sp>
            <p:nvSpPr>
              <p:cNvPr id="19" name="Text Box 6"/>
              <p:cNvSpPr txBox="1">
                <a:spLocks noChangeArrowheads="1"/>
              </p:cNvSpPr>
              <p:nvPr/>
            </p:nvSpPr>
            <p:spPr bwMode="auto">
              <a:xfrm>
                <a:off x="2143108" y="6143644"/>
                <a:ext cx="1160463" cy="369332"/>
              </a:xfrm>
              <a:prstGeom prst="rect">
                <a:avLst/>
              </a:prstGeom>
              <a:solidFill>
                <a:schemeClr val="tx2">
                  <a:lumMod val="60000"/>
                  <a:lumOff val="40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spAutoFit/>
              </a:bodyPr>
              <a:lstStyle/>
              <a:p>
                <a:pPr>
                  <a:defRPr/>
                </a:pPr>
                <a:r>
                  <a:rPr lang="fr-FR" dirty="0">
                    <a:latin typeface="Arial" charset="0"/>
                  </a:rPr>
                  <a:t>Inclusion</a:t>
                </a:r>
              </a:p>
            </p:txBody>
          </p:sp>
          <p:sp>
            <p:nvSpPr>
              <p:cNvPr id="20" name="Text Box 9"/>
              <p:cNvSpPr txBox="1">
                <a:spLocks noChangeArrowheads="1"/>
              </p:cNvSpPr>
              <p:nvPr/>
            </p:nvSpPr>
            <p:spPr bwMode="auto">
              <a:xfrm>
                <a:off x="3500430" y="6143644"/>
                <a:ext cx="1000132" cy="369332"/>
              </a:xfrm>
              <a:prstGeom prst="rect">
                <a:avLst/>
              </a:prstGeom>
              <a:solidFill>
                <a:schemeClr val="accent4">
                  <a:lumMod val="60000"/>
                  <a:lumOff val="40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spAutoFit/>
              </a:bodyPr>
              <a:lstStyle/>
              <a:p>
                <a:pPr>
                  <a:defRPr/>
                </a:pPr>
                <a:r>
                  <a:rPr lang="fr-FR" dirty="0">
                    <a:latin typeface="Arial" charset="0"/>
                  </a:rPr>
                  <a:t>Recueil</a:t>
                </a:r>
              </a:p>
            </p:txBody>
          </p:sp>
          <p:sp>
            <p:nvSpPr>
              <p:cNvPr id="21" name="Line 10"/>
              <p:cNvSpPr>
                <a:spLocks noChangeShapeType="1"/>
              </p:cNvSpPr>
              <p:nvPr/>
            </p:nvSpPr>
            <p:spPr bwMode="auto">
              <a:xfrm flipV="1">
                <a:off x="3375025" y="5567363"/>
                <a:ext cx="0" cy="576262"/>
              </a:xfrm>
              <a:prstGeom prst="line">
                <a:avLst/>
              </a:prstGeom>
              <a:ln>
                <a:headEnd/>
                <a:tailEnd type="triangle" w="med" len="med"/>
              </a:ln>
            </p:spPr>
            <p:style>
              <a:lnRef idx="3">
                <a:schemeClr val="accent4"/>
              </a:lnRef>
              <a:fillRef idx="0">
                <a:schemeClr val="accent4"/>
              </a:fillRef>
              <a:effectRef idx="2">
                <a:schemeClr val="accent4"/>
              </a:effectRef>
              <a:fontRef idx="minor">
                <a:schemeClr val="tx1"/>
              </a:fontRef>
            </p:style>
            <p:txBody>
              <a:bodyPr/>
              <a:lstStyle/>
              <a:p>
                <a:pPr>
                  <a:defRPr/>
                </a:pPr>
                <a:endParaRPr lang="fr-FR"/>
              </a:p>
            </p:txBody>
          </p:sp>
          <p:sp>
            <p:nvSpPr>
              <p:cNvPr id="22" name="Line 11"/>
              <p:cNvSpPr>
                <a:spLocks noChangeShapeType="1"/>
              </p:cNvSpPr>
              <p:nvPr/>
            </p:nvSpPr>
            <p:spPr bwMode="auto">
              <a:xfrm>
                <a:off x="1116013" y="5286375"/>
                <a:ext cx="6911975" cy="0"/>
              </a:xfrm>
              <a:prstGeom prst="line">
                <a:avLst/>
              </a:prstGeom>
              <a:noFill/>
              <a:ln w="38100">
                <a:solidFill>
                  <a:schemeClr val="tx2">
                    <a:lumMod val="60000"/>
                    <a:lumOff val="40000"/>
                  </a:schemeClr>
                </a:solidFill>
                <a:round/>
                <a:headEnd/>
                <a:tailEnd type="triangle" w="med" len="med"/>
              </a:ln>
              <a:effectLst/>
            </p:spPr>
            <p:txBody>
              <a:bodyPr/>
              <a:lstStyle/>
              <a:p>
                <a:pPr>
                  <a:defRPr/>
                </a:pPr>
                <a:endParaRPr lang="fr-FR">
                  <a:ln>
                    <a:solidFill>
                      <a:srgbClr val="7030A0"/>
                    </a:solidFill>
                  </a:ln>
                </a:endParaRPr>
              </a:p>
            </p:txBody>
          </p:sp>
          <p:sp>
            <p:nvSpPr>
              <p:cNvPr id="23" name="Line 12"/>
              <p:cNvSpPr>
                <a:spLocks noChangeShapeType="1"/>
              </p:cNvSpPr>
              <p:nvPr/>
            </p:nvSpPr>
            <p:spPr bwMode="auto">
              <a:xfrm>
                <a:off x="3387725" y="5149850"/>
                <a:ext cx="0" cy="288925"/>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a:lstStyle/>
              <a:p>
                <a:pPr>
                  <a:defRPr/>
                </a:pPr>
                <a:endParaRPr lang="fr-FR"/>
              </a:p>
            </p:txBody>
          </p:sp>
        </p:grpSp>
        <p:sp>
          <p:nvSpPr>
            <p:cNvPr id="17" name="Text Box 5"/>
            <p:cNvSpPr txBox="1">
              <a:spLocks noChangeArrowheads="1"/>
            </p:cNvSpPr>
            <p:nvPr/>
          </p:nvSpPr>
          <p:spPr bwMode="auto">
            <a:xfrm>
              <a:off x="3089257" y="4702742"/>
              <a:ext cx="338554" cy="369332"/>
            </a:xfrm>
            <a:prstGeom prst="rect">
              <a:avLst/>
            </a:prstGeom>
            <a:solidFill>
              <a:srgbClr val="92D050"/>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spAutoFit/>
            </a:bodyPr>
            <a:lstStyle/>
            <a:p>
              <a:pPr>
                <a:defRPr/>
              </a:pPr>
              <a:r>
                <a:rPr lang="fr-FR" dirty="0">
                  <a:latin typeface="Arial" charset="0"/>
                </a:rPr>
                <a:t>E</a:t>
              </a:r>
            </a:p>
          </p:txBody>
        </p:sp>
      </p:grpSp>
    </p:spTree>
    <p:extLst>
      <p:ext uri="{BB962C8B-B14F-4D97-AF65-F5344CB8AC3E}">
        <p14:creationId xmlns:p14="http://schemas.microsoft.com/office/powerpoint/2010/main" val="2235674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LES ETUDES ETIOLOGIQUES</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sz="2800" dirty="0"/>
              <a:t>Pbs majeurs des études transversales</a:t>
            </a:r>
          </a:p>
          <a:p>
            <a:pPr lvl="1">
              <a:buClr>
                <a:srgbClr val="25A79B"/>
              </a:buClr>
            </a:pPr>
            <a:r>
              <a:rPr lang="fr-FR" sz="2400" dirty="0"/>
              <a:t>Relation temporelle entre le facteur étudié et la maladie</a:t>
            </a:r>
          </a:p>
          <a:p>
            <a:pPr lvl="1">
              <a:buClr>
                <a:srgbClr val="25A79B"/>
              </a:buClr>
            </a:pPr>
            <a:r>
              <a:rPr lang="fr-FR" sz="2400" dirty="0"/>
              <a:t>Recrutement transversal exclut les sujets absents ou ayant quitté la population avant le début de l’enquête </a:t>
            </a:r>
          </a:p>
          <a:p>
            <a:pPr lvl="1">
              <a:buClr>
                <a:srgbClr val="25A79B"/>
              </a:buClr>
            </a:pPr>
            <a:r>
              <a:rPr lang="fr-FR" sz="2400" dirty="0"/>
              <a:t>Induit un Biais de sélection</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1088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LES ETUDES ETIOLOGIQUES</a:t>
            </a:r>
          </a:p>
        </p:txBody>
      </p:sp>
      <p:sp>
        <p:nvSpPr>
          <p:cNvPr id="5" name="Espace réservé du contenu 2"/>
          <p:cNvSpPr>
            <a:spLocks noGrp="1"/>
          </p:cNvSpPr>
          <p:nvPr>
            <p:ph idx="4294967295"/>
          </p:nvPr>
        </p:nvSpPr>
        <p:spPr>
          <a:xfrm>
            <a:off x="755576" y="836712"/>
            <a:ext cx="8280920" cy="5035425"/>
          </a:xfrm>
          <a:prstGeom prst="rect">
            <a:avLst/>
          </a:prstGeom>
        </p:spPr>
        <p:txBody>
          <a:bodyPr/>
          <a:lstStyle/>
          <a:p>
            <a:pPr>
              <a:buClr>
                <a:srgbClr val="25A79B"/>
              </a:buClr>
            </a:pPr>
            <a:r>
              <a:rPr lang="fr-FR" dirty="0"/>
              <a:t>Etudes cas-témoin</a:t>
            </a:r>
          </a:p>
          <a:p>
            <a:pPr lvl="1">
              <a:buClr>
                <a:srgbClr val="25A79B"/>
              </a:buClr>
            </a:pPr>
            <a:r>
              <a:rPr lang="fr-FR" dirty="0"/>
              <a:t>Comparaison de la fréquence de l’exposition antérieure entre 2 groupes : Malades = cas et Non malades = témoins</a:t>
            </a:r>
          </a:p>
          <a:p>
            <a:pPr lvl="1">
              <a:buClr>
                <a:srgbClr val="25A79B"/>
              </a:buClr>
            </a:pPr>
            <a:r>
              <a:rPr lang="fr-FR" dirty="0"/>
              <a:t>Inclusion des sujets </a:t>
            </a:r>
          </a:p>
          <a:p>
            <a:pPr lvl="2">
              <a:buClr>
                <a:srgbClr val="25A79B"/>
              </a:buClr>
            </a:pPr>
            <a:r>
              <a:rPr lang="fr-FR" dirty="0"/>
              <a:t>Sélection dépendante du statut malade ou non-malade</a:t>
            </a:r>
          </a:p>
          <a:p>
            <a:pPr lvl="2">
              <a:buClr>
                <a:srgbClr val="25A79B"/>
              </a:buClr>
            </a:pPr>
            <a:r>
              <a:rPr lang="fr-FR" dirty="0"/>
              <a:t>Qui ?</a:t>
            </a:r>
          </a:p>
          <a:p>
            <a:pPr lvl="3">
              <a:buClr>
                <a:srgbClr val="25A79B"/>
              </a:buClr>
            </a:pPr>
            <a:r>
              <a:rPr lang="fr-FR" sz="1800" dirty="0"/>
              <a:t>Cas incidents = nouveaux cas au fur et à mesure</a:t>
            </a:r>
          </a:p>
          <a:p>
            <a:pPr lvl="3">
              <a:buClr>
                <a:srgbClr val="25A79B"/>
              </a:buClr>
            </a:pPr>
            <a:r>
              <a:rPr lang="fr-FR" sz="1800" dirty="0"/>
              <a:t>Cas </a:t>
            </a:r>
            <a:r>
              <a:rPr lang="fr-FR" sz="1800" dirty="0" err="1"/>
              <a:t>prévalents</a:t>
            </a:r>
            <a:r>
              <a:rPr lang="fr-FR" sz="1800" dirty="0"/>
              <a:t> = tous les cas présents au début de l’étude</a:t>
            </a:r>
          </a:p>
          <a:p>
            <a:pPr lvl="1">
              <a:buClr>
                <a:srgbClr val="25A79B"/>
              </a:buClr>
            </a:pPr>
            <a:r>
              <a:rPr lang="fr-FR" dirty="0"/>
              <a:t>Information recueillie toujours rétrospectivement</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7" name="Groupe 6"/>
          <p:cNvGrpSpPr/>
          <p:nvPr/>
        </p:nvGrpSpPr>
        <p:grpSpPr>
          <a:xfrm>
            <a:off x="1692473" y="5333542"/>
            <a:ext cx="6911975" cy="1238730"/>
            <a:chOff x="1116013" y="5333542"/>
            <a:chExt cx="6911975" cy="1238730"/>
          </a:xfrm>
        </p:grpSpPr>
        <p:sp>
          <p:nvSpPr>
            <p:cNvPr id="9" name="Text Box 5"/>
            <p:cNvSpPr txBox="1">
              <a:spLocks noChangeArrowheads="1"/>
            </p:cNvSpPr>
            <p:nvPr/>
          </p:nvSpPr>
          <p:spPr bwMode="auto">
            <a:xfrm>
              <a:off x="6338114" y="5333542"/>
              <a:ext cx="377026" cy="369332"/>
            </a:xfrm>
            <a:prstGeom prst="rect">
              <a:avLst/>
            </a:prstGeom>
            <a:solidFill>
              <a:srgbClr val="FFC000"/>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spAutoFit/>
            </a:bodyPr>
            <a:lstStyle/>
            <a:p>
              <a:pPr>
                <a:defRPr/>
              </a:pPr>
              <a:r>
                <a:rPr lang="fr-FR" dirty="0">
                  <a:latin typeface="Arial" charset="0"/>
                </a:rPr>
                <a:t>M</a:t>
              </a:r>
            </a:p>
          </p:txBody>
        </p:sp>
        <p:sp>
          <p:nvSpPr>
            <p:cNvPr id="10" name="Text Box 6"/>
            <p:cNvSpPr txBox="1">
              <a:spLocks noChangeArrowheads="1"/>
            </p:cNvSpPr>
            <p:nvPr/>
          </p:nvSpPr>
          <p:spPr bwMode="auto">
            <a:xfrm>
              <a:off x="6000760" y="6202940"/>
              <a:ext cx="1160463" cy="369332"/>
            </a:xfrm>
            <a:prstGeom prst="rect">
              <a:avLst/>
            </a:prstGeom>
            <a:solidFill>
              <a:schemeClr val="tx2">
                <a:lumMod val="60000"/>
                <a:lumOff val="40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spAutoFit/>
            </a:bodyPr>
            <a:lstStyle/>
            <a:p>
              <a:pPr>
                <a:defRPr/>
              </a:pPr>
              <a:r>
                <a:rPr lang="fr-FR" dirty="0">
                  <a:latin typeface="Arial" charset="0"/>
                </a:rPr>
                <a:t>Inclusion</a:t>
              </a:r>
            </a:p>
          </p:txBody>
        </p:sp>
        <p:sp>
          <p:nvSpPr>
            <p:cNvPr id="11" name="Text Box 9"/>
            <p:cNvSpPr txBox="1">
              <a:spLocks noChangeArrowheads="1"/>
            </p:cNvSpPr>
            <p:nvPr/>
          </p:nvSpPr>
          <p:spPr bwMode="auto">
            <a:xfrm>
              <a:off x="1500166" y="6190798"/>
              <a:ext cx="1000132" cy="369332"/>
            </a:xfrm>
            <a:prstGeom prst="rect">
              <a:avLst/>
            </a:prstGeom>
            <a:solidFill>
              <a:schemeClr val="accent4">
                <a:lumMod val="60000"/>
                <a:lumOff val="40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spAutoFit/>
            </a:bodyPr>
            <a:lstStyle/>
            <a:p>
              <a:pPr>
                <a:defRPr/>
              </a:pPr>
              <a:r>
                <a:rPr lang="fr-FR" dirty="0">
                  <a:latin typeface="Arial" charset="0"/>
                </a:rPr>
                <a:t>Recueil</a:t>
              </a:r>
            </a:p>
          </p:txBody>
        </p:sp>
        <p:sp>
          <p:nvSpPr>
            <p:cNvPr id="12" name="Line 10"/>
            <p:cNvSpPr>
              <a:spLocks noChangeShapeType="1"/>
            </p:cNvSpPr>
            <p:nvPr/>
          </p:nvSpPr>
          <p:spPr bwMode="auto">
            <a:xfrm flipH="1">
              <a:off x="3000375" y="6345238"/>
              <a:ext cx="2428875" cy="46037"/>
            </a:xfrm>
            <a:prstGeom prst="line">
              <a:avLst/>
            </a:prstGeom>
            <a:ln>
              <a:headEnd/>
              <a:tailEnd type="triangle" w="med" len="med"/>
            </a:ln>
          </p:spPr>
          <p:style>
            <a:lnRef idx="3">
              <a:schemeClr val="accent4"/>
            </a:lnRef>
            <a:fillRef idx="0">
              <a:schemeClr val="accent4"/>
            </a:fillRef>
            <a:effectRef idx="2">
              <a:schemeClr val="accent4"/>
            </a:effectRef>
            <a:fontRef idx="minor">
              <a:schemeClr val="tx1"/>
            </a:fontRef>
          </p:style>
          <p:txBody>
            <a:bodyPr/>
            <a:lstStyle/>
            <a:p>
              <a:pPr>
                <a:defRPr/>
              </a:pPr>
              <a:endParaRPr lang="fr-FR"/>
            </a:p>
          </p:txBody>
        </p:sp>
        <p:sp>
          <p:nvSpPr>
            <p:cNvPr id="13" name="Line 11"/>
            <p:cNvSpPr>
              <a:spLocks noChangeShapeType="1"/>
            </p:cNvSpPr>
            <p:nvPr/>
          </p:nvSpPr>
          <p:spPr bwMode="auto">
            <a:xfrm>
              <a:off x="1116013" y="5916613"/>
              <a:ext cx="6911975" cy="0"/>
            </a:xfrm>
            <a:prstGeom prst="line">
              <a:avLst/>
            </a:prstGeom>
            <a:noFill/>
            <a:ln w="38100">
              <a:solidFill>
                <a:schemeClr val="tx2">
                  <a:lumMod val="60000"/>
                  <a:lumOff val="40000"/>
                </a:schemeClr>
              </a:solidFill>
              <a:round/>
              <a:headEnd/>
              <a:tailEnd type="triangle" w="med" len="med"/>
            </a:ln>
            <a:effectLst/>
          </p:spPr>
          <p:txBody>
            <a:bodyPr/>
            <a:lstStyle/>
            <a:p>
              <a:pPr>
                <a:defRPr/>
              </a:pPr>
              <a:endParaRPr lang="fr-FR">
                <a:ln>
                  <a:solidFill>
                    <a:srgbClr val="7030A0"/>
                  </a:solidFill>
                </a:ln>
              </a:endParaRPr>
            </a:p>
          </p:txBody>
        </p:sp>
        <p:sp>
          <p:nvSpPr>
            <p:cNvPr id="14" name="Line 12"/>
            <p:cNvSpPr>
              <a:spLocks noChangeShapeType="1"/>
            </p:cNvSpPr>
            <p:nvPr/>
          </p:nvSpPr>
          <p:spPr bwMode="auto">
            <a:xfrm>
              <a:off x="6500813" y="5773738"/>
              <a:ext cx="0" cy="288925"/>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a:lstStyle/>
            <a:p>
              <a:pPr>
                <a:defRPr/>
              </a:pPr>
              <a:endParaRPr lang="fr-FR"/>
            </a:p>
          </p:txBody>
        </p:sp>
        <p:sp>
          <p:nvSpPr>
            <p:cNvPr id="15" name="Text Box 5"/>
            <p:cNvSpPr txBox="1">
              <a:spLocks noChangeArrowheads="1"/>
            </p:cNvSpPr>
            <p:nvPr/>
          </p:nvSpPr>
          <p:spPr bwMode="auto">
            <a:xfrm>
              <a:off x="1928794" y="5333542"/>
              <a:ext cx="338554" cy="369332"/>
            </a:xfrm>
            <a:prstGeom prst="rect">
              <a:avLst/>
            </a:prstGeom>
            <a:solidFill>
              <a:srgbClr val="92D050"/>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spAutoFit/>
            </a:bodyPr>
            <a:lstStyle/>
            <a:p>
              <a:pPr>
                <a:defRPr/>
              </a:pPr>
              <a:r>
                <a:rPr lang="fr-FR" dirty="0">
                  <a:latin typeface="Arial" charset="0"/>
                </a:rPr>
                <a:t>E</a:t>
              </a:r>
            </a:p>
          </p:txBody>
        </p:sp>
      </p:grpSp>
    </p:spTree>
    <p:extLst>
      <p:ext uri="{BB962C8B-B14F-4D97-AF65-F5344CB8AC3E}">
        <p14:creationId xmlns:p14="http://schemas.microsoft.com/office/powerpoint/2010/main" val="2850589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PRINCIPES DE L’ETUDE DE COHORTE</a:t>
            </a:r>
          </a:p>
        </p:txBody>
      </p:sp>
      <p:sp>
        <p:nvSpPr>
          <p:cNvPr id="5" name="Espace réservé du contenu 2"/>
          <p:cNvSpPr>
            <a:spLocks noGrp="1"/>
          </p:cNvSpPr>
          <p:nvPr>
            <p:ph idx="4294967295"/>
          </p:nvPr>
        </p:nvSpPr>
        <p:spPr>
          <a:xfrm>
            <a:off x="755576" y="1124744"/>
            <a:ext cx="8388424" cy="5035425"/>
          </a:xfrm>
          <a:prstGeom prst="rect">
            <a:avLst/>
          </a:prstGeom>
        </p:spPr>
        <p:txBody>
          <a:bodyPr/>
          <a:lstStyle/>
          <a:p>
            <a:pPr marL="342900" lvl="1" indent="-342900">
              <a:buClr>
                <a:srgbClr val="25A79B"/>
              </a:buClr>
              <a:buFont typeface="Arial" pitchFamily="34" charset="0"/>
              <a:buChar char="•"/>
            </a:pPr>
            <a:r>
              <a:rPr lang="fr-FR" sz="3200" dirty="0"/>
              <a:t>Comment reconnait-on une étude de cohorte ?</a:t>
            </a:r>
          </a:p>
          <a:p>
            <a:pPr marL="742950" lvl="2" indent="-342900">
              <a:buClr>
                <a:srgbClr val="25A79B"/>
              </a:buClr>
            </a:pPr>
            <a:r>
              <a:rPr lang="fr-FR" sz="2800" dirty="0"/>
              <a:t>Les individus sont indemnes de la maladie étudiée (critère de jugement) au moment de leur inclusion dans la cohorte </a:t>
            </a:r>
          </a:p>
          <a:p>
            <a:pPr marL="742950" lvl="2" indent="-342900">
              <a:buClr>
                <a:srgbClr val="25A79B"/>
              </a:buClr>
            </a:pPr>
            <a:r>
              <a:rPr lang="fr-FR" sz="2800" dirty="0"/>
              <a:t>Ils sont suivis dans le temps (on a pour chaque individu au moins deux temps de mesure, un temps initial pour la mesure de l’exposition et un temps au cours du suivi pour la mesure du critère de jugement)</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3089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PRINCIPES DE L’ETUDE DE COHORTE</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sz="2800" dirty="0"/>
              <a:t>« Cohorte » = groupe de sujets suivis au cours du temps</a:t>
            </a:r>
          </a:p>
          <a:p>
            <a:pPr lvl="1">
              <a:buClr>
                <a:srgbClr val="25A79B"/>
              </a:buClr>
            </a:pPr>
            <a:r>
              <a:rPr lang="fr-FR" sz="2400" dirty="0"/>
              <a:t>Personnes d’une même génération (personnes âgées de plus de 65 ans), d’un même corps de métier (médecins britanniques, infirmières américaines), salariés d’une entreprise (cohorte </a:t>
            </a:r>
            <a:r>
              <a:rPr lang="fr-FR" sz="2400" dirty="0" err="1"/>
              <a:t>Gazel</a:t>
            </a:r>
            <a:r>
              <a:rPr lang="fr-FR" sz="2400" dirty="0"/>
              <a:t> : 20000 volontaires d’EDF-GDF)….</a:t>
            </a:r>
          </a:p>
          <a:p>
            <a:pPr lvl="1">
              <a:buClr>
                <a:srgbClr val="25A79B"/>
              </a:buClr>
            </a:pPr>
            <a:r>
              <a:rPr lang="fr-FR" sz="2400" dirty="0"/>
              <a:t>Cohorte Constances : cohorte en population générale visant à inclure 200000 adultes volontaires</a:t>
            </a:r>
          </a:p>
          <a:p>
            <a:pPr lvl="1">
              <a:buClr>
                <a:srgbClr val="25A79B"/>
              </a:buClr>
            </a:pPr>
            <a:r>
              <a:rPr lang="fr-FR" sz="2400" dirty="0"/>
              <a:t>Personnes ayant subi une exposition particulière (ex personnes ayant été irradiées à Fukushima…)</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4772736"/>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10</TotalTime>
  <Words>1479</Words>
  <Application>Microsoft Office PowerPoint</Application>
  <PresentationFormat>Affichage à l'écran (4:3)</PresentationFormat>
  <Paragraphs>246</Paragraphs>
  <Slides>32</Slides>
  <Notes>12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32</vt:i4>
      </vt:variant>
    </vt:vector>
  </HeadingPairs>
  <TitlesOfParts>
    <vt:vector size="38" baseType="lpstr">
      <vt:lpstr>Arial</vt:lpstr>
      <vt:lpstr>Calibri</vt:lpstr>
      <vt:lpstr>Garamond</vt:lpstr>
      <vt:lpstr>Symbol</vt:lpstr>
      <vt:lpstr>Wingdings</vt:lpstr>
      <vt:lpstr>Thème Office</vt:lpstr>
      <vt:lpstr>LES ETUDES DE COHORTE</vt:lpstr>
      <vt:lpstr>OBJECTIFS</vt:lpstr>
      <vt:lpstr>LES TYPES D’ETUDE</vt:lpstr>
      <vt:lpstr>LES ETUDES ETIOLOGIQUES</vt:lpstr>
      <vt:lpstr>LES ETUDES ETIOLOGIQUES</vt:lpstr>
      <vt:lpstr>LES ETUDES ETIOLOGIQUES</vt:lpstr>
      <vt:lpstr>LES ETUDES ETIOLOGIQUES</vt:lpstr>
      <vt:lpstr>PRINCIPES DE L’ETUDE DE COHORTE</vt:lpstr>
      <vt:lpstr>PRINCIPES DE L’ETUDE DE COHORTE</vt:lpstr>
      <vt:lpstr>PRINCIPES DE L’ETUDE DE COHORTE</vt:lpstr>
      <vt:lpstr>Présentation PowerPoint</vt:lpstr>
      <vt:lpstr>PRINCIPES DE L’ETUDE DE COHORTE</vt:lpstr>
      <vt:lpstr>Présentation PowerPoint</vt:lpstr>
      <vt:lpstr>Présentation PowerPoint</vt:lpstr>
      <vt:lpstr>Présentation PowerPoint</vt:lpstr>
      <vt:lpstr>PRINCIPES DE L’ETUDE DE COHORTE</vt:lpstr>
      <vt:lpstr>Présentation PowerPoint</vt:lpstr>
      <vt:lpstr>MODALITES DE RECRUTEMENT DE LA POPULATION</vt:lpstr>
      <vt:lpstr>MODALITES DE RECRUTEMENT DE LA POPULATION</vt:lpstr>
      <vt:lpstr>Présentation PowerPoint</vt:lpstr>
      <vt:lpstr>MODALITES DE MESURE</vt:lpstr>
      <vt:lpstr>MODALITES DE MESURE</vt:lpstr>
      <vt:lpstr>MODALITES DE MESURE</vt:lpstr>
      <vt:lpstr>CALCUL DU NOMBRE DE SUJETS NECESSAIRES</vt:lpstr>
      <vt:lpstr>BIAIS</vt:lpstr>
      <vt:lpstr>BIAIS</vt:lpstr>
      <vt:lpstr>BIAIS</vt:lpstr>
      <vt:lpstr>FACTEURS DE CONFUSION</vt:lpstr>
      <vt:lpstr>POINTS FORTS – POINTS FAIBLES</vt:lpstr>
      <vt:lpstr>CONCLUSION</vt:lpstr>
      <vt:lpstr>MOTS EN ANGLAIS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Marie Viprey</dc:creator>
  <cp:lastModifiedBy>Anaïs HAVET</cp:lastModifiedBy>
  <cp:revision>199</cp:revision>
  <cp:lastPrinted>2014-03-20T14:59:43Z</cp:lastPrinted>
  <dcterms:created xsi:type="dcterms:W3CDTF">2013-02-11T13:43:34Z</dcterms:created>
  <dcterms:modified xsi:type="dcterms:W3CDTF">2025-09-23T07:10:02Z</dcterms:modified>
</cp:coreProperties>
</file>