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401" r:id="rId6"/>
    <p:sldId id="399" r:id="rId7"/>
    <p:sldId id="274" r:id="rId8"/>
    <p:sldId id="398" r:id="rId9"/>
    <p:sldId id="400" r:id="rId10"/>
    <p:sldId id="405" r:id="rId11"/>
    <p:sldId id="402" r:id="rId12"/>
    <p:sldId id="403" r:id="rId13"/>
    <p:sldId id="404" r:id="rId14"/>
    <p:sldId id="406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5655" autoAdjust="0"/>
  </p:normalViewPr>
  <p:slideViewPr>
    <p:cSldViewPr snapToGrid="0">
      <p:cViewPr>
        <p:scale>
          <a:sx n="58" d="100"/>
          <a:sy n="58" d="100"/>
        </p:scale>
        <p:origin x="1350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C52B6-B1B9-4EDD-BC14-90829E0D57A2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71651-095E-42E8-B3CE-AC136561F0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18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Motif 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Durée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Incapacité totale ou partielle du travail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971651-095E-42E8-B3CE-AC136561F03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15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À chaque point d’évaluation peut déboucher une prescription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971651-095E-42E8-B3CE-AC136561F03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599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Terrain de sport / tout le monde sur le terrain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E609E-2000-4CC2-9D0F-0328AC33782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040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971651-095E-42E8-B3CE-AC136561F03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66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7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9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2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9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1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9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6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0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October 9,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October 9,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‹N°›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6467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FFE9620-9C90-4BC3-B883-01E7265F5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685800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tx2">
                  <a:lumMod val="50000"/>
                  <a:lumOff val="50000"/>
                  <a:alpha val="53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429"/>
            <a:ext cx="12192002" cy="6408743"/>
          </a:xfrm>
          <a:prstGeom prst="rect">
            <a:avLst/>
          </a:prstGeom>
          <a:gradFill>
            <a:gsLst>
              <a:gs pos="0">
                <a:schemeClr val="accent5">
                  <a:alpha val="95000"/>
                </a:schemeClr>
              </a:gs>
              <a:gs pos="100000">
                <a:schemeClr val="tx2">
                  <a:lumMod val="75000"/>
                  <a:lumOff val="25000"/>
                  <a:alpha val="64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608179" cy="6858001"/>
          </a:xfrm>
          <a:prstGeom prst="rect">
            <a:avLst/>
          </a:prstGeom>
          <a:gradFill>
            <a:gsLst>
              <a:gs pos="22000">
                <a:schemeClr val="accent2">
                  <a:alpha val="32000"/>
                </a:schemeClr>
              </a:gs>
              <a:gs pos="99000">
                <a:schemeClr val="accent6">
                  <a:lumMod val="75000"/>
                  <a:alpha val="5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467AAD5-A599-4928-9605-09F207D75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470924" y="-863506"/>
            <a:ext cx="6857571" cy="8584581"/>
          </a:xfrm>
          <a:prstGeom prst="rect">
            <a:avLst/>
          </a:prstGeom>
          <a:gradFill>
            <a:gsLst>
              <a:gs pos="0">
                <a:schemeClr val="accent2">
                  <a:alpha val="61000"/>
                </a:schemeClr>
              </a:gs>
              <a:gs pos="84000">
                <a:schemeClr val="accent6">
                  <a:alpha val="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1" y="892771"/>
            <a:ext cx="4675167" cy="5009112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EFBF3FF-F675-926D-C654-2B9B7D7E4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1803" y="1173479"/>
            <a:ext cx="6598597" cy="2336483"/>
          </a:xfrm>
        </p:spPr>
        <p:txBody>
          <a:bodyPr>
            <a:normAutofit/>
          </a:bodyPr>
          <a:lstStyle/>
          <a:p>
            <a:pPr algn="l"/>
            <a:r>
              <a:rPr lang="fr-FR">
                <a:solidFill>
                  <a:schemeClr val="bg1"/>
                </a:solidFill>
              </a:rPr>
              <a:t>Quel retour au travail après une maladie 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3C1F92-12D2-DF3C-370C-19927B264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1803" y="3758499"/>
            <a:ext cx="6598597" cy="1741549"/>
          </a:xfrm>
        </p:spPr>
        <p:txBody>
          <a:bodyPr>
            <a:normAutofit/>
          </a:bodyPr>
          <a:lstStyle/>
          <a:p>
            <a:pPr algn="l"/>
            <a:r>
              <a:rPr lang="fr-FR" sz="1400" dirty="0">
                <a:solidFill>
                  <a:schemeClr val="bg1"/>
                </a:solidFill>
              </a:rPr>
              <a:t>Marion Lamort-Bouché</a:t>
            </a:r>
          </a:p>
          <a:p>
            <a:pPr algn="l"/>
            <a:r>
              <a:rPr lang="fr-FR" sz="1400" dirty="0">
                <a:solidFill>
                  <a:schemeClr val="bg1"/>
                </a:solidFill>
              </a:rPr>
              <a:t>Maîtresse de Conférences en Médecine Générale</a:t>
            </a:r>
          </a:p>
        </p:txBody>
      </p:sp>
      <p:pic>
        <p:nvPicPr>
          <p:cNvPr id="16" name="Picture 3" descr="Structure blanche">
            <a:extLst>
              <a:ext uri="{FF2B5EF4-FFF2-40B4-BE49-F238E27FC236}">
                <a16:creationId xmlns:a16="http://schemas.microsoft.com/office/drawing/2014/main" id="{AAD3402E-2BCA-D725-1DDA-5FB37487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291" r="43941" b="3"/>
          <a:stretch/>
        </p:blipFill>
        <p:spPr>
          <a:xfrm>
            <a:off x="1037820" y="874412"/>
            <a:ext cx="2569597" cy="5051526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pic>
        <p:nvPicPr>
          <p:cNvPr id="5" name="Image 4" descr="Une image contenant dessin, croquis, clipart, Graphique&#10;&#10;Description générée automatiquement">
            <a:extLst>
              <a:ext uri="{FF2B5EF4-FFF2-40B4-BE49-F238E27FC236}">
                <a16:creationId xmlns:a16="http://schemas.microsoft.com/office/drawing/2014/main" id="{9D2E71D1-F085-0836-C2BC-F2B0D0B2F1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806" y="5167004"/>
            <a:ext cx="2153194" cy="120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85302-75EB-CA84-A2DB-2D1E94FC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6" y="286601"/>
            <a:ext cx="5929422" cy="1852976"/>
          </a:xfrm>
        </p:spPr>
        <p:txBody>
          <a:bodyPr>
            <a:normAutofit/>
          </a:bodyPr>
          <a:lstStyle/>
          <a:p>
            <a:r>
              <a:rPr lang="fr-FR" sz="4000" dirty="0"/>
              <a:t>Mr HASSAN 50 ans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5E96EB-BF88-9281-31DA-B337E50B3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7" y="2621381"/>
            <a:ext cx="5929422" cy="3322219"/>
          </a:xfrm>
        </p:spPr>
        <p:txBody>
          <a:bodyPr>
            <a:normAutofit/>
          </a:bodyPr>
          <a:lstStyle/>
          <a:p>
            <a:r>
              <a:rPr lang="fr-FR" sz="1800" dirty="0"/>
              <a:t>En soins avec travail en mars 24</a:t>
            </a:r>
          </a:p>
          <a:p>
            <a:r>
              <a:rPr lang="fr-FR" sz="1800" dirty="0"/>
              <a:t>En arrêt maladie depuis avril 24 pour lombosciatique hyperalgique en lien avec une hernie discale et épuisement professionnel.</a:t>
            </a:r>
          </a:p>
          <a:p>
            <a:r>
              <a:rPr lang="fr-FR" sz="1800" dirty="0"/>
              <a:t>Métier représentant dans l’industrie en déplacement en voiture quart sud-est de la France</a:t>
            </a:r>
          </a:p>
          <a:p>
            <a:r>
              <a:rPr lang="fr-FR" sz="1800" b="1" u="sng" dirty="0"/>
              <a:t>Souhaite reprendre le travail </a:t>
            </a:r>
          </a:p>
        </p:txBody>
      </p:sp>
      <p:pic>
        <p:nvPicPr>
          <p:cNvPr id="5" name="Picture 4" descr="Du désinfectant pour les mains et des masques">
            <a:extLst>
              <a:ext uri="{FF2B5EF4-FFF2-40B4-BE49-F238E27FC236}">
                <a16:creationId xmlns:a16="http://schemas.microsoft.com/office/drawing/2014/main" id="{EF68A19D-FEE0-BB04-69DA-754EC0CEC0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411" r="39194" b="1"/>
          <a:stretch/>
        </p:blipFill>
        <p:spPr>
          <a:xfrm>
            <a:off x="8115300" y="-12515"/>
            <a:ext cx="4076700" cy="6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92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95DBC-D5B1-BECC-851A-032E06BE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A83AA1-3076-02F0-05FA-CAEE0755F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Prise en compte des préférences du patient :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approche centrée patient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Évaluation médicale :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suivi au long court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Évaluation psychologique et sociale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Évaluation professionnelle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Collaboration avec le médecin du travail :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coordination des soins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Et avec l’entreprise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Usage du </a:t>
            </a:r>
            <a:r>
              <a:rPr lang="fr-FR" b="1" dirty="0"/>
              <a:t>temps partiel thérapeutique 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25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24A43-B06C-5E7F-6D45-A2551250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Compétences Clés du Médecin généraliste </a:t>
            </a:r>
            <a:br>
              <a:rPr lang="fr-FR" sz="2400" dirty="0"/>
            </a:br>
            <a:r>
              <a:rPr lang="fr-FR" sz="2400" dirty="0"/>
              <a:t>pour la reprise d’un travail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742311-AEDF-F63C-5B26-AC0204168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Approche centrée patient </a:t>
            </a:r>
          </a:p>
          <a:p>
            <a:r>
              <a:rPr lang="fr-FR" dirty="0"/>
              <a:t>Suivi au long court </a:t>
            </a:r>
          </a:p>
          <a:p>
            <a:r>
              <a:rPr lang="fr-FR" dirty="0"/>
              <a:t>Coordination des soins</a:t>
            </a:r>
          </a:p>
          <a:p>
            <a:r>
              <a:rPr lang="fr-FR" dirty="0"/>
              <a:t>Prévention de la désinsertion professionnelle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470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1A4B42-D6A2-5B3D-3F3B-4D5DFF1A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</a:t>
            </a:r>
            <a:r>
              <a:rPr lang="fr-FR" dirty="0" err="1"/>
              <a:t>synthese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E45032-53A0-2489-5176-26464169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 travail est un des </a:t>
            </a:r>
            <a:r>
              <a:rPr lang="fr-FR" b="1" dirty="0"/>
              <a:t>déterminants sociaux de la santé</a:t>
            </a:r>
          </a:p>
          <a:p>
            <a:r>
              <a:rPr lang="fr-FR" dirty="0"/>
              <a:t>L’arrêt de travail est un acte médical de prescription qui implique une </a:t>
            </a:r>
            <a:r>
              <a:rPr lang="fr-FR" b="1" dirty="0"/>
              <a:t>évaluation multidimensionnelle</a:t>
            </a:r>
          </a:p>
          <a:p>
            <a:r>
              <a:rPr lang="fr-FR" dirty="0"/>
              <a:t>La prévention de la désinsertion professionnelle en cas de maladie nécessite un travail d’équipe coordonné par le médecin généraliste </a:t>
            </a:r>
            <a:r>
              <a:rPr lang="fr-FR" b="1" dirty="0"/>
              <a:t>centré sur la personne </a:t>
            </a:r>
            <a:r>
              <a:rPr lang="fr-FR" dirty="0"/>
              <a:t>(patient, travailleur …)</a:t>
            </a:r>
          </a:p>
          <a:p>
            <a:r>
              <a:rPr lang="fr-FR" sz="2800" b="1" i="1" dirty="0">
                <a:solidFill>
                  <a:schemeClr val="accent2">
                    <a:lumMod val="75000"/>
                  </a:schemeClr>
                </a:solidFill>
              </a:rPr>
              <a:t>En tant que soignant, écoutez les patients, renseignez leurs modes de vie dans les dossiers médicaux.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5202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28DACFC-D90E-4BFD-98DE-38A527847A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E9F5B4-A068-4ABE-8601-6BC199F16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F8B388-A1B5-412F-8724-38B96C8AF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456773"/>
            <a:ext cx="12191999" cy="64008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100000">
                <a:schemeClr val="accent2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A44F65-05A5-4129-9896-3ECBAF77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19000">
                <a:schemeClr val="accent2">
                  <a:alpha val="41000"/>
                </a:schemeClr>
              </a:gs>
              <a:gs pos="99000">
                <a:schemeClr val="accent4">
                  <a:alpha val="56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3">
            <a:extLst>
              <a:ext uri="{FF2B5EF4-FFF2-40B4-BE49-F238E27FC236}">
                <a16:creationId xmlns:a16="http://schemas.microsoft.com/office/drawing/2014/main" id="{94A016FC-694E-41AA-BA4F-FC977363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550089" y="-827673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12000"/>
                </a:schemeClr>
              </a:gs>
              <a:gs pos="100000">
                <a:schemeClr val="accent6">
                  <a:lumMod val="20000"/>
                  <a:lumOff val="80000"/>
                  <a:alpha val="15000"/>
                </a:scheme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F319E57-84A5-8D27-F6B1-9D54D6A51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3" y="2692400"/>
            <a:ext cx="9144000" cy="336009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Merci pour votre attention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3FA9EE-389B-2334-CC94-B47071486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40280" y="883920"/>
            <a:ext cx="7711440" cy="711200"/>
          </a:xfrm>
        </p:spPr>
        <p:txBody>
          <a:bodyPr vert="horz" lIns="0" tIns="0" rIns="0" bIns="0" rtlCol="0" anchor="ctr">
            <a:normAutofit fontScale="85000"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sz="2800" b="1" cap="none">
                <a:solidFill>
                  <a:schemeClr val="bg1"/>
                </a:solidFill>
              </a:rPr>
              <a:t>marion</a:t>
            </a:r>
            <a:r>
              <a:rPr lang="en-US" sz="2800" b="1" cap="none" dirty="0">
                <a:solidFill>
                  <a:schemeClr val="bg1"/>
                </a:solidFill>
              </a:rPr>
              <a:t>.lamort-bouche@univ-lyon1.fr</a:t>
            </a:r>
          </a:p>
        </p:txBody>
      </p:sp>
    </p:spTree>
    <p:extLst>
      <p:ext uri="{BB962C8B-B14F-4D97-AF65-F5344CB8AC3E}">
        <p14:creationId xmlns:p14="http://schemas.microsoft.com/office/powerpoint/2010/main" val="239453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985302-75EB-CA84-A2DB-2D1E94FC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6" y="286601"/>
            <a:ext cx="5929422" cy="1852976"/>
          </a:xfrm>
        </p:spPr>
        <p:txBody>
          <a:bodyPr>
            <a:normAutofit/>
          </a:bodyPr>
          <a:lstStyle/>
          <a:p>
            <a:r>
              <a:rPr lang="fr-FR" sz="4000" dirty="0"/>
              <a:t>Mr HASSAN 50 ans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5E96EB-BF88-9281-31DA-B337E50B3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7" y="2621381"/>
            <a:ext cx="5929422" cy="3322219"/>
          </a:xfrm>
        </p:spPr>
        <p:txBody>
          <a:bodyPr>
            <a:normAutofit/>
          </a:bodyPr>
          <a:lstStyle/>
          <a:p>
            <a:r>
              <a:rPr lang="fr-FR" sz="1800" dirty="0"/>
              <a:t>En soins avec travail en mars 24</a:t>
            </a:r>
          </a:p>
          <a:p>
            <a:r>
              <a:rPr lang="fr-FR" sz="1800" dirty="0"/>
              <a:t>En arrêt maladie depuis avril 24 pour lombosciatique hyperalgique en lien avec une hernie discale et épuisement professionnel.</a:t>
            </a:r>
          </a:p>
          <a:p>
            <a:r>
              <a:rPr lang="fr-FR" sz="1800" dirty="0"/>
              <a:t>Métier représentant dans l’industrie en déplacement en voiture quart sud-est de la France</a:t>
            </a:r>
          </a:p>
          <a:p>
            <a:r>
              <a:rPr lang="fr-FR" sz="1800" b="1" u="sng" dirty="0"/>
              <a:t>Souhaite reprendre le travail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2">
                  <a:lumMod val="60000"/>
                  <a:lumOff val="40000"/>
                  <a:alpha val="59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chemeClr val="accent6">
                  <a:lumMod val="75000"/>
                  <a:alpha val="61000"/>
                </a:schemeClr>
              </a:gs>
              <a:gs pos="99000">
                <a:schemeClr val="accent6">
                  <a:alpha val="87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u désinfectant pour les mains et des masques">
            <a:extLst>
              <a:ext uri="{FF2B5EF4-FFF2-40B4-BE49-F238E27FC236}">
                <a16:creationId xmlns:a16="http://schemas.microsoft.com/office/drawing/2014/main" id="{EF68A19D-FEE0-BB04-69DA-754EC0CEC0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411" r="39194" b="1"/>
          <a:stretch/>
        </p:blipFill>
        <p:spPr>
          <a:xfrm>
            <a:off x="8115300" y="-12515"/>
            <a:ext cx="4076700" cy="6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5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E15AA5B-9213-B1C3-5DD8-7F6458192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b="20748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  <a:solidFill>
            <a:srgbClr val="F5F5F5"/>
          </a:solidFill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A5653A6-24C4-2878-F894-D5D358C15A02}"/>
              </a:ext>
            </a:extLst>
          </p:cNvPr>
          <p:cNvSpPr/>
          <p:nvPr/>
        </p:nvSpPr>
        <p:spPr>
          <a:xfrm>
            <a:off x="527957" y="1104900"/>
            <a:ext cx="4142014" cy="234043"/>
          </a:xfrm>
          <a:prstGeom prst="rect">
            <a:avLst/>
          </a:prstGeom>
          <a:solidFill>
            <a:srgbClr val="F5F5F5"/>
          </a:solidFill>
          <a:ln>
            <a:solidFill>
              <a:srgbClr val="F5F5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83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B02F283-AD3D-43EB-8EB3-EEABE7B68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67ACD-C9FA-48F7-BA90-C05046F4E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74922"/>
            <a:ext cx="12198726" cy="1606049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4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17AA8-C417-4F74-9F1B-EAD82A19B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270744" y="1998314"/>
            <a:ext cx="1605188" cy="8160125"/>
          </a:xfrm>
          <a:prstGeom prst="rect">
            <a:avLst/>
          </a:prstGeom>
          <a:gradFill>
            <a:gsLst>
              <a:gs pos="5000">
                <a:schemeClr val="accent2">
                  <a:alpha val="68000"/>
                </a:schemeClr>
              </a:gs>
              <a:gs pos="100000">
                <a:schemeClr val="accent5">
                  <a:alpha val="43000"/>
                </a:schemeClr>
              </a:gs>
            </a:gsLst>
            <a:lin ang="9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9F9CB9-0076-49F5-845A-C97CCFC163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2413" y="2532510"/>
            <a:ext cx="1605189" cy="7090015"/>
          </a:xfrm>
          <a:prstGeom prst="rect">
            <a:avLst/>
          </a:prstGeom>
          <a:gradFill>
            <a:gsLst>
              <a:gs pos="42000">
                <a:schemeClr val="accent4">
                  <a:alpha val="0"/>
                </a:schemeClr>
              </a:gs>
              <a:gs pos="99000">
                <a:schemeClr val="accent6">
                  <a:alpha val="48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67348B-D4F9-4978-8FB4-D4031CD13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930450" y="5273748"/>
            <a:ext cx="7275001" cy="1150514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56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1E4BF2-DEF4-0A52-AC48-75F11CE07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69" y="5553718"/>
            <a:ext cx="7203004" cy="105464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US" sz="3200" spc="750">
                <a:solidFill>
                  <a:schemeClr val="bg1"/>
                </a:solidFill>
              </a:rPr>
              <a:t>Déterminant d’un arrêt de travail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4D84504-726F-6FA1-A173-DBBD8A3BE0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3310" y="117566"/>
            <a:ext cx="8439815" cy="507951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2BD70D0-8F37-079E-FD96-7081A7D870D2}"/>
              </a:ext>
            </a:extLst>
          </p:cNvPr>
          <p:cNvSpPr txBox="1"/>
          <p:nvPr/>
        </p:nvSpPr>
        <p:spPr>
          <a:xfrm>
            <a:off x="8899070" y="5666014"/>
            <a:ext cx="3234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Lemaire et al, exercer, 2023.</a:t>
            </a:r>
          </a:p>
        </p:txBody>
      </p:sp>
    </p:spTree>
    <p:extLst>
      <p:ext uri="{BB962C8B-B14F-4D97-AF65-F5344CB8AC3E}">
        <p14:creationId xmlns:p14="http://schemas.microsoft.com/office/powerpoint/2010/main" val="16606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24405-74F8-E846-82C1-2B8928D2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Prévention de l’incapacité au travail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14F712-78DB-804E-0451-A1F5E31A3A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1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49CBA1-EDBC-8FFB-AA0D-05BED6A65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 de la santé selon l’OMS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84DBEF-0D76-371B-F896-E258789AF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3C4245"/>
                </a:solidFill>
                <a:effectLst/>
                <a:latin typeface="Noto Sans" panose="020B0502040204020203" pitchFamily="34" charset="0"/>
              </a:rPr>
              <a:t>« La santé est un état de complet bien-être physique, mental et </a:t>
            </a:r>
            <a:r>
              <a:rPr lang="fr-FR" b="1" i="0" u="sng" dirty="0">
                <a:solidFill>
                  <a:srgbClr val="3C4245"/>
                </a:solidFill>
                <a:effectLst/>
                <a:latin typeface="Noto Sans" panose="020B0502040204020203" pitchFamily="34" charset="0"/>
              </a:rPr>
              <a:t>social</a:t>
            </a:r>
            <a:r>
              <a:rPr lang="fr-FR" b="0" i="0" dirty="0">
                <a:solidFill>
                  <a:srgbClr val="3C4245"/>
                </a:solidFill>
                <a:effectLst/>
                <a:latin typeface="Noto Sans" panose="020B0502040204020203" pitchFamily="34" charset="0"/>
              </a:rPr>
              <a:t>, et ne consiste pas seulement en une absence de maladie ou d’infirmité.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719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26630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3" name="Rectangle 2663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635" name="Rectangle 26634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7" name="Rectangle 26636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9" name="Rectangle 26638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1" name="Rectangle 26640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3" name="Freeform: Shape 26642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3000" spc="750">
                <a:solidFill>
                  <a:schemeClr val="bg1"/>
                </a:solidFill>
              </a:rPr>
              <a:t>Modèle conceptuel de l’OMS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3619" y="1277533"/>
            <a:ext cx="7214138" cy="431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0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D37547-D4E6-4981-B4A7-933F8BCE1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 fontScale="90000"/>
          </a:bodyPr>
          <a:lstStyle/>
          <a:p>
            <a:r>
              <a:rPr lang="en-US" sz="2600" dirty="0"/>
              <a:t>Le </a:t>
            </a:r>
            <a:r>
              <a:rPr lang="en-US" sz="2600" dirty="0" err="1"/>
              <a:t>modèle</a:t>
            </a:r>
            <a:r>
              <a:rPr lang="en-US" sz="2600" dirty="0"/>
              <a:t> de </a:t>
            </a:r>
            <a:r>
              <a:rPr lang="en-US" sz="2600" dirty="0" err="1"/>
              <a:t>l’</a:t>
            </a:r>
            <a:r>
              <a:rPr lang="en-US" sz="2600" i="1" dirty="0" err="1"/>
              <a:t>arena</a:t>
            </a:r>
            <a:r>
              <a:rPr lang="en-US" sz="2600" dirty="0"/>
              <a:t> de </a:t>
            </a:r>
            <a:r>
              <a:rPr lang="en-US" sz="2600" dirty="0" err="1"/>
              <a:t>prévention</a:t>
            </a:r>
            <a:r>
              <a:rPr lang="en-US" sz="2600" dirty="0"/>
              <a:t> de </a:t>
            </a:r>
            <a:r>
              <a:rPr lang="en-US" sz="2600" dirty="0" err="1"/>
              <a:t>l’incapacité</a:t>
            </a:r>
            <a:r>
              <a:rPr lang="en-US" sz="2600" dirty="0"/>
              <a:t> de travail</a:t>
            </a:r>
            <a:endParaRPr lang="fr-FR" sz="2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7C4FF2-7295-4EF6-A2BE-49BF52844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1600" dirty="0"/>
              <a:t>Loisel, 2005</a:t>
            </a:r>
          </a:p>
          <a:p>
            <a:pPr marL="0" indent="0">
              <a:buNone/>
            </a:pPr>
            <a:endParaRPr lang="fr-FR" sz="1700" dirty="0"/>
          </a:p>
        </p:txBody>
      </p:sp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F0470D9C-B260-4768-B582-0A5ADF665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184" y="910005"/>
            <a:ext cx="6922008" cy="513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3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EDC711F-4DA7-4E33-A776-F079ACDA6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E32D53-FD05-46F1-97E2-C13949F59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" y="1"/>
            <a:ext cx="8110817" cy="6858000"/>
          </a:xfrm>
          <a:prstGeom prst="rect">
            <a:avLst/>
          </a:prstGeom>
          <a:gradFill>
            <a:gsLst>
              <a:gs pos="300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A9E872-DB12-4A7B-A151-052FA0773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26407" y="-626409"/>
            <a:ext cx="6858002" cy="8110820"/>
          </a:xfrm>
          <a:prstGeom prst="rect">
            <a:avLst/>
          </a:prstGeom>
          <a:gradFill>
            <a:gsLst>
              <a:gs pos="11000">
                <a:schemeClr val="accent2">
                  <a:alpha val="50000"/>
                </a:schemeClr>
              </a:gs>
              <a:gs pos="99000">
                <a:schemeClr val="accent4"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984CFC-8941-41C1-9730-F447E13EB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878315" y="-1878315"/>
            <a:ext cx="4354180" cy="8110814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  <a:alpha val="26000"/>
                </a:schemeClr>
              </a:gs>
              <a:gs pos="92000">
                <a:schemeClr val="accent5">
                  <a:alpha val="3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185161-AC26-4077-A972-6C3306B24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439" y="447866"/>
            <a:ext cx="6805130" cy="5909388"/>
          </a:xfrm>
          <a:prstGeom prst="rect">
            <a:avLst/>
          </a:prstGeom>
          <a:gradFill>
            <a:gsLst>
              <a:gs pos="38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5">
                  <a:alpha val="4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9B0F207-7872-4A1E-BCCD-EBF4B8A6A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178826">
            <a:off x="1555888" y="899682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3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18AE1C-7DAE-5761-900C-605E8F4B6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67134"/>
            <a:ext cx="4724399" cy="2548275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4000" spc="750" dirty="0">
                <a:solidFill>
                  <a:schemeClr val="bg1"/>
                </a:solidFill>
              </a:rPr>
              <a:t>Comment </a:t>
            </a:r>
            <a:r>
              <a:rPr lang="en-US" sz="4000" spc="750" dirty="0" err="1">
                <a:solidFill>
                  <a:schemeClr val="bg1"/>
                </a:solidFill>
              </a:rPr>
              <a:t>répondre</a:t>
            </a:r>
            <a:r>
              <a:rPr lang="en-US" sz="4000" spc="750" dirty="0">
                <a:solidFill>
                  <a:schemeClr val="bg1"/>
                </a:solidFill>
              </a:rPr>
              <a:t> au </a:t>
            </a:r>
            <a:r>
              <a:rPr lang="en-US" sz="4000" spc="750" dirty="0" err="1">
                <a:solidFill>
                  <a:schemeClr val="bg1"/>
                </a:solidFill>
              </a:rPr>
              <a:t>souhait</a:t>
            </a:r>
            <a:r>
              <a:rPr lang="en-US" sz="4000" spc="750" dirty="0">
                <a:solidFill>
                  <a:schemeClr val="bg1"/>
                </a:solidFill>
              </a:rPr>
              <a:t> de </a:t>
            </a:r>
            <a:r>
              <a:rPr lang="en-US" sz="4000" spc="750" dirty="0" err="1">
                <a:solidFill>
                  <a:schemeClr val="bg1"/>
                </a:solidFill>
              </a:rPr>
              <a:t>Mr</a:t>
            </a:r>
            <a:r>
              <a:rPr lang="en-US" sz="4000" spc="750" dirty="0">
                <a:solidFill>
                  <a:schemeClr val="bg1"/>
                </a:solidFill>
              </a:rPr>
              <a:t> HASSAN?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FF32EC-A8AB-D512-2991-A2684694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651581"/>
            <a:ext cx="4724399" cy="1577386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 cap="all" spc="600" dirty="0" err="1">
                <a:solidFill>
                  <a:schemeClr val="bg1"/>
                </a:solidFill>
              </a:rPr>
              <a:t>Peut</a:t>
            </a:r>
            <a:r>
              <a:rPr lang="en-US" sz="2000" b="1" cap="all" spc="600" dirty="0">
                <a:solidFill>
                  <a:schemeClr val="bg1"/>
                </a:solidFill>
              </a:rPr>
              <a:t>-il </a:t>
            </a:r>
            <a:r>
              <a:rPr lang="en-US" sz="2000" b="1" cap="all" spc="600" dirty="0" err="1">
                <a:solidFill>
                  <a:schemeClr val="bg1"/>
                </a:solidFill>
              </a:rPr>
              <a:t>reprendre</a:t>
            </a:r>
            <a:r>
              <a:rPr lang="en-US" sz="2000" b="1" cap="all" spc="600" dirty="0">
                <a:solidFill>
                  <a:schemeClr val="bg1"/>
                </a:solidFill>
              </a:rPr>
              <a:t> le travail ? </a:t>
            </a:r>
            <a:r>
              <a:rPr lang="en-US" sz="2000" b="1" cap="all" spc="600" dirty="0" err="1">
                <a:solidFill>
                  <a:schemeClr val="bg1"/>
                </a:solidFill>
              </a:rPr>
              <a:t>Quand</a:t>
            </a:r>
            <a:r>
              <a:rPr lang="en-US" sz="2000" b="1" cap="all" spc="600" dirty="0">
                <a:solidFill>
                  <a:schemeClr val="bg1"/>
                </a:solidFill>
              </a:rPr>
              <a:t> et comment ?</a:t>
            </a:r>
            <a:endParaRPr lang="en-US" sz="1400" b="1" cap="all" spc="600" dirty="0">
              <a:solidFill>
                <a:schemeClr val="bg1"/>
              </a:solidFill>
            </a:endParaRPr>
          </a:p>
        </p:txBody>
      </p:sp>
      <p:pic>
        <p:nvPicPr>
          <p:cNvPr id="5" name="Graphique 4" descr="Questions contour">
            <a:extLst>
              <a:ext uri="{FF2B5EF4-FFF2-40B4-BE49-F238E27FC236}">
                <a16:creationId xmlns:a16="http://schemas.microsoft.com/office/drawing/2014/main" id="{7823CF80-89EE-D320-7A74-505B38E74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85721" y="908217"/>
            <a:ext cx="5049079" cy="50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59878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380</Words>
  <Application>Microsoft Office PowerPoint</Application>
  <PresentationFormat>Grand écran</PresentationFormat>
  <Paragraphs>51</Paragraphs>
  <Slides>14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Noto Sans</vt:lpstr>
      <vt:lpstr>Tw Cen MT</vt:lpstr>
      <vt:lpstr>Wingdings</vt:lpstr>
      <vt:lpstr>GradientRiseVTI</vt:lpstr>
      <vt:lpstr>Quel retour au travail après une maladie ? </vt:lpstr>
      <vt:lpstr>Mr HASSAN 50 ans</vt:lpstr>
      <vt:lpstr>Présentation PowerPoint</vt:lpstr>
      <vt:lpstr>Déterminant d’un arrêt de travail</vt:lpstr>
      <vt:lpstr>Prévention de l’incapacité au travail</vt:lpstr>
      <vt:lpstr>Définition de la santé selon l’OMS </vt:lpstr>
      <vt:lpstr>Modèle conceptuel de l’OMS</vt:lpstr>
      <vt:lpstr>Le modèle de l’arena de prévention de l’incapacité de travail</vt:lpstr>
      <vt:lpstr>Comment répondre au souhait de Mr HASSAN?</vt:lpstr>
      <vt:lpstr>Mr HASSAN 50 ans</vt:lpstr>
      <vt:lpstr>Présentation PowerPoint</vt:lpstr>
      <vt:lpstr>Compétences Clés du Médecin généraliste  pour la reprise d’un travail</vt:lpstr>
      <vt:lpstr>En synthese</vt:lpstr>
      <vt:lpstr>Merci pour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 retour au travail après une maladie ? </dc:title>
  <dc:creator>Marion Lamort-Bouché</dc:creator>
  <cp:lastModifiedBy>Marion Lamort-Bouché</cp:lastModifiedBy>
  <cp:revision>13</cp:revision>
  <dcterms:created xsi:type="dcterms:W3CDTF">2024-10-08T12:32:01Z</dcterms:created>
  <dcterms:modified xsi:type="dcterms:W3CDTF">2024-10-08T22:07:46Z</dcterms:modified>
</cp:coreProperties>
</file>