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933" r:id="rId2"/>
    <p:sldId id="934" r:id="rId3"/>
    <p:sldId id="935" r:id="rId4"/>
    <p:sldId id="936" r:id="rId5"/>
    <p:sldId id="937" r:id="rId6"/>
    <p:sldId id="938" r:id="rId7"/>
    <p:sldId id="939" r:id="rId8"/>
    <p:sldId id="94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20A56-E44D-D0F3-B6D6-037095DC6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E69D98-C5E7-05A7-BE46-C9B27552E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955E0-766B-4FFA-FE83-3BC11920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DA52D-10D3-9921-D5F0-4CD143AB4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96597-77D0-6768-BCBB-30E1BD80F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25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40196-1E76-E3B0-829E-1657B1526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ED1D48-CFA5-D388-152F-8DDCD1DDB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F81AF-51F9-5B3D-FF28-78C8B71DA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776E1-225B-702B-99AF-2A1F2F12D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00B93-0BDB-80C1-0B76-19CD13B40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5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5C5644-FD66-FA7B-8B77-55E2FCD0CB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3E439F-F72D-11CE-FBDE-527A90E1E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8F605-6338-BD64-926F-5D0A1E0CC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7F6FD-C242-A1B1-F65F-B2630A871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4A5DC-D016-4D5A-3B1F-C13264A8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095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CE201-98CC-C623-3BEB-C633D5C3E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FF842-AC35-06C7-9B3E-414403600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4A2FE-F3C0-64CC-7231-5B1D13DA1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E12A7-CA80-3D7B-C7B0-FAC606E46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19355-67BD-D0B4-FF5C-5A5904757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18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500AC-AD26-141A-DF62-332A476C8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9F881-46FE-5E31-0B9B-C99DDC3C1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40125B-FD51-0FF0-1616-3FBFADED6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462BF-4B86-D656-473A-0DB03B3D6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60603-1D6F-F603-2D31-76D203C29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47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BE9A1-6A6E-00B1-DF99-BC25DD10D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86001-8F94-39B9-2E5D-5F11002C1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7C8F33-8D7A-BAEE-D97C-A25A750F1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B597AC-CE2D-35C8-B46C-9A1A937C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CEE31A-DB40-8D0F-DF1E-A41F84DED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0E1D6-A480-1C85-D1FF-53B6AEE7E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2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9BF28-9C01-4B35-4094-EB1D50D5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06BFB-A498-6B32-FF9A-0EDF9DC78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646181-BCEC-B1A6-5795-0307FC1F4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C9B828-8532-D22C-D1FE-C914069E7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7F257-6D61-954D-7978-2E84994F15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0AA2CF-5C8F-8155-7059-E6DC514DA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745010-5B48-72D2-2A30-AA2B19CE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CB8324-5B80-896E-D896-88C9C53A5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28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9E6BF-7BB1-0A80-B26D-4B2BC9ABB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E859E5-F111-86DD-0CD9-588EDE8A6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1F8C8C-F44F-D4D6-5DE5-C465507E5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365EC-2619-68C2-9285-5BF86D3C2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3185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37B686-C982-50BF-AA5D-BFC62D044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7B53A-59B6-058C-113A-87BA5AE15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0F418-BB32-5DFA-5DC1-28701435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048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E04FD-A778-3F65-DA2B-8BCABBAB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A2E33-5E4E-A0CF-C1CB-CCAA20B05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77331-C43C-C222-BFAA-AC445A3F4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4B897C-3E74-F47F-D979-A4264C107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54658-EC30-631C-99D6-133D50F3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637980-C2E6-A1F3-DC72-4602495E9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544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AB6EC-0E7C-63C4-1B97-6126D6910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E12F91-2084-4C72-00C8-DCCB41F561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2ECE5-3F7C-0FEB-D0B7-54DFE890C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5A8A6-906C-91B9-18A7-17B71ACA6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1A60D-9D59-B5AF-6629-E4A035267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E20F1-4007-A7A5-DDF2-A8ED51B97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401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311931-C851-5D3F-68D4-AD427E4F6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B2150-E268-0417-D458-7DE3BC9C4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C4BC4-36F5-D1A7-173C-5D19976E0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6A7EC5-1FD8-D241-8C90-E53D98C9F480}" type="datetimeFigureOut">
              <a:rPr lang="fr-FR" smtClean="0"/>
              <a:t>19/08/2025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FB5DA-BE61-2D81-4C39-DBA834395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9898C-26A2-628B-EA76-A22793CD4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8560AD-9305-0D47-89F8-0C7D4CFFE4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9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amaury.lemoine@univ-lyon1.f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C10F35-AED4-4414-9FFF-A9F26481D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6684" y="1152144"/>
            <a:ext cx="3888999" cy="3072393"/>
          </a:xfrm>
        </p:spPr>
        <p:txBody>
          <a:bodyPr>
            <a:normAutofit fontScale="90000"/>
          </a:bodyPr>
          <a:lstStyle/>
          <a:p>
            <a:r>
              <a:rPr lang="fr-FR" sz="5600" b="1" dirty="0">
                <a:solidFill>
                  <a:srgbClr val="7030A0"/>
                </a:solidFill>
              </a:rPr>
              <a:t>PASS </a:t>
            </a:r>
            <a:br>
              <a:rPr lang="fr-FR" sz="5600" b="1" dirty="0">
                <a:solidFill>
                  <a:srgbClr val="7030A0"/>
                </a:solidFill>
              </a:rPr>
            </a:br>
            <a:r>
              <a:rPr lang="fr-FR" sz="5600" b="1" dirty="0">
                <a:solidFill>
                  <a:srgbClr val="7030A0"/>
                </a:solidFill>
              </a:rPr>
              <a:t>UE ANGLAIS</a:t>
            </a:r>
            <a:br>
              <a:rPr lang="fr-FR" sz="5600" b="1" i="1" dirty="0"/>
            </a:br>
            <a:br>
              <a:rPr lang="fr-FR" sz="5600" b="1" i="1" dirty="0"/>
            </a:br>
            <a:r>
              <a:rPr lang="fr-FR" sz="2000" b="1" i="1" dirty="0">
                <a:solidFill>
                  <a:srgbClr val="7030A0"/>
                </a:solidFill>
              </a:rPr>
              <a:t>Responsable : Amaury LEMOINE</a:t>
            </a:r>
            <a:endParaRPr lang="fr-FR" sz="5600" b="1" i="1" dirty="0">
              <a:solidFill>
                <a:srgbClr val="7030A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769F12-7A1F-49F8-85A1-F98F3765A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6684" y="4462272"/>
            <a:ext cx="3953501" cy="1272831"/>
          </a:xfrm>
        </p:spPr>
        <p:txBody>
          <a:bodyPr anchor="t">
            <a:normAutofit/>
          </a:bodyPr>
          <a:lstStyle/>
          <a:p>
            <a:pPr algn="l"/>
            <a:endParaRPr lang="fr-FR" dirty="0"/>
          </a:p>
          <a:p>
            <a:r>
              <a:rPr lang="fr-FR" sz="4800" i="1" dirty="0"/>
              <a:t>Présentation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DBE4A1-D0F2-4C37-8F35-A79A23F68BE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18078"/>
            <a:ext cx="5841075" cy="14321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505187-B7C6-4E49-AE63-DE34D9673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807" y="2713495"/>
            <a:ext cx="6428068" cy="157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7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1682D8-23A3-48F7-B0DE-5597027F4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I. TEST DE POSITIONNEMENT</a:t>
            </a:r>
            <a:br>
              <a:rPr lang="fr-FR" b="1" dirty="0"/>
            </a:br>
            <a:r>
              <a:rPr lang="fr-FR" sz="2800" b="1" i="1" dirty="0">
                <a:solidFill>
                  <a:srgbClr val="7030A0"/>
                </a:solidFill>
              </a:rPr>
              <a:t>(1er septembre – 3 novembre)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AD37E8-CF70-40DA-B446-85F11E51B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464" y="1849017"/>
            <a:ext cx="7711468" cy="4950367"/>
          </a:xfrm>
        </p:spPr>
        <p:txBody>
          <a:bodyPr>
            <a:normAutofit fontScale="62500" lnSpcReduction="20000"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fr-FR" dirty="0"/>
              <a:t>Test obligatoire pour tous les étudiant(e)s, disponible du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b="1" u="sng" dirty="0">
                <a:solidFill>
                  <a:srgbClr val="FF0000"/>
                </a:solidFill>
              </a:rPr>
              <a:t>1</a:t>
            </a:r>
            <a:r>
              <a:rPr lang="fr-FR" b="1" u="sng" baseline="30000" dirty="0">
                <a:solidFill>
                  <a:srgbClr val="FF0000"/>
                </a:solidFill>
              </a:rPr>
              <a:t>er</a:t>
            </a:r>
            <a:r>
              <a:rPr lang="fr-FR" b="1" u="sng" dirty="0">
                <a:solidFill>
                  <a:srgbClr val="FF0000"/>
                </a:solidFill>
              </a:rPr>
              <a:t> septembre au 3 novembre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fr-FR" dirty="0"/>
              <a:t>sur  		</a:t>
            </a:r>
            <a:r>
              <a:rPr lang="fr-FR" b="1" dirty="0"/>
              <a:t>MOODLE LYON 1	</a:t>
            </a:r>
            <a:r>
              <a:rPr lang="fr-FR" dirty="0"/>
              <a:t>				                                                                   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fr-FR" dirty="0"/>
              <a:t>Durée : 1h (un seul passage possible!)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fr-FR" dirty="0"/>
              <a:t>Mode : en autonomie </a:t>
            </a:r>
            <a:r>
              <a:rPr lang="fr-FR" i="1" dirty="0"/>
              <a:t>(tirage des questions aléatoire sur des centaines de questions disponibles)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fr-FR" dirty="0"/>
              <a:t>Composé de questions de compréhension orale et écrite + questions de grammaire et vocabulaire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fr-FR" dirty="0"/>
              <a:t>Résultats permettant d’inscrire les étudiant(e)s, selon leur niveau (</a:t>
            </a:r>
            <a:r>
              <a:rPr lang="fr-FR" i="1" dirty="0"/>
              <a:t>Cadre Européen Commun de Référence pour les Langues</a:t>
            </a:r>
            <a:r>
              <a:rPr lang="fr-FR" dirty="0"/>
              <a:t>), dans un des 4 espaces d’activités.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fr-FR" b="1" dirty="0"/>
              <a:t>Un(e) étudiant(e) n’ayant pas passé ce test </a:t>
            </a:r>
            <a:r>
              <a:rPr lang="fr-FR" b="1" u="sng" dirty="0"/>
              <a:t>sera automatiquement inscrit(e) dans le niveau le plus élevé.</a:t>
            </a:r>
            <a:r>
              <a:rPr lang="fr-FR" b="1" dirty="0"/>
              <a:t> 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28EE11-44AC-48C4-B0BB-5AED1335816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14" y="5787263"/>
            <a:ext cx="552450" cy="5410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F3D5CE2-F2F6-53FD-86C7-673D9A09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354" y="2279137"/>
            <a:ext cx="917261" cy="7419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8FF8821-9438-FA28-3F96-5602EF68B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1598" y="2577667"/>
            <a:ext cx="4421260" cy="2729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4AF797E-5B57-BFB9-3AB8-874D845F5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3694" y="2178385"/>
            <a:ext cx="2476480" cy="282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17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BFE84C-ADE3-40B0-A915-0D48041BA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II. ESPACES DE TRAVAIL EN AUTONOMIE</a:t>
            </a:r>
            <a:br>
              <a:rPr lang="fr-FR" b="1" dirty="0">
                <a:solidFill>
                  <a:srgbClr val="7030A0"/>
                </a:solidFill>
              </a:rPr>
            </a:br>
            <a:r>
              <a:rPr lang="fr-FR" sz="2800" b="1" i="1" dirty="0">
                <a:solidFill>
                  <a:srgbClr val="7030A0"/>
                </a:solidFill>
              </a:rPr>
              <a:t>(4 novembre – 7 janvier)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D66419-FC28-4E8E-B217-5D2ADCB20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77" y="2308193"/>
            <a:ext cx="10908323" cy="4429958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Espaces créés sur MOODLE : </a:t>
            </a:r>
          </a:p>
          <a:p>
            <a:pPr marL="0" indent="0">
              <a:buNone/>
            </a:pP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ANGLAIS PASS NIVEAU A1/A2 Lyon-Est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ANGLAIS PASS NIVEAU B1 Lyon-Est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ANGLAIS PASS NIVEAU B2 Lyon-Est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b="1" i="0" dirty="0"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highlight>
                  <a:srgbClr val="FFFFFF"/>
                </a:highlight>
                <a:latin typeface="-apple-system"/>
              </a:rPr>
              <a:t>ANGLAIS PASS NIVEAU C1/C2 Lyon-Est</a:t>
            </a:r>
          </a:p>
          <a:p>
            <a:pPr marL="0" indent="0">
              <a:buNone/>
            </a:pPr>
            <a:endParaRPr lang="fr-FR" dirty="0"/>
          </a:p>
          <a:p>
            <a:pPr algn="just"/>
            <a:r>
              <a:rPr lang="fr-FR" dirty="0"/>
              <a:t>Chaque espace suit la même présentation mais les objectifs sont différents pour chaque niveau</a:t>
            </a:r>
          </a:p>
          <a:p>
            <a:pPr algn="just"/>
            <a:r>
              <a:rPr lang="fr-FR" dirty="0"/>
              <a:t>Chaque espace propose un grand nombre de questionnaires répartis par activités langagières (compréhension orale, compréhension écrite, expression écrite, connaissances lexicales et grammaticales)</a:t>
            </a:r>
          </a:p>
          <a:p>
            <a:pPr algn="just"/>
            <a:r>
              <a:rPr lang="fr-FR" dirty="0"/>
              <a:t>Les étudiant(e)s ont accès à leur espace quand ils/elles le souhaitent et choisissent leur propre rythme de travail du </a:t>
            </a:r>
            <a:r>
              <a:rPr lang="fr-FR" b="1" dirty="0">
                <a:solidFill>
                  <a:srgbClr val="FF0000"/>
                </a:solidFill>
              </a:rPr>
              <a:t>4 novembre au 7 janvier</a:t>
            </a:r>
          </a:p>
        </p:txBody>
      </p:sp>
    </p:spTree>
    <p:extLst>
      <p:ext uri="{BB962C8B-B14F-4D97-AF65-F5344CB8AC3E}">
        <p14:creationId xmlns:p14="http://schemas.microsoft.com/office/powerpoint/2010/main" val="2231900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A4DA87-7164-435E-86D2-433D114F0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09C90B-5BE9-4B41-BFE9-0735B02BEE51}"/>
              </a:ext>
            </a:extLst>
          </p:cNvPr>
          <p:cNvCxnSpPr>
            <a:cxnSpLocks/>
          </p:cNvCxnSpPr>
          <p:nvPr/>
        </p:nvCxnSpPr>
        <p:spPr>
          <a:xfrm flipV="1">
            <a:off x="2059619" y="1643163"/>
            <a:ext cx="506027" cy="29019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D715371B-1B7E-4FE9-A253-D2AA3C56FBE8}"/>
              </a:ext>
            </a:extLst>
          </p:cNvPr>
          <p:cNvSpPr txBox="1"/>
          <p:nvPr/>
        </p:nvSpPr>
        <p:spPr>
          <a:xfrm>
            <a:off x="403564" y="1773474"/>
            <a:ext cx="1899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Consignes en français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79BEAC-83F5-465E-A30D-062DF03B6513}"/>
              </a:ext>
            </a:extLst>
          </p:cNvPr>
          <p:cNvSpPr/>
          <p:nvPr/>
        </p:nvSpPr>
        <p:spPr>
          <a:xfrm>
            <a:off x="665825" y="1773474"/>
            <a:ext cx="1393794" cy="64633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176E211-5CED-4F79-A22A-5618AB52246B}"/>
              </a:ext>
            </a:extLst>
          </p:cNvPr>
          <p:cNvCxnSpPr>
            <a:cxnSpLocks/>
          </p:cNvCxnSpPr>
          <p:nvPr/>
        </p:nvCxnSpPr>
        <p:spPr>
          <a:xfrm flipV="1">
            <a:off x="2208135" y="4769353"/>
            <a:ext cx="3751555" cy="7484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328B7260-4C5B-4196-83B5-7E635E478B63}"/>
              </a:ext>
            </a:extLst>
          </p:cNvPr>
          <p:cNvSpPr txBox="1"/>
          <p:nvPr/>
        </p:nvSpPr>
        <p:spPr>
          <a:xfrm>
            <a:off x="403564" y="4974635"/>
            <a:ext cx="18998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Accès aux questionnaires en un clic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65A2DA-6FEE-4373-A3D4-AE37EDE03801}"/>
              </a:ext>
            </a:extLst>
          </p:cNvPr>
          <p:cNvSpPr/>
          <p:nvPr/>
        </p:nvSpPr>
        <p:spPr>
          <a:xfrm>
            <a:off x="517309" y="4983513"/>
            <a:ext cx="1690826" cy="91445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6B5CA38-7381-63B7-4081-B084A494E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02" y="805021"/>
            <a:ext cx="7292972" cy="22252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E12DF8-F465-4A95-6E47-DD6DF836C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72570"/>
            <a:ext cx="5802803" cy="319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18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85EDCB-2B65-4401-8130-84E23E880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III. 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8A0687-0BF1-46AB-9C73-FA9ECA306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7172569" cy="4667251"/>
          </a:xfrm>
        </p:spPr>
        <p:txBody>
          <a:bodyPr/>
          <a:lstStyle/>
          <a:p>
            <a:pPr algn="just"/>
            <a:r>
              <a:rPr lang="fr-FR" dirty="0"/>
              <a:t>Le nombre de questionnaires à valider varie selon le niveau de langue: </a:t>
            </a:r>
          </a:p>
          <a:p>
            <a:pPr marL="0" indent="0" algn="just">
              <a:buNone/>
            </a:pPr>
            <a:r>
              <a:rPr lang="fr-FR" dirty="0"/>
              <a:t>	- A1/A2 : </a:t>
            </a:r>
            <a:r>
              <a:rPr lang="fr-FR" b="1" dirty="0"/>
              <a:t>60</a:t>
            </a:r>
            <a:r>
              <a:rPr lang="fr-FR" dirty="0"/>
              <a:t> questionnaires </a:t>
            </a:r>
          </a:p>
          <a:p>
            <a:pPr marL="0" indent="0" algn="just">
              <a:buNone/>
            </a:pPr>
            <a:r>
              <a:rPr lang="fr-FR" dirty="0"/>
              <a:t>	- B1 : </a:t>
            </a:r>
            <a:r>
              <a:rPr lang="fr-FR" b="1" dirty="0"/>
              <a:t>50</a:t>
            </a:r>
            <a:r>
              <a:rPr lang="fr-FR" dirty="0"/>
              <a:t> questionnaires</a:t>
            </a:r>
          </a:p>
          <a:p>
            <a:pPr marL="0" indent="0" algn="just">
              <a:buNone/>
            </a:pPr>
            <a:r>
              <a:rPr lang="fr-FR" dirty="0"/>
              <a:t>	- B2 : </a:t>
            </a:r>
            <a:r>
              <a:rPr lang="fr-FR" b="1" dirty="0"/>
              <a:t>45</a:t>
            </a:r>
            <a:r>
              <a:rPr lang="fr-FR" dirty="0"/>
              <a:t> questionnaires</a:t>
            </a:r>
          </a:p>
          <a:p>
            <a:pPr marL="0" indent="0" algn="just">
              <a:buNone/>
            </a:pPr>
            <a:r>
              <a:rPr lang="fr-FR" dirty="0"/>
              <a:t>	- C1/C2 </a:t>
            </a:r>
            <a:r>
              <a:rPr lang="fr-FR"/>
              <a:t>: </a:t>
            </a:r>
            <a:r>
              <a:rPr lang="fr-FR" b="1" dirty="0"/>
              <a:t>3</a:t>
            </a:r>
            <a:r>
              <a:rPr lang="fr-FR" b="1"/>
              <a:t>5</a:t>
            </a:r>
            <a:r>
              <a:rPr lang="fr-FR"/>
              <a:t> </a:t>
            </a:r>
            <a:r>
              <a:rPr lang="fr-FR" dirty="0"/>
              <a:t>questionnaires</a:t>
            </a:r>
          </a:p>
          <a:p>
            <a:pPr algn="just"/>
            <a:r>
              <a:rPr lang="fr-FR" dirty="0"/>
              <a:t>L’objectif étant une remise à niveau pour les étudiants les plus faibles, une consolidation ou progression pour les plus avancés</a:t>
            </a:r>
          </a:p>
        </p:txBody>
      </p:sp>
    </p:spTree>
    <p:extLst>
      <p:ext uri="{BB962C8B-B14F-4D97-AF65-F5344CB8AC3E}">
        <p14:creationId xmlns:p14="http://schemas.microsoft.com/office/powerpoint/2010/main" val="1434583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B83262-1FC7-0F6E-D4FF-B9C5A0580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IV. COMMENT VALIDER UN QUESTIONNAIRE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0781F2-D838-D6A1-74F8-3C3822431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8141208" cy="4486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Du moment que vous cliquez sur </a:t>
            </a:r>
            <a:r>
              <a:rPr lang="fr-FR"/>
              <a:t>« TERMINER </a:t>
            </a:r>
            <a:r>
              <a:rPr lang="fr-FR" dirty="0"/>
              <a:t>» à la fin du questionnaire, vos réponses et votre résultat sont enregistrés. </a:t>
            </a:r>
          </a:p>
          <a:p>
            <a:pPr marL="0" indent="0" algn="just">
              <a:buNone/>
            </a:pPr>
            <a:r>
              <a:rPr lang="fr-FR" dirty="0"/>
              <a:t> </a:t>
            </a:r>
          </a:p>
          <a:p>
            <a:pPr marL="0" indent="0" algn="just">
              <a:buNone/>
            </a:pPr>
            <a:r>
              <a:rPr lang="fr-FR" b="1" dirty="0"/>
              <a:t>Seuls les questionnaires auxquels vous obtenez une note supérieure ou égale à 10/20 seront validés</a:t>
            </a:r>
            <a:r>
              <a:rPr lang="fr-FR" dirty="0"/>
              <a:t>. </a:t>
            </a:r>
          </a:p>
          <a:p>
            <a:pPr marL="0" indent="0" algn="just">
              <a:buNone/>
            </a:pPr>
            <a:r>
              <a:rPr lang="fr-FR" u="sng" dirty="0"/>
              <a:t>Il ne s’agit donc pas de répondre aux questionnaires au hasard ou vous risquez d’épuiser le nombre de questionnaires disponibles sans avoir validé l’UE!</a:t>
            </a:r>
          </a:p>
          <a:p>
            <a:pPr marL="0" indent="0" algn="just">
              <a:buNone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6D585C-C86C-EA14-D571-4D20E778405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3663315"/>
            <a:ext cx="552450" cy="54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3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62AF4C-FFDC-405D-A88D-5BAC79481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7030A0"/>
                </a:solidFill>
              </a:rPr>
              <a:t>V. SUIVI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1417F9-4434-4B15-8DC3-794636BC3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731" y="1563624"/>
            <a:ext cx="10515600" cy="4296487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fr-FR" sz="16000" dirty="0"/>
              <a:t>MOODLE permet de suivre votre progression grâce au </a:t>
            </a:r>
            <a:r>
              <a:rPr lang="fr-FR" sz="16000" b="1" u="sng" dirty="0"/>
              <a:t>CARNET DE NOTES</a:t>
            </a:r>
            <a:r>
              <a:rPr lang="fr-FR" sz="16000" dirty="0"/>
              <a:t>. Vous devez vous-même comptabiliser les tests auxquels vous avez obtenu plus de 10/20. </a:t>
            </a:r>
          </a:p>
          <a:p>
            <a:pPr marL="0" indent="0" algn="just">
              <a:buNone/>
            </a:pPr>
            <a:endParaRPr lang="fr-FR" sz="16000" dirty="0"/>
          </a:p>
          <a:p>
            <a:pPr marL="0" indent="0" algn="just">
              <a:buNone/>
            </a:pPr>
            <a:r>
              <a:rPr lang="fr-FR" sz="16000" b="1" u="sng" dirty="0"/>
              <a:t>Merci de ne pas me contacter pour savoir où vous en êtes</a:t>
            </a:r>
            <a:r>
              <a:rPr lang="fr-FR" sz="16000" dirty="0"/>
              <a:t>, je ne suis pas en mesure de répondre à tout le monde!</a:t>
            </a:r>
          </a:p>
          <a:p>
            <a:pPr marL="0" indent="0" algn="just">
              <a:buNone/>
            </a:pPr>
            <a:endParaRPr lang="fr-FR" sz="4400" dirty="0"/>
          </a:p>
          <a:p>
            <a:pPr marL="0" indent="0" algn="just">
              <a:buNone/>
            </a:pPr>
            <a:endParaRPr lang="fr-FR" sz="4400" dirty="0"/>
          </a:p>
          <a:p>
            <a:pPr marL="0" indent="0" algn="just">
              <a:buNone/>
            </a:pPr>
            <a:r>
              <a:rPr lang="fr-FR" dirty="0"/>
              <a:t> </a:t>
            </a:r>
          </a:p>
          <a:p>
            <a:pPr marL="0" indent="0" algn="just">
              <a:buNone/>
            </a:pPr>
            <a:r>
              <a:rPr lang="fr-FR" i="1" dirty="0"/>
              <a:t>	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7107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68905B-036D-4034-BE02-DF7C9FAE2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>
                <a:solidFill>
                  <a:srgbClr val="7030A0"/>
                </a:solidFill>
              </a:rPr>
              <a:t>V. VALIDATION</a:t>
            </a:r>
            <a:endParaRPr lang="fr-FR" b="1" dirty="0">
              <a:solidFill>
                <a:srgbClr val="7030A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6B451F-4F59-4296-B02C-4E256CF47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784" y="1458976"/>
            <a:ext cx="7016594" cy="4676101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fr-FR" dirty="0"/>
              <a:t>Les espaces seront fermés au </a:t>
            </a:r>
            <a:r>
              <a:rPr lang="fr-FR" b="1" dirty="0"/>
              <a:t>7 janvier à 23h59</a:t>
            </a:r>
          </a:p>
          <a:p>
            <a:pPr>
              <a:lnSpc>
                <a:spcPct val="170000"/>
              </a:lnSpc>
            </a:pPr>
            <a:r>
              <a:rPr lang="fr-FR" dirty="0"/>
              <a:t>Une vérification simple, rapide et fiable sera alors faite.</a:t>
            </a:r>
          </a:p>
          <a:p>
            <a:pPr>
              <a:lnSpc>
                <a:spcPct val="170000"/>
              </a:lnSpc>
            </a:pPr>
            <a:r>
              <a:rPr lang="fr-FR" dirty="0" err="1"/>
              <a:t>Tou</a:t>
            </a:r>
            <a:r>
              <a:rPr lang="fr-FR" dirty="0"/>
              <a:t>(te)s les étudiant(e)s ayant réussi le bon nombre de questionnaires auront validé leur UE d’anglais</a:t>
            </a:r>
          </a:p>
          <a:p>
            <a:pPr>
              <a:lnSpc>
                <a:spcPct val="170000"/>
              </a:lnSpc>
            </a:pPr>
            <a:r>
              <a:rPr lang="fr-FR" dirty="0"/>
              <a:t>En cas de questions importantes ou problème grave: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fr-FR" dirty="0">
                <a:hlinkClick r:id="rId2"/>
              </a:rPr>
              <a:t>amaury.lemoine@univ-lyon1.fr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7503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529</Words>
  <Application>Microsoft Office PowerPoint</Application>
  <PresentationFormat>Grand écran</PresentationFormat>
  <Paragraphs>51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-apple-system</vt:lpstr>
      <vt:lpstr>Aptos</vt:lpstr>
      <vt:lpstr>Aptos Display</vt:lpstr>
      <vt:lpstr>Arial</vt:lpstr>
      <vt:lpstr>Wingdings</vt:lpstr>
      <vt:lpstr>Office Theme</vt:lpstr>
      <vt:lpstr>PASS  UE ANGLAIS  Responsable : Amaury LEMOINE</vt:lpstr>
      <vt:lpstr>I. TEST DE POSITIONNEMENT (1er septembre – 3 novembre)</vt:lpstr>
      <vt:lpstr>II. ESPACES DE TRAVAIL EN AUTONOMIE (4 novembre – 7 janvier)</vt:lpstr>
      <vt:lpstr> </vt:lpstr>
      <vt:lpstr>III. OBJECTIFS</vt:lpstr>
      <vt:lpstr>IV. COMMENT VALIDER UN QUESTIONNAIRE</vt:lpstr>
      <vt:lpstr>V. SUIVI</vt:lpstr>
      <vt:lpstr>V. VALIDATION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Jonathan LOPEZ</dc:creator>
  <cp:lastModifiedBy>Amaury Lemoine</cp:lastModifiedBy>
  <cp:revision>3</cp:revision>
  <dcterms:created xsi:type="dcterms:W3CDTF">2025-08-19T14:10:02Z</dcterms:created>
  <dcterms:modified xsi:type="dcterms:W3CDTF">2025-08-19T15:03:11Z</dcterms:modified>
</cp:coreProperties>
</file>