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397726-CDA8-4671-84A6-A01041C55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B43B21-4045-462E-AE85-8391FBA1B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155808-F5F7-4EC5-83C9-D4BAE277C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0643DE-9EA6-4567-A291-115F36EFC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8B0989-2EB5-472E-8FAB-7C39B64E7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68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82C207-C2E1-44CB-8864-42EAE0402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4604E2-3EFB-4426-BE3B-B81869F98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BB98A0-F674-474D-B824-54B3F4656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92D838-CF74-4B2B-A4B3-22E515E3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4F2A73-C8BE-4205-9E74-147360215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41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579375-D402-476F-932C-57A0339D7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3962C41-F43B-48D1-84AE-1BD9887D32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2A46D3-F928-46DE-9930-8D7D932B7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6C0B9E-CD99-4DCF-AE5D-A90B44AD7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486CB1-D7CC-4D2E-84B3-185B9B28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505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FDB277-13CD-4BFC-A290-F2A246B0C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AD62D5-CE7B-423F-8B6C-65477CC06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0FFD53-2462-4CC7-8B3C-5B117A7E1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10BD3C-688C-4C23-8F6D-634EDAD47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7E4BA3-8D7B-41FA-A0B9-AC0B629F8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9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C59407-AF91-45D6-AE08-99D36E337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4A4859-5738-4AC0-BEDE-7909FCDEC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C9A2C0-461A-4209-9080-E8FD688BE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C618B1-70A3-40FA-90A7-1D39C21E0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64D136-4796-456D-B02B-0C9C89974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81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73EEF0-F3B6-4BEE-87E4-02A42608A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E79E4F-28D7-470F-83F6-B748F3578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DCE7CE-A73F-4418-BDF5-2E8EA30D3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5CBD5C-804C-44ED-A7E5-94A2EF24B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76A29D-DF76-4227-82CC-1C15B4E7F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0F80F4-5CA6-4253-8C73-6479C6E06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69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3DAE56-0DAD-437A-AAA8-CE1FF71EC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3FEBDB-0253-4BC1-918E-61E20F427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DFE2A7-6B48-446A-85E0-B18B06C51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3829BC-A226-4311-85CC-5911239DD4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F7D8C6-B532-42BC-A863-961FCB4B4A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AAFB3DA-8645-47BF-BFA5-CE857462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27172F4-1DAD-48B2-AA73-B13A41D2B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8E8971E-1445-471A-ACD9-467384E85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97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EDE895-946B-4B17-B65D-02CE28673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90D2AE6-2CBE-4FCC-AEE0-51F2A1369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367867-84B5-44E7-B848-9BF4FDF05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87C4B2-C3AF-4D1E-A366-3097FF4CF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905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E5C29D7-64FA-4745-9D4D-4B4F3E65B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8855F31-3201-4CD9-99DC-D546B1BEA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BF231E-F942-4B77-A739-D1B2E136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617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21B19F-D5BB-4699-8CB5-419FADC2C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27725B-43D5-4173-B64A-40B66BBDE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26FF54-07D2-426D-93E3-21BEF9809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E0DF7C3-4F18-4100-BE72-2BF02D24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D00537-492A-45C7-B3B4-E4198236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93B9C7-519B-49F5-A8B0-C5CC7AD28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13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D2E6AC-B001-482E-B808-937EFC910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8D0F62B-EB71-49D8-A9FD-8BC016FD0C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1DCCB6-395D-446A-A316-65479EC2A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4773C9-316E-4922-A1CD-1E50F450B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1A8227-958E-4B9C-A563-E3BD23B4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78E961-97B5-4C90-B4E0-17DD0709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76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9589432-4A42-4E1D-AEE8-1E72DE26D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309461-754D-474B-9443-DD4D15AF9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18B18F-9C29-47BD-808A-7F0CB1A98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7B5DE-3D6F-4187-A3E3-EFAB218452E8}" type="datetimeFigureOut">
              <a:rPr lang="fr-FR" smtClean="0"/>
              <a:t>22/08/2024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33768C-3FA3-4DC2-8F62-28EAE7AC4A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D5188E-5CA2-42C6-B57C-8A093D757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CB981-3D62-4766-A075-900DD2F0F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133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maury.lemoine@univ-lyon1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7316481C-0A49-4796-812B-0D64F063B7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DC10F35-AED4-4414-9FFF-A9F26481D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6684" y="1152144"/>
            <a:ext cx="3888999" cy="3072393"/>
          </a:xfrm>
        </p:spPr>
        <p:txBody>
          <a:bodyPr>
            <a:normAutofit/>
          </a:bodyPr>
          <a:lstStyle/>
          <a:p>
            <a:r>
              <a:rPr lang="fr-FR" sz="5600" b="1" dirty="0">
                <a:solidFill>
                  <a:srgbClr val="7030A0"/>
                </a:solidFill>
              </a:rPr>
              <a:t>PASS </a:t>
            </a:r>
            <a:br>
              <a:rPr lang="fr-FR" sz="5600" b="1" dirty="0">
                <a:solidFill>
                  <a:srgbClr val="7030A0"/>
                </a:solidFill>
              </a:rPr>
            </a:br>
            <a:r>
              <a:rPr lang="fr-FR" sz="5600" b="1" dirty="0">
                <a:solidFill>
                  <a:srgbClr val="7030A0"/>
                </a:solidFill>
              </a:rPr>
              <a:t>UE ANGLAIS</a:t>
            </a:r>
            <a:br>
              <a:rPr lang="fr-FR" sz="5600" b="1" i="1" dirty="0"/>
            </a:br>
            <a:br>
              <a:rPr lang="fr-FR" sz="5600" b="1" i="1" dirty="0"/>
            </a:br>
            <a:r>
              <a:rPr lang="fr-FR" sz="2000" b="1" i="1" dirty="0">
                <a:solidFill>
                  <a:srgbClr val="7030A0"/>
                </a:solidFill>
              </a:rPr>
              <a:t>Responsable : Amaury LEMOINE</a:t>
            </a:r>
            <a:endParaRPr lang="fr-FR" sz="5600" b="1" i="1" dirty="0">
              <a:solidFill>
                <a:srgbClr val="7030A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769F12-7A1F-49F8-85A1-F98F3765A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6684" y="4462272"/>
            <a:ext cx="3953501" cy="1272831"/>
          </a:xfrm>
        </p:spPr>
        <p:txBody>
          <a:bodyPr anchor="t">
            <a:normAutofit/>
          </a:bodyPr>
          <a:lstStyle/>
          <a:p>
            <a:pPr algn="l"/>
            <a:endParaRPr lang="fr-FR" dirty="0"/>
          </a:p>
          <a:p>
            <a:r>
              <a:rPr lang="fr-FR" sz="4800" i="1" dirty="0"/>
              <a:t>Présentation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924561D-756D-410B-973A-E68C2552C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77AF0971-0074-4E4E-9318-C1990C6FF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0849707A-24B1-45E4-8493-5DC15C57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E0FFD705-F03C-46B0-ABB9-3C24E09312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520B12C0-88D0-4F6F-9F29-38E4D1D610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DEDD5A45-3641-4FE7-8375-EECF2DC9D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9BF55CA-60FC-479D-A85E-48626FC13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5AFBE5BF-E87A-408F-BBBD-44C3D04C04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1C27CF92-D148-45C8-88B6-F450B63DF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4">
              <a:extLst>
                <a:ext uri="{FF2B5EF4-FFF2-40B4-BE49-F238E27FC236}">
                  <a16:creationId xmlns:a16="http://schemas.microsoft.com/office/drawing/2014/main" id="{51CA2232-D147-480C-B1EE-665EE6ACC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7E67D92D-1CA9-43CE-8150-DF504F2BF0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7B273169-B674-4C50-A14D-A943B99792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6">
              <a:extLst>
                <a:ext uri="{FF2B5EF4-FFF2-40B4-BE49-F238E27FC236}">
                  <a16:creationId xmlns:a16="http://schemas.microsoft.com/office/drawing/2014/main" id="{DF6183FA-653E-4533-9A0B-D249EC0B15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4">
              <a:extLst>
                <a:ext uri="{FF2B5EF4-FFF2-40B4-BE49-F238E27FC236}">
                  <a16:creationId xmlns:a16="http://schemas.microsoft.com/office/drawing/2014/main" id="{A82EFE58-AAB0-4925-A176-6FF36BF87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6">
              <a:extLst>
                <a:ext uri="{FF2B5EF4-FFF2-40B4-BE49-F238E27FC236}">
                  <a16:creationId xmlns:a16="http://schemas.microsoft.com/office/drawing/2014/main" id="{3122AE75-4DBB-4E14-B0CA-DD1EAD89C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4ED7E672-90FC-4E8C-9C43-3AAE391C6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A5C0019E-5136-4C5E-A223-1E1717FD4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4">
              <a:extLst>
                <a:ext uri="{FF2B5EF4-FFF2-40B4-BE49-F238E27FC236}">
                  <a16:creationId xmlns:a16="http://schemas.microsoft.com/office/drawing/2014/main" id="{29705F60-CFE6-47C5-96E5-05E7731FC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6">
              <a:extLst>
                <a:ext uri="{FF2B5EF4-FFF2-40B4-BE49-F238E27FC236}">
                  <a16:creationId xmlns:a16="http://schemas.microsoft.com/office/drawing/2014/main" id="{090E047C-18BC-4180-8D10-9F18F517BA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4">
              <a:extLst>
                <a:ext uri="{FF2B5EF4-FFF2-40B4-BE49-F238E27FC236}">
                  <a16:creationId xmlns:a16="http://schemas.microsoft.com/office/drawing/2014/main" id="{A153194A-C8B1-46DB-9C6B-9847B06FAE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6">
              <a:extLst>
                <a:ext uri="{FF2B5EF4-FFF2-40B4-BE49-F238E27FC236}">
                  <a16:creationId xmlns:a16="http://schemas.microsoft.com/office/drawing/2014/main" id="{5C0235EA-4E98-43EA-9AAE-2BD893DEA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9EDBE4A1-D0F2-4C37-8F35-A79A23F68BE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018078"/>
            <a:ext cx="5841075" cy="1432159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650"/>
            <a:ext cx="606972" cy="362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5505187-B7C6-4E49-AE63-DE34D967398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807" y="2713495"/>
            <a:ext cx="6428068" cy="157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97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1682D8-23A3-48F7-B0DE-5597027F4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I. TEST DE POSITIONNEMENT</a:t>
            </a:r>
            <a:br>
              <a:rPr lang="fr-FR" b="1" dirty="0"/>
            </a:br>
            <a:r>
              <a:rPr lang="fr-FR" sz="2800" b="1" i="1" dirty="0">
                <a:solidFill>
                  <a:srgbClr val="7030A0"/>
                </a:solidFill>
              </a:rPr>
              <a:t>(2 septembre – 4 novembre)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AD37E8-CF70-40DA-B446-85F11E51B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464" y="1849017"/>
            <a:ext cx="7711468" cy="4950367"/>
          </a:xfrm>
        </p:spPr>
        <p:txBody>
          <a:bodyPr>
            <a:normAutofit fontScale="70000" lnSpcReduction="2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Test obligatoire pour tous les étudiant(e)s, disponible du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b="1" u="sng" dirty="0">
                <a:solidFill>
                  <a:srgbClr val="FF0000"/>
                </a:solidFill>
              </a:rPr>
              <a:t>2 septembre au 4 novembre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fr-FR" dirty="0"/>
              <a:t>sur  		</a:t>
            </a:r>
            <a:r>
              <a:rPr lang="fr-FR" b="1" dirty="0"/>
              <a:t>MOODLE LYON 1	</a:t>
            </a:r>
            <a:r>
              <a:rPr lang="fr-FR" dirty="0"/>
              <a:t>				                                                                  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Durée : 1h (un seul passage possible!)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Mode : en autonomie </a:t>
            </a:r>
            <a:r>
              <a:rPr lang="fr-FR" i="1" dirty="0"/>
              <a:t>(tirage des questions aléatoire sur des centaines de questions disponibles)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Composé de questions de compréhension orale et écrite + questions de grammaire et vocabulaire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Résultats permettant d’inscrire les étudiant(e)s, selon leur niveau (</a:t>
            </a:r>
            <a:r>
              <a:rPr lang="fr-FR" i="1" dirty="0"/>
              <a:t>Cadre Européen Commun de Référence pour les Langues</a:t>
            </a:r>
            <a:r>
              <a:rPr lang="fr-FR" dirty="0"/>
              <a:t>), dans un des 4 espaces d’activités.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b="1" dirty="0"/>
              <a:t>Un(e) étudiant(e) n’ayant pas passé ce test </a:t>
            </a:r>
            <a:r>
              <a:rPr lang="fr-FR" b="1" u="sng" dirty="0"/>
              <a:t>sera automatiquement inscrit(e) dans le niveau le plus élevé.</a:t>
            </a:r>
            <a:r>
              <a:rPr lang="fr-FR" b="1" dirty="0"/>
              <a:t> 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628EE11-44AC-48C4-B0BB-5AED133581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14" y="5951855"/>
            <a:ext cx="552450" cy="54102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F3D5CE2-F2F6-53FD-86C7-673D9A09A2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0066" y="2343145"/>
            <a:ext cx="917261" cy="741962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8FF8821-9438-FA28-3F96-5602EF68BC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1598" y="2577667"/>
            <a:ext cx="4421260" cy="27291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C4AF797E-5B57-BFB9-3AB8-874D845F57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73694" y="2178385"/>
            <a:ext cx="2476480" cy="282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81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BFE84C-ADE3-40B0-A915-0D48041BA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II. ESPACES DE TRAVAIL EN AUTONOMIE</a:t>
            </a:r>
            <a:br>
              <a:rPr lang="fr-FR" b="1" dirty="0">
                <a:solidFill>
                  <a:srgbClr val="7030A0"/>
                </a:solidFill>
              </a:rPr>
            </a:br>
            <a:r>
              <a:rPr lang="fr-FR" sz="2800" b="1" i="1" dirty="0">
                <a:solidFill>
                  <a:srgbClr val="7030A0"/>
                </a:solidFill>
              </a:rPr>
              <a:t>(5 novembre – 8 janvier)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D66419-FC28-4E8E-B217-5D2ADCB20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477" y="2308193"/>
            <a:ext cx="10908323" cy="4429958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Espaces créés sur MOODLE : </a:t>
            </a:r>
          </a:p>
          <a:p>
            <a:pPr marL="0" indent="0">
              <a:buNone/>
            </a:pP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-apple-system"/>
              </a:rPr>
              <a:t>ANGLAIS PASS NIVEAU A1/A2 Lyon-Est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-apple-system"/>
              </a:rPr>
              <a:t>ANGLAIS PASS NIVEAU B1 Lyon-Est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-apple-system"/>
              </a:rPr>
              <a:t>ANGLAIS PASS NIVEAU B2 Lyon-Est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highlight>
                  <a:srgbClr val="FFFFFF"/>
                </a:highlight>
                <a:latin typeface="-apple-system"/>
              </a:rPr>
              <a:t>ANGLAIS PASS NIVEAU C1/C2 Lyon-Est</a:t>
            </a:r>
          </a:p>
          <a:p>
            <a:pPr marL="0" indent="0">
              <a:buNone/>
            </a:pPr>
            <a:endParaRPr lang="fr-FR" dirty="0"/>
          </a:p>
          <a:p>
            <a:pPr algn="just"/>
            <a:r>
              <a:rPr lang="fr-FR" dirty="0"/>
              <a:t>Chaque espace suit la même présentation mais les objectifs sont différents pour chaque niveau</a:t>
            </a:r>
          </a:p>
          <a:p>
            <a:pPr algn="just"/>
            <a:r>
              <a:rPr lang="fr-FR" dirty="0"/>
              <a:t>Chaque espace propose un grand nombre de questionnaires répartis par activités langagières (compréhension orale, compréhension écrite, expression écrite, connaissances lexicales et grammaticales)</a:t>
            </a:r>
          </a:p>
          <a:p>
            <a:pPr algn="just"/>
            <a:r>
              <a:rPr lang="fr-FR" dirty="0"/>
              <a:t>Les étudiant(e)s ont accès à leur espace quand ils/elles le souhaitent et choisissent leur propre rythme de travail du </a:t>
            </a:r>
            <a:r>
              <a:rPr lang="fr-FR" b="1" dirty="0">
                <a:solidFill>
                  <a:srgbClr val="FF0000"/>
                </a:solidFill>
              </a:rPr>
              <a:t>5 novembre au 8 janvier</a:t>
            </a:r>
          </a:p>
        </p:txBody>
      </p:sp>
    </p:spTree>
    <p:extLst>
      <p:ext uri="{BB962C8B-B14F-4D97-AF65-F5344CB8AC3E}">
        <p14:creationId xmlns:p14="http://schemas.microsoft.com/office/powerpoint/2010/main" val="2231900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A4DA87-7164-435E-86D2-433D114F0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4509C90B-5BE9-4B41-BFE9-0735B02BEE51}"/>
              </a:ext>
            </a:extLst>
          </p:cNvPr>
          <p:cNvCxnSpPr>
            <a:cxnSpLocks/>
          </p:cNvCxnSpPr>
          <p:nvPr/>
        </p:nvCxnSpPr>
        <p:spPr>
          <a:xfrm flipV="1">
            <a:off x="2059619" y="1643163"/>
            <a:ext cx="506027" cy="2901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D715371B-1B7E-4FE9-A253-D2AA3C56FBE8}"/>
              </a:ext>
            </a:extLst>
          </p:cNvPr>
          <p:cNvSpPr txBox="1"/>
          <p:nvPr/>
        </p:nvSpPr>
        <p:spPr>
          <a:xfrm>
            <a:off x="403564" y="1773474"/>
            <a:ext cx="1899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Consignes en français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79BEAC-83F5-465E-A30D-062DF03B6513}"/>
              </a:ext>
            </a:extLst>
          </p:cNvPr>
          <p:cNvSpPr/>
          <p:nvPr/>
        </p:nvSpPr>
        <p:spPr>
          <a:xfrm>
            <a:off x="665825" y="1773474"/>
            <a:ext cx="1393794" cy="646331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176E211-5CED-4F79-A22A-5618AB52246B}"/>
              </a:ext>
            </a:extLst>
          </p:cNvPr>
          <p:cNvCxnSpPr>
            <a:cxnSpLocks/>
          </p:cNvCxnSpPr>
          <p:nvPr/>
        </p:nvCxnSpPr>
        <p:spPr>
          <a:xfrm flipV="1">
            <a:off x="2303385" y="4695637"/>
            <a:ext cx="3751555" cy="7484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328B7260-4C5B-4196-83B5-7E635E478B63}"/>
              </a:ext>
            </a:extLst>
          </p:cNvPr>
          <p:cNvSpPr txBox="1"/>
          <p:nvPr/>
        </p:nvSpPr>
        <p:spPr>
          <a:xfrm>
            <a:off x="612559" y="4974635"/>
            <a:ext cx="1690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Accès aux questionnaires en un clic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65A2DA-6FEE-4373-A3D4-AE37EDE03801}"/>
              </a:ext>
            </a:extLst>
          </p:cNvPr>
          <p:cNvSpPr/>
          <p:nvPr/>
        </p:nvSpPr>
        <p:spPr>
          <a:xfrm>
            <a:off x="612559" y="4983513"/>
            <a:ext cx="1690826" cy="91445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6B5CA38-7381-63B7-4081-B084A494E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102" y="805021"/>
            <a:ext cx="7292972" cy="222523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E12DF8-F465-4A95-6E47-DD6DF836C8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172570"/>
            <a:ext cx="5802803" cy="319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318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85EDCB-2B65-4401-8130-84E23E880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III. 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8A0687-0BF1-46AB-9C73-FA9ECA306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172569" cy="4667251"/>
          </a:xfrm>
        </p:spPr>
        <p:txBody>
          <a:bodyPr/>
          <a:lstStyle/>
          <a:p>
            <a:pPr algn="just"/>
            <a:r>
              <a:rPr lang="fr-FR" dirty="0"/>
              <a:t>Le nombre de questionnaires à valider varie selon le niveau de langue: </a:t>
            </a:r>
          </a:p>
          <a:p>
            <a:pPr marL="0" indent="0" algn="just">
              <a:buNone/>
            </a:pPr>
            <a:r>
              <a:rPr lang="fr-FR" dirty="0"/>
              <a:t>	- A1/A2 : </a:t>
            </a:r>
            <a:r>
              <a:rPr lang="fr-FR" b="1" dirty="0"/>
              <a:t>65</a:t>
            </a:r>
            <a:r>
              <a:rPr lang="fr-FR" dirty="0"/>
              <a:t> questionnaires </a:t>
            </a:r>
          </a:p>
          <a:p>
            <a:pPr marL="0" indent="0" algn="just">
              <a:buNone/>
            </a:pPr>
            <a:r>
              <a:rPr lang="fr-FR" dirty="0"/>
              <a:t>	- B1 : </a:t>
            </a:r>
            <a:r>
              <a:rPr lang="fr-FR" b="1" dirty="0"/>
              <a:t>55</a:t>
            </a:r>
            <a:r>
              <a:rPr lang="fr-FR" dirty="0"/>
              <a:t> questionnaires</a:t>
            </a:r>
          </a:p>
          <a:p>
            <a:pPr marL="0" indent="0" algn="just">
              <a:buNone/>
            </a:pPr>
            <a:r>
              <a:rPr lang="fr-FR" dirty="0"/>
              <a:t>	- B2 : </a:t>
            </a:r>
            <a:r>
              <a:rPr lang="fr-FR" b="1" dirty="0"/>
              <a:t>50</a:t>
            </a:r>
            <a:r>
              <a:rPr lang="fr-FR" dirty="0"/>
              <a:t> questionnaires</a:t>
            </a:r>
          </a:p>
          <a:p>
            <a:pPr marL="0" indent="0" algn="just">
              <a:buNone/>
            </a:pPr>
            <a:r>
              <a:rPr lang="fr-FR" dirty="0"/>
              <a:t>	- C1/C2 : </a:t>
            </a:r>
            <a:r>
              <a:rPr lang="fr-FR" b="1" dirty="0"/>
              <a:t>45</a:t>
            </a:r>
            <a:r>
              <a:rPr lang="fr-FR" dirty="0"/>
              <a:t> questionnaires</a:t>
            </a:r>
          </a:p>
          <a:p>
            <a:pPr algn="just"/>
            <a:r>
              <a:rPr lang="fr-FR" dirty="0"/>
              <a:t>L’objectif étant une remise à niveau pour les étudiants les plus faibles, une consolidation ou progression pour les plus avancés</a:t>
            </a:r>
          </a:p>
        </p:txBody>
      </p:sp>
    </p:spTree>
    <p:extLst>
      <p:ext uri="{BB962C8B-B14F-4D97-AF65-F5344CB8AC3E}">
        <p14:creationId xmlns:p14="http://schemas.microsoft.com/office/powerpoint/2010/main" val="1434583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B83262-1FC7-0F6E-D4FF-B9C5A0580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IV. COMMENT VALIDER UN QUESTIONNAIRE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0781F2-D838-D6A1-74F8-3C3822431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50"/>
            <a:ext cx="7029450" cy="478631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dirty="0"/>
              <a:t>Du moment que vous cliquez sur « TERMINEZ » à la fin du questionnaire, vos réponses et votre résultats sont enregistrés. </a:t>
            </a:r>
            <a:r>
              <a:rPr lang="fr-FR" u="sng" dirty="0"/>
              <a:t>Un même questionnaire peut être fait 2 fois</a:t>
            </a:r>
            <a:r>
              <a:rPr lang="fr-FR" dirty="0"/>
              <a:t>, il pourra donc compter pour deux questionnaires. </a:t>
            </a:r>
          </a:p>
          <a:p>
            <a:pPr marL="0" indent="0" algn="just">
              <a:buNone/>
            </a:pPr>
            <a:r>
              <a:rPr lang="fr-FR" dirty="0"/>
              <a:t> </a:t>
            </a:r>
          </a:p>
          <a:p>
            <a:pPr marL="0" indent="0" algn="just">
              <a:buNone/>
            </a:pPr>
            <a:r>
              <a:rPr lang="fr-FR" b="1" dirty="0"/>
              <a:t>Seuls les questionnaires auxquels vous obtenez une note supérieure ou égale à 10/20 seront validés</a:t>
            </a:r>
            <a:r>
              <a:rPr lang="fr-FR" dirty="0"/>
              <a:t>. </a:t>
            </a:r>
          </a:p>
          <a:p>
            <a:pPr marL="0" indent="0" algn="just">
              <a:buNone/>
            </a:pPr>
            <a:r>
              <a:rPr lang="fr-FR" u="sng" dirty="0"/>
              <a:t>Il ne s’agit donc pas de répondre aux questionnaires au hasard ou vous risquez d’épuiser le nombre de questionnaires disponibles sans avoir validé l’UE!</a:t>
            </a:r>
          </a:p>
          <a:p>
            <a:pPr marL="0" indent="0" algn="just">
              <a:buNone/>
            </a:pP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86D585C-C86C-EA14-D571-4D20E778405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" y="3663315"/>
            <a:ext cx="552450" cy="54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23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2AF4C-FFDC-405D-A88D-5BAC7948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</a:rPr>
              <a:t>V. SUIVI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1417F9-4434-4B15-8DC3-794636BC3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731" y="2759103"/>
            <a:ext cx="10515600" cy="310100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fr-FR" sz="16000" dirty="0"/>
              <a:t>MOODLE permet de suivre votre progression grâce au </a:t>
            </a:r>
            <a:r>
              <a:rPr lang="fr-FR" sz="16000" b="1" u="sng" dirty="0"/>
              <a:t>CARNET DE NOTES</a:t>
            </a:r>
            <a:r>
              <a:rPr lang="fr-FR" sz="16000" dirty="0"/>
              <a:t>. </a:t>
            </a:r>
          </a:p>
          <a:p>
            <a:pPr marL="0" indent="0" algn="just">
              <a:buNone/>
            </a:pPr>
            <a:endParaRPr lang="fr-FR" sz="16000" dirty="0"/>
          </a:p>
          <a:p>
            <a:pPr marL="0" indent="0" algn="just">
              <a:buNone/>
            </a:pPr>
            <a:r>
              <a:rPr lang="fr-FR" sz="16000" dirty="0"/>
              <a:t>Merci de ne pas me contacter pour savoir où vous en êtes, je ne suis pas en mesure de répondre à tout le monde!</a:t>
            </a:r>
          </a:p>
          <a:p>
            <a:pPr marL="0" indent="0" algn="just">
              <a:buNone/>
            </a:pPr>
            <a:endParaRPr lang="fr-FR" sz="4400" dirty="0"/>
          </a:p>
          <a:p>
            <a:pPr marL="0" indent="0" algn="just">
              <a:buNone/>
            </a:pPr>
            <a:endParaRPr lang="fr-FR" sz="4400" dirty="0"/>
          </a:p>
          <a:p>
            <a:pPr marL="0" indent="0" algn="just">
              <a:buNone/>
            </a:pPr>
            <a:r>
              <a:rPr lang="fr-FR" dirty="0"/>
              <a:t> </a:t>
            </a:r>
          </a:p>
          <a:p>
            <a:pPr marL="0" indent="0" algn="just">
              <a:buNone/>
            </a:pPr>
            <a:r>
              <a:rPr lang="fr-FR" i="1" dirty="0"/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7107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68905B-036D-4034-BE02-DF7C9FAE2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>
                <a:solidFill>
                  <a:srgbClr val="7030A0"/>
                </a:solidFill>
              </a:rPr>
              <a:t>V. VALIDATION</a:t>
            </a:r>
            <a:endParaRPr lang="fr-FR" b="1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6B451F-4F59-4296-B02C-4E256CF47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784" y="1458976"/>
            <a:ext cx="7016594" cy="467610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70000"/>
              </a:lnSpc>
            </a:pPr>
            <a:r>
              <a:rPr lang="fr-FR" dirty="0"/>
              <a:t>Les espaces seront fermés au </a:t>
            </a:r>
            <a:r>
              <a:rPr lang="fr-FR" b="1" dirty="0"/>
              <a:t>8 janvier à 23h59</a:t>
            </a:r>
          </a:p>
          <a:p>
            <a:pPr>
              <a:lnSpc>
                <a:spcPct val="170000"/>
              </a:lnSpc>
            </a:pPr>
            <a:r>
              <a:rPr lang="fr-FR" dirty="0"/>
              <a:t>Une vérification simple, rapide et fiable sera alors faite.</a:t>
            </a:r>
          </a:p>
          <a:p>
            <a:pPr>
              <a:lnSpc>
                <a:spcPct val="170000"/>
              </a:lnSpc>
            </a:pPr>
            <a:r>
              <a:rPr lang="fr-FR" dirty="0" err="1"/>
              <a:t>Tou</a:t>
            </a:r>
            <a:r>
              <a:rPr lang="fr-FR" dirty="0"/>
              <a:t>(te)s les étudiant(e)s ayant réussi le bon nombre de questionnaires auront validé leur UE d’anglais</a:t>
            </a:r>
          </a:p>
          <a:p>
            <a:pPr>
              <a:lnSpc>
                <a:spcPct val="170000"/>
              </a:lnSpc>
            </a:pPr>
            <a:r>
              <a:rPr lang="fr-FR" dirty="0"/>
              <a:t>En cas de questions importantes ou problème grave: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fr-FR" dirty="0">
                <a:hlinkClick r:id="rId2"/>
              </a:rPr>
              <a:t>amaury.lemoine@univ-lyon1.fr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75033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534</Words>
  <Application>Microsoft Office PowerPoint</Application>
  <PresentationFormat>Grand écran</PresentationFormat>
  <Paragraphs>51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-apple-system</vt:lpstr>
      <vt:lpstr>Arial</vt:lpstr>
      <vt:lpstr>Calibri</vt:lpstr>
      <vt:lpstr>Calibri Light</vt:lpstr>
      <vt:lpstr>Wingdings</vt:lpstr>
      <vt:lpstr>Thème Office</vt:lpstr>
      <vt:lpstr>PASS  UE ANGLAIS  Responsable : Amaury LEMOINE</vt:lpstr>
      <vt:lpstr>I. TEST DE POSITIONNEMENT (2 septembre – 4 novembre)</vt:lpstr>
      <vt:lpstr>II. ESPACES DE TRAVAIL EN AUTONOMIE (5 novembre – 8 janvier)</vt:lpstr>
      <vt:lpstr> </vt:lpstr>
      <vt:lpstr>III. OBJECTIFS</vt:lpstr>
      <vt:lpstr>IV. COMMENT VALIDER UN QUESTIONNAIRE</vt:lpstr>
      <vt:lpstr>V. SUIVI</vt:lpstr>
      <vt:lpstr>V. VALIDATION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  UE ANGLAIS  Responsable : Amaury LEMOINE</dc:title>
  <dc:creator>Amaury Lemoine</dc:creator>
  <cp:lastModifiedBy>CODEX HÉLOÏSE</cp:lastModifiedBy>
  <cp:revision>20</cp:revision>
  <dcterms:created xsi:type="dcterms:W3CDTF">2021-08-26T07:02:59Z</dcterms:created>
  <dcterms:modified xsi:type="dcterms:W3CDTF">2024-08-22T12:02:45Z</dcterms:modified>
</cp:coreProperties>
</file>