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  <p:sldMasterId id="2147483823" r:id="rId2"/>
  </p:sldMasterIdLst>
  <p:notesMasterIdLst>
    <p:notesMasterId r:id="rId35"/>
  </p:notesMasterIdLst>
  <p:handoutMasterIdLst>
    <p:handoutMasterId r:id="rId36"/>
  </p:handoutMasterIdLst>
  <p:sldIdLst>
    <p:sldId id="256" r:id="rId3"/>
    <p:sldId id="277" r:id="rId4"/>
    <p:sldId id="278" r:id="rId5"/>
    <p:sldId id="257" r:id="rId6"/>
    <p:sldId id="294" r:id="rId7"/>
    <p:sldId id="264" r:id="rId8"/>
    <p:sldId id="265" r:id="rId9"/>
    <p:sldId id="300" r:id="rId10"/>
    <p:sldId id="266" r:id="rId11"/>
    <p:sldId id="267" r:id="rId12"/>
    <p:sldId id="297" r:id="rId13"/>
    <p:sldId id="271" r:id="rId14"/>
    <p:sldId id="272" r:id="rId15"/>
    <p:sldId id="273" r:id="rId16"/>
    <p:sldId id="274" r:id="rId17"/>
    <p:sldId id="275" r:id="rId18"/>
    <p:sldId id="279" r:id="rId19"/>
    <p:sldId id="280" r:id="rId20"/>
    <p:sldId id="301" r:id="rId21"/>
    <p:sldId id="281" r:id="rId22"/>
    <p:sldId id="282" r:id="rId23"/>
    <p:sldId id="283" r:id="rId24"/>
    <p:sldId id="302" r:id="rId25"/>
    <p:sldId id="285" r:id="rId26"/>
    <p:sldId id="286" r:id="rId27"/>
    <p:sldId id="298" r:id="rId28"/>
    <p:sldId id="299" r:id="rId29"/>
    <p:sldId id="289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7FCB66-4D27-7B13-9CFB-1A1B81EF6BEE}" name="Melissa abdelbost" initials="Ma" userId="S::m.abdelbost@dissidentia.fr::de1d9034-83da-4539-bdd6-c7a8e1fc1865" providerId="AD"/>
  <p188:author id="{D42B38D2-8768-1425-7D16-EF7DAB485055}" name="Amandine BESSIERE" initials="AB" userId="S::amandine@siyoo.onmicrosoft.com::2bf206f1-1422-4826-a8ac-b586de1705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B1FF"/>
    <a:srgbClr val="88EEF6"/>
    <a:srgbClr val="3F54D1"/>
    <a:srgbClr val="392051"/>
    <a:srgbClr val="FFCA28"/>
    <a:srgbClr val="303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96" autoAdjust="0"/>
    <p:restoredTop sz="97672"/>
  </p:normalViewPr>
  <p:slideViewPr>
    <p:cSldViewPr snapToGrid="0">
      <p:cViewPr varScale="1">
        <p:scale>
          <a:sx n="84" d="100"/>
          <a:sy n="84" d="100"/>
        </p:scale>
        <p:origin x="101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764D33-84C2-A4EB-1D47-2357D916F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3A732B-B700-3C34-E811-BC6C36030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F5286-7E5B-2647-9B55-34986AA6A33E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AFF5DE-71D0-0F5F-9AF7-AF4174A82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C82FE7A-DCB3-0596-0968-ED5C73D816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F6E93-0387-9346-94EA-286DB4A756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1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6CEAC-E6C5-1648-BC03-78AD1CD92659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98DA3-61E9-B140-BD1B-600795C84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11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VER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8720039-B084-AFEE-D258-063C0C503A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297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PIRATION_PHOTO_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mur, Visage humain, personne, intérieur&#10;&#10;Description générée automatiquement">
            <a:extLst>
              <a:ext uri="{FF2B5EF4-FFF2-40B4-BE49-F238E27FC236}">
                <a16:creationId xmlns:a16="http://schemas.microsoft.com/office/drawing/2014/main" id="{1B0C129A-B418-46D2-0CAB-D189D137E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620" b="11539"/>
          <a:stretch/>
        </p:blipFill>
        <p:spPr>
          <a:xfrm>
            <a:off x="0" y="0"/>
            <a:ext cx="12124944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2621951"/>
            <a:ext cx="5173218" cy="2597150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5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-BLAN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graphisme, capture d’écran, Police&#10;&#10;Description générée automatiquement">
            <a:extLst>
              <a:ext uri="{FF2B5EF4-FFF2-40B4-BE49-F238E27FC236}">
                <a16:creationId xmlns:a16="http://schemas.microsoft.com/office/drawing/2014/main" id="{126937BA-4721-43AB-6BF1-05D4D32C0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7">
            <a:extLst>
              <a:ext uri="{FF2B5EF4-FFF2-40B4-BE49-F238E27FC236}">
                <a16:creationId xmlns:a16="http://schemas.microsoft.com/office/drawing/2014/main" id="{416E98A1-89D5-E949-2E4F-F37B7B03F5B4}"/>
              </a:ext>
            </a:extLst>
          </p:cNvPr>
          <p:cNvSpPr txBox="1">
            <a:spLocks/>
          </p:cNvSpPr>
          <p:nvPr userDrawn="1"/>
        </p:nvSpPr>
        <p:spPr>
          <a:xfrm>
            <a:off x="3259773" y="2103712"/>
            <a:ext cx="2017182" cy="829001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sz="4800" b="1" i="0" kern="1200">
                <a:solidFill>
                  <a:schemeClr val="accent3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sz="19000" b="0" i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itre 7">
            <a:extLst>
              <a:ext uri="{FF2B5EF4-FFF2-40B4-BE49-F238E27FC236}">
                <a16:creationId xmlns:a16="http://schemas.microsoft.com/office/drawing/2014/main" id="{C903D81F-59C7-7F9E-49F9-9243E67DCF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340270"/>
            <a:ext cx="4732092" cy="1184886"/>
          </a:xfrm>
        </p:spPr>
        <p:txBody>
          <a:bodyPr lIns="0" anchor="t">
            <a:noAutofit/>
          </a:bodyPr>
          <a:lstStyle>
            <a:lvl1pPr>
              <a:lnSpc>
                <a:spcPts val="4500"/>
              </a:lnSpc>
              <a:spcAft>
                <a:spcPts val="0"/>
              </a:spcAft>
              <a:defRPr sz="4800" b="1" i="0">
                <a:solidFill>
                  <a:srgbClr val="3920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Titre du</a:t>
            </a:r>
            <a:br>
              <a:rPr lang="fr-FR" dirty="0"/>
            </a:br>
            <a:r>
              <a:rPr lang="fr-FR" dirty="0"/>
              <a:t>document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8C28DFBB-81F5-C4E4-0113-FA0A9732DE0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544820"/>
            <a:ext cx="4732092" cy="47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20212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1" y="0"/>
            <a:ext cx="3419098" cy="6858000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BF9FFDE-C73E-3579-7CAE-4FC8F301E2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361081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1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5">
            <a:extLst>
              <a:ext uri="{FF2B5EF4-FFF2-40B4-BE49-F238E27FC236}">
                <a16:creationId xmlns:a16="http://schemas.microsoft.com/office/drawing/2014/main" id="{58E1501A-E40F-2A5D-3791-84E59211D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2394" y="-31901"/>
            <a:ext cx="3498429" cy="6920308"/>
          </a:xfrm>
          <a:custGeom>
            <a:avLst/>
            <a:gdLst>
              <a:gd name="connsiteX0" fmla="*/ 0 w 3713168"/>
              <a:gd name="connsiteY0" fmla="*/ 0 h 7273738"/>
              <a:gd name="connsiteX1" fmla="*/ 1856584 w 3713168"/>
              <a:gd name="connsiteY1" fmla="*/ 0 h 7273738"/>
              <a:gd name="connsiteX2" fmla="*/ 3713168 w 3713168"/>
              <a:gd name="connsiteY2" fmla="*/ 3636869 h 7273738"/>
              <a:gd name="connsiteX3" fmla="*/ 1856584 w 3713168"/>
              <a:gd name="connsiteY3" fmla="*/ 7273738 h 7273738"/>
              <a:gd name="connsiteX4" fmla="*/ 0 w 3713168"/>
              <a:gd name="connsiteY4" fmla="*/ 7273738 h 7273738"/>
              <a:gd name="connsiteX5" fmla="*/ 0 w 3713168"/>
              <a:gd name="connsiteY5" fmla="*/ 0 h 7273738"/>
              <a:gd name="connsiteX0" fmla="*/ 0 w 4202265"/>
              <a:gd name="connsiteY0" fmla="*/ 0 h 7273738"/>
              <a:gd name="connsiteX1" fmla="*/ 1856584 w 4202265"/>
              <a:gd name="connsiteY1" fmla="*/ 0 h 7273738"/>
              <a:gd name="connsiteX2" fmla="*/ 4202265 w 4202265"/>
              <a:gd name="connsiteY2" fmla="*/ 3402952 h 7273738"/>
              <a:gd name="connsiteX3" fmla="*/ 1856584 w 4202265"/>
              <a:gd name="connsiteY3" fmla="*/ 7273738 h 7273738"/>
              <a:gd name="connsiteX4" fmla="*/ 0 w 4202265"/>
              <a:gd name="connsiteY4" fmla="*/ 7273738 h 7273738"/>
              <a:gd name="connsiteX5" fmla="*/ 0 w 4202265"/>
              <a:gd name="connsiteY5" fmla="*/ 0 h 7273738"/>
              <a:gd name="connsiteX0" fmla="*/ 0 w 4207602"/>
              <a:gd name="connsiteY0" fmla="*/ 31897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0 w 4207602"/>
              <a:gd name="connsiteY5" fmla="*/ 31897 h 7305635"/>
              <a:gd name="connsiteX0" fmla="*/ 754912 w 4207602"/>
              <a:gd name="connsiteY0" fmla="*/ 10632 h 7305635"/>
              <a:gd name="connsiteX1" fmla="*/ 2356314 w 4207602"/>
              <a:gd name="connsiteY1" fmla="*/ 0 h 7305635"/>
              <a:gd name="connsiteX2" fmla="*/ 4202265 w 4207602"/>
              <a:gd name="connsiteY2" fmla="*/ 3434849 h 7305635"/>
              <a:gd name="connsiteX3" fmla="*/ 1856584 w 4207602"/>
              <a:gd name="connsiteY3" fmla="*/ 7305635 h 7305635"/>
              <a:gd name="connsiteX4" fmla="*/ 0 w 4207602"/>
              <a:gd name="connsiteY4" fmla="*/ 7305635 h 7305635"/>
              <a:gd name="connsiteX5" fmla="*/ 754912 w 4207602"/>
              <a:gd name="connsiteY5" fmla="*/ 10632 h 7305635"/>
              <a:gd name="connsiteX0" fmla="*/ 0 w 3452690"/>
              <a:gd name="connsiteY0" fmla="*/ 10632 h 7305635"/>
              <a:gd name="connsiteX1" fmla="*/ 1601402 w 3452690"/>
              <a:gd name="connsiteY1" fmla="*/ 0 h 7305635"/>
              <a:gd name="connsiteX2" fmla="*/ 3447353 w 3452690"/>
              <a:gd name="connsiteY2" fmla="*/ 3434849 h 7305635"/>
              <a:gd name="connsiteX3" fmla="*/ 1101672 w 3452690"/>
              <a:gd name="connsiteY3" fmla="*/ 7305635 h 7305635"/>
              <a:gd name="connsiteX4" fmla="*/ 116958 w 3452690"/>
              <a:gd name="connsiteY4" fmla="*/ 7124882 h 7305635"/>
              <a:gd name="connsiteX5" fmla="*/ 0 w 3452690"/>
              <a:gd name="connsiteY5" fmla="*/ 10632 h 7305635"/>
              <a:gd name="connsiteX0" fmla="*/ 21266 w 3473956"/>
              <a:gd name="connsiteY0" fmla="*/ 10632 h 7305635"/>
              <a:gd name="connsiteX1" fmla="*/ 1622668 w 3473956"/>
              <a:gd name="connsiteY1" fmla="*/ 0 h 7305635"/>
              <a:gd name="connsiteX2" fmla="*/ 3468619 w 3473956"/>
              <a:gd name="connsiteY2" fmla="*/ 3434849 h 7305635"/>
              <a:gd name="connsiteX3" fmla="*/ 1122938 w 3473956"/>
              <a:gd name="connsiteY3" fmla="*/ 7305635 h 7305635"/>
              <a:gd name="connsiteX4" fmla="*/ 0 w 3473956"/>
              <a:gd name="connsiteY4" fmla="*/ 6859068 h 7305635"/>
              <a:gd name="connsiteX5" fmla="*/ 21266 w 3473956"/>
              <a:gd name="connsiteY5" fmla="*/ 10632 h 7305635"/>
              <a:gd name="connsiteX0" fmla="*/ 1288 w 3485875"/>
              <a:gd name="connsiteY0" fmla="*/ 21265 h 7305635"/>
              <a:gd name="connsiteX1" fmla="*/ 1634587 w 3485875"/>
              <a:gd name="connsiteY1" fmla="*/ 0 h 7305635"/>
              <a:gd name="connsiteX2" fmla="*/ 3480538 w 3485875"/>
              <a:gd name="connsiteY2" fmla="*/ 3434849 h 7305635"/>
              <a:gd name="connsiteX3" fmla="*/ 1134857 w 3485875"/>
              <a:gd name="connsiteY3" fmla="*/ 7305635 h 7305635"/>
              <a:gd name="connsiteX4" fmla="*/ 11919 w 3485875"/>
              <a:gd name="connsiteY4" fmla="*/ 6859068 h 7305635"/>
              <a:gd name="connsiteX5" fmla="*/ 1288 w 3485875"/>
              <a:gd name="connsiteY5" fmla="*/ 21265 h 7305635"/>
              <a:gd name="connsiteX0" fmla="*/ 1288 w 3480540"/>
              <a:gd name="connsiteY0" fmla="*/ 21265 h 6859068"/>
              <a:gd name="connsiteX1" fmla="*/ 1634587 w 3480540"/>
              <a:gd name="connsiteY1" fmla="*/ 0 h 6859068"/>
              <a:gd name="connsiteX2" fmla="*/ 3480538 w 3480540"/>
              <a:gd name="connsiteY2" fmla="*/ 3434849 h 6859068"/>
              <a:gd name="connsiteX3" fmla="*/ 1645220 w 3480540"/>
              <a:gd name="connsiteY3" fmla="*/ 6827169 h 6859068"/>
              <a:gd name="connsiteX4" fmla="*/ 11919 w 3480540"/>
              <a:gd name="connsiteY4" fmla="*/ 6859068 h 6859068"/>
              <a:gd name="connsiteX5" fmla="*/ 1288 w 3480540"/>
              <a:gd name="connsiteY5" fmla="*/ 21265 h 6859068"/>
              <a:gd name="connsiteX0" fmla="*/ 1288 w 3480540"/>
              <a:gd name="connsiteY0" fmla="*/ 21265 h 6869700"/>
              <a:gd name="connsiteX1" fmla="*/ 1634587 w 3480540"/>
              <a:gd name="connsiteY1" fmla="*/ 0 h 6869700"/>
              <a:gd name="connsiteX2" fmla="*/ 3480538 w 3480540"/>
              <a:gd name="connsiteY2" fmla="*/ 3434849 h 6869700"/>
              <a:gd name="connsiteX3" fmla="*/ 1623955 w 3480540"/>
              <a:gd name="connsiteY3" fmla="*/ 6869700 h 6869700"/>
              <a:gd name="connsiteX4" fmla="*/ 11919 w 3480540"/>
              <a:gd name="connsiteY4" fmla="*/ 6859068 h 6869700"/>
              <a:gd name="connsiteX5" fmla="*/ 1288 w 3480540"/>
              <a:gd name="connsiteY5" fmla="*/ 21265 h 6869700"/>
              <a:gd name="connsiteX0" fmla="*/ 2047 w 3470666"/>
              <a:gd name="connsiteY0" fmla="*/ 10632 h 6869700"/>
              <a:gd name="connsiteX1" fmla="*/ 1624713 w 3470666"/>
              <a:gd name="connsiteY1" fmla="*/ 0 h 6869700"/>
              <a:gd name="connsiteX2" fmla="*/ 3470664 w 3470666"/>
              <a:gd name="connsiteY2" fmla="*/ 3434849 h 6869700"/>
              <a:gd name="connsiteX3" fmla="*/ 1614081 w 3470666"/>
              <a:gd name="connsiteY3" fmla="*/ 6869700 h 6869700"/>
              <a:gd name="connsiteX4" fmla="*/ 2045 w 3470666"/>
              <a:gd name="connsiteY4" fmla="*/ 6859068 h 6869700"/>
              <a:gd name="connsiteX5" fmla="*/ 2047 w 3470666"/>
              <a:gd name="connsiteY5" fmla="*/ 10632 h 6869700"/>
              <a:gd name="connsiteX0" fmla="*/ 2047 w 3470839"/>
              <a:gd name="connsiteY0" fmla="*/ 10632 h 6869700"/>
              <a:gd name="connsiteX1" fmla="*/ 1529020 w 3470839"/>
              <a:gd name="connsiteY1" fmla="*/ 0 h 6869700"/>
              <a:gd name="connsiteX2" fmla="*/ 3470664 w 3470839"/>
              <a:gd name="connsiteY2" fmla="*/ 3434849 h 6869700"/>
              <a:gd name="connsiteX3" fmla="*/ 1614081 w 3470839"/>
              <a:gd name="connsiteY3" fmla="*/ 6869700 h 6869700"/>
              <a:gd name="connsiteX4" fmla="*/ 2045 w 3470839"/>
              <a:gd name="connsiteY4" fmla="*/ 6859068 h 6869700"/>
              <a:gd name="connsiteX5" fmla="*/ 2047 w 3470839"/>
              <a:gd name="connsiteY5" fmla="*/ 10632 h 6869700"/>
              <a:gd name="connsiteX0" fmla="*/ 2047 w 3502731"/>
              <a:gd name="connsiteY0" fmla="*/ 10632 h 6869700"/>
              <a:gd name="connsiteX1" fmla="*/ 1529020 w 3502731"/>
              <a:gd name="connsiteY1" fmla="*/ 0 h 6869700"/>
              <a:gd name="connsiteX2" fmla="*/ 3502562 w 3502731"/>
              <a:gd name="connsiteY2" fmla="*/ 3371054 h 6869700"/>
              <a:gd name="connsiteX3" fmla="*/ 1614081 w 3502731"/>
              <a:gd name="connsiteY3" fmla="*/ 6869700 h 6869700"/>
              <a:gd name="connsiteX4" fmla="*/ 2045 w 3502731"/>
              <a:gd name="connsiteY4" fmla="*/ 6859068 h 6869700"/>
              <a:gd name="connsiteX5" fmla="*/ 2047 w 350273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23801"/>
              <a:gd name="connsiteY0" fmla="*/ 10632 h 6869700"/>
              <a:gd name="connsiteX1" fmla="*/ 1529020 w 3523801"/>
              <a:gd name="connsiteY1" fmla="*/ 0 h 6869700"/>
              <a:gd name="connsiteX2" fmla="*/ 3502562 w 3523801"/>
              <a:gd name="connsiteY2" fmla="*/ 3371054 h 6869700"/>
              <a:gd name="connsiteX3" fmla="*/ 1614081 w 3523801"/>
              <a:gd name="connsiteY3" fmla="*/ 6869700 h 6869700"/>
              <a:gd name="connsiteX4" fmla="*/ 2045 w 3523801"/>
              <a:gd name="connsiteY4" fmla="*/ 6859068 h 6869700"/>
              <a:gd name="connsiteX5" fmla="*/ 2047 w 352380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632 h 6869700"/>
              <a:gd name="connsiteX1" fmla="*/ 1529020 w 3530461"/>
              <a:gd name="connsiteY1" fmla="*/ 0 h 6869700"/>
              <a:gd name="connsiteX2" fmla="*/ 3502562 w 3530461"/>
              <a:gd name="connsiteY2" fmla="*/ 3371054 h 6869700"/>
              <a:gd name="connsiteX3" fmla="*/ 1614081 w 3530461"/>
              <a:gd name="connsiteY3" fmla="*/ 6869700 h 6869700"/>
              <a:gd name="connsiteX4" fmla="*/ 2045 w 3530461"/>
              <a:gd name="connsiteY4" fmla="*/ 6859068 h 6869700"/>
              <a:gd name="connsiteX5" fmla="*/ 2047 w 3530461"/>
              <a:gd name="connsiteY5" fmla="*/ 10632 h 6869700"/>
              <a:gd name="connsiteX0" fmla="*/ 2047 w 3530461"/>
              <a:gd name="connsiteY0" fmla="*/ 10836 h 6869904"/>
              <a:gd name="connsiteX1" fmla="*/ 1529020 w 3530461"/>
              <a:gd name="connsiteY1" fmla="*/ 204 h 6869904"/>
              <a:gd name="connsiteX2" fmla="*/ 3502562 w 3530461"/>
              <a:gd name="connsiteY2" fmla="*/ 3371258 h 6869904"/>
              <a:gd name="connsiteX3" fmla="*/ 1614081 w 3530461"/>
              <a:gd name="connsiteY3" fmla="*/ 6869904 h 6869904"/>
              <a:gd name="connsiteX4" fmla="*/ 2045 w 3530461"/>
              <a:gd name="connsiteY4" fmla="*/ 6859272 h 6869904"/>
              <a:gd name="connsiteX5" fmla="*/ 2047 w 3530461"/>
              <a:gd name="connsiteY5" fmla="*/ 10836 h 6869904"/>
              <a:gd name="connsiteX0" fmla="*/ 2047 w 3502572"/>
              <a:gd name="connsiteY0" fmla="*/ 10819 h 6869887"/>
              <a:gd name="connsiteX1" fmla="*/ 1529020 w 3502572"/>
              <a:gd name="connsiteY1" fmla="*/ 187 h 6869887"/>
              <a:gd name="connsiteX2" fmla="*/ 3502562 w 3502572"/>
              <a:gd name="connsiteY2" fmla="*/ 3371241 h 6869887"/>
              <a:gd name="connsiteX3" fmla="*/ 1614081 w 3502572"/>
              <a:gd name="connsiteY3" fmla="*/ 6869887 h 6869887"/>
              <a:gd name="connsiteX4" fmla="*/ 2045 w 3502572"/>
              <a:gd name="connsiteY4" fmla="*/ 6859255 h 6869887"/>
              <a:gd name="connsiteX5" fmla="*/ 2047 w 3502572"/>
              <a:gd name="connsiteY5" fmla="*/ 10819 h 6869887"/>
              <a:gd name="connsiteX0" fmla="*/ 2047 w 3503576"/>
              <a:gd name="connsiteY0" fmla="*/ 10819 h 6869887"/>
              <a:gd name="connsiteX1" fmla="*/ 1529020 w 3503576"/>
              <a:gd name="connsiteY1" fmla="*/ 187 h 6869887"/>
              <a:gd name="connsiteX2" fmla="*/ 3502562 w 3503576"/>
              <a:gd name="connsiteY2" fmla="*/ 3371241 h 6869887"/>
              <a:gd name="connsiteX3" fmla="*/ 1614081 w 3503576"/>
              <a:gd name="connsiteY3" fmla="*/ 6869887 h 6869887"/>
              <a:gd name="connsiteX4" fmla="*/ 2045 w 3503576"/>
              <a:gd name="connsiteY4" fmla="*/ 6859255 h 6869887"/>
              <a:gd name="connsiteX5" fmla="*/ 2047 w 3503576"/>
              <a:gd name="connsiteY5" fmla="*/ 10819 h 6869887"/>
              <a:gd name="connsiteX0" fmla="*/ 2047 w 3503576"/>
              <a:gd name="connsiteY0" fmla="*/ 10632 h 6869700"/>
              <a:gd name="connsiteX1" fmla="*/ 1529020 w 3503576"/>
              <a:gd name="connsiteY1" fmla="*/ 0 h 6869700"/>
              <a:gd name="connsiteX2" fmla="*/ 3502562 w 3503576"/>
              <a:gd name="connsiteY2" fmla="*/ 3371054 h 6869700"/>
              <a:gd name="connsiteX3" fmla="*/ 1614081 w 3503576"/>
              <a:gd name="connsiteY3" fmla="*/ 6869700 h 6869700"/>
              <a:gd name="connsiteX4" fmla="*/ 2045 w 3503576"/>
              <a:gd name="connsiteY4" fmla="*/ 6859068 h 6869700"/>
              <a:gd name="connsiteX5" fmla="*/ 2047 w 3503576"/>
              <a:gd name="connsiteY5" fmla="*/ 10632 h 6869700"/>
              <a:gd name="connsiteX0" fmla="*/ 2047 w 3503576"/>
              <a:gd name="connsiteY0" fmla="*/ 12589 h 6871657"/>
              <a:gd name="connsiteX1" fmla="*/ 1529020 w 3503576"/>
              <a:gd name="connsiteY1" fmla="*/ 1957 h 6871657"/>
              <a:gd name="connsiteX2" fmla="*/ 3502562 w 3503576"/>
              <a:gd name="connsiteY2" fmla="*/ 3373011 h 6871657"/>
              <a:gd name="connsiteX3" fmla="*/ 1614081 w 3503576"/>
              <a:gd name="connsiteY3" fmla="*/ 6871657 h 6871657"/>
              <a:gd name="connsiteX4" fmla="*/ 2045 w 3503576"/>
              <a:gd name="connsiteY4" fmla="*/ 6861025 h 6871657"/>
              <a:gd name="connsiteX5" fmla="*/ 2047 w 3503576"/>
              <a:gd name="connsiteY5" fmla="*/ 12589 h 6871657"/>
              <a:gd name="connsiteX0" fmla="*/ 2047 w 3482334"/>
              <a:gd name="connsiteY0" fmla="*/ 12589 h 6871657"/>
              <a:gd name="connsiteX1" fmla="*/ 1529020 w 3482334"/>
              <a:gd name="connsiteY1" fmla="*/ 1957 h 6871657"/>
              <a:gd name="connsiteX2" fmla="*/ 3481297 w 3482334"/>
              <a:gd name="connsiteY2" fmla="*/ 3107198 h 6871657"/>
              <a:gd name="connsiteX3" fmla="*/ 1614081 w 3482334"/>
              <a:gd name="connsiteY3" fmla="*/ 6871657 h 6871657"/>
              <a:gd name="connsiteX4" fmla="*/ 2045 w 3482334"/>
              <a:gd name="connsiteY4" fmla="*/ 6861025 h 6871657"/>
              <a:gd name="connsiteX5" fmla="*/ 2047 w 3482334"/>
              <a:gd name="connsiteY5" fmla="*/ 12589 h 6871657"/>
              <a:gd name="connsiteX0" fmla="*/ 2047 w 3483523"/>
              <a:gd name="connsiteY0" fmla="*/ 12589 h 6871657"/>
              <a:gd name="connsiteX1" fmla="*/ 1529020 w 3483523"/>
              <a:gd name="connsiteY1" fmla="*/ 1957 h 6871657"/>
              <a:gd name="connsiteX2" fmla="*/ 3481297 w 3483523"/>
              <a:gd name="connsiteY2" fmla="*/ 3107198 h 6871657"/>
              <a:gd name="connsiteX3" fmla="*/ 1614081 w 3483523"/>
              <a:gd name="connsiteY3" fmla="*/ 6871657 h 6871657"/>
              <a:gd name="connsiteX4" fmla="*/ 2045 w 3483523"/>
              <a:gd name="connsiteY4" fmla="*/ 6861025 h 6871657"/>
              <a:gd name="connsiteX5" fmla="*/ 2047 w 3483523"/>
              <a:gd name="connsiteY5" fmla="*/ 12589 h 6871657"/>
              <a:gd name="connsiteX0" fmla="*/ 10635 w 3492111"/>
              <a:gd name="connsiteY0" fmla="*/ 12589 h 6882291"/>
              <a:gd name="connsiteX1" fmla="*/ 1537608 w 3492111"/>
              <a:gd name="connsiteY1" fmla="*/ 1957 h 6882291"/>
              <a:gd name="connsiteX2" fmla="*/ 3489885 w 3492111"/>
              <a:gd name="connsiteY2" fmla="*/ 3107198 h 6882291"/>
              <a:gd name="connsiteX3" fmla="*/ 1622669 w 3492111"/>
              <a:gd name="connsiteY3" fmla="*/ 6871657 h 6882291"/>
              <a:gd name="connsiteX4" fmla="*/ 0 w 3492111"/>
              <a:gd name="connsiteY4" fmla="*/ 6882291 h 6882291"/>
              <a:gd name="connsiteX5" fmla="*/ 10635 w 3492111"/>
              <a:gd name="connsiteY5" fmla="*/ 12589 h 6882291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2111"/>
              <a:gd name="connsiteY0" fmla="*/ 0 h 6890967"/>
              <a:gd name="connsiteX1" fmla="*/ 1537608 w 3492111"/>
              <a:gd name="connsiteY1" fmla="*/ 10633 h 6890967"/>
              <a:gd name="connsiteX2" fmla="*/ 3489885 w 3492111"/>
              <a:gd name="connsiteY2" fmla="*/ 3115874 h 6890967"/>
              <a:gd name="connsiteX3" fmla="*/ 1622669 w 3492111"/>
              <a:gd name="connsiteY3" fmla="*/ 6880333 h 6890967"/>
              <a:gd name="connsiteX4" fmla="*/ 0 w 3492111"/>
              <a:gd name="connsiteY4" fmla="*/ 6890967 h 6890967"/>
              <a:gd name="connsiteX5" fmla="*/ 10635 w 3492111"/>
              <a:gd name="connsiteY5" fmla="*/ 0 h 6890967"/>
              <a:gd name="connsiteX0" fmla="*/ 10635 w 3490195"/>
              <a:gd name="connsiteY0" fmla="*/ 31913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10635 w 3490195"/>
              <a:gd name="connsiteY5" fmla="*/ 31913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0195"/>
              <a:gd name="connsiteY0" fmla="*/ 4 h 6922880"/>
              <a:gd name="connsiteX1" fmla="*/ 1548241 w 3490195"/>
              <a:gd name="connsiteY1" fmla="*/ 0 h 6922880"/>
              <a:gd name="connsiteX2" fmla="*/ 3489885 w 3490195"/>
              <a:gd name="connsiteY2" fmla="*/ 3147787 h 6922880"/>
              <a:gd name="connsiteX3" fmla="*/ 1622669 w 3490195"/>
              <a:gd name="connsiteY3" fmla="*/ 6912246 h 6922880"/>
              <a:gd name="connsiteX4" fmla="*/ 0 w 3490195"/>
              <a:gd name="connsiteY4" fmla="*/ 6922880 h 6922880"/>
              <a:gd name="connsiteX5" fmla="*/ 21268 w 3490195"/>
              <a:gd name="connsiteY5" fmla="*/ 4 h 6922880"/>
              <a:gd name="connsiteX0" fmla="*/ 21268 w 3493211"/>
              <a:gd name="connsiteY0" fmla="*/ 4 h 6922880"/>
              <a:gd name="connsiteX1" fmla="*/ 1548241 w 3493211"/>
              <a:gd name="connsiteY1" fmla="*/ 0 h 6922880"/>
              <a:gd name="connsiteX2" fmla="*/ 3489885 w 3493211"/>
              <a:gd name="connsiteY2" fmla="*/ 3147787 h 6922880"/>
              <a:gd name="connsiteX3" fmla="*/ 1622669 w 3493211"/>
              <a:gd name="connsiteY3" fmla="*/ 6912246 h 6922880"/>
              <a:gd name="connsiteX4" fmla="*/ 0 w 3493211"/>
              <a:gd name="connsiteY4" fmla="*/ 6922880 h 6922880"/>
              <a:gd name="connsiteX5" fmla="*/ 21268 w 3493211"/>
              <a:gd name="connsiteY5" fmla="*/ 4 h 6922880"/>
              <a:gd name="connsiteX0" fmla="*/ 21268 w 3498429"/>
              <a:gd name="connsiteY0" fmla="*/ 4 h 6922880"/>
              <a:gd name="connsiteX1" fmla="*/ 1548241 w 3498429"/>
              <a:gd name="connsiteY1" fmla="*/ 0 h 6922880"/>
              <a:gd name="connsiteX2" fmla="*/ 3489885 w 3498429"/>
              <a:gd name="connsiteY2" fmla="*/ 3147787 h 6922880"/>
              <a:gd name="connsiteX3" fmla="*/ 1622669 w 3498429"/>
              <a:gd name="connsiteY3" fmla="*/ 6912246 h 6922880"/>
              <a:gd name="connsiteX4" fmla="*/ 0 w 3498429"/>
              <a:gd name="connsiteY4" fmla="*/ 6922880 h 6922880"/>
              <a:gd name="connsiteX5" fmla="*/ 21268 w 3498429"/>
              <a:gd name="connsiteY5" fmla="*/ 4 h 692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8429" h="6922880">
                <a:moveTo>
                  <a:pt x="21268" y="4"/>
                </a:moveTo>
                <a:lnTo>
                  <a:pt x="1548241" y="0"/>
                </a:lnTo>
                <a:cubicBezTo>
                  <a:pt x="2552339" y="478640"/>
                  <a:pt x="3413684" y="1900017"/>
                  <a:pt x="3489885" y="3147787"/>
                </a:cubicBezTo>
                <a:cubicBezTo>
                  <a:pt x="3566086" y="4395557"/>
                  <a:pt x="3147763" y="5902153"/>
                  <a:pt x="1622669" y="6912246"/>
                </a:cubicBezTo>
                <a:lnTo>
                  <a:pt x="0" y="6922880"/>
                </a:lnTo>
                <a:cubicBezTo>
                  <a:pt x="7089" y="4640068"/>
                  <a:pt x="14179" y="2282816"/>
                  <a:pt x="21268" y="4"/>
                </a:cubicBezTo>
                <a:close/>
              </a:path>
            </a:pathLst>
          </a:custGeom>
          <a:pattFill prst="pct6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pic>
        <p:nvPicPr>
          <p:cNvPr id="5" name="Image 4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88E3C108-2506-A448-AD15-92E0F5472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68"/>
          <a:stretch/>
        </p:blipFill>
        <p:spPr>
          <a:xfrm>
            <a:off x="3434316" y="0"/>
            <a:ext cx="8757684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pic>
        <p:nvPicPr>
          <p:cNvPr id="7" name="Image 6" descr="Une image contenant Graphique, graphisme, cercle, Caractère coloré&#10;&#10;Description générée automatiquement">
            <a:extLst>
              <a:ext uri="{FF2B5EF4-FFF2-40B4-BE49-F238E27FC236}">
                <a16:creationId xmlns:a16="http://schemas.microsoft.com/office/drawing/2014/main" id="{0725C82F-358C-1F52-0372-79CE847E2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4519" y="0"/>
            <a:ext cx="1963390" cy="6858000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75BA780F-39AD-DDEE-59FE-3775C92BB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1</a:t>
            </a:r>
          </a:p>
        </p:txBody>
      </p:sp>
    </p:spTree>
    <p:extLst>
      <p:ext uri="{BB962C8B-B14F-4D97-AF65-F5344CB8AC3E}">
        <p14:creationId xmlns:p14="http://schemas.microsoft.com/office/powerpoint/2010/main" val="25548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Graphique, conception&#10;&#10;Description générée automatiquement">
            <a:extLst>
              <a:ext uri="{FF2B5EF4-FFF2-40B4-BE49-F238E27FC236}">
                <a16:creationId xmlns:a16="http://schemas.microsoft.com/office/drawing/2014/main" id="{D790EBC7-ED67-2F83-E5A1-F1ABBC1EAF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re 7">
            <a:extLst>
              <a:ext uri="{FF2B5EF4-FFF2-40B4-BE49-F238E27FC236}">
                <a16:creationId xmlns:a16="http://schemas.microsoft.com/office/drawing/2014/main" id="{3EC76DCB-4FEE-B8AA-DD8A-7C8AC802D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2262" y="2345635"/>
            <a:ext cx="3169812" cy="1184886"/>
          </a:xfr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None/>
              <a:defRPr lang="fr-FR" sz="48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Page de </a:t>
            </a:r>
            <a:br>
              <a:rPr lang="fr-FR" dirty="0"/>
            </a:br>
            <a:r>
              <a:rPr lang="fr-FR" dirty="0"/>
              <a:t>transition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932DB1DD-54F8-5B7D-EE2A-AB1DFDCCE7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2262" y="2015613"/>
            <a:ext cx="3169812" cy="31035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0"/>
              </a:lnSpc>
              <a:spcBef>
                <a:spcPts val="0"/>
              </a:spcBef>
              <a:buNone/>
              <a:defRPr lang="fr-FR" sz="1600" b="0" i="0" kern="1200" spc="0" dirty="0" smtClean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PARTIE 2</a:t>
            </a:r>
          </a:p>
        </p:txBody>
      </p:sp>
    </p:spTree>
    <p:extLst>
      <p:ext uri="{BB962C8B-B14F-4D97-AF65-F5344CB8AC3E}">
        <p14:creationId xmlns:p14="http://schemas.microsoft.com/office/powerpoint/2010/main" val="30646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Graphique, graphisme, conception&#10;&#10;Description générée automatiquement">
            <a:extLst>
              <a:ext uri="{FF2B5EF4-FFF2-40B4-BE49-F238E27FC236}">
                <a16:creationId xmlns:a16="http://schemas.microsoft.com/office/drawing/2014/main" id="{4A74D597-5C77-959B-72A2-51565C41AF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5" y="0"/>
            <a:ext cx="12192000" cy="6858000"/>
          </a:xfrm>
          <a:prstGeom prst="rect">
            <a:avLst/>
          </a:prstGeom>
        </p:spPr>
      </p:pic>
      <p:sp>
        <p:nvSpPr>
          <p:cNvPr id="4" name="Espace réservé pour une image  5">
            <a:extLst>
              <a:ext uri="{FF2B5EF4-FFF2-40B4-BE49-F238E27FC236}">
                <a16:creationId xmlns:a16="http://schemas.microsoft.com/office/drawing/2014/main" id="{07E79395-AADC-BAB6-D014-08CC538AA4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8271" y="3538231"/>
            <a:ext cx="6094682" cy="25560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7" name="Espace réservé pour une image  5">
            <a:extLst>
              <a:ext uri="{FF2B5EF4-FFF2-40B4-BE49-F238E27FC236}">
                <a16:creationId xmlns:a16="http://schemas.microsoft.com/office/drawing/2014/main" id="{2F95E60E-E55F-F5F2-D3D5-D98F75998D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18271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8" name="Espace réservé pour une image  5">
            <a:extLst>
              <a:ext uri="{FF2B5EF4-FFF2-40B4-BE49-F238E27FC236}">
                <a16:creationId xmlns:a16="http://schemas.microsoft.com/office/drawing/2014/main" id="{7F669D08-3E8B-FF3C-472D-E58296772B4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74783" y="860112"/>
            <a:ext cx="3038167" cy="265845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fr-FR" dirty="0"/>
          </a:p>
        </p:txBody>
      </p:sp>
      <p:sp>
        <p:nvSpPr>
          <p:cNvPr id="2" name="Espace réservé du pied de page 4">
            <a:extLst>
              <a:ext uri="{FF2B5EF4-FFF2-40B4-BE49-F238E27FC236}">
                <a16:creationId xmlns:a16="http://schemas.microsoft.com/office/drawing/2014/main" id="{82310C9B-DB75-EE27-A63B-31208E57C702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97967F6-6846-6566-E477-F370DB3DD460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7052AEC-A874-D32E-A51B-24C44B59A267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67919D8E-2351-CB3E-E56A-0E9C19936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118" y="1680897"/>
            <a:ext cx="4063069" cy="2658454"/>
          </a:xfrm>
        </p:spPr>
        <p:txBody>
          <a:bodyPr numCol="1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5630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2" spcCol="108000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41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, Graphique&#10;&#10;Description générée automatiquement">
            <a:extLst>
              <a:ext uri="{FF2B5EF4-FFF2-40B4-BE49-F238E27FC236}">
                <a16:creationId xmlns:a16="http://schemas.microsoft.com/office/drawing/2014/main" id="{D4D6E227-8A80-FDE5-F265-9FA61C995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2547637-A66B-2E70-F4C2-FA836BFBA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0450" y="1907711"/>
            <a:ext cx="9471102" cy="3679047"/>
          </a:xfrm>
        </p:spPr>
        <p:txBody>
          <a:bodyPr numCol="1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A8F9663C-A6C5-1F34-8140-C25AA7F825BD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Titre de la partie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F29C225-712D-DD8A-71E5-B1FFA5F76034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2A4C27B-34A7-69EE-8113-E461DAA35FFE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16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IRATION_PHOTOS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Une image contenant balle, personne, intérieur, jouer&#10;&#10;Description générée automatiquement">
            <a:extLst>
              <a:ext uri="{FF2B5EF4-FFF2-40B4-BE49-F238E27FC236}">
                <a16:creationId xmlns:a16="http://schemas.microsoft.com/office/drawing/2014/main" id="{BDEE5F94-0941-1974-EFDD-06D8C88DA0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821" b="118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Image 16" descr="Une image contenant cercle, Graphique&#10;&#10;Description générée automatiquement">
            <a:extLst>
              <a:ext uri="{FF2B5EF4-FFF2-40B4-BE49-F238E27FC236}">
                <a16:creationId xmlns:a16="http://schemas.microsoft.com/office/drawing/2014/main" id="{5595C458-C97E-66D9-84A8-E11C4992D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8781"/>
          <a:stretch/>
        </p:blipFill>
        <p:spPr>
          <a:xfrm>
            <a:off x="8383911" y="0"/>
            <a:ext cx="3806160" cy="6858000"/>
          </a:xfrm>
          <a:prstGeom prst="rect">
            <a:avLst/>
          </a:prstGeom>
        </p:spPr>
      </p:pic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B1E7CEFF-3E80-D435-144D-92D8DF653909}"/>
              </a:ext>
            </a:extLst>
          </p:cNvPr>
          <p:cNvSpPr txBox="1">
            <a:spLocks/>
          </p:cNvSpPr>
          <p:nvPr userDrawn="1"/>
        </p:nvSpPr>
        <p:spPr>
          <a:xfrm>
            <a:off x="679047" y="47532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</a:rPr>
              <a:t>Titre de la partie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51ECC1AB-20E3-8C24-C45C-216C320C7E22}"/>
              </a:ext>
            </a:extLst>
          </p:cNvPr>
          <p:cNvSpPr txBox="1">
            <a:spLocks/>
          </p:cNvSpPr>
          <p:nvPr userDrawn="1"/>
        </p:nvSpPr>
        <p:spPr>
          <a:xfrm>
            <a:off x="8769753" y="4753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050" b="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323121-2B91-9B43-87FB-8F881B15ADD4}" type="slidenum">
              <a:rPr lang="fr-FR" smtClean="0">
                <a:solidFill>
                  <a:schemeClr val="accent1"/>
                </a:solidFill>
              </a:rPr>
              <a:pPr/>
              <a:t>‹N°›</a:t>
            </a:fld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4E27111-DC8F-F376-1354-758FE9C7E374}"/>
              </a:ext>
            </a:extLst>
          </p:cNvPr>
          <p:cNvCxnSpPr>
            <a:cxnSpLocks/>
          </p:cNvCxnSpPr>
          <p:nvPr userDrawn="1"/>
        </p:nvCxnSpPr>
        <p:spPr>
          <a:xfrm>
            <a:off x="677118" y="840448"/>
            <a:ext cx="10835835" cy="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442F87E5-D671-E861-6F63-A261C0E771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2621951"/>
            <a:ext cx="7262363" cy="2597150"/>
          </a:xfrm>
        </p:spPr>
        <p:txBody>
          <a:bodyPr>
            <a:normAutofit/>
          </a:bodyPr>
          <a:lstStyle>
            <a:lvl1pPr>
              <a:defRPr sz="3000" b="1"/>
            </a:lvl1pPr>
          </a:lstStyle>
          <a:p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Exergue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derrum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utae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aut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magnitam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sitem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eturibus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quide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lliqui</a:t>
            </a:r>
            <a:r>
              <a:rPr lang="fr-FR" sz="3000" dirty="0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0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nullisre</a:t>
            </a:r>
            <a:endParaRPr lang="fr-FR" sz="3000" dirty="0">
              <a:solidFill>
                <a:srgbClr val="FFFF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5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1355D2-16AD-77EC-5B57-9106C53A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878690-89A6-DF94-8234-F344C0F19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786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68" r:id="rId2"/>
    <p:sldLayoutId id="2147483769" r:id="rId3"/>
    <p:sldLayoutId id="2147483770" r:id="rId4"/>
    <p:sldLayoutId id="2147483771" r:id="rId5"/>
    <p:sldLayoutId id="2147483812" r:id="rId6"/>
    <p:sldLayoutId id="2147483819" r:id="rId7"/>
    <p:sldLayoutId id="2147483821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0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00000"/>
        </a:lnSpc>
        <a:spcBef>
          <a:spcPts val="500"/>
        </a:spcBef>
        <a:buSzPct val="140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14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▷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2"/>
        </a:buClr>
        <a:buFont typeface="Police système Courant"/>
        <a:buChar char="-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CC1EBF-6873-DC8C-45AF-912115A4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3D707-C9E6-836F-99FB-F6BF0D4D0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797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Style du masque</a:t>
            </a:r>
          </a:p>
          <a:p>
            <a:pPr lvl="0"/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Style du masque</a:t>
            </a:r>
          </a:p>
          <a:p>
            <a:pPr lvl="0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77F286-C05D-53AA-2BAA-459B45009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DFF67-2786-C24A-A6B0-8912AC5AFFD4}" type="datetimeFigureOut">
              <a:rPr lang="fr-FR" smtClean="0"/>
              <a:t>05/11/2024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7D0BC-1766-7BBC-5458-1AAE0F9BC4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C36AEE-A388-E3A3-F540-8A9E582A8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DFCB0-1F57-6E4C-A3A4-620AF1D626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8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_Secretariat_IFSI@ch-le-vinatier.fr" TargetMode="Externa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E9AE170-4412-5E7E-1DB0-EB4E2565F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3" y="1998133"/>
            <a:ext cx="6631093" cy="1527023"/>
          </a:xfrm>
        </p:spPr>
        <p:txBody>
          <a:bodyPr/>
          <a:lstStyle/>
          <a:p>
            <a:r>
              <a:rPr lang="fr-FR" sz="5400" dirty="0"/>
              <a:t>Promotion 2023-2026</a:t>
            </a:r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C22AEF50-C5E4-AFA3-EA20-AA94E60CE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2454" y="3525156"/>
            <a:ext cx="4732092" cy="471094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Préparation Stage S3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6926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607338" y="1157903"/>
            <a:ext cx="9548342" cy="47765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/>
              <a:t>Les objectifs généraux des stages </a:t>
            </a:r>
            <a:r>
              <a:rPr lang="fr-FR" sz="2000" dirty="0" smtClean="0"/>
              <a:t>(</a:t>
            </a:r>
            <a:r>
              <a:rPr lang="fr-FR" sz="2000" dirty="0" err="1" smtClean="0"/>
              <a:t>Référenciel</a:t>
            </a:r>
            <a:r>
              <a:rPr lang="fr-FR" sz="2000" dirty="0" smtClean="0"/>
              <a:t> </a:t>
            </a:r>
            <a:r>
              <a:rPr lang="fr-FR" sz="2000" dirty="0"/>
              <a:t>de formation p. </a:t>
            </a:r>
            <a:r>
              <a:rPr lang="fr-FR" sz="2000" dirty="0" smtClean="0"/>
              <a:t>57</a:t>
            </a:r>
            <a:r>
              <a:rPr lang="fr-FR" sz="2000" dirty="0" smtClean="0"/>
              <a:t>)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dirty="0"/>
              <a:t>Le stage doit permettre aux étudiants de 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lvl="1"/>
            <a:r>
              <a:rPr lang="fr-FR" sz="1800" b="1" dirty="0"/>
              <a:t>Acquérir des connaissances</a:t>
            </a:r>
          </a:p>
          <a:p>
            <a:pPr lvl="1"/>
            <a:r>
              <a:rPr lang="fr-FR" sz="1800" b="1" dirty="0"/>
              <a:t>Acquérir une posture réflexive en questionnant la pratique avec l’aide des professionnels</a:t>
            </a:r>
          </a:p>
          <a:p>
            <a:pPr lvl="1"/>
            <a:r>
              <a:rPr lang="fr-FR" sz="1800" b="1" dirty="0"/>
              <a:t>Exercer son jugement et ses habiletés gestuelles</a:t>
            </a:r>
          </a:p>
          <a:p>
            <a:pPr lvl="1"/>
            <a:r>
              <a:rPr lang="fr-FR" sz="1800" b="1" dirty="0"/>
              <a:t>Centrer son écoute sur la personne soignée et proposer des soins de qualité</a:t>
            </a:r>
          </a:p>
          <a:p>
            <a:pPr lvl="1"/>
            <a:r>
              <a:rPr lang="fr-FR" sz="1800" b="1" dirty="0"/>
              <a:t>Prendre progressivement des initiatives et des responsabilités</a:t>
            </a:r>
          </a:p>
          <a:p>
            <a:pPr lvl="1"/>
            <a:r>
              <a:rPr lang="fr-FR" sz="1800" b="1" dirty="0"/>
              <a:t>Reconnaitre ses émotions et les utiliser avec la distance professionnelle qui s’impose</a:t>
            </a:r>
          </a:p>
          <a:p>
            <a:pPr lvl="1"/>
            <a:r>
              <a:rPr lang="fr-FR" sz="1800" b="1" dirty="0"/>
              <a:t>Prendre la distance nécessaire, canaliser ses émotions et ses inquiétudes</a:t>
            </a:r>
          </a:p>
          <a:p>
            <a:pPr lvl="1"/>
            <a:r>
              <a:rPr lang="fr-FR" sz="1800" b="1" dirty="0"/>
              <a:t>Mesurer ses acquisitions dans chacune des compétences</a:t>
            </a:r>
          </a:p>
          <a:p>
            <a:pPr lvl="1"/>
            <a:r>
              <a:rPr lang="fr-FR" sz="1800" b="1" dirty="0"/>
              <a:t>Confronter ses idées, ses opinions et ses manières de faire à celles des professionnels et d’autres étudiants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5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698778" y="1157903"/>
            <a:ext cx="9471102" cy="3679047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/>
              <a:t>Les objectifs du service qui vous </a:t>
            </a:r>
            <a:r>
              <a:rPr lang="fr-FR" sz="2400" dirty="0" smtClean="0"/>
              <a:t>accueille (livret d’accueil)</a:t>
            </a:r>
            <a:endParaRPr lang="fr-FR" sz="2400" dirty="0"/>
          </a:p>
          <a:p>
            <a:pPr marL="0" lvl="0" indent="0">
              <a:spcBef>
                <a:spcPct val="20000"/>
              </a:spcBef>
              <a:buNone/>
            </a:pPr>
            <a:endParaRPr lang="fr-FR" sz="2400" dirty="0">
              <a:solidFill>
                <a:srgbClr val="E72469"/>
              </a:solidFill>
            </a:endParaRPr>
          </a:p>
          <a:p>
            <a:pPr lvl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FR" sz="2400" dirty="0"/>
              <a:t>Les </a:t>
            </a:r>
            <a:r>
              <a:rPr lang="fr-FR" sz="2400" dirty="0"/>
              <a:t>objectifs </a:t>
            </a:r>
            <a:r>
              <a:rPr lang="fr-FR" sz="2400" dirty="0" smtClean="0"/>
              <a:t>personnalisés </a:t>
            </a:r>
            <a:endParaRPr lang="fr-FR" sz="2400" dirty="0"/>
          </a:p>
          <a:p>
            <a:pPr marL="0" lvl="0" indent="0">
              <a:spcBef>
                <a:spcPct val="20000"/>
              </a:spcBef>
              <a:buNone/>
            </a:pPr>
            <a:endParaRPr lang="fr-FR" sz="2400" dirty="0"/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2400" b="1" dirty="0" smtClean="0">
                <a:solidFill>
                  <a:schemeClr val="tx2"/>
                </a:solidFill>
              </a:rPr>
              <a:t>anticipés </a:t>
            </a:r>
            <a:r>
              <a:rPr lang="fr-FR" sz="2400" b="1" dirty="0">
                <a:solidFill>
                  <a:schemeClr val="tx2"/>
                </a:solidFill>
              </a:rPr>
              <a:t>par l’étudiant en lien avec son CP</a:t>
            </a:r>
            <a:r>
              <a:rPr lang="fr-FR" sz="2400" b="1" dirty="0" smtClean="0">
                <a:solidFill>
                  <a:schemeClr val="tx2"/>
                </a:solidFill>
              </a:rPr>
              <a:t>.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2400" b="1" dirty="0" smtClean="0">
                <a:solidFill>
                  <a:schemeClr val="tx2"/>
                </a:solidFill>
              </a:rPr>
              <a:t>En lien avec le parcours de stage</a:t>
            </a:r>
            <a:endParaRPr lang="fr-FR" sz="2400" b="1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2400" b="1" dirty="0">
                <a:solidFill>
                  <a:schemeClr val="tx2"/>
                </a:solidFill>
              </a:rPr>
              <a:t>Les objectifs sont réajustés et présentés dans le courant de la 1ère semaine au maitre de stage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39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L’évaluation en stage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6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51306" y="1249343"/>
            <a:ext cx="9996398" cy="4831417"/>
          </a:xfrm>
        </p:spPr>
        <p:txBody>
          <a:bodyPr>
            <a:normAutofit fontScale="77500" lnSpcReduction="20000"/>
          </a:bodyPr>
          <a:lstStyle/>
          <a:p>
            <a:pPr lvl="1" indent="0">
              <a:lnSpc>
                <a:spcPct val="110000"/>
              </a:lnSpc>
              <a:spcBef>
                <a:spcPts val="1000"/>
              </a:spcBef>
              <a:buClr>
                <a:srgbClr val="AAC929"/>
              </a:buClr>
              <a:buSzTx/>
              <a:buNone/>
            </a:pPr>
            <a:r>
              <a:rPr lang="fr-FR" sz="3200" b="1" dirty="0">
                <a:solidFill>
                  <a:schemeClr val="tx2"/>
                </a:solidFill>
              </a:rPr>
              <a:t>Le bilan mi- stage : </a:t>
            </a:r>
          </a:p>
          <a:p>
            <a:pPr marL="1371600" lvl="3" indent="-457200">
              <a:lnSpc>
                <a:spcPct val="11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Ø"/>
            </a:pPr>
            <a:r>
              <a:rPr lang="fr-FR" sz="3100" b="1" dirty="0" smtClean="0">
                <a:solidFill>
                  <a:schemeClr val="tx2"/>
                </a:solidFill>
              </a:rPr>
              <a:t>Pour </a:t>
            </a:r>
            <a:r>
              <a:rPr lang="fr-FR" sz="3100" b="1" dirty="0">
                <a:solidFill>
                  <a:schemeClr val="tx2"/>
                </a:solidFill>
              </a:rPr>
              <a:t>les stages en 2 fois 5 semaines :  En fin de 2ème  ou 3ème  semaine </a:t>
            </a:r>
          </a:p>
          <a:p>
            <a:pPr marL="1600200" lvl="3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fr-FR" sz="3100" dirty="0">
                <a:solidFill>
                  <a:schemeClr val="tx2"/>
                </a:solidFill>
              </a:rPr>
              <a:t>Solliciter un rendez-vous dès le premier contact avec le maitre de stage.</a:t>
            </a:r>
          </a:p>
          <a:p>
            <a:pPr marL="1600200" lvl="3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fr-FR" sz="3100" dirty="0">
                <a:solidFill>
                  <a:schemeClr val="tx2"/>
                </a:solidFill>
              </a:rPr>
              <a:t>Préparer son auto-évaluation. </a:t>
            </a:r>
            <a:r>
              <a:rPr lang="fr-FR" sz="3100" dirty="0" smtClean="0">
                <a:solidFill>
                  <a:schemeClr val="tx2"/>
                </a:solidFill>
              </a:rPr>
              <a:t>Tenir </a:t>
            </a:r>
            <a:r>
              <a:rPr lang="fr-FR" sz="3100" dirty="0">
                <a:solidFill>
                  <a:schemeClr val="tx2"/>
                </a:solidFill>
              </a:rPr>
              <a:t>un cahier (journal de bord) avec les soins effectués chaque jour et visés par l’IDE encadrant. </a:t>
            </a:r>
            <a:endParaRPr lang="fr-FR" sz="3100" b="1" dirty="0">
              <a:solidFill>
                <a:schemeClr val="tx2"/>
              </a:solidFill>
            </a:endParaRPr>
          </a:p>
          <a:p>
            <a:pPr marL="1371600" lvl="2" indent="-457200"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3100" b="1" dirty="0">
                <a:solidFill>
                  <a:schemeClr val="tx2"/>
                </a:solidFill>
              </a:rPr>
              <a:t>Pour les stages de 10 semaines</a:t>
            </a:r>
          </a:p>
          <a:p>
            <a:pPr marL="1600200" lvl="3">
              <a:spcBef>
                <a:spcPct val="20000"/>
              </a:spcBef>
              <a:buClrTx/>
              <a:buFont typeface="Arial" panose="020B0604020202020204" pitchFamily="34" charset="0"/>
              <a:buChar char="–"/>
            </a:pPr>
            <a:r>
              <a:rPr lang="fr-FR" sz="3100" dirty="0">
                <a:solidFill>
                  <a:schemeClr val="tx2"/>
                </a:solidFill>
              </a:rPr>
              <a:t>En fin de 5eme semaine, prévoir le bilan de </a:t>
            </a:r>
            <a:r>
              <a:rPr lang="fr-FR" sz="3100" dirty="0" smtClean="0">
                <a:solidFill>
                  <a:schemeClr val="tx2"/>
                </a:solidFill>
              </a:rPr>
              <a:t>mi- stage </a:t>
            </a:r>
            <a:r>
              <a:rPr lang="fr-FR" sz="3100" dirty="0">
                <a:solidFill>
                  <a:schemeClr val="tx2"/>
                </a:solidFill>
              </a:rPr>
              <a:t>selon les mêmes modalités que précédemment</a:t>
            </a:r>
          </a:p>
          <a:p>
            <a:pPr marL="1371600" lvl="3" indent="0">
              <a:spcBef>
                <a:spcPct val="20000"/>
              </a:spcBef>
              <a:buClrTx/>
              <a:buNone/>
            </a:pPr>
            <a:endParaRPr lang="fr-FR" sz="3100" b="1" dirty="0">
              <a:solidFill>
                <a:schemeClr val="tx2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3100" b="1" dirty="0">
                <a:solidFill>
                  <a:schemeClr val="tx2"/>
                </a:solidFill>
              </a:rPr>
              <a:t>Saisir le bilan de </a:t>
            </a:r>
            <a:r>
              <a:rPr lang="fr-FR" sz="3100" b="1" dirty="0" smtClean="0">
                <a:solidFill>
                  <a:schemeClr val="tx2"/>
                </a:solidFill>
              </a:rPr>
              <a:t>mi- stage </a:t>
            </a:r>
            <a:r>
              <a:rPr lang="fr-FR" sz="3100" b="1" dirty="0">
                <a:solidFill>
                  <a:schemeClr val="tx2"/>
                </a:solidFill>
              </a:rPr>
              <a:t>dans le </a:t>
            </a:r>
            <a:r>
              <a:rPr lang="fr-FR" sz="3100" b="1" dirty="0" smtClean="0">
                <a:solidFill>
                  <a:schemeClr val="tx2"/>
                </a:solidFill>
              </a:rPr>
              <a:t>portfolio</a:t>
            </a:r>
            <a:endParaRPr lang="fr-FR" sz="31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497610" y="1295063"/>
            <a:ext cx="9968966" cy="4785697"/>
          </a:xfrm>
        </p:spPr>
        <p:txBody>
          <a:bodyPr>
            <a:normAutofit fontScale="92500" lnSpcReduction="10000"/>
          </a:bodyPr>
          <a:lstStyle/>
          <a:p>
            <a:pPr lvl="1" indent="0">
              <a:lnSpc>
                <a:spcPct val="110000"/>
              </a:lnSpc>
              <a:spcBef>
                <a:spcPts val="1000"/>
              </a:spcBef>
              <a:buClr>
                <a:srgbClr val="AAC929"/>
              </a:buClr>
              <a:buSzTx/>
              <a:buNone/>
            </a:pPr>
            <a:r>
              <a:rPr lang="fr-FR" sz="3200" b="1" dirty="0">
                <a:solidFill>
                  <a:schemeClr val="tx2"/>
                </a:solidFill>
              </a:rPr>
              <a:t>Le bilan </a:t>
            </a:r>
            <a:r>
              <a:rPr lang="fr-FR" sz="3200" b="1" dirty="0">
                <a:solidFill>
                  <a:schemeClr val="tx2"/>
                </a:solidFill>
              </a:rPr>
              <a:t>de fin de </a:t>
            </a:r>
            <a:r>
              <a:rPr lang="fr-FR" sz="3200" b="1" dirty="0">
                <a:solidFill>
                  <a:schemeClr val="tx2"/>
                </a:solidFill>
              </a:rPr>
              <a:t>stage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À </a:t>
            </a:r>
            <a:r>
              <a:rPr lang="fr-FR" sz="2400" dirty="0" smtClean="0">
                <a:solidFill>
                  <a:schemeClr val="tx2"/>
                </a:solidFill>
              </a:rPr>
              <a:t>anticiper avec le tuteur ou le cadre de santé</a:t>
            </a:r>
            <a:endParaRPr lang="fr-FR" sz="2400" dirty="0">
              <a:solidFill>
                <a:schemeClr val="tx2"/>
              </a:solidFill>
            </a:endParaRP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Fait l’objet d’un entretien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À récupérer signé avec le tampon du </a:t>
            </a:r>
            <a:r>
              <a:rPr lang="fr-FR" sz="2400" dirty="0" smtClean="0">
                <a:solidFill>
                  <a:schemeClr val="tx2"/>
                </a:solidFill>
              </a:rPr>
              <a:t>service et signature du tuteur </a:t>
            </a:r>
            <a:r>
              <a:rPr lang="fr-FR" sz="2400" dirty="0">
                <a:solidFill>
                  <a:schemeClr val="tx2"/>
                </a:solidFill>
              </a:rPr>
              <a:t>le dernier jour du </a:t>
            </a:r>
            <a:r>
              <a:rPr lang="fr-FR" sz="2400" dirty="0" smtClean="0">
                <a:solidFill>
                  <a:schemeClr val="tx2"/>
                </a:solidFill>
              </a:rPr>
              <a:t>stage</a:t>
            </a:r>
            <a:r>
              <a:rPr lang="fr-FR" sz="2400" dirty="0">
                <a:solidFill>
                  <a:schemeClr val="tx2"/>
                </a:solidFill>
              </a:rPr>
              <a:t>.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L’étudiant doit signer son rapport de stage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Faire signer sa feuille de présence réelle à la fin du stage; l’étudiant la vérifie puis la signe et la remet au secrétariat en même temps que son rapport de stage.</a:t>
            </a:r>
          </a:p>
          <a:p>
            <a:endParaRPr lang="fr-FR" sz="2400" dirty="0"/>
          </a:p>
          <a:p>
            <a:r>
              <a:rPr lang="fr-FR" sz="2400" dirty="0"/>
              <a:t>Modalités du rendu du ou des bilan(s) de stage à l’IFSI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À rendre au secrétariat </a:t>
            </a:r>
            <a:r>
              <a:rPr lang="fr-FR" sz="2400" dirty="0" smtClean="0">
                <a:solidFill>
                  <a:schemeClr val="tx2"/>
                </a:solidFill>
              </a:rPr>
              <a:t>de l’IFSI </a:t>
            </a:r>
            <a:r>
              <a:rPr lang="fr-FR" sz="2400" dirty="0">
                <a:solidFill>
                  <a:schemeClr val="tx2"/>
                </a:solidFill>
              </a:rPr>
              <a:t>: le </a:t>
            </a:r>
            <a:r>
              <a:rPr lang="fr-FR" sz="2400" dirty="0" smtClean="0">
                <a:solidFill>
                  <a:schemeClr val="tx2"/>
                </a:solidFill>
              </a:rPr>
              <a:t>6 Février 2024</a:t>
            </a:r>
            <a:endParaRPr lang="fr-FR" sz="2400" dirty="0">
              <a:solidFill>
                <a:schemeClr val="tx2"/>
              </a:solidFill>
            </a:endParaRP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Penser à faire une copie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0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Portfolio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6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35354" y="1395647"/>
            <a:ext cx="9712934" cy="443822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lnSpc>
                <a:spcPct val="120000"/>
              </a:lnSpc>
              <a:spcBef>
                <a:spcPct val="20000"/>
              </a:spcBef>
              <a:buNone/>
            </a:pPr>
            <a:r>
              <a:rPr lang="fr-FR" sz="3900" dirty="0" smtClean="0"/>
              <a:t>Usage </a:t>
            </a:r>
            <a:r>
              <a:rPr lang="fr-FR" sz="3900" dirty="0"/>
              <a:t>du portfolio :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000" b="1" dirty="0">
                <a:solidFill>
                  <a:schemeClr val="tx2"/>
                </a:solidFill>
              </a:rPr>
              <a:t>Remplir les pages « parcours de stage » et « objectifs de stage »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000" b="1" dirty="0">
                <a:solidFill>
                  <a:schemeClr val="tx2"/>
                </a:solidFill>
              </a:rPr>
              <a:t>Elaborer </a:t>
            </a:r>
            <a:r>
              <a:rPr lang="fr-FR" sz="3000" b="1" dirty="0">
                <a:solidFill>
                  <a:schemeClr val="tx2"/>
                </a:solidFill>
              </a:rPr>
              <a:t>des objectifs personnels et les présenter à l’équipe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000" b="1" dirty="0">
                <a:solidFill>
                  <a:schemeClr val="tx2"/>
                </a:solidFill>
              </a:rPr>
              <a:t>L’étudiant doit préparer son auto-évaluation en utilisant le document « bilan de stage intermédiaire » 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000" b="1" dirty="0">
                <a:solidFill>
                  <a:schemeClr val="tx2"/>
                </a:solidFill>
              </a:rPr>
              <a:t> Evaluation des compétences, se référer aux pages : « acquisition des compétences »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000" b="1" dirty="0">
                <a:solidFill>
                  <a:schemeClr val="tx2"/>
                </a:solidFill>
              </a:rPr>
              <a:t> Toutes les compétences peuvent être appréhendées donc évaluées</a:t>
            </a:r>
          </a:p>
          <a:p>
            <a:pPr marL="742950" lvl="1" indent="-285750">
              <a:lnSpc>
                <a:spcPct val="120000"/>
              </a:lnSpc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000" b="1" dirty="0">
                <a:solidFill>
                  <a:schemeClr val="tx2"/>
                </a:solidFill>
              </a:rPr>
              <a:t>Bilan de </a:t>
            </a:r>
            <a:r>
              <a:rPr lang="fr-FR" sz="3000" b="1" dirty="0" err="1" smtClean="0">
                <a:solidFill>
                  <a:schemeClr val="tx2"/>
                </a:solidFill>
              </a:rPr>
              <a:t>mi-stage</a:t>
            </a:r>
            <a:r>
              <a:rPr lang="fr-FR" sz="3000" b="1" dirty="0" smtClean="0">
                <a:solidFill>
                  <a:schemeClr val="tx2"/>
                </a:solidFill>
              </a:rPr>
              <a:t> écrit par le tuteur. </a:t>
            </a:r>
            <a:endParaRPr lang="fr-FR" sz="3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8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2261" y="1767840"/>
            <a:ext cx="4461471" cy="1762681"/>
          </a:xfrm>
        </p:spPr>
        <p:txBody>
          <a:bodyPr/>
          <a:lstStyle/>
          <a:p>
            <a:r>
              <a:rPr lang="fr-FR" dirty="0" smtClean="0"/>
              <a:t>Travaux à réaliser lors du stage de S3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415314" y="1295063"/>
            <a:ext cx="9959822" cy="4877137"/>
          </a:xfrm>
        </p:spPr>
        <p:txBody>
          <a:bodyPr>
            <a:normAutofit fontScale="70000" lnSpcReduction="20000"/>
          </a:bodyPr>
          <a:lstStyle/>
          <a:p>
            <a:pPr marL="457200" lvl="1" indent="0" algn="ctr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3600" b="1" dirty="0" smtClean="0">
                <a:solidFill>
                  <a:schemeClr val="tx2"/>
                </a:solidFill>
              </a:rPr>
              <a:t>Evaluation UE 3.2 et 5.3 S3 </a:t>
            </a:r>
          </a:p>
          <a:p>
            <a:pPr marL="457200"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endParaRPr lang="fr-FR" sz="3600" b="1" dirty="0" smtClean="0">
              <a:solidFill>
                <a:schemeClr val="tx2"/>
              </a:solidFill>
            </a:endParaRPr>
          </a:p>
          <a:p>
            <a:pPr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>Réaliser </a:t>
            </a:r>
            <a:r>
              <a:rPr lang="fr-FR" sz="3200" b="1" dirty="0">
                <a:solidFill>
                  <a:schemeClr val="tx2"/>
                </a:solidFill>
              </a:rPr>
              <a:t>2 démarches cliniques </a:t>
            </a:r>
            <a:r>
              <a:rPr lang="fr-FR" sz="3200" b="1" dirty="0" smtClean="0">
                <a:solidFill>
                  <a:schemeClr val="tx2"/>
                </a:solidFill>
              </a:rPr>
              <a:t>ainsi que </a:t>
            </a:r>
            <a:r>
              <a:rPr lang="fr-FR" sz="3200" b="1" dirty="0">
                <a:solidFill>
                  <a:schemeClr val="tx2"/>
                </a:solidFill>
              </a:rPr>
              <a:t>la programmation </a:t>
            </a:r>
            <a:r>
              <a:rPr lang="fr-FR" sz="3200" b="1" dirty="0" smtClean="0">
                <a:solidFill>
                  <a:schemeClr val="tx2"/>
                </a:solidFill>
              </a:rPr>
              <a:t>des soins des patients concernés </a:t>
            </a:r>
          </a:p>
          <a:p>
            <a:pPr marL="457200"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3200" dirty="0" smtClean="0">
                <a:solidFill>
                  <a:schemeClr val="tx2"/>
                </a:solidFill>
              </a:rPr>
              <a:t>Evaluation </a:t>
            </a:r>
            <a:r>
              <a:rPr lang="fr-FR" sz="3200" dirty="0">
                <a:solidFill>
                  <a:schemeClr val="tx2"/>
                </a:solidFill>
              </a:rPr>
              <a:t>pendant la semaine du </a:t>
            </a:r>
            <a:r>
              <a:rPr lang="fr-FR" sz="3200" dirty="0" smtClean="0">
                <a:solidFill>
                  <a:schemeClr val="tx2"/>
                </a:solidFill>
              </a:rPr>
              <a:t>9 </a:t>
            </a:r>
            <a:r>
              <a:rPr lang="fr-FR" sz="3200" dirty="0">
                <a:solidFill>
                  <a:schemeClr val="tx2"/>
                </a:solidFill>
              </a:rPr>
              <a:t>au </a:t>
            </a:r>
            <a:r>
              <a:rPr lang="fr-FR" sz="3200" dirty="0" smtClean="0">
                <a:solidFill>
                  <a:schemeClr val="tx2"/>
                </a:solidFill>
              </a:rPr>
              <a:t>13/12/24 </a:t>
            </a:r>
            <a:r>
              <a:rPr lang="fr-FR" sz="3200" dirty="0">
                <a:solidFill>
                  <a:schemeClr val="tx2"/>
                </a:solidFill>
              </a:rPr>
              <a:t>en </a:t>
            </a:r>
            <a:r>
              <a:rPr lang="fr-FR" sz="3200" dirty="0" smtClean="0">
                <a:solidFill>
                  <a:schemeClr val="tx2"/>
                </a:solidFill>
              </a:rPr>
              <a:t>Visio </a:t>
            </a:r>
            <a:endParaRPr lang="fr-FR" sz="3200" dirty="0">
              <a:solidFill>
                <a:schemeClr val="tx2"/>
              </a:solidFill>
            </a:endParaRPr>
          </a:p>
          <a:p>
            <a:pPr marL="1143000" lvl="2">
              <a:spcBef>
                <a:spcPct val="20000"/>
              </a:spcBef>
              <a:buClrTx/>
              <a:buSzTx/>
            </a:pPr>
            <a:r>
              <a:rPr lang="fr-FR" sz="3200" dirty="0">
                <a:solidFill>
                  <a:schemeClr val="tx2"/>
                </a:solidFill>
              </a:rPr>
              <a:t>Les formateurs évaluateurs vous contacteront pour vous fixer la date de </a:t>
            </a:r>
            <a:r>
              <a:rPr lang="fr-FR" sz="3200" dirty="0" smtClean="0">
                <a:solidFill>
                  <a:schemeClr val="tx2"/>
                </a:solidFill>
              </a:rPr>
              <a:t>l’évaluation</a:t>
            </a:r>
          </a:p>
          <a:p>
            <a:pPr marL="1143000" lvl="2">
              <a:spcBef>
                <a:spcPct val="20000"/>
              </a:spcBef>
              <a:buClrTx/>
              <a:buSzTx/>
            </a:pPr>
            <a:r>
              <a:rPr lang="fr-FR" sz="3200" dirty="0" smtClean="0">
                <a:solidFill>
                  <a:schemeClr val="tx2"/>
                </a:solidFill>
              </a:rPr>
              <a:t>Vous lui enverrez les </a:t>
            </a:r>
            <a:r>
              <a:rPr lang="fr-FR" sz="3200" dirty="0">
                <a:solidFill>
                  <a:schemeClr val="tx2"/>
                </a:solidFill>
              </a:rPr>
              <a:t>2 démarches cliniques ainsi que la programmation </a:t>
            </a:r>
            <a:r>
              <a:rPr lang="fr-FR" sz="3200" b="1" dirty="0" smtClean="0">
                <a:solidFill>
                  <a:schemeClr val="tx2"/>
                </a:solidFill>
              </a:rPr>
              <a:t>par </a:t>
            </a:r>
            <a:r>
              <a:rPr lang="fr-FR" sz="3200" b="1" dirty="0">
                <a:solidFill>
                  <a:schemeClr val="tx2"/>
                </a:solidFill>
              </a:rPr>
              <a:t>mail </a:t>
            </a:r>
            <a:r>
              <a:rPr lang="fr-FR" sz="3200" b="1" dirty="0" smtClean="0">
                <a:solidFill>
                  <a:schemeClr val="tx2"/>
                </a:solidFill>
              </a:rPr>
              <a:t>la veille de votre RDV </a:t>
            </a:r>
            <a:r>
              <a:rPr lang="fr-FR" sz="3200" b="1" dirty="0">
                <a:solidFill>
                  <a:schemeClr val="tx2"/>
                </a:solidFill>
              </a:rPr>
              <a:t>avant </a:t>
            </a:r>
            <a:r>
              <a:rPr lang="fr-FR" sz="3200" b="1" dirty="0" smtClean="0">
                <a:solidFill>
                  <a:schemeClr val="tx2"/>
                </a:solidFill>
              </a:rPr>
              <a:t>17h00</a:t>
            </a:r>
          </a:p>
          <a:p>
            <a:pPr marL="1143000" lvl="2">
              <a:spcBef>
                <a:spcPct val="20000"/>
              </a:spcBef>
              <a:buClrTx/>
              <a:buSzTx/>
            </a:pPr>
            <a:r>
              <a:rPr lang="fr-FR" sz="3200" dirty="0" smtClean="0">
                <a:solidFill>
                  <a:schemeClr val="tx2"/>
                </a:solidFill>
              </a:rPr>
              <a:t>Rattrapages entre le 20 et 24 janvier 2025, en visio, selon convocation individuelle</a:t>
            </a:r>
          </a:p>
          <a:p>
            <a:pPr marL="1162050" lvl="2" indent="0">
              <a:spcBef>
                <a:spcPct val="20000"/>
              </a:spcBef>
              <a:buClrTx/>
              <a:buSzTx/>
              <a:buNone/>
            </a:pPr>
            <a:r>
              <a:rPr lang="fr-FR" sz="3200" dirty="0" smtClean="0">
                <a:solidFill>
                  <a:schemeClr val="tx2"/>
                </a:solidFill>
              </a:rPr>
              <a:t>(ATTENTION, les deux démarches doivent être différentes </a:t>
            </a:r>
            <a:r>
              <a:rPr lang="fr-FR" sz="3200" dirty="0">
                <a:solidFill>
                  <a:schemeClr val="tx2"/>
                </a:solidFill>
              </a:rPr>
              <a:t>de la </a:t>
            </a:r>
            <a:r>
              <a:rPr lang="fr-FR" sz="3200" dirty="0" smtClean="0">
                <a:solidFill>
                  <a:schemeClr val="tx2"/>
                </a:solidFill>
              </a:rPr>
              <a:t>session 1 ou de la visite de stage)</a:t>
            </a:r>
          </a:p>
          <a:p>
            <a:pPr marL="914400" lvl="2" indent="0">
              <a:spcBef>
                <a:spcPct val="20000"/>
              </a:spcBef>
              <a:buClrTx/>
              <a:buSzTx/>
              <a:buNone/>
            </a:pPr>
            <a:endParaRPr lang="fr-FR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3100" dirty="0"/>
              <a:t>Présentation des feuilles d’évaluation</a:t>
            </a:r>
            <a:endParaRPr lang="fr-FR" sz="3100" dirty="0"/>
          </a:p>
        </p:txBody>
      </p:sp>
    </p:spTree>
    <p:extLst>
      <p:ext uri="{BB962C8B-B14F-4D97-AF65-F5344CB8AC3E}">
        <p14:creationId xmlns:p14="http://schemas.microsoft.com/office/powerpoint/2010/main" val="41192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1" indent="0" algn="ctr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3200" b="1" dirty="0">
                <a:solidFill>
                  <a:schemeClr val="tx2"/>
                </a:solidFill>
              </a:rPr>
              <a:t>UE 1.2 </a:t>
            </a:r>
            <a:r>
              <a:rPr lang="fr-FR" sz="3200" b="1" dirty="0" smtClean="0">
                <a:solidFill>
                  <a:schemeClr val="tx2"/>
                </a:solidFill>
              </a:rPr>
              <a:t>S3 session 2</a:t>
            </a:r>
          </a:p>
          <a:p>
            <a:pPr marL="457200"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endParaRPr lang="fr-FR" sz="3200" b="1" dirty="0">
              <a:solidFill>
                <a:schemeClr val="tx2"/>
              </a:solidFill>
            </a:endParaRPr>
          </a:p>
          <a:p>
            <a:pPr marL="457200"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3200" b="1" dirty="0" smtClean="0">
                <a:solidFill>
                  <a:schemeClr val="tx2"/>
                </a:solidFill>
              </a:rPr>
              <a:t>Rendu </a:t>
            </a:r>
            <a:r>
              <a:rPr lang="fr-FR" sz="3200" b="1" dirty="0">
                <a:solidFill>
                  <a:schemeClr val="tx2"/>
                </a:solidFill>
              </a:rPr>
              <a:t>du dossier sur zone de dépôt Moodle le : </a:t>
            </a:r>
            <a:r>
              <a:rPr lang="fr-FR" sz="3200" b="1" dirty="0" smtClean="0">
                <a:solidFill>
                  <a:schemeClr val="tx2"/>
                </a:solidFill>
              </a:rPr>
              <a:t>le 13/12/24 </a:t>
            </a:r>
            <a:endParaRPr lang="fr-FR" sz="3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598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7893" y="2418079"/>
            <a:ext cx="4917440" cy="1395307"/>
          </a:xfrm>
        </p:spPr>
        <p:txBody>
          <a:bodyPr/>
          <a:lstStyle/>
          <a:p>
            <a:r>
              <a:rPr lang="fr-FR" dirty="0" smtClean="0"/>
              <a:t>Rappel des obligations durant le stage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4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34975" lvl="2" indent="-3429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2500" b="1" dirty="0">
                <a:solidFill>
                  <a:schemeClr val="tx2"/>
                </a:solidFill>
              </a:rPr>
              <a:t>Rédiger une analyse de la pratique </a:t>
            </a:r>
            <a:endParaRPr lang="fr-FR" sz="2500" b="1" dirty="0" smtClean="0">
              <a:solidFill>
                <a:schemeClr val="tx2"/>
              </a:solidFill>
            </a:endParaRPr>
          </a:p>
          <a:p>
            <a:pPr marL="447675" lvl="2" indent="0">
              <a:lnSpc>
                <a:spcPct val="80000"/>
              </a:lnSpc>
              <a:spcBef>
                <a:spcPct val="20000"/>
              </a:spcBef>
              <a:buClrTx/>
              <a:buSzTx/>
              <a:buNone/>
            </a:pPr>
            <a:r>
              <a:rPr lang="fr-FR" sz="2500" dirty="0" smtClean="0">
                <a:solidFill>
                  <a:schemeClr val="tx2"/>
                </a:solidFill>
              </a:rPr>
              <a:t>(Document sur Moodle, Promotion 2023-2026, onglet stage)</a:t>
            </a:r>
            <a:endParaRPr lang="fr-FR" sz="2500" dirty="0">
              <a:solidFill>
                <a:schemeClr val="tx2"/>
              </a:solidFill>
            </a:endParaRPr>
          </a:p>
          <a:p>
            <a:pPr marL="447675" lvl="2" indent="0">
              <a:lnSpc>
                <a:spcPct val="80000"/>
              </a:lnSpc>
              <a:spcBef>
                <a:spcPct val="20000"/>
              </a:spcBef>
              <a:buClrTx/>
              <a:buSzTx/>
              <a:buNone/>
            </a:pPr>
            <a:endParaRPr lang="fr-FR" sz="2500" dirty="0" smtClean="0">
              <a:solidFill>
                <a:schemeClr val="tx2"/>
              </a:solidFill>
            </a:endParaRPr>
          </a:p>
          <a:p>
            <a:pPr marL="434975" lvl="2" indent="-34290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fr-FR" sz="2500" b="1" dirty="0" smtClean="0">
                <a:solidFill>
                  <a:schemeClr val="tx2"/>
                </a:solidFill>
              </a:rPr>
              <a:t>VISITE </a:t>
            </a:r>
            <a:r>
              <a:rPr lang="fr-FR" sz="2500" b="1" dirty="0">
                <a:solidFill>
                  <a:schemeClr val="tx2"/>
                </a:solidFill>
              </a:rPr>
              <a:t>DE STAGE </a:t>
            </a:r>
            <a:r>
              <a:rPr lang="fr-FR" sz="2500" dirty="0">
                <a:solidFill>
                  <a:schemeClr val="tx2"/>
                </a:solidFill>
              </a:rPr>
              <a:t>en présentiel ou </a:t>
            </a:r>
            <a:r>
              <a:rPr lang="fr-FR" sz="2500" dirty="0">
                <a:solidFill>
                  <a:schemeClr val="tx2"/>
                </a:solidFill>
              </a:rPr>
              <a:t>visio pour </a:t>
            </a:r>
            <a:r>
              <a:rPr lang="fr-FR" sz="2500" dirty="0" smtClean="0">
                <a:solidFill>
                  <a:schemeClr val="tx2"/>
                </a:solidFill>
              </a:rPr>
              <a:t>les </a:t>
            </a:r>
            <a:r>
              <a:rPr lang="fr-FR" sz="2500" dirty="0">
                <a:solidFill>
                  <a:schemeClr val="tx2"/>
                </a:solidFill>
              </a:rPr>
              <a:t>étudiants concernés</a:t>
            </a:r>
            <a:endParaRPr lang="fr-FR" sz="2500" dirty="0">
              <a:solidFill>
                <a:schemeClr val="tx2"/>
              </a:solidFill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500" dirty="0">
                <a:solidFill>
                  <a:schemeClr val="tx2"/>
                </a:solidFill>
              </a:rPr>
              <a:t>Les cadres ont un courrier les informant de cette visite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500" dirty="0">
                <a:solidFill>
                  <a:schemeClr val="tx2"/>
                </a:solidFill>
              </a:rPr>
              <a:t>Une démarche clinique </a:t>
            </a:r>
            <a:r>
              <a:rPr lang="fr-FR" sz="2500" dirty="0" smtClean="0">
                <a:solidFill>
                  <a:schemeClr val="tx2"/>
                </a:solidFill>
              </a:rPr>
              <a:t>sera présentée </a:t>
            </a:r>
            <a:r>
              <a:rPr lang="fr-FR" sz="2500" dirty="0">
                <a:solidFill>
                  <a:schemeClr val="tx2"/>
                </a:solidFill>
              </a:rPr>
              <a:t>(elle est différente de celles qui serviront à l’évaluation</a:t>
            </a:r>
            <a:r>
              <a:rPr lang="fr-FR" sz="2500" dirty="0" smtClean="0">
                <a:solidFill>
                  <a:schemeClr val="tx2"/>
                </a:solidFill>
              </a:rPr>
              <a:t>) ainsi qu’une planification pour deux patients dont celui présenté</a:t>
            </a:r>
            <a:endParaRPr lang="fr-FR" sz="2500" dirty="0">
              <a:solidFill>
                <a:schemeClr val="tx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9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Modalités pratiques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4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44168" y="1682497"/>
            <a:ext cx="9153144" cy="4114799"/>
          </a:xfrm>
        </p:spPr>
        <p:txBody>
          <a:bodyPr>
            <a:normAutofit/>
          </a:bodyPr>
          <a:lstStyle/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700" dirty="0">
                <a:solidFill>
                  <a:schemeClr val="tx2"/>
                </a:solidFill>
              </a:rPr>
              <a:t>Allo stage : horaire d’arrivée, </a:t>
            </a:r>
            <a:r>
              <a:rPr lang="fr-FR" sz="2700" dirty="0" smtClean="0">
                <a:solidFill>
                  <a:schemeClr val="tx2"/>
                </a:solidFill>
              </a:rPr>
              <a:t>repas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lang="fr-FR" sz="2700" dirty="0">
              <a:solidFill>
                <a:schemeClr val="tx2"/>
              </a:solidFill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700" dirty="0">
                <a:solidFill>
                  <a:schemeClr val="tx2"/>
                </a:solidFill>
              </a:rPr>
              <a:t>Temps de travail : 35 heures par semaine (non compris le temps du repas</a:t>
            </a:r>
            <a:r>
              <a:rPr lang="fr-FR" sz="2700" dirty="0" smtClean="0">
                <a:solidFill>
                  <a:schemeClr val="tx2"/>
                </a:solidFill>
              </a:rPr>
              <a:t>)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lang="fr-FR" sz="2700" dirty="0">
              <a:solidFill>
                <a:schemeClr val="tx2"/>
              </a:solidFill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700" dirty="0">
                <a:solidFill>
                  <a:schemeClr val="tx2"/>
                </a:solidFill>
              </a:rPr>
              <a:t>Apporter une tenue, chaussures, différencier matériel (stylo, chaussures) un cadenas, pas d’objet de valeur, pas de téléphone portable dans la blouse, aucun signe religieux distinctif (voile, pendentifs,…)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74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563624" y="1993393"/>
            <a:ext cx="9290304" cy="3319271"/>
          </a:xfrm>
        </p:spPr>
        <p:txBody>
          <a:bodyPr>
            <a:normAutofit/>
          </a:bodyPr>
          <a:lstStyle/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700" dirty="0" smtClean="0">
                <a:solidFill>
                  <a:schemeClr val="tx2"/>
                </a:solidFill>
              </a:rPr>
              <a:t>Se </a:t>
            </a:r>
            <a:r>
              <a:rPr lang="fr-FR" sz="2700" dirty="0">
                <a:solidFill>
                  <a:schemeClr val="tx2"/>
                </a:solidFill>
              </a:rPr>
              <a:t>présenter au responsable de </a:t>
            </a:r>
            <a:r>
              <a:rPr lang="fr-FR" sz="2700" dirty="0" smtClean="0">
                <a:solidFill>
                  <a:schemeClr val="tx2"/>
                </a:solidFill>
              </a:rPr>
              <a:t>l’encadrement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lang="fr-FR" sz="2700" dirty="0">
              <a:solidFill>
                <a:schemeClr val="tx2"/>
              </a:solidFill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700" dirty="0">
                <a:solidFill>
                  <a:schemeClr val="tx2"/>
                </a:solidFill>
              </a:rPr>
              <a:t>Présenter le portfolio et les objectifs </a:t>
            </a:r>
            <a:r>
              <a:rPr lang="fr-FR" sz="2700" dirty="0" smtClean="0">
                <a:solidFill>
                  <a:schemeClr val="tx2"/>
                </a:solidFill>
              </a:rPr>
              <a:t>institutionnels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endParaRPr lang="fr-FR" sz="2700" dirty="0">
              <a:solidFill>
                <a:schemeClr val="tx2"/>
              </a:solidFill>
            </a:endParaRPr>
          </a:p>
          <a:p>
            <a:pPr marL="1143000" lvl="2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fr-FR" sz="2700" dirty="0">
                <a:solidFill>
                  <a:schemeClr val="tx2"/>
                </a:solidFill>
              </a:rPr>
              <a:t>En </a:t>
            </a:r>
            <a:r>
              <a:rPr lang="fr-FR" sz="2700" dirty="0">
                <a:solidFill>
                  <a:schemeClr val="tx2"/>
                </a:solidFill>
              </a:rPr>
              <a:t>cas de difficultés, joindre l’IFSI (CP par e-mail, téléphone, référents)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4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758952" y="1517905"/>
            <a:ext cx="10072600" cy="4068854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None/>
            </a:pPr>
            <a:r>
              <a:rPr lang="fr-FR" sz="2700" dirty="0"/>
              <a:t>En cas d’AES ou d’accident du travail en stage sur le CH </a:t>
            </a:r>
            <a:r>
              <a:rPr lang="fr-FR" sz="2700" dirty="0" smtClean="0"/>
              <a:t>Vinatier :</a:t>
            </a:r>
          </a:p>
          <a:p>
            <a:pPr marL="0" lvl="0" indent="0">
              <a:spcBef>
                <a:spcPct val="20000"/>
              </a:spcBef>
              <a:buNone/>
            </a:pPr>
            <a:r>
              <a:rPr lang="fr-FR" sz="2700" b="0" dirty="0" smtClean="0"/>
              <a:t>Contacter </a:t>
            </a:r>
            <a:r>
              <a:rPr lang="fr-FR" sz="2700" b="0" dirty="0"/>
              <a:t>le service de santé au travail au 04 81 92 57 40 ou le médecin de l’UPRM au: 04 37 91 54 54.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fr-FR" sz="2700" dirty="0" smtClean="0"/>
          </a:p>
          <a:p>
            <a:pPr marL="0" lvl="0" indent="0">
              <a:spcBef>
                <a:spcPct val="20000"/>
              </a:spcBef>
              <a:buNone/>
            </a:pPr>
            <a:r>
              <a:rPr lang="fr-FR" sz="2700" dirty="0" smtClean="0"/>
              <a:t>Sur </a:t>
            </a:r>
            <a:r>
              <a:rPr lang="fr-FR" sz="2700" dirty="0"/>
              <a:t>les autres terrains de </a:t>
            </a:r>
            <a:r>
              <a:rPr lang="fr-FR" sz="2700" dirty="0" smtClean="0"/>
              <a:t>stage :</a:t>
            </a:r>
          </a:p>
          <a:p>
            <a:pPr marL="0" lvl="0" indent="0">
              <a:spcBef>
                <a:spcPct val="20000"/>
              </a:spcBef>
              <a:buNone/>
            </a:pPr>
            <a:r>
              <a:rPr lang="fr-FR" sz="2700" b="0" dirty="0"/>
              <a:t>P</a:t>
            </a:r>
            <a:r>
              <a:rPr lang="fr-FR" sz="2700" b="0" dirty="0" smtClean="0"/>
              <a:t>rocédure </a:t>
            </a:r>
            <a:r>
              <a:rPr lang="fr-FR" sz="2700" b="0" dirty="0"/>
              <a:t>AES disponible sur Moodle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3419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lvl="0" indent="0">
              <a:spcBef>
                <a:spcPct val="20000"/>
              </a:spcBef>
              <a:buNone/>
            </a:pPr>
            <a:r>
              <a:rPr lang="fr-FR" sz="3200" dirty="0"/>
              <a:t>Immédiatement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200" dirty="0">
                <a:solidFill>
                  <a:schemeClr val="tx2"/>
                </a:solidFill>
              </a:rPr>
              <a:t>Nettoyage </a:t>
            </a:r>
            <a:r>
              <a:rPr lang="fr-FR" sz="3200" dirty="0">
                <a:solidFill>
                  <a:schemeClr val="tx2"/>
                </a:solidFill>
              </a:rPr>
              <a:t>savon </a:t>
            </a:r>
            <a:r>
              <a:rPr lang="fr-FR" sz="3200" dirty="0">
                <a:solidFill>
                  <a:schemeClr val="tx2"/>
                </a:solidFill>
              </a:rPr>
              <a:t>puis rinçage </a:t>
            </a:r>
            <a:endParaRPr lang="fr-FR" sz="32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200" dirty="0">
                <a:solidFill>
                  <a:schemeClr val="tx2"/>
                </a:solidFill>
              </a:rPr>
              <a:t>Désinfection </a:t>
            </a:r>
            <a:r>
              <a:rPr lang="fr-FR" sz="3200" dirty="0">
                <a:solidFill>
                  <a:schemeClr val="tx2"/>
                </a:solidFill>
              </a:rPr>
              <a:t>/ trempage durant 5 mn avec Dakin </a:t>
            </a:r>
            <a:endParaRPr lang="fr-FR" sz="32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200" dirty="0">
                <a:solidFill>
                  <a:schemeClr val="tx2"/>
                </a:solidFill>
              </a:rPr>
              <a:t>En</a:t>
            </a:r>
            <a:r>
              <a:rPr lang="fr-FR" sz="3200" dirty="0">
                <a:solidFill>
                  <a:schemeClr val="tx2"/>
                </a:solidFill>
              </a:rPr>
              <a:t> </a:t>
            </a:r>
            <a:r>
              <a:rPr lang="fr-FR" sz="3200" dirty="0">
                <a:solidFill>
                  <a:schemeClr val="tx2"/>
                </a:solidFill>
              </a:rPr>
              <a:t>cas de projection sur une muqueuse, rincer 5 mn au sérum physiologique ou à l’eau </a:t>
            </a:r>
            <a:r>
              <a:rPr lang="fr-FR" sz="3200" dirty="0" smtClean="0">
                <a:solidFill>
                  <a:schemeClr val="tx2"/>
                </a:solidFill>
              </a:rPr>
              <a:t>courante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endParaRPr lang="fr-FR" sz="3200" dirty="0">
              <a:solidFill>
                <a:schemeClr val="tx2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200" dirty="0" smtClean="0">
                <a:solidFill>
                  <a:schemeClr val="tx2"/>
                </a:solidFill>
              </a:rPr>
              <a:t>Sérologie </a:t>
            </a:r>
            <a:r>
              <a:rPr lang="fr-FR" sz="3200" dirty="0">
                <a:solidFill>
                  <a:schemeClr val="tx2"/>
                </a:solidFill>
              </a:rPr>
              <a:t>du patient source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3200" dirty="0">
                <a:solidFill>
                  <a:schemeClr val="tx2"/>
                </a:solidFill>
              </a:rPr>
              <a:t>Consulter impérativement un </a:t>
            </a:r>
            <a:r>
              <a:rPr lang="fr-FR" sz="3200" dirty="0" smtClean="0">
                <a:solidFill>
                  <a:schemeClr val="tx2"/>
                </a:solidFill>
              </a:rPr>
              <a:t>médecin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endParaRPr lang="fr-FR" sz="3200" dirty="0" smtClean="0">
              <a:solidFill>
                <a:schemeClr val="tx2"/>
              </a:solidFill>
            </a:endParaRPr>
          </a:p>
          <a:p>
            <a:pPr marL="0" lvl="0" indent="0">
              <a:spcBef>
                <a:spcPct val="20000"/>
              </a:spcBef>
              <a:buNone/>
            </a:pPr>
            <a:r>
              <a:rPr lang="fr-FR" sz="3200" dirty="0" smtClean="0"/>
              <a:t>Suivre </a:t>
            </a:r>
            <a:r>
              <a:rPr lang="fr-FR" sz="3200" dirty="0"/>
              <a:t>les mesures à prendre en cas d’accident du travail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731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/>
              <a:t>L’étudiant </a:t>
            </a:r>
            <a:r>
              <a:rPr lang="fr-FR" dirty="0"/>
              <a:t>doit venir à l’IFSI effectuer une déclaration d’accident de travail à l’IFSI dans un délai de 48 heures maximum (sauf week-end). </a:t>
            </a:r>
            <a:endParaRPr lang="fr-FR" sz="5400" dirty="0"/>
          </a:p>
          <a:p>
            <a:pPr lvl="0"/>
            <a:r>
              <a:rPr lang="fr-FR" dirty="0"/>
              <a:t>Le certificat médical initial établi par un médecin doit comporter les éléments suivants :</a:t>
            </a:r>
            <a:endParaRPr lang="fr-FR" sz="5400" dirty="0"/>
          </a:p>
          <a:p>
            <a:pPr lvl="1"/>
            <a:r>
              <a:rPr lang="fr-FR" dirty="0"/>
              <a:t>Le jour et l’heure de l’accident,</a:t>
            </a:r>
            <a:endParaRPr lang="fr-FR" sz="4400" dirty="0"/>
          </a:p>
          <a:p>
            <a:pPr lvl="1"/>
            <a:r>
              <a:rPr lang="fr-FR" dirty="0"/>
              <a:t>Le siège et la nature des lésions,</a:t>
            </a:r>
            <a:endParaRPr lang="fr-FR" sz="4400" dirty="0"/>
          </a:p>
          <a:p>
            <a:pPr lvl="1"/>
            <a:r>
              <a:rPr lang="fr-FR" dirty="0"/>
              <a:t>L’arrêt éventuel.</a:t>
            </a:r>
            <a:endParaRPr lang="fr-FR" sz="4400" dirty="0"/>
          </a:p>
          <a:p>
            <a:pPr lvl="1"/>
            <a:r>
              <a:rPr lang="fr-FR" dirty="0"/>
              <a:t>A la réception des documents, l’IFSI remplit le </a:t>
            </a:r>
            <a:r>
              <a:rPr lang="fr-FR" dirty="0" err="1"/>
              <a:t>tryptique</a:t>
            </a:r>
            <a:r>
              <a:rPr lang="fr-FR" dirty="0"/>
              <a:t> de déclaration d’accident et le transmet à la CPAM.</a:t>
            </a:r>
            <a:endParaRPr lang="fr-FR" sz="44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174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fr-FR" sz="2800" dirty="0" smtClean="0"/>
              <a:t>Prévenir </a:t>
            </a:r>
            <a:r>
              <a:rPr lang="fr-FR" sz="2800" dirty="0"/>
              <a:t>sans délai le secrétariat de l’IFSI par mail :</a:t>
            </a:r>
          </a:p>
          <a:p>
            <a:pPr marL="1162050" lvl="0" indent="0">
              <a:spcBef>
                <a:spcPct val="20000"/>
              </a:spcBef>
              <a:buNone/>
            </a:pPr>
            <a:r>
              <a:rPr lang="fr-FR" sz="2800" b="0" dirty="0"/>
              <a:t>_Secretariat_IFSI@ch-le-vinatier.fr et envoyer le certificat médical en pièces jointes.</a:t>
            </a:r>
          </a:p>
          <a:p>
            <a:pPr marL="1162050" lvl="0" indent="0">
              <a:spcBef>
                <a:spcPct val="20000"/>
              </a:spcBef>
              <a:buNone/>
            </a:pPr>
            <a:r>
              <a:rPr lang="fr-FR" sz="2800" b="0" dirty="0"/>
              <a:t>Prévenir son CP et les référents</a:t>
            </a:r>
          </a:p>
          <a:p>
            <a:pPr marL="1162050" lvl="0" indent="0">
              <a:spcBef>
                <a:spcPct val="20000"/>
              </a:spcBef>
              <a:buNone/>
            </a:pPr>
            <a:r>
              <a:rPr lang="fr-FR" sz="2800" b="0" dirty="0"/>
              <a:t>L’étudiant doit venir à l’IFSI effectuer une déclaration d’accident de travail à l’IFSI dans un délai de 48 heures maximum (sauf week-end</a:t>
            </a:r>
            <a:r>
              <a:rPr lang="fr-FR" sz="2800" b="0" dirty="0" smtClean="0"/>
              <a:t>) </a:t>
            </a:r>
          </a:p>
          <a:p>
            <a:pPr marL="1162050" lvl="0" indent="0">
              <a:spcBef>
                <a:spcPct val="20000"/>
              </a:spcBef>
              <a:buNone/>
            </a:pPr>
            <a:endParaRPr lang="fr-FR" sz="2800" dirty="0"/>
          </a:p>
          <a:p>
            <a:pPr marL="0" lvl="0" indent="0">
              <a:spcBef>
                <a:spcPct val="20000"/>
              </a:spcBef>
              <a:buNone/>
            </a:pPr>
            <a:r>
              <a:rPr lang="fr-FR" sz="2800" dirty="0"/>
              <a:t>Le certificat médical initial établi par un médecin doit comporter les éléments suivants :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2800" dirty="0">
                <a:solidFill>
                  <a:schemeClr val="tx2"/>
                </a:solidFill>
              </a:rPr>
              <a:t>Le jour et l’heure de l’accident,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2800" dirty="0">
                <a:solidFill>
                  <a:schemeClr val="tx2"/>
                </a:solidFill>
              </a:rPr>
              <a:t>Le siège et la nature des lésions,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r>
              <a:rPr lang="fr-FR" sz="2800" dirty="0">
                <a:solidFill>
                  <a:schemeClr val="tx2"/>
                </a:solidFill>
              </a:rPr>
              <a:t>L’arrêt </a:t>
            </a:r>
            <a:r>
              <a:rPr lang="fr-FR" sz="2800" dirty="0" smtClean="0">
                <a:solidFill>
                  <a:schemeClr val="tx2"/>
                </a:solidFill>
              </a:rPr>
              <a:t>éventuel.</a:t>
            </a:r>
          </a:p>
          <a:p>
            <a:pPr marL="742950" lvl="1" indent="-285750">
              <a:spcBef>
                <a:spcPct val="20000"/>
              </a:spcBef>
              <a:buClr>
                <a:srgbClr val="AAC929"/>
              </a:buClr>
              <a:buSzTx/>
              <a:buFont typeface="Calibri" panose="020F0502020204030204" pitchFamily="34" charset="0"/>
              <a:buChar char="˃"/>
            </a:pPr>
            <a:endParaRPr lang="fr-FR" sz="2800" dirty="0" smtClean="0">
              <a:solidFill>
                <a:schemeClr val="tx2"/>
              </a:solidFill>
            </a:endParaRPr>
          </a:p>
          <a:p>
            <a:pPr lvl="1" indent="0">
              <a:spcBef>
                <a:spcPct val="20000"/>
              </a:spcBef>
              <a:buClr>
                <a:srgbClr val="AAC929"/>
              </a:buClr>
              <a:buSzTx/>
              <a:buNone/>
            </a:pPr>
            <a:r>
              <a:rPr lang="fr-FR" sz="2800" b="1" dirty="0" smtClean="0">
                <a:solidFill>
                  <a:schemeClr val="tx2"/>
                </a:solidFill>
              </a:rPr>
              <a:t>A </a:t>
            </a:r>
            <a:r>
              <a:rPr lang="fr-FR" sz="2800" b="1" dirty="0">
                <a:solidFill>
                  <a:schemeClr val="tx2"/>
                </a:solidFill>
              </a:rPr>
              <a:t>la réception des documents, l’IFSI remplit le </a:t>
            </a:r>
            <a:r>
              <a:rPr lang="fr-FR" sz="2800" b="1" dirty="0" err="1">
                <a:solidFill>
                  <a:schemeClr val="tx2"/>
                </a:solidFill>
              </a:rPr>
              <a:t>tryptique</a:t>
            </a:r>
            <a:r>
              <a:rPr lang="fr-FR" sz="2800" b="1" dirty="0">
                <a:solidFill>
                  <a:schemeClr val="tx2"/>
                </a:solidFill>
              </a:rPr>
              <a:t> de déclaration d’accident et le transmet à la CPAM.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537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Dernières précisions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1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  <a:t>Bilan du semestre 3 et des UE</a:t>
            </a:r>
            <a:b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</a:br>
            <a: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  <a:t/>
            </a:r>
            <a:b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</a:br>
            <a: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  <a:t>connectez vous sur Moodle</a:t>
            </a:r>
            <a:b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</a:br>
            <a: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  <a:t/>
            </a:r>
            <a:b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</a:br>
            <a:r>
              <a:rPr lang="fr-FR" sz="3600" cap="all" dirty="0">
                <a:solidFill>
                  <a:srgbClr val="40B9B9"/>
                </a:solidFill>
                <a:ea typeface="+mj-ea"/>
                <a:cs typeface="+mj-cs"/>
              </a:rPr>
              <a:t>distribution des pochettes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99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808506" y="956735"/>
            <a:ext cx="9859238" cy="4913713"/>
          </a:xfrm>
          <a:solidFill>
            <a:schemeClr val="bg2"/>
          </a:solidFill>
        </p:spPr>
        <p:txBody>
          <a:bodyPr/>
          <a:lstStyle/>
          <a:p>
            <a:endParaRPr lang="fr-FR" dirty="0" smtClean="0"/>
          </a:p>
          <a:p>
            <a:r>
              <a:rPr lang="fr-FR" sz="2000" dirty="0" smtClean="0"/>
              <a:t>Saisie </a:t>
            </a:r>
            <a:r>
              <a:rPr lang="fr-FR" sz="2000" dirty="0"/>
              <a:t>du calendrier prévisionnel sur </a:t>
            </a:r>
            <a:r>
              <a:rPr lang="fr-FR" sz="2000" dirty="0" err="1"/>
              <a:t>myko</a:t>
            </a:r>
            <a:r>
              <a:rPr lang="fr-FR" sz="2000" dirty="0"/>
              <a:t> au plus tard fin de </a:t>
            </a:r>
            <a:r>
              <a:rPr lang="fr-FR" sz="2000" dirty="0" smtClean="0"/>
              <a:t>1ère </a:t>
            </a:r>
            <a:r>
              <a:rPr lang="fr-FR" sz="2000" dirty="0"/>
              <a:t>semaine </a:t>
            </a:r>
            <a:endParaRPr lang="fr-FR" sz="2000" dirty="0" smtClean="0"/>
          </a:p>
          <a:p>
            <a:endParaRPr lang="fr-FR" dirty="0" smtClean="0"/>
          </a:p>
          <a:p>
            <a:r>
              <a:rPr lang="fr-FR" sz="2000" dirty="0" smtClean="0"/>
              <a:t>Prévenir </a:t>
            </a:r>
            <a:r>
              <a:rPr lang="fr-FR" sz="2000" dirty="0"/>
              <a:t>des absences:</a:t>
            </a:r>
          </a:p>
          <a:p>
            <a:pPr lvl="1"/>
            <a:r>
              <a:rPr lang="fr-FR" sz="1800" dirty="0"/>
              <a:t>Avertir le cadre de santé du terrain de stage/ équipe du service</a:t>
            </a:r>
          </a:p>
          <a:p>
            <a:pPr lvl="1"/>
            <a:r>
              <a:rPr lang="fr-FR" sz="1800" dirty="0"/>
              <a:t>Avertir l’IFSI  dès le 1er jour d’absence par mail : </a:t>
            </a:r>
            <a:r>
              <a:rPr lang="fr-FR" sz="1800" dirty="0">
                <a:hlinkClick r:id="rId2"/>
              </a:rPr>
              <a:t>_Secretariat_IFSI@ch-le-vinatier.fr</a:t>
            </a:r>
            <a:r>
              <a:rPr lang="fr-FR" sz="1800" dirty="0"/>
              <a:t>, ainsi que son CP et les référents  </a:t>
            </a:r>
            <a:r>
              <a:rPr lang="fr-FR" sz="1800" dirty="0" smtClean="0"/>
              <a:t> de </a:t>
            </a:r>
            <a:r>
              <a:rPr lang="fr-FR" sz="1800" dirty="0"/>
              <a:t>la promotion</a:t>
            </a:r>
          </a:p>
          <a:p>
            <a:pPr lvl="1"/>
            <a:r>
              <a:rPr lang="fr-FR" sz="1800" dirty="0"/>
              <a:t>Fournir un justificatif de l’absence par courriel au secrétariat avec transmission obligatoire ultérieure des originaux.</a:t>
            </a:r>
          </a:p>
          <a:p>
            <a:pPr lvl="1"/>
            <a:r>
              <a:rPr lang="fr-FR" sz="1800" dirty="0"/>
              <a:t>Les heures d’absence en stage peuvent être récupérées sur le même terrain de stage en accord avec le cadre et </a:t>
            </a:r>
            <a:r>
              <a:rPr lang="fr-FR" sz="1800" dirty="0"/>
              <a:t> </a:t>
            </a:r>
            <a:r>
              <a:rPr lang="fr-FR" sz="1800" dirty="0" smtClean="0"/>
              <a:t>  </a:t>
            </a:r>
            <a:r>
              <a:rPr lang="fr-FR" sz="1800" dirty="0" smtClean="0"/>
              <a:t>l’équipe pédagogique </a:t>
            </a:r>
            <a:endParaRPr lang="fr-FR" sz="1800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41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2037106" y="1578527"/>
            <a:ext cx="9471102" cy="3679047"/>
          </a:xfrm>
        </p:spPr>
        <p:txBody>
          <a:bodyPr/>
          <a:lstStyle/>
          <a:p>
            <a:pPr marL="0" indent="0">
              <a:buNone/>
            </a:pPr>
            <a:r>
              <a:rPr lang="fr-FR" sz="3200" dirty="0" smtClean="0"/>
              <a:t>Pensez au </a:t>
            </a:r>
            <a:r>
              <a:rPr lang="fr-FR" sz="3200" dirty="0" smtClean="0"/>
              <a:t>S4 !</a:t>
            </a:r>
            <a:endParaRPr lang="fr-FR" sz="3200" dirty="0" smtClean="0"/>
          </a:p>
          <a:p>
            <a:pPr marL="0" indent="0">
              <a:buNone/>
            </a:pPr>
            <a:endParaRPr lang="fr-FR" sz="1600" dirty="0"/>
          </a:p>
          <a:p>
            <a:r>
              <a:rPr lang="fr-FR" sz="3200" dirty="0" smtClean="0"/>
              <a:t>Ceux </a:t>
            </a:r>
            <a:r>
              <a:rPr lang="fr-FR" sz="3200" dirty="0"/>
              <a:t>qui n’ont pas de stage doivent commencer à prospecter </a:t>
            </a:r>
          </a:p>
          <a:p>
            <a:r>
              <a:rPr lang="fr-FR" sz="3200" dirty="0"/>
              <a:t>Soyez attentifs aux situations éthiques que vous pourriez rencontrer au cours de votre stage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13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378738" y="1285919"/>
            <a:ext cx="9471102" cy="391701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5500" dirty="0" smtClean="0"/>
              <a:t>AVANT DE </a:t>
            </a:r>
            <a:r>
              <a:rPr lang="fr-FR" sz="5500" dirty="0" smtClean="0"/>
              <a:t>PARTIR…</a:t>
            </a:r>
          </a:p>
          <a:p>
            <a:pPr marL="0" indent="0">
              <a:buNone/>
            </a:pPr>
            <a:endParaRPr lang="fr-FR" sz="5500" dirty="0" smtClean="0"/>
          </a:p>
          <a:p>
            <a:r>
              <a:rPr lang="fr-FR" sz="3700" dirty="0" smtClean="0"/>
              <a:t>SGSA </a:t>
            </a:r>
            <a:r>
              <a:rPr lang="fr-FR" sz="3700" dirty="0" smtClean="0"/>
              <a:t>: </a:t>
            </a:r>
            <a:r>
              <a:rPr lang="fr-FR" sz="3700" dirty="0"/>
              <a:t>psychiatrie </a:t>
            </a:r>
            <a:endParaRPr lang="fr-FR" sz="3700" dirty="0" smtClean="0"/>
          </a:p>
          <a:p>
            <a:pPr marL="0" indent="0">
              <a:buNone/>
            </a:pPr>
            <a:r>
              <a:rPr lang="fr-FR" sz="3700" dirty="0"/>
              <a:t>	</a:t>
            </a:r>
            <a:r>
              <a:rPr lang="fr-FR" sz="3700" dirty="0" smtClean="0">
                <a:solidFill>
                  <a:srgbClr val="3F54D1"/>
                </a:solidFill>
              </a:rPr>
              <a:t>salle PINEL</a:t>
            </a:r>
          </a:p>
          <a:p>
            <a:endParaRPr lang="fr-FR" sz="3700" dirty="0"/>
          </a:p>
          <a:p>
            <a:r>
              <a:rPr lang="fr-FR" sz="3700" dirty="0" smtClean="0"/>
              <a:t>LA, NN et Christelle (EIFCS) </a:t>
            </a:r>
            <a:r>
              <a:rPr lang="fr-FR" sz="3700" dirty="0"/>
              <a:t>: </a:t>
            </a:r>
            <a:r>
              <a:rPr lang="fr-FR" sz="3700" dirty="0"/>
              <a:t> </a:t>
            </a:r>
            <a:r>
              <a:rPr lang="fr-FR" sz="3700" dirty="0" smtClean="0"/>
              <a:t>médecine, chirurgie, libéral, SSR</a:t>
            </a:r>
            <a:r>
              <a:rPr lang="fr-FR" sz="3700" dirty="0"/>
              <a:t>, </a:t>
            </a:r>
            <a:r>
              <a:rPr lang="fr-FR" sz="3700" dirty="0" smtClean="0"/>
              <a:t>EHPAD </a:t>
            </a:r>
          </a:p>
          <a:p>
            <a:pPr marL="0" indent="0">
              <a:buNone/>
            </a:pPr>
            <a:r>
              <a:rPr lang="fr-FR" sz="3700" dirty="0"/>
              <a:t>	</a:t>
            </a:r>
            <a:r>
              <a:rPr lang="fr-FR" sz="3700" dirty="0" smtClean="0">
                <a:solidFill>
                  <a:srgbClr val="3F54D1"/>
                </a:solidFill>
              </a:rPr>
              <a:t>salle RENOIR</a:t>
            </a:r>
          </a:p>
          <a:p>
            <a:pPr marL="0" indent="0">
              <a:buNone/>
            </a:pPr>
            <a:endParaRPr lang="fr-FR" sz="3700" dirty="0"/>
          </a:p>
          <a:p>
            <a:r>
              <a:rPr lang="fr-FR" sz="3700" dirty="0" smtClean="0"/>
              <a:t>HM et MHG</a:t>
            </a:r>
            <a:r>
              <a:rPr lang="fr-FR" sz="3700" dirty="0"/>
              <a:t>: consultations, antenne médicale, </a:t>
            </a:r>
            <a:r>
              <a:rPr lang="fr-FR" sz="3700" dirty="0"/>
              <a:t>réa, </a:t>
            </a:r>
            <a:r>
              <a:rPr lang="fr-FR" sz="3700" dirty="0"/>
              <a:t>urgence, pédiatrie </a:t>
            </a:r>
            <a:endParaRPr lang="fr-FR" sz="3700" dirty="0" smtClean="0"/>
          </a:p>
          <a:p>
            <a:pPr marL="0" indent="0">
              <a:buNone/>
            </a:pPr>
            <a:r>
              <a:rPr lang="fr-FR" sz="3700" dirty="0"/>
              <a:t>	</a:t>
            </a:r>
            <a:r>
              <a:rPr lang="fr-FR" sz="3700" dirty="0" smtClean="0">
                <a:solidFill>
                  <a:srgbClr val="3F54D1"/>
                </a:solidFill>
              </a:rPr>
              <a:t>salle CHAGALL</a:t>
            </a:r>
            <a:endParaRPr lang="fr-FR" sz="3700" dirty="0">
              <a:solidFill>
                <a:srgbClr val="3F54D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6000" dirty="0" smtClean="0"/>
          </a:p>
          <a:p>
            <a:pPr marL="0" indent="0">
              <a:buNone/>
            </a:pPr>
            <a:r>
              <a:rPr lang="fr-FR" sz="6000" dirty="0"/>
              <a:t>	</a:t>
            </a:r>
            <a:r>
              <a:rPr lang="fr-FR" sz="6000" dirty="0" smtClean="0"/>
              <a:t>	Bon </a:t>
            </a:r>
            <a:r>
              <a:rPr lang="fr-FR" sz="6000" dirty="0"/>
              <a:t>stage </a:t>
            </a:r>
            <a:r>
              <a:rPr lang="fr-FR" sz="6000" dirty="0" smtClean="0"/>
              <a:t>à tous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14582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96EA89D5-5CE5-A034-F591-67C32B444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507" y="2340269"/>
            <a:ext cx="5165585" cy="1506983"/>
          </a:xfrm>
        </p:spPr>
        <p:txBody>
          <a:bodyPr/>
          <a:lstStyle/>
          <a:p>
            <a:r>
              <a:rPr lang="fr-FR" dirty="0" smtClean="0"/>
              <a:t>Déroulement du stage</a:t>
            </a:r>
            <a:endParaRPr lang="fr-FR" dirty="0"/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820E3525-FFD6-C098-A055-C08CCF3DBE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89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62786" y="1359071"/>
            <a:ext cx="9840950" cy="4337641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fr-FR" sz="3600" b="1" dirty="0"/>
              <a:t>Intégrer l’équipe     </a:t>
            </a:r>
            <a:endParaRPr lang="fr-FR" sz="3600" dirty="0"/>
          </a:p>
          <a:p>
            <a:pPr marL="0" indent="0">
              <a:buNone/>
            </a:pPr>
            <a:r>
              <a:rPr lang="fr-FR" sz="3300" dirty="0"/>
              <a:t>Se présenter au maitre de stage et au reste de l’équipe. Trouver sa place, s’adapter, être acteur, questionner…</a:t>
            </a:r>
          </a:p>
          <a:p>
            <a:pPr marL="0" indent="0">
              <a:buNone/>
            </a:pPr>
            <a:r>
              <a:rPr lang="fr-FR" sz="3300" dirty="0"/>
              <a:t> </a:t>
            </a:r>
          </a:p>
          <a:p>
            <a:pPr lvl="1"/>
            <a:r>
              <a:rPr lang="fr-FR" sz="3600" b="1" dirty="0"/>
              <a:t>Rencontre avec les patients</a:t>
            </a:r>
            <a:r>
              <a:rPr lang="fr-FR" sz="2800" dirty="0"/>
              <a:t> </a:t>
            </a:r>
          </a:p>
          <a:p>
            <a:pPr marL="0" indent="0">
              <a:buNone/>
            </a:pPr>
            <a:r>
              <a:rPr lang="fr-FR" sz="3300" dirty="0"/>
              <a:t>Apprentissage de la relation à l’autre, distance relationnelle</a:t>
            </a:r>
          </a:p>
          <a:p>
            <a:endParaRPr lang="fr-FR" sz="3300" dirty="0"/>
          </a:p>
          <a:p>
            <a:pPr lvl="1"/>
            <a:r>
              <a:rPr lang="fr-FR" sz="3600" b="1" dirty="0"/>
              <a:t>Se connaitre : </a:t>
            </a:r>
          </a:p>
          <a:p>
            <a:pPr marL="0" indent="0">
              <a:buNone/>
            </a:pPr>
            <a:r>
              <a:rPr lang="fr-FR" sz="3300" dirty="0"/>
              <a:t>Connaissance de soi : ses émotions, ses valeurs, ses représentations, prise de  conscience  du  décalage entre la situation  de soins attendue et celle rencontrée sur le terrain  …</a:t>
            </a:r>
          </a:p>
          <a:p>
            <a:pPr marL="0" indent="0">
              <a:buNone/>
            </a:pPr>
            <a:endParaRPr lang="fr-FR" sz="3300" dirty="0"/>
          </a:p>
          <a:p>
            <a:pPr lvl="1"/>
            <a:r>
              <a:rPr lang="fr-FR" sz="3600" b="1" dirty="0"/>
              <a:t>Prendre la mesure de sa responsabilité</a:t>
            </a:r>
          </a:p>
          <a:p>
            <a:pPr marL="0" indent="0">
              <a:buNone/>
            </a:pPr>
            <a:r>
              <a:rPr lang="fr-FR" sz="3300" dirty="0"/>
              <a:t>Suis-je capable ? Suis-je autorisé par le patient ? </a:t>
            </a:r>
          </a:p>
        </p:txBody>
      </p:sp>
    </p:spTree>
    <p:extLst>
      <p:ext uri="{BB962C8B-B14F-4D97-AF65-F5344CB8AC3E}">
        <p14:creationId xmlns:p14="http://schemas.microsoft.com/office/powerpoint/2010/main" val="11577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Garantir la sécurité des soins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71930" y="1340783"/>
            <a:ext cx="9557486" cy="4081609"/>
          </a:xfrm>
        </p:spPr>
        <p:txBody>
          <a:bodyPr>
            <a:normAutofit/>
          </a:bodyPr>
          <a:lstStyle/>
          <a:p>
            <a:pPr lvl="0"/>
            <a:r>
              <a:rPr lang="fr-FR" sz="2000" dirty="0"/>
              <a:t>Ne pas administrer un traitement que vous ne connaissez pas : molécule, effets secondaires, mode d’administration, posologie</a:t>
            </a:r>
            <a:r>
              <a:rPr lang="fr-FR" sz="2000" dirty="0" smtClean="0"/>
              <a:t>….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Ne pas réaliser un soin préparé par quelqu’un d’autre : se rappeler que c’est celui qui fait qui assume la </a:t>
            </a:r>
            <a:r>
              <a:rPr lang="fr-FR" sz="2000" dirty="0" smtClean="0"/>
              <a:t>responsabilité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Etre toujours en capacité d’argumenter ses soins : Pourquoi ? Quel est l’intérêt pour la personne soignée ? Effectuer et faire systématiquement vérifier les calculs de doses et débits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91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>
          <a:xfrm>
            <a:off x="1799362" y="1441367"/>
            <a:ext cx="9471102" cy="3679047"/>
          </a:xfrm>
        </p:spPr>
        <p:txBody>
          <a:bodyPr>
            <a:normAutofit/>
          </a:bodyPr>
          <a:lstStyle/>
          <a:p>
            <a:pPr lvl="0"/>
            <a:r>
              <a:rPr lang="fr-FR" sz="2000" dirty="0" smtClean="0"/>
              <a:t>Lors </a:t>
            </a:r>
            <a:r>
              <a:rPr lang="fr-FR" sz="2000" dirty="0"/>
              <a:t>de la première réalisation d’un soin </a:t>
            </a:r>
            <a:r>
              <a:rPr lang="fr-FR" sz="2000" dirty="0" smtClean="0"/>
              <a:t>(tant </a:t>
            </a:r>
            <a:r>
              <a:rPr lang="fr-FR" sz="2000" dirty="0"/>
              <a:t>que la maitrise de l’acte n’est pas acquise), la présence du professionnel de proximité est </a:t>
            </a:r>
            <a:r>
              <a:rPr lang="fr-FR" sz="2000" dirty="0" smtClean="0"/>
              <a:t>nécessaire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Etre dans une dynamique d’autoévaluation : compréhension du geste, dextérité, évaluation de la pratique, respect des critères de qualité du </a:t>
            </a:r>
            <a:r>
              <a:rPr lang="fr-FR" sz="2000" dirty="0" smtClean="0"/>
              <a:t>soin</a:t>
            </a:r>
          </a:p>
          <a:p>
            <a:pPr lvl="0"/>
            <a:endParaRPr lang="fr-FR" sz="2000" dirty="0"/>
          </a:p>
          <a:p>
            <a:pPr lvl="0"/>
            <a:r>
              <a:rPr lang="fr-FR" sz="2000" dirty="0"/>
              <a:t>Tracer tous vos soins et surveillances réalisés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6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82261" y="2345635"/>
            <a:ext cx="4684991" cy="1630312"/>
          </a:xfrm>
        </p:spPr>
        <p:txBody>
          <a:bodyPr/>
          <a:lstStyle/>
          <a:p>
            <a:r>
              <a:rPr lang="fr-FR" dirty="0" smtClean="0"/>
              <a:t>Les objectifs de stage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8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VINATIER">
      <a:dk1>
        <a:srgbClr val="000000"/>
      </a:dk1>
      <a:lt1>
        <a:srgbClr val="FFFFFF"/>
      </a:lt1>
      <a:dk2>
        <a:srgbClr val="49A2AE"/>
      </a:dk2>
      <a:lt2>
        <a:srgbClr val="B0DBD3"/>
      </a:lt2>
      <a:accent1>
        <a:srgbClr val="FAD6D8"/>
      </a:accent1>
      <a:accent2>
        <a:srgbClr val="382051"/>
      </a:accent2>
      <a:accent3>
        <a:srgbClr val="0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NATIER">
    <a:dk1>
      <a:srgbClr val="000000"/>
    </a:dk1>
    <a:lt1>
      <a:srgbClr val="FFFFFF"/>
    </a:lt1>
    <a:dk2>
      <a:srgbClr val="49A2AE"/>
    </a:dk2>
    <a:lt2>
      <a:srgbClr val="B0DBD3"/>
    </a:lt2>
    <a:accent1>
      <a:srgbClr val="FAD6D8"/>
    </a:accent1>
    <a:accent2>
      <a:srgbClr val="382051"/>
    </a:accent2>
    <a:accent3>
      <a:srgbClr val="000000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ppt/theme/themeOverride2.xml><?xml version="1.0" encoding="utf-8"?>
<a:themeOverride xmlns:a="http://schemas.openxmlformats.org/drawingml/2006/main">
  <a:clrScheme name="VINATIER">
    <a:dk1>
      <a:srgbClr val="000000"/>
    </a:dk1>
    <a:lt1>
      <a:srgbClr val="FFFFFF"/>
    </a:lt1>
    <a:dk2>
      <a:srgbClr val="49A2AE"/>
    </a:dk2>
    <a:lt2>
      <a:srgbClr val="B0DBD3"/>
    </a:lt2>
    <a:accent1>
      <a:srgbClr val="FAD6D8"/>
    </a:accent1>
    <a:accent2>
      <a:srgbClr val="382051"/>
    </a:accent2>
    <a:accent3>
      <a:srgbClr val="000000"/>
    </a:accent3>
    <a:accent4>
      <a:srgbClr val="FFFFFF"/>
    </a:accent4>
    <a:accent5>
      <a:srgbClr val="FFFFFF"/>
    </a:accent5>
    <a:accent6>
      <a:srgbClr val="FFFFFF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1453</Words>
  <Application>Microsoft Office PowerPoint</Application>
  <PresentationFormat>Grand écran</PresentationFormat>
  <Paragraphs>162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Police système Courant</vt:lpstr>
      <vt:lpstr>Wingdings</vt:lpstr>
      <vt:lpstr>Conception personnalisée</vt:lpstr>
      <vt:lpstr>1_Conception personnalisée</vt:lpstr>
      <vt:lpstr>Promotion 2023-2026</vt:lpstr>
      <vt:lpstr>Rappel des obligations durant le stage</vt:lpstr>
      <vt:lpstr>Présentation PowerPoint</vt:lpstr>
      <vt:lpstr>Déroulement du stage</vt:lpstr>
      <vt:lpstr>Présentation PowerPoint</vt:lpstr>
      <vt:lpstr>Garantir la sécurité des soins</vt:lpstr>
      <vt:lpstr>Présentation PowerPoint</vt:lpstr>
      <vt:lpstr>Présentation PowerPoint</vt:lpstr>
      <vt:lpstr>Les objectifs de stage</vt:lpstr>
      <vt:lpstr>Présentation PowerPoint</vt:lpstr>
      <vt:lpstr>Présentation PowerPoint</vt:lpstr>
      <vt:lpstr>L’évaluation en stage</vt:lpstr>
      <vt:lpstr>Présentation PowerPoint</vt:lpstr>
      <vt:lpstr>Présentation PowerPoint</vt:lpstr>
      <vt:lpstr>Le Portfolio</vt:lpstr>
      <vt:lpstr>Présentation PowerPoint</vt:lpstr>
      <vt:lpstr>Travaux à réaliser lors du stage de S3</vt:lpstr>
      <vt:lpstr>Présentation PowerPoint</vt:lpstr>
      <vt:lpstr>Présentation PowerPoint</vt:lpstr>
      <vt:lpstr>Présentation PowerPoint</vt:lpstr>
      <vt:lpstr>Modalités pratiques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Dernières précisions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BESSIERE</dc:creator>
  <cp:lastModifiedBy>GENTILHOMME Marie-Helene</cp:lastModifiedBy>
  <cp:revision>45</cp:revision>
  <dcterms:created xsi:type="dcterms:W3CDTF">2023-10-24T14:13:30Z</dcterms:created>
  <dcterms:modified xsi:type="dcterms:W3CDTF">2024-11-05T16:59:07Z</dcterms:modified>
</cp:coreProperties>
</file>