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456" r:id="rId2"/>
    <p:sldId id="544" r:id="rId3"/>
    <p:sldId id="563" r:id="rId4"/>
    <p:sldId id="564" r:id="rId5"/>
    <p:sldId id="566" r:id="rId6"/>
    <p:sldId id="565" r:id="rId7"/>
    <p:sldId id="561" r:id="rId8"/>
    <p:sldId id="512" r:id="rId9"/>
    <p:sldId id="542" r:id="rId10"/>
    <p:sldId id="543" r:id="rId11"/>
    <p:sldId id="521" r:id="rId12"/>
    <p:sldId id="541" r:id="rId13"/>
    <p:sldId id="546" r:id="rId14"/>
    <p:sldId id="560" r:id="rId15"/>
    <p:sldId id="559" r:id="rId16"/>
    <p:sldId id="547" r:id="rId17"/>
    <p:sldId id="551" r:id="rId18"/>
    <p:sldId id="567" r:id="rId19"/>
    <p:sldId id="550" r:id="rId20"/>
    <p:sldId id="549" r:id="rId21"/>
  </p:sldIdLst>
  <p:sldSz cx="9144000" cy="6858000" type="screen4x3"/>
  <p:notesSz cx="7099300" cy="10234613"/>
  <p:defaultTextStyle>
    <a:defPPr>
      <a:defRPr lang="fr-FR"/>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6060"/>
    <a:srgbClr val="5B9BD5"/>
    <a:srgbClr val="FF9900"/>
    <a:srgbClr val="1874FF"/>
    <a:srgbClr val="A5A5A5"/>
    <a:srgbClr val="18AED9"/>
    <a:srgbClr val="0066FF"/>
    <a:srgbClr val="DEEAF2"/>
    <a:srgbClr val="FF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9" autoAdjust="0"/>
    <p:restoredTop sz="77633" autoAdjust="0"/>
  </p:normalViewPr>
  <p:slideViewPr>
    <p:cSldViewPr>
      <p:cViewPr varScale="1">
        <p:scale>
          <a:sx n="64" d="100"/>
          <a:sy n="64" d="100"/>
        </p:scale>
        <p:origin x="1374" y="3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6"/>
    </p:cViewPr>
  </p:sorterViewPr>
  <p:notesViewPr>
    <p:cSldViewPr>
      <p:cViewPr varScale="1">
        <p:scale>
          <a:sx n="64" d="100"/>
          <a:sy n="64" d="100"/>
        </p:scale>
        <p:origin x="-3444"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F82339-1C49-43A8-B427-9268F55E5ED1}" type="doc">
      <dgm:prSet loTypeId="urn:microsoft.com/office/officeart/2005/8/layout/cycle8" loCatId="cycle" qsTypeId="urn:microsoft.com/office/officeart/2005/8/quickstyle/simple1" qsCatId="simple" csTypeId="urn:microsoft.com/office/officeart/2005/8/colors/accent6_3" csCatId="accent6" phldr="1"/>
      <dgm:spPr/>
      <dgm:t>
        <a:bodyPr/>
        <a:lstStyle/>
        <a:p>
          <a:endParaRPr lang="fr-FR"/>
        </a:p>
      </dgm:t>
    </dgm:pt>
    <dgm:pt modelId="{E922A225-D919-40CA-8CBE-EEC4340255EB}">
      <dgm:prSet phldrT="[Texte]"/>
      <dgm:spPr/>
      <dgm:t>
        <a:bodyPr/>
        <a:lstStyle/>
        <a:p>
          <a:r>
            <a:rPr lang="fr-FR" dirty="0"/>
            <a:t>Etat de l’art </a:t>
          </a:r>
        </a:p>
        <a:p>
          <a:r>
            <a:rPr lang="fr-FR" dirty="0"/>
            <a:t>/ biblio</a:t>
          </a:r>
        </a:p>
      </dgm:t>
    </dgm:pt>
    <dgm:pt modelId="{D20F17FD-0B79-4C9F-A260-582F90A79229}" type="parTrans" cxnId="{6EE4817A-6BA4-471E-BB52-07F571743C48}">
      <dgm:prSet/>
      <dgm:spPr/>
      <dgm:t>
        <a:bodyPr/>
        <a:lstStyle/>
        <a:p>
          <a:endParaRPr lang="fr-FR"/>
        </a:p>
      </dgm:t>
    </dgm:pt>
    <dgm:pt modelId="{E31D3B19-D8FA-419F-94A9-082F407F5184}" type="sibTrans" cxnId="{6EE4817A-6BA4-471E-BB52-07F571743C48}">
      <dgm:prSet/>
      <dgm:spPr/>
      <dgm:t>
        <a:bodyPr/>
        <a:lstStyle/>
        <a:p>
          <a:endParaRPr lang="fr-FR"/>
        </a:p>
      </dgm:t>
    </dgm:pt>
    <dgm:pt modelId="{93420AE6-9364-4266-88FB-9C8086DF0BDA}">
      <dgm:prSet phldrT="[Texte]"/>
      <dgm:spPr/>
      <dgm:t>
        <a:bodyPr/>
        <a:lstStyle/>
        <a:p>
          <a:r>
            <a:rPr lang="fr-FR" dirty="0"/>
            <a:t>Ressources</a:t>
          </a:r>
        </a:p>
        <a:p>
          <a:r>
            <a:rPr lang="fr-FR" dirty="0"/>
            <a:t>Humaines  &amp; matériels</a:t>
          </a:r>
        </a:p>
      </dgm:t>
    </dgm:pt>
    <dgm:pt modelId="{2D7E39CD-1A8A-4F64-87CD-3E2FC27440B6}" type="parTrans" cxnId="{FECFCFE8-2DFD-48E2-90E5-208E42666DCB}">
      <dgm:prSet/>
      <dgm:spPr/>
      <dgm:t>
        <a:bodyPr/>
        <a:lstStyle/>
        <a:p>
          <a:endParaRPr lang="fr-FR"/>
        </a:p>
      </dgm:t>
    </dgm:pt>
    <dgm:pt modelId="{160FAF15-4A96-4DDB-92CE-B31AFD54511A}" type="sibTrans" cxnId="{FECFCFE8-2DFD-48E2-90E5-208E42666DCB}">
      <dgm:prSet/>
      <dgm:spPr/>
      <dgm:t>
        <a:bodyPr/>
        <a:lstStyle/>
        <a:p>
          <a:endParaRPr lang="fr-FR"/>
        </a:p>
      </dgm:t>
    </dgm:pt>
    <dgm:pt modelId="{F18CD601-84B9-4910-B71F-7637AB974E2C}">
      <dgm:prSet phldrT="[Texte]"/>
      <dgm:spPr/>
      <dgm:t>
        <a:bodyPr/>
        <a:lstStyle/>
        <a:p>
          <a:r>
            <a:rPr lang="fr-FR" dirty="0"/>
            <a:t>Définir le besoin</a:t>
          </a:r>
        </a:p>
        <a:p>
          <a:r>
            <a:rPr lang="fr-FR" dirty="0">
              <a:sym typeface="Wingdings" panose="05000000000000000000" pitchFamily="2" charset="2"/>
            </a:rPr>
            <a:t></a:t>
          </a:r>
          <a:r>
            <a:rPr lang="fr-FR" dirty="0"/>
            <a:t> enjeux analytiques </a:t>
          </a:r>
        </a:p>
      </dgm:t>
    </dgm:pt>
    <dgm:pt modelId="{394B69A8-E8CF-46A6-ADF9-1895A021BCA6}" type="parTrans" cxnId="{89CD125A-B2CB-44B4-9A07-02AD2046D2C1}">
      <dgm:prSet/>
      <dgm:spPr/>
      <dgm:t>
        <a:bodyPr/>
        <a:lstStyle/>
        <a:p>
          <a:endParaRPr lang="fr-FR"/>
        </a:p>
      </dgm:t>
    </dgm:pt>
    <dgm:pt modelId="{F6031709-B83E-48C1-BE8F-C8BE02C8A049}" type="sibTrans" cxnId="{89CD125A-B2CB-44B4-9A07-02AD2046D2C1}">
      <dgm:prSet/>
      <dgm:spPr/>
      <dgm:t>
        <a:bodyPr/>
        <a:lstStyle/>
        <a:p>
          <a:endParaRPr lang="fr-FR"/>
        </a:p>
      </dgm:t>
    </dgm:pt>
    <dgm:pt modelId="{EA601E3D-4EFA-47E1-8D2B-55B0F6A6968B}" type="pres">
      <dgm:prSet presAssocID="{4AF82339-1C49-43A8-B427-9268F55E5ED1}" presName="compositeShape" presStyleCnt="0">
        <dgm:presLayoutVars>
          <dgm:chMax val="7"/>
          <dgm:dir/>
          <dgm:resizeHandles val="exact"/>
        </dgm:presLayoutVars>
      </dgm:prSet>
      <dgm:spPr/>
    </dgm:pt>
    <dgm:pt modelId="{2ABFAE33-B085-40CA-A051-A76E0AED6A7D}" type="pres">
      <dgm:prSet presAssocID="{4AF82339-1C49-43A8-B427-9268F55E5ED1}" presName="wedge1" presStyleLbl="node1" presStyleIdx="0" presStyleCnt="3"/>
      <dgm:spPr/>
    </dgm:pt>
    <dgm:pt modelId="{C113E58D-0A93-47E7-9AAF-37023CDAF21D}" type="pres">
      <dgm:prSet presAssocID="{4AF82339-1C49-43A8-B427-9268F55E5ED1}" presName="dummy1a" presStyleCnt="0"/>
      <dgm:spPr/>
    </dgm:pt>
    <dgm:pt modelId="{1393B970-CBC5-491E-BBD7-48E0F86B4858}" type="pres">
      <dgm:prSet presAssocID="{4AF82339-1C49-43A8-B427-9268F55E5ED1}" presName="dummy1b" presStyleCnt="0"/>
      <dgm:spPr/>
    </dgm:pt>
    <dgm:pt modelId="{E55BCFEF-F36F-48AD-B610-76793E2D10B6}" type="pres">
      <dgm:prSet presAssocID="{4AF82339-1C49-43A8-B427-9268F55E5ED1}" presName="wedge1Tx" presStyleLbl="node1" presStyleIdx="0" presStyleCnt="3">
        <dgm:presLayoutVars>
          <dgm:chMax val="0"/>
          <dgm:chPref val="0"/>
          <dgm:bulletEnabled val="1"/>
        </dgm:presLayoutVars>
      </dgm:prSet>
      <dgm:spPr/>
    </dgm:pt>
    <dgm:pt modelId="{D8287197-400A-4E50-977E-3FA4E1244044}" type="pres">
      <dgm:prSet presAssocID="{4AF82339-1C49-43A8-B427-9268F55E5ED1}" presName="wedge2" presStyleLbl="node1" presStyleIdx="1" presStyleCnt="3"/>
      <dgm:spPr/>
    </dgm:pt>
    <dgm:pt modelId="{0330B2F6-F243-40BB-AA6A-5192025FFB6A}" type="pres">
      <dgm:prSet presAssocID="{4AF82339-1C49-43A8-B427-9268F55E5ED1}" presName="dummy2a" presStyleCnt="0"/>
      <dgm:spPr/>
    </dgm:pt>
    <dgm:pt modelId="{EEC3E2B5-31E3-4F12-924C-10DBF5E0D42E}" type="pres">
      <dgm:prSet presAssocID="{4AF82339-1C49-43A8-B427-9268F55E5ED1}" presName="dummy2b" presStyleCnt="0"/>
      <dgm:spPr/>
    </dgm:pt>
    <dgm:pt modelId="{4A0810F5-EC90-488C-9B3B-59D99F65BFC7}" type="pres">
      <dgm:prSet presAssocID="{4AF82339-1C49-43A8-B427-9268F55E5ED1}" presName="wedge2Tx" presStyleLbl="node1" presStyleIdx="1" presStyleCnt="3">
        <dgm:presLayoutVars>
          <dgm:chMax val="0"/>
          <dgm:chPref val="0"/>
          <dgm:bulletEnabled val="1"/>
        </dgm:presLayoutVars>
      </dgm:prSet>
      <dgm:spPr/>
    </dgm:pt>
    <dgm:pt modelId="{5AB00A86-0C5A-4245-9E22-4560AE6AE521}" type="pres">
      <dgm:prSet presAssocID="{4AF82339-1C49-43A8-B427-9268F55E5ED1}" presName="wedge3" presStyleLbl="node1" presStyleIdx="2" presStyleCnt="3"/>
      <dgm:spPr/>
    </dgm:pt>
    <dgm:pt modelId="{16C79CC3-9959-4EA8-85AE-AB3D2CEC5BCD}" type="pres">
      <dgm:prSet presAssocID="{4AF82339-1C49-43A8-B427-9268F55E5ED1}" presName="dummy3a" presStyleCnt="0"/>
      <dgm:spPr/>
    </dgm:pt>
    <dgm:pt modelId="{CFDFAB3A-DBCE-45C4-9F1E-9FC8D2F321F9}" type="pres">
      <dgm:prSet presAssocID="{4AF82339-1C49-43A8-B427-9268F55E5ED1}" presName="dummy3b" presStyleCnt="0"/>
      <dgm:spPr/>
    </dgm:pt>
    <dgm:pt modelId="{67C67A8C-D63A-46F5-A691-07FEEFABD465}" type="pres">
      <dgm:prSet presAssocID="{4AF82339-1C49-43A8-B427-9268F55E5ED1}" presName="wedge3Tx" presStyleLbl="node1" presStyleIdx="2" presStyleCnt="3">
        <dgm:presLayoutVars>
          <dgm:chMax val="0"/>
          <dgm:chPref val="0"/>
          <dgm:bulletEnabled val="1"/>
        </dgm:presLayoutVars>
      </dgm:prSet>
      <dgm:spPr/>
    </dgm:pt>
    <dgm:pt modelId="{0FC7C5EE-9ED1-43E9-A087-B9CD49288AD8}" type="pres">
      <dgm:prSet presAssocID="{E31D3B19-D8FA-419F-94A9-082F407F5184}" presName="arrowWedge1" presStyleLbl="fgSibTrans2D1" presStyleIdx="0" presStyleCnt="3"/>
      <dgm:spPr/>
    </dgm:pt>
    <dgm:pt modelId="{DC329539-30E2-4F62-9BC7-147C256B5C4F}" type="pres">
      <dgm:prSet presAssocID="{160FAF15-4A96-4DDB-92CE-B31AFD54511A}" presName="arrowWedge2" presStyleLbl="fgSibTrans2D1" presStyleIdx="1" presStyleCnt="3"/>
      <dgm:spPr/>
    </dgm:pt>
    <dgm:pt modelId="{DCF94473-CE2C-4CBB-A69C-FF0C10443084}" type="pres">
      <dgm:prSet presAssocID="{F6031709-B83E-48C1-BE8F-C8BE02C8A049}" presName="arrowWedge3" presStyleLbl="fgSibTrans2D1" presStyleIdx="2" presStyleCnt="3"/>
      <dgm:spPr/>
    </dgm:pt>
  </dgm:ptLst>
  <dgm:cxnLst>
    <dgm:cxn modelId="{4A49210E-20FC-4F9D-8F6E-4C96300254F4}" type="presOf" srcId="{E922A225-D919-40CA-8CBE-EEC4340255EB}" destId="{E55BCFEF-F36F-48AD-B610-76793E2D10B6}" srcOrd="1" destOrd="0" presId="urn:microsoft.com/office/officeart/2005/8/layout/cycle8"/>
    <dgm:cxn modelId="{7E896620-1582-4095-8FCF-EC4EA429D0E6}" type="presOf" srcId="{E922A225-D919-40CA-8CBE-EEC4340255EB}" destId="{2ABFAE33-B085-40CA-A051-A76E0AED6A7D}" srcOrd="0" destOrd="0" presId="urn:microsoft.com/office/officeart/2005/8/layout/cycle8"/>
    <dgm:cxn modelId="{305DB72A-CD14-4514-8FC2-BE094CCEF4CC}" type="presOf" srcId="{93420AE6-9364-4266-88FB-9C8086DF0BDA}" destId="{D8287197-400A-4E50-977E-3FA4E1244044}" srcOrd="0" destOrd="0" presId="urn:microsoft.com/office/officeart/2005/8/layout/cycle8"/>
    <dgm:cxn modelId="{50271C70-5BB4-438A-A60F-A296EF27C176}" type="presOf" srcId="{93420AE6-9364-4266-88FB-9C8086DF0BDA}" destId="{4A0810F5-EC90-488C-9B3B-59D99F65BFC7}" srcOrd="1" destOrd="0" presId="urn:microsoft.com/office/officeart/2005/8/layout/cycle8"/>
    <dgm:cxn modelId="{89CD125A-B2CB-44B4-9A07-02AD2046D2C1}" srcId="{4AF82339-1C49-43A8-B427-9268F55E5ED1}" destId="{F18CD601-84B9-4910-B71F-7637AB974E2C}" srcOrd="2" destOrd="0" parTransId="{394B69A8-E8CF-46A6-ADF9-1895A021BCA6}" sibTransId="{F6031709-B83E-48C1-BE8F-C8BE02C8A049}"/>
    <dgm:cxn modelId="{6EE4817A-6BA4-471E-BB52-07F571743C48}" srcId="{4AF82339-1C49-43A8-B427-9268F55E5ED1}" destId="{E922A225-D919-40CA-8CBE-EEC4340255EB}" srcOrd="0" destOrd="0" parTransId="{D20F17FD-0B79-4C9F-A260-582F90A79229}" sibTransId="{E31D3B19-D8FA-419F-94A9-082F407F5184}"/>
    <dgm:cxn modelId="{F2660E8C-26B8-4047-AD24-F4BECE86AE23}" type="presOf" srcId="{4AF82339-1C49-43A8-B427-9268F55E5ED1}" destId="{EA601E3D-4EFA-47E1-8D2B-55B0F6A6968B}" srcOrd="0" destOrd="0" presId="urn:microsoft.com/office/officeart/2005/8/layout/cycle8"/>
    <dgm:cxn modelId="{89029098-0FAA-4469-9546-E3297D2A18CF}" type="presOf" srcId="{F18CD601-84B9-4910-B71F-7637AB974E2C}" destId="{67C67A8C-D63A-46F5-A691-07FEEFABD465}" srcOrd="1" destOrd="0" presId="urn:microsoft.com/office/officeart/2005/8/layout/cycle8"/>
    <dgm:cxn modelId="{39B9C5AA-93DB-4D47-8395-7AD7BADE6B14}" type="presOf" srcId="{F18CD601-84B9-4910-B71F-7637AB974E2C}" destId="{5AB00A86-0C5A-4245-9E22-4560AE6AE521}" srcOrd="0" destOrd="0" presId="urn:microsoft.com/office/officeart/2005/8/layout/cycle8"/>
    <dgm:cxn modelId="{FECFCFE8-2DFD-48E2-90E5-208E42666DCB}" srcId="{4AF82339-1C49-43A8-B427-9268F55E5ED1}" destId="{93420AE6-9364-4266-88FB-9C8086DF0BDA}" srcOrd="1" destOrd="0" parTransId="{2D7E39CD-1A8A-4F64-87CD-3E2FC27440B6}" sibTransId="{160FAF15-4A96-4DDB-92CE-B31AFD54511A}"/>
    <dgm:cxn modelId="{33E2435D-8B0E-480D-BC5E-198B836620AC}" type="presParOf" srcId="{EA601E3D-4EFA-47E1-8D2B-55B0F6A6968B}" destId="{2ABFAE33-B085-40CA-A051-A76E0AED6A7D}" srcOrd="0" destOrd="0" presId="urn:microsoft.com/office/officeart/2005/8/layout/cycle8"/>
    <dgm:cxn modelId="{63B0B531-4A55-4ACA-BE55-CB5ED17D21D4}" type="presParOf" srcId="{EA601E3D-4EFA-47E1-8D2B-55B0F6A6968B}" destId="{C113E58D-0A93-47E7-9AAF-37023CDAF21D}" srcOrd="1" destOrd="0" presId="urn:microsoft.com/office/officeart/2005/8/layout/cycle8"/>
    <dgm:cxn modelId="{DF0F1E89-7211-451D-92BA-FEE3CCCCEF62}" type="presParOf" srcId="{EA601E3D-4EFA-47E1-8D2B-55B0F6A6968B}" destId="{1393B970-CBC5-491E-BBD7-48E0F86B4858}" srcOrd="2" destOrd="0" presId="urn:microsoft.com/office/officeart/2005/8/layout/cycle8"/>
    <dgm:cxn modelId="{AD58BB0C-2B75-4A6C-8353-A5D349B38630}" type="presParOf" srcId="{EA601E3D-4EFA-47E1-8D2B-55B0F6A6968B}" destId="{E55BCFEF-F36F-48AD-B610-76793E2D10B6}" srcOrd="3" destOrd="0" presId="urn:microsoft.com/office/officeart/2005/8/layout/cycle8"/>
    <dgm:cxn modelId="{E3031E18-9F35-43BB-89FB-FA7033EEB140}" type="presParOf" srcId="{EA601E3D-4EFA-47E1-8D2B-55B0F6A6968B}" destId="{D8287197-400A-4E50-977E-3FA4E1244044}" srcOrd="4" destOrd="0" presId="urn:microsoft.com/office/officeart/2005/8/layout/cycle8"/>
    <dgm:cxn modelId="{9AC32F27-1C98-4F1D-9B44-3718FA94A552}" type="presParOf" srcId="{EA601E3D-4EFA-47E1-8D2B-55B0F6A6968B}" destId="{0330B2F6-F243-40BB-AA6A-5192025FFB6A}" srcOrd="5" destOrd="0" presId="urn:microsoft.com/office/officeart/2005/8/layout/cycle8"/>
    <dgm:cxn modelId="{DD5D357C-11B0-4978-A9F7-FAFCA3D6ED34}" type="presParOf" srcId="{EA601E3D-4EFA-47E1-8D2B-55B0F6A6968B}" destId="{EEC3E2B5-31E3-4F12-924C-10DBF5E0D42E}" srcOrd="6" destOrd="0" presId="urn:microsoft.com/office/officeart/2005/8/layout/cycle8"/>
    <dgm:cxn modelId="{097E575A-A46F-43D5-A1BB-0F97104271F3}" type="presParOf" srcId="{EA601E3D-4EFA-47E1-8D2B-55B0F6A6968B}" destId="{4A0810F5-EC90-488C-9B3B-59D99F65BFC7}" srcOrd="7" destOrd="0" presId="urn:microsoft.com/office/officeart/2005/8/layout/cycle8"/>
    <dgm:cxn modelId="{21C74688-08F0-4D66-8259-5885E3EE3E2B}" type="presParOf" srcId="{EA601E3D-4EFA-47E1-8D2B-55B0F6A6968B}" destId="{5AB00A86-0C5A-4245-9E22-4560AE6AE521}" srcOrd="8" destOrd="0" presId="urn:microsoft.com/office/officeart/2005/8/layout/cycle8"/>
    <dgm:cxn modelId="{57A7C06E-7FF0-4767-A970-7B0A35E0D10F}" type="presParOf" srcId="{EA601E3D-4EFA-47E1-8D2B-55B0F6A6968B}" destId="{16C79CC3-9959-4EA8-85AE-AB3D2CEC5BCD}" srcOrd="9" destOrd="0" presId="urn:microsoft.com/office/officeart/2005/8/layout/cycle8"/>
    <dgm:cxn modelId="{33A61343-150A-44CF-AD83-56C1B38A9AB7}" type="presParOf" srcId="{EA601E3D-4EFA-47E1-8D2B-55B0F6A6968B}" destId="{CFDFAB3A-DBCE-45C4-9F1E-9FC8D2F321F9}" srcOrd="10" destOrd="0" presId="urn:microsoft.com/office/officeart/2005/8/layout/cycle8"/>
    <dgm:cxn modelId="{B1B4A2DF-856C-4B11-8D6B-BC398239EF17}" type="presParOf" srcId="{EA601E3D-4EFA-47E1-8D2B-55B0F6A6968B}" destId="{67C67A8C-D63A-46F5-A691-07FEEFABD465}" srcOrd="11" destOrd="0" presId="urn:microsoft.com/office/officeart/2005/8/layout/cycle8"/>
    <dgm:cxn modelId="{64C6E708-0394-4E66-8DBA-22F2C593D01F}" type="presParOf" srcId="{EA601E3D-4EFA-47E1-8D2B-55B0F6A6968B}" destId="{0FC7C5EE-9ED1-43E9-A087-B9CD49288AD8}" srcOrd="12" destOrd="0" presId="urn:microsoft.com/office/officeart/2005/8/layout/cycle8"/>
    <dgm:cxn modelId="{C405DB7F-5658-4608-A1AA-E5167AD6FB77}" type="presParOf" srcId="{EA601E3D-4EFA-47E1-8D2B-55B0F6A6968B}" destId="{DC329539-30E2-4F62-9BC7-147C256B5C4F}" srcOrd="13" destOrd="0" presId="urn:microsoft.com/office/officeart/2005/8/layout/cycle8"/>
    <dgm:cxn modelId="{2445584B-F751-43C4-8FF6-8006B647BE70}" type="presParOf" srcId="{EA601E3D-4EFA-47E1-8D2B-55B0F6A6968B}" destId="{DCF94473-CE2C-4CBB-A69C-FF0C10443084}" srcOrd="1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AF82339-1C49-43A8-B427-9268F55E5ED1}" type="doc">
      <dgm:prSet loTypeId="urn:microsoft.com/office/officeart/2005/8/layout/cycle8" loCatId="cycle" qsTypeId="urn:microsoft.com/office/officeart/2005/8/quickstyle/simple1" qsCatId="simple" csTypeId="urn:microsoft.com/office/officeart/2005/8/colors/accent6_3" csCatId="accent6" phldr="1"/>
      <dgm:spPr/>
      <dgm:t>
        <a:bodyPr/>
        <a:lstStyle/>
        <a:p>
          <a:endParaRPr lang="fr-FR"/>
        </a:p>
      </dgm:t>
    </dgm:pt>
    <dgm:pt modelId="{E922A225-D919-40CA-8CBE-EEC4340255EB}">
      <dgm:prSet phldrT="[Texte]"/>
      <dgm:spPr/>
      <dgm:t>
        <a:bodyPr/>
        <a:lstStyle/>
        <a:p>
          <a:r>
            <a:rPr lang="fr-FR" dirty="0"/>
            <a:t>Concepts Physico-chimiques </a:t>
          </a:r>
        </a:p>
      </dgm:t>
    </dgm:pt>
    <dgm:pt modelId="{D20F17FD-0B79-4C9F-A260-582F90A79229}" type="parTrans" cxnId="{6EE4817A-6BA4-471E-BB52-07F571743C48}">
      <dgm:prSet/>
      <dgm:spPr/>
      <dgm:t>
        <a:bodyPr/>
        <a:lstStyle/>
        <a:p>
          <a:endParaRPr lang="fr-FR"/>
        </a:p>
      </dgm:t>
    </dgm:pt>
    <dgm:pt modelId="{E31D3B19-D8FA-419F-94A9-082F407F5184}" type="sibTrans" cxnId="{6EE4817A-6BA4-471E-BB52-07F571743C48}">
      <dgm:prSet/>
      <dgm:spPr/>
      <dgm:t>
        <a:bodyPr/>
        <a:lstStyle/>
        <a:p>
          <a:endParaRPr lang="fr-FR"/>
        </a:p>
      </dgm:t>
    </dgm:pt>
    <dgm:pt modelId="{93420AE6-9364-4266-88FB-9C8086DF0BDA}">
      <dgm:prSet phldrT="[Texte]"/>
      <dgm:spPr/>
      <dgm:t>
        <a:bodyPr/>
        <a:lstStyle/>
        <a:p>
          <a:r>
            <a:rPr lang="fr-FR" dirty="0"/>
            <a:t>Paramètres opératoires pertinents</a:t>
          </a:r>
        </a:p>
      </dgm:t>
    </dgm:pt>
    <dgm:pt modelId="{2D7E39CD-1A8A-4F64-87CD-3E2FC27440B6}" type="parTrans" cxnId="{FECFCFE8-2DFD-48E2-90E5-208E42666DCB}">
      <dgm:prSet/>
      <dgm:spPr/>
      <dgm:t>
        <a:bodyPr/>
        <a:lstStyle/>
        <a:p>
          <a:endParaRPr lang="fr-FR"/>
        </a:p>
      </dgm:t>
    </dgm:pt>
    <dgm:pt modelId="{160FAF15-4A96-4DDB-92CE-B31AFD54511A}" type="sibTrans" cxnId="{FECFCFE8-2DFD-48E2-90E5-208E42666DCB}">
      <dgm:prSet/>
      <dgm:spPr/>
      <dgm:t>
        <a:bodyPr/>
        <a:lstStyle/>
        <a:p>
          <a:endParaRPr lang="fr-FR"/>
        </a:p>
      </dgm:t>
    </dgm:pt>
    <dgm:pt modelId="{F18CD601-84B9-4910-B71F-7637AB974E2C}">
      <dgm:prSet phldrT="[Texte]"/>
      <dgm:spPr/>
      <dgm:t>
        <a:bodyPr/>
        <a:lstStyle/>
        <a:p>
          <a:r>
            <a:rPr lang="fr-FR" dirty="0"/>
            <a:t>Critères de performances</a:t>
          </a:r>
        </a:p>
      </dgm:t>
    </dgm:pt>
    <dgm:pt modelId="{394B69A8-E8CF-46A6-ADF9-1895A021BCA6}" type="parTrans" cxnId="{89CD125A-B2CB-44B4-9A07-02AD2046D2C1}">
      <dgm:prSet/>
      <dgm:spPr/>
      <dgm:t>
        <a:bodyPr/>
        <a:lstStyle/>
        <a:p>
          <a:endParaRPr lang="fr-FR"/>
        </a:p>
      </dgm:t>
    </dgm:pt>
    <dgm:pt modelId="{F6031709-B83E-48C1-BE8F-C8BE02C8A049}" type="sibTrans" cxnId="{89CD125A-B2CB-44B4-9A07-02AD2046D2C1}">
      <dgm:prSet/>
      <dgm:spPr/>
      <dgm:t>
        <a:bodyPr/>
        <a:lstStyle/>
        <a:p>
          <a:endParaRPr lang="fr-FR"/>
        </a:p>
      </dgm:t>
    </dgm:pt>
    <dgm:pt modelId="{EA601E3D-4EFA-47E1-8D2B-55B0F6A6968B}" type="pres">
      <dgm:prSet presAssocID="{4AF82339-1C49-43A8-B427-9268F55E5ED1}" presName="compositeShape" presStyleCnt="0">
        <dgm:presLayoutVars>
          <dgm:chMax val="7"/>
          <dgm:dir/>
          <dgm:resizeHandles val="exact"/>
        </dgm:presLayoutVars>
      </dgm:prSet>
      <dgm:spPr/>
    </dgm:pt>
    <dgm:pt modelId="{2ABFAE33-B085-40CA-A051-A76E0AED6A7D}" type="pres">
      <dgm:prSet presAssocID="{4AF82339-1C49-43A8-B427-9268F55E5ED1}" presName="wedge1" presStyleLbl="node1" presStyleIdx="0" presStyleCnt="3"/>
      <dgm:spPr/>
    </dgm:pt>
    <dgm:pt modelId="{C113E58D-0A93-47E7-9AAF-37023CDAF21D}" type="pres">
      <dgm:prSet presAssocID="{4AF82339-1C49-43A8-B427-9268F55E5ED1}" presName="dummy1a" presStyleCnt="0"/>
      <dgm:spPr/>
    </dgm:pt>
    <dgm:pt modelId="{1393B970-CBC5-491E-BBD7-48E0F86B4858}" type="pres">
      <dgm:prSet presAssocID="{4AF82339-1C49-43A8-B427-9268F55E5ED1}" presName="dummy1b" presStyleCnt="0"/>
      <dgm:spPr/>
    </dgm:pt>
    <dgm:pt modelId="{E55BCFEF-F36F-48AD-B610-76793E2D10B6}" type="pres">
      <dgm:prSet presAssocID="{4AF82339-1C49-43A8-B427-9268F55E5ED1}" presName="wedge1Tx" presStyleLbl="node1" presStyleIdx="0" presStyleCnt="3">
        <dgm:presLayoutVars>
          <dgm:chMax val="0"/>
          <dgm:chPref val="0"/>
          <dgm:bulletEnabled val="1"/>
        </dgm:presLayoutVars>
      </dgm:prSet>
      <dgm:spPr/>
    </dgm:pt>
    <dgm:pt modelId="{D8287197-400A-4E50-977E-3FA4E1244044}" type="pres">
      <dgm:prSet presAssocID="{4AF82339-1C49-43A8-B427-9268F55E5ED1}" presName="wedge2" presStyleLbl="node1" presStyleIdx="1" presStyleCnt="3"/>
      <dgm:spPr/>
    </dgm:pt>
    <dgm:pt modelId="{0330B2F6-F243-40BB-AA6A-5192025FFB6A}" type="pres">
      <dgm:prSet presAssocID="{4AF82339-1C49-43A8-B427-9268F55E5ED1}" presName="dummy2a" presStyleCnt="0"/>
      <dgm:spPr/>
    </dgm:pt>
    <dgm:pt modelId="{EEC3E2B5-31E3-4F12-924C-10DBF5E0D42E}" type="pres">
      <dgm:prSet presAssocID="{4AF82339-1C49-43A8-B427-9268F55E5ED1}" presName="dummy2b" presStyleCnt="0"/>
      <dgm:spPr/>
    </dgm:pt>
    <dgm:pt modelId="{4A0810F5-EC90-488C-9B3B-59D99F65BFC7}" type="pres">
      <dgm:prSet presAssocID="{4AF82339-1C49-43A8-B427-9268F55E5ED1}" presName="wedge2Tx" presStyleLbl="node1" presStyleIdx="1" presStyleCnt="3">
        <dgm:presLayoutVars>
          <dgm:chMax val="0"/>
          <dgm:chPref val="0"/>
          <dgm:bulletEnabled val="1"/>
        </dgm:presLayoutVars>
      </dgm:prSet>
      <dgm:spPr/>
    </dgm:pt>
    <dgm:pt modelId="{5AB00A86-0C5A-4245-9E22-4560AE6AE521}" type="pres">
      <dgm:prSet presAssocID="{4AF82339-1C49-43A8-B427-9268F55E5ED1}" presName="wedge3" presStyleLbl="node1" presStyleIdx="2" presStyleCnt="3"/>
      <dgm:spPr/>
    </dgm:pt>
    <dgm:pt modelId="{16C79CC3-9959-4EA8-85AE-AB3D2CEC5BCD}" type="pres">
      <dgm:prSet presAssocID="{4AF82339-1C49-43A8-B427-9268F55E5ED1}" presName="dummy3a" presStyleCnt="0"/>
      <dgm:spPr/>
    </dgm:pt>
    <dgm:pt modelId="{CFDFAB3A-DBCE-45C4-9F1E-9FC8D2F321F9}" type="pres">
      <dgm:prSet presAssocID="{4AF82339-1C49-43A8-B427-9268F55E5ED1}" presName="dummy3b" presStyleCnt="0"/>
      <dgm:spPr/>
    </dgm:pt>
    <dgm:pt modelId="{67C67A8C-D63A-46F5-A691-07FEEFABD465}" type="pres">
      <dgm:prSet presAssocID="{4AF82339-1C49-43A8-B427-9268F55E5ED1}" presName="wedge3Tx" presStyleLbl="node1" presStyleIdx="2" presStyleCnt="3">
        <dgm:presLayoutVars>
          <dgm:chMax val="0"/>
          <dgm:chPref val="0"/>
          <dgm:bulletEnabled val="1"/>
        </dgm:presLayoutVars>
      </dgm:prSet>
      <dgm:spPr/>
    </dgm:pt>
    <dgm:pt modelId="{0FC7C5EE-9ED1-43E9-A087-B9CD49288AD8}" type="pres">
      <dgm:prSet presAssocID="{E31D3B19-D8FA-419F-94A9-082F407F5184}" presName="arrowWedge1" presStyleLbl="fgSibTrans2D1" presStyleIdx="0" presStyleCnt="3"/>
      <dgm:spPr/>
    </dgm:pt>
    <dgm:pt modelId="{DC329539-30E2-4F62-9BC7-147C256B5C4F}" type="pres">
      <dgm:prSet presAssocID="{160FAF15-4A96-4DDB-92CE-B31AFD54511A}" presName="arrowWedge2" presStyleLbl="fgSibTrans2D1" presStyleIdx="1" presStyleCnt="3"/>
      <dgm:spPr/>
    </dgm:pt>
    <dgm:pt modelId="{DCF94473-CE2C-4CBB-A69C-FF0C10443084}" type="pres">
      <dgm:prSet presAssocID="{F6031709-B83E-48C1-BE8F-C8BE02C8A049}" presName="arrowWedge3" presStyleLbl="fgSibTrans2D1" presStyleIdx="2" presStyleCnt="3"/>
      <dgm:spPr/>
    </dgm:pt>
  </dgm:ptLst>
  <dgm:cxnLst>
    <dgm:cxn modelId="{4A49210E-20FC-4F9D-8F6E-4C96300254F4}" type="presOf" srcId="{E922A225-D919-40CA-8CBE-EEC4340255EB}" destId="{E55BCFEF-F36F-48AD-B610-76793E2D10B6}" srcOrd="1" destOrd="0" presId="urn:microsoft.com/office/officeart/2005/8/layout/cycle8"/>
    <dgm:cxn modelId="{7E896620-1582-4095-8FCF-EC4EA429D0E6}" type="presOf" srcId="{E922A225-D919-40CA-8CBE-EEC4340255EB}" destId="{2ABFAE33-B085-40CA-A051-A76E0AED6A7D}" srcOrd="0" destOrd="0" presId="urn:microsoft.com/office/officeart/2005/8/layout/cycle8"/>
    <dgm:cxn modelId="{305DB72A-CD14-4514-8FC2-BE094CCEF4CC}" type="presOf" srcId="{93420AE6-9364-4266-88FB-9C8086DF0BDA}" destId="{D8287197-400A-4E50-977E-3FA4E1244044}" srcOrd="0" destOrd="0" presId="urn:microsoft.com/office/officeart/2005/8/layout/cycle8"/>
    <dgm:cxn modelId="{50271C70-5BB4-438A-A60F-A296EF27C176}" type="presOf" srcId="{93420AE6-9364-4266-88FB-9C8086DF0BDA}" destId="{4A0810F5-EC90-488C-9B3B-59D99F65BFC7}" srcOrd="1" destOrd="0" presId="urn:microsoft.com/office/officeart/2005/8/layout/cycle8"/>
    <dgm:cxn modelId="{89CD125A-B2CB-44B4-9A07-02AD2046D2C1}" srcId="{4AF82339-1C49-43A8-B427-9268F55E5ED1}" destId="{F18CD601-84B9-4910-B71F-7637AB974E2C}" srcOrd="2" destOrd="0" parTransId="{394B69A8-E8CF-46A6-ADF9-1895A021BCA6}" sibTransId="{F6031709-B83E-48C1-BE8F-C8BE02C8A049}"/>
    <dgm:cxn modelId="{6EE4817A-6BA4-471E-BB52-07F571743C48}" srcId="{4AF82339-1C49-43A8-B427-9268F55E5ED1}" destId="{E922A225-D919-40CA-8CBE-EEC4340255EB}" srcOrd="0" destOrd="0" parTransId="{D20F17FD-0B79-4C9F-A260-582F90A79229}" sibTransId="{E31D3B19-D8FA-419F-94A9-082F407F5184}"/>
    <dgm:cxn modelId="{F2660E8C-26B8-4047-AD24-F4BECE86AE23}" type="presOf" srcId="{4AF82339-1C49-43A8-B427-9268F55E5ED1}" destId="{EA601E3D-4EFA-47E1-8D2B-55B0F6A6968B}" srcOrd="0" destOrd="0" presId="urn:microsoft.com/office/officeart/2005/8/layout/cycle8"/>
    <dgm:cxn modelId="{89029098-0FAA-4469-9546-E3297D2A18CF}" type="presOf" srcId="{F18CD601-84B9-4910-B71F-7637AB974E2C}" destId="{67C67A8C-D63A-46F5-A691-07FEEFABD465}" srcOrd="1" destOrd="0" presId="urn:microsoft.com/office/officeart/2005/8/layout/cycle8"/>
    <dgm:cxn modelId="{39B9C5AA-93DB-4D47-8395-7AD7BADE6B14}" type="presOf" srcId="{F18CD601-84B9-4910-B71F-7637AB974E2C}" destId="{5AB00A86-0C5A-4245-9E22-4560AE6AE521}" srcOrd="0" destOrd="0" presId="urn:microsoft.com/office/officeart/2005/8/layout/cycle8"/>
    <dgm:cxn modelId="{FECFCFE8-2DFD-48E2-90E5-208E42666DCB}" srcId="{4AF82339-1C49-43A8-B427-9268F55E5ED1}" destId="{93420AE6-9364-4266-88FB-9C8086DF0BDA}" srcOrd="1" destOrd="0" parTransId="{2D7E39CD-1A8A-4F64-87CD-3E2FC27440B6}" sibTransId="{160FAF15-4A96-4DDB-92CE-B31AFD54511A}"/>
    <dgm:cxn modelId="{33E2435D-8B0E-480D-BC5E-198B836620AC}" type="presParOf" srcId="{EA601E3D-4EFA-47E1-8D2B-55B0F6A6968B}" destId="{2ABFAE33-B085-40CA-A051-A76E0AED6A7D}" srcOrd="0" destOrd="0" presId="urn:microsoft.com/office/officeart/2005/8/layout/cycle8"/>
    <dgm:cxn modelId="{63B0B531-4A55-4ACA-BE55-CB5ED17D21D4}" type="presParOf" srcId="{EA601E3D-4EFA-47E1-8D2B-55B0F6A6968B}" destId="{C113E58D-0A93-47E7-9AAF-37023CDAF21D}" srcOrd="1" destOrd="0" presId="urn:microsoft.com/office/officeart/2005/8/layout/cycle8"/>
    <dgm:cxn modelId="{DF0F1E89-7211-451D-92BA-FEE3CCCCEF62}" type="presParOf" srcId="{EA601E3D-4EFA-47E1-8D2B-55B0F6A6968B}" destId="{1393B970-CBC5-491E-BBD7-48E0F86B4858}" srcOrd="2" destOrd="0" presId="urn:microsoft.com/office/officeart/2005/8/layout/cycle8"/>
    <dgm:cxn modelId="{AD58BB0C-2B75-4A6C-8353-A5D349B38630}" type="presParOf" srcId="{EA601E3D-4EFA-47E1-8D2B-55B0F6A6968B}" destId="{E55BCFEF-F36F-48AD-B610-76793E2D10B6}" srcOrd="3" destOrd="0" presId="urn:microsoft.com/office/officeart/2005/8/layout/cycle8"/>
    <dgm:cxn modelId="{E3031E18-9F35-43BB-89FB-FA7033EEB140}" type="presParOf" srcId="{EA601E3D-4EFA-47E1-8D2B-55B0F6A6968B}" destId="{D8287197-400A-4E50-977E-3FA4E1244044}" srcOrd="4" destOrd="0" presId="urn:microsoft.com/office/officeart/2005/8/layout/cycle8"/>
    <dgm:cxn modelId="{9AC32F27-1C98-4F1D-9B44-3718FA94A552}" type="presParOf" srcId="{EA601E3D-4EFA-47E1-8D2B-55B0F6A6968B}" destId="{0330B2F6-F243-40BB-AA6A-5192025FFB6A}" srcOrd="5" destOrd="0" presId="urn:microsoft.com/office/officeart/2005/8/layout/cycle8"/>
    <dgm:cxn modelId="{DD5D357C-11B0-4978-A9F7-FAFCA3D6ED34}" type="presParOf" srcId="{EA601E3D-4EFA-47E1-8D2B-55B0F6A6968B}" destId="{EEC3E2B5-31E3-4F12-924C-10DBF5E0D42E}" srcOrd="6" destOrd="0" presId="urn:microsoft.com/office/officeart/2005/8/layout/cycle8"/>
    <dgm:cxn modelId="{097E575A-A46F-43D5-A1BB-0F97104271F3}" type="presParOf" srcId="{EA601E3D-4EFA-47E1-8D2B-55B0F6A6968B}" destId="{4A0810F5-EC90-488C-9B3B-59D99F65BFC7}" srcOrd="7" destOrd="0" presId="urn:microsoft.com/office/officeart/2005/8/layout/cycle8"/>
    <dgm:cxn modelId="{21C74688-08F0-4D66-8259-5885E3EE3E2B}" type="presParOf" srcId="{EA601E3D-4EFA-47E1-8D2B-55B0F6A6968B}" destId="{5AB00A86-0C5A-4245-9E22-4560AE6AE521}" srcOrd="8" destOrd="0" presId="urn:microsoft.com/office/officeart/2005/8/layout/cycle8"/>
    <dgm:cxn modelId="{57A7C06E-7FF0-4767-A970-7B0A35E0D10F}" type="presParOf" srcId="{EA601E3D-4EFA-47E1-8D2B-55B0F6A6968B}" destId="{16C79CC3-9959-4EA8-85AE-AB3D2CEC5BCD}" srcOrd="9" destOrd="0" presId="urn:microsoft.com/office/officeart/2005/8/layout/cycle8"/>
    <dgm:cxn modelId="{33A61343-150A-44CF-AD83-56C1B38A9AB7}" type="presParOf" srcId="{EA601E3D-4EFA-47E1-8D2B-55B0F6A6968B}" destId="{CFDFAB3A-DBCE-45C4-9F1E-9FC8D2F321F9}" srcOrd="10" destOrd="0" presId="urn:microsoft.com/office/officeart/2005/8/layout/cycle8"/>
    <dgm:cxn modelId="{B1B4A2DF-856C-4B11-8D6B-BC398239EF17}" type="presParOf" srcId="{EA601E3D-4EFA-47E1-8D2B-55B0F6A6968B}" destId="{67C67A8C-D63A-46F5-A691-07FEEFABD465}" srcOrd="11" destOrd="0" presId="urn:microsoft.com/office/officeart/2005/8/layout/cycle8"/>
    <dgm:cxn modelId="{64C6E708-0394-4E66-8DBA-22F2C593D01F}" type="presParOf" srcId="{EA601E3D-4EFA-47E1-8D2B-55B0F6A6968B}" destId="{0FC7C5EE-9ED1-43E9-A087-B9CD49288AD8}" srcOrd="12" destOrd="0" presId="urn:microsoft.com/office/officeart/2005/8/layout/cycle8"/>
    <dgm:cxn modelId="{C405DB7F-5658-4608-A1AA-E5167AD6FB77}" type="presParOf" srcId="{EA601E3D-4EFA-47E1-8D2B-55B0F6A6968B}" destId="{DC329539-30E2-4F62-9BC7-147C256B5C4F}" srcOrd="13" destOrd="0" presId="urn:microsoft.com/office/officeart/2005/8/layout/cycle8"/>
    <dgm:cxn modelId="{2445584B-F751-43C4-8FF6-8006B647BE70}" type="presParOf" srcId="{EA601E3D-4EFA-47E1-8D2B-55B0F6A6968B}" destId="{DCF94473-CE2C-4CBB-A69C-FF0C10443084}"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AF82339-1C49-43A8-B427-9268F55E5ED1}" type="doc">
      <dgm:prSet loTypeId="urn:microsoft.com/office/officeart/2005/8/layout/cycle8" loCatId="cycle" qsTypeId="urn:microsoft.com/office/officeart/2005/8/quickstyle/simple1" qsCatId="simple" csTypeId="urn:microsoft.com/office/officeart/2005/8/colors/accent6_3" csCatId="accent6" phldr="1"/>
      <dgm:spPr/>
      <dgm:t>
        <a:bodyPr/>
        <a:lstStyle/>
        <a:p>
          <a:endParaRPr lang="fr-FR"/>
        </a:p>
      </dgm:t>
    </dgm:pt>
    <dgm:pt modelId="{E922A225-D919-40CA-8CBE-EEC4340255EB}">
      <dgm:prSet phldrT="[Texte]"/>
      <dgm:spPr/>
      <dgm:t>
        <a:bodyPr/>
        <a:lstStyle/>
        <a:p>
          <a:r>
            <a:rPr lang="fr-FR" dirty="0"/>
            <a:t>Modèles ?</a:t>
          </a:r>
        </a:p>
      </dgm:t>
    </dgm:pt>
    <dgm:pt modelId="{D20F17FD-0B79-4C9F-A260-582F90A79229}" type="parTrans" cxnId="{6EE4817A-6BA4-471E-BB52-07F571743C48}">
      <dgm:prSet/>
      <dgm:spPr/>
      <dgm:t>
        <a:bodyPr/>
        <a:lstStyle/>
        <a:p>
          <a:endParaRPr lang="fr-FR"/>
        </a:p>
      </dgm:t>
    </dgm:pt>
    <dgm:pt modelId="{E31D3B19-D8FA-419F-94A9-082F407F5184}" type="sibTrans" cxnId="{6EE4817A-6BA4-471E-BB52-07F571743C48}">
      <dgm:prSet/>
      <dgm:spPr/>
      <dgm:t>
        <a:bodyPr/>
        <a:lstStyle/>
        <a:p>
          <a:endParaRPr lang="fr-FR"/>
        </a:p>
      </dgm:t>
    </dgm:pt>
    <dgm:pt modelId="{93420AE6-9364-4266-88FB-9C8086DF0BDA}">
      <dgm:prSet phldrT="[Texte]"/>
      <dgm:spPr/>
      <dgm:t>
        <a:bodyPr/>
        <a:lstStyle/>
        <a:p>
          <a:r>
            <a:rPr lang="fr-FR" dirty="0"/>
            <a:t>Informations tirées ?</a:t>
          </a:r>
        </a:p>
      </dgm:t>
    </dgm:pt>
    <dgm:pt modelId="{2D7E39CD-1A8A-4F64-87CD-3E2FC27440B6}" type="parTrans" cxnId="{FECFCFE8-2DFD-48E2-90E5-208E42666DCB}">
      <dgm:prSet/>
      <dgm:spPr/>
      <dgm:t>
        <a:bodyPr/>
        <a:lstStyle/>
        <a:p>
          <a:endParaRPr lang="fr-FR"/>
        </a:p>
      </dgm:t>
    </dgm:pt>
    <dgm:pt modelId="{160FAF15-4A96-4DDB-92CE-B31AFD54511A}" type="sibTrans" cxnId="{FECFCFE8-2DFD-48E2-90E5-208E42666DCB}">
      <dgm:prSet/>
      <dgm:spPr/>
      <dgm:t>
        <a:bodyPr/>
        <a:lstStyle/>
        <a:p>
          <a:endParaRPr lang="fr-FR"/>
        </a:p>
      </dgm:t>
    </dgm:pt>
    <dgm:pt modelId="{F18CD601-84B9-4910-B71F-7637AB974E2C}">
      <dgm:prSet phldrT="[Texte]"/>
      <dgm:spPr/>
      <dgm:t>
        <a:bodyPr/>
        <a:lstStyle/>
        <a:p>
          <a:r>
            <a:rPr lang="fr-FR" dirty="0"/>
            <a:t>Choix des données pertinents</a:t>
          </a:r>
        </a:p>
      </dgm:t>
    </dgm:pt>
    <dgm:pt modelId="{394B69A8-E8CF-46A6-ADF9-1895A021BCA6}" type="parTrans" cxnId="{89CD125A-B2CB-44B4-9A07-02AD2046D2C1}">
      <dgm:prSet/>
      <dgm:spPr/>
      <dgm:t>
        <a:bodyPr/>
        <a:lstStyle/>
        <a:p>
          <a:endParaRPr lang="fr-FR"/>
        </a:p>
      </dgm:t>
    </dgm:pt>
    <dgm:pt modelId="{F6031709-B83E-48C1-BE8F-C8BE02C8A049}" type="sibTrans" cxnId="{89CD125A-B2CB-44B4-9A07-02AD2046D2C1}">
      <dgm:prSet/>
      <dgm:spPr/>
      <dgm:t>
        <a:bodyPr/>
        <a:lstStyle/>
        <a:p>
          <a:endParaRPr lang="fr-FR"/>
        </a:p>
      </dgm:t>
    </dgm:pt>
    <dgm:pt modelId="{EA601E3D-4EFA-47E1-8D2B-55B0F6A6968B}" type="pres">
      <dgm:prSet presAssocID="{4AF82339-1C49-43A8-B427-9268F55E5ED1}" presName="compositeShape" presStyleCnt="0">
        <dgm:presLayoutVars>
          <dgm:chMax val="7"/>
          <dgm:dir/>
          <dgm:resizeHandles val="exact"/>
        </dgm:presLayoutVars>
      </dgm:prSet>
      <dgm:spPr/>
    </dgm:pt>
    <dgm:pt modelId="{2ABFAE33-B085-40CA-A051-A76E0AED6A7D}" type="pres">
      <dgm:prSet presAssocID="{4AF82339-1C49-43A8-B427-9268F55E5ED1}" presName="wedge1" presStyleLbl="node1" presStyleIdx="0" presStyleCnt="3"/>
      <dgm:spPr/>
    </dgm:pt>
    <dgm:pt modelId="{C113E58D-0A93-47E7-9AAF-37023CDAF21D}" type="pres">
      <dgm:prSet presAssocID="{4AF82339-1C49-43A8-B427-9268F55E5ED1}" presName="dummy1a" presStyleCnt="0"/>
      <dgm:spPr/>
    </dgm:pt>
    <dgm:pt modelId="{1393B970-CBC5-491E-BBD7-48E0F86B4858}" type="pres">
      <dgm:prSet presAssocID="{4AF82339-1C49-43A8-B427-9268F55E5ED1}" presName="dummy1b" presStyleCnt="0"/>
      <dgm:spPr/>
    </dgm:pt>
    <dgm:pt modelId="{E55BCFEF-F36F-48AD-B610-76793E2D10B6}" type="pres">
      <dgm:prSet presAssocID="{4AF82339-1C49-43A8-B427-9268F55E5ED1}" presName="wedge1Tx" presStyleLbl="node1" presStyleIdx="0" presStyleCnt="3">
        <dgm:presLayoutVars>
          <dgm:chMax val="0"/>
          <dgm:chPref val="0"/>
          <dgm:bulletEnabled val="1"/>
        </dgm:presLayoutVars>
      </dgm:prSet>
      <dgm:spPr/>
    </dgm:pt>
    <dgm:pt modelId="{D8287197-400A-4E50-977E-3FA4E1244044}" type="pres">
      <dgm:prSet presAssocID="{4AF82339-1C49-43A8-B427-9268F55E5ED1}" presName="wedge2" presStyleLbl="node1" presStyleIdx="1" presStyleCnt="3"/>
      <dgm:spPr/>
    </dgm:pt>
    <dgm:pt modelId="{0330B2F6-F243-40BB-AA6A-5192025FFB6A}" type="pres">
      <dgm:prSet presAssocID="{4AF82339-1C49-43A8-B427-9268F55E5ED1}" presName="dummy2a" presStyleCnt="0"/>
      <dgm:spPr/>
    </dgm:pt>
    <dgm:pt modelId="{EEC3E2B5-31E3-4F12-924C-10DBF5E0D42E}" type="pres">
      <dgm:prSet presAssocID="{4AF82339-1C49-43A8-B427-9268F55E5ED1}" presName="dummy2b" presStyleCnt="0"/>
      <dgm:spPr/>
    </dgm:pt>
    <dgm:pt modelId="{4A0810F5-EC90-488C-9B3B-59D99F65BFC7}" type="pres">
      <dgm:prSet presAssocID="{4AF82339-1C49-43A8-B427-9268F55E5ED1}" presName="wedge2Tx" presStyleLbl="node1" presStyleIdx="1" presStyleCnt="3">
        <dgm:presLayoutVars>
          <dgm:chMax val="0"/>
          <dgm:chPref val="0"/>
          <dgm:bulletEnabled val="1"/>
        </dgm:presLayoutVars>
      </dgm:prSet>
      <dgm:spPr/>
    </dgm:pt>
    <dgm:pt modelId="{5AB00A86-0C5A-4245-9E22-4560AE6AE521}" type="pres">
      <dgm:prSet presAssocID="{4AF82339-1C49-43A8-B427-9268F55E5ED1}" presName="wedge3" presStyleLbl="node1" presStyleIdx="2" presStyleCnt="3"/>
      <dgm:spPr/>
    </dgm:pt>
    <dgm:pt modelId="{16C79CC3-9959-4EA8-85AE-AB3D2CEC5BCD}" type="pres">
      <dgm:prSet presAssocID="{4AF82339-1C49-43A8-B427-9268F55E5ED1}" presName="dummy3a" presStyleCnt="0"/>
      <dgm:spPr/>
    </dgm:pt>
    <dgm:pt modelId="{CFDFAB3A-DBCE-45C4-9F1E-9FC8D2F321F9}" type="pres">
      <dgm:prSet presAssocID="{4AF82339-1C49-43A8-B427-9268F55E5ED1}" presName="dummy3b" presStyleCnt="0"/>
      <dgm:spPr/>
    </dgm:pt>
    <dgm:pt modelId="{67C67A8C-D63A-46F5-A691-07FEEFABD465}" type="pres">
      <dgm:prSet presAssocID="{4AF82339-1C49-43A8-B427-9268F55E5ED1}" presName="wedge3Tx" presStyleLbl="node1" presStyleIdx="2" presStyleCnt="3">
        <dgm:presLayoutVars>
          <dgm:chMax val="0"/>
          <dgm:chPref val="0"/>
          <dgm:bulletEnabled val="1"/>
        </dgm:presLayoutVars>
      </dgm:prSet>
      <dgm:spPr/>
    </dgm:pt>
    <dgm:pt modelId="{0FC7C5EE-9ED1-43E9-A087-B9CD49288AD8}" type="pres">
      <dgm:prSet presAssocID="{E31D3B19-D8FA-419F-94A9-082F407F5184}" presName="arrowWedge1" presStyleLbl="fgSibTrans2D1" presStyleIdx="0" presStyleCnt="3"/>
      <dgm:spPr/>
    </dgm:pt>
    <dgm:pt modelId="{DC329539-30E2-4F62-9BC7-147C256B5C4F}" type="pres">
      <dgm:prSet presAssocID="{160FAF15-4A96-4DDB-92CE-B31AFD54511A}" presName="arrowWedge2" presStyleLbl="fgSibTrans2D1" presStyleIdx="1" presStyleCnt="3"/>
      <dgm:spPr/>
    </dgm:pt>
    <dgm:pt modelId="{DCF94473-CE2C-4CBB-A69C-FF0C10443084}" type="pres">
      <dgm:prSet presAssocID="{F6031709-B83E-48C1-BE8F-C8BE02C8A049}" presName="arrowWedge3" presStyleLbl="fgSibTrans2D1" presStyleIdx="2" presStyleCnt="3"/>
      <dgm:spPr/>
    </dgm:pt>
  </dgm:ptLst>
  <dgm:cxnLst>
    <dgm:cxn modelId="{4A49210E-20FC-4F9D-8F6E-4C96300254F4}" type="presOf" srcId="{E922A225-D919-40CA-8CBE-EEC4340255EB}" destId="{E55BCFEF-F36F-48AD-B610-76793E2D10B6}" srcOrd="1" destOrd="0" presId="urn:microsoft.com/office/officeart/2005/8/layout/cycle8"/>
    <dgm:cxn modelId="{7E896620-1582-4095-8FCF-EC4EA429D0E6}" type="presOf" srcId="{E922A225-D919-40CA-8CBE-EEC4340255EB}" destId="{2ABFAE33-B085-40CA-A051-A76E0AED6A7D}" srcOrd="0" destOrd="0" presId="urn:microsoft.com/office/officeart/2005/8/layout/cycle8"/>
    <dgm:cxn modelId="{305DB72A-CD14-4514-8FC2-BE094CCEF4CC}" type="presOf" srcId="{93420AE6-9364-4266-88FB-9C8086DF0BDA}" destId="{D8287197-400A-4E50-977E-3FA4E1244044}" srcOrd="0" destOrd="0" presId="urn:microsoft.com/office/officeart/2005/8/layout/cycle8"/>
    <dgm:cxn modelId="{50271C70-5BB4-438A-A60F-A296EF27C176}" type="presOf" srcId="{93420AE6-9364-4266-88FB-9C8086DF0BDA}" destId="{4A0810F5-EC90-488C-9B3B-59D99F65BFC7}" srcOrd="1" destOrd="0" presId="urn:microsoft.com/office/officeart/2005/8/layout/cycle8"/>
    <dgm:cxn modelId="{89CD125A-B2CB-44B4-9A07-02AD2046D2C1}" srcId="{4AF82339-1C49-43A8-B427-9268F55E5ED1}" destId="{F18CD601-84B9-4910-B71F-7637AB974E2C}" srcOrd="2" destOrd="0" parTransId="{394B69A8-E8CF-46A6-ADF9-1895A021BCA6}" sibTransId="{F6031709-B83E-48C1-BE8F-C8BE02C8A049}"/>
    <dgm:cxn modelId="{6EE4817A-6BA4-471E-BB52-07F571743C48}" srcId="{4AF82339-1C49-43A8-B427-9268F55E5ED1}" destId="{E922A225-D919-40CA-8CBE-EEC4340255EB}" srcOrd="0" destOrd="0" parTransId="{D20F17FD-0B79-4C9F-A260-582F90A79229}" sibTransId="{E31D3B19-D8FA-419F-94A9-082F407F5184}"/>
    <dgm:cxn modelId="{F2660E8C-26B8-4047-AD24-F4BECE86AE23}" type="presOf" srcId="{4AF82339-1C49-43A8-B427-9268F55E5ED1}" destId="{EA601E3D-4EFA-47E1-8D2B-55B0F6A6968B}" srcOrd="0" destOrd="0" presId="urn:microsoft.com/office/officeart/2005/8/layout/cycle8"/>
    <dgm:cxn modelId="{89029098-0FAA-4469-9546-E3297D2A18CF}" type="presOf" srcId="{F18CD601-84B9-4910-B71F-7637AB974E2C}" destId="{67C67A8C-D63A-46F5-A691-07FEEFABD465}" srcOrd="1" destOrd="0" presId="urn:microsoft.com/office/officeart/2005/8/layout/cycle8"/>
    <dgm:cxn modelId="{39B9C5AA-93DB-4D47-8395-7AD7BADE6B14}" type="presOf" srcId="{F18CD601-84B9-4910-B71F-7637AB974E2C}" destId="{5AB00A86-0C5A-4245-9E22-4560AE6AE521}" srcOrd="0" destOrd="0" presId="urn:microsoft.com/office/officeart/2005/8/layout/cycle8"/>
    <dgm:cxn modelId="{FECFCFE8-2DFD-48E2-90E5-208E42666DCB}" srcId="{4AF82339-1C49-43A8-B427-9268F55E5ED1}" destId="{93420AE6-9364-4266-88FB-9C8086DF0BDA}" srcOrd="1" destOrd="0" parTransId="{2D7E39CD-1A8A-4F64-87CD-3E2FC27440B6}" sibTransId="{160FAF15-4A96-4DDB-92CE-B31AFD54511A}"/>
    <dgm:cxn modelId="{33E2435D-8B0E-480D-BC5E-198B836620AC}" type="presParOf" srcId="{EA601E3D-4EFA-47E1-8D2B-55B0F6A6968B}" destId="{2ABFAE33-B085-40CA-A051-A76E0AED6A7D}" srcOrd="0" destOrd="0" presId="urn:microsoft.com/office/officeart/2005/8/layout/cycle8"/>
    <dgm:cxn modelId="{63B0B531-4A55-4ACA-BE55-CB5ED17D21D4}" type="presParOf" srcId="{EA601E3D-4EFA-47E1-8D2B-55B0F6A6968B}" destId="{C113E58D-0A93-47E7-9AAF-37023CDAF21D}" srcOrd="1" destOrd="0" presId="urn:microsoft.com/office/officeart/2005/8/layout/cycle8"/>
    <dgm:cxn modelId="{DF0F1E89-7211-451D-92BA-FEE3CCCCEF62}" type="presParOf" srcId="{EA601E3D-4EFA-47E1-8D2B-55B0F6A6968B}" destId="{1393B970-CBC5-491E-BBD7-48E0F86B4858}" srcOrd="2" destOrd="0" presId="urn:microsoft.com/office/officeart/2005/8/layout/cycle8"/>
    <dgm:cxn modelId="{AD58BB0C-2B75-4A6C-8353-A5D349B38630}" type="presParOf" srcId="{EA601E3D-4EFA-47E1-8D2B-55B0F6A6968B}" destId="{E55BCFEF-F36F-48AD-B610-76793E2D10B6}" srcOrd="3" destOrd="0" presId="urn:microsoft.com/office/officeart/2005/8/layout/cycle8"/>
    <dgm:cxn modelId="{E3031E18-9F35-43BB-89FB-FA7033EEB140}" type="presParOf" srcId="{EA601E3D-4EFA-47E1-8D2B-55B0F6A6968B}" destId="{D8287197-400A-4E50-977E-3FA4E1244044}" srcOrd="4" destOrd="0" presId="urn:microsoft.com/office/officeart/2005/8/layout/cycle8"/>
    <dgm:cxn modelId="{9AC32F27-1C98-4F1D-9B44-3718FA94A552}" type="presParOf" srcId="{EA601E3D-4EFA-47E1-8D2B-55B0F6A6968B}" destId="{0330B2F6-F243-40BB-AA6A-5192025FFB6A}" srcOrd="5" destOrd="0" presId="urn:microsoft.com/office/officeart/2005/8/layout/cycle8"/>
    <dgm:cxn modelId="{DD5D357C-11B0-4978-A9F7-FAFCA3D6ED34}" type="presParOf" srcId="{EA601E3D-4EFA-47E1-8D2B-55B0F6A6968B}" destId="{EEC3E2B5-31E3-4F12-924C-10DBF5E0D42E}" srcOrd="6" destOrd="0" presId="urn:microsoft.com/office/officeart/2005/8/layout/cycle8"/>
    <dgm:cxn modelId="{097E575A-A46F-43D5-A1BB-0F97104271F3}" type="presParOf" srcId="{EA601E3D-4EFA-47E1-8D2B-55B0F6A6968B}" destId="{4A0810F5-EC90-488C-9B3B-59D99F65BFC7}" srcOrd="7" destOrd="0" presId="urn:microsoft.com/office/officeart/2005/8/layout/cycle8"/>
    <dgm:cxn modelId="{21C74688-08F0-4D66-8259-5885E3EE3E2B}" type="presParOf" srcId="{EA601E3D-4EFA-47E1-8D2B-55B0F6A6968B}" destId="{5AB00A86-0C5A-4245-9E22-4560AE6AE521}" srcOrd="8" destOrd="0" presId="urn:microsoft.com/office/officeart/2005/8/layout/cycle8"/>
    <dgm:cxn modelId="{57A7C06E-7FF0-4767-A970-7B0A35E0D10F}" type="presParOf" srcId="{EA601E3D-4EFA-47E1-8D2B-55B0F6A6968B}" destId="{16C79CC3-9959-4EA8-85AE-AB3D2CEC5BCD}" srcOrd="9" destOrd="0" presId="urn:microsoft.com/office/officeart/2005/8/layout/cycle8"/>
    <dgm:cxn modelId="{33A61343-150A-44CF-AD83-56C1B38A9AB7}" type="presParOf" srcId="{EA601E3D-4EFA-47E1-8D2B-55B0F6A6968B}" destId="{CFDFAB3A-DBCE-45C4-9F1E-9FC8D2F321F9}" srcOrd="10" destOrd="0" presId="urn:microsoft.com/office/officeart/2005/8/layout/cycle8"/>
    <dgm:cxn modelId="{B1B4A2DF-856C-4B11-8D6B-BC398239EF17}" type="presParOf" srcId="{EA601E3D-4EFA-47E1-8D2B-55B0F6A6968B}" destId="{67C67A8C-D63A-46F5-A691-07FEEFABD465}" srcOrd="11" destOrd="0" presId="urn:microsoft.com/office/officeart/2005/8/layout/cycle8"/>
    <dgm:cxn modelId="{64C6E708-0394-4E66-8DBA-22F2C593D01F}" type="presParOf" srcId="{EA601E3D-4EFA-47E1-8D2B-55B0F6A6968B}" destId="{0FC7C5EE-9ED1-43E9-A087-B9CD49288AD8}" srcOrd="12" destOrd="0" presId="urn:microsoft.com/office/officeart/2005/8/layout/cycle8"/>
    <dgm:cxn modelId="{C405DB7F-5658-4608-A1AA-E5167AD6FB77}" type="presParOf" srcId="{EA601E3D-4EFA-47E1-8D2B-55B0F6A6968B}" destId="{DC329539-30E2-4F62-9BC7-147C256B5C4F}" srcOrd="13" destOrd="0" presId="urn:microsoft.com/office/officeart/2005/8/layout/cycle8"/>
    <dgm:cxn modelId="{2445584B-F751-43C4-8FF6-8006B647BE70}" type="presParOf" srcId="{EA601E3D-4EFA-47E1-8D2B-55B0F6A6968B}" destId="{DCF94473-CE2C-4CBB-A69C-FF0C10443084}"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AF82339-1C49-43A8-B427-9268F55E5ED1}" type="doc">
      <dgm:prSet loTypeId="urn:microsoft.com/office/officeart/2005/8/layout/cycle8" loCatId="cycle" qsTypeId="urn:microsoft.com/office/officeart/2005/8/quickstyle/simple1" qsCatId="simple" csTypeId="urn:microsoft.com/office/officeart/2005/8/colors/accent6_3" csCatId="accent6" phldr="1"/>
      <dgm:spPr/>
      <dgm:t>
        <a:bodyPr/>
        <a:lstStyle/>
        <a:p>
          <a:endParaRPr lang="fr-FR"/>
        </a:p>
      </dgm:t>
    </dgm:pt>
    <dgm:pt modelId="{E922A225-D919-40CA-8CBE-EEC4340255EB}">
      <dgm:prSet phldrT="[Texte]"/>
      <dgm:spPr/>
      <dgm:t>
        <a:bodyPr/>
        <a:lstStyle/>
        <a:p>
          <a:r>
            <a:rPr lang="fr-FR" dirty="0"/>
            <a:t>Outils statistiques </a:t>
          </a:r>
        </a:p>
      </dgm:t>
    </dgm:pt>
    <dgm:pt modelId="{D20F17FD-0B79-4C9F-A260-582F90A79229}" type="parTrans" cxnId="{6EE4817A-6BA4-471E-BB52-07F571743C48}">
      <dgm:prSet/>
      <dgm:spPr/>
      <dgm:t>
        <a:bodyPr/>
        <a:lstStyle/>
        <a:p>
          <a:endParaRPr lang="fr-FR"/>
        </a:p>
      </dgm:t>
    </dgm:pt>
    <dgm:pt modelId="{E31D3B19-D8FA-419F-94A9-082F407F5184}" type="sibTrans" cxnId="{6EE4817A-6BA4-471E-BB52-07F571743C48}">
      <dgm:prSet/>
      <dgm:spPr/>
      <dgm:t>
        <a:bodyPr/>
        <a:lstStyle/>
        <a:p>
          <a:endParaRPr lang="fr-FR"/>
        </a:p>
      </dgm:t>
    </dgm:pt>
    <dgm:pt modelId="{93420AE6-9364-4266-88FB-9C8086DF0BDA}">
      <dgm:prSet phldrT="[Texte]"/>
      <dgm:spPr/>
      <dgm:t>
        <a:bodyPr/>
        <a:lstStyle/>
        <a:p>
          <a:r>
            <a:rPr lang="fr-FR" dirty="0"/>
            <a:t>Qualité du résultat </a:t>
          </a:r>
        </a:p>
        <a:p>
          <a:r>
            <a:rPr lang="fr-FR" dirty="0"/>
            <a:t> IC, Exactitude ?</a:t>
          </a:r>
        </a:p>
      </dgm:t>
    </dgm:pt>
    <dgm:pt modelId="{2D7E39CD-1A8A-4F64-87CD-3E2FC27440B6}" type="parTrans" cxnId="{FECFCFE8-2DFD-48E2-90E5-208E42666DCB}">
      <dgm:prSet/>
      <dgm:spPr/>
      <dgm:t>
        <a:bodyPr/>
        <a:lstStyle/>
        <a:p>
          <a:endParaRPr lang="fr-FR"/>
        </a:p>
      </dgm:t>
    </dgm:pt>
    <dgm:pt modelId="{160FAF15-4A96-4DDB-92CE-B31AFD54511A}" type="sibTrans" cxnId="{FECFCFE8-2DFD-48E2-90E5-208E42666DCB}">
      <dgm:prSet/>
      <dgm:spPr/>
      <dgm:t>
        <a:bodyPr/>
        <a:lstStyle/>
        <a:p>
          <a:endParaRPr lang="fr-FR"/>
        </a:p>
      </dgm:t>
    </dgm:pt>
    <dgm:pt modelId="{F18CD601-84B9-4910-B71F-7637AB974E2C}">
      <dgm:prSet phldrT="[Texte]"/>
      <dgm:spPr/>
      <dgm:t>
        <a:bodyPr/>
        <a:lstStyle/>
        <a:p>
          <a:r>
            <a:rPr lang="fr-FR" dirty="0"/>
            <a:t>Procédures  règlementaires</a:t>
          </a:r>
        </a:p>
      </dgm:t>
    </dgm:pt>
    <dgm:pt modelId="{394B69A8-E8CF-46A6-ADF9-1895A021BCA6}" type="parTrans" cxnId="{89CD125A-B2CB-44B4-9A07-02AD2046D2C1}">
      <dgm:prSet/>
      <dgm:spPr/>
      <dgm:t>
        <a:bodyPr/>
        <a:lstStyle/>
        <a:p>
          <a:endParaRPr lang="fr-FR"/>
        </a:p>
      </dgm:t>
    </dgm:pt>
    <dgm:pt modelId="{F6031709-B83E-48C1-BE8F-C8BE02C8A049}" type="sibTrans" cxnId="{89CD125A-B2CB-44B4-9A07-02AD2046D2C1}">
      <dgm:prSet/>
      <dgm:spPr/>
      <dgm:t>
        <a:bodyPr/>
        <a:lstStyle/>
        <a:p>
          <a:endParaRPr lang="fr-FR"/>
        </a:p>
      </dgm:t>
    </dgm:pt>
    <dgm:pt modelId="{EA601E3D-4EFA-47E1-8D2B-55B0F6A6968B}" type="pres">
      <dgm:prSet presAssocID="{4AF82339-1C49-43A8-B427-9268F55E5ED1}" presName="compositeShape" presStyleCnt="0">
        <dgm:presLayoutVars>
          <dgm:chMax val="7"/>
          <dgm:dir/>
          <dgm:resizeHandles val="exact"/>
        </dgm:presLayoutVars>
      </dgm:prSet>
      <dgm:spPr/>
    </dgm:pt>
    <dgm:pt modelId="{2ABFAE33-B085-40CA-A051-A76E0AED6A7D}" type="pres">
      <dgm:prSet presAssocID="{4AF82339-1C49-43A8-B427-9268F55E5ED1}" presName="wedge1" presStyleLbl="node1" presStyleIdx="0" presStyleCnt="3"/>
      <dgm:spPr/>
    </dgm:pt>
    <dgm:pt modelId="{C113E58D-0A93-47E7-9AAF-37023CDAF21D}" type="pres">
      <dgm:prSet presAssocID="{4AF82339-1C49-43A8-B427-9268F55E5ED1}" presName="dummy1a" presStyleCnt="0"/>
      <dgm:spPr/>
    </dgm:pt>
    <dgm:pt modelId="{1393B970-CBC5-491E-BBD7-48E0F86B4858}" type="pres">
      <dgm:prSet presAssocID="{4AF82339-1C49-43A8-B427-9268F55E5ED1}" presName="dummy1b" presStyleCnt="0"/>
      <dgm:spPr/>
    </dgm:pt>
    <dgm:pt modelId="{E55BCFEF-F36F-48AD-B610-76793E2D10B6}" type="pres">
      <dgm:prSet presAssocID="{4AF82339-1C49-43A8-B427-9268F55E5ED1}" presName="wedge1Tx" presStyleLbl="node1" presStyleIdx="0" presStyleCnt="3">
        <dgm:presLayoutVars>
          <dgm:chMax val="0"/>
          <dgm:chPref val="0"/>
          <dgm:bulletEnabled val="1"/>
        </dgm:presLayoutVars>
      </dgm:prSet>
      <dgm:spPr/>
    </dgm:pt>
    <dgm:pt modelId="{D8287197-400A-4E50-977E-3FA4E1244044}" type="pres">
      <dgm:prSet presAssocID="{4AF82339-1C49-43A8-B427-9268F55E5ED1}" presName="wedge2" presStyleLbl="node1" presStyleIdx="1" presStyleCnt="3"/>
      <dgm:spPr/>
    </dgm:pt>
    <dgm:pt modelId="{0330B2F6-F243-40BB-AA6A-5192025FFB6A}" type="pres">
      <dgm:prSet presAssocID="{4AF82339-1C49-43A8-B427-9268F55E5ED1}" presName="dummy2a" presStyleCnt="0"/>
      <dgm:spPr/>
    </dgm:pt>
    <dgm:pt modelId="{EEC3E2B5-31E3-4F12-924C-10DBF5E0D42E}" type="pres">
      <dgm:prSet presAssocID="{4AF82339-1C49-43A8-B427-9268F55E5ED1}" presName="dummy2b" presStyleCnt="0"/>
      <dgm:spPr/>
    </dgm:pt>
    <dgm:pt modelId="{4A0810F5-EC90-488C-9B3B-59D99F65BFC7}" type="pres">
      <dgm:prSet presAssocID="{4AF82339-1C49-43A8-B427-9268F55E5ED1}" presName="wedge2Tx" presStyleLbl="node1" presStyleIdx="1" presStyleCnt="3">
        <dgm:presLayoutVars>
          <dgm:chMax val="0"/>
          <dgm:chPref val="0"/>
          <dgm:bulletEnabled val="1"/>
        </dgm:presLayoutVars>
      </dgm:prSet>
      <dgm:spPr/>
    </dgm:pt>
    <dgm:pt modelId="{5AB00A86-0C5A-4245-9E22-4560AE6AE521}" type="pres">
      <dgm:prSet presAssocID="{4AF82339-1C49-43A8-B427-9268F55E5ED1}" presName="wedge3" presStyleLbl="node1" presStyleIdx="2" presStyleCnt="3"/>
      <dgm:spPr/>
    </dgm:pt>
    <dgm:pt modelId="{16C79CC3-9959-4EA8-85AE-AB3D2CEC5BCD}" type="pres">
      <dgm:prSet presAssocID="{4AF82339-1C49-43A8-B427-9268F55E5ED1}" presName="dummy3a" presStyleCnt="0"/>
      <dgm:spPr/>
    </dgm:pt>
    <dgm:pt modelId="{CFDFAB3A-DBCE-45C4-9F1E-9FC8D2F321F9}" type="pres">
      <dgm:prSet presAssocID="{4AF82339-1C49-43A8-B427-9268F55E5ED1}" presName="dummy3b" presStyleCnt="0"/>
      <dgm:spPr/>
    </dgm:pt>
    <dgm:pt modelId="{67C67A8C-D63A-46F5-A691-07FEEFABD465}" type="pres">
      <dgm:prSet presAssocID="{4AF82339-1C49-43A8-B427-9268F55E5ED1}" presName="wedge3Tx" presStyleLbl="node1" presStyleIdx="2" presStyleCnt="3">
        <dgm:presLayoutVars>
          <dgm:chMax val="0"/>
          <dgm:chPref val="0"/>
          <dgm:bulletEnabled val="1"/>
        </dgm:presLayoutVars>
      </dgm:prSet>
      <dgm:spPr/>
    </dgm:pt>
    <dgm:pt modelId="{0FC7C5EE-9ED1-43E9-A087-B9CD49288AD8}" type="pres">
      <dgm:prSet presAssocID="{E31D3B19-D8FA-419F-94A9-082F407F5184}" presName="arrowWedge1" presStyleLbl="fgSibTrans2D1" presStyleIdx="0" presStyleCnt="3"/>
      <dgm:spPr/>
    </dgm:pt>
    <dgm:pt modelId="{DC329539-30E2-4F62-9BC7-147C256B5C4F}" type="pres">
      <dgm:prSet presAssocID="{160FAF15-4A96-4DDB-92CE-B31AFD54511A}" presName="arrowWedge2" presStyleLbl="fgSibTrans2D1" presStyleIdx="1" presStyleCnt="3"/>
      <dgm:spPr/>
    </dgm:pt>
    <dgm:pt modelId="{DCF94473-CE2C-4CBB-A69C-FF0C10443084}" type="pres">
      <dgm:prSet presAssocID="{F6031709-B83E-48C1-BE8F-C8BE02C8A049}" presName="arrowWedge3" presStyleLbl="fgSibTrans2D1" presStyleIdx="2" presStyleCnt="3"/>
      <dgm:spPr/>
    </dgm:pt>
  </dgm:ptLst>
  <dgm:cxnLst>
    <dgm:cxn modelId="{4A49210E-20FC-4F9D-8F6E-4C96300254F4}" type="presOf" srcId="{E922A225-D919-40CA-8CBE-EEC4340255EB}" destId="{E55BCFEF-F36F-48AD-B610-76793E2D10B6}" srcOrd="1" destOrd="0" presId="urn:microsoft.com/office/officeart/2005/8/layout/cycle8"/>
    <dgm:cxn modelId="{7E896620-1582-4095-8FCF-EC4EA429D0E6}" type="presOf" srcId="{E922A225-D919-40CA-8CBE-EEC4340255EB}" destId="{2ABFAE33-B085-40CA-A051-A76E0AED6A7D}" srcOrd="0" destOrd="0" presId="urn:microsoft.com/office/officeart/2005/8/layout/cycle8"/>
    <dgm:cxn modelId="{305DB72A-CD14-4514-8FC2-BE094CCEF4CC}" type="presOf" srcId="{93420AE6-9364-4266-88FB-9C8086DF0BDA}" destId="{D8287197-400A-4E50-977E-3FA4E1244044}" srcOrd="0" destOrd="0" presId="urn:microsoft.com/office/officeart/2005/8/layout/cycle8"/>
    <dgm:cxn modelId="{50271C70-5BB4-438A-A60F-A296EF27C176}" type="presOf" srcId="{93420AE6-9364-4266-88FB-9C8086DF0BDA}" destId="{4A0810F5-EC90-488C-9B3B-59D99F65BFC7}" srcOrd="1" destOrd="0" presId="urn:microsoft.com/office/officeart/2005/8/layout/cycle8"/>
    <dgm:cxn modelId="{89CD125A-B2CB-44B4-9A07-02AD2046D2C1}" srcId="{4AF82339-1C49-43A8-B427-9268F55E5ED1}" destId="{F18CD601-84B9-4910-B71F-7637AB974E2C}" srcOrd="2" destOrd="0" parTransId="{394B69A8-E8CF-46A6-ADF9-1895A021BCA6}" sibTransId="{F6031709-B83E-48C1-BE8F-C8BE02C8A049}"/>
    <dgm:cxn modelId="{6EE4817A-6BA4-471E-BB52-07F571743C48}" srcId="{4AF82339-1C49-43A8-B427-9268F55E5ED1}" destId="{E922A225-D919-40CA-8CBE-EEC4340255EB}" srcOrd="0" destOrd="0" parTransId="{D20F17FD-0B79-4C9F-A260-582F90A79229}" sibTransId="{E31D3B19-D8FA-419F-94A9-082F407F5184}"/>
    <dgm:cxn modelId="{F2660E8C-26B8-4047-AD24-F4BECE86AE23}" type="presOf" srcId="{4AF82339-1C49-43A8-B427-9268F55E5ED1}" destId="{EA601E3D-4EFA-47E1-8D2B-55B0F6A6968B}" srcOrd="0" destOrd="0" presId="urn:microsoft.com/office/officeart/2005/8/layout/cycle8"/>
    <dgm:cxn modelId="{89029098-0FAA-4469-9546-E3297D2A18CF}" type="presOf" srcId="{F18CD601-84B9-4910-B71F-7637AB974E2C}" destId="{67C67A8C-D63A-46F5-A691-07FEEFABD465}" srcOrd="1" destOrd="0" presId="urn:microsoft.com/office/officeart/2005/8/layout/cycle8"/>
    <dgm:cxn modelId="{39B9C5AA-93DB-4D47-8395-7AD7BADE6B14}" type="presOf" srcId="{F18CD601-84B9-4910-B71F-7637AB974E2C}" destId="{5AB00A86-0C5A-4245-9E22-4560AE6AE521}" srcOrd="0" destOrd="0" presId="urn:microsoft.com/office/officeart/2005/8/layout/cycle8"/>
    <dgm:cxn modelId="{FECFCFE8-2DFD-48E2-90E5-208E42666DCB}" srcId="{4AF82339-1C49-43A8-B427-9268F55E5ED1}" destId="{93420AE6-9364-4266-88FB-9C8086DF0BDA}" srcOrd="1" destOrd="0" parTransId="{2D7E39CD-1A8A-4F64-87CD-3E2FC27440B6}" sibTransId="{160FAF15-4A96-4DDB-92CE-B31AFD54511A}"/>
    <dgm:cxn modelId="{33E2435D-8B0E-480D-BC5E-198B836620AC}" type="presParOf" srcId="{EA601E3D-4EFA-47E1-8D2B-55B0F6A6968B}" destId="{2ABFAE33-B085-40CA-A051-A76E0AED6A7D}" srcOrd="0" destOrd="0" presId="urn:microsoft.com/office/officeart/2005/8/layout/cycle8"/>
    <dgm:cxn modelId="{63B0B531-4A55-4ACA-BE55-CB5ED17D21D4}" type="presParOf" srcId="{EA601E3D-4EFA-47E1-8D2B-55B0F6A6968B}" destId="{C113E58D-0A93-47E7-9AAF-37023CDAF21D}" srcOrd="1" destOrd="0" presId="urn:microsoft.com/office/officeart/2005/8/layout/cycle8"/>
    <dgm:cxn modelId="{DF0F1E89-7211-451D-92BA-FEE3CCCCEF62}" type="presParOf" srcId="{EA601E3D-4EFA-47E1-8D2B-55B0F6A6968B}" destId="{1393B970-CBC5-491E-BBD7-48E0F86B4858}" srcOrd="2" destOrd="0" presId="urn:microsoft.com/office/officeart/2005/8/layout/cycle8"/>
    <dgm:cxn modelId="{AD58BB0C-2B75-4A6C-8353-A5D349B38630}" type="presParOf" srcId="{EA601E3D-4EFA-47E1-8D2B-55B0F6A6968B}" destId="{E55BCFEF-F36F-48AD-B610-76793E2D10B6}" srcOrd="3" destOrd="0" presId="urn:microsoft.com/office/officeart/2005/8/layout/cycle8"/>
    <dgm:cxn modelId="{E3031E18-9F35-43BB-89FB-FA7033EEB140}" type="presParOf" srcId="{EA601E3D-4EFA-47E1-8D2B-55B0F6A6968B}" destId="{D8287197-400A-4E50-977E-3FA4E1244044}" srcOrd="4" destOrd="0" presId="urn:microsoft.com/office/officeart/2005/8/layout/cycle8"/>
    <dgm:cxn modelId="{9AC32F27-1C98-4F1D-9B44-3718FA94A552}" type="presParOf" srcId="{EA601E3D-4EFA-47E1-8D2B-55B0F6A6968B}" destId="{0330B2F6-F243-40BB-AA6A-5192025FFB6A}" srcOrd="5" destOrd="0" presId="urn:microsoft.com/office/officeart/2005/8/layout/cycle8"/>
    <dgm:cxn modelId="{DD5D357C-11B0-4978-A9F7-FAFCA3D6ED34}" type="presParOf" srcId="{EA601E3D-4EFA-47E1-8D2B-55B0F6A6968B}" destId="{EEC3E2B5-31E3-4F12-924C-10DBF5E0D42E}" srcOrd="6" destOrd="0" presId="urn:microsoft.com/office/officeart/2005/8/layout/cycle8"/>
    <dgm:cxn modelId="{097E575A-A46F-43D5-A1BB-0F97104271F3}" type="presParOf" srcId="{EA601E3D-4EFA-47E1-8D2B-55B0F6A6968B}" destId="{4A0810F5-EC90-488C-9B3B-59D99F65BFC7}" srcOrd="7" destOrd="0" presId="urn:microsoft.com/office/officeart/2005/8/layout/cycle8"/>
    <dgm:cxn modelId="{21C74688-08F0-4D66-8259-5885E3EE3E2B}" type="presParOf" srcId="{EA601E3D-4EFA-47E1-8D2B-55B0F6A6968B}" destId="{5AB00A86-0C5A-4245-9E22-4560AE6AE521}" srcOrd="8" destOrd="0" presId="urn:microsoft.com/office/officeart/2005/8/layout/cycle8"/>
    <dgm:cxn modelId="{57A7C06E-7FF0-4767-A970-7B0A35E0D10F}" type="presParOf" srcId="{EA601E3D-4EFA-47E1-8D2B-55B0F6A6968B}" destId="{16C79CC3-9959-4EA8-85AE-AB3D2CEC5BCD}" srcOrd="9" destOrd="0" presId="urn:microsoft.com/office/officeart/2005/8/layout/cycle8"/>
    <dgm:cxn modelId="{33A61343-150A-44CF-AD83-56C1B38A9AB7}" type="presParOf" srcId="{EA601E3D-4EFA-47E1-8D2B-55B0F6A6968B}" destId="{CFDFAB3A-DBCE-45C4-9F1E-9FC8D2F321F9}" srcOrd="10" destOrd="0" presId="urn:microsoft.com/office/officeart/2005/8/layout/cycle8"/>
    <dgm:cxn modelId="{B1B4A2DF-856C-4B11-8D6B-BC398239EF17}" type="presParOf" srcId="{EA601E3D-4EFA-47E1-8D2B-55B0F6A6968B}" destId="{67C67A8C-D63A-46F5-A691-07FEEFABD465}" srcOrd="11" destOrd="0" presId="urn:microsoft.com/office/officeart/2005/8/layout/cycle8"/>
    <dgm:cxn modelId="{64C6E708-0394-4E66-8DBA-22F2C593D01F}" type="presParOf" srcId="{EA601E3D-4EFA-47E1-8D2B-55B0F6A6968B}" destId="{0FC7C5EE-9ED1-43E9-A087-B9CD49288AD8}" srcOrd="12" destOrd="0" presId="urn:microsoft.com/office/officeart/2005/8/layout/cycle8"/>
    <dgm:cxn modelId="{C405DB7F-5658-4608-A1AA-E5167AD6FB77}" type="presParOf" srcId="{EA601E3D-4EFA-47E1-8D2B-55B0F6A6968B}" destId="{DC329539-30E2-4F62-9BC7-147C256B5C4F}" srcOrd="13" destOrd="0" presId="urn:microsoft.com/office/officeart/2005/8/layout/cycle8"/>
    <dgm:cxn modelId="{2445584B-F751-43C4-8FF6-8006B647BE70}" type="presParOf" srcId="{EA601E3D-4EFA-47E1-8D2B-55B0F6A6968B}" destId="{DCF94473-CE2C-4CBB-A69C-FF0C10443084}"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AF82339-1C49-43A8-B427-9268F55E5ED1}" type="doc">
      <dgm:prSet loTypeId="urn:microsoft.com/office/officeart/2005/8/layout/cycle8" loCatId="cycle" qsTypeId="urn:microsoft.com/office/officeart/2005/8/quickstyle/simple1" qsCatId="simple" csTypeId="urn:microsoft.com/office/officeart/2005/8/colors/accent6_3" csCatId="accent6" phldr="1"/>
      <dgm:spPr/>
      <dgm:t>
        <a:bodyPr/>
        <a:lstStyle/>
        <a:p>
          <a:endParaRPr lang="fr-FR"/>
        </a:p>
      </dgm:t>
    </dgm:pt>
    <dgm:pt modelId="{E922A225-D919-40CA-8CBE-EEC4340255EB}">
      <dgm:prSet phldrT="[Texte]"/>
      <dgm:spPr/>
      <dgm:t>
        <a:bodyPr/>
        <a:lstStyle/>
        <a:p>
          <a:r>
            <a:rPr lang="fr-FR" dirty="0" err="1"/>
            <a:t>Développ</a:t>
          </a:r>
          <a:r>
            <a:rPr lang="fr-FR" dirty="0"/>
            <a:t>. durable</a:t>
          </a:r>
        </a:p>
      </dgm:t>
    </dgm:pt>
    <dgm:pt modelId="{D20F17FD-0B79-4C9F-A260-582F90A79229}" type="parTrans" cxnId="{6EE4817A-6BA4-471E-BB52-07F571743C48}">
      <dgm:prSet/>
      <dgm:spPr/>
      <dgm:t>
        <a:bodyPr/>
        <a:lstStyle/>
        <a:p>
          <a:endParaRPr lang="fr-FR"/>
        </a:p>
      </dgm:t>
    </dgm:pt>
    <dgm:pt modelId="{E31D3B19-D8FA-419F-94A9-082F407F5184}" type="sibTrans" cxnId="{6EE4817A-6BA4-471E-BB52-07F571743C48}">
      <dgm:prSet/>
      <dgm:spPr/>
      <dgm:t>
        <a:bodyPr/>
        <a:lstStyle/>
        <a:p>
          <a:endParaRPr lang="fr-FR"/>
        </a:p>
      </dgm:t>
    </dgm:pt>
    <dgm:pt modelId="{93420AE6-9364-4266-88FB-9C8086DF0BDA}">
      <dgm:prSet phldrT="[Texte]"/>
      <dgm:spPr/>
      <dgm:t>
        <a:bodyPr/>
        <a:lstStyle/>
        <a:p>
          <a:r>
            <a:rPr lang="fr-FR" dirty="0"/>
            <a:t>Management</a:t>
          </a:r>
        </a:p>
      </dgm:t>
    </dgm:pt>
    <dgm:pt modelId="{2D7E39CD-1A8A-4F64-87CD-3E2FC27440B6}" type="parTrans" cxnId="{FECFCFE8-2DFD-48E2-90E5-208E42666DCB}">
      <dgm:prSet/>
      <dgm:spPr/>
      <dgm:t>
        <a:bodyPr/>
        <a:lstStyle/>
        <a:p>
          <a:endParaRPr lang="fr-FR"/>
        </a:p>
      </dgm:t>
    </dgm:pt>
    <dgm:pt modelId="{160FAF15-4A96-4DDB-92CE-B31AFD54511A}" type="sibTrans" cxnId="{FECFCFE8-2DFD-48E2-90E5-208E42666DCB}">
      <dgm:prSet/>
      <dgm:spPr/>
      <dgm:t>
        <a:bodyPr/>
        <a:lstStyle/>
        <a:p>
          <a:endParaRPr lang="fr-FR"/>
        </a:p>
      </dgm:t>
    </dgm:pt>
    <dgm:pt modelId="{F18CD601-84B9-4910-B71F-7637AB974E2C}">
      <dgm:prSet phldrT="[Texte]"/>
      <dgm:spPr/>
      <dgm:t>
        <a:bodyPr/>
        <a:lstStyle/>
        <a:p>
          <a:r>
            <a:rPr lang="fr-FR" dirty="0"/>
            <a:t>HSE</a:t>
          </a:r>
        </a:p>
      </dgm:t>
    </dgm:pt>
    <dgm:pt modelId="{394B69A8-E8CF-46A6-ADF9-1895A021BCA6}" type="parTrans" cxnId="{89CD125A-B2CB-44B4-9A07-02AD2046D2C1}">
      <dgm:prSet/>
      <dgm:spPr/>
      <dgm:t>
        <a:bodyPr/>
        <a:lstStyle/>
        <a:p>
          <a:endParaRPr lang="fr-FR"/>
        </a:p>
      </dgm:t>
    </dgm:pt>
    <dgm:pt modelId="{F6031709-B83E-48C1-BE8F-C8BE02C8A049}" type="sibTrans" cxnId="{89CD125A-B2CB-44B4-9A07-02AD2046D2C1}">
      <dgm:prSet/>
      <dgm:spPr/>
      <dgm:t>
        <a:bodyPr/>
        <a:lstStyle/>
        <a:p>
          <a:endParaRPr lang="fr-FR"/>
        </a:p>
      </dgm:t>
    </dgm:pt>
    <dgm:pt modelId="{EA601E3D-4EFA-47E1-8D2B-55B0F6A6968B}" type="pres">
      <dgm:prSet presAssocID="{4AF82339-1C49-43A8-B427-9268F55E5ED1}" presName="compositeShape" presStyleCnt="0">
        <dgm:presLayoutVars>
          <dgm:chMax val="7"/>
          <dgm:dir/>
          <dgm:resizeHandles val="exact"/>
        </dgm:presLayoutVars>
      </dgm:prSet>
      <dgm:spPr/>
    </dgm:pt>
    <dgm:pt modelId="{2ABFAE33-B085-40CA-A051-A76E0AED6A7D}" type="pres">
      <dgm:prSet presAssocID="{4AF82339-1C49-43A8-B427-9268F55E5ED1}" presName="wedge1" presStyleLbl="node1" presStyleIdx="0" presStyleCnt="3"/>
      <dgm:spPr/>
    </dgm:pt>
    <dgm:pt modelId="{C113E58D-0A93-47E7-9AAF-37023CDAF21D}" type="pres">
      <dgm:prSet presAssocID="{4AF82339-1C49-43A8-B427-9268F55E5ED1}" presName="dummy1a" presStyleCnt="0"/>
      <dgm:spPr/>
    </dgm:pt>
    <dgm:pt modelId="{1393B970-CBC5-491E-BBD7-48E0F86B4858}" type="pres">
      <dgm:prSet presAssocID="{4AF82339-1C49-43A8-B427-9268F55E5ED1}" presName="dummy1b" presStyleCnt="0"/>
      <dgm:spPr/>
    </dgm:pt>
    <dgm:pt modelId="{E55BCFEF-F36F-48AD-B610-76793E2D10B6}" type="pres">
      <dgm:prSet presAssocID="{4AF82339-1C49-43A8-B427-9268F55E5ED1}" presName="wedge1Tx" presStyleLbl="node1" presStyleIdx="0" presStyleCnt="3">
        <dgm:presLayoutVars>
          <dgm:chMax val="0"/>
          <dgm:chPref val="0"/>
          <dgm:bulletEnabled val="1"/>
        </dgm:presLayoutVars>
      </dgm:prSet>
      <dgm:spPr/>
    </dgm:pt>
    <dgm:pt modelId="{D8287197-400A-4E50-977E-3FA4E1244044}" type="pres">
      <dgm:prSet presAssocID="{4AF82339-1C49-43A8-B427-9268F55E5ED1}" presName="wedge2" presStyleLbl="node1" presStyleIdx="1" presStyleCnt="3"/>
      <dgm:spPr/>
    </dgm:pt>
    <dgm:pt modelId="{0330B2F6-F243-40BB-AA6A-5192025FFB6A}" type="pres">
      <dgm:prSet presAssocID="{4AF82339-1C49-43A8-B427-9268F55E5ED1}" presName="dummy2a" presStyleCnt="0"/>
      <dgm:spPr/>
    </dgm:pt>
    <dgm:pt modelId="{EEC3E2B5-31E3-4F12-924C-10DBF5E0D42E}" type="pres">
      <dgm:prSet presAssocID="{4AF82339-1C49-43A8-B427-9268F55E5ED1}" presName="dummy2b" presStyleCnt="0"/>
      <dgm:spPr/>
    </dgm:pt>
    <dgm:pt modelId="{4A0810F5-EC90-488C-9B3B-59D99F65BFC7}" type="pres">
      <dgm:prSet presAssocID="{4AF82339-1C49-43A8-B427-9268F55E5ED1}" presName="wedge2Tx" presStyleLbl="node1" presStyleIdx="1" presStyleCnt="3">
        <dgm:presLayoutVars>
          <dgm:chMax val="0"/>
          <dgm:chPref val="0"/>
          <dgm:bulletEnabled val="1"/>
        </dgm:presLayoutVars>
      </dgm:prSet>
      <dgm:spPr/>
    </dgm:pt>
    <dgm:pt modelId="{5AB00A86-0C5A-4245-9E22-4560AE6AE521}" type="pres">
      <dgm:prSet presAssocID="{4AF82339-1C49-43A8-B427-9268F55E5ED1}" presName="wedge3" presStyleLbl="node1" presStyleIdx="2" presStyleCnt="3"/>
      <dgm:spPr/>
    </dgm:pt>
    <dgm:pt modelId="{16C79CC3-9959-4EA8-85AE-AB3D2CEC5BCD}" type="pres">
      <dgm:prSet presAssocID="{4AF82339-1C49-43A8-B427-9268F55E5ED1}" presName="dummy3a" presStyleCnt="0"/>
      <dgm:spPr/>
    </dgm:pt>
    <dgm:pt modelId="{CFDFAB3A-DBCE-45C4-9F1E-9FC8D2F321F9}" type="pres">
      <dgm:prSet presAssocID="{4AF82339-1C49-43A8-B427-9268F55E5ED1}" presName="dummy3b" presStyleCnt="0"/>
      <dgm:spPr/>
    </dgm:pt>
    <dgm:pt modelId="{67C67A8C-D63A-46F5-A691-07FEEFABD465}" type="pres">
      <dgm:prSet presAssocID="{4AF82339-1C49-43A8-B427-9268F55E5ED1}" presName="wedge3Tx" presStyleLbl="node1" presStyleIdx="2" presStyleCnt="3">
        <dgm:presLayoutVars>
          <dgm:chMax val="0"/>
          <dgm:chPref val="0"/>
          <dgm:bulletEnabled val="1"/>
        </dgm:presLayoutVars>
      </dgm:prSet>
      <dgm:spPr/>
    </dgm:pt>
    <dgm:pt modelId="{0FC7C5EE-9ED1-43E9-A087-B9CD49288AD8}" type="pres">
      <dgm:prSet presAssocID="{E31D3B19-D8FA-419F-94A9-082F407F5184}" presName="arrowWedge1" presStyleLbl="fgSibTrans2D1" presStyleIdx="0" presStyleCnt="3"/>
      <dgm:spPr/>
    </dgm:pt>
    <dgm:pt modelId="{DC329539-30E2-4F62-9BC7-147C256B5C4F}" type="pres">
      <dgm:prSet presAssocID="{160FAF15-4A96-4DDB-92CE-B31AFD54511A}" presName="arrowWedge2" presStyleLbl="fgSibTrans2D1" presStyleIdx="1" presStyleCnt="3"/>
      <dgm:spPr/>
    </dgm:pt>
    <dgm:pt modelId="{DCF94473-CE2C-4CBB-A69C-FF0C10443084}" type="pres">
      <dgm:prSet presAssocID="{F6031709-B83E-48C1-BE8F-C8BE02C8A049}" presName="arrowWedge3" presStyleLbl="fgSibTrans2D1" presStyleIdx="2" presStyleCnt="3"/>
      <dgm:spPr/>
    </dgm:pt>
  </dgm:ptLst>
  <dgm:cxnLst>
    <dgm:cxn modelId="{4A49210E-20FC-4F9D-8F6E-4C96300254F4}" type="presOf" srcId="{E922A225-D919-40CA-8CBE-EEC4340255EB}" destId="{E55BCFEF-F36F-48AD-B610-76793E2D10B6}" srcOrd="1" destOrd="0" presId="urn:microsoft.com/office/officeart/2005/8/layout/cycle8"/>
    <dgm:cxn modelId="{7E896620-1582-4095-8FCF-EC4EA429D0E6}" type="presOf" srcId="{E922A225-D919-40CA-8CBE-EEC4340255EB}" destId="{2ABFAE33-B085-40CA-A051-A76E0AED6A7D}" srcOrd="0" destOrd="0" presId="urn:microsoft.com/office/officeart/2005/8/layout/cycle8"/>
    <dgm:cxn modelId="{305DB72A-CD14-4514-8FC2-BE094CCEF4CC}" type="presOf" srcId="{93420AE6-9364-4266-88FB-9C8086DF0BDA}" destId="{D8287197-400A-4E50-977E-3FA4E1244044}" srcOrd="0" destOrd="0" presId="urn:microsoft.com/office/officeart/2005/8/layout/cycle8"/>
    <dgm:cxn modelId="{50271C70-5BB4-438A-A60F-A296EF27C176}" type="presOf" srcId="{93420AE6-9364-4266-88FB-9C8086DF0BDA}" destId="{4A0810F5-EC90-488C-9B3B-59D99F65BFC7}" srcOrd="1" destOrd="0" presId="urn:microsoft.com/office/officeart/2005/8/layout/cycle8"/>
    <dgm:cxn modelId="{89CD125A-B2CB-44B4-9A07-02AD2046D2C1}" srcId="{4AF82339-1C49-43A8-B427-9268F55E5ED1}" destId="{F18CD601-84B9-4910-B71F-7637AB974E2C}" srcOrd="2" destOrd="0" parTransId="{394B69A8-E8CF-46A6-ADF9-1895A021BCA6}" sibTransId="{F6031709-B83E-48C1-BE8F-C8BE02C8A049}"/>
    <dgm:cxn modelId="{6EE4817A-6BA4-471E-BB52-07F571743C48}" srcId="{4AF82339-1C49-43A8-B427-9268F55E5ED1}" destId="{E922A225-D919-40CA-8CBE-EEC4340255EB}" srcOrd="0" destOrd="0" parTransId="{D20F17FD-0B79-4C9F-A260-582F90A79229}" sibTransId="{E31D3B19-D8FA-419F-94A9-082F407F5184}"/>
    <dgm:cxn modelId="{F2660E8C-26B8-4047-AD24-F4BECE86AE23}" type="presOf" srcId="{4AF82339-1C49-43A8-B427-9268F55E5ED1}" destId="{EA601E3D-4EFA-47E1-8D2B-55B0F6A6968B}" srcOrd="0" destOrd="0" presId="urn:microsoft.com/office/officeart/2005/8/layout/cycle8"/>
    <dgm:cxn modelId="{89029098-0FAA-4469-9546-E3297D2A18CF}" type="presOf" srcId="{F18CD601-84B9-4910-B71F-7637AB974E2C}" destId="{67C67A8C-D63A-46F5-A691-07FEEFABD465}" srcOrd="1" destOrd="0" presId="urn:microsoft.com/office/officeart/2005/8/layout/cycle8"/>
    <dgm:cxn modelId="{39B9C5AA-93DB-4D47-8395-7AD7BADE6B14}" type="presOf" srcId="{F18CD601-84B9-4910-B71F-7637AB974E2C}" destId="{5AB00A86-0C5A-4245-9E22-4560AE6AE521}" srcOrd="0" destOrd="0" presId="urn:microsoft.com/office/officeart/2005/8/layout/cycle8"/>
    <dgm:cxn modelId="{FECFCFE8-2DFD-48E2-90E5-208E42666DCB}" srcId="{4AF82339-1C49-43A8-B427-9268F55E5ED1}" destId="{93420AE6-9364-4266-88FB-9C8086DF0BDA}" srcOrd="1" destOrd="0" parTransId="{2D7E39CD-1A8A-4F64-87CD-3E2FC27440B6}" sibTransId="{160FAF15-4A96-4DDB-92CE-B31AFD54511A}"/>
    <dgm:cxn modelId="{33E2435D-8B0E-480D-BC5E-198B836620AC}" type="presParOf" srcId="{EA601E3D-4EFA-47E1-8D2B-55B0F6A6968B}" destId="{2ABFAE33-B085-40CA-A051-A76E0AED6A7D}" srcOrd="0" destOrd="0" presId="urn:microsoft.com/office/officeart/2005/8/layout/cycle8"/>
    <dgm:cxn modelId="{63B0B531-4A55-4ACA-BE55-CB5ED17D21D4}" type="presParOf" srcId="{EA601E3D-4EFA-47E1-8D2B-55B0F6A6968B}" destId="{C113E58D-0A93-47E7-9AAF-37023CDAF21D}" srcOrd="1" destOrd="0" presId="urn:microsoft.com/office/officeart/2005/8/layout/cycle8"/>
    <dgm:cxn modelId="{DF0F1E89-7211-451D-92BA-FEE3CCCCEF62}" type="presParOf" srcId="{EA601E3D-4EFA-47E1-8D2B-55B0F6A6968B}" destId="{1393B970-CBC5-491E-BBD7-48E0F86B4858}" srcOrd="2" destOrd="0" presId="urn:microsoft.com/office/officeart/2005/8/layout/cycle8"/>
    <dgm:cxn modelId="{AD58BB0C-2B75-4A6C-8353-A5D349B38630}" type="presParOf" srcId="{EA601E3D-4EFA-47E1-8D2B-55B0F6A6968B}" destId="{E55BCFEF-F36F-48AD-B610-76793E2D10B6}" srcOrd="3" destOrd="0" presId="urn:microsoft.com/office/officeart/2005/8/layout/cycle8"/>
    <dgm:cxn modelId="{E3031E18-9F35-43BB-89FB-FA7033EEB140}" type="presParOf" srcId="{EA601E3D-4EFA-47E1-8D2B-55B0F6A6968B}" destId="{D8287197-400A-4E50-977E-3FA4E1244044}" srcOrd="4" destOrd="0" presId="urn:microsoft.com/office/officeart/2005/8/layout/cycle8"/>
    <dgm:cxn modelId="{9AC32F27-1C98-4F1D-9B44-3718FA94A552}" type="presParOf" srcId="{EA601E3D-4EFA-47E1-8D2B-55B0F6A6968B}" destId="{0330B2F6-F243-40BB-AA6A-5192025FFB6A}" srcOrd="5" destOrd="0" presId="urn:microsoft.com/office/officeart/2005/8/layout/cycle8"/>
    <dgm:cxn modelId="{DD5D357C-11B0-4978-A9F7-FAFCA3D6ED34}" type="presParOf" srcId="{EA601E3D-4EFA-47E1-8D2B-55B0F6A6968B}" destId="{EEC3E2B5-31E3-4F12-924C-10DBF5E0D42E}" srcOrd="6" destOrd="0" presId="urn:microsoft.com/office/officeart/2005/8/layout/cycle8"/>
    <dgm:cxn modelId="{097E575A-A46F-43D5-A1BB-0F97104271F3}" type="presParOf" srcId="{EA601E3D-4EFA-47E1-8D2B-55B0F6A6968B}" destId="{4A0810F5-EC90-488C-9B3B-59D99F65BFC7}" srcOrd="7" destOrd="0" presId="urn:microsoft.com/office/officeart/2005/8/layout/cycle8"/>
    <dgm:cxn modelId="{21C74688-08F0-4D66-8259-5885E3EE3E2B}" type="presParOf" srcId="{EA601E3D-4EFA-47E1-8D2B-55B0F6A6968B}" destId="{5AB00A86-0C5A-4245-9E22-4560AE6AE521}" srcOrd="8" destOrd="0" presId="urn:microsoft.com/office/officeart/2005/8/layout/cycle8"/>
    <dgm:cxn modelId="{57A7C06E-7FF0-4767-A970-7B0A35E0D10F}" type="presParOf" srcId="{EA601E3D-4EFA-47E1-8D2B-55B0F6A6968B}" destId="{16C79CC3-9959-4EA8-85AE-AB3D2CEC5BCD}" srcOrd="9" destOrd="0" presId="urn:microsoft.com/office/officeart/2005/8/layout/cycle8"/>
    <dgm:cxn modelId="{33A61343-150A-44CF-AD83-56C1B38A9AB7}" type="presParOf" srcId="{EA601E3D-4EFA-47E1-8D2B-55B0F6A6968B}" destId="{CFDFAB3A-DBCE-45C4-9F1E-9FC8D2F321F9}" srcOrd="10" destOrd="0" presId="urn:microsoft.com/office/officeart/2005/8/layout/cycle8"/>
    <dgm:cxn modelId="{B1B4A2DF-856C-4B11-8D6B-BC398239EF17}" type="presParOf" srcId="{EA601E3D-4EFA-47E1-8D2B-55B0F6A6968B}" destId="{67C67A8C-D63A-46F5-A691-07FEEFABD465}" srcOrd="11" destOrd="0" presId="urn:microsoft.com/office/officeart/2005/8/layout/cycle8"/>
    <dgm:cxn modelId="{64C6E708-0394-4E66-8DBA-22F2C593D01F}" type="presParOf" srcId="{EA601E3D-4EFA-47E1-8D2B-55B0F6A6968B}" destId="{0FC7C5EE-9ED1-43E9-A087-B9CD49288AD8}" srcOrd="12" destOrd="0" presId="urn:microsoft.com/office/officeart/2005/8/layout/cycle8"/>
    <dgm:cxn modelId="{C405DB7F-5658-4608-A1AA-E5167AD6FB77}" type="presParOf" srcId="{EA601E3D-4EFA-47E1-8D2B-55B0F6A6968B}" destId="{DC329539-30E2-4F62-9BC7-147C256B5C4F}" srcOrd="13" destOrd="0" presId="urn:microsoft.com/office/officeart/2005/8/layout/cycle8"/>
    <dgm:cxn modelId="{2445584B-F751-43C4-8FF6-8006B647BE70}" type="presParOf" srcId="{EA601E3D-4EFA-47E1-8D2B-55B0F6A6968B}" destId="{DCF94473-CE2C-4CBB-A69C-FF0C10443084}"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FAE33-B085-40CA-A051-A76E0AED6A7D}">
      <dsp:nvSpPr>
        <dsp:cNvPr id="0" name=""/>
        <dsp:cNvSpPr/>
      </dsp:nvSpPr>
      <dsp:spPr>
        <a:xfrm>
          <a:off x="1358814" y="196002"/>
          <a:ext cx="2532958" cy="2532958"/>
        </a:xfrm>
        <a:prstGeom prst="pie">
          <a:avLst>
            <a:gd name="adj1" fmla="val 16200000"/>
            <a:gd name="adj2" fmla="val 180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Etat de l’art </a:t>
          </a:r>
        </a:p>
        <a:p>
          <a:pPr marL="0" lvl="0" indent="0" algn="ctr" defTabSz="533400">
            <a:lnSpc>
              <a:spcPct val="90000"/>
            </a:lnSpc>
            <a:spcBef>
              <a:spcPct val="0"/>
            </a:spcBef>
            <a:spcAft>
              <a:spcPct val="35000"/>
            </a:spcAft>
            <a:buNone/>
          </a:pPr>
          <a:r>
            <a:rPr lang="fr-FR" sz="1200" kern="1200" dirty="0"/>
            <a:t>/ biblio</a:t>
          </a:r>
        </a:p>
      </dsp:txBody>
      <dsp:txXfrm>
        <a:off x="2693743" y="732748"/>
        <a:ext cx="904628" cy="753856"/>
      </dsp:txXfrm>
    </dsp:sp>
    <dsp:sp modelId="{D8287197-400A-4E50-977E-3FA4E1244044}">
      <dsp:nvSpPr>
        <dsp:cNvPr id="0" name=""/>
        <dsp:cNvSpPr/>
      </dsp:nvSpPr>
      <dsp:spPr>
        <a:xfrm>
          <a:off x="1306647" y="286465"/>
          <a:ext cx="2532958" cy="2532958"/>
        </a:xfrm>
        <a:prstGeom prst="pie">
          <a:avLst>
            <a:gd name="adj1" fmla="val 1800000"/>
            <a:gd name="adj2" fmla="val 9000000"/>
          </a:avLst>
        </a:prstGeom>
        <a:solidFill>
          <a:schemeClr val="accent6">
            <a:shade val="80000"/>
            <a:hueOff val="0"/>
            <a:satOff val="-16910"/>
            <a:lumOff val="16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Ressources</a:t>
          </a:r>
        </a:p>
        <a:p>
          <a:pPr marL="0" lvl="0" indent="0" algn="ctr" defTabSz="533400">
            <a:lnSpc>
              <a:spcPct val="90000"/>
            </a:lnSpc>
            <a:spcBef>
              <a:spcPct val="0"/>
            </a:spcBef>
            <a:spcAft>
              <a:spcPct val="35000"/>
            </a:spcAft>
            <a:buNone/>
          </a:pPr>
          <a:r>
            <a:rPr lang="fr-FR" sz="1200" kern="1200" dirty="0"/>
            <a:t>Humaines  &amp; matériels</a:t>
          </a:r>
        </a:p>
      </dsp:txBody>
      <dsp:txXfrm>
        <a:off x="1909732" y="1929873"/>
        <a:ext cx="1356942" cy="663393"/>
      </dsp:txXfrm>
    </dsp:sp>
    <dsp:sp modelId="{5AB00A86-0C5A-4245-9E22-4560AE6AE521}">
      <dsp:nvSpPr>
        <dsp:cNvPr id="0" name=""/>
        <dsp:cNvSpPr/>
      </dsp:nvSpPr>
      <dsp:spPr>
        <a:xfrm>
          <a:off x="1254480" y="196002"/>
          <a:ext cx="2532958" cy="2532958"/>
        </a:xfrm>
        <a:prstGeom prst="pie">
          <a:avLst>
            <a:gd name="adj1" fmla="val 9000000"/>
            <a:gd name="adj2" fmla="val 16200000"/>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Définir le besoin</a:t>
          </a:r>
        </a:p>
        <a:p>
          <a:pPr marL="0" lvl="0" indent="0" algn="ctr" defTabSz="533400">
            <a:lnSpc>
              <a:spcPct val="90000"/>
            </a:lnSpc>
            <a:spcBef>
              <a:spcPct val="0"/>
            </a:spcBef>
            <a:spcAft>
              <a:spcPct val="35000"/>
            </a:spcAft>
            <a:buNone/>
          </a:pPr>
          <a:r>
            <a:rPr lang="fr-FR" sz="1200" kern="1200" dirty="0">
              <a:sym typeface="Wingdings" panose="05000000000000000000" pitchFamily="2" charset="2"/>
            </a:rPr>
            <a:t></a:t>
          </a:r>
          <a:r>
            <a:rPr lang="fr-FR" sz="1200" kern="1200" dirty="0"/>
            <a:t> enjeux analytiques </a:t>
          </a:r>
        </a:p>
      </dsp:txBody>
      <dsp:txXfrm>
        <a:off x="1547881" y="732748"/>
        <a:ext cx="904628" cy="753856"/>
      </dsp:txXfrm>
    </dsp:sp>
    <dsp:sp modelId="{0FC7C5EE-9ED1-43E9-A087-B9CD49288AD8}">
      <dsp:nvSpPr>
        <dsp:cNvPr id="0" name=""/>
        <dsp:cNvSpPr/>
      </dsp:nvSpPr>
      <dsp:spPr>
        <a:xfrm>
          <a:off x="1202220" y="39200"/>
          <a:ext cx="2846563" cy="2846563"/>
        </a:xfrm>
        <a:prstGeom prst="circularArrow">
          <a:avLst>
            <a:gd name="adj1" fmla="val 5085"/>
            <a:gd name="adj2" fmla="val 327528"/>
            <a:gd name="adj3" fmla="val 1472472"/>
            <a:gd name="adj4" fmla="val 16199432"/>
            <a:gd name="adj5" fmla="val 5932"/>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329539-30E2-4F62-9BC7-147C256B5C4F}">
      <dsp:nvSpPr>
        <dsp:cNvPr id="0" name=""/>
        <dsp:cNvSpPr/>
      </dsp:nvSpPr>
      <dsp:spPr>
        <a:xfrm>
          <a:off x="1149844" y="129503"/>
          <a:ext cx="2846563" cy="2846563"/>
        </a:xfrm>
        <a:prstGeom prst="circularArrow">
          <a:avLst>
            <a:gd name="adj1" fmla="val 5085"/>
            <a:gd name="adj2" fmla="val 327528"/>
            <a:gd name="adj3" fmla="val 8671970"/>
            <a:gd name="adj4" fmla="val 1800502"/>
            <a:gd name="adj5" fmla="val 5932"/>
          </a:avLst>
        </a:prstGeom>
        <a:solidFill>
          <a:schemeClr val="accent6">
            <a:shade val="90000"/>
            <a:hueOff val="0"/>
            <a:satOff val="-16699"/>
            <a:lumOff val="159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F94473-CE2C-4CBB-A69C-FF0C10443084}">
      <dsp:nvSpPr>
        <dsp:cNvPr id="0" name=""/>
        <dsp:cNvSpPr/>
      </dsp:nvSpPr>
      <dsp:spPr>
        <a:xfrm>
          <a:off x="1097468" y="39200"/>
          <a:ext cx="2846563" cy="2846563"/>
        </a:xfrm>
        <a:prstGeom prst="circularArrow">
          <a:avLst>
            <a:gd name="adj1" fmla="val 5085"/>
            <a:gd name="adj2" fmla="val 327528"/>
            <a:gd name="adj3" fmla="val 15873039"/>
            <a:gd name="adj4" fmla="val 9000000"/>
            <a:gd name="adj5" fmla="val 5932"/>
          </a:avLst>
        </a:prstGeom>
        <a:solidFill>
          <a:schemeClr val="accent6">
            <a:shade val="90000"/>
            <a:hueOff val="0"/>
            <a:satOff val="-33397"/>
            <a:lumOff val="3191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FAE33-B085-40CA-A051-A76E0AED6A7D}">
      <dsp:nvSpPr>
        <dsp:cNvPr id="0" name=""/>
        <dsp:cNvSpPr/>
      </dsp:nvSpPr>
      <dsp:spPr>
        <a:xfrm>
          <a:off x="1358814" y="196002"/>
          <a:ext cx="2532958" cy="2532958"/>
        </a:xfrm>
        <a:prstGeom prst="pie">
          <a:avLst>
            <a:gd name="adj1" fmla="val 16200000"/>
            <a:gd name="adj2" fmla="val 180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Concepts Physico-chimiques </a:t>
          </a:r>
        </a:p>
      </dsp:txBody>
      <dsp:txXfrm>
        <a:off x="2693743" y="732748"/>
        <a:ext cx="904628" cy="753856"/>
      </dsp:txXfrm>
    </dsp:sp>
    <dsp:sp modelId="{D8287197-400A-4E50-977E-3FA4E1244044}">
      <dsp:nvSpPr>
        <dsp:cNvPr id="0" name=""/>
        <dsp:cNvSpPr/>
      </dsp:nvSpPr>
      <dsp:spPr>
        <a:xfrm>
          <a:off x="1306647" y="286465"/>
          <a:ext cx="2532958" cy="2532958"/>
        </a:xfrm>
        <a:prstGeom prst="pie">
          <a:avLst>
            <a:gd name="adj1" fmla="val 1800000"/>
            <a:gd name="adj2" fmla="val 9000000"/>
          </a:avLst>
        </a:prstGeom>
        <a:solidFill>
          <a:schemeClr val="accent6">
            <a:shade val="80000"/>
            <a:hueOff val="0"/>
            <a:satOff val="-16910"/>
            <a:lumOff val="16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Paramètres opératoires pertinents</a:t>
          </a:r>
        </a:p>
      </dsp:txBody>
      <dsp:txXfrm>
        <a:off x="1909732" y="1929873"/>
        <a:ext cx="1356942" cy="663393"/>
      </dsp:txXfrm>
    </dsp:sp>
    <dsp:sp modelId="{5AB00A86-0C5A-4245-9E22-4560AE6AE521}">
      <dsp:nvSpPr>
        <dsp:cNvPr id="0" name=""/>
        <dsp:cNvSpPr/>
      </dsp:nvSpPr>
      <dsp:spPr>
        <a:xfrm>
          <a:off x="1254480" y="196002"/>
          <a:ext cx="2532958" cy="2532958"/>
        </a:xfrm>
        <a:prstGeom prst="pie">
          <a:avLst>
            <a:gd name="adj1" fmla="val 9000000"/>
            <a:gd name="adj2" fmla="val 16200000"/>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Critères de performances</a:t>
          </a:r>
        </a:p>
      </dsp:txBody>
      <dsp:txXfrm>
        <a:off x="1547881" y="732748"/>
        <a:ext cx="904628" cy="753856"/>
      </dsp:txXfrm>
    </dsp:sp>
    <dsp:sp modelId="{0FC7C5EE-9ED1-43E9-A087-B9CD49288AD8}">
      <dsp:nvSpPr>
        <dsp:cNvPr id="0" name=""/>
        <dsp:cNvSpPr/>
      </dsp:nvSpPr>
      <dsp:spPr>
        <a:xfrm>
          <a:off x="1202220" y="39200"/>
          <a:ext cx="2846563" cy="2846563"/>
        </a:xfrm>
        <a:prstGeom prst="circularArrow">
          <a:avLst>
            <a:gd name="adj1" fmla="val 5085"/>
            <a:gd name="adj2" fmla="val 327528"/>
            <a:gd name="adj3" fmla="val 1472472"/>
            <a:gd name="adj4" fmla="val 16199432"/>
            <a:gd name="adj5" fmla="val 5932"/>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329539-30E2-4F62-9BC7-147C256B5C4F}">
      <dsp:nvSpPr>
        <dsp:cNvPr id="0" name=""/>
        <dsp:cNvSpPr/>
      </dsp:nvSpPr>
      <dsp:spPr>
        <a:xfrm>
          <a:off x="1149844" y="129503"/>
          <a:ext cx="2846563" cy="2846563"/>
        </a:xfrm>
        <a:prstGeom prst="circularArrow">
          <a:avLst>
            <a:gd name="adj1" fmla="val 5085"/>
            <a:gd name="adj2" fmla="val 327528"/>
            <a:gd name="adj3" fmla="val 8671970"/>
            <a:gd name="adj4" fmla="val 1800502"/>
            <a:gd name="adj5" fmla="val 5932"/>
          </a:avLst>
        </a:prstGeom>
        <a:solidFill>
          <a:schemeClr val="accent6">
            <a:shade val="90000"/>
            <a:hueOff val="0"/>
            <a:satOff val="-16699"/>
            <a:lumOff val="159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F94473-CE2C-4CBB-A69C-FF0C10443084}">
      <dsp:nvSpPr>
        <dsp:cNvPr id="0" name=""/>
        <dsp:cNvSpPr/>
      </dsp:nvSpPr>
      <dsp:spPr>
        <a:xfrm>
          <a:off x="1097468" y="39200"/>
          <a:ext cx="2846563" cy="2846563"/>
        </a:xfrm>
        <a:prstGeom prst="circularArrow">
          <a:avLst>
            <a:gd name="adj1" fmla="val 5085"/>
            <a:gd name="adj2" fmla="val 327528"/>
            <a:gd name="adj3" fmla="val 15873039"/>
            <a:gd name="adj4" fmla="val 9000000"/>
            <a:gd name="adj5" fmla="val 5932"/>
          </a:avLst>
        </a:prstGeom>
        <a:solidFill>
          <a:schemeClr val="accent6">
            <a:shade val="90000"/>
            <a:hueOff val="0"/>
            <a:satOff val="-33397"/>
            <a:lumOff val="3191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FAE33-B085-40CA-A051-A76E0AED6A7D}">
      <dsp:nvSpPr>
        <dsp:cNvPr id="0" name=""/>
        <dsp:cNvSpPr/>
      </dsp:nvSpPr>
      <dsp:spPr>
        <a:xfrm>
          <a:off x="1358814" y="196002"/>
          <a:ext cx="2532958" cy="2532958"/>
        </a:xfrm>
        <a:prstGeom prst="pie">
          <a:avLst>
            <a:gd name="adj1" fmla="val 16200000"/>
            <a:gd name="adj2" fmla="val 180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Modèles ?</a:t>
          </a:r>
        </a:p>
      </dsp:txBody>
      <dsp:txXfrm>
        <a:off x="2693743" y="732748"/>
        <a:ext cx="904628" cy="753856"/>
      </dsp:txXfrm>
    </dsp:sp>
    <dsp:sp modelId="{D8287197-400A-4E50-977E-3FA4E1244044}">
      <dsp:nvSpPr>
        <dsp:cNvPr id="0" name=""/>
        <dsp:cNvSpPr/>
      </dsp:nvSpPr>
      <dsp:spPr>
        <a:xfrm>
          <a:off x="1306647" y="286465"/>
          <a:ext cx="2532958" cy="2532958"/>
        </a:xfrm>
        <a:prstGeom prst="pie">
          <a:avLst>
            <a:gd name="adj1" fmla="val 1800000"/>
            <a:gd name="adj2" fmla="val 9000000"/>
          </a:avLst>
        </a:prstGeom>
        <a:solidFill>
          <a:schemeClr val="accent6">
            <a:shade val="80000"/>
            <a:hueOff val="0"/>
            <a:satOff val="-16910"/>
            <a:lumOff val="16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Informations tirées ?</a:t>
          </a:r>
        </a:p>
      </dsp:txBody>
      <dsp:txXfrm>
        <a:off x="1909732" y="1929873"/>
        <a:ext cx="1356942" cy="663393"/>
      </dsp:txXfrm>
    </dsp:sp>
    <dsp:sp modelId="{5AB00A86-0C5A-4245-9E22-4560AE6AE521}">
      <dsp:nvSpPr>
        <dsp:cNvPr id="0" name=""/>
        <dsp:cNvSpPr/>
      </dsp:nvSpPr>
      <dsp:spPr>
        <a:xfrm>
          <a:off x="1254480" y="196002"/>
          <a:ext cx="2532958" cy="2532958"/>
        </a:xfrm>
        <a:prstGeom prst="pie">
          <a:avLst>
            <a:gd name="adj1" fmla="val 9000000"/>
            <a:gd name="adj2" fmla="val 16200000"/>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Choix des données pertinents</a:t>
          </a:r>
        </a:p>
      </dsp:txBody>
      <dsp:txXfrm>
        <a:off x="1547881" y="732748"/>
        <a:ext cx="904628" cy="753856"/>
      </dsp:txXfrm>
    </dsp:sp>
    <dsp:sp modelId="{0FC7C5EE-9ED1-43E9-A087-B9CD49288AD8}">
      <dsp:nvSpPr>
        <dsp:cNvPr id="0" name=""/>
        <dsp:cNvSpPr/>
      </dsp:nvSpPr>
      <dsp:spPr>
        <a:xfrm>
          <a:off x="1202220" y="39200"/>
          <a:ext cx="2846563" cy="2846563"/>
        </a:xfrm>
        <a:prstGeom prst="circularArrow">
          <a:avLst>
            <a:gd name="adj1" fmla="val 5085"/>
            <a:gd name="adj2" fmla="val 327528"/>
            <a:gd name="adj3" fmla="val 1472472"/>
            <a:gd name="adj4" fmla="val 16199432"/>
            <a:gd name="adj5" fmla="val 5932"/>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329539-30E2-4F62-9BC7-147C256B5C4F}">
      <dsp:nvSpPr>
        <dsp:cNvPr id="0" name=""/>
        <dsp:cNvSpPr/>
      </dsp:nvSpPr>
      <dsp:spPr>
        <a:xfrm>
          <a:off x="1149844" y="129503"/>
          <a:ext cx="2846563" cy="2846563"/>
        </a:xfrm>
        <a:prstGeom prst="circularArrow">
          <a:avLst>
            <a:gd name="adj1" fmla="val 5085"/>
            <a:gd name="adj2" fmla="val 327528"/>
            <a:gd name="adj3" fmla="val 8671970"/>
            <a:gd name="adj4" fmla="val 1800502"/>
            <a:gd name="adj5" fmla="val 5932"/>
          </a:avLst>
        </a:prstGeom>
        <a:solidFill>
          <a:schemeClr val="accent6">
            <a:shade val="90000"/>
            <a:hueOff val="0"/>
            <a:satOff val="-16699"/>
            <a:lumOff val="159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F94473-CE2C-4CBB-A69C-FF0C10443084}">
      <dsp:nvSpPr>
        <dsp:cNvPr id="0" name=""/>
        <dsp:cNvSpPr/>
      </dsp:nvSpPr>
      <dsp:spPr>
        <a:xfrm>
          <a:off x="1097468" y="39200"/>
          <a:ext cx="2846563" cy="2846563"/>
        </a:xfrm>
        <a:prstGeom prst="circularArrow">
          <a:avLst>
            <a:gd name="adj1" fmla="val 5085"/>
            <a:gd name="adj2" fmla="val 327528"/>
            <a:gd name="adj3" fmla="val 15873039"/>
            <a:gd name="adj4" fmla="val 9000000"/>
            <a:gd name="adj5" fmla="val 5932"/>
          </a:avLst>
        </a:prstGeom>
        <a:solidFill>
          <a:schemeClr val="accent6">
            <a:shade val="90000"/>
            <a:hueOff val="0"/>
            <a:satOff val="-33397"/>
            <a:lumOff val="3191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FAE33-B085-40CA-A051-A76E0AED6A7D}">
      <dsp:nvSpPr>
        <dsp:cNvPr id="0" name=""/>
        <dsp:cNvSpPr/>
      </dsp:nvSpPr>
      <dsp:spPr>
        <a:xfrm>
          <a:off x="1358814" y="196002"/>
          <a:ext cx="2532958" cy="2532958"/>
        </a:xfrm>
        <a:prstGeom prst="pie">
          <a:avLst>
            <a:gd name="adj1" fmla="val 16200000"/>
            <a:gd name="adj2" fmla="val 180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Outils statistiques </a:t>
          </a:r>
        </a:p>
      </dsp:txBody>
      <dsp:txXfrm>
        <a:off x="2693743" y="732748"/>
        <a:ext cx="904628" cy="753856"/>
      </dsp:txXfrm>
    </dsp:sp>
    <dsp:sp modelId="{D8287197-400A-4E50-977E-3FA4E1244044}">
      <dsp:nvSpPr>
        <dsp:cNvPr id="0" name=""/>
        <dsp:cNvSpPr/>
      </dsp:nvSpPr>
      <dsp:spPr>
        <a:xfrm>
          <a:off x="1306647" y="286465"/>
          <a:ext cx="2532958" cy="2532958"/>
        </a:xfrm>
        <a:prstGeom prst="pie">
          <a:avLst>
            <a:gd name="adj1" fmla="val 1800000"/>
            <a:gd name="adj2" fmla="val 9000000"/>
          </a:avLst>
        </a:prstGeom>
        <a:solidFill>
          <a:schemeClr val="accent6">
            <a:shade val="80000"/>
            <a:hueOff val="0"/>
            <a:satOff val="-16910"/>
            <a:lumOff val="16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Qualité du résultat </a:t>
          </a:r>
        </a:p>
        <a:p>
          <a:pPr marL="0" lvl="0" indent="0" algn="ctr" defTabSz="444500">
            <a:lnSpc>
              <a:spcPct val="90000"/>
            </a:lnSpc>
            <a:spcBef>
              <a:spcPct val="0"/>
            </a:spcBef>
            <a:spcAft>
              <a:spcPct val="35000"/>
            </a:spcAft>
            <a:buNone/>
          </a:pPr>
          <a:r>
            <a:rPr lang="fr-FR" sz="1000" kern="1200" dirty="0"/>
            <a:t> IC, Exactitude ?</a:t>
          </a:r>
        </a:p>
      </dsp:txBody>
      <dsp:txXfrm>
        <a:off x="1909732" y="1929873"/>
        <a:ext cx="1356942" cy="663393"/>
      </dsp:txXfrm>
    </dsp:sp>
    <dsp:sp modelId="{5AB00A86-0C5A-4245-9E22-4560AE6AE521}">
      <dsp:nvSpPr>
        <dsp:cNvPr id="0" name=""/>
        <dsp:cNvSpPr/>
      </dsp:nvSpPr>
      <dsp:spPr>
        <a:xfrm>
          <a:off x="1254480" y="196002"/>
          <a:ext cx="2532958" cy="2532958"/>
        </a:xfrm>
        <a:prstGeom prst="pie">
          <a:avLst>
            <a:gd name="adj1" fmla="val 9000000"/>
            <a:gd name="adj2" fmla="val 16200000"/>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Procédures  règlementaires</a:t>
          </a:r>
        </a:p>
      </dsp:txBody>
      <dsp:txXfrm>
        <a:off x="1547881" y="732748"/>
        <a:ext cx="904628" cy="753856"/>
      </dsp:txXfrm>
    </dsp:sp>
    <dsp:sp modelId="{0FC7C5EE-9ED1-43E9-A087-B9CD49288AD8}">
      <dsp:nvSpPr>
        <dsp:cNvPr id="0" name=""/>
        <dsp:cNvSpPr/>
      </dsp:nvSpPr>
      <dsp:spPr>
        <a:xfrm>
          <a:off x="1202220" y="39200"/>
          <a:ext cx="2846563" cy="2846563"/>
        </a:xfrm>
        <a:prstGeom prst="circularArrow">
          <a:avLst>
            <a:gd name="adj1" fmla="val 5085"/>
            <a:gd name="adj2" fmla="val 327528"/>
            <a:gd name="adj3" fmla="val 1472472"/>
            <a:gd name="adj4" fmla="val 16199432"/>
            <a:gd name="adj5" fmla="val 5932"/>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329539-30E2-4F62-9BC7-147C256B5C4F}">
      <dsp:nvSpPr>
        <dsp:cNvPr id="0" name=""/>
        <dsp:cNvSpPr/>
      </dsp:nvSpPr>
      <dsp:spPr>
        <a:xfrm>
          <a:off x="1149844" y="129503"/>
          <a:ext cx="2846563" cy="2846563"/>
        </a:xfrm>
        <a:prstGeom prst="circularArrow">
          <a:avLst>
            <a:gd name="adj1" fmla="val 5085"/>
            <a:gd name="adj2" fmla="val 327528"/>
            <a:gd name="adj3" fmla="val 8671970"/>
            <a:gd name="adj4" fmla="val 1800502"/>
            <a:gd name="adj5" fmla="val 5932"/>
          </a:avLst>
        </a:prstGeom>
        <a:solidFill>
          <a:schemeClr val="accent6">
            <a:shade val="90000"/>
            <a:hueOff val="0"/>
            <a:satOff val="-16699"/>
            <a:lumOff val="159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F94473-CE2C-4CBB-A69C-FF0C10443084}">
      <dsp:nvSpPr>
        <dsp:cNvPr id="0" name=""/>
        <dsp:cNvSpPr/>
      </dsp:nvSpPr>
      <dsp:spPr>
        <a:xfrm>
          <a:off x="1097468" y="39200"/>
          <a:ext cx="2846563" cy="2846563"/>
        </a:xfrm>
        <a:prstGeom prst="circularArrow">
          <a:avLst>
            <a:gd name="adj1" fmla="val 5085"/>
            <a:gd name="adj2" fmla="val 327528"/>
            <a:gd name="adj3" fmla="val 15873039"/>
            <a:gd name="adj4" fmla="val 9000000"/>
            <a:gd name="adj5" fmla="val 5932"/>
          </a:avLst>
        </a:prstGeom>
        <a:solidFill>
          <a:schemeClr val="accent6">
            <a:shade val="90000"/>
            <a:hueOff val="0"/>
            <a:satOff val="-33397"/>
            <a:lumOff val="3191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FAE33-B085-40CA-A051-A76E0AED6A7D}">
      <dsp:nvSpPr>
        <dsp:cNvPr id="0" name=""/>
        <dsp:cNvSpPr/>
      </dsp:nvSpPr>
      <dsp:spPr>
        <a:xfrm>
          <a:off x="1358814" y="196002"/>
          <a:ext cx="2532958" cy="2532958"/>
        </a:xfrm>
        <a:prstGeom prst="pie">
          <a:avLst>
            <a:gd name="adj1" fmla="val 16200000"/>
            <a:gd name="adj2" fmla="val 180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err="1"/>
            <a:t>Développ</a:t>
          </a:r>
          <a:r>
            <a:rPr lang="fr-FR" sz="1500" kern="1200" dirty="0"/>
            <a:t>. durable</a:t>
          </a:r>
        </a:p>
      </dsp:txBody>
      <dsp:txXfrm>
        <a:off x="2693743" y="732748"/>
        <a:ext cx="904628" cy="753856"/>
      </dsp:txXfrm>
    </dsp:sp>
    <dsp:sp modelId="{D8287197-400A-4E50-977E-3FA4E1244044}">
      <dsp:nvSpPr>
        <dsp:cNvPr id="0" name=""/>
        <dsp:cNvSpPr/>
      </dsp:nvSpPr>
      <dsp:spPr>
        <a:xfrm>
          <a:off x="1306647" y="286465"/>
          <a:ext cx="2532958" cy="2532958"/>
        </a:xfrm>
        <a:prstGeom prst="pie">
          <a:avLst>
            <a:gd name="adj1" fmla="val 1800000"/>
            <a:gd name="adj2" fmla="val 9000000"/>
          </a:avLst>
        </a:prstGeom>
        <a:solidFill>
          <a:schemeClr val="accent6">
            <a:shade val="80000"/>
            <a:hueOff val="0"/>
            <a:satOff val="-16910"/>
            <a:lumOff val="16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Management</a:t>
          </a:r>
        </a:p>
      </dsp:txBody>
      <dsp:txXfrm>
        <a:off x="1909732" y="1929873"/>
        <a:ext cx="1356942" cy="663393"/>
      </dsp:txXfrm>
    </dsp:sp>
    <dsp:sp modelId="{5AB00A86-0C5A-4245-9E22-4560AE6AE521}">
      <dsp:nvSpPr>
        <dsp:cNvPr id="0" name=""/>
        <dsp:cNvSpPr/>
      </dsp:nvSpPr>
      <dsp:spPr>
        <a:xfrm>
          <a:off x="1254480" y="196002"/>
          <a:ext cx="2532958" cy="2532958"/>
        </a:xfrm>
        <a:prstGeom prst="pie">
          <a:avLst>
            <a:gd name="adj1" fmla="val 9000000"/>
            <a:gd name="adj2" fmla="val 16200000"/>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HSE</a:t>
          </a:r>
        </a:p>
      </dsp:txBody>
      <dsp:txXfrm>
        <a:off x="1547881" y="732748"/>
        <a:ext cx="904628" cy="753856"/>
      </dsp:txXfrm>
    </dsp:sp>
    <dsp:sp modelId="{0FC7C5EE-9ED1-43E9-A087-B9CD49288AD8}">
      <dsp:nvSpPr>
        <dsp:cNvPr id="0" name=""/>
        <dsp:cNvSpPr/>
      </dsp:nvSpPr>
      <dsp:spPr>
        <a:xfrm>
          <a:off x="1202220" y="39200"/>
          <a:ext cx="2846563" cy="2846563"/>
        </a:xfrm>
        <a:prstGeom prst="circularArrow">
          <a:avLst>
            <a:gd name="adj1" fmla="val 5085"/>
            <a:gd name="adj2" fmla="val 327528"/>
            <a:gd name="adj3" fmla="val 1472472"/>
            <a:gd name="adj4" fmla="val 16199432"/>
            <a:gd name="adj5" fmla="val 5932"/>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329539-30E2-4F62-9BC7-147C256B5C4F}">
      <dsp:nvSpPr>
        <dsp:cNvPr id="0" name=""/>
        <dsp:cNvSpPr/>
      </dsp:nvSpPr>
      <dsp:spPr>
        <a:xfrm>
          <a:off x="1149844" y="129503"/>
          <a:ext cx="2846563" cy="2846563"/>
        </a:xfrm>
        <a:prstGeom prst="circularArrow">
          <a:avLst>
            <a:gd name="adj1" fmla="val 5085"/>
            <a:gd name="adj2" fmla="val 327528"/>
            <a:gd name="adj3" fmla="val 8671970"/>
            <a:gd name="adj4" fmla="val 1800502"/>
            <a:gd name="adj5" fmla="val 5932"/>
          </a:avLst>
        </a:prstGeom>
        <a:solidFill>
          <a:schemeClr val="accent6">
            <a:shade val="90000"/>
            <a:hueOff val="0"/>
            <a:satOff val="-16699"/>
            <a:lumOff val="159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F94473-CE2C-4CBB-A69C-FF0C10443084}">
      <dsp:nvSpPr>
        <dsp:cNvPr id="0" name=""/>
        <dsp:cNvSpPr/>
      </dsp:nvSpPr>
      <dsp:spPr>
        <a:xfrm>
          <a:off x="1097468" y="39200"/>
          <a:ext cx="2846563" cy="2846563"/>
        </a:xfrm>
        <a:prstGeom prst="circularArrow">
          <a:avLst>
            <a:gd name="adj1" fmla="val 5085"/>
            <a:gd name="adj2" fmla="val 327528"/>
            <a:gd name="adj3" fmla="val 15873039"/>
            <a:gd name="adj4" fmla="val 9000000"/>
            <a:gd name="adj5" fmla="val 5932"/>
          </a:avLst>
        </a:prstGeom>
        <a:solidFill>
          <a:schemeClr val="accent6">
            <a:shade val="90000"/>
            <a:hueOff val="0"/>
            <a:satOff val="-33397"/>
            <a:lumOff val="3191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5521" tIns="47760" rIns="95521" bIns="47760" numCol="1" anchor="t" anchorCtr="0" compatLnSpc="1">
            <a:prstTxWarp prst="textNoShape">
              <a:avLst/>
            </a:prstTxWarp>
          </a:bodyPr>
          <a:lstStyle>
            <a:lvl1pPr>
              <a:defRPr sz="1300" b="0">
                <a:latin typeface="Arial" charset="0"/>
              </a:defRPr>
            </a:lvl1pPr>
          </a:lstStyle>
          <a:p>
            <a:pPr>
              <a:defRPr/>
            </a:pPr>
            <a:endParaRPr lang="fr-FR"/>
          </a:p>
        </p:txBody>
      </p:sp>
      <p:sp>
        <p:nvSpPr>
          <p:cNvPr id="4915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5521" tIns="47760" rIns="95521" bIns="47760" numCol="1" anchor="t" anchorCtr="0" compatLnSpc="1">
            <a:prstTxWarp prst="textNoShape">
              <a:avLst/>
            </a:prstTxWarp>
          </a:bodyPr>
          <a:lstStyle>
            <a:lvl1pPr algn="r">
              <a:defRPr sz="1300" b="0">
                <a:latin typeface="Arial" charset="0"/>
              </a:defRPr>
            </a:lvl1pPr>
          </a:lstStyle>
          <a:p>
            <a:pPr>
              <a:defRPr/>
            </a:pPr>
            <a:endParaRPr lang="fr-FR"/>
          </a:p>
        </p:txBody>
      </p:sp>
      <p:sp>
        <p:nvSpPr>
          <p:cNvPr id="49156"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5521" tIns="47760" rIns="95521" bIns="47760" numCol="1" anchor="b" anchorCtr="0" compatLnSpc="1">
            <a:prstTxWarp prst="textNoShape">
              <a:avLst/>
            </a:prstTxWarp>
          </a:bodyPr>
          <a:lstStyle>
            <a:lvl1pPr>
              <a:defRPr sz="1300" b="0">
                <a:latin typeface="Arial" charset="0"/>
              </a:defRPr>
            </a:lvl1pPr>
          </a:lstStyle>
          <a:p>
            <a:pPr>
              <a:defRPr/>
            </a:pPr>
            <a:endParaRPr lang="fr-FR"/>
          </a:p>
        </p:txBody>
      </p:sp>
      <p:sp>
        <p:nvSpPr>
          <p:cNvPr id="49157"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5521" tIns="47760" rIns="95521" bIns="47760" numCol="1" anchor="b" anchorCtr="0" compatLnSpc="1">
            <a:prstTxWarp prst="textNoShape">
              <a:avLst/>
            </a:prstTxWarp>
          </a:bodyPr>
          <a:lstStyle>
            <a:lvl1pPr algn="r">
              <a:defRPr sz="1300" b="0">
                <a:latin typeface="Arial" charset="0"/>
              </a:defRPr>
            </a:lvl1pPr>
          </a:lstStyle>
          <a:p>
            <a:pPr>
              <a:defRPr/>
            </a:pPr>
            <a:fld id="{B8FD67EC-DD48-4F1F-B2DC-5DFC0A8527C0}" type="slidenum">
              <a:rPr lang="fr-FR"/>
              <a:pPr>
                <a:defRPr/>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5521" tIns="47760" rIns="95521" bIns="47760" numCol="1" anchor="t" anchorCtr="0" compatLnSpc="1">
            <a:prstTxWarp prst="textNoShape">
              <a:avLst/>
            </a:prstTxWarp>
          </a:bodyPr>
          <a:lstStyle>
            <a:lvl1pPr>
              <a:defRPr sz="1300" b="0">
                <a:latin typeface="Arial" charset="0"/>
              </a:defRPr>
            </a:lvl1pPr>
          </a:lstStyle>
          <a:p>
            <a:pPr>
              <a:defRPr/>
            </a:pPr>
            <a:endParaRPr lang="fr-FR"/>
          </a:p>
        </p:txBody>
      </p:sp>
      <p:sp>
        <p:nvSpPr>
          <p:cNvPr id="5837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5521" tIns="47760" rIns="95521" bIns="47760" numCol="1" anchor="t" anchorCtr="0" compatLnSpc="1">
            <a:prstTxWarp prst="textNoShape">
              <a:avLst/>
            </a:prstTxWarp>
          </a:bodyPr>
          <a:lstStyle>
            <a:lvl1pPr algn="r">
              <a:defRPr sz="1300" b="0">
                <a:latin typeface="Arial" charset="0"/>
              </a:defRPr>
            </a:lvl1pPr>
          </a:lstStyle>
          <a:p>
            <a:pPr>
              <a:defRPr/>
            </a:pPr>
            <a:endParaRPr lang="fr-FR"/>
          </a:p>
        </p:txBody>
      </p:sp>
      <p:sp>
        <p:nvSpPr>
          <p:cNvPr id="32772" name="Rectangle 4"/>
          <p:cNvSpPr>
            <a:spLocks noGrp="1" noRot="1" noChangeAspect="1" noChangeArrowheads="1" noTextEdit="1"/>
          </p:cNvSpPr>
          <p:nvPr>
            <p:ph type="sldImg" idx="2"/>
          </p:nvPr>
        </p:nvSpPr>
        <p:spPr bwMode="auto">
          <a:xfrm>
            <a:off x="995363" y="768350"/>
            <a:ext cx="5114925" cy="3836988"/>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5521" tIns="47760" rIns="95521" bIns="4776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8374"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5521" tIns="47760" rIns="95521" bIns="47760" numCol="1" anchor="b" anchorCtr="0" compatLnSpc="1">
            <a:prstTxWarp prst="textNoShape">
              <a:avLst/>
            </a:prstTxWarp>
          </a:bodyPr>
          <a:lstStyle>
            <a:lvl1pPr>
              <a:defRPr sz="1300" b="0">
                <a:latin typeface="Arial" charset="0"/>
              </a:defRPr>
            </a:lvl1pPr>
          </a:lstStyle>
          <a:p>
            <a:pPr>
              <a:defRPr/>
            </a:pPr>
            <a:endParaRPr lang="fr-FR"/>
          </a:p>
        </p:txBody>
      </p:sp>
      <p:sp>
        <p:nvSpPr>
          <p:cNvPr id="58375"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5521" tIns="47760" rIns="95521" bIns="47760" numCol="1" anchor="b" anchorCtr="0" compatLnSpc="1">
            <a:prstTxWarp prst="textNoShape">
              <a:avLst/>
            </a:prstTxWarp>
          </a:bodyPr>
          <a:lstStyle>
            <a:lvl1pPr algn="r">
              <a:defRPr sz="1300" b="0">
                <a:latin typeface="Arial" charset="0"/>
              </a:defRPr>
            </a:lvl1pPr>
          </a:lstStyle>
          <a:p>
            <a:pPr>
              <a:defRPr/>
            </a:pPr>
            <a:fld id="{8B910605-1AC7-420B-8F5C-496123F62A19}"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etiers.jetravailledanslachimie.fr/fiche/8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7FE1F98-6D4C-4353-A605-CF38367838C6}" type="slidenum">
              <a:rPr lang="fr-FR" smtClean="0"/>
              <a:pPr/>
              <a:t>1</a:t>
            </a:fld>
            <a:endParaRPr lang="fr-FR"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fr-FR" dirty="0"/>
          </a:p>
          <a:p>
            <a:pPr eaLnBrk="1" hangingPunct="1"/>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0" i="0" dirty="0">
                <a:solidFill>
                  <a:srgbClr val="333333"/>
                </a:solidFill>
                <a:effectLst/>
                <a:latin typeface="Helvetica Neue"/>
              </a:rPr>
              <a:t>Les métiers de l'analyse et du contrôle sont </a:t>
            </a:r>
            <a:r>
              <a:rPr lang="fr-FR" b="1" i="0" dirty="0">
                <a:solidFill>
                  <a:srgbClr val="333333"/>
                </a:solidFill>
                <a:effectLst/>
                <a:latin typeface="Helvetica Neue"/>
              </a:rPr>
              <a:t>reconnus à part entière e</a:t>
            </a:r>
            <a:r>
              <a:rPr lang="fr-FR" b="0" i="0" dirty="0">
                <a:solidFill>
                  <a:srgbClr val="333333"/>
                </a:solidFill>
                <a:effectLst/>
                <a:latin typeface="Helvetica Neue"/>
              </a:rPr>
              <a:t>t sont recensés dans le </a:t>
            </a:r>
            <a:r>
              <a:rPr lang="fr-FR" b="1" i="0" u="none" strike="noStrike" dirty="0">
                <a:solidFill>
                  <a:srgbClr val="94C11F"/>
                </a:solidFill>
                <a:effectLst/>
                <a:latin typeface="Helvetica Neue"/>
                <a:hlinkClick r:id="rId3"/>
              </a:rPr>
              <a:t>Répertoire des Métiers des Industries Chimiques</a:t>
            </a:r>
            <a:r>
              <a:rPr lang="fr-FR" b="0" i="0" dirty="0">
                <a:solidFill>
                  <a:srgbClr val="333333"/>
                </a:solidFill>
                <a:effectLst/>
                <a:latin typeface="Helvetica Neue"/>
              </a:rPr>
              <a:t>. Leur présence au </a:t>
            </a:r>
            <a:r>
              <a:rPr lang="fr-FR" b="0" i="0" dirty="0" err="1">
                <a:solidFill>
                  <a:srgbClr val="333333"/>
                </a:solidFill>
                <a:effectLst/>
                <a:latin typeface="Helvetica Neue"/>
              </a:rPr>
              <a:t>coeur</a:t>
            </a:r>
            <a:r>
              <a:rPr lang="fr-FR" b="0" i="0" dirty="0">
                <a:solidFill>
                  <a:srgbClr val="333333"/>
                </a:solidFill>
                <a:effectLst/>
                <a:latin typeface="Helvetica Neue"/>
              </a:rPr>
              <a:t> de tous les métiers de la chimie,  leur procure un </a:t>
            </a:r>
            <a:r>
              <a:rPr lang="fr-FR" b="1" i="0" dirty="0">
                <a:solidFill>
                  <a:srgbClr val="333333"/>
                </a:solidFill>
                <a:effectLst/>
                <a:latin typeface="Helvetica Neue"/>
              </a:rPr>
              <a:t>statut valorisé et reconnu</a:t>
            </a:r>
            <a:r>
              <a:rPr lang="fr-FR" b="0" i="0" dirty="0">
                <a:solidFill>
                  <a:srgbClr val="333333"/>
                </a:solidFill>
                <a:effectLst/>
                <a:latin typeface="Helvetica Neue"/>
              </a:rPr>
              <a:t>. Au sein du Master, nous accompagnons chaque étudiant dans l'élaboration de son projet professionnel, à trouver son secteur pour s'épanouir dans son métier. Sur un secteur qui paraît très spécialisé, </a:t>
            </a:r>
            <a:r>
              <a:rPr lang="fr-FR" b="1" i="0" dirty="0">
                <a:solidFill>
                  <a:srgbClr val="333333"/>
                </a:solidFill>
                <a:effectLst/>
                <a:latin typeface="Helvetica Neue"/>
              </a:rPr>
              <a:t>les fonctions et domaines d'application sont multiples :</a:t>
            </a:r>
            <a:r>
              <a:rPr lang="fr-FR" b="0" i="0" dirty="0">
                <a:solidFill>
                  <a:srgbClr val="333333"/>
                </a:solidFill>
                <a:effectLst/>
                <a:latin typeface="Helvetica Neue"/>
              </a:rPr>
              <a:t> </a:t>
            </a:r>
          </a:p>
          <a:p>
            <a:pPr algn="just">
              <a:buFont typeface="Arial" panose="020B0604020202020204" pitchFamily="34" charset="0"/>
              <a:buChar char="•"/>
            </a:pPr>
            <a:r>
              <a:rPr lang="fr-FR" b="0" i="0" dirty="0">
                <a:solidFill>
                  <a:srgbClr val="333333"/>
                </a:solidFill>
                <a:effectLst/>
                <a:latin typeface="Helvetica Neue"/>
              </a:rPr>
              <a:t>Recherche et Développement</a:t>
            </a:r>
          </a:p>
          <a:p>
            <a:pPr algn="just">
              <a:buFont typeface="Arial" panose="020B0604020202020204" pitchFamily="34" charset="0"/>
              <a:buChar char="•"/>
            </a:pPr>
            <a:r>
              <a:rPr lang="fr-FR" b="0" i="0" dirty="0">
                <a:solidFill>
                  <a:srgbClr val="333333"/>
                </a:solidFill>
                <a:effectLst/>
                <a:latin typeface="Helvetica Neue"/>
              </a:rPr>
              <a:t>Gestion de laboratoire d'analyse</a:t>
            </a:r>
          </a:p>
          <a:p>
            <a:pPr algn="just">
              <a:buFont typeface="Arial" panose="020B0604020202020204" pitchFamily="34" charset="0"/>
              <a:buChar char="•"/>
            </a:pPr>
            <a:r>
              <a:rPr lang="fr-FR" b="0" i="0" dirty="0">
                <a:solidFill>
                  <a:srgbClr val="333333"/>
                </a:solidFill>
                <a:effectLst/>
                <a:latin typeface="Helvetica Neue"/>
              </a:rPr>
              <a:t>Contrôle Qualité / Contrôle de production / Contrôle en ligne</a:t>
            </a:r>
          </a:p>
          <a:p>
            <a:pPr algn="just">
              <a:buFont typeface="Arial" panose="020B0604020202020204" pitchFamily="34" charset="0"/>
              <a:buChar char="•"/>
            </a:pPr>
            <a:r>
              <a:rPr lang="fr-FR" b="0" i="0" dirty="0">
                <a:solidFill>
                  <a:srgbClr val="333333"/>
                </a:solidFill>
                <a:effectLst/>
                <a:latin typeface="Helvetica Neue"/>
              </a:rPr>
              <a:t>Instrumentation scientifique</a:t>
            </a:r>
          </a:p>
          <a:p>
            <a:pPr algn="just">
              <a:buFont typeface="Arial" panose="020B0604020202020204" pitchFamily="34" charset="0"/>
              <a:buChar char="•"/>
            </a:pPr>
            <a:r>
              <a:rPr lang="fr-FR" b="0" i="0" dirty="0">
                <a:solidFill>
                  <a:srgbClr val="333333"/>
                </a:solidFill>
                <a:effectLst/>
                <a:latin typeface="Helvetica Neue"/>
              </a:rPr>
              <a:t>Technico-commercial</a:t>
            </a:r>
          </a:p>
          <a:p>
            <a:pPr algn="just">
              <a:buFont typeface="Arial" panose="020B0604020202020204" pitchFamily="34" charset="0"/>
              <a:buChar char="•"/>
            </a:pPr>
            <a:r>
              <a:rPr lang="fr-FR" b="0" i="0" dirty="0">
                <a:solidFill>
                  <a:srgbClr val="333333"/>
                </a:solidFill>
                <a:effectLst/>
                <a:latin typeface="Helvetica Neue"/>
              </a:rPr>
              <a:t>Douanes, Fraudes, Police et Expertise</a:t>
            </a:r>
          </a:p>
          <a:p>
            <a:pPr algn="just">
              <a:buFont typeface="Arial" panose="020B0604020202020204" pitchFamily="34" charset="0"/>
              <a:buChar char="•"/>
            </a:pPr>
            <a:r>
              <a:rPr lang="fr-FR" b="0" i="0" dirty="0">
                <a:solidFill>
                  <a:srgbClr val="333333"/>
                </a:solidFill>
                <a:effectLst/>
                <a:latin typeface="Helvetica Neue"/>
              </a:rPr>
              <a:t>Formation en entreprise</a:t>
            </a:r>
          </a:p>
          <a:p>
            <a:pPr algn="just"/>
            <a:r>
              <a:rPr lang="fr-FR" b="0" i="0" dirty="0">
                <a:solidFill>
                  <a:srgbClr val="333333"/>
                </a:solidFill>
                <a:effectLst/>
                <a:latin typeface="Helvetica Neue"/>
              </a:rPr>
              <a:t> </a:t>
            </a:r>
          </a:p>
          <a:p>
            <a:endParaRPr lang="fr-FR" dirty="0"/>
          </a:p>
        </p:txBody>
      </p:sp>
      <p:sp>
        <p:nvSpPr>
          <p:cNvPr id="4" name="Espace réservé du numéro de diapositive 3"/>
          <p:cNvSpPr>
            <a:spLocks noGrp="1"/>
          </p:cNvSpPr>
          <p:nvPr>
            <p:ph type="sldNum" sz="quarter" idx="5"/>
          </p:nvPr>
        </p:nvSpPr>
        <p:spPr/>
        <p:txBody>
          <a:bodyPr/>
          <a:lstStyle/>
          <a:p>
            <a:pPr>
              <a:defRPr/>
            </a:pPr>
            <a:fld id="{8B910605-1AC7-420B-8F5C-496123F62A19}" type="slidenum">
              <a:rPr lang="fr-FR" smtClean="0"/>
              <a:pPr>
                <a:defRPr/>
              </a:pPr>
              <a:t>2</a:t>
            </a:fld>
            <a:endParaRPr lang="fr-FR"/>
          </a:p>
        </p:txBody>
      </p:sp>
    </p:spTree>
    <p:extLst>
      <p:ext uri="{BB962C8B-B14F-4D97-AF65-F5344CB8AC3E}">
        <p14:creationId xmlns:p14="http://schemas.microsoft.com/office/powerpoint/2010/main" val="239333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Connaissances /compétences scientifiques (méthodes analytiques, stat..) mais pas que … réglementaires, managériales, communication (gestion de  projet, synthèse)</a:t>
            </a:r>
          </a:p>
          <a:p>
            <a:r>
              <a:rPr lang="fr-FR" dirty="0"/>
              <a:t> et un niveau de maitrise spécifiques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Maitrise de la complexité </a:t>
            </a:r>
          </a:p>
          <a:p>
            <a:r>
              <a:rPr lang="fr-FR" dirty="0"/>
              <a:t>=&gt; base pour développer ou mettre en œuvre des idées de manière originale</a:t>
            </a:r>
          </a:p>
          <a:p>
            <a:endParaRPr lang="fr-FR" dirty="0"/>
          </a:p>
        </p:txBody>
      </p:sp>
      <p:sp>
        <p:nvSpPr>
          <p:cNvPr id="4" name="Espace réservé du numéro de diapositive 3"/>
          <p:cNvSpPr>
            <a:spLocks noGrp="1"/>
          </p:cNvSpPr>
          <p:nvPr>
            <p:ph type="sldNum" sz="quarter" idx="5"/>
          </p:nvPr>
        </p:nvSpPr>
        <p:spPr/>
        <p:txBody>
          <a:bodyPr/>
          <a:lstStyle/>
          <a:p>
            <a:pPr>
              <a:defRPr/>
            </a:pPr>
            <a:fld id="{8B910605-1AC7-420B-8F5C-496123F62A19}" type="slidenum">
              <a:rPr lang="fr-FR" smtClean="0"/>
              <a:pPr>
                <a:defRPr/>
              </a:pPr>
              <a:t>7</a:t>
            </a:fld>
            <a:endParaRPr lang="fr-FR"/>
          </a:p>
        </p:txBody>
      </p:sp>
    </p:spTree>
    <p:extLst>
      <p:ext uri="{BB962C8B-B14F-4D97-AF65-F5344CB8AC3E}">
        <p14:creationId xmlns:p14="http://schemas.microsoft.com/office/powerpoint/2010/main" val="299545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B910605-1AC7-420B-8F5C-496123F62A19}" type="slidenum">
              <a:rPr lang="fr-FR" smtClean="0"/>
              <a:pPr>
                <a:defRPr/>
              </a:pPr>
              <a:t>13</a:t>
            </a:fld>
            <a:endParaRPr lang="fr-FR"/>
          </a:p>
        </p:txBody>
      </p:sp>
    </p:spTree>
    <p:extLst>
      <p:ext uri="{BB962C8B-B14F-4D97-AF65-F5344CB8AC3E}">
        <p14:creationId xmlns:p14="http://schemas.microsoft.com/office/powerpoint/2010/main" val="4080361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B910605-1AC7-420B-8F5C-496123F62A19}" type="slidenum">
              <a:rPr lang="fr-FR" smtClean="0"/>
              <a:pPr>
                <a:defRPr/>
              </a:pPr>
              <a:t>14</a:t>
            </a:fld>
            <a:endParaRPr lang="fr-FR"/>
          </a:p>
        </p:txBody>
      </p:sp>
    </p:spTree>
    <p:extLst>
      <p:ext uri="{BB962C8B-B14F-4D97-AF65-F5344CB8AC3E}">
        <p14:creationId xmlns:p14="http://schemas.microsoft.com/office/powerpoint/2010/main" val="149726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le stage est commencé en Octobre, on décompte les jours d’alternance (les étudiants recherche sont libres) pour réduire la période de fin d’année sinon on réalise une étude bibliographique avec Rapport fin Juin.</a:t>
            </a:r>
          </a:p>
          <a:p>
            <a:r>
              <a:rPr lang="fr-FR" dirty="0"/>
              <a:t> </a:t>
            </a:r>
          </a:p>
        </p:txBody>
      </p:sp>
      <p:sp>
        <p:nvSpPr>
          <p:cNvPr id="4" name="Espace réservé du numéro de diapositive 3"/>
          <p:cNvSpPr>
            <a:spLocks noGrp="1"/>
          </p:cNvSpPr>
          <p:nvPr>
            <p:ph type="sldNum" sz="quarter" idx="5"/>
          </p:nvPr>
        </p:nvSpPr>
        <p:spPr/>
        <p:txBody>
          <a:bodyPr/>
          <a:lstStyle/>
          <a:p>
            <a:pPr>
              <a:defRPr/>
            </a:pPr>
            <a:fld id="{8B910605-1AC7-420B-8F5C-496123F62A19}" type="slidenum">
              <a:rPr lang="fr-FR" smtClean="0"/>
              <a:pPr>
                <a:defRPr/>
              </a:pPr>
              <a:t>15</a:t>
            </a:fld>
            <a:endParaRPr lang="fr-FR" dirty="0"/>
          </a:p>
        </p:txBody>
      </p:sp>
    </p:spTree>
    <p:extLst>
      <p:ext uri="{BB962C8B-B14F-4D97-AF65-F5344CB8AC3E}">
        <p14:creationId xmlns:p14="http://schemas.microsoft.com/office/powerpoint/2010/main" val="2743905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B910605-1AC7-420B-8F5C-496123F62A19}" type="slidenum">
              <a:rPr lang="fr-FR" smtClean="0"/>
              <a:pPr>
                <a:defRPr/>
              </a:pPr>
              <a:t>18</a:t>
            </a:fld>
            <a:endParaRPr lang="fr-FR"/>
          </a:p>
        </p:txBody>
      </p:sp>
    </p:spTree>
    <p:extLst>
      <p:ext uri="{BB962C8B-B14F-4D97-AF65-F5344CB8AC3E}">
        <p14:creationId xmlns:p14="http://schemas.microsoft.com/office/powerpoint/2010/main" val="1095179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C4C5B1C7-7182-4C64-BF78-E26624428440}"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sz="quarter" idx="10"/>
          </p:nvPr>
        </p:nvSpPr>
        <p:spPr>
          <a:ln/>
        </p:spPr>
        <p:txBody>
          <a:bodyPr/>
          <a:lstStyle>
            <a:lvl1pPr>
              <a:defRPr/>
            </a:lvl1pPr>
          </a:lstStyle>
          <a:p>
            <a:pPr>
              <a:defRPr/>
            </a:pPr>
            <a:fld id="{376486D3-2CD0-4B5C-94AF-E332F3B4D064}"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sz="quarter" idx="10"/>
          </p:nvPr>
        </p:nvSpPr>
        <p:spPr>
          <a:ln/>
        </p:spPr>
        <p:txBody>
          <a:bodyPr/>
          <a:lstStyle>
            <a:lvl1pPr>
              <a:defRPr/>
            </a:lvl1pPr>
          </a:lstStyle>
          <a:p>
            <a:pPr>
              <a:defRPr/>
            </a:pPr>
            <a:fld id="{819692A4-925F-448E-BE03-3533990E51D7}"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sz="quarter" idx="10"/>
          </p:nvPr>
        </p:nvSpPr>
        <p:spPr>
          <a:ln/>
        </p:spPr>
        <p:txBody>
          <a:bodyPr/>
          <a:lstStyle>
            <a:lvl1pPr>
              <a:defRPr/>
            </a:lvl1pPr>
          </a:lstStyle>
          <a:p>
            <a:pPr>
              <a:defRPr/>
            </a:pPr>
            <a:fld id="{0793BEFD-48CB-44AD-B4DB-2824037744F0}"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7EEAE926-42E5-40A0-B3B0-AE3948D38A69}"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6"/>
          <p:cNvSpPr>
            <a:spLocks noGrp="1" noChangeArrowheads="1"/>
          </p:cNvSpPr>
          <p:nvPr>
            <p:ph type="sldNum" sz="quarter" idx="10"/>
          </p:nvPr>
        </p:nvSpPr>
        <p:spPr>
          <a:ln/>
        </p:spPr>
        <p:txBody>
          <a:bodyPr/>
          <a:lstStyle>
            <a:lvl1pPr>
              <a:defRPr/>
            </a:lvl1pPr>
          </a:lstStyle>
          <a:p>
            <a:pPr>
              <a:defRPr/>
            </a:pPr>
            <a:fld id="{A2199938-D528-4D27-9BD1-10277F479712}"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p:cNvSpPr>
            <a:spLocks noGrp="1" noChangeArrowheads="1"/>
          </p:cNvSpPr>
          <p:nvPr>
            <p:ph type="sldNum" sz="quarter" idx="10"/>
          </p:nvPr>
        </p:nvSpPr>
        <p:spPr>
          <a:ln/>
        </p:spPr>
        <p:txBody>
          <a:bodyPr/>
          <a:lstStyle>
            <a:lvl1pPr>
              <a:defRPr/>
            </a:lvl1pPr>
          </a:lstStyle>
          <a:p>
            <a:pPr>
              <a:defRPr/>
            </a:pPr>
            <a:fld id="{A347C89D-0023-44A6-88EF-6B050F2BCC99}"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Rectangle 6"/>
          <p:cNvSpPr>
            <a:spLocks noGrp="1" noChangeArrowheads="1"/>
          </p:cNvSpPr>
          <p:nvPr>
            <p:ph type="sldNum" sz="quarter" idx="10"/>
          </p:nvPr>
        </p:nvSpPr>
        <p:spPr>
          <a:ln/>
        </p:spPr>
        <p:txBody>
          <a:bodyPr/>
          <a:lstStyle>
            <a:lvl1pPr>
              <a:defRPr/>
            </a:lvl1pPr>
          </a:lstStyle>
          <a:p>
            <a:pPr>
              <a:defRPr/>
            </a:pPr>
            <a:fld id="{4DF1BBCC-32F0-4D7F-9DDD-9DDFBF6D1DDD}"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03E431A-49F8-4D5B-BA0F-753D6F1290AC}"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2BFEF63D-0574-4949-8044-631462AA50CD}"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BDE0F660-38EF-4253-9063-9D7DEF5FB2E7}"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680BCD93-AFA3-4B56-815D-BE8B5B819450}" type="slidenum">
              <a:rPr lang="fr-FR"/>
              <a:pPr>
                <a:defRPr/>
              </a:pPr>
              <a:t>‹N°›</a:t>
            </a:fld>
            <a:endParaRPr lang="fr-FR"/>
          </a:p>
        </p:txBody>
      </p:sp>
      <p:pic>
        <p:nvPicPr>
          <p:cNvPr id="1027" name="Picture 23" descr="logo quadri"/>
          <p:cNvPicPr>
            <a:picLocks noChangeAspect="1" noChangeArrowheads="1"/>
          </p:cNvPicPr>
          <p:nvPr userDrawn="1"/>
        </p:nvPicPr>
        <p:blipFill>
          <a:blip r:embed="rId13" cstate="print">
            <a:clrChange>
              <a:clrFrom>
                <a:srgbClr val="FDFDFD"/>
              </a:clrFrom>
              <a:clrTo>
                <a:srgbClr val="FDFDFD">
                  <a:alpha val="0"/>
                </a:srgbClr>
              </a:clrTo>
            </a:clrChange>
          </a:blip>
          <a:srcRect l="63483" t="13918" b="17076"/>
          <a:stretch>
            <a:fillRect/>
          </a:stretch>
        </p:blipFill>
        <p:spPr bwMode="auto">
          <a:xfrm>
            <a:off x="9644063" y="0"/>
            <a:ext cx="1304925" cy="936625"/>
          </a:xfrm>
          <a:prstGeom prst="rect">
            <a:avLst/>
          </a:prstGeom>
          <a:noFill/>
          <a:ln w="9525">
            <a:noFill/>
            <a:miter lim="800000"/>
            <a:headEnd/>
            <a:tailEnd/>
          </a:ln>
        </p:spPr>
      </p:pic>
      <p:pic>
        <p:nvPicPr>
          <p:cNvPr id="1028" name="Picture 9"/>
          <p:cNvPicPr>
            <a:picLocks noChangeAspect="1" noChangeArrowheads="1"/>
          </p:cNvPicPr>
          <p:nvPr userDrawn="1"/>
        </p:nvPicPr>
        <p:blipFill>
          <a:blip r:embed="rId14" cstate="print"/>
          <a:srcRect/>
          <a:stretch>
            <a:fillRect/>
          </a:stretch>
        </p:blipFill>
        <p:spPr bwMode="auto">
          <a:xfrm>
            <a:off x="8196263" y="7938"/>
            <a:ext cx="947737" cy="763587"/>
          </a:xfrm>
          <a:prstGeom prst="rect">
            <a:avLst/>
          </a:prstGeom>
          <a:noFill/>
          <a:ln w="9525">
            <a:noFill/>
            <a:miter lim="800000"/>
            <a:headEnd/>
            <a:tailEnd/>
          </a:ln>
        </p:spPr>
      </p:pic>
      <p:sp>
        <p:nvSpPr>
          <p:cNvPr id="6" name="Rectangle à coins arrondis 5"/>
          <p:cNvSpPr/>
          <p:nvPr userDrawn="1"/>
        </p:nvSpPr>
        <p:spPr bwMode="auto">
          <a:xfrm>
            <a:off x="108520" y="728704"/>
            <a:ext cx="8783960" cy="36000"/>
          </a:xfrm>
          <a:prstGeom prst="roundRect">
            <a:avLst/>
          </a:prstGeom>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fr-FR">
              <a:solidFill>
                <a:schemeClr val="tx1"/>
              </a:solidFill>
            </a:endParaRPr>
          </a:p>
        </p:txBody>
      </p:sp>
      <p:sp>
        <p:nvSpPr>
          <p:cNvPr id="7" name="ZoneTexte 6"/>
          <p:cNvSpPr txBox="1"/>
          <p:nvPr userDrawn="1"/>
        </p:nvSpPr>
        <p:spPr>
          <a:xfrm>
            <a:off x="7702550" y="611188"/>
            <a:ext cx="1190625" cy="138112"/>
          </a:xfrm>
          <a:prstGeom prst="rect">
            <a:avLst/>
          </a:prstGeom>
          <a:noFill/>
        </p:spPr>
        <p:txBody>
          <a:bodyPr wrap="none" lIns="0" tIns="0" rIns="0" bIns="0">
            <a:spAutoFit/>
          </a:bodyPr>
          <a:lstStyle/>
          <a:p>
            <a:pPr>
              <a:defRPr/>
            </a:pPr>
            <a:r>
              <a:rPr lang="fr-FR" sz="900" b="0" i="1" dirty="0"/>
              <a:t>Savoir </a:t>
            </a:r>
            <a:r>
              <a:rPr lang="fr-FR" sz="800" b="0" i="1" dirty="0"/>
              <a:t>faire la </a:t>
            </a:r>
            <a:r>
              <a:rPr lang="fr-FR" sz="800" i="1" dirty="0"/>
              <a:t>différence</a:t>
            </a:r>
          </a:p>
        </p:txBody>
      </p:sp>
      <p:sp>
        <p:nvSpPr>
          <p:cNvPr id="8" name="ZoneTexte 7"/>
          <p:cNvSpPr txBox="1"/>
          <p:nvPr userDrawn="1"/>
        </p:nvSpPr>
        <p:spPr>
          <a:xfrm>
            <a:off x="0" y="82550"/>
            <a:ext cx="3487738" cy="609600"/>
          </a:xfrm>
          <a:prstGeom prst="rect">
            <a:avLst/>
          </a:prstGeom>
          <a:noFill/>
        </p:spPr>
        <p:txBody>
          <a:bodyPr wrap="none">
            <a:spAutoFit/>
          </a:bodyPr>
          <a:lstStyle/>
          <a:p>
            <a:pPr>
              <a:lnSpc>
                <a:spcPts val="2100"/>
              </a:lnSpc>
              <a:defRPr/>
            </a:pPr>
            <a:r>
              <a:rPr lang="fr-FR" sz="2000" dirty="0">
                <a:solidFill>
                  <a:srgbClr val="FF8313"/>
                </a:solidFill>
                <a:latin typeface="Arial" pitchFamily="34" charset="0"/>
                <a:cs typeface="Arial" pitchFamily="34" charset="0"/>
              </a:rPr>
              <a:t>Master</a:t>
            </a:r>
            <a:r>
              <a:rPr lang="fr-FR" sz="2000" b="0" dirty="0">
                <a:latin typeface="Arial" pitchFamily="34" charset="0"/>
                <a:cs typeface="Arial" pitchFamily="34" charset="0"/>
              </a:rPr>
              <a:t> </a:t>
            </a:r>
            <a:r>
              <a:rPr lang="fr-FR" sz="2000" dirty="0">
                <a:latin typeface="Arial" pitchFamily="34" charset="0"/>
                <a:cs typeface="Arial" pitchFamily="34" charset="0"/>
              </a:rPr>
              <a:t>Analyse et Contrôle</a:t>
            </a:r>
          </a:p>
          <a:p>
            <a:pPr>
              <a:lnSpc>
                <a:spcPts val="2100"/>
              </a:lnSpc>
              <a:defRPr/>
            </a:pPr>
            <a:r>
              <a:rPr lang="fr-FR" dirty="0">
                <a:solidFill>
                  <a:schemeClr val="bg1">
                    <a:lumMod val="50000"/>
                  </a:schemeClr>
                </a:solidFill>
                <a:latin typeface="Arial" pitchFamily="34" charset="0"/>
                <a:cs typeface="Arial" pitchFamily="34" charset="0"/>
              </a:rPr>
              <a:t>Université Claude Bernard Lyon 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13.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emf"/></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19.xml.rels><?xml version="1.0" encoding="UTF-8" standalone="yes"?>
<Relationships xmlns="http://schemas.openxmlformats.org/package/2006/relationships"><Relationship Id="rId2" Type="http://schemas.openxmlformats.org/officeDocument/2006/relationships/hyperlink" Target="mailto:Vincent.dugas@univ-lyon1.f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3" Type="http://schemas.openxmlformats.org/officeDocument/2006/relationships/image" Target="../media/image16.jpeg"/><Relationship Id="rId18" Type="http://schemas.openxmlformats.org/officeDocument/2006/relationships/image" Target="../media/image21.png"/><Relationship Id="rId26" Type="http://schemas.openxmlformats.org/officeDocument/2006/relationships/image" Target="../media/image29.jpeg"/><Relationship Id="rId39" Type="http://schemas.openxmlformats.org/officeDocument/2006/relationships/image" Target="../media/image42.png"/><Relationship Id="rId21" Type="http://schemas.openxmlformats.org/officeDocument/2006/relationships/image" Target="../media/image24.jpeg"/><Relationship Id="rId34" Type="http://schemas.openxmlformats.org/officeDocument/2006/relationships/image" Target="../media/image37.png"/><Relationship Id="rId42" Type="http://schemas.openxmlformats.org/officeDocument/2006/relationships/image" Target="../media/image45.png"/><Relationship Id="rId7" Type="http://schemas.openxmlformats.org/officeDocument/2006/relationships/image" Target="../media/image10.jpeg"/><Relationship Id="rId2" Type="http://schemas.openxmlformats.org/officeDocument/2006/relationships/image" Target="../media/image5.png"/><Relationship Id="rId16" Type="http://schemas.openxmlformats.org/officeDocument/2006/relationships/image" Target="../media/image19.jpeg"/><Relationship Id="rId29"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jpeg"/><Relationship Id="rId24" Type="http://schemas.openxmlformats.org/officeDocument/2006/relationships/image" Target="../media/image27.png"/><Relationship Id="rId32" Type="http://schemas.openxmlformats.org/officeDocument/2006/relationships/image" Target="../media/image35.jpeg"/><Relationship Id="rId37" Type="http://schemas.openxmlformats.org/officeDocument/2006/relationships/image" Target="../media/image40.png"/><Relationship Id="rId40" Type="http://schemas.openxmlformats.org/officeDocument/2006/relationships/image" Target="../media/image43.jpeg"/><Relationship Id="rId45" Type="http://schemas.openxmlformats.org/officeDocument/2006/relationships/image" Target="../media/image48.pn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jpeg"/><Relationship Id="rId28" Type="http://schemas.openxmlformats.org/officeDocument/2006/relationships/image" Target="../media/image31.jpeg"/><Relationship Id="rId36" Type="http://schemas.openxmlformats.org/officeDocument/2006/relationships/image" Target="../media/image39.jpeg"/><Relationship Id="rId10" Type="http://schemas.openxmlformats.org/officeDocument/2006/relationships/image" Target="../media/image13.png"/><Relationship Id="rId19" Type="http://schemas.openxmlformats.org/officeDocument/2006/relationships/image" Target="../media/image22.jpeg"/><Relationship Id="rId31" Type="http://schemas.openxmlformats.org/officeDocument/2006/relationships/image" Target="../media/image34.jpeg"/><Relationship Id="rId44" Type="http://schemas.openxmlformats.org/officeDocument/2006/relationships/image" Target="../media/image47.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jpeg"/><Relationship Id="rId30" Type="http://schemas.openxmlformats.org/officeDocument/2006/relationships/image" Target="../media/image33.jpeg"/><Relationship Id="rId35" Type="http://schemas.openxmlformats.org/officeDocument/2006/relationships/image" Target="../media/image38.png"/><Relationship Id="rId43" Type="http://schemas.openxmlformats.org/officeDocument/2006/relationships/image" Target="../media/image46.png"/><Relationship Id="rId8" Type="http://schemas.openxmlformats.org/officeDocument/2006/relationships/image" Target="../media/image11.png"/><Relationship Id="rId3" Type="http://schemas.openxmlformats.org/officeDocument/2006/relationships/image" Target="../media/image6.jpe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jpeg"/><Relationship Id="rId20" Type="http://schemas.openxmlformats.org/officeDocument/2006/relationships/image" Target="../media/image23.jpeg"/><Relationship Id="rId41" Type="http://schemas.openxmlformats.org/officeDocument/2006/relationships/image" Target="../media/image44.jpeg"/></Relationships>
</file>

<file path=ppt/slides/_rels/slide9.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0" y="1196752"/>
            <a:ext cx="9144000" cy="5078313"/>
          </a:xfrm>
          <a:prstGeom prst="rect">
            <a:avLst/>
          </a:prstGeom>
          <a:noFill/>
          <a:ln w="9525">
            <a:noFill/>
            <a:miter lim="800000"/>
            <a:headEnd/>
            <a:tailEnd/>
          </a:ln>
        </p:spPr>
        <p:txBody>
          <a:bodyPr wrap="square">
            <a:spAutoFit/>
          </a:bodyPr>
          <a:lstStyle/>
          <a:p>
            <a:pPr algn="ctr"/>
            <a:r>
              <a:rPr lang="fr-FR" sz="3600" dirty="0">
                <a:cs typeface="Arial" charset="0"/>
              </a:rPr>
              <a:t>Des métiers de </a:t>
            </a:r>
          </a:p>
          <a:p>
            <a:pPr algn="ctr"/>
            <a:r>
              <a:rPr lang="fr-FR" sz="3600" dirty="0">
                <a:cs typeface="Arial" charset="0"/>
              </a:rPr>
              <a:t>l’Analyse et du Contrôle</a:t>
            </a:r>
          </a:p>
          <a:p>
            <a:pPr algn="ctr"/>
            <a:endParaRPr lang="fr-FR" sz="3600" dirty="0">
              <a:cs typeface="Arial" charset="0"/>
            </a:endParaRPr>
          </a:p>
          <a:p>
            <a:pPr algn="ctr"/>
            <a:r>
              <a:rPr lang="fr-FR" sz="3600" dirty="0">
                <a:cs typeface="Arial" charset="0"/>
              </a:rPr>
              <a:t>au...</a:t>
            </a:r>
            <a:r>
              <a:rPr lang="fr-FR" sz="3600" dirty="0">
                <a:solidFill>
                  <a:srgbClr val="FF9900"/>
                </a:solidFill>
                <a:cs typeface="Arial" charset="0"/>
              </a:rPr>
              <a:t>Master</a:t>
            </a:r>
            <a:r>
              <a:rPr lang="fr-FR" sz="3600" dirty="0">
                <a:cs typeface="Arial" charset="0"/>
              </a:rPr>
              <a:t> Analyse et Contrôle</a:t>
            </a:r>
          </a:p>
          <a:p>
            <a:pPr algn="ctr"/>
            <a:endParaRPr lang="fr-FR" sz="3600" dirty="0">
              <a:cs typeface="Arial" charset="0"/>
            </a:endParaRPr>
          </a:p>
          <a:p>
            <a:pPr algn="ctr"/>
            <a:endParaRPr lang="fr-FR" sz="3600" dirty="0">
              <a:cs typeface="Arial" charset="0"/>
            </a:endParaRPr>
          </a:p>
          <a:p>
            <a:pPr algn="ctr"/>
            <a:endParaRPr lang="fr-FR" sz="3600" dirty="0">
              <a:cs typeface="Arial" charset="0"/>
            </a:endParaRPr>
          </a:p>
          <a:p>
            <a:pPr algn="ctr"/>
            <a:endParaRPr lang="fr-FR" sz="3600" dirty="0">
              <a:cs typeface="Arial" charset="0"/>
            </a:endParaRPr>
          </a:p>
          <a:p>
            <a:pPr algn="ctr"/>
            <a:endParaRPr lang="fr-FR" sz="3600" dirty="0">
              <a:cs typeface="Arial" charset="0"/>
            </a:endParaRPr>
          </a:p>
        </p:txBody>
      </p:sp>
      <p:sp>
        <p:nvSpPr>
          <p:cNvPr id="5" name="Text Box 5"/>
          <p:cNvSpPr txBox="1">
            <a:spLocks noChangeArrowheads="1"/>
          </p:cNvSpPr>
          <p:nvPr/>
        </p:nvSpPr>
        <p:spPr bwMode="auto">
          <a:xfrm>
            <a:off x="323528" y="4293096"/>
            <a:ext cx="8655190" cy="523220"/>
          </a:xfrm>
          <a:prstGeom prst="rect">
            <a:avLst/>
          </a:prstGeom>
          <a:noFill/>
          <a:ln w="9525">
            <a:noFill/>
            <a:miter lim="800000"/>
            <a:headEnd/>
            <a:tailEnd/>
          </a:ln>
        </p:spPr>
        <p:txBody>
          <a:bodyPr wrap="none">
            <a:spAutoFit/>
          </a:bodyPr>
          <a:lstStyle/>
          <a:p>
            <a:r>
              <a:rPr lang="fr-FR" sz="2800" dirty="0">
                <a:solidFill>
                  <a:srgbClr val="FF8313"/>
                </a:solidFill>
                <a:latin typeface="Arial Black" pitchFamily="34" charset="0"/>
                <a:cs typeface="Aharoni" pitchFamily="2" charset="-79"/>
              </a:rPr>
              <a:t>A quoi/qui sert l’analyse physicochimique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hellopro.fr/images/produit-2/3/3/1/analyseur-d-humidite-analyser-hk-1-164133.jpg"/>
          <p:cNvPicPr>
            <a:picLocks noChangeAspect="1" noChangeArrowheads="1"/>
          </p:cNvPicPr>
          <p:nvPr/>
        </p:nvPicPr>
        <p:blipFill>
          <a:blip r:embed="rId2" cstate="print"/>
          <a:srcRect/>
          <a:stretch>
            <a:fillRect/>
          </a:stretch>
        </p:blipFill>
        <p:spPr bwMode="auto">
          <a:xfrm>
            <a:off x="323850" y="2492375"/>
            <a:ext cx="2592388" cy="1944688"/>
          </a:xfrm>
          <a:prstGeom prst="rect">
            <a:avLst/>
          </a:prstGeom>
          <a:noFill/>
          <a:ln w="9525">
            <a:noFill/>
            <a:miter lim="800000"/>
            <a:headEnd/>
            <a:tailEnd/>
          </a:ln>
        </p:spPr>
      </p:pic>
      <p:sp>
        <p:nvSpPr>
          <p:cNvPr id="20483" name="Text Box 4"/>
          <p:cNvSpPr txBox="1">
            <a:spLocks noChangeArrowheads="1"/>
          </p:cNvSpPr>
          <p:nvPr/>
        </p:nvSpPr>
        <p:spPr bwMode="auto">
          <a:xfrm>
            <a:off x="179388" y="1131888"/>
            <a:ext cx="4975225" cy="523875"/>
          </a:xfrm>
          <a:prstGeom prst="rect">
            <a:avLst/>
          </a:prstGeom>
          <a:noFill/>
          <a:ln w="9525" algn="ctr">
            <a:noFill/>
            <a:miter lim="800000"/>
            <a:headEnd/>
            <a:tailEnd/>
          </a:ln>
        </p:spPr>
        <p:txBody>
          <a:bodyPr wrap="none">
            <a:spAutoFit/>
          </a:bodyPr>
          <a:lstStyle/>
          <a:p>
            <a:r>
              <a:rPr lang="fr-FR" sz="2800" dirty="0">
                <a:solidFill>
                  <a:srgbClr val="FF8313"/>
                </a:solidFill>
                <a:latin typeface="Arial Black" pitchFamily="34" charset="0"/>
                <a:cs typeface="Aharoni" pitchFamily="2" charset="-79"/>
              </a:rPr>
              <a:t>…à l’analyse industrielle</a:t>
            </a:r>
          </a:p>
        </p:txBody>
      </p:sp>
      <p:pic>
        <p:nvPicPr>
          <p:cNvPr id="20484" name="Picture 6" descr="http://img.directindustry.fr/images_di/photo-g/analyseur-d-humidite-en-ligne-a-infrarouges-pour-produits-alimentaires-449204.jpg"/>
          <p:cNvPicPr>
            <a:picLocks noChangeAspect="1" noChangeArrowheads="1"/>
          </p:cNvPicPr>
          <p:nvPr/>
        </p:nvPicPr>
        <p:blipFill>
          <a:blip r:embed="rId3" cstate="print"/>
          <a:srcRect/>
          <a:stretch>
            <a:fillRect/>
          </a:stretch>
        </p:blipFill>
        <p:spPr bwMode="auto">
          <a:xfrm>
            <a:off x="3132138" y="2060575"/>
            <a:ext cx="2592387" cy="1947863"/>
          </a:xfrm>
          <a:prstGeom prst="rect">
            <a:avLst/>
          </a:prstGeom>
          <a:noFill/>
          <a:ln w="9525">
            <a:noFill/>
            <a:miter lim="800000"/>
            <a:headEnd/>
            <a:tailEnd/>
          </a:ln>
        </p:spPr>
      </p:pic>
      <p:pic>
        <p:nvPicPr>
          <p:cNvPr id="20485" name="Picture 8" descr="http://master-analyse-controle.univ-lyon1.fr/images/nessiintegre.png"/>
          <p:cNvPicPr>
            <a:picLocks noChangeAspect="1" noChangeArrowheads="1"/>
          </p:cNvPicPr>
          <p:nvPr/>
        </p:nvPicPr>
        <p:blipFill>
          <a:blip r:embed="rId4" cstate="print"/>
          <a:srcRect/>
          <a:stretch>
            <a:fillRect/>
          </a:stretch>
        </p:blipFill>
        <p:spPr bwMode="auto">
          <a:xfrm>
            <a:off x="3419475" y="4797425"/>
            <a:ext cx="2290763" cy="1749425"/>
          </a:xfrm>
          <a:prstGeom prst="rect">
            <a:avLst/>
          </a:prstGeom>
          <a:noFill/>
          <a:ln w="9525">
            <a:noFill/>
            <a:miter lim="800000"/>
            <a:headEnd/>
            <a:tailEnd/>
          </a:ln>
        </p:spPr>
      </p:pic>
      <p:pic>
        <p:nvPicPr>
          <p:cNvPr id="20486" name="Picture 10" descr="Objective One"/>
          <p:cNvPicPr>
            <a:picLocks noChangeAspect="1" noChangeArrowheads="1"/>
          </p:cNvPicPr>
          <p:nvPr/>
        </p:nvPicPr>
        <p:blipFill>
          <a:blip r:embed="rId5" cstate="print"/>
          <a:srcRect/>
          <a:stretch>
            <a:fillRect/>
          </a:stretch>
        </p:blipFill>
        <p:spPr bwMode="auto">
          <a:xfrm>
            <a:off x="6500813" y="5072063"/>
            <a:ext cx="1982787" cy="1333500"/>
          </a:xfrm>
          <a:prstGeom prst="rect">
            <a:avLst/>
          </a:prstGeom>
          <a:noFill/>
          <a:ln w="9525">
            <a:noFill/>
            <a:miter lim="800000"/>
            <a:headEnd/>
            <a:tailEnd/>
          </a:ln>
        </p:spPr>
      </p:pic>
      <p:pic>
        <p:nvPicPr>
          <p:cNvPr id="20487" name="Picture 10" descr="http://www.copssa.fr/images/chemie-industrie_zoom_image.jpg"/>
          <p:cNvPicPr>
            <a:picLocks noChangeAspect="1" noChangeArrowheads="1"/>
          </p:cNvPicPr>
          <p:nvPr/>
        </p:nvPicPr>
        <p:blipFill>
          <a:blip r:embed="rId6" cstate="print"/>
          <a:srcRect l="36539" b="32007"/>
          <a:stretch>
            <a:fillRect/>
          </a:stretch>
        </p:blipFill>
        <p:spPr bwMode="auto">
          <a:xfrm>
            <a:off x="5940425" y="2565400"/>
            <a:ext cx="2592388" cy="1943100"/>
          </a:xfrm>
          <a:prstGeom prst="rect">
            <a:avLst/>
          </a:prstGeom>
          <a:noFill/>
          <a:ln w="9525">
            <a:noFill/>
            <a:miter lim="800000"/>
            <a:headEnd/>
            <a:tailEnd/>
          </a:ln>
        </p:spPr>
      </p:pic>
      <p:pic>
        <p:nvPicPr>
          <p:cNvPr id="20488" name="Picture 12" descr="http://www.hannacameroon.com/thumbnails/subcat44.jpg"/>
          <p:cNvPicPr>
            <a:picLocks noChangeAspect="1" noChangeArrowheads="1"/>
          </p:cNvPicPr>
          <p:nvPr/>
        </p:nvPicPr>
        <p:blipFill>
          <a:blip r:embed="rId7" cstate="print"/>
          <a:srcRect l="5023" t="13971" r="8327" b="8299"/>
          <a:stretch>
            <a:fillRect/>
          </a:stretch>
        </p:blipFill>
        <p:spPr bwMode="auto">
          <a:xfrm>
            <a:off x="827088" y="5013325"/>
            <a:ext cx="1763712" cy="15843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pratique.fr/sites/default/files/articles/glycemie.jpg"/>
          <p:cNvPicPr>
            <a:picLocks noChangeAspect="1" noChangeArrowheads="1"/>
          </p:cNvPicPr>
          <p:nvPr/>
        </p:nvPicPr>
        <p:blipFill>
          <a:blip r:embed="rId2" cstate="print"/>
          <a:srcRect/>
          <a:stretch>
            <a:fillRect/>
          </a:stretch>
        </p:blipFill>
        <p:spPr bwMode="auto">
          <a:xfrm>
            <a:off x="755650" y="2060575"/>
            <a:ext cx="2605088" cy="1736725"/>
          </a:xfrm>
          <a:prstGeom prst="rect">
            <a:avLst/>
          </a:prstGeom>
          <a:noFill/>
          <a:ln w="9525">
            <a:noFill/>
            <a:miter lim="800000"/>
            <a:headEnd/>
            <a:tailEnd/>
          </a:ln>
        </p:spPr>
      </p:pic>
      <p:sp>
        <p:nvSpPr>
          <p:cNvPr id="21507" name="Text Box 4"/>
          <p:cNvSpPr txBox="1">
            <a:spLocks noChangeArrowheads="1"/>
          </p:cNvSpPr>
          <p:nvPr/>
        </p:nvSpPr>
        <p:spPr bwMode="auto">
          <a:xfrm>
            <a:off x="179388" y="1131888"/>
            <a:ext cx="8143875" cy="523875"/>
          </a:xfrm>
          <a:prstGeom prst="rect">
            <a:avLst/>
          </a:prstGeom>
          <a:noFill/>
          <a:ln w="9525" algn="ctr">
            <a:noFill/>
            <a:miter lim="800000"/>
            <a:headEnd/>
            <a:tailEnd/>
          </a:ln>
        </p:spPr>
        <p:txBody>
          <a:bodyPr wrap="none">
            <a:spAutoFit/>
          </a:bodyPr>
          <a:lstStyle/>
          <a:p>
            <a:r>
              <a:rPr lang="fr-FR" sz="2800" dirty="0">
                <a:solidFill>
                  <a:srgbClr val="FF8313"/>
                </a:solidFill>
                <a:latin typeface="Arial Black" pitchFamily="34" charset="0"/>
                <a:cs typeface="Aharoni" pitchFamily="2" charset="-79"/>
              </a:rPr>
              <a:t>Avec une miniaturisation des analyseurs</a:t>
            </a:r>
          </a:p>
        </p:txBody>
      </p:sp>
      <p:sp>
        <p:nvSpPr>
          <p:cNvPr id="21508" name="Rectangle 3"/>
          <p:cNvSpPr>
            <a:spLocks noChangeArrowheads="1"/>
          </p:cNvSpPr>
          <p:nvPr/>
        </p:nvSpPr>
        <p:spPr bwMode="auto">
          <a:xfrm>
            <a:off x="250825" y="1916113"/>
            <a:ext cx="3457575" cy="369887"/>
          </a:xfrm>
          <a:prstGeom prst="rect">
            <a:avLst/>
          </a:prstGeom>
          <a:noFill/>
          <a:ln w="9525">
            <a:noFill/>
            <a:miter lim="800000"/>
            <a:headEnd/>
            <a:tailEnd/>
          </a:ln>
        </p:spPr>
        <p:txBody>
          <a:bodyPr>
            <a:spAutoFit/>
          </a:bodyPr>
          <a:lstStyle/>
          <a:p>
            <a:r>
              <a:rPr lang="fr-FR" sz="1800" b="0" dirty="0"/>
              <a:t>De la mesure de glycémie</a:t>
            </a:r>
            <a:endParaRPr lang="fr-FR" sz="1800" dirty="0"/>
          </a:p>
        </p:txBody>
      </p:sp>
      <p:pic>
        <p:nvPicPr>
          <p:cNvPr id="21509" name="Picture 4" descr="CE_lab_on_chip.jpg"/>
          <p:cNvPicPr>
            <a:picLocks noChangeAspect="1" noChangeArrowheads="1"/>
          </p:cNvPicPr>
          <p:nvPr/>
        </p:nvPicPr>
        <p:blipFill>
          <a:blip r:embed="rId3" cstate="print"/>
          <a:srcRect/>
          <a:stretch>
            <a:fillRect/>
          </a:stretch>
        </p:blipFill>
        <p:spPr bwMode="auto">
          <a:xfrm>
            <a:off x="4932363" y="1844675"/>
            <a:ext cx="3960812" cy="4838700"/>
          </a:xfrm>
          <a:prstGeom prst="rect">
            <a:avLst/>
          </a:prstGeom>
          <a:noFill/>
          <a:ln w="9525">
            <a:noFill/>
            <a:miter lim="800000"/>
            <a:headEnd/>
            <a:tailEnd/>
          </a:ln>
        </p:spPr>
      </p:pic>
      <p:sp>
        <p:nvSpPr>
          <p:cNvPr id="21510" name="Rectangle 5"/>
          <p:cNvSpPr>
            <a:spLocks noChangeArrowheads="1"/>
          </p:cNvSpPr>
          <p:nvPr/>
        </p:nvSpPr>
        <p:spPr bwMode="auto">
          <a:xfrm>
            <a:off x="2051050" y="4859338"/>
            <a:ext cx="2665413" cy="369887"/>
          </a:xfrm>
          <a:prstGeom prst="rect">
            <a:avLst/>
          </a:prstGeom>
          <a:noFill/>
          <a:ln w="9525">
            <a:noFill/>
            <a:miter lim="800000"/>
            <a:headEnd/>
            <a:tailEnd/>
          </a:ln>
        </p:spPr>
        <p:txBody>
          <a:bodyPr>
            <a:spAutoFit/>
          </a:bodyPr>
          <a:lstStyle/>
          <a:p>
            <a:r>
              <a:rPr lang="fr-FR" sz="1800" b="0" dirty="0"/>
              <a:t>Au laboratoire sur puce</a:t>
            </a:r>
            <a:endParaRPr lang="fr-FR"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4925" y="908050"/>
            <a:ext cx="8391525" cy="522288"/>
          </a:xfrm>
          <a:prstGeom prst="rect">
            <a:avLst/>
          </a:prstGeom>
          <a:noFill/>
          <a:ln w="9525" algn="ctr">
            <a:noFill/>
            <a:miter lim="800000"/>
            <a:headEnd/>
            <a:tailEnd/>
          </a:ln>
        </p:spPr>
        <p:txBody>
          <a:bodyPr wrap="none">
            <a:spAutoFit/>
          </a:bodyPr>
          <a:lstStyle/>
          <a:p>
            <a:r>
              <a:rPr lang="fr-FR" sz="2800" dirty="0">
                <a:solidFill>
                  <a:srgbClr val="FF8313"/>
                </a:solidFill>
                <a:latin typeface="Arial Black" pitchFamily="34" charset="0"/>
                <a:cs typeface="Aharoni" pitchFamily="2" charset="-79"/>
              </a:rPr>
              <a:t>Comment garantir un résultat de qualité ?</a:t>
            </a:r>
          </a:p>
        </p:txBody>
      </p:sp>
      <p:sp>
        <p:nvSpPr>
          <p:cNvPr id="3" name="Rectangle 4"/>
          <p:cNvSpPr>
            <a:spLocks noChangeArrowheads="1"/>
          </p:cNvSpPr>
          <p:nvPr/>
        </p:nvSpPr>
        <p:spPr bwMode="auto">
          <a:xfrm>
            <a:off x="681038" y="5848350"/>
            <a:ext cx="7404100" cy="893763"/>
          </a:xfrm>
          <a:prstGeom prst="rect">
            <a:avLst/>
          </a:prstGeom>
          <a:noFill/>
          <a:ln w="9525">
            <a:noFill/>
            <a:miter lim="800000"/>
            <a:headEnd/>
            <a:tailEnd/>
          </a:ln>
        </p:spPr>
        <p:txBody>
          <a:bodyPr wrap="none" anchor="ctr">
            <a:spAutoFit/>
          </a:bodyPr>
          <a:lstStyle/>
          <a:p>
            <a:pPr algn="ctr"/>
            <a:r>
              <a:rPr lang="fr-FR" sz="2800" dirty="0">
                <a:solidFill>
                  <a:srgbClr val="FF8313"/>
                </a:solidFill>
                <a:latin typeface="Arial Black" pitchFamily="34" charset="0"/>
                <a:cs typeface="Aharoni" pitchFamily="2" charset="-79"/>
              </a:rPr>
              <a:t>Nécessité de formation</a:t>
            </a:r>
          </a:p>
          <a:p>
            <a:pPr algn="ctr"/>
            <a:r>
              <a:rPr lang="fr-FR" sz="2400" dirty="0"/>
              <a:t>Programmes nationaux - Programmes européens</a:t>
            </a:r>
          </a:p>
        </p:txBody>
      </p:sp>
      <p:pic>
        <p:nvPicPr>
          <p:cNvPr id="97288" name="Picture 8" descr="http://www.navi-mag.com/site_img/ARTICLES/large/prise-electrique-id345.jpg"/>
          <p:cNvPicPr>
            <a:picLocks noChangeAspect="1" noChangeArrowheads="1"/>
          </p:cNvPicPr>
          <p:nvPr/>
        </p:nvPicPr>
        <p:blipFill>
          <a:blip r:embed="rId2" cstate="print"/>
          <a:srcRect/>
          <a:stretch>
            <a:fillRect/>
          </a:stretch>
        </p:blipFill>
        <p:spPr bwMode="auto">
          <a:xfrm>
            <a:off x="971550" y="3213100"/>
            <a:ext cx="2386013" cy="1546225"/>
          </a:xfrm>
          <a:prstGeom prst="rect">
            <a:avLst/>
          </a:prstGeom>
          <a:noFill/>
          <a:ln w="9525">
            <a:noFill/>
            <a:miter lim="800000"/>
            <a:headEnd/>
            <a:tailEnd/>
          </a:ln>
        </p:spPr>
      </p:pic>
      <p:grpSp>
        <p:nvGrpSpPr>
          <p:cNvPr id="4" name="Groupe 11"/>
          <p:cNvGrpSpPr>
            <a:grpSpLocks/>
          </p:cNvGrpSpPr>
          <p:nvPr/>
        </p:nvGrpSpPr>
        <p:grpSpPr bwMode="auto">
          <a:xfrm>
            <a:off x="4787900" y="3429000"/>
            <a:ext cx="3455988" cy="1800225"/>
            <a:chOff x="4860032" y="2276872"/>
            <a:chExt cx="4166343" cy="2137420"/>
          </a:xfrm>
        </p:grpSpPr>
        <p:pic>
          <p:nvPicPr>
            <p:cNvPr id="27657" name="Picture 10" descr="http://2.bp.blogspot.com/--75iqIzclDs/Tfs-QpQd0HI/AAAAAAAAACo/X2YiUnpQl4I/s1600/ordinateur-complet-jpg.jpg"/>
            <p:cNvPicPr>
              <a:picLocks noChangeAspect="1" noChangeArrowheads="1"/>
            </p:cNvPicPr>
            <p:nvPr/>
          </p:nvPicPr>
          <p:blipFill>
            <a:blip r:embed="rId3" cstate="print"/>
            <a:srcRect l="2377"/>
            <a:stretch>
              <a:fillRect/>
            </a:stretch>
          </p:blipFill>
          <p:spPr bwMode="auto">
            <a:xfrm>
              <a:off x="5896446" y="2276872"/>
              <a:ext cx="3129929" cy="2137420"/>
            </a:xfrm>
            <a:prstGeom prst="rect">
              <a:avLst/>
            </a:prstGeom>
            <a:noFill/>
            <a:ln w="9525">
              <a:noFill/>
              <a:miter lim="800000"/>
              <a:headEnd/>
              <a:tailEnd/>
            </a:ln>
          </p:spPr>
        </p:pic>
        <p:cxnSp>
          <p:nvCxnSpPr>
            <p:cNvPr id="27658" name="Connecteur droit 10"/>
            <p:cNvCxnSpPr>
              <a:cxnSpLocks noChangeShapeType="1"/>
            </p:cNvCxnSpPr>
            <p:nvPr/>
          </p:nvCxnSpPr>
          <p:spPr bwMode="auto">
            <a:xfrm>
              <a:off x="4860032" y="4005064"/>
              <a:ext cx="1008112" cy="0"/>
            </a:xfrm>
            <a:prstGeom prst="line">
              <a:avLst/>
            </a:prstGeom>
            <a:noFill/>
            <a:ln w="76200" algn="ctr">
              <a:solidFill>
                <a:schemeClr val="tx1"/>
              </a:solidFill>
              <a:round/>
              <a:headEnd/>
              <a:tailEnd/>
            </a:ln>
          </p:spPr>
        </p:cxnSp>
      </p:grpSp>
      <p:pic>
        <p:nvPicPr>
          <p:cNvPr id="27654" name="Picture 12" descr="http://t2.gstatic.com/images?q=tbn:ANd9GcQiv5Y6_a9S2WhOV-bL1LUVRi4QeNf4Lv1a6uoNlq4llHKp3WnP3w"/>
          <p:cNvPicPr>
            <a:picLocks noChangeAspect="1" noChangeArrowheads="1"/>
          </p:cNvPicPr>
          <p:nvPr/>
        </p:nvPicPr>
        <p:blipFill>
          <a:blip r:embed="rId4" cstate="print"/>
          <a:srcRect l="3096" r="4053" b="9615"/>
          <a:stretch>
            <a:fillRect/>
          </a:stretch>
        </p:blipFill>
        <p:spPr bwMode="auto">
          <a:xfrm>
            <a:off x="3279775" y="3068638"/>
            <a:ext cx="1878013" cy="2663825"/>
          </a:xfrm>
          <a:prstGeom prst="rect">
            <a:avLst/>
          </a:prstGeom>
          <a:noFill/>
          <a:ln w="9525">
            <a:noFill/>
            <a:miter lim="800000"/>
            <a:headEnd/>
            <a:tailEnd/>
          </a:ln>
        </p:spPr>
      </p:pic>
      <p:sp>
        <p:nvSpPr>
          <p:cNvPr id="14" name="Text Box 3"/>
          <p:cNvSpPr txBox="1">
            <a:spLocks noChangeArrowheads="1"/>
          </p:cNvSpPr>
          <p:nvPr/>
        </p:nvSpPr>
        <p:spPr bwMode="auto">
          <a:xfrm>
            <a:off x="539750" y="2317750"/>
            <a:ext cx="8353425" cy="369888"/>
          </a:xfrm>
          <a:prstGeom prst="rect">
            <a:avLst/>
          </a:prstGeom>
          <a:noFill/>
          <a:ln w="19050">
            <a:noFill/>
            <a:miter lim="800000"/>
            <a:headEnd/>
            <a:tailEnd/>
          </a:ln>
        </p:spPr>
        <p:txBody>
          <a:bodyPr anchor="ctr">
            <a:spAutoFit/>
          </a:bodyPr>
          <a:lstStyle/>
          <a:p>
            <a:r>
              <a:rPr lang="en-US" sz="1800" dirty="0">
                <a:solidFill>
                  <a:srgbClr val="FF8313"/>
                </a:solidFill>
                <a:cs typeface="Arial" charset="0"/>
              </a:rPr>
              <a:t>Between 5 and 30 % of chemical measurement</a:t>
            </a:r>
            <a:r>
              <a:rPr lang="et-EE" sz="1800">
                <a:solidFill>
                  <a:srgbClr val="FF8313"/>
                </a:solidFill>
                <a:cs typeface="Arial" charset="0"/>
              </a:rPr>
              <a:t> result</a:t>
            </a:r>
            <a:r>
              <a:rPr lang="en-US" sz="1800" dirty="0">
                <a:solidFill>
                  <a:srgbClr val="FF8313"/>
                </a:solidFill>
                <a:cs typeface="Arial" charset="0"/>
              </a:rPr>
              <a:t>s are unsatisfactory!</a:t>
            </a:r>
          </a:p>
        </p:txBody>
      </p:sp>
      <p:sp>
        <p:nvSpPr>
          <p:cNvPr id="15" name="Text Box 4"/>
          <p:cNvSpPr txBox="1">
            <a:spLocks noChangeArrowheads="1"/>
          </p:cNvSpPr>
          <p:nvPr/>
        </p:nvSpPr>
        <p:spPr bwMode="auto">
          <a:xfrm>
            <a:off x="539750" y="1700213"/>
            <a:ext cx="8532813" cy="647700"/>
          </a:xfrm>
          <a:prstGeom prst="rect">
            <a:avLst/>
          </a:prstGeom>
          <a:solidFill>
            <a:schemeClr val="bg1"/>
          </a:solidFill>
          <a:ln w="9525">
            <a:noFill/>
            <a:miter lim="800000"/>
            <a:headEnd/>
            <a:tailEnd/>
          </a:ln>
        </p:spPr>
        <p:txBody>
          <a:bodyPr>
            <a:spAutoFit/>
          </a:bodyPr>
          <a:lstStyle/>
          <a:p>
            <a:r>
              <a:rPr lang="en-US" sz="1800" i="1" dirty="0"/>
              <a:t>Metrology in Chemistry. Current Activities and Future Requirements in Europe. Prepared </a:t>
            </a:r>
            <a:r>
              <a:rPr lang="en-US" sz="1800" dirty="0"/>
              <a:t>by B. King, EUR 19074 EN, Luxembourg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97288"/>
                                        </p:tgtEl>
                                        <p:attrNameLst>
                                          <p:attrName>style.visibility</p:attrName>
                                        </p:attrNameLst>
                                      </p:cBhvr>
                                      <p:to>
                                        <p:strVal val="visible"/>
                                      </p:to>
                                    </p:set>
                                    <p:animEffect transition="in" filter="wipe(right)">
                                      <p:cBhvr>
                                        <p:cTn id="11" dur="500"/>
                                        <p:tgtEl>
                                          <p:spTgt spid="972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 coins arrondis 12">
            <a:extLst>
              <a:ext uri="{FF2B5EF4-FFF2-40B4-BE49-F238E27FC236}">
                <a16:creationId xmlns:a16="http://schemas.microsoft.com/office/drawing/2014/main" id="{5E48FB86-1D61-4043-9094-01D6EBAD7B53}"/>
              </a:ext>
            </a:extLst>
          </p:cNvPr>
          <p:cNvSpPr/>
          <p:nvPr/>
        </p:nvSpPr>
        <p:spPr bwMode="auto">
          <a:xfrm>
            <a:off x="2007982" y="2097854"/>
            <a:ext cx="7059066" cy="1390428"/>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Arial" charset="0"/>
            </a:endParaRPr>
          </a:p>
        </p:txBody>
      </p:sp>
      <p:pic>
        <p:nvPicPr>
          <p:cNvPr id="134146" name="Picture 2" descr="http://streams.univ-lyon1.fr/videoStream/streams/lyon1/modules/5a348/files/505c39_151bc4386a6.jpg"/>
          <p:cNvPicPr>
            <a:picLocks noChangeAspect="1" noChangeArrowheads="1"/>
          </p:cNvPicPr>
          <p:nvPr/>
        </p:nvPicPr>
        <p:blipFill>
          <a:blip r:embed="rId3" cstate="print"/>
          <a:srcRect/>
          <a:stretch>
            <a:fillRect/>
          </a:stretch>
        </p:blipFill>
        <p:spPr bwMode="auto">
          <a:xfrm>
            <a:off x="2224005" y="2453396"/>
            <a:ext cx="6449913" cy="743097"/>
          </a:xfrm>
          <a:prstGeom prst="rect">
            <a:avLst/>
          </a:prstGeom>
          <a:noFill/>
          <a:ln w="9525">
            <a:solidFill>
              <a:schemeClr val="bg1"/>
            </a:solidFill>
            <a:miter lim="800000"/>
            <a:headEnd/>
            <a:tailEnd/>
          </a:ln>
        </p:spPr>
      </p:pic>
      <p:sp>
        <p:nvSpPr>
          <p:cNvPr id="14" name="ZoneTexte 13"/>
          <p:cNvSpPr txBox="1">
            <a:spLocks noChangeArrowheads="1"/>
          </p:cNvSpPr>
          <p:nvPr/>
        </p:nvSpPr>
        <p:spPr bwMode="auto">
          <a:xfrm>
            <a:off x="2100619" y="2097854"/>
            <a:ext cx="6378476" cy="400110"/>
          </a:xfrm>
          <a:prstGeom prst="rect">
            <a:avLst/>
          </a:prstGeom>
          <a:noFill/>
          <a:ln w="9525">
            <a:noFill/>
            <a:miter lim="800000"/>
            <a:headEnd/>
            <a:tailEnd/>
          </a:ln>
        </p:spPr>
        <p:txBody>
          <a:bodyPr wrap="square">
            <a:spAutoFit/>
          </a:bodyPr>
          <a:lstStyle/>
          <a:p>
            <a:r>
              <a:rPr lang="fr-FR" sz="2000" dirty="0"/>
              <a:t>M1 </a:t>
            </a:r>
            <a:r>
              <a:rPr lang="fr-FR" sz="2000" dirty="0">
                <a:solidFill>
                  <a:srgbClr val="FF8313"/>
                </a:solidFill>
                <a:latin typeface="Arial Black" pitchFamily="34" charset="0"/>
                <a:cs typeface="Aharoni" pitchFamily="2" charset="-79"/>
              </a:rPr>
              <a:t>Analyse et Contrôle</a:t>
            </a:r>
          </a:p>
        </p:txBody>
      </p:sp>
      <p:sp>
        <p:nvSpPr>
          <p:cNvPr id="17421" name="Text Box 34"/>
          <p:cNvSpPr txBox="1">
            <a:spLocks noChangeArrowheads="1"/>
          </p:cNvSpPr>
          <p:nvPr/>
        </p:nvSpPr>
        <p:spPr bwMode="auto">
          <a:xfrm>
            <a:off x="107950" y="1504950"/>
            <a:ext cx="8302625" cy="523875"/>
          </a:xfrm>
          <a:prstGeom prst="rect">
            <a:avLst/>
          </a:prstGeom>
          <a:noFill/>
          <a:ln w="9525" algn="ctr">
            <a:noFill/>
            <a:miter lim="800000"/>
            <a:headEnd/>
            <a:tailEnd/>
          </a:ln>
        </p:spPr>
        <p:txBody>
          <a:bodyPr wrap="none">
            <a:spAutoFit/>
          </a:bodyPr>
          <a:lstStyle/>
          <a:p>
            <a:r>
              <a:rPr lang="fr-FR" sz="2800" dirty="0">
                <a:solidFill>
                  <a:srgbClr val="FF8313"/>
                </a:solidFill>
                <a:latin typeface="Arial Black" pitchFamily="34" charset="0"/>
                <a:cs typeface="Aharoni" pitchFamily="2" charset="-79"/>
              </a:rPr>
              <a:t>Master « Chimie physique et analytique »</a:t>
            </a:r>
          </a:p>
        </p:txBody>
      </p:sp>
      <p:sp>
        <p:nvSpPr>
          <p:cNvPr id="17422" name="Ellipse 15"/>
          <p:cNvSpPr>
            <a:spLocks noChangeArrowheads="1"/>
          </p:cNvSpPr>
          <p:nvPr/>
        </p:nvSpPr>
        <p:spPr bwMode="auto">
          <a:xfrm rot="-745181">
            <a:off x="3342941" y="376034"/>
            <a:ext cx="2509837" cy="896938"/>
          </a:xfrm>
          <a:prstGeom prst="ellipse">
            <a:avLst/>
          </a:prstGeom>
          <a:solidFill>
            <a:srgbClr val="F27900"/>
          </a:solidFill>
          <a:ln w="9525" algn="ctr">
            <a:solidFill>
              <a:schemeClr val="bg1"/>
            </a:solidFill>
            <a:round/>
            <a:headEnd/>
            <a:tailEnd/>
          </a:ln>
        </p:spPr>
        <p:txBody>
          <a:bodyPr/>
          <a:lstStyle/>
          <a:p>
            <a:pPr algn="ctr"/>
            <a:r>
              <a:rPr lang="fr-FR" sz="3600" dirty="0">
                <a:solidFill>
                  <a:schemeClr val="bg1"/>
                </a:solidFill>
              </a:rPr>
              <a:t>2016</a:t>
            </a:r>
          </a:p>
        </p:txBody>
      </p:sp>
      <p:pic>
        <p:nvPicPr>
          <p:cNvPr id="18" name="Picture 5"/>
          <p:cNvPicPr>
            <a:picLocks noChangeAspect="1" noChangeArrowheads="1"/>
          </p:cNvPicPr>
          <p:nvPr/>
        </p:nvPicPr>
        <p:blipFill>
          <a:blip r:embed="rId4" cstate="print"/>
          <a:srcRect/>
          <a:stretch>
            <a:fillRect/>
          </a:stretch>
        </p:blipFill>
        <p:spPr bwMode="auto">
          <a:xfrm>
            <a:off x="179512" y="2636912"/>
            <a:ext cx="1676813" cy="3647306"/>
          </a:xfrm>
          <a:prstGeom prst="rect">
            <a:avLst/>
          </a:prstGeom>
          <a:noFill/>
          <a:ln w="9525">
            <a:noFill/>
            <a:miter lim="800000"/>
            <a:headEnd/>
            <a:tailEnd/>
          </a:ln>
        </p:spPr>
      </p:pic>
      <p:sp>
        <p:nvSpPr>
          <p:cNvPr id="3" name="ZoneTexte 13"/>
          <p:cNvSpPr txBox="1">
            <a:spLocks noChangeArrowheads="1"/>
          </p:cNvSpPr>
          <p:nvPr/>
        </p:nvSpPr>
        <p:spPr bwMode="auto">
          <a:xfrm>
            <a:off x="2007982" y="3597828"/>
            <a:ext cx="2498031" cy="369332"/>
          </a:xfrm>
          <a:prstGeom prst="rect">
            <a:avLst/>
          </a:prstGeom>
          <a:noFill/>
          <a:ln w="9525">
            <a:noFill/>
            <a:miter lim="800000"/>
            <a:headEnd/>
            <a:tailEnd/>
          </a:ln>
        </p:spPr>
        <p:txBody>
          <a:bodyPr wrap="square">
            <a:spAutoFit/>
          </a:bodyPr>
          <a:lstStyle/>
          <a:p>
            <a:r>
              <a:rPr lang="fr-FR" sz="1800" dirty="0"/>
              <a:t>M2</a:t>
            </a:r>
          </a:p>
        </p:txBody>
      </p:sp>
      <p:sp>
        <p:nvSpPr>
          <p:cNvPr id="30" name="Rectangle : coins arrondis 29">
            <a:extLst>
              <a:ext uri="{FF2B5EF4-FFF2-40B4-BE49-F238E27FC236}">
                <a16:creationId xmlns:a16="http://schemas.microsoft.com/office/drawing/2014/main" id="{87B41513-B6D6-4054-BB30-D551F7B06540}"/>
              </a:ext>
            </a:extLst>
          </p:cNvPr>
          <p:cNvSpPr/>
          <p:nvPr/>
        </p:nvSpPr>
        <p:spPr bwMode="auto">
          <a:xfrm>
            <a:off x="2106993" y="4001293"/>
            <a:ext cx="2644351" cy="1679395"/>
          </a:xfrm>
          <a:prstGeom prst="roundRect">
            <a:avLst/>
          </a:prstGeom>
          <a:solidFill>
            <a:srgbClr val="5B9BD5"/>
          </a:solidFill>
          <a:ln w="19050" cap="flat" cmpd="sng" algn="ctr">
            <a:solidFill>
              <a:sysClr val="window" lastClr="FFFFFF"/>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 coins arrondis 30">
            <a:extLst>
              <a:ext uri="{FF2B5EF4-FFF2-40B4-BE49-F238E27FC236}">
                <a16:creationId xmlns:a16="http://schemas.microsoft.com/office/drawing/2014/main" id="{BB012AA0-5679-4483-B914-305676B91FC0}"/>
              </a:ext>
            </a:extLst>
          </p:cNvPr>
          <p:cNvSpPr/>
          <p:nvPr/>
        </p:nvSpPr>
        <p:spPr bwMode="auto">
          <a:xfrm>
            <a:off x="4258515" y="4443267"/>
            <a:ext cx="2651264" cy="1819566"/>
          </a:xfrm>
          <a:prstGeom prst="roundRect">
            <a:avLst/>
          </a:prstGeom>
          <a:solidFill>
            <a:srgbClr val="A5A5A5"/>
          </a:solidFill>
          <a:ln w="19050" cap="flat" cmpd="sng" algn="ctr">
            <a:solidFill>
              <a:sysClr val="window" lastClr="FFFFFF"/>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32" name="Picture 2">
            <a:extLst>
              <a:ext uri="{FF2B5EF4-FFF2-40B4-BE49-F238E27FC236}">
                <a16:creationId xmlns:a16="http://schemas.microsoft.com/office/drawing/2014/main" id="{246E8C3D-DF2F-40F2-B0B4-EE073A16A148}"/>
              </a:ext>
            </a:extLst>
          </p:cNvPr>
          <p:cNvPicPr>
            <a:picLocks noChangeAspect="1" noChangeArrowheads="1"/>
          </p:cNvPicPr>
          <p:nvPr/>
        </p:nvPicPr>
        <p:blipFill rotWithShape="1">
          <a:blip r:embed="rId5" cstate="print"/>
          <a:srcRect l="44311" t="36348" r="44143" b="50448"/>
          <a:stretch/>
        </p:blipFill>
        <p:spPr bwMode="auto">
          <a:xfrm>
            <a:off x="4527303" y="4903906"/>
            <a:ext cx="1309901" cy="1151623"/>
          </a:xfrm>
          <a:prstGeom prst="rect">
            <a:avLst/>
          </a:prstGeom>
          <a:ln>
            <a:noFill/>
          </a:ln>
          <a:effectLst>
            <a:softEdge rad="112500"/>
          </a:effectLst>
        </p:spPr>
      </p:pic>
      <p:sp>
        <p:nvSpPr>
          <p:cNvPr id="33" name="ZoneTexte 32">
            <a:extLst>
              <a:ext uri="{FF2B5EF4-FFF2-40B4-BE49-F238E27FC236}">
                <a16:creationId xmlns:a16="http://schemas.microsoft.com/office/drawing/2014/main" id="{128353C4-6516-4508-BA14-B2AD2D06355D}"/>
              </a:ext>
            </a:extLst>
          </p:cNvPr>
          <p:cNvSpPr txBox="1"/>
          <p:nvPr/>
        </p:nvSpPr>
        <p:spPr>
          <a:xfrm>
            <a:off x="4349847" y="4499572"/>
            <a:ext cx="2065758" cy="369332"/>
          </a:xfrm>
          <a:prstGeom prst="rect">
            <a:avLst/>
          </a:prstGeom>
          <a:noFill/>
        </p:spPr>
        <p:txBody>
          <a:bodyPr wrap="none" rtlCol="0">
            <a:spAutoFit/>
          </a:bodyPr>
          <a:lstStyle/>
          <a:p>
            <a:pPr fontAlgn="auto">
              <a:spcBef>
                <a:spcPts val="0"/>
              </a:spcBef>
              <a:spcAft>
                <a:spcPts val="0"/>
              </a:spcAft>
            </a:pPr>
            <a:r>
              <a:rPr lang="fr-FR" sz="1800" dirty="0">
                <a:solidFill>
                  <a:prstClr val="white"/>
                </a:solidFill>
                <a:latin typeface="Calibri" panose="020F0502020204030204"/>
              </a:rPr>
              <a:t>Analyse Industrielle</a:t>
            </a:r>
          </a:p>
        </p:txBody>
      </p:sp>
      <p:sp>
        <p:nvSpPr>
          <p:cNvPr id="34" name="ZoneTexte 33">
            <a:extLst>
              <a:ext uri="{FF2B5EF4-FFF2-40B4-BE49-F238E27FC236}">
                <a16:creationId xmlns:a16="http://schemas.microsoft.com/office/drawing/2014/main" id="{45AD8B22-0C32-4B94-B977-A90ABC4F9FC9}"/>
              </a:ext>
            </a:extLst>
          </p:cNvPr>
          <p:cNvSpPr txBox="1"/>
          <p:nvPr/>
        </p:nvSpPr>
        <p:spPr>
          <a:xfrm>
            <a:off x="2117770" y="4101895"/>
            <a:ext cx="2653034" cy="369332"/>
          </a:xfrm>
          <a:prstGeom prst="rect">
            <a:avLst/>
          </a:prstGeom>
          <a:noFill/>
        </p:spPr>
        <p:txBody>
          <a:bodyPr wrap="none" rtlCol="0">
            <a:spAutoFit/>
          </a:bodyPr>
          <a:lstStyle/>
          <a:p>
            <a:pPr fontAlgn="auto">
              <a:spcBef>
                <a:spcPts val="0"/>
              </a:spcBef>
              <a:spcAft>
                <a:spcPts val="0"/>
              </a:spcAft>
            </a:pPr>
            <a:r>
              <a:rPr lang="fr-FR" sz="1800" dirty="0">
                <a:solidFill>
                  <a:prstClr val="white"/>
                </a:solidFill>
                <a:latin typeface="Calibri" panose="020F0502020204030204"/>
              </a:rPr>
              <a:t>Analyse Physico-chimique</a:t>
            </a:r>
          </a:p>
        </p:txBody>
      </p:sp>
      <p:pic>
        <p:nvPicPr>
          <p:cNvPr id="35" name="Picture 2">
            <a:extLst>
              <a:ext uri="{FF2B5EF4-FFF2-40B4-BE49-F238E27FC236}">
                <a16:creationId xmlns:a16="http://schemas.microsoft.com/office/drawing/2014/main" id="{D06E839B-EAF7-4C7F-AB52-AE1C5A3BF16D}"/>
              </a:ext>
            </a:extLst>
          </p:cNvPr>
          <p:cNvPicPr>
            <a:picLocks noChangeAspect="1" noChangeArrowheads="1"/>
          </p:cNvPicPr>
          <p:nvPr/>
        </p:nvPicPr>
        <p:blipFill rotWithShape="1">
          <a:blip r:embed="rId5" cstate="print"/>
          <a:srcRect l="14612" t="36533" r="73623" b="50850"/>
          <a:stretch/>
        </p:blipFill>
        <p:spPr bwMode="auto">
          <a:xfrm>
            <a:off x="2181653" y="4464314"/>
            <a:ext cx="1475370" cy="1216374"/>
          </a:xfrm>
          <a:prstGeom prst="rect">
            <a:avLst/>
          </a:prstGeom>
          <a:ln>
            <a:noFill/>
          </a:ln>
          <a:effectLst>
            <a:softEdge rad="112500"/>
          </a:effectLst>
        </p:spPr>
      </p:pic>
      <p:grpSp>
        <p:nvGrpSpPr>
          <p:cNvPr id="36" name="Groupe 35">
            <a:extLst>
              <a:ext uri="{FF2B5EF4-FFF2-40B4-BE49-F238E27FC236}">
                <a16:creationId xmlns:a16="http://schemas.microsoft.com/office/drawing/2014/main" id="{AF2DB547-1264-48D5-B731-992D6A545E3E}"/>
              </a:ext>
            </a:extLst>
          </p:cNvPr>
          <p:cNvGrpSpPr/>
          <p:nvPr/>
        </p:nvGrpSpPr>
        <p:grpSpPr>
          <a:xfrm>
            <a:off x="6216166" y="4840990"/>
            <a:ext cx="2708420" cy="1819566"/>
            <a:chOff x="4865606" y="2951640"/>
            <a:chExt cx="2787000" cy="1995548"/>
          </a:xfrm>
        </p:grpSpPr>
        <p:sp>
          <p:nvSpPr>
            <p:cNvPr id="37" name="Rectangle : coins arrondis 36">
              <a:extLst>
                <a:ext uri="{FF2B5EF4-FFF2-40B4-BE49-F238E27FC236}">
                  <a16:creationId xmlns:a16="http://schemas.microsoft.com/office/drawing/2014/main" id="{D0E7FD62-532B-4155-B822-DF1B9FC0468D}"/>
                </a:ext>
              </a:extLst>
            </p:cNvPr>
            <p:cNvSpPr/>
            <p:nvPr/>
          </p:nvSpPr>
          <p:spPr bwMode="auto">
            <a:xfrm>
              <a:off x="4865606" y="2951640"/>
              <a:ext cx="2787000" cy="1995548"/>
            </a:xfrm>
            <a:prstGeom prst="roundRect">
              <a:avLst/>
            </a:prstGeom>
            <a:solidFill>
              <a:srgbClr val="ED7D31"/>
            </a:solidFill>
            <a:ln w="19050" cap="flat" cmpd="sng" algn="ctr">
              <a:solidFill>
                <a:sysClr val="window" lastClr="FFFFFF"/>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8" name="ZoneTexte 37">
              <a:extLst>
                <a:ext uri="{FF2B5EF4-FFF2-40B4-BE49-F238E27FC236}">
                  <a16:creationId xmlns:a16="http://schemas.microsoft.com/office/drawing/2014/main" id="{58C758AD-68D8-4B51-AA0E-C1B992B0BDFD}"/>
                </a:ext>
              </a:extLst>
            </p:cNvPr>
            <p:cNvSpPr txBox="1"/>
            <p:nvPr/>
          </p:nvSpPr>
          <p:spPr>
            <a:xfrm>
              <a:off x="4967927" y="2998682"/>
              <a:ext cx="164564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i="0" u="none" strike="noStrike" kern="0" cap="none" spc="0" normalizeH="0" baseline="0" noProof="0" dirty="0">
                  <a:ln>
                    <a:noFill/>
                  </a:ln>
                  <a:solidFill>
                    <a:prstClr val="white"/>
                  </a:solidFill>
                  <a:effectLst/>
                  <a:uLnTx/>
                  <a:uFillTx/>
                  <a:latin typeface="Calibri" panose="020F0502020204030204"/>
                </a:rPr>
                <a:t>Criminalistique</a:t>
              </a:r>
            </a:p>
          </p:txBody>
        </p:sp>
        <p:pic>
          <p:nvPicPr>
            <p:cNvPr id="39" name="Picture 2">
              <a:extLst>
                <a:ext uri="{FF2B5EF4-FFF2-40B4-BE49-F238E27FC236}">
                  <a16:creationId xmlns:a16="http://schemas.microsoft.com/office/drawing/2014/main" id="{B1B48A0F-9240-4168-8CD5-BD56313659CF}"/>
                </a:ext>
              </a:extLst>
            </p:cNvPr>
            <p:cNvPicPr>
              <a:picLocks noChangeAspect="1" noChangeArrowheads="1"/>
            </p:cNvPicPr>
            <p:nvPr/>
          </p:nvPicPr>
          <p:blipFill rotWithShape="1">
            <a:blip r:embed="rId5" cstate="print"/>
            <a:srcRect l="72771" t="36101" r="14958" b="49658"/>
            <a:stretch/>
          </p:blipFill>
          <p:spPr bwMode="auto">
            <a:xfrm>
              <a:off x="5045228" y="3368014"/>
              <a:ext cx="1614011" cy="1440000"/>
            </a:xfrm>
            <a:prstGeom prst="rect">
              <a:avLst/>
            </a:prstGeom>
            <a:ln>
              <a:noFill/>
            </a:ln>
            <a:effectLst>
              <a:softEdge rad="112500"/>
            </a:effectLst>
          </p:spPr>
        </p:pic>
      </p:grpSp>
      <p:pic>
        <p:nvPicPr>
          <p:cNvPr id="42" name="Picture 6" descr="Drapeau de la France">
            <a:extLst>
              <a:ext uri="{FF2B5EF4-FFF2-40B4-BE49-F238E27FC236}">
                <a16:creationId xmlns:a16="http://schemas.microsoft.com/office/drawing/2014/main" id="{0494F535-D448-4BA6-9EFF-CDC6616207D3}"/>
              </a:ext>
            </a:extLst>
          </p:cNvPr>
          <p:cNvPicPr>
            <a:picLocks noChangeAspect="1" noChangeArrowheads="1"/>
          </p:cNvPicPr>
          <p:nvPr/>
        </p:nvPicPr>
        <p:blipFill>
          <a:blip r:embed="rId6" cstate="print"/>
          <a:srcRect/>
          <a:stretch>
            <a:fillRect/>
          </a:stretch>
        </p:blipFill>
        <p:spPr bwMode="auto">
          <a:xfrm>
            <a:off x="6216167" y="6389192"/>
            <a:ext cx="429514" cy="286343"/>
          </a:xfrm>
          <a:prstGeom prst="rect">
            <a:avLst/>
          </a:prstGeom>
          <a:noFill/>
          <a:ln w="9525">
            <a:noFill/>
            <a:miter lim="800000"/>
            <a:headEnd/>
            <a:tailEnd/>
          </a:ln>
        </p:spPr>
      </p:pic>
      <p:pic>
        <p:nvPicPr>
          <p:cNvPr id="134148" name="Picture 4" descr="Afficher l'image d'origine"/>
          <p:cNvPicPr>
            <a:picLocks noChangeAspect="1" noChangeArrowheads="1"/>
          </p:cNvPicPr>
          <p:nvPr/>
        </p:nvPicPr>
        <p:blipFill>
          <a:blip r:embed="rId7" cstate="print"/>
          <a:srcRect/>
          <a:stretch>
            <a:fillRect/>
          </a:stretch>
        </p:blipFill>
        <p:spPr bwMode="auto">
          <a:xfrm>
            <a:off x="4247738" y="6019038"/>
            <a:ext cx="479043" cy="319362"/>
          </a:xfrm>
          <a:prstGeom prst="rect">
            <a:avLst/>
          </a:prstGeom>
          <a:noFill/>
          <a:ln w="9525">
            <a:noFill/>
            <a:miter lim="800000"/>
            <a:headEnd/>
            <a:tailEnd/>
          </a:ln>
        </p:spPr>
      </p:pic>
      <p:pic>
        <p:nvPicPr>
          <p:cNvPr id="43" name="Picture 6" descr="Drapeau de la France">
            <a:extLst>
              <a:ext uri="{FF2B5EF4-FFF2-40B4-BE49-F238E27FC236}">
                <a16:creationId xmlns:a16="http://schemas.microsoft.com/office/drawing/2014/main" id="{36DBC88E-1D6B-4BF3-BC07-F5E6518D0153}"/>
              </a:ext>
            </a:extLst>
          </p:cNvPr>
          <p:cNvPicPr>
            <a:picLocks noChangeAspect="1" noChangeArrowheads="1"/>
          </p:cNvPicPr>
          <p:nvPr/>
        </p:nvPicPr>
        <p:blipFill>
          <a:blip r:embed="rId6" cstate="print"/>
          <a:srcRect/>
          <a:stretch>
            <a:fillRect/>
          </a:stretch>
        </p:blipFill>
        <p:spPr bwMode="auto">
          <a:xfrm>
            <a:off x="2116314" y="5420348"/>
            <a:ext cx="429514" cy="28634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93E1C88A-DA00-5222-A6F9-492A379026EB}"/>
              </a:ext>
            </a:extLst>
          </p:cNvPr>
          <p:cNvSpPr/>
          <p:nvPr/>
        </p:nvSpPr>
        <p:spPr bwMode="auto">
          <a:xfrm>
            <a:off x="5670602" y="1756711"/>
            <a:ext cx="3293886" cy="1672289"/>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507" name="Text Box 34"/>
          <p:cNvSpPr txBox="1">
            <a:spLocks noChangeArrowheads="1"/>
          </p:cNvSpPr>
          <p:nvPr/>
        </p:nvSpPr>
        <p:spPr bwMode="auto">
          <a:xfrm>
            <a:off x="149225" y="908720"/>
            <a:ext cx="5489863" cy="523220"/>
          </a:xfrm>
          <a:prstGeom prst="rect">
            <a:avLst/>
          </a:prstGeom>
          <a:noFill/>
          <a:ln w="9525" algn="ctr">
            <a:noFill/>
            <a:miter lim="800000"/>
            <a:headEnd/>
            <a:tailEnd/>
          </a:ln>
        </p:spPr>
        <p:txBody>
          <a:bodyPr wrap="square">
            <a:spAutoFit/>
          </a:bodyPr>
          <a:lstStyle/>
          <a:p>
            <a:r>
              <a:rPr lang="fr-FR" sz="2800" dirty="0">
                <a:solidFill>
                  <a:srgbClr val="FF8313"/>
                </a:solidFill>
                <a:latin typeface="Arial Black" pitchFamily="34" charset="0"/>
                <a:cs typeface="Aharoni" pitchFamily="2" charset="-79"/>
              </a:rPr>
              <a:t>Parcours CPE : Recherche </a:t>
            </a:r>
            <a:endParaRPr lang="fr-FR" dirty="0">
              <a:solidFill>
                <a:srgbClr val="FF8313"/>
              </a:solidFill>
              <a:latin typeface="Arial" panose="020B0604020202020204" pitchFamily="34" charset="0"/>
              <a:cs typeface="Aharoni" pitchFamily="2" charset="-79"/>
            </a:endParaRPr>
          </a:p>
        </p:txBody>
      </p:sp>
      <p:sp>
        <p:nvSpPr>
          <p:cNvPr id="49154" name="AutoShape 2" descr="Résultat de recherche d'images pour &quot;travaux&quot;"/>
          <p:cNvSpPr>
            <a:spLocks noChangeAspect="1" noChangeArrowheads="1"/>
          </p:cNvSpPr>
          <p:nvPr/>
        </p:nvSpPr>
        <p:spPr bwMode="auto">
          <a:xfrm>
            <a:off x="1492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8" name="Rectangle : coins arrondis 7">
            <a:extLst>
              <a:ext uri="{FF2B5EF4-FFF2-40B4-BE49-F238E27FC236}">
                <a16:creationId xmlns:a16="http://schemas.microsoft.com/office/drawing/2014/main" id="{DE79D40D-44B9-4546-9A9D-E40DD22C1CFD}"/>
              </a:ext>
            </a:extLst>
          </p:cNvPr>
          <p:cNvSpPr/>
          <p:nvPr/>
        </p:nvSpPr>
        <p:spPr bwMode="auto">
          <a:xfrm>
            <a:off x="331707" y="1784058"/>
            <a:ext cx="2644351" cy="1679395"/>
          </a:xfrm>
          <a:prstGeom prst="roundRect">
            <a:avLst/>
          </a:prstGeom>
          <a:solidFill>
            <a:srgbClr val="5B9BD5"/>
          </a:solidFill>
          <a:ln w="19050" cap="flat" cmpd="sng" algn="ctr">
            <a:solidFill>
              <a:sysClr val="window" lastClr="FFFFFF"/>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 coins arrondis 8">
            <a:extLst>
              <a:ext uri="{FF2B5EF4-FFF2-40B4-BE49-F238E27FC236}">
                <a16:creationId xmlns:a16="http://schemas.microsoft.com/office/drawing/2014/main" id="{B55C87EC-A132-46DC-BD86-80BE07937BD9}"/>
              </a:ext>
            </a:extLst>
          </p:cNvPr>
          <p:cNvSpPr/>
          <p:nvPr/>
        </p:nvSpPr>
        <p:spPr bwMode="auto">
          <a:xfrm>
            <a:off x="2987824" y="1784057"/>
            <a:ext cx="2651264" cy="1672289"/>
          </a:xfrm>
          <a:prstGeom prst="roundRect">
            <a:avLst/>
          </a:prstGeom>
          <a:solidFill>
            <a:srgbClr val="A5A5A5"/>
          </a:solidFill>
          <a:ln w="19050" cap="flat" cmpd="sng" algn="ctr">
            <a:solidFill>
              <a:sysClr val="window" lastClr="FFFFFF"/>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2">
            <a:extLst>
              <a:ext uri="{FF2B5EF4-FFF2-40B4-BE49-F238E27FC236}">
                <a16:creationId xmlns:a16="http://schemas.microsoft.com/office/drawing/2014/main" id="{D3157FDD-94EC-4A4C-8672-78C603BBD9A9}"/>
              </a:ext>
            </a:extLst>
          </p:cNvPr>
          <p:cNvPicPr>
            <a:picLocks noChangeAspect="1" noChangeArrowheads="1"/>
          </p:cNvPicPr>
          <p:nvPr/>
        </p:nvPicPr>
        <p:blipFill rotWithShape="1">
          <a:blip r:embed="rId3" cstate="print"/>
          <a:srcRect l="44311" t="36348" r="44143" b="50448"/>
          <a:stretch/>
        </p:blipFill>
        <p:spPr bwMode="auto">
          <a:xfrm>
            <a:off x="3256612" y="2218880"/>
            <a:ext cx="1309901" cy="1151623"/>
          </a:xfrm>
          <a:prstGeom prst="rect">
            <a:avLst/>
          </a:prstGeom>
          <a:ln>
            <a:noFill/>
          </a:ln>
          <a:effectLst>
            <a:softEdge rad="112500"/>
          </a:effectLst>
        </p:spPr>
      </p:pic>
      <p:sp>
        <p:nvSpPr>
          <p:cNvPr id="11" name="ZoneTexte 10">
            <a:extLst>
              <a:ext uri="{FF2B5EF4-FFF2-40B4-BE49-F238E27FC236}">
                <a16:creationId xmlns:a16="http://schemas.microsoft.com/office/drawing/2014/main" id="{C06D54F0-4D21-4D98-BD2D-7A42713DF3A8}"/>
              </a:ext>
            </a:extLst>
          </p:cNvPr>
          <p:cNvSpPr txBox="1"/>
          <p:nvPr/>
        </p:nvSpPr>
        <p:spPr>
          <a:xfrm>
            <a:off x="3016577" y="1842616"/>
            <a:ext cx="2065758" cy="369332"/>
          </a:xfrm>
          <a:prstGeom prst="rect">
            <a:avLst/>
          </a:prstGeom>
          <a:noFill/>
        </p:spPr>
        <p:txBody>
          <a:bodyPr wrap="none" rtlCol="0">
            <a:spAutoFit/>
          </a:bodyPr>
          <a:lstStyle/>
          <a:p>
            <a:pPr fontAlgn="auto">
              <a:spcBef>
                <a:spcPts val="0"/>
              </a:spcBef>
              <a:spcAft>
                <a:spcPts val="0"/>
              </a:spcAft>
            </a:pPr>
            <a:r>
              <a:rPr lang="fr-FR" sz="1800" dirty="0">
                <a:solidFill>
                  <a:prstClr val="white"/>
                </a:solidFill>
                <a:latin typeface="Calibri" panose="020F0502020204030204"/>
              </a:rPr>
              <a:t>Analyse Industrielle</a:t>
            </a:r>
          </a:p>
        </p:txBody>
      </p:sp>
      <p:sp>
        <p:nvSpPr>
          <p:cNvPr id="12" name="ZoneTexte 11">
            <a:extLst>
              <a:ext uri="{FF2B5EF4-FFF2-40B4-BE49-F238E27FC236}">
                <a16:creationId xmlns:a16="http://schemas.microsoft.com/office/drawing/2014/main" id="{24B1D1A5-BADF-42C8-AA89-9EEB7BC09692}"/>
              </a:ext>
            </a:extLst>
          </p:cNvPr>
          <p:cNvSpPr txBox="1"/>
          <p:nvPr/>
        </p:nvSpPr>
        <p:spPr>
          <a:xfrm>
            <a:off x="342732" y="1824295"/>
            <a:ext cx="2653034" cy="369332"/>
          </a:xfrm>
          <a:prstGeom prst="rect">
            <a:avLst/>
          </a:prstGeom>
          <a:noFill/>
        </p:spPr>
        <p:txBody>
          <a:bodyPr wrap="none" rtlCol="0">
            <a:spAutoFit/>
          </a:bodyPr>
          <a:lstStyle/>
          <a:p>
            <a:pPr fontAlgn="auto">
              <a:spcBef>
                <a:spcPts val="0"/>
              </a:spcBef>
              <a:spcAft>
                <a:spcPts val="0"/>
              </a:spcAft>
            </a:pPr>
            <a:r>
              <a:rPr lang="fr-FR" sz="1800" dirty="0">
                <a:solidFill>
                  <a:prstClr val="white"/>
                </a:solidFill>
                <a:latin typeface="Calibri" panose="020F0502020204030204"/>
              </a:rPr>
              <a:t>Analyse Physico-chimique</a:t>
            </a:r>
          </a:p>
        </p:txBody>
      </p:sp>
      <p:pic>
        <p:nvPicPr>
          <p:cNvPr id="13" name="Picture 2">
            <a:extLst>
              <a:ext uri="{FF2B5EF4-FFF2-40B4-BE49-F238E27FC236}">
                <a16:creationId xmlns:a16="http://schemas.microsoft.com/office/drawing/2014/main" id="{2CDBCE9A-7759-4802-8F7D-62890B97B4E1}"/>
              </a:ext>
            </a:extLst>
          </p:cNvPr>
          <p:cNvPicPr>
            <a:picLocks noChangeAspect="1" noChangeArrowheads="1"/>
          </p:cNvPicPr>
          <p:nvPr/>
        </p:nvPicPr>
        <p:blipFill rotWithShape="1">
          <a:blip r:embed="rId3" cstate="print"/>
          <a:srcRect l="14612" t="36533" r="73623" b="50850"/>
          <a:stretch/>
        </p:blipFill>
        <p:spPr bwMode="auto">
          <a:xfrm>
            <a:off x="406367" y="2247079"/>
            <a:ext cx="1475370" cy="1216374"/>
          </a:xfrm>
          <a:prstGeom prst="rect">
            <a:avLst/>
          </a:prstGeom>
          <a:ln>
            <a:noFill/>
          </a:ln>
          <a:effectLst>
            <a:softEdge rad="112500"/>
          </a:effectLst>
        </p:spPr>
      </p:pic>
      <p:pic>
        <p:nvPicPr>
          <p:cNvPr id="16" name="Picture 6" descr="Drapeau de la France">
            <a:extLst>
              <a:ext uri="{FF2B5EF4-FFF2-40B4-BE49-F238E27FC236}">
                <a16:creationId xmlns:a16="http://schemas.microsoft.com/office/drawing/2014/main" id="{1421282B-88ED-48F2-8B69-C990768985B5}"/>
              </a:ext>
            </a:extLst>
          </p:cNvPr>
          <p:cNvPicPr>
            <a:picLocks noChangeAspect="1" noChangeArrowheads="1"/>
          </p:cNvPicPr>
          <p:nvPr/>
        </p:nvPicPr>
        <p:blipFill>
          <a:blip r:embed="rId4" cstate="print"/>
          <a:srcRect/>
          <a:stretch>
            <a:fillRect/>
          </a:stretch>
        </p:blipFill>
        <p:spPr bwMode="auto">
          <a:xfrm>
            <a:off x="341028" y="3203113"/>
            <a:ext cx="429514" cy="286343"/>
          </a:xfrm>
          <a:prstGeom prst="rect">
            <a:avLst/>
          </a:prstGeom>
          <a:noFill/>
          <a:ln w="9525">
            <a:noFill/>
            <a:miter lim="800000"/>
            <a:headEnd/>
            <a:tailEnd/>
          </a:ln>
        </p:spPr>
      </p:pic>
      <p:sp>
        <p:nvSpPr>
          <p:cNvPr id="18" name="ZoneTexte 17">
            <a:extLst>
              <a:ext uri="{FF2B5EF4-FFF2-40B4-BE49-F238E27FC236}">
                <a16:creationId xmlns:a16="http://schemas.microsoft.com/office/drawing/2014/main" id="{29D21E98-9337-4138-8984-0F11717C099E}"/>
              </a:ext>
            </a:extLst>
          </p:cNvPr>
          <p:cNvSpPr txBox="1"/>
          <p:nvPr/>
        </p:nvSpPr>
        <p:spPr>
          <a:xfrm>
            <a:off x="285910" y="3678707"/>
            <a:ext cx="8167191" cy="2554545"/>
          </a:xfrm>
          <a:prstGeom prst="rect">
            <a:avLst/>
          </a:prstGeom>
          <a:noFill/>
        </p:spPr>
        <p:txBody>
          <a:bodyPr wrap="square">
            <a:spAutoFit/>
          </a:bodyPr>
          <a:lstStyle/>
          <a:p>
            <a:r>
              <a:rPr lang="fr-FR" b="0" dirty="0">
                <a:solidFill>
                  <a:srgbClr val="0066FF"/>
                </a:solidFill>
              </a:rPr>
              <a:t>Analyse de données (3)  </a:t>
            </a:r>
          </a:p>
          <a:p>
            <a:r>
              <a:rPr lang="fr-FR" b="0" dirty="0">
                <a:solidFill>
                  <a:srgbClr val="0066FF"/>
                </a:solidFill>
              </a:rPr>
              <a:t>Spectroscopies avancées (3)</a:t>
            </a:r>
          </a:p>
          <a:p>
            <a:r>
              <a:rPr lang="fr-FR" b="0" dirty="0">
                <a:solidFill>
                  <a:srgbClr val="0066FF"/>
                </a:solidFill>
              </a:rPr>
              <a:t>Méthodes séparatives avancées (3)</a:t>
            </a:r>
          </a:p>
          <a:p>
            <a:r>
              <a:rPr lang="fr-FR" b="0" dirty="0">
                <a:solidFill>
                  <a:srgbClr val="0066FF"/>
                </a:solidFill>
              </a:rPr>
              <a:t>Analyse d'échantillons complexes, traitement d'échantillons (3)</a:t>
            </a:r>
          </a:p>
          <a:p>
            <a:r>
              <a:rPr lang="fr-FR" b="0" dirty="0">
                <a:solidFill>
                  <a:srgbClr val="0066FF"/>
                </a:solidFill>
              </a:rPr>
              <a:t>Qualification d’instruments et validation de méthodes(3)</a:t>
            </a:r>
          </a:p>
          <a:p>
            <a:r>
              <a:rPr lang="fr-FR" b="0" dirty="0">
                <a:solidFill>
                  <a:srgbClr val="0066FF"/>
                </a:solidFill>
              </a:rPr>
              <a:t>Electrochimie Analytique, capteurs, miniaturisation (3) </a:t>
            </a:r>
            <a:br>
              <a:rPr lang="fr-FR" b="0" dirty="0">
                <a:solidFill>
                  <a:srgbClr val="0066FF"/>
                </a:solidFill>
              </a:rPr>
            </a:br>
            <a:r>
              <a:rPr lang="fr-FR" b="0" dirty="0">
                <a:solidFill>
                  <a:srgbClr val="0066FF"/>
                </a:solidFill>
              </a:rPr>
              <a:t>Analyse des polymères (3)</a:t>
            </a:r>
          </a:p>
          <a:p>
            <a:r>
              <a:rPr lang="fr-FR" b="0" dirty="0">
                <a:solidFill>
                  <a:srgbClr val="7030A0"/>
                </a:solidFill>
              </a:rPr>
              <a:t>Module au choix (6): </a:t>
            </a:r>
            <a:br>
              <a:rPr lang="fr-FR" b="0" dirty="0">
                <a:solidFill>
                  <a:srgbClr val="7030A0"/>
                </a:solidFill>
              </a:rPr>
            </a:br>
            <a:r>
              <a:rPr lang="fr-FR" b="0" dirty="0">
                <a:solidFill>
                  <a:srgbClr val="7030A0"/>
                </a:solidFill>
              </a:rPr>
              <a:t>Analyse de surface ou </a:t>
            </a:r>
            <a:r>
              <a:rPr lang="fr-FR" b="0" dirty="0" err="1">
                <a:solidFill>
                  <a:srgbClr val="7030A0"/>
                </a:solidFill>
              </a:rPr>
              <a:t>Bioanalyse</a:t>
            </a:r>
            <a:r>
              <a:rPr lang="fr-FR" b="0" dirty="0">
                <a:solidFill>
                  <a:srgbClr val="7030A0"/>
                </a:solidFill>
              </a:rPr>
              <a:t> +  Méthodes pour l'analyse de données protéomiques</a:t>
            </a:r>
          </a:p>
          <a:p>
            <a:r>
              <a:rPr lang="fr-FR" b="0" dirty="0">
                <a:solidFill>
                  <a:srgbClr val="7030A0"/>
                </a:solidFill>
              </a:rPr>
              <a:t>Stage, Missions, retour de projets (24)</a:t>
            </a:r>
          </a:p>
        </p:txBody>
      </p:sp>
      <p:sp>
        <p:nvSpPr>
          <p:cNvPr id="19" name="ZoneTexte 18">
            <a:extLst>
              <a:ext uri="{FF2B5EF4-FFF2-40B4-BE49-F238E27FC236}">
                <a16:creationId xmlns:a16="http://schemas.microsoft.com/office/drawing/2014/main" id="{F70F97FF-E7A7-4FEB-8D5C-D5641A550990}"/>
              </a:ext>
            </a:extLst>
          </p:cNvPr>
          <p:cNvSpPr txBox="1"/>
          <p:nvPr/>
        </p:nvSpPr>
        <p:spPr>
          <a:xfrm>
            <a:off x="3018444" y="3682642"/>
            <a:ext cx="4127781" cy="338554"/>
          </a:xfrm>
          <a:prstGeom prst="rect">
            <a:avLst/>
          </a:prstGeom>
          <a:noFill/>
        </p:spPr>
        <p:txBody>
          <a:bodyPr wrap="square">
            <a:spAutoFit/>
          </a:bodyPr>
          <a:lstStyle/>
          <a:p>
            <a:r>
              <a:rPr lang="fr-FR" b="0" dirty="0">
                <a:solidFill>
                  <a:schemeClr val="bg2">
                    <a:lumMod val="75000"/>
                  </a:schemeClr>
                </a:solidFill>
              </a:rPr>
              <a:t>Echantillonnage en milieu industriel (6)  </a:t>
            </a:r>
          </a:p>
        </p:txBody>
      </p:sp>
      <p:sp>
        <p:nvSpPr>
          <p:cNvPr id="20" name="ZoneTexte 19">
            <a:extLst>
              <a:ext uri="{FF2B5EF4-FFF2-40B4-BE49-F238E27FC236}">
                <a16:creationId xmlns:a16="http://schemas.microsoft.com/office/drawing/2014/main" id="{6362594F-2577-4458-9A2F-F19D0A8B0FE9}"/>
              </a:ext>
            </a:extLst>
          </p:cNvPr>
          <p:cNvSpPr txBox="1"/>
          <p:nvPr/>
        </p:nvSpPr>
        <p:spPr>
          <a:xfrm>
            <a:off x="5880308" y="2446216"/>
            <a:ext cx="3072596" cy="830997"/>
          </a:xfrm>
          <a:prstGeom prst="rect">
            <a:avLst/>
          </a:prstGeom>
          <a:noFill/>
        </p:spPr>
        <p:txBody>
          <a:bodyPr wrap="square">
            <a:spAutoFit/>
          </a:bodyPr>
          <a:lstStyle/>
          <a:p>
            <a:endParaRPr lang="fr-FR" b="0" dirty="0">
              <a:solidFill>
                <a:srgbClr val="18AED9"/>
              </a:solidFill>
            </a:endParaRPr>
          </a:p>
          <a:p>
            <a:r>
              <a:rPr lang="fr-FR" b="0" dirty="0">
                <a:solidFill>
                  <a:srgbClr val="18AED9"/>
                </a:solidFill>
              </a:rPr>
              <a:t>Commun. </a:t>
            </a:r>
            <a:r>
              <a:rPr lang="fr-FR" b="0" dirty="0" err="1">
                <a:solidFill>
                  <a:srgbClr val="18AED9"/>
                </a:solidFill>
              </a:rPr>
              <a:t>Manag</a:t>
            </a:r>
            <a:r>
              <a:rPr lang="fr-FR" b="0" dirty="0">
                <a:solidFill>
                  <a:srgbClr val="18AED9"/>
                </a:solidFill>
              </a:rPr>
              <a:t>. </a:t>
            </a:r>
            <a:r>
              <a:rPr lang="fr-FR" b="0" dirty="0" err="1">
                <a:solidFill>
                  <a:srgbClr val="18AED9"/>
                </a:solidFill>
              </a:rPr>
              <a:t>Entr</a:t>
            </a:r>
            <a:r>
              <a:rPr lang="fr-FR" b="0" dirty="0">
                <a:solidFill>
                  <a:srgbClr val="18AED9"/>
                </a:solidFill>
              </a:rPr>
              <a:t>. (6) </a:t>
            </a:r>
          </a:p>
          <a:p>
            <a:r>
              <a:rPr lang="fr-FR" b="0" dirty="0">
                <a:solidFill>
                  <a:srgbClr val="18AED9"/>
                </a:solidFill>
              </a:rPr>
              <a:t>Anglais (portail </a:t>
            </a:r>
            <a:r>
              <a:rPr lang="fr-FR" b="0" dirty="0" err="1">
                <a:solidFill>
                  <a:srgbClr val="18AED9"/>
                </a:solidFill>
              </a:rPr>
              <a:t>certiflangue</a:t>
            </a:r>
            <a:r>
              <a:rPr lang="fr-FR" b="0" dirty="0">
                <a:solidFill>
                  <a:srgbClr val="18AED9"/>
                </a:solidFill>
              </a:rPr>
              <a:t>) (3)</a:t>
            </a:r>
            <a:endParaRPr lang="fr-FR" dirty="0">
              <a:solidFill>
                <a:srgbClr val="18AED9"/>
              </a:solidFill>
            </a:endParaRPr>
          </a:p>
        </p:txBody>
      </p:sp>
      <p:pic>
        <p:nvPicPr>
          <p:cNvPr id="21" name="Picture 2" descr="http://streams.univ-lyon1.fr/videoStream/streams/lyon1/modules/5a348/files/58a8e9_155ac47a7d6.jpg">
            <a:extLst>
              <a:ext uri="{FF2B5EF4-FFF2-40B4-BE49-F238E27FC236}">
                <a16:creationId xmlns:a16="http://schemas.microsoft.com/office/drawing/2014/main" id="{B281CB76-D4DB-4C70-B2A5-C4EB2C9B51A5}"/>
              </a:ext>
            </a:extLst>
          </p:cNvPr>
          <p:cNvPicPr>
            <a:picLocks noChangeAspect="1" noChangeArrowheads="1"/>
          </p:cNvPicPr>
          <p:nvPr/>
        </p:nvPicPr>
        <p:blipFill>
          <a:blip r:embed="rId5" cstate="print"/>
          <a:srcRect/>
          <a:stretch>
            <a:fillRect/>
          </a:stretch>
        </p:blipFill>
        <p:spPr bwMode="auto">
          <a:xfrm>
            <a:off x="5922089" y="1828795"/>
            <a:ext cx="1224136" cy="836568"/>
          </a:xfrm>
          <a:prstGeom prst="rect">
            <a:avLst/>
          </a:prstGeom>
          <a:noFill/>
        </p:spPr>
      </p:pic>
    </p:spTree>
    <p:extLst>
      <p:ext uri="{BB962C8B-B14F-4D97-AF65-F5344CB8AC3E}">
        <p14:creationId xmlns:p14="http://schemas.microsoft.com/office/powerpoint/2010/main" val="1425866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flipH="1" flipV="1">
            <a:off x="8533268" y="1949921"/>
            <a:ext cx="0" cy="3972866"/>
          </a:xfrm>
          <a:prstGeom prst="line">
            <a:avLst/>
          </a:prstGeom>
          <a:noFill/>
          <a:ln w="28575">
            <a:solidFill>
              <a:srgbClr val="CC3300"/>
            </a:solidFill>
            <a:round/>
            <a:headEnd/>
            <a:tailEnd type="triangle" w="med" len="med"/>
          </a:ln>
        </p:spPr>
        <p:txBody>
          <a:bodyPr/>
          <a:lstStyle/>
          <a:p>
            <a:endParaRPr lang="fr-FR" dirty="0"/>
          </a:p>
        </p:txBody>
      </p:sp>
      <p:sp>
        <p:nvSpPr>
          <p:cNvPr id="3" name="Line 3"/>
          <p:cNvSpPr>
            <a:spLocks noChangeShapeType="1"/>
          </p:cNvSpPr>
          <p:nvPr/>
        </p:nvSpPr>
        <p:spPr bwMode="auto">
          <a:xfrm flipH="1" flipV="1">
            <a:off x="4860031" y="1944822"/>
            <a:ext cx="0" cy="4004458"/>
          </a:xfrm>
          <a:prstGeom prst="line">
            <a:avLst/>
          </a:prstGeom>
          <a:noFill/>
          <a:ln w="28575">
            <a:solidFill>
              <a:srgbClr val="CC3300"/>
            </a:solidFill>
            <a:round/>
            <a:headEnd/>
            <a:tailEnd type="triangle" w="med" len="med"/>
          </a:ln>
        </p:spPr>
        <p:txBody>
          <a:bodyPr/>
          <a:lstStyle/>
          <a:p>
            <a:endParaRPr lang="fr-FR" dirty="0"/>
          </a:p>
        </p:txBody>
      </p:sp>
      <p:sp>
        <p:nvSpPr>
          <p:cNvPr id="5" name="Text Box 5"/>
          <p:cNvSpPr txBox="1">
            <a:spLocks noChangeArrowheads="1"/>
          </p:cNvSpPr>
          <p:nvPr/>
        </p:nvSpPr>
        <p:spPr bwMode="auto">
          <a:xfrm>
            <a:off x="723803" y="829915"/>
            <a:ext cx="4372864" cy="523220"/>
          </a:xfrm>
          <a:prstGeom prst="rect">
            <a:avLst/>
          </a:prstGeom>
          <a:noFill/>
          <a:ln w="9525" algn="ctr">
            <a:noFill/>
            <a:miter lim="800000"/>
            <a:headEnd/>
            <a:tailEnd/>
          </a:ln>
        </p:spPr>
        <p:txBody>
          <a:bodyPr wrap="none">
            <a:spAutoFit/>
          </a:bodyPr>
          <a:lstStyle/>
          <a:p>
            <a:r>
              <a:rPr lang="fr-FR" sz="2800" dirty="0">
                <a:solidFill>
                  <a:srgbClr val="FF6600"/>
                </a:solidFill>
                <a:latin typeface="Arial Black" pitchFamily="34" charset="0"/>
              </a:rPr>
              <a:t>Organisation année...</a:t>
            </a:r>
          </a:p>
        </p:txBody>
      </p:sp>
      <p:sp>
        <p:nvSpPr>
          <p:cNvPr id="6" name="Rectangle 6"/>
          <p:cNvSpPr>
            <a:spLocks noChangeArrowheads="1"/>
          </p:cNvSpPr>
          <p:nvPr/>
        </p:nvSpPr>
        <p:spPr bwMode="auto">
          <a:xfrm>
            <a:off x="177646" y="1470483"/>
            <a:ext cx="2088356" cy="42227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a:r>
              <a:rPr lang="fr-FR" dirty="0"/>
              <a:t>Sept. – Déc.</a:t>
            </a:r>
          </a:p>
        </p:txBody>
      </p:sp>
      <p:sp>
        <p:nvSpPr>
          <p:cNvPr id="7" name="Rectangle 7"/>
          <p:cNvSpPr>
            <a:spLocks noChangeArrowheads="1"/>
          </p:cNvSpPr>
          <p:nvPr/>
        </p:nvSpPr>
        <p:spPr bwMode="auto">
          <a:xfrm>
            <a:off x="2330610" y="1470483"/>
            <a:ext cx="1655763" cy="4318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a:r>
              <a:rPr lang="fr-FR" dirty="0"/>
              <a:t>Janv. - Fév.</a:t>
            </a:r>
          </a:p>
        </p:txBody>
      </p:sp>
      <p:sp>
        <p:nvSpPr>
          <p:cNvPr id="8" name="Rectangle 8"/>
          <p:cNvSpPr>
            <a:spLocks noChangeArrowheads="1"/>
          </p:cNvSpPr>
          <p:nvPr/>
        </p:nvSpPr>
        <p:spPr bwMode="auto">
          <a:xfrm>
            <a:off x="4097975" y="1470483"/>
            <a:ext cx="3496618" cy="4318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a:r>
              <a:rPr lang="fr-FR" dirty="0"/>
              <a:t>Mars - Juillet</a:t>
            </a:r>
          </a:p>
        </p:txBody>
      </p:sp>
      <p:sp>
        <p:nvSpPr>
          <p:cNvPr id="13" name="Rectangle 13"/>
          <p:cNvSpPr>
            <a:spLocks noChangeArrowheads="1"/>
          </p:cNvSpPr>
          <p:nvPr/>
        </p:nvSpPr>
        <p:spPr bwMode="auto">
          <a:xfrm>
            <a:off x="7706195" y="1470483"/>
            <a:ext cx="827087" cy="4318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a:r>
              <a:rPr lang="fr-FR" dirty="0"/>
              <a:t>Août</a:t>
            </a:r>
          </a:p>
        </p:txBody>
      </p:sp>
      <p:sp>
        <p:nvSpPr>
          <p:cNvPr id="14" name="Rectangle 14"/>
          <p:cNvSpPr>
            <a:spLocks noChangeArrowheads="1"/>
          </p:cNvSpPr>
          <p:nvPr/>
        </p:nvSpPr>
        <p:spPr bwMode="auto">
          <a:xfrm>
            <a:off x="209614" y="4631780"/>
            <a:ext cx="4337050" cy="396875"/>
          </a:xfrm>
          <a:prstGeom prst="rect">
            <a:avLst/>
          </a:prstGeom>
          <a:noFill/>
          <a:ln w="9525" algn="ctr">
            <a:noFill/>
            <a:miter lim="800000"/>
            <a:headEnd/>
            <a:tailEnd/>
          </a:ln>
        </p:spPr>
        <p:txBody>
          <a:bodyPr wrap="none">
            <a:spAutoFit/>
          </a:bodyPr>
          <a:lstStyle/>
          <a:p>
            <a:r>
              <a:rPr lang="fr-FR" sz="2000" dirty="0">
                <a:solidFill>
                  <a:srgbClr val="FF6600"/>
                </a:solidFill>
                <a:latin typeface="Arial Black" pitchFamily="34" charset="0"/>
              </a:rPr>
              <a:t>M2 recherche (étudiants CPE)</a:t>
            </a:r>
          </a:p>
        </p:txBody>
      </p:sp>
      <p:sp>
        <p:nvSpPr>
          <p:cNvPr id="15" name="Rectangle 15"/>
          <p:cNvSpPr>
            <a:spLocks noChangeArrowheads="1"/>
          </p:cNvSpPr>
          <p:nvPr/>
        </p:nvSpPr>
        <p:spPr bwMode="auto">
          <a:xfrm>
            <a:off x="4097975" y="5084415"/>
            <a:ext cx="4435293" cy="504825"/>
          </a:xfrm>
          <a:prstGeom prst="rect">
            <a:avLst/>
          </a:prstGeom>
          <a:solidFill>
            <a:schemeClr val="bg1"/>
          </a:solidFill>
          <a:ln w="9525">
            <a:solidFill>
              <a:schemeClr val="tx1"/>
            </a:solidFill>
            <a:miter lim="800000"/>
            <a:headEnd/>
            <a:tailEnd/>
          </a:ln>
        </p:spPr>
        <p:txBody>
          <a:bodyPr wrap="none" anchor="ctr"/>
          <a:lstStyle/>
          <a:p>
            <a:pPr algn="ctr"/>
            <a:r>
              <a:rPr lang="fr-FR" dirty="0"/>
              <a:t>Stage</a:t>
            </a:r>
          </a:p>
        </p:txBody>
      </p:sp>
      <p:sp>
        <p:nvSpPr>
          <p:cNvPr id="16" name="Rectangle 16"/>
          <p:cNvSpPr>
            <a:spLocks noChangeArrowheads="1"/>
          </p:cNvSpPr>
          <p:nvPr/>
        </p:nvSpPr>
        <p:spPr bwMode="auto">
          <a:xfrm>
            <a:off x="154150" y="5084415"/>
            <a:ext cx="3832223" cy="504825"/>
          </a:xfrm>
          <a:prstGeom prst="rect">
            <a:avLst/>
          </a:prstGeom>
          <a:solidFill>
            <a:schemeClr val="bg1"/>
          </a:solidFill>
          <a:ln w="9525">
            <a:solidFill>
              <a:schemeClr val="tx1"/>
            </a:solidFill>
            <a:miter lim="800000"/>
            <a:headEnd/>
            <a:tailEnd/>
          </a:ln>
        </p:spPr>
        <p:txBody>
          <a:bodyPr wrap="none" anchor="ctr"/>
          <a:lstStyle/>
          <a:p>
            <a:pPr algn="ctr"/>
            <a:r>
              <a:rPr lang="fr-FR" dirty="0"/>
              <a:t>Cours Master + cours CPE </a:t>
            </a:r>
          </a:p>
        </p:txBody>
      </p:sp>
      <p:sp>
        <p:nvSpPr>
          <p:cNvPr id="18" name="Text Box 18"/>
          <p:cNvSpPr txBox="1">
            <a:spLocks noChangeArrowheads="1"/>
          </p:cNvSpPr>
          <p:nvPr/>
        </p:nvSpPr>
        <p:spPr bwMode="auto">
          <a:xfrm>
            <a:off x="7705941" y="5934822"/>
            <a:ext cx="1512887" cy="641350"/>
          </a:xfrm>
          <a:prstGeom prst="rect">
            <a:avLst/>
          </a:prstGeom>
          <a:noFill/>
          <a:ln w="9525">
            <a:noFill/>
            <a:miter lim="800000"/>
            <a:headEnd/>
            <a:tailEnd/>
          </a:ln>
        </p:spPr>
        <p:txBody>
          <a:bodyPr>
            <a:spAutoFit/>
          </a:bodyPr>
          <a:lstStyle/>
          <a:p>
            <a:pPr algn="ctr">
              <a:spcBef>
                <a:spcPct val="50000"/>
              </a:spcBef>
            </a:pPr>
            <a:r>
              <a:rPr lang="fr-FR" dirty="0"/>
              <a:t>Soutenance master</a:t>
            </a:r>
          </a:p>
        </p:txBody>
      </p:sp>
      <p:sp>
        <p:nvSpPr>
          <p:cNvPr id="19" name="Text Box 19"/>
          <p:cNvSpPr txBox="1">
            <a:spLocks noChangeArrowheads="1"/>
          </p:cNvSpPr>
          <p:nvPr/>
        </p:nvSpPr>
        <p:spPr bwMode="auto">
          <a:xfrm>
            <a:off x="3707506" y="5922787"/>
            <a:ext cx="2305050" cy="584775"/>
          </a:xfrm>
          <a:prstGeom prst="rect">
            <a:avLst/>
          </a:prstGeom>
          <a:noFill/>
          <a:ln w="9525">
            <a:noFill/>
            <a:miter lim="800000"/>
            <a:headEnd/>
            <a:tailEnd/>
          </a:ln>
        </p:spPr>
        <p:txBody>
          <a:bodyPr>
            <a:spAutoFit/>
          </a:bodyPr>
          <a:lstStyle/>
          <a:p>
            <a:pPr algn="ctr">
              <a:spcBef>
                <a:spcPct val="50000"/>
              </a:spcBef>
            </a:pPr>
            <a:r>
              <a:rPr lang="fr-FR" dirty="0"/>
              <a:t>Rapport bibliographique</a:t>
            </a:r>
          </a:p>
        </p:txBody>
      </p:sp>
      <p:sp>
        <p:nvSpPr>
          <p:cNvPr id="22" name="Line 3">
            <a:extLst>
              <a:ext uri="{FF2B5EF4-FFF2-40B4-BE49-F238E27FC236}">
                <a16:creationId xmlns:a16="http://schemas.microsoft.com/office/drawing/2014/main" id="{B14BDDEA-CE9F-4ECA-8B80-6345A35617D5}"/>
              </a:ext>
            </a:extLst>
          </p:cNvPr>
          <p:cNvSpPr>
            <a:spLocks noChangeShapeType="1"/>
          </p:cNvSpPr>
          <p:nvPr/>
        </p:nvSpPr>
        <p:spPr bwMode="auto">
          <a:xfrm flipV="1">
            <a:off x="3986373" y="1944822"/>
            <a:ext cx="12251" cy="338553"/>
          </a:xfrm>
          <a:prstGeom prst="line">
            <a:avLst/>
          </a:prstGeom>
          <a:noFill/>
          <a:ln w="28575">
            <a:solidFill>
              <a:srgbClr val="CC3300"/>
            </a:solidFill>
            <a:round/>
            <a:headEnd/>
            <a:tailEnd type="triangle" w="med" len="med"/>
          </a:ln>
        </p:spPr>
        <p:txBody>
          <a:bodyPr/>
          <a:lstStyle/>
          <a:p>
            <a:endParaRPr lang="fr-FR" dirty="0"/>
          </a:p>
        </p:txBody>
      </p:sp>
      <p:sp>
        <p:nvSpPr>
          <p:cNvPr id="23" name="Text Box 19">
            <a:extLst>
              <a:ext uri="{FF2B5EF4-FFF2-40B4-BE49-F238E27FC236}">
                <a16:creationId xmlns:a16="http://schemas.microsoft.com/office/drawing/2014/main" id="{4B6A536A-54EA-4867-A2EA-FE23A0025F89}"/>
              </a:ext>
            </a:extLst>
          </p:cNvPr>
          <p:cNvSpPr txBox="1">
            <a:spLocks noChangeArrowheads="1"/>
          </p:cNvSpPr>
          <p:nvPr/>
        </p:nvSpPr>
        <p:spPr bwMode="auto">
          <a:xfrm>
            <a:off x="2791617" y="2204864"/>
            <a:ext cx="2305050" cy="338554"/>
          </a:xfrm>
          <a:prstGeom prst="rect">
            <a:avLst/>
          </a:prstGeom>
          <a:noFill/>
          <a:ln w="9525">
            <a:noFill/>
            <a:miter lim="800000"/>
            <a:headEnd/>
            <a:tailEnd/>
          </a:ln>
        </p:spPr>
        <p:txBody>
          <a:bodyPr>
            <a:spAutoFit/>
          </a:bodyPr>
          <a:lstStyle/>
          <a:p>
            <a:pPr algn="ctr">
              <a:spcBef>
                <a:spcPct val="50000"/>
              </a:spcBef>
            </a:pPr>
            <a:r>
              <a:rPr lang="fr-FR" dirty="0"/>
              <a:t>Examens</a:t>
            </a:r>
          </a:p>
        </p:txBody>
      </p:sp>
      <p:sp>
        <p:nvSpPr>
          <p:cNvPr id="20" name="Rectangle 15">
            <a:extLst>
              <a:ext uri="{FF2B5EF4-FFF2-40B4-BE49-F238E27FC236}">
                <a16:creationId xmlns:a16="http://schemas.microsoft.com/office/drawing/2014/main" id="{45D68162-797B-4D97-80E1-5F70AB5F149D}"/>
              </a:ext>
            </a:extLst>
          </p:cNvPr>
          <p:cNvSpPr>
            <a:spLocks noChangeArrowheads="1"/>
          </p:cNvSpPr>
          <p:nvPr/>
        </p:nvSpPr>
        <p:spPr bwMode="auto">
          <a:xfrm>
            <a:off x="4097976" y="3327228"/>
            <a:ext cx="3496618" cy="504825"/>
          </a:xfrm>
          <a:prstGeom prst="rect">
            <a:avLst/>
          </a:prstGeom>
          <a:solidFill>
            <a:schemeClr val="bg1"/>
          </a:solidFill>
          <a:ln w="9525">
            <a:solidFill>
              <a:schemeClr val="tx1"/>
            </a:solidFill>
            <a:miter lim="800000"/>
            <a:headEnd/>
            <a:tailEnd/>
          </a:ln>
        </p:spPr>
        <p:txBody>
          <a:bodyPr wrap="none" anchor="ctr"/>
          <a:lstStyle/>
          <a:p>
            <a:pPr algn="ctr"/>
            <a:r>
              <a:rPr lang="fr-FR" dirty="0"/>
              <a:t>Stage</a:t>
            </a:r>
          </a:p>
        </p:txBody>
      </p:sp>
      <p:sp>
        <p:nvSpPr>
          <p:cNvPr id="24" name="Rectangle 16">
            <a:extLst>
              <a:ext uri="{FF2B5EF4-FFF2-40B4-BE49-F238E27FC236}">
                <a16:creationId xmlns:a16="http://schemas.microsoft.com/office/drawing/2014/main" id="{6D4CBE22-2092-4709-8FE3-BE73571C6FE9}"/>
              </a:ext>
            </a:extLst>
          </p:cNvPr>
          <p:cNvSpPr>
            <a:spLocks noChangeArrowheads="1"/>
          </p:cNvSpPr>
          <p:nvPr/>
        </p:nvSpPr>
        <p:spPr bwMode="auto">
          <a:xfrm>
            <a:off x="154150" y="3327228"/>
            <a:ext cx="3832223" cy="504825"/>
          </a:xfrm>
          <a:prstGeom prst="rect">
            <a:avLst/>
          </a:prstGeom>
          <a:solidFill>
            <a:schemeClr val="bg1"/>
          </a:solidFill>
          <a:ln w="9525">
            <a:solidFill>
              <a:schemeClr val="tx1"/>
            </a:solidFill>
            <a:miter lim="800000"/>
            <a:headEnd/>
            <a:tailEnd/>
          </a:ln>
        </p:spPr>
        <p:txBody>
          <a:bodyPr wrap="none" anchor="ctr"/>
          <a:lstStyle/>
          <a:p>
            <a:pPr algn="ctr"/>
            <a:r>
              <a:rPr lang="fr-FR" dirty="0"/>
              <a:t>Cours Master + Stage partiel </a:t>
            </a:r>
          </a:p>
        </p:txBody>
      </p:sp>
      <p:sp>
        <p:nvSpPr>
          <p:cNvPr id="27" name="Rectangle 14">
            <a:extLst>
              <a:ext uri="{FF2B5EF4-FFF2-40B4-BE49-F238E27FC236}">
                <a16:creationId xmlns:a16="http://schemas.microsoft.com/office/drawing/2014/main" id="{532DFF92-90F5-47E1-B6DD-6FFDD820382A}"/>
              </a:ext>
            </a:extLst>
          </p:cNvPr>
          <p:cNvSpPr>
            <a:spLocks noChangeArrowheads="1"/>
          </p:cNvSpPr>
          <p:nvPr/>
        </p:nvSpPr>
        <p:spPr bwMode="auto">
          <a:xfrm>
            <a:off x="166214" y="2917391"/>
            <a:ext cx="2111219" cy="400110"/>
          </a:xfrm>
          <a:prstGeom prst="rect">
            <a:avLst/>
          </a:prstGeom>
          <a:noFill/>
          <a:ln w="9525" algn="ctr">
            <a:noFill/>
            <a:miter lim="800000"/>
            <a:headEnd/>
            <a:tailEnd/>
          </a:ln>
        </p:spPr>
        <p:txBody>
          <a:bodyPr wrap="none">
            <a:spAutoFit/>
          </a:bodyPr>
          <a:lstStyle/>
          <a:p>
            <a:r>
              <a:rPr lang="fr-FR" sz="2000" dirty="0">
                <a:solidFill>
                  <a:srgbClr val="FF6600"/>
                </a:solidFill>
                <a:latin typeface="Arial Black" pitchFamily="34" charset="0"/>
              </a:rPr>
              <a:t>M2 recherche</a:t>
            </a:r>
          </a:p>
        </p:txBody>
      </p:sp>
      <p:sp>
        <p:nvSpPr>
          <p:cNvPr id="21" name="Rectangle 15">
            <a:extLst>
              <a:ext uri="{FF2B5EF4-FFF2-40B4-BE49-F238E27FC236}">
                <a16:creationId xmlns:a16="http://schemas.microsoft.com/office/drawing/2014/main" id="{1C99EE1E-1E7A-4F35-9C32-E70FA924B622}"/>
              </a:ext>
            </a:extLst>
          </p:cNvPr>
          <p:cNvSpPr>
            <a:spLocks noChangeArrowheads="1"/>
          </p:cNvSpPr>
          <p:nvPr/>
        </p:nvSpPr>
        <p:spPr bwMode="auto">
          <a:xfrm>
            <a:off x="4097975" y="3953100"/>
            <a:ext cx="4435293" cy="504825"/>
          </a:xfrm>
          <a:prstGeom prst="rect">
            <a:avLst/>
          </a:prstGeom>
          <a:solidFill>
            <a:schemeClr val="bg1"/>
          </a:solidFill>
          <a:ln w="9525">
            <a:solidFill>
              <a:schemeClr val="tx1"/>
            </a:solidFill>
            <a:miter lim="800000"/>
            <a:headEnd/>
            <a:tailEnd/>
          </a:ln>
        </p:spPr>
        <p:txBody>
          <a:bodyPr wrap="none" anchor="ctr"/>
          <a:lstStyle/>
          <a:p>
            <a:pPr algn="ctr"/>
            <a:r>
              <a:rPr lang="fr-FR" dirty="0"/>
              <a:t>Stage</a:t>
            </a:r>
          </a:p>
        </p:txBody>
      </p:sp>
      <p:sp>
        <p:nvSpPr>
          <p:cNvPr id="25" name="Rectangle 16">
            <a:extLst>
              <a:ext uri="{FF2B5EF4-FFF2-40B4-BE49-F238E27FC236}">
                <a16:creationId xmlns:a16="http://schemas.microsoft.com/office/drawing/2014/main" id="{8E0C915F-3714-4AB5-88B1-C23163E9FEF3}"/>
              </a:ext>
            </a:extLst>
          </p:cNvPr>
          <p:cNvSpPr>
            <a:spLocks noChangeArrowheads="1"/>
          </p:cNvSpPr>
          <p:nvPr/>
        </p:nvSpPr>
        <p:spPr bwMode="auto">
          <a:xfrm>
            <a:off x="154150" y="3941948"/>
            <a:ext cx="3832223" cy="504825"/>
          </a:xfrm>
          <a:prstGeom prst="rect">
            <a:avLst/>
          </a:prstGeom>
          <a:solidFill>
            <a:schemeClr val="bg1"/>
          </a:solidFill>
          <a:ln w="9525">
            <a:solidFill>
              <a:schemeClr val="tx1"/>
            </a:solidFill>
            <a:miter lim="800000"/>
            <a:headEnd/>
            <a:tailEnd/>
          </a:ln>
        </p:spPr>
        <p:txBody>
          <a:bodyPr wrap="none" anchor="ctr"/>
          <a:lstStyle/>
          <a:p>
            <a:pPr algn="ctr"/>
            <a:r>
              <a:rPr lang="fr-FR" dirty="0"/>
              <a:t>Cours Master </a:t>
            </a:r>
            <a:r>
              <a:rPr lang="fr-FR" dirty="0">
                <a:solidFill>
                  <a:srgbClr val="C00000"/>
                </a:solidFill>
              </a:rPr>
              <a:t>+ Etude biblio * </a:t>
            </a:r>
          </a:p>
        </p:txBody>
      </p:sp>
      <p:sp>
        <p:nvSpPr>
          <p:cNvPr id="26" name="ZoneTexte 25">
            <a:extLst>
              <a:ext uri="{FF2B5EF4-FFF2-40B4-BE49-F238E27FC236}">
                <a16:creationId xmlns:a16="http://schemas.microsoft.com/office/drawing/2014/main" id="{1D65AE4C-E270-4818-940E-3D2F12911390}"/>
              </a:ext>
            </a:extLst>
          </p:cNvPr>
          <p:cNvSpPr txBox="1"/>
          <p:nvPr/>
        </p:nvSpPr>
        <p:spPr>
          <a:xfrm>
            <a:off x="2114231" y="2447989"/>
            <a:ext cx="2509162" cy="338554"/>
          </a:xfrm>
          <a:prstGeom prst="rect">
            <a:avLst/>
          </a:prstGeom>
          <a:noFill/>
        </p:spPr>
        <p:txBody>
          <a:bodyPr wrap="square">
            <a:spAutoFit/>
          </a:bodyPr>
          <a:lstStyle/>
          <a:p>
            <a:r>
              <a:rPr lang="fr-FR" dirty="0">
                <a:solidFill>
                  <a:srgbClr val="C00000"/>
                </a:solidFill>
              </a:rPr>
              <a:t>+ Rapport Etude biblio * </a:t>
            </a:r>
            <a:endParaRPr lang="fr-FR" dirty="0"/>
          </a:p>
        </p:txBody>
      </p:sp>
    </p:spTree>
    <p:extLst>
      <p:ext uri="{BB962C8B-B14F-4D97-AF65-F5344CB8AC3E}">
        <p14:creationId xmlns:p14="http://schemas.microsoft.com/office/powerpoint/2010/main" val="1368179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cstate="print"/>
          <a:srcRect l="51137" t="11133" r="31691" b="57401"/>
          <a:stretch>
            <a:fillRect/>
          </a:stretch>
        </p:blipFill>
        <p:spPr bwMode="auto">
          <a:xfrm>
            <a:off x="411163" y="1571625"/>
            <a:ext cx="8304212" cy="508635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9154" name="AutoShape 2" descr="Résultat de recherche d'images pour &quot;travaux&quot;"/>
          <p:cNvSpPr>
            <a:spLocks noChangeAspect="1" noChangeArrowheads="1"/>
          </p:cNvSpPr>
          <p:nvPr/>
        </p:nvSpPr>
        <p:spPr bwMode="auto">
          <a:xfrm>
            <a:off x="1492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 name="Rectangle 1"/>
          <p:cNvSpPr/>
          <p:nvPr/>
        </p:nvSpPr>
        <p:spPr bwMode="auto">
          <a:xfrm>
            <a:off x="6267796" y="1628799"/>
            <a:ext cx="1616572" cy="2304255"/>
          </a:xfrm>
          <a:prstGeom prst="rect">
            <a:avLst/>
          </a:prstGeom>
          <a:solidFill>
            <a:srgbClr val="DEEAF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sp>
        <p:nvSpPr>
          <p:cNvPr id="3" name="ZoneTexte 2"/>
          <p:cNvSpPr txBox="1"/>
          <p:nvPr/>
        </p:nvSpPr>
        <p:spPr>
          <a:xfrm>
            <a:off x="6672669" y="2606513"/>
            <a:ext cx="1204330" cy="338554"/>
          </a:xfrm>
          <a:prstGeom prst="rect">
            <a:avLst/>
          </a:prstGeom>
          <a:noFill/>
        </p:spPr>
        <p:txBody>
          <a:bodyPr wrap="square" rtlCol="0">
            <a:spAutoFit/>
          </a:bodyPr>
          <a:lstStyle/>
          <a:p>
            <a:r>
              <a:rPr lang="fr-FR" sz="800" dirty="0"/>
              <a:t>Echantillonnage en milieu industriel</a:t>
            </a:r>
            <a:endParaRPr lang="en-US" sz="800" dirty="0"/>
          </a:p>
        </p:txBody>
      </p:sp>
      <p:sp>
        <p:nvSpPr>
          <p:cNvPr id="4" name="Text Box 34">
            <a:extLst>
              <a:ext uri="{FF2B5EF4-FFF2-40B4-BE49-F238E27FC236}">
                <a16:creationId xmlns:a16="http://schemas.microsoft.com/office/drawing/2014/main" id="{188B03F5-6D07-CF28-2B61-FEA406A119BB}"/>
              </a:ext>
            </a:extLst>
          </p:cNvPr>
          <p:cNvSpPr txBox="1">
            <a:spLocks noChangeArrowheads="1"/>
          </p:cNvSpPr>
          <p:nvPr/>
        </p:nvSpPr>
        <p:spPr bwMode="auto">
          <a:xfrm>
            <a:off x="149225" y="908720"/>
            <a:ext cx="8815263" cy="769441"/>
          </a:xfrm>
          <a:prstGeom prst="rect">
            <a:avLst/>
          </a:prstGeom>
          <a:noFill/>
          <a:ln w="9525" algn="ctr">
            <a:noFill/>
            <a:miter lim="800000"/>
            <a:headEnd/>
            <a:tailEnd/>
          </a:ln>
        </p:spPr>
        <p:txBody>
          <a:bodyPr wrap="square">
            <a:spAutoFit/>
          </a:bodyPr>
          <a:lstStyle/>
          <a:p>
            <a:r>
              <a:rPr lang="fr-FR" sz="2800" dirty="0">
                <a:solidFill>
                  <a:srgbClr val="FF8313"/>
                </a:solidFill>
                <a:latin typeface="Arial Black" pitchFamily="34" charset="0"/>
                <a:cs typeface="Aharoni" pitchFamily="2" charset="-79"/>
              </a:rPr>
              <a:t>Parcours CPE : </a:t>
            </a:r>
            <a:r>
              <a:rPr lang="fr-FR" dirty="0">
                <a:solidFill>
                  <a:srgbClr val="FF8313"/>
                </a:solidFill>
                <a:latin typeface="Arial Black" pitchFamily="34" charset="0"/>
                <a:cs typeface="Aharoni" pitchFamily="2" charset="-79"/>
              </a:rPr>
              <a:t>parcours mixte «</a:t>
            </a:r>
            <a:r>
              <a:rPr lang="fr-FR" dirty="0">
                <a:solidFill>
                  <a:srgbClr val="5B9BD5"/>
                </a:solidFill>
                <a:latin typeface="Arial Black" pitchFamily="34" charset="0"/>
                <a:cs typeface="Aharoni" pitchFamily="2" charset="-79"/>
              </a:rPr>
              <a:t> analyse physico-chimique </a:t>
            </a:r>
            <a:r>
              <a:rPr lang="fr-FR" dirty="0">
                <a:solidFill>
                  <a:srgbClr val="FF8313"/>
                </a:solidFill>
                <a:latin typeface="Arial Black" pitchFamily="34" charset="0"/>
                <a:cs typeface="Aharoni" pitchFamily="2" charset="-79"/>
              </a:rPr>
              <a:t>» 						et « </a:t>
            </a:r>
            <a:r>
              <a:rPr lang="fr-FR" dirty="0">
                <a:solidFill>
                  <a:srgbClr val="606060"/>
                </a:solidFill>
                <a:latin typeface="Arial Black" pitchFamily="34" charset="0"/>
                <a:cs typeface="Aharoni" pitchFamily="2" charset="-79"/>
              </a:rPr>
              <a:t>analyse industrielle </a:t>
            </a:r>
            <a:r>
              <a:rPr lang="fr-FR" dirty="0">
                <a:solidFill>
                  <a:srgbClr val="FF8313"/>
                </a:solidFill>
                <a:latin typeface="Arial Black" pitchFamily="34" charset="0"/>
                <a:cs typeface="Aharoni" pitchFamily="2" charset="-79"/>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0A6ACA3-52D5-486F-B0A0-BF16AE90AAD5}"/>
              </a:ext>
            </a:extLst>
          </p:cNvPr>
          <p:cNvSpPr txBox="1"/>
          <p:nvPr/>
        </p:nvSpPr>
        <p:spPr>
          <a:xfrm>
            <a:off x="107504" y="908720"/>
            <a:ext cx="8712968" cy="584775"/>
          </a:xfrm>
          <a:prstGeom prst="rect">
            <a:avLst/>
          </a:prstGeom>
          <a:noFill/>
        </p:spPr>
        <p:txBody>
          <a:bodyPr wrap="square" rtlCol="0">
            <a:spAutoFit/>
          </a:bodyPr>
          <a:lstStyle/>
          <a:p>
            <a:r>
              <a:rPr lang="fr-FR" dirty="0"/>
              <a:t>Le contenu des modules est détaillé sur le site dans parcours et modules /modules de formation/ analyses physicochimique </a:t>
            </a:r>
          </a:p>
        </p:txBody>
      </p:sp>
      <p:sp>
        <p:nvSpPr>
          <p:cNvPr id="5" name="ZoneTexte 4">
            <a:extLst>
              <a:ext uri="{FF2B5EF4-FFF2-40B4-BE49-F238E27FC236}">
                <a16:creationId xmlns:a16="http://schemas.microsoft.com/office/drawing/2014/main" id="{BE4B370A-EE9F-5CFF-E8D7-EAE133530968}"/>
              </a:ext>
            </a:extLst>
          </p:cNvPr>
          <p:cNvSpPr txBox="1"/>
          <p:nvPr/>
        </p:nvSpPr>
        <p:spPr>
          <a:xfrm>
            <a:off x="117400" y="1575879"/>
            <a:ext cx="6254799" cy="338554"/>
          </a:xfrm>
          <a:prstGeom prst="rect">
            <a:avLst/>
          </a:prstGeom>
          <a:noFill/>
        </p:spPr>
        <p:txBody>
          <a:bodyPr wrap="square">
            <a:spAutoFit/>
          </a:bodyPr>
          <a:lstStyle/>
          <a:p>
            <a:r>
              <a:rPr lang="fr-FR" dirty="0"/>
              <a:t>https://https://moodle.univ-lyon1.fr/course/view.php?id=6078/</a:t>
            </a:r>
          </a:p>
        </p:txBody>
      </p:sp>
      <p:sp>
        <p:nvSpPr>
          <p:cNvPr id="7" name="ZoneTexte 6">
            <a:extLst>
              <a:ext uri="{FF2B5EF4-FFF2-40B4-BE49-F238E27FC236}">
                <a16:creationId xmlns:a16="http://schemas.microsoft.com/office/drawing/2014/main" id="{34752FB0-9A2E-2E8E-D88C-F2D04CB7C064}"/>
              </a:ext>
            </a:extLst>
          </p:cNvPr>
          <p:cNvSpPr txBox="1"/>
          <p:nvPr/>
        </p:nvSpPr>
        <p:spPr>
          <a:xfrm>
            <a:off x="6300192" y="1866310"/>
            <a:ext cx="2304256" cy="338554"/>
          </a:xfrm>
          <a:prstGeom prst="rect">
            <a:avLst/>
          </a:prstGeom>
          <a:noFill/>
        </p:spPr>
        <p:txBody>
          <a:bodyPr wrap="square">
            <a:spAutoFit/>
          </a:bodyPr>
          <a:lstStyle/>
          <a:p>
            <a:r>
              <a:rPr lang="fr-FR" dirty="0"/>
              <a:t>Compétences ciblées </a:t>
            </a:r>
          </a:p>
        </p:txBody>
      </p:sp>
      <p:sp>
        <p:nvSpPr>
          <p:cNvPr id="8" name="Flèche : droite 7">
            <a:extLst>
              <a:ext uri="{FF2B5EF4-FFF2-40B4-BE49-F238E27FC236}">
                <a16:creationId xmlns:a16="http://schemas.microsoft.com/office/drawing/2014/main" id="{B260FFE3-FDF3-0066-AC89-818E46B2B247}"/>
              </a:ext>
            </a:extLst>
          </p:cNvPr>
          <p:cNvSpPr/>
          <p:nvPr/>
        </p:nvSpPr>
        <p:spPr bwMode="auto">
          <a:xfrm>
            <a:off x="5940152" y="1961180"/>
            <a:ext cx="360040" cy="996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Arial" charset="0"/>
            </a:endParaRPr>
          </a:p>
        </p:txBody>
      </p:sp>
      <p:sp>
        <p:nvSpPr>
          <p:cNvPr id="11" name="Ellipse 10">
            <a:extLst>
              <a:ext uri="{FF2B5EF4-FFF2-40B4-BE49-F238E27FC236}">
                <a16:creationId xmlns:a16="http://schemas.microsoft.com/office/drawing/2014/main" id="{4DDC5825-3195-CA25-359C-0BDE488183AC}"/>
              </a:ext>
            </a:extLst>
          </p:cNvPr>
          <p:cNvSpPr/>
          <p:nvPr/>
        </p:nvSpPr>
        <p:spPr bwMode="auto">
          <a:xfrm>
            <a:off x="3995936" y="3284984"/>
            <a:ext cx="1368152" cy="648072"/>
          </a:xfrm>
          <a:prstGeom prst="ellipse">
            <a:avLst/>
          </a:prstGeom>
          <a:noFill/>
          <a:ln>
            <a:headEnd type="none" w="med" len="med"/>
            <a:tailEnd type="none" w="med" len="med"/>
          </a:ln>
        </p:spPr>
        <p:style>
          <a:lnRef idx="2">
            <a:schemeClr val="accent3">
              <a:shade val="15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Arial" charset="0"/>
            </a:endParaRPr>
          </a:p>
        </p:txBody>
      </p:sp>
      <p:pic>
        <p:nvPicPr>
          <p:cNvPr id="3" name="Image 2">
            <a:extLst>
              <a:ext uri="{FF2B5EF4-FFF2-40B4-BE49-F238E27FC236}">
                <a16:creationId xmlns:a16="http://schemas.microsoft.com/office/drawing/2014/main" id="{971B3765-00AA-F6B4-6AB4-D23F7CFCA88B}"/>
              </a:ext>
            </a:extLst>
          </p:cNvPr>
          <p:cNvPicPr>
            <a:picLocks noChangeAspect="1"/>
          </p:cNvPicPr>
          <p:nvPr/>
        </p:nvPicPr>
        <p:blipFill>
          <a:blip r:embed="rId2"/>
          <a:stretch>
            <a:fillRect/>
          </a:stretch>
        </p:blipFill>
        <p:spPr>
          <a:xfrm>
            <a:off x="465463" y="2521124"/>
            <a:ext cx="7997049" cy="4292252"/>
          </a:xfrm>
          <a:prstGeom prst="rect">
            <a:avLst/>
          </a:prstGeom>
        </p:spPr>
      </p:pic>
      <p:cxnSp>
        <p:nvCxnSpPr>
          <p:cNvPr id="13" name="Connecteur droit avec flèche 12">
            <a:extLst>
              <a:ext uri="{FF2B5EF4-FFF2-40B4-BE49-F238E27FC236}">
                <a16:creationId xmlns:a16="http://schemas.microsoft.com/office/drawing/2014/main" id="{FDBEA456-FB16-9EE0-E953-D8C45E765DD9}"/>
              </a:ext>
            </a:extLst>
          </p:cNvPr>
          <p:cNvCxnSpPr>
            <a:cxnSpLocks/>
            <a:stCxn id="7" idx="2"/>
          </p:cNvCxnSpPr>
          <p:nvPr/>
        </p:nvCxnSpPr>
        <p:spPr bwMode="auto">
          <a:xfrm flipH="1">
            <a:off x="5436096" y="2204864"/>
            <a:ext cx="2016224" cy="31683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40882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15876CF-3D37-A970-99C0-49F2B3603E92}"/>
              </a:ext>
            </a:extLst>
          </p:cNvPr>
          <p:cNvPicPr>
            <a:picLocks noChangeAspect="1"/>
          </p:cNvPicPr>
          <p:nvPr/>
        </p:nvPicPr>
        <p:blipFill>
          <a:blip r:embed="rId3"/>
          <a:stretch>
            <a:fillRect/>
          </a:stretch>
        </p:blipFill>
        <p:spPr>
          <a:xfrm>
            <a:off x="3960465" y="3573016"/>
            <a:ext cx="4932040" cy="2735363"/>
          </a:xfrm>
          <a:prstGeom prst="rect">
            <a:avLst/>
          </a:prstGeom>
        </p:spPr>
      </p:pic>
      <p:pic>
        <p:nvPicPr>
          <p:cNvPr id="3" name="Image 2">
            <a:extLst>
              <a:ext uri="{FF2B5EF4-FFF2-40B4-BE49-F238E27FC236}">
                <a16:creationId xmlns:a16="http://schemas.microsoft.com/office/drawing/2014/main" id="{03AC5F2A-6E08-D154-CA3A-E3F4DD41705C}"/>
              </a:ext>
            </a:extLst>
          </p:cNvPr>
          <p:cNvPicPr>
            <a:picLocks noChangeAspect="1"/>
          </p:cNvPicPr>
          <p:nvPr/>
        </p:nvPicPr>
        <p:blipFill>
          <a:blip r:embed="rId4"/>
          <a:stretch>
            <a:fillRect/>
          </a:stretch>
        </p:blipFill>
        <p:spPr>
          <a:xfrm>
            <a:off x="34605" y="1052736"/>
            <a:ext cx="5017038" cy="3247068"/>
          </a:xfrm>
          <a:prstGeom prst="rect">
            <a:avLst/>
          </a:prstGeom>
        </p:spPr>
      </p:pic>
      <p:pic>
        <p:nvPicPr>
          <p:cNvPr id="8" name="Image 7">
            <a:extLst>
              <a:ext uri="{FF2B5EF4-FFF2-40B4-BE49-F238E27FC236}">
                <a16:creationId xmlns:a16="http://schemas.microsoft.com/office/drawing/2014/main" id="{F8E3B434-5888-05D8-E9EB-A820E3330BD6}"/>
              </a:ext>
            </a:extLst>
          </p:cNvPr>
          <p:cNvPicPr>
            <a:picLocks noChangeAspect="1"/>
          </p:cNvPicPr>
          <p:nvPr/>
        </p:nvPicPr>
        <p:blipFill>
          <a:blip r:embed="rId5"/>
          <a:stretch>
            <a:fillRect/>
          </a:stretch>
        </p:blipFill>
        <p:spPr>
          <a:xfrm>
            <a:off x="3851920" y="0"/>
            <a:ext cx="4932040" cy="4080571"/>
          </a:xfrm>
          <a:prstGeom prst="rect">
            <a:avLst/>
          </a:prstGeom>
        </p:spPr>
      </p:pic>
    </p:spTree>
    <p:extLst>
      <p:ext uri="{BB962C8B-B14F-4D97-AF65-F5344CB8AC3E}">
        <p14:creationId xmlns:p14="http://schemas.microsoft.com/office/powerpoint/2010/main" val="3770627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06E6C4A-8B36-4B80-B0CD-C751EC55C416}"/>
              </a:ext>
            </a:extLst>
          </p:cNvPr>
          <p:cNvSpPr txBox="1"/>
          <p:nvPr/>
        </p:nvSpPr>
        <p:spPr>
          <a:xfrm>
            <a:off x="323528" y="1696447"/>
            <a:ext cx="8568952" cy="4278094"/>
          </a:xfrm>
          <a:prstGeom prst="rect">
            <a:avLst/>
          </a:prstGeom>
          <a:noFill/>
        </p:spPr>
        <p:txBody>
          <a:bodyPr wrap="square" rtlCol="0">
            <a:spAutoFit/>
          </a:bodyPr>
          <a:lstStyle/>
          <a:p>
            <a:r>
              <a:rPr lang="fr-FR" b="0" dirty="0"/>
              <a:t>Les stages : 24 </a:t>
            </a:r>
            <a:r>
              <a:rPr lang="fr-FR" b="0" dirty="0" err="1"/>
              <a:t>ects</a:t>
            </a:r>
            <a:r>
              <a:rPr lang="fr-FR" b="0" dirty="0"/>
              <a:t> </a:t>
            </a:r>
            <a:r>
              <a:rPr lang="fr-FR" dirty="0"/>
              <a:t>: durée de 6 mois</a:t>
            </a:r>
          </a:p>
          <a:p>
            <a:endParaRPr lang="fr-FR" b="0" dirty="0"/>
          </a:p>
          <a:p>
            <a:endParaRPr lang="fr-FR" b="0" dirty="0"/>
          </a:p>
          <a:p>
            <a:r>
              <a:rPr lang="fr-FR" b="0" dirty="0"/>
              <a:t>Dans un laboratoire de </a:t>
            </a:r>
            <a:r>
              <a:rPr lang="fr-FR" dirty="0"/>
              <a:t>Recherche public ou privé (national ou international)</a:t>
            </a:r>
          </a:p>
          <a:p>
            <a:endParaRPr lang="fr-FR" b="0" dirty="0"/>
          </a:p>
          <a:p>
            <a:endParaRPr lang="fr-FR" b="0" dirty="0"/>
          </a:p>
          <a:p>
            <a:pPr marL="285750" indent="-285750">
              <a:buFontTx/>
              <a:buChar char="-"/>
            </a:pPr>
            <a:r>
              <a:rPr lang="fr-FR" b="0" dirty="0"/>
              <a:t>Stages proposés par le Master (validés en amont) : disponibles dans </a:t>
            </a:r>
            <a:r>
              <a:rPr lang="fr-FR" b="0" dirty="0" err="1"/>
              <a:t>Claroline</a:t>
            </a:r>
            <a:endParaRPr lang="fr-FR" b="0" dirty="0"/>
          </a:p>
          <a:p>
            <a:pPr marL="285750" indent="-285750">
              <a:buFontTx/>
              <a:buChar char="-"/>
            </a:pPr>
            <a:endParaRPr lang="fr-FR" b="0" dirty="0"/>
          </a:p>
          <a:p>
            <a:pPr marL="285750" indent="-285750">
              <a:buFontTx/>
              <a:buChar char="-"/>
            </a:pPr>
            <a:r>
              <a:rPr lang="fr-FR" b="0" dirty="0"/>
              <a:t>Stages issus de recherche personnelle : </a:t>
            </a:r>
            <a:r>
              <a:rPr lang="fr-FR" dirty="0"/>
              <a:t>à faire valider avant signature convention </a:t>
            </a:r>
            <a:r>
              <a:rPr lang="fr-FR" b="0" dirty="0"/>
              <a:t>(sujet 1 page, avec description du projet de recherche)</a:t>
            </a:r>
          </a:p>
          <a:p>
            <a:pPr marL="285750" indent="-285750">
              <a:buFontTx/>
              <a:buChar char="-"/>
            </a:pPr>
            <a:endParaRPr lang="fr-FR" b="0" dirty="0"/>
          </a:p>
          <a:p>
            <a:pPr marL="285750" indent="-285750">
              <a:buFontTx/>
              <a:buChar char="-"/>
            </a:pPr>
            <a:r>
              <a:rPr lang="fr-FR" b="0" dirty="0"/>
              <a:t>Convention à faire établir par CPE (copie transmise au Master)</a:t>
            </a:r>
          </a:p>
          <a:p>
            <a:pPr marL="285750" indent="-285750">
              <a:buFontTx/>
              <a:buChar char="-"/>
            </a:pPr>
            <a:endParaRPr lang="fr-FR" b="0" dirty="0"/>
          </a:p>
          <a:p>
            <a:pPr marL="285750" indent="-285750">
              <a:buFontTx/>
              <a:buChar char="-"/>
            </a:pPr>
            <a:endParaRPr lang="fr-FR" b="0" dirty="0"/>
          </a:p>
          <a:p>
            <a:pPr marL="285750" indent="-285750">
              <a:buFontTx/>
              <a:buChar char="-"/>
            </a:pPr>
            <a:endParaRPr lang="fr-FR" b="0" dirty="0"/>
          </a:p>
          <a:p>
            <a:pPr marL="285750" indent="-285750">
              <a:buFontTx/>
              <a:buChar char="-"/>
            </a:pPr>
            <a:r>
              <a:rPr lang="fr-FR" b="0" dirty="0"/>
              <a:t>Contact : </a:t>
            </a:r>
            <a:r>
              <a:rPr lang="fr-FR" b="0" dirty="0">
                <a:hlinkClick r:id="rId2"/>
              </a:rPr>
              <a:t>Vincent.dugas@univ-lyon1.fr</a:t>
            </a:r>
            <a:endParaRPr lang="fr-FR" b="0" dirty="0"/>
          </a:p>
          <a:p>
            <a:pPr marL="285750" indent="-285750">
              <a:buFontTx/>
              <a:buChar char="-"/>
            </a:pPr>
            <a:endParaRPr lang="fr-FR" b="0" dirty="0"/>
          </a:p>
        </p:txBody>
      </p:sp>
      <p:sp>
        <p:nvSpPr>
          <p:cNvPr id="4" name="ZoneTexte 3">
            <a:extLst>
              <a:ext uri="{FF2B5EF4-FFF2-40B4-BE49-F238E27FC236}">
                <a16:creationId xmlns:a16="http://schemas.microsoft.com/office/drawing/2014/main" id="{14C6B058-4509-41C6-D6E5-2D886B3065AE}"/>
              </a:ext>
            </a:extLst>
          </p:cNvPr>
          <p:cNvSpPr txBox="1"/>
          <p:nvPr/>
        </p:nvSpPr>
        <p:spPr>
          <a:xfrm>
            <a:off x="3386202" y="883459"/>
            <a:ext cx="5506278" cy="338554"/>
          </a:xfrm>
          <a:prstGeom prst="rect">
            <a:avLst/>
          </a:prstGeom>
          <a:noFill/>
        </p:spPr>
        <p:txBody>
          <a:bodyPr wrap="square">
            <a:spAutoFit/>
          </a:bodyPr>
          <a:lstStyle/>
          <a:p>
            <a:pPr algn="r"/>
            <a:r>
              <a:rPr lang="fr-FR" dirty="0">
                <a:solidFill>
                  <a:srgbClr val="5B9BD5"/>
                </a:solidFill>
              </a:rPr>
              <a:t>Stage de recherche « développement analytique »</a:t>
            </a:r>
          </a:p>
        </p:txBody>
      </p:sp>
    </p:spTree>
    <p:extLst>
      <p:ext uri="{BB962C8B-B14F-4D97-AF65-F5344CB8AC3E}">
        <p14:creationId xmlns:p14="http://schemas.microsoft.com/office/powerpoint/2010/main" val="12746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a:spLocks noChangeArrowheads="1"/>
          </p:cNvSpPr>
          <p:nvPr/>
        </p:nvSpPr>
        <p:spPr bwMode="auto">
          <a:xfrm>
            <a:off x="3348038" y="2924175"/>
            <a:ext cx="1655762" cy="339725"/>
          </a:xfrm>
          <a:prstGeom prst="rect">
            <a:avLst/>
          </a:prstGeom>
          <a:noFill/>
          <a:ln w="9525">
            <a:noFill/>
            <a:miter lim="800000"/>
            <a:headEnd/>
            <a:tailEnd/>
          </a:ln>
        </p:spPr>
        <p:txBody>
          <a:bodyPr>
            <a:spAutoFit/>
          </a:bodyPr>
          <a:lstStyle/>
          <a:p>
            <a:pPr algn="ctr"/>
            <a:r>
              <a:rPr lang="fr-FR" dirty="0"/>
              <a:t>Toxicologie</a:t>
            </a:r>
          </a:p>
        </p:txBody>
      </p:sp>
      <p:sp>
        <p:nvSpPr>
          <p:cNvPr id="5122" name="Text Box 34"/>
          <p:cNvSpPr txBox="1">
            <a:spLocks noChangeArrowheads="1"/>
          </p:cNvSpPr>
          <p:nvPr/>
        </p:nvSpPr>
        <p:spPr bwMode="auto">
          <a:xfrm>
            <a:off x="107950" y="960438"/>
            <a:ext cx="3997325" cy="523875"/>
          </a:xfrm>
          <a:prstGeom prst="rect">
            <a:avLst/>
          </a:prstGeom>
          <a:noFill/>
          <a:ln w="9525" algn="ctr">
            <a:noFill/>
            <a:miter lim="800000"/>
            <a:headEnd/>
            <a:tailEnd/>
          </a:ln>
        </p:spPr>
        <p:txBody>
          <a:bodyPr wrap="none">
            <a:spAutoFit/>
          </a:bodyPr>
          <a:lstStyle/>
          <a:p>
            <a:r>
              <a:rPr lang="fr-FR" sz="2800" dirty="0">
                <a:solidFill>
                  <a:srgbClr val="FF8313"/>
                </a:solidFill>
                <a:latin typeface="Arial Black" pitchFamily="34" charset="0"/>
                <a:cs typeface="Aharoni" pitchFamily="2" charset="-79"/>
              </a:rPr>
              <a:t>Le rôle de l’analyse</a:t>
            </a:r>
          </a:p>
        </p:txBody>
      </p:sp>
      <p:pic>
        <p:nvPicPr>
          <p:cNvPr id="4136" name="Picture 40" descr="http://resize.over-blog.com/380x285-cz5t.jpg?~aHR0cDovL2ltZy53aWtpby1leHBlcnRzLmNvbS8wLzAwLzA1LzQ0LzIwMTEtMDUvR1JDLmpwZw=="/>
          <p:cNvPicPr>
            <a:picLocks noChangeAspect="1" noChangeArrowheads="1"/>
          </p:cNvPicPr>
          <p:nvPr/>
        </p:nvPicPr>
        <p:blipFill>
          <a:blip r:embed="rId3" cstate="print"/>
          <a:srcRect/>
          <a:stretch>
            <a:fillRect/>
          </a:stretch>
        </p:blipFill>
        <p:spPr bwMode="auto">
          <a:xfrm>
            <a:off x="4932363" y="1836738"/>
            <a:ext cx="2952750" cy="2212975"/>
          </a:xfrm>
          <a:prstGeom prst="rect">
            <a:avLst/>
          </a:prstGeom>
          <a:ln>
            <a:noFill/>
          </a:ln>
          <a:effectLst>
            <a:softEdge rad="112500"/>
          </a:effectLst>
        </p:spPr>
      </p:pic>
      <p:sp>
        <p:nvSpPr>
          <p:cNvPr id="8" name="ZoneTexte 7"/>
          <p:cNvSpPr txBox="1">
            <a:spLocks noChangeArrowheads="1"/>
          </p:cNvSpPr>
          <p:nvPr/>
        </p:nvSpPr>
        <p:spPr bwMode="auto">
          <a:xfrm>
            <a:off x="4787900" y="1187450"/>
            <a:ext cx="1655763" cy="585788"/>
          </a:xfrm>
          <a:prstGeom prst="rect">
            <a:avLst/>
          </a:prstGeom>
          <a:noFill/>
          <a:ln w="9525">
            <a:noFill/>
            <a:miter lim="800000"/>
            <a:headEnd/>
            <a:tailEnd/>
          </a:ln>
        </p:spPr>
        <p:txBody>
          <a:bodyPr>
            <a:spAutoFit/>
          </a:bodyPr>
          <a:lstStyle/>
          <a:p>
            <a:pPr algn="ctr"/>
            <a:r>
              <a:rPr lang="fr-FR" dirty="0"/>
              <a:t>Contrôle qualité </a:t>
            </a:r>
          </a:p>
        </p:txBody>
      </p:sp>
      <p:sp>
        <p:nvSpPr>
          <p:cNvPr id="9" name="ZoneTexte 8"/>
          <p:cNvSpPr txBox="1">
            <a:spLocks noChangeArrowheads="1"/>
          </p:cNvSpPr>
          <p:nvPr/>
        </p:nvSpPr>
        <p:spPr bwMode="auto">
          <a:xfrm>
            <a:off x="6732588" y="1187450"/>
            <a:ext cx="1655762" cy="585788"/>
          </a:xfrm>
          <a:prstGeom prst="rect">
            <a:avLst/>
          </a:prstGeom>
          <a:noFill/>
          <a:ln w="9525">
            <a:noFill/>
            <a:miter lim="800000"/>
            <a:headEnd/>
            <a:tailEnd/>
          </a:ln>
        </p:spPr>
        <p:txBody>
          <a:bodyPr>
            <a:spAutoFit/>
          </a:bodyPr>
          <a:lstStyle/>
          <a:p>
            <a:pPr algn="ctr"/>
            <a:r>
              <a:rPr lang="fr-FR" dirty="0"/>
              <a:t>Unité de production</a:t>
            </a:r>
          </a:p>
        </p:txBody>
      </p:sp>
      <p:sp>
        <p:nvSpPr>
          <p:cNvPr id="10" name="ZoneTexte 9"/>
          <p:cNvSpPr txBox="1">
            <a:spLocks noChangeArrowheads="1"/>
          </p:cNvSpPr>
          <p:nvPr/>
        </p:nvSpPr>
        <p:spPr bwMode="auto">
          <a:xfrm>
            <a:off x="3276600" y="1620838"/>
            <a:ext cx="1655763" cy="584200"/>
          </a:xfrm>
          <a:prstGeom prst="rect">
            <a:avLst/>
          </a:prstGeom>
          <a:noFill/>
          <a:ln w="9525">
            <a:noFill/>
            <a:miter lim="800000"/>
            <a:headEnd/>
            <a:tailEnd/>
          </a:ln>
        </p:spPr>
        <p:txBody>
          <a:bodyPr>
            <a:spAutoFit/>
          </a:bodyPr>
          <a:lstStyle/>
          <a:p>
            <a:pPr algn="ctr"/>
            <a:r>
              <a:rPr lang="fr-FR" dirty="0"/>
              <a:t>Agences de règlementation</a:t>
            </a:r>
          </a:p>
        </p:txBody>
      </p:sp>
      <p:sp>
        <p:nvSpPr>
          <p:cNvPr id="13" name="ZoneTexte 12"/>
          <p:cNvSpPr txBox="1">
            <a:spLocks noChangeArrowheads="1"/>
          </p:cNvSpPr>
          <p:nvPr/>
        </p:nvSpPr>
        <p:spPr bwMode="auto">
          <a:xfrm>
            <a:off x="6407150" y="4140200"/>
            <a:ext cx="1755775" cy="584200"/>
          </a:xfrm>
          <a:prstGeom prst="rect">
            <a:avLst/>
          </a:prstGeom>
          <a:noFill/>
          <a:ln w="9525">
            <a:noFill/>
            <a:miter lim="800000"/>
            <a:headEnd/>
            <a:tailEnd/>
          </a:ln>
        </p:spPr>
        <p:txBody>
          <a:bodyPr>
            <a:spAutoFit/>
          </a:bodyPr>
          <a:lstStyle/>
          <a:p>
            <a:pPr algn="ctr"/>
            <a:r>
              <a:rPr lang="fr-FR" dirty="0"/>
              <a:t>Recherche et Développement</a:t>
            </a:r>
          </a:p>
        </p:txBody>
      </p:sp>
      <p:sp>
        <p:nvSpPr>
          <p:cNvPr id="14" name="ZoneTexte 13"/>
          <p:cNvSpPr txBox="1">
            <a:spLocks noChangeArrowheads="1"/>
          </p:cNvSpPr>
          <p:nvPr/>
        </p:nvSpPr>
        <p:spPr bwMode="auto">
          <a:xfrm>
            <a:off x="7885113" y="2259013"/>
            <a:ext cx="1295400" cy="585787"/>
          </a:xfrm>
          <a:prstGeom prst="rect">
            <a:avLst/>
          </a:prstGeom>
          <a:noFill/>
          <a:ln w="9525">
            <a:noFill/>
            <a:miter lim="800000"/>
            <a:headEnd/>
            <a:tailEnd/>
          </a:ln>
        </p:spPr>
        <p:txBody>
          <a:bodyPr>
            <a:spAutoFit/>
          </a:bodyPr>
          <a:lstStyle/>
          <a:p>
            <a:pPr algn="ctr"/>
            <a:r>
              <a:rPr lang="fr-FR" dirty="0"/>
              <a:t>Hygiène et Sécurité</a:t>
            </a:r>
          </a:p>
        </p:txBody>
      </p:sp>
      <p:pic>
        <p:nvPicPr>
          <p:cNvPr id="4138" name="Picture 42" descr="http://www.marketing-etudiant.fr/images/actualites/bac-stg-question.gif"/>
          <p:cNvPicPr>
            <a:picLocks noChangeAspect="1" noChangeArrowheads="1"/>
          </p:cNvPicPr>
          <p:nvPr/>
        </p:nvPicPr>
        <p:blipFill>
          <a:blip r:embed="rId4" cstate="print"/>
          <a:srcRect l="25185" t="1633" r="28447" b="13461"/>
          <a:stretch>
            <a:fillRect/>
          </a:stretch>
        </p:blipFill>
        <p:spPr bwMode="auto">
          <a:xfrm>
            <a:off x="250825" y="1484313"/>
            <a:ext cx="350838" cy="792162"/>
          </a:xfrm>
          <a:prstGeom prst="rect">
            <a:avLst/>
          </a:prstGeom>
          <a:noFill/>
          <a:ln w="9525">
            <a:noFill/>
            <a:miter lim="800000"/>
            <a:headEnd/>
            <a:tailEnd/>
          </a:ln>
        </p:spPr>
      </p:pic>
      <p:sp>
        <p:nvSpPr>
          <p:cNvPr id="17" name="ZoneTexte 16"/>
          <p:cNvSpPr txBox="1">
            <a:spLocks noChangeArrowheads="1"/>
          </p:cNvSpPr>
          <p:nvPr/>
        </p:nvSpPr>
        <p:spPr bwMode="auto">
          <a:xfrm>
            <a:off x="431800" y="1628775"/>
            <a:ext cx="1655763" cy="338138"/>
          </a:xfrm>
          <a:prstGeom prst="rect">
            <a:avLst/>
          </a:prstGeom>
          <a:noFill/>
          <a:ln w="9525">
            <a:noFill/>
            <a:miter lim="800000"/>
            <a:headEnd/>
            <a:tailEnd/>
          </a:ln>
        </p:spPr>
        <p:txBody>
          <a:bodyPr>
            <a:spAutoFit/>
          </a:bodyPr>
          <a:lstStyle/>
          <a:p>
            <a:pPr algn="ctr"/>
            <a:r>
              <a:rPr lang="fr-FR" dirty="0"/>
              <a:t>Besoin client</a:t>
            </a:r>
          </a:p>
        </p:txBody>
      </p:sp>
      <p:sp>
        <p:nvSpPr>
          <p:cNvPr id="18" name="ZoneTexte 17"/>
          <p:cNvSpPr txBox="1">
            <a:spLocks noChangeArrowheads="1"/>
          </p:cNvSpPr>
          <p:nvPr/>
        </p:nvSpPr>
        <p:spPr bwMode="auto">
          <a:xfrm>
            <a:off x="431800" y="2636838"/>
            <a:ext cx="1655763" cy="584200"/>
          </a:xfrm>
          <a:prstGeom prst="rect">
            <a:avLst/>
          </a:prstGeom>
          <a:noFill/>
          <a:ln w="9525">
            <a:noFill/>
            <a:miter lim="800000"/>
            <a:headEnd/>
            <a:tailEnd/>
          </a:ln>
        </p:spPr>
        <p:txBody>
          <a:bodyPr>
            <a:spAutoFit/>
          </a:bodyPr>
          <a:lstStyle/>
          <a:p>
            <a:pPr algn="ctr"/>
            <a:r>
              <a:rPr lang="fr-FR" dirty="0"/>
              <a:t>Elément de décision</a:t>
            </a:r>
          </a:p>
        </p:txBody>
      </p:sp>
      <p:sp>
        <p:nvSpPr>
          <p:cNvPr id="19" name="Flèche droite 18"/>
          <p:cNvSpPr>
            <a:spLocks noChangeArrowheads="1"/>
          </p:cNvSpPr>
          <p:nvPr/>
        </p:nvSpPr>
        <p:spPr bwMode="auto">
          <a:xfrm rot="5400000">
            <a:off x="935832" y="2209006"/>
            <a:ext cx="647700" cy="217487"/>
          </a:xfrm>
          <a:prstGeom prst="rightArrow">
            <a:avLst>
              <a:gd name="adj1" fmla="val 50000"/>
              <a:gd name="adj2" fmla="val 49635"/>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fr-FR" dirty="0"/>
          </a:p>
        </p:txBody>
      </p:sp>
      <p:sp>
        <p:nvSpPr>
          <p:cNvPr id="2" name="ZoneTexte 1">
            <a:extLst>
              <a:ext uri="{FF2B5EF4-FFF2-40B4-BE49-F238E27FC236}">
                <a16:creationId xmlns:a16="http://schemas.microsoft.com/office/drawing/2014/main" id="{6F4336A2-3102-1621-5DBC-01203EC3C5F9}"/>
              </a:ext>
            </a:extLst>
          </p:cNvPr>
          <p:cNvSpPr txBox="1"/>
          <p:nvPr/>
        </p:nvSpPr>
        <p:spPr>
          <a:xfrm>
            <a:off x="32279" y="3943018"/>
            <a:ext cx="3459601" cy="338554"/>
          </a:xfrm>
          <a:prstGeom prst="rect">
            <a:avLst/>
          </a:prstGeom>
          <a:noFill/>
        </p:spPr>
        <p:txBody>
          <a:bodyPr wrap="none" rtlCol="0">
            <a:spAutoFit/>
          </a:bodyPr>
          <a:lstStyle/>
          <a:p>
            <a:r>
              <a:rPr lang="fr-FR" dirty="0">
                <a:solidFill>
                  <a:srgbClr val="606060"/>
                </a:solidFill>
              </a:rPr>
              <a:t>Concevoir la stratégie analytique </a:t>
            </a:r>
          </a:p>
        </p:txBody>
      </p:sp>
      <p:graphicFrame>
        <p:nvGraphicFramePr>
          <p:cNvPr id="27" name="Diagramme 26">
            <a:extLst>
              <a:ext uri="{FF2B5EF4-FFF2-40B4-BE49-F238E27FC236}">
                <a16:creationId xmlns:a16="http://schemas.microsoft.com/office/drawing/2014/main" id="{37A55703-ACD8-C583-7261-08455C5CBCC3}"/>
              </a:ext>
            </a:extLst>
          </p:cNvPr>
          <p:cNvGraphicFramePr/>
          <p:nvPr>
            <p:extLst>
              <p:ext uri="{D42A27DB-BD31-4B8C-83A1-F6EECF244321}">
                <p14:modId xmlns:p14="http://schemas.microsoft.com/office/powerpoint/2010/main" val="844227827"/>
              </p:ext>
            </p:extLst>
          </p:nvPr>
        </p:nvGraphicFramePr>
        <p:xfrm>
          <a:off x="2738115" y="3842573"/>
          <a:ext cx="5146253" cy="30154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76C44F2-85E4-C1D1-064C-B7EDB570E867}"/>
              </a:ext>
            </a:extLst>
          </p:cNvPr>
          <p:cNvPicPr>
            <a:picLocks noChangeAspect="1"/>
          </p:cNvPicPr>
          <p:nvPr/>
        </p:nvPicPr>
        <p:blipFill>
          <a:blip r:embed="rId2"/>
          <a:stretch>
            <a:fillRect/>
          </a:stretch>
        </p:blipFill>
        <p:spPr>
          <a:xfrm>
            <a:off x="0" y="1772816"/>
            <a:ext cx="9144000" cy="4495115"/>
          </a:xfrm>
          <a:prstGeom prst="rect">
            <a:avLst/>
          </a:prstGeom>
        </p:spPr>
      </p:pic>
      <p:sp>
        <p:nvSpPr>
          <p:cNvPr id="6" name="ZoneTexte 5">
            <a:extLst>
              <a:ext uri="{FF2B5EF4-FFF2-40B4-BE49-F238E27FC236}">
                <a16:creationId xmlns:a16="http://schemas.microsoft.com/office/drawing/2014/main" id="{36EB5905-37BC-A967-F813-815231A58046}"/>
              </a:ext>
            </a:extLst>
          </p:cNvPr>
          <p:cNvSpPr txBox="1"/>
          <p:nvPr/>
        </p:nvSpPr>
        <p:spPr>
          <a:xfrm>
            <a:off x="3386202" y="883459"/>
            <a:ext cx="5506278" cy="338554"/>
          </a:xfrm>
          <a:prstGeom prst="rect">
            <a:avLst/>
          </a:prstGeom>
          <a:noFill/>
        </p:spPr>
        <p:txBody>
          <a:bodyPr wrap="square">
            <a:spAutoFit/>
          </a:bodyPr>
          <a:lstStyle/>
          <a:p>
            <a:pPr algn="r"/>
            <a:r>
              <a:rPr lang="fr-FR" dirty="0">
                <a:solidFill>
                  <a:srgbClr val="5B9BD5"/>
                </a:solidFill>
              </a:rPr>
              <a:t>Où et quand rencontrer les enseignants du master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4"/>
          <p:cNvSpPr txBox="1">
            <a:spLocks noChangeArrowheads="1"/>
          </p:cNvSpPr>
          <p:nvPr/>
        </p:nvSpPr>
        <p:spPr bwMode="auto">
          <a:xfrm>
            <a:off x="107950" y="960438"/>
            <a:ext cx="3997325" cy="523875"/>
          </a:xfrm>
          <a:prstGeom prst="rect">
            <a:avLst/>
          </a:prstGeom>
          <a:noFill/>
          <a:ln w="9525" algn="ctr">
            <a:noFill/>
            <a:miter lim="800000"/>
            <a:headEnd/>
            <a:tailEnd/>
          </a:ln>
        </p:spPr>
        <p:txBody>
          <a:bodyPr wrap="none">
            <a:spAutoFit/>
          </a:bodyPr>
          <a:lstStyle/>
          <a:p>
            <a:r>
              <a:rPr lang="fr-FR" sz="2800" dirty="0">
                <a:solidFill>
                  <a:srgbClr val="FF8313"/>
                </a:solidFill>
                <a:latin typeface="Arial Black" pitchFamily="34" charset="0"/>
                <a:cs typeface="Aharoni" pitchFamily="2" charset="-79"/>
              </a:rPr>
              <a:t>Le rôle de l’analyse</a:t>
            </a:r>
          </a:p>
        </p:txBody>
      </p:sp>
      <p:pic>
        <p:nvPicPr>
          <p:cNvPr id="4136" name="Picture 40" descr="http://resize.over-blog.com/380x285-cz5t.jpg?~aHR0cDovL2ltZy53aWtpby1leHBlcnRzLmNvbS8wLzAwLzA1LzQ0LzIwMTEtMDUvR1JDLmpwZw=="/>
          <p:cNvPicPr>
            <a:picLocks noChangeAspect="1" noChangeArrowheads="1"/>
          </p:cNvPicPr>
          <p:nvPr/>
        </p:nvPicPr>
        <p:blipFill>
          <a:blip r:embed="rId2" cstate="print"/>
          <a:srcRect/>
          <a:stretch>
            <a:fillRect/>
          </a:stretch>
        </p:blipFill>
        <p:spPr bwMode="auto">
          <a:xfrm>
            <a:off x="4932363" y="1836738"/>
            <a:ext cx="2952750" cy="2212975"/>
          </a:xfrm>
          <a:prstGeom prst="rect">
            <a:avLst/>
          </a:prstGeom>
          <a:ln>
            <a:noFill/>
          </a:ln>
          <a:effectLst>
            <a:softEdge rad="112500"/>
          </a:effectLst>
        </p:spPr>
      </p:pic>
      <p:sp>
        <p:nvSpPr>
          <p:cNvPr id="8" name="ZoneTexte 7"/>
          <p:cNvSpPr txBox="1">
            <a:spLocks noChangeArrowheads="1"/>
          </p:cNvSpPr>
          <p:nvPr/>
        </p:nvSpPr>
        <p:spPr bwMode="auto">
          <a:xfrm>
            <a:off x="4787900" y="1187450"/>
            <a:ext cx="1655763" cy="585788"/>
          </a:xfrm>
          <a:prstGeom prst="rect">
            <a:avLst/>
          </a:prstGeom>
          <a:noFill/>
          <a:ln w="9525">
            <a:noFill/>
            <a:miter lim="800000"/>
            <a:headEnd/>
            <a:tailEnd/>
          </a:ln>
        </p:spPr>
        <p:txBody>
          <a:bodyPr>
            <a:spAutoFit/>
          </a:bodyPr>
          <a:lstStyle/>
          <a:p>
            <a:pPr algn="ctr"/>
            <a:r>
              <a:rPr lang="fr-FR" dirty="0"/>
              <a:t>Contrôle qualité </a:t>
            </a:r>
          </a:p>
        </p:txBody>
      </p:sp>
      <p:sp>
        <p:nvSpPr>
          <p:cNvPr id="9" name="ZoneTexte 8"/>
          <p:cNvSpPr txBox="1">
            <a:spLocks noChangeArrowheads="1"/>
          </p:cNvSpPr>
          <p:nvPr/>
        </p:nvSpPr>
        <p:spPr bwMode="auto">
          <a:xfrm>
            <a:off x="6732588" y="1187450"/>
            <a:ext cx="1655762" cy="585788"/>
          </a:xfrm>
          <a:prstGeom prst="rect">
            <a:avLst/>
          </a:prstGeom>
          <a:noFill/>
          <a:ln w="9525">
            <a:noFill/>
            <a:miter lim="800000"/>
            <a:headEnd/>
            <a:tailEnd/>
          </a:ln>
        </p:spPr>
        <p:txBody>
          <a:bodyPr>
            <a:spAutoFit/>
          </a:bodyPr>
          <a:lstStyle/>
          <a:p>
            <a:pPr algn="ctr"/>
            <a:r>
              <a:rPr lang="fr-FR" dirty="0"/>
              <a:t>Unité de production</a:t>
            </a:r>
          </a:p>
        </p:txBody>
      </p:sp>
      <p:sp>
        <p:nvSpPr>
          <p:cNvPr id="10" name="ZoneTexte 9"/>
          <p:cNvSpPr txBox="1">
            <a:spLocks noChangeArrowheads="1"/>
          </p:cNvSpPr>
          <p:nvPr/>
        </p:nvSpPr>
        <p:spPr bwMode="auto">
          <a:xfrm>
            <a:off x="3276600" y="1620838"/>
            <a:ext cx="1655763" cy="584200"/>
          </a:xfrm>
          <a:prstGeom prst="rect">
            <a:avLst/>
          </a:prstGeom>
          <a:noFill/>
          <a:ln w="9525">
            <a:noFill/>
            <a:miter lim="800000"/>
            <a:headEnd/>
            <a:tailEnd/>
          </a:ln>
        </p:spPr>
        <p:txBody>
          <a:bodyPr>
            <a:spAutoFit/>
          </a:bodyPr>
          <a:lstStyle/>
          <a:p>
            <a:pPr algn="ctr"/>
            <a:r>
              <a:rPr lang="fr-FR" dirty="0"/>
              <a:t>Agences de règlementation</a:t>
            </a:r>
          </a:p>
        </p:txBody>
      </p:sp>
      <p:sp>
        <p:nvSpPr>
          <p:cNvPr id="12" name="ZoneTexte 11"/>
          <p:cNvSpPr txBox="1">
            <a:spLocks noChangeArrowheads="1"/>
          </p:cNvSpPr>
          <p:nvPr/>
        </p:nvSpPr>
        <p:spPr bwMode="auto">
          <a:xfrm>
            <a:off x="3348038" y="2924175"/>
            <a:ext cx="1655762" cy="339725"/>
          </a:xfrm>
          <a:prstGeom prst="rect">
            <a:avLst/>
          </a:prstGeom>
          <a:noFill/>
          <a:ln w="9525">
            <a:noFill/>
            <a:miter lim="800000"/>
            <a:headEnd/>
            <a:tailEnd/>
          </a:ln>
        </p:spPr>
        <p:txBody>
          <a:bodyPr>
            <a:spAutoFit/>
          </a:bodyPr>
          <a:lstStyle/>
          <a:p>
            <a:pPr algn="ctr"/>
            <a:r>
              <a:rPr lang="fr-FR" dirty="0"/>
              <a:t>Toxicologie</a:t>
            </a:r>
          </a:p>
        </p:txBody>
      </p:sp>
      <p:sp>
        <p:nvSpPr>
          <p:cNvPr id="13" name="ZoneTexte 12"/>
          <p:cNvSpPr txBox="1">
            <a:spLocks noChangeArrowheads="1"/>
          </p:cNvSpPr>
          <p:nvPr/>
        </p:nvSpPr>
        <p:spPr bwMode="auto">
          <a:xfrm>
            <a:off x="6407150" y="4140200"/>
            <a:ext cx="1755775" cy="584200"/>
          </a:xfrm>
          <a:prstGeom prst="rect">
            <a:avLst/>
          </a:prstGeom>
          <a:noFill/>
          <a:ln w="9525">
            <a:noFill/>
            <a:miter lim="800000"/>
            <a:headEnd/>
            <a:tailEnd/>
          </a:ln>
        </p:spPr>
        <p:txBody>
          <a:bodyPr>
            <a:spAutoFit/>
          </a:bodyPr>
          <a:lstStyle/>
          <a:p>
            <a:pPr algn="ctr"/>
            <a:r>
              <a:rPr lang="fr-FR" dirty="0"/>
              <a:t>Recherche et Développement</a:t>
            </a:r>
          </a:p>
        </p:txBody>
      </p:sp>
      <p:sp>
        <p:nvSpPr>
          <p:cNvPr id="14" name="ZoneTexte 13"/>
          <p:cNvSpPr txBox="1">
            <a:spLocks noChangeArrowheads="1"/>
          </p:cNvSpPr>
          <p:nvPr/>
        </p:nvSpPr>
        <p:spPr bwMode="auto">
          <a:xfrm>
            <a:off x="7885113" y="2259013"/>
            <a:ext cx="1295400" cy="585787"/>
          </a:xfrm>
          <a:prstGeom prst="rect">
            <a:avLst/>
          </a:prstGeom>
          <a:noFill/>
          <a:ln w="9525">
            <a:noFill/>
            <a:miter lim="800000"/>
            <a:headEnd/>
            <a:tailEnd/>
          </a:ln>
        </p:spPr>
        <p:txBody>
          <a:bodyPr>
            <a:spAutoFit/>
          </a:bodyPr>
          <a:lstStyle/>
          <a:p>
            <a:pPr algn="ctr"/>
            <a:r>
              <a:rPr lang="fr-FR" dirty="0"/>
              <a:t>Hygiène et Sécurité</a:t>
            </a:r>
          </a:p>
        </p:txBody>
      </p:sp>
      <p:pic>
        <p:nvPicPr>
          <p:cNvPr id="4138" name="Picture 42" descr="http://www.marketing-etudiant.fr/images/actualites/bac-stg-question.gif"/>
          <p:cNvPicPr>
            <a:picLocks noChangeAspect="1" noChangeArrowheads="1"/>
          </p:cNvPicPr>
          <p:nvPr/>
        </p:nvPicPr>
        <p:blipFill>
          <a:blip r:embed="rId3" cstate="print"/>
          <a:srcRect l="25185" t="1633" r="28447" b="13461"/>
          <a:stretch>
            <a:fillRect/>
          </a:stretch>
        </p:blipFill>
        <p:spPr bwMode="auto">
          <a:xfrm>
            <a:off x="250825" y="1484313"/>
            <a:ext cx="350838" cy="792162"/>
          </a:xfrm>
          <a:prstGeom prst="rect">
            <a:avLst/>
          </a:prstGeom>
          <a:noFill/>
          <a:ln w="9525">
            <a:noFill/>
            <a:miter lim="800000"/>
            <a:headEnd/>
            <a:tailEnd/>
          </a:ln>
        </p:spPr>
      </p:pic>
      <p:sp>
        <p:nvSpPr>
          <p:cNvPr id="17" name="ZoneTexte 16"/>
          <p:cNvSpPr txBox="1">
            <a:spLocks noChangeArrowheads="1"/>
          </p:cNvSpPr>
          <p:nvPr/>
        </p:nvSpPr>
        <p:spPr bwMode="auto">
          <a:xfrm>
            <a:off x="431800" y="1628775"/>
            <a:ext cx="1655763" cy="338138"/>
          </a:xfrm>
          <a:prstGeom prst="rect">
            <a:avLst/>
          </a:prstGeom>
          <a:noFill/>
          <a:ln w="9525">
            <a:noFill/>
            <a:miter lim="800000"/>
            <a:headEnd/>
            <a:tailEnd/>
          </a:ln>
        </p:spPr>
        <p:txBody>
          <a:bodyPr>
            <a:spAutoFit/>
          </a:bodyPr>
          <a:lstStyle/>
          <a:p>
            <a:pPr algn="ctr"/>
            <a:r>
              <a:rPr lang="fr-FR" dirty="0"/>
              <a:t>Besoin client</a:t>
            </a:r>
          </a:p>
        </p:txBody>
      </p:sp>
      <p:sp>
        <p:nvSpPr>
          <p:cNvPr id="18" name="ZoneTexte 17"/>
          <p:cNvSpPr txBox="1">
            <a:spLocks noChangeArrowheads="1"/>
          </p:cNvSpPr>
          <p:nvPr/>
        </p:nvSpPr>
        <p:spPr bwMode="auto">
          <a:xfrm>
            <a:off x="431800" y="2636838"/>
            <a:ext cx="1655763" cy="584200"/>
          </a:xfrm>
          <a:prstGeom prst="rect">
            <a:avLst/>
          </a:prstGeom>
          <a:noFill/>
          <a:ln w="9525">
            <a:noFill/>
            <a:miter lim="800000"/>
            <a:headEnd/>
            <a:tailEnd/>
          </a:ln>
        </p:spPr>
        <p:txBody>
          <a:bodyPr>
            <a:spAutoFit/>
          </a:bodyPr>
          <a:lstStyle/>
          <a:p>
            <a:pPr algn="ctr"/>
            <a:r>
              <a:rPr lang="fr-FR" dirty="0"/>
              <a:t>Elément de décision</a:t>
            </a:r>
          </a:p>
        </p:txBody>
      </p:sp>
      <p:sp>
        <p:nvSpPr>
          <p:cNvPr id="19" name="Flèche droite 18"/>
          <p:cNvSpPr>
            <a:spLocks noChangeArrowheads="1"/>
          </p:cNvSpPr>
          <p:nvPr/>
        </p:nvSpPr>
        <p:spPr bwMode="auto">
          <a:xfrm rot="5400000">
            <a:off x="935832" y="2209006"/>
            <a:ext cx="647700" cy="217487"/>
          </a:xfrm>
          <a:prstGeom prst="rightArrow">
            <a:avLst>
              <a:gd name="adj1" fmla="val 50000"/>
              <a:gd name="adj2" fmla="val 49635"/>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fr-FR" dirty="0"/>
          </a:p>
        </p:txBody>
      </p:sp>
      <p:sp>
        <p:nvSpPr>
          <p:cNvPr id="2" name="ZoneTexte 1">
            <a:extLst>
              <a:ext uri="{FF2B5EF4-FFF2-40B4-BE49-F238E27FC236}">
                <a16:creationId xmlns:a16="http://schemas.microsoft.com/office/drawing/2014/main" id="{6F4336A2-3102-1621-5DBC-01203EC3C5F9}"/>
              </a:ext>
            </a:extLst>
          </p:cNvPr>
          <p:cNvSpPr txBox="1"/>
          <p:nvPr/>
        </p:nvSpPr>
        <p:spPr>
          <a:xfrm>
            <a:off x="59979" y="3943018"/>
            <a:ext cx="3459601" cy="338554"/>
          </a:xfrm>
          <a:prstGeom prst="rect">
            <a:avLst/>
          </a:prstGeom>
          <a:noFill/>
        </p:spPr>
        <p:txBody>
          <a:bodyPr wrap="none" rtlCol="0">
            <a:spAutoFit/>
          </a:bodyPr>
          <a:lstStyle/>
          <a:p>
            <a:r>
              <a:rPr lang="fr-FR" dirty="0">
                <a:solidFill>
                  <a:srgbClr val="606060"/>
                </a:solidFill>
              </a:rPr>
              <a:t>Concevoir la stratégie analytique </a:t>
            </a:r>
          </a:p>
        </p:txBody>
      </p:sp>
      <p:sp>
        <p:nvSpPr>
          <p:cNvPr id="3" name="ZoneTexte 2">
            <a:extLst>
              <a:ext uri="{FF2B5EF4-FFF2-40B4-BE49-F238E27FC236}">
                <a16:creationId xmlns:a16="http://schemas.microsoft.com/office/drawing/2014/main" id="{22382C52-B2AF-D6E6-46CD-027B03DF74BA}"/>
              </a:ext>
            </a:extLst>
          </p:cNvPr>
          <p:cNvSpPr txBox="1"/>
          <p:nvPr/>
        </p:nvSpPr>
        <p:spPr>
          <a:xfrm>
            <a:off x="59979" y="4264570"/>
            <a:ext cx="4293163" cy="338554"/>
          </a:xfrm>
          <a:prstGeom prst="rect">
            <a:avLst/>
          </a:prstGeom>
          <a:noFill/>
        </p:spPr>
        <p:txBody>
          <a:bodyPr wrap="none" rtlCol="0">
            <a:spAutoFit/>
          </a:bodyPr>
          <a:lstStyle/>
          <a:p>
            <a:r>
              <a:rPr lang="fr-FR" dirty="0">
                <a:solidFill>
                  <a:srgbClr val="606060"/>
                </a:solidFill>
              </a:rPr>
              <a:t>Optimiser la chaine/processus analytique </a:t>
            </a:r>
          </a:p>
        </p:txBody>
      </p:sp>
      <p:graphicFrame>
        <p:nvGraphicFramePr>
          <p:cNvPr id="7" name="Diagramme 6">
            <a:extLst>
              <a:ext uri="{FF2B5EF4-FFF2-40B4-BE49-F238E27FC236}">
                <a16:creationId xmlns:a16="http://schemas.microsoft.com/office/drawing/2014/main" id="{3766FC47-6AA6-3CA2-4F36-5B8DCBC45F01}"/>
              </a:ext>
            </a:extLst>
          </p:cNvPr>
          <p:cNvGraphicFramePr/>
          <p:nvPr>
            <p:extLst>
              <p:ext uri="{D42A27DB-BD31-4B8C-83A1-F6EECF244321}">
                <p14:modId xmlns:p14="http://schemas.microsoft.com/office/powerpoint/2010/main" val="363713368"/>
              </p:ext>
            </p:extLst>
          </p:nvPr>
        </p:nvGraphicFramePr>
        <p:xfrm>
          <a:off x="2738115" y="3842573"/>
          <a:ext cx="5146253" cy="3015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2343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4"/>
          <p:cNvSpPr txBox="1">
            <a:spLocks noChangeArrowheads="1"/>
          </p:cNvSpPr>
          <p:nvPr/>
        </p:nvSpPr>
        <p:spPr bwMode="auto">
          <a:xfrm>
            <a:off x="107950" y="960438"/>
            <a:ext cx="3997325" cy="523875"/>
          </a:xfrm>
          <a:prstGeom prst="rect">
            <a:avLst/>
          </a:prstGeom>
          <a:noFill/>
          <a:ln w="9525" algn="ctr">
            <a:noFill/>
            <a:miter lim="800000"/>
            <a:headEnd/>
            <a:tailEnd/>
          </a:ln>
        </p:spPr>
        <p:txBody>
          <a:bodyPr wrap="none">
            <a:spAutoFit/>
          </a:bodyPr>
          <a:lstStyle/>
          <a:p>
            <a:r>
              <a:rPr lang="fr-FR" sz="2800" dirty="0">
                <a:solidFill>
                  <a:srgbClr val="FF8313"/>
                </a:solidFill>
                <a:latin typeface="Arial Black" pitchFamily="34" charset="0"/>
                <a:cs typeface="Aharoni" pitchFamily="2" charset="-79"/>
              </a:rPr>
              <a:t>Le rôle de l’analyse</a:t>
            </a:r>
          </a:p>
        </p:txBody>
      </p:sp>
      <p:pic>
        <p:nvPicPr>
          <p:cNvPr id="4136" name="Picture 40" descr="http://resize.over-blog.com/380x285-cz5t.jpg?~aHR0cDovL2ltZy53aWtpby1leHBlcnRzLmNvbS8wLzAwLzA1LzQ0LzIwMTEtMDUvR1JDLmpwZw=="/>
          <p:cNvPicPr>
            <a:picLocks noChangeAspect="1" noChangeArrowheads="1"/>
          </p:cNvPicPr>
          <p:nvPr/>
        </p:nvPicPr>
        <p:blipFill>
          <a:blip r:embed="rId2" cstate="print"/>
          <a:srcRect/>
          <a:stretch>
            <a:fillRect/>
          </a:stretch>
        </p:blipFill>
        <p:spPr bwMode="auto">
          <a:xfrm>
            <a:off x="4932363" y="1836738"/>
            <a:ext cx="2952750" cy="2212975"/>
          </a:xfrm>
          <a:prstGeom prst="rect">
            <a:avLst/>
          </a:prstGeom>
          <a:noFill/>
          <a:ln w="9525">
            <a:noFill/>
            <a:miter lim="800000"/>
            <a:headEnd/>
            <a:tailEnd/>
          </a:ln>
        </p:spPr>
      </p:pic>
      <p:sp>
        <p:nvSpPr>
          <p:cNvPr id="8" name="ZoneTexte 7"/>
          <p:cNvSpPr txBox="1">
            <a:spLocks noChangeArrowheads="1"/>
          </p:cNvSpPr>
          <p:nvPr/>
        </p:nvSpPr>
        <p:spPr bwMode="auto">
          <a:xfrm>
            <a:off x="4787900" y="1187450"/>
            <a:ext cx="1655763" cy="585788"/>
          </a:xfrm>
          <a:prstGeom prst="rect">
            <a:avLst/>
          </a:prstGeom>
          <a:noFill/>
          <a:ln w="9525">
            <a:noFill/>
            <a:miter lim="800000"/>
            <a:headEnd/>
            <a:tailEnd/>
          </a:ln>
        </p:spPr>
        <p:txBody>
          <a:bodyPr>
            <a:spAutoFit/>
          </a:bodyPr>
          <a:lstStyle/>
          <a:p>
            <a:pPr algn="ctr"/>
            <a:r>
              <a:rPr lang="fr-FR" dirty="0"/>
              <a:t>Contrôle qualité </a:t>
            </a:r>
          </a:p>
        </p:txBody>
      </p:sp>
      <p:sp>
        <p:nvSpPr>
          <p:cNvPr id="9" name="ZoneTexte 8"/>
          <p:cNvSpPr txBox="1">
            <a:spLocks noChangeArrowheads="1"/>
          </p:cNvSpPr>
          <p:nvPr/>
        </p:nvSpPr>
        <p:spPr bwMode="auto">
          <a:xfrm>
            <a:off x="6732588" y="1187450"/>
            <a:ext cx="1655762" cy="585788"/>
          </a:xfrm>
          <a:prstGeom prst="rect">
            <a:avLst/>
          </a:prstGeom>
          <a:noFill/>
          <a:ln w="9525">
            <a:noFill/>
            <a:miter lim="800000"/>
            <a:headEnd/>
            <a:tailEnd/>
          </a:ln>
        </p:spPr>
        <p:txBody>
          <a:bodyPr>
            <a:spAutoFit/>
          </a:bodyPr>
          <a:lstStyle/>
          <a:p>
            <a:pPr algn="ctr"/>
            <a:r>
              <a:rPr lang="fr-FR" dirty="0"/>
              <a:t>Unité de production</a:t>
            </a:r>
          </a:p>
        </p:txBody>
      </p:sp>
      <p:sp>
        <p:nvSpPr>
          <p:cNvPr id="10" name="ZoneTexte 9"/>
          <p:cNvSpPr txBox="1">
            <a:spLocks noChangeArrowheads="1"/>
          </p:cNvSpPr>
          <p:nvPr/>
        </p:nvSpPr>
        <p:spPr bwMode="auto">
          <a:xfrm>
            <a:off x="3276600" y="1620838"/>
            <a:ext cx="1655763" cy="584200"/>
          </a:xfrm>
          <a:prstGeom prst="rect">
            <a:avLst/>
          </a:prstGeom>
          <a:noFill/>
          <a:ln w="9525">
            <a:noFill/>
            <a:miter lim="800000"/>
            <a:headEnd/>
            <a:tailEnd/>
          </a:ln>
        </p:spPr>
        <p:txBody>
          <a:bodyPr>
            <a:spAutoFit/>
          </a:bodyPr>
          <a:lstStyle/>
          <a:p>
            <a:pPr algn="ctr"/>
            <a:r>
              <a:rPr lang="fr-FR" dirty="0"/>
              <a:t>Agences de règlementation</a:t>
            </a:r>
          </a:p>
        </p:txBody>
      </p:sp>
      <p:sp>
        <p:nvSpPr>
          <p:cNvPr id="12" name="ZoneTexte 11"/>
          <p:cNvSpPr txBox="1">
            <a:spLocks noChangeArrowheads="1"/>
          </p:cNvSpPr>
          <p:nvPr/>
        </p:nvSpPr>
        <p:spPr bwMode="auto">
          <a:xfrm>
            <a:off x="3348038" y="2924175"/>
            <a:ext cx="1655762" cy="339725"/>
          </a:xfrm>
          <a:prstGeom prst="rect">
            <a:avLst/>
          </a:prstGeom>
          <a:noFill/>
          <a:ln w="9525">
            <a:noFill/>
            <a:miter lim="800000"/>
            <a:headEnd/>
            <a:tailEnd/>
          </a:ln>
        </p:spPr>
        <p:txBody>
          <a:bodyPr>
            <a:spAutoFit/>
          </a:bodyPr>
          <a:lstStyle/>
          <a:p>
            <a:pPr algn="ctr"/>
            <a:r>
              <a:rPr lang="fr-FR" dirty="0"/>
              <a:t>Toxicologie</a:t>
            </a:r>
          </a:p>
        </p:txBody>
      </p:sp>
      <p:sp>
        <p:nvSpPr>
          <p:cNvPr id="13" name="ZoneTexte 12"/>
          <p:cNvSpPr txBox="1">
            <a:spLocks noChangeArrowheads="1"/>
          </p:cNvSpPr>
          <p:nvPr/>
        </p:nvSpPr>
        <p:spPr bwMode="auto">
          <a:xfrm>
            <a:off x="6407150" y="4140200"/>
            <a:ext cx="1755775" cy="584200"/>
          </a:xfrm>
          <a:prstGeom prst="rect">
            <a:avLst/>
          </a:prstGeom>
          <a:noFill/>
          <a:ln w="9525">
            <a:noFill/>
            <a:miter lim="800000"/>
            <a:headEnd/>
            <a:tailEnd/>
          </a:ln>
        </p:spPr>
        <p:txBody>
          <a:bodyPr>
            <a:spAutoFit/>
          </a:bodyPr>
          <a:lstStyle/>
          <a:p>
            <a:pPr algn="ctr"/>
            <a:r>
              <a:rPr lang="fr-FR" dirty="0"/>
              <a:t>Recherche et Développement</a:t>
            </a:r>
          </a:p>
        </p:txBody>
      </p:sp>
      <p:sp>
        <p:nvSpPr>
          <p:cNvPr id="14" name="ZoneTexte 13"/>
          <p:cNvSpPr txBox="1">
            <a:spLocks noChangeArrowheads="1"/>
          </p:cNvSpPr>
          <p:nvPr/>
        </p:nvSpPr>
        <p:spPr bwMode="auto">
          <a:xfrm>
            <a:off x="7885113" y="2259013"/>
            <a:ext cx="1295400" cy="585787"/>
          </a:xfrm>
          <a:prstGeom prst="rect">
            <a:avLst/>
          </a:prstGeom>
          <a:noFill/>
          <a:ln w="9525">
            <a:noFill/>
            <a:miter lim="800000"/>
            <a:headEnd/>
            <a:tailEnd/>
          </a:ln>
        </p:spPr>
        <p:txBody>
          <a:bodyPr>
            <a:spAutoFit/>
          </a:bodyPr>
          <a:lstStyle/>
          <a:p>
            <a:pPr algn="ctr"/>
            <a:r>
              <a:rPr lang="fr-FR" dirty="0"/>
              <a:t>Hygiène et Sécurité</a:t>
            </a:r>
          </a:p>
        </p:txBody>
      </p:sp>
      <p:pic>
        <p:nvPicPr>
          <p:cNvPr id="4138" name="Picture 42" descr="http://www.marketing-etudiant.fr/images/actualites/bac-stg-question.gif"/>
          <p:cNvPicPr>
            <a:picLocks noChangeAspect="1" noChangeArrowheads="1"/>
          </p:cNvPicPr>
          <p:nvPr/>
        </p:nvPicPr>
        <p:blipFill>
          <a:blip r:embed="rId3" cstate="print"/>
          <a:srcRect l="25185" t="1633" r="28447" b="13461"/>
          <a:stretch>
            <a:fillRect/>
          </a:stretch>
        </p:blipFill>
        <p:spPr bwMode="auto">
          <a:xfrm>
            <a:off x="250825" y="1484313"/>
            <a:ext cx="350838" cy="792162"/>
          </a:xfrm>
          <a:prstGeom prst="rect">
            <a:avLst/>
          </a:prstGeom>
          <a:noFill/>
          <a:ln w="9525">
            <a:noFill/>
            <a:miter lim="800000"/>
            <a:headEnd/>
            <a:tailEnd/>
          </a:ln>
        </p:spPr>
      </p:pic>
      <p:sp>
        <p:nvSpPr>
          <p:cNvPr id="17" name="ZoneTexte 16"/>
          <p:cNvSpPr txBox="1">
            <a:spLocks noChangeArrowheads="1"/>
          </p:cNvSpPr>
          <p:nvPr/>
        </p:nvSpPr>
        <p:spPr bwMode="auto">
          <a:xfrm>
            <a:off x="431800" y="1628775"/>
            <a:ext cx="1655763" cy="338138"/>
          </a:xfrm>
          <a:prstGeom prst="rect">
            <a:avLst/>
          </a:prstGeom>
          <a:noFill/>
          <a:ln w="9525">
            <a:noFill/>
            <a:miter lim="800000"/>
            <a:headEnd/>
            <a:tailEnd/>
          </a:ln>
        </p:spPr>
        <p:txBody>
          <a:bodyPr>
            <a:spAutoFit/>
          </a:bodyPr>
          <a:lstStyle/>
          <a:p>
            <a:pPr algn="ctr"/>
            <a:r>
              <a:rPr lang="fr-FR" dirty="0"/>
              <a:t>Besoin client</a:t>
            </a:r>
          </a:p>
        </p:txBody>
      </p:sp>
      <p:sp>
        <p:nvSpPr>
          <p:cNvPr id="18" name="ZoneTexte 17"/>
          <p:cNvSpPr txBox="1">
            <a:spLocks noChangeArrowheads="1"/>
          </p:cNvSpPr>
          <p:nvPr/>
        </p:nvSpPr>
        <p:spPr bwMode="auto">
          <a:xfrm>
            <a:off x="431800" y="2636838"/>
            <a:ext cx="1655763" cy="584200"/>
          </a:xfrm>
          <a:prstGeom prst="rect">
            <a:avLst/>
          </a:prstGeom>
          <a:noFill/>
          <a:ln w="9525">
            <a:noFill/>
            <a:miter lim="800000"/>
            <a:headEnd/>
            <a:tailEnd/>
          </a:ln>
        </p:spPr>
        <p:txBody>
          <a:bodyPr>
            <a:spAutoFit/>
          </a:bodyPr>
          <a:lstStyle/>
          <a:p>
            <a:pPr algn="ctr"/>
            <a:r>
              <a:rPr lang="fr-FR" dirty="0"/>
              <a:t>Elément de décision</a:t>
            </a:r>
          </a:p>
        </p:txBody>
      </p:sp>
      <p:sp>
        <p:nvSpPr>
          <p:cNvPr id="19" name="Flèche droite 18"/>
          <p:cNvSpPr>
            <a:spLocks noChangeArrowheads="1"/>
          </p:cNvSpPr>
          <p:nvPr/>
        </p:nvSpPr>
        <p:spPr bwMode="auto">
          <a:xfrm rot="5400000">
            <a:off x="935832" y="2209006"/>
            <a:ext cx="647700" cy="217487"/>
          </a:xfrm>
          <a:prstGeom prst="rightArrow">
            <a:avLst>
              <a:gd name="adj1" fmla="val 50000"/>
              <a:gd name="adj2" fmla="val 49635"/>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fr-FR" dirty="0"/>
          </a:p>
        </p:txBody>
      </p:sp>
      <p:sp>
        <p:nvSpPr>
          <p:cNvPr id="2" name="ZoneTexte 1">
            <a:extLst>
              <a:ext uri="{FF2B5EF4-FFF2-40B4-BE49-F238E27FC236}">
                <a16:creationId xmlns:a16="http://schemas.microsoft.com/office/drawing/2014/main" id="{6F4336A2-3102-1621-5DBC-01203EC3C5F9}"/>
              </a:ext>
            </a:extLst>
          </p:cNvPr>
          <p:cNvSpPr txBox="1"/>
          <p:nvPr/>
        </p:nvSpPr>
        <p:spPr>
          <a:xfrm>
            <a:off x="35497" y="3943018"/>
            <a:ext cx="3459601" cy="338554"/>
          </a:xfrm>
          <a:prstGeom prst="rect">
            <a:avLst/>
          </a:prstGeom>
          <a:noFill/>
        </p:spPr>
        <p:txBody>
          <a:bodyPr wrap="none" rtlCol="0">
            <a:spAutoFit/>
          </a:bodyPr>
          <a:lstStyle/>
          <a:p>
            <a:r>
              <a:rPr lang="fr-FR" dirty="0">
                <a:solidFill>
                  <a:srgbClr val="606060"/>
                </a:solidFill>
              </a:rPr>
              <a:t>Concevoir la stratégie analytique </a:t>
            </a:r>
          </a:p>
        </p:txBody>
      </p:sp>
      <p:sp>
        <p:nvSpPr>
          <p:cNvPr id="3" name="ZoneTexte 2">
            <a:extLst>
              <a:ext uri="{FF2B5EF4-FFF2-40B4-BE49-F238E27FC236}">
                <a16:creationId xmlns:a16="http://schemas.microsoft.com/office/drawing/2014/main" id="{22382C52-B2AF-D6E6-46CD-027B03DF74BA}"/>
              </a:ext>
            </a:extLst>
          </p:cNvPr>
          <p:cNvSpPr txBox="1"/>
          <p:nvPr/>
        </p:nvSpPr>
        <p:spPr>
          <a:xfrm>
            <a:off x="35497" y="4264570"/>
            <a:ext cx="4293163" cy="338554"/>
          </a:xfrm>
          <a:prstGeom prst="rect">
            <a:avLst/>
          </a:prstGeom>
          <a:noFill/>
        </p:spPr>
        <p:txBody>
          <a:bodyPr wrap="none" rtlCol="0">
            <a:spAutoFit/>
          </a:bodyPr>
          <a:lstStyle/>
          <a:p>
            <a:r>
              <a:rPr lang="fr-FR" dirty="0">
                <a:solidFill>
                  <a:srgbClr val="606060"/>
                </a:solidFill>
              </a:rPr>
              <a:t>Optimiser la chaine/processus analytique </a:t>
            </a:r>
          </a:p>
        </p:txBody>
      </p:sp>
      <p:sp>
        <p:nvSpPr>
          <p:cNvPr id="4" name="ZoneTexte 3">
            <a:extLst>
              <a:ext uri="{FF2B5EF4-FFF2-40B4-BE49-F238E27FC236}">
                <a16:creationId xmlns:a16="http://schemas.microsoft.com/office/drawing/2014/main" id="{DF7C4652-E9DA-7C7A-5F8F-B15DE747C649}"/>
              </a:ext>
            </a:extLst>
          </p:cNvPr>
          <p:cNvSpPr txBox="1"/>
          <p:nvPr/>
        </p:nvSpPr>
        <p:spPr>
          <a:xfrm>
            <a:off x="35496" y="4586122"/>
            <a:ext cx="2112951" cy="338554"/>
          </a:xfrm>
          <a:prstGeom prst="rect">
            <a:avLst/>
          </a:prstGeom>
          <a:noFill/>
        </p:spPr>
        <p:txBody>
          <a:bodyPr wrap="none" rtlCol="0">
            <a:spAutoFit/>
          </a:bodyPr>
          <a:lstStyle/>
          <a:p>
            <a:r>
              <a:rPr lang="fr-FR" dirty="0">
                <a:solidFill>
                  <a:srgbClr val="606060"/>
                </a:solidFill>
              </a:rPr>
              <a:t>Traiter les données</a:t>
            </a:r>
          </a:p>
        </p:txBody>
      </p:sp>
      <p:graphicFrame>
        <p:nvGraphicFramePr>
          <p:cNvPr id="7" name="Diagramme 6">
            <a:extLst>
              <a:ext uri="{FF2B5EF4-FFF2-40B4-BE49-F238E27FC236}">
                <a16:creationId xmlns:a16="http://schemas.microsoft.com/office/drawing/2014/main" id="{7DAB85E1-4BFD-3D93-4A6A-16A79B8F731F}"/>
              </a:ext>
            </a:extLst>
          </p:cNvPr>
          <p:cNvGraphicFramePr/>
          <p:nvPr>
            <p:extLst>
              <p:ext uri="{D42A27DB-BD31-4B8C-83A1-F6EECF244321}">
                <p14:modId xmlns:p14="http://schemas.microsoft.com/office/powerpoint/2010/main" val="1400725240"/>
              </p:ext>
            </p:extLst>
          </p:nvPr>
        </p:nvGraphicFramePr>
        <p:xfrm>
          <a:off x="2713633" y="3842573"/>
          <a:ext cx="5146253" cy="3015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7831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4"/>
          <p:cNvSpPr txBox="1">
            <a:spLocks noChangeArrowheads="1"/>
          </p:cNvSpPr>
          <p:nvPr/>
        </p:nvSpPr>
        <p:spPr bwMode="auto">
          <a:xfrm>
            <a:off x="107950" y="960438"/>
            <a:ext cx="3997325" cy="523875"/>
          </a:xfrm>
          <a:prstGeom prst="rect">
            <a:avLst/>
          </a:prstGeom>
          <a:noFill/>
          <a:ln w="9525" algn="ctr">
            <a:noFill/>
            <a:miter lim="800000"/>
            <a:headEnd/>
            <a:tailEnd/>
          </a:ln>
        </p:spPr>
        <p:txBody>
          <a:bodyPr wrap="none">
            <a:spAutoFit/>
          </a:bodyPr>
          <a:lstStyle/>
          <a:p>
            <a:r>
              <a:rPr lang="fr-FR" sz="2800" dirty="0">
                <a:solidFill>
                  <a:srgbClr val="FF8313"/>
                </a:solidFill>
                <a:latin typeface="Arial Black" pitchFamily="34" charset="0"/>
                <a:cs typeface="Aharoni" pitchFamily="2" charset="-79"/>
              </a:rPr>
              <a:t>Le rôle de l’analyse</a:t>
            </a:r>
          </a:p>
        </p:txBody>
      </p:sp>
      <p:pic>
        <p:nvPicPr>
          <p:cNvPr id="4136" name="Picture 40" descr="http://resize.over-blog.com/380x285-cz5t.jpg?~aHR0cDovL2ltZy53aWtpby1leHBlcnRzLmNvbS8wLzAwLzA1LzQ0LzIwMTEtMDUvR1JDLmpwZw=="/>
          <p:cNvPicPr>
            <a:picLocks noChangeAspect="1" noChangeArrowheads="1"/>
          </p:cNvPicPr>
          <p:nvPr/>
        </p:nvPicPr>
        <p:blipFill>
          <a:blip r:embed="rId2" cstate="print"/>
          <a:srcRect/>
          <a:stretch>
            <a:fillRect/>
          </a:stretch>
        </p:blipFill>
        <p:spPr bwMode="auto">
          <a:xfrm>
            <a:off x="4932363" y="1836738"/>
            <a:ext cx="2952750" cy="2212975"/>
          </a:xfrm>
          <a:prstGeom prst="rect">
            <a:avLst/>
          </a:prstGeom>
          <a:noFill/>
          <a:ln w="9525">
            <a:noFill/>
            <a:miter lim="800000"/>
            <a:headEnd/>
            <a:tailEnd/>
          </a:ln>
        </p:spPr>
      </p:pic>
      <p:sp>
        <p:nvSpPr>
          <p:cNvPr id="8" name="ZoneTexte 7"/>
          <p:cNvSpPr txBox="1">
            <a:spLocks noChangeArrowheads="1"/>
          </p:cNvSpPr>
          <p:nvPr/>
        </p:nvSpPr>
        <p:spPr bwMode="auto">
          <a:xfrm>
            <a:off x="4787900" y="1187450"/>
            <a:ext cx="1655763" cy="585788"/>
          </a:xfrm>
          <a:prstGeom prst="rect">
            <a:avLst/>
          </a:prstGeom>
          <a:noFill/>
          <a:ln w="9525">
            <a:noFill/>
            <a:miter lim="800000"/>
            <a:headEnd/>
            <a:tailEnd/>
          </a:ln>
        </p:spPr>
        <p:txBody>
          <a:bodyPr>
            <a:spAutoFit/>
          </a:bodyPr>
          <a:lstStyle/>
          <a:p>
            <a:pPr algn="ctr"/>
            <a:r>
              <a:rPr lang="fr-FR" dirty="0"/>
              <a:t>Contrôle qualité </a:t>
            </a:r>
          </a:p>
        </p:txBody>
      </p:sp>
      <p:sp>
        <p:nvSpPr>
          <p:cNvPr id="9" name="ZoneTexte 8"/>
          <p:cNvSpPr txBox="1">
            <a:spLocks noChangeArrowheads="1"/>
          </p:cNvSpPr>
          <p:nvPr/>
        </p:nvSpPr>
        <p:spPr bwMode="auto">
          <a:xfrm>
            <a:off x="6732588" y="1187450"/>
            <a:ext cx="1655762" cy="585788"/>
          </a:xfrm>
          <a:prstGeom prst="rect">
            <a:avLst/>
          </a:prstGeom>
          <a:noFill/>
          <a:ln w="9525">
            <a:noFill/>
            <a:miter lim="800000"/>
            <a:headEnd/>
            <a:tailEnd/>
          </a:ln>
        </p:spPr>
        <p:txBody>
          <a:bodyPr>
            <a:spAutoFit/>
          </a:bodyPr>
          <a:lstStyle/>
          <a:p>
            <a:pPr algn="ctr"/>
            <a:r>
              <a:rPr lang="fr-FR" dirty="0"/>
              <a:t>Unité de production</a:t>
            </a:r>
          </a:p>
        </p:txBody>
      </p:sp>
      <p:sp>
        <p:nvSpPr>
          <p:cNvPr id="10" name="ZoneTexte 9"/>
          <p:cNvSpPr txBox="1">
            <a:spLocks noChangeArrowheads="1"/>
          </p:cNvSpPr>
          <p:nvPr/>
        </p:nvSpPr>
        <p:spPr bwMode="auto">
          <a:xfrm>
            <a:off x="3276600" y="1620838"/>
            <a:ext cx="1655763" cy="584200"/>
          </a:xfrm>
          <a:prstGeom prst="rect">
            <a:avLst/>
          </a:prstGeom>
          <a:noFill/>
          <a:ln w="9525">
            <a:noFill/>
            <a:miter lim="800000"/>
            <a:headEnd/>
            <a:tailEnd/>
          </a:ln>
        </p:spPr>
        <p:txBody>
          <a:bodyPr>
            <a:spAutoFit/>
          </a:bodyPr>
          <a:lstStyle/>
          <a:p>
            <a:pPr algn="ctr"/>
            <a:r>
              <a:rPr lang="fr-FR" dirty="0"/>
              <a:t>Agences de règlementation</a:t>
            </a:r>
          </a:p>
        </p:txBody>
      </p:sp>
      <p:sp>
        <p:nvSpPr>
          <p:cNvPr id="12" name="ZoneTexte 11"/>
          <p:cNvSpPr txBox="1">
            <a:spLocks noChangeArrowheads="1"/>
          </p:cNvSpPr>
          <p:nvPr/>
        </p:nvSpPr>
        <p:spPr bwMode="auto">
          <a:xfrm>
            <a:off x="3348038" y="2924175"/>
            <a:ext cx="1655762" cy="339725"/>
          </a:xfrm>
          <a:prstGeom prst="rect">
            <a:avLst/>
          </a:prstGeom>
          <a:noFill/>
          <a:ln w="9525">
            <a:noFill/>
            <a:miter lim="800000"/>
            <a:headEnd/>
            <a:tailEnd/>
          </a:ln>
        </p:spPr>
        <p:txBody>
          <a:bodyPr>
            <a:spAutoFit/>
          </a:bodyPr>
          <a:lstStyle/>
          <a:p>
            <a:pPr algn="ctr"/>
            <a:r>
              <a:rPr lang="fr-FR" dirty="0"/>
              <a:t>Toxicologie</a:t>
            </a:r>
          </a:p>
        </p:txBody>
      </p:sp>
      <p:sp>
        <p:nvSpPr>
          <p:cNvPr id="13" name="ZoneTexte 12"/>
          <p:cNvSpPr txBox="1">
            <a:spLocks noChangeArrowheads="1"/>
          </p:cNvSpPr>
          <p:nvPr/>
        </p:nvSpPr>
        <p:spPr bwMode="auto">
          <a:xfrm>
            <a:off x="6407150" y="4140200"/>
            <a:ext cx="1755775" cy="584200"/>
          </a:xfrm>
          <a:prstGeom prst="rect">
            <a:avLst/>
          </a:prstGeom>
          <a:noFill/>
          <a:ln w="9525">
            <a:noFill/>
            <a:miter lim="800000"/>
            <a:headEnd/>
            <a:tailEnd/>
          </a:ln>
        </p:spPr>
        <p:txBody>
          <a:bodyPr>
            <a:spAutoFit/>
          </a:bodyPr>
          <a:lstStyle/>
          <a:p>
            <a:pPr algn="ctr"/>
            <a:r>
              <a:rPr lang="fr-FR" dirty="0"/>
              <a:t>Recherche et Développement</a:t>
            </a:r>
          </a:p>
        </p:txBody>
      </p:sp>
      <p:sp>
        <p:nvSpPr>
          <p:cNvPr id="14" name="ZoneTexte 13"/>
          <p:cNvSpPr txBox="1">
            <a:spLocks noChangeArrowheads="1"/>
          </p:cNvSpPr>
          <p:nvPr/>
        </p:nvSpPr>
        <p:spPr bwMode="auto">
          <a:xfrm>
            <a:off x="7885113" y="2259013"/>
            <a:ext cx="1295400" cy="585787"/>
          </a:xfrm>
          <a:prstGeom prst="rect">
            <a:avLst/>
          </a:prstGeom>
          <a:noFill/>
          <a:ln w="9525">
            <a:noFill/>
            <a:miter lim="800000"/>
            <a:headEnd/>
            <a:tailEnd/>
          </a:ln>
        </p:spPr>
        <p:txBody>
          <a:bodyPr>
            <a:spAutoFit/>
          </a:bodyPr>
          <a:lstStyle/>
          <a:p>
            <a:pPr algn="ctr"/>
            <a:r>
              <a:rPr lang="fr-FR" dirty="0"/>
              <a:t>Hygiène et Sécurité</a:t>
            </a:r>
          </a:p>
        </p:txBody>
      </p:sp>
      <p:pic>
        <p:nvPicPr>
          <p:cNvPr id="4138" name="Picture 42" descr="http://www.marketing-etudiant.fr/images/actualites/bac-stg-question.gif"/>
          <p:cNvPicPr>
            <a:picLocks noChangeAspect="1" noChangeArrowheads="1"/>
          </p:cNvPicPr>
          <p:nvPr/>
        </p:nvPicPr>
        <p:blipFill>
          <a:blip r:embed="rId3" cstate="print"/>
          <a:srcRect l="25185" t="1633" r="28447" b="13461"/>
          <a:stretch>
            <a:fillRect/>
          </a:stretch>
        </p:blipFill>
        <p:spPr bwMode="auto">
          <a:xfrm>
            <a:off x="250825" y="1484313"/>
            <a:ext cx="350838" cy="792162"/>
          </a:xfrm>
          <a:prstGeom prst="rect">
            <a:avLst/>
          </a:prstGeom>
          <a:noFill/>
          <a:ln w="9525">
            <a:noFill/>
            <a:miter lim="800000"/>
            <a:headEnd/>
            <a:tailEnd/>
          </a:ln>
        </p:spPr>
      </p:pic>
      <p:sp>
        <p:nvSpPr>
          <p:cNvPr id="17" name="ZoneTexte 16"/>
          <p:cNvSpPr txBox="1">
            <a:spLocks noChangeArrowheads="1"/>
          </p:cNvSpPr>
          <p:nvPr/>
        </p:nvSpPr>
        <p:spPr bwMode="auto">
          <a:xfrm>
            <a:off x="431800" y="1628775"/>
            <a:ext cx="1655763" cy="338138"/>
          </a:xfrm>
          <a:prstGeom prst="rect">
            <a:avLst/>
          </a:prstGeom>
          <a:noFill/>
          <a:ln w="9525">
            <a:noFill/>
            <a:miter lim="800000"/>
            <a:headEnd/>
            <a:tailEnd/>
          </a:ln>
        </p:spPr>
        <p:txBody>
          <a:bodyPr>
            <a:spAutoFit/>
          </a:bodyPr>
          <a:lstStyle/>
          <a:p>
            <a:pPr algn="ctr"/>
            <a:r>
              <a:rPr lang="fr-FR" dirty="0"/>
              <a:t>Besoin client</a:t>
            </a:r>
          </a:p>
        </p:txBody>
      </p:sp>
      <p:sp>
        <p:nvSpPr>
          <p:cNvPr id="18" name="ZoneTexte 17"/>
          <p:cNvSpPr txBox="1">
            <a:spLocks noChangeArrowheads="1"/>
          </p:cNvSpPr>
          <p:nvPr/>
        </p:nvSpPr>
        <p:spPr bwMode="auto">
          <a:xfrm>
            <a:off x="431800" y="2636838"/>
            <a:ext cx="1655763" cy="584200"/>
          </a:xfrm>
          <a:prstGeom prst="rect">
            <a:avLst/>
          </a:prstGeom>
          <a:noFill/>
          <a:ln w="9525">
            <a:noFill/>
            <a:miter lim="800000"/>
            <a:headEnd/>
            <a:tailEnd/>
          </a:ln>
        </p:spPr>
        <p:txBody>
          <a:bodyPr>
            <a:spAutoFit/>
          </a:bodyPr>
          <a:lstStyle/>
          <a:p>
            <a:pPr algn="ctr"/>
            <a:r>
              <a:rPr lang="fr-FR" dirty="0"/>
              <a:t>Elément de décision</a:t>
            </a:r>
          </a:p>
        </p:txBody>
      </p:sp>
      <p:sp>
        <p:nvSpPr>
          <p:cNvPr id="19" name="Flèche droite 18"/>
          <p:cNvSpPr>
            <a:spLocks noChangeArrowheads="1"/>
          </p:cNvSpPr>
          <p:nvPr/>
        </p:nvSpPr>
        <p:spPr bwMode="auto">
          <a:xfrm rot="5400000">
            <a:off x="935832" y="2209006"/>
            <a:ext cx="647700" cy="217487"/>
          </a:xfrm>
          <a:prstGeom prst="rightArrow">
            <a:avLst>
              <a:gd name="adj1" fmla="val 50000"/>
              <a:gd name="adj2" fmla="val 49635"/>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fr-FR" dirty="0"/>
          </a:p>
        </p:txBody>
      </p:sp>
      <p:sp>
        <p:nvSpPr>
          <p:cNvPr id="2" name="ZoneTexte 1">
            <a:extLst>
              <a:ext uri="{FF2B5EF4-FFF2-40B4-BE49-F238E27FC236}">
                <a16:creationId xmlns:a16="http://schemas.microsoft.com/office/drawing/2014/main" id="{6F4336A2-3102-1621-5DBC-01203EC3C5F9}"/>
              </a:ext>
            </a:extLst>
          </p:cNvPr>
          <p:cNvSpPr txBox="1"/>
          <p:nvPr/>
        </p:nvSpPr>
        <p:spPr>
          <a:xfrm>
            <a:off x="35497" y="3943018"/>
            <a:ext cx="3459601" cy="338554"/>
          </a:xfrm>
          <a:prstGeom prst="rect">
            <a:avLst/>
          </a:prstGeom>
          <a:noFill/>
        </p:spPr>
        <p:txBody>
          <a:bodyPr wrap="none" rtlCol="0">
            <a:spAutoFit/>
          </a:bodyPr>
          <a:lstStyle/>
          <a:p>
            <a:r>
              <a:rPr lang="fr-FR" dirty="0">
                <a:solidFill>
                  <a:srgbClr val="606060"/>
                </a:solidFill>
              </a:rPr>
              <a:t>Concevoir la stratégie analytique </a:t>
            </a:r>
          </a:p>
        </p:txBody>
      </p:sp>
      <p:sp>
        <p:nvSpPr>
          <p:cNvPr id="3" name="ZoneTexte 2">
            <a:extLst>
              <a:ext uri="{FF2B5EF4-FFF2-40B4-BE49-F238E27FC236}">
                <a16:creationId xmlns:a16="http://schemas.microsoft.com/office/drawing/2014/main" id="{22382C52-B2AF-D6E6-46CD-027B03DF74BA}"/>
              </a:ext>
            </a:extLst>
          </p:cNvPr>
          <p:cNvSpPr txBox="1"/>
          <p:nvPr/>
        </p:nvSpPr>
        <p:spPr>
          <a:xfrm>
            <a:off x="35497" y="4264570"/>
            <a:ext cx="4293163" cy="338554"/>
          </a:xfrm>
          <a:prstGeom prst="rect">
            <a:avLst/>
          </a:prstGeom>
          <a:noFill/>
        </p:spPr>
        <p:txBody>
          <a:bodyPr wrap="none" rtlCol="0">
            <a:spAutoFit/>
          </a:bodyPr>
          <a:lstStyle/>
          <a:p>
            <a:r>
              <a:rPr lang="fr-FR" dirty="0">
                <a:solidFill>
                  <a:srgbClr val="606060"/>
                </a:solidFill>
              </a:rPr>
              <a:t>Optimiser la chaine/processus analytique </a:t>
            </a:r>
          </a:p>
        </p:txBody>
      </p:sp>
      <p:sp>
        <p:nvSpPr>
          <p:cNvPr id="4" name="ZoneTexte 3">
            <a:extLst>
              <a:ext uri="{FF2B5EF4-FFF2-40B4-BE49-F238E27FC236}">
                <a16:creationId xmlns:a16="http://schemas.microsoft.com/office/drawing/2014/main" id="{DF7C4652-E9DA-7C7A-5F8F-B15DE747C649}"/>
              </a:ext>
            </a:extLst>
          </p:cNvPr>
          <p:cNvSpPr txBox="1"/>
          <p:nvPr/>
        </p:nvSpPr>
        <p:spPr>
          <a:xfrm>
            <a:off x="35496" y="4586122"/>
            <a:ext cx="2112951" cy="338554"/>
          </a:xfrm>
          <a:prstGeom prst="rect">
            <a:avLst/>
          </a:prstGeom>
          <a:noFill/>
        </p:spPr>
        <p:txBody>
          <a:bodyPr wrap="none" rtlCol="0">
            <a:spAutoFit/>
          </a:bodyPr>
          <a:lstStyle/>
          <a:p>
            <a:r>
              <a:rPr lang="fr-FR" dirty="0">
                <a:solidFill>
                  <a:srgbClr val="606060"/>
                </a:solidFill>
              </a:rPr>
              <a:t>Traiter les données</a:t>
            </a:r>
          </a:p>
        </p:txBody>
      </p:sp>
      <p:sp>
        <p:nvSpPr>
          <p:cNvPr id="5" name="ZoneTexte 4">
            <a:extLst>
              <a:ext uri="{FF2B5EF4-FFF2-40B4-BE49-F238E27FC236}">
                <a16:creationId xmlns:a16="http://schemas.microsoft.com/office/drawing/2014/main" id="{3C0E3B77-F783-884E-55D9-382AE4AB326B}"/>
              </a:ext>
            </a:extLst>
          </p:cNvPr>
          <p:cNvSpPr txBox="1"/>
          <p:nvPr/>
        </p:nvSpPr>
        <p:spPr>
          <a:xfrm>
            <a:off x="35496" y="4907674"/>
            <a:ext cx="1965603" cy="338554"/>
          </a:xfrm>
          <a:prstGeom prst="rect">
            <a:avLst/>
          </a:prstGeom>
          <a:noFill/>
        </p:spPr>
        <p:txBody>
          <a:bodyPr wrap="none" rtlCol="0">
            <a:spAutoFit/>
          </a:bodyPr>
          <a:lstStyle/>
          <a:p>
            <a:r>
              <a:rPr lang="fr-FR" dirty="0">
                <a:solidFill>
                  <a:srgbClr val="606060"/>
                </a:solidFill>
              </a:rPr>
              <a:t>Assurer la qualité</a:t>
            </a:r>
          </a:p>
        </p:txBody>
      </p:sp>
      <p:graphicFrame>
        <p:nvGraphicFramePr>
          <p:cNvPr id="7" name="Diagramme 6">
            <a:extLst>
              <a:ext uri="{FF2B5EF4-FFF2-40B4-BE49-F238E27FC236}">
                <a16:creationId xmlns:a16="http://schemas.microsoft.com/office/drawing/2014/main" id="{06215ED6-EE1B-184E-B096-F40C132A3794}"/>
              </a:ext>
            </a:extLst>
          </p:cNvPr>
          <p:cNvGraphicFramePr/>
          <p:nvPr>
            <p:extLst>
              <p:ext uri="{D42A27DB-BD31-4B8C-83A1-F6EECF244321}">
                <p14:modId xmlns:p14="http://schemas.microsoft.com/office/powerpoint/2010/main" val="1248143252"/>
              </p:ext>
            </p:extLst>
          </p:nvPr>
        </p:nvGraphicFramePr>
        <p:xfrm>
          <a:off x="2713633" y="3842573"/>
          <a:ext cx="5146253" cy="3015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55161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4"/>
          <p:cNvSpPr txBox="1">
            <a:spLocks noChangeArrowheads="1"/>
          </p:cNvSpPr>
          <p:nvPr/>
        </p:nvSpPr>
        <p:spPr bwMode="auto">
          <a:xfrm>
            <a:off x="107950" y="960438"/>
            <a:ext cx="3997325" cy="523875"/>
          </a:xfrm>
          <a:prstGeom prst="rect">
            <a:avLst/>
          </a:prstGeom>
          <a:noFill/>
          <a:ln w="9525" algn="ctr">
            <a:noFill/>
            <a:miter lim="800000"/>
            <a:headEnd/>
            <a:tailEnd/>
          </a:ln>
        </p:spPr>
        <p:txBody>
          <a:bodyPr wrap="none">
            <a:spAutoFit/>
          </a:bodyPr>
          <a:lstStyle/>
          <a:p>
            <a:r>
              <a:rPr lang="fr-FR" sz="2800" dirty="0">
                <a:solidFill>
                  <a:srgbClr val="FF8313"/>
                </a:solidFill>
                <a:latin typeface="Arial Black" pitchFamily="34" charset="0"/>
                <a:cs typeface="Aharoni" pitchFamily="2" charset="-79"/>
              </a:rPr>
              <a:t>Le rôle de l’analyse</a:t>
            </a:r>
          </a:p>
        </p:txBody>
      </p:sp>
      <p:pic>
        <p:nvPicPr>
          <p:cNvPr id="4136" name="Picture 40" descr="http://resize.over-blog.com/380x285-cz5t.jpg?~aHR0cDovL2ltZy53aWtpby1leHBlcnRzLmNvbS8wLzAwLzA1LzQ0LzIwMTEtMDUvR1JDLmpwZw=="/>
          <p:cNvPicPr>
            <a:picLocks noChangeAspect="1" noChangeArrowheads="1"/>
          </p:cNvPicPr>
          <p:nvPr/>
        </p:nvPicPr>
        <p:blipFill>
          <a:blip r:embed="rId2" cstate="print"/>
          <a:srcRect/>
          <a:stretch>
            <a:fillRect/>
          </a:stretch>
        </p:blipFill>
        <p:spPr bwMode="auto">
          <a:xfrm>
            <a:off x="4932363" y="1836738"/>
            <a:ext cx="2952750" cy="2212975"/>
          </a:xfrm>
          <a:prstGeom prst="rect">
            <a:avLst/>
          </a:prstGeom>
          <a:noFill/>
          <a:ln w="9525">
            <a:noFill/>
            <a:miter lim="800000"/>
            <a:headEnd/>
            <a:tailEnd/>
          </a:ln>
        </p:spPr>
      </p:pic>
      <p:sp>
        <p:nvSpPr>
          <p:cNvPr id="8" name="ZoneTexte 7"/>
          <p:cNvSpPr txBox="1">
            <a:spLocks noChangeArrowheads="1"/>
          </p:cNvSpPr>
          <p:nvPr/>
        </p:nvSpPr>
        <p:spPr bwMode="auto">
          <a:xfrm>
            <a:off x="4787900" y="1187450"/>
            <a:ext cx="1655763" cy="585788"/>
          </a:xfrm>
          <a:prstGeom prst="rect">
            <a:avLst/>
          </a:prstGeom>
          <a:noFill/>
          <a:ln w="9525">
            <a:noFill/>
            <a:miter lim="800000"/>
            <a:headEnd/>
            <a:tailEnd/>
          </a:ln>
        </p:spPr>
        <p:txBody>
          <a:bodyPr>
            <a:spAutoFit/>
          </a:bodyPr>
          <a:lstStyle/>
          <a:p>
            <a:pPr algn="ctr"/>
            <a:r>
              <a:rPr lang="fr-FR" dirty="0"/>
              <a:t>Contrôle qualité </a:t>
            </a:r>
          </a:p>
        </p:txBody>
      </p:sp>
      <p:sp>
        <p:nvSpPr>
          <p:cNvPr id="9" name="ZoneTexte 8"/>
          <p:cNvSpPr txBox="1">
            <a:spLocks noChangeArrowheads="1"/>
          </p:cNvSpPr>
          <p:nvPr/>
        </p:nvSpPr>
        <p:spPr bwMode="auto">
          <a:xfrm>
            <a:off x="6732588" y="1187450"/>
            <a:ext cx="1655762" cy="585788"/>
          </a:xfrm>
          <a:prstGeom prst="rect">
            <a:avLst/>
          </a:prstGeom>
          <a:noFill/>
          <a:ln w="9525">
            <a:noFill/>
            <a:miter lim="800000"/>
            <a:headEnd/>
            <a:tailEnd/>
          </a:ln>
        </p:spPr>
        <p:txBody>
          <a:bodyPr>
            <a:spAutoFit/>
          </a:bodyPr>
          <a:lstStyle/>
          <a:p>
            <a:pPr algn="ctr"/>
            <a:r>
              <a:rPr lang="fr-FR" dirty="0"/>
              <a:t>Unité de production</a:t>
            </a:r>
          </a:p>
        </p:txBody>
      </p:sp>
      <p:sp>
        <p:nvSpPr>
          <p:cNvPr id="10" name="ZoneTexte 9"/>
          <p:cNvSpPr txBox="1">
            <a:spLocks noChangeArrowheads="1"/>
          </p:cNvSpPr>
          <p:nvPr/>
        </p:nvSpPr>
        <p:spPr bwMode="auto">
          <a:xfrm>
            <a:off x="3276600" y="1620838"/>
            <a:ext cx="1655763" cy="584200"/>
          </a:xfrm>
          <a:prstGeom prst="rect">
            <a:avLst/>
          </a:prstGeom>
          <a:noFill/>
          <a:ln w="9525">
            <a:noFill/>
            <a:miter lim="800000"/>
            <a:headEnd/>
            <a:tailEnd/>
          </a:ln>
        </p:spPr>
        <p:txBody>
          <a:bodyPr>
            <a:spAutoFit/>
          </a:bodyPr>
          <a:lstStyle/>
          <a:p>
            <a:pPr algn="ctr"/>
            <a:r>
              <a:rPr lang="fr-FR" dirty="0"/>
              <a:t>Agences de règlementation</a:t>
            </a:r>
          </a:p>
        </p:txBody>
      </p:sp>
      <p:sp>
        <p:nvSpPr>
          <p:cNvPr id="12" name="ZoneTexte 11"/>
          <p:cNvSpPr txBox="1">
            <a:spLocks noChangeArrowheads="1"/>
          </p:cNvSpPr>
          <p:nvPr/>
        </p:nvSpPr>
        <p:spPr bwMode="auto">
          <a:xfrm>
            <a:off x="3348038" y="2924175"/>
            <a:ext cx="1655762" cy="339725"/>
          </a:xfrm>
          <a:prstGeom prst="rect">
            <a:avLst/>
          </a:prstGeom>
          <a:noFill/>
          <a:ln w="9525">
            <a:noFill/>
            <a:miter lim="800000"/>
            <a:headEnd/>
            <a:tailEnd/>
          </a:ln>
        </p:spPr>
        <p:txBody>
          <a:bodyPr>
            <a:spAutoFit/>
          </a:bodyPr>
          <a:lstStyle/>
          <a:p>
            <a:pPr algn="ctr"/>
            <a:r>
              <a:rPr lang="fr-FR" dirty="0"/>
              <a:t>Toxicologie</a:t>
            </a:r>
          </a:p>
        </p:txBody>
      </p:sp>
      <p:sp>
        <p:nvSpPr>
          <p:cNvPr id="13" name="ZoneTexte 12"/>
          <p:cNvSpPr txBox="1">
            <a:spLocks noChangeArrowheads="1"/>
          </p:cNvSpPr>
          <p:nvPr/>
        </p:nvSpPr>
        <p:spPr bwMode="auto">
          <a:xfrm>
            <a:off x="6407150" y="4140200"/>
            <a:ext cx="1755775" cy="584200"/>
          </a:xfrm>
          <a:prstGeom prst="rect">
            <a:avLst/>
          </a:prstGeom>
          <a:noFill/>
          <a:ln w="9525">
            <a:noFill/>
            <a:miter lim="800000"/>
            <a:headEnd/>
            <a:tailEnd/>
          </a:ln>
        </p:spPr>
        <p:txBody>
          <a:bodyPr>
            <a:spAutoFit/>
          </a:bodyPr>
          <a:lstStyle/>
          <a:p>
            <a:pPr algn="ctr"/>
            <a:r>
              <a:rPr lang="fr-FR" dirty="0"/>
              <a:t>Recherche et Développement</a:t>
            </a:r>
          </a:p>
        </p:txBody>
      </p:sp>
      <p:sp>
        <p:nvSpPr>
          <p:cNvPr id="14" name="ZoneTexte 13"/>
          <p:cNvSpPr txBox="1">
            <a:spLocks noChangeArrowheads="1"/>
          </p:cNvSpPr>
          <p:nvPr/>
        </p:nvSpPr>
        <p:spPr bwMode="auto">
          <a:xfrm>
            <a:off x="7885113" y="2259013"/>
            <a:ext cx="1295400" cy="585787"/>
          </a:xfrm>
          <a:prstGeom prst="rect">
            <a:avLst/>
          </a:prstGeom>
          <a:noFill/>
          <a:ln w="9525">
            <a:noFill/>
            <a:miter lim="800000"/>
            <a:headEnd/>
            <a:tailEnd/>
          </a:ln>
        </p:spPr>
        <p:txBody>
          <a:bodyPr>
            <a:spAutoFit/>
          </a:bodyPr>
          <a:lstStyle/>
          <a:p>
            <a:pPr algn="ctr"/>
            <a:r>
              <a:rPr lang="fr-FR" dirty="0"/>
              <a:t>Hygiène et Sécurité</a:t>
            </a:r>
          </a:p>
        </p:txBody>
      </p:sp>
      <p:pic>
        <p:nvPicPr>
          <p:cNvPr id="4138" name="Picture 42" descr="http://www.marketing-etudiant.fr/images/actualites/bac-stg-question.gif"/>
          <p:cNvPicPr>
            <a:picLocks noChangeAspect="1" noChangeArrowheads="1"/>
          </p:cNvPicPr>
          <p:nvPr/>
        </p:nvPicPr>
        <p:blipFill>
          <a:blip r:embed="rId3" cstate="print"/>
          <a:srcRect l="25185" t="1633" r="28447" b="13461"/>
          <a:stretch>
            <a:fillRect/>
          </a:stretch>
        </p:blipFill>
        <p:spPr bwMode="auto">
          <a:xfrm>
            <a:off x="250825" y="1484313"/>
            <a:ext cx="350838" cy="792162"/>
          </a:xfrm>
          <a:prstGeom prst="rect">
            <a:avLst/>
          </a:prstGeom>
          <a:noFill/>
          <a:ln w="9525">
            <a:noFill/>
            <a:miter lim="800000"/>
            <a:headEnd/>
            <a:tailEnd/>
          </a:ln>
        </p:spPr>
      </p:pic>
      <p:sp>
        <p:nvSpPr>
          <p:cNvPr id="17" name="ZoneTexte 16"/>
          <p:cNvSpPr txBox="1">
            <a:spLocks noChangeArrowheads="1"/>
          </p:cNvSpPr>
          <p:nvPr/>
        </p:nvSpPr>
        <p:spPr bwMode="auto">
          <a:xfrm>
            <a:off x="431800" y="1628775"/>
            <a:ext cx="1655763" cy="338138"/>
          </a:xfrm>
          <a:prstGeom prst="rect">
            <a:avLst/>
          </a:prstGeom>
          <a:noFill/>
          <a:ln w="9525">
            <a:noFill/>
            <a:miter lim="800000"/>
            <a:headEnd/>
            <a:tailEnd/>
          </a:ln>
        </p:spPr>
        <p:txBody>
          <a:bodyPr>
            <a:spAutoFit/>
          </a:bodyPr>
          <a:lstStyle/>
          <a:p>
            <a:pPr algn="ctr"/>
            <a:r>
              <a:rPr lang="fr-FR" dirty="0"/>
              <a:t>Besoin client</a:t>
            </a:r>
          </a:p>
        </p:txBody>
      </p:sp>
      <p:sp>
        <p:nvSpPr>
          <p:cNvPr id="18" name="ZoneTexte 17"/>
          <p:cNvSpPr txBox="1">
            <a:spLocks noChangeArrowheads="1"/>
          </p:cNvSpPr>
          <p:nvPr/>
        </p:nvSpPr>
        <p:spPr bwMode="auto">
          <a:xfrm>
            <a:off x="431800" y="2636838"/>
            <a:ext cx="1655763" cy="584200"/>
          </a:xfrm>
          <a:prstGeom prst="rect">
            <a:avLst/>
          </a:prstGeom>
          <a:noFill/>
          <a:ln w="9525">
            <a:noFill/>
            <a:miter lim="800000"/>
            <a:headEnd/>
            <a:tailEnd/>
          </a:ln>
        </p:spPr>
        <p:txBody>
          <a:bodyPr>
            <a:spAutoFit/>
          </a:bodyPr>
          <a:lstStyle/>
          <a:p>
            <a:pPr algn="ctr"/>
            <a:r>
              <a:rPr lang="fr-FR" dirty="0"/>
              <a:t>Elément de décision</a:t>
            </a:r>
          </a:p>
        </p:txBody>
      </p:sp>
      <p:sp>
        <p:nvSpPr>
          <p:cNvPr id="19" name="Flèche droite 18"/>
          <p:cNvSpPr>
            <a:spLocks noChangeArrowheads="1"/>
          </p:cNvSpPr>
          <p:nvPr/>
        </p:nvSpPr>
        <p:spPr bwMode="auto">
          <a:xfrm rot="5400000">
            <a:off x="935832" y="2209006"/>
            <a:ext cx="647700" cy="217487"/>
          </a:xfrm>
          <a:prstGeom prst="rightArrow">
            <a:avLst>
              <a:gd name="adj1" fmla="val 50000"/>
              <a:gd name="adj2" fmla="val 49635"/>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fr-FR" dirty="0"/>
          </a:p>
        </p:txBody>
      </p:sp>
      <p:sp>
        <p:nvSpPr>
          <p:cNvPr id="2" name="ZoneTexte 1">
            <a:extLst>
              <a:ext uri="{FF2B5EF4-FFF2-40B4-BE49-F238E27FC236}">
                <a16:creationId xmlns:a16="http://schemas.microsoft.com/office/drawing/2014/main" id="{6F4336A2-3102-1621-5DBC-01203EC3C5F9}"/>
              </a:ext>
            </a:extLst>
          </p:cNvPr>
          <p:cNvSpPr txBox="1"/>
          <p:nvPr/>
        </p:nvSpPr>
        <p:spPr>
          <a:xfrm>
            <a:off x="35497" y="3943018"/>
            <a:ext cx="3459601" cy="338554"/>
          </a:xfrm>
          <a:prstGeom prst="rect">
            <a:avLst/>
          </a:prstGeom>
          <a:noFill/>
        </p:spPr>
        <p:txBody>
          <a:bodyPr wrap="none" rtlCol="0">
            <a:spAutoFit/>
          </a:bodyPr>
          <a:lstStyle/>
          <a:p>
            <a:r>
              <a:rPr lang="fr-FR" dirty="0">
                <a:solidFill>
                  <a:srgbClr val="606060"/>
                </a:solidFill>
              </a:rPr>
              <a:t>Concevoir la stratégie analytique </a:t>
            </a:r>
          </a:p>
        </p:txBody>
      </p:sp>
      <p:sp>
        <p:nvSpPr>
          <p:cNvPr id="3" name="ZoneTexte 2">
            <a:extLst>
              <a:ext uri="{FF2B5EF4-FFF2-40B4-BE49-F238E27FC236}">
                <a16:creationId xmlns:a16="http://schemas.microsoft.com/office/drawing/2014/main" id="{22382C52-B2AF-D6E6-46CD-027B03DF74BA}"/>
              </a:ext>
            </a:extLst>
          </p:cNvPr>
          <p:cNvSpPr txBox="1"/>
          <p:nvPr/>
        </p:nvSpPr>
        <p:spPr>
          <a:xfrm>
            <a:off x="35497" y="4264570"/>
            <a:ext cx="4293163" cy="338554"/>
          </a:xfrm>
          <a:prstGeom prst="rect">
            <a:avLst/>
          </a:prstGeom>
          <a:noFill/>
        </p:spPr>
        <p:txBody>
          <a:bodyPr wrap="none" rtlCol="0">
            <a:spAutoFit/>
          </a:bodyPr>
          <a:lstStyle/>
          <a:p>
            <a:r>
              <a:rPr lang="fr-FR" dirty="0">
                <a:solidFill>
                  <a:srgbClr val="606060"/>
                </a:solidFill>
              </a:rPr>
              <a:t>Optimiser la chaine/processus analytique </a:t>
            </a:r>
          </a:p>
        </p:txBody>
      </p:sp>
      <p:sp>
        <p:nvSpPr>
          <p:cNvPr id="4" name="ZoneTexte 3">
            <a:extLst>
              <a:ext uri="{FF2B5EF4-FFF2-40B4-BE49-F238E27FC236}">
                <a16:creationId xmlns:a16="http://schemas.microsoft.com/office/drawing/2014/main" id="{DF7C4652-E9DA-7C7A-5F8F-B15DE747C649}"/>
              </a:ext>
            </a:extLst>
          </p:cNvPr>
          <p:cNvSpPr txBox="1"/>
          <p:nvPr/>
        </p:nvSpPr>
        <p:spPr>
          <a:xfrm>
            <a:off x="35496" y="4586122"/>
            <a:ext cx="2112951" cy="338554"/>
          </a:xfrm>
          <a:prstGeom prst="rect">
            <a:avLst/>
          </a:prstGeom>
          <a:noFill/>
        </p:spPr>
        <p:txBody>
          <a:bodyPr wrap="none" rtlCol="0">
            <a:spAutoFit/>
          </a:bodyPr>
          <a:lstStyle/>
          <a:p>
            <a:r>
              <a:rPr lang="fr-FR" dirty="0">
                <a:solidFill>
                  <a:srgbClr val="606060"/>
                </a:solidFill>
              </a:rPr>
              <a:t>Traiter les données</a:t>
            </a:r>
          </a:p>
        </p:txBody>
      </p:sp>
      <p:sp>
        <p:nvSpPr>
          <p:cNvPr id="5" name="ZoneTexte 4">
            <a:extLst>
              <a:ext uri="{FF2B5EF4-FFF2-40B4-BE49-F238E27FC236}">
                <a16:creationId xmlns:a16="http://schemas.microsoft.com/office/drawing/2014/main" id="{3C0E3B77-F783-884E-55D9-382AE4AB326B}"/>
              </a:ext>
            </a:extLst>
          </p:cNvPr>
          <p:cNvSpPr txBox="1"/>
          <p:nvPr/>
        </p:nvSpPr>
        <p:spPr>
          <a:xfrm>
            <a:off x="35496" y="4907674"/>
            <a:ext cx="1965603" cy="338554"/>
          </a:xfrm>
          <a:prstGeom prst="rect">
            <a:avLst/>
          </a:prstGeom>
          <a:noFill/>
        </p:spPr>
        <p:txBody>
          <a:bodyPr wrap="none" rtlCol="0">
            <a:spAutoFit/>
          </a:bodyPr>
          <a:lstStyle/>
          <a:p>
            <a:r>
              <a:rPr lang="fr-FR" dirty="0">
                <a:solidFill>
                  <a:srgbClr val="606060"/>
                </a:solidFill>
              </a:rPr>
              <a:t>Assurer la qualité</a:t>
            </a:r>
          </a:p>
        </p:txBody>
      </p:sp>
      <p:sp>
        <p:nvSpPr>
          <p:cNvPr id="6" name="ZoneTexte 5">
            <a:extLst>
              <a:ext uri="{FF2B5EF4-FFF2-40B4-BE49-F238E27FC236}">
                <a16:creationId xmlns:a16="http://schemas.microsoft.com/office/drawing/2014/main" id="{9869FFAB-63D0-2320-E829-819CB85D39A2}"/>
              </a:ext>
            </a:extLst>
          </p:cNvPr>
          <p:cNvSpPr txBox="1"/>
          <p:nvPr/>
        </p:nvSpPr>
        <p:spPr>
          <a:xfrm>
            <a:off x="35496" y="5229225"/>
            <a:ext cx="1614545" cy="338554"/>
          </a:xfrm>
          <a:prstGeom prst="rect">
            <a:avLst/>
          </a:prstGeom>
          <a:noFill/>
        </p:spPr>
        <p:txBody>
          <a:bodyPr wrap="none" rtlCol="0">
            <a:spAutoFit/>
          </a:bodyPr>
          <a:lstStyle/>
          <a:p>
            <a:r>
              <a:rPr lang="fr-FR" dirty="0">
                <a:solidFill>
                  <a:srgbClr val="606060"/>
                </a:solidFill>
              </a:rPr>
              <a:t>Gérer l’activité</a:t>
            </a:r>
          </a:p>
        </p:txBody>
      </p:sp>
      <p:graphicFrame>
        <p:nvGraphicFramePr>
          <p:cNvPr id="7" name="Diagramme 6">
            <a:extLst>
              <a:ext uri="{FF2B5EF4-FFF2-40B4-BE49-F238E27FC236}">
                <a16:creationId xmlns:a16="http://schemas.microsoft.com/office/drawing/2014/main" id="{0F20B8E3-4F08-CE3B-BFD2-9F0019997719}"/>
              </a:ext>
            </a:extLst>
          </p:cNvPr>
          <p:cNvGraphicFramePr/>
          <p:nvPr>
            <p:extLst>
              <p:ext uri="{D42A27DB-BD31-4B8C-83A1-F6EECF244321}">
                <p14:modId xmlns:p14="http://schemas.microsoft.com/office/powerpoint/2010/main" val="4150602822"/>
              </p:ext>
            </p:extLst>
          </p:nvPr>
        </p:nvGraphicFramePr>
        <p:xfrm>
          <a:off x="2713633" y="3842573"/>
          <a:ext cx="5146253" cy="3015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8232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4"/>
          <p:cNvSpPr txBox="1">
            <a:spLocks noChangeArrowheads="1"/>
          </p:cNvSpPr>
          <p:nvPr/>
        </p:nvSpPr>
        <p:spPr bwMode="auto">
          <a:xfrm>
            <a:off x="107950" y="960438"/>
            <a:ext cx="3428567" cy="523220"/>
          </a:xfrm>
          <a:prstGeom prst="rect">
            <a:avLst/>
          </a:prstGeom>
          <a:noFill/>
          <a:ln w="9525" algn="ctr">
            <a:noFill/>
            <a:miter lim="800000"/>
            <a:headEnd/>
            <a:tailEnd/>
          </a:ln>
        </p:spPr>
        <p:txBody>
          <a:bodyPr wrap="none">
            <a:spAutoFit/>
          </a:bodyPr>
          <a:lstStyle/>
          <a:p>
            <a:r>
              <a:rPr lang="fr-FR" sz="2800" dirty="0">
                <a:solidFill>
                  <a:srgbClr val="FF8313"/>
                </a:solidFill>
                <a:latin typeface="Arial Black" pitchFamily="34" charset="0"/>
                <a:cs typeface="Aharoni" pitchFamily="2" charset="-79"/>
              </a:rPr>
              <a:t>Responsabilités </a:t>
            </a:r>
          </a:p>
        </p:txBody>
      </p:sp>
      <p:pic>
        <p:nvPicPr>
          <p:cNvPr id="4136" name="Picture 40" descr="http://resize.over-blog.com/380x285-cz5t.jpg?~aHR0cDovL2ltZy53aWtpby1leHBlcnRzLmNvbS8wLzAwLzA1LzQ0LzIwMTEtMDUvR1JDLmpwZw=="/>
          <p:cNvPicPr>
            <a:picLocks noChangeAspect="1" noChangeArrowheads="1"/>
          </p:cNvPicPr>
          <p:nvPr/>
        </p:nvPicPr>
        <p:blipFill>
          <a:blip r:embed="rId3" cstate="print"/>
          <a:srcRect/>
          <a:stretch>
            <a:fillRect/>
          </a:stretch>
        </p:blipFill>
        <p:spPr bwMode="auto">
          <a:xfrm>
            <a:off x="6588224" y="1202301"/>
            <a:ext cx="1836300" cy="1376238"/>
          </a:xfrm>
          <a:prstGeom prst="rect">
            <a:avLst/>
          </a:prstGeom>
          <a:noFill/>
          <a:ln w="9525">
            <a:noFill/>
            <a:miter lim="800000"/>
            <a:headEnd/>
            <a:tailEnd/>
          </a:ln>
        </p:spPr>
      </p:pic>
      <p:sp>
        <p:nvSpPr>
          <p:cNvPr id="2" name="ZoneTexte 1">
            <a:extLst>
              <a:ext uri="{FF2B5EF4-FFF2-40B4-BE49-F238E27FC236}">
                <a16:creationId xmlns:a16="http://schemas.microsoft.com/office/drawing/2014/main" id="{E2FE19AE-A15E-46FC-ACF4-784567D2A5F1}"/>
              </a:ext>
            </a:extLst>
          </p:cNvPr>
          <p:cNvSpPr txBox="1"/>
          <p:nvPr/>
        </p:nvSpPr>
        <p:spPr>
          <a:xfrm>
            <a:off x="107950" y="1483658"/>
            <a:ext cx="6336704" cy="584775"/>
          </a:xfrm>
          <a:prstGeom prst="rect">
            <a:avLst/>
          </a:prstGeom>
          <a:noFill/>
        </p:spPr>
        <p:txBody>
          <a:bodyPr wrap="square" rtlCol="0">
            <a:spAutoFit/>
          </a:bodyPr>
          <a:lstStyle/>
          <a:p>
            <a:r>
              <a:rPr lang="fr-FR" dirty="0"/>
              <a:t>Définir, mettre en œuvre et contrôler la réalisation des analyses physico-chimiques en pilotant les activités et les ressources</a:t>
            </a:r>
          </a:p>
        </p:txBody>
      </p:sp>
      <p:sp>
        <p:nvSpPr>
          <p:cNvPr id="24" name="Forme libre : forme 23">
            <a:extLst>
              <a:ext uri="{FF2B5EF4-FFF2-40B4-BE49-F238E27FC236}">
                <a16:creationId xmlns:a16="http://schemas.microsoft.com/office/drawing/2014/main" id="{54004E30-6EED-4D5F-8092-03BAA5A7A787}"/>
              </a:ext>
            </a:extLst>
          </p:cNvPr>
          <p:cNvSpPr/>
          <p:nvPr/>
        </p:nvSpPr>
        <p:spPr>
          <a:xfrm flipH="1">
            <a:off x="1406643" y="2578539"/>
            <a:ext cx="3406531" cy="3086699"/>
          </a:xfrm>
          <a:custGeom>
            <a:avLst/>
            <a:gdLst>
              <a:gd name="connsiteX0" fmla="*/ 3002560 w 3603087"/>
              <a:gd name="connsiteY0" fmla="*/ 0 h 4029454"/>
              <a:gd name="connsiteX1" fmla="*/ 600527 w 3603087"/>
              <a:gd name="connsiteY1" fmla="*/ 0 h 4029454"/>
              <a:gd name="connsiteX2" fmla="*/ 0 w 3603087"/>
              <a:gd name="connsiteY2" fmla="*/ 600527 h 4029454"/>
              <a:gd name="connsiteX3" fmla="*/ 0 w 3603087"/>
              <a:gd name="connsiteY3" fmla="*/ 2324116 h 4029454"/>
              <a:gd name="connsiteX4" fmla="*/ 525624 w 3603087"/>
              <a:gd name="connsiteY4" fmla="*/ 2324116 h 4029454"/>
              <a:gd name="connsiteX5" fmla="*/ 525624 w 3603087"/>
              <a:gd name="connsiteY5" fmla="*/ 2144096 h 4029454"/>
              <a:gd name="connsiteX6" fmla="*/ 885664 w 3603087"/>
              <a:gd name="connsiteY6" fmla="*/ 2504136 h 4029454"/>
              <a:gd name="connsiteX7" fmla="*/ 525624 w 3603087"/>
              <a:gd name="connsiteY7" fmla="*/ 2864176 h 4029454"/>
              <a:gd name="connsiteX8" fmla="*/ 525624 w 3603087"/>
              <a:gd name="connsiteY8" fmla="*/ 2684156 h 4029454"/>
              <a:gd name="connsiteX9" fmla="*/ 0 w 3603087"/>
              <a:gd name="connsiteY9" fmla="*/ 2684156 h 4029454"/>
              <a:gd name="connsiteX10" fmla="*/ 0 w 3603087"/>
              <a:gd name="connsiteY10" fmla="*/ 3428927 h 4029454"/>
              <a:gd name="connsiteX11" fmla="*/ 600527 w 3603087"/>
              <a:gd name="connsiteY11" fmla="*/ 4029454 h 4029454"/>
              <a:gd name="connsiteX12" fmla="*/ 3002560 w 3603087"/>
              <a:gd name="connsiteY12" fmla="*/ 4029454 h 4029454"/>
              <a:gd name="connsiteX13" fmla="*/ 3603087 w 3603087"/>
              <a:gd name="connsiteY13" fmla="*/ 3428927 h 4029454"/>
              <a:gd name="connsiteX14" fmla="*/ 3603087 w 3603087"/>
              <a:gd name="connsiteY14" fmla="*/ 600527 h 4029454"/>
              <a:gd name="connsiteX15" fmla="*/ 3002560 w 3603087"/>
              <a:gd name="connsiteY15" fmla="*/ 0 h 402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3087" h="4029454">
                <a:moveTo>
                  <a:pt x="3002560" y="0"/>
                </a:moveTo>
                <a:lnTo>
                  <a:pt x="600527" y="0"/>
                </a:lnTo>
                <a:cubicBezTo>
                  <a:pt x="268865" y="0"/>
                  <a:pt x="0" y="268865"/>
                  <a:pt x="0" y="600527"/>
                </a:cubicBezTo>
                <a:lnTo>
                  <a:pt x="0" y="2324116"/>
                </a:lnTo>
                <a:lnTo>
                  <a:pt x="525624" y="2324116"/>
                </a:lnTo>
                <a:lnTo>
                  <a:pt x="525624" y="2144096"/>
                </a:lnTo>
                <a:lnTo>
                  <a:pt x="885664" y="2504136"/>
                </a:lnTo>
                <a:lnTo>
                  <a:pt x="525624" y="2864176"/>
                </a:lnTo>
                <a:lnTo>
                  <a:pt x="525624" y="2684156"/>
                </a:lnTo>
                <a:lnTo>
                  <a:pt x="0" y="2684156"/>
                </a:lnTo>
                <a:lnTo>
                  <a:pt x="0" y="3428927"/>
                </a:lnTo>
                <a:cubicBezTo>
                  <a:pt x="0" y="3760589"/>
                  <a:pt x="268865" y="4029454"/>
                  <a:pt x="600527" y="4029454"/>
                </a:cubicBezTo>
                <a:lnTo>
                  <a:pt x="3002560" y="4029454"/>
                </a:lnTo>
                <a:cubicBezTo>
                  <a:pt x="3334222" y="4029454"/>
                  <a:pt x="3603087" y="3760589"/>
                  <a:pt x="3603087" y="3428927"/>
                </a:cubicBezTo>
                <a:lnTo>
                  <a:pt x="3603087" y="600527"/>
                </a:lnTo>
                <a:cubicBezTo>
                  <a:pt x="3603087" y="268865"/>
                  <a:pt x="3334222" y="0"/>
                  <a:pt x="3002560" y="0"/>
                </a:cubicBezTo>
                <a:close/>
              </a:path>
            </a:pathLst>
          </a:custGeom>
          <a:solidFill>
            <a:srgbClr val="4BACC6">
              <a:lumMod val="20000"/>
              <a:lumOff val="80000"/>
              <a:alpha val="52000"/>
            </a:srgbClr>
          </a:solidFill>
          <a:ln w="25400" cap="flat" cmpd="sng" algn="ctr">
            <a:solidFill>
              <a:srgbClr val="FF9900"/>
            </a:solidFill>
            <a:prstDash val="solid"/>
          </a:ln>
          <a:effectLst>
            <a:reflection blurRad="6350" stA="32000" endPos="25000" dir="5400000" sy="-100000" algn="bl" rotWithShape="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mn-cs"/>
            </a:endParaRPr>
          </a:p>
        </p:txBody>
      </p:sp>
      <p:sp>
        <p:nvSpPr>
          <p:cNvPr id="25" name="Forme libre : forme 24">
            <a:extLst>
              <a:ext uri="{FF2B5EF4-FFF2-40B4-BE49-F238E27FC236}">
                <a16:creationId xmlns:a16="http://schemas.microsoft.com/office/drawing/2014/main" id="{2C1DDE19-8F42-4A48-A0E1-01858FE49D7C}"/>
              </a:ext>
            </a:extLst>
          </p:cNvPr>
          <p:cNvSpPr/>
          <p:nvPr/>
        </p:nvSpPr>
        <p:spPr>
          <a:xfrm>
            <a:off x="3912463" y="2544418"/>
            <a:ext cx="3596438" cy="3086699"/>
          </a:xfrm>
          <a:custGeom>
            <a:avLst/>
            <a:gdLst>
              <a:gd name="connsiteX0" fmla="*/ 671589 w 4315152"/>
              <a:gd name="connsiteY0" fmla="*/ 0 h 4029454"/>
              <a:gd name="connsiteX1" fmla="*/ 3643563 w 4315152"/>
              <a:gd name="connsiteY1" fmla="*/ 0 h 4029454"/>
              <a:gd name="connsiteX2" fmla="*/ 4315152 w 4315152"/>
              <a:gd name="connsiteY2" fmla="*/ 671589 h 4029454"/>
              <a:gd name="connsiteX3" fmla="*/ 4315152 w 4315152"/>
              <a:gd name="connsiteY3" fmla="*/ 3357865 h 4029454"/>
              <a:gd name="connsiteX4" fmla="*/ 3643563 w 4315152"/>
              <a:gd name="connsiteY4" fmla="*/ 4029454 h 4029454"/>
              <a:gd name="connsiteX5" fmla="*/ 671589 w 4315152"/>
              <a:gd name="connsiteY5" fmla="*/ 4029454 h 4029454"/>
              <a:gd name="connsiteX6" fmla="*/ 0 w 4315152"/>
              <a:gd name="connsiteY6" fmla="*/ 3357865 h 4029454"/>
              <a:gd name="connsiteX7" fmla="*/ 0 w 4315152"/>
              <a:gd name="connsiteY7" fmla="*/ 1540046 h 4029454"/>
              <a:gd name="connsiteX8" fmla="*/ 567262 w 4315152"/>
              <a:gd name="connsiteY8" fmla="*/ 1540046 h 4029454"/>
              <a:gd name="connsiteX9" fmla="*/ 567262 w 4315152"/>
              <a:gd name="connsiteY9" fmla="*/ 1720066 h 4029454"/>
              <a:gd name="connsiteX10" fmla="*/ 927302 w 4315152"/>
              <a:gd name="connsiteY10" fmla="*/ 1360026 h 4029454"/>
              <a:gd name="connsiteX11" fmla="*/ 567262 w 4315152"/>
              <a:gd name="connsiteY11" fmla="*/ 999986 h 4029454"/>
              <a:gd name="connsiteX12" fmla="*/ 567262 w 4315152"/>
              <a:gd name="connsiteY12" fmla="*/ 1180006 h 4029454"/>
              <a:gd name="connsiteX13" fmla="*/ 0 w 4315152"/>
              <a:gd name="connsiteY13" fmla="*/ 1180006 h 4029454"/>
              <a:gd name="connsiteX14" fmla="*/ 0 w 4315152"/>
              <a:gd name="connsiteY14" fmla="*/ 671589 h 4029454"/>
              <a:gd name="connsiteX15" fmla="*/ 671589 w 4315152"/>
              <a:gd name="connsiteY15" fmla="*/ 0 h 402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15152" h="4029454">
                <a:moveTo>
                  <a:pt x="671589" y="0"/>
                </a:moveTo>
                <a:lnTo>
                  <a:pt x="3643563" y="0"/>
                </a:lnTo>
                <a:cubicBezTo>
                  <a:pt x="4014471" y="0"/>
                  <a:pt x="4315152" y="300681"/>
                  <a:pt x="4315152" y="671589"/>
                </a:cubicBezTo>
                <a:lnTo>
                  <a:pt x="4315152" y="3357865"/>
                </a:lnTo>
                <a:cubicBezTo>
                  <a:pt x="4315152" y="3728773"/>
                  <a:pt x="4014471" y="4029454"/>
                  <a:pt x="3643563" y="4029454"/>
                </a:cubicBezTo>
                <a:lnTo>
                  <a:pt x="671589" y="4029454"/>
                </a:lnTo>
                <a:cubicBezTo>
                  <a:pt x="300681" y="4029454"/>
                  <a:pt x="0" y="3728773"/>
                  <a:pt x="0" y="3357865"/>
                </a:cubicBezTo>
                <a:lnTo>
                  <a:pt x="0" y="1540046"/>
                </a:lnTo>
                <a:lnTo>
                  <a:pt x="567262" y="1540046"/>
                </a:lnTo>
                <a:lnTo>
                  <a:pt x="567262" y="1720066"/>
                </a:lnTo>
                <a:lnTo>
                  <a:pt x="927302" y="1360026"/>
                </a:lnTo>
                <a:lnTo>
                  <a:pt x="567262" y="999986"/>
                </a:lnTo>
                <a:lnTo>
                  <a:pt x="567262" y="1180006"/>
                </a:lnTo>
                <a:lnTo>
                  <a:pt x="0" y="1180006"/>
                </a:lnTo>
                <a:lnTo>
                  <a:pt x="0" y="671589"/>
                </a:lnTo>
                <a:cubicBezTo>
                  <a:pt x="0" y="300681"/>
                  <a:pt x="300681" y="0"/>
                  <a:pt x="671589" y="0"/>
                </a:cubicBezTo>
                <a:close/>
              </a:path>
            </a:pathLst>
          </a:custGeom>
          <a:solidFill>
            <a:srgbClr val="4F81BD">
              <a:lumMod val="20000"/>
              <a:lumOff val="80000"/>
              <a:alpha val="60000"/>
            </a:srgbClr>
          </a:solidFill>
          <a:ln w="25400" cap="flat" cmpd="sng" algn="ctr">
            <a:solidFill>
              <a:srgbClr val="4F81BD"/>
            </a:solidFill>
            <a:prstDash val="solid"/>
          </a:ln>
          <a:effectLst>
            <a:reflection blurRad="6350" stA="32000" endPos="25000" dir="5400000" sy="-100000" algn="bl" rotWithShape="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mn-cs"/>
            </a:endParaRPr>
          </a:p>
        </p:txBody>
      </p:sp>
      <p:sp>
        <p:nvSpPr>
          <p:cNvPr id="15" name="Text Box 34">
            <a:extLst>
              <a:ext uri="{FF2B5EF4-FFF2-40B4-BE49-F238E27FC236}">
                <a16:creationId xmlns:a16="http://schemas.microsoft.com/office/drawing/2014/main" id="{E4E7EC30-0F36-469A-A058-ABB3D6C6BA38}"/>
              </a:ext>
            </a:extLst>
          </p:cNvPr>
          <p:cNvSpPr txBox="1">
            <a:spLocks noChangeArrowheads="1"/>
          </p:cNvSpPr>
          <p:nvPr/>
        </p:nvSpPr>
        <p:spPr bwMode="auto">
          <a:xfrm>
            <a:off x="1607325" y="2626661"/>
            <a:ext cx="1840568" cy="523220"/>
          </a:xfrm>
          <a:prstGeom prst="rect">
            <a:avLst/>
          </a:prstGeom>
          <a:noFill/>
          <a:ln w="9525" algn="ctr">
            <a:noFill/>
            <a:miter lim="800000"/>
            <a:headEnd/>
            <a:tailEnd/>
          </a:ln>
        </p:spPr>
        <p:txBody>
          <a:bodyPr wrap="none">
            <a:spAutoFit/>
          </a:bodyPr>
          <a:lstStyle/>
          <a:p>
            <a:r>
              <a:rPr lang="fr-FR" sz="2800" dirty="0">
                <a:solidFill>
                  <a:srgbClr val="FF8313"/>
                </a:solidFill>
                <a:latin typeface="Arial Black" pitchFamily="34" charset="0"/>
                <a:cs typeface="Aharoni" pitchFamily="2" charset="-79"/>
              </a:rPr>
              <a:t>Définir   </a:t>
            </a:r>
          </a:p>
        </p:txBody>
      </p:sp>
      <p:sp>
        <p:nvSpPr>
          <p:cNvPr id="16" name="Text Box 34">
            <a:extLst>
              <a:ext uri="{FF2B5EF4-FFF2-40B4-BE49-F238E27FC236}">
                <a16:creationId xmlns:a16="http://schemas.microsoft.com/office/drawing/2014/main" id="{ADD57F85-E5D6-4720-A50E-D6A9995F36C2}"/>
              </a:ext>
            </a:extLst>
          </p:cNvPr>
          <p:cNvSpPr txBox="1">
            <a:spLocks noChangeArrowheads="1"/>
          </p:cNvSpPr>
          <p:nvPr/>
        </p:nvSpPr>
        <p:spPr bwMode="auto">
          <a:xfrm>
            <a:off x="1619672" y="3216607"/>
            <a:ext cx="2135521" cy="523220"/>
          </a:xfrm>
          <a:prstGeom prst="rect">
            <a:avLst/>
          </a:prstGeom>
          <a:noFill/>
          <a:ln w="9525" algn="ctr">
            <a:noFill/>
            <a:miter lim="800000"/>
            <a:headEnd/>
            <a:tailEnd/>
          </a:ln>
        </p:spPr>
        <p:txBody>
          <a:bodyPr wrap="none">
            <a:spAutoFit/>
          </a:bodyPr>
          <a:lstStyle/>
          <a:p>
            <a:r>
              <a:rPr lang="fr-FR" sz="2800" dirty="0">
                <a:solidFill>
                  <a:srgbClr val="FF8313"/>
                </a:solidFill>
                <a:latin typeface="Arial Black" pitchFamily="34" charset="0"/>
                <a:cs typeface="Aharoni" pitchFamily="2" charset="-79"/>
              </a:rPr>
              <a:t>Contrôler </a:t>
            </a:r>
          </a:p>
        </p:txBody>
      </p:sp>
      <p:sp>
        <p:nvSpPr>
          <p:cNvPr id="20" name="Text Box 34">
            <a:extLst>
              <a:ext uri="{FF2B5EF4-FFF2-40B4-BE49-F238E27FC236}">
                <a16:creationId xmlns:a16="http://schemas.microsoft.com/office/drawing/2014/main" id="{31B10703-BDDD-47F1-B3D5-3E4FC6C5C367}"/>
              </a:ext>
            </a:extLst>
          </p:cNvPr>
          <p:cNvSpPr txBox="1">
            <a:spLocks noChangeArrowheads="1"/>
          </p:cNvSpPr>
          <p:nvPr/>
        </p:nvSpPr>
        <p:spPr bwMode="auto">
          <a:xfrm>
            <a:off x="1619672" y="3890585"/>
            <a:ext cx="1720343" cy="523220"/>
          </a:xfrm>
          <a:prstGeom prst="rect">
            <a:avLst/>
          </a:prstGeom>
          <a:noFill/>
          <a:ln w="9525" algn="ctr">
            <a:noFill/>
            <a:miter lim="800000"/>
            <a:headEnd/>
            <a:tailEnd/>
          </a:ln>
        </p:spPr>
        <p:txBody>
          <a:bodyPr wrap="none">
            <a:spAutoFit/>
          </a:bodyPr>
          <a:lstStyle/>
          <a:p>
            <a:r>
              <a:rPr lang="fr-FR" sz="2800" dirty="0">
                <a:solidFill>
                  <a:srgbClr val="FF8313"/>
                </a:solidFill>
                <a:latin typeface="Arial Black" pitchFamily="34" charset="0"/>
                <a:cs typeface="Aharoni" pitchFamily="2" charset="-79"/>
              </a:rPr>
              <a:t>Piloter  </a:t>
            </a:r>
          </a:p>
        </p:txBody>
      </p:sp>
      <p:sp>
        <p:nvSpPr>
          <p:cNvPr id="26" name="Text Box 34">
            <a:extLst>
              <a:ext uri="{FF2B5EF4-FFF2-40B4-BE49-F238E27FC236}">
                <a16:creationId xmlns:a16="http://schemas.microsoft.com/office/drawing/2014/main" id="{0ABFDB8E-705A-440C-A69E-A90BA2BB0F88}"/>
              </a:ext>
            </a:extLst>
          </p:cNvPr>
          <p:cNvSpPr txBox="1">
            <a:spLocks noChangeArrowheads="1"/>
          </p:cNvSpPr>
          <p:nvPr/>
        </p:nvSpPr>
        <p:spPr bwMode="auto">
          <a:xfrm>
            <a:off x="4343836" y="3843235"/>
            <a:ext cx="3514104" cy="523220"/>
          </a:xfrm>
          <a:prstGeom prst="rect">
            <a:avLst/>
          </a:prstGeom>
          <a:noFill/>
          <a:ln w="9525" algn="ctr">
            <a:noFill/>
            <a:miter lim="800000"/>
            <a:headEnd/>
            <a:tailEnd/>
          </a:ln>
        </p:spPr>
        <p:txBody>
          <a:bodyPr wrap="none">
            <a:spAutoFit/>
          </a:bodyPr>
          <a:lstStyle/>
          <a:p>
            <a:r>
              <a:rPr lang="fr-FR" sz="2800" dirty="0">
                <a:solidFill>
                  <a:srgbClr val="5B9BD5"/>
                </a:solidFill>
                <a:latin typeface="Arial Black" pitchFamily="34" charset="0"/>
                <a:cs typeface="Aharoni" pitchFamily="2" charset="-79"/>
              </a:rPr>
              <a:t>Connaissances   </a:t>
            </a:r>
          </a:p>
        </p:txBody>
      </p:sp>
      <p:sp>
        <p:nvSpPr>
          <p:cNvPr id="27" name="Text Box 34">
            <a:extLst>
              <a:ext uri="{FF2B5EF4-FFF2-40B4-BE49-F238E27FC236}">
                <a16:creationId xmlns:a16="http://schemas.microsoft.com/office/drawing/2014/main" id="{6F225F90-A464-4359-BE02-64422C536A76}"/>
              </a:ext>
            </a:extLst>
          </p:cNvPr>
          <p:cNvSpPr txBox="1">
            <a:spLocks noChangeArrowheads="1"/>
          </p:cNvSpPr>
          <p:nvPr/>
        </p:nvSpPr>
        <p:spPr bwMode="auto">
          <a:xfrm>
            <a:off x="4427984" y="4941168"/>
            <a:ext cx="2773195" cy="523220"/>
          </a:xfrm>
          <a:prstGeom prst="rect">
            <a:avLst/>
          </a:prstGeom>
          <a:noFill/>
          <a:ln w="9525" algn="ctr">
            <a:noFill/>
            <a:miter lim="800000"/>
            <a:headEnd/>
            <a:tailEnd/>
          </a:ln>
        </p:spPr>
        <p:txBody>
          <a:bodyPr wrap="none">
            <a:spAutoFit/>
          </a:bodyPr>
          <a:lstStyle/>
          <a:p>
            <a:r>
              <a:rPr lang="fr-FR" sz="2800" dirty="0">
                <a:solidFill>
                  <a:srgbClr val="5B9BD5"/>
                </a:solidFill>
                <a:latin typeface="Arial Black" pitchFamily="34" charset="0"/>
                <a:cs typeface="Aharoni" pitchFamily="2" charset="-79"/>
              </a:rPr>
              <a:t>Autonomie    </a:t>
            </a:r>
          </a:p>
        </p:txBody>
      </p:sp>
      <p:sp>
        <p:nvSpPr>
          <p:cNvPr id="28" name="Text Box 34">
            <a:extLst>
              <a:ext uri="{FF2B5EF4-FFF2-40B4-BE49-F238E27FC236}">
                <a16:creationId xmlns:a16="http://schemas.microsoft.com/office/drawing/2014/main" id="{91E6C06F-C9FB-447C-9F62-52208F768244}"/>
              </a:ext>
            </a:extLst>
          </p:cNvPr>
          <p:cNvSpPr txBox="1">
            <a:spLocks noChangeArrowheads="1"/>
          </p:cNvSpPr>
          <p:nvPr/>
        </p:nvSpPr>
        <p:spPr bwMode="auto">
          <a:xfrm>
            <a:off x="4383703" y="4392201"/>
            <a:ext cx="2887650" cy="523220"/>
          </a:xfrm>
          <a:prstGeom prst="rect">
            <a:avLst/>
          </a:prstGeom>
          <a:noFill/>
          <a:ln w="9525" algn="ctr">
            <a:noFill/>
            <a:miter lim="800000"/>
            <a:headEnd/>
            <a:tailEnd/>
          </a:ln>
        </p:spPr>
        <p:txBody>
          <a:bodyPr wrap="none">
            <a:spAutoFit/>
          </a:bodyPr>
          <a:lstStyle/>
          <a:p>
            <a:r>
              <a:rPr lang="fr-FR" sz="2800" dirty="0">
                <a:solidFill>
                  <a:srgbClr val="5B9BD5"/>
                </a:solidFill>
                <a:latin typeface="Arial Black" pitchFamily="34" charset="0"/>
                <a:cs typeface="Aharoni" pitchFamily="2" charset="-79"/>
              </a:rPr>
              <a:t>Complexité    </a:t>
            </a:r>
          </a:p>
        </p:txBody>
      </p:sp>
      <p:sp>
        <p:nvSpPr>
          <p:cNvPr id="29" name="ZoneTexte 28">
            <a:extLst>
              <a:ext uri="{FF2B5EF4-FFF2-40B4-BE49-F238E27FC236}">
                <a16:creationId xmlns:a16="http://schemas.microsoft.com/office/drawing/2014/main" id="{59086A39-5EA4-4527-B0F5-E8B94ED51DAF}"/>
              </a:ext>
            </a:extLst>
          </p:cNvPr>
          <p:cNvSpPr txBox="1"/>
          <p:nvPr/>
        </p:nvSpPr>
        <p:spPr>
          <a:xfrm>
            <a:off x="95587" y="6185111"/>
            <a:ext cx="8496498" cy="584775"/>
          </a:xfrm>
          <a:prstGeom prst="rect">
            <a:avLst/>
          </a:prstGeom>
          <a:noFill/>
        </p:spPr>
        <p:txBody>
          <a:bodyPr wrap="square" rtlCol="0">
            <a:spAutoFit/>
          </a:bodyPr>
          <a:lstStyle/>
          <a:p>
            <a:r>
              <a:rPr lang="fr-FR" dirty="0"/>
              <a:t>Technicien(ne) d’analyse chimique/ physico-chimique  : </a:t>
            </a:r>
          </a:p>
          <a:p>
            <a:r>
              <a:rPr lang="fr-FR" dirty="0"/>
              <a:t>	Réaliser et optimiser des essais, des tests, des analyses </a:t>
            </a:r>
          </a:p>
        </p:txBody>
      </p:sp>
    </p:spTree>
    <p:extLst>
      <p:ext uri="{BB962C8B-B14F-4D97-AF65-F5344CB8AC3E}">
        <p14:creationId xmlns:p14="http://schemas.microsoft.com/office/powerpoint/2010/main" val="3687163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http://www.sca.cnrs.fr/sca/habillage/fond/logosca.gif"/>
          <p:cNvPicPr>
            <a:picLocks noChangeAspect="1" noChangeArrowheads="1"/>
          </p:cNvPicPr>
          <p:nvPr/>
        </p:nvPicPr>
        <p:blipFill>
          <a:blip r:embed="rId2" cstate="print"/>
          <a:srcRect/>
          <a:stretch>
            <a:fillRect/>
          </a:stretch>
        </p:blipFill>
        <p:spPr bwMode="auto">
          <a:xfrm>
            <a:off x="6084888" y="-1250950"/>
            <a:ext cx="838200" cy="904875"/>
          </a:xfrm>
          <a:prstGeom prst="rect">
            <a:avLst/>
          </a:prstGeom>
          <a:noFill/>
          <a:ln w="9525">
            <a:noFill/>
            <a:miter lim="800000"/>
            <a:headEnd/>
            <a:tailEnd/>
          </a:ln>
        </p:spPr>
      </p:pic>
      <p:sp>
        <p:nvSpPr>
          <p:cNvPr id="6147" name="Text Box 7"/>
          <p:cNvSpPr txBox="1">
            <a:spLocks noChangeArrowheads="1"/>
          </p:cNvSpPr>
          <p:nvPr/>
        </p:nvSpPr>
        <p:spPr bwMode="auto">
          <a:xfrm>
            <a:off x="107950" y="981075"/>
            <a:ext cx="8507413" cy="523875"/>
          </a:xfrm>
          <a:prstGeom prst="rect">
            <a:avLst/>
          </a:prstGeom>
          <a:noFill/>
          <a:ln w="9525" algn="ctr">
            <a:noFill/>
            <a:miter lim="800000"/>
            <a:headEnd/>
            <a:tailEnd/>
          </a:ln>
        </p:spPr>
        <p:txBody>
          <a:bodyPr wrap="none">
            <a:spAutoFit/>
          </a:bodyPr>
          <a:lstStyle/>
          <a:p>
            <a:r>
              <a:rPr lang="fr-FR" sz="2800" dirty="0">
                <a:solidFill>
                  <a:srgbClr val="FF8313"/>
                </a:solidFill>
                <a:latin typeface="Arial Black" pitchFamily="34" charset="0"/>
                <a:cs typeface="Aharoni" pitchFamily="2" charset="-79"/>
              </a:rPr>
              <a:t>Quelles entreprises ont besoin d’analyse ?</a:t>
            </a:r>
          </a:p>
        </p:txBody>
      </p:sp>
      <p:pic>
        <p:nvPicPr>
          <p:cNvPr id="6148" name="Picture 16" descr="http://t2.gstatic.com/images?q=tbn:ANd9GcSbQBoYUrHFi6t6cgbYBYSAyjYfc1VzPdR2HywHzASI18k4cTI2Tg"/>
          <p:cNvPicPr>
            <a:picLocks noChangeAspect="1" noChangeArrowheads="1"/>
          </p:cNvPicPr>
          <p:nvPr/>
        </p:nvPicPr>
        <p:blipFill>
          <a:blip r:embed="rId3" cstate="print"/>
          <a:srcRect/>
          <a:stretch>
            <a:fillRect/>
          </a:stretch>
        </p:blipFill>
        <p:spPr bwMode="auto">
          <a:xfrm>
            <a:off x="3071813" y="3214688"/>
            <a:ext cx="842962" cy="641350"/>
          </a:xfrm>
          <a:prstGeom prst="rect">
            <a:avLst/>
          </a:prstGeom>
          <a:noFill/>
          <a:ln w="9525">
            <a:noFill/>
            <a:miter lim="800000"/>
            <a:headEnd/>
            <a:tailEnd/>
          </a:ln>
        </p:spPr>
      </p:pic>
      <p:pic>
        <p:nvPicPr>
          <p:cNvPr id="6149" name="Picture 4" descr="http://www.vivaxlimited.com/resource/adisseo.jpg"/>
          <p:cNvPicPr>
            <a:picLocks noChangeAspect="1" noChangeArrowheads="1"/>
          </p:cNvPicPr>
          <p:nvPr/>
        </p:nvPicPr>
        <p:blipFill>
          <a:blip r:embed="rId4" cstate="print"/>
          <a:srcRect l="4063" t="14131" r="10582" b="46738"/>
          <a:stretch>
            <a:fillRect/>
          </a:stretch>
        </p:blipFill>
        <p:spPr bwMode="auto">
          <a:xfrm>
            <a:off x="285750" y="2000250"/>
            <a:ext cx="1362075" cy="363538"/>
          </a:xfrm>
          <a:prstGeom prst="rect">
            <a:avLst/>
          </a:prstGeom>
          <a:noFill/>
          <a:ln w="9525">
            <a:noFill/>
            <a:miter lim="800000"/>
            <a:headEnd/>
            <a:tailEnd/>
          </a:ln>
        </p:spPr>
      </p:pic>
      <p:pic>
        <p:nvPicPr>
          <p:cNvPr id="6150" name="Picture 6" descr="http://www.famar.gr/themes/1/default/media/logo.jpg"/>
          <p:cNvPicPr>
            <a:picLocks noChangeAspect="1" noChangeArrowheads="1"/>
          </p:cNvPicPr>
          <p:nvPr/>
        </p:nvPicPr>
        <p:blipFill>
          <a:blip r:embed="rId5" cstate="print"/>
          <a:srcRect/>
          <a:stretch>
            <a:fillRect/>
          </a:stretch>
        </p:blipFill>
        <p:spPr bwMode="auto">
          <a:xfrm>
            <a:off x="428625" y="5072063"/>
            <a:ext cx="1325563" cy="320675"/>
          </a:xfrm>
          <a:prstGeom prst="rect">
            <a:avLst/>
          </a:prstGeom>
          <a:noFill/>
          <a:ln w="9525">
            <a:noFill/>
            <a:miter lim="800000"/>
            <a:headEnd/>
            <a:tailEnd/>
          </a:ln>
        </p:spPr>
      </p:pic>
      <p:pic>
        <p:nvPicPr>
          <p:cNvPr id="6151" name="Picture 8" descr="Logo sanofi-aventis"/>
          <p:cNvPicPr>
            <a:picLocks noChangeAspect="1" noChangeArrowheads="1"/>
          </p:cNvPicPr>
          <p:nvPr/>
        </p:nvPicPr>
        <p:blipFill>
          <a:blip r:embed="rId6" cstate="print"/>
          <a:srcRect b="29126"/>
          <a:stretch>
            <a:fillRect/>
          </a:stretch>
        </p:blipFill>
        <p:spPr bwMode="auto">
          <a:xfrm>
            <a:off x="1785938" y="6215063"/>
            <a:ext cx="1590675" cy="512762"/>
          </a:xfrm>
          <a:prstGeom prst="rect">
            <a:avLst/>
          </a:prstGeom>
          <a:noFill/>
          <a:ln w="9525">
            <a:noFill/>
            <a:miter lim="800000"/>
            <a:headEnd/>
            <a:tailEnd/>
          </a:ln>
        </p:spPr>
      </p:pic>
      <p:pic>
        <p:nvPicPr>
          <p:cNvPr id="6152" name="Picture 12" descr="ladrome.fr - Laboratoires, logo (image)"/>
          <p:cNvPicPr>
            <a:picLocks noChangeAspect="1" noChangeArrowheads="1"/>
          </p:cNvPicPr>
          <p:nvPr/>
        </p:nvPicPr>
        <p:blipFill>
          <a:blip r:embed="rId7" cstate="print"/>
          <a:srcRect/>
          <a:stretch>
            <a:fillRect/>
          </a:stretch>
        </p:blipFill>
        <p:spPr bwMode="auto">
          <a:xfrm>
            <a:off x="7823200" y="6143625"/>
            <a:ext cx="1320800" cy="714375"/>
          </a:xfrm>
          <a:prstGeom prst="rect">
            <a:avLst/>
          </a:prstGeom>
          <a:noFill/>
          <a:ln w="9525">
            <a:noFill/>
            <a:miter lim="800000"/>
            <a:headEnd/>
            <a:tailEnd/>
          </a:ln>
        </p:spPr>
      </p:pic>
      <p:pic>
        <p:nvPicPr>
          <p:cNvPr id="6153" name="Picture 14" descr="AREVA ( retour à l'accueil )"/>
          <p:cNvPicPr>
            <a:picLocks noChangeAspect="1" noChangeArrowheads="1"/>
          </p:cNvPicPr>
          <p:nvPr/>
        </p:nvPicPr>
        <p:blipFill>
          <a:blip r:embed="rId8" cstate="print"/>
          <a:srcRect/>
          <a:stretch>
            <a:fillRect/>
          </a:stretch>
        </p:blipFill>
        <p:spPr bwMode="auto">
          <a:xfrm>
            <a:off x="3786188" y="3571875"/>
            <a:ext cx="930275" cy="577850"/>
          </a:xfrm>
          <a:prstGeom prst="rect">
            <a:avLst/>
          </a:prstGeom>
          <a:noFill/>
          <a:ln w="9525">
            <a:noFill/>
            <a:miter lim="800000"/>
            <a:headEnd/>
            <a:tailEnd/>
          </a:ln>
        </p:spPr>
      </p:pic>
      <p:pic>
        <p:nvPicPr>
          <p:cNvPr id="6154" name="Picture 16" descr="logo"/>
          <p:cNvPicPr>
            <a:picLocks noChangeAspect="1" noChangeArrowheads="1"/>
          </p:cNvPicPr>
          <p:nvPr/>
        </p:nvPicPr>
        <p:blipFill>
          <a:blip r:embed="rId9" cstate="print"/>
          <a:srcRect t="15161" b="34248"/>
          <a:stretch>
            <a:fillRect/>
          </a:stretch>
        </p:blipFill>
        <p:spPr bwMode="auto">
          <a:xfrm>
            <a:off x="0" y="5929313"/>
            <a:ext cx="1443038" cy="769937"/>
          </a:xfrm>
          <a:prstGeom prst="rect">
            <a:avLst/>
          </a:prstGeom>
          <a:noFill/>
          <a:ln w="9525">
            <a:noFill/>
            <a:miter lim="800000"/>
            <a:headEnd/>
            <a:tailEnd/>
          </a:ln>
        </p:spPr>
      </p:pic>
      <p:pic>
        <p:nvPicPr>
          <p:cNvPr id="6155" name="Picture 17"/>
          <p:cNvPicPr>
            <a:picLocks noChangeAspect="1" noChangeArrowheads="1"/>
          </p:cNvPicPr>
          <p:nvPr/>
        </p:nvPicPr>
        <p:blipFill>
          <a:blip r:embed="rId10" cstate="print"/>
          <a:srcRect/>
          <a:stretch>
            <a:fillRect/>
          </a:stretch>
        </p:blipFill>
        <p:spPr bwMode="auto">
          <a:xfrm>
            <a:off x="642938" y="5572125"/>
            <a:ext cx="1614487" cy="365125"/>
          </a:xfrm>
          <a:prstGeom prst="rect">
            <a:avLst/>
          </a:prstGeom>
          <a:noFill/>
          <a:ln w="9525">
            <a:noFill/>
            <a:miter lim="800000"/>
            <a:headEnd/>
            <a:tailEnd/>
          </a:ln>
        </p:spPr>
      </p:pic>
      <p:pic>
        <p:nvPicPr>
          <p:cNvPr id="6156" name="Picture 24" descr="http://www.iranfocus.com/fr/images/stories/logo/LOGO_TOTAL.jpg"/>
          <p:cNvPicPr>
            <a:picLocks noChangeAspect="1" noChangeArrowheads="1"/>
          </p:cNvPicPr>
          <p:nvPr/>
        </p:nvPicPr>
        <p:blipFill>
          <a:blip r:embed="rId11" cstate="print"/>
          <a:srcRect/>
          <a:stretch>
            <a:fillRect/>
          </a:stretch>
        </p:blipFill>
        <p:spPr bwMode="auto">
          <a:xfrm>
            <a:off x="8001000" y="1500188"/>
            <a:ext cx="798513" cy="987425"/>
          </a:xfrm>
          <a:prstGeom prst="rect">
            <a:avLst/>
          </a:prstGeom>
          <a:noFill/>
          <a:ln w="9525">
            <a:noFill/>
            <a:miter lim="800000"/>
            <a:headEnd/>
            <a:tailEnd/>
          </a:ln>
        </p:spPr>
      </p:pic>
      <p:pic>
        <p:nvPicPr>
          <p:cNvPr id="6157" name="Picture 19" descr="http://admin.csrwire.com/system/profile_logos/14246/original/BASF_logo_gif.gif"/>
          <p:cNvPicPr>
            <a:picLocks noChangeAspect="1" noChangeArrowheads="1"/>
          </p:cNvPicPr>
          <p:nvPr/>
        </p:nvPicPr>
        <p:blipFill>
          <a:blip r:embed="rId12" cstate="print"/>
          <a:srcRect l="11107" t="23064" r="10864" b="20557"/>
          <a:stretch>
            <a:fillRect/>
          </a:stretch>
        </p:blipFill>
        <p:spPr bwMode="auto">
          <a:xfrm>
            <a:off x="2143125" y="1643063"/>
            <a:ext cx="1263650" cy="461962"/>
          </a:xfrm>
          <a:prstGeom prst="rect">
            <a:avLst/>
          </a:prstGeom>
          <a:noFill/>
          <a:ln w="9525">
            <a:noFill/>
            <a:miter lim="800000"/>
            <a:headEnd/>
            <a:tailEnd/>
          </a:ln>
        </p:spPr>
      </p:pic>
      <p:pic>
        <p:nvPicPr>
          <p:cNvPr id="6158" name="Picture 23" descr="http://www.pollutec.com/Temp/IMG/F_b296d30fb93eb73cffb228acf1d839a34c10bf65a51ad_200_142.jpg"/>
          <p:cNvPicPr>
            <a:picLocks noChangeAspect="1" noChangeArrowheads="1"/>
          </p:cNvPicPr>
          <p:nvPr/>
        </p:nvPicPr>
        <p:blipFill>
          <a:blip r:embed="rId13" cstate="print"/>
          <a:srcRect l="3780" t="15971" r="1721" b="20142"/>
          <a:stretch>
            <a:fillRect/>
          </a:stretch>
        </p:blipFill>
        <p:spPr bwMode="auto">
          <a:xfrm>
            <a:off x="3857625" y="2500313"/>
            <a:ext cx="1328738" cy="646112"/>
          </a:xfrm>
          <a:prstGeom prst="rect">
            <a:avLst/>
          </a:prstGeom>
          <a:noFill/>
          <a:ln w="9525">
            <a:noFill/>
            <a:miter lim="800000"/>
            <a:headEnd/>
            <a:tailEnd/>
          </a:ln>
        </p:spPr>
      </p:pic>
      <p:pic>
        <p:nvPicPr>
          <p:cNvPr id="6159" name="Picture 25" descr="http://www.hach.com/hcimage?/22646261"/>
          <p:cNvPicPr>
            <a:picLocks noChangeAspect="1" noChangeArrowheads="1"/>
          </p:cNvPicPr>
          <p:nvPr/>
        </p:nvPicPr>
        <p:blipFill>
          <a:blip r:embed="rId14" cstate="print"/>
          <a:srcRect b="19479"/>
          <a:stretch>
            <a:fillRect/>
          </a:stretch>
        </p:blipFill>
        <p:spPr bwMode="auto">
          <a:xfrm>
            <a:off x="6929438" y="3143250"/>
            <a:ext cx="960437" cy="379413"/>
          </a:xfrm>
          <a:prstGeom prst="rect">
            <a:avLst/>
          </a:prstGeom>
          <a:noFill/>
          <a:ln w="9525">
            <a:noFill/>
            <a:miter lim="800000"/>
            <a:headEnd/>
            <a:tailEnd/>
          </a:ln>
        </p:spPr>
      </p:pic>
      <p:pic>
        <p:nvPicPr>
          <p:cNvPr id="6160" name="Picture 27" descr="Processium"/>
          <p:cNvPicPr>
            <a:picLocks noChangeAspect="1" noChangeArrowheads="1"/>
          </p:cNvPicPr>
          <p:nvPr/>
        </p:nvPicPr>
        <p:blipFill>
          <a:blip r:embed="rId15" cstate="print"/>
          <a:srcRect/>
          <a:stretch>
            <a:fillRect/>
          </a:stretch>
        </p:blipFill>
        <p:spPr bwMode="auto">
          <a:xfrm>
            <a:off x="2643188" y="4286250"/>
            <a:ext cx="1571625" cy="438150"/>
          </a:xfrm>
          <a:prstGeom prst="rect">
            <a:avLst/>
          </a:prstGeom>
          <a:noFill/>
          <a:ln w="9525">
            <a:noFill/>
            <a:miter lim="800000"/>
            <a:headEnd/>
            <a:tailEnd/>
          </a:ln>
        </p:spPr>
      </p:pic>
      <p:pic>
        <p:nvPicPr>
          <p:cNvPr id="6161" name="Picture 31" descr="http://media.lourugby.fr/photos/news/20528/galerie/logo-renault-trucks.jpg"/>
          <p:cNvPicPr>
            <a:picLocks noChangeAspect="1" noChangeArrowheads="1"/>
          </p:cNvPicPr>
          <p:nvPr/>
        </p:nvPicPr>
        <p:blipFill>
          <a:blip r:embed="rId16" cstate="print"/>
          <a:srcRect/>
          <a:stretch>
            <a:fillRect/>
          </a:stretch>
        </p:blipFill>
        <p:spPr bwMode="auto">
          <a:xfrm>
            <a:off x="2143125" y="3143250"/>
            <a:ext cx="579438" cy="857250"/>
          </a:xfrm>
          <a:prstGeom prst="rect">
            <a:avLst/>
          </a:prstGeom>
          <a:noFill/>
          <a:ln w="9525">
            <a:noFill/>
            <a:miter lim="800000"/>
            <a:headEnd/>
            <a:tailEnd/>
          </a:ln>
        </p:spPr>
      </p:pic>
      <p:pic>
        <p:nvPicPr>
          <p:cNvPr id="6162" name="Picture 34"/>
          <p:cNvPicPr>
            <a:picLocks noChangeAspect="1" noChangeArrowheads="1"/>
          </p:cNvPicPr>
          <p:nvPr/>
        </p:nvPicPr>
        <p:blipFill>
          <a:blip r:embed="rId17" cstate="print"/>
          <a:srcRect/>
          <a:stretch>
            <a:fillRect/>
          </a:stretch>
        </p:blipFill>
        <p:spPr bwMode="auto">
          <a:xfrm>
            <a:off x="5214938" y="5643563"/>
            <a:ext cx="850900" cy="512762"/>
          </a:xfrm>
          <a:prstGeom prst="rect">
            <a:avLst/>
          </a:prstGeom>
          <a:noFill/>
          <a:ln w="9525">
            <a:noFill/>
            <a:miter lim="800000"/>
            <a:headEnd/>
            <a:tailEnd/>
          </a:ln>
        </p:spPr>
      </p:pic>
      <p:pic>
        <p:nvPicPr>
          <p:cNvPr id="6163" name="Picture 35"/>
          <p:cNvPicPr>
            <a:picLocks noChangeAspect="1" noChangeArrowheads="1"/>
          </p:cNvPicPr>
          <p:nvPr/>
        </p:nvPicPr>
        <p:blipFill>
          <a:blip r:embed="rId18" cstate="print"/>
          <a:srcRect/>
          <a:stretch>
            <a:fillRect/>
          </a:stretch>
        </p:blipFill>
        <p:spPr bwMode="auto">
          <a:xfrm>
            <a:off x="4143375" y="4857750"/>
            <a:ext cx="593725" cy="681038"/>
          </a:xfrm>
          <a:prstGeom prst="rect">
            <a:avLst/>
          </a:prstGeom>
          <a:noFill/>
          <a:ln w="9525">
            <a:noFill/>
            <a:miter lim="800000"/>
            <a:headEnd/>
            <a:tailEnd/>
          </a:ln>
        </p:spPr>
      </p:pic>
      <p:pic>
        <p:nvPicPr>
          <p:cNvPr id="6164" name="Picture 37" descr="http://www.emploi-environnement.com/images/illustrations/logos_recruteurs/carso-69.jpg"/>
          <p:cNvPicPr>
            <a:picLocks noChangeAspect="1" noChangeArrowheads="1"/>
          </p:cNvPicPr>
          <p:nvPr/>
        </p:nvPicPr>
        <p:blipFill>
          <a:blip r:embed="rId19" cstate="print"/>
          <a:srcRect/>
          <a:stretch>
            <a:fillRect/>
          </a:stretch>
        </p:blipFill>
        <p:spPr bwMode="auto">
          <a:xfrm>
            <a:off x="6286500" y="5786438"/>
            <a:ext cx="1120775" cy="449262"/>
          </a:xfrm>
          <a:prstGeom prst="rect">
            <a:avLst/>
          </a:prstGeom>
          <a:noFill/>
          <a:ln w="9525">
            <a:noFill/>
            <a:miter lim="800000"/>
            <a:headEnd/>
            <a:tailEnd/>
          </a:ln>
        </p:spPr>
      </p:pic>
      <p:pic>
        <p:nvPicPr>
          <p:cNvPr id="6165" name="Picture 2" descr="http://t3.gstatic.com/images?q=tbn:ANd9GcQd5ewD1TSgBqVnuGd_UOpEr9S_FJLaohj5ZQD8sULbyulUiS3iWrQqxtsL"/>
          <p:cNvPicPr>
            <a:picLocks noChangeAspect="1" noChangeArrowheads="1"/>
          </p:cNvPicPr>
          <p:nvPr/>
        </p:nvPicPr>
        <p:blipFill>
          <a:blip r:embed="rId20" cstate="print"/>
          <a:srcRect l="16800" t="33600" r="19360" b="39520"/>
          <a:stretch>
            <a:fillRect/>
          </a:stretch>
        </p:blipFill>
        <p:spPr bwMode="auto">
          <a:xfrm>
            <a:off x="5375275" y="2757488"/>
            <a:ext cx="1201738" cy="514350"/>
          </a:xfrm>
          <a:prstGeom prst="rect">
            <a:avLst/>
          </a:prstGeom>
          <a:noFill/>
          <a:ln w="9525">
            <a:noFill/>
            <a:miter lim="800000"/>
            <a:headEnd/>
            <a:tailEnd/>
          </a:ln>
        </p:spPr>
      </p:pic>
      <p:pic>
        <p:nvPicPr>
          <p:cNvPr id="6166" name="Picture 4" descr="http://www.bluestarsilicones.com/webdav/site/BSI/users/wendy/public/NEWS/logo%20BSI_BD.jpg"/>
          <p:cNvPicPr>
            <a:picLocks noChangeAspect="1" noChangeArrowheads="1"/>
          </p:cNvPicPr>
          <p:nvPr/>
        </p:nvPicPr>
        <p:blipFill>
          <a:blip r:embed="rId21" cstate="print"/>
          <a:srcRect/>
          <a:stretch>
            <a:fillRect/>
          </a:stretch>
        </p:blipFill>
        <p:spPr bwMode="auto">
          <a:xfrm>
            <a:off x="285750" y="1571625"/>
            <a:ext cx="1414463" cy="455613"/>
          </a:xfrm>
          <a:prstGeom prst="rect">
            <a:avLst/>
          </a:prstGeom>
          <a:noFill/>
          <a:ln w="9525">
            <a:noFill/>
            <a:miter lim="800000"/>
            <a:headEnd/>
            <a:tailEnd/>
          </a:ln>
        </p:spPr>
      </p:pic>
      <p:pic>
        <p:nvPicPr>
          <p:cNvPr id="6167" name="Picture 8" descr="http://www.memschlumberger.com/img/extranet/logo.gif"/>
          <p:cNvPicPr>
            <a:picLocks noChangeAspect="1" noChangeArrowheads="1"/>
          </p:cNvPicPr>
          <p:nvPr/>
        </p:nvPicPr>
        <p:blipFill>
          <a:blip r:embed="rId22" cstate="print"/>
          <a:srcRect/>
          <a:stretch>
            <a:fillRect/>
          </a:stretch>
        </p:blipFill>
        <p:spPr bwMode="auto">
          <a:xfrm>
            <a:off x="6000750" y="1500188"/>
            <a:ext cx="1631950" cy="639762"/>
          </a:xfrm>
          <a:prstGeom prst="rect">
            <a:avLst/>
          </a:prstGeom>
          <a:noFill/>
          <a:ln w="9525">
            <a:noFill/>
            <a:miter lim="800000"/>
            <a:headEnd/>
            <a:tailEnd/>
          </a:ln>
        </p:spPr>
      </p:pic>
      <p:pic>
        <p:nvPicPr>
          <p:cNvPr id="6168" name="Picture 26" descr="http://www.sistec-instrumentation.com/img/produit_sistec.jpg"/>
          <p:cNvPicPr>
            <a:picLocks noChangeAspect="1" noChangeArrowheads="1"/>
          </p:cNvPicPr>
          <p:nvPr/>
        </p:nvPicPr>
        <p:blipFill>
          <a:blip r:embed="rId23" cstate="print"/>
          <a:srcRect l="11475" t="28688" r="13113" b="22131"/>
          <a:stretch>
            <a:fillRect/>
          </a:stretch>
        </p:blipFill>
        <p:spPr bwMode="auto">
          <a:xfrm>
            <a:off x="6500813" y="3771900"/>
            <a:ext cx="1136650" cy="300038"/>
          </a:xfrm>
          <a:prstGeom prst="rect">
            <a:avLst/>
          </a:prstGeom>
          <a:noFill/>
          <a:ln w="9525">
            <a:noFill/>
            <a:miter lim="800000"/>
            <a:headEnd/>
            <a:tailEnd/>
          </a:ln>
        </p:spPr>
      </p:pic>
      <p:pic>
        <p:nvPicPr>
          <p:cNvPr id="6169" name="Picture 12" descr="http://vivetnicolas.ifrance.com/logo-cea.png"/>
          <p:cNvPicPr>
            <a:picLocks noChangeAspect="1" noChangeArrowheads="1"/>
          </p:cNvPicPr>
          <p:nvPr/>
        </p:nvPicPr>
        <p:blipFill>
          <a:blip r:embed="rId24" cstate="print"/>
          <a:srcRect/>
          <a:stretch>
            <a:fillRect/>
          </a:stretch>
        </p:blipFill>
        <p:spPr bwMode="auto">
          <a:xfrm>
            <a:off x="5214938" y="3500438"/>
            <a:ext cx="619125" cy="625475"/>
          </a:xfrm>
          <a:prstGeom prst="rect">
            <a:avLst/>
          </a:prstGeom>
          <a:noFill/>
          <a:ln w="9525">
            <a:noFill/>
            <a:miter lim="800000"/>
            <a:headEnd/>
            <a:tailEnd/>
          </a:ln>
        </p:spPr>
      </p:pic>
      <p:pic>
        <p:nvPicPr>
          <p:cNvPr id="6170" name="Picture 4" descr="https://www.extranet.biomnis.com/wwwOpenlabv2/images/BIOMNIS.gif"/>
          <p:cNvPicPr>
            <a:picLocks noChangeAspect="1" noChangeArrowheads="1"/>
          </p:cNvPicPr>
          <p:nvPr/>
        </p:nvPicPr>
        <p:blipFill>
          <a:blip r:embed="rId25" cstate="print"/>
          <a:srcRect/>
          <a:stretch>
            <a:fillRect/>
          </a:stretch>
        </p:blipFill>
        <p:spPr bwMode="auto">
          <a:xfrm>
            <a:off x="3000375" y="5572125"/>
            <a:ext cx="1287463" cy="473075"/>
          </a:xfrm>
          <a:prstGeom prst="rect">
            <a:avLst/>
          </a:prstGeom>
          <a:noFill/>
          <a:ln w="9525">
            <a:noFill/>
            <a:miter lim="800000"/>
            <a:headEnd/>
            <a:tailEnd/>
          </a:ln>
        </p:spPr>
      </p:pic>
      <p:pic>
        <p:nvPicPr>
          <p:cNvPr id="6171" name="Picture 6" descr="http://www.sun-7.net/boutique/img/p/175-292-thickbox.jpg"/>
          <p:cNvPicPr>
            <a:picLocks noChangeAspect="1" noChangeArrowheads="1"/>
          </p:cNvPicPr>
          <p:nvPr/>
        </p:nvPicPr>
        <p:blipFill>
          <a:blip r:embed="rId26" cstate="print"/>
          <a:srcRect t="34019" r="1721" b="30701"/>
          <a:stretch>
            <a:fillRect/>
          </a:stretch>
        </p:blipFill>
        <p:spPr bwMode="auto">
          <a:xfrm>
            <a:off x="357188" y="4143375"/>
            <a:ext cx="1760537" cy="641350"/>
          </a:xfrm>
          <a:prstGeom prst="rect">
            <a:avLst/>
          </a:prstGeom>
          <a:noFill/>
          <a:ln w="9525">
            <a:noFill/>
            <a:miter lim="800000"/>
            <a:headEnd/>
            <a:tailEnd/>
          </a:ln>
        </p:spPr>
      </p:pic>
      <p:pic>
        <p:nvPicPr>
          <p:cNvPr id="6172" name="Picture 39" descr="http://www.canadianmanufacturing.com/wp-content/uploads/2009/03/ToraySustainability.jpg"/>
          <p:cNvPicPr>
            <a:picLocks noChangeAspect="1" noChangeArrowheads="1"/>
          </p:cNvPicPr>
          <p:nvPr/>
        </p:nvPicPr>
        <p:blipFill>
          <a:blip r:embed="rId27" cstate="print"/>
          <a:srcRect/>
          <a:stretch>
            <a:fillRect/>
          </a:stretch>
        </p:blipFill>
        <p:spPr bwMode="auto">
          <a:xfrm>
            <a:off x="428625" y="3571875"/>
            <a:ext cx="1295400" cy="407988"/>
          </a:xfrm>
          <a:prstGeom prst="rect">
            <a:avLst/>
          </a:prstGeom>
          <a:noFill/>
          <a:ln w="9525">
            <a:noFill/>
            <a:miter lim="800000"/>
            <a:headEnd/>
            <a:tailEnd/>
          </a:ln>
        </p:spPr>
      </p:pic>
      <p:pic>
        <p:nvPicPr>
          <p:cNvPr id="6173" name="Picture 8" descr="http://t0.gstatic.com/images?q=tbn:ANd9GcQHoCvV_XZh3HBx24wf3y1JfLx2hQ0qES3Nc2mLVvyBqrTIXR-7"/>
          <p:cNvPicPr>
            <a:picLocks noChangeAspect="1" noChangeArrowheads="1"/>
          </p:cNvPicPr>
          <p:nvPr/>
        </p:nvPicPr>
        <p:blipFill>
          <a:blip r:embed="rId28" cstate="print"/>
          <a:srcRect l="1051" t="1607" r="697" b="1717"/>
          <a:stretch>
            <a:fillRect/>
          </a:stretch>
        </p:blipFill>
        <p:spPr bwMode="auto">
          <a:xfrm>
            <a:off x="2500313" y="4929188"/>
            <a:ext cx="1339850" cy="457200"/>
          </a:xfrm>
          <a:prstGeom prst="rect">
            <a:avLst/>
          </a:prstGeom>
          <a:noFill/>
          <a:ln w="9525">
            <a:noFill/>
            <a:miter lim="800000"/>
            <a:headEnd/>
            <a:tailEnd/>
          </a:ln>
        </p:spPr>
      </p:pic>
      <p:pic>
        <p:nvPicPr>
          <p:cNvPr id="6174" name="Picture 28" descr="http://www.creati-picardie.fr/upload/editeur/image/Nouv%20logo%20ifp.jpg"/>
          <p:cNvPicPr>
            <a:picLocks noChangeAspect="1" noChangeArrowheads="1"/>
          </p:cNvPicPr>
          <p:nvPr/>
        </p:nvPicPr>
        <p:blipFill>
          <a:blip r:embed="rId29" cstate="print"/>
          <a:srcRect l="1376" t="1213"/>
          <a:stretch>
            <a:fillRect/>
          </a:stretch>
        </p:blipFill>
        <p:spPr bwMode="auto">
          <a:xfrm>
            <a:off x="4143375" y="1571625"/>
            <a:ext cx="1406525" cy="611188"/>
          </a:xfrm>
          <a:prstGeom prst="rect">
            <a:avLst/>
          </a:prstGeom>
          <a:noFill/>
          <a:ln w="9525">
            <a:noFill/>
            <a:miter lim="800000"/>
            <a:headEnd/>
            <a:tailEnd/>
          </a:ln>
        </p:spPr>
      </p:pic>
      <p:pic>
        <p:nvPicPr>
          <p:cNvPr id="6175" name="Picture 10" descr="http://t0.gstatic.com/images?q=tbn:ANd9GcTWaTjneNdE4VGYvDT7RbtOAofQPdLUZ031HGM9fOzOV6366H_0"/>
          <p:cNvPicPr>
            <a:picLocks noChangeAspect="1" noChangeArrowheads="1"/>
          </p:cNvPicPr>
          <p:nvPr/>
        </p:nvPicPr>
        <p:blipFill>
          <a:blip r:embed="rId30" cstate="print"/>
          <a:srcRect/>
          <a:stretch>
            <a:fillRect/>
          </a:stretch>
        </p:blipFill>
        <p:spPr bwMode="auto">
          <a:xfrm>
            <a:off x="3571875" y="6215063"/>
            <a:ext cx="1203325" cy="423862"/>
          </a:xfrm>
          <a:prstGeom prst="rect">
            <a:avLst/>
          </a:prstGeom>
          <a:noFill/>
          <a:ln w="9525">
            <a:noFill/>
            <a:miter lim="800000"/>
            <a:headEnd/>
            <a:tailEnd/>
          </a:ln>
        </p:spPr>
      </p:pic>
      <p:sp>
        <p:nvSpPr>
          <p:cNvPr id="6176" name="AutoShape 14" descr="data:image/jpeg;base64,/9j/4AAQSkZJRgABAQAAAQABAAD/2wCEAAkGBhQSERQUEBQVFRIUFhUVEBIVEhgWGBAYFxMVFhQUFBcXHSgeGBkjHRUUHy8gIycpLCwsFR4xNTAqNSYrLCkBCQoKDgwOGg8PGjUfHyQyNCk1KSk0LSoxLCwsLCosLDU1LDA1KSksLCkpLSwsLCwpLCwsLCwpLCksLCkpNSkpLP/AABEIAMgA2AMBIgACEQEDEQH/xAAcAAEAAQUBAQAAAAAAAAAAAAAABQEDBAYHAgj/xABFEAACAQIDAwYKBwYFBQAAAAABAgADEQQSIQUxQQYTIlFhcQcUMlNzgZGTsbIjNDVCUnLRFhckkqHBJUNUYtIVM2Ozwv/EABoBAQADAQEBAAAAAAAAAAAAAAACBAUDAQb/xAAvEQEAAgECAwYEBgMAAAAAAAAAAQIRAwQFEiETMTJxgZEUFTNiUVJTYaHwIrHR/9oADAMBAAIRAxEAPwDuMREBERAREQEREBERAREQEREBERAREQEREBERAREQEREBERAREQEREBERAREQEREBERAREQEREBERAREQEREBERAREQEREBERAREQESxUxQBsAWb8I4d5OglmpiKw1FIHsFXpewrb+sDNiY2Ax61VzLcWJVlYWKMN6sOuZMBERAREQEREBERAREQEREBERAREQEREBERAREQEx69Y5gi+URcn8C7r95Og7j1TIkRSxoRa1VgSTUKKBvbLZEUd5v7TAjOUGMrU6YKEUkY2Cg/SvpqzHh8e2Y3JrDV2qiozOKYuWLsbOLbgDv7+yTOG2Vrz2Ks9U7l3rS6lQcT2yXzaXOnE34d8COw55oVKjKx5xy+VVuVUKqgkdy39cy6e0KZIAdSTuFxc8Zbp7QB1t0SCU0JZwLXYKPu6j2yxisZntzYBem4Zqb6MQN5Ub72YWO6BKREQEREBERAREQEREBERAREQEREBERAREQERECkiNm0AQSx0p16zW7czWJ7s15LMwG+R2zlDrX/A9V7H8QyqrEdlw0CxitphKZxD7t2HTrvuY9p39i95nnA13rhUqgadOuBu1N6dM9ttSOoDrkbiFOPrZaZy0aQ8q28nS4HqsL8B2ydaimGoMFOVQrHMTqWI3k8STA8c6DX5y4CU0amzkgBmLKbC/VY3PWbcJermnUUspVioJDBgcpsbG4kVs3ZzLQpkUleqRdmqG+S5vex467haTeGpMEsx6R3kAC3cBppAuUHuqnrAPtAlyYuzz0AvFOge9dP66H1zKgUJlM017wg0Q2zsRf7qhhrbVWBE4aKhG4nsNyLS5t9p21ZtnCjud32ForjL6UvKyO5PVS+Fw7Mbs1GmWJ4kopJMkZUmMThdrOYyREoZ49LwDPnHH4lnq1GdizM7Ekm9+kZsnIHlkcJVyVifF6h6XHmm3Zx2dftmjfh9q05onP7MynEKzflmMfu7XKSiMCLg3B1BHGQ/LKuyYHEshKsKbWYbxw0PrmfWOa0Q0bWxWZTGYSoM+ai56z7Z3vkZhwmAwwHmlb1sMx+Mt7ja9jETnKptt329pjGMJq8Zpxjwo4ljj2UscqJTyLfRbrc6euajmPbO2lsJ1KRbm73HV4hFLzXl7n0rmjNPmrMe32xmPb7Z0+Wz+b+HL5n9v8vpTNE474KD/HH0L/MkShr6PZX5c5aGhrdtTmxh2SYmJx+VwiqXqEXyjQKN2Zidwv7ZlGQeLrOHfxfKalTKAW3KtMEOe4E27yZwWFrH4qjTP0o56udyWJAPBVBFgP6mZlDEYh1IFJKVx0S1S5TTflA1/pISng8TUqirTdXYAg1bAIp4rTve4HWBvvJXDbOxL/WK1lv5NOwzD8wFx6oGdsjZqUKeVNeLNxY7rn9JTaNNaoNNhrdXUH72VgdPZb1zIrOtKmTuVFJt1ADdIvZOKGKoAtpUU2LLoUbgy94/vAmhMHaVdRZCKnS4pcWt1sN3dFPE1E0qqXHCogvf8ybwe64l4Y9DuuT1BTf4aeuB52YgyAi/SJa5JN9dN+u4CZcsYKmVQA8L6XvbU2F+zdL8CA5d/Z2J9GfiJwed45d/Z+J9GfiJwebfDvpz5sTiX1I8n0HyY+p4b0NL/wBayUkXyW+pYb0NL5BJSY1/FLY0/DBKGVlDIpvm3E+W35m+Yy3PeI8tvzN8xm0bL5IHE7OavRF61Kq4K+dQBTlH+4a269RPqLXikRNnytdOdS0xVO+DPlpbLhK503Ydyd3/AIj/AG9nVNx5c/Z+J9GfiJwYGx6iPURY/G/snSMNyy8a2XiaVY/xFOibnzyi3THaOI9fGZ+523LeNSvdnq0dtuubTnTt34nDm8+geSf1HDehp/IJ8/T6B5J/UcN6Gn8gnvEvDVHhvjt5OU+E/wC0an5Kfyzx4PtmYeviHXFBSgpllzNlGbOo33HAme/Cf9o1PyU/lmpkSzpUm+hEROOitq3im4mZjPXudq/Y3Zf4KXvj/wApT9jdl/gpe+P/ACnFso6h7IyjqHsnH4O/6k/31dvjKfpw+gNh8nsLQu2FpoubQurZrgHdck6X4RInwWj/AA5Pz1fnMTH1YmLzEznDY0piaRMRjLbW3aSFwdNWp0kYakZKw4nmwbo3YSSfWeuTcwqq2qKU3sfpF61t5R6iNNeN7Tm7KU9nkOGzuFHk0hZUA4CwGsyMRjEpi7sqjtIEwdo7aSlpUFVRe2cJce2eDVqMmeg6VlP3HFiewMOPYRAgeUPKMVhzVG+QnpNby9dAB1TP5KbMrUmc1Fyo6jiL3B007iZjk4XEEq6HD1t3Bdeq+49xAmbgaOKw5yn6aiN1m6ajsB391+6BsEwv+oBS2YNozC4UsFAA323b5l0aoYXG7utbsI4GYtNstZ1/GoqDvHQb/wCPbAzFYHcbjslZGYrA82Odp6Og6QG6oguchG64G49kkUcEAjcdRAguXf2fifRn4icHneOXf2fifRn4icHm1w7wT5sPiXjjyfQXJY/wWG9DS+QSUvPm5cW4Fg7gcAHYAdg1lfHKnnH9436znbh0zOeZ0rxKIiI5X0heDPnfZ+Mqc7T+kf8A7lO/0jfjXtn0PeU9xt50JiM5yu7fcxrxOIxh824jy2/M3zGdc8Ev1FvTP8FnI65uzHgSx9pM674JPqTemf4LNPffR9mXsfre6B8JXIzmycVQXoMb4hAPIJ/zAPwnj1HWc+DW3Ejh7d8+kqtIMCrAFSCGBFwQd4M4ny65IHBVc1ME4eofoz+A7zTP9usd057Lc80dnf0dN7tuWe0r6tYM+geSf1HDehp/IJ8+z6B5KH+Bw3oafyCOJeGpw3xW8nKvCd9o1PyU/llzwZbLpV8TUWvTWoopFgGFwDnQX79TLXhNb/Ean5KYP8k1dKhXVSQesEj4Szp0m+3isTjorXvFNxNpjPV3n9icF/pqX8sp+xWC/wBNS/lnCvG6n439436x43U/G/8AO36yt8Dqfn/vutfH6f6f+v8Aj6IwGAp0UCUUCILkKosBc3NonIvBliHO0EDMxGSpoWJ+71ExM7caM6V+WZy0dvrRq05ojDrW0cWy5Up25yobKSNEAF2c9YA/qRL+HoBRobk72JuW7SYNAFw3EAqO4kE/KJb2fTdaarUILLpcbiBuOvZK6yukK4ZSAwvZgRcbgbH2yCw9AYbGBE0pV1JC8FZeqS+Cw7IalyCGcuvWAQND6wZYxmzmfEUalwFpBrjixPCBGcr9khk55R0ltn/3L1ntHwnjYeJq0qSuTztAjXLcvR69D5QHGbLUpBgQwuCLEHiOqYeC2QtEnmrqp8pL3XvF9QYGZRqhgGUgg6gjcZHhi2M7KdKx76jX+CTKpYbIxyaKxuV4An7w6u0T0uFAdnHlMAra78t7evUwK4w/RtbfYgdpIsB7bT1Rp5VA6gB7BaeyIgY20dnpXpPSqi6OMri9rjvE1392GA823vX/AFmxbRaqKTGgENW30YckKTf7xGtt813xra/mcH7yp+slGranSsz6JRta63W2PU/dhgPNt71/1j92GA803vX/AFjxna/mcH7ypHjO1/M4P3lSe/E6n4yl8u0/t94X8H4O8FSdXWldkIZczswBG42JtNiqUgylTuIIPcRYzVvGdr+ZwfvKkeM7X8zg/eVJztqzbrbMuldlFYxW1Y9YV/djgPNN7x/1k/svZVLD0xToKEQXsB1nUkk7yZr/AIztfzOD95Ujxna/mcH7ypJW17WjFpmUa7GtZzWax6w2uYu0tmU8RTalWUMjbwfaCDwM17xna/mcH7ypHjO1/M4P3lSQi+OsJztc9JtX3h7Hg0wHmT3Go+vfrNlo0QqhVACgAKANABoAOyav4ztfzOD95Ujxna/mcH7ypJW1rW8WZRrsq08M1j1hlbR5A4OvVarVpku5ux5xhfQDcDpumN+7HAeab3j/AKynjO1/M4P3lSPGdr+ZwfvKklG4vHdMozw+k9ZmvvCv7scB5pveP+sfuxwHmm96/wCsp4ztfzOD95Ujxra/mcH7ypPfidT8ZefLtP7feEjsbkdhcK5ehTs5FsxYsQDvAudL6Skt7Jr7QNQDFU8MtKxuabuWvbo2B0teJCbzbrKE6MaX+MY9E54wubJcZrZgvG17XlyQeNxaU8YrVGCjmSLnTXnN0xW2rVOKKh1CrUVMhKDMpGpsekSb7xpDxs0XkLt/GMj0VFXmlcvnewNgFBG/vmJhsfWq+KjnMhqI7VDlBz5SOHC4+MDZYmsYTa9Q11BqA5qr02oZRdFW9mvv6o2Zj69RyxY82oqF+ioW4JCqp3kcb9kDYq+JVBdzYXAvwBJsL9UuXmqVMfW8WpM1TNz7dJiEARcp6N26OpG8xitrVVp0SaigWbnObNMs1mspUHRhbeFgbZEsU8YjMUB6YAYrxAO4mQO29svSesocLanTNIG28t07X36QNliaxtXadValUpUstIUSFyqQ2c63M9YjalXxooHCqrooQlBnVrXNj0iTfS3VA2WJDbfxbIaIFTmldyHewNgFJ49sjW2zVNOheoKecVC1XKOmUNkFjp0oG13ianiNtVBSoOalgylquXJnJzW0Vt44WEzF2m/jmRn6DGyIuU/cBIqDylOu+BN4fEq65kYMp3EbtN8uXmqU9qPzNC9QUhUarnq5VsuUnKoG4Xnttp1nShZ8jPSqu5Cg5sm42O68DaCZbw+JV1zIQQeI7N8jP+ov4lzw1qc3m3cev+8x+T2NLVKic4tQBUYEKouzasTl3ncLwNgiavtDatRa9QLVtlekqUco+kD2zdspiNs1BXI50KBXWlzVh5Ghz3OsDabygM1rEvVqLizzlkplkVAo3BVO/u09Zlvx9kpYdRXAVlYtVyqQpVAVpdXZ1wNqvF5qtbbFY0qGRulURyxRVJZh5IsdANdTKbR2hiKZRDUCtzWdmJRQ7k6g5tLDdYawNriQ2DxNR8SylxkSnTJQAWJYbwd++IErUw6t5Sg94B+MHDrfNlGYbjYXHrlyIGJi9mrUemzX+jzWXQhswt0gR2TI5oaaC40Btu7B1T3EC3zC3JsMx0LW19u+R2B5OpSZWUsSoYahenm35yBdvXJWIFs0FIylRl/DYW9kocKhtdVNvJ6I6Pd1S7EDHpYFVqPU1LOADfgF3AfGXHwytqyqTa2qg6dWsuRAtHDL+FdbX6I1tu9kq1BSQxALDcSBcdxlyIGLjNnLUamW/wAslgNCGuLdIES82GUgAqCBuBAsO4S5ECz4mmnQXTd0Rp3aaT0MOubNlGb8Vhf275ciBaOGUixVcvVlFvZPRorpoNBYaDQcQOye4geRTAFgNN1raeyeKeGVdVVQesKB8JdiBiUtmItR6m9nKnUA5bC3R0uJefCoTcqpPWVBMuxA8CkBewGu/Tf39c8+Kpa2VbXuBlFgeu3XLsQI3G7Bp1CCdAoYBQqlekbk5SLZu2ZNHAKqKhGYIAFLgMdOOvGZMQPIpi97C53m2p6onqICIiAiIgIiICIiAiIgIiICIiAiIgIiICIiAiIgIiICIiAiIgIiICIiAiIgIiICIiAiIgIiICIiAiIgIiICIiAiIgIiICIiAiIgIiICIiAiIgIiICIiAiIgIiICIiAiIgIiICIiAiIgIiIH/9k="/>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fr-FR" dirty="0"/>
          </a:p>
        </p:txBody>
      </p:sp>
      <p:pic>
        <p:nvPicPr>
          <p:cNvPr id="6177" name="Picture 18" descr="http://www.economie.gouv.fr/files/imagecache/logodirection/DGCCRF2011_184x76.jpg"/>
          <p:cNvPicPr>
            <a:picLocks noChangeAspect="1" noChangeArrowheads="1"/>
          </p:cNvPicPr>
          <p:nvPr/>
        </p:nvPicPr>
        <p:blipFill>
          <a:blip r:embed="rId31" cstate="print"/>
          <a:srcRect/>
          <a:stretch>
            <a:fillRect/>
          </a:stretch>
        </p:blipFill>
        <p:spPr bwMode="auto">
          <a:xfrm>
            <a:off x="-1331913" y="3357563"/>
            <a:ext cx="1054100" cy="434975"/>
          </a:xfrm>
          <a:prstGeom prst="rect">
            <a:avLst/>
          </a:prstGeom>
          <a:noFill/>
          <a:ln w="9525">
            <a:noFill/>
            <a:miter lim="800000"/>
            <a:headEnd/>
            <a:tailEnd/>
          </a:ln>
        </p:spPr>
      </p:pic>
      <p:pic>
        <p:nvPicPr>
          <p:cNvPr id="6178" name="Picture 20" descr="http://www.interieur.gouv.fr/sections/inps/presentation-organisation/presentation2/downloadFile/attachedFile/logo_INPS.jpg"/>
          <p:cNvPicPr>
            <a:picLocks noChangeAspect="1" noChangeArrowheads="1"/>
          </p:cNvPicPr>
          <p:nvPr/>
        </p:nvPicPr>
        <p:blipFill>
          <a:blip r:embed="rId32" cstate="print"/>
          <a:srcRect/>
          <a:stretch>
            <a:fillRect/>
          </a:stretch>
        </p:blipFill>
        <p:spPr bwMode="auto">
          <a:xfrm>
            <a:off x="-1331913" y="3933825"/>
            <a:ext cx="1079500" cy="450850"/>
          </a:xfrm>
          <a:prstGeom prst="rect">
            <a:avLst/>
          </a:prstGeom>
          <a:noFill/>
          <a:ln w="9525">
            <a:noFill/>
            <a:miter lim="800000"/>
            <a:headEnd/>
            <a:tailEnd/>
          </a:ln>
        </p:spPr>
      </p:pic>
      <p:pic>
        <p:nvPicPr>
          <p:cNvPr id="6179" name="Picture 18" descr="SRA home page"/>
          <p:cNvPicPr>
            <a:picLocks noChangeAspect="1" noChangeArrowheads="1"/>
          </p:cNvPicPr>
          <p:nvPr/>
        </p:nvPicPr>
        <p:blipFill>
          <a:blip r:embed="rId33" cstate="print"/>
          <a:srcRect r="79124"/>
          <a:stretch>
            <a:fillRect/>
          </a:stretch>
        </p:blipFill>
        <p:spPr bwMode="auto">
          <a:xfrm>
            <a:off x="5429250" y="4786313"/>
            <a:ext cx="1128713" cy="696912"/>
          </a:xfrm>
          <a:prstGeom prst="rect">
            <a:avLst/>
          </a:prstGeom>
          <a:noFill/>
          <a:ln w="9525">
            <a:noFill/>
            <a:miter lim="800000"/>
            <a:headEnd/>
            <a:tailEnd/>
          </a:ln>
        </p:spPr>
      </p:pic>
      <p:pic>
        <p:nvPicPr>
          <p:cNvPr id="6180" name="Picture 20" descr="country -- FRANCE"/>
          <p:cNvPicPr>
            <a:picLocks noChangeAspect="1" noChangeArrowheads="1"/>
          </p:cNvPicPr>
          <p:nvPr/>
        </p:nvPicPr>
        <p:blipFill>
          <a:blip r:embed="rId34" cstate="print"/>
          <a:srcRect/>
          <a:stretch>
            <a:fillRect/>
          </a:stretch>
        </p:blipFill>
        <p:spPr bwMode="auto">
          <a:xfrm>
            <a:off x="1928813" y="2286000"/>
            <a:ext cx="1643062" cy="666750"/>
          </a:xfrm>
          <a:prstGeom prst="rect">
            <a:avLst/>
          </a:prstGeom>
          <a:noFill/>
          <a:ln w="9525">
            <a:noFill/>
            <a:miter lim="800000"/>
            <a:headEnd/>
            <a:tailEnd/>
          </a:ln>
        </p:spPr>
      </p:pic>
      <p:pic>
        <p:nvPicPr>
          <p:cNvPr id="6181" name="Picture 2" descr="http://www.solvay.fr/Solvay%20Logos/SOLVAY_web_logo_France.png"/>
          <p:cNvPicPr>
            <a:picLocks noChangeAspect="1" noChangeArrowheads="1"/>
          </p:cNvPicPr>
          <p:nvPr/>
        </p:nvPicPr>
        <p:blipFill>
          <a:blip r:embed="rId35" cstate="print"/>
          <a:srcRect r="59525"/>
          <a:stretch>
            <a:fillRect/>
          </a:stretch>
        </p:blipFill>
        <p:spPr bwMode="auto">
          <a:xfrm>
            <a:off x="214313" y="2643188"/>
            <a:ext cx="1722437" cy="612775"/>
          </a:xfrm>
          <a:prstGeom prst="rect">
            <a:avLst/>
          </a:prstGeom>
          <a:noFill/>
          <a:ln w="9525">
            <a:noFill/>
            <a:miter lim="800000"/>
            <a:headEnd/>
            <a:tailEnd/>
          </a:ln>
        </p:spPr>
      </p:pic>
      <p:pic>
        <p:nvPicPr>
          <p:cNvPr id="6182" name="Picture 7" descr="http://projet.ifpen.fr/Projet/upload/docs/image/jpeg/2013-02/logo_ideel_hd.jpg"/>
          <p:cNvPicPr>
            <a:picLocks noChangeAspect="1" noChangeArrowheads="1"/>
          </p:cNvPicPr>
          <p:nvPr/>
        </p:nvPicPr>
        <p:blipFill>
          <a:blip r:embed="rId36" cstate="print"/>
          <a:srcRect/>
          <a:stretch>
            <a:fillRect/>
          </a:stretch>
        </p:blipFill>
        <p:spPr bwMode="auto">
          <a:xfrm>
            <a:off x="6754813" y="2286000"/>
            <a:ext cx="806450" cy="517525"/>
          </a:xfrm>
          <a:prstGeom prst="rect">
            <a:avLst/>
          </a:prstGeom>
          <a:noFill/>
          <a:ln w="9525">
            <a:noFill/>
            <a:miter lim="800000"/>
            <a:headEnd/>
            <a:tailEnd/>
          </a:ln>
        </p:spPr>
      </p:pic>
      <p:pic>
        <p:nvPicPr>
          <p:cNvPr id="6183" name="Picture 8" descr="Avenisense | Density sensors, viscosity sensors, humidity sensors, wireless sensors for chemical applications"/>
          <p:cNvPicPr>
            <a:picLocks noChangeAspect="1" noChangeArrowheads="1"/>
          </p:cNvPicPr>
          <p:nvPr/>
        </p:nvPicPr>
        <p:blipFill>
          <a:blip r:embed="rId37" cstate="print"/>
          <a:srcRect l="11539" t="29556" r="37692" b="18719"/>
          <a:stretch>
            <a:fillRect/>
          </a:stretch>
        </p:blipFill>
        <p:spPr bwMode="auto">
          <a:xfrm>
            <a:off x="7666038" y="4714875"/>
            <a:ext cx="1477962" cy="469900"/>
          </a:xfrm>
          <a:prstGeom prst="rect">
            <a:avLst/>
          </a:prstGeom>
          <a:noFill/>
          <a:ln w="9525">
            <a:noFill/>
            <a:miter lim="800000"/>
            <a:headEnd/>
            <a:tailEnd/>
          </a:ln>
        </p:spPr>
      </p:pic>
      <p:pic>
        <p:nvPicPr>
          <p:cNvPr id="6184" name="Picture 2" descr="http://www.iycr2014.org/__data/assets/image/0009/82179/Bruker_logo.jpg"/>
          <p:cNvPicPr>
            <a:picLocks noChangeAspect="1" noChangeArrowheads="1"/>
          </p:cNvPicPr>
          <p:nvPr/>
        </p:nvPicPr>
        <p:blipFill>
          <a:blip r:embed="rId38" cstate="print"/>
          <a:srcRect/>
          <a:stretch>
            <a:fillRect/>
          </a:stretch>
        </p:blipFill>
        <p:spPr bwMode="auto">
          <a:xfrm>
            <a:off x="8339138" y="4143375"/>
            <a:ext cx="804862" cy="428625"/>
          </a:xfrm>
          <a:prstGeom prst="rect">
            <a:avLst/>
          </a:prstGeom>
          <a:noFill/>
          <a:ln w="9525">
            <a:noFill/>
            <a:miter lim="800000"/>
            <a:headEnd/>
            <a:tailEnd/>
          </a:ln>
        </p:spPr>
      </p:pic>
      <p:pic>
        <p:nvPicPr>
          <p:cNvPr id="6185" name="Picture 4" descr="http://web.itu.edu.tr/~yusuf/homepage/Perkin_elmer_logo.gif.png"/>
          <p:cNvPicPr>
            <a:picLocks noChangeAspect="1" noChangeArrowheads="1"/>
          </p:cNvPicPr>
          <p:nvPr/>
        </p:nvPicPr>
        <p:blipFill>
          <a:blip r:embed="rId39" cstate="print"/>
          <a:srcRect/>
          <a:stretch>
            <a:fillRect/>
          </a:stretch>
        </p:blipFill>
        <p:spPr bwMode="auto">
          <a:xfrm>
            <a:off x="8001000" y="2786063"/>
            <a:ext cx="1143000" cy="514350"/>
          </a:xfrm>
          <a:prstGeom prst="rect">
            <a:avLst/>
          </a:prstGeom>
          <a:noFill/>
          <a:ln w="9525">
            <a:noFill/>
            <a:miter lim="800000"/>
            <a:headEnd/>
            <a:tailEnd/>
          </a:ln>
        </p:spPr>
      </p:pic>
      <p:pic>
        <p:nvPicPr>
          <p:cNvPr id="6186" name="Picture 39" descr="http://www.tradingsat.com/media/pictures/realsize/news/gdf-suez-75936.jpg"/>
          <p:cNvPicPr>
            <a:picLocks noChangeAspect="1" noChangeArrowheads="1"/>
          </p:cNvPicPr>
          <p:nvPr/>
        </p:nvPicPr>
        <p:blipFill>
          <a:blip r:embed="rId40" cstate="print"/>
          <a:srcRect/>
          <a:stretch>
            <a:fillRect/>
          </a:stretch>
        </p:blipFill>
        <p:spPr bwMode="auto">
          <a:xfrm>
            <a:off x="5357813" y="2214563"/>
            <a:ext cx="1071562" cy="500062"/>
          </a:xfrm>
          <a:prstGeom prst="rect">
            <a:avLst/>
          </a:prstGeom>
          <a:noFill/>
          <a:ln w="9525">
            <a:noFill/>
            <a:miter lim="800000"/>
            <a:headEnd/>
            <a:tailEnd/>
          </a:ln>
        </p:spPr>
      </p:pic>
      <p:pic>
        <p:nvPicPr>
          <p:cNvPr id="6187" name="Picture 41" descr="http://www.icics.org/2011/images/logo-AT.jpg"/>
          <p:cNvPicPr>
            <a:picLocks noChangeAspect="1" noChangeArrowheads="1"/>
          </p:cNvPicPr>
          <p:nvPr/>
        </p:nvPicPr>
        <p:blipFill>
          <a:blip r:embed="rId41" cstate="print"/>
          <a:srcRect/>
          <a:stretch>
            <a:fillRect/>
          </a:stretch>
        </p:blipFill>
        <p:spPr bwMode="auto">
          <a:xfrm>
            <a:off x="6286500" y="4357688"/>
            <a:ext cx="1714500" cy="330200"/>
          </a:xfrm>
          <a:prstGeom prst="rect">
            <a:avLst/>
          </a:prstGeom>
          <a:noFill/>
          <a:ln w="9525">
            <a:noFill/>
            <a:miter lim="800000"/>
            <a:headEnd/>
            <a:tailEnd/>
          </a:ln>
        </p:spPr>
      </p:pic>
      <p:pic>
        <p:nvPicPr>
          <p:cNvPr id="6188" name="Picture 43" descr="SGS Logo. Return to home page"/>
          <p:cNvPicPr>
            <a:picLocks noChangeAspect="1" noChangeArrowheads="1"/>
          </p:cNvPicPr>
          <p:nvPr/>
        </p:nvPicPr>
        <p:blipFill>
          <a:blip r:embed="rId42" cstate="print"/>
          <a:srcRect/>
          <a:stretch>
            <a:fillRect/>
          </a:stretch>
        </p:blipFill>
        <p:spPr bwMode="auto">
          <a:xfrm>
            <a:off x="6572250" y="5143500"/>
            <a:ext cx="1076325" cy="523875"/>
          </a:xfrm>
          <a:prstGeom prst="rect">
            <a:avLst/>
          </a:prstGeom>
          <a:noFill/>
          <a:ln w="9525">
            <a:noFill/>
            <a:miter lim="800000"/>
            <a:headEnd/>
            <a:tailEnd/>
          </a:ln>
        </p:spPr>
      </p:pic>
      <p:pic>
        <p:nvPicPr>
          <p:cNvPr id="6189" name="Picture 45" descr="CTC Groupe - Votre partenaire contrôle qualité, conseil et formation"/>
          <p:cNvPicPr>
            <a:picLocks noChangeAspect="1" noChangeArrowheads="1"/>
          </p:cNvPicPr>
          <p:nvPr/>
        </p:nvPicPr>
        <p:blipFill>
          <a:blip r:embed="rId43" cstate="print"/>
          <a:srcRect/>
          <a:stretch>
            <a:fillRect/>
          </a:stretch>
        </p:blipFill>
        <p:spPr bwMode="auto">
          <a:xfrm>
            <a:off x="7786688" y="5286375"/>
            <a:ext cx="909637" cy="576263"/>
          </a:xfrm>
          <a:prstGeom prst="rect">
            <a:avLst/>
          </a:prstGeom>
          <a:noFill/>
          <a:ln w="9525">
            <a:noFill/>
            <a:miter lim="800000"/>
            <a:headEnd/>
            <a:tailEnd/>
          </a:ln>
        </p:spPr>
      </p:pic>
      <p:pic>
        <p:nvPicPr>
          <p:cNvPr id="6190" name="Picture 47" descr="http://www.eurofins.com/media/7737412/eurofins_logo.gif"/>
          <p:cNvPicPr>
            <a:picLocks noChangeAspect="1" noChangeArrowheads="1"/>
          </p:cNvPicPr>
          <p:nvPr/>
        </p:nvPicPr>
        <p:blipFill>
          <a:blip r:embed="rId44" cstate="print"/>
          <a:srcRect/>
          <a:stretch>
            <a:fillRect/>
          </a:stretch>
        </p:blipFill>
        <p:spPr bwMode="auto">
          <a:xfrm>
            <a:off x="5715000" y="6286500"/>
            <a:ext cx="1638300" cy="638175"/>
          </a:xfrm>
          <a:prstGeom prst="rect">
            <a:avLst/>
          </a:prstGeom>
          <a:noFill/>
          <a:ln w="9525">
            <a:noFill/>
            <a:miter lim="800000"/>
            <a:headEnd/>
            <a:tailEnd/>
          </a:ln>
        </p:spPr>
      </p:pic>
      <p:pic>
        <p:nvPicPr>
          <p:cNvPr id="6191" name="Picture 49" descr="http://www.shimadzu.com/commonimg/logo.gif"/>
          <p:cNvPicPr>
            <a:picLocks noChangeAspect="1" noChangeArrowheads="1"/>
          </p:cNvPicPr>
          <p:nvPr/>
        </p:nvPicPr>
        <p:blipFill>
          <a:blip r:embed="rId45" cstate="print"/>
          <a:srcRect l="11572" t="18987" r="9824" b="24049"/>
          <a:stretch>
            <a:fillRect/>
          </a:stretch>
        </p:blipFill>
        <p:spPr bwMode="auto">
          <a:xfrm>
            <a:off x="8001000" y="3571875"/>
            <a:ext cx="1143000" cy="285750"/>
          </a:xfrm>
          <a:prstGeom prst="rect">
            <a:avLst/>
          </a:prstGeom>
          <a:noFill/>
          <a:ln w="9525">
            <a:noFill/>
            <a:miter lim="800000"/>
            <a:headEnd/>
            <a:tailEnd/>
          </a:ln>
        </p:spPr>
      </p:pic>
      <p:sp>
        <p:nvSpPr>
          <p:cNvPr id="52" name="Ellipse 51"/>
          <p:cNvSpPr/>
          <p:nvPr/>
        </p:nvSpPr>
        <p:spPr bwMode="auto">
          <a:xfrm rot="18887326">
            <a:off x="4361657" y="3047206"/>
            <a:ext cx="7148512" cy="4276725"/>
          </a:xfrm>
          <a:prstGeom prst="ellipse">
            <a:avLst/>
          </a:prstGeom>
          <a:solidFill>
            <a:schemeClr val="bg2">
              <a:lumMod val="20000"/>
              <a:lumOff val="80000"/>
              <a:alpha val="52000"/>
            </a:schemeClr>
          </a:solidFill>
          <a:ln w="9525" cap="flat" cmpd="sng" algn="ctr">
            <a:noFill/>
            <a:prstDash val="solid"/>
            <a:round/>
            <a:headEnd type="none" w="med" len="med"/>
            <a:tailEnd type="none" w="med" len="med"/>
          </a:ln>
          <a:effectLst/>
        </p:spPr>
        <p:txBody>
          <a:bodyPr/>
          <a:lstStyle/>
          <a:p>
            <a:pPr>
              <a:defRPr/>
            </a:pP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735013" y="712788"/>
            <a:ext cx="184150" cy="457200"/>
          </a:xfrm>
          <a:prstGeom prst="rect">
            <a:avLst/>
          </a:prstGeom>
          <a:noFill/>
          <a:ln w="9525">
            <a:noFill/>
            <a:miter lim="800000"/>
            <a:headEnd/>
            <a:tailEnd/>
          </a:ln>
        </p:spPr>
        <p:txBody>
          <a:bodyPr wrap="none">
            <a:spAutoFit/>
          </a:bodyPr>
          <a:lstStyle/>
          <a:p>
            <a:endParaRPr kumimoji="1" lang="fr-FR" sz="2400" b="0" dirty="0">
              <a:latin typeface="Times New Roman" pitchFamily="18" charset="0"/>
            </a:endParaRPr>
          </a:p>
        </p:txBody>
      </p:sp>
      <p:sp>
        <p:nvSpPr>
          <p:cNvPr id="19459" name="Text Box 10"/>
          <p:cNvSpPr txBox="1">
            <a:spLocks noChangeArrowheads="1"/>
          </p:cNvSpPr>
          <p:nvPr/>
        </p:nvSpPr>
        <p:spPr bwMode="auto">
          <a:xfrm>
            <a:off x="34925" y="981075"/>
            <a:ext cx="5800725" cy="523875"/>
          </a:xfrm>
          <a:prstGeom prst="rect">
            <a:avLst/>
          </a:prstGeom>
          <a:noFill/>
          <a:ln w="9525" algn="ctr">
            <a:noFill/>
            <a:miter lim="800000"/>
            <a:headEnd/>
            <a:tailEnd/>
          </a:ln>
        </p:spPr>
        <p:txBody>
          <a:bodyPr wrap="none">
            <a:spAutoFit/>
          </a:bodyPr>
          <a:lstStyle/>
          <a:p>
            <a:r>
              <a:rPr lang="fr-FR" sz="2800" dirty="0">
                <a:solidFill>
                  <a:srgbClr val="FF8313"/>
                </a:solidFill>
                <a:latin typeface="Arial Black" pitchFamily="34" charset="0"/>
                <a:cs typeface="Aharoni" pitchFamily="2" charset="-79"/>
              </a:rPr>
              <a:t>De l’analyse de laboratoire…</a:t>
            </a:r>
          </a:p>
        </p:txBody>
      </p:sp>
      <p:sp>
        <p:nvSpPr>
          <p:cNvPr id="19460" name="Text Box 2"/>
          <p:cNvSpPr txBox="1">
            <a:spLocks noChangeArrowheads="1"/>
          </p:cNvSpPr>
          <p:nvPr/>
        </p:nvSpPr>
        <p:spPr bwMode="auto">
          <a:xfrm>
            <a:off x="5791200" y="6019800"/>
            <a:ext cx="609600" cy="457200"/>
          </a:xfrm>
          <a:prstGeom prst="rect">
            <a:avLst/>
          </a:prstGeom>
          <a:noFill/>
          <a:ln w="9525">
            <a:noFill/>
            <a:miter lim="800000"/>
            <a:headEnd/>
            <a:tailEnd/>
          </a:ln>
        </p:spPr>
        <p:txBody>
          <a:bodyPr>
            <a:spAutoFit/>
          </a:bodyPr>
          <a:lstStyle/>
          <a:p>
            <a:endParaRPr kumimoji="1" lang="fr-FR" sz="2400" b="0" dirty="0"/>
          </a:p>
        </p:txBody>
      </p:sp>
      <p:pic>
        <p:nvPicPr>
          <p:cNvPr id="19461" name="Picture 16" descr="http://www.kwclab.co.kr/pds/machImg/K0000001.jpg"/>
          <p:cNvPicPr>
            <a:picLocks noChangeAspect="1" noChangeArrowheads="1"/>
          </p:cNvPicPr>
          <p:nvPr/>
        </p:nvPicPr>
        <p:blipFill>
          <a:blip r:embed="rId2" cstate="print"/>
          <a:srcRect l="13635" t="1442" r="61818" b="42307"/>
          <a:stretch>
            <a:fillRect/>
          </a:stretch>
        </p:blipFill>
        <p:spPr bwMode="auto">
          <a:xfrm>
            <a:off x="4143375" y="1928813"/>
            <a:ext cx="1587500" cy="3441700"/>
          </a:xfrm>
          <a:prstGeom prst="rect">
            <a:avLst/>
          </a:prstGeom>
          <a:noFill/>
          <a:ln w="9525">
            <a:noFill/>
            <a:miter lim="800000"/>
            <a:headEnd/>
            <a:tailEnd/>
          </a:ln>
        </p:spPr>
      </p:pic>
      <p:pic>
        <p:nvPicPr>
          <p:cNvPr id="19462" name="Picture 2" descr="http://www.genengnews.com/media/images/product/13_PerkinElmer_NexION300.jpg"/>
          <p:cNvPicPr>
            <a:picLocks noChangeAspect="1" noChangeArrowheads="1"/>
          </p:cNvPicPr>
          <p:nvPr/>
        </p:nvPicPr>
        <p:blipFill>
          <a:blip r:embed="rId3" cstate="print"/>
          <a:srcRect l="3024" t="19656" r="3233" b="19865"/>
          <a:stretch>
            <a:fillRect/>
          </a:stretch>
        </p:blipFill>
        <p:spPr bwMode="auto">
          <a:xfrm>
            <a:off x="5627688" y="5143500"/>
            <a:ext cx="2659062" cy="1714500"/>
          </a:xfrm>
          <a:prstGeom prst="rect">
            <a:avLst/>
          </a:prstGeom>
          <a:noFill/>
          <a:ln w="9525">
            <a:noFill/>
            <a:miter lim="800000"/>
            <a:headEnd/>
            <a:tailEnd/>
          </a:ln>
        </p:spPr>
      </p:pic>
      <p:pic>
        <p:nvPicPr>
          <p:cNvPr id="19463" name="Picture 15"/>
          <p:cNvPicPr>
            <a:picLocks noChangeAspect="1" noChangeArrowheads="1"/>
          </p:cNvPicPr>
          <p:nvPr/>
        </p:nvPicPr>
        <p:blipFill>
          <a:blip r:embed="rId4" cstate="print"/>
          <a:srcRect l="49821"/>
          <a:stretch>
            <a:fillRect/>
          </a:stretch>
        </p:blipFill>
        <p:spPr bwMode="auto">
          <a:xfrm>
            <a:off x="214313" y="1885950"/>
            <a:ext cx="935037" cy="2071688"/>
          </a:xfrm>
          <a:prstGeom prst="rect">
            <a:avLst/>
          </a:prstGeom>
          <a:noFill/>
          <a:ln w="9525">
            <a:noFill/>
            <a:miter lim="800000"/>
            <a:headEnd/>
            <a:tailEnd/>
          </a:ln>
        </p:spPr>
      </p:pic>
      <p:pic>
        <p:nvPicPr>
          <p:cNvPr id="19464" name="Picture 16"/>
          <p:cNvPicPr>
            <a:picLocks noChangeAspect="1" noChangeArrowheads="1"/>
          </p:cNvPicPr>
          <p:nvPr/>
        </p:nvPicPr>
        <p:blipFill>
          <a:blip r:embed="rId5" cstate="print"/>
          <a:srcRect l="8929" b="10381"/>
          <a:stretch>
            <a:fillRect/>
          </a:stretch>
        </p:blipFill>
        <p:spPr bwMode="auto">
          <a:xfrm>
            <a:off x="0" y="4391025"/>
            <a:ext cx="3643313" cy="2466975"/>
          </a:xfrm>
          <a:prstGeom prst="rect">
            <a:avLst/>
          </a:prstGeom>
          <a:noFill/>
          <a:ln w="9525">
            <a:noFill/>
            <a:miter lim="800000"/>
            <a:headEnd/>
            <a:tailEnd/>
          </a:ln>
        </p:spPr>
      </p:pic>
      <p:pic>
        <p:nvPicPr>
          <p:cNvPr id="19465" name="Picture 18"/>
          <p:cNvPicPr>
            <a:picLocks noChangeAspect="1" noChangeArrowheads="1"/>
          </p:cNvPicPr>
          <p:nvPr/>
        </p:nvPicPr>
        <p:blipFill>
          <a:blip r:embed="rId6" cstate="print">
            <a:lum bright="4000"/>
          </a:blip>
          <a:srcRect/>
          <a:stretch>
            <a:fillRect/>
          </a:stretch>
        </p:blipFill>
        <p:spPr bwMode="auto">
          <a:xfrm>
            <a:off x="1285875" y="2000250"/>
            <a:ext cx="1154113" cy="2000250"/>
          </a:xfrm>
          <a:prstGeom prst="rect">
            <a:avLst/>
          </a:prstGeom>
          <a:noFill/>
          <a:ln w="9525">
            <a:noFill/>
            <a:miter lim="800000"/>
            <a:headEnd/>
            <a:tailEnd/>
          </a:ln>
        </p:spPr>
      </p:pic>
      <p:pic>
        <p:nvPicPr>
          <p:cNvPr id="19466" name="Picture 24" descr="http://www.pact.ac.uk/uploads/images/gcms%20cross%20section%201980x1671.JPG"/>
          <p:cNvPicPr>
            <a:picLocks noChangeAspect="1" noChangeArrowheads="1"/>
          </p:cNvPicPr>
          <p:nvPr/>
        </p:nvPicPr>
        <p:blipFill>
          <a:blip r:embed="rId7" cstate="print"/>
          <a:srcRect/>
          <a:stretch>
            <a:fillRect/>
          </a:stretch>
        </p:blipFill>
        <p:spPr bwMode="auto">
          <a:xfrm>
            <a:off x="6429375" y="1928813"/>
            <a:ext cx="2540000" cy="2143125"/>
          </a:xfrm>
          <a:prstGeom prst="rect">
            <a:avLst/>
          </a:prstGeom>
          <a:noFill/>
          <a:ln w="9525">
            <a:noFill/>
            <a:miter lim="800000"/>
            <a:headEnd/>
            <a:tailEnd/>
          </a:ln>
        </p:spPr>
      </p:pic>
      <p:pic>
        <p:nvPicPr>
          <p:cNvPr id="19467" name="Picture 26"/>
          <p:cNvPicPr>
            <a:picLocks noChangeAspect="1" noChangeArrowheads="1"/>
          </p:cNvPicPr>
          <p:nvPr/>
        </p:nvPicPr>
        <p:blipFill>
          <a:blip r:embed="rId8" cstate="print"/>
          <a:srcRect r="3836" b="2211"/>
          <a:stretch>
            <a:fillRect/>
          </a:stretch>
        </p:blipFill>
        <p:spPr bwMode="auto">
          <a:xfrm>
            <a:off x="2571750" y="2552700"/>
            <a:ext cx="1071563" cy="13763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41017</TotalTime>
  <Words>938</Words>
  <Application>Microsoft Office PowerPoint</Application>
  <PresentationFormat>Affichage à l'écran (4:3)</PresentationFormat>
  <Paragraphs>191</Paragraphs>
  <Slides>20</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Arial Black</vt:lpstr>
      <vt:lpstr>Calibri</vt:lpstr>
      <vt:lpstr>Helvetica Neue</vt:lpstr>
      <vt:lpstr>Times New Roman</vt:lpstr>
      <vt:lpstr>Wingdings</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UCBL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Jérôme RANDON</dc:creator>
  <cp:lastModifiedBy>DUGAS, Vincent</cp:lastModifiedBy>
  <cp:revision>191</cp:revision>
  <dcterms:created xsi:type="dcterms:W3CDTF">2003-11-14T09:38:47Z</dcterms:created>
  <dcterms:modified xsi:type="dcterms:W3CDTF">2025-01-15T14:18:02Z</dcterms:modified>
</cp:coreProperties>
</file>