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723" r:id="rId3"/>
    <p:sldId id="258" r:id="rId4"/>
    <p:sldId id="257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722" r:id="rId13"/>
    <p:sldId id="268" r:id="rId14"/>
    <p:sldId id="720" r:id="rId15"/>
    <p:sldId id="721" r:id="rId16"/>
    <p:sldId id="725" r:id="rId17"/>
    <p:sldId id="726" r:id="rId18"/>
    <p:sldId id="72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874"/>
  </p:normalViewPr>
  <p:slideViewPr>
    <p:cSldViewPr snapToGrid="0">
      <p:cViewPr varScale="1">
        <p:scale>
          <a:sx n="76" d="100"/>
          <a:sy n="76" d="100"/>
        </p:scale>
        <p:origin x="21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56180-EB43-1E43-BBF1-4605C7983823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813C1-C2FF-F343-875F-5CE293BD9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63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pubs.aeaweb.org</a:t>
            </a:r>
            <a:r>
              <a:rPr lang="fr-FR" dirty="0"/>
              <a:t>/</a:t>
            </a:r>
            <a:r>
              <a:rPr lang="fr-FR" dirty="0" err="1"/>
              <a:t>doi</a:t>
            </a:r>
            <a:r>
              <a:rPr lang="fr-FR" dirty="0"/>
              <a:t>/</a:t>
            </a:r>
            <a:r>
              <a:rPr lang="fr-FR" dirty="0" err="1"/>
              <a:t>pdfplus</a:t>
            </a:r>
            <a:r>
              <a:rPr lang="fr-FR" dirty="0"/>
              <a:t>/10.1257/jep.28.1.167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76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71348-B845-E079-8658-FC12F4FD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E5CE99-E534-9D90-6FC1-5E877F44A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36893F3-9B73-AAAD-CA82-D157D4996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pubs.aeaweb.org</a:t>
            </a:r>
            <a:r>
              <a:rPr lang="fr-FR" dirty="0"/>
              <a:t>/</a:t>
            </a:r>
            <a:r>
              <a:rPr lang="fr-FR" dirty="0" err="1"/>
              <a:t>doi</a:t>
            </a:r>
            <a:r>
              <a:rPr lang="fr-FR" dirty="0"/>
              <a:t>/</a:t>
            </a:r>
            <a:r>
              <a:rPr lang="fr-FR" dirty="0" err="1"/>
              <a:t>pdfplus</a:t>
            </a:r>
            <a:r>
              <a:rPr lang="fr-FR" dirty="0"/>
              <a:t>/10.1257/jep.28.1.167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6B4676-81E3-763B-95B3-870DF2596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50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38D00-8A52-5370-C16E-BC0184408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D8E26B-83A3-3D94-41AB-17C3AD6BE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8C4D44-29B2-CDE3-DFE2-33281B229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488F69-B171-FF5E-8F32-46765EADA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40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Surge</a:t>
            </a:r>
            <a:r>
              <a:rPr lang="fr-FR" dirty="0"/>
              <a:t> in 2019: total of </a:t>
            </a:r>
            <a:r>
              <a:rPr lang="fr-FR" dirty="0" err="1"/>
              <a:t>wages</a:t>
            </a:r>
            <a:r>
              <a:rPr lang="fr-FR" dirty="0"/>
              <a:t> / </a:t>
            </a:r>
            <a:r>
              <a:rPr lang="fr-FR" dirty="0" err="1"/>
              <a:t>added</a:t>
            </a:r>
            <a:r>
              <a:rPr lang="fr-FR" dirty="0"/>
              <a:t> value= GDP, and GDP </a:t>
            </a:r>
            <a:r>
              <a:rPr lang="fr-FR" dirty="0" err="1"/>
              <a:t>decreased</a:t>
            </a:r>
            <a:r>
              <a:rPr lang="fr-FR" dirty="0"/>
              <a:t> </a:t>
            </a:r>
            <a:r>
              <a:rPr lang="fr-FR" dirty="0" err="1"/>
              <a:t>sharply</a:t>
            </a:r>
            <a:r>
              <a:rPr lang="fr-FR" dirty="0"/>
              <a:t> in 2009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6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DB250-DAB6-C751-593A-4AF99F9B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BFA49E-EC09-80CF-E674-8D5B5F13E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1E129C-788D-4C57-DCEC-815C3F856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pubs.aeaweb.org</a:t>
            </a:r>
            <a:r>
              <a:rPr lang="fr-FR" dirty="0"/>
              <a:t>/</a:t>
            </a:r>
            <a:r>
              <a:rPr lang="fr-FR" dirty="0" err="1"/>
              <a:t>doi</a:t>
            </a:r>
            <a:r>
              <a:rPr lang="fr-FR" dirty="0"/>
              <a:t>/</a:t>
            </a:r>
            <a:r>
              <a:rPr lang="fr-FR" dirty="0" err="1"/>
              <a:t>pdfplus</a:t>
            </a:r>
            <a:r>
              <a:rPr lang="fr-FR" dirty="0"/>
              <a:t>/10.1257/jep.28.1.167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4527F1-A498-3B8E-1BC3-584FF492B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05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Compétitivité dans le pays voisin – "La France – l'Allemagne en mieux"</a:t>
            </a:r>
          </a:p>
          <a:p>
            <a:r>
              <a:rPr lang="fr-FR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"Le président Macron est impopulaire, mais il a réussi. Ses réformes ont apporté l'essor qui fait cruellement défaut dans notre pays"</a:t>
            </a:r>
          </a:p>
          <a:p>
            <a:endParaRPr lang="fr-FR" sz="1000" b="0" i="0" u="none" strike="noStrike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Verdana" panose="020B0604030504040204" pitchFamily="34" charset="0"/>
              </a:rPr>
              <a:t>L'Allemagne sort de ces trois ans de crise atteinte d'un covid long du point de vue industriel. Elle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réalise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que ses fondamentaux productifs sont durablement atteints.• Du point de vue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spécialisation</a:t>
            </a:r>
            <a:r>
              <a:rPr lang="fr-FR" sz="1200" dirty="0">
                <a:effectLst/>
                <a:latin typeface="Verdana" panose="020B0604030504040204" pitchFamily="34" charset="0"/>
              </a:rPr>
              <a:t> sectorielle : l'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accélération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mobilite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électrique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déplace</a:t>
            </a:r>
            <a:r>
              <a:rPr lang="fr-FR" sz="1200" dirty="0">
                <a:effectLst/>
                <a:latin typeface="Verdana" panose="020B0604030504040204" pitchFamily="34" charset="0"/>
              </a:rPr>
              <a:t> l'avantage en Chine, qui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maîtrise</a:t>
            </a:r>
            <a:r>
              <a:rPr lang="fr-FR" sz="1200" dirty="0">
                <a:effectLst/>
                <a:latin typeface="Verdana" panose="020B0604030504040204" pitchFamily="34" charset="0"/>
              </a:rPr>
              <a:t> tous les segments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chaîne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valeur. Les constructeurs chinois ont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déja</a:t>
            </a:r>
            <a:r>
              <a:rPr lang="fr-FR" sz="1200" dirty="0">
                <a:effectLst/>
                <a:latin typeface="Verdana" panose="020B0604030504040204" pitchFamily="34" charset="0"/>
              </a:rPr>
              <a:t>̀ doublé les Allemands au plan mondial et prennent l'ascendant sur leur marché domestique que l'Allemagne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considérait</a:t>
            </a:r>
            <a:r>
              <a:rPr lang="fr-FR" sz="1200" dirty="0">
                <a:effectLst/>
                <a:latin typeface="Verdana" panose="020B0604030504040204" pitchFamily="34" charset="0"/>
              </a:rPr>
              <a:t> comme son eldorado.• Son avantage 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également</a:t>
            </a:r>
            <a:r>
              <a:rPr lang="fr-FR" sz="1200" dirty="0">
                <a:effectLst/>
                <a:latin typeface="Verdana" panose="020B0604030504040204" pitchFamily="34" charset="0"/>
              </a:rPr>
              <a:t> sapé du point de vue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géographique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. Ses industriels qui avaient joué le grand large, notamment vers 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émergents</a:t>
            </a:r>
            <a:r>
              <a:rPr lang="fr-FR" sz="1200" dirty="0">
                <a:effectLst/>
                <a:latin typeface="Verdana" panose="020B0604030504040204" pitchFamily="34" charset="0"/>
              </a:rPr>
              <a:t> Asiatiques, butent aujourd'hui sur la forteresse chinoise, qui reprend à vitesse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accélérée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le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contrôle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son marché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intérieur</a:t>
            </a:r>
            <a:r>
              <a:rPr lang="fr-FR" sz="1200" dirty="0">
                <a:effectLst/>
                <a:latin typeface="Verdana" panose="020B0604030504040204" pitchFamily="34" charset="0"/>
              </a:rPr>
              <a:t> et part à l'offensive du marché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européen</a:t>
            </a:r>
            <a:r>
              <a:rPr lang="fr-FR" sz="1200" dirty="0">
                <a:effectLst/>
                <a:latin typeface="Verdana" panose="020B0604030504040204" pitchFamily="34" charset="0"/>
              </a:rPr>
              <a:t>. Un marché chinois dont les perspectives de croissance sont par ailleurs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minées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par le surendettement. Elle se heurte aussi à la forteresse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américaine</a:t>
            </a:r>
            <a:r>
              <a:rPr lang="fr-FR" sz="1200" dirty="0">
                <a:effectLst/>
                <a:latin typeface="Verdana" panose="020B0604030504040204" pitchFamily="34" charset="0"/>
              </a:rPr>
              <a:t>,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décidée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à reprendre la main sur 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filières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industrielles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stratégiques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la transition climatique, subventionnant notamment une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mobilite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électrique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made in America.• C'est aussi toute sa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stratégie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déploiement</a:t>
            </a:r>
            <a:r>
              <a:rPr lang="fr-FR" sz="1200" dirty="0">
                <a:effectLst/>
                <a:latin typeface="Verdana" panose="020B0604030504040204" pitchFamily="34" charset="0"/>
              </a:rPr>
              <a:t> vers l'Est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européen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qui 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déstabilisée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.• Enfin, le territoire allemand voit son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attractivite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menacée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par la perte de l'avantage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énergétique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gazier qu'elle avait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bâti</a:t>
            </a:r>
            <a:r>
              <a:rPr lang="fr-FR" sz="1200" dirty="0">
                <a:effectLst/>
                <a:latin typeface="Verdana" panose="020B0604030504040204" pitchFamily="34" charset="0"/>
              </a:rPr>
              <a:t> en partenariat avec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Russie.Cavalier</a:t>
            </a:r>
            <a:r>
              <a:rPr lang="fr-FR" sz="1200" dirty="0">
                <a:effectLst/>
                <a:latin typeface="Verdana" panose="020B0604030504040204" pitchFamily="34" charset="0"/>
              </a:rPr>
              <a:t>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seulEt</a:t>
            </a:r>
            <a:r>
              <a:rPr lang="fr-FR" sz="1200" dirty="0">
                <a:effectLst/>
                <a:latin typeface="Verdana" panose="020B0604030504040204" pitchFamily="34" charset="0"/>
              </a:rPr>
              <a:t> in fine, c'est la machine à produire des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excédents</a:t>
            </a:r>
            <a:r>
              <a:rPr lang="fr-FR" sz="1200" dirty="0">
                <a:effectLst/>
                <a:latin typeface="Verdana" panose="020B0604030504040204" pitchFamily="34" charset="0"/>
              </a:rPr>
              <a:t> d'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épargne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qui se grippe. L'Allemagne n'est dans ce contexte plus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obsédée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que par une chose : remettre d'aplomb sa machine à gagner des parts de marché à l'international. C'est un chantier colossal qui l'attend et, en attendant, c'est par la compression de sa demande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intérieure</a:t>
            </a:r>
            <a:r>
              <a:rPr lang="fr-FR" sz="1200" dirty="0">
                <a:effectLst/>
                <a:latin typeface="Verdana" panose="020B0604030504040204" pitchFamily="34" charset="0"/>
              </a:rPr>
              <a:t> et la reconstitution de sa force de frappe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budgétaire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qu'elle entend mener ce combat. </a:t>
            </a:r>
            <a:endParaRPr lang="fr-FR" dirty="0">
              <a:effectLst/>
            </a:endParaRPr>
          </a:p>
          <a:p>
            <a:endParaRPr lang="fr-FR" b="0" dirty="0"/>
          </a:p>
        </p:txBody>
      </p:sp>
      <p:sp>
        <p:nvSpPr>
          <p:cNvPr id="849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89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C429B-B50F-C94F-A3B0-01DF9FEA0BEB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89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8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A6F15-9A73-44F1-2D6F-457F74CA5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>
            <a:extLst>
              <a:ext uri="{FF2B5EF4-FFF2-40B4-BE49-F238E27FC236}">
                <a16:creationId xmlns:a16="http://schemas.microsoft.com/office/drawing/2014/main" id="{1B38C1DA-B720-0A73-CFFC-FDB0D52BC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>
            <a:extLst>
              <a:ext uri="{FF2B5EF4-FFF2-40B4-BE49-F238E27FC236}">
                <a16:creationId xmlns:a16="http://schemas.microsoft.com/office/drawing/2014/main" id="{8CE219ED-2962-8ECA-1880-78AF932D6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0" dirty="0"/>
          </a:p>
        </p:txBody>
      </p:sp>
      <p:sp>
        <p:nvSpPr>
          <p:cNvPr id="84995" name="Espace réservé du numéro de diapositive 3">
            <a:extLst>
              <a:ext uri="{FF2B5EF4-FFF2-40B4-BE49-F238E27FC236}">
                <a16:creationId xmlns:a16="http://schemas.microsoft.com/office/drawing/2014/main" id="{FBD57F9E-2FA8-E668-9BEE-FA1532F7E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89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C429B-B50F-C94F-A3B0-01DF9FEA0BEB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89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09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590D-ECDB-984C-26EF-84BE87C9B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>
            <a:extLst>
              <a:ext uri="{FF2B5EF4-FFF2-40B4-BE49-F238E27FC236}">
                <a16:creationId xmlns:a16="http://schemas.microsoft.com/office/drawing/2014/main" id="{5137E59E-E54F-6DE3-9E37-5FABFE4266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>
            <a:extLst>
              <a:ext uri="{FF2B5EF4-FFF2-40B4-BE49-F238E27FC236}">
                <a16:creationId xmlns:a16="http://schemas.microsoft.com/office/drawing/2014/main" id="{4FA81A5A-E54B-66C6-CC2A-CC91E8059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0" dirty="0"/>
          </a:p>
        </p:txBody>
      </p:sp>
      <p:sp>
        <p:nvSpPr>
          <p:cNvPr id="84995" name="Espace réservé du numéro de diapositive 3">
            <a:extLst>
              <a:ext uri="{FF2B5EF4-FFF2-40B4-BE49-F238E27FC236}">
                <a16:creationId xmlns:a16="http://schemas.microsoft.com/office/drawing/2014/main" id="{4DB5A971-3C28-4D84-8DBA-ED9DC9D66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89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C429B-B50F-C94F-A3B0-01DF9FEA0BEB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89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34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1917B-B87B-DA5C-6C1A-3F3B106FA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>
            <a:extLst>
              <a:ext uri="{FF2B5EF4-FFF2-40B4-BE49-F238E27FC236}">
                <a16:creationId xmlns:a16="http://schemas.microsoft.com/office/drawing/2014/main" id="{FF6CFFF1-6852-7DE8-17BB-EAD5B9AD4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>
            <a:extLst>
              <a:ext uri="{FF2B5EF4-FFF2-40B4-BE49-F238E27FC236}">
                <a16:creationId xmlns:a16="http://schemas.microsoft.com/office/drawing/2014/main" id="{E2FDFFAC-80A6-66E7-F98D-9C67DB757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0" dirty="0"/>
          </a:p>
        </p:txBody>
      </p:sp>
      <p:sp>
        <p:nvSpPr>
          <p:cNvPr id="84995" name="Espace réservé du numéro de diapositive 3">
            <a:extLst>
              <a:ext uri="{FF2B5EF4-FFF2-40B4-BE49-F238E27FC236}">
                <a16:creationId xmlns:a16="http://schemas.microsoft.com/office/drawing/2014/main" id="{363D7288-4B30-CDF3-C955-6099BBF88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89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C429B-B50F-C94F-A3B0-01DF9FEA0BEB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89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E30D5-E68D-116E-3572-21FFBF5FD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7A7EC1-1F14-D53E-5026-F3CB2C4C9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4DA0D8-33E0-7F96-7674-990CF1D3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9E90-B6D4-0044-860C-D164EE75D49F}" type="datetime1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E1726D-A30A-223F-1B18-FBB716C1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026A12-81F9-CC3E-C338-B822F6B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845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0EA9C9-C293-F728-2BF5-C308A145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5BDA9D-58AE-A367-D071-38C757932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2038D-C88E-A37E-86C3-26ED7BCC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889D-8724-E44E-94B8-81202A1111D2}" type="datetime1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DC8115-66B8-3903-6B83-0F2F77C4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2292A-43AD-E9B4-897B-8415753E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974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6906F5-6B1C-792E-CDC8-78C996567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A149EC-46C8-021F-DB3A-F63ED4EB6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AAE565-CCD5-0A9E-2E19-F16ED5F5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749DD-C163-2A44-91D0-F227FE84AA85}" type="datetime1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7BDD-896E-AC71-E288-0C9B74A4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2DD7D-3792-6E26-0D54-48741DB4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84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6F726-1A16-F937-1F0E-22F24936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002CEC-1069-E0EB-C238-4511CAAE4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11FE1-4910-C911-B56D-56A10C5D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7AA1-5531-0D41-A490-1B89043246D1}" type="datetime1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C3A2A1-56E1-BB3C-8514-F04A1808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CFEDAC-9815-8E22-3509-EFA8C64C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12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56D52-6087-DAD9-0EAE-167FBF24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FD64CC-B412-3BB4-837C-76B3C88F0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8F112B-4C63-0586-8032-88B24258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B90E6-C7F6-374F-BABD-959186FB7767}" type="datetime1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DF2BB-7261-3798-1FDE-ECEC0E75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695B60-A2B8-CD66-28DB-CEE6DD9B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64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0FA58-5100-A3CE-76A6-EABFEBE8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D9CAA4-1FDF-0CA9-0A4F-4EB639F60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B7D469-C9B1-CED5-E799-8C6A712F5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6E48D2-A5CA-F935-3CC2-EB16F33A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57BAA-3235-9340-9A67-09004401D761}" type="datetime1">
              <a:rPr lang="fr-FR" smtClean="0"/>
              <a:t>01/12/2025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C9030E-6F52-6C3B-457B-C3D5EC8E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8757A5-49DF-6D11-9A48-409FA173D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2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213A3-AF98-5DF1-DF56-CF70A753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D8CA8D-3C4C-9326-AB7C-F8E9180F6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3C12D1-1D6A-9E9A-D0CD-61378230A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5BD479-4A07-83A5-1449-705D4771A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8B939F-BE1C-48CE-FE9A-41A10FAAA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066660-11F2-10E4-7BC5-260E9FF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A9C9-6F46-564C-8332-9DD62F0B07D6}" type="datetime1">
              <a:rPr lang="fr-FR" smtClean="0"/>
              <a:t>01/12/2025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0C9934-7B5D-C632-AC50-53AFA4229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681011-EA53-FCB9-4DF1-2EFD05B6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1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1A5EB-7D58-2ACC-A381-3CB91832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AC464E-3292-282F-77A9-32834A57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61B5-F6BC-DB48-AA24-74BE6A4F07C9}" type="datetime1">
              <a:rPr lang="fr-FR" smtClean="0"/>
              <a:t>01/12/2025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DB52FB-7433-47EE-1936-B6056EDE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6B4CFC-80DF-20F7-4FE9-F543A6E4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86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589F79-9BD1-2CAD-568A-BDAAB5C5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A12F-1944-834C-B46E-E660F0252041}" type="datetime1">
              <a:rPr lang="fr-FR" smtClean="0"/>
              <a:t>01/12/2025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6C85A3-7189-936D-5958-FD5918078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CA05C0-88AC-D42F-63F9-774BC552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4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22DA3-A698-931A-12FA-5A39ED85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CD38BC-137D-EC47-16A3-6E372CF7F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F8A8E-5CCB-7D41-EE03-B78F380A6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01D6DE-0824-D218-799E-E30B3B88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E686-38B2-B340-A27E-6A1FB7165850}" type="datetime1">
              <a:rPr lang="fr-FR" smtClean="0"/>
              <a:t>01/12/2025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B2ABED-9D9D-2549-E4DA-C5682D53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5FA936-D0DC-DBC1-D314-DC9BF6E5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36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41E66-2FF2-9BF4-5EA3-5E90C1071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754FD-BD94-D09D-9867-BAE964B1E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343E41-24A6-73C1-5593-D9406699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8090F9-2AE3-3052-D293-4D3EF5ED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0FA3-2DCE-FE4C-BACB-3A622768BC98}" type="datetime1">
              <a:rPr lang="fr-FR" smtClean="0"/>
              <a:t>01/12/2025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C68819-1167-2CF3-CF44-19E41D63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FD9AE8-7B3A-2F8C-BEB5-16204A5A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97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78A233B-DFC2-DD3D-E396-A4E1C466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5D110F-1A37-D4B6-8E2B-077FF1228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A4344-A727-D6D0-FC0E-0617340A2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484D9-E84F-D140-8DAD-418373C56E70}" type="datetime1">
              <a:rPr lang="fr-FR" smtClean="0"/>
              <a:t>01/12/2025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228EF8-B445-F452-0254-002C0A25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60F7B6-BEDF-DD9A-8CC7-324BA47FF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1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uegel.org/video/why-should-germany-reduce-its-current-account-surpl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randcontinent.eu/fr/2023/10/25/10-points-sur-les-progres-du-plan-de-relance-europeen-ngeu/" TargetMode="External"/><Relationship Id="rId2" Type="http://schemas.openxmlformats.org/officeDocument/2006/relationships/hyperlink" Target="https://multimedia.europarl.europa.eu/en/video/eprs-economic-and-budgetary-outlook-for-the-european-union-2021_EP11088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7-wl6c4uvc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9EA7409-4333-56DF-8C92-15709CB3B2A2}"/>
              </a:ext>
            </a:extLst>
          </p:cNvPr>
          <p:cNvSpPr txBox="1"/>
          <p:nvPr/>
        </p:nvSpPr>
        <p:spPr>
          <a:xfrm>
            <a:off x="175846" y="827310"/>
            <a:ext cx="118093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KEY DATES</a:t>
            </a:r>
          </a:p>
          <a:p>
            <a:r>
              <a:rPr lang="fr-FR" sz="2800" dirty="0"/>
              <a:t>1989: </a:t>
            </a:r>
            <a:r>
              <a:rPr lang="fr-FR" sz="2800" dirty="0" err="1"/>
              <a:t>Fall</a:t>
            </a:r>
            <a:r>
              <a:rPr lang="fr-FR" sz="2800" dirty="0"/>
              <a:t> of the Berlin </a:t>
            </a:r>
            <a:r>
              <a:rPr lang="fr-FR" sz="2800" dirty="0" err="1"/>
              <a:t>wall</a:t>
            </a:r>
            <a:r>
              <a:rPr lang="fr-FR" sz="2800" dirty="0"/>
              <a:t> </a:t>
            </a:r>
          </a:p>
          <a:p>
            <a:r>
              <a:rPr lang="fr-FR" sz="2800" dirty="0"/>
              <a:t>1990: BRD and DDR re-</a:t>
            </a:r>
            <a:r>
              <a:rPr lang="fr-FR" sz="2800" dirty="0" err="1"/>
              <a:t>unite</a:t>
            </a:r>
            <a:r>
              <a:rPr lang="fr-FR" sz="2800" dirty="0"/>
              <a:t> </a:t>
            </a:r>
          </a:p>
          <a:p>
            <a:r>
              <a:rPr lang="fr-FR" sz="2800" dirty="0" err="1"/>
              <a:t>Consequences</a:t>
            </a:r>
            <a:r>
              <a:rPr lang="fr-FR" sz="28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err="1"/>
              <a:t>Dramatic</a:t>
            </a:r>
            <a:r>
              <a:rPr lang="fr-FR" sz="2800" b="1" dirty="0"/>
              <a:t> </a:t>
            </a:r>
            <a:r>
              <a:rPr lang="fr-FR" sz="2800" b="1" dirty="0" err="1"/>
              <a:t>cost</a:t>
            </a:r>
            <a:r>
              <a:rPr lang="fr-FR" sz="2800" b="1" dirty="0"/>
              <a:t> </a:t>
            </a:r>
            <a:r>
              <a:rPr lang="fr-FR" sz="2800" dirty="0"/>
              <a:t>(net </a:t>
            </a:r>
            <a:r>
              <a:rPr lang="fr-FR" sz="2800" dirty="0" err="1"/>
              <a:t>transfers</a:t>
            </a:r>
            <a:r>
              <a:rPr lang="fr-FR" sz="2800" dirty="0"/>
              <a:t> of 900 Billion € </a:t>
            </a:r>
            <a:r>
              <a:rPr lang="fr-FR" sz="2800" dirty="0" err="1"/>
              <a:t>from</a:t>
            </a:r>
            <a:r>
              <a:rPr lang="fr-FR" sz="2800" dirty="0"/>
              <a:t> West to East </a:t>
            </a:r>
            <a:r>
              <a:rPr lang="fr-FR" sz="2800" dirty="0" err="1"/>
              <a:t>between</a:t>
            </a:r>
            <a:r>
              <a:rPr lang="fr-FR" sz="2800" dirty="0"/>
              <a:t> 1991 and 2003- </a:t>
            </a:r>
            <a:r>
              <a:rPr lang="fr-FR" sz="2800" dirty="0" err="1"/>
              <a:t>half</a:t>
            </a:r>
            <a:r>
              <a:rPr lang="fr-FR" sz="2800" dirty="0"/>
              <a:t> of a </a:t>
            </a:r>
            <a:r>
              <a:rPr lang="fr-FR" sz="2800" dirty="0" err="1"/>
              <a:t>year</a:t>
            </a:r>
            <a:r>
              <a:rPr lang="fr-FR" sz="2800" dirty="0"/>
              <a:t> GDP over </a:t>
            </a:r>
            <a:r>
              <a:rPr lang="fr-FR" sz="2800" dirty="0" err="1"/>
              <a:t>this</a:t>
            </a:r>
            <a:r>
              <a:rPr lang="fr-FR" sz="2800" dirty="0"/>
              <a:t> </a:t>
            </a:r>
            <a:r>
              <a:rPr lang="fr-FR" sz="2800" dirty="0" err="1"/>
              <a:t>period</a:t>
            </a:r>
            <a:r>
              <a:rPr lang="fr-FR" sz="2800" dirty="0"/>
              <a:t>) and </a:t>
            </a:r>
            <a:r>
              <a:rPr lang="fr-FR" sz="2800" u="sng" dirty="0" err="1"/>
              <a:t>prolonged</a:t>
            </a:r>
            <a:r>
              <a:rPr lang="fr-FR" sz="2800" u="sng" dirty="0"/>
              <a:t> </a:t>
            </a:r>
            <a:r>
              <a:rPr lang="fr-FR" sz="2800" u="sng" dirty="0" err="1"/>
              <a:t>period</a:t>
            </a:r>
            <a:r>
              <a:rPr lang="fr-FR" sz="2800" u="sng" dirty="0"/>
              <a:t> of </a:t>
            </a:r>
            <a:r>
              <a:rPr lang="fr-FR" sz="2800" u="sng" dirty="0" err="1"/>
              <a:t>dismal</a:t>
            </a:r>
            <a:r>
              <a:rPr lang="fr-FR" sz="2800" u="sng" dirty="0"/>
              <a:t> </a:t>
            </a:r>
            <a:r>
              <a:rPr lang="fr-FR" sz="2800" u="sng" dirty="0" err="1"/>
              <a:t>economic</a:t>
            </a:r>
            <a:r>
              <a:rPr lang="fr-FR" sz="2800" u="sng" dirty="0"/>
              <a:t> performance; </a:t>
            </a:r>
          </a:p>
          <a:p>
            <a:r>
              <a:rPr lang="fr-FR" sz="2800" dirty="0" err="1"/>
              <a:t>Still</a:t>
            </a:r>
            <a:r>
              <a:rPr lang="fr-FR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/>
              <a:t>gave </a:t>
            </a:r>
            <a:r>
              <a:rPr lang="fr-FR" sz="2800" b="1" dirty="0" err="1"/>
              <a:t>employers</a:t>
            </a:r>
            <a:r>
              <a:rPr lang="fr-FR" sz="2800" b="1" dirty="0"/>
              <a:t> </a:t>
            </a:r>
            <a:r>
              <a:rPr lang="fr-FR" sz="2800" b="1" dirty="0" err="1"/>
              <a:t>access</a:t>
            </a:r>
            <a:r>
              <a:rPr lang="fr-FR" sz="2800" b="1" dirty="0"/>
              <a:t> to East </a:t>
            </a:r>
            <a:r>
              <a:rPr lang="fr-FR" sz="2800" b="1" dirty="0" err="1"/>
              <a:t>European</a:t>
            </a:r>
            <a:r>
              <a:rPr lang="fr-FR" sz="2800" b="1" dirty="0"/>
              <a:t> countries </a:t>
            </a:r>
            <a:r>
              <a:rPr lang="fr-FR" sz="2800" b="1" dirty="0" err="1"/>
              <a:t>with</a:t>
            </a:r>
            <a:r>
              <a:rPr lang="fr-FR" sz="2800" b="1" dirty="0"/>
              <a:t> </a:t>
            </a:r>
            <a:r>
              <a:rPr lang="fr-FR" sz="2800" b="1" dirty="0" err="1"/>
              <a:t>lower</a:t>
            </a:r>
            <a:r>
              <a:rPr lang="fr-FR" sz="2800" b="1" dirty="0"/>
              <a:t> labour </a:t>
            </a:r>
            <a:r>
              <a:rPr lang="fr-FR" sz="2800" b="1" dirty="0" err="1"/>
              <a:t>costs</a:t>
            </a:r>
            <a:r>
              <a:rPr lang="fr-FR" sz="2800" b="1" dirty="0"/>
              <a:t> (and </a:t>
            </a:r>
            <a:r>
              <a:rPr lang="fr-FR" sz="2800" b="1" dirty="0" err="1"/>
              <a:t>qualified</a:t>
            </a:r>
            <a:r>
              <a:rPr lang="fr-FR" sz="2800" b="1" dirty="0"/>
              <a:t> staff) </a:t>
            </a:r>
            <a:r>
              <a:rPr lang="fr-FR" sz="2800" dirty="0"/>
              <a:t>(stock of FDI to </a:t>
            </a:r>
            <a:r>
              <a:rPr lang="fr-FR" sz="2800" dirty="0" err="1"/>
              <a:t>Poland</a:t>
            </a:r>
            <a:r>
              <a:rPr lang="fr-FR" sz="2800" dirty="0"/>
              <a:t>, </a:t>
            </a:r>
            <a:r>
              <a:rPr lang="fr-FR" sz="2800" dirty="0" err="1"/>
              <a:t>Hungary</a:t>
            </a:r>
            <a:r>
              <a:rPr lang="fr-FR" sz="2800" dirty="0"/>
              <a:t>, </a:t>
            </a:r>
            <a:r>
              <a:rPr lang="fr-FR" sz="2800" dirty="0" err="1"/>
              <a:t>Czech</a:t>
            </a:r>
            <a:r>
              <a:rPr lang="fr-FR" sz="2800" dirty="0"/>
              <a:t> Rep and </a:t>
            </a:r>
            <a:r>
              <a:rPr lang="fr-FR" sz="2800" dirty="0" err="1"/>
              <a:t>Slovakia</a:t>
            </a:r>
            <a:r>
              <a:rPr lang="fr-FR" sz="2800" dirty="0"/>
              <a:t> 1% of German GDP in 2001, 2.3 % in 2010).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But </a:t>
            </a:r>
            <a:r>
              <a:rPr lang="fr-FR" sz="2800" dirty="0" err="1"/>
              <a:t>with</a:t>
            </a:r>
            <a:r>
              <a:rPr lang="fr-FR" sz="2800" dirty="0"/>
              <a:t> the </a:t>
            </a:r>
            <a:r>
              <a:rPr lang="fr-FR" sz="2800" dirty="0" err="1"/>
              <a:t>re-unification</a:t>
            </a:r>
            <a:r>
              <a:rPr lang="fr-FR" sz="2800" dirty="0"/>
              <a:t>, </a:t>
            </a:r>
            <a:r>
              <a:rPr lang="fr-FR" sz="2800" dirty="0" err="1"/>
              <a:t>less</a:t>
            </a:r>
            <a:r>
              <a:rPr lang="fr-FR" sz="2800" dirty="0"/>
              <a:t> </a:t>
            </a:r>
            <a:r>
              <a:rPr lang="fr-FR" sz="2800" dirty="0" err="1"/>
              <a:t>bargaining</a:t>
            </a:r>
            <a:r>
              <a:rPr lang="fr-FR" sz="2800" dirty="0"/>
              <a:t> power for German </a:t>
            </a:r>
            <a:r>
              <a:rPr lang="fr-FR" sz="2800" dirty="0" err="1"/>
              <a:t>workers</a:t>
            </a:r>
            <a:endParaRPr lang="fr-FR" sz="2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EAABA7A-A9B4-C083-02CD-049A1E17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</a:t>
            </a:fld>
            <a:endParaRPr lang="fr-F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D5F2E1F-2897-4384-A767-4F009079E4C4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 err="1">
                <a:solidFill>
                  <a:schemeClr val="bg1"/>
                </a:solidFill>
                <a:latin typeface="Arial" charset="0"/>
              </a:rPr>
              <a:t>Late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1980’s: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Re-unification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and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consequences</a:t>
            </a:r>
            <a:endParaRPr lang="fr-FR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80A63-F3AA-5EEF-3BF6-C5424F7B5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161BDB-2594-A17B-1FB3-D8616738CF30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A0B072-A0B3-A5CB-6076-9BE9166E6971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7EAB45-00DB-38AE-9895-34D5BE03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94" y="1074595"/>
            <a:ext cx="9174894" cy="47589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FFB7D3-132E-C859-0294-6064B5FCC766}"/>
              </a:ext>
            </a:extLst>
          </p:cNvPr>
          <p:cNvSpPr txBox="1"/>
          <p:nvPr/>
        </p:nvSpPr>
        <p:spPr>
          <a:xfrm>
            <a:off x="1202267" y="6299200"/>
            <a:ext cx="24160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Source : OCDE,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38C565-93A8-62F7-D061-554DAA4C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10</a:t>
            </a:fld>
            <a:endParaRPr lang="fr-FR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DF90813-207E-15D5-3332-2B19566A5BDA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 err="1">
                <a:solidFill>
                  <a:schemeClr val="bg1"/>
                </a:solidFill>
                <a:latin typeface="Arial" charset="0"/>
              </a:rPr>
              <a:t>Unemployment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rates in Spain,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Italy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, France and Germany 2002-2020</a:t>
            </a:r>
          </a:p>
        </p:txBody>
      </p:sp>
    </p:spTree>
    <p:extLst>
      <p:ext uri="{BB962C8B-B14F-4D97-AF65-F5344CB8AC3E}">
        <p14:creationId xmlns:p14="http://schemas.microsoft.com/office/powerpoint/2010/main" val="179175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F0759-157D-4530-6825-61CFE5BD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A04C7D-8335-6C4F-BF6D-853A45351F2E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D0C37A-1E45-E74E-9A42-BBCDE88E6B93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DE809E-3CED-0657-EC75-689C26A6B9E0}"/>
              </a:ext>
            </a:extLst>
          </p:cNvPr>
          <p:cNvSpPr txBox="1"/>
          <p:nvPr/>
        </p:nvSpPr>
        <p:spPr>
          <a:xfrm>
            <a:off x="254002" y="778933"/>
            <a:ext cx="945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 err="1"/>
              <a:t>Lack</a:t>
            </a:r>
            <a:r>
              <a:rPr lang="fr-FR" sz="2400" dirty="0"/>
              <a:t> of convergence </a:t>
            </a:r>
            <a:r>
              <a:rPr lang="fr-FR" sz="2400" dirty="0" err="1"/>
              <a:t>within</a:t>
            </a:r>
            <a:r>
              <a:rPr lang="fr-FR" sz="2400" dirty="0"/>
              <a:t> the E.U, </a:t>
            </a:r>
            <a:r>
              <a:rPr lang="fr-FR" sz="2400" dirty="0" err="1"/>
              <a:t>leading</a:t>
            </a:r>
            <a:r>
              <a:rPr lang="fr-FR" sz="2400" dirty="0"/>
              <a:t> to a </a:t>
            </a:r>
            <a:r>
              <a:rPr lang="fr-FR" sz="2400" dirty="0" err="1"/>
              <a:t>loss</a:t>
            </a:r>
            <a:r>
              <a:rPr lang="fr-FR" sz="2400" dirty="0"/>
              <a:t> of trust in the E.U.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9D9996-AE67-8528-A381-8664F18088A5}"/>
              </a:ext>
            </a:extLst>
          </p:cNvPr>
          <p:cNvSpPr txBox="1"/>
          <p:nvPr/>
        </p:nvSpPr>
        <p:spPr>
          <a:xfrm>
            <a:off x="302194" y="2133600"/>
            <a:ext cx="9877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/>
              <a:t>exchange rate </a:t>
            </a:r>
            <a:r>
              <a:rPr lang="fr-FR" sz="2400" dirty="0" err="1"/>
              <a:t>undervalued</a:t>
            </a:r>
            <a:r>
              <a:rPr lang="fr-FR" sz="2400" dirty="0"/>
              <a:t> for Germany, and </a:t>
            </a:r>
            <a:r>
              <a:rPr lang="fr-FR" sz="2400" dirty="0" err="1"/>
              <a:t>overvalued</a:t>
            </a:r>
            <a:r>
              <a:rPr lang="fr-FR" sz="2400" dirty="0"/>
              <a:t> for </a:t>
            </a:r>
            <a:r>
              <a:rPr lang="fr-FR" sz="2400" dirty="0" err="1"/>
              <a:t>Italy</a:t>
            </a:r>
            <a:r>
              <a:rPr lang="fr-FR" sz="2400" dirty="0"/>
              <a:t> and Spain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D74CEB-6F10-1588-2A29-488C6EDA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0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B181B-C257-A789-D0E4-CF24FAF9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9E35B1-287B-3EDA-CC8C-2456EA998C0F}"/>
              </a:ext>
            </a:extLst>
          </p:cNvPr>
          <p:cNvSpPr txBox="1"/>
          <p:nvPr/>
        </p:nvSpPr>
        <p:spPr>
          <a:xfrm>
            <a:off x="683822" y="4214904"/>
            <a:ext cx="95467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Article 3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Questioning the claim of Germany’s ‘employment miracle’ Ravi Tripathi Jan 2019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dirty="0"/>
              <a:t>: </a:t>
            </a:r>
            <a:r>
              <a:rPr lang="en-US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strengthened division of </a:t>
            </a:r>
            <a:r>
              <a:rPr lang="en-US" sz="2400" u="sn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labour</a:t>
            </a:r>
            <a:r>
              <a:rPr lang="en-US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based on gender and work arrangement (part-time) better explains the miracle in the employment numbers than an increase in the volume of work.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9578E4-EED9-0CAF-6046-768EE4860D12}"/>
              </a:ext>
            </a:extLst>
          </p:cNvPr>
          <p:cNvSpPr txBox="1"/>
          <p:nvPr/>
        </p:nvSpPr>
        <p:spPr>
          <a:xfrm>
            <a:off x="690601" y="3266856"/>
            <a:ext cx="1069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/>
              <a:t>See</a:t>
            </a:r>
            <a:r>
              <a:rPr lang="fr-FR" sz="2400" dirty="0"/>
              <a:t> Article 2  on German labour </a:t>
            </a:r>
            <a:r>
              <a:rPr lang="fr-FR" sz="2400" dirty="0" err="1"/>
              <a:t>market</a:t>
            </a:r>
            <a:r>
              <a:rPr lang="fr-FR" sz="2400" dirty="0"/>
              <a:t> 2019- </a:t>
            </a:r>
            <a:r>
              <a:rPr lang="fr-FR" sz="2400" dirty="0" err="1"/>
              <a:t>voluntary</a:t>
            </a:r>
            <a:r>
              <a:rPr lang="fr-FR" sz="2400" dirty="0"/>
              <a:t> or </a:t>
            </a:r>
            <a:r>
              <a:rPr lang="fr-FR" sz="2400" dirty="0" err="1"/>
              <a:t>involuntary</a:t>
            </a:r>
            <a:r>
              <a:rPr lang="fr-FR" sz="2400" dirty="0"/>
              <a:t> part-</a:t>
            </a:r>
            <a:r>
              <a:rPr lang="fr-FR" sz="2400" dirty="0" err="1"/>
              <a:t>timers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E62F5D-A276-F0B3-6BA2-BCEC12A38F93}"/>
              </a:ext>
            </a:extLst>
          </p:cNvPr>
          <p:cNvSpPr txBox="1"/>
          <p:nvPr/>
        </p:nvSpPr>
        <p:spPr>
          <a:xfrm>
            <a:off x="498766" y="1056447"/>
            <a:ext cx="11476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The </a:t>
            </a:r>
            <a:r>
              <a:rPr lang="fr-FR" sz="2400" dirty="0" err="1"/>
              <a:t>criticism</a:t>
            </a:r>
            <a:r>
              <a:rPr lang="fr-FR" sz="2400" dirty="0"/>
              <a:t> of the </a:t>
            </a:r>
            <a:r>
              <a:rPr lang="fr-FR" sz="2400" dirty="0" err="1"/>
              <a:t>trade</a:t>
            </a:r>
            <a:r>
              <a:rPr lang="fr-FR" sz="2400" dirty="0"/>
              <a:t> surplus: </a:t>
            </a:r>
            <a:r>
              <a:rPr lang="fr-FR" sz="2400" dirty="0">
                <a:hlinkClick r:id="rId3"/>
              </a:rPr>
              <a:t>https://www.bruegel.org/video/why-should-germany-reduce-its-current-account-surplus</a:t>
            </a:r>
            <a:endParaRPr lang="fr-FR" sz="2400" dirty="0"/>
          </a:p>
          <a:p>
            <a:r>
              <a:rPr lang="fr-FR" sz="2400" dirty="0"/>
              <a:t>2013</a:t>
            </a:r>
          </a:p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 1 ‘Germany may be the biggest loser if it doesn’t start spending’ Oct 2014 Joerg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Bibow</a:t>
            </a:r>
            <a:endParaRPr lang="fr-FR" sz="24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620D10-5700-4A59-EF73-61975CFB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12</a:t>
            </a:fld>
            <a:endParaRPr lang="fr-FR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0C23CD02-ADFF-8FCC-5A08-63DB63A71DFD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 err="1">
                <a:solidFill>
                  <a:schemeClr val="bg1"/>
                </a:solidFill>
                <a:latin typeface="Arial" charset="0"/>
              </a:rPr>
              <a:t>Criticism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addressed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to the German model</a:t>
            </a:r>
          </a:p>
        </p:txBody>
      </p:sp>
    </p:spTree>
    <p:extLst>
      <p:ext uri="{BB962C8B-B14F-4D97-AF65-F5344CB8AC3E}">
        <p14:creationId xmlns:p14="http://schemas.microsoft.com/office/powerpoint/2010/main" val="7885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716E3-9F97-4B5C-17C6-B8D2D7A8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B19FF7-A4FC-63D9-B3E7-F3729A9B4EE2}"/>
              </a:ext>
            </a:extLst>
          </p:cNvPr>
          <p:cNvSpPr txBox="1"/>
          <p:nvPr/>
        </p:nvSpPr>
        <p:spPr>
          <a:xfrm>
            <a:off x="2024743" y="11974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A5A0B6-C793-5DD1-2B0E-0755A1ECF82D}"/>
              </a:ext>
            </a:extLst>
          </p:cNvPr>
          <p:cNvSpPr txBox="1"/>
          <p:nvPr/>
        </p:nvSpPr>
        <p:spPr>
          <a:xfrm>
            <a:off x="35633" y="703741"/>
            <a:ext cx="1203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the Next </a:t>
            </a:r>
            <a:r>
              <a:rPr lang="fr-FR" sz="2400" dirty="0" err="1"/>
              <a:t>Generation</a:t>
            </a:r>
            <a:r>
              <a:rPr lang="fr-FR" sz="2400" dirty="0"/>
              <a:t> EU plan (NGEU) </a:t>
            </a:r>
            <a:r>
              <a:rPr lang="fr-FR" sz="2400" dirty="0">
                <a:hlinkClick r:id="rId2"/>
              </a:rPr>
              <a:t>https://multimedia.europarl.europa.eu/en/video/eprs-economic-and-budgetary-outlook-for-the-european-union-2021_EP110880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72D8A8-A23D-D28A-754C-15AA5747A8DA}"/>
              </a:ext>
            </a:extLst>
          </p:cNvPr>
          <p:cNvSpPr txBox="1"/>
          <p:nvPr/>
        </p:nvSpPr>
        <p:spPr>
          <a:xfrm>
            <a:off x="116381" y="2481793"/>
            <a:ext cx="9925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To finance a 750 Billion € plan, the 27 Union </a:t>
            </a:r>
            <a:r>
              <a:rPr lang="fr-FR" sz="2400" dirty="0" err="1"/>
              <a:t>members</a:t>
            </a:r>
            <a:r>
              <a:rPr lang="fr-FR" sz="2400" dirty="0"/>
              <a:t> have </a:t>
            </a:r>
            <a:r>
              <a:rPr lang="fr-FR" sz="2400" dirty="0" err="1"/>
              <a:t>decided</a:t>
            </a:r>
            <a:r>
              <a:rPr lang="fr-FR" sz="2400" dirty="0"/>
              <a:t> to </a:t>
            </a:r>
            <a:r>
              <a:rPr lang="fr-FR" sz="2400" dirty="0" err="1"/>
              <a:t>share</a:t>
            </a:r>
            <a:r>
              <a:rPr lang="fr-FR" sz="2400" dirty="0"/>
              <a:t> a </a:t>
            </a:r>
            <a:r>
              <a:rPr lang="fr-FR" sz="2400" dirty="0" err="1"/>
              <a:t>common</a:t>
            </a:r>
            <a:r>
              <a:rPr lang="fr-FR" sz="2400" dirty="0"/>
              <a:t> </a:t>
            </a:r>
            <a:r>
              <a:rPr lang="fr-FR" sz="2400" dirty="0" err="1"/>
              <a:t>debt</a:t>
            </a:r>
            <a:r>
              <a:rPr lang="fr-FR" sz="2400" dirty="0"/>
              <a:t>. </a:t>
            </a:r>
          </a:p>
          <a:p>
            <a:endParaRPr lang="fr-FR" sz="2400" dirty="0"/>
          </a:p>
          <a:p>
            <a:r>
              <a:rPr lang="fr-FR" sz="2400" dirty="0"/>
              <a:t>Subsidies and </a:t>
            </a:r>
            <a:r>
              <a:rPr lang="fr-FR" sz="2400" dirty="0" err="1"/>
              <a:t>loan</a:t>
            </a:r>
            <a:endParaRPr lang="fr-FR" sz="2400" dirty="0"/>
          </a:p>
          <a:p>
            <a:r>
              <a:rPr lang="fr-FR" sz="2400" dirty="0" err="1"/>
              <a:t>Granted</a:t>
            </a:r>
            <a:r>
              <a:rPr lang="fr-FR" sz="2400" dirty="0"/>
              <a:t> </a:t>
            </a:r>
            <a:r>
              <a:rPr lang="fr-FR" sz="2400" dirty="0" err="1"/>
              <a:t>according</a:t>
            </a:r>
            <a:r>
              <a:rPr lang="fr-FR" sz="2400" dirty="0"/>
              <a:t> to a </a:t>
            </a:r>
            <a:r>
              <a:rPr lang="fr-FR" sz="2400" dirty="0" err="1"/>
              <a:t>country’s</a:t>
            </a:r>
            <a:r>
              <a:rPr lang="fr-FR" sz="2400" dirty="0"/>
              <a:t> population, GDP/capita, and </a:t>
            </a:r>
            <a:r>
              <a:rPr lang="fr-FR" sz="2400" dirty="0" err="1"/>
              <a:t>unemployment</a:t>
            </a:r>
            <a:r>
              <a:rPr lang="fr-FR" sz="2400" dirty="0"/>
              <a:t> rate </a:t>
            </a:r>
            <a:r>
              <a:rPr lang="fr-FR" sz="2400" dirty="0" err="1"/>
              <a:t>before</a:t>
            </a:r>
            <a:r>
              <a:rPr lang="fr-FR" sz="2400" dirty="0"/>
              <a:t> Covid</a:t>
            </a:r>
          </a:p>
          <a:p>
            <a:r>
              <a:rPr lang="fr-FR" sz="2400" dirty="0">
                <a:hlinkClick r:id="rId3"/>
              </a:rPr>
              <a:t>https://legrandcontinent.eu/fr/2023/10/25/10-points-sur-les-progres-du-plan-de-relance-europeen-ngeu/</a:t>
            </a:r>
            <a:r>
              <a:rPr lang="fr-FR" sz="2400" dirty="0"/>
              <a:t> </a:t>
            </a:r>
          </a:p>
          <a:p>
            <a:endParaRPr lang="fr-FR" sz="2400" dirty="0"/>
          </a:p>
          <a:p>
            <a:r>
              <a:rPr lang="fr-FR" sz="2400" dirty="0"/>
              <a:t>27% for </a:t>
            </a:r>
            <a:r>
              <a:rPr lang="fr-FR" sz="2400" dirty="0" err="1"/>
              <a:t>energy</a:t>
            </a:r>
            <a:r>
              <a:rPr lang="fr-FR" sz="2400" dirty="0"/>
              <a:t> transition</a:t>
            </a:r>
          </a:p>
          <a:p>
            <a:r>
              <a:rPr lang="fr-FR" sz="2400" dirty="0"/>
              <a:t>20% to </a:t>
            </a:r>
            <a:r>
              <a:rPr lang="fr-FR" sz="2400" dirty="0" err="1"/>
              <a:t>promote</a:t>
            </a:r>
            <a:r>
              <a:rPr lang="fr-FR" sz="2400" dirty="0"/>
              <a:t> digital solutions</a:t>
            </a:r>
          </a:p>
          <a:p>
            <a:r>
              <a:rPr lang="fr-FR" sz="2400" dirty="0">
                <a:hlinkClick r:id="rId4"/>
              </a:rPr>
              <a:t>https://www.youtube.com/watch?v=7-wl6c4uvcE</a:t>
            </a:r>
            <a:endParaRPr 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6F0D04-2764-5D77-53C0-ED0A8189E832}"/>
              </a:ext>
            </a:extLst>
          </p:cNvPr>
          <p:cNvSpPr txBox="1"/>
          <p:nvPr/>
        </p:nvSpPr>
        <p:spPr>
          <a:xfrm>
            <a:off x="60960" y="1610868"/>
            <a:ext cx="12131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Since</a:t>
            </a:r>
            <a:r>
              <a:rPr lang="fr-FR" sz="2400" dirty="0"/>
              <a:t> the </a:t>
            </a:r>
            <a:r>
              <a:rPr lang="fr-FR" sz="2400" dirty="0" err="1"/>
              <a:t>beginning</a:t>
            </a:r>
            <a:r>
              <a:rPr lang="fr-FR" sz="2400" dirty="0"/>
              <a:t> of the Covid-10 </a:t>
            </a:r>
            <a:r>
              <a:rPr lang="fr-FR" sz="2400" dirty="0" err="1"/>
              <a:t>crisis</a:t>
            </a:r>
            <a:r>
              <a:rPr lang="fr-FR" sz="2400" dirty="0"/>
              <a:t> (March 2020), the ECB has </a:t>
            </a:r>
            <a:r>
              <a:rPr lang="fr-FR" sz="2400" dirty="0" err="1"/>
              <a:t>insured</a:t>
            </a:r>
            <a:r>
              <a:rPr lang="fr-FR" sz="2400" dirty="0"/>
              <a:t> the </a:t>
            </a:r>
            <a:r>
              <a:rPr lang="fr-FR" sz="2400" dirty="0" err="1"/>
              <a:t>solvency</a:t>
            </a:r>
            <a:r>
              <a:rPr lang="fr-FR" sz="2400" dirty="0"/>
              <a:t> of ALL countries of the EU, by </a:t>
            </a:r>
            <a:r>
              <a:rPr lang="fr-FR" sz="2400" dirty="0" err="1"/>
              <a:t>buying</a:t>
            </a:r>
            <a:r>
              <a:rPr lang="fr-FR" sz="2400" dirty="0"/>
              <a:t> out </a:t>
            </a:r>
            <a:r>
              <a:rPr lang="fr-FR" sz="2400" dirty="0" err="1"/>
              <a:t>their</a:t>
            </a:r>
            <a:r>
              <a:rPr lang="fr-FR" sz="2400" dirty="0"/>
              <a:t> public </a:t>
            </a:r>
            <a:r>
              <a:rPr lang="fr-FR" sz="2400" dirty="0" err="1"/>
              <a:t>debts</a:t>
            </a:r>
            <a:endParaRPr lang="fr-FR" sz="2400" dirty="0"/>
          </a:p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590B0F-E2BB-0C38-2ADB-54A96E59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13</a:t>
            </a:fld>
            <a:endParaRPr lang="fr-FR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A7372BF-1F14-1AA4-8D63-4E0AEB03BCF2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New perspectives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since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Covid-19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crisis</a:t>
            </a:r>
            <a:endParaRPr lang="fr-FR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6324600" cy="838200"/>
          </a:xfrm>
        </p:spPr>
        <p:txBody>
          <a:bodyPr/>
          <a:lstStyle/>
          <a:p>
            <a:pPr eaLnBrk="1" hangingPunct="1"/>
            <a:r>
              <a:rPr lang="fr-FR" sz="2400" dirty="0">
                <a:latin typeface="Arial" charset="0"/>
              </a:rPr>
              <a:t>CRISIS OF THE GERMAN MODEL</a:t>
            </a:r>
          </a:p>
        </p:txBody>
      </p:sp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6003925" y="3290888"/>
            <a:ext cx="227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aseline="3000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fr-F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6EA46C-FCAA-E424-2A5B-5A7405F71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990600"/>
            <a:ext cx="4649711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C94B05-E865-32F2-93F6-AE751EAEE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721"/>
            <a:ext cx="1905000" cy="10545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A5F738-5A87-0ACD-9367-CFD74FCF9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50" y="987186"/>
            <a:ext cx="4316250" cy="2303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46C05E-EC4A-330F-784D-62F4D3815F28}"/>
              </a:ext>
            </a:extLst>
          </p:cNvPr>
          <p:cNvSpPr txBox="1"/>
          <p:nvPr/>
        </p:nvSpPr>
        <p:spPr>
          <a:xfrm>
            <a:off x="6509809" y="3809999"/>
            <a:ext cx="447992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 model in </a:t>
            </a:r>
            <a:r>
              <a:rPr lang="fr-FR" dirty="0" err="1"/>
              <a:t>crisis</a:t>
            </a:r>
            <a:r>
              <a:rPr lang="fr-FR" dirty="0"/>
              <a:t> for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reasons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The </a:t>
            </a:r>
            <a:r>
              <a:rPr lang="fr-FR" dirty="0" err="1"/>
              <a:t>increase</a:t>
            </a:r>
            <a:r>
              <a:rPr lang="fr-FR" dirty="0"/>
              <a:t> of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costs</a:t>
            </a:r>
            <a:r>
              <a:rPr lang="fr-FR" dirty="0"/>
              <a:t> in Europe</a:t>
            </a:r>
          </a:p>
          <a:p>
            <a:pPr marL="285750" indent="-285750">
              <a:buFontTx/>
              <a:buChar char="-"/>
            </a:pPr>
            <a:r>
              <a:rPr lang="fr-FR" dirty="0"/>
              <a:t>The </a:t>
            </a:r>
            <a:r>
              <a:rPr lang="fr-FR" dirty="0" err="1"/>
              <a:t>loss</a:t>
            </a:r>
            <a:r>
              <a:rPr lang="fr-FR" dirty="0"/>
              <a:t> of </a:t>
            </a:r>
            <a:r>
              <a:rPr lang="fr-FR" dirty="0" err="1"/>
              <a:t>competitiveness</a:t>
            </a:r>
            <a:r>
              <a:rPr lang="fr-FR" dirty="0"/>
              <a:t> of German </a:t>
            </a:r>
            <a:r>
              <a:rPr lang="fr-FR" dirty="0" err="1"/>
              <a:t>industry</a:t>
            </a:r>
            <a:r>
              <a:rPr lang="fr-FR" dirty="0"/>
              <a:t> in key </a:t>
            </a:r>
            <a:r>
              <a:rPr lang="fr-FR" dirty="0" err="1"/>
              <a:t>strategic</a:t>
            </a:r>
            <a:r>
              <a:rPr lang="fr-FR" dirty="0"/>
              <a:t> </a:t>
            </a:r>
            <a:r>
              <a:rPr lang="fr-FR" dirty="0" err="1"/>
              <a:t>sectors</a:t>
            </a:r>
            <a:r>
              <a:rPr lang="fr-FR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dirty="0"/>
              <a:t> </a:t>
            </a:r>
            <a:r>
              <a:rPr lang="fr-FR" dirty="0" err="1"/>
              <a:t>Protectionist</a:t>
            </a:r>
            <a:r>
              <a:rPr lang="fr-FR" dirty="0"/>
              <a:t> </a:t>
            </a:r>
            <a:r>
              <a:rPr lang="fr-FR" dirty="0" err="1"/>
              <a:t>policies</a:t>
            </a:r>
            <a:r>
              <a:rPr lang="fr-FR" dirty="0"/>
              <a:t> in China/ the US and the </a:t>
            </a:r>
            <a:r>
              <a:rPr lang="fr-FR" dirty="0" err="1"/>
              <a:t>competition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China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5A77F3-860F-A170-C209-A706E521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8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43C297C-C690-C182-E320-CFE8B664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3">
            <a:extLst>
              <a:ext uri="{FF2B5EF4-FFF2-40B4-BE49-F238E27FC236}">
                <a16:creationId xmlns:a16="http://schemas.microsoft.com/office/drawing/2014/main" id="{5B81D4C4-44D2-D996-36E1-EE30B798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290888"/>
            <a:ext cx="227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aseline="3000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fr-F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404A00-27CE-19D3-2E31-0AC1172B685C}"/>
              </a:ext>
            </a:extLst>
          </p:cNvPr>
          <p:cNvSpPr txBox="1"/>
          <p:nvPr/>
        </p:nvSpPr>
        <p:spPr>
          <a:xfrm>
            <a:off x="1121664" y="1024128"/>
            <a:ext cx="10449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Article 4 : Germany ‘s major </a:t>
            </a:r>
            <a:r>
              <a:rPr lang="fr-FR" sz="2400" b="1" dirty="0" err="1"/>
              <a:t>economic</a:t>
            </a:r>
            <a:r>
              <a:rPr lang="fr-FR" sz="2400" b="1" dirty="0"/>
              <a:t> </a:t>
            </a:r>
            <a:r>
              <a:rPr lang="fr-FR" sz="2400" b="1" dirty="0" err="1"/>
              <a:t>error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taking</a:t>
            </a:r>
            <a:r>
              <a:rPr lang="fr-FR" sz="2400" b="1" dirty="0"/>
              <a:t> all of Europe down </a:t>
            </a:r>
            <a:r>
              <a:rPr lang="fr-FR" sz="2400" b="1" dirty="0" err="1"/>
              <a:t>with</a:t>
            </a:r>
            <a:r>
              <a:rPr lang="fr-FR" sz="2400" b="1" dirty="0"/>
              <a:t> </a:t>
            </a:r>
            <a:r>
              <a:rPr lang="fr-FR" sz="2400" b="1" dirty="0" err="1"/>
              <a:t>it</a:t>
            </a:r>
            <a:r>
              <a:rPr lang="fr-FR" sz="2400" b="1" dirty="0"/>
              <a:t> </a:t>
            </a:r>
            <a:r>
              <a:rPr lang="fr-FR" sz="2400" dirty="0" err="1"/>
              <a:t>Eric</a:t>
            </a:r>
            <a:r>
              <a:rPr lang="fr-FR" sz="2400" dirty="0"/>
              <a:t> Albert Sept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131A86-F648-D8DE-191F-34E3CD481400}"/>
              </a:ext>
            </a:extLst>
          </p:cNvPr>
          <p:cNvSpPr txBox="1"/>
          <p:nvPr/>
        </p:nvSpPr>
        <p:spPr>
          <a:xfrm>
            <a:off x="975361" y="2084130"/>
            <a:ext cx="99730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The </a:t>
            </a:r>
            <a:r>
              <a:rPr lang="fr-FR" sz="2400" dirty="0" err="1"/>
              <a:t>problem</a:t>
            </a:r>
            <a:r>
              <a:rPr lang="fr-FR" sz="2400" dirty="0"/>
              <a:t> of the ‘</a:t>
            </a:r>
            <a:r>
              <a:rPr lang="fr-FR" sz="2400" dirty="0" err="1"/>
              <a:t>debt</a:t>
            </a:r>
            <a:r>
              <a:rPr lang="fr-FR" sz="2400" dirty="0"/>
              <a:t> </a:t>
            </a:r>
            <a:r>
              <a:rPr lang="fr-FR" sz="2400" dirty="0" err="1"/>
              <a:t>brake</a:t>
            </a:r>
            <a:r>
              <a:rPr lang="fr-FR" sz="2400" dirty="0"/>
              <a:t>’, (</a:t>
            </a:r>
            <a:r>
              <a:rPr lang="fr-FR" sz="2400" dirty="0" err="1"/>
              <a:t>Shuldenbremse</a:t>
            </a:r>
            <a:r>
              <a:rPr lang="fr-FR" sz="2400" dirty="0"/>
              <a:t>)  </a:t>
            </a:r>
            <a:r>
              <a:rPr lang="fr-FR" sz="2400" dirty="0" err="1"/>
              <a:t>introduced</a:t>
            </a:r>
            <a:r>
              <a:rPr lang="fr-FR" sz="2400" dirty="0"/>
              <a:t> in 2009 in the German constitution- </a:t>
            </a:r>
            <a:r>
              <a:rPr lang="fr-FR" sz="2400" dirty="0" err="1"/>
              <a:t>see</a:t>
            </a:r>
            <a:r>
              <a:rPr lang="fr-FR" sz="2400" dirty="0"/>
              <a:t> Article 5 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Germany’s economy must be fixed – here are three top priorities, and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schwarze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null (= the balanced budget rule)</a:t>
            </a:r>
          </a:p>
          <a:p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threat to domestic consumption and investment, desperately needed in public services and infrastructures in Germany (Article 6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Merkel’s caution has made Germany the great economic underachiever of our times)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7C760A3-89A6-403F-0D6E-8E1D8985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15</a:t>
            </a:fld>
            <a:endParaRPr lang="fr-FR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7CDF372-BD7C-7734-4044-27F4E1FCB33F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Future of the German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economy</a:t>
            </a:r>
            <a:endParaRPr lang="fr-FR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8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D39ECAE-D855-3CED-7364-457B900A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3">
            <a:extLst>
              <a:ext uri="{FF2B5EF4-FFF2-40B4-BE49-F238E27FC236}">
                <a16:creationId xmlns:a16="http://schemas.microsoft.com/office/drawing/2014/main" id="{499D626D-2CE2-35D1-8455-C6E6A400E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290888"/>
            <a:ext cx="227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aseline="3000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fr-F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217B07-9DEF-909A-8C3E-4610487CE406}"/>
              </a:ext>
            </a:extLst>
          </p:cNvPr>
          <p:cNvSpPr txBox="1"/>
          <p:nvPr/>
        </p:nvSpPr>
        <p:spPr>
          <a:xfrm>
            <a:off x="975361" y="610931"/>
            <a:ext cx="99730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800" dirty="0"/>
              <a:t>Draft </a:t>
            </a:r>
            <a:r>
              <a:rPr lang="fr-FR" sz="2800" dirty="0" err="1"/>
              <a:t>project</a:t>
            </a:r>
            <a:r>
              <a:rPr lang="fr-FR" sz="2800" dirty="0"/>
              <a:t> for 2026 budget: public </a:t>
            </a:r>
            <a:r>
              <a:rPr lang="fr-FR" sz="2800" dirty="0" err="1"/>
              <a:t>debt</a:t>
            </a:r>
            <a:r>
              <a:rPr lang="fr-FR" sz="2800" dirty="0"/>
              <a:t> </a:t>
            </a:r>
            <a:r>
              <a:rPr lang="fr-FR" sz="2800" dirty="0" err="1"/>
              <a:t>should</a:t>
            </a:r>
            <a:r>
              <a:rPr lang="fr-FR" sz="2800" dirty="0"/>
              <a:t> </a:t>
            </a:r>
            <a:r>
              <a:rPr lang="fr-FR" sz="2800" dirty="0" err="1"/>
              <a:t>increase</a:t>
            </a:r>
            <a:r>
              <a:rPr lang="fr-FR" sz="2800" dirty="0"/>
              <a:t> </a:t>
            </a:r>
            <a:r>
              <a:rPr lang="fr-FR" sz="2800" dirty="0" err="1"/>
              <a:t>greatly</a:t>
            </a:r>
            <a:r>
              <a:rPr lang="fr-FR" sz="2800" dirty="0"/>
              <a:t> to </a:t>
            </a:r>
            <a:r>
              <a:rPr lang="fr-FR" sz="2800" dirty="0" err="1"/>
              <a:t>reach</a:t>
            </a:r>
            <a:r>
              <a:rPr lang="fr-FR" sz="2800" dirty="0"/>
              <a:t> 4% of GDP</a:t>
            </a:r>
          </a:p>
          <a:p>
            <a:r>
              <a:rPr lang="fr-FR" sz="2800" dirty="0"/>
              <a:t>It </a:t>
            </a:r>
            <a:r>
              <a:rPr lang="fr-FR" sz="2800" dirty="0" err="1"/>
              <a:t>is</a:t>
            </a:r>
            <a:r>
              <a:rPr lang="fr-FR" sz="2800" dirty="0"/>
              <a:t> the </a:t>
            </a:r>
            <a:r>
              <a:rPr lang="fr-FR" sz="2800" dirty="0" err="1">
                <a:solidFill>
                  <a:srgbClr val="FF0000"/>
                </a:solidFill>
              </a:rPr>
              <a:t>defense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sector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/>
              <a:t>that</a:t>
            </a:r>
            <a:r>
              <a:rPr lang="fr-FR" sz="2800" dirty="0"/>
              <a:t> </a:t>
            </a:r>
            <a:r>
              <a:rPr lang="fr-FR" sz="2800" dirty="0" err="1"/>
              <a:t>will</a:t>
            </a:r>
            <a:r>
              <a:rPr lang="fr-FR" sz="2800" dirty="0"/>
              <a:t> </a:t>
            </a:r>
            <a:r>
              <a:rPr lang="fr-FR" sz="2800" dirty="0" err="1"/>
              <a:t>see</a:t>
            </a:r>
            <a:r>
              <a:rPr lang="fr-FR" sz="2800" dirty="0"/>
              <a:t> the </a:t>
            </a:r>
            <a:r>
              <a:rPr lang="fr-FR" sz="2800" dirty="0" err="1"/>
              <a:t>greatest</a:t>
            </a:r>
            <a:r>
              <a:rPr lang="fr-FR" sz="2800" dirty="0"/>
              <a:t> </a:t>
            </a:r>
            <a:r>
              <a:rPr lang="fr-FR" sz="2800" dirty="0" err="1"/>
              <a:t>rise</a:t>
            </a:r>
            <a:r>
              <a:rPr lang="fr-FR" sz="2800" dirty="0"/>
              <a:t> in </a:t>
            </a:r>
            <a:r>
              <a:rPr lang="fr-FR" sz="2800" dirty="0" err="1"/>
              <a:t>spending</a:t>
            </a:r>
            <a:r>
              <a:rPr lang="fr-FR" sz="2800" dirty="0"/>
              <a:t> (</a:t>
            </a:r>
            <a:r>
              <a:rPr lang="fr-FR" sz="2800" dirty="0" err="1"/>
              <a:t>from</a:t>
            </a:r>
            <a:r>
              <a:rPr lang="fr-FR" sz="2800" dirty="0"/>
              <a:t> 1,7% in 2024 to 3,6% in 2026)</a:t>
            </a:r>
          </a:p>
          <a:p>
            <a:r>
              <a:rPr lang="fr-FR" sz="2800" dirty="0"/>
              <a:t>Public </a:t>
            </a:r>
            <a:r>
              <a:rPr lang="fr-FR" sz="2800" dirty="0" err="1"/>
              <a:t>investment</a:t>
            </a:r>
            <a:r>
              <a:rPr lang="fr-FR" sz="2800" dirty="0"/>
              <a:t> in infrastructures </a:t>
            </a:r>
            <a:r>
              <a:rPr lang="fr-FR" sz="2800" dirty="0" err="1"/>
              <a:t>should</a:t>
            </a:r>
            <a:r>
              <a:rPr lang="fr-FR" sz="2800" dirty="0"/>
              <a:t>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moderate</a:t>
            </a:r>
            <a:endParaRPr lang="fr-FR" sz="28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FC26B7-AD93-4D7F-9E6B-FE54C995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111824-393F-BA78-BCE1-CD37E264D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3276603"/>
            <a:ext cx="7772400" cy="36471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289F3F-178A-043E-07A8-11A8283BCAF1}"/>
              </a:ext>
            </a:extLst>
          </p:cNvPr>
          <p:cNvSpPr txBox="1"/>
          <p:nvPr/>
        </p:nvSpPr>
        <p:spPr>
          <a:xfrm>
            <a:off x="10001250" y="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921F58E0-85B9-F3C1-2FA9-14AD1587E136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Future of the German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economy</a:t>
            </a:r>
            <a:endParaRPr lang="fr-FR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C44218A-807E-8542-D972-F6EB30F5D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3">
            <a:extLst>
              <a:ext uri="{FF2B5EF4-FFF2-40B4-BE49-F238E27FC236}">
                <a16:creationId xmlns:a16="http://schemas.microsoft.com/office/drawing/2014/main" id="{9CE54338-D7B4-5445-03C4-E54E48414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290888"/>
            <a:ext cx="227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aseline="3000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fr-F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F0B16C-059E-2057-3560-9D7CFF73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17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6612C8-6252-8E50-FBAC-42E340A7D39E}"/>
              </a:ext>
            </a:extLst>
          </p:cNvPr>
          <p:cNvSpPr txBox="1"/>
          <p:nvPr/>
        </p:nvSpPr>
        <p:spPr>
          <a:xfrm>
            <a:off x="10001250" y="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3A97F6B-0A63-34EA-679E-33707453F40B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Future of the German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economy</a:t>
            </a:r>
            <a:endParaRPr lang="fr-FR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EF9CDB-4CB9-17DF-1424-BBB0BCAB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933"/>
            <a:ext cx="8280400" cy="29125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F4BA60-60CC-0729-EEC3-54686C8AE0AE}"/>
              </a:ext>
            </a:extLst>
          </p:cNvPr>
          <p:cNvSpPr txBox="1"/>
          <p:nvPr/>
        </p:nvSpPr>
        <p:spPr>
          <a:xfrm>
            <a:off x="5994400" y="5080000"/>
            <a:ext cx="20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Le Monde </a:t>
            </a:r>
            <a:r>
              <a:rPr lang="fr-FR" dirty="0" err="1"/>
              <a:t>Nov</a:t>
            </a:r>
            <a:r>
              <a:rPr lang="fr-FR" dirty="0"/>
              <a:t> 28th</a:t>
            </a:r>
          </a:p>
        </p:txBody>
      </p:sp>
    </p:spTree>
    <p:extLst>
      <p:ext uri="{BB962C8B-B14F-4D97-AF65-F5344CB8AC3E}">
        <p14:creationId xmlns:p14="http://schemas.microsoft.com/office/powerpoint/2010/main" val="71137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F111D-6669-5237-456D-4E97D879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0375"/>
          </a:xfrm>
        </p:spPr>
        <p:txBody>
          <a:bodyPr>
            <a:normAutofit fontScale="90000"/>
          </a:bodyPr>
          <a:lstStyle/>
          <a:p>
            <a:r>
              <a:rPr lang="fr-FR" dirty="0"/>
              <a:t>Quiz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5F21C6-4F52-E57A-A711-02B8EAE7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11763"/>
          </a:xfrm>
        </p:spPr>
        <p:txBody>
          <a:bodyPr>
            <a:normAutofit/>
          </a:bodyPr>
          <a:lstStyle/>
          <a:p>
            <a:r>
              <a:rPr lang="fr-FR" dirty="0"/>
              <a:t>1)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Germany gain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re-unification</a:t>
            </a:r>
            <a:r>
              <a:rPr lang="fr-FR" dirty="0"/>
              <a:t>, </a:t>
            </a:r>
            <a:r>
              <a:rPr lang="fr-FR" dirty="0" err="1"/>
              <a:t>from</a:t>
            </a:r>
            <a:r>
              <a:rPr lang="fr-FR" dirty="0"/>
              <a:t> an </a:t>
            </a:r>
            <a:r>
              <a:rPr lang="fr-FR" dirty="0" err="1"/>
              <a:t>economic</a:t>
            </a:r>
            <a:r>
              <a:rPr lang="fr-FR" dirty="0"/>
              <a:t> point of </a:t>
            </a:r>
            <a:r>
              <a:rPr lang="fr-FR" dirty="0" err="1"/>
              <a:t>view</a:t>
            </a:r>
            <a:r>
              <a:rPr lang="fr-FR" dirty="0"/>
              <a:t>?</a:t>
            </a:r>
          </a:p>
          <a:p>
            <a:r>
              <a:rPr lang="fr-FR" dirty="0"/>
              <a:t>2) </a:t>
            </a:r>
            <a:r>
              <a:rPr lang="fr-FR" dirty="0" err="1"/>
              <a:t>Give</a:t>
            </a:r>
            <a:r>
              <a:rPr lang="fr-FR" dirty="0"/>
              <a:t> at least </a:t>
            </a:r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can </a:t>
            </a:r>
            <a:r>
              <a:rPr lang="fr-FR" dirty="0" err="1"/>
              <a:t>explain</a:t>
            </a:r>
            <a:r>
              <a:rPr lang="fr-FR" dirty="0"/>
              <a:t> German </a:t>
            </a:r>
            <a:r>
              <a:rPr lang="fr-FR" dirty="0" err="1"/>
              <a:t>competitiveness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2005 to 2020</a:t>
            </a:r>
          </a:p>
          <a:p>
            <a:r>
              <a:rPr lang="fr-FR" dirty="0"/>
              <a:t>4) </a:t>
            </a:r>
            <a:r>
              <a:rPr lang="fr-FR" dirty="0" err="1"/>
              <a:t>Give</a:t>
            </a:r>
            <a:r>
              <a:rPr lang="fr-FR" dirty="0"/>
              <a:t> one </a:t>
            </a: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consequence</a:t>
            </a:r>
            <a:r>
              <a:rPr lang="fr-FR" dirty="0"/>
              <a:t> of the Hartz </a:t>
            </a:r>
            <a:r>
              <a:rPr lang="fr-FR"/>
              <a:t>reforms </a:t>
            </a:r>
            <a:endParaRPr lang="fr-FR" dirty="0"/>
          </a:p>
          <a:p>
            <a:r>
              <a:rPr lang="fr-FR" dirty="0"/>
              <a:t>5)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a shift in German </a:t>
            </a:r>
            <a:r>
              <a:rPr lang="fr-FR" dirty="0" err="1"/>
              <a:t>policy</a:t>
            </a:r>
            <a:r>
              <a:rPr lang="fr-FR" dirty="0"/>
              <a:t> in 2008? (not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financial</a:t>
            </a:r>
            <a:r>
              <a:rPr lang="fr-FR" dirty="0"/>
              <a:t> </a:t>
            </a:r>
            <a:r>
              <a:rPr lang="fr-FR" dirty="0" err="1"/>
              <a:t>crisis</a:t>
            </a:r>
            <a:r>
              <a:rPr lang="fr-FR" dirty="0"/>
              <a:t>)</a:t>
            </a:r>
          </a:p>
          <a:p>
            <a:r>
              <a:rPr lang="fr-FR" dirty="0"/>
              <a:t>6) </a:t>
            </a:r>
            <a:r>
              <a:rPr lang="fr-FR" dirty="0" err="1"/>
              <a:t>Why</a:t>
            </a:r>
            <a:r>
              <a:rPr lang="fr-FR" dirty="0"/>
              <a:t> can </a:t>
            </a:r>
            <a:r>
              <a:rPr lang="fr-FR" dirty="0" err="1"/>
              <a:t>Germany’s</a:t>
            </a:r>
            <a:r>
              <a:rPr lang="fr-FR" dirty="0"/>
              <a:t> </a:t>
            </a:r>
            <a:r>
              <a:rPr lang="fr-FR" dirty="0" err="1"/>
              <a:t>trade</a:t>
            </a:r>
            <a:r>
              <a:rPr lang="fr-FR" dirty="0"/>
              <a:t> surplus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a </a:t>
            </a:r>
            <a:r>
              <a:rPr lang="fr-FR" dirty="0" err="1"/>
              <a:t>problem</a:t>
            </a:r>
            <a:r>
              <a:rPr lang="fr-FR" dirty="0"/>
              <a:t>? </a:t>
            </a:r>
          </a:p>
          <a:p>
            <a:r>
              <a:rPr lang="fr-FR" dirty="0"/>
              <a:t>7) How has the Covid-19 </a:t>
            </a:r>
            <a:r>
              <a:rPr lang="fr-FR" dirty="0" err="1"/>
              <a:t>crisis</a:t>
            </a:r>
            <a:r>
              <a:rPr lang="fr-FR" dirty="0"/>
              <a:t> </a:t>
            </a:r>
            <a:r>
              <a:rPr lang="fr-FR" dirty="0" err="1"/>
              <a:t>impacted</a:t>
            </a:r>
            <a:r>
              <a:rPr lang="fr-FR" dirty="0"/>
              <a:t> the </a:t>
            </a:r>
            <a:r>
              <a:rPr lang="fr-FR" dirty="0" err="1"/>
              <a:t>economic</a:t>
            </a:r>
            <a:r>
              <a:rPr lang="fr-FR" dirty="0"/>
              <a:t> </a:t>
            </a:r>
            <a:r>
              <a:rPr lang="fr-FR" dirty="0" err="1"/>
              <a:t>policy</a:t>
            </a:r>
            <a:r>
              <a:rPr lang="fr-FR" dirty="0"/>
              <a:t> in the E.U.? </a:t>
            </a:r>
          </a:p>
          <a:p>
            <a:r>
              <a:rPr lang="fr-FR" dirty="0"/>
              <a:t>8) </a:t>
            </a:r>
            <a:r>
              <a:rPr lang="fr-FR" dirty="0" err="1"/>
              <a:t>What</a:t>
            </a:r>
            <a:r>
              <a:rPr lang="fr-FR" dirty="0"/>
              <a:t> has gone </a:t>
            </a:r>
            <a:r>
              <a:rPr lang="fr-FR" dirty="0" err="1"/>
              <a:t>wrong</a:t>
            </a:r>
            <a:r>
              <a:rPr lang="fr-FR" dirty="0"/>
              <a:t> in </a:t>
            </a:r>
            <a:r>
              <a:rPr lang="fr-FR" dirty="0" err="1"/>
              <a:t>Germany’s</a:t>
            </a:r>
            <a:r>
              <a:rPr lang="fr-FR" dirty="0"/>
              <a:t> ‘</a:t>
            </a:r>
            <a:r>
              <a:rPr lang="fr-FR" dirty="0" err="1"/>
              <a:t>magic</a:t>
            </a:r>
            <a:r>
              <a:rPr lang="fr-FR" dirty="0"/>
              <a:t> </a:t>
            </a:r>
            <a:r>
              <a:rPr lang="fr-FR" dirty="0" err="1"/>
              <a:t>recipe</a:t>
            </a:r>
            <a:r>
              <a:rPr lang="fr-FR" dirty="0"/>
              <a:t>’ </a:t>
            </a:r>
            <a:r>
              <a:rPr lang="fr-FR" dirty="0" err="1"/>
              <a:t>since</a:t>
            </a:r>
            <a:r>
              <a:rPr lang="fr-FR" dirty="0"/>
              <a:t> 2020/21? 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0F0C98-7EF9-3AB5-BD59-C153A4A10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35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CDED7-129D-32F8-E8F6-5413EEFCC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C8E0F0D-EF07-11BB-33F1-0E2366E2DEFA}"/>
              </a:ext>
            </a:extLst>
          </p:cNvPr>
          <p:cNvSpPr txBox="1"/>
          <p:nvPr/>
        </p:nvSpPr>
        <p:spPr>
          <a:xfrm>
            <a:off x="740228" y="613083"/>
            <a:ext cx="112231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>
              <a:solidFill>
                <a:srgbClr val="353C3F"/>
              </a:solidFill>
              <a:latin typeface="jaf-bernino-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i="0" u="sng" strike="noStrike" dirty="0" err="1">
                <a:solidFill>
                  <a:srgbClr val="353C3F"/>
                </a:solidFill>
                <a:effectLst/>
                <a:latin typeface="jaf-bernino-sans"/>
              </a:rPr>
              <a:t>From</a:t>
            </a:r>
            <a:r>
              <a:rPr lang="fr-FR" sz="2800" i="0" u="sng" strike="noStrike" dirty="0">
                <a:solidFill>
                  <a:srgbClr val="353C3F"/>
                </a:solidFill>
                <a:effectLst/>
                <a:latin typeface="jaf-bernino-sans"/>
              </a:rPr>
              <a:t> 1998 to 2005</a:t>
            </a:r>
          </a:p>
          <a:p>
            <a:r>
              <a:rPr lang="fr-FR" sz="2800" i="0" u="none" strike="noStrike" dirty="0">
                <a:solidFill>
                  <a:srgbClr val="353C3F"/>
                </a:solidFill>
                <a:effectLst/>
                <a:latin typeface="jaf-bernino-sans"/>
              </a:rPr>
              <a:t>1.2 % </a:t>
            </a:r>
            <a:r>
              <a:rPr lang="fr-FR" sz="2800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growth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</a:p>
          <a:p>
            <a:r>
              <a:rPr lang="fr-FR" sz="2800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unemployment</a:t>
            </a:r>
            <a:r>
              <a:rPr lang="fr-FR" sz="2800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rate:  9.2 to 11.1%</a:t>
            </a:r>
          </a:p>
          <a:p>
            <a:endParaRPr lang="fr-FR" sz="2800" i="0" u="none" strike="noStrike" dirty="0">
              <a:solidFill>
                <a:srgbClr val="353C3F"/>
              </a:solidFill>
              <a:effectLst/>
              <a:latin typeface="jaf-bernino-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u="sng" dirty="0">
                <a:solidFill>
                  <a:srgbClr val="353C3F"/>
                </a:solidFill>
                <a:latin typeface="jaf-bernino-sans"/>
              </a:rPr>
              <a:t>2010: </a:t>
            </a:r>
          </a:p>
          <a:p>
            <a:r>
              <a:rPr lang="fr-FR" sz="2800" dirty="0">
                <a:solidFill>
                  <a:srgbClr val="353C3F"/>
                </a:solidFill>
                <a:latin typeface="jaf-bernino-sans"/>
              </a:rPr>
              <a:t>Germany,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with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its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export-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based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model,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is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doing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much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better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than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its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European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neighbours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in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terms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of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competitivess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,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growth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and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employment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rate</a:t>
            </a:r>
          </a:p>
          <a:p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u="sng" dirty="0"/>
              <a:t>2014</a:t>
            </a:r>
            <a:r>
              <a:rPr lang="fr-FR" sz="2800" dirty="0"/>
              <a:t>: </a:t>
            </a:r>
          </a:p>
          <a:p>
            <a:r>
              <a:rPr lang="fr-FR" sz="2800" dirty="0"/>
              <a:t>‘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From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Sick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Man of Europe to 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Economic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Superstar: 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Germany’s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RESURGENT ECONOMY: </a:t>
            </a:r>
            <a:r>
              <a:rPr lang="fr-FR" sz="2800" dirty="0"/>
              <a:t>https://</a:t>
            </a:r>
            <a:r>
              <a:rPr lang="fr-FR" sz="2800" dirty="0" err="1"/>
              <a:t>pubs.aeaweb.org</a:t>
            </a:r>
            <a:r>
              <a:rPr lang="fr-FR" sz="2800" dirty="0"/>
              <a:t>/</a:t>
            </a:r>
            <a:r>
              <a:rPr lang="fr-FR" sz="2800" dirty="0" err="1"/>
              <a:t>doi</a:t>
            </a:r>
            <a:r>
              <a:rPr lang="fr-FR" sz="2800" dirty="0"/>
              <a:t>/</a:t>
            </a:r>
            <a:r>
              <a:rPr lang="fr-FR" sz="2800" dirty="0" err="1"/>
              <a:t>pdfplus</a:t>
            </a:r>
            <a:r>
              <a:rPr lang="fr-FR" sz="2800" dirty="0"/>
              <a:t>/10.1257/jep.28.1.167</a:t>
            </a:r>
          </a:p>
          <a:p>
            <a:endParaRPr lang="fr-FR" b="1" i="0" u="none" strike="noStrike" dirty="0">
              <a:solidFill>
                <a:srgbClr val="353C3F"/>
              </a:solidFill>
              <a:effectLst/>
              <a:latin typeface="jaf-bernino-sans"/>
            </a:endParaRPr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44891C-958A-0135-5905-F148B748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2</a:t>
            </a:fld>
            <a:endParaRPr lang="fr-F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620B7A5-3335-5EBB-7CA6-15A8120A70A8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 err="1">
                <a:solidFill>
                  <a:schemeClr val="bg1"/>
                </a:solidFill>
                <a:latin typeface="Arial" charset="0"/>
              </a:rPr>
              <a:t>From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sick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man of Europe (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early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2000’s) to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economic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superstar </a:t>
            </a:r>
          </a:p>
        </p:txBody>
      </p:sp>
    </p:spTree>
    <p:extLst>
      <p:ext uri="{BB962C8B-B14F-4D97-AF65-F5344CB8AC3E}">
        <p14:creationId xmlns:p14="http://schemas.microsoft.com/office/powerpoint/2010/main" val="8406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DCA92-26BE-70CA-D6CD-A9DEFA405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C25F07-17C3-3177-CD23-B737543BC691}"/>
              </a:ext>
            </a:extLst>
          </p:cNvPr>
          <p:cNvSpPr txBox="1"/>
          <p:nvPr/>
        </p:nvSpPr>
        <p:spPr>
          <a:xfrm>
            <a:off x="278947" y="144859"/>
            <a:ext cx="11234058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i="0" u="none" strike="noStrike" dirty="0">
              <a:effectLst/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b="1" dirty="0">
                <a:latin typeface="jaf-bernino-sans"/>
              </a:rPr>
              <a:t>Hartz </a:t>
            </a:r>
            <a:r>
              <a:rPr lang="fr-FR" sz="2000" b="1" dirty="0" err="1">
                <a:latin typeface="jaf-bernino-sans"/>
              </a:rPr>
              <a:t>reforms</a:t>
            </a:r>
            <a:r>
              <a:rPr lang="fr-FR" sz="2000" b="1" dirty="0">
                <a:latin typeface="jaf-bernino-sans"/>
              </a:rPr>
              <a:t> </a:t>
            </a:r>
            <a:r>
              <a:rPr lang="fr-FR" sz="2000" dirty="0"/>
              <a:t>: 2003-2005  </a:t>
            </a:r>
            <a:r>
              <a:rPr lang="fr-FR" sz="2000" dirty="0" err="1"/>
              <a:t>under</a:t>
            </a:r>
            <a:r>
              <a:rPr lang="fr-FR" sz="2000" dirty="0"/>
              <a:t> Gerhard </a:t>
            </a:r>
            <a:r>
              <a:rPr lang="fr-FR" sz="2000" dirty="0" err="1"/>
              <a:t>Shröder’s</a:t>
            </a:r>
            <a:r>
              <a:rPr lang="fr-FR" sz="2000" dirty="0"/>
              <a:t> gvt</a:t>
            </a:r>
          </a:p>
          <a:p>
            <a:r>
              <a:rPr lang="fr-FR" sz="2000" dirty="0"/>
              <a:t>Very </a:t>
            </a:r>
            <a:r>
              <a:rPr lang="fr-FR" sz="2000" dirty="0" err="1"/>
              <a:t>controversial</a:t>
            </a:r>
            <a:r>
              <a:rPr lang="fr-FR" sz="2000" dirty="0"/>
              <a:t> at </a:t>
            </a:r>
            <a:r>
              <a:rPr lang="fr-FR" sz="2000" dirty="0" err="1"/>
              <a:t>that</a:t>
            </a:r>
            <a:r>
              <a:rPr lang="fr-FR" sz="2000" dirty="0"/>
              <a:t> time</a:t>
            </a:r>
          </a:p>
          <a:p>
            <a:r>
              <a:rPr lang="fr-FR" sz="2000" dirty="0" err="1"/>
              <a:t>Reduced</a:t>
            </a:r>
            <a:r>
              <a:rPr lang="fr-FR" sz="2000" dirty="0"/>
              <a:t> and </a:t>
            </a:r>
            <a:r>
              <a:rPr lang="fr-FR" sz="2000" dirty="0" err="1"/>
              <a:t>limited</a:t>
            </a:r>
            <a:r>
              <a:rPr lang="fr-FR" sz="2000" dirty="0"/>
              <a:t> </a:t>
            </a:r>
            <a:r>
              <a:rPr lang="fr-FR" sz="2000" dirty="0" err="1"/>
              <a:t>benefits</a:t>
            </a:r>
            <a:r>
              <a:rPr lang="fr-FR" sz="2000" dirty="0"/>
              <a:t> for </a:t>
            </a:r>
            <a:r>
              <a:rPr lang="fr-FR" sz="2000" dirty="0" err="1"/>
              <a:t>unemployed</a:t>
            </a:r>
            <a:r>
              <a:rPr lang="fr-FR" sz="2000" dirty="0"/>
              <a:t>, </a:t>
            </a:r>
            <a:r>
              <a:rPr lang="fr-FR" sz="2000" dirty="0" err="1"/>
              <a:t>liberalized</a:t>
            </a:r>
            <a:r>
              <a:rPr lang="fr-FR" sz="2000" dirty="0"/>
              <a:t> </a:t>
            </a:r>
            <a:r>
              <a:rPr lang="fr-FR" sz="2000" dirty="0" err="1"/>
              <a:t>agency</a:t>
            </a:r>
            <a:r>
              <a:rPr lang="fr-FR" sz="2000" dirty="0"/>
              <a:t> </a:t>
            </a:r>
            <a:r>
              <a:rPr lang="fr-FR" sz="2000" dirty="0" err="1"/>
              <a:t>work</a:t>
            </a:r>
            <a:r>
              <a:rPr lang="fr-FR" sz="2000" dirty="0"/>
              <a:t>, set up </a:t>
            </a:r>
            <a:r>
              <a:rPr lang="fr-FR" sz="2000" dirty="0" err="1"/>
              <a:t>incentives</a:t>
            </a:r>
            <a:r>
              <a:rPr lang="fr-FR" sz="2000" dirty="0"/>
              <a:t> for people to </a:t>
            </a:r>
            <a:r>
              <a:rPr lang="fr-FR" sz="2000" dirty="0" err="1"/>
              <a:t>get</a:t>
            </a:r>
            <a:r>
              <a:rPr lang="fr-FR" sz="2000" dirty="0"/>
              <a:t> back to </a:t>
            </a:r>
            <a:r>
              <a:rPr lang="fr-FR" sz="2000" dirty="0" err="1"/>
              <a:t>employment</a:t>
            </a:r>
            <a:r>
              <a:rPr lang="fr-FR" sz="2000" dirty="0"/>
              <a:t>, </a:t>
            </a:r>
            <a:r>
              <a:rPr lang="fr-FR" sz="2000" dirty="0" err="1"/>
              <a:t>including</a:t>
            </a:r>
            <a:r>
              <a:rPr lang="fr-FR" sz="2000" dirty="0"/>
              <a:t> </a:t>
            </a:r>
            <a:r>
              <a:rPr lang="fr-FR" sz="2000" dirty="0" err="1"/>
              <a:t>badly-paid</a:t>
            </a:r>
            <a:r>
              <a:rPr lang="fr-FR" sz="2000" dirty="0"/>
              <a:t> mini-jobs in the service </a:t>
            </a:r>
            <a:r>
              <a:rPr lang="fr-FR" sz="2000" dirty="0" err="1"/>
              <a:t>sector</a:t>
            </a:r>
            <a:r>
              <a:rPr lang="fr-FR" sz="2000" dirty="0"/>
              <a:t> </a:t>
            </a:r>
          </a:p>
          <a:p>
            <a:pPr marL="285750" indent="-285750">
              <a:buFontTx/>
              <a:buChar char="-"/>
            </a:pPr>
            <a:endParaRPr lang="fr-FR" sz="2000" dirty="0"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b="1" i="0" u="none" strike="noStrike" dirty="0" err="1">
                <a:effectLst/>
                <a:latin typeface="jaf-bernino-sans"/>
              </a:rPr>
              <a:t>Germany’s</a:t>
            </a:r>
            <a:r>
              <a:rPr lang="fr-FR" sz="2000" b="1" i="0" u="none" strike="noStrike" dirty="0">
                <a:effectLst/>
                <a:latin typeface="jaf-bernino-sans"/>
              </a:rPr>
              <a:t> surplus </a:t>
            </a:r>
            <a:r>
              <a:rPr lang="fr-FR" sz="2000" i="0" u="none" strike="noStrike" dirty="0">
                <a:effectLst/>
                <a:latin typeface="jaf-bernino-sans"/>
              </a:rPr>
              <a:t>in </a:t>
            </a:r>
            <a:r>
              <a:rPr lang="fr-FR" sz="2000" i="0" u="none" strike="noStrike" dirty="0" err="1">
                <a:effectLst/>
                <a:latin typeface="jaf-bernino-sans"/>
              </a:rPr>
              <a:t>trade</a:t>
            </a:r>
            <a:r>
              <a:rPr lang="fr-FR" sz="2000" i="0" u="none" strike="noStrike" dirty="0">
                <a:effectLst/>
                <a:latin typeface="jaf-bernino-sans"/>
              </a:rPr>
              <a:t> balance (</a:t>
            </a:r>
            <a:r>
              <a:rPr lang="fr-FR" sz="2000" dirty="0" err="1"/>
              <a:t>Manufacturing</a:t>
            </a:r>
            <a:r>
              <a:rPr lang="fr-FR" sz="2000" dirty="0"/>
              <a:t> </a:t>
            </a:r>
            <a:r>
              <a:rPr lang="fr-FR" sz="2000" dirty="0" err="1"/>
              <a:t>sector</a:t>
            </a:r>
            <a:r>
              <a:rPr lang="fr-FR" sz="2000" dirty="0"/>
              <a:t> </a:t>
            </a:r>
            <a:r>
              <a:rPr lang="fr-FR" sz="2000" dirty="0" err="1"/>
              <a:t>accounted</a:t>
            </a:r>
            <a:r>
              <a:rPr lang="fr-FR" sz="2000" dirty="0"/>
              <a:t> for 80% of German exports)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b="1" dirty="0"/>
              <a:t>Wage control</a:t>
            </a:r>
            <a:r>
              <a:rPr lang="fr-FR" sz="2000" dirty="0"/>
              <a:t>, </a:t>
            </a:r>
            <a:r>
              <a:rPr lang="fr-FR" sz="2000" dirty="0" err="1"/>
              <a:t>especially</a:t>
            </a:r>
            <a:r>
              <a:rPr lang="fr-FR" sz="2000" dirty="0"/>
              <a:t> for </a:t>
            </a:r>
            <a:r>
              <a:rPr lang="fr-FR" sz="2000" dirty="0" err="1"/>
              <a:t>low-paid</a:t>
            </a:r>
            <a:r>
              <a:rPr lang="fr-FR" sz="2000" dirty="0"/>
              <a:t> </a:t>
            </a:r>
            <a:r>
              <a:rPr lang="fr-FR" sz="2000" dirty="0" err="1"/>
              <a:t>workers</a:t>
            </a:r>
            <a:r>
              <a:rPr lang="fr-FR" sz="2000" dirty="0"/>
              <a:t> and </a:t>
            </a:r>
            <a:r>
              <a:rPr lang="fr-FR" sz="2000" b="1" dirty="0"/>
              <a:t>high </a:t>
            </a:r>
            <a:r>
              <a:rPr lang="fr-FR" sz="2000" b="1" dirty="0" err="1"/>
              <a:t>productivity</a:t>
            </a:r>
            <a:r>
              <a:rPr lang="fr-FR" sz="2000" b="1" dirty="0"/>
              <a:t> </a:t>
            </a:r>
            <a:r>
              <a:rPr lang="fr-FR" sz="2000" dirty="0"/>
              <a:t>(importance of the </a:t>
            </a:r>
            <a:r>
              <a:rPr lang="fr-FR" sz="2000" dirty="0" err="1"/>
              <a:t>vocational</a:t>
            </a:r>
            <a:r>
              <a:rPr lang="fr-FR" sz="2000" dirty="0"/>
              <a:t> </a:t>
            </a:r>
            <a:r>
              <a:rPr lang="fr-FR" sz="2000" dirty="0" err="1"/>
              <a:t>schools</a:t>
            </a:r>
            <a:r>
              <a:rPr lang="fr-FR" sz="2000" dirty="0"/>
              <a:t>)</a:t>
            </a:r>
          </a:p>
          <a:p>
            <a:endParaRPr lang="fr-FR" sz="2000" i="0" u="none" strike="noStrike" dirty="0">
              <a:effectLst/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i="0" u="none" strike="noStrike" dirty="0">
                <a:effectLst/>
                <a:latin typeface="jaf-bernino-sans"/>
              </a:rPr>
              <a:t>The introduction of the</a:t>
            </a:r>
            <a:r>
              <a:rPr lang="fr-FR" sz="2000" b="1" i="0" u="none" strike="noStrike" dirty="0">
                <a:effectLst/>
                <a:latin typeface="jaf-bernino-sans"/>
              </a:rPr>
              <a:t> Euro </a:t>
            </a:r>
            <a:r>
              <a:rPr lang="fr-FR" sz="2000" i="0" u="none" strike="noStrike" dirty="0">
                <a:effectLst/>
                <a:latin typeface="jaf-bernino-sans"/>
              </a:rPr>
              <a:t>in 2001</a:t>
            </a:r>
          </a:p>
          <a:p>
            <a:endParaRPr lang="fr-FR" sz="2000" i="0" u="none" strike="noStrike" dirty="0">
              <a:effectLst/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 err="1">
                <a:latin typeface="jaf-bernino-sans"/>
              </a:rPr>
              <a:t>Specific</a:t>
            </a:r>
            <a:r>
              <a:rPr lang="fr-FR" sz="2000" dirty="0">
                <a:latin typeface="jaf-bernino-sans"/>
              </a:rPr>
              <a:t> labour </a:t>
            </a:r>
            <a:r>
              <a:rPr lang="fr-FR" sz="2000" dirty="0" err="1">
                <a:latin typeface="jaf-bernino-sans"/>
              </a:rPr>
              <a:t>market</a:t>
            </a:r>
            <a:r>
              <a:rPr lang="fr-FR" sz="2000" dirty="0">
                <a:latin typeface="jaf-bernino-sans"/>
              </a:rPr>
              <a:t> institutions: </a:t>
            </a:r>
            <a:r>
              <a:rPr lang="fr-FR" sz="2000" dirty="0" err="1">
                <a:latin typeface="jaf-bernino-sans"/>
              </a:rPr>
              <a:t>contract</a:t>
            </a:r>
            <a:r>
              <a:rPr lang="fr-FR" sz="2000" dirty="0">
                <a:latin typeface="jaf-bernino-sans"/>
              </a:rPr>
              <a:t> and </a:t>
            </a:r>
            <a:r>
              <a:rPr lang="fr-FR" sz="2000" dirty="0" err="1">
                <a:latin typeface="jaf-bernino-sans"/>
              </a:rPr>
              <a:t>mutual</a:t>
            </a:r>
            <a:r>
              <a:rPr lang="fr-FR" sz="2000" dirty="0">
                <a:latin typeface="jaf-bernino-sans"/>
              </a:rPr>
              <a:t> </a:t>
            </a:r>
            <a:r>
              <a:rPr lang="fr-FR" sz="2000" dirty="0" err="1">
                <a:latin typeface="jaf-bernino-sans"/>
              </a:rPr>
              <a:t>agreements</a:t>
            </a:r>
            <a:r>
              <a:rPr lang="fr-FR" sz="2000" dirty="0">
                <a:latin typeface="jaf-bernino-sans"/>
              </a:rPr>
              <a:t> </a:t>
            </a:r>
            <a:r>
              <a:rPr lang="fr-FR" sz="2000" dirty="0" err="1">
                <a:latin typeface="jaf-bernino-sans"/>
              </a:rPr>
              <a:t>between</a:t>
            </a:r>
            <a:r>
              <a:rPr lang="fr-FR" sz="2000" dirty="0">
                <a:latin typeface="jaf-bernino-sans"/>
              </a:rPr>
              <a:t> employer associations, </a:t>
            </a:r>
            <a:r>
              <a:rPr lang="fr-FR" sz="2000" dirty="0" err="1">
                <a:latin typeface="jaf-bernino-sans"/>
              </a:rPr>
              <a:t>trade</a:t>
            </a:r>
            <a:r>
              <a:rPr lang="fr-FR" sz="2000" dirty="0">
                <a:latin typeface="jaf-bernino-sans"/>
              </a:rPr>
              <a:t> unions, and </a:t>
            </a:r>
            <a:r>
              <a:rPr lang="fr-FR" sz="2000" dirty="0" err="1">
                <a:latin typeface="jaf-bernino-sans"/>
              </a:rPr>
              <a:t>workers</a:t>
            </a:r>
            <a:r>
              <a:rPr lang="fr-FR" sz="2000" dirty="0">
                <a:latin typeface="jaf-bernino-sans"/>
              </a:rPr>
              <a:t>’ </a:t>
            </a:r>
            <a:r>
              <a:rPr lang="fr-FR" sz="2000" dirty="0" err="1">
                <a:latin typeface="jaf-bernino-sans"/>
              </a:rPr>
              <a:t>councils</a:t>
            </a:r>
            <a:r>
              <a:rPr lang="fr-FR" sz="2000" dirty="0">
                <a:latin typeface="jaf-bernino-sans"/>
              </a:rPr>
              <a:t>: </a:t>
            </a:r>
            <a:r>
              <a:rPr lang="fr-FR" sz="2000" dirty="0"/>
              <a:t>In </a:t>
            </a:r>
            <a:r>
              <a:rPr lang="fr-FR" sz="2000" dirty="0" err="1"/>
              <a:t>fact</a:t>
            </a:r>
            <a:r>
              <a:rPr lang="fr-FR" sz="2000" dirty="0"/>
              <a:t> the structure of the labour </a:t>
            </a:r>
            <a:r>
              <a:rPr lang="fr-FR" sz="2000" dirty="0" err="1"/>
              <a:t>market</a:t>
            </a:r>
            <a:r>
              <a:rPr lang="fr-FR" sz="2000" dirty="0"/>
              <a:t> </a:t>
            </a:r>
            <a:r>
              <a:rPr lang="fr-FR" sz="2000" dirty="0" err="1"/>
              <a:t>itself</a:t>
            </a:r>
            <a:r>
              <a:rPr lang="fr-FR" sz="2000" dirty="0"/>
              <a:t> </a:t>
            </a:r>
            <a:r>
              <a:rPr lang="fr-FR" sz="2000" dirty="0" err="1"/>
              <a:t>paved</a:t>
            </a:r>
            <a:r>
              <a:rPr lang="fr-FR" sz="2000" dirty="0"/>
              <a:t> the </a:t>
            </a:r>
            <a:r>
              <a:rPr lang="fr-FR" sz="2000" dirty="0" err="1"/>
              <a:t>way</a:t>
            </a:r>
            <a:r>
              <a:rPr lang="fr-FR" sz="2000" dirty="0"/>
              <a:t> to the ‘</a:t>
            </a:r>
            <a:r>
              <a:rPr lang="fr-FR" sz="2000" dirty="0" err="1"/>
              <a:t>remarkable</a:t>
            </a:r>
            <a:r>
              <a:rPr lang="fr-FR" sz="2000" dirty="0"/>
              <a:t> </a:t>
            </a:r>
            <a:r>
              <a:rPr lang="fr-FR" sz="2000" b="1" dirty="0" err="1"/>
              <a:t>decentralization</a:t>
            </a:r>
            <a:r>
              <a:rPr lang="fr-FR" sz="2000" b="1" dirty="0"/>
              <a:t> of </a:t>
            </a:r>
            <a:r>
              <a:rPr lang="fr-FR" sz="2000" b="1" dirty="0" err="1"/>
              <a:t>wage</a:t>
            </a:r>
            <a:r>
              <a:rPr lang="fr-FR" sz="2000" b="1" dirty="0"/>
              <a:t> </a:t>
            </a:r>
            <a:r>
              <a:rPr lang="fr-FR" sz="2000" b="1" dirty="0" err="1"/>
              <a:t>determination</a:t>
            </a:r>
            <a:r>
              <a:rPr lang="fr-FR" sz="2000" b="1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the </a:t>
            </a:r>
            <a:r>
              <a:rPr lang="fr-FR" sz="2000" dirty="0" err="1"/>
              <a:t>industry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r>
              <a:rPr lang="fr-FR" sz="2000" dirty="0"/>
              <a:t> to the single </a:t>
            </a:r>
            <a:r>
              <a:rPr lang="fr-FR" sz="2000" dirty="0" err="1"/>
              <a:t>firm</a:t>
            </a:r>
            <a:r>
              <a:rPr lang="fr-FR" sz="2000" dirty="0"/>
              <a:t>’,  (</a:t>
            </a:r>
            <a:r>
              <a:rPr lang="fr-FR" sz="2000" dirty="0" err="1"/>
              <a:t>contrary</a:t>
            </a:r>
            <a:r>
              <a:rPr lang="fr-FR" sz="2000" dirty="0"/>
              <a:t> to France and </a:t>
            </a:r>
            <a:r>
              <a:rPr lang="fr-FR" sz="2000" dirty="0" err="1"/>
              <a:t>Italy</a:t>
            </a:r>
            <a:r>
              <a:rPr lang="fr-FR" sz="2000" dirty="0"/>
              <a:t>) </a:t>
            </a:r>
            <a:r>
              <a:rPr lang="fr-FR" sz="2000" dirty="0" err="1"/>
              <a:t>led</a:t>
            </a:r>
            <a:r>
              <a:rPr lang="fr-FR" sz="2000" dirty="0"/>
              <a:t> to </a:t>
            </a: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flexibility</a:t>
            </a:r>
            <a:r>
              <a:rPr lang="fr-FR" sz="2000" dirty="0"/>
              <a:t> and </a:t>
            </a: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competitiveness</a:t>
            </a:r>
            <a:r>
              <a:rPr lang="fr-FR" sz="2000" dirty="0"/>
              <a:t> +Autonomy in </a:t>
            </a:r>
            <a:r>
              <a:rPr lang="fr-FR" sz="2000" dirty="0" err="1"/>
              <a:t>wage</a:t>
            </a:r>
            <a:r>
              <a:rPr lang="fr-FR" sz="2000" dirty="0"/>
              <a:t> </a:t>
            </a:r>
            <a:r>
              <a:rPr lang="fr-FR" sz="2000" dirty="0" err="1"/>
              <a:t>bargaining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laid down in the German constitution, and </a:t>
            </a:r>
            <a:r>
              <a:rPr lang="fr-FR" sz="2000" dirty="0" err="1"/>
              <a:t>takes</a:t>
            </a:r>
            <a:r>
              <a:rPr lang="fr-FR" sz="2000" dirty="0"/>
              <a:t> place </a:t>
            </a:r>
            <a:r>
              <a:rPr lang="fr-FR" sz="2000" dirty="0" err="1"/>
              <a:t>outside</a:t>
            </a:r>
            <a:r>
              <a:rPr lang="fr-FR" sz="2000" dirty="0"/>
              <a:t> the </a:t>
            </a:r>
            <a:r>
              <a:rPr lang="fr-FR" sz="2000" dirty="0" err="1"/>
              <a:t>reign</a:t>
            </a:r>
            <a:r>
              <a:rPr lang="fr-FR" sz="2000" dirty="0"/>
              <a:t> of </a:t>
            </a:r>
            <a:r>
              <a:rPr lang="fr-FR" sz="2000" dirty="0" err="1"/>
              <a:t>politics</a:t>
            </a:r>
            <a:r>
              <a:rPr lang="fr-FR" sz="2000" dirty="0"/>
              <a:t>; No national minimum </a:t>
            </a:r>
            <a:r>
              <a:rPr lang="fr-FR" sz="2000" dirty="0" err="1"/>
              <a:t>wages</a:t>
            </a:r>
            <a:r>
              <a:rPr lang="fr-FR" sz="2000" dirty="0"/>
              <a:t>. </a:t>
            </a:r>
            <a:r>
              <a:rPr lang="fr-FR" sz="2000" b="1" dirty="0"/>
              <a:t>More consensus-</a:t>
            </a:r>
            <a:r>
              <a:rPr lang="fr-FR" sz="2000" b="1" dirty="0" err="1"/>
              <a:t>based</a:t>
            </a:r>
            <a:r>
              <a:rPr lang="fr-FR" sz="2000" b="1" dirty="0"/>
              <a:t> </a:t>
            </a:r>
            <a:r>
              <a:rPr lang="fr-FR" sz="2000" b="1" dirty="0" err="1"/>
              <a:t>work</a:t>
            </a:r>
            <a:r>
              <a:rPr lang="fr-FR" sz="2000" b="1" dirty="0"/>
              <a:t> culture </a:t>
            </a:r>
            <a:r>
              <a:rPr lang="fr-FR" sz="2000" dirty="0"/>
              <a:t>(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days</a:t>
            </a:r>
            <a:r>
              <a:rPr lang="fr-FR" sz="2000" dirty="0"/>
              <a:t> strike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dirty="0" err="1"/>
              <a:t>even</a:t>
            </a:r>
            <a:r>
              <a:rPr lang="fr-FR" sz="2000" dirty="0"/>
              <a:t> the US)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BUT RISE IN INEQUALITIES </a:t>
            </a:r>
            <a:r>
              <a:rPr lang="fr-FR" sz="2000" dirty="0" err="1"/>
              <a:t>within</a:t>
            </a:r>
            <a:r>
              <a:rPr lang="fr-FR" sz="2000" dirty="0"/>
              <a:t> the country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2CD03A-E5EC-4DBF-C10B-5096688F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3</a:t>
            </a:fld>
            <a:endParaRPr lang="fr-F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EC0A2B7-E253-773E-BCF0-1A447A0D5895}"/>
              </a:ext>
            </a:extLst>
          </p:cNvPr>
          <p:cNvSpPr txBox="1">
            <a:spLocks noChangeArrowheads="1"/>
          </p:cNvSpPr>
          <p:nvPr/>
        </p:nvSpPr>
        <p:spPr>
          <a:xfrm>
            <a:off x="6637867" y="0"/>
            <a:ext cx="5571063" cy="778933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How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did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Germany gain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its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competitiveness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150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68CC7-A609-A460-9AA2-9B3C3B49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D03EA4-DBB1-958E-C8C9-A6E8609A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>
            <a:fillRect/>
          </a:stretch>
        </p:blipFill>
        <p:spPr bwMode="auto">
          <a:xfrm>
            <a:off x="682625" y="1061545"/>
            <a:ext cx="7840889" cy="517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B67B60-30A4-894A-DEA6-E7356E6A42B4}"/>
              </a:ext>
            </a:extLst>
          </p:cNvPr>
          <p:cNvSpPr txBox="1"/>
          <p:nvPr/>
        </p:nvSpPr>
        <p:spPr>
          <a:xfrm>
            <a:off x="772885" y="424543"/>
            <a:ext cx="299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MODEL BASED ON EXPORTS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60F539-1021-2702-D35C-2B1E70BC09BB}"/>
              </a:ext>
            </a:extLst>
          </p:cNvPr>
          <p:cNvSpPr txBox="1"/>
          <p:nvPr/>
        </p:nvSpPr>
        <p:spPr>
          <a:xfrm>
            <a:off x="772885" y="6235700"/>
            <a:ext cx="881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Germany’s</a:t>
            </a:r>
            <a:r>
              <a:rPr lang="fr-FR" sz="1800" dirty="0"/>
              <a:t> </a:t>
            </a:r>
            <a:r>
              <a:rPr lang="fr-FR" sz="1800" dirty="0" err="1"/>
              <a:t>market</a:t>
            </a:r>
            <a:r>
              <a:rPr lang="fr-FR" sz="1800" dirty="0"/>
              <a:t> </a:t>
            </a:r>
            <a:r>
              <a:rPr lang="fr-FR" sz="1800" dirty="0" err="1"/>
              <a:t>shares</a:t>
            </a:r>
            <a:r>
              <a:rPr lang="fr-FR" sz="1800" dirty="0"/>
              <a:t> </a:t>
            </a:r>
            <a:r>
              <a:rPr lang="fr-FR" sz="1800" dirty="0" err="1"/>
              <a:t>based</a:t>
            </a:r>
            <a:r>
              <a:rPr lang="fr-FR" sz="1800" dirty="0"/>
              <a:t> on exports to the </a:t>
            </a:r>
            <a:r>
              <a:rPr lang="fr-FR" sz="1800" dirty="0" err="1"/>
              <a:t>Eurozone</a:t>
            </a:r>
            <a:r>
              <a:rPr lang="fr-FR" sz="1800" dirty="0"/>
              <a:t> and </a:t>
            </a:r>
            <a:r>
              <a:rPr lang="fr-FR" sz="1800" dirty="0" err="1"/>
              <a:t>Eurozone</a:t>
            </a:r>
            <a:r>
              <a:rPr lang="fr-FR" sz="1800" dirty="0"/>
              <a:t> </a:t>
            </a:r>
            <a:r>
              <a:rPr lang="fr-FR" sz="1800" dirty="0" err="1"/>
              <a:t>demand</a:t>
            </a:r>
            <a:r>
              <a:rPr lang="fr-FR" sz="1800" dirty="0"/>
              <a:t> </a:t>
            </a:r>
            <a:r>
              <a:rPr lang="fr-FR" sz="1800" dirty="0" err="1"/>
              <a:t>between</a:t>
            </a:r>
            <a:r>
              <a:rPr lang="fr-FR" sz="1800" dirty="0"/>
              <a:t> 1998 and 2009</a:t>
            </a: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C43B1E-76A3-8C73-24DD-C001AC4A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0A0558-6BF9-A194-C8EF-E48678D1B259}"/>
              </a:ext>
            </a:extLst>
          </p:cNvPr>
          <p:cNvSpPr txBox="1"/>
          <p:nvPr/>
        </p:nvSpPr>
        <p:spPr>
          <a:xfrm>
            <a:off x="9258300" y="285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6B96360-E101-5222-3C0A-238BE1B02897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A model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based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on exports</a:t>
            </a:r>
          </a:p>
        </p:txBody>
      </p:sp>
    </p:spTree>
    <p:extLst>
      <p:ext uri="{BB962C8B-B14F-4D97-AF65-F5344CB8AC3E}">
        <p14:creationId xmlns:p14="http://schemas.microsoft.com/office/powerpoint/2010/main" val="8457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B1CF-056A-EEBE-4591-2657FB2D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5162B2-26E6-796E-5C3B-DA6F00A7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65002"/>
            <a:ext cx="7772400" cy="40190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B8A2A3-FBD9-E809-8FCA-E3F10FF46CF5}"/>
              </a:ext>
            </a:extLst>
          </p:cNvPr>
          <p:cNvSpPr txBox="1"/>
          <p:nvPr/>
        </p:nvSpPr>
        <p:spPr>
          <a:xfrm>
            <a:off x="7924801" y="111628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+ </a:t>
            </a:r>
            <a:r>
              <a:rPr lang="fr-FR" sz="2400" dirty="0" err="1">
                <a:solidFill>
                  <a:schemeClr val="accent5"/>
                </a:solidFill>
              </a:rPr>
              <a:t>decreasing</a:t>
            </a:r>
            <a:r>
              <a:rPr lang="fr-FR" sz="2400" dirty="0">
                <a:solidFill>
                  <a:schemeClr val="accent5"/>
                </a:solidFill>
              </a:rPr>
              <a:t> population</a:t>
            </a:r>
            <a:r>
              <a:rPr lang="fr-FR" sz="2400" dirty="0"/>
              <a:t>, minus 400 000 people </a:t>
            </a:r>
            <a:r>
              <a:rPr lang="fr-FR" sz="2400" dirty="0" err="1"/>
              <a:t>between</a:t>
            </a:r>
            <a:r>
              <a:rPr lang="fr-FR" sz="2400" dirty="0"/>
              <a:t> 2000 and 2012</a:t>
            </a:r>
          </a:p>
          <a:p>
            <a:r>
              <a:rPr lang="fr-FR" sz="2400" dirty="0" err="1"/>
              <a:t>while</a:t>
            </a:r>
            <a:r>
              <a:rPr lang="fr-FR" sz="2400" dirty="0"/>
              <a:t>  </a:t>
            </a:r>
            <a:r>
              <a:rPr lang="fr-FR" sz="2400" dirty="0" err="1"/>
              <a:t>increase</a:t>
            </a:r>
            <a:r>
              <a:rPr lang="fr-FR" sz="2400" dirty="0"/>
              <a:t> of the French population by 4 Million people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A588BE-FCDF-6021-66A4-DA9EC99C730C}"/>
              </a:ext>
            </a:extLst>
          </p:cNvPr>
          <p:cNvSpPr txBox="1"/>
          <p:nvPr/>
        </p:nvSpPr>
        <p:spPr>
          <a:xfrm>
            <a:off x="7982048" y="3537478"/>
            <a:ext cx="2574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+ </a:t>
            </a:r>
            <a:r>
              <a:rPr lang="fr-FR" sz="2400" dirty="0">
                <a:solidFill>
                  <a:schemeClr val="accent5"/>
                </a:solidFill>
              </a:rPr>
              <a:t>Stable </a:t>
            </a:r>
            <a:r>
              <a:rPr lang="fr-FR" sz="2400" dirty="0" err="1">
                <a:solidFill>
                  <a:schemeClr val="accent5"/>
                </a:solidFill>
              </a:rPr>
              <a:t>prices</a:t>
            </a:r>
            <a:r>
              <a:rPr lang="fr-FR" sz="2400" dirty="0">
                <a:solidFill>
                  <a:schemeClr val="accent5"/>
                </a:solidFill>
              </a:rPr>
              <a:t> in the real </a:t>
            </a:r>
            <a:r>
              <a:rPr lang="fr-FR" sz="2400" dirty="0" err="1">
                <a:solidFill>
                  <a:schemeClr val="accent5"/>
                </a:solidFill>
              </a:rPr>
              <a:t>estate</a:t>
            </a:r>
            <a:r>
              <a:rPr lang="fr-FR" sz="2400" dirty="0">
                <a:solidFill>
                  <a:schemeClr val="accent5"/>
                </a:solidFill>
              </a:rPr>
              <a:t> </a:t>
            </a:r>
            <a:r>
              <a:rPr lang="fr-FR" sz="2400" dirty="0" err="1">
                <a:solidFill>
                  <a:schemeClr val="accent5"/>
                </a:solidFill>
              </a:rPr>
              <a:t>sector</a:t>
            </a:r>
            <a:r>
              <a:rPr lang="fr-FR" sz="2400" dirty="0"/>
              <a:t>, </a:t>
            </a:r>
            <a:r>
              <a:rPr lang="fr-FR" sz="2400" dirty="0" err="1"/>
              <a:t>while</a:t>
            </a:r>
            <a:r>
              <a:rPr lang="fr-FR" sz="2400" dirty="0"/>
              <a:t> </a:t>
            </a:r>
            <a:r>
              <a:rPr lang="fr-FR" sz="2400" dirty="0" err="1"/>
              <a:t>prices</a:t>
            </a:r>
            <a:r>
              <a:rPr lang="fr-FR" sz="2400" dirty="0"/>
              <a:t> of </a:t>
            </a:r>
            <a:r>
              <a:rPr lang="fr-FR" sz="2400" dirty="0" err="1"/>
              <a:t>houses</a:t>
            </a:r>
            <a:r>
              <a:rPr lang="fr-FR" sz="2400" dirty="0"/>
              <a:t> </a:t>
            </a:r>
            <a:r>
              <a:rPr lang="fr-FR" sz="2400" dirty="0" err="1"/>
              <a:t>were</a:t>
            </a:r>
            <a:r>
              <a:rPr lang="fr-FR" sz="2400" dirty="0"/>
              <a:t> </a:t>
            </a:r>
            <a:r>
              <a:rPr lang="fr-FR" sz="2400" dirty="0" err="1"/>
              <a:t>multiplied</a:t>
            </a:r>
            <a:r>
              <a:rPr lang="fr-FR" sz="2400" dirty="0"/>
              <a:t> by 2.5 in 15 </a:t>
            </a:r>
            <a:r>
              <a:rPr lang="fr-FR" sz="2400" dirty="0" err="1"/>
              <a:t>years</a:t>
            </a:r>
            <a:r>
              <a:rPr lang="fr-FR" sz="2400" dirty="0"/>
              <a:t> in France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35F3D0-6B21-45A6-7CED-5FBC548D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5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133D90-37F8-6735-B082-8BF80D802432}"/>
              </a:ext>
            </a:extLst>
          </p:cNvPr>
          <p:cNvSpPr txBox="1"/>
          <p:nvPr/>
        </p:nvSpPr>
        <p:spPr>
          <a:xfrm>
            <a:off x="954405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24AE167-016E-ED80-742F-E8A5CF76D8D8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German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competitiveness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compared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to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other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countries</a:t>
            </a:r>
          </a:p>
        </p:txBody>
      </p:sp>
    </p:spTree>
    <p:extLst>
      <p:ext uri="{BB962C8B-B14F-4D97-AF65-F5344CB8AC3E}">
        <p14:creationId xmlns:p14="http://schemas.microsoft.com/office/powerpoint/2010/main" val="127450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7128A-7B9E-F6BE-C48E-27C73869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626F815-4DD0-C1BC-4B99-CF86BEF286E4}"/>
              </a:ext>
            </a:extLst>
          </p:cNvPr>
          <p:cNvSpPr txBox="1"/>
          <p:nvPr/>
        </p:nvSpPr>
        <p:spPr>
          <a:xfrm>
            <a:off x="772885" y="424543"/>
            <a:ext cx="426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1999-2012 A CONTEXT OF LOW INFLATION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708DB7-494C-868D-4906-46C2BABFB084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DE6C1C2C-AC4E-C527-CEA5-7964A516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9" y="1158833"/>
            <a:ext cx="75438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7A7F9B1-CD5E-4A32-D758-BE74C1CCE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4732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Source : Fondation R. Schuman (2013)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2F96D6-B310-8DE9-65FB-B1FF87FE0C70}"/>
              </a:ext>
            </a:extLst>
          </p:cNvPr>
          <p:cNvSpPr txBox="1"/>
          <p:nvPr/>
        </p:nvSpPr>
        <p:spPr>
          <a:xfrm>
            <a:off x="1778000" y="6172200"/>
            <a:ext cx="445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Average</a:t>
            </a:r>
            <a:r>
              <a:rPr lang="fr-FR" dirty="0"/>
              <a:t> inflation rate per country 1999- 2012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916CC7-9379-6A3A-D230-CF614987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6</a:t>
            </a:fld>
            <a:endParaRPr lang="fr-FR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AC529F5-6AFC-FF07-9A36-35711D67B892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1999-2012 a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context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of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low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inflation</a:t>
            </a:r>
          </a:p>
        </p:txBody>
      </p:sp>
    </p:spTree>
    <p:extLst>
      <p:ext uri="{BB962C8B-B14F-4D97-AF65-F5344CB8AC3E}">
        <p14:creationId xmlns:p14="http://schemas.microsoft.com/office/powerpoint/2010/main" val="69705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4E678-FB4D-CB27-C082-A67F36EE6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636F38C-3DAB-33F1-D5F5-863528A57957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73C2BE-DE55-D72D-C483-B1FDA4BD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749642" cy="38920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0F3C74-E5E6-9398-7578-82BD54FC061F}"/>
              </a:ext>
            </a:extLst>
          </p:cNvPr>
          <p:cNvSpPr txBox="1"/>
          <p:nvPr/>
        </p:nvSpPr>
        <p:spPr>
          <a:xfrm>
            <a:off x="-23751" y="6041114"/>
            <a:ext cx="1162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>
                <a:solidFill>
                  <a:schemeClr val="accent5"/>
                </a:solidFill>
              </a:rPr>
              <a:t>wage</a:t>
            </a:r>
            <a:r>
              <a:rPr lang="fr-FR" dirty="0">
                <a:solidFill>
                  <a:schemeClr val="accent5"/>
                </a:solidFill>
              </a:rPr>
              <a:t> </a:t>
            </a:r>
            <a:r>
              <a:rPr lang="fr-FR" dirty="0" err="1">
                <a:solidFill>
                  <a:schemeClr val="accent5"/>
                </a:solidFill>
              </a:rPr>
              <a:t>restraint</a:t>
            </a:r>
            <a:r>
              <a:rPr lang="fr-FR" dirty="0">
                <a:solidFill>
                  <a:schemeClr val="accent5"/>
                </a:solidFill>
              </a:rPr>
              <a:t> in Germany </a:t>
            </a:r>
            <a:r>
              <a:rPr lang="fr-FR" dirty="0" err="1"/>
              <a:t>between</a:t>
            </a:r>
            <a:r>
              <a:rPr lang="fr-FR" dirty="0"/>
              <a:t> 2000 and 2008 </a:t>
            </a:r>
            <a:r>
              <a:rPr lang="fr-FR" dirty="0" err="1"/>
              <a:t>led</a:t>
            </a:r>
            <a:r>
              <a:rPr lang="fr-FR" dirty="0"/>
              <a:t> to a </a:t>
            </a:r>
            <a:r>
              <a:rPr lang="fr-FR" dirty="0" err="1"/>
              <a:t>decrease</a:t>
            </a:r>
            <a:r>
              <a:rPr lang="fr-FR" dirty="0"/>
              <a:t> of </a:t>
            </a:r>
            <a:r>
              <a:rPr lang="fr-FR" dirty="0" err="1"/>
              <a:t>cost</a:t>
            </a:r>
            <a:r>
              <a:rPr lang="fr-FR" dirty="0"/>
              <a:t> in German </a:t>
            </a:r>
            <a:r>
              <a:rPr lang="fr-FR" dirty="0" err="1"/>
              <a:t>manufacturing</a:t>
            </a:r>
            <a:r>
              <a:rPr lang="fr-FR" dirty="0"/>
              <a:t> to the </a:t>
            </a:r>
            <a:r>
              <a:rPr lang="fr-FR" dirty="0" err="1"/>
              <a:t>detriment</a:t>
            </a:r>
            <a:r>
              <a:rPr lang="fr-FR" dirty="0"/>
              <a:t> of </a:t>
            </a:r>
            <a:r>
              <a:rPr lang="fr-FR" dirty="0" err="1"/>
              <a:t>Southern</a:t>
            </a:r>
            <a:r>
              <a:rPr lang="fr-FR" dirty="0"/>
              <a:t> EU countries – NON-COOPERATIVE POLICY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136A71-63E2-283B-B401-DF05A9D00B7F}"/>
              </a:ext>
            </a:extLst>
          </p:cNvPr>
          <p:cNvSpPr txBox="1"/>
          <p:nvPr/>
        </p:nvSpPr>
        <p:spPr>
          <a:xfrm>
            <a:off x="-1" y="5152292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Level</a:t>
            </a:r>
            <a:r>
              <a:rPr lang="fr-FR" dirty="0"/>
              <a:t> of unit labour </a:t>
            </a:r>
            <a:r>
              <a:rPr lang="fr-FR" dirty="0" err="1"/>
              <a:t>costs</a:t>
            </a:r>
            <a:r>
              <a:rPr lang="fr-FR" dirty="0"/>
              <a:t> in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sectors</a:t>
            </a:r>
            <a:r>
              <a:rPr lang="fr-FR" dirty="0"/>
              <a:t>: 1998 to 2020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E40C59-518C-C4AD-4238-92CDD5574526}"/>
              </a:ext>
            </a:extLst>
          </p:cNvPr>
          <p:cNvSpPr txBox="1"/>
          <p:nvPr/>
        </p:nvSpPr>
        <p:spPr>
          <a:xfrm>
            <a:off x="5750161" y="5169877"/>
            <a:ext cx="630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Unit labour </a:t>
            </a:r>
            <a:r>
              <a:rPr lang="fr-FR" dirty="0" err="1"/>
              <a:t>costs</a:t>
            </a:r>
            <a:r>
              <a:rPr lang="fr-FR" dirty="0"/>
              <a:t> in the </a:t>
            </a:r>
            <a:r>
              <a:rPr lang="fr-FR" dirty="0" err="1"/>
              <a:t>industry</a:t>
            </a:r>
            <a:r>
              <a:rPr lang="fr-FR" dirty="0"/>
              <a:t> in % of German unit labour </a:t>
            </a:r>
            <a:r>
              <a:rPr lang="fr-FR" dirty="0" err="1"/>
              <a:t>costs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302DAF3-BCB1-1217-4FB9-82068332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7</a:t>
            </a:fld>
            <a:endParaRPr lang="fr-FR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616D5622-7CAD-BA98-5178-F5A42E50E5A0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German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competitiveness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at the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expense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of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its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European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partners</a:t>
            </a:r>
            <a:endParaRPr lang="fr-FR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2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AA0D-EC73-46A3-7E23-4210BF9C7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2A9CAF-FD9E-DF38-AE4E-446BF5048DB4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D15830-C5F2-9410-BD89-8BFFDEA9E668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FB209A5B-2BCC-2F9A-8721-79BF45A40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33"/>
            <a:ext cx="62484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5A7389-2BAF-D106-7EA2-83967ABF8E58}"/>
              </a:ext>
            </a:extLst>
          </p:cNvPr>
          <p:cNvSpPr txBox="1"/>
          <p:nvPr/>
        </p:nvSpPr>
        <p:spPr>
          <a:xfrm>
            <a:off x="213757" y="6032665"/>
            <a:ext cx="901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Structure of </a:t>
            </a:r>
            <a:r>
              <a:rPr lang="fr-FR" sz="2000" dirty="0" err="1"/>
              <a:t>intermediary</a:t>
            </a:r>
            <a:r>
              <a:rPr lang="fr-FR" sz="2000" dirty="0"/>
              <a:t> </a:t>
            </a:r>
            <a:r>
              <a:rPr lang="fr-FR" sz="2000" dirty="0" err="1"/>
              <a:t>goods</a:t>
            </a:r>
            <a:r>
              <a:rPr lang="fr-FR" sz="2000" dirty="0"/>
              <a:t> </a:t>
            </a:r>
            <a:r>
              <a:rPr lang="fr-FR" sz="2000" dirty="0" err="1"/>
              <a:t>imported</a:t>
            </a:r>
            <a:r>
              <a:rPr lang="fr-FR" sz="2000" dirty="0"/>
              <a:t> in France and Germany </a:t>
            </a:r>
            <a:r>
              <a:rPr lang="fr-FR" sz="2000" dirty="0" err="1"/>
              <a:t>according</a:t>
            </a:r>
            <a:r>
              <a:rPr lang="fr-FR" sz="2000" dirty="0"/>
              <a:t> to </a:t>
            </a:r>
            <a:r>
              <a:rPr lang="fr-FR" sz="2000" dirty="0" err="1"/>
              <a:t>origin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30FA56-0A7F-130B-E374-DF8E64B2D29A}"/>
              </a:ext>
            </a:extLst>
          </p:cNvPr>
          <p:cNvSpPr txBox="1"/>
          <p:nvPr/>
        </p:nvSpPr>
        <p:spPr>
          <a:xfrm>
            <a:off x="7039429" y="956266"/>
            <a:ext cx="51525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NEM: New E.U </a:t>
            </a:r>
            <a:r>
              <a:rPr lang="fr-FR" sz="2400" dirty="0" err="1"/>
              <a:t>Members</a:t>
            </a:r>
            <a:endParaRPr lang="fr-FR" sz="2400" dirty="0"/>
          </a:p>
          <a:p>
            <a:r>
              <a:rPr lang="fr-FR" sz="2400" dirty="0" err="1"/>
              <a:t>Czech</a:t>
            </a:r>
            <a:r>
              <a:rPr lang="fr-FR" sz="2400" dirty="0"/>
              <a:t> Republic, </a:t>
            </a:r>
            <a:r>
              <a:rPr lang="fr-FR" sz="2400" dirty="0" err="1"/>
              <a:t>Slovakia</a:t>
            </a:r>
            <a:r>
              <a:rPr lang="fr-FR" sz="2400" dirty="0"/>
              <a:t>, </a:t>
            </a:r>
            <a:r>
              <a:rPr lang="fr-FR" sz="2400" dirty="0" err="1"/>
              <a:t>Poland</a:t>
            </a:r>
            <a:r>
              <a:rPr lang="fr-FR" sz="2400" dirty="0"/>
              <a:t>, </a:t>
            </a:r>
            <a:r>
              <a:rPr lang="fr-FR" sz="2400" dirty="0" err="1"/>
              <a:t>Hungary</a:t>
            </a:r>
            <a:r>
              <a:rPr lang="fr-FR" sz="2400" dirty="0"/>
              <a:t>, </a:t>
            </a:r>
            <a:r>
              <a:rPr lang="fr-FR" sz="2400" dirty="0" err="1"/>
              <a:t>Slovenia</a:t>
            </a:r>
            <a:r>
              <a:rPr lang="fr-FR" sz="2400" dirty="0"/>
              <a:t>, Baltic states, </a:t>
            </a:r>
            <a:r>
              <a:rPr lang="fr-FR" sz="2400" dirty="0" err="1"/>
              <a:t>Cyprus</a:t>
            </a:r>
            <a:r>
              <a:rPr lang="fr-FR" sz="2400" dirty="0"/>
              <a:t>, Malta (2004)</a:t>
            </a:r>
          </a:p>
          <a:p>
            <a:r>
              <a:rPr lang="fr-FR" sz="2400" dirty="0"/>
              <a:t>Romania and </a:t>
            </a:r>
            <a:r>
              <a:rPr lang="fr-FR" sz="2400" dirty="0" err="1"/>
              <a:t>Bulgaria</a:t>
            </a:r>
            <a:r>
              <a:rPr lang="fr-FR" sz="2400" dirty="0"/>
              <a:t> (2007)</a:t>
            </a:r>
          </a:p>
          <a:p>
            <a:endParaRPr lang="fr-FR" sz="2400" dirty="0"/>
          </a:p>
          <a:p>
            <a:r>
              <a:rPr lang="fr-FR" sz="2400" dirty="0" err="1"/>
              <a:t>Cheaper</a:t>
            </a:r>
            <a:r>
              <a:rPr lang="fr-FR" sz="2400" dirty="0"/>
              <a:t> labour </a:t>
            </a:r>
            <a:r>
              <a:rPr lang="fr-FR" sz="2400" dirty="0" err="1"/>
              <a:t>costs</a:t>
            </a:r>
            <a:r>
              <a:rPr lang="fr-FR" sz="2400" dirty="0"/>
              <a:t> and </a:t>
            </a:r>
            <a:r>
              <a:rPr lang="fr-FR" sz="2400" dirty="0" err="1"/>
              <a:t>skilled</a:t>
            </a:r>
            <a:r>
              <a:rPr lang="fr-FR" sz="2400" dirty="0"/>
              <a:t> labour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563889-3666-0F67-6438-2E8DC3C3945A}"/>
              </a:ext>
            </a:extLst>
          </p:cNvPr>
          <p:cNvSpPr txBox="1"/>
          <p:nvPr/>
        </p:nvSpPr>
        <p:spPr>
          <a:xfrm>
            <a:off x="6284686" y="4325257"/>
            <a:ext cx="5483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Example of German car </a:t>
            </a:r>
            <a:r>
              <a:rPr lang="fr-FR" sz="2400" dirty="0" err="1"/>
              <a:t>industry</a:t>
            </a:r>
            <a:r>
              <a:rPr lang="fr-FR" sz="2400" dirty="0"/>
              <a:t>: </a:t>
            </a:r>
            <a:r>
              <a:rPr lang="fr-FR" sz="2400" dirty="0" err="1"/>
              <a:t>luxury</a:t>
            </a:r>
            <a:r>
              <a:rPr lang="fr-FR" sz="2400" dirty="0"/>
              <a:t> /top-of-the-range </a:t>
            </a:r>
            <a:r>
              <a:rPr lang="fr-FR" sz="2400" dirty="0" err="1"/>
              <a:t>products</a:t>
            </a:r>
            <a:r>
              <a:rPr lang="fr-FR" sz="2400" dirty="0"/>
              <a:t> in high </a:t>
            </a:r>
            <a:r>
              <a:rPr lang="fr-FR" sz="2400" dirty="0" err="1"/>
              <a:t>demand</a:t>
            </a:r>
            <a:r>
              <a:rPr lang="fr-FR" sz="24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615F32-2F13-79AD-5C40-BC485861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8</a:t>
            </a:fld>
            <a:endParaRPr lang="fr-F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ED4BFD0-FF0F-B810-4F9A-2AEAEF736370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>
                <a:solidFill>
                  <a:schemeClr val="bg1"/>
                </a:solidFill>
                <a:latin typeface="Arial" charset="0"/>
              </a:rPr>
              <a:t>2004: an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enlarged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EU has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favoured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Germany</a:t>
            </a:r>
          </a:p>
        </p:txBody>
      </p:sp>
    </p:spTree>
    <p:extLst>
      <p:ext uri="{BB962C8B-B14F-4D97-AF65-F5344CB8AC3E}">
        <p14:creationId xmlns:p14="http://schemas.microsoft.com/office/powerpoint/2010/main" val="39777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6CC01-4D23-0C6A-A44B-C72C705D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AE66B26-04CD-6AB2-B658-9E51D80BB93C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4D325C-F3DA-371E-C4AF-06E19B436C15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CE5C21-4A99-728B-13B4-65C7D0D88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"/>
          <a:stretch/>
        </p:blipFill>
        <p:spPr>
          <a:xfrm>
            <a:off x="0" y="1211496"/>
            <a:ext cx="9144000" cy="476113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7991B88-57DF-A8F8-65F5-12E6DFA2CE1A}"/>
              </a:ext>
            </a:extLst>
          </p:cNvPr>
          <p:cNvSpPr txBox="1"/>
          <p:nvPr/>
        </p:nvSpPr>
        <p:spPr>
          <a:xfrm>
            <a:off x="43546" y="624114"/>
            <a:ext cx="520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CURRENT ACCOUNTS  BALANCE IN THE EU 2002-2020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EFFB01-2622-763F-ADB6-05D9FF77194C}"/>
              </a:ext>
            </a:extLst>
          </p:cNvPr>
          <p:cNvSpPr txBox="1"/>
          <p:nvPr/>
        </p:nvSpPr>
        <p:spPr>
          <a:xfrm>
            <a:off x="9262533" y="832461"/>
            <a:ext cx="269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2000-2008: GERMANY </a:t>
            </a:r>
            <a:r>
              <a:rPr lang="fr-FR" sz="2000" dirty="0" err="1"/>
              <a:t>lends</a:t>
            </a:r>
            <a:r>
              <a:rPr lang="fr-FR" sz="2000" dirty="0"/>
              <a:t> money to </a:t>
            </a:r>
            <a:r>
              <a:rPr lang="fr-FR" sz="2000" dirty="0" err="1"/>
              <a:t>Southern</a:t>
            </a:r>
            <a:r>
              <a:rPr lang="fr-FR" sz="2000" dirty="0"/>
              <a:t> </a:t>
            </a:r>
            <a:r>
              <a:rPr lang="fr-FR" sz="2000" dirty="0" err="1"/>
              <a:t>Europeans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run large </a:t>
            </a:r>
            <a:r>
              <a:rPr lang="fr-FR" sz="2000" dirty="0" err="1"/>
              <a:t>deficits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8F511-B67D-5636-038B-3CDC209E4BB3}"/>
              </a:ext>
            </a:extLst>
          </p:cNvPr>
          <p:cNvSpPr txBox="1"/>
          <p:nvPr/>
        </p:nvSpPr>
        <p:spPr>
          <a:xfrm>
            <a:off x="9144000" y="2236970"/>
            <a:ext cx="3002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/>
                </a:solidFill>
              </a:rPr>
              <a:t>2008: End of K </a:t>
            </a:r>
            <a:r>
              <a:rPr lang="fr-FR" sz="2400" dirty="0" err="1">
                <a:solidFill>
                  <a:schemeClr val="accent5"/>
                </a:solidFill>
              </a:rPr>
              <a:t>mobility</a:t>
            </a:r>
            <a:r>
              <a:rPr lang="fr-FR" sz="2400" dirty="0"/>
              <a:t>, </a:t>
            </a:r>
            <a:r>
              <a:rPr lang="fr-FR" sz="2400" dirty="0" err="1"/>
              <a:t>northern</a:t>
            </a:r>
            <a:r>
              <a:rPr lang="fr-FR" sz="2400" dirty="0"/>
              <a:t> </a:t>
            </a:r>
            <a:r>
              <a:rPr lang="fr-FR" sz="2400" dirty="0" err="1"/>
              <a:t>Europeans</a:t>
            </a:r>
            <a:r>
              <a:rPr lang="fr-FR" sz="2400" dirty="0"/>
              <a:t> lose trust in countries like Spain and Portugal, and stop </a:t>
            </a:r>
            <a:r>
              <a:rPr lang="fr-FR" sz="2400" dirty="0" err="1"/>
              <a:t>lending</a:t>
            </a:r>
            <a:r>
              <a:rPr lang="fr-FR" sz="2400" dirty="0"/>
              <a:t>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err="1"/>
              <a:t>surpluses</a:t>
            </a:r>
            <a:r>
              <a:rPr lang="fr-FR" sz="2400" dirty="0"/>
              <a:t>, </a:t>
            </a:r>
            <a:r>
              <a:rPr lang="fr-FR" sz="2400" dirty="0" err="1"/>
              <a:t>so</a:t>
            </a:r>
            <a:r>
              <a:rPr lang="fr-FR" sz="2400" dirty="0"/>
              <a:t> </a:t>
            </a:r>
            <a:r>
              <a:rPr lang="fr-FR" sz="2400" dirty="0" err="1"/>
              <a:t>Southern</a:t>
            </a:r>
            <a:r>
              <a:rPr lang="fr-FR" sz="2400" dirty="0"/>
              <a:t> </a:t>
            </a:r>
            <a:r>
              <a:rPr lang="fr-FR" sz="2400" dirty="0" err="1"/>
              <a:t>European</a:t>
            </a:r>
            <a:r>
              <a:rPr lang="fr-FR" sz="2400" dirty="0"/>
              <a:t> countries have to </a:t>
            </a:r>
            <a:r>
              <a:rPr lang="fr-FR" sz="2400" dirty="0" err="1"/>
              <a:t>reduce</a:t>
            </a:r>
            <a:r>
              <a:rPr lang="fr-FR" sz="2400" dirty="0"/>
              <a:t>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err="1"/>
              <a:t>deficits</a:t>
            </a:r>
            <a:r>
              <a:rPr lang="fr-FR" sz="2400" dirty="0"/>
              <a:t>, </a:t>
            </a:r>
            <a:r>
              <a:rPr lang="fr-FR" sz="2400" dirty="0" err="1"/>
              <a:t>which</a:t>
            </a:r>
            <a:r>
              <a:rPr lang="fr-FR" sz="2400" dirty="0"/>
              <a:t> leads to </a:t>
            </a:r>
            <a:r>
              <a:rPr lang="fr-FR" sz="2400" dirty="0" err="1"/>
              <a:t>strong</a:t>
            </a:r>
            <a:r>
              <a:rPr lang="fr-FR" sz="2400" dirty="0"/>
              <a:t> </a:t>
            </a:r>
            <a:r>
              <a:rPr lang="fr-FR" sz="2400" dirty="0" err="1"/>
              <a:t>increase</a:t>
            </a:r>
            <a:r>
              <a:rPr lang="fr-FR" sz="2400" dirty="0"/>
              <a:t> of </a:t>
            </a:r>
            <a:r>
              <a:rPr lang="fr-FR" sz="2400" dirty="0" err="1"/>
              <a:t>unemployment</a:t>
            </a:r>
            <a:r>
              <a:rPr lang="fr-FR" sz="2400" dirty="0"/>
              <a:t>.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E67F9E-5E87-9FC8-D7BA-F475AC0C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9</a:t>
            </a:fld>
            <a:endParaRPr lang="fr-FR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DD87907-79ED-E4B6-FBC5-B4C223B08271}"/>
              </a:ext>
            </a:extLst>
          </p:cNvPr>
          <p:cNvSpPr txBox="1">
            <a:spLocks noChangeArrowheads="1"/>
          </p:cNvSpPr>
          <p:nvPr/>
        </p:nvSpPr>
        <p:spPr>
          <a:xfrm>
            <a:off x="6333065" y="0"/>
            <a:ext cx="5875865" cy="767711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fr-FR" dirty="0" err="1">
                <a:solidFill>
                  <a:schemeClr val="bg1"/>
                </a:solidFill>
                <a:latin typeface="Arial" charset="0"/>
              </a:rPr>
              <a:t>Current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charset="0"/>
              </a:rPr>
              <a:t>account</a:t>
            </a:r>
            <a:r>
              <a:rPr lang="fr-FR" dirty="0">
                <a:solidFill>
                  <a:schemeClr val="bg1"/>
                </a:solidFill>
                <a:latin typeface="Arial" charset="0"/>
              </a:rPr>
              <a:t> balances in the EU 2002-2020</a:t>
            </a:r>
          </a:p>
        </p:txBody>
      </p:sp>
    </p:spTree>
    <p:extLst>
      <p:ext uri="{BB962C8B-B14F-4D97-AF65-F5344CB8AC3E}">
        <p14:creationId xmlns:p14="http://schemas.microsoft.com/office/powerpoint/2010/main" val="38568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1749</Words>
  <Application>Microsoft Macintosh PowerPoint</Application>
  <PresentationFormat>Grand écran</PresentationFormat>
  <Paragraphs>149</Paragraphs>
  <Slides>18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jaf-bernino-sans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CRISIS OF THE GERMAN MODEL</vt:lpstr>
      <vt:lpstr>Présentation PowerPoint</vt:lpstr>
      <vt:lpstr>Présentation PowerPoint</vt:lpstr>
      <vt:lpstr>Présentation PowerPoint</vt:lpstr>
      <vt:lpstr>Quiz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115</cp:revision>
  <dcterms:created xsi:type="dcterms:W3CDTF">2024-10-16T12:54:44Z</dcterms:created>
  <dcterms:modified xsi:type="dcterms:W3CDTF">2025-12-01T18:54:21Z</dcterms:modified>
</cp:coreProperties>
</file>