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6" r:id="rId5"/>
    <p:sldId id="601" r:id="rId6"/>
    <p:sldId id="602" r:id="rId7"/>
    <p:sldId id="258" r:id="rId8"/>
    <p:sldId id="510" r:id="rId9"/>
    <p:sldId id="552" r:id="rId10"/>
    <p:sldId id="550" r:id="rId11"/>
    <p:sldId id="549" r:id="rId12"/>
    <p:sldId id="587" r:id="rId13"/>
    <p:sldId id="511" r:id="rId14"/>
    <p:sldId id="588" r:id="rId15"/>
    <p:sldId id="558" r:id="rId16"/>
    <p:sldId id="559" r:id="rId17"/>
    <p:sldId id="553" r:id="rId18"/>
    <p:sldId id="556" r:id="rId19"/>
    <p:sldId id="557" r:id="rId20"/>
    <p:sldId id="536" r:id="rId21"/>
    <p:sldId id="385" r:id="rId22"/>
    <p:sldId id="397" r:id="rId23"/>
    <p:sldId id="343" r:id="rId24"/>
    <p:sldId id="540" r:id="rId25"/>
    <p:sldId id="541" r:id="rId26"/>
    <p:sldId id="537" r:id="rId27"/>
    <p:sldId id="560" r:id="rId28"/>
    <p:sldId id="576" r:id="rId29"/>
    <p:sldId id="584" r:id="rId30"/>
    <p:sldId id="364" r:id="rId31"/>
    <p:sldId id="589" r:id="rId32"/>
    <p:sldId id="579" r:id="rId33"/>
    <p:sldId id="580" r:id="rId34"/>
    <p:sldId id="581" r:id="rId35"/>
    <p:sldId id="582" r:id="rId36"/>
    <p:sldId id="577" r:id="rId37"/>
    <p:sldId id="578" r:id="rId38"/>
    <p:sldId id="568" r:id="rId39"/>
    <p:sldId id="590" r:id="rId40"/>
    <p:sldId id="527" r:id="rId41"/>
    <p:sldId id="600" r:id="rId42"/>
    <p:sldId id="563" r:id="rId43"/>
    <p:sldId id="583" r:id="rId44"/>
    <p:sldId id="591" r:id="rId45"/>
    <p:sldId id="592" r:id="rId46"/>
    <p:sldId id="593" r:id="rId47"/>
    <p:sldId id="594" r:id="rId48"/>
    <p:sldId id="595" r:id="rId49"/>
    <p:sldId id="596" r:id="rId50"/>
    <p:sldId id="597" r:id="rId51"/>
    <p:sldId id="598" r:id="rId52"/>
    <p:sldId id="599" r:id="rId53"/>
    <p:sldId id="515" r:id="rId54"/>
    <p:sldId id="585" r:id="rId55"/>
    <p:sldId id="399" r:id="rId56"/>
    <p:sldId id="575" r:id="rId57"/>
    <p:sldId id="306" r:id="rId58"/>
    <p:sldId id="307" r:id="rId59"/>
    <p:sldId id="586" r:id="rId60"/>
    <p:sldId id="310" r:id="rId61"/>
    <p:sldId id="313" r:id="rId62"/>
    <p:sldId id="316" r:id="rId63"/>
    <p:sldId id="516" r:id="rId64"/>
    <p:sldId id="517" r:id="rId65"/>
    <p:sldId id="534" r:id="rId6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FEH, Jamal" initials="A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B050"/>
    <a:srgbClr val="F79646"/>
    <a:srgbClr val="B9B9B9"/>
    <a:srgbClr val="4F81BD"/>
    <a:srgbClr val="99FF99"/>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6950" autoAdjust="0"/>
  </p:normalViewPr>
  <p:slideViewPr>
    <p:cSldViewPr>
      <p:cViewPr varScale="1">
        <p:scale>
          <a:sx n="95" d="100"/>
          <a:sy n="95" d="100"/>
        </p:scale>
        <p:origin x="22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6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FEEAEB2-BDD8-458E-A420-825F3E868B9C}" type="datetimeFigureOut">
              <a:rPr lang="fr-FR" smtClean="0"/>
              <a:pPr/>
              <a:t>04/10/2024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9FD93F1-A955-4A44-BE05-8AA0CC623D07}" type="slidenum">
              <a:rPr lang="fr-FR" smtClean="0"/>
              <a:pPr/>
              <a:t>‹N°›</a:t>
            </a:fld>
            <a:endParaRPr lang="fr-FR"/>
          </a:p>
        </p:txBody>
      </p:sp>
    </p:spTree>
    <p:extLst>
      <p:ext uri="{BB962C8B-B14F-4D97-AF65-F5344CB8AC3E}">
        <p14:creationId xmlns:p14="http://schemas.microsoft.com/office/powerpoint/2010/main" val="1922238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C0241F6-E3D5-4EEE-A4A9-95AEF6A57E17}" type="datetimeFigureOut">
              <a:rPr lang="fr-FR" smtClean="0"/>
              <a:pPr/>
              <a:t>04/10/2024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E146BDD-A44D-4317-8756-54BD3965B3F9}" type="slidenum">
              <a:rPr lang="fr-FR" smtClean="0"/>
              <a:pPr/>
              <a:t>‹N°›</a:t>
            </a:fld>
            <a:endParaRPr lang="fr-FR"/>
          </a:p>
        </p:txBody>
      </p:sp>
    </p:spTree>
    <p:extLst>
      <p:ext uri="{BB962C8B-B14F-4D97-AF65-F5344CB8AC3E}">
        <p14:creationId xmlns:p14="http://schemas.microsoft.com/office/powerpoint/2010/main" val="91945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6</a:t>
            </a:fld>
            <a:endParaRPr lang="fr-FR"/>
          </a:p>
        </p:txBody>
      </p:sp>
    </p:spTree>
    <p:extLst>
      <p:ext uri="{BB962C8B-B14F-4D97-AF65-F5344CB8AC3E}">
        <p14:creationId xmlns:p14="http://schemas.microsoft.com/office/powerpoint/2010/main" val="90723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Le système anglais de santé, le National </a:t>
            </a:r>
            <a:r>
              <a:rPr lang="fr-FR" sz="1200" b="0" i="0" u="none" strike="noStrike" kern="1200" baseline="0" dirty="0" err="1" smtClean="0">
                <a:solidFill>
                  <a:schemeClr val="tx1"/>
                </a:solidFill>
                <a:latin typeface="+mn-lt"/>
                <a:ea typeface="+mn-ea"/>
                <a:cs typeface="+mn-cs"/>
              </a:rPr>
              <a:t>Health</a:t>
            </a:r>
            <a:r>
              <a:rPr lang="fr-FR" sz="1200" b="0" i="0" u="none" strike="noStrike" kern="1200" baseline="0" dirty="0" smtClean="0">
                <a:solidFill>
                  <a:schemeClr val="tx1"/>
                </a:solidFill>
                <a:latin typeface="+mn-lt"/>
                <a:ea typeface="+mn-ea"/>
                <a:cs typeface="+mn-cs"/>
              </a:rPr>
              <a:t> Service, système très majoritairement public, financé directement par l'impôt.</a:t>
            </a:r>
          </a:p>
          <a:p>
            <a:r>
              <a:rPr lang="fr-FR" sz="1200" b="0" i="0" u="none" strike="noStrike" kern="1200" baseline="0" dirty="0" smtClean="0">
                <a:solidFill>
                  <a:schemeClr val="tx1"/>
                </a:solidFill>
                <a:latin typeface="+mn-lt"/>
                <a:ea typeface="+mn-ea"/>
                <a:cs typeface="+mn-cs"/>
              </a:rPr>
              <a:t>Chaque citoyen britannique qui souhaite bénéficier des prestations du NHS doit s’inscrire chez un médecin généraliste auquel il entend faire confiance, choisi sur une liste de généralistes sous contrat avec le NHS (ce qui est la cas de l’immense majorité).</a:t>
            </a:r>
          </a:p>
          <a:p>
            <a:r>
              <a:rPr lang="fr-FR" sz="1200" b="0" i="0" u="none" strike="noStrike" kern="1200" baseline="0" dirty="0" smtClean="0">
                <a:solidFill>
                  <a:schemeClr val="tx1"/>
                </a:solidFill>
                <a:latin typeface="+mn-lt"/>
                <a:ea typeface="+mn-ea"/>
                <a:cs typeface="+mn-cs"/>
              </a:rPr>
              <a:t>Ajoutons que ce médecin généraliste (General </a:t>
            </a:r>
            <a:r>
              <a:rPr lang="fr-FR" sz="1200" b="0" i="0" u="none" strike="noStrike" kern="1200" baseline="0" dirty="0" err="1" smtClean="0">
                <a:solidFill>
                  <a:schemeClr val="tx1"/>
                </a:solidFill>
                <a:latin typeface="+mn-lt"/>
                <a:ea typeface="+mn-ea"/>
                <a:cs typeface="+mn-cs"/>
              </a:rPr>
              <a:t>Practitioner</a:t>
            </a:r>
            <a:r>
              <a:rPr lang="fr-FR" sz="1200" b="0" i="0" u="none" strike="noStrike" kern="1200" baseline="0" dirty="0" smtClean="0">
                <a:solidFill>
                  <a:schemeClr val="tx1"/>
                </a:solidFill>
                <a:latin typeface="+mn-lt"/>
                <a:ea typeface="+mn-ea"/>
                <a:cs typeface="+mn-cs"/>
              </a:rPr>
              <a:t>, dit G.P.) constitue la filière d’entrée obligée dans le système de soins. C’est uniquement sur avis de son médecin généraliste que le malade pourra aller consulter</a:t>
            </a:r>
          </a:p>
          <a:p>
            <a:r>
              <a:rPr lang="fr-FR" sz="1200" b="0" i="0" u="none" strike="noStrike" kern="1200" baseline="0" dirty="0" smtClean="0">
                <a:solidFill>
                  <a:schemeClr val="tx1"/>
                </a:solidFill>
                <a:latin typeface="+mn-lt"/>
                <a:ea typeface="+mn-ea"/>
                <a:cs typeface="+mn-cs"/>
              </a:rPr>
              <a:t>à l’hôpital, ou s’y faire admettre en séjour (à part, bien entendu, en cas d’urgence).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Cette caractéristique du système britannique lui permis de maitriser ses dépenses de santé mais au prix, estimaient certains, non de la qualité des soins, mais à tout le moins de la qualité de service. Les délais d’attente, hors urgence, étaient souvent très longs pour pouvoir être hospitalisé ou même pour avoir</a:t>
            </a:r>
          </a:p>
          <a:p>
            <a:r>
              <a:rPr lang="fr-FR" sz="1200" b="0" i="0" u="none" strike="noStrike" kern="1200" baseline="0" dirty="0" smtClean="0">
                <a:solidFill>
                  <a:schemeClr val="tx1"/>
                </a:solidFill>
                <a:latin typeface="+mn-lt"/>
                <a:ea typeface="+mn-ea"/>
                <a:cs typeface="+mn-cs"/>
              </a:rPr>
              <a:t>accès à un spécialiste. C’est ce qui explique, d’une part, l’existence d’une médecine privée en parallèle, totalement hors NHS, dont l’importance en augmentation durant les deux dernières décennies</a:t>
            </a:r>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19</a:t>
            </a:fld>
            <a:endParaRPr lang="fr-FR"/>
          </a:p>
        </p:txBody>
      </p:sp>
    </p:spTree>
    <p:extLst>
      <p:ext uri="{BB962C8B-B14F-4D97-AF65-F5344CB8AC3E}">
        <p14:creationId xmlns:p14="http://schemas.microsoft.com/office/powerpoint/2010/main" val="314077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20</a:t>
            </a:fld>
            <a:endParaRPr lang="fr-FR"/>
          </a:p>
        </p:txBody>
      </p:sp>
    </p:spTree>
    <p:extLst>
      <p:ext uri="{BB962C8B-B14F-4D97-AF65-F5344CB8AC3E}">
        <p14:creationId xmlns:p14="http://schemas.microsoft.com/office/powerpoint/2010/main" val="400575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Intialement</a:t>
            </a:r>
            <a:r>
              <a:rPr lang="fr-FR" dirty="0" smtClean="0"/>
              <a:t> : système</a:t>
            </a:r>
            <a:r>
              <a:rPr lang="fr-FR" baseline="0" dirty="0" smtClean="0"/>
              <a:t> assez désorganisé </a:t>
            </a:r>
            <a:r>
              <a:rPr lang="fr-FR" baseline="0" dirty="0" smtClean="0">
                <a:sym typeface="Wingdings" panose="05000000000000000000" pitchFamily="2" charset="2"/>
              </a:rPr>
              <a:t> patients avec une mauvaise expérience des soins</a:t>
            </a:r>
          </a:p>
          <a:p>
            <a:r>
              <a:rPr lang="fr-FR" baseline="0" dirty="0" smtClean="0">
                <a:sym typeface="Wingdings" panose="05000000000000000000" pitchFamily="2" charset="2"/>
              </a:rPr>
              <a:t>Souhait de territorialisation de l’offre de soins en </a:t>
            </a:r>
          </a:p>
          <a:p>
            <a:endParaRPr lang="fr-FR" dirty="0" smtClean="0"/>
          </a:p>
          <a:p>
            <a:r>
              <a:rPr lang="fr-FR" dirty="0" smtClean="0"/>
              <a:t>40 </a:t>
            </a:r>
            <a:r>
              <a:rPr lang="fr-FR" dirty="0" err="1" smtClean="0"/>
              <a:t>Systemes</a:t>
            </a:r>
            <a:r>
              <a:rPr lang="fr-FR" dirty="0" smtClean="0"/>
              <a:t> de soins intégrés qui</a:t>
            </a:r>
            <a:r>
              <a:rPr lang="fr-FR" baseline="0" dirty="0" smtClean="0"/>
              <a:t> planifient et paient les services de santé </a:t>
            </a:r>
          </a:p>
          <a:p>
            <a:r>
              <a:rPr lang="fr-FR" baseline="0" dirty="0" smtClean="0"/>
              <a:t>Existaient historiquement : mais le </a:t>
            </a:r>
            <a:r>
              <a:rPr lang="fr-FR" baseline="0" dirty="0" err="1" smtClean="0"/>
              <a:t>Health</a:t>
            </a:r>
            <a:r>
              <a:rPr lang="fr-FR" baseline="0" dirty="0" smtClean="0"/>
              <a:t> and Care </a:t>
            </a:r>
            <a:r>
              <a:rPr lang="fr-FR" baseline="0" dirty="0" err="1" smtClean="0"/>
              <a:t>act</a:t>
            </a:r>
            <a:r>
              <a:rPr lang="fr-FR" baseline="0" dirty="0" smtClean="0"/>
              <a:t> leur donne un statut légal, avec de nouvelles responsabilités</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21</a:t>
            </a:fld>
            <a:endParaRPr lang="fr-FR"/>
          </a:p>
        </p:txBody>
      </p:sp>
    </p:spTree>
    <p:extLst>
      <p:ext uri="{BB962C8B-B14F-4D97-AF65-F5344CB8AC3E}">
        <p14:creationId xmlns:p14="http://schemas.microsoft.com/office/powerpoint/2010/main" val="372476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 Systèmes de soins intégrés sont constitués</a:t>
            </a:r>
            <a:r>
              <a:rPr lang="fr-FR" baseline="0" dirty="0" smtClean="0"/>
              <a:t> de deux entités</a:t>
            </a:r>
            <a:endParaRPr lang="fr-FR" dirty="0" smtClean="0"/>
          </a:p>
          <a:p>
            <a:r>
              <a:rPr lang="fr-FR" dirty="0" smtClean="0"/>
              <a:t>ICB</a:t>
            </a:r>
            <a:r>
              <a:rPr lang="fr-FR" baseline="0" dirty="0" smtClean="0"/>
              <a:t> : décide de la façon de dépenser le budget NHS et décide de la stratégie à mettre en œuvre </a:t>
            </a:r>
            <a:r>
              <a:rPr lang="fr-FR" baseline="0" dirty="0" err="1" smtClean="0"/>
              <a:t>pr</a:t>
            </a:r>
            <a:r>
              <a:rPr lang="fr-FR" baseline="0" dirty="0" smtClean="0"/>
              <a:t> améliorer la santé des population</a:t>
            </a:r>
          </a:p>
          <a:p>
            <a:r>
              <a:rPr lang="fr-FR" baseline="0" dirty="0" smtClean="0"/>
              <a:t>ICP :  décide de la stratégie </a:t>
            </a:r>
            <a:r>
              <a:rPr lang="fr-FR" baseline="0" dirty="0" err="1" smtClean="0"/>
              <a:t>pr</a:t>
            </a:r>
            <a:r>
              <a:rPr lang="fr-FR" baseline="0" dirty="0" smtClean="0"/>
              <a:t> appliquer le plan du </a:t>
            </a:r>
            <a:r>
              <a:rPr lang="fr-FR" baseline="0" dirty="0" err="1" smtClean="0"/>
              <a:t>board</a:t>
            </a:r>
            <a:r>
              <a:rPr lang="fr-FR" baseline="0" dirty="0" smtClean="0"/>
              <a:t> dans sa localité</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22</a:t>
            </a:fld>
            <a:endParaRPr lang="fr-FR"/>
          </a:p>
        </p:txBody>
      </p:sp>
    </p:spTree>
    <p:extLst>
      <p:ext uri="{BB962C8B-B14F-4D97-AF65-F5344CB8AC3E}">
        <p14:creationId xmlns:p14="http://schemas.microsoft.com/office/powerpoint/2010/main" val="183406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23</a:t>
            </a:fld>
            <a:endParaRPr lang="fr-FR"/>
          </a:p>
        </p:txBody>
      </p:sp>
    </p:spTree>
    <p:extLst>
      <p:ext uri="{BB962C8B-B14F-4D97-AF65-F5344CB8AC3E}">
        <p14:creationId xmlns:p14="http://schemas.microsoft.com/office/powerpoint/2010/main" val="4293242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prestations offertes peuvent varier d’une entreprise à l’autre, de telle sorte que les grandes entreprises proposent généralement une meilleure couverture</a:t>
            </a:r>
          </a:p>
          <a:p>
            <a:endParaRPr lang="fr-FR" dirty="0" smtClean="0"/>
          </a:p>
          <a:p>
            <a:r>
              <a:rPr lang="fr-FR" dirty="0" smtClean="0"/>
              <a:t>Les HMO sont des plans d’assurance qui donnent accès à un réseau de professionnels de santé ainsi que d’hôpitaux. Afin de bénéficier de la couverture santé, les bénéficiaires ne seront assurés que s’ils reçoivent des actes médicaux de fournisseurs appartenant à ce réseau.</a:t>
            </a:r>
          </a:p>
          <a:p>
            <a:r>
              <a:rPr lang="fr-FR" dirty="0" smtClean="0"/>
              <a:t>Les </a:t>
            </a:r>
            <a:r>
              <a:rPr lang="fr-FR" dirty="0" err="1" smtClean="0"/>
              <a:t>Preferred</a:t>
            </a:r>
            <a:r>
              <a:rPr lang="fr-FR" dirty="0" smtClean="0"/>
              <a:t> Provider </a:t>
            </a:r>
            <a:r>
              <a:rPr lang="fr-FR" dirty="0" err="1" smtClean="0"/>
              <a:t>Organizations</a:t>
            </a:r>
            <a:r>
              <a:rPr lang="fr-FR" dirty="0" smtClean="0"/>
              <a:t> fournissent un peu plus de liberté en ce qui concerne le choix du professionnel de santé, bien qu’elles reposent également sur un système de réseau de praticiens et de structures. La nuance réside dans le fait que le bénéficiaire peut faire appel aux services d’un fournisseur n’appartenant pas à son réseau et obtenir tout de même un remboursement. Toutefois, ce remboursement sera moins conséquent qu’en faisant appel à un membre de son réseau</a:t>
            </a:r>
          </a:p>
          <a:p>
            <a:r>
              <a:rPr lang="fr-FR" dirty="0" smtClean="0"/>
              <a:t>Ces compagnies ne dépendent d’aucune société ou organisation. Leur principe est très simple : les assurés membres cotisent selon les risques qu'ils souhaitent couvrir. Plus ces risques seront importants, plus la cotisation sera conséquente.</a:t>
            </a:r>
          </a:p>
          <a:p>
            <a:endParaRPr lang="fr-FR" dirty="0" smtClean="0"/>
          </a:p>
          <a:p>
            <a:r>
              <a:rPr lang="fr-FR" dirty="0" smtClean="0"/>
              <a:t>Près de 43 millions d’</a:t>
            </a:r>
            <a:r>
              <a:rPr lang="fr-FR" dirty="0" err="1" smtClean="0"/>
              <a:t>américians</a:t>
            </a:r>
            <a:r>
              <a:rPr lang="fr-FR" dirty="0" smtClean="0"/>
              <a:t> n’ont aucune</a:t>
            </a:r>
            <a:r>
              <a:rPr lang="fr-FR" baseline="0" dirty="0" smtClean="0"/>
              <a:t> protection contre la maladie (soit environ 15% de la population)</a:t>
            </a:r>
            <a:endParaRPr lang="fr-FR" dirty="0" smtClean="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24</a:t>
            </a:fld>
            <a:endParaRPr lang="fr-FR"/>
          </a:p>
        </p:txBody>
      </p:sp>
    </p:spTree>
    <p:extLst>
      <p:ext uri="{BB962C8B-B14F-4D97-AF65-F5344CB8AC3E}">
        <p14:creationId xmlns:p14="http://schemas.microsoft.com/office/powerpoint/2010/main" val="107396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25</a:t>
            </a:fld>
            <a:endParaRPr lang="fr-FR"/>
          </a:p>
        </p:txBody>
      </p:sp>
    </p:spTree>
    <p:extLst>
      <p:ext uri="{BB962C8B-B14F-4D97-AF65-F5344CB8AC3E}">
        <p14:creationId xmlns:p14="http://schemas.microsoft.com/office/powerpoint/2010/main" val="214161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27</a:t>
            </a:fld>
            <a:endParaRPr lang="fr-FR"/>
          </a:p>
        </p:txBody>
      </p:sp>
    </p:spTree>
    <p:extLst>
      <p:ext uri="{BB962C8B-B14F-4D97-AF65-F5344CB8AC3E}">
        <p14:creationId xmlns:p14="http://schemas.microsoft.com/office/powerpoint/2010/main" val="1518878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ONDAM : objectif a ne pas dépasser</a:t>
            </a:r>
            <a:r>
              <a:rPr lang="fr-FR" baseline="0" dirty="0" smtClean="0"/>
              <a:t> en matière de soins de ville et d’hospitalisation, fixé chaque année par le parlement et qui correspond aux prévisions de recettes et aux objectifs de dépenses de la SS</a:t>
            </a:r>
          </a:p>
          <a:p>
            <a:endParaRPr lang="fr-F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sz="2000" dirty="0" smtClean="0"/>
              <a:t>ARH : chargée de définir et de mettre en œuvre la politique régionale d’offre de soins hospitaliers, d’analyser, de coordonner l’activité des établissements publics ou privés et de déterminer leurs ressources</a:t>
            </a:r>
            <a:endParaRPr lang="fr-FR" altLang="fr-FR" sz="2000" dirty="0" smtClean="0">
              <a:solidFill>
                <a:srgbClr val="0070C0"/>
              </a:solidFill>
            </a:endParaRPr>
          </a:p>
          <a:p>
            <a:endParaRPr lang="fr-FR"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altLang="fr-FR" sz="2000" dirty="0" smtClean="0"/>
              <a:t>RMO : Recommandations de prescriptions et de pratique de la médecine libérale </a:t>
            </a:r>
            <a:r>
              <a:rPr lang="fr-FR" altLang="fr-FR" sz="2000" dirty="0" smtClean="0">
                <a:sym typeface="Wingdings" panose="05000000000000000000" pitchFamily="2" charset="2"/>
              </a:rPr>
              <a:t> </a:t>
            </a:r>
            <a:r>
              <a:rPr lang="fr-FR" altLang="fr-FR" sz="2000" dirty="0" err="1" smtClean="0">
                <a:sym typeface="Wingdings" panose="05000000000000000000" pitchFamily="2" charset="2"/>
              </a:rPr>
              <a:t>Obj</a:t>
            </a:r>
            <a:r>
              <a:rPr lang="fr-FR" altLang="fr-FR" sz="2000" dirty="0" smtClean="0">
                <a:sym typeface="Wingdings" panose="05000000000000000000" pitchFamily="2" charset="2"/>
              </a:rPr>
              <a:t> : qualité des soins, et économique (maitrise médicalisée des dépenses)</a:t>
            </a:r>
            <a:endParaRPr lang="fr-FR" altLang="fr-FR" sz="2000" dirty="0" smtClean="0"/>
          </a:p>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29</a:t>
            </a:fld>
            <a:endParaRPr lang="fr-FR"/>
          </a:p>
        </p:txBody>
      </p:sp>
    </p:spTree>
    <p:extLst>
      <p:ext uri="{BB962C8B-B14F-4D97-AF65-F5344CB8AC3E}">
        <p14:creationId xmlns:p14="http://schemas.microsoft.com/office/powerpoint/2010/main" val="175012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altLang="fr-FR" sz="2000" dirty="0" smtClean="0">
                <a:sym typeface="Wingdings" panose="05000000000000000000" pitchFamily="2" charset="2"/>
              </a:rPr>
              <a:t>ARS : Régule l’offre de santé dans les secteurs hospitaliers,</a:t>
            </a:r>
            <a:r>
              <a:rPr lang="fr-FR" altLang="fr-FR" sz="2000" baseline="0" dirty="0" smtClean="0">
                <a:sym typeface="Wingdings" panose="05000000000000000000" pitchFamily="2" charset="2"/>
              </a:rPr>
              <a:t> mais également des secteurs ambulatoires et médico social. Coordination des activités à l’échelle d’un territoire</a:t>
            </a:r>
            <a:endParaRPr lang="fr-FR" altLang="fr-FR" sz="2000" dirty="0" smtClean="0">
              <a:sym typeface="Wingdings" panose="05000000000000000000" pitchFamily="2" charset="2"/>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fr-FR" altLang="fr-FR" sz="2000" dirty="0" smtClean="0">
              <a:sym typeface="Wingdings" panose="05000000000000000000" pitchFamily="2" charset="2"/>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fr-FR" altLang="fr-FR" sz="2000" dirty="0" smtClean="0">
                <a:sym typeface="Wingdings" panose="05000000000000000000" pitchFamily="2" charset="2"/>
              </a:rPr>
              <a:t>CESP  </a:t>
            </a:r>
            <a:r>
              <a:rPr lang="fr-FR" sz="2000" dirty="0" smtClean="0"/>
              <a:t>Les étudiants en médecine reçoivent une bourse pendant leurs études, en contrepartie, ils s’engagent à exercer dans les zones de revitalisation rurale et les zones urbaines sensibles.</a:t>
            </a:r>
            <a:endParaRPr lang="fr-FR" dirty="0" smtClean="0"/>
          </a:p>
          <a:p>
            <a:endParaRPr lang="fr-FR" dirty="0" smtClean="0"/>
          </a:p>
          <a:p>
            <a:r>
              <a:rPr lang="fr-FR" dirty="0" smtClean="0"/>
              <a:t>MSP: les MSP regroupent médecins et professionnels paramédicaux</a:t>
            </a:r>
            <a:r>
              <a:rPr lang="fr-FR" baseline="0" dirty="0" smtClean="0"/>
              <a:t> </a:t>
            </a:r>
            <a:r>
              <a:rPr lang="fr-FR" dirty="0" smtClean="0"/>
              <a:t>sur un lieu unique d’exercice, dans une approche</a:t>
            </a:r>
            <a:r>
              <a:rPr lang="fr-FR" baseline="0" dirty="0" smtClean="0"/>
              <a:t> </a:t>
            </a:r>
            <a:r>
              <a:rPr lang="fr-FR" dirty="0" smtClean="0"/>
              <a:t>coordonnée formalisée dans</a:t>
            </a:r>
            <a:r>
              <a:rPr lang="fr-FR" baseline="0" dirty="0" smtClean="0"/>
              <a:t> </a:t>
            </a:r>
            <a:r>
              <a:rPr lang="fr-FR" dirty="0" smtClean="0"/>
              <a:t>un projet de santé. </a:t>
            </a:r>
          </a:p>
          <a:p>
            <a:endParaRPr lang="fr-FR" dirty="0" smtClean="0"/>
          </a:p>
          <a:p>
            <a:r>
              <a:rPr lang="fr-FR" dirty="0" smtClean="0"/>
              <a:t>Réseau de santé: soins coordonnés et organisés</a:t>
            </a:r>
            <a:r>
              <a:rPr lang="fr-FR" baseline="0" dirty="0" smtClean="0"/>
              <a:t> autour de populations spécifiques (femmes enceintes par ex) ou de </a:t>
            </a:r>
            <a:r>
              <a:rPr lang="fr-FR" baseline="0" dirty="0" err="1" smtClean="0"/>
              <a:t>patho</a:t>
            </a:r>
            <a:r>
              <a:rPr lang="fr-FR" baseline="0" dirty="0" smtClean="0"/>
              <a:t>/PEC spé (VIH, </a:t>
            </a:r>
            <a:r>
              <a:rPr lang="fr-FR" baseline="0" dirty="0" err="1" smtClean="0"/>
              <a:t>diab</a:t>
            </a:r>
            <a:r>
              <a:rPr lang="fr-FR" baseline="0" dirty="0" smtClean="0"/>
              <a:t>, cancer par ex)</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30</a:t>
            </a:fld>
            <a:endParaRPr lang="fr-FR"/>
          </a:p>
        </p:txBody>
      </p:sp>
    </p:spTree>
    <p:extLst>
      <p:ext uri="{BB962C8B-B14F-4D97-AF65-F5344CB8AC3E}">
        <p14:creationId xmlns:p14="http://schemas.microsoft.com/office/powerpoint/2010/main" val="384552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7</a:t>
            </a:fld>
            <a:endParaRPr lang="fr-FR"/>
          </a:p>
        </p:txBody>
      </p:sp>
    </p:spTree>
    <p:extLst>
      <p:ext uri="{BB962C8B-B14F-4D97-AF65-F5344CB8AC3E}">
        <p14:creationId xmlns:p14="http://schemas.microsoft.com/office/powerpoint/2010/main" val="1565756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Possibilité pour</a:t>
            </a:r>
            <a:r>
              <a:rPr lang="fr-FR" baseline="0" dirty="0" smtClean="0"/>
              <a:t> les médecins du travail, les infirmiers et les sages femmes de prescrire des substituts nicotiniques</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31</a:t>
            </a:fld>
            <a:endParaRPr lang="fr-FR"/>
          </a:p>
        </p:txBody>
      </p:sp>
    </p:spTree>
    <p:extLst>
      <p:ext uri="{BB962C8B-B14F-4D97-AF65-F5344CB8AC3E}">
        <p14:creationId xmlns:p14="http://schemas.microsoft.com/office/powerpoint/2010/main" val="175386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32</a:t>
            </a:fld>
            <a:endParaRPr lang="fr-FR"/>
          </a:p>
        </p:txBody>
      </p:sp>
    </p:spTree>
    <p:extLst>
      <p:ext uri="{BB962C8B-B14F-4D97-AF65-F5344CB8AC3E}">
        <p14:creationId xmlns:p14="http://schemas.microsoft.com/office/powerpoint/2010/main" val="212685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34</a:t>
            </a:fld>
            <a:endParaRPr lang="fr-FR"/>
          </a:p>
        </p:txBody>
      </p:sp>
    </p:spTree>
    <p:extLst>
      <p:ext uri="{BB962C8B-B14F-4D97-AF65-F5344CB8AC3E}">
        <p14:creationId xmlns:p14="http://schemas.microsoft.com/office/powerpoint/2010/main" val="40106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DGS : santé</a:t>
            </a:r>
            <a:r>
              <a:rPr lang="fr-FR" sz="1200" b="0" i="0" kern="1200" baseline="0" dirty="0" smtClean="0">
                <a:solidFill>
                  <a:schemeClr val="tx1"/>
                </a:solidFill>
                <a:effectLst/>
                <a:latin typeface="+mn-lt"/>
                <a:ea typeface="+mn-ea"/>
                <a:cs typeface="+mn-cs"/>
              </a:rPr>
              <a:t> publique, prévention </a:t>
            </a:r>
            <a:r>
              <a:rPr lang="fr-FR" sz="1200" b="0" i="0" kern="1200" baseline="0" dirty="0" smtClean="0">
                <a:solidFill>
                  <a:schemeClr val="tx1"/>
                </a:solidFill>
                <a:effectLst/>
                <a:latin typeface="+mn-lt"/>
                <a:ea typeface="+mn-ea"/>
                <a:cs typeface="+mn-cs"/>
                <a:sym typeface="Wingdings" panose="05000000000000000000" pitchFamily="2" charset="2"/>
              </a:rPr>
              <a:t> recommandations en santé (ex : </a:t>
            </a:r>
            <a:r>
              <a:rPr lang="fr-FR" sz="1200" b="0" i="0" kern="1200" baseline="0" dirty="0" err="1" smtClean="0">
                <a:solidFill>
                  <a:schemeClr val="tx1"/>
                </a:solidFill>
                <a:effectLst/>
                <a:latin typeface="+mn-lt"/>
                <a:ea typeface="+mn-ea"/>
                <a:cs typeface="+mn-cs"/>
                <a:sym typeface="Wingdings" panose="05000000000000000000" pitchFamily="2" charset="2"/>
              </a:rPr>
              <a:t>Covid</a:t>
            </a:r>
            <a:r>
              <a:rPr lang="fr-FR" sz="1200" b="0" i="0" kern="1200" baseline="0" dirty="0" smtClean="0">
                <a:solidFill>
                  <a:schemeClr val="tx1"/>
                </a:solidFill>
                <a:effectLst/>
                <a:latin typeface="+mn-lt"/>
                <a:ea typeface="+mn-ea"/>
                <a:cs typeface="+mn-cs"/>
                <a:sym typeface="Wingdings" panose="05000000000000000000" pitchFamily="2" charset="2"/>
              </a:rPr>
              <a:t>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DGOS</a:t>
            </a:r>
            <a:r>
              <a:rPr lang="fr-FR" sz="1200" b="0" i="0" kern="1200" baseline="0" dirty="0" smtClean="0">
                <a:solidFill>
                  <a:schemeClr val="tx1"/>
                </a:solidFill>
                <a:effectLst/>
                <a:latin typeface="+mn-lt"/>
                <a:ea typeface="+mn-ea"/>
                <a:cs typeface="+mn-cs"/>
              </a:rPr>
              <a:t> : Organisation de l’offre de soins	</a:t>
            </a:r>
          </a:p>
          <a:p>
            <a:endParaRPr lang="fr-FR" sz="1200" b="0" i="0" kern="1200" baseline="0" dirty="0" smtClean="0">
              <a:solidFill>
                <a:schemeClr val="tx1"/>
              </a:solidFill>
              <a:effectLst/>
              <a:latin typeface="+mn-lt"/>
              <a:ea typeface="+mn-ea"/>
              <a:cs typeface="+mn-cs"/>
            </a:endParaRPr>
          </a:p>
          <a:p>
            <a:pPr marL="0" indent="0">
              <a:buNone/>
            </a:pPr>
            <a:r>
              <a:rPr lang="fr-FR" dirty="0" smtClean="0"/>
              <a:t>ARS</a:t>
            </a:r>
            <a:r>
              <a:rPr lang="fr-FR" baseline="0" dirty="0" smtClean="0"/>
              <a:t> : </a:t>
            </a:r>
            <a:r>
              <a:rPr lang="fr-FR" dirty="0" smtClean="0"/>
              <a:t>Organiser et Réguler l’offre de santé dans les secteurs ambulatoires, médico-social et hospitalier à l’échelle d’une</a:t>
            </a:r>
            <a:r>
              <a:rPr lang="fr-FR" baseline="0" dirty="0" smtClean="0"/>
              <a:t> région </a:t>
            </a:r>
          </a:p>
          <a:p>
            <a:pPr marL="0" indent="0">
              <a:buNone/>
            </a:pPr>
            <a:r>
              <a:rPr lang="fr-FR" dirty="0" smtClean="0"/>
              <a:t>Définir, financer et évaluer les actions de prévention et de promotion de la santé</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service de protection maternelle et infantile (PMI) est un service départemental, placé sous l’autorité du président du conseil départemental et chargé d’assurer la protection sanitaire de la mère et de l’enfant</a:t>
            </a:r>
          </a:p>
          <a:p>
            <a:r>
              <a:rPr lang="fr-FR" dirty="0" smtClean="0"/>
              <a:t>Va proposer des consultations et des actions</a:t>
            </a:r>
            <a:r>
              <a:rPr lang="fr-FR" baseline="0" dirty="0" smtClean="0"/>
              <a:t> médico sociales de prévention et de suivi en faveur des femmes enceintes, des parents et des enfants de moins de 6 ans</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37</a:t>
            </a:fld>
            <a:endParaRPr lang="fr-FR"/>
          </a:p>
        </p:txBody>
      </p:sp>
    </p:spTree>
    <p:extLst>
      <p:ext uri="{BB962C8B-B14F-4D97-AF65-F5344CB8AC3E}">
        <p14:creationId xmlns:p14="http://schemas.microsoft.com/office/powerpoint/2010/main" val="3474256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DGS : santé</a:t>
            </a:r>
            <a:r>
              <a:rPr lang="fr-FR" sz="1200" b="0" i="0" kern="1200" baseline="0" dirty="0" smtClean="0">
                <a:solidFill>
                  <a:schemeClr val="tx1"/>
                </a:solidFill>
                <a:effectLst/>
                <a:latin typeface="+mn-lt"/>
                <a:ea typeface="+mn-ea"/>
                <a:cs typeface="+mn-cs"/>
              </a:rPr>
              <a:t> publique, prévention </a:t>
            </a:r>
            <a:r>
              <a:rPr lang="fr-FR" sz="1200" b="0" i="0" kern="1200" baseline="0" dirty="0" smtClean="0">
                <a:solidFill>
                  <a:schemeClr val="tx1"/>
                </a:solidFill>
                <a:effectLst/>
                <a:latin typeface="+mn-lt"/>
                <a:ea typeface="+mn-ea"/>
                <a:cs typeface="+mn-cs"/>
                <a:sym typeface="Wingdings" panose="05000000000000000000" pitchFamily="2" charset="2"/>
              </a:rPr>
              <a:t> recommandations en santé (ex : </a:t>
            </a:r>
            <a:r>
              <a:rPr lang="fr-FR" sz="1200" b="0" i="0" kern="1200" baseline="0" dirty="0" err="1" smtClean="0">
                <a:solidFill>
                  <a:schemeClr val="tx1"/>
                </a:solidFill>
                <a:effectLst/>
                <a:latin typeface="+mn-lt"/>
                <a:ea typeface="+mn-ea"/>
                <a:cs typeface="+mn-cs"/>
                <a:sym typeface="Wingdings" panose="05000000000000000000" pitchFamily="2" charset="2"/>
              </a:rPr>
              <a:t>Covid</a:t>
            </a:r>
            <a:r>
              <a:rPr lang="fr-FR" sz="1200" b="0" i="0" kern="1200" baseline="0" dirty="0" smtClean="0">
                <a:solidFill>
                  <a:schemeClr val="tx1"/>
                </a:solidFill>
                <a:effectLst/>
                <a:latin typeface="+mn-lt"/>
                <a:ea typeface="+mn-ea"/>
                <a:cs typeface="+mn-cs"/>
                <a:sym typeface="Wingdings" panose="05000000000000000000" pitchFamily="2" charset="2"/>
              </a:rPr>
              <a:t>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DGOS</a:t>
            </a:r>
            <a:r>
              <a:rPr lang="fr-FR" sz="1200" b="0" i="0" kern="1200" baseline="0" dirty="0" smtClean="0">
                <a:solidFill>
                  <a:schemeClr val="tx1"/>
                </a:solidFill>
                <a:effectLst/>
                <a:latin typeface="+mn-lt"/>
                <a:ea typeface="+mn-ea"/>
                <a:cs typeface="+mn-cs"/>
              </a:rPr>
              <a:t> : Organisation de l’offre de soins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Le service de protection maternelle et infantile (PMI) est un service départemental, placé sous l’autorité du président du conseil départemental et chargé d’assurer la protection sanitaire de la mère et de l’enfant</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39</a:t>
            </a:fld>
            <a:endParaRPr lang="fr-FR"/>
          </a:p>
        </p:txBody>
      </p:sp>
    </p:spTree>
    <p:extLst>
      <p:ext uri="{BB962C8B-B14F-4D97-AF65-F5344CB8AC3E}">
        <p14:creationId xmlns:p14="http://schemas.microsoft.com/office/powerpoint/2010/main" val="31921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40</a:t>
            </a:fld>
            <a:endParaRPr lang="fr-FR"/>
          </a:p>
        </p:txBody>
      </p:sp>
    </p:spTree>
    <p:extLst>
      <p:ext uri="{BB962C8B-B14F-4D97-AF65-F5344CB8AC3E}">
        <p14:creationId xmlns:p14="http://schemas.microsoft.com/office/powerpoint/2010/main" val="337826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45</a:t>
            </a:fld>
            <a:endParaRPr lang="fr-FR"/>
          </a:p>
        </p:txBody>
      </p:sp>
    </p:spTree>
    <p:extLst>
      <p:ext uri="{BB962C8B-B14F-4D97-AF65-F5344CB8AC3E}">
        <p14:creationId xmlns:p14="http://schemas.microsoft.com/office/powerpoint/2010/main" val="1539676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50% des dépenses de santé</a:t>
            </a:r>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47</a:t>
            </a:fld>
            <a:endParaRPr lang="fr-FR"/>
          </a:p>
        </p:txBody>
      </p:sp>
    </p:spTree>
    <p:extLst>
      <p:ext uri="{BB962C8B-B14F-4D97-AF65-F5344CB8AC3E}">
        <p14:creationId xmlns:p14="http://schemas.microsoft.com/office/powerpoint/2010/main" val="33853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61</a:t>
            </a:fld>
            <a:endParaRPr lang="fr-FR"/>
          </a:p>
        </p:txBody>
      </p:sp>
    </p:spTree>
    <p:extLst>
      <p:ext uri="{BB962C8B-B14F-4D97-AF65-F5344CB8AC3E}">
        <p14:creationId xmlns:p14="http://schemas.microsoft.com/office/powerpoint/2010/main" val="334845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9</a:t>
            </a:fld>
            <a:endParaRPr lang="fr-FR"/>
          </a:p>
        </p:txBody>
      </p:sp>
    </p:spTree>
    <p:extLst>
      <p:ext uri="{BB962C8B-B14F-4D97-AF65-F5344CB8AC3E}">
        <p14:creationId xmlns:p14="http://schemas.microsoft.com/office/powerpoint/2010/main" val="163403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Beveridge: économiste/homme politique anglais: Etat providence,</a:t>
            </a:r>
            <a:r>
              <a:rPr lang="fr-FR" baseline="0" dirty="0" smtClean="0"/>
              <a:t> rapport 1942 sur la SS britannique en vue de la reconstruction après-guerre du pays, Pour lutter contre les </a:t>
            </a:r>
            <a:r>
              <a:rPr lang="fr-FR" sz="1200" b="0" i="0" kern="1200" dirty="0" smtClean="0">
                <a:solidFill>
                  <a:schemeClr val="tx1"/>
                </a:solidFill>
                <a:effectLst/>
                <a:latin typeface="+mn-lt"/>
                <a:ea typeface="+mn-ea"/>
                <a:cs typeface="+mn-cs"/>
              </a:rPr>
              <a:t>« 5 grands maux » : pauvreté, insalubrité, maladie, ignorance et chômage</a:t>
            </a:r>
          </a:p>
          <a:p>
            <a:r>
              <a:rPr lang="fr-FR" sz="1200" b="0" i="0" kern="1200" dirty="0" smtClean="0">
                <a:solidFill>
                  <a:schemeClr val="tx1"/>
                </a:solidFill>
                <a:effectLst/>
                <a:latin typeface="+mn-lt"/>
                <a:ea typeface="+mn-ea"/>
                <a:cs typeface="+mn-cs"/>
              </a:rPr>
              <a:t>Bismarck:</a:t>
            </a:r>
            <a:r>
              <a:rPr lang="fr-FR" sz="1200" b="0" i="0" kern="1200" baseline="0" dirty="0" smtClean="0">
                <a:solidFill>
                  <a:schemeClr val="tx1"/>
                </a:solidFill>
                <a:effectLst/>
                <a:latin typeface="+mn-lt"/>
                <a:ea typeface="+mn-ea"/>
                <a:cs typeface="+mn-cs"/>
              </a:rPr>
              <a:t> création SS par « calcul politique » pour reconnecter les allemands à l’Etat et les couper des partis, </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12</a:t>
            </a:fld>
            <a:endParaRPr lang="fr-FR"/>
          </a:p>
        </p:txBody>
      </p:sp>
    </p:spTree>
    <p:extLst>
      <p:ext uri="{BB962C8B-B14F-4D97-AF65-F5344CB8AC3E}">
        <p14:creationId xmlns:p14="http://schemas.microsoft.com/office/powerpoint/2010/main" val="292410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Protection fondée sur le travail : individus vont s’ouvrir des droits grâce à leur activité professionnelle</a:t>
            </a:r>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13</a:t>
            </a:fld>
            <a:endParaRPr lang="fr-FR"/>
          </a:p>
        </p:txBody>
      </p:sp>
    </p:spTree>
    <p:extLst>
      <p:ext uri="{BB962C8B-B14F-4D97-AF65-F5344CB8AC3E}">
        <p14:creationId xmlns:p14="http://schemas.microsoft.com/office/powerpoint/2010/main" val="182699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ym typeface="Wingdings" panose="05000000000000000000" pitchFamily="2" charset="2"/>
              </a:rPr>
              <a:t> </a:t>
            </a:r>
            <a:r>
              <a:rPr lang="fr-FR" sz="1200" dirty="0" smtClean="0"/>
              <a:t>période de renouveau tant au niveau économique qu’au niveau des idées et des conceptions en matière de protection sociale</a:t>
            </a:r>
          </a:p>
          <a:p>
            <a:endParaRPr lang="fr-FR" dirty="0" smtClean="0"/>
          </a:p>
          <a:p>
            <a:endParaRPr lang="fr-FR" dirty="0" smtClean="0"/>
          </a:p>
          <a:p>
            <a:r>
              <a:rPr lang="fr-FR" dirty="0" smtClean="0"/>
              <a:t>Beveridge: économiste/homme politique anglais: Etat providence,</a:t>
            </a:r>
            <a:r>
              <a:rPr lang="fr-FR" baseline="0" dirty="0" smtClean="0"/>
              <a:t> rapport 1942 sur la SS britannique en vue de la reconstruction après-guerre du pays, Pour lutter contre les </a:t>
            </a:r>
            <a:r>
              <a:rPr lang="fr-FR" sz="1200" b="0" i="0" kern="1200" dirty="0" smtClean="0">
                <a:solidFill>
                  <a:schemeClr val="tx1"/>
                </a:solidFill>
                <a:effectLst/>
                <a:latin typeface="+mn-lt"/>
                <a:ea typeface="+mn-ea"/>
                <a:cs typeface="+mn-cs"/>
              </a:rPr>
              <a:t>« 5 grands maux » : pauvreté, insalubrité, maladie, ignorance et chômage</a:t>
            </a:r>
          </a:p>
          <a:p>
            <a:r>
              <a:rPr lang="fr-FR" sz="1200" b="0" i="0" kern="1200" dirty="0" smtClean="0">
                <a:solidFill>
                  <a:schemeClr val="tx1"/>
                </a:solidFill>
                <a:effectLst/>
                <a:latin typeface="+mn-lt"/>
                <a:ea typeface="+mn-ea"/>
                <a:cs typeface="+mn-cs"/>
              </a:rPr>
              <a:t>Bismarck:</a:t>
            </a:r>
            <a:r>
              <a:rPr lang="fr-FR" sz="1200" b="0" i="0" kern="1200" baseline="0" dirty="0" smtClean="0">
                <a:solidFill>
                  <a:schemeClr val="tx1"/>
                </a:solidFill>
                <a:effectLst/>
                <a:latin typeface="+mn-lt"/>
                <a:ea typeface="+mn-ea"/>
                <a:cs typeface="+mn-cs"/>
              </a:rPr>
              <a:t> création SS par « calcul politique » pour reconnecter les allemands à l’Etat et les couper des partis, </a:t>
            </a:r>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14</a:t>
            </a:fld>
            <a:endParaRPr lang="fr-FR"/>
          </a:p>
        </p:txBody>
      </p:sp>
    </p:spTree>
    <p:extLst>
      <p:ext uri="{BB962C8B-B14F-4D97-AF65-F5344CB8AC3E}">
        <p14:creationId xmlns:p14="http://schemas.microsoft.com/office/powerpoint/2010/main" val="1858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15</a:t>
            </a:fld>
            <a:endParaRPr lang="fr-FR"/>
          </a:p>
        </p:txBody>
      </p:sp>
    </p:spTree>
    <p:extLst>
      <p:ext uri="{BB962C8B-B14F-4D97-AF65-F5344CB8AC3E}">
        <p14:creationId xmlns:p14="http://schemas.microsoft.com/office/powerpoint/2010/main" val="150153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16</a:t>
            </a:fld>
            <a:endParaRPr lang="fr-FR"/>
          </a:p>
        </p:txBody>
      </p:sp>
    </p:spTree>
    <p:extLst>
      <p:ext uri="{BB962C8B-B14F-4D97-AF65-F5344CB8AC3E}">
        <p14:creationId xmlns:p14="http://schemas.microsoft.com/office/powerpoint/2010/main" val="84644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146BDD-A44D-4317-8756-54BD3965B3F9}" type="slidenum">
              <a:rPr lang="fr-FR" smtClean="0"/>
              <a:pPr/>
              <a:t>18</a:t>
            </a:fld>
            <a:endParaRPr lang="fr-FR"/>
          </a:p>
        </p:txBody>
      </p:sp>
    </p:spTree>
    <p:extLst>
      <p:ext uri="{BB962C8B-B14F-4D97-AF65-F5344CB8AC3E}">
        <p14:creationId xmlns:p14="http://schemas.microsoft.com/office/powerpoint/2010/main" val="36881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yonEst-titrePresentation">
    <p:spTree>
      <p:nvGrpSpPr>
        <p:cNvPr id="1" name=""/>
        <p:cNvGrpSpPr/>
        <p:nvPr/>
      </p:nvGrpSpPr>
      <p:grpSpPr>
        <a:xfrm>
          <a:off x="0" y="0"/>
          <a:ext cx="0" cy="0"/>
          <a:chOff x="0" y="0"/>
          <a:chExt cx="0" cy="0"/>
        </a:xfrm>
      </p:grpSpPr>
      <p:sp>
        <p:nvSpPr>
          <p:cNvPr id="12" name="Forme libre 11"/>
          <p:cNvSpPr/>
          <p:nvPr userDrawn="1"/>
        </p:nvSpPr>
        <p:spPr>
          <a:xfrm>
            <a:off x="1835696" y="2450776"/>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A79B"/>
              </a:solidFill>
            </a:endParaRPr>
          </a:p>
        </p:txBody>
      </p:sp>
      <p:sp>
        <p:nvSpPr>
          <p:cNvPr id="14" name="Forme libre 13"/>
          <p:cNvSpPr/>
          <p:nvPr userDrawn="1"/>
        </p:nvSpPr>
        <p:spPr>
          <a:xfrm rot="-10860000">
            <a:off x="1911230" y="2522829"/>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5" name="Ellipse 14"/>
          <p:cNvSpPr/>
          <p:nvPr userDrawn="1"/>
        </p:nvSpPr>
        <p:spPr>
          <a:xfrm>
            <a:off x="7192234" y="2436556"/>
            <a:ext cx="129012" cy="129012"/>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p:cNvSpPr>
            <a:spLocks noGrp="1"/>
          </p:cNvSpPr>
          <p:nvPr>
            <p:ph type="title" hasCustomPrompt="1"/>
          </p:nvPr>
        </p:nvSpPr>
        <p:spPr>
          <a:xfrm>
            <a:off x="457200" y="1205880"/>
            <a:ext cx="8229600" cy="1143000"/>
          </a:xfrm>
        </p:spPr>
        <p:txBody>
          <a:bodyPr>
            <a:normAutofit/>
          </a:bodyPr>
          <a:lstStyle>
            <a:lvl1pPr>
              <a:defRPr sz="4000" b="1">
                <a:solidFill>
                  <a:schemeClr val="accent6"/>
                </a:solidFill>
              </a:defRPr>
            </a:lvl1pPr>
          </a:lstStyle>
          <a:p>
            <a:r>
              <a:rPr lang="fr-FR" dirty="0" smtClean="0"/>
              <a:t>Titre de la présentation</a:t>
            </a:r>
            <a:endParaRPr lang="fr-FR" dirty="0"/>
          </a:p>
        </p:txBody>
      </p:sp>
      <p:sp>
        <p:nvSpPr>
          <p:cNvPr id="11" name="Espace réservé du contenu 10"/>
          <p:cNvSpPr>
            <a:spLocks noGrp="1"/>
          </p:cNvSpPr>
          <p:nvPr>
            <p:ph sz="quarter" idx="15" hasCustomPrompt="1"/>
          </p:nvPr>
        </p:nvSpPr>
        <p:spPr>
          <a:xfrm>
            <a:off x="2110582" y="2924175"/>
            <a:ext cx="4922837" cy="649288"/>
          </a:xfrm>
        </p:spPr>
        <p:txBody>
          <a:bodyPr/>
          <a:lstStyle>
            <a:lvl1pPr marL="0" indent="0" algn="ctr">
              <a:buNone/>
              <a:defRPr baseline="0"/>
            </a:lvl1pPr>
          </a:lstStyle>
          <a:p>
            <a:pPr lvl="0"/>
            <a:r>
              <a:rPr lang="fr-FR" dirty="0" smtClean="0"/>
              <a:t>Nom de l’intervenant</a:t>
            </a:r>
            <a:endParaRPr lang="fr-FR" dirty="0"/>
          </a:p>
        </p:txBody>
      </p:sp>
      <p:sp>
        <p:nvSpPr>
          <p:cNvPr id="23" name="Espace réservé du contenu 22"/>
          <p:cNvSpPr>
            <a:spLocks noGrp="1"/>
          </p:cNvSpPr>
          <p:nvPr>
            <p:ph sz="quarter" idx="16" hasCustomPrompt="1"/>
          </p:nvPr>
        </p:nvSpPr>
        <p:spPr>
          <a:xfrm>
            <a:off x="3023717" y="3787948"/>
            <a:ext cx="3096567" cy="865188"/>
          </a:xfrm>
        </p:spPr>
        <p:txBody>
          <a:bodyPr>
            <a:normAutofit/>
          </a:bodyPr>
          <a:lstStyle>
            <a:lvl1pPr marL="0" indent="0" algn="ctr">
              <a:buNone/>
              <a:defRPr sz="2400" b="1" baseline="0">
                <a:solidFill>
                  <a:schemeClr val="accent6"/>
                </a:solidFill>
                <a:latin typeface="Calibri" panose="020F0502020204030204" pitchFamily="34" charset="0"/>
              </a:defRPr>
            </a:lvl1pPr>
          </a:lstStyle>
          <a:p>
            <a:pPr lvl="0"/>
            <a:r>
              <a:rPr lang="fr-FR" dirty="0" smtClean="0"/>
              <a:t>UE \discipline</a:t>
            </a:r>
            <a:endParaRPr lang="fr-FR" dirty="0"/>
          </a:p>
        </p:txBody>
      </p:sp>
      <p:sp>
        <p:nvSpPr>
          <p:cNvPr id="5" name="Espace réservé du texte 4"/>
          <p:cNvSpPr>
            <a:spLocks noGrp="1"/>
          </p:cNvSpPr>
          <p:nvPr>
            <p:ph type="body" sz="quarter" idx="18" hasCustomPrompt="1"/>
          </p:nvPr>
        </p:nvSpPr>
        <p:spPr>
          <a:xfrm>
            <a:off x="7884368" y="6309320"/>
            <a:ext cx="1008260" cy="288032"/>
          </a:xfrm>
        </p:spPr>
        <p:txBody>
          <a:bodyPr>
            <a:noAutofit/>
          </a:bodyPr>
          <a:lstStyle>
            <a:lvl1pPr marL="0" indent="0">
              <a:buNone/>
              <a:defRPr sz="1300"/>
            </a:lvl1pPr>
          </a:lstStyle>
          <a:p>
            <a:pPr lvl="0"/>
            <a:r>
              <a:rPr lang="fr-FR" dirty="0" smtClean="0"/>
              <a:t>Date</a:t>
            </a:r>
            <a:endParaRPr lang="fr-FR" dirty="0"/>
          </a:p>
        </p:txBody>
      </p:sp>
      <p:sp>
        <p:nvSpPr>
          <p:cNvPr id="10"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onEst-finale">
    <p:spTree>
      <p:nvGrpSpPr>
        <p:cNvPr id="1" name=""/>
        <p:cNvGrpSpPr/>
        <p:nvPr/>
      </p:nvGrpSpPr>
      <p:grpSpPr>
        <a:xfrm>
          <a:off x="0" y="0"/>
          <a:ext cx="0" cy="0"/>
          <a:chOff x="0" y="0"/>
          <a:chExt cx="0" cy="0"/>
        </a:xfrm>
      </p:grpSpPr>
      <p:pic>
        <p:nvPicPr>
          <p:cNvPr id="8" name="Image 7" descr="universiteLyon1LyonEstLogo.jpg"/>
          <p:cNvPicPr>
            <a:picLocks noChangeAspect="1"/>
          </p:cNvPicPr>
          <p:nvPr userDrawn="1"/>
        </p:nvPicPr>
        <p:blipFill>
          <a:blip r:embed="rId2" cstate="print"/>
          <a:stretch>
            <a:fillRect/>
          </a:stretch>
        </p:blipFill>
        <p:spPr>
          <a:xfrm>
            <a:off x="0" y="5343790"/>
            <a:ext cx="2555776" cy="1514210"/>
          </a:xfrm>
          <a:prstGeom prst="rect">
            <a:avLst/>
          </a:prstGeom>
        </p:spPr>
      </p:pic>
      <p:sp>
        <p:nvSpPr>
          <p:cNvPr id="4" name="Espace réservé du texte 3"/>
          <p:cNvSpPr>
            <a:spLocks noGrp="1"/>
          </p:cNvSpPr>
          <p:nvPr>
            <p:ph type="body" sz="quarter" idx="12" hasCustomPrompt="1"/>
          </p:nvPr>
        </p:nvSpPr>
        <p:spPr>
          <a:xfrm>
            <a:off x="3167844" y="1700213"/>
            <a:ext cx="3095625" cy="865187"/>
          </a:xfrm>
        </p:spPr>
        <p:txBody>
          <a:bodyPr>
            <a:normAutofit/>
          </a:bodyPr>
          <a:lstStyle>
            <a:lvl1pPr marL="0" indent="0">
              <a:buNone/>
              <a:defRPr sz="3600" b="1" baseline="0">
                <a:solidFill>
                  <a:srgbClr val="595959"/>
                </a:solidFill>
              </a:defRPr>
            </a:lvl1pPr>
          </a:lstStyle>
          <a:p>
            <a:pPr lvl="0"/>
            <a:r>
              <a:rPr lang="fr-FR" dirty="0" smtClean="0"/>
              <a:t>Des questions</a:t>
            </a:r>
            <a:endParaRPr lang="fr-FR" dirty="0"/>
          </a:p>
        </p:txBody>
      </p:sp>
      <p:sp>
        <p:nvSpPr>
          <p:cNvPr id="9" name="Espace réservé du contenu 10"/>
          <p:cNvSpPr>
            <a:spLocks noGrp="1"/>
          </p:cNvSpPr>
          <p:nvPr>
            <p:ph sz="quarter" idx="15" hasCustomPrompt="1"/>
          </p:nvPr>
        </p:nvSpPr>
        <p:spPr>
          <a:xfrm>
            <a:off x="1475656" y="2708920"/>
            <a:ext cx="6480000" cy="649288"/>
          </a:xfrm>
        </p:spPr>
        <p:txBody>
          <a:bodyPr/>
          <a:lstStyle>
            <a:lvl1pPr marL="0" indent="0" algn="ctr">
              <a:buNone/>
              <a:defRPr baseline="0"/>
            </a:lvl1pPr>
          </a:lstStyle>
          <a:p>
            <a:pPr lvl="0"/>
            <a:r>
              <a:rPr lang="fr-FR" dirty="0" smtClean="0"/>
              <a:t>Nom de l’intervenant</a:t>
            </a:r>
            <a:endParaRPr lang="fr-FR" dirty="0"/>
          </a:p>
        </p:txBody>
      </p:sp>
      <p:sp>
        <p:nvSpPr>
          <p:cNvPr id="10" name="Espace réservé du contenu 22"/>
          <p:cNvSpPr>
            <a:spLocks noGrp="1"/>
          </p:cNvSpPr>
          <p:nvPr>
            <p:ph sz="quarter" idx="16" hasCustomPrompt="1"/>
          </p:nvPr>
        </p:nvSpPr>
        <p:spPr>
          <a:xfrm>
            <a:off x="1475656" y="4292004"/>
            <a:ext cx="6480000" cy="577156"/>
          </a:xfrm>
        </p:spPr>
        <p:txBody>
          <a:bodyPr>
            <a:normAutofit/>
          </a:bodyPr>
          <a:lstStyle>
            <a:lvl1pPr marL="0" indent="0" algn="ctr">
              <a:buNone/>
              <a:defRPr sz="2400" b="1" baseline="0">
                <a:solidFill>
                  <a:schemeClr val="accent6"/>
                </a:solidFill>
                <a:latin typeface="Calibri" panose="020F0502020204030204" pitchFamily="34" charset="0"/>
              </a:defRPr>
            </a:lvl1pPr>
          </a:lstStyle>
          <a:p>
            <a:pPr lvl="0"/>
            <a:r>
              <a:rPr lang="fr-FR" dirty="0" smtClean="0"/>
              <a:t>UE \discipline</a:t>
            </a:r>
            <a:endParaRPr lang="fr-FR" dirty="0"/>
          </a:p>
        </p:txBody>
      </p:sp>
      <p:sp>
        <p:nvSpPr>
          <p:cNvPr id="11" name="Espace réservé du contenu 10"/>
          <p:cNvSpPr>
            <a:spLocks noGrp="1"/>
          </p:cNvSpPr>
          <p:nvPr>
            <p:ph sz="quarter" idx="17" hasCustomPrompt="1"/>
          </p:nvPr>
        </p:nvSpPr>
        <p:spPr>
          <a:xfrm>
            <a:off x="1475656" y="3501008"/>
            <a:ext cx="6480000" cy="649288"/>
          </a:xfrm>
        </p:spPr>
        <p:txBody>
          <a:bodyPr/>
          <a:lstStyle>
            <a:lvl1pPr marL="0" indent="0" algn="ctr">
              <a:buNone/>
              <a:defRPr baseline="0"/>
            </a:lvl1pPr>
          </a:lstStyle>
          <a:p>
            <a:pPr lvl="0"/>
            <a:r>
              <a:rPr lang="fr-FR" dirty="0" smtClean="0"/>
              <a:t>Mail de l’intervenant</a:t>
            </a:r>
            <a:endParaRPr lang="fr-FR" dirty="0"/>
          </a:p>
        </p:txBody>
      </p:sp>
      <p:sp>
        <p:nvSpPr>
          <p:cNvPr id="13" name="Espace réservé du contenu 10"/>
          <p:cNvSpPr>
            <a:spLocks noGrp="1"/>
          </p:cNvSpPr>
          <p:nvPr>
            <p:ph sz="quarter" idx="18" hasCustomPrompt="1"/>
          </p:nvPr>
        </p:nvSpPr>
        <p:spPr>
          <a:xfrm>
            <a:off x="3527524" y="4939952"/>
            <a:ext cx="2376264" cy="649288"/>
          </a:xfrm>
        </p:spPr>
        <p:txBody>
          <a:bodyPr>
            <a:normAutofit/>
          </a:bodyPr>
          <a:lstStyle>
            <a:lvl1pPr marL="0" indent="0" algn="ctr">
              <a:buNone/>
              <a:defRPr sz="2000" baseline="0"/>
            </a:lvl1pPr>
          </a:lstStyle>
          <a:p>
            <a:pPr lvl="0"/>
            <a:r>
              <a:rPr lang="fr-FR" dirty="0" smtClean="0"/>
              <a:t>Date </a:t>
            </a:r>
            <a:endParaRPr lang="fr-F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fld id="{EAC86AE1-EBD1-4FEB-96C5-D3C4380D1A4E}" type="datetime1">
              <a:rPr lang="fr-FR"/>
              <a:pPr>
                <a:defRPr/>
              </a:pPr>
              <a:t>04/10/2024</a:t>
            </a:fld>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F861D94E-EB9B-44EC-B86A-213802CB8F42}" type="slidenum">
              <a:rPr lang="fr-FR"/>
              <a:pPr>
                <a:defRPr/>
              </a:pPr>
              <a:t>‹N°›</a:t>
            </a:fld>
            <a:endParaRPr lang="fr-FR"/>
          </a:p>
        </p:txBody>
      </p:sp>
      <p:sp>
        <p:nvSpPr>
          <p:cNvPr id="6"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r>
              <a:rPr lang="fr-FR"/>
              <a:t>A Duclos</a:t>
            </a:r>
          </a:p>
        </p:txBody>
      </p:sp>
    </p:spTree>
    <p:extLst>
      <p:ext uri="{BB962C8B-B14F-4D97-AF65-F5344CB8AC3E}">
        <p14:creationId xmlns:p14="http://schemas.microsoft.com/office/powerpoint/2010/main" val="2348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a:ln/>
        </p:spPr>
        <p:txBody>
          <a:bodyPr/>
          <a:lstStyle>
            <a:lvl1pPr>
              <a:defRPr/>
            </a:lvl1pPr>
          </a:lstStyle>
          <a:p>
            <a:pPr>
              <a:defRPr/>
            </a:pPr>
            <a:fld id="{E527E363-3598-44B2-931F-5D221BCBD451}" type="datetime1">
              <a:rPr lang="fr-FR"/>
              <a:pPr>
                <a:defRPr/>
              </a:pPr>
              <a:t>04/10/2024</a:t>
            </a:fld>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37862332-CFEB-4B28-9F70-AD0AB2371EFA}" type="slidenum">
              <a:rPr lang="fr-FR"/>
              <a:pPr>
                <a:defRPr/>
              </a:pPr>
              <a:t>‹N°›</a:t>
            </a:fld>
            <a:endParaRPr lang="fr-FR"/>
          </a:p>
        </p:txBody>
      </p:sp>
      <p:sp>
        <p:nvSpPr>
          <p:cNvPr id="4" name="Rectangle 14"/>
          <p:cNvSpPr>
            <a:spLocks noGrp="1" noChangeArrowheads="1"/>
          </p:cNvSpPr>
          <p:nvPr>
            <p:ph type="ftr" sz="quarter" idx="12"/>
          </p:nvPr>
        </p:nvSpPr>
        <p:spPr>
          <a:xfrm>
            <a:off x="3124200" y="6248400"/>
            <a:ext cx="2895600" cy="476250"/>
          </a:xfrm>
          <a:prstGeom prst="rect">
            <a:avLst/>
          </a:prstGeom>
          <a:ln/>
        </p:spPr>
        <p:txBody>
          <a:bodyPr/>
          <a:lstStyle>
            <a:lvl1pPr>
              <a:defRPr/>
            </a:lvl1pPr>
          </a:lstStyle>
          <a:p>
            <a:pPr>
              <a:defRPr/>
            </a:pPr>
            <a:r>
              <a:rPr lang="fr-FR"/>
              <a:t>A Duclos</a:t>
            </a:r>
          </a:p>
        </p:txBody>
      </p:sp>
    </p:spTree>
    <p:extLst>
      <p:ext uri="{BB962C8B-B14F-4D97-AF65-F5344CB8AC3E}">
        <p14:creationId xmlns:p14="http://schemas.microsoft.com/office/powerpoint/2010/main" val="3264344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83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yonEst_objectifs">
    <p:spTree>
      <p:nvGrpSpPr>
        <p:cNvPr id="1" name=""/>
        <p:cNvGrpSpPr/>
        <p:nvPr/>
      </p:nvGrpSpPr>
      <p:grpSpPr>
        <a:xfrm>
          <a:off x="0" y="0"/>
          <a:ext cx="0" cy="0"/>
          <a:chOff x="0" y="0"/>
          <a:chExt cx="0" cy="0"/>
        </a:xfrm>
      </p:grpSpPr>
      <p:cxnSp>
        <p:nvCxnSpPr>
          <p:cNvPr id="4" name="Connecteur droit 3"/>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userDrawn="1"/>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OBJECTIFS</a:t>
            </a:r>
            <a:endParaRPr lang="fr-FR" sz="3600" dirty="0">
              <a:solidFill>
                <a:schemeClr val="tx1">
                  <a:lumMod val="65000"/>
                  <a:lumOff val="35000"/>
                </a:schemeClr>
              </a:solidFill>
              <a:cs typeface="Arial" pitchFamily="34" charset="0"/>
            </a:endParaRPr>
          </a:p>
        </p:txBody>
      </p:sp>
      <p:sp>
        <p:nvSpPr>
          <p:cNvPr id="7" name="Espace réservé du contenu 2"/>
          <p:cNvSpPr>
            <a:spLocks noGrp="1"/>
          </p:cNvSpPr>
          <p:nvPr>
            <p:ph idx="4294967295"/>
          </p:nvPr>
        </p:nvSpPr>
        <p:spPr>
          <a:xfrm>
            <a:off x="1033264" y="1484784"/>
            <a:ext cx="7499176" cy="4104456"/>
          </a:xfrm>
          <a:prstGeom prst="rect">
            <a:avLst/>
          </a:prstGeom>
        </p:spPr>
        <p:txBody>
          <a:bodyPr/>
          <a:lstStyle>
            <a:lvl1pPr>
              <a:buClr>
                <a:schemeClr val="accent5"/>
              </a:buClr>
              <a:defRPr/>
            </a:lvl1pPr>
          </a:lstStyle>
          <a:p>
            <a:pPr>
              <a:buClr>
                <a:srgbClr val="078F9D"/>
              </a:buClr>
            </a:pPr>
            <a:r>
              <a:rPr lang="fr-FR" sz="2800" dirty="0" smtClean="0"/>
              <a:t>Objectif 1</a:t>
            </a:r>
          </a:p>
          <a:p>
            <a:pPr>
              <a:buClr>
                <a:srgbClr val="25A79B"/>
              </a:buClr>
            </a:pPr>
            <a:r>
              <a:rPr lang="fr-FR" sz="2800" dirty="0" smtClean="0"/>
              <a:t>Objectif 2</a:t>
            </a:r>
          </a:p>
          <a:p>
            <a:endParaRPr lang="fr-FR" dirty="0">
              <a:solidFill>
                <a:schemeClr val="accent6"/>
              </a:solidFill>
            </a:endParaRPr>
          </a:p>
        </p:txBody>
      </p:sp>
      <p:sp>
        <p:nvSpPr>
          <p:cNvPr id="8"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yonEst_plan">
    <p:spTree>
      <p:nvGrpSpPr>
        <p:cNvPr id="1" name=""/>
        <p:cNvGrpSpPr/>
        <p:nvPr/>
      </p:nvGrpSpPr>
      <p:grpSpPr>
        <a:xfrm>
          <a:off x="0" y="0"/>
          <a:ext cx="0" cy="0"/>
          <a:chOff x="0" y="0"/>
          <a:chExt cx="0" cy="0"/>
        </a:xfrm>
      </p:grpSpPr>
      <p:cxnSp>
        <p:nvCxnSpPr>
          <p:cNvPr id="4" name="Connecteur droit 3"/>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userDrawn="1"/>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PLAN</a:t>
            </a:r>
            <a:endParaRPr lang="fr-FR" sz="3600" dirty="0">
              <a:solidFill>
                <a:schemeClr val="tx1">
                  <a:lumMod val="65000"/>
                  <a:lumOff val="35000"/>
                </a:schemeClr>
              </a:solidFill>
              <a:cs typeface="Arial" pitchFamily="34" charset="0"/>
            </a:endParaRPr>
          </a:p>
        </p:txBody>
      </p:sp>
      <p:sp>
        <p:nvSpPr>
          <p:cNvPr id="7" name="Espace réservé du contenu 2"/>
          <p:cNvSpPr>
            <a:spLocks noGrp="1"/>
          </p:cNvSpPr>
          <p:nvPr>
            <p:ph idx="4294967295"/>
          </p:nvPr>
        </p:nvSpPr>
        <p:spPr>
          <a:xfrm>
            <a:off x="1033264" y="1484784"/>
            <a:ext cx="7499176" cy="4104456"/>
          </a:xfrm>
          <a:prstGeom prst="rect">
            <a:avLst/>
          </a:prstGeom>
        </p:spPr>
        <p:txBody>
          <a:bodyPr/>
          <a:lstStyle>
            <a:lvl1pPr>
              <a:buClr>
                <a:schemeClr val="accent5"/>
              </a:buClr>
              <a:defRPr/>
            </a:lvl1pPr>
          </a:lstStyle>
          <a:p>
            <a:pPr>
              <a:buClr>
                <a:srgbClr val="078F9D"/>
              </a:buClr>
            </a:pPr>
            <a:r>
              <a:rPr lang="fr-FR" sz="2800" dirty="0" smtClean="0"/>
              <a:t>Objectif 1</a:t>
            </a:r>
          </a:p>
          <a:p>
            <a:pPr>
              <a:buClr>
                <a:srgbClr val="25A79B"/>
              </a:buClr>
            </a:pPr>
            <a:r>
              <a:rPr lang="fr-FR" sz="2800" dirty="0" smtClean="0"/>
              <a:t>Objectif 2</a:t>
            </a:r>
          </a:p>
          <a:p>
            <a:endParaRPr lang="fr-FR" dirty="0">
              <a:solidFill>
                <a:schemeClr val="accent6"/>
              </a:solidFill>
            </a:endParaRPr>
          </a:p>
        </p:txBody>
      </p:sp>
      <p:sp>
        <p:nvSpPr>
          <p:cNvPr id="8"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yonEst_connaissances_antérieures">
    <p:spTree>
      <p:nvGrpSpPr>
        <p:cNvPr id="1" name=""/>
        <p:cNvGrpSpPr/>
        <p:nvPr/>
      </p:nvGrpSpPr>
      <p:grpSpPr>
        <a:xfrm>
          <a:off x="0" y="0"/>
          <a:ext cx="0" cy="0"/>
          <a:chOff x="0" y="0"/>
          <a:chExt cx="0" cy="0"/>
        </a:xfrm>
      </p:grpSpPr>
      <p:cxnSp>
        <p:nvCxnSpPr>
          <p:cNvPr id="4" name="Connecteur droit 3"/>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userDrawn="1"/>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CONNAISSANCES</a:t>
            </a:r>
            <a:r>
              <a:rPr lang="fr-FR" sz="3600" baseline="0" dirty="0" smtClean="0">
                <a:solidFill>
                  <a:schemeClr val="tx1">
                    <a:lumMod val="65000"/>
                    <a:lumOff val="35000"/>
                  </a:schemeClr>
                </a:solidFill>
                <a:cs typeface="Arial" pitchFamily="34" charset="0"/>
              </a:rPr>
              <a:t> ANTERIEURES</a:t>
            </a:r>
            <a:endParaRPr lang="fr-FR" sz="3600" dirty="0">
              <a:solidFill>
                <a:schemeClr val="tx1">
                  <a:lumMod val="65000"/>
                  <a:lumOff val="35000"/>
                </a:schemeClr>
              </a:solidFill>
              <a:cs typeface="Arial" pitchFamily="34" charset="0"/>
            </a:endParaRPr>
          </a:p>
        </p:txBody>
      </p:sp>
      <p:sp>
        <p:nvSpPr>
          <p:cNvPr id="7" name="Espace réservé du contenu 2"/>
          <p:cNvSpPr>
            <a:spLocks noGrp="1"/>
          </p:cNvSpPr>
          <p:nvPr>
            <p:ph idx="4294967295" hasCustomPrompt="1"/>
          </p:nvPr>
        </p:nvSpPr>
        <p:spPr>
          <a:xfrm>
            <a:off x="1033264" y="1484784"/>
            <a:ext cx="7499176" cy="4104456"/>
          </a:xfrm>
          <a:prstGeom prst="rect">
            <a:avLst/>
          </a:prstGeom>
        </p:spPr>
        <p:txBody>
          <a:bodyPr/>
          <a:lstStyle>
            <a:lvl1pPr>
              <a:buClr>
                <a:schemeClr val="accent5"/>
              </a:buClr>
              <a:defRPr baseline="0"/>
            </a:lvl1pPr>
          </a:lstStyle>
          <a:p>
            <a:pPr>
              <a:buClr>
                <a:srgbClr val="078F9D"/>
              </a:buClr>
            </a:pPr>
            <a:r>
              <a:rPr lang="fr-FR" sz="2800" dirty="0" smtClean="0"/>
              <a:t>Connaissance 1</a:t>
            </a:r>
          </a:p>
          <a:p>
            <a:pPr>
              <a:buClr>
                <a:srgbClr val="25A79B"/>
              </a:buClr>
            </a:pPr>
            <a:r>
              <a:rPr lang="fr-FR" sz="2800" dirty="0" smtClean="0"/>
              <a:t>Connaissance 2</a:t>
            </a:r>
          </a:p>
          <a:p>
            <a:endParaRPr lang="fr-FR" dirty="0">
              <a:solidFill>
                <a:schemeClr val="accent6"/>
              </a:solidFill>
            </a:endParaRPr>
          </a:p>
        </p:txBody>
      </p:sp>
      <p:sp>
        <p:nvSpPr>
          <p:cNvPr id="8"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yonEst_Titre et contenu">
    <p:spTree>
      <p:nvGrpSpPr>
        <p:cNvPr id="1" name=""/>
        <p:cNvGrpSpPr/>
        <p:nvPr/>
      </p:nvGrpSpPr>
      <p:grpSpPr>
        <a:xfrm>
          <a:off x="0" y="0"/>
          <a:ext cx="0" cy="0"/>
          <a:chOff x="0" y="0"/>
          <a:chExt cx="0" cy="0"/>
        </a:xfrm>
      </p:grpSpPr>
      <p:sp>
        <p:nvSpPr>
          <p:cNvPr id="7" name="Espace réservé du contenu 6"/>
          <p:cNvSpPr>
            <a:spLocks noGrp="1"/>
          </p:cNvSpPr>
          <p:nvPr>
            <p:ph sz="quarter" idx="13" hasCustomPrompt="1"/>
          </p:nvPr>
        </p:nvSpPr>
        <p:spPr>
          <a:xfrm>
            <a:off x="0" y="6598047"/>
            <a:ext cx="3816350" cy="287337"/>
          </a:xfrm>
        </p:spPr>
        <p:txBody>
          <a:bodyPr>
            <a:normAutofit/>
          </a:bodyPr>
          <a:lstStyle>
            <a:lvl1pPr>
              <a:buNone/>
              <a:defRPr sz="1200" baseline="0"/>
            </a:lvl1pPr>
          </a:lstStyle>
          <a:p>
            <a:pPr lvl="0"/>
            <a:r>
              <a:rPr lang="fr-FR" dirty="0" smtClean="0"/>
              <a:t>Références</a:t>
            </a:r>
            <a:endParaRPr lang="fr-FR" dirty="0"/>
          </a:p>
        </p:txBody>
      </p:sp>
      <p:cxnSp>
        <p:nvCxnSpPr>
          <p:cNvPr id="5" name="Connecteur droit 4"/>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4294967295" hasCustomPrompt="1"/>
          </p:nvPr>
        </p:nvSpPr>
        <p:spPr>
          <a:xfrm>
            <a:off x="1033264" y="1484784"/>
            <a:ext cx="7499176" cy="4104456"/>
          </a:xfrm>
          <a:prstGeom prst="rect">
            <a:avLst/>
          </a:prstGeom>
        </p:spPr>
        <p:txBody>
          <a:bodyPr/>
          <a:lstStyle>
            <a:lvl1pPr>
              <a:buClr>
                <a:schemeClr val="accent5"/>
              </a:buClr>
              <a:defRPr/>
            </a:lvl1pPr>
          </a:lstStyle>
          <a:p>
            <a:pPr>
              <a:buClr>
                <a:srgbClr val="078F9D"/>
              </a:buClr>
            </a:pPr>
            <a:r>
              <a:rPr lang="fr-FR" sz="2800" dirty="0" smtClean="0"/>
              <a:t>Contenu diapositive</a:t>
            </a:r>
          </a:p>
          <a:p>
            <a:endParaRPr lang="fr-FR" dirty="0">
              <a:solidFill>
                <a:schemeClr val="accent6"/>
              </a:solidFill>
            </a:endParaRPr>
          </a:p>
        </p:txBody>
      </p:sp>
      <p:sp>
        <p:nvSpPr>
          <p:cNvPr id="3" name="Espace réservé du texte 2"/>
          <p:cNvSpPr>
            <a:spLocks noGrp="1"/>
          </p:cNvSpPr>
          <p:nvPr>
            <p:ph type="body" sz="quarter" idx="16" hasCustomPrompt="1"/>
          </p:nvPr>
        </p:nvSpPr>
        <p:spPr>
          <a:xfrm>
            <a:off x="395536" y="44624"/>
            <a:ext cx="6840538" cy="720725"/>
          </a:xfrm>
        </p:spPr>
        <p:txBody>
          <a:bodyPr>
            <a:normAutofit/>
          </a:bodyPr>
          <a:lstStyle>
            <a:lvl1pPr marL="0" indent="0">
              <a:buNone/>
              <a:defRPr sz="3600" baseline="0">
                <a:solidFill>
                  <a:srgbClr val="595959"/>
                </a:solidFill>
                <a:latin typeface="+mj-lt"/>
              </a:defRPr>
            </a:lvl1pPr>
          </a:lstStyle>
          <a:p>
            <a:pPr lvl="0"/>
            <a:r>
              <a:rPr lang="fr-FR" dirty="0" smtClean="0"/>
              <a:t>TITRE DIAPOSITIVE</a:t>
            </a:r>
            <a:endParaRPr lang="fr-FR" dirty="0"/>
          </a:p>
        </p:txBody>
      </p:sp>
      <p:sp>
        <p:nvSpPr>
          <p:cNvPr id="10"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yonEst-Titre-diapositive-image">
    <p:spTree>
      <p:nvGrpSpPr>
        <p:cNvPr id="1" name=""/>
        <p:cNvGrpSpPr/>
        <p:nvPr/>
      </p:nvGrpSpPr>
      <p:grpSpPr>
        <a:xfrm>
          <a:off x="0" y="0"/>
          <a:ext cx="0" cy="0"/>
          <a:chOff x="0" y="0"/>
          <a:chExt cx="0" cy="0"/>
        </a:xfrm>
      </p:grpSpPr>
      <p:cxnSp>
        <p:nvCxnSpPr>
          <p:cNvPr id="4" name="Connecteur droit 3"/>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texte 2"/>
          <p:cNvSpPr>
            <a:spLocks noGrp="1"/>
          </p:cNvSpPr>
          <p:nvPr>
            <p:ph type="body" sz="quarter" idx="16" hasCustomPrompt="1"/>
          </p:nvPr>
        </p:nvSpPr>
        <p:spPr>
          <a:xfrm>
            <a:off x="395536" y="44624"/>
            <a:ext cx="6840538" cy="720725"/>
          </a:xfrm>
        </p:spPr>
        <p:txBody>
          <a:bodyPr>
            <a:normAutofit/>
          </a:bodyPr>
          <a:lstStyle>
            <a:lvl1pPr marL="0" indent="0">
              <a:buNone/>
              <a:defRPr sz="3600" baseline="0">
                <a:solidFill>
                  <a:srgbClr val="595959"/>
                </a:solidFill>
                <a:latin typeface="+mj-lt"/>
              </a:defRPr>
            </a:lvl1pPr>
          </a:lstStyle>
          <a:p>
            <a:pPr lvl="0"/>
            <a:r>
              <a:rPr lang="fr-FR" dirty="0" smtClean="0"/>
              <a:t>TITRE DIAPOSITIVE IMAGE</a:t>
            </a:r>
            <a:endParaRPr lang="fr-FR" dirty="0"/>
          </a:p>
        </p:txBody>
      </p:sp>
      <p:sp>
        <p:nvSpPr>
          <p:cNvPr id="3" name="Espace réservé du texte 2"/>
          <p:cNvSpPr>
            <a:spLocks noGrp="1"/>
          </p:cNvSpPr>
          <p:nvPr>
            <p:ph type="body" sz="quarter" idx="17" hasCustomPrompt="1"/>
          </p:nvPr>
        </p:nvSpPr>
        <p:spPr>
          <a:xfrm>
            <a:off x="611188" y="5589140"/>
            <a:ext cx="4608884" cy="216124"/>
          </a:xfrm>
        </p:spPr>
        <p:txBody>
          <a:bodyPr>
            <a:noAutofit/>
          </a:bodyPr>
          <a:lstStyle>
            <a:lvl1pPr marL="0" indent="0">
              <a:buNone/>
              <a:defRPr sz="1400" b="1" i="1"/>
            </a:lvl1pPr>
          </a:lstStyle>
          <a:p>
            <a:pPr lvl="0"/>
            <a:r>
              <a:rPr lang="fr-FR" dirty="0" smtClean="0"/>
              <a:t>Référence : </a:t>
            </a:r>
            <a:endParaRPr lang="fr-FR" dirty="0"/>
          </a:p>
        </p:txBody>
      </p:sp>
      <p:sp>
        <p:nvSpPr>
          <p:cNvPr id="6"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yonEst_a retenir">
    <p:spTree>
      <p:nvGrpSpPr>
        <p:cNvPr id="1" name=""/>
        <p:cNvGrpSpPr/>
        <p:nvPr/>
      </p:nvGrpSpPr>
      <p:grpSpPr>
        <a:xfrm>
          <a:off x="0" y="0"/>
          <a:ext cx="0" cy="0"/>
          <a:chOff x="0" y="0"/>
          <a:chExt cx="0" cy="0"/>
        </a:xfrm>
      </p:grpSpPr>
      <p:pic>
        <p:nvPicPr>
          <p:cNvPr id="5" name="Picture 3" descr="D:\Donnée 2\Monique\Appels à projets 2012-2013\Diaporama LYON EST\a-retenir.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Connecteur droit 5"/>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flipH="1">
            <a:off x="2411760" y="6093296"/>
            <a:ext cx="6408712"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flipV="1">
            <a:off x="8820472" y="908720"/>
            <a:ext cx="0" cy="5184576"/>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rot="-10800000" flipV="1">
            <a:off x="395288" y="836712"/>
            <a:ext cx="0" cy="5184576"/>
          </a:xfrm>
          <a:prstGeom prst="line">
            <a:avLst/>
          </a:prstGeom>
          <a:ln w="19050">
            <a:gradFill>
              <a:gsLst>
                <a:gs pos="0">
                  <a:schemeClr val="accent6"/>
                </a:gs>
                <a:gs pos="50000">
                  <a:schemeClr val="bg1">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Titre 1"/>
          <p:cNvSpPr txBox="1">
            <a:spLocks/>
          </p:cNvSpPr>
          <p:nvPr userDrawn="1"/>
        </p:nvSpPr>
        <p:spPr>
          <a:xfrm>
            <a:off x="755576" y="116632"/>
            <a:ext cx="772554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accent6"/>
                </a:solidFill>
              </a:rPr>
              <a:t>A RETENIR</a:t>
            </a:r>
            <a:endParaRPr lang="fr-FR" sz="3600" dirty="0">
              <a:solidFill>
                <a:schemeClr val="tx1">
                  <a:lumMod val="65000"/>
                  <a:lumOff val="35000"/>
                </a:schemeClr>
              </a:solidFill>
              <a:cs typeface="Arial" pitchFamily="34" charset="0"/>
            </a:endParaRPr>
          </a:p>
        </p:txBody>
      </p:sp>
      <p:sp>
        <p:nvSpPr>
          <p:cNvPr id="13" name="Espace réservé du texte 12"/>
          <p:cNvSpPr>
            <a:spLocks noGrp="1"/>
          </p:cNvSpPr>
          <p:nvPr>
            <p:ph type="body" sz="quarter" idx="16" hasCustomPrompt="1"/>
          </p:nvPr>
        </p:nvSpPr>
        <p:spPr>
          <a:xfrm>
            <a:off x="827732" y="1484313"/>
            <a:ext cx="7632700" cy="4105275"/>
          </a:xfrm>
        </p:spPr>
        <p:txBody>
          <a:bodyPr>
            <a:normAutofit/>
          </a:bodyPr>
          <a:lstStyle>
            <a:lvl1pPr marL="342900" indent="-342900">
              <a:buClr>
                <a:srgbClr val="F79646"/>
              </a:buClr>
              <a:buFont typeface="Courier New" panose="02070309020205020404" pitchFamily="49" charset="0"/>
              <a:buChar char="o"/>
              <a:defRPr sz="2800"/>
            </a:lvl1pPr>
            <a:lvl2pPr marL="457200" indent="0">
              <a:buClr>
                <a:srgbClr val="F79646"/>
              </a:buClr>
              <a:buFont typeface="Courier New" panose="02070309020205020404" pitchFamily="49" charset="0"/>
              <a:buNone/>
              <a:defRPr/>
            </a:lvl2pPr>
          </a:lstStyle>
          <a:p>
            <a:pPr lvl="0"/>
            <a:r>
              <a:rPr lang="fr-FR" dirty="0" smtClean="0"/>
              <a:t>Point 1 </a:t>
            </a:r>
          </a:p>
          <a:p>
            <a:pPr lvl="0"/>
            <a:r>
              <a:rPr lang="fr-FR" dirty="0" smtClean="0"/>
              <a:t>Point 2 </a:t>
            </a:r>
          </a:p>
          <a:p>
            <a:pPr lvl="0"/>
            <a:r>
              <a:rPr lang="fr-FR" dirty="0" smtClean="0"/>
              <a:t>Point 3</a:t>
            </a:r>
          </a:p>
        </p:txBody>
      </p:sp>
      <p:sp>
        <p:nvSpPr>
          <p:cNvPr id="10"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yonEst_anglais">
    <p:spTree>
      <p:nvGrpSpPr>
        <p:cNvPr id="1" name=""/>
        <p:cNvGrpSpPr/>
        <p:nvPr/>
      </p:nvGrpSpPr>
      <p:grpSpPr>
        <a:xfrm>
          <a:off x="0" y="0"/>
          <a:ext cx="0" cy="0"/>
          <a:chOff x="0" y="0"/>
          <a:chExt cx="0" cy="0"/>
        </a:xfrm>
      </p:grpSpPr>
      <p:cxnSp>
        <p:nvCxnSpPr>
          <p:cNvPr id="5" name="Connecteur droit 4"/>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Picture 2" descr="D:\Donnée 2\Monique\Appels à projets 2012-2013\Diaporama LYON EST\-dico-fond-anglai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itre 1"/>
          <p:cNvSpPr txBox="1">
            <a:spLocks/>
          </p:cNvSpPr>
          <p:nvPr userDrawn="1"/>
        </p:nvSpPr>
        <p:spPr>
          <a:xfrm>
            <a:off x="971600" y="116632"/>
            <a:ext cx="750952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MOTS EN ANGLAIS</a:t>
            </a:r>
            <a:endParaRPr lang="fr-FR" sz="3600" dirty="0">
              <a:solidFill>
                <a:schemeClr val="tx1">
                  <a:lumMod val="65000"/>
                  <a:lumOff val="35000"/>
                </a:schemeClr>
              </a:solidFill>
              <a:cs typeface="Arial" pitchFamily="34" charset="0"/>
            </a:endParaRPr>
          </a:p>
        </p:txBody>
      </p:sp>
      <p:sp>
        <p:nvSpPr>
          <p:cNvPr id="9" name="Espace réservé du texte 12"/>
          <p:cNvSpPr>
            <a:spLocks noGrp="1"/>
          </p:cNvSpPr>
          <p:nvPr>
            <p:ph type="body" sz="quarter" idx="16" hasCustomPrompt="1"/>
          </p:nvPr>
        </p:nvSpPr>
        <p:spPr>
          <a:xfrm>
            <a:off x="827732" y="1484313"/>
            <a:ext cx="7632700" cy="4105275"/>
          </a:xfrm>
        </p:spPr>
        <p:txBody>
          <a:bodyPr>
            <a:normAutofit/>
          </a:bodyPr>
          <a:lstStyle>
            <a:lvl1pPr marL="342900" indent="-342900">
              <a:buClr>
                <a:srgbClr val="F79646"/>
              </a:buClr>
              <a:buFont typeface="Courier New" panose="02070309020205020404" pitchFamily="49" charset="0"/>
              <a:buChar char="o"/>
              <a:defRPr sz="2800"/>
            </a:lvl1pPr>
            <a:lvl2pPr marL="457200" indent="0">
              <a:buClr>
                <a:srgbClr val="F79646"/>
              </a:buClr>
              <a:buFont typeface="Courier New" panose="02070309020205020404" pitchFamily="49" charset="0"/>
              <a:buNone/>
              <a:defRPr/>
            </a:lvl2pPr>
          </a:lstStyle>
          <a:p>
            <a:pPr lvl="0"/>
            <a:r>
              <a:rPr lang="fr-FR" dirty="0" smtClean="0"/>
              <a:t>Word 1 </a:t>
            </a:r>
          </a:p>
          <a:p>
            <a:pPr lvl="0"/>
            <a:r>
              <a:rPr lang="fr-FR" dirty="0" smtClean="0"/>
              <a:t>Word 2 </a:t>
            </a:r>
          </a:p>
          <a:p>
            <a:pPr lvl="0"/>
            <a:r>
              <a:rPr lang="fr-FR" dirty="0" smtClean="0"/>
              <a:t>Word 3</a:t>
            </a:r>
          </a:p>
        </p:txBody>
      </p:sp>
      <p:sp>
        <p:nvSpPr>
          <p:cNvPr id="7"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yonEst_references">
    <p:spTree>
      <p:nvGrpSpPr>
        <p:cNvPr id="1" name=""/>
        <p:cNvGrpSpPr/>
        <p:nvPr/>
      </p:nvGrpSpPr>
      <p:grpSpPr>
        <a:xfrm>
          <a:off x="0" y="0"/>
          <a:ext cx="0" cy="0"/>
          <a:chOff x="0" y="0"/>
          <a:chExt cx="0" cy="0"/>
        </a:xfrm>
      </p:grpSpPr>
      <p:cxnSp>
        <p:nvCxnSpPr>
          <p:cNvPr id="4" name="Connecteur droit 3"/>
          <p:cNvCxnSpPr/>
          <p:nvPr userDrawn="1"/>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userDrawn="1"/>
        </p:nvSpPr>
        <p:spPr>
          <a:xfrm>
            <a:off x="971600" y="116632"/>
            <a:ext cx="750952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chemeClr val="tx1">
                    <a:lumMod val="65000"/>
                    <a:lumOff val="35000"/>
                  </a:schemeClr>
                </a:solidFill>
                <a:cs typeface="Arial" pitchFamily="34" charset="0"/>
              </a:rPr>
              <a:t>REFERENCES</a:t>
            </a:r>
            <a:endParaRPr lang="fr-FR" sz="3600" dirty="0">
              <a:solidFill>
                <a:schemeClr val="tx1">
                  <a:lumMod val="65000"/>
                  <a:lumOff val="35000"/>
                </a:schemeClr>
              </a:solidFill>
              <a:cs typeface="Arial" pitchFamily="34" charset="0"/>
            </a:endParaRPr>
          </a:p>
        </p:txBody>
      </p:sp>
      <p:sp>
        <p:nvSpPr>
          <p:cNvPr id="8" name="Espace réservé du texte 12"/>
          <p:cNvSpPr>
            <a:spLocks noGrp="1"/>
          </p:cNvSpPr>
          <p:nvPr>
            <p:ph type="body" sz="quarter" idx="16" hasCustomPrompt="1"/>
          </p:nvPr>
        </p:nvSpPr>
        <p:spPr>
          <a:xfrm>
            <a:off x="827732" y="1484313"/>
            <a:ext cx="7632700" cy="4105275"/>
          </a:xfrm>
        </p:spPr>
        <p:txBody>
          <a:bodyPr>
            <a:normAutofit/>
          </a:bodyPr>
          <a:lstStyle>
            <a:lvl1pPr marL="342900" indent="-342900">
              <a:buClr>
                <a:srgbClr val="F79646"/>
              </a:buClr>
              <a:buFont typeface="Courier New" panose="02070309020205020404" pitchFamily="49" charset="0"/>
              <a:buChar char="o"/>
              <a:defRPr sz="2800"/>
            </a:lvl1pPr>
            <a:lvl2pPr marL="457200" indent="0">
              <a:buClr>
                <a:srgbClr val="F79646"/>
              </a:buClr>
              <a:buFont typeface="Courier New" panose="02070309020205020404" pitchFamily="49" charset="0"/>
              <a:buNone/>
              <a:defRPr/>
            </a:lvl2pPr>
          </a:lstStyle>
          <a:p>
            <a:pPr lvl="0"/>
            <a:r>
              <a:rPr lang="fr-FR" dirty="0" smtClean="0"/>
              <a:t>Liste des références de l’enseignement du jour</a:t>
            </a:r>
          </a:p>
        </p:txBody>
      </p:sp>
      <p:sp>
        <p:nvSpPr>
          <p:cNvPr id="9"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solidFill>
              </a:defRPr>
            </a:lvl1pPr>
          </a:lstStyle>
          <a:p>
            <a:fld id="{24F4DB00-EB93-47DA-8EFD-67A58C7C7DDD}" type="slidenum">
              <a:rPr lang="fr-FR" smtClean="0"/>
              <a:pPr/>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6347048"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pic>
        <p:nvPicPr>
          <p:cNvPr id="4" name="Picture 3" descr="D:\Donnée 2\Monique\Appels à projets 2012-2013\Diaporama LYON EST\bas-de-pag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24668" y="5832301"/>
            <a:ext cx="7759700" cy="9810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Espace réservé du numéro de diapositive 5"/>
          <p:cNvSpPr>
            <a:spLocks noGrp="1"/>
          </p:cNvSpPr>
          <p:nvPr>
            <p:ph type="sldNum" sz="quarter" idx="4"/>
          </p:nvPr>
        </p:nvSpPr>
        <p:spPr>
          <a:xfrm>
            <a:off x="7010400" y="1886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4DB00-EB93-47DA-8EFD-67A58C7C7DD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50" r:id="rId5"/>
    <p:sldLayoutId id="2147483654" r:id="rId6"/>
    <p:sldLayoutId id="2147483663" r:id="rId7"/>
    <p:sldLayoutId id="2147483665" r:id="rId8"/>
    <p:sldLayoutId id="2147483666" r:id="rId9"/>
    <p:sldLayoutId id="2147483667" r:id="rId10"/>
    <p:sldLayoutId id="2147483668" r:id="rId11"/>
    <p:sldLayoutId id="2147483669" r:id="rId12"/>
    <p:sldLayoutId id="2147483672"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hyperlink" Target="http://www.chu-lyon.fr/fr/mediatheque" TargetMode="External"/><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hyperlink" Target="mailto:jamal.atfeh01@chu-lyon.fr"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56992"/>
            <a:ext cx="8229600" cy="1143000"/>
          </a:xfrm>
        </p:spPr>
        <p:txBody>
          <a:bodyPr>
            <a:noAutofit/>
          </a:bodyPr>
          <a:lstStyle/>
          <a:p>
            <a:r>
              <a:rPr lang="fr-FR" sz="3200" b="0" dirty="0" smtClean="0">
                <a:solidFill>
                  <a:schemeClr val="accent6">
                    <a:lumMod val="75000"/>
                  </a:schemeClr>
                </a:solidFill>
              </a:rPr>
              <a:t>Les systèmes de soins</a:t>
            </a:r>
            <a:r>
              <a:rPr lang="fr-FR" sz="2800" b="0" dirty="0" smtClean="0"/>
              <a:t/>
            </a:r>
            <a:br>
              <a:rPr lang="fr-FR" sz="2800" b="0" dirty="0" smtClean="0"/>
            </a:br>
            <a:endParaRPr lang="fr-FR" sz="2800" b="0" dirty="0"/>
          </a:p>
        </p:txBody>
      </p:sp>
      <p:sp>
        <p:nvSpPr>
          <p:cNvPr id="3" name="Espace réservé du contenu 2"/>
          <p:cNvSpPr>
            <a:spLocks noGrp="1"/>
          </p:cNvSpPr>
          <p:nvPr>
            <p:ph sz="quarter" idx="15"/>
          </p:nvPr>
        </p:nvSpPr>
        <p:spPr>
          <a:xfrm>
            <a:off x="1334892" y="1630734"/>
            <a:ext cx="6638917" cy="649288"/>
          </a:xfrm>
        </p:spPr>
        <p:txBody>
          <a:bodyPr>
            <a:normAutofit fontScale="70000" lnSpcReduction="20000"/>
          </a:bodyPr>
          <a:lstStyle/>
          <a:p>
            <a:r>
              <a:rPr lang="fr-FR" sz="3100" dirty="0" smtClean="0"/>
              <a:t>Dr Jamal ATFEH</a:t>
            </a:r>
          </a:p>
          <a:p>
            <a:r>
              <a:rPr lang="fr-FR" sz="2600" dirty="0" smtClean="0"/>
              <a:t>Service Evaluation Economique en Santé, Pôle Santé Publique, HCL</a:t>
            </a:r>
          </a:p>
        </p:txBody>
      </p:sp>
      <p:sp>
        <p:nvSpPr>
          <p:cNvPr id="4" name="Espace réservé du contenu 3"/>
          <p:cNvSpPr>
            <a:spLocks noGrp="1"/>
          </p:cNvSpPr>
          <p:nvPr>
            <p:ph sz="quarter" idx="16"/>
          </p:nvPr>
        </p:nvSpPr>
        <p:spPr>
          <a:xfrm>
            <a:off x="3106068" y="553765"/>
            <a:ext cx="3096567" cy="865188"/>
          </a:xfrm>
        </p:spPr>
        <p:txBody>
          <a:bodyPr>
            <a:noAutofit/>
          </a:bodyPr>
          <a:lstStyle/>
          <a:p>
            <a:r>
              <a:rPr lang="fr-FR" sz="2000" b="0" dirty="0" smtClean="0">
                <a:solidFill>
                  <a:schemeClr val="tx1"/>
                </a:solidFill>
              </a:rPr>
              <a:t>DFGSM2</a:t>
            </a:r>
          </a:p>
          <a:p>
            <a:endParaRPr lang="fr-FR" sz="2000" b="0" dirty="0">
              <a:solidFill>
                <a:schemeClr val="tx1"/>
              </a:solidFill>
            </a:endParaRPr>
          </a:p>
        </p:txBody>
      </p:sp>
      <p:sp>
        <p:nvSpPr>
          <p:cNvPr id="6" name="Espace réservé du numéro de diapositive 5"/>
          <p:cNvSpPr>
            <a:spLocks noGrp="1"/>
          </p:cNvSpPr>
          <p:nvPr>
            <p:ph type="sldNum" sz="quarter" idx="4"/>
          </p:nvPr>
        </p:nvSpPr>
        <p:spPr/>
        <p:txBody>
          <a:bodyPr/>
          <a:lstStyle/>
          <a:p>
            <a:fld id="{24F4DB00-EB93-47DA-8EFD-67A58C7C7DDD}" type="slidenum">
              <a:rPr lang="fr-FR" smtClean="0"/>
              <a:pPr/>
              <a:t>1</a:t>
            </a:fld>
            <a:endParaRPr lang="fr-FR"/>
          </a:p>
        </p:txBody>
      </p:sp>
    </p:spTree>
    <p:extLst>
      <p:ext uri="{BB962C8B-B14F-4D97-AF65-F5344CB8AC3E}">
        <p14:creationId xmlns:p14="http://schemas.microsoft.com/office/powerpoint/2010/main" val="3280300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a:bodyPr>
          <a:lstStyle/>
          <a:p>
            <a:pPr marL="0" indent="0">
              <a:buNone/>
            </a:pPr>
            <a:r>
              <a:rPr lang="fr-FR" sz="2400" b="1" cap="small" dirty="0">
                <a:solidFill>
                  <a:schemeClr val="bg1">
                    <a:lumMod val="75000"/>
                  </a:schemeClr>
                </a:solidFill>
              </a:rPr>
              <a:t>Définitions et </a:t>
            </a:r>
            <a:r>
              <a:rPr lang="fr-FR" sz="2400" b="1" cap="small" dirty="0" smtClean="0">
                <a:solidFill>
                  <a:schemeClr val="bg1">
                    <a:lumMod val="75000"/>
                  </a:schemeClr>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tx2"/>
                </a:solidFill>
              </a:rPr>
              <a:t>Principaux modèles </a:t>
            </a:r>
            <a:r>
              <a:rPr lang="fr-FR" sz="2400" b="1" cap="small" dirty="0">
                <a:solidFill>
                  <a:schemeClr val="tx2"/>
                </a:solidFill>
              </a:rPr>
              <a:t>de systèmes de </a:t>
            </a:r>
            <a:r>
              <a:rPr lang="fr-FR" sz="2400" b="1" cap="small" dirty="0" smtClean="0">
                <a:solidFill>
                  <a:schemeClr val="tx2"/>
                </a:solidFill>
              </a:rPr>
              <a:t>soins</a:t>
            </a:r>
          </a:p>
          <a:p>
            <a:pPr marL="514350" indent="-514350">
              <a:buAutoNum type="romanUcPeriod"/>
            </a:pPr>
            <a:endParaRPr lang="fr-FR" sz="2400" b="1" cap="small" dirty="0">
              <a:solidFill>
                <a:schemeClr val="tx2"/>
              </a:solidFill>
            </a:endParaRPr>
          </a:p>
          <a:p>
            <a:pPr marL="0" indent="0">
              <a:buNone/>
            </a:pPr>
            <a:r>
              <a:rPr lang="fr-FR" sz="2400" b="1" cap="small" dirty="0" smtClean="0">
                <a:solidFill>
                  <a:schemeClr val="bg1">
                    <a:lumMod val="75000"/>
                  </a:schemeClr>
                </a:solidFill>
              </a:rPr>
              <a:t>II. Organisation </a:t>
            </a:r>
            <a:r>
              <a:rPr lang="fr-FR" sz="2400" b="1" cap="small" dirty="0">
                <a:solidFill>
                  <a:schemeClr val="bg1">
                    <a:lumMod val="75000"/>
                  </a:schemeClr>
                </a:solidFill>
              </a:rPr>
              <a:t>du système de soins en France</a:t>
            </a:r>
          </a:p>
          <a:p>
            <a:pPr lvl="1"/>
            <a:endParaRPr lang="fr-FR" sz="2000" dirty="0" smtClean="0">
              <a:solidFill>
                <a:schemeClr val="bg1">
                  <a:lumMod val="75000"/>
                </a:schemeClr>
              </a:solidFill>
            </a:endParaRPr>
          </a:p>
          <a:p>
            <a:pPr marL="57150" indent="0">
              <a:buNone/>
            </a:pPr>
            <a:r>
              <a:rPr lang="fr-FR" sz="2400" b="1" cap="small" dirty="0" smtClean="0">
                <a:solidFill>
                  <a:schemeClr val="bg1">
                    <a:lumMod val="75000"/>
                  </a:schemeClr>
                </a:solidFill>
              </a:rPr>
              <a:t>III. Régulation </a:t>
            </a:r>
            <a:r>
              <a:rPr lang="fr-FR" sz="2400" b="1" cap="small" dirty="0">
                <a:solidFill>
                  <a:schemeClr val="bg1">
                    <a:lumMod val="75000"/>
                  </a:schemeClr>
                </a:solidFill>
              </a:rPr>
              <a:t>des systèmes de soins à l’aide </a:t>
            </a:r>
            <a:r>
              <a:rPr lang="fr-FR" sz="2400" b="1" cap="small" dirty="0" smtClean="0">
                <a:solidFill>
                  <a:schemeClr val="bg1">
                    <a:lumMod val="75000"/>
                  </a:schemeClr>
                </a:solidFill>
              </a:rPr>
              <a:t>d’Indicateurs</a:t>
            </a:r>
          </a:p>
          <a:p>
            <a:pPr marL="57150" indent="0">
              <a:buNone/>
            </a:pPr>
            <a:endParaRPr lang="fr-FR" sz="2400" b="1" cap="small" dirty="0" smtClean="0">
              <a:solidFill>
                <a:schemeClr val="bg1">
                  <a:lumMod val="75000"/>
                </a:schemeClr>
              </a:solidFill>
            </a:endParaRPr>
          </a:p>
          <a:p>
            <a:pPr marL="57150" indent="0">
              <a:buNone/>
            </a:pPr>
            <a:r>
              <a:rPr lang="fr-FR" sz="2400" b="1" cap="small" dirty="0" smtClean="0">
                <a:solidFill>
                  <a:schemeClr val="bg1">
                    <a:lumMod val="75000"/>
                  </a:schemeClr>
                </a:solidFill>
              </a:rPr>
              <a:t>Conclusion</a:t>
            </a:r>
            <a:endParaRPr lang="fr-FR" sz="2400" b="1" cap="small" dirty="0">
              <a:solidFill>
                <a:schemeClr val="bg1">
                  <a:lumMod val="75000"/>
                </a:schemeClr>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10</a:t>
            </a:fld>
            <a:endParaRPr lang="fr-FR"/>
          </a:p>
        </p:txBody>
      </p:sp>
    </p:spTree>
    <p:extLst>
      <p:ext uri="{BB962C8B-B14F-4D97-AF65-F5344CB8AC3E}">
        <p14:creationId xmlns:p14="http://schemas.microsoft.com/office/powerpoint/2010/main" val="178456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1560" y="1340768"/>
            <a:ext cx="8373616" cy="4525963"/>
          </a:xfrm>
        </p:spPr>
        <p:txBody>
          <a:bodyPr>
            <a:normAutofit fontScale="85000" lnSpcReduction="20000"/>
          </a:bodyPr>
          <a:lstStyle/>
          <a:p>
            <a:pPr marL="400050">
              <a:lnSpc>
                <a:spcPct val="110000"/>
              </a:lnSpc>
            </a:pPr>
            <a:r>
              <a:rPr lang="fr-FR" altLang="fr-FR" sz="2400" dirty="0"/>
              <a:t>Historiquement, 2 modèles : </a:t>
            </a:r>
            <a:r>
              <a:rPr lang="fr-FR" altLang="fr-FR" sz="2400" dirty="0" err="1"/>
              <a:t>Beveridgien</a:t>
            </a:r>
            <a:r>
              <a:rPr lang="fr-FR" altLang="fr-FR" sz="2400" dirty="0"/>
              <a:t> et Bismarckien</a:t>
            </a:r>
          </a:p>
          <a:p>
            <a:pPr marL="400050">
              <a:lnSpc>
                <a:spcPct val="110000"/>
              </a:lnSpc>
            </a:pPr>
            <a:endParaRPr lang="fr-FR" altLang="fr-FR" sz="2400" dirty="0"/>
          </a:p>
          <a:p>
            <a:pPr marL="400050">
              <a:lnSpc>
                <a:spcPct val="150000"/>
              </a:lnSpc>
            </a:pPr>
            <a:r>
              <a:rPr lang="fr-FR" altLang="fr-FR" sz="2400" dirty="0"/>
              <a:t>Aujourd’hui, 2 modèles-types</a:t>
            </a:r>
          </a:p>
          <a:p>
            <a:pPr marL="1314450" lvl="2" indent="-457200">
              <a:lnSpc>
                <a:spcPct val="200000"/>
              </a:lnSpc>
              <a:buFont typeface="Wingdings" panose="05000000000000000000" pitchFamily="2" charset="2"/>
              <a:buChar char="Ø"/>
            </a:pPr>
            <a:r>
              <a:rPr lang="fr-FR" altLang="fr-FR" dirty="0"/>
              <a:t>Système national de santé ou </a:t>
            </a:r>
            <a:r>
              <a:rPr lang="fr-FR" altLang="fr-FR" b="1" dirty="0">
                <a:solidFill>
                  <a:srgbClr val="0070C0"/>
                </a:solidFill>
              </a:rPr>
              <a:t>système intégré</a:t>
            </a:r>
            <a:r>
              <a:rPr lang="fr-FR" altLang="fr-FR" dirty="0"/>
              <a:t> (ex : RU)	</a:t>
            </a:r>
          </a:p>
          <a:p>
            <a:pPr marL="1771650" lvl="3" indent="-457200">
              <a:lnSpc>
                <a:spcPct val="200000"/>
              </a:lnSpc>
              <a:buFont typeface="Wingdings" panose="05000000000000000000" pitchFamily="2" charset="2"/>
              <a:buChar char="Ø"/>
            </a:pPr>
            <a:r>
              <a:rPr lang="fr-FR" altLang="fr-FR" dirty="0"/>
              <a:t>Financé par l’impôt +++</a:t>
            </a:r>
          </a:p>
          <a:p>
            <a:pPr marL="1771650" lvl="3" indent="-457200">
              <a:lnSpc>
                <a:spcPct val="200000"/>
              </a:lnSpc>
              <a:buFont typeface="Wingdings" panose="05000000000000000000" pitchFamily="2" charset="2"/>
              <a:buChar char="Ø"/>
            </a:pPr>
            <a:r>
              <a:rPr lang="fr-FR" altLang="fr-FR" dirty="0"/>
              <a:t>Accès à une offre publique gratuite</a:t>
            </a:r>
          </a:p>
          <a:p>
            <a:pPr marL="1314450" lvl="2" indent="-457200">
              <a:lnSpc>
                <a:spcPct val="200000"/>
              </a:lnSpc>
              <a:buFont typeface="Wingdings" panose="05000000000000000000" pitchFamily="2" charset="2"/>
              <a:buChar char="Ø"/>
            </a:pPr>
            <a:r>
              <a:rPr lang="fr-FR" altLang="fr-FR" b="1" dirty="0">
                <a:solidFill>
                  <a:srgbClr val="0070C0"/>
                </a:solidFill>
              </a:rPr>
              <a:t>Système </a:t>
            </a:r>
            <a:r>
              <a:rPr lang="fr-FR" altLang="fr-FR" b="1" u="sng" dirty="0">
                <a:solidFill>
                  <a:srgbClr val="0070C0"/>
                </a:solidFill>
              </a:rPr>
              <a:t>contractuel</a:t>
            </a:r>
          </a:p>
          <a:p>
            <a:pPr marL="2228850" lvl="4" indent="-457200">
              <a:lnSpc>
                <a:spcPct val="200000"/>
              </a:lnSpc>
              <a:buFont typeface="Wingdings" panose="05000000000000000000" pitchFamily="2" charset="2"/>
              <a:buChar char="Ø"/>
            </a:pPr>
            <a:r>
              <a:rPr lang="fr-FR" altLang="fr-FR" sz="2200" u="sng" dirty="0"/>
              <a:t>Assurances sociales  (ex: France, Allemagne)</a:t>
            </a:r>
            <a:endParaRPr lang="fr-FR" altLang="fr-FR" sz="2200" dirty="0"/>
          </a:p>
          <a:p>
            <a:pPr marL="2228850" lvl="4" indent="-457200">
              <a:lnSpc>
                <a:spcPct val="110000"/>
              </a:lnSpc>
              <a:buFont typeface="Wingdings" panose="05000000000000000000" pitchFamily="2" charset="2"/>
              <a:buChar char="Ø"/>
            </a:pPr>
            <a:r>
              <a:rPr lang="fr-FR" altLang="fr-FR" sz="2200" u="sng" dirty="0"/>
              <a:t>Libéral (privé) (ex: Suisse, USA)</a:t>
            </a:r>
          </a:p>
          <a:p>
            <a:pPr marL="914400" lvl="2" indent="0">
              <a:lnSpc>
                <a:spcPct val="110000"/>
              </a:lnSpc>
              <a:buNone/>
            </a:pPr>
            <a:endParaRPr lang="fr-FR" altLang="fr-FR" sz="2800" u="sng" dirty="0"/>
          </a:p>
        </p:txBody>
      </p:sp>
      <p:sp>
        <p:nvSpPr>
          <p:cNvPr id="4" name="Espace réservé du texte 3"/>
          <p:cNvSpPr>
            <a:spLocks noGrp="1"/>
          </p:cNvSpPr>
          <p:nvPr>
            <p:ph type="body" sz="quarter" idx="16"/>
          </p:nvPr>
        </p:nvSpPr>
        <p:spPr>
          <a:xfrm>
            <a:off x="179512" y="260648"/>
            <a:ext cx="8352928" cy="720725"/>
          </a:xfrm>
        </p:spPr>
        <p:txBody>
          <a:bodyPr>
            <a:normAutofit fontScale="25000" lnSpcReduction="20000"/>
          </a:bodyPr>
          <a:lstStyle/>
          <a:p>
            <a:pPr algn="ctr">
              <a:defRPr/>
            </a:pPr>
            <a:r>
              <a:rPr lang="fr-FR" sz="14400" dirty="0"/>
              <a:t>Principaux modèles de systèmes de soins</a:t>
            </a:r>
          </a:p>
          <a:p>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11</a:t>
            </a:fld>
            <a:endParaRPr lang="fr-FR"/>
          </a:p>
        </p:txBody>
      </p:sp>
    </p:spTree>
    <p:extLst>
      <p:ext uri="{BB962C8B-B14F-4D97-AF65-F5344CB8AC3E}">
        <p14:creationId xmlns:p14="http://schemas.microsoft.com/office/powerpoint/2010/main" val="168090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algn="l"/>
            <a:r>
              <a:rPr lang="fr-FR" sz="2800" dirty="0" smtClean="0">
                <a:solidFill>
                  <a:srgbClr val="595959"/>
                </a:solidFill>
              </a:rPr>
              <a:t>En Europe, deux schémas </a:t>
            </a:r>
            <a:br>
              <a:rPr lang="fr-FR" sz="2800" dirty="0" smtClean="0">
                <a:solidFill>
                  <a:srgbClr val="595959"/>
                </a:solidFill>
              </a:rPr>
            </a:br>
            <a:r>
              <a:rPr lang="fr-FR" sz="2800" dirty="0" smtClean="0">
                <a:solidFill>
                  <a:srgbClr val="595959"/>
                </a:solidFill>
              </a:rPr>
              <a:t>historiques d’organisation</a:t>
            </a:r>
            <a:endParaRPr lang="fr-FR" sz="2800" dirty="0">
              <a:solidFill>
                <a:srgbClr val="595959"/>
              </a:solidFill>
            </a:endParaRPr>
          </a:p>
        </p:txBody>
      </p:sp>
      <p:sp>
        <p:nvSpPr>
          <p:cNvPr id="2" name="Espace réservé du contenu 1"/>
          <p:cNvSpPr>
            <a:spLocks noGrp="1"/>
          </p:cNvSpPr>
          <p:nvPr>
            <p:ph idx="1"/>
          </p:nvPr>
        </p:nvSpPr>
        <p:spPr/>
        <p:txBody>
          <a:bodyPr>
            <a:noAutofit/>
          </a:bodyPr>
          <a:lstStyle/>
          <a:p>
            <a:pPr marL="514350" indent="-514350">
              <a:buAutoNum type="arabicParenR"/>
            </a:pPr>
            <a:r>
              <a:rPr lang="fr-FR" sz="2400" dirty="0" smtClean="0"/>
              <a:t>Modèle Bismarckien - Assurantiel (1883)</a:t>
            </a:r>
          </a:p>
          <a:p>
            <a:pPr marL="0" indent="0">
              <a:buNone/>
            </a:pPr>
            <a:endParaRPr lang="fr-FR" sz="2400" dirty="0" smtClean="0"/>
          </a:p>
          <a:p>
            <a:r>
              <a:rPr lang="fr-FR" sz="2200" dirty="0" smtClean="0"/>
              <a:t>Contexte : Au début </a:t>
            </a:r>
            <a:r>
              <a:rPr lang="fr-FR" sz="2200" dirty="0"/>
              <a:t>des années 1880, le chancelier Otto Von Bismarck initie </a:t>
            </a:r>
            <a:r>
              <a:rPr lang="fr-FR" sz="2200" dirty="0" smtClean="0"/>
              <a:t>une </a:t>
            </a:r>
            <a:r>
              <a:rPr lang="fr-FR" sz="2200" dirty="0"/>
              <a:t>politique de réformes </a:t>
            </a:r>
            <a:r>
              <a:rPr lang="fr-FR" sz="2200" dirty="0" smtClean="0"/>
              <a:t>sociales. </a:t>
            </a:r>
          </a:p>
          <a:p>
            <a:endParaRPr lang="fr-FR" sz="2200" dirty="0" smtClean="0"/>
          </a:p>
          <a:p>
            <a:r>
              <a:rPr lang="fr-FR" sz="2200" dirty="0" smtClean="0"/>
              <a:t>Objectif : protéger </a:t>
            </a:r>
            <a:r>
              <a:rPr lang="fr-FR" sz="2200" dirty="0"/>
              <a:t>les </a:t>
            </a:r>
            <a:r>
              <a:rPr lang="fr-FR" sz="2200" b="1" dirty="0"/>
              <a:t>travailleurs</a:t>
            </a:r>
            <a:r>
              <a:rPr lang="fr-FR" sz="2200" dirty="0"/>
              <a:t> en leur assurant un revenu en cas de maladie (1883), d’accident du travail (1884), d’invalidité ou de vieillesse (1889</a:t>
            </a:r>
            <a:r>
              <a:rPr lang="fr-FR" sz="2200" dirty="0" smtClean="0"/>
              <a:t>)</a:t>
            </a:r>
          </a:p>
        </p:txBody>
      </p:sp>
      <p:pic>
        <p:nvPicPr>
          <p:cNvPr id="5" name="Image 4"/>
          <p:cNvPicPr>
            <a:picLocks noChangeAspect="1"/>
          </p:cNvPicPr>
          <p:nvPr/>
        </p:nvPicPr>
        <p:blipFill rotWithShape="1">
          <a:blip r:embed="rId3"/>
          <a:srcRect l="55532" r="6171"/>
          <a:stretch/>
        </p:blipFill>
        <p:spPr>
          <a:xfrm>
            <a:off x="7164288" y="116632"/>
            <a:ext cx="1594520" cy="2280978"/>
          </a:xfrm>
          <a:prstGeom prst="rect">
            <a:avLst/>
          </a:prstGeom>
        </p:spPr>
      </p:pic>
    </p:spTree>
    <p:extLst>
      <p:ext uri="{BB962C8B-B14F-4D97-AF65-F5344CB8AC3E}">
        <p14:creationId xmlns:p14="http://schemas.microsoft.com/office/powerpoint/2010/main" val="323597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algn="l"/>
            <a:r>
              <a:rPr lang="fr-FR" sz="2800" dirty="0" smtClean="0">
                <a:solidFill>
                  <a:srgbClr val="595959"/>
                </a:solidFill>
              </a:rPr>
              <a:t>En Europe, deux schémas </a:t>
            </a:r>
            <a:br>
              <a:rPr lang="fr-FR" sz="2800" dirty="0" smtClean="0">
                <a:solidFill>
                  <a:srgbClr val="595959"/>
                </a:solidFill>
              </a:rPr>
            </a:br>
            <a:r>
              <a:rPr lang="fr-FR" sz="2800" dirty="0" smtClean="0">
                <a:solidFill>
                  <a:srgbClr val="595959"/>
                </a:solidFill>
              </a:rPr>
              <a:t>historiques d’organisation</a:t>
            </a:r>
            <a:endParaRPr lang="fr-FR" sz="2800" dirty="0">
              <a:solidFill>
                <a:srgbClr val="595959"/>
              </a:solidFill>
            </a:endParaRPr>
          </a:p>
        </p:txBody>
      </p:sp>
      <p:sp>
        <p:nvSpPr>
          <p:cNvPr id="2" name="Espace réservé du contenu 1"/>
          <p:cNvSpPr>
            <a:spLocks noGrp="1"/>
          </p:cNvSpPr>
          <p:nvPr>
            <p:ph idx="1"/>
          </p:nvPr>
        </p:nvSpPr>
        <p:spPr>
          <a:xfrm>
            <a:off x="457200" y="1600200"/>
            <a:ext cx="8507288" cy="4525963"/>
          </a:xfrm>
        </p:spPr>
        <p:txBody>
          <a:bodyPr>
            <a:noAutofit/>
          </a:bodyPr>
          <a:lstStyle/>
          <a:p>
            <a:pPr marL="514350" indent="-514350">
              <a:buAutoNum type="arabicParenR"/>
            </a:pPr>
            <a:r>
              <a:rPr lang="fr-FR" sz="2400" dirty="0" smtClean="0"/>
              <a:t>Modèle Bismarckien - Assurantiel (1883)</a:t>
            </a:r>
          </a:p>
          <a:p>
            <a:pPr marL="0" indent="0">
              <a:buNone/>
            </a:pPr>
            <a:endParaRPr lang="fr-FR" sz="2000" dirty="0" smtClean="0"/>
          </a:p>
          <a:p>
            <a:pPr marL="0" indent="0">
              <a:buNone/>
            </a:pPr>
            <a:r>
              <a:rPr lang="fr-FR" sz="2000" dirty="0" smtClean="0"/>
              <a:t>3 Grands principes :</a:t>
            </a:r>
          </a:p>
          <a:p>
            <a:pPr marL="0" indent="0">
              <a:buNone/>
            </a:pPr>
            <a:endParaRPr lang="fr-FR" sz="1800" dirty="0" smtClean="0"/>
          </a:p>
          <a:p>
            <a:r>
              <a:rPr lang="fr-FR" sz="2000" dirty="0" smtClean="0"/>
              <a:t>Protection </a:t>
            </a:r>
            <a:r>
              <a:rPr lang="fr-FR" sz="2000" dirty="0"/>
              <a:t>fondée </a:t>
            </a:r>
            <a:r>
              <a:rPr lang="fr-FR" sz="2000" dirty="0" smtClean="0"/>
              <a:t>sur </a:t>
            </a:r>
            <a:r>
              <a:rPr lang="fr-FR" sz="2000" dirty="0"/>
              <a:t>le </a:t>
            </a:r>
            <a:r>
              <a:rPr lang="fr-FR" sz="2000" dirty="0" smtClean="0"/>
              <a:t>travail</a:t>
            </a:r>
          </a:p>
          <a:p>
            <a:endParaRPr lang="fr-FR" sz="2000" dirty="0"/>
          </a:p>
          <a:p>
            <a:r>
              <a:rPr lang="fr-FR" sz="2000" dirty="0" smtClean="0"/>
              <a:t>Protection obligatoire, reposant </a:t>
            </a:r>
            <a:r>
              <a:rPr lang="fr-FR" sz="2000" dirty="0"/>
              <a:t>sur une participation financière des </a:t>
            </a:r>
            <a:r>
              <a:rPr lang="fr-FR" sz="2000" dirty="0" smtClean="0"/>
              <a:t>salariés </a:t>
            </a:r>
            <a:r>
              <a:rPr lang="fr-FR" sz="2000" dirty="0"/>
              <a:t>et des employeurs </a:t>
            </a:r>
            <a:r>
              <a:rPr lang="fr-FR" sz="2000" dirty="0" smtClean="0"/>
              <a:t>(cotisations sociales)</a:t>
            </a:r>
          </a:p>
          <a:p>
            <a:endParaRPr lang="fr-FR" sz="2000" dirty="0"/>
          </a:p>
          <a:p>
            <a:r>
              <a:rPr lang="fr-FR" sz="2000" dirty="0" smtClean="0"/>
              <a:t>Cotisations non proportionnelles </a:t>
            </a:r>
            <a:r>
              <a:rPr lang="fr-FR" sz="2000" dirty="0"/>
              <a:t>aux risques </a:t>
            </a:r>
            <a:r>
              <a:rPr lang="fr-FR" sz="2000" dirty="0" smtClean="0"/>
              <a:t>mais </a:t>
            </a:r>
            <a:r>
              <a:rPr lang="fr-FR" sz="2000" dirty="0"/>
              <a:t>aux </a:t>
            </a:r>
            <a:r>
              <a:rPr lang="fr-FR" sz="2000" dirty="0" smtClean="0"/>
              <a:t>salaires</a:t>
            </a:r>
            <a:r>
              <a:rPr lang="fr-FR" sz="2000" dirty="0"/>
              <a:t> </a:t>
            </a:r>
            <a:r>
              <a:rPr lang="fr-FR" sz="2000" dirty="0" smtClean="0">
                <a:sym typeface="Wingdings" panose="05000000000000000000" pitchFamily="2" charset="2"/>
              </a:rPr>
              <a:t> </a:t>
            </a:r>
            <a:r>
              <a:rPr lang="fr-FR" sz="2000" dirty="0" smtClean="0"/>
              <a:t>"socialisation </a:t>
            </a:r>
            <a:r>
              <a:rPr lang="fr-FR" sz="2000" dirty="0"/>
              <a:t>du risque</a:t>
            </a:r>
            <a:r>
              <a:rPr lang="fr-FR" sz="2000" dirty="0" smtClean="0"/>
              <a:t>"</a:t>
            </a:r>
            <a:endParaRPr lang="fr-FR" sz="2000" dirty="0"/>
          </a:p>
        </p:txBody>
      </p:sp>
      <p:pic>
        <p:nvPicPr>
          <p:cNvPr id="5" name="Image 4"/>
          <p:cNvPicPr>
            <a:picLocks noChangeAspect="1"/>
          </p:cNvPicPr>
          <p:nvPr/>
        </p:nvPicPr>
        <p:blipFill rotWithShape="1">
          <a:blip r:embed="rId3"/>
          <a:srcRect l="55532" r="6171"/>
          <a:stretch/>
        </p:blipFill>
        <p:spPr>
          <a:xfrm>
            <a:off x="7164288" y="116632"/>
            <a:ext cx="1594520" cy="2280978"/>
          </a:xfrm>
          <a:prstGeom prst="rect">
            <a:avLst/>
          </a:prstGeom>
        </p:spPr>
      </p:pic>
    </p:spTree>
    <p:extLst>
      <p:ext uri="{BB962C8B-B14F-4D97-AF65-F5344CB8AC3E}">
        <p14:creationId xmlns:p14="http://schemas.microsoft.com/office/powerpoint/2010/main" val="2486842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8089" r="50324"/>
          <a:stretch/>
        </p:blipFill>
        <p:spPr>
          <a:xfrm>
            <a:off x="6804248" y="188639"/>
            <a:ext cx="1512168" cy="1992051"/>
          </a:xfrm>
          <a:prstGeom prst="rect">
            <a:avLst/>
          </a:prstGeom>
        </p:spPr>
      </p:pic>
      <p:sp>
        <p:nvSpPr>
          <p:cNvPr id="6" name="Titre 5"/>
          <p:cNvSpPr>
            <a:spLocks noGrp="1"/>
          </p:cNvSpPr>
          <p:nvPr>
            <p:ph type="title"/>
          </p:nvPr>
        </p:nvSpPr>
        <p:spPr/>
        <p:txBody>
          <a:bodyPr>
            <a:normAutofit/>
          </a:bodyPr>
          <a:lstStyle/>
          <a:p>
            <a:pPr algn="l"/>
            <a:r>
              <a:rPr lang="fr-FR" sz="2800" dirty="0" smtClean="0">
                <a:solidFill>
                  <a:srgbClr val="595959"/>
                </a:solidFill>
              </a:rPr>
              <a:t>En Europe, deux schémas </a:t>
            </a:r>
            <a:br>
              <a:rPr lang="fr-FR" sz="2800" dirty="0" smtClean="0">
                <a:solidFill>
                  <a:srgbClr val="595959"/>
                </a:solidFill>
              </a:rPr>
            </a:br>
            <a:r>
              <a:rPr lang="fr-FR" sz="2800" dirty="0" smtClean="0">
                <a:solidFill>
                  <a:srgbClr val="595959"/>
                </a:solidFill>
              </a:rPr>
              <a:t>historiques d’organisation</a:t>
            </a:r>
            <a:endParaRPr lang="fr-FR" sz="2800" dirty="0">
              <a:solidFill>
                <a:srgbClr val="595959"/>
              </a:solidFill>
            </a:endParaRPr>
          </a:p>
        </p:txBody>
      </p:sp>
      <p:sp>
        <p:nvSpPr>
          <p:cNvPr id="2" name="Espace réservé du contenu 1"/>
          <p:cNvSpPr>
            <a:spLocks noGrp="1"/>
          </p:cNvSpPr>
          <p:nvPr>
            <p:ph idx="1"/>
          </p:nvPr>
        </p:nvSpPr>
        <p:spPr>
          <a:xfrm>
            <a:off x="457200" y="1600200"/>
            <a:ext cx="8579296" cy="4525963"/>
          </a:xfrm>
        </p:spPr>
        <p:txBody>
          <a:bodyPr>
            <a:noAutofit/>
          </a:bodyPr>
          <a:lstStyle/>
          <a:p>
            <a:pPr marL="0" indent="0">
              <a:buNone/>
            </a:pPr>
            <a:r>
              <a:rPr lang="fr-FR" sz="2400" dirty="0" smtClean="0"/>
              <a:t>2) Modèle </a:t>
            </a:r>
            <a:r>
              <a:rPr lang="fr-FR" sz="2400" dirty="0" err="1" smtClean="0"/>
              <a:t>Beveridigien</a:t>
            </a:r>
            <a:r>
              <a:rPr lang="fr-FR" sz="2400" dirty="0" smtClean="0"/>
              <a:t> - </a:t>
            </a:r>
            <a:r>
              <a:rPr lang="fr-FR" sz="2400" dirty="0" err="1" smtClean="0"/>
              <a:t>Assistanciel</a:t>
            </a:r>
            <a:r>
              <a:rPr lang="fr-FR" sz="2400" dirty="0" smtClean="0"/>
              <a:t> (1942)</a:t>
            </a:r>
          </a:p>
          <a:p>
            <a:pPr marL="0" indent="0">
              <a:buNone/>
            </a:pPr>
            <a:endParaRPr lang="fr-FR" sz="2400" dirty="0" smtClean="0"/>
          </a:p>
          <a:p>
            <a:r>
              <a:rPr lang="fr-FR" sz="2400" dirty="0" smtClean="0"/>
              <a:t>Contexte : Seconde Guerre mondiale</a:t>
            </a:r>
          </a:p>
          <a:p>
            <a:r>
              <a:rPr lang="fr-FR" sz="2400" dirty="0" smtClean="0"/>
              <a:t>William Beveridge – économiste et homme politique britannique</a:t>
            </a:r>
          </a:p>
          <a:p>
            <a:r>
              <a:rPr lang="fr-FR" sz="2400" dirty="0" smtClean="0"/>
              <a:t>Rapport de 1942 : bases théoriques d’une nouvelle doctrine en vue de la reconstruction après-guerre du pays</a:t>
            </a:r>
          </a:p>
        </p:txBody>
      </p:sp>
    </p:spTree>
    <p:extLst>
      <p:ext uri="{BB962C8B-B14F-4D97-AF65-F5344CB8AC3E}">
        <p14:creationId xmlns:p14="http://schemas.microsoft.com/office/powerpoint/2010/main" val="114081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8089" r="50324"/>
          <a:stretch/>
        </p:blipFill>
        <p:spPr>
          <a:xfrm>
            <a:off x="7236296" y="116632"/>
            <a:ext cx="1368152" cy="1802332"/>
          </a:xfrm>
          <a:prstGeom prst="rect">
            <a:avLst/>
          </a:prstGeom>
        </p:spPr>
      </p:pic>
      <p:sp>
        <p:nvSpPr>
          <p:cNvPr id="6" name="Titre 5"/>
          <p:cNvSpPr>
            <a:spLocks noGrp="1"/>
          </p:cNvSpPr>
          <p:nvPr>
            <p:ph type="title"/>
          </p:nvPr>
        </p:nvSpPr>
        <p:spPr/>
        <p:txBody>
          <a:bodyPr>
            <a:normAutofit/>
          </a:bodyPr>
          <a:lstStyle/>
          <a:p>
            <a:pPr algn="l"/>
            <a:r>
              <a:rPr lang="fr-FR" sz="2800" dirty="0" smtClean="0">
                <a:solidFill>
                  <a:srgbClr val="595959"/>
                </a:solidFill>
              </a:rPr>
              <a:t>En Europe, deux schémas </a:t>
            </a:r>
            <a:br>
              <a:rPr lang="fr-FR" sz="2800" dirty="0" smtClean="0">
                <a:solidFill>
                  <a:srgbClr val="595959"/>
                </a:solidFill>
              </a:rPr>
            </a:br>
            <a:r>
              <a:rPr lang="fr-FR" sz="2800" dirty="0" smtClean="0">
                <a:solidFill>
                  <a:srgbClr val="595959"/>
                </a:solidFill>
              </a:rPr>
              <a:t>historiques d’organisation</a:t>
            </a:r>
            <a:endParaRPr lang="fr-FR" sz="2800" dirty="0">
              <a:solidFill>
                <a:srgbClr val="595959"/>
              </a:solidFill>
            </a:endParaRPr>
          </a:p>
        </p:txBody>
      </p:sp>
      <p:sp>
        <p:nvSpPr>
          <p:cNvPr id="2" name="Espace réservé du contenu 1"/>
          <p:cNvSpPr>
            <a:spLocks noGrp="1"/>
          </p:cNvSpPr>
          <p:nvPr>
            <p:ph idx="1"/>
          </p:nvPr>
        </p:nvSpPr>
        <p:spPr>
          <a:xfrm>
            <a:off x="467660" y="1268760"/>
            <a:ext cx="8435280" cy="4525963"/>
          </a:xfrm>
        </p:spPr>
        <p:txBody>
          <a:bodyPr>
            <a:noAutofit/>
          </a:bodyPr>
          <a:lstStyle/>
          <a:p>
            <a:pPr marL="0" indent="0">
              <a:buNone/>
            </a:pPr>
            <a:r>
              <a:rPr lang="fr-FR" sz="2400" dirty="0" smtClean="0"/>
              <a:t>2) Modèle </a:t>
            </a:r>
            <a:r>
              <a:rPr lang="fr-FR" sz="2400" dirty="0" err="1" smtClean="0"/>
              <a:t>Beveridigien</a:t>
            </a:r>
            <a:r>
              <a:rPr lang="fr-FR" sz="2400" dirty="0" smtClean="0"/>
              <a:t> – </a:t>
            </a:r>
            <a:r>
              <a:rPr lang="fr-FR" sz="2400" dirty="0" err="1" smtClean="0"/>
              <a:t>Assistanciel</a:t>
            </a:r>
            <a:r>
              <a:rPr lang="fr-FR" sz="2400" dirty="0" smtClean="0"/>
              <a:t> (1942)</a:t>
            </a:r>
          </a:p>
          <a:p>
            <a:pPr marL="0" indent="0">
              <a:buNone/>
            </a:pPr>
            <a:endParaRPr lang="fr-FR" sz="2000" dirty="0" smtClean="0"/>
          </a:p>
          <a:p>
            <a:pPr marL="0" indent="0">
              <a:buNone/>
            </a:pPr>
            <a:r>
              <a:rPr lang="fr-FR" sz="2000" dirty="0" smtClean="0"/>
              <a:t>Logique </a:t>
            </a:r>
            <a:r>
              <a:rPr lang="fr-FR" sz="2000" dirty="0"/>
              <a:t>de solidarité </a:t>
            </a:r>
            <a:r>
              <a:rPr lang="fr-FR" sz="2000" dirty="0" smtClean="0"/>
              <a:t>nationale, en s’appuyant </a:t>
            </a:r>
            <a:r>
              <a:rPr lang="fr-FR" sz="2000" dirty="0"/>
              <a:t>sur trois grands principes : </a:t>
            </a:r>
            <a:endParaRPr lang="fr-FR" sz="2000" dirty="0" smtClean="0"/>
          </a:p>
          <a:p>
            <a:endParaRPr lang="fr-FR" sz="2000" dirty="0"/>
          </a:p>
          <a:p>
            <a:r>
              <a:rPr lang="fr-FR" sz="2000" b="1" dirty="0" smtClean="0"/>
              <a:t>UNITE</a:t>
            </a:r>
            <a:r>
              <a:rPr lang="fr-FR" sz="2000" dirty="0" smtClean="0"/>
              <a:t> : Gestion </a:t>
            </a:r>
            <a:r>
              <a:rPr lang="fr-FR" sz="2000" dirty="0"/>
              <a:t>étatique, par le biais d’une assurance nationale </a:t>
            </a:r>
            <a:r>
              <a:rPr lang="fr-FR" sz="2000" dirty="0" smtClean="0"/>
              <a:t>unique financée </a:t>
            </a:r>
            <a:r>
              <a:rPr lang="fr-FR" sz="2000" dirty="0"/>
              <a:t>par </a:t>
            </a:r>
            <a:r>
              <a:rPr lang="fr-FR" sz="2000" dirty="0" smtClean="0"/>
              <a:t>l’impôt. </a:t>
            </a:r>
          </a:p>
          <a:p>
            <a:endParaRPr lang="fr-FR" sz="2000" dirty="0" smtClean="0"/>
          </a:p>
          <a:p>
            <a:r>
              <a:rPr lang="fr-FR" sz="2000" b="1" dirty="0" smtClean="0"/>
              <a:t>UNIVERSALITE</a:t>
            </a:r>
            <a:r>
              <a:rPr lang="fr-FR" sz="2000" dirty="0" smtClean="0"/>
              <a:t> : protection de </a:t>
            </a:r>
            <a:r>
              <a:rPr lang="fr-FR" sz="2000" dirty="0"/>
              <a:t>tous les citoyens et à tous les risques sociaux. Les personnes protégées cessent d’être déterminées exclusivement par l’appartenance à la classe des travailleurs salariés</a:t>
            </a:r>
            <a:endParaRPr lang="fr-FR" sz="2000" dirty="0" smtClean="0"/>
          </a:p>
          <a:p>
            <a:endParaRPr lang="fr-FR" sz="2000" dirty="0" smtClean="0"/>
          </a:p>
          <a:p>
            <a:r>
              <a:rPr lang="fr-FR" sz="2000" b="1" dirty="0" smtClean="0"/>
              <a:t>UNIFORMITE</a:t>
            </a:r>
            <a:r>
              <a:rPr lang="fr-FR" sz="2000" dirty="0" smtClean="0"/>
              <a:t> : Système financé </a:t>
            </a:r>
            <a:r>
              <a:rPr lang="fr-FR" sz="2000" dirty="0"/>
              <a:t>par une contribution unique </a:t>
            </a:r>
            <a:r>
              <a:rPr lang="fr-FR" sz="2000" dirty="0" smtClean="0"/>
              <a:t>(impôt) et </a:t>
            </a:r>
            <a:r>
              <a:rPr lang="fr-FR" sz="2000" dirty="0"/>
              <a:t>la prestation versée est identique pour </a:t>
            </a:r>
            <a:r>
              <a:rPr lang="fr-FR" sz="2000" dirty="0" smtClean="0"/>
              <a:t>tous</a:t>
            </a:r>
            <a:r>
              <a:rPr lang="fr-FR" sz="2000" dirty="0"/>
              <a:t>. </a:t>
            </a:r>
            <a:endParaRPr lang="fr-FR" sz="2000" dirty="0" smtClean="0"/>
          </a:p>
        </p:txBody>
      </p:sp>
    </p:spTree>
    <p:extLst>
      <p:ext uri="{BB962C8B-B14F-4D97-AF65-F5344CB8AC3E}">
        <p14:creationId xmlns:p14="http://schemas.microsoft.com/office/powerpoint/2010/main" val="2067882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58665" y="476672"/>
            <a:ext cx="8892480" cy="706090"/>
          </a:xfrm>
        </p:spPr>
        <p:txBody>
          <a:bodyPr>
            <a:normAutofit fontScale="90000"/>
          </a:bodyPr>
          <a:lstStyle/>
          <a:p>
            <a:pPr algn="l"/>
            <a:r>
              <a:rPr lang="fr-FR" sz="2800" dirty="0"/>
              <a:t>En Europe, deux schémas </a:t>
            </a:r>
            <a:r>
              <a:rPr lang="fr-FR" sz="2800" dirty="0" smtClean="0"/>
              <a:t/>
            </a:r>
            <a:br>
              <a:rPr lang="fr-FR" sz="2800" dirty="0" smtClean="0"/>
            </a:br>
            <a:r>
              <a:rPr lang="fr-FR" sz="2800" dirty="0" smtClean="0"/>
              <a:t>historiques </a:t>
            </a:r>
            <a:r>
              <a:rPr lang="fr-FR" sz="2800" dirty="0"/>
              <a:t>d’organisation</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59427697"/>
              </p:ext>
            </p:extLst>
          </p:nvPr>
        </p:nvGraphicFramePr>
        <p:xfrm>
          <a:off x="75948" y="2060848"/>
          <a:ext cx="9057914" cy="3627120"/>
        </p:xfrm>
        <a:graphic>
          <a:graphicData uri="http://schemas.openxmlformats.org/drawingml/2006/table">
            <a:tbl>
              <a:tblPr firstRow="1" bandRow="1">
                <a:tableStyleId>{21E4AEA4-8DFA-4A89-87EB-49C32662AFE0}</a:tableStyleId>
              </a:tblPr>
              <a:tblGrid>
                <a:gridCol w="1735857">
                  <a:extLst>
                    <a:ext uri="{9D8B030D-6E8A-4147-A177-3AD203B41FA5}">
                      <a16:colId xmlns:a16="http://schemas.microsoft.com/office/drawing/2014/main" val="20000"/>
                    </a:ext>
                  </a:extLst>
                </a:gridCol>
                <a:gridCol w="3536755">
                  <a:extLst>
                    <a:ext uri="{9D8B030D-6E8A-4147-A177-3AD203B41FA5}">
                      <a16:colId xmlns:a16="http://schemas.microsoft.com/office/drawing/2014/main" val="20001"/>
                    </a:ext>
                  </a:extLst>
                </a:gridCol>
                <a:gridCol w="3785302">
                  <a:extLst>
                    <a:ext uri="{9D8B030D-6E8A-4147-A177-3AD203B41FA5}">
                      <a16:colId xmlns:a16="http://schemas.microsoft.com/office/drawing/2014/main" val="20002"/>
                    </a:ext>
                  </a:extLst>
                </a:gridCol>
              </a:tblGrid>
              <a:tr h="434948">
                <a:tc>
                  <a:txBody>
                    <a:bodyPr/>
                    <a:lstStyle/>
                    <a:p>
                      <a:endParaRPr lang="fr-FR" sz="1600" b="1" dirty="0"/>
                    </a:p>
                  </a:txBody>
                  <a:tcPr/>
                </a:tc>
                <a:tc>
                  <a:txBody>
                    <a:bodyPr/>
                    <a:lstStyle/>
                    <a:p>
                      <a:pPr algn="ctr"/>
                      <a:r>
                        <a:rPr lang="fr-FR" sz="2400" dirty="0" err="1" smtClean="0"/>
                        <a:t>Beveridgien</a:t>
                      </a:r>
                      <a:endParaRPr lang="fr-FR" sz="2400" dirty="0"/>
                    </a:p>
                  </a:txBody>
                  <a:tcPr/>
                </a:tc>
                <a:tc>
                  <a:txBody>
                    <a:bodyPr/>
                    <a:lstStyle/>
                    <a:p>
                      <a:pPr algn="ctr"/>
                      <a:r>
                        <a:rPr lang="fr-FR" sz="2400" dirty="0" smtClean="0"/>
                        <a:t>Bismarckien</a:t>
                      </a:r>
                      <a:endParaRPr lang="fr-FR" sz="2400" dirty="0"/>
                    </a:p>
                  </a:txBody>
                  <a:tcPr/>
                </a:tc>
                <a:extLst>
                  <a:ext uri="{0D108BD9-81ED-4DB2-BD59-A6C34878D82A}">
                    <a16:rowId xmlns:a16="http://schemas.microsoft.com/office/drawing/2014/main" val="10000"/>
                  </a:ext>
                </a:extLst>
              </a:tr>
              <a:tr h="347959">
                <a:tc>
                  <a:txBody>
                    <a:bodyPr/>
                    <a:lstStyle/>
                    <a:p>
                      <a:r>
                        <a:rPr lang="fr-FR" sz="1800" dirty="0" smtClean="0"/>
                        <a:t>Origine</a:t>
                      </a:r>
                      <a:endParaRPr lang="fr-FR" sz="1800" b="1" dirty="0"/>
                    </a:p>
                  </a:txBody>
                  <a:tcPr/>
                </a:tc>
                <a:tc>
                  <a:txBody>
                    <a:bodyPr/>
                    <a:lstStyle/>
                    <a:p>
                      <a:r>
                        <a:rPr lang="fr-FR" sz="1600" dirty="0" smtClean="0"/>
                        <a:t>Lord Beveridge (1942)</a:t>
                      </a:r>
                      <a:endParaRPr lang="fr-FR" sz="1600" dirty="0"/>
                    </a:p>
                  </a:txBody>
                  <a:tcPr/>
                </a:tc>
                <a:tc>
                  <a:txBody>
                    <a:bodyPr/>
                    <a:lstStyle/>
                    <a:p>
                      <a:r>
                        <a:rPr lang="fr-FR" sz="1600" dirty="0" smtClean="0"/>
                        <a:t>Chancelier Bismarck (1883)</a:t>
                      </a:r>
                      <a:endParaRPr lang="fr-FR" sz="1600" dirty="0"/>
                    </a:p>
                  </a:txBody>
                  <a:tcPr/>
                </a:tc>
                <a:extLst>
                  <a:ext uri="{0D108BD9-81ED-4DB2-BD59-A6C34878D82A}">
                    <a16:rowId xmlns:a16="http://schemas.microsoft.com/office/drawing/2014/main" val="10001"/>
                  </a:ext>
                </a:extLst>
              </a:tr>
              <a:tr h="811904">
                <a:tc>
                  <a:txBody>
                    <a:bodyPr/>
                    <a:lstStyle/>
                    <a:p>
                      <a:r>
                        <a:rPr lang="fr-FR" sz="1800" b="1" dirty="0" smtClean="0"/>
                        <a:t>Philosophie</a:t>
                      </a:r>
                      <a:endParaRPr lang="fr-FR" sz="18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800" b="1" dirty="0" smtClean="0"/>
                        <a:t>Assistance -</a:t>
                      </a:r>
                      <a:r>
                        <a:rPr lang="fr-FR" sz="1600" dirty="0" smtClean="0"/>
                        <a:t> Garantie étatique de ressources contre les aléas de la vie (maladie, chômage, décès, etc.)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800" b="1" dirty="0" smtClean="0"/>
                        <a:t>Assurance</a:t>
                      </a:r>
                      <a:r>
                        <a:rPr lang="fr-FR" sz="1800" baseline="0" dirty="0" smtClean="0"/>
                        <a:t> </a:t>
                      </a:r>
                      <a:r>
                        <a:rPr lang="fr-FR" sz="1600" baseline="0" dirty="0" smtClean="0"/>
                        <a:t>– Fonds de compensation abondé et géré </a:t>
                      </a:r>
                      <a:r>
                        <a:rPr lang="fr-FR" sz="1600" dirty="0" smtClean="0"/>
                        <a:t>par les partenaires sociaux (maladie, AT-MP, vieillesse)</a:t>
                      </a:r>
                    </a:p>
                  </a:txBody>
                  <a:tcPr/>
                </a:tc>
                <a:extLst>
                  <a:ext uri="{0D108BD9-81ED-4DB2-BD59-A6C34878D82A}">
                    <a16:rowId xmlns:a16="http://schemas.microsoft.com/office/drawing/2014/main" val="10002"/>
                  </a:ext>
                </a:extLst>
              </a:tr>
              <a:tr h="347959">
                <a:tc>
                  <a:txBody>
                    <a:bodyPr/>
                    <a:lstStyle/>
                    <a:p>
                      <a:r>
                        <a:rPr lang="fr-FR" sz="1800" b="1" dirty="0" smtClean="0"/>
                        <a:t>Population cible</a:t>
                      </a:r>
                      <a:endParaRPr lang="fr-FR" sz="1800" b="1" dirty="0"/>
                    </a:p>
                  </a:txBody>
                  <a:tcPr/>
                </a:tc>
                <a:tc>
                  <a:txBody>
                    <a:bodyPr/>
                    <a:lstStyle/>
                    <a:p>
                      <a:r>
                        <a:rPr lang="fr-FR" sz="1800" b="1" kern="1200" dirty="0" smtClean="0">
                          <a:solidFill>
                            <a:schemeClr val="dk1"/>
                          </a:solidFill>
                          <a:latin typeface="+mn-lt"/>
                          <a:ea typeface="+mn-ea"/>
                          <a:cs typeface="+mn-cs"/>
                        </a:rPr>
                        <a:t>Universel</a:t>
                      </a:r>
                      <a:r>
                        <a:rPr lang="fr-FR" sz="1600" b="1" dirty="0" smtClean="0"/>
                        <a:t> </a:t>
                      </a:r>
                      <a:r>
                        <a:rPr lang="fr-FR" sz="1600" b="0" baseline="0" dirty="0" smtClean="0"/>
                        <a:t> : t</a:t>
                      </a:r>
                      <a:r>
                        <a:rPr lang="fr-FR" sz="1600" dirty="0" smtClean="0"/>
                        <a:t>oute la population</a:t>
                      </a:r>
                      <a:endParaRPr lang="fr-FR" sz="1600" dirty="0"/>
                    </a:p>
                  </a:txBody>
                  <a:tcPr/>
                </a:tc>
                <a:tc>
                  <a:txBody>
                    <a:bodyPr/>
                    <a:lstStyle/>
                    <a:p>
                      <a:r>
                        <a:rPr lang="fr-FR" sz="1800" b="1" dirty="0" smtClean="0"/>
                        <a:t>Assurés sociaux </a:t>
                      </a:r>
                      <a:r>
                        <a:rPr lang="fr-FR" sz="1600" b="0" dirty="0" smtClean="0"/>
                        <a:t>:</a:t>
                      </a:r>
                      <a:r>
                        <a:rPr lang="fr-FR" sz="1600" b="0" baseline="0" dirty="0" smtClean="0"/>
                        <a:t> </a:t>
                      </a:r>
                      <a:r>
                        <a:rPr lang="fr-FR" sz="1600" kern="1200" dirty="0" smtClean="0">
                          <a:solidFill>
                            <a:schemeClr val="dk1"/>
                          </a:solidFill>
                          <a:latin typeface="+mn-lt"/>
                          <a:ea typeface="+mn-ea"/>
                          <a:cs typeface="+mn-cs"/>
                        </a:rPr>
                        <a:t>travailleurs</a:t>
                      </a:r>
                      <a:endParaRPr lang="fr-FR" sz="1600" dirty="0"/>
                    </a:p>
                  </a:txBody>
                  <a:tcPr/>
                </a:tc>
                <a:extLst>
                  <a:ext uri="{0D108BD9-81ED-4DB2-BD59-A6C34878D82A}">
                    <a16:rowId xmlns:a16="http://schemas.microsoft.com/office/drawing/2014/main" val="10003"/>
                  </a:ext>
                </a:extLst>
              </a:tr>
              <a:tr h="579931">
                <a:tc>
                  <a:txBody>
                    <a:bodyPr/>
                    <a:lstStyle/>
                    <a:p>
                      <a:r>
                        <a:rPr lang="fr-FR" sz="1800" b="1" dirty="0" smtClean="0"/>
                        <a:t>Financement</a:t>
                      </a:r>
                      <a:endParaRPr lang="fr-FR" sz="1800" b="1" dirty="0"/>
                    </a:p>
                  </a:txBody>
                  <a:tcPr/>
                </a:tc>
                <a:tc>
                  <a:txBody>
                    <a:bodyPr/>
                    <a:lstStyle/>
                    <a:p>
                      <a:r>
                        <a:rPr lang="fr-FR" sz="1800" b="1" dirty="0" smtClean="0"/>
                        <a:t>Non contributif </a:t>
                      </a:r>
                      <a:r>
                        <a:rPr lang="fr-FR" sz="1600" dirty="0" smtClean="0"/>
                        <a:t>- Fiscalité générale </a:t>
                      </a:r>
                      <a:endParaRPr lang="fr-FR" sz="1600" dirty="0"/>
                    </a:p>
                  </a:txBody>
                  <a:tcPr/>
                </a:tc>
                <a:tc>
                  <a:txBody>
                    <a:bodyPr/>
                    <a:lstStyle/>
                    <a:p>
                      <a:r>
                        <a:rPr lang="fr-FR" sz="1800" b="1" dirty="0" smtClean="0"/>
                        <a:t>Contributif</a:t>
                      </a:r>
                      <a:r>
                        <a:rPr lang="fr-FR" sz="1800" dirty="0" smtClean="0"/>
                        <a:t> </a:t>
                      </a:r>
                      <a:r>
                        <a:rPr lang="fr-FR" sz="1600" dirty="0" smtClean="0"/>
                        <a:t>- Cotisations sociales employeurs/salariés</a:t>
                      </a:r>
                      <a:endParaRPr lang="fr-FR" sz="1600" dirty="0"/>
                    </a:p>
                  </a:txBody>
                  <a:tcPr/>
                </a:tc>
                <a:extLst>
                  <a:ext uri="{0D108BD9-81ED-4DB2-BD59-A6C34878D82A}">
                    <a16:rowId xmlns:a16="http://schemas.microsoft.com/office/drawing/2014/main" val="10004"/>
                  </a:ext>
                </a:extLst>
              </a:tr>
              <a:tr h="347959">
                <a:tc>
                  <a:txBody>
                    <a:bodyPr/>
                    <a:lstStyle/>
                    <a:p>
                      <a:r>
                        <a:rPr lang="fr-FR" sz="1800" b="1" dirty="0" smtClean="0"/>
                        <a:t>Accès aux soins</a:t>
                      </a:r>
                      <a:endParaRPr lang="fr-FR" sz="1800" b="1" dirty="0"/>
                    </a:p>
                  </a:txBody>
                  <a:tcPr/>
                </a:tc>
                <a:tc>
                  <a:txBody>
                    <a:bodyPr/>
                    <a:lstStyle/>
                    <a:p>
                      <a:r>
                        <a:rPr lang="fr-FR" sz="1800" b="1" dirty="0" smtClean="0"/>
                        <a:t>Gratuit au point de délivrance</a:t>
                      </a:r>
                      <a:endParaRPr lang="fr-FR" sz="1800" b="1" dirty="0"/>
                    </a:p>
                  </a:txBody>
                  <a:tcPr/>
                </a:tc>
                <a:tc>
                  <a:txBody>
                    <a:bodyPr/>
                    <a:lstStyle/>
                    <a:p>
                      <a:r>
                        <a:rPr lang="fr-FR" sz="1800" b="1" dirty="0" smtClean="0"/>
                        <a:t>Avance de frais et remboursement</a:t>
                      </a:r>
                      <a:endParaRPr lang="fr-FR" sz="1800" b="1" dirty="0"/>
                    </a:p>
                  </a:txBody>
                  <a:tcPr/>
                </a:tc>
                <a:extLst>
                  <a:ext uri="{0D108BD9-81ED-4DB2-BD59-A6C34878D82A}">
                    <a16:rowId xmlns:a16="http://schemas.microsoft.com/office/drawing/2014/main" val="10005"/>
                  </a:ext>
                </a:extLst>
              </a:tr>
              <a:tr h="579931">
                <a:tc>
                  <a:txBody>
                    <a:bodyPr/>
                    <a:lstStyle/>
                    <a:p>
                      <a:r>
                        <a:rPr lang="fr-FR" sz="1800" b="1" dirty="0" smtClean="0"/>
                        <a:t>Gestion</a:t>
                      </a:r>
                      <a:endParaRPr lang="fr-FR" sz="1800" b="1" dirty="0"/>
                    </a:p>
                  </a:txBody>
                  <a:tcPr/>
                </a:tc>
                <a:tc>
                  <a:txBody>
                    <a:bodyPr/>
                    <a:lstStyle/>
                    <a:p>
                      <a:r>
                        <a:rPr lang="fr-FR" sz="1800" b="1" dirty="0" smtClean="0"/>
                        <a:t>Etat</a:t>
                      </a:r>
                      <a:r>
                        <a:rPr lang="fr-FR" sz="1800" baseline="0" dirty="0" smtClean="0"/>
                        <a:t> </a:t>
                      </a:r>
                      <a:r>
                        <a:rPr lang="fr-FR" sz="1600" baseline="0" dirty="0" smtClean="0"/>
                        <a:t>(système national de santé)</a:t>
                      </a:r>
                      <a:endParaRPr lang="fr-FR" sz="1600" dirty="0"/>
                    </a:p>
                  </a:txBody>
                  <a:tcPr/>
                </a:tc>
                <a:tc>
                  <a:txBody>
                    <a:bodyPr/>
                    <a:lstStyle/>
                    <a:p>
                      <a:r>
                        <a:rPr lang="fr-FR" sz="1800" b="1" dirty="0" smtClean="0"/>
                        <a:t>Caisses</a:t>
                      </a:r>
                      <a:r>
                        <a:rPr lang="fr-FR" sz="1800" dirty="0" smtClean="0"/>
                        <a:t> </a:t>
                      </a:r>
                      <a:r>
                        <a:rPr lang="fr-FR" sz="1600" dirty="0" smtClean="0"/>
                        <a:t>autonomes</a:t>
                      </a:r>
                      <a:r>
                        <a:rPr lang="fr-FR" sz="1600" baseline="0" dirty="0" smtClean="0"/>
                        <a:t> gérées par les partenaires sociaux</a:t>
                      </a:r>
                      <a:endParaRPr lang="fr-FR" sz="1600" dirty="0"/>
                    </a:p>
                  </a:txBody>
                  <a:tcPr/>
                </a:tc>
                <a:extLst>
                  <a:ext uri="{0D108BD9-81ED-4DB2-BD59-A6C34878D82A}">
                    <a16:rowId xmlns:a16="http://schemas.microsoft.com/office/drawing/2014/main" val="10006"/>
                  </a:ext>
                </a:extLst>
              </a:tr>
            </a:tbl>
          </a:graphicData>
        </a:graphic>
      </p:graphicFrame>
      <p:pic>
        <p:nvPicPr>
          <p:cNvPr id="3" name="Image 2"/>
          <p:cNvPicPr>
            <a:picLocks noChangeAspect="1"/>
          </p:cNvPicPr>
          <p:nvPr/>
        </p:nvPicPr>
        <p:blipFill>
          <a:blip r:embed="rId3"/>
          <a:stretch>
            <a:fillRect/>
          </a:stretch>
        </p:blipFill>
        <p:spPr>
          <a:xfrm>
            <a:off x="5364088" y="159005"/>
            <a:ext cx="2670051" cy="1462800"/>
          </a:xfrm>
          <a:prstGeom prst="rect">
            <a:avLst/>
          </a:prstGeom>
        </p:spPr>
      </p:pic>
    </p:spTree>
    <p:extLst>
      <p:ext uri="{BB962C8B-B14F-4D97-AF65-F5344CB8AC3E}">
        <p14:creationId xmlns:p14="http://schemas.microsoft.com/office/powerpoint/2010/main" val="507243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1560" y="1340768"/>
            <a:ext cx="8373616" cy="4525963"/>
          </a:xfrm>
        </p:spPr>
        <p:txBody>
          <a:bodyPr>
            <a:normAutofit/>
          </a:bodyPr>
          <a:lstStyle/>
          <a:p>
            <a:pPr marL="400050">
              <a:lnSpc>
                <a:spcPct val="110000"/>
              </a:lnSpc>
            </a:pPr>
            <a:r>
              <a:rPr lang="fr-FR" altLang="fr-FR" sz="2400" dirty="0" smtClean="0"/>
              <a:t>Historiquement, 2 modèles : </a:t>
            </a:r>
            <a:r>
              <a:rPr lang="fr-FR" altLang="fr-FR" sz="2400" dirty="0" err="1" smtClean="0"/>
              <a:t>Beveridgien</a:t>
            </a:r>
            <a:r>
              <a:rPr lang="fr-FR" altLang="fr-FR" sz="2400" dirty="0" smtClean="0"/>
              <a:t> et Bismarckien</a:t>
            </a:r>
          </a:p>
          <a:p>
            <a:pPr marL="400050">
              <a:lnSpc>
                <a:spcPct val="110000"/>
              </a:lnSpc>
            </a:pPr>
            <a:endParaRPr lang="fr-FR" altLang="fr-FR" sz="2400" dirty="0"/>
          </a:p>
          <a:p>
            <a:pPr marL="400050">
              <a:lnSpc>
                <a:spcPct val="150000"/>
              </a:lnSpc>
            </a:pPr>
            <a:r>
              <a:rPr lang="fr-FR" altLang="fr-FR" sz="2400" dirty="0" smtClean="0"/>
              <a:t>Aujourd’hui, 2 modèles-types</a:t>
            </a:r>
          </a:p>
          <a:p>
            <a:pPr marL="1314450" lvl="2" indent="-457200">
              <a:lnSpc>
                <a:spcPct val="200000"/>
              </a:lnSpc>
              <a:buFont typeface="Wingdings" panose="05000000000000000000" pitchFamily="2" charset="2"/>
              <a:buChar char="Ø"/>
            </a:pPr>
            <a:r>
              <a:rPr lang="fr-FR" altLang="fr-FR" dirty="0" smtClean="0"/>
              <a:t>Système </a:t>
            </a:r>
            <a:r>
              <a:rPr lang="fr-FR" altLang="fr-FR" u="sng" dirty="0" smtClean="0"/>
              <a:t>intégré </a:t>
            </a:r>
            <a:r>
              <a:rPr lang="fr-FR" altLang="fr-FR" dirty="0" smtClean="0"/>
              <a:t>(ex-</a:t>
            </a:r>
            <a:r>
              <a:rPr lang="fr-FR" altLang="fr-FR" dirty="0" err="1" smtClean="0"/>
              <a:t>beveridgien</a:t>
            </a:r>
            <a:r>
              <a:rPr lang="fr-FR" altLang="fr-FR" dirty="0" smtClean="0"/>
              <a:t>)</a:t>
            </a:r>
            <a:endParaRPr lang="fr-FR" altLang="fr-FR" sz="3600" dirty="0" smtClean="0"/>
          </a:p>
          <a:p>
            <a:pPr marL="1314450" lvl="2" indent="-457200">
              <a:lnSpc>
                <a:spcPct val="150000"/>
              </a:lnSpc>
              <a:buFont typeface="Wingdings" panose="05000000000000000000" pitchFamily="2" charset="2"/>
              <a:buChar char="Ø"/>
            </a:pPr>
            <a:r>
              <a:rPr lang="fr-FR" altLang="fr-FR" dirty="0" smtClean="0"/>
              <a:t>Système </a:t>
            </a:r>
            <a:r>
              <a:rPr lang="fr-FR" altLang="fr-FR" u="sng" dirty="0" smtClean="0"/>
              <a:t>contractuel</a:t>
            </a:r>
          </a:p>
          <a:p>
            <a:pPr marL="2228850" lvl="4" indent="-457200">
              <a:lnSpc>
                <a:spcPct val="200000"/>
              </a:lnSpc>
              <a:buFont typeface="Wingdings" panose="05000000000000000000" pitchFamily="2" charset="2"/>
              <a:buChar char="Ø"/>
            </a:pPr>
            <a:r>
              <a:rPr lang="fr-FR" altLang="fr-FR" sz="2200" u="sng" dirty="0" smtClean="0"/>
              <a:t>Social</a:t>
            </a:r>
            <a:r>
              <a:rPr lang="fr-FR" altLang="fr-FR" sz="2200" dirty="0" smtClean="0"/>
              <a:t> (ex-bismarckien)</a:t>
            </a:r>
          </a:p>
          <a:p>
            <a:pPr marL="2228850" lvl="4" indent="-457200">
              <a:lnSpc>
                <a:spcPct val="110000"/>
              </a:lnSpc>
              <a:buFont typeface="Wingdings" panose="05000000000000000000" pitchFamily="2" charset="2"/>
              <a:buChar char="Ø"/>
            </a:pPr>
            <a:r>
              <a:rPr lang="fr-FR" altLang="fr-FR" sz="2200" u="sng" dirty="0" smtClean="0"/>
              <a:t>Libéral (privé)</a:t>
            </a:r>
            <a:endParaRPr lang="fr-FR" altLang="fr-FR" sz="2200" u="sng" dirty="0"/>
          </a:p>
          <a:p>
            <a:pPr marL="914400" lvl="2" indent="0">
              <a:lnSpc>
                <a:spcPct val="110000"/>
              </a:lnSpc>
              <a:buNone/>
            </a:pPr>
            <a:endParaRPr lang="fr-FR" altLang="fr-FR" sz="2800" u="sng" dirty="0"/>
          </a:p>
        </p:txBody>
      </p:sp>
      <p:sp>
        <p:nvSpPr>
          <p:cNvPr id="4" name="Espace réservé du texte 3"/>
          <p:cNvSpPr>
            <a:spLocks noGrp="1"/>
          </p:cNvSpPr>
          <p:nvPr>
            <p:ph type="body" sz="quarter" idx="16"/>
          </p:nvPr>
        </p:nvSpPr>
        <p:spPr>
          <a:xfrm>
            <a:off x="179512" y="260648"/>
            <a:ext cx="8352928" cy="720725"/>
          </a:xfrm>
        </p:spPr>
        <p:txBody>
          <a:bodyPr>
            <a:normAutofit fontScale="25000" lnSpcReduction="20000"/>
          </a:bodyPr>
          <a:lstStyle/>
          <a:p>
            <a:pPr algn="ctr">
              <a:defRPr/>
            </a:pPr>
            <a:r>
              <a:rPr lang="fr-FR" sz="14400" dirty="0"/>
              <a:t>Principaux </a:t>
            </a:r>
            <a:r>
              <a:rPr lang="fr-FR" sz="14400" dirty="0" smtClean="0"/>
              <a:t>modèles de</a:t>
            </a:r>
            <a:r>
              <a:rPr lang="fr-FR" sz="14400" dirty="0"/>
              <a:t> </a:t>
            </a:r>
            <a:r>
              <a:rPr lang="fr-FR" sz="14400" dirty="0" smtClean="0"/>
              <a:t>systèmes </a:t>
            </a:r>
            <a:r>
              <a:rPr lang="fr-FR" sz="14400" dirty="0"/>
              <a:t>de soins</a:t>
            </a:r>
          </a:p>
          <a:p>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17</a:t>
            </a:fld>
            <a:endParaRPr lang="fr-FR"/>
          </a:p>
        </p:txBody>
      </p:sp>
    </p:spTree>
    <p:extLst>
      <p:ext uri="{BB962C8B-B14F-4D97-AF65-F5344CB8AC3E}">
        <p14:creationId xmlns:p14="http://schemas.microsoft.com/office/powerpoint/2010/main" val="992932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p:txBody>
          <a:bodyPr>
            <a:normAutofit/>
          </a:bodyPr>
          <a:lstStyle/>
          <a:p>
            <a:r>
              <a:rPr lang="fr-FR" altLang="fr-FR" sz="2800" b="1" dirty="0"/>
              <a:t>Intégration à l’échelle nationale</a:t>
            </a:r>
          </a:p>
          <a:p>
            <a:pPr lvl="1"/>
            <a:r>
              <a:rPr lang="fr-FR" altLang="fr-FR" sz="2400" dirty="0"/>
              <a:t>Pouvoirs publics gèrent </a:t>
            </a:r>
          </a:p>
          <a:p>
            <a:pPr lvl="2"/>
            <a:r>
              <a:rPr lang="fr-FR" altLang="fr-FR" sz="2000" dirty="0"/>
              <a:t>L’offre de </a:t>
            </a:r>
            <a:r>
              <a:rPr lang="fr-FR" altLang="fr-FR" sz="2000" dirty="0" smtClean="0"/>
              <a:t>soins et son organisation</a:t>
            </a:r>
            <a:endParaRPr lang="fr-FR" altLang="fr-FR" sz="2000" dirty="0"/>
          </a:p>
          <a:p>
            <a:pPr lvl="2"/>
            <a:r>
              <a:rPr lang="fr-FR" altLang="fr-FR" sz="2000" dirty="0" smtClean="0"/>
              <a:t>Le financement</a:t>
            </a:r>
          </a:p>
          <a:p>
            <a:pPr marL="914400" lvl="2" indent="0">
              <a:buNone/>
            </a:pPr>
            <a:endParaRPr lang="fr-FR" altLang="fr-FR" sz="2000" dirty="0"/>
          </a:p>
          <a:p>
            <a:pPr lvl="1"/>
            <a:r>
              <a:rPr lang="fr-FR" altLang="fr-FR" sz="2400" dirty="0"/>
              <a:t>2 conséquences </a:t>
            </a:r>
          </a:p>
          <a:p>
            <a:pPr lvl="2"/>
            <a:r>
              <a:rPr lang="fr-FR" altLang="fr-FR" dirty="0"/>
              <a:t>Rôle central de l’État</a:t>
            </a:r>
          </a:p>
          <a:p>
            <a:pPr lvl="2"/>
            <a:r>
              <a:rPr lang="fr-FR" altLang="fr-FR" b="1" dirty="0"/>
              <a:t>Liberté de choix de l’usager </a:t>
            </a:r>
            <a:r>
              <a:rPr lang="fr-FR" altLang="fr-FR" b="1" dirty="0" smtClean="0"/>
              <a:t>contrainte</a:t>
            </a:r>
            <a:endParaRPr lang="fr-FR" dirty="0"/>
          </a:p>
        </p:txBody>
      </p:sp>
      <p:sp>
        <p:nvSpPr>
          <p:cNvPr id="4" name="Espace réservé du texte 3"/>
          <p:cNvSpPr>
            <a:spLocks noGrp="1"/>
          </p:cNvSpPr>
          <p:nvPr>
            <p:ph type="body" sz="quarter" idx="16"/>
          </p:nvPr>
        </p:nvSpPr>
        <p:spPr>
          <a:xfrm>
            <a:off x="323528" y="314036"/>
            <a:ext cx="6840538" cy="720725"/>
          </a:xfrm>
        </p:spPr>
        <p:txBody>
          <a:bodyPr>
            <a:normAutofit/>
          </a:bodyPr>
          <a:lstStyle/>
          <a:p>
            <a:r>
              <a:rPr lang="fr-FR" altLang="fr-FR" sz="2800" dirty="0" smtClean="0"/>
              <a:t>1. Système </a:t>
            </a:r>
            <a:r>
              <a:rPr lang="fr-FR" altLang="fr-FR" sz="2800" dirty="0"/>
              <a:t>de soins intégré</a:t>
            </a:r>
            <a:endParaRPr 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18</a:t>
            </a:fld>
            <a:endParaRPr lang="fr-FR"/>
          </a:p>
        </p:txBody>
      </p:sp>
    </p:spTree>
    <p:extLst>
      <p:ext uri="{BB962C8B-B14F-4D97-AF65-F5344CB8AC3E}">
        <p14:creationId xmlns:p14="http://schemas.microsoft.com/office/powerpoint/2010/main" val="375395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26627" name="Espace réservé du contenu 2"/>
          <p:cNvSpPr>
            <a:spLocks noGrp="1"/>
          </p:cNvSpPr>
          <p:nvPr>
            <p:ph idx="4294967295"/>
          </p:nvPr>
        </p:nvSpPr>
        <p:spPr>
          <a:xfrm>
            <a:off x="457200" y="1268412"/>
            <a:ext cx="8229600" cy="460885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10000"/>
          </a:bodyPr>
          <a:lstStyle/>
          <a:p>
            <a:r>
              <a:rPr lang="fr-FR" altLang="fr-FR" sz="2400" dirty="0" smtClean="0">
                <a:effectLst/>
              </a:rPr>
              <a:t>Dépense de santé = </a:t>
            </a:r>
            <a:r>
              <a:rPr lang="fr-FR" altLang="fr-FR" sz="2400" b="1" dirty="0" smtClean="0">
                <a:solidFill>
                  <a:srgbClr val="FF0000"/>
                </a:solidFill>
                <a:effectLst/>
              </a:rPr>
              <a:t>10 % PIB (2019 avant crise sanitaire)</a:t>
            </a:r>
          </a:p>
          <a:p>
            <a:r>
              <a:rPr lang="fr-FR" altLang="fr-FR" sz="2400" i="1" dirty="0" smtClean="0">
                <a:effectLst/>
              </a:rPr>
              <a:t>National </a:t>
            </a:r>
            <a:r>
              <a:rPr lang="fr-FR" altLang="fr-FR" sz="2400" i="1" dirty="0" err="1" smtClean="0">
                <a:effectLst/>
              </a:rPr>
              <a:t>Health</a:t>
            </a:r>
            <a:r>
              <a:rPr lang="fr-FR" altLang="fr-FR" sz="2400" i="1" dirty="0" smtClean="0">
                <a:effectLst/>
              </a:rPr>
              <a:t> Service </a:t>
            </a:r>
            <a:r>
              <a:rPr lang="fr-FR" altLang="fr-FR" sz="2400" dirty="0"/>
              <a:t>: système </a:t>
            </a:r>
            <a:r>
              <a:rPr lang="fr-FR" altLang="fr-FR" sz="2400" dirty="0" smtClean="0"/>
              <a:t>financé par l'impôt</a:t>
            </a:r>
            <a:endParaRPr lang="fr-FR" altLang="fr-FR" sz="2400" dirty="0" smtClean="0">
              <a:effectLst/>
            </a:endParaRPr>
          </a:p>
          <a:p>
            <a:r>
              <a:rPr lang="fr-FR" altLang="fr-FR" sz="2400" dirty="0" smtClean="0"/>
              <a:t>Pour en bénéficier : Inscription auprès d’un MG </a:t>
            </a:r>
            <a:r>
              <a:rPr lang="fr-FR" sz="2400" dirty="0"/>
              <a:t>sous contrat avec le NHS </a:t>
            </a:r>
            <a:r>
              <a:rPr lang="fr-FR" altLang="fr-FR" sz="2400" dirty="0" smtClean="0"/>
              <a:t> = </a:t>
            </a:r>
            <a:r>
              <a:rPr lang="fr-FR" altLang="fr-FR" sz="2400" dirty="0" err="1" smtClean="0"/>
              <a:t>gate-keeper</a:t>
            </a:r>
            <a:r>
              <a:rPr lang="fr-FR" altLang="fr-FR" sz="2400" dirty="0" smtClean="0"/>
              <a:t> </a:t>
            </a:r>
            <a:endParaRPr lang="fr-FR" altLang="fr-FR" sz="2400" dirty="0"/>
          </a:p>
          <a:p>
            <a:r>
              <a:rPr lang="fr-FR" altLang="fr-FR" sz="2400" dirty="0" smtClean="0"/>
              <a:t>MG aux commandes de l’offre de soins et porte d’entrée dans le système</a:t>
            </a:r>
            <a:endParaRPr lang="fr-FR" altLang="fr-FR" sz="2400" dirty="0" smtClean="0">
              <a:effectLst/>
            </a:endParaRPr>
          </a:p>
          <a:p>
            <a:endParaRPr lang="fr-FR" altLang="fr-FR" sz="2400" dirty="0" smtClean="0">
              <a:effectLst/>
            </a:endParaRPr>
          </a:p>
          <a:p>
            <a:r>
              <a:rPr lang="fr-FR" altLang="fr-FR" sz="2400" dirty="0" smtClean="0">
                <a:effectLst/>
              </a:rPr>
              <a:t>+: </a:t>
            </a:r>
          </a:p>
          <a:p>
            <a:pPr lvl="1"/>
            <a:r>
              <a:rPr lang="fr-FR" altLang="fr-FR" sz="2000" dirty="0" smtClean="0">
                <a:effectLst/>
              </a:rPr>
              <a:t>maîtrise des dépenses et couverture universelle (quasi-gratuité des soins publics pour tous les résidents)</a:t>
            </a:r>
          </a:p>
          <a:p>
            <a:pPr lvl="1"/>
            <a:r>
              <a:rPr lang="fr-FR" altLang="fr-FR" sz="2000" dirty="0" smtClean="0"/>
              <a:t>Britanniques très attachés et fiers de leur système de santé</a:t>
            </a:r>
            <a:endParaRPr lang="fr-FR" altLang="fr-FR" sz="2000" dirty="0" smtClean="0">
              <a:effectLst/>
            </a:endParaRPr>
          </a:p>
          <a:p>
            <a:r>
              <a:rPr lang="fr-FR" altLang="fr-FR" sz="2400" dirty="0" smtClean="0">
                <a:effectLst/>
              </a:rPr>
              <a:t>- : </a:t>
            </a:r>
          </a:p>
          <a:p>
            <a:pPr lvl="1"/>
            <a:r>
              <a:rPr lang="fr-FR" altLang="fr-FR" sz="2000" dirty="0" smtClean="0">
                <a:effectLst/>
              </a:rPr>
              <a:t>qualité modeste des soins liée à un manque de moyens (sous-effectifs, sous-équipements) </a:t>
            </a:r>
          </a:p>
          <a:p>
            <a:pPr lvl="1"/>
            <a:r>
              <a:rPr lang="fr-FR" altLang="fr-FR" sz="2000" dirty="0" smtClean="0">
                <a:effectLst/>
              </a:rPr>
              <a:t>Délais ++ favorise l’apparition d’une médecine privée « à 2 vitesses »</a:t>
            </a:r>
          </a:p>
          <a:p>
            <a:pPr lvl="1"/>
            <a:r>
              <a:rPr lang="fr-FR" altLang="fr-FR" sz="2000" dirty="0" smtClean="0"/>
              <a:t>Absence de </a:t>
            </a:r>
            <a:r>
              <a:rPr lang="fr-FR" altLang="fr-FR" sz="2000" dirty="0"/>
              <a:t>liberté de choix pour l’accès aux soins publics</a:t>
            </a:r>
          </a:p>
          <a:p>
            <a:pPr lvl="1"/>
            <a:endParaRPr lang="fr-FR" altLang="fr-FR" sz="2000" dirty="0" smtClean="0">
              <a:effectLst/>
            </a:endParaRPr>
          </a:p>
          <a:p>
            <a:endParaRPr lang="fr-FR" altLang="fr-FR" sz="2400" dirty="0" smtClean="0">
              <a:effectLst/>
            </a:endParaRPr>
          </a:p>
        </p:txBody>
      </p:sp>
      <p:sp>
        <p:nvSpPr>
          <p:cNvPr id="4" name="Espace réservé du texte 3"/>
          <p:cNvSpPr>
            <a:spLocks noGrp="1"/>
          </p:cNvSpPr>
          <p:nvPr>
            <p:ph type="body" sz="quarter" idx="16"/>
          </p:nvPr>
        </p:nvSpPr>
        <p:spPr>
          <a:xfrm>
            <a:off x="359569" y="355242"/>
            <a:ext cx="8424862" cy="720725"/>
          </a:xfrm>
        </p:spPr>
        <p:txBody>
          <a:bodyPr>
            <a:normAutofit fontScale="92500"/>
          </a:bodyPr>
          <a:lstStyle/>
          <a:p>
            <a:pPr>
              <a:defRPr/>
            </a:pPr>
            <a:r>
              <a:rPr lang="fr-FR" altLang="fr-FR" dirty="0">
                <a:effectLst/>
              </a:rPr>
              <a:t>Système national de santé britannique </a:t>
            </a:r>
            <a:r>
              <a:rPr lang="fr-FR" altLang="fr-FR" dirty="0" smtClean="0">
                <a:effectLst/>
              </a:rPr>
              <a:t>: intégré</a:t>
            </a:r>
            <a:endParaRPr lang="fr-FR" dirty="0">
              <a:effectLst/>
            </a:endParaRPr>
          </a:p>
        </p:txBody>
      </p:sp>
      <p:sp>
        <p:nvSpPr>
          <p:cNvPr id="26629" name="Espace réservé du numéro de diapositive 4"/>
          <p:cNvSpPr>
            <a:spLocks noGrp="1"/>
          </p:cNvSpPr>
          <p:nvPr>
            <p:ph type="sldNum" sz="quarter" idx="4294967295"/>
          </p:nvPr>
        </p:nvSpPr>
        <p:spPr>
          <a:xfrm>
            <a:off x="7010400" y="188913"/>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9B81F400-51C3-466E-B72E-B75A5F48E8FD}" type="slidenum">
              <a:rPr lang="fr-FR" altLang="fr-FR" sz="1200" smtClean="0">
                <a:latin typeface="Arial" panose="020B0604020202020204" pitchFamily="34" charset="0"/>
              </a:rPr>
              <a:pPr>
                <a:spcBef>
                  <a:spcPct val="0"/>
                </a:spcBef>
                <a:buClrTx/>
                <a:buSzTx/>
                <a:buFontTx/>
                <a:buNone/>
              </a:pPr>
              <a:t>19</a:t>
            </a:fld>
            <a:endParaRPr lang="fr-FR" altLang="fr-FR" sz="1200" smtClean="0">
              <a:latin typeface="Arial" panose="020B0604020202020204" pitchFamily="34" charset="0"/>
            </a:endParaRPr>
          </a:p>
        </p:txBody>
      </p:sp>
    </p:spTree>
    <p:extLst>
      <p:ext uri="{BB962C8B-B14F-4D97-AF65-F5344CB8AC3E}">
        <p14:creationId xmlns:p14="http://schemas.microsoft.com/office/powerpoint/2010/main" val="300755213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6965704" y="229956"/>
            <a:ext cx="2133600" cy="365125"/>
          </a:xfrm>
        </p:spPr>
        <p:txBody>
          <a:bodyPr/>
          <a:lstStyle/>
          <a:p>
            <a:fld id="{24F4DB00-EB93-47DA-8EFD-67A58C7C7DDD}" type="slidenum">
              <a:rPr lang="fr-FR" smtClean="0"/>
              <a:pPr/>
              <a:t>2</a:t>
            </a:fld>
            <a:endParaRPr lang="fr-FR" dirty="0"/>
          </a:p>
        </p:txBody>
      </p:sp>
      <p:pic>
        <p:nvPicPr>
          <p:cNvPr id="5" name="Image 4"/>
          <p:cNvPicPr>
            <a:picLocks noChangeAspect="1"/>
          </p:cNvPicPr>
          <p:nvPr/>
        </p:nvPicPr>
        <p:blipFill>
          <a:blip r:embed="rId2"/>
          <a:stretch>
            <a:fillRect/>
          </a:stretch>
        </p:blipFill>
        <p:spPr>
          <a:xfrm>
            <a:off x="4021541" y="132574"/>
            <a:ext cx="617232" cy="622292"/>
          </a:xfrm>
          <a:prstGeom prst="rect">
            <a:avLst/>
          </a:prstGeom>
        </p:spPr>
      </p:pic>
      <p:pic>
        <p:nvPicPr>
          <p:cNvPr id="6" name="Image 5"/>
          <p:cNvPicPr>
            <a:picLocks noChangeAspect="1"/>
          </p:cNvPicPr>
          <p:nvPr/>
        </p:nvPicPr>
        <p:blipFill>
          <a:blip r:embed="rId3"/>
          <a:stretch>
            <a:fillRect/>
          </a:stretch>
        </p:blipFill>
        <p:spPr>
          <a:xfrm>
            <a:off x="5470485" y="142697"/>
            <a:ext cx="612169" cy="612169"/>
          </a:xfrm>
          <a:prstGeom prst="rect">
            <a:avLst/>
          </a:prstGeom>
        </p:spPr>
      </p:pic>
      <p:graphicFrame>
        <p:nvGraphicFramePr>
          <p:cNvPr id="8" name="Tableau 7"/>
          <p:cNvGraphicFramePr>
            <a:graphicFrameLocks noGrp="1"/>
          </p:cNvGraphicFramePr>
          <p:nvPr>
            <p:extLst/>
          </p:nvPr>
        </p:nvGraphicFramePr>
        <p:xfrm>
          <a:off x="107504" y="927497"/>
          <a:ext cx="8857098" cy="5901453"/>
        </p:xfrm>
        <a:graphic>
          <a:graphicData uri="http://schemas.openxmlformats.org/drawingml/2006/table">
            <a:tbl>
              <a:tblPr firstRow="1" firstCol="1" bandRow="1"/>
              <a:tblGrid>
                <a:gridCol w="504056">
                  <a:extLst>
                    <a:ext uri="{9D8B030D-6E8A-4147-A177-3AD203B41FA5}">
                      <a16:colId xmlns:a16="http://schemas.microsoft.com/office/drawing/2014/main" val="1591809456"/>
                    </a:ext>
                  </a:extLst>
                </a:gridCol>
                <a:gridCol w="3888432">
                  <a:extLst>
                    <a:ext uri="{9D8B030D-6E8A-4147-A177-3AD203B41FA5}">
                      <a16:colId xmlns:a16="http://schemas.microsoft.com/office/drawing/2014/main" val="3393002210"/>
                    </a:ext>
                  </a:extLst>
                </a:gridCol>
                <a:gridCol w="4464610">
                  <a:extLst>
                    <a:ext uri="{9D8B030D-6E8A-4147-A177-3AD203B41FA5}">
                      <a16:colId xmlns:a16="http://schemas.microsoft.com/office/drawing/2014/main" val="310840823"/>
                    </a:ext>
                  </a:extLst>
                </a:gridCol>
              </a:tblGrid>
              <a:tr h="3592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1600" dirty="0">
                          <a:effectLst/>
                        </a:rPr>
                        <a:t>Rang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1600" dirty="0">
                          <a:effectLst/>
                        </a:rPr>
                        <a:t>Rubrique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1600" dirty="0">
                          <a:effectLst/>
                        </a:rPr>
                        <a:t>Intitulé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839504642"/>
                  </a:ext>
                </a:extLst>
              </a:tr>
              <a:tr h="442317">
                <a:tc rowSpan="1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3200" dirty="0" smtClean="0">
                          <a:effectLst/>
                          <a:latin typeface="Calibri" panose="020F0502020204030204" pitchFamily="34" charset="0"/>
                          <a:ea typeface="Calibri" panose="020F0502020204030204" pitchFamily="34" charset="0"/>
                          <a:cs typeface="Times New Roman" panose="02020603050405020304" pitchFamily="18" charset="0"/>
                        </a:rPr>
                        <a:t>A</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Définition, objectifs, principe de fonctionnement du système de santé en France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fontAlgn="ctr"/>
                      <a:r>
                        <a:rPr lang="fr-FR" sz="1100" b="0" i="0" u="none" strike="noStrike">
                          <a:solidFill>
                            <a:srgbClr val="000000"/>
                          </a:solidFill>
                          <a:effectLst/>
                          <a:latin typeface="Calibri" panose="020F0502020204030204" pitchFamily="34" charset="0"/>
                        </a:rPr>
                        <a:t>Connaître les services de santé qui sont fournis par le système de santé; Connaître la définition d'un système de soins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extLst>
                  <a:ext uri="{0D108BD9-81ED-4DB2-BD59-A6C34878D82A}">
                    <a16:rowId xmlns:a16="http://schemas.microsoft.com/office/drawing/2014/main" val="265047169"/>
                  </a:ext>
                </a:extLst>
              </a:tr>
              <a:tr h="0">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la différence entre santé et soins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ctr"/>
                      <a:r>
                        <a:rPr lang="fr-FR" sz="1100" b="0" i="0" u="none" strike="noStrike">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429743">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Structures relayant à l'échelle régionale, départementale ou territoriale les actions du ministère en charge de la santé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fontAlgn="ctr"/>
                      <a:r>
                        <a:rPr lang="fr-FR" sz="1100" b="0" i="0" u="none" strike="noStrike">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extLst>
                  <a:ext uri="{0D108BD9-81ED-4DB2-BD59-A6C34878D82A}">
                    <a16:rowId xmlns:a16="http://schemas.microsoft.com/office/drawing/2014/main" val="1046071953"/>
                  </a:ext>
                </a:extLst>
              </a:tr>
              <a:tr h="432048">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Missions des Conseils départementaux : Prévention, dépistage (centres de PMI)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004"/>
                  </a:ext>
                </a:extLst>
              </a:tr>
              <a:tr h="358018">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les différents types d'établissements de santé  : ESPIC, privé, 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fontAlgn="ctr"/>
                      <a:r>
                        <a:rPr lang="fr-FR" sz="1100" b="0" i="0" u="none" strike="noStrike">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extLst>
                  <a:ext uri="{0D108BD9-81ED-4DB2-BD59-A6C34878D82A}">
                    <a16:rowId xmlns:a16="http://schemas.microsoft.com/office/drawing/2014/main" val="2940858022"/>
                  </a:ext>
                </a:extLst>
              </a:tr>
              <a:tr h="606251">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Problème d'inégalité sociale d'utilisation des services de santé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Savoir qu'il existe des problèmes d'inégalité sociale d'utilisation des services de santé . Accès aux soins ambulatoires dans les métropoles (secteur 2 plus fréquent); Renoncement aux soins : raisons et quelques exemples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extLst>
                  <a:ext uri="{0D108BD9-81ED-4DB2-BD59-A6C34878D82A}">
                    <a16:rowId xmlns:a16="http://schemas.microsoft.com/office/drawing/2014/main" val="3274816349"/>
                  </a:ext>
                </a:extLst>
              </a:tr>
              <a:tr h="957902">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Assurance maladie obligatoire (protection universelle maladie PUMA)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l'Assurance maladie obligatoire (protection universelle maladie PUMA). Savoir qu'elle est destinée à diminuer les inégalités sociales d'accès aux soins. Ne pas confondre l'assurance maladie obligatoire (AMO) appelée PUMA depuis 2016 et l'assurance maladie complémentaire. Modalité de mise en place de la PUMA (qui, comment ?) Accès à l'AME (Aide médicale d'état)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614233">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a:solidFill>
                            <a:srgbClr val="000000"/>
                          </a:solidFill>
                          <a:effectLst/>
                          <a:latin typeface="Calibri" panose="020F0502020204030204" pitchFamily="34" charset="0"/>
                        </a:rPr>
                        <a:t>Assurance maladie complémentaire rendue volontairement plus accessible afin de réduire ces inégalités : complémentaire Santé solidaire (CSS) en complément de la PUMA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008"/>
                  </a:ext>
                </a:extLst>
              </a:tr>
              <a:tr h="821868">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p>
                      <a:pPr algn="l" fontAlgn="ctr"/>
                      <a:r>
                        <a:rPr lang="fr-FR" sz="1100" b="0" i="0" u="none" strike="noStrike" dirty="0">
                          <a:solidFill>
                            <a:srgbClr val="000000"/>
                          </a:solidFill>
                          <a:effectLst/>
                          <a:latin typeface="Calibri" panose="020F0502020204030204" pitchFamily="34" charset="0"/>
                        </a:rPr>
                        <a:t>Savoir citer les méthodes incitatives : contrat d'engagement de service public, dispositions de la convention médicale, le cas des maladies chroniques : exemples : BPCO, Insuffisance rénale chronique, asthme, diabète de type 2 de </a:t>
                      </a:r>
                      <a:r>
                        <a:rPr lang="fr-FR" sz="1100" b="0" i="0" u="none" strike="noStrike" dirty="0" smtClean="0">
                          <a:solidFill>
                            <a:srgbClr val="000000"/>
                          </a:solidFill>
                          <a:effectLst/>
                          <a:latin typeface="Calibri" panose="020F0502020204030204" pitchFamily="34" charset="0"/>
                        </a:rPr>
                        <a:t>l'adulte</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extLst>
                  <a:ext uri="{0D108BD9-81ED-4DB2-BD59-A6C34878D82A}">
                    <a16:rowId xmlns:a16="http://schemas.microsoft.com/office/drawing/2014/main" val="1306921061"/>
                  </a:ext>
                </a:extLst>
              </a:tr>
              <a:tr h="357807">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Connaître le principe du contrat d'engagement de service 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99"/>
                    </a:solidFill>
                  </a:tcPr>
                </a:tc>
                <a:extLst>
                  <a:ext uri="{0D108BD9-81ED-4DB2-BD59-A6C34878D82A}">
                    <a16:rowId xmlns:a16="http://schemas.microsoft.com/office/drawing/2014/main" val="2377443485"/>
                  </a:ext>
                </a:extLst>
              </a:tr>
              <a:tr h="121370">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Connaître les bases du traitement de l'information en santé (codage, gestion, publication, évaluation)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fontAlgn="ctr"/>
                      <a:r>
                        <a:rPr lang="fr-FR" sz="1100" b="0" i="0" u="none" strike="noStrike" dirty="0">
                          <a:solidFill>
                            <a:srgbClr val="000000"/>
                          </a:solidFill>
                          <a:effectLst/>
                          <a:latin typeface="Calibri" panose="020F0502020204030204" pitchFamily="34" charset="0"/>
                        </a:rPr>
                        <a:t>Gestion de l'information de santé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40015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p:txBody>
          <a:bodyPr/>
          <a:lstStyle/>
          <a:p>
            <a:r>
              <a:rPr lang="fr-FR" altLang="fr-FR" b="1" dirty="0"/>
              <a:t>Intégration à l’échelle nationale</a:t>
            </a:r>
          </a:p>
          <a:p>
            <a:pPr lvl="1"/>
            <a:r>
              <a:rPr lang="fr-FR" altLang="fr-FR" dirty="0"/>
              <a:t>Pouvoirs publics gèrent </a:t>
            </a:r>
          </a:p>
          <a:p>
            <a:pPr lvl="2"/>
            <a:r>
              <a:rPr lang="fr-FR" altLang="fr-FR" dirty="0"/>
              <a:t>L’offre de soins</a:t>
            </a:r>
          </a:p>
          <a:p>
            <a:pPr lvl="2"/>
            <a:r>
              <a:rPr lang="fr-FR" altLang="fr-FR" dirty="0"/>
              <a:t>L’organisation de l’offre</a:t>
            </a:r>
          </a:p>
          <a:p>
            <a:pPr lvl="2"/>
            <a:r>
              <a:rPr lang="fr-FR" altLang="fr-FR" dirty="0"/>
              <a:t>Le financement</a:t>
            </a:r>
          </a:p>
          <a:p>
            <a:pPr lvl="1"/>
            <a:r>
              <a:rPr lang="fr-FR" altLang="fr-FR" dirty="0"/>
              <a:t>2 conséquences </a:t>
            </a:r>
          </a:p>
          <a:p>
            <a:pPr lvl="2"/>
            <a:r>
              <a:rPr lang="fr-FR" altLang="fr-FR" dirty="0"/>
              <a:t>Rôle central de l’État</a:t>
            </a:r>
          </a:p>
          <a:p>
            <a:pPr lvl="2"/>
            <a:r>
              <a:rPr lang="fr-FR" altLang="fr-FR" dirty="0"/>
              <a:t>Liberté de choix de l’usager contrainte (besoin et non la demande régule l’offre)</a:t>
            </a:r>
          </a:p>
          <a:p>
            <a:endParaRPr lang="fr-FR" dirty="0"/>
          </a:p>
        </p:txBody>
      </p:sp>
      <p:sp>
        <p:nvSpPr>
          <p:cNvPr id="4" name="Espace réservé du texte 3"/>
          <p:cNvSpPr>
            <a:spLocks noGrp="1"/>
          </p:cNvSpPr>
          <p:nvPr>
            <p:ph type="body" sz="quarter" idx="16"/>
          </p:nvPr>
        </p:nvSpPr>
        <p:spPr/>
        <p:txBody>
          <a:bodyPr/>
          <a:lstStyle/>
          <a:p>
            <a:r>
              <a:rPr lang="fr-FR" altLang="fr-FR" dirty="0"/>
              <a:t>Système de soins intégré</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20</a:t>
            </a:fld>
            <a:endParaRPr lang="fr-FR"/>
          </a:p>
        </p:txBody>
      </p:sp>
      <p:grpSp>
        <p:nvGrpSpPr>
          <p:cNvPr id="6" name="Group 1027"/>
          <p:cNvGrpSpPr>
            <a:grpSpLocks noChangeAspect="1"/>
          </p:cNvGrpSpPr>
          <p:nvPr/>
        </p:nvGrpSpPr>
        <p:grpSpPr bwMode="auto">
          <a:xfrm>
            <a:off x="-73025" y="0"/>
            <a:ext cx="9324975" cy="6858000"/>
            <a:chOff x="1443" y="1443"/>
            <a:chExt cx="9540" cy="5940"/>
          </a:xfrm>
        </p:grpSpPr>
        <p:sp>
          <p:nvSpPr>
            <p:cNvPr id="7" name="AutoShape 1028"/>
            <p:cNvSpPr>
              <a:spLocks noChangeAspect="1" noChangeArrowheads="1"/>
            </p:cNvSpPr>
            <p:nvPr/>
          </p:nvSpPr>
          <p:spPr bwMode="auto">
            <a:xfrm>
              <a:off x="1443" y="1443"/>
              <a:ext cx="9540" cy="5940"/>
            </a:xfrm>
            <a:prstGeom prst="rect">
              <a:avLst/>
            </a:prstGeom>
            <a:solidFill>
              <a:schemeClr val="tx2">
                <a:lumMod val="60000"/>
                <a:lumOff val="40000"/>
              </a:schemeClr>
            </a:solidFill>
            <a:ln w="12700">
              <a:solidFill>
                <a:srgbClr val="000000"/>
              </a:solidFill>
              <a:prstDash val="sysDot"/>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fr-FR" altLang="fr-FR" sz="1800" b="1" dirty="0"/>
            </a:p>
          </p:txBody>
        </p:sp>
        <p:sp>
          <p:nvSpPr>
            <p:cNvPr id="8" name="Text Box 1029"/>
            <p:cNvSpPr txBox="1">
              <a:spLocks noChangeArrowheads="1"/>
            </p:cNvSpPr>
            <p:nvPr/>
          </p:nvSpPr>
          <p:spPr bwMode="auto">
            <a:xfrm>
              <a:off x="8643" y="2311"/>
              <a:ext cx="1620" cy="46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200" b="1"/>
                <a:t>SPECIALISTE</a:t>
              </a:r>
              <a:endParaRPr lang="fr-FR" altLang="fr-FR" sz="1800" b="1">
                <a:latin typeface="Arial" pitchFamily="34" charset="0"/>
              </a:endParaRPr>
            </a:p>
          </p:txBody>
        </p:sp>
        <p:sp>
          <p:nvSpPr>
            <p:cNvPr id="9" name="Text Box 1030"/>
            <p:cNvSpPr txBox="1">
              <a:spLocks noChangeArrowheads="1"/>
            </p:cNvSpPr>
            <p:nvPr/>
          </p:nvSpPr>
          <p:spPr bwMode="auto">
            <a:xfrm>
              <a:off x="8463" y="3281"/>
              <a:ext cx="1800" cy="46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200" b="1"/>
                <a:t>PHARMACIEN</a:t>
              </a:r>
              <a:endParaRPr lang="fr-FR" altLang="fr-FR" sz="1800" b="1">
                <a:latin typeface="Arial" pitchFamily="34" charset="0"/>
              </a:endParaRPr>
            </a:p>
          </p:txBody>
        </p:sp>
        <p:sp>
          <p:nvSpPr>
            <p:cNvPr id="10" name="Line 1031"/>
            <p:cNvSpPr>
              <a:spLocks noChangeShapeType="1"/>
            </p:cNvSpPr>
            <p:nvPr/>
          </p:nvSpPr>
          <p:spPr bwMode="auto">
            <a:xfrm flipV="1">
              <a:off x="7383" y="2784"/>
              <a:ext cx="0" cy="1916"/>
            </a:xfrm>
            <a:prstGeom prst="line">
              <a:avLst/>
            </a:prstGeom>
            <a:noFill/>
            <a:ln w="12700">
              <a:solidFill>
                <a:srgbClr val="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1" name="Line 1032"/>
            <p:cNvSpPr>
              <a:spLocks noChangeShapeType="1"/>
            </p:cNvSpPr>
            <p:nvPr/>
          </p:nvSpPr>
          <p:spPr bwMode="auto">
            <a:xfrm>
              <a:off x="7383" y="3551"/>
              <a:ext cx="900" cy="0"/>
            </a:xfrm>
            <a:prstGeom prst="line">
              <a:avLst/>
            </a:prstGeom>
            <a:noFill/>
            <a:ln w="12700">
              <a:solidFill>
                <a:srgbClr val="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2" name="Line 1033"/>
            <p:cNvSpPr>
              <a:spLocks noChangeShapeType="1"/>
            </p:cNvSpPr>
            <p:nvPr/>
          </p:nvSpPr>
          <p:spPr bwMode="auto">
            <a:xfrm>
              <a:off x="7383" y="2976"/>
              <a:ext cx="1800" cy="0"/>
            </a:xfrm>
            <a:prstGeom prst="line">
              <a:avLst/>
            </a:prstGeom>
            <a:noFill/>
            <a:ln w="12700">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3" name="Line 1034"/>
            <p:cNvSpPr>
              <a:spLocks noChangeShapeType="1"/>
            </p:cNvSpPr>
            <p:nvPr/>
          </p:nvSpPr>
          <p:spPr bwMode="auto">
            <a:xfrm flipV="1">
              <a:off x="9183" y="2784"/>
              <a:ext cx="0" cy="192"/>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4" name="Text Box 1035"/>
            <p:cNvSpPr txBox="1">
              <a:spLocks noChangeArrowheads="1"/>
            </p:cNvSpPr>
            <p:nvPr/>
          </p:nvSpPr>
          <p:spPr bwMode="auto">
            <a:xfrm>
              <a:off x="6483" y="4733"/>
              <a:ext cx="3744" cy="46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200" b="1"/>
                <a:t>GENERALISTES</a:t>
              </a:r>
              <a:endParaRPr lang="fr-FR" altLang="fr-FR" sz="1800" b="1">
                <a:latin typeface="Arial" pitchFamily="34" charset="0"/>
              </a:endParaRPr>
            </a:p>
          </p:txBody>
        </p:sp>
        <p:sp>
          <p:nvSpPr>
            <p:cNvPr id="15" name="Text Box 1036"/>
            <p:cNvSpPr txBox="1">
              <a:spLocks noChangeArrowheads="1"/>
            </p:cNvSpPr>
            <p:nvPr/>
          </p:nvSpPr>
          <p:spPr bwMode="auto">
            <a:xfrm>
              <a:off x="6135" y="2013"/>
              <a:ext cx="4680" cy="3640"/>
            </a:xfrm>
            <a:prstGeom prst="rect">
              <a:avLst/>
            </a:prstGeom>
            <a:noFill/>
            <a:ln w="76200">
              <a:solidFill>
                <a:srgbClr val="00B050"/>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fr-FR" altLang="fr-FR" sz="2400" b="1">
                <a:latin typeface="Arial" pitchFamily="34" charset="0"/>
              </a:endParaRPr>
            </a:p>
          </p:txBody>
        </p:sp>
        <p:sp>
          <p:nvSpPr>
            <p:cNvPr id="16" name="Text Box 1037"/>
            <p:cNvSpPr txBox="1">
              <a:spLocks noChangeArrowheads="1"/>
            </p:cNvSpPr>
            <p:nvPr/>
          </p:nvSpPr>
          <p:spPr bwMode="auto">
            <a:xfrm>
              <a:off x="6123" y="5658"/>
              <a:ext cx="4680" cy="575"/>
            </a:xfrm>
            <a:prstGeom prst="rect">
              <a:avLst/>
            </a:prstGeom>
            <a:solidFill>
              <a:srgbClr val="92D050"/>
            </a:solidFill>
            <a:ln w="57150">
              <a:solidFill>
                <a:srgbClr val="00B050"/>
              </a:solidFill>
              <a:miter lim="800000"/>
              <a:headEnd/>
              <a:tailEnd/>
            </a:ln>
          </p:spPr>
          <p:txBody>
            <a:bodyPr anchor="ctr" anchorCtr="0"/>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2400" b="1" dirty="0"/>
                <a:t>SECTEUR PUBLIC</a:t>
              </a:r>
              <a:endParaRPr lang="fr-FR" altLang="fr-FR" sz="3600" b="1" dirty="0">
                <a:latin typeface="Arial" pitchFamily="34" charset="0"/>
              </a:endParaRPr>
            </a:p>
          </p:txBody>
        </p:sp>
        <p:sp>
          <p:nvSpPr>
            <p:cNvPr id="17" name="Text Box 1038"/>
            <p:cNvSpPr txBox="1">
              <a:spLocks noChangeArrowheads="1"/>
            </p:cNvSpPr>
            <p:nvPr/>
          </p:nvSpPr>
          <p:spPr bwMode="auto">
            <a:xfrm>
              <a:off x="6904" y="2325"/>
              <a:ext cx="1440" cy="45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600" b="1" dirty="0"/>
                <a:t>HOPITAL</a:t>
              </a:r>
              <a:endParaRPr lang="fr-FR" altLang="fr-FR" sz="2400" b="1" dirty="0">
                <a:latin typeface="Arial" pitchFamily="34" charset="0"/>
              </a:endParaRPr>
            </a:p>
          </p:txBody>
        </p:sp>
        <p:sp>
          <p:nvSpPr>
            <p:cNvPr id="19" name="Text Box 1040"/>
            <p:cNvSpPr txBox="1">
              <a:spLocks noChangeArrowheads="1"/>
            </p:cNvSpPr>
            <p:nvPr/>
          </p:nvSpPr>
          <p:spPr bwMode="auto">
            <a:xfrm>
              <a:off x="2291" y="4791"/>
              <a:ext cx="2392" cy="432"/>
            </a:xfrm>
            <a:prstGeom prst="rect">
              <a:avLst/>
            </a:prstGeom>
            <a:solidFill>
              <a:srgbClr val="F79646"/>
            </a:solidFill>
            <a:ln w="9525">
              <a:solidFill>
                <a:srgbClr val="000000"/>
              </a:solid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2400" b="1" dirty="0"/>
                <a:t>POPULATION</a:t>
              </a:r>
              <a:endParaRPr lang="fr-FR" altLang="fr-FR" sz="3600" b="1" dirty="0">
                <a:latin typeface="Arial" pitchFamily="34" charset="0"/>
              </a:endParaRPr>
            </a:p>
          </p:txBody>
        </p:sp>
        <p:sp>
          <p:nvSpPr>
            <p:cNvPr id="20" name="Line 1041"/>
            <p:cNvSpPr>
              <a:spLocks noChangeShapeType="1"/>
            </p:cNvSpPr>
            <p:nvPr/>
          </p:nvSpPr>
          <p:spPr bwMode="auto">
            <a:xfrm flipV="1">
              <a:off x="3783" y="2841"/>
              <a:ext cx="0" cy="1842"/>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21" name="Line 1042"/>
            <p:cNvSpPr>
              <a:spLocks noChangeShapeType="1"/>
            </p:cNvSpPr>
            <p:nvPr/>
          </p:nvSpPr>
          <p:spPr bwMode="auto">
            <a:xfrm flipV="1">
              <a:off x="4702" y="4958"/>
              <a:ext cx="1781" cy="16"/>
            </a:xfrm>
            <a:prstGeom prst="line">
              <a:avLst/>
            </a:prstGeom>
            <a:noFill/>
            <a:ln w="12700">
              <a:solidFill>
                <a:srgbClr val="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22" name="Line 1043"/>
            <p:cNvSpPr>
              <a:spLocks noChangeShapeType="1"/>
            </p:cNvSpPr>
            <p:nvPr/>
          </p:nvSpPr>
          <p:spPr bwMode="auto">
            <a:xfrm>
              <a:off x="3783" y="1623"/>
              <a:ext cx="4320" cy="0"/>
            </a:xfrm>
            <a:prstGeom prst="line">
              <a:avLst/>
            </a:prstGeom>
            <a:noFill/>
            <a:ln w="571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3" name="Line 1044"/>
            <p:cNvSpPr>
              <a:spLocks noChangeShapeType="1"/>
            </p:cNvSpPr>
            <p:nvPr/>
          </p:nvSpPr>
          <p:spPr bwMode="auto">
            <a:xfrm>
              <a:off x="8103" y="1623"/>
              <a:ext cx="0" cy="36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24" name="Text Box 1045"/>
            <p:cNvSpPr txBox="1">
              <a:spLocks noChangeArrowheads="1"/>
            </p:cNvSpPr>
            <p:nvPr/>
          </p:nvSpPr>
          <p:spPr bwMode="auto">
            <a:xfrm>
              <a:off x="2438" y="2271"/>
              <a:ext cx="1868" cy="513"/>
            </a:xfrm>
            <a:prstGeom prst="rect">
              <a:avLst/>
            </a:prstGeom>
            <a:solidFill>
              <a:schemeClr val="accent2">
                <a:lumMod val="40000"/>
                <a:lumOff val="60000"/>
              </a:schemeClr>
            </a:solidFill>
            <a:ln w="9525">
              <a:solidFill>
                <a:srgbClr val="000000"/>
              </a:solidFill>
              <a:miter lim="800000"/>
              <a:headEnd/>
              <a:tailEnd/>
            </a:ln>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3600" b="1" dirty="0"/>
                <a:t>ETAT</a:t>
              </a:r>
              <a:endParaRPr lang="fr-FR" altLang="fr-FR" sz="4800" b="1" dirty="0">
                <a:latin typeface="Arial" pitchFamily="34" charset="0"/>
              </a:endParaRPr>
            </a:p>
          </p:txBody>
        </p:sp>
        <p:sp>
          <p:nvSpPr>
            <p:cNvPr id="27" name="Line 1048"/>
            <p:cNvSpPr>
              <a:spLocks noChangeShapeType="1"/>
            </p:cNvSpPr>
            <p:nvPr/>
          </p:nvSpPr>
          <p:spPr bwMode="auto">
            <a:xfrm>
              <a:off x="3783" y="1623"/>
              <a:ext cx="0" cy="540"/>
            </a:xfrm>
            <a:prstGeom prst="line">
              <a:avLst/>
            </a:prstGeom>
            <a:noFill/>
            <a:ln w="571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8" name="Line 1049"/>
            <p:cNvSpPr>
              <a:spLocks noChangeShapeType="1"/>
            </p:cNvSpPr>
            <p:nvPr/>
          </p:nvSpPr>
          <p:spPr bwMode="auto">
            <a:xfrm>
              <a:off x="4503" y="2523"/>
              <a:ext cx="1440" cy="0"/>
            </a:xfrm>
            <a:prstGeom prst="line">
              <a:avLst/>
            </a:prstGeom>
            <a:noFill/>
            <a:ln w="25400">
              <a:solidFill>
                <a:srgbClr val="000000"/>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29" name="Text Box 1050"/>
            <p:cNvSpPr txBox="1">
              <a:spLocks noChangeArrowheads="1"/>
            </p:cNvSpPr>
            <p:nvPr/>
          </p:nvSpPr>
          <p:spPr bwMode="auto">
            <a:xfrm>
              <a:off x="3837" y="3625"/>
              <a:ext cx="1260" cy="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r>
                <a:rPr lang="fr-FR" altLang="fr-FR" sz="2000" b="1" dirty="0" smtClean="0">
                  <a:solidFill>
                    <a:srgbClr val="FF0000"/>
                  </a:solidFill>
                </a:rPr>
                <a:t>IMPÔT</a:t>
              </a:r>
              <a:endParaRPr lang="fr-FR" altLang="fr-FR" b="1" dirty="0">
                <a:solidFill>
                  <a:srgbClr val="FF0000"/>
                </a:solidFill>
                <a:latin typeface="Arial" pitchFamily="34" charset="0"/>
              </a:endParaRPr>
            </a:p>
          </p:txBody>
        </p:sp>
        <p:sp>
          <p:nvSpPr>
            <p:cNvPr id="31" name="Text Box 1052"/>
            <p:cNvSpPr txBox="1">
              <a:spLocks noChangeArrowheads="1"/>
            </p:cNvSpPr>
            <p:nvPr/>
          </p:nvSpPr>
          <p:spPr bwMode="auto">
            <a:xfrm>
              <a:off x="4503" y="2523"/>
              <a:ext cx="144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400" b="1" dirty="0">
                  <a:solidFill>
                    <a:schemeClr val="bg1"/>
                  </a:solidFill>
                </a:rPr>
                <a:t>NIVEAU</a:t>
              </a:r>
            </a:p>
            <a:p>
              <a:pPr algn="ctr" eaLnBrk="1" hangingPunct="1">
                <a:spcBef>
                  <a:spcPct val="0"/>
                </a:spcBef>
                <a:buClrTx/>
                <a:buSzTx/>
                <a:buFontTx/>
                <a:buNone/>
              </a:pPr>
              <a:r>
                <a:rPr lang="fr-FR" altLang="fr-FR" sz="1400" b="1" dirty="0">
                  <a:solidFill>
                    <a:schemeClr val="bg1"/>
                  </a:solidFill>
                </a:rPr>
                <a:t>ACTIVITE</a:t>
              </a:r>
              <a:endParaRPr lang="fr-FR" altLang="fr-FR" sz="2000" b="1" dirty="0">
                <a:solidFill>
                  <a:schemeClr val="bg1"/>
                </a:solidFill>
                <a:latin typeface="Arial" pitchFamily="34" charset="0"/>
              </a:endParaRPr>
            </a:p>
          </p:txBody>
        </p:sp>
        <p:sp>
          <p:nvSpPr>
            <p:cNvPr id="32" name="Text Box 1053"/>
            <p:cNvSpPr txBox="1">
              <a:spLocks noChangeArrowheads="1"/>
            </p:cNvSpPr>
            <p:nvPr/>
          </p:nvSpPr>
          <p:spPr bwMode="auto">
            <a:xfrm>
              <a:off x="4683" y="5043"/>
              <a:ext cx="162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600" b="1" dirty="0">
                  <a:solidFill>
                    <a:srgbClr val="FF0000"/>
                  </a:solidFill>
                </a:rPr>
                <a:t>INSCRIPTION SUR LISTE</a:t>
              </a:r>
              <a:endParaRPr lang="fr-FR" altLang="fr-FR" sz="2400" b="1" dirty="0">
                <a:solidFill>
                  <a:srgbClr val="FF0000"/>
                </a:solidFill>
                <a:latin typeface="Arial" pitchFamily="34" charset="0"/>
              </a:endParaRPr>
            </a:p>
          </p:txBody>
        </p:sp>
        <p:sp>
          <p:nvSpPr>
            <p:cNvPr id="33" name="Text Box 1054"/>
            <p:cNvSpPr txBox="1">
              <a:spLocks noChangeArrowheads="1"/>
            </p:cNvSpPr>
            <p:nvPr/>
          </p:nvSpPr>
          <p:spPr bwMode="auto">
            <a:xfrm>
              <a:off x="2883" y="6353"/>
              <a:ext cx="270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r>
                <a:rPr lang="fr-FR" altLang="fr-FR" sz="1200" b="1" dirty="0">
                  <a:solidFill>
                    <a:schemeClr val="bg1"/>
                  </a:solidFill>
                </a:rPr>
                <a:t>Flux financiers réduits</a:t>
              </a:r>
            </a:p>
            <a:p>
              <a:pPr eaLnBrk="1" hangingPunct="1">
                <a:spcBef>
                  <a:spcPct val="0"/>
                </a:spcBef>
                <a:buClrTx/>
                <a:buSzTx/>
                <a:buFontTx/>
                <a:buNone/>
              </a:pPr>
              <a:endParaRPr lang="fr-FR" altLang="fr-FR" sz="200" b="1" dirty="0">
                <a:solidFill>
                  <a:schemeClr val="bg1"/>
                </a:solidFill>
              </a:endParaRPr>
            </a:p>
            <a:p>
              <a:pPr eaLnBrk="1" hangingPunct="1">
                <a:spcBef>
                  <a:spcPct val="0"/>
                </a:spcBef>
                <a:buClrTx/>
                <a:buSzTx/>
                <a:buFontTx/>
                <a:buNone/>
              </a:pPr>
              <a:r>
                <a:rPr lang="fr-FR" altLang="fr-FR" sz="1200" b="1" dirty="0">
                  <a:solidFill>
                    <a:schemeClr val="bg1"/>
                  </a:solidFill>
                </a:rPr>
                <a:t>Flux d’informations officialisés</a:t>
              </a:r>
            </a:p>
            <a:p>
              <a:pPr eaLnBrk="1" hangingPunct="1">
                <a:spcBef>
                  <a:spcPct val="0"/>
                </a:spcBef>
                <a:buClrTx/>
                <a:buSzTx/>
                <a:buFontTx/>
                <a:buNone/>
              </a:pPr>
              <a:endParaRPr lang="fr-FR" altLang="fr-FR" sz="200" b="1" dirty="0">
                <a:solidFill>
                  <a:schemeClr val="bg1"/>
                </a:solidFill>
              </a:endParaRPr>
            </a:p>
            <a:p>
              <a:pPr eaLnBrk="1" hangingPunct="1">
                <a:spcBef>
                  <a:spcPct val="0"/>
                </a:spcBef>
                <a:buClrTx/>
                <a:buSzTx/>
                <a:buFontTx/>
                <a:buNone/>
              </a:pPr>
              <a:r>
                <a:rPr lang="fr-FR" altLang="fr-FR" sz="1200" b="1" dirty="0">
                  <a:solidFill>
                    <a:schemeClr val="bg1"/>
                  </a:solidFill>
                </a:rPr>
                <a:t>Flux physiques encadrés</a:t>
              </a:r>
              <a:endParaRPr lang="fr-FR" altLang="fr-FR" sz="1800" b="1" dirty="0">
                <a:solidFill>
                  <a:schemeClr val="bg1"/>
                </a:solidFill>
                <a:latin typeface="Arial" pitchFamily="34" charset="0"/>
              </a:endParaRPr>
            </a:p>
          </p:txBody>
        </p:sp>
        <p:sp>
          <p:nvSpPr>
            <p:cNvPr id="34" name="Line 1055"/>
            <p:cNvSpPr>
              <a:spLocks noChangeShapeType="1"/>
            </p:cNvSpPr>
            <p:nvPr/>
          </p:nvSpPr>
          <p:spPr bwMode="auto">
            <a:xfrm>
              <a:off x="2163" y="6483"/>
              <a:ext cx="720" cy="0"/>
            </a:xfrm>
            <a:prstGeom prst="line">
              <a:avLst/>
            </a:prstGeom>
            <a:noFill/>
            <a:ln w="571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5" name="Line 1056"/>
            <p:cNvSpPr>
              <a:spLocks noChangeShapeType="1"/>
            </p:cNvSpPr>
            <p:nvPr/>
          </p:nvSpPr>
          <p:spPr bwMode="auto">
            <a:xfrm>
              <a:off x="2163" y="6663"/>
              <a:ext cx="720" cy="1"/>
            </a:xfrm>
            <a:prstGeom prst="line">
              <a:avLst/>
            </a:prstGeom>
            <a:noFill/>
            <a:ln w="25400">
              <a:solidFill>
                <a:srgbClr val="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6" name="Line 1057"/>
            <p:cNvSpPr>
              <a:spLocks noChangeShapeType="1"/>
            </p:cNvSpPr>
            <p:nvPr/>
          </p:nvSpPr>
          <p:spPr bwMode="auto">
            <a:xfrm>
              <a:off x="2163" y="6843"/>
              <a:ext cx="720" cy="1"/>
            </a:xfrm>
            <a:prstGeom prst="line">
              <a:avLst/>
            </a:prstGeom>
            <a:noFill/>
            <a:ln w="12700">
              <a:solidFill>
                <a:srgbClr val="00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37" name="Text Box 1058"/>
            <p:cNvSpPr txBox="1">
              <a:spLocks noChangeArrowheads="1"/>
            </p:cNvSpPr>
            <p:nvPr/>
          </p:nvSpPr>
          <p:spPr bwMode="auto">
            <a:xfrm>
              <a:off x="4136" y="1803"/>
              <a:ext cx="1980"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200" b="1">
                  <a:solidFill>
                    <a:schemeClr val="bg1"/>
                  </a:solidFill>
                </a:rPr>
                <a:t>NEGOCIATION</a:t>
              </a:r>
            </a:p>
            <a:p>
              <a:pPr algn="ctr" eaLnBrk="1" hangingPunct="1">
                <a:spcBef>
                  <a:spcPct val="0"/>
                </a:spcBef>
                <a:buClrTx/>
                <a:buSzTx/>
                <a:buFontTx/>
                <a:buNone/>
              </a:pPr>
              <a:r>
                <a:rPr lang="fr-FR" altLang="fr-FR" sz="1200" b="1">
                  <a:solidFill>
                    <a:schemeClr val="bg1"/>
                  </a:solidFill>
                </a:rPr>
                <a:t>SALAIRE</a:t>
              </a:r>
              <a:endParaRPr lang="fr-FR" altLang="fr-FR" sz="1800" b="1">
                <a:solidFill>
                  <a:schemeClr val="bg1"/>
                </a:solidFill>
                <a:latin typeface="Arial" pitchFamily="34" charset="0"/>
              </a:endParaRPr>
            </a:p>
          </p:txBody>
        </p:sp>
      </p:grpSp>
      <p:sp>
        <p:nvSpPr>
          <p:cNvPr id="38" name="ZoneTexte 37"/>
          <p:cNvSpPr txBox="1"/>
          <p:nvPr/>
        </p:nvSpPr>
        <p:spPr>
          <a:xfrm>
            <a:off x="5796136" y="5877272"/>
            <a:ext cx="914400" cy="914400"/>
          </a:xfrm>
          <a:prstGeom prst="rect">
            <a:avLst/>
          </a:prstGeom>
        </p:spPr>
        <p:txBody>
          <a:bodyPr vert="horz" wrap="none" lIns="91440" tIns="45720" rIns="91440" bIns="45720" rtlCol="0">
            <a:normAutofit/>
          </a:bodyPr>
          <a:lstStyle/>
          <a:p>
            <a:pPr algn="ctr"/>
            <a:r>
              <a:rPr lang="en-US" sz="3600" b="1" cap="small" dirty="0" err="1" smtClean="0">
                <a:solidFill>
                  <a:schemeClr val="bg1"/>
                </a:solidFill>
                <a:effectLst>
                  <a:outerShdw blurRad="38100" dist="38100" dir="2700000" algn="tl">
                    <a:srgbClr val="000000">
                      <a:alpha val="43137"/>
                    </a:srgbClr>
                  </a:outerShdw>
                </a:effectLst>
              </a:rPr>
              <a:t>Système</a:t>
            </a:r>
            <a:r>
              <a:rPr lang="en-US" sz="3600" b="1" cap="small" dirty="0" smtClean="0">
                <a:solidFill>
                  <a:schemeClr val="bg1"/>
                </a:solidFill>
                <a:effectLst>
                  <a:outerShdw blurRad="38100" dist="38100" dir="2700000" algn="tl">
                    <a:srgbClr val="000000">
                      <a:alpha val="43137"/>
                    </a:srgbClr>
                  </a:outerShdw>
                </a:effectLst>
              </a:rPr>
              <a:t> de </a:t>
            </a:r>
            <a:r>
              <a:rPr lang="en-US" sz="3600" b="1" cap="small" dirty="0" err="1" smtClean="0">
                <a:solidFill>
                  <a:schemeClr val="bg1"/>
                </a:solidFill>
                <a:effectLst>
                  <a:outerShdw blurRad="38100" dist="38100" dir="2700000" algn="tl">
                    <a:srgbClr val="000000">
                      <a:alpha val="43137"/>
                    </a:srgbClr>
                  </a:outerShdw>
                </a:effectLst>
              </a:rPr>
              <a:t>Soins</a:t>
            </a:r>
            <a:r>
              <a:rPr lang="en-US" sz="3600" b="1" cap="small" dirty="0" smtClean="0">
                <a:solidFill>
                  <a:schemeClr val="bg1"/>
                </a:solidFill>
                <a:effectLst>
                  <a:outerShdw blurRad="38100" dist="38100" dir="2700000" algn="tl">
                    <a:srgbClr val="000000">
                      <a:alpha val="43137"/>
                    </a:srgbClr>
                  </a:outerShdw>
                </a:effectLst>
              </a:rPr>
              <a:t> </a:t>
            </a:r>
            <a:r>
              <a:rPr lang="en-US" sz="3600" b="1" cap="small" dirty="0" err="1" smtClean="0">
                <a:solidFill>
                  <a:schemeClr val="bg1"/>
                </a:solidFill>
                <a:effectLst>
                  <a:outerShdw blurRad="38100" dist="38100" dir="2700000" algn="tl">
                    <a:srgbClr val="000000">
                      <a:alpha val="43137"/>
                    </a:srgbClr>
                  </a:outerShdw>
                </a:effectLst>
              </a:rPr>
              <a:t>Intégré</a:t>
            </a:r>
            <a:endParaRPr lang="en-US" sz="3600" b="1" cap="small"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856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37862332-CFEB-4B28-9F70-AD0AB2371EFA}" type="slidenum">
              <a:rPr lang="fr-FR" smtClean="0"/>
              <a:pPr>
                <a:defRPr/>
              </a:pPr>
              <a:t>21</a:t>
            </a:fld>
            <a:endParaRPr lang="fr-FR"/>
          </a:p>
        </p:txBody>
      </p:sp>
      <p:pic>
        <p:nvPicPr>
          <p:cNvPr id="4" name="Image 3"/>
          <p:cNvPicPr>
            <a:picLocks noChangeAspect="1"/>
          </p:cNvPicPr>
          <p:nvPr/>
        </p:nvPicPr>
        <p:blipFill>
          <a:blip r:embed="rId3"/>
          <a:stretch>
            <a:fillRect/>
          </a:stretch>
        </p:blipFill>
        <p:spPr>
          <a:xfrm>
            <a:off x="0" y="17777"/>
            <a:ext cx="7308304" cy="3884381"/>
          </a:xfrm>
          <a:prstGeom prst="rect">
            <a:avLst/>
          </a:prstGeom>
        </p:spPr>
      </p:pic>
      <p:sp>
        <p:nvSpPr>
          <p:cNvPr id="5" name="ZoneTexte 4"/>
          <p:cNvSpPr txBox="1"/>
          <p:nvPr/>
        </p:nvSpPr>
        <p:spPr>
          <a:xfrm>
            <a:off x="119751" y="4221088"/>
            <a:ext cx="5418348" cy="2866430"/>
          </a:xfrm>
          <a:prstGeom prst="rect">
            <a:avLst/>
          </a:prstGeom>
        </p:spPr>
        <p:txBody>
          <a:bodyPr vert="horz" wrap="square" lIns="91440" tIns="45720" rIns="91440" bIns="45720" rtlCol="0">
            <a:noAutofit/>
          </a:bodyPr>
          <a:lstStyle/>
          <a:p>
            <a:pPr algn="ctr"/>
            <a:r>
              <a:rPr lang="fr-FR" sz="2000" b="1" dirty="0" smtClean="0"/>
              <a:t>Réforme</a:t>
            </a:r>
            <a:r>
              <a:rPr lang="fr-FR" sz="2000" dirty="0" smtClean="0"/>
              <a:t> du système de santé britannique</a:t>
            </a:r>
          </a:p>
          <a:p>
            <a:pPr algn="ctr"/>
            <a:endParaRPr lang="fr-FR" sz="2000" dirty="0" smtClean="0"/>
          </a:p>
          <a:p>
            <a:pPr algn="ctr"/>
            <a:r>
              <a:rPr lang="fr-FR" sz="2000" b="1" i="1" dirty="0" smtClean="0"/>
              <a:t>The </a:t>
            </a:r>
            <a:r>
              <a:rPr lang="fr-FR" sz="2000" b="1" i="1" dirty="0" err="1" smtClean="0"/>
              <a:t>Health</a:t>
            </a:r>
            <a:r>
              <a:rPr lang="fr-FR" sz="2000" b="1" i="1" dirty="0" smtClean="0"/>
              <a:t> and Care </a:t>
            </a:r>
            <a:r>
              <a:rPr lang="fr-FR" sz="2000" b="1" i="1" dirty="0" err="1" smtClean="0"/>
              <a:t>act</a:t>
            </a:r>
            <a:r>
              <a:rPr lang="fr-FR" sz="2000" b="1" i="1" dirty="0" smtClean="0"/>
              <a:t>, Juillet 2022</a:t>
            </a:r>
          </a:p>
          <a:p>
            <a:pPr algn="ctr"/>
            <a:endParaRPr lang="fr-FR" sz="2000" i="1" dirty="0"/>
          </a:p>
          <a:p>
            <a:pPr algn="ctr"/>
            <a:r>
              <a:rPr lang="fr-FR" sz="2000" i="1" dirty="0" smtClean="0"/>
              <a:t>Objectif : mieux coordonner et faire travailler ensemble les acteurs du système de santé</a:t>
            </a:r>
          </a:p>
          <a:p>
            <a:pPr algn="ctr"/>
            <a:endParaRPr lang="fr-FR" sz="2000" i="1" dirty="0" smtClean="0"/>
          </a:p>
        </p:txBody>
      </p:sp>
      <p:pic>
        <p:nvPicPr>
          <p:cNvPr id="6" name="Image 5"/>
          <p:cNvPicPr>
            <a:picLocks noChangeAspect="1"/>
          </p:cNvPicPr>
          <p:nvPr/>
        </p:nvPicPr>
        <p:blipFill>
          <a:blip r:embed="rId4"/>
          <a:stretch>
            <a:fillRect/>
          </a:stretch>
        </p:blipFill>
        <p:spPr>
          <a:xfrm>
            <a:off x="5657850" y="2701652"/>
            <a:ext cx="3486150" cy="4191000"/>
          </a:xfrm>
          <a:prstGeom prst="rect">
            <a:avLst/>
          </a:prstGeom>
        </p:spPr>
      </p:pic>
    </p:spTree>
    <p:extLst>
      <p:ext uri="{BB962C8B-B14F-4D97-AF65-F5344CB8AC3E}">
        <p14:creationId xmlns:p14="http://schemas.microsoft.com/office/powerpoint/2010/main" val="1172677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37862332-CFEB-4B28-9F70-AD0AB2371EFA}" type="slidenum">
              <a:rPr lang="fr-FR" smtClean="0"/>
              <a:pPr>
                <a:defRPr/>
              </a:pPr>
              <a:t>22</a:t>
            </a:fld>
            <a:endParaRPr lang="fr-FR"/>
          </a:p>
        </p:txBody>
      </p:sp>
      <p:pic>
        <p:nvPicPr>
          <p:cNvPr id="3" name="Image 2"/>
          <p:cNvPicPr>
            <a:picLocks noChangeAspect="1"/>
          </p:cNvPicPr>
          <p:nvPr/>
        </p:nvPicPr>
        <p:blipFill>
          <a:blip r:embed="rId3"/>
          <a:stretch>
            <a:fillRect/>
          </a:stretch>
        </p:blipFill>
        <p:spPr>
          <a:xfrm>
            <a:off x="20601" y="692696"/>
            <a:ext cx="9188294" cy="5139986"/>
          </a:xfrm>
          <a:prstGeom prst="rect">
            <a:avLst/>
          </a:prstGeom>
        </p:spPr>
      </p:pic>
      <p:pic>
        <p:nvPicPr>
          <p:cNvPr id="4" name="Image 3"/>
          <p:cNvPicPr>
            <a:picLocks noChangeAspect="1"/>
          </p:cNvPicPr>
          <p:nvPr/>
        </p:nvPicPr>
        <p:blipFill>
          <a:blip r:embed="rId4"/>
          <a:stretch>
            <a:fillRect/>
          </a:stretch>
        </p:blipFill>
        <p:spPr>
          <a:xfrm>
            <a:off x="5298757" y="4610719"/>
            <a:ext cx="3913812" cy="2270011"/>
          </a:xfrm>
          <a:prstGeom prst="rect">
            <a:avLst/>
          </a:prstGeom>
          <a:ln>
            <a:solidFill>
              <a:schemeClr val="bg2"/>
            </a:solidFill>
          </a:ln>
        </p:spPr>
      </p:pic>
      <p:pic>
        <p:nvPicPr>
          <p:cNvPr id="5" name="Image 4"/>
          <p:cNvPicPr>
            <a:picLocks noChangeAspect="1"/>
          </p:cNvPicPr>
          <p:nvPr/>
        </p:nvPicPr>
        <p:blipFill>
          <a:blip r:embed="rId5"/>
          <a:stretch>
            <a:fillRect/>
          </a:stretch>
        </p:blipFill>
        <p:spPr>
          <a:xfrm>
            <a:off x="37575" y="1885216"/>
            <a:ext cx="3454305" cy="1618903"/>
          </a:xfrm>
          <a:prstGeom prst="rect">
            <a:avLst/>
          </a:prstGeom>
          <a:ln>
            <a:solidFill>
              <a:schemeClr val="bg2"/>
            </a:solidFill>
          </a:ln>
        </p:spPr>
      </p:pic>
      <p:sp>
        <p:nvSpPr>
          <p:cNvPr id="6" name="ZoneTexte 5"/>
          <p:cNvSpPr txBox="1"/>
          <p:nvPr/>
        </p:nvSpPr>
        <p:spPr>
          <a:xfrm>
            <a:off x="-12768" y="4869160"/>
            <a:ext cx="5160832" cy="822668"/>
          </a:xfrm>
          <a:prstGeom prst="rect">
            <a:avLst/>
          </a:prstGeom>
        </p:spPr>
        <p:txBody>
          <a:bodyPr vert="horz" wrap="square" lIns="91440" tIns="45720" rIns="91440" bIns="45720" rtlCol="0">
            <a:noAutofit/>
          </a:bodyPr>
          <a:lstStyle/>
          <a:p>
            <a:pPr algn="ctr"/>
            <a:r>
              <a:rPr lang="fr-FR" sz="1600" i="1" dirty="0" smtClean="0">
                <a:solidFill>
                  <a:schemeClr val="bg2"/>
                </a:solidFill>
              </a:rPr>
              <a:t>L’ICP fait le lien avec des partenaires externes au NHS (autorités locales, ONG, etc.) pour appliquer la stratégie de l’ICB à une localité donnée</a:t>
            </a:r>
          </a:p>
        </p:txBody>
      </p:sp>
      <p:sp>
        <p:nvSpPr>
          <p:cNvPr id="7" name="ZoneTexte 6"/>
          <p:cNvSpPr txBox="1"/>
          <p:nvPr/>
        </p:nvSpPr>
        <p:spPr>
          <a:xfrm>
            <a:off x="2915816" y="1896915"/>
            <a:ext cx="6120680" cy="752445"/>
          </a:xfrm>
          <a:prstGeom prst="rect">
            <a:avLst/>
          </a:prstGeom>
        </p:spPr>
        <p:txBody>
          <a:bodyPr vert="horz" wrap="square" lIns="91440" tIns="45720" rIns="91440" bIns="45720" rtlCol="0">
            <a:normAutofit/>
          </a:bodyPr>
          <a:lstStyle/>
          <a:p>
            <a:pPr algn="ctr"/>
            <a:r>
              <a:rPr lang="fr-FR" sz="2000" i="1" dirty="0" smtClean="0">
                <a:solidFill>
                  <a:schemeClr val="bg1"/>
                </a:solidFill>
              </a:rPr>
              <a:t>L’ICB décide de la façon de dépenser le budget pour la santé de la population d’une grande zone</a:t>
            </a:r>
          </a:p>
        </p:txBody>
      </p:sp>
    </p:spTree>
    <p:extLst>
      <p:ext uri="{BB962C8B-B14F-4D97-AF65-F5344CB8AC3E}">
        <p14:creationId xmlns:p14="http://schemas.microsoft.com/office/powerpoint/2010/main" val="2863719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1124744"/>
            <a:ext cx="8568952" cy="4968552"/>
          </a:xfrm>
        </p:spPr>
        <p:txBody>
          <a:bodyPr>
            <a:normAutofit/>
          </a:bodyPr>
          <a:lstStyle/>
          <a:p>
            <a:r>
              <a:rPr lang="fr-FR" altLang="fr-FR" sz="2400" dirty="0" smtClean="0">
                <a:solidFill>
                  <a:srgbClr val="0070C0"/>
                </a:solidFill>
              </a:rPr>
              <a:t>Fondé sur des arrangements contractuels entre les différents acteurs du système </a:t>
            </a:r>
          </a:p>
          <a:p>
            <a:pPr lvl="1"/>
            <a:r>
              <a:rPr lang="fr-FR" altLang="fr-FR" sz="2000" dirty="0" smtClean="0"/>
              <a:t>pour formaliser leurs ententes et leurs engagements, les modalités de leurs relations, de leurs interventions</a:t>
            </a:r>
          </a:p>
          <a:p>
            <a:pPr lvl="1"/>
            <a:r>
              <a:rPr lang="fr-FR" altLang="fr-FR" sz="2000" dirty="0"/>
              <a:t>Supprime les relations basées sur la concertation et la hiérarchie </a:t>
            </a:r>
            <a:endParaRPr lang="fr-FR" altLang="fr-FR" sz="2000" dirty="0" smtClean="0"/>
          </a:p>
          <a:p>
            <a:pPr marL="0" indent="0">
              <a:buNone/>
            </a:pPr>
            <a:endParaRPr lang="fr-FR" sz="2400" dirty="0" smtClean="0"/>
          </a:p>
          <a:p>
            <a:pPr marL="0" indent="0">
              <a:buNone/>
            </a:pPr>
            <a:r>
              <a:rPr lang="fr-FR" altLang="fr-FR" sz="2400" dirty="0"/>
              <a:t>La contractualisation améliore la performance des systèmes </a:t>
            </a:r>
            <a:endParaRPr lang="fr-FR" sz="2400" dirty="0"/>
          </a:p>
          <a:p>
            <a:pPr marL="0" indent="0">
              <a:buNone/>
            </a:pPr>
            <a:endParaRPr lang="fr-FR" sz="2400" dirty="0" smtClean="0"/>
          </a:p>
          <a:p>
            <a:r>
              <a:rPr lang="fr-FR" sz="2400" dirty="0" smtClean="0"/>
              <a:t>2 sous modèles</a:t>
            </a:r>
          </a:p>
          <a:p>
            <a:pPr lvl="1"/>
            <a:r>
              <a:rPr lang="fr-FR" sz="2400" dirty="0"/>
              <a:t>Libéral (offres de soins et caisses d’assurance privés)</a:t>
            </a:r>
          </a:p>
          <a:p>
            <a:pPr lvl="1"/>
            <a:r>
              <a:rPr lang="fr-FR" sz="2400" dirty="0" smtClean="0"/>
              <a:t>Social (ex bismarckien)</a:t>
            </a:r>
          </a:p>
          <a:p>
            <a:pPr lvl="1"/>
            <a:endParaRPr lang="fr-FR" sz="2400" dirty="0"/>
          </a:p>
          <a:p>
            <a:pPr marL="457200" lvl="1" indent="0">
              <a:buNone/>
            </a:pPr>
            <a:endParaRPr lang="fr-FR" sz="2400" dirty="0" smtClean="0"/>
          </a:p>
        </p:txBody>
      </p:sp>
      <p:sp>
        <p:nvSpPr>
          <p:cNvPr id="4" name="Espace réservé du texte 3"/>
          <p:cNvSpPr>
            <a:spLocks noGrp="1"/>
          </p:cNvSpPr>
          <p:nvPr>
            <p:ph type="body" sz="quarter" idx="16"/>
          </p:nvPr>
        </p:nvSpPr>
        <p:spPr>
          <a:xfrm>
            <a:off x="395536" y="193402"/>
            <a:ext cx="6840538" cy="720725"/>
          </a:xfrm>
        </p:spPr>
        <p:txBody>
          <a:bodyPr/>
          <a:lstStyle/>
          <a:p>
            <a:r>
              <a:rPr lang="fr-FR" altLang="fr-FR" dirty="0"/>
              <a:t>2</a:t>
            </a:r>
            <a:r>
              <a:rPr lang="fr-FR" altLang="fr-FR" dirty="0" smtClean="0"/>
              <a:t>. Système </a:t>
            </a:r>
            <a:r>
              <a:rPr lang="fr-FR" altLang="fr-FR" dirty="0"/>
              <a:t>de soins </a:t>
            </a:r>
            <a:r>
              <a:rPr lang="fr-FR" altLang="fr-FR" dirty="0" smtClean="0">
                <a:solidFill>
                  <a:srgbClr val="0070C0"/>
                </a:solidFill>
              </a:rPr>
              <a:t>contractuel</a:t>
            </a:r>
            <a:endParaRPr lang="fr-FR" dirty="0">
              <a:solidFill>
                <a:srgbClr val="0070C0"/>
              </a:solidFill>
            </a:endParaRP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23</a:t>
            </a:fld>
            <a:endParaRPr lang="fr-FR"/>
          </a:p>
        </p:txBody>
      </p:sp>
    </p:spTree>
    <p:extLst>
      <p:ext uri="{BB962C8B-B14F-4D97-AF65-F5344CB8AC3E}">
        <p14:creationId xmlns:p14="http://schemas.microsoft.com/office/powerpoint/2010/main" val="2044471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0" y="6597650"/>
            <a:ext cx="3816350" cy="287338"/>
          </a:xfrm>
        </p:spPr>
        <p:txBody>
          <a:bodyPr/>
          <a:lstStyle/>
          <a:p>
            <a:pPr>
              <a:defRPr/>
            </a:pPr>
            <a:endParaRPr lang="fr-FR"/>
          </a:p>
        </p:txBody>
      </p:sp>
      <p:sp>
        <p:nvSpPr>
          <p:cNvPr id="27651" name="Espace réservé du contenu 2"/>
          <p:cNvSpPr>
            <a:spLocks noGrp="1"/>
          </p:cNvSpPr>
          <p:nvPr>
            <p:ph idx="4294967295"/>
          </p:nvPr>
        </p:nvSpPr>
        <p:spPr>
          <a:xfrm>
            <a:off x="467544" y="1099344"/>
            <a:ext cx="8424936" cy="507126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77500" lnSpcReduction="20000"/>
          </a:bodyPr>
          <a:lstStyle/>
          <a:p>
            <a:r>
              <a:rPr lang="fr-FR" altLang="fr-FR" sz="2200" dirty="0" smtClean="0">
                <a:effectLst/>
              </a:rPr>
              <a:t>Dépenses de santé = </a:t>
            </a:r>
            <a:r>
              <a:rPr lang="fr-FR" altLang="fr-FR" sz="2200" b="1" dirty="0" smtClean="0">
                <a:solidFill>
                  <a:srgbClr val="FF0000"/>
                </a:solidFill>
                <a:effectLst/>
              </a:rPr>
              <a:t>17 % PIB (2018)</a:t>
            </a:r>
          </a:p>
          <a:p>
            <a:endParaRPr lang="fr-FR" altLang="fr-FR" sz="2200" dirty="0" smtClean="0"/>
          </a:p>
          <a:p>
            <a:r>
              <a:rPr lang="fr-FR" altLang="fr-FR" sz="2200" dirty="0" smtClean="0"/>
              <a:t>Système </a:t>
            </a:r>
            <a:r>
              <a:rPr lang="fr-FR" altLang="fr-FR" sz="2200" dirty="0"/>
              <a:t>décentralisé et </a:t>
            </a:r>
            <a:r>
              <a:rPr lang="fr-FR" altLang="fr-FR" sz="2200" dirty="0" smtClean="0"/>
              <a:t>pluraliste </a:t>
            </a:r>
            <a:r>
              <a:rPr lang="fr-FR" altLang="fr-FR" sz="2200" dirty="0"/>
              <a:t>(forte autonomie des </a:t>
            </a:r>
            <a:r>
              <a:rPr lang="fr-FR" altLang="fr-FR" sz="2200" dirty="0" smtClean="0"/>
              <a:t>Etats, il y a de multiples systèmes qui cohabitent en réalité) </a:t>
            </a:r>
          </a:p>
          <a:p>
            <a:endParaRPr lang="fr-FR" altLang="fr-FR" sz="2200" dirty="0"/>
          </a:p>
          <a:p>
            <a:r>
              <a:rPr lang="fr-FR" altLang="fr-FR" sz="2200" dirty="0" smtClean="0"/>
              <a:t>Répond </a:t>
            </a:r>
            <a:r>
              <a:rPr lang="fr-FR" altLang="fr-FR" sz="2200" dirty="0"/>
              <a:t>à une logique de marché (faible interventionnisme de l’Etat)</a:t>
            </a:r>
          </a:p>
          <a:p>
            <a:endParaRPr lang="fr-FR" altLang="fr-FR" sz="2200" dirty="0" smtClean="0"/>
          </a:p>
          <a:p>
            <a:r>
              <a:rPr lang="fr-FR" altLang="fr-FR" sz="2200" dirty="0"/>
              <a:t>Coexistence d’assurances privées ++ liées à l’emploi </a:t>
            </a:r>
            <a:r>
              <a:rPr lang="en-US" altLang="fr-FR" sz="2200" dirty="0" smtClean="0"/>
              <a:t> </a:t>
            </a:r>
            <a:r>
              <a:rPr lang="en-US" altLang="fr-FR" sz="2200" dirty="0"/>
              <a:t>« Health Maintenance Organizations » (HMO), les « Preferred </a:t>
            </a:r>
            <a:r>
              <a:rPr lang="en-US" altLang="fr-FR" sz="2200" dirty="0" smtClean="0"/>
              <a:t>Provider Organizations </a:t>
            </a:r>
            <a:r>
              <a:rPr lang="en-US" altLang="fr-FR" sz="2200" dirty="0"/>
              <a:t>» (PPO) et les « Indemnity Insurances » </a:t>
            </a:r>
            <a:r>
              <a:rPr lang="fr-FR" altLang="fr-FR" sz="2200" dirty="0" smtClean="0">
                <a:sym typeface="Wingdings" panose="05000000000000000000" pitchFamily="2" charset="2"/>
              </a:rPr>
              <a:t> </a:t>
            </a:r>
            <a:r>
              <a:rPr lang="fr-FR" altLang="fr-FR" sz="2200" dirty="0" smtClean="0"/>
              <a:t>proposées </a:t>
            </a:r>
            <a:r>
              <a:rPr lang="fr-FR" altLang="fr-FR" sz="2200" dirty="0"/>
              <a:t>par la plupart des employeurs à leurs salariés, </a:t>
            </a:r>
            <a:r>
              <a:rPr lang="fr-FR" altLang="fr-FR" sz="2200" dirty="0" smtClean="0"/>
              <a:t>couvre 2/3 de la population</a:t>
            </a:r>
          </a:p>
          <a:p>
            <a:endParaRPr lang="fr-FR" altLang="fr-FR" sz="2200" dirty="0"/>
          </a:p>
          <a:p>
            <a:r>
              <a:rPr lang="fr-FR" altLang="fr-FR" sz="2200" dirty="0" smtClean="0"/>
              <a:t>… Et </a:t>
            </a:r>
            <a:r>
              <a:rPr lang="fr-FR" altLang="fr-FR" sz="2200" dirty="0"/>
              <a:t>de </a:t>
            </a:r>
            <a:r>
              <a:rPr lang="fr-FR" altLang="fr-FR" sz="2200" dirty="0" err="1"/>
              <a:t>pgrm</a:t>
            </a:r>
            <a:r>
              <a:rPr lang="fr-FR" altLang="fr-FR" sz="2200" dirty="0"/>
              <a:t> fédéraux  d’aide aux plus fragiles = + </a:t>
            </a:r>
            <a:r>
              <a:rPr lang="fr-FR" sz="2200" dirty="0"/>
              <a:t>de 65 ans ou </a:t>
            </a:r>
            <a:r>
              <a:rPr lang="fr-FR" sz="2200" dirty="0" smtClean="0"/>
              <a:t>– de 65 ans avec incapacité </a:t>
            </a:r>
            <a:r>
              <a:rPr lang="fr-FR" sz="2200" dirty="0"/>
              <a:t>(Medicare)/ faibles revenus</a:t>
            </a:r>
            <a:r>
              <a:rPr lang="fr-FR" altLang="fr-FR" sz="2200" dirty="0"/>
              <a:t> (Medicaid</a:t>
            </a:r>
            <a:r>
              <a:rPr lang="fr-FR" altLang="fr-FR" sz="2200" dirty="0" smtClean="0"/>
              <a:t>)</a:t>
            </a:r>
          </a:p>
          <a:p>
            <a:endParaRPr lang="fr-FR" altLang="fr-FR" sz="2200" dirty="0"/>
          </a:p>
          <a:p>
            <a:r>
              <a:rPr lang="fr-FR" sz="2200" dirty="0" smtClean="0"/>
              <a:t>Part de la population qui ne </a:t>
            </a:r>
            <a:r>
              <a:rPr lang="fr-FR" sz="2200" dirty="0"/>
              <a:t>dispose d’aucune couverture </a:t>
            </a:r>
            <a:r>
              <a:rPr lang="fr-FR" sz="2200" dirty="0" smtClean="0"/>
              <a:t>médicale </a:t>
            </a:r>
            <a:r>
              <a:rPr lang="fr-FR" sz="2200" dirty="0" smtClean="0">
                <a:sym typeface="Wingdings" panose="05000000000000000000" pitchFamily="2" charset="2"/>
              </a:rPr>
              <a:t> Plan </a:t>
            </a:r>
            <a:r>
              <a:rPr lang="fr-FR" sz="2200" dirty="0" err="1" smtClean="0">
                <a:sym typeface="Wingdings" panose="05000000000000000000" pitchFamily="2" charset="2"/>
              </a:rPr>
              <a:t>Obamacare</a:t>
            </a:r>
            <a:r>
              <a:rPr lang="fr-FR" sz="2200" dirty="0" smtClean="0">
                <a:sym typeface="Wingdings" panose="05000000000000000000" pitchFamily="2" charset="2"/>
              </a:rPr>
              <a:t> (</a:t>
            </a:r>
            <a:r>
              <a:rPr lang="fr-FR" sz="2200" dirty="0" err="1" smtClean="0">
                <a:sym typeface="Wingdings" panose="05000000000000000000" pitchFamily="2" charset="2"/>
              </a:rPr>
              <a:t>Affordable</a:t>
            </a:r>
            <a:r>
              <a:rPr lang="fr-FR" sz="2200" dirty="0" smtClean="0">
                <a:sym typeface="Wingdings" panose="05000000000000000000" pitchFamily="2" charset="2"/>
              </a:rPr>
              <a:t> Care </a:t>
            </a:r>
            <a:r>
              <a:rPr lang="fr-FR" sz="2200" dirty="0" err="1" smtClean="0">
                <a:sym typeface="Wingdings" panose="05000000000000000000" pitchFamily="2" charset="2"/>
              </a:rPr>
              <a:t>Act</a:t>
            </a:r>
            <a:r>
              <a:rPr lang="fr-FR" sz="2200" dirty="0" smtClean="0">
                <a:sym typeface="Wingdings" panose="05000000000000000000" pitchFamily="2" charset="2"/>
              </a:rPr>
              <a:t>)</a:t>
            </a:r>
          </a:p>
          <a:p>
            <a:endParaRPr lang="fr-FR" altLang="fr-FR" sz="2200" dirty="0" smtClean="0">
              <a:effectLst/>
            </a:endParaRPr>
          </a:p>
          <a:p>
            <a:r>
              <a:rPr lang="fr-FR" altLang="fr-FR" sz="2200" dirty="0" smtClean="0">
                <a:effectLst/>
              </a:rPr>
              <a:t>+ : innovation et qualité des soins</a:t>
            </a:r>
          </a:p>
          <a:p>
            <a:r>
              <a:rPr lang="fr-FR" altLang="fr-FR" sz="2200" dirty="0" smtClean="0">
                <a:effectLst/>
              </a:rPr>
              <a:t>- : </a:t>
            </a:r>
            <a:r>
              <a:rPr lang="fr-FR" altLang="fr-FR" sz="2200" dirty="0" err="1" smtClean="0">
                <a:effectLst/>
              </a:rPr>
              <a:t>inéquité</a:t>
            </a:r>
            <a:r>
              <a:rPr lang="fr-FR" altLang="fr-FR" sz="2200" dirty="0" smtClean="0">
                <a:effectLst/>
              </a:rPr>
              <a:t> d’accès, indicateurs modestes et caractère inflationniste (surconsommation)</a:t>
            </a:r>
          </a:p>
          <a:p>
            <a:endParaRPr lang="fr-FR" altLang="fr-FR" sz="2200" dirty="0" smtClean="0">
              <a:effectLst/>
            </a:endParaRPr>
          </a:p>
        </p:txBody>
      </p:sp>
      <p:sp>
        <p:nvSpPr>
          <p:cNvPr id="4" name="Espace réservé du texte 3"/>
          <p:cNvSpPr>
            <a:spLocks noGrp="1"/>
          </p:cNvSpPr>
          <p:nvPr>
            <p:ph type="body" sz="quarter" idx="16"/>
          </p:nvPr>
        </p:nvSpPr>
        <p:spPr>
          <a:xfrm>
            <a:off x="395288" y="260350"/>
            <a:ext cx="7632700" cy="720725"/>
          </a:xfrm>
        </p:spPr>
        <p:txBody>
          <a:bodyPr/>
          <a:lstStyle/>
          <a:p>
            <a:pPr>
              <a:defRPr/>
            </a:pPr>
            <a:r>
              <a:rPr lang="fr-FR" sz="3200" b="1" dirty="0">
                <a:effectLst/>
              </a:rPr>
              <a:t>Système d’assurance libérale : </a:t>
            </a:r>
            <a:r>
              <a:rPr lang="fr-FR" sz="3200" b="1" dirty="0" smtClean="0">
                <a:effectLst/>
              </a:rPr>
              <a:t>Américain</a:t>
            </a:r>
            <a:endParaRPr lang="fr-FR" sz="3200" b="1" dirty="0">
              <a:effectLst/>
            </a:endParaRPr>
          </a:p>
        </p:txBody>
      </p:sp>
      <p:sp>
        <p:nvSpPr>
          <p:cNvPr id="27653" name="Espace réservé du numéro de diapositive 4"/>
          <p:cNvSpPr>
            <a:spLocks noGrp="1"/>
          </p:cNvSpPr>
          <p:nvPr>
            <p:ph type="sldNum" sz="quarter" idx="4294967295"/>
          </p:nvPr>
        </p:nvSpPr>
        <p:spPr>
          <a:xfrm>
            <a:off x="7010400" y="188913"/>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CCBAC2C0-F298-4F51-A1ED-62CC3F5D9DF3}" type="slidenum">
              <a:rPr lang="fr-FR" altLang="fr-FR" sz="1200" smtClean="0">
                <a:latin typeface="Arial" panose="020B0604020202020204" pitchFamily="34" charset="0"/>
              </a:rPr>
              <a:pPr>
                <a:spcBef>
                  <a:spcPct val="0"/>
                </a:spcBef>
                <a:buClrTx/>
                <a:buSzTx/>
                <a:buFontTx/>
                <a:buNone/>
              </a:pPr>
              <a:t>24</a:t>
            </a:fld>
            <a:endParaRPr lang="fr-FR" altLang="fr-FR" sz="1200" smtClean="0">
              <a:latin typeface="Arial" panose="020B0604020202020204" pitchFamily="34" charset="0"/>
            </a:endParaRPr>
          </a:p>
        </p:txBody>
      </p:sp>
    </p:spTree>
    <p:extLst>
      <p:ext uri="{BB962C8B-B14F-4D97-AF65-F5344CB8AC3E}">
        <p14:creationId xmlns:p14="http://schemas.microsoft.com/office/powerpoint/2010/main" val="207758206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38100" y="980728"/>
            <a:ext cx="8640960" cy="4824536"/>
          </a:xfrm>
        </p:spPr>
        <p:txBody>
          <a:bodyPr>
            <a:noAutofit/>
          </a:bodyPr>
          <a:lstStyle/>
          <a:p>
            <a:r>
              <a:rPr lang="fr-FR" sz="2200" dirty="0" smtClean="0">
                <a:solidFill>
                  <a:srgbClr val="FF0000"/>
                </a:solidFill>
              </a:rPr>
              <a:t>Dépenses de santé = 11 % </a:t>
            </a:r>
            <a:r>
              <a:rPr lang="fr-FR" sz="2200" dirty="0"/>
              <a:t>du PIB </a:t>
            </a:r>
            <a:r>
              <a:rPr lang="fr-FR" sz="2200" dirty="0" smtClean="0"/>
              <a:t>en 2021</a:t>
            </a:r>
          </a:p>
          <a:p>
            <a:endParaRPr lang="fr-FR" sz="2200" dirty="0" smtClean="0"/>
          </a:p>
          <a:p>
            <a:r>
              <a:rPr lang="fr-FR" sz="2200" dirty="0" smtClean="0"/>
              <a:t>Système bismarckien social pur à l’origine </a:t>
            </a:r>
            <a:r>
              <a:rPr lang="fr-FR" sz="2200" dirty="0" smtClean="0">
                <a:sym typeface="Wingdings" panose="05000000000000000000" pitchFamily="2" charset="2"/>
              </a:rPr>
              <a:t> puis évolution vers un système </a:t>
            </a:r>
            <a:r>
              <a:rPr lang="fr-FR" sz="2200" dirty="0" smtClean="0"/>
              <a:t>mixte </a:t>
            </a:r>
            <a:r>
              <a:rPr lang="fr-FR" sz="2200" dirty="0"/>
              <a:t>décentralisé sous contrôle de l’Etat </a:t>
            </a:r>
          </a:p>
          <a:p>
            <a:r>
              <a:rPr lang="fr-FR" sz="1800" dirty="0" smtClean="0"/>
              <a:t>Adhésion </a:t>
            </a:r>
            <a:r>
              <a:rPr lang="fr-FR" sz="1800" dirty="0"/>
              <a:t>obligatoire </a:t>
            </a:r>
            <a:r>
              <a:rPr lang="fr-FR" sz="1800" dirty="0" smtClean="0"/>
              <a:t>(si </a:t>
            </a:r>
            <a:r>
              <a:rPr lang="fr-FR" sz="1800" dirty="0"/>
              <a:t>statut </a:t>
            </a:r>
            <a:r>
              <a:rPr lang="fr-FR" sz="1800" dirty="0" smtClean="0"/>
              <a:t>salarié) </a:t>
            </a:r>
            <a:r>
              <a:rPr lang="fr-FR" sz="1800" dirty="0"/>
              <a:t>et l’attribution d’un statut d’ayants droit (pour les enfants du salarié par exemple)</a:t>
            </a:r>
          </a:p>
          <a:p>
            <a:pPr lvl="1"/>
            <a:r>
              <a:rPr lang="fr-FR" sz="1800" dirty="0"/>
              <a:t>Cotisations sociales versées à la fois par les salariés et les employeurs = point d’entrée dans le </a:t>
            </a:r>
            <a:r>
              <a:rPr lang="fr-FR" sz="1800" dirty="0" smtClean="0"/>
              <a:t>système</a:t>
            </a:r>
          </a:p>
          <a:p>
            <a:pPr lvl="1"/>
            <a:r>
              <a:rPr lang="fr-FR" sz="1800" dirty="0" smtClean="0"/>
              <a:t>Différents </a:t>
            </a:r>
            <a:r>
              <a:rPr lang="fr-FR" sz="1800" dirty="0"/>
              <a:t>régimes de Sécurité sociale, gérés par les partenaires sociaux</a:t>
            </a:r>
          </a:p>
          <a:p>
            <a:pPr lvl="1"/>
            <a:r>
              <a:rPr lang="fr-FR" sz="1800" dirty="0"/>
              <a:t>Au sein du régime général de Sécurité sociale, pas une seule caisse mais plusieurs qui sont spécialisées par risques</a:t>
            </a:r>
            <a:r>
              <a:rPr lang="fr-FR" sz="1800" dirty="0" smtClean="0"/>
              <a:t>.</a:t>
            </a:r>
          </a:p>
          <a:p>
            <a:pPr lvl="1"/>
            <a:endParaRPr lang="fr-FR" sz="1600" dirty="0"/>
          </a:p>
          <a:p>
            <a:r>
              <a:rPr lang="fr-FR" sz="2200" dirty="0"/>
              <a:t>+ : « liberté » et équité d’accès à des soins de qualité </a:t>
            </a:r>
          </a:p>
          <a:p>
            <a:r>
              <a:rPr lang="fr-FR" sz="2200" dirty="0"/>
              <a:t>- : dépenses non </a:t>
            </a:r>
            <a:r>
              <a:rPr lang="fr-FR" sz="2200" dirty="0" smtClean="0"/>
              <a:t>maitrisées</a:t>
            </a:r>
            <a:endParaRPr lang="fr-FR" sz="1800" dirty="0"/>
          </a:p>
          <a:p>
            <a:pPr lvl="1"/>
            <a:endParaRPr lang="fr-FR" sz="1800" dirty="0" smtClean="0"/>
          </a:p>
          <a:p>
            <a:pPr lvl="1"/>
            <a:endParaRPr lang="fr-FR" sz="1800" dirty="0" smtClean="0"/>
          </a:p>
          <a:p>
            <a:endParaRPr lang="fr-FR" sz="2200" dirty="0"/>
          </a:p>
          <a:p>
            <a:pPr marL="0" indent="0">
              <a:buNone/>
            </a:pPr>
            <a:endParaRPr lang="fr-FR" sz="2200" dirty="0"/>
          </a:p>
          <a:p>
            <a:endParaRPr lang="fr-FR" sz="2200" dirty="0" smtClean="0"/>
          </a:p>
        </p:txBody>
      </p:sp>
      <p:sp>
        <p:nvSpPr>
          <p:cNvPr id="4" name="Espace réservé du texte 3"/>
          <p:cNvSpPr>
            <a:spLocks noGrp="1"/>
          </p:cNvSpPr>
          <p:nvPr>
            <p:ph type="body" sz="quarter" idx="16"/>
          </p:nvPr>
        </p:nvSpPr>
        <p:spPr>
          <a:xfrm>
            <a:off x="323528" y="371202"/>
            <a:ext cx="6840538" cy="720725"/>
          </a:xfrm>
        </p:spPr>
        <p:txBody>
          <a:bodyPr>
            <a:normAutofit/>
          </a:bodyPr>
          <a:lstStyle/>
          <a:p>
            <a:pPr>
              <a:defRPr/>
            </a:pPr>
            <a:r>
              <a:rPr lang="fr-FR" sz="3200" b="1" dirty="0"/>
              <a:t>Système de soins Français</a:t>
            </a: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25</a:t>
            </a:fld>
            <a:endParaRPr lang="fr-FR"/>
          </a:p>
        </p:txBody>
      </p:sp>
    </p:spTree>
    <p:extLst>
      <p:ext uri="{BB962C8B-B14F-4D97-AF65-F5344CB8AC3E}">
        <p14:creationId xmlns:p14="http://schemas.microsoft.com/office/powerpoint/2010/main" val="48028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a:bodyPr>
          <a:lstStyle/>
          <a:p>
            <a:pPr marL="0" indent="0">
              <a:buNone/>
            </a:pPr>
            <a:r>
              <a:rPr lang="fr-FR" sz="2400" b="1" cap="small" dirty="0">
                <a:solidFill>
                  <a:schemeClr val="bg1">
                    <a:lumMod val="75000"/>
                  </a:schemeClr>
                </a:solidFill>
              </a:rPr>
              <a:t>Définitions et </a:t>
            </a:r>
            <a:r>
              <a:rPr lang="fr-FR" sz="2400" b="1" cap="small" dirty="0" smtClean="0">
                <a:solidFill>
                  <a:schemeClr val="bg1">
                    <a:lumMod val="75000"/>
                  </a:schemeClr>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bg1">
                    <a:lumMod val="75000"/>
                  </a:schemeClr>
                </a:solidFill>
              </a:rPr>
              <a:t>Principaux modèles </a:t>
            </a:r>
            <a:r>
              <a:rPr lang="fr-FR" sz="2400" b="1" cap="small" dirty="0">
                <a:solidFill>
                  <a:schemeClr val="bg1">
                    <a:lumMod val="75000"/>
                  </a:schemeClr>
                </a:solidFill>
              </a:rPr>
              <a:t>de systèmes de </a:t>
            </a:r>
            <a:r>
              <a:rPr lang="fr-FR" sz="2400" b="1" cap="small" dirty="0" smtClean="0">
                <a:solidFill>
                  <a:schemeClr val="bg1">
                    <a:lumMod val="75000"/>
                  </a:schemeClr>
                </a:solidFill>
              </a:rPr>
              <a:t>soins</a:t>
            </a:r>
          </a:p>
          <a:p>
            <a:pPr marL="514350" indent="-514350">
              <a:buAutoNum type="romanUcPeriod"/>
            </a:pPr>
            <a:endParaRPr lang="fr-FR" sz="2400" b="1" cap="small" dirty="0">
              <a:solidFill>
                <a:schemeClr val="tx2"/>
              </a:solidFill>
            </a:endParaRPr>
          </a:p>
          <a:p>
            <a:pPr marL="0" indent="0">
              <a:buNone/>
            </a:pPr>
            <a:r>
              <a:rPr lang="fr-FR" sz="2400" b="1" cap="small" dirty="0" smtClean="0">
                <a:solidFill>
                  <a:schemeClr val="tx2"/>
                </a:solidFill>
              </a:rPr>
              <a:t>II. </a:t>
            </a:r>
            <a:r>
              <a:rPr lang="fr-FR" sz="2400" b="1" cap="small" dirty="0">
                <a:solidFill>
                  <a:schemeClr val="tx2"/>
                </a:solidFill>
              </a:rPr>
              <a:t>Organisation du système de soins en France</a:t>
            </a:r>
          </a:p>
          <a:p>
            <a:pPr lvl="1"/>
            <a:endParaRPr lang="fr-FR" sz="2000" dirty="0" smtClean="0">
              <a:solidFill>
                <a:schemeClr val="bg1">
                  <a:lumMod val="75000"/>
                </a:schemeClr>
              </a:solidFill>
            </a:endParaRPr>
          </a:p>
          <a:p>
            <a:pPr marL="57150" indent="0">
              <a:buNone/>
            </a:pPr>
            <a:r>
              <a:rPr lang="fr-FR" sz="2400" b="1" cap="small" dirty="0" smtClean="0">
                <a:solidFill>
                  <a:schemeClr val="bg1">
                    <a:lumMod val="75000"/>
                  </a:schemeClr>
                </a:solidFill>
              </a:rPr>
              <a:t>III. Régulation </a:t>
            </a:r>
            <a:r>
              <a:rPr lang="fr-FR" sz="2400" b="1" cap="small" dirty="0">
                <a:solidFill>
                  <a:schemeClr val="bg1">
                    <a:lumMod val="75000"/>
                  </a:schemeClr>
                </a:solidFill>
              </a:rPr>
              <a:t>des systèmes de soins à l’aide </a:t>
            </a:r>
            <a:r>
              <a:rPr lang="fr-FR" sz="2400" b="1" cap="small" dirty="0" smtClean="0">
                <a:solidFill>
                  <a:schemeClr val="bg1">
                    <a:lumMod val="75000"/>
                  </a:schemeClr>
                </a:solidFill>
              </a:rPr>
              <a:t>d’Indicateurs</a:t>
            </a:r>
          </a:p>
          <a:p>
            <a:pPr marL="57150" indent="0">
              <a:buNone/>
            </a:pPr>
            <a:endParaRPr lang="fr-FR" sz="2400" b="1" cap="small" dirty="0" smtClean="0">
              <a:solidFill>
                <a:schemeClr val="bg1">
                  <a:lumMod val="75000"/>
                </a:schemeClr>
              </a:solidFill>
            </a:endParaRPr>
          </a:p>
          <a:p>
            <a:pPr marL="57150" indent="0">
              <a:buNone/>
            </a:pPr>
            <a:r>
              <a:rPr lang="fr-FR" sz="2400" b="1" cap="small" dirty="0" smtClean="0">
                <a:solidFill>
                  <a:schemeClr val="bg1">
                    <a:lumMod val="75000"/>
                  </a:schemeClr>
                </a:solidFill>
              </a:rPr>
              <a:t>Conclusion</a:t>
            </a:r>
            <a:endParaRPr lang="fr-FR" sz="2400" b="1" cap="small" dirty="0">
              <a:solidFill>
                <a:schemeClr val="bg1">
                  <a:lumMod val="75000"/>
                </a:schemeClr>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26</a:t>
            </a:fld>
            <a:endParaRPr lang="fr-FR"/>
          </a:p>
        </p:txBody>
      </p:sp>
    </p:spTree>
    <p:extLst>
      <p:ext uri="{BB962C8B-B14F-4D97-AF65-F5344CB8AC3E}">
        <p14:creationId xmlns:p14="http://schemas.microsoft.com/office/powerpoint/2010/main" val="4292000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67544" y="1628800"/>
            <a:ext cx="8229600" cy="4525963"/>
          </a:xfrm>
        </p:spPr>
        <p:txBody>
          <a:bodyPr>
            <a:noAutofit/>
          </a:bodyPr>
          <a:lstStyle/>
          <a:p>
            <a:pPr>
              <a:lnSpc>
                <a:spcPct val="90000"/>
              </a:lnSpc>
            </a:pPr>
            <a:r>
              <a:rPr lang="fr-FR" sz="2700" dirty="0"/>
              <a:t>Post WWII : système </a:t>
            </a:r>
            <a:r>
              <a:rPr lang="fr-FR" sz="2700" dirty="0" smtClean="0"/>
              <a:t>bismarckien</a:t>
            </a:r>
          </a:p>
          <a:p>
            <a:pPr>
              <a:lnSpc>
                <a:spcPct val="90000"/>
              </a:lnSpc>
            </a:pPr>
            <a:endParaRPr lang="fr-FR" sz="2700" dirty="0" smtClean="0"/>
          </a:p>
          <a:p>
            <a:pPr>
              <a:lnSpc>
                <a:spcPct val="90000"/>
              </a:lnSpc>
            </a:pPr>
            <a:r>
              <a:rPr lang="fr-FR" sz="2700" dirty="0"/>
              <a:t>Puis étatisation progressive depuis les 90’s</a:t>
            </a:r>
          </a:p>
          <a:p>
            <a:pPr lvl="1">
              <a:lnSpc>
                <a:spcPct val="90000"/>
              </a:lnSpc>
            </a:pPr>
            <a:r>
              <a:rPr lang="fr-FR" sz="2600" dirty="0" smtClean="0"/>
              <a:t>1996: Ordonnances Juppé</a:t>
            </a:r>
          </a:p>
          <a:p>
            <a:pPr lvl="1">
              <a:lnSpc>
                <a:spcPct val="90000"/>
              </a:lnSpc>
            </a:pPr>
            <a:r>
              <a:rPr lang="fr-FR" sz="2600" dirty="0" smtClean="0"/>
              <a:t>2004: Réforme de l’Assurance maladie</a:t>
            </a:r>
          </a:p>
          <a:p>
            <a:pPr lvl="1">
              <a:lnSpc>
                <a:spcPct val="90000"/>
              </a:lnSpc>
            </a:pPr>
            <a:r>
              <a:rPr lang="fr-FR" sz="2600" dirty="0" smtClean="0"/>
              <a:t>2009: Loi HPST</a:t>
            </a:r>
          </a:p>
          <a:p>
            <a:pPr lvl="1">
              <a:lnSpc>
                <a:spcPct val="90000"/>
              </a:lnSpc>
            </a:pPr>
            <a:r>
              <a:rPr lang="fr-FR" sz="2600" dirty="0" smtClean="0"/>
              <a:t>2016: Loi de modernisation de notre système de santé</a:t>
            </a:r>
          </a:p>
          <a:p>
            <a:pPr lvl="1">
              <a:lnSpc>
                <a:spcPct val="90000"/>
              </a:lnSpc>
            </a:pPr>
            <a:r>
              <a:rPr lang="fr-FR" sz="2600" dirty="0" smtClean="0"/>
              <a:t>2018: Ma santé 2022 Macron/</a:t>
            </a:r>
            <a:r>
              <a:rPr lang="fr-FR" sz="2600" dirty="0" err="1" smtClean="0"/>
              <a:t>Buzyn</a:t>
            </a:r>
            <a:endParaRPr lang="fr-FR" sz="2600" dirty="0"/>
          </a:p>
        </p:txBody>
      </p:sp>
      <p:sp>
        <p:nvSpPr>
          <p:cNvPr id="4" name="Espace réservé du texte 3"/>
          <p:cNvSpPr>
            <a:spLocks noGrp="1"/>
          </p:cNvSpPr>
          <p:nvPr>
            <p:ph type="body" sz="quarter" idx="16"/>
          </p:nvPr>
        </p:nvSpPr>
        <p:spPr>
          <a:xfrm>
            <a:off x="333872" y="344864"/>
            <a:ext cx="8496944" cy="720725"/>
          </a:xfrm>
        </p:spPr>
        <p:txBody>
          <a:bodyPr>
            <a:noAutofit/>
          </a:bodyPr>
          <a:lstStyle/>
          <a:p>
            <a:r>
              <a:rPr lang="fr-FR" altLang="fr-FR" sz="2400" dirty="0" smtClean="0"/>
              <a:t>Notre système actuel est le fruit de réformes majeures successives</a:t>
            </a:r>
            <a:endParaRPr lang="fr-FR" sz="24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27</a:t>
            </a:fld>
            <a:endParaRPr lang="fr-FR"/>
          </a:p>
        </p:txBody>
      </p:sp>
    </p:spTree>
    <p:extLst>
      <p:ext uri="{BB962C8B-B14F-4D97-AF65-F5344CB8AC3E}">
        <p14:creationId xmlns:p14="http://schemas.microsoft.com/office/powerpoint/2010/main" val="3200931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37862332-CFEB-4B28-9F70-AD0AB2371EFA}" type="slidenum">
              <a:rPr lang="fr-FR" smtClean="0"/>
              <a:pPr>
                <a:defRPr/>
              </a:pPr>
              <a:t>28</a:t>
            </a:fld>
            <a:endParaRPr lang="fr-FR"/>
          </a:p>
        </p:txBody>
      </p:sp>
      <p:pic>
        <p:nvPicPr>
          <p:cNvPr id="3" name="Image 2"/>
          <p:cNvPicPr>
            <a:picLocks noChangeAspect="1"/>
          </p:cNvPicPr>
          <p:nvPr/>
        </p:nvPicPr>
        <p:blipFill>
          <a:blip r:embed="rId2"/>
          <a:stretch>
            <a:fillRect/>
          </a:stretch>
        </p:blipFill>
        <p:spPr>
          <a:xfrm>
            <a:off x="0" y="692696"/>
            <a:ext cx="8901056" cy="4752528"/>
          </a:xfrm>
          <a:prstGeom prst="rect">
            <a:avLst/>
          </a:prstGeom>
        </p:spPr>
      </p:pic>
    </p:spTree>
    <p:extLst>
      <p:ext uri="{BB962C8B-B14F-4D97-AF65-F5344CB8AC3E}">
        <p14:creationId xmlns:p14="http://schemas.microsoft.com/office/powerpoint/2010/main" val="152709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1124744"/>
            <a:ext cx="8496944" cy="5030019"/>
          </a:xfrm>
        </p:spPr>
        <p:txBody>
          <a:bodyPr>
            <a:normAutofit fontScale="92500" lnSpcReduction="10000"/>
          </a:bodyPr>
          <a:lstStyle/>
          <a:p>
            <a:r>
              <a:rPr lang="fr-FR" altLang="fr-FR" sz="2400" dirty="0" smtClean="0"/>
              <a:t>Ordonnances Juppé du 24 avril </a:t>
            </a:r>
            <a:r>
              <a:rPr lang="fr-FR" altLang="fr-FR" sz="2400" u="sng" dirty="0" smtClean="0"/>
              <a:t>1996</a:t>
            </a:r>
          </a:p>
          <a:p>
            <a:pPr lvl="1">
              <a:buFont typeface="Wingdings" panose="05000000000000000000" pitchFamily="2" charset="2"/>
              <a:buChar char="Ø"/>
            </a:pPr>
            <a:r>
              <a:rPr lang="fr-FR" altLang="fr-FR" sz="2000" dirty="0" smtClean="0">
                <a:solidFill>
                  <a:srgbClr val="0070C0"/>
                </a:solidFill>
              </a:rPr>
              <a:t>Maîtrise </a:t>
            </a:r>
            <a:r>
              <a:rPr lang="fr-FR" altLang="fr-FR" sz="2000" dirty="0">
                <a:solidFill>
                  <a:srgbClr val="0070C0"/>
                </a:solidFill>
              </a:rPr>
              <a:t>médicalisée des dépenses </a:t>
            </a:r>
            <a:r>
              <a:rPr lang="fr-FR" altLang="fr-FR" sz="2000" dirty="0"/>
              <a:t>de soins et gestion </a:t>
            </a:r>
            <a:r>
              <a:rPr lang="fr-FR" altLang="fr-FR" sz="2000" dirty="0" smtClean="0"/>
              <a:t>décentralisée</a:t>
            </a:r>
          </a:p>
          <a:p>
            <a:pPr lvl="1">
              <a:buFont typeface="Wingdings" panose="05000000000000000000" pitchFamily="2" charset="2"/>
              <a:buChar char="Ø"/>
            </a:pPr>
            <a:r>
              <a:rPr lang="fr-FR" altLang="fr-FR" sz="2100" dirty="0">
                <a:solidFill>
                  <a:srgbClr val="0070C0"/>
                </a:solidFill>
              </a:rPr>
              <a:t>Loi Financement Sécurité Sociale LFSS </a:t>
            </a:r>
            <a:r>
              <a:rPr lang="fr-FR" altLang="fr-FR" sz="2100" dirty="0" smtClean="0">
                <a:solidFill>
                  <a:srgbClr val="0070C0"/>
                </a:solidFill>
                <a:sym typeface="Wingdings" panose="05000000000000000000" pitchFamily="2" charset="2"/>
              </a:rPr>
              <a:t> </a:t>
            </a:r>
            <a:r>
              <a:rPr lang="fr-FR" altLang="fr-FR" sz="2100" dirty="0" smtClean="0">
                <a:sym typeface="Wingdings" panose="05000000000000000000" pitchFamily="2" charset="2"/>
              </a:rPr>
              <a:t>Contribuer à l’équilibre financier de la Sécurité Sociale, notamment via l’</a:t>
            </a:r>
            <a:r>
              <a:rPr lang="fr-FR" altLang="fr-FR" sz="2100" dirty="0" smtClean="0"/>
              <a:t>Objectif National des Dépenses de l’AM</a:t>
            </a:r>
            <a:endParaRPr lang="fr-FR" altLang="fr-FR" sz="2100" dirty="0"/>
          </a:p>
          <a:p>
            <a:pPr lvl="1">
              <a:buFont typeface="Wingdings" panose="05000000000000000000" pitchFamily="2" charset="2"/>
              <a:buChar char="Ø"/>
            </a:pPr>
            <a:r>
              <a:rPr lang="fr-FR" altLang="fr-FR" sz="2000" dirty="0" smtClean="0">
                <a:solidFill>
                  <a:srgbClr val="0070C0"/>
                </a:solidFill>
              </a:rPr>
              <a:t>Création des ARH : </a:t>
            </a:r>
            <a:r>
              <a:rPr lang="fr-FR" altLang="fr-FR" sz="2000" dirty="0" smtClean="0"/>
              <a:t>Services d’h</a:t>
            </a:r>
            <a:r>
              <a:rPr lang="fr-FR" sz="2000" dirty="0" smtClean="0"/>
              <a:t>ospitalisation d’une </a:t>
            </a:r>
            <a:r>
              <a:rPr lang="fr-FR" sz="2000" dirty="0"/>
              <a:t>région sous la compétence d’une seule autorité </a:t>
            </a:r>
            <a:endParaRPr lang="fr-FR" sz="2000" dirty="0" smtClean="0"/>
          </a:p>
          <a:p>
            <a:pPr lvl="1">
              <a:buFont typeface="Wingdings" panose="05000000000000000000" pitchFamily="2" charset="2"/>
              <a:buChar char="Ø"/>
            </a:pPr>
            <a:r>
              <a:rPr lang="fr-FR" altLang="fr-FR" sz="2000" dirty="0" smtClean="0">
                <a:solidFill>
                  <a:srgbClr val="0070C0"/>
                </a:solidFill>
              </a:rPr>
              <a:t>Mise en place des Références </a:t>
            </a:r>
            <a:r>
              <a:rPr lang="fr-FR" altLang="fr-FR" sz="2000" dirty="0">
                <a:solidFill>
                  <a:srgbClr val="0070C0"/>
                </a:solidFill>
              </a:rPr>
              <a:t>Médicales </a:t>
            </a:r>
            <a:r>
              <a:rPr lang="fr-FR" altLang="fr-FR" sz="2000" dirty="0" smtClean="0">
                <a:solidFill>
                  <a:srgbClr val="0070C0"/>
                </a:solidFill>
              </a:rPr>
              <a:t>Opposables </a:t>
            </a:r>
          </a:p>
          <a:p>
            <a:pPr lvl="1">
              <a:buFont typeface="Wingdings" panose="05000000000000000000" pitchFamily="2" charset="2"/>
              <a:buChar char="Ø"/>
            </a:pPr>
            <a:r>
              <a:rPr lang="fr-FR" altLang="fr-FR" sz="2000" dirty="0" smtClean="0">
                <a:solidFill>
                  <a:srgbClr val="0070C0"/>
                </a:solidFill>
              </a:rPr>
              <a:t>Mise en place de la Carte vitale</a:t>
            </a:r>
          </a:p>
          <a:p>
            <a:pPr lvl="1">
              <a:buFont typeface="Wingdings" panose="05000000000000000000" pitchFamily="2" charset="2"/>
              <a:buChar char="Ø"/>
            </a:pPr>
            <a:endParaRPr lang="fr-FR" altLang="fr-FR" sz="2000" dirty="0"/>
          </a:p>
          <a:p>
            <a:r>
              <a:rPr lang="fr-FR" sz="2400" dirty="0" smtClean="0"/>
              <a:t>Réforme de l’assurance maladie du 13 août </a:t>
            </a:r>
            <a:r>
              <a:rPr lang="fr-FR" sz="2400" u="sng" dirty="0" smtClean="0"/>
              <a:t>2004</a:t>
            </a:r>
          </a:p>
          <a:p>
            <a:pPr lvl="1">
              <a:lnSpc>
                <a:spcPct val="80000"/>
              </a:lnSpc>
              <a:buFont typeface="Wingdings" panose="05000000000000000000" pitchFamily="2" charset="2"/>
              <a:buChar char="Ø"/>
            </a:pPr>
            <a:r>
              <a:rPr lang="fr-FR" altLang="fr-FR" sz="2000" dirty="0" smtClean="0"/>
              <a:t>Mise </a:t>
            </a:r>
            <a:r>
              <a:rPr lang="fr-FR" altLang="fr-FR" sz="2000" dirty="0"/>
              <a:t>en place du</a:t>
            </a:r>
            <a:r>
              <a:rPr lang="fr-FR" altLang="fr-FR" sz="2000" dirty="0">
                <a:solidFill>
                  <a:srgbClr val="0070C0"/>
                </a:solidFill>
              </a:rPr>
              <a:t> dossier médical personnel </a:t>
            </a:r>
            <a:r>
              <a:rPr lang="fr-FR" altLang="fr-FR" sz="2000" dirty="0"/>
              <a:t>et le développement de </a:t>
            </a:r>
            <a:r>
              <a:rPr lang="fr-FR" altLang="fr-FR" sz="2000" dirty="0">
                <a:solidFill>
                  <a:srgbClr val="0070C0"/>
                </a:solidFill>
              </a:rPr>
              <a:t>parcours de soins coordonnés </a:t>
            </a:r>
            <a:r>
              <a:rPr lang="fr-FR" altLang="fr-FR" sz="2000" dirty="0"/>
              <a:t>autour d’un </a:t>
            </a:r>
            <a:r>
              <a:rPr lang="fr-FR" altLang="fr-FR" sz="2000" dirty="0">
                <a:solidFill>
                  <a:srgbClr val="0070C0"/>
                </a:solidFill>
              </a:rPr>
              <a:t>médecin traitant</a:t>
            </a:r>
          </a:p>
          <a:p>
            <a:pPr lvl="1">
              <a:lnSpc>
                <a:spcPct val="80000"/>
              </a:lnSpc>
              <a:buFont typeface="Wingdings" panose="05000000000000000000" pitchFamily="2" charset="2"/>
              <a:buChar char="Ø"/>
            </a:pPr>
            <a:r>
              <a:rPr lang="fr-FR" altLang="fr-FR" sz="2000" dirty="0" smtClean="0"/>
              <a:t>Diminution </a:t>
            </a:r>
            <a:r>
              <a:rPr lang="fr-FR" altLang="fr-FR" sz="2000" dirty="0"/>
              <a:t>des remboursements en dehors du parcours de </a:t>
            </a:r>
            <a:r>
              <a:rPr lang="fr-FR" altLang="fr-FR" sz="2000" dirty="0" smtClean="0"/>
              <a:t>soins</a:t>
            </a:r>
            <a:endParaRPr lang="fr-FR" altLang="fr-FR" sz="2400" b="1" dirty="0"/>
          </a:p>
          <a:p>
            <a:pPr lvl="1">
              <a:lnSpc>
                <a:spcPct val="80000"/>
              </a:lnSpc>
              <a:buFont typeface="Wingdings" panose="05000000000000000000" pitchFamily="2" charset="2"/>
              <a:buChar char="Ø"/>
            </a:pPr>
            <a:r>
              <a:rPr lang="fr-FR" altLang="fr-FR" sz="2000" dirty="0">
                <a:solidFill>
                  <a:srgbClr val="0070C0"/>
                </a:solidFill>
              </a:rPr>
              <a:t>Création de la </a:t>
            </a:r>
            <a:r>
              <a:rPr lang="fr-FR" altLang="fr-FR" sz="2000" dirty="0" smtClean="0">
                <a:solidFill>
                  <a:srgbClr val="0070C0"/>
                </a:solidFill>
              </a:rPr>
              <a:t>Haute Autorité de Santé </a:t>
            </a:r>
            <a:r>
              <a:rPr lang="fr-FR" altLang="fr-FR" sz="2000" dirty="0"/>
              <a:t>pour « l’évaluation scientifique des pratiques médicales et des processus diagnostiques et thérapeutiques </a:t>
            </a:r>
            <a:r>
              <a:rPr lang="fr-FR" altLang="fr-FR" sz="2000" dirty="0" smtClean="0"/>
              <a:t>»</a:t>
            </a:r>
          </a:p>
          <a:p>
            <a:pPr lvl="1">
              <a:lnSpc>
                <a:spcPct val="80000"/>
              </a:lnSpc>
              <a:buFont typeface="Wingdings" panose="05000000000000000000" pitchFamily="2" charset="2"/>
              <a:buChar char="Ø"/>
            </a:pPr>
            <a:r>
              <a:rPr lang="fr-FR" altLang="fr-FR" sz="2100" dirty="0">
                <a:solidFill>
                  <a:srgbClr val="0070C0"/>
                </a:solidFill>
              </a:rPr>
              <a:t>Formation Médicale Continue </a:t>
            </a:r>
            <a:r>
              <a:rPr lang="fr-FR" altLang="fr-FR" sz="2100" dirty="0"/>
              <a:t>/Evaluation des Pratiques Professionnelles obligatoires</a:t>
            </a:r>
          </a:p>
          <a:p>
            <a:pPr lvl="1">
              <a:lnSpc>
                <a:spcPct val="80000"/>
              </a:lnSpc>
              <a:buFont typeface="Wingdings" panose="05000000000000000000" pitchFamily="2" charset="2"/>
              <a:buChar char="Ø"/>
            </a:pPr>
            <a:endParaRPr lang="fr-FR" altLang="fr-FR" sz="2400" dirty="0" smtClean="0"/>
          </a:p>
          <a:p>
            <a:endParaRPr lang="fr-FR" sz="2400" dirty="0"/>
          </a:p>
        </p:txBody>
      </p:sp>
      <p:sp>
        <p:nvSpPr>
          <p:cNvPr id="4" name="Espace réservé du texte 3"/>
          <p:cNvSpPr>
            <a:spLocks noGrp="1"/>
          </p:cNvSpPr>
          <p:nvPr>
            <p:ph type="body" sz="quarter" idx="16"/>
          </p:nvPr>
        </p:nvSpPr>
        <p:spPr>
          <a:xfrm>
            <a:off x="323528" y="260648"/>
            <a:ext cx="6840538" cy="720725"/>
          </a:xfrm>
        </p:spPr>
        <p:txBody>
          <a:bodyPr>
            <a:normAutofit/>
          </a:bodyPr>
          <a:lstStyle/>
          <a:p>
            <a:r>
              <a:rPr lang="fr-FR" altLang="fr-FR" sz="2800" dirty="0" smtClean="0"/>
              <a:t>Réformes de 1996 et 2004</a:t>
            </a:r>
            <a:endParaRPr 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29</a:t>
            </a:fld>
            <a:endParaRPr lang="fr-FR"/>
          </a:p>
        </p:txBody>
      </p:sp>
    </p:spTree>
    <p:extLst>
      <p:ext uri="{BB962C8B-B14F-4D97-AF65-F5344CB8AC3E}">
        <p14:creationId xmlns:p14="http://schemas.microsoft.com/office/powerpoint/2010/main" val="8663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6965704" y="229956"/>
            <a:ext cx="2133600" cy="365125"/>
          </a:xfrm>
        </p:spPr>
        <p:txBody>
          <a:bodyPr/>
          <a:lstStyle/>
          <a:p>
            <a:fld id="{24F4DB00-EB93-47DA-8EFD-67A58C7C7DDD}" type="slidenum">
              <a:rPr lang="fr-FR" smtClean="0"/>
              <a:pPr/>
              <a:t>3</a:t>
            </a:fld>
            <a:endParaRPr lang="fr-FR" dirty="0"/>
          </a:p>
        </p:txBody>
      </p:sp>
      <p:pic>
        <p:nvPicPr>
          <p:cNvPr id="5" name="Image 4"/>
          <p:cNvPicPr>
            <a:picLocks noChangeAspect="1"/>
          </p:cNvPicPr>
          <p:nvPr/>
        </p:nvPicPr>
        <p:blipFill>
          <a:blip r:embed="rId2"/>
          <a:stretch>
            <a:fillRect/>
          </a:stretch>
        </p:blipFill>
        <p:spPr>
          <a:xfrm>
            <a:off x="4021541" y="132574"/>
            <a:ext cx="617232" cy="622292"/>
          </a:xfrm>
          <a:prstGeom prst="rect">
            <a:avLst/>
          </a:prstGeom>
        </p:spPr>
      </p:pic>
      <p:pic>
        <p:nvPicPr>
          <p:cNvPr id="6" name="Image 5"/>
          <p:cNvPicPr>
            <a:picLocks noChangeAspect="1"/>
          </p:cNvPicPr>
          <p:nvPr/>
        </p:nvPicPr>
        <p:blipFill>
          <a:blip r:embed="rId3"/>
          <a:stretch>
            <a:fillRect/>
          </a:stretch>
        </p:blipFill>
        <p:spPr>
          <a:xfrm>
            <a:off x="5470485" y="142697"/>
            <a:ext cx="612169" cy="612169"/>
          </a:xfrm>
          <a:prstGeom prst="rect">
            <a:avLst/>
          </a:prstGeom>
        </p:spPr>
      </p:pic>
      <p:graphicFrame>
        <p:nvGraphicFramePr>
          <p:cNvPr id="8" name="Tableau 7"/>
          <p:cNvGraphicFramePr>
            <a:graphicFrameLocks noGrp="1"/>
          </p:cNvGraphicFramePr>
          <p:nvPr>
            <p:extLst/>
          </p:nvPr>
        </p:nvGraphicFramePr>
        <p:xfrm>
          <a:off x="107504" y="928384"/>
          <a:ext cx="8857098" cy="5929616"/>
        </p:xfrm>
        <a:graphic>
          <a:graphicData uri="http://schemas.openxmlformats.org/drawingml/2006/table">
            <a:tbl>
              <a:tblPr firstRow="1" firstCol="1" bandRow="1"/>
              <a:tblGrid>
                <a:gridCol w="605323">
                  <a:extLst>
                    <a:ext uri="{9D8B030D-6E8A-4147-A177-3AD203B41FA5}">
                      <a16:colId xmlns:a16="http://schemas.microsoft.com/office/drawing/2014/main" val="1591809456"/>
                    </a:ext>
                  </a:extLst>
                </a:gridCol>
                <a:gridCol w="3139093">
                  <a:extLst>
                    <a:ext uri="{9D8B030D-6E8A-4147-A177-3AD203B41FA5}">
                      <a16:colId xmlns:a16="http://schemas.microsoft.com/office/drawing/2014/main" val="3393002210"/>
                    </a:ext>
                  </a:extLst>
                </a:gridCol>
                <a:gridCol w="5112682">
                  <a:extLst>
                    <a:ext uri="{9D8B030D-6E8A-4147-A177-3AD203B41FA5}">
                      <a16:colId xmlns:a16="http://schemas.microsoft.com/office/drawing/2014/main" val="310840823"/>
                    </a:ext>
                  </a:extLst>
                </a:gridCol>
              </a:tblGrid>
              <a:tr h="2872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1600" dirty="0">
                          <a:effectLst/>
                        </a:rPr>
                        <a:t>Rang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1600" dirty="0">
                          <a:effectLst/>
                        </a:rPr>
                        <a:t>Rubrique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5000"/>
                        </a:lnSpc>
                        <a:spcAft>
                          <a:spcPts val="0"/>
                        </a:spcAft>
                      </a:pPr>
                      <a:r>
                        <a:rPr lang="fr-FR" sz="1600" dirty="0">
                          <a:effectLst/>
                        </a:rPr>
                        <a:t>Intitulé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839504642"/>
                  </a:ext>
                </a:extLst>
              </a:tr>
              <a:tr h="426740">
                <a:tc rowSpan="9">
                  <a:txBody>
                    <a:bodyPr/>
                    <a:lstStyle/>
                    <a:p>
                      <a:pPr algn="ctr">
                        <a:lnSpc>
                          <a:spcPct val="115000"/>
                        </a:lnSpc>
                        <a:spcAft>
                          <a:spcPts val="0"/>
                        </a:spcAft>
                      </a:pPr>
                      <a:r>
                        <a:rPr lang="fr-FR" sz="3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t>
                      </a:r>
                      <a:endParaRPr lang="fr-F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dirty="0">
                          <a:solidFill>
                            <a:srgbClr val="000000"/>
                          </a:solidFill>
                          <a:effectLst/>
                          <a:latin typeface="Calibri" panose="020F0502020204030204" pitchFamily="34" charset="0"/>
                        </a:rPr>
                        <a:t>Rôle de l'Etat dans l'organisation du système de santé en France : Gouvernement, Parlement au niveau politique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les </a:t>
                      </a:r>
                      <a:r>
                        <a:rPr lang="fr-FR" sz="1100" b="0" i="0" u="none" strike="noStrike" dirty="0" smtClean="0">
                          <a:solidFill>
                            <a:srgbClr val="000000"/>
                          </a:solidFill>
                          <a:effectLst/>
                          <a:latin typeface="Calibri" panose="020F0502020204030204" pitchFamily="34" charset="0"/>
                        </a:rPr>
                        <a:t>institutions </a:t>
                      </a:r>
                      <a:r>
                        <a:rPr lang="fr-FR" sz="1100" b="0" i="0" u="none" strike="noStrike" dirty="0">
                          <a:solidFill>
                            <a:srgbClr val="000000"/>
                          </a:solidFill>
                          <a:effectLst/>
                          <a:latin typeface="Calibri" panose="020F0502020204030204" pitchFamily="34" charset="0"/>
                        </a:rPr>
                        <a:t>et faire la différence entre institutions étatiques et institutions de financement soit principalement l'assurance maladie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extLst>
                  <a:ext uri="{0D108BD9-81ED-4DB2-BD59-A6C34878D82A}">
                    <a16:rowId xmlns:a16="http://schemas.microsoft.com/office/drawing/2014/main" val="10001"/>
                  </a:ext>
                </a:extLst>
              </a:tr>
              <a:tr h="0">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la caisse nationale d'assurance maladie : Contrat d'objectifs et de moyens avec l'Etat (ne pas confondre les finances de l'Etat avec celles de l'assurance maladie et plus généralement de la sécurité sociale) Connaître les dispositions de la convention médicale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extLst>
                  <a:ext uri="{0D108BD9-81ED-4DB2-BD59-A6C34878D82A}">
                    <a16:rowId xmlns:a16="http://schemas.microsoft.com/office/drawing/2014/main" val="10002"/>
                  </a:ext>
                </a:extLst>
              </a:tr>
              <a:tr h="777191">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les organismes consultatifs et autres structures nationales intervenant dans l'élaboration des politiques de santé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l'HCSP, comité consultatif national d'éthique pour les sciences de la vie et de la santé, EHESP, HCAAM.  Connaître l'existence des rapports du HCSP, savoir que l'EHESP forme les cadres du système de santé, savoir que le HCAAM produit des rapports sur le fonctionnement du système de santé et le financement de l'assurance maladie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extLst>
                  <a:ext uri="{0D108BD9-81ED-4DB2-BD59-A6C34878D82A}">
                    <a16:rowId xmlns:a16="http://schemas.microsoft.com/office/drawing/2014/main" val="10003"/>
                  </a:ext>
                </a:extLst>
              </a:tr>
              <a:tr h="0">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Missions des communes : Services communaux d'hygiène et de santé (eau potable)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extLst>
                  <a:ext uri="{0D108BD9-81ED-4DB2-BD59-A6C34878D82A}">
                    <a16:rowId xmlns:a16="http://schemas.microsoft.com/office/drawing/2014/main" val="10004"/>
                  </a:ext>
                </a:extLst>
              </a:tr>
              <a:tr h="760413">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Connaître les "trois composantes" de l'offre de soins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Savoir que ces trois composantes sont : Etablissements de santé, professionnels de santé, industrie biomédicale. Connaître la différence entre un lit et une place (terme pour les Hôpitaux de jour). Comprendre les évolutions avec une baisse des lits d'hospitalisation complète et une augmentation des places en HDJ.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extLst>
                  <a:ext uri="{0D108BD9-81ED-4DB2-BD59-A6C34878D82A}">
                    <a16:rowId xmlns:a16="http://schemas.microsoft.com/office/drawing/2014/main" val="10005"/>
                  </a:ext>
                </a:extLst>
              </a:tr>
              <a:tr h="205408">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Démographie médicale en France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Savoir que la densité médicale en France est de 337/100 000 habitants. Triplement de la part des médecins actifs de plus de 60 ans entre 1999 et 2015.  Vieillissement de la population médicale installée en ville, féminisation de la profession médicale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extLst>
                  <a:ext uri="{0D108BD9-81ED-4DB2-BD59-A6C34878D82A}">
                    <a16:rowId xmlns:a16="http://schemas.microsoft.com/office/drawing/2014/main" val="10006"/>
                  </a:ext>
                </a:extLst>
              </a:tr>
              <a:tr h="648003">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dirty="0">
                          <a:solidFill>
                            <a:srgbClr val="000000"/>
                          </a:solidFill>
                          <a:effectLst/>
                          <a:latin typeface="Calibri" panose="020F0502020204030204" pitchFamily="34" charset="0"/>
                        </a:rPr>
                        <a:t>Convergence des modalités de financement en Europe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Mixité du financement qui repose sur un financement fiscal et contributions sociales en France, Grande Bretagne et Allemagne. Comprendre que le financement de l'assurance maladie repose sur la CSG en France (différence avec la sécurité sociale)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extLst>
                  <a:ext uri="{0D108BD9-81ED-4DB2-BD59-A6C34878D82A}">
                    <a16:rowId xmlns:a16="http://schemas.microsoft.com/office/drawing/2014/main" val="10007"/>
                  </a:ext>
                </a:extLst>
              </a:tr>
              <a:tr h="0">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Orientations communes dans l'évolution des systèmes de santé en Europe avec un recentrage vers les soins primaires et prise en charge organisée des maladies chroniques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CBE4"/>
                    </a:solidFill>
                  </a:tcPr>
                </a:tc>
                <a:extLst>
                  <a:ext uri="{0D108BD9-81ED-4DB2-BD59-A6C34878D82A}">
                    <a16:rowId xmlns:a16="http://schemas.microsoft.com/office/drawing/2014/main" val="10008"/>
                  </a:ext>
                </a:extLst>
              </a:tr>
              <a:tr h="391577">
                <a:tc vMerge="1">
                  <a:txBody>
                    <a:bodyPr/>
                    <a:lstStyle/>
                    <a:p>
                      <a:pPr algn="ct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665" marR="2866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l" fontAlgn="ctr"/>
                      <a:r>
                        <a:rPr lang="fr-FR" sz="1100" b="0" i="0" u="none" strike="noStrike">
                          <a:solidFill>
                            <a:srgbClr val="000000"/>
                          </a:solidFill>
                          <a:effectLst/>
                          <a:latin typeface="Calibri" panose="020F0502020204030204" pitchFamily="34" charset="0"/>
                        </a:rPr>
                        <a:t>Postes de dépense du plus au moins important en France (hôpital, médecine de ville puis médicaments).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tc>
                  <a:txBody>
                    <a:bodyPr/>
                    <a:lstStyle/>
                    <a:p>
                      <a:pPr algn="l" fontAlgn="ctr"/>
                      <a:r>
                        <a:rPr lang="fr-FR" sz="1100" b="0" i="0" u="none" strike="noStrike" dirty="0">
                          <a:solidFill>
                            <a:srgbClr val="000000"/>
                          </a:solidFill>
                          <a:effectLst/>
                          <a:latin typeface="Calibri" panose="020F0502020204030204" pitchFamily="34" charset="0"/>
                        </a:rPr>
                        <a:t>Connaître les pourcentages respectifs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CBE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8036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51488" y="1124744"/>
            <a:ext cx="9001000" cy="5040560"/>
          </a:xfrm>
        </p:spPr>
        <p:txBody>
          <a:bodyPr>
            <a:normAutofit fontScale="85000" lnSpcReduction="10000"/>
          </a:bodyPr>
          <a:lstStyle/>
          <a:p>
            <a:pPr>
              <a:lnSpc>
                <a:spcPct val="80000"/>
              </a:lnSpc>
            </a:pPr>
            <a:r>
              <a:rPr lang="fr-FR" altLang="fr-FR" sz="2400" dirty="0">
                <a:solidFill>
                  <a:srgbClr val="0070C0"/>
                </a:solidFill>
              </a:rPr>
              <a:t>Création d'Agences Régionales de Santé </a:t>
            </a:r>
            <a:endParaRPr lang="fr-FR" altLang="fr-FR" sz="2400" dirty="0" smtClean="0">
              <a:solidFill>
                <a:srgbClr val="0070C0"/>
              </a:solidFill>
            </a:endParaRPr>
          </a:p>
          <a:p>
            <a:pPr marL="0" indent="0">
              <a:lnSpc>
                <a:spcPct val="80000"/>
              </a:lnSpc>
              <a:buNone/>
            </a:pPr>
            <a:endParaRPr lang="fr-FR" altLang="fr-FR" sz="2400" dirty="0" smtClean="0">
              <a:solidFill>
                <a:srgbClr val="FF0000"/>
              </a:solidFill>
            </a:endParaRPr>
          </a:p>
          <a:p>
            <a:pPr marL="0" indent="0">
              <a:lnSpc>
                <a:spcPct val="80000"/>
              </a:lnSpc>
              <a:buNone/>
            </a:pPr>
            <a:r>
              <a:rPr lang="fr-FR" altLang="fr-FR" sz="2400" dirty="0" smtClean="0">
                <a:solidFill>
                  <a:srgbClr val="FF0000"/>
                </a:solidFill>
              </a:rPr>
              <a:t>Pour meilleure prise en compte des besoins/offres à l’échelle des </a:t>
            </a:r>
            <a:r>
              <a:rPr lang="fr-FR" altLang="fr-FR" sz="2400" u="sng" dirty="0" smtClean="0">
                <a:solidFill>
                  <a:srgbClr val="FF0000"/>
                </a:solidFill>
              </a:rPr>
              <a:t>territoires</a:t>
            </a:r>
            <a:r>
              <a:rPr lang="fr-FR" altLang="fr-FR" sz="2400" dirty="0" smtClean="0">
                <a:solidFill>
                  <a:srgbClr val="FF0000"/>
                </a:solidFill>
              </a:rPr>
              <a:t> pour décliner au mieux la politique nationale de santé</a:t>
            </a:r>
          </a:p>
          <a:p>
            <a:pPr marL="0" indent="0">
              <a:lnSpc>
                <a:spcPct val="80000"/>
              </a:lnSpc>
              <a:buNone/>
            </a:pPr>
            <a:endParaRPr lang="fr-FR" altLang="fr-FR" sz="2400" dirty="0"/>
          </a:p>
          <a:p>
            <a:pPr>
              <a:lnSpc>
                <a:spcPct val="80000"/>
              </a:lnSpc>
            </a:pPr>
            <a:r>
              <a:rPr lang="fr-FR" altLang="fr-FR" sz="2400" dirty="0" smtClean="0">
                <a:solidFill>
                  <a:srgbClr val="0070C0"/>
                </a:solidFill>
              </a:rPr>
              <a:t>Améliorer l’offre de Médecine libérale – Soins de 1</a:t>
            </a:r>
            <a:r>
              <a:rPr lang="fr-FR" altLang="fr-FR" sz="2400" baseline="30000" dirty="0" smtClean="0">
                <a:solidFill>
                  <a:srgbClr val="0070C0"/>
                </a:solidFill>
              </a:rPr>
              <a:t>er</a:t>
            </a:r>
            <a:r>
              <a:rPr lang="fr-FR" altLang="fr-FR" sz="2400" dirty="0" smtClean="0">
                <a:solidFill>
                  <a:srgbClr val="0070C0"/>
                </a:solidFill>
              </a:rPr>
              <a:t> recours</a:t>
            </a:r>
            <a:r>
              <a:rPr lang="fr-FR" altLang="fr-FR" sz="2400" dirty="0" smtClean="0"/>
              <a:t>: </a:t>
            </a:r>
          </a:p>
          <a:p>
            <a:pPr lvl="1">
              <a:lnSpc>
                <a:spcPct val="80000"/>
              </a:lnSpc>
            </a:pPr>
            <a:r>
              <a:rPr lang="fr-FR" altLang="fr-FR" sz="2000" dirty="0" err="1" smtClean="0"/>
              <a:t>Obj</a:t>
            </a:r>
            <a:r>
              <a:rPr lang="fr-FR" altLang="fr-FR" sz="2000" dirty="0" smtClean="0"/>
              <a:t> : Facilite l’installation dans les </a:t>
            </a:r>
            <a:r>
              <a:rPr lang="fr-FR" altLang="fr-FR" sz="2000" dirty="0"/>
              <a:t>déserts </a:t>
            </a:r>
            <a:r>
              <a:rPr lang="fr-FR" altLang="fr-FR" sz="2000" dirty="0" smtClean="0"/>
              <a:t>médicaux </a:t>
            </a:r>
          </a:p>
          <a:p>
            <a:pPr lvl="1">
              <a:lnSpc>
                <a:spcPct val="80000"/>
              </a:lnSpc>
            </a:pPr>
            <a:r>
              <a:rPr lang="fr-FR" altLang="fr-FR" sz="2000" dirty="0" smtClean="0"/>
              <a:t>Création du </a:t>
            </a:r>
            <a:r>
              <a:rPr lang="fr-FR" altLang="fr-FR" b="1" dirty="0" smtClean="0">
                <a:solidFill>
                  <a:srgbClr val="00B050"/>
                </a:solidFill>
              </a:rPr>
              <a:t>CESP</a:t>
            </a:r>
            <a:r>
              <a:rPr lang="fr-FR" altLang="fr-FR" sz="2000" dirty="0"/>
              <a:t> : Contrat d'engagement de service </a:t>
            </a:r>
            <a:r>
              <a:rPr lang="fr-FR" altLang="fr-FR" sz="2000" dirty="0" smtClean="0"/>
              <a:t>public</a:t>
            </a:r>
          </a:p>
          <a:p>
            <a:pPr lvl="1">
              <a:lnSpc>
                <a:spcPct val="80000"/>
              </a:lnSpc>
            </a:pPr>
            <a:r>
              <a:rPr lang="fr-FR" altLang="fr-FR" sz="2000" dirty="0"/>
              <a:t>D</a:t>
            </a:r>
            <a:r>
              <a:rPr lang="fr-FR" altLang="fr-FR" sz="2000" dirty="0" smtClean="0"/>
              <a:t>éveloppement maisons de santé pluridisciplinaires MSP, centres de santé, réseaux de santé</a:t>
            </a:r>
          </a:p>
          <a:p>
            <a:pPr marL="457200" lvl="1" indent="0">
              <a:lnSpc>
                <a:spcPct val="80000"/>
              </a:lnSpc>
              <a:buNone/>
            </a:pPr>
            <a:endParaRPr lang="fr-FR" altLang="fr-FR" sz="2000" dirty="0"/>
          </a:p>
          <a:p>
            <a:pPr>
              <a:lnSpc>
                <a:spcPct val="80000"/>
              </a:lnSpc>
            </a:pPr>
            <a:r>
              <a:rPr lang="fr-FR" altLang="fr-FR" sz="2400" dirty="0" smtClean="0">
                <a:solidFill>
                  <a:srgbClr val="0070C0"/>
                </a:solidFill>
              </a:rPr>
              <a:t>Hôpital public </a:t>
            </a:r>
            <a:r>
              <a:rPr lang="fr-FR" altLang="fr-FR" sz="2400" dirty="0" smtClean="0">
                <a:solidFill>
                  <a:srgbClr val="0070C0"/>
                </a:solidFill>
                <a:sym typeface="Wingdings" panose="05000000000000000000" pitchFamily="2" charset="2"/>
              </a:rPr>
              <a:t> </a:t>
            </a:r>
            <a:r>
              <a:rPr lang="fr-FR" altLang="fr-FR" sz="2400" dirty="0" smtClean="0">
                <a:solidFill>
                  <a:srgbClr val="0070C0"/>
                </a:solidFill>
              </a:rPr>
              <a:t>Redéfinit </a:t>
            </a:r>
            <a:r>
              <a:rPr lang="fr-FR" altLang="fr-FR" sz="2400" dirty="0">
                <a:solidFill>
                  <a:srgbClr val="0070C0"/>
                </a:solidFill>
              </a:rPr>
              <a:t>et élargit le champ du service public hospitalier </a:t>
            </a:r>
          </a:p>
          <a:p>
            <a:pPr lvl="1">
              <a:buClr>
                <a:srgbClr val="25A79B"/>
              </a:buClr>
            </a:pPr>
            <a:r>
              <a:rPr lang="fr-FR" altLang="fr-FR" sz="2000" dirty="0">
                <a:solidFill>
                  <a:srgbClr val="0070C0"/>
                </a:solidFill>
              </a:rPr>
              <a:t>14 missions de service public </a:t>
            </a:r>
          </a:p>
          <a:p>
            <a:pPr lvl="1">
              <a:buClr>
                <a:srgbClr val="25A79B"/>
              </a:buClr>
            </a:pPr>
            <a:r>
              <a:rPr lang="fr-FR" altLang="fr-FR" sz="2000" dirty="0">
                <a:sym typeface="Wingdings" panose="05000000000000000000" pitchFamily="2" charset="2"/>
              </a:rPr>
              <a:t>Obligations de l’établissement assurant une mission de service public : </a:t>
            </a:r>
          </a:p>
          <a:p>
            <a:pPr lvl="2">
              <a:buClr>
                <a:srgbClr val="25A79B"/>
              </a:buClr>
            </a:pPr>
            <a:r>
              <a:rPr lang="fr-FR" altLang="fr-FR" sz="2000" dirty="0">
                <a:sym typeface="Wingdings" panose="05000000000000000000" pitchFamily="2" charset="2"/>
              </a:rPr>
              <a:t>Égal accès à des soins de qualité à tous les patients, en l’absence de discrimination,</a:t>
            </a:r>
          </a:p>
          <a:p>
            <a:pPr lvl="2">
              <a:buClr>
                <a:srgbClr val="25A79B"/>
              </a:buClr>
            </a:pPr>
            <a:r>
              <a:rPr lang="fr-FR" altLang="fr-FR" sz="2000" dirty="0">
                <a:sym typeface="Wingdings" panose="05000000000000000000" pitchFamily="2" charset="2"/>
              </a:rPr>
              <a:t>24h / </a:t>
            </a:r>
            <a:r>
              <a:rPr lang="fr-FR" altLang="fr-FR" sz="2000" dirty="0" smtClean="0">
                <a:sym typeface="Wingdings" panose="05000000000000000000" pitchFamily="2" charset="2"/>
              </a:rPr>
              <a:t>24h</a:t>
            </a:r>
          </a:p>
          <a:p>
            <a:pPr lvl="1">
              <a:buClr>
                <a:srgbClr val="25A79B"/>
              </a:buClr>
            </a:pPr>
            <a:r>
              <a:rPr lang="fr-FR" altLang="fr-FR" sz="2000" dirty="0">
                <a:solidFill>
                  <a:srgbClr val="0070C0"/>
                </a:solidFill>
                <a:sym typeface="Wingdings" panose="05000000000000000000" pitchFamily="2" charset="2"/>
              </a:rPr>
              <a:t>Nouvelle gouvernance et organisation interne</a:t>
            </a:r>
          </a:p>
          <a:p>
            <a:pPr lvl="2">
              <a:buClr>
                <a:srgbClr val="25A79B"/>
              </a:buClr>
              <a:defRPr/>
            </a:pPr>
            <a:r>
              <a:rPr lang="fr-FR" sz="1600" b="1" dirty="0" smtClean="0"/>
              <a:t>conseil </a:t>
            </a:r>
            <a:r>
              <a:rPr lang="fr-FR" sz="1600" b="1" dirty="0"/>
              <a:t>de surveillance</a:t>
            </a:r>
            <a:r>
              <a:rPr lang="fr-FR" sz="1600" dirty="0"/>
              <a:t>, </a:t>
            </a:r>
            <a:r>
              <a:rPr lang="fr-FR" sz="1600" b="1" dirty="0"/>
              <a:t>directoire</a:t>
            </a:r>
            <a:r>
              <a:rPr lang="fr-FR" sz="1600" dirty="0"/>
              <a:t>, </a:t>
            </a:r>
            <a:r>
              <a:rPr lang="fr-FR" sz="1600" b="1" dirty="0"/>
              <a:t>directeur</a:t>
            </a:r>
            <a:r>
              <a:rPr lang="fr-FR" sz="1600" dirty="0"/>
              <a:t>, </a:t>
            </a:r>
            <a:r>
              <a:rPr lang="fr-FR" sz="1600" b="1" dirty="0"/>
              <a:t>commission médicale d’établissement</a:t>
            </a:r>
            <a:r>
              <a:rPr lang="fr-FR" sz="1600" dirty="0"/>
              <a:t>, instances consultatives.</a:t>
            </a:r>
          </a:p>
          <a:p>
            <a:pPr marL="914400" lvl="2" indent="0">
              <a:buClr>
                <a:srgbClr val="25A79B"/>
              </a:buClr>
              <a:buNone/>
            </a:pPr>
            <a:endParaRPr lang="fr-FR" altLang="fr-FR" sz="2000" dirty="0">
              <a:sym typeface="Wingdings" panose="05000000000000000000" pitchFamily="2" charset="2"/>
            </a:endParaRPr>
          </a:p>
          <a:p>
            <a:pPr>
              <a:lnSpc>
                <a:spcPct val="80000"/>
              </a:lnSpc>
            </a:pPr>
            <a:endParaRPr lang="fr-FR" altLang="fr-FR" sz="2400" b="1" dirty="0" smtClean="0"/>
          </a:p>
          <a:p>
            <a:pPr marL="0" indent="0">
              <a:lnSpc>
                <a:spcPct val="80000"/>
              </a:lnSpc>
              <a:buNone/>
            </a:pPr>
            <a:endParaRPr lang="fr-FR" altLang="fr-FR" sz="2400" dirty="0"/>
          </a:p>
          <a:p>
            <a:endParaRPr lang="fr-FR" sz="2400" dirty="0"/>
          </a:p>
        </p:txBody>
      </p:sp>
      <p:sp>
        <p:nvSpPr>
          <p:cNvPr id="4" name="Espace réservé du texte 3"/>
          <p:cNvSpPr>
            <a:spLocks noGrp="1"/>
          </p:cNvSpPr>
          <p:nvPr>
            <p:ph type="body" sz="quarter" idx="16"/>
          </p:nvPr>
        </p:nvSpPr>
        <p:spPr>
          <a:xfrm>
            <a:off x="276519" y="260648"/>
            <a:ext cx="8604448" cy="720725"/>
          </a:xfrm>
        </p:spPr>
        <p:txBody>
          <a:bodyPr vert="horz" lIns="91440" tIns="45720" rIns="91440" bIns="45720" rtlCol="0">
            <a:normAutofit/>
          </a:bodyPr>
          <a:lstStyle/>
          <a:p>
            <a:r>
              <a:rPr lang="fr-FR" altLang="fr-FR" sz="2800" dirty="0"/>
              <a:t>Loi Hôpital, Patients, Santé et Territoires du 21 juillet 2009</a:t>
            </a: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30</a:t>
            </a:fld>
            <a:endParaRPr lang="fr-FR"/>
          </a:p>
        </p:txBody>
      </p:sp>
    </p:spTree>
    <p:extLst>
      <p:ext uri="{BB962C8B-B14F-4D97-AF65-F5344CB8AC3E}">
        <p14:creationId xmlns:p14="http://schemas.microsoft.com/office/powerpoint/2010/main" val="1431585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962054"/>
            <a:ext cx="8507288" cy="5040560"/>
          </a:xfrm>
        </p:spPr>
        <p:txBody>
          <a:bodyPr>
            <a:noAutofit/>
          </a:bodyPr>
          <a:lstStyle/>
          <a:p>
            <a:pPr marL="342900" lvl="1" indent="-342900" fontAlgn="base">
              <a:buClr>
                <a:srgbClr val="25A79B"/>
              </a:buClr>
            </a:pPr>
            <a:r>
              <a:rPr lang="fr-FR" altLang="fr-FR" sz="1800" dirty="0" smtClean="0">
                <a:solidFill>
                  <a:srgbClr val="00B0F0"/>
                </a:solidFill>
              </a:rPr>
              <a:t>Améliorer la prévention </a:t>
            </a:r>
            <a:r>
              <a:rPr lang="fr-FR" altLang="fr-FR" sz="1400" dirty="0" smtClean="0"/>
              <a:t>Ex</a:t>
            </a:r>
            <a:r>
              <a:rPr lang="fr-FR" altLang="fr-FR" sz="1400" dirty="0"/>
              <a:t>: Tabagisme (paquet neutre, prescription substituts nicotiniques facilité), nutrition et emballages alimentaires (</a:t>
            </a:r>
            <a:r>
              <a:rPr lang="fr-FR" sz="1400" dirty="0"/>
              <a:t>information du consommateur sur la qualité nutritionnelle)</a:t>
            </a:r>
          </a:p>
          <a:p>
            <a:pPr marL="457200" lvl="1" indent="0">
              <a:lnSpc>
                <a:spcPct val="80000"/>
              </a:lnSpc>
              <a:buNone/>
            </a:pPr>
            <a:endParaRPr lang="fr-FR" altLang="fr-FR" sz="1400" dirty="0"/>
          </a:p>
          <a:p>
            <a:pPr marL="342900" lvl="1" indent="-342900" fontAlgn="base">
              <a:buClr>
                <a:srgbClr val="25A79B"/>
              </a:buClr>
            </a:pPr>
            <a:r>
              <a:rPr lang="fr-FR" altLang="fr-FR" sz="1800" dirty="0" smtClean="0">
                <a:solidFill>
                  <a:srgbClr val="00B0F0"/>
                </a:solidFill>
              </a:rPr>
              <a:t>Améliorer l’accès au soins </a:t>
            </a:r>
            <a:r>
              <a:rPr lang="fr-FR" altLang="fr-FR" sz="1400" dirty="0" smtClean="0"/>
              <a:t>Ex</a:t>
            </a:r>
            <a:r>
              <a:rPr lang="fr-FR" altLang="fr-FR" sz="1400" dirty="0"/>
              <a:t>: Proposition du tiers payant généralisé chez le médecin</a:t>
            </a:r>
          </a:p>
          <a:p>
            <a:pPr fontAlgn="base"/>
            <a:endParaRPr lang="fr-FR" altLang="fr-FR" sz="1400" dirty="0" smtClean="0"/>
          </a:p>
          <a:p>
            <a:pPr marL="342900" lvl="1" indent="-342900" fontAlgn="base">
              <a:buClr>
                <a:srgbClr val="25A79B"/>
              </a:buClr>
            </a:pPr>
            <a:r>
              <a:rPr lang="fr-FR" altLang="fr-FR" sz="1800" dirty="0">
                <a:solidFill>
                  <a:srgbClr val="00B0F0"/>
                </a:solidFill>
              </a:rPr>
              <a:t>Renforcer les droits et la sécurité des </a:t>
            </a:r>
            <a:r>
              <a:rPr lang="fr-FR" altLang="fr-FR" sz="1800" dirty="0" smtClean="0">
                <a:solidFill>
                  <a:srgbClr val="00B0F0"/>
                </a:solidFill>
              </a:rPr>
              <a:t>patients </a:t>
            </a:r>
            <a:r>
              <a:rPr lang="fr-FR" altLang="fr-FR" sz="1400" dirty="0" smtClean="0"/>
              <a:t>Ex: Améliorer l’accès aux données de santé « open data » </a:t>
            </a:r>
            <a:r>
              <a:rPr lang="fr-FR" sz="1400" dirty="0" smtClean="0"/>
              <a:t>tout en respectant la protection de la vie privée. </a:t>
            </a:r>
          </a:p>
          <a:p>
            <a:pPr marL="457200" lvl="1" indent="0">
              <a:lnSpc>
                <a:spcPct val="80000"/>
              </a:lnSpc>
              <a:buNone/>
            </a:pPr>
            <a:endParaRPr lang="fr-FR" altLang="fr-FR" sz="1400" dirty="0"/>
          </a:p>
          <a:p>
            <a:pPr>
              <a:buClr>
                <a:srgbClr val="25A79B"/>
              </a:buClr>
            </a:pPr>
            <a:r>
              <a:rPr lang="fr-FR" altLang="fr-FR" sz="1800" dirty="0">
                <a:solidFill>
                  <a:srgbClr val="00B0F0"/>
                </a:solidFill>
              </a:rPr>
              <a:t>Réorganiser l’offre de soins hospitalière</a:t>
            </a:r>
          </a:p>
          <a:p>
            <a:pPr lvl="2">
              <a:buClr>
                <a:srgbClr val="25A79B"/>
              </a:buClr>
            </a:pPr>
            <a:r>
              <a:rPr lang="fr-FR" altLang="fr-FR" sz="1800" dirty="0"/>
              <a:t>Création des GHT (groupements hospitaliers de territoire) </a:t>
            </a:r>
          </a:p>
          <a:p>
            <a:pPr lvl="2">
              <a:buClr>
                <a:srgbClr val="25A79B"/>
              </a:buClr>
            </a:pPr>
            <a:r>
              <a:rPr lang="fr-FR" altLang="fr-FR" sz="1800" dirty="0"/>
              <a:t>Un GHT : </a:t>
            </a:r>
          </a:p>
          <a:p>
            <a:pPr lvl="3">
              <a:buClr>
                <a:srgbClr val="25A79B"/>
              </a:buClr>
            </a:pPr>
            <a:r>
              <a:rPr lang="fr-FR" altLang="fr-FR" sz="1600" dirty="0"/>
              <a:t>plusieurs hôpitaux qui se regroupent </a:t>
            </a:r>
          </a:p>
          <a:p>
            <a:pPr lvl="3">
              <a:buClr>
                <a:srgbClr val="25A79B"/>
              </a:buClr>
            </a:pPr>
            <a:r>
              <a:rPr lang="fr-FR" altLang="fr-FR" sz="1600" dirty="0"/>
              <a:t>avec un projet médical partagé </a:t>
            </a:r>
          </a:p>
          <a:p>
            <a:pPr lvl="3">
              <a:buClr>
                <a:srgbClr val="25A79B"/>
              </a:buClr>
            </a:pPr>
            <a:r>
              <a:rPr lang="fr-FR" altLang="fr-FR" sz="1600" dirty="0"/>
              <a:t>et des moyens communs pour proposer des soins à une </a:t>
            </a:r>
            <a:r>
              <a:rPr lang="fr-FR" altLang="fr-FR" sz="1600" dirty="0" smtClean="0"/>
              <a:t>populatio</a:t>
            </a:r>
            <a:r>
              <a:rPr lang="fr-FR" altLang="fr-FR" sz="1600" dirty="0"/>
              <a:t>n</a:t>
            </a:r>
            <a:endParaRPr lang="fr-FR" altLang="fr-FR" sz="1400" dirty="0"/>
          </a:p>
          <a:p>
            <a:pPr lvl="2">
              <a:buClr>
                <a:srgbClr val="25A79B"/>
              </a:buClr>
            </a:pPr>
            <a:r>
              <a:rPr lang="fr-FR" altLang="fr-FR" sz="1800" dirty="0"/>
              <a:t>Exemple : </a:t>
            </a:r>
            <a:r>
              <a:rPr lang="fr-FR" sz="1800" dirty="0"/>
              <a:t>GHT « Val Rhône Centre » composé de 9 </a:t>
            </a:r>
            <a:r>
              <a:rPr lang="fr-FR" sz="1800" dirty="0" smtClean="0"/>
              <a:t>établissements</a:t>
            </a:r>
          </a:p>
          <a:p>
            <a:pPr lvl="3">
              <a:buClr>
                <a:srgbClr val="25A79B"/>
              </a:buClr>
            </a:pPr>
            <a:r>
              <a:rPr lang="fr-FR" sz="1400" dirty="0" smtClean="0"/>
              <a:t>dont </a:t>
            </a:r>
            <a:r>
              <a:rPr lang="fr-FR" sz="1400" dirty="0"/>
              <a:t>les Hospices civils de Lyon, CH </a:t>
            </a:r>
            <a:r>
              <a:rPr lang="fr-FR" sz="1400" dirty="0" err="1"/>
              <a:t>Albigny</a:t>
            </a:r>
            <a:r>
              <a:rPr lang="fr-FR" sz="1400" dirty="0"/>
              <a:t>-sur-Saône, Neuville-sur-Saône et Sainte-Foy-lès-Lyon (ancien GHT Rhône Centre) et les CH de Vienne, de Givors, de Beaurepaire, de Condrieu, et du Pilat rhodanien (ancien GHT Val Rhône). </a:t>
            </a:r>
            <a:endParaRPr lang="fr-FR" sz="1400" dirty="0" smtClean="0"/>
          </a:p>
          <a:p>
            <a:pPr lvl="3">
              <a:buClr>
                <a:srgbClr val="25A79B"/>
              </a:buClr>
            </a:pPr>
            <a:r>
              <a:rPr lang="fr-FR" sz="1400" dirty="0"/>
              <a:t>Couvre une population d’environ 2 millions d’habitants</a:t>
            </a:r>
            <a:endParaRPr lang="fr-FR" altLang="fr-FR" sz="1400" dirty="0"/>
          </a:p>
          <a:p>
            <a:pPr marL="457200" lvl="1" indent="0">
              <a:lnSpc>
                <a:spcPct val="80000"/>
              </a:lnSpc>
              <a:buNone/>
            </a:pPr>
            <a:endParaRPr lang="fr-FR" altLang="fr-FR" sz="1600" dirty="0" smtClean="0"/>
          </a:p>
          <a:p>
            <a:endParaRPr lang="fr-FR" sz="2000" dirty="0"/>
          </a:p>
        </p:txBody>
      </p:sp>
      <p:sp>
        <p:nvSpPr>
          <p:cNvPr id="4" name="Espace réservé du texte 3"/>
          <p:cNvSpPr>
            <a:spLocks noGrp="1"/>
          </p:cNvSpPr>
          <p:nvPr>
            <p:ph type="body" sz="quarter" idx="16"/>
          </p:nvPr>
        </p:nvSpPr>
        <p:spPr>
          <a:xfrm>
            <a:off x="94928" y="260648"/>
            <a:ext cx="9108504" cy="720725"/>
          </a:xfrm>
        </p:spPr>
        <p:txBody>
          <a:bodyPr>
            <a:noAutofit/>
          </a:bodyPr>
          <a:lstStyle/>
          <a:p>
            <a:r>
              <a:rPr lang="fr-FR" altLang="fr-FR" sz="2800" dirty="0"/>
              <a:t>Loi </a:t>
            </a:r>
            <a:r>
              <a:rPr lang="fr-FR" altLang="fr-FR" sz="2800" dirty="0" smtClean="0"/>
              <a:t>de modernisation du système de santé du 26 janvier 2016</a:t>
            </a:r>
            <a:endParaRPr lang="fr-FR" altLang="fr-FR" sz="2800" dirty="0"/>
          </a:p>
        </p:txBody>
      </p:sp>
    </p:spTree>
    <p:extLst>
      <p:ext uri="{BB962C8B-B14F-4D97-AF65-F5344CB8AC3E}">
        <p14:creationId xmlns:p14="http://schemas.microsoft.com/office/powerpoint/2010/main" val="247830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932732"/>
            <a:ext cx="8748464" cy="5399955"/>
          </a:xfrm>
        </p:spPr>
        <p:txBody>
          <a:bodyPr>
            <a:normAutofit/>
          </a:bodyPr>
          <a:lstStyle/>
          <a:p>
            <a:r>
              <a:rPr lang="fr-FR" sz="2400" dirty="0" smtClean="0">
                <a:solidFill>
                  <a:srgbClr val="0070C0"/>
                </a:solidFill>
              </a:rPr>
              <a:t>Déploiement </a:t>
            </a:r>
            <a:r>
              <a:rPr lang="fr-FR" sz="2400" dirty="0">
                <a:solidFill>
                  <a:srgbClr val="0070C0"/>
                </a:solidFill>
              </a:rPr>
              <a:t>des Communautés professionnelles territoriales de santé (CPTS) </a:t>
            </a:r>
          </a:p>
          <a:p>
            <a:pPr lvl="1">
              <a:buFont typeface="Wingdings" panose="05000000000000000000" pitchFamily="2" charset="2"/>
              <a:buChar char="Ø"/>
            </a:pPr>
            <a:r>
              <a:rPr lang="fr-FR" sz="2100" dirty="0"/>
              <a:t>Regroupent les professionnels d’un même territoire qui souhaitent s’organiser – à leur initiative – autour d’un projet de santé (</a:t>
            </a:r>
            <a:r>
              <a:rPr lang="fr-FR" sz="2100" dirty="0" err="1"/>
              <a:t>pré-requis</a:t>
            </a:r>
            <a:r>
              <a:rPr lang="fr-FR" sz="2100" dirty="0"/>
              <a:t> à la contractualisation entre les professionnels et l’ARS)</a:t>
            </a:r>
          </a:p>
          <a:p>
            <a:pPr lvl="1">
              <a:buFont typeface="Wingdings" panose="05000000000000000000" pitchFamily="2" charset="2"/>
              <a:buChar char="Ø"/>
            </a:pPr>
            <a:endParaRPr lang="fr-FR" sz="2000" dirty="0" smtClean="0"/>
          </a:p>
          <a:p>
            <a:r>
              <a:rPr lang="fr-FR" sz="2400" dirty="0" smtClean="0">
                <a:solidFill>
                  <a:srgbClr val="0070C0"/>
                </a:solidFill>
              </a:rPr>
              <a:t>Médecine libérale – incitations fortes au changement du modèle</a:t>
            </a:r>
            <a:endParaRPr lang="fr-FR" sz="2400" dirty="0" smtClean="0"/>
          </a:p>
          <a:p>
            <a:pPr lvl="1">
              <a:buFont typeface="Wingdings" panose="05000000000000000000" pitchFamily="2" charset="2"/>
              <a:buChar char="Ø"/>
            </a:pPr>
            <a:r>
              <a:rPr lang="fr-FR" sz="2200" b="1" dirty="0" smtClean="0"/>
              <a:t>Création des assistants médicaux</a:t>
            </a:r>
            <a:r>
              <a:rPr lang="fr-FR" sz="2000" dirty="0" smtClean="0"/>
              <a:t> auprès des médecins libéraux rémunérés par l’assurance </a:t>
            </a:r>
            <a:r>
              <a:rPr lang="fr-FR" sz="2000" dirty="0"/>
              <a:t>maladie (</a:t>
            </a:r>
            <a:r>
              <a:rPr lang="fr-FR" sz="2000" dirty="0" smtClean="0"/>
              <a:t>objectif </a:t>
            </a:r>
            <a:r>
              <a:rPr lang="fr-FR" sz="2000" dirty="0"/>
              <a:t>: libérer du temps </a:t>
            </a:r>
            <a:r>
              <a:rPr lang="fr-FR" sz="2000" dirty="0" smtClean="0"/>
              <a:t>médical)</a:t>
            </a:r>
            <a:endParaRPr lang="fr-FR" sz="2000" dirty="0"/>
          </a:p>
          <a:p>
            <a:pPr lvl="1">
              <a:buFont typeface="Wingdings" panose="05000000000000000000" pitchFamily="2" charset="2"/>
              <a:buChar char="Ø"/>
            </a:pPr>
            <a:r>
              <a:rPr lang="fr-FR" sz="2200" dirty="0" smtClean="0"/>
              <a:t>Salariat de MG en zone </a:t>
            </a:r>
            <a:r>
              <a:rPr lang="fr-FR" sz="2200" dirty="0" err="1" smtClean="0"/>
              <a:t>sous-dotée</a:t>
            </a:r>
            <a:r>
              <a:rPr lang="fr-FR" sz="2200" dirty="0" smtClean="0"/>
              <a:t> </a:t>
            </a:r>
          </a:p>
          <a:p>
            <a:pPr lvl="1">
              <a:buFont typeface="Wingdings" panose="05000000000000000000" pitchFamily="2" charset="2"/>
              <a:buChar char="Ø"/>
            </a:pPr>
            <a:endParaRPr lang="fr-FR" sz="2200" dirty="0" smtClean="0"/>
          </a:p>
          <a:p>
            <a:r>
              <a:rPr lang="fr-FR" sz="2400" dirty="0">
                <a:solidFill>
                  <a:srgbClr val="0070C0"/>
                </a:solidFill>
              </a:rPr>
              <a:t>Hôpitaux – articulation ville/hôpital favorisée</a:t>
            </a:r>
            <a:endParaRPr lang="fr-FR" sz="2400" dirty="0"/>
          </a:p>
          <a:p>
            <a:pPr lvl="1">
              <a:buFont typeface="Wingdings" panose="05000000000000000000" pitchFamily="2" charset="2"/>
              <a:buChar char="Ø"/>
            </a:pPr>
            <a:r>
              <a:rPr lang="fr-FR" sz="2200" b="1" dirty="0"/>
              <a:t>Modification du financement des hôpitaux et des professionnels </a:t>
            </a:r>
            <a:r>
              <a:rPr lang="fr-FR" sz="2000" dirty="0"/>
              <a:t>pour une meilleure coordination</a:t>
            </a:r>
          </a:p>
          <a:p>
            <a:endParaRPr lang="fr-FR" sz="2600" dirty="0"/>
          </a:p>
        </p:txBody>
      </p:sp>
      <p:sp>
        <p:nvSpPr>
          <p:cNvPr id="4" name="Espace réservé du texte 3"/>
          <p:cNvSpPr>
            <a:spLocks noGrp="1"/>
          </p:cNvSpPr>
          <p:nvPr>
            <p:ph type="body" sz="quarter" idx="16"/>
          </p:nvPr>
        </p:nvSpPr>
        <p:spPr>
          <a:xfrm>
            <a:off x="298376" y="260648"/>
            <a:ext cx="8604448" cy="720725"/>
          </a:xfrm>
        </p:spPr>
        <p:txBody>
          <a:bodyPr vert="horz" lIns="91440" tIns="45720" rIns="91440" bIns="45720" rtlCol="0">
            <a:normAutofit/>
          </a:bodyPr>
          <a:lstStyle/>
          <a:p>
            <a:r>
              <a:rPr lang="fr-FR" altLang="fr-FR" sz="2800" dirty="0"/>
              <a:t>Ma santé 2022, </a:t>
            </a:r>
            <a:r>
              <a:rPr lang="fr-FR" altLang="fr-FR" sz="2800" dirty="0" smtClean="0"/>
              <a:t>en cours depuis fin 2018</a:t>
            </a:r>
            <a:endParaRPr lang="fr-FR" alt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32</a:t>
            </a:fld>
            <a:endParaRPr lang="fr-FR"/>
          </a:p>
        </p:txBody>
      </p:sp>
    </p:spTree>
    <p:extLst>
      <p:ext uri="{BB962C8B-B14F-4D97-AF65-F5344CB8AC3E}">
        <p14:creationId xmlns:p14="http://schemas.microsoft.com/office/powerpoint/2010/main" val="3853218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4" name="Espace réservé du texte 3"/>
          <p:cNvSpPr>
            <a:spLocks noGrp="1"/>
          </p:cNvSpPr>
          <p:nvPr>
            <p:ph type="body" sz="quarter" idx="16"/>
          </p:nvPr>
        </p:nvSpPr>
        <p:spPr>
          <a:xfrm>
            <a:off x="381071" y="262223"/>
            <a:ext cx="6840538" cy="720725"/>
          </a:xfrm>
        </p:spPr>
        <p:txBody>
          <a:bodyPr>
            <a:normAutofit fontScale="77500" lnSpcReduction="20000"/>
          </a:bodyPr>
          <a:lstStyle/>
          <a:p>
            <a:r>
              <a:rPr lang="fr-FR" dirty="0" smtClean="0"/>
              <a:t>Quel acteurs du système de soins français ?</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33</a:t>
            </a:fld>
            <a:endParaRPr lang="fr-FR"/>
          </a:p>
        </p:txBody>
      </p:sp>
      <p:grpSp>
        <p:nvGrpSpPr>
          <p:cNvPr id="6" name="Group 18"/>
          <p:cNvGrpSpPr>
            <a:grpSpLocks/>
          </p:cNvGrpSpPr>
          <p:nvPr/>
        </p:nvGrpSpPr>
        <p:grpSpPr bwMode="auto">
          <a:xfrm>
            <a:off x="5014155" y="3031050"/>
            <a:ext cx="2925763" cy="1625600"/>
            <a:chOff x="3367" y="3021"/>
            <a:chExt cx="1843" cy="1024"/>
          </a:xfrm>
        </p:grpSpPr>
        <p:grpSp>
          <p:nvGrpSpPr>
            <p:cNvPr id="7" name="Group 9"/>
            <p:cNvGrpSpPr>
              <a:grpSpLocks/>
            </p:cNvGrpSpPr>
            <p:nvPr/>
          </p:nvGrpSpPr>
          <p:grpSpPr bwMode="auto">
            <a:xfrm>
              <a:off x="3367" y="3021"/>
              <a:ext cx="1587" cy="706"/>
              <a:chOff x="3231" y="2659"/>
              <a:chExt cx="1587" cy="706"/>
            </a:xfrm>
          </p:grpSpPr>
          <p:sp>
            <p:nvSpPr>
              <p:cNvPr id="9" name="AutoShape 10"/>
              <p:cNvSpPr>
                <a:spLocks noChangeArrowheads="1"/>
              </p:cNvSpPr>
              <p:nvPr/>
            </p:nvSpPr>
            <p:spPr bwMode="auto">
              <a:xfrm>
                <a:off x="3288" y="2659"/>
                <a:ext cx="1452" cy="680"/>
              </a:xfrm>
              <a:prstGeom prst="roundRect">
                <a:avLst>
                  <a:gd name="adj" fmla="val 16667"/>
                </a:avLst>
              </a:prstGeom>
              <a:solidFill>
                <a:srgbClr val="FFFFB7"/>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10" name="Text Box 11"/>
              <p:cNvSpPr txBox="1">
                <a:spLocks noChangeArrowheads="1"/>
              </p:cNvSpPr>
              <p:nvPr/>
            </p:nvSpPr>
            <p:spPr bwMode="auto">
              <a:xfrm>
                <a:off x="3231" y="2725"/>
                <a:ext cx="1587"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r-FR" altLang="fr-FR" sz="2400" dirty="0" smtClean="0">
                    <a:latin typeface="Tahoma" pitchFamily="34" charset="0"/>
                  </a:rPr>
                  <a:t>Population</a:t>
                </a:r>
              </a:p>
              <a:p>
                <a:pPr algn="ctr">
                  <a:spcBef>
                    <a:spcPct val="50000"/>
                  </a:spcBef>
                  <a:buFontTx/>
                  <a:buNone/>
                </a:pPr>
                <a:r>
                  <a:rPr lang="fr-FR" altLang="fr-FR" sz="2400" dirty="0" smtClean="0">
                    <a:latin typeface="Tahoma" pitchFamily="34" charset="0"/>
                  </a:rPr>
                  <a:t>Patients</a:t>
                </a:r>
                <a:endParaRPr lang="fr-FR" altLang="fr-FR" sz="2400" dirty="0">
                  <a:latin typeface="Tahoma" pitchFamily="34" charset="0"/>
                </a:endParaRPr>
              </a:p>
            </p:txBody>
          </p:sp>
        </p:grpSp>
        <p:sp>
          <p:nvSpPr>
            <p:cNvPr id="8" name="Text Box 12"/>
            <p:cNvSpPr txBox="1">
              <a:spLocks noChangeArrowheads="1"/>
            </p:cNvSpPr>
            <p:nvPr/>
          </p:nvSpPr>
          <p:spPr bwMode="auto">
            <a:xfrm>
              <a:off x="3379" y="3793"/>
              <a:ext cx="18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000" b="1" dirty="0"/>
                <a:t>Demande</a:t>
              </a:r>
              <a:r>
                <a:rPr lang="fr-FR" altLang="fr-FR" sz="2000" dirty="0"/>
                <a:t> de </a:t>
              </a:r>
              <a:r>
                <a:rPr lang="fr-FR" altLang="fr-FR" sz="2000" dirty="0" smtClean="0">
                  <a:latin typeface="Tahoma" pitchFamily="34" charset="0"/>
                </a:rPr>
                <a:t>soins</a:t>
              </a:r>
            </a:p>
          </p:txBody>
        </p:sp>
      </p:grpSp>
      <p:grpSp>
        <p:nvGrpSpPr>
          <p:cNvPr id="11" name="Group 21"/>
          <p:cNvGrpSpPr>
            <a:grpSpLocks/>
          </p:cNvGrpSpPr>
          <p:nvPr/>
        </p:nvGrpSpPr>
        <p:grpSpPr bwMode="auto">
          <a:xfrm>
            <a:off x="2656716" y="2052231"/>
            <a:ext cx="3240509" cy="1574065"/>
            <a:chOff x="1882" y="2386"/>
            <a:chExt cx="1996" cy="1044"/>
          </a:xfrm>
        </p:grpSpPr>
        <p:sp>
          <p:nvSpPr>
            <p:cNvPr id="12" name="Line 13"/>
            <p:cNvSpPr>
              <a:spLocks noChangeShapeType="1"/>
            </p:cNvSpPr>
            <p:nvPr/>
          </p:nvSpPr>
          <p:spPr bwMode="auto">
            <a:xfrm>
              <a:off x="2415" y="3430"/>
              <a:ext cx="998" cy="0"/>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3" name="Line 14"/>
            <p:cNvSpPr>
              <a:spLocks noChangeShapeType="1"/>
            </p:cNvSpPr>
            <p:nvPr/>
          </p:nvSpPr>
          <p:spPr bwMode="auto">
            <a:xfrm>
              <a:off x="3334" y="2386"/>
              <a:ext cx="544" cy="590"/>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4" name="Line 15"/>
            <p:cNvSpPr>
              <a:spLocks noChangeShapeType="1"/>
            </p:cNvSpPr>
            <p:nvPr/>
          </p:nvSpPr>
          <p:spPr bwMode="auto">
            <a:xfrm flipV="1">
              <a:off x="1882" y="2386"/>
              <a:ext cx="590" cy="681"/>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grpSp>
      <p:grpSp>
        <p:nvGrpSpPr>
          <p:cNvPr id="15" name="Group 19"/>
          <p:cNvGrpSpPr>
            <a:grpSpLocks/>
          </p:cNvGrpSpPr>
          <p:nvPr/>
        </p:nvGrpSpPr>
        <p:grpSpPr bwMode="auto">
          <a:xfrm>
            <a:off x="1145416" y="3104075"/>
            <a:ext cx="4373563" cy="2159303"/>
            <a:chOff x="930" y="3067"/>
            <a:chExt cx="2755" cy="1370"/>
          </a:xfrm>
        </p:grpSpPr>
        <p:sp>
          <p:nvSpPr>
            <p:cNvPr id="16" name="AutoShape 4"/>
            <p:cNvSpPr>
              <a:spLocks noChangeArrowheads="1"/>
            </p:cNvSpPr>
            <p:nvPr/>
          </p:nvSpPr>
          <p:spPr bwMode="auto">
            <a:xfrm>
              <a:off x="975" y="3067"/>
              <a:ext cx="1452" cy="680"/>
            </a:xfrm>
            <a:prstGeom prst="roundRect">
              <a:avLst>
                <a:gd name="adj" fmla="val 16667"/>
              </a:avLst>
            </a:prstGeom>
            <a:solidFill>
              <a:srgbClr val="C2DFA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17" name="Text Box 5"/>
            <p:cNvSpPr txBox="1">
              <a:spLocks noChangeArrowheads="1"/>
            </p:cNvSpPr>
            <p:nvPr/>
          </p:nvSpPr>
          <p:spPr bwMode="auto">
            <a:xfrm>
              <a:off x="930" y="3157"/>
              <a:ext cx="1587" cy="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dirty="0">
                  <a:latin typeface="Tahoma" pitchFamily="34" charset="0"/>
                </a:rPr>
                <a:t>Producteurs </a:t>
              </a:r>
            </a:p>
            <a:p>
              <a:pPr algn="ctr">
                <a:spcBef>
                  <a:spcPct val="0"/>
                </a:spcBef>
                <a:buFontTx/>
                <a:buNone/>
              </a:pPr>
              <a:r>
                <a:rPr lang="fr-FR" altLang="fr-FR" sz="2400" dirty="0">
                  <a:latin typeface="Tahoma" pitchFamily="34" charset="0"/>
                </a:rPr>
                <a:t>de soins</a:t>
              </a:r>
            </a:p>
          </p:txBody>
        </p:sp>
        <p:sp>
          <p:nvSpPr>
            <p:cNvPr id="18" name="Text Box 16"/>
            <p:cNvSpPr txBox="1">
              <a:spLocks noChangeArrowheads="1"/>
            </p:cNvSpPr>
            <p:nvPr/>
          </p:nvSpPr>
          <p:spPr bwMode="auto">
            <a:xfrm>
              <a:off x="1020" y="3793"/>
              <a:ext cx="2665" cy="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000" b="1" dirty="0"/>
                <a:t>Offre</a:t>
              </a:r>
              <a:r>
                <a:rPr lang="fr-FR" altLang="fr-FR" sz="2000" dirty="0"/>
                <a:t> de </a:t>
              </a:r>
              <a:r>
                <a:rPr lang="fr-FR" altLang="fr-FR" sz="2000" dirty="0" smtClean="0">
                  <a:latin typeface="Tahoma" pitchFamily="34" charset="0"/>
                </a:rPr>
                <a:t>soins</a:t>
              </a:r>
            </a:p>
            <a:p>
              <a:pPr>
                <a:spcBef>
                  <a:spcPct val="50000"/>
                </a:spcBef>
                <a:buFontTx/>
                <a:buNone/>
              </a:pPr>
              <a:r>
                <a:rPr lang="fr-FR" altLang="fr-FR" sz="1600" i="1" dirty="0" smtClean="0">
                  <a:latin typeface="Tahoma" pitchFamily="34" charset="0"/>
                </a:rPr>
                <a:t>= Professionnels de santé, établissements de santé, industrie biomédicale</a:t>
              </a:r>
              <a:endParaRPr lang="fr-FR" altLang="fr-FR" sz="1600" i="1" dirty="0">
                <a:latin typeface="Tahoma" pitchFamily="34" charset="0"/>
              </a:endParaRPr>
            </a:p>
          </p:txBody>
        </p:sp>
      </p:grpSp>
      <p:grpSp>
        <p:nvGrpSpPr>
          <p:cNvPr id="19" name="Group 20"/>
          <p:cNvGrpSpPr>
            <a:grpSpLocks/>
          </p:cNvGrpSpPr>
          <p:nvPr/>
        </p:nvGrpSpPr>
        <p:grpSpPr bwMode="auto">
          <a:xfrm>
            <a:off x="2980297" y="1041914"/>
            <a:ext cx="5706098" cy="1111251"/>
            <a:chOff x="2086" y="1768"/>
            <a:chExt cx="3568" cy="700"/>
          </a:xfrm>
        </p:grpSpPr>
        <p:sp>
          <p:nvSpPr>
            <p:cNvPr id="20" name="AutoShape 7"/>
            <p:cNvSpPr>
              <a:spLocks noChangeArrowheads="1"/>
            </p:cNvSpPr>
            <p:nvPr/>
          </p:nvSpPr>
          <p:spPr bwMode="auto">
            <a:xfrm>
              <a:off x="2154" y="1768"/>
              <a:ext cx="1452" cy="618"/>
            </a:xfrm>
            <a:prstGeom prst="roundRect">
              <a:avLst>
                <a:gd name="adj" fmla="val 16667"/>
              </a:avLst>
            </a:prstGeom>
            <a:solidFill>
              <a:srgbClr val="FC9E78"/>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dirty="0"/>
            </a:p>
          </p:txBody>
        </p:sp>
        <p:sp>
          <p:nvSpPr>
            <p:cNvPr id="21" name="Text Box 8"/>
            <p:cNvSpPr txBox="1">
              <a:spLocks noChangeArrowheads="1"/>
            </p:cNvSpPr>
            <p:nvPr/>
          </p:nvSpPr>
          <p:spPr bwMode="auto">
            <a:xfrm>
              <a:off x="2086" y="1799"/>
              <a:ext cx="1587"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dirty="0">
                  <a:latin typeface="Tahoma" pitchFamily="34" charset="0"/>
                </a:rPr>
                <a:t>Régulation</a:t>
              </a:r>
            </a:p>
            <a:p>
              <a:pPr algn="ctr">
                <a:spcBef>
                  <a:spcPct val="0"/>
                </a:spcBef>
                <a:buFontTx/>
                <a:buNone/>
              </a:pPr>
              <a:r>
                <a:rPr lang="fr-FR" altLang="fr-FR" sz="2400" dirty="0">
                  <a:latin typeface="Tahoma" pitchFamily="34" charset="0"/>
                </a:rPr>
                <a:t>Financement</a:t>
              </a:r>
            </a:p>
          </p:txBody>
        </p:sp>
        <p:sp>
          <p:nvSpPr>
            <p:cNvPr id="22" name="Text Box 17"/>
            <p:cNvSpPr txBox="1">
              <a:spLocks noChangeArrowheads="1"/>
            </p:cNvSpPr>
            <p:nvPr/>
          </p:nvSpPr>
          <p:spPr bwMode="auto">
            <a:xfrm>
              <a:off x="3595" y="1799"/>
              <a:ext cx="2059" cy="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800" dirty="0" smtClean="0"/>
                <a:t>Etat</a:t>
              </a:r>
            </a:p>
            <a:p>
              <a:pPr>
                <a:spcBef>
                  <a:spcPct val="50000"/>
                </a:spcBef>
                <a:buFontTx/>
                <a:buNone/>
              </a:pPr>
              <a:r>
                <a:rPr lang="fr-FR" altLang="fr-FR" sz="1800" dirty="0" smtClean="0"/>
                <a:t>Assurance maladie obligatoire et complémentaires</a:t>
              </a:r>
              <a:endParaRPr lang="fr-FR" altLang="fr-FR" sz="1800" dirty="0">
                <a:latin typeface="Tahoma" pitchFamily="34" charset="0"/>
              </a:endParaRPr>
            </a:p>
          </p:txBody>
        </p:sp>
      </p:grpSp>
    </p:spTree>
    <p:extLst>
      <p:ext uri="{BB962C8B-B14F-4D97-AF65-F5344CB8AC3E}">
        <p14:creationId xmlns:p14="http://schemas.microsoft.com/office/powerpoint/2010/main" val="3095353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47876" y="305674"/>
            <a:ext cx="6840538" cy="720725"/>
          </a:xfrm>
        </p:spPr>
        <p:txBody>
          <a:bodyPr>
            <a:normAutofit/>
          </a:bodyPr>
          <a:lstStyle/>
          <a:p>
            <a:r>
              <a:rPr lang="fr-FR" altLang="fr-FR" sz="2800" dirty="0"/>
              <a:t>Acteurs du système de </a:t>
            </a:r>
            <a:r>
              <a:rPr lang="fr-FR" altLang="fr-FR" sz="2800" dirty="0" smtClean="0"/>
              <a:t>soins français</a:t>
            </a:r>
            <a:endParaRPr 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34</a:t>
            </a:fld>
            <a:endParaRPr lang="fr-FR"/>
          </a:p>
        </p:txBody>
      </p:sp>
      <p:pic>
        <p:nvPicPr>
          <p:cNvPr id="25" name="Image 24"/>
          <p:cNvPicPr>
            <a:picLocks noChangeAspect="1"/>
          </p:cNvPicPr>
          <p:nvPr/>
        </p:nvPicPr>
        <p:blipFill>
          <a:blip r:embed="rId3"/>
          <a:stretch>
            <a:fillRect/>
          </a:stretch>
        </p:blipFill>
        <p:spPr>
          <a:xfrm>
            <a:off x="6084168" y="126386"/>
            <a:ext cx="2975995" cy="1593209"/>
          </a:xfrm>
          <a:prstGeom prst="rect">
            <a:avLst/>
          </a:prstGeom>
        </p:spPr>
      </p:pic>
      <p:sp>
        <p:nvSpPr>
          <p:cNvPr id="6" name="Rectangle à coins arrondis 5"/>
          <p:cNvSpPr/>
          <p:nvPr/>
        </p:nvSpPr>
        <p:spPr>
          <a:xfrm>
            <a:off x="288828" y="4082882"/>
            <a:ext cx="3016347" cy="181547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p:cNvSpPr/>
          <p:nvPr/>
        </p:nvSpPr>
        <p:spPr>
          <a:xfrm>
            <a:off x="288829" y="1942069"/>
            <a:ext cx="2936916" cy="4177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Institutions</a:t>
            </a:r>
          </a:p>
        </p:txBody>
      </p:sp>
      <p:sp>
        <p:nvSpPr>
          <p:cNvPr id="8" name="Rectangle 7"/>
          <p:cNvSpPr/>
          <p:nvPr/>
        </p:nvSpPr>
        <p:spPr>
          <a:xfrm>
            <a:off x="6280975" y="1942069"/>
            <a:ext cx="2510600" cy="41778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Offre de soins</a:t>
            </a:r>
          </a:p>
        </p:txBody>
      </p:sp>
      <p:sp>
        <p:nvSpPr>
          <p:cNvPr id="9" name="Ellipse 8"/>
          <p:cNvSpPr/>
          <p:nvPr/>
        </p:nvSpPr>
        <p:spPr>
          <a:xfrm>
            <a:off x="5709562" y="3552920"/>
            <a:ext cx="1338719" cy="12113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500" dirty="0"/>
              <a:t>Usagers, patients, associations</a:t>
            </a:r>
          </a:p>
        </p:txBody>
      </p:sp>
      <p:cxnSp>
        <p:nvCxnSpPr>
          <p:cNvPr id="10" name="Connecteur droit avec flèche 9"/>
          <p:cNvCxnSpPr/>
          <p:nvPr/>
        </p:nvCxnSpPr>
        <p:spPr>
          <a:xfrm flipV="1">
            <a:off x="6538151" y="2434529"/>
            <a:ext cx="97946" cy="945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3814000" y="2150962"/>
            <a:ext cx="204387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157349" y="2627308"/>
            <a:ext cx="0" cy="12875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3814000" y="4058115"/>
            <a:ext cx="1589939" cy="434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3701490" y="4532894"/>
            <a:ext cx="1920997" cy="5081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2924175" y="2627307"/>
            <a:ext cx="2560875" cy="955680"/>
          </a:xfrm>
          <a:prstGeom prst="straightConnector1">
            <a:avLst/>
          </a:prstGeom>
          <a:ln w="57150">
            <a:prstDash val="dashDot"/>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12274" y="1498336"/>
            <a:ext cx="1712663" cy="507831"/>
          </a:xfrm>
          <a:prstGeom prst="rect">
            <a:avLst/>
          </a:prstGeom>
          <a:noFill/>
        </p:spPr>
        <p:txBody>
          <a:bodyPr wrap="square" rtlCol="0">
            <a:spAutoFit/>
          </a:bodyPr>
          <a:lstStyle/>
          <a:p>
            <a:pPr algn="ctr"/>
            <a:r>
              <a:rPr lang="fr-FR" sz="1350" dirty="0"/>
              <a:t>Régule (numérus clausus, installation)</a:t>
            </a:r>
          </a:p>
        </p:txBody>
      </p:sp>
      <p:sp>
        <p:nvSpPr>
          <p:cNvPr id="17" name="ZoneTexte 16"/>
          <p:cNvSpPr txBox="1"/>
          <p:nvPr/>
        </p:nvSpPr>
        <p:spPr>
          <a:xfrm>
            <a:off x="193541" y="2953822"/>
            <a:ext cx="1003259" cy="715581"/>
          </a:xfrm>
          <a:prstGeom prst="rect">
            <a:avLst/>
          </a:prstGeom>
          <a:noFill/>
        </p:spPr>
        <p:txBody>
          <a:bodyPr wrap="square" rtlCol="0">
            <a:spAutoFit/>
          </a:bodyPr>
          <a:lstStyle/>
          <a:p>
            <a:pPr algn="ctr"/>
            <a:r>
              <a:rPr lang="fr-FR" sz="1350" dirty="0"/>
              <a:t>Régule (ONDAM, LFSS)</a:t>
            </a:r>
          </a:p>
        </p:txBody>
      </p:sp>
      <p:sp>
        <p:nvSpPr>
          <p:cNvPr id="18" name="ZoneTexte 17"/>
          <p:cNvSpPr txBox="1"/>
          <p:nvPr/>
        </p:nvSpPr>
        <p:spPr>
          <a:xfrm>
            <a:off x="3394123" y="3161571"/>
            <a:ext cx="1586061" cy="300082"/>
          </a:xfrm>
          <a:prstGeom prst="rect">
            <a:avLst/>
          </a:prstGeom>
          <a:noFill/>
        </p:spPr>
        <p:txBody>
          <a:bodyPr wrap="square" rtlCol="0">
            <a:spAutoFit/>
          </a:bodyPr>
          <a:lstStyle/>
          <a:p>
            <a:pPr algn="ctr"/>
            <a:r>
              <a:rPr lang="fr-FR" sz="1350" dirty="0"/>
              <a:t>élit</a:t>
            </a:r>
          </a:p>
        </p:txBody>
      </p:sp>
      <p:sp>
        <p:nvSpPr>
          <p:cNvPr id="19" name="ZoneTexte 18"/>
          <p:cNvSpPr txBox="1"/>
          <p:nvPr/>
        </p:nvSpPr>
        <p:spPr>
          <a:xfrm>
            <a:off x="5549016" y="2721095"/>
            <a:ext cx="1107356" cy="507831"/>
          </a:xfrm>
          <a:prstGeom prst="rect">
            <a:avLst/>
          </a:prstGeom>
          <a:noFill/>
        </p:spPr>
        <p:txBody>
          <a:bodyPr wrap="square" rtlCol="0">
            <a:spAutoFit/>
          </a:bodyPr>
          <a:lstStyle/>
          <a:p>
            <a:pPr algn="ctr"/>
            <a:r>
              <a:rPr lang="fr-FR" sz="1350" dirty="0" smtClean="0"/>
              <a:t>Demande de soins</a:t>
            </a:r>
            <a:endParaRPr lang="fr-FR" sz="1350" dirty="0"/>
          </a:p>
        </p:txBody>
      </p:sp>
      <p:sp>
        <p:nvSpPr>
          <p:cNvPr id="20" name="ZoneTexte 19"/>
          <p:cNvSpPr txBox="1"/>
          <p:nvPr/>
        </p:nvSpPr>
        <p:spPr>
          <a:xfrm>
            <a:off x="6836911" y="2787438"/>
            <a:ext cx="1107356" cy="300082"/>
          </a:xfrm>
          <a:prstGeom prst="rect">
            <a:avLst/>
          </a:prstGeom>
          <a:noFill/>
        </p:spPr>
        <p:txBody>
          <a:bodyPr wrap="square" rtlCol="0">
            <a:spAutoFit/>
          </a:bodyPr>
          <a:lstStyle/>
          <a:p>
            <a:pPr algn="ctr"/>
            <a:r>
              <a:rPr lang="fr-FR" sz="1350" dirty="0"/>
              <a:t>Soin</a:t>
            </a:r>
          </a:p>
        </p:txBody>
      </p:sp>
      <p:cxnSp>
        <p:nvCxnSpPr>
          <p:cNvPr id="21" name="Connecteur en angle 20"/>
          <p:cNvCxnSpPr/>
          <p:nvPr/>
        </p:nvCxnSpPr>
        <p:spPr>
          <a:xfrm flipV="1">
            <a:off x="4034042" y="2837992"/>
            <a:ext cx="4406422" cy="2794961"/>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rot="20806482">
            <a:off x="3895717" y="3970516"/>
            <a:ext cx="1107356" cy="300082"/>
          </a:xfrm>
          <a:prstGeom prst="rect">
            <a:avLst/>
          </a:prstGeom>
          <a:noFill/>
        </p:spPr>
        <p:txBody>
          <a:bodyPr wrap="square" rtlCol="0">
            <a:spAutoFit/>
          </a:bodyPr>
          <a:lstStyle/>
          <a:p>
            <a:pPr algn="ctr"/>
            <a:r>
              <a:rPr lang="fr-FR" sz="1350" dirty="0"/>
              <a:t>cotisations</a:t>
            </a:r>
          </a:p>
        </p:txBody>
      </p:sp>
      <p:sp>
        <p:nvSpPr>
          <p:cNvPr id="23" name="ZoneTexte 22"/>
          <p:cNvSpPr txBox="1"/>
          <p:nvPr/>
        </p:nvSpPr>
        <p:spPr>
          <a:xfrm rot="20763600">
            <a:off x="4027533" y="4941602"/>
            <a:ext cx="1421431" cy="300082"/>
          </a:xfrm>
          <a:prstGeom prst="rect">
            <a:avLst/>
          </a:prstGeom>
          <a:noFill/>
        </p:spPr>
        <p:txBody>
          <a:bodyPr wrap="square" rtlCol="0">
            <a:spAutoFit/>
          </a:bodyPr>
          <a:lstStyle/>
          <a:p>
            <a:pPr algn="ctr"/>
            <a:r>
              <a:rPr lang="fr-FR" sz="1350" dirty="0" smtClean="0"/>
              <a:t>prestations</a:t>
            </a:r>
            <a:endParaRPr lang="fr-FR" sz="1350" dirty="0"/>
          </a:p>
        </p:txBody>
      </p:sp>
      <p:sp>
        <p:nvSpPr>
          <p:cNvPr id="26" name="ZoneTexte 25"/>
          <p:cNvSpPr txBox="1"/>
          <p:nvPr/>
        </p:nvSpPr>
        <p:spPr>
          <a:xfrm>
            <a:off x="6656372" y="5303484"/>
            <a:ext cx="1305300" cy="300082"/>
          </a:xfrm>
          <a:prstGeom prst="rect">
            <a:avLst/>
          </a:prstGeom>
          <a:noFill/>
        </p:spPr>
        <p:txBody>
          <a:bodyPr wrap="square" rtlCol="0">
            <a:spAutoFit/>
          </a:bodyPr>
          <a:lstStyle/>
          <a:p>
            <a:pPr algn="ctr"/>
            <a:r>
              <a:rPr lang="fr-FR" sz="1350" dirty="0" smtClean="0"/>
              <a:t>paiement</a:t>
            </a:r>
            <a:endParaRPr lang="fr-FR" sz="1350" dirty="0"/>
          </a:p>
        </p:txBody>
      </p:sp>
      <p:sp>
        <p:nvSpPr>
          <p:cNvPr id="27" name="Rectangle 26"/>
          <p:cNvSpPr/>
          <p:nvPr/>
        </p:nvSpPr>
        <p:spPr>
          <a:xfrm>
            <a:off x="1017695" y="4284110"/>
            <a:ext cx="1573928" cy="41778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Payeur</a:t>
            </a:r>
          </a:p>
        </p:txBody>
      </p:sp>
      <p:sp>
        <p:nvSpPr>
          <p:cNvPr id="28" name="Ellipse 27"/>
          <p:cNvSpPr/>
          <p:nvPr/>
        </p:nvSpPr>
        <p:spPr>
          <a:xfrm>
            <a:off x="1017695" y="4764292"/>
            <a:ext cx="1573929" cy="3905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dirty="0"/>
              <a:t>Assurance Maladie</a:t>
            </a:r>
          </a:p>
        </p:txBody>
      </p:sp>
      <p:sp>
        <p:nvSpPr>
          <p:cNvPr id="29" name="Ellipse 28"/>
          <p:cNvSpPr/>
          <p:nvPr/>
        </p:nvSpPr>
        <p:spPr>
          <a:xfrm>
            <a:off x="1017695" y="5189958"/>
            <a:ext cx="1573929" cy="3905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dirty="0"/>
              <a:t>Complémentaires santé</a:t>
            </a:r>
          </a:p>
        </p:txBody>
      </p:sp>
      <p:cxnSp>
        <p:nvCxnSpPr>
          <p:cNvPr id="30" name="Connecteur droit avec flèche 29"/>
          <p:cNvCxnSpPr/>
          <p:nvPr/>
        </p:nvCxnSpPr>
        <p:spPr>
          <a:xfrm flipH="1">
            <a:off x="6931026" y="2508408"/>
            <a:ext cx="101085" cy="10151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282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536" y="1244599"/>
            <a:ext cx="8229600" cy="4853136"/>
          </a:xfrm>
        </p:spPr>
        <p:txBody>
          <a:bodyPr>
            <a:noAutofit/>
          </a:bodyPr>
          <a:lstStyle/>
          <a:p>
            <a:pPr>
              <a:lnSpc>
                <a:spcPct val="90000"/>
              </a:lnSpc>
            </a:pPr>
            <a:endParaRPr lang="fr-FR" altLang="fr-FR" sz="2400" b="1" dirty="0"/>
          </a:p>
          <a:p>
            <a:pPr>
              <a:lnSpc>
                <a:spcPct val="90000"/>
              </a:lnSpc>
            </a:pPr>
            <a:endParaRPr lang="fr-FR" altLang="fr-FR" sz="2000" dirty="0"/>
          </a:p>
          <a:p>
            <a:endParaRPr lang="fr-FR" sz="3600" dirty="0"/>
          </a:p>
        </p:txBody>
      </p:sp>
      <p:sp>
        <p:nvSpPr>
          <p:cNvPr id="4" name="Espace réservé du texte 3"/>
          <p:cNvSpPr>
            <a:spLocks noGrp="1"/>
          </p:cNvSpPr>
          <p:nvPr>
            <p:ph type="body" sz="quarter" idx="16"/>
          </p:nvPr>
        </p:nvSpPr>
        <p:spPr>
          <a:xfrm>
            <a:off x="323528" y="356257"/>
            <a:ext cx="6840538" cy="720725"/>
          </a:xfrm>
        </p:spPr>
        <p:txBody>
          <a:bodyPr vert="horz" lIns="91440" tIns="45720" rIns="91440" bIns="45720" rtlCol="0">
            <a:normAutofit/>
          </a:bodyPr>
          <a:lstStyle/>
          <a:p>
            <a:pPr>
              <a:lnSpc>
                <a:spcPct val="90000"/>
              </a:lnSpc>
            </a:pPr>
            <a:r>
              <a:rPr lang="fr-FR" altLang="fr-FR" sz="2800" dirty="0"/>
              <a:t>Acteurs du système de soins français</a:t>
            </a: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35</a:t>
            </a:fld>
            <a:endParaRPr lang="fr-FR"/>
          </a:p>
        </p:txBody>
      </p:sp>
      <p:pic>
        <p:nvPicPr>
          <p:cNvPr id="6" name="Espace réservé du contenu 4" descr="Une image contenant texte&#10;&#10;Description générée avec un niveau de confiance très élevé">
            <a:extLst>
              <a:ext uri="{FF2B5EF4-FFF2-40B4-BE49-F238E27FC236}">
                <a16:creationId xmlns:a16="http://schemas.microsoft.com/office/drawing/2014/main" id="{2761668B-1E72-BC4A-8B99-3674AA3C7A3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1909" y="1244599"/>
            <a:ext cx="7426825" cy="5558293"/>
          </a:xfrm>
          <a:prstGeom prst="rect">
            <a:avLst/>
          </a:prstGeom>
        </p:spPr>
      </p:pic>
    </p:spTree>
    <p:extLst>
      <p:ext uri="{BB962C8B-B14F-4D97-AF65-F5344CB8AC3E}">
        <p14:creationId xmlns:p14="http://schemas.microsoft.com/office/powerpoint/2010/main" val="3122374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lnSpcReduction="10000"/>
          </a:bodyPr>
          <a:lstStyle/>
          <a:p>
            <a:pPr marL="0" indent="0">
              <a:buNone/>
            </a:pPr>
            <a:r>
              <a:rPr lang="fr-FR" sz="2400" b="1" cap="small" dirty="0">
                <a:solidFill>
                  <a:schemeClr val="bg1">
                    <a:lumMod val="75000"/>
                  </a:schemeClr>
                </a:solidFill>
              </a:rPr>
              <a:t>Définitions et </a:t>
            </a:r>
            <a:r>
              <a:rPr lang="fr-FR" sz="2400" b="1" cap="small" dirty="0" smtClean="0">
                <a:solidFill>
                  <a:schemeClr val="bg1">
                    <a:lumMod val="75000"/>
                  </a:schemeClr>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bg1">
                    <a:lumMod val="75000"/>
                  </a:schemeClr>
                </a:solidFill>
              </a:rPr>
              <a:t>Principaux modèles </a:t>
            </a:r>
            <a:r>
              <a:rPr lang="fr-FR" sz="2400" b="1" cap="small" dirty="0">
                <a:solidFill>
                  <a:schemeClr val="bg1">
                    <a:lumMod val="75000"/>
                  </a:schemeClr>
                </a:solidFill>
              </a:rPr>
              <a:t>de systèmes de </a:t>
            </a:r>
            <a:r>
              <a:rPr lang="fr-FR" sz="2400" b="1" cap="small" dirty="0" smtClean="0">
                <a:solidFill>
                  <a:schemeClr val="bg1">
                    <a:lumMod val="75000"/>
                  </a:schemeClr>
                </a:solidFill>
              </a:rPr>
              <a:t>soins</a:t>
            </a:r>
          </a:p>
          <a:p>
            <a:pPr marL="514350" indent="-514350">
              <a:buAutoNum type="romanUcPeriod"/>
            </a:pPr>
            <a:endParaRPr lang="fr-FR" sz="2400" b="1" cap="small" dirty="0">
              <a:solidFill>
                <a:schemeClr val="tx2"/>
              </a:solidFill>
            </a:endParaRPr>
          </a:p>
          <a:p>
            <a:pPr marL="0" indent="0">
              <a:buNone/>
            </a:pPr>
            <a:r>
              <a:rPr lang="fr-FR" sz="2400" b="1" cap="small" dirty="0" smtClean="0">
                <a:solidFill>
                  <a:schemeClr val="tx2"/>
                </a:solidFill>
              </a:rPr>
              <a:t>II. </a:t>
            </a:r>
            <a:r>
              <a:rPr lang="fr-FR" sz="2400" b="1" cap="small" dirty="0">
                <a:solidFill>
                  <a:schemeClr val="tx2"/>
                </a:solidFill>
              </a:rPr>
              <a:t>Organisation du système de soins en France</a:t>
            </a:r>
          </a:p>
          <a:p>
            <a:pPr lvl="1"/>
            <a:r>
              <a:rPr lang="fr-FR" sz="2400" b="1" cap="small" dirty="0" smtClean="0">
                <a:solidFill>
                  <a:schemeClr val="tx2"/>
                </a:solidFill>
              </a:rPr>
              <a:t>Régulateurs du système </a:t>
            </a:r>
          </a:p>
          <a:p>
            <a:pPr lvl="1"/>
            <a:r>
              <a:rPr lang="fr-FR" sz="2400" dirty="0" smtClean="0">
                <a:solidFill>
                  <a:schemeClr val="bg1">
                    <a:lumMod val="75000"/>
                  </a:schemeClr>
                </a:solidFill>
              </a:rPr>
              <a:t>Offreurs de soins</a:t>
            </a:r>
          </a:p>
          <a:p>
            <a:pPr lvl="1"/>
            <a:endParaRPr lang="fr-FR" sz="2000" dirty="0" smtClean="0">
              <a:solidFill>
                <a:schemeClr val="bg1">
                  <a:lumMod val="75000"/>
                </a:schemeClr>
              </a:solidFill>
            </a:endParaRPr>
          </a:p>
          <a:p>
            <a:pPr marL="57150" indent="0">
              <a:buNone/>
            </a:pPr>
            <a:r>
              <a:rPr lang="fr-FR" sz="2400" b="1" cap="small" dirty="0" smtClean="0">
                <a:solidFill>
                  <a:schemeClr val="bg1">
                    <a:lumMod val="75000"/>
                  </a:schemeClr>
                </a:solidFill>
              </a:rPr>
              <a:t>III. Régulation </a:t>
            </a:r>
            <a:r>
              <a:rPr lang="fr-FR" sz="2400" b="1" cap="small" dirty="0">
                <a:solidFill>
                  <a:schemeClr val="bg1">
                    <a:lumMod val="75000"/>
                  </a:schemeClr>
                </a:solidFill>
              </a:rPr>
              <a:t>des systèmes de soins à l’aide </a:t>
            </a:r>
            <a:r>
              <a:rPr lang="fr-FR" sz="2400" b="1" cap="small" dirty="0" smtClean="0">
                <a:solidFill>
                  <a:schemeClr val="bg1">
                    <a:lumMod val="75000"/>
                  </a:schemeClr>
                </a:solidFill>
              </a:rPr>
              <a:t>d’Indicateurs</a:t>
            </a:r>
          </a:p>
          <a:p>
            <a:pPr marL="57150" indent="0">
              <a:buNone/>
            </a:pPr>
            <a:endParaRPr lang="fr-FR" sz="2400" b="1" cap="small" dirty="0" smtClean="0">
              <a:solidFill>
                <a:schemeClr val="bg1">
                  <a:lumMod val="75000"/>
                </a:schemeClr>
              </a:solidFill>
            </a:endParaRPr>
          </a:p>
          <a:p>
            <a:pPr marL="57150" indent="0">
              <a:buNone/>
            </a:pPr>
            <a:r>
              <a:rPr lang="fr-FR" sz="2400" b="1" cap="small" dirty="0" smtClean="0">
                <a:solidFill>
                  <a:schemeClr val="bg1">
                    <a:lumMod val="75000"/>
                  </a:schemeClr>
                </a:solidFill>
              </a:rPr>
              <a:t>Conclusion</a:t>
            </a:r>
            <a:endParaRPr lang="fr-FR" sz="2400" b="1" cap="small" dirty="0">
              <a:solidFill>
                <a:schemeClr val="bg1">
                  <a:lumMod val="75000"/>
                </a:schemeClr>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36</a:t>
            </a:fld>
            <a:endParaRPr lang="fr-FR"/>
          </a:p>
        </p:txBody>
      </p:sp>
    </p:spTree>
    <p:extLst>
      <p:ext uri="{BB962C8B-B14F-4D97-AF65-F5344CB8AC3E}">
        <p14:creationId xmlns:p14="http://schemas.microsoft.com/office/powerpoint/2010/main" val="948035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3528" y="1109279"/>
            <a:ext cx="8546710" cy="5167315"/>
          </a:xfrm>
        </p:spPr>
        <p:txBody>
          <a:bodyPr>
            <a:normAutofit fontScale="92500" lnSpcReduction="20000"/>
          </a:bodyPr>
          <a:lstStyle/>
          <a:p>
            <a:pPr>
              <a:buClr>
                <a:srgbClr val="FFC000"/>
              </a:buClr>
              <a:buSzPct val="90000"/>
              <a:buFont typeface="Wingdings" pitchFamily="2" charset="2"/>
              <a:buChar char="§"/>
            </a:pPr>
            <a:r>
              <a:rPr lang="fr-FR" altLang="fr-FR" sz="2100" dirty="0">
                <a:solidFill>
                  <a:srgbClr val="0070C0"/>
                </a:solidFill>
              </a:rPr>
              <a:t>L’État</a:t>
            </a:r>
          </a:p>
          <a:p>
            <a:pPr lvl="1">
              <a:lnSpc>
                <a:spcPct val="80000"/>
              </a:lnSpc>
              <a:buClr>
                <a:srgbClr val="FFC000"/>
              </a:buClr>
              <a:buSzPct val="80000"/>
              <a:buFont typeface="Wingdings" pitchFamily="2" charset="2"/>
              <a:buChar char="§"/>
            </a:pPr>
            <a:r>
              <a:rPr lang="fr-FR" altLang="fr-FR" sz="1800" dirty="0"/>
              <a:t>définit la politique de santé</a:t>
            </a:r>
          </a:p>
          <a:p>
            <a:pPr lvl="1">
              <a:lnSpc>
                <a:spcPct val="80000"/>
              </a:lnSpc>
              <a:buClr>
                <a:srgbClr val="FFC000"/>
              </a:buClr>
              <a:buSzPct val="80000"/>
              <a:buFont typeface="Wingdings" pitchFamily="2" charset="2"/>
              <a:buChar char="§"/>
            </a:pPr>
            <a:r>
              <a:rPr lang="fr-FR" altLang="fr-FR" sz="1800" dirty="0"/>
              <a:t>a des pouvoirs de tutelle et de contrôle</a:t>
            </a:r>
          </a:p>
          <a:p>
            <a:pPr lvl="1">
              <a:lnSpc>
                <a:spcPct val="80000"/>
              </a:lnSpc>
              <a:buClr>
                <a:srgbClr val="FFC000"/>
              </a:buClr>
              <a:buSzPct val="80000"/>
              <a:buFont typeface="Wingdings" pitchFamily="2" charset="2"/>
              <a:buChar char="§"/>
            </a:pPr>
            <a:r>
              <a:rPr lang="fr-FR" altLang="fr-FR" sz="1800" dirty="0"/>
              <a:t>a un rôle de planification sanitaire et sociale</a:t>
            </a:r>
          </a:p>
          <a:p>
            <a:pPr lvl="1">
              <a:lnSpc>
                <a:spcPct val="80000"/>
              </a:lnSpc>
              <a:buClr>
                <a:srgbClr val="FFC000"/>
              </a:buClr>
              <a:buSzPct val="80000"/>
              <a:buFont typeface="Wingdings" pitchFamily="2" charset="2"/>
              <a:buChar char="§"/>
            </a:pPr>
            <a:r>
              <a:rPr lang="fr-FR" altLang="fr-FR" sz="1800" dirty="0"/>
              <a:t>a une fonction législative et normative</a:t>
            </a:r>
          </a:p>
          <a:p>
            <a:pPr>
              <a:buClr>
                <a:srgbClr val="FFC000"/>
              </a:buClr>
              <a:buSzPct val="90000"/>
              <a:buFont typeface="Wingdings" pitchFamily="2" charset="2"/>
              <a:buChar char="§"/>
            </a:pPr>
            <a:endParaRPr lang="fr-FR" altLang="fr-FR" sz="600" dirty="0"/>
          </a:p>
          <a:p>
            <a:pPr>
              <a:buClr>
                <a:srgbClr val="FFC000"/>
              </a:buClr>
              <a:buSzPct val="90000"/>
              <a:buFont typeface="Wingdings" pitchFamily="2" charset="2"/>
              <a:buChar char="§"/>
            </a:pPr>
            <a:r>
              <a:rPr lang="fr-FR" altLang="fr-FR" sz="2100" dirty="0">
                <a:solidFill>
                  <a:srgbClr val="0070C0"/>
                </a:solidFill>
              </a:rPr>
              <a:t>Les services centraux du ministère de la </a:t>
            </a:r>
            <a:r>
              <a:rPr lang="fr-FR" altLang="fr-FR" sz="2100" dirty="0" smtClean="0">
                <a:solidFill>
                  <a:srgbClr val="0070C0"/>
                </a:solidFill>
              </a:rPr>
              <a:t>santé</a:t>
            </a:r>
            <a:endParaRPr lang="fr-FR" altLang="fr-FR" sz="2100" dirty="0">
              <a:solidFill>
                <a:srgbClr val="0070C0"/>
              </a:solidFill>
            </a:endParaRPr>
          </a:p>
          <a:p>
            <a:pPr lvl="1">
              <a:lnSpc>
                <a:spcPct val="80000"/>
              </a:lnSpc>
              <a:buClr>
                <a:srgbClr val="FFC000"/>
              </a:buClr>
              <a:buSzPct val="80000"/>
              <a:buFont typeface="Wingdings" pitchFamily="2" charset="2"/>
              <a:buChar char="§"/>
            </a:pPr>
            <a:r>
              <a:rPr lang="fr-FR" altLang="fr-FR" sz="1800" dirty="0"/>
              <a:t>Direction générale de la santé (DGS)</a:t>
            </a:r>
          </a:p>
          <a:p>
            <a:pPr lvl="1">
              <a:lnSpc>
                <a:spcPct val="80000"/>
              </a:lnSpc>
              <a:buClr>
                <a:srgbClr val="FFC000"/>
              </a:buClr>
              <a:buSzPct val="80000"/>
              <a:buFont typeface="Wingdings" pitchFamily="2" charset="2"/>
              <a:buChar char="§"/>
            </a:pPr>
            <a:r>
              <a:rPr lang="fr-FR" altLang="fr-FR" sz="1800" dirty="0"/>
              <a:t>Direction générale de l’offre de soins  (DGOS)</a:t>
            </a:r>
          </a:p>
          <a:p>
            <a:pPr lvl="1">
              <a:lnSpc>
                <a:spcPct val="80000"/>
              </a:lnSpc>
              <a:buClr>
                <a:srgbClr val="FFC000"/>
              </a:buClr>
              <a:buSzPct val="80000"/>
              <a:buFont typeface="Wingdings" pitchFamily="2" charset="2"/>
              <a:buChar char="§"/>
            </a:pPr>
            <a:r>
              <a:rPr lang="fr-FR" altLang="fr-FR" sz="1800" dirty="0"/>
              <a:t>Direction de la sécurité sociale (DSS</a:t>
            </a:r>
            <a:r>
              <a:rPr lang="fr-FR" altLang="fr-FR" sz="1800" dirty="0" smtClean="0"/>
              <a:t>)</a:t>
            </a:r>
          </a:p>
          <a:p>
            <a:pPr lvl="1">
              <a:lnSpc>
                <a:spcPct val="80000"/>
              </a:lnSpc>
              <a:buClr>
                <a:srgbClr val="FFC000"/>
              </a:buClr>
              <a:buSzPct val="80000"/>
              <a:buFont typeface="Wingdings" pitchFamily="2" charset="2"/>
              <a:buChar char="§"/>
            </a:pPr>
            <a:r>
              <a:rPr lang="fr-FR" altLang="fr-FR" sz="1800" dirty="0" smtClean="0"/>
              <a:t>Inspection </a:t>
            </a:r>
            <a:r>
              <a:rPr lang="fr-FR" altLang="fr-FR" sz="1800" dirty="0"/>
              <a:t>Générale des Affaires Sociales (IGAS</a:t>
            </a:r>
            <a:r>
              <a:rPr lang="fr-FR" altLang="fr-FR" sz="1800" dirty="0" smtClean="0"/>
              <a:t>)</a:t>
            </a:r>
          </a:p>
          <a:p>
            <a:pPr lvl="1">
              <a:lnSpc>
                <a:spcPct val="80000"/>
              </a:lnSpc>
              <a:buClr>
                <a:srgbClr val="FFC000"/>
              </a:buClr>
              <a:buSzPct val="80000"/>
              <a:buFont typeface="Wingdings" pitchFamily="2" charset="2"/>
              <a:buChar char="§"/>
            </a:pPr>
            <a:r>
              <a:rPr lang="fr-FR" altLang="fr-FR" sz="1800" dirty="0" smtClean="0"/>
              <a:t>Etc.</a:t>
            </a:r>
            <a:endParaRPr lang="fr-FR" altLang="fr-FR" sz="1800" dirty="0"/>
          </a:p>
          <a:p>
            <a:pPr>
              <a:lnSpc>
                <a:spcPct val="80000"/>
              </a:lnSpc>
              <a:buClr>
                <a:srgbClr val="FFC000"/>
              </a:buClr>
              <a:buSzPct val="90000"/>
              <a:buFont typeface="Wingdings" pitchFamily="2" charset="2"/>
              <a:buChar char="§"/>
            </a:pPr>
            <a:endParaRPr lang="fr-FR" altLang="fr-FR" sz="2100" dirty="0" smtClean="0"/>
          </a:p>
          <a:p>
            <a:pPr>
              <a:lnSpc>
                <a:spcPct val="80000"/>
              </a:lnSpc>
              <a:buClr>
                <a:srgbClr val="FFC000"/>
              </a:buClr>
              <a:buSzPct val="90000"/>
              <a:buFont typeface="Wingdings" pitchFamily="2" charset="2"/>
              <a:buChar char="§"/>
            </a:pPr>
            <a:r>
              <a:rPr lang="fr-FR" altLang="fr-FR" sz="2100" dirty="0" smtClean="0">
                <a:solidFill>
                  <a:srgbClr val="0070C0"/>
                </a:solidFill>
              </a:rPr>
              <a:t>Dans </a:t>
            </a:r>
            <a:r>
              <a:rPr lang="fr-FR" altLang="fr-FR" sz="2100" dirty="0">
                <a:solidFill>
                  <a:srgbClr val="0070C0"/>
                </a:solidFill>
              </a:rPr>
              <a:t>les régions </a:t>
            </a:r>
            <a:r>
              <a:rPr lang="fr-FR" altLang="fr-FR" sz="2100" dirty="0"/>
              <a:t>: Agences Régionales de Santé (ARS)</a:t>
            </a:r>
          </a:p>
          <a:p>
            <a:pPr>
              <a:lnSpc>
                <a:spcPct val="80000"/>
              </a:lnSpc>
              <a:buClr>
                <a:srgbClr val="FFC000"/>
              </a:buClr>
              <a:buSzPct val="90000"/>
              <a:buFont typeface="Wingdings" pitchFamily="2" charset="2"/>
              <a:buChar char="§"/>
            </a:pPr>
            <a:endParaRPr lang="fr-FR" altLang="fr-FR" sz="2100" dirty="0" smtClean="0"/>
          </a:p>
          <a:p>
            <a:pPr>
              <a:lnSpc>
                <a:spcPct val="80000"/>
              </a:lnSpc>
              <a:buClr>
                <a:srgbClr val="FFC000"/>
              </a:buClr>
              <a:buSzPct val="90000"/>
              <a:buFont typeface="Wingdings" pitchFamily="2" charset="2"/>
              <a:buChar char="§"/>
            </a:pPr>
            <a:r>
              <a:rPr lang="fr-FR" altLang="fr-FR" sz="2100" dirty="0" smtClean="0">
                <a:solidFill>
                  <a:srgbClr val="0070C0"/>
                </a:solidFill>
              </a:rPr>
              <a:t>Dans </a:t>
            </a:r>
            <a:r>
              <a:rPr lang="fr-FR" altLang="fr-FR" sz="2100" dirty="0">
                <a:solidFill>
                  <a:srgbClr val="0070C0"/>
                </a:solidFill>
              </a:rPr>
              <a:t>les départements </a:t>
            </a:r>
            <a:r>
              <a:rPr lang="fr-FR" altLang="fr-FR" sz="2100" dirty="0"/>
              <a:t>: organismes pour la prévention (PMI par ex</a:t>
            </a:r>
            <a:r>
              <a:rPr lang="fr-FR" altLang="fr-FR" sz="2100" dirty="0" smtClean="0"/>
              <a:t>)</a:t>
            </a:r>
          </a:p>
          <a:p>
            <a:pPr>
              <a:lnSpc>
                <a:spcPct val="80000"/>
              </a:lnSpc>
              <a:buClr>
                <a:srgbClr val="FFC000"/>
              </a:buClr>
              <a:buSzPct val="90000"/>
              <a:buFont typeface="Wingdings" pitchFamily="2" charset="2"/>
              <a:buChar char="§"/>
            </a:pPr>
            <a:endParaRPr lang="fr-FR" altLang="fr-FR" sz="2100" dirty="0"/>
          </a:p>
          <a:p>
            <a:pPr lvl="0">
              <a:lnSpc>
                <a:spcPct val="80000"/>
              </a:lnSpc>
              <a:buClr>
                <a:srgbClr val="FFC000"/>
              </a:buClr>
              <a:buSzPct val="90000"/>
              <a:buFont typeface="Wingdings" pitchFamily="2" charset="2"/>
              <a:buChar char="§"/>
            </a:pPr>
            <a:r>
              <a:rPr lang="fr-FR" altLang="fr-FR" sz="2100" dirty="0">
                <a:solidFill>
                  <a:srgbClr val="0070C0"/>
                </a:solidFill>
              </a:rPr>
              <a:t>Dans les villes désormais +++ : </a:t>
            </a:r>
            <a:r>
              <a:rPr lang="fr-FR" altLang="fr-FR" sz="2100" dirty="0"/>
              <a:t>implication des maires dans la santé ↗</a:t>
            </a:r>
          </a:p>
          <a:p>
            <a:pPr>
              <a:lnSpc>
                <a:spcPct val="80000"/>
              </a:lnSpc>
              <a:buClr>
                <a:srgbClr val="FFC000"/>
              </a:buClr>
              <a:buSzPct val="90000"/>
              <a:buFont typeface="Wingdings" pitchFamily="2" charset="2"/>
              <a:buChar char="§"/>
            </a:pPr>
            <a:endParaRPr lang="fr-FR" altLang="fr-FR" sz="2100" dirty="0" smtClean="0"/>
          </a:p>
          <a:p>
            <a:pPr>
              <a:lnSpc>
                <a:spcPct val="80000"/>
              </a:lnSpc>
              <a:buClr>
                <a:srgbClr val="FFC000"/>
              </a:buClr>
              <a:buSzPct val="90000"/>
              <a:buFont typeface="Wingdings" pitchFamily="2" charset="2"/>
              <a:buChar char="§"/>
            </a:pPr>
            <a:r>
              <a:rPr lang="fr-FR" altLang="fr-FR" sz="2100" dirty="0" smtClean="0">
                <a:solidFill>
                  <a:srgbClr val="0070C0"/>
                </a:solidFill>
              </a:rPr>
              <a:t>Une </a:t>
            </a:r>
            <a:r>
              <a:rPr lang="fr-FR" altLang="fr-FR" sz="2100" dirty="0">
                <a:solidFill>
                  <a:srgbClr val="0070C0"/>
                </a:solidFill>
              </a:rPr>
              <a:t>multitude d’agences </a:t>
            </a:r>
            <a:r>
              <a:rPr lang="fr-FR" altLang="fr-FR" sz="2100" dirty="0" smtClean="0">
                <a:solidFill>
                  <a:srgbClr val="0070C0"/>
                </a:solidFill>
              </a:rPr>
              <a:t>nationales</a:t>
            </a:r>
            <a:r>
              <a:rPr lang="fr-FR" altLang="fr-FR" sz="2100" dirty="0">
                <a:solidFill>
                  <a:srgbClr val="0070C0"/>
                </a:solidFill>
              </a:rPr>
              <a:t> </a:t>
            </a:r>
            <a:r>
              <a:rPr lang="fr-FR" altLang="fr-FR" sz="2100" dirty="0" smtClean="0">
                <a:solidFill>
                  <a:srgbClr val="0070C0"/>
                </a:solidFill>
              </a:rPr>
              <a:t>avec un rôle </a:t>
            </a:r>
            <a:r>
              <a:rPr lang="fr-FR" altLang="fr-FR" sz="2100" dirty="0">
                <a:solidFill>
                  <a:srgbClr val="0070C0"/>
                </a:solidFill>
              </a:rPr>
              <a:t>d’expertise</a:t>
            </a:r>
          </a:p>
          <a:p>
            <a:pPr lvl="1">
              <a:lnSpc>
                <a:spcPct val="80000"/>
              </a:lnSpc>
              <a:buClr>
                <a:srgbClr val="FFC000"/>
              </a:buClr>
              <a:buSzPct val="90000"/>
              <a:buFont typeface="Wingdings" pitchFamily="2" charset="2"/>
              <a:buChar char="§"/>
            </a:pPr>
            <a:r>
              <a:rPr lang="fr-FR" altLang="fr-FR" sz="1800" dirty="0"/>
              <a:t>HAS, </a:t>
            </a:r>
            <a:r>
              <a:rPr lang="fr-FR" altLang="fr-FR" sz="1800" dirty="0" smtClean="0"/>
              <a:t>Santé publique </a:t>
            </a:r>
            <a:r>
              <a:rPr lang="fr-FR" altLang="fr-FR" sz="1800" dirty="0" err="1" smtClean="0"/>
              <a:t>france</a:t>
            </a:r>
            <a:r>
              <a:rPr lang="fr-FR" altLang="fr-FR" sz="1800" dirty="0" smtClean="0"/>
              <a:t>, </a:t>
            </a:r>
            <a:r>
              <a:rPr lang="fr-FR" altLang="fr-FR" sz="1800" dirty="0"/>
              <a:t>INSERM, EFS, etc.</a:t>
            </a:r>
          </a:p>
        </p:txBody>
      </p:sp>
      <p:sp>
        <p:nvSpPr>
          <p:cNvPr id="4" name="Espace réservé du texte 3"/>
          <p:cNvSpPr>
            <a:spLocks noGrp="1"/>
          </p:cNvSpPr>
          <p:nvPr>
            <p:ph type="body" sz="quarter" idx="16"/>
          </p:nvPr>
        </p:nvSpPr>
        <p:spPr>
          <a:xfrm>
            <a:off x="323528" y="299190"/>
            <a:ext cx="7533456" cy="756084"/>
          </a:xfrm>
        </p:spPr>
        <p:txBody>
          <a:bodyPr vert="horz" lIns="91440" tIns="45720" rIns="91440" bIns="45720" rtlCol="0">
            <a:normAutofit/>
          </a:bodyPr>
          <a:lstStyle/>
          <a:p>
            <a:r>
              <a:rPr lang="fr-FR" sz="2800" dirty="0"/>
              <a:t>Pilotage du système de soins</a:t>
            </a: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37</a:t>
            </a:fld>
            <a:endParaRPr lang="fr-FR"/>
          </a:p>
        </p:txBody>
      </p:sp>
    </p:spTree>
    <p:extLst>
      <p:ext uri="{BB962C8B-B14F-4D97-AF65-F5344CB8AC3E}">
        <p14:creationId xmlns:p14="http://schemas.microsoft.com/office/powerpoint/2010/main" val="3930242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67544" y="1052736"/>
            <a:ext cx="8229600" cy="4525963"/>
          </a:xfrm>
        </p:spPr>
        <p:txBody>
          <a:bodyPr>
            <a:noAutofit/>
          </a:bodyPr>
          <a:lstStyle/>
          <a:p>
            <a:r>
              <a:rPr lang="fr-FR" sz="2400" dirty="0" smtClean="0"/>
              <a:t>Service </a:t>
            </a:r>
            <a:r>
              <a:rPr lang="fr-FR" sz="2400" dirty="0"/>
              <a:t>public </a:t>
            </a:r>
            <a:r>
              <a:rPr lang="fr-FR" sz="2400" dirty="0" smtClean="0"/>
              <a:t>régional de </a:t>
            </a:r>
            <a:r>
              <a:rPr lang="fr-FR" sz="2400" dirty="0"/>
              <a:t>santé, unifié et </a:t>
            </a:r>
            <a:r>
              <a:rPr lang="fr-FR" sz="2400" dirty="0" smtClean="0"/>
              <a:t>simplifié permettant de mener des politiques plus cohérentes</a:t>
            </a:r>
          </a:p>
          <a:p>
            <a:pPr marL="0" indent="0">
              <a:buNone/>
            </a:pPr>
            <a:endParaRPr lang="fr-FR" sz="2400" dirty="0"/>
          </a:p>
          <a:p>
            <a:r>
              <a:rPr lang="fr-FR" sz="2400" dirty="0"/>
              <a:t>Pilotage renforcé sur l’offre de soins, afin d’en améliorer la performance </a:t>
            </a:r>
            <a:r>
              <a:rPr lang="fr-FR" sz="2000" dirty="0"/>
              <a:t>(via le SROS, Schéma régional d’organisation des soins</a:t>
            </a:r>
            <a:r>
              <a:rPr lang="fr-FR" sz="2000" dirty="0" smtClean="0"/>
              <a:t>)</a:t>
            </a:r>
          </a:p>
          <a:p>
            <a:pPr>
              <a:lnSpc>
                <a:spcPct val="90000"/>
              </a:lnSpc>
            </a:pPr>
            <a:endParaRPr lang="fr-FR" sz="2000" dirty="0"/>
          </a:p>
          <a:p>
            <a:r>
              <a:rPr lang="fr-FR" sz="2400" dirty="0" smtClean="0"/>
              <a:t>Périmètre d’action étendu: </a:t>
            </a:r>
          </a:p>
          <a:p>
            <a:pPr lvl="1"/>
            <a:r>
              <a:rPr lang="fr-FR" sz="2400" dirty="0" smtClean="0">
                <a:solidFill>
                  <a:srgbClr val="0070C0"/>
                </a:solidFill>
              </a:rPr>
              <a:t>secteurs sanitaire et médico-social</a:t>
            </a:r>
            <a:r>
              <a:rPr lang="fr-FR" sz="2400" dirty="0" smtClean="0"/>
              <a:t>, qui autorise une </a:t>
            </a:r>
            <a:r>
              <a:rPr lang="fr-FR" sz="2400" dirty="0"/>
              <a:t>approche globale de la </a:t>
            </a:r>
            <a:r>
              <a:rPr lang="fr-FR" sz="2400" dirty="0" smtClean="0"/>
              <a:t>santé ancrée </a:t>
            </a:r>
            <a:r>
              <a:rPr lang="fr-FR" sz="2400" dirty="0"/>
              <a:t>sur un </a:t>
            </a:r>
            <a:r>
              <a:rPr lang="fr-FR" sz="2400" dirty="0" smtClean="0"/>
              <a:t>territoire </a:t>
            </a:r>
          </a:p>
          <a:p>
            <a:pPr lvl="1">
              <a:buFont typeface="Wingdings" panose="05000000000000000000" pitchFamily="2" charset="2"/>
              <a:buChar char="à"/>
            </a:pPr>
            <a:r>
              <a:rPr lang="fr-FR" sz="2400" dirty="0" smtClean="0">
                <a:sym typeface="Wingdings" panose="05000000000000000000" pitchFamily="2" charset="2"/>
              </a:rPr>
              <a:t> </a:t>
            </a:r>
            <a:r>
              <a:rPr lang="fr-FR" sz="2400" dirty="0" smtClean="0">
                <a:solidFill>
                  <a:srgbClr val="0070C0"/>
                </a:solidFill>
                <a:sym typeface="Wingdings" panose="05000000000000000000" pitchFamily="2" charset="2"/>
              </a:rPr>
              <a:t>M</a:t>
            </a:r>
            <a:r>
              <a:rPr lang="fr-FR" sz="2400" dirty="0" smtClean="0">
                <a:solidFill>
                  <a:srgbClr val="0070C0"/>
                </a:solidFill>
              </a:rPr>
              <a:t>eilleure coordination entre les professionnels et les établissements  de santé et médico-sociaux</a:t>
            </a:r>
          </a:p>
          <a:p>
            <a:endParaRPr lang="fr-FR" sz="2400" dirty="0" smtClean="0"/>
          </a:p>
        </p:txBody>
      </p:sp>
      <p:sp>
        <p:nvSpPr>
          <p:cNvPr id="4" name="Espace réservé du texte 3"/>
          <p:cNvSpPr>
            <a:spLocks noGrp="1"/>
          </p:cNvSpPr>
          <p:nvPr>
            <p:ph type="body" sz="quarter" idx="16"/>
          </p:nvPr>
        </p:nvSpPr>
        <p:spPr>
          <a:xfrm>
            <a:off x="323528" y="188640"/>
            <a:ext cx="6840538" cy="720725"/>
          </a:xfrm>
        </p:spPr>
        <p:txBody>
          <a:bodyPr vert="horz" lIns="91440" tIns="45720" rIns="91440" bIns="45720" rtlCol="0">
            <a:normAutofit/>
          </a:bodyPr>
          <a:lstStyle/>
          <a:p>
            <a:r>
              <a:rPr lang="fr-FR" altLang="fr-FR" dirty="0"/>
              <a:t>ARS Mode d’emploi</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38</a:t>
            </a:fld>
            <a:endParaRPr lang="fr-FR"/>
          </a:p>
        </p:txBody>
      </p:sp>
    </p:spTree>
    <p:extLst>
      <p:ext uri="{BB962C8B-B14F-4D97-AF65-F5344CB8AC3E}">
        <p14:creationId xmlns:p14="http://schemas.microsoft.com/office/powerpoint/2010/main" val="3799618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3528" y="1109279"/>
            <a:ext cx="8546710" cy="5167315"/>
          </a:xfrm>
        </p:spPr>
        <p:txBody>
          <a:bodyPr>
            <a:normAutofit/>
          </a:bodyPr>
          <a:lstStyle/>
          <a:p>
            <a:pPr>
              <a:buClr>
                <a:srgbClr val="FFC000"/>
              </a:buClr>
              <a:buSzPct val="90000"/>
              <a:buFont typeface="Wingdings" pitchFamily="2" charset="2"/>
              <a:buChar char="§"/>
            </a:pPr>
            <a:r>
              <a:rPr lang="fr-FR" altLang="fr-FR" sz="2000" dirty="0" smtClean="0"/>
              <a:t>Des organisme </a:t>
            </a:r>
            <a:r>
              <a:rPr lang="fr-FR" altLang="fr-FR" sz="2000" dirty="0"/>
              <a:t>d’expertise scientifique </a:t>
            </a:r>
            <a:r>
              <a:rPr lang="fr-FR" altLang="fr-FR" sz="2000" dirty="0" smtClean="0"/>
              <a:t>consultatifs </a:t>
            </a:r>
            <a:r>
              <a:rPr lang="fr-FR" altLang="fr-FR" sz="2000" dirty="0"/>
              <a:t>et </a:t>
            </a:r>
            <a:r>
              <a:rPr lang="fr-FR" altLang="fr-FR" sz="2000" dirty="0" smtClean="0"/>
              <a:t>indépendants</a:t>
            </a:r>
            <a:endParaRPr lang="fr-FR" altLang="fr-FR" sz="2000" dirty="0"/>
          </a:p>
          <a:p>
            <a:pPr marL="0" indent="0">
              <a:buClr>
                <a:srgbClr val="FFC000"/>
              </a:buClr>
              <a:buSzPct val="90000"/>
              <a:buNone/>
            </a:pPr>
            <a:endParaRPr lang="fr-FR" altLang="fr-FR" sz="2100" dirty="0">
              <a:solidFill>
                <a:srgbClr val="0070C0"/>
              </a:solidFill>
            </a:endParaRPr>
          </a:p>
          <a:p>
            <a:pPr>
              <a:buClr>
                <a:srgbClr val="FFC000"/>
              </a:buClr>
              <a:buSzPct val="90000"/>
              <a:buFont typeface="Wingdings" pitchFamily="2" charset="2"/>
              <a:buChar char="§"/>
            </a:pPr>
            <a:r>
              <a:rPr lang="fr-FR" altLang="fr-FR" sz="2100" dirty="0" smtClean="0">
                <a:solidFill>
                  <a:srgbClr val="0070C0"/>
                </a:solidFill>
              </a:rPr>
              <a:t>Haute Autorité de Santé</a:t>
            </a:r>
            <a:endParaRPr lang="fr-FR" altLang="fr-FR" sz="2100" dirty="0">
              <a:solidFill>
                <a:srgbClr val="0070C0"/>
              </a:solidFill>
            </a:endParaRPr>
          </a:p>
          <a:p>
            <a:pPr lvl="1">
              <a:lnSpc>
                <a:spcPct val="80000"/>
              </a:lnSpc>
              <a:buClr>
                <a:srgbClr val="FFC000"/>
              </a:buClr>
              <a:buSzPct val="80000"/>
              <a:buFont typeface="Wingdings" pitchFamily="2" charset="2"/>
              <a:buChar char="§"/>
            </a:pPr>
            <a:r>
              <a:rPr lang="fr-FR" altLang="fr-FR" sz="1800" dirty="0" smtClean="0"/>
              <a:t>Contribuer à l’amélioration de la qualité en santé et l’efficience des soins</a:t>
            </a:r>
          </a:p>
          <a:p>
            <a:pPr lvl="1">
              <a:lnSpc>
                <a:spcPct val="80000"/>
              </a:lnSpc>
              <a:buClr>
                <a:srgbClr val="FFC000"/>
              </a:buClr>
              <a:buSzPct val="80000"/>
              <a:buFont typeface="Wingdings" pitchFamily="2" charset="2"/>
              <a:buChar char="§"/>
            </a:pPr>
            <a:r>
              <a:rPr lang="fr-FR" altLang="fr-FR" sz="1800" dirty="0" smtClean="0">
                <a:sym typeface="Wingdings" panose="05000000000000000000" pitchFamily="2" charset="2"/>
              </a:rPr>
              <a:t>Evaluer l’utilité médicale des actes, prestations et produits de santé </a:t>
            </a:r>
          </a:p>
          <a:p>
            <a:pPr lvl="1">
              <a:lnSpc>
                <a:spcPct val="80000"/>
              </a:lnSpc>
              <a:buClr>
                <a:srgbClr val="FFC000"/>
              </a:buClr>
              <a:buSzPct val="80000"/>
              <a:buFont typeface="Wingdings" pitchFamily="2" charset="2"/>
              <a:buChar char="§"/>
            </a:pPr>
            <a:r>
              <a:rPr lang="fr-FR" altLang="fr-FR" sz="1800" dirty="0" smtClean="0">
                <a:sym typeface="Wingdings" panose="05000000000000000000" pitchFamily="2" charset="2"/>
              </a:rPr>
              <a:t>Mettre en œuvre la certification des établissements de santé</a:t>
            </a:r>
          </a:p>
          <a:p>
            <a:pPr lvl="1">
              <a:lnSpc>
                <a:spcPct val="80000"/>
              </a:lnSpc>
              <a:buClr>
                <a:srgbClr val="FFC000"/>
              </a:buClr>
              <a:buSzPct val="80000"/>
              <a:buFont typeface="Wingdings" pitchFamily="2" charset="2"/>
              <a:buChar char="§"/>
            </a:pPr>
            <a:r>
              <a:rPr lang="fr-FR" altLang="fr-FR" sz="1800" dirty="0" smtClean="0">
                <a:sym typeface="Wingdings" panose="05000000000000000000" pitchFamily="2" charset="2"/>
              </a:rPr>
              <a:t>Promouvoir les bonnes pratiques et le bon usage des soins</a:t>
            </a:r>
          </a:p>
          <a:p>
            <a:pPr marL="457200" lvl="1" indent="0">
              <a:lnSpc>
                <a:spcPct val="80000"/>
              </a:lnSpc>
              <a:buClr>
                <a:srgbClr val="FFC000"/>
              </a:buClr>
              <a:buSzPct val="80000"/>
              <a:buNone/>
            </a:pPr>
            <a:endParaRPr lang="fr-FR" altLang="fr-FR" sz="1800" dirty="0"/>
          </a:p>
          <a:p>
            <a:pPr>
              <a:buClr>
                <a:srgbClr val="FFC000"/>
              </a:buClr>
              <a:buSzPct val="90000"/>
              <a:buFont typeface="Wingdings" pitchFamily="2" charset="2"/>
              <a:buChar char="§"/>
            </a:pPr>
            <a:endParaRPr lang="fr-FR" altLang="fr-FR" sz="600" dirty="0"/>
          </a:p>
          <a:p>
            <a:pPr>
              <a:buClr>
                <a:srgbClr val="FFC000"/>
              </a:buClr>
              <a:buSzPct val="90000"/>
              <a:buFont typeface="Wingdings" pitchFamily="2" charset="2"/>
              <a:buChar char="§"/>
            </a:pPr>
            <a:r>
              <a:rPr lang="fr-FR" altLang="fr-FR" sz="2100" dirty="0" smtClean="0">
                <a:solidFill>
                  <a:srgbClr val="0070C0"/>
                </a:solidFill>
              </a:rPr>
              <a:t>Santé Publique France</a:t>
            </a:r>
            <a:endParaRPr lang="fr-FR" altLang="fr-FR" sz="2100" dirty="0">
              <a:solidFill>
                <a:srgbClr val="0070C0"/>
              </a:solidFill>
            </a:endParaRPr>
          </a:p>
          <a:p>
            <a:pPr lvl="1">
              <a:lnSpc>
                <a:spcPct val="80000"/>
              </a:lnSpc>
              <a:buClr>
                <a:srgbClr val="FFC000"/>
              </a:buClr>
              <a:buSzPct val="80000"/>
              <a:buFont typeface="Wingdings" pitchFamily="2" charset="2"/>
              <a:buChar char="§"/>
            </a:pPr>
            <a:r>
              <a:rPr lang="fr-FR" altLang="fr-FR" sz="1800" dirty="0" smtClean="0"/>
              <a:t>Observation épidémiologique et surveillance de l’état de santé des populations</a:t>
            </a:r>
          </a:p>
          <a:p>
            <a:pPr lvl="1">
              <a:lnSpc>
                <a:spcPct val="80000"/>
              </a:lnSpc>
              <a:buClr>
                <a:srgbClr val="FFC000"/>
              </a:buClr>
              <a:buSzPct val="80000"/>
              <a:buFont typeface="Wingdings" pitchFamily="2" charset="2"/>
              <a:buChar char="§"/>
            </a:pPr>
            <a:r>
              <a:rPr lang="fr-FR" altLang="fr-FR" sz="1800" dirty="0" smtClean="0"/>
              <a:t>Veille sur les risques sanitaires</a:t>
            </a:r>
          </a:p>
          <a:p>
            <a:pPr lvl="1">
              <a:lnSpc>
                <a:spcPct val="80000"/>
              </a:lnSpc>
              <a:buClr>
                <a:srgbClr val="FFC000"/>
              </a:buClr>
              <a:buSzPct val="80000"/>
              <a:buFont typeface="Wingdings" pitchFamily="2" charset="2"/>
              <a:buChar char="§"/>
            </a:pPr>
            <a:r>
              <a:rPr lang="fr-FR" altLang="fr-FR" sz="1800" dirty="0" smtClean="0"/>
              <a:t>Développement de la prévention et de l’éducation pour la santé</a:t>
            </a:r>
            <a:endParaRPr lang="fr-FR" altLang="fr-FR" sz="1800" dirty="0"/>
          </a:p>
          <a:p>
            <a:pPr lvl="1">
              <a:lnSpc>
                <a:spcPct val="80000"/>
              </a:lnSpc>
              <a:buClr>
                <a:srgbClr val="FFC000"/>
              </a:buClr>
              <a:buSzPct val="80000"/>
              <a:buFont typeface="Wingdings" pitchFamily="2" charset="2"/>
              <a:buChar char="§"/>
            </a:pPr>
            <a:r>
              <a:rPr lang="fr-FR" altLang="fr-FR" sz="1800" dirty="0" smtClean="0"/>
              <a:t>Lancement d’alertes sanitaires</a:t>
            </a:r>
          </a:p>
          <a:p>
            <a:pPr lvl="1">
              <a:lnSpc>
                <a:spcPct val="80000"/>
              </a:lnSpc>
              <a:buClr>
                <a:srgbClr val="FFC000"/>
              </a:buClr>
              <a:buSzPct val="80000"/>
              <a:buFont typeface="Wingdings" pitchFamily="2" charset="2"/>
              <a:buChar char="§"/>
            </a:pPr>
            <a:r>
              <a:rPr lang="fr-FR" altLang="fr-FR" sz="1800" dirty="0" smtClean="0"/>
              <a:t>Préparation et réponse aux crises sanitaires</a:t>
            </a:r>
            <a:endParaRPr lang="fr-FR" altLang="fr-FR" sz="1800" dirty="0"/>
          </a:p>
        </p:txBody>
      </p:sp>
      <p:sp>
        <p:nvSpPr>
          <p:cNvPr id="4" name="Espace réservé du texte 3"/>
          <p:cNvSpPr>
            <a:spLocks noGrp="1"/>
          </p:cNvSpPr>
          <p:nvPr>
            <p:ph type="body" sz="quarter" idx="16"/>
          </p:nvPr>
        </p:nvSpPr>
        <p:spPr>
          <a:xfrm>
            <a:off x="323528" y="299190"/>
            <a:ext cx="7533456" cy="756084"/>
          </a:xfrm>
        </p:spPr>
        <p:txBody>
          <a:bodyPr vert="horz" lIns="91440" tIns="45720" rIns="91440" bIns="45720" rtlCol="0">
            <a:normAutofit/>
          </a:bodyPr>
          <a:lstStyle/>
          <a:p>
            <a:r>
              <a:rPr lang="fr-FR" sz="2800" dirty="0" smtClean="0"/>
              <a:t>Agences Sanitaires nationales : exemples</a:t>
            </a:r>
            <a:endParaRPr 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39</a:t>
            </a:fld>
            <a:endParaRPr lang="fr-FR"/>
          </a:p>
        </p:txBody>
      </p:sp>
    </p:spTree>
    <p:extLst>
      <p:ext uri="{BB962C8B-B14F-4D97-AF65-F5344CB8AC3E}">
        <p14:creationId xmlns:p14="http://schemas.microsoft.com/office/powerpoint/2010/main" val="99421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a:bodyPr>
          <a:lstStyle/>
          <a:p>
            <a:pPr marL="0" indent="0">
              <a:buNone/>
            </a:pPr>
            <a:r>
              <a:rPr lang="fr-FR" sz="2400" b="1" cap="small" dirty="0">
                <a:solidFill>
                  <a:schemeClr val="tx2"/>
                </a:solidFill>
              </a:rPr>
              <a:t>Définitions et </a:t>
            </a:r>
            <a:r>
              <a:rPr lang="fr-FR" sz="2400" b="1" cap="small" dirty="0" smtClean="0">
                <a:solidFill>
                  <a:schemeClr val="tx2"/>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tx2"/>
                </a:solidFill>
              </a:rPr>
              <a:t>Principaux modèles </a:t>
            </a:r>
            <a:r>
              <a:rPr lang="fr-FR" sz="2400" b="1" cap="small" dirty="0">
                <a:solidFill>
                  <a:schemeClr val="tx2"/>
                </a:solidFill>
              </a:rPr>
              <a:t>de systèmes de </a:t>
            </a:r>
            <a:r>
              <a:rPr lang="fr-FR" sz="2400" b="1" cap="small" dirty="0" smtClean="0">
                <a:solidFill>
                  <a:schemeClr val="tx2"/>
                </a:solidFill>
              </a:rPr>
              <a:t>soins</a:t>
            </a:r>
          </a:p>
          <a:p>
            <a:pPr marL="514350" indent="-514350">
              <a:buAutoNum type="romanUcPeriod"/>
            </a:pPr>
            <a:endParaRPr lang="fr-FR" sz="2400" b="1" cap="small" dirty="0">
              <a:solidFill>
                <a:schemeClr val="tx2"/>
              </a:solidFill>
            </a:endParaRPr>
          </a:p>
          <a:p>
            <a:pPr marL="0" indent="0">
              <a:buNone/>
            </a:pPr>
            <a:r>
              <a:rPr lang="fr-FR" sz="2400" b="1" cap="small" dirty="0" smtClean="0">
                <a:solidFill>
                  <a:schemeClr val="tx2"/>
                </a:solidFill>
              </a:rPr>
              <a:t>II. Organisation </a:t>
            </a:r>
            <a:r>
              <a:rPr lang="fr-FR" sz="2400" b="1" cap="small" dirty="0">
                <a:solidFill>
                  <a:schemeClr val="tx2"/>
                </a:solidFill>
              </a:rPr>
              <a:t>du système de soins en France</a:t>
            </a:r>
          </a:p>
          <a:p>
            <a:pPr lvl="1"/>
            <a:endParaRPr lang="fr-FR" sz="2000" dirty="0" smtClean="0"/>
          </a:p>
          <a:p>
            <a:pPr marL="57150" indent="0">
              <a:buNone/>
            </a:pPr>
            <a:r>
              <a:rPr lang="fr-FR" sz="2400" b="1" cap="small" dirty="0" smtClean="0">
                <a:solidFill>
                  <a:schemeClr val="tx2"/>
                </a:solidFill>
              </a:rPr>
              <a:t>III. Régulation </a:t>
            </a:r>
            <a:r>
              <a:rPr lang="fr-FR" sz="2400" b="1" cap="small" dirty="0">
                <a:solidFill>
                  <a:schemeClr val="tx2"/>
                </a:solidFill>
              </a:rPr>
              <a:t>des systèmes de soins à l’aide </a:t>
            </a:r>
            <a:r>
              <a:rPr lang="fr-FR" sz="2400" b="1" cap="small" dirty="0" smtClean="0">
                <a:solidFill>
                  <a:schemeClr val="tx2"/>
                </a:solidFill>
              </a:rPr>
              <a:t>d’Indicateurs</a:t>
            </a:r>
          </a:p>
          <a:p>
            <a:pPr marL="57150" indent="0">
              <a:buNone/>
            </a:pPr>
            <a:endParaRPr lang="fr-FR" sz="2400" b="1" cap="small" dirty="0" smtClean="0">
              <a:solidFill>
                <a:schemeClr val="tx2"/>
              </a:solidFill>
            </a:endParaRPr>
          </a:p>
          <a:p>
            <a:pPr marL="57150" indent="0">
              <a:buNone/>
            </a:pPr>
            <a:r>
              <a:rPr lang="fr-FR" sz="2400" b="1" cap="small" dirty="0" smtClean="0">
                <a:solidFill>
                  <a:schemeClr val="tx2"/>
                </a:solidFill>
              </a:rPr>
              <a:t>Conclusion</a:t>
            </a:r>
            <a:endParaRPr lang="fr-FR" sz="2400" b="1" cap="small" dirty="0">
              <a:solidFill>
                <a:schemeClr val="tx2"/>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4</a:t>
            </a:fld>
            <a:endParaRPr lang="fr-FR"/>
          </a:p>
        </p:txBody>
      </p:sp>
    </p:spTree>
    <p:extLst>
      <p:ext uri="{BB962C8B-B14F-4D97-AF65-F5344CB8AC3E}">
        <p14:creationId xmlns:p14="http://schemas.microsoft.com/office/powerpoint/2010/main" val="3970041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55267" y="175723"/>
            <a:ext cx="7533456" cy="756084"/>
          </a:xfrm>
        </p:spPr>
        <p:txBody>
          <a:bodyPr vert="horz" lIns="91440" tIns="45720" rIns="91440" bIns="45720" rtlCol="0">
            <a:normAutofit fontScale="92500" lnSpcReduction="20000"/>
          </a:bodyPr>
          <a:lstStyle/>
          <a:p>
            <a:r>
              <a:rPr lang="fr-FR" sz="2800" dirty="0" smtClean="0"/>
              <a:t>Un exemple de coopération : Accès au marché des médicaments</a:t>
            </a:r>
            <a:endParaRPr 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40</a:t>
            </a:fld>
            <a:endParaRPr lang="fr-FR"/>
          </a:p>
        </p:txBody>
      </p:sp>
      <p:pic>
        <p:nvPicPr>
          <p:cNvPr id="6" name="Image 5"/>
          <p:cNvPicPr>
            <a:picLocks noChangeAspect="1"/>
          </p:cNvPicPr>
          <p:nvPr/>
        </p:nvPicPr>
        <p:blipFill>
          <a:blip r:embed="rId3"/>
          <a:stretch>
            <a:fillRect/>
          </a:stretch>
        </p:blipFill>
        <p:spPr>
          <a:xfrm>
            <a:off x="355267" y="1187165"/>
            <a:ext cx="8411816" cy="4567126"/>
          </a:xfrm>
          <a:prstGeom prst="rect">
            <a:avLst/>
          </a:prstGeom>
        </p:spPr>
      </p:pic>
    </p:spTree>
    <p:extLst>
      <p:ext uri="{BB962C8B-B14F-4D97-AF65-F5344CB8AC3E}">
        <p14:creationId xmlns:p14="http://schemas.microsoft.com/office/powerpoint/2010/main" val="3049123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lnSpcReduction="10000"/>
          </a:bodyPr>
          <a:lstStyle/>
          <a:p>
            <a:pPr marL="0" indent="0">
              <a:buNone/>
            </a:pPr>
            <a:r>
              <a:rPr lang="fr-FR" sz="2400" b="1" cap="small" dirty="0">
                <a:solidFill>
                  <a:schemeClr val="bg1">
                    <a:lumMod val="75000"/>
                  </a:schemeClr>
                </a:solidFill>
              </a:rPr>
              <a:t>Définitions et </a:t>
            </a:r>
            <a:r>
              <a:rPr lang="fr-FR" sz="2400" b="1" cap="small" dirty="0" smtClean="0">
                <a:solidFill>
                  <a:schemeClr val="bg1">
                    <a:lumMod val="75000"/>
                  </a:schemeClr>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bg1">
                    <a:lumMod val="75000"/>
                  </a:schemeClr>
                </a:solidFill>
              </a:rPr>
              <a:t>Principaux modèles </a:t>
            </a:r>
            <a:r>
              <a:rPr lang="fr-FR" sz="2400" b="1" cap="small" dirty="0">
                <a:solidFill>
                  <a:schemeClr val="bg1">
                    <a:lumMod val="75000"/>
                  </a:schemeClr>
                </a:solidFill>
              </a:rPr>
              <a:t>de systèmes de </a:t>
            </a:r>
            <a:r>
              <a:rPr lang="fr-FR" sz="2400" b="1" cap="small" dirty="0" smtClean="0">
                <a:solidFill>
                  <a:schemeClr val="bg1">
                    <a:lumMod val="75000"/>
                  </a:schemeClr>
                </a:solidFill>
              </a:rPr>
              <a:t>soins</a:t>
            </a:r>
          </a:p>
          <a:p>
            <a:pPr marL="514350" indent="-514350">
              <a:buAutoNum type="romanUcPeriod"/>
            </a:pPr>
            <a:endParaRPr lang="fr-FR" sz="2400" b="1" cap="small" dirty="0">
              <a:solidFill>
                <a:schemeClr val="tx2"/>
              </a:solidFill>
            </a:endParaRPr>
          </a:p>
          <a:p>
            <a:pPr marL="0" indent="0">
              <a:buNone/>
            </a:pPr>
            <a:r>
              <a:rPr lang="fr-FR" sz="2400" b="1" cap="small" dirty="0" smtClean="0">
                <a:solidFill>
                  <a:schemeClr val="tx2"/>
                </a:solidFill>
              </a:rPr>
              <a:t>II. </a:t>
            </a:r>
            <a:r>
              <a:rPr lang="fr-FR" sz="2400" b="1" cap="small" dirty="0">
                <a:solidFill>
                  <a:schemeClr val="tx2"/>
                </a:solidFill>
              </a:rPr>
              <a:t>Organisation du système de soins en France</a:t>
            </a:r>
          </a:p>
          <a:p>
            <a:pPr lvl="1"/>
            <a:r>
              <a:rPr lang="fr-FR" sz="2400" dirty="0">
                <a:solidFill>
                  <a:schemeClr val="bg1">
                    <a:lumMod val="75000"/>
                  </a:schemeClr>
                </a:solidFill>
              </a:rPr>
              <a:t>Régulateurs du système </a:t>
            </a:r>
          </a:p>
          <a:p>
            <a:pPr lvl="1"/>
            <a:r>
              <a:rPr lang="fr-FR" sz="2400" b="1" cap="small" dirty="0">
                <a:solidFill>
                  <a:schemeClr val="tx2"/>
                </a:solidFill>
              </a:rPr>
              <a:t>Offreurs de soins</a:t>
            </a:r>
          </a:p>
          <a:p>
            <a:pPr lvl="1"/>
            <a:endParaRPr lang="fr-FR" sz="2000" dirty="0" smtClean="0">
              <a:solidFill>
                <a:schemeClr val="bg1">
                  <a:lumMod val="75000"/>
                </a:schemeClr>
              </a:solidFill>
            </a:endParaRPr>
          </a:p>
          <a:p>
            <a:pPr marL="57150" indent="0">
              <a:buNone/>
            </a:pPr>
            <a:r>
              <a:rPr lang="fr-FR" sz="2400" b="1" cap="small" dirty="0" smtClean="0">
                <a:solidFill>
                  <a:schemeClr val="bg1">
                    <a:lumMod val="75000"/>
                  </a:schemeClr>
                </a:solidFill>
              </a:rPr>
              <a:t>III. Régulation </a:t>
            </a:r>
            <a:r>
              <a:rPr lang="fr-FR" sz="2400" b="1" cap="small" dirty="0">
                <a:solidFill>
                  <a:schemeClr val="bg1">
                    <a:lumMod val="75000"/>
                  </a:schemeClr>
                </a:solidFill>
              </a:rPr>
              <a:t>des systèmes de soins à l’aide </a:t>
            </a:r>
            <a:r>
              <a:rPr lang="fr-FR" sz="2400" b="1" cap="small" dirty="0" smtClean="0">
                <a:solidFill>
                  <a:schemeClr val="bg1">
                    <a:lumMod val="75000"/>
                  </a:schemeClr>
                </a:solidFill>
              </a:rPr>
              <a:t>d’Indicateurs</a:t>
            </a:r>
          </a:p>
          <a:p>
            <a:pPr marL="57150" indent="0">
              <a:buNone/>
            </a:pPr>
            <a:endParaRPr lang="fr-FR" sz="2400" b="1" cap="small" dirty="0" smtClean="0">
              <a:solidFill>
                <a:schemeClr val="bg1">
                  <a:lumMod val="75000"/>
                </a:schemeClr>
              </a:solidFill>
            </a:endParaRPr>
          </a:p>
          <a:p>
            <a:pPr marL="57150" indent="0">
              <a:buNone/>
            </a:pPr>
            <a:r>
              <a:rPr lang="fr-FR" sz="2400" b="1" cap="small" dirty="0" smtClean="0">
                <a:solidFill>
                  <a:schemeClr val="bg1">
                    <a:lumMod val="75000"/>
                  </a:schemeClr>
                </a:solidFill>
              </a:rPr>
              <a:t>Conclusion</a:t>
            </a:r>
            <a:endParaRPr lang="fr-FR" sz="2400" b="1" cap="small" dirty="0">
              <a:solidFill>
                <a:schemeClr val="bg1">
                  <a:lumMod val="75000"/>
                </a:schemeClr>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41</a:t>
            </a:fld>
            <a:endParaRPr lang="fr-FR"/>
          </a:p>
        </p:txBody>
      </p:sp>
    </p:spTree>
    <p:extLst>
      <p:ext uri="{BB962C8B-B14F-4D97-AF65-F5344CB8AC3E}">
        <p14:creationId xmlns:p14="http://schemas.microsoft.com/office/powerpoint/2010/main" val="537866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p:txBody>
          <a:bodyPr>
            <a:normAutofit/>
          </a:bodyPr>
          <a:lstStyle/>
          <a:p>
            <a:pPr>
              <a:lnSpc>
                <a:spcPct val="90000"/>
              </a:lnSpc>
            </a:pPr>
            <a:r>
              <a:rPr lang="fr-FR" altLang="fr-FR" sz="2400" b="1" dirty="0"/>
              <a:t>Soins primaires :</a:t>
            </a:r>
            <a:r>
              <a:rPr lang="fr-FR" altLang="fr-FR" sz="2400" dirty="0"/>
              <a:t> Médecine générale / communautaire (ambulatoire, </a:t>
            </a:r>
            <a:r>
              <a:rPr lang="fr-FR" altLang="fr-FR" sz="2400" i="1" dirty="0" err="1"/>
              <a:t>gate</a:t>
            </a:r>
            <a:r>
              <a:rPr lang="fr-FR" altLang="fr-FR" sz="2400" i="1" dirty="0"/>
              <a:t> </a:t>
            </a:r>
            <a:r>
              <a:rPr lang="fr-FR" altLang="fr-FR" sz="2400" i="1" dirty="0" err="1"/>
              <a:t>keeper</a:t>
            </a:r>
            <a:r>
              <a:rPr lang="fr-FR" altLang="fr-FR" sz="2400" dirty="0"/>
              <a:t>)</a:t>
            </a:r>
          </a:p>
          <a:p>
            <a:pPr>
              <a:lnSpc>
                <a:spcPct val="90000"/>
              </a:lnSpc>
            </a:pPr>
            <a:endParaRPr lang="fr-FR" altLang="fr-FR" sz="2400" dirty="0"/>
          </a:p>
          <a:p>
            <a:pPr>
              <a:lnSpc>
                <a:spcPct val="90000"/>
              </a:lnSpc>
            </a:pPr>
            <a:r>
              <a:rPr lang="fr-FR" altLang="fr-FR" sz="2400" b="1" dirty="0"/>
              <a:t>Soins secondaires : </a:t>
            </a:r>
            <a:r>
              <a:rPr lang="fr-FR" altLang="fr-FR" sz="2400" dirty="0"/>
              <a:t>Médecine spécialisée (ville ou hôpital)</a:t>
            </a:r>
          </a:p>
          <a:p>
            <a:pPr>
              <a:lnSpc>
                <a:spcPct val="90000"/>
              </a:lnSpc>
            </a:pPr>
            <a:endParaRPr lang="fr-FR" altLang="fr-FR" sz="2400" dirty="0"/>
          </a:p>
          <a:p>
            <a:pPr>
              <a:lnSpc>
                <a:spcPct val="90000"/>
              </a:lnSpc>
            </a:pPr>
            <a:r>
              <a:rPr lang="fr-FR" altLang="fr-FR" sz="2400" b="1" dirty="0"/>
              <a:t>Soins tertiaires :</a:t>
            </a:r>
            <a:r>
              <a:rPr lang="fr-FR" altLang="fr-FR" sz="2400" dirty="0"/>
              <a:t> Médecine de haute technologie (CHU)</a:t>
            </a:r>
          </a:p>
          <a:p>
            <a:pPr>
              <a:lnSpc>
                <a:spcPct val="90000"/>
              </a:lnSpc>
            </a:pPr>
            <a:endParaRPr lang="fr-FR" altLang="fr-FR" sz="2400" dirty="0"/>
          </a:p>
          <a:p>
            <a:pPr>
              <a:lnSpc>
                <a:spcPct val="90000"/>
              </a:lnSpc>
            </a:pPr>
            <a:endParaRPr lang="fr-FR" altLang="fr-FR" sz="2400" dirty="0" smtClean="0"/>
          </a:p>
          <a:p>
            <a:pPr marL="0" indent="0">
              <a:lnSpc>
                <a:spcPct val="90000"/>
              </a:lnSpc>
              <a:buNone/>
            </a:pPr>
            <a:r>
              <a:rPr lang="fr-FR" altLang="fr-FR" sz="2400" dirty="0" smtClean="0"/>
              <a:t>Offre :</a:t>
            </a:r>
          </a:p>
          <a:p>
            <a:pPr lvl="1">
              <a:lnSpc>
                <a:spcPct val="90000"/>
              </a:lnSpc>
              <a:buFont typeface="Wingdings" panose="05000000000000000000" pitchFamily="2" charset="2"/>
              <a:buChar char="Ø"/>
            </a:pPr>
            <a:r>
              <a:rPr lang="fr-FR" altLang="fr-FR" sz="2000" dirty="0" smtClean="0"/>
              <a:t>Les professionnels de santé</a:t>
            </a:r>
          </a:p>
          <a:p>
            <a:pPr lvl="1">
              <a:lnSpc>
                <a:spcPct val="90000"/>
              </a:lnSpc>
              <a:buFont typeface="Wingdings" panose="05000000000000000000" pitchFamily="2" charset="2"/>
              <a:buChar char="Ø"/>
            </a:pPr>
            <a:r>
              <a:rPr lang="fr-FR" altLang="fr-FR" sz="2000" dirty="0" smtClean="0"/>
              <a:t>Les établissements de santé : public, privé, ESPIC</a:t>
            </a:r>
          </a:p>
          <a:p>
            <a:endParaRPr lang="fr-FR" sz="2800" dirty="0"/>
          </a:p>
        </p:txBody>
      </p:sp>
      <p:sp>
        <p:nvSpPr>
          <p:cNvPr id="4" name="Espace réservé du texte 3"/>
          <p:cNvSpPr>
            <a:spLocks noGrp="1"/>
          </p:cNvSpPr>
          <p:nvPr>
            <p:ph type="body" sz="quarter" idx="16"/>
          </p:nvPr>
        </p:nvSpPr>
        <p:spPr/>
        <p:txBody>
          <a:bodyPr/>
          <a:lstStyle/>
          <a:p>
            <a:r>
              <a:rPr lang="fr-FR" altLang="fr-FR" dirty="0"/>
              <a:t>Structuration de l’offre de soins</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42</a:t>
            </a:fld>
            <a:endParaRPr lang="fr-FR"/>
          </a:p>
        </p:txBody>
      </p:sp>
      <p:cxnSp>
        <p:nvCxnSpPr>
          <p:cNvPr id="6" name="Connecteur droit 5"/>
          <p:cNvCxnSpPr/>
          <p:nvPr/>
        </p:nvCxnSpPr>
        <p:spPr>
          <a:xfrm>
            <a:off x="683568" y="4365104"/>
            <a:ext cx="813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41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a:xfrm>
            <a:off x="539552" y="1412776"/>
            <a:ext cx="8229600" cy="5001419"/>
          </a:xfrm>
        </p:spPr>
        <p:txBody>
          <a:bodyPr/>
          <a:lstStyle/>
          <a:p>
            <a:pPr>
              <a:lnSpc>
                <a:spcPct val="80000"/>
              </a:lnSpc>
              <a:spcBef>
                <a:spcPct val="0"/>
              </a:spcBef>
            </a:pPr>
            <a:r>
              <a:rPr lang="fr-FR" altLang="fr-FR" sz="2400" dirty="0"/>
              <a:t>10 % de la population active </a:t>
            </a:r>
          </a:p>
          <a:p>
            <a:pPr>
              <a:lnSpc>
                <a:spcPct val="80000"/>
              </a:lnSpc>
              <a:spcBef>
                <a:spcPct val="0"/>
              </a:spcBef>
            </a:pPr>
            <a:endParaRPr lang="fr-FR" altLang="fr-FR" sz="2400" dirty="0"/>
          </a:p>
          <a:p>
            <a:pPr>
              <a:lnSpc>
                <a:spcPct val="80000"/>
              </a:lnSpc>
              <a:spcBef>
                <a:spcPct val="0"/>
              </a:spcBef>
            </a:pPr>
            <a:r>
              <a:rPr lang="fr-FR" altLang="fr-FR" sz="2400" dirty="0"/>
              <a:t>1 des 3 corps de la fonction publique pour l’hôpital public</a:t>
            </a:r>
          </a:p>
          <a:p>
            <a:pPr>
              <a:lnSpc>
                <a:spcPct val="80000"/>
              </a:lnSpc>
              <a:spcBef>
                <a:spcPct val="0"/>
              </a:spcBef>
              <a:buFontTx/>
              <a:buNone/>
            </a:pPr>
            <a:endParaRPr lang="fr-FR" altLang="fr-FR" sz="2400" dirty="0"/>
          </a:p>
          <a:p>
            <a:pPr>
              <a:lnSpc>
                <a:spcPct val="80000"/>
              </a:lnSpc>
              <a:spcBef>
                <a:spcPct val="0"/>
              </a:spcBef>
            </a:pPr>
            <a:r>
              <a:rPr lang="fr-FR" altLang="fr-FR" sz="2400" dirty="0"/>
              <a:t>3 types de professionnels de santé selon le Code de santé publique </a:t>
            </a:r>
          </a:p>
          <a:p>
            <a:pPr marL="0" indent="0">
              <a:lnSpc>
                <a:spcPct val="80000"/>
              </a:lnSpc>
              <a:spcBef>
                <a:spcPct val="0"/>
              </a:spcBef>
              <a:buNone/>
            </a:pPr>
            <a:endParaRPr lang="fr-FR" altLang="fr-FR" sz="2400" dirty="0"/>
          </a:p>
          <a:p>
            <a:pPr lvl="1">
              <a:lnSpc>
                <a:spcPct val="80000"/>
              </a:lnSpc>
              <a:spcBef>
                <a:spcPct val="0"/>
              </a:spcBef>
            </a:pPr>
            <a:r>
              <a:rPr lang="fr-FR" altLang="fr-FR" sz="2400" dirty="0">
                <a:solidFill>
                  <a:srgbClr val="0070C0"/>
                </a:solidFill>
              </a:rPr>
              <a:t>Professions médicales </a:t>
            </a:r>
          </a:p>
          <a:p>
            <a:pPr marL="0" indent="0">
              <a:lnSpc>
                <a:spcPct val="80000"/>
              </a:lnSpc>
              <a:spcBef>
                <a:spcPct val="0"/>
              </a:spcBef>
              <a:buNone/>
            </a:pPr>
            <a:r>
              <a:rPr lang="fr-FR" altLang="fr-FR" sz="2000" dirty="0"/>
              <a:t>Médecins, chirurgiens-dentistes, </a:t>
            </a:r>
            <a:r>
              <a:rPr lang="fr-FR" altLang="fr-FR" sz="2000" dirty="0" err="1"/>
              <a:t>sage-femmes</a:t>
            </a:r>
            <a:endParaRPr lang="fr-FR" altLang="fr-FR" sz="2000" dirty="0"/>
          </a:p>
          <a:p>
            <a:pPr marL="0" indent="0">
              <a:lnSpc>
                <a:spcPct val="80000"/>
              </a:lnSpc>
              <a:spcBef>
                <a:spcPct val="0"/>
              </a:spcBef>
              <a:buNone/>
            </a:pPr>
            <a:r>
              <a:rPr lang="fr-FR" altLang="fr-FR" sz="2000" dirty="0"/>
              <a:t>(Droit de libre prescription et obéissance à une déontologie)</a:t>
            </a:r>
          </a:p>
          <a:p>
            <a:pPr>
              <a:lnSpc>
                <a:spcPct val="80000"/>
              </a:lnSpc>
              <a:spcBef>
                <a:spcPct val="0"/>
              </a:spcBef>
              <a:buFontTx/>
              <a:buNone/>
            </a:pPr>
            <a:endParaRPr lang="fr-FR" altLang="fr-FR" sz="2000" dirty="0"/>
          </a:p>
          <a:p>
            <a:pPr lvl="1">
              <a:lnSpc>
                <a:spcPct val="80000"/>
              </a:lnSpc>
              <a:spcBef>
                <a:spcPct val="0"/>
              </a:spcBef>
            </a:pPr>
            <a:r>
              <a:rPr lang="fr-FR" altLang="fr-FR" sz="2400" dirty="0">
                <a:solidFill>
                  <a:srgbClr val="0070C0"/>
                </a:solidFill>
              </a:rPr>
              <a:t>Profession de la pharmacie</a:t>
            </a:r>
          </a:p>
          <a:p>
            <a:pPr marL="0" indent="0">
              <a:lnSpc>
                <a:spcPct val="80000"/>
              </a:lnSpc>
              <a:spcBef>
                <a:spcPct val="0"/>
              </a:spcBef>
              <a:buNone/>
            </a:pPr>
            <a:r>
              <a:rPr lang="fr-FR" altLang="fr-FR" sz="2000" dirty="0"/>
              <a:t>Pharmaciens et préparateurs </a:t>
            </a:r>
          </a:p>
          <a:p>
            <a:pPr marL="457200" lvl="1" indent="0">
              <a:lnSpc>
                <a:spcPct val="80000"/>
              </a:lnSpc>
              <a:spcBef>
                <a:spcPct val="0"/>
              </a:spcBef>
              <a:buNone/>
            </a:pPr>
            <a:endParaRPr lang="fr-FR" altLang="fr-FR" sz="2000" dirty="0"/>
          </a:p>
          <a:p>
            <a:pPr lvl="1">
              <a:lnSpc>
                <a:spcPct val="80000"/>
              </a:lnSpc>
              <a:spcBef>
                <a:spcPct val="0"/>
              </a:spcBef>
            </a:pPr>
            <a:r>
              <a:rPr lang="fr-FR" altLang="fr-FR" sz="2400" dirty="0">
                <a:solidFill>
                  <a:srgbClr val="0070C0"/>
                </a:solidFill>
              </a:rPr>
              <a:t>Auxiliaires médicaux </a:t>
            </a:r>
          </a:p>
          <a:p>
            <a:pPr marL="0" indent="0">
              <a:lnSpc>
                <a:spcPct val="80000"/>
              </a:lnSpc>
              <a:spcBef>
                <a:spcPct val="0"/>
              </a:spcBef>
              <a:buNone/>
            </a:pPr>
            <a:r>
              <a:rPr lang="fr-FR" altLang="fr-FR" sz="2000" dirty="0"/>
              <a:t>Infirmiers, masseurs-kiné, orthophonistes, podologues, opticiens, </a:t>
            </a:r>
            <a:r>
              <a:rPr lang="fr-FR" altLang="fr-FR" sz="2000" dirty="0" err="1"/>
              <a:t>audio-prothésistes</a:t>
            </a:r>
            <a:r>
              <a:rPr lang="fr-FR" altLang="fr-FR" sz="2000" dirty="0"/>
              <a:t>, psychomotriciens, manip radio, ergothérapeutes</a:t>
            </a:r>
          </a:p>
          <a:p>
            <a:endParaRPr lang="fr-FR" dirty="0"/>
          </a:p>
        </p:txBody>
      </p:sp>
      <p:sp>
        <p:nvSpPr>
          <p:cNvPr id="4" name="Espace réservé du texte 3"/>
          <p:cNvSpPr>
            <a:spLocks noGrp="1"/>
          </p:cNvSpPr>
          <p:nvPr>
            <p:ph type="body" sz="quarter" idx="16"/>
          </p:nvPr>
        </p:nvSpPr>
        <p:spPr>
          <a:xfrm>
            <a:off x="323528" y="188640"/>
            <a:ext cx="6840538" cy="720725"/>
          </a:xfrm>
        </p:spPr>
        <p:txBody>
          <a:bodyPr>
            <a:normAutofit fontScale="92500"/>
          </a:bodyPr>
          <a:lstStyle/>
          <a:p>
            <a:r>
              <a:rPr lang="fr-FR" altLang="fr-FR" dirty="0"/>
              <a:t>Les professionnels de santé : typologie</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43</a:t>
            </a:fld>
            <a:endParaRPr lang="fr-FR"/>
          </a:p>
        </p:txBody>
      </p:sp>
    </p:spTree>
    <p:extLst>
      <p:ext uri="{BB962C8B-B14F-4D97-AF65-F5344CB8AC3E}">
        <p14:creationId xmlns:p14="http://schemas.microsoft.com/office/powerpoint/2010/main" val="3943759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p:txBody>
          <a:bodyPr>
            <a:normAutofit/>
          </a:bodyPr>
          <a:lstStyle/>
          <a:p>
            <a:pPr>
              <a:buSzPct val="90000"/>
              <a:defRPr/>
            </a:pPr>
            <a:r>
              <a:rPr lang="fr-FR" dirty="0"/>
              <a:t>Infirmiers	          640 000	salarié</a:t>
            </a:r>
          </a:p>
          <a:p>
            <a:pPr>
              <a:buSzPct val="90000"/>
              <a:defRPr/>
            </a:pPr>
            <a:r>
              <a:rPr lang="fr-FR" dirty="0"/>
              <a:t>Médecins		220 000	mixte</a:t>
            </a:r>
          </a:p>
          <a:p>
            <a:pPr>
              <a:buSzPct val="90000"/>
              <a:defRPr/>
            </a:pPr>
            <a:r>
              <a:rPr lang="fr-FR" dirty="0"/>
              <a:t>Pharmaciens 	          75 000	mixte</a:t>
            </a:r>
          </a:p>
          <a:p>
            <a:pPr>
              <a:buSzPct val="90000"/>
              <a:defRPr/>
            </a:pPr>
            <a:r>
              <a:rPr lang="fr-FR" dirty="0"/>
              <a:t>Masseurs-Kinés	80 000	libéral</a:t>
            </a:r>
          </a:p>
          <a:p>
            <a:pPr>
              <a:buSzPct val="90000"/>
              <a:defRPr/>
            </a:pPr>
            <a:r>
              <a:rPr lang="fr-FR" dirty="0"/>
              <a:t>Dentistes		40 000	libéral</a:t>
            </a:r>
          </a:p>
          <a:p>
            <a:pPr>
              <a:buSzPct val="90000"/>
              <a:defRPr/>
            </a:pPr>
            <a:r>
              <a:rPr lang="fr-FR" dirty="0" err="1"/>
              <a:t>Sage-femmes</a:t>
            </a:r>
            <a:r>
              <a:rPr lang="fr-FR" dirty="0"/>
              <a:t>		20 000	salarié</a:t>
            </a:r>
          </a:p>
          <a:p>
            <a:pPr>
              <a:buSzPct val="90000"/>
              <a:defRPr/>
            </a:pPr>
            <a:r>
              <a:rPr lang="fr-FR" dirty="0"/>
              <a:t>Orthophonistes	20 000	libéral</a:t>
            </a:r>
          </a:p>
        </p:txBody>
      </p:sp>
      <p:sp>
        <p:nvSpPr>
          <p:cNvPr id="4" name="Espace réservé du texte 3"/>
          <p:cNvSpPr>
            <a:spLocks noGrp="1"/>
          </p:cNvSpPr>
          <p:nvPr>
            <p:ph type="body" sz="quarter" idx="16"/>
          </p:nvPr>
        </p:nvSpPr>
        <p:spPr>
          <a:xfrm>
            <a:off x="323528" y="188640"/>
            <a:ext cx="7560840" cy="720725"/>
          </a:xfrm>
        </p:spPr>
        <p:txBody>
          <a:bodyPr vert="horz" lIns="91440" tIns="45720" rIns="91440" bIns="45720" rtlCol="0">
            <a:normAutofit fontScale="77500" lnSpcReduction="20000"/>
          </a:bodyPr>
          <a:lstStyle/>
          <a:p>
            <a:r>
              <a:rPr lang="fr-FR" dirty="0"/>
              <a:t>Effectifs et mode d’activité en 2016 </a:t>
            </a:r>
            <a:r>
              <a:rPr lang="fr-FR" sz="2900" dirty="0"/>
              <a:t>(source DREES)</a:t>
            </a:r>
          </a:p>
          <a:p>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44</a:t>
            </a:fld>
            <a:endParaRPr lang="fr-FR" dirty="0"/>
          </a:p>
        </p:txBody>
      </p:sp>
    </p:spTree>
    <p:extLst>
      <p:ext uri="{BB962C8B-B14F-4D97-AF65-F5344CB8AC3E}">
        <p14:creationId xmlns:p14="http://schemas.microsoft.com/office/powerpoint/2010/main" val="268064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82961" y="1166018"/>
            <a:ext cx="8229600" cy="4525963"/>
          </a:xfrm>
        </p:spPr>
        <p:txBody>
          <a:bodyPr>
            <a:noAutofit/>
          </a:bodyPr>
          <a:lstStyle/>
          <a:p>
            <a:pPr>
              <a:lnSpc>
                <a:spcPct val="80000"/>
              </a:lnSpc>
            </a:pPr>
            <a:r>
              <a:rPr lang="fr-FR" altLang="fr-FR" sz="2400" dirty="0">
                <a:solidFill>
                  <a:srgbClr val="0070C0"/>
                </a:solidFill>
              </a:rPr>
              <a:t>Augmentation du nombre de médecins </a:t>
            </a:r>
          </a:p>
          <a:p>
            <a:pPr>
              <a:lnSpc>
                <a:spcPct val="80000"/>
              </a:lnSpc>
              <a:buFontTx/>
              <a:buNone/>
            </a:pPr>
            <a:r>
              <a:rPr lang="fr-FR" altLang="fr-FR" sz="2000" i="1" dirty="0"/>
              <a:t>      196 000 en 2001 </a:t>
            </a:r>
            <a:r>
              <a:rPr lang="fr-FR" altLang="fr-FR" sz="2000" i="1" dirty="0">
                <a:sym typeface="Symbol" pitchFamily="18" charset="2"/>
              </a:rPr>
              <a:t> 222 150 en 2016</a:t>
            </a:r>
            <a:r>
              <a:rPr lang="fr-FR" altLang="fr-FR" sz="2000" i="1" dirty="0"/>
              <a:t> </a:t>
            </a:r>
            <a:r>
              <a:rPr lang="fr-FR" altLang="fr-FR" sz="2000" i="1" dirty="0">
                <a:sym typeface="Symbol" pitchFamily="18" charset="2"/>
              </a:rPr>
              <a:t> stabilisation depuis, densité de 337 médecins/</a:t>
            </a:r>
            <a:r>
              <a:rPr lang="fr-FR" altLang="fr-FR" sz="2000" i="1" dirty="0" err="1">
                <a:sym typeface="Symbol" pitchFamily="18" charset="2"/>
              </a:rPr>
              <a:t>100k</a:t>
            </a:r>
            <a:r>
              <a:rPr lang="fr-FR" altLang="fr-FR" sz="2000" i="1" dirty="0">
                <a:sym typeface="Symbol" pitchFamily="18" charset="2"/>
              </a:rPr>
              <a:t> habitants</a:t>
            </a:r>
          </a:p>
          <a:p>
            <a:pPr>
              <a:lnSpc>
                <a:spcPct val="80000"/>
              </a:lnSpc>
              <a:buFontTx/>
              <a:buNone/>
            </a:pPr>
            <a:endParaRPr lang="fr-FR" altLang="fr-FR" sz="2000" i="1" dirty="0">
              <a:sym typeface="Symbol" pitchFamily="18" charset="2"/>
            </a:endParaRPr>
          </a:p>
          <a:p>
            <a:pPr>
              <a:lnSpc>
                <a:spcPct val="80000"/>
              </a:lnSpc>
              <a:buFontTx/>
              <a:buNone/>
            </a:pPr>
            <a:endParaRPr lang="fr-FR" altLang="fr-FR" sz="700" dirty="0"/>
          </a:p>
          <a:p>
            <a:pPr>
              <a:lnSpc>
                <a:spcPct val="80000"/>
              </a:lnSpc>
            </a:pPr>
            <a:r>
              <a:rPr lang="fr-FR" altLang="fr-FR" sz="2400" dirty="0">
                <a:solidFill>
                  <a:srgbClr val="0070C0"/>
                </a:solidFill>
              </a:rPr>
              <a:t>Vieillissement </a:t>
            </a:r>
            <a:r>
              <a:rPr lang="fr-FR" altLang="fr-FR" sz="2400" dirty="0"/>
              <a:t>: </a:t>
            </a:r>
            <a:r>
              <a:rPr lang="fr-FR" sz="2000" i="1" dirty="0"/>
              <a:t>Médecins actifs de plus de 60 ans X3 entre 1999 et 2015</a:t>
            </a:r>
          </a:p>
          <a:p>
            <a:pPr>
              <a:lnSpc>
                <a:spcPct val="80000"/>
              </a:lnSpc>
              <a:buFontTx/>
              <a:buNone/>
            </a:pPr>
            <a:endParaRPr lang="fr-FR" altLang="fr-FR" sz="2000" i="1" dirty="0"/>
          </a:p>
          <a:p>
            <a:pPr>
              <a:lnSpc>
                <a:spcPct val="80000"/>
              </a:lnSpc>
            </a:pPr>
            <a:r>
              <a:rPr lang="fr-FR" altLang="fr-FR" sz="2400" dirty="0">
                <a:solidFill>
                  <a:srgbClr val="0070C0"/>
                </a:solidFill>
              </a:rPr>
              <a:t>Féminisation : </a:t>
            </a:r>
            <a:r>
              <a:rPr lang="fr-FR" altLang="fr-FR" sz="2000" i="1" dirty="0"/>
              <a:t>37% de femmes en 1999 </a:t>
            </a:r>
            <a:r>
              <a:rPr lang="fr-FR" altLang="fr-FR" sz="2000" i="1" dirty="0">
                <a:sym typeface="Symbol" pitchFamily="18" charset="2"/>
              </a:rPr>
              <a:t></a:t>
            </a:r>
            <a:r>
              <a:rPr lang="fr-FR" altLang="fr-FR" sz="2000" i="1" dirty="0"/>
              <a:t> 52% en 2025</a:t>
            </a:r>
          </a:p>
          <a:p>
            <a:pPr>
              <a:lnSpc>
                <a:spcPct val="80000"/>
              </a:lnSpc>
              <a:buFontTx/>
              <a:buNone/>
            </a:pPr>
            <a:endParaRPr lang="fr-FR" altLang="fr-FR" sz="700" dirty="0"/>
          </a:p>
          <a:p>
            <a:pPr>
              <a:lnSpc>
                <a:spcPct val="80000"/>
              </a:lnSpc>
            </a:pPr>
            <a:r>
              <a:rPr lang="fr-FR" altLang="fr-FR" sz="2400" dirty="0">
                <a:solidFill>
                  <a:srgbClr val="0070C0"/>
                </a:solidFill>
              </a:rPr>
              <a:t>Égalité spécialistes – généralistes (50% de chaque)</a:t>
            </a:r>
          </a:p>
          <a:p>
            <a:pPr>
              <a:lnSpc>
                <a:spcPct val="80000"/>
              </a:lnSpc>
              <a:buFontTx/>
              <a:buNone/>
            </a:pPr>
            <a:endParaRPr lang="fr-FR" altLang="fr-FR" sz="700" dirty="0"/>
          </a:p>
          <a:p>
            <a:pPr>
              <a:lnSpc>
                <a:spcPct val="80000"/>
              </a:lnSpc>
            </a:pPr>
            <a:r>
              <a:rPr lang="fr-FR" altLang="fr-FR" sz="2400" dirty="0">
                <a:solidFill>
                  <a:srgbClr val="0070C0"/>
                </a:solidFill>
              </a:rPr>
              <a:t>Disparités de répartition géographique perdurent</a:t>
            </a:r>
            <a:r>
              <a:rPr lang="fr-FR" altLang="fr-FR" sz="2400" dirty="0"/>
              <a:t>… </a:t>
            </a:r>
          </a:p>
          <a:p>
            <a:pPr marL="0" indent="0">
              <a:lnSpc>
                <a:spcPct val="80000"/>
              </a:lnSpc>
              <a:buNone/>
            </a:pPr>
            <a:r>
              <a:rPr lang="fr-FR" altLang="fr-FR" sz="2400" dirty="0"/>
              <a:t>     jusqu’à quand ? </a:t>
            </a:r>
            <a:r>
              <a:rPr lang="fr-FR" altLang="fr-FR" sz="2000" i="1" dirty="0"/>
              <a:t>Gradient nord-sud, IDF et PACA &gt; Auvergne, Picardie</a:t>
            </a:r>
          </a:p>
          <a:p>
            <a:pPr marL="0" indent="0">
              <a:lnSpc>
                <a:spcPct val="80000"/>
              </a:lnSpc>
              <a:buNone/>
            </a:pPr>
            <a:endParaRPr lang="fr-FR" altLang="fr-FR" sz="2000" i="1" dirty="0"/>
          </a:p>
          <a:p>
            <a:pPr>
              <a:lnSpc>
                <a:spcPct val="80000"/>
              </a:lnSpc>
            </a:pPr>
            <a:r>
              <a:rPr lang="fr-FR" altLang="fr-FR" sz="2400" dirty="0">
                <a:solidFill>
                  <a:srgbClr val="0070C0"/>
                </a:solidFill>
              </a:rPr>
              <a:t>Une vision du métier et des pratiques qui ont changé </a:t>
            </a:r>
            <a:r>
              <a:rPr lang="fr-FR" altLang="fr-FR" sz="2000" i="1" dirty="0">
                <a:solidFill>
                  <a:srgbClr val="0070C0"/>
                </a:solidFill>
              </a:rPr>
              <a:t>: </a:t>
            </a:r>
            <a:r>
              <a:rPr lang="fr-FR" altLang="fr-FR" sz="2000" i="1" dirty="0"/>
              <a:t>travail collectif, temps partiel, qualité de vie, etc.</a:t>
            </a:r>
          </a:p>
          <a:p>
            <a:endParaRPr lang="fr-FR" sz="2000" dirty="0"/>
          </a:p>
        </p:txBody>
      </p:sp>
      <p:sp>
        <p:nvSpPr>
          <p:cNvPr id="4" name="Espace réservé du texte 3"/>
          <p:cNvSpPr>
            <a:spLocks noGrp="1"/>
          </p:cNvSpPr>
          <p:nvPr>
            <p:ph type="body" sz="quarter" idx="16"/>
          </p:nvPr>
        </p:nvSpPr>
        <p:spPr>
          <a:xfrm>
            <a:off x="251520" y="193402"/>
            <a:ext cx="6840538" cy="720725"/>
          </a:xfrm>
        </p:spPr>
        <p:txBody>
          <a:bodyPr>
            <a:normAutofit fontScale="92500"/>
          </a:bodyPr>
          <a:lstStyle/>
          <a:p>
            <a:r>
              <a:rPr lang="fr-FR" altLang="fr-FR" dirty="0"/>
              <a:t>Évolution de la démographie médicale</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45</a:t>
            </a:fld>
            <a:endParaRPr lang="fr-FR"/>
          </a:p>
        </p:txBody>
      </p:sp>
    </p:spTree>
    <p:extLst>
      <p:ext uri="{BB962C8B-B14F-4D97-AF65-F5344CB8AC3E}">
        <p14:creationId xmlns:p14="http://schemas.microsoft.com/office/powerpoint/2010/main" val="2104858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37862332-CFEB-4B28-9F70-AD0AB2371EFA}" type="slidenum">
              <a:rPr lang="fr-FR" smtClean="0"/>
              <a:pPr>
                <a:defRPr/>
              </a:pPr>
              <a:t>46</a:t>
            </a:fld>
            <a:endParaRPr lang="fr-FR"/>
          </a:p>
        </p:txBody>
      </p:sp>
      <p:pic>
        <p:nvPicPr>
          <p:cNvPr id="3" name="Image 2"/>
          <p:cNvPicPr>
            <a:picLocks noChangeAspect="1"/>
          </p:cNvPicPr>
          <p:nvPr/>
        </p:nvPicPr>
        <p:blipFill>
          <a:blip r:embed="rId2"/>
          <a:stretch>
            <a:fillRect/>
          </a:stretch>
        </p:blipFill>
        <p:spPr>
          <a:xfrm>
            <a:off x="1475656" y="-32320"/>
            <a:ext cx="6694386" cy="6890320"/>
          </a:xfrm>
          <a:prstGeom prst="rect">
            <a:avLst/>
          </a:prstGeom>
        </p:spPr>
      </p:pic>
    </p:spTree>
    <p:extLst>
      <p:ext uri="{BB962C8B-B14F-4D97-AF65-F5344CB8AC3E}">
        <p14:creationId xmlns:p14="http://schemas.microsoft.com/office/powerpoint/2010/main" val="1995698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a:xfrm>
            <a:off x="467544" y="1196752"/>
            <a:ext cx="8229600" cy="4525963"/>
          </a:xfrm>
        </p:spPr>
        <p:txBody>
          <a:bodyPr>
            <a:noAutofit/>
          </a:bodyPr>
          <a:lstStyle/>
          <a:p>
            <a:pPr marL="0" indent="0">
              <a:lnSpc>
                <a:spcPct val="90000"/>
              </a:lnSpc>
              <a:buNone/>
            </a:pPr>
            <a:r>
              <a:rPr lang="fr-FR" altLang="fr-FR" sz="2600" dirty="0"/>
              <a:t>I) Statut juridique : public, privé (lucratif ou non = ESPIC) </a:t>
            </a:r>
          </a:p>
          <a:p>
            <a:pPr>
              <a:lnSpc>
                <a:spcPct val="90000"/>
              </a:lnSpc>
            </a:pPr>
            <a:endParaRPr lang="fr-FR" altLang="fr-FR" sz="2600" dirty="0"/>
          </a:p>
          <a:p>
            <a:pPr marL="0" indent="0">
              <a:lnSpc>
                <a:spcPct val="90000"/>
              </a:lnSpc>
              <a:buNone/>
            </a:pPr>
            <a:r>
              <a:rPr lang="fr-FR" altLang="fr-FR" sz="2600" dirty="0"/>
              <a:t>II) Secteur : MCO (court), SSR (moyen), long séjour, psy, HAD </a:t>
            </a:r>
          </a:p>
          <a:p>
            <a:pPr>
              <a:lnSpc>
                <a:spcPct val="90000"/>
              </a:lnSpc>
            </a:pPr>
            <a:endParaRPr lang="fr-FR" altLang="fr-FR" sz="2600" dirty="0"/>
          </a:p>
          <a:p>
            <a:pPr marL="0" indent="0">
              <a:lnSpc>
                <a:spcPct val="90000"/>
              </a:lnSpc>
              <a:buNone/>
            </a:pPr>
            <a:r>
              <a:rPr lang="fr-FR" altLang="fr-FR" sz="2600" dirty="0"/>
              <a:t>III) Taille : Nb de lits, nb de séjours /an, nb d’agents </a:t>
            </a:r>
          </a:p>
          <a:p>
            <a:pPr>
              <a:lnSpc>
                <a:spcPct val="90000"/>
              </a:lnSpc>
            </a:pPr>
            <a:endParaRPr lang="fr-FR" altLang="fr-FR" sz="2600" dirty="0"/>
          </a:p>
          <a:p>
            <a:pPr marL="0" indent="0">
              <a:lnSpc>
                <a:spcPct val="90000"/>
              </a:lnSpc>
              <a:buNone/>
            </a:pPr>
            <a:r>
              <a:rPr lang="fr-FR" altLang="fr-FR" sz="2600" dirty="0"/>
              <a:t>IV) Spécialités médico-chirurgicales</a:t>
            </a:r>
          </a:p>
          <a:p>
            <a:pPr>
              <a:lnSpc>
                <a:spcPct val="90000"/>
              </a:lnSpc>
            </a:pPr>
            <a:endParaRPr lang="fr-FR" altLang="fr-FR" sz="2600" dirty="0"/>
          </a:p>
          <a:p>
            <a:pPr marL="0" indent="0">
              <a:lnSpc>
                <a:spcPct val="90000"/>
              </a:lnSpc>
              <a:buNone/>
            </a:pPr>
            <a:r>
              <a:rPr lang="fr-FR" altLang="fr-FR" sz="2600" dirty="0"/>
              <a:t>V) Budget ou Chiffre d’affaires</a:t>
            </a:r>
          </a:p>
          <a:p>
            <a:endParaRPr lang="fr-FR" sz="2600" dirty="0"/>
          </a:p>
        </p:txBody>
      </p:sp>
      <p:sp>
        <p:nvSpPr>
          <p:cNvPr id="4" name="Espace réservé du texte 3"/>
          <p:cNvSpPr>
            <a:spLocks noGrp="1"/>
          </p:cNvSpPr>
          <p:nvPr>
            <p:ph type="body" sz="quarter" idx="16"/>
          </p:nvPr>
        </p:nvSpPr>
        <p:spPr>
          <a:xfrm>
            <a:off x="323528" y="188640"/>
            <a:ext cx="6840538" cy="720725"/>
          </a:xfrm>
        </p:spPr>
        <p:txBody>
          <a:bodyPr/>
          <a:lstStyle/>
          <a:p>
            <a:r>
              <a:rPr lang="fr-FR" altLang="fr-FR" dirty="0"/>
              <a:t>Etablissements de santé</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47</a:t>
            </a:fld>
            <a:endParaRPr lang="fr-FR"/>
          </a:p>
        </p:txBody>
      </p:sp>
    </p:spTree>
    <p:extLst>
      <p:ext uri="{BB962C8B-B14F-4D97-AF65-F5344CB8AC3E}">
        <p14:creationId xmlns:p14="http://schemas.microsoft.com/office/powerpoint/2010/main" val="2380379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251520" y="218433"/>
            <a:ext cx="6840538" cy="720725"/>
          </a:xfrm>
        </p:spPr>
        <p:txBody>
          <a:bodyPr/>
          <a:lstStyle/>
          <a:p>
            <a:r>
              <a:rPr lang="fr-FR" dirty="0"/>
              <a:t>Chiffres clés en 2017 </a:t>
            </a:r>
            <a:r>
              <a:rPr lang="fr-FR" sz="2800" i="1" dirty="0"/>
              <a:t>(source ATIH)</a:t>
            </a: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48</a:t>
            </a:fld>
            <a:endParaRPr lang="fr-FR"/>
          </a:p>
        </p:txBody>
      </p:sp>
      <p:sp>
        <p:nvSpPr>
          <p:cNvPr id="8" name="Espace réservé du contenu 7"/>
          <p:cNvSpPr>
            <a:spLocks noGrp="1"/>
          </p:cNvSpPr>
          <p:nvPr>
            <p:ph sz="quarter" idx="13"/>
          </p:nvPr>
        </p:nvSpPr>
        <p:spPr/>
        <p:txBody>
          <a:bodyPr/>
          <a:lstStyle/>
          <a:p>
            <a:endParaRPr lang="fr-FR"/>
          </a:p>
        </p:txBody>
      </p:sp>
      <p:sp>
        <p:nvSpPr>
          <p:cNvPr id="6" name="Rectangle 5"/>
          <p:cNvSpPr/>
          <p:nvPr/>
        </p:nvSpPr>
        <p:spPr>
          <a:xfrm>
            <a:off x="7839656" y="1282408"/>
            <a:ext cx="125963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p:cNvPicPr>
            <a:picLocks noChangeAspect="1"/>
          </p:cNvPicPr>
          <p:nvPr/>
        </p:nvPicPr>
        <p:blipFill>
          <a:blip r:embed="rId2"/>
          <a:stretch>
            <a:fillRect/>
          </a:stretch>
        </p:blipFill>
        <p:spPr>
          <a:xfrm>
            <a:off x="0" y="1405215"/>
            <a:ext cx="9144000" cy="1517655"/>
          </a:xfrm>
          <a:prstGeom prst="rect">
            <a:avLst/>
          </a:prstGeom>
        </p:spPr>
      </p:pic>
      <p:pic>
        <p:nvPicPr>
          <p:cNvPr id="3" name="Image 2"/>
          <p:cNvPicPr>
            <a:picLocks noChangeAspect="1"/>
          </p:cNvPicPr>
          <p:nvPr/>
        </p:nvPicPr>
        <p:blipFill>
          <a:blip r:embed="rId3"/>
          <a:stretch>
            <a:fillRect/>
          </a:stretch>
        </p:blipFill>
        <p:spPr>
          <a:xfrm>
            <a:off x="17588" y="3134259"/>
            <a:ext cx="9144000" cy="1626199"/>
          </a:xfrm>
          <a:prstGeom prst="rect">
            <a:avLst/>
          </a:prstGeom>
        </p:spPr>
      </p:pic>
      <p:pic>
        <p:nvPicPr>
          <p:cNvPr id="7" name="Image 6"/>
          <p:cNvPicPr>
            <a:picLocks noChangeAspect="1"/>
          </p:cNvPicPr>
          <p:nvPr/>
        </p:nvPicPr>
        <p:blipFill>
          <a:blip r:embed="rId4"/>
          <a:stretch>
            <a:fillRect/>
          </a:stretch>
        </p:blipFill>
        <p:spPr>
          <a:xfrm>
            <a:off x="918810" y="4859373"/>
            <a:ext cx="2275200" cy="1278720"/>
          </a:xfrm>
          <a:prstGeom prst="rect">
            <a:avLst/>
          </a:prstGeom>
        </p:spPr>
      </p:pic>
      <p:pic>
        <p:nvPicPr>
          <p:cNvPr id="10" name="Image 9"/>
          <p:cNvPicPr>
            <a:picLocks noChangeAspect="1"/>
          </p:cNvPicPr>
          <p:nvPr/>
        </p:nvPicPr>
        <p:blipFill>
          <a:blip r:embed="rId5"/>
          <a:stretch>
            <a:fillRect/>
          </a:stretch>
        </p:blipFill>
        <p:spPr>
          <a:xfrm>
            <a:off x="3131840" y="5170986"/>
            <a:ext cx="5195658" cy="688786"/>
          </a:xfrm>
          <a:prstGeom prst="rect">
            <a:avLst/>
          </a:prstGeom>
        </p:spPr>
      </p:pic>
      <p:sp>
        <p:nvSpPr>
          <p:cNvPr id="11" name="ZoneTexte 10"/>
          <p:cNvSpPr txBox="1"/>
          <p:nvPr/>
        </p:nvSpPr>
        <p:spPr>
          <a:xfrm>
            <a:off x="0" y="5170986"/>
            <a:ext cx="918810" cy="558564"/>
          </a:xfrm>
          <a:prstGeom prst="rect">
            <a:avLst/>
          </a:prstGeom>
        </p:spPr>
        <p:txBody>
          <a:bodyPr vert="horz" wrap="square" lIns="91440" tIns="45720" rIns="91440" bIns="45720" rtlCol="0">
            <a:noAutofit/>
          </a:bodyPr>
          <a:lstStyle/>
          <a:p>
            <a:pPr algn="ctr"/>
            <a:r>
              <a:rPr lang="fr-FR" sz="2800" dirty="0"/>
              <a:t>Dont</a:t>
            </a:r>
          </a:p>
        </p:txBody>
      </p:sp>
      <p:pic>
        <p:nvPicPr>
          <p:cNvPr id="12" name="Image 11"/>
          <p:cNvPicPr>
            <a:picLocks noChangeAspect="1"/>
          </p:cNvPicPr>
          <p:nvPr/>
        </p:nvPicPr>
        <p:blipFill>
          <a:blip r:embed="rId6"/>
          <a:stretch>
            <a:fillRect/>
          </a:stretch>
        </p:blipFill>
        <p:spPr>
          <a:xfrm>
            <a:off x="6309128" y="-78363"/>
            <a:ext cx="2852460" cy="2042048"/>
          </a:xfrm>
          <a:prstGeom prst="rect">
            <a:avLst/>
          </a:prstGeom>
        </p:spPr>
      </p:pic>
      <p:sp>
        <p:nvSpPr>
          <p:cNvPr id="13" name="ZoneTexte 12"/>
          <p:cNvSpPr txBox="1"/>
          <p:nvPr/>
        </p:nvSpPr>
        <p:spPr>
          <a:xfrm>
            <a:off x="3194010" y="5859772"/>
            <a:ext cx="3734544" cy="311613"/>
          </a:xfrm>
          <a:prstGeom prst="rect">
            <a:avLst/>
          </a:prstGeom>
        </p:spPr>
        <p:txBody>
          <a:bodyPr vert="horz" wrap="square" lIns="91440" tIns="45720" rIns="91440" bIns="45720" rtlCol="0">
            <a:noAutofit/>
          </a:bodyPr>
          <a:lstStyle/>
          <a:p>
            <a:r>
              <a:rPr lang="fr-FR" sz="2000" i="1" dirty="0"/>
              <a:t>Correspond</a:t>
            </a:r>
            <a:r>
              <a:rPr lang="fr-FR" sz="2000" dirty="0"/>
              <a:t> aux soins aigus</a:t>
            </a:r>
          </a:p>
        </p:txBody>
      </p:sp>
    </p:spTree>
    <p:extLst>
      <p:ext uri="{BB962C8B-B14F-4D97-AF65-F5344CB8AC3E}">
        <p14:creationId xmlns:p14="http://schemas.microsoft.com/office/powerpoint/2010/main" val="366770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37862332-CFEB-4B28-9F70-AD0AB2371EFA}" type="slidenum">
              <a:rPr lang="fr-FR" smtClean="0"/>
              <a:pPr>
                <a:defRPr/>
              </a:pPr>
              <a:t>49</a:t>
            </a:fld>
            <a:endParaRPr lang="fr-FR"/>
          </a:p>
        </p:txBody>
      </p:sp>
      <p:pic>
        <p:nvPicPr>
          <p:cNvPr id="3" name="Image 2"/>
          <p:cNvPicPr>
            <a:picLocks noChangeAspect="1"/>
          </p:cNvPicPr>
          <p:nvPr/>
        </p:nvPicPr>
        <p:blipFill>
          <a:blip r:embed="rId2"/>
          <a:stretch>
            <a:fillRect/>
          </a:stretch>
        </p:blipFill>
        <p:spPr>
          <a:xfrm>
            <a:off x="-83591" y="-110299"/>
            <a:ext cx="3444055" cy="3861048"/>
          </a:xfrm>
          <a:prstGeom prst="rect">
            <a:avLst/>
          </a:prstGeom>
        </p:spPr>
      </p:pic>
      <p:pic>
        <p:nvPicPr>
          <p:cNvPr id="4" name="Image 3"/>
          <p:cNvPicPr>
            <a:picLocks noChangeAspect="1"/>
          </p:cNvPicPr>
          <p:nvPr/>
        </p:nvPicPr>
        <p:blipFill>
          <a:blip r:embed="rId3"/>
          <a:stretch>
            <a:fillRect/>
          </a:stretch>
        </p:blipFill>
        <p:spPr>
          <a:xfrm>
            <a:off x="3491880" y="108230"/>
            <a:ext cx="4438650" cy="714375"/>
          </a:xfrm>
          <a:prstGeom prst="rect">
            <a:avLst/>
          </a:prstGeom>
        </p:spPr>
      </p:pic>
      <p:pic>
        <p:nvPicPr>
          <p:cNvPr id="5" name="Image 4"/>
          <p:cNvPicPr>
            <a:picLocks noChangeAspect="1"/>
          </p:cNvPicPr>
          <p:nvPr/>
        </p:nvPicPr>
        <p:blipFill>
          <a:blip r:embed="rId4"/>
          <a:stretch>
            <a:fillRect/>
          </a:stretch>
        </p:blipFill>
        <p:spPr>
          <a:xfrm>
            <a:off x="3249680" y="809851"/>
            <a:ext cx="6017351" cy="4075730"/>
          </a:xfrm>
          <a:prstGeom prst="rect">
            <a:avLst/>
          </a:prstGeom>
        </p:spPr>
      </p:pic>
      <p:pic>
        <p:nvPicPr>
          <p:cNvPr id="6" name="Image 5"/>
          <p:cNvPicPr>
            <a:picLocks noChangeAspect="1"/>
          </p:cNvPicPr>
          <p:nvPr/>
        </p:nvPicPr>
        <p:blipFill>
          <a:blip r:embed="rId5"/>
          <a:stretch>
            <a:fillRect/>
          </a:stretch>
        </p:blipFill>
        <p:spPr>
          <a:xfrm>
            <a:off x="28575" y="4328480"/>
            <a:ext cx="4543425" cy="1628775"/>
          </a:xfrm>
          <a:prstGeom prst="rect">
            <a:avLst/>
          </a:prstGeom>
          <a:ln>
            <a:solidFill>
              <a:schemeClr val="tx1"/>
            </a:solidFill>
          </a:ln>
        </p:spPr>
      </p:pic>
      <p:pic>
        <p:nvPicPr>
          <p:cNvPr id="7" name="Image 6"/>
          <p:cNvPicPr>
            <a:picLocks noChangeAspect="1"/>
          </p:cNvPicPr>
          <p:nvPr/>
        </p:nvPicPr>
        <p:blipFill>
          <a:blip r:embed="rId6"/>
          <a:stretch>
            <a:fillRect/>
          </a:stretch>
        </p:blipFill>
        <p:spPr>
          <a:xfrm>
            <a:off x="4572000" y="4328481"/>
            <a:ext cx="1647974" cy="1628774"/>
          </a:xfrm>
          <a:prstGeom prst="rect">
            <a:avLst/>
          </a:prstGeom>
          <a:ln>
            <a:solidFill>
              <a:schemeClr val="tx1"/>
            </a:solidFill>
          </a:ln>
        </p:spPr>
      </p:pic>
      <p:sp>
        <p:nvSpPr>
          <p:cNvPr id="8" name="ZoneTexte 7"/>
          <p:cNvSpPr txBox="1"/>
          <p:nvPr/>
        </p:nvSpPr>
        <p:spPr>
          <a:xfrm>
            <a:off x="2848545" y="6525344"/>
            <a:ext cx="3203848" cy="216024"/>
          </a:xfrm>
          <a:prstGeom prst="rect">
            <a:avLst/>
          </a:prstGeom>
        </p:spPr>
        <p:txBody>
          <a:bodyPr vert="horz" wrap="square" lIns="91440" tIns="45720" rIns="91440" bIns="45720" rtlCol="0">
            <a:noAutofit/>
          </a:bodyPr>
          <a:lstStyle/>
          <a:p>
            <a:pPr algn="ctr"/>
            <a:r>
              <a:rPr lang="fr-FR" sz="1050" dirty="0"/>
              <a:t>Source </a:t>
            </a:r>
            <a:r>
              <a:rPr lang="fr-FR" sz="1050" dirty="0">
                <a:hlinkClick r:id="rId7"/>
              </a:rPr>
              <a:t>http://www.chu-lyon.fr/fr/mediatheque</a:t>
            </a:r>
            <a:r>
              <a:rPr lang="fr-FR" sz="1050" dirty="0"/>
              <a:t> </a:t>
            </a:r>
          </a:p>
        </p:txBody>
      </p:sp>
      <p:pic>
        <p:nvPicPr>
          <p:cNvPr id="10" name="Image 9"/>
          <p:cNvPicPr>
            <a:picLocks noChangeAspect="1"/>
          </p:cNvPicPr>
          <p:nvPr/>
        </p:nvPicPr>
        <p:blipFill>
          <a:blip r:embed="rId8"/>
          <a:stretch>
            <a:fillRect/>
          </a:stretch>
        </p:blipFill>
        <p:spPr>
          <a:xfrm>
            <a:off x="6444209" y="3284984"/>
            <a:ext cx="1486322" cy="1512168"/>
          </a:xfrm>
          <a:prstGeom prst="rect">
            <a:avLst/>
          </a:prstGeom>
        </p:spPr>
      </p:pic>
      <p:sp>
        <p:nvSpPr>
          <p:cNvPr id="11" name="ZoneTexte 10"/>
          <p:cNvSpPr txBox="1"/>
          <p:nvPr/>
        </p:nvSpPr>
        <p:spPr>
          <a:xfrm>
            <a:off x="1115616" y="1484784"/>
            <a:ext cx="914400" cy="914400"/>
          </a:xfrm>
          <a:prstGeom prst="rect">
            <a:avLst/>
          </a:prstGeom>
        </p:spPr>
        <p:txBody>
          <a:bodyPr vert="horz" wrap="none" lIns="91440" tIns="45720" rIns="91440" bIns="45720" rtlCol="0">
            <a:normAutofit/>
          </a:bodyPr>
          <a:lstStyle/>
          <a:p>
            <a:pPr algn="ctr"/>
            <a:endParaRPr lang="fr-FR" sz="2400" dirty="0"/>
          </a:p>
        </p:txBody>
      </p:sp>
      <p:sp>
        <p:nvSpPr>
          <p:cNvPr id="12" name="Rectangle à coins arrondis 11"/>
          <p:cNvSpPr/>
          <p:nvPr/>
        </p:nvSpPr>
        <p:spPr>
          <a:xfrm>
            <a:off x="179512" y="2948634"/>
            <a:ext cx="1368152" cy="4083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848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a:bodyPr>
          <a:lstStyle/>
          <a:p>
            <a:pPr marL="0" indent="0">
              <a:buNone/>
            </a:pPr>
            <a:r>
              <a:rPr lang="fr-FR" sz="2400" b="1" cap="small" dirty="0">
                <a:solidFill>
                  <a:schemeClr val="tx2"/>
                </a:solidFill>
              </a:rPr>
              <a:t>Définitions et </a:t>
            </a:r>
            <a:r>
              <a:rPr lang="fr-FR" sz="2400" b="1" cap="small" dirty="0" smtClean="0">
                <a:solidFill>
                  <a:schemeClr val="tx2"/>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bg1">
                    <a:lumMod val="75000"/>
                  </a:schemeClr>
                </a:solidFill>
              </a:rPr>
              <a:t>Principaux modèles </a:t>
            </a:r>
            <a:r>
              <a:rPr lang="fr-FR" sz="2400" b="1" cap="small" dirty="0">
                <a:solidFill>
                  <a:schemeClr val="bg1">
                    <a:lumMod val="75000"/>
                  </a:schemeClr>
                </a:solidFill>
              </a:rPr>
              <a:t>de systèmes de </a:t>
            </a:r>
            <a:r>
              <a:rPr lang="fr-FR" sz="2400" b="1" cap="small" dirty="0" smtClean="0">
                <a:solidFill>
                  <a:schemeClr val="bg1">
                    <a:lumMod val="75000"/>
                  </a:schemeClr>
                </a:solidFill>
              </a:rPr>
              <a:t>soins</a:t>
            </a:r>
          </a:p>
          <a:p>
            <a:pPr marL="514350" indent="-514350">
              <a:buAutoNum type="romanUcPeriod"/>
            </a:pPr>
            <a:endParaRPr lang="fr-FR" sz="2400" b="1" cap="small" dirty="0">
              <a:solidFill>
                <a:schemeClr val="bg1">
                  <a:lumMod val="75000"/>
                </a:schemeClr>
              </a:solidFill>
            </a:endParaRPr>
          </a:p>
          <a:p>
            <a:pPr marL="0" indent="0">
              <a:buNone/>
            </a:pPr>
            <a:r>
              <a:rPr lang="fr-FR" sz="2400" b="1" cap="small" dirty="0" smtClean="0">
                <a:solidFill>
                  <a:schemeClr val="bg1">
                    <a:lumMod val="75000"/>
                  </a:schemeClr>
                </a:solidFill>
              </a:rPr>
              <a:t>II. Organisation </a:t>
            </a:r>
            <a:r>
              <a:rPr lang="fr-FR" sz="2400" b="1" cap="small" dirty="0">
                <a:solidFill>
                  <a:schemeClr val="bg1">
                    <a:lumMod val="75000"/>
                  </a:schemeClr>
                </a:solidFill>
              </a:rPr>
              <a:t>du système de soins en France</a:t>
            </a:r>
          </a:p>
          <a:p>
            <a:pPr lvl="1"/>
            <a:endParaRPr lang="fr-FR" sz="2000" dirty="0" smtClean="0">
              <a:solidFill>
                <a:schemeClr val="bg1">
                  <a:lumMod val="75000"/>
                </a:schemeClr>
              </a:solidFill>
            </a:endParaRPr>
          </a:p>
          <a:p>
            <a:pPr marL="57150" indent="0">
              <a:buNone/>
            </a:pPr>
            <a:r>
              <a:rPr lang="fr-FR" sz="2400" b="1" cap="small" dirty="0" smtClean="0">
                <a:solidFill>
                  <a:schemeClr val="bg1">
                    <a:lumMod val="75000"/>
                  </a:schemeClr>
                </a:solidFill>
              </a:rPr>
              <a:t>III. Régulation </a:t>
            </a:r>
            <a:r>
              <a:rPr lang="fr-FR" sz="2400" b="1" cap="small" dirty="0">
                <a:solidFill>
                  <a:schemeClr val="bg1">
                    <a:lumMod val="75000"/>
                  </a:schemeClr>
                </a:solidFill>
              </a:rPr>
              <a:t>des systèmes de soins à l’aide </a:t>
            </a:r>
            <a:r>
              <a:rPr lang="fr-FR" sz="2400" b="1" cap="small" dirty="0" smtClean="0">
                <a:solidFill>
                  <a:schemeClr val="bg1">
                    <a:lumMod val="75000"/>
                  </a:schemeClr>
                </a:solidFill>
              </a:rPr>
              <a:t>d’Indicateurs</a:t>
            </a:r>
          </a:p>
          <a:p>
            <a:pPr marL="57150" indent="0">
              <a:buNone/>
            </a:pPr>
            <a:endParaRPr lang="fr-FR" sz="2400" b="1" cap="small" dirty="0" smtClean="0">
              <a:solidFill>
                <a:schemeClr val="bg1">
                  <a:lumMod val="75000"/>
                </a:schemeClr>
              </a:solidFill>
            </a:endParaRPr>
          </a:p>
          <a:p>
            <a:pPr marL="57150" indent="0">
              <a:buNone/>
            </a:pPr>
            <a:r>
              <a:rPr lang="fr-FR" sz="2400" b="1" cap="small" dirty="0" smtClean="0">
                <a:solidFill>
                  <a:schemeClr val="bg1">
                    <a:lumMod val="75000"/>
                  </a:schemeClr>
                </a:solidFill>
              </a:rPr>
              <a:t>Conclusion</a:t>
            </a:r>
            <a:endParaRPr lang="fr-FR" sz="2400" b="1" cap="small" dirty="0">
              <a:solidFill>
                <a:schemeClr val="bg1">
                  <a:lumMod val="75000"/>
                </a:schemeClr>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5</a:t>
            </a:fld>
            <a:endParaRPr lang="fr-FR"/>
          </a:p>
        </p:txBody>
      </p:sp>
    </p:spTree>
    <p:extLst>
      <p:ext uri="{BB962C8B-B14F-4D97-AF65-F5344CB8AC3E}">
        <p14:creationId xmlns:p14="http://schemas.microsoft.com/office/powerpoint/2010/main" val="4225339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a:bodyPr>
          <a:lstStyle/>
          <a:p>
            <a:pPr marL="0" indent="0">
              <a:buNone/>
            </a:pPr>
            <a:r>
              <a:rPr lang="fr-FR" sz="2400" b="1" cap="small" dirty="0">
                <a:solidFill>
                  <a:schemeClr val="bg1">
                    <a:lumMod val="75000"/>
                  </a:schemeClr>
                </a:solidFill>
              </a:rPr>
              <a:t>Définitions et </a:t>
            </a:r>
            <a:r>
              <a:rPr lang="fr-FR" sz="2400" b="1" cap="small" dirty="0" smtClean="0">
                <a:solidFill>
                  <a:schemeClr val="bg1">
                    <a:lumMod val="75000"/>
                  </a:schemeClr>
                </a:solidFill>
              </a:rPr>
              <a:t>concepts</a:t>
            </a:r>
          </a:p>
          <a:p>
            <a:pPr marL="0" indent="0">
              <a:buNone/>
            </a:pPr>
            <a:endParaRPr lang="fr-FR" sz="2400" b="1" cap="small" dirty="0">
              <a:solidFill>
                <a:schemeClr val="tx2"/>
              </a:solidFill>
            </a:endParaRPr>
          </a:p>
          <a:p>
            <a:pPr marL="514350" indent="-514350">
              <a:buAutoNum type="romanUcPeriod"/>
            </a:pPr>
            <a:r>
              <a:rPr lang="fr-FR" sz="2400" b="1" cap="small" dirty="0" smtClean="0">
                <a:solidFill>
                  <a:schemeClr val="bg1">
                    <a:lumMod val="75000"/>
                  </a:schemeClr>
                </a:solidFill>
              </a:rPr>
              <a:t>Principaux modèles </a:t>
            </a:r>
            <a:r>
              <a:rPr lang="fr-FR" sz="2400" b="1" cap="small" dirty="0">
                <a:solidFill>
                  <a:schemeClr val="bg1">
                    <a:lumMod val="75000"/>
                  </a:schemeClr>
                </a:solidFill>
              </a:rPr>
              <a:t>de systèmes de </a:t>
            </a:r>
            <a:r>
              <a:rPr lang="fr-FR" sz="2400" b="1" cap="small" dirty="0" smtClean="0">
                <a:solidFill>
                  <a:schemeClr val="bg1">
                    <a:lumMod val="75000"/>
                  </a:schemeClr>
                </a:solidFill>
              </a:rPr>
              <a:t>soins</a:t>
            </a:r>
          </a:p>
          <a:p>
            <a:pPr marL="514350" indent="-514350">
              <a:buAutoNum type="romanUcPeriod"/>
            </a:pPr>
            <a:endParaRPr lang="fr-FR" sz="2400" b="1" cap="small" dirty="0">
              <a:solidFill>
                <a:schemeClr val="bg1">
                  <a:lumMod val="75000"/>
                </a:schemeClr>
              </a:solidFill>
            </a:endParaRPr>
          </a:p>
          <a:p>
            <a:pPr marL="0" indent="0">
              <a:buNone/>
            </a:pPr>
            <a:r>
              <a:rPr lang="fr-FR" sz="2400" b="1" cap="small" dirty="0" smtClean="0">
                <a:solidFill>
                  <a:schemeClr val="bg1">
                    <a:lumMod val="75000"/>
                  </a:schemeClr>
                </a:solidFill>
              </a:rPr>
              <a:t>II. Organisation </a:t>
            </a:r>
            <a:r>
              <a:rPr lang="fr-FR" sz="2400" b="1" cap="small" dirty="0">
                <a:solidFill>
                  <a:schemeClr val="bg1">
                    <a:lumMod val="75000"/>
                  </a:schemeClr>
                </a:solidFill>
              </a:rPr>
              <a:t>du système de soins en France</a:t>
            </a:r>
          </a:p>
          <a:p>
            <a:pPr lvl="1"/>
            <a:endParaRPr lang="fr-FR" sz="2000" dirty="0" smtClean="0">
              <a:solidFill>
                <a:schemeClr val="bg1">
                  <a:lumMod val="75000"/>
                </a:schemeClr>
              </a:solidFill>
            </a:endParaRPr>
          </a:p>
          <a:p>
            <a:pPr marL="57150" indent="0">
              <a:buNone/>
            </a:pPr>
            <a:r>
              <a:rPr lang="fr-FR" sz="2400" b="1" cap="small" dirty="0">
                <a:solidFill>
                  <a:schemeClr val="tx2"/>
                </a:solidFill>
              </a:rPr>
              <a:t>III. </a:t>
            </a:r>
            <a:r>
              <a:rPr lang="fr-FR" sz="2400" b="1" cap="small" dirty="0" smtClean="0">
                <a:solidFill>
                  <a:schemeClr val="tx2"/>
                </a:solidFill>
              </a:rPr>
              <a:t>Régulation </a:t>
            </a:r>
            <a:r>
              <a:rPr lang="fr-FR" sz="2400" b="1" cap="small" dirty="0">
                <a:solidFill>
                  <a:schemeClr val="tx2"/>
                </a:solidFill>
              </a:rPr>
              <a:t>des systèmes de soins à l’aide d’Indicateurs</a:t>
            </a:r>
          </a:p>
          <a:p>
            <a:pPr marL="57150" indent="0">
              <a:buNone/>
            </a:pPr>
            <a:endParaRPr lang="fr-FR" sz="2400" b="1" cap="small" dirty="0">
              <a:solidFill>
                <a:schemeClr val="tx2"/>
              </a:solidFill>
            </a:endParaRPr>
          </a:p>
          <a:p>
            <a:pPr marL="57150" indent="0">
              <a:buNone/>
            </a:pPr>
            <a:r>
              <a:rPr lang="fr-FR" sz="2400" b="1" cap="small" dirty="0" smtClean="0">
                <a:solidFill>
                  <a:schemeClr val="bg1">
                    <a:lumMod val="75000"/>
                  </a:schemeClr>
                </a:solidFill>
              </a:rPr>
              <a:t>Conclusion</a:t>
            </a:r>
            <a:endParaRPr lang="fr-FR" sz="2400" b="1" cap="small" dirty="0">
              <a:solidFill>
                <a:schemeClr val="bg1">
                  <a:lumMod val="75000"/>
                </a:schemeClr>
              </a:solidFill>
            </a:endParaRP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50</a:t>
            </a:fld>
            <a:endParaRPr lang="fr-FR"/>
          </a:p>
        </p:txBody>
      </p:sp>
    </p:spTree>
    <p:extLst>
      <p:ext uri="{BB962C8B-B14F-4D97-AF65-F5344CB8AC3E}">
        <p14:creationId xmlns:p14="http://schemas.microsoft.com/office/powerpoint/2010/main" val="3968726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vert="horz" lIns="91440" tIns="45720" rIns="91440" bIns="45720" rtlCol="0">
            <a:normAutofit/>
          </a:bodyPr>
          <a:lstStyle/>
          <a:p>
            <a:pPr algn="l">
              <a:spcBef>
                <a:spcPct val="20000"/>
              </a:spcBef>
              <a:buFont typeface="Arial" pitchFamily="34" charset="0"/>
            </a:pPr>
            <a:r>
              <a:rPr lang="fr-FR" sz="2800" dirty="0">
                <a:solidFill>
                  <a:srgbClr val="595959"/>
                </a:solidFill>
                <a:ea typeface="+mn-ea"/>
                <a:cs typeface="+mn-cs"/>
              </a:rPr>
              <a:t>Indicateurs : définition</a:t>
            </a:r>
          </a:p>
        </p:txBody>
      </p:sp>
      <p:sp>
        <p:nvSpPr>
          <p:cNvPr id="5" name="Espace réservé du contenu 2"/>
          <p:cNvSpPr>
            <a:spLocks noGrp="1"/>
          </p:cNvSpPr>
          <p:nvPr>
            <p:ph idx="4294967295"/>
          </p:nvPr>
        </p:nvSpPr>
        <p:spPr>
          <a:xfrm>
            <a:off x="395288" y="1268413"/>
            <a:ext cx="8641208" cy="4537075"/>
          </a:xfrm>
        </p:spPr>
        <p:txBody>
          <a:bodyPr>
            <a:normAutofit/>
          </a:bodyPr>
          <a:lstStyle/>
          <a:p>
            <a:pPr>
              <a:buClr>
                <a:srgbClr val="25A79B"/>
              </a:buClr>
              <a:defRPr/>
            </a:pPr>
            <a:r>
              <a:rPr lang="fr-FR" sz="2200" dirty="0" err="1" smtClean="0">
                <a:effectLst/>
              </a:rPr>
              <a:t>Def</a:t>
            </a:r>
            <a:r>
              <a:rPr lang="fr-FR" sz="2200" dirty="0" smtClean="0">
                <a:effectLst/>
              </a:rPr>
              <a:t> : Instrument de mesure d’un phénomène quantifiable</a:t>
            </a:r>
            <a:endParaRPr lang="fr-FR" sz="2200" i="1" dirty="0">
              <a:effectLst/>
            </a:endParaRPr>
          </a:p>
          <a:p>
            <a:r>
              <a:rPr lang="fr-FR" sz="2200" dirty="0"/>
              <a:t>Les indicateurs de santé donnent un aperçu immédiat de l’état de santé des populations et </a:t>
            </a:r>
            <a:r>
              <a:rPr lang="fr-FR" sz="2200" dirty="0" smtClean="0"/>
              <a:t>du fonctionnement </a:t>
            </a:r>
            <a:r>
              <a:rPr lang="fr-FR" sz="2200" dirty="0"/>
              <a:t>des systèmes de santé</a:t>
            </a:r>
          </a:p>
          <a:p>
            <a:pPr>
              <a:buClr>
                <a:srgbClr val="25A79B"/>
              </a:buClr>
              <a:defRPr/>
            </a:pPr>
            <a:r>
              <a:rPr lang="fr-FR" sz="2200" dirty="0" smtClean="0">
                <a:effectLst/>
              </a:rPr>
              <a:t>Objectifs : Décrire / Surveiller / Comparer / Évaluer les systèmes de santé </a:t>
            </a:r>
          </a:p>
          <a:p>
            <a:pPr lvl="1">
              <a:buClr>
                <a:srgbClr val="25A79B"/>
              </a:buClr>
              <a:defRPr/>
            </a:pPr>
            <a:endParaRPr lang="fr-FR" sz="2200" dirty="0" smtClean="0">
              <a:effectLst/>
            </a:endParaRPr>
          </a:p>
        </p:txBody>
      </p:sp>
      <p:cxnSp>
        <p:nvCxnSpPr>
          <p:cNvPr id="8" name="Connecteur droit 7"/>
          <p:cNvCxnSpPr/>
          <p:nvPr/>
        </p:nvCxnSpPr>
        <p:spPr>
          <a:xfrm>
            <a:off x="395536" y="85010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61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idx="4294967295"/>
          </p:nvPr>
        </p:nvSpPr>
        <p:spPr>
          <a:xfrm>
            <a:off x="303213" y="115888"/>
            <a:ext cx="8229600" cy="792162"/>
          </a:xfrm>
        </p:spPr>
        <p:txBody>
          <a:bodyPr vert="horz" lIns="91440" tIns="45720" rIns="91440" bIns="45720" rtlCol="0">
            <a:normAutofit/>
          </a:bodyPr>
          <a:lstStyle/>
          <a:p>
            <a:pPr algn="l">
              <a:spcBef>
                <a:spcPct val="20000"/>
              </a:spcBef>
              <a:buFont typeface="Arial" pitchFamily="34" charset="0"/>
            </a:pPr>
            <a:r>
              <a:rPr lang="fr-FR" sz="2800" dirty="0">
                <a:solidFill>
                  <a:srgbClr val="595959"/>
                </a:solidFill>
                <a:ea typeface="+mn-ea"/>
                <a:cs typeface="+mn-cs"/>
              </a:rPr>
              <a:t>Indicateurs : définition</a:t>
            </a:r>
          </a:p>
        </p:txBody>
      </p:sp>
      <p:sp>
        <p:nvSpPr>
          <p:cNvPr id="5" name="Espace réservé du contenu 2"/>
          <p:cNvSpPr>
            <a:spLocks noGrp="1"/>
          </p:cNvSpPr>
          <p:nvPr>
            <p:ph idx="4294967295"/>
          </p:nvPr>
        </p:nvSpPr>
        <p:spPr>
          <a:xfrm>
            <a:off x="395288" y="1268413"/>
            <a:ext cx="8641208" cy="4537075"/>
          </a:xfrm>
        </p:spPr>
        <p:txBody>
          <a:bodyPr>
            <a:normAutofit/>
          </a:bodyPr>
          <a:lstStyle/>
          <a:p>
            <a:pPr>
              <a:buClr>
                <a:srgbClr val="25A79B"/>
              </a:buClr>
              <a:defRPr/>
            </a:pPr>
            <a:r>
              <a:rPr lang="fr-FR" sz="2200" dirty="0" err="1" smtClean="0">
                <a:effectLst/>
              </a:rPr>
              <a:t>Def</a:t>
            </a:r>
            <a:r>
              <a:rPr lang="fr-FR" sz="2200" dirty="0" smtClean="0">
                <a:effectLst/>
              </a:rPr>
              <a:t> : Instrument de mesure d’un phénomène quantifiable</a:t>
            </a:r>
            <a:endParaRPr lang="fr-FR" sz="2200" i="1" dirty="0">
              <a:effectLst/>
            </a:endParaRPr>
          </a:p>
          <a:p>
            <a:r>
              <a:rPr lang="fr-FR" sz="2200" dirty="0"/>
              <a:t>Les indicateurs de santé donnent un aperçu immédiat de l’état de santé des populations et </a:t>
            </a:r>
            <a:r>
              <a:rPr lang="fr-FR" sz="2200" dirty="0" smtClean="0"/>
              <a:t>du fonctionnement </a:t>
            </a:r>
            <a:r>
              <a:rPr lang="fr-FR" sz="2200" dirty="0"/>
              <a:t>des systèmes de santé</a:t>
            </a:r>
          </a:p>
          <a:p>
            <a:pPr>
              <a:buClr>
                <a:srgbClr val="25A79B"/>
              </a:buClr>
              <a:defRPr/>
            </a:pPr>
            <a:r>
              <a:rPr lang="fr-FR" sz="2200" dirty="0" smtClean="0">
                <a:effectLst/>
              </a:rPr>
              <a:t>Objectifs : Décrire / Surveiller / Comparer / Évaluer les systèmes de santé </a:t>
            </a:r>
          </a:p>
          <a:p>
            <a:pPr lvl="1">
              <a:buClr>
                <a:srgbClr val="25A79B"/>
              </a:buClr>
              <a:defRPr/>
            </a:pPr>
            <a:endParaRPr lang="fr-FR" sz="2200" dirty="0" smtClean="0">
              <a:effectLst/>
            </a:endParaRPr>
          </a:p>
        </p:txBody>
      </p:sp>
      <p:cxnSp>
        <p:nvCxnSpPr>
          <p:cNvPr id="8" name="Connecteur droit 7"/>
          <p:cNvCxnSpPr/>
          <p:nvPr/>
        </p:nvCxnSpPr>
        <p:spPr>
          <a:xfrm>
            <a:off x="395536" y="850106"/>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174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98124"/>
            <a:ext cx="5096238" cy="27677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 name="ZoneTexte 1"/>
          <p:cNvSpPr txBox="1"/>
          <p:nvPr/>
        </p:nvSpPr>
        <p:spPr>
          <a:xfrm>
            <a:off x="6084168" y="3933056"/>
            <a:ext cx="2952328" cy="1512168"/>
          </a:xfrm>
          <a:prstGeom prst="rect">
            <a:avLst/>
          </a:prstGeom>
        </p:spPr>
        <p:txBody>
          <a:bodyPr vert="horz" wrap="square" lIns="91440" tIns="45720" rIns="91440" bIns="45720" rtlCol="0">
            <a:normAutofit/>
          </a:bodyPr>
          <a:lstStyle/>
          <a:p>
            <a:pPr algn="ctr"/>
            <a:r>
              <a:rPr lang="fr-FR" b="1" dirty="0"/>
              <a:t>Panorama de la santé </a:t>
            </a:r>
            <a:r>
              <a:rPr lang="fr-FR" b="1" dirty="0" smtClean="0"/>
              <a:t>2021</a:t>
            </a:r>
          </a:p>
          <a:p>
            <a:pPr algn="ctr"/>
            <a:r>
              <a:rPr lang="fr-FR" sz="2400" b="1" dirty="0" smtClean="0"/>
              <a:t>Les indicateurs de l’OCDE</a:t>
            </a:r>
            <a:endParaRPr lang="fr-FR" sz="2400" dirty="0" smtClean="0"/>
          </a:p>
        </p:txBody>
      </p:sp>
    </p:spTree>
    <p:extLst>
      <p:ext uri="{BB962C8B-B14F-4D97-AF65-F5344CB8AC3E}">
        <p14:creationId xmlns:p14="http://schemas.microsoft.com/office/powerpoint/2010/main" val="2405973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4" name="Espace réservé du texte 3"/>
          <p:cNvSpPr>
            <a:spLocks noGrp="1"/>
          </p:cNvSpPr>
          <p:nvPr>
            <p:ph type="body" sz="quarter" idx="16"/>
          </p:nvPr>
        </p:nvSpPr>
        <p:spPr/>
        <p:txBody>
          <a:bodyPr/>
          <a:lstStyle/>
          <a:p>
            <a:pPr algn="ctr" eaLnBrk="0" fontAlgn="base" hangingPunct="0">
              <a:spcBef>
                <a:spcPct val="0"/>
              </a:spcBef>
              <a:spcAft>
                <a:spcPct val="0"/>
              </a:spcAft>
            </a:pPr>
            <a:r>
              <a:rPr lang="fr-FR" altLang="fr-FR" b="1" kern="0" dirty="0">
                <a:solidFill>
                  <a:schemeClr val="tx2"/>
                </a:solidFill>
                <a:ea typeface="+mj-ea"/>
                <a:cs typeface="+mj-cs"/>
              </a:rPr>
              <a:t>Accès aux soins</a:t>
            </a:r>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53</a:t>
            </a:fld>
            <a:endParaRPr lang="fr-FR"/>
          </a:p>
        </p:txBody>
      </p:sp>
      <p:grpSp>
        <p:nvGrpSpPr>
          <p:cNvPr id="6" name="Groupe 5"/>
          <p:cNvGrpSpPr/>
          <p:nvPr/>
        </p:nvGrpSpPr>
        <p:grpSpPr>
          <a:xfrm>
            <a:off x="11956" y="1772816"/>
            <a:ext cx="9036496" cy="2973038"/>
            <a:chOff x="0" y="764704"/>
            <a:chExt cx="9036496" cy="2973038"/>
          </a:xfrm>
        </p:grpSpPr>
        <p:pic>
          <p:nvPicPr>
            <p:cNvPr id="3" name="Image 2"/>
            <p:cNvPicPr>
              <a:picLocks noChangeAspect="1"/>
            </p:cNvPicPr>
            <p:nvPr/>
          </p:nvPicPr>
          <p:blipFill rotWithShape="1">
            <a:blip r:embed="rId2"/>
            <a:srcRect b="16141"/>
            <a:stretch/>
          </p:blipFill>
          <p:spPr>
            <a:xfrm>
              <a:off x="0" y="764704"/>
              <a:ext cx="9036496" cy="2973038"/>
            </a:xfrm>
            <a:prstGeom prst="rect">
              <a:avLst/>
            </a:prstGeom>
          </p:spPr>
        </p:pic>
        <p:sp>
          <p:nvSpPr>
            <p:cNvPr id="7" name="Rectangle à coins arrondis 6"/>
            <p:cNvSpPr/>
            <p:nvPr/>
          </p:nvSpPr>
          <p:spPr>
            <a:xfrm rot="16200000">
              <a:off x="4750630" y="2239478"/>
              <a:ext cx="1226915"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03127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1"/>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fld id="{F1746BDF-79C6-4152-87D4-551E70FD1D2D}" type="slidenum">
              <a:rPr lang="fr-FR" altLang="fr-FR" sz="1200" smtClean="0">
                <a:latin typeface="Arial" pitchFamily="34" charset="0"/>
              </a:rPr>
              <a:pPr eaLnBrk="1" hangingPunct="1">
                <a:spcBef>
                  <a:spcPct val="0"/>
                </a:spcBef>
                <a:buClrTx/>
                <a:buSzTx/>
                <a:buFontTx/>
                <a:buNone/>
              </a:pPr>
              <a:t>54</a:t>
            </a:fld>
            <a:endParaRPr lang="fr-FR" altLang="fr-FR" sz="1200" smtClean="0">
              <a:latin typeface="Arial" pitchFamily="34" charset="0"/>
            </a:endParaRPr>
          </a:p>
        </p:txBody>
      </p:sp>
      <p:sp>
        <p:nvSpPr>
          <p:cNvPr id="43012" name="ZoneTexte 4"/>
          <p:cNvSpPr txBox="1">
            <a:spLocks noChangeArrowheads="1"/>
          </p:cNvSpPr>
          <p:nvPr/>
        </p:nvSpPr>
        <p:spPr bwMode="auto">
          <a:xfrm>
            <a:off x="209550" y="5877272"/>
            <a:ext cx="88201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fr-FR" altLang="fr-FR" sz="1400" b="1" i="1" dirty="0">
                <a:latin typeface="Arial" pitchFamily="34" charset="0"/>
                <a:cs typeface="Arial" pitchFamily="34" charset="0"/>
              </a:rPr>
              <a:t>En </a:t>
            </a:r>
            <a:r>
              <a:rPr lang="fr-FR" altLang="fr-FR" sz="1400" b="1" i="1" dirty="0" smtClean="0">
                <a:latin typeface="Arial" pitchFamily="34" charset="0"/>
                <a:cs typeface="Arial" pitchFamily="34" charset="0"/>
              </a:rPr>
              <a:t>2019, </a:t>
            </a:r>
            <a:r>
              <a:rPr lang="fr-FR" altLang="fr-FR" sz="1400" b="1" i="1" dirty="0">
                <a:latin typeface="Arial" pitchFamily="34" charset="0"/>
                <a:cs typeface="Arial" pitchFamily="34" charset="0"/>
              </a:rPr>
              <a:t>la France a consacré </a:t>
            </a:r>
            <a:r>
              <a:rPr lang="fr-FR" altLang="fr-FR" sz="1400" b="1" i="1" dirty="0" smtClean="0">
                <a:latin typeface="Arial" pitchFamily="34" charset="0"/>
                <a:cs typeface="Arial" pitchFamily="34" charset="0"/>
              </a:rPr>
              <a:t>11% </a:t>
            </a:r>
            <a:r>
              <a:rPr lang="fr-FR" altLang="fr-FR" sz="1400" b="1" i="1" dirty="0">
                <a:latin typeface="Arial" pitchFamily="34" charset="0"/>
                <a:cs typeface="Arial" pitchFamily="34" charset="0"/>
              </a:rPr>
              <a:t>de son PIB aux dépenses de santé, soit plus de 2 points de pourcentage de plus que la moyenne des pays de l’OCDE. </a:t>
            </a:r>
            <a:endParaRPr lang="en-US" altLang="fr-FR" sz="1400" b="1" i="1" dirty="0">
              <a:latin typeface="Arial" pitchFamily="34" charset="0"/>
              <a:cs typeface="Arial" pitchFamily="34" charset="0"/>
            </a:endParaRPr>
          </a:p>
        </p:txBody>
      </p:sp>
      <p:sp>
        <p:nvSpPr>
          <p:cNvPr id="7" name="Rectangle 1026"/>
          <p:cNvSpPr txBox="1">
            <a:spLocks noChangeArrowheads="1"/>
          </p:cNvSpPr>
          <p:nvPr/>
        </p:nvSpPr>
        <p:spPr>
          <a:xfrm>
            <a:off x="300211" y="169098"/>
            <a:ext cx="7772400" cy="714375"/>
          </a:xfrm>
          <a:prstGeom prst="rect">
            <a:avLst/>
          </a:prstGeom>
        </p:spPr>
        <p:txBody>
          <a:bodyPr/>
          <a:lstStyle>
            <a:defPPr>
              <a:defRPr lang="fr-FR"/>
            </a:defPPr>
            <a:lvl1pPr algn="ctr" eaLnBrk="0" fontAlgn="base" hangingPunct="0">
              <a:spcBef>
                <a:spcPct val="0"/>
              </a:spcBef>
              <a:spcAft>
                <a:spcPct val="0"/>
              </a:spcAft>
              <a:defRPr sz="3600" b="1" kern="0">
                <a:solidFill>
                  <a:schemeClr val="tx2"/>
                </a:solidFill>
                <a:effectLst/>
                <a:latin typeface="+mj-lt"/>
                <a:ea typeface="+mj-ea"/>
                <a:cs typeface="+mj-cs"/>
              </a:defRPr>
            </a:lvl1pPr>
            <a:lvl2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fr-FR" altLang="fr-FR" dirty="0"/>
              <a:t>Dépenses de santé</a:t>
            </a:r>
          </a:p>
        </p:txBody>
      </p:sp>
      <p:pic>
        <p:nvPicPr>
          <p:cNvPr id="3" name="Image 2"/>
          <p:cNvPicPr>
            <a:picLocks noChangeAspect="1"/>
          </p:cNvPicPr>
          <p:nvPr/>
        </p:nvPicPr>
        <p:blipFill rotWithShape="1">
          <a:blip r:embed="rId2"/>
          <a:srcRect l="1963" r="2210"/>
          <a:stretch/>
        </p:blipFill>
        <p:spPr>
          <a:xfrm>
            <a:off x="107505" y="883473"/>
            <a:ext cx="9001000" cy="5068007"/>
          </a:xfrm>
          <a:prstGeom prst="rect">
            <a:avLst/>
          </a:prstGeom>
        </p:spPr>
      </p:pic>
      <p:sp>
        <p:nvSpPr>
          <p:cNvPr id="8" name="Rectangle à coins arrondis 7"/>
          <p:cNvSpPr/>
          <p:nvPr/>
        </p:nvSpPr>
        <p:spPr>
          <a:xfrm rot="16200000">
            <a:off x="-8674" y="3867935"/>
            <a:ext cx="2246025" cy="2160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5194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1"/>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fld id="{68960BFE-A69D-481F-B604-4BD827AF67FE}" type="slidenum">
              <a:rPr lang="fr-FR" altLang="fr-FR" sz="1200" smtClean="0">
                <a:latin typeface="Arial" pitchFamily="34" charset="0"/>
              </a:rPr>
              <a:pPr eaLnBrk="1" hangingPunct="1">
                <a:spcBef>
                  <a:spcPct val="0"/>
                </a:spcBef>
                <a:buClrTx/>
                <a:buSzTx/>
                <a:buFontTx/>
                <a:buNone/>
              </a:pPr>
              <a:t>55</a:t>
            </a:fld>
            <a:endParaRPr lang="fr-FR" altLang="fr-FR" sz="1200" smtClean="0">
              <a:latin typeface="Arial" pitchFamily="34" charset="0"/>
            </a:endParaRPr>
          </a:p>
        </p:txBody>
      </p:sp>
      <p:sp>
        <p:nvSpPr>
          <p:cNvPr id="6" name="Rectangle 1026"/>
          <p:cNvSpPr txBox="1">
            <a:spLocks noChangeArrowheads="1"/>
          </p:cNvSpPr>
          <p:nvPr/>
        </p:nvSpPr>
        <p:spPr>
          <a:xfrm>
            <a:off x="685800" y="115888"/>
            <a:ext cx="7772400" cy="714375"/>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endParaRPr lang="fr-FR" altLang="fr-FR" sz="3600" kern="0" dirty="0" smtClean="0">
              <a:effectLst/>
            </a:endParaRPr>
          </a:p>
        </p:txBody>
      </p:sp>
      <p:sp>
        <p:nvSpPr>
          <p:cNvPr id="5" name="Rectangle 1026"/>
          <p:cNvSpPr txBox="1">
            <a:spLocks noChangeArrowheads="1"/>
          </p:cNvSpPr>
          <p:nvPr/>
        </p:nvSpPr>
        <p:spPr>
          <a:xfrm>
            <a:off x="300211" y="169098"/>
            <a:ext cx="7772400" cy="714375"/>
          </a:xfrm>
          <a:prstGeom prst="rect">
            <a:avLst/>
          </a:prstGeom>
        </p:spPr>
        <p:txBody>
          <a:bodyPr/>
          <a:lstStyle>
            <a:defPPr>
              <a:defRPr lang="fr-FR"/>
            </a:defPPr>
            <a:lvl1pPr algn="ctr" eaLnBrk="0" fontAlgn="base" hangingPunct="0">
              <a:spcBef>
                <a:spcPct val="0"/>
              </a:spcBef>
              <a:spcAft>
                <a:spcPct val="0"/>
              </a:spcAft>
              <a:defRPr sz="3600" b="1" kern="0">
                <a:solidFill>
                  <a:schemeClr val="tx2"/>
                </a:solidFill>
                <a:effectLst/>
                <a:latin typeface="+mj-lt"/>
                <a:ea typeface="+mj-ea"/>
                <a:cs typeface="+mj-cs"/>
              </a:defRPr>
            </a:lvl1pPr>
            <a:lvl2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fr-FR" altLang="fr-FR" dirty="0"/>
              <a:t>Etat de santé</a:t>
            </a:r>
          </a:p>
        </p:txBody>
      </p:sp>
      <p:pic>
        <p:nvPicPr>
          <p:cNvPr id="2" name="Image 1"/>
          <p:cNvPicPr>
            <a:picLocks noChangeAspect="1"/>
          </p:cNvPicPr>
          <p:nvPr/>
        </p:nvPicPr>
        <p:blipFill rotWithShape="1">
          <a:blip r:embed="rId2"/>
          <a:srcRect l="3057" r="2551"/>
          <a:stretch/>
        </p:blipFill>
        <p:spPr>
          <a:xfrm>
            <a:off x="91801" y="1346324"/>
            <a:ext cx="8944695" cy="4611278"/>
          </a:xfrm>
          <a:prstGeom prst="rect">
            <a:avLst/>
          </a:prstGeom>
        </p:spPr>
      </p:pic>
      <p:sp>
        <p:nvSpPr>
          <p:cNvPr id="8" name="Rectangle à coins arrondis 7"/>
          <p:cNvSpPr/>
          <p:nvPr/>
        </p:nvSpPr>
        <p:spPr>
          <a:xfrm rot="16200000">
            <a:off x="863588" y="3897051"/>
            <a:ext cx="2664295"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5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1"/>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fld id="{68960BFE-A69D-481F-B604-4BD827AF67FE}" type="slidenum">
              <a:rPr lang="fr-FR" altLang="fr-FR" sz="1200" smtClean="0">
                <a:latin typeface="Arial" pitchFamily="34" charset="0"/>
              </a:rPr>
              <a:pPr eaLnBrk="1" hangingPunct="1">
                <a:spcBef>
                  <a:spcPct val="0"/>
                </a:spcBef>
                <a:buClrTx/>
                <a:buSzTx/>
                <a:buFontTx/>
                <a:buNone/>
              </a:pPr>
              <a:t>56</a:t>
            </a:fld>
            <a:endParaRPr lang="fr-FR" altLang="fr-FR" sz="1200" smtClean="0">
              <a:latin typeface="Arial" pitchFamily="34" charset="0"/>
            </a:endParaRPr>
          </a:p>
        </p:txBody>
      </p:sp>
      <p:sp>
        <p:nvSpPr>
          <p:cNvPr id="6" name="Rectangle 1026"/>
          <p:cNvSpPr txBox="1">
            <a:spLocks noChangeArrowheads="1"/>
          </p:cNvSpPr>
          <p:nvPr/>
        </p:nvSpPr>
        <p:spPr>
          <a:xfrm>
            <a:off x="685800" y="115888"/>
            <a:ext cx="7772400" cy="714375"/>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endParaRPr lang="fr-FR" altLang="fr-FR" sz="3600" kern="0" dirty="0" smtClean="0">
              <a:effectLst/>
            </a:endParaRPr>
          </a:p>
        </p:txBody>
      </p:sp>
      <p:sp>
        <p:nvSpPr>
          <p:cNvPr id="5" name="Rectangle 1026"/>
          <p:cNvSpPr txBox="1">
            <a:spLocks noChangeArrowheads="1"/>
          </p:cNvSpPr>
          <p:nvPr/>
        </p:nvSpPr>
        <p:spPr>
          <a:xfrm>
            <a:off x="300211" y="169098"/>
            <a:ext cx="7772400" cy="714375"/>
          </a:xfrm>
          <a:prstGeom prst="rect">
            <a:avLst/>
          </a:prstGeom>
        </p:spPr>
        <p:txBody>
          <a:bodyPr/>
          <a:lstStyle>
            <a:defPPr>
              <a:defRPr lang="fr-FR"/>
            </a:defPPr>
            <a:lvl1pPr algn="ctr" eaLnBrk="0" fontAlgn="base" hangingPunct="0">
              <a:spcBef>
                <a:spcPct val="0"/>
              </a:spcBef>
              <a:spcAft>
                <a:spcPct val="0"/>
              </a:spcAft>
              <a:defRPr sz="3600" b="1" kern="0">
                <a:solidFill>
                  <a:schemeClr val="tx2"/>
                </a:solidFill>
                <a:effectLst/>
                <a:latin typeface="+mj-lt"/>
                <a:ea typeface="+mj-ea"/>
                <a:cs typeface="+mj-cs"/>
              </a:defRPr>
            </a:lvl1pPr>
            <a:lvl2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fr-FR" altLang="fr-FR" dirty="0"/>
              <a:t>Etat de santé</a:t>
            </a:r>
          </a:p>
        </p:txBody>
      </p:sp>
      <p:pic>
        <p:nvPicPr>
          <p:cNvPr id="2" name="Image 1"/>
          <p:cNvPicPr>
            <a:picLocks noChangeAspect="1"/>
          </p:cNvPicPr>
          <p:nvPr/>
        </p:nvPicPr>
        <p:blipFill rotWithShape="1">
          <a:blip r:embed="rId2"/>
          <a:srcRect l="3057" r="2551"/>
          <a:stretch/>
        </p:blipFill>
        <p:spPr>
          <a:xfrm>
            <a:off x="91801" y="1346324"/>
            <a:ext cx="8944695" cy="4611278"/>
          </a:xfrm>
          <a:prstGeom prst="rect">
            <a:avLst/>
          </a:prstGeom>
        </p:spPr>
      </p:pic>
      <p:sp>
        <p:nvSpPr>
          <p:cNvPr id="8" name="Rectangle à coins arrondis 7"/>
          <p:cNvSpPr/>
          <p:nvPr/>
        </p:nvSpPr>
        <p:spPr>
          <a:xfrm rot="16200000">
            <a:off x="863588" y="3897051"/>
            <a:ext cx="2664295"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3523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fld id="{F1062DBA-8891-4EC0-BB2B-1FA9662DDCF6}" type="slidenum">
              <a:rPr lang="fr-FR" altLang="fr-FR" sz="1200" smtClean="0">
                <a:latin typeface="Arial" pitchFamily="34" charset="0"/>
              </a:rPr>
              <a:pPr eaLnBrk="1" hangingPunct="1">
                <a:spcBef>
                  <a:spcPct val="0"/>
                </a:spcBef>
                <a:buClrTx/>
                <a:buSzTx/>
                <a:buFontTx/>
                <a:buNone/>
              </a:pPr>
              <a:t>57</a:t>
            </a:fld>
            <a:endParaRPr lang="fr-FR" altLang="fr-FR" sz="1200" smtClean="0">
              <a:latin typeface="Arial" pitchFamily="34" charset="0"/>
            </a:endParaRPr>
          </a:p>
        </p:txBody>
      </p:sp>
      <p:sp>
        <p:nvSpPr>
          <p:cNvPr id="7" name="Rectangle 1026"/>
          <p:cNvSpPr txBox="1">
            <a:spLocks noChangeArrowheads="1"/>
          </p:cNvSpPr>
          <p:nvPr/>
        </p:nvSpPr>
        <p:spPr>
          <a:xfrm>
            <a:off x="685800" y="115888"/>
            <a:ext cx="7772400" cy="714375"/>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fr-FR" altLang="fr-FR" sz="3600" kern="0" dirty="0" smtClean="0">
                <a:effectLst/>
              </a:rPr>
              <a:t>Personnel de santé</a:t>
            </a:r>
          </a:p>
        </p:txBody>
      </p:sp>
      <p:pic>
        <p:nvPicPr>
          <p:cNvPr id="2" name="Image 1"/>
          <p:cNvPicPr>
            <a:picLocks noChangeAspect="1"/>
          </p:cNvPicPr>
          <p:nvPr/>
        </p:nvPicPr>
        <p:blipFill rotWithShape="1">
          <a:blip r:embed="rId2"/>
          <a:srcRect l="2574" r="4035"/>
          <a:stretch/>
        </p:blipFill>
        <p:spPr>
          <a:xfrm>
            <a:off x="81082" y="830263"/>
            <a:ext cx="9027422" cy="5308977"/>
          </a:xfrm>
          <a:prstGeom prst="rect">
            <a:avLst/>
          </a:prstGeom>
        </p:spPr>
      </p:pic>
      <p:sp>
        <p:nvSpPr>
          <p:cNvPr id="8" name="Rectangle à coins arrondis 7"/>
          <p:cNvSpPr/>
          <p:nvPr/>
        </p:nvSpPr>
        <p:spPr>
          <a:xfrm rot="16200000">
            <a:off x="431540" y="3897051"/>
            <a:ext cx="2664295"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4132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716" y="1052736"/>
            <a:ext cx="9064007" cy="4536504"/>
          </a:xfrm>
          <a:prstGeom prst="rect">
            <a:avLst/>
          </a:prstGeom>
        </p:spPr>
      </p:pic>
      <p:sp>
        <p:nvSpPr>
          <p:cNvPr id="50178" name="Espace réservé du numéro de diapositive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fld id="{95B49105-216B-4A0C-A804-14ABE2BC59BE}" type="slidenum">
              <a:rPr lang="fr-FR" altLang="fr-FR" sz="1200" smtClean="0">
                <a:latin typeface="Arial" pitchFamily="34" charset="0"/>
              </a:rPr>
              <a:pPr eaLnBrk="1" hangingPunct="1">
                <a:spcBef>
                  <a:spcPct val="0"/>
                </a:spcBef>
                <a:buClrTx/>
                <a:buSzTx/>
                <a:buFontTx/>
                <a:buNone/>
              </a:pPr>
              <a:t>58</a:t>
            </a:fld>
            <a:endParaRPr lang="fr-FR" altLang="fr-FR" sz="1200" smtClean="0">
              <a:latin typeface="Arial" pitchFamily="34" charset="0"/>
            </a:endParaRPr>
          </a:p>
        </p:txBody>
      </p:sp>
      <p:sp>
        <p:nvSpPr>
          <p:cNvPr id="7" name="Rectangle 1026"/>
          <p:cNvSpPr txBox="1">
            <a:spLocks noChangeArrowheads="1"/>
          </p:cNvSpPr>
          <p:nvPr/>
        </p:nvSpPr>
        <p:spPr>
          <a:xfrm>
            <a:off x="685800" y="115888"/>
            <a:ext cx="7772400" cy="714375"/>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fr-FR" altLang="fr-FR" sz="3600" kern="0" dirty="0" smtClean="0">
                <a:effectLst/>
              </a:rPr>
              <a:t>Services de santé</a:t>
            </a:r>
          </a:p>
        </p:txBody>
      </p:sp>
      <p:sp>
        <p:nvSpPr>
          <p:cNvPr id="5" name="Rectangle à coins arrondis 4"/>
          <p:cNvSpPr/>
          <p:nvPr/>
        </p:nvSpPr>
        <p:spPr>
          <a:xfrm>
            <a:off x="5364088" y="3501008"/>
            <a:ext cx="288032" cy="13681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0977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7505" y="1116265"/>
            <a:ext cx="8918924" cy="4398848"/>
          </a:xfrm>
          <a:prstGeom prst="rect">
            <a:avLst/>
          </a:prstGeom>
        </p:spPr>
      </p:pic>
      <p:sp>
        <p:nvSpPr>
          <p:cNvPr id="53250" name="Espace réservé du numéro de diapositive 1"/>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fld id="{33A284D5-A6F1-4423-AB00-C0D9010DDC1B}" type="slidenum">
              <a:rPr lang="fr-FR" altLang="fr-FR" sz="1200" smtClean="0">
                <a:latin typeface="Arial" pitchFamily="34" charset="0"/>
              </a:rPr>
              <a:pPr eaLnBrk="1" hangingPunct="1">
                <a:spcBef>
                  <a:spcPct val="0"/>
                </a:spcBef>
                <a:buClrTx/>
                <a:buSzTx/>
                <a:buFontTx/>
                <a:buNone/>
              </a:pPr>
              <a:t>59</a:t>
            </a:fld>
            <a:endParaRPr lang="fr-FR" altLang="fr-FR" sz="1200" smtClean="0">
              <a:latin typeface="Arial" pitchFamily="34" charset="0"/>
            </a:endParaRPr>
          </a:p>
        </p:txBody>
      </p:sp>
      <p:sp>
        <p:nvSpPr>
          <p:cNvPr id="8" name="Rectangle 1026"/>
          <p:cNvSpPr txBox="1">
            <a:spLocks noChangeArrowheads="1"/>
          </p:cNvSpPr>
          <p:nvPr/>
        </p:nvSpPr>
        <p:spPr>
          <a:xfrm>
            <a:off x="685800" y="115888"/>
            <a:ext cx="7772400" cy="714375"/>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fr-FR" altLang="fr-FR" sz="3600" kern="0" dirty="0" smtClean="0">
                <a:effectLst/>
              </a:rPr>
              <a:t>Qualité des soins</a:t>
            </a:r>
          </a:p>
        </p:txBody>
      </p:sp>
      <p:sp>
        <p:nvSpPr>
          <p:cNvPr id="5" name="Rectangle à coins arrondis 4"/>
          <p:cNvSpPr/>
          <p:nvPr/>
        </p:nvSpPr>
        <p:spPr>
          <a:xfrm>
            <a:off x="4499992" y="3068960"/>
            <a:ext cx="216024" cy="16561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2401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22503" y="1185050"/>
            <a:ext cx="8568952" cy="5317406"/>
          </a:xfrm>
        </p:spPr>
        <p:txBody>
          <a:bodyPr>
            <a:normAutofit/>
          </a:bodyPr>
          <a:lstStyle/>
          <a:p>
            <a:pPr>
              <a:lnSpc>
                <a:spcPct val="90000"/>
              </a:lnSpc>
            </a:pPr>
            <a:r>
              <a:rPr lang="fr-FR" altLang="fr-FR" sz="2200" b="1" dirty="0"/>
              <a:t>Système de santé :</a:t>
            </a:r>
          </a:p>
          <a:p>
            <a:pPr lvl="1">
              <a:lnSpc>
                <a:spcPct val="90000"/>
              </a:lnSpc>
            </a:pPr>
            <a:r>
              <a:rPr lang="fr-FR" altLang="fr-FR" sz="2000" dirty="0">
                <a:solidFill>
                  <a:srgbClr val="0070C0"/>
                </a:solidFill>
              </a:rPr>
              <a:t>Toutes les activités dont le but est de promouvoir ou d’entretenir la santé.</a:t>
            </a:r>
          </a:p>
          <a:p>
            <a:pPr lvl="1">
              <a:lnSpc>
                <a:spcPct val="90000"/>
              </a:lnSpc>
            </a:pPr>
            <a:r>
              <a:rPr lang="fr-FR" altLang="fr-FR" sz="2000" dirty="0">
                <a:solidFill>
                  <a:srgbClr val="0070C0"/>
                </a:solidFill>
              </a:rPr>
              <a:t>Couvre les soins curatifs, préventifs, </a:t>
            </a:r>
            <a:r>
              <a:rPr lang="fr-FR" altLang="fr-FR" sz="2000" dirty="0" smtClean="0">
                <a:solidFill>
                  <a:srgbClr val="0070C0"/>
                </a:solidFill>
              </a:rPr>
              <a:t>palliatifs</a:t>
            </a:r>
          </a:p>
        </p:txBody>
      </p:sp>
      <p:sp>
        <p:nvSpPr>
          <p:cNvPr id="4" name="Espace réservé du texte 3"/>
          <p:cNvSpPr>
            <a:spLocks noGrp="1"/>
          </p:cNvSpPr>
          <p:nvPr>
            <p:ph type="body" sz="quarter" idx="16"/>
          </p:nvPr>
        </p:nvSpPr>
        <p:spPr/>
        <p:txBody>
          <a:bodyPr/>
          <a:lstStyle/>
          <a:p>
            <a:r>
              <a:rPr lang="fr-FR" altLang="fr-FR" dirty="0" smtClean="0"/>
              <a:t>Définitions et concepts</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6</a:t>
            </a:fld>
            <a:endParaRPr lang="fr-FR"/>
          </a:p>
        </p:txBody>
      </p:sp>
      <p:pic>
        <p:nvPicPr>
          <p:cNvPr id="2" name="Image 1"/>
          <p:cNvPicPr>
            <a:picLocks noChangeAspect="1"/>
          </p:cNvPicPr>
          <p:nvPr/>
        </p:nvPicPr>
        <p:blipFill>
          <a:blip r:embed="rId3"/>
          <a:stretch>
            <a:fillRect/>
          </a:stretch>
        </p:blipFill>
        <p:spPr>
          <a:xfrm>
            <a:off x="5602421" y="2624553"/>
            <a:ext cx="1219200" cy="1219200"/>
          </a:xfrm>
          <a:prstGeom prst="rect">
            <a:avLst/>
          </a:prstGeom>
        </p:spPr>
      </p:pic>
      <p:pic>
        <p:nvPicPr>
          <p:cNvPr id="7" name="Image 6"/>
          <p:cNvPicPr>
            <a:picLocks noChangeAspect="1"/>
          </p:cNvPicPr>
          <p:nvPr/>
        </p:nvPicPr>
        <p:blipFill>
          <a:blip r:embed="rId4"/>
          <a:stretch>
            <a:fillRect/>
          </a:stretch>
        </p:blipFill>
        <p:spPr>
          <a:xfrm>
            <a:off x="6041600" y="4317231"/>
            <a:ext cx="998240" cy="998240"/>
          </a:xfrm>
          <a:prstGeom prst="rect">
            <a:avLst/>
          </a:prstGeom>
        </p:spPr>
      </p:pic>
      <p:pic>
        <p:nvPicPr>
          <p:cNvPr id="8" name="Image 7"/>
          <p:cNvPicPr>
            <a:picLocks noChangeAspect="1"/>
          </p:cNvPicPr>
          <p:nvPr/>
        </p:nvPicPr>
        <p:blipFill>
          <a:blip r:embed="rId5"/>
          <a:stretch>
            <a:fillRect/>
          </a:stretch>
        </p:blipFill>
        <p:spPr>
          <a:xfrm>
            <a:off x="7230204" y="2837569"/>
            <a:ext cx="931168" cy="931168"/>
          </a:xfrm>
          <a:prstGeom prst="rect">
            <a:avLst/>
          </a:prstGeom>
        </p:spPr>
      </p:pic>
      <p:pic>
        <p:nvPicPr>
          <p:cNvPr id="9" name="Image 8"/>
          <p:cNvPicPr>
            <a:picLocks noChangeAspect="1"/>
          </p:cNvPicPr>
          <p:nvPr/>
        </p:nvPicPr>
        <p:blipFill>
          <a:blip r:embed="rId6"/>
          <a:stretch>
            <a:fillRect/>
          </a:stretch>
        </p:blipFill>
        <p:spPr>
          <a:xfrm>
            <a:off x="7321963" y="3943406"/>
            <a:ext cx="747650" cy="747650"/>
          </a:xfrm>
          <a:prstGeom prst="rect">
            <a:avLst/>
          </a:prstGeom>
        </p:spPr>
      </p:pic>
      <p:sp>
        <p:nvSpPr>
          <p:cNvPr id="12" name="Ellipse 11"/>
          <p:cNvSpPr/>
          <p:nvPr/>
        </p:nvSpPr>
        <p:spPr>
          <a:xfrm>
            <a:off x="5290924" y="2368414"/>
            <a:ext cx="3600400"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395536" y="2996952"/>
            <a:ext cx="4716965" cy="2899854"/>
          </a:xfrm>
          <a:prstGeom prst="rect">
            <a:avLst/>
          </a:prstGeom>
        </p:spPr>
        <p:txBody>
          <a:bodyPr vert="horz" wrap="none" lIns="91440" tIns="45720" rIns="91440" bIns="45720" rtlCol="0">
            <a:normAutofit fontScale="85000" lnSpcReduction="20000"/>
          </a:bodyPr>
          <a:lstStyle/>
          <a:p>
            <a:pPr algn="ctr"/>
            <a:r>
              <a:rPr lang="fr-FR" sz="2600" b="1" dirty="0" smtClean="0">
                <a:solidFill>
                  <a:srgbClr val="0070C0"/>
                </a:solidFill>
              </a:rPr>
              <a:t>Objectifs</a:t>
            </a:r>
          </a:p>
          <a:p>
            <a:pPr algn="ctr"/>
            <a:endParaRPr lang="fr-FR" sz="2000" dirty="0" smtClean="0">
              <a:solidFill>
                <a:srgbClr val="0070C0"/>
              </a:solidFill>
            </a:endParaRPr>
          </a:p>
          <a:p>
            <a:pPr algn="ctr"/>
            <a:endParaRPr lang="fr-FR" sz="2000" dirty="0" smtClean="0">
              <a:solidFill>
                <a:srgbClr val="0070C0"/>
              </a:solidFill>
            </a:endParaRPr>
          </a:p>
          <a:p>
            <a:pPr algn="ctr"/>
            <a:r>
              <a:rPr lang="fr-FR" sz="2600" dirty="0" smtClean="0">
                <a:solidFill>
                  <a:srgbClr val="0070C0"/>
                </a:solidFill>
              </a:rPr>
              <a:t>Améliorer la santé des individus</a:t>
            </a:r>
          </a:p>
          <a:p>
            <a:pPr algn="ctr"/>
            <a:endParaRPr lang="fr-FR" sz="2600" dirty="0">
              <a:solidFill>
                <a:srgbClr val="0070C0"/>
              </a:solidFill>
            </a:endParaRPr>
          </a:p>
          <a:p>
            <a:pPr algn="ctr"/>
            <a:r>
              <a:rPr lang="fr-FR" sz="2600" dirty="0" smtClean="0">
                <a:solidFill>
                  <a:srgbClr val="0070C0"/>
                </a:solidFill>
              </a:rPr>
              <a:t>Accès à des soins de qualité et sûrs</a:t>
            </a:r>
          </a:p>
          <a:p>
            <a:pPr algn="ctr"/>
            <a:endParaRPr lang="fr-FR" sz="2600" dirty="0">
              <a:solidFill>
                <a:srgbClr val="0070C0"/>
              </a:solidFill>
            </a:endParaRPr>
          </a:p>
          <a:p>
            <a:pPr algn="ctr"/>
            <a:r>
              <a:rPr lang="fr-FR" sz="2600" dirty="0" smtClean="0">
                <a:solidFill>
                  <a:srgbClr val="0070C0"/>
                </a:solidFill>
              </a:rPr>
              <a:t>Assurer l’équité de l’accès au soins</a:t>
            </a:r>
          </a:p>
          <a:p>
            <a:pPr algn="ctr"/>
            <a:endParaRPr lang="fr-FR" sz="2600" dirty="0" smtClean="0">
              <a:solidFill>
                <a:srgbClr val="0070C0"/>
              </a:solidFill>
            </a:endParaRPr>
          </a:p>
          <a:p>
            <a:pPr algn="ctr"/>
            <a:r>
              <a:rPr lang="fr-FR" sz="2600" dirty="0" smtClean="0">
                <a:solidFill>
                  <a:srgbClr val="0070C0"/>
                </a:solidFill>
              </a:rPr>
              <a:t>Efficience /soutenabilité du système</a:t>
            </a:r>
          </a:p>
        </p:txBody>
      </p:sp>
      <p:sp>
        <p:nvSpPr>
          <p:cNvPr id="20" name="ZoneTexte 19"/>
          <p:cNvSpPr txBox="1"/>
          <p:nvPr/>
        </p:nvSpPr>
        <p:spPr>
          <a:xfrm>
            <a:off x="5816176" y="5302183"/>
            <a:ext cx="1661120" cy="128649"/>
          </a:xfrm>
          <a:prstGeom prst="rect">
            <a:avLst/>
          </a:prstGeom>
        </p:spPr>
        <p:txBody>
          <a:bodyPr vert="horz" wrap="square" lIns="91440" tIns="45720" rIns="91440" bIns="45720" rtlCol="0">
            <a:noAutofit/>
          </a:bodyPr>
          <a:lstStyle/>
          <a:p>
            <a:pPr algn="ctr"/>
            <a:r>
              <a:rPr lang="fr-FR" sz="1600" dirty="0" smtClean="0">
                <a:solidFill>
                  <a:srgbClr val="0070C0"/>
                </a:solidFill>
              </a:rPr>
              <a:t>Professionnels</a:t>
            </a:r>
          </a:p>
        </p:txBody>
      </p:sp>
      <p:sp>
        <p:nvSpPr>
          <p:cNvPr id="21" name="ZoneTexte 20"/>
          <p:cNvSpPr txBox="1"/>
          <p:nvPr/>
        </p:nvSpPr>
        <p:spPr>
          <a:xfrm>
            <a:off x="7011712" y="4713548"/>
            <a:ext cx="1661120" cy="373714"/>
          </a:xfrm>
          <a:prstGeom prst="rect">
            <a:avLst/>
          </a:prstGeom>
        </p:spPr>
        <p:txBody>
          <a:bodyPr vert="horz" wrap="square" lIns="91440" tIns="45720" rIns="91440" bIns="45720" rtlCol="0">
            <a:noAutofit/>
          </a:bodyPr>
          <a:lstStyle/>
          <a:p>
            <a:pPr algn="ctr"/>
            <a:r>
              <a:rPr lang="fr-FR" sz="1600" dirty="0" smtClean="0">
                <a:solidFill>
                  <a:srgbClr val="0070C0"/>
                </a:solidFill>
              </a:rPr>
              <a:t>Autres ressources</a:t>
            </a:r>
          </a:p>
        </p:txBody>
      </p:sp>
      <p:sp>
        <p:nvSpPr>
          <p:cNvPr id="22" name="ZoneTexte 21"/>
          <p:cNvSpPr txBox="1"/>
          <p:nvPr/>
        </p:nvSpPr>
        <p:spPr>
          <a:xfrm>
            <a:off x="5174637" y="3656896"/>
            <a:ext cx="1661120" cy="373714"/>
          </a:xfrm>
          <a:prstGeom prst="rect">
            <a:avLst/>
          </a:prstGeom>
        </p:spPr>
        <p:txBody>
          <a:bodyPr vert="horz" wrap="square" lIns="91440" tIns="45720" rIns="91440" bIns="45720" rtlCol="0">
            <a:noAutofit/>
          </a:bodyPr>
          <a:lstStyle/>
          <a:p>
            <a:pPr algn="ctr"/>
            <a:r>
              <a:rPr lang="fr-FR" sz="1600" dirty="0" smtClean="0">
                <a:solidFill>
                  <a:srgbClr val="0070C0"/>
                </a:solidFill>
              </a:rPr>
              <a:t>Institutions</a:t>
            </a:r>
          </a:p>
        </p:txBody>
      </p:sp>
      <p:cxnSp>
        <p:nvCxnSpPr>
          <p:cNvPr id="28" name="Connecteur droit avec flèche 27"/>
          <p:cNvCxnSpPr/>
          <p:nvPr/>
        </p:nvCxnSpPr>
        <p:spPr>
          <a:xfrm>
            <a:off x="3515675" y="3260046"/>
            <a:ext cx="16922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751950" y="2832101"/>
            <a:ext cx="1270430" cy="340506"/>
          </a:xfrm>
          <a:prstGeom prst="rect">
            <a:avLst/>
          </a:prstGeom>
        </p:spPr>
        <p:txBody>
          <a:bodyPr vert="horz" wrap="square" lIns="91440" tIns="45720" rIns="91440" bIns="45720" rtlCol="0">
            <a:normAutofit fontScale="85000" lnSpcReduction="20000"/>
          </a:bodyPr>
          <a:lstStyle/>
          <a:p>
            <a:pPr algn="ctr"/>
            <a:r>
              <a:rPr lang="fr-FR" sz="2400" dirty="0" smtClean="0"/>
              <a:t>Moyens</a:t>
            </a:r>
          </a:p>
        </p:txBody>
      </p:sp>
    </p:spTree>
    <p:extLst>
      <p:ext uri="{BB962C8B-B14F-4D97-AF65-F5344CB8AC3E}">
        <p14:creationId xmlns:p14="http://schemas.microsoft.com/office/powerpoint/2010/main" val="19147419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395536" y="1268760"/>
            <a:ext cx="8229600" cy="4525963"/>
          </a:xfrm>
        </p:spPr>
        <p:txBody>
          <a:bodyPr>
            <a:normAutofit lnSpcReduction="10000"/>
          </a:bodyPr>
          <a:lstStyle/>
          <a:p>
            <a:pPr marL="0" indent="0">
              <a:buNone/>
            </a:pPr>
            <a:r>
              <a:rPr lang="fr-FR" sz="2400" b="1" cap="small" dirty="0">
                <a:solidFill>
                  <a:schemeClr val="bg1">
                    <a:lumMod val="75000"/>
                  </a:schemeClr>
                </a:solidFill>
              </a:rPr>
              <a:t>Définitions et </a:t>
            </a:r>
            <a:r>
              <a:rPr lang="fr-FR" sz="2400" b="1" cap="small" dirty="0" smtClean="0">
                <a:solidFill>
                  <a:schemeClr val="bg1">
                    <a:lumMod val="75000"/>
                  </a:schemeClr>
                </a:solidFill>
              </a:rPr>
              <a:t>concepts</a:t>
            </a:r>
          </a:p>
          <a:p>
            <a:pPr marL="0" indent="0">
              <a:buNone/>
            </a:pPr>
            <a:endParaRPr lang="fr-FR" sz="2400" b="1" cap="small" dirty="0">
              <a:solidFill>
                <a:schemeClr val="bg1">
                  <a:lumMod val="75000"/>
                </a:schemeClr>
              </a:solidFill>
            </a:endParaRPr>
          </a:p>
          <a:p>
            <a:pPr marL="514350" indent="-514350">
              <a:buAutoNum type="romanUcPeriod"/>
            </a:pPr>
            <a:r>
              <a:rPr lang="fr-FR" sz="2400" b="1" cap="small" dirty="0" smtClean="0">
                <a:solidFill>
                  <a:schemeClr val="bg1">
                    <a:lumMod val="75000"/>
                  </a:schemeClr>
                </a:solidFill>
              </a:rPr>
              <a:t>Principaux modèles </a:t>
            </a:r>
            <a:r>
              <a:rPr lang="fr-FR" sz="2400" b="1" cap="small" dirty="0">
                <a:solidFill>
                  <a:schemeClr val="bg1">
                    <a:lumMod val="75000"/>
                  </a:schemeClr>
                </a:solidFill>
              </a:rPr>
              <a:t>de systèmes de </a:t>
            </a:r>
            <a:r>
              <a:rPr lang="fr-FR" sz="2400" b="1" cap="small" dirty="0" smtClean="0">
                <a:solidFill>
                  <a:schemeClr val="bg1">
                    <a:lumMod val="75000"/>
                  </a:schemeClr>
                </a:solidFill>
              </a:rPr>
              <a:t>soins</a:t>
            </a:r>
          </a:p>
          <a:p>
            <a:pPr marL="514350" indent="-514350">
              <a:buAutoNum type="romanUcPeriod"/>
            </a:pPr>
            <a:endParaRPr lang="fr-FR" sz="2400" b="1" cap="small" dirty="0">
              <a:solidFill>
                <a:schemeClr val="bg1">
                  <a:lumMod val="75000"/>
                </a:schemeClr>
              </a:solidFill>
            </a:endParaRPr>
          </a:p>
          <a:p>
            <a:pPr marL="0" indent="0">
              <a:buNone/>
            </a:pPr>
            <a:r>
              <a:rPr lang="fr-FR" sz="2400" b="1" cap="small" dirty="0" smtClean="0">
                <a:solidFill>
                  <a:schemeClr val="bg1">
                    <a:lumMod val="75000"/>
                  </a:schemeClr>
                </a:solidFill>
              </a:rPr>
              <a:t>II. Organisation </a:t>
            </a:r>
            <a:r>
              <a:rPr lang="fr-FR" sz="2400" b="1" cap="small" dirty="0">
                <a:solidFill>
                  <a:schemeClr val="bg1">
                    <a:lumMod val="75000"/>
                  </a:schemeClr>
                </a:solidFill>
              </a:rPr>
              <a:t>du système de soins en France</a:t>
            </a:r>
          </a:p>
          <a:p>
            <a:pPr lvl="1"/>
            <a:r>
              <a:rPr lang="fr-FR" sz="2000" dirty="0" smtClean="0">
                <a:solidFill>
                  <a:schemeClr val="bg1">
                    <a:lumMod val="75000"/>
                  </a:schemeClr>
                </a:solidFill>
              </a:rPr>
              <a:t>Régulation du système</a:t>
            </a:r>
          </a:p>
          <a:p>
            <a:pPr lvl="1"/>
            <a:r>
              <a:rPr lang="fr-FR" sz="2000" dirty="0" smtClean="0">
                <a:solidFill>
                  <a:schemeClr val="bg1">
                    <a:lumMod val="75000"/>
                  </a:schemeClr>
                </a:solidFill>
              </a:rPr>
              <a:t>Offre de soins</a:t>
            </a:r>
          </a:p>
          <a:p>
            <a:pPr lvl="1"/>
            <a:endParaRPr lang="fr-FR" sz="2000" dirty="0" smtClean="0">
              <a:solidFill>
                <a:schemeClr val="bg1">
                  <a:lumMod val="75000"/>
                </a:schemeClr>
              </a:solidFill>
            </a:endParaRPr>
          </a:p>
          <a:p>
            <a:pPr marL="57150" indent="0">
              <a:buNone/>
            </a:pPr>
            <a:r>
              <a:rPr lang="fr-FR" sz="2400" b="1" cap="small" dirty="0" smtClean="0">
                <a:solidFill>
                  <a:schemeClr val="bg1">
                    <a:lumMod val="75000"/>
                  </a:schemeClr>
                </a:solidFill>
              </a:rPr>
              <a:t>III. Régulation </a:t>
            </a:r>
            <a:r>
              <a:rPr lang="fr-FR" sz="2400" b="1" cap="small" dirty="0">
                <a:solidFill>
                  <a:schemeClr val="bg1">
                    <a:lumMod val="75000"/>
                  </a:schemeClr>
                </a:solidFill>
              </a:rPr>
              <a:t>des systèmes de soins à l’aide </a:t>
            </a:r>
            <a:r>
              <a:rPr lang="fr-FR" sz="2400" b="1" cap="small" dirty="0" smtClean="0">
                <a:solidFill>
                  <a:schemeClr val="bg1">
                    <a:lumMod val="75000"/>
                  </a:schemeClr>
                </a:solidFill>
              </a:rPr>
              <a:t>d’Indicateurs</a:t>
            </a:r>
          </a:p>
          <a:p>
            <a:pPr marL="57150" indent="0">
              <a:buNone/>
            </a:pPr>
            <a:endParaRPr lang="fr-FR" sz="2400" b="1" cap="small" dirty="0" smtClean="0">
              <a:solidFill>
                <a:schemeClr val="bg1">
                  <a:lumMod val="75000"/>
                </a:schemeClr>
              </a:solidFill>
            </a:endParaRPr>
          </a:p>
          <a:p>
            <a:pPr marL="57150" indent="0">
              <a:buNone/>
            </a:pPr>
            <a:r>
              <a:rPr lang="fr-FR" sz="2400" b="1" cap="small" dirty="0">
                <a:solidFill>
                  <a:schemeClr val="tx2"/>
                </a:solidFill>
              </a:rPr>
              <a:t>Conclusion</a:t>
            </a:r>
          </a:p>
          <a:p>
            <a:pPr marL="57150" indent="0">
              <a:buNone/>
            </a:pPr>
            <a:endParaRPr lang="fr-FR" sz="2200" dirty="0" smtClean="0"/>
          </a:p>
          <a:p>
            <a:endParaRPr lang="fr-FR" sz="2400" dirty="0" smtClean="0"/>
          </a:p>
          <a:p>
            <a:endParaRPr lang="fr-FR" sz="2800" dirty="0" smtClean="0"/>
          </a:p>
          <a:p>
            <a:endParaRPr lang="fr-FR" sz="2800" dirty="0"/>
          </a:p>
        </p:txBody>
      </p:sp>
      <p:sp>
        <p:nvSpPr>
          <p:cNvPr id="3" name="Espace réservé du numéro de diapositive 2"/>
          <p:cNvSpPr>
            <a:spLocks noGrp="1"/>
          </p:cNvSpPr>
          <p:nvPr>
            <p:ph type="sldNum" sz="quarter" idx="4"/>
          </p:nvPr>
        </p:nvSpPr>
        <p:spPr/>
        <p:txBody>
          <a:bodyPr/>
          <a:lstStyle/>
          <a:p>
            <a:fld id="{24F4DB00-EB93-47DA-8EFD-67A58C7C7DDD}" type="slidenum">
              <a:rPr lang="fr-FR" smtClean="0"/>
              <a:pPr/>
              <a:t>60</a:t>
            </a:fld>
            <a:endParaRPr lang="fr-FR"/>
          </a:p>
        </p:txBody>
      </p:sp>
    </p:spTree>
    <p:extLst>
      <p:ext uri="{BB962C8B-B14F-4D97-AF65-F5344CB8AC3E}">
        <p14:creationId xmlns:p14="http://schemas.microsoft.com/office/powerpoint/2010/main" val="3968726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endParaRPr lang="fr-FR"/>
          </a:p>
        </p:txBody>
      </p:sp>
      <p:sp>
        <p:nvSpPr>
          <p:cNvPr id="3" name="Espace réservé du contenu 2"/>
          <p:cNvSpPr>
            <a:spLocks noGrp="1"/>
          </p:cNvSpPr>
          <p:nvPr>
            <p:ph idx="4294967295"/>
          </p:nvPr>
        </p:nvSpPr>
        <p:spPr>
          <a:xfrm>
            <a:off x="539552" y="1340768"/>
            <a:ext cx="8352928" cy="4536504"/>
          </a:xfrm>
        </p:spPr>
        <p:txBody>
          <a:bodyPr>
            <a:normAutofit fontScale="92500" lnSpcReduction="10000"/>
          </a:bodyPr>
          <a:lstStyle/>
          <a:p>
            <a:pPr marL="0" indent="0">
              <a:buNone/>
            </a:pPr>
            <a:r>
              <a:rPr lang="fr-FR" altLang="fr-FR" sz="2400" dirty="0"/>
              <a:t>Organisation des systèmes de soins dans l’OCDE </a:t>
            </a:r>
            <a:r>
              <a:rPr lang="fr-FR" altLang="fr-FR" sz="2400" dirty="0" smtClean="0"/>
              <a:t>variable</a:t>
            </a:r>
            <a:endParaRPr lang="fr-FR" altLang="fr-FR" sz="2400" dirty="0"/>
          </a:p>
          <a:p>
            <a:pPr lvl="1" algn="ctr">
              <a:buFont typeface="Wingdings" pitchFamily="2" charset="2"/>
              <a:buNone/>
            </a:pPr>
            <a:r>
              <a:rPr lang="fr-FR" altLang="fr-FR" sz="2400" b="1" dirty="0">
                <a:solidFill>
                  <a:srgbClr val="FF0000"/>
                </a:solidFill>
              </a:rPr>
              <a:t>Système de santé propre à chaque pays +++</a:t>
            </a:r>
          </a:p>
          <a:p>
            <a:pPr lvl="1" algn="ctr">
              <a:buFont typeface="Wingdings" pitchFamily="2" charset="2"/>
              <a:buNone/>
            </a:pPr>
            <a:r>
              <a:rPr lang="fr-FR" altLang="fr-FR" sz="2400" b="1" dirty="0">
                <a:solidFill>
                  <a:srgbClr val="FF0000"/>
                </a:solidFill>
              </a:rPr>
              <a:t>Chacun a ses + et ses -</a:t>
            </a:r>
          </a:p>
          <a:p>
            <a:endParaRPr lang="fr-FR" altLang="fr-FR" sz="800" dirty="0"/>
          </a:p>
          <a:p>
            <a:endParaRPr lang="fr-FR" altLang="fr-FR" sz="800" dirty="0"/>
          </a:p>
          <a:p>
            <a:pPr marL="0" indent="0">
              <a:buNone/>
            </a:pPr>
            <a:r>
              <a:rPr lang="fr-FR" altLang="fr-FR" sz="2400" dirty="0" smtClean="0"/>
              <a:t>Le système de santé français est il le meilleur du monde ?</a:t>
            </a:r>
          </a:p>
          <a:p>
            <a:pPr marL="0" indent="0">
              <a:buNone/>
            </a:pPr>
            <a:endParaRPr lang="fr-FR" altLang="fr-FR" sz="2400" dirty="0" smtClean="0"/>
          </a:p>
          <a:p>
            <a:pPr marL="0" indent="0">
              <a:buNone/>
            </a:pPr>
            <a:r>
              <a:rPr lang="fr-FR" altLang="fr-FR" sz="2400" dirty="0" smtClean="0"/>
              <a:t>En </a:t>
            </a:r>
            <a:r>
              <a:rPr lang="fr-FR" altLang="fr-FR" sz="2400" dirty="0"/>
              <a:t>France : Depuis les Ordonnances de 1996 (Juppé), le système de soins français s’est engagé dans une profonde révolution visant à organiser le </a:t>
            </a:r>
            <a:r>
              <a:rPr lang="fr-FR" altLang="fr-FR" sz="2400" b="1" dirty="0"/>
              <a:t>parcours de soins, </a:t>
            </a:r>
            <a:r>
              <a:rPr lang="fr-FR" altLang="fr-FR" sz="2400" dirty="0"/>
              <a:t>à améliorer la </a:t>
            </a:r>
            <a:r>
              <a:rPr lang="fr-FR" altLang="fr-FR" sz="2400" b="1" dirty="0"/>
              <a:t>qualité des pratiques </a:t>
            </a:r>
            <a:endParaRPr lang="fr-FR" altLang="fr-FR" sz="2400" b="1" dirty="0" smtClean="0"/>
          </a:p>
          <a:p>
            <a:pPr marL="0" indent="0">
              <a:buNone/>
            </a:pPr>
            <a:r>
              <a:rPr lang="fr-FR" altLang="fr-FR" sz="2400" b="1" dirty="0">
                <a:sym typeface="Wingdings" panose="05000000000000000000" pitchFamily="2" charset="2"/>
              </a:rPr>
              <a:t> </a:t>
            </a:r>
            <a:r>
              <a:rPr lang="fr-FR" altLang="fr-FR" sz="2400" b="1" dirty="0" smtClean="0">
                <a:sym typeface="Wingdings" panose="05000000000000000000" pitchFamily="2" charset="2"/>
              </a:rPr>
              <a:t>     </a:t>
            </a:r>
            <a:r>
              <a:rPr lang="fr-FR" altLang="fr-FR" sz="2400" b="1" dirty="0">
                <a:sym typeface="Wingdings" panose="05000000000000000000" pitchFamily="2" charset="2"/>
              </a:rPr>
              <a:t>Etatisation </a:t>
            </a:r>
            <a:r>
              <a:rPr lang="fr-FR" altLang="fr-FR" sz="2400" b="1" dirty="0" smtClean="0">
                <a:sym typeface="Wingdings" panose="05000000000000000000" pitchFamily="2" charset="2"/>
              </a:rPr>
              <a:t>++</a:t>
            </a:r>
          </a:p>
          <a:p>
            <a:pPr marL="0" indent="0">
              <a:buNone/>
            </a:pPr>
            <a:endParaRPr lang="fr-FR" altLang="fr-FR" sz="2400" b="1" dirty="0">
              <a:sym typeface="Wingdings" panose="05000000000000000000" pitchFamily="2" charset="2"/>
            </a:endParaRPr>
          </a:p>
          <a:p>
            <a:pPr marL="0" indent="0">
              <a:buNone/>
            </a:pPr>
            <a:r>
              <a:rPr lang="fr-FR" altLang="fr-FR" sz="2400" dirty="0" smtClean="0">
                <a:sym typeface="Wingdings" panose="05000000000000000000" pitchFamily="2" charset="2"/>
              </a:rPr>
              <a:t>Importance de la surveillance du fonctionnement des systèmes de santé par des indicateurs pour ajuster leur organisation si besoin</a:t>
            </a:r>
            <a:endParaRPr lang="fr-FR" altLang="fr-FR" sz="2400" dirty="0"/>
          </a:p>
        </p:txBody>
      </p:sp>
      <p:sp>
        <p:nvSpPr>
          <p:cNvPr id="4" name="Espace réservé du texte 3"/>
          <p:cNvSpPr>
            <a:spLocks noGrp="1"/>
          </p:cNvSpPr>
          <p:nvPr>
            <p:ph type="body" sz="quarter" idx="16"/>
          </p:nvPr>
        </p:nvSpPr>
        <p:spPr>
          <a:xfrm>
            <a:off x="251520" y="259630"/>
            <a:ext cx="6840538" cy="720725"/>
          </a:xfrm>
        </p:spPr>
        <p:txBody>
          <a:bodyPr/>
          <a:lstStyle/>
          <a:p>
            <a:r>
              <a:rPr lang="fr-FR" dirty="0" smtClean="0"/>
              <a:t>Conclusion</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61</a:t>
            </a:fld>
            <a:endParaRPr lang="fr-FR"/>
          </a:p>
        </p:txBody>
      </p:sp>
    </p:spTree>
    <p:extLst>
      <p:ext uri="{BB962C8B-B14F-4D97-AF65-F5344CB8AC3E}">
        <p14:creationId xmlns:p14="http://schemas.microsoft.com/office/powerpoint/2010/main" val="39173213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37862332-CFEB-4B28-9F70-AD0AB2371EFA}" type="slidenum">
              <a:rPr lang="fr-FR" smtClean="0"/>
              <a:pPr>
                <a:defRPr/>
              </a:pPr>
              <a:t>62</a:t>
            </a:fld>
            <a:endParaRPr lang="fr-FR"/>
          </a:p>
        </p:txBody>
      </p:sp>
      <p:sp>
        <p:nvSpPr>
          <p:cNvPr id="3" name="ZoneTexte 2"/>
          <p:cNvSpPr txBox="1"/>
          <p:nvPr/>
        </p:nvSpPr>
        <p:spPr>
          <a:xfrm>
            <a:off x="1907704" y="908720"/>
            <a:ext cx="4752528" cy="1512168"/>
          </a:xfrm>
          <a:prstGeom prst="rect">
            <a:avLst/>
          </a:prstGeom>
        </p:spPr>
        <p:txBody>
          <a:bodyPr vert="horz" wrap="square" lIns="91440" tIns="45720" rIns="91440" bIns="45720" rtlCol="0">
            <a:normAutofit/>
          </a:bodyPr>
          <a:lstStyle/>
          <a:p>
            <a:pPr algn="ctr"/>
            <a:endParaRPr lang="fr-FR" sz="2400" dirty="0" smtClean="0"/>
          </a:p>
        </p:txBody>
      </p:sp>
      <p:sp>
        <p:nvSpPr>
          <p:cNvPr id="4" name="ZoneTexte 3"/>
          <p:cNvSpPr txBox="1"/>
          <p:nvPr/>
        </p:nvSpPr>
        <p:spPr>
          <a:xfrm>
            <a:off x="1763688" y="2420888"/>
            <a:ext cx="4896544" cy="1872208"/>
          </a:xfrm>
          <a:prstGeom prst="rect">
            <a:avLst/>
          </a:prstGeom>
        </p:spPr>
        <p:txBody>
          <a:bodyPr vert="horz" wrap="square" lIns="91440" tIns="45720" rIns="91440" bIns="45720" rtlCol="0">
            <a:normAutofit/>
          </a:bodyPr>
          <a:lstStyle/>
          <a:p>
            <a:pPr algn="ctr"/>
            <a:r>
              <a:rPr lang="fr-FR" sz="3200" dirty="0" smtClean="0">
                <a:solidFill>
                  <a:schemeClr val="accent6">
                    <a:lumMod val="75000"/>
                  </a:schemeClr>
                </a:solidFill>
              </a:rPr>
              <a:t>Des questions ?</a:t>
            </a:r>
          </a:p>
          <a:p>
            <a:pPr algn="ctr"/>
            <a:endParaRPr lang="fr-FR" sz="2400" dirty="0">
              <a:solidFill>
                <a:schemeClr val="accent6">
                  <a:lumMod val="75000"/>
                </a:schemeClr>
              </a:solidFill>
            </a:endParaRPr>
          </a:p>
          <a:p>
            <a:pPr algn="ctr"/>
            <a:r>
              <a:rPr lang="fr-FR" sz="2400" dirty="0" smtClean="0">
                <a:solidFill>
                  <a:schemeClr val="accent6">
                    <a:lumMod val="75000"/>
                  </a:schemeClr>
                </a:solidFill>
                <a:hlinkClick r:id="rId2"/>
              </a:rPr>
              <a:t>jamal.atfeh01@chu-lyon.fr</a:t>
            </a:r>
            <a:endParaRPr lang="fr-FR" sz="2400" dirty="0" smtClean="0">
              <a:solidFill>
                <a:schemeClr val="accent6">
                  <a:lumMod val="75000"/>
                </a:schemeClr>
              </a:solidFill>
            </a:endParaRPr>
          </a:p>
          <a:p>
            <a:pPr algn="ctr"/>
            <a:endParaRPr lang="fr-FR" sz="2400" dirty="0" smtClean="0"/>
          </a:p>
        </p:txBody>
      </p:sp>
    </p:spTree>
    <p:extLst>
      <p:ext uri="{BB962C8B-B14F-4D97-AF65-F5344CB8AC3E}">
        <p14:creationId xmlns:p14="http://schemas.microsoft.com/office/powerpoint/2010/main" val="2903809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p:txBody>
          <a:bodyPr/>
          <a:lstStyle/>
          <a:p>
            <a:r>
              <a:rPr lang="fr-FR" altLang="fr-FR" dirty="0"/>
              <a:t>Acteurs du système de </a:t>
            </a:r>
            <a:r>
              <a:rPr lang="fr-FR" altLang="fr-FR" dirty="0" smtClean="0"/>
              <a:t>santé</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7</a:t>
            </a:fld>
            <a:endParaRPr lang="fr-FR"/>
          </a:p>
        </p:txBody>
      </p:sp>
      <p:sp>
        <p:nvSpPr>
          <p:cNvPr id="6" name="Rectangle 3"/>
          <p:cNvSpPr txBox="1">
            <a:spLocks noChangeArrowheads="1"/>
          </p:cNvSpPr>
          <p:nvPr/>
        </p:nvSpPr>
        <p:spPr>
          <a:xfrm rot="10800000" flipV="1">
            <a:off x="611560" y="5467040"/>
            <a:ext cx="8229600" cy="8367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altLang="fr-FR" sz="2400" dirty="0" smtClean="0"/>
              <a:t>3 éléments en relation via des flux </a:t>
            </a:r>
            <a:r>
              <a:rPr lang="fr-FR" altLang="fr-FR" sz="2400" u="sng" dirty="0" smtClean="0">
                <a:solidFill>
                  <a:srgbClr val="0070C0"/>
                </a:solidFill>
              </a:rPr>
              <a:t>physiques</a:t>
            </a:r>
            <a:r>
              <a:rPr lang="fr-FR" altLang="fr-FR" sz="2400" dirty="0" smtClean="0"/>
              <a:t>, des flux </a:t>
            </a:r>
            <a:r>
              <a:rPr lang="fr-FR" altLang="fr-FR" sz="2400" u="sng" dirty="0" smtClean="0">
                <a:solidFill>
                  <a:srgbClr val="0070C0"/>
                </a:solidFill>
              </a:rPr>
              <a:t>d’information</a:t>
            </a:r>
            <a:r>
              <a:rPr lang="fr-FR" altLang="fr-FR" sz="2400" dirty="0" smtClean="0">
                <a:solidFill>
                  <a:srgbClr val="0070C0"/>
                </a:solidFill>
              </a:rPr>
              <a:t> </a:t>
            </a:r>
            <a:r>
              <a:rPr lang="fr-FR" altLang="fr-FR" sz="2400" dirty="0" smtClean="0"/>
              <a:t>et des flux </a:t>
            </a:r>
            <a:r>
              <a:rPr lang="fr-FR" altLang="fr-FR" sz="2400" u="sng" dirty="0" smtClean="0">
                <a:solidFill>
                  <a:srgbClr val="0070C0"/>
                </a:solidFill>
              </a:rPr>
              <a:t>monétaires</a:t>
            </a:r>
          </a:p>
        </p:txBody>
      </p:sp>
      <p:grpSp>
        <p:nvGrpSpPr>
          <p:cNvPr id="7" name="Group 18"/>
          <p:cNvGrpSpPr>
            <a:grpSpLocks/>
          </p:cNvGrpSpPr>
          <p:nvPr/>
        </p:nvGrpSpPr>
        <p:grpSpPr bwMode="auto">
          <a:xfrm>
            <a:off x="5014155" y="3031050"/>
            <a:ext cx="2925763" cy="1625600"/>
            <a:chOff x="3367" y="3021"/>
            <a:chExt cx="1843" cy="1024"/>
          </a:xfrm>
        </p:grpSpPr>
        <p:grpSp>
          <p:nvGrpSpPr>
            <p:cNvPr id="8" name="Group 9"/>
            <p:cNvGrpSpPr>
              <a:grpSpLocks/>
            </p:cNvGrpSpPr>
            <p:nvPr/>
          </p:nvGrpSpPr>
          <p:grpSpPr bwMode="auto">
            <a:xfrm>
              <a:off x="3367" y="3021"/>
              <a:ext cx="1587" cy="706"/>
              <a:chOff x="3231" y="2659"/>
              <a:chExt cx="1587" cy="706"/>
            </a:xfrm>
          </p:grpSpPr>
          <p:sp>
            <p:nvSpPr>
              <p:cNvPr id="10" name="AutoShape 10"/>
              <p:cNvSpPr>
                <a:spLocks noChangeArrowheads="1"/>
              </p:cNvSpPr>
              <p:nvPr/>
            </p:nvSpPr>
            <p:spPr bwMode="auto">
              <a:xfrm>
                <a:off x="3288" y="2659"/>
                <a:ext cx="1452" cy="680"/>
              </a:xfrm>
              <a:prstGeom prst="roundRect">
                <a:avLst>
                  <a:gd name="adj" fmla="val 16667"/>
                </a:avLst>
              </a:prstGeom>
              <a:solidFill>
                <a:srgbClr val="FFFFB7"/>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11" name="Text Box 11"/>
              <p:cNvSpPr txBox="1">
                <a:spLocks noChangeArrowheads="1"/>
              </p:cNvSpPr>
              <p:nvPr/>
            </p:nvSpPr>
            <p:spPr bwMode="auto">
              <a:xfrm>
                <a:off x="3231" y="2725"/>
                <a:ext cx="1587"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r-FR" altLang="fr-FR" sz="2400" dirty="0" smtClean="0">
                    <a:latin typeface="Tahoma" pitchFamily="34" charset="0"/>
                  </a:rPr>
                  <a:t>Population</a:t>
                </a:r>
              </a:p>
              <a:p>
                <a:pPr algn="ctr">
                  <a:spcBef>
                    <a:spcPct val="50000"/>
                  </a:spcBef>
                  <a:buFontTx/>
                  <a:buNone/>
                </a:pPr>
                <a:r>
                  <a:rPr lang="fr-FR" altLang="fr-FR" sz="2400" dirty="0" smtClean="0">
                    <a:latin typeface="Tahoma" pitchFamily="34" charset="0"/>
                  </a:rPr>
                  <a:t>Patients</a:t>
                </a:r>
                <a:endParaRPr lang="fr-FR" altLang="fr-FR" sz="2400" dirty="0">
                  <a:latin typeface="Tahoma" pitchFamily="34" charset="0"/>
                </a:endParaRPr>
              </a:p>
            </p:txBody>
          </p:sp>
        </p:grpSp>
        <p:sp>
          <p:nvSpPr>
            <p:cNvPr id="9" name="Text Box 12"/>
            <p:cNvSpPr txBox="1">
              <a:spLocks noChangeArrowheads="1"/>
            </p:cNvSpPr>
            <p:nvPr/>
          </p:nvSpPr>
          <p:spPr bwMode="auto">
            <a:xfrm>
              <a:off x="3379" y="3793"/>
              <a:ext cx="183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000" b="1" dirty="0"/>
                <a:t>Demande</a:t>
              </a:r>
              <a:r>
                <a:rPr lang="fr-FR" altLang="fr-FR" sz="2000" dirty="0"/>
                <a:t> de </a:t>
              </a:r>
              <a:r>
                <a:rPr lang="fr-FR" altLang="fr-FR" sz="2000" dirty="0" smtClean="0">
                  <a:latin typeface="Tahoma" pitchFamily="34" charset="0"/>
                </a:rPr>
                <a:t>soins</a:t>
              </a:r>
            </a:p>
          </p:txBody>
        </p:sp>
      </p:grpSp>
      <p:grpSp>
        <p:nvGrpSpPr>
          <p:cNvPr id="12" name="Group 21"/>
          <p:cNvGrpSpPr>
            <a:grpSpLocks/>
          </p:cNvGrpSpPr>
          <p:nvPr/>
        </p:nvGrpSpPr>
        <p:grpSpPr bwMode="auto">
          <a:xfrm>
            <a:off x="2656716" y="2052231"/>
            <a:ext cx="3240509" cy="1574065"/>
            <a:chOff x="1882" y="2386"/>
            <a:chExt cx="1996" cy="1044"/>
          </a:xfrm>
        </p:grpSpPr>
        <p:sp>
          <p:nvSpPr>
            <p:cNvPr id="13" name="Line 13"/>
            <p:cNvSpPr>
              <a:spLocks noChangeShapeType="1"/>
            </p:cNvSpPr>
            <p:nvPr/>
          </p:nvSpPr>
          <p:spPr bwMode="auto">
            <a:xfrm>
              <a:off x="2415" y="3430"/>
              <a:ext cx="998" cy="0"/>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4" name="Line 14"/>
            <p:cNvSpPr>
              <a:spLocks noChangeShapeType="1"/>
            </p:cNvSpPr>
            <p:nvPr/>
          </p:nvSpPr>
          <p:spPr bwMode="auto">
            <a:xfrm>
              <a:off x="3334" y="2386"/>
              <a:ext cx="544" cy="590"/>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15" name="Line 15"/>
            <p:cNvSpPr>
              <a:spLocks noChangeShapeType="1"/>
            </p:cNvSpPr>
            <p:nvPr/>
          </p:nvSpPr>
          <p:spPr bwMode="auto">
            <a:xfrm flipV="1">
              <a:off x="1882" y="2386"/>
              <a:ext cx="590" cy="681"/>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fr-FR"/>
            </a:p>
          </p:txBody>
        </p:sp>
      </p:grpSp>
      <p:grpSp>
        <p:nvGrpSpPr>
          <p:cNvPr id="16" name="Group 19"/>
          <p:cNvGrpSpPr>
            <a:grpSpLocks/>
          </p:cNvGrpSpPr>
          <p:nvPr/>
        </p:nvGrpSpPr>
        <p:grpSpPr bwMode="auto">
          <a:xfrm>
            <a:off x="1145416" y="3104075"/>
            <a:ext cx="4373563" cy="2159303"/>
            <a:chOff x="930" y="3067"/>
            <a:chExt cx="2755" cy="1370"/>
          </a:xfrm>
        </p:grpSpPr>
        <p:sp>
          <p:nvSpPr>
            <p:cNvPr id="17" name="AutoShape 4"/>
            <p:cNvSpPr>
              <a:spLocks noChangeArrowheads="1"/>
            </p:cNvSpPr>
            <p:nvPr/>
          </p:nvSpPr>
          <p:spPr bwMode="auto">
            <a:xfrm>
              <a:off x="975" y="3067"/>
              <a:ext cx="1452" cy="680"/>
            </a:xfrm>
            <a:prstGeom prst="roundRect">
              <a:avLst>
                <a:gd name="adj" fmla="val 16667"/>
              </a:avLst>
            </a:prstGeom>
            <a:solidFill>
              <a:srgbClr val="C2DFAF"/>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18" name="Text Box 5"/>
            <p:cNvSpPr txBox="1">
              <a:spLocks noChangeArrowheads="1"/>
            </p:cNvSpPr>
            <p:nvPr/>
          </p:nvSpPr>
          <p:spPr bwMode="auto">
            <a:xfrm>
              <a:off x="930" y="3157"/>
              <a:ext cx="1587" cy="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dirty="0">
                  <a:latin typeface="Tahoma" pitchFamily="34" charset="0"/>
                </a:rPr>
                <a:t>Producteurs </a:t>
              </a:r>
            </a:p>
            <a:p>
              <a:pPr algn="ctr">
                <a:spcBef>
                  <a:spcPct val="0"/>
                </a:spcBef>
                <a:buFontTx/>
                <a:buNone/>
              </a:pPr>
              <a:r>
                <a:rPr lang="fr-FR" altLang="fr-FR" sz="2400" dirty="0">
                  <a:latin typeface="Tahoma" pitchFamily="34" charset="0"/>
                </a:rPr>
                <a:t>de soins</a:t>
              </a:r>
            </a:p>
          </p:txBody>
        </p:sp>
        <p:sp>
          <p:nvSpPr>
            <p:cNvPr id="19" name="Text Box 16"/>
            <p:cNvSpPr txBox="1">
              <a:spLocks noChangeArrowheads="1"/>
            </p:cNvSpPr>
            <p:nvPr/>
          </p:nvSpPr>
          <p:spPr bwMode="auto">
            <a:xfrm>
              <a:off x="1020" y="3793"/>
              <a:ext cx="2665" cy="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2000" b="1" dirty="0"/>
                <a:t>Offre</a:t>
              </a:r>
              <a:r>
                <a:rPr lang="fr-FR" altLang="fr-FR" sz="2000" dirty="0"/>
                <a:t> de </a:t>
              </a:r>
              <a:r>
                <a:rPr lang="fr-FR" altLang="fr-FR" sz="2000" dirty="0" smtClean="0">
                  <a:latin typeface="Tahoma" pitchFamily="34" charset="0"/>
                </a:rPr>
                <a:t>soins</a:t>
              </a:r>
            </a:p>
            <a:p>
              <a:pPr>
                <a:spcBef>
                  <a:spcPct val="50000"/>
                </a:spcBef>
                <a:buFontTx/>
                <a:buNone/>
              </a:pPr>
              <a:r>
                <a:rPr lang="fr-FR" altLang="fr-FR" sz="1600" i="1" dirty="0" smtClean="0">
                  <a:latin typeface="Tahoma" pitchFamily="34" charset="0"/>
                </a:rPr>
                <a:t>= Professionnels de santé, établissements de santé, industrie biomédicale</a:t>
              </a:r>
              <a:endParaRPr lang="fr-FR" altLang="fr-FR" sz="1600" i="1" dirty="0">
                <a:latin typeface="Tahoma" pitchFamily="34" charset="0"/>
              </a:endParaRPr>
            </a:p>
          </p:txBody>
        </p:sp>
      </p:grpSp>
      <p:grpSp>
        <p:nvGrpSpPr>
          <p:cNvPr id="20" name="Group 20"/>
          <p:cNvGrpSpPr>
            <a:grpSpLocks/>
          </p:cNvGrpSpPr>
          <p:nvPr/>
        </p:nvGrpSpPr>
        <p:grpSpPr bwMode="auto">
          <a:xfrm>
            <a:off x="2980297" y="1041914"/>
            <a:ext cx="5706098" cy="1111251"/>
            <a:chOff x="2086" y="1768"/>
            <a:chExt cx="3568" cy="700"/>
          </a:xfrm>
        </p:grpSpPr>
        <p:sp>
          <p:nvSpPr>
            <p:cNvPr id="21" name="AutoShape 7"/>
            <p:cNvSpPr>
              <a:spLocks noChangeArrowheads="1"/>
            </p:cNvSpPr>
            <p:nvPr/>
          </p:nvSpPr>
          <p:spPr bwMode="auto">
            <a:xfrm>
              <a:off x="2154" y="1768"/>
              <a:ext cx="1452" cy="618"/>
            </a:xfrm>
            <a:prstGeom prst="roundRect">
              <a:avLst>
                <a:gd name="adj" fmla="val 16667"/>
              </a:avLst>
            </a:prstGeom>
            <a:solidFill>
              <a:srgbClr val="FC9E78"/>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dirty="0"/>
            </a:p>
          </p:txBody>
        </p:sp>
        <p:sp>
          <p:nvSpPr>
            <p:cNvPr id="22" name="Text Box 8"/>
            <p:cNvSpPr txBox="1">
              <a:spLocks noChangeArrowheads="1"/>
            </p:cNvSpPr>
            <p:nvPr/>
          </p:nvSpPr>
          <p:spPr bwMode="auto">
            <a:xfrm>
              <a:off x="2086" y="1799"/>
              <a:ext cx="1587"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400" dirty="0">
                  <a:latin typeface="Tahoma" pitchFamily="34" charset="0"/>
                </a:rPr>
                <a:t>Régulation</a:t>
              </a:r>
            </a:p>
            <a:p>
              <a:pPr algn="ctr">
                <a:spcBef>
                  <a:spcPct val="0"/>
                </a:spcBef>
                <a:buFontTx/>
                <a:buNone/>
              </a:pPr>
              <a:r>
                <a:rPr lang="fr-FR" altLang="fr-FR" sz="2400" dirty="0">
                  <a:latin typeface="Tahoma" pitchFamily="34" charset="0"/>
                </a:rPr>
                <a:t>Financement</a:t>
              </a:r>
            </a:p>
          </p:txBody>
        </p:sp>
        <p:sp>
          <p:nvSpPr>
            <p:cNvPr id="23" name="Text Box 17"/>
            <p:cNvSpPr txBox="1">
              <a:spLocks noChangeArrowheads="1"/>
            </p:cNvSpPr>
            <p:nvPr/>
          </p:nvSpPr>
          <p:spPr bwMode="auto">
            <a:xfrm>
              <a:off x="3595" y="1799"/>
              <a:ext cx="2059" cy="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r-FR" altLang="fr-FR" sz="1800" dirty="0" smtClean="0"/>
                <a:t>Etat</a:t>
              </a:r>
            </a:p>
            <a:p>
              <a:pPr>
                <a:spcBef>
                  <a:spcPct val="50000"/>
                </a:spcBef>
                <a:buFontTx/>
                <a:buNone/>
              </a:pPr>
              <a:r>
                <a:rPr lang="fr-FR" altLang="fr-FR" sz="1800" dirty="0" smtClean="0"/>
                <a:t>Assurance maladie obligatoire et complémentaires</a:t>
              </a:r>
              <a:endParaRPr lang="fr-FR" altLang="fr-FR" sz="1800" dirty="0">
                <a:latin typeface="Tahoma" pitchFamily="34" charset="0"/>
              </a:endParaRPr>
            </a:p>
          </p:txBody>
        </p:sp>
      </p:grpSp>
    </p:spTree>
    <p:extLst>
      <p:ext uri="{BB962C8B-B14F-4D97-AF65-F5344CB8AC3E}">
        <p14:creationId xmlns:p14="http://schemas.microsoft.com/office/powerpoint/2010/main" val="8998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5994" y="1124744"/>
            <a:ext cx="8229600" cy="4680520"/>
          </a:xfrm>
        </p:spPr>
        <p:txBody>
          <a:bodyPr>
            <a:normAutofit fontScale="92500" lnSpcReduction="20000"/>
          </a:bodyPr>
          <a:lstStyle/>
          <a:p>
            <a:pPr>
              <a:lnSpc>
                <a:spcPct val="80000"/>
              </a:lnSpc>
            </a:pPr>
            <a:endParaRPr lang="fr-FR" altLang="fr-FR" sz="2400" b="1" dirty="0" smtClean="0"/>
          </a:p>
          <a:p>
            <a:r>
              <a:rPr lang="fr-FR" altLang="fr-FR" sz="2400" b="1" dirty="0"/>
              <a:t>Flux physiques </a:t>
            </a:r>
          </a:p>
          <a:p>
            <a:pPr lvl="1"/>
            <a:r>
              <a:rPr lang="fr-FR" altLang="fr-FR" sz="2000" dirty="0"/>
              <a:t>Libre accès ou non au praticien libéral / à l’hôpital</a:t>
            </a:r>
          </a:p>
          <a:p>
            <a:pPr>
              <a:buFontTx/>
              <a:buNone/>
            </a:pPr>
            <a:endParaRPr lang="fr-FR" altLang="fr-FR" sz="800" dirty="0"/>
          </a:p>
          <a:p>
            <a:r>
              <a:rPr lang="fr-FR" altLang="fr-FR" sz="2400" b="1" dirty="0"/>
              <a:t>Flux d’information </a:t>
            </a:r>
          </a:p>
          <a:p>
            <a:pPr lvl="1"/>
            <a:r>
              <a:rPr lang="fr-FR" altLang="fr-FR" sz="2000" dirty="0"/>
              <a:t>Meilleure adéquation entre offre et demande, Evaluation des </a:t>
            </a:r>
            <a:r>
              <a:rPr lang="fr-FR" altLang="fr-FR" sz="2000" dirty="0" smtClean="0"/>
              <a:t>besoins</a:t>
            </a:r>
          </a:p>
          <a:p>
            <a:pPr lvl="1"/>
            <a:r>
              <a:rPr lang="fr-FR" altLang="fr-FR" sz="2000" dirty="0"/>
              <a:t>Niveau des activités et coût des </a:t>
            </a:r>
            <a:r>
              <a:rPr lang="fr-FR" altLang="fr-FR" sz="2000" dirty="0" smtClean="0"/>
              <a:t>soins</a:t>
            </a:r>
            <a:endParaRPr lang="fr-FR" altLang="fr-FR" sz="2000" dirty="0"/>
          </a:p>
          <a:p>
            <a:pPr lvl="1"/>
            <a:r>
              <a:rPr lang="fr-FR" altLang="fr-FR" sz="2000" dirty="0" smtClean="0"/>
              <a:t>Peut se faire à l’aide de nomenclatures avec un codage standardisé</a:t>
            </a:r>
            <a:endParaRPr lang="fr-FR" altLang="fr-FR" sz="2000" dirty="0"/>
          </a:p>
          <a:p>
            <a:pPr marL="457200" lvl="1" indent="0">
              <a:buNone/>
            </a:pPr>
            <a:endParaRPr lang="fr-FR" altLang="fr-FR" sz="2000" dirty="0"/>
          </a:p>
          <a:p>
            <a:pPr>
              <a:lnSpc>
                <a:spcPct val="80000"/>
              </a:lnSpc>
            </a:pPr>
            <a:r>
              <a:rPr lang="fr-FR" altLang="fr-FR" sz="2400" b="1" dirty="0" smtClean="0"/>
              <a:t>Flux monétaires</a:t>
            </a:r>
          </a:p>
          <a:p>
            <a:pPr lvl="1">
              <a:lnSpc>
                <a:spcPct val="80000"/>
              </a:lnSpc>
            </a:pPr>
            <a:r>
              <a:rPr lang="fr-FR" altLang="fr-FR" sz="2000" dirty="0" smtClean="0"/>
              <a:t>Source de financement : obligatoire (impôts, cotisations sociales) ou volontaire (primes)</a:t>
            </a:r>
          </a:p>
          <a:p>
            <a:pPr lvl="1">
              <a:lnSpc>
                <a:spcPct val="80000"/>
              </a:lnSpc>
            </a:pPr>
            <a:r>
              <a:rPr lang="fr-FR" altLang="fr-FR" sz="2000" dirty="0" smtClean="0"/>
              <a:t>Participation des patients : avance des frais, tiers-payant partiel ou intégral.</a:t>
            </a:r>
          </a:p>
          <a:p>
            <a:pPr lvl="1">
              <a:lnSpc>
                <a:spcPct val="80000"/>
              </a:lnSpc>
            </a:pPr>
            <a:r>
              <a:rPr lang="fr-FR" altLang="fr-FR" sz="2000" dirty="0" smtClean="0"/>
              <a:t>Financement des établissements : paiement à la journée, dotation globale, paiement à l’activité, contractualisation</a:t>
            </a:r>
          </a:p>
          <a:p>
            <a:pPr lvl="1">
              <a:lnSpc>
                <a:spcPct val="80000"/>
              </a:lnSpc>
            </a:pPr>
            <a:r>
              <a:rPr lang="fr-FR" altLang="fr-FR" sz="2000" dirty="0" smtClean="0"/>
              <a:t>Rémunération des professionnels : paiement à l’acte, par pathologie, par salaire</a:t>
            </a:r>
          </a:p>
          <a:p>
            <a:pPr lvl="1">
              <a:lnSpc>
                <a:spcPct val="80000"/>
              </a:lnSpc>
            </a:pPr>
            <a:endParaRPr lang="fr-FR" altLang="fr-FR" sz="800" dirty="0"/>
          </a:p>
          <a:p>
            <a:endParaRPr lang="fr-FR" dirty="0"/>
          </a:p>
        </p:txBody>
      </p:sp>
      <p:sp>
        <p:nvSpPr>
          <p:cNvPr id="4" name="Espace réservé du texte 3"/>
          <p:cNvSpPr>
            <a:spLocks noGrp="1"/>
          </p:cNvSpPr>
          <p:nvPr>
            <p:ph type="body" sz="quarter" idx="16"/>
          </p:nvPr>
        </p:nvSpPr>
        <p:spPr>
          <a:xfrm>
            <a:off x="323528" y="260648"/>
            <a:ext cx="6840538" cy="720725"/>
          </a:xfrm>
        </p:spPr>
        <p:txBody>
          <a:bodyPr>
            <a:normAutofit/>
          </a:bodyPr>
          <a:lstStyle/>
          <a:p>
            <a:r>
              <a:rPr lang="fr-FR" altLang="fr-FR" sz="2800" dirty="0" smtClean="0"/>
              <a:t>Relations </a:t>
            </a:r>
            <a:r>
              <a:rPr lang="fr-FR" altLang="fr-FR" sz="2800" dirty="0"/>
              <a:t>entre </a:t>
            </a:r>
            <a:r>
              <a:rPr lang="fr-FR" altLang="fr-FR" sz="2800" dirty="0" smtClean="0"/>
              <a:t>les 3 sphères</a:t>
            </a:r>
            <a:endParaRPr lang="fr-FR" sz="2800"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8</a:t>
            </a:fld>
            <a:endParaRPr lang="fr-FR"/>
          </a:p>
        </p:txBody>
      </p:sp>
      <p:pic>
        <p:nvPicPr>
          <p:cNvPr id="24" name="Image 23"/>
          <p:cNvPicPr>
            <a:picLocks noChangeAspect="1"/>
          </p:cNvPicPr>
          <p:nvPr/>
        </p:nvPicPr>
        <p:blipFill>
          <a:blip r:embed="rId2"/>
          <a:stretch>
            <a:fillRect/>
          </a:stretch>
        </p:blipFill>
        <p:spPr>
          <a:xfrm>
            <a:off x="6156176" y="200681"/>
            <a:ext cx="2916546" cy="1561383"/>
          </a:xfrm>
          <a:prstGeom prst="rect">
            <a:avLst/>
          </a:prstGeom>
        </p:spPr>
      </p:pic>
    </p:spTree>
    <p:extLst>
      <p:ext uri="{BB962C8B-B14F-4D97-AF65-F5344CB8AC3E}">
        <p14:creationId xmlns:p14="http://schemas.microsoft.com/office/powerpoint/2010/main" val="394117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6"/>
          </p:nvPr>
        </p:nvSpPr>
        <p:spPr>
          <a:xfrm>
            <a:off x="395994" y="118529"/>
            <a:ext cx="6840538" cy="720725"/>
          </a:xfrm>
        </p:spPr>
        <p:txBody>
          <a:bodyPr/>
          <a:lstStyle/>
          <a:p>
            <a:r>
              <a:rPr lang="fr-FR" altLang="fr-FR" dirty="0"/>
              <a:t>Système de santé ou de soins ? </a:t>
            </a:r>
            <a:endParaRPr lang="fr-FR" dirty="0"/>
          </a:p>
        </p:txBody>
      </p:sp>
      <p:sp>
        <p:nvSpPr>
          <p:cNvPr id="5" name="Espace réservé du numéro de diapositive 4"/>
          <p:cNvSpPr>
            <a:spLocks noGrp="1"/>
          </p:cNvSpPr>
          <p:nvPr>
            <p:ph type="sldNum" sz="quarter" idx="4"/>
          </p:nvPr>
        </p:nvSpPr>
        <p:spPr/>
        <p:txBody>
          <a:bodyPr/>
          <a:lstStyle/>
          <a:p>
            <a:fld id="{24F4DB00-EB93-47DA-8EFD-67A58C7C7DDD}" type="slidenum">
              <a:rPr lang="fr-FR" smtClean="0"/>
              <a:pPr/>
              <a:t>9</a:t>
            </a:fld>
            <a:endParaRPr lang="fr-FR"/>
          </a:p>
        </p:txBody>
      </p:sp>
      <p:sp>
        <p:nvSpPr>
          <p:cNvPr id="6" name="Rectangle 3"/>
          <p:cNvSpPr txBox="1">
            <a:spLocks noChangeArrowheads="1"/>
          </p:cNvSpPr>
          <p:nvPr/>
        </p:nvSpPr>
        <p:spPr>
          <a:xfrm rot="10800000" flipV="1">
            <a:off x="639490" y="1072509"/>
            <a:ext cx="8229600" cy="8367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altLang="fr-FR" sz="2400" u="sng" dirty="0">
              <a:solidFill>
                <a:srgbClr val="0070C0"/>
              </a:solidFill>
            </a:endParaRPr>
          </a:p>
        </p:txBody>
      </p:sp>
      <p:sp>
        <p:nvSpPr>
          <p:cNvPr id="24" name="Espace réservé du contenu 2">
            <a:extLst>
              <a:ext uri="{FF2B5EF4-FFF2-40B4-BE49-F238E27FC236}">
                <a16:creationId xmlns:a16="http://schemas.microsoft.com/office/drawing/2014/main" id="{525D8BDF-D353-422E-8C58-75600874BB7C}"/>
              </a:ext>
            </a:extLst>
          </p:cNvPr>
          <p:cNvSpPr txBox="1">
            <a:spLocks/>
          </p:cNvSpPr>
          <p:nvPr/>
        </p:nvSpPr>
        <p:spPr>
          <a:xfrm>
            <a:off x="395994" y="1124744"/>
            <a:ext cx="8568494"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fr-FR" altLang="fr-FR" sz="2400" b="1" dirty="0"/>
          </a:p>
          <a:p>
            <a:r>
              <a:rPr lang="fr-FR" altLang="fr-FR" sz="2400" b="1" dirty="0"/>
              <a:t>Système de </a:t>
            </a:r>
            <a:r>
              <a:rPr lang="fr-FR" altLang="fr-FR" sz="2400" b="1" dirty="0">
                <a:solidFill>
                  <a:srgbClr val="0070C0"/>
                </a:solidFill>
              </a:rPr>
              <a:t>soins</a:t>
            </a:r>
            <a:r>
              <a:rPr lang="fr-FR" altLang="fr-FR" sz="2400" b="1" dirty="0"/>
              <a:t> : Les acteurs du soin préventif, curatif, palliatif au contact des usagers</a:t>
            </a:r>
          </a:p>
          <a:p>
            <a:pPr lvl="1"/>
            <a:r>
              <a:rPr lang="fr-FR" altLang="fr-FR" sz="1800" dirty="0"/>
              <a:t>« L’hôpital et la ville »</a:t>
            </a:r>
          </a:p>
          <a:p>
            <a:pPr lvl="1"/>
            <a:endParaRPr lang="fr-FR" altLang="fr-FR" sz="1800" dirty="0"/>
          </a:p>
          <a:p>
            <a:pPr>
              <a:buFontTx/>
              <a:buNone/>
            </a:pPr>
            <a:endParaRPr lang="fr-FR" altLang="fr-FR" sz="800" dirty="0"/>
          </a:p>
          <a:p>
            <a:r>
              <a:rPr lang="fr-FR" altLang="fr-FR" sz="2400" b="1" dirty="0"/>
              <a:t>Système de </a:t>
            </a:r>
            <a:r>
              <a:rPr lang="fr-FR" altLang="fr-FR" sz="2400" b="1" dirty="0">
                <a:solidFill>
                  <a:srgbClr val="0070C0"/>
                </a:solidFill>
              </a:rPr>
              <a:t>santé</a:t>
            </a:r>
            <a:r>
              <a:rPr lang="fr-FR" altLang="fr-FR" sz="2400" b="1" dirty="0"/>
              <a:t> : On y ajoute les administrations, les industriels, les acteurs de la prévention/promotion </a:t>
            </a:r>
          </a:p>
          <a:p>
            <a:pPr lvl="1"/>
            <a:r>
              <a:rPr lang="fr-FR" altLang="fr-FR" sz="1800" dirty="0"/>
              <a:t>Autorités de santé / Administrations : Ministère, ARS, Conseils départementaux, HAS, etc.</a:t>
            </a:r>
          </a:p>
          <a:p>
            <a:pPr lvl="1"/>
            <a:r>
              <a:rPr lang="fr-FR" altLang="fr-FR" sz="1800" dirty="0"/>
              <a:t>Industriels</a:t>
            </a:r>
          </a:p>
          <a:p>
            <a:pPr lvl="1"/>
            <a:r>
              <a:rPr lang="fr-FR" altLang="fr-FR" sz="1800" dirty="0"/>
              <a:t>Médecine scolaire</a:t>
            </a:r>
          </a:p>
          <a:p>
            <a:pPr lvl="1"/>
            <a:r>
              <a:rPr lang="fr-FR" altLang="fr-FR" sz="1800" dirty="0"/>
              <a:t>Acteurs du médico-social : personnes âgées et handicaps notamment, addictions. </a:t>
            </a:r>
          </a:p>
          <a:p>
            <a:pPr lvl="1">
              <a:lnSpc>
                <a:spcPct val="80000"/>
              </a:lnSpc>
            </a:pPr>
            <a:endParaRPr lang="fr-FR" altLang="fr-FR" sz="900" dirty="0"/>
          </a:p>
          <a:p>
            <a:endParaRPr lang="fr-FR" dirty="0"/>
          </a:p>
        </p:txBody>
      </p:sp>
    </p:spTree>
    <p:extLst>
      <p:ext uri="{BB962C8B-B14F-4D97-AF65-F5344CB8AC3E}">
        <p14:creationId xmlns:p14="http://schemas.microsoft.com/office/powerpoint/2010/main" val="3994601043"/>
      </p:ext>
    </p:extLst>
  </p:cSld>
  <p:clrMapOvr>
    <a:masterClrMapping/>
  </p:clrMapOvr>
</p:sld>
</file>

<file path=ppt/theme/theme1.xml><?xml version="1.0" encoding="utf-8"?>
<a:theme xmlns:a="http://schemas.openxmlformats.org/drawingml/2006/main" name="Thème Office">
  <a:themeElements>
    <a:clrScheme name="Titre_present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ctr">
          <a:defRPr sz="24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8316C83542344850E3E23E7130218" ma:contentTypeVersion="0" ma:contentTypeDescription="Crée un document." ma:contentTypeScope="" ma:versionID="69542619456cec90488793575d71282c">
  <xsd:schema xmlns:xsd="http://www.w3.org/2001/XMLSchema" xmlns:xs="http://www.w3.org/2001/XMLSchema" xmlns:p="http://schemas.microsoft.com/office/2006/metadata/properties" targetNamespace="http://schemas.microsoft.com/office/2006/metadata/properties" ma:root="true" ma:fieldsID="e76051faddb6b81207a97da7b36d02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C3FB1-8F0A-45A2-AB61-D6EA0C038D7F}">
  <ds:schemaRefs>
    <ds:schemaRef ds:uri="http://schemas.microsoft.com/sharepoint/v3/contenttype/forms"/>
  </ds:schemaRefs>
</ds:datastoreItem>
</file>

<file path=customXml/itemProps2.xml><?xml version="1.0" encoding="utf-8"?>
<ds:datastoreItem xmlns:ds="http://schemas.openxmlformats.org/officeDocument/2006/customXml" ds:itemID="{27343B5D-B49E-4315-8614-05CF8C5F9D8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FCB24D7-1671-4957-8946-EF30A5946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6245</TotalTime>
  <Words>5229</Words>
  <Application>Microsoft Office PowerPoint</Application>
  <PresentationFormat>Affichage à l'écran (4:3)</PresentationFormat>
  <Paragraphs>747</Paragraphs>
  <Slides>62</Slides>
  <Notes>28</Notes>
  <HiddenSlides>4</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62</vt:i4>
      </vt:variant>
    </vt:vector>
  </HeadingPairs>
  <TitlesOfParts>
    <vt:vector size="71" baseType="lpstr">
      <vt:lpstr>Arial</vt:lpstr>
      <vt:lpstr>Calibri</vt:lpstr>
      <vt:lpstr>Courier New</vt:lpstr>
      <vt:lpstr>Garamond</vt:lpstr>
      <vt:lpstr>Symbol</vt:lpstr>
      <vt:lpstr>Tahoma</vt:lpstr>
      <vt:lpstr>Times New Roman</vt:lpstr>
      <vt:lpstr>Wingdings</vt:lpstr>
      <vt:lpstr>Thème Office</vt:lpstr>
      <vt:lpstr>Les systèmes de soins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Europe, deux schémas  historiques d’organisation</vt:lpstr>
      <vt:lpstr>En Europe, deux schémas  historiques d’organisation</vt:lpstr>
      <vt:lpstr>En Europe, deux schémas  historiques d’organisation</vt:lpstr>
      <vt:lpstr>En Europe, deux schémas  historiques d’organisation</vt:lpstr>
      <vt:lpstr>En Europe, deux schémas  historiques d’organisation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Indicateurs : définition</vt:lpstr>
      <vt:lpstr>Indicateurs : définition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ICAP - UCBL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Céline Douzet</dc:creator>
  <cp:lastModifiedBy>ATFEH, Jamal</cp:lastModifiedBy>
  <cp:revision>488</cp:revision>
  <cp:lastPrinted>2023-09-11T10:10:08Z</cp:lastPrinted>
  <dcterms:created xsi:type="dcterms:W3CDTF">2013-02-05T16:52:23Z</dcterms:created>
  <dcterms:modified xsi:type="dcterms:W3CDTF">2024-10-04T10:05:16Z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0x010100B2F8316C83542344850E3E23E7130218</vt:lpwstr>
  </property>
</Properties>
</file>