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55" r:id="rId2"/>
  </p:sldMasterIdLst>
  <p:notesMasterIdLst>
    <p:notesMasterId r:id="rId11"/>
  </p:notesMasterIdLst>
  <p:sldIdLst>
    <p:sldId id="259" r:id="rId3"/>
    <p:sldId id="529" r:id="rId4"/>
    <p:sldId id="536" r:id="rId5"/>
    <p:sldId id="458" r:id="rId6"/>
    <p:sldId id="537" r:id="rId7"/>
    <p:sldId id="539" r:id="rId8"/>
    <p:sldId id="540" r:id="rId9"/>
    <p:sldId id="257" r:id="rId10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oduits perf" id="{902C032C-E605-46EB-AC67-13DF2D10C65A}">
          <p14:sldIdLst>
            <p14:sldId id="259"/>
            <p14:sldId id="529"/>
            <p14:sldId id="536"/>
            <p14:sldId id="458"/>
            <p14:sldId id="537"/>
            <p14:sldId id="539"/>
            <p14:sldId id="540"/>
            <p14:sldId id="257"/>
          </p14:sldIdLst>
        </p14:section>
        <p14:section name="Autres" id="{994017B9-B13F-4502-BAE9-37B0F6A8A0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Deleaval" initials="CD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9E7"/>
    <a:srgbClr val="FFC000"/>
    <a:srgbClr val="ED7D31"/>
    <a:srgbClr val="AD74B2"/>
    <a:srgbClr val="0063BE"/>
    <a:srgbClr val="33CCCC"/>
    <a:srgbClr val="A6A6A6"/>
    <a:srgbClr val="A9AAAB"/>
    <a:srgbClr val="63972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3B8D7-0321-45FA-8516-A4725878386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512C-5467-4B3C-BE68-A6429032B8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grpSp>
        <p:nvGrpSpPr>
          <p:cNvPr id="13" name="Gruppieren 33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sp>
        <p:nvSpPr>
          <p:cNvPr id="18698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76755" y="1612901"/>
            <a:ext cx="833013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062"/>
              </a:lnSpc>
              <a:defRPr/>
            </a:lvl1pPr>
          </a:lstStyle>
          <a:p>
            <a:pPr lvl="0"/>
            <a:r>
              <a:rPr lang="fr-FR" altLang="de-DE" noProof="0"/>
              <a:t>Modifiez le style du titre</a:t>
            </a:r>
            <a:endParaRPr lang="de-DE" altLang="de-DE" noProof="0"/>
          </a:p>
        </p:txBody>
      </p:sp>
      <p:sp>
        <p:nvSpPr>
          <p:cNvPr id="1869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76755" y="3244442"/>
            <a:ext cx="8330130" cy="108012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sz="2462"/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/>
          </a:p>
        </p:txBody>
      </p:sp>
      <p:sp>
        <p:nvSpPr>
          <p:cNvPr id="39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76755" y="4501961"/>
            <a:ext cx="8330130" cy="360362"/>
          </a:xfrm>
        </p:spPr>
        <p:txBody>
          <a:bodyPr/>
          <a:lstStyle>
            <a:lvl1pPr marL="0" indent="0">
              <a:buFontTx/>
              <a:buNone/>
              <a:defRPr sz="1477" baseline="0"/>
            </a:lvl1pPr>
          </a:lstStyle>
          <a:p>
            <a:r>
              <a:rPr lang="fr-FR" altLang="fr-FR"/>
              <a:t>Cliquer ici pour indiquer : Rédacteur – Date</a:t>
            </a:r>
          </a:p>
        </p:txBody>
      </p:sp>
      <p:sp>
        <p:nvSpPr>
          <p:cNvPr id="23" name="Rectangle 29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24" name="Rectangle 42"/>
          <p:cNvSpPr>
            <a:spLocks noGrp="1" noChangeArrowheads="1"/>
          </p:cNvSpPr>
          <p:nvPr>
            <p:ph type="dt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FA87-4F81-4A8F-B4E6-A20DE0F800CD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25" name="Rectangle 43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C8BB-09D1-48D7-AE28-AA7D6F5C7166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40" name="Gruppieren 3">
            <a:extLst>
              <a:ext uri="{FF2B5EF4-FFF2-40B4-BE49-F238E27FC236}">
                <a16:creationId xmlns:a16="http://schemas.microsoft.com/office/drawing/2014/main" id="{6B2329D1-4BF5-4F4E-873F-279A8239C4D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A5A2A60-DAF3-4C65-AF48-70522C813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63E39A0-4CC4-46DE-B23A-1CE444891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876E31A7-63A8-476F-8737-DE7B99881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D338DEB-86AC-426B-942F-CFF7F000C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23D35E9-74C9-42B3-85E4-E61A0E6CCE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7DCB64D-FB62-48AB-B468-EF595F280F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1B94E1E-F60E-4421-A9D8-9B25E6ADED82}"/>
              </a:ext>
            </a:extLst>
          </p:cNvPr>
          <p:cNvGrpSpPr/>
          <p:nvPr userDrawn="1"/>
        </p:nvGrpSpPr>
        <p:grpSpPr>
          <a:xfrm>
            <a:off x="804097" y="4992849"/>
            <a:ext cx="11208938" cy="1584119"/>
            <a:chOff x="226184" y="5138272"/>
            <a:chExt cx="8906723" cy="142753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76CB666-4285-4109-AFB8-FEB9DF70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618" y="5140211"/>
              <a:ext cx="2317044" cy="142560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623D7C5-83F9-4516-9D9E-EC8E10FDE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705" y="5138273"/>
              <a:ext cx="2138202" cy="1427365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B2CFCFD-C57E-4125-8308-74D3F0B20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" t="8475" r="15798" b="18949"/>
            <a:stretch/>
          </p:blipFill>
          <p:spPr>
            <a:xfrm>
              <a:off x="234899" y="5140211"/>
              <a:ext cx="2301718" cy="140400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1F16670-ECB5-493B-9EE3-6E76E82B3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999" y="5138272"/>
              <a:ext cx="2145080" cy="1427365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E5332E-FF2E-4430-91E9-D0890025CDA9}"/>
                </a:ext>
              </a:extLst>
            </p:cNvPr>
            <p:cNvSpPr/>
            <p:nvPr/>
          </p:nvSpPr>
          <p:spPr bwMode="auto">
            <a:xfrm>
              <a:off x="226184" y="6168042"/>
              <a:ext cx="8897018" cy="3975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5B35262-A2BC-44C2-940D-C5A3811FD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215" y="6168042"/>
              <a:ext cx="302863" cy="397595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5B32EA4-875E-4608-91BE-EB0E5FA2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797" y="6168042"/>
              <a:ext cx="302864" cy="397595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2AD0EF9-F83B-4B96-AE54-9FF9F56C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043" y="6168042"/>
              <a:ext cx="302864" cy="397595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9362DF5-F146-4902-911E-A8E0F48EF876}"/>
                </a:ext>
              </a:extLst>
            </p:cNvPr>
            <p:cNvSpPr txBox="1"/>
            <p:nvPr/>
          </p:nvSpPr>
          <p:spPr>
            <a:xfrm>
              <a:off x="2536617" y="6259711"/>
              <a:ext cx="1590556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Disposables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D901B2B-AE0D-4CC2-9FE7-16280D61A90A}"/>
                </a:ext>
              </a:extLst>
            </p:cNvPr>
            <p:cNvSpPr txBox="1"/>
            <p:nvPr/>
          </p:nvSpPr>
          <p:spPr>
            <a:xfrm>
              <a:off x="307669" y="6259711"/>
              <a:ext cx="1913414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Infusion Devices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58ABAE8-BBD9-430F-8A78-A75C84800200}"/>
                </a:ext>
              </a:extLst>
            </p:cNvPr>
            <p:cNvSpPr txBox="1"/>
            <p:nvPr/>
          </p:nvSpPr>
          <p:spPr>
            <a:xfrm>
              <a:off x="4830250" y="6259711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Enteral Devices</a:t>
              </a: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0ED6704E-1653-4AE2-B45C-B0023000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415" y="6166102"/>
              <a:ext cx="302864" cy="397595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4E3F830-361A-49A8-9B9C-581B35079656}"/>
                </a:ext>
              </a:extLst>
            </p:cNvPr>
            <p:cNvSpPr txBox="1"/>
            <p:nvPr/>
          </p:nvSpPr>
          <p:spPr>
            <a:xfrm>
              <a:off x="6994705" y="6265748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Software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7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second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1A21-916C-497F-8F4C-61D76DB3446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C92E-FF69-43A6-96CD-BB0B3FC84789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1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46" y="1733006"/>
            <a:ext cx="10113556" cy="35269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1F717005-F1BC-4E1B-BFCF-EC269C7A72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1AD9336E-CBF1-4731-836B-9700480414C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D86C342F-BC6F-40E6-91B5-E6859C4F2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90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1463051" y="1750430"/>
            <a:ext cx="10113556" cy="365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2C6BE8E-85E4-4E60-BE31-4ABD31B2EE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AF9E3392-8C8C-41C1-9B24-3797090A46E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B2C8700F-F870-4D70-9704-55C507E280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2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38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776592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49FCDD13-F7BF-4386-8CC9-1908C16B8F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4E833CC-7A11-4A42-921A-B68D509DA49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159FAEA2-2FF9-4508-9B8D-1EC31164D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10152438" algn="r"/>
              </a:tabLst>
              <a:defRPr sz="862" kern="1200">
                <a:solidFill>
                  <a:srgbClr val="00267A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ACA8F5A-1EA6-49D3-AAD3-25456E9AC77F}" type="slidenum">
              <a:rPr lang="de-DE" altLang="de-DE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de-DE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50" y="695377"/>
            <a:ext cx="5236756" cy="1011513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93969"/>
            <a:ext cx="5236757" cy="34660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7071360" y="14"/>
            <a:ext cx="5120640" cy="540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37A10E89-C425-48D5-A096-008D2BF7E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48F30B1B-9E9F-45C9-BC8B-D425126F6C7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39FB0DA8-C363-465F-99E1-8530C3F56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5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239" y="1698187"/>
            <a:ext cx="7280368" cy="35618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96231" y="695383"/>
            <a:ext cx="7280366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1" y="695385"/>
            <a:ext cx="3994332" cy="4712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50C9460E-BD58-4EE0-BC7C-1B4894EEDE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307A4EBF-E552-430E-A66C-3AD464C4F38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A908BDC0-F943-4E9C-BD57-DF93CEEBE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0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4" y="695369"/>
            <a:ext cx="3262811" cy="1412107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4" y="2264229"/>
            <a:ext cx="3262811" cy="31437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016144" y="692333"/>
            <a:ext cx="6560455" cy="47156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79A752C4-9C1E-444B-9CE8-14B40F426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213927F3-46F0-4F5D-A8B9-E9821C906FA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7CE57CAD-8703-4BDF-80B6-B1E0CAD266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25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49570" y="306388"/>
            <a:ext cx="886850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de-DE" altLang="de-DE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570" y="1628776"/>
            <a:ext cx="1098452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sp>
        <p:nvSpPr>
          <p:cNvPr id="186883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868839" name="Rectangle 3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868840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1033" name="Gruppieren 17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03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03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grpSp>
        <p:nvGrpSpPr>
          <p:cNvPr id="18" name="Gruppieren 3">
            <a:extLst>
              <a:ext uri="{FF2B5EF4-FFF2-40B4-BE49-F238E27FC236}">
                <a16:creationId xmlns:a16="http://schemas.microsoft.com/office/drawing/2014/main" id="{4B71E359-DBFE-4384-9E4D-E5CB7A0626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F20D37D-D13D-433D-B4D5-95418F386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07A4BF0-02BD-4393-B95E-6BE0A7584D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FCC9D22-67E8-49A3-B8C5-5E20ABA34A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B20C2EE-FA7A-4574-9C0F-DFD4187E768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E660332-0102-4B39-B6AA-E6BB0F7256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EA22094-5ECC-449C-B755-EE023A53B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5pPr>
      <a:lvl6pPr marL="562722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6pPr>
      <a:lvl7pPr marL="1125444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7pPr>
      <a:lvl8pPr marL="1688165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8pPr>
      <a:lvl9pPr marL="2250887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9pPr>
    </p:titleStyle>
    <p:bodyStyle>
      <a:lvl1pPr marL="328254" indent="-328254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Font typeface="Wingdings" pitchFamily="2" charset="2"/>
        <a:buChar char="§"/>
        <a:defRPr>
          <a:solidFill>
            <a:schemeClr val="hlink"/>
          </a:solidFill>
          <a:latin typeface="+mn-lt"/>
          <a:ea typeface="+mn-ea"/>
          <a:cs typeface="+mn-cs"/>
        </a:defRPr>
      </a:lvl1pPr>
      <a:lvl2pPr marL="65650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969">
          <a:solidFill>
            <a:schemeClr val="hlink"/>
          </a:solidFill>
          <a:latin typeface="+mn-lt"/>
        </a:defRPr>
      </a:lvl2pPr>
      <a:lvl3pPr marL="1000394" indent="-341932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•"/>
        <a:defRPr sz="1723">
          <a:solidFill>
            <a:schemeClr val="hlink"/>
          </a:solidFill>
          <a:latin typeface="+mn-lt"/>
        </a:defRPr>
      </a:lvl3pPr>
      <a:lvl4pPr marL="132864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723">
          <a:solidFill>
            <a:schemeClr val="hlink"/>
          </a:solidFill>
          <a:latin typeface="+mn-lt"/>
        </a:defRPr>
      </a:lvl4pPr>
      <a:lvl5pPr marL="1656903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5pPr>
      <a:lvl6pPr marL="2219625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6pPr>
      <a:lvl7pPr marL="2782346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7pPr>
      <a:lvl8pPr marL="3345068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8pPr>
      <a:lvl9pPr marL="3907790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9pPr>
    </p:bodyStyle>
    <p:otherStyle>
      <a:defPPr>
        <a:defRPr lang="de-D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1539C-5A0C-FE4A-8B43-2BE093B82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 b="0" i="0">
              <a:latin typeface="Verdana Regula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9823" y="0"/>
            <a:ext cx="5619931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7C920A72-EEB9-4B75-BC75-2014C40588F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DB2FF6B-8A91-4A55-BF6F-59A1F3DA4B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780AD7B-CB25-4BE9-9AF1-074D58D6C6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4B0D866-6088-4145-A3C9-05240D3E3B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7AB294-E33B-4E47-B73F-78E8960B157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7CF7E03-CA2F-4C0E-8458-62B0B441B9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D376FDC1-B857-42CC-9362-30719548D7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8E281A29-1831-4BA3-AC5C-A4AE235893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C748A6F6-58F6-43DB-915E-C012BB8DF77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8C9D4320-4AF2-4271-8FF8-21F6964CEC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06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843967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992" indent="-210992" algn="l" defTabSz="843967" rtl="0" eaLnBrk="1" latinLnBrk="0" hangingPunct="1">
        <a:lnSpc>
          <a:spcPct val="90000"/>
        </a:lnSpc>
        <a:spcBef>
          <a:spcPts val="923"/>
        </a:spcBef>
        <a:buFont typeface="Arial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32976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2pPr>
      <a:lvl3pPr marL="105496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3pPr>
      <a:lvl4pPr marL="1476943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892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0911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488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6864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984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96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95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936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9921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1903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388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587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8D3B-940B-4A5F-A5F4-653E09E2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2967"/>
                </a:solidFill>
              </a:rPr>
              <a:t>Portfolio 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CF272-906D-46AC-A39B-6FDA05EAC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5EC06-AA7A-474D-938C-5860360B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633F6B9D-CC4C-48FD-9AC6-641CD845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7" y="1811893"/>
            <a:ext cx="11162743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D70C-EAF0-49A5-9EE4-22D0D5D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2967"/>
                </a:solidFill>
              </a:rPr>
              <a:t>Portfolio </a:t>
            </a:r>
            <a:br>
              <a:rPr lang="fr-FR">
                <a:solidFill>
                  <a:srgbClr val="002967"/>
                </a:solidFill>
              </a:rPr>
            </a:br>
            <a:r>
              <a:rPr lang="fr-FR" sz="1800">
                <a:solidFill>
                  <a:srgbClr val="002967"/>
                </a:solidFill>
              </a:rPr>
              <a:t>Pompes à perfusion</a:t>
            </a:r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54D2-8036-4B4A-ADE9-EC7A9B5AD1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BD4A1-873D-4B71-9F2C-A0198E3A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fr-FR" altLang="de-DE" smtClean="0"/>
              <a:pPr>
                <a:defRPr/>
              </a:pPr>
              <a:t>2</a:t>
            </a:fld>
            <a:endParaRPr lang="fr-FR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6BDC4-BC98-4152-9999-9FC0BCEFECB8}"/>
              </a:ext>
            </a:extLst>
          </p:cNvPr>
          <p:cNvSpPr/>
          <p:nvPr/>
        </p:nvSpPr>
        <p:spPr bwMode="auto">
          <a:xfrm>
            <a:off x="327794" y="6079263"/>
            <a:ext cx="11864206" cy="526497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Différentiateurs : Robuste, simple d’utilisation, adapté aux urgences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54657-0171-4A58-8A19-0C5EB8953305}"/>
              </a:ext>
            </a:extLst>
          </p:cNvPr>
          <p:cNvGrpSpPr/>
          <p:nvPr/>
        </p:nvGrpSpPr>
        <p:grpSpPr>
          <a:xfrm>
            <a:off x="4132261" y="1422142"/>
            <a:ext cx="7581686" cy="4438217"/>
            <a:chOff x="503535" y="987575"/>
            <a:chExt cx="5817447" cy="340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2561F-5960-4C95-8E0F-440309524D11}"/>
                </a:ext>
              </a:extLst>
            </p:cNvPr>
            <p:cNvGrpSpPr/>
            <p:nvPr/>
          </p:nvGrpSpPr>
          <p:grpSpPr>
            <a:xfrm>
              <a:off x="540878" y="2715767"/>
              <a:ext cx="5748943" cy="813168"/>
              <a:chOff x="540878" y="2715766"/>
              <a:chExt cx="5748943" cy="813168"/>
            </a:xfrm>
          </p:grpSpPr>
          <p:pic>
            <p:nvPicPr>
              <p:cNvPr id="8" name="Image 17">
                <a:extLst>
                  <a:ext uri="{FF2B5EF4-FFF2-40B4-BE49-F238E27FC236}">
                    <a16:creationId xmlns:a16="http://schemas.microsoft.com/office/drawing/2014/main" id="{226C775D-53DA-4147-992D-316BF1C8D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6FFFF"/>
                  </a:clrFrom>
                  <a:clrTo>
                    <a:srgbClr val="F6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9977" y="2892716"/>
                <a:ext cx="1080120" cy="49582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B6046B-CF22-4716-A485-89E834960CB2}"/>
                  </a:ext>
                </a:extLst>
              </p:cNvPr>
              <p:cNvSpPr/>
              <p:nvPr/>
            </p:nvSpPr>
            <p:spPr>
              <a:xfrm>
                <a:off x="2926891" y="2758810"/>
                <a:ext cx="3362930" cy="54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32978">
                  <a:defRPr/>
                </a:pPr>
                <a:r>
                  <a:rPr lang="fr-FR" sz="1600" b="1">
                    <a:solidFill>
                      <a:srgbClr val="00437E"/>
                    </a:solidFill>
                  </a:rPr>
                  <a:t>Pompe à perfusion pour l’anesthésie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TCI/TIVA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Multiples modèles pharmacocinétiques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F788F1E-20EF-4321-96F0-B9D52DDE5A0C}"/>
                  </a:ext>
                </a:extLst>
              </p:cNvPr>
              <p:cNvSpPr/>
              <p:nvPr/>
            </p:nvSpPr>
            <p:spPr bwMode="auto">
              <a:xfrm>
                <a:off x="540878" y="2715766"/>
                <a:ext cx="5700287" cy="813168"/>
              </a:xfrm>
              <a:custGeom>
                <a:avLst/>
                <a:gdLst>
                  <a:gd name="connsiteX0" fmla="*/ 1548000 w 5700287"/>
                  <a:gd name="connsiteY0" fmla="*/ 0 h 813168"/>
                  <a:gd name="connsiteX1" fmla="*/ 5700287 w 5700287"/>
                  <a:gd name="connsiteY1" fmla="*/ 0 h 813168"/>
                  <a:gd name="connsiteX2" fmla="*/ 5700287 w 5700287"/>
                  <a:gd name="connsiteY2" fmla="*/ 45719 h 813168"/>
                  <a:gd name="connsiteX3" fmla="*/ 1577440 w 5700287"/>
                  <a:gd name="connsiteY3" fmla="*/ 45719 h 813168"/>
                  <a:gd name="connsiteX4" fmla="*/ 1246177 w 5700287"/>
                  <a:gd name="connsiteY4" fmla="*/ 813168 h 813168"/>
                  <a:gd name="connsiteX5" fmla="*/ 1245252 w 5700287"/>
                  <a:gd name="connsiteY5" fmla="*/ 812768 h 813168"/>
                  <a:gd name="connsiteX6" fmla="*/ 1245252 w 5700287"/>
                  <a:gd name="connsiteY6" fmla="*/ 813167 h 813168"/>
                  <a:gd name="connsiteX7" fmla="*/ 0 w 5700287"/>
                  <a:gd name="connsiteY7" fmla="*/ 813167 h 813168"/>
                  <a:gd name="connsiteX8" fmla="*/ 0 w 5700287"/>
                  <a:gd name="connsiteY8" fmla="*/ 767448 h 813168"/>
                  <a:gd name="connsiteX9" fmla="*/ 1216116 w 5700287"/>
                  <a:gd name="connsiteY9" fmla="*/ 767448 h 813168"/>
                  <a:gd name="connsiteX10" fmla="*/ 1546687 w 5700287"/>
                  <a:gd name="connsiteY10" fmla="*/ 1601 h 813168"/>
                  <a:gd name="connsiteX11" fmla="*/ 1548000 w 5700287"/>
                  <a:gd name="connsiteY11" fmla="*/ 2168 h 81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00287" h="813168">
                    <a:moveTo>
                      <a:pt x="1548000" y="0"/>
                    </a:moveTo>
                    <a:lnTo>
                      <a:pt x="5700287" y="0"/>
                    </a:lnTo>
                    <a:lnTo>
                      <a:pt x="5700287" y="45719"/>
                    </a:lnTo>
                    <a:lnTo>
                      <a:pt x="1577440" y="45719"/>
                    </a:lnTo>
                    <a:lnTo>
                      <a:pt x="1246177" y="813168"/>
                    </a:lnTo>
                    <a:lnTo>
                      <a:pt x="1245252" y="812768"/>
                    </a:lnTo>
                    <a:lnTo>
                      <a:pt x="1245252" y="813167"/>
                    </a:lnTo>
                    <a:lnTo>
                      <a:pt x="0" y="813167"/>
                    </a:lnTo>
                    <a:lnTo>
                      <a:pt x="0" y="767448"/>
                    </a:lnTo>
                    <a:lnTo>
                      <a:pt x="1216116" y="767448"/>
                    </a:lnTo>
                    <a:lnTo>
                      <a:pt x="1546687" y="1601"/>
                    </a:lnTo>
                    <a:lnTo>
                      <a:pt x="1548000" y="2168"/>
                    </a:lnTo>
                    <a:close/>
                  </a:path>
                </a:pathLst>
              </a:custGeom>
              <a:solidFill>
                <a:srgbClr val="33CC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1" tIns="45720" rIns="91441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206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08FCE9-1613-49BE-8CE7-A18D209D6F35}"/>
                </a:ext>
              </a:extLst>
            </p:cNvPr>
            <p:cNvGrpSpPr/>
            <p:nvPr/>
          </p:nvGrpSpPr>
          <p:grpSpPr>
            <a:xfrm>
              <a:off x="503535" y="3579862"/>
              <a:ext cx="5782838" cy="813168"/>
              <a:chOff x="503534" y="3579862"/>
              <a:chExt cx="5782838" cy="813168"/>
            </a:xfrm>
          </p:grpSpPr>
          <p:pic>
            <p:nvPicPr>
              <p:cNvPr id="12" name="Image 20">
                <a:extLst>
                  <a:ext uri="{FF2B5EF4-FFF2-40B4-BE49-F238E27FC236}">
                    <a16:creationId xmlns:a16="http://schemas.microsoft.com/office/drawing/2014/main" id="{B6333107-F01F-428F-8615-A50515BB1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007"/>
              <a:stretch/>
            </p:blipFill>
            <p:spPr>
              <a:xfrm>
                <a:off x="503534" y="3713216"/>
                <a:ext cx="1275852" cy="56561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34DCE7-FD82-4DD5-B740-71A564E22772}"/>
                  </a:ext>
                </a:extLst>
              </p:cNvPr>
              <p:cNvSpPr/>
              <p:nvPr/>
            </p:nvSpPr>
            <p:spPr>
              <a:xfrm>
                <a:off x="2282919" y="3694058"/>
                <a:ext cx="4003453" cy="448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32978">
                  <a:defRPr/>
                </a:pPr>
                <a:r>
                  <a:rPr lang="fr-FR" sz="1600" b="1">
                    <a:solidFill>
                      <a:srgbClr val="00437E"/>
                    </a:solidFill>
                  </a:rPr>
                  <a:t>Pompe à perfusion pour </a:t>
                </a:r>
              </a:p>
              <a:p>
                <a:pPr algn="r" defTabSz="632978">
                  <a:defRPr/>
                </a:pPr>
                <a:r>
                  <a:rPr lang="fr-FR" sz="1600" b="1">
                    <a:solidFill>
                      <a:srgbClr val="00437E"/>
                    </a:solidFill>
                  </a:rPr>
                  <a:t>l’analgésie contrôlée par le patient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ECF7AFF-92C8-4787-AD75-F8EBDBEEAC57}"/>
                  </a:ext>
                </a:extLst>
              </p:cNvPr>
              <p:cNvSpPr/>
              <p:nvPr/>
            </p:nvSpPr>
            <p:spPr bwMode="auto">
              <a:xfrm>
                <a:off x="537430" y="3579862"/>
                <a:ext cx="5700287" cy="813168"/>
              </a:xfrm>
              <a:custGeom>
                <a:avLst/>
                <a:gdLst>
                  <a:gd name="connsiteX0" fmla="*/ 1548000 w 5700287"/>
                  <a:gd name="connsiteY0" fmla="*/ 0 h 813168"/>
                  <a:gd name="connsiteX1" fmla="*/ 5700287 w 5700287"/>
                  <a:gd name="connsiteY1" fmla="*/ 0 h 813168"/>
                  <a:gd name="connsiteX2" fmla="*/ 5700287 w 5700287"/>
                  <a:gd name="connsiteY2" fmla="*/ 45719 h 813168"/>
                  <a:gd name="connsiteX3" fmla="*/ 1577440 w 5700287"/>
                  <a:gd name="connsiteY3" fmla="*/ 45719 h 813168"/>
                  <a:gd name="connsiteX4" fmla="*/ 1246177 w 5700287"/>
                  <a:gd name="connsiteY4" fmla="*/ 813168 h 813168"/>
                  <a:gd name="connsiteX5" fmla="*/ 1245252 w 5700287"/>
                  <a:gd name="connsiteY5" fmla="*/ 812768 h 813168"/>
                  <a:gd name="connsiteX6" fmla="*/ 1245252 w 5700287"/>
                  <a:gd name="connsiteY6" fmla="*/ 813167 h 813168"/>
                  <a:gd name="connsiteX7" fmla="*/ 0 w 5700287"/>
                  <a:gd name="connsiteY7" fmla="*/ 813167 h 813168"/>
                  <a:gd name="connsiteX8" fmla="*/ 0 w 5700287"/>
                  <a:gd name="connsiteY8" fmla="*/ 767448 h 813168"/>
                  <a:gd name="connsiteX9" fmla="*/ 1216116 w 5700287"/>
                  <a:gd name="connsiteY9" fmla="*/ 767448 h 813168"/>
                  <a:gd name="connsiteX10" fmla="*/ 1546687 w 5700287"/>
                  <a:gd name="connsiteY10" fmla="*/ 1601 h 813168"/>
                  <a:gd name="connsiteX11" fmla="*/ 1548000 w 5700287"/>
                  <a:gd name="connsiteY11" fmla="*/ 2168 h 81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00287" h="813168">
                    <a:moveTo>
                      <a:pt x="1548000" y="0"/>
                    </a:moveTo>
                    <a:lnTo>
                      <a:pt x="5700287" y="0"/>
                    </a:lnTo>
                    <a:lnTo>
                      <a:pt x="5700287" y="45719"/>
                    </a:lnTo>
                    <a:lnTo>
                      <a:pt x="1577440" y="45719"/>
                    </a:lnTo>
                    <a:lnTo>
                      <a:pt x="1246177" y="813168"/>
                    </a:lnTo>
                    <a:lnTo>
                      <a:pt x="1245252" y="812768"/>
                    </a:lnTo>
                    <a:lnTo>
                      <a:pt x="1245252" y="813167"/>
                    </a:lnTo>
                    <a:lnTo>
                      <a:pt x="0" y="813167"/>
                    </a:lnTo>
                    <a:lnTo>
                      <a:pt x="0" y="767448"/>
                    </a:lnTo>
                    <a:lnTo>
                      <a:pt x="1216116" y="767448"/>
                    </a:lnTo>
                    <a:lnTo>
                      <a:pt x="1546687" y="1601"/>
                    </a:lnTo>
                    <a:lnTo>
                      <a:pt x="1548000" y="2168"/>
                    </a:lnTo>
                    <a:close/>
                  </a:path>
                </a:pathLst>
              </a:custGeom>
              <a:solidFill>
                <a:srgbClr val="33C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1" tIns="45720" rIns="91441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206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DA33EF-7D19-4170-9BE9-D9ACF9CCD755}"/>
                </a:ext>
              </a:extLst>
            </p:cNvPr>
            <p:cNvGrpSpPr/>
            <p:nvPr/>
          </p:nvGrpSpPr>
          <p:grpSpPr>
            <a:xfrm>
              <a:off x="529201" y="1851671"/>
              <a:ext cx="5760620" cy="813168"/>
              <a:chOff x="529200" y="1851670"/>
              <a:chExt cx="5760620" cy="813168"/>
            </a:xfrm>
          </p:grpSpPr>
          <p:pic>
            <p:nvPicPr>
              <p:cNvPr id="16" name="Image 18">
                <a:extLst>
                  <a:ext uri="{FF2B5EF4-FFF2-40B4-BE49-F238E27FC236}">
                    <a16:creationId xmlns:a16="http://schemas.microsoft.com/office/drawing/2014/main" id="{7BDC98CA-8BA7-40D1-83EF-6980BA71A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1866" y="1989481"/>
                <a:ext cx="1118231" cy="512789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423C23-486E-47BE-BF55-A2D3266D0980}"/>
                  </a:ext>
                </a:extLst>
              </p:cNvPr>
              <p:cNvSpPr/>
              <p:nvPr/>
            </p:nvSpPr>
            <p:spPr>
              <a:xfrm>
                <a:off x="3258288" y="1900054"/>
                <a:ext cx="3031532" cy="68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32978">
                  <a:defRPr/>
                </a:pPr>
                <a:r>
                  <a:rPr lang="fr-FR" sz="1600" b="1">
                    <a:solidFill>
                      <a:srgbClr val="00437E"/>
                    </a:solidFill>
                  </a:rPr>
                  <a:t>Pompe à perfusion avancée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Dose rate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Large choix de modes de perfusion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WiFi disponible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EE5A68A-11F1-4A12-BBE5-00FAC7C26B75}"/>
                  </a:ext>
                </a:extLst>
              </p:cNvPr>
              <p:cNvSpPr/>
              <p:nvPr/>
            </p:nvSpPr>
            <p:spPr bwMode="auto">
              <a:xfrm>
                <a:off x="529200" y="1851670"/>
                <a:ext cx="5700287" cy="813168"/>
              </a:xfrm>
              <a:custGeom>
                <a:avLst/>
                <a:gdLst>
                  <a:gd name="connsiteX0" fmla="*/ 1548000 w 5700287"/>
                  <a:gd name="connsiteY0" fmla="*/ 0 h 813168"/>
                  <a:gd name="connsiteX1" fmla="*/ 5700287 w 5700287"/>
                  <a:gd name="connsiteY1" fmla="*/ 0 h 813168"/>
                  <a:gd name="connsiteX2" fmla="*/ 5700287 w 5700287"/>
                  <a:gd name="connsiteY2" fmla="*/ 45719 h 813168"/>
                  <a:gd name="connsiteX3" fmla="*/ 1577440 w 5700287"/>
                  <a:gd name="connsiteY3" fmla="*/ 45719 h 813168"/>
                  <a:gd name="connsiteX4" fmla="*/ 1246177 w 5700287"/>
                  <a:gd name="connsiteY4" fmla="*/ 813168 h 813168"/>
                  <a:gd name="connsiteX5" fmla="*/ 1245252 w 5700287"/>
                  <a:gd name="connsiteY5" fmla="*/ 812768 h 813168"/>
                  <a:gd name="connsiteX6" fmla="*/ 1245252 w 5700287"/>
                  <a:gd name="connsiteY6" fmla="*/ 813167 h 813168"/>
                  <a:gd name="connsiteX7" fmla="*/ 0 w 5700287"/>
                  <a:gd name="connsiteY7" fmla="*/ 813167 h 813168"/>
                  <a:gd name="connsiteX8" fmla="*/ 0 w 5700287"/>
                  <a:gd name="connsiteY8" fmla="*/ 767448 h 813168"/>
                  <a:gd name="connsiteX9" fmla="*/ 1216116 w 5700287"/>
                  <a:gd name="connsiteY9" fmla="*/ 767448 h 813168"/>
                  <a:gd name="connsiteX10" fmla="*/ 1546687 w 5700287"/>
                  <a:gd name="connsiteY10" fmla="*/ 1601 h 813168"/>
                  <a:gd name="connsiteX11" fmla="*/ 1548000 w 5700287"/>
                  <a:gd name="connsiteY11" fmla="*/ 2168 h 81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00287" h="813168">
                    <a:moveTo>
                      <a:pt x="1548000" y="0"/>
                    </a:moveTo>
                    <a:lnTo>
                      <a:pt x="5700287" y="0"/>
                    </a:lnTo>
                    <a:lnTo>
                      <a:pt x="5700287" y="45719"/>
                    </a:lnTo>
                    <a:lnTo>
                      <a:pt x="1577440" y="45719"/>
                    </a:lnTo>
                    <a:lnTo>
                      <a:pt x="1246177" y="813168"/>
                    </a:lnTo>
                    <a:lnTo>
                      <a:pt x="1245252" y="812768"/>
                    </a:lnTo>
                    <a:lnTo>
                      <a:pt x="1245252" y="813167"/>
                    </a:lnTo>
                    <a:lnTo>
                      <a:pt x="0" y="813167"/>
                    </a:lnTo>
                    <a:lnTo>
                      <a:pt x="0" y="767448"/>
                    </a:lnTo>
                    <a:lnTo>
                      <a:pt x="1216116" y="767448"/>
                    </a:lnTo>
                    <a:lnTo>
                      <a:pt x="1546687" y="1601"/>
                    </a:lnTo>
                    <a:lnTo>
                      <a:pt x="1548000" y="2168"/>
                    </a:lnTo>
                    <a:close/>
                  </a:path>
                </a:pathLst>
              </a:custGeom>
              <a:solidFill>
                <a:srgbClr val="2D73B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1" tIns="45720" rIns="91441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latin typeface="Verdana" pitchFamily="34" charset="0"/>
                </a:endParaRPr>
              </a:p>
            </p:txBody>
          </p:sp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7F1A201-49EE-41CE-8BBF-B1A498F3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2856" y="2015870"/>
                <a:ext cx="583301" cy="49150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F624DB-B49B-4ABA-B789-C17F064AB505}"/>
                </a:ext>
              </a:extLst>
            </p:cNvPr>
            <p:cNvGrpSpPr/>
            <p:nvPr/>
          </p:nvGrpSpPr>
          <p:grpSpPr>
            <a:xfrm>
              <a:off x="529207" y="987575"/>
              <a:ext cx="5791775" cy="813168"/>
              <a:chOff x="529200" y="987574"/>
              <a:chExt cx="5791775" cy="813168"/>
            </a:xfrm>
          </p:grpSpPr>
          <p:pic>
            <p:nvPicPr>
              <p:cNvPr id="21" name="Image 21">
                <a:extLst>
                  <a:ext uri="{FF2B5EF4-FFF2-40B4-BE49-F238E27FC236}">
                    <a16:creationId xmlns:a16="http://schemas.microsoft.com/office/drawing/2014/main" id="{E6B7C0CD-CFDD-4297-AB04-87BAEEA3D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222222"/>
                  </a:clrFrom>
                  <a:clrTo>
                    <a:srgbClr val="22222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0688" y="1122335"/>
                <a:ext cx="1158698" cy="52061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597AC4-8BF4-4F58-B7D6-D940A071C55F}"/>
                  </a:ext>
                </a:extLst>
              </p:cNvPr>
              <p:cNvSpPr/>
              <p:nvPr/>
            </p:nvSpPr>
            <p:spPr>
              <a:xfrm>
                <a:off x="3515873" y="1024253"/>
                <a:ext cx="2805102" cy="684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32978">
                  <a:defRPr/>
                </a:pPr>
                <a:r>
                  <a:rPr lang="fr-FR" sz="1600" b="1">
                    <a:solidFill>
                      <a:srgbClr val="00437E"/>
                    </a:solidFill>
                  </a:rPr>
                  <a:t>Pompe à perfusion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Temps de programmation court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Paramètres intuitifs</a:t>
                </a:r>
              </a:p>
              <a:p>
                <a:pPr algn="r"/>
                <a:r>
                  <a:rPr lang="fr-FR" sz="1200">
                    <a:solidFill>
                      <a:srgbClr val="002060"/>
                    </a:solidFill>
                  </a:rPr>
                  <a:t>Monitorage clair</a:t>
                </a:r>
                <a:endParaRPr lang="fr-FR" sz="60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66BC53-0F1F-4AC8-B990-21E5079C1E09}"/>
                  </a:ext>
                </a:extLst>
              </p:cNvPr>
              <p:cNvSpPr/>
              <p:nvPr/>
            </p:nvSpPr>
            <p:spPr bwMode="auto">
              <a:xfrm>
                <a:off x="529200" y="987574"/>
                <a:ext cx="5700287" cy="813168"/>
              </a:xfrm>
              <a:custGeom>
                <a:avLst/>
                <a:gdLst>
                  <a:gd name="connsiteX0" fmla="*/ 1548000 w 5700287"/>
                  <a:gd name="connsiteY0" fmla="*/ 0 h 813168"/>
                  <a:gd name="connsiteX1" fmla="*/ 5700287 w 5700287"/>
                  <a:gd name="connsiteY1" fmla="*/ 0 h 813168"/>
                  <a:gd name="connsiteX2" fmla="*/ 5700287 w 5700287"/>
                  <a:gd name="connsiteY2" fmla="*/ 45719 h 813168"/>
                  <a:gd name="connsiteX3" fmla="*/ 1577440 w 5700287"/>
                  <a:gd name="connsiteY3" fmla="*/ 45719 h 813168"/>
                  <a:gd name="connsiteX4" fmla="*/ 1246177 w 5700287"/>
                  <a:gd name="connsiteY4" fmla="*/ 813168 h 813168"/>
                  <a:gd name="connsiteX5" fmla="*/ 1245252 w 5700287"/>
                  <a:gd name="connsiteY5" fmla="*/ 812768 h 813168"/>
                  <a:gd name="connsiteX6" fmla="*/ 1245252 w 5700287"/>
                  <a:gd name="connsiteY6" fmla="*/ 813167 h 813168"/>
                  <a:gd name="connsiteX7" fmla="*/ 0 w 5700287"/>
                  <a:gd name="connsiteY7" fmla="*/ 813167 h 813168"/>
                  <a:gd name="connsiteX8" fmla="*/ 0 w 5700287"/>
                  <a:gd name="connsiteY8" fmla="*/ 767448 h 813168"/>
                  <a:gd name="connsiteX9" fmla="*/ 1216116 w 5700287"/>
                  <a:gd name="connsiteY9" fmla="*/ 767448 h 813168"/>
                  <a:gd name="connsiteX10" fmla="*/ 1546687 w 5700287"/>
                  <a:gd name="connsiteY10" fmla="*/ 1601 h 813168"/>
                  <a:gd name="connsiteX11" fmla="*/ 1548000 w 5700287"/>
                  <a:gd name="connsiteY11" fmla="*/ 2168 h 81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00287" h="813168">
                    <a:moveTo>
                      <a:pt x="1548000" y="0"/>
                    </a:moveTo>
                    <a:lnTo>
                      <a:pt x="5700287" y="0"/>
                    </a:lnTo>
                    <a:lnTo>
                      <a:pt x="5700287" y="45719"/>
                    </a:lnTo>
                    <a:lnTo>
                      <a:pt x="1577440" y="45719"/>
                    </a:lnTo>
                    <a:lnTo>
                      <a:pt x="1246177" y="813168"/>
                    </a:lnTo>
                    <a:lnTo>
                      <a:pt x="1245252" y="812768"/>
                    </a:lnTo>
                    <a:lnTo>
                      <a:pt x="1245252" y="813167"/>
                    </a:lnTo>
                    <a:lnTo>
                      <a:pt x="0" y="813167"/>
                    </a:lnTo>
                    <a:lnTo>
                      <a:pt x="0" y="767448"/>
                    </a:lnTo>
                    <a:lnTo>
                      <a:pt x="1216116" y="767448"/>
                    </a:lnTo>
                    <a:lnTo>
                      <a:pt x="1546687" y="1601"/>
                    </a:lnTo>
                    <a:lnTo>
                      <a:pt x="1548000" y="21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1" tIns="45720" rIns="91441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latin typeface="Verdana" pitchFamily="34" charset="0"/>
                </a:endParaRPr>
              </a:p>
            </p:txBody>
          </p:sp>
          <p:pic>
            <p:nvPicPr>
              <p:cNvPr id="24" name="Picture 2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DC4C4CA-19A9-40B3-B891-B7E5184EF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2856" y="1170925"/>
                <a:ext cx="583301" cy="491509"/>
              </a:xfrm>
              <a:prstGeom prst="rect">
                <a:avLst/>
              </a:prstGeom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8E6C67-1FE9-4AAD-A2B1-8E610454A183}"/>
              </a:ext>
            </a:extLst>
          </p:cNvPr>
          <p:cNvSpPr txBox="1"/>
          <p:nvPr/>
        </p:nvSpPr>
        <p:spPr>
          <a:xfrm>
            <a:off x="267264" y="1807514"/>
            <a:ext cx="35269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/>
              <a:t>Agilia SP / Agilia VP</a:t>
            </a:r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r>
              <a:rPr lang="fr-FR"/>
              <a:t>Agilia SP MC / Agilia VP MC</a:t>
            </a:r>
          </a:p>
          <a:p>
            <a:pPr algn="r"/>
            <a:r>
              <a:rPr lang="fr-FR"/>
              <a:t>Agilia SP MC WiFi / Agilia VP MC WiFi</a:t>
            </a:r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r>
              <a:rPr lang="fr-FR"/>
              <a:t>Agilia SP TIVA</a:t>
            </a:r>
          </a:p>
          <a:p>
            <a:pPr algn="r"/>
            <a:r>
              <a:rPr lang="fr-FR"/>
              <a:t>Agilia SP TIVA WiFi</a:t>
            </a:r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endParaRPr lang="fr-FR"/>
          </a:p>
          <a:p>
            <a:pPr algn="r"/>
            <a:r>
              <a:rPr lang="fr-FR"/>
              <a:t>Agilia SP PCA WiFi</a:t>
            </a:r>
          </a:p>
        </p:txBody>
      </p:sp>
      <p:pic>
        <p:nvPicPr>
          <p:cNvPr id="28" name="Graphic 27" descr="Wireless">
            <a:extLst>
              <a:ext uri="{FF2B5EF4-FFF2-40B4-BE49-F238E27FC236}">
                <a16:creationId xmlns:a16="http://schemas.microsoft.com/office/drawing/2014/main" id="{19629188-BE6F-4E10-B7C6-8FE5A0DD1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761763" y="3308847"/>
            <a:ext cx="258713" cy="258713"/>
          </a:xfrm>
          <a:prstGeom prst="rect">
            <a:avLst/>
          </a:prstGeom>
        </p:spPr>
      </p:pic>
      <p:pic>
        <p:nvPicPr>
          <p:cNvPr id="29" name="Graphic 28" descr="Wireless">
            <a:extLst>
              <a:ext uri="{FF2B5EF4-FFF2-40B4-BE49-F238E27FC236}">
                <a16:creationId xmlns:a16="http://schemas.microsoft.com/office/drawing/2014/main" id="{5383FC90-33D3-45A2-8691-5EA3E114B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763550" y="4403512"/>
            <a:ext cx="258713" cy="258713"/>
          </a:xfrm>
          <a:prstGeom prst="rect">
            <a:avLst/>
          </a:prstGeom>
        </p:spPr>
      </p:pic>
      <p:pic>
        <p:nvPicPr>
          <p:cNvPr id="30" name="Graphic 29" descr="Wireless">
            <a:extLst>
              <a:ext uri="{FF2B5EF4-FFF2-40B4-BE49-F238E27FC236}">
                <a16:creationId xmlns:a16="http://schemas.microsoft.com/office/drawing/2014/main" id="{B7628015-E4C1-4A0C-B550-BC6F08D60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761762" y="5440442"/>
            <a:ext cx="258713" cy="258713"/>
          </a:xfrm>
          <a:prstGeom prst="rect">
            <a:avLst/>
          </a:prstGeom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2B443EF5-4CF2-4825-AA2E-6D52E907C3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768" t="-517"/>
          <a:stretch/>
        </p:blipFill>
        <p:spPr>
          <a:xfrm rot="21088104">
            <a:off x="11327743" y="5498214"/>
            <a:ext cx="682199" cy="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E3C0-B7F3-458A-8DC0-71C466C0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Portfolio</a:t>
            </a:r>
            <a:br>
              <a:rPr lang="fr-FR"/>
            </a:br>
            <a:r>
              <a:rPr lang="fr-FR" sz="2000">
                <a:solidFill>
                  <a:srgbClr val="002967"/>
                </a:solidFill>
              </a:rPr>
              <a:t>Accessoires Agilia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E426-F7AD-404B-A1FF-48A23BB54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F93C8-768C-4F90-8C68-799EDCDE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188FC31-D749-42EF-99EF-11C5A41CD247}"/>
              </a:ext>
            </a:extLst>
          </p:cNvPr>
          <p:cNvGraphicFramePr>
            <a:graphicFrameLocks noGrp="1"/>
          </p:cNvGraphicFramePr>
          <p:nvPr/>
        </p:nvGraphicFramePr>
        <p:xfrm>
          <a:off x="2088325" y="1301601"/>
          <a:ext cx="7130608" cy="117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268">
                  <a:extLst>
                    <a:ext uri="{9D8B030D-6E8A-4147-A177-3AD203B41FA5}">
                      <a16:colId xmlns:a16="http://schemas.microsoft.com/office/drawing/2014/main" val="2128715524"/>
                    </a:ext>
                  </a:extLst>
                </a:gridCol>
                <a:gridCol w="5008340">
                  <a:extLst>
                    <a:ext uri="{9D8B030D-6E8A-4147-A177-3AD203B41FA5}">
                      <a16:colId xmlns:a16="http://schemas.microsoft.com/office/drawing/2014/main" val="2691826497"/>
                    </a:ext>
                  </a:extLst>
                </a:gridCol>
              </a:tblGrid>
              <a:tr h="500405">
                <a:tc>
                  <a:txBody>
                    <a:bodyPr/>
                    <a:lstStyle/>
                    <a:p>
                      <a:pPr marL="269875" indent="0" algn="l" defTabSz="632993" rtl="0" eaLnBrk="1" latinLnBrk="0" hangingPunct="1"/>
                      <a:r>
                        <a:rPr lang="fr-FR" sz="1600" b="1" kern="120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Agilia Link</a:t>
                      </a:r>
                      <a:endParaRPr lang="en-US" sz="1600" b="1" kern="120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69066" marR="169066" marT="84533" marB="845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Centralisation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l’alimentation</a:t>
                      </a:r>
                      <a:endParaRPr lang="en-US" sz="1800"/>
                    </a:p>
                  </a:txBody>
                  <a:tcPr marL="169066" marR="169066" marT="84533" marB="845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05116"/>
                  </a:ext>
                </a:extLst>
              </a:tr>
              <a:tr h="677354">
                <a:tc>
                  <a:txBody>
                    <a:bodyPr/>
                    <a:lstStyle/>
                    <a:p>
                      <a:pPr marL="269875" indent="0"/>
                      <a:r>
                        <a:rPr lang="fr-FR" sz="1600" b="1" kern="120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Agilia Link+</a:t>
                      </a:r>
                      <a:endParaRPr lang="en-US" sz="1600" b="1" kern="120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69066" marR="169066" marT="84533" marB="8453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| + </a:t>
                      </a:r>
                      <a:r>
                        <a:rPr lang="en-US" sz="1600" kern="1200" err="1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Connectivité</a:t>
                      </a:r>
                      <a:endParaRPr lang="en-US" sz="1600" kern="120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| + </a:t>
                      </a:r>
                      <a:r>
                        <a:rPr lang="en-US" sz="1600" kern="1200" err="1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Centralisation</a:t>
                      </a:r>
                      <a:r>
                        <a:rPr lang="en-US" sz="1600" kern="120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1600" kern="1200" err="1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alertes</a:t>
                      </a:r>
                      <a:endParaRPr lang="en-US" sz="1600" kern="120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69066" marR="169066" marT="84533" marB="8453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4858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D751540-5D9B-41D2-88BD-6057B1E20865}"/>
              </a:ext>
            </a:extLst>
          </p:cNvPr>
          <p:cNvSpPr/>
          <p:nvPr/>
        </p:nvSpPr>
        <p:spPr bwMode="auto">
          <a:xfrm>
            <a:off x="2731986" y="2671448"/>
            <a:ext cx="7227903" cy="1028603"/>
          </a:xfrm>
          <a:prstGeom prst="rect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Agilia MRI Guard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Pour </a:t>
            </a:r>
            <a:r>
              <a:rPr lang="en-US" sz="1600" err="1">
                <a:solidFill>
                  <a:schemeClr val="bg1"/>
                </a:solidFill>
                <a:latin typeface="Verdana" pitchFamily="34" charset="0"/>
              </a:rPr>
              <a:t>une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Verdana" pitchFamily="34" charset="0"/>
              </a:rPr>
              <a:t>utilisation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des </a:t>
            </a:r>
            <a:r>
              <a:rPr lang="en-US" sz="1600" err="1">
                <a:solidFill>
                  <a:schemeClr val="bg1"/>
                </a:solidFill>
                <a:latin typeface="Verdana" pitchFamily="34" charset="0"/>
              </a:rPr>
              <a:t>pompes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Verdana" pitchFamily="34" charset="0"/>
              </a:rPr>
              <a:t>en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Verdana" pitchFamily="34" charset="0"/>
              </a:rPr>
              <a:t>environement</a:t>
            </a: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 IRM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BF4FD-A6CE-49D0-B9F9-68B6E0396E1F}"/>
              </a:ext>
            </a:extLst>
          </p:cNvPr>
          <p:cNvSpPr/>
          <p:nvPr/>
        </p:nvSpPr>
        <p:spPr bwMode="auto">
          <a:xfrm>
            <a:off x="2113813" y="3863633"/>
            <a:ext cx="7106132" cy="914314"/>
          </a:xfrm>
          <a:prstGeom prst="rect">
            <a:avLst/>
          </a:prstGeom>
          <a:solidFill>
            <a:srgbClr val="006E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err="1">
                <a:solidFill>
                  <a:schemeClr val="bg1"/>
                </a:solidFill>
                <a:latin typeface="Verdana" pitchFamily="34" charset="0"/>
              </a:rPr>
              <a:t>Tubulures</a:t>
            </a:r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</a:rPr>
              <a:t>e.g. </a:t>
            </a:r>
            <a:r>
              <a:rPr lang="en-US" sz="1600" err="1">
                <a:solidFill>
                  <a:schemeClr val="bg1"/>
                </a:solidFill>
              </a:rPr>
              <a:t>Volumat</a:t>
            </a:r>
            <a:r>
              <a:rPr lang="en-US" sz="1600">
                <a:solidFill>
                  <a:schemeClr val="bg1"/>
                </a:solidFill>
              </a:rPr>
              <a:t> lines</a:t>
            </a:r>
            <a:endParaRPr 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3C8EFE01-EC3E-42C5-922D-FA6C481D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01" y="1717602"/>
            <a:ext cx="1458229" cy="2374388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62A532-62EB-47BA-AF60-D278DC04BD73}"/>
              </a:ext>
            </a:extLst>
          </p:cNvPr>
          <p:cNvSpPr/>
          <p:nvPr/>
        </p:nvSpPr>
        <p:spPr bwMode="auto">
          <a:xfrm>
            <a:off x="2791325" y="4956064"/>
            <a:ext cx="7227905" cy="9143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Agilia Holder for Ambulance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</a:rPr>
              <a:t>Pour </a:t>
            </a:r>
            <a:r>
              <a:rPr lang="en-US" err="1">
                <a:solidFill>
                  <a:schemeClr val="bg1"/>
                </a:solidFill>
              </a:rPr>
              <a:t>une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utilisation</a:t>
            </a:r>
            <a:r>
              <a:rPr lang="en-US">
                <a:solidFill>
                  <a:schemeClr val="bg1"/>
                </a:solidFill>
              </a:rPr>
              <a:t> des </a:t>
            </a:r>
            <a:r>
              <a:rPr lang="en-US" err="1">
                <a:solidFill>
                  <a:schemeClr val="bg1"/>
                </a:solidFill>
              </a:rPr>
              <a:t>pompes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  <a:latin typeface="Verdana" pitchFamily="34" charset="0"/>
              </a:rPr>
              <a:t>ambulance</a:t>
            </a:r>
          </a:p>
        </p:txBody>
      </p:sp>
      <p:pic>
        <p:nvPicPr>
          <p:cNvPr id="13" name="Image 59">
            <a:extLst>
              <a:ext uri="{FF2B5EF4-FFF2-40B4-BE49-F238E27FC236}">
                <a16:creationId xmlns:a16="http://schemas.microsoft.com/office/drawing/2014/main" id="{07B650C3-7086-4903-B954-6E961D48A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944" y="4680494"/>
            <a:ext cx="2378497" cy="1257934"/>
          </a:xfrm>
          <a:prstGeom prst="rect">
            <a:avLst/>
          </a:prstGeom>
          <a:effectLst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B5DC48-E4DF-465B-AC9C-A325E59015B8}"/>
              </a:ext>
            </a:extLst>
          </p:cNvPr>
          <p:cNvGrpSpPr/>
          <p:nvPr/>
        </p:nvGrpSpPr>
        <p:grpSpPr>
          <a:xfrm>
            <a:off x="522895" y="3859592"/>
            <a:ext cx="1884773" cy="1736241"/>
            <a:chOff x="534133" y="3180256"/>
            <a:chExt cx="1110186" cy="10226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E8568F-7422-47DB-A863-CE561CE22C55}"/>
                </a:ext>
              </a:extLst>
            </p:cNvPr>
            <p:cNvSpPr/>
            <p:nvPr/>
          </p:nvSpPr>
          <p:spPr bwMode="auto">
            <a:xfrm>
              <a:off x="534133" y="3180256"/>
              <a:ext cx="1110186" cy="10226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Verdana" pitchFamily="34" charset="0"/>
              </a:endParaRPr>
            </a:p>
          </p:txBody>
        </p:sp>
        <p:pic>
          <p:nvPicPr>
            <p:cNvPr id="16" name="Image 58">
              <a:extLst>
                <a:ext uri="{FF2B5EF4-FFF2-40B4-BE49-F238E27FC236}">
                  <a16:creationId xmlns:a16="http://schemas.microsoft.com/office/drawing/2014/main" id="{B2FC5DAD-31B5-40D2-99EA-01ABE5E34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52" b="6440"/>
            <a:stretch/>
          </p:blipFill>
          <p:spPr>
            <a:xfrm>
              <a:off x="534134" y="3180256"/>
              <a:ext cx="1110185" cy="10226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D41FB0C-DF17-4791-A32F-E487BCE3A6A1}"/>
              </a:ext>
            </a:extLst>
          </p:cNvPr>
          <p:cNvSpPr/>
          <p:nvPr/>
        </p:nvSpPr>
        <p:spPr bwMode="auto">
          <a:xfrm>
            <a:off x="327794" y="6079263"/>
            <a:ext cx="11864206" cy="526497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err="1">
                <a:solidFill>
                  <a:schemeClr val="bg1"/>
                </a:solidFill>
              </a:rPr>
              <a:t>Taking</a:t>
            </a:r>
            <a:r>
              <a:rPr lang="fr-FR" sz="1600">
                <a:solidFill>
                  <a:schemeClr val="bg1"/>
                </a:solidFill>
              </a:rPr>
              <a:t> Agilia </a:t>
            </a:r>
            <a:r>
              <a:rPr lang="fr-FR" sz="1600" err="1">
                <a:solidFill>
                  <a:schemeClr val="bg1"/>
                </a:solidFill>
              </a:rPr>
              <a:t>everywhere</a:t>
            </a:r>
            <a:r>
              <a:rPr lang="fr-FR" sz="1600">
                <a:solidFill>
                  <a:schemeClr val="bg1"/>
                </a:solidFill>
              </a:rPr>
              <a:t> in the </a:t>
            </a:r>
            <a:r>
              <a:rPr lang="fr-FR" sz="1600" err="1">
                <a:solidFill>
                  <a:schemeClr val="bg1"/>
                </a:solidFill>
              </a:rPr>
              <a:t>hospital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fr-FR" sz="1600" err="1">
                <a:solidFill>
                  <a:schemeClr val="bg1"/>
                </a:solidFill>
              </a:rPr>
              <a:t>improving</a:t>
            </a:r>
            <a:r>
              <a:rPr lang="fr-FR" sz="1600">
                <a:solidFill>
                  <a:schemeClr val="bg1"/>
                </a:solidFill>
              </a:rPr>
              <a:t> the </a:t>
            </a:r>
            <a:r>
              <a:rPr lang="fr-FR" sz="1600" err="1">
                <a:solidFill>
                  <a:schemeClr val="bg1"/>
                </a:solidFill>
              </a:rPr>
              <a:t>organization</a:t>
            </a:r>
            <a:r>
              <a:rPr lang="fr-FR" sz="1600">
                <a:solidFill>
                  <a:schemeClr val="bg1"/>
                </a:solidFill>
              </a:rPr>
              <a:t> and </a:t>
            </a:r>
            <a:r>
              <a:rPr lang="fr-FR" sz="1600" err="1">
                <a:solidFill>
                  <a:schemeClr val="bg1"/>
                </a:solidFill>
              </a:rPr>
              <a:t>ease</a:t>
            </a:r>
            <a:r>
              <a:rPr lang="fr-FR" sz="1600">
                <a:solidFill>
                  <a:schemeClr val="bg1"/>
                </a:solidFill>
              </a:rPr>
              <a:t> of use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37F32B5-DB8E-4B22-B7BB-A9BF5A27013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413" y="1113060"/>
            <a:ext cx="1075658" cy="27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730CD03-B151-465B-943A-4E62B5C1FF3E}"/>
              </a:ext>
            </a:extLst>
          </p:cNvPr>
          <p:cNvSpPr/>
          <p:nvPr/>
        </p:nvSpPr>
        <p:spPr bwMode="auto">
          <a:xfrm>
            <a:off x="734630" y="1368425"/>
            <a:ext cx="3365848" cy="4922838"/>
          </a:xfrm>
          <a:prstGeom prst="roundRect">
            <a:avLst>
              <a:gd name="adj" fmla="val 4003"/>
            </a:avLst>
          </a:pr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A7BCFC-01E3-4745-98D0-A50C3338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Différencier Software pompe et solutions IT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C6118C-5255-406C-A356-C9EDC5C8A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52346-516D-432E-9C8E-DB65EEAC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7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F4079DC-DFD8-4D9B-B104-B7BFFBD6ED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248" y="3961256"/>
            <a:ext cx="1243381" cy="1047714"/>
          </a:xfrm>
          <a:prstGeom prst="rect">
            <a:avLst/>
          </a:prstGeom>
        </p:spPr>
      </p:pic>
      <p:pic>
        <p:nvPicPr>
          <p:cNvPr id="6" name="Image 18">
            <a:extLst>
              <a:ext uri="{FF2B5EF4-FFF2-40B4-BE49-F238E27FC236}">
                <a16:creationId xmlns:a16="http://schemas.microsoft.com/office/drawing/2014/main" id="{3DDD11EA-A54C-403A-BCF9-B955ABBC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304" y="4489141"/>
            <a:ext cx="2383653" cy="10930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C41644-0ADD-41A5-B2E8-5A375A6A25BB}"/>
              </a:ext>
            </a:extLst>
          </p:cNvPr>
          <p:cNvSpPr txBox="1"/>
          <p:nvPr/>
        </p:nvSpPr>
        <p:spPr>
          <a:xfrm>
            <a:off x="896875" y="1978583"/>
            <a:ext cx="311014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Version software (</a:t>
            </a:r>
            <a:r>
              <a:rPr lang="fr-FR" i="1"/>
              <a:t>ex:V4.1)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Bibliothèque de médicament </a:t>
            </a:r>
            <a:br>
              <a:rPr lang="fr-FR"/>
            </a:br>
            <a:r>
              <a:rPr lang="fr-FR"/>
              <a:t>(MC, optionnel)</a:t>
            </a:r>
          </a:p>
          <a:p>
            <a:endParaRPr lang="fr-FR"/>
          </a:p>
        </p:txBody>
      </p:sp>
      <p:pic>
        <p:nvPicPr>
          <p:cNvPr id="9" name="Espace réservé du contenu 13">
            <a:extLst>
              <a:ext uri="{FF2B5EF4-FFF2-40B4-BE49-F238E27FC236}">
                <a16:creationId xmlns:a16="http://schemas.microsoft.com/office/drawing/2014/main" id="{0E43BF51-74E5-4A85-8741-76F2DDA6C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91824" y="4156564"/>
            <a:ext cx="2383653" cy="21550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15" descr="Chart, icon, sunburst chart&#10;&#10;Description automatically generated">
            <a:extLst>
              <a:ext uri="{FF2B5EF4-FFF2-40B4-BE49-F238E27FC236}">
                <a16:creationId xmlns:a16="http://schemas.microsoft.com/office/drawing/2014/main" id="{BE50EBE8-EFB5-4931-B1D4-2C5DE1380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164" y="3849906"/>
            <a:ext cx="1179412" cy="117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5D39692-02F6-4833-A740-EB40E4F5D65D}"/>
              </a:ext>
            </a:extLst>
          </p:cNvPr>
          <p:cNvSpPr/>
          <p:nvPr/>
        </p:nvSpPr>
        <p:spPr bwMode="auto">
          <a:xfrm>
            <a:off x="4544900" y="1362134"/>
            <a:ext cx="6389799" cy="2066866"/>
          </a:xfrm>
          <a:prstGeom prst="roundRect">
            <a:avLst>
              <a:gd name="adj" fmla="val 5185"/>
            </a:avLst>
          </a:prstGeom>
          <a:solidFill>
            <a:srgbClr val="636A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Flèche : droite rayée 33">
            <a:extLst>
              <a:ext uri="{FF2B5EF4-FFF2-40B4-BE49-F238E27FC236}">
                <a16:creationId xmlns:a16="http://schemas.microsoft.com/office/drawing/2014/main" id="{F81ADA77-6B2B-4A53-A1BC-750A749CE164}"/>
              </a:ext>
            </a:extLst>
          </p:cNvPr>
          <p:cNvSpPr/>
          <p:nvPr/>
        </p:nvSpPr>
        <p:spPr bwMode="auto">
          <a:xfrm>
            <a:off x="4007022" y="2936897"/>
            <a:ext cx="706086" cy="333751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A160A-D3BA-4766-B30E-B034645EEEF6}"/>
              </a:ext>
            </a:extLst>
          </p:cNvPr>
          <p:cNvSpPr/>
          <p:nvPr/>
        </p:nvSpPr>
        <p:spPr>
          <a:xfrm>
            <a:off x="4713107" y="1410682"/>
            <a:ext cx="597850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Profil de base</a:t>
            </a:r>
          </a:p>
          <a:p>
            <a:r>
              <a:rPr lang="fr-FR" sz="1200">
                <a:solidFill>
                  <a:schemeClr val="bg1"/>
                </a:solidFill>
              </a:rPr>
              <a:t>Réglage d'usine, débit de dose/volumique sans limites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Liste des médicaments (Drug List)</a:t>
            </a:r>
          </a:p>
          <a:p>
            <a:r>
              <a:rPr lang="fr-FR" sz="1200">
                <a:solidFill>
                  <a:schemeClr val="bg1"/>
                </a:solidFill>
              </a:rPr>
              <a:t>Fournit des noms de médicaments, débit de dose/volumique sans limites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   Bibliothèque de médicaments (Drug Library)</a:t>
            </a:r>
          </a:p>
          <a:p>
            <a:r>
              <a:rPr lang="fr-FR" sz="1200">
                <a:solidFill>
                  <a:schemeClr val="bg1"/>
                </a:solidFill>
              </a:rPr>
              <a:t>Fournit des noms de médicaments, les modes de perfusion préprogrammés et des limites associés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6E61BDD9-6798-4F6B-B9E8-CA77E117CC93}"/>
              </a:ext>
            </a:extLst>
          </p:cNvPr>
          <p:cNvSpPr/>
          <p:nvPr/>
        </p:nvSpPr>
        <p:spPr bwMode="auto">
          <a:xfrm>
            <a:off x="4773958" y="2589728"/>
            <a:ext cx="161365" cy="269115"/>
          </a:xfrm>
          <a:custGeom>
            <a:avLst/>
            <a:gdLst>
              <a:gd name="connsiteX0" fmla="*/ 0 w 669242"/>
              <a:gd name="connsiteY0" fmla="*/ 993181 h 1116123"/>
              <a:gd name="connsiteX1" fmla="*/ 669242 w 669242"/>
              <a:gd name="connsiteY1" fmla="*/ 993181 h 1116123"/>
              <a:gd name="connsiteX2" fmla="*/ 669242 w 669242"/>
              <a:gd name="connsiteY2" fmla="*/ 1116123 h 1116123"/>
              <a:gd name="connsiteX3" fmla="*/ 0 w 669242"/>
              <a:gd name="connsiteY3" fmla="*/ 1116123 h 1116123"/>
              <a:gd name="connsiteX4" fmla="*/ 285593 w 669242"/>
              <a:gd name="connsiteY4" fmla="*/ 0 h 1116123"/>
              <a:gd name="connsiteX5" fmla="*/ 389086 w 669242"/>
              <a:gd name="connsiteY5" fmla="*/ 0 h 1116123"/>
              <a:gd name="connsiteX6" fmla="*/ 389086 w 669242"/>
              <a:gd name="connsiteY6" fmla="*/ 108507 h 1116123"/>
              <a:gd name="connsiteX7" fmla="*/ 412076 w 669242"/>
              <a:gd name="connsiteY7" fmla="*/ 123863 h 1116123"/>
              <a:gd name="connsiteX8" fmla="*/ 435551 w 669242"/>
              <a:gd name="connsiteY8" fmla="*/ 158358 h 1116123"/>
              <a:gd name="connsiteX9" fmla="*/ 442584 w 669242"/>
              <a:gd name="connsiteY9" fmla="*/ 192873 h 1116123"/>
              <a:gd name="connsiteX10" fmla="*/ 569230 w 669242"/>
              <a:gd name="connsiteY10" fmla="*/ 192873 h 1116123"/>
              <a:gd name="connsiteX11" fmla="*/ 569230 w 669242"/>
              <a:gd name="connsiteY11" fmla="*/ 292210 h 1116123"/>
              <a:gd name="connsiteX12" fmla="*/ 389809 w 669242"/>
              <a:gd name="connsiteY12" fmla="*/ 292210 h 1116123"/>
              <a:gd name="connsiteX13" fmla="*/ 389808 w 669242"/>
              <a:gd name="connsiteY13" fmla="*/ 292211 h 1116123"/>
              <a:gd name="connsiteX14" fmla="*/ 450167 w 669242"/>
              <a:gd name="connsiteY14" fmla="*/ 292211 h 1116123"/>
              <a:gd name="connsiteX15" fmla="*/ 450167 w 669242"/>
              <a:gd name="connsiteY15" fmla="*/ 684059 h 1116123"/>
              <a:gd name="connsiteX16" fmla="*/ 531130 w 669242"/>
              <a:gd name="connsiteY16" fmla="*/ 684059 h 1116123"/>
              <a:gd name="connsiteX17" fmla="*/ 531130 w 669242"/>
              <a:gd name="connsiteY17" fmla="*/ 993180 h 1116123"/>
              <a:gd name="connsiteX18" fmla="*/ 152400 w 669242"/>
              <a:gd name="connsiteY18" fmla="*/ 993180 h 1116123"/>
              <a:gd name="connsiteX19" fmla="*/ 152400 w 669242"/>
              <a:gd name="connsiteY19" fmla="*/ 684059 h 1116123"/>
              <a:gd name="connsiteX20" fmla="*/ 231092 w 669242"/>
              <a:gd name="connsiteY20" fmla="*/ 684059 h 1116123"/>
              <a:gd name="connsiteX21" fmla="*/ 231092 w 669242"/>
              <a:gd name="connsiteY21" fmla="*/ 292211 h 1116123"/>
              <a:gd name="connsiteX22" fmla="*/ 279434 w 669242"/>
              <a:gd name="connsiteY22" fmla="*/ 292211 h 1116123"/>
              <a:gd name="connsiteX23" fmla="*/ 279433 w 669242"/>
              <a:gd name="connsiteY23" fmla="*/ 292210 h 1116123"/>
              <a:gd name="connsiteX24" fmla="*/ 106364 w 669242"/>
              <a:gd name="connsiteY24" fmla="*/ 292210 h 1116123"/>
              <a:gd name="connsiteX25" fmla="*/ 106364 w 669242"/>
              <a:gd name="connsiteY25" fmla="*/ 192873 h 1116123"/>
              <a:gd name="connsiteX26" fmla="*/ 226658 w 669242"/>
              <a:gd name="connsiteY26" fmla="*/ 192873 h 1116123"/>
              <a:gd name="connsiteX27" fmla="*/ 233691 w 669242"/>
              <a:gd name="connsiteY27" fmla="*/ 158358 h 1116123"/>
              <a:gd name="connsiteX28" fmla="*/ 257166 w 669242"/>
              <a:gd name="connsiteY28" fmla="*/ 123863 h 1116123"/>
              <a:gd name="connsiteX29" fmla="*/ 285593 w 669242"/>
              <a:gd name="connsiteY29" fmla="*/ 104875 h 111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9242" h="1116123">
                <a:moveTo>
                  <a:pt x="0" y="993181"/>
                </a:moveTo>
                <a:lnTo>
                  <a:pt x="669242" y="993181"/>
                </a:lnTo>
                <a:lnTo>
                  <a:pt x="669242" y="1116123"/>
                </a:lnTo>
                <a:lnTo>
                  <a:pt x="0" y="1116123"/>
                </a:lnTo>
                <a:close/>
                <a:moveTo>
                  <a:pt x="285593" y="0"/>
                </a:moveTo>
                <a:lnTo>
                  <a:pt x="389086" y="0"/>
                </a:lnTo>
                <a:lnTo>
                  <a:pt x="389086" y="108507"/>
                </a:lnTo>
                <a:lnTo>
                  <a:pt x="412076" y="123863"/>
                </a:lnTo>
                <a:cubicBezTo>
                  <a:pt x="421987" y="133683"/>
                  <a:pt x="430008" y="145375"/>
                  <a:pt x="435551" y="158358"/>
                </a:cubicBezTo>
                <a:lnTo>
                  <a:pt x="442584" y="192873"/>
                </a:lnTo>
                <a:lnTo>
                  <a:pt x="569230" y="192873"/>
                </a:lnTo>
                <a:lnTo>
                  <a:pt x="569230" y="292210"/>
                </a:lnTo>
                <a:lnTo>
                  <a:pt x="389809" y="292210"/>
                </a:lnTo>
                <a:lnTo>
                  <a:pt x="389808" y="292211"/>
                </a:lnTo>
                <a:lnTo>
                  <a:pt x="450167" y="292211"/>
                </a:lnTo>
                <a:lnTo>
                  <a:pt x="450167" y="684059"/>
                </a:lnTo>
                <a:lnTo>
                  <a:pt x="531130" y="684059"/>
                </a:lnTo>
                <a:lnTo>
                  <a:pt x="531130" y="993180"/>
                </a:lnTo>
                <a:lnTo>
                  <a:pt x="152400" y="993180"/>
                </a:lnTo>
                <a:lnTo>
                  <a:pt x="152400" y="684059"/>
                </a:lnTo>
                <a:lnTo>
                  <a:pt x="231092" y="684059"/>
                </a:lnTo>
                <a:lnTo>
                  <a:pt x="231092" y="292211"/>
                </a:lnTo>
                <a:lnTo>
                  <a:pt x="279434" y="292211"/>
                </a:lnTo>
                <a:lnTo>
                  <a:pt x="279433" y="292210"/>
                </a:lnTo>
                <a:lnTo>
                  <a:pt x="106364" y="292210"/>
                </a:lnTo>
                <a:lnTo>
                  <a:pt x="106364" y="192873"/>
                </a:lnTo>
                <a:lnTo>
                  <a:pt x="226658" y="192873"/>
                </a:lnTo>
                <a:lnTo>
                  <a:pt x="233691" y="158358"/>
                </a:lnTo>
                <a:cubicBezTo>
                  <a:pt x="239234" y="145375"/>
                  <a:pt x="247255" y="133683"/>
                  <a:pt x="257166" y="123863"/>
                </a:cubicBezTo>
                <a:lnTo>
                  <a:pt x="285593" y="10487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06A58E-D5F5-4E76-9D3A-36F07E98A3EF}"/>
              </a:ext>
            </a:extLst>
          </p:cNvPr>
          <p:cNvSpPr/>
          <p:nvPr/>
        </p:nvSpPr>
        <p:spPr>
          <a:xfrm>
            <a:off x="6924444" y="6311611"/>
            <a:ext cx="1348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VSS (ex 1.2)</a:t>
            </a:r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val="32712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6907B-DC46-4E0C-ADF5-19520ECB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suite logiciel : Vigilant Software 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85C07-0DC3-4BD5-B1F6-3BA97AB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1063" indent="-327025">
              <a:buNone/>
            </a:pPr>
            <a:r>
              <a:rPr lang="fr-FR" b="1"/>
              <a:t>Vigilant Master Med: </a:t>
            </a:r>
          </a:p>
          <a:p>
            <a:pPr marL="1824038" indent="0">
              <a:buNone/>
            </a:pPr>
            <a:r>
              <a:rPr lang="fr-FR"/>
              <a:t>Logiciel de création de protocoles cliniques- bibliothèque de médicaments et configuration - afin de sécuriser l’administration médicamenteuse</a:t>
            </a:r>
          </a:p>
          <a:p>
            <a:pPr marL="2151063" indent="-327025"/>
            <a:r>
              <a:rPr lang="fr-FR" sz="1600"/>
              <a:t>Limite les erreurs d’administrations</a:t>
            </a:r>
          </a:p>
          <a:p>
            <a:pPr marL="2151063" indent="-327025"/>
            <a:r>
              <a:rPr lang="fr-FR" sz="1600"/>
              <a:t>Permet de gagner du temps lors de la programmation</a:t>
            </a:r>
          </a:p>
          <a:p>
            <a:pPr marL="2151063" indent="-327025">
              <a:buNone/>
            </a:pPr>
            <a:r>
              <a:rPr lang="fr-FR" b="1"/>
              <a:t>Vigilant Insight: </a:t>
            </a:r>
          </a:p>
          <a:p>
            <a:pPr marL="1824038" indent="0">
              <a:buNone/>
            </a:pPr>
            <a:r>
              <a:rPr lang="fr-FR"/>
              <a:t>Logiciel d’analyse de la programmation et des évènements</a:t>
            </a:r>
          </a:p>
          <a:p>
            <a:pPr marL="2151063" indent="-327025"/>
            <a:r>
              <a:rPr lang="fr-FR" sz="1600"/>
              <a:t>Optimise l’usage des médicaments et des dispositifs dans tous les environnements cliniques</a:t>
            </a:r>
          </a:p>
          <a:p>
            <a:pPr marL="2151063" indent="-327025"/>
            <a:r>
              <a:rPr lang="fr-FR" sz="1600"/>
              <a:t>Reporte l’activité du parc installé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A16E0-5DD1-45E8-B4BB-AD019ACFD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EAB963-AC2F-4317-BDA6-B41CA87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38A988E-193D-4C59-94E0-FC8E8177C0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2088574"/>
            <a:ext cx="898302" cy="89830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EA57935-117A-4F6C-A73D-99440673B4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61" y="4199123"/>
            <a:ext cx="898302" cy="89830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76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6907B-DC46-4E0C-ADF5-19520ECB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suite logiciel : Vigilant Software 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85C07-0DC3-4BD5-B1F6-3BA97AB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1063" indent="-327025">
              <a:buNone/>
            </a:pPr>
            <a:r>
              <a:rPr lang="fr-FR" b="1"/>
              <a:t>Vigilant Bridge:</a:t>
            </a:r>
          </a:p>
          <a:p>
            <a:pPr marL="2151063" indent="-327025">
              <a:buNone/>
            </a:pPr>
            <a:r>
              <a:rPr lang="fr-FR"/>
              <a:t>Module d’intégration des données de perfusion au DPI</a:t>
            </a:r>
          </a:p>
          <a:p>
            <a:pPr marL="2151063" indent="-327025"/>
            <a:r>
              <a:rPr lang="fr-FR" sz="1600"/>
              <a:t>Intégration simple avec les systèmes informatiques hospitaliers</a:t>
            </a:r>
          </a:p>
          <a:p>
            <a:pPr marL="2151063" indent="-327025"/>
            <a:r>
              <a:rPr lang="fr-FR" sz="1600"/>
              <a:t>Langage standardisé HL7</a:t>
            </a:r>
          </a:p>
          <a:p>
            <a:pPr marL="2151063" indent="-327025"/>
            <a:endParaRPr lang="fr-FR" sz="1600"/>
          </a:p>
          <a:p>
            <a:pPr marL="2151063" indent="-327025">
              <a:buNone/>
            </a:pPr>
            <a:r>
              <a:rPr lang="fr-FR" b="1"/>
              <a:t>Vigilant Sentinel: </a:t>
            </a:r>
          </a:p>
          <a:p>
            <a:pPr marL="2151063" indent="-327025">
              <a:buNone/>
            </a:pPr>
            <a:r>
              <a:rPr lang="fr-FR"/>
              <a:t>Supervision à distance des alarmes et statuts de perfusion</a:t>
            </a:r>
          </a:p>
          <a:p>
            <a:pPr marL="2151063" indent="-327025"/>
            <a:r>
              <a:rPr lang="fr-FR" sz="1600"/>
              <a:t>Permet d’anticiper les fins des perfusions</a:t>
            </a:r>
          </a:p>
          <a:p>
            <a:pPr marL="2151063" indent="-327025"/>
            <a:r>
              <a:rPr lang="fr-FR" sz="1600"/>
              <a:t>Réduit le stress dû aux alarmes </a:t>
            </a:r>
          </a:p>
          <a:p>
            <a:pPr marL="2151063" indent="-327025"/>
            <a:r>
              <a:rPr lang="fr-FR" sz="1600"/>
              <a:t>Améliore l’efficacité grâce à la visibilité de l’état de la perfusion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A16E0-5DD1-45E8-B4BB-AD019ACFD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EAB963-AC2F-4317-BDA6-B41CA87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0D700E6-FAD5-4267-B22B-A6CC273857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2108754"/>
            <a:ext cx="898302" cy="89830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781E4BF-44C3-4DC5-A8CD-D8F689D107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61" y="4219303"/>
            <a:ext cx="898302" cy="89830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89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38FF1-970B-4216-8ADC-5A5485C5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A01237-2839-4D65-A793-2687216A0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751DA7-A76E-4391-A2C5-5AE5F85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CC7975C-6BF2-4D14-9390-B525500C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26" y="1814657"/>
            <a:ext cx="897783" cy="897783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4BC89B-3D20-4F44-9707-DCC98668F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857" y="1441708"/>
            <a:ext cx="6948074" cy="49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D93-B580-4A56-BE05-9F0A11D8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Différencier</a:t>
            </a:r>
            <a:r>
              <a:rPr lang="en-US"/>
              <a:t> </a:t>
            </a:r>
            <a:r>
              <a:rPr lang="en-US" err="1"/>
              <a:t>ses</a:t>
            </a:r>
            <a:r>
              <a:rPr lang="en-US"/>
              <a:t> </a:t>
            </a:r>
            <a:r>
              <a:rPr lang="en-US" err="1"/>
              <a:t>produits</a:t>
            </a:r>
            <a:r>
              <a:rPr lang="en-US"/>
              <a:t> : le </a:t>
            </a:r>
            <a:r>
              <a:rPr lang="en-US" err="1"/>
              <a:t>positionnement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3AD07-C110-4517-95B6-9AC1DBC948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BBEC6-AFC6-48C7-A3FC-339F74FC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C4D6EE-E439-410C-99AF-8DCC106E5876}"/>
              </a:ext>
            </a:extLst>
          </p:cNvPr>
          <p:cNvGrpSpPr/>
          <p:nvPr/>
        </p:nvGrpSpPr>
        <p:grpSpPr>
          <a:xfrm>
            <a:off x="502614" y="1439288"/>
            <a:ext cx="8598401" cy="4626379"/>
            <a:chOff x="669514" y="1045226"/>
            <a:chExt cx="5866700" cy="3156584"/>
          </a:xfrm>
        </p:grpSpPr>
        <p:grpSp>
          <p:nvGrpSpPr>
            <p:cNvPr id="6" name="Groupe 36">
              <a:extLst>
                <a:ext uri="{FF2B5EF4-FFF2-40B4-BE49-F238E27FC236}">
                  <a16:creationId xmlns:a16="http://schemas.microsoft.com/office/drawing/2014/main" id="{E42A8F08-C964-48BC-809E-34D5C1E66E0D}"/>
                </a:ext>
              </a:extLst>
            </p:cNvPr>
            <p:cNvGrpSpPr/>
            <p:nvPr/>
          </p:nvGrpSpPr>
          <p:grpSpPr>
            <a:xfrm>
              <a:off x="669514" y="1045226"/>
              <a:ext cx="5866700" cy="3156584"/>
              <a:chOff x="1214706" y="1395469"/>
              <a:chExt cx="8168479" cy="4395059"/>
            </a:xfrm>
          </p:grpSpPr>
          <p:sp>
            <p:nvSpPr>
              <p:cNvPr id="7" name="Rectangle : avec coin arrondi 9">
                <a:extLst>
                  <a:ext uri="{FF2B5EF4-FFF2-40B4-BE49-F238E27FC236}">
                    <a16:creationId xmlns:a16="http://schemas.microsoft.com/office/drawing/2014/main" id="{E3A2D72A-BD48-46D4-93B4-513C63CE0871}"/>
                  </a:ext>
                </a:extLst>
              </p:cNvPr>
              <p:cNvSpPr/>
              <p:nvPr/>
            </p:nvSpPr>
            <p:spPr bwMode="auto">
              <a:xfrm>
                <a:off x="1721576" y="2063931"/>
                <a:ext cx="6339835" cy="3509551"/>
              </a:xfrm>
              <a:prstGeom prst="round1Rect">
                <a:avLst>
                  <a:gd name="adj" fmla="val 401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defTabSz="633023" eaLnBrk="0" hangingPunct="0"/>
                <a:r>
                  <a:rPr lang="en-US" sz="831">
                    <a:solidFill>
                      <a:srgbClr val="FFFFFF"/>
                    </a:solidFill>
                  </a:rPr>
                  <a:t>Pour des </a:t>
                </a:r>
                <a:r>
                  <a:rPr lang="en-US" sz="831" err="1">
                    <a:solidFill>
                      <a:srgbClr val="FFFFFF"/>
                    </a:solidFill>
                  </a:rPr>
                  <a:t>besoins</a:t>
                </a:r>
                <a:r>
                  <a:rPr lang="en-US" sz="831">
                    <a:solidFill>
                      <a:srgbClr val="FFFFFF"/>
                    </a:solidFill>
                  </a:rPr>
                  <a:t> </a:t>
                </a:r>
              </a:p>
              <a:p>
                <a:pPr algn="r" defTabSz="633023" eaLnBrk="0" hangingPunct="0"/>
                <a:r>
                  <a:rPr lang="en-US" sz="831">
                    <a:solidFill>
                      <a:srgbClr val="FFFFFF"/>
                    </a:solidFill>
                  </a:rPr>
                  <a:t>de </a:t>
                </a:r>
                <a:r>
                  <a:rPr lang="en-US" sz="831" b="1" err="1">
                    <a:solidFill>
                      <a:srgbClr val="FFFFFF"/>
                    </a:solidFill>
                  </a:rPr>
                  <a:t>fonctionnalités</a:t>
                </a:r>
                <a:r>
                  <a:rPr lang="en-US" sz="831" b="1">
                    <a:solidFill>
                      <a:srgbClr val="FFFFFF"/>
                    </a:solidFill>
                  </a:rPr>
                  <a:t> </a:t>
                </a:r>
              </a:p>
              <a:p>
                <a:pPr algn="r" defTabSz="633023" eaLnBrk="0" hangingPunct="0"/>
                <a:r>
                  <a:rPr lang="en-US" sz="831" b="1">
                    <a:solidFill>
                      <a:srgbClr val="FFFFFF"/>
                    </a:solidFill>
                  </a:rPr>
                  <a:t>plus </a:t>
                </a:r>
                <a:r>
                  <a:rPr lang="en-US" sz="831" b="1" err="1">
                    <a:solidFill>
                      <a:srgbClr val="FFFFFF"/>
                    </a:solidFill>
                  </a:rPr>
                  <a:t>avancées</a:t>
                </a:r>
                <a:r>
                  <a:rPr lang="en-US" sz="831" b="1">
                    <a:solidFill>
                      <a:srgbClr val="FFFFFF"/>
                    </a:solidFill>
                  </a:rPr>
                  <a:t> </a:t>
                </a:r>
              </a:p>
              <a:p>
                <a:pPr algn="r" defTabSz="633023" eaLnBrk="0" hangingPunct="0"/>
                <a:r>
                  <a:rPr lang="en-US" sz="831">
                    <a:solidFill>
                      <a:srgbClr val="FFFFFF"/>
                    </a:solidFill>
                  </a:rPr>
                  <a:t>(</a:t>
                </a:r>
                <a:r>
                  <a:rPr lang="en-US" sz="831" err="1">
                    <a:solidFill>
                      <a:srgbClr val="FFFFFF"/>
                    </a:solidFill>
                  </a:rPr>
                  <a:t>réanimation</a:t>
                </a:r>
                <a:r>
                  <a:rPr lang="en-US" sz="831">
                    <a:solidFill>
                      <a:srgbClr val="FFFFFF"/>
                    </a:solidFill>
                  </a:rPr>
                  <a:t>, bloc)</a:t>
                </a:r>
              </a:p>
            </p:txBody>
          </p:sp>
          <p:sp>
            <p:nvSpPr>
              <p:cNvPr id="8" name="Rectangle : avec coin arrondi 10">
                <a:extLst>
                  <a:ext uri="{FF2B5EF4-FFF2-40B4-BE49-F238E27FC236}">
                    <a16:creationId xmlns:a16="http://schemas.microsoft.com/office/drawing/2014/main" id="{EC649D19-04C1-4327-ACCE-A56A929C4131}"/>
                  </a:ext>
                </a:extLst>
              </p:cNvPr>
              <p:cNvSpPr/>
              <p:nvPr/>
            </p:nvSpPr>
            <p:spPr bwMode="auto">
              <a:xfrm>
                <a:off x="1721577" y="3087348"/>
                <a:ext cx="4876787" cy="2504051"/>
              </a:xfrm>
              <a:prstGeom prst="round1Rect">
                <a:avLst>
                  <a:gd name="adj" fmla="val 4012"/>
                </a:avLst>
              </a:prstGeom>
              <a:solidFill>
                <a:srgbClr val="33CC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3305" tIns="31652" rIns="63305" bIns="31652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 defTabSz="633023" eaLnBrk="0" hangingPunct="0"/>
                <a:endParaRPr lang="en-US" sz="1050">
                  <a:solidFill>
                    <a:srgbClr val="FFFFFF"/>
                  </a:solidFill>
                </a:endParaRPr>
              </a:p>
              <a:p>
                <a:pPr lvl="0" algn="r" defTabSz="633023" eaLnBrk="0" hangingPunct="0"/>
                <a:r>
                  <a:rPr lang="en-US" sz="1050">
                    <a:solidFill>
                      <a:srgbClr val="FFFFFF"/>
                    </a:solidFill>
                  </a:rPr>
                  <a:t>MASS CALCULATION</a:t>
                </a:r>
              </a:p>
              <a:p>
                <a:pPr lvl="0" algn="r" defTabSz="633023" eaLnBrk="0" hangingPunct="0"/>
                <a:r>
                  <a:rPr lang="en-US" sz="1050" err="1">
                    <a:solidFill>
                      <a:srgbClr val="FFFFFF"/>
                    </a:solidFill>
                  </a:rPr>
                  <a:t>Répond</a:t>
                </a:r>
                <a:r>
                  <a:rPr lang="en-US" sz="1050">
                    <a:solidFill>
                      <a:srgbClr val="FFFFFF"/>
                    </a:solidFill>
                  </a:rPr>
                  <a:t> aux </a:t>
                </a:r>
                <a:br>
                  <a:rPr lang="en-US" sz="1050">
                    <a:solidFill>
                      <a:srgbClr val="FFFFFF"/>
                    </a:solidFill>
                  </a:rPr>
                </a:br>
                <a:r>
                  <a:rPr lang="en-US" sz="1050" err="1">
                    <a:solidFill>
                      <a:srgbClr val="FFFFFF"/>
                    </a:solidFill>
                  </a:rPr>
                  <a:t>besoins</a:t>
                </a:r>
                <a:r>
                  <a:rPr lang="en-US" sz="1050">
                    <a:solidFill>
                      <a:srgbClr val="FFFFFF"/>
                    </a:solidFill>
                  </a:rPr>
                  <a:t> de </a:t>
                </a:r>
                <a:br>
                  <a:rPr lang="en-US" sz="1050">
                    <a:solidFill>
                      <a:srgbClr val="FFFFFF"/>
                    </a:solidFill>
                  </a:rPr>
                </a:br>
                <a:r>
                  <a:rPr lang="en-US" sz="1050" b="1">
                    <a:solidFill>
                      <a:srgbClr val="FFFFFF"/>
                    </a:solidFill>
                  </a:rPr>
                  <a:t>80% </a:t>
                </a:r>
                <a:br>
                  <a:rPr lang="en-US" sz="1050" b="1">
                    <a:solidFill>
                      <a:srgbClr val="FFFFFF"/>
                    </a:solidFill>
                  </a:rPr>
                </a:br>
                <a:r>
                  <a:rPr lang="en-US" sz="1050">
                    <a:solidFill>
                      <a:srgbClr val="FFFFFF"/>
                    </a:solidFill>
                  </a:rPr>
                  <a:t>des services </a:t>
                </a:r>
                <a:br>
                  <a:rPr lang="en-US" sz="1050">
                    <a:solidFill>
                      <a:srgbClr val="FFFFFF"/>
                    </a:solidFill>
                  </a:rPr>
                </a:br>
                <a:r>
                  <a:rPr lang="en-US" sz="1050" err="1">
                    <a:solidFill>
                      <a:srgbClr val="FFFFFF"/>
                    </a:solidFill>
                  </a:rPr>
                  <a:t>hospitaliers</a:t>
                </a:r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 : avec coin arrondi 11">
                <a:extLst>
                  <a:ext uri="{FF2B5EF4-FFF2-40B4-BE49-F238E27FC236}">
                    <a16:creationId xmlns:a16="http://schemas.microsoft.com/office/drawing/2014/main" id="{9156550E-CBC2-4DEE-A593-0B004E63BBCF}"/>
                  </a:ext>
                </a:extLst>
              </p:cNvPr>
              <p:cNvSpPr/>
              <p:nvPr/>
            </p:nvSpPr>
            <p:spPr bwMode="auto">
              <a:xfrm>
                <a:off x="1712866" y="4178675"/>
                <a:ext cx="3526964" cy="1412725"/>
              </a:xfrm>
              <a:prstGeom prst="round1Rect">
                <a:avLst>
                  <a:gd name="adj" fmla="val 401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3305" tIns="31652" rIns="63305" bIns="3165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defTabSz="633023" eaLnBrk="0" hangingPunct="0"/>
                <a:endParaRPr lang="en-US" sz="831">
                  <a:solidFill>
                    <a:srgbClr val="FFFFFF"/>
                  </a:solidFill>
                </a:endParaRPr>
              </a:p>
              <a:p>
                <a:pPr algn="r" defTabSz="633023" eaLnBrk="0" hangingPunct="0"/>
                <a:endParaRPr lang="en-US" sz="831">
                  <a:solidFill>
                    <a:srgbClr val="FFFFFF"/>
                  </a:solidFill>
                </a:endParaRPr>
              </a:p>
              <a:p>
                <a:pPr algn="r" defTabSz="633023" eaLnBrk="0" hangingPunct="0"/>
                <a:endParaRPr lang="en-US" sz="831">
                  <a:solidFill>
                    <a:srgbClr val="FFFFFF"/>
                  </a:solidFill>
                </a:endParaRPr>
              </a:p>
              <a:p>
                <a:pPr algn="r" defTabSz="633023" eaLnBrk="0" hangingPunct="0"/>
                <a:r>
                  <a:rPr lang="en-US" sz="831">
                    <a:solidFill>
                      <a:srgbClr val="FFFFFF"/>
                    </a:solidFill>
                  </a:rPr>
                  <a:t>STANDARD</a:t>
                </a:r>
              </a:p>
              <a:p>
                <a:pPr algn="r" defTabSz="633023" eaLnBrk="0" hangingPunct="0"/>
                <a:endParaRPr lang="en-US" sz="831">
                  <a:solidFill>
                    <a:srgbClr val="FFFFFF"/>
                  </a:solidFill>
                </a:endParaRPr>
              </a:p>
              <a:p>
                <a:pPr algn="r" defTabSz="633023" eaLnBrk="0" hangingPunct="0"/>
                <a:r>
                  <a:rPr lang="en-US" sz="831" err="1">
                    <a:solidFill>
                      <a:srgbClr val="FFFFFF"/>
                    </a:solidFill>
                  </a:rPr>
                  <a:t>Répond</a:t>
                </a:r>
                <a:r>
                  <a:rPr lang="en-US" sz="831">
                    <a:solidFill>
                      <a:srgbClr val="FFFFFF"/>
                    </a:solidFill>
                  </a:rPr>
                  <a:t> aux </a:t>
                </a:r>
                <a:r>
                  <a:rPr lang="en-US" sz="831" err="1">
                    <a:solidFill>
                      <a:srgbClr val="FFFFFF"/>
                    </a:solidFill>
                  </a:rPr>
                  <a:t>besoins</a:t>
                </a:r>
                <a:endParaRPr lang="en-US" sz="831">
                  <a:solidFill>
                    <a:srgbClr val="FFFFFF"/>
                  </a:solidFill>
                </a:endParaRPr>
              </a:p>
              <a:p>
                <a:pPr algn="r" defTabSz="633023" eaLnBrk="0" hangingPunct="0"/>
                <a:r>
                  <a:rPr lang="en-US" sz="831">
                    <a:solidFill>
                      <a:srgbClr val="FFFFFF"/>
                    </a:solidFill>
                  </a:rPr>
                  <a:t>de base por un bas prix.</a:t>
                </a:r>
              </a:p>
            </p:txBody>
          </p:sp>
          <p:pic>
            <p:nvPicPr>
              <p:cNvPr id="10" name="Image 13" descr="Une image contenant texte, assiette, arts de la table, vaisselle&#10;&#10;Description générée automatiquement">
                <a:extLst>
                  <a:ext uri="{FF2B5EF4-FFF2-40B4-BE49-F238E27FC236}">
                    <a16:creationId xmlns:a16="http://schemas.microsoft.com/office/drawing/2014/main" id="{7CFC579C-5930-4BE8-81BF-1EDC59E68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5641" y="3273697"/>
                <a:ext cx="698542" cy="46569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Image 15">
                <a:extLst>
                  <a:ext uri="{FF2B5EF4-FFF2-40B4-BE49-F238E27FC236}">
                    <a16:creationId xmlns:a16="http://schemas.microsoft.com/office/drawing/2014/main" id="{8F5C79AE-8B7A-4465-8FCE-4AFB853F9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5526" y="2312800"/>
                <a:ext cx="978202" cy="15735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Image 23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CBCD63CD-51A7-4064-8216-E29EA8400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541" y="3301241"/>
                <a:ext cx="1072552" cy="461211"/>
              </a:xfrm>
              <a:prstGeom prst="rect">
                <a:avLst/>
              </a:prstGeom>
            </p:spPr>
          </p:pic>
          <p:pic>
            <p:nvPicPr>
              <p:cNvPr id="16" name="Image 25">
                <a:extLst>
                  <a:ext uri="{FF2B5EF4-FFF2-40B4-BE49-F238E27FC236}">
                    <a16:creationId xmlns:a16="http://schemas.microsoft.com/office/drawing/2014/main" id="{1377A458-7D06-44F6-8AD5-FAB2862DA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315" y="3467724"/>
                <a:ext cx="636687" cy="504600"/>
              </a:xfrm>
              <a:prstGeom prst="rect">
                <a:avLst/>
              </a:prstGeom>
            </p:spPr>
          </p:pic>
          <p:pic>
            <p:nvPicPr>
              <p:cNvPr id="17" name="Image 27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B6154D0C-382F-4881-86D6-1FE94DDC2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8745" y="2188949"/>
                <a:ext cx="946850" cy="244846"/>
              </a:xfrm>
              <a:prstGeom prst="rect">
                <a:avLst/>
              </a:prstGeom>
            </p:spPr>
          </p:pic>
          <p:pic>
            <p:nvPicPr>
              <p:cNvPr id="18" name="Image 29">
                <a:extLst>
                  <a:ext uri="{FF2B5EF4-FFF2-40B4-BE49-F238E27FC236}">
                    <a16:creationId xmlns:a16="http://schemas.microsoft.com/office/drawing/2014/main" id="{3CD1012C-E4C9-4A68-A640-F750A14C8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146" y="2485692"/>
                <a:ext cx="787775" cy="267124"/>
              </a:xfrm>
              <a:prstGeom prst="rect">
                <a:avLst/>
              </a:prstGeom>
            </p:spPr>
          </p:pic>
          <p:cxnSp>
            <p:nvCxnSpPr>
              <p:cNvPr id="19" name="Connecteur droit avec flèche 6">
                <a:extLst>
                  <a:ext uri="{FF2B5EF4-FFF2-40B4-BE49-F238E27FC236}">
                    <a16:creationId xmlns:a16="http://schemas.microsoft.com/office/drawing/2014/main" id="{A3E791DB-215F-46A9-9C9C-A28334C142B4}"/>
                  </a:ext>
                </a:extLst>
              </p:cNvPr>
              <p:cNvCxnSpPr/>
              <p:nvPr/>
            </p:nvCxnSpPr>
            <p:spPr bwMode="auto">
              <a:xfrm flipV="1">
                <a:off x="1721576" y="1680754"/>
                <a:ext cx="0" cy="3901440"/>
              </a:xfrm>
              <a:prstGeom prst="straightConnector1">
                <a:avLst/>
              </a:prstGeom>
              <a:ln w="28575">
                <a:solidFill>
                  <a:schemeClr val="accent2">
                    <a:lumMod val="25000"/>
                  </a:schemeClr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7">
                <a:extLst>
                  <a:ext uri="{FF2B5EF4-FFF2-40B4-BE49-F238E27FC236}">
                    <a16:creationId xmlns:a16="http://schemas.microsoft.com/office/drawing/2014/main" id="{6724858A-4C70-4400-A17B-ABC9F36982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2867" y="5577838"/>
                <a:ext cx="6588034" cy="0"/>
              </a:xfrm>
              <a:prstGeom prst="straightConnector1">
                <a:avLst/>
              </a:prstGeom>
              <a:ln w="28575">
                <a:solidFill>
                  <a:schemeClr val="accent2">
                    <a:lumMod val="25000"/>
                  </a:schemeClr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31">
                <a:extLst>
                  <a:ext uri="{FF2B5EF4-FFF2-40B4-BE49-F238E27FC236}">
                    <a16:creationId xmlns:a16="http://schemas.microsoft.com/office/drawing/2014/main" id="{89EBDEFB-D433-46C1-B2D2-57681FAFB5CC}"/>
                  </a:ext>
                </a:extLst>
              </p:cNvPr>
              <p:cNvSpPr txBox="1"/>
              <p:nvPr/>
            </p:nvSpPr>
            <p:spPr>
              <a:xfrm>
                <a:off x="8287949" y="5419594"/>
                <a:ext cx="1095236" cy="229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330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9" b="1">
                    <a:solidFill>
                      <a:srgbClr val="CCE0F2">
                        <a:lumMod val="25000"/>
                      </a:srgbClr>
                    </a:solidFill>
                    <a:latin typeface="Verdana" pitchFamily="34" charset="0"/>
                    <a:cs typeface="Arial" charset="0"/>
                  </a:rPr>
                  <a:t>Performances</a:t>
                </a:r>
              </a:p>
            </p:txBody>
          </p:sp>
          <p:sp>
            <p:nvSpPr>
              <p:cNvPr id="22" name="ZoneTexte 32">
                <a:extLst>
                  <a:ext uri="{FF2B5EF4-FFF2-40B4-BE49-F238E27FC236}">
                    <a16:creationId xmlns:a16="http://schemas.microsoft.com/office/drawing/2014/main" id="{19141209-BF70-4F12-99F3-FE3F8184F9C3}"/>
                  </a:ext>
                </a:extLst>
              </p:cNvPr>
              <p:cNvSpPr txBox="1"/>
              <p:nvPr/>
            </p:nvSpPr>
            <p:spPr>
              <a:xfrm>
                <a:off x="1402524" y="1395469"/>
                <a:ext cx="440408" cy="229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330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9" b="1">
                    <a:solidFill>
                      <a:srgbClr val="CCE0F2">
                        <a:lumMod val="25000"/>
                      </a:srgbClr>
                    </a:solidFill>
                    <a:latin typeface="Verdana" pitchFamily="34" charset="0"/>
                    <a:cs typeface="Arial" charset="0"/>
                  </a:rPr>
                  <a:t>Prix</a:t>
                </a:r>
              </a:p>
            </p:txBody>
          </p:sp>
          <p:sp>
            <p:nvSpPr>
              <p:cNvPr id="23" name="ZoneTexte 33">
                <a:extLst>
                  <a:ext uri="{FF2B5EF4-FFF2-40B4-BE49-F238E27FC236}">
                    <a16:creationId xmlns:a16="http://schemas.microsoft.com/office/drawing/2014/main" id="{71DFC898-4F30-48C6-A01D-0E0E9F6323E6}"/>
                  </a:ext>
                </a:extLst>
              </p:cNvPr>
              <p:cNvSpPr txBox="1"/>
              <p:nvPr/>
            </p:nvSpPr>
            <p:spPr>
              <a:xfrm>
                <a:off x="1214706" y="1682221"/>
                <a:ext cx="425180" cy="19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330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762" i="1" err="1">
                    <a:solidFill>
                      <a:srgbClr val="000000"/>
                    </a:solidFill>
                  </a:rPr>
                  <a:t>Elevé</a:t>
                </a:r>
                <a:endParaRPr lang="fr-FR" sz="762" i="1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4" name="ZoneTexte 34">
                <a:extLst>
                  <a:ext uri="{FF2B5EF4-FFF2-40B4-BE49-F238E27FC236}">
                    <a16:creationId xmlns:a16="http://schemas.microsoft.com/office/drawing/2014/main" id="{689BE29C-F110-4872-9330-5B516E6B0078}"/>
                  </a:ext>
                </a:extLst>
              </p:cNvPr>
              <p:cNvSpPr txBox="1"/>
              <p:nvPr/>
            </p:nvSpPr>
            <p:spPr>
              <a:xfrm>
                <a:off x="7667811" y="5591399"/>
                <a:ext cx="425180" cy="199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330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62" i="1" err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Elevé</a:t>
                </a:r>
                <a:endParaRPr lang="en-US" sz="762" i="1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5" name="ZoneTexte 35">
                <a:extLst>
                  <a:ext uri="{FF2B5EF4-FFF2-40B4-BE49-F238E27FC236}">
                    <a16:creationId xmlns:a16="http://schemas.microsoft.com/office/drawing/2014/main" id="{7CD24C62-BEF1-4C08-97B5-E9C17E5FF2E6}"/>
                  </a:ext>
                </a:extLst>
              </p:cNvPr>
              <p:cNvSpPr txBox="1"/>
              <p:nvPr/>
            </p:nvSpPr>
            <p:spPr>
              <a:xfrm>
                <a:off x="1284543" y="5562778"/>
                <a:ext cx="449545" cy="19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330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62" i="1" err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Faible</a:t>
                </a:r>
                <a:endParaRPr lang="en-US" sz="762" i="1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pic>
          <p:nvPicPr>
            <p:cNvPr id="26" name="Graphique 34">
              <a:extLst>
                <a:ext uri="{FF2B5EF4-FFF2-40B4-BE49-F238E27FC236}">
                  <a16:creationId xmlns:a16="http://schemas.microsoft.com/office/drawing/2014/main" id="{94E7E61F-21E2-4141-80A1-0F5F7472F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38632" y="1651299"/>
              <a:ext cx="565778" cy="369614"/>
            </a:xfrm>
            <a:prstGeom prst="rect">
              <a:avLst/>
            </a:prstGeom>
          </p:spPr>
        </p:pic>
        <p:pic>
          <p:nvPicPr>
            <p:cNvPr id="27" name="Graphique 35">
              <a:extLst>
                <a:ext uri="{FF2B5EF4-FFF2-40B4-BE49-F238E27FC236}">
                  <a16:creationId xmlns:a16="http://schemas.microsoft.com/office/drawing/2014/main" id="{95EF6AA1-E986-4943-A0B2-4CB212C4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12043" y="1558869"/>
              <a:ext cx="329712" cy="150705"/>
            </a:xfrm>
            <a:prstGeom prst="rect">
              <a:avLst/>
            </a:prstGeom>
          </p:spPr>
        </p:pic>
        <p:pic>
          <p:nvPicPr>
            <p:cNvPr id="28" name="Graphique 36">
              <a:extLst>
                <a:ext uri="{FF2B5EF4-FFF2-40B4-BE49-F238E27FC236}">
                  <a16:creationId xmlns:a16="http://schemas.microsoft.com/office/drawing/2014/main" id="{197653C6-A955-488E-8295-9E6F55726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11696" y="1712703"/>
              <a:ext cx="195602" cy="503075"/>
            </a:xfrm>
            <a:prstGeom prst="rect">
              <a:avLst/>
            </a:prstGeom>
          </p:spPr>
        </p:pic>
      </p:grpSp>
      <p:sp>
        <p:nvSpPr>
          <p:cNvPr id="29" name="Hexagon 31">
            <a:extLst>
              <a:ext uri="{FF2B5EF4-FFF2-40B4-BE49-F238E27FC236}">
                <a16:creationId xmlns:a16="http://schemas.microsoft.com/office/drawing/2014/main" id="{2DD08375-454B-49C8-A10C-8F970451656D}"/>
              </a:ext>
            </a:extLst>
          </p:cNvPr>
          <p:cNvSpPr/>
          <p:nvPr/>
        </p:nvSpPr>
        <p:spPr bwMode="auto">
          <a:xfrm>
            <a:off x="10325584" y="3246005"/>
            <a:ext cx="1245321" cy="11065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FR" sz="1200">
                <a:solidFill>
                  <a:schemeClr val="bg1"/>
                </a:solidFill>
              </a:rPr>
              <a:t>ICU/NICU</a:t>
            </a:r>
          </a:p>
        </p:txBody>
      </p:sp>
      <p:sp>
        <p:nvSpPr>
          <p:cNvPr id="31" name="Hexagon 32">
            <a:extLst>
              <a:ext uri="{FF2B5EF4-FFF2-40B4-BE49-F238E27FC236}">
                <a16:creationId xmlns:a16="http://schemas.microsoft.com/office/drawing/2014/main" id="{408AB26C-D8FF-4522-9196-98B9DE5310B0}"/>
              </a:ext>
            </a:extLst>
          </p:cNvPr>
          <p:cNvSpPr/>
          <p:nvPr/>
        </p:nvSpPr>
        <p:spPr bwMode="auto">
          <a:xfrm>
            <a:off x="8230023" y="3260497"/>
            <a:ext cx="1245321" cy="11065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150" err="1">
                <a:solidFill>
                  <a:schemeClr val="bg1"/>
                </a:solidFill>
              </a:rPr>
              <a:t>Ambulatory</a:t>
            </a:r>
            <a:endParaRPr lang="fr-FR" sz="1150">
              <a:solidFill>
                <a:schemeClr val="bg1"/>
              </a:solidFill>
            </a:endParaRPr>
          </a:p>
        </p:txBody>
      </p:sp>
      <p:sp>
        <p:nvSpPr>
          <p:cNvPr id="32" name="Hexagon 33">
            <a:extLst>
              <a:ext uri="{FF2B5EF4-FFF2-40B4-BE49-F238E27FC236}">
                <a16:creationId xmlns:a16="http://schemas.microsoft.com/office/drawing/2014/main" id="{B787F678-4AB6-4672-8727-2DAF47EC1138}"/>
              </a:ext>
            </a:extLst>
          </p:cNvPr>
          <p:cNvSpPr/>
          <p:nvPr/>
        </p:nvSpPr>
        <p:spPr bwMode="auto">
          <a:xfrm>
            <a:off x="8224037" y="2076762"/>
            <a:ext cx="1245321" cy="11065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200">
                <a:solidFill>
                  <a:schemeClr val="bg1"/>
                </a:solidFill>
              </a:rPr>
              <a:t>Operating Room</a:t>
            </a:r>
          </a:p>
        </p:txBody>
      </p:sp>
      <p:sp>
        <p:nvSpPr>
          <p:cNvPr id="33" name="Hexagon 34">
            <a:extLst>
              <a:ext uri="{FF2B5EF4-FFF2-40B4-BE49-F238E27FC236}">
                <a16:creationId xmlns:a16="http://schemas.microsoft.com/office/drawing/2014/main" id="{97899548-FE42-4600-82FB-B7D61DE336C0}"/>
              </a:ext>
            </a:extLst>
          </p:cNvPr>
          <p:cNvSpPr/>
          <p:nvPr/>
        </p:nvSpPr>
        <p:spPr bwMode="auto">
          <a:xfrm>
            <a:off x="9278093" y="1484895"/>
            <a:ext cx="1245321" cy="11065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200">
                <a:solidFill>
                  <a:schemeClr val="bg1"/>
                </a:solidFill>
              </a:rPr>
              <a:t>Emergency</a:t>
            </a:r>
          </a:p>
        </p:txBody>
      </p:sp>
      <p:sp>
        <p:nvSpPr>
          <p:cNvPr id="34" name="Hexagon 35">
            <a:extLst>
              <a:ext uri="{FF2B5EF4-FFF2-40B4-BE49-F238E27FC236}">
                <a16:creationId xmlns:a16="http://schemas.microsoft.com/office/drawing/2014/main" id="{E4C0D4DD-AFE5-4FEC-B7C4-30C76FC64577}"/>
              </a:ext>
            </a:extLst>
          </p:cNvPr>
          <p:cNvSpPr/>
          <p:nvPr/>
        </p:nvSpPr>
        <p:spPr bwMode="auto">
          <a:xfrm>
            <a:off x="10326164" y="2068400"/>
            <a:ext cx="1245321" cy="11065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20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Hexagon 36">
            <a:extLst>
              <a:ext uri="{FF2B5EF4-FFF2-40B4-BE49-F238E27FC236}">
                <a16:creationId xmlns:a16="http://schemas.microsoft.com/office/drawing/2014/main" id="{C21AB7BE-BE34-4510-B775-84C90C58F327}"/>
              </a:ext>
            </a:extLst>
          </p:cNvPr>
          <p:cNvSpPr/>
          <p:nvPr/>
        </p:nvSpPr>
        <p:spPr bwMode="auto">
          <a:xfrm>
            <a:off x="9278094" y="2668452"/>
            <a:ext cx="1245321" cy="1106541"/>
          </a:xfrm>
          <a:prstGeom prst="hexagon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200" b="1">
                <a:solidFill>
                  <a:schemeClr val="bg1"/>
                </a:solidFill>
              </a:rPr>
              <a:t>General </a:t>
            </a:r>
            <a:r>
              <a:rPr lang="fr-FR" sz="1200" b="1" err="1">
                <a:solidFill>
                  <a:schemeClr val="bg1"/>
                </a:solidFill>
              </a:rPr>
              <a:t>wards</a:t>
            </a: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36" name="Hexagon 37">
            <a:extLst>
              <a:ext uri="{FF2B5EF4-FFF2-40B4-BE49-F238E27FC236}">
                <a16:creationId xmlns:a16="http://schemas.microsoft.com/office/drawing/2014/main" id="{0F519C94-EDF5-47AC-B1ED-BE7813BA7CDD}"/>
              </a:ext>
            </a:extLst>
          </p:cNvPr>
          <p:cNvSpPr/>
          <p:nvPr/>
        </p:nvSpPr>
        <p:spPr bwMode="auto">
          <a:xfrm>
            <a:off x="9276631" y="4635386"/>
            <a:ext cx="1245321" cy="1106541"/>
          </a:xfrm>
          <a:prstGeom prst="hexagon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150" b="1" err="1">
                <a:solidFill>
                  <a:schemeClr val="bg1"/>
                </a:solidFill>
              </a:rPr>
              <a:t>Homecare</a:t>
            </a:r>
            <a:endParaRPr lang="fr-FR" sz="1150" b="1">
              <a:solidFill>
                <a:schemeClr val="bg1"/>
              </a:solidFill>
            </a:endParaRPr>
          </a:p>
        </p:txBody>
      </p:sp>
      <p:sp>
        <p:nvSpPr>
          <p:cNvPr id="37" name="Plus Sign 38">
            <a:extLst>
              <a:ext uri="{FF2B5EF4-FFF2-40B4-BE49-F238E27FC236}">
                <a16:creationId xmlns:a16="http://schemas.microsoft.com/office/drawing/2014/main" id="{31B4056B-0BB2-4B20-A9DB-F1A64DE98EFF}"/>
              </a:ext>
            </a:extLst>
          </p:cNvPr>
          <p:cNvSpPr/>
          <p:nvPr/>
        </p:nvSpPr>
        <p:spPr bwMode="auto">
          <a:xfrm>
            <a:off x="9748544" y="4067764"/>
            <a:ext cx="301496" cy="348718"/>
          </a:xfrm>
          <a:prstGeom prst="mathPlus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8" name="Image 13" descr="Une image contenant texte, assiette, arts de la table, vaisselle&#10;&#10;Description générée automatiquement">
            <a:extLst>
              <a:ext uri="{FF2B5EF4-FFF2-40B4-BE49-F238E27FC236}">
                <a16:creationId xmlns:a16="http://schemas.microsoft.com/office/drawing/2014/main" id="{121F0ECB-9C7C-4035-ADF1-4C3CBE17E2E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9" y="4532095"/>
            <a:ext cx="735308" cy="490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DE74AA-DC7F-4B36-AF74-2E172E5B5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35" y="4659121"/>
            <a:ext cx="1129002" cy="485485"/>
          </a:xfrm>
          <a:prstGeom prst="rect">
            <a:avLst/>
          </a:prstGeom>
        </p:spPr>
      </p:pic>
      <p:pic>
        <p:nvPicPr>
          <p:cNvPr id="40" name="Image 25">
            <a:extLst>
              <a:ext uri="{FF2B5EF4-FFF2-40B4-BE49-F238E27FC236}">
                <a16:creationId xmlns:a16="http://schemas.microsoft.com/office/drawing/2014/main" id="{8656B8AA-5665-417A-82F6-695830F0D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50" y="4834367"/>
            <a:ext cx="670197" cy="5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fk-template2b 9">
      <a:dk1>
        <a:srgbClr val="000000"/>
      </a:dk1>
      <a:lt1>
        <a:srgbClr val="FFFFFF"/>
      </a:lt1>
      <a:dk2>
        <a:srgbClr val="B1B4B9"/>
      </a:dk2>
      <a:lt2>
        <a:srgbClr val="636A73"/>
      </a:lt2>
      <a:accent1>
        <a:srgbClr val="0063BE"/>
      </a:accent1>
      <a:accent2>
        <a:srgbClr val="CCE0F2"/>
      </a:accent2>
      <a:accent3>
        <a:srgbClr val="FFFFFF"/>
      </a:accent3>
      <a:accent4>
        <a:srgbClr val="000000"/>
      </a:accent4>
      <a:accent5>
        <a:srgbClr val="AAB7DB"/>
      </a:accent5>
      <a:accent6>
        <a:srgbClr val="B9CBDB"/>
      </a:accent6>
      <a:hlink>
        <a:srgbClr val="002967"/>
      </a:hlink>
      <a:folHlink>
        <a:srgbClr val="66A1D8"/>
      </a:folHlink>
    </a:clrScheme>
    <a:fontScheme name="fk-template2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k-template2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-template2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8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9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9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9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E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A104CFC9-7FFC-4187-815F-69AB875C263F}" vid="{BEE3F51F-9274-453D-8E45-D27A5147D38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221_FK_PowerPoint_Template_Verdana_16-9_v2_MD.pptx" id="{25E9F0B1-B2A1-44B9-A6AE-B60D126B9208}" vid="{955FE1AC-D0E4-488C-A194-0EB9FD3B89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456</Words>
  <Application>Microsoft Office PowerPoint</Application>
  <PresentationFormat>Grand écran</PresentationFormat>
  <Paragraphs>125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Verdana</vt:lpstr>
      <vt:lpstr>Verdana Regular</vt:lpstr>
      <vt:lpstr>Wingdings</vt:lpstr>
      <vt:lpstr>Default theme</vt:lpstr>
      <vt:lpstr>3_Custom Design</vt:lpstr>
      <vt:lpstr>Portfolio </vt:lpstr>
      <vt:lpstr>Portfolio  Pompes à perfusion</vt:lpstr>
      <vt:lpstr>Portfolio Accessoires Agilia</vt:lpstr>
      <vt:lpstr>Différencier Software pompe et solutions IT</vt:lpstr>
      <vt:lpstr>Notre suite logiciel : Vigilant Software Suite</vt:lpstr>
      <vt:lpstr>Notre suite logiciel : Vigilant Software Suite</vt:lpstr>
      <vt:lpstr>Présentation PowerPoint</vt:lpstr>
      <vt:lpstr>Différencier ses produits : le positionnement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David</dc:creator>
  <cp:lastModifiedBy>Jean-Marc Pery</cp:lastModifiedBy>
  <cp:revision>10</cp:revision>
  <dcterms:created xsi:type="dcterms:W3CDTF">2020-05-26T12:03:27Z</dcterms:created>
  <dcterms:modified xsi:type="dcterms:W3CDTF">2021-11-26T14:47:43Z</dcterms:modified>
</cp:coreProperties>
</file>