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1"/>
  </p:notesMasterIdLst>
  <p:handoutMasterIdLst>
    <p:handoutMasterId r:id="rId92"/>
  </p:handoutMasterIdLst>
  <p:sldIdLst>
    <p:sldId id="256" r:id="rId2"/>
    <p:sldId id="318" r:id="rId3"/>
    <p:sldId id="259" r:id="rId4"/>
    <p:sldId id="319" r:id="rId5"/>
    <p:sldId id="366" r:id="rId6"/>
    <p:sldId id="367" r:id="rId7"/>
    <p:sldId id="368" r:id="rId8"/>
    <p:sldId id="322" r:id="rId9"/>
    <p:sldId id="323" r:id="rId10"/>
    <p:sldId id="324" r:id="rId11"/>
    <p:sldId id="325" r:id="rId12"/>
    <p:sldId id="283" r:id="rId13"/>
    <p:sldId id="278" r:id="rId14"/>
    <p:sldId id="261" r:id="rId15"/>
    <p:sldId id="272" r:id="rId16"/>
    <p:sldId id="271" r:id="rId17"/>
    <p:sldId id="369" r:id="rId18"/>
    <p:sldId id="285" r:id="rId19"/>
    <p:sldId id="286" r:id="rId20"/>
    <p:sldId id="292" r:id="rId21"/>
    <p:sldId id="297" r:id="rId22"/>
    <p:sldId id="354" r:id="rId23"/>
    <p:sldId id="296" r:id="rId24"/>
    <p:sldId id="355" r:id="rId25"/>
    <p:sldId id="356" r:id="rId26"/>
    <p:sldId id="280" r:id="rId27"/>
    <p:sldId id="331" r:id="rId28"/>
    <p:sldId id="298" r:id="rId29"/>
    <p:sldId id="299" r:id="rId30"/>
    <p:sldId id="337" r:id="rId31"/>
    <p:sldId id="357" r:id="rId32"/>
    <p:sldId id="300" r:id="rId33"/>
    <p:sldId id="358" r:id="rId34"/>
    <p:sldId id="307" r:id="rId35"/>
    <p:sldId id="333" r:id="rId36"/>
    <p:sldId id="308" r:id="rId37"/>
    <p:sldId id="313" r:id="rId38"/>
    <p:sldId id="359" r:id="rId39"/>
    <p:sldId id="309" r:id="rId40"/>
    <p:sldId id="360" r:id="rId41"/>
    <p:sldId id="317" r:id="rId42"/>
    <p:sldId id="341" r:id="rId43"/>
    <p:sldId id="342" r:id="rId44"/>
    <p:sldId id="361" r:id="rId45"/>
    <p:sldId id="344" r:id="rId46"/>
    <p:sldId id="362" r:id="rId47"/>
    <p:sldId id="346" r:id="rId48"/>
    <p:sldId id="363" r:id="rId49"/>
    <p:sldId id="348" r:id="rId50"/>
    <p:sldId id="349" r:id="rId51"/>
    <p:sldId id="364" r:id="rId52"/>
    <p:sldId id="351" r:id="rId53"/>
    <p:sldId id="352" r:id="rId54"/>
    <p:sldId id="365" r:id="rId55"/>
    <p:sldId id="374" r:id="rId56"/>
    <p:sldId id="373" r:id="rId57"/>
    <p:sldId id="375" r:id="rId58"/>
    <p:sldId id="598" r:id="rId59"/>
    <p:sldId id="372" r:id="rId60"/>
    <p:sldId id="371" r:id="rId61"/>
    <p:sldId id="377" r:id="rId62"/>
    <p:sldId id="378" r:id="rId63"/>
    <p:sldId id="382" r:id="rId64"/>
    <p:sldId id="379" r:id="rId65"/>
    <p:sldId id="381" r:id="rId66"/>
    <p:sldId id="383" r:id="rId67"/>
    <p:sldId id="380" r:id="rId68"/>
    <p:sldId id="384" r:id="rId69"/>
    <p:sldId id="385" r:id="rId70"/>
    <p:sldId id="386" r:id="rId71"/>
    <p:sldId id="389" r:id="rId72"/>
    <p:sldId id="388" r:id="rId73"/>
    <p:sldId id="390" r:id="rId74"/>
    <p:sldId id="558" r:id="rId75"/>
    <p:sldId id="545" r:id="rId76"/>
    <p:sldId id="597" r:id="rId77"/>
    <p:sldId id="542" r:id="rId78"/>
    <p:sldId id="546" r:id="rId79"/>
    <p:sldId id="547" r:id="rId80"/>
    <p:sldId id="559" r:id="rId81"/>
    <p:sldId id="549" r:id="rId82"/>
    <p:sldId id="550" r:id="rId83"/>
    <p:sldId id="561" r:id="rId84"/>
    <p:sldId id="560" r:id="rId85"/>
    <p:sldId id="551" r:id="rId86"/>
    <p:sldId id="562" r:id="rId87"/>
    <p:sldId id="554" r:id="rId88"/>
    <p:sldId id="552" r:id="rId89"/>
    <p:sldId id="315" r:id="rId90"/>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422" autoAdjust="0"/>
  </p:normalViewPr>
  <p:slideViewPr>
    <p:cSldViewPr>
      <p:cViewPr varScale="1">
        <p:scale>
          <a:sx n="58" d="100"/>
          <a:sy n="58" d="100"/>
        </p:scale>
        <p:origin x="1520"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D7782920-F735-4D02-8142-A1044CDE81F1}" type="datetimeFigureOut">
              <a:rPr lang="fr-FR" smtClean="0"/>
              <a:t>14/11/2025</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89AB9A24-0193-418F-AB7B-122C1C0F86A8}" type="slidenum">
              <a:rPr lang="fr-FR" smtClean="0"/>
              <a:t>‹N°›</a:t>
            </a:fld>
            <a:endParaRPr lang="fr-FR"/>
          </a:p>
        </p:txBody>
      </p:sp>
    </p:spTree>
    <p:extLst>
      <p:ext uri="{BB962C8B-B14F-4D97-AF65-F5344CB8AC3E}">
        <p14:creationId xmlns:p14="http://schemas.microsoft.com/office/powerpoint/2010/main" val="11559454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876E24CE-410E-4618-9BB7-AF1540559A50}" type="datetimeFigureOut">
              <a:rPr lang="fr-FR" smtClean="0"/>
              <a:t>14/11/2025</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26B2AA05-D58C-4F11-8C5D-CA1E49F066A8}" type="slidenum">
              <a:rPr lang="fr-FR" smtClean="0"/>
              <a:t>‹N°›</a:t>
            </a:fld>
            <a:endParaRPr lang="fr-FR"/>
          </a:p>
        </p:txBody>
      </p:sp>
    </p:spTree>
    <p:extLst>
      <p:ext uri="{BB962C8B-B14F-4D97-AF65-F5344CB8AC3E}">
        <p14:creationId xmlns:p14="http://schemas.microsoft.com/office/powerpoint/2010/main" val="183358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nhs.uk/conditions/contraception/antibiotics-contraception/"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rfcrpv.fr/quels-risques-dinteraction-medicamenteuse-au-cours-de-la-contraception/"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Grossesse</a:t>
            </a:r>
            <a:r>
              <a:rPr lang="fr-FR" baseline="0"/>
              <a:t> : 20 pour 10 000 femmes années</a:t>
            </a:r>
          </a:p>
          <a:p>
            <a:endParaRPr lang="fr-FR"/>
          </a:p>
        </p:txBody>
      </p:sp>
      <p:sp>
        <p:nvSpPr>
          <p:cNvPr id="4" name="Espace réservé du numéro de diapositive 3"/>
          <p:cNvSpPr>
            <a:spLocks noGrp="1"/>
          </p:cNvSpPr>
          <p:nvPr>
            <p:ph type="sldNum" sz="quarter" idx="10"/>
          </p:nvPr>
        </p:nvSpPr>
        <p:spPr/>
        <p:txBody>
          <a:bodyPr/>
          <a:lstStyle/>
          <a:p>
            <a:fld id="{DD9E5D4D-A1F2-42F0-BDDA-B98C5581AF18}" type="slidenum">
              <a:rPr lang="fr-FR" smtClean="0"/>
              <a:t>6</a:t>
            </a:fld>
            <a:endParaRPr lang="fr-FR"/>
          </a:p>
        </p:txBody>
      </p:sp>
    </p:spTree>
    <p:extLst>
      <p:ext uri="{BB962C8B-B14F-4D97-AF65-F5344CB8AC3E}">
        <p14:creationId xmlns:p14="http://schemas.microsoft.com/office/powerpoint/2010/main" val="2344702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kern="1200">
                <a:solidFill>
                  <a:schemeClr val="tx1"/>
                </a:solidFill>
                <a:effectLst/>
                <a:latin typeface="+mn-lt"/>
                <a:ea typeface="+mn-ea"/>
                <a:cs typeface="+mn-cs"/>
              </a:rPr>
              <a:t>Les </a:t>
            </a:r>
            <a:r>
              <a:rPr lang="fr-FR" sz="1200" b="1" i="0" kern="1200">
                <a:solidFill>
                  <a:schemeClr val="tx1"/>
                </a:solidFill>
                <a:effectLst/>
                <a:latin typeface="+mn-lt"/>
                <a:ea typeface="+mn-ea"/>
                <a:cs typeface="+mn-cs"/>
              </a:rPr>
              <a:t>médicaments inscrits sur la liste I</a:t>
            </a:r>
            <a:r>
              <a:rPr lang="fr-FR" sz="1200" b="0" i="0" kern="1200">
                <a:solidFill>
                  <a:schemeClr val="tx1"/>
                </a:solidFill>
                <a:effectLst/>
                <a:latin typeface="+mn-lt"/>
                <a:ea typeface="+mn-ea"/>
                <a:cs typeface="+mn-cs"/>
              </a:rPr>
              <a:t> ne peuvent être délivrés qu'une seule fois par le pharmacien avec la même ordonnance, sauf si le médecin mentionne expressément la possibilité d'un renouvellement. La délivrance des </a:t>
            </a:r>
            <a:r>
              <a:rPr lang="fr-FR" sz="1200" b="1" i="0" kern="1200">
                <a:solidFill>
                  <a:schemeClr val="tx1"/>
                </a:solidFill>
                <a:effectLst/>
                <a:latin typeface="+mn-lt"/>
                <a:ea typeface="+mn-ea"/>
                <a:cs typeface="+mn-cs"/>
              </a:rPr>
              <a:t>médicaments inscrits sur la liste II</a:t>
            </a:r>
            <a:r>
              <a:rPr lang="fr-FR" sz="1200" b="0" i="0" kern="1200">
                <a:solidFill>
                  <a:schemeClr val="tx1"/>
                </a:solidFill>
                <a:effectLst/>
                <a:latin typeface="+mn-lt"/>
                <a:ea typeface="+mn-ea"/>
                <a:cs typeface="+mn-cs"/>
              </a:rPr>
              <a:t> peut être renouvelée. Dans ce cas le pharmacien ne peut délivrer, à chaque renouvellement, que la quantité nécessaire à un mois de traitement. La durée maximale de traitement est de 12 mois.</a:t>
            </a:r>
            <a:endParaRPr lang="fr-FR"/>
          </a:p>
        </p:txBody>
      </p:sp>
      <p:sp>
        <p:nvSpPr>
          <p:cNvPr id="4" name="Espace réservé du numéro de diapositive 3"/>
          <p:cNvSpPr>
            <a:spLocks noGrp="1"/>
          </p:cNvSpPr>
          <p:nvPr>
            <p:ph type="sldNum" sz="quarter" idx="10"/>
          </p:nvPr>
        </p:nvSpPr>
        <p:spPr/>
        <p:txBody>
          <a:bodyPr/>
          <a:lstStyle/>
          <a:p>
            <a:fld id="{26B2AA05-D58C-4F11-8C5D-CA1E49F066A8}" type="slidenum">
              <a:rPr lang="fr-FR" smtClean="0"/>
              <a:t>20</a:t>
            </a:fld>
            <a:endParaRPr lang="fr-FR"/>
          </a:p>
        </p:txBody>
      </p:sp>
    </p:spTree>
    <p:extLst>
      <p:ext uri="{BB962C8B-B14F-4D97-AF65-F5344CB8AC3E}">
        <p14:creationId xmlns:p14="http://schemas.microsoft.com/office/powerpoint/2010/main" val="990189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hlinkClick r:id="rId3"/>
              </a:rPr>
              <a:t>https://www.nhs.uk/conditions/contraception/antibiotics-contraception/</a:t>
            </a:r>
            <a:r>
              <a:rPr lang="fr-FR"/>
              <a:t> = 28 jours</a:t>
            </a:r>
            <a:r>
              <a:rPr lang="fr-FR" baseline="0"/>
              <a:t> aprèa la prise de l’antibiotique (double contraception)</a:t>
            </a:r>
            <a:endParaRPr lang="fr-FR"/>
          </a:p>
        </p:txBody>
      </p:sp>
      <p:sp>
        <p:nvSpPr>
          <p:cNvPr id="4" name="Espace réservé du numéro de diapositive 3"/>
          <p:cNvSpPr>
            <a:spLocks noGrp="1"/>
          </p:cNvSpPr>
          <p:nvPr>
            <p:ph type="sldNum" sz="quarter" idx="10"/>
          </p:nvPr>
        </p:nvSpPr>
        <p:spPr/>
        <p:txBody>
          <a:bodyPr/>
          <a:lstStyle/>
          <a:p>
            <a:fld id="{26B2AA05-D58C-4F11-8C5D-CA1E49F066A8}" type="slidenum">
              <a:rPr lang="fr-FR" smtClean="0"/>
              <a:t>27</a:t>
            </a:fld>
            <a:endParaRPr lang="fr-FR"/>
          </a:p>
        </p:txBody>
      </p:sp>
    </p:spTree>
    <p:extLst>
      <p:ext uri="{BB962C8B-B14F-4D97-AF65-F5344CB8AC3E}">
        <p14:creationId xmlns:p14="http://schemas.microsoft.com/office/powerpoint/2010/main" val="3507668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https://www.fsrh.org/standards-and-guidance/documents/ceu-clinical-guidance-drug-interactions-with-hormonal/</a:t>
            </a:r>
          </a:p>
          <a:p>
            <a:endParaRPr lang="fr-FR"/>
          </a:p>
          <a:p>
            <a:r>
              <a:rPr lang="fr-FR">
                <a:hlinkClick r:id="rId3"/>
              </a:rPr>
              <a:t>https://www.rfcrpv.fr/quels-risques-dinteraction-medicamenteuse-au-cours-de-la-contraception/</a:t>
            </a:r>
            <a:r>
              <a:rPr lang="fr-FR"/>
              <a:t> : </a:t>
            </a:r>
            <a:r>
              <a:rPr lang="fr-FR" sz="1200" b="0" i="0" kern="1200">
                <a:solidFill>
                  <a:schemeClr val="tx1"/>
                </a:solidFill>
                <a:effectLst/>
                <a:latin typeface="+mn-lt"/>
                <a:ea typeface="+mn-ea"/>
                <a:cs typeface="+mn-cs"/>
              </a:rPr>
              <a:t>Bulletin BIP chez une femme sous contraception hormonale, il est recommandé, si le traitement est court, d’instaurer une contraception additionnelle de type mécanique (méthode barrière) pendant toute la durée du traitement et le cycle suivant son arrêt et, si le traitement est long, de choisir une méthode contraceptive non hormonale.</a:t>
            </a:r>
            <a:endParaRPr lang="fr-FR"/>
          </a:p>
        </p:txBody>
      </p:sp>
      <p:sp>
        <p:nvSpPr>
          <p:cNvPr id="4" name="Espace réservé du numéro de diapositive 3"/>
          <p:cNvSpPr>
            <a:spLocks noGrp="1"/>
          </p:cNvSpPr>
          <p:nvPr>
            <p:ph type="sldNum" sz="quarter" idx="10"/>
          </p:nvPr>
        </p:nvSpPr>
        <p:spPr/>
        <p:txBody>
          <a:bodyPr/>
          <a:lstStyle/>
          <a:p>
            <a:fld id="{26B2AA05-D58C-4F11-8C5D-CA1E49F066A8}" type="slidenum">
              <a:rPr lang="fr-FR" smtClean="0"/>
              <a:t>28</a:t>
            </a:fld>
            <a:endParaRPr lang="fr-FR"/>
          </a:p>
        </p:txBody>
      </p:sp>
    </p:spTree>
    <p:extLst>
      <p:ext uri="{BB962C8B-B14F-4D97-AF65-F5344CB8AC3E}">
        <p14:creationId xmlns:p14="http://schemas.microsoft.com/office/powerpoint/2010/main" val="2992226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kern="1200">
                <a:solidFill>
                  <a:schemeClr val="tx1"/>
                </a:solidFill>
                <a:effectLst/>
                <a:latin typeface="+mn-lt"/>
                <a:ea typeface="+mn-ea"/>
                <a:cs typeface="+mn-cs"/>
              </a:rPr>
              <a:t>La durée du traitement s’étale en moyenne sur 15 jours.</a:t>
            </a:r>
            <a:endParaRPr lang="fr-FR"/>
          </a:p>
        </p:txBody>
      </p:sp>
      <p:sp>
        <p:nvSpPr>
          <p:cNvPr id="4" name="Espace réservé du numéro de diapositive 3"/>
          <p:cNvSpPr>
            <a:spLocks noGrp="1"/>
          </p:cNvSpPr>
          <p:nvPr>
            <p:ph type="sldNum" sz="quarter" idx="10"/>
          </p:nvPr>
        </p:nvSpPr>
        <p:spPr/>
        <p:txBody>
          <a:bodyPr/>
          <a:lstStyle/>
          <a:p>
            <a:fld id="{26B2AA05-D58C-4F11-8C5D-CA1E49F066A8}" type="slidenum">
              <a:rPr lang="fr-FR" smtClean="0"/>
              <a:t>34</a:t>
            </a:fld>
            <a:endParaRPr lang="fr-FR"/>
          </a:p>
        </p:txBody>
      </p:sp>
    </p:spTree>
    <p:extLst>
      <p:ext uri="{BB962C8B-B14F-4D97-AF65-F5344CB8AC3E}">
        <p14:creationId xmlns:p14="http://schemas.microsoft.com/office/powerpoint/2010/main" val="2604691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kern="1200">
                <a:solidFill>
                  <a:schemeClr val="tx1"/>
                </a:solidFill>
                <a:effectLst/>
                <a:latin typeface="+mn-lt"/>
                <a:ea typeface="+mn-ea"/>
                <a:cs typeface="+mn-cs"/>
              </a:rPr>
              <a:t>La durée du traitement s’étale en moyenne sur 15 jours.</a:t>
            </a:r>
            <a:endParaRPr lang="fr-FR"/>
          </a:p>
        </p:txBody>
      </p:sp>
      <p:sp>
        <p:nvSpPr>
          <p:cNvPr id="4" name="Espace réservé du numéro de diapositive 3"/>
          <p:cNvSpPr>
            <a:spLocks noGrp="1"/>
          </p:cNvSpPr>
          <p:nvPr>
            <p:ph type="sldNum" sz="quarter" idx="10"/>
          </p:nvPr>
        </p:nvSpPr>
        <p:spPr/>
        <p:txBody>
          <a:bodyPr/>
          <a:lstStyle/>
          <a:p>
            <a:fld id="{26B2AA05-D58C-4F11-8C5D-CA1E49F066A8}" type="slidenum">
              <a:rPr lang="fr-FR" smtClean="0"/>
              <a:t>35</a:t>
            </a:fld>
            <a:endParaRPr lang="fr-FR"/>
          </a:p>
        </p:txBody>
      </p:sp>
    </p:spTree>
    <p:extLst>
      <p:ext uri="{BB962C8B-B14F-4D97-AF65-F5344CB8AC3E}">
        <p14:creationId xmlns:p14="http://schemas.microsoft.com/office/powerpoint/2010/main" val="2604691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a:solidFill>
                  <a:schemeClr val="tx1"/>
                </a:solidFill>
                <a:effectLst/>
                <a:latin typeface="+mn-lt"/>
                <a:ea typeface="+mn-ea"/>
                <a:cs typeface="+mn-cs"/>
              </a:rPr>
              <a:t>Recommandations :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kern="1200">
                <a:solidFill>
                  <a:schemeClr val="tx1"/>
                </a:solidFill>
                <a:effectLst/>
                <a:latin typeface="+mn-lt"/>
                <a:ea typeface="+mn-ea"/>
                <a:cs typeface="+mn-cs"/>
              </a:rPr>
              <a:t>chez les plus de 2 ans, on voit une otite si moins de 72 heures de fièvre =&gt; on attend et si toujours pas mieux 48 heures après on met des ATB pour faire de l’épargne ATB</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kern="1200">
                <a:solidFill>
                  <a:schemeClr val="tx1"/>
                </a:solidFill>
                <a:effectLst/>
                <a:latin typeface="+mn-lt"/>
                <a:ea typeface="+mn-ea"/>
                <a:cs typeface="+mn-cs"/>
              </a:rPr>
              <a:t>Avant 1 an c’est ATB systématique en raison du risque de mastoïdite.</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sz="1200" kern="120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a:solidFill>
                  <a:schemeClr val="tx1"/>
                </a:solidFill>
                <a:effectLst/>
                <a:latin typeface="+mn-lt"/>
                <a:ea typeface="+mn-ea"/>
                <a:cs typeface="+mn-cs"/>
              </a:rPr>
              <a:t>Infection virale ou bacérienne</a:t>
            </a:r>
            <a:r>
              <a:rPr lang="fr-FR" sz="1200" kern="1200" baseline="0">
                <a:solidFill>
                  <a:schemeClr val="tx1"/>
                </a:solidFill>
                <a:effectLst/>
                <a:latin typeface="+mn-lt"/>
                <a:ea typeface="+mn-ea"/>
                <a:cs typeface="+mn-cs"/>
              </a:rPr>
              <a:t>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a:solidFill>
                  <a:schemeClr val="tx1"/>
                </a:solidFill>
                <a:effectLst/>
                <a:latin typeface="+mn-lt"/>
                <a:ea typeface="+mn-ea"/>
                <a:cs typeface="+mn-cs"/>
              </a:rPr>
              <a:t>.C’est de la balance bénéfice risque pur et des études épidémiologiques dans lesquels des prélèvements on été faits. Le plus souvent c’est du pneumocoque ou de l’Haemophilus.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a:solidFill>
                  <a:schemeClr val="tx1"/>
                </a:solidFill>
                <a:effectLst/>
                <a:latin typeface="+mn-lt"/>
                <a:ea typeface="+mn-ea"/>
                <a:cs typeface="+mn-cs"/>
              </a:rPr>
              <a:t>Après comme cela peut être viral on essaye d’attendre plusieurs jours avant de mettre des ATB chez les plus de 2 ans.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a:solidFill>
                  <a:schemeClr val="tx1"/>
                </a:solidFill>
                <a:effectLst/>
                <a:latin typeface="+mn-lt"/>
                <a:ea typeface="+mn-ea"/>
                <a:cs typeface="+mn-cs"/>
              </a:rPr>
              <a:t>En revanche, la mastoïdite c’est tellement grave que chez les moins de 1 an c’est ATB d’emblée.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a:solidFill>
                  <a:schemeClr val="tx1"/>
                </a:solidFill>
                <a:effectLst/>
                <a:latin typeface="+mn-lt"/>
                <a:ea typeface="+mn-ea"/>
                <a:cs typeface="+mn-cs"/>
              </a:rPr>
              <a:t>En pratique, il y a l’âge, l’aspect de l’enfant, l’efficacité ou non du paracétamol, l’intensité de la douleur et comme souvent en pédiatrie la compréhension des parents qui jouent dans le fait de mettre des ATB d’emblée.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a:solidFill>
                <a:schemeClr val="tx1"/>
              </a:solidFill>
              <a:effectLst/>
              <a:latin typeface="+mn-lt"/>
              <a:ea typeface="+mn-ea"/>
              <a:cs typeface="+mn-cs"/>
            </a:endParaRPr>
          </a:p>
          <a:p>
            <a:endParaRPr lang="fr-FR"/>
          </a:p>
        </p:txBody>
      </p:sp>
      <p:sp>
        <p:nvSpPr>
          <p:cNvPr id="4" name="Espace réservé du numéro de diapositive 3"/>
          <p:cNvSpPr>
            <a:spLocks noGrp="1"/>
          </p:cNvSpPr>
          <p:nvPr>
            <p:ph type="sldNum" sz="quarter" idx="10"/>
          </p:nvPr>
        </p:nvSpPr>
        <p:spPr/>
        <p:txBody>
          <a:bodyPr/>
          <a:lstStyle/>
          <a:p>
            <a:fld id="{26B2AA05-D58C-4F11-8C5D-CA1E49F066A8}" type="slidenum">
              <a:rPr lang="fr-FR" smtClean="0"/>
              <a:t>42</a:t>
            </a:fld>
            <a:endParaRPr lang="fr-FR"/>
          </a:p>
        </p:txBody>
      </p:sp>
    </p:spTree>
    <p:extLst>
      <p:ext uri="{BB962C8B-B14F-4D97-AF65-F5344CB8AC3E}">
        <p14:creationId xmlns:p14="http://schemas.microsoft.com/office/powerpoint/2010/main" val="1952769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Des nombreux médicaments ciblent l’ADN notamment en bloquant sa réplication et en empêchant sa transcription. </a:t>
            </a:r>
          </a:p>
          <a:p>
            <a:endParaRPr lang="fr-FR" dirty="0"/>
          </a:p>
          <a:p>
            <a:r>
              <a:rPr lang="fr-FR" dirty="0"/>
              <a:t>Parmi eux, les antimétabolites sont des analogues structuraux des bases nucléiques ou faux substrats qui vont s’incorporer dans l’ADN à la place des bases puriques (A, G) ou pyrimidiques (U, C, T) ou encore inhiber les voies métaboliques participant à la biosynthèse de ces bases.</a:t>
            </a:r>
          </a:p>
          <a:p>
            <a:r>
              <a:rPr lang="fr-FR" b="1" dirty="0"/>
              <a:t>Les </a:t>
            </a:r>
            <a:r>
              <a:rPr lang="fr-FR" b="1" dirty="0" err="1"/>
              <a:t>antifoliques</a:t>
            </a:r>
            <a:endParaRPr lang="fr-FR" dirty="0"/>
          </a:p>
          <a:p>
            <a:r>
              <a:rPr lang="fr-FR" dirty="0"/>
              <a:t>Les antagonistes foliques inhibent la dihydrofolate réductase, enzyme clé de la synthèse de l’acide folique, précurseur des acides nucléiques. Au sein des antagonistes foliques, figurent notamment le méthotrexate ou encore le </a:t>
            </a:r>
            <a:r>
              <a:rPr lang="fr-FR" dirty="0" err="1"/>
              <a:t>pémétrexed</a:t>
            </a:r>
            <a:r>
              <a:rPr lang="fr-FR" dirty="0"/>
              <a:t>.</a:t>
            </a:r>
          </a:p>
          <a:p>
            <a:endParaRPr lang="fr-FR" dirty="0"/>
          </a:p>
        </p:txBody>
      </p:sp>
      <p:sp>
        <p:nvSpPr>
          <p:cNvPr id="4" name="Espace réservé du numéro de diapositive 3"/>
          <p:cNvSpPr>
            <a:spLocks noGrp="1"/>
          </p:cNvSpPr>
          <p:nvPr>
            <p:ph type="sldNum" sz="quarter" idx="5"/>
          </p:nvPr>
        </p:nvSpPr>
        <p:spPr/>
        <p:txBody>
          <a:bodyPr/>
          <a:lstStyle/>
          <a:p>
            <a:fld id="{15340313-DB67-490B-85EC-1CF74807481C}" type="slidenum">
              <a:rPr lang="fr-FR" smtClean="0"/>
              <a:t>83</a:t>
            </a:fld>
            <a:endParaRPr lang="fr-FR"/>
          </a:p>
        </p:txBody>
      </p:sp>
    </p:spTree>
    <p:extLst>
      <p:ext uri="{BB962C8B-B14F-4D97-AF65-F5344CB8AC3E}">
        <p14:creationId xmlns:p14="http://schemas.microsoft.com/office/powerpoint/2010/main" val="535941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26746E5-61C4-4690-9818-5CD94636A7E4}" type="datetimeFigureOut">
              <a:rPr lang="fr-FR" smtClean="0"/>
              <a:t>14/11/2025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93C91B1-0695-424D-804E-7C4D8E55F1A2}" type="slidenum">
              <a:rPr lang="fr-FR" smtClean="0"/>
              <a:t>‹N°›</a:t>
            </a:fld>
            <a:endParaRPr lang="fr-FR"/>
          </a:p>
        </p:txBody>
      </p:sp>
    </p:spTree>
    <p:extLst>
      <p:ext uri="{BB962C8B-B14F-4D97-AF65-F5344CB8AC3E}">
        <p14:creationId xmlns:p14="http://schemas.microsoft.com/office/powerpoint/2010/main" val="505844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26746E5-61C4-4690-9818-5CD94636A7E4}" type="datetimeFigureOut">
              <a:rPr lang="fr-FR" smtClean="0"/>
              <a:t>14/11/2025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93C91B1-0695-424D-804E-7C4D8E55F1A2}" type="slidenum">
              <a:rPr lang="fr-FR" smtClean="0"/>
              <a:t>‹N°›</a:t>
            </a:fld>
            <a:endParaRPr lang="fr-FR"/>
          </a:p>
        </p:txBody>
      </p:sp>
    </p:spTree>
    <p:extLst>
      <p:ext uri="{BB962C8B-B14F-4D97-AF65-F5344CB8AC3E}">
        <p14:creationId xmlns:p14="http://schemas.microsoft.com/office/powerpoint/2010/main" val="1123422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26746E5-61C4-4690-9818-5CD94636A7E4}" type="datetimeFigureOut">
              <a:rPr lang="fr-FR" smtClean="0"/>
              <a:t>14/11/2025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93C91B1-0695-424D-804E-7C4D8E55F1A2}" type="slidenum">
              <a:rPr lang="fr-FR" smtClean="0"/>
              <a:t>‹N°›</a:t>
            </a:fld>
            <a:endParaRPr lang="fr-FR"/>
          </a:p>
        </p:txBody>
      </p:sp>
    </p:spTree>
    <p:extLst>
      <p:ext uri="{BB962C8B-B14F-4D97-AF65-F5344CB8AC3E}">
        <p14:creationId xmlns:p14="http://schemas.microsoft.com/office/powerpoint/2010/main" val="2404350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26746E5-61C4-4690-9818-5CD94636A7E4}" type="datetimeFigureOut">
              <a:rPr lang="fr-FR" smtClean="0"/>
              <a:t>14/11/2025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93C91B1-0695-424D-804E-7C4D8E55F1A2}" type="slidenum">
              <a:rPr lang="fr-FR" smtClean="0"/>
              <a:t>‹N°›</a:t>
            </a:fld>
            <a:endParaRPr lang="fr-FR"/>
          </a:p>
        </p:txBody>
      </p:sp>
    </p:spTree>
    <p:extLst>
      <p:ext uri="{BB962C8B-B14F-4D97-AF65-F5344CB8AC3E}">
        <p14:creationId xmlns:p14="http://schemas.microsoft.com/office/powerpoint/2010/main" val="3958203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26746E5-61C4-4690-9818-5CD94636A7E4}" type="datetimeFigureOut">
              <a:rPr lang="fr-FR" smtClean="0"/>
              <a:t>14/11/2025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93C91B1-0695-424D-804E-7C4D8E55F1A2}" type="slidenum">
              <a:rPr lang="fr-FR" smtClean="0"/>
              <a:t>‹N°›</a:t>
            </a:fld>
            <a:endParaRPr lang="fr-FR"/>
          </a:p>
        </p:txBody>
      </p:sp>
    </p:spTree>
    <p:extLst>
      <p:ext uri="{BB962C8B-B14F-4D97-AF65-F5344CB8AC3E}">
        <p14:creationId xmlns:p14="http://schemas.microsoft.com/office/powerpoint/2010/main" val="2625894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26746E5-61C4-4690-9818-5CD94636A7E4}" type="datetimeFigureOut">
              <a:rPr lang="fr-FR" smtClean="0"/>
              <a:t>14/11/2025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93C91B1-0695-424D-804E-7C4D8E55F1A2}" type="slidenum">
              <a:rPr lang="fr-FR" smtClean="0"/>
              <a:t>‹N°›</a:t>
            </a:fld>
            <a:endParaRPr lang="fr-FR"/>
          </a:p>
        </p:txBody>
      </p:sp>
    </p:spTree>
    <p:extLst>
      <p:ext uri="{BB962C8B-B14F-4D97-AF65-F5344CB8AC3E}">
        <p14:creationId xmlns:p14="http://schemas.microsoft.com/office/powerpoint/2010/main" val="2897500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26746E5-61C4-4690-9818-5CD94636A7E4}" type="datetimeFigureOut">
              <a:rPr lang="fr-FR" smtClean="0"/>
              <a:t>14/11/2025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93C91B1-0695-424D-804E-7C4D8E55F1A2}" type="slidenum">
              <a:rPr lang="fr-FR" smtClean="0"/>
              <a:t>‹N°›</a:t>
            </a:fld>
            <a:endParaRPr lang="fr-FR"/>
          </a:p>
        </p:txBody>
      </p:sp>
    </p:spTree>
    <p:extLst>
      <p:ext uri="{BB962C8B-B14F-4D97-AF65-F5344CB8AC3E}">
        <p14:creationId xmlns:p14="http://schemas.microsoft.com/office/powerpoint/2010/main" val="3643447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26746E5-61C4-4690-9818-5CD94636A7E4}" type="datetimeFigureOut">
              <a:rPr lang="fr-FR" smtClean="0"/>
              <a:t>14/11/2025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93C91B1-0695-424D-804E-7C4D8E55F1A2}" type="slidenum">
              <a:rPr lang="fr-FR" smtClean="0"/>
              <a:t>‹N°›</a:t>
            </a:fld>
            <a:endParaRPr lang="fr-FR"/>
          </a:p>
        </p:txBody>
      </p:sp>
    </p:spTree>
    <p:extLst>
      <p:ext uri="{BB962C8B-B14F-4D97-AF65-F5344CB8AC3E}">
        <p14:creationId xmlns:p14="http://schemas.microsoft.com/office/powerpoint/2010/main" val="2675438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26746E5-61C4-4690-9818-5CD94636A7E4}" type="datetimeFigureOut">
              <a:rPr lang="fr-FR" smtClean="0"/>
              <a:t>14/11/2025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93C91B1-0695-424D-804E-7C4D8E55F1A2}" type="slidenum">
              <a:rPr lang="fr-FR" smtClean="0"/>
              <a:t>‹N°›</a:t>
            </a:fld>
            <a:endParaRPr lang="fr-FR"/>
          </a:p>
        </p:txBody>
      </p:sp>
    </p:spTree>
    <p:extLst>
      <p:ext uri="{BB962C8B-B14F-4D97-AF65-F5344CB8AC3E}">
        <p14:creationId xmlns:p14="http://schemas.microsoft.com/office/powerpoint/2010/main" val="4084882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26746E5-61C4-4690-9818-5CD94636A7E4}" type="datetimeFigureOut">
              <a:rPr lang="fr-FR" smtClean="0"/>
              <a:t>14/11/2025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93C91B1-0695-424D-804E-7C4D8E55F1A2}" type="slidenum">
              <a:rPr lang="fr-FR" smtClean="0"/>
              <a:t>‹N°›</a:t>
            </a:fld>
            <a:endParaRPr lang="fr-FR"/>
          </a:p>
        </p:txBody>
      </p:sp>
    </p:spTree>
    <p:extLst>
      <p:ext uri="{BB962C8B-B14F-4D97-AF65-F5344CB8AC3E}">
        <p14:creationId xmlns:p14="http://schemas.microsoft.com/office/powerpoint/2010/main" val="271381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26746E5-61C4-4690-9818-5CD94636A7E4}" type="datetimeFigureOut">
              <a:rPr lang="fr-FR" smtClean="0"/>
              <a:t>14/11/2025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93C91B1-0695-424D-804E-7C4D8E55F1A2}" type="slidenum">
              <a:rPr lang="fr-FR" smtClean="0"/>
              <a:t>‹N°›</a:t>
            </a:fld>
            <a:endParaRPr lang="fr-FR"/>
          </a:p>
        </p:txBody>
      </p:sp>
    </p:spTree>
    <p:extLst>
      <p:ext uri="{BB962C8B-B14F-4D97-AF65-F5344CB8AC3E}">
        <p14:creationId xmlns:p14="http://schemas.microsoft.com/office/powerpoint/2010/main" val="3195054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6746E5-61C4-4690-9818-5CD94636A7E4}" type="datetimeFigureOut">
              <a:rPr lang="fr-FR" smtClean="0"/>
              <a:t>14/11/2025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3C91B1-0695-424D-804E-7C4D8E55F1A2}" type="slidenum">
              <a:rPr lang="fr-FR" smtClean="0"/>
              <a:t>‹N°›</a:t>
            </a:fld>
            <a:endParaRPr lang="fr-FR"/>
          </a:p>
        </p:txBody>
      </p:sp>
    </p:spTree>
    <p:extLst>
      <p:ext uri="{BB962C8B-B14F-4D97-AF65-F5344CB8AC3E}">
        <p14:creationId xmlns:p14="http://schemas.microsoft.com/office/powerpoint/2010/main" val="1888964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ED Prescription</a:t>
            </a:r>
            <a:br>
              <a:rPr lang="fr-FR" dirty="0"/>
            </a:br>
            <a:r>
              <a:rPr lang="fr-FR" dirty="0" err="1"/>
              <a:t>Nov</a:t>
            </a:r>
            <a:r>
              <a:rPr lang="fr-FR" dirty="0"/>
              <a:t> 2025</a:t>
            </a:r>
          </a:p>
        </p:txBody>
      </p:sp>
      <p:sp>
        <p:nvSpPr>
          <p:cNvPr id="3" name="Sous-titre 2"/>
          <p:cNvSpPr>
            <a:spLocks noGrp="1"/>
          </p:cNvSpPr>
          <p:nvPr>
            <p:ph type="subTitle" idx="1"/>
          </p:nvPr>
        </p:nvSpPr>
        <p:spPr>
          <a:xfrm>
            <a:off x="143508" y="4581128"/>
            <a:ext cx="8856984" cy="2160240"/>
          </a:xfrm>
        </p:spPr>
        <p:txBody>
          <a:bodyPr>
            <a:noAutofit/>
          </a:bodyPr>
          <a:lstStyle/>
          <a:p>
            <a:pPr algn="r">
              <a:spcBef>
                <a:spcPts val="0"/>
              </a:spcBef>
            </a:pPr>
            <a:r>
              <a:rPr lang="fr-FR" sz="1800" b="1" i="1" dirty="0"/>
              <a:t>Aurélie PORTEFAIX – aurelie.portefaix@chu-lyon.fr </a:t>
            </a:r>
          </a:p>
          <a:p>
            <a:pPr algn="r">
              <a:spcBef>
                <a:spcPts val="0"/>
              </a:spcBef>
            </a:pPr>
            <a:r>
              <a:rPr lang="fr-FR" sz="1800" i="1" dirty="0"/>
              <a:t>CIC pédiatrique </a:t>
            </a:r>
          </a:p>
          <a:p>
            <a:pPr algn="r">
              <a:spcBef>
                <a:spcPts val="0"/>
              </a:spcBef>
            </a:pPr>
            <a:r>
              <a:rPr lang="fr-FR" sz="1800" i="1" dirty="0"/>
              <a:t>Hospices Civils de Lyon</a:t>
            </a:r>
          </a:p>
          <a:p>
            <a:pPr algn="r">
              <a:spcBef>
                <a:spcPts val="0"/>
              </a:spcBef>
            </a:pPr>
            <a:endParaRPr lang="fr-FR" sz="1800" i="1" dirty="0"/>
          </a:p>
          <a:p>
            <a:pPr algn="r">
              <a:spcBef>
                <a:spcPts val="0"/>
              </a:spcBef>
            </a:pPr>
            <a:r>
              <a:rPr lang="fr-FR" sz="1800" b="1" i="1" dirty="0"/>
              <a:t>Marine AUFFRET – marine.auffret@univ-lyon1.fr</a:t>
            </a:r>
          </a:p>
          <a:p>
            <a:pPr algn="r">
              <a:spcBef>
                <a:spcPts val="0"/>
              </a:spcBef>
            </a:pPr>
            <a:r>
              <a:rPr lang="fr-FR" sz="1800" dirty="0"/>
              <a:t>Service Hospitalo-universitaire de pharmacotoxicologie</a:t>
            </a:r>
          </a:p>
          <a:p>
            <a:pPr algn="r">
              <a:spcBef>
                <a:spcPts val="0"/>
              </a:spcBef>
            </a:pPr>
            <a:r>
              <a:rPr lang="fr-FR" sz="1800" dirty="0"/>
              <a:t>Hospices Civils de Lyon</a:t>
            </a:r>
          </a:p>
        </p:txBody>
      </p:sp>
    </p:spTree>
    <p:extLst>
      <p:ext uri="{BB962C8B-B14F-4D97-AF65-F5344CB8AC3E}">
        <p14:creationId xmlns:p14="http://schemas.microsoft.com/office/powerpoint/2010/main" val="2052364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62074"/>
          </a:xfrm>
        </p:spPr>
        <p:txBody>
          <a:bodyPr>
            <a:noAutofit/>
          </a:bodyPr>
          <a:lstStyle/>
          <a:p>
            <a:r>
              <a:rPr lang="fr-FR" sz="4000" b="1" dirty="0">
                <a:solidFill>
                  <a:schemeClr val="tx2"/>
                </a:solidFill>
              </a:rPr>
              <a:t>Cas n°1 - CONTRACEPTION</a:t>
            </a:r>
          </a:p>
        </p:txBody>
      </p:sp>
      <p:sp>
        <p:nvSpPr>
          <p:cNvPr id="5" name="Espace réservé du contenu 2"/>
          <p:cNvSpPr>
            <a:spLocks noGrp="1"/>
          </p:cNvSpPr>
          <p:nvPr>
            <p:ph idx="1"/>
          </p:nvPr>
        </p:nvSpPr>
        <p:spPr>
          <a:xfrm>
            <a:off x="457200" y="1600200"/>
            <a:ext cx="8229600" cy="4525963"/>
          </a:xfrm>
        </p:spPr>
        <p:txBody>
          <a:bodyPr/>
          <a:lstStyle/>
          <a:p>
            <a:pPr algn="just"/>
            <a:r>
              <a:rPr lang="fr-FR" dirty="0"/>
              <a:t>Elle vous précise qu’elle pèse 80 kg pour 1m60. Elle ne fume pas. </a:t>
            </a:r>
          </a:p>
          <a:p>
            <a:pPr algn="just"/>
            <a:r>
              <a:rPr lang="fr-FR" dirty="0"/>
              <a:t>Sa mère a fait à plusieurs reprises des phlébites à 40 et 43 ans.  </a:t>
            </a:r>
          </a:p>
          <a:p>
            <a:pPr algn="just"/>
            <a:r>
              <a:rPr lang="fr-FR" dirty="0"/>
              <a:t>Sa tension artérielle est à 120/80 </a:t>
            </a:r>
            <a:r>
              <a:rPr lang="fr-FR" dirty="0" err="1"/>
              <a:t>mmHg</a:t>
            </a:r>
            <a:endParaRPr lang="fr-FR" dirty="0"/>
          </a:p>
        </p:txBody>
      </p:sp>
    </p:spTree>
    <p:extLst>
      <p:ext uri="{BB962C8B-B14F-4D97-AF65-F5344CB8AC3E}">
        <p14:creationId xmlns:p14="http://schemas.microsoft.com/office/powerpoint/2010/main" val="1575746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62074"/>
          </a:xfrm>
        </p:spPr>
        <p:txBody>
          <a:bodyPr>
            <a:noAutofit/>
          </a:bodyPr>
          <a:lstStyle/>
          <a:p>
            <a:r>
              <a:rPr lang="fr-FR" sz="4000" b="1" dirty="0">
                <a:solidFill>
                  <a:schemeClr val="tx2"/>
                </a:solidFill>
              </a:rPr>
              <a:t>Cas n°1 - CONTRACEPTION</a:t>
            </a:r>
          </a:p>
        </p:txBody>
      </p:sp>
      <p:sp>
        <p:nvSpPr>
          <p:cNvPr id="6" name="Espace réservé du contenu 2"/>
          <p:cNvSpPr>
            <a:spLocks noGrp="1"/>
          </p:cNvSpPr>
          <p:nvPr>
            <p:ph idx="1"/>
          </p:nvPr>
        </p:nvSpPr>
        <p:spPr>
          <a:xfrm>
            <a:off x="457200" y="1600200"/>
            <a:ext cx="8229600" cy="4525963"/>
          </a:xfrm>
        </p:spPr>
        <p:txBody>
          <a:bodyPr/>
          <a:lstStyle/>
          <a:p>
            <a:r>
              <a:rPr lang="fr-FR" dirty="0"/>
              <a:t>Dans ces conditions, quelle méthode est selon vous à privilégier ? </a:t>
            </a:r>
          </a:p>
          <a:p>
            <a:pPr marL="971550" lvl="1" indent="-514350">
              <a:buFont typeface="+mj-lt"/>
              <a:buAutoNum type="alphaUcPeriod"/>
            </a:pPr>
            <a:r>
              <a:rPr lang="fr-FR" dirty="0"/>
              <a:t>Contraceptif oral combiné de 3</a:t>
            </a:r>
            <a:r>
              <a:rPr lang="fr-FR" baseline="30000" dirty="0"/>
              <a:t>ème</a:t>
            </a:r>
            <a:r>
              <a:rPr lang="fr-FR" dirty="0"/>
              <a:t> génération</a:t>
            </a:r>
          </a:p>
          <a:p>
            <a:pPr marL="971550" lvl="1" indent="-514350">
              <a:buFont typeface="+mj-lt"/>
              <a:buAutoNum type="alphaUcPeriod"/>
            </a:pPr>
            <a:r>
              <a:rPr lang="fr-FR" dirty="0"/>
              <a:t>implant à base d’étonogestrel</a:t>
            </a:r>
          </a:p>
          <a:p>
            <a:pPr marL="971550" lvl="1" indent="-514350">
              <a:buFont typeface="+mj-lt"/>
              <a:buAutoNum type="alphaUcPeriod"/>
            </a:pPr>
            <a:r>
              <a:rPr lang="fr-FR" dirty="0"/>
              <a:t>préservatif masculin</a:t>
            </a:r>
          </a:p>
          <a:p>
            <a:pPr marL="971550" lvl="1" indent="-514350">
              <a:buFont typeface="+mj-lt"/>
              <a:buAutoNum type="alphaUcPeriod"/>
            </a:pPr>
            <a:r>
              <a:rPr lang="fr-FR" dirty="0"/>
              <a:t>Dispositif intra-utérin au cuivre </a:t>
            </a:r>
          </a:p>
          <a:p>
            <a:pPr marL="971550" lvl="1" indent="-514350">
              <a:buFont typeface="+mj-lt"/>
              <a:buAutoNum type="alphaUcPeriod"/>
            </a:pPr>
            <a:r>
              <a:rPr lang="fr-FR" dirty="0"/>
              <a:t>contraceptif oral à base de progestatif seul</a:t>
            </a:r>
          </a:p>
        </p:txBody>
      </p:sp>
    </p:spTree>
    <p:extLst>
      <p:ext uri="{BB962C8B-B14F-4D97-AF65-F5344CB8AC3E}">
        <p14:creationId xmlns:p14="http://schemas.microsoft.com/office/powerpoint/2010/main" val="3554746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0768"/>
            <a:ext cx="8964488" cy="2477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789040"/>
            <a:ext cx="8964488" cy="1504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5514528"/>
            <a:ext cx="7683401" cy="1329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736304" y="6608385"/>
            <a:ext cx="6588224" cy="276999"/>
          </a:xfrm>
          <a:prstGeom prst="rect">
            <a:avLst/>
          </a:prstGeom>
        </p:spPr>
        <p:txBody>
          <a:bodyPr wrap="square">
            <a:spAutoFit/>
          </a:bodyPr>
          <a:lstStyle/>
          <a:p>
            <a:r>
              <a:rPr lang="fr-FR" sz="1200" i="1" dirty="0"/>
              <a:t>https://www.has-sante.fr/jcms/c_1638478/fr/contraception-chez-la-femme-a-risque-cardiovasculaire</a:t>
            </a:r>
          </a:p>
        </p:txBody>
      </p:sp>
      <p:sp>
        <p:nvSpPr>
          <p:cNvPr id="7" name="Titre 1"/>
          <p:cNvSpPr>
            <a:spLocks noGrp="1"/>
          </p:cNvSpPr>
          <p:nvPr>
            <p:ph type="title"/>
          </p:nvPr>
        </p:nvSpPr>
        <p:spPr>
          <a:xfrm>
            <a:off x="457200" y="274638"/>
            <a:ext cx="8229600" cy="562074"/>
          </a:xfrm>
        </p:spPr>
        <p:txBody>
          <a:bodyPr>
            <a:noAutofit/>
          </a:bodyPr>
          <a:lstStyle/>
          <a:p>
            <a:r>
              <a:rPr lang="fr-FR" sz="4000" b="1" dirty="0">
                <a:solidFill>
                  <a:schemeClr val="tx2"/>
                </a:solidFill>
              </a:rPr>
              <a:t>Cas n°1 - CONTRACEPTION</a:t>
            </a:r>
          </a:p>
        </p:txBody>
      </p:sp>
    </p:spTree>
    <p:extLst>
      <p:ext uri="{BB962C8B-B14F-4D97-AF65-F5344CB8AC3E}">
        <p14:creationId xmlns:p14="http://schemas.microsoft.com/office/powerpoint/2010/main" val="3096000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a:t>Dans ces conditions, quelle méthode est selon vous à privilégier ? </a:t>
            </a:r>
          </a:p>
          <a:p>
            <a:pPr marL="971550" lvl="1" indent="-514350">
              <a:buFont typeface="+mj-lt"/>
              <a:buAutoNum type="alphaUcPeriod"/>
            </a:pPr>
            <a:r>
              <a:rPr lang="fr-FR" dirty="0"/>
              <a:t>Contraceptif oral combiné de 3</a:t>
            </a:r>
            <a:r>
              <a:rPr lang="fr-FR" baseline="30000" dirty="0"/>
              <a:t>ème</a:t>
            </a:r>
            <a:r>
              <a:rPr lang="fr-FR" dirty="0"/>
              <a:t> génération</a:t>
            </a:r>
          </a:p>
          <a:p>
            <a:pPr marL="971550" lvl="1" indent="-514350">
              <a:buFont typeface="+mj-lt"/>
              <a:buAutoNum type="alphaUcPeriod"/>
            </a:pPr>
            <a:r>
              <a:rPr lang="fr-FR" b="1" dirty="0">
                <a:solidFill>
                  <a:srgbClr val="00B050"/>
                </a:solidFill>
              </a:rPr>
              <a:t>implant à base d’étonogestrel</a:t>
            </a:r>
          </a:p>
          <a:p>
            <a:pPr marL="971550" lvl="1" indent="-514350">
              <a:buFont typeface="+mj-lt"/>
              <a:buAutoNum type="alphaUcPeriod"/>
            </a:pPr>
            <a:r>
              <a:rPr lang="fr-FR" b="1" dirty="0">
                <a:solidFill>
                  <a:srgbClr val="00B050"/>
                </a:solidFill>
              </a:rPr>
              <a:t>préservatif masculin</a:t>
            </a:r>
          </a:p>
          <a:p>
            <a:pPr marL="971550" lvl="1" indent="-514350">
              <a:buFont typeface="+mj-lt"/>
              <a:buAutoNum type="alphaUcPeriod"/>
            </a:pPr>
            <a:r>
              <a:rPr lang="fr-FR" b="1" dirty="0">
                <a:solidFill>
                  <a:srgbClr val="00B050"/>
                </a:solidFill>
              </a:rPr>
              <a:t>Dispositif intra-utérin (DIU) au cuivre </a:t>
            </a:r>
          </a:p>
          <a:p>
            <a:pPr marL="971550" lvl="1" indent="-514350">
              <a:buFont typeface="+mj-lt"/>
              <a:buAutoNum type="alphaUcPeriod"/>
            </a:pPr>
            <a:r>
              <a:rPr lang="fr-FR" b="1" dirty="0">
                <a:solidFill>
                  <a:srgbClr val="00B050"/>
                </a:solidFill>
              </a:rPr>
              <a:t>contraceptif oral à base de progestatif seul</a:t>
            </a:r>
          </a:p>
        </p:txBody>
      </p:sp>
      <p:sp>
        <p:nvSpPr>
          <p:cNvPr id="4" name="Titre 1"/>
          <p:cNvSpPr>
            <a:spLocks noGrp="1"/>
          </p:cNvSpPr>
          <p:nvPr>
            <p:ph type="title"/>
          </p:nvPr>
        </p:nvSpPr>
        <p:spPr>
          <a:xfrm>
            <a:off x="457200" y="274638"/>
            <a:ext cx="8229600" cy="562074"/>
          </a:xfrm>
        </p:spPr>
        <p:txBody>
          <a:bodyPr>
            <a:noAutofit/>
          </a:bodyPr>
          <a:lstStyle/>
          <a:p>
            <a:r>
              <a:rPr lang="fr-FR" sz="4000" b="1" dirty="0">
                <a:solidFill>
                  <a:schemeClr val="tx2"/>
                </a:solidFill>
              </a:rPr>
              <a:t>Cas n°1 - CONTRACEPTION</a:t>
            </a:r>
          </a:p>
        </p:txBody>
      </p:sp>
    </p:spTree>
    <p:extLst>
      <p:ext uri="{BB962C8B-B14F-4D97-AF65-F5344CB8AC3E}">
        <p14:creationId xmlns:p14="http://schemas.microsoft.com/office/powerpoint/2010/main" val="1649276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algn="just"/>
            <a:r>
              <a:rPr lang="fr-FR" dirty="0"/>
              <a:t>Elle souhaite savoir quelle la contraception la plus efficace. D’après vous laquelle est la plus performante ? </a:t>
            </a:r>
          </a:p>
          <a:p>
            <a:pPr marL="971550" lvl="1" indent="-514350" algn="just">
              <a:buFont typeface="+mj-lt"/>
              <a:buAutoNum type="alphaUcPeriod"/>
            </a:pPr>
            <a:r>
              <a:rPr lang="fr-FR" dirty="0"/>
              <a:t>e</a:t>
            </a:r>
            <a:r>
              <a:rPr lang="fr-FR"/>
              <a:t>lles </a:t>
            </a:r>
            <a:r>
              <a:rPr lang="fr-FR" dirty="0"/>
              <a:t>sont toutes équivalentes</a:t>
            </a:r>
          </a:p>
          <a:p>
            <a:pPr marL="971550" lvl="1" indent="-514350" algn="just">
              <a:buFont typeface="+mj-lt"/>
              <a:buAutoNum type="alphaUcPeriod"/>
            </a:pPr>
            <a:r>
              <a:rPr lang="fr-FR" dirty="0"/>
              <a:t>l</a:t>
            </a:r>
            <a:r>
              <a:rPr lang="fr-FR"/>
              <a:t>a </a:t>
            </a:r>
            <a:r>
              <a:rPr lang="fr-FR" dirty="0"/>
              <a:t>plus performante est le préservatif</a:t>
            </a:r>
          </a:p>
          <a:p>
            <a:pPr marL="971550" lvl="1" indent="-514350" algn="just">
              <a:buFont typeface="+mj-lt"/>
              <a:buAutoNum type="alphaUcPeriod"/>
            </a:pPr>
            <a:r>
              <a:rPr lang="fr-FR"/>
              <a:t>la </a:t>
            </a:r>
            <a:r>
              <a:rPr lang="fr-FR" dirty="0"/>
              <a:t>plus performante est le DIU au cuivre</a:t>
            </a:r>
          </a:p>
          <a:p>
            <a:pPr marL="971550" lvl="1" indent="-514350" algn="just">
              <a:buFont typeface="+mj-lt"/>
              <a:buAutoNum type="alphaUcPeriod"/>
            </a:pPr>
            <a:r>
              <a:rPr lang="fr-FR"/>
              <a:t>la plus </a:t>
            </a:r>
            <a:r>
              <a:rPr lang="fr-FR" dirty="0"/>
              <a:t>performante est l’implant</a:t>
            </a:r>
          </a:p>
          <a:p>
            <a:pPr marL="971550" lvl="1" indent="-514350" algn="just">
              <a:buFont typeface="+mj-lt"/>
              <a:buAutoNum type="alphaUcPeriod"/>
            </a:pPr>
            <a:r>
              <a:rPr lang="fr-FR" dirty="0"/>
              <a:t>l</a:t>
            </a:r>
            <a:r>
              <a:rPr lang="fr-FR"/>
              <a:t>a </a:t>
            </a:r>
            <a:r>
              <a:rPr lang="fr-FR" dirty="0"/>
              <a:t>plus performante est le progestatif seul</a:t>
            </a:r>
          </a:p>
        </p:txBody>
      </p:sp>
      <p:sp>
        <p:nvSpPr>
          <p:cNvPr id="4" name="Titre 1"/>
          <p:cNvSpPr>
            <a:spLocks noGrp="1"/>
          </p:cNvSpPr>
          <p:nvPr>
            <p:ph type="title"/>
          </p:nvPr>
        </p:nvSpPr>
        <p:spPr>
          <a:xfrm>
            <a:off x="457200" y="274638"/>
            <a:ext cx="8229600" cy="562074"/>
          </a:xfrm>
        </p:spPr>
        <p:txBody>
          <a:bodyPr>
            <a:noAutofit/>
          </a:bodyPr>
          <a:lstStyle/>
          <a:p>
            <a:r>
              <a:rPr lang="fr-FR" sz="4000" b="1" dirty="0">
                <a:solidFill>
                  <a:schemeClr val="tx2"/>
                </a:solidFill>
              </a:rPr>
              <a:t>Cas n°1 - CONTRACEPTION</a:t>
            </a:r>
          </a:p>
        </p:txBody>
      </p:sp>
    </p:spTree>
    <p:extLst>
      <p:ext uri="{BB962C8B-B14F-4D97-AF65-F5344CB8AC3E}">
        <p14:creationId xmlns:p14="http://schemas.microsoft.com/office/powerpoint/2010/main" val="1564278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lnSpcReduction="10000"/>
          </a:bodyPr>
          <a:lstStyle/>
          <a:p>
            <a:pPr algn="just"/>
            <a:r>
              <a:rPr lang="fr-FR" dirty="0"/>
              <a:t>Elle souhaite savoir quelle la contraception la plus efficace. D’après vous laquelle est la plus performante ? </a:t>
            </a:r>
          </a:p>
          <a:p>
            <a:pPr marL="971550" lvl="1" indent="-514350" algn="just">
              <a:buFont typeface="+mj-lt"/>
              <a:buAutoNum type="alphaUcPeriod"/>
            </a:pPr>
            <a:r>
              <a:rPr lang="fr-FR" dirty="0"/>
              <a:t>Elles sont toutes équivalentes</a:t>
            </a:r>
          </a:p>
          <a:p>
            <a:pPr marL="971550" lvl="1" indent="-514350" algn="just">
              <a:buFont typeface="+mj-lt"/>
              <a:buAutoNum type="alphaUcPeriod"/>
            </a:pPr>
            <a:r>
              <a:rPr lang="fr-FR" dirty="0"/>
              <a:t>La plus performante est le préservatif</a:t>
            </a:r>
          </a:p>
          <a:p>
            <a:pPr marL="971550" lvl="1" indent="-514350" algn="just">
              <a:buFont typeface="+mj-lt"/>
              <a:buAutoNum type="alphaUcPeriod"/>
            </a:pPr>
            <a:r>
              <a:rPr lang="fr-FR" dirty="0"/>
              <a:t>La plus performante est le DIU au cuivre</a:t>
            </a:r>
          </a:p>
          <a:p>
            <a:pPr marL="971550" lvl="1" indent="-514350" algn="just">
              <a:buFont typeface="+mj-lt"/>
              <a:buAutoNum type="alphaUcPeriod"/>
            </a:pPr>
            <a:r>
              <a:rPr lang="fr-FR" b="1" dirty="0">
                <a:solidFill>
                  <a:srgbClr val="00B050"/>
                </a:solidFill>
              </a:rPr>
              <a:t>La plus performante est l’implant</a:t>
            </a:r>
          </a:p>
          <a:p>
            <a:pPr marL="971550" lvl="1" indent="-514350" algn="just">
              <a:buFont typeface="+mj-lt"/>
              <a:buAutoNum type="alphaUcPeriod"/>
            </a:pPr>
            <a:r>
              <a:rPr lang="fr-FR" dirty="0"/>
              <a:t>La plus performante est le contraceptif oral combiné</a:t>
            </a:r>
          </a:p>
        </p:txBody>
      </p:sp>
      <p:sp>
        <p:nvSpPr>
          <p:cNvPr id="4" name="Titre 1"/>
          <p:cNvSpPr>
            <a:spLocks noGrp="1"/>
          </p:cNvSpPr>
          <p:nvPr>
            <p:ph type="title"/>
          </p:nvPr>
        </p:nvSpPr>
        <p:spPr>
          <a:xfrm>
            <a:off x="457200" y="274638"/>
            <a:ext cx="8229600" cy="562074"/>
          </a:xfrm>
        </p:spPr>
        <p:txBody>
          <a:bodyPr>
            <a:noAutofit/>
          </a:bodyPr>
          <a:lstStyle/>
          <a:p>
            <a:r>
              <a:rPr lang="fr-FR" sz="4000" b="1" dirty="0">
                <a:solidFill>
                  <a:schemeClr val="tx2"/>
                </a:solidFill>
              </a:rPr>
              <a:t>Cas n°1 - CONTRACEPTION</a:t>
            </a:r>
          </a:p>
        </p:txBody>
      </p:sp>
    </p:spTree>
    <p:extLst>
      <p:ext uri="{BB962C8B-B14F-4D97-AF65-F5344CB8AC3E}">
        <p14:creationId xmlns:p14="http://schemas.microsoft.com/office/powerpoint/2010/main" val="169483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65" y="6424614"/>
            <a:ext cx="8388424" cy="276999"/>
          </a:xfrm>
          <a:prstGeom prst="rect">
            <a:avLst/>
          </a:prstGeom>
        </p:spPr>
        <p:txBody>
          <a:bodyPr wrap="square">
            <a:spAutoFit/>
          </a:bodyPr>
          <a:lstStyle/>
          <a:p>
            <a:r>
              <a:rPr lang="fr-FR" sz="1200" dirty="0"/>
              <a:t>https://www.has-sante.fr/jcms/c_1757924/fr/efficacite-des-methodes-contraceptives</a:t>
            </a:r>
          </a:p>
        </p:txBody>
      </p:sp>
      <p:sp>
        <p:nvSpPr>
          <p:cNvPr id="5" name="Titre 1"/>
          <p:cNvSpPr>
            <a:spLocks noGrp="1"/>
          </p:cNvSpPr>
          <p:nvPr>
            <p:ph type="title"/>
          </p:nvPr>
        </p:nvSpPr>
        <p:spPr>
          <a:xfrm>
            <a:off x="457200" y="274638"/>
            <a:ext cx="8229600" cy="562074"/>
          </a:xfrm>
        </p:spPr>
        <p:txBody>
          <a:bodyPr>
            <a:noAutofit/>
          </a:bodyPr>
          <a:lstStyle/>
          <a:p>
            <a:r>
              <a:rPr lang="fr-FR" sz="4000" b="1" dirty="0">
                <a:solidFill>
                  <a:schemeClr val="tx2"/>
                </a:solidFill>
              </a:rPr>
              <a:t>Cas n°1 - CONTRACEPTION</a:t>
            </a:r>
          </a:p>
        </p:txBody>
      </p:sp>
      <p:pic>
        <p:nvPicPr>
          <p:cNvPr id="6" name="Image 5"/>
          <p:cNvPicPr>
            <a:picLocks noChangeAspect="1"/>
          </p:cNvPicPr>
          <p:nvPr/>
        </p:nvPicPr>
        <p:blipFill>
          <a:blip r:embed="rId2"/>
          <a:stretch>
            <a:fillRect/>
          </a:stretch>
        </p:blipFill>
        <p:spPr>
          <a:xfrm>
            <a:off x="1727684" y="1312612"/>
            <a:ext cx="5688632" cy="5408863"/>
          </a:xfrm>
          <a:prstGeom prst="rect">
            <a:avLst/>
          </a:prstGeom>
        </p:spPr>
      </p:pic>
      <p:sp>
        <p:nvSpPr>
          <p:cNvPr id="7" name="Rectangle 6"/>
          <p:cNvSpPr/>
          <p:nvPr/>
        </p:nvSpPr>
        <p:spPr>
          <a:xfrm>
            <a:off x="539552" y="4747633"/>
            <a:ext cx="7704856" cy="1200329"/>
          </a:xfrm>
          <a:prstGeom prst="rect">
            <a:avLst/>
          </a:prstGeom>
          <a:solidFill>
            <a:schemeClr val="bg1"/>
          </a:solidFill>
          <a:ln>
            <a:solidFill>
              <a:schemeClr val="tx1"/>
            </a:solidFill>
          </a:ln>
        </p:spPr>
        <p:txBody>
          <a:bodyPr wrap="square">
            <a:spAutoFit/>
          </a:bodyPr>
          <a:lstStyle/>
          <a:p>
            <a:pPr marL="285750" indent="-285750" algn="just">
              <a:buFont typeface="Webdings" panose="05030102010509060703" pitchFamily="18" charset="2"/>
              <a:buChar char=""/>
            </a:pPr>
            <a:r>
              <a:rPr lang="fr-FR" sz="2400" b="1">
                <a:solidFill>
                  <a:srgbClr val="000000"/>
                </a:solidFill>
                <a:effectLst>
                  <a:outerShdw blurRad="38100" dist="38100" dir="2700000" algn="tl">
                    <a:srgbClr val="000000">
                      <a:alpha val="43137"/>
                    </a:srgbClr>
                  </a:outerShdw>
                </a:effectLst>
              </a:rPr>
              <a:t>Indice de Pearl </a:t>
            </a:r>
            <a:r>
              <a:rPr lang="fr-FR" sz="2400">
                <a:solidFill>
                  <a:srgbClr val="000000"/>
                </a:solidFill>
              </a:rPr>
              <a:t>= 2 </a:t>
            </a:r>
          </a:p>
          <a:p>
            <a:pPr algn="just"/>
            <a:r>
              <a:rPr lang="fr-FR" sz="2400">
                <a:solidFill>
                  <a:srgbClr val="000000"/>
                </a:solidFill>
              </a:rPr>
              <a:t>2 femmes sur 100 utilisant la méthode contraceptive analysée pendant un an ont été enceintes dans l'année.</a:t>
            </a:r>
          </a:p>
        </p:txBody>
      </p:sp>
    </p:spTree>
    <p:extLst>
      <p:ext uri="{BB962C8B-B14F-4D97-AF65-F5344CB8AC3E}">
        <p14:creationId xmlns:p14="http://schemas.microsoft.com/office/powerpoint/2010/main" val="29502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457200" y="274638"/>
            <a:ext cx="8229600" cy="562074"/>
          </a:xfrm>
        </p:spPr>
        <p:txBody>
          <a:bodyPr>
            <a:noAutofit/>
          </a:bodyPr>
          <a:lstStyle/>
          <a:p>
            <a:r>
              <a:rPr lang="fr-FR" sz="4000" b="1" dirty="0">
                <a:solidFill>
                  <a:schemeClr val="tx2"/>
                </a:solidFill>
              </a:rPr>
              <a:t>Cas n°1 - CONTRACEPTION</a:t>
            </a:r>
          </a:p>
        </p:txBody>
      </p:sp>
      <p:sp>
        <p:nvSpPr>
          <p:cNvPr id="8" name="Titre 1"/>
          <p:cNvSpPr txBox="1">
            <a:spLocks/>
          </p:cNvSpPr>
          <p:nvPr/>
        </p:nvSpPr>
        <p:spPr>
          <a:xfrm>
            <a:off x="383827" y="843598"/>
            <a:ext cx="8229600" cy="556900"/>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t>Indice de Pearl</a:t>
            </a:r>
          </a:p>
        </p:txBody>
      </p:sp>
      <p:sp>
        <p:nvSpPr>
          <p:cNvPr id="9" name="Rectangle 8"/>
          <p:cNvSpPr/>
          <p:nvPr/>
        </p:nvSpPr>
        <p:spPr>
          <a:xfrm>
            <a:off x="104776" y="1556792"/>
            <a:ext cx="8787703" cy="5509200"/>
          </a:xfrm>
          <a:prstGeom prst="rect">
            <a:avLst/>
          </a:prstGeom>
        </p:spPr>
        <p:txBody>
          <a:bodyPr wrap="square">
            <a:spAutoFit/>
          </a:bodyPr>
          <a:lstStyle/>
          <a:p>
            <a:pPr marL="342900" indent="-342900" algn="just">
              <a:buFont typeface="Arial" panose="020B0604020202020204" pitchFamily="34" charset="0"/>
              <a:buChar char="•"/>
            </a:pPr>
            <a:r>
              <a:rPr lang="fr-FR" sz="2200">
                <a:solidFill>
                  <a:srgbClr val="000000"/>
                </a:solidFill>
              </a:rPr>
              <a:t>Comparaison entre efficacité théorique et efficacité pratique</a:t>
            </a:r>
          </a:p>
          <a:p>
            <a:pPr algn="just"/>
            <a:r>
              <a:rPr lang="fr-FR" sz="2200" b="1">
                <a:solidFill>
                  <a:srgbClr val="000000"/>
                </a:solidFill>
              </a:rPr>
              <a:t>Efficacité théorique </a:t>
            </a:r>
            <a:r>
              <a:rPr lang="fr-FR" sz="2200">
                <a:solidFill>
                  <a:srgbClr val="000000"/>
                </a:solidFill>
              </a:rPr>
              <a:t>: consécutive à l'usage correct de la méthode </a:t>
            </a:r>
          </a:p>
          <a:p>
            <a:pPr algn="just"/>
            <a:r>
              <a:rPr lang="fr-FR" sz="2200" b="1">
                <a:solidFill>
                  <a:srgbClr val="000000"/>
                </a:solidFill>
              </a:rPr>
              <a:t>Efficacité pratique</a:t>
            </a:r>
            <a:r>
              <a:rPr lang="fr-FR" sz="2200">
                <a:solidFill>
                  <a:srgbClr val="000000"/>
                </a:solidFill>
              </a:rPr>
              <a:t> : calculée sur l'ensemble de l'échantillon, y compris les couples n'ayant pas respecté la méthode </a:t>
            </a:r>
          </a:p>
          <a:p>
            <a:pPr algn="just"/>
            <a:endParaRPr lang="fr-FR" sz="2200">
              <a:solidFill>
                <a:srgbClr val="000000"/>
              </a:solidFill>
            </a:endParaRPr>
          </a:p>
          <a:p>
            <a:pPr marL="342900" indent="-342900" algn="just">
              <a:buFont typeface="Arial" panose="020B0604020202020204" pitchFamily="34" charset="0"/>
              <a:buChar char="•"/>
            </a:pPr>
            <a:r>
              <a:rPr lang="fr-FR" sz="2200">
                <a:solidFill>
                  <a:srgbClr val="000000"/>
                </a:solidFill>
              </a:rPr>
              <a:t>Permet d’évaluer le risque de grossesse propre au moyen contraceptif lui-même et le risque propre à son utilisation dans la vie courante.</a:t>
            </a:r>
          </a:p>
          <a:p>
            <a:pPr algn="just"/>
            <a:endParaRPr lang="fr-FR" sz="2200">
              <a:solidFill>
                <a:srgbClr val="000000"/>
              </a:solidFill>
            </a:endParaRPr>
          </a:p>
          <a:p>
            <a:pPr marL="342900" indent="-342900" algn="just">
              <a:buFont typeface="Arial" panose="020B0604020202020204" pitchFamily="34" charset="0"/>
              <a:buChar char="•"/>
            </a:pPr>
            <a:r>
              <a:rPr lang="fr-FR" sz="2200">
                <a:solidFill>
                  <a:srgbClr val="000000"/>
                </a:solidFill>
              </a:rPr>
              <a:t>Un écart important entre l’efficacité théorique et l’efficacité pratique est généralement dû à une utilisation complexe ou contraignante du moyen contraceptif. </a:t>
            </a:r>
          </a:p>
          <a:p>
            <a:pPr lvl="1" algn="just"/>
            <a:r>
              <a:rPr lang="fr-FR" sz="2200" i="1">
                <a:solidFill>
                  <a:srgbClr val="000000"/>
                </a:solidFill>
              </a:rPr>
              <a:t>Exemple : Pilule (en raison des oublis), préservatifs (à cause des ruptures ou des mises en place incorrectes) et méthodes naturelles (en raison des difficultés liées aux contraintes d'auto-observation).</a:t>
            </a:r>
          </a:p>
          <a:p>
            <a:pPr algn="just"/>
            <a:br>
              <a:rPr lang="fr-FR" sz="2200">
                <a:solidFill>
                  <a:srgbClr val="000000"/>
                </a:solidFill>
              </a:rPr>
            </a:br>
            <a:endParaRPr lang="fr-FR" sz="2200"/>
          </a:p>
        </p:txBody>
      </p:sp>
    </p:spTree>
    <p:extLst>
      <p:ext uri="{BB962C8B-B14F-4D97-AF65-F5344CB8AC3E}">
        <p14:creationId xmlns:p14="http://schemas.microsoft.com/office/powerpoint/2010/main" val="619308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lgn="just"/>
            <a:r>
              <a:rPr lang="fr-FR" dirty="0"/>
              <a:t>Vous optez finalement après discussion avec elle vers une contraception par contraceptif oral à base de </a:t>
            </a:r>
            <a:r>
              <a:rPr lang="fr-FR" dirty="0" err="1"/>
              <a:t>désogestrel</a:t>
            </a:r>
            <a:r>
              <a:rPr lang="fr-FR" dirty="0"/>
              <a:t>.</a:t>
            </a:r>
          </a:p>
        </p:txBody>
      </p:sp>
      <p:sp>
        <p:nvSpPr>
          <p:cNvPr id="4" name="Titre 1"/>
          <p:cNvSpPr>
            <a:spLocks noGrp="1"/>
          </p:cNvSpPr>
          <p:nvPr>
            <p:ph type="title"/>
          </p:nvPr>
        </p:nvSpPr>
        <p:spPr>
          <a:xfrm>
            <a:off x="457200" y="274638"/>
            <a:ext cx="8229600" cy="562074"/>
          </a:xfrm>
        </p:spPr>
        <p:txBody>
          <a:bodyPr>
            <a:noAutofit/>
          </a:bodyPr>
          <a:lstStyle/>
          <a:p>
            <a:r>
              <a:rPr lang="fr-FR" sz="4000" b="1" dirty="0">
                <a:solidFill>
                  <a:schemeClr val="tx2"/>
                </a:solidFill>
              </a:rPr>
              <a:t>Cas n°1 - CONTRACEPTION</a:t>
            </a:r>
          </a:p>
        </p:txBody>
      </p:sp>
    </p:spTree>
    <p:extLst>
      <p:ext uri="{BB962C8B-B14F-4D97-AF65-F5344CB8AC3E}">
        <p14:creationId xmlns:p14="http://schemas.microsoft.com/office/powerpoint/2010/main" val="712598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a:t>Quelles sont les modalités de prescription ?</a:t>
            </a:r>
          </a:p>
          <a:p>
            <a:pPr marL="971550" lvl="1" indent="-514350" algn="just">
              <a:buFont typeface="+mj-lt"/>
              <a:buAutoNum type="alphaUcPeriod"/>
            </a:pPr>
            <a:r>
              <a:rPr lang="fr-FR" dirty="0"/>
              <a:t>p</a:t>
            </a:r>
            <a:r>
              <a:rPr lang="fr-FR"/>
              <a:t>rescription </a:t>
            </a:r>
            <a:r>
              <a:rPr lang="fr-FR" dirty="0"/>
              <a:t>sur ordonnance sécurisée</a:t>
            </a:r>
          </a:p>
          <a:p>
            <a:pPr marL="971550" lvl="1" indent="-514350" algn="just">
              <a:buFont typeface="+mj-lt"/>
              <a:buAutoNum type="alphaUcPeriod"/>
            </a:pPr>
            <a:r>
              <a:rPr lang="fr-FR" dirty="0"/>
              <a:t>d</a:t>
            </a:r>
            <a:r>
              <a:rPr lang="fr-FR"/>
              <a:t>urée </a:t>
            </a:r>
            <a:r>
              <a:rPr lang="fr-FR" dirty="0"/>
              <a:t>de prescription de 12 mois maximum</a:t>
            </a:r>
          </a:p>
          <a:p>
            <a:pPr marL="971550" lvl="1" indent="-514350" algn="just">
              <a:buFont typeface="+mj-lt"/>
              <a:buAutoNum type="alphaUcPeriod"/>
            </a:pPr>
            <a:r>
              <a:rPr lang="fr-FR" dirty="0"/>
              <a:t>p</a:t>
            </a:r>
            <a:r>
              <a:rPr lang="fr-FR"/>
              <a:t>rescription </a:t>
            </a:r>
            <a:r>
              <a:rPr lang="fr-FR" dirty="0"/>
              <a:t>renouvelable </a:t>
            </a:r>
          </a:p>
          <a:p>
            <a:pPr marL="971550" lvl="1" indent="-514350" algn="just">
              <a:buFont typeface="+mj-lt"/>
              <a:buAutoNum type="alphaUcPeriod"/>
            </a:pPr>
            <a:r>
              <a:rPr lang="fr-FR" dirty="0"/>
              <a:t>d</a:t>
            </a:r>
            <a:r>
              <a:rPr lang="fr-FR"/>
              <a:t>élivrance </a:t>
            </a:r>
            <a:r>
              <a:rPr lang="fr-FR" dirty="0"/>
              <a:t>possible pour 3 mois</a:t>
            </a:r>
          </a:p>
          <a:p>
            <a:pPr marL="971550" lvl="1" indent="-514350" algn="just">
              <a:buFont typeface="+mj-lt"/>
              <a:buAutoNum type="alphaUcPeriod"/>
            </a:pPr>
            <a:r>
              <a:rPr lang="fr-FR"/>
              <a:t>liste </a:t>
            </a:r>
            <a:r>
              <a:rPr lang="fr-FR" dirty="0"/>
              <a:t>I</a:t>
            </a:r>
          </a:p>
        </p:txBody>
      </p:sp>
      <p:sp>
        <p:nvSpPr>
          <p:cNvPr id="4" name="Titre 1"/>
          <p:cNvSpPr>
            <a:spLocks noGrp="1"/>
          </p:cNvSpPr>
          <p:nvPr>
            <p:ph type="title"/>
          </p:nvPr>
        </p:nvSpPr>
        <p:spPr>
          <a:xfrm>
            <a:off x="457200" y="274638"/>
            <a:ext cx="8229600" cy="562074"/>
          </a:xfrm>
        </p:spPr>
        <p:txBody>
          <a:bodyPr>
            <a:noAutofit/>
          </a:bodyPr>
          <a:lstStyle/>
          <a:p>
            <a:r>
              <a:rPr lang="fr-FR" sz="4000" b="1" dirty="0">
                <a:solidFill>
                  <a:schemeClr val="tx2"/>
                </a:solidFill>
              </a:rPr>
              <a:t>Cas n°1 - CONTRACEPTION</a:t>
            </a:r>
          </a:p>
        </p:txBody>
      </p:sp>
    </p:spTree>
    <p:extLst>
      <p:ext uri="{BB962C8B-B14F-4D97-AF65-F5344CB8AC3E}">
        <p14:creationId xmlns:p14="http://schemas.microsoft.com/office/powerpoint/2010/main" val="3738347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lgn="just"/>
            <a:r>
              <a:rPr lang="fr-FR" dirty="0"/>
              <a:t>Objectifs pédagogiques : </a:t>
            </a:r>
          </a:p>
          <a:p>
            <a:pPr lvl="1" algn="just"/>
            <a:r>
              <a:rPr lang="fr-FR"/>
              <a:t>Connaître les règles de bonnes prescription</a:t>
            </a:r>
          </a:p>
          <a:p>
            <a:pPr lvl="1" algn="just"/>
            <a:r>
              <a:rPr lang="fr-FR"/>
              <a:t>Trouver </a:t>
            </a:r>
            <a:r>
              <a:rPr lang="fr-FR" dirty="0"/>
              <a:t>les informations nécessaires à une bonne prescription </a:t>
            </a:r>
          </a:p>
        </p:txBody>
      </p:sp>
    </p:spTree>
    <p:extLst>
      <p:ext uri="{BB962C8B-B14F-4D97-AF65-F5344CB8AC3E}">
        <p14:creationId xmlns:p14="http://schemas.microsoft.com/office/powerpoint/2010/main" val="2968461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a:t>Quelles sont les modalités de prescription ?</a:t>
            </a:r>
          </a:p>
          <a:p>
            <a:pPr marL="971550" lvl="1" indent="-514350" algn="just">
              <a:buFont typeface="+mj-lt"/>
              <a:buAutoNum type="alphaUcPeriod"/>
            </a:pPr>
            <a:r>
              <a:rPr lang="fr-FR" dirty="0"/>
              <a:t>Prescription sur ordonnance sécurisée</a:t>
            </a:r>
          </a:p>
          <a:p>
            <a:pPr marL="971550" lvl="1" indent="-514350">
              <a:buFont typeface="+mj-lt"/>
              <a:buAutoNum type="alphaUcPeriod"/>
            </a:pPr>
            <a:r>
              <a:rPr lang="fr-FR" b="1" dirty="0">
                <a:solidFill>
                  <a:srgbClr val="00B050"/>
                </a:solidFill>
              </a:rPr>
              <a:t>Durée de prescription de 12 mois maximum</a:t>
            </a:r>
          </a:p>
          <a:p>
            <a:pPr marL="971550" lvl="1" indent="-514350">
              <a:buFont typeface="+mj-lt"/>
              <a:buAutoNum type="alphaUcPeriod"/>
            </a:pPr>
            <a:r>
              <a:rPr lang="fr-FR" b="1">
                <a:solidFill>
                  <a:srgbClr val="00B050"/>
                </a:solidFill>
              </a:rPr>
              <a:t>Prescription renouvelable</a:t>
            </a:r>
            <a:endParaRPr lang="fr-FR" b="1" dirty="0">
              <a:solidFill>
                <a:srgbClr val="00B050"/>
              </a:solidFill>
              <a:effectLst>
                <a:outerShdw blurRad="38100" dist="38100" dir="2700000" algn="tl">
                  <a:srgbClr val="000000">
                    <a:alpha val="43137"/>
                  </a:srgbClr>
                </a:outerShdw>
              </a:effectLst>
            </a:endParaRPr>
          </a:p>
          <a:p>
            <a:pPr marL="971550" lvl="1" indent="-514350">
              <a:buFont typeface="+mj-lt"/>
              <a:buAutoNum type="alphaUcPeriod"/>
            </a:pPr>
            <a:r>
              <a:rPr lang="fr-FR" b="1" dirty="0">
                <a:solidFill>
                  <a:srgbClr val="00B050"/>
                </a:solidFill>
              </a:rPr>
              <a:t>Délivrance possible pour 3 mois</a:t>
            </a:r>
          </a:p>
          <a:p>
            <a:pPr marL="971550" lvl="1" indent="-514350">
              <a:buFont typeface="+mj-lt"/>
              <a:buAutoNum type="alphaUcPeriod"/>
            </a:pPr>
            <a:r>
              <a:rPr lang="fr-FR" b="1" dirty="0">
                <a:solidFill>
                  <a:srgbClr val="00B050"/>
                </a:solidFill>
              </a:rPr>
              <a:t>Liste I</a:t>
            </a:r>
          </a:p>
        </p:txBody>
      </p:sp>
      <p:sp>
        <p:nvSpPr>
          <p:cNvPr id="4" name="Titre 1"/>
          <p:cNvSpPr>
            <a:spLocks noGrp="1"/>
          </p:cNvSpPr>
          <p:nvPr>
            <p:ph type="title"/>
          </p:nvPr>
        </p:nvSpPr>
        <p:spPr>
          <a:xfrm>
            <a:off x="457200" y="274638"/>
            <a:ext cx="8229600" cy="562074"/>
          </a:xfrm>
        </p:spPr>
        <p:txBody>
          <a:bodyPr>
            <a:noAutofit/>
          </a:bodyPr>
          <a:lstStyle/>
          <a:p>
            <a:r>
              <a:rPr lang="fr-FR" sz="4000" b="1" dirty="0">
                <a:solidFill>
                  <a:schemeClr val="tx2"/>
                </a:solidFill>
              </a:rPr>
              <a:t>Cas n°1 - CONTRACEPTION</a:t>
            </a:r>
          </a:p>
        </p:txBody>
      </p:sp>
    </p:spTree>
    <p:extLst>
      <p:ext uri="{BB962C8B-B14F-4D97-AF65-F5344CB8AC3E}">
        <p14:creationId xmlns:p14="http://schemas.microsoft.com/office/powerpoint/2010/main" val="199943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lgn="just"/>
            <a:r>
              <a:rPr lang="fr-FR" dirty="0"/>
              <a:t>Quel suivi mettez vous en place? </a:t>
            </a:r>
          </a:p>
          <a:p>
            <a:pPr marL="971550" lvl="1" indent="-514350" algn="just">
              <a:buFont typeface="+mj-lt"/>
              <a:buAutoNum type="alphaUcPeriod"/>
            </a:pPr>
            <a:r>
              <a:rPr lang="fr-FR" dirty="0"/>
              <a:t>l</a:t>
            </a:r>
            <a:r>
              <a:rPr lang="fr-FR"/>
              <a:t>ipides</a:t>
            </a:r>
            <a:endParaRPr lang="fr-FR" dirty="0"/>
          </a:p>
          <a:p>
            <a:pPr marL="971550" lvl="1" indent="-514350" algn="just">
              <a:buFont typeface="+mj-lt"/>
              <a:buAutoNum type="alphaUcPeriod"/>
            </a:pPr>
            <a:r>
              <a:rPr lang="fr-FR"/>
              <a:t>réévaluation </a:t>
            </a:r>
            <a:r>
              <a:rPr lang="fr-FR" dirty="0"/>
              <a:t>régulière des facteurs de risques cardio-vasculaires</a:t>
            </a:r>
          </a:p>
          <a:p>
            <a:pPr marL="971550" lvl="1" indent="-514350" algn="just">
              <a:buFont typeface="+mj-lt"/>
              <a:buAutoNum type="alphaUcPeriod"/>
            </a:pPr>
            <a:r>
              <a:rPr lang="fr-FR"/>
              <a:t>mesure TP</a:t>
            </a:r>
            <a:endParaRPr lang="fr-FR" b="1" dirty="0">
              <a:solidFill>
                <a:srgbClr val="FF0000"/>
              </a:solidFill>
              <a:effectLst>
                <a:outerShdw blurRad="38100" dist="38100" dir="2700000" algn="tl">
                  <a:srgbClr val="000000">
                    <a:alpha val="43137"/>
                  </a:srgbClr>
                </a:outerShdw>
              </a:effectLst>
            </a:endParaRPr>
          </a:p>
          <a:p>
            <a:pPr marL="971550" lvl="1" indent="-514350" algn="just">
              <a:buFont typeface="+mj-lt"/>
              <a:buAutoNum type="alphaUcPeriod"/>
            </a:pPr>
            <a:r>
              <a:rPr lang="fr-FR" dirty="0"/>
              <a:t>NFS</a:t>
            </a:r>
          </a:p>
          <a:p>
            <a:pPr marL="971550" lvl="1" indent="-514350" algn="just">
              <a:buFont typeface="+mj-lt"/>
              <a:buAutoNum type="alphaUcPeriod"/>
            </a:pPr>
            <a:r>
              <a:rPr lang="fr-FR"/>
              <a:t>aucune </a:t>
            </a:r>
            <a:endParaRPr lang="fr-FR" dirty="0"/>
          </a:p>
          <a:p>
            <a:pPr lvl="1" algn="just"/>
            <a:endParaRPr lang="fr-FR" dirty="0"/>
          </a:p>
        </p:txBody>
      </p:sp>
      <p:sp>
        <p:nvSpPr>
          <p:cNvPr id="4" name="Titre 1"/>
          <p:cNvSpPr>
            <a:spLocks noGrp="1"/>
          </p:cNvSpPr>
          <p:nvPr>
            <p:ph type="title"/>
          </p:nvPr>
        </p:nvSpPr>
        <p:spPr>
          <a:xfrm>
            <a:off x="457200" y="274638"/>
            <a:ext cx="8229600" cy="562074"/>
          </a:xfrm>
        </p:spPr>
        <p:txBody>
          <a:bodyPr>
            <a:noAutofit/>
          </a:bodyPr>
          <a:lstStyle/>
          <a:p>
            <a:r>
              <a:rPr lang="fr-FR" sz="4000" b="1" dirty="0">
                <a:solidFill>
                  <a:schemeClr val="tx2"/>
                </a:solidFill>
              </a:rPr>
              <a:t>Cas n°1 - CONTRACEPTION</a:t>
            </a:r>
          </a:p>
        </p:txBody>
      </p:sp>
    </p:spTree>
    <p:extLst>
      <p:ext uri="{BB962C8B-B14F-4D97-AF65-F5344CB8AC3E}">
        <p14:creationId xmlns:p14="http://schemas.microsoft.com/office/powerpoint/2010/main" val="564817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lgn="just"/>
            <a:r>
              <a:rPr lang="fr-FR" dirty="0"/>
              <a:t>Quel suivi mettez vous en place? </a:t>
            </a:r>
          </a:p>
          <a:p>
            <a:pPr marL="971550" lvl="1" indent="-514350" algn="just">
              <a:buFont typeface="+mj-lt"/>
              <a:buAutoNum type="alphaUcPeriod"/>
            </a:pPr>
            <a:r>
              <a:rPr lang="fr-FR" dirty="0"/>
              <a:t>l</a:t>
            </a:r>
            <a:r>
              <a:rPr lang="fr-FR"/>
              <a:t>ipides</a:t>
            </a:r>
            <a:endParaRPr lang="fr-FR" dirty="0"/>
          </a:p>
          <a:p>
            <a:pPr marL="971550" lvl="1" indent="-514350" algn="just">
              <a:buFont typeface="+mj-lt"/>
              <a:buAutoNum type="alphaUcPeriod"/>
            </a:pPr>
            <a:r>
              <a:rPr lang="fr-FR" b="1">
                <a:solidFill>
                  <a:srgbClr val="00B050"/>
                </a:solidFill>
              </a:rPr>
              <a:t>réévaluation </a:t>
            </a:r>
            <a:r>
              <a:rPr lang="fr-FR" b="1" dirty="0">
                <a:solidFill>
                  <a:srgbClr val="00B050"/>
                </a:solidFill>
              </a:rPr>
              <a:t>régulière des facteurs de risques cardio-vasculaires</a:t>
            </a:r>
          </a:p>
          <a:p>
            <a:pPr marL="971550" lvl="1" indent="-514350" algn="just">
              <a:buFont typeface="+mj-lt"/>
              <a:buAutoNum type="alphaUcPeriod"/>
            </a:pPr>
            <a:r>
              <a:rPr lang="fr-FR"/>
              <a:t>mesure </a:t>
            </a:r>
            <a:r>
              <a:rPr lang="fr-FR" dirty="0"/>
              <a:t>TP</a:t>
            </a:r>
          </a:p>
          <a:p>
            <a:pPr marL="971550" lvl="1" indent="-514350" algn="just">
              <a:buFont typeface="+mj-lt"/>
              <a:buAutoNum type="alphaUcPeriod"/>
            </a:pPr>
            <a:r>
              <a:rPr lang="fr-FR" dirty="0"/>
              <a:t>NFS</a:t>
            </a:r>
          </a:p>
          <a:p>
            <a:pPr marL="971550" lvl="1" indent="-514350" algn="just">
              <a:buFont typeface="+mj-lt"/>
              <a:buAutoNum type="alphaUcPeriod"/>
            </a:pPr>
            <a:r>
              <a:rPr lang="fr-FR"/>
              <a:t>aucune </a:t>
            </a:r>
            <a:endParaRPr lang="fr-FR" dirty="0"/>
          </a:p>
          <a:p>
            <a:pPr lvl="1" algn="just"/>
            <a:endParaRPr lang="fr-FR" dirty="0"/>
          </a:p>
        </p:txBody>
      </p:sp>
      <p:sp>
        <p:nvSpPr>
          <p:cNvPr id="4" name="Titre 1"/>
          <p:cNvSpPr>
            <a:spLocks noGrp="1"/>
          </p:cNvSpPr>
          <p:nvPr>
            <p:ph type="title"/>
          </p:nvPr>
        </p:nvSpPr>
        <p:spPr>
          <a:xfrm>
            <a:off x="457200" y="274638"/>
            <a:ext cx="8229600" cy="562074"/>
          </a:xfrm>
        </p:spPr>
        <p:txBody>
          <a:bodyPr>
            <a:noAutofit/>
          </a:bodyPr>
          <a:lstStyle/>
          <a:p>
            <a:r>
              <a:rPr lang="fr-FR" sz="4000" b="1" dirty="0">
                <a:solidFill>
                  <a:schemeClr val="tx2"/>
                </a:solidFill>
              </a:rPr>
              <a:t>Cas n°1 - CONTRACEPTION</a:t>
            </a:r>
          </a:p>
        </p:txBody>
      </p:sp>
    </p:spTree>
    <p:extLst>
      <p:ext uri="{BB962C8B-B14F-4D97-AF65-F5344CB8AC3E}">
        <p14:creationId xmlns:p14="http://schemas.microsoft.com/office/powerpoint/2010/main" val="4110689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74842"/>
            <a:ext cx="8287764" cy="313833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itre 1"/>
          <p:cNvSpPr>
            <a:spLocks noGrp="1"/>
          </p:cNvSpPr>
          <p:nvPr>
            <p:ph type="title"/>
          </p:nvPr>
        </p:nvSpPr>
        <p:spPr>
          <a:xfrm>
            <a:off x="457200" y="274638"/>
            <a:ext cx="8229600" cy="562074"/>
          </a:xfrm>
        </p:spPr>
        <p:txBody>
          <a:bodyPr>
            <a:noAutofit/>
          </a:bodyPr>
          <a:lstStyle/>
          <a:p>
            <a:r>
              <a:rPr lang="fr-FR" sz="4000" b="1" dirty="0">
                <a:solidFill>
                  <a:schemeClr val="tx2"/>
                </a:solidFill>
              </a:rPr>
              <a:t>Cas n°1 - CONTRACEPTION</a:t>
            </a:r>
          </a:p>
        </p:txBody>
      </p:sp>
    </p:spTree>
    <p:extLst>
      <p:ext uri="{BB962C8B-B14F-4D97-AF65-F5344CB8AC3E}">
        <p14:creationId xmlns:p14="http://schemas.microsoft.com/office/powerpoint/2010/main" val="36362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57200" y="274638"/>
            <a:ext cx="8229600" cy="562074"/>
          </a:xfrm>
        </p:spPr>
        <p:txBody>
          <a:bodyPr>
            <a:noAutofit/>
          </a:bodyPr>
          <a:lstStyle/>
          <a:p>
            <a:r>
              <a:rPr lang="fr-FR" sz="4000" b="1" dirty="0">
                <a:solidFill>
                  <a:schemeClr val="tx2"/>
                </a:solidFill>
              </a:rPr>
              <a:t>Cas n°1 - CONTRACEPTION</a:t>
            </a:r>
          </a:p>
        </p:txBody>
      </p:sp>
      <p:sp>
        <p:nvSpPr>
          <p:cNvPr id="6" name="Espace réservé du contenu 2"/>
          <p:cNvSpPr>
            <a:spLocks noGrp="1"/>
          </p:cNvSpPr>
          <p:nvPr>
            <p:ph idx="1"/>
          </p:nvPr>
        </p:nvSpPr>
        <p:spPr>
          <a:xfrm>
            <a:off x="318247" y="1233954"/>
            <a:ext cx="8646241" cy="4351338"/>
          </a:xfrm>
        </p:spPr>
        <p:txBody>
          <a:bodyPr>
            <a:normAutofit fontScale="85000" lnSpcReduction="10000"/>
          </a:bodyPr>
          <a:lstStyle/>
          <a:p>
            <a:pPr marL="0" indent="0" algn="just">
              <a:buNone/>
            </a:pPr>
            <a:r>
              <a:rPr lang="fr-FR" dirty="0"/>
              <a:t>Enfin, elle vous rappelle car il y a eu un cas de méningite dans son lycée. Elle doit recevoir un traitement par rifampicine</a:t>
            </a:r>
            <a:r>
              <a:rPr lang="fr-FR"/>
              <a:t>. </a:t>
            </a:r>
          </a:p>
          <a:p>
            <a:pPr marL="0" indent="0" algn="just">
              <a:buNone/>
            </a:pPr>
            <a:r>
              <a:rPr lang="fr-FR"/>
              <a:t>Est-ce compatible avec sa contraception ? </a:t>
            </a:r>
          </a:p>
          <a:p>
            <a:pPr marL="0" indent="0" algn="just">
              <a:buNone/>
            </a:pPr>
            <a:endParaRPr lang="fr-FR" dirty="0"/>
          </a:p>
          <a:p>
            <a:pPr marL="971550" lvl="1" indent="-514350" algn="just">
              <a:buFont typeface="+mj-lt"/>
              <a:buAutoNum type="alphaUcPeriod"/>
            </a:pPr>
            <a:r>
              <a:rPr lang="fr-FR" sz="2800"/>
              <a:t>il n’y a pas d’interaction médicamenteuse</a:t>
            </a:r>
          </a:p>
          <a:p>
            <a:pPr marL="971550" lvl="1" indent="-514350" algn="just">
              <a:buFont typeface="+mj-lt"/>
              <a:buAutoNum type="alphaUcPeriod"/>
            </a:pPr>
            <a:r>
              <a:rPr lang="fr-FR" sz="2800"/>
              <a:t>il y a un risque de baisse de l’efficacité de la contraception </a:t>
            </a:r>
          </a:p>
          <a:p>
            <a:pPr marL="971550" lvl="1" indent="-514350" algn="just">
              <a:buFont typeface="+mj-lt"/>
              <a:buAutoNum type="alphaUcPeriod"/>
            </a:pPr>
            <a:r>
              <a:rPr lang="fr-FR" sz="2800"/>
              <a:t>la rifampicine est un inducteur enzymatique</a:t>
            </a:r>
          </a:p>
          <a:p>
            <a:pPr marL="971550" lvl="1" indent="-514350" algn="just">
              <a:buFont typeface="+mj-lt"/>
              <a:buAutoNum type="alphaUcPeriod"/>
            </a:pPr>
            <a:r>
              <a:rPr lang="fr-FR" sz="2800"/>
              <a:t>il y a un risque d’inefficacité de la rifampicine</a:t>
            </a:r>
          </a:p>
          <a:p>
            <a:pPr marL="971550" lvl="1" indent="-514350" algn="just">
              <a:buFont typeface="+mj-lt"/>
              <a:buAutoNum type="alphaUcPeriod"/>
            </a:pPr>
            <a:r>
              <a:rPr lang="fr-FR" sz="2800"/>
              <a:t>il y a un risque majorée de thrombose veineuse</a:t>
            </a:r>
          </a:p>
        </p:txBody>
      </p:sp>
    </p:spTree>
    <p:extLst>
      <p:ext uri="{BB962C8B-B14F-4D97-AF65-F5344CB8AC3E}">
        <p14:creationId xmlns:p14="http://schemas.microsoft.com/office/powerpoint/2010/main" val="2919476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57200" y="274638"/>
            <a:ext cx="8229600" cy="562074"/>
          </a:xfrm>
        </p:spPr>
        <p:txBody>
          <a:bodyPr>
            <a:noAutofit/>
          </a:bodyPr>
          <a:lstStyle/>
          <a:p>
            <a:r>
              <a:rPr lang="fr-FR" sz="4000" b="1" dirty="0">
                <a:solidFill>
                  <a:schemeClr val="tx2"/>
                </a:solidFill>
              </a:rPr>
              <a:t>Cas n°1 - CONTRACEPTION</a:t>
            </a:r>
          </a:p>
        </p:txBody>
      </p:sp>
      <p:sp>
        <p:nvSpPr>
          <p:cNvPr id="6" name="Espace réservé du contenu 2"/>
          <p:cNvSpPr>
            <a:spLocks noGrp="1"/>
          </p:cNvSpPr>
          <p:nvPr>
            <p:ph idx="1"/>
          </p:nvPr>
        </p:nvSpPr>
        <p:spPr>
          <a:xfrm>
            <a:off x="318247" y="1233954"/>
            <a:ext cx="8646241" cy="4351338"/>
          </a:xfrm>
        </p:spPr>
        <p:txBody>
          <a:bodyPr>
            <a:normAutofit fontScale="85000" lnSpcReduction="10000"/>
          </a:bodyPr>
          <a:lstStyle/>
          <a:p>
            <a:pPr marL="0" indent="0" algn="just">
              <a:buNone/>
            </a:pPr>
            <a:r>
              <a:rPr lang="fr-FR" dirty="0"/>
              <a:t>Enfin, elle vous rappelle car il y a eu un cas de méningite dans son lycée. Elle doit recevoir un traitement par rifampicine</a:t>
            </a:r>
            <a:r>
              <a:rPr lang="fr-FR"/>
              <a:t>. </a:t>
            </a:r>
          </a:p>
          <a:p>
            <a:pPr marL="0" indent="0" algn="just">
              <a:buNone/>
            </a:pPr>
            <a:r>
              <a:rPr lang="fr-FR"/>
              <a:t>Est-ce compatible avec sa contraception ? </a:t>
            </a:r>
          </a:p>
          <a:p>
            <a:pPr marL="0" indent="0" algn="just">
              <a:buNone/>
            </a:pPr>
            <a:endParaRPr lang="fr-FR" dirty="0"/>
          </a:p>
          <a:p>
            <a:pPr marL="971550" lvl="1" indent="-514350" algn="just">
              <a:buFont typeface="+mj-lt"/>
              <a:buAutoNum type="alphaUcPeriod"/>
            </a:pPr>
            <a:r>
              <a:rPr lang="fr-FR" sz="2800"/>
              <a:t>il n’y a pas d’interaction médicamenteuse</a:t>
            </a:r>
          </a:p>
          <a:p>
            <a:pPr marL="971550" lvl="1" indent="-514350" algn="just">
              <a:buFont typeface="+mj-lt"/>
              <a:buAutoNum type="alphaUcPeriod"/>
            </a:pPr>
            <a:r>
              <a:rPr lang="fr-FR" sz="2800" b="1">
                <a:solidFill>
                  <a:srgbClr val="00B050"/>
                </a:solidFill>
              </a:rPr>
              <a:t>il y a un risque de baisse de l’efficacité de la contraception </a:t>
            </a:r>
          </a:p>
          <a:p>
            <a:pPr marL="971550" lvl="1" indent="-514350" algn="just">
              <a:buFont typeface="+mj-lt"/>
              <a:buAutoNum type="alphaUcPeriod"/>
            </a:pPr>
            <a:r>
              <a:rPr lang="fr-FR" sz="2800" b="1">
                <a:solidFill>
                  <a:srgbClr val="00B050"/>
                </a:solidFill>
              </a:rPr>
              <a:t>la rifampicine est un inducteur enzymatique</a:t>
            </a:r>
          </a:p>
          <a:p>
            <a:pPr marL="971550" lvl="1" indent="-514350" algn="just">
              <a:buFont typeface="+mj-lt"/>
              <a:buAutoNum type="alphaUcPeriod"/>
            </a:pPr>
            <a:r>
              <a:rPr lang="fr-FR" sz="2800"/>
              <a:t>il y a un risque d’inefficacité de la rifampicine</a:t>
            </a:r>
          </a:p>
          <a:p>
            <a:pPr marL="971550" lvl="1" indent="-514350" algn="just">
              <a:buFont typeface="+mj-lt"/>
              <a:buAutoNum type="alphaUcPeriod"/>
            </a:pPr>
            <a:r>
              <a:rPr lang="fr-FR" sz="2800"/>
              <a:t>il y a un risque majorée de thrombose veineuse</a:t>
            </a:r>
          </a:p>
        </p:txBody>
      </p:sp>
    </p:spTree>
    <p:extLst>
      <p:ext uri="{BB962C8B-B14F-4D97-AF65-F5344CB8AC3E}">
        <p14:creationId xmlns:p14="http://schemas.microsoft.com/office/powerpoint/2010/main" val="36977471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484784"/>
            <a:ext cx="8640960"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323528" y="3068960"/>
            <a:ext cx="8640960"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itre 1"/>
          <p:cNvSpPr txBox="1">
            <a:spLocks/>
          </p:cNvSpPr>
          <p:nvPr/>
        </p:nvSpPr>
        <p:spPr>
          <a:xfrm>
            <a:off x="457200" y="274638"/>
            <a:ext cx="8229600"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4000" b="1">
                <a:solidFill>
                  <a:schemeClr val="tx2"/>
                </a:solidFill>
              </a:rPr>
              <a:t>Cas n°1 - CONTRACEPTION</a:t>
            </a:r>
            <a:endParaRPr lang="fr-FR" sz="4000" b="1" dirty="0">
              <a:solidFill>
                <a:schemeClr val="tx2"/>
              </a:solidFill>
            </a:endParaRPr>
          </a:p>
        </p:txBody>
      </p:sp>
      <p:sp>
        <p:nvSpPr>
          <p:cNvPr id="3" name="ZoneTexte 2"/>
          <p:cNvSpPr txBox="1"/>
          <p:nvPr/>
        </p:nvSpPr>
        <p:spPr>
          <a:xfrm>
            <a:off x="323528" y="1268760"/>
            <a:ext cx="8363272" cy="3108543"/>
          </a:xfrm>
          <a:prstGeom prst="rect">
            <a:avLst/>
          </a:prstGeom>
          <a:noFill/>
        </p:spPr>
        <p:txBody>
          <a:bodyPr wrap="square" rtlCol="0">
            <a:spAutoFit/>
          </a:bodyPr>
          <a:lstStyle/>
          <a:p>
            <a:pPr algn="just"/>
            <a:r>
              <a:rPr lang="fr-FR" sz="2800" b="1" dirty="0"/>
              <a:t>Rifampicine = INDUCTEUR ENZYMATIQUE</a:t>
            </a:r>
          </a:p>
          <a:p>
            <a:pPr algn="just"/>
            <a:endParaRPr lang="fr-FR" sz="2800" b="1" dirty="0"/>
          </a:p>
          <a:p>
            <a:pPr marL="342900" indent="-342900" algn="just">
              <a:buFont typeface="Wingdings"/>
              <a:buChar char="ð"/>
            </a:pPr>
            <a:r>
              <a:rPr lang="fr-FR" sz="2800" dirty="0"/>
              <a:t>Risque de diminution de l’efficacité contraceptive du contraceptif hormonal par augmentation de son métabolisme par l’inducteur</a:t>
            </a:r>
          </a:p>
          <a:p>
            <a:pPr algn="just"/>
            <a:endParaRPr lang="fr-FR" sz="2800" dirty="0"/>
          </a:p>
          <a:p>
            <a:pPr marL="800100" lvl="1" indent="-342900" algn="just">
              <a:buFont typeface="Wingdings"/>
              <a:buChar char="ð"/>
            </a:pPr>
            <a:r>
              <a:rPr lang="fr-FR" sz="2800" b="1" dirty="0">
                <a:solidFill>
                  <a:srgbClr val="FF0000"/>
                </a:solidFill>
              </a:rPr>
              <a:t> ASSOCIATION DECONSEILLEE</a:t>
            </a:r>
          </a:p>
        </p:txBody>
      </p:sp>
      <p:sp>
        <p:nvSpPr>
          <p:cNvPr id="8" name="Rectangle 7"/>
          <p:cNvSpPr/>
          <p:nvPr/>
        </p:nvSpPr>
        <p:spPr>
          <a:xfrm>
            <a:off x="323528" y="6021288"/>
            <a:ext cx="8640960" cy="584775"/>
          </a:xfrm>
          <a:prstGeom prst="rect">
            <a:avLst/>
          </a:prstGeom>
        </p:spPr>
        <p:txBody>
          <a:bodyPr wrap="square">
            <a:spAutoFit/>
          </a:bodyPr>
          <a:lstStyle/>
          <a:p>
            <a:r>
              <a:rPr lang="fr-FR" sz="1600" dirty="0"/>
              <a:t>https://ansm.sante.fr/var/ansm_site/storage/original/application/a90a7e83a649086c46aa73ea1f9e1b56.pdf</a:t>
            </a:r>
          </a:p>
        </p:txBody>
      </p:sp>
    </p:spTree>
    <p:extLst>
      <p:ext uri="{BB962C8B-B14F-4D97-AF65-F5344CB8AC3E}">
        <p14:creationId xmlns:p14="http://schemas.microsoft.com/office/powerpoint/2010/main" val="3626743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35496" y="2226344"/>
            <a:ext cx="9144000" cy="4154984"/>
          </a:xfrm>
          <a:prstGeom prst="rect">
            <a:avLst/>
          </a:prstGeom>
          <a:noFill/>
        </p:spPr>
        <p:txBody>
          <a:bodyPr wrap="square" rtlCol="0">
            <a:spAutoFit/>
          </a:bodyPr>
          <a:lstStyle/>
          <a:p>
            <a:pPr algn="just"/>
            <a:r>
              <a:rPr lang="fr-FR" sz="2400" dirty="0"/>
              <a:t>Si « A », substrat d’un CYP donné est </a:t>
            </a:r>
            <a:r>
              <a:rPr lang="fr-FR" sz="2400" dirty="0" err="1"/>
              <a:t>co</a:t>
            </a:r>
            <a:r>
              <a:rPr lang="fr-FR" sz="2400" dirty="0"/>
              <a:t>-prescrit avec « B », inducteur de ce CYP, l’exposition à « A » diminue </a:t>
            </a:r>
            <a:r>
              <a:rPr lang="fr-FR" sz="2400" b="1" dirty="0">
                <a:sym typeface="Wingdings" panose="05000000000000000000" pitchFamily="2" charset="2"/>
              </a:rPr>
              <a:t> </a:t>
            </a:r>
            <a:r>
              <a:rPr lang="fr-FR" sz="2400" b="1" dirty="0"/>
              <a:t>risque de sous-dosage et donc perte d’efficacité</a:t>
            </a:r>
          </a:p>
          <a:p>
            <a:pPr algn="just"/>
            <a:endParaRPr lang="fr-FR" sz="2400" dirty="0"/>
          </a:p>
          <a:p>
            <a:pPr algn="just"/>
            <a:r>
              <a:rPr lang="fr-FR" sz="2400" dirty="0"/>
              <a:t>L’induction </a:t>
            </a:r>
            <a:r>
              <a:rPr lang="fr-FR" sz="2400" b="1" dirty="0"/>
              <a:t>est un phénomène retardé (10-15 jours) et dose-dépendant</a:t>
            </a:r>
          </a:p>
          <a:p>
            <a:pPr algn="just"/>
            <a:endParaRPr lang="fr-FR" sz="2400" dirty="0"/>
          </a:p>
          <a:p>
            <a:pPr algn="just"/>
            <a:r>
              <a:rPr lang="fr-FR" sz="2400" dirty="0"/>
              <a:t>Elle </a:t>
            </a:r>
            <a:r>
              <a:rPr lang="fr-FR" sz="2400" b="1" dirty="0"/>
              <a:t>disparait progressivement à l’arrêt du médicament inducteur</a:t>
            </a:r>
          </a:p>
          <a:p>
            <a:pPr algn="just"/>
            <a:r>
              <a:rPr lang="fr-FR" altLang="fr-FR" sz="2400" dirty="0"/>
              <a:t>Risque à l’instauration et à l’arrêt de l’inducteur</a:t>
            </a:r>
            <a:endParaRPr lang="fr-FR" sz="2400" dirty="0"/>
          </a:p>
          <a:p>
            <a:pPr algn="just"/>
            <a:endParaRPr lang="fr-FR" sz="2400" dirty="0"/>
          </a:p>
          <a:p>
            <a:pPr algn="just"/>
            <a:r>
              <a:rPr lang="fr-FR" sz="2400" dirty="0"/>
              <a:t>Les principaux inducteurs ne sont généralement pas spécifique d’un CYP donné</a:t>
            </a:r>
          </a:p>
        </p:txBody>
      </p:sp>
      <p:sp>
        <p:nvSpPr>
          <p:cNvPr id="3" name="Espace réservé du numéro de diapositive 2"/>
          <p:cNvSpPr>
            <a:spLocks noGrp="1"/>
          </p:cNvSpPr>
          <p:nvPr>
            <p:ph type="sldNum" sz="quarter" idx="12"/>
          </p:nvPr>
        </p:nvSpPr>
        <p:spPr/>
        <p:txBody>
          <a:bodyPr/>
          <a:lstStyle/>
          <a:p>
            <a:fld id="{CF4668DC-857F-487D-BFFA-8C0CA5037977}" type="slidenum">
              <a:rPr lang="fr-BE" smtClean="0"/>
              <a:t>27</a:t>
            </a:fld>
            <a:endParaRPr lang="fr-BE"/>
          </a:p>
        </p:txBody>
      </p:sp>
      <p:sp>
        <p:nvSpPr>
          <p:cNvPr id="4" name="Espace réservé de la date 3"/>
          <p:cNvSpPr>
            <a:spLocks noGrp="1"/>
          </p:cNvSpPr>
          <p:nvPr>
            <p:ph type="dt" sz="half" idx="10"/>
          </p:nvPr>
        </p:nvSpPr>
        <p:spPr/>
        <p:txBody>
          <a:bodyPr/>
          <a:lstStyle/>
          <a:p>
            <a:r>
              <a:rPr lang="fr-FR"/>
              <a:t>24/01/2018</a:t>
            </a:r>
            <a:endParaRPr lang="fr-BE"/>
          </a:p>
        </p:txBody>
      </p:sp>
      <p:sp>
        <p:nvSpPr>
          <p:cNvPr id="11" name="ZoneTexte 10"/>
          <p:cNvSpPr txBox="1"/>
          <p:nvPr/>
        </p:nvSpPr>
        <p:spPr>
          <a:xfrm>
            <a:off x="2339752" y="1426826"/>
            <a:ext cx="4608512" cy="584775"/>
          </a:xfrm>
          <a:prstGeom prst="rect">
            <a:avLst/>
          </a:prstGeom>
          <a:solidFill>
            <a:schemeClr val="accent2">
              <a:lumMod val="20000"/>
              <a:lumOff val="80000"/>
            </a:schemeClr>
          </a:solidFill>
        </p:spPr>
        <p:txBody>
          <a:bodyPr wrap="square" rtlCol="0">
            <a:spAutoFit/>
          </a:bodyPr>
          <a:lstStyle/>
          <a:p>
            <a:pPr algn="ctr"/>
            <a:r>
              <a:rPr lang="fr-FR" sz="3200" b="1" dirty="0"/>
              <a:t>Induction enzymatique </a:t>
            </a:r>
          </a:p>
        </p:txBody>
      </p:sp>
      <p:sp>
        <p:nvSpPr>
          <p:cNvPr id="8" name="Titre 1"/>
          <p:cNvSpPr>
            <a:spLocks noGrp="1"/>
          </p:cNvSpPr>
          <p:nvPr>
            <p:ph type="title"/>
          </p:nvPr>
        </p:nvSpPr>
        <p:spPr>
          <a:xfrm>
            <a:off x="457200" y="274638"/>
            <a:ext cx="8229600" cy="562074"/>
          </a:xfrm>
        </p:spPr>
        <p:txBody>
          <a:bodyPr>
            <a:noAutofit/>
          </a:bodyPr>
          <a:lstStyle/>
          <a:p>
            <a:r>
              <a:rPr lang="fr-FR" sz="4000" b="1" dirty="0">
                <a:solidFill>
                  <a:schemeClr val="tx2"/>
                </a:solidFill>
              </a:rPr>
              <a:t>Cas n°1 - CONTRACEPTION</a:t>
            </a:r>
          </a:p>
        </p:txBody>
      </p:sp>
    </p:spTree>
    <p:extLst>
      <p:ext uri="{BB962C8B-B14F-4D97-AF65-F5344CB8AC3E}">
        <p14:creationId xmlns:p14="http://schemas.microsoft.com/office/powerpoint/2010/main" val="24841008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107504" y="980728"/>
            <a:ext cx="8812110" cy="5652293"/>
          </a:xfrm>
          <a:prstGeom prst="rect">
            <a:avLst/>
          </a:prstGeom>
        </p:spPr>
      </p:pic>
      <p:sp>
        <p:nvSpPr>
          <p:cNvPr id="5" name="Titre 1"/>
          <p:cNvSpPr>
            <a:spLocks noGrp="1"/>
          </p:cNvSpPr>
          <p:nvPr>
            <p:ph type="title"/>
          </p:nvPr>
        </p:nvSpPr>
        <p:spPr>
          <a:xfrm>
            <a:off x="457200" y="274638"/>
            <a:ext cx="8229600" cy="562074"/>
          </a:xfrm>
        </p:spPr>
        <p:txBody>
          <a:bodyPr>
            <a:noAutofit/>
          </a:bodyPr>
          <a:lstStyle/>
          <a:p>
            <a:r>
              <a:rPr lang="fr-FR" sz="4000" b="1" dirty="0">
                <a:solidFill>
                  <a:schemeClr val="tx2"/>
                </a:solidFill>
              </a:rPr>
              <a:t>Cas n°1 - CONTRACEPTION</a:t>
            </a:r>
          </a:p>
        </p:txBody>
      </p:sp>
    </p:spTree>
    <p:extLst>
      <p:ext uri="{BB962C8B-B14F-4D97-AF65-F5344CB8AC3E}">
        <p14:creationId xmlns:p14="http://schemas.microsoft.com/office/powerpoint/2010/main" val="30620130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8435280" cy="4525963"/>
          </a:xfrm>
        </p:spPr>
        <p:txBody>
          <a:bodyPr>
            <a:normAutofit fontScale="92500" lnSpcReduction="20000"/>
          </a:bodyPr>
          <a:lstStyle/>
          <a:p>
            <a:pPr marL="0" indent="0" algn="just">
              <a:buNone/>
            </a:pPr>
            <a:r>
              <a:rPr lang="fr-FR" dirty="0"/>
              <a:t>Femme âgée de 91 ans, antécédent d’AC/FA, hypertension artérielle, glaucome, goutte</a:t>
            </a:r>
          </a:p>
          <a:p>
            <a:pPr marL="0" indent="0" algn="just">
              <a:buNone/>
            </a:pPr>
            <a:r>
              <a:rPr lang="fr-FR" dirty="0"/>
              <a:t>Traitement au long cours : </a:t>
            </a:r>
          </a:p>
          <a:p>
            <a:pPr lvl="1" algn="just"/>
            <a:r>
              <a:rPr lang="fr-FR" dirty="0" err="1"/>
              <a:t>timolol</a:t>
            </a:r>
            <a:r>
              <a:rPr lang="fr-FR" dirty="0"/>
              <a:t> collyre, </a:t>
            </a:r>
          </a:p>
          <a:p>
            <a:pPr lvl="1" algn="just"/>
            <a:r>
              <a:rPr lang="fr-FR" dirty="0"/>
              <a:t>COUMADINE (</a:t>
            </a:r>
            <a:r>
              <a:rPr lang="fr-FR" dirty="0" err="1"/>
              <a:t>warfarine</a:t>
            </a:r>
            <a:r>
              <a:rPr lang="fr-FR" dirty="0"/>
              <a:t>), </a:t>
            </a:r>
          </a:p>
          <a:p>
            <a:pPr lvl="1" algn="just"/>
            <a:r>
              <a:rPr lang="fr-FR" dirty="0"/>
              <a:t>EUPANTOL (</a:t>
            </a:r>
            <a:r>
              <a:rPr lang="fr-FR" dirty="0" err="1"/>
              <a:t>pantoprazole</a:t>
            </a:r>
            <a:r>
              <a:rPr lang="fr-FR" dirty="0"/>
              <a:t>), </a:t>
            </a:r>
          </a:p>
          <a:p>
            <a:pPr lvl="1" algn="just"/>
            <a:r>
              <a:rPr lang="fr-FR" dirty="0"/>
              <a:t>TAREG (</a:t>
            </a:r>
            <a:r>
              <a:rPr lang="fr-FR" dirty="0" err="1"/>
              <a:t>sartan</a:t>
            </a:r>
            <a:r>
              <a:rPr lang="fr-FR" dirty="0"/>
              <a:t>), </a:t>
            </a:r>
          </a:p>
          <a:p>
            <a:pPr lvl="1" algn="just"/>
            <a:r>
              <a:rPr lang="fr-FR" dirty="0"/>
              <a:t>allopurinol</a:t>
            </a:r>
          </a:p>
          <a:p>
            <a:pPr marL="0" indent="0" algn="just">
              <a:buNone/>
            </a:pPr>
            <a:r>
              <a:rPr lang="fr-FR" dirty="0"/>
              <a:t>Elle vient vous voir pour une crise de goutte. </a:t>
            </a:r>
          </a:p>
          <a:p>
            <a:pPr marL="0" indent="0" algn="just">
              <a:buNone/>
            </a:pPr>
            <a:r>
              <a:rPr lang="fr-FR" dirty="0"/>
              <a:t>Vous envisagez une prescription de colchicine</a:t>
            </a:r>
          </a:p>
        </p:txBody>
      </p:sp>
      <p:sp>
        <p:nvSpPr>
          <p:cNvPr id="5" name="Titre 1"/>
          <p:cNvSpPr txBox="1">
            <a:spLocks/>
          </p:cNvSpPr>
          <p:nvPr/>
        </p:nvSpPr>
        <p:spPr>
          <a:xfrm>
            <a:off x="457200" y="274638"/>
            <a:ext cx="8229600"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4000" b="1" dirty="0">
                <a:solidFill>
                  <a:schemeClr val="tx2"/>
                </a:solidFill>
              </a:rPr>
              <a:t>Cas n°2 - COLCHICINE</a:t>
            </a:r>
          </a:p>
        </p:txBody>
      </p:sp>
    </p:spTree>
    <p:extLst>
      <p:ext uri="{BB962C8B-B14F-4D97-AF65-F5344CB8AC3E}">
        <p14:creationId xmlns:p14="http://schemas.microsoft.com/office/powerpoint/2010/main" val="2849916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62074"/>
          </a:xfrm>
        </p:spPr>
        <p:txBody>
          <a:bodyPr>
            <a:noAutofit/>
          </a:bodyPr>
          <a:lstStyle/>
          <a:p>
            <a:r>
              <a:rPr lang="fr-FR" sz="4000" b="1" dirty="0">
                <a:solidFill>
                  <a:schemeClr val="tx2"/>
                </a:solidFill>
              </a:rPr>
              <a:t>Cas n°1 - CONTRACEPTION</a:t>
            </a:r>
          </a:p>
        </p:txBody>
      </p:sp>
      <p:sp>
        <p:nvSpPr>
          <p:cNvPr id="3" name="Espace réservé du contenu 2"/>
          <p:cNvSpPr>
            <a:spLocks noGrp="1"/>
          </p:cNvSpPr>
          <p:nvPr>
            <p:ph idx="1"/>
          </p:nvPr>
        </p:nvSpPr>
        <p:spPr>
          <a:xfrm>
            <a:off x="251520" y="1600200"/>
            <a:ext cx="8712968" cy="4925144"/>
          </a:xfrm>
        </p:spPr>
        <p:txBody>
          <a:bodyPr>
            <a:normAutofit lnSpcReduction="10000"/>
          </a:bodyPr>
          <a:lstStyle/>
          <a:p>
            <a:pPr marL="0" indent="0" algn="just">
              <a:buNone/>
            </a:pPr>
            <a:r>
              <a:rPr lang="fr-FR" dirty="0"/>
              <a:t>Jeune fille âgée de 17 ans vient vous voir pour une contraception. Lors de votre interrogatoire, quels éléments sont particulièrement importants à connaitre ? </a:t>
            </a:r>
          </a:p>
          <a:p>
            <a:pPr marL="0" indent="0" algn="just">
              <a:buNone/>
            </a:pPr>
            <a:endParaRPr lang="fr-FR" dirty="0"/>
          </a:p>
          <a:p>
            <a:pPr marL="971550" lvl="1" indent="-514350" algn="just">
              <a:buFont typeface="+mj-lt"/>
              <a:buAutoNum type="alphaUcPeriod"/>
            </a:pPr>
            <a:r>
              <a:rPr lang="fr-FR" dirty="0"/>
              <a:t>poids</a:t>
            </a:r>
          </a:p>
          <a:p>
            <a:pPr marL="971550" lvl="1" indent="-514350" algn="just">
              <a:buFont typeface="+mj-lt"/>
              <a:buAutoNum type="alphaUcPeriod"/>
            </a:pPr>
            <a:r>
              <a:rPr lang="fr-FR" dirty="0"/>
              <a:t>tabac</a:t>
            </a:r>
          </a:p>
          <a:p>
            <a:pPr marL="971550" lvl="1" indent="-514350" algn="just">
              <a:buFont typeface="+mj-lt"/>
              <a:buAutoNum type="alphaUcPeriod"/>
            </a:pPr>
            <a:r>
              <a:rPr lang="fr-FR" dirty="0"/>
              <a:t>accord des parents</a:t>
            </a:r>
          </a:p>
          <a:p>
            <a:pPr marL="971550" lvl="1" indent="-514350" algn="just">
              <a:buFont typeface="+mj-lt"/>
              <a:buAutoNum type="alphaUcPeriod"/>
            </a:pPr>
            <a:r>
              <a:rPr lang="fr-FR" dirty="0"/>
              <a:t>antécédents médicaux personnels</a:t>
            </a:r>
          </a:p>
          <a:p>
            <a:pPr marL="971550" lvl="1" indent="-514350" algn="just">
              <a:buFont typeface="+mj-lt"/>
              <a:buAutoNum type="alphaUcPeriod"/>
            </a:pPr>
            <a:r>
              <a:rPr lang="fr-FR" dirty="0"/>
              <a:t>antécédents médicaux familiaux</a:t>
            </a:r>
          </a:p>
          <a:p>
            <a:pPr lvl="1" algn="just"/>
            <a:endParaRPr lang="fr-FR" dirty="0"/>
          </a:p>
        </p:txBody>
      </p:sp>
    </p:spTree>
    <p:extLst>
      <p:ext uri="{BB962C8B-B14F-4D97-AF65-F5344CB8AC3E}">
        <p14:creationId xmlns:p14="http://schemas.microsoft.com/office/powerpoint/2010/main" val="5686475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3E38D195-55B1-48C8-AFE8-EED7FA417749}" type="slidenum">
              <a:rPr lang="fr-FR" smtClean="0"/>
              <a:t>30</a:t>
            </a:fld>
            <a:endParaRPr lang="fr-FR"/>
          </a:p>
        </p:txBody>
      </p:sp>
      <p:sp>
        <p:nvSpPr>
          <p:cNvPr id="6" name="Titre 1"/>
          <p:cNvSpPr txBox="1">
            <a:spLocks/>
          </p:cNvSpPr>
          <p:nvPr/>
        </p:nvSpPr>
        <p:spPr>
          <a:xfrm>
            <a:off x="457200" y="274638"/>
            <a:ext cx="8229600"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4000" b="1" dirty="0">
                <a:solidFill>
                  <a:schemeClr val="tx2"/>
                </a:solidFill>
              </a:rPr>
              <a:t>Cas n°2 - COLCHICINE</a:t>
            </a:r>
          </a:p>
        </p:txBody>
      </p:sp>
      <p:sp>
        <p:nvSpPr>
          <p:cNvPr id="8" name="Espace réservé du contenu 2"/>
          <p:cNvSpPr>
            <a:spLocks noGrp="1"/>
          </p:cNvSpPr>
          <p:nvPr>
            <p:ph idx="1"/>
          </p:nvPr>
        </p:nvSpPr>
        <p:spPr>
          <a:xfrm>
            <a:off x="239349" y="1600201"/>
            <a:ext cx="8653131" cy="4525963"/>
          </a:xfrm>
        </p:spPr>
        <p:txBody>
          <a:bodyPr/>
          <a:lstStyle/>
          <a:p>
            <a:pPr algn="just"/>
            <a:r>
              <a:rPr lang="fr-FR" dirty="0"/>
              <a:t>Quelles réponses sont vraies ? </a:t>
            </a:r>
          </a:p>
          <a:p>
            <a:pPr marL="0" indent="0" algn="just">
              <a:buNone/>
            </a:pPr>
            <a:r>
              <a:rPr lang="fr-FR" dirty="0"/>
              <a:t>La colchicine est : </a:t>
            </a:r>
          </a:p>
          <a:p>
            <a:pPr marL="971550" lvl="1" indent="-514350" algn="just">
              <a:buFont typeface="+mj-lt"/>
              <a:buAutoNum type="alphaUcPeriod"/>
            </a:pPr>
            <a:r>
              <a:rPr lang="fr-FR" dirty="0"/>
              <a:t>un médicament à marge thérapeutique étroite</a:t>
            </a:r>
          </a:p>
          <a:p>
            <a:pPr marL="971550" lvl="1" indent="-514350" algn="just">
              <a:buFont typeface="+mj-lt"/>
              <a:buAutoNum type="alphaUcPeriod"/>
            </a:pPr>
            <a:r>
              <a:rPr lang="fr-FR" dirty="0"/>
              <a:t>présente une courte demi-vie d’élimination</a:t>
            </a:r>
          </a:p>
          <a:p>
            <a:pPr marL="971550" lvl="1" indent="-514350" algn="just">
              <a:buFont typeface="+mj-lt"/>
              <a:buAutoNum type="alphaUcPeriod"/>
            </a:pPr>
            <a:r>
              <a:rPr lang="fr-FR" dirty="0"/>
              <a:t>est à l’origine de diarrhée en cas de surdosage</a:t>
            </a:r>
          </a:p>
          <a:p>
            <a:pPr marL="971550" lvl="1" indent="-514350" algn="just">
              <a:buFont typeface="+mj-lt"/>
              <a:buAutoNum type="alphaUcPeriod"/>
            </a:pPr>
            <a:r>
              <a:rPr lang="fr-FR" dirty="0"/>
              <a:t>est éliminée majoritairement par voie rénale</a:t>
            </a:r>
          </a:p>
          <a:p>
            <a:pPr marL="971550" lvl="1" indent="-514350" algn="just">
              <a:buFont typeface="+mj-lt"/>
              <a:buAutoNum type="alphaUcPeriod"/>
            </a:pPr>
            <a:r>
              <a:rPr lang="fr-FR" dirty="0"/>
              <a:t>est contre-indiquée en cas d’insuffisance rénale sévère (Cl &lt; 30 ml/min)</a:t>
            </a:r>
          </a:p>
          <a:p>
            <a:pPr lvl="1" algn="just"/>
            <a:endParaRPr lang="fr-FR" dirty="0"/>
          </a:p>
          <a:p>
            <a:pPr lvl="1" algn="just"/>
            <a:endParaRPr lang="fr-FR" dirty="0"/>
          </a:p>
        </p:txBody>
      </p:sp>
    </p:spTree>
    <p:extLst>
      <p:ext uri="{BB962C8B-B14F-4D97-AF65-F5344CB8AC3E}">
        <p14:creationId xmlns:p14="http://schemas.microsoft.com/office/powerpoint/2010/main" val="32357418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3E38D195-55B1-48C8-AFE8-EED7FA417749}" type="slidenum">
              <a:rPr lang="fr-FR" smtClean="0"/>
              <a:t>31</a:t>
            </a:fld>
            <a:endParaRPr lang="fr-FR"/>
          </a:p>
        </p:txBody>
      </p:sp>
      <p:sp>
        <p:nvSpPr>
          <p:cNvPr id="6" name="Titre 1"/>
          <p:cNvSpPr txBox="1">
            <a:spLocks/>
          </p:cNvSpPr>
          <p:nvPr/>
        </p:nvSpPr>
        <p:spPr>
          <a:xfrm>
            <a:off x="457200" y="274638"/>
            <a:ext cx="8229600"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4000" b="1" dirty="0">
                <a:solidFill>
                  <a:schemeClr val="tx2"/>
                </a:solidFill>
              </a:rPr>
              <a:t>Cas n°2 - COLCHICINE</a:t>
            </a:r>
          </a:p>
        </p:txBody>
      </p:sp>
      <p:sp>
        <p:nvSpPr>
          <p:cNvPr id="8" name="Espace réservé du contenu 2"/>
          <p:cNvSpPr>
            <a:spLocks noGrp="1"/>
          </p:cNvSpPr>
          <p:nvPr>
            <p:ph idx="1"/>
          </p:nvPr>
        </p:nvSpPr>
        <p:spPr>
          <a:xfrm>
            <a:off x="239349" y="1600201"/>
            <a:ext cx="8653131" cy="4525963"/>
          </a:xfrm>
        </p:spPr>
        <p:txBody>
          <a:bodyPr/>
          <a:lstStyle/>
          <a:p>
            <a:pPr algn="just"/>
            <a:r>
              <a:rPr lang="fr-FR" dirty="0"/>
              <a:t>Quelles réponses sont vraies </a:t>
            </a:r>
            <a:r>
              <a:rPr lang="fr-FR"/>
              <a:t>? </a:t>
            </a:r>
          </a:p>
          <a:p>
            <a:pPr marL="0" indent="0" algn="just">
              <a:buNone/>
            </a:pPr>
            <a:r>
              <a:rPr lang="fr-FR"/>
              <a:t>La </a:t>
            </a:r>
            <a:r>
              <a:rPr lang="fr-FR" dirty="0"/>
              <a:t>colchicine est : </a:t>
            </a:r>
          </a:p>
          <a:p>
            <a:pPr marL="971550" lvl="1" indent="-514350" algn="just">
              <a:buFont typeface="+mj-lt"/>
              <a:buAutoNum type="alphaUcPeriod"/>
            </a:pPr>
            <a:r>
              <a:rPr lang="fr-FR" b="1">
                <a:solidFill>
                  <a:srgbClr val="00B050"/>
                </a:solidFill>
              </a:rPr>
              <a:t>un </a:t>
            </a:r>
            <a:r>
              <a:rPr lang="fr-FR" b="1" dirty="0">
                <a:solidFill>
                  <a:srgbClr val="00B050"/>
                </a:solidFill>
              </a:rPr>
              <a:t>médicament à marge thérapeutique étroite</a:t>
            </a:r>
          </a:p>
          <a:p>
            <a:pPr marL="971550" lvl="1" indent="-514350" algn="just">
              <a:buFont typeface="+mj-lt"/>
              <a:buAutoNum type="alphaUcPeriod"/>
            </a:pPr>
            <a:r>
              <a:rPr lang="fr-FR" dirty="0"/>
              <a:t>p</a:t>
            </a:r>
            <a:r>
              <a:rPr lang="fr-FR"/>
              <a:t>résente </a:t>
            </a:r>
            <a:r>
              <a:rPr lang="fr-FR" dirty="0"/>
              <a:t>une courte demi-vie d’élimination</a:t>
            </a:r>
          </a:p>
          <a:p>
            <a:pPr marL="971550" lvl="1" indent="-514350" algn="just">
              <a:buFont typeface="+mj-lt"/>
              <a:buAutoNum type="alphaUcPeriod"/>
            </a:pPr>
            <a:r>
              <a:rPr lang="fr-FR" b="1" dirty="0">
                <a:solidFill>
                  <a:srgbClr val="00B050"/>
                </a:solidFill>
              </a:rPr>
              <a:t>e</a:t>
            </a:r>
            <a:r>
              <a:rPr lang="fr-FR" b="1">
                <a:solidFill>
                  <a:srgbClr val="00B050"/>
                </a:solidFill>
              </a:rPr>
              <a:t>st </a:t>
            </a:r>
            <a:r>
              <a:rPr lang="fr-FR" b="1" dirty="0">
                <a:solidFill>
                  <a:srgbClr val="00B050"/>
                </a:solidFill>
              </a:rPr>
              <a:t>à l’origine de diarrhée en cas de surdosage</a:t>
            </a:r>
          </a:p>
          <a:p>
            <a:pPr marL="971550" lvl="1" indent="-514350" algn="just">
              <a:buFont typeface="+mj-lt"/>
              <a:buAutoNum type="alphaUcPeriod"/>
            </a:pPr>
            <a:r>
              <a:rPr lang="fr-FR" dirty="0"/>
              <a:t>e</a:t>
            </a:r>
            <a:r>
              <a:rPr lang="fr-FR"/>
              <a:t>st </a:t>
            </a:r>
            <a:r>
              <a:rPr lang="fr-FR" dirty="0"/>
              <a:t>éliminer majoritairement par voie rénale</a:t>
            </a:r>
          </a:p>
          <a:p>
            <a:pPr marL="971550" lvl="1" indent="-514350" algn="just">
              <a:buFont typeface="+mj-lt"/>
              <a:buAutoNum type="alphaUcPeriod"/>
            </a:pPr>
            <a:r>
              <a:rPr lang="fr-FR" b="1" dirty="0">
                <a:solidFill>
                  <a:srgbClr val="00B050"/>
                </a:solidFill>
              </a:rPr>
              <a:t>e</a:t>
            </a:r>
            <a:r>
              <a:rPr lang="fr-FR" b="1">
                <a:solidFill>
                  <a:srgbClr val="00B050"/>
                </a:solidFill>
              </a:rPr>
              <a:t>st </a:t>
            </a:r>
            <a:r>
              <a:rPr lang="fr-FR" b="1" dirty="0">
                <a:solidFill>
                  <a:srgbClr val="00B050"/>
                </a:solidFill>
              </a:rPr>
              <a:t>contre-indiquée en cas d’insuffisance rénale sévère (Cl &lt; 30 ml/min)</a:t>
            </a:r>
          </a:p>
          <a:p>
            <a:pPr lvl="1" algn="just"/>
            <a:endParaRPr lang="fr-FR" dirty="0"/>
          </a:p>
          <a:p>
            <a:pPr lvl="1" algn="just"/>
            <a:endParaRPr lang="fr-FR" dirty="0"/>
          </a:p>
        </p:txBody>
      </p:sp>
    </p:spTree>
    <p:extLst>
      <p:ext uri="{BB962C8B-B14F-4D97-AF65-F5344CB8AC3E}">
        <p14:creationId xmlns:p14="http://schemas.microsoft.com/office/powerpoint/2010/main" val="32853245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600200"/>
            <a:ext cx="8640960" cy="4525963"/>
          </a:xfrm>
        </p:spPr>
        <p:txBody>
          <a:bodyPr/>
          <a:lstStyle/>
          <a:p>
            <a:pPr algn="just"/>
            <a:r>
              <a:rPr lang="fr-FR" dirty="0"/>
              <a:t>Quels éléments </a:t>
            </a:r>
            <a:r>
              <a:rPr lang="fr-FR" dirty="0" err="1"/>
              <a:t>clinico</a:t>
            </a:r>
            <a:r>
              <a:rPr lang="fr-FR" dirty="0"/>
              <a:t>-biologiques sont à rechercher avant la prescription de colchicine ? </a:t>
            </a:r>
          </a:p>
          <a:p>
            <a:pPr marL="971550" lvl="1" indent="-514350" algn="just">
              <a:buFont typeface="+mj-lt"/>
              <a:buAutoNum type="alphaUcPeriod"/>
            </a:pPr>
            <a:r>
              <a:rPr lang="fr-FR" dirty="0"/>
              <a:t>c</a:t>
            </a:r>
            <a:r>
              <a:rPr lang="fr-FR"/>
              <a:t>réatininémie</a:t>
            </a:r>
            <a:endParaRPr lang="fr-FR" dirty="0"/>
          </a:p>
          <a:p>
            <a:pPr marL="971550" lvl="1" indent="-514350" algn="just">
              <a:buFont typeface="+mj-lt"/>
              <a:buAutoNum type="alphaUcPeriod"/>
            </a:pPr>
            <a:r>
              <a:rPr lang="fr-FR" dirty="0"/>
              <a:t>TP</a:t>
            </a:r>
          </a:p>
          <a:p>
            <a:pPr marL="971550" lvl="1" indent="-514350" algn="just">
              <a:buFont typeface="+mj-lt"/>
              <a:buAutoNum type="alphaUcPeriod"/>
            </a:pPr>
            <a:r>
              <a:rPr lang="fr-FR" dirty="0"/>
              <a:t>t</a:t>
            </a:r>
            <a:r>
              <a:rPr lang="fr-FR"/>
              <a:t>aux </a:t>
            </a:r>
            <a:r>
              <a:rPr lang="fr-FR" dirty="0"/>
              <a:t>de plaquettes</a:t>
            </a:r>
          </a:p>
          <a:p>
            <a:pPr marL="971550" lvl="1" indent="-514350" algn="just">
              <a:buFont typeface="+mj-lt"/>
              <a:buAutoNum type="alphaUcPeriod"/>
            </a:pPr>
            <a:r>
              <a:rPr lang="fr-FR" dirty="0"/>
              <a:t>t</a:t>
            </a:r>
            <a:r>
              <a:rPr lang="fr-FR"/>
              <a:t>ension </a:t>
            </a:r>
            <a:r>
              <a:rPr lang="fr-FR" dirty="0"/>
              <a:t>artérielle</a:t>
            </a:r>
          </a:p>
          <a:p>
            <a:pPr marL="971550" lvl="1" indent="-514350" algn="just">
              <a:buFont typeface="+mj-lt"/>
              <a:buAutoNum type="alphaUcPeriod"/>
            </a:pPr>
            <a:r>
              <a:rPr lang="fr-FR" dirty="0"/>
              <a:t>p</a:t>
            </a:r>
            <a:r>
              <a:rPr lang="fr-FR"/>
              <a:t>oids</a:t>
            </a:r>
            <a:endParaRPr lang="fr-FR" dirty="0"/>
          </a:p>
          <a:p>
            <a:pPr lvl="1" algn="just"/>
            <a:endParaRPr lang="fr-FR" dirty="0"/>
          </a:p>
          <a:p>
            <a:pPr lvl="1" algn="just"/>
            <a:endParaRPr lang="fr-FR" dirty="0"/>
          </a:p>
        </p:txBody>
      </p:sp>
      <p:sp>
        <p:nvSpPr>
          <p:cNvPr id="4" name="Titre 1"/>
          <p:cNvSpPr txBox="1">
            <a:spLocks/>
          </p:cNvSpPr>
          <p:nvPr/>
        </p:nvSpPr>
        <p:spPr>
          <a:xfrm>
            <a:off x="457200" y="274638"/>
            <a:ext cx="8229600"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4000" b="1" dirty="0">
                <a:solidFill>
                  <a:schemeClr val="tx2"/>
                </a:solidFill>
              </a:rPr>
              <a:t>Cas n°2 - COLCHICINE</a:t>
            </a:r>
          </a:p>
        </p:txBody>
      </p:sp>
    </p:spTree>
    <p:extLst>
      <p:ext uri="{BB962C8B-B14F-4D97-AF65-F5344CB8AC3E}">
        <p14:creationId xmlns:p14="http://schemas.microsoft.com/office/powerpoint/2010/main" val="1351164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600200"/>
            <a:ext cx="8640960" cy="4525963"/>
          </a:xfrm>
        </p:spPr>
        <p:txBody>
          <a:bodyPr/>
          <a:lstStyle/>
          <a:p>
            <a:pPr algn="just"/>
            <a:r>
              <a:rPr lang="fr-FR" dirty="0"/>
              <a:t>Quels éléments </a:t>
            </a:r>
            <a:r>
              <a:rPr lang="fr-FR" dirty="0" err="1"/>
              <a:t>clinico</a:t>
            </a:r>
            <a:r>
              <a:rPr lang="fr-FR" dirty="0"/>
              <a:t>-biologiques sont à rechercher avant la prescription de colchicine ? </a:t>
            </a:r>
          </a:p>
          <a:p>
            <a:pPr marL="971550" lvl="1" indent="-514350" algn="just">
              <a:buFont typeface="+mj-lt"/>
              <a:buAutoNum type="alphaUcPeriod"/>
            </a:pPr>
            <a:r>
              <a:rPr lang="fr-FR" b="1" dirty="0">
                <a:solidFill>
                  <a:srgbClr val="00B050"/>
                </a:solidFill>
              </a:rPr>
              <a:t>c</a:t>
            </a:r>
            <a:r>
              <a:rPr lang="fr-FR" b="1">
                <a:solidFill>
                  <a:srgbClr val="00B050"/>
                </a:solidFill>
              </a:rPr>
              <a:t>réatininémie</a:t>
            </a:r>
            <a:endParaRPr lang="fr-FR" b="1" dirty="0">
              <a:solidFill>
                <a:srgbClr val="00B050"/>
              </a:solidFill>
            </a:endParaRPr>
          </a:p>
          <a:p>
            <a:pPr marL="971550" lvl="1" indent="-514350" algn="just">
              <a:buFont typeface="+mj-lt"/>
              <a:buAutoNum type="alphaUcPeriod"/>
            </a:pPr>
            <a:r>
              <a:rPr lang="fr-FR" dirty="0"/>
              <a:t>TP</a:t>
            </a:r>
          </a:p>
          <a:p>
            <a:pPr marL="971550" lvl="1" indent="-514350" algn="just">
              <a:buFont typeface="+mj-lt"/>
              <a:buAutoNum type="alphaUcPeriod"/>
            </a:pPr>
            <a:r>
              <a:rPr lang="fr-FR" dirty="0"/>
              <a:t>t</a:t>
            </a:r>
            <a:r>
              <a:rPr lang="fr-FR"/>
              <a:t>aux </a:t>
            </a:r>
            <a:r>
              <a:rPr lang="fr-FR" dirty="0"/>
              <a:t>de plaquettes</a:t>
            </a:r>
          </a:p>
          <a:p>
            <a:pPr marL="971550" lvl="1" indent="-514350" algn="just">
              <a:buFont typeface="+mj-lt"/>
              <a:buAutoNum type="alphaUcPeriod"/>
            </a:pPr>
            <a:r>
              <a:rPr lang="fr-FR" dirty="0"/>
              <a:t>t</a:t>
            </a:r>
            <a:r>
              <a:rPr lang="fr-FR"/>
              <a:t>ension </a:t>
            </a:r>
            <a:r>
              <a:rPr lang="fr-FR" dirty="0"/>
              <a:t>artérielle</a:t>
            </a:r>
          </a:p>
          <a:p>
            <a:pPr marL="971550" lvl="1" indent="-514350" algn="just">
              <a:buFont typeface="+mj-lt"/>
              <a:buAutoNum type="alphaUcPeriod"/>
            </a:pPr>
            <a:r>
              <a:rPr lang="fr-FR" dirty="0"/>
              <a:t>p</a:t>
            </a:r>
            <a:r>
              <a:rPr lang="fr-FR"/>
              <a:t>oids</a:t>
            </a:r>
            <a:endParaRPr lang="fr-FR" dirty="0"/>
          </a:p>
          <a:p>
            <a:pPr lvl="1" algn="just"/>
            <a:endParaRPr lang="fr-FR" dirty="0"/>
          </a:p>
          <a:p>
            <a:pPr lvl="1" algn="just"/>
            <a:endParaRPr lang="fr-FR" dirty="0"/>
          </a:p>
        </p:txBody>
      </p:sp>
      <p:sp>
        <p:nvSpPr>
          <p:cNvPr id="4" name="Titre 1"/>
          <p:cNvSpPr txBox="1">
            <a:spLocks/>
          </p:cNvSpPr>
          <p:nvPr/>
        </p:nvSpPr>
        <p:spPr>
          <a:xfrm>
            <a:off x="457200" y="274638"/>
            <a:ext cx="8229600"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4000" b="1" dirty="0">
                <a:solidFill>
                  <a:schemeClr val="tx2"/>
                </a:solidFill>
              </a:rPr>
              <a:t>Cas n°2 - COLCHICINE</a:t>
            </a:r>
          </a:p>
        </p:txBody>
      </p:sp>
    </p:spTree>
    <p:extLst>
      <p:ext uri="{BB962C8B-B14F-4D97-AF65-F5344CB8AC3E}">
        <p14:creationId xmlns:p14="http://schemas.microsoft.com/office/powerpoint/2010/main" val="25543400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600200"/>
            <a:ext cx="8784976" cy="4525963"/>
          </a:xfrm>
        </p:spPr>
        <p:txBody>
          <a:bodyPr>
            <a:normAutofit fontScale="92500" lnSpcReduction="20000"/>
          </a:bodyPr>
          <a:lstStyle/>
          <a:p>
            <a:pPr marL="0" indent="0" algn="just">
              <a:buNone/>
            </a:pPr>
            <a:r>
              <a:rPr lang="fr-FR" dirty="0" err="1"/>
              <a:t>Créatiniémie</a:t>
            </a:r>
            <a:r>
              <a:rPr lang="fr-FR" dirty="0"/>
              <a:t> = 89 µmol/l / Poids = 54 kg / Age = 91 ans</a:t>
            </a:r>
          </a:p>
          <a:p>
            <a:pPr marL="0" indent="0" algn="just">
              <a:buNone/>
            </a:pPr>
            <a:r>
              <a:rPr lang="fr-FR" dirty="0"/>
              <a:t>DFG (CKD-EPI) = 49 ml/min</a:t>
            </a:r>
          </a:p>
          <a:p>
            <a:pPr algn="just"/>
            <a:endParaRPr lang="fr-FR" dirty="0"/>
          </a:p>
          <a:p>
            <a:pPr marL="0" indent="0" algn="just">
              <a:buNone/>
            </a:pPr>
            <a:r>
              <a:rPr lang="fr-FR" dirty="0"/>
              <a:t>Quelle posologie de colchicine proposez-vous ? </a:t>
            </a:r>
          </a:p>
          <a:p>
            <a:pPr marL="971550" lvl="1" indent="-514350" algn="just">
              <a:buFont typeface="+mj-lt"/>
              <a:buAutoNum type="alphaUcPeriod"/>
            </a:pPr>
            <a:r>
              <a:rPr lang="fr-FR" dirty="0"/>
              <a:t>3 mg/j en prise unique</a:t>
            </a:r>
          </a:p>
          <a:p>
            <a:pPr marL="971550" lvl="1" indent="-514350" algn="just">
              <a:buFont typeface="+mj-lt"/>
              <a:buAutoNum type="alphaUcPeriod"/>
            </a:pPr>
            <a:r>
              <a:rPr lang="fr-FR" dirty="0"/>
              <a:t>3 mg/j le 1</a:t>
            </a:r>
            <a:r>
              <a:rPr lang="fr-FR" baseline="30000" dirty="0"/>
              <a:t>er</a:t>
            </a:r>
            <a:r>
              <a:rPr lang="fr-FR" dirty="0"/>
              <a:t> jour, 2 mg/j le 2</a:t>
            </a:r>
            <a:r>
              <a:rPr lang="fr-FR" baseline="30000" dirty="0"/>
              <a:t>ème</a:t>
            </a:r>
            <a:r>
              <a:rPr lang="fr-FR" dirty="0"/>
              <a:t> jour, 1 mg/j les jours suivants</a:t>
            </a:r>
            <a:endParaRPr lang="fr-FR" b="1" dirty="0">
              <a:solidFill>
                <a:srgbClr val="FF0000"/>
              </a:solidFill>
            </a:endParaRPr>
          </a:p>
          <a:p>
            <a:pPr marL="971550" lvl="1" indent="-514350" algn="just">
              <a:buFont typeface="+mj-lt"/>
              <a:buAutoNum type="alphaUcPeriod"/>
            </a:pPr>
            <a:r>
              <a:rPr lang="fr-FR" dirty="0"/>
              <a:t>2 mg/j le 1</a:t>
            </a:r>
            <a:r>
              <a:rPr lang="fr-FR" baseline="30000" dirty="0"/>
              <a:t>er</a:t>
            </a:r>
            <a:r>
              <a:rPr lang="fr-FR" dirty="0"/>
              <a:t> jour, puis 1 mg/j les jours suivants</a:t>
            </a:r>
          </a:p>
          <a:p>
            <a:pPr marL="971550" lvl="1" indent="-514350" algn="just">
              <a:buFont typeface="+mj-lt"/>
              <a:buAutoNum type="alphaUcPeriod"/>
            </a:pPr>
            <a:r>
              <a:rPr lang="fr-FR" dirty="0"/>
              <a:t>1 mg/j</a:t>
            </a:r>
          </a:p>
          <a:p>
            <a:pPr marL="971550" lvl="1" indent="-514350" algn="just">
              <a:buFont typeface="+mj-lt"/>
              <a:buAutoNum type="alphaUcPeriod"/>
            </a:pPr>
            <a:r>
              <a:rPr lang="fr-FR" dirty="0"/>
              <a:t>0,5 mg/jour</a:t>
            </a:r>
          </a:p>
        </p:txBody>
      </p:sp>
      <p:sp>
        <p:nvSpPr>
          <p:cNvPr id="4" name="Titre 1"/>
          <p:cNvSpPr txBox="1">
            <a:spLocks/>
          </p:cNvSpPr>
          <p:nvPr/>
        </p:nvSpPr>
        <p:spPr>
          <a:xfrm>
            <a:off x="457200" y="274638"/>
            <a:ext cx="8229600"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4000" b="1" dirty="0">
                <a:solidFill>
                  <a:schemeClr val="tx2"/>
                </a:solidFill>
              </a:rPr>
              <a:t>Cas n°2 - COLCHICINE</a:t>
            </a:r>
          </a:p>
        </p:txBody>
      </p:sp>
    </p:spTree>
    <p:extLst>
      <p:ext uri="{BB962C8B-B14F-4D97-AF65-F5344CB8AC3E}">
        <p14:creationId xmlns:p14="http://schemas.microsoft.com/office/powerpoint/2010/main" val="20356628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600200"/>
            <a:ext cx="8784976" cy="4525963"/>
          </a:xfrm>
        </p:spPr>
        <p:txBody>
          <a:bodyPr>
            <a:normAutofit fontScale="92500" lnSpcReduction="20000"/>
          </a:bodyPr>
          <a:lstStyle/>
          <a:p>
            <a:pPr marL="0" indent="0" algn="just">
              <a:buNone/>
            </a:pPr>
            <a:r>
              <a:rPr lang="fr-FR" dirty="0" err="1"/>
              <a:t>Créatiniémie</a:t>
            </a:r>
            <a:r>
              <a:rPr lang="fr-FR" dirty="0"/>
              <a:t> = 89 µmol/l / Poids = 54 kg / Age = 91 ans</a:t>
            </a:r>
          </a:p>
          <a:p>
            <a:pPr marL="0" indent="0" algn="just">
              <a:buNone/>
            </a:pPr>
            <a:r>
              <a:rPr lang="fr-FR" dirty="0"/>
              <a:t>DFG (CKD-EPI) = 49 ml/min</a:t>
            </a:r>
          </a:p>
          <a:p>
            <a:pPr algn="just"/>
            <a:endParaRPr lang="fr-FR" dirty="0"/>
          </a:p>
          <a:p>
            <a:pPr marL="0" indent="0" algn="just">
              <a:buNone/>
            </a:pPr>
            <a:r>
              <a:rPr lang="fr-FR" dirty="0"/>
              <a:t>Quelle posologie de colchicine proposez-vous ? </a:t>
            </a:r>
          </a:p>
          <a:p>
            <a:pPr marL="971550" lvl="1" indent="-514350" algn="just">
              <a:buFont typeface="+mj-lt"/>
              <a:buAutoNum type="alphaUcPeriod"/>
            </a:pPr>
            <a:r>
              <a:rPr lang="fr-FR" dirty="0"/>
              <a:t>3 mg/j en prise unique</a:t>
            </a:r>
          </a:p>
          <a:p>
            <a:pPr marL="971550" lvl="1" indent="-514350" algn="just">
              <a:buFont typeface="+mj-lt"/>
              <a:buAutoNum type="alphaUcPeriod"/>
            </a:pPr>
            <a:r>
              <a:rPr lang="fr-FR"/>
              <a:t>3 mg/j le 1</a:t>
            </a:r>
            <a:r>
              <a:rPr lang="fr-FR" baseline="30000"/>
              <a:t>er</a:t>
            </a:r>
            <a:r>
              <a:rPr lang="fr-FR"/>
              <a:t> jour, 2 mg/j le 2</a:t>
            </a:r>
            <a:r>
              <a:rPr lang="fr-FR" baseline="30000"/>
              <a:t>ème</a:t>
            </a:r>
            <a:r>
              <a:rPr lang="fr-FR"/>
              <a:t> jour, 1 mg/j les jours suivants</a:t>
            </a:r>
            <a:endParaRPr lang="fr-FR" b="1">
              <a:solidFill>
                <a:srgbClr val="FF0000"/>
              </a:solidFill>
            </a:endParaRPr>
          </a:p>
          <a:p>
            <a:pPr marL="971550" lvl="1" indent="-514350" algn="just">
              <a:buFont typeface="+mj-lt"/>
              <a:buAutoNum type="alphaUcPeriod"/>
            </a:pPr>
            <a:r>
              <a:rPr lang="fr-FR"/>
              <a:t>2 </a:t>
            </a:r>
            <a:r>
              <a:rPr lang="fr-FR" dirty="0"/>
              <a:t>mg/j le 1</a:t>
            </a:r>
            <a:r>
              <a:rPr lang="fr-FR" baseline="30000" dirty="0"/>
              <a:t>er</a:t>
            </a:r>
            <a:r>
              <a:rPr lang="fr-FR" dirty="0"/>
              <a:t> jour, puis 1 mg/j les jours suivants</a:t>
            </a:r>
          </a:p>
          <a:p>
            <a:pPr marL="971550" lvl="1" indent="-514350" algn="just">
              <a:buFont typeface="+mj-lt"/>
              <a:buAutoNum type="alphaUcPeriod"/>
            </a:pPr>
            <a:r>
              <a:rPr lang="fr-FR" dirty="0"/>
              <a:t>1 mg/j</a:t>
            </a:r>
          </a:p>
          <a:p>
            <a:pPr marL="971550" lvl="1" indent="-514350" algn="just">
              <a:buFont typeface="+mj-lt"/>
              <a:buAutoNum type="alphaUcPeriod"/>
            </a:pPr>
            <a:r>
              <a:rPr lang="fr-FR" dirty="0"/>
              <a:t>0,5 mg/jour</a:t>
            </a:r>
          </a:p>
        </p:txBody>
      </p:sp>
      <p:sp>
        <p:nvSpPr>
          <p:cNvPr id="4" name="Titre 1"/>
          <p:cNvSpPr txBox="1">
            <a:spLocks/>
          </p:cNvSpPr>
          <p:nvPr/>
        </p:nvSpPr>
        <p:spPr>
          <a:xfrm>
            <a:off x="457200" y="274638"/>
            <a:ext cx="8229600"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4000" b="1" dirty="0">
                <a:solidFill>
                  <a:schemeClr val="tx2"/>
                </a:solidFill>
              </a:rPr>
              <a:t>Cas n°2 - COLCHICINE</a:t>
            </a:r>
          </a:p>
        </p:txBody>
      </p:sp>
      <p:sp>
        <p:nvSpPr>
          <p:cNvPr id="2" name="Interdiction 1"/>
          <p:cNvSpPr/>
          <p:nvPr/>
        </p:nvSpPr>
        <p:spPr>
          <a:xfrm>
            <a:off x="1835696" y="1484784"/>
            <a:ext cx="4680520" cy="4641379"/>
          </a:xfrm>
          <a:prstGeom prst="noSmoking">
            <a:avLst/>
          </a:prstGeom>
          <a:solidFill>
            <a:srgbClr val="FF0000">
              <a:alpha val="18039"/>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8871257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457200" y="274638"/>
            <a:ext cx="8229600"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4000" b="1" dirty="0">
                <a:solidFill>
                  <a:schemeClr val="tx2"/>
                </a:solidFill>
              </a:rPr>
              <a:t>Cas n°2 - COLCHICINE</a:t>
            </a:r>
          </a:p>
        </p:txBody>
      </p:sp>
      <p:pic>
        <p:nvPicPr>
          <p:cNvPr id="4" name="Image 3"/>
          <p:cNvPicPr>
            <a:picLocks noChangeAspect="1"/>
          </p:cNvPicPr>
          <p:nvPr/>
        </p:nvPicPr>
        <p:blipFill>
          <a:blip r:embed="rId2"/>
          <a:stretch>
            <a:fillRect/>
          </a:stretch>
        </p:blipFill>
        <p:spPr>
          <a:xfrm>
            <a:off x="690263" y="2564904"/>
            <a:ext cx="7763474" cy="40812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Image 4"/>
          <p:cNvPicPr>
            <a:picLocks noChangeAspect="1"/>
          </p:cNvPicPr>
          <p:nvPr/>
        </p:nvPicPr>
        <p:blipFill>
          <a:blip r:embed="rId3"/>
          <a:stretch>
            <a:fillRect/>
          </a:stretch>
        </p:blipFill>
        <p:spPr>
          <a:xfrm>
            <a:off x="4139952" y="817300"/>
            <a:ext cx="4176464" cy="1501851"/>
          </a:xfrm>
          <a:prstGeom prst="rect">
            <a:avLst/>
          </a:prstGeom>
        </p:spPr>
      </p:pic>
    </p:spTree>
    <p:extLst>
      <p:ext uri="{BB962C8B-B14F-4D97-AF65-F5344CB8AC3E}">
        <p14:creationId xmlns:p14="http://schemas.microsoft.com/office/powerpoint/2010/main" val="38709748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8435280" cy="4525963"/>
          </a:xfrm>
        </p:spPr>
        <p:txBody>
          <a:bodyPr>
            <a:normAutofit/>
          </a:bodyPr>
          <a:lstStyle/>
          <a:p>
            <a:pPr algn="just"/>
            <a:r>
              <a:rPr lang="fr-FR" dirty="0"/>
              <a:t>Quelle surveillance doit être mise en place lors d’un traitement par colchicine ? </a:t>
            </a:r>
          </a:p>
          <a:p>
            <a:pPr marL="971550" lvl="1" indent="-514350" algn="just">
              <a:buFont typeface="+mj-lt"/>
              <a:buAutoNum type="alphaUcPeriod"/>
            </a:pPr>
            <a:r>
              <a:rPr lang="fr-FR" dirty="0"/>
              <a:t>dosage de </a:t>
            </a:r>
            <a:r>
              <a:rPr lang="fr-FR" dirty="0" err="1"/>
              <a:t>colchicinémie</a:t>
            </a:r>
            <a:endParaRPr lang="fr-FR" dirty="0"/>
          </a:p>
          <a:p>
            <a:pPr marL="971550" lvl="1" indent="-514350" algn="just">
              <a:buFont typeface="+mj-lt"/>
              <a:buAutoNum type="alphaUcPeriod"/>
            </a:pPr>
            <a:r>
              <a:rPr lang="fr-FR" dirty="0"/>
              <a:t>surveillance de la fonction rénale</a:t>
            </a:r>
          </a:p>
          <a:p>
            <a:pPr marL="971550" lvl="1" indent="-514350" algn="just">
              <a:buFont typeface="+mj-lt"/>
              <a:buAutoNum type="alphaUcPeriod"/>
            </a:pPr>
            <a:r>
              <a:rPr lang="fr-FR" dirty="0"/>
              <a:t>apparition de diarrhée</a:t>
            </a:r>
          </a:p>
          <a:p>
            <a:pPr marL="971550" lvl="1" indent="-514350" algn="just">
              <a:buFont typeface="+mj-lt"/>
              <a:buAutoNum type="alphaUcPeriod"/>
            </a:pPr>
            <a:r>
              <a:rPr lang="fr-FR" dirty="0"/>
              <a:t>réalisation d’une NFS</a:t>
            </a:r>
          </a:p>
          <a:p>
            <a:pPr marL="971550" lvl="1" indent="-514350" algn="just">
              <a:buFont typeface="+mj-lt"/>
              <a:buAutoNum type="alphaUcPeriod"/>
            </a:pPr>
            <a:r>
              <a:rPr lang="fr-FR" dirty="0"/>
              <a:t>surveillance de tout point d’appel infectieux</a:t>
            </a:r>
          </a:p>
        </p:txBody>
      </p:sp>
      <p:sp>
        <p:nvSpPr>
          <p:cNvPr id="4" name="Titre 1"/>
          <p:cNvSpPr txBox="1">
            <a:spLocks/>
          </p:cNvSpPr>
          <p:nvPr/>
        </p:nvSpPr>
        <p:spPr>
          <a:xfrm>
            <a:off x="457200" y="274638"/>
            <a:ext cx="8229600"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4000" b="1" dirty="0">
                <a:solidFill>
                  <a:schemeClr val="tx2"/>
                </a:solidFill>
              </a:rPr>
              <a:t>Cas n°2 - COLCHICINE</a:t>
            </a:r>
          </a:p>
        </p:txBody>
      </p:sp>
    </p:spTree>
    <p:extLst>
      <p:ext uri="{BB962C8B-B14F-4D97-AF65-F5344CB8AC3E}">
        <p14:creationId xmlns:p14="http://schemas.microsoft.com/office/powerpoint/2010/main" val="27624884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8435280" cy="4525963"/>
          </a:xfrm>
        </p:spPr>
        <p:txBody>
          <a:bodyPr>
            <a:normAutofit/>
          </a:bodyPr>
          <a:lstStyle/>
          <a:p>
            <a:pPr algn="just"/>
            <a:r>
              <a:rPr lang="fr-FR" dirty="0"/>
              <a:t>Quelle surveillance doit être mise en place  lors d’un traitement par colchicine ? </a:t>
            </a:r>
          </a:p>
          <a:p>
            <a:pPr marL="971550" lvl="1" indent="-514350" algn="just">
              <a:buFont typeface="+mj-lt"/>
              <a:buAutoNum type="alphaUcPeriod"/>
            </a:pPr>
            <a:r>
              <a:rPr lang="fr-FR" dirty="0"/>
              <a:t>dosage de </a:t>
            </a:r>
            <a:r>
              <a:rPr lang="fr-FR" dirty="0" err="1"/>
              <a:t>colchicinémie</a:t>
            </a:r>
            <a:endParaRPr lang="fr-FR" dirty="0"/>
          </a:p>
          <a:p>
            <a:pPr marL="971550" lvl="1" indent="-514350" algn="just">
              <a:buFont typeface="+mj-lt"/>
              <a:buAutoNum type="alphaUcPeriod"/>
            </a:pPr>
            <a:r>
              <a:rPr lang="fr-FR" dirty="0"/>
              <a:t>surveillance de la fonction rénale</a:t>
            </a:r>
          </a:p>
          <a:p>
            <a:pPr marL="971550" lvl="1" indent="-514350" algn="just">
              <a:buFont typeface="+mj-lt"/>
              <a:buAutoNum type="alphaUcPeriod"/>
            </a:pPr>
            <a:r>
              <a:rPr lang="fr-FR" b="1" dirty="0">
                <a:solidFill>
                  <a:srgbClr val="00B050"/>
                </a:solidFill>
              </a:rPr>
              <a:t>apparition de diarrhée</a:t>
            </a:r>
          </a:p>
          <a:p>
            <a:pPr marL="971550" lvl="1" indent="-514350" algn="just">
              <a:buFont typeface="+mj-lt"/>
              <a:buAutoNum type="alphaUcPeriod"/>
            </a:pPr>
            <a:r>
              <a:rPr lang="fr-FR" dirty="0"/>
              <a:t>réalisation d’une NFS</a:t>
            </a:r>
          </a:p>
          <a:p>
            <a:pPr marL="971550" lvl="1" indent="-514350" algn="just">
              <a:buFont typeface="+mj-lt"/>
              <a:buAutoNum type="alphaUcPeriod"/>
            </a:pPr>
            <a:r>
              <a:rPr lang="fr-FR" dirty="0"/>
              <a:t>surveillance de tout point d’appel infectieux</a:t>
            </a:r>
          </a:p>
        </p:txBody>
      </p:sp>
      <p:sp>
        <p:nvSpPr>
          <p:cNvPr id="4" name="Titre 1"/>
          <p:cNvSpPr txBox="1">
            <a:spLocks/>
          </p:cNvSpPr>
          <p:nvPr/>
        </p:nvSpPr>
        <p:spPr>
          <a:xfrm>
            <a:off x="457200" y="274638"/>
            <a:ext cx="8229600"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4000" b="1" dirty="0">
                <a:solidFill>
                  <a:schemeClr val="tx2"/>
                </a:solidFill>
              </a:rPr>
              <a:t>Cas n°2 - COLCHICINE</a:t>
            </a:r>
          </a:p>
        </p:txBody>
      </p:sp>
    </p:spTree>
    <p:extLst>
      <p:ext uri="{BB962C8B-B14F-4D97-AF65-F5344CB8AC3E}">
        <p14:creationId xmlns:p14="http://schemas.microsoft.com/office/powerpoint/2010/main" val="11692478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4504" y="1268760"/>
            <a:ext cx="8385968" cy="4824536"/>
          </a:xfrm>
        </p:spPr>
        <p:txBody>
          <a:bodyPr>
            <a:normAutofit fontScale="92500" lnSpcReduction="10000"/>
          </a:bodyPr>
          <a:lstStyle/>
          <a:p>
            <a:pPr algn="just"/>
            <a:r>
              <a:rPr lang="fr-FR" dirty="0"/>
              <a:t>Elle revient vous voir deux jours après car elle a une toux importante. Vous diagnostiquez une pneumopathie aiguë communautaire. </a:t>
            </a:r>
          </a:p>
          <a:p>
            <a:pPr marL="0" indent="0" algn="just">
              <a:buNone/>
            </a:pPr>
            <a:r>
              <a:rPr lang="fr-FR" dirty="0"/>
              <a:t>Vous souhaitez instaurer un traitement antibiotique, le(s)quel(s) est(sont) contre-indiqué(s) ? </a:t>
            </a:r>
          </a:p>
          <a:p>
            <a:pPr marL="971550" lvl="1" indent="-514350" algn="just">
              <a:buFont typeface="+mj-lt"/>
              <a:buAutoNum type="alphaUcPeriod"/>
            </a:pPr>
            <a:r>
              <a:rPr lang="fr-FR" dirty="0"/>
              <a:t>a</a:t>
            </a:r>
            <a:r>
              <a:rPr lang="fr-FR"/>
              <a:t>moxicilline </a:t>
            </a:r>
            <a:endParaRPr lang="fr-FR" dirty="0"/>
          </a:p>
          <a:p>
            <a:pPr marL="971550" lvl="1" indent="-514350" algn="just">
              <a:buFont typeface="+mj-lt"/>
              <a:buAutoNum type="alphaUcPeriod"/>
            </a:pPr>
            <a:r>
              <a:rPr lang="fr-FR" dirty="0" err="1"/>
              <a:t>r</a:t>
            </a:r>
            <a:r>
              <a:rPr lang="fr-FR"/>
              <a:t>oxithromycine</a:t>
            </a:r>
            <a:endParaRPr lang="fr-FR" dirty="0"/>
          </a:p>
          <a:p>
            <a:pPr marL="971550" lvl="1" indent="-514350" algn="just">
              <a:buFont typeface="+mj-lt"/>
              <a:buAutoNum type="alphaUcPeriod"/>
            </a:pPr>
            <a:r>
              <a:rPr lang="fr-FR" dirty="0"/>
              <a:t>p</a:t>
            </a:r>
            <a:r>
              <a:rPr lang="fr-FR"/>
              <a:t>ristinamycine</a:t>
            </a:r>
            <a:endParaRPr lang="fr-FR" dirty="0"/>
          </a:p>
          <a:p>
            <a:pPr marL="971550" lvl="1" indent="-514350" algn="just">
              <a:buFont typeface="+mj-lt"/>
              <a:buAutoNum type="alphaUcPeriod"/>
            </a:pPr>
            <a:r>
              <a:rPr lang="fr-FR" dirty="0" err="1"/>
              <a:t>c</a:t>
            </a:r>
            <a:r>
              <a:rPr lang="fr-FR"/>
              <a:t>eftriaxone</a:t>
            </a:r>
            <a:endParaRPr lang="fr-FR" dirty="0"/>
          </a:p>
          <a:p>
            <a:pPr marL="971550" lvl="1" indent="-514350" algn="just">
              <a:buFont typeface="+mj-lt"/>
              <a:buAutoNum type="alphaUcPeriod"/>
            </a:pPr>
            <a:r>
              <a:rPr lang="fr-FR" dirty="0" err="1"/>
              <a:t>l</a:t>
            </a:r>
            <a:r>
              <a:rPr lang="fr-FR"/>
              <a:t>évofloxacine </a:t>
            </a:r>
            <a:endParaRPr lang="fr-FR" dirty="0"/>
          </a:p>
          <a:p>
            <a:pPr lvl="1" algn="just"/>
            <a:endParaRPr lang="fr-FR" dirty="0"/>
          </a:p>
          <a:p>
            <a:pPr algn="just"/>
            <a:endParaRPr lang="fr-FR" dirty="0"/>
          </a:p>
        </p:txBody>
      </p:sp>
      <p:sp>
        <p:nvSpPr>
          <p:cNvPr id="4" name="Titre 1"/>
          <p:cNvSpPr txBox="1">
            <a:spLocks/>
          </p:cNvSpPr>
          <p:nvPr/>
        </p:nvSpPr>
        <p:spPr>
          <a:xfrm>
            <a:off x="457200" y="274638"/>
            <a:ext cx="8229600"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4000" b="1" dirty="0">
                <a:solidFill>
                  <a:schemeClr val="tx2"/>
                </a:solidFill>
              </a:rPr>
              <a:t>Cas n°2 - COLCHICINE</a:t>
            </a:r>
          </a:p>
        </p:txBody>
      </p:sp>
    </p:spTree>
    <p:extLst>
      <p:ext uri="{BB962C8B-B14F-4D97-AF65-F5344CB8AC3E}">
        <p14:creationId xmlns:p14="http://schemas.microsoft.com/office/powerpoint/2010/main" val="216130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62074"/>
          </a:xfrm>
        </p:spPr>
        <p:txBody>
          <a:bodyPr>
            <a:noAutofit/>
          </a:bodyPr>
          <a:lstStyle/>
          <a:p>
            <a:r>
              <a:rPr lang="fr-FR" sz="4000" b="1" dirty="0">
                <a:solidFill>
                  <a:schemeClr val="tx2"/>
                </a:solidFill>
              </a:rPr>
              <a:t>Cas n°1 - CONTRACEPTION</a:t>
            </a:r>
          </a:p>
        </p:txBody>
      </p:sp>
      <p:sp>
        <p:nvSpPr>
          <p:cNvPr id="3" name="Espace réservé du contenu 2"/>
          <p:cNvSpPr>
            <a:spLocks noGrp="1"/>
          </p:cNvSpPr>
          <p:nvPr>
            <p:ph idx="1"/>
          </p:nvPr>
        </p:nvSpPr>
        <p:spPr>
          <a:xfrm>
            <a:off x="251520" y="1600200"/>
            <a:ext cx="8496944" cy="4925144"/>
          </a:xfrm>
        </p:spPr>
        <p:txBody>
          <a:bodyPr>
            <a:normAutofit lnSpcReduction="10000"/>
          </a:bodyPr>
          <a:lstStyle/>
          <a:p>
            <a:pPr marL="0" indent="0" algn="just">
              <a:buNone/>
            </a:pPr>
            <a:r>
              <a:rPr lang="fr-FR" dirty="0"/>
              <a:t>Jeune fille âgée de 17 ans vient vous voir pour une contraception. Lors de votre interrogatoire, quels éléments sont particulièrement important à connaitre ? </a:t>
            </a:r>
          </a:p>
          <a:p>
            <a:pPr marL="0" indent="0" algn="just">
              <a:buNone/>
            </a:pPr>
            <a:endParaRPr lang="fr-FR" dirty="0"/>
          </a:p>
          <a:p>
            <a:pPr marL="971550" lvl="1" indent="-514350" algn="just">
              <a:buFont typeface="+mj-lt"/>
              <a:buAutoNum type="alphaUcPeriod"/>
            </a:pPr>
            <a:r>
              <a:rPr lang="fr-FR" b="1" dirty="0">
                <a:solidFill>
                  <a:srgbClr val="00B050"/>
                </a:solidFill>
              </a:rPr>
              <a:t>p</a:t>
            </a:r>
            <a:r>
              <a:rPr lang="fr-FR" b="1">
                <a:solidFill>
                  <a:srgbClr val="00B050"/>
                </a:solidFill>
              </a:rPr>
              <a:t>oids</a:t>
            </a:r>
            <a:endParaRPr lang="fr-FR" b="1" dirty="0">
              <a:solidFill>
                <a:srgbClr val="00B050"/>
              </a:solidFill>
            </a:endParaRPr>
          </a:p>
          <a:p>
            <a:pPr marL="971550" lvl="1" indent="-514350" algn="just">
              <a:buFont typeface="+mj-lt"/>
              <a:buAutoNum type="alphaUcPeriod"/>
            </a:pPr>
            <a:r>
              <a:rPr lang="fr-FR" b="1" dirty="0">
                <a:solidFill>
                  <a:srgbClr val="00B050"/>
                </a:solidFill>
              </a:rPr>
              <a:t>t</a:t>
            </a:r>
            <a:r>
              <a:rPr lang="fr-FR" b="1">
                <a:solidFill>
                  <a:srgbClr val="00B050"/>
                </a:solidFill>
              </a:rPr>
              <a:t>abac</a:t>
            </a:r>
            <a:endParaRPr lang="fr-FR" b="1" dirty="0">
              <a:solidFill>
                <a:srgbClr val="00B050"/>
              </a:solidFill>
            </a:endParaRPr>
          </a:p>
          <a:p>
            <a:pPr marL="971550" lvl="1" indent="-514350" algn="just">
              <a:buFont typeface="+mj-lt"/>
              <a:buAutoNum type="alphaUcPeriod"/>
            </a:pPr>
            <a:r>
              <a:rPr lang="fr-FR" dirty="0"/>
              <a:t>a</a:t>
            </a:r>
            <a:r>
              <a:rPr lang="fr-FR"/>
              <a:t>ccord </a:t>
            </a:r>
            <a:r>
              <a:rPr lang="fr-FR" dirty="0"/>
              <a:t>des parents</a:t>
            </a:r>
          </a:p>
          <a:p>
            <a:pPr marL="971550" lvl="1" indent="-514350" algn="just">
              <a:buFont typeface="+mj-lt"/>
              <a:buAutoNum type="alphaUcPeriod"/>
            </a:pPr>
            <a:r>
              <a:rPr lang="fr-FR" b="1" dirty="0">
                <a:solidFill>
                  <a:srgbClr val="00B050"/>
                </a:solidFill>
              </a:rPr>
              <a:t>a</a:t>
            </a:r>
            <a:r>
              <a:rPr lang="fr-FR" b="1">
                <a:solidFill>
                  <a:srgbClr val="00B050"/>
                </a:solidFill>
              </a:rPr>
              <a:t>ntécédents </a:t>
            </a:r>
            <a:r>
              <a:rPr lang="fr-FR" b="1" dirty="0">
                <a:solidFill>
                  <a:srgbClr val="00B050"/>
                </a:solidFill>
              </a:rPr>
              <a:t>médicaux personnels</a:t>
            </a:r>
          </a:p>
          <a:p>
            <a:pPr marL="971550" lvl="1" indent="-514350" algn="just">
              <a:buFont typeface="+mj-lt"/>
              <a:buAutoNum type="alphaUcPeriod"/>
            </a:pPr>
            <a:r>
              <a:rPr lang="fr-FR" b="1" dirty="0">
                <a:solidFill>
                  <a:srgbClr val="00B050"/>
                </a:solidFill>
              </a:rPr>
              <a:t>a</a:t>
            </a:r>
            <a:r>
              <a:rPr lang="fr-FR" b="1">
                <a:solidFill>
                  <a:srgbClr val="00B050"/>
                </a:solidFill>
              </a:rPr>
              <a:t>ntécédents </a:t>
            </a:r>
            <a:r>
              <a:rPr lang="fr-FR" b="1" dirty="0">
                <a:solidFill>
                  <a:srgbClr val="00B050"/>
                </a:solidFill>
              </a:rPr>
              <a:t>médicaux familiaux</a:t>
            </a:r>
          </a:p>
          <a:p>
            <a:pPr lvl="1" algn="just"/>
            <a:endParaRPr lang="fr-FR" dirty="0"/>
          </a:p>
        </p:txBody>
      </p:sp>
    </p:spTree>
    <p:extLst>
      <p:ext uri="{BB962C8B-B14F-4D97-AF65-F5344CB8AC3E}">
        <p14:creationId xmlns:p14="http://schemas.microsoft.com/office/powerpoint/2010/main" val="38215687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4504" y="1268760"/>
            <a:ext cx="8385968" cy="4824536"/>
          </a:xfrm>
        </p:spPr>
        <p:txBody>
          <a:bodyPr>
            <a:normAutofit fontScale="92500" lnSpcReduction="10000"/>
          </a:bodyPr>
          <a:lstStyle/>
          <a:p>
            <a:pPr algn="just"/>
            <a:r>
              <a:rPr lang="fr-FR" dirty="0"/>
              <a:t>Elle revient vous voir deux jours après car elle a une toux importante. Vous diagnostiquez une pneumopathie aiguë communautaire. </a:t>
            </a:r>
          </a:p>
          <a:p>
            <a:pPr marL="0" indent="0" algn="just">
              <a:buNone/>
            </a:pPr>
            <a:r>
              <a:rPr lang="fr-FR" dirty="0"/>
              <a:t>Vous souhaitez instaurer un traitement antibiotique, le(s)quel(s) est(sont) contre-indiqué(s) ? </a:t>
            </a:r>
          </a:p>
          <a:p>
            <a:pPr marL="971550" lvl="1" indent="-514350" algn="just">
              <a:buFont typeface="+mj-lt"/>
              <a:buAutoNum type="alphaUcPeriod"/>
            </a:pPr>
            <a:r>
              <a:rPr lang="fr-FR" dirty="0"/>
              <a:t>a</a:t>
            </a:r>
            <a:r>
              <a:rPr lang="fr-FR"/>
              <a:t>moxicilline </a:t>
            </a:r>
            <a:endParaRPr lang="fr-FR" dirty="0"/>
          </a:p>
          <a:p>
            <a:pPr marL="971550" lvl="1" indent="-514350" algn="just">
              <a:buFont typeface="+mj-lt"/>
              <a:buAutoNum type="alphaUcPeriod"/>
            </a:pPr>
            <a:r>
              <a:rPr lang="fr-FR" b="1" dirty="0" err="1">
                <a:solidFill>
                  <a:srgbClr val="00B050"/>
                </a:solidFill>
              </a:rPr>
              <a:t>r</a:t>
            </a:r>
            <a:r>
              <a:rPr lang="fr-FR" b="1">
                <a:solidFill>
                  <a:srgbClr val="00B050"/>
                </a:solidFill>
              </a:rPr>
              <a:t>oxithromycine</a:t>
            </a:r>
            <a:endParaRPr lang="fr-FR" b="1" dirty="0">
              <a:solidFill>
                <a:srgbClr val="00B050"/>
              </a:solidFill>
            </a:endParaRPr>
          </a:p>
          <a:p>
            <a:pPr marL="971550" lvl="1" indent="-514350" algn="just">
              <a:buFont typeface="+mj-lt"/>
              <a:buAutoNum type="alphaUcPeriod"/>
            </a:pPr>
            <a:r>
              <a:rPr lang="fr-FR" b="1" dirty="0">
                <a:solidFill>
                  <a:srgbClr val="00B050"/>
                </a:solidFill>
              </a:rPr>
              <a:t>p</a:t>
            </a:r>
            <a:r>
              <a:rPr lang="fr-FR" b="1">
                <a:solidFill>
                  <a:srgbClr val="00B050"/>
                </a:solidFill>
              </a:rPr>
              <a:t>ristinamycine</a:t>
            </a:r>
            <a:endParaRPr lang="fr-FR" b="1" dirty="0">
              <a:solidFill>
                <a:srgbClr val="00B050"/>
              </a:solidFill>
            </a:endParaRPr>
          </a:p>
          <a:p>
            <a:pPr marL="971550" lvl="1" indent="-514350" algn="just">
              <a:buFont typeface="+mj-lt"/>
              <a:buAutoNum type="alphaUcPeriod"/>
            </a:pPr>
            <a:r>
              <a:rPr lang="fr-FR" dirty="0" err="1"/>
              <a:t>c</a:t>
            </a:r>
            <a:r>
              <a:rPr lang="fr-FR"/>
              <a:t>eftriaxone</a:t>
            </a:r>
            <a:endParaRPr lang="fr-FR" dirty="0"/>
          </a:p>
          <a:p>
            <a:pPr marL="971550" lvl="1" indent="-514350" algn="just">
              <a:buFont typeface="+mj-lt"/>
              <a:buAutoNum type="alphaUcPeriod"/>
            </a:pPr>
            <a:r>
              <a:rPr lang="fr-FR" dirty="0" err="1"/>
              <a:t>l</a:t>
            </a:r>
            <a:r>
              <a:rPr lang="fr-FR"/>
              <a:t>évofloxacine </a:t>
            </a:r>
            <a:endParaRPr lang="fr-FR" dirty="0"/>
          </a:p>
          <a:p>
            <a:pPr lvl="1" algn="just"/>
            <a:endParaRPr lang="fr-FR" dirty="0"/>
          </a:p>
          <a:p>
            <a:pPr algn="just"/>
            <a:endParaRPr lang="fr-FR" dirty="0"/>
          </a:p>
        </p:txBody>
      </p:sp>
      <p:sp>
        <p:nvSpPr>
          <p:cNvPr id="4" name="Titre 1"/>
          <p:cNvSpPr txBox="1">
            <a:spLocks/>
          </p:cNvSpPr>
          <p:nvPr/>
        </p:nvSpPr>
        <p:spPr>
          <a:xfrm>
            <a:off x="457200" y="274638"/>
            <a:ext cx="8229600"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4000" b="1" dirty="0">
                <a:solidFill>
                  <a:schemeClr val="tx2"/>
                </a:solidFill>
              </a:rPr>
              <a:t>Cas n°2 - COLCHICINE</a:t>
            </a:r>
          </a:p>
        </p:txBody>
      </p:sp>
    </p:spTree>
    <p:extLst>
      <p:ext uri="{BB962C8B-B14F-4D97-AF65-F5344CB8AC3E}">
        <p14:creationId xmlns:p14="http://schemas.microsoft.com/office/powerpoint/2010/main" val="30078041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22079"/>
            <a:ext cx="8784976" cy="1223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509" y="3045916"/>
            <a:ext cx="8474965" cy="815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re 1"/>
          <p:cNvSpPr txBox="1">
            <a:spLocks/>
          </p:cNvSpPr>
          <p:nvPr/>
        </p:nvSpPr>
        <p:spPr>
          <a:xfrm>
            <a:off x="457200" y="274638"/>
            <a:ext cx="8229600"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4000" b="1" dirty="0">
                <a:solidFill>
                  <a:schemeClr val="tx2"/>
                </a:solidFill>
              </a:rPr>
              <a:t>Cas n°2 - COLCHICINE</a:t>
            </a:r>
          </a:p>
        </p:txBody>
      </p:sp>
    </p:spTree>
    <p:extLst>
      <p:ext uri="{BB962C8B-B14F-4D97-AF65-F5344CB8AC3E}">
        <p14:creationId xmlns:p14="http://schemas.microsoft.com/office/powerpoint/2010/main" val="21163833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40A899FB-7DBB-E041-846B-FED3A1D4EBFA}"/>
              </a:ext>
            </a:extLst>
          </p:cNvPr>
          <p:cNvSpPr>
            <a:spLocks noGrp="1"/>
          </p:cNvSpPr>
          <p:nvPr>
            <p:ph idx="1"/>
          </p:nvPr>
        </p:nvSpPr>
        <p:spPr>
          <a:xfrm>
            <a:off x="457200" y="1600200"/>
            <a:ext cx="8435280" cy="4525963"/>
          </a:xfrm>
        </p:spPr>
        <p:txBody>
          <a:bodyPr>
            <a:normAutofit fontScale="92500" lnSpcReduction="20000"/>
          </a:bodyPr>
          <a:lstStyle/>
          <a:p>
            <a:pPr algn="just"/>
            <a:r>
              <a:rPr lang="fr-FR" dirty="0"/>
              <a:t>Les parents de la petite </a:t>
            </a:r>
            <a:r>
              <a:rPr lang="fr-FR" dirty="0" err="1"/>
              <a:t>Maelys</a:t>
            </a:r>
            <a:r>
              <a:rPr lang="fr-FR" dirty="0"/>
              <a:t>, 14 mois, consulte aux urgences pédiatriques car elle présente de la fièvre depuis 72 </a:t>
            </a:r>
            <a:r>
              <a:rPr lang="fr-FR"/>
              <a:t>heures associée </a:t>
            </a:r>
            <a:r>
              <a:rPr lang="fr-FR" dirty="0"/>
              <a:t>à des vomissements. Elle dort mal depuis plus de 48 heures et son alimentation comprend surtout des biberons et des compotes.</a:t>
            </a:r>
          </a:p>
          <a:p>
            <a:pPr algn="just"/>
            <a:r>
              <a:rPr lang="fr-FR" dirty="0"/>
              <a:t>A l’examen clinique, vous mettez en évidence une Otite Moyenne Aiguë droite</a:t>
            </a:r>
          </a:p>
          <a:p>
            <a:pPr algn="just"/>
            <a:r>
              <a:rPr lang="fr-FR" dirty="0"/>
              <a:t>Elle n’a jamais fait d’otite auparavant, elle n’a pas d’allergie</a:t>
            </a:r>
          </a:p>
          <a:p>
            <a:pPr algn="just"/>
            <a:r>
              <a:rPr lang="fr-FR" dirty="0"/>
              <a:t>Elle est gardée en crèche</a:t>
            </a:r>
          </a:p>
        </p:txBody>
      </p:sp>
      <p:sp>
        <p:nvSpPr>
          <p:cNvPr id="6" name="Titre 1"/>
          <p:cNvSpPr txBox="1">
            <a:spLocks/>
          </p:cNvSpPr>
          <p:nvPr/>
        </p:nvSpPr>
        <p:spPr>
          <a:xfrm>
            <a:off x="457200" y="476672"/>
            <a:ext cx="8229600" cy="42155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000" b="1">
                <a:solidFill>
                  <a:schemeClr val="tx2"/>
                </a:solidFill>
              </a:rPr>
              <a:t>Cas n°3 - Pédiatrie</a:t>
            </a:r>
            <a:endParaRPr lang="fr-FR" sz="3000" b="1" dirty="0">
              <a:solidFill>
                <a:schemeClr val="tx2"/>
              </a:solidFill>
            </a:endParaRPr>
          </a:p>
        </p:txBody>
      </p:sp>
    </p:spTree>
    <p:extLst>
      <p:ext uri="{BB962C8B-B14F-4D97-AF65-F5344CB8AC3E}">
        <p14:creationId xmlns:p14="http://schemas.microsoft.com/office/powerpoint/2010/main" val="11347582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C94A8B-5545-634F-AAAA-8F90BF09058D}"/>
              </a:ext>
            </a:extLst>
          </p:cNvPr>
          <p:cNvSpPr>
            <a:spLocks noGrp="1"/>
          </p:cNvSpPr>
          <p:nvPr>
            <p:ph type="title"/>
          </p:nvPr>
        </p:nvSpPr>
        <p:spPr>
          <a:xfrm>
            <a:off x="457200" y="836712"/>
            <a:ext cx="8229600" cy="580926"/>
          </a:xfrm>
        </p:spPr>
        <p:txBody>
          <a:bodyPr>
            <a:noAutofit/>
          </a:bodyPr>
          <a:lstStyle/>
          <a:p>
            <a:r>
              <a:rPr lang="fr-FR" sz="3600" dirty="0"/>
              <a:t>En première intention</a:t>
            </a:r>
          </a:p>
        </p:txBody>
      </p:sp>
      <p:sp>
        <p:nvSpPr>
          <p:cNvPr id="3" name="Espace réservé du contenu 2">
            <a:extLst>
              <a:ext uri="{FF2B5EF4-FFF2-40B4-BE49-F238E27FC236}">
                <a16:creationId xmlns:a16="http://schemas.microsoft.com/office/drawing/2014/main" id="{D4B49F35-B622-9D42-869C-8AC2A5BD0E6A}"/>
              </a:ext>
            </a:extLst>
          </p:cNvPr>
          <p:cNvSpPr>
            <a:spLocks noGrp="1"/>
          </p:cNvSpPr>
          <p:nvPr>
            <p:ph idx="1"/>
          </p:nvPr>
        </p:nvSpPr>
        <p:spPr>
          <a:xfrm>
            <a:off x="457200" y="1600200"/>
            <a:ext cx="8229600" cy="4997152"/>
          </a:xfrm>
        </p:spPr>
        <p:txBody>
          <a:bodyPr>
            <a:normAutofit fontScale="92500" lnSpcReduction="10000"/>
          </a:bodyPr>
          <a:lstStyle/>
          <a:p>
            <a:pPr marL="385763" indent="-385763" algn="just">
              <a:buFont typeface="+mj-lt"/>
              <a:buAutoNum type="alphaUcPeriod"/>
            </a:pPr>
            <a:r>
              <a:rPr lang="fr-FR" dirty="0"/>
              <a:t>v</a:t>
            </a:r>
            <a:r>
              <a:rPr lang="fr-FR"/>
              <a:t>ous </a:t>
            </a:r>
            <a:r>
              <a:rPr lang="fr-FR" dirty="0"/>
              <a:t>n’instaurez pas d’antibiothérapie et proposez une réévaluation à 48 heures</a:t>
            </a:r>
          </a:p>
          <a:p>
            <a:pPr marL="385763" indent="-385763" algn="just">
              <a:buFont typeface="+mj-lt"/>
              <a:buAutoNum type="alphaUcPeriod"/>
            </a:pPr>
            <a:r>
              <a:rPr lang="fr-FR" dirty="0"/>
              <a:t>v</a:t>
            </a:r>
            <a:r>
              <a:rPr lang="fr-FR"/>
              <a:t>ous </a:t>
            </a:r>
            <a:r>
              <a:rPr lang="fr-FR" dirty="0"/>
              <a:t>décidez de traiter </a:t>
            </a:r>
            <a:r>
              <a:rPr lang="fr-FR" dirty="0" err="1"/>
              <a:t>Maelys</a:t>
            </a:r>
            <a:r>
              <a:rPr lang="fr-FR" dirty="0"/>
              <a:t> par </a:t>
            </a:r>
            <a:r>
              <a:rPr lang="fr-FR" dirty="0" err="1"/>
              <a:t>Cefopodoxime</a:t>
            </a:r>
            <a:r>
              <a:rPr lang="fr-FR" dirty="0"/>
              <a:t> pendant 5 jours à la posologie 1 dose-poids 3 fois par jour</a:t>
            </a:r>
          </a:p>
          <a:p>
            <a:pPr marL="385763" indent="-385763" algn="just">
              <a:buFont typeface="+mj-lt"/>
              <a:buAutoNum type="alphaUcPeriod"/>
            </a:pPr>
            <a:r>
              <a:rPr lang="fr-FR" dirty="0"/>
              <a:t>v</a:t>
            </a:r>
            <a:r>
              <a:rPr lang="fr-FR"/>
              <a:t>ous </a:t>
            </a:r>
            <a:r>
              <a:rPr lang="fr-FR" dirty="0"/>
              <a:t>décidez de la traiter par Amoxicilline pendant 8 jours</a:t>
            </a:r>
          </a:p>
          <a:p>
            <a:pPr marL="385763" indent="-385763" algn="just">
              <a:buFont typeface="+mj-lt"/>
              <a:buAutoNum type="alphaUcPeriod"/>
            </a:pPr>
            <a:r>
              <a:rPr lang="fr-FR" dirty="0"/>
              <a:t>l</a:t>
            </a:r>
            <a:r>
              <a:rPr lang="fr-FR"/>
              <a:t>a </a:t>
            </a:r>
            <a:r>
              <a:rPr lang="fr-FR" dirty="0"/>
              <a:t>posologie de l’Amoxicilline dans l’otite moyenne aiguë est 80 mg/kg/j</a:t>
            </a:r>
          </a:p>
          <a:p>
            <a:pPr marL="385763" indent="-385763" algn="just">
              <a:buFont typeface="+mj-lt"/>
              <a:buAutoNum type="alphaUcPeriod"/>
            </a:pPr>
            <a:r>
              <a:rPr lang="fr-FR" dirty="0"/>
              <a:t>a</a:t>
            </a:r>
            <a:r>
              <a:rPr lang="fr-FR"/>
              <a:t>ucun </a:t>
            </a:r>
            <a:r>
              <a:rPr lang="fr-FR" dirty="0"/>
              <a:t>antalgique n’est nécessaire</a:t>
            </a:r>
          </a:p>
        </p:txBody>
      </p:sp>
      <p:sp>
        <p:nvSpPr>
          <p:cNvPr id="4" name="Titre 1"/>
          <p:cNvSpPr txBox="1">
            <a:spLocks/>
          </p:cNvSpPr>
          <p:nvPr/>
        </p:nvSpPr>
        <p:spPr>
          <a:xfrm>
            <a:off x="457200" y="124114"/>
            <a:ext cx="8229600" cy="42155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000" b="1">
                <a:solidFill>
                  <a:schemeClr val="tx2"/>
                </a:solidFill>
              </a:rPr>
              <a:t>Cas n°3 - Pédiatrie</a:t>
            </a:r>
            <a:endParaRPr lang="fr-FR" sz="3000" b="1" dirty="0">
              <a:solidFill>
                <a:schemeClr val="tx2"/>
              </a:solidFill>
            </a:endParaRPr>
          </a:p>
        </p:txBody>
      </p:sp>
    </p:spTree>
    <p:extLst>
      <p:ext uri="{BB962C8B-B14F-4D97-AF65-F5344CB8AC3E}">
        <p14:creationId xmlns:p14="http://schemas.microsoft.com/office/powerpoint/2010/main" val="18812333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C94A8B-5545-634F-AAAA-8F90BF09058D}"/>
              </a:ext>
            </a:extLst>
          </p:cNvPr>
          <p:cNvSpPr>
            <a:spLocks noGrp="1"/>
          </p:cNvSpPr>
          <p:nvPr>
            <p:ph type="title"/>
          </p:nvPr>
        </p:nvSpPr>
        <p:spPr>
          <a:xfrm>
            <a:off x="457200" y="836712"/>
            <a:ext cx="8229600" cy="580926"/>
          </a:xfrm>
        </p:spPr>
        <p:txBody>
          <a:bodyPr>
            <a:noAutofit/>
          </a:bodyPr>
          <a:lstStyle/>
          <a:p>
            <a:r>
              <a:rPr lang="fr-FR" sz="3600" dirty="0"/>
              <a:t>En première intention</a:t>
            </a:r>
          </a:p>
        </p:txBody>
      </p:sp>
      <p:sp>
        <p:nvSpPr>
          <p:cNvPr id="3" name="Espace réservé du contenu 2">
            <a:extLst>
              <a:ext uri="{FF2B5EF4-FFF2-40B4-BE49-F238E27FC236}">
                <a16:creationId xmlns:a16="http://schemas.microsoft.com/office/drawing/2014/main" id="{D4B49F35-B622-9D42-869C-8AC2A5BD0E6A}"/>
              </a:ext>
            </a:extLst>
          </p:cNvPr>
          <p:cNvSpPr>
            <a:spLocks noGrp="1"/>
          </p:cNvSpPr>
          <p:nvPr>
            <p:ph idx="1"/>
          </p:nvPr>
        </p:nvSpPr>
        <p:spPr>
          <a:xfrm>
            <a:off x="457200" y="1600200"/>
            <a:ext cx="8229600" cy="4997152"/>
          </a:xfrm>
        </p:spPr>
        <p:txBody>
          <a:bodyPr>
            <a:normAutofit fontScale="92500" lnSpcReduction="10000"/>
          </a:bodyPr>
          <a:lstStyle/>
          <a:p>
            <a:pPr marL="385763" indent="-385763" algn="just">
              <a:buFont typeface="+mj-lt"/>
              <a:buAutoNum type="alphaUcPeriod"/>
            </a:pPr>
            <a:r>
              <a:rPr lang="fr-FR" dirty="0"/>
              <a:t>v</a:t>
            </a:r>
            <a:r>
              <a:rPr lang="fr-FR"/>
              <a:t>ous </a:t>
            </a:r>
            <a:r>
              <a:rPr lang="fr-FR" dirty="0"/>
              <a:t>n’instaurez pas d’antibiothérapie et proposez une réévaluation à 48 heures</a:t>
            </a:r>
          </a:p>
          <a:p>
            <a:pPr marL="385763" indent="-385763" algn="just">
              <a:buFont typeface="+mj-lt"/>
              <a:buAutoNum type="alphaUcPeriod"/>
            </a:pPr>
            <a:r>
              <a:rPr lang="fr-FR" dirty="0"/>
              <a:t>v</a:t>
            </a:r>
            <a:r>
              <a:rPr lang="fr-FR"/>
              <a:t>ous </a:t>
            </a:r>
            <a:r>
              <a:rPr lang="fr-FR" dirty="0"/>
              <a:t>décidez de traiter </a:t>
            </a:r>
            <a:r>
              <a:rPr lang="fr-FR" dirty="0" err="1"/>
              <a:t>Maelys</a:t>
            </a:r>
            <a:r>
              <a:rPr lang="fr-FR" dirty="0"/>
              <a:t> par </a:t>
            </a:r>
            <a:r>
              <a:rPr lang="fr-FR" dirty="0" err="1"/>
              <a:t>Cefopodoxime</a:t>
            </a:r>
            <a:r>
              <a:rPr lang="fr-FR" dirty="0"/>
              <a:t> pendant 5 jours à la posologie 1 dose-poids 3 fois par jour</a:t>
            </a:r>
          </a:p>
          <a:p>
            <a:pPr marL="385763" indent="-385763" algn="just">
              <a:buFont typeface="+mj-lt"/>
              <a:buAutoNum type="alphaUcPeriod"/>
            </a:pPr>
            <a:r>
              <a:rPr lang="fr-FR" b="1" dirty="0">
                <a:solidFill>
                  <a:srgbClr val="00B050"/>
                </a:solidFill>
              </a:rPr>
              <a:t>v</a:t>
            </a:r>
            <a:r>
              <a:rPr lang="fr-FR" b="1">
                <a:solidFill>
                  <a:srgbClr val="00B050"/>
                </a:solidFill>
              </a:rPr>
              <a:t>ous </a:t>
            </a:r>
            <a:r>
              <a:rPr lang="fr-FR" b="1" dirty="0">
                <a:solidFill>
                  <a:srgbClr val="00B050"/>
                </a:solidFill>
              </a:rPr>
              <a:t>décidez de la traiter par Amoxicilline pendant 8 jours</a:t>
            </a:r>
          </a:p>
          <a:p>
            <a:pPr marL="385763" indent="-385763" algn="just">
              <a:buFont typeface="+mj-lt"/>
              <a:buAutoNum type="alphaUcPeriod"/>
            </a:pPr>
            <a:r>
              <a:rPr lang="fr-FR" b="1" dirty="0">
                <a:solidFill>
                  <a:srgbClr val="00B050"/>
                </a:solidFill>
              </a:rPr>
              <a:t>l</a:t>
            </a:r>
            <a:r>
              <a:rPr lang="fr-FR" b="1">
                <a:solidFill>
                  <a:srgbClr val="00B050"/>
                </a:solidFill>
              </a:rPr>
              <a:t>a </a:t>
            </a:r>
            <a:r>
              <a:rPr lang="fr-FR" b="1" dirty="0">
                <a:solidFill>
                  <a:srgbClr val="00B050"/>
                </a:solidFill>
              </a:rPr>
              <a:t>posologie de l’Amoxicilline dans l’otite moyenne aiguë est 80 mg/kg/j</a:t>
            </a:r>
          </a:p>
          <a:p>
            <a:pPr marL="385763" indent="-385763" algn="just">
              <a:buFont typeface="+mj-lt"/>
              <a:buAutoNum type="alphaUcPeriod"/>
            </a:pPr>
            <a:r>
              <a:rPr lang="fr-FR" dirty="0"/>
              <a:t>a</a:t>
            </a:r>
            <a:r>
              <a:rPr lang="fr-FR"/>
              <a:t>ucun </a:t>
            </a:r>
            <a:r>
              <a:rPr lang="fr-FR" dirty="0"/>
              <a:t>antalgique n’est nécessaire</a:t>
            </a:r>
          </a:p>
        </p:txBody>
      </p:sp>
      <p:sp>
        <p:nvSpPr>
          <p:cNvPr id="4" name="Titre 1"/>
          <p:cNvSpPr txBox="1">
            <a:spLocks/>
          </p:cNvSpPr>
          <p:nvPr/>
        </p:nvSpPr>
        <p:spPr>
          <a:xfrm>
            <a:off x="457200" y="124114"/>
            <a:ext cx="8229600" cy="42155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000" b="1">
                <a:solidFill>
                  <a:schemeClr val="tx2"/>
                </a:solidFill>
              </a:rPr>
              <a:t>Cas n°3 - Pédiatrie</a:t>
            </a:r>
            <a:endParaRPr lang="fr-FR" sz="3000" b="1" dirty="0">
              <a:solidFill>
                <a:schemeClr val="tx2"/>
              </a:solidFill>
            </a:endParaRPr>
          </a:p>
        </p:txBody>
      </p:sp>
    </p:spTree>
    <p:extLst>
      <p:ext uri="{BB962C8B-B14F-4D97-AF65-F5344CB8AC3E}">
        <p14:creationId xmlns:p14="http://schemas.microsoft.com/office/powerpoint/2010/main" val="35133843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26119B-0181-6240-BC26-35D097833678}"/>
              </a:ext>
            </a:extLst>
          </p:cNvPr>
          <p:cNvSpPr>
            <a:spLocks noGrp="1"/>
          </p:cNvSpPr>
          <p:nvPr>
            <p:ph type="title"/>
          </p:nvPr>
        </p:nvSpPr>
        <p:spPr>
          <a:xfrm>
            <a:off x="107504" y="1124744"/>
            <a:ext cx="8784976" cy="1728192"/>
          </a:xfrm>
        </p:spPr>
        <p:txBody>
          <a:bodyPr>
            <a:normAutofit fontScale="90000"/>
          </a:bodyPr>
          <a:lstStyle/>
          <a:p>
            <a:pPr algn="just"/>
            <a:r>
              <a:rPr lang="fr-FR" dirty="0"/>
              <a:t>Vous faites l’ordonnance </a:t>
            </a:r>
            <a:r>
              <a:rPr lang="fr-FR"/>
              <a:t>de Maelys. </a:t>
            </a:r>
            <a:br>
              <a:rPr lang="fr-FR"/>
            </a:br>
            <a:r>
              <a:rPr lang="fr-FR"/>
              <a:t>Quels éléments doivent impérativement y figurer ?</a:t>
            </a:r>
            <a:endParaRPr lang="fr-FR" dirty="0"/>
          </a:p>
        </p:txBody>
      </p:sp>
      <p:sp>
        <p:nvSpPr>
          <p:cNvPr id="3" name="Espace réservé du contenu 2">
            <a:extLst>
              <a:ext uri="{FF2B5EF4-FFF2-40B4-BE49-F238E27FC236}">
                <a16:creationId xmlns:a16="http://schemas.microsoft.com/office/drawing/2014/main" id="{28AFD3DF-ABED-E642-B872-82BB742F7CA7}"/>
              </a:ext>
            </a:extLst>
          </p:cNvPr>
          <p:cNvSpPr>
            <a:spLocks noGrp="1"/>
          </p:cNvSpPr>
          <p:nvPr>
            <p:ph idx="1"/>
          </p:nvPr>
        </p:nvSpPr>
        <p:spPr>
          <a:xfrm>
            <a:off x="628650" y="2959335"/>
            <a:ext cx="7886700" cy="3263504"/>
          </a:xfrm>
        </p:spPr>
        <p:txBody>
          <a:bodyPr/>
          <a:lstStyle/>
          <a:p>
            <a:pPr marL="385763" indent="-385763">
              <a:buFont typeface="+mj-lt"/>
              <a:buAutoNum type="alphaUcPeriod"/>
            </a:pPr>
            <a:r>
              <a:rPr lang="fr-FR" dirty="0"/>
              <a:t>n</a:t>
            </a:r>
            <a:r>
              <a:rPr lang="fr-FR"/>
              <a:t>om </a:t>
            </a:r>
            <a:r>
              <a:rPr lang="fr-FR" dirty="0"/>
              <a:t>et prénom de l’enfant</a:t>
            </a:r>
          </a:p>
          <a:p>
            <a:pPr marL="385763" indent="-385763">
              <a:buFont typeface="+mj-lt"/>
              <a:buAutoNum type="alphaUcPeriod"/>
            </a:pPr>
            <a:r>
              <a:rPr lang="fr-FR" dirty="0"/>
              <a:t>â</a:t>
            </a:r>
            <a:r>
              <a:rPr lang="fr-FR"/>
              <a:t>ge </a:t>
            </a:r>
            <a:r>
              <a:rPr lang="fr-FR" dirty="0"/>
              <a:t>de l’enfant</a:t>
            </a:r>
          </a:p>
          <a:p>
            <a:pPr marL="385763" indent="-385763">
              <a:buFont typeface="+mj-lt"/>
              <a:buAutoNum type="alphaUcPeriod"/>
            </a:pPr>
            <a:r>
              <a:rPr lang="fr-FR" dirty="0"/>
              <a:t>p</a:t>
            </a:r>
            <a:r>
              <a:rPr lang="fr-FR"/>
              <a:t>oids </a:t>
            </a:r>
            <a:r>
              <a:rPr lang="fr-FR" dirty="0"/>
              <a:t>de l’enfant</a:t>
            </a:r>
          </a:p>
          <a:p>
            <a:pPr marL="385763" indent="-385763">
              <a:buFont typeface="+mj-lt"/>
              <a:buAutoNum type="alphaUcPeriod"/>
            </a:pPr>
            <a:r>
              <a:rPr lang="fr-FR"/>
              <a:t>nom </a:t>
            </a:r>
            <a:r>
              <a:rPr lang="fr-FR" dirty="0"/>
              <a:t>de la molécule et galénique</a:t>
            </a:r>
          </a:p>
          <a:p>
            <a:pPr marL="385763" indent="-385763">
              <a:buFont typeface="+mj-lt"/>
              <a:buAutoNum type="alphaUcPeriod"/>
            </a:pPr>
            <a:r>
              <a:rPr lang="fr-FR" dirty="0"/>
              <a:t>d</a:t>
            </a:r>
            <a:r>
              <a:rPr lang="fr-FR"/>
              <a:t>urée </a:t>
            </a:r>
            <a:r>
              <a:rPr lang="fr-FR" dirty="0"/>
              <a:t>de traitement</a:t>
            </a:r>
          </a:p>
        </p:txBody>
      </p:sp>
      <p:sp>
        <p:nvSpPr>
          <p:cNvPr id="4" name="Titre 1"/>
          <p:cNvSpPr txBox="1">
            <a:spLocks/>
          </p:cNvSpPr>
          <p:nvPr/>
        </p:nvSpPr>
        <p:spPr>
          <a:xfrm>
            <a:off x="457200" y="199132"/>
            <a:ext cx="8229600" cy="42155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000" b="1">
                <a:solidFill>
                  <a:schemeClr val="tx2"/>
                </a:solidFill>
              </a:rPr>
              <a:t>Cas n°3 - Pédiatrie</a:t>
            </a:r>
            <a:endParaRPr lang="fr-FR" sz="3000" b="1" dirty="0">
              <a:solidFill>
                <a:schemeClr val="tx2"/>
              </a:solidFill>
            </a:endParaRPr>
          </a:p>
        </p:txBody>
      </p:sp>
    </p:spTree>
    <p:extLst>
      <p:ext uri="{BB962C8B-B14F-4D97-AF65-F5344CB8AC3E}">
        <p14:creationId xmlns:p14="http://schemas.microsoft.com/office/powerpoint/2010/main" val="11111356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26119B-0181-6240-BC26-35D097833678}"/>
              </a:ext>
            </a:extLst>
          </p:cNvPr>
          <p:cNvSpPr>
            <a:spLocks noGrp="1"/>
          </p:cNvSpPr>
          <p:nvPr>
            <p:ph type="title"/>
          </p:nvPr>
        </p:nvSpPr>
        <p:spPr>
          <a:xfrm>
            <a:off x="107504" y="1124744"/>
            <a:ext cx="8784976" cy="1728192"/>
          </a:xfrm>
        </p:spPr>
        <p:txBody>
          <a:bodyPr>
            <a:normAutofit fontScale="90000"/>
          </a:bodyPr>
          <a:lstStyle/>
          <a:p>
            <a:pPr algn="just"/>
            <a:r>
              <a:rPr lang="fr-FR" dirty="0"/>
              <a:t>Vous faites l’ordonnance </a:t>
            </a:r>
            <a:r>
              <a:rPr lang="fr-FR"/>
              <a:t>de Maelys. </a:t>
            </a:r>
            <a:br>
              <a:rPr lang="fr-FR"/>
            </a:br>
            <a:r>
              <a:rPr lang="fr-FR"/>
              <a:t>Quels éléments doivent impérativement y figurer ?</a:t>
            </a:r>
            <a:endParaRPr lang="fr-FR" dirty="0"/>
          </a:p>
        </p:txBody>
      </p:sp>
      <p:sp>
        <p:nvSpPr>
          <p:cNvPr id="3" name="Espace réservé du contenu 2">
            <a:extLst>
              <a:ext uri="{FF2B5EF4-FFF2-40B4-BE49-F238E27FC236}">
                <a16:creationId xmlns:a16="http://schemas.microsoft.com/office/drawing/2014/main" id="{28AFD3DF-ABED-E642-B872-82BB742F7CA7}"/>
              </a:ext>
            </a:extLst>
          </p:cNvPr>
          <p:cNvSpPr>
            <a:spLocks noGrp="1"/>
          </p:cNvSpPr>
          <p:nvPr>
            <p:ph idx="1"/>
          </p:nvPr>
        </p:nvSpPr>
        <p:spPr>
          <a:xfrm>
            <a:off x="628650" y="2959335"/>
            <a:ext cx="7886700" cy="3263504"/>
          </a:xfrm>
        </p:spPr>
        <p:txBody>
          <a:bodyPr/>
          <a:lstStyle/>
          <a:p>
            <a:pPr marL="385763" indent="-385763">
              <a:buFont typeface="+mj-lt"/>
              <a:buAutoNum type="alphaUcPeriod"/>
            </a:pPr>
            <a:r>
              <a:rPr lang="fr-FR" b="1" dirty="0">
                <a:solidFill>
                  <a:srgbClr val="00B050"/>
                </a:solidFill>
              </a:rPr>
              <a:t>n</a:t>
            </a:r>
            <a:r>
              <a:rPr lang="fr-FR" b="1">
                <a:solidFill>
                  <a:srgbClr val="00B050"/>
                </a:solidFill>
              </a:rPr>
              <a:t>om </a:t>
            </a:r>
            <a:r>
              <a:rPr lang="fr-FR" b="1" dirty="0">
                <a:solidFill>
                  <a:srgbClr val="00B050"/>
                </a:solidFill>
              </a:rPr>
              <a:t>et prénom de l’enfant</a:t>
            </a:r>
          </a:p>
          <a:p>
            <a:pPr marL="385763" indent="-385763">
              <a:buFont typeface="+mj-lt"/>
              <a:buAutoNum type="alphaUcPeriod"/>
            </a:pPr>
            <a:r>
              <a:rPr lang="fr-FR" b="1" dirty="0">
                <a:solidFill>
                  <a:srgbClr val="00B050"/>
                </a:solidFill>
              </a:rPr>
              <a:t>â</a:t>
            </a:r>
            <a:r>
              <a:rPr lang="fr-FR" b="1">
                <a:solidFill>
                  <a:srgbClr val="00B050"/>
                </a:solidFill>
              </a:rPr>
              <a:t>ge </a:t>
            </a:r>
            <a:r>
              <a:rPr lang="fr-FR" b="1" dirty="0">
                <a:solidFill>
                  <a:srgbClr val="00B050"/>
                </a:solidFill>
              </a:rPr>
              <a:t>de l’enfant</a:t>
            </a:r>
          </a:p>
          <a:p>
            <a:pPr marL="385763" indent="-385763">
              <a:buFont typeface="+mj-lt"/>
              <a:buAutoNum type="alphaUcPeriod"/>
            </a:pPr>
            <a:r>
              <a:rPr lang="fr-FR" b="1" dirty="0">
                <a:solidFill>
                  <a:srgbClr val="00B050"/>
                </a:solidFill>
              </a:rPr>
              <a:t>p</a:t>
            </a:r>
            <a:r>
              <a:rPr lang="fr-FR" b="1">
                <a:solidFill>
                  <a:srgbClr val="00B050"/>
                </a:solidFill>
              </a:rPr>
              <a:t>oids </a:t>
            </a:r>
            <a:r>
              <a:rPr lang="fr-FR" b="1" dirty="0">
                <a:solidFill>
                  <a:srgbClr val="00B050"/>
                </a:solidFill>
              </a:rPr>
              <a:t>de l’enfant</a:t>
            </a:r>
          </a:p>
          <a:p>
            <a:pPr marL="385763" indent="-385763">
              <a:buFont typeface="+mj-lt"/>
              <a:buAutoNum type="alphaUcPeriod"/>
            </a:pPr>
            <a:r>
              <a:rPr lang="fr-FR" b="1">
                <a:solidFill>
                  <a:srgbClr val="00B050"/>
                </a:solidFill>
              </a:rPr>
              <a:t>nom </a:t>
            </a:r>
            <a:r>
              <a:rPr lang="fr-FR" b="1" dirty="0">
                <a:solidFill>
                  <a:srgbClr val="00B050"/>
                </a:solidFill>
              </a:rPr>
              <a:t>de la molécule et galénique</a:t>
            </a:r>
          </a:p>
          <a:p>
            <a:pPr marL="385763" indent="-385763">
              <a:buFont typeface="+mj-lt"/>
              <a:buAutoNum type="alphaUcPeriod"/>
            </a:pPr>
            <a:r>
              <a:rPr lang="fr-FR" b="1" dirty="0">
                <a:solidFill>
                  <a:srgbClr val="00B050"/>
                </a:solidFill>
              </a:rPr>
              <a:t>d</a:t>
            </a:r>
            <a:r>
              <a:rPr lang="fr-FR" b="1">
                <a:solidFill>
                  <a:srgbClr val="00B050"/>
                </a:solidFill>
              </a:rPr>
              <a:t>urée </a:t>
            </a:r>
            <a:r>
              <a:rPr lang="fr-FR" b="1" dirty="0">
                <a:solidFill>
                  <a:srgbClr val="00B050"/>
                </a:solidFill>
              </a:rPr>
              <a:t>de traitement</a:t>
            </a:r>
          </a:p>
        </p:txBody>
      </p:sp>
      <p:sp>
        <p:nvSpPr>
          <p:cNvPr id="4" name="Titre 1"/>
          <p:cNvSpPr txBox="1">
            <a:spLocks/>
          </p:cNvSpPr>
          <p:nvPr/>
        </p:nvSpPr>
        <p:spPr>
          <a:xfrm>
            <a:off x="457200" y="199132"/>
            <a:ext cx="8229600" cy="42155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000" b="1">
                <a:solidFill>
                  <a:schemeClr val="tx2"/>
                </a:solidFill>
              </a:rPr>
              <a:t>Cas n°3 - Pédiatrie</a:t>
            </a:r>
            <a:endParaRPr lang="fr-FR" sz="3000" b="1" dirty="0">
              <a:solidFill>
                <a:schemeClr val="tx2"/>
              </a:solidFill>
            </a:endParaRPr>
          </a:p>
        </p:txBody>
      </p:sp>
    </p:spTree>
    <p:extLst>
      <p:ext uri="{BB962C8B-B14F-4D97-AF65-F5344CB8AC3E}">
        <p14:creationId xmlns:p14="http://schemas.microsoft.com/office/powerpoint/2010/main" val="3716936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86803F-0142-0041-8C95-92103EF7B923}"/>
              </a:ext>
            </a:extLst>
          </p:cNvPr>
          <p:cNvSpPr>
            <a:spLocks noGrp="1"/>
          </p:cNvSpPr>
          <p:nvPr>
            <p:ph type="title"/>
          </p:nvPr>
        </p:nvSpPr>
        <p:spPr>
          <a:xfrm>
            <a:off x="139562" y="1124744"/>
            <a:ext cx="4072398" cy="1447886"/>
          </a:xfrm>
        </p:spPr>
        <p:txBody>
          <a:bodyPr>
            <a:normAutofit fontScale="90000"/>
          </a:bodyPr>
          <a:lstStyle/>
          <a:p>
            <a:pPr algn="just"/>
            <a:r>
              <a:rPr lang="fr-FR" sz="3200"/>
              <a:t>Vous expliquez </a:t>
            </a:r>
            <a:r>
              <a:rPr lang="fr-FR" sz="3200" dirty="0"/>
              <a:t>votre ordonnance aux parents</a:t>
            </a:r>
          </a:p>
        </p:txBody>
      </p:sp>
      <p:sp>
        <p:nvSpPr>
          <p:cNvPr id="4" name="Espace réservé du contenu 3">
            <a:extLst>
              <a:ext uri="{FF2B5EF4-FFF2-40B4-BE49-F238E27FC236}">
                <a16:creationId xmlns:a16="http://schemas.microsoft.com/office/drawing/2014/main" id="{8B8A79E9-C105-934D-9DB5-F62EE3A2C05A}"/>
              </a:ext>
            </a:extLst>
          </p:cNvPr>
          <p:cNvSpPr>
            <a:spLocks noGrp="1"/>
          </p:cNvSpPr>
          <p:nvPr>
            <p:ph sz="half" idx="1"/>
          </p:nvPr>
        </p:nvSpPr>
        <p:spPr>
          <a:xfrm>
            <a:off x="4499992" y="685043"/>
            <a:ext cx="4522852" cy="2327287"/>
          </a:xfrm>
          <a:ln/>
        </p:spPr>
        <p:style>
          <a:lnRef idx="1">
            <a:schemeClr val="dk1"/>
          </a:lnRef>
          <a:fillRef idx="2">
            <a:schemeClr val="dk1"/>
          </a:fillRef>
          <a:effectRef idx="1">
            <a:schemeClr val="dk1"/>
          </a:effectRef>
          <a:fontRef idx="minor">
            <a:schemeClr val="dk1"/>
          </a:fontRef>
        </p:style>
        <p:txBody>
          <a:bodyPr>
            <a:noAutofit/>
          </a:bodyPr>
          <a:lstStyle/>
          <a:p>
            <a:pPr marL="0" indent="0" algn="just">
              <a:buNone/>
            </a:pPr>
            <a:r>
              <a:rPr lang="fr-FR" dirty="0" err="1"/>
              <a:t>Maelys</a:t>
            </a:r>
            <a:r>
              <a:rPr lang="fr-FR" dirty="0"/>
              <a:t>, 14 mois, 10 kg</a:t>
            </a:r>
          </a:p>
          <a:p>
            <a:pPr algn="just"/>
            <a:r>
              <a:rPr lang="fr-FR" dirty="0"/>
              <a:t>Amoxicilline, 300 mg 3 fois par jour </a:t>
            </a:r>
          </a:p>
          <a:p>
            <a:pPr algn="just"/>
            <a:r>
              <a:rPr lang="fr-FR" dirty="0"/>
              <a:t>Doliprane sirop: 1 dose poids toutes les 6 heures</a:t>
            </a:r>
          </a:p>
        </p:txBody>
      </p:sp>
      <p:sp>
        <p:nvSpPr>
          <p:cNvPr id="5" name="Espace réservé du contenu 4">
            <a:extLst>
              <a:ext uri="{FF2B5EF4-FFF2-40B4-BE49-F238E27FC236}">
                <a16:creationId xmlns:a16="http://schemas.microsoft.com/office/drawing/2014/main" id="{121E3FA4-B9EE-FB44-BCFA-8DAFF2D37DB7}"/>
              </a:ext>
            </a:extLst>
          </p:cNvPr>
          <p:cNvSpPr>
            <a:spLocks noGrp="1"/>
          </p:cNvSpPr>
          <p:nvPr>
            <p:ph sz="half" idx="2"/>
          </p:nvPr>
        </p:nvSpPr>
        <p:spPr>
          <a:xfrm>
            <a:off x="6956" y="3140968"/>
            <a:ext cx="9015888" cy="4019722"/>
          </a:xfrm>
        </p:spPr>
        <p:txBody>
          <a:bodyPr>
            <a:noAutofit/>
          </a:bodyPr>
          <a:lstStyle/>
          <a:p>
            <a:pPr marL="385763" indent="-385763" algn="just">
              <a:buFont typeface="+mj-lt"/>
              <a:buAutoNum type="alphaUcPeriod"/>
            </a:pPr>
            <a:r>
              <a:rPr lang="fr-FR" sz="2400" dirty="0"/>
              <a:t>c</a:t>
            </a:r>
            <a:r>
              <a:rPr lang="fr-FR" sz="2400"/>
              <a:t>hez </a:t>
            </a:r>
            <a:r>
              <a:rPr lang="fr-FR" sz="2400" dirty="0"/>
              <a:t>l’enfant, l’antalgique de 1</a:t>
            </a:r>
            <a:r>
              <a:rPr lang="fr-FR" sz="2400" baseline="30000" dirty="0"/>
              <a:t>ère</a:t>
            </a:r>
            <a:r>
              <a:rPr lang="fr-FR" sz="2400" dirty="0"/>
              <a:t> intention est l’Ibuprofène</a:t>
            </a:r>
          </a:p>
          <a:p>
            <a:pPr marL="385763" indent="-385763" algn="just">
              <a:buFont typeface="+mj-lt"/>
              <a:buAutoNum type="alphaUcPeriod"/>
            </a:pPr>
            <a:r>
              <a:rPr lang="fr-FR" sz="2400" dirty="0"/>
              <a:t>a</a:t>
            </a:r>
            <a:r>
              <a:rPr lang="fr-FR" sz="2400"/>
              <a:t>vec </a:t>
            </a:r>
            <a:r>
              <a:rPr lang="fr-FR" sz="2400" dirty="0"/>
              <a:t>une ordonnance, </a:t>
            </a:r>
            <a:r>
              <a:rPr lang="fr-FR" sz="2400" dirty="0" err="1"/>
              <a:t>Maelys</a:t>
            </a:r>
            <a:r>
              <a:rPr lang="fr-FR" sz="2400" dirty="0"/>
              <a:t> pourra avoir son traitement à la crèche</a:t>
            </a:r>
          </a:p>
          <a:p>
            <a:pPr marL="385763" indent="-385763" algn="just">
              <a:buFont typeface="+mj-lt"/>
              <a:buAutoNum type="alphaUcPeriod"/>
            </a:pPr>
            <a:r>
              <a:rPr lang="fr-FR" sz="2400" dirty="0"/>
              <a:t>s</a:t>
            </a:r>
            <a:r>
              <a:rPr lang="fr-FR" sz="2400"/>
              <a:t>i </a:t>
            </a:r>
            <a:r>
              <a:rPr lang="fr-FR" sz="2400" dirty="0"/>
              <a:t>la crèche refuse de donner l’antibiotique, les parents de </a:t>
            </a:r>
            <a:r>
              <a:rPr lang="fr-FR" sz="2400" dirty="0" err="1"/>
              <a:t>Maelys</a:t>
            </a:r>
            <a:r>
              <a:rPr lang="fr-FR" sz="2400" dirty="0"/>
              <a:t> peuvent ne pas donner la prise du midi</a:t>
            </a:r>
          </a:p>
          <a:p>
            <a:pPr marL="385763" indent="-385763" algn="just">
              <a:buFont typeface="+mj-lt"/>
              <a:buAutoNum type="alphaUcPeriod"/>
            </a:pPr>
            <a:r>
              <a:rPr lang="fr-FR" sz="2400" dirty="0"/>
              <a:t>l</a:t>
            </a:r>
            <a:r>
              <a:rPr lang="fr-FR" sz="2400"/>
              <a:t>’ </a:t>
            </a:r>
            <a:r>
              <a:rPr lang="fr-FR" sz="2400" dirty="0"/>
              <a:t>Amoxicilline est à reconstituer. Il est important de bien expliquer comment aux parents.</a:t>
            </a:r>
          </a:p>
          <a:p>
            <a:pPr marL="385763" indent="-385763" algn="just">
              <a:buFont typeface="+mj-lt"/>
              <a:buAutoNum type="alphaUcPeriod"/>
            </a:pPr>
            <a:r>
              <a:rPr lang="fr-FR" sz="2400"/>
              <a:t>le paracétamol </a:t>
            </a:r>
            <a:r>
              <a:rPr lang="fr-FR" sz="2400" dirty="0"/>
              <a:t>en suppositoire a la même biodisponibilité que </a:t>
            </a:r>
            <a:r>
              <a:rPr lang="fr-FR" sz="2400"/>
              <a:t>le paracétamol </a:t>
            </a:r>
            <a:r>
              <a:rPr lang="fr-FR" sz="2400" dirty="0"/>
              <a:t>en sirop</a:t>
            </a:r>
          </a:p>
        </p:txBody>
      </p:sp>
      <p:sp>
        <p:nvSpPr>
          <p:cNvPr id="6" name="Titre 1"/>
          <p:cNvSpPr txBox="1">
            <a:spLocks/>
          </p:cNvSpPr>
          <p:nvPr/>
        </p:nvSpPr>
        <p:spPr>
          <a:xfrm>
            <a:off x="467544" y="103107"/>
            <a:ext cx="8229600" cy="42155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000" b="1">
                <a:solidFill>
                  <a:schemeClr val="tx2"/>
                </a:solidFill>
              </a:rPr>
              <a:t>Cas n°3 - Pédiatrie</a:t>
            </a:r>
            <a:endParaRPr lang="fr-FR" sz="3000" b="1" dirty="0">
              <a:solidFill>
                <a:schemeClr val="tx2"/>
              </a:solidFill>
            </a:endParaRPr>
          </a:p>
        </p:txBody>
      </p:sp>
    </p:spTree>
    <p:extLst>
      <p:ext uri="{BB962C8B-B14F-4D97-AF65-F5344CB8AC3E}">
        <p14:creationId xmlns:p14="http://schemas.microsoft.com/office/powerpoint/2010/main" val="25721770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86803F-0142-0041-8C95-92103EF7B923}"/>
              </a:ext>
            </a:extLst>
          </p:cNvPr>
          <p:cNvSpPr>
            <a:spLocks noGrp="1"/>
          </p:cNvSpPr>
          <p:nvPr>
            <p:ph type="title"/>
          </p:nvPr>
        </p:nvSpPr>
        <p:spPr>
          <a:xfrm>
            <a:off x="139562" y="1124744"/>
            <a:ext cx="4072398" cy="1447886"/>
          </a:xfrm>
        </p:spPr>
        <p:txBody>
          <a:bodyPr>
            <a:normAutofit fontScale="90000"/>
          </a:bodyPr>
          <a:lstStyle/>
          <a:p>
            <a:pPr algn="just"/>
            <a:r>
              <a:rPr lang="fr-FR" sz="3200"/>
              <a:t>Vous expliquez </a:t>
            </a:r>
            <a:r>
              <a:rPr lang="fr-FR" sz="3200" dirty="0"/>
              <a:t>votre ordonnance aux parents</a:t>
            </a:r>
          </a:p>
        </p:txBody>
      </p:sp>
      <p:sp>
        <p:nvSpPr>
          <p:cNvPr id="4" name="Espace réservé du contenu 3">
            <a:extLst>
              <a:ext uri="{FF2B5EF4-FFF2-40B4-BE49-F238E27FC236}">
                <a16:creationId xmlns:a16="http://schemas.microsoft.com/office/drawing/2014/main" id="{8B8A79E9-C105-934D-9DB5-F62EE3A2C05A}"/>
              </a:ext>
            </a:extLst>
          </p:cNvPr>
          <p:cNvSpPr>
            <a:spLocks noGrp="1"/>
          </p:cNvSpPr>
          <p:nvPr>
            <p:ph sz="half" idx="1"/>
          </p:nvPr>
        </p:nvSpPr>
        <p:spPr>
          <a:xfrm>
            <a:off x="4499992" y="685043"/>
            <a:ext cx="4522852" cy="2327287"/>
          </a:xfrm>
          <a:ln/>
        </p:spPr>
        <p:style>
          <a:lnRef idx="1">
            <a:schemeClr val="dk1"/>
          </a:lnRef>
          <a:fillRef idx="2">
            <a:schemeClr val="dk1"/>
          </a:fillRef>
          <a:effectRef idx="1">
            <a:schemeClr val="dk1"/>
          </a:effectRef>
          <a:fontRef idx="minor">
            <a:schemeClr val="dk1"/>
          </a:fontRef>
        </p:style>
        <p:txBody>
          <a:bodyPr>
            <a:noAutofit/>
          </a:bodyPr>
          <a:lstStyle/>
          <a:p>
            <a:pPr marL="0" indent="0" algn="just">
              <a:buNone/>
            </a:pPr>
            <a:r>
              <a:rPr lang="fr-FR" dirty="0" err="1"/>
              <a:t>Maelys</a:t>
            </a:r>
            <a:r>
              <a:rPr lang="fr-FR" dirty="0"/>
              <a:t>, 14 mois, 10 kg</a:t>
            </a:r>
          </a:p>
          <a:p>
            <a:pPr algn="just"/>
            <a:r>
              <a:rPr lang="fr-FR" dirty="0"/>
              <a:t>Amoxicilline, 300 mg 3 fois par jour </a:t>
            </a:r>
          </a:p>
          <a:p>
            <a:pPr algn="just"/>
            <a:r>
              <a:rPr lang="fr-FR" dirty="0"/>
              <a:t>Doliprane sirop: 1 dose poids toutes les 6 heures</a:t>
            </a:r>
          </a:p>
        </p:txBody>
      </p:sp>
      <p:sp>
        <p:nvSpPr>
          <p:cNvPr id="5" name="Espace réservé du contenu 4">
            <a:extLst>
              <a:ext uri="{FF2B5EF4-FFF2-40B4-BE49-F238E27FC236}">
                <a16:creationId xmlns:a16="http://schemas.microsoft.com/office/drawing/2014/main" id="{121E3FA4-B9EE-FB44-BCFA-8DAFF2D37DB7}"/>
              </a:ext>
            </a:extLst>
          </p:cNvPr>
          <p:cNvSpPr>
            <a:spLocks noGrp="1"/>
          </p:cNvSpPr>
          <p:nvPr>
            <p:ph sz="half" idx="2"/>
          </p:nvPr>
        </p:nvSpPr>
        <p:spPr>
          <a:xfrm>
            <a:off x="6956" y="3140968"/>
            <a:ext cx="9015888" cy="4019722"/>
          </a:xfrm>
        </p:spPr>
        <p:txBody>
          <a:bodyPr>
            <a:noAutofit/>
          </a:bodyPr>
          <a:lstStyle/>
          <a:p>
            <a:pPr marL="385763" indent="-385763" algn="just">
              <a:buFont typeface="+mj-lt"/>
              <a:buAutoNum type="alphaUcPeriod"/>
            </a:pPr>
            <a:r>
              <a:rPr lang="fr-FR" sz="2400" dirty="0"/>
              <a:t>c</a:t>
            </a:r>
            <a:r>
              <a:rPr lang="fr-FR" sz="2400"/>
              <a:t>hez </a:t>
            </a:r>
            <a:r>
              <a:rPr lang="fr-FR" sz="2400" dirty="0"/>
              <a:t>l’enfant, l’antalgique de 1</a:t>
            </a:r>
            <a:r>
              <a:rPr lang="fr-FR" sz="2400" baseline="30000" dirty="0"/>
              <a:t>ère</a:t>
            </a:r>
            <a:r>
              <a:rPr lang="fr-FR" sz="2400" dirty="0"/>
              <a:t> intention est l’Ibuprofène</a:t>
            </a:r>
          </a:p>
          <a:p>
            <a:pPr marL="385763" indent="-385763" algn="just">
              <a:buFont typeface="+mj-lt"/>
              <a:buAutoNum type="alphaUcPeriod"/>
            </a:pPr>
            <a:r>
              <a:rPr lang="fr-FR" sz="2400" b="1" dirty="0">
                <a:solidFill>
                  <a:srgbClr val="00B050"/>
                </a:solidFill>
              </a:rPr>
              <a:t>a</a:t>
            </a:r>
            <a:r>
              <a:rPr lang="fr-FR" sz="2400" b="1">
                <a:solidFill>
                  <a:srgbClr val="00B050"/>
                </a:solidFill>
              </a:rPr>
              <a:t>vec </a:t>
            </a:r>
            <a:r>
              <a:rPr lang="fr-FR" sz="2400" b="1" dirty="0">
                <a:solidFill>
                  <a:srgbClr val="00B050"/>
                </a:solidFill>
              </a:rPr>
              <a:t>une ordonnance, </a:t>
            </a:r>
            <a:r>
              <a:rPr lang="fr-FR" sz="2400" b="1" dirty="0" err="1">
                <a:solidFill>
                  <a:srgbClr val="00B050"/>
                </a:solidFill>
              </a:rPr>
              <a:t>Maelys</a:t>
            </a:r>
            <a:r>
              <a:rPr lang="fr-FR" sz="2400" b="1" dirty="0">
                <a:solidFill>
                  <a:srgbClr val="00B050"/>
                </a:solidFill>
              </a:rPr>
              <a:t> pourra avoir son traitement à la crèche</a:t>
            </a:r>
          </a:p>
          <a:p>
            <a:pPr marL="385763" indent="-385763" algn="just">
              <a:buFont typeface="+mj-lt"/>
              <a:buAutoNum type="alphaUcPeriod"/>
            </a:pPr>
            <a:r>
              <a:rPr lang="fr-FR" sz="2400" dirty="0"/>
              <a:t>s</a:t>
            </a:r>
            <a:r>
              <a:rPr lang="fr-FR" sz="2400"/>
              <a:t>i </a:t>
            </a:r>
            <a:r>
              <a:rPr lang="fr-FR" sz="2400" dirty="0"/>
              <a:t>la crèche refuse de donner l’antibiotique, les parents de </a:t>
            </a:r>
            <a:r>
              <a:rPr lang="fr-FR" sz="2400" dirty="0" err="1"/>
              <a:t>Maelys</a:t>
            </a:r>
            <a:r>
              <a:rPr lang="fr-FR" sz="2400" dirty="0"/>
              <a:t> peuvent ne pas donner la prise du midi</a:t>
            </a:r>
          </a:p>
          <a:p>
            <a:pPr marL="385763" indent="-385763" algn="just">
              <a:buFont typeface="+mj-lt"/>
              <a:buAutoNum type="alphaUcPeriod"/>
            </a:pPr>
            <a:r>
              <a:rPr lang="fr-FR" sz="2400" b="1" dirty="0">
                <a:solidFill>
                  <a:srgbClr val="00B050"/>
                </a:solidFill>
              </a:rPr>
              <a:t>l</a:t>
            </a:r>
            <a:r>
              <a:rPr lang="fr-FR" sz="2400" b="1">
                <a:solidFill>
                  <a:srgbClr val="00B050"/>
                </a:solidFill>
              </a:rPr>
              <a:t>’ </a:t>
            </a:r>
            <a:r>
              <a:rPr lang="fr-FR" sz="2400" b="1" dirty="0">
                <a:solidFill>
                  <a:srgbClr val="00B050"/>
                </a:solidFill>
              </a:rPr>
              <a:t>Amoxicilline est à reconstituer. Il est important de bien expliquer comment aux parents</a:t>
            </a:r>
            <a:r>
              <a:rPr lang="fr-FR" sz="2400" dirty="0"/>
              <a:t>.</a:t>
            </a:r>
          </a:p>
          <a:p>
            <a:pPr marL="385763" indent="-385763" algn="just">
              <a:buFont typeface="+mj-lt"/>
              <a:buAutoNum type="alphaUcPeriod"/>
            </a:pPr>
            <a:r>
              <a:rPr lang="fr-FR" sz="2400"/>
              <a:t>le paracétamol </a:t>
            </a:r>
            <a:r>
              <a:rPr lang="fr-FR" sz="2400" dirty="0"/>
              <a:t>en suppositoire a la même biodisponibilité que </a:t>
            </a:r>
            <a:r>
              <a:rPr lang="fr-FR" sz="2400"/>
              <a:t>le paracétamol </a:t>
            </a:r>
            <a:r>
              <a:rPr lang="fr-FR" sz="2400" dirty="0"/>
              <a:t>en sirop</a:t>
            </a:r>
          </a:p>
        </p:txBody>
      </p:sp>
      <p:sp>
        <p:nvSpPr>
          <p:cNvPr id="6" name="Titre 1"/>
          <p:cNvSpPr txBox="1">
            <a:spLocks/>
          </p:cNvSpPr>
          <p:nvPr/>
        </p:nvSpPr>
        <p:spPr>
          <a:xfrm>
            <a:off x="467544" y="103107"/>
            <a:ext cx="8229600" cy="42155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000" b="1">
                <a:solidFill>
                  <a:schemeClr val="tx2"/>
                </a:solidFill>
              </a:rPr>
              <a:t>Cas n°3 - Pédiatrie</a:t>
            </a:r>
            <a:endParaRPr lang="fr-FR" sz="3000" b="1" dirty="0">
              <a:solidFill>
                <a:schemeClr val="tx2"/>
              </a:solidFill>
            </a:endParaRPr>
          </a:p>
        </p:txBody>
      </p:sp>
    </p:spTree>
    <p:extLst>
      <p:ext uri="{BB962C8B-B14F-4D97-AF65-F5344CB8AC3E}">
        <p14:creationId xmlns:p14="http://schemas.microsoft.com/office/powerpoint/2010/main" val="30175484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234B88F3-3557-FC4A-9F25-045523BEA026}"/>
              </a:ext>
            </a:extLst>
          </p:cNvPr>
          <p:cNvSpPr>
            <a:spLocks noGrp="1"/>
          </p:cNvSpPr>
          <p:nvPr>
            <p:ph type="title"/>
          </p:nvPr>
        </p:nvSpPr>
        <p:spPr>
          <a:xfrm>
            <a:off x="628650" y="1196752"/>
            <a:ext cx="7886700" cy="994172"/>
          </a:xfrm>
        </p:spPr>
        <p:txBody>
          <a:bodyPr>
            <a:normAutofit fontScale="90000"/>
          </a:bodyPr>
          <a:lstStyle/>
          <a:p>
            <a:pPr algn="just"/>
            <a:r>
              <a:rPr lang="fr-FR" dirty="0"/>
              <a:t>24 heures après, </a:t>
            </a:r>
            <a:r>
              <a:rPr lang="fr-FR" dirty="0" err="1"/>
              <a:t>Maelys</a:t>
            </a:r>
            <a:r>
              <a:rPr lang="fr-FR" dirty="0"/>
              <a:t> présente des vomissements incoercibles</a:t>
            </a:r>
          </a:p>
        </p:txBody>
      </p:sp>
      <p:sp>
        <p:nvSpPr>
          <p:cNvPr id="6" name="Espace réservé du contenu 5">
            <a:extLst>
              <a:ext uri="{FF2B5EF4-FFF2-40B4-BE49-F238E27FC236}">
                <a16:creationId xmlns:a16="http://schemas.microsoft.com/office/drawing/2014/main" id="{35A67F8B-128D-0C46-BF9F-A4B53A2375BF}"/>
              </a:ext>
            </a:extLst>
          </p:cNvPr>
          <p:cNvSpPr>
            <a:spLocks noGrp="1"/>
          </p:cNvSpPr>
          <p:nvPr>
            <p:ph idx="1"/>
          </p:nvPr>
        </p:nvSpPr>
        <p:spPr>
          <a:xfrm>
            <a:off x="628650" y="2905546"/>
            <a:ext cx="7886700" cy="3263504"/>
          </a:xfrm>
        </p:spPr>
        <p:txBody>
          <a:bodyPr>
            <a:normAutofit fontScale="92500"/>
          </a:bodyPr>
          <a:lstStyle/>
          <a:p>
            <a:pPr algn="just"/>
            <a:r>
              <a:rPr lang="fr-FR" dirty="0"/>
              <a:t>Elle est hospitalisée pour déshydratation et impossibilité de traitement antibiotiques</a:t>
            </a:r>
          </a:p>
          <a:p>
            <a:pPr algn="just"/>
            <a:r>
              <a:rPr lang="fr-FR" dirty="0"/>
              <a:t>Le poids est à 9 kg</a:t>
            </a:r>
          </a:p>
          <a:p>
            <a:pPr algn="just"/>
            <a:r>
              <a:rPr lang="fr-FR" dirty="0"/>
              <a:t>Elle est toujours fébrile à 39°C</a:t>
            </a:r>
          </a:p>
          <a:p>
            <a:pPr algn="just"/>
            <a:r>
              <a:rPr lang="fr-FR" dirty="0"/>
              <a:t>Une nouvelle antibiothérapie par </a:t>
            </a:r>
            <a:r>
              <a:rPr lang="fr-FR" dirty="0" err="1"/>
              <a:t>Céfotaxime</a:t>
            </a:r>
            <a:r>
              <a:rPr lang="fr-FR" dirty="0"/>
              <a:t> est mise en place avec une réhydratation IV</a:t>
            </a:r>
          </a:p>
        </p:txBody>
      </p:sp>
      <p:sp>
        <p:nvSpPr>
          <p:cNvPr id="4" name="Titre 1"/>
          <p:cNvSpPr txBox="1">
            <a:spLocks/>
          </p:cNvSpPr>
          <p:nvPr/>
        </p:nvSpPr>
        <p:spPr>
          <a:xfrm>
            <a:off x="457200" y="332656"/>
            <a:ext cx="8229600" cy="42155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000" b="1">
                <a:solidFill>
                  <a:schemeClr val="tx2"/>
                </a:solidFill>
              </a:rPr>
              <a:t>Cas n°3 - Pédiatrie</a:t>
            </a:r>
            <a:endParaRPr lang="fr-FR" sz="3000" b="1" dirty="0">
              <a:solidFill>
                <a:schemeClr val="tx2"/>
              </a:solidFill>
            </a:endParaRPr>
          </a:p>
        </p:txBody>
      </p:sp>
    </p:spTree>
    <p:extLst>
      <p:ext uri="{BB962C8B-B14F-4D97-AF65-F5344CB8AC3E}">
        <p14:creationId xmlns:p14="http://schemas.microsoft.com/office/powerpoint/2010/main" val="3009619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81F323E-04D6-45FD-AA67-FDEB8041B3DB}" type="slidenum">
              <a:rPr lang="fr-FR" smtClean="0"/>
              <a:t>5</a:t>
            </a:fld>
            <a:endParaRPr lang="fr-FR"/>
          </a:p>
        </p:txBody>
      </p:sp>
      <p:sp>
        <p:nvSpPr>
          <p:cNvPr id="9" name="Titre 1"/>
          <p:cNvSpPr txBox="1">
            <a:spLocks/>
          </p:cNvSpPr>
          <p:nvPr/>
        </p:nvSpPr>
        <p:spPr>
          <a:xfrm>
            <a:off x="489198" y="764011"/>
            <a:ext cx="8229600" cy="556900"/>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t>Thrombose veineuse</a:t>
            </a:r>
          </a:p>
        </p:txBody>
      </p:sp>
      <p:graphicFrame>
        <p:nvGraphicFramePr>
          <p:cNvPr id="13" name="Group 52">
            <a:extLst>
              <a:ext uri="{FF2B5EF4-FFF2-40B4-BE49-F238E27FC236}">
                <a16:creationId xmlns:a16="http://schemas.microsoft.com/office/drawing/2014/main" id="{F6C359BB-973A-4180-BC65-5B00920CBFC4}"/>
              </a:ext>
            </a:extLst>
          </p:cNvPr>
          <p:cNvGraphicFramePr>
            <a:graphicFrameLocks noGrp="1"/>
          </p:cNvGraphicFramePr>
          <p:nvPr>
            <p:extLst/>
          </p:nvPr>
        </p:nvGraphicFramePr>
        <p:xfrm>
          <a:off x="3" y="1709816"/>
          <a:ext cx="9143996" cy="5175568"/>
        </p:xfrm>
        <a:graphic>
          <a:graphicData uri="http://schemas.openxmlformats.org/drawingml/2006/table">
            <a:tbl>
              <a:tblPr/>
              <a:tblGrid>
                <a:gridCol w="1897411">
                  <a:extLst>
                    <a:ext uri="{9D8B030D-6E8A-4147-A177-3AD203B41FA5}">
                      <a16:colId xmlns:a16="http://schemas.microsoft.com/office/drawing/2014/main" val="2494530421"/>
                    </a:ext>
                  </a:extLst>
                </a:gridCol>
                <a:gridCol w="3551293">
                  <a:extLst>
                    <a:ext uri="{9D8B030D-6E8A-4147-A177-3AD203B41FA5}">
                      <a16:colId xmlns:a16="http://schemas.microsoft.com/office/drawing/2014/main" val="2265616415"/>
                    </a:ext>
                  </a:extLst>
                </a:gridCol>
                <a:gridCol w="3695292">
                  <a:extLst>
                    <a:ext uri="{9D8B030D-6E8A-4147-A177-3AD203B41FA5}">
                      <a16:colId xmlns:a16="http://schemas.microsoft.com/office/drawing/2014/main" val="486371513"/>
                    </a:ext>
                  </a:extLst>
                </a:gridCol>
              </a:tblGrid>
              <a:tr h="420688">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fr-FR" sz="1800" b="1"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Contraceptifs Oraux Combinés</a:t>
                      </a:r>
                      <a:endParaRPr kumimoji="0" lang="fr-FR" altLang="fr-FR" sz="18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hMerge="1">
                  <a:txBody>
                    <a:bodyPr/>
                    <a:lstStyle/>
                    <a:p>
                      <a:endParaRPr lang="fr-FR"/>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fr-FR" sz="1800" b="1"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Paramètres sanguins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3114446283"/>
                  </a:ext>
                </a:extLst>
              </a:tr>
              <a:tr h="5794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600" b="1"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Activité </a:t>
                      </a:r>
                      <a:r>
                        <a:rPr kumimoji="0" lang="fr-FR" altLang="fr-FR" sz="1600" b="1" i="0" u="none" strike="noStrike" cap="none" normalizeH="0" baseline="0" dirty="0" err="1">
                          <a:ln>
                            <a:noFill/>
                          </a:ln>
                          <a:solidFill>
                            <a:schemeClr val="bg1"/>
                          </a:solidFill>
                          <a:effectLst/>
                          <a:latin typeface="Calibri Light" panose="020F0302020204030204" pitchFamily="34" charset="0"/>
                          <a:cs typeface="Calibri Light" panose="020F0302020204030204" pitchFamily="34" charset="0"/>
                        </a:rPr>
                        <a:t>procoagulante</a:t>
                      </a:r>
                      <a:r>
                        <a:rPr kumimoji="0" lang="fr-FR" altLang="fr-FR" sz="1600" b="1"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 </a:t>
                      </a:r>
                      <a:endParaRPr kumimoji="0" lang="fr-FR" altLang="fr-FR" sz="1600" b="1"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sym typeface="Symbol" panose="05050102010706020507" pitchFamily="18" charset="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600" b="0" i="0" u="none" strike="noStrike" cap="none" normalizeH="0" baseline="0">
                          <a:ln>
                            <a:noFill/>
                          </a:ln>
                          <a:solidFill>
                            <a:schemeClr val="tx1"/>
                          </a:solidFill>
                          <a:effectLst/>
                          <a:latin typeface="Calibri Light" panose="020F0302020204030204" pitchFamily="34" charset="0"/>
                          <a:cs typeface="Calibri Light" panose="020F0302020204030204" pitchFamily="34" charset="0"/>
                          <a:sym typeface="Symbol" panose="05050102010706020507" pitchFamily="18" charset="2"/>
                        </a:rPr>
                        <a:t></a:t>
                      </a:r>
                      <a:r>
                        <a:rPr kumimoji="0" lang="fr-FR" altLang="fr-FR" sz="1600" b="1" i="0" u="none" strike="noStrike" cap="none" normalizeH="0" baseline="0">
                          <a:ln>
                            <a:noFill/>
                          </a:ln>
                          <a:solidFill>
                            <a:schemeClr val="tx1"/>
                          </a:solidFill>
                          <a:effectLst/>
                          <a:latin typeface="Calibri Light" panose="020F0302020204030204" pitchFamily="34" charset="0"/>
                          <a:cs typeface="Calibri Light" panose="020F0302020204030204" pitchFamily="34" charset="0"/>
                          <a:sym typeface="Symbol" panose="05050102010706020507" pitchFamily="18" charset="2"/>
                        </a:rPr>
                        <a:t> Facteurs de coagulation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600" b="0" i="0" u="none" strike="noStrike" cap="none" normalizeH="0" baseline="0">
                          <a:ln>
                            <a:noFill/>
                          </a:ln>
                          <a:solidFill>
                            <a:schemeClr val="tx1"/>
                          </a:solidFill>
                          <a:effectLst/>
                          <a:latin typeface="Calibri Light" panose="020F0302020204030204" pitchFamily="34" charset="0"/>
                          <a:cs typeface="Calibri Light" panose="020F0302020204030204" pitchFamily="34" charset="0"/>
                        </a:rPr>
                        <a:t>I, II, VII, VIII et X</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1600" b="0" i="0" u="none" strike="noStrike" cap="none" normalizeH="0" baseline="0">
                        <a:ln>
                          <a:noFill/>
                        </a:ln>
                        <a:solidFill>
                          <a:schemeClr val="tx1"/>
                        </a:solidFill>
                        <a:effectLst/>
                        <a:latin typeface="Calibri Light" panose="020F0302020204030204" pitchFamily="34" charset="0"/>
                        <a:cs typeface="Calibri Light" panose="020F03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3509752173"/>
                  </a:ext>
                </a:extLst>
              </a:tr>
              <a:tr h="5810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1400" b="1"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marL="177800" indent="-1778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1" fontAlgn="base" latinLnBrk="0" hangingPunct="1">
                        <a:lnSpc>
                          <a:spcPct val="100000"/>
                        </a:lnSpc>
                        <a:spcBef>
                          <a:spcPct val="20000"/>
                        </a:spcBef>
                        <a:spcAft>
                          <a:spcPct val="0"/>
                        </a:spcAft>
                        <a:buClrTx/>
                        <a:buSzTx/>
                        <a:buFontTx/>
                        <a:buNone/>
                        <a:tabLst/>
                      </a:pPr>
                      <a:r>
                        <a:rPr kumimoji="0" lang="fr-FR" altLang="fr-FR" sz="1600" b="0" i="0" u="none" strike="noStrike" cap="none" normalizeH="0" baseline="0" dirty="0">
                          <a:ln>
                            <a:noFill/>
                          </a:ln>
                          <a:solidFill>
                            <a:schemeClr val="tx1"/>
                          </a:solidFill>
                          <a:effectLst/>
                          <a:latin typeface="Calibri Light" panose="020F0302020204030204" pitchFamily="34" charset="0"/>
                          <a:cs typeface="Calibri Light" panose="020F0302020204030204" pitchFamily="34" charset="0"/>
                          <a:sym typeface="Symbol" panose="05050102010706020507" pitchFamily="18" charset="2"/>
                        </a:rPr>
                        <a:t></a:t>
                      </a:r>
                      <a:r>
                        <a:rPr kumimoji="0" lang="fr-FR" altLang="fr-FR" sz="1600" b="1" i="0" u="none" strike="noStrike" cap="none" normalizeH="0" baseline="0" dirty="0">
                          <a:ln>
                            <a:noFill/>
                          </a:ln>
                          <a:solidFill>
                            <a:schemeClr val="tx1"/>
                          </a:solidFill>
                          <a:effectLst/>
                          <a:latin typeface="Calibri Light" panose="020F0302020204030204" pitchFamily="34" charset="0"/>
                          <a:cs typeface="Calibri Light" panose="020F0302020204030204" pitchFamily="34" charset="0"/>
                        </a:rPr>
                        <a:t> Facteurs d’anticoagulation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88900" indent="-889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88900" marR="0" lvl="0" indent="-88900" algn="l" defTabSz="914400" rtl="0" eaLnBrk="1" fontAlgn="base" latinLnBrk="0" hangingPunct="1">
                        <a:lnSpc>
                          <a:spcPct val="100000"/>
                        </a:lnSpc>
                        <a:spcBef>
                          <a:spcPct val="20000"/>
                        </a:spcBef>
                        <a:spcAft>
                          <a:spcPct val="0"/>
                        </a:spcAft>
                        <a:buClrTx/>
                        <a:buSzTx/>
                        <a:buFontTx/>
                        <a:buNone/>
                        <a:tabLst/>
                      </a:pPr>
                      <a:r>
                        <a:rPr kumimoji="0" lang="fr-FR" altLang="fr-FR" sz="1600" b="0" i="0" u="none" strike="noStrike" cap="none" normalizeH="0" baseline="0" dirty="0">
                          <a:ln>
                            <a:noFill/>
                          </a:ln>
                          <a:solidFill>
                            <a:schemeClr val="tx1"/>
                          </a:solidFill>
                          <a:effectLst/>
                          <a:latin typeface="Calibri Light" panose="020F0302020204030204" pitchFamily="34" charset="0"/>
                          <a:cs typeface="Calibri Light" panose="020F0302020204030204" pitchFamily="34" charset="0"/>
                        </a:rPr>
                        <a:t>- Antithrombine III</a:t>
                      </a:r>
                    </a:p>
                    <a:p>
                      <a:pPr marL="88900" marR="0" lvl="0" indent="-88900" algn="l" defTabSz="914400" rtl="0" eaLnBrk="1" fontAlgn="base" latinLnBrk="0" hangingPunct="1">
                        <a:lnSpc>
                          <a:spcPct val="100000"/>
                        </a:lnSpc>
                        <a:spcBef>
                          <a:spcPct val="20000"/>
                        </a:spcBef>
                        <a:spcAft>
                          <a:spcPct val="0"/>
                        </a:spcAft>
                        <a:buClrTx/>
                        <a:buSzTx/>
                        <a:buFontTx/>
                        <a:buNone/>
                        <a:tabLst/>
                      </a:pPr>
                      <a:r>
                        <a:rPr kumimoji="0" lang="fr-FR" altLang="fr-FR" sz="1600" b="0" i="0" u="none" strike="noStrike" cap="none" normalizeH="0" baseline="0" dirty="0">
                          <a:ln>
                            <a:noFill/>
                          </a:ln>
                          <a:solidFill>
                            <a:schemeClr val="tx1"/>
                          </a:solidFill>
                          <a:effectLst/>
                          <a:latin typeface="Calibri Light" panose="020F0302020204030204" pitchFamily="34" charset="0"/>
                          <a:cs typeface="Calibri Light" panose="020F0302020204030204" pitchFamily="34" charset="0"/>
                        </a:rPr>
                        <a:t>- Protéine S</a:t>
                      </a:r>
                    </a:p>
                    <a:p>
                      <a:pPr marL="88900" marR="0" lvl="0" indent="-88900" algn="l" defTabSz="914400" rtl="0" eaLnBrk="1" fontAlgn="base" latinLnBrk="0" hangingPunct="1">
                        <a:lnSpc>
                          <a:spcPct val="100000"/>
                        </a:lnSpc>
                        <a:spcBef>
                          <a:spcPct val="20000"/>
                        </a:spcBef>
                        <a:spcAft>
                          <a:spcPct val="0"/>
                        </a:spcAft>
                        <a:buClrTx/>
                        <a:buSzTx/>
                        <a:buFontTx/>
                        <a:buNone/>
                        <a:tabLst/>
                      </a:pPr>
                      <a:r>
                        <a:rPr kumimoji="0" lang="fr-FR" altLang="fr-FR" sz="1600" b="0" i="0" u="none" strike="noStrike" cap="none" normalizeH="0" baseline="0" dirty="0">
                          <a:ln>
                            <a:noFill/>
                          </a:ln>
                          <a:solidFill>
                            <a:schemeClr val="tx1"/>
                          </a:solidFill>
                          <a:effectLst/>
                          <a:latin typeface="Calibri Light" panose="020F0302020204030204" pitchFamily="34" charset="0"/>
                          <a:cs typeface="Calibri Light" panose="020F0302020204030204" pitchFamily="34" charset="0"/>
                        </a:rPr>
                        <a:t>- Protéine C activée</a:t>
                      </a:r>
                    </a:p>
                    <a:p>
                      <a:pPr marL="88900" marR="0" lvl="0" indent="-88900" algn="l" defTabSz="914400" rtl="0" eaLnBrk="1" fontAlgn="base" latinLnBrk="0" hangingPunct="1">
                        <a:lnSpc>
                          <a:spcPct val="100000"/>
                        </a:lnSpc>
                        <a:spcBef>
                          <a:spcPct val="20000"/>
                        </a:spcBef>
                        <a:spcAft>
                          <a:spcPct val="0"/>
                        </a:spcAft>
                        <a:buClrTx/>
                        <a:buSzTx/>
                        <a:buFontTx/>
                        <a:buNone/>
                        <a:tabLst/>
                      </a:pPr>
                      <a:r>
                        <a:rPr kumimoji="0" lang="fr-FR" altLang="fr-FR" sz="1600" b="0" i="0" u="none" strike="noStrike" cap="none" normalizeH="0" baseline="0" dirty="0">
                          <a:ln>
                            <a:noFill/>
                          </a:ln>
                          <a:solidFill>
                            <a:schemeClr val="tx1"/>
                          </a:solidFill>
                          <a:effectLst/>
                          <a:latin typeface="Calibri Light" panose="020F0302020204030204" pitchFamily="34" charset="0"/>
                          <a:cs typeface="Calibri Light" panose="020F0302020204030204" pitchFamily="34" charset="0"/>
                        </a:rPr>
                        <a:t>- TFPI = Inhibiteur de la voie du facteur tissulaire (voie extrinsèque)</a:t>
                      </a:r>
                    </a:p>
                    <a:p>
                      <a:pPr marL="88900" marR="0" lvl="0" indent="-88900" algn="l" defTabSz="914400" rtl="0" eaLnBrk="1" fontAlgn="base" latinLnBrk="0" hangingPunct="1">
                        <a:lnSpc>
                          <a:spcPct val="100000"/>
                        </a:lnSpc>
                        <a:spcBef>
                          <a:spcPct val="2000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Calibri Light" panose="020F0302020204030204" pitchFamily="34" charset="0"/>
                        <a:cs typeface="Calibri Light" panose="020F03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96397006"/>
                  </a:ext>
                </a:extLst>
              </a:tr>
              <a:tr h="5794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600" b="1"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Activation de la fibrinolyse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gridSpan="2">
                  <a:txBody>
                    <a:bodyPr/>
                    <a:lstStyle>
                      <a:lvl1pPr marL="177800" indent="-1778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1" fontAlgn="base" latinLnBrk="0" hangingPunct="1">
                        <a:lnSpc>
                          <a:spcPct val="100000"/>
                        </a:lnSpc>
                        <a:spcBef>
                          <a:spcPct val="20000"/>
                        </a:spcBef>
                        <a:spcAft>
                          <a:spcPct val="0"/>
                        </a:spcAft>
                        <a:buClrTx/>
                        <a:buSzTx/>
                        <a:buFontTx/>
                        <a:buNone/>
                        <a:tabLst/>
                      </a:pPr>
                      <a:r>
                        <a:rPr kumimoji="0" lang="fr-FR" altLang="fr-FR" sz="1600" b="0" i="0" u="none" strike="noStrike" cap="none" normalizeH="0" baseline="0" dirty="0">
                          <a:ln>
                            <a:noFill/>
                          </a:ln>
                          <a:solidFill>
                            <a:schemeClr val="tx1"/>
                          </a:solidFill>
                          <a:effectLst/>
                          <a:latin typeface="Calibri Light" panose="020F0302020204030204" pitchFamily="34" charset="0"/>
                          <a:cs typeface="Calibri Light" panose="020F0302020204030204" pitchFamily="34" charset="0"/>
                        </a:rPr>
                        <a:t>Up-</a:t>
                      </a:r>
                      <a:r>
                        <a:rPr kumimoji="0" lang="fr-FR" altLang="fr-FR" sz="1600" b="0" i="0" u="none" strike="noStrike" cap="none" normalizeH="0" baseline="0" dirty="0" err="1">
                          <a:ln>
                            <a:noFill/>
                          </a:ln>
                          <a:solidFill>
                            <a:schemeClr val="tx1"/>
                          </a:solidFill>
                          <a:effectLst/>
                          <a:latin typeface="Calibri Light" panose="020F0302020204030204" pitchFamily="34" charset="0"/>
                          <a:cs typeface="Calibri Light" panose="020F0302020204030204" pitchFamily="34" charset="0"/>
                        </a:rPr>
                        <a:t>regulation</a:t>
                      </a:r>
                      <a:r>
                        <a:rPr kumimoji="0" lang="fr-FR" altLang="fr-FR" sz="1600" b="0" i="0" u="none" strike="noStrike" cap="none" normalizeH="0" baseline="0" dirty="0">
                          <a:ln>
                            <a:noFill/>
                          </a:ln>
                          <a:solidFill>
                            <a:schemeClr val="tx1"/>
                          </a:solidFill>
                          <a:effectLst/>
                          <a:latin typeface="Calibri Light" panose="020F0302020204030204" pitchFamily="34" charset="0"/>
                          <a:cs typeface="Calibri Light" panose="020F0302020204030204" pitchFamily="34" charset="0"/>
                        </a:rPr>
                        <a:t> : </a:t>
                      </a:r>
                      <a:r>
                        <a:rPr kumimoji="0" lang="fr-FR" altLang="fr-FR" sz="1600" b="0" i="0" u="none" strike="noStrike" cap="none" normalizeH="0" baseline="0" dirty="0">
                          <a:ln>
                            <a:noFill/>
                          </a:ln>
                          <a:solidFill>
                            <a:schemeClr val="tx1"/>
                          </a:solidFill>
                          <a:effectLst/>
                          <a:latin typeface="Calibri Light" panose="020F0302020204030204" pitchFamily="34" charset="0"/>
                          <a:cs typeface="Calibri Light" panose="020F0302020204030204" pitchFamily="34" charset="0"/>
                          <a:sym typeface="Symbol" panose="05050102010706020507" pitchFamily="18" charset="2"/>
                        </a:rPr>
                        <a:t> </a:t>
                      </a:r>
                      <a:r>
                        <a:rPr kumimoji="0" lang="fr-FR" altLang="fr-FR" sz="1600" b="0" i="0" u="none" strike="noStrike" cap="none" normalizeH="0" baseline="0" dirty="0">
                          <a:ln>
                            <a:noFill/>
                          </a:ln>
                          <a:solidFill>
                            <a:schemeClr val="tx1"/>
                          </a:solidFill>
                          <a:effectLst/>
                          <a:latin typeface="Calibri Light" panose="020F0302020204030204" pitchFamily="34" charset="0"/>
                          <a:cs typeface="Calibri Light" panose="020F0302020204030204" pitchFamily="34" charset="0"/>
                        </a:rPr>
                        <a:t>PAI 1 (inhibiteur t-PA)</a:t>
                      </a:r>
                    </a:p>
                    <a:p>
                      <a:pPr marL="177800" marR="0" lvl="0" indent="-177800" algn="l" defTabSz="914400" rtl="0" eaLnBrk="1" fontAlgn="base" latinLnBrk="0" hangingPunct="1">
                        <a:lnSpc>
                          <a:spcPct val="100000"/>
                        </a:lnSpc>
                        <a:spcBef>
                          <a:spcPct val="20000"/>
                        </a:spcBef>
                        <a:spcAft>
                          <a:spcPct val="0"/>
                        </a:spcAft>
                        <a:buClrTx/>
                        <a:buSzTx/>
                        <a:buFontTx/>
                        <a:buNone/>
                        <a:tabLst/>
                      </a:pPr>
                      <a:r>
                        <a:rPr kumimoji="0" lang="fr-FR" altLang="fr-FR" sz="1600" b="0" i="0" u="none" strike="noStrike" cap="none" normalizeH="0" baseline="0" dirty="0">
                          <a:ln>
                            <a:noFill/>
                          </a:ln>
                          <a:solidFill>
                            <a:schemeClr val="tx1"/>
                          </a:solidFill>
                          <a:effectLst/>
                          <a:latin typeface="Calibri Light" panose="020F0302020204030204" pitchFamily="34" charset="0"/>
                          <a:cs typeface="Calibri Light" panose="020F0302020204030204" pitchFamily="34" charset="0"/>
                        </a:rPr>
                        <a:t>  . </a:t>
                      </a:r>
                      <a:r>
                        <a:rPr kumimoji="0" lang="fr-FR" altLang="fr-FR" sz="1600" b="0" i="0" u="none" strike="noStrike" cap="none" normalizeH="0" baseline="0" dirty="0">
                          <a:ln>
                            <a:noFill/>
                          </a:ln>
                          <a:solidFill>
                            <a:schemeClr val="tx1"/>
                          </a:solidFill>
                          <a:effectLst/>
                          <a:latin typeface="Calibri Light" panose="020F0302020204030204" pitchFamily="34" charset="0"/>
                          <a:cs typeface="Calibri Light" panose="020F0302020204030204" pitchFamily="34" charset="0"/>
                          <a:sym typeface="Symbol" panose="05050102010706020507" pitchFamily="18" charset="2"/>
                        </a:rPr>
                        <a:t> Fragments de Prothrombine 1.2</a:t>
                      </a:r>
                    </a:p>
                    <a:p>
                      <a:pPr marL="177800" marR="0" lvl="0" indent="-177800" algn="l" defTabSz="914400" rtl="0" eaLnBrk="1" fontAlgn="base" latinLnBrk="0" hangingPunct="1">
                        <a:lnSpc>
                          <a:spcPct val="100000"/>
                        </a:lnSpc>
                        <a:spcBef>
                          <a:spcPct val="20000"/>
                        </a:spcBef>
                        <a:spcAft>
                          <a:spcPct val="0"/>
                        </a:spcAft>
                        <a:buClrTx/>
                        <a:buSzTx/>
                        <a:buFontTx/>
                        <a:buNone/>
                        <a:tabLst/>
                      </a:pPr>
                      <a:r>
                        <a:rPr kumimoji="0" lang="fr-FR" altLang="fr-FR" sz="1600" b="0" i="0" u="none" strike="noStrike" cap="none" normalizeH="0" baseline="0" dirty="0">
                          <a:ln>
                            <a:noFill/>
                          </a:ln>
                          <a:solidFill>
                            <a:schemeClr val="tx1"/>
                          </a:solidFill>
                          <a:effectLst/>
                          <a:latin typeface="Calibri Light" panose="020F0302020204030204" pitchFamily="34" charset="0"/>
                          <a:cs typeface="Calibri Light" panose="020F0302020204030204" pitchFamily="34" charset="0"/>
                          <a:sym typeface="Symbol" panose="05050102010706020507" pitchFamily="18" charset="2"/>
                        </a:rPr>
                        <a:t>  .  D-dimères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r-FR"/>
                    </a:p>
                  </a:txBody>
                  <a:tcPr/>
                </a:tc>
                <a:extLst>
                  <a:ext uri="{0D108BD9-81ED-4DB2-BD59-A6C34878D82A}">
                    <a16:rowId xmlns:a16="http://schemas.microsoft.com/office/drawing/2014/main" val="3964084465"/>
                  </a:ext>
                </a:extLst>
              </a:tr>
              <a:tr h="10699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600" b="1"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Augmentation de la SHBG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gridSpan="2">
                  <a:txBody>
                    <a:bodyPr/>
                    <a:lstStyle>
                      <a:lvl1pPr marL="177800" indent="-177800">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1" fontAlgn="base" latinLnBrk="0" hangingPunct="1">
                        <a:lnSpc>
                          <a:spcPct val="100000"/>
                        </a:lnSpc>
                        <a:spcBef>
                          <a:spcPct val="20000"/>
                        </a:spcBef>
                        <a:spcAft>
                          <a:spcPct val="0"/>
                        </a:spcAft>
                        <a:buClrTx/>
                        <a:buSzTx/>
                        <a:buFontTx/>
                        <a:buNone/>
                        <a:tabLst/>
                      </a:pPr>
                      <a:r>
                        <a:rPr kumimoji="0" lang="fr-FR" altLang="fr-FR" sz="1600" b="0" i="0" u="none" strike="noStrike" cap="none" normalizeH="0" baseline="0" dirty="0" err="1">
                          <a:ln>
                            <a:noFill/>
                          </a:ln>
                          <a:solidFill>
                            <a:schemeClr val="tx1"/>
                          </a:solidFill>
                          <a:effectLst/>
                          <a:latin typeface="Calibri Light" panose="020F0302020204030204" pitchFamily="34" charset="0"/>
                          <a:cs typeface="Calibri Light" panose="020F0302020204030204" pitchFamily="34" charset="0"/>
                          <a:sym typeface="Symbol" panose="05050102010706020507" pitchFamily="18" charset="2"/>
                        </a:rPr>
                        <a:t>Sex</a:t>
                      </a:r>
                      <a:r>
                        <a:rPr kumimoji="0" lang="fr-FR" altLang="fr-FR" sz="1600" b="0" i="0" u="none" strike="noStrike" cap="none" normalizeH="0" baseline="0" dirty="0">
                          <a:ln>
                            <a:noFill/>
                          </a:ln>
                          <a:solidFill>
                            <a:schemeClr val="tx1"/>
                          </a:solidFill>
                          <a:effectLst/>
                          <a:latin typeface="Calibri Light" panose="020F0302020204030204" pitchFamily="34" charset="0"/>
                          <a:cs typeface="Calibri Light" panose="020F0302020204030204" pitchFamily="34" charset="0"/>
                          <a:sym typeface="Symbol" panose="05050102010706020507" pitchFamily="18" charset="2"/>
                        </a:rPr>
                        <a:t> Hormone Binding Globulin : protéine de transport (foie)</a:t>
                      </a:r>
                    </a:p>
                    <a:p>
                      <a:pPr marL="177800" marR="0" lvl="0" indent="-177800" algn="l" defTabSz="914400" rtl="0" eaLnBrk="1" fontAlgn="base" latinLnBrk="0" hangingPunct="1">
                        <a:lnSpc>
                          <a:spcPct val="100000"/>
                        </a:lnSpc>
                        <a:spcBef>
                          <a:spcPct val="20000"/>
                        </a:spcBef>
                        <a:spcAft>
                          <a:spcPct val="0"/>
                        </a:spcAft>
                        <a:buClrTx/>
                        <a:buSzTx/>
                        <a:buFontTx/>
                        <a:buNone/>
                        <a:tabLst/>
                      </a:pPr>
                      <a:r>
                        <a:rPr kumimoji="0" lang="fr-FR" altLang="fr-FR" sz="1600" b="0" i="0" u="none" strike="noStrike" cap="none" normalizeH="0" baseline="0" dirty="0">
                          <a:ln>
                            <a:noFill/>
                          </a:ln>
                          <a:solidFill>
                            <a:schemeClr val="tx1"/>
                          </a:solidFill>
                          <a:effectLst/>
                          <a:latin typeface="Calibri Light" panose="020F0302020204030204" pitchFamily="34" charset="0"/>
                          <a:cs typeface="Calibri Light" panose="020F0302020204030204" pitchFamily="34" charset="0"/>
                          <a:sym typeface="Symbol" panose="05050102010706020507" pitchFamily="18" charset="2"/>
                        </a:rPr>
                        <a:t>  . Reflet du climat « oestrogénique » de l’association OP</a:t>
                      </a:r>
                    </a:p>
                    <a:p>
                      <a:pPr marL="177800" marR="0" lvl="0" indent="-177800" algn="l" defTabSz="914400" rtl="0" eaLnBrk="1" fontAlgn="base" latinLnBrk="0" hangingPunct="1">
                        <a:lnSpc>
                          <a:spcPct val="100000"/>
                        </a:lnSpc>
                        <a:spcBef>
                          <a:spcPct val="20000"/>
                        </a:spcBef>
                        <a:spcAft>
                          <a:spcPct val="0"/>
                        </a:spcAft>
                        <a:buClrTx/>
                        <a:buSzTx/>
                        <a:buFontTx/>
                        <a:buNone/>
                        <a:tabLst/>
                      </a:pPr>
                      <a:r>
                        <a:rPr kumimoji="0" lang="fr-FR" altLang="fr-FR" sz="1600" b="0" i="0" u="none" strike="noStrike" cap="none" normalizeH="0" baseline="0" dirty="0">
                          <a:ln>
                            <a:noFill/>
                          </a:ln>
                          <a:solidFill>
                            <a:schemeClr val="tx1"/>
                          </a:solidFill>
                          <a:effectLst/>
                          <a:latin typeface="Calibri Light" panose="020F0302020204030204" pitchFamily="34" charset="0"/>
                          <a:cs typeface="Calibri Light" panose="020F0302020204030204" pitchFamily="34" charset="0"/>
                          <a:sym typeface="Symbol" panose="05050102010706020507" pitchFamily="18" charset="2"/>
                        </a:rPr>
                        <a:t>  . Son augmentation est </a:t>
                      </a:r>
                      <a:r>
                        <a:rPr kumimoji="0" lang="fr-FR" altLang="fr-FR" sz="1600" b="0" i="0" u="none" strike="noStrike" cap="none" normalizeH="0" baseline="0" dirty="0">
                          <a:ln>
                            <a:noFill/>
                          </a:ln>
                          <a:solidFill>
                            <a:schemeClr val="tx1"/>
                          </a:solidFill>
                          <a:effectLst/>
                          <a:latin typeface="Calibri Light" panose="020F0302020204030204" pitchFamily="34" charset="0"/>
                          <a:cs typeface="Calibri Light" panose="020F0302020204030204" pitchFamily="34" charset="0"/>
                        </a:rPr>
                        <a:t>considérée comme un marqueur du </a:t>
                      </a:r>
                      <a:r>
                        <a:rPr kumimoji="0" lang="fr-FR" altLang="fr-FR" sz="1600" b="0" i="0" u="none" strike="noStrike" cap="none" normalizeH="0" baseline="0">
                          <a:ln>
                            <a:noFill/>
                          </a:ln>
                          <a:solidFill>
                            <a:schemeClr val="tx1"/>
                          </a:solidFill>
                          <a:effectLst/>
                          <a:latin typeface="Calibri Light" panose="020F0302020204030204" pitchFamily="34" charset="0"/>
                          <a:cs typeface="Calibri Light" panose="020F0302020204030204" pitchFamily="34" charset="0"/>
                        </a:rPr>
                        <a:t>risque TEV chez les femmes sous contraceptifs</a:t>
                      </a:r>
                      <a:endParaRPr kumimoji="0" lang="fr-FR" altLang="fr-FR" sz="1600" b="0" i="0" u="none" strike="noStrike" cap="none" normalizeH="0" baseline="0" dirty="0">
                        <a:ln>
                          <a:noFill/>
                        </a:ln>
                        <a:solidFill>
                          <a:schemeClr val="tx1"/>
                        </a:solidFill>
                        <a:effectLst/>
                        <a:latin typeface="Calibri Light" panose="020F0302020204030204" pitchFamily="34" charset="0"/>
                        <a:cs typeface="Calibri Light" panose="020F0302020204030204" pitchFamily="34" charset="0"/>
                        <a:sym typeface="Symbol" panose="05050102010706020507" pitchFamily="18" charset="2"/>
                      </a:endParaRPr>
                    </a:p>
                    <a:p>
                      <a:pPr marL="177800" marR="0" lvl="0" indent="-177800" algn="l" defTabSz="914400" rtl="0" eaLnBrk="1" fontAlgn="base" latinLnBrk="0" hangingPunct="1">
                        <a:lnSpc>
                          <a:spcPct val="100000"/>
                        </a:lnSpc>
                        <a:spcBef>
                          <a:spcPct val="20000"/>
                        </a:spcBef>
                        <a:spcAft>
                          <a:spcPct val="0"/>
                        </a:spcAft>
                        <a:buClrTx/>
                        <a:buSzTx/>
                        <a:buFontTx/>
                        <a:buNone/>
                        <a:tabLst/>
                      </a:pPr>
                      <a:r>
                        <a:rPr kumimoji="0" lang="fr-FR" altLang="fr-FR" sz="1600" b="0" i="0" u="none" strike="noStrike" cap="none" normalizeH="0" baseline="0" dirty="0">
                          <a:ln>
                            <a:noFill/>
                          </a:ln>
                          <a:solidFill>
                            <a:schemeClr val="tx1"/>
                          </a:solidFill>
                          <a:effectLst/>
                          <a:latin typeface="Calibri Light" panose="020F0302020204030204" pitchFamily="34" charset="0"/>
                          <a:cs typeface="Calibri Light" panose="020F0302020204030204" pitchFamily="34" charset="0"/>
                          <a:sym typeface="Symbol" panose="05050102010706020507" pitchFamily="18" charset="2"/>
                        </a:rPr>
                        <a:t>  . [SHBG] sous désogestrel/acétate de cyprotérone/DSN &gt; [SHBG] sous LNG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r-FR"/>
                    </a:p>
                  </a:txBody>
                  <a:tcPr/>
                </a:tc>
                <a:extLst>
                  <a:ext uri="{0D108BD9-81ED-4DB2-BD59-A6C34878D82A}">
                    <a16:rowId xmlns:a16="http://schemas.microsoft.com/office/drawing/2014/main" val="4182036077"/>
                  </a:ext>
                </a:extLst>
              </a:tr>
            </a:tbl>
          </a:graphicData>
        </a:graphic>
      </p:graphicFrame>
      <p:sp>
        <p:nvSpPr>
          <p:cNvPr id="14" name="Rectangle 2">
            <a:extLst>
              <a:ext uri="{FF2B5EF4-FFF2-40B4-BE49-F238E27FC236}">
                <a16:creationId xmlns:a16="http://schemas.microsoft.com/office/drawing/2014/main" id="{A4EB1F71-E7D9-4E91-B4D2-ECC5324BEC42}"/>
              </a:ext>
            </a:extLst>
          </p:cNvPr>
          <p:cNvSpPr>
            <a:spLocks noGrp="1" noChangeArrowheads="1"/>
          </p:cNvSpPr>
          <p:nvPr>
            <p:ph type="title"/>
          </p:nvPr>
        </p:nvSpPr>
        <p:spPr>
          <a:xfrm>
            <a:off x="179512" y="1178070"/>
            <a:ext cx="7596187" cy="504056"/>
          </a:xfrm>
          <a:noFill/>
        </p:spPr>
        <p:txBody>
          <a:bodyPr>
            <a:normAutofit fontScale="90000"/>
          </a:bodyPr>
          <a:lstStyle/>
          <a:p>
            <a:pPr algn="l"/>
            <a:r>
              <a:rPr lang="fr-FR" altLang="fr-FR" sz="3200" b="1" i="1" dirty="0">
                <a:effectLst>
                  <a:outerShdw blurRad="38100" dist="38100" dir="2700000" algn="tl">
                    <a:srgbClr val="FFFFFF"/>
                  </a:outerShdw>
                </a:effectLst>
                <a:latin typeface="Calibri" panose="020F0502020204030204" pitchFamily="34" charset="0"/>
              </a:rPr>
              <a:t>Actions sur la coagulation</a:t>
            </a:r>
          </a:p>
        </p:txBody>
      </p:sp>
      <p:sp>
        <p:nvSpPr>
          <p:cNvPr id="7" name="Titre 1"/>
          <p:cNvSpPr txBox="1">
            <a:spLocks/>
          </p:cNvSpPr>
          <p:nvPr/>
        </p:nvSpPr>
        <p:spPr>
          <a:xfrm>
            <a:off x="457200" y="274638"/>
            <a:ext cx="8229600"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4000" b="1">
                <a:solidFill>
                  <a:schemeClr val="tx2"/>
                </a:solidFill>
              </a:rPr>
              <a:t>Cas n°1 - CONTRACEPTION</a:t>
            </a:r>
            <a:endParaRPr lang="fr-FR" sz="4000" b="1" dirty="0">
              <a:solidFill>
                <a:schemeClr val="tx2"/>
              </a:solidFill>
            </a:endParaRPr>
          </a:p>
        </p:txBody>
      </p:sp>
    </p:spTree>
    <p:extLst>
      <p:ext uri="{BB962C8B-B14F-4D97-AF65-F5344CB8AC3E}">
        <p14:creationId xmlns:p14="http://schemas.microsoft.com/office/powerpoint/2010/main" val="5869995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F29AFE-2881-9646-B226-22AC8B4D2C36}"/>
              </a:ext>
            </a:extLst>
          </p:cNvPr>
          <p:cNvSpPr>
            <a:spLocks noGrp="1"/>
          </p:cNvSpPr>
          <p:nvPr>
            <p:ph type="title"/>
          </p:nvPr>
        </p:nvSpPr>
        <p:spPr>
          <a:xfrm>
            <a:off x="457200" y="764704"/>
            <a:ext cx="8229600" cy="652934"/>
          </a:xfrm>
        </p:spPr>
        <p:txBody>
          <a:bodyPr>
            <a:normAutofit fontScale="90000"/>
          </a:bodyPr>
          <a:lstStyle/>
          <a:p>
            <a:r>
              <a:rPr lang="fr-FR" dirty="0"/>
              <a:t>Concernant le </a:t>
            </a:r>
            <a:r>
              <a:rPr lang="fr-FR" dirty="0" err="1"/>
              <a:t>Céfotaxime</a:t>
            </a:r>
            <a:r>
              <a:rPr lang="fr-FR" dirty="0"/>
              <a:t> chez l’enfant</a:t>
            </a:r>
          </a:p>
        </p:txBody>
      </p:sp>
      <p:sp>
        <p:nvSpPr>
          <p:cNvPr id="3" name="Espace réservé du contenu 2">
            <a:extLst>
              <a:ext uri="{FF2B5EF4-FFF2-40B4-BE49-F238E27FC236}">
                <a16:creationId xmlns:a16="http://schemas.microsoft.com/office/drawing/2014/main" id="{A0676EFD-06D4-E547-BAA8-8B4BC717DE3B}"/>
              </a:ext>
            </a:extLst>
          </p:cNvPr>
          <p:cNvSpPr>
            <a:spLocks noGrp="1"/>
          </p:cNvSpPr>
          <p:nvPr>
            <p:ph idx="1"/>
          </p:nvPr>
        </p:nvSpPr>
        <p:spPr>
          <a:xfrm>
            <a:off x="251520" y="1844824"/>
            <a:ext cx="8229600" cy="4525963"/>
          </a:xfrm>
        </p:spPr>
        <p:txBody>
          <a:bodyPr/>
          <a:lstStyle/>
          <a:p>
            <a:pPr marL="385763" indent="-385763" algn="just">
              <a:buFont typeface="+mj-lt"/>
              <a:buAutoNum type="alphaUcPeriod"/>
            </a:pPr>
            <a:r>
              <a:rPr lang="fr-FR" dirty="0"/>
              <a:t>l</a:t>
            </a:r>
            <a:r>
              <a:rPr lang="fr-FR"/>
              <a:t>a </a:t>
            </a:r>
            <a:r>
              <a:rPr lang="fr-FR" dirty="0"/>
              <a:t>posologie est de 50 mg/kg/j en une prise unique</a:t>
            </a:r>
          </a:p>
          <a:p>
            <a:pPr marL="385763" indent="-385763" algn="just">
              <a:buFont typeface="+mj-lt"/>
              <a:buAutoNum type="alphaUcPeriod"/>
            </a:pPr>
            <a:r>
              <a:rPr lang="fr-FR" dirty="0"/>
              <a:t>l</a:t>
            </a:r>
            <a:r>
              <a:rPr lang="fr-FR"/>
              <a:t>a </a:t>
            </a:r>
            <a:r>
              <a:rPr lang="fr-FR" dirty="0"/>
              <a:t>posologie est de 50 mg/kg/j en 3 prises</a:t>
            </a:r>
          </a:p>
          <a:p>
            <a:pPr marL="385763" indent="-385763" algn="just">
              <a:buFont typeface="+mj-lt"/>
              <a:buAutoNum type="alphaUcPeriod"/>
            </a:pPr>
            <a:r>
              <a:rPr lang="fr-FR" dirty="0"/>
              <a:t>l</a:t>
            </a:r>
            <a:r>
              <a:rPr lang="fr-FR"/>
              <a:t>a </a:t>
            </a:r>
            <a:r>
              <a:rPr lang="fr-FR" dirty="0"/>
              <a:t>posologie est de 1 g par jour quel que soit le poids</a:t>
            </a:r>
          </a:p>
          <a:p>
            <a:pPr marL="385763" indent="-385763" algn="just">
              <a:buFont typeface="+mj-lt"/>
              <a:buAutoNum type="alphaUcPeriod"/>
            </a:pPr>
            <a:r>
              <a:rPr lang="fr-FR" dirty="0"/>
              <a:t>l</a:t>
            </a:r>
            <a:r>
              <a:rPr lang="fr-FR"/>
              <a:t>e </a:t>
            </a:r>
            <a:r>
              <a:rPr lang="fr-FR" dirty="0" err="1"/>
              <a:t>Céfotaxime</a:t>
            </a:r>
            <a:r>
              <a:rPr lang="fr-FR" dirty="0"/>
              <a:t> peut être injectée en IV ou en IM</a:t>
            </a:r>
          </a:p>
          <a:p>
            <a:endParaRPr lang="fr-FR" dirty="0"/>
          </a:p>
        </p:txBody>
      </p:sp>
      <p:sp>
        <p:nvSpPr>
          <p:cNvPr id="4" name="Titre 1"/>
          <p:cNvSpPr txBox="1">
            <a:spLocks/>
          </p:cNvSpPr>
          <p:nvPr/>
        </p:nvSpPr>
        <p:spPr>
          <a:xfrm>
            <a:off x="457200" y="124114"/>
            <a:ext cx="8229600" cy="42155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000" b="1">
                <a:solidFill>
                  <a:schemeClr val="tx2"/>
                </a:solidFill>
              </a:rPr>
              <a:t>Cas n°3 - Pédiatrie</a:t>
            </a:r>
            <a:endParaRPr lang="fr-FR" sz="3000" b="1" dirty="0">
              <a:solidFill>
                <a:schemeClr val="tx2"/>
              </a:solidFill>
            </a:endParaRPr>
          </a:p>
        </p:txBody>
      </p:sp>
    </p:spTree>
    <p:extLst>
      <p:ext uri="{BB962C8B-B14F-4D97-AF65-F5344CB8AC3E}">
        <p14:creationId xmlns:p14="http://schemas.microsoft.com/office/powerpoint/2010/main" val="15455910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F29AFE-2881-9646-B226-22AC8B4D2C36}"/>
              </a:ext>
            </a:extLst>
          </p:cNvPr>
          <p:cNvSpPr>
            <a:spLocks noGrp="1"/>
          </p:cNvSpPr>
          <p:nvPr>
            <p:ph type="title"/>
          </p:nvPr>
        </p:nvSpPr>
        <p:spPr>
          <a:xfrm>
            <a:off x="457200" y="764704"/>
            <a:ext cx="8229600" cy="652934"/>
          </a:xfrm>
        </p:spPr>
        <p:txBody>
          <a:bodyPr>
            <a:normAutofit fontScale="90000"/>
          </a:bodyPr>
          <a:lstStyle/>
          <a:p>
            <a:r>
              <a:rPr lang="fr-FR" dirty="0"/>
              <a:t>Concernant le </a:t>
            </a:r>
            <a:r>
              <a:rPr lang="fr-FR" dirty="0" err="1"/>
              <a:t>Céfotaxime</a:t>
            </a:r>
            <a:r>
              <a:rPr lang="fr-FR" dirty="0"/>
              <a:t> chez l’enfant</a:t>
            </a:r>
          </a:p>
        </p:txBody>
      </p:sp>
      <p:sp>
        <p:nvSpPr>
          <p:cNvPr id="3" name="Espace réservé du contenu 2">
            <a:extLst>
              <a:ext uri="{FF2B5EF4-FFF2-40B4-BE49-F238E27FC236}">
                <a16:creationId xmlns:a16="http://schemas.microsoft.com/office/drawing/2014/main" id="{A0676EFD-06D4-E547-BAA8-8B4BC717DE3B}"/>
              </a:ext>
            </a:extLst>
          </p:cNvPr>
          <p:cNvSpPr>
            <a:spLocks noGrp="1"/>
          </p:cNvSpPr>
          <p:nvPr>
            <p:ph idx="1"/>
          </p:nvPr>
        </p:nvSpPr>
        <p:spPr>
          <a:xfrm>
            <a:off x="251520" y="1844824"/>
            <a:ext cx="8229600" cy="4525963"/>
          </a:xfrm>
        </p:spPr>
        <p:txBody>
          <a:bodyPr/>
          <a:lstStyle/>
          <a:p>
            <a:pPr marL="385763" indent="-385763" algn="just">
              <a:buFont typeface="+mj-lt"/>
              <a:buAutoNum type="alphaUcPeriod"/>
            </a:pPr>
            <a:r>
              <a:rPr lang="fr-FR" dirty="0"/>
              <a:t>la posologie est de 50 mg/kg/j en une prise unique</a:t>
            </a:r>
          </a:p>
          <a:p>
            <a:pPr marL="385763" indent="-385763" algn="just">
              <a:buFont typeface="+mj-lt"/>
              <a:buAutoNum type="alphaUcPeriod"/>
            </a:pPr>
            <a:r>
              <a:rPr lang="fr-FR" b="1" dirty="0">
                <a:solidFill>
                  <a:srgbClr val="00B050"/>
                </a:solidFill>
              </a:rPr>
              <a:t>la posologie est de 50 mg/kg/j en 3 prises</a:t>
            </a:r>
          </a:p>
          <a:p>
            <a:pPr marL="385763" indent="-385763" algn="just">
              <a:buFont typeface="+mj-lt"/>
              <a:buAutoNum type="alphaUcPeriod"/>
            </a:pPr>
            <a:r>
              <a:rPr lang="fr-FR" dirty="0"/>
              <a:t>la posologie est de 1 g par jour quel que soit le poids</a:t>
            </a:r>
          </a:p>
          <a:p>
            <a:pPr marL="385763" indent="-385763" algn="just">
              <a:buFont typeface="+mj-lt"/>
              <a:buAutoNum type="alphaUcPeriod"/>
            </a:pPr>
            <a:r>
              <a:rPr lang="fr-FR" b="1" dirty="0">
                <a:solidFill>
                  <a:srgbClr val="00B050"/>
                </a:solidFill>
              </a:rPr>
              <a:t>le </a:t>
            </a:r>
            <a:r>
              <a:rPr lang="fr-FR" b="1" dirty="0" err="1">
                <a:solidFill>
                  <a:srgbClr val="00B050"/>
                </a:solidFill>
              </a:rPr>
              <a:t>Céfotaxime</a:t>
            </a:r>
            <a:r>
              <a:rPr lang="fr-FR" b="1" dirty="0">
                <a:solidFill>
                  <a:srgbClr val="00B050"/>
                </a:solidFill>
              </a:rPr>
              <a:t> peut être injectée en IV ou en IM</a:t>
            </a:r>
          </a:p>
          <a:p>
            <a:endParaRPr lang="fr-FR" dirty="0"/>
          </a:p>
        </p:txBody>
      </p:sp>
      <p:sp>
        <p:nvSpPr>
          <p:cNvPr id="4" name="Titre 1"/>
          <p:cNvSpPr txBox="1">
            <a:spLocks/>
          </p:cNvSpPr>
          <p:nvPr/>
        </p:nvSpPr>
        <p:spPr>
          <a:xfrm>
            <a:off x="457200" y="124114"/>
            <a:ext cx="8229600" cy="42155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000" b="1">
                <a:solidFill>
                  <a:schemeClr val="tx2"/>
                </a:solidFill>
              </a:rPr>
              <a:t>Cas n°3 - Pédiatrie</a:t>
            </a:r>
            <a:endParaRPr lang="fr-FR" sz="3000" b="1" dirty="0">
              <a:solidFill>
                <a:schemeClr val="tx2"/>
              </a:solidFill>
            </a:endParaRPr>
          </a:p>
        </p:txBody>
      </p:sp>
    </p:spTree>
    <p:extLst>
      <p:ext uri="{BB962C8B-B14F-4D97-AF65-F5344CB8AC3E}">
        <p14:creationId xmlns:p14="http://schemas.microsoft.com/office/powerpoint/2010/main" val="37753600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1F946D-10F7-D543-AE5C-1D6719456B39}"/>
              </a:ext>
            </a:extLst>
          </p:cNvPr>
          <p:cNvSpPr>
            <a:spLocks noGrp="1"/>
          </p:cNvSpPr>
          <p:nvPr>
            <p:ph type="title"/>
          </p:nvPr>
        </p:nvSpPr>
        <p:spPr>
          <a:xfrm>
            <a:off x="628650" y="1702595"/>
            <a:ext cx="7886700" cy="994172"/>
          </a:xfrm>
        </p:spPr>
        <p:txBody>
          <a:bodyPr>
            <a:normAutofit fontScale="90000"/>
          </a:bodyPr>
          <a:lstStyle/>
          <a:p>
            <a:pPr algn="just"/>
            <a:r>
              <a:rPr lang="fr-FR" dirty="0"/>
              <a:t>Voici votre ordonnance pour les IDE du service</a:t>
            </a:r>
          </a:p>
        </p:txBody>
      </p:sp>
      <p:sp>
        <p:nvSpPr>
          <p:cNvPr id="4" name="Titre 1"/>
          <p:cNvSpPr txBox="1">
            <a:spLocks/>
          </p:cNvSpPr>
          <p:nvPr/>
        </p:nvSpPr>
        <p:spPr>
          <a:xfrm>
            <a:off x="457200" y="920316"/>
            <a:ext cx="8229600" cy="42155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000" b="1">
                <a:solidFill>
                  <a:schemeClr val="tx2"/>
                </a:solidFill>
              </a:rPr>
              <a:t>Cas n°3 - Pédiatrie</a:t>
            </a:r>
            <a:endParaRPr lang="fr-FR" sz="3000" b="1" dirty="0">
              <a:solidFill>
                <a:schemeClr val="tx2"/>
              </a:solidFill>
            </a:endParaRPr>
          </a:p>
        </p:txBody>
      </p:sp>
      <p:sp>
        <p:nvSpPr>
          <p:cNvPr id="5" name="Espace réservé du contenu 3">
            <a:extLst>
              <a:ext uri="{FF2B5EF4-FFF2-40B4-BE49-F238E27FC236}">
                <a16:creationId xmlns:a16="http://schemas.microsoft.com/office/drawing/2014/main" id="{8B8A79E9-C105-934D-9DB5-F62EE3A2C05A}"/>
              </a:ext>
            </a:extLst>
          </p:cNvPr>
          <p:cNvSpPr txBox="1">
            <a:spLocks/>
          </p:cNvSpPr>
          <p:nvPr/>
        </p:nvSpPr>
        <p:spPr>
          <a:xfrm>
            <a:off x="1475656" y="3073504"/>
            <a:ext cx="5760640" cy="1867664"/>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lgn="just">
              <a:buNone/>
            </a:pPr>
            <a:r>
              <a:rPr lang="fr-FR"/>
              <a:t>Maelys D, 14 mois</a:t>
            </a:r>
          </a:p>
          <a:p>
            <a:pPr algn="just"/>
            <a:r>
              <a:rPr lang="fr-FR"/>
              <a:t>Céfotaxime 500 mg/j IV</a:t>
            </a:r>
          </a:p>
          <a:p>
            <a:pPr algn="just"/>
            <a:r>
              <a:rPr lang="fr-FR"/>
              <a:t>Paracétamol 75 mg/6h </a:t>
            </a:r>
          </a:p>
        </p:txBody>
      </p:sp>
    </p:spTree>
    <p:extLst>
      <p:ext uri="{BB962C8B-B14F-4D97-AF65-F5344CB8AC3E}">
        <p14:creationId xmlns:p14="http://schemas.microsoft.com/office/powerpoint/2010/main" val="4734498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74E6B2-DAD7-B247-9040-C8B1C6BE60F5}"/>
              </a:ext>
            </a:extLst>
          </p:cNvPr>
          <p:cNvSpPr>
            <a:spLocks noGrp="1"/>
          </p:cNvSpPr>
          <p:nvPr>
            <p:ph type="title"/>
          </p:nvPr>
        </p:nvSpPr>
        <p:spPr>
          <a:xfrm>
            <a:off x="457200" y="764704"/>
            <a:ext cx="8229600" cy="652934"/>
          </a:xfrm>
        </p:spPr>
        <p:txBody>
          <a:bodyPr>
            <a:normAutofit fontScale="90000"/>
          </a:bodyPr>
          <a:lstStyle/>
          <a:p>
            <a:r>
              <a:rPr lang="fr-FR" dirty="0"/>
              <a:t>Sur cette </a:t>
            </a:r>
            <a:r>
              <a:rPr lang="fr-FR"/>
              <a:t>ordonnance :</a:t>
            </a:r>
            <a:endParaRPr lang="fr-FR" dirty="0"/>
          </a:p>
        </p:txBody>
      </p:sp>
      <p:sp>
        <p:nvSpPr>
          <p:cNvPr id="3" name="Espace réservé du contenu 2">
            <a:extLst>
              <a:ext uri="{FF2B5EF4-FFF2-40B4-BE49-F238E27FC236}">
                <a16:creationId xmlns:a16="http://schemas.microsoft.com/office/drawing/2014/main" id="{69CE8824-3D81-6148-A6B3-6A1B308D8A70}"/>
              </a:ext>
            </a:extLst>
          </p:cNvPr>
          <p:cNvSpPr>
            <a:spLocks noGrp="1"/>
          </p:cNvSpPr>
          <p:nvPr>
            <p:ph idx="1"/>
          </p:nvPr>
        </p:nvSpPr>
        <p:spPr/>
        <p:txBody>
          <a:bodyPr>
            <a:normAutofit lnSpcReduction="10000"/>
          </a:bodyPr>
          <a:lstStyle/>
          <a:p>
            <a:pPr marL="385763" indent="-385763" algn="just">
              <a:buFont typeface="+mj-lt"/>
              <a:buAutoNum type="alphaUcPeriod"/>
            </a:pPr>
            <a:r>
              <a:rPr lang="fr-FR" dirty="0"/>
              <a:t>i</a:t>
            </a:r>
            <a:r>
              <a:rPr lang="fr-FR"/>
              <a:t>l </a:t>
            </a:r>
            <a:r>
              <a:rPr lang="fr-FR" dirty="0"/>
              <a:t>manque la taille de l’enfant</a:t>
            </a:r>
          </a:p>
          <a:p>
            <a:pPr marL="385763" indent="-385763" algn="just">
              <a:buFont typeface="+mj-lt"/>
              <a:buAutoNum type="alphaUcPeriod"/>
            </a:pPr>
            <a:r>
              <a:rPr lang="fr-FR" dirty="0"/>
              <a:t>i</a:t>
            </a:r>
            <a:r>
              <a:rPr lang="fr-FR"/>
              <a:t>l </a:t>
            </a:r>
            <a:r>
              <a:rPr lang="fr-FR" dirty="0"/>
              <a:t>manque la posologie du </a:t>
            </a:r>
            <a:r>
              <a:rPr lang="fr-FR" dirty="0" err="1"/>
              <a:t>Céfotaxime</a:t>
            </a:r>
            <a:r>
              <a:rPr lang="fr-FR" dirty="0"/>
              <a:t> en mg/kg</a:t>
            </a:r>
          </a:p>
          <a:p>
            <a:pPr marL="385763" indent="-385763" algn="just">
              <a:buFont typeface="+mj-lt"/>
              <a:buAutoNum type="alphaUcPeriod"/>
            </a:pPr>
            <a:r>
              <a:rPr lang="fr-FR" dirty="0"/>
              <a:t>l</a:t>
            </a:r>
            <a:r>
              <a:rPr lang="fr-FR"/>
              <a:t>a </a:t>
            </a:r>
            <a:r>
              <a:rPr lang="fr-FR" dirty="0"/>
              <a:t>posologie de paracétamol est 7,5 mg/kg/6h chez le moins de 2 ans</a:t>
            </a:r>
          </a:p>
          <a:p>
            <a:pPr marL="385763" indent="-385763" algn="just">
              <a:buFont typeface="+mj-lt"/>
              <a:buAutoNum type="alphaUcPeriod"/>
            </a:pPr>
            <a:r>
              <a:rPr lang="fr-FR" dirty="0"/>
              <a:t>l</a:t>
            </a:r>
            <a:r>
              <a:rPr lang="fr-FR"/>
              <a:t>a </a:t>
            </a:r>
            <a:r>
              <a:rPr lang="fr-FR" dirty="0"/>
              <a:t>posologie </a:t>
            </a:r>
            <a:r>
              <a:rPr lang="fr-FR"/>
              <a:t>du paracétamol </a:t>
            </a:r>
            <a:r>
              <a:rPr lang="fr-FR" dirty="0"/>
              <a:t>est la même quel que soit l’âge</a:t>
            </a:r>
          </a:p>
          <a:p>
            <a:pPr marL="385763" indent="-385763" algn="just">
              <a:buFont typeface="+mj-lt"/>
              <a:buAutoNum type="alphaUcPeriod"/>
            </a:pPr>
            <a:r>
              <a:rPr lang="fr-FR" dirty="0"/>
              <a:t>l</a:t>
            </a:r>
            <a:r>
              <a:rPr lang="fr-FR"/>
              <a:t>a posologie du paracétamol est 7,5 </a:t>
            </a:r>
            <a:r>
              <a:rPr lang="fr-FR" dirty="0"/>
              <a:t>mg/kg/6h avant </a:t>
            </a:r>
            <a:r>
              <a:rPr lang="fr-FR"/>
              <a:t>1 an </a:t>
            </a:r>
            <a:r>
              <a:rPr lang="fr-FR" dirty="0"/>
              <a:t>puis 15 mg/kg/6h</a:t>
            </a:r>
          </a:p>
          <a:p>
            <a:pPr marL="0" indent="0" algn="just">
              <a:buNone/>
            </a:pPr>
            <a:endParaRPr lang="fr-FR" dirty="0"/>
          </a:p>
          <a:p>
            <a:pPr algn="just"/>
            <a:endParaRPr lang="fr-FR" dirty="0"/>
          </a:p>
        </p:txBody>
      </p:sp>
      <p:sp>
        <p:nvSpPr>
          <p:cNvPr id="4" name="Titre 1"/>
          <p:cNvSpPr txBox="1">
            <a:spLocks/>
          </p:cNvSpPr>
          <p:nvPr/>
        </p:nvSpPr>
        <p:spPr>
          <a:xfrm>
            <a:off x="395536" y="92076"/>
            <a:ext cx="8229600" cy="42155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000" b="1">
                <a:solidFill>
                  <a:schemeClr val="tx2"/>
                </a:solidFill>
              </a:rPr>
              <a:t>Cas n°3 - Pédiatrie</a:t>
            </a:r>
            <a:endParaRPr lang="fr-FR" sz="3000" b="1" dirty="0">
              <a:solidFill>
                <a:schemeClr val="tx2"/>
              </a:solidFill>
            </a:endParaRPr>
          </a:p>
        </p:txBody>
      </p:sp>
    </p:spTree>
    <p:extLst>
      <p:ext uri="{BB962C8B-B14F-4D97-AF65-F5344CB8AC3E}">
        <p14:creationId xmlns:p14="http://schemas.microsoft.com/office/powerpoint/2010/main" val="26365679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74E6B2-DAD7-B247-9040-C8B1C6BE60F5}"/>
              </a:ext>
            </a:extLst>
          </p:cNvPr>
          <p:cNvSpPr>
            <a:spLocks noGrp="1"/>
          </p:cNvSpPr>
          <p:nvPr>
            <p:ph type="title"/>
          </p:nvPr>
        </p:nvSpPr>
        <p:spPr>
          <a:xfrm>
            <a:off x="457200" y="764704"/>
            <a:ext cx="8229600" cy="652934"/>
          </a:xfrm>
        </p:spPr>
        <p:txBody>
          <a:bodyPr>
            <a:normAutofit fontScale="90000"/>
          </a:bodyPr>
          <a:lstStyle/>
          <a:p>
            <a:r>
              <a:rPr lang="fr-FR" dirty="0"/>
              <a:t>Sur cette </a:t>
            </a:r>
            <a:r>
              <a:rPr lang="fr-FR"/>
              <a:t>ordonnance :</a:t>
            </a:r>
            <a:endParaRPr lang="fr-FR" dirty="0"/>
          </a:p>
        </p:txBody>
      </p:sp>
      <p:sp>
        <p:nvSpPr>
          <p:cNvPr id="3" name="Espace réservé du contenu 2">
            <a:extLst>
              <a:ext uri="{FF2B5EF4-FFF2-40B4-BE49-F238E27FC236}">
                <a16:creationId xmlns:a16="http://schemas.microsoft.com/office/drawing/2014/main" id="{69CE8824-3D81-6148-A6B3-6A1B308D8A70}"/>
              </a:ext>
            </a:extLst>
          </p:cNvPr>
          <p:cNvSpPr>
            <a:spLocks noGrp="1"/>
          </p:cNvSpPr>
          <p:nvPr>
            <p:ph idx="1"/>
          </p:nvPr>
        </p:nvSpPr>
        <p:spPr/>
        <p:txBody>
          <a:bodyPr>
            <a:normAutofit lnSpcReduction="10000"/>
          </a:bodyPr>
          <a:lstStyle/>
          <a:p>
            <a:pPr marL="385763" indent="-385763" algn="just">
              <a:buFont typeface="+mj-lt"/>
              <a:buAutoNum type="alphaUcPeriod"/>
            </a:pPr>
            <a:r>
              <a:rPr lang="fr-FR" dirty="0"/>
              <a:t>i</a:t>
            </a:r>
            <a:r>
              <a:rPr lang="fr-FR"/>
              <a:t>l </a:t>
            </a:r>
            <a:r>
              <a:rPr lang="fr-FR" dirty="0"/>
              <a:t>manque la taille de l’enfant</a:t>
            </a:r>
          </a:p>
          <a:p>
            <a:pPr marL="385763" indent="-385763" algn="just">
              <a:buFont typeface="+mj-lt"/>
              <a:buAutoNum type="alphaUcPeriod"/>
            </a:pPr>
            <a:r>
              <a:rPr lang="fr-FR" b="1" dirty="0">
                <a:solidFill>
                  <a:srgbClr val="00B050"/>
                </a:solidFill>
              </a:rPr>
              <a:t>i</a:t>
            </a:r>
            <a:r>
              <a:rPr lang="fr-FR" b="1">
                <a:solidFill>
                  <a:srgbClr val="00B050"/>
                </a:solidFill>
              </a:rPr>
              <a:t>l </a:t>
            </a:r>
            <a:r>
              <a:rPr lang="fr-FR" b="1" dirty="0">
                <a:solidFill>
                  <a:srgbClr val="00B050"/>
                </a:solidFill>
              </a:rPr>
              <a:t>manque la posologie du </a:t>
            </a:r>
            <a:r>
              <a:rPr lang="fr-FR" b="1" dirty="0" err="1">
                <a:solidFill>
                  <a:srgbClr val="00B050"/>
                </a:solidFill>
              </a:rPr>
              <a:t>Céfotaxime</a:t>
            </a:r>
            <a:r>
              <a:rPr lang="fr-FR" b="1" dirty="0">
                <a:solidFill>
                  <a:srgbClr val="00B050"/>
                </a:solidFill>
              </a:rPr>
              <a:t> en mg/kg</a:t>
            </a:r>
          </a:p>
          <a:p>
            <a:pPr marL="385763" indent="-385763" algn="just">
              <a:buFont typeface="+mj-lt"/>
              <a:buAutoNum type="alphaUcPeriod"/>
            </a:pPr>
            <a:r>
              <a:rPr lang="fr-FR" dirty="0"/>
              <a:t>l</a:t>
            </a:r>
            <a:r>
              <a:rPr lang="fr-FR"/>
              <a:t>a </a:t>
            </a:r>
            <a:r>
              <a:rPr lang="fr-FR" dirty="0"/>
              <a:t>posologie de paracétamol est 7,5 mg/kg/6h chez le moins de 2 ans</a:t>
            </a:r>
          </a:p>
          <a:p>
            <a:pPr marL="385763" indent="-385763" algn="just">
              <a:buFont typeface="+mj-lt"/>
              <a:buAutoNum type="alphaUcPeriod"/>
            </a:pPr>
            <a:r>
              <a:rPr lang="fr-FR" dirty="0"/>
              <a:t>l</a:t>
            </a:r>
            <a:r>
              <a:rPr lang="fr-FR"/>
              <a:t>a </a:t>
            </a:r>
            <a:r>
              <a:rPr lang="fr-FR" dirty="0"/>
              <a:t>posologie </a:t>
            </a:r>
            <a:r>
              <a:rPr lang="fr-FR"/>
              <a:t>du paracétamol </a:t>
            </a:r>
            <a:r>
              <a:rPr lang="fr-FR" dirty="0"/>
              <a:t>est la même quel que soit l’âge</a:t>
            </a:r>
          </a:p>
          <a:p>
            <a:pPr marL="385763" indent="-385763" algn="just">
              <a:buFont typeface="+mj-lt"/>
              <a:buAutoNum type="alphaUcPeriod"/>
            </a:pPr>
            <a:r>
              <a:rPr lang="fr-FR" b="1" dirty="0">
                <a:solidFill>
                  <a:srgbClr val="00B050"/>
                </a:solidFill>
              </a:rPr>
              <a:t>l</a:t>
            </a:r>
            <a:r>
              <a:rPr lang="fr-FR" b="1">
                <a:solidFill>
                  <a:srgbClr val="00B050"/>
                </a:solidFill>
              </a:rPr>
              <a:t>a posologie du paracétamol est 7,5 </a:t>
            </a:r>
            <a:r>
              <a:rPr lang="fr-FR" b="1" dirty="0">
                <a:solidFill>
                  <a:srgbClr val="00B050"/>
                </a:solidFill>
              </a:rPr>
              <a:t>mg/kg/6h avant </a:t>
            </a:r>
            <a:r>
              <a:rPr lang="fr-FR" b="1">
                <a:solidFill>
                  <a:srgbClr val="00B050"/>
                </a:solidFill>
              </a:rPr>
              <a:t>1 an </a:t>
            </a:r>
            <a:r>
              <a:rPr lang="fr-FR" b="1" dirty="0">
                <a:solidFill>
                  <a:srgbClr val="00B050"/>
                </a:solidFill>
              </a:rPr>
              <a:t>puis 15 mg/kg/6h</a:t>
            </a:r>
          </a:p>
          <a:p>
            <a:pPr marL="0" indent="0" algn="just">
              <a:buNone/>
            </a:pPr>
            <a:endParaRPr lang="fr-FR" dirty="0"/>
          </a:p>
          <a:p>
            <a:pPr algn="just"/>
            <a:endParaRPr lang="fr-FR" dirty="0"/>
          </a:p>
        </p:txBody>
      </p:sp>
      <p:sp>
        <p:nvSpPr>
          <p:cNvPr id="4" name="Titre 1"/>
          <p:cNvSpPr txBox="1">
            <a:spLocks/>
          </p:cNvSpPr>
          <p:nvPr/>
        </p:nvSpPr>
        <p:spPr>
          <a:xfrm>
            <a:off x="395536" y="92076"/>
            <a:ext cx="8229600" cy="42155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000" b="1">
                <a:solidFill>
                  <a:schemeClr val="tx2"/>
                </a:solidFill>
              </a:rPr>
              <a:t>Cas n°3 - Pédiatrie</a:t>
            </a:r>
            <a:endParaRPr lang="fr-FR" sz="3000" b="1" dirty="0">
              <a:solidFill>
                <a:schemeClr val="tx2"/>
              </a:solidFill>
            </a:endParaRPr>
          </a:p>
        </p:txBody>
      </p:sp>
    </p:spTree>
    <p:extLst>
      <p:ext uri="{BB962C8B-B14F-4D97-AF65-F5344CB8AC3E}">
        <p14:creationId xmlns:p14="http://schemas.microsoft.com/office/powerpoint/2010/main" val="6771051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395536" y="92076"/>
            <a:ext cx="8229600" cy="42155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000" b="1">
                <a:solidFill>
                  <a:schemeClr val="tx2"/>
                </a:solidFill>
              </a:rPr>
              <a:t>Cas n°4 - Pédiatrie</a:t>
            </a:r>
            <a:endParaRPr lang="fr-FR" sz="3000" b="1" dirty="0">
              <a:solidFill>
                <a:schemeClr val="tx2"/>
              </a:solidFill>
            </a:endParaRPr>
          </a:p>
        </p:txBody>
      </p:sp>
      <p:sp>
        <p:nvSpPr>
          <p:cNvPr id="3" name="Espace réservé du contenu 2"/>
          <p:cNvSpPr>
            <a:spLocks noGrp="1"/>
          </p:cNvSpPr>
          <p:nvPr>
            <p:ph idx="1"/>
          </p:nvPr>
        </p:nvSpPr>
        <p:spPr>
          <a:xfrm>
            <a:off x="189856" y="1484784"/>
            <a:ext cx="8640960" cy="3816423"/>
          </a:xfrm>
        </p:spPr>
        <p:txBody>
          <a:bodyPr>
            <a:normAutofit/>
          </a:bodyPr>
          <a:lstStyle/>
          <a:p>
            <a:pPr marL="0" indent="0" algn="just">
              <a:buNone/>
            </a:pPr>
            <a:r>
              <a:rPr lang="fr-FR" sz="2400"/>
              <a:t>Nourrisson 1 mois, né à terme, 5,80 kg</a:t>
            </a:r>
          </a:p>
          <a:p>
            <a:pPr marL="0" indent="0" algn="just">
              <a:buNone/>
            </a:pPr>
            <a:r>
              <a:rPr lang="fr-FR" sz="2400"/>
              <a:t>ATCD de chondrome prétagien oreille gauche</a:t>
            </a:r>
          </a:p>
          <a:p>
            <a:pPr marL="0" indent="0" algn="just">
              <a:buNone/>
            </a:pPr>
            <a:endParaRPr lang="fr-FR" sz="2400"/>
          </a:p>
          <a:p>
            <a:pPr marL="0" indent="0" algn="just">
              <a:buNone/>
            </a:pPr>
            <a:r>
              <a:rPr lang="fr-FR" sz="2400"/>
              <a:t>16/05 : intervention programmée d’exérèse du chondrome </a:t>
            </a:r>
          </a:p>
          <a:p>
            <a:pPr marL="0" indent="0" algn="just">
              <a:buNone/>
            </a:pPr>
            <a:endParaRPr lang="fr-FR" sz="2400"/>
          </a:p>
          <a:p>
            <a:pPr marL="0" indent="0" algn="just">
              <a:buNone/>
            </a:pPr>
            <a:r>
              <a:rPr lang="fr-FR" sz="2400"/>
              <a:t>Prescription de 2 tubes d’EMLA (lidocaïne et prilocaïne) crème à appliquer sous un pansement occlusif pendant 3h. </a:t>
            </a:r>
          </a:p>
          <a:p>
            <a:pPr marL="0" indent="0" algn="just">
              <a:buNone/>
            </a:pPr>
            <a:endParaRPr lang="fr-FR" sz="2400"/>
          </a:p>
          <a:p>
            <a:pPr algn="just">
              <a:buFontTx/>
              <a:buChar char="-"/>
            </a:pPr>
            <a:endParaRPr lang="fr-FR" sz="2400"/>
          </a:p>
        </p:txBody>
      </p:sp>
    </p:spTree>
    <p:extLst>
      <p:ext uri="{BB962C8B-B14F-4D97-AF65-F5344CB8AC3E}">
        <p14:creationId xmlns:p14="http://schemas.microsoft.com/office/powerpoint/2010/main" val="30364205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395536" y="92076"/>
            <a:ext cx="8229600" cy="42155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000" b="1">
                <a:solidFill>
                  <a:schemeClr val="tx2"/>
                </a:solidFill>
              </a:rPr>
              <a:t>Cas n°4 - Pédiatrie</a:t>
            </a:r>
            <a:endParaRPr lang="fr-FR" sz="3000" b="1" dirty="0">
              <a:solidFill>
                <a:schemeClr val="tx2"/>
              </a:solidFill>
            </a:endParaRPr>
          </a:p>
        </p:txBody>
      </p:sp>
      <p:sp>
        <p:nvSpPr>
          <p:cNvPr id="3" name="Espace réservé du contenu 2"/>
          <p:cNvSpPr>
            <a:spLocks noGrp="1"/>
          </p:cNvSpPr>
          <p:nvPr>
            <p:ph idx="1"/>
          </p:nvPr>
        </p:nvSpPr>
        <p:spPr>
          <a:xfrm>
            <a:off x="45840" y="977698"/>
            <a:ext cx="8640960" cy="2304256"/>
          </a:xfrm>
        </p:spPr>
        <p:txBody>
          <a:bodyPr>
            <a:normAutofit/>
          </a:bodyPr>
          <a:lstStyle/>
          <a:p>
            <a:pPr marL="0" indent="0" algn="just">
              <a:buNone/>
            </a:pPr>
            <a:r>
              <a:rPr lang="fr-FR" sz="2400" b="1">
                <a:solidFill>
                  <a:schemeClr val="tx2"/>
                </a:solidFill>
                <a:effectLst>
                  <a:outerShdw blurRad="38100" dist="38100" dir="2700000" algn="tl">
                    <a:srgbClr val="000000">
                      <a:alpha val="43137"/>
                    </a:srgbClr>
                  </a:outerShdw>
                </a:effectLst>
              </a:rPr>
              <a:t>EMLA crème (tube de 5g) - RCP : </a:t>
            </a:r>
          </a:p>
          <a:p>
            <a:pPr marL="0" indent="0" algn="just">
              <a:buNone/>
            </a:pPr>
            <a:endParaRPr lang="fr-FR" sz="2400"/>
          </a:p>
          <a:p>
            <a:pPr algn="just">
              <a:buFontTx/>
              <a:buChar char="-"/>
            </a:pPr>
            <a:endParaRPr lang="fr-FR" sz="2400"/>
          </a:p>
        </p:txBody>
      </p:sp>
      <p:pic>
        <p:nvPicPr>
          <p:cNvPr id="5" name="Image 4"/>
          <p:cNvPicPr>
            <a:picLocks noChangeAspect="1"/>
          </p:cNvPicPr>
          <p:nvPr/>
        </p:nvPicPr>
        <p:blipFill>
          <a:blip r:embed="rId2"/>
          <a:stretch>
            <a:fillRect/>
          </a:stretch>
        </p:blipFill>
        <p:spPr>
          <a:xfrm>
            <a:off x="107504" y="2632613"/>
            <a:ext cx="5607496" cy="3102019"/>
          </a:xfrm>
          <a:prstGeom prst="rect">
            <a:avLst/>
          </a:prstGeom>
          <a:ln>
            <a:noFill/>
          </a:ln>
          <a:effectLst>
            <a:outerShdw blurRad="292100" dist="139700" dir="2700000" algn="tl" rotWithShape="0">
              <a:srgbClr val="333333">
                <a:alpha val="65000"/>
              </a:srgbClr>
            </a:outerShdw>
          </a:effectLst>
        </p:spPr>
      </p:pic>
      <p:pic>
        <p:nvPicPr>
          <p:cNvPr id="6" name="Image 5"/>
          <p:cNvPicPr>
            <a:picLocks noChangeAspect="1"/>
          </p:cNvPicPr>
          <p:nvPr/>
        </p:nvPicPr>
        <p:blipFill rotWithShape="1">
          <a:blip r:embed="rId3"/>
          <a:srcRect b="20343"/>
          <a:stretch/>
        </p:blipFill>
        <p:spPr>
          <a:xfrm>
            <a:off x="4437112" y="886927"/>
            <a:ext cx="4608512" cy="1526307"/>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5868144" y="3465927"/>
            <a:ext cx="3177480" cy="1754326"/>
          </a:xfrm>
          <a:prstGeom prst="rect">
            <a:avLst/>
          </a:prstGeom>
        </p:spPr>
        <p:txBody>
          <a:bodyPr wrap="square">
            <a:spAutoFit/>
          </a:bodyPr>
          <a:lstStyle/>
          <a:p>
            <a:pPr algn="just"/>
            <a:r>
              <a:rPr lang="fr-FR" i="1"/>
              <a:t>Chez les nouveau‑nés nés à terme et les nourrissons de moins de 3 mois, une unique dose devra seulement être appliquée sur une période de 24 heures. </a:t>
            </a:r>
          </a:p>
        </p:txBody>
      </p:sp>
      <p:sp>
        <p:nvSpPr>
          <p:cNvPr id="8" name="Rectangle 7"/>
          <p:cNvSpPr/>
          <p:nvPr/>
        </p:nvSpPr>
        <p:spPr>
          <a:xfrm>
            <a:off x="457200" y="5918605"/>
            <a:ext cx="8196448" cy="830997"/>
          </a:xfrm>
          <a:prstGeom prst="rect">
            <a:avLst/>
          </a:prstGeom>
          <a:solidFill>
            <a:schemeClr val="bg1">
              <a:lumMod val="95000"/>
            </a:schemeClr>
          </a:solidFill>
          <a:effectLst>
            <a:outerShdw blurRad="50800" dist="38100" dir="5400000" algn="t" rotWithShape="0">
              <a:prstClr val="black">
                <a:alpha val="40000"/>
              </a:prstClr>
            </a:outerShdw>
          </a:effectLst>
        </p:spPr>
        <p:txBody>
          <a:bodyPr wrap="square">
            <a:spAutoFit/>
          </a:bodyPr>
          <a:lstStyle/>
          <a:p>
            <a:pPr algn="just"/>
            <a:r>
              <a:rPr lang="fr-FR" sz="2400"/>
              <a:t>Prescription de 2 tubes d’EMLA® (lidocaïne et prilocaïne) crème à appliquer sous un pansement occlusif pendant 3h. </a:t>
            </a:r>
          </a:p>
        </p:txBody>
      </p:sp>
    </p:spTree>
    <p:extLst>
      <p:ext uri="{BB962C8B-B14F-4D97-AF65-F5344CB8AC3E}">
        <p14:creationId xmlns:p14="http://schemas.microsoft.com/office/powerpoint/2010/main" val="485815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395536" y="92076"/>
            <a:ext cx="8229600" cy="42155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000" b="1">
                <a:solidFill>
                  <a:schemeClr val="tx2"/>
                </a:solidFill>
              </a:rPr>
              <a:t>Cas n°4 - Pédiatrie</a:t>
            </a:r>
            <a:endParaRPr lang="fr-FR" sz="3000" b="1" dirty="0">
              <a:solidFill>
                <a:schemeClr val="tx2"/>
              </a:solidFill>
            </a:endParaRPr>
          </a:p>
        </p:txBody>
      </p:sp>
      <p:sp>
        <p:nvSpPr>
          <p:cNvPr id="3" name="Espace réservé du contenu 2"/>
          <p:cNvSpPr>
            <a:spLocks noGrp="1"/>
          </p:cNvSpPr>
          <p:nvPr>
            <p:ph idx="1"/>
          </p:nvPr>
        </p:nvSpPr>
        <p:spPr>
          <a:xfrm>
            <a:off x="323528" y="1556792"/>
            <a:ext cx="8579296" cy="4525963"/>
          </a:xfrm>
        </p:spPr>
        <p:txBody>
          <a:bodyPr>
            <a:normAutofit fontScale="92500" lnSpcReduction="10000"/>
          </a:bodyPr>
          <a:lstStyle/>
          <a:p>
            <a:pPr marL="0" indent="0" algn="just">
              <a:buNone/>
            </a:pPr>
            <a:r>
              <a:rPr lang="fr-FR" dirty="0"/>
              <a:t>Parmi les propositions suivantes, lesquelles sont exactes ?</a:t>
            </a:r>
          </a:p>
          <a:p>
            <a:pPr marL="514350" indent="-514350" algn="just">
              <a:buFont typeface="+mj-lt"/>
              <a:buAutoNum type="alphaUcPeriod"/>
            </a:pPr>
            <a:r>
              <a:rPr lang="fr-FR" dirty="0"/>
              <a:t>La posologie est correcte</a:t>
            </a:r>
          </a:p>
          <a:p>
            <a:pPr marL="514350" indent="-514350" algn="just">
              <a:buFont typeface="+mj-lt"/>
              <a:buAutoNum type="alphaUcPeriod"/>
            </a:pPr>
            <a:r>
              <a:rPr lang="fr-FR" dirty="0"/>
              <a:t>Il existe un risque d’inefficacité</a:t>
            </a:r>
          </a:p>
          <a:p>
            <a:pPr marL="514350" indent="-514350" algn="just">
              <a:buFont typeface="+mj-lt"/>
              <a:buAutoNum type="alphaUcPeriod"/>
            </a:pPr>
            <a:r>
              <a:rPr lang="fr-FR" dirty="0"/>
              <a:t>Il existe un risque de surdosage</a:t>
            </a:r>
          </a:p>
          <a:p>
            <a:pPr marL="514350" indent="-514350" algn="just">
              <a:buFont typeface="+mj-lt"/>
              <a:buAutoNum type="alphaUcPeriod"/>
            </a:pPr>
            <a:r>
              <a:rPr lang="fr-FR" dirty="0"/>
              <a:t>L’utilisation d’un pansement occlusif est possible d’après le RCP</a:t>
            </a:r>
          </a:p>
          <a:p>
            <a:pPr marL="514350" indent="-514350" algn="just">
              <a:buFont typeface="+mj-lt"/>
              <a:buAutoNum type="alphaUcPeriod"/>
            </a:pPr>
            <a:r>
              <a:rPr lang="fr-FR" dirty="0"/>
              <a:t>Le temps d’application est trop long pour cet enfant</a:t>
            </a:r>
          </a:p>
          <a:p>
            <a:pPr marL="514350" indent="-514350" algn="just">
              <a:buFont typeface="+mj-lt"/>
              <a:buAutoNum type="alphaUcPeriod"/>
            </a:pPr>
            <a:endParaRPr lang="fr-FR" dirty="0"/>
          </a:p>
          <a:p>
            <a:pPr marL="514350" indent="-514350" algn="just">
              <a:buFont typeface="+mj-lt"/>
              <a:buAutoNum type="alphaUcPeriod"/>
            </a:pPr>
            <a:endParaRPr lang="fr-FR" dirty="0"/>
          </a:p>
          <a:p>
            <a:pPr algn="just"/>
            <a:endParaRPr lang="fr-FR" dirty="0"/>
          </a:p>
          <a:p>
            <a:pPr algn="just"/>
            <a:endParaRPr lang="fr-FR" dirty="0"/>
          </a:p>
          <a:p>
            <a:pPr algn="just"/>
            <a:endParaRPr lang="fr-FR" dirty="0"/>
          </a:p>
        </p:txBody>
      </p:sp>
    </p:spTree>
    <p:extLst>
      <p:ext uri="{BB962C8B-B14F-4D97-AF65-F5344CB8AC3E}">
        <p14:creationId xmlns:p14="http://schemas.microsoft.com/office/powerpoint/2010/main" val="18754396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395536" y="92076"/>
            <a:ext cx="8229600" cy="42155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000" b="1">
                <a:solidFill>
                  <a:schemeClr val="tx2"/>
                </a:solidFill>
              </a:rPr>
              <a:t>Cas n°4 - Pédiatrie</a:t>
            </a:r>
            <a:endParaRPr lang="fr-FR" sz="3000" b="1" dirty="0">
              <a:solidFill>
                <a:schemeClr val="tx2"/>
              </a:solidFill>
            </a:endParaRPr>
          </a:p>
        </p:txBody>
      </p:sp>
      <p:sp>
        <p:nvSpPr>
          <p:cNvPr id="3" name="Espace réservé du contenu 2"/>
          <p:cNvSpPr>
            <a:spLocks noGrp="1"/>
          </p:cNvSpPr>
          <p:nvPr>
            <p:ph idx="1"/>
          </p:nvPr>
        </p:nvSpPr>
        <p:spPr>
          <a:xfrm>
            <a:off x="323528" y="1556792"/>
            <a:ext cx="8579296" cy="4525963"/>
          </a:xfrm>
        </p:spPr>
        <p:txBody>
          <a:bodyPr>
            <a:normAutofit fontScale="92500" lnSpcReduction="10000"/>
          </a:bodyPr>
          <a:lstStyle/>
          <a:p>
            <a:pPr marL="0" indent="0" algn="just">
              <a:buNone/>
            </a:pPr>
            <a:r>
              <a:rPr lang="fr-FR" dirty="0"/>
              <a:t>Parmi les propositions suivantes, lesquelles sont exactes ?</a:t>
            </a:r>
          </a:p>
          <a:p>
            <a:pPr marL="514350" indent="-514350" algn="just">
              <a:buFont typeface="+mj-lt"/>
              <a:buAutoNum type="alphaUcPeriod"/>
            </a:pPr>
            <a:r>
              <a:rPr lang="fr-FR" dirty="0"/>
              <a:t>La posologie est correcte</a:t>
            </a:r>
          </a:p>
          <a:p>
            <a:pPr marL="514350" indent="-514350" algn="just">
              <a:buFont typeface="+mj-lt"/>
              <a:buAutoNum type="alphaUcPeriod"/>
            </a:pPr>
            <a:r>
              <a:rPr lang="fr-FR" dirty="0"/>
              <a:t>Il existe un risque d’inefficacité</a:t>
            </a:r>
          </a:p>
          <a:p>
            <a:pPr marL="514350" indent="-514350" algn="just">
              <a:buFont typeface="+mj-lt"/>
              <a:buAutoNum type="alphaUcPeriod"/>
            </a:pPr>
            <a:r>
              <a:rPr lang="fr-FR" b="1" dirty="0">
                <a:solidFill>
                  <a:srgbClr val="00B050"/>
                </a:solidFill>
              </a:rPr>
              <a:t>Il existe un risque de surdosage</a:t>
            </a:r>
          </a:p>
          <a:p>
            <a:pPr marL="514350" indent="-514350" algn="just">
              <a:buFont typeface="+mj-lt"/>
              <a:buAutoNum type="alphaUcPeriod"/>
            </a:pPr>
            <a:r>
              <a:rPr lang="fr-FR" b="1" dirty="0">
                <a:solidFill>
                  <a:srgbClr val="00B050"/>
                </a:solidFill>
              </a:rPr>
              <a:t>L’utilisation d’un pansement occlusif est recommandée dans le RCP</a:t>
            </a:r>
          </a:p>
          <a:p>
            <a:pPr marL="514350" indent="-514350" algn="just">
              <a:buFont typeface="+mj-lt"/>
              <a:buAutoNum type="alphaUcPeriod"/>
            </a:pPr>
            <a:r>
              <a:rPr lang="fr-FR" b="1" dirty="0">
                <a:solidFill>
                  <a:srgbClr val="00B050"/>
                </a:solidFill>
              </a:rPr>
              <a:t>Le temps d’application est trop long pour cet enfant</a:t>
            </a:r>
          </a:p>
          <a:p>
            <a:pPr marL="514350" indent="-514350" algn="just">
              <a:buFont typeface="+mj-lt"/>
              <a:buAutoNum type="alphaUcPeriod"/>
            </a:pPr>
            <a:endParaRPr lang="fr-FR" dirty="0"/>
          </a:p>
          <a:p>
            <a:pPr marL="514350" indent="-514350" algn="just">
              <a:buFont typeface="+mj-lt"/>
              <a:buAutoNum type="alphaUcPeriod"/>
            </a:pPr>
            <a:endParaRPr lang="fr-FR" dirty="0"/>
          </a:p>
          <a:p>
            <a:pPr algn="just"/>
            <a:endParaRPr lang="fr-FR" dirty="0"/>
          </a:p>
          <a:p>
            <a:pPr algn="just"/>
            <a:endParaRPr lang="fr-FR" dirty="0"/>
          </a:p>
          <a:p>
            <a:pPr algn="just"/>
            <a:endParaRPr lang="fr-FR" dirty="0"/>
          </a:p>
        </p:txBody>
      </p:sp>
    </p:spTree>
    <p:extLst>
      <p:ext uri="{BB962C8B-B14F-4D97-AF65-F5344CB8AC3E}">
        <p14:creationId xmlns:p14="http://schemas.microsoft.com/office/powerpoint/2010/main" val="30272035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395536" y="92076"/>
            <a:ext cx="8229600" cy="42155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000" b="1">
                <a:solidFill>
                  <a:schemeClr val="tx2"/>
                </a:solidFill>
              </a:rPr>
              <a:t>Cas n°4 - Pédiatrie</a:t>
            </a:r>
            <a:endParaRPr lang="fr-FR" sz="3000" b="1" dirty="0">
              <a:solidFill>
                <a:schemeClr val="tx2"/>
              </a:solidFill>
            </a:endParaRPr>
          </a:p>
        </p:txBody>
      </p:sp>
      <p:sp>
        <p:nvSpPr>
          <p:cNvPr id="3" name="Espace réservé du contenu 2"/>
          <p:cNvSpPr>
            <a:spLocks noGrp="1"/>
          </p:cNvSpPr>
          <p:nvPr>
            <p:ph idx="1"/>
          </p:nvPr>
        </p:nvSpPr>
        <p:spPr>
          <a:xfrm>
            <a:off x="179512" y="1196752"/>
            <a:ext cx="8784976" cy="5505028"/>
          </a:xfrm>
        </p:spPr>
        <p:txBody>
          <a:bodyPr>
            <a:noAutofit/>
          </a:bodyPr>
          <a:lstStyle/>
          <a:p>
            <a:pPr algn="just"/>
            <a:r>
              <a:rPr lang="fr-FR" sz="2400"/>
              <a:t>A l’arrivée au bloc le nourrisson fait un </a:t>
            </a:r>
            <a:r>
              <a:rPr lang="fr-FR" sz="2400" b="1">
                <a:effectLst>
                  <a:outerShdw blurRad="38100" dist="38100" dir="2700000" algn="tl">
                    <a:srgbClr val="000000">
                      <a:alpha val="43137"/>
                    </a:srgbClr>
                  </a:outerShdw>
                </a:effectLst>
              </a:rPr>
              <a:t>malaise avec cyanose </a:t>
            </a:r>
            <a:r>
              <a:rPr lang="fr-FR" sz="2400"/>
              <a:t>et </a:t>
            </a:r>
            <a:r>
              <a:rPr lang="fr-FR" sz="2400" b="1">
                <a:effectLst>
                  <a:outerShdw blurRad="38100" dist="38100" dir="2700000" algn="tl">
                    <a:srgbClr val="000000">
                      <a:alpha val="43137"/>
                    </a:srgbClr>
                  </a:outerShdw>
                </a:effectLst>
              </a:rPr>
              <a:t>désaturation en oxygène à 75-90%. </a:t>
            </a:r>
          </a:p>
          <a:p>
            <a:pPr algn="just"/>
            <a:r>
              <a:rPr lang="fr-FR" sz="2400"/>
              <a:t>A l’examen rythme cardiaque à 150 bpm, TA normale et TRc allongé à 4 secondes</a:t>
            </a:r>
          </a:p>
          <a:p>
            <a:pPr algn="just"/>
            <a:r>
              <a:rPr lang="fr-FR" sz="2400"/>
              <a:t>Mise en place d’une oxygénothérapie à la lunette à oxygène  avec un débit à 2L/min qui permet d obtenir une Sp02 à 96 % mais de nombreuses apnées sont constatées.</a:t>
            </a:r>
          </a:p>
          <a:p>
            <a:pPr algn="just"/>
            <a:r>
              <a:rPr lang="fr-FR" sz="2400"/>
              <a:t>Transfert en réanimation pédiatrique</a:t>
            </a:r>
          </a:p>
          <a:p>
            <a:pPr algn="just"/>
            <a:r>
              <a:rPr lang="fr-FR" sz="2400"/>
              <a:t>A l’arrivée en réanimation, </a:t>
            </a:r>
            <a:r>
              <a:rPr lang="fr-FR" sz="2400" b="1">
                <a:effectLst>
                  <a:outerShdw blurRad="38100" dist="38100" dir="2700000" algn="tl">
                    <a:srgbClr val="000000">
                      <a:alpha val="43137"/>
                    </a:srgbClr>
                  </a:outerShdw>
                </a:effectLst>
              </a:rPr>
              <a:t>FR 24 et apnées </a:t>
            </a:r>
            <a:r>
              <a:rPr lang="fr-FR" sz="2400"/>
              <a:t>: relais par ventilation non invasive en ventilation spontanée avec pression expiratoire positive avec FiO2 jusqu à 40 % pour maintenir une saturation correcte. </a:t>
            </a:r>
          </a:p>
          <a:p>
            <a:pPr algn="just"/>
            <a:r>
              <a:rPr lang="fr-FR" sz="2400" b="1">
                <a:effectLst>
                  <a:outerShdw blurRad="38100" dist="38100" dir="2700000" algn="tl">
                    <a:srgbClr val="000000">
                      <a:alpha val="43137"/>
                    </a:srgbClr>
                  </a:outerShdw>
                </a:effectLst>
              </a:rPr>
              <a:t>Méthémoglobinémie 18,5%</a:t>
            </a:r>
            <a:r>
              <a:rPr lang="fr-FR" sz="2400"/>
              <a:t>, Hb 145 g/l</a:t>
            </a:r>
          </a:p>
          <a:p>
            <a:pPr algn="just"/>
            <a:endParaRPr lang="fr-FR" sz="2400"/>
          </a:p>
          <a:p>
            <a:pPr algn="just"/>
            <a:endParaRPr lang="fr-FR" sz="2400"/>
          </a:p>
          <a:p>
            <a:pPr algn="just"/>
            <a:endParaRPr lang="fr-FR" sz="2400"/>
          </a:p>
          <a:p>
            <a:pPr algn="just"/>
            <a:endParaRPr lang="fr-FR" sz="2400"/>
          </a:p>
        </p:txBody>
      </p:sp>
    </p:spTree>
    <p:extLst>
      <p:ext uri="{BB962C8B-B14F-4D97-AF65-F5344CB8AC3E}">
        <p14:creationId xmlns:p14="http://schemas.microsoft.com/office/powerpoint/2010/main" val="125521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81F323E-04D6-45FD-AA67-FDEB8041B3DB}" type="slidenum">
              <a:rPr lang="fr-FR" smtClean="0"/>
              <a:t>6</a:t>
            </a:fld>
            <a:endParaRPr lang="fr-FR"/>
          </a:p>
        </p:txBody>
      </p:sp>
      <p:sp>
        <p:nvSpPr>
          <p:cNvPr id="9" name="Titre 1"/>
          <p:cNvSpPr txBox="1">
            <a:spLocks/>
          </p:cNvSpPr>
          <p:nvPr/>
        </p:nvSpPr>
        <p:spPr>
          <a:xfrm>
            <a:off x="457199" y="717478"/>
            <a:ext cx="8229600" cy="556900"/>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t>Thrombose veineuse</a:t>
            </a:r>
          </a:p>
        </p:txBody>
      </p:sp>
      <p:sp>
        <p:nvSpPr>
          <p:cNvPr id="11" name="Rectangle 3">
            <a:extLst>
              <a:ext uri="{FF2B5EF4-FFF2-40B4-BE49-F238E27FC236}">
                <a16:creationId xmlns:a16="http://schemas.microsoft.com/office/drawing/2014/main" id="{BA489423-18E9-4C73-A12C-7C3B1AB32849}"/>
              </a:ext>
            </a:extLst>
          </p:cNvPr>
          <p:cNvSpPr txBox="1">
            <a:spLocks noChangeArrowheads="1"/>
          </p:cNvSpPr>
          <p:nvPr/>
        </p:nvSpPr>
        <p:spPr>
          <a:xfrm>
            <a:off x="250825" y="1305173"/>
            <a:ext cx="8893175" cy="25558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r>
              <a:rPr lang="fr-FR" altLang="fr-FR" sz="2200" dirty="0" err="1">
                <a:latin typeface="Calibri" panose="020F0502020204030204" pitchFamily="34" charset="0"/>
                <a:cs typeface="Calibri" panose="020F0502020204030204" pitchFamily="34" charset="0"/>
              </a:rPr>
              <a:t>Ethinyl</a:t>
            </a:r>
            <a:r>
              <a:rPr lang="fr-FR" altLang="fr-FR" sz="2200" dirty="0">
                <a:latin typeface="Calibri" panose="020F0502020204030204" pitchFamily="34" charset="0"/>
                <a:cs typeface="Calibri" panose="020F0502020204030204" pitchFamily="34" charset="0"/>
              </a:rPr>
              <a:t> </a:t>
            </a:r>
            <a:r>
              <a:rPr lang="fr-FR" altLang="fr-FR" sz="2200" dirty="0" err="1">
                <a:latin typeface="Calibri" panose="020F0502020204030204" pitchFamily="34" charset="0"/>
                <a:cs typeface="Calibri" panose="020F0502020204030204" pitchFamily="34" charset="0"/>
              </a:rPr>
              <a:t>Estradiol</a:t>
            </a:r>
            <a:r>
              <a:rPr lang="fr-FR" altLang="fr-FR" sz="2200" dirty="0">
                <a:latin typeface="Calibri" panose="020F0502020204030204" pitchFamily="34" charset="0"/>
                <a:cs typeface="Calibri" panose="020F0502020204030204" pitchFamily="34" charset="0"/>
              </a:rPr>
              <a:t> : « </a:t>
            </a:r>
            <a:r>
              <a:rPr lang="fr-FR" altLang="fr-FR" sz="2200" dirty="0" err="1">
                <a:latin typeface="Calibri" panose="020F0502020204030204" pitchFamily="34" charset="0"/>
                <a:cs typeface="Calibri" panose="020F0502020204030204" pitchFamily="34" charset="0"/>
              </a:rPr>
              <a:t>Procoagulant</a:t>
            </a:r>
            <a:r>
              <a:rPr lang="fr-FR" altLang="fr-FR" sz="2200" dirty="0">
                <a:latin typeface="Calibri" panose="020F0502020204030204" pitchFamily="34" charset="0"/>
                <a:cs typeface="Calibri" panose="020F0502020204030204" pitchFamily="34" charset="0"/>
              </a:rPr>
              <a:t> », clairement à risque TEV </a:t>
            </a:r>
          </a:p>
          <a:p>
            <a:pPr>
              <a:lnSpc>
                <a:spcPct val="90000"/>
              </a:lnSpc>
            </a:pPr>
            <a:r>
              <a:rPr lang="fr-FR" altLang="fr-FR" sz="2200" dirty="0">
                <a:latin typeface="Calibri" panose="020F0502020204030204" pitchFamily="34" charset="0"/>
                <a:cs typeface="Calibri" panose="020F0502020204030204" pitchFamily="34" charset="0"/>
              </a:rPr>
              <a:t>Progestatifs associés : quelle que soit leur génération</a:t>
            </a:r>
          </a:p>
          <a:p>
            <a:pPr lvl="1">
              <a:lnSpc>
                <a:spcPct val="90000"/>
              </a:lnSpc>
            </a:pPr>
            <a:r>
              <a:rPr lang="fr-FR" altLang="fr-FR" sz="2200" dirty="0">
                <a:latin typeface="Calibri" panose="020F0502020204030204" pitchFamily="34" charset="0"/>
                <a:cs typeface="Calibri" panose="020F0502020204030204" pitchFamily="34" charset="0"/>
                <a:sym typeface="Symbol" panose="05050102010706020507" pitchFamily="18" charset="2"/>
              </a:rPr>
              <a:t>Non « </a:t>
            </a:r>
            <a:r>
              <a:rPr lang="fr-FR" altLang="fr-FR" sz="2200" dirty="0" err="1">
                <a:latin typeface="Calibri" panose="020F0502020204030204" pitchFamily="34" charset="0"/>
                <a:cs typeface="Calibri" panose="020F0502020204030204" pitchFamily="34" charset="0"/>
                <a:sym typeface="Symbol" panose="05050102010706020507" pitchFamily="18" charset="2"/>
              </a:rPr>
              <a:t>procoagulants</a:t>
            </a:r>
            <a:r>
              <a:rPr lang="fr-FR" altLang="fr-FR" sz="2200" dirty="0">
                <a:latin typeface="Calibri" panose="020F0502020204030204" pitchFamily="34" charset="0"/>
                <a:cs typeface="Calibri" panose="020F0502020204030204" pitchFamily="34" charset="0"/>
                <a:sym typeface="Symbol" panose="05050102010706020507" pitchFamily="18" charset="2"/>
              </a:rPr>
              <a:t> » sur les paramètres sanguins</a:t>
            </a:r>
          </a:p>
          <a:p>
            <a:pPr lvl="1">
              <a:lnSpc>
                <a:spcPct val="90000"/>
              </a:lnSpc>
            </a:pPr>
            <a:r>
              <a:rPr lang="fr-FR" altLang="fr-FR" sz="2200" dirty="0">
                <a:latin typeface="Calibri" panose="020F0502020204030204" pitchFamily="34" charset="0"/>
                <a:cs typeface="Calibri" panose="020F0502020204030204" pitchFamily="34" charset="0"/>
                <a:sym typeface="Symbol" panose="05050102010706020507" pitchFamily="18" charset="2"/>
              </a:rPr>
              <a:t>Utilisés seuls : sans risque TEV</a:t>
            </a:r>
          </a:p>
          <a:p>
            <a:pPr lvl="1">
              <a:lnSpc>
                <a:spcPct val="90000"/>
              </a:lnSpc>
            </a:pPr>
            <a:r>
              <a:rPr lang="fr-FR" altLang="fr-FR" sz="2200" dirty="0">
                <a:latin typeface="Calibri" panose="020F0502020204030204" pitchFamily="34" charset="0"/>
                <a:cs typeface="Calibri" panose="020F0502020204030204" pitchFamily="34" charset="0"/>
                <a:sym typeface="Symbol" panose="05050102010706020507" pitchFamily="18" charset="2"/>
              </a:rPr>
              <a:t>Leur </a:t>
            </a:r>
            <a:r>
              <a:rPr lang="fr-FR" altLang="fr-FR" sz="2200" dirty="0" err="1">
                <a:latin typeface="Calibri" panose="020F0502020204030204" pitchFamily="34" charset="0"/>
                <a:cs typeface="Calibri" panose="020F0502020204030204" pitchFamily="34" charset="0"/>
                <a:sym typeface="Symbol" panose="05050102010706020507" pitchFamily="18" charset="2"/>
              </a:rPr>
              <a:t>androgénicité</a:t>
            </a:r>
            <a:r>
              <a:rPr lang="fr-FR" altLang="fr-FR" sz="2200" dirty="0">
                <a:latin typeface="Calibri" panose="020F0502020204030204" pitchFamily="34" charset="0"/>
                <a:cs typeface="Calibri" panose="020F0502020204030204" pitchFamily="34" charset="0"/>
                <a:sym typeface="Symbol" panose="05050102010706020507" pitchFamily="18" charset="2"/>
              </a:rPr>
              <a:t> diminue l’ de la SHBG induite par l’EE et limite donc le risque TEV</a:t>
            </a:r>
            <a:endParaRPr lang="fr-FR" altLang="fr-FR" sz="2200" dirty="0">
              <a:latin typeface="Calibri" panose="020F0502020204030204" pitchFamily="34" charset="0"/>
              <a:cs typeface="Calibri" panose="020F0502020204030204" pitchFamily="34" charset="0"/>
            </a:endParaRPr>
          </a:p>
          <a:p>
            <a:pPr>
              <a:lnSpc>
                <a:spcPct val="90000"/>
              </a:lnSpc>
            </a:pPr>
            <a:r>
              <a:rPr lang="fr-FR" altLang="fr-FR" sz="2200" dirty="0">
                <a:latin typeface="Calibri" panose="020F0502020204030204" pitchFamily="34" charset="0"/>
                <a:cs typeface="Calibri" panose="020F0502020204030204" pitchFamily="34" charset="0"/>
              </a:rPr>
              <a:t>COC : risque TEV, maximal la 1</a:t>
            </a:r>
            <a:r>
              <a:rPr lang="fr-FR" altLang="fr-FR" sz="2200" baseline="30000" dirty="0">
                <a:latin typeface="Calibri" panose="020F0502020204030204" pitchFamily="34" charset="0"/>
                <a:cs typeface="Calibri" panose="020F0502020204030204" pitchFamily="34" charset="0"/>
              </a:rPr>
              <a:t>ère</a:t>
            </a:r>
            <a:r>
              <a:rPr lang="fr-FR" altLang="fr-FR" sz="2200" dirty="0">
                <a:latin typeface="Calibri" panose="020F0502020204030204" pitchFamily="34" charset="0"/>
                <a:cs typeface="Calibri" panose="020F0502020204030204" pitchFamily="34" charset="0"/>
              </a:rPr>
              <a:t> année</a:t>
            </a:r>
          </a:p>
          <a:p>
            <a:pPr>
              <a:lnSpc>
                <a:spcPct val="90000"/>
              </a:lnSpc>
              <a:buFontTx/>
              <a:buNone/>
            </a:pPr>
            <a:endParaRPr lang="fr-FR" altLang="fr-FR" sz="2200" dirty="0">
              <a:latin typeface="Calibri" panose="020F0502020204030204" pitchFamily="34" charset="0"/>
              <a:cs typeface="Calibri" panose="020F0502020204030204" pitchFamily="34" charset="0"/>
            </a:endParaRPr>
          </a:p>
        </p:txBody>
      </p:sp>
      <p:graphicFrame>
        <p:nvGraphicFramePr>
          <p:cNvPr id="12" name="Tableau 11">
            <a:extLst>
              <a:ext uri="{FF2B5EF4-FFF2-40B4-BE49-F238E27FC236}">
                <a16:creationId xmlns:a16="http://schemas.microsoft.com/office/drawing/2014/main" id="{957AF59A-69F3-4125-A8D6-F650CA030C98}"/>
              </a:ext>
            </a:extLst>
          </p:cNvPr>
          <p:cNvGraphicFramePr>
            <a:graphicFrameLocks noGrp="1"/>
          </p:cNvGraphicFramePr>
          <p:nvPr/>
        </p:nvGraphicFramePr>
        <p:xfrm>
          <a:off x="125412" y="4020264"/>
          <a:ext cx="8893175" cy="2865120"/>
        </p:xfrm>
        <a:graphic>
          <a:graphicData uri="http://schemas.openxmlformats.org/drawingml/2006/table">
            <a:tbl>
              <a:tblPr firstRow="1" bandRow="1">
                <a:tableStyleId>{5C22544A-7EE6-4342-B048-85BDC9FD1C3A}</a:tableStyleId>
              </a:tblPr>
              <a:tblGrid>
                <a:gridCol w="5220073">
                  <a:extLst>
                    <a:ext uri="{9D8B030D-6E8A-4147-A177-3AD203B41FA5}">
                      <a16:colId xmlns:a16="http://schemas.microsoft.com/office/drawing/2014/main" val="692939405"/>
                    </a:ext>
                  </a:extLst>
                </a:gridCol>
                <a:gridCol w="3673102">
                  <a:extLst>
                    <a:ext uri="{9D8B030D-6E8A-4147-A177-3AD203B41FA5}">
                      <a16:colId xmlns:a16="http://schemas.microsoft.com/office/drawing/2014/main" val="2985020486"/>
                    </a:ext>
                  </a:extLst>
                </a:gridCol>
              </a:tblGrid>
              <a:tr h="370840">
                <a:tc>
                  <a:txBody>
                    <a:bodyPr/>
                    <a:lstStyle/>
                    <a:p>
                      <a:pPr algn="ctr"/>
                      <a:r>
                        <a:rPr lang="fr-FR" dirty="0"/>
                        <a:t>Progestatif contenu dans le COC</a:t>
                      </a:r>
                    </a:p>
                  </a:txBody>
                  <a:tcPr/>
                </a:tc>
                <a:tc>
                  <a:txBody>
                    <a:bodyPr/>
                    <a:lstStyle/>
                    <a:p>
                      <a:pPr algn="ctr"/>
                      <a:r>
                        <a:rPr lang="fr-FR" dirty="0"/>
                        <a:t>Incidence estimée (pour 10 000 femmes par année d’utilisation)</a:t>
                      </a:r>
                    </a:p>
                  </a:txBody>
                  <a:tcPr/>
                </a:tc>
                <a:extLst>
                  <a:ext uri="{0D108BD9-81ED-4DB2-BD59-A6C34878D82A}">
                    <a16:rowId xmlns:a16="http://schemas.microsoft.com/office/drawing/2014/main" val="3504781874"/>
                  </a:ext>
                </a:extLst>
              </a:tr>
              <a:tr h="370840">
                <a:tc>
                  <a:txBody>
                    <a:bodyPr/>
                    <a:lstStyle/>
                    <a:p>
                      <a:r>
                        <a:rPr lang="fr-FR" dirty="0"/>
                        <a:t>Non utilisatrice, non enceinte</a:t>
                      </a:r>
                    </a:p>
                  </a:txBody>
                  <a:tcPr/>
                </a:tc>
                <a:tc>
                  <a:txBody>
                    <a:bodyPr/>
                    <a:lstStyle/>
                    <a:p>
                      <a:r>
                        <a:rPr lang="fr-FR" dirty="0"/>
                        <a:t>2</a:t>
                      </a:r>
                    </a:p>
                  </a:txBody>
                  <a:tcPr/>
                </a:tc>
                <a:extLst>
                  <a:ext uri="{0D108BD9-81ED-4DB2-BD59-A6C34878D82A}">
                    <a16:rowId xmlns:a16="http://schemas.microsoft.com/office/drawing/2014/main" val="2547201113"/>
                  </a:ext>
                </a:extLst>
              </a:tr>
              <a:tr h="370840">
                <a:tc>
                  <a:txBody>
                    <a:bodyPr/>
                    <a:lstStyle/>
                    <a:p>
                      <a:r>
                        <a:rPr lang="fr-FR" dirty="0"/>
                        <a:t>Lévonorgestrel</a:t>
                      </a:r>
                    </a:p>
                  </a:txBody>
                  <a:tcPr/>
                </a:tc>
                <a:tc>
                  <a:txBody>
                    <a:bodyPr/>
                    <a:lstStyle/>
                    <a:p>
                      <a:r>
                        <a:rPr lang="fr-FR" dirty="0"/>
                        <a:t>5 - 7</a:t>
                      </a:r>
                    </a:p>
                  </a:txBody>
                  <a:tcPr/>
                </a:tc>
                <a:extLst>
                  <a:ext uri="{0D108BD9-81ED-4DB2-BD59-A6C34878D82A}">
                    <a16:rowId xmlns:a16="http://schemas.microsoft.com/office/drawing/2014/main" val="3568098876"/>
                  </a:ext>
                </a:extLst>
              </a:tr>
              <a:tr h="370840">
                <a:tc>
                  <a:txBody>
                    <a:bodyPr/>
                    <a:lstStyle/>
                    <a:p>
                      <a:r>
                        <a:rPr lang="fr-FR" dirty="0"/>
                        <a:t>Norgestimate / Noréthistérone</a:t>
                      </a:r>
                    </a:p>
                  </a:txBody>
                  <a:tcPr/>
                </a:tc>
                <a:tc>
                  <a:txBody>
                    <a:bodyPr/>
                    <a:lstStyle/>
                    <a:p>
                      <a:r>
                        <a:rPr lang="fr-FR" dirty="0"/>
                        <a:t>5 – 7</a:t>
                      </a:r>
                    </a:p>
                  </a:txBody>
                  <a:tcPr/>
                </a:tc>
                <a:extLst>
                  <a:ext uri="{0D108BD9-81ED-4DB2-BD59-A6C34878D82A}">
                    <a16:rowId xmlns:a16="http://schemas.microsoft.com/office/drawing/2014/main" val="924809386"/>
                  </a:ext>
                </a:extLst>
              </a:tr>
              <a:tr h="370840">
                <a:tc>
                  <a:txBody>
                    <a:bodyPr/>
                    <a:lstStyle/>
                    <a:p>
                      <a:r>
                        <a:rPr lang="fr-FR" dirty="0"/>
                        <a:t>Gestodène / désogestrel / </a:t>
                      </a:r>
                      <a:r>
                        <a:rPr lang="fr-FR" dirty="0" err="1"/>
                        <a:t>Drospirenone</a:t>
                      </a:r>
                      <a:endParaRPr lang="fr-FR" dirty="0"/>
                    </a:p>
                  </a:txBody>
                  <a:tcPr/>
                </a:tc>
                <a:tc>
                  <a:txBody>
                    <a:bodyPr/>
                    <a:lstStyle/>
                    <a:p>
                      <a:r>
                        <a:rPr lang="fr-FR" dirty="0"/>
                        <a:t>9 – 12</a:t>
                      </a:r>
                    </a:p>
                  </a:txBody>
                  <a:tcPr/>
                </a:tc>
                <a:extLst>
                  <a:ext uri="{0D108BD9-81ED-4DB2-BD59-A6C34878D82A}">
                    <a16:rowId xmlns:a16="http://schemas.microsoft.com/office/drawing/2014/main" val="821619673"/>
                  </a:ext>
                </a:extLst>
              </a:tr>
              <a:tr h="370840">
                <a:tc>
                  <a:txBody>
                    <a:bodyPr/>
                    <a:lstStyle/>
                    <a:p>
                      <a:r>
                        <a:rPr lang="fr-FR" dirty="0"/>
                        <a:t>Etonogestrel / Norelgestromine</a:t>
                      </a:r>
                    </a:p>
                  </a:txBody>
                  <a:tcPr/>
                </a:tc>
                <a:tc>
                  <a:txBody>
                    <a:bodyPr/>
                    <a:lstStyle/>
                    <a:p>
                      <a:r>
                        <a:rPr lang="fr-FR" dirty="0"/>
                        <a:t>6 – 12</a:t>
                      </a:r>
                    </a:p>
                  </a:txBody>
                  <a:tcPr/>
                </a:tc>
                <a:extLst>
                  <a:ext uri="{0D108BD9-81ED-4DB2-BD59-A6C34878D82A}">
                    <a16:rowId xmlns:a16="http://schemas.microsoft.com/office/drawing/2014/main" val="758581215"/>
                  </a:ext>
                </a:extLst>
              </a:tr>
              <a:tr h="370840">
                <a:tc>
                  <a:txBody>
                    <a:bodyPr/>
                    <a:lstStyle/>
                    <a:p>
                      <a:r>
                        <a:rPr lang="fr-FR" dirty="0"/>
                        <a:t>Chlormadinone / </a:t>
                      </a:r>
                      <a:r>
                        <a:rPr lang="fr-FR" dirty="0" err="1"/>
                        <a:t>Diénogest</a:t>
                      </a:r>
                      <a:r>
                        <a:rPr lang="fr-FR" dirty="0"/>
                        <a:t> / Nomégestrol</a:t>
                      </a:r>
                    </a:p>
                  </a:txBody>
                  <a:tcPr/>
                </a:tc>
                <a:tc>
                  <a:txBody>
                    <a:bodyPr/>
                    <a:lstStyle/>
                    <a:p>
                      <a:r>
                        <a:rPr lang="fr-FR" dirty="0"/>
                        <a:t>NC</a:t>
                      </a:r>
                    </a:p>
                  </a:txBody>
                  <a:tcPr/>
                </a:tc>
                <a:extLst>
                  <a:ext uri="{0D108BD9-81ED-4DB2-BD59-A6C34878D82A}">
                    <a16:rowId xmlns:a16="http://schemas.microsoft.com/office/drawing/2014/main" val="329582311"/>
                  </a:ext>
                </a:extLst>
              </a:tr>
            </a:tbl>
          </a:graphicData>
        </a:graphic>
      </p:graphicFrame>
      <p:sp>
        <p:nvSpPr>
          <p:cNvPr id="7" name="Titre 1"/>
          <p:cNvSpPr>
            <a:spLocks noGrp="1"/>
          </p:cNvSpPr>
          <p:nvPr>
            <p:ph type="title"/>
          </p:nvPr>
        </p:nvSpPr>
        <p:spPr>
          <a:xfrm>
            <a:off x="457200" y="274638"/>
            <a:ext cx="8229600" cy="562074"/>
          </a:xfrm>
        </p:spPr>
        <p:txBody>
          <a:bodyPr>
            <a:noAutofit/>
          </a:bodyPr>
          <a:lstStyle/>
          <a:p>
            <a:r>
              <a:rPr lang="fr-FR" sz="4000" b="1" dirty="0">
                <a:solidFill>
                  <a:schemeClr val="tx2"/>
                </a:solidFill>
              </a:rPr>
              <a:t>Cas n°1 - CONTRACEPTION</a:t>
            </a:r>
          </a:p>
        </p:txBody>
      </p:sp>
    </p:spTree>
    <p:extLst>
      <p:ext uri="{BB962C8B-B14F-4D97-AF65-F5344CB8AC3E}">
        <p14:creationId xmlns:p14="http://schemas.microsoft.com/office/powerpoint/2010/main" val="9508458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395536" y="92076"/>
            <a:ext cx="8229600" cy="42155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000" b="1">
                <a:solidFill>
                  <a:schemeClr val="tx2"/>
                </a:solidFill>
              </a:rPr>
              <a:t>Cas n°4 - Pédiatrie</a:t>
            </a:r>
            <a:endParaRPr lang="fr-FR" sz="3000" b="1" dirty="0">
              <a:solidFill>
                <a:schemeClr val="tx2"/>
              </a:solidFill>
            </a:endParaRPr>
          </a:p>
        </p:txBody>
      </p:sp>
      <p:sp>
        <p:nvSpPr>
          <p:cNvPr id="3" name="Titre 1"/>
          <p:cNvSpPr>
            <a:spLocks noGrp="1"/>
          </p:cNvSpPr>
          <p:nvPr>
            <p:ph type="title"/>
          </p:nvPr>
        </p:nvSpPr>
        <p:spPr>
          <a:xfrm>
            <a:off x="457200" y="533400"/>
            <a:ext cx="8229600" cy="990600"/>
          </a:xfrm>
        </p:spPr>
        <p:txBody>
          <a:bodyPr/>
          <a:lstStyle/>
          <a:p>
            <a:r>
              <a:rPr lang="fr-FR"/>
              <a:t>Methémoglobinémie</a:t>
            </a:r>
          </a:p>
        </p:txBody>
      </p:sp>
      <p:sp>
        <p:nvSpPr>
          <p:cNvPr id="5" name="Espace réservé du contenu 2"/>
          <p:cNvSpPr>
            <a:spLocks noGrp="1"/>
          </p:cNvSpPr>
          <p:nvPr>
            <p:ph idx="1"/>
          </p:nvPr>
        </p:nvSpPr>
        <p:spPr>
          <a:xfrm>
            <a:off x="323528" y="1600200"/>
            <a:ext cx="8363272" cy="4525963"/>
          </a:xfrm>
        </p:spPr>
        <p:txBody>
          <a:bodyPr>
            <a:normAutofit/>
          </a:bodyPr>
          <a:lstStyle/>
          <a:p>
            <a:pPr algn="just"/>
            <a:r>
              <a:rPr lang="fr-FR" sz="2400"/>
              <a:t>Methémoglobinémie = Accumulation intraérythrocytaire de methémoglobine, dérivé de l’hémoglobine impropre au transfert de l’oxygène dans le sang</a:t>
            </a:r>
          </a:p>
          <a:p>
            <a:pPr algn="just"/>
            <a:r>
              <a:rPr lang="fr-FR" sz="2400"/>
              <a:t>Methémoglobine : fer à l’état ferrique, trivament par suite d’une oxydation (perte d’un électron du fer ferreux de l’hémoglobine)</a:t>
            </a:r>
          </a:p>
          <a:p>
            <a:pPr algn="just"/>
            <a:r>
              <a:rPr lang="fr-FR" sz="2400"/>
              <a:t>Cyanose « gris ardoisé » intéressant l’ensemble du revêtement cutanéo-muqueux, en l’absence de toute cause cardiaque ou pulmonaire, est évoactrice d’une methémoglobinémie. </a:t>
            </a:r>
          </a:p>
          <a:p>
            <a:pPr algn="just"/>
            <a:r>
              <a:rPr lang="fr-FR" sz="2400"/>
              <a:t>Signes d’hypoxie cérébrale ou cardiaque</a:t>
            </a:r>
          </a:p>
          <a:p>
            <a:pPr algn="just"/>
            <a:endParaRPr lang="fr-FR" sz="2400"/>
          </a:p>
        </p:txBody>
      </p:sp>
    </p:spTree>
    <p:extLst>
      <p:ext uri="{BB962C8B-B14F-4D97-AF65-F5344CB8AC3E}">
        <p14:creationId xmlns:p14="http://schemas.microsoft.com/office/powerpoint/2010/main" val="13191132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srcRect b="14728"/>
          <a:stretch/>
        </p:blipFill>
        <p:spPr>
          <a:xfrm>
            <a:off x="2159732" y="1038056"/>
            <a:ext cx="4752528" cy="3963649"/>
          </a:xfrm>
          <a:prstGeom prst="rect">
            <a:avLst/>
          </a:prstGeom>
          <a:ln>
            <a:noFill/>
          </a:ln>
          <a:effectLst>
            <a:outerShdw blurRad="292100" dist="139700" dir="2700000" algn="tl" rotWithShape="0">
              <a:srgbClr val="333333">
                <a:alpha val="65000"/>
              </a:srgbClr>
            </a:outerShdw>
          </a:effectLst>
        </p:spPr>
      </p:pic>
      <p:sp>
        <p:nvSpPr>
          <p:cNvPr id="5" name="ZoneTexte 4"/>
          <p:cNvSpPr txBox="1"/>
          <p:nvPr/>
        </p:nvSpPr>
        <p:spPr>
          <a:xfrm>
            <a:off x="1930909" y="560209"/>
            <a:ext cx="5210174" cy="461665"/>
          </a:xfrm>
          <a:prstGeom prst="rect">
            <a:avLst/>
          </a:prstGeom>
          <a:noFill/>
        </p:spPr>
        <p:txBody>
          <a:bodyPr wrap="square" rtlCol="0">
            <a:spAutoFit/>
          </a:bodyPr>
          <a:lstStyle/>
          <a:p>
            <a:pPr algn="ctr"/>
            <a:r>
              <a:rPr lang="fr-FR" sz="2400" b="1"/>
              <a:t>Réduction de la methémoglobine</a:t>
            </a:r>
          </a:p>
        </p:txBody>
      </p:sp>
      <p:sp>
        <p:nvSpPr>
          <p:cNvPr id="6" name="ZoneTexte 5"/>
          <p:cNvSpPr txBox="1"/>
          <p:nvPr/>
        </p:nvSpPr>
        <p:spPr>
          <a:xfrm>
            <a:off x="107504" y="5243716"/>
            <a:ext cx="8712968" cy="1569660"/>
          </a:xfrm>
          <a:prstGeom prst="rect">
            <a:avLst/>
          </a:prstGeom>
          <a:noFill/>
        </p:spPr>
        <p:txBody>
          <a:bodyPr wrap="square" rtlCol="0">
            <a:spAutoFit/>
          </a:bodyPr>
          <a:lstStyle/>
          <a:p>
            <a:pPr algn="just"/>
            <a:r>
              <a:rPr lang="fr-FR" sz="2400" b="1"/>
              <a:t>A l’état physiologique </a:t>
            </a:r>
            <a:r>
              <a:rPr lang="fr-FR" sz="2400"/>
              <a:t>: les hématies produisent chaque jour 3% de methémoglobine, en permanence réduite par de puissants systèmes réducteurs enzymatiques ou chimiques. Le taux de methémoglobinémie est inférieur à 0,80% (1,5% chez le NN)</a:t>
            </a:r>
          </a:p>
        </p:txBody>
      </p:sp>
      <p:sp>
        <p:nvSpPr>
          <p:cNvPr id="7" name="ZoneTexte 6"/>
          <p:cNvSpPr txBox="1"/>
          <p:nvPr/>
        </p:nvSpPr>
        <p:spPr>
          <a:xfrm>
            <a:off x="0" y="2985520"/>
            <a:ext cx="2051719" cy="1477328"/>
          </a:xfrm>
          <a:prstGeom prst="rect">
            <a:avLst/>
          </a:prstGeom>
          <a:noFill/>
        </p:spPr>
        <p:txBody>
          <a:bodyPr wrap="square" rtlCol="0">
            <a:spAutoFit/>
          </a:bodyPr>
          <a:lstStyle/>
          <a:p>
            <a:pPr algn="just"/>
            <a:r>
              <a:rPr lang="fr-FR" b="1" i="1">
                <a:solidFill>
                  <a:schemeClr val="tx2"/>
                </a:solidFill>
              </a:rPr>
              <a:t>Système NADH dépendant n’est efficace pleinement qu’à partir de 4 mois. </a:t>
            </a:r>
          </a:p>
        </p:txBody>
      </p:sp>
      <p:cxnSp>
        <p:nvCxnSpPr>
          <p:cNvPr id="8" name="Connecteur en angle 7"/>
          <p:cNvCxnSpPr/>
          <p:nvPr/>
        </p:nvCxnSpPr>
        <p:spPr>
          <a:xfrm>
            <a:off x="1331640" y="4351536"/>
            <a:ext cx="1368152" cy="288032"/>
          </a:xfrm>
          <a:prstGeom prst="bentConnector3">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 name="Titre 1"/>
          <p:cNvSpPr txBox="1">
            <a:spLocks/>
          </p:cNvSpPr>
          <p:nvPr/>
        </p:nvSpPr>
        <p:spPr>
          <a:xfrm>
            <a:off x="395536" y="92076"/>
            <a:ext cx="8229600" cy="42155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000" b="1">
                <a:solidFill>
                  <a:schemeClr val="tx2"/>
                </a:solidFill>
              </a:rPr>
              <a:t>Cas n°4 - Pédiatrie</a:t>
            </a:r>
            <a:endParaRPr lang="fr-FR" sz="3000" b="1" dirty="0">
              <a:solidFill>
                <a:schemeClr val="tx2"/>
              </a:solidFill>
            </a:endParaRPr>
          </a:p>
        </p:txBody>
      </p:sp>
    </p:spTree>
    <p:extLst>
      <p:ext uri="{BB962C8B-B14F-4D97-AF65-F5344CB8AC3E}">
        <p14:creationId xmlns:p14="http://schemas.microsoft.com/office/powerpoint/2010/main" val="16544636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395536" y="92076"/>
            <a:ext cx="8229600" cy="42155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000" b="1">
                <a:solidFill>
                  <a:schemeClr val="tx2"/>
                </a:solidFill>
              </a:rPr>
              <a:t>Cas n°4 - Pédiatrie</a:t>
            </a:r>
            <a:endParaRPr lang="fr-FR" sz="3000" b="1" dirty="0">
              <a:solidFill>
                <a:schemeClr val="tx2"/>
              </a:solidFill>
            </a:endParaRPr>
          </a:p>
        </p:txBody>
      </p:sp>
      <p:sp>
        <p:nvSpPr>
          <p:cNvPr id="5" name="Espace réservé du contenu 2"/>
          <p:cNvSpPr>
            <a:spLocks noGrp="1"/>
          </p:cNvSpPr>
          <p:nvPr>
            <p:ph idx="1"/>
          </p:nvPr>
        </p:nvSpPr>
        <p:spPr>
          <a:xfrm>
            <a:off x="395536" y="1340768"/>
            <a:ext cx="8579296" cy="4525963"/>
          </a:xfrm>
        </p:spPr>
        <p:txBody>
          <a:bodyPr>
            <a:normAutofit/>
          </a:bodyPr>
          <a:lstStyle/>
          <a:p>
            <a:pPr marL="0" indent="0" algn="just">
              <a:buNone/>
            </a:pPr>
            <a:r>
              <a:rPr lang="fr-FR"/>
              <a:t>Parmi les propositions suivantes, lesquelles sont exactes ? Pour ce patient, cette augmentation de la  méthémoglobinémie peut être expliquée par : </a:t>
            </a:r>
          </a:p>
          <a:p>
            <a:pPr marL="514350" indent="-514350" algn="just">
              <a:buFont typeface="+mj-lt"/>
              <a:buAutoNum type="alphaUcPeriod"/>
            </a:pPr>
            <a:r>
              <a:rPr lang="fr-FR"/>
              <a:t>La présence d’agent oxydants</a:t>
            </a:r>
          </a:p>
          <a:p>
            <a:pPr marL="514350" indent="-514350" algn="just">
              <a:buFont typeface="+mj-lt"/>
              <a:buAutoNum type="alphaUcPeriod"/>
            </a:pPr>
            <a:r>
              <a:rPr lang="fr-FR"/>
              <a:t>La présence d’agents réducteurs</a:t>
            </a:r>
          </a:p>
          <a:p>
            <a:pPr marL="514350" indent="-514350" algn="just">
              <a:buFont typeface="+mj-lt"/>
              <a:buAutoNum type="alphaUcPeriod"/>
            </a:pPr>
            <a:r>
              <a:rPr lang="fr-FR"/>
              <a:t>Une intoxication au monoxyde de carbone</a:t>
            </a:r>
          </a:p>
          <a:p>
            <a:pPr marL="514350" indent="-514350" algn="just">
              <a:buFont typeface="+mj-lt"/>
              <a:buAutoNum type="alphaUcPeriod"/>
            </a:pPr>
            <a:r>
              <a:rPr lang="fr-FR"/>
              <a:t>Un surdosage en vitamine D</a:t>
            </a:r>
          </a:p>
          <a:p>
            <a:pPr marL="514350" indent="-514350" algn="just">
              <a:buFont typeface="+mj-lt"/>
              <a:buAutoNum type="alphaUcPeriod"/>
            </a:pPr>
            <a:endParaRPr lang="fr-FR"/>
          </a:p>
          <a:p>
            <a:pPr marL="514350" indent="-514350" algn="just">
              <a:buFont typeface="+mj-lt"/>
              <a:buAutoNum type="alphaUcPeriod"/>
            </a:pPr>
            <a:endParaRPr lang="fr-FR"/>
          </a:p>
          <a:p>
            <a:pPr marL="514350" indent="-514350" algn="just">
              <a:buFont typeface="+mj-lt"/>
              <a:buAutoNum type="alphaUcPeriod"/>
            </a:pPr>
            <a:endParaRPr lang="fr-FR"/>
          </a:p>
          <a:p>
            <a:pPr algn="just"/>
            <a:endParaRPr lang="fr-FR"/>
          </a:p>
          <a:p>
            <a:pPr algn="just"/>
            <a:endParaRPr lang="fr-FR"/>
          </a:p>
          <a:p>
            <a:pPr algn="just"/>
            <a:endParaRPr lang="fr-FR"/>
          </a:p>
        </p:txBody>
      </p:sp>
    </p:spTree>
    <p:extLst>
      <p:ext uri="{BB962C8B-B14F-4D97-AF65-F5344CB8AC3E}">
        <p14:creationId xmlns:p14="http://schemas.microsoft.com/office/powerpoint/2010/main" val="21090770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395536" y="92076"/>
            <a:ext cx="8229600" cy="42155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000" b="1">
                <a:solidFill>
                  <a:schemeClr val="tx2"/>
                </a:solidFill>
              </a:rPr>
              <a:t>Cas n°4 - Pédiatrie</a:t>
            </a:r>
            <a:endParaRPr lang="fr-FR" sz="3000" b="1" dirty="0">
              <a:solidFill>
                <a:schemeClr val="tx2"/>
              </a:solidFill>
            </a:endParaRPr>
          </a:p>
        </p:txBody>
      </p:sp>
      <p:sp>
        <p:nvSpPr>
          <p:cNvPr id="5" name="Espace réservé du contenu 2"/>
          <p:cNvSpPr>
            <a:spLocks noGrp="1"/>
          </p:cNvSpPr>
          <p:nvPr>
            <p:ph idx="1"/>
          </p:nvPr>
        </p:nvSpPr>
        <p:spPr>
          <a:xfrm>
            <a:off x="395536" y="1340768"/>
            <a:ext cx="8579296" cy="4525963"/>
          </a:xfrm>
        </p:spPr>
        <p:txBody>
          <a:bodyPr>
            <a:normAutofit/>
          </a:bodyPr>
          <a:lstStyle/>
          <a:p>
            <a:pPr marL="0" indent="0" algn="just">
              <a:buNone/>
            </a:pPr>
            <a:r>
              <a:rPr lang="fr-FR"/>
              <a:t>Parmi les propositions suivantes, lesquelles sont exactes ? Pour ce patient, cette augmentation de la  méthémoglobinémie peut être expliquée par : </a:t>
            </a:r>
          </a:p>
          <a:p>
            <a:pPr marL="514350" indent="-514350" algn="just">
              <a:buFont typeface="+mj-lt"/>
              <a:buAutoNum type="alphaUcPeriod"/>
            </a:pPr>
            <a:r>
              <a:rPr lang="fr-FR" b="1">
                <a:solidFill>
                  <a:srgbClr val="00B050"/>
                </a:solidFill>
              </a:rPr>
              <a:t>La présence d’agent oxydants</a:t>
            </a:r>
          </a:p>
          <a:p>
            <a:pPr marL="514350" indent="-514350" algn="just">
              <a:buFont typeface="+mj-lt"/>
              <a:buAutoNum type="alphaUcPeriod"/>
            </a:pPr>
            <a:r>
              <a:rPr lang="fr-FR"/>
              <a:t>La présence d’agents réducteurs</a:t>
            </a:r>
          </a:p>
          <a:p>
            <a:pPr marL="514350" indent="-514350" algn="just">
              <a:buFont typeface="+mj-lt"/>
              <a:buAutoNum type="alphaUcPeriod"/>
            </a:pPr>
            <a:r>
              <a:rPr lang="fr-FR"/>
              <a:t>Une intoxication au monoxyde de carbone</a:t>
            </a:r>
          </a:p>
          <a:p>
            <a:pPr marL="514350" indent="-514350" algn="just">
              <a:buFont typeface="+mj-lt"/>
              <a:buAutoNum type="alphaUcPeriod"/>
            </a:pPr>
            <a:r>
              <a:rPr lang="fr-FR"/>
              <a:t>Un surdosage en vitamine D</a:t>
            </a:r>
          </a:p>
          <a:p>
            <a:pPr marL="514350" indent="-514350" algn="just">
              <a:buFont typeface="+mj-lt"/>
              <a:buAutoNum type="alphaUcPeriod"/>
            </a:pPr>
            <a:endParaRPr lang="fr-FR"/>
          </a:p>
          <a:p>
            <a:pPr marL="514350" indent="-514350" algn="just">
              <a:buFont typeface="+mj-lt"/>
              <a:buAutoNum type="alphaUcPeriod"/>
            </a:pPr>
            <a:endParaRPr lang="fr-FR"/>
          </a:p>
          <a:p>
            <a:pPr marL="514350" indent="-514350" algn="just">
              <a:buFont typeface="+mj-lt"/>
              <a:buAutoNum type="alphaUcPeriod"/>
            </a:pPr>
            <a:endParaRPr lang="fr-FR"/>
          </a:p>
          <a:p>
            <a:pPr algn="just"/>
            <a:endParaRPr lang="fr-FR"/>
          </a:p>
          <a:p>
            <a:pPr algn="just"/>
            <a:endParaRPr lang="fr-FR"/>
          </a:p>
          <a:p>
            <a:pPr algn="just"/>
            <a:endParaRPr lang="fr-FR"/>
          </a:p>
        </p:txBody>
      </p:sp>
    </p:spTree>
    <p:extLst>
      <p:ext uri="{BB962C8B-B14F-4D97-AF65-F5344CB8AC3E}">
        <p14:creationId xmlns:p14="http://schemas.microsoft.com/office/powerpoint/2010/main" val="28272587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395536" y="92076"/>
            <a:ext cx="8229600" cy="42155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000" b="1">
                <a:solidFill>
                  <a:schemeClr val="tx2"/>
                </a:solidFill>
              </a:rPr>
              <a:t>Cas n°4 - Pédiatrie</a:t>
            </a:r>
            <a:endParaRPr lang="fr-FR" sz="3000" b="1" dirty="0">
              <a:solidFill>
                <a:schemeClr val="tx2"/>
              </a:solidFill>
            </a:endParaRPr>
          </a:p>
        </p:txBody>
      </p:sp>
      <p:pic>
        <p:nvPicPr>
          <p:cNvPr id="3" name="Image 2"/>
          <p:cNvPicPr>
            <a:picLocks noChangeAspect="1"/>
          </p:cNvPicPr>
          <p:nvPr/>
        </p:nvPicPr>
        <p:blipFill rotWithShape="1">
          <a:blip r:embed="rId2"/>
          <a:srcRect b="14728"/>
          <a:stretch/>
        </p:blipFill>
        <p:spPr>
          <a:xfrm>
            <a:off x="2087724" y="1328489"/>
            <a:ext cx="4752528" cy="3963649"/>
          </a:xfrm>
          <a:prstGeom prst="rect">
            <a:avLst/>
          </a:prstGeom>
          <a:ln>
            <a:noFill/>
          </a:ln>
          <a:effectLst>
            <a:outerShdw blurRad="292100" dist="139700" dir="2700000" algn="tl" rotWithShape="0">
              <a:srgbClr val="333333">
                <a:alpha val="65000"/>
              </a:srgbClr>
            </a:outerShdw>
          </a:effectLst>
        </p:spPr>
      </p:pic>
      <p:sp>
        <p:nvSpPr>
          <p:cNvPr id="5" name="ZoneTexte 4"/>
          <p:cNvSpPr txBox="1"/>
          <p:nvPr/>
        </p:nvSpPr>
        <p:spPr>
          <a:xfrm>
            <a:off x="1930909" y="866824"/>
            <a:ext cx="5210174" cy="461665"/>
          </a:xfrm>
          <a:prstGeom prst="rect">
            <a:avLst/>
          </a:prstGeom>
          <a:noFill/>
        </p:spPr>
        <p:txBody>
          <a:bodyPr wrap="square" rtlCol="0">
            <a:spAutoFit/>
          </a:bodyPr>
          <a:lstStyle/>
          <a:p>
            <a:pPr algn="ctr"/>
            <a:r>
              <a:rPr lang="fr-FR" sz="2400" b="1"/>
              <a:t>Réduction de la methémoglobine</a:t>
            </a:r>
          </a:p>
        </p:txBody>
      </p:sp>
      <p:sp>
        <p:nvSpPr>
          <p:cNvPr id="6" name="ZoneTexte 5"/>
          <p:cNvSpPr txBox="1"/>
          <p:nvPr/>
        </p:nvSpPr>
        <p:spPr>
          <a:xfrm>
            <a:off x="107504" y="5550331"/>
            <a:ext cx="8712968" cy="830997"/>
          </a:xfrm>
          <a:prstGeom prst="rect">
            <a:avLst/>
          </a:prstGeom>
          <a:noFill/>
        </p:spPr>
        <p:txBody>
          <a:bodyPr wrap="square" rtlCol="0">
            <a:spAutoFit/>
          </a:bodyPr>
          <a:lstStyle/>
          <a:p>
            <a:pPr algn="just"/>
            <a:r>
              <a:rPr lang="fr-FR" sz="2400" b="1"/>
              <a:t>Agents oxydants comme la lidocaïne, la prilocaïne, débordent les capacités réductrices du système enzymatique. </a:t>
            </a:r>
            <a:endParaRPr lang="fr-FR" sz="2400"/>
          </a:p>
        </p:txBody>
      </p:sp>
    </p:spTree>
    <p:extLst>
      <p:ext uri="{BB962C8B-B14F-4D97-AF65-F5344CB8AC3E}">
        <p14:creationId xmlns:p14="http://schemas.microsoft.com/office/powerpoint/2010/main" val="4626823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395536" y="92076"/>
            <a:ext cx="8229600" cy="42155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000" b="1">
                <a:solidFill>
                  <a:schemeClr val="tx2"/>
                </a:solidFill>
              </a:rPr>
              <a:t>Cas n°4 - Pédiatrie</a:t>
            </a:r>
            <a:endParaRPr lang="fr-FR" sz="3000" b="1" dirty="0">
              <a:solidFill>
                <a:schemeClr val="tx2"/>
              </a:solidFill>
            </a:endParaRPr>
          </a:p>
        </p:txBody>
      </p:sp>
      <p:sp>
        <p:nvSpPr>
          <p:cNvPr id="3" name="Espace réservé du contenu 2"/>
          <p:cNvSpPr>
            <a:spLocks noGrp="1"/>
          </p:cNvSpPr>
          <p:nvPr>
            <p:ph idx="1"/>
          </p:nvPr>
        </p:nvSpPr>
        <p:spPr>
          <a:xfrm>
            <a:off x="467544" y="1340768"/>
            <a:ext cx="8229600" cy="4876800"/>
          </a:xfrm>
        </p:spPr>
        <p:txBody>
          <a:bodyPr/>
          <a:lstStyle/>
          <a:p>
            <a:pPr marL="0" indent="0">
              <a:buNone/>
            </a:pPr>
            <a:r>
              <a:rPr lang="fr-FR"/>
              <a:t>Parmi les propositions suivantes, lesquelles sont exactes ? La prise en charge comporte : </a:t>
            </a:r>
          </a:p>
          <a:p>
            <a:pPr marL="514350" indent="-514350">
              <a:buFont typeface="+mj-lt"/>
              <a:buAutoNum type="alphaUcPeriod"/>
            </a:pPr>
            <a:r>
              <a:rPr lang="fr-FR"/>
              <a:t>Décontamination de la zone d’application</a:t>
            </a:r>
          </a:p>
          <a:p>
            <a:pPr marL="514350" indent="-514350">
              <a:buFont typeface="+mj-lt"/>
              <a:buAutoNum type="alphaUcPeriod"/>
            </a:pPr>
            <a:r>
              <a:rPr lang="fr-FR"/>
              <a:t>Traitement par un réducteur puissant comme le bleu de méthylène</a:t>
            </a:r>
          </a:p>
          <a:p>
            <a:pPr marL="514350" indent="-514350">
              <a:buFont typeface="+mj-lt"/>
              <a:buAutoNum type="alphaUcPeriod"/>
            </a:pPr>
            <a:r>
              <a:rPr lang="fr-FR"/>
              <a:t>Caisson hyperbarre </a:t>
            </a:r>
          </a:p>
          <a:p>
            <a:pPr marL="514350" indent="-514350">
              <a:buFont typeface="+mj-lt"/>
              <a:buAutoNum type="alphaUcPeriod"/>
            </a:pPr>
            <a:r>
              <a:rPr lang="fr-FR"/>
              <a:t>Oxygénothérapie</a:t>
            </a:r>
          </a:p>
          <a:p>
            <a:pPr marL="514350" indent="-514350">
              <a:buFont typeface="+mj-lt"/>
              <a:buAutoNum type="alphaUcPeriod"/>
            </a:pPr>
            <a:r>
              <a:rPr lang="fr-FR"/>
              <a:t>Corticothérapie locale</a:t>
            </a:r>
          </a:p>
          <a:p>
            <a:pPr marL="514350" indent="-514350">
              <a:buFont typeface="+mj-lt"/>
              <a:buAutoNum type="alphaUcPeriod"/>
            </a:pPr>
            <a:endParaRPr lang="fr-FR"/>
          </a:p>
          <a:p>
            <a:pPr marL="514350" indent="-514350">
              <a:buFont typeface="+mj-lt"/>
              <a:buAutoNum type="alphaUcPeriod"/>
            </a:pPr>
            <a:endParaRPr lang="fr-FR"/>
          </a:p>
          <a:p>
            <a:endParaRPr lang="fr-FR"/>
          </a:p>
          <a:p>
            <a:endParaRPr lang="fr-FR"/>
          </a:p>
          <a:p>
            <a:endParaRPr lang="fr-FR"/>
          </a:p>
        </p:txBody>
      </p:sp>
    </p:spTree>
    <p:extLst>
      <p:ext uri="{BB962C8B-B14F-4D97-AF65-F5344CB8AC3E}">
        <p14:creationId xmlns:p14="http://schemas.microsoft.com/office/powerpoint/2010/main" val="16866015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395536" y="92076"/>
            <a:ext cx="8229600" cy="42155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000" b="1">
                <a:solidFill>
                  <a:schemeClr val="tx2"/>
                </a:solidFill>
              </a:rPr>
              <a:t>Cas n°4 - Pédiatrie</a:t>
            </a:r>
            <a:endParaRPr lang="fr-FR" sz="3000" b="1" dirty="0">
              <a:solidFill>
                <a:schemeClr val="tx2"/>
              </a:solidFill>
            </a:endParaRPr>
          </a:p>
        </p:txBody>
      </p:sp>
      <p:sp>
        <p:nvSpPr>
          <p:cNvPr id="3" name="Espace réservé du contenu 2"/>
          <p:cNvSpPr>
            <a:spLocks noGrp="1"/>
          </p:cNvSpPr>
          <p:nvPr>
            <p:ph idx="1"/>
          </p:nvPr>
        </p:nvSpPr>
        <p:spPr>
          <a:xfrm>
            <a:off x="467544" y="1340768"/>
            <a:ext cx="8229600" cy="4876800"/>
          </a:xfrm>
        </p:spPr>
        <p:txBody>
          <a:bodyPr/>
          <a:lstStyle/>
          <a:p>
            <a:pPr marL="0" indent="0">
              <a:buNone/>
            </a:pPr>
            <a:r>
              <a:rPr lang="fr-FR"/>
              <a:t>Parmi les propositions suivantes, lesquelles sont exactes ? La prise en charge comporte : </a:t>
            </a:r>
          </a:p>
          <a:p>
            <a:pPr marL="514350" indent="-514350">
              <a:buFont typeface="+mj-lt"/>
              <a:buAutoNum type="alphaUcPeriod"/>
            </a:pPr>
            <a:r>
              <a:rPr lang="fr-FR" b="1">
                <a:solidFill>
                  <a:srgbClr val="00B050"/>
                </a:solidFill>
              </a:rPr>
              <a:t>Décontamination de la zone d’application</a:t>
            </a:r>
          </a:p>
          <a:p>
            <a:pPr marL="514350" indent="-514350">
              <a:buFont typeface="+mj-lt"/>
              <a:buAutoNum type="alphaUcPeriod"/>
            </a:pPr>
            <a:r>
              <a:rPr lang="fr-FR" b="1">
                <a:solidFill>
                  <a:srgbClr val="00B050"/>
                </a:solidFill>
              </a:rPr>
              <a:t>Traitement par un réducteur puissant comme le bleu de méthylène</a:t>
            </a:r>
          </a:p>
          <a:p>
            <a:pPr marL="514350" indent="-514350">
              <a:buFont typeface="+mj-lt"/>
              <a:buAutoNum type="alphaUcPeriod"/>
            </a:pPr>
            <a:r>
              <a:rPr lang="fr-FR"/>
              <a:t>Caisson hyperbarre </a:t>
            </a:r>
          </a:p>
          <a:p>
            <a:pPr marL="514350" indent="-514350">
              <a:buFont typeface="+mj-lt"/>
              <a:buAutoNum type="alphaUcPeriod"/>
            </a:pPr>
            <a:r>
              <a:rPr lang="fr-FR" b="1">
                <a:solidFill>
                  <a:srgbClr val="00B050"/>
                </a:solidFill>
              </a:rPr>
              <a:t>Oxygénothérapie</a:t>
            </a:r>
          </a:p>
          <a:p>
            <a:pPr marL="514350" indent="-514350">
              <a:buFont typeface="+mj-lt"/>
              <a:buAutoNum type="alphaUcPeriod"/>
            </a:pPr>
            <a:r>
              <a:rPr lang="fr-FR"/>
              <a:t>Corticothérapie locale</a:t>
            </a:r>
          </a:p>
          <a:p>
            <a:pPr marL="514350" indent="-514350">
              <a:buFont typeface="+mj-lt"/>
              <a:buAutoNum type="alphaUcPeriod"/>
            </a:pPr>
            <a:endParaRPr lang="fr-FR"/>
          </a:p>
          <a:p>
            <a:pPr marL="514350" indent="-514350">
              <a:buFont typeface="+mj-lt"/>
              <a:buAutoNum type="alphaUcPeriod"/>
            </a:pPr>
            <a:endParaRPr lang="fr-FR"/>
          </a:p>
          <a:p>
            <a:endParaRPr lang="fr-FR"/>
          </a:p>
          <a:p>
            <a:endParaRPr lang="fr-FR"/>
          </a:p>
          <a:p>
            <a:endParaRPr lang="fr-FR"/>
          </a:p>
        </p:txBody>
      </p:sp>
    </p:spTree>
    <p:extLst>
      <p:ext uri="{BB962C8B-B14F-4D97-AF65-F5344CB8AC3E}">
        <p14:creationId xmlns:p14="http://schemas.microsoft.com/office/powerpoint/2010/main" val="7044828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395536" y="92076"/>
            <a:ext cx="8229600" cy="42155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000" b="1">
                <a:solidFill>
                  <a:schemeClr val="tx2"/>
                </a:solidFill>
              </a:rPr>
              <a:t>Cas n°4 - Pédiatrie</a:t>
            </a:r>
            <a:endParaRPr lang="fr-FR" sz="3000" b="1" dirty="0">
              <a:solidFill>
                <a:schemeClr val="tx2"/>
              </a:solidFill>
            </a:endParaRPr>
          </a:p>
        </p:txBody>
      </p:sp>
      <p:sp>
        <p:nvSpPr>
          <p:cNvPr id="3" name="ZoneTexte 2"/>
          <p:cNvSpPr txBox="1"/>
          <p:nvPr/>
        </p:nvSpPr>
        <p:spPr>
          <a:xfrm>
            <a:off x="107504" y="4969252"/>
            <a:ext cx="8712968" cy="1200329"/>
          </a:xfrm>
          <a:prstGeom prst="rect">
            <a:avLst/>
          </a:prstGeom>
          <a:noFill/>
        </p:spPr>
        <p:txBody>
          <a:bodyPr wrap="square" rtlCol="0">
            <a:spAutoFit/>
          </a:bodyPr>
          <a:lstStyle/>
          <a:p>
            <a:pPr algn="just"/>
            <a:r>
              <a:rPr lang="fr-FR" sz="2400" b="1"/>
              <a:t>Antidote = bleu de méthylène (BM)</a:t>
            </a:r>
          </a:p>
          <a:p>
            <a:pPr algn="just"/>
            <a:r>
              <a:rPr lang="fr-FR" sz="2400" b="1"/>
              <a:t>BM réduit en leucobleu qui va ensuite réduite la methémoglobine en hémoglobine</a:t>
            </a:r>
            <a:endParaRPr lang="fr-FR" sz="2400"/>
          </a:p>
        </p:txBody>
      </p:sp>
      <p:pic>
        <p:nvPicPr>
          <p:cNvPr id="5" name="Image 4"/>
          <p:cNvPicPr>
            <a:picLocks noChangeAspect="1"/>
          </p:cNvPicPr>
          <p:nvPr/>
        </p:nvPicPr>
        <p:blipFill rotWithShape="1">
          <a:blip r:embed="rId2"/>
          <a:srcRect l="38910" t="7712" r="2546" b="3808"/>
          <a:stretch/>
        </p:blipFill>
        <p:spPr>
          <a:xfrm rot="16200000">
            <a:off x="3662511" y="-486046"/>
            <a:ext cx="2088233" cy="61739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170302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107504" y="1068341"/>
            <a:ext cx="8856984" cy="5870153"/>
          </a:xfrm>
        </p:spPr>
        <p:txBody>
          <a:bodyPr>
            <a:noAutofit/>
          </a:bodyPr>
          <a:lstStyle/>
          <a:p>
            <a:pPr marL="0" indent="0" algn="just">
              <a:buNone/>
            </a:pPr>
            <a:r>
              <a:rPr lang="fr-FR" sz="2200"/>
              <a:t>Ttt par bleu de méthylène 0,5 mg/kg avec une amélioration immédiate et sevrage des supports ventilatoires. </a:t>
            </a:r>
          </a:p>
          <a:p>
            <a:pPr marL="0" indent="0" algn="just">
              <a:buNone/>
            </a:pPr>
            <a:r>
              <a:rPr lang="fr-FR" sz="2200"/>
              <a:t>18/05 : Pas de récidive de désaturation. Exam cardio-pulmonaire normal. Retour au domicile.</a:t>
            </a:r>
          </a:p>
          <a:p>
            <a:pPr marL="0" indent="0" algn="just">
              <a:buNone/>
            </a:pPr>
            <a:r>
              <a:rPr lang="fr-FR" sz="2200"/>
              <a:t>Examens complémentaires : </a:t>
            </a:r>
          </a:p>
          <a:p>
            <a:pPr algn="just">
              <a:buFont typeface="Calibri" panose="020F0502020204030204" pitchFamily="34" charset="0"/>
              <a:buChar char="‐"/>
            </a:pPr>
            <a:r>
              <a:rPr lang="fr-FR" sz="2000"/>
              <a:t>Echographie cardiaque transthoracique : normale</a:t>
            </a:r>
          </a:p>
          <a:p>
            <a:pPr algn="just">
              <a:buFont typeface="Calibri" panose="020F0502020204030204" pitchFamily="34" charset="0"/>
              <a:buChar char="‐"/>
            </a:pPr>
            <a:r>
              <a:rPr lang="fr-FR" sz="2000"/>
              <a:t>Radiographie pulmonaire : surcharge hilaire bilatérale</a:t>
            </a:r>
          </a:p>
          <a:p>
            <a:pPr marL="0" indent="0" algn="just">
              <a:buNone/>
            </a:pPr>
            <a:r>
              <a:rPr lang="fr-FR" sz="2200"/>
              <a:t>Biologie :</a:t>
            </a:r>
          </a:p>
          <a:p>
            <a:pPr algn="just">
              <a:buFont typeface="Calibri" panose="020F0502020204030204" pitchFamily="34" charset="0"/>
              <a:buChar char="‐"/>
            </a:pPr>
            <a:r>
              <a:rPr lang="fr-FR" sz="2000"/>
              <a:t>16/05 : méthémoglobinémie 18,5%, Hb 145 g/l</a:t>
            </a:r>
          </a:p>
          <a:p>
            <a:pPr algn="just">
              <a:buFont typeface="Calibri" panose="020F0502020204030204" pitchFamily="34" charset="0"/>
              <a:buChar char="‐"/>
            </a:pPr>
            <a:r>
              <a:rPr lang="fr-FR" sz="2000"/>
              <a:t>18/05 : méthémoglobinémie 1.2% , Hb 132 g/l</a:t>
            </a:r>
          </a:p>
          <a:p>
            <a:pPr marL="0" indent="0" algn="just">
              <a:buNone/>
            </a:pPr>
            <a:r>
              <a:rPr lang="fr-FR" sz="2200"/>
              <a:t>PCR  B. pertusis, B. parapertusis, grippe A et B, VRS, métapneumovirus, adénovirus, virus parainfluenza types 1 à 4 négatives ; PCR rhinovirus positive</a:t>
            </a:r>
          </a:p>
          <a:p>
            <a:pPr marL="0" indent="0" algn="just">
              <a:buNone/>
            </a:pPr>
            <a:r>
              <a:rPr lang="fr-FR" sz="2200"/>
              <a:t>Diagnostic différentiel : Pas de bilan étiologique sur avis de l’hématologue devant l évidence de la cause.</a:t>
            </a:r>
          </a:p>
          <a:p>
            <a:pPr algn="just"/>
            <a:endParaRPr lang="fr-FR" sz="2200"/>
          </a:p>
        </p:txBody>
      </p:sp>
      <p:sp>
        <p:nvSpPr>
          <p:cNvPr id="5" name="Titre 1"/>
          <p:cNvSpPr txBox="1">
            <a:spLocks/>
          </p:cNvSpPr>
          <p:nvPr/>
        </p:nvSpPr>
        <p:spPr>
          <a:xfrm>
            <a:off x="395536" y="92076"/>
            <a:ext cx="8229600" cy="42155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000" b="1">
                <a:solidFill>
                  <a:schemeClr val="tx2"/>
                </a:solidFill>
              </a:rPr>
              <a:t>Cas n°4 - Pédiatrie</a:t>
            </a:r>
            <a:endParaRPr lang="fr-FR" sz="3000" b="1" dirty="0">
              <a:solidFill>
                <a:schemeClr val="tx2"/>
              </a:solidFill>
            </a:endParaRPr>
          </a:p>
        </p:txBody>
      </p:sp>
    </p:spTree>
    <p:extLst>
      <p:ext uri="{BB962C8B-B14F-4D97-AF65-F5344CB8AC3E}">
        <p14:creationId xmlns:p14="http://schemas.microsoft.com/office/powerpoint/2010/main" val="32391468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395536" y="92076"/>
            <a:ext cx="8229600" cy="42155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000" b="1">
                <a:solidFill>
                  <a:schemeClr val="tx2"/>
                </a:solidFill>
              </a:rPr>
              <a:t>Cas n°4 - Pédiatrie</a:t>
            </a:r>
            <a:endParaRPr lang="fr-FR" sz="3000" b="1" dirty="0">
              <a:solidFill>
                <a:schemeClr val="tx2"/>
              </a:solidFill>
            </a:endParaRPr>
          </a:p>
        </p:txBody>
      </p:sp>
      <p:sp>
        <p:nvSpPr>
          <p:cNvPr id="5" name="Espace réservé du contenu 2"/>
          <p:cNvSpPr>
            <a:spLocks noGrp="1"/>
          </p:cNvSpPr>
          <p:nvPr>
            <p:ph idx="1"/>
          </p:nvPr>
        </p:nvSpPr>
        <p:spPr>
          <a:xfrm>
            <a:off x="457200" y="1600200"/>
            <a:ext cx="8435280" cy="4525963"/>
          </a:xfrm>
        </p:spPr>
        <p:txBody>
          <a:bodyPr>
            <a:normAutofit/>
          </a:bodyPr>
          <a:lstStyle/>
          <a:p>
            <a:pPr marL="0" indent="0">
              <a:buNone/>
            </a:pPr>
            <a:r>
              <a:rPr lang="fr-FR"/>
              <a:t>Parmi les propositions suivantes, lesquelles sont exactes ? Quels éléments peuvent expliquer la survenue de cet effet indésirable  ? </a:t>
            </a:r>
          </a:p>
          <a:p>
            <a:pPr marL="514350" indent="-514350">
              <a:buFont typeface="+mj-lt"/>
              <a:buAutoNum type="alphaUcPeriod"/>
            </a:pPr>
            <a:r>
              <a:rPr lang="fr-FR"/>
              <a:t>Peau fine</a:t>
            </a:r>
          </a:p>
          <a:p>
            <a:pPr marL="514350" indent="-514350">
              <a:buFont typeface="+mj-lt"/>
              <a:buAutoNum type="alphaUcPeriod"/>
            </a:pPr>
            <a:r>
              <a:rPr lang="fr-FR"/>
              <a:t>Age jeune</a:t>
            </a:r>
          </a:p>
          <a:p>
            <a:pPr marL="514350" indent="-514350">
              <a:buFont typeface="+mj-lt"/>
              <a:buAutoNum type="alphaUcPeriod"/>
            </a:pPr>
            <a:r>
              <a:rPr lang="fr-FR"/>
              <a:t>Dose trop élevée</a:t>
            </a:r>
          </a:p>
          <a:p>
            <a:pPr marL="514350" indent="-514350">
              <a:buFont typeface="+mj-lt"/>
              <a:buAutoNum type="alphaUcPeriod"/>
            </a:pPr>
            <a:r>
              <a:rPr lang="fr-FR"/>
              <a:t>Durée prolongée d’utilisation</a:t>
            </a:r>
          </a:p>
          <a:p>
            <a:pPr marL="514350" indent="-514350">
              <a:buFont typeface="+mj-lt"/>
              <a:buAutoNum type="alphaUcPeriod"/>
            </a:pPr>
            <a:r>
              <a:rPr lang="fr-FR"/>
              <a:t>Immaturité enzymatique</a:t>
            </a:r>
          </a:p>
          <a:p>
            <a:pPr marL="514350" indent="-514350">
              <a:buFont typeface="+mj-lt"/>
              <a:buAutoNum type="alphaUcPeriod"/>
            </a:pPr>
            <a:endParaRPr lang="fr-FR" b="1">
              <a:solidFill>
                <a:srgbClr val="00B050"/>
              </a:solidFill>
            </a:endParaRPr>
          </a:p>
          <a:p>
            <a:pPr marL="514350" indent="-514350">
              <a:buFont typeface="+mj-lt"/>
              <a:buAutoNum type="alphaUcPeriod"/>
            </a:pPr>
            <a:endParaRPr lang="fr-FR"/>
          </a:p>
          <a:p>
            <a:pPr marL="514350" indent="-514350">
              <a:buFont typeface="+mj-lt"/>
              <a:buAutoNum type="alphaUcPeriod"/>
            </a:pPr>
            <a:endParaRPr lang="fr-FR"/>
          </a:p>
          <a:p>
            <a:endParaRPr lang="fr-FR"/>
          </a:p>
          <a:p>
            <a:endParaRPr lang="fr-FR"/>
          </a:p>
          <a:p>
            <a:endParaRPr lang="fr-FR"/>
          </a:p>
        </p:txBody>
      </p:sp>
    </p:spTree>
    <p:extLst>
      <p:ext uri="{BB962C8B-B14F-4D97-AF65-F5344CB8AC3E}">
        <p14:creationId xmlns:p14="http://schemas.microsoft.com/office/powerpoint/2010/main" val="3002292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81F323E-04D6-45FD-AA67-FDEB8041B3DB}" type="slidenum">
              <a:rPr lang="fr-FR" smtClean="0"/>
              <a:t>7</a:t>
            </a:fld>
            <a:endParaRPr lang="fr-FR"/>
          </a:p>
        </p:txBody>
      </p:sp>
      <p:sp>
        <p:nvSpPr>
          <p:cNvPr id="9" name="Titre 1"/>
          <p:cNvSpPr txBox="1">
            <a:spLocks/>
          </p:cNvSpPr>
          <p:nvPr/>
        </p:nvSpPr>
        <p:spPr>
          <a:xfrm>
            <a:off x="457200" y="711860"/>
            <a:ext cx="8229600" cy="556900"/>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t>Thrombose veineuse</a:t>
            </a:r>
          </a:p>
        </p:txBody>
      </p:sp>
      <p:graphicFrame>
        <p:nvGraphicFramePr>
          <p:cNvPr id="14" name="Group 451"/>
          <p:cNvGraphicFramePr>
            <a:graphicFrameLocks noGrp="1"/>
          </p:cNvGraphicFramePr>
          <p:nvPr>
            <p:ph idx="1"/>
          </p:nvPr>
        </p:nvGraphicFramePr>
        <p:xfrm>
          <a:off x="217488" y="1340768"/>
          <a:ext cx="8783637" cy="5078541"/>
        </p:xfrm>
        <a:graphic>
          <a:graphicData uri="http://schemas.openxmlformats.org/drawingml/2006/table">
            <a:tbl>
              <a:tblPr/>
              <a:tblGrid>
                <a:gridCol w="893762">
                  <a:extLst>
                    <a:ext uri="{9D8B030D-6E8A-4147-A177-3AD203B41FA5}">
                      <a16:colId xmlns:a16="http://schemas.microsoft.com/office/drawing/2014/main" val="20000"/>
                    </a:ext>
                  </a:extLst>
                </a:gridCol>
                <a:gridCol w="2105025">
                  <a:extLst>
                    <a:ext uri="{9D8B030D-6E8A-4147-A177-3AD203B41FA5}">
                      <a16:colId xmlns:a16="http://schemas.microsoft.com/office/drawing/2014/main" val="20001"/>
                    </a:ext>
                  </a:extLst>
                </a:gridCol>
                <a:gridCol w="1500188">
                  <a:extLst>
                    <a:ext uri="{9D8B030D-6E8A-4147-A177-3AD203B41FA5}">
                      <a16:colId xmlns:a16="http://schemas.microsoft.com/office/drawing/2014/main" val="20002"/>
                    </a:ext>
                  </a:extLst>
                </a:gridCol>
                <a:gridCol w="2819400">
                  <a:extLst>
                    <a:ext uri="{9D8B030D-6E8A-4147-A177-3AD203B41FA5}">
                      <a16:colId xmlns:a16="http://schemas.microsoft.com/office/drawing/2014/main" val="20003"/>
                    </a:ext>
                  </a:extLst>
                </a:gridCol>
                <a:gridCol w="1465262">
                  <a:extLst>
                    <a:ext uri="{9D8B030D-6E8A-4147-A177-3AD203B41FA5}">
                      <a16:colId xmlns:a16="http://schemas.microsoft.com/office/drawing/2014/main" val="20004"/>
                    </a:ext>
                  </a:extLst>
                </a:gridCol>
              </a:tblGrid>
              <a:tr h="57626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fr-FR" sz="1600" b="1" i="0" u="none" strike="noStrike" cap="none" normalizeH="0" baseline="0" dirty="0">
                          <a:ln>
                            <a:noFill/>
                          </a:ln>
                          <a:solidFill>
                            <a:schemeClr val="tx1"/>
                          </a:solidFill>
                          <a:effectLst>
                            <a:outerShdw blurRad="38100" dist="38100" dir="2700000" algn="tl">
                              <a:srgbClr val="FFFFFF"/>
                            </a:outerShdw>
                          </a:effectLst>
                          <a:latin typeface="+mn-lt"/>
                        </a:rPr>
                        <a:t>Classes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fr-FR" sz="1600" b="1" i="0" u="none" strike="noStrike" cap="none" normalizeH="0" baseline="0" dirty="0" err="1">
                          <a:ln>
                            <a:noFill/>
                          </a:ln>
                          <a:solidFill>
                            <a:schemeClr val="tx1"/>
                          </a:solidFill>
                          <a:effectLst>
                            <a:outerShdw blurRad="38100" dist="38100" dir="2700000" algn="tl">
                              <a:srgbClr val="FFFFFF"/>
                            </a:outerShdw>
                          </a:effectLst>
                          <a:latin typeface="+mn-lt"/>
                        </a:rPr>
                        <a:t>Oestrogène</a:t>
                      </a:r>
                      <a:endParaRPr kumimoji="0" lang="fr-FR" altLang="fr-FR" sz="1600" b="1" i="0" u="none" strike="noStrike" cap="none" normalizeH="0" baseline="0" dirty="0">
                        <a:ln>
                          <a:noFill/>
                        </a:ln>
                        <a:solidFill>
                          <a:schemeClr val="tx1"/>
                        </a:solidFill>
                        <a:effectLst>
                          <a:outerShdw blurRad="38100" dist="38100" dir="2700000" algn="tl">
                            <a:srgbClr val="FFFFFF"/>
                          </a:outerShdw>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fr-FR" sz="1600" b="1" i="0" u="none" strike="noStrike" cap="none" normalizeH="0" baseline="0" dirty="0">
                          <a:ln>
                            <a:noFill/>
                          </a:ln>
                          <a:solidFill>
                            <a:schemeClr val="tx1"/>
                          </a:solidFill>
                          <a:effectLst>
                            <a:outerShdw blurRad="38100" dist="38100" dir="2700000" algn="tl">
                              <a:srgbClr val="FFFFFF"/>
                            </a:outerShdw>
                          </a:effectLst>
                          <a:latin typeface="+mn-lt"/>
                        </a:rPr>
                        <a:t>Progestatif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fr-FR" sz="1600" b="1" i="0" u="none" strike="noStrike" cap="none" normalizeH="0" baseline="0" dirty="0">
                          <a:ln>
                            <a:noFill/>
                          </a:ln>
                          <a:solidFill>
                            <a:schemeClr val="tx1"/>
                          </a:solidFill>
                          <a:effectLst>
                            <a:outerShdw blurRad="38100" dist="38100" dir="2700000" algn="tl">
                              <a:srgbClr val="FFFFFF"/>
                            </a:outerShdw>
                          </a:effectLst>
                          <a:latin typeface="+mn-lt"/>
                        </a:rPr>
                        <a:t>Spécialités (exemples)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altLang="fr-FR" sz="1600" b="1" i="0" u="none" strike="noStrike" cap="none" normalizeH="0" baseline="0" dirty="0">
                          <a:ln>
                            <a:noFill/>
                          </a:ln>
                          <a:solidFill>
                            <a:schemeClr val="tx1"/>
                          </a:solidFill>
                          <a:effectLst>
                            <a:outerShdw blurRad="38100" dist="38100" dir="2700000" algn="tl">
                              <a:srgbClr val="FFFFFF"/>
                            </a:outerShdw>
                          </a:effectLst>
                          <a:latin typeface="+mn-lt"/>
                        </a:rPr>
                        <a:t>Nature du progestatif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37941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400" b="1" i="0" u="none" strike="noStrike" cap="none" normalizeH="0" baseline="0" dirty="0">
                          <a:ln>
                            <a:noFill/>
                          </a:ln>
                          <a:solidFill>
                            <a:schemeClr val="tx1"/>
                          </a:solidFill>
                          <a:effectLst/>
                          <a:latin typeface="+mn-lt"/>
                        </a:rPr>
                        <a:t>1</a:t>
                      </a:r>
                      <a:r>
                        <a:rPr kumimoji="0" lang="fr-FR" altLang="fr-FR" sz="1400" b="1" i="0" u="none" strike="noStrike" cap="none" normalizeH="0" baseline="30000" dirty="0">
                          <a:ln>
                            <a:noFill/>
                          </a:ln>
                          <a:solidFill>
                            <a:schemeClr val="tx1"/>
                          </a:solidFill>
                          <a:effectLst/>
                          <a:latin typeface="+mn-lt"/>
                        </a:rPr>
                        <a:t>ère</a:t>
                      </a:r>
                      <a:r>
                        <a:rPr kumimoji="0" lang="fr-FR" altLang="fr-FR" sz="1400" b="1" i="0" u="none" strike="noStrike" cap="none" normalizeH="0" baseline="0" dirty="0">
                          <a:ln>
                            <a:noFill/>
                          </a:ln>
                          <a:solidFill>
                            <a:schemeClr val="tx1"/>
                          </a:solidFill>
                          <a:effectLst/>
                          <a:latin typeface="+mn-lt"/>
                        </a:rPr>
                        <a:t> 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000" b="1" i="0" u="none" strike="noStrike" cap="none" normalizeH="0" baseline="0" dirty="0">
                          <a:ln>
                            <a:noFill/>
                          </a:ln>
                          <a:solidFill>
                            <a:schemeClr val="tx1"/>
                          </a:solidFill>
                          <a:effectLst/>
                          <a:latin typeface="+mn-lt"/>
                        </a:rPr>
                        <a:t>(1961)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200" b="0" i="0" u="none" strike="noStrike" cap="none" normalizeH="0" baseline="0">
                          <a:ln>
                            <a:noFill/>
                          </a:ln>
                          <a:solidFill>
                            <a:schemeClr val="tx1"/>
                          </a:solidFill>
                          <a:effectLst/>
                          <a:latin typeface="+mn-lt"/>
                        </a:rPr>
                        <a:t>EE (35 µg)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200" b="0" i="0" u="none" strike="noStrike" cap="none" normalizeH="0" baseline="0">
                          <a:ln>
                            <a:noFill/>
                          </a:ln>
                          <a:solidFill>
                            <a:schemeClr val="tx1"/>
                          </a:solidFill>
                          <a:effectLst/>
                          <a:latin typeface="+mn-lt"/>
                        </a:rPr>
                        <a:t>Noréthistérone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200" b="0" i="0" u="none" strike="noStrike" cap="none" normalizeH="0" baseline="0" dirty="0">
                          <a:ln>
                            <a:noFill/>
                          </a:ln>
                          <a:solidFill>
                            <a:schemeClr val="tx1"/>
                          </a:solidFill>
                          <a:effectLst/>
                          <a:latin typeface="+mn-lt"/>
                        </a:rPr>
                        <a:t>TRIELLA</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1200" b="0" i="0" u="none" strike="noStrike" cap="none" normalizeH="0" baseline="0" dirty="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6">
                  <a:txBody>
                    <a:bodyPr/>
                    <a:lstStyle>
                      <a:lvl1pPr>
                        <a:spcBef>
                          <a:spcPct val="20000"/>
                        </a:spcBef>
                        <a:tabLst>
                          <a:tab pos="723900" algn="l"/>
                        </a:tabLst>
                        <a:defRPr sz="2800">
                          <a:solidFill>
                            <a:schemeClr val="tx1"/>
                          </a:solidFill>
                          <a:latin typeface="Arial" charset="0"/>
                        </a:defRPr>
                      </a:lvl1pPr>
                      <a:lvl2pPr>
                        <a:spcBef>
                          <a:spcPct val="20000"/>
                        </a:spcBef>
                        <a:tabLst>
                          <a:tab pos="723900" algn="l"/>
                        </a:tabLst>
                        <a:defRPr sz="2400">
                          <a:solidFill>
                            <a:schemeClr val="tx1"/>
                          </a:solidFill>
                          <a:latin typeface="Arial" charset="0"/>
                        </a:defRPr>
                      </a:lvl2pPr>
                      <a:lvl3pPr>
                        <a:spcBef>
                          <a:spcPct val="20000"/>
                        </a:spcBef>
                        <a:tabLst>
                          <a:tab pos="723900" algn="l"/>
                        </a:tabLst>
                        <a:defRPr sz="2000">
                          <a:solidFill>
                            <a:schemeClr val="tx1"/>
                          </a:solidFill>
                          <a:latin typeface="Arial" charset="0"/>
                        </a:defRPr>
                      </a:lvl3pPr>
                      <a:lvl4pPr>
                        <a:spcBef>
                          <a:spcPct val="20000"/>
                        </a:spcBef>
                        <a:tabLst>
                          <a:tab pos="723900" algn="l"/>
                        </a:tabLst>
                        <a:defRPr>
                          <a:solidFill>
                            <a:schemeClr val="tx1"/>
                          </a:solidFill>
                          <a:latin typeface="Arial" charset="0"/>
                        </a:defRPr>
                      </a:lvl4pPr>
                      <a:lvl5pPr>
                        <a:spcBef>
                          <a:spcPct val="20000"/>
                        </a:spcBef>
                        <a:tabLst>
                          <a:tab pos="723900" algn="l"/>
                        </a:tabLst>
                        <a:defRPr>
                          <a:solidFill>
                            <a:schemeClr val="tx1"/>
                          </a:solidFill>
                          <a:latin typeface="Arial" charset="0"/>
                        </a:defRPr>
                      </a:lvl5pPr>
                      <a:lvl6pPr fontAlgn="base">
                        <a:spcBef>
                          <a:spcPct val="20000"/>
                        </a:spcBef>
                        <a:spcAft>
                          <a:spcPct val="0"/>
                        </a:spcAft>
                        <a:tabLst>
                          <a:tab pos="723900" algn="l"/>
                        </a:tabLst>
                        <a:defRPr>
                          <a:solidFill>
                            <a:schemeClr val="tx1"/>
                          </a:solidFill>
                          <a:latin typeface="Arial" charset="0"/>
                        </a:defRPr>
                      </a:lvl6pPr>
                      <a:lvl7pPr fontAlgn="base">
                        <a:spcBef>
                          <a:spcPct val="20000"/>
                        </a:spcBef>
                        <a:spcAft>
                          <a:spcPct val="0"/>
                        </a:spcAft>
                        <a:tabLst>
                          <a:tab pos="723900" algn="l"/>
                        </a:tabLst>
                        <a:defRPr>
                          <a:solidFill>
                            <a:schemeClr val="tx1"/>
                          </a:solidFill>
                          <a:latin typeface="Arial" charset="0"/>
                        </a:defRPr>
                      </a:lvl7pPr>
                      <a:lvl8pPr fontAlgn="base">
                        <a:spcBef>
                          <a:spcPct val="20000"/>
                        </a:spcBef>
                        <a:spcAft>
                          <a:spcPct val="0"/>
                        </a:spcAft>
                        <a:tabLst>
                          <a:tab pos="723900" algn="l"/>
                        </a:tabLst>
                        <a:defRPr>
                          <a:solidFill>
                            <a:schemeClr val="tx1"/>
                          </a:solidFill>
                          <a:latin typeface="Arial" charset="0"/>
                        </a:defRPr>
                      </a:lvl8pPr>
                      <a:lvl9pPr fontAlgn="base">
                        <a:spcBef>
                          <a:spcPct val="20000"/>
                        </a:spcBef>
                        <a:spcAft>
                          <a:spcPct val="0"/>
                        </a:spcAft>
                        <a:tabLst>
                          <a:tab pos="723900" algn="l"/>
                        </a:tabLs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tab pos="723900" algn="l"/>
                        </a:tabLst>
                      </a:pPr>
                      <a:endParaRPr kumimoji="0" lang="fr-FR" altLang="fr-FR" sz="1200" b="0" i="0" u="none" strike="noStrike" cap="none" normalizeH="0" baseline="0" dirty="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tab pos="723900" algn="l"/>
                        </a:tabLst>
                      </a:pPr>
                      <a:r>
                        <a:rPr kumimoji="0" lang="fr-FR" altLang="fr-FR" sz="1200" b="0" i="0" u="none" strike="noStrike" cap="none" normalizeH="0" baseline="0" dirty="0">
                          <a:ln>
                            <a:noFill/>
                          </a:ln>
                          <a:solidFill>
                            <a:schemeClr val="tx1"/>
                          </a:solidFill>
                          <a:effectLst/>
                          <a:latin typeface="+mn-lt"/>
                        </a:rPr>
                        <a:t>Androgénique</a:t>
                      </a:r>
                    </a:p>
                    <a:p>
                      <a:pPr marL="0" marR="0" lvl="0" indent="0" algn="l" defTabSz="914400" rtl="0" eaLnBrk="1" fontAlgn="base" latinLnBrk="0" hangingPunct="1">
                        <a:lnSpc>
                          <a:spcPct val="100000"/>
                        </a:lnSpc>
                        <a:spcBef>
                          <a:spcPct val="20000"/>
                        </a:spcBef>
                        <a:spcAft>
                          <a:spcPct val="0"/>
                        </a:spcAft>
                        <a:buClrTx/>
                        <a:buSzTx/>
                        <a:buFontTx/>
                        <a:buNone/>
                        <a:tabLst>
                          <a:tab pos="723900" algn="l"/>
                        </a:tabLst>
                      </a:pPr>
                      <a:endParaRPr kumimoji="0" lang="fr-FR" altLang="fr-FR" sz="1200" b="0" i="0" u="none" strike="noStrike" cap="none" normalizeH="0" baseline="0" dirty="0">
                        <a:ln>
                          <a:noFill/>
                        </a:ln>
                        <a:solidFill>
                          <a:schemeClr val="tx1"/>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tab pos="723900" algn="l"/>
                        </a:tabLst>
                      </a:pPr>
                      <a:endParaRPr kumimoji="0" lang="fr-FR" altLang="fr-FR" sz="1200" b="0" i="0" u="none" strike="noStrike" cap="none" normalizeH="0" baseline="0" dirty="0">
                        <a:ln>
                          <a:noFill/>
                        </a:ln>
                        <a:solidFill>
                          <a:schemeClr val="tx1"/>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tab pos="723900" algn="l"/>
                        </a:tabLst>
                      </a:pPr>
                      <a:endParaRPr kumimoji="0" lang="fr-FR" altLang="fr-FR" sz="1200" b="0" i="0" u="none" strike="noStrike" cap="none" normalizeH="0" baseline="0" dirty="0">
                        <a:ln>
                          <a:noFill/>
                        </a:ln>
                        <a:solidFill>
                          <a:schemeClr val="tx1"/>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tab pos="723900" algn="l"/>
                        </a:tabLst>
                      </a:pPr>
                      <a:endParaRPr kumimoji="0" lang="fr-FR" altLang="fr-FR" sz="1200" b="0" i="0" u="none" strike="noStrike" cap="none" normalizeH="0" baseline="0" dirty="0">
                        <a:ln>
                          <a:noFill/>
                        </a:ln>
                        <a:solidFill>
                          <a:schemeClr val="tx1"/>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tab pos="723900" algn="l"/>
                        </a:tabLst>
                      </a:pPr>
                      <a:endParaRPr kumimoji="0" lang="fr-FR" altLang="fr-FR" sz="1200" b="0" i="0" u="none" strike="noStrike" cap="none" normalizeH="0" baseline="0" dirty="0">
                        <a:ln>
                          <a:noFill/>
                        </a:ln>
                        <a:solidFill>
                          <a:schemeClr val="tx1"/>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tab pos="723900" algn="l"/>
                        </a:tabLst>
                      </a:pPr>
                      <a:endParaRPr kumimoji="0" lang="fr-FR" altLang="fr-FR" sz="1200" b="0" i="0" u="none" strike="noStrike" cap="none" normalizeH="0" baseline="0" dirty="0">
                        <a:ln>
                          <a:noFill/>
                        </a:ln>
                        <a:solidFill>
                          <a:schemeClr val="tx1"/>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tab pos="723900" algn="l"/>
                        </a:tabLst>
                      </a:pPr>
                      <a:endParaRPr kumimoji="0" lang="fr-FR" altLang="fr-FR" sz="1200" b="0" i="0" u="none" strike="noStrike" cap="none" normalizeH="0" baseline="0" dirty="0">
                        <a:ln>
                          <a:noFill/>
                        </a:ln>
                        <a:solidFill>
                          <a:schemeClr val="tx1"/>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tab pos="723900" algn="l"/>
                        </a:tabLst>
                      </a:pPr>
                      <a:endParaRPr kumimoji="0" lang="fr-FR" altLang="fr-FR" sz="1200" b="0" i="0" u="none" strike="noStrike" cap="none" normalizeH="0" baseline="0" dirty="0">
                        <a:ln>
                          <a:noFill/>
                        </a:ln>
                        <a:solidFill>
                          <a:schemeClr val="tx1"/>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tab pos="723900" algn="l"/>
                        </a:tabLst>
                      </a:pPr>
                      <a:endParaRPr kumimoji="0" lang="fr-FR" altLang="fr-FR" sz="1200" b="0" i="0" u="none" strike="noStrike" cap="none" normalizeH="0" baseline="0" dirty="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1650">
                <a:tc rowSpan="2">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400" b="1" i="0" u="none" strike="noStrike" cap="none" normalizeH="0" baseline="0" dirty="0">
                          <a:ln>
                            <a:noFill/>
                          </a:ln>
                          <a:solidFill>
                            <a:schemeClr val="tx1"/>
                          </a:solidFill>
                          <a:effectLst/>
                          <a:latin typeface="+mn-lt"/>
                        </a:rPr>
                        <a:t>2</a:t>
                      </a:r>
                      <a:r>
                        <a:rPr kumimoji="0" lang="fr-FR" altLang="fr-FR" sz="1400" b="1" i="0" u="none" strike="noStrike" cap="none" normalizeH="0" baseline="30000" dirty="0">
                          <a:ln>
                            <a:noFill/>
                          </a:ln>
                          <a:solidFill>
                            <a:schemeClr val="tx1"/>
                          </a:solidFill>
                          <a:effectLst/>
                          <a:latin typeface="+mn-lt"/>
                        </a:rPr>
                        <a:t>ème</a:t>
                      </a:r>
                      <a:r>
                        <a:rPr kumimoji="0" lang="fr-FR" altLang="fr-FR" sz="1400" b="1" i="0" u="none" strike="noStrike" cap="none" normalizeH="0" baseline="0" dirty="0">
                          <a:ln>
                            <a:noFill/>
                          </a:ln>
                          <a:solidFill>
                            <a:schemeClr val="tx1"/>
                          </a:solidFill>
                          <a:effectLst/>
                          <a:latin typeface="+mn-lt"/>
                        </a:rPr>
                        <a:t> 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000" b="1" i="0" u="none" strike="noStrike" cap="none" normalizeH="0" baseline="0" dirty="0">
                          <a:ln>
                            <a:noFill/>
                          </a:ln>
                          <a:solidFill>
                            <a:schemeClr val="tx1"/>
                          </a:solidFill>
                          <a:effectLst/>
                          <a:latin typeface="+mn-lt"/>
                        </a:rPr>
                        <a:t>(1973)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200" b="0" i="0" u="none" strike="noStrike" cap="none" normalizeH="0" baseline="0">
                          <a:ln>
                            <a:noFill/>
                          </a:ln>
                          <a:solidFill>
                            <a:schemeClr val="tx1"/>
                          </a:solidFill>
                          <a:effectLst/>
                          <a:latin typeface="+mn-lt"/>
                        </a:rPr>
                        <a:t>EE (20, 30 ou 40 µg)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200" b="0" i="0" u="none" strike="noStrike" cap="none" normalizeH="0" baseline="0">
                          <a:ln>
                            <a:noFill/>
                          </a:ln>
                          <a:solidFill>
                            <a:schemeClr val="tx1"/>
                          </a:solidFill>
                          <a:effectLst/>
                          <a:latin typeface="+mn-lt"/>
                        </a:rPr>
                        <a:t>Lévonorgestrel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200" b="0" i="0" u="none" strike="noStrike" cap="none" normalizeH="0" baseline="0" dirty="0">
                          <a:ln>
                            <a:noFill/>
                          </a:ln>
                          <a:solidFill>
                            <a:schemeClr val="tx1"/>
                          </a:solidFill>
                          <a:effectLst/>
                          <a:latin typeface="+mn-lt"/>
                        </a:rPr>
                        <a:t>ADEPAL, MINIDRIL, TRINORDIOL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extLst>
                  <a:ext uri="{0D108BD9-81ED-4DB2-BD59-A6C34878D82A}">
                    <a16:rowId xmlns:a16="http://schemas.microsoft.com/office/drawing/2014/main" val="10002"/>
                  </a:ext>
                </a:extLst>
              </a:tr>
              <a:tr h="366713">
                <a:tc vMerge="1">
                  <a:txBody>
                    <a:bodyPr/>
                    <a:lstStyle/>
                    <a:p>
                      <a:endParaRPr lang="fr-FR"/>
                    </a:p>
                  </a:txBody>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200" b="0" i="0" u="none" strike="noStrike" cap="none" normalizeH="0" baseline="0">
                          <a:ln>
                            <a:noFill/>
                          </a:ln>
                          <a:solidFill>
                            <a:schemeClr val="tx1"/>
                          </a:solidFill>
                          <a:effectLst/>
                          <a:latin typeface="+mn-lt"/>
                        </a:rPr>
                        <a:t>EE (50 µg)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lgDash"/>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200" b="0" i="0" u="none" strike="noStrike" cap="none" normalizeH="0" baseline="0">
                          <a:ln>
                            <a:noFill/>
                          </a:ln>
                          <a:solidFill>
                            <a:schemeClr val="tx1"/>
                          </a:solidFill>
                          <a:effectLst/>
                          <a:latin typeface="+mn-lt"/>
                        </a:rPr>
                        <a:t>Norgestrel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lgDash"/>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200" b="0" i="0" u="none" strike="noStrike" cap="none" normalizeH="0" baseline="0" dirty="0">
                          <a:ln>
                            <a:noFill/>
                          </a:ln>
                          <a:solidFill>
                            <a:schemeClr val="tx1"/>
                          </a:solidFill>
                          <a:effectLst/>
                          <a:latin typeface="+mn-lt"/>
                        </a:rPr>
                        <a:t>STEDIRIL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lgDash"/>
                      <a:round/>
                      <a:headEnd type="none" w="med" len="med"/>
                      <a:tailEnd type="none" w="med" len="med"/>
                    </a:lnB>
                    <a:lnTlToBr>
                      <a:noFill/>
                    </a:lnTlToBr>
                    <a:lnBlToTr>
                      <a:noFill/>
                    </a:lnBlToTr>
                    <a:noFill/>
                  </a:tcPr>
                </a:tc>
                <a:tc vMerge="1">
                  <a:txBody>
                    <a:bodyPr/>
                    <a:lstStyle/>
                    <a:p>
                      <a:endParaRPr lang="fr-FR"/>
                    </a:p>
                  </a:txBody>
                  <a:tcPr/>
                </a:tc>
                <a:extLst>
                  <a:ext uri="{0D108BD9-81ED-4DB2-BD59-A6C34878D82A}">
                    <a16:rowId xmlns:a16="http://schemas.microsoft.com/office/drawing/2014/main" val="10003"/>
                  </a:ext>
                </a:extLst>
              </a:tr>
              <a:tr h="623888">
                <a:tc rowSpan="3">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400" b="1" i="0" u="none" strike="noStrike" cap="none" normalizeH="0" baseline="0" dirty="0">
                          <a:ln>
                            <a:noFill/>
                          </a:ln>
                          <a:solidFill>
                            <a:schemeClr val="tx1"/>
                          </a:solidFill>
                          <a:effectLst/>
                          <a:latin typeface="+mn-lt"/>
                        </a:rPr>
                        <a:t>3</a:t>
                      </a:r>
                      <a:r>
                        <a:rPr kumimoji="0" lang="fr-FR" altLang="fr-FR" sz="1400" b="1" i="0" u="none" strike="noStrike" cap="none" normalizeH="0" baseline="30000" dirty="0">
                          <a:ln>
                            <a:noFill/>
                          </a:ln>
                          <a:solidFill>
                            <a:schemeClr val="tx1"/>
                          </a:solidFill>
                          <a:effectLst/>
                          <a:latin typeface="+mn-lt"/>
                        </a:rPr>
                        <a:t>ème</a:t>
                      </a:r>
                      <a:r>
                        <a:rPr kumimoji="0" lang="fr-FR" altLang="fr-FR" sz="1400" b="1" i="0" u="none" strike="noStrike" cap="none" normalizeH="0" baseline="0" dirty="0">
                          <a:ln>
                            <a:noFill/>
                          </a:ln>
                          <a:solidFill>
                            <a:schemeClr val="tx1"/>
                          </a:solidFill>
                          <a:effectLst/>
                          <a:latin typeface="+mn-lt"/>
                        </a:rPr>
                        <a:t> 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000" b="1" i="0" u="none" strike="noStrike" cap="none" normalizeH="0" baseline="0" dirty="0">
                          <a:ln>
                            <a:noFill/>
                          </a:ln>
                          <a:solidFill>
                            <a:schemeClr val="tx1"/>
                          </a:solidFill>
                          <a:effectLst/>
                          <a:latin typeface="+mn-lt"/>
                        </a:rPr>
                        <a:t>(1984)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200" b="0" i="0" u="none" strike="noStrike" cap="none" normalizeH="0" baseline="0">
                          <a:ln>
                            <a:noFill/>
                          </a:ln>
                          <a:solidFill>
                            <a:schemeClr val="tx1"/>
                          </a:solidFill>
                          <a:effectLst/>
                          <a:latin typeface="+mn-lt"/>
                        </a:rPr>
                        <a:t>EE (35 µg)</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1200" b="0" i="0" u="none" strike="noStrike" cap="none" normalizeH="0" baseline="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200" b="0" i="0" u="none" strike="noStrike" cap="none" normalizeH="0" baseline="0">
                          <a:ln>
                            <a:noFill/>
                          </a:ln>
                          <a:solidFill>
                            <a:schemeClr val="tx1"/>
                          </a:solidFill>
                          <a:effectLst/>
                          <a:latin typeface="+mn-lt"/>
                        </a:rPr>
                        <a:t>Norgestimate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000" b="0" i="0" u="none" strike="noStrike" cap="none" normalizeH="0" baseline="0">
                          <a:ln>
                            <a:noFill/>
                          </a:ln>
                          <a:solidFill>
                            <a:schemeClr val="tx1"/>
                          </a:solidFill>
                          <a:effectLst/>
                          <a:latin typeface="+mn-lt"/>
                        </a:rPr>
                        <a:t>Mét. </a:t>
                      </a:r>
                      <a:r>
                        <a:rPr kumimoji="0" lang="fr-FR" altLang="fr-FR" sz="1000" b="0" i="0" u="none" strike="noStrike" cap="none" normalizeH="0" baseline="0">
                          <a:ln>
                            <a:noFill/>
                          </a:ln>
                          <a:solidFill>
                            <a:schemeClr val="tx1"/>
                          </a:solidFill>
                          <a:effectLst/>
                          <a:latin typeface="+mn-lt"/>
                          <a:sym typeface="Symbol" pitchFamily="18" charset="2"/>
                        </a:rPr>
                        <a:t></a:t>
                      </a:r>
                      <a:r>
                        <a:rPr kumimoji="0" lang="fr-FR" altLang="fr-FR" sz="1000" b="0" i="0" u="none" strike="noStrike" cap="none" normalizeH="0" baseline="0">
                          <a:ln>
                            <a:noFill/>
                          </a:ln>
                          <a:solidFill>
                            <a:schemeClr val="tx1"/>
                          </a:solidFill>
                          <a:effectLst/>
                          <a:latin typeface="+mn-lt"/>
                        </a:rPr>
                        <a:t>lévonorgestrel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000" b="0" i="0" u="none" strike="noStrike" cap="none" normalizeH="0" baseline="0">
                          <a:ln>
                            <a:noFill/>
                          </a:ln>
                          <a:solidFill>
                            <a:schemeClr val="tx1"/>
                          </a:solidFill>
                          <a:effectLst/>
                          <a:latin typeface="+mn-lt"/>
                        </a:rPr>
                        <a:t>(2</a:t>
                      </a:r>
                      <a:r>
                        <a:rPr kumimoji="0" lang="fr-FR" altLang="fr-FR" sz="1000" b="0" i="0" u="none" strike="noStrike" cap="none" normalizeH="0" baseline="30000">
                          <a:ln>
                            <a:noFill/>
                          </a:ln>
                          <a:solidFill>
                            <a:schemeClr val="tx1"/>
                          </a:solidFill>
                          <a:effectLst/>
                          <a:latin typeface="+mn-lt"/>
                        </a:rPr>
                        <a:t>ème</a:t>
                      </a:r>
                      <a:r>
                        <a:rPr kumimoji="0" lang="fr-FR" altLang="fr-FR" sz="1000" b="0" i="0" u="none" strike="noStrike" cap="none" normalizeH="0" baseline="0">
                          <a:ln>
                            <a:noFill/>
                          </a:ln>
                          <a:solidFill>
                            <a:schemeClr val="tx1"/>
                          </a:solidFill>
                          <a:effectLst/>
                          <a:latin typeface="+mn-lt"/>
                        </a:rPr>
                        <a:t> G ?)</a:t>
                      </a:r>
                      <a:endParaRPr kumimoji="0" lang="fr-FR" altLang="fr-FR" sz="1200" b="0" i="0" u="none" strike="noStrike" cap="none" normalizeH="0" baseline="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200" b="0" i="1" u="none" strike="noStrike" cap="none" normalizeH="0" baseline="0" dirty="0">
                          <a:ln>
                            <a:noFill/>
                          </a:ln>
                          <a:solidFill>
                            <a:schemeClr val="tx1"/>
                          </a:solidFill>
                          <a:effectLst/>
                          <a:latin typeface="+mn-lt"/>
                        </a:rPr>
                        <a:t>CILEST, TRICILEST*, TRIAFEMI*</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1200" b="0" i="0" u="none" strike="noStrike" cap="none" normalizeH="0" baseline="0" dirty="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extLst>
                  <a:ext uri="{0D108BD9-81ED-4DB2-BD59-A6C34878D82A}">
                    <a16:rowId xmlns:a16="http://schemas.microsoft.com/office/drawing/2014/main" val="10004"/>
                  </a:ext>
                </a:extLst>
              </a:tr>
              <a:tr h="522288">
                <a:tc vMerge="1">
                  <a:txBody>
                    <a:bodyPr/>
                    <a:lstStyle/>
                    <a:p>
                      <a:endParaRPr lang="fr-FR"/>
                    </a:p>
                  </a:txBody>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200" b="0" i="0" u="none" strike="noStrike" cap="none" normalizeH="0" baseline="0">
                          <a:ln>
                            <a:noFill/>
                          </a:ln>
                          <a:solidFill>
                            <a:schemeClr val="tx1"/>
                          </a:solidFill>
                          <a:effectLst/>
                          <a:latin typeface="+mn-lt"/>
                        </a:rPr>
                        <a:t>EE (15, 20, 30, 40 µg)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200" b="0" i="0" u="none" strike="noStrike" cap="none" normalizeH="0" baseline="0">
                          <a:ln>
                            <a:noFill/>
                          </a:ln>
                          <a:solidFill>
                            <a:schemeClr val="tx1"/>
                          </a:solidFill>
                          <a:effectLst/>
                          <a:latin typeface="+mn-lt"/>
                        </a:rPr>
                        <a:t>Gestodène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200" b="0" i="0" u="none" strike="noStrike" cap="none" normalizeH="0" baseline="0" dirty="0">
                          <a:ln>
                            <a:noFill/>
                          </a:ln>
                          <a:solidFill>
                            <a:schemeClr val="tx1"/>
                          </a:solidFill>
                          <a:effectLst/>
                          <a:latin typeface="+mn-lt"/>
                        </a:rPr>
                        <a:t>CARLIN, EFEZIAL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200" b="0" i="1" u="none" strike="noStrike" cap="none" normalizeH="0" baseline="0" dirty="0">
                          <a:ln>
                            <a:noFill/>
                          </a:ln>
                          <a:solidFill>
                            <a:schemeClr val="tx1"/>
                          </a:solidFill>
                          <a:effectLst/>
                          <a:latin typeface="+mn-lt"/>
                        </a:rPr>
                        <a:t>HARMONET, MELODIA, MONEVA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extLst>
                  <a:ext uri="{0D108BD9-81ED-4DB2-BD59-A6C34878D82A}">
                    <a16:rowId xmlns:a16="http://schemas.microsoft.com/office/drawing/2014/main" val="10005"/>
                  </a:ext>
                </a:extLst>
              </a:tr>
              <a:tr h="349250">
                <a:tc vMerge="1">
                  <a:txBody>
                    <a:bodyPr/>
                    <a:lstStyle/>
                    <a:p>
                      <a:endParaRPr lang="fr-FR"/>
                    </a:p>
                  </a:txBody>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200" b="0" i="0" u="none" strike="noStrike" cap="none" normalizeH="0" baseline="0">
                          <a:ln>
                            <a:noFill/>
                          </a:ln>
                          <a:solidFill>
                            <a:schemeClr val="tx1"/>
                          </a:solidFill>
                          <a:effectLst/>
                          <a:latin typeface="+mn-lt"/>
                        </a:rPr>
                        <a:t>EE (20, 30 µg)</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1200" b="0" i="0" u="none" strike="noStrike" cap="none" normalizeH="0" baseline="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200" b="0" i="0" u="none" strike="noStrike" cap="none" normalizeH="0" baseline="0">
                          <a:ln>
                            <a:noFill/>
                          </a:ln>
                          <a:solidFill>
                            <a:schemeClr val="tx1"/>
                          </a:solidFill>
                          <a:effectLst/>
                          <a:latin typeface="+mn-lt"/>
                        </a:rPr>
                        <a:t>Désogestrel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200" b="0" i="0" u="none" strike="noStrike" cap="none" normalizeH="0" baseline="0" dirty="0">
                          <a:ln>
                            <a:noFill/>
                          </a:ln>
                          <a:solidFill>
                            <a:schemeClr val="tx1"/>
                          </a:solidFill>
                          <a:effectLst/>
                          <a:latin typeface="+mn-lt"/>
                        </a:rPr>
                        <a:t>DESOBEL, VARNOLINE CONTINU</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200" b="0" i="1" u="none" strike="noStrike" cap="none" normalizeH="0" baseline="0" dirty="0">
                          <a:ln>
                            <a:noFill/>
                          </a:ln>
                          <a:solidFill>
                            <a:schemeClr val="tx1"/>
                          </a:solidFill>
                          <a:effectLst/>
                          <a:latin typeface="+mn-lt"/>
                        </a:rPr>
                        <a:t>MERCILON, VARNOLINE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extLst>
                  <a:ext uri="{0D108BD9-81ED-4DB2-BD59-A6C34878D82A}">
                    <a16:rowId xmlns:a16="http://schemas.microsoft.com/office/drawing/2014/main" val="10006"/>
                  </a:ext>
                </a:extLst>
              </a:tr>
              <a:tr h="349250">
                <a:tc rowSpan="3">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400" b="1" i="0" u="none" strike="noStrike" cap="none" normalizeH="0" baseline="0" dirty="0">
                          <a:ln>
                            <a:noFill/>
                          </a:ln>
                          <a:solidFill>
                            <a:schemeClr val="tx1"/>
                          </a:solidFill>
                          <a:effectLst/>
                          <a:latin typeface="+mn-lt"/>
                        </a:rPr>
                        <a:t>Autres COC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000" b="1" i="0" u="none" strike="noStrike" cap="none" normalizeH="0" baseline="0" dirty="0">
                          <a:ln>
                            <a:noFill/>
                          </a:ln>
                          <a:solidFill>
                            <a:schemeClr val="tx1"/>
                          </a:solidFill>
                          <a:effectLst/>
                          <a:latin typeface="+mn-lt"/>
                        </a:rPr>
                        <a:t>(2001)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200" b="0" i="0" u="none" strike="noStrike" cap="none" normalizeH="0" baseline="0">
                          <a:ln>
                            <a:noFill/>
                          </a:ln>
                          <a:solidFill>
                            <a:schemeClr val="tx1"/>
                          </a:solidFill>
                          <a:effectLst/>
                          <a:latin typeface="+mn-lt"/>
                        </a:rPr>
                        <a:t>EE (20, 30 µg)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200" b="0" i="0" u="none" strike="noStrike" cap="none" normalizeH="0" baseline="0">
                          <a:ln>
                            <a:noFill/>
                          </a:ln>
                          <a:solidFill>
                            <a:schemeClr val="tx1"/>
                          </a:solidFill>
                          <a:effectLst/>
                          <a:latin typeface="+mn-lt"/>
                        </a:rPr>
                        <a:t>Drospirénone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200" b="0" i="0" u="none" strike="noStrike" cap="none" normalizeH="0" baseline="0" dirty="0">
                          <a:ln>
                            <a:noFill/>
                          </a:ln>
                          <a:solidFill>
                            <a:schemeClr val="tx1"/>
                          </a:solidFill>
                          <a:effectLst/>
                          <a:latin typeface="+mn-lt"/>
                        </a:rPr>
                        <a:t>JASMINE, JASMINELLE, YAZ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altLang="fr-FR" sz="1200" b="0" i="0" u="none" strike="noStrike" cap="none" normalizeH="0" baseline="0" dirty="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22275">
                <a:tc vMerge="1">
                  <a:txBody>
                    <a:bodyPr/>
                    <a:lstStyle/>
                    <a:p>
                      <a:endParaRPr lang="fr-FR"/>
                    </a:p>
                  </a:txBody>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200" b="0" i="0" u="none" strike="noStrike" cap="none" normalizeH="0" baseline="0">
                          <a:ln>
                            <a:noFill/>
                          </a:ln>
                          <a:solidFill>
                            <a:schemeClr val="tx1"/>
                          </a:solidFill>
                          <a:effectLst/>
                          <a:latin typeface="+mn-lt"/>
                        </a:rPr>
                        <a:t>EE (30 µg)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200" b="0" i="0" u="none" strike="noStrike" cap="none" normalizeH="0" baseline="0">
                          <a:ln>
                            <a:noFill/>
                          </a:ln>
                          <a:solidFill>
                            <a:schemeClr val="tx1"/>
                          </a:solidFill>
                          <a:effectLst/>
                          <a:latin typeface="+mn-lt"/>
                        </a:rPr>
                        <a:t>Chlormadinone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200" b="0" i="0" u="none" strike="noStrike" cap="none" normalizeH="0" baseline="0" dirty="0">
                          <a:ln>
                            <a:noFill/>
                          </a:ln>
                          <a:solidFill>
                            <a:schemeClr val="tx1"/>
                          </a:solidFill>
                          <a:effectLst/>
                          <a:latin typeface="+mn-lt"/>
                        </a:rPr>
                        <a:t>BELARA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extLst>
                  <a:ext uri="{0D108BD9-81ED-4DB2-BD59-A6C34878D82A}">
                    <a16:rowId xmlns:a16="http://schemas.microsoft.com/office/drawing/2014/main" val="10008"/>
                  </a:ext>
                </a:extLst>
              </a:tr>
              <a:tr h="709613">
                <a:tc vMerge="1">
                  <a:txBody>
                    <a:bodyPr/>
                    <a:lstStyle/>
                    <a:p>
                      <a:endParaRPr lang="fr-FR"/>
                    </a:p>
                  </a:txBody>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200" b="0" i="0" u="none" strike="noStrike" cap="none" normalizeH="0" baseline="0" dirty="0" err="1">
                          <a:ln>
                            <a:noFill/>
                          </a:ln>
                          <a:solidFill>
                            <a:schemeClr val="tx1"/>
                          </a:solidFill>
                          <a:effectLst/>
                          <a:latin typeface="+mn-lt"/>
                        </a:rPr>
                        <a:t>Oestradiol</a:t>
                      </a:r>
                      <a:r>
                        <a:rPr kumimoji="0" lang="fr-FR" altLang="fr-FR" sz="1200" b="0" i="0" u="none" strike="noStrike" cap="none" normalizeH="0" baseline="0" dirty="0">
                          <a:ln>
                            <a:noFill/>
                          </a:ln>
                          <a:solidFill>
                            <a:schemeClr val="tx1"/>
                          </a:solidFill>
                          <a:effectLst/>
                          <a:latin typeface="+mn-lt"/>
                        </a:rPr>
                        <a:t> (1, 1.5, 2, 3 mg)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200" b="0" i="0" u="none" strike="noStrike" cap="none" normalizeH="0" baseline="0">
                          <a:ln>
                            <a:noFill/>
                          </a:ln>
                          <a:solidFill>
                            <a:schemeClr val="tx1"/>
                          </a:solidFill>
                          <a:effectLst/>
                          <a:latin typeface="+mn-lt"/>
                        </a:rPr>
                        <a:t>Nomégestrol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200" b="0" i="0" u="none" strike="noStrike" cap="none" normalizeH="0" baseline="0">
                          <a:ln>
                            <a:noFill/>
                          </a:ln>
                          <a:solidFill>
                            <a:schemeClr val="tx1"/>
                          </a:solidFill>
                          <a:effectLst/>
                          <a:latin typeface="+mn-lt"/>
                        </a:rPr>
                        <a:t>Diénogest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200" b="0" i="0" u="none" strike="noStrike" cap="none" normalizeH="0" baseline="0" dirty="0">
                          <a:ln>
                            <a:noFill/>
                          </a:ln>
                          <a:solidFill>
                            <a:schemeClr val="tx1"/>
                          </a:solidFill>
                          <a:effectLst/>
                          <a:latin typeface="+mn-lt"/>
                        </a:rPr>
                        <a:t>ZOELY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altLang="fr-FR" sz="1200" b="0" i="0" u="none" strike="noStrike" cap="none" normalizeH="0" baseline="0" dirty="0">
                          <a:ln>
                            <a:noFill/>
                          </a:ln>
                          <a:solidFill>
                            <a:schemeClr val="tx1"/>
                          </a:solidFill>
                          <a:effectLst/>
                          <a:latin typeface="+mn-lt"/>
                        </a:rPr>
                        <a:t>QLAIRA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fr-FR"/>
                    </a:p>
                  </a:txBody>
                  <a:tcPr/>
                </a:tc>
                <a:extLst>
                  <a:ext uri="{0D108BD9-81ED-4DB2-BD59-A6C34878D82A}">
                    <a16:rowId xmlns:a16="http://schemas.microsoft.com/office/drawing/2014/main" val="10009"/>
                  </a:ext>
                </a:extLst>
              </a:tr>
            </a:tbl>
          </a:graphicData>
        </a:graphic>
      </p:graphicFrame>
      <p:sp>
        <p:nvSpPr>
          <p:cNvPr id="16" name="AutoShape 333"/>
          <p:cNvSpPr>
            <a:spLocks noChangeArrowheads="1"/>
          </p:cNvSpPr>
          <p:nvPr/>
        </p:nvSpPr>
        <p:spPr bwMode="auto">
          <a:xfrm rot="10800000">
            <a:off x="7632699" y="1916832"/>
            <a:ext cx="1223963" cy="2951162"/>
          </a:xfrm>
          <a:prstGeom prst="triangle">
            <a:avLst>
              <a:gd name="adj" fmla="val 50000"/>
            </a:avLst>
          </a:prstGeom>
          <a:solidFill>
            <a:srgbClr val="CC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dirty="0"/>
          </a:p>
        </p:txBody>
      </p:sp>
      <p:sp>
        <p:nvSpPr>
          <p:cNvPr id="17" name="Rectangle 363"/>
          <p:cNvSpPr>
            <a:spLocks noChangeArrowheads="1"/>
          </p:cNvSpPr>
          <p:nvPr/>
        </p:nvSpPr>
        <p:spPr bwMode="auto">
          <a:xfrm>
            <a:off x="7596188" y="5158457"/>
            <a:ext cx="1296987" cy="3587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FR" sz="1200" dirty="0" err="1"/>
              <a:t>Antiandrogénique</a:t>
            </a:r>
            <a:endParaRPr lang="fr-FR" sz="1200" dirty="0"/>
          </a:p>
        </p:txBody>
      </p:sp>
      <p:sp>
        <p:nvSpPr>
          <p:cNvPr id="18" name="Rectangle 363"/>
          <p:cNvSpPr>
            <a:spLocks noChangeArrowheads="1"/>
          </p:cNvSpPr>
          <p:nvPr/>
        </p:nvSpPr>
        <p:spPr bwMode="auto">
          <a:xfrm>
            <a:off x="7596336" y="1916832"/>
            <a:ext cx="1296987" cy="358775"/>
          </a:xfrm>
          <a:prstGeom prst="rect">
            <a:avLst/>
          </a:prstGeom>
          <a:noFill/>
          <a:ln w="9525">
            <a:noFill/>
            <a:miter lim="800000"/>
            <a:headEnd/>
            <a:tailEnd/>
          </a:ln>
          <a:effectLst/>
        </p:spPr>
        <p:txBody>
          <a:bodyPr wrap="none" anchor="ctr"/>
          <a:lstStyle/>
          <a:p>
            <a:pPr algn="ctr"/>
            <a:r>
              <a:rPr lang="fr-FR" sz="1200" dirty="0"/>
              <a:t>Androgénique</a:t>
            </a:r>
          </a:p>
        </p:txBody>
      </p:sp>
      <p:sp>
        <p:nvSpPr>
          <p:cNvPr id="11" name="Titre 1"/>
          <p:cNvSpPr>
            <a:spLocks noGrp="1"/>
          </p:cNvSpPr>
          <p:nvPr>
            <p:ph type="title"/>
          </p:nvPr>
        </p:nvSpPr>
        <p:spPr>
          <a:xfrm>
            <a:off x="457200" y="274638"/>
            <a:ext cx="8229600" cy="562074"/>
          </a:xfrm>
        </p:spPr>
        <p:txBody>
          <a:bodyPr>
            <a:noAutofit/>
          </a:bodyPr>
          <a:lstStyle/>
          <a:p>
            <a:r>
              <a:rPr lang="fr-FR" sz="4000" b="1" dirty="0">
                <a:solidFill>
                  <a:schemeClr val="tx2"/>
                </a:solidFill>
              </a:rPr>
              <a:t>Cas n°1 - CONTRACEPTION</a:t>
            </a:r>
          </a:p>
        </p:txBody>
      </p:sp>
    </p:spTree>
    <p:extLst>
      <p:ext uri="{BB962C8B-B14F-4D97-AF65-F5344CB8AC3E}">
        <p14:creationId xmlns:p14="http://schemas.microsoft.com/office/powerpoint/2010/main" val="37292023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395536" y="92076"/>
            <a:ext cx="8229600" cy="42155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000" b="1">
                <a:solidFill>
                  <a:schemeClr val="tx2"/>
                </a:solidFill>
              </a:rPr>
              <a:t>Cas n°4 - Pédiatrie</a:t>
            </a:r>
            <a:endParaRPr lang="fr-FR" sz="3000" b="1" dirty="0">
              <a:solidFill>
                <a:schemeClr val="tx2"/>
              </a:solidFill>
            </a:endParaRPr>
          </a:p>
        </p:txBody>
      </p:sp>
      <p:sp>
        <p:nvSpPr>
          <p:cNvPr id="5" name="Espace réservé du contenu 2"/>
          <p:cNvSpPr>
            <a:spLocks noGrp="1"/>
          </p:cNvSpPr>
          <p:nvPr>
            <p:ph idx="1"/>
          </p:nvPr>
        </p:nvSpPr>
        <p:spPr>
          <a:xfrm>
            <a:off x="457200" y="1600200"/>
            <a:ext cx="8435280" cy="4525963"/>
          </a:xfrm>
        </p:spPr>
        <p:txBody>
          <a:bodyPr>
            <a:normAutofit/>
          </a:bodyPr>
          <a:lstStyle/>
          <a:p>
            <a:pPr marL="0" indent="0">
              <a:buNone/>
            </a:pPr>
            <a:r>
              <a:rPr lang="fr-FR"/>
              <a:t>Parmi les propositions suivantes, lesquelles sont exactes ? Quels éléments peuvent expliquer la survenue de cet effet indésirable  ? </a:t>
            </a:r>
          </a:p>
          <a:p>
            <a:pPr marL="514350" indent="-514350">
              <a:buFont typeface="+mj-lt"/>
              <a:buAutoNum type="alphaUcPeriod"/>
            </a:pPr>
            <a:r>
              <a:rPr lang="fr-FR" b="1">
                <a:solidFill>
                  <a:srgbClr val="00B050"/>
                </a:solidFill>
              </a:rPr>
              <a:t>Peau fine</a:t>
            </a:r>
          </a:p>
          <a:p>
            <a:pPr marL="514350" indent="-514350">
              <a:buFont typeface="+mj-lt"/>
              <a:buAutoNum type="alphaUcPeriod"/>
            </a:pPr>
            <a:r>
              <a:rPr lang="fr-FR" b="1">
                <a:solidFill>
                  <a:srgbClr val="00B050"/>
                </a:solidFill>
              </a:rPr>
              <a:t>Age jeune</a:t>
            </a:r>
          </a:p>
          <a:p>
            <a:pPr marL="514350" indent="-514350">
              <a:buFont typeface="+mj-lt"/>
              <a:buAutoNum type="alphaUcPeriod"/>
            </a:pPr>
            <a:r>
              <a:rPr lang="fr-FR" b="1">
                <a:solidFill>
                  <a:srgbClr val="00B050"/>
                </a:solidFill>
              </a:rPr>
              <a:t>Dose trop élevée</a:t>
            </a:r>
          </a:p>
          <a:p>
            <a:pPr marL="514350" indent="-514350">
              <a:buFont typeface="+mj-lt"/>
              <a:buAutoNum type="alphaUcPeriod"/>
            </a:pPr>
            <a:r>
              <a:rPr lang="fr-FR" b="1">
                <a:solidFill>
                  <a:srgbClr val="00B050"/>
                </a:solidFill>
              </a:rPr>
              <a:t>Durée prolongée d’utilisation</a:t>
            </a:r>
          </a:p>
          <a:p>
            <a:pPr marL="514350" indent="-514350">
              <a:buFont typeface="+mj-lt"/>
              <a:buAutoNum type="alphaUcPeriod"/>
            </a:pPr>
            <a:r>
              <a:rPr lang="fr-FR" b="1">
                <a:solidFill>
                  <a:srgbClr val="00B050"/>
                </a:solidFill>
              </a:rPr>
              <a:t>Immaturité enzymatique</a:t>
            </a:r>
          </a:p>
          <a:p>
            <a:pPr marL="514350" indent="-514350">
              <a:buFont typeface="+mj-lt"/>
              <a:buAutoNum type="alphaUcPeriod"/>
            </a:pPr>
            <a:endParaRPr lang="fr-FR" b="1">
              <a:solidFill>
                <a:srgbClr val="00B050"/>
              </a:solidFill>
            </a:endParaRPr>
          </a:p>
          <a:p>
            <a:pPr marL="514350" indent="-514350">
              <a:buFont typeface="+mj-lt"/>
              <a:buAutoNum type="alphaUcPeriod"/>
            </a:pPr>
            <a:endParaRPr lang="fr-FR"/>
          </a:p>
          <a:p>
            <a:pPr marL="514350" indent="-514350">
              <a:buFont typeface="+mj-lt"/>
              <a:buAutoNum type="alphaUcPeriod"/>
            </a:pPr>
            <a:endParaRPr lang="fr-FR"/>
          </a:p>
          <a:p>
            <a:endParaRPr lang="fr-FR"/>
          </a:p>
          <a:p>
            <a:endParaRPr lang="fr-FR"/>
          </a:p>
          <a:p>
            <a:endParaRPr lang="fr-FR"/>
          </a:p>
        </p:txBody>
      </p:sp>
    </p:spTree>
    <p:extLst>
      <p:ext uri="{BB962C8B-B14F-4D97-AF65-F5344CB8AC3E}">
        <p14:creationId xmlns:p14="http://schemas.microsoft.com/office/powerpoint/2010/main" val="34890579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395536" y="92076"/>
            <a:ext cx="8229600" cy="42155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000" b="1">
                <a:solidFill>
                  <a:schemeClr val="tx2"/>
                </a:solidFill>
              </a:rPr>
              <a:t>Cas n°4 - Pédiatrie</a:t>
            </a:r>
            <a:endParaRPr lang="fr-FR" sz="3000" b="1" dirty="0">
              <a:solidFill>
                <a:schemeClr val="tx2"/>
              </a:solidFill>
            </a:endParaRPr>
          </a:p>
        </p:txBody>
      </p:sp>
      <p:pic>
        <p:nvPicPr>
          <p:cNvPr id="6" name="Espace réservé du contenu 3"/>
          <p:cNvPicPr>
            <a:picLocks noGrp="1" noChangeAspect="1"/>
          </p:cNvPicPr>
          <p:nvPr>
            <p:ph idx="1"/>
          </p:nvPr>
        </p:nvPicPr>
        <p:blipFill rotWithShape="1">
          <a:blip r:embed="rId2"/>
          <a:srcRect l="953" t="293"/>
          <a:stretch/>
        </p:blipFill>
        <p:spPr>
          <a:xfrm>
            <a:off x="683568" y="1052736"/>
            <a:ext cx="7704856" cy="57045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933009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395536" y="92076"/>
            <a:ext cx="8229600" cy="42155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000" b="1">
                <a:solidFill>
                  <a:schemeClr val="tx2"/>
                </a:solidFill>
              </a:rPr>
              <a:t>Cas n°4 - Pédiatrie</a:t>
            </a:r>
            <a:endParaRPr lang="fr-FR" sz="3000" b="1" dirty="0">
              <a:solidFill>
                <a:schemeClr val="tx2"/>
              </a:solidFill>
            </a:endParaRPr>
          </a:p>
        </p:txBody>
      </p:sp>
      <p:sp>
        <p:nvSpPr>
          <p:cNvPr id="6" name="Espace réservé du contenu 2"/>
          <p:cNvSpPr>
            <a:spLocks noGrp="1"/>
          </p:cNvSpPr>
          <p:nvPr>
            <p:ph idx="1"/>
          </p:nvPr>
        </p:nvSpPr>
        <p:spPr>
          <a:xfrm>
            <a:off x="457200" y="1600200"/>
            <a:ext cx="8229600" cy="4876800"/>
          </a:xfrm>
        </p:spPr>
        <p:txBody>
          <a:bodyPr>
            <a:normAutofit lnSpcReduction="10000"/>
          </a:bodyPr>
          <a:lstStyle/>
          <a:p>
            <a:pPr marL="0" indent="0" algn="just">
              <a:buNone/>
            </a:pPr>
            <a:r>
              <a:rPr lang="fr-FR"/>
              <a:t>Parmi les propositions suivantes, lesquelles sont exactes ? </a:t>
            </a:r>
          </a:p>
          <a:p>
            <a:pPr marL="514350" indent="-514350" algn="just">
              <a:buFont typeface="+mj-lt"/>
              <a:buAutoNum type="alphaUcPeriod"/>
            </a:pPr>
            <a:r>
              <a:rPr lang="fr-FR"/>
              <a:t>Cet effet indésirable est évitable</a:t>
            </a:r>
          </a:p>
          <a:p>
            <a:pPr marL="514350" indent="-514350" algn="just">
              <a:buFont typeface="+mj-lt"/>
              <a:buAutoNum type="alphaUcPeriod"/>
            </a:pPr>
            <a:r>
              <a:rPr lang="fr-FR"/>
              <a:t>Cet effet indésirable résulte d’un mésusage</a:t>
            </a:r>
          </a:p>
          <a:p>
            <a:pPr marL="514350" indent="-514350" algn="just">
              <a:buFont typeface="+mj-lt"/>
              <a:buAutoNum type="alphaUcPeriod"/>
            </a:pPr>
            <a:r>
              <a:rPr lang="fr-FR"/>
              <a:t>Cet effet indésirable résulte d’une prescription hors AMM</a:t>
            </a:r>
          </a:p>
          <a:p>
            <a:pPr marL="514350" indent="-514350" algn="just">
              <a:buFont typeface="+mj-lt"/>
              <a:buAutoNum type="alphaUcPeriod"/>
            </a:pPr>
            <a:r>
              <a:rPr lang="fr-FR"/>
              <a:t>Cet effet indésirable résulte d’une erreur médicamenteuse</a:t>
            </a:r>
          </a:p>
          <a:p>
            <a:pPr marL="514350" indent="-514350" algn="just">
              <a:buFont typeface="+mj-lt"/>
              <a:buAutoNum type="alphaUcPeriod"/>
            </a:pPr>
            <a:r>
              <a:rPr lang="fr-FR"/>
              <a:t>Il s’agit d’un effet indésirable grave</a:t>
            </a:r>
          </a:p>
          <a:p>
            <a:pPr marL="514350" indent="-514350" algn="just">
              <a:buFont typeface="+mj-lt"/>
              <a:buAutoNum type="alphaUcPeriod"/>
            </a:pPr>
            <a:endParaRPr lang="fr-FR"/>
          </a:p>
          <a:p>
            <a:pPr marL="514350" indent="-514350" algn="just">
              <a:buFont typeface="+mj-lt"/>
              <a:buAutoNum type="alphaUcPeriod"/>
            </a:pPr>
            <a:endParaRPr lang="fr-FR"/>
          </a:p>
          <a:p>
            <a:pPr algn="just"/>
            <a:endParaRPr lang="fr-FR"/>
          </a:p>
          <a:p>
            <a:pPr algn="just"/>
            <a:endParaRPr lang="fr-FR"/>
          </a:p>
          <a:p>
            <a:pPr algn="just"/>
            <a:endParaRPr lang="fr-FR"/>
          </a:p>
        </p:txBody>
      </p:sp>
    </p:spTree>
    <p:extLst>
      <p:ext uri="{BB962C8B-B14F-4D97-AF65-F5344CB8AC3E}">
        <p14:creationId xmlns:p14="http://schemas.microsoft.com/office/powerpoint/2010/main" val="18450452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395536" y="92076"/>
            <a:ext cx="8229600" cy="42155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000" b="1" dirty="0">
                <a:solidFill>
                  <a:schemeClr val="tx2"/>
                </a:solidFill>
              </a:rPr>
              <a:t>Cas n°4 - Pédiatrie</a:t>
            </a:r>
          </a:p>
        </p:txBody>
      </p:sp>
      <p:sp>
        <p:nvSpPr>
          <p:cNvPr id="6" name="Espace réservé du contenu 2"/>
          <p:cNvSpPr>
            <a:spLocks noGrp="1"/>
          </p:cNvSpPr>
          <p:nvPr>
            <p:ph idx="1"/>
          </p:nvPr>
        </p:nvSpPr>
        <p:spPr>
          <a:xfrm>
            <a:off x="457200" y="1600200"/>
            <a:ext cx="8229600" cy="4876800"/>
          </a:xfrm>
        </p:spPr>
        <p:txBody>
          <a:bodyPr>
            <a:normAutofit lnSpcReduction="10000"/>
          </a:bodyPr>
          <a:lstStyle/>
          <a:p>
            <a:pPr marL="0" indent="0" algn="just">
              <a:buNone/>
            </a:pPr>
            <a:r>
              <a:rPr lang="fr-FR"/>
              <a:t>Parmi les propositions suivantes, lesquelles sont exactes ? </a:t>
            </a:r>
          </a:p>
          <a:p>
            <a:pPr marL="514350" indent="-514350" algn="just">
              <a:buFont typeface="+mj-lt"/>
              <a:buAutoNum type="alphaUcPeriod"/>
            </a:pPr>
            <a:r>
              <a:rPr lang="fr-FR" b="1">
                <a:solidFill>
                  <a:srgbClr val="00B050"/>
                </a:solidFill>
              </a:rPr>
              <a:t>Cet effet indésirable est évitable</a:t>
            </a:r>
          </a:p>
          <a:p>
            <a:pPr marL="514350" indent="-514350" algn="just">
              <a:buFont typeface="+mj-lt"/>
              <a:buAutoNum type="alphaUcPeriod"/>
            </a:pPr>
            <a:r>
              <a:rPr lang="fr-FR" b="1">
                <a:solidFill>
                  <a:srgbClr val="00B050"/>
                </a:solidFill>
              </a:rPr>
              <a:t>Cet effet indésirable résulte d’un mésusage</a:t>
            </a:r>
          </a:p>
          <a:p>
            <a:pPr marL="514350" indent="-514350" algn="just">
              <a:buFont typeface="+mj-lt"/>
              <a:buAutoNum type="alphaUcPeriod"/>
            </a:pPr>
            <a:r>
              <a:rPr lang="fr-FR" b="1">
                <a:solidFill>
                  <a:srgbClr val="00B050"/>
                </a:solidFill>
              </a:rPr>
              <a:t>Cet effet indésirable résulte d’une prescription hors AMM</a:t>
            </a:r>
          </a:p>
          <a:p>
            <a:pPr marL="514350" indent="-514350" algn="just">
              <a:buFont typeface="+mj-lt"/>
              <a:buAutoNum type="alphaUcPeriod"/>
            </a:pPr>
            <a:r>
              <a:rPr lang="fr-FR"/>
              <a:t>Cet effet indésirable résulte d’une erreur médicamenteuse</a:t>
            </a:r>
          </a:p>
          <a:p>
            <a:pPr marL="514350" indent="-514350" algn="just">
              <a:buFont typeface="+mj-lt"/>
              <a:buAutoNum type="alphaUcPeriod"/>
            </a:pPr>
            <a:r>
              <a:rPr lang="fr-FR" b="1">
                <a:solidFill>
                  <a:srgbClr val="00B050"/>
                </a:solidFill>
              </a:rPr>
              <a:t>Il s’agit d’un effet indésirable grave</a:t>
            </a:r>
          </a:p>
          <a:p>
            <a:pPr marL="514350" indent="-514350" algn="just">
              <a:buFont typeface="+mj-lt"/>
              <a:buAutoNum type="alphaUcPeriod"/>
            </a:pPr>
            <a:endParaRPr lang="fr-FR"/>
          </a:p>
          <a:p>
            <a:pPr marL="514350" indent="-514350" algn="just">
              <a:buFont typeface="+mj-lt"/>
              <a:buAutoNum type="alphaUcPeriod"/>
            </a:pPr>
            <a:endParaRPr lang="fr-FR"/>
          </a:p>
          <a:p>
            <a:pPr algn="just"/>
            <a:endParaRPr lang="fr-FR"/>
          </a:p>
          <a:p>
            <a:pPr algn="just"/>
            <a:endParaRPr lang="fr-FR"/>
          </a:p>
          <a:p>
            <a:pPr algn="just"/>
            <a:endParaRPr lang="fr-FR"/>
          </a:p>
        </p:txBody>
      </p:sp>
    </p:spTree>
    <p:extLst>
      <p:ext uri="{BB962C8B-B14F-4D97-AF65-F5344CB8AC3E}">
        <p14:creationId xmlns:p14="http://schemas.microsoft.com/office/powerpoint/2010/main" val="5231223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6686"/>
            <a:ext cx="8229600" cy="634082"/>
          </a:xfrm>
        </p:spPr>
        <p:txBody>
          <a:bodyPr>
            <a:normAutofit fontScale="90000"/>
          </a:bodyPr>
          <a:lstStyle/>
          <a:p>
            <a:r>
              <a:rPr lang="fr-FR" dirty="0" err="1"/>
              <a:t>Methotrexate</a:t>
            </a:r>
            <a:endParaRPr lang="fr-FR" dirty="0"/>
          </a:p>
        </p:txBody>
      </p:sp>
      <p:sp>
        <p:nvSpPr>
          <p:cNvPr id="3" name="Espace réservé du contenu 2"/>
          <p:cNvSpPr>
            <a:spLocks noGrp="1"/>
          </p:cNvSpPr>
          <p:nvPr>
            <p:ph idx="1"/>
          </p:nvPr>
        </p:nvSpPr>
        <p:spPr>
          <a:xfrm>
            <a:off x="107504" y="1556792"/>
            <a:ext cx="9036496" cy="2376263"/>
          </a:xfrm>
        </p:spPr>
        <p:txBody>
          <a:bodyPr>
            <a:normAutofit lnSpcReduction="10000"/>
          </a:bodyPr>
          <a:lstStyle/>
          <a:p>
            <a:r>
              <a:rPr lang="fr-FR" sz="2800" b="1" dirty="0"/>
              <a:t>Indications </a:t>
            </a:r>
          </a:p>
          <a:p>
            <a:pPr>
              <a:buFont typeface="Calibri" panose="020F0502020204030204" pitchFamily="34" charset="0"/>
              <a:buChar char="₋"/>
            </a:pPr>
            <a:r>
              <a:rPr lang="fr-FR" sz="2200" dirty="0"/>
              <a:t>Polyarthrite rhumatoïde et psoriasis</a:t>
            </a:r>
          </a:p>
          <a:p>
            <a:pPr lvl="1">
              <a:buFont typeface="Calibri" panose="020F0502020204030204" pitchFamily="34" charset="0"/>
              <a:buChar char="₋"/>
            </a:pPr>
            <a:r>
              <a:rPr lang="fr-FR" sz="2200" dirty="0"/>
              <a:t>Posologie : 1 administration par semaine (per os ou SC) max 25 mg/semaine</a:t>
            </a:r>
          </a:p>
          <a:p>
            <a:pPr>
              <a:buFont typeface="Calibri" panose="020F0502020204030204" pitchFamily="34" charset="0"/>
              <a:buChar char="₋"/>
            </a:pPr>
            <a:r>
              <a:rPr lang="fr-FR" sz="2200" dirty="0"/>
              <a:t>Hématologie et oncologie </a:t>
            </a:r>
          </a:p>
          <a:p>
            <a:pPr lvl="1">
              <a:buFont typeface="Calibri" panose="020F0502020204030204" pitchFamily="34" charset="0"/>
              <a:buChar char="₋"/>
            </a:pPr>
            <a:r>
              <a:rPr lang="fr-FR" sz="2200" dirty="0"/>
              <a:t>Posologie variable jusqu’à &gt; 1000 mg/m²</a:t>
            </a:r>
          </a:p>
          <a:p>
            <a:pPr lvl="1">
              <a:buFont typeface="Calibri" panose="020F0502020204030204" pitchFamily="34" charset="0"/>
              <a:buChar char="₋"/>
            </a:pPr>
            <a:endParaRPr lang="fr-FR" sz="2000" b="1" dirty="0"/>
          </a:p>
          <a:p>
            <a:pPr lvl="1"/>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74</a:t>
            </a:fld>
            <a:endParaRPr lang="fr-BE"/>
          </a:p>
        </p:txBody>
      </p:sp>
      <p:sp>
        <p:nvSpPr>
          <p:cNvPr id="7" name="Espace réservé du contenu 2">
            <a:extLst>
              <a:ext uri="{FF2B5EF4-FFF2-40B4-BE49-F238E27FC236}">
                <a16:creationId xmlns:a16="http://schemas.microsoft.com/office/drawing/2014/main" id="{612D9770-C4A1-4502-9F97-5583EBD03321}"/>
              </a:ext>
            </a:extLst>
          </p:cNvPr>
          <p:cNvSpPr txBox="1">
            <a:spLocks/>
          </p:cNvSpPr>
          <p:nvPr/>
        </p:nvSpPr>
        <p:spPr>
          <a:xfrm>
            <a:off x="133144" y="3935759"/>
            <a:ext cx="9036496" cy="27336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fr-FR" sz="2800" b="1" dirty="0"/>
              <a:t>Pharmacocinétique : </a:t>
            </a:r>
          </a:p>
          <a:p>
            <a:pPr algn="just">
              <a:buFont typeface="Calibri" panose="020F0502020204030204" pitchFamily="34" charset="0"/>
              <a:buChar char="₋"/>
            </a:pPr>
            <a:r>
              <a:rPr lang="fr-FR" sz="2200" dirty="0"/>
              <a:t>Environ la moitié du méthotrexate absorbé est liée aux protéines plasmatiques. </a:t>
            </a:r>
          </a:p>
          <a:p>
            <a:pPr algn="just">
              <a:buFont typeface="Calibri" panose="020F0502020204030204" pitchFamily="34" charset="0"/>
              <a:buChar char="₋"/>
            </a:pPr>
            <a:r>
              <a:rPr lang="fr-FR" sz="2200" dirty="0"/>
              <a:t>La demi-vie est d'environ 3 à 10 heures avec un traitement à faible dose et d'environ 8 à 15 heures avec un traitement à dose élevée. L'élimination majoritairement sous forme inchangée dans l'urine dans les 24 heures.</a:t>
            </a:r>
          </a:p>
          <a:p>
            <a:pPr lvl="1" algn="just"/>
            <a:endParaRPr lang="fr-FR" dirty="0"/>
          </a:p>
        </p:txBody>
      </p:sp>
      <p:sp>
        <p:nvSpPr>
          <p:cNvPr id="6" name="Titre 1">
            <a:extLst>
              <a:ext uri="{FF2B5EF4-FFF2-40B4-BE49-F238E27FC236}">
                <a16:creationId xmlns:a16="http://schemas.microsoft.com/office/drawing/2014/main" id="{6A771DDE-4CA1-4242-B515-6D6568F92CE2}"/>
              </a:ext>
            </a:extLst>
          </p:cNvPr>
          <p:cNvSpPr txBox="1">
            <a:spLocks/>
          </p:cNvSpPr>
          <p:nvPr/>
        </p:nvSpPr>
        <p:spPr>
          <a:xfrm>
            <a:off x="395536" y="92076"/>
            <a:ext cx="8229600" cy="42155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000" b="1" dirty="0">
                <a:solidFill>
                  <a:schemeClr val="tx2"/>
                </a:solidFill>
              </a:rPr>
              <a:t>Cas n°5 – Erreur médicamenteuse</a:t>
            </a:r>
          </a:p>
        </p:txBody>
      </p:sp>
    </p:spTree>
    <p:extLst>
      <p:ext uri="{BB962C8B-B14F-4D97-AF65-F5344CB8AC3E}">
        <p14:creationId xmlns:p14="http://schemas.microsoft.com/office/powerpoint/2010/main" val="176884986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196752"/>
            <a:ext cx="8712968" cy="4464496"/>
          </a:xfrm>
        </p:spPr>
        <p:txBody>
          <a:bodyPr>
            <a:noAutofit/>
          </a:bodyPr>
          <a:lstStyle/>
          <a:p>
            <a:pPr marL="0" indent="0">
              <a:buNone/>
            </a:pPr>
            <a:r>
              <a:rPr lang="fr-FR" sz="2800" dirty="0"/>
              <a:t>Concernant le </a:t>
            </a:r>
            <a:r>
              <a:rPr lang="fr-FR" sz="2800" dirty="0" err="1"/>
              <a:t>methotrexate</a:t>
            </a:r>
            <a:r>
              <a:rPr lang="fr-FR" sz="2800" dirty="0"/>
              <a:t>, quelles propositions sont exactes ? </a:t>
            </a:r>
          </a:p>
          <a:p>
            <a:pPr marL="457200" indent="-457200">
              <a:buFont typeface="+mj-lt"/>
              <a:buAutoNum type="alphaUcPeriod"/>
            </a:pPr>
            <a:r>
              <a:rPr lang="fr-FR" sz="2800" dirty="0"/>
              <a:t>i</a:t>
            </a:r>
            <a:r>
              <a:rPr lang="fr-FR" sz="2800"/>
              <a:t>ndiqué </a:t>
            </a:r>
            <a:r>
              <a:rPr lang="fr-FR" sz="2800" dirty="0"/>
              <a:t>en hématologie </a:t>
            </a:r>
          </a:p>
          <a:p>
            <a:pPr marL="457200" indent="-457200">
              <a:buFont typeface="+mj-lt"/>
              <a:buAutoNum type="alphaUcPeriod"/>
            </a:pPr>
            <a:r>
              <a:rPr lang="fr-FR" sz="2800"/>
              <a:t>utilisé </a:t>
            </a:r>
            <a:r>
              <a:rPr lang="fr-FR" sz="2800" dirty="0"/>
              <a:t>par voie IV</a:t>
            </a:r>
          </a:p>
          <a:p>
            <a:pPr marL="457200" indent="-457200">
              <a:buFont typeface="+mj-lt"/>
              <a:buAutoNum type="alphaUcPeriod"/>
            </a:pPr>
            <a:r>
              <a:rPr lang="fr-FR" sz="2800" dirty="0"/>
              <a:t>é</a:t>
            </a:r>
            <a:r>
              <a:rPr lang="fr-FR" sz="2800"/>
              <a:t>limination </a:t>
            </a:r>
            <a:r>
              <a:rPr lang="fr-FR" sz="2800" dirty="0"/>
              <a:t>rénale</a:t>
            </a:r>
          </a:p>
          <a:p>
            <a:pPr marL="457200" indent="-457200">
              <a:buFont typeface="+mj-lt"/>
              <a:buAutoNum type="alphaUcPeriod"/>
            </a:pPr>
            <a:r>
              <a:rPr lang="fr-FR" sz="2800" dirty="0"/>
              <a:t>i</a:t>
            </a:r>
            <a:r>
              <a:rPr lang="fr-FR" sz="2800"/>
              <a:t>nhibe </a:t>
            </a:r>
            <a:r>
              <a:rPr lang="fr-FR" sz="2800" dirty="0"/>
              <a:t>la cyclooxygénase de type 2</a:t>
            </a:r>
          </a:p>
          <a:p>
            <a:pPr marL="457200" indent="-457200">
              <a:buFont typeface="+mj-lt"/>
              <a:buAutoNum type="alphaUcPeriod"/>
            </a:pPr>
            <a:r>
              <a:rPr lang="fr-FR" sz="2800" dirty="0"/>
              <a:t>t</a:t>
            </a:r>
            <a:r>
              <a:rPr lang="fr-FR" sz="2800"/>
              <a:t>ératogène </a:t>
            </a:r>
            <a:endParaRPr lang="fr-FR" sz="2800" dirty="0"/>
          </a:p>
          <a:p>
            <a:pPr marL="0" indent="0">
              <a:buNone/>
            </a:pPr>
            <a:endParaRPr lang="fr-FR" sz="2800" dirty="0"/>
          </a:p>
          <a:p>
            <a:pPr>
              <a:buFontTx/>
              <a:buChar char="-"/>
            </a:pPr>
            <a:endParaRPr lang="fr-FR" sz="2800"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75</a:t>
            </a:fld>
            <a:endParaRPr lang="fr-BE"/>
          </a:p>
        </p:txBody>
      </p:sp>
      <p:sp>
        <p:nvSpPr>
          <p:cNvPr id="5" name="Titre 1">
            <a:extLst>
              <a:ext uri="{FF2B5EF4-FFF2-40B4-BE49-F238E27FC236}">
                <a16:creationId xmlns:a16="http://schemas.microsoft.com/office/drawing/2014/main" id="{C05AF4B5-0624-4996-BA9E-D16AF0B36FCE}"/>
              </a:ext>
            </a:extLst>
          </p:cNvPr>
          <p:cNvSpPr txBox="1">
            <a:spLocks/>
          </p:cNvSpPr>
          <p:nvPr/>
        </p:nvSpPr>
        <p:spPr>
          <a:xfrm>
            <a:off x="395536" y="92076"/>
            <a:ext cx="8229600" cy="42155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000" b="1" dirty="0">
                <a:solidFill>
                  <a:schemeClr val="tx2"/>
                </a:solidFill>
              </a:rPr>
              <a:t>Cas n°5 – Erreur médicamenteuse</a:t>
            </a:r>
          </a:p>
        </p:txBody>
      </p:sp>
    </p:spTree>
    <p:extLst>
      <p:ext uri="{BB962C8B-B14F-4D97-AF65-F5344CB8AC3E}">
        <p14:creationId xmlns:p14="http://schemas.microsoft.com/office/powerpoint/2010/main" val="21623112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196752"/>
            <a:ext cx="8712968" cy="4464496"/>
          </a:xfrm>
        </p:spPr>
        <p:txBody>
          <a:bodyPr>
            <a:noAutofit/>
          </a:bodyPr>
          <a:lstStyle/>
          <a:p>
            <a:pPr marL="0" indent="0">
              <a:buNone/>
            </a:pPr>
            <a:r>
              <a:rPr lang="fr-FR" sz="2800" dirty="0"/>
              <a:t>Concernant le </a:t>
            </a:r>
            <a:r>
              <a:rPr lang="fr-FR" sz="2800" dirty="0" err="1"/>
              <a:t>methotrexate</a:t>
            </a:r>
            <a:r>
              <a:rPr lang="fr-FR" sz="2800" dirty="0"/>
              <a:t>, quelles propositions sont exactes ? </a:t>
            </a:r>
          </a:p>
          <a:p>
            <a:pPr marL="457200" indent="-457200">
              <a:buFont typeface="+mj-lt"/>
              <a:buAutoNum type="alphaUcPeriod"/>
            </a:pPr>
            <a:r>
              <a:rPr lang="fr-FR" sz="2800" b="1" dirty="0">
                <a:solidFill>
                  <a:srgbClr val="00B050"/>
                </a:solidFill>
              </a:rPr>
              <a:t>i</a:t>
            </a:r>
            <a:r>
              <a:rPr lang="fr-FR" sz="2800" b="1">
                <a:solidFill>
                  <a:srgbClr val="00B050"/>
                </a:solidFill>
              </a:rPr>
              <a:t>ndiqué </a:t>
            </a:r>
            <a:r>
              <a:rPr lang="fr-FR" sz="2800" b="1" dirty="0">
                <a:solidFill>
                  <a:srgbClr val="00B050"/>
                </a:solidFill>
              </a:rPr>
              <a:t>en hématologie </a:t>
            </a:r>
          </a:p>
          <a:p>
            <a:pPr marL="457200" indent="-457200">
              <a:buFont typeface="+mj-lt"/>
              <a:buAutoNum type="alphaUcPeriod"/>
            </a:pPr>
            <a:r>
              <a:rPr lang="fr-FR" sz="2800" b="1" dirty="0">
                <a:solidFill>
                  <a:srgbClr val="00B050"/>
                </a:solidFill>
              </a:rPr>
              <a:t>u</a:t>
            </a:r>
            <a:r>
              <a:rPr lang="fr-FR" sz="2800" b="1">
                <a:solidFill>
                  <a:srgbClr val="00B050"/>
                </a:solidFill>
              </a:rPr>
              <a:t>tilisé </a:t>
            </a:r>
            <a:r>
              <a:rPr lang="fr-FR" sz="2800" b="1" dirty="0">
                <a:solidFill>
                  <a:srgbClr val="00B050"/>
                </a:solidFill>
              </a:rPr>
              <a:t>par voie IV</a:t>
            </a:r>
          </a:p>
          <a:p>
            <a:pPr marL="457200" indent="-457200">
              <a:buFont typeface="+mj-lt"/>
              <a:buAutoNum type="alphaUcPeriod"/>
            </a:pPr>
            <a:r>
              <a:rPr lang="fr-FR" sz="2800" b="1" dirty="0">
                <a:solidFill>
                  <a:srgbClr val="00B050"/>
                </a:solidFill>
              </a:rPr>
              <a:t>é</a:t>
            </a:r>
            <a:r>
              <a:rPr lang="fr-FR" sz="2800" b="1">
                <a:solidFill>
                  <a:srgbClr val="00B050"/>
                </a:solidFill>
              </a:rPr>
              <a:t>limination </a:t>
            </a:r>
            <a:r>
              <a:rPr lang="fr-FR" sz="2800" b="1" dirty="0">
                <a:solidFill>
                  <a:srgbClr val="00B050"/>
                </a:solidFill>
              </a:rPr>
              <a:t>rénale</a:t>
            </a:r>
          </a:p>
          <a:p>
            <a:pPr marL="457200" indent="-457200">
              <a:buFont typeface="+mj-lt"/>
              <a:buAutoNum type="alphaUcPeriod"/>
            </a:pPr>
            <a:r>
              <a:rPr lang="fr-FR" sz="2800" dirty="0"/>
              <a:t>i</a:t>
            </a:r>
            <a:r>
              <a:rPr lang="fr-FR" sz="2800"/>
              <a:t>nhibe </a:t>
            </a:r>
            <a:r>
              <a:rPr lang="fr-FR" sz="2800" dirty="0"/>
              <a:t>la cyclooxygénase de type 2</a:t>
            </a:r>
          </a:p>
          <a:p>
            <a:pPr marL="457200" indent="-457200">
              <a:buFont typeface="+mj-lt"/>
              <a:buAutoNum type="alphaUcPeriod"/>
            </a:pPr>
            <a:r>
              <a:rPr lang="fr-FR" sz="2800" b="1" dirty="0">
                <a:solidFill>
                  <a:srgbClr val="00B050"/>
                </a:solidFill>
              </a:rPr>
              <a:t>t</a:t>
            </a:r>
            <a:r>
              <a:rPr lang="fr-FR" sz="2800" b="1">
                <a:solidFill>
                  <a:srgbClr val="00B050"/>
                </a:solidFill>
              </a:rPr>
              <a:t>ératogène </a:t>
            </a:r>
            <a:endParaRPr lang="fr-FR" sz="2800" b="1" dirty="0">
              <a:solidFill>
                <a:srgbClr val="00B050"/>
              </a:solidFill>
            </a:endParaRPr>
          </a:p>
          <a:p>
            <a:pPr marL="0" indent="0">
              <a:buNone/>
            </a:pPr>
            <a:endParaRPr lang="fr-FR" sz="2800" dirty="0"/>
          </a:p>
          <a:p>
            <a:pPr>
              <a:buFontTx/>
              <a:buChar char="-"/>
            </a:pPr>
            <a:endParaRPr lang="fr-FR" sz="2800"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76</a:t>
            </a:fld>
            <a:endParaRPr lang="fr-BE"/>
          </a:p>
        </p:txBody>
      </p:sp>
      <p:sp>
        <p:nvSpPr>
          <p:cNvPr id="7" name="Titre 1">
            <a:extLst>
              <a:ext uri="{FF2B5EF4-FFF2-40B4-BE49-F238E27FC236}">
                <a16:creationId xmlns:a16="http://schemas.microsoft.com/office/drawing/2014/main" id="{6F4A7999-7C9F-4B92-B345-4F0D2197247F}"/>
              </a:ext>
            </a:extLst>
          </p:cNvPr>
          <p:cNvSpPr txBox="1">
            <a:spLocks/>
          </p:cNvSpPr>
          <p:nvPr/>
        </p:nvSpPr>
        <p:spPr>
          <a:xfrm>
            <a:off x="395536" y="92076"/>
            <a:ext cx="8229600" cy="42155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000" b="1" dirty="0">
                <a:solidFill>
                  <a:schemeClr val="tx2"/>
                </a:solidFill>
              </a:rPr>
              <a:t>Cas n°5 – Erreur médicamenteuse</a:t>
            </a:r>
          </a:p>
        </p:txBody>
      </p:sp>
    </p:spTree>
    <p:extLst>
      <p:ext uri="{BB962C8B-B14F-4D97-AF65-F5344CB8AC3E}">
        <p14:creationId xmlns:p14="http://schemas.microsoft.com/office/powerpoint/2010/main" val="6057842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F4668DC-857F-487D-BFFA-8C0CA5037977}" type="slidenum">
              <a:rPr lang="fr-BE" smtClean="0"/>
              <a:t>77</a:t>
            </a:fld>
            <a:endParaRPr lang="fr-BE"/>
          </a:p>
        </p:txBody>
      </p:sp>
      <p:pic>
        <p:nvPicPr>
          <p:cNvPr id="5" name="Image 4"/>
          <p:cNvPicPr>
            <a:picLocks noChangeAspect="1"/>
          </p:cNvPicPr>
          <p:nvPr/>
        </p:nvPicPr>
        <p:blipFill>
          <a:blip r:embed="rId2"/>
          <a:stretch>
            <a:fillRect/>
          </a:stretch>
        </p:blipFill>
        <p:spPr>
          <a:xfrm>
            <a:off x="971600" y="214312"/>
            <a:ext cx="7353300" cy="632460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0" y="6583239"/>
            <a:ext cx="8891005" cy="276999"/>
          </a:xfrm>
          <a:prstGeom prst="rect">
            <a:avLst/>
          </a:prstGeom>
        </p:spPr>
        <p:txBody>
          <a:bodyPr wrap="square">
            <a:spAutoFit/>
          </a:bodyPr>
          <a:lstStyle/>
          <a:p>
            <a:r>
              <a:rPr lang="fr-FR" sz="1200" i="1" dirty="0" err="1">
                <a:solidFill>
                  <a:schemeClr val="bg1">
                    <a:lumMod val="65000"/>
                  </a:schemeClr>
                </a:solidFill>
              </a:rPr>
              <a:t>Daien</a:t>
            </a:r>
            <a:r>
              <a:rPr lang="fr-FR" sz="1200" i="1" dirty="0">
                <a:solidFill>
                  <a:schemeClr val="bg1">
                    <a:lumMod val="65000"/>
                  </a:schemeClr>
                </a:solidFill>
              </a:rPr>
              <a:t> C, et al. Update of French society for </a:t>
            </a:r>
            <a:r>
              <a:rPr lang="fr-FR" sz="1200" i="1" dirty="0" err="1">
                <a:solidFill>
                  <a:schemeClr val="bg1">
                    <a:lumMod val="65000"/>
                  </a:schemeClr>
                </a:solidFill>
              </a:rPr>
              <a:t>rheumatology</a:t>
            </a:r>
            <a:r>
              <a:rPr lang="fr-FR" sz="1200" i="1" dirty="0">
                <a:solidFill>
                  <a:schemeClr val="bg1">
                    <a:lumMod val="65000"/>
                  </a:schemeClr>
                </a:solidFill>
              </a:rPr>
              <a:t> </a:t>
            </a:r>
            <a:r>
              <a:rPr lang="fr-FR" sz="1200" i="1" dirty="0" err="1">
                <a:solidFill>
                  <a:schemeClr val="bg1">
                    <a:lumMod val="65000"/>
                  </a:schemeClr>
                </a:solidFill>
              </a:rPr>
              <a:t>recommendations</a:t>
            </a:r>
            <a:r>
              <a:rPr lang="fr-FR" sz="1200" i="1" dirty="0">
                <a:solidFill>
                  <a:schemeClr val="bg1">
                    <a:lumMod val="65000"/>
                  </a:schemeClr>
                </a:solidFill>
              </a:rPr>
              <a:t> for </a:t>
            </a:r>
            <a:r>
              <a:rPr lang="fr-FR" sz="1200" i="1" dirty="0" err="1">
                <a:solidFill>
                  <a:schemeClr val="bg1">
                    <a:lumMod val="65000"/>
                  </a:schemeClr>
                </a:solidFill>
              </a:rPr>
              <a:t>managing</a:t>
            </a:r>
            <a:r>
              <a:rPr lang="fr-FR" sz="1200" i="1" dirty="0">
                <a:solidFill>
                  <a:schemeClr val="bg1">
                    <a:lumMod val="65000"/>
                  </a:schemeClr>
                </a:solidFill>
              </a:rPr>
              <a:t> </a:t>
            </a:r>
            <a:r>
              <a:rPr lang="fr-FR" sz="1200" i="1" dirty="0" err="1">
                <a:solidFill>
                  <a:schemeClr val="bg1">
                    <a:lumMod val="65000"/>
                  </a:schemeClr>
                </a:solidFill>
              </a:rPr>
              <a:t>rheumatoid</a:t>
            </a:r>
            <a:r>
              <a:rPr lang="fr-FR" sz="1200" i="1" dirty="0">
                <a:solidFill>
                  <a:schemeClr val="bg1">
                    <a:lumMod val="65000"/>
                  </a:schemeClr>
                </a:solidFill>
              </a:rPr>
              <a:t> </a:t>
            </a:r>
            <a:r>
              <a:rPr lang="fr-FR" sz="1200" i="1" dirty="0" err="1">
                <a:solidFill>
                  <a:schemeClr val="bg1">
                    <a:lumMod val="65000"/>
                  </a:schemeClr>
                </a:solidFill>
              </a:rPr>
              <a:t>arthritis</a:t>
            </a:r>
            <a:r>
              <a:rPr lang="fr-FR" sz="1200" i="1" dirty="0">
                <a:solidFill>
                  <a:schemeClr val="bg1">
                    <a:lumMod val="65000"/>
                  </a:schemeClr>
                </a:solidFill>
              </a:rPr>
              <a:t>. Joint Bone </a:t>
            </a:r>
            <a:r>
              <a:rPr lang="fr-FR" sz="1200" i="1" dirty="0" err="1">
                <a:solidFill>
                  <a:schemeClr val="bg1">
                    <a:lumMod val="65000"/>
                  </a:schemeClr>
                </a:solidFill>
              </a:rPr>
              <a:t>Spine</a:t>
            </a:r>
            <a:r>
              <a:rPr lang="fr-FR" sz="1200" i="1" dirty="0">
                <a:solidFill>
                  <a:schemeClr val="bg1">
                    <a:lumMod val="65000"/>
                  </a:schemeClr>
                </a:solidFill>
              </a:rPr>
              <a:t>. 2019. </a:t>
            </a:r>
          </a:p>
        </p:txBody>
      </p:sp>
    </p:spTree>
    <p:extLst>
      <p:ext uri="{BB962C8B-B14F-4D97-AF65-F5344CB8AC3E}">
        <p14:creationId xmlns:p14="http://schemas.microsoft.com/office/powerpoint/2010/main" val="21755520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19" y="1196753"/>
            <a:ext cx="8777873" cy="2304256"/>
          </a:xfrm>
        </p:spPr>
        <p:txBody>
          <a:bodyPr>
            <a:normAutofit/>
          </a:bodyPr>
          <a:lstStyle/>
          <a:p>
            <a:pPr marL="0" indent="0">
              <a:buNone/>
            </a:pPr>
            <a:r>
              <a:rPr lang="fr-FR" sz="2400" dirty="0"/>
              <a:t>Femme 44 ans </a:t>
            </a:r>
          </a:p>
          <a:p>
            <a:pPr marL="0" indent="0">
              <a:buNone/>
            </a:pPr>
            <a:r>
              <a:rPr lang="fr-FR" sz="2400" dirty="0"/>
              <a:t>ATCD : polyarthrite rhumatoïde</a:t>
            </a:r>
          </a:p>
          <a:p>
            <a:pPr marL="0" indent="0">
              <a:buNone/>
            </a:pPr>
            <a:r>
              <a:rPr lang="fr-FR" sz="2400" dirty="0"/>
              <a:t>Traitement habituel : </a:t>
            </a:r>
          </a:p>
          <a:p>
            <a:pPr>
              <a:buFontTx/>
              <a:buChar char="-"/>
            </a:pPr>
            <a:r>
              <a:rPr lang="fr-FR" sz="2400" dirty="0"/>
              <a:t>Méthotrexate per os 15 mg/semaine (depuis 2 ans)</a:t>
            </a:r>
          </a:p>
          <a:p>
            <a:pPr>
              <a:buFontTx/>
              <a:buChar char="-"/>
            </a:pPr>
            <a:r>
              <a:rPr lang="fr-FR" sz="2400" dirty="0"/>
              <a:t>Prednisone 5 mg/j débuté il y a deux semaines</a:t>
            </a:r>
          </a:p>
          <a:p>
            <a:pPr marL="0" indent="0">
              <a:buNone/>
            </a:pPr>
            <a:endParaRPr lang="fr-FR" sz="2400" dirty="0"/>
          </a:p>
          <a:p>
            <a:pPr>
              <a:buFontTx/>
              <a:buChar char="-"/>
            </a:pPr>
            <a:endParaRPr lang="fr-FR" sz="2400"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78</a:t>
            </a:fld>
            <a:endParaRPr lang="fr-BE"/>
          </a:p>
        </p:txBody>
      </p:sp>
      <p:sp>
        <p:nvSpPr>
          <p:cNvPr id="5" name="ZoneTexte 4"/>
          <p:cNvSpPr txBox="1"/>
          <p:nvPr/>
        </p:nvSpPr>
        <p:spPr>
          <a:xfrm>
            <a:off x="262378" y="3789040"/>
            <a:ext cx="8702110" cy="2308324"/>
          </a:xfrm>
          <a:prstGeom prst="rect">
            <a:avLst/>
          </a:prstGeom>
          <a:noFill/>
        </p:spPr>
        <p:txBody>
          <a:bodyPr wrap="square" rtlCol="0">
            <a:spAutoFit/>
          </a:bodyPr>
          <a:lstStyle/>
          <a:p>
            <a:pPr marL="342900" indent="-342900" algn="just">
              <a:buFont typeface="Arial" panose="020B0604020202020204" pitchFamily="34" charset="0"/>
              <a:buChar char="•"/>
            </a:pPr>
            <a:r>
              <a:rPr lang="fr-FR" sz="2400"/>
              <a:t>Au bout de 2 semaines, apparition d’aphtes et elle va consulter son médecin traitant </a:t>
            </a:r>
          </a:p>
          <a:p>
            <a:pPr marL="342900" indent="-342900" algn="just">
              <a:buFont typeface="Arial" panose="020B0604020202020204" pitchFamily="34" charset="0"/>
              <a:buChar char="•"/>
            </a:pPr>
            <a:endParaRPr lang="fr-FR" sz="2400"/>
          </a:p>
          <a:p>
            <a:pPr marL="342900" indent="-342900" algn="just">
              <a:buFont typeface="Arial" panose="020B0604020202020204" pitchFamily="34" charset="0"/>
              <a:buChar char="•"/>
            </a:pPr>
            <a:r>
              <a:rPr lang="fr-FR" sz="2400"/>
              <a:t>A l’interrogatoire, le médecin constate qu’elle a mal compris la prescription et qu’au lieu de prendre la prednisone tous les jours, elle prend le méthotrexate</a:t>
            </a:r>
          </a:p>
        </p:txBody>
      </p:sp>
      <p:sp>
        <p:nvSpPr>
          <p:cNvPr id="8" name="Titre 1">
            <a:extLst>
              <a:ext uri="{FF2B5EF4-FFF2-40B4-BE49-F238E27FC236}">
                <a16:creationId xmlns:a16="http://schemas.microsoft.com/office/drawing/2014/main" id="{B1CB495E-B499-4FFA-882B-38915E5EF1B1}"/>
              </a:ext>
            </a:extLst>
          </p:cNvPr>
          <p:cNvSpPr txBox="1">
            <a:spLocks/>
          </p:cNvSpPr>
          <p:nvPr/>
        </p:nvSpPr>
        <p:spPr>
          <a:xfrm>
            <a:off x="395536" y="92076"/>
            <a:ext cx="8229600" cy="42155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000" b="1" dirty="0">
                <a:solidFill>
                  <a:schemeClr val="tx2"/>
                </a:solidFill>
              </a:rPr>
              <a:t>Cas n°5 – Erreur médicamenteuse</a:t>
            </a:r>
          </a:p>
        </p:txBody>
      </p:sp>
    </p:spTree>
    <p:extLst>
      <p:ext uri="{BB962C8B-B14F-4D97-AF65-F5344CB8AC3E}">
        <p14:creationId xmlns:p14="http://schemas.microsoft.com/office/powerpoint/2010/main" val="10446143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052736"/>
            <a:ext cx="8856984" cy="4525963"/>
          </a:xfrm>
        </p:spPr>
        <p:txBody>
          <a:bodyPr/>
          <a:lstStyle/>
          <a:p>
            <a:pPr algn="just"/>
            <a:r>
              <a:rPr lang="fr-FR" dirty="0"/>
              <a:t>Quels sont les risques liés à cette erreur ? </a:t>
            </a:r>
          </a:p>
          <a:p>
            <a:pPr marL="971550" lvl="1" indent="-514350" algn="just">
              <a:buFont typeface="+mj-lt"/>
              <a:buAutoNum type="alphaUcPeriod"/>
            </a:pPr>
            <a:r>
              <a:rPr lang="fr-FR" dirty="0"/>
              <a:t>a</a:t>
            </a:r>
            <a:r>
              <a:rPr lang="fr-FR"/>
              <a:t>ucun </a:t>
            </a:r>
            <a:r>
              <a:rPr lang="fr-FR" dirty="0"/>
              <a:t>car on reste sur de faible dose de méthotrexate</a:t>
            </a:r>
          </a:p>
          <a:p>
            <a:pPr marL="971550" lvl="1" indent="-514350" algn="just">
              <a:buFont typeface="+mj-lt"/>
              <a:buAutoNum type="alphaUcPeriod"/>
            </a:pPr>
            <a:r>
              <a:rPr lang="fr-FR" dirty="0"/>
              <a:t>a</a:t>
            </a:r>
            <a:r>
              <a:rPr lang="fr-FR"/>
              <a:t>ucun </a:t>
            </a:r>
            <a:r>
              <a:rPr lang="fr-FR" dirty="0"/>
              <a:t>car l’erreur a duré seulement deux semaines</a:t>
            </a:r>
          </a:p>
          <a:p>
            <a:pPr marL="971550" lvl="1" indent="-514350" algn="just">
              <a:buFont typeface="+mj-lt"/>
              <a:buAutoNum type="alphaUcPeriod"/>
            </a:pPr>
            <a:r>
              <a:rPr lang="fr-FR" dirty="0"/>
              <a:t>i</a:t>
            </a:r>
            <a:r>
              <a:rPr lang="fr-FR"/>
              <a:t>l </a:t>
            </a:r>
            <a:r>
              <a:rPr lang="fr-FR" dirty="0"/>
              <a:t>existe un risque d’atteinte dermatologique sévère </a:t>
            </a:r>
          </a:p>
          <a:p>
            <a:pPr marL="971550" lvl="1" indent="-514350" algn="just">
              <a:buFont typeface="+mj-lt"/>
              <a:buAutoNum type="alphaUcPeriod"/>
            </a:pPr>
            <a:r>
              <a:rPr lang="fr-FR" dirty="0"/>
              <a:t>i</a:t>
            </a:r>
            <a:r>
              <a:rPr lang="fr-FR"/>
              <a:t>l </a:t>
            </a:r>
            <a:r>
              <a:rPr lang="fr-FR" dirty="0"/>
              <a:t>existe un risque d’atteinte hématologique</a:t>
            </a:r>
          </a:p>
          <a:p>
            <a:pPr marL="971550" lvl="1" indent="-514350" algn="just">
              <a:buFont typeface="+mj-lt"/>
              <a:buAutoNum type="alphaUcPeriod"/>
            </a:pPr>
            <a:r>
              <a:rPr lang="fr-FR" dirty="0"/>
              <a:t>i</a:t>
            </a:r>
            <a:r>
              <a:rPr lang="fr-FR"/>
              <a:t>l </a:t>
            </a:r>
            <a:r>
              <a:rPr lang="fr-FR" dirty="0"/>
              <a:t>existe un risque d’insuffisance rénale aiguë</a:t>
            </a:r>
          </a:p>
          <a:p>
            <a:pPr lvl="1" algn="just"/>
            <a:endParaRPr lang="fr-FR" dirty="0"/>
          </a:p>
          <a:p>
            <a:pPr lvl="1" algn="just"/>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79</a:t>
            </a:fld>
            <a:endParaRPr lang="fr-BE"/>
          </a:p>
        </p:txBody>
      </p:sp>
      <p:sp>
        <p:nvSpPr>
          <p:cNvPr id="7" name="Titre 1">
            <a:extLst>
              <a:ext uri="{FF2B5EF4-FFF2-40B4-BE49-F238E27FC236}">
                <a16:creationId xmlns:a16="http://schemas.microsoft.com/office/drawing/2014/main" id="{7EBF4E97-4CB8-454F-9493-D4994492065A}"/>
              </a:ext>
            </a:extLst>
          </p:cNvPr>
          <p:cNvSpPr txBox="1">
            <a:spLocks/>
          </p:cNvSpPr>
          <p:nvPr/>
        </p:nvSpPr>
        <p:spPr>
          <a:xfrm>
            <a:off x="395536" y="92076"/>
            <a:ext cx="8229600" cy="42155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000" b="1" dirty="0">
                <a:solidFill>
                  <a:schemeClr val="tx2"/>
                </a:solidFill>
              </a:rPr>
              <a:t>Cas n°5 – Erreur médicamenteuse</a:t>
            </a:r>
          </a:p>
        </p:txBody>
      </p:sp>
    </p:spTree>
    <p:extLst>
      <p:ext uri="{BB962C8B-B14F-4D97-AF65-F5344CB8AC3E}">
        <p14:creationId xmlns:p14="http://schemas.microsoft.com/office/powerpoint/2010/main" val="1950053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62074"/>
          </a:xfrm>
        </p:spPr>
        <p:txBody>
          <a:bodyPr>
            <a:noAutofit/>
          </a:bodyPr>
          <a:lstStyle/>
          <a:p>
            <a:r>
              <a:rPr lang="fr-FR" sz="4000" b="1" dirty="0">
                <a:solidFill>
                  <a:schemeClr val="tx2"/>
                </a:solidFill>
              </a:rPr>
              <a:t>Cas n°1 - CONTRACEPTION</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176" y="1144624"/>
            <a:ext cx="7518857" cy="559674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166109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052736"/>
            <a:ext cx="8856984" cy="4525963"/>
          </a:xfrm>
        </p:spPr>
        <p:txBody>
          <a:bodyPr/>
          <a:lstStyle/>
          <a:p>
            <a:pPr algn="just"/>
            <a:r>
              <a:rPr lang="fr-FR" dirty="0"/>
              <a:t>Quels sont les risques liés à cette erreur ? </a:t>
            </a:r>
          </a:p>
          <a:p>
            <a:pPr marL="971550" lvl="1" indent="-514350" algn="just">
              <a:buFont typeface="+mj-lt"/>
              <a:buAutoNum type="alphaUcPeriod"/>
            </a:pPr>
            <a:r>
              <a:rPr lang="fr-FR" dirty="0"/>
              <a:t>a</a:t>
            </a:r>
            <a:r>
              <a:rPr lang="fr-FR"/>
              <a:t>ucun </a:t>
            </a:r>
            <a:r>
              <a:rPr lang="fr-FR" dirty="0"/>
              <a:t>car on reste sur de faible dose de méthotrexate</a:t>
            </a:r>
          </a:p>
          <a:p>
            <a:pPr marL="971550" lvl="1" indent="-514350" algn="just">
              <a:buFont typeface="+mj-lt"/>
              <a:buAutoNum type="alphaUcPeriod"/>
            </a:pPr>
            <a:r>
              <a:rPr lang="fr-FR" dirty="0"/>
              <a:t>a</a:t>
            </a:r>
            <a:r>
              <a:rPr lang="fr-FR"/>
              <a:t>ucun </a:t>
            </a:r>
            <a:r>
              <a:rPr lang="fr-FR" dirty="0"/>
              <a:t>car l’erreur a duré seulement deux semaines</a:t>
            </a:r>
          </a:p>
          <a:p>
            <a:pPr marL="971550" lvl="1" indent="-514350" algn="just">
              <a:buFont typeface="+mj-lt"/>
              <a:buAutoNum type="alphaUcPeriod"/>
            </a:pPr>
            <a:r>
              <a:rPr lang="fr-FR" dirty="0"/>
              <a:t>i</a:t>
            </a:r>
            <a:r>
              <a:rPr lang="fr-FR"/>
              <a:t>l </a:t>
            </a:r>
            <a:r>
              <a:rPr lang="fr-FR" dirty="0"/>
              <a:t>existe un risque d’atteinte dermatologique sévère </a:t>
            </a:r>
          </a:p>
          <a:p>
            <a:pPr marL="971550" lvl="1" indent="-514350" algn="just">
              <a:buFont typeface="+mj-lt"/>
              <a:buAutoNum type="alphaUcPeriod"/>
            </a:pPr>
            <a:r>
              <a:rPr lang="fr-FR" b="1" dirty="0">
                <a:solidFill>
                  <a:srgbClr val="00B050"/>
                </a:solidFill>
              </a:rPr>
              <a:t>i</a:t>
            </a:r>
            <a:r>
              <a:rPr lang="fr-FR" b="1">
                <a:solidFill>
                  <a:srgbClr val="00B050"/>
                </a:solidFill>
              </a:rPr>
              <a:t>l </a:t>
            </a:r>
            <a:r>
              <a:rPr lang="fr-FR" b="1" dirty="0">
                <a:solidFill>
                  <a:srgbClr val="00B050"/>
                </a:solidFill>
              </a:rPr>
              <a:t>existe un risque d’atteinte hématologique</a:t>
            </a:r>
          </a:p>
          <a:p>
            <a:pPr marL="971550" lvl="1" indent="-514350" algn="just">
              <a:buFont typeface="+mj-lt"/>
              <a:buAutoNum type="alphaUcPeriod"/>
            </a:pPr>
            <a:r>
              <a:rPr lang="fr-FR" b="1" dirty="0">
                <a:solidFill>
                  <a:srgbClr val="00B050"/>
                </a:solidFill>
              </a:rPr>
              <a:t>i</a:t>
            </a:r>
            <a:r>
              <a:rPr lang="fr-FR" b="1">
                <a:solidFill>
                  <a:srgbClr val="00B050"/>
                </a:solidFill>
              </a:rPr>
              <a:t>l </a:t>
            </a:r>
            <a:r>
              <a:rPr lang="fr-FR" b="1" dirty="0">
                <a:solidFill>
                  <a:srgbClr val="00B050"/>
                </a:solidFill>
              </a:rPr>
              <a:t>existe un risque d’insuffisance rénale aiguë</a:t>
            </a:r>
          </a:p>
          <a:p>
            <a:pPr lvl="1" algn="just"/>
            <a:endParaRPr lang="fr-FR" dirty="0"/>
          </a:p>
          <a:p>
            <a:pPr lvl="1" algn="just"/>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80</a:t>
            </a:fld>
            <a:endParaRPr lang="fr-BE"/>
          </a:p>
        </p:txBody>
      </p:sp>
      <p:sp>
        <p:nvSpPr>
          <p:cNvPr id="7" name="Titre 1">
            <a:extLst>
              <a:ext uri="{FF2B5EF4-FFF2-40B4-BE49-F238E27FC236}">
                <a16:creationId xmlns:a16="http://schemas.microsoft.com/office/drawing/2014/main" id="{0017BBC6-0675-48C5-BA7D-3E11699F4B49}"/>
              </a:ext>
            </a:extLst>
          </p:cNvPr>
          <p:cNvSpPr txBox="1">
            <a:spLocks/>
          </p:cNvSpPr>
          <p:nvPr/>
        </p:nvSpPr>
        <p:spPr>
          <a:xfrm>
            <a:off x="395536" y="92076"/>
            <a:ext cx="8229600" cy="42155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000" b="1" dirty="0">
                <a:solidFill>
                  <a:schemeClr val="tx2"/>
                </a:solidFill>
              </a:rPr>
              <a:t>Cas n°5 – Erreur médicamenteuse</a:t>
            </a:r>
          </a:p>
        </p:txBody>
      </p:sp>
    </p:spTree>
    <p:extLst>
      <p:ext uri="{BB962C8B-B14F-4D97-AF65-F5344CB8AC3E}">
        <p14:creationId xmlns:p14="http://schemas.microsoft.com/office/powerpoint/2010/main" val="32261088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F4668DC-857F-487D-BFFA-8C0CA5037977}" type="slidenum">
              <a:rPr lang="fr-BE" smtClean="0"/>
              <a:t>81</a:t>
            </a:fld>
            <a:endParaRPr lang="fr-BE"/>
          </a:p>
        </p:txBody>
      </p:sp>
      <p:sp>
        <p:nvSpPr>
          <p:cNvPr id="5" name="ZoneTexte 4"/>
          <p:cNvSpPr txBox="1"/>
          <p:nvPr/>
        </p:nvSpPr>
        <p:spPr>
          <a:xfrm>
            <a:off x="262378" y="908720"/>
            <a:ext cx="8702110" cy="2308324"/>
          </a:xfrm>
          <a:prstGeom prst="rect">
            <a:avLst/>
          </a:prstGeom>
          <a:noFill/>
        </p:spPr>
        <p:txBody>
          <a:bodyPr wrap="square" rtlCol="0">
            <a:spAutoFit/>
          </a:bodyPr>
          <a:lstStyle/>
          <a:p>
            <a:pPr marL="342900" indent="-342900" algn="just">
              <a:buFont typeface="Arial" panose="020B0604020202020204" pitchFamily="34" charset="0"/>
              <a:buChar char="•"/>
            </a:pPr>
            <a:r>
              <a:rPr lang="fr-FR" sz="2400"/>
              <a:t>Au bout de 2 semaines, apparition d’aphtes et elle va consulter son médecin traitant </a:t>
            </a:r>
          </a:p>
          <a:p>
            <a:pPr marL="342900" indent="-342900" algn="just">
              <a:buFont typeface="Arial" panose="020B0604020202020204" pitchFamily="34" charset="0"/>
              <a:buChar char="•"/>
            </a:pPr>
            <a:endParaRPr lang="fr-FR" sz="2400"/>
          </a:p>
          <a:p>
            <a:pPr marL="342900" indent="-342900" algn="just">
              <a:buFont typeface="Arial" panose="020B0604020202020204" pitchFamily="34" charset="0"/>
              <a:buChar char="•"/>
            </a:pPr>
            <a:r>
              <a:rPr lang="fr-FR" sz="2400"/>
              <a:t>A l’interrogatoire, le médecin constate qu’elle a mal compris la prescription et qu’au lieu de prendre la prednisone tous les jours, elle prend le méthotrexate</a:t>
            </a:r>
          </a:p>
        </p:txBody>
      </p:sp>
      <p:sp>
        <p:nvSpPr>
          <p:cNvPr id="7" name="ZoneTexte 6"/>
          <p:cNvSpPr txBox="1"/>
          <p:nvPr/>
        </p:nvSpPr>
        <p:spPr>
          <a:xfrm>
            <a:off x="262378" y="3223405"/>
            <a:ext cx="8702110" cy="3416320"/>
          </a:xfrm>
          <a:prstGeom prst="rect">
            <a:avLst/>
          </a:prstGeom>
          <a:noFill/>
        </p:spPr>
        <p:txBody>
          <a:bodyPr wrap="square" rtlCol="0">
            <a:spAutoFit/>
          </a:bodyPr>
          <a:lstStyle/>
          <a:p>
            <a:pPr marL="342900" indent="-342900" algn="just">
              <a:buFont typeface="Arial" panose="020B0604020202020204" pitchFamily="34" charset="0"/>
              <a:buChar char="•"/>
            </a:pPr>
            <a:r>
              <a:rPr lang="fr-FR" sz="2400" dirty="0"/>
              <a:t>Arrêt du </a:t>
            </a:r>
            <a:r>
              <a:rPr lang="fr-FR" sz="2400" dirty="0" err="1"/>
              <a:t>methotrexate</a:t>
            </a:r>
            <a:r>
              <a:rPr lang="fr-FR" sz="2400" dirty="0"/>
              <a:t> </a:t>
            </a:r>
          </a:p>
          <a:p>
            <a:pPr marL="342900" indent="-342900" algn="just">
              <a:buFont typeface="Arial" panose="020B0604020202020204" pitchFamily="34" charset="0"/>
              <a:buChar char="•"/>
            </a:pPr>
            <a:r>
              <a:rPr lang="fr-FR" sz="2400" dirty="0"/>
              <a:t>Biologique : </a:t>
            </a:r>
          </a:p>
          <a:p>
            <a:pPr marL="342900" indent="-342900" algn="just">
              <a:buFont typeface="Arial" panose="020B0604020202020204" pitchFamily="34" charset="0"/>
              <a:buChar char="•"/>
            </a:pPr>
            <a:r>
              <a:rPr lang="fr-FR" sz="2400"/>
              <a:t>13/11 </a:t>
            </a:r>
            <a:r>
              <a:rPr lang="fr-FR" sz="2400" dirty="0"/>
              <a:t>: GB 5.6 G/L ; PNN 3.5 G/L</a:t>
            </a:r>
          </a:p>
          <a:p>
            <a:pPr marL="342900" indent="-342900" algn="just">
              <a:buFont typeface="Arial" panose="020B0604020202020204" pitchFamily="34" charset="0"/>
              <a:buChar char="•"/>
            </a:pPr>
            <a:r>
              <a:rPr lang="fr-FR" sz="2400"/>
              <a:t>23/01 </a:t>
            </a:r>
            <a:r>
              <a:rPr lang="fr-FR" sz="2400" dirty="0"/>
              <a:t>: </a:t>
            </a:r>
            <a:r>
              <a:rPr lang="fr-FR" sz="2400" b="1" dirty="0"/>
              <a:t>GB 2.56 G/L ; PNN 0.86 G/L </a:t>
            </a:r>
            <a:r>
              <a:rPr lang="fr-FR" sz="2400" dirty="0"/>
              <a:t>; </a:t>
            </a:r>
            <a:r>
              <a:rPr lang="fr-FR" sz="2400" dirty="0" err="1"/>
              <a:t>Hb</a:t>
            </a:r>
            <a:r>
              <a:rPr lang="fr-FR" sz="2400" dirty="0"/>
              <a:t> 11.5 g/L ; </a:t>
            </a:r>
            <a:r>
              <a:rPr lang="fr-FR" sz="2400" dirty="0" err="1"/>
              <a:t>plaq</a:t>
            </a:r>
            <a:r>
              <a:rPr lang="fr-FR" sz="2400" dirty="0"/>
              <a:t> 496 G/L ; </a:t>
            </a:r>
            <a:r>
              <a:rPr lang="fr-FR" sz="2400" dirty="0" err="1"/>
              <a:t>Creat</a:t>
            </a:r>
            <a:r>
              <a:rPr lang="fr-FR" sz="2400" dirty="0"/>
              <a:t> normale ; bilan hépatique normal</a:t>
            </a:r>
          </a:p>
          <a:p>
            <a:pPr marL="342900" indent="-342900" algn="just">
              <a:buFont typeface="Arial" panose="020B0604020202020204" pitchFamily="34" charset="0"/>
              <a:buChar char="•"/>
            </a:pPr>
            <a:r>
              <a:rPr lang="fr-FR" sz="2400" dirty="0"/>
              <a:t>Avis hématologique : </a:t>
            </a:r>
            <a:r>
              <a:rPr lang="fr-FR" sz="2400" b="1" dirty="0"/>
              <a:t>acide folinique </a:t>
            </a:r>
            <a:r>
              <a:rPr lang="fr-FR" sz="2400" dirty="0"/>
              <a:t>25 mg x4/j pendant une semaine puis </a:t>
            </a:r>
            <a:r>
              <a:rPr lang="fr-FR" sz="2400" b="1" dirty="0"/>
              <a:t>acide folique </a:t>
            </a:r>
            <a:r>
              <a:rPr lang="fr-FR" sz="2400" dirty="0"/>
              <a:t>5 mg pendant 7 à 15 jours. Surveillance NFS deux fois par semaine. Bain de bouche si besoin. </a:t>
            </a:r>
            <a:endParaRPr lang="fr-FR" sz="3200" dirty="0"/>
          </a:p>
          <a:p>
            <a:pPr marL="342900" indent="-342900" algn="just">
              <a:buFont typeface="Arial" panose="020B0604020202020204" pitchFamily="34" charset="0"/>
              <a:buChar char="•"/>
            </a:pPr>
            <a:endParaRPr lang="fr-FR" sz="2400" dirty="0"/>
          </a:p>
        </p:txBody>
      </p:sp>
      <p:sp>
        <p:nvSpPr>
          <p:cNvPr id="8" name="Titre 1">
            <a:extLst>
              <a:ext uri="{FF2B5EF4-FFF2-40B4-BE49-F238E27FC236}">
                <a16:creationId xmlns:a16="http://schemas.microsoft.com/office/drawing/2014/main" id="{E153A98E-BC0F-4961-8DF4-C824C6B0284A}"/>
              </a:ext>
            </a:extLst>
          </p:cNvPr>
          <p:cNvSpPr txBox="1">
            <a:spLocks/>
          </p:cNvSpPr>
          <p:nvPr/>
        </p:nvSpPr>
        <p:spPr>
          <a:xfrm>
            <a:off x="395536" y="92076"/>
            <a:ext cx="8229600" cy="42155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000" b="1" dirty="0">
                <a:solidFill>
                  <a:schemeClr val="tx2"/>
                </a:solidFill>
              </a:rPr>
              <a:t>Cas n°5 – Erreur médicamenteuse</a:t>
            </a:r>
          </a:p>
        </p:txBody>
      </p:sp>
    </p:spTree>
    <p:extLst>
      <p:ext uri="{BB962C8B-B14F-4D97-AF65-F5344CB8AC3E}">
        <p14:creationId xmlns:p14="http://schemas.microsoft.com/office/powerpoint/2010/main" val="242326360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628800"/>
            <a:ext cx="8712968" cy="4525963"/>
          </a:xfrm>
        </p:spPr>
        <p:txBody>
          <a:bodyPr>
            <a:normAutofit lnSpcReduction="10000"/>
          </a:bodyPr>
          <a:lstStyle/>
          <a:p>
            <a:pPr algn="just"/>
            <a:r>
              <a:rPr lang="fr-FR" dirty="0"/>
              <a:t>Quel est l’intérêt d’administrer de l’acide folinique dans ces circonstances ? </a:t>
            </a:r>
          </a:p>
          <a:p>
            <a:pPr marL="914400" lvl="1" indent="-514350" algn="just">
              <a:buFont typeface="+mj-lt"/>
              <a:buAutoNum type="alphaUcPeriod"/>
            </a:pPr>
            <a:r>
              <a:rPr lang="fr-FR" dirty="0"/>
              <a:t>Limiter la toxicité hématologique du méthotrexate</a:t>
            </a:r>
          </a:p>
          <a:p>
            <a:pPr marL="914400" lvl="1" indent="-514350" algn="just">
              <a:buFont typeface="+mj-lt"/>
              <a:buAutoNum type="alphaUcPeriod"/>
            </a:pPr>
            <a:r>
              <a:rPr lang="fr-FR" dirty="0"/>
              <a:t>Limiter la toxicité rénale du méthotrexate</a:t>
            </a:r>
          </a:p>
          <a:p>
            <a:pPr marL="914400" lvl="1" indent="-514350" algn="just">
              <a:buFont typeface="+mj-lt"/>
              <a:buAutoNum type="alphaUcPeriod"/>
            </a:pPr>
            <a:r>
              <a:rPr lang="fr-FR" dirty="0"/>
              <a:t>L’acide </a:t>
            </a:r>
            <a:r>
              <a:rPr lang="fr-FR"/>
              <a:t>folinique a </a:t>
            </a:r>
            <a:r>
              <a:rPr lang="fr-FR" dirty="0"/>
              <a:t>un intérêt car la dihydrofolate réductase continue à être inhibée par le méthotrexate</a:t>
            </a:r>
          </a:p>
          <a:p>
            <a:pPr marL="914400" lvl="1" indent="-514350" algn="just">
              <a:buFont typeface="+mj-lt"/>
              <a:buAutoNum type="alphaUcPeriod"/>
            </a:pPr>
            <a:r>
              <a:rPr lang="fr-FR" dirty="0"/>
              <a:t>L’acide folinique est </a:t>
            </a:r>
            <a:r>
              <a:rPr lang="fr-FR"/>
              <a:t>plus puissant </a:t>
            </a:r>
            <a:r>
              <a:rPr lang="fr-FR" dirty="0"/>
              <a:t>que l’acide folique</a:t>
            </a:r>
          </a:p>
          <a:p>
            <a:pPr marL="914400" lvl="1" indent="-514350" algn="just">
              <a:buFont typeface="+mj-lt"/>
              <a:buAutoNum type="alphaUcPeriod"/>
            </a:pPr>
            <a:r>
              <a:rPr lang="fr-FR" dirty="0"/>
              <a:t>L’action de l’acide folinique est équivalente à cette de l’acide folique</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82</a:t>
            </a:fld>
            <a:endParaRPr lang="fr-BE"/>
          </a:p>
        </p:txBody>
      </p:sp>
      <p:sp>
        <p:nvSpPr>
          <p:cNvPr id="7" name="Titre 1">
            <a:extLst>
              <a:ext uri="{FF2B5EF4-FFF2-40B4-BE49-F238E27FC236}">
                <a16:creationId xmlns:a16="http://schemas.microsoft.com/office/drawing/2014/main" id="{6C856824-333F-4931-83C2-DB00BBF75AE0}"/>
              </a:ext>
            </a:extLst>
          </p:cNvPr>
          <p:cNvSpPr txBox="1">
            <a:spLocks/>
          </p:cNvSpPr>
          <p:nvPr/>
        </p:nvSpPr>
        <p:spPr>
          <a:xfrm>
            <a:off x="395536" y="92076"/>
            <a:ext cx="8229600" cy="42155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000" b="1" dirty="0">
                <a:solidFill>
                  <a:schemeClr val="tx2"/>
                </a:solidFill>
              </a:rPr>
              <a:t>Cas n°5 – Erreur médicamenteuse</a:t>
            </a:r>
          </a:p>
        </p:txBody>
      </p:sp>
    </p:spTree>
    <p:extLst>
      <p:ext uri="{BB962C8B-B14F-4D97-AF65-F5344CB8AC3E}">
        <p14:creationId xmlns:p14="http://schemas.microsoft.com/office/powerpoint/2010/main" val="28540696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306"/>
            <a:ext cx="8229600" cy="634082"/>
          </a:xfrm>
        </p:spPr>
        <p:txBody>
          <a:bodyPr>
            <a:normAutofit fontScale="90000"/>
          </a:bodyPr>
          <a:lstStyle/>
          <a:p>
            <a:r>
              <a:rPr lang="fr-FR" dirty="0" err="1"/>
              <a:t>Methotrexate</a:t>
            </a:r>
            <a:endParaRPr lang="fr-FR" dirty="0"/>
          </a:p>
        </p:txBody>
      </p:sp>
      <p:sp>
        <p:nvSpPr>
          <p:cNvPr id="3" name="Espace réservé du contenu 2"/>
          <p:cNvSpPr>
            <a:spLocks noGrp="1"/>
          </p:cNvSpPr>
          <p:nvPr>
            <p:ph idx="1"/>
          </p:nvPr>
        </p:nvSpPr>
        <p:spPr>
          <a:xfrm>
            <a:off x="107504" y="764705"/>
            <a:ext cx="5322757" cy="1656184"/>
          </a:xfrm>
        </p:spPr>
        <p:txBody>
          <a:bodyPr/>
          <a:lstStyle/>
          <a:p>
            <a:r>
              <a:rPr lang="fr-FR" sz="2800" b="1" dirty="0"/>
              <a:t>Mécanisme d’action</a:t>
            </a:r>
          </a:p>
          <a:p>
            <a:pPr>
              <a:buFont typeface="Calibri" panose="020F0502020204030204" pitchFamily="34" charset="0"/>
              <a:buChar char="₋"/>
            </a:pPr>
            <a:r>
              <a:rPr lang="fr-FR" sz="2400" dirty="0"/>
              <a:t>Antimétabolite, </a:t>
            </a:r>
            <a:r>
              <a:rPr lang="fr-FR" sz="2400" dirty="0" err="1"/>
              <a:t>antifolique</a:t>
            </a:r>
            <a:r>
              <a:rPr lang="fr-FR" sz="2400" dirty="0"/>
              <a:t> – </a:t>
            </a:r>
            <a:r>
              <a:rPr lang="fr-FR" sz="2400" b="1" dirty="0"/>
              <a:t>inhibe la dihydrofolate réductase</a:t>
            </a:r>
          </a:p>
          <a:p>
            <a:pPr lvl="1"/>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83</a:t>
            </a:fld>
            <a:endParaRPr lang="fr-BE"/>
          </a:p>
        </p:txBody>
      </p:sp>
      <p:pic>
        <p:nvPicPr>
          <p:cNvPr id="5" name="Image 4">
            <a:extLst>
              <a:ext uri="{FF2B5EF4-FFF2-40B4-BE49-F238E27FC236}">
                <a16:creationId xmlns:a16="http://schemas.microsoft.com/office/drawing/2014/main" id="{8B65B0B9-E12B-4822-A978-5565C9FBD272}"/>
              </a:ext>
            </a:extLst>
          </p:cNvPr>
          <p:cNvPicPr>
            <a:picLocks noChangeAspect="1"/>
          </p:cNvPicPr>
          <p:nvPr/>
        </p:nvPicPr>
        <p:blipFill rotWithShape="1">
          <a:blip r:embed="rId3"/>
          <a:srcRect r="5301" b="9733"/>
          <a:stretch/>
        </p:blipFill>
        <p:spPr>
          <a:xfrm>
            <a:off x="2771800" y="2186787"/>
            <a:ext cx="5762098" cy="3906508"/>
          </a:xfrm>
          <a:prstGeom prst="rect">
            <a:avLst/>
          </a:prstGeom>
          <a:ln>
            <a:noFill/>
          </a:ln>
          <a:effectLst>
            <a:outerShdw blurRad="292100" dist="139700" dir="2700000" algn="tl" rotWithShape="0">
              <a:srgbClr val="333333">
                <a:alpha val="65000"/>
              </a:srgbClr>
            </a:outerShdw>
          </a:effectLst>
        </p:spPr>
      </p:pic>
      <p:sp>
        <p:nvSpPr>
          <p:cNvPr id="6" name="ZoneTexte 5">
            <a:extLst>
              <a:ext uri="{FF2B5EF4-FFF2-40B4-BE49-F238E27FC236}">
                <a16:creationId xmlns:a16="http://schemas.microsoft.com/office/drawing/2014/main" id="{CDD81C43-E170-485C-9CCA-ACD160ADF263}"/>
              </a:ext>
            </a:extLst>
          </p:cNvPr>
          <p:cNvSpPr txBox="1"/>
          <p:nvPr/>
        </p:nvSpPr>
        <p:spPr>
          <a:xfrm>
            <a:off x="1475656" y="3613185"/>
            <a:ext cx="1872208" cy="338554"/>
          </a:xfrm>
          <a:prstGeom prst="rect">
            <a:avLst/>
          </a:prstGeom>
          <a:solidFill>
            <a:schemeClr val="accent6">
              <a:lumMod val="40000"/>
              <a:lumOff val="60000"/>
            </a:schemeClr>
          </a:solidFill>
          <a:ln>
            <a:solidFill>
              <a:schemeClr val="accent6"/>
            </a:solidFill>
          </a:ln>
        </p:spPr>
        <p:txBody>
          <a:bodyPr wrap="square" rtlCol="0">
            <a:spAutoFit/>
          </a:bodyPr>
          <a:lstStyle/>
          <a:p>
            <a:pPr algn="ctr"/>
            <a:r>
              <a:rPr lang="fr-FR" sz="1600" dirty="0"/>
              <a:t>Acide folinique = </a:t>
            </a:r>
          </a:p>
        </p:txBody>
      </p:sp>
    </p:spTree>
    <p:extLst>
      <p:ext uri="{BB962C8B-B14F-4D97-AF65-F5344CB8AC3E}">
        <p14:creationId xmlns:p14="http://schemas.microsoft.com/office/powerpoint/2010/main" val="8212923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628800"/>
            <a:ext cx="8712968" cy="4525963"/>
          </a:xfrm>
        </p:spPr>
        <p:txBody>
          <a:bodyPr>
            <a:normAutofit fontScale="92500"/>
          </a:bodyPr>
          <a:lstStyle/>
          <a:p>
            <a:pPr algn="just"/>
            <a:r>
              <a:rPr lang="fr-FR" dirty="0"/>
              <a:t>Quel est l’intérêt d’administrer de l’acide folinique </a:t>
            </a:r>
            <a:r>
              <a:rPr lang="fr-FR" dirty="0">
                <a:effectLst>
                  <a:outerShdw blurRad="38100" dist="38100" dir="2700000" algn="tl">
                    <a:srgbClr val="000000">
                      <a:alpha val="43137"/>
                    </a:srgbClr>
                  </a:outerShdw>
                </a:effectLst>
              </a:rPr>
              <a:t>dans ces circonstances </a:t>
            </a:r>
            <a:r>
              <a:rPr lang="fr-FR" dirty="0"/>
              <a:t>? </a:t>
            </a:r>
          </a:p>
          <a:p>
            <a:pPr marL="914400" lvl="1" indent="-514350" algn="just">
              <a:buFont typeface="+mj-lt"/>
              <a:buAutoNum type="alphaUcPeriod"/>
            </a:pPr>
            <a:r>
              <a:rPr lang="fr-FR" b="1" dirty="0">
                <a:solidFill>
                  <a:srgbClr val="00B050"/>
                </a:solidFill>
              </a:rPr>
              <a:t>Limiter la toxicité hématologique du méthotrexate</a:t>
            </a:r>
          </a:p>
          <a:p>
            <a:pPr marL="914400" lvl="1" indent="-514350" algn="just">
              <a:buFont typeface="+mj-lt"/>
              <a:buAutoNum type="alphaUcPeriod"/>
            </a:pPr>
            <a:r>
              <a:rPr lang="fr-FR" dirty="0"/>
              <a:t>Limiter la toxicité rénale du méthotrexate</a:t>
            </a:r>
          </a:p>
          <a:p>
            <a:pPr marL="914400" lvl="1" indent="-514350" algn="just">
              <a:buFont typeface="+mj-lt"/>
              <a:buAutoNum type="alphaUcPeriod"/>
            </a:pPr>
            <a:r>
              <a:rPr lang="fr-FR" b="1" dirty="0">
                <a:solidFill>
                  <a:srgbClr val="00B050"/>
                </a:solidFill>
              </a:rPr>
              <a:t>L’acide folinique à un intérêt car la dihydrofolate réductase continue à être inhibée par le méthotrexate</a:t>
            </a:r>
          </a:p>
          <a:p>
            <a:pPr marL="914400" lvl="1" indent="-514350" algn="just">
              <a:buFont typeface="+mj-lt"/>
              <a:buAutoNum type="alphaUcPeriod"/>
            </a:pPr>
            <a:r>
              <a:rPr lang="fr-FR" dirty="0"/>
              <a:t>L’acide folinique est plus puissance que l’acide folique</a:t>
            </a:r>
          </a:p>
          <a:p>
            <a:pPr marL="914400" lvl="1" indent="-514350" algn="just">
              <a:buFont typeface="+mj-lt"/>
              <a:buAutoNum type="alphaUcPeriod"/>
            </a:pPr>
            <a:r>
              <a:rPr lang="fr-FR" dirty="0"/>
              <a:t>L’action de l’acide folinique est équivalente à cette de l’acide folique</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84</a:t>
            </a:fld>
            <a:endParaRPr lang="fr-BE"/>
          </a:p>
        </p:txBody>
      </p:sp>
      <p:sp>
        <p:nvSpPr>
          <p:cNvPr id="7" name="Titre 1">
            <a:extLst>
              <a:ext uri="{FF2B5EF4-FFF2-40B4-BE49-F238E27FC236}">
                <a16:creationId xmlns:a16="http://schemas.microsoft.com/office/drawing/2014/main" id="{1FE6ACF2-768F-4AF7-A5E7-1E5AE8A12406}"/>
              </a:ext>
            </a:extLst>
          </p:cNvPr>
          <p:cNvSpPr txBox="1">
            <a:spLocks/>
          </p:cNvSpPr>
          <p:nvPr/>
        </p:nvSpPr>
        <p:spPr>
          <a:xfrm>
            <a:off x="395536" y="92076"/>
            <a:ext cx="8229600" cy="42155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000" b="1" dirty="0">
                <a:solidFill>
                  <a:schemeClr val="tx2"/>
                </a:solidFill>
              </a:rPr>
              <a:t>Cas n°5 – Erreur médicamenteuse</a:t>
            </a:r>
          </a:p>
        </p:txBody>
      </p:sp>
    </p:spTree>
    <p:extLst>
      <p:ext uri="{BB962C8B-B14F-4D97-AF65-F5344CB8AC3E}">
        <p14:creationId xmlns:p14="http://schemas.microsoft.com/office/powerpoint/2010/main" val="2676730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F4668DC-857F-487D-BFFA-8C0CA5037977}" type="slidenum">
              <a:rPr lang="fr-BE" smtClean="0"/>
              <a:t>85</a:t>
            </a:fld>
            <a:endParaRPr lang="fr-BE"/>
          </a:p>
        </p:txBody>
      </p:sp>
      <p:sp>
        <p:nvSpPr>
          <p:cNvPr id="6" name="ZoneTexte 5"/>
          <p:cNvSpPr txBox="1"/>
          <p:nvPr/>
        </p:nvSpPr>
        <p:spPr>
          <a:xfrm>
            <a:off x="457200" y="1340768"/>
            <a:ext cx="8003232" cy="5093702"/>
          </a:xfrm>
          <a:prstGeom prst="rect">
            <a:avLst/>
          </a:prstGeom>
          <a:noFill/>
        </p:spPr>
        <p:txBody>
          <a:bodyPr wrap="square" rtlCol="0">
            <a:spAutoFit/>
          </a:bodyPr>
          <a:lstStyle/>
          <a:p>
            <a:pPr algn="just"/>
            <a:r>
              <a:rPr lang="fr-FR" sz="2500" dirty="0"/>
              <a:t>Quelles propositions sont exactes ? </a:t>
            </a:r>
          </a:p>
          <a:p>
            <a:pPr marL="342900" indent="-342900" algn="just">
              <a:buFont typeface="+mj-lt"/>
              <a:buAutoNum type="alphaUcPeriod"/>
            </a:pPr>
            <a:r>
              <a:rPr lang="fr-FR" sz="2500" dirty="0"/>
              <a:t>Les erreurs de doses de méthotrexate quotidien au lieu de hebdomadaire constituent un « Never Events »</a:t>
            </a:r>
          </a:p>
          <a:p>
            <a:pPr marL="342900" indent="-342900" algn="just">
              <a:buFont typeface="+mj-lt"/>
              <a:buAutoNum type="alphaUcPeriod"/>
            </a:pPr>
            <a:r>
              <a:rPr lang="fr-FR" sz="2500" dirty="0"/>
              <a:t>Le médecin a pu jouer un rôle dans la survenue de cette erreur</a:t>
            </a:r>
          </a:p>
          <a:p>
            <a:pPr marL="342900" indent="-342900" algn="just">
              <a:buFont typeface="+mj-lt"/>
              <a:buAutoNum type="alphaUcPeriod"/>
            </a:pPr>
            <a:r>
              <a:rPr lang="fr-FR" sz="2500" dirty="0"/>
              <a:t>Le pharmacien a pu jouer un rôle dans la survenue de cette erreur</a:t>
            </a:r>
          </a:p>
          <a:p>
            <a:pPr marL="342900" indent="-342900" algn="just">
              <a:buFont typeface="+mj-lt"/>
              <a:buAutoNum type="alphaUcPeriod"/>
            </a:pPr>
            <a:r>
              <a:rPr lang="fr-FR" sz="2500" dirty="0"/>
              <a:t>Seul le patient est en cause dans la survenue de cette erreur</a:t>
            </a:r>
          </a:p>
          <a:p>
            <a:pPr marL="342900" indent="-342900" algn="just">
              <a:buFont typeface="+mj-lt"/>
              <a:buAutoNum type="alphaUcPeriod"/>
            </a:pPr>
            <a:r>
              <a:rPr lang="fr-FR" sz="2500" dirty="0"/>
              <a:t>Il faut le signaler en pharmacovigilance</a:t>
            </a:r>
          </a:p>
          <a:p>
            <a:pPr algn="just"/>
            <a:endParaRPr lang="fr-FR" sz="2500" dirty="0"/>
          </a:p>
          <a:p>
            <a:pPr algn="just"/>
            <a:endParaRPr lang="fr-FR" sz="2500" dirty="0"/>
          </a:p>
          <a:p>
            <a:pPr algn="just"/>
            <a:endParaRPr lang="fr-FR" sz="2500" dirty="0"/>
          </a:p>
        </p:txBody>
      </p:sp>
      <p:sp>
        <p:nvSpPr>
          <p:cNvPr id="7" name="Titre 1">
            <a:extLst>
              <a:ext uri="{FF2B5EF4-FFF2-40B4-BE49-F238E27FC236}">
                <a16:creationId xmlns:a16="http://schemas.microsoft.com/office/drawing/2014/main" id="{D57B181B-96BA-4A31-B419-C41D2818D1A6}"/>
              </a:ext>
            </a:extLst>
          </p:cNvPr>
          <p:cNvSpPr txBox="1">
            <a:spLocks/>
          </p:cNvSpPr>
          <p:nvPr/>
        </p:nvSpPr>
        <p:spPr>
          <a:xfrm>
            <a:off x="395536" y="92076"/>
            <a:ext cx="8229600" cy="42155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000" b="1" dirty="0">
                <a:solidFill>
                  <a:schemeClr val="tx2"/>
                </a:solidFill>
              </a:rPr>
              <a:t>Cas n°5 – Erreur médicamenteuse</a:t>
            </a:r>
          </a:p>
        </p:txBody>
      </p:sp>
    </p:spTree>
    <p:extLst>
      <p:ext uri="{BB962C8B-B14F-4D97-AF65-F5344CB8AC3E}">
        <p14:creationId xmlns:p14="http://schemas.microsoft.com/office/powerpoint/2010/main" val="162625247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F4668DC-857F-487D-BFFA-8C0CA5037977}" type="slidenum">
              <a:rPr lang="fr-BE" smtClean="0"/>
              <a:t>86</a:t>
            </a:fld>
            <a:endParaRPr lang="fr-BE"/>
          </a:p>
        </p:txBody>
      </p:sp>
      <p:sp>
        <p:nvSpPr>
          <p:cNvPr id="6" name="ZoneTexte 5"/>
          <p:cNvSpPr txBox="1"/>
          <p:nvPr/>
        </p:nvSpPr>
        <p:spPr>
          <a:xfrm>
            <a:off x="457200" y="1340768"/>
            <a:ext cx="8003232" cy="5093702"/>
          </a:xfrm>
          <a:prstGeom prst="rect">
            <a:avLst/>
          </a:prstGeom>
          <a:noFill/>
        </p:spPr>
        <p:txBody>
          <a:bodyPr wrap="square" rtlCol="0">
            <a:spAutoFit/>
          </a:bodyPr>
          <a:lstStyle/>
          <a:p>
            <a:pPr algn="just"/>
            <a:r>
              <a:rPr lang="fr-FR" sz="2500" dirty="0"/>
              <a:t>Quelles propositions sont exactes ? </a:t>
            </a:r>
          </a:p>
          <a:p>
            <a:pPr marL="342900" indent="-342900" algn="just">
              <a:buFont typeface="+mj-lt"/>
              <a:buAutoNum type="alphaUcPeriod"/>
            </a:pPr>
            <a:r>
              <a:rPr lang="fr-FR" sz="2500" b="1" dirty="0">
                <a:solidFill>
                  <a:srgbClr val="00B050"/>
                </a:solidFill>
              </a:rPr>
              <a:t>Les erreurs de doses de méthotrexate quotidien au lieu de hebdomadaire constituent un « Never Events »</a:t>
            </a:r>
          </a:p>
          <a:p>
            <a:pPr marL="342900" indent="-342900" algn="just">
              <a:buFont typeface="+mj-lt"/>
              <a:buAutoNum type="alphaUcPeriod"/>
            </a:pPr>
            <a:r>
              <a:rPr lang="fr-FR" sz="2500" b="1" dirty="0">
                <a:solidFill>
                  <a:srgbClr val="00B050"/>
                </a:solidFill>
              </a:rPr>
              <a:t>Le médecin a pu jouer un rôle dans la survenue de cette erreur</a:t>
            </a:r>
          </a:p>
          <a:p>
            <a:pPr marL="342900" indent="-342900" algn="just">
              <a:buFont typeface="+mj-lt"/>
              <a:buAutoNum type="alphaUcPeriod"/>
            </a:pPr>
            <a:r>
              <a:rPr lang="fr-FR" sz="2500" b="1" dirty="0">
                <a:solidFill>
                  <a:srgbClr val="00B050"/>
                </a:solidFill>
              </a:rPr>
              <a:t>Le pharmacien a pu jouer un rôle dans la survenue de cette erreur</a:t>
            </a:r>
          </a:p>
          <a:p>
            <a:pPr marL="342900" indent="-342900" algn="just">
              <a:buFont typeface="+mj-lt"/>
              <a:buAutoNum type="alphaUcPeriod"/>
            </a:pPr>
            <a:r>
              <a:rPr lang="fr-FR" sz="2500" dirty="0"/>
              <a:t>Seul le patient est en cause dans la survenue de cette erreur</a:t>
            </a:r>
          </a:p>
          <a:p>
            <a:pPr marL="342900" indent="-342900" algn="just">
              <a:buFont typeface="+mj-lt"/>
              <a:buAutoNum type="alphaUcPeriod"/>
            </a:pPr>
            <a:r>
              <a:rPr lang="fr-FR" sz="2500" b="1" dirty="0">
                <a:solidFill>
                  <a:srgbClr val="00B050"/>
                </a:solidFill>
              </a:rPr>
              <a:t>Il faut le signaler en pharmacovigilance</a:t>
            </a:r>
          </a:p>
          <a:p>
            <a:pPr algn="just"/>
            <a:endParaRPr lang="fr-FR" sz="2500" dirty="0"/>
          </a:p>
          <a:p>
            <a:pPr algn="just"/>
            <a:endParaRPr lang="fr-FR" sz="2500" dirty="0"/>
          </a:p>
          <a:p>
            <a:pPr algn="just"/>
            <a:endParaRPr lang="fr-FR" sz="2500" dirty="0"/>
          </a:p>
        </p:txBody>
      </p:sp>
      <p:sp>
        <p:nvSpPr>
          <p:cNvPr id="7" name="Titre 1">
            <a:extLst>
              <a:ext uri="{FF2B5EF4-FFF2-40B4-BE49-F238E27FC236}">
                <a16:creationId xmlns:a16="http://schemas.microsoft.com/office/drawing/2014/main" id="{5CD9B9F6-D5D0-4EFA-A257-F153C3594933}"/>
              </a:ext>
            </a:extLst>
          </p:cNvPr>
          <p:cNvSpPr txBox="1">
            <a:spLocks/>
          </p:cNvSpPr>
          <p:nvPr/>
        </p:nvSpPr>
        <p:spPr>
          <a:xfrm>
            <a:off x="395536" y="92076"/>
            <a:ext cx="8229600" cy="42155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000" b="1" dirty="0">
                <a:solidFill>
                  <a:schemeClr val="tx2"/>
                </a:solidFill>
              </a:rPr>
              <a:t>Cas n°5 – Erreur médicamenteuse</a:t>
            </a:r>
          </a:p>
        </p:txBody>
      </p:sp>
    </p:spTree>
    <p:extLst>
      <p:ext uri="{BB962C8B-B14F-4D97-AF65-F5344CB8AC3E}">
        <p14:creationId xmlns:p14="http://schemas.microsoft.com/office/powerpoint/2010/main" val="75029393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F4668DC-857F-487D-BFFA-8C0CA5037977}" type="slidenum">
              <a:rPr lang="fr-BE" smtClean="0"/>
              <a:t>87</a:t>
            </a:fld>
            <a:endParaRPr lang="fr-BE"/>
          </a:p>
        </p:txBody>
      </p:sp>
      <p:pic>
        <p:nvPicPr>
          <p:cNvPr id="5" name="Image 4"/>
          <p:cNvPicPr>
            <a:picLocks noChangeAspect="1"/>
          </p:cNvPicPr>
          <p:nvPr/>
        </p:nvPicPr>
        <p:blipFill>
          <a:blip r:embed="rId2"/>
          <a:stretch>
            <a:fillRect/>
          </a:stretch>
        </p:blipFill>
        <p:spPr>
          <a:xfrm>
            <a:off x="323528" y="260648"/>
            <a:ext cx="8451728" cy="63545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800572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098550"/>
            <a:ext cx="8784976" cy="5257800"/>
          </a:xfrm>
        </p:spPr>
        <p:txBody>
          <a:bodyPr>
            <a:normAutofit fontScale="70000" lnSpcReduction="20000"/>
          </a:bodyPr>
          <a:lstStyle/>
          <a:p>
            <a:pPr algn="just"/>
            <a:r>
              <a:rPr lang="fr-FR" dirty="0"/>
              <a:t>Etude des centres antipoison français et CRPV</a:t>
            </a:r>
          </a:p>
          <a:p>
            <a:pPr algn="just"/>
            <a:r>
              <a:rPr lang="fr-FR" dirty="0"/>
              <a:t>Inclusion : plus de deux fois la dose attendu par semaine ou une dose cumulative supérieure ou égale à 30 mg et suivi au moins 4 jours après la dernière dose</a:t>
            </a:r>
          </a:p>
          <a:p>
            <a:pPr algn="just"/>
            <a:r>
              <a:rPr lang="fr-FR" dirty="0"/>
              <a:t>74 patients inclus</a:t>
            </a:r>
          </a:p>
          <a:p>
            <a:pPr algn="just"/>
            <a:r>
              <a:rPr lang="fr-FR" dirty="0"/>
              <a:t>Cause erreur : </a:t>
            </a:r>
          </a:p>
          <a:p>
            <a:pPr lvl="1" algn="just"/>
            <a:r>
              <a:rPr lang="fr-FR" dirty="0"/>
              <a:t>Erreur de renouvellement (23,3%)</a:t>
            </a:r>
          </a:p>
          <a:p>
            <a:pPr lvl="1" algn="just"/>
            <a:r>
              <a:rPr lang="fr-FR" dirty="0"/>
              <a:t>Non compréhension du schéma d’administration par le patient ou ses aidants à domicile (56,2%)</a:t>
            </a:r>
          </a:p>
          <a:p>
            <a:pPr lvl="1" algn="just"/>
            <a:r>
              <a:rPr lang="fr-FR" dirty="0"/>
              <a:t>Administration d’une mauvaise dose par un professionnel de santé (20,5%)</a:t>
            </a:r>
          </a:p>
          <a:p>
            <a:pPr algn="just"/>
            <a:r>
              <a:rPr lang="fr-FR" dirty="0"/>
              <a:t>Dose moyenne 9,6 +/- 4,1 mg/j sur une durée moyenne de 11,7 +/- 12,2 jours</a:t>
            </a:r>
          </a:p>
          <a:p>
            <a:pPr algn="just"/>
            <a:r>
              <a:rPr lang="fr-FR" dirty="0"/>
              <a:t>Evolution : </a:t>
            </a:r>
          </a:p>
          <a:p>
            <a:pPr lvl="1" algn="just"/>
            <a:r>
              <a:rPr lang="fr-FR" dirty="0"/>
              <a:t>13 (18%) asymptomatique </a:t>
            </a:r>
          </a:p>
          <a:p>
            <a:pPr lvl="1" algn="just"/>
            <a:r>
              <a:rPr lang="fr-FR" dirty="0"/>
              <a:t>61 82%) ont présenté une complication sévère pour 46 patients</a:t>
            </a:r>
          </a:p>
          <a:p>
            <a:pPr lvl="1" algn="just"/>
            <a:r>
              <a:rPr lang="fr-FR" dirty="0"/>
              <a:t>9 décès (14,8%) entre 11 et 45 jours après la première prise erronée</a:t>
            </a:r>
          </a:p>
          <a:p>
            <a:pPr algn="just"/>
            <a:r>
              <a:rPr lang="fr-FR" dirty="0"/>
              <a:t>FDR : âge et dose cumulée importante</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88</a:t>
            </a:fld>
            <a:endParaRPr lang="fr-BE"/>
          </a:p>
        </p:txBody>
      </p:sp>
      <p:sp>
        <p:nvSpPr>
          <p:cNvPr id="2" name="Rectangle 1">
            <a:extLst>
              <a:ext uri="{FF2B5EF4-FFF2-40B4-BE49-F238E27FC236}">
                <a16:creationId xmlns:a16="http://schemas.microsoft.com/office/drawing/2014/main" id="{BADF2EFF-72EB-4D22-AD83-444527C6450B}"/>
              </a:ext>
            </a:extLst>
          </p:cNvPr>
          <p:cNvSpPr/>
          <p:nvPr/>
        </p:nvSpPr>
        <p:spPr>
          <a:xfrm>
            <a:off x="4114800" y="6447512"/>
            <a:ext cx="4572000" cy="369332"/>
          </a:xfrm>
          <a:prstGeom prst="rect">
            <a:avLst/>
          </a:prstGeom>
        </p:spPr>
        <p:txBody>
          <a:bodyPr>
            <a:spAutoFit/>
          </a:bodyPr>
          <a:lstStyle/>
          <a:p>
            <a:r>
              <a:rPr lang="en-US" i="1" dirty="0">
                <a:solidFill>
                  <a:schemeClr val="bg1">
                    <a:lumMod val="65000"/>
                  </a:schemeClr>
                </a:solidFill>
              </a:rPr>
              <a:t>Joint Bone Spine. 2019 May;86(3):351-355. </a:t>
            </a:r>
            <a:endParaRPr lang="fr-FR" i="1" dirty="0">
              <a:solidFill>
                <a:schemeClr val="bg1">
                  <a:lumMod val="65000"/>
                </a:schemeClr>
              </a:solidFill>
            </a:endParaRPr>
          </a:p>
        </p:txBody>
      </p:sp>
      <p:sp>
        <p:nvSpPr>
          <p:cNvPr id="8" name="Titre 1">
            <a:extLst>
              <a:ext uri="{FF2B5EF4-FFF2-40B4-BE49-F238E27FC236}">
                <a16:creationId xmlns:a16="http://schemas.microsoft.com/office/drawing/2014/main" id="{20774A3B-EF7F-4500-AE58-A3BBBBC52514}"/>
              </a:ext>
            </a:extLst>
          </p:cNvPr>
          <p:cNvSpPr txBox="1">
            <a:spLocks/>
          </p:cNvSpPr>
          <p:nvPr/>
        </p:nvSpPr>
        <p:spPr>
          <a:xfrm>
            <a:off x="395536" y="92076"/>
            <a:ext cx="8229600" cy="42155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000" b="1" dirty="0">
                <a:solidFill>
                  <a:schemeClr val="tx2"/>
                </a:solidFill>
              </a:rPr>
              <a:t>Cas n°5 – Erreur médicamenteuse</a:t>
            </a:r>
          </a:p>
        </p:txBody>
      </p:sp>
    </p:spTree>
    <p:extLst>
      <p:ext uri="{BB962C8B-B14F-4D97-AF65-F5344CB8AC3E}">
        <p14:creationId xmlns:p14="http://schemas.microsoft.com/office/powerpoint/2010/main" val="243590744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tx2"/>
                </a:solidFill>
              </a:rPr>
              <a:t>Conclusion</a:t>
            </a:r>
          </a:p>
        </p:txBody>
      </p:sp>
      <p:sp>
        <p:nvSpPr>
          <p:cNvPr id="3" name="Espace réservé du contenu 2"/>
          <p:cNvSpPr>
            <a:spLocks noGrp="1"/>
          </p:cNvSpPr>
          <p:nvPr>
            <p:ph idx="1"/>
          </p:nvPr>
        </p:nvSpPr>
        <p:spPr/>
        <p:txBody>
          <a:bodyPr/>
          <a:lstStyle/>
          <a:p>
            <a:pPr algn="just"/>
            <a:r>
              <a:rPr lang="fr-FR" dirty="0"/>
              <a:t>Fragilité du patient</a:t>
            </a:r>
          </a:p>
          <a:p>
            <a:pPr algn="just"/>
            <a:r>
              <a:rPr lang="fr-FR" dirty="0"/>
              <a:t>En accord avec les souhaits du patient</a:t>
            </a:r>
          </a:p>
          <a:p>
            <a:pPr algn="just"/>
            <a:r>
              <a:rPr lang="fr-FR" dirty="0"/>
              <a:t>Mettre en place une surveillance adaptée</a:t>
            </a:r>
          </a:p>
          <a:p>
            <a:pPr algn="just"/>
            <a:r>
              <a:rPr lang="fr-FR" dirty="0"/>
              <a:t>Informer le patient des risques et des modalités de surveillance de son traitement</a:t>
            </a:r>
          </a:p>
          <a:p>
            <a:pPr algn="just"/>
            <a:r>
              <a:rPr lang="fr-FR" dirty="0"/>
              <a:t>Connaitre les médicaments à risque</a:t>
            </a:r>
          </a:p>
          <a:p>
            <a:pPr algn="just"/>
            <a:r>
              <a:rPr lang="fr-FR" dirty="0"/>
              <a:t>Savoir trouver la bonne source d’information </a:t>
            </a:r>
          </a:p>
        </p:txBody>
      </p:sp>
    </p:spTree>
    <p:extLst>
      <p:ext uri="{BB962C8B-B14F-4D97-AF65-F5344CB8AC3E}">
        <p14:creationId xmlns:p14="http://schemas.microsoft.com/office/powerpoint/2010/main" val="2171167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62074"/>
          </a:xfrm>
        </p:spPr>
        <p:txBody>
          <a:bodyPr>
            <a:noAutofit/>
          </a:bodyPr>
          <a:lstStyle/>
          <a:p>
            <a:r>
              <a:rPr lang="fr-FR" sz="4000" b="1" dirty="0">
                <a:solidFill>
                  <a:schemeClr val="tx2"/>
                </a:solidFill>
              </a:rPr>
              <a:t>Cas n°1 - CONTRACEPTION</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33" y="1556792"/>
            <a:ext cx="9016571" cy="484333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334246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TotalTime>
  <Words>5479</Words>
  <Application>Microsoft Office PowerPoint</Application>
  <PresentationFormat>Affichage à l'écran (4:3)</PresentationFormat>
  <Paragraphs>747</Paragraphs>
  <Slides>89</Slides>
  <Notes>8</Notes>
  <HiddenSlides>1</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89</vt:i4>
      </vt:variant>
    </vt:vector>
  </HeadingPairs>
  <TitlesOfParts>
    <vt:vector size="96" baseType="lpstr">
      <vt:lpstr>Arial</vt:lpstr>
      <vt:lpstr>Calibri</vt:lpstr>
      <vt:lpstr>Calibri Light</vt:lpstr>
      <vt:lpstr>Symbol</vt:lpstr>
      <vt:lpstr>Webdings</vt:lpstr>
      <vt:lpstr>Wingdings</vt:lpstr>
      <vt:lpstr>Thème Office</vt:lpstr>
      <vt:lpstr>ED Prescription Nov 2025</vt:lpstr>
      <vt:lpstr>Présentation PowerPoint</vt:lpstr>
      <vt:lpstr>Cas n°1 - CONTRACEPTION</vt:lpstr>
      <vt:lpstr>Cas n°1 - CONTRACEPTION</vt:lpstr>
      <vt:lpstr>Actions sur la coagulation</vt:lpstr>
      <vt:lpstr>Cas n°1 - CONTRACEPTION</vt:lpstr>
      <vt:lpstr>Cas n°1 - CONTRACEPTION</vt:lpstr>
      <vt:lpstr>Cas n°1 - CONTRACEPTION</vt:lpstr>
      <vt:lpstr>Cas n°1 - CONTRACEPTION</vt:lpstr>
      <vt:lpstr>Cas n°1 - CONTRACEPTION</vt:lpstr>
      <vt:lpstr>Cas n°1 - CONTRACEPTION</vt:lpstr>
      <vt:lpstr>Cas n°1 - CONTRACEPTION</vt:lpstr>
      <vt:lpstr>Cas n°1 - CONTRACEPTION</vt:lpstr>
      <vt:lpstr>Cas n°1 - CONTRACEPTION</vt:lpstr>
      <vt:lpstr>Cas n°1 - CONTRACEPTION</vt:lpstr>
      <vt:lpstr>Cas n°1 - CONTRACEPTION</vt:lpstr>
      <vt:lpstr>Cas n°1 - CONTRACEPTION</vt:lpstr>
      <vt:lpstr>Cas n°1 - CONTRACEPTION</vt:lpstr>
      <vt:lpstr>Cas n°1 - CONTRACEPTION</vt:lpstr>
      <vt:lpstr>Cas n°1 - CONTRACEPTION</vt:lpstr>
      <vt:lpstr>Cas n°1 - CONTRACEPTION</vt:lpstr>
      <vt:lpstr>Cas n°1 - CONTRACEPTION</vt:lpstr>
      <vt:lpstr>Cas n°1 - CONTRACEPTION</vt:lpstr>
      <vt:lpstr>Cas n°1 - CONTRACEPTION</vt:lpstr>
      <vt:lpstr>Cas n°1 - CONTRACEPTION</vt:lpstr>
      <vt:lpstr>Présentation PowerPoint</vt:lpstr>
      <vt:lpstr>Cas n°1 - CONTRACEPTION</vt:lpstr>
      <vt:lpstr>Cas n°1 - CONTRACEPTION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En première intention</vt:lpstr>
      <vt:lpstr>En première intention</vt:lpstr>
      <vt:lpstr>Vous faites l’ordonnance de Maelys.  Quels éléments doivent impérativement y figurer ?</vt:lpstr>
      <vt:lpstr>Vous faites l’ordonnance de Maelys.  Quels éléments doivent impérativement y figurer ?</vt:lpstr>
      <vt:lpstr>Vous expliquez votre ordonnance aux parents</vt:lpstr>
      <vt:lpstr>Vous expliquez votre ordonnance aux parents</vt:lpstr>
      <vt:lpstr>24 heures après, Maelys présente des vomissements incoercibles</vt:lpstr>
      <vt:lpstr>Concernant le Céfotaxime chez l’enfant</vt:lpstr>
      <vt:lpstr>Concernant le Céfotaxime chez l’enfant</vt:lpstr>
      <vt:lpstr>Voici votre ordonnance pour les IDE du service</vt:lpstr>
      <vt:lpstr>Sur cette ordonnance :</vt:lpstr>
      <vt:lpstr>Sur cette ordonnance :</vt:lpstr>
      <vt:lpstr>Présentation PowerPoint</vt:lpstr>
      <vt:lpstr>Présentation PowerPoint</vt:lpstr>
      <vt:lpstr>Présentation PowerPoint</vt:lpstr>
      <vt:lpstr>Présentation PowerPoint</vt:lpstr>
      <vt:lpstr>Présentation PowerPoint</vt:lpstr>
      <vt:lpstr>Methémoglobinémie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Methotrexate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Methotrexate</vt:lpstr>
      <vt:lpstr>Présentation PowerPoint</vt:lpstr>
      <vt:lpstr>Présentation PowerPoint</vt:lpstr>
      <vt:lpstr>Présentation PowerPoint</vt:lpstr>
      <vt:lpstr>Présentation PowerPoint</vt:lpstr>
      <vt:lpstr>Présentation PowerPoint</vt:lpstr>
      <vt:lpstr>Conclusion</vt:lpstr>
    </vt:vector>
  </TitlesOfParts>
  <Company>Hospices Civils de Lyon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AUFFRET, Marine</dc:creator>
  <cp:lastModifiedBy>AUFFRET, Marine</cp:lastModifiedBy>
  <cp:revision>66</cp:revision>
  <cp:lastPrinted>2019-07-23T12:56:04Z</cp:lastPrinted>
  <dcterms:created xsi:type="dcterms:W3CDTF">2019-07-22T13:30:17Z</dcterms:created>
  <dcterms:modified xsi:type="dcterms:W3CDTF">2025-11-14T11:06:26Z</dcterms:modified>
</cp:coreProperties>
</file>