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6" r:id="rId2"/>
    <p:sldId id="257" r:id="rId3"/>
    <p:sldId id="269" r:id="rId4"/>
    <p:sldId id="266" r:id="rId5"/>
    <p:sldId id="348" r:id="rId6"/>
    <p:sldId id="260" r:id="rId7"/>
    <p:sldId id="349" r:id="rId8"/>
    <p:sldId id="342" r:id="rId9"/>
    <p:sldId id="267" r:id="rId10"/>
    <p:sldId id="268" r:id="rId11"/>
    <p:sldId id="276" r:id="rId12"/>
    <p:sldId id="277" r:id="rId13"/>
    <p:sldId id="278" r:id="rId14"/>
    <p:sldId id="279" r:id="rId15"/>
    <p:sldId id="280" r:id="rId16"/>
    <p:sldId id="282" r:id="rId17"/>
    <p:sldId id="283" r:id="rId18"/>
    <p:sldId id="284" r:id="rId19"/>
    <p:sldId id="285" r:id="rId20"/>
    <p:sldId id="286" r:id="rId21"/>
    <p:sldId id="288" r:id="rId22"/>
    <p:sldId id="346" r:id="rId23"/>
    <p:sldId id="347" r:id="rId24"/>
    <p:sldId id="305" r:id="rId25"/>
    <p:sldId id="306" r:id="rId26"/>
    <p:sldId id="307" r:id="rId27"/>
    <p:sldId id="308" r:id="rId28"/>
    <p:sldId id="309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6" r:id="rId45"/>
    <p:sldId id="327" r:id="rId46"/>
    <p:sldId id="328" r:id="rId47"/>
    <p:sldId id="329" r:id="rId48"/>
    <p:sldId id="334" r:id="rId49"/>
    <p:sldId id="336" r:id="rId50"/>
    <p:sldId id="302" r:id="rId51"/>
    <p:sldId id="303" r:id="rId52"/>
    <p:sldId id="262" r:id="rId53"/>
    <p:sldId id="263" r:id="rId54"/>
    <p:sldId id="264" r:id="rId55"/>
    <p:sldId id="350" r:id="rId56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6">
          <p15:clr>
            <a:srgbClr val="A4A3A4"/>
          </p15:clr>
        </p15:guide>
        <p15:guide id="2" orient="horz" pos="2158">
          <p15:clr>
            <a:srgbClr val="A4A3A4"/>
          </p15:clr>
        </p15:guide>
        <p15:guide id="3" orient="horz" pos="4264">
          <p15:clr>
            <a:srgbClr val="A4A3A4"/>
          </p15:clr>
        </p15:guide>
        <p15:guide id="4" orient="horz" pos="210">
          <p15:clr>
            <a:srgbClr val="A4A3A4"/>
          </p15:clr>
        </p15:guide>
        <p15:guide id="5" pos="249">
          <p15:clr>
            <a:srgbClr val="A4A3A4"/>
          </p15:clr>
        </p15:guide>
        <p15:guide id="6" pos="2883">
          <p15:clr>
            <a:srgbClr val="A4A3A4"/>
          </p15:clr>
        </p15:guide>
        <p15:guide id="7" pos="69">
          <p15:clr>
            <a:srgbClr val="A4A3A4"/>
          </p15:clr>
        </p15:guide>
        <p15:guide id="8" pos="5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8F9D"/>
    <a:srgbClr val="1FA192"/>
    <a:srgbClr val="0EA1BE"/>
    <a:srgbClr val="25A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15" autoAdjust="0"/>
    <p:restoredTop sz="94660"/>
  </p:normalViewPr>
  <p:slideViewPr>
    <p:cSldViewPr>
      <p:cViewPr varScale="1">
        <p:scale>
          <a:sx n="71" d="100"/>
          <a:sy n="71" d="100"/>
        </p:scale>
        <p:origin x="1578" y="60"/>
      </p:cViewPr>
      <p:guideLst>
        <p:guide orient="horz" pos="436"/>
        <p:guide orient="horz" pos="2158"/>
        <p:guide orient="horz" pos="4264"/>
        <p:guide orient="horz" pos="210"/>
        <p:guide pos="249"/>
        <p:guide pos="2883"/>
        <p:guide pos="69"/>
        <p:guide pos="5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-153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BB3991F-A495-4750-91A2-10C9322CA21D}" type="datetimeFigureOut">
              <a:rPr lang="fr-FR"/>
              <a:pPr>
                <a:defRPr/>
              </a:pPr>
              <a:t>14/11/2022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A21E076-3C8D-441B-B900-1024B262BE1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0053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4DA930A-9876-45AC-B893-B5CA1484F71E}" type="datetimeFigureOut">
              <a:rPr lang="fr-FR"/>
              <a:pPr>
                <a:defRPr/>
              </a:pPr>
              <a:t>14/11/2022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681B006-B803-4112-BD90-91FEE6A5D23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4767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1600200"/>
            <a:ext cx="82407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1916113"/>
            <a:ext cx="8229600" cy="1143000"/>
          </a:xfrm>
        </p:spPr>
        <p:txBody>
          <a:bodyPr/>
          <a:lstStyle/>
          <a:p>
            <a:r>
              <a:rPr lang="en-US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1916113"/>
            <a:ext cx="8229600" cy="1143000"/>
          </a:xfrm>
        </p:spPr>
        <p:txBody>
          <a:bodyPr/>
          <a:lstStyle/>
          <a:p>
            <a:r>
              <a:rPr lang="en-US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100">
              <a:srgbClr val="FFFFFF"/>
            </a:gs>
            <a:gs pos="0">
              <a:schemeClr val="bg1"/>
            </a:gs>
            <a:gs pos="100000">
              <a:schemeClr val="bg1"/>
            </a:gs>
          </a:gsLst>
          <a:path path="circle">
            <a:fillToRect t="100000" r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68313" y="19161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BE" smtClean="0"/>
          </a:p>
        </p:txBody>
      </p:sp>
      <p:pic>
        <p:nvPicPr>
          <p:cNvPr id="1027" name="Picture 3" descr="D:\Donnée 2\Monique\Appels à projets 2012-2013\Diaporama LYON EST\bas-de-page-.jpg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109538" y="5780088"/>
            <a:ext cx="77597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file:///D:\MWVS%20and%20Barcelona\Video%20Branch\Morgan%20post-op%20avi.avi" TargetMode="External"/><Relationship Id="rId1" Type="http://schemas.microsoft.com/office/2007/relationships/media" Target="file:///D:\MWVS%20and%20Barcelona\Video%20Branch\Morgan%20post-op%20avi.avi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gioweb.fr/" TargetMode="External"/><Relationship Id="rId2" Type="http://schemas.openxmlformats.org/officeDocument/2006/relationships/hyperlink" Target="http://www.youtube.com/watch?v=sD2CW-0fgh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/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re 1"/>
          <p:cNvSpPr>
            <a:spLocks noGrp="1"/>
          </p:cNvSpPr>
          <p:nvPr>
            <p:ph type="ctrTitle" idx="4294967295"/>
          </p:nvPr>
        </p:nvSpPr>
        <p:spPr>
          <a:xfrm>
            <a:off x="685800" y="1914525"/>
            <a:ext cx="7772400" cy="361950"/>
          </a:xfrm>
        </p:spPr>
        <p:txBody>
          <a:bodyPr/>
          <a:lstStyle/>
          <a:p>
            <a:pPr eaLnBrk="1" hangingPunct="1"/>
            <a:r>
              <a:rPr lang="fr-FR" sz="4000" b="1" smtClean="0">
                <a:solidFill>
                  <a:srgbClr val="F79646"/>
                </a:solidFill>
              </a:rPr>
              <a:t>Anévrysme aortique</a:t>
            </a:r>
          </a:p>
        </p:txBody>
      </p:sp>
      <p:sp>
        <p:nvSpPr>
          <p:cNvPr id="11267" name="ZoneTexte 5"/>
          <p:cNvSpPr txBox="1">
            <a:spLocks noChangeArrowheads="1"/>
          </p:cNvSpPr>
          <p:nvPr/>
        </p:nvSpPr>
        <p:spPr bwMode="auto">
          <a:xfrm>
            <a:off x="2592388" y="3060700"/>
            <a:ext cx="39592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dirty="0" smtClean="0">
                <a:latin typeface="Calibri" pitchFamily="34" charset="0"/>
              </a:rPr>
              <a:t>Pr </a:t>
            </a:r>
            <a:r>
              <a:rPr lang="fr-FR" sz="3200" dirty="0" smtClean="0">
                <a:latin typeface="Calibri" pitchFamily="34" charset="0"/>
              </a:rPr>
              <a:t>Antoine Millon</a:t>
            </a:r>
            <a:endParaRPr lang="fr-FR" sz="3200" dirty="0">
              <a:latin typeface="Calibri" pitchFamily="34" charset="0"/>
            </a:endParaRPr>
          </a:p>
          <a:p>
            <a:pPr algn="ctr"/>
            <a:r>
              <a:rPr lang="fr-FR" sz="3200" dirty="0">
                <a:latin typeface="Calibri" pitchFamily="34" charset="0"/>
              </a:rPr>
              <a:t>Chirurgie vasculaire</a:t>
            </a:r>
          </a:p>
        </p:txBody>
      </p:sp>
      <p:sp>
        <p:nvSpPr>
          <p:cNvPr id="17" name="Forme libre 16"/>
          <p:cNvSpPr/>
          <p:nvPr/>
        </p:nvSpPr>
        <p:spPr>
          <a:xfrm>
            <a:off x="1835696" y="2450776"/>
            <a:ext cx="5160267" cy="258144"/>
          </a:xfrm>
          <a:custGeom>
            <a:avLst/>
            <a:gdLst>
              <a:gd name="connsiteX0" fmla="*/ 0 w 5154917"/>
              <a:gd name="connsiteY0" fmla="*/ 67632 h 164367"/>
              <a:gd name="connsiteX1" fmla="*/ 1000125 w 5154917"/>
              <a:gd name="connsiteY1" fmla="*/ 162882 h 164367"/>
              <a:gd name="connsiteX2" fmla="*/ 2800350 w 5154917"/>
              <a:gd name="connsiteY2" fmla="*/ 957 h 164367"/>
              <a:gd name="connsiteX3" fmla="*/ 4800600 w 5154917"/>
              <a:gd name="connsiteY3" fmla="*/ 96207 h 164367"/>
              <a:gd name="connsiteX4" fmla="*/ 5143500 w 5154917"/>
              <a:gd name="connsiteY4" fmla="*/ 105732 h 164367"/>
              <a:gd name="connsiteX0" fmla="*/ 0 w 4983467"/>
              <a:gd name="connsiteY0" fmla="*/ 10482 h 162900"/>
              <a:gd name="connsiteX1" fmla="*/ 828675 w 4983467"/>
              <a:gd name="connsiteY1" fmla="*/ 162882 h 162900"/>
              <a:gd name="connsiteX2" fmla="*/ 2628900 w 4983467"/>
              <a:gd name="connsiteY2" fmla="*/ 957 h 162900"/>
              <a:gd name="connsiteX3" fmla="*/ 4629150 w 4983467"/>
              <a:gd name="connsiteY3" fmla="*/ 96207 h 162900"/>
              <a:gd name="connsiteX4" fmla="*/ 4972050 w 4983467"/>
              <a:gd name="connsiteY4" fmla="*/ 105732 h 162900"/>
              <a:gd name="connsiteX0" fmla="*/ 0 w 4983467"/>
              <a:gd name="connsiteY0" fmla="*/ 10482 h 162923"/>
              <a:gd name="connsiteX1" fmla="*/ 828675 w 4983467"/>
              <a:gd name="connsiteY1" fmla="*/ 162882 h 162923"/>
              <a:gd name="connsiteX2" fmla="*/ 2628900 w 4983467"/>
              <a:gd name="connsiteY2" fmla="*/ 957 h 162923"/>
              <a:gd name="connsiteX3" fmla="*/ 4629150 w 4983467"/>
              <a:gd name="connsiteY3" fmla="*/ 96207 h 162923"/>
              <a:gd name="connsiteX4" fmla="*/ 4972050 w 4983467"/>
              <a:gd name="connsiteY4" fmla="*/ 105732 h 162923"/>
              <a:gd name="connsiteX0" fmla="*/ 0 w 4972050"/>
              <a:gd name="connsiteY0" fmla="*/ 0 h 152459"/>
              <a:gd name="connsiteX1" fmla="*/ 828675 w 4972050"/>
              <a:gd name="connsiteY1" fmla="*/ 152400 h 152459"/>
              <a:gd name="connsiteX2" fmla="*/ 2876550 w 4972050"/>
              <a:gd name="connsiteY2" fmla="*/ 19050 h 152459"/>
              <a:gd name="connsiteX3" fmla="*/ 4629150 w 4972050"/>
              <a:gd name="connsiteY3" fmla="*/ 85725 h 152459"/>
              <a:gd name="connsiteX4" fmla="*/ 4972050 w 4972050"/>
              <a:gd name="connsiteY4" fmla="*/ 95250 h 152459"/>
              <a:gd name="connsiteX0" fmla="*/ 0 w 5314950"/>
              <a:gd name="connsiteY0" fmla="*/ 0 h 617991"/>
              <a:gd name="connsiteX1" fmla="*/ 1171575 w 5314950"/>
              <a:gd name="connsiteY1" fmla="*/ 600075 h 617991"/>
              <a:gd name="connsiteX2" fmla="*/ 3219450 w 5314950"/>
              <a:gd name="connsiteY2" fmla="*/ 466725 h 617991"/>
              <a:gd name="connsiteX3" fmla="*/ 4972050 w 5314950"/>
              <a:gd name="connsiteY3" fmla="*/ 533400 h 617991"/>
              <a:gd name="connsiteX4" fmla="*/ 5314950 w 5314950"/>
              <a:gd name="connsiteY4" fmla="*/ 542925 h 617991"/>
              <a:gd name="connsiteX0" fmla="*/ 0 w 5314950"/>
              <a:gd name="connsiteY0" fmla="*/ 0 h 617991"/>
              <a:gd name="connsiteX1" fmla="*/ 1171575 w 5314950"/>
              <a:gd name="connsiteY1" fmla="*/ 600075 h 617991"/>
              <a:gd name="connsiteX2" fmla="*/ 3219450 w 5314950"/>
              <a:gd name="connsiteY2" fmla="*/ 466725 h 617991"/>
              <a:gd name="connsiteX3" fmla="*/ 4972050 w 5314950"/>
              <a:gd name="connsiteY3" fmla="*/ 533400 h 617991"/>
              <a:gd name="connsiteX4" fmla="*/ 5314950 w 5314950"/>
              <a:gd name="connsiteY4" fmla="*/ 542925 h 617991"/>
              <a:gd name="connsiteX0" fmla="*/ 0 w 5495925"/>
              <a:gd name="connsiteY0" fmla="*/ 0 h 668367"/>
              <a:gd name="connsiteX1" fmla="*/ 1352550 w 5495925"/>
              <a:gd name="connsiteY1" fmla="*/ 647700 h 668367"/>
              <a:gd name="connsiteX2" fmla="*/ 3400425 w 5495925"/>
              <a:gd name="connsiteY2" fmla="*/ 514350 h 668367"/>
              <a:gd name="connsiteX3" fmla="*/ 5153025 w 5495925"/>
              <a:gd name="connsiteY3" fmla="*/ 581025 h 668367"/>
              <a:gd name="connsiteX4" fmla="*/ 5495925 w 5495925"/>
              <a:gd name="connsiteY4" fmla="*/ 590550 h 668367"/>
              <a:gd name="connsiteX0" fmla="*/ 0 w 5495925"/>
              <a:gd name="connsiteY0" fmla="*/ 0 h 668367"/>
              <a:gd name="connsiteX1" fmla="*/ 1352550 w 5495925"/>
              <a:gd name="connsiteY1" fmla="*/ 647700 h 668367"/>
              <a:gd name="connsiteX2" fmla="*/ 3400425 w 5495925"/>
              <a:gd name="connsiteY2" fmla="*/ 514350 h 668367"/>
              <a:gd name="connsiteX3" fmla="*/ 5153025 w 5495925"/>
              <a:gd name="connsiteY3" fmla="*/ 581025 h 668367"/>
              <a:gd name="connsiteX4" fmla="*/ 5495925 w 5495925"/>
              <a:gd name="connsiteY4" fmla="*/ 590550 h 668367"/>
              <a:gd name="connsiteX0" fmla="*/ 0 w 5800725"/>
              <a:gd name="connsiteY0" fmla="*/ 0 h 638131"/>
              <a:gd name="connsiteX1" fmla="*/ 1657350 w 5800725"/>
              <a:gd name="connsiteY1" fmla="*/ 619125 h 638131"/>
              <a:gd name="connsiteX2" fmla="*/ 3705225 w 5800725"/>
              <a:gd name="connsiteY2" fmla="*/ 485775 h 638131"/>
              <a:gd name="connsiteX3" fmla="*/ 5457825 w 5800725"/>
              <a:gd name="connsiteY3" fmla="*/ 552450 h 638131"/>
              <a:gd name="connsiteX4" fmla="*/ 5800725 w 5800725"/>
              <a:gd name="connsiteY4" fmla="*/ 561975 h 638131"/>
              <a:gd name="connsiteX0" fmla="*/ 0 w 5800725"/>
              <a:gd name="connsiteY0" fmla="*/ 0 h 638131"/>
              <a:gd name="connsiteX1" fmla="*/ 1657350 w 5800725"/>
              <a:gd name="connsiteY1" fmla="*/ 619125 h 638131"/>
              <a:gd name="connsiteX2" fmla="*/ 3705225 w 5800725"/>
              <a:gd name="connsiteY2" fmla="*/ 485775 h 638131"/>
              <a:gd name="connsiteX3" fmla="*/ 5457825 w 5800725"/>
              <a:gd name="connsiteY3" fmla="*/ 552450 h 638131"/>
              <a:gd name="connsiteX4" fmla="*/ 5800725 w 5800725"/>
              <a:gd name="connsiteY4" fmla="*/ 561975 h 638131"/>
              <a:gd name="connsiteX0" fmla="*/ 185340 w 5986065"/>
              <a:gd name="connsiteY0" fmla="*/ 0 h 623529"/>
              <a:gd name="connsiteX1" fmla="*/ 103461 w 5986065"/>
              <a:gd name="connsiteY1" fmla="*/ 292655 h 623529"/>
              <a:gd name="connsiteX2" fmla="*/ 1842690 w 5986065"/>
              <a:gd name="connsiteY2" fmla="*/ 619125 h 623529"/>
              <a:gd name="connsiteX3" fmla="*/ 3890565 w 5986065"/>
              <a:gd name="connsiteY3" fmla="*/ 485775 h 623529"/>
              <a:gd name="connsiteX4" fmla="*/ 5643165 w 5986065"/>
              <a:gd name="connsiteY4" fmla="*/ 552450 h 623529"/>
              <a:gd name="connsiteX5" fmla="*/ 5986065 w 5986065"/>
              <a:gd name="connsiteY5" fmla="*/ 561975 h 623529"/>
              <a:gd name="connsiteX0" fmla="*/ 0 w 6372225"/>
              <a:gd name="connsiteY0" fmla="*/ 197013 h 353817"/>
              <a:gd name="connsiteX1" fmla="*/ 489621 w 6372225"/>
              <a:gd name="connsiteY1" fmla="*/ 22943 h 353817"/>
              <a:gd name="connsiteX2" fmla="*/ 2228850 w 6372225"/>
              <a:gd name="connsiteY2" fmla="*/ 349413 h 353817"/>
              <a:gd name="connsiteX3" fmla="*/ 4276725 w 6372225"/>
              <a:gd name="connsiteY3" fmla="*/ 216063 h 353817"/>
              <a:gd name="connsiteX4" fmla="*/ 6029325 w 6372225"/>
              <a:gd name="connsiteY4" fmla="*/ 282738 h 353817"/>
              <a:gd name="connsiteX5" fmla="*/ 6372225 w 6372225"/>
              <a:gd name="connsiteY5" fmla="*/ 292263 h 353817"/>
              <a:gd name="connsiteX0" fmla="*/ 0 w 6372225"/>
              <a:gd name="connsiteY0" fmla="*/ 110358 h 264091"/>
              <a:gd name="connsiteX1" fmla="*/ 1051596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6372225"/>
              <a:gd name="connsiteY0" fmla="*/ 110358 h 264091"/>
              <a:gd name="connsiteX1" fmla="*/ 1051596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6372225"/>
              <a:gd name="connsiteY0" fmla="*/ 110358 h 264091"/>
              <a:gd name="connsiteX1" fmla="*/ 1061121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5743575"/>
              <a:gd name="connsiteY0" fmla="*/ 54828 h 275236"/>
              <a:gd name="connsiteX1" fmla="*/ 432471 w 5743575"/>
              <a:gd name="connsiteY1" fmla="*/ 42683 h 275236"/>
              <a:gd name="connsiteX2" fmla="*/ 1600200 w 5743575"/>
              <a:gd name="connsiteY2" fmla="*/ 273903 h 275236"/>
              <a:gd name="connsiteX3" fmla="*/ 3648075 w 5743575"/>
              <a:gd name="connsiteY3" fmla="*/ 140553 h 275236"/>
              <a:gd name="connsiteX4" fmla="*/ 5400675 w 5743575"/>
              <a:gd name="connsiteY4" fmla="*/ 207228 h 275236"/>
              <a:gd name="connsiteX5" fmla="*/ 5743575 w 5743575"/>
              <a:gd name="connsiteY5" fmla="*/ 216753 h 275236"/>
              <a:gd name="connsiteX0" fmla="*/ 704361 w 5362086"/>
              <a:gd name="connsiteY0" fmla="*/ 0 h 1430083"/>
              <a:gd name="connsiteX1" fmla="*/ 50982 w 5362086"/>
              <a:gd name="connsiteY1" fmla="*/ 1197530 h 1430083"/>
              <a:gd name="connsiteX2" fmla="*/ 1218711 w 5362086"/>
              <a:gd name="connsiteY2" fmla="*/ 1428750 h 1430083"/>
              <a:gd name="connsiteX3" fmla="*/ 3266586 w 5362086"/>
              <a:gd name="connsiteY3" fmla="*/ 1295400 h 1430083"/>
              <a:gd name="connsiteX4" fmla="*/ 5019186 w 5362086"/>
              <a:gd name="connsiteY4" fmla="*/ 1362075 h 1430083"/>
              <a:gd name="connsiteX5" fmla="*/ 5362086 w 5362086"/>
              <a:gd name="connsiteY5" fmla="*/ 1371600 h 1430083"/>
              <a:gd name="connsiteX0" fmla="*/ 877921 w 5535646"/>
              <a:gd name="connsiteY0" fmla="*/ 0 h 1430083"/>
              <a:gd name="connsiteX1" fmla="*/ 224542 w 5535646"/>
              <a:gd name="connsiteY1" fmla="*/ 1197530 h 1430083"/>
              <a:gd name="connsiteX2" fmla="*/ 1392271 w 5535646"/>
              <a:gd name="connsiteY2" fmla="*/ 1428750 h 1430083"/>
              <a:gd name="connsiteX3" fmla="*/ 3440146 w 5535646"/>
              <a:gd name="connsiteY3" fmla="*/ 1295400 h 1430083"/>
              <a:gd name="connsiteX4" fmla="*/ 5192746 w 5535646"/>
              <a:gd name="connsiteY4" fmla="*/ 1362075 h 1430083"/>
              <a:gd name="connsiteX5" fmla="*/ 5535646 w 5535646"/>
              <a:gd name="connsiteY5" fmla="*/ 1371600 h 1430083"/>
              <a:gd name="connsiteX0" fmla="*/ 877921 w 5535646"/>
              <a:gd name="connsiteY0" fmla="*/ 0 h 1477896"/>
              <a:gd name="connsiteX1" fmla="*/ 224542 w 5535646"/>
              <a:gd name="connsiteY1" fmla="*/ 1197530 h 1477896"/>
              <a:gd name="connsiteX2" fmla="*/ 1392271 w 5535646"/>
              <a:gd name="connsiteY2" fmla="*/ 1428750 h 1477896"/>
              <a:gd name="connsiteX3" fmla="*/ 3440146 w 5535646"/>
              <a:gd name="connsiteY3" fmla="*/ 1295400 h 1477896"/>
              <a:gd name="connsiteX4" fmla="*/ 5192746 w 5535646"/>
              <a:gd name="connsiteY4" fmla="*/ 1362075 h 1477896"/>
              <a:gd name="connsiteX5" fmla="*/ 5535646 w 5535646"/>
              <a:gd name="connsiteY5" fmla="*/ 1371600 h 1477896"/>
              <a:gd name="connsiteX0" fmla="*/ 0 w 5311104"/>
              <a:gd name="connsiteY0" fmla="*/ 0 h 280366"/>
              <a:gd name="connsiteX1" fmla="*/ 1167729 w 5311104"/>
              <a:gd name="connsiteY1" fmla="*/ 231220 h 280366"/>
              <a:gd name="connsiteX2" fmla="*/ 3215604 w 5311104"/>
              <a:gd name="connsiteY2" fmla="*/ 97870 h 280366"/>
              <a:gd name="connsiteX3" fmla="*/ 4968204 w 5311104"/>
              <a:gd name="connsiteY3" fmla="*/ 164545 h 280366"/>
              <a:gd name="connsiteX4" fmla="*/ 5311104 w 5311104"/>
              <a:gd name="connsiteY4" fmla="*/ 174070 h 280366"/>
              <a:gd name="connsiteX0" fmla="*/ 0 w 5482554"/>
              <a:gd name="connsiteY0" fmla="*/ 0 h 340771"/>
              <a:gd name="connsiteX1" fmla="*/ 1339179 w 5482554"/>
              <a:gd name="connsiteY1" fmla="*/ 335995 h 340771"/>
              <a:gd name="connsiteX2" fmla="*/ 3387054 w 5482554"/>
              <a:gd name="connsiteY2" fmla="*/ 202645 h 340771"/>
              <a:gd name="connsiteX3" fmla="*/ 5139654 w 5482554"/>
              <a:gd name="connsiteY3" fmla="*/ 269320 h 340771"/>
              <a:gd name="connsiteX4" fmla="*/ 5482554 w 5482554"/>
              <a:gd name="connsiteY4" fmla="*/ 278845 h 340771"/>
              <a:gd name="connsiteX0" fmla="*/ 0 w 5482554"/>
              <a:gd name="connsiteY0" fmla="*/ 0 h 340771"/>
              <a:gd name="connsiteX1" fmla="*/ 1339179 w 5482554"/>
              <a:gd name="connsiteY1" fmla="*/ 335995 h 340771"/>
              <a:gd name="connsiteX2" fmla="*/ 3387054 w 5482554"/>
              <a:gd name="connsiteY2" fmla="*/ 202645 h 340771"/>
              <a:gd name="connsiteX3" fmla="*/ 5139654 w 5482554"/>
              <a:gd name="connsiteY3" fmla="*/ 269320 h 340771"/>
              <a:gd name="connsiteX4" fmla="*/ 5482554 w 5482554"/>
              <a:gd name="connsiteY4" fmla="*/ 278845 h 340771"/>
              <a:gd name="connsiteX0" fmla="*/ 0 w 5501604"/>
              <a:gd name="connsiteY0" fmla="*/ 0 h 157447"/>
              <a:gd name="connsiteX1" fmla="*/ 1358229 w 5501604"/>
              <a:gd name="connsiteY1" fmla="*/ 155020 h 157447"/>
              <a:gd name="connsiteX2" fmla="*/ 3406104 w 5501604"/>
              <a:gd name="connsiteY2" fmla="*/ 21670 h 157447"/>
              <a:gd name="connsiteX3" fmla="*/ 5158704 w 5501604"/>
              <a:gd name="connsiteY3" fmla="*/ 88345 h 157447"/>
              <a:gd name="connsiteX4" fmla="*/ 5501604 w 5501604"/>
              <a:gd name="connsiteY4" fmla="*/ 97870 h 157447"/>
              <a:gd name="connsiteX0" fmla="*/ 0 w 5501604"/>
              <a:gd name="connsiteY0" fmla="*/ 16098 h 171194"/>
              <a:gd name="connsiteX1" fmla="*/ 1358229 w 5501604"/>
              <a:gd name="connsiteY1" fmla="*/ 171118 h 171194"/>
              <a:gd name="connsiteX2" fmla="*/ 3406104 w 5501604"/>
              <a:gd name="connsiteY2" fmla="*/ 37768 h 171194"/>
              <a:gd name="connsiteX3" fmla="*/ 5158704 w 5501604"/>
              <a:gd name="connsiteY3" fmla="*/ 104443 h 171194"/>
              <a:gd name="connsiteX4" fmla="*/ 5501604 w 5501604"/>
              <a:gd name="connsiteY4" fmla="*/ 113968 h 171194"/>
              <a:gd name="connsiteX0" fmla="*/ 0 w 5501604"/>
              <a:gd name="connsiteY0" fmla="*/ 12680 h 243951"/>
              <a:gd name="connsiteX1" fmla="*/ 1853529 w 5501604"/>
              <a:gd name="connsiteY1" fmla="*/ 243900 h 243951"/>
              <a:gd name="connsiteX2" fmla="*/ 3406104 w 5501604"/>
              <a:gd name="connsiteY2" fmla="*/ 34350 h 243951"/>
              <a:gd name="connsiteX3" fmla="*/ 5158704 w 5501604"/>
              <a:gd name="connsiteY3" fmla="*/ 101025 h 243951"/>
              <a:gd name="connsiteX4" fmla="*/ 5501604 w 5501604"/>
              <a:gd name="connsiteY4" fmla="*/ 110550 h 243951"/>
              <a:gd name="connsiteX0" fmla="*/ 0 w 5501604"/>
              <a:gd name="connsiteY0" fmla="*/ 12680 h 243951"/>
              <a:gd name="connsiteX1" fmla="*/ 1853529 w 5501604"/>
              <a:gd name="connsiteY1" fmla="*/ 243900 h 243951"/>
              <a:gd name="connsiteX2" fmla="*/ 3406104 w 5501604"/>
              <a:gd name="connsiteY2" fmla="*/ 34350 h 243951"/>
              <a:gd name="connsiteX3" fmla="*/ 5158704 w 5501604"/>
              <a:gd name="connsiteY3" fmla="*/ 101025 h 243951"/>
              <a:gd name="connsiteX4" fmla="*/ 5501604 w 5501604"/>
              <a:gd name="connsiteY4" fmla="*/ 110550 h 243951"/>
              <a:gd name="connsiteX0" fmla="*/ 0 w 5501604"/>
              <a:gd name="connsiteY0" fmla="*/ 12680 h 243954"/>
              <a:gd name="connsiteX1" fmla="*/ 1853529 w 5501604"/>
              <a:gd name="connsiteY1" fmla="*/ 243900 h 243954"/>
              <a:gd name="connsiteX2" fmla="*/ 3406104 w 5501604"/>
              <a:gd name="connsiteY2" fmla="*/ 34350 h 243954"/>
              <a:gd name="connsiteX3" fmla="*/ 5158704 w 5501604"/>
              <a:gd name="connsiteY3" fmla="*/ 101025 h 243954"/>
              <a:gd name="connsiteX4" fmla="*/ 5501604 w 5501604"/>
              <a:gd name="connsiteY4" fmla="*/ 110550 h 243954"/>
              <a:gd name="connsiteX0" fmla="*/ 0 w 5501604"/>
              <a:gd name="connsiteY0" fmla="*/ 12680 h 243952"/>
              <a:gd name="connsiteX1" fmla="*/ 1853529 w 5501604"/>
              <a:gd name="connsiteY1" fmla="*/ 243900 h 243952"/>
              <a:gd name="connsiteX2" fmla="*/ 3406104 w 5501604"/>
              <a:gd name="connsiteY2" fmla="*/ 34350 h 243952"/>
              <a:gd name="connsiteX3" fmla="*/ 5092029 w 5501604"/>
              <a:gd name="connsiteY3" fmla="*/ 62925 h 243952"/>
              <a:gd name="connsiteX4" fmla="*/ 5501604 w 5501604"/>
              <a:gd name="connsiteY4" fmla="*/ 110550 h 243952"/>
              <a:gd name="connsiteX0" fmla="*/ 0 w 5501604"/>
              <a:gd name="connsiteY0" fmla="*/ 12680 h 243952"/>
              <a:gd name="connsiteX1" fmla="*/ 1853529 w 5501604"/>
              <a:gd name="connsiteY1" fmla="*/ 243900 h 243952"/>
              <a:gd name="connsiteX2" fmla="*/ 3406104 w 5501604"/>
              <a:gd name="connsiteY2" fmla="*/ 34350 h 243952"/>
              <a:gd name="connsiteX3" fmla="*/ 5092029 w 5501604"/>
              <a:gd name="connsiteY3" fmla="*/ 62925 h 243952"/>
              <a:gd name="connsiteX4" fmla="*/ 5501604 w 5501604"/>
              <a:gd name="connsiteY4" fmla="*/ 110550 h 243952"/>
              <a:gd name="connsiteX0" fmla="*/ 0 w 5501604"/>
              <a:gd name="connsiteY0" fmla="*/ 26734 h 258024"/>
              <a:gd name="connsiteX1" fmla="*/ 1853529 w 5501604"/>
              <a:gd name="connsiteY1" fmla="*/ 257954 h 258024"/>
              <a:gd name="connsiteX2" fmla="*/ 3406104 w 5501604"/>
              <a:gd name="connsiteY2" fmla="*/ 48404 h 258024"/>
              <a:gd name="connsiteX3" fmla="*/ 5092029 w 5501604"/>
              <a:gd name="connsiteY3" fmla="*/ 76979 h 258024"/>
              <a:gd name="connsiteX4" fmla="*/ 5501604 w 5501604"/>
              <a:gd name="connsiteY4" fmla="*/ 124604 h 258024"/>
              <a:gd name="connsiteX0" fmla="*/ 0 w 5501604"/>
              <a:gd name="connsiteY0" fmla="*/ 28486 h 259895"/>
              <a:gd name="connsiteX1" fmla="*/ 341337 w 5501604"/>
              <a:gd name="connsiteY1" fmla="*/ 14199 h 259895"/>
              <a:gd name="connsiteX2" fmla="*/ 1853529 w 5501604"/>
              <a:gd name="connsiteY2" fmla="*/ 259706 h 259895"/>
              <a:gd name="connsiteX3" fmla="*/ 3406104 w 5501604"/>
              <a:gd name="connsiteY3" fmla="*/ 50156 h 259895"/>
              <a:gd name="connsiteX4" fmla="*/ 5092029 w 5501604"/>
              <a:gd name="connsiteY4" fmla="*/ 78731 h 259895"/>
              <a:gd name="connsiteX5" fmla="*/ 5501604 w 5501604"/>
              <a:gd name="connsiteY5" fmla="*/ 126356 h 259895"/>
              <a:gd name="connsiteX0" fmla="*/ 0 w 5501604"/>
              <a:gd name="connsiteY0" fmla="*/ 28486 h 259895"/>
              <a:gd name="connsiteX1" fmla="*/ 341337 w 5501604"/>
              <a:gd name="connsiteY1" fmla="*/ 14199 h 259895"/>
              <a:gd name="connsiteX2" fmla="*/ 1853529 w 5501604"/>
              <a:gd name="connsiteY2" fmla="*/ 259706 h 259895"/>
              <a:gd name="connsiteX3" fmla="*/ 3406104 w 5501604"/>
              <a:gd name="connsiteY3" fmla="*/ 50156 h 259895"/>
              <a:gd name="connsiteX4" fmla="*/ 5092029 w 5501604"/>
              <a:gd name="connsiteY4" fmla="*/ 78731 h 259895"/>
              <a:gd name="connsiteX5" fmla="*/ 5501604 w 5501604"/>
              <a:gd name="connsiteY5" fmla="*/ 126356 h 259895"/>
              <a:gd name="connsiteX0" fmla="*/ 0 w 5160267"/>
              <a:gd name="connsiteY0" fmla="*/ 12448 h 258144"/>
              <a:gd name="connsiteX1" fmla="*/ 1512192 w 5160267"/>
              <a:gd name="connsiteY1" fmla="*/ 257955 h 258144"/>
              <a:gd name="connsiteX2" fmla="*/ 3064767 w 5160267"/>
              <a:gd name="connsiteY2" fmla="*/ 48405 h 258144"/>
              <a:gd name="connsiteX3" fmla="*/ 4750692 w 5160267"/>
              <a:gd name="connsiteY3" fmla="*/ 76980 h 258144"/>
              <a:gd name="connsiteX4" fmla="*/ 5160267 w 5160267"/>
              <a:gd name="connsiteY4" fmla="*/ 124605 h 25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0267" h="258144">
                <a:moveTo>
                  <a:pt x="0" y="12448"/>
                </a:moveTo>
                <a:cubicBezTo>
                  <a:pt x="637533" y="46222"/>
                  <a:pt x="1001398" y="251962"/>
                  <a:pt x="1512192" y="257955"/>
                </a:cubicBezTo>
                <a:cubicBezTo>
                  <a:pt x="2022986" y="263948"/>
                  <a:pt x="2448817" y="126193"/>
                  <a:pt x="3064767" y="48405"/>
                </a:cubicBezTo>
                <a:cubicBezTo>
                  <a:pt x="3680717" y="-29383"/>
                  <a:pt x="4074417" y="-8745"/>
                  <a:pt x="4750692" y="76980"/>
                </a:cubicBezTo>
                <a:lnTo>
                  <a:pt x="5160267" y="124605"/>
                </a:lnTo>
              </a:path>
            </a:pathLst>
          </a:custGeom>
          <a:noFill/>
          <a:ln w="2540">
            <a:solidFill>
              <a:srgbClr val="078F9D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rgbClr val="25A79B"/>
              </a:solidFill>
            </a:endParaRPr>
          </a:p>
        </p:txBody>
      </p:sp>
      <p:sp>
        <p:nvSpPr>
          <p:cNvPr id="7" name="Forme libre 6"/>
          <p:cNvSpPr/>
          <p:nvPr/>
        </p:nvSpPr>
        <p:spPr>
          <a:xfrm rot="-10860000">
            <a:off x="1911230" y="2522829"/>
            <a:ext cx="5279326" cy="132584"/>
          </a:xfrm>
          <a:custGeom>
            <a:avLst/>
            <a:gdLst>
              <a:gd name="connsiteX0" fmla="*/ 0 w 5154917"/>
              <a:gd name="connsiteY0" fmla="*/ 67632 h 164367"/>
              <a:gd name="connsiteX1" fmla="*/ 1000125 w 5154917"/>
              <a:gd name="connsiteY1" fmla="*/ 162882 h 164367"/>
              <a:gd name="connsiteX2" fmla="*/ 2800350 w 5154917"/>
              <a:gd name="connsiteY2" fmla="*/ 957 h 164367"/>
              <a:gd name="connsiteX3" fmla="*/ 4800600 w 5154917"/>
              <a:gd name="connsiteY3" fmla="*/ 96207 h 164367"/>
              <a:gd name="connsiteX4" fmla="*/ 5143500 w 5154917"/>
              <a:gd name="connsiteY4" fmla="*/ 105732 h 164367"/>
              <a:gd name="connsiteX0" fmla="*/ 0 w 4983467"/>
              <a:gd name="connsiteY0" fmla="*/ 10482 h 162900"/>
              <a:gd name="connsiteX1" fmla="*/ 828675 w 4983467"/>
              <a:gd name="connsiteY1" fmla="*/ 162882 h 162900"/>
              <a:gd name="connsiteX2" fmla="*/ 2628900 w 4983467"/>
              <a:gd name="connsiteY2" fmla="*/ 957 h 162900"/>
              <a:gd name="connsiteX3" fmla="*/ 4629150 w 4983467"/>
              <a:gd name="connsiteY3" fmla="*/ 96207 h 162900"/>
              <a:gd name="connsiteX4" fmla="*/ 4972050 w 4983467"/>
              <a:gd name="connsiteY4" fmla="*/ 105732 h 162900"/>
              <a:gd name="connsiteX0" fmla="*/ 0 w 4983467"/>
              <a:gd name="connsiteY0" fmla="*/ 10482 h 162923"/>
              <a:gd name="connsiteX1" fmla="*/ 828675 w 4983467"/>
              <a:gd name="connsiteY1" fmla="*/ 162882 h 162923"/>
              <a:gd name="connsiteX2" fmla="*/ 2628900 w 4983467"/>
              <a:gd name="connsiteY2" fmla="*/ 957 h 162923"/>
              <a:gd name="connsiteX3" fmla="*/ 4629150 w 4983467"/>
              <a:gd name="connsiteY3" fmla="*/ 96207 h 162923"/>
              <a:gd name="connsiteX4" fmla="*/ 4972050 w 4983467"/>
              <a:gd name="connsiteY4" fmla="*/ 105732 h 162923"/>
              <a:gd name="connsiteX0" fmla="*/ 0 w 4972050"/>
              <a:gd name="connsiteY0" fmla="*/ 0 h 152459"/>
              <a:gd name="connsiteX1" fmla="*/ 828675 w 4972050"/>
              <a:gd name="connsiteY1" fmla="*/ 152400 h 152459"/>
              <a:gd name="connsiteX2" fmla="*/ 2876550 w 4972050"/>
              <a:gd name="connsiteY2" fmla="*/ 19050 h 152459"/>
              <a:gd name="connsiteX3" fmla="*/ 4629150 w 4972050"/>
              <a:gd name="connsiteY3" fmla="*/ 85725 h 152459"/>
              <a:gd name="connsiteX4" fmla="*/ 4972050 w 4972050"/>
              <a:gd name="connsiteY4" fmla="*/ 95250 h 152459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629150 w 5195794"/>
              <a:gd name="connsiteY3" fmla="*/ 85725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629150 w 5195794"/>
              <a:gd name="connsiteY3" fmla="*/ 85725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970954 w 5195794"/>
              <a:gd name="connsiteY2" fmla="*/ 6833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970954 w 5195794"/>
              <a:gd name="connsiteY2" fmla="*/ 6833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4143 h 379566"/>
              <a:gd name="connsiteX1" fmla="*/ 828675 w 5195794"/>
              <a:gd name="connsiteY1" fmla="*/ 156543 h 379566"/>
              <a:gd name="connsiteX2" fmla="*/ 2970954 w 5195794"/>
              <a:gd name="connsiteY2" fmla="*/ 72473 h 379566"/>
              <a:gd name="connsiteX3" fmla="*/ 4392556 w 5195794"/>
              <a:gd name="connsiteY3" fmla="*/ 0 h 379566"/>
              <a:gd name="connsiteX4" fmla="*/ 5195794 w 5195794"/>
              <a:gd name="connsiteY4" fmla="*/ 379566 h 379566"/>
              <a:gd name="connsiteX0" fmla="*/ 0 w 5195794"/>
              <a:gd name="connsiteY0" fmla="*/ 18905 h 394328"/>
              <a:gd name="connsiteX1" fmla="*/ 828675 w 5195794"/>
              <a:gd name="connsiteY1" fmla="*/ 171305 h 394328"/>
              <a:gd name="connsiteX2" fmla="*/ 2970954 w 5195794"/>
              <a:gd name="connsiteY2" fmla="*/ 87235 h 394328"/>
              <a:gd name="connsiteX3" fmla="*/ 4392556 w 5195794"/>
              <a:gd name="connsiteY3" fmla="*/ 14762 h 394328"/>
              <a:gd name="connsiteX4" fmla="*/ 5195794 w 5195794"/>
              <a:gd name="connsiteY4" fmla="*/ 394328 h 394328"/>
              <a:gd name="connsiteX0" fmla="*/ 0 w 5195794"/>
              <a:gd name="connsiteY0" fmla="*/ 18905 h 394328"/>
              <a:gd name="connsiteX1" fmla="*/ 828675 w 5195794"/>
              <a:gd name="connsiteY1" fmla="*/ 171305 h 394328"/>
              <a:gd name="connsiteX2" fmla="*/ 2970954 w 5195794"/>
              <a:gd name="connsiteY2" fmla="*/ 87235 h 394328"/>
              <a:gd name="connsiteX3" fmla="*/ 4392556 w 5195794"/>
              <a:gd name="connsiteY3" fmla="*/ 14762 h 394328"/>
              <a:gd name="connsiteX4" fmla="*/ 5195794 w 5195794"/>
              <a:gd name="connsiteY4" fmla="*/ 394328 h 394328"/>
              <a:gd name="connsiteX0" fmla="*/ 0 w 5195794"/>
              <a:gd name="connsiteY0" fmla="*/ 56473 h 431896"/>
              <a:gd name="connsiteX1" fmla="*/ 828675 w 5195794"/>
              <a:gd name="connsiteY1" fmla="*/ 208873 h 431896"/>
              <a:gd name="connsiteX2" fmla="*/ 2970954 w 5195794"/>
              <a:gd name="connsiteY2" fmla="*/ 124803 h 431896"/>
              <a:gd name="connsiteX3" fmla="*/ 4392556 w 5195794"/>
              <a:gd name="connsiteY3" fmla="*/ 52330 h 431896"/>
              <a:gd name="connsiteX4" fmla="*/ 5195794 w 5195794"/>
              <a:gd name="connsiteY4" fmla="*/ 431896 h 431896"/>
              <a:gd name="connsiteX0" fmla="*/ 0 w 5195794"/>
              <a:gd name="connsiteY0" fmla="*/ 58153 h 433576"/>
              <a:gd name="connsiteX1" fmla="*/ 1018315 w 5195794"/>
              <a:gd name="connsiteY1" fmla="*/ 261496 h 433576"/>
              <a:gd name="connsiteX2" fmla="*/ 2970954 w 5195794"/>
              <a:gd name="connsiteY2" fmla="*/ 126483 h 433576"/>
              <a:gd name="connsiteX3" fmla="*/ 4392556 w 5195794"/>
              <a:gd name="connsiteY3" fmla="*/ 54010 h 433576"/>
              <a:gd name="connsiteX4" fmla="*/ 5195794 w 5195794"/>
              <a:gd name="connsiteY4" fmla="*/ 433576 h 433576"/>
              <a:gd name="connsiteX0" fmla="*/ 0 w 5195794"/>
              <a:gd name="connsiteY0" fmla="*/ 58153 h 433576"/>
              <a:gd name="connsiteX1" fmla="*/ 1018315 w 5195794"/>
              <a:gd name="connsiteY1" fmla="*/ 261496 h 433576"/>
              <a:gd name="connsiteX2" fmla="*/ 2970954 w 5195794"/>
              <a:gd name="connsiteY2" fmla="*/ 126483 h 433576"/>
              <a:gd name="connsiteX3" fmla="*/ 4392556 w 5195794"/>
              <a:gd name="connsiteY3" fmla="*/ 54010 h 433576"/>
              <a:gd name="connsiteX4" fmla="*/ 5195794 w 5195794"/>
              <a:gd name="connsiteY4" fmla="*/ 433576 h 433576"/>
              <a:gd name="connsiteX0" fmla="*/ 0 w 5195794"/>
              <a:gd name="connsiteY0" fmla="*/ 55412 h 430835"/>
              <a:gd name="connsiteX1" fmla="*/ 1077285 w 5195794"/>
              <a:gd name="connsiteY1" fmla="*/ 154993 h 430835"/>
              <a:gd name="connsiteX2" fmla="*/ 2970954 w 5195794"/>
              <a:gd name="connsiteY2" fmla="*/ 123742 h 430835"/>
              <a:gd name="connsiteX3" fmla="*/ 4392556 w 5195794"/>
              <a:gd name="connsiteY3" fmla="*/ 51269 h 430835"/>
              <a:gd name="connsiteX4" fmla="*/ 5195794 w 5195794"/>
              <a:gd name="connsiteY4" fmla="*/ 430835 h 430835"/>
              <a:gd name="connsiteX0" fmla="*/ 0 w 5195794"/>
              <a:gd name="connsiteY0" fmla="*/ 55412 h 430835"/>
              <a:gd name="connsiteX1" fmla="*/ 1077285 w 5195794"/>
              <a:gd name="connsiteY1" fmla="*/ 154993 h 430835"/>
              <a:gd name="connsiteX2" fmla="*/ 2970954 w 5195794"/>
              <a:gd name="connsiteY2" fmla="*/ 123742 h 430835"/>
              <a:gd name="connsiteX3" fmla="*/ 4392556 w 5195794"/>
              <a:gd name="connsiteY3" fmla="*/ 51269 h 430835"/>
              <a:gd name="connsiteX4" fmla="*/ 5195794 w 5195794"/>
              <a:gd name="connsiteY4" fmla="*/ 430835 h 430835"/>
              <a:gd name="connsiteX0" fmla="*/ 0 w 5195794"/>
              <a:gd name="connsiteY0" fmla="*/ 47289 h 422712"/>
              <a:gd name="connsiteX1" fmla="*/ 1077285 w 5195794"/>
              <a:gd name="connsiteY1" fmla="*/ 146870 h 422712"/>
              <a:gd name="connsiteX2" fmla="*/ 2941386 w 5195794"/>
              <a:gd name="connsiteY2" fmla="*/ 172262 h 422712"/>
              <a:gd name="connsiteX3" fmla="*/ 4392556 w 5195794"/>
              <a:gd name="connsiteY3" fmla="*/ 43146 h 422712"/>
              <a:gd name="connsiteX4" fmla="*/ 5195794 w 5195794"/>
              <a:gd name="connsiteY4" fmla="*/ 422712 h 422712"/>
              <a:gd name="connsiteX0" fmla="*/ 0 w 5195794"/>
              <a:gd name="connsiteY0" fmla="*/ 37848 h 413271"/>
              <a:gd name="connsiteX1" fmla="*/ 1077285 w 5195794"/>
              <a:gd name="connsiteY1" fmla="*/ 137429 h 413271"/>
              <a:gd name="connsiteX2" fmla="*/ 2941386 w 5195794"/>
              <a:gd name="connsiteY2" fmla="*/ 162821 h 413271"/>
              <a:gd name="connsiteX3" fmla="*/ 4392556 w 5195794"/>
              <a:gd name="connsiteY3" fmla="*/ 33705 h 413271"/>
              <a:gd name="connsiteX4" fmla="*/ 5195794 w 5195794"/>
              <a:gd name="connsiteY4" fmla="*/ 413271 h 413271"/>
              <a:gd name="connsiteX0" fmla="*/ 0 w 5195794"/>
              <a:gd name="connsiteY0" fmla="*/ 45900 h 421323"/>
              <a:gd name="connsiteX1" fmla="*/ 1011950 w 5195794"/>
              <a:gd name="connsiteY1" fmla="*/ 68129 h 421323"/>
              <a:gd name="connsiteX2" fmla="*/ 2941386 w 5195794"/>
              <a:gd name="connsiteY2" fmla="*/ 170873 h 421323"/>
              <a:gd name="connsiteX3" fmla="*/ 4392556 w 5195794"/>
              <a:gd name="connsiteY3" fmla="*/ 41757 h 421323"/>
              <a:gd name="connsiteX4" fmla="*/ 5195794 w 5195794"/>
              <a:gd name="connsiteY4" fmla="*/ 421323 h 421323"/>
              <a:gd name="connsiteX0" fmla="*/ 0 w 5673966"/>
              <a:gd name="connsiteY0" fmla="*/ 151871 h 421323"/>
              <a:gd name="connsiteX1" fmla="*/ 1490122 w 5673966"/>
              <a:gd name="connsiteY1" fmla="*/ 68129 h 421323"/>
              <a:gd name="connsiteX2" fmla="*/ 3419558 w 5673966"/>
              <a:gd name="connsiteY2" fmla="*/ 170873 h 421323"/>
              <a:gd name="connsiteX3" fmla="*/ 4870728 w 5673966"/>
              <a:gd name="connsiteY3" fmla="*/ 41757 h 421323"/>
              <a:gd name="connsiteX4" fmla="*/ 5673966 w 5673966"/>
              <a:gd name="connsiteY4" fmla="*/ 421323 h 421323"/>
              <a:gd name="connsiteX0" fmla="*/ 0 w 4870728"/>
              <a:gd name="connsiteY0" fmla="*/ 151871 h 185439"/>
              <a:gd name="connsiteX1" fmla="*/ 1490122 w 4870728"/>
              <a:gd name="connsiteY1" fmla="*/ 68129 h 185439"/>
              <a:gd name="connsiteX2" fmla="*/ 3419558 w 4870728"/>
              <a:gd name="connsiteY2" fmla="*/ 170873 h 185439"/>
              <a:gd name="connsiteX3" fmla="*/ 4870728 w 4870728"/>
              <a:gd name="connsiteY3" fmla="*/ 41757 h 185439"/>
              <a:gd name="connsiteX0" fmla="*/ 0 w 5279326"/>
              <a:gd name="connsiteY0" fmla="*/ 99016 h 132584"/>
              <a:gd name="connsiteX1" fmla="*/ 1490122 w 5279326"/>
              <a:gd name="connsiteY1" fmla="*/ 15274 h 132584"/>
              <a:gd name="connsiteX2" fmla="*/ 3419558 w 5279326"/>
              <a:gd name="connsiteY2" fmla="*/ 118018 h 132584"/>
              <a:gd name="connsiteX3" fmla="*/ 5279326 w 5279326"/>
              <a:gd name="connsiteY3" fmla="*/ 48429 h 13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9326" h="132584">
                <a:moveTo>
                  <a:pt x="0" y="99016"/>
                </a:moveTo>
                <a:cubicBezTo>
                  <a:pt x="276225" y="209347"/>
                  <a:pt x="920196" y="12107"/>
                  <a:pt x="1490122" y="15274"/>
                </a:cubicBezTo>
                <a:cubicBezTo>
                  <a:pt x="2060048" y="18441"/>
                  <a:pt x="2788024" y="112492"/>
                  <a:pt x="3419558" y="118018"/>
                </a:cubicBezTo>
                <a:cubicBezTo>
                  <a:pt x="4051092" y="123544"/>
                  <a:pt x="4541625" y="-93969"/>
                  <a:pt x="5279326" y="48429"/>
                </a:cubicBezTo>
              </a:path>
            </a:pathLst>
          </a:custGeom>
          <a:noFill/>
          <a:ln w="12700">
            <a:solidFill>
              <a:schemeClr val="accent6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rgbClr val="FFC000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7192963" y="2436813"/>
            <a:ext cx="128587" cy="128587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6997700" y="2547938"/>
            <a:ext cx="65088" cy="63500"/>
          </a:xfrm>
          <a:prstGeom prst="ellipse">
            <a:avLst/>
          </a:prstGeom>
          <a:solidFill>
            <a:srgbClr val="078F9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1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1"/>
          <p:cNvSpPr>
            <a:spLocks noGrp="1"/>
          </p:cNvSpPr>
          <p:nvPr>
            <p:ph type="title" idx="4294967295"/>
          </p:nvPr>
        </p:nvSpPr>
        <p:spPr>
          <a:xfrm>
            <a:off x="303213" y="115888"/>
            <a:ext cx="8229600" cy="792162"/>
          </a:xfrm>
        </p:spPr>
        <p:txBody>
          <a:bodyPr/>
          <a:lstStyle/>
          <a:p>
            <a:pPr algn="l" eaLnBrk="1" hangingPunct="1"/>
            <a:r>
              <a:rPr lang="fr-FR" sz="4000" smtClean="0"/>
              <a:t>Principes de la prise en charge au long cours</a:t>
            </a:r>
          </a:p>
        </p:txBody>
      </p:sp>
      <p:sp>
        <p:nvSpPr>
          <p:cNvPr id="18434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buClr>
                <a:srgbClr val="25A79B"/>
              </a:buClr>
            </a:pPr>
            <a:r>
              <a:rPr lang="fr-FR" sz="2800" smtClean="0"/>
              <a:t>Suivi d’une endoprothèse : AngioTDM (endofuite)</a:t>
            </a:r>
          </a:p>
          <a:p>
            <a:pPr marL="609600" indent="-609600" eaLnBrk="1" hangingPunct="1">
              <a:buClr>
                <a:srgbClr val="25A79B"/>
              </a:buClr>
              <a:buFont typeface="Arial" charset="0"/>
              <a:buNone/>
            </a:pPr>
            <a:r>
              <a:rPr lang="fr-FR" sz="2800" smtClean="0">
                <a:cs typeface="Calibri" pitchFamily="34" charset="0"/>
              </a:rPr>
              <a:t>                ↗ de diamètre = Problème = CS chir</a:t>
            </a:r>
          </a:p>
          <a:p>
            <a:pPr marL="609600" indent="-609600" eaLnBrk="1" hangingPunct="1">
              <a:buClr>
                <a:srgbClr val="25A79B"/>
              </a:buClr>
            </a:pPr>
            <a:endParaRPr lang="fr-FR" sz="2800" smtClean="0">
              <a:cs typeface="Calibri" pitchFamily="34" charset="0"/>
            </a:endParaRPr>
          </a:p>
          <a:p>
            <a:pPr marL="609600" indent="-609600" eaLnBrk="1" hangingPunct="1">
              <a:buClr>
                <a:srgbClr val="25A79B"/>
              </a:buClr>
            </a:pPr>
            <a:r>
              <a:rPr lang="fr-FR" sz="2800" smtClean="0">
                <a:cs typeface="Calibri" pitchFamily="34" charset="0"/>
              </a:rPr>
              <a:t>Si mise à plat greffe: </a:t>
            </a:r>
          </a:p>
          <a:p>
            <a:pPr marL="609600" indent="-609600" eaLnBrk="1" hangingPunct="1">
              <a:buClr>
                <a:srgbClr val="25A79B"/>
              </a:buClr>
              <a:buFont typeface="Arial" charset="0"/>
              <a:buNone/>
            </a:pPr>
            <a:r>
              <a:rPr lang="fr-FR" sz="2800" smtClean="0">
                <a:cs typeface="Calibri" pitchFamily="34" charset="0"/>
              </a:rPr>
              <a:t>    </a:t>
            </a:r>
          </a:p>
          <a:p>
            <a:pPr marL="609600" indent="-609600" eaLnBrk="1" hangingPunct="1">
              <a:buClr>
                <a:srgbClr val="25A79B"/>
              </a:buClr>
              <a:buFont typeface="Arial" charset="0"/>
              <a:buNone/>
            </a:pPr>
            <a:r>
              <a:rPr lang="fr-FR" sz="2800" smtClean="0">
                <a:cs typeface="Calibri" pitchFamily="34" charset="0"/>
              </a:rPr>
              <a:t>      ANTCD de chirurgie aortique +Hémorragie              digestive = Fistule Aorto-Duodénale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7985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10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IMG_0451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00213"/>
            <a:ext cx="8240713" cy="4325937"/>
          </a:xfrm>
          <a:noFill/>
          <a:ln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11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IMG_0453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47813" y="476250"/>
            <a:ext cx="6008687" cy="4325938"/>
          </a:xfrm>
          <a:noFill/>
          <a:ln>
            <a:miter lim="800000"/>
            <a:headEnd/>
            <a:tailEnd/>
          </a:ln>
        </p:spPr>
      </p:pic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684213" y="5229225"/>
            <a:ext cx="817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latin typeface="Sydney"/>
              </a:rPr>
              <a:t>Incision = médiane péri-ombilicale ou flanc gauche</a:t>
            </a: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12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IMG_0455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63713" y="692150"/>
            <a:ext cx="5865812" cy="4325938"/>
          </a:xfrm>
          <a:noFill/>
          <a:ln>
            <a:miter lim="800000"/>
            <a:headEnd/>
            <a:tailEnd/>
          </a:ln>
        </p:spPr>
      </p:pic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2700338" y="6165850"/>
            <a:ext cx="3311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>
                <a:latin typeface="Sydney"/>
              </a:rPr>
              <a:t>Ouverture péritoine</a:t>
            </a: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13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IMG_0458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052513"/>
            <a:ext cx="6081713" cy="4325937"/>
          </a:xfrm>
          <a:noFill/>
          <a:ln>
            <a:miter lim="800000"/>
            <a:headEnd/>
            <a:tailEnd/>
          </a:ln>
        </p:spPr>
      </p:pic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1835150" y="6092825"/>
            <a:ext cx="46831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200">
                <a:latin typeface="Sydney"/>
              </a:rPr>
              <a:t>Anevrisme aorte abdominale</a:t>
            </a: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14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IMG_0460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03350" y="692150"/>
            <a:ext cx="5864225" cy="4325938"/>
          </a:xfrm>
          <a:noFill/>
          <a:ln>
            <a:miter lim="800000"/>
            <a:headEnd/>
            <a:tailEnd/>
          </a:ln>
        </p:spPr>
      </p:pic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116013" y="5229225"/>
            <a:ext cx="72723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>
                <a:latin typeface="Sydney"/>
              </a:rPr>
              <a:t>Lacs  sur aorte  en amont de l’anévrisme et sur la veine rénale gauche</a:t>
            </a: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15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IMG_0465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76375" y="692150"/>
            <a:ext cx="6369050" cy="4325938"/>
          </a:xfrm>
          <a:noFill/>
          <a:ln>
            <a:miter lim="800000"/>
            <a:headEnd/>
            <a:tailEnd/>
          </a:ln>
        </p:spPr>
      </p:pic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755650" y="5229225"/>
            <a:ext cx="7473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600">
                <a:latin typeface="Sydney"/>
              </a:rPr>
              <a:t>Mise à plat de la coque anévrismale</a:t>
            </a: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16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IMG_0464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87450" y="836613"/>
            <a:ext cx="6151563" cy="4325937"/>
          </a:xfrm>
          <a:noFill/>
          <a:ln>
            <a:miter lim="800000"/>
            <a:headEnd/>
            <a:tailEnd/>
          </a:ln>
        </p:spPr>
      </p:pic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1835150" y="5445125"/>
            <a:ext cx="56626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200">
                <a:latin typeface="Sydney"/>
              </a:rPr>
              <a:t>Ligature des artères lombaires</a:t>
            </a: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17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img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1773238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18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IMG_0471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l="22206" t="12263" r="9521" b="10008"/>
          <a:stretch>
            <a:fillRect/>
          </a:stretch>
        </p:blipFill>
        <p:spPr bwMode="auto">
          <a:xfrm>
            <a:off x="684213" y="2420938"/>
            <a:ext cx="3600450" cy="3421062"/>
          </a:xfrm>
          <a:noFill/>
          <a:ln>
            <a:miter lim="800000"/>
            <a:headEnd/>
            <a:tailEnd/>
          </a:ln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1979613" y="260350"/>
            <a:ext cx="489743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>
                <a:latin typeface="Sydney"/>
              </a:rPr>
              <a:t>Thrombus  en  coupe   horizontale expliquant les images scanner (chenal circulant et thrombus)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/>
          <a:srcRect l="34258" t="45036" r="37982" b="25554"/>
          <a:stretch>
            <a:fillRect/>
          </a:stretch>
        </p:blipFill>
        <p:spPr bwMode="auto">
          <a:xfrm>
            <a:off x="4572000" y="2420938"/>
            <a:ext cx="4032250" cy="34163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19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825" y="115888"/>
            <a:ext cx="8229600" cy="792162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OBJECTIFS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12290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078F9D"/>
              </a:buClr>
            </a:pPr>
            <a:r>
              <a:rPr lang="fr-FR" sz="2800" smtClean="0"/>
              <a:t>Diagnostiquer un AAA</a:t>
            </a:r>
          </a:p>
          <a:p>
            <a:pPr eaLnBrk="1" hangingPunct="1">
              <a:buClr>
                <a:srgbClr val="078F9D"/>
              </a:buClr>
            </a:pPr>
            <a:endParaRPr lang="fr-FR" sz="2800" smtClean="0"/>
          </a:p>
          <a:p>
            <a:pPr eaLnBrk="1" hangingPunct="1">
              <a:buClr>
                <a:srgbClr val="25A79B"/>
              </a:buClr>
            </a:pPr>
            <a:r>
              <a:rPr lang="fr-FR" sz="2800" smtClean="0"/>
              <a:t>Situations d’urgence</a:t>
            </a:r>
          </a:p>
          <a:p>
            <a:pPr eaLnBrk="1" hangingPunct="1">
              <a:buClr>
                <a:srgbClr val="25A79B"/>
              </a:buClr>
            </a:pPr>
            <a:endParaRPr lang="fr-FR" sz="2800" smtClean="0"/>
          </a:p>
          <a:p>
            <a:pPr eaLnBrk="1" hangingPunct="1">
              <a:buClr>
                <a:srgbClr val="25A79B"/>
              </a:buClr>
            </a:pPr>
            <a:r>
              <a:rPr lang="fr-FR" sz="2800" smtClean="0"/>
              <a:t>Argumenter le traitement et suivi</a:t>
            </a:r>
          </a:p>
          <a:p>
            <a:pPr eaLnBrk="1" hangingPunct="1">
              <a:buClr>
                <a:srgbClr val="25A79B"/>
              </a:buClr>
            </a:pPr>
            <a:endParaRPr lang="fr-FR" sz="2800" smtClean="0"/>
          </a:p>
          <a:p>
            <a:pPr eaLnBrk="1" hangingPunct="1">
              <a:buClr>
                <a:srgbClr val="25A79B"/>
              </a:buClr>
            </a:pPr>
            <a:r>
              <a:rPr lang="fr-FR" sz="2800" smtClean="0"/>
              <a:t>Principes du Traitement </a:t>
            </a:r>
          </a:p>
          <a:p>
            <a:pPr eaLnBrk="1" hangingPunct="1"/>
            <a:endParaRPr lang="fr-FR" smtClean="0">
              <a:solidFill>
                <a:srgbClr val="F79646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95536" y="7985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2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IMG_0466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76375" y="620713"/>
            <a:ext cx="6008688" cy="4325937"/>
          </a:xfrm>
          <a:noFill/>
          <a:ln>
            <a:miter lim="800000"/>
            <a:headEnd/>
            <a:tailEnd/>
          </a:ln>
        </p:spPr>
      </p:pic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755650" y="5084763"/>
            <a:ext cx="77406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>
                <a:latin typeface="Sydney"/>
              </a:rPr>
              <a:t>Anastomose proximale termino-terminale </a:t>
            </a:r>
          </a:p>
          <a:p>
            <a:pPr algn="ctr"/>
            <a:r>
              <a:rPr lang="fr-FR" sz="2800">
                <a:latin typeface="Sydney"/>
              </a:rPr>
              <a:t>aorto-prothétique après section de l’aorte</a:t>
            </a: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20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1619250" y="5157788"/>
            <a:ext cx="5545138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>
                <a:latin typeface="Sydney"/>
              </a:rPr>
              <a:t>Anastomose distale termino-terminale </a:t>
            </a:r>
          </a:p>
          <a:p>
            <a:pPr algn="ctr"/>
            <a:r>
              <a:rPr lang="fr-FR" sz="2800">
                <a:latin typeface="Sydney"/>
              </a:rPr>
              <a:t>prothéto-aortique</a:t>
            </a:r>
          </a:p>
        </p:txBody>
      </p:sp>
      <p:pic>
        <p:nvPicPr>
          <p:cNvPr id="32772" name="Picture 2" descr="IMG_04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620713"/>
            <a:ext cx="6624638" cy="432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21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re 1"/>
          <p:cNvSpPr>
            <a:spLocks noGrp="1"/>
          </p:cNvSpPr>
          <p:nvPr>
            <p:ph type="title" idx="4294967295"/>
          </p:nvPr>
        </p:nvSpPr>
        <p:spPr>
          <a:xfrm>
            <a:off x="323850" y="0"/>
            <a:ext cx="8229600" cy="792163"/>
          </a:xfrm>
        </p:spPr>
        <p:txBody>
          <a:bodyPr/>
          <a:lstStyle/>
          <a:p>
            <a:pPr algn="l" eaLnBrk="1" hangingPunct="1"/>
            <a:r>
              <a:rPr lang="fr-FR" sz="3600" smtClean="0">
                <a:solidFill>
                  <a:srgbClr val="595959"/>
                </a:solidFill>
              </a:rPr>
              <a:t>COLLET DE L’AAA</a:t>
            </a:r>
          </a:p>
        </p:txBody>
      </p:sp>
      <p:sp>
        <p:nvSpPr>
          <p:cNvPr id="73732" name="ZoneTexte 9"/>
          <p:cNvSpPr txBox="1">
            <a:spLocks noChangeArrowheads="1"/>
          </p:cNvSpPr>
          <p:nvPr/>
        </p:nvSpPr>
        <p:spPr bwMode="auto">
          <a:xfrm>
            <a:off x="971550" y="5373688"/>
            <a:ext cx="1079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 i="1">
                <a:latin typeface="Calibri" pitchFamily="34" charset="0"/>
              </a:rPr>
              <a:t>Références :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395536" y="7985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735" name="Picture 8" descr="illustration du coll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412875"/>
            <a:ext cx="7416800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22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re 1"/>
          <p:cNvSpPr>
            <a:spLocks noGrp="1"/>
          </p:cNvSpPr>
          <p:nvPr>
            <p:ph type="title" idx="4294967295"/>
          </p:nvPr>
        </p:nvSpPr>
        <p:spPr>
          <a:xfrm>
            <a:off x="303213" y="115888"/>
            <a:ext cx="8229600" cy="792162"/>
          </a:xfrm>
        </p:spPr>
        <p:txBody>
          <a:bodyPr/>
          <a:lstStyle/>
          <a:p>
            <a:pPr algn="l" eaLnBrk="1" hangingPunct="1"/>
            <a:r>
              <a:rPr lang="fr-FR" sz="3600" smtClean="0">
                <a:solidFill>
                  <a:srgbClr val="595959"/>
                </a:solidFill>
              </a:rPr>
              <a:t>ENDOPROTHESE</a:t>
            </a:r>
          </a:p>
        </p:txBody>
      </p:sp>
      <p:sp>
        <p:nvSpPr>
          <p:cNvPr id="74756" name="ZoneTexte 9"/>
          <p:cNvSpPr txBox="1">
            <a:spLocks noChangeArrowheads="1"/>
          </p:cNvSpPr>
          <p:nvPr/>
        </p:nvSpPr>
        <p:spPr bwMode="auto">
          <a:xfrm>
            <a:off x="971550" y="5373688"/>
            <a:ext cx="1079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 i="1">
                <a:latin typeface="Calibri" pitchFamily="34" charset="0"/>
              </a:rPr>
              <a:t>Références :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395536" y="7985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759" name="Picture 7" descr="illustration de l'aor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908050"/>
            <a:ext cx="6875462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23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 l="34843" t="40608" r="32083" b="4753"/>
          <a:stretch>
            <a:fillRect/>
          </a:stretch>
        </p:blipFill>
        <p:spPr bwMode="auto">
          <a:xfrm>
            <a:off x="395288" y="765175"/>
            <a:ext cx="4032250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/>
          <a:srcRect l="36615" t="33952" r="30898" b="4883"/>
          <a:stretch>
            <a:fillRect/>
          </a:stretch>
        </p:blipFill>
        <p:spPr bwMode="auto">
          <a:xfrm>
            <a:off x="4787900" y="765175"/>
            <a:ext cx="353695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24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 l="34258" t="45036" r="37982" b="25554"/>
          <a:stretch>
            <a:fillRect/>
          </a:stretch>
        </p:blipFill>
        <p:spPr bwMode="auto">
          <a:xfrm>
            <a:off x="5003800" y="260350"/>
            <a:ext cx="3384550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/>
          <a:srcRect l="31302" t="42073" r="43294" b="22493"/>
          <a:stretch>
            <a:fillRect/>
          </a:stretch>
        </p:blipFill>
        <p:spPr bwMode="auto">
          <a:xfrm>
            <a:off x="827088" y="3141663"/>
            <a:ext cx="3097212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4"/>
          <a:srcRect l="30130" t="44287" r="41510" b="21013"/>
          <a:stretch>
            <a:fillRect/>
          </a:stretch>
        </p:blipFill>
        <p:spPr bwMode="auto">
          <a:xfrm>
            <a:off x="5003800" y="3213100"/>
            <a:ext cx="34575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5"/>
          <a:srcRect l="31302" t="50212" r="38582" b="22478"/>
          <a:stretch>
            <a:fillRect/>
          </a:stretch>
        </p:blipFill>
        <p:spPr bwMode="auto">
          <a:xfrm>
            <a:off x="539750" y="333375"/>
            <a:ext cx="367188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25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/>
          <a:srcRect l="4150" t="25977" r="55356" b="27956"/>
          <a:stretch>
            <a:fillRect/>
          </a:stretch>
        </p:blipFill>
        <p:spPr bwMode="auto">
          <a:xfrm>
            <a:off x="250825" y="404813"/>
            <a:ext cx="39497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3"/>
          <a:srcRect l="24506" t="32487" r="37109" b="6233"/>
          <a:stretch>
            <a:fillRect/>
          </a:stretch>
        </p:blipFill>
        <p:spPr bwMode="auto">
          <a:xfrm>
            <a:off x="4284663" y="333375"/>
            <a:ext cx="467995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4"/>
          <a:srcRect l="41940" t="88606" r="30299" b="4736"/>
          <a:stretch>
            <a:fillRect/>
          </a:stretch>
        </p:blipFill>
        <p:spPr bwMode="auto">
          <a:xfrm>
            <a:off x="539750" y="6021388"/>
            <a:ext cx="338455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26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DSC_02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1196975"/>
            <a:ext cx="60198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27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620713"/>
            <a:ext cx="5256213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Line 3"/>
          <p:cNvSpPr>
            <a:spLocks noChangeShapeType="1"/>
          </p:cNvSpPr>
          <p:nvPr/>
        </p:nvSpPr>
        <p:spPr bwMode="auto">
          <a:xfrm>
            <a:off x="3059113" y="2852738"/>
            <a:ext cx="7921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28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DSC_02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1428750"/>
            <a:ext cx="60198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29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250825" y="115888"/>
            <a:ext cx="8229600" cy="792162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CONNAISSANCES ANTERIEURES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395536" y="7985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6" name="Espace réservé du contenu 2"/>
          <p:cNvSpPr txBox="1">
            <a:spLocks/>
          </p:cNvSpPr>
          <p:nvPr/>
        </p:nvSpPr>
        <p:spPr bwMode="auto">
          <a:xfrm>
            <a:off x="1104900" y="1484313"/>
            <a:ext cx="74993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25A79B"/>
              </a:buClr>
              <a:buFont typeface="Arial" charset="0"/>
              <a:buChar char="•"/>
            </a:pPr>
            <a:r>
              <a:rPr lang="fr-FR" sz="2800">
                <a:latin typeface="Calibri" pitchFamily="34" charset="0"/>
              </a:rPr>
              <a:t>Anatomie de l’aorte</a:t>
            </a:r>
            <a:endParaRPr lang="fr-FR" sz="320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25A79B"/>
              </a:buClr>
              <a:buFont typeface="Arial" charset="0"/>
              <a:buChar char="•"/>
            </a:pPr>
            <a:r>
              <a:rPr lang="fr-FR" sz="2800">
                <a:latin typeface="Calibri" pitchFamily="34" charset="0"/>
              </a:rPr>
              <a:t>Prise en charge de la maladie athéromateuse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fr-FR" sz="3200">
              <a:solidFill>
                <a:srgbClr val="F79646"/>
              </a:solidFill>
              <a:latin typeface="Calibri" pitchFamily="34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3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DSC_02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1428750"/>
            <a:ext cx="60198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30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DSC_02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1428750"/>
            <a:ext cx="60198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31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5575"/>
            <a:ext cx="9142413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32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09825"/>
            <a:ext cx="9142413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33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76438"/>
            <a:ext cx="9142413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34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19113"/>
            <a:ext cx="9142413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35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82280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36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620713"/>
            <a:ext cx="5362575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37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620713"/>
            <a:ext cx="5545138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38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908050"/>
            <a:ext cx="5545137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39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re 1"/>
          <p:cNvSpPr>
            <a:spLocks noGrp="1"/>
          </p:cNvSpPr>
          <p:nvPr>
            <p:ph type="title" idx="4294967295"/>
          </p:nvPr>
        </p:nvSpPr>
        <p:spPr>
          <a:xfrm>
            <a:off x="303213" y="115888"/>
            <a:ext cx="8229600" cy="792162"/>
          </a:xfrm>
        </p:spPr>
        <p:txBody>
          <a:bodyPr/>
          <a:lstStyle/>
          <a:p>
            <a:pPr algn="l" eaLnBrk="1" hangingPunct="1"/>
            <a:r>
              <a:rPr lang="fr-FR" sz="4000" smtClean="0"/>
              <a:t>Diagnostiquer un AAA</a:t>
            </a:r>
          </a:p>
        </p:txBody>
      </p:sp>
      <p:sp>
        <p:nvSpPr>
          <p:cNvPr id="14338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25A79B"/>
              </a:buClr>
            </a:pPr>
            <a:r>
              <a:rPr lang="fr-FR" sz="2800" smtClean="0"/>
              <a:t>Terrain : homme </a:t>
            </a:r>
            <a:r>
              <a:rPr lang="fr-FR" sz="2800" smtClean="0">
                <a:cs typeface="Calibri" pitchFamily="34" charset="0"/>
              </a:rPr>
              <a:t>≥ 60 ans, asymptomatique</a:t>
            </a:r>
          </a:p>
          <a:p>
            <a:pPr eaLnBrk="1" hangingPunct="1">
              <a:buClr>
                <a:srgbClr val="25A79B"/>
              </a:buClr>
            </a:pPr>
            <a:r>
              <a:rPr lang="fr-FR" sz="2800" smtClean="0">
                <a:cs typeface="Calibri" pitchFamily="34" charset="0"/>
              </a:rPr>
              <a:t>Tabac</a:t>
            </a:r>
          </a:p>
          <a:p>
            <a:pPr eaLnBrk="1" hangingPunct="1">
              <a:buClr>
                <a:srgbClr val="25A79B"/>
              </a:buClr>
            </a:pPr>
            <a:r>
              <a:rPr lang="fr-FR" sz="2800" smtClean="0">
                <a:cs typeface="Calibri" pitchFamily="34" charset="0"/>
              </a:rPr>
              <a:t>Actuellement diagnostic par hasard, ou palpation d’une masse abdominale </a:t>
            </a:r>
            <a:r>
              <a:rPr lang="fr-FR" sz="2800" u="sng" smtClean="0">
                <a:cs typeface="Calibri" pitchFamily="34" charset="0"/>
              </a:rPr>
              <a:t>pulsatile et expansive</a:t>
            </a:r>
            <a:r>
              <a:rPr lang="fr-FR" sz="2800" smtClean="0">
                <a:cs typeface="Calibri" pitchFamily="34" charset="0"/>
              </a:rPr>
              <a:t>, ou d’un anévrysme poplité</a:t>
            </a:r>
          </a:p>
          <a:p>
            <a:pPr eaLnBrk="1" hangingPunct="1">
              <a:buClr>
                <a:srgbClr val="25A79B"/>
              </a:buClr>
            </a:pPr>
            <a:r>
              <a:rPr lang="fr-FR" sz="2800" smtClean="0">
                <a:cs typeface="Calibri" pitchFamily="34" charset="0"/>
              </a:rPr>
              <a:t>Demain : dépistage échographique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7985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4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/>
          <p:cNvPicPr>
            <a:picLocks noChangeAspect="1" noChangeArrowheads="1"/>
          </p:cNvPicPr>
          <p:nvPr/>
        </p:nvPicPr>
        <p:blipFill>
          <a:blip r:embed="rId2"/>
          <a:srcRect l="4150" t="25977" r="55356" b="27956"/>
          <a:stretch>
            <a:fillRect/>
          </a:stretch>
        </p:blipFill>
        <p:spPr bwMode="auto">
          <a:xfrm>
            <a:off x="250825" y="404813"/>
            <a:ext cx="39497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3"/>
          <p:cNvPicPr>
            <a:picLocks noChangeAspect="1" noChangeArrowheads="1"/>
          </p:cNvPicPr>
          <p:nvPr/>
        </p:nvPicPr>
        <p:blipFill>
          <a:blip r:embed="rId3"/>
          <a:srcRect l="24506" t="32487" r="37109" b="6233"/>
          <a:stretch>
            <a:fillRect/>
          </a:stretch>
        </p:blipFill>
        <p:spPr bwMode="auto">
          <a:xfrm>
            <a:off x="4284663" y="333375"/>
            <a:ext cx="467995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4"/>
          <p:cNvPicPr>
            <a:picLocks noChangeAspect="1" noChangeArrowheads="1"/>
          </p:cNvPicPr>
          <p:nvPr/>
        </p:nvPicPr>
        <p:blipFill>
          <a:blip r:embed="rId4"/>
          <a:srcRect l="41940" t="88606" r="30299" b="4736"/>
          <a:stretch>
            <a:fillRect/>
          </a:stretch>
        </p:blipFill>
        <p:spPr bwMode="auto">
          <a:xfrm>
            <a:off x="539750" y="6021388"/>
            <a:ext cx="338455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40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333375"/>
            <a:ext cx="6192837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5148263" y="5229225"/>
            <a:ext cx="4746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b="1">
                <a:solidFill>
                  <a:srgbClr val="FF0000"/>
                </a:solidFill>
                <a:latin typeface="Tahoma" pitchFamily="34" charset="0"/>
              </a:rPr>
              <a:t>180</a:t>
            </a: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41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04813"/>
            <a:ext cx="5761037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42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620713"/>
            <a:ext cx="5688012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43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76250"/>
            <a:ext cx="56165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44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692150"/>
            <a:ext cx="554355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45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549275"/>
            <a:ext cx="56165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46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DSC_027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1428750"/>
            <a:ext cx="60198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47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/>
          <p:cNvPicPr>
            <a:picLocks noChangeAspect="1" noChangeArrowheads="1"/>
          </p:cNvPicPr>
          <p:nvPr/>
        </p:nvPicPr>
        <p:blipFill>
          <a:blip r:embed="rId2"/>
          <a:srcRect l="24219" t="39746" r="45065" b="17432"/>
          <a:stretch>
            <a:fillRect/>
          </a:stretch>
        </p:blipFill>
        <p:spPr bwMode="auto">
          <a:xfrm>
            <a:off x="468313" y="404813"/>
            <a:ext cx="3744912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3"/>
          <p:cNvPicPr>
            <a:picLocks noChangeAspect="1" noChangeArrowheads="1"/>
          </p:cNvPicPr>
          <p:nvPr/>
        </p:nvPicPr>
        <p:blipFill>
          <a:blip r:embed="rId3"/>
          <a:srcRect l="32878" t="30061" r="33464" b="4964"/>
          <a:stretch>
            <a:fillRect/>
          </a:stretch>
        </p:blipFill>
        <p:spPr bwMode="auto">
          <a:xfrm>
            <a:off x="4500563" y="260350"/>
            <a:ext cx="4103687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48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/>
          <p:cNvPicPr>
            <a:picLocks noChangeAspect="1" noChangeArrowheads="1"/>
          </p:cNvPicPr>
          <p:nvPr/>
        </p:nvPicPr>
        <p:blipFill>
          <a:blip r:embed="rId2"/>
          <a:srcRect l="30273" t="30533" r="32813" b="4492"/>
          <a:stretch>
            <a:fillRect/>
          </a:stretch>
        </p:blipFill>
        <p:spPr bwMode="auto">
          <a:xfrm>
            <a:off x="179388" y="476250"/>
            <a:ext cx="39274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3"/>
          <a:srcRect l="22153" t="31488" r="35027" b="4535"/>
          <a:stretch>
            <a:fillRect/>
          </a:stretch>
        </p:blipFill>
        <p:spPr bwMode="auto">
          <a:xfrm>
            <a:off x="4211638" y="476250"/>
            <a:ext cx="4498975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49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3213" y="115888"/>
            <a:ext cx="8229600" cy="792162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TITRE DIAPOSITIVE IMAGE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6804" name="ZoneTexte 9"/>
          <p:cNvSpPr txBox="1">
            <a:spLocks noChangeArrowheads="1"/>
          </p:cNvSpPr>
          <p:nvPr/>
        </p:nvSpPr>
        <p:spPr bwMode="auto">
          <a:xfrm>
            <a:off x="971550" y="5373688"/>
            <a:ext cx="1079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 i="1">
                <a:latin typeface="Calibri" pitchFamily="34" charset="0"/>
              </a:rPr>
              <a:t>Références :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395536" y="7985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807" name="Picture 7" descr="20130617160328187"/>
          <p:cNvPicPr>
            <a:picLocks noChangeAspect="1" noChangeArrowheads="1"/>
          </p:cNvPicPr>
          <p:nvPr/>
        </p:nvPicPr>
        <p:blipFill>
          <a:blip r:embed="rId2"/>
          <a:srcRect l="16975" t="3928" r="37239" b="12392"/>
          <a:stretch>
            <a:fillRect/>
          </a:stretch>
        </p:blipFill>
        <p:spPr bwMode="auto">
          <a:xfrm>
            <a:off x="755650" y="1341438"/>
            <a:ext cx="336232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8" name="Picture 8" descr="20130617160536875"/>
          <p:cNvPicPr>
            <a:picLocks noChangeAspect="1" noChangeArrowheads="1"/>
          </p:cNvPicPr>
          <p:nvPr/>
        </p:nvPicPr>
        <p:blipFill>
          <a:blip r:embed="rId3"/>
          <a:srcRect l="16780" t="3125" r="35970" b="12587"/>
          <a:stretch>
            <a:fillRect/>
          </a:stretch>
        </p:blipFill>
        <p:spPr bwMode="auto">
          <a:xfrm>
            <a:off x="4859338" y="1341438"/>
            <a:ext cx="344487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5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AVENIR </a:t>
            </a:r>
          </a:p>
        </p:txBody>
      </p:sp>
      <p:sp>
        <p:nvSpPr>
          <p:cNvPr id="54278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1042988" y="404813"/>
            <a:ext cx="6708775" cy="4514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2800" b="1" smtClean="0"/>
              <a:t>Nouvelles endoprothèses si absence de collet</a:t>
            </a:r>
          </a:p>
        </p:txBody>
      </p:sp>
      <p:graphicFrame>
        <p:nvGraphicFramePr>
          <p:cNvPr id="5427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187450" y="1268413"/>
          <a:ext cx="6408738" cy="492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7" name="Image Photo Editor" r:id="rId3" imgW="7257143" imgH="5571429" progId="">
                  <p:embed/>
                </p:oleObj>
              </mc:Choice>
              <mc:Fallback>
                <p:oleObj name="Image Photo Editor" r:id="rId3" imgW="7257143" imgH="5571429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268413"/>
                        <a:ext cx="6408738" cy="492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50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Morgan post-op avi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492500" y="1052513"/>
            <a:ext cx="5400675" cy="5032375"/>
          </a:xfrm>
          <a:noFill/>
          <a:ln>
            <a:miter lim="800000"/>
            <a:headEnd/>
            <a:tailEnd/>
          </a:ln>
        </p:spPr>
      </p:pic>
      <p:pic>
        <p:nvPicPr>
          <p:cNvPr id="64514" name="Picture 3" descr="Copy of Device Layou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333375"/>
            <a:ext cx="2084387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51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5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5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29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5298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 idx="4294967295"/>
          </p:nvPr>
        </p:nvSpPr>
        <p:spPr>
          <a:xfrm>
            <a:off x="827088" y="115888"/>
            <a:ext cx="8229600" cy="792162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3600" dirty="0" smtClean="0">
                <a:solidFill>
                  <a:schemeClr val="accent6"/>
                </a:solidFill>
              </a:rPr>
              <a:t>A RETENIR</a:t>
            </a:r>
            <a:endParaRPr lang="fr-FR" sz="3600" dirty="0">
              <a:solidFill>
                <a:schemeClr val="accent6"/>
              </a:solidFill>
            </a:endParaRPr>
          </a:p>
        </p:txBody>
      </p:sp>
      <p:sp>
        <p:nvSpPr>
          <p:cNvPr id="65538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827088" y="836613"/>
            <a:ext cx="7499350" cy="41036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buClr>
                <a:srgbClr val="F79646"/>
              </a:buClr>
              <a:buFont typeface="Courier New" pitchFamily="49" charset="0"/>
              <a:buAutoNum type="arabicPeriod"/>
            </a:pPr>
            <a:r>
              <a:rPr lang="fr-FR" sz="2800" smtClean="0"/>
              <a:t>homme </a:t>
            </a:r>
            <a:r>
              <a:rPr lang="fr-FR" sz="2800" smtClean="0">
                <a:cs typeface="Calibri" pitchFamily="34" charset="0"/>
              </a:rPr>
              <a:t>≥ 60 ans, maladie de la média</a:t>
            </a:r>
          </a:p>
          <a:p>
            <a:pPr marL="609600" indent="-609600" eaLnBrk="1" hangingPunct="1">
              <a:buClr>
                <a:srgbClr val="F79646"/>
              </a:buClr>
              <a:buFont typeface="Courier New" pitchFamily="49" charset="0"/>
              <a:buAutoNum type="arabicPeriod"/>
            </a:pPr>
            <a:r>
              <a:rPr lang="fr-FR" sz="2800" smtClean="0">
                <a:cs typeface="Calibri" pitchFamily="34" charset="0"/>
              </a:rPr>
              <a:t>Risque = Rupture= décès</a:t>
            </a:r>
          </a:p>
          <a:p>
            <a:pPr marL="609600" indent="-609600" eaLnBrk="1" hangingPunct="1">
              <a:buClr>
                <a:srgbClr val="F79646"/>
              </a:buClr>
              <a:buFont typeface="Courier New" pitchFamily="49" charset="0"/>
              <a:buAutoNum type="arabicPeriod"/>
            </a:pPr>
            <a:r>
              <a:rPr lang="fr-FR" sz="2800" smtClean="0">
                <a:cs typeface="Calibri" pitchFamily="34" charset="0"/>
              </a:rPr>
              <a:t>Dépistage et suivi : échographie</a:t>
            </a:r>
          </a:p>
          <a:p>
            <a:pPr marL="609600" indent="-609600" eaLnBrk="1" hangingPunct="1">
              <a:buClr>
                <a:srgbClr val="F79646"/>
              </a:buClr>
              <a:buFont typeface="Courier New" pitchFamily="49" charset="0"/>
              <a:buAutoNum type="arabicPeriod"/>
            </a:pPr>
            <a:r>
              <a:rPr lang="fr-FR" sz="2800" smtClean="0">
                <a:cs typeface="Calibri" pitchFamily="34" charset="0"/>
              </a:rPr>
              <a:t>Diamètre supérieur à 50 mm= traitement</a:t>
            </a:r>
            <a:endParaRPr lang="fr-FR" sz="2800" smtClean="0"/>
          </a:p>
          <a:p>
            <a:pPr marL="609600" indent="-609600" eaLnBrk="1" hangingPunct="1">
              <a:buClr>
                <a:srgbClr val="F79646"/>
              </a:buClr>
              <a:buFont typeface="Courier New" pitchFamily="49" charset="0"/>
              <a:buAutoNum type="arabicPeriod"/>
            </a:pPr>
            <a:r>
              <a:rPr lang="fr-FR" sz="2800" smtClean="0"/>
              <a:t>Recherche autres anévrysmes(poplité, thoracique, iliaque), dépistage familial</a:t>
            </a:r>
          </a:p>
          <a:p>
            <a:pPr marL="609600" indent="-609600" eaLnBrk="1" hangingPunct="1">
              <a:buClr>
                <a:srgbClr val="F79646"/>
              </a:buClr>
              <a:buFont typeface="Courier New" pitchFamily="49" charset="0"/>
              <a:buAutoNum type="arabicPeriod"/>
            </a:pPr>
            <a:r>
              <a:rPr lang="fr-FR" sz="2800" smtClean="0"/>
              <a:t>« ASIC »</a:t>
            </a:r>
          </a:p>
          <a:p>
            <a:pPr marL="609600" indent="-609600" eaLnBrk="1" hangingPunct="1">
              <a:buClr>
                <a:srgbClr val="F79646"/>
              </a:buClr>
              <a:buFont typeface="Arial" charset="0"/>
              <a:buAutoNum type="arabicPeriod"/>
            </a:pPr>
            <a:r>
              <a:rPr lang="fr-FR" sz="2800" smtClean="0"/>
              <a:t>Traitement : mise à plat-greffe, endoprothèse</a:t>
            </a:r>
          </a:p>
          <a:p>
            <a:pPr marL="609600" indent="-609600" eaLnBrk="1" hangingPunct="1">
              <a:buClr>
                <a:srgbClr val="F79646"/>
              </a:buClr>
              <a:buFont typeface="Arial" charset="0"/>
              <a:buAutoNum type="arabicPeriod"/>
            </a:pPr>
            <a:r>
              <a:rPr lang="fr-FR" sz="2800" smtClean="0"/>
              <a:t>Endoprothèse = suivi obligatoire : </a:t>
            </a:r>
            <a:r>
              <a:rPr lang="fr-FR" sz="2800" smtClean="0">
                <a:cs typeface="Calibri" pitchFamily="34" charset="0"/>
              </a:rPr>
              <a:t>↗ de diamètre = Problème = CS chir</a:t>
            </a:r>
          </a:p>
          <a:p>
            <a:pPr marL="609600" indent="-609600" eaLnBrk="1" hangingPunct="1">
              <a:buClr>
                <a:srgbClr val="F79646"/>
              </a:buClr>
              <a:buFont typeface="Arial" charset="0"/>
              <a:buAutoNum type="arabicPeriod"/>
            </a:pPr>
            <a:r>
              <a:rPr lang="fr-FR" sz="2800" smtClean="0">
                <a:cs typeface="Calibri" pitchFamily="34" charset="0"/>
              </a:rPr>
              <a:t>ANTCD de chirurgie aortique +Hémorragie              digestive = Fistule Aorto-Duodénale</a:t>
            </a:r>
            <a:endParaRPr lang="fr-FR" sz="2000" b="1" smtClean="0"/>
          </a:p>
          <a:p>
            <a:pPr marL="609600" indent="-609600" eaLnBrk="1" hangingPunct="1"/>
            <a:endParaRPr lang="fr-FR" smtClean="0">
              <a:solidFill>
                <a:srgbClr val="F79646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393949" y="8112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>
            <a:off x="2408585" y="6065838"/>
            <a:ext cx="6408712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8796338" y="908720"/>
            <a:ext cx="0" cy="5184576"/>
          </a:xfrm>
          <a:prstGeom prst="line">
            <a:avLst/>
          </a:prstGeom>
          <a:ln w="19050">
            <a:gradFill>
              <a:gsLst>
                <a:gs pos="0">
                  <a:schemeClr val="accent6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rot="-10800000" flipV="1">
            <a:off x="360363" y="836712"/>
            <a:ext cx="0" cy="5184576"/>
          </a:xfrm>
          <a:prstGeom prst="line">
            <a:avLst/>
          </a:prstGeom>
          <a:ln w="19050">
            <a:gradFill>
              <a:gsLst>
                <a:gs pos="0">
                  <a:schemeClr val="accent6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44" name="Picture 3" descr="D:\Donnée 2\Monique\Appels à projets 2012-2013\Diaporama LYON EST\a-reteni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9888" y="330200"/>
            <a:ext cx="3857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52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idx="4294967295"/>
          </p:nvPr>
        </p:nvSpPr>
        <p:spPr>
          <a:xfrm>
            <a:off x="806450" y="115888"/>
            <a:ext cx="5853113" cy="792162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MOTS EN ANGLAIS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562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F79646"/>
              </a:buClr>
              <a:buFont typeface="Courier New" pitchFamily="49" charset="0"/>
              <a:buChar char="o"/>
            </a:pPr>
            <a:r>
              <a:rPr lang="fr-FR" sz="2800" smtClean="0"/>
              <a:t>Triple A : abdominal aortic aneurysm</a:t>
            </a:r>
          </a:p>
          <a:p>
            <a:pPr eaLnBrk="1" hangingPunct="1">
              <a:buClr>
                <a:srgbClr val="F79646"/>
              </a:buClr>
              <a:buFont typeface="Courier New" pitchFamily="49" charset="0"/>
              <a:buChar char="o"/>
            </a:pPr>
            <a:endParaRPr lang="fr-FR" sz="2800" smtClean="0"/>
          </a:p>
          <a:p>
            <a:pPr eaLnBrk="1" hangingPunct="1">
              <a:buClr>
                <a:srgbClr val="F79646"/>
              </a:buClr>
              <a:buFont typeface="Courier New" pitchFamily="49" charset="0"/>
              <a:buChar char="o"/>
            </a:pPr>
            <a:r>
              <a:rPr lang="fr-FR" sz="2800" smtClean="0"/>
              <a:t>EVAR : EndoVascular Aneurysm Repair</a:t>
            </a:r>
          </a:p>
          <a:p>
            <a:pPr eaLnBrk="1" hangingPunct="1">
              <a:buClr>
                <a:srgbClr val="F79646"/>
              </a:buClr>
              <a:buFont typeface="Courier New" pitchFamily="49" charset="0"/>
              <a:buChar char="o"/>
            </a:pPr>
            <a:endParaRPr lang="fr-FR" sz="2800" smtClean="0"/>
          </a:p>
        </p:txBody>
      </p:sp>
      <p:cxnSp>
        <p:nvCxnSpPr>
          <p:cNvPr id="13" name="Connecteur droit 12"/>
          <p:cNvCxnSpPr/>
          <p:nvPr/>
        </p:nvCxnSpPr>
        <p:spPr>
          <a:xfrm>
            <a:off x="395536" y="7985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565" name="Picture 2" descr="D:\Donnée 2\Monique\Appels à projets 2012-2013\Diaporama LYON EST\-dico-fond-anglai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25" y="309563"/>
            <a:ext cx="390525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53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3213" y="115888"/>
            <a:ext cx="8229600" cy="792162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REFERENCES</a:t>
            </a:r>
            <a:r>
              <a:rPr lang="fr-F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fr-FR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586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2" y="1484313"/>
            <a:ext cx="7506493" cy="507444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buClr>
                <a:srgbClr val="F79646"/>
              </a:buClr>
              <a:buFont typeface="Courier New" pitchFamily="49" charset="0"/>
              <a:buChar char="o"/>
            </a:pPr>
            <a:r>
              <a:rPr lang="fr-FR" b="1" dirty="0"/>
              <a:t>MOOC</a:t>
            </a:r>
            <a:r>
              <a:rPr lang="fr-FR" dirty="0"/>
              <a:t> : P.LERMUSIAUX. L</a:t>
            </a:r>
            <a:r>
              <a:rPr lang="fr-FR" dirty="0" smtClean="0"/>
              <a:t>’ AAA </a:t>
            </a:r>
            <a:r>
              <a:rPr lang="fr-FR" dirty="0"/>
              <a:t>en 10 </a:t>
            </a:r>
            <a:r>
              <a:rPr lang="fr-FR" dirty="0" smtClean="0"/>
              <a:t>points: </a:t>
            </a:r>
            <a:r>
              <a:rPr lang="fr-FR" i="1" dirty="0" smtClean="0">
                <a:hlinkClick r:id="rId2"/>
              </a:rPr>
              <a:t>www.youtube.com/watch?v=sD2CW-0fghw</a:t>
            </a:r>
            <a:endParaRPr lang="fr-FR" i="1" dirty="0"/>
          </a:p>
          <a:p>
            <a:pPr marL="609600" indent="-609600" eaLnBrk="1" hangingPunct="1">
              <a:buClr>
                <a:srgbClr val="F79646"/>
              </a:buClr>
              <a:buFont typeface="Courier New" pitchFamily="49" charset="0"/>
              <a:buChar char="o"/>
            </a:pPr>
            <a:r>
              <a:rPr lang="fr-FR" b="1" dirty="0" smtClean="0"/>
              <a:t>Site Officiel du Collège des Enseignants de Médecine Vasculaire</a:t>
            </a:r>
            <a:r>
              <a:rPr lang="fr-FR" dirty="0" smtClean="0"/>
              <a:t> : </a:t>
            </a:r>
          </a:p>
          <a:p>
            <a:pPr marL="609600" indent="-609600" eaLnBrk="1" hangingPunct="1">
              <a:buClr>
                <a:srgbClr val="F79646"/>
              </a:buClr>
              <a:buFont typeface="Courier New" pitchFamily="49" charset="0"/>
              <a:buNone/>
            </a:pPr>
            <a:r>
              <a:rPr lang="fr-FR" dirty="0" smtClean="0"/>
              <a:t>        </a:t>
            </a:r>
            <a:r>
              <a:rPr lang="fr-FR" dirty="0" smtClean="0">
                <a:hlinkClick r:id="rId3"/>
              </a:rPr>
              <a:t>http://www.angioweb.fr/</a:t>
            </a:r>
            <a:endParaRPr lang="fr-FR" dirty="0" smtClean="0"/>
          </a:p>
          <a:p>
            <a:pPr eaLnBrk="1" hangingPunct="1">
              <a:buClr>
                <a:srgbClr val="F79646"/>
              </a:buClr>
            </a:pPr>
            <a:r>
              <a:rPr lang="fr-FR" dirty="0" smtClean="0"/>
              <a:t>    Pathologie cardiovasculaire : PCV info</a:t>
            </a:r>
          </a:p>
          <a:p>
            <a:pPr marL="0" indent="0" eaLnBrk="1" hangingPunct="1">
              <a:buClr>
                <a:srgbClr val="F79646"/>
              </a:buClr>
              <a:buNone/>
            </a:pPr>
            <a:r>
              <a:rPr lang="fr-FR" dirty="0"/>
              <a:t> </a:t>
            </a:r>
            <a:r>
              <a:rPr lang="fr-FR" dirty="0" smtClean="0"/>
              <a:t>       </a:t>
            </a:r>
            <a:r>
              <a:rPr lang="fr-FR" dirty="0">
                <a:solidFill>
                  <a:schemeClr val="hlink"/>
                </a:solidFill>
                <a:hlinkClick r:id="rId4"/>
              </a:rPr>
              <a:t>http://p</a:t>
            </a:r>
            <a:r>
              <a:rPr lang="fr-FR" dirty="0">
                <a:solidFill>
                  <a:schemeClr val="hlink"/>
                </a:solidFill>
              </a:rPr>
              <a:t>cvinfo.univ-lyon1.fr/</a:t>
            </a:r>
          </a:p>
          <a:p>
            <a:pPr marL="0" indent="0" eaLnBrk="1" hangingPunct="1">
              <a:buClr>
                <a:srgbClr val="F79646"/>
              </a:buClr>
              <a:buNone/>
            </a:pPr>
            <a:endParaRPr lang="fr-FR" dirty="0" smtClean="0"/>
          </a:p>
          <a:p>
            <a:pPr marL="609600" indent="-609600" eaLnBrk="1" hangingPunct="1">
              <a:buClr>
                <a:srgbClr val="F79646"/>
              </a:buClr>
              <a:buFont typeface="Courier New" pitchFamily="49" charset="0"/>
              <a:buChar char="o"/>
            </a:pPr>
            <a:endParaRPr lang="fr-FR" dirty="0" smtClean="0"/>
          </a:p>
        </p:txBody>
      </p:sp>
      <p:cxnSp>
        <p:nvCxnSpPr>
          <p:cNvPr id="7" name="Connecteur droit 6"/>
          <p:cNvCxnSpPr/>
          <p:nvPr/>
        </p:nvCxnSpPr>
        <p:spPr>
          <a:xfrm>
            <a:off x="395536" y="7985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 txBox="1">
            <a:spLocks/>
          </p:cNvSpPr>
          <p:nvPr/>
        </p:nvSpPr>
        <p:spPr>
          <a:xfrm>
            <a:off x="8388350" y="0"/>
            <a:ext cx="755650" cy="333375"/>
          </a:xfrm>
          <a:prstGeom prst="rect">
            <a:avLst/>
          </a:prstGeom>
        </p:spPr>
        <p:txBody>
          <a:bodyPr/>
          <a:lstStyle/>
          <a:p>
            <a:pPr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fr-FR" b="1" dirty="0">
              <a:solidFill>
                <a:schemeClr val="accent6"/>
              </a:solidFill>
              <a:latin typeface="+mn-lt"/>
              <a:cs typeface="+mn-cs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fr-FR" sz="1400" b="1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0"/>
            <a:ext cx="236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>
                <a:latin typeface="Calibri" pitchFamily="34" charset="0"/>
              </a:rPr>
              <a:t> </a:t>
            </a: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 dirty="0">
                <a:solidFill>
                  <a:srgbClr val="F79646"/>
                </a:solidFill>
                <a:latin typeface="Calibri" pitchFamily="34" charset="0"/>
              </a:rPr>
              <a:t>54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 dirty="0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9107" r="7910" b="7357"/>
          <a:stretch/>
        </p:blipFill>
        <p:spPr bwMode="auto">
          <a:xfrm>
            <a:off x="1043608" y="116632"/>
            <a:ext cx="7257036" cy="595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8388350" y="0"/>
            <a:ext cx="755650" cy="333375"/>
          </a:xfrm>
          <a:prstGeom prst="rect">
            <a:avLst/>
          </a:prstGeom>
        </p:spPr>
        <p:txBody>
          <a:bodyPr/>
          <a:lstStyle/>
          <a:p>
            <a:pPr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b="1" dirty="0" smtClean="0">
                <a:solidFill>
                  <a:schemeClr val="accent6"/>
                </a:solidFill>
                <a:latin typeface="+mn-lt"/>
                <a:cs typeface="+mn-cs"/>
              </a:rPr>
              <a:t>55</a:t>
            </a:r>
            <a:endParaRPr lang="fr-FR" b="1" dirty="0">
              <a:solidFill>
                <a:schemeClr val="accent6"/>
              </a:solidFill>
              <a:latin typeface="+mn-lt"/>
              <a:cs typeface="+mn-cs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fr-FR" sz="1400" b="1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8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/>
          <p:cNvSpPr>
            <a:spLocks noGrp="1"/>
          </p:cNvSpPr>
          <p:nvPr>
            <p:ph type="title" idx="4294967295"/>
          </p:nvPr>
        </p:nvSpPr>
        <p:spPr>
          <a:xfrm>
            <a:off x="303213" y="115888"/>
            <a:ext cx="8229600" cy="792162"/>
          </a:xfrm>
        </p:spPr>
        <p:txBody>
          <a:bodyPr/>
          <a:lstStyle/>
          <a:p>
            <a:pPr algn="l" eaLnBrk="1" hangingPunct="1"/>
            <a:r>
              <a:rPr lang="fr-FR" sz="3600" smtClean="0"/>
              <a:t>Argumenter l’attitude thérapeutique et le suivi</a:t>
            </a:r>
          </a:p>
        </p:txBody>
      </p:sp>
      <p:sp>
        <p:nvSpPr>
          <p:cNvPr id="15362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25A79B"/>
              </a:buClr>
            </a:pPr>
            <a:r>
              <a:rPr lang="fr-FR" sz="2800" dirty="0" smtClean="0"/>
              <a:t>Suivi </a:t>
            </a:r>
            <a:r>
              <a:rPr lang="fr-FR" sz="2800" u="sng" dirty="0" smtClean="0"/>
              <a:t>échographique</a:t>
            </a:r>
            <a:r>
              <a:rPr lang="fr-FR" sz="2800" dirty="0" smtClean="0"/>
              <a:t> jusqu’à 50mm de </a:t>
            </a:r>
            <a:r>
              <a:rPr lang="fr-FR" sz="2800" u="sng" dirty="0" smtClean="0"/>
              <a:t>diamètre</a:t>
            </a:r>
          </a:p>
          <a:p>
            <a:pPr eaLnBrk="1" hangingPunct="1">
              <a:buClr>
                <a:srgbClr val="25A79B"/>
              </a:buClr>
            </a:pPr>
            <a:r>
              <a:rPr lang="fr-FR" sz="2800" dirty="0" smtClean="0"/>
              <a:t>Fréquence des échographies dépend du diamètre</a:t>
            </a:r>
          </a:p>
          <a:p>
            <a:pPr eaLnBrk="1" hangingPunct="1">
              <a:buClr>
                <a:srgbClr val="25A79B"/>
              </a:buClr>
            </a:pPr>
            <a:r>
              <a:rPr lang="fr-FR" sz="2800" dirty="0" smtClean="0"/>
              <a:t>Puis chirurgie car risque de rupture significatif</a:t>
            </a:r>
          </a:p>
          <a:p>
            <a:pPr eaLnBrk="1" hangingPunct="1">
              <a:buClr>
                <a:srgbClr val="25A79B"/>
              </a:buClr>
            </a:pPr>
            <a:r>
              <a:rPr lang="fr-FR" sz="2800" dirty="0" smtClean="0"/>
              <a:t>Traitement médical : « ASIC »</a:t>
            </a:r>
          </a:p>
          <a:p>
            <a:pPr eaLnBrk="1" hangingPunct="1">
              <a:buClr>
                <a:srgbClr val="25A79B"/>
              </a:buClr>
            </a:pPr>
            <a:r>
              <a:rPr lang="fr-FR" sz="2800" dirty="0" smtClean="0"/>
              <a:t>Dépistage familial</a:t>
            </a:r>
          </a:p>
          <a:p>
            <a:pPr eaLnBrk="1" hangingPunct="1">
              <a:buClr>
                <a:srgbClr val="25A79B"/>
              </a:buClr>
            </a:pPr>
            <a:r>
              <a:rPr lang="fr-FR" sz="2800" dirty="0" smtClean="0"/>
              <a:t>Recherche autre anévrysme (poplité par échographie, thoracique par TDM ou IRM et iliaque échographie)</a:t>
            </a:r>
          </a:p>
          <a:p>
            <a:pPr eaLnBrk="1" hangingPunct="1">
              <a:buClr>
                <a:srgbClr val="25A79B"/>
              </a:buClr>
            </a:pPr>
            <a:r>
              <a:rPr lang="fr-FR" sz="2800" dirty="0" smtClean="0"/>
              <a:t>A 50  mm : </a:t>
            </a:r>
            <a:r>
              <a:rPr lang="fr-FR" sz="2800" dirty="0" err="1" smtClean="0"/>
              <a:t>Angio</a:t>
            </a:r>
            <a:r>
              <a:rPr lang="fr-FR" sz="2800" dirty="0" smtClean="0"/>
              <a:t> TDM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7985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6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re 1"/>
          <p:cNvSpPr>
            <a:spLocks noGrp="1"/>
          </p:cNvSpPr>
          <p:nvPr>
            <p:ph type="title" idx="4294967295"/>
          </p:nvPr>
        </p:nvSpPr>
        <p:spPr>
          <a:xfrm>
            <a:off x="303213" y="115888"/>
            <a:ext cx="8229600" cy="792162"/>
          </a:xfrm>
        </p:spPr>
        <p:txBody>
          <a:bodyPr/>
          <a:lstStyle/>
          <a:p>
            <a:pPr algn="l" eaLnBrk="1" hangingPunct="1"/>
            <a:r>
              <a:rPr lang="fr-FR" sz="3600" smtClean="0"/>
              <a:t>Argumenter l’attitude thérapeutique et le suivi</a:t>
            </a:r>
          </a:p>
        </p:txBody>
      </p:sp>
      <p:sp>
        <p:nvSpPr>
          <p:cNvPr id="77827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25A79B"/>
              </a:buClr>
            </a:pPr>
            <a:endParaRPr lang="fr-FR" sz="4000" b="1" smtClean="0"/>
          </a:p>
          <a:p>
            <a:pPr eaLnBrk="1" hangingPunct="1">
              <a:buClr>
                <a:srgbClr val="25A79B"/>
              </a:buClr>
            </a:pPr>
            <a:endParaRPr lang="fr-FR" sz="4000" b="1" smtClean="0"/>
          </a:p>
          <a:p>
            <a:pPr eaLnBrk="1" hangingPunct="1">
              <a:buClr>
                <a:srgbClr val="25A79B"/>
              </a:buClr>
            </a:pPr>
            <a:r>
              <a:rPr lang="fr-FR" sz="4400" b="1" smtClean="0"/>
              <a:t>RISQUE = RUPTURE = DECES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7985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7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re 1"/>
          <p:cNvSpPr>
            <a:spLocks noGrp="1"/>
          </p:cNvSpPr>
          <p:nvPr>
            <p:ph type="title" idx="4294967295"/>
          </p:nvPr>
        </p:nvSpPr>
        <p:spPr>
          <a:xfrm>
            <a:off x="303213" y="115888"/>
            <a:ext cx="8229600" cy="792162"/>
          </a:xfrm>
        </p:spPr>
        <p:txBody>
          <a:bodyPr/>
          <a:lstStyle/>
          <a:p>
            <a:pPr algn="l" eaLnBrk="1" hangingPunct="1"/>
            <a:r>
              <a:rPr lang="fr-FR" sz="3600" smtClean="0">
                <a:solidFill>
                  <a:srgbClr val="595959"/>
                </a:solidFill>
              </a:rPr>
              <a:t>Angio TDM avec reconstruction 3D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395536" y="7985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2"/>
          <a:srcRect l="24219" t="30273" r="19675" b="13623"/>
          <a:stretch>
            <a:fillRect/>
          </a:stretch>
        </p:blipFill>
        <p:spPr bwMode="auto">
          <a:xfrm>
            <a:off x="1835150" y="1125538"/>
            <a:ext cx="5472113" cy="478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8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re 1"/>
          <p:cNvSpPr>
            <a:spLocks noGrp="1"/>
          </p:cNvSpPr>
          <p:nvPr>
            <p:ph type="title" idx="4294967295"/>
          </p:nvPr>
        </p:nvSpPr>
        <p:spPr>
          <a:xfrm>
            <a:off x="303213" y="115888"/>
            <a:ext cx="8229600" cy="792162"/>
          </a:xfrm>
        </p:spPr>
        <p:txBody>
          <a:bodyPr/>
          <a:lstStyle/>
          <a:p>
            <a:pPr algn="l" eaLnBrk="1" hangingPunct="1"/>
            <a:r>
              <a:rPr lang="fr-FR" sz="4000" smtClean="0"/>
              <a:t>Principes de la prise en charge au long cours</a:t>
            </a:r>
          </a:p>
        </p:txBody>
      </p:sp>
      <p:sp>
        <p:nvSpPr>
          <p:cNvPr id="17410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1116013" y="1484313"/>
            <a:ext cx="7499350" cy="4105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25A79B"/>
              </a:buClr>
            </a:pPr>
            <a:r>
              <a:rPr lang="fr-FR" sz="2800" smtClean="0"/>
              <a:t>Mise à plat-greffe</a:t>
            </a:r>
          </a:p>
          <a:p>
            <a:pPr eaLnBrk="1" hangingPunct="1">
              <a:buClr>
                <a:srgbClr val="25A79B"/>
              </a:buClr>
            </a:pPr>
            <a:r>
              <a:rPr lang="fr-FR" sz="2800" smtClean="0"/>
              <a:t>Endoprothèse aortique</a:t>
            </a:r>
          </a:p>
          <a:p>
            <a:pPr eaLnBrk="1" hangingPunct="1">
              <a:buClr>
                <a:srgbClr val="25A79B"/>
              </a:buClr>
            </a:pPr>
            <a:endParaRPr lang="fr-FR" sz="2800" smtClean="0"/>
          </a:p>
          <a:p>
            <a:pPr eaLnBrk="1" hangingPunct="1">
              <a:buClr>
                <a:srgbClr val="25A79B"/>
              </a:buClr>
            </a:pPr>
            <a:endParaRPr lang="fr-FR" sz="2800" smtClean="0"/>
          </a:p>
          <a:p>
            <a:pPr eaLnBrk="1" hangingPunct="1">
              <a:buClr>
                <a:srgbClr val="25A79B"/>
              </a:buClr>
            </a:pPr>
            <a:r>
              <a:rPr lang="fr-FR" sz="2800" smtClean="0"/>
              <a:t>Si anatomie favorable (collet, accessibilité)</a:t>
            </a:r>
          </a:p>
          <a:p>
            <a:pPr lvl="1" eaLnBrk="1" hangingPunct="1">
              <a:buClr>
                <a:srgbClr val="25A79B"/>
              </a:buClr>
            </a:pPr>
            <a:r>
              <a:rPr lang="fr-FR" sz="2400" smtClean="0"/>
              <a:t>Risque opératoire élevé</a:t>
            </a:r>
            <a:r>
              <a:rPr lang="fr-FR" sz="2400" smtClean="0">
                <a:cs typeface="Calibri" pitchFamily="34" charset="0"/>
              </a:rPr>
              <a:t>→endoprothèse</a:t>
            </a:r>
          </a:p>
          <a:p>
            <a:pPr lvl="1" eaLnBrk="1" hangingPunct="1">
              <a:buClr>
                <a:srgbClr val="25A79B"/>
              </a:buClr>
            </a:pPr>
            <a:r>
              <a:rPr lang="fr-FR" sz="2400" smtClean="0"/>
              <a:t>Risque opératoire normal </a:t>
            </a:r>
            <a:r>
              <a:rPr lang="fr-FR" sz="2400" smtClean="0">
                <a:cs typeface="Calibri" pitchFamily="34" charset="0"/>
              </a:rPr>
              <a:t>→choix éclairé</a:t>
            </a:r>
          </a:p>
          <a:p>
            <a:pPr eaLnBrk="1" hangingPunct="1">
              <a:buClr>
                <a:srgbClr val="25A79B"/>
              </a:buClr>
            </a:pPr>
            <a:r>
              <a:rPr lang="fr-FR" sz="2800" smtClean="0">
                <a:cs typeface="Calibri" pitchFamily="34" charset="0"/>
              </a:rPr>
              <a:t>Si anatomie défavorable : </a:t>
            </a:r>
            <a:r>
              <a:rPr lang="fr-FR" sz="2800" smtClean="0"/>
              <a:t>Mise à plat-greffe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798513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ous-titre 2"/>
          <p:cNvSpPr txBox="1">
            <a:spLocks/>
          </p:cNvSpPr>
          <p:nvPr/>
        </p:nvSpPr>
        <p:spPr>
          <a:xfrm>
            <a:off x="8101013" y="0"/>
            <a:ext cx="1042987" cy="333375"/>
          </a:xfrm>
          <a:prstGeom prst="rect">
            <a:avLst/>
          </a:prstGeom>
        </p:spPr>
        <p:txBody>
          <a:bodyPr/>
          <a:lstStyle/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fr-FR" b="1">
                <a:solidFill>
                  <a:srgbClr val="F79646"/>
                </a:solidFill>
                <a:latin typeface="Calibri" pitchFamily="34" charset="0"/>
              </a:rPr>
              <a:t>9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fr-FR" sz="1400" b="1">
              <a:solidFill>
                <a:srgbClr val="F7964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</TotalTime>
  <Words>490</Words>
  <Application>Microsoft Office PowerPoint</Application>
  <PresentationFormat>Affichage à l'écran (4:3)</PresentationFormat>
  <Paragraphs>144</Paragraphs>
  <Slides>55</Slides>
  <Notes>0</Notes>
  <HiddenSlides>0</HiddenSlides>
  <MMClips>1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62" baseType="lpstr">
      <vt:lpstr>Arial</vt:lpstr>
      <vt:lpstr>Calibri</vt:lpstr>
      <vt:lpstr>Courier New</vt:lpstr>
      <vt:lpstr>Sydney</vt:lpstr>
      <vt:lpstr>Tahoma</vt:lpstr>
      <vt:lpstr>Thème Office</vt:lpstr>
      <vt:lpstr>Image Photo Editor</vt:lpstr>
      <vt:lpstr>Anévrysme aortique</vt:lpstr>
      <vt:lpstr>OBJECTIFS</vt:lpstr>
      <vt:lpstr>CONNAISSANCES ANTERIEURES</vt:lpstr>
      <vt:lpstr>Diagnostiquer un AAA</vt:lpstr>
      <vt:lpstr>TITRE DIAPOSITIVE IMAGE</vt:lpstr>
      <vt:lpstr>Argumenter l’attitude thérapeutique et le suivi</vt:lpstr>
      <vt:lpstr>Argumenter l’attitude thérapeutique et le suivi</vt:lpstr>
      <vt:lpstr>Angio TDM avec reconstruction 3D</vt:lpstr>
      <vt:lpstr>Principes de la prise en charge au long cours</vt:lpstr>
      <vt:lpstr>Principes de la prise en charge au long cours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COLLET DE L’AAA</vt:lpstr>
      <vt:lpstr>ENDOPROTHESE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AVENIR </vt:lpstr>
      <vt:lpstr>Présentation PowerPoint</vt:lpstr>
      <vt:lpstr>A RETENIR</vt:lpstr>
      <vt:lpstr>MOTS EN ANGLAIS</vt:lpstr>
      <vt:lpstr>REFERENCES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BILLAUD MONIQUE</dc:creator>
  <cp:lastModifiedBy>Antoine MILLON</cp:lastModifiedBy>
  <cp:revision>52</cp:revision>
  <dcterms:created xsi:type="dcterms:W3CDTF">2013-02-11T13:43:34Z</dcterms:created>
  <dcterms:modified xsi:type="dcterms:W3CDTF">2022-11-14T09:31:55Z</dcterms:modified>
</cp:coreProperties>
</file>