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6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7.xml" ContentType="application/vnd.openxmlformats-officedocument.presentationml.notesSlide+xml"/>
  <Override PartName="/ppt/ink/ink24.xml" ContentType="application/inkml+xml"/>
  <Override PartName="/ppt/notesSlides/notesSlide8.xml" ContentType="application/vnd.openxmlformats-officedocument.presentationml.notesSlide+xml"/>
  <Override PartName="/ppt/ink/ink25.xml" ContentType="application/inkml+xml"/>
  <Override PartName="/ppt/notesSlides/notesSlide9.xml" ContentType="application/vnd.openxmlformats-officedocument.presentationml.notesSlide+xml"/>
  <Override PartName="/ppt/ink/ink26.xml" ContentType="application/inkml+xml"/>
  <Override PartName="/ppt/notesSlides/notesSlide10.xml" ContentType="application/vnd.openxmlformats-officedocument.presentationml.notesSlide+xml"/>
  <Override PartName="/ppt/ink/ink27.xml" ContentType="application/inkml+xml"/>
  <Override PartName="/ppt/notesSlides/notesSlide11.xml" ContentType="application/vnd.openxmlformats-officedocument.presentationml.notesSlide+xml"/>
  <Override PartName="/ppt/ink/ink28.xml" ContentType="application/inkml+xml"/>
  <Override PartName="/ppt/notesSlides/notesSlide12.xml" ContentType="application/vnd.openxmlformats-officedocument.presentationml.notesSlide+xml"/>
  <Override PartName="/ppt/ink/ink29.xml" ContentType="application/inkml+xml"/>
  <Override PartName="/ppt/notesSlides/notesSlide13.xml" ContentType="application/vnd.openxmlformats-officedocument.presentationml.notesSlide+xml"/>
  <Override PartName="/ppt/ink/ink30.xml" ContentType="application/inkml+xml"/>
  <Override PartName="/ppt/notesSlides/notesSlide14.xml" ContentType="application/vnd.openxmlformats-officedocument.presentationml.notesSlide+xml"/>
  <Override PartName="/ppt/ink/ink31.xml" ContentType="application/inkml+xml"/>
  <Override PartName="/ppt/notesSlides/notesSlide1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7.xml" ContentType="application/vnd.openxmlformats-officedocument.presentationml.notesSlide+xml"/>
  <Override PartName="/ppt/ink/ink39.xml" ContentType="application/inkml+xml"/>
  <Override PartName="/ppt/notesSlides/notesSlide18.xml" ContentType="application/vnd.openxmlformats-officedocument.presentationml.notesSlide+xml"/>
  <Override PartName="/ppt/ink/ink40.xml" ContentType="application/inkml+xml"/>
  <Override PartName="/ppt/notesSlides/notesSlide19.xml" ContentType="application/vnd.openxmlformats-officedocument.presentationml.notesSlide+xml"/>
  <Override PartName="/ppt/ink/ink41.xml" ContentType="application/inkml+xml"/>
  <Override PartName="/ppt/notesSlides/notesSlide20.xml" ContentType="application/vnd.openxmlformats-officedocument.presentationml.notesSlide+xml"/>
  <Override PartName="/ppt/ink/ink42.xml" ContentType="application/inkml+xml"/>
  <Override PartName="/ppt/notesSlides/notesSlide21.xml" ContentType="application/vnd.openxmlformats-officedocument.presentationml.notesSlide+xml"/>
  <Override PartName="/ppt/ink/ink43.xml" ContentType="application/inkml+xml"/>
  <Override PartName="/ppt/notesSlides/notesSlide22.xml" ContentType="application/vnd.openxmlformats-officedocument.presentationml.notesSlide+xml"/>
  <Override PartName="/ppt/ink/ink44.xml" ContentType="application/inkml+xml"/>
  <Override PartName="/ppt/notesSlides/notesSlide23.xml" ContentType="application/vnd.openxmlformats-officedocument.presentationml.notesSlide+xml"/>
  <Override PartName="/ppt/ink/ink45.xml" ContentType="application/inkml+xml"/>
  <Override PartName="/ppt/notesSlides/notesSlide24.xml" ContentType="application/vnd.openxmlformats-officedocument.presentationml.notesSlide+xml"/>
  <Override PartName="/ppt/ink/ink46.xml" ContentType="application/inkml+xml"/>
  <Override PartName="/ppt/notesSlides/notesSlide25.xml" ContentType="application/vnd.openxmlformats-officedocument.presentationml.notesSlide+xml"/>
  <Override PartName="/ppt/ink/ink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9" r:id="rId12"/>
    <p:sldId id="264" r:id="rId13"/>
    <p:sldId id="280" r:id="rId14"/>
    <p:sldId id="265" r:id="rId15"/>
    <p:sldId id="270" r:id="rId16"/>
    <p:sldId id="267" r:id="rId17"/>
    <p:sldId id="271" r:id="rId18"/>
    <p:sldId id="268" r:id="rId19"/>
    <p:sldId id="272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82"/>
    <p:restoredTop sz="94930"/>
  </p:normalViewPr>
  <p:slideViewPr>
    <p:cSldViewPr snapToGrid="0">
      <p:cViewPr varScale="1">
        <p:scale>
          <a:sx n="93" d="100"/>
          <a:sy n="93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1:46.33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3970 52,'-79'0,"4"0,12 0,8 0,6 0,2 0,-3 0,-1 0,1 0,5 0,6 0,4 0,5 0,0 0,5 0,0 0,0 0,-3 0,-3 0,-2 0,-2 0,0 0,0 0,-1 0,3 0,0 0,2 0,0 0,1 0,2 0,-1 0,2 0,-1 0,-2 0,-1 0,1 0,-1 0,1 0,0 0,-2 0,-2 0,-6 0,-4 0,-4 0,-2 0,0 0,1 0,2 0,2 2,7 1,4 1,4 2,5 2,4 5,3 3,3 1,-4-5,-15-5,-21-9,-33-5,34 2,-1-2,-2-2,0 0,6 0,2 1,-33-6,3 4,2 5,-5 1,8 1,11 3,5 0,4 0,5 0,6-3,4 0,1-2,0-1,3 1,-1-1,1 1,1 0,-1 1,0 1,2 1,-1 2,1 0,2 0,3 0,4 0,3 0,3 0,3 0,-2 0,4 0,-6 4,-1 4,-5 6,2 3,4-3,10-5,5-5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1:58.33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5741 1,'-75'0,"1"0,-3 1,-1 1,-4 2,0-1,1 1,0 0,3 0,2-1,8-1,3-1,8-1,1 0,4 0,1 0,-42 0,7 0,11 0,11 0,7 0,10-1,6-1,8-3,9 0,7 2,4 1,-4-2,3 3,-7-3,4 4,-3 0,-2 0,-2 0,-1 0,-4 4,-4 2,-2 4,-3 2,7-4,3 0,-2-1,-1 0,-7 1,2 0,5-3,4 1,2-2,3 1,4-1,2-1,-4 6,-12-6,-32 4,-26-10,35 0,-2 0,-1-3,1 0,3-1,2-1,-40-6,13 2,10 5,6 2,1 0,2 0,-2 2,2 1,3 2,2 0,4 0,2 0,0 0,1 0,-2 4,-2 1,1 3,1 2,1 2,3 0,5 0,8-2,8-2,9 0,-5 1,-21-6,-27-8,21-4,-3-2,-1-2,0-1,2-1,3 1,-32-9,18 7,13 5,10 6,5 3,3 2,2 0,1 0,-1 0,0 0,1 0,-3 0,-1 0,-1 0,-1 0,2 0,1 0,5 0,1 0,5 0,2 0,2 2,-6 6,4-2,-6 4,7-5,2-1,0 0,-1-2,-2 0,-1 1,2-1,-2 0,3-1,0 1,1 2,0 3,0-1,-3 3,5-3,-4-2,-1 2,2-5,-4 5,6-4,-1 0,-2 0,-1-2,1 2,-2 2,7 1,-2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2:0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1905 31,'-84'0,"-2"0,4 0,-4 0,-1 0,-3 0,-4-2,8-4,14 1,9-1,9 2,7 2,2-1,4 1,3 2,1 0,2 0,2 0,0 0,-5 2,-1 1,-5 2,0 0,2-3,4 3,5-3,3 1,3-2,3 0,4 0,3 3,4 3,-4 1,2-1,-4-3,4 0,0-2,0 3,0 0,0 0,0 0,-4 0,0 0,-5 1,4 0,2 0,3-2,-2-2,4-1,-3-1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2:10.7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3945 12,'-54'0,"0"0,-5 0,-3 0,-10 0,-4 0,-19 0,-6 0,27 0,-3 0,0 0,-5 0,0 0,0 0,2 0,1 0,1 0,9 0,1 0,2 0,-24 0,3 0,9 0,2 0,8 0,3 0,5 0,3 0,6-1,1 2,-41 2,9 7,13 5,8 2,12 0,7-2,2-3,0 1,-1-3,0 0,1 0,2-3,3-2,4-3,5-2,6 0,2 0,1 0,-2 0,-3 0,-6 0,-7 0,-7 0,-5 0,-3 0,0-2,2-3,4-2,6-3,3 1,2 0,3 0,2 2,3 1,3 1,5 3,1-1,3 0,-2-1,-1 0,-1-3,3 4,-4-4,5 5,-2-3,-3 1,5-2,-5 0,5 0,-1 1,-7-3,4 2,-3 0,6 4,0 2,-6 0,5 0,-3 0,3 0,1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2:33.88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4121 53,'-94'0,"41"0,-3 0,-9 0,-3 0,-1 0,-1 0,-1 0,1 0,8 0,1 0,2 0,1 0,4 0,1 0,2 0,0 0,-43 0,11 0,7 3,8-1,3 1,2 0,0-3,-4 0,1 0,0-1,2-2,1-2,1-3,-1-2,1 0,-1 1,1 1,0 3,3 2,1 2,5 1,2 0,3 0,4 0,1 0,3 0,4 0,1 0,1 0,1 0,0 0,3 0,1 0,1 0,-2 0,-1 0,-2 0,-3 0,3 0,0 0,1 0,-1 1,-3 2,-1 0,-4-1,0-2,-3 0,-3 0,2 2,4 0,5 1,6-1,4-2,4 0,2 0,3 0,-3 0,0 0,0 0,1 0,1 0,-1 0,-4 0,0 1,-2 1,1 0,1 3,0-1,1-2,2 2,3-2,0 1,3 1,-2-2,-1 2,0 0,3 0,-4 0,1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3:19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3:33.06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3:37.51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54:4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29:07.3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52,'81'-3,"0"0,-15-2,-2 0,-4 0,-11 0,-7 2,-7 1,-6 2,-4 0,-3 0,-2 0,-5 0,2 0,0 0,0 0,2 0,-3 0,3 0,2 0,2 0,3 0,0 2,3 0,1 1,2-1,0-2,2 1,-1 1,0 0,-1 2,-1-1,0 0,-1-1,-4-1,-2 1,-5 0,-2 3,0-1,0 0,1 0,0-1,2 0,2 0,2-1,1 0,0 0,0 0,-2 0,0 0,1-2,1 0,2 0,0 0,0 0,-1 0,-3 0,-4 0,-2 0,0 0,1 0,-1 0,0 0,0 0,0 0,2 0,2 2,1 1,3 1,0 0,0-2,-3 0,0 1,0-1,3 1,5 1,1-2,2 3,2-1,-2-1,-3-1,-3-2,-2 0,-2 0,1 0,-3 0,-3 0,-2 0,-1 0,0 0,2 0,0 0,-1 0,-1 0,2 0,4 0,7 0,5 0,1 0,4 0,-2 0,-6 0,9-1,35-8,-14 1,6-2,12-2,2-1,3-1,-1 1,-14 4,-6 2,22-2,-28 6,-32 3,-10 0,0 0,1 0,1 0,1 0,-1 0,2 0,5 0,5 0,4 0,3 0,0 0,1 0,1 0,0 0,-2 0,-6 0,-6 0,-4 0,-1 0,-2 0,-1 0,2 0,3 0,1 0,8 0,-2 0,1 0,-3 0,-5 0,-3 0,-3 0,5 0,-4 0,6 0,-2 0,3 0,1 0,1-2,1-1,-2-1,-1 0,-3 1,-1-1,1 2,1-1,0 1,-1 2,-1 0,-2 0,-1 0,1 0,-1 0,1 0,2 2,-3 0,3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55:20.8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2560 87,'-77'-11,"0"-2,5-4,1 0,7 5,7 4,8 3,8 3,5 1,3 1,1 0,3 0,3 0,4 0,3 0,0 0,-1 0,-2 2,-4 2,0 2,-2 2,1 0,2-2,2-1,3-1,2 0,2 0,1-2,-1 0,1-2,-1 0,1 0,-5 0,7 0,-5 0,3 0,-2 0,-6 0,1 0,-3 0,3 0,-1 0,1 0,0 0,-5 0,0 0,-3 0,-1 0,-1 0,0 0,0-2,1 0,1-1,-2 2,1 1,1 0,1 0,2 0,0 0,0 0,-2 0,-1 0,3 0,-2 2,2 2,-3 1,0 1,0-2,1-2,-1 0,2-2,2 0,1 0,4 0,3 0,2 0,2 0,-3 0,0 0,-1 0,2 0,1 1,0 0,-1 2,1-2,-4 0,5-1,-3 0,0 0,4 0,-10 0,10 2,-2 1,1 5,1 0,-2 1,-1-5,1-2,-3-2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56:09.35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4652 1858,'-82'-3,"-3"-5,-7-4,3-3,8 0,6 4,8 3,8 1,4 2,4 1,1 2,-3 2,1 0,3 0,2 0,5 0,4 0,-1 0,0 0,-2 0,-2 0,-1 0,-2 0,1 0,1 0,4 0,5 0,2-2,4 0,0-2,2-1,1 1,1 0,2 0,-1 0,0 2,-1-2,0 1,-2-1,-1 0,-2 0,2-1,0 1,1 0,2 0,0 0,3 1,0 0,1 1,1-2,0 0,0 2,0-1,0 0,0 1,0 0,-2 2,-1 0,-2 0,0 0,-2 0,-2 0,-4 0,-3 0,-1 0,2 0,2 0,4 1,2 0,1 2,1-2,2 1,0-2,0 0,0 0,-1 0,1 0,-1 0,-1 0,0 0,2 0,0 0,-1 0,1 0,-3 0,-1 0,-3 0,-1 0,-5 0,-1 0,-2 0,-1 0,3 0,1 0,2 0,-2 0,-1 0,0 0,1 0,1 0,1 0,-2 0,-1 0,0 0,0 0,1 2,-1 1,1 2,2 1,4-2,2-1,2-1,3-2,3 0,2 0,3 0,-4 0,3 0,-1 0,-3 0,5 0,-4 0,-1 0,7 0,-5 0,-1 0,6 0,-6 0,2 0,0 0,-1 0,3 0,-1 0,1 0,-1 0,1 0,-1 0,1 0,-4 0,3 0,-3 0,4 0,1 0,-4 0,4 0,-5-5,8-3,1-8,2 1,3 1,-3-4,4 7,0-6,2 0,2 3,0-5,0 5,0-1,7 55,-1-24,2 35,-5-47,-8-55,2 27,-4-34,1 43,2-1,-2-1,3-3,0-3,2-4,1-3,0 0,0-1,0 2,0 2,0 3,-2 4,0 5,-2-5,0 6,2-3,0 2,2 1,0-7,0 5,0-2,0-4,0 4,0-5,0 3,0 1,0-4,0-1,0-3,0-2,2-1,2 1,2 1,0 3,-2 2,-1 3,-1 0,0 2,2 1,-2-1,0 5,2-3,-3-2,2 3,-1-4,1 1,-1 3,0-2,1 0,-1 6,3-7,-1 4,0 0,-1-5,0 7,-1-6,3 1,-4 4,2-5,-3 4,0-1,0-5,0 6,0-4,4 4,-2 1,6-7,-4 8,1-5,1 3,-1 1,7-3,-6 5,7-2,1 6,-1 1,5 3,-5 1,5 2,-3 0,6 0,-6 0,3 0,-1-2,-5 0,6 0,-2-3,1 4,0-3,-1 4,0 0,2-3,-4 2,2-2,-2 3,3 0,1-1,-2 1,-2 0,3 0,0 0,-3 0,6 0,-10 0,8 0,1 0,-2 0,2 0,-2 0,-6 0,11 0,-8 0,4 0,0 0,-6 0,8-3,-2 2,-1-2,1 2,-5 1,1 0,8-3,-3 1,6 0,-7 2,-1 0,-1 0,1 0,1 0,0 0,1 0,-1 0,0 0,-1 0,-1 0,-1 0,0 0,1 0,2 0,-2 0,1 0,1 0,-6 0,8 0,-3 0,-1 0,1 0,1 0,-3 0,5 0,-7 0,5 0,-5 0,8 0,-8 0,3 0,3 0,-5 0,5 0,-4 0,0 0,2 0,1 0,-5 0,6 0,-6 0,5 0,-2 0,-2 0,4 0,-6 0,6 0,3 0,-4 0,5 0,-5 0,1 0,0 0,-1 0,-1 0,-1 0,2 0,1 0,2 0,0 0,0 1,2 2,1-1,1 0,1-2,-1 0,-1 1,-3 2,-3-1,-2-1,1-1,-1 0,0 0,1 0,-1 2,0 0,4 0,-5 0,2-2,1 3,-4-2,6 2,-1-3,-1 0,2 0,-4 0,3 0,-2 0,1 0,3 0,-6 0,7 0,-6 0,2 0,1 0,4 0,2 0,2 0,1 0,-1 0,-3 0,0 0,-5 0,0 0,-2 0,-1 0,1 0,-1 0,0 0,1 0,-1 0,0 0,0 0,1 0,1 0,1 0,0 0,1 0,1 0,5 0,1 0,1 0,0 0,0 0,2 0,1 0,-1 0,-2 0,-4 0,-3 0,-1 0,1 0,3 0,2 0,2 0,0 0,0 0,0 0,0 0,2 0,3 0,4 0,4-2,2-3,1 0,0-2,-4 0,-2 1,-2 0,-3 2,-2 2,-3 2,-4 0,-2 0,-3-1,0-2,-3 1,0 0,0 2,1 0,0 0,3 0,3 0,4 0,2 0,-1 0,2 0,-2 0,1 0,0 0,0 2,1 1,0 1,-1 0,0-2,-1 2,0-2,2 2,0-1,1 0,-3 0,-4 0,-6-1,-1 0,-2-2,6 3,-5-2,5 4,-8-3,3 0,1-1,-1-1,2 0,-3 0,4 0,-2 0,1 0,-2 0,1 0,2 0,0 1,-1 1,-2 0,0 0,4-1,-3-1,2 0,-4 0,6 0,-7 0,5 0,-3 0,-1 0,5 0,-6 0,4 0,-2 0,0 0,1 0,-1 0,1 0,-1 3,1-2,0 2,-2-3,3 0,0 0,-3 0,6 0,-8 0,7 0,-4 0,1 0,5 0,-6 0,2 0,-2 0,1 0,0 0,6 0,-11 0,7 0,-2 0,-3 0,8 0,-8 0,3 0,3 0,-5 0,9 0,-2 0,2 0,3 0,0-1,-3-1,-1-1,-4 1,-1 1,-2 1,0 0,1 0,-1 0,0 0,1 0,-1 0,0 0,2 0,1 0,0 0,-1 0,-1 0,-1 0,1 0,1 0,0 0,-2 0,4 3,-4 2,2 0,-2 2,1 0,-1 0,3 1,-2-3,1 0,2 0,1-2,-1 1,-1 0,-1 0,-2-2,0-1,6-1,-5 0,5 0,-7 0,-1 0,4 1,-1 1,0 2,1 1,-6 1,7 1,-6 0,6 1,-5 1,2 0,1 1,-2 0,0-1,-3 1,-1 3,-1-1,-3 3,1-1,-6 3,2-4,-3 7,0-8,0 6,0 2,0-4,0 4,0-7,0 0,0 6,-1-5,-2 2,-5-2,-1-2,-7 4,3-6,-2 0,2-3,-1-2,-4 3,2-3,2-1,-2-4,0 0,-2 0,0 0,4 0,-2 0,1 0,-1 0,-2 0,4 0,-6 0,6 0,-2 0,-4 0,5 0,-7 0,2 0,0 0,-4 0,-1 0,-2 0,-2 0,-3 0,-2 0,-2 0,0 0,-1 0,-2 0,-4-2,0-2,4-1,2-1,3 2,0 1,0 1,0 0,1 0,1-1,3 0,5-1,4 0,2-2,1 2,-1 2,0-1,2 1,-4-2,5 0,-5 1,5-1,-1 2,1 0,-1 1,1 1,-1 0,-1-2,-2 0,-1 0,-3 0,1 2,-3 0,-3 0,-3 0,-2 0,0 0,1 0,1-2,1 0,-1 0,2 0,-1 1,-4 1,-1 0,-2 0,1 0,3 0,2 0,-1 0,2 0,1 0,2-1,2-2,0 1,1 0,-1 2,2 0,3-1,3-2,1 1,1 0,-4-1,4 2,-1-4,-4 3,4-2,-7 0,6 2,-2 0,-1 2,-1 0,0 0,-2 0,-2 0,-3 0,-4 0,-1 0,1 0,1 0,1 0,0 0,-1 0,-1 0,-1 0,1 0,2 0,3 0,2 0,3 0,1 0,2 0,0 0,-1 0,-2 0,-2 0,-1 0,-2 0,-3 0,-2 0,-4 0,-3 2,-4 3,-2 1,-2 1,0-1,-1 0,-2-1,2 1,-3 0,1 1,0 2,0 2,4-2,1 0,5-1,5-3,3 0,5-3,3-2,1 0,3 0,5 0,-2 0,2 0,-5 0,3 0,-1 0,2 0,0-2,-2 0,-2-1,-2-1,-3 2,0 0,-2 0,-1 0,-5 0,-3 0,-3 1,-3 1,1 0,0 0,0 0,-1 0,-3 0,-2 0,0 0,1 0,2 0,1 0,2 0,3 0,1 0,3 0,2 0,1 0,1 0,0 0,1 0,1 0,2 0,1 0,0 0,-2 0,-1 0,1 0,1 0,1-1,0-2,0 1,0-1,0 0,0 1,1 1,-3 0,0 1,-3 0,1 0,0 0,-1 0,3 0,1 0,3 0,0 0,1 0,2 0,-2 0,2 0,2 0,-2-1,2-2,1 1,-3 0,1 2,-1 0,-1 0,1 0,1 0,1-2,2-2,-2-2,-1-2,-3 2,-3 2,-1 2,0 2,1 0,3 0,1 0,1 0,0 0,-2 0,1 0,0 1,3 3,2 3,-1 4,0 3,-3 1,-2 3,2 0,3 0,7-2,6-4,3 6,12-6,-4 5,6-6,-6 2,-3 1,1 0,0 7,-1-12,1 10,0-5,-2 0,0 7,-3-10,0 7,0 2,0-7,0 7,0-7,2 1,0 8,2-5,-1 5,-1-6,2-1,-2 1,0 3,0 2,-1 3,1-1,0 0,0-2,-1-3,0-1,3-2,14-8,-5-2,10-5,-9-4,-2 1,7-8,-7 6,5-2,-2-1,-2 4,6-6,-7 5,6-1,-6 1,4 1,3-2,-6 4,8-5,-10 6,8-2,-2 0,-1 2,4-2,-8 2,9 1,-8 0,4 0,3-3,-5 1,7 0,-5 1,1 1,0 0,0-2,-3 0,0 0,2 0,-4 1,7-2,-8 1,8-3,-8 4,7-6,-5 6,1-2,5-1,-6 3,4-2,2 3,-5 0,6 0,-5-2,-1 0,0 0,3 0,0 0,2 0,0 0,-3 0,1 2,-3 0,3 0,-1-2,1 0,-1 0,-2 0,1 0,-1 0,0 0,4 1,-3 1,3-2,-4 0,1 0,2 0,0 2,-1 0,0-2,-2 0,0 0,1 0,-1 2,0 0,0 0,1 0,-1 0,5-3,-7 2,5-3,-3 1,-1 2,6-2,-6 2,2 1,2 0,-5 0,6-3,-7 2,4-2,2 3,-3-1,4 1,0 0,-2 0,3 0,-5 0,0 0,1 0,-1 0,0 0,0 0,1 0,-1 0,0 0,4 0,-3 0,2 0,-2 0,-1 0,0 0,4 0,-5 0,2 0,4 0,-6 0,6 0,0-2,-5 0,7-1,-7 1,1 0,-1-1,0 2,0-1,3 0,0-1,1-1,1 2,-2 0,1 0,0 0,-2 0,1-2,-1 1,1 1,1-1,2 0,-3-1,1-2,-1 2,1 0,1 1,-2 0,1-1,-1 1,2-1,2-1,-1 1,-1 0,0 2,0 0,2 0,3 0,-1 0,-1 1,1 1,1 0,1 0,3 0,0 0,3 0,2 0,0 0,1 0,1 0,1 0,-1 0,-2 0,-4 0,0 0,-1 0,0 0,-1 0,0 0,-1 0,-2 0,0 0,-3 0,0 0,1 0,-1 0,-1 0,-1 0,0 0,1 0,1 0,2 0,1 0,2 0,0 0,0 1,0 1,0 0,1 1,1 0,0-1,0 0,0 0,-2 0,2 0,-2 1,3 1,4 1,3 0,5 0,1-1,-1 1,-2-1,-3 2,-3-1,-3 1,-1 0,-3-1,-1 0,-3-1,-1 0,-2 0,0-2,1 2,2-2,1 2,1 1,-2 0,-1 0,-2-1,0 0,-1 0,1-1,2 0,-1-1,4 3,1 1,4 2,5 0,1 2,3 0,-2 1,1 0,0-3,0-1,5-1,8-3,15 0,18-3,12 0,0 0,-10 0,-17-2,-16-2,-17-3,-14 0,-14 0,-12-15,1 11,-4-13,22 13,16 0,20-1,9 1,-7-3,-3 0,-4-3,1-1,3-1,7-1,6-2,5-1,-1 4,-5 3,-11 4,-12 3,-7 3,-6 2,-3 2,0-1,-1 3,1 0,-3 0,-3 0,-1 0,-2 0,4 0,-4 0,3 4,-6 9,-4 1,-1 6,-2-5,-1 1,1 1,0 3,0 0,0 0,-1-2,1-3,-2 0,2 1,-3 2,3-3,0 1,1 4,-2-5,2 8,-3-8,2 0,-1 0,0 1,0-1,-1 0,0 1,0-1,-2 2,0-1,0 1,-8 0,-5-5,-12-1,-6-5,-7-1,-8-1,-8-1,-8 0,-7-1,-4-2,-1 0,2 0,7-2,7 0,7-2,8-2,1-2,-2 0,-2 1,-3 0,-4 0,-1 0,-2-3,5 1,3 2,5 1,6 1,0 3,3-2,2 2,1 0,1-2,1 2,-2 0,1-2,0 2,1-1,2-1,-3 2,1 0,2 0,-2 2,-1 0,-2-2,-2 0,-1 0,-2-1,-3 1,-3-1,-1 1,3 0,2 0,2-1,3-1,0 0,0 0,0-3,2 2,0-1,1 0,1 2,-2-2,2 2,0 1,-1-1,-1 1,-1-1,-1 1,0 1,0 0,-1 2,3 0,0 0,0 0,-3 0,1 0,-1 0,2 0,2 0,-1 0,1 0,-1 0,-4 0,-2 0,1 0,1 0,1 0,1 2,2 0,1 0,2 0,1-2,1 0,3 2,-2 0,4 0,0 1,2 0,0 1,-2 0,-1 0,-2 1,0 1,-2 0,0 2,-1-1,1 1,2 1,1-1,0 0,1-2,2 0,1 0,2 2,1-1,4-2,-5 3,5-4,-4 2,-1-1,3-2,-6 4,6-3,1-1,-4-1,4-1,-7 3,2 2,-8 7,-14 2,-17 6,-18 6,-15 9,40-14,-1 2,-3 2,0 0,1 1,0-1,0-1,1-1,3-2,1-1,-44 14,7-7,10-5,10-3,11-2,6-3,9-5,10-4,7-3,9-2,-2-2,9-15,-3 4,7-12,0 8,-1 1,-1-1,0 3,-4-4,2 4,-2-1,-2 0,2 5,-8-2,6 5,-7-1,4 4,-1 0,-3 2,0-1,-2 0,-2 0,-2 0,-2 2,0 0,-2 0,0 0,0 0,0 0,4 0,4 0,3 0,0 0,-1 0,0 0,0 0,2 0,-1 0,-1 0,-3 0,0 0,0 0,-1 0,0 0,-1 0,-1 0,0 0,1 0,1 0,1 0,1 0,0 0,0 0,-2 0,1 0,2 0,3 0,-2-2,7-4,-2-7,8-5,1-3,2-1,2-2,14-4,22-8,28-12,-18 19,5-2,7-4,3 0,5-2,0 2,1-1,1 2,-3 1,-1 1,-1 2,-1 0,-4 2,-1 1,-5 3,-2 1,34-13,-22 8,-17 10,-13 6,-9 6,-6 3,-4 1,3 3,2 10,2 1,1 11,-7 1,-1 5,-2 3,-4 2,-2 0,-4-2,-1-2,0-5,0-4,0-5,0-2,-1 1,-3 3,1-2,-4 1,2 0,0-5,-3 4,0-4,-2 0,-2 1,-4 1,-4 3,-3 1,-3-1,-1-3,-3-2,-5-2,-4 3,-2-2,2-3,5-2,8-4,7-2,9-5,38-24,6 5,41-23,5 11,-33 15,2 1,5-4,1 1,2 0,1 0,-1 1,-1 0,-4 3,-2 2,39-10,-15 7,-11 5,-11 5,-9 2,-6 3,-2 0,-1 0,0 2,0-1,-2 1,-3 1,-1 2,-2 0,2 0,-2 0,3 0,0 3,3 4,2 3,2 5,1-2,0 2,-1-3,-1-1,1 2,2-2,2 0,2 2,3-1,5 1,3 1,0-3,-5 0,-7-2,-7-1,-3 1,-1 1,-2 1,2 0,-1 0,1 0,0 1,1 0,1 1,1-1,-1-1,-1 2,0-2,-1 0,2 2,2-1,2 1,1 0,-3 0,-4-1,-1-3,1-2,5-1,12 3,8 5,11 8,-2 2,-8 0,-11-4,-14-8,-9-3,-6-5,-4-2,6-1,-2-1,8 0,1 0,2 0,0 0,-1 0,-1 0,0-6,0-2,-3-4,0-2,-2 6,-2 2,-3 3,-2-4,0-1,3-1,-2 2,2 5,4 0,-1 2,11 0,-1 0,9 0,8 0,6 0,1 0,-6 0,-8 0,-9 0,-6 0,-6 0,-3 0,1 0,-1 2,0 0,1 0,1 0,2-2,1 1,2 1,-1 0,-3 1,0 0,-1 1,3 1,2 1,5 2,-1 1,3-1,2 0,3 0,3-1,0-2,1-2,-1 0,1 0,-2-1,-2 0,0 0,-2 0,-1 2,-1-2,-3 1,-3-1,-2-2,0 0,1 0,0 2,-1 0,-2 0,0-1,2-1,0 0,1 0,-1 0,-2 0,-2 0,1 0,-1 0,0 0,1 0,1 0,1 0,1 0,-1 0,-1 0,-1 0,-2 0,0 0,0 0,1 0,1 0,1 0,-2 0,2 0,-2 2,0 2,0 3,-4 1,-1 1,-1 0,-2 4,1-2,-5 5,-2-2,-3 2,-1 0,0-1,0 1,0-1,0 0,-2 1,-10-4,0-5,-11-3,8-4,0 0,-7 0,2 0,-8 0,6 0,2 0,2 0,0 0,1-1,-3 0,-3-2,1 1,-1 1,-2 1,-3 0,-4 0,-3 0,2 0,-2 0,-2 0,-1 0,-2 0,-2 0,-1 3,2 2,0 3,5 1,4-1,3 0,6-2,2 0,5-2,0 0,2-2,-7-1,4-1,-6 0,8 0,0 1,-2 1,-1 0,0 0,-2-1,2-1,-2 0,-1 0,2 0,-1 0,0 0,-2 0,-1 0,-2 0,-2 0,0-2,-2-1,0-1,1 0,1 1,1 1,-4 2,-2 0,-2 0,-3-2,0 0,0-1,1 2,4 1,1 0,-1 0,2 0,-2 0,3 0,1 0,2 0,1 0,0 0,0 0,0 0,-1 0,0 0,0 0,1 0,2 0,-1 0,-1 0,-2 0,-3 0,0 0,1 0,1 0,3 0,1 0,-2 0,-1 0,-1 0,1 0,2 0,-1 0,2 0,1 0,3 0,3 0,1 0,0 0,1 0,-1 0,1 0,0 0,-1 0,1 0,-3 0,-2 0,0 0,0 0,4 0,-1 0,3 0,-4 0,-3 0,-6 0,-9 0,-9 0,-7 0,-5 0,-1 0,3 0,4 0,5 0,3 0,2 0,2 0,3 0,-1 0,0 0,0 0,2 0,5-2,5-1,4 1,1 0,2 0,-1 0,-2 0,1 0,-3 2,1 0,-3-1,3-2,0 1,1 0,3 2,-1-1,-2-1,-1 0,-1 0,1 2,0 0,-1 0,1-2,2 0,2-1,3 2,-4-1,3 0,-3 0,4 0,-1 2,-2-2,0-1,-2 1,-2 0,0 2,-1-2,3 0,3 0,-1 1,0 1,0 0,1 0,3 0,-2-3,-4 2,-5-2,-7 2,-1 1,0 0,1 0,0 0,0 0,-4 0,-3 0,0 0,-1 0,0 0,2 0,-1 0,1 0,1 0,1 0,2 0,-1 0,1 0,0 0,-2 0,-1 0,0 0,2 0,7 0,5 0,7 0,2 0,-2 0,-2 0,-8 0,0 0,-6 0,1 0,-1 0,0 0,3 0,2 0,0 0,2 0,-3 0,-2 0,-5 0,-7 0,-4 0,-2 0,1 0,4 0,2 0,3 0,1 0,0 0,3 0,0-3,0 1,0 0,-3 1,0 1,-1 0,-2 0,-2 0,0 0,1 0,5 0,7 0,5 0,7 0,5 0,-9 0,-6 0,-16 0,-2 0,2 0,10 0,8 0,8 0,4 0,-6 0,3 0,-8 0,-3 0,-7 0,-3 0,2 0,9 0,8 0,6 0,-7 0,1 0,-6 0,2 0,-2 0,3 0,4 0,63 0,-32 0,42-2,-53 0,-16-22,8 6,-4-29,35 0,21-17,-11 27,3 2,32-25,-22 18,-23 8,-25 25,-1-5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56:15.78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39 1307,'0'-48,"0"8,0 29,0 1,-3-9,1 2,-3-9,1 5,0 1,0 3,0 0,2 4,-2-5,2 5,-1-5,2 2,0-2,1 0,0 1,0 2,0-3,0 5,0-5,0 0,0 3,0-3,0 3,0 0,0-1,0-1,0 1,0 1,0-8,0 8,0-6,0 3,0-3,0-4,0-3,0-1,0 0,0 1,1 0,1 3,2 1,0 2,-1 4,-2 1,-1 1,0-2,0 3,0-1,0 1,3-5,0-1,4-3,-1 3,0 0,-1 1,-1 2,1 3,-2 0,-1-2,0 1,-2-1,0 0,0 5,0-3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56:23.93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0:21.55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1863 1,'-86'0,"36"0,-3 0,-8 0,-3 0,-7 0,-1 0,-5 0,-1 0,3 0,1 0,3 0,2 1,7-1,2 2,8 0,1 1,-34 6,16 1,16 0,14-2,13-5,8-1,4-2,-6 0,0 0,-6 0,5 0,-1 0,2 0,0 0,2 0,1 0,2 0,-5 0,6 0,-7 2,7 2,-1 0,-1 2,-2 0,-2-1,2 1,5-2,-4-12,6-1,-2-6,2 0,6 5,-3-5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8:46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8:47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8:4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00:1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00:1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0:24.63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3493 1,'-83'0,"-1"0,-6 0,-4 0,23 0,-3 0,-1 0,-5 0,-2 0,-2 0,-9 0,-2 0,-1 0,-4 0,0 0,0 0,5 0,0 0,4 0,9 0,3 0,4 0,-15 0,6 0,15 0,4 0,6 0,2 0,-37 0,18 0,11 0,16 0,14 0,10 0,7 0,0 0,-6 0,-8 2,-12 4,-9 3,-5 3,-1 0,4-4,6 1,7-2,8-2,6 1,5-1,5-3,3 0,-2-1,1-1,0 0,-3 0,9 0,-11 0,7 0,-2 0,-3 0,7-2,-8-2,6-1,0 0,-1-8,1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0:37.77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4467 20,'-51'0,"0"0,-4 0,-4 0,-18 0,-5 0,16 0,-1 0,-3 0,-5 0,-3 0,1 0,0 0,0 0,3 0,-27 0,5 0,14 0,3 0,9 0,3 0,8 0,2 0,-35 0,19 0,19 0,9 0,8 0,2 0,4 0,1 0,5 0,1 0,2 0,2 0,2 0,0 0,-1 0,-1 0,2 0,-1 0,3 0,-2 0,-2 0,0 0,0 0,-2 0,0 0,-2 0,0 0,-2 0,0 0,2 0,-1 0,-1 0,-3 0,-1-3,0-2,-2-1,1 2,1 3,0 1,0 0,-1 0,1 0,0 0,2 0,2 0,2 0,2 0,1 0,2 0,-1 0,0 0,0 0,-2 0,2 0,-3 0,-1 0,-2 0,-4 0,-3 0,-3 0,1 0,2 0,3 0,3 0,3 0,1 0,1 0,2 0,0 0,2 0,0 0,1 0,0 0,2 0,-8 0,7 0,-5 0,7 0,1 0,-7 0,3 0,-6 0,5 0,3 0,-7 0,5 0,-4 0,7 0,-1 0,0 0,-3 0,1 0,0 0,0 0,-2 0,-1 0,-2 0,0 0,-1 0,-2 0,2 0,-2 0,3 0,0 0,-1 0,3 0,1 0,1 0,3 0,-4 0,4 0,0 0,-4 0,8 0,-13 0,12 0,-7 0,-1 0,5 0,61 8,-37-6,51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0:46.1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3972 93,'-91'0,"36"0,-5 0,-18 0,-6 0,16 0,-4 0,0 0,-6-1,-1 0,0 0,1-2,1 0,1-2,6 0,2-1,3-1,-19-2,3-1,10 2,3 0,6 3,2 0,9 2,2 1,-38-4,12 3,9 1,4 2,8 0,5 0,1 0,0 0,-1 0,2 0,1 0,-1 0,0 0,-3 0,-1 0,-2 0,-1 0,0 0,1 0,2 2,1 1,-3-1,-4 0,-2-2,-4 3,0 0,1-1,3 1,7-3,7 0,8 0,4 0,3 0,2 0,0 0,-1 0,0 0,1 0,2 0,4 0,2 0,3 0,1 0,1 0,-10 0,5 2,-5 0,7 0,4 0,0-2,-2 2,1 5,1 4,5 1,-5-1,20 8,-9-8,21 9,-7-9,-1-3,4 7,-1-9,-1 3,19-6,-21-3,13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0:55.4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1503 0,'-76'0,"-16"0,0 0,39 0,-1 0,-3 0,2 0,-45 0,9 0,10 3,7 2,8 3,4 3,5-1,5-2,4-1,1-2,2-2,6-1,4 0,5 0,2 1,0-2,1 0,4 0,5 1,5 0,-1 3,-1-1,-1 1,2-1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1:03.2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3007 0,'-93'0,"42"0,-1 0,-11 0,-4 0,-9 0,-2 0,-8 0,-2 0,1 0,0 0,3 0,3 0,8 0,2 0,9 0,2 0,1 0,3 0,-41 0,10 0,4 0,3 0,-3 2,1 1,-1 3,5-1,2 1,4-1,6-2,3 0,7-3,3 0,5 0,4 0,3 0,7 0,7 0,8 0,6 0,-3 0,3 0,-6 0,4 0,-1 0,0 0,-3 0,4 0,-2 0,1 0,0 0,0 0,-5 0,5 0,-5 0,6 0,1 0,-4 0,3 0,-3 0,3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1:23.26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4743 90,'-54'0,"0"0,-3 0,-1 0,-3 0,0 0,-5 2,0 0,-1 0,1 2,2 0,2 1,5 0,2-1,-42 1,12-2,9-3,0 0,-1 0,-5 0,-4 0,4 0,3 0,4 0,2 0,-2 0,-2 0,3 0,-1 0,-3 0,0 0,-1 0,4 0,11 0,8 2,10 2,10 4,13 1,10 1,5 2,-27-6,-17 2,-34-8,34 0,-1 0,-7-1,-1-1,-4-1,-1-1,0-1,1-2,5 0,2-1,4 0,2 1,-40-5,10 7,10 2,9 3,4 0,10 0,7 0,7 0,5 0,3 0,0 0,-1 0,0 0,3 0,3 0,2 1,3 1,-3 1,0 2,0 1,1 1,2 0,0 1,1 1,2 0,0 2,4-2,-2 3,-2-6,-4-1,-1-5,0 0,4 0,-3 0,5 2,-4 0,2 2,0 0,-4-1,6 1,-4 0,1 1,1-1,-3-2,2-2,2 0,-2 0,3-13,3 5,2-10,1 4,-1 4,3-10,1 8,3-7,1 2,0 5,0-7,0 2,-2-2,0-2,3 7,1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3434A-BD05-B945-A478-276DC9683C8E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981D-DA7E-8344-945C-2901F595F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62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ress/economic-bulletin/articles/2018/html/ecb.ebart201804_01.en.html#footnote.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 err="1"/>
              <a:t>Primary</a:t>
            </a:r>
            <a:r>
              <a:rPr lang="fr-FR" sz="1600" dirty="0"/>
              <a:t> </a:t>
            </a:r>
            <a:r>
              <a:rPr lang="fr-FR" sz="1600" dirty="0" err="1"/>
              <a:t>firm</a:t>
            </a:r>
            <a:r>
              <a:rPr lang="fr-FR" sz="1600" dirty="0"/>
              <a:t>: </a:t>
            </a:r>
            <a:r>
              <a:rPr lang="fr-FR" sz="1600" dirty="0" err="1"/>
              <a:t>search</a:t>
            </a:r>
            <a:r>
              <a:rPr lang="fr-FR" sz="1600" dirty="0"/>
              <a:t> for new </a:t>
            </a:r>
            <a:r>
              <a:rPr lang="fr-FR" sz="1600" dirty="0" err="1"/>
              <a:t>suppliers</a:t>
            </a:r>
            <a:r>
              <a:rPr lang="fr-FR" sz="1600" dirty="0"/>
              <a:t>, to </a:t>
            </a:r>
            <a:r>
              <a:rPr lang="fr-FR" sz="1600" dirty="0" err="1"/>
              <a:t>secure</a:t>
            </a:r>
            <a:r>
              <a:rPr lang="fr-FR" sz="1600" dirty="0"/>
              <a:t> </a:t>
            </a:r>
            <a:r>
              <a:rPr lang="fr-FR" sz="1600" dirty="0" err="1"/>
              <a:t>sourcing</a:t>
            </a:r>
            <a:r>
              <a:rPr lang="fr-FR" sz="1600" dirty="0"/>
              <a:t> (vertical </a:t>
            </a:r>
            <a:r>
              <a:rPr lang="fr-FR" sz="1600" dirty="0" err="1"/>
              <a:t>integration</a:t>
            </a:r>
            <a:r>
              <a:rPr lang="fr-FR" sz="1600" dirty="0"/>
              <a:t> of </a:t>
            </a:r>
            <a:r>
              <a:rPr lang="fr-FR" sz="1600" dirty="0" err="1"/>
              <a:t>resources</a:t>
            </a:r>
            <a:r>
              <a:rPr lang="fr-FR" sz="1600" dirty="0"/>
              <a:t>)</a:t>
            </a:r>
          </a:p>
          <a:p>
            <a:r>
              <a:rPr lang="fr-FR" sz="1600" dirty="0" err="1"/>
              <a:t>Multidomestic</a:t>
            </a:r>
            <a:r>
              <a:rPr lang="fr-FR" sz="1600" dirty="0"/>
              <a:t> </a:t>
            </a:r>
            <a:r>
              <a:rPr lang="fr-FR" sz="1600" dirty="0" err="1"/>
              <a:t>firm</a:t>
            </a:r>
            <a:r>
              <a:rPr lang="fr-FR" sz="1600" dirty="0"/>
              <a:t> for an </a:t>
            </a:r>
            <a:r>
              <a:rPr lang="fr-FR" sz="1600" dirty="0" err="1"/>
              <a:t>acess</a:t>
            </a:r>
            <a:r>
              <a:rPr lang="fr-FR" sz="1600" dirty="0"/>
              <a:t> to </a:t>
            </a:r>
            <a:r>
              <a:rPr lang="fr-FR" sz="1600" dirty="0" err="1"/>
              <a:t>foreign</a:t>
            </a:r>
            <a:r>
              <a:rPr lang="fr-FR" sz="1600" dirty="0"/>
              <a:t> </a:t>
            </a:r>
            <a:r>
              <a:rPr lang="fr-FR" sz="1600" dirty="0" err="1"/>
              <a:t>markets</a:t>
            </a:r>
            <a:r>
              <a:rPr lang="fr-FR" sz="1600" dirty="0"/>
              <a:t>, </a:t>
            </a:r>
            <a:r>
              <a:rPr lang="fr-FR" sz="1600" dirty="0" err="1"/>
              <a:t>through</a:t>
            </a:r>
            <a:r>
              <a:rPr lang="fr-FR" sz="1600" dirty="0"/>
              <a:t> the </a:t>
            </a:r>
            <a:r>
              <a:rPr lang="fr-FR" sz="1600" dirty="0" err="1"/>
              <a:t>subsidiaries</a:t>
            </a:r>
            <a:endParaRPr lang="fr-FR" sz="1600" dirty="0"/>
          </a:p>
          <a:p>
            <a:r>
              <a:rPr lang="fr-FR" sz="1600" dirty="0"/>
              <a:t>Multinational </a:t>
            </a:r>
            <a:r>
              <a:rPr lang="fr-FR" sz="1600" dirty="0" err="1"/>
              <a:t>firm</a:t>
            </a:r>
            <a:r>
              <a:rPr lang="fr-FR" sz="1600" dirty="0"/>
              <a:t> </a:t>
            </a:r>
            <a:r>
              <a:rPr lang="fr-FR" sz="1600" dirty="0" err="1"/>
              <a:t>search</a:t>
            </a:r>
            <a:r>
              <a:rPr lang="fr-FR" sz="1600" dirty="0"/>
              <a:t> for </a:t>
            </a:r>
            <a:r>
              <a:rPr lang="fr-FR" sz="1600" dirty="0" err="1"/>
              <a:t>lower</a:t>
            </a:r>
            <a:r>
              <a:rPr lang="fr-FR" sz="1600" dirty="0"/>
              <a:t> production </a:t>
            </a:r>
            <a:r>
              <a:rPr lang="fr-FR" sz="1600" dirty="0" err="1"/>
              <a:t>costs</a:t>
            </a:r>
            <a:r>
              <a:rPr lang="fr-FR" sz="1600" dirty="0"/>
              <a:t>, </a:t>
            </a:r>
            <a:r>
              <a:rPr lang="fr-FR" sz="1600" dirty="0" err="1"/>
              <a:t>birth</a:t>
            </a:r>
            <a:r>
              <a:rPr lang="fr-FR" sz="1600" dirty="0"/>
              <a:t> of international </a:t>
            </a:r>
            <a:r>
              <a:rPr lang="fr-FR" sz="1600" dirty="0" err="1"/>
              <a:t>supply</a:t>
            </a:r>
            <a:r>
              <a:rPr lang="fr-FR" sz="1600" dirty="0"/>
              <a:t> </a:t>
            </a:r>
            <a:r>
              <a:rPr lang="fr-FR" sz="1600" dirty="0" err="1"/>
              <a:t>chains</a:t>
            </a:r>
            <a:r>
              <a:rPr lang="fr-FR" sz="1600" dirty="0"/>
              <a:t> to </a:t>
            </a:r>
            <a:r>
              <a:rPr lang="fr-FR" sz="1600" dirty="0" err="1"/>
              <a:t>rationalize</a:t>
            </a:r>
            <a:r>
              <a:rPr lang="fr-FR" sz="1600" dirty="0"/>
              <a:t> production</a:t>
            </a:r>
          </a:p>
          <a:p>
            <a:r>
              <a:rPr lang="fr-FR" dirty="0"/>
              <a:t>Global </a:t>
            </a:r>
            <a:r>
              <a:rPr lang="fr-FR" dirty="0" err="1"/>
              <a:t>firm</a:t>
            </a:r>
            <a:r>
              <a:rPr lang="fr-FR" dirty="0"/>
              <a:t>: </a:t>
            </a:r>
            <a:r>
              <a:rPr lang="fr-FR" dirty="0" err="1"/>
              <a:t>towards</a:t>
            </a:r>
            <a:r>
              <a:rPr lang="fr-FR" dirty="0"/>
              <a:t> more and more </a:t>
            </a:r>
            <a:r>
              <a:rPr lang="fr-FR" dirty="0" err="1"/>
              <a:t>flexibility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networks of </a:t>
            </a:r>
            <a:r>
              <a:rPr lang="fr-FR" dirty="0" err="1"/>
              <a:t>firms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www.ecb.europa.eu</a:t>
            </a:r>
            <a:r>
              <a:rPr lang="fr-FR" dirty="0"/>
              <a:t>/</a:t>
            </a:r>
            <a:r>
              <a:rPr lang="fr-FR" dirty="0" err="1"/>
              <a:t>press</a:t>
            </a:r>
            <a:r>
              <a:rPr lang="fr-FR" dirty="0"/>
              <a:t>/</a:t>
            </a:r>
            <a:r>
              <a:rPr lang="fr-FR" dirty="0" err="1"/>
              <a:t>economic</a:t>
            </a:r>
            <a:r>
              <a:rPr lang="fr-FR" dirty="0"/>
              <a:t>-bulletin/articles/2018/html/ecb.ebart201804_01.en.html</a:t>
            </a:r>
          </a:p>
          <a:p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2000 and 2016 the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FDI stock in global GDP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increased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22% to 35%.</a:t>
            </a:r>
          </a:p>
          <a:p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Since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beginning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the 2000s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there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has been a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gradual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shift in the global FDI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landscape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emerging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market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gaining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prominence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both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as a source of and as a destination for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such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investment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have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attracted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growing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FDI flows,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reaching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more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than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50% of the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world’s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total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inward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FDI in 2013.</a:t>
            </a:r>
          </a:p>
          <a:p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Traditionally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have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played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 major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role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as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both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source and destination of FDI.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Until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beginning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the Great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Recession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almost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90% of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outward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FDI (OFDI) flows came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 EU countries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were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particularly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prominent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as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their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world OFDI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nearly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50%. At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same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time, the EU and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other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attracted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60% and 70% of total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inward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FDI (IFDI) flows</a:t>
            </a:r>
            <a:endParaRPr lang="fr-FR" b="0" i="1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Since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2008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there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has been a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dramatic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change in the global FDI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landscape.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OFDI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and IFDI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into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have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started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 gain in importance. By 2014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represented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41% and 56% of global OFDI and IFDI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respectively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while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EU’s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OFDI and IFDI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had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shrunk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only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15% and 18%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respectively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 b="0" i="1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endParaRPr lang="fr-FR" b="0" i="1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 the EU and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other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M&amp;As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play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prominent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role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total IFDI flows.</a:t>
            </a:r>
            <a:endParaRPr lang="fr-FR" b="0" i="1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2003 and 2016, an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increasing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IFDI in the EU and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other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for by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M&amp;As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fr-FR" b="0" i="0" u="none" strike="noStrike" baseline="3000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[</a:t>
            </a:r>
            <a:r>
              <a:rPr lang="fr-FR" b="0" i="0" u="none" strike="noStrike" baseline="30000" dirty="0">
                <a:solidFill>
                  <a:srgbClr val="2B7AB6"/>
                </a:solidFill>
                <a:effectLst/>
                <a:latin typeface="Open Sans" panose="020B0606030504020204" pitchFamily="34" charset="0"/>
                <a:hlinkClick r:id="rId3"/>
              </a:rPr>
              <a:t>7</a:t>
            </a:r>
            <a:r>
              <a:rPr lang="fr-FR" b="0" i="0" u="none" strike="noStrike" baseline="3000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]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As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shown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Chart 3, in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both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country groups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M&amp;As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made up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around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80% of total IFDI flows in 2016.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Although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M&amp;As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have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also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increased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importance in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IFDI in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those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countries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still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dominated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04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EC07-9D6C-AB0B-3A42-500700C0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F6E3339-A024-A689-BB4A-1DC60ED26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37B206-7E07-6D66-F9CE-5AB16AA34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“A 38 per cent jump in flows, to $1.76 trillion dollars,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gives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hope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that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global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at long last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returning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to 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growth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path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 But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are not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yet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out of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woods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," UNCTAD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Secretary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-General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Mukhisa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Kituyi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said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  </a:t>
            </a:r>
            <a:br>
              <a:rPr lang="fr-FR" dirty="0"/>
            </a:b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 </a:t>
            </a:r>
            <a:br>
              <a:rPr lang="fr-FR" dirty="0"/>
            </a:b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Globally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that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jump shows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that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recovery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was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strong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2015. 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surge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cross-border mergers and acquisitions to $721 billion,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from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$432 billion in 2014,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was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principal factor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behind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global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rebound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Those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acquisitions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were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due to large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corporate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reconfigurations by multinational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enterprises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including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shifting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their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headquarters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for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strategic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reasons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and for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inversion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purposes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</a:t>
            </a:r>
            <a:br>
              <a:rPr lang="fr-FR" dirty="0"/>
            </a:br>
            <a:br>
              <a:rPr lang="fr-FR" dirty="0"/>
            </a:b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FDI patterns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were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therefore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affected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by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inversions,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mainly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the United States of America and Europe.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Several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mega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-deals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resulted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transfer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domicile of multinational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enterprises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to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jurisdictions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that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offer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lower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corporate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rates and do not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levy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on global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earnings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Discounting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those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large-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scale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corporate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reconfigurations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implies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more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moderate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increase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about 15 per cent in global FDI flows. The value of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announced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greenfield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investment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remained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at a high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level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at $766 billion.</a:t>
            </a:r>
            <a:br>
              <a:rPr lang="fr-FR" dirty="0"/>
            </a:br>
            <a:br>
              <a:rPr lang="fr-FR" dirty="0"/>
            </a:b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Inward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flows to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almost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doubled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to $962 billion. As 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result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share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world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inflows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leaped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from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41 per cent in 2014 to 55 per cent in 2015 (figure 1),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reversing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five-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year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trend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during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which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and transition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regions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had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become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main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recipients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global FDI. Strong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growth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inflows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was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reported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Europe, as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well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as in the United States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where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almost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quadrupled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albeit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from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historically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low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level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2014. </a:t>
            </a:r>
            <a:br>
              <a:rPr lang="fr-FR" dirty="0"/>
            </a:br>
            <a:br>
              <a:rPr lang="fr-FR" dirty="0"/>
            </a:b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also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saw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inflows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reach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new high of $765 billion, up 9 per cent on 2014,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because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the performance of Asia.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Asia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received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record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annual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inflows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with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surpassing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half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trillion dollars, and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remained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largest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recipient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region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the world.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However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flows to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both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Africa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and to Latin America and the Caribbean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faltered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while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flows to the transition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declined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further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continue to comprise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half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the top 10 host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for FDI flows (figure 2).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1EBCF2-2B4F-6B49-4FBA-E45363A93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67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286E3-32AF-CDAE-0C3F-8CD7B7FD9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034997-2D9D-C8BF-4C80-B28C2675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46DED5-6E7D-3620-8CCA-EE4F26DF3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/>
              <a:t>New </a:t>
            </a:r>
            <a:r>
              <a:rPr lang="fr-FR" dirty="0" err="1"/>
              <a:t>markets</a:t>
            </a:r>
            <a:r>
              <a:rPr lang="fr-FR" dirty="0"/>
              <a:t>: ex new middle class in China, 100 </a:t>
            </a:r>
            <a:r>
              <a:rPr lang="fr-FR" dirty="0" err="1"/>
              <a:t>Millionaires</a:t>
            </a:r>
            <a:r>
              <a:rPr lang="fr-FR" dirty="0"/>
              <a:t> …</a:t>
            </a:r>
          </a:p>
          <a:p>
            <a:pPr marL="228600" indent="-228600">
              <a:buAutoNum type="arabicParenR"/>
            </a:pPr>
            <a:r>
              <a:rPr lang="fr-FR" dirty="0"/>
              <a:t>3) </a:t>
            </a:r>
            <a:r>
              <a:rPr lang="fr-FR" dirty="0" err="1"/>
              <a:t>emerging</a:t>
            </a:r>
            <a:r>
              <a:rPr lang="fr-FR" dirty="0"/>
              <a:t> countries </a:t>
            </a:r>
            <a:r>
              <a:rPr lang="fr-FR" dirty="0" err="1"/>
              <a:t>enormous</a:t>
            </a:r>
            <a:r>
              <a:rPr lang="fr-FR" dirty="0"/>
              <a:t> </a:t>
            </a:r>
            <a:r>
              <a:rPr lang="fr-FR" dirty="0" err="1"/>
              <a:t>reserves</a:t>
            </a:r>
            <a:r>
              <a:rPr lang="fr-FR" dirty="0"/>
              <a:t> in </a:t>
            </a:r>
            <a:r>
              <a:rPr lang="fr-FR" dirty="0" err="1"/>
              <a:t>raw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, </a:t>
            </a:r>
            <a:r>
              <a:rPr lang="fr-FR" dirty="0" err="1"/>
              <a:t>fossil</a:t>
            </a:r>
            <a:r>
              <a:rPr lang="fr-FR" dirty="0"/>
              <a:t> fuels, rare </a:t>
            </a:r>
            <a:r>
              <a:rPr lang="fr-FR" dirty="0" err="1"/>
              <a:t>earth</a:t>
            </a:r>
            <a:r>
              <a:rPr lang="fr-FR" dirty="0"/>
              <a:t> </a:t>
            </a:r>
            <a:r>
              <a:rPr lang="fr-FR" dirty="0" err="1"/>
              <a:t>elements</a:t>
            </a:r>
            <a:r>
              <a:rPr lang="fr-FR" dirty="0"/>
              <a:t> (98% </a:t>
            </a:r>
            <a:r>
              <a:rPr lang="fr-FR" dirty="0" err="1"/>
              <a:t>produced</a:t>
            </a:r>
            <a:r>
              <a:rPr lang="fr-FR" dirty="0"/>
              <a:t> in China </a:t>
            </a:r>
            <a:r>
              <a:rPr lang="fr-FR" dirty="0" err="1"/>
              <a:t>now</a:t>
            </a:r>
            <a:r>
              <a:rPr lang="fr-FR" dirty="0"/>
              <a:t>), lithium for EV, but 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“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natural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resource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curse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”, i.e. 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negative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long-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term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impact of large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natural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resources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on a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country’s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(e.g. in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terms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economic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growth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institutional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quality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or capital allocation),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which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may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hamper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capacity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attract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FDI</a:t>
            </a:r>
          </a:p>
          <a:p>
            <a:pPr marL="228600" indent="-228600">
              <a:buAutoNum type="arabicParenR"/>
            </a:pPr>
            <a:endParaRPr lang="fr-FR" b="0" i="0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Since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2007 the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EU’s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position as a source of FDI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within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region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has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also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been in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decline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For euro area countries,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other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euro area countries continue to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main source of FDI, but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their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weight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gradually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decreased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during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first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years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the Great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Recession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 In addition, intra-euro area 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plunged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2012 . For non-euro area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this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trend has been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even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more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severe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: in 2008 euro area countries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for 70% of total IFDI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into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non-euro area EU countries, but by 2014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that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had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fallen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 50%.</a:t>
            </a:r>
            <a:endParaRPr lang="fr-FR" b="0" i="0" u="none" strike="noStrike" baseline="3000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E1E68A-684D-F3D6-55C6-EFFF101E7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31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D125B-EE18-213B-F580-F7AC3E52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3C5D76-CCAE-E8E8-6FE8-FD6CD30E0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B45CEA0-9FAA-4271-0887-CE0A8FE9E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b="0" i="0" u="none" strike="noStrike" baseline="3000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85C07F-9B77-8C85-9586-8C840F32F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994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B184-CD9B-8A21-7526-D319031B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2E927E-ED07-D639-5D89-0F9065B4E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867484-D671-7CBA-8092-75CB08A8D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6267FB-64D6-00F9-5094-BD1EB7E3D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71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6BA36-0845-4EFE-8A6C-14EEBAF4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98239D-C542-6BE2-CDEE-B9120D2F0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E206C9D-993C-DCF3-A28F-2C1F4296D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Note </a:t>
            </a:r>
            <a:r>
              <a:rPr lang="fr-FR" dirty="0" err="1"/>
              <a:t>that</a:t>
            </a:r>
            <a:r>
              <a:rPr lang="fr-FR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dirty="0"/>
              <a:t>the </a:t>
            </a:r>
            <a:r>
              <a:rPr lang="fr-FR" dirty="0" err="1"/>
              <a:t>financial</a:t>
            </a:r>
            <a:r>
              <a:rPr lang="fr-FR" dirty="0"/>
              <a:t> flows </a:t>
            </a:r>
            <a:r>
              <a:rPr lang="fr-FR" dirty="0" err="1"/>
              <a:t>towards</a:t>
            </a:r>
            <a:r>
              <a:rPr lang="fr-FR" dirty="0"/>
              <a:t> off-shore </a:t>
            </a:r>
            <a:r>
              <a:rPr lang="fr-FR" dirty="0" err="1"/>
              <a:t>entities</a:t>
            </a:r>
            <a:r>
              <a:rPr lang="fr-FR" dirty="0"/>
              <a:t> are not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in </a:t>
            </a:r>
            <a:r>
              <a:rPr lang="fr-FR" dirty="0" err="1"/>
              <a:t>these</a:t>
            </a:r>
            <a:r>
              <a:rPr lang="fr-FR" dirty="0"/>
              <a:t> stats</a:t>
            </a:r>
          </a:p>
          <a:p>
            <a:pPr marL="171450" indent="-171450">
              <a:buFontTx/>
              <a:buChar char="-"/>
            </a:pPr>
            <a:r>
              <a:rPr lang="fr-FR" dirty="0"/>
              <a:t>In 2018, the </a:t>
            </a:r>
            <a:r>
              <a:rPr lang="fr-FR" dirty="0" err="1"/>
              <a:t>outward</a:t>
            </a:r>
            <a:r>
              <a:rPr lang="fr-FR" dirty="0"/>
              <a:t> flows for the US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negative</a:t>
            </a:r>
            <a:r>
              <a:rPr lang="fr-FR" dirty="0"/>
              <a:t>, due to the </a:t>
            </a:r>
            <a:r>
              <a:rPr lang="fr-FR" dirty="0" err="1"/>
              <a:t>reform</a:t>
            </a:r>
            <a:r>
              <a:rPr lang="fr-FR" dirty="0"/>
              <a:t> on the </a:t>
            </a:r>
            <a:r>
              <a:rPr lang="fr-FR" dirty="0" err="1"/>
              <a:t>repatriation</a:t>
            </a:r>
            <a:r>
              <a:rPr lang="fr-FR" dirty="0"/>
              <a:t> of profits for American </a:t>
            </a:r>
            <a:r>
              <a:rPr lang="fr-FR" dirty="0" err="1"/>
              <a:t>companies</a:t>
            </a:r>
            <a:r>
              <a:rPr lang="fr-FR" dirty="0"/>
              <a:t> (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incentives</a:t>
            </a:r>
            <a:r>
              <a:rPr lang="fr-FR" dirty="0"/>
              <a:t>)</a:t>
            </a:r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1E42EF-C101-7FF7-D7E6-F6C70AF48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55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6073F-4F4F-61EB-4356-D4ED314A5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84CE2B-EFB2-DB1A-6FAA-4BD0BEB6A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15D05E-358A-ED7F-F81E-3A0DDE92E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C81F96-80DE-8055-352E-AC5938F5A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279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C3E59-0FFA-02F2-15EE-B253023B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5E1017-3BEB-135E-92CF-688B6A6D5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88371E-1117-1201-89BE-A405DA8BC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K </a:t>
            </a:r>
            <a:r>
              <a:rPr lang="fr-FR" dirty="0" err="1"/>
              <a:t>repatriation</a:t>
            </a:r>
            <a:r>
              <a:rPr lang="fr-FR" dirty="0"/>
              <a:t> (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repatriating</a:t>
            </a:r>
            <a:r>
              <a:rPr lang="fr-FR" dirty="0"/>
              <a:t> </a:t>
            </a:r>
            <a:r>
              <a:rPr lang="fr-FR" dirty="0" err="1"/>
              <a:t>investment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Italy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superior</a:t>
            </a:r>
            <a:r>
              <a:rPr lang="fr-FR" dirty="0"/>
              <a:t> to K </a:t>
            </a:r>
            <a:r>
              <a:rPr lang="fr-FR" dirty="0" err="1"/>
              <a:t>inflows</a:t>
            </a:r>
            <a:r>
              <a:rPr lang="fr-FR" dirty="0"/>
              <a:t> for ex </a:t>
            </a:r>
            <a:r>
              <a:rPr lang="fr-FR"/>
              <a:t>italy</a:t>
            </a: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40502E-69D3-161F-C818-81D153428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480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F2CA8-B792-C3B8-44E6-FD94FBA04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6698DE-78B0-1DC8-03CD-9279F19EF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9130D7-2110-8C21-0137-8210F3584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0BCC38-630F-7FF8-1461-9EF15EB33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79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0060-8398-6AC7-C8AC-D2A1A274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78DC45-3C1D-2CEC-1249-7667C4E84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008960-A5C5-A7E8-D788-BF5FD5C60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/>
              <a:t>The US </a:t>
            </a:r>
            <a:r>
              <a:rPr lang="fr-FR" dirty="0" err="1"/>
              <a:t>remain</a:t>
            </a:r>
            <a:r>
              <a:rPr lang="fr-FR" dirty="0"/>
              <a:t> the first </a:t>
            </a:r>
            <a:r>
              <a:rPr lang="fr-FR" dirty="0" err="1"/>
              <a:t>recipient</a:t>
            </a:r>
            <a:r>
              <a:rPr lang="fr-FR" dirty="0"/>
              <a:t> of FDI </a:t>
            </a:r>
            <a:r>
              <a:rPr lang="fr-FR" dirty="0" err="1"/>
              <a:t>thanks</a:t>
            </a:r>
            <a:r>
              <a:rPr lang="fr-FR" dirty="0"/>
              <a:t> to:</a:t>
            </a:r>
          </a:p>
          <a:p>
            <a:pPr marL="171450" indent="-171450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vast</a:t>
            </a:r>
            <a:r>
              <a:rPr lang="fr-FR" dirty="0"/>
              <a:t> and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domestic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very</a:t>
            </a:r>
            <a:r>
              <a:rPr lang="fr-FR" dirty="0"/>
              <a:t> reliable and transparent justice system</a:t>
            </a:r>
          </a:p>
          <a:p>
            <a:pPr marL="171450" indent="-171450">
              <a:buFontTx/>
              <a:buChar char="-"/>
            </a:pPr>
            <a:r>
              <a:rPr lang="fr-FR" dirty="0"/>
              <a:t>A productive labour force</a:t>
            </a:r>
          </a:p>
          <a:p>
            <a:pPr marL="171450" indent="-171450">
              <a:buFontTx/>
              <a:buChar char="-"/>
            </a:pPr>
            <a:r>
              <a:rPr lang="fr-FR" dirty="0"/>
              <a:t>Good infrastructures and an innovation-</a:t>
            </a:r>
            <a:r>
              <a:rPr lang="fr-FR" dirty="0" err="1"/>
              <a:t>friendly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, </a:t>
            </a:r>
            <a:r>
              <a:rPr lang="fr-FR" dirty="0" err="1"/>
              <a:t>very</a:t>
            </a:r>
            <a:r>
              <a:rPr lang="fr-FR" dirty="0"/>
              <a:t> good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collect</a:t>
            </a:r>
            <a:r>
              <a:rPr lang="fr-FR" dirty="0"/>
              <a:t> taxes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https://</a:t>
            </a:r>
            <a:r>
              <a:rPr lang="fr-FR" dirty="0" err="1"/>
              <a:t>unctad.org</a:t>
            </a:r>
            <a:r>
              <a:rPr lang="fr-FR" dirty="0"/>
              <a:t>/system/files/non-official-document/</a:t>
            </a:r>
            <a:r>
              <a:rPr lang="fr-FR" dirty="0" err="1"/>
              <a:t>wir_fs_lu_en.pdf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435B1D-6772-E33E-68E7-A52F0A753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99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F9084-CB44-3872-13A2-19856066F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9AE23B-DF9C-F56D-491B-A37951A40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FE8B96-78C9-975A-7330-BA5F85CDF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6479F0-F9ED-B4EE-C162-039CF2BA4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35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23AD-B9A7-DCEA-AA09-731EC4B2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DB15E4-805E-713F-4DFC-11A6E83C0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2DE5CC-0282-83E4-214F-0DF73CC64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500 000 </a:t>
            </a:r>
            <a:r>
              <a:rPr lang="fr-FR" dirty="0" err="1"/>
              <a:t>inhabitants</a:t>
            </a:r>
            <a:r>
              <a:rPr lang="fr-FR" dirty="0"/>
              <a:t>, Luxembourg has </a:t>
            </a:r>
            <a:r>
              <a:rPr lang="fr-FR" dirty="0" err="1"/>
              <a:t>specialized</a:t>
            </a:r>
            <a:r>
              <a:rPr lang="fr-FR" dirty="0"/>
              <a:t> in </a:t>
            </a:r>
            <a:r>
              <a:rPr lang="fr-FR" dirty="0" err="1"/>
              <a:t>welcoming</a:t>
            </a:r>
            <a:r>
              <a:rPr lang="fr-FR" dirty="0"/>
              <a:t> </a:t>
            </a:r>
            <a:r>
              <a:rPr lang="fr-FR" dirty="0" err="1"/>
              <a:t>multinationals</a:t>
            </a:r>
            <a:r>
              <a:rPr lang="fr-FR" dirty="0"/>
              <a:t> </a:t>
            </a:r>
            <a:r>
              <a:rPr lang="fr-FR" dirty="0" err="1"/>
              <a:t>settling</a:t>
            </a:r>
            <a:r>
              <a:rPr lang="fr-FR" dirty="0"/>
              <a:t> in the E.U. It has </a:t>
            </a:r>
            <a:r>
              <a:rPr lang="fr-FR" dirty="0" err="1"/>
              <a:t>established</a:t>
            </a:r>
            <a:r>
              <a:rPr lang="fr-FR" dirty="0"/>
              <a:t> secret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laws</a:t>
            </a:r>
            <a:r>
              <a:rPr lang="fr-FR" dirty="0"/>
              <a:t> </a:t>
            </a:r>
            <a:r>
              <a:rPr lang="fr-FR" dirty="0" err="1"/>
              <a:t>enabling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taxed</a:t>
            </a:r>
            <a:r>
              <a:rPr lang="fr-FR" dirty="0"/>
              <a:t>, </a:t>
            </a:r>
            <a:r>
              <a:rPr lang="fr-FR" dirty="0" err="1"/>
              <a:t>called</a:t>
            </a:r>
            <a:r>
              <a:rPr lang="fr-FR" dirty="0"/>
              <a:t> </a:t>
            </a:r>
            <a:r>
              <a:rPr lang="fr-FR" b="1" dirty="0" err="1"/>
              <a:t>rulings</a:t>
            </a:r>
            <a:r>
              <a:rPr lang="fr-FR" b="1" dirty="0"/>
              <a:t>: </a:t>
            </a:r>
          </a:p>
          <a:p>
            <a:pPr marL="0" indent="0">
              <a:buFontTx/>
              <a:buNone/>
            </a:pPr>
            <a:r>
              <a:rPr lang="fr-FR" b="1" dirty="0"/>
              <a:t>2016: 13Billion $ fine for Apple </a:t>
            </a:r>
            <a:r>
              <a:rPr lang="fr-FR" b="1" dirty="0" err="1"/>
              <a:t>ruled</a:t>
            </a:r>
            <a:r>
              <a:rPr lang="fr-FR" b="1" dirty="0"/>
              <a:t> by the EU commission, </a:t>
            </a:r>
            <a:r>
              <a:rPr lang="fr-FR" b="1" dirty="0" err="1"/>
              <a:t>because</a:t>
            </a:r>
            <a:r>
              <a:rPr lang="fr-FR" b="1" dirty="0"/>
              <a:t> of the </a:t>
            </a:r>
            <a:r>
              <a:rPr lang="fr-FR" b="1" dirty="0" err="1"/>
              <a:t>ruling</a:t>
            </a:r>
            <a:r>
              <a:rPr lang="fr-FR" b="1" dirty="0"/>
              <a:t> Ireland </a:t>
            </a:r>
            <a:r>
              <a:rPr lang="fr-FR" b="1" dirty="0" err="1"/>
              <a:t>granted</a:t>
            </a:r>
            <a:r>
              <a:rPr lang="fr-FR" b="1" dirty="0"/>
              <a:t> Apple. (</a:t>
            </a:r>
            <a:r>
              <a:rPr lang="fr-FR" b="1" dirty="0" err="1"/>
              <a:t>considered</a:t>
            </a:r>
            <a:r>
              <a:rPr lang="fr-FR" b="1" dirty="0"/>
              <a:t> abusive and </a:t>
            </a:r>
            <a:r>
              <a:rPr lang="fr-FR" b="1" dirty="0" err="1"/>
              <a:t>discriminatory</a:t>
            </a:r>
            <a:r>
              <a:rPr lang="fr-FR" b="1" dirty="0"/>
              <a:t> state help); For </a:t>
            </a:r>
            <a:r>
              <a:rPr lang="fr-FR" b="1" dirty="0" err="1"/>
              <a:t>years</a:t>
            </a:r>
            <a:r>
              <a:rPr lang="fr-FR" b="1" dirty="0"/>
              <a:t>, Apple has </a:t>
            </a:r>
            <a:r>
              <a:rPr lang="fr-FR" b="1" dirty="0" err="1"/>
              <a:t>paid</a:t>
            </a:r>
            <a:r>
              <a:rPr lang="fr-FR" b="1" dirty="0"/>
              <a:t> </a:t>
            </a:r>
            <a:r>
              <a:rPr lang="fr-FR" b="1" dirty="0" err="1"/>
              <a:t>only</a:t>
            </a:r>
            <a:r>
              <a:rPr lang="fr-FR" b="1" dirty="0"/>
              <a:t> 2% </a:t>
            </a:r>
            <a:r>
              <a:rPr lang="fr-FR" b="1" dirty="0" err="1"/>
              <a:t>tax</a:t>
            </a:r>
            <a:r>
              <a:rPr lang="fr-FR" b="1" dirty="0"/>
              <a:t>/</a:t>
            </a:r>
            <a:r>
              <a:rPr lang="fr-FR" b="1" dirty="0" err="1"/>
              <a:t>year</a:t>
            </a:r>
            <a:r>
              <a:rPr lang="fr-FR" b="1" dirty="0"/>
              <a:t> on profits in </a:t>
            </a:r>
            <a:r>
              <a:rPr lang="fr-FR" b="1" dirty="0" err="1"/>
              <a:t>two</a:t>
            </a:r>
            <a:r>
              <a:rPr lang="fr-FR" b="1" dirty="0"/>
              <a:t> of </a:t>
            </a:r>
            <a:r>
              <a:rPr lang="fr-FR" b="1" dirty="0" err="1"/>
              <a:t>its</a:t>
            </a:r>
            <a:r>
              <a:rPr lang="fr-FR" b="1" dirty="0"/>
              <a:t> </a:t>
            </a:r>
            <a:r>
              <a:rPr lang="fr-FR" b="1" dirty="0" err="1"/>
              <a:t>subsidiaries</a:t>
            </a:r>
            <a:r>
              <a:rPr lang="fr-FR" b="1" dirty="0"/>
              <a:t>, </a:t>
            </a:r>
            <a:r>
              <a:rPr lang="fr-FR" b="1" dirty="0" err="1"/>
              <a:t>although</a:t>
            </a:r>
            <a:r>
              <a:rPr lang="fr-FR" b="1" dirty="0"/>
              <a:t> </a:t>
            </a:r>
            <a:r>
              <a:rPr lang="fr-FR" b="1" dirty="0" err="1"/>
              <a:t>corporate</a:t>
            </a:r>
            <a:r>
              <a:rPr lang="fr-FR" b="1" dirty="0"/>
              <a:t> </a:t>
            </a:r>
            <a:r>
              <a:rPr lang="fr-FR" b="1" dirty="0" err="1"/>
              <a:t>tax</a:t>
            </a:r>
            <a:r>
              <a:rPr lang="fr-FR" b="1" dirty="0"/>
              <a:t> in Ireland </a:t>
            </a:r>
            <a:r>
              <a:rPr lang="fr-FR" b="1" dirty="0" err="1"/>
              <a:t>was</a:t>
            </a:r>
            <a:r>
              <a:rPr lang="fr-FR" b="1" dirty="0"/>
              <a:t> 12.5%; But the fine </a:t>
            </a:r>
            <a:r>
              <a:rPr lang="fr-FR" b="1" dirty="0" err="1"/>
              <a:t>was</a:t>
            </a:r>
            <a:r>
              <a:rPr lang="fr-FR" b="1" dirty="0"/>
              <a:t> </a:t>
            </a:r>
            <a:r>
              <a:rPr lang="fr-FR" b="1" dirty="0" err="1"/>
              <a:t>cancelled</a:t>
            </a:r>
            <a:r>
              <a:rPr lang="fr-FR" b="1" dirty="0"/>
              <a:t> by the </a:t>
            </a:r>
            <a:r>
              <a:rPr lang="fr-FR" b="1" dirty="0" err="1"/>
              <a:t>European</a:t>
            </a:r>
            <a:r>
              <a:rPr lang="fr-FR" b="1" dirty="0"/>
              <a:t> Commission, but Apple </a:t>
            </a:r>
            <a:r>
              <a:rPr lang="fr-FR" b="1" dirty="0" err="1"/>
              <a:t>will</a:t>
            </a:r>
            <a:r>
              <a:rPr lang="fr-FR" b="1" dirty="0"/>
              <a:t> </a:t>
            </a:r>
            <a:r>
              <a:rPr lang="fr-FR" b="1" dirty="0" err="1"/>
              <a:t>finally</a:t>
            </a:r>
            <a:r>
              <a:rPr lang="fr-FR" b="1" dirty="0"/>
              <a:t> have to </a:t>
            </a:r>
            <a:r>
              <a:rPr lang="fr-FR" b="1" dirty="0" err="1"/>
              <a:t>pay</a:t>
            </a:r>
            <a:r>
              <a:rPr lang="fr-FR" b="1" dirty="0"/>
              <a:t> https://</a:t>
            </a:r>
            <a:r>
              <a:rPr lang="fr-FR" b="1" dirty="0" err="1"/>
              <a:t>www.cnbc.com</a:t>
            </a:r>
            <a:r>
              <a:rPr lang="fr-FR" b="1" dirty="0"/>
              <a:t>/2024/09/10/apple-loses-eu-court-battle-over-13-billion-euro-tax-bill-in-ireland.html</a:t>
            </a:r>
          </a:p>
          <a:p>
            <a:pPr marL="0" indent="0">
              <a:buFontTx/>
              <a:buNone/>
            </a:pPr>
            <a:endParaRPr lang="fr-FR" b="1" dirty="0"/>
          </a:p>
          <a:p>
            <a:pPr marL="0" indent="0">
              <a:buFontTx/>
              <a:buNone/>
            </a:pPr>
            <a:r>
              <a:rPr lang="fr-FR" b="1" dirty="0"/>
              <a:t>Starbucks in France: </a:t>
            </a:r>
            <a:r>
              <a:rPr lang="fr-FR" b="0" dirty="0"/>
              <a:t>Has </a:t>
            </a:r>
            <a:r>
              <a:rPr lang="fr-FR" b="0" dirty="0" err="1"/>
              <a:t>Officially</a:t>
            </a:r>
            <a:r>
              <a:rPr lang="fr-FR" b="0" dirty="0"/>
              <a:t> run a </a:t>
            </a:r>
            <a:r>
              <a:rPr lang="fr-FR" b="0" dirty="0" err="1"/>
              <a:t>deficit</a:t>
            </a:r>
            <a:r>
              <a:rPr lang="fr-FR" b="0" dirty="0"/>
              <a:t> </a:t>
            </a:r>
            <a:r>
              <a:rPr lang="fr-FR" b="0" dirty="0" err="1"/>
              <a:t>since</a:t>
            </a:r>
            <a:r>
              <a:rPr lang="fr-FR" b="0" dirty="0"/>
              <a:t> </a:t>
            </a:r>
            <a:r>
              <a:rPr lang="fr-FR" b="0" dirty="0" err="1"/>
              <a:t>it</a:t>
            </a:r>
            <a:r>
              <a:rPr lang="fr-FR" b="0" dirty="0"/>
              <a:t> </a:t>
            </a:r>
            <a:r>
              <a:rPr lang="fr-FR" b="0" dirty="0" err="1"/>
              <a:t>opened</a:t>
            </a:r>
            <a:r>
              <a:rPr lang="fr-FR" b="0" dirty="0"/>
              <a:t> stores in France; the </a:t>
            </a:r>
            <a:r>
              <a:rPr lang="fr-FR" b="0" dirty="0" err="1"/>
              <a:t>company</a:t>
            </a:r>
            <a:r>
              <a:rPr lang="fr-FR" b="0" dirty="0"/>
              <a:t> has </a:t>
            </a:r>
            <a:r>
              <a:rPr lang="fr-FR" b="0" dirty="0" err="1"/>
              <a:t>never</a:t>
            </a:r>
            <a:r>
              <a:rPr lang="fr-FR" b="0" dirty="0"/>
              <a:t> </a:t>
            </a:r>
            <a:r>
              <a:rPr lang="fr-FR" b="0" dirty="0" err="1"/>
              <a:t>paid</a:t>
            </a:r>
            <a:r>
              <a:rPr lang="fr-FR" b="0" dirty="0"/>
              <a:t> </a:t>
            </a:r>
            <a:r>
              <a:rPr lang="fr-FR" b="0" dirty="0" err="1"/>
              <a:t>any</a:t>
            </a:r>
            <a:r>
              <a:rPr lang="fr-FR" b="0" dirty="0"/>
              <a:t> taxes, as the parent </a:t>
            </a:r>
            <a:r>
              <a:rPr lang="fr-FR" b="0" dirty="0" err="1"/>
              <a:t>company</a:t>
            </a:r>
            <a:r>
              <a:rPr lang="fr-FR" b="0" dirty="0"/>
              <a:t> charges </a:t>
            </a:r>
            <a:r>
              <a:rPr lang="fr-FR" b="0" dirty="0" err="1"/>
              <a:t>its</a:t>
            </a:r>
            <a:r>
              <a:rPr lang="fr-FR" b="0" dirty="0"/>
              <a:t> </a:t>
            </a:r>
            <a:r>
              <a:rPr lang="fr-FR" b="0" dirty="0" err="1"/>
              <a:t>subsidiary</a:t>
            </a:r>
            <a:r>
              <a:rPr lang="fr-FR" b="0" dirty="0"/>
              <a:t> for </a:t>
            </a:r>
            <a:r>
              <a:rPr lang="fr-FR" b="0" dirty="0" err="1"/>
              <a:t>everything</a:t>
            </a:r>
            <a:r>
              <a:rPr lang="fr-FR" b="0" dirty="0"/>
              <a:t> in the </a:t>
            </a:r>
            <a:r>
              <a:rPr lang="fr-FR" b="0" dirty="0" err="1"/>
              <a:t>form</a:t>
            </a:r>
            <a:r>
              <a:rPr lang="fr-FR" b="0" dirty="0"/>
              <a:t> of royalties (</a:t>
            </a:r>
            <a:r>
              <a:rPr lang="fr-FR" b="0" dirty="0" err="1"/>
              <a:t>recipes</a:t>
            </a:r>
            <a:r>
              <a:rPr lang="fr-FR" b="0" dirty="0"/>
              <a:t>, use of logo, patents, </a:t>
            </a:r>
            <a:r>
              <a:rPr lang="fr-FR" b="0" dirty="0" err="1"/>
              <a:t>etc</a:t>
            </a:r>
            <a:r>
              <a:rPr lang="fr-FR" b="0" dirty="0"/>
              <a:t>) = </a:t>
            </a:r>
            <a:r>
              <a:rPr lang="fr-FR" b="0" dirty="0" err="1"/>
              <a:t>transfer</a:t>
            </a:r>
            <a:r>
              <a:rPr lang="fr-FR" b="0" dirty="0"/>
              <a:t> </a:t>
            </a:r>
            <a:r>
              <a:rPr lang="fr-FR" b="0" dirty="0" err="1"/>
              <a:t>price</a:t>
            </a:r>
            <a:endParaRPr lang="fr-FR" b="1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72E185-926F-5B73-D2E8-14B1B6E04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489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771AA-7A9F-3DE5-B928-9DBEE3BB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1A20D0-DBDF-7CF7-A752-47005FE7D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DD89D1-DEAE-CF3D-18B5-7AFF566E9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/>
              <a:t>On the </a:t>
            </a:r>
            <a:r>
              <a:rPr lang="fr-FR" dirty="0" err="1"/>
              <a:t>left</a:t>
            </a:r>
            <a:r>
              <a:rPr lang="fr-FR" dirty="0"/>
              <a:t>, part of the profits </a:t>
            </a:r>
            <a:r>
              <a:rPr lang="fr-FR" dirty="0" err="1"/>
              <a:t>transferred</a:t>
            </a:r>
            <a:r>
              <a:rPr lang="fr-FR" dirty="0"/>
              <a:t> by </a:t>
            </a:r>
            <a:r>
              <a:rPr lang="fr-FR" dirty="0" err="1"/>
              <a:t>TNCs</a:t>
            </a:r>
            <a:r>
              <a:rPr lang="fr-FR" dirty="0"/>
              <a:t> to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havens</a:t>
            </a:r>
            <a:r>
              <a:rPr lang="fr-FR" dirty="0"/>
              <a:t>, on the right, the </a:t>
            </a:r>
            <a:r>
              <a:rPr lang="fr-FR" dirty="0" err="1"/>
              <a:t>loss</a:t>
            </a:r>
            <a:r>
              <a:rPr lang="fr-FR" dirty="0"/>
              <a:t> of fiscal revenue </a:t>
            </a:r>
            <a:r>
              <a:rPr lang="fr-FR" dirty="0" err="1"/>
              <a:t>incurred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1CD0BE-02EB-CA7F-BABB-6229A4657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342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4C93D-7491-EEA3-928D-6364449A4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969B86-34C8-62FC-4D78-4F6415A44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E6A106E-9971-BADD-AA65-10AA24146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https://</a:t>
            </a:r>
            <a:r>
              <a:rPr lang="fr-FR" dirty="0" err="1"/>
              <a:t>theconversation.com</a:t>
            </a:r>
            <a:r>
              <a:rPr lang="fr-FR" dirty="0"/>
              <a:t>/1-trillion-in-the-shade-the-annual-profits-multinational-corporations-shift-to-tax-havens-continues-to-climb-and-climb-200034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C36B50-BB0F-C7AA-2FC1-046FEA491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976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38231-B686-660F-37A7-41A5F0A1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15527D-743A-D796-C72B-24FDFE49E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B6FBE1-052E-21F9-4C81-39D3ABFC7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111DD-1AB4-CDD2-E29C-410A9452A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094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7CED-8235-953D-BBB6-E0810CA1C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BED689-8658-A21D-1728-62B99C775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2F35461-9EE8-D169-462D-62ADDA6F1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0E841C-A086-CA77-13F8-48AC5F476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34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A8E5-8711-D64F-266E-17B9C285E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3019F1-D268-3CC5-32AE-30985F4F4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86C328-BEBC-0BE4-65B5-A2E7B6254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err="1"/>
              <a:t>Text</a:t>
            </a:r>
            <a:r>
              <a:rPr lang="fr-FR" dirty="0"/>
              <a:t> : </a:t>
            </a:r>
            <a:r>
              <a:rPr lang="fr-FR" dirty="0" err="1"/>
              <a:t>corporate</a:t>
            </a:r>
            <a:r>
              <a:rPr lang="fr-FR" dirty="0"/>
              <a:t> power module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E1C9B8-A323-3CEE-9F40-B0A9F3BD8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2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Between</a:t>
            </a:r>
            <a:r>
              <a:rPr lang="fr-FR" dirty="0"/>
              <a:t> 1970 and 2010: </a:t>
            </a:r>
            <a:r>
              <a:rPr lang="fr-FR" dirty="0" err="1"/>
              <a:t>number</a:t>
            </a:r>
            <a:r>
              <a:rPr lang="fr-FR" dirty="0"/>
              <a:t> of TNC </a:t>
            </a:r>
            <a:r>
              <a:rPr lang="fr-FR" dirty="0" err="1"/>
              <a:t>multiplied</a:t>
            </a:r>
            <a:r>
              <a:rPr lang="fr-FR" dirty="0"/>
              <a:t> by </a:t>
            </a:r>
            <a:r>
              <a:rPr lang="fr-FR" dirty="0" err="1"/>
              <a:t>almost</a:t>
            </a:r>
            <a:r>
              <a:rPr lang="fr-FR" dirty="0"/>
              <a:t> 15!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0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oil</a:t>
            </a:r>
            <a:r>
              <a:rPr lang="fr-FR" dirty="0"/>
              <a:t> </a:t>
            </a:r>
            <a:r>
              <a:rPr lang="fr-FR" dirty="0" err="1"/>
              <a:t>producers</a:t>
            </a:r>
            <a:r>
              <a:rPr lang="fr-FR" dirty="0"/>
              <a:t> </a:t>
            </a:r>
            <a:r>
              <a:rPr lang="fr-FR" dirty="0" err="1"/>
              <a:t>globally</a:t>
            </a:r>
            <a:r>
              <a:rPr lang="fr-FR" dirty="0"/>
              <a:t> 2023: US, </a:t>
            </a:r>
            <a:r>
              <a:rPr lang="fr-FR" dirty="0" err="1"/>
              <a:t>Saudi</a:t>
            </a:r>
            <a:r>
              <a:rPr lang="fr-FR" dirty="0"/>
              <a:t> Arabia, </a:t>
            </a:r>
            <a:r>
              <a:rPr lang="fr-FR" dirty="0" err="1"/>
              <a:t>Russia</a:t>
            </a:r>
            <a:r>
              <a:rPr lang="fr-FR" dirty="0"/>
              <a:t>, Canada, Iran, Iraq, China, United Arab Emirates.. Not </a:t>
            </a:r>
            <a:r>
              <a:rPr lang="fr-FR" dirty="0" err="1"/>
              <a:t>always</a:t>
            </a:r>
            <a:r>
              <a:rPr lang="fr-FR" dirty="0"/>
              <a:t> the </a:t>
            </a:r>
            <a:r>
              <a:rPr lang="fr-FR" dirty="0" err="1"/>
              <a:t>biggest</a:t>
            </a:r>
            <a:r>
              <a:rPr lang="fr-FR" dirty="0"/>
              <a:t> spots on the </a:t>
            </a:r>
            <a:r>
              <a:rPr lang="fr-FR" dirty="0" err="1"/>
              <a:t>map</a:t>
            </a:r>
            <a:r>
              <a:rPr lang="fr-FR" dirty="0"/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53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Toyota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assets </a:t>
            </a:r>
            <a:r>
              <a:rPr lang="fr-FR" dirty="0" err="1"/>
              <a:t>outside</a:t>
            </a:r>
            <a:r>
              <a:rPr lang="fr-FR" dirty="0"/>
              <a:t> of </a:t>
            </a:r>
            <a:r>
              <a:rPr lang="fr-FR" dirty="0" err="1"/>
              <a:t>its</a:t>
            </a:r>
            <a:r>
              <a:rPr lang="fr-FR" dirty="0"/>
              <a:t> country of </a:t>
            </a:r>
            <a:r>
              <a:rPr lang="fr-FR" dirty="0" err="1"/>
              <a:t>origin</a:t>
            </a:r>
            <a:r>
              <a:rPr lang="fr-FR" dirty="0"/>
              <a:t> in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09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Walmart, 611 B $, </a:t>
            </a:r>
            <a:r>
              <a:rPr lang="fr-FR" dirty="0" err="1"/>
              <a:t>employs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2 M people`</a:t>
            </a:r>
          </a:p>
          <a:p>
            <a:r>
              <a:rPr lang="fr-FR" dirty="0" err="1"/>
              <a:t>Interesting</a:t>
            </a:r>
            <a:r>
              <a:rPr lang="fr-FR" dirty="0"/>
              <a:t> to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retails</a:t>
            </a:r>
            <a:r>
              <a:rPr lang="fr-FR" dirty="0"/>
              <a:t> </a:t>
            </a:r>
            <a:r>
              <a:rPr lang="fr-FR" dirty="0" err="1"/>
              <a:t>employs</a:t>
            </a:r>
            <a:r>
              <a:rPr lang="fr-FR" dirty="0"/>
              <a:t> </a:t>
            </a:r>
            <a:r>
              <a:rPr lang="fr-FR" dirty="0" err="1"/>
              <a:t>relatively</a:t>
            </a:r>
            <a:r>
              <a:rPr lang="fr-FR" dirty="0"/>
              <a:t> a lot of people, as </a:t>
            </a:r>
            <a:r>
              <a:rPr lang="fr-FR" dirty="0" err="1"/>
              <a:t>opposed</a:t>
            </a:r>
            <a:r>
              <a:rPr lang="fr-FR" dirty="0"/>
              <a:t> to Apple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60 000 </a:t>
            </a:r>
            <a:r>
              <a:rPr lang="fr-FR" dirty="0" err="1"/>
              <a:t>employees</a:t>
            </a:r>
            <a:endParaRPr lang="fr-FR" dirty="0"/>
          </a:p>
          <a:p>
            <a:endParaRPr lang="fr-FR" dirty="0"/>
          </a:p>
          <a:p>
            <a:r>
              <a:rPr lang="fr-FR" i="1" dirty="0">
                <a:effectLst/>
                <a:latin typeface="Helvetica" pitchFamily="2" charset="0"/>
              </a:rPr>
              <a:t>Table 2. The </a:t>
            </a:r>
            <a:r>
              <a:rPr lang="fr-FR" i="1" dirty="0" err="1">
                <a:effectLst/>
                <a:latin typeface="Helvetica" pitchFamily="2" charset="0"/>
              </a:rPr>
              <a:t>World’s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Largest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Corporate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Employers</a:t>
            </a:r>
            <a:r>
              <a:rPr lang="fr-FR" i="1" dirty="0">
                <a:effectLst/>
                <a:latin typeface="Helvetica" pitchFamily="2" charset="0"/>
              </a:rPr>
              <a:t>, 2022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Rank Corporation </a:t>
            </a:r>
            <a:r>
              <a:rPr lang="fr-FR" i="1" dirty="0" err="1">
                <a:effectLst/>
                <a:latin typeface="Helvetica" pitchFamily="2" charset="0"/>
              </a:rPr>
              <a:t>Number</a:t>
            </a:r>
            <a:r>
              <a:rPr lang="fr-FR" i="1" dirty="0">
                <a:effectLst/>
                <a:latin typeface="Helvetica" pitchFamily="2" charset="0"/>
              </a:rPr>
              <a:t> of </a:t>
            </a:r>
            <a:r>
              <a:rPr lang="fr-FR" i="1" dirty="0" err="1">
                <a:effectLst/>
                <a:latin typeface="Helvetica" pitchFamily="2" charset="0"/>
              </a:rPr>
              <a:t>Employees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 Walmart 2,300,000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2 Amazon 1,544,000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3 Hon Hai </a:t>
            </a:r>
            <a:r>
              <a:rPr lang="fr-FR" i="1" dirty="0" err="1">
                <a:effectLst/>
                <a:latin typeface="Helvetica" pitchFamily="2" charset="0"/>
              </a:rPr>
              <a:t>Precision</a:t>
            </a:r>
            <a:r>
              <a:rPr lang="fr-FR" i="1" dirty="0">
                <a:effectLst/>
                <a:latin typeface="Helvetica" pitchFamily="2" charset="0"/>
              </a:rPr>
              <a:t> (Foxconn) 827,000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4 Accenture 738,000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5 Volkswagen 642,000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6 Tata </a:t>
            </a:r>
            <a:r>
              <a:rPr lang="fr-FR" i="1" dirty="0" err="1">
                <a:effectLst/>
                <a:latin typeface="Helvetica" pitchFamily="2" charset="0"/>
              </a:rPr>
              <a:t>Consultancy</a:t>
            </a:r>
            <a:r>
              <a:rPr lang="fr-FR" i="1" dirty="0">
                <a:effectLst/>
                <a:latin typeface="Helvetica" pitchFamily="2" charset="0"/>
              </a:rPr>
              <a:t> Services 616,000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7 Deutsche Post 584,000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8 United </a:t>
            </a:r>
            <a:r>
              <a:rPr lang="fr-FR" i="1" dirty="0" err="1">
                <a:effectLst/>
                <a:latin typeface="Helvetica" pitchFamily="2" charset="0"/>
              </a:rPr>
              <a:t>Parcel</a:t>
            </a:r>
            <a:r>
              <a:rPr lang="fr-FR" i="1" dirty="0">
                <a:effectLst/>
                <a:latin typeface="Helvetica" pitchFamily="2" charset="0"/>
              </a:rPr>
              <a:t> Service 500,000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8 </a:t>
            </a:r>
            <a:r>
              <a:rPr lang="fr-FR" i="1" dirty="0" err="1">
                <a:effectLst/>
                <a:latin typeface="Helvetica" pitchFamily="2" charset="0"/>
              </a:rPr>
              <a:t>Kroger</a:t>
            </a:r>
            <a:r>
              <a:rPr lang="fr-FR" i="1" dirty="0">
                <a:effectLst/>
                <a:latin typeface="Helvetica" pitchFamily="2" charset="0"/>
              </a:rPr>
              <a:t> 500,000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8 Home </a:t>
            </a:r>
            <a:r>
              <a:rPr lang="fr-FR" i="1" dirty="0" err="1">
                <a:effectLst/>
                <a:latin typeface="Helvetica" pitchFamily="2" charset="0"/>
              </a:rPr>
              <a:t>Depot</a:t>
            </a:r>
            <a:r>
              <a:rPr lang="fr-FR" i="1" dirty="0">
                <a:effectLst/>
                <a:latin typeface="Helvetica" pitchFamily="2" charset="0"/>
              </a:rPr>
              <a:t> 500,000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11 Gazprom 468,000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12 Agricultural Bank of China 455,000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13 Target 450,000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14 China Mobile 449,000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15 ICBC 425,000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16 </a:t>
            </a:r>
            <a:r>
              <a:rPr lang="fr-FR" i="1" dirty="0" err="1">
                <a:effectLst/>
                <a:latin typeface="Helvetica" pitchFamily="2" charset="0"/>
              </a:rPr>
              <a:t>Teleperformance</a:t>
            </a:r>
            <a:r>
              <a:rPr lang="fr-FR" i="1" dirty="0">
                <a:effectLst/>
                <a:latin typeface="Helvetica" pitchFamily="2" charset="0"/>
              </a:rPr>
              <a:t> 420,000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17 </a:t>
            </a:r>
            <a:r>
              <a:rPr lang="fr-FR" i="1" dirty="0" err="1">
                <a:effectLst/>
                <a:latin typeface="Helvetica" pitchFamily="2" charset="0"/>
              </a:rPr>
              <a:t>PetroChina</a:t>
            </a:r>
            <a:r>
              <a:rPr lang="fr-FR" i="1" dirty="0">
                <a:effectLst/>
                <a:latin typeface="Helvetica" pitchFamily="2" charset="0"/>
              </a:rPr>
              <a:t> 417,000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18 </a:t>
            </a:r>
            <a:r>
              <a:rPr lang="fr-FR" i="1" dirty="0" err="1">
                <a:effectLst/>
                <a:latin typeface="Helvetica" pitchFamily="2" charset="0"/>
              </a:rPr>
              <a:t>Ahold</a:t>
            </a:r>
            <a:r>
              <a:rPr lang="fr-FR" i="1" dirty="0">
                <a:effectLst/>
                <a:latin typeface="Helvetica" pitchFamily="2" charset="0"/>
              </a:rPr>
              <a:t> Delhaize 413,000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19 Sodexo 412,000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20 Starbucks 402,000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Source: </a:t>
            </a:r>
            <a:r>
              <a:rPr lang="fr-FR" i="1" dirty="0" err="1">
                <a:effectLst/>
                <a:latin typeface="Helvetica" pitchFamily="2" charset="0"/>
              </a:rPr>
              <a:t>Statistica.com</a:t>
            </a:r>
            <a:r>
              <a:rPr lang="fr-FR" i="1" dirty="0">
                <a:effectLst/>
                <a:latin typeface="Helvetica" pitchFamily="2" charset="0"/>
              </a:rPr>
              <a:t>, “Leading 500 Fortune </a:t>
            </a:r>
            <a:r>
              <a:rPr lang="fr-FR" i="1" dirty="0" err="1">
                <a:effectLst/>
                <a:latin typeface="Helvetica" pitchFamily="2" charset="0"/>
              </a:rPr>
              <a:t>companies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based</a:t>
            </a:r>
            <a:endParaRPr lang="fr-FR" dirty="0">
              <a:effectLst/>
              <a:latin typeface="Helvetica" pitchFamily="2" charset="0"/>
            </a:endParaRPr>
          </a:p>
          <a:p>
            <a:endParaRPr lang="fr-FR" dirty="0"/>
          </a:p>
          <a:p>
            <a:r>
              <a:rPr lang="fr-FR" dirty="0" err="1"/>
              <a:t>Unexpected</a:t>
            </a:r>
            <a:r>
              <a:rPr lang="fr-FR" dirty="0"/>
              <a:t>: </a:t>
            </a:r>
            <a:r>
              <a:rPr lang="fr-FR" dirty="0" err="1"/>
              <a:t>Some</a:t>
            </a:r>
            <a:r>
              <a:rPr lang="fr-FR" dirty="0"/>
              <a:t> major groups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relatively</a:t>
            </a:r>
            <a:r>
              <a:rPr lang="fr-FR" dirty="0"/>
              <a:t> few </a:t>
            </a:r>
            <a:r>
              <a:rPr lang="fr-FR" dirty="0" err="1"/>
              <a:t>foreign</a:t>
            </a:r>
            <a:r>
              <a:rPr lang="fr-FR" dirty="0"/>
              <a:t> assets </a:t>
            </a:r>
            <a:r>
              <a:rPr lang="fr-FR" dirty="0" err="1"/>
              <a:t>rank</a:t>
            </a:r>
            <a:r>
              <a:rPr lang="fr-FR" dirty="0"/>
              <a:t> </a:t>
            </a:r>
            <a:r>
              <a:rPr lang="fr-FR" dirty="0" err="1"/>
              <a:t>extremely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(ex: State </a:t>
            </a:r>
            <a:r>
              <a:rPr lang="fr-FR" dirty="0" err="1"/>
              <a:t>Grid</a:t>
            </a:r>
            <a:r>
              <a:rPr lang="fr-FR" dirty="0"/>
              <a:t> Corporation of China)</a:t>
            </a:r>
          </a:p>
          <a:p>
            <a:r>
              <a:rPr lang="fr-FR" dirty="0"/>
              <a:t>American </a:t>
            </a:r>
            <a:r>
              <a:rPr lang="fr-FR" dirty="0" err="1"/>
              <a:t>oil</a:t>
            </a:r>
            <a:r>
              <a:rPr lang="fr-FR" dirty="0"/>
              <a:t> </a:t>
            </a:r>
            <a:r>
              <a:rPr lang="fr-FR" dirty="0" err="1"/>
              <a:t>comp</a:t>
            </a:r>
            <a:r>
              <a:rPr lang="fr-FR" dirty="0"/>
              <a:t> </a:t>
            </a:r>
            <a:r>
              <a:rPr lang="fr-FR" dirty="0" err="1"/>
              <a:t>employ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 </a:t>
            </a:r>
            <a:r>
              <a:rPr lang="fr-FR" dirty="0" err="1"/>
              <a:t>fewer</a:t>
            </a:r>
            <a:r>
              <a:rPr lang="fr-FR" dirty="0"/>
              <a:t> people </a:t>
            </a:r>
            <a:r>
              <a:rPr lang="fr-FR" dirty="0" err="1"/>
              <a:t>than</a:t>
            </a:r>
            <a:r>
              <a:rPr lang="fr-FR" dirty="0"/>
              <a:t> US </a:t>
            </a:r>
            <a:r>
              <a:rPr lang="fr-FR" dirty="0" err="1"/>
              <a:t>counterparts</a:t>
            </a:r>
            <a:r>
              <a:rPr lang="fr-FR" dirty="0"/>
              <a:t> (ex; </a:t>
            </a:r>
            <a:r>
              <a:rPr lang="fr-FR" dirty="0" err="1"/>
              <a:t>Sinopec</a:t>
            </a:r>
            <a:r>
              <a:rPr lang="fr-FR" dirty="0"/>
              <a:t> vs Exxon)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29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Microsoft </a:t>
            </a:r>
            <a:r>
              <a:rPr lang="fr-FR" dirty="0" err="1"/>
              <a:t>ranks</a:t>
            </a:r>
            <a:r>
              <a:rPr lang="fr-FR" dirty="0"/>
              <a:t> 1st, </a:t>
            </a:r>
            <a:r>
              <a:rPr lang="fr-FR" dirty="0" err="1"/>
              <a:t>with</a:t>
            </a:r>
            <a:r>
              <a:rPr lang="fr-FR" dirty="0"/>
              <a:t> 3100 B$, </a:t>
            </a:r>
            <a:r>
              <a:rPr lang="fr-FR" dirty="0" err="1"/>
              <a:t>slighly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French GDP…</a:t>
            </a:r>
            <a:r>
              <a:rPr lang="fr-FR" dirty="0" err="1"/>
              <a:t>yet</a:t>
            </a:r>
            <a:r>
              <a:rPr lang="fr-FR" dirty="0"/>
              <a:t> not comparable (</a:t>
            </a:r>
            <a:r>
              <a:rPr lang="fr-FR" dirty="0" err="1"/>
              <a:t>see</a:t>
            </a:r>
            <a:r>
              <a:rPr lang="fr-FR" dirty="0"/>
              <a:t> article ‘</a:t>
            </a:r>
            <a:r>
              <a:rPr lang="fr-FR" dirty="0" err="1"/>
              <a:t>corporate</a:t>
            </a:r>
            <a:r>
              <a:rPr lang="fr-FR" dirty="0"/>
              <a:t> power module)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90C63-99FD-90E1-710E-0B712E548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EC7728-3EC4-539F-F6E7-1CC178DAC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049A20-4DFC-768F-0EFC-2BCC5EFC0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Applies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to EU and non-EU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companies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and parent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companies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with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turnover of more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than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450 million euro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Firms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to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create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transition plan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that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complies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with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Paris Agreement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Companies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will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be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liable for damages and can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be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fined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for non-compliance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6B6001-03EB-A50E-1FC7-2A939E08B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36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By convention, a direct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investment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relationship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established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when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an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investor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acquires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at least 10% of the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capital of the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company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which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it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investing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. Direct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investments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include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not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only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the initial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operation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establishing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relationship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two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units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, but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also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all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later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capital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operations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them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related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institutional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units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whether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incorporated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or not</a:t>
            </a:r>
          </a:p>
          <a:p>
            <a:endParaRPr lang="fr-FR" b="0" i="0" u="none" strike="noStrike" dirty="0">
              <a:solidFill>
                <a:srgbClr val="525457"/>
              </a:solidFill>
              <a:effectLst/>
              <a:latin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 err="1">
                <a:effectLst/>
                <a:latin typeface="TimesNewRomanPSMT"/>
              </a:rPr>
              <a:t>Equity</a:t>
            </a:r>
            <a:r>
              <a:rPr lang="fr-FR" sz="1800" dirty="0">
                <a:effectLst/>
                <a:latin typeface="TimesNewRomanPSMT"/>
              </a:rPr>
              <a:t> capital </a:t>
            </a:r>
            <a:r>
              <a:rPr lang="fr-FR" sz="1800" dirty="0" err="1">
                <a:effectLst/>
                <a:latin typeface="TimesNewRomanPSMT"/>
              </a:rPr>
              <a:t>is</a:t>
            </a:r>
            <a:r>
              <a:rPr lang="fr-FR" sz="1800" dirty="0">
                <a:effectLst/>
                <a:latin typeface="TimesNewRomanPSMT"/>
              </a:rPr>
              <a:t> the </a:t>
            </a:r>
            <a:r>
              <a:rPr lang="fr-FR" sz="1800" dirty="0" err="1">
                <a:effectLst/>
                <a:latin typeface="TimesNewRomanPSMT"/>
              </a:rPr>
              <a:t>foreign</a:t>
            </a:r>
            <a:r>
              <a:rPr lang="fr-FR" sz="1800" dirty="0">
                <a:effectLst/>
                <a:latin typeface="TimesNewRomanPSMT"/>
              </a:rPr>
              <a:t> direct </a:t>
            </a:r>
            <a:r>
              <a:rPr lang="fr-FR" sz="1800" dirty="0" err="1">
                <a:effectLst/>
                <a:latin typeface="TimesNewRomanPSMT"/>
              </a:rPr>
              <a:t>investor’s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purchase</a:t>
            </a:r>
            <a:r>
              <a:rPr lang="fr-FR" sz="1800" dirty="0">
                <a:effectLst/>
                <a:latin typeface="TimesNewRomanPSMT"/>
              </a:rPr>
              <a:t> of </a:t>
            </a:r>
            <a:r>
              <a:rPr lang="fr-FR" sz="1800" dirty="0" err="1">
                <a:effectLst/>
                <a:latin typeface="TimesNewRomanPSMT"/>
              </a:rPr>
              <a:t>shares</a:t>
            </a:r>
            <a:r>
              <a:rPr lang="fr-FR" sz="1800" dirty="0">
                <a:effectLst/>
                <a:latin typeface="TimesNewRomanPSMT"/>
              </a:rPr>
              <a:t> of an </a:t>
            </a:r>
            <a:r>
              <a:rPr lang="fr-FR" sz="1800" dirty="0" err="1">
                <a:effectLst/>
                <a:latin typeface="TimesNewRomanPSMT"/>
              </a:rPr>
              <a:t>enterprise</a:t>
            </a:r>
            <a:r>
              <a:rPr lang="fr-FR" sz="1800" dirty="0">
                <a:effectLst/>
                <a:latin typeface="TimesNewRomanPSMT"/>
              </a:rPr>
              <a:t> in a country </a:t>
            </a:r>
            <a:r>
              <a:rPr lang="fr-FR" sz="1800" dirty="0" err="1">
                <a:effectLst/>
                <a:latin typeface="TimesNewRomanPSMT"/>
              </a:rPr>
              <a:t>other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than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its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own</a:t>
            </a:r>
            <a:r>
              <a:rPr lang="fr-FR" sz="1800" dirty="0">
                <a:effectLst/>
                <a:latin typeface="TimesNewRomanPSMT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 err="1">
                <a:effectLst/>
                <a:latin typeface="TimesNewRomanPSMT"/>
              </a:rPr>
              <a:t>Reinvested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earnings</a:t>
            </a:r>
            <a:r>
              <a:rPr lang="fr-FR" sz="1800" dirty="0">
                <a:effectLst/>
                <a:latin typeface="TimesNewRomanPSMT"/>
              </a:rPr>
              <a:t> comprise the direct </a:t>
            </a:r>
            <a:r>
              <a:rPr lang="fr-FR" sz="1800" dirty="0" err="1">
                <a:effectLst/>
                <a:latin typeface="TimesNewRomanPSMT"/>
              </a:rPr>
              <a:t>investor’s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share</a:t>
            </a:r>
            <a:r>
              <a:rPr lang="fr-FR" sz="1800" dirty="0">
                <a:effectLst/>
                <a:latin typeface="TimesNewRomanPSMT"/>
              </a:rPr>
              <a:t> (in proportion to direct </a:t>
            </a:r>
            <a:r>
              <a:rPr lang="fr-FR" sz="1800" dirty="0" err="1">
                <a:effectLst/>
                <a:latin typeface="TimesNewRomanPSMT"/>
              </a:rPr>
              <a:t>equity</a:t>
            </a:r>
            <a:r>
              <a:rPr lang="fr-FR" sz="1800" dirty="0">
                <a:effectLst/>
                <a:latin typeface="TimesNewRomanPSMT"/>
              </a:rPr>
              <a:t> participation) of </a:t>
            </a:r>
            <a:r>
              <a:rPr lang="fr-FR" sz="1800" dirty="0" err="1">
                <a:effectLst/>
                <a:latin typeface="TimesNewRomanPSMT"/>
              </a:rPr>
              <a:t>earnings</a:t>
            </a:r>
            <a:r>
              <a:rPr lang="fr-FR" sz="1800" dirty="0">
                <a:effectLst/>
                <a:latin typeface="TimesNewRomanPSMT"/>
              </a:rPr>
              <a:t> not </a:t>
            </a:r>
            <a:r>
              <a:rPr lang="fr-FR" sz="1800" dirty="0" err="1">
                <a:effectLst/>
                <a:latin typeface="TimesNewRomanPSMT"/>
              </a:rPr>
              <a:t>distributed</a:t>
            </a:r>
            <a:r>
              <a:rPr lang="fr-FR" sz="1800" dirty="0">
                <a:effectLst/>
                <a:latin typeface="TimesNewRomanPSMT"/>
              </a:rPr>
              <a:t> as </a:t>
            </a:r>
            <a:r>
              <a:rPr lang="fr-FR" sz="1800" dirty="0" err="1">
                <a:effectLst/>
                <a:latin typeface="TimesNewRomanPSMT"/>
              </a:rPr>
              <a:t>dividends</a:t>
            </a:r>
            <a:r>
              <a:rPr lang="fr-FR" sz="1800" dirty="0">
                <a:effectLst/>
                <a:latin typeface="TimesNewRomanPSMT"/>
              </a:rPr>
              <a:t> by </a:t>
            </a:r>
            <a:r>
              <a:rPr lang="fr-FR" sz="1800" dirty="0" err="1">
                <a:effectLst/>
                <a:latin typeface="TimesNewRomanPSMT"/>
              </a:rPr>
              <a:t>affiliates</a:t>
            </a:r>
            <a:r>
              <a:rPr lang="fr-FR" sz="1800" dirty="0">
                <a:effectLst/>
                <a:latin typeface="TimesNewRomanPSMT"/>
              </a:rPr>
              <a:t>, or </a:t>
            </a:r>
            <a:r>
              <a:rPr lang="fr-FR" sz="1800" dirty="0" err="1">
                <a:effectLst/>
                <a:latin typeface="TimesNewRomanPSMT"/>
              </a:rPr>
              <a:t>earnings</a:t>
            </a:r>
            <a:r>
              <a:rPr lang="fr-FR" sz="1800" dirty="0">
                <a:effectLst/>
                <a:latin typeface="TimesNewRomanPSMT"/>
              </a:rPr>
              <a:t> not </a:t>
            </a:r>
            <a:r>
              <a:rPr lang="fr-FR" sz="1800" dirty="0" err="1">
                <a:effectLst/>
                <a:latin typeface="TimesNewRomanPSMT"/>
              </a:rPr>
              <a:t>remitted</a:t>
            </a:r>
            <a:r>
              <a:rPr lang="fr-FR" sz="1800" dirty="0">
                <a:effectLst/>
                <a:latin typeface="TimesNewRomanPSMT"/>
              </a:rPr>
              <a:t> to the direct </a:t>
            </a:r>
            <a:r>
              <a:rPr lang="fr-FR" sz="1800" dirty="0" err="1">
                <a:effectLst/>
                <a:latin typeface="TimesNewRomanPSMT"/>
              </a:rPr>
              <a:t>investor</a:t>
            </a:r>
            <a:r>
              <a:rPr lang="fr-FR" sz="1800" dirty="0">
                <a:effectLst/>
                <a:latin typeface="TimesNewRomanPSMT"/>
              </a:rPr>
              <a:t>. </a:t>
            </a:r>
            <a:r>
              <a:rPr lang="fr-FR" sz="1800" dirty="0" err="1">
                <a:effectLst/>
                <a:latin typeface="TimesNewRomanPSMT"/>
              </a:rPr>
              <a:t>Such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retained</a:t>
            </a:r>
            <a:r>
              <a:rPr lang="fr-FR" sz="1800" dirty="0">
                <a:effectLst/>
                <a:latin typeface="TimesNewRomanPSMT"/>
              </a:rPr>
              <a:t> profits by </a:t>
            </a:r>
            <a:r>
              <a:rPr lang="fr-FR" sz="1800" dirty="0" err="1">
                <a:effectLst/>
                <a:latin typeface="TimesNewRomanPSMT"/>
              </a:rPr>
              <a:t>affiliates</a:t>
            </a:r>
            <a:r>
              <a:rPr lang="fr-FR" sz="1800" dirty="0">
                <a:effectLst/>
                <a:latin typeface="TimesNewRomanPSMT"/>
              </a:rPr>
              <a:t> are </a:t>
            </a:r>
            <a:r>
              <a:rPr lang="fr-FR" sz="1800" dirty="0" err="1">
                <a:effectLst/>
                <a:latin typeface="TimesNewRomanPSMT"/>
              </a:rPr>
              <a:t>reinvested</a:t>
            </a:r>
            <a:r>
              <a:rPr lang="fr-FR" sz="1800" dirty="0">
                <a:effectLst/>
                <a:latin typeface="TimesNewRomanPSMT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TimesNewRomanPSMT"/>
              </a:rPr>
              <a:t>Intra-</a:t>
            </a:r>
            <a:r>
              <a:rPr lang="fr-FR" sz="1800" dirty="0" err="1">
                <a:effectLst/>
                <a:latin typeface="TimesNewRomanPSMT"/>
              </a:rPr>
              <a:t>company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loans</a:t>
            </a:r>
            <a:r>
              <a:rPr lang="fr-FR" sz="1800" dirty="0">
                <a:effectLst/>
                <a:latin typeface="TimesNewRomanPSMT"/>
              </a:rPr>
              <a:t> or intra-</a:t>
            </a:r>
            <a:r>
              <a:rPr lang="fr-FR" sz="1800" dirty="0" err="1">
                <a:effectLst/>
                <a:latin typeface="TimesNewRomanPSMT"/>
              </a:rPr>
              <a:t>company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debt</a:t>
            </a:r>
            <a:r>
              <a:rPr lang="fr-FR" sz="1800" dirty="0">
                <a:effectLst/>
                <a:latin typeface="TimesNewRomanPSMT"/>
              </a:rPr>
              <a:t> transactions </a:t>
            </a:r>
            <a:r>
              <a:rPr lang="fr-FR" sz="1800" dirty="0" err="1">
                <a:effectLst/>
                <a:latin typeface="TimesNewRomanPSMT"/>
              </a:rPr>
              <a:t>refer</a:t>
            </a:r>
            <a:r>
              <a:rPr lang="fr-FR" sz="1800" dirty="0">
                <a:effectLst/>
                <a:latin typeface="TimesNewRomanPSMT"/>
              </a:rPr>
              <a:t> to short- or long-</a:t>
            </a:r>
            <a:r>
              <a:rPr lang="fr-FR" sz="1800" dirty="0" err="1">
                <a:effectLst/>
                <a:latin typeface="TimesNewRomanPSMT"/>
              </a:rPr>
              <a:t>term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borrowing</a:t>
            </a:r>
            <a:r>
              <a:rPr lang="fr-FR" sz="1800" dirty="0">
                <a:effectLst/>
                <a:latin typeface="TimesNewRomanPSMT"/>
              </a:rPr>
              <a:t> and </a:t>
            </a:r>
            <a:r>
              <a:rPr lang="fr-FR" sz="1800" dirty="0" err="1">
                <a:effectLst/>
                <a:latin typeface="TimesNewRomanPSMT"/>
              </a:rPr>
              <a:t>lending</a:t>
            </a:r>
            <a:r>
              <a:rPr lang="fr-FR" sz="1800" dirty="0">
                <a:effectLst/>
                <a:latin typeface="TimesNewRomanPSMT"/>
              </a:rPr>
              <a:t> of </a:t>
            </a:r>
            <a:r>
              <a:rPr lang="fr-FR" sz="1800" dirty="0" err="1">
                <a:effectLst/>
                <a:latin typeface="TimesNewRomanPSMT"/>
              </a:rPr>
              <a:t>funds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between</a:t>
            </a:r>
            <a:r>
              <a:rPr lang="fr-FR" sz="1800" dirty="0">
                <a:effectLst/>
                <a:latin typeface="TimesNewRomanPSMT"/>
              </a:rPr>
              <a:t> direct </a:t>
            </a:r>
            <a:r>
              <a:rPr lang="fr-FR" sz="1800" dirty="0" err="1">
                <a:effectLst/>
                <a:latin typeface="TimesNewRomanPSMT"/>
              </a:rPr>
              <a:t>investors</a:t>
            </a:r>
            <a:r>
              <a:rPr lang="fr-FR" sz="1800" dirty="0">
                <a:effectLst/>
                <a:latin typeface="TimesNewRomanPSMT"/>
              </a:rPr>
              <a:t> (parent </a:t>
            </a:r>
            <a:r>
              <a:rPr lang="fr-FR" sz="1800" dirty="0" err="1">
                <a:effectLst/>
                <a:latin typeface="TimesNewRomanPSMT"/>
              </a:rPr>
              <a:t>enterprises</a:t>
            </a:r>
            <a:r>
              <a:rPr lang="fr-FR" sz="1800" dirty="0">
                <a:effectLst/>
                <a:latin typeface="TimesNewRomanPSMT"/>
              </a:rPr>
              <a:t>) and </a:t>
            </a:r>
            <a:r>
              <a:rPr lang="fr-FR" sz="1800" dirty="0" err="1">
                <a:effectLst/>
                <a:latin typeface="TimesNewRomanPSMT"/>
              </a:rPr>
              <a:t>affiliate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enterprises</a:t>
            </a:r>
            <a:r>
              <a:rPr lang="fr-FR" sz="1800" dirty="0">
                <a:effectLst/>
                <a:latin typeface="TimesNewRomanPSMT"/>
              </a:rPr>
              <a:t>. </a:t>
            </a:r>
            <a:endParaRPr lang="fr-FR" sz="28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800" dirty="0">
              <a:effectLst/>
              <a:latin typeface="SymbolM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800" dirty="0">
              <a:effectLst/>
              <a:latin typeface="SymbolM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13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DFF8E-5A45-3916-4FD9-626D6DB4D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1E1802-F334-12DF-F53B-864F4FD97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F0E181-4BB5-955E-E494-5C2A3662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EBB62-42BE-65A8-963C-56F90D44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A9F7DD-7AEC-A3ED-DF6A-806262BD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05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9895D-0188-D6AB-9502-6EC743A2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2A9CE0-7B75-F68A-1F5E-D54D3C3BC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8FE29-4A5D-390C-A4D5-FFE16C48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21111A-4C74-8C50-7E76-EC83ECC2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1FB437-AF21-E295-37EE-831E570B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7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765F07-3489-2B8B-0B7D-5DC0FB5F3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5D3852-158B-1798-0D63-65CE252B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C92EC-BD43-592E-B07D-E15CC12B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E74292-235A-968F-D19F-FD9342F3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44E27B-71C0-7700-EF92-57957E16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6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BE51D-5A40-6E2A-8E96-B5EA09EA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BA66E-DD13-820F-E79F-836956CBD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D9992B-2875-C3C8-FD71-4F72B32F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8521A5-98D7-5645-6BCC-F122383E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40B101-74ED-B733-BD11-E880C28E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45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80DB4-3FE2-B534-242A-484359E3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131151-08F6-415C-D4F7-2A55F2B2C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5F22FE-A507-CF4A-7F82-404A7856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D62D1-3A01-2CB3-E7B5-B6E1A5CC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55BEC-E33D-3B86-DA13-D8E6CFBB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5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7DFFF-2B0D-E915-1B03-E76391DC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DF74F0-5B73-0508-FEF7-391E20414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56B8C8-9A8E-E6EB-CC9C-5D7ABC71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CF6527-1BD2-282B-EB15-287DEE71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416D5C-23E5-35CF-CE87-2F4B869A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BFC583-08D0-3A0F-D60B-28A921C2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90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39C0D-71F5-7B26-48EC-8EEEE84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D31678-C8E5-1567-5BF6-C7E643CC6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175D45-F39E-6BAA-CA09-9143F7F72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C5892B-3665-3A02-6E31-2E4B80B9A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F4FE43-DAD7-6FD0-1AC3-65687E445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90B57C-18AA-1832-F7E4-87735A63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B8C610-5249-4CB7-009D-329CC081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592025-FC7D-7087-3590-CDDD61D5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3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0E25-D8BB-A7B3-7355-BFB4C86A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7ABC96-84B4-97E1-6764-2A3362D1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2A82AC-9892-3F4F-A15E-05F84116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4FA7A2-3722-EC25-103B-E3DCF801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1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EAA185-5693-4A7A-F705-31CC7E40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468BB9-B026-0339-178F-BB004729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269B0E-D502-C8F8-12BC-130C7AC1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76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2FCB6F-8720-3737-685F-D63A487F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7F8C01-AEA5-62C7-F00B-214FDD5B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DCCA45-01A5-9E2D-ACE0-ECD1B6F08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166CB-A556-0121-C906-A3757D80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101965-C283-6DFB-24CD-8F8242FC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603659-4926-8E79-A235-397F9AD7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63464-D673-6E23-F597-BA592CCE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8435F3-E882-EDA2-BCDB-637D498A5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0A547E-D67E-1652-81B2-8759A1BF7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74D56D-C1F9-99A6-0A7C-945D4397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11C06-4CCC-1197-116D-D4B81D00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2D86B9-4132-7A1E-5C8C-AA0F4B9A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2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1FA28B-477A-5DCC-76DA-E2A0FDC0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AFDEFC-430F-D4B2-EBBD-A545ADCD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262C70-B22E-82A4-94B6-BA91F185A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8C13-C853-4E48-80E7-8D08A3503512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E214C-FB94-4856-5B86-4CB363A80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E08CF-57B8-6493-2911-FCDCF917B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90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cb.europa.eu/press/economic-bulletin/articles/2018/html/ecb.ebart201804_01.en.html" TargetMode="External"/><Relationship Id="rId5" Type="http://schemas.openxmlformats.org/officeDocument/2006/relationships/hyperlink" Target="https://www.ecb.europa.eu/press/economic-bulletin/articles/2018/html/ecb.ebart201804_01.en.html#footnote.10" TargetMode="External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ACbbz0rOv6A" TargetMode="External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customXml" Target="../ink/ink32.xm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.xml"/><Relationship Id="rId5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customXml" Target="../ink/ink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ustomXml" Target="../ink/ink36.xml"/><Relationship Id="rId7" Type="http://schemas.openxmlformats.org/officeDocument/2006/relationships/customXml" Target="../ink/ink3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wg0HDeMmZFo" TargetMode="External"/><Relationship Id="rId5" Type="http://schemas.openxmlformats.org/officeDocument/2006/relationships/hyperlink" Target="https://www.ecb.europa.eu/press/economic-bulletin/articles/2018/html/ecb.ebart201804_01.en.html#footnote.29" TargetMode="External"/><Relationship Id="rId4" Type="http://schemas.openxmlformats.org/officeDocument/2006/relationships/image" Target="../media/image270.png"/><Relationship Id="rId9" Type="http://schemas.openxmlformats.org/officeDocument/2006/relationships/customXml" Target="../ink/ink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ress/economic-bulletin/articles/2018/html/ecb.ebart201804_01.en.html#footnote.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b.europa.eu/press/economic-bulletin/articles/2018/html/ecb.ebart201804_01.en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econversation.com/why-taxing-big-companies-at-15-wont-fix-the-gaping-hole-in-global-tax-206400" TargetMode="External"/><Relationship Id="rId4" Type="http://schemas.openxmlformats.org/officeDocument/2006/relationships/image" Target="../media/image2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nline.hbs.edu/blog/post/what-is-the-triple-bottom-line" TargetMode="External"/><Relationship Id="rId4" Type="http://schemas.openxmlformats.org/officeDocument/2006/relationships/image" Target="../media/image3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8" Type="http://schemas.openxmlformats.org/officeDocument/2006/relationships/customXml" Target="../ink/ink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5.png"/><Relationship Id="rId3" Type="http://schemas.openxmlformats.org/officeDocument/2006/relationships/customXml" Target="../ink/ink19.xml"/><Relationship Id="rId7" Type="http://schemas.openxmlformats.org/officeDocument/2006/relationships/image" Target="../media/image22.png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22.xml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TN9S8P7UE4" TargetMode="External"/><Relationship Id="rId5" Type="http://schemas.openxmlformats.org/officeDocument/2006/relationships/hyperlink" Target="https://www.europarl.europa.eu/news/en/press-room/20240419IPR20585/due-diligence-meps-adopt-rules-for-firms-on-human-rights-and-environment" TargetMode="External"/><Relationship Id="rId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81FD4-7071-7D29-1A79-7234A8F8D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A95070-64B5-734E-2FCA-E531E4A74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5628"/>
            <a:ext cx="9144000" cy="41121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b="1" dirty="0" err="1"/>
              <a:t>Definition</a:t>
            </a:r>
            <a:endParaRPr lang="fr-FR" b="1" dirty="0"/>
          </a:p>
          <a:p>
            <a:pPr algn="l"/>
            <a:r>
              <a:rPr lang="fr-FR" dirty="0"/>
              <a:t>A group in </a:t>
            </a:r>
            <a:r>
              <a:rPr lang="fr-FR" dirty="0" err="1"/>
              <a:t>which</a:t>
            </a:r>
            <a:r>
              <a:rPr lang="fr-FR" dirty="0"/>
              <a:t> the parent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assets of at least one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entity</a:t>
            </a:r>
            <a:r>
              <a:rPr lang="fr-FR" dirty="0"/>
              <a:t> (= </a:t>
            </a:r>
            <a:r>
              <a:rPr lang="fr-FR" dirty="0" err="1"/>
              <a:t>subsidiary</a:t>
            </a:r>
            <a:r>
              <a:rPr lang="fr-FR" dirty="0"/>
              <a:t>) </a:t>
            </a:r>
            <a:r>
              <a:rPr lang="fr-FR" dirty="0" err="1"/>
              <a:t>located</a:t>
            </a:r>
            <a:r>
              <a:rPr lang="fr-FR" dirty="0"/>
              <a:t> in a </a:t>
            </a:r>
            <a:r>
              <a:rPr lang="fr-FR" dirty="0" err="1"/>
              <a:t>foreign</a:t>
            </a:r>
            <a:r>
              <a:rPr lang="fr-FR" dirty="0"/>
              <a:t> country</a:t>
            </a:r>
          </a:p>
          <a:p>
            <a:pPr algn="l"/>
            <a:r>
              <a:rPr lang="fr-FR" dirty="0"/>
              <a:t>This control </a:t>
            </a:r>
            <a:r>
              <a:rPr lang="fr-FR" dirty="0" err="1"/>
              <a:t>implies</a:t>
            </a:r>
            <a:r>
              <a:rPr lang="fr-FR" dirty="0"/>
              <a:t> the possession of </a:t>
            </a:r>
            <a:r>
              <a:rPr lang="fr-FR" dirty="0">
                <a:solidFill>
                  <a:schemeClr val="accent5"/>
                </a:solidFill>
              </a:rPr>
              <a:t>at least 10% </a:t>
            </a:r>
            <a:r>
              <a:rPr lang="fr-FR" dirty="0"/>
              <a:t>of </a:t>
            </a:r>
            <a:r>
              <a:rPr lang="fr-FR" dirty="0" err="1"/>
              <a:t>its</a:t>
            </a:r>
            <a:r>
              <a:rPr lang="fr-FR" dirty="0"/>
              <a:t> capital by the parent </a:t>
            </a:r>
            <a:r>
              <a:rPr lang="fr-FR" dirty="0" err="1"/>
              <a:t>company</a:t>
            </a:r>
            <a:r>
              <a:rPr lang="fr-FR" dirty="0"/>
              <a:t> (for </a:t>
            </a:r>
            <a:r>
              <a:rPr lang="fr-FR" dirty="0" err="1"/>
              <a:t>most</a:t>
            </a:r>
            <a:r>
              <a:rPr lang="fr-FR" dirty="0"/>
              <a:t> countries)</a:t>
            </a:r>
          </a:p>
          <a:p>
            <a:pPr algn="l"/>
            <a:r>
              <a:rPr lang="fr-FR" dirty="0"/>
              <a:t>Not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exporting</a:t>
            </a:r>
            <a:r>
              <a:rPr lang="fr-FR" dirty="0"/>
              <a:t> </a:t>
            </a:r>
            <a:r>
              <a:rPr lang="fr-FR" dirty="0" err="1"/>
              <a:t>firms</a:t>
            </a:r>
            <a:endParaRPr lang="fr-FR" dirty="0"/>
          </a:p>
          <a:p>
            <a:pPr algn="l"/>
            <a:r>
              <a:rPr lang="fr-FR" dirty="0" err="1"/>
              <a:t>From</a:t>
            </a:r>
            <a:r>
              <a:rPr lang="fr-FR" dirty="0"/>
              <a:t> the ‘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firm</a:t>
            </a:r>
            <a:r>
              <a:rPr lang="fr-FR" dirty="0"/>
              <a:t>’ in the 1950’s, to the ‘</a:t>
            </a:r>
            <a:r>
              <a:rPr lang="fr-FR" dirty="0" err="1"/>
              <a:t>multidomestic</a:t>
            </a:r>
            <a:r>
              <a:rPr lang="fr-FR" dirty="0"/>
              <a:t> </a:t>
            </a:r>
            <a:r>
              <a:rPr lang="fr-FR" dirty="0" err="1"/>
              <a:t>firm</a:t>
            </a:r>
            <a:r>
              <a:rPr lang="fr-FR" dirty="0"/>
              <a:t>’ (1960’s), to the multinational </a:t>
            </a:r>
            <a:r>
              <a:rPr lang="fr-FR" dirty="0" err="1"/>
              <a:t>firm</a:t>
            </a:r>
            <a:r>
              <a:rPr lang="fr-FR" dirty="0"/>
              <a:t> (70’s 80’s) to the global </a:t>
            </a:r>
            <a:r>
              <a:rPr lang="fr-FR" dirty="0" err="1"/>
              <a:t>firm</a:t>
            </a:r>
            <a:r>
              <a:rPr lang="fr-FR" dirty="0"/>
              <a:t> (1990-2000’s). (</a:t>
            </a:r>
            <a:r>
              <a:rPr lang="fr-FR" sz="1800" i="1" dirty="0"/>
              <a:t>P. </a:t>
            </a:r>
            <a:r>
              <a:rPr lang="fr-FR" sz="1800" i="1" dirty="0" err="1"/>
              <a:t>Norel</a:t>
            </a:r>
            <a:r>
              <a:rPr lang="fr-FR" sz="1800" i="1" dirty="0"/>
              <a:t>, l’invention du marché, une histoire économique de la mondialisation)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4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39D92BF7-86CD-3527-BBE4-E91A05322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1E3B2C-8BBA-2FB4-1ABC-261B6BB3E417}"/>
              </a:ext>
            </a:extLst>
          </p:cNvPr>
          <p:cNvSpPr txBox="1"/>
          <p:nvPr/>
        </p:nvSpPr>
        <p:spPr>
          <a:xfrm>
            <a:off x="7456" y="967561"/>
            <a:ext cx="621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 for the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wave</a:t>
            </a:r>
            <a:r>
              <a:rPr lang="fr-FR" dirty="0"/>
              <a:t> of globalisation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925E60-4CE5-DF45-7C2C-AB6526875D60}"/>
              </a:ext>
            </a:extLst>
          </p:cNvPr>
          <p:cNvSpPr txBox="1"/>
          <p:nvPr/>
        </p:nvSpPr>
        <p:spPr>
          <a:xfrm>
            <a:off x="42528" y="1594884"/>
            <a:ext cx="1213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1241C4-DF23-70C7-E84E-E43BF26C0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6" y="1720850"/>
            <a:ext cx="7073900" cy="3416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0A64FC-8821-A79B-14DC-3217D7226F80}"/>
              </a:ext>
            </a:extLst>
          </p:cNvPr>
          <p:cNvSpPr txBox="1"/>
          <p:nvPr/>
        </p:nvSpPr>
        <p:spPr>
          <a:xfrm>
            <a:off x="477283" y="5273349"/>
            <a:ext cx="562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https://</a:t>
            </a:r>
            <a:r>
              <a:rPr lang="fr-FR" dirty="0" err="1"/>
              <a:t>unctad.org</a:t>
            </a:r>
            <a:r>
              <a:rPr lang="fr-FR" dirty="0"/>
              <a:t>/data-</a:t>
            </a:r>
            <a:r>
              <a:rPr lang="fr-FR" dirty="0" err="1"/>
              <a:t>visualization</a:t>
            </a:r>
            <a:r>
              <a:rPr lang="fr-FR" dirty="0"/>
              <a:t>/global-foreign-direct-investment-flows-over-last-30-years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F413A6-13B9-9974-E303-5844BC53D186}"/>
              </a:ext>
            </a:extLst>
          </p:cNvPr>
          <p:cNvSpPr txBox="1"/>
          <p:nvPr/>
        </p:nvSpPr>
        <p:spPr>
          <a:xfrm>
            <a:off x="8599990" y="1458410"/>
            <a:ext cx="1741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FDI in % of GDP </a:t>
            </a:r>
          </a:p>
          <a:p>
            <a:r>
              <a:rPr lang="fr-FR" dirty="0"/>
              <a:t>- in 2000: 22%</a:t>
            </a:r>
          </a:p>
          <a:p>
            <a:r>
              <a:rPr lang="fr-FR" dirty="0"/>
              <a:t>- in 2016: 35%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87E400-7C93-AFB4-4B7F-E286872B15D2}"/>
              </a:ext>
            </a:extLst>
          </p:cNvPr>
          <p:cNvSpPr txBox="1"/>
          <p:nvPr/>
        </p:nvSpPr>
        <p:spPr>
          <a:xfrm>
            <a:off x="7234179" y="3565003"/>
            <a:ext cx="4943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Traditionally</a:t>
            </a:r>
            <a:r>
              <a:rPr lang="fr-FR" dirty="0"/>
              <a:t>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economies</a:t>
            </a:r>
            <a:r>
              <a:rPr lang="fr-FR" dirty="0"/>
              <a:t> </a:t>
            </a:r>
            <a:r>
              <a:rPr lang="fr-FR" dirty="0" err="1"/>
              <a:t>played</a:t>
            </a:r>
            <a:r>
              <a:rPr lang="fr-FR" dirty="0"/>
              <a:t> a major </a:t>
            </a:r>
            <a:r>
              <a:rPr lang="fr-FR" dirty="0" err="1"/>
              <a:t>role</a:t>
            </a:r>
            <a:r>
              <a:rPr lang="fr-FR" dirty="0"/>
              <a:t> as source and destination of FDI;</a:t>
            </a:r>
          </a:p>
          <a:p>
            <a:r>
              <a:rPr lang="fr-FR" dirty="0"/>
              <a:t>Major shifts </a:t>
            </a:r>
            <a:r>
              <a:rPr lang="fr-FR" dirty="0" err="1"/>
              <a:t>since</a:t>
            </a:r>
            <a:r>
              <a:rPr lang="fr-FR" dirty="0"/>
              <a:t> the 2000’s: </a:t>
            </a:r>
          </a:p>
          <a:p>
            <a:pPr marL="285750" indent="-285750">
              <a:buFontTx/>
              <a:buChar char="-"/>
            </a:pPr>
            <a:r>
              <a:rPr lang="fr-FR" dirty="0"/>
              <a:t>for OFDI </a:t>
            </a:r>
            <a:r>
              <a:rPr lang="fr-FR" dirty="0" err="1"/>
              <a:t>until</a:t>
            </a:r>
            <a:r>
              <a:rPr lang="fr-FR" dirty="0"/>
              <a:t> 2008, 90% came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economies</a:t>
            </a:r>
            <a:r>
              <a:rPr lang="fr-FR" dirty="0"/>
              <a:t>, 50% </a:t>
            </a:r>
            <a:r>
              <a:rPr lang="fr-FR" dirty="0" err="1"/>
              <a:t>from</a:t>
            </a:r>
            <a:r>
              <a:rPr lang="fr-FR" dirty="0"/>
              <a:t> EU countries</a:t>
            </a:r>
          </a:p>
          <a:p>
            <a:pPr marL="285750" indent="-285750">
              <a:buFontTx/>
              <a:buChar char="-"/>
            </a:pPr>
            <a:r>
              <a:rPr lang="fr-FR" dirty="0"/>
              <a:t>in 2013 </a:t>
            </a:r>
            <a:r>
              <a:rPr lang="fr-FR" dirty="0" err="1"/>
              <a:t>Emerging</a:t>
            </a:r>
            <a:r>
              <a:rPr lang="fr-FR" dirty="0"/>
              <a:t> </a:t>
            </a:r>
            <a:r>
              <a:rPr lang="fr-FR" dirty="0" err="1"/>
              <a:t>economies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50% of global IFDI</a:t>
            </a:r>
          </a:p>
          <a:p>
            <a:r>
              <a:rPr lang="fr-FR" dirty="0">
                <a:solidFill>
                  <a:srgbClr val="FF0000"/>
                </a:solidFill>
              </a:rPr>
              <a:t>2014: </a:t>
            </a:r>
            <a:r>
              <a:rPr lang="fr-FR" dirty="0" err="1">
                <a:solidFill>
                  <a:srgbClr val="FF0000"/>
                </a:solidFill>
              </a:rPr>
              <a:t>emerging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economies</a:t>
            </a:r>
            <a:r>
              <a:rPr lang="fr-FR" dirty="0">
                <a:solidFill>
                  <a:srgbClr val="FF0000"/>
                </a:solidFill>
              </a:rPr>
              <a:t> 41% of global OFDI and 56% of </a:t>
            </a:r>
            <a:r>
              <a:rPr lang="fr-FR" dirty="0" err="1">
                <a:solidFill>
                  <a:srgbClr val="FF0000"/>
                </a:solidFill>
              </a:rPr>
              <a:t>Inflows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9D40710-C256-D0D1-85DF-D60982BEA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65FC110-9E7C-E14E-0C2E-6E6C3519137E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65FC110-9E7C-E14E-0C2E-6E6C351913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65D3F069-C9C6-DB11-BEBF-8934FDEF0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168167"/>
            <a:ext cx="9144000" cy="574168"/>
          </a:xfrm>
        </p:spPr>
        <p:txBody>
          <a:bodyPr>
            <a:normAutofit/>
          </a:bodyPr>
          <a:lstStyle/>
          <a:p>
            <a:r>
              <a:rPr lang="fr-FR" sz="2400" dirty="0"/>
              <a:t>FDI </a:t>
            </a:r>
            <a:r>
              <a:rPr lang="fr-FR" sz="2400" dirty="0" err="1"/>
              <a:t>according</a:t>
            </a:r>
            <a:r>
              <a:rPr lang="fr-FR" sz="2400" dirty="0"/>
              <a:t> to types of countries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23AF6A-1B21-019C-3840-AE0DB55004A2}"/>
              </a:ext>
            </a:extLst>
          </p:cNvPr>
          <p:cNvSpPr txBox="1"/>
          <p:nvPr/>
        </p:nvSpPr>
        <p:spPr>
          <a:xfrm>
            <a:off x="1477911" y="834559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8802C2-A318-2E3C-AC13-6B17F7220B46}"/>
              </a:ext>
            </a:extLst>
          </p:cNvPr>
          <p:cNvSpPr txBox="1"/>
          <p:nvPr/>
        </p:nvSpPr>
        <p:spPr>
          <a:xfrm>
            <a:off x="42528" y="1594884"/>
            <a:ext cx="1213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586DFAB-6BB4-A470-A875-F03C38494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796557"/>
            <a:ext cx="6738851" cy="55738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A9BBEB-6EC6-970D-4BEA-85EC4BFC0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387" y="2711277"/>
            <a:ext cx="2470283" cy="22796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E56E9A7-D0D3-9622-6021-D098FFE6DB52}"/>
              </a:ext>
            </a:extLst>
          </p:cNvPr>
          <p:cNvSpPr txBox="1"/>
          <p:nvPr/>
        </p:nvSpPr>
        <p:spPr>
          <a:xfrm>
            <a:off x="-27154" y="6424583"/>
            <a:ext cx="3479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Source : CNUCED 2022, 2023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E7CD9A-32DE-E2D3-A1C0-C0295DD320C2}"/>
              </a:ext>
            </a:extLst>
          </p:cNvPr>
          <p:cNvSpPr txBox="1"/>
          <p:nvPr/>
        </p:nvSpPr>
        <p:spPr>
          <a:xfrm>
            <a:off x="8146474" y="593766"/>
            <a:ext cx="3435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Surge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2014 and 2015= cross-border M&amp;A, due to </a:t>
            </a:r>
            <a:r>
              <a:rPr lang="fr-FR" dirty="0" err="1"/>
              <a:t>corporate</a:t>
            </a:r>
            <a:r>
              <a:rPr lang="fr-FR" dirty="0"/>
              <a:t> reconfigurations of </a:t>
            </a:r>
            <a:r>
              <a:rPr lang="fr-FR" dirty="0" err="1"/>
              <a:t>multinationals</a:t>
            </a:r>
            <a:r>
              <a:rPr lang="fr-FR" dirty="0"/>
              <a:t> (</a:t>
            </a:r>
            <a:r>
              <a:rPr lang="fr-FR" dirty="0" err="1"/>
              <a:t>shifing</a:t>
            </a:r>
            <a:r>
              <a:rPr lang="fr-FR" dirty="0"/>
              <a:t> HQ for ex) for </a:t>
            </a:r>
            <a:r>
              <a:rPr lang="fr-FR" dirty="0" err="1"/>
              <a:t>strategic</a:t>
            </a:r>
            <a:r>
              <a:rPr lang="fr-FR" dirty="0"/>
              <a:t> and </a:t>
            </a:r>
            <a:r>
              <a:rPr lang="fr-FR" dirty="0" err="1"/>
              <a:t>tax</a:t>
            </a:r>
            <a:r>
              <a:rPr lang="fr-FR" dirty="0"/>
              <a:t> inversion </a:t>
            </a:r>
            <a:r>
              <a:rPr lang="fr-FR" dirty="0" err="1"/>
              <a:t>purposes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A50647-8217-7694-610F-14FC29BD4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E7B00B4F-B98A-D8A3-BFBA-4288BA2B8AFB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E7B00B4F-B98A-D8A3-BFBA-4288BA2B8A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64BCD896-5EBE-DE18-540D-66523E117FCE}"/>
              </a:ext>
            </a:extLst>
          </p:cNvPr>
          <p:cNvSpPr txBox="1"/>
          <p:nvPr/>
        </p:nvSpPr>
        <p:spPr>
          <a:xfrm>
            <a:off x="42528" y="776735"/>
            <a:ext cx="121350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0" i="0" u="none" strike="noStrike" baseline="30000" dirty="0">
              <a:effectLst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TNC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developed</a:t>
            </a:r>
            <a:r>
              <a:rPr lang="fr-FR" sz="2400" dirty="0"/>
              <a:t> countries</a:t>
            </a:r>
          </a:p>
          <a:p>
            <a:r>
              <a:rPr lang="fr-FR" sz="2000" b="1" dirty="0"/>
              <a:t>1) </a:t>
            </a:r>
            <a:r>
              <a:rPr lang="fr-FR" sz="2000" b="1" dirty="0" err="1"/>
              <a:t>Markets</a:t>
            </a:r>
            <a:r>
              <a:rPr lang="fr-FR" sz="2000" dirty="0"/>
              <a:t>: </a:t>
            </a:r>
            <a:r>
              <a:rPr lang="fr-FR" sz="2000" dirty="0" err="1"/>
              <a:t>seeking</a:t>
            </a:r>
            <a:r>
              <a:rPr lang="fr-FR" sz="2000" dirty="0"/>
              <a:t> </a:t>
            </a:r>
            <a:r>
              <a:rPr lang="fr-FR" sz="2000" dirty="0" err="1"/>
              <a:t>access</a:t>
            </a:r>
            <a:r>
              <a:rPr lang="fr-FR" sz="2000" dirty="0"/>
              <a:t> to new </a:t>
            </a:r>
            <a:r>
              <a:rPr lang="fr-FR" sz="2000" dirty="0" err="1"/>
              <a:t>markets</a:t>
            </a:r>
            <a:r>
              <a:rPr lang="fr-FR" sz="2000" dirty="0"/>
              <a:t> </a:t>
            </a:r>
          </a:p>
          <a:p>
            <a:r>
              <a:rPr lang="fr-FR" sz="2000" dirty="0"/>
              <a:t>(China= 6 M </a:t>
            </a:r>
            <a:r>
              <a:rPr lang="fr-FR" sz="2000" dirty="0" err="1"/>
              <a:t>Millionaires</a:t>
            </a:r>
            <a:r>
              <a:rPr lang="fr-FR" sz="2000" dirty="0"/>
              <a:t>, 814 </a:t>
            </a:r>
            <a:r>
              <a:rPr lang="fr-FR" sz="2000" dirty="0" err="1"/>
              <a:t>Billionaires</a:t>
            </a:r>
            <a:r>
              <a:rPr lang="fr-FR" sz="2000" dirty="0"/>
              <a:t>)</a:t>
            </a:r>
          </a:p>
          <a:p>
            <a:r>
              <a:rPr lang="fr-FR" sz="2000" b="1" dirty="0"/>
              <a:t>2) </a:t>
            </a:r>
            <a:r>
              <a:rPr lang="fr-FR" sz="2000" dirty="0"/>
              <a:t>Desire to </a:t>
            </a:r>
            <a:r>
              <a:rPr lang="fr-FR" sz="2000" dirty="0" err="1"/>
              <a:t>access</a:t>
            </a:r>
            <a:r>
              <a:rPr lang="fr-FR" sz="2000" dirty="0"/>
              <a:t> </a:t>
            </a:r>
            <a:r>
              <a:rPr lang="fr-FR" sz="2000" b="1" dirty="0" err="1"/>
              <a:t>natural</a:t>
            </a:r>
            <a:r>
              <a:rPr lang="fr-FR" sz="2000" b="1" dirty="0"/>
              <a:t> </a:t>
            </a:r>
            <a:r>
              <a:rPr lang="fr-FR" sz="2000" b="1" dirty="0" err="1"/>
              <a:t>resources</a:t>
            </a:r>
            <a:endParaRPr lang="fr-FR" sz="2000" b="1" dirty="0"/>
          </a:p>
          <a:p>
            <a:r>
              <a:rPr lang="fr-FR" sz="2000" dirty="0"/>
              <a:t>( </a:t>
            </a:r>
            <a:r>
              <a:rPr lang="fr-FR" sz="2000" dirty="0" err="1"/>
              <a:t>including</a:t>
            </a:r>
            <a:r>
              <a:rPr lang="fr-FR" sz="2000" dirty="0"/>
              <a:t> lithium, rare </a:t>
            </a:r>
            <a:r>
              <a:rPr lang="fr-FR" sz="2000" dirty="0" err="1"/>
              <a:t>earth</a:t>
            </a:r>
            <a:r>
              <a:rPr lang="fr-FR" sz="2000" dirty="0"/>
              <a:t> </a:t>
            </a:r>
            <a:r>
              <a:rPr lang="fr-FR" sz="2000" dirty="0" err="1"/>
              <a:t>elements</a:t>
            </a:r>
            <a:r>
              <a:rPr lang="fr-FR" sz="2000" dirty="0"/>
              <a:t>) </a:t>
            </a:r>
          </a:p>
          <a:p>
            <a:endParaRPr lang="fr-FR" sz="2000" dirty="0"/>
          </a:p>
          <a:p>
            <a:r>
              <a:rPr lang="fr-FR" sz="2000" b="1" dirty="0"/>
              <a:t>3) </a:t>
            </a:r>
            <a:r>
              <a:rPr lang="fr-FR" sz="2000" b="1" dirty="0" err="1"/>
              <a:t>Lower</a:t>
            </a:r>
            <a:r>
              <a:rPr lang="fr-FR" sz="2000" b="1" dirty="0"/>
              <a:t> labour </a:t>
            </a:r>
            <a:r>
              <a:rPr lang="fr-FR" sz="2000" b="1" dirty="0" err="1"/>
              <a:t>costs</a:t>
            </a:r>
            <a:r>
              <a:rPr lang="fr-FR" sz="2000" b="1" dirty="0"/>
              <a:t> and </a:t>
            </a:r>
            <a:r>
              <a:rPr lang="fr-FR" sz="2000" b="1" dirty="0" err="1"/>
              <a:t>higher</a:t>
            </a:r>
            <a:r>
              <a:rPr lang="fr-FR" sz="2000" b="1" dirty="0"/>
              <a:t> </a:t>
            </a:r>
            <a:r>
              <a:rPr lang="fr-FR" sz="2000" b="1" dirty="0" err="1"/>
              <a:t>productivity</a:t>
            </a:r>
            <a:endParaRPr lang="fr-FR" sz="2000" b="1" dirty="0"/>
          </a:p>
          <a:p>
            <a:endParaRPr lang="fr-FR" sz="2000" b="1" dirty="0"/>
          </a:p>
          <a:p>
            <a:r>
              <a:rPr lang="fr-FR" sz="2000" dirty="0" err="1"/>
              <a:t>Recent</a:t>
            </a:r>
            <a:r>
              <a:rPr lang="fr-FR" sz="2000" dirty="0"/>
              <a:t>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Since</a:t>
            </a:r>
            <a:r>
              <a:rPr lang="fr-FR" sz="2000" dirty="0"/>
              <a:t> 2007, FDI </a:t>
            </a:r>
            <a:r>
              <a:rPr lang="fr-FR" sz="2000" dirty="0" err="1"/>
              <a:t>from</a:t>
            </a:r>
            <a:r>
              <a:rPr lang="fr-FR" sz="2000" dirty="0"/>
              <a:t> Europe has </a:t>
            </a:r>
            <a:r>
              <a:rPr lang="fr-FR" sz="2000" dirty="0" err="1"/>
              <a:t>declined</a:t>
            </a:r>
            <a:r>
              <a:rPr lang="fr-FR" sz="2000" dirty="0"/>
              <a:t>  (2008: 70% of total FDI </a:t>
            </a:r>
            <a:r>
              <a:rPr lang="fr-FR" sz="2000" dirty="0" err="1"/>
              <a:t>into</a:t>
            </a:r>
            <a:r>
              <a:rPr lang="fr-FR" sz="2000" dirty="0"/>
              <a:t> non-euro zones, 2014 </a:t>
            </a:r>
            <a:r>
              <a:rPr lang="fr-FR" sz="2000" dirty="0" err="1"/>
              <a:t>only</a:t>
            </a:r>
            <a:r>
              <a:rPr lang="fr-FR" sz="2000" dirty="0"/>
              <a:t> 50%)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More and more important: </a:t>
            </a:r>
            <a:r>
              <a:rPr lang="fr-FR" sz="2000" dirty="0" err="1"/>
              <a:t>role</a:t>
            </a:r>
            <a:r>
              <a:rPr lang="fr-FR" sz="2000" dirty="0"/>
              <a:t> </a:t>
            </a:r>
            <a:r>
              <a:rPr lang="fr-FR" sz="2000" dirty="0" err="1"/>
              <a:t>played</a:t>
            </a:r>
            <a:r>
              <a:rPr lang="fr-FR" sz="2000" dirty="0"/>
              <a:t> by </a:t>
            </a:r>
            <a:r>
              <a:rPr lang="fr-FR" sz="2000" b="1" dirty="0" err="1"/>
              <a:t>institutional</a:t>
            </a:r>
            <a:r>
              <a:rPr lang="fr-FR" sz="2000" b="1" dirty="0"/>
              <a:t> </a:t>
            </a:r>
            <a:r>
              <a:rPr lang="fr-FR" sz="2000" b="1" dirty="0" err="1"/>
              <a:t>quality</a:t>
            </a:r>
            <a:r>
              <a:rPr lang="fr-FR" sz="2000" dirty="0"/>
              <a:t>, </a:t>
            </a:r>
            <a:r>
              <a:rPr lang="fr-FR" sz="2000" dirty="0" err="1"/>
              <a:t>tendancy</a:t>
            </a:r>
            <a:r>
              <a:rPr lang="fr-FR" sz="2000" dirty="0"/>
              <a:t> to </a:t>
            </a:r>
            <a:r>
              <a:rPr lang="fr-FR" sz="2000" dirty="0" err="1"/>
              <a:t>avoid</a:t>
            </a:r>
            <a:r>
              <a:rPr lang="fr-FR" sz="2000" dirty="0"/>
              <a:t> </a:t>
            </a:r>
            <a:r>
              <a:rPr lang="fr-FR" sz="2000" dirty="0" err="1"/>
              <a:t>politically</a:t>
            </a:r>
            <a:r>
              <a:rPr lang="fr-FR" sz="2000" dirty="0"/>
              <a:t> </a:t>
            </a:r>
            <a:r>
              <a:rPr lang="fr-FR" sz="2000" dirty="0" err="1"/>
              <a:t>unstable</a:t>
            </a:r>
            <a:r>
              <a:rPr lang="fr-FR" sz="2000" dirty="0"/>
              <a:t> countries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could</a:t>
            </a:r>
            <a:r>
              <a:rPr lang="fr-FR" sz="2000" dirty="0"/>
              <a:t> </a:t>
            </a:r>
            <a:r>
              <a:rPr lang="fr-FR" sz="2000" dirty="0" err="1"/>
              <a:t>imply</a:t>
            </a:r>
            <a:r>
              <a:rPr lang="fr-FR" sz="2000" dirty="0"/>
              <a:t> </a:t>
            </a:r>
            <a:r>
              <a:rPr lang="fr-FR" sz="2000" dirty="0" err="1"/>
              <a:t>sudden</a:t>
            </a:r>
            <a:r>
              <a:rPr lang="fr-FR" sz="2000" dirty="0"/>
              <a:t> changes in the </a:t>
            </a:r>
            <a:r>
              <a:rPr lang="fr-FR" sz="2000" dirty="0" err="1"/>
              <a:t>law</a:t>
            </a:r>
            <a:r>
              <a:rPr lang="fr-FR" sz="2000" dirty="0"/>
              <a:t> and expropriation, and countries </a:t>
            </a:r>
            <a:r>
              <a:rPr lang="fr-FR" sz="2000" dirty="0" err="1"/>
              <a:t>with</a:t>
            </a:r>
            <a:r>
              <a:rPr lang="fr-FR" sz="2000" dirty="0"/>
              <a:t> high </a:t>
            </a:r>
            <a:r>
              <a:rPr lang="fr-FR" sz="2000" dirty="0" err="1"/>
              <a:t>level</a:t>
            </a:r>
            <a:r>
              <a:rPr lang="fr-FR" sz="2000" dirty="0"/>
              <a:t> of corruption and </a:t>
            </a:r>
            <a:r>
              <a:rPr lang="fr-FR" sz="2000" dirty="0" err="1"/>
              <a:t>bureaucracry</a:t>
            </a:r>
            <a:r>
              <a:rPr lang="fr-FR" sz="2000" dirty="0"/>
              <a:t> (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implies</a:t>
            </a:r>
            <a:r>
              <a:rPr lang="fr-FR" sz="2000" dirty="0"/>
              <a:t> a </a:t>
            </a:r>
            <a:r>
              <a:rPr lang="fr-FR" sz="2000" dirty="0" err="1"/>
              <a:t>higher</a:t>
            </a:r>
            <a:r>
              <a:rPr lang="fr-FR" sz="2000" dirty="0"/>
              <a:t> </a:t>
            </a:r>
            <a:r>
              <a:rPr lang="fr-FR" sz="2000" dirty="0" err="1"/>
              <a:t>cost</a:t>
            </a:r>
            <a:r>
              <a:rPr lang="fr-FR" sz="2000" dirty="0"/>
              <a:t> to do business)</a:t>
            </a:r>
          </a:p>
          <a:p>
            <a:r>
              <a:rPr lang="fr-FR" sz="2000" dirty="0"/>
              <a:t>TNC </a:t>
            </a:r>
            <a:r>
              <a:rPr lang="fr-FR" sz="2000" dirty="0" err="1"/>
              <a:t>favour</a:t>
            </a:r>
            <a:r>
              <a:rPr lang="fr-FR" sz="2000" dirty="0"/>
              <a:t> countries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macro-economic</a:t>
            </a:r>
            <a:r>
              <a:rPr lang="fr-FR" sz="2000" dirty="0"/>
              <a:t> </a:t>
            </a:r>
            <a:r>
              <a:rPr lang="fr-FR" sz="2000" dirty="0" err="1"/>
              <a:t>stability</a:t>
            </a:r>
            <a:r>
              <a:rPr lang="fr-FR" sz="2000" dirty="0"/>
              <a:t>, </a:t>
            </a:r>
            <a:r>
              <a:rPr lang="fr-FR" sz="2000" dirty="0" err="1"/>
              <a:t>low</a:t>
            </a:r>
            <a:r>
              <a:rPr lang="fr-FR" sz="2000" dirty="0"/>
              <a:t> inflation and stable exchange rates 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baseline="30000" dirty="0"/>
              <a:t>[</a:t>
            </a:r>
            <a:r>
              <a:rPr lang="fr-FR" baseline="30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fr-FR" baseline="30000" dirty="0"/>
              <a:t>]  (</a:t>
            </a:r>
            <a:r>
              <a:rPr lang="fr-FR" baseline="30000" dirty="0">
                <a:hlinkClick r:id="rId6"/>
              </a:rPr>
              <a:t>https://www.ecb.europa.eu/press/economic-bulletin/articles/2018/html/ecb.ebart201804_01.en.html</a:t>
            </a:r>
            <a:r>
              <a:rPr lang="fr-FR" baseline="30000" dirty="0"/>
              <a:t>)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210A5F-F3EC-AB5A-A5E2-950695B32BAB}"/>
              </a:ext>
            </a:extLst>
          </p:cNvPr>
          <p:cNvSpPr txBox="1"/>
          <p:nvPr/>
        </p:nvSpPr>
        <p:spPr>
          <a:xfrm>
            <a:off x="5718376" y="1585433"/>
            <a:ext cx="6473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2015, 100 </a:t>
            </a:r>
            <a:r>
              <a:rPr lang="fr-FR" sz="1800" dirty="0" err="1"/>
              <a:t>largest</a:t>
            </a:r>
            <a:r>
              <a:rPr lang="fr-FR" sz="1800" dirty="0"/>
              <a:t> MNC, 62 came </a:t>
            </a:r>
            <a:r>
              <a:rPr lang="fr-FR" sz="1800" u="sng" dirty="0" err="1"/>
              <a:t>from</a:t>
            </a:r>
            <a:r>
              <a:rPr lang="fr-FR" sz="1800" u="sng" dirty="0"/>
              <a:t> </a:t>
            </a:r>
            <a:r>
              <a:rPr lang="fr-FR" sz="1800" u="sng" dirty="0" err="1"/>
              <a:t>just</a:t>
            </a:r>
            <a:r>
              <a:rPr lang="fr-FR" sz="1800" u="sng" dirty="0"/>
              <a:t> 4 countries </a:t>
            </a:r>
            <a:r>
              <a:rPr lang="fr-FR" sz="1800" dirty="0"/>
              <a:t>(US, UK, Germany, Japan)</a:t>
            </a:r>
          </a:p>
          <a:p>
            <a:r>
              <a:rPr lang="fr-FR" sz="1800" dirty="0"/>
              <a:t>More </a:t>
            </a:r>
            <a:r>
              <a:rPr lang="fr-FR" sz="1800" dirty="0" err="1"/>
              <a:t>than</a:t>
            </a:r>
            <a:r>
              <a:rPr lang="fr-FR" sz="1800" dirty="0"/>
              <a:t> </a:t>
            </a:r>
            <a:r>
              <a:rPr lang="fr-FR" sz="1800" dirty="0" err="1"/>
              <a:t>half</a:t>
            </a:r>
            <a:r>
              <a:rPr lang="fr-FR" sz="1800" dirty="0"/>
              <a:t> in </a:t>
            </a:r>
            <a:r>
              <a:rPr lang="fr-FR" sz="1800" dirty="0" err="1"/>
              <a:t>motor</a:t>
            </a:r>
            <a:r>
              <a:rPr lang="fr-FR" sz="1800" dirty="0"/>
              <a:t> </a:t>
            </a:r>
            <a:r>
              <a:rPr lang="fr-FR" sz="1800" dirty="0" err="1"/>
              <a:t>vehicles</a:t>
            </a:r>
            <a:r>
              <a:rPr lang="fr-FR" sz="1800" dirty="0"/>
              <a:t>, </a:t>
            </a:r>
            <a:r>
              <a:rPr lang="fr-FR" sz="1800" dirty="0" err="1"/>
              <a:t>mining</a:t>
            </a:r>
            <a:r>
              <a:rPr lang="fr-FR" sz="1800" dirty="0"/>
              <a:t>, </a:t>
            </a:r>
            <a:r>
              <a:rPr lang="fr-FR" sz="1800" dirty="0" err="1"/>
              <a:t>quarrying</a:t>
            </a:r>
            <a:r>
              <a:rPr lang="fr-FR" sz="1800" dirty="0"/>
              <a:t> and </a:t>
            </a:r>
            <a:r>
              <a:rPr lang="fr-FR" sz="1800" dirty="0" err="1"/>
              <a:t>petroleum</a:t>
            </a:r>
            <a:r>
              <a:rPr lang="fr-FR" sz="1800" dirty="0"/>
              <a:t>, </a:t>
            </a:r>
            <a:r>
              <a:rPr lang="fr-FR" sz="1800" dirty="0" err="1"/>
              <a:t>pharmaceuticals</a:t>
            </a:r>
            <a:r>
              <a:rPr lang="fr-FR" sz="1800" dirty="0"/>
              <a:t>, </a:t>
            </a:r>
            <a:r>
              <a:rPr lang="fr-FR" sz="1800" dirty="0" err="1"/>
              <a:t>electricity</a:t>
            </a:r>
            <a:r>
              <a:rPr lang="fr-FR" sz="1800" dirty="0"/>
              <a:t>, </a:t>
            </a:r>
            <a:r>
              <a:rPr lang="fr-FR" sz="1800" dirty="0" err="1"/>
              <a:t>gas</a:t>
            </a:r>
            <a:r>
              <a:rPr lang="fr-FR" sz="1800" dirty="0"/>
              <a:t> and water. </a:t>
            </a:r>
          </a:p>
          <a:p>
            <a:r>
              <a:rPr lang="fr-FR" sz="1800" dirty="0" err="1"/>
              <a:t>Among</a:t>
            </a:r>
            <a:r>
              <a:rPr lang="fr-FR" sz="1800" dirty="0"/>
              <a:t> the 10 </a:t>
            </a:r>
            <a:r>
              <a:rPr lang="fr-FR" sz="1800" dirty="0" err="1"/>
              <a:t>largest</a:t>
            </a:r>
            <a:r>
              <a:rPr lang="fr-FR" sz="1800" dirty="0"/>
              <a:t> by </a:t>
            </a:r>
            <a:r>
              <a:rPr lang="fr-FR" sz="1800" dirty="0" err="1"/>
              <a:t>capitalization</a:t>
            </a:r>
            <a:r>
              <a:rPr lang="fr-FR" sz="1800" dirty="0"/>
              <a:t>, 50% in ICT.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D17E17-001D-F7B8-63DB-634C972C7F8A}"/>
              </a:ext>
            </a:extLst>
          </p:cNvPr>
          <p:cNvSpPr txBox="1"/>
          <p:nvPr/>
        </p:nvSpPr>
        <p:spPr>
          <a:xfrm>
            <a:off x="31520" y="299545"/>
            <a:ext cx="360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GENERAL DRIVERS FOR FDI </a:t>
            </a:r>
          </a:p>
        </p:txBody>
      </p:sp>
    </p:spTree>
    <p:extLst>
      <p:ext uri="{BB962C8B-B14F-4D97-AF65-F5344CB8AC3E}">
        <p14:creationId xmlns:p14="http://schemas.microsoft.com/office/powerpoint/2010/main" val="33773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6B7E73-9BE1-3975-C7DB-97FFA0626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85FA3BD-68B8-67EA-4358-8BEF8AF4AA67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85FA3BD-68B8-67EA-4358-8BEF8AF4AA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64B7940D-CE90-E4F2-9634-27DD4AB9C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757" y="354784"/>
            <a:ext cx="6061154" cy="650321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96F1EB-9BE8-9DDF-8D78-83EF4457E7FE}"/>
              </a:ext>
            </a:extLst>
          </p:cNvPr>
          <p:cNvSpPr txBox="1"/>
          <p:nvPr/>
        </p:nvSpPr>
        <p:spPr>
          <a:xfrm>
            <a:off x="840259" y="345989"/>
            <a:ext cx="23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LATEST TRENDS </a:t>
            </a:r>
            <a:r>
              <a:rPr lang="fr-FR" dirty="0" err="1"/>
              <a:t>fOR</a:t>
            </a:r>
            <a:r>
              <a:rPr lang="fr-FR" dirty="0"/>
              <a:t> FDI</a:t>
            </a:r>
          </a:p>
        </p:txBody>
      </p:sp>
    </p:spTree>
    <p:extLst>
      <p:ext uri="{BB962C8B-B14F-4D97-AF65-F5344CB8AC3E}">
        <p14:creationId xmlns:p14="http://schemas.microsoft.com/office/powerpoint/2010/main" val="149769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8F91D2-92A4-B370-0BC4-85E35ED2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DEFF617-AC76-32F4-B7EE-87A6706652A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DEFF617-AC76-32F4-B7EE-87A6706652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67F12695-B547-CEF7-0FCD-A6FB7208E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605709-33C1-C2D1-0A68-3DCBB5EA143F}"/>
              </a:ext>
            </a:extLst>
          </p:cNvPr>
          <p:cNvSpPr txBox="1"/>
          <p:nvPr/>
        </p:nvSpPr>
        <p:spPr>
          <a:xfrm>
            <a:off x="7928" y="967561"/>
            <a:ext cx="414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 FROM EME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9ECA08-6A8E-C2A7-2221-A6EEC8AAE76E}"/>
              </a:ext>
            </a:extLst>
          </p:cNvPr>
          <p:cNvSpPr txBox="1"/>
          <p:nvPr/>
        </p:nvSpPr>
        <p:spPr>
          <a:xfrm>
            <a:off x="42528" y="1594884"/>
            <a:ext cx="12135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0" i="0" u="none" strike="noStrike" baseline="30000" dirty="0">
              <a:effectLst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TNC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emerging</a:t>
            </a:r>
            <a:r>
              <a:rPr lang="fr-FR" sz="2400" dirty="0"/>
              <a:t> countries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1800" i="0" u="none" strike="noStrike" dirty="0" err="1">
                <a:effectLst/>
              </a:rPr>
              <a:t>access</a:t>
            </a:r>
            <a:r>
              <a:rPr lang="fr-FR" sz="1800" i="0" u="none" strike="noStrike" dirty="0">
                <a:effectLst/>
              </a:rPr>
              <a:t> to new, </a:t>
            </a:r>
            <a:r>
              <a:rPr lang="fr-FR" sz="1800" i="0" u="none" strike="noStrike" dirty="0" err="1">
                <a:effectLst/>
              </a:rPr>
              <a:t>complementary</a:t>
            </a:r>
            <a:r>
              <a:rPr lang="fr-FR" sz="1800" i="0" u="none" strike="noStrike" dirty="0">
                <a:effectLst/>
              </a:rPr>
              <a:t> </a:t>
            </a:r>
            <a:r>
              <a:rPr lang="fr-FR" sz="1800" i="0" u="none" strike="noStrike" dirty="0" err="1">
                <a:effectLst/>
              </a:rPr>
              <a:t>resources</a:t>
            </a:r>
            <a:r>
              <a:rPr lang="fr-FR" sz="1800" i="0" u="none" strike="noStrike" dirty="0">
                <a:effectLst/>
              </a:rPr>
              <a:t> and </a:t>
            </a:r>
            <a:r>
              <a:rPr lang="fr-FR" sz="1800" i="0" u="none" strike="noStrike" dirty="0" err="1">
                <a:effectLst/>
              </a:rPr>
              <a:t>capabilities</a:t>
            </a:r>
            <a:r>
              <a:rPr lang="fr-FR" sz="1800" b="1" dirty="0"/>
              <a:t>:</a:t>
            </a:r>
            <a:r>
              <a:rPr lang="fr-FR" sz="1800" b="0" i="0" u="none" strike="noStrike" dirty="0">
                <a:effectLst/>
              </a:rPr>
              <a:t> </a:t>
            </a:r>
            <a:r>
              <a:rPr lang="fr-FR" sz="1800" dirty="0" err="1"/>
              <a:t>Firms</a:t>
            </a:r>
            <a:r>
              <a:rPr lang="fr-FR" sz="1800" dirty="0"/>
              <a:t>’ </a:t>
            </a:r>
            <a:r>
              <a:rPr lang="fr-FR" sz="1800" dirty="0" err="1"/>
              <a:t>desire</a:t>
            </a:r>
            <a:r>
              <a:rPr lang="fr-FR" sz="1800" dirty="0"/>
              <a:t> to </a:t>
            </a:r>
            <a:r>
              <a:rPr lang="fr-FR" sz="1800" dirty="0" err="1"/>
              <a:t>improve</a:t>
            </a:r>
            <a:r>
              <a:rPr lang="fr-FR" sz="1800" dirty="0"/>
              <a:t> </a:t>
            </a:r>
            <a:r>
              <a:rPr lang="fr-FR" sz="1800" dirty="0" err="1"/>
              <a:t>its</a:t>
            </a:r>
            <a:r>
              <a:rPr lang="fr-FR" sz="1800" dirty="0"/>
              <a:t> technologies, </a:t>
            </a:r>
            <a:r>
              <a:rPr lang="fr-FR" sz="1800" dirty="0" err="1"/>
              <a:t>managerial</a:t>
            </a:r>
            <a:r>
              <a:rPr lang="fr-FR" sz="1800" dirty="0"/>
              <a:t> </a:t>
            </a:r>
            <a:r>
              <a:rPr lang="fr-FR" sz="1800" dirty="0" err="1"/>
              <a:t>skills</a:t>
            </a:r>
            <a:r>
              <a:rPr lang="fr-FR" sz="1800" dirty="0"/>
              <a:t> and labour force (</a:t>
            </a:r>
            <a:r>
              <a:rPr lang="fr-FR" sz="1800" dirty="0" err="1"/>
              <a:t>towards</a:t>
            </a:r>
            <a:r>
              <a:rPr lang="fr-FR" sz="1800" dirty="0"/>
              <a:t> </a:t>
            </a:r>
            <a:r>
              <a:rPr lang="fr-FR" sz="1800" dirty="0" err="1"/>
              <a:t>advanced</a:t>
            </a:r>
            <a:r>
              <a:rPr lang="fr-FR" sz="1800" dirty="0"/>
              <a:t> countries)</a:t>
            </a:r>
          </a:p>
          <a:p>
            <a:endParaRPr lang="fr-FR" sz="1800" dirty="0"/>
          </a:p>
          <a:p>
            <a:pPr marL="285750" indent="-285750">
              <a:buFontTx/>
              <a:buChar char="-"/>
            </a:pPr>
            <a:r>
              <a:rPr lang="fr-FR" dirty="0"/>
              <a:t>To </a:t>
            </a:r>
            <a:r>
              <a:rPr lang="fr-FR" dirty="0" err="1"/>
              <a:t>become</a:t>
            </a:r>
            <a:r>
              <a:rPr lang="fr-FR" dirty="0"/>
              <a:t> more </a:t>
            </a:r>
            <a:r>
              <a:rPr lang="fr-FR" dirty="0" err="1"/>
              <a:t>competitive</a:t>
            </a:r>
            <a:r>
              <a:rPr lang="fr-FR" dirty="0"/>
              <a:t> on a global </a:t>
            </a:r>
            <a:r>
              <a:rPr lang="fr-FR" dirty="0" err="1"/>
              <a:t>scale</a:t>
            </a:r>
            <a:r>
              <a:rPr lang="fr-FR" dirty="0"/>
              <a:t>, to </a:t>
            </a:r>
            <a:r>
              <a:rPr lang="fr-FR" dirty="0" err="1"/>
              <a:t>fill</a:t>
            </a:r>
            <a:r>
              <a:rPr lang="fr-FR" dirty="0"/>
              <a:t> the gap of </a:t>
            </a:r>
            <a:r>
              <a:rPr lang="fr-FR" dirty="0" err="1"/>
              <a:t>competitiveness</a:t>
            </a:r>
            <a:r>
              <a:rPr lang="fr-FR" dirty="0"/>
              <a:t> in home </a:t>
            </a:r>
            <a:r>
              <a:rPr lang="fr-FR" dirty="0" err="1"/>
              <a:t>markets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1800" dirty="0" err="1"/>
              <a:t>Often</a:t>
            </a:r>
            <a:r>
              <a:rPr lang="fr-FR" sz="1800" dirty="0"/>
              <a:t> </a:t>
            </a:r>
            <a:r>
              <a:rPr lang="fr-FR" sz="1800" dirty="0" err="1"/>
              <a:t>led</a:t>
            </a:r>
            <a:r>
              <a:rPr lang="fr-FR" sz="1800" dirty="0"/>
              <a:t> by </a:t>
            </a:r>
            <a:r>
              <a:rPr lang="fr-FR" sz="1800" dirty="0" err="1"/>
              <a:t>government-backed</a:t>
            </a:r>
            <a:r>
              <a:rPr lang="fr-FR" sz="1800" dirty="0"/>
              <a:t> </a:t>
            </a:r>
            <a:r>
              <a:rPr lang="fr-FR" sz="1800" dirty="0" err="1"/>
              <a:t>firms</a:t>
            </a:r>
            <a:r>
              <a:rPr lang="fr-FR" sz="1800" dirty="0"/>
              <a:t> EX </a:t>
            </a:r>
            <a:r>
              <a:rPr lang="fr-FR" b="0" i="0" u="none" strike="noStrike" dirty="0" err="1">
                <a:effectLst/>
              </a:rPr>
              <a:t>Government</a:t>
            </a:r>
            <a:r>
              <a:rPr lang="fr-FR" b="0" i="0" u="none" strike="noStrike" dirty="0">
                <a:effectLst/>
              </a:rPr>
              <a:t> initiatives </a:t>
            </a:r>
            <a:r>
              <a:rPr lang="fr-FR" b="0" i="0" u="none" strike="noStrike" dirty="0" err="1">
                <a:effectLst/>
              </a:rPr>
              <a:t>such</a:t>
            </a:r>
            <a:r>
              <a:rPr lang="fr-FR" b="0" i="0" u="none" strike="noStrike" dirty="0">
                <a:effectLst/>
              </a:rPr>
              <a:t> as the “Go Global” </a:t>
            </a:r>
            <a:r>
              <a:rPr lang="fr-FR" b="0" i="0" u="none" strike="noStrike" dirty="0" err="1">
                <a:effectLst/>
              </a:rPr>
              <a:t>policy</a:t>
            </a:r>
            <a:r>
              <a:rPr lang="fr-FR" b="0" i="0" u="none" strike="noStrike" dirty="0">
                <a:effectLst/>
              </a:rPr>
              <a:t>, the “One Belt One Road” initiative and “China </a:t>
            </a:r>
            <a:r>
              <a:rPr lang="fr-FR" b="0" i="0" u="none" strike="noStrike" dirty="0" err="1">
                <a:effectLst/>
              </a:rPr>
              <a:t>Manufacturing</a:t>
            </a:r>
            <a:r>
              <a:rPr lang="fr-FR" b="0" i="0" u="none" strike="noStrike" dirty="0">
                <a:effectLst/>
              </a:rPr>
              <a:t> 2025”</a:t>
            </a:r>
          </a:p>
          <a:p>
            <a:r>
              <a:rPr lang="fr-FR" b="0" i="0" u="none" strike="noStrike" dirty="0">
                <a:effectLst/>
                <a:hlinkClick r:id="rId5"/>
              </a:rPr>
              <a:t>https://www.youtube.com/watch?v=ACbbz0rOv6A</a:t>
            </a:r>
            <a:endParaRPr lang="fr-FR" b="0" i="0" u="none" strike="noStrike" dirty="0">
              <a:effectLst/>
            </a:endParaRPr>
          </a:p>
          <a:p>
            <a:endParaRPr lang="fr-FR" sz="1800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endParaRPr lang="fr-FR" sz="1800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27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508764-0C44-012C-1BA8-BF37436F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B2136BF6-1610-5E20-31B9-B532A30E33B0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B2136BF6-1610-5E20-31B9-B532A30E33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42BF8818-DF06-8F5E-1917-CCA7E6118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0"/>
            <a:ext cx="9144000" cy="537499"/>
          </a:xfrm>
        </p:spPr>
        <p:txBody>
          <a:bodyPr>
            <a:normAutofit/>
          </a:bodyPr>
          <a:lstStyle/>
          <a:p>
            <a:r>
              <a:rPr lang="fr-FR" sz="3200" dirty="0"/>
              <a:t>TNC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0A3A37-6C39-8B68-4B75-BA006FBC00D9}"/>
              </a:ext>
            </a:extLst>
          </p:cNvPr>
          <p:cNvSpPr txBox="1"/>
          <p:nvPr/>
        </p:nvSpPr>
        <p:spPr>
          <a:xfrm>
            <a:off x="106308" y="522716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2B9990-AFA8-930E-BAC1-2B767AB182DA}"/>
              </a:ext>
            </a:extLst>
          </p:cNvPr>
          <p:cNvSpPr txBox="1"/>
          <p:nvPr/>
        </p:nvSpPr>
        <p:spPr>
          <a:xfrm>
            <a:off x="42528" y="1594884"/>
            <a:ext cx="1213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0" i="0" u="none" strike="noStrike" baseline="30000" dirty="0">
              <a:effectLst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sz="1800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endParaRPr lang="fr-FR" sz="1800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fr-FR" sz="1800" dirty="0"/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40C183-B6EC-C933-C5AB-468426DF5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7101117" cy="6586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3EEA1331-925E-BB5F-0679-5B1DB2CE97C0}"/>
                  </a:ext>
                </a:extLst>
              </p14:cNvPr>
              <p14:cNvContentPartPr/>
              <p14:nvPr/>
            </p14:nvContentPartPr>
            <p14:xfrm>
              <a:off x="1279761" y="928401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3EEA1331-925E-BB5F-0679-5B1DB2CE97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0761" y="9197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C7A5F562-36F5-A39C-B5E5-811AF8A4594B}"/>
                  </a:ext>
                </a:extLst>
              </p14:cNvPr>
              <p14:cNvContentPartPr/>
              <p14:nvPr/>
            </p14:nvContentPartPr>
            <p14:xfrm>
              <a:off x="754521" y="944961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C7A5F562-36F5-A39C-B5E5-811AF8A459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5521" y="9363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DFDE09AD-DA66-0196-D762-8A2DD903E2F3}"/>
                  </a:ext>
                </a:extLst>
              </p14:cNvPr>
              <p14:cNvContentPartPr/>
              <p14:nvPr/>
            </p14:nvContentPartPr>
            <p14:xfrm>
              <a:off x="754521" y="944961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DFDE09AD-DA66-0196-D762-8A2DD903E2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5521" y="93632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81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FE7F1B-F93C-F6CA-ECDB-D6C41ECB8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1670E451-E332-625A-01AF-E712CD089413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1670E451-E332-625A-01AF-E712CD089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7C847618-A4C4-FCDF-8B09-D9E8357B53F6}"/>
              </a:ext>
            </a:extLst>
          </p:cNvPr>
          <p:cNvSpPr txBox="1"/>
          <p:nvPr/>
        </p:nvSpPr>
        <p:spPr>
          <a:xfrm>
            <a:off x="1477911" y="-16114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8AE3F3-AE80-BD41-32ED-CFAAFAA7D2E5}"/>
              </a:ext>
            </a:extLst>
          </p:cNvPr>
          <p:cNvSpPr txBox="1"/>
          <p:nvPr/>
        </p:nvSpPr>
        <p:spPr>
          <a:xfrm>
            <a:off x="42528" y="611209"/>
            <a:ext cx="12135072" cy="722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2000" b="0" i="0" u="none" strike="noStrike" dirty="0">
                <a:effectLst/>
              </a:rPr>
              <a:t>To …</a:t>
            </a:r>
          </a:p>
          <a:p>
            <a:pPr algn="l" fontAlgn="base"/>
            <a:endParaRPr lang="fr-FR" sz="2000" dirty="0"/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effectLst/>
              </a:rPr>
              <a:t>Location: In </a:t>
            </a:r>
            <a:r>
              <a:rPr lang="fr-FR" sz="2000" b="0" i="0" u="none" strike="noStrike" dirty="0" err="1">
                <a:effectLst/>
              </a:rPr>
              <a:t>terms</a:t>
            </a:r>
            <a:r>
              <a:rPr lang="fr-FR" sz="2000" b="0" i="0" u="none" strike="noStrike" dirty="0">
                <a:effectLst/>
              </a:rPr>
              <a:t> of the </a:t>
            </a:r>
            <a:r>
              <a:rPr lang="fr-FR" sz="2000" b="0" i="0" u="none" strike="noStrike" dirty="0" err="1">
                <a:effectLst/>
              </a:rPr>
              <a:t>number</a:t>
            </a:r>
            <a:r>
              <a:rPr lang="fr-FR" sz="2000" b="0" i="0" u="none" strike="noStrike" dirty="0">
                <a:effectLst/>
              </a:rPr>
              <a:t> of M&amp;A </a:t>
            </a:r>
            <a:r>
              <a:rPr lang="fr-FR" sz="2000" b="0" i="0" u="none" strike="noStrike" dirty="0" err="1">
                <a:effectLst/>
              </a:rPr>
              <a:t>projects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worth</a:t>
            </a:r>
            <a:r>
              <a:rPr lang="fr-FR" sz="2000" b="0" i="0" u="none" strike="noStrike" dirty="0">
                <a:effectLst/>
              </a:rPr>
              <a:t> more </a:t>
            </a:r>
            <a:r>
              <a:rPr lang="fr-FR" sz="2000" b="0" i="0" u="none" strike="noStrike" dirty="0" err="1">
                <a:effectLst/>
              </a:rPr>
              <a:t>than</a:t>
            </a:r>
            <a:r>
              <a:rPr lang="fr-FR" sz="2000" b="0" i="0" u="none" strike="noStrike" dirty="0">
                <a:effectLst/>
              </a:rPr>
              <a:t> USD 1 billion, the main </a:t>
            </a:r>
            <a:r>
              <a:rPr lang="fr-FR" sz="2000" b="0" i="0" u="none" strike="noStrike" dirty="0" err="1">
                <a:effectLst/>
              </a:rPr>
              <a:t>investors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were</a:t>
            </a:r>
            <a:endParaRPr lang="fr-FR" sz="2000" b="0" i="0" u="none" strike="noStrike" dirty="0">
              <a:effectLst/>
            </a:endParaRPr>
          </a:p>
          <a:p>
            <a:pPr marL="285750" indent="-285750" algn="l" fontAlgn="base">
              <a:buFontTx/>
              <a:buChar char="-"/>
            </a:pPr>
            <a:r>
              <a:rPr lang="fr-FR" sz="2000" b="0" i="0" u="none" strike="noStrike" dirty="0">
                <a:effectLst/>
              </a:rPr>
              <a:t>the United States (18.6%), </a:t>
            </a:r>
          </a:p>
          <a:p>
            <a:pPr marL="285750" indent="-285750" algn="l" fontAlgn="base">
              <a:buFontTx/>
              <a:buChar char="-"/>
            </a:pPr>
            <a:r>
              <a:rPr lang="fr-FR" sz="2000" b="0" i="0" u="none" strike="noStrike" dirty="0">
                <a:effectLst/>
              </a:rPr>
              <a:t>China (15.4%)  </a:t>
            </a:r>
          </a:p>
          <a:p>
            <a:pPr marL="285750" indent="-285750" algn="l" fontAlgn="base">
              <a:buFontTx/>
              <a:buChar char="-"/>
            </a:pPr>
            <a:r>
              <a:rPr lang="fr-FR" sz="2000" dirty="0"/>
              <a:t>T</a:t>
            </a:r>
            <a:r>
              <a:rPr lang="fr-FR" sz="2000" b="0" i="0" u="none" strike="noStrike" dirty="0">
                <a:effectLst/>
              </a:rPr>
              <a:t>he United </a:t>
            </a:r>
            <a:r>
              <a:rPr lang="fr-FR" sz="2000" b="0" i="0" u="none" strike="noStrike" dirty="0" err="1">
                <a:effectLst/>
              </a:rPr>
              <a:t>Kingdom</a:t>
            </a:r>
            <a:r>
              <a:rPr lang="fr-FR" sz="2000" b="0" i="0" u="none" strike="noStrike" dirty="0">
                <a:effectLst/>
              </a:rPr>
              <a:t> (8.4%), </a:t>
            </a:r>
          </a:p>
          <a:p>
            <a:pPr algn="l" fontAlgn="base"/>
            <a:r>
              <a:rPr lang="fr-FR" sz="2000" b="0" i="0" u="none" strike="noStrike" dirty="0" err="1">
                <a:effectLst/>
              </a:rPr>
              <a:t>while</a:t>
            </a:r>
            <a:r>
              <a:rPr lang="fr-FR" sz="2000" b="0" i="0" u="none" strike="noStrike" dirty="0">
                <a:effectLst/>
              </a:rPr>
              <a:t> the </a:t>
            </a:r>
            <a:r>
              <a:rPr lang="fr-FR" sz="2000" b="1" i="0" u="none" strike="noStrike" dirty="0">
                <a:effectLst/>
              </a:rPr>
              <a:t>main </a:t>
            </a:r>
            <a:r>
              <a:rPr lang="fr-FR" sz="2000" b="1" i="0" u="none" strike="noStrike" dirty="0" err="1">
                <a:effectLst/>
              </a:rPr>
              <a:t>recipients</a:t>
            </a:r>
            <a:r>
              <a:rPr lang="fr-FR" sz="2000" b="1" i="0" u="none" strike="noStrike" dirty="0">
                <a:effectLst/>
              </a:rPr>
              <a:t> </a:t>
            </a:r>
            <a:r>
              <a:rPr lang="fr-FR" sz="2000" b="1" i="0" u="none" strike="noStrike" dirty="0" err="1">
                <a:effectLst/>
              </a:rPr>
              <a:t>were</a:t>
            </a:r>
            <a:r>
              <a:rPr lang="fr-FR" sz="2000" b="1" i="0" u="none" strike="noStrike" dirty="0">
                <a:effectLst/>
              </a:rPr>
              <a:t> the United States (33%), the United </a:t>
            </a:r>
            <a:r>
              <a:rPr lang="fr-FR" sz="2000" b="1" i="0" u="none" strike="noStrike" dirty="0" err="1">
                <a:effectLst/>
              </a:rPr>
              <a:t>Kingdom</a:t>
            </a:r>
            <a:r>
              <a:rPr lang="fr-FR" sz="2000" b="1" i="0" u="none" strike="noStrike" dirty="0">
                <a:effectLst/>
              </a:rPr>
              <a:t> (11.2%) and Germany (4.7%) (+</a:t>
            </a:r>
            <a:r>
              <a:rPr lang="fr-FR" sz="2000" b="1" i="0" u="none" strike="noStrike" dirty="0" err="1">
                <a:effectLst/>
              </a:rPr>
              <a:t>Indi</a:t>
            </a:r>
            <a:r>
              <a:rPr lang="fr-FR" sz="2000" b="1" dirty="0" err="1"/>
              <a:t>a</a:t>
            </a:r>
            <a:r>
              <a:rPr lang="fr-FR" sz="2000" b="1" dirty="0"/>
              <a:t> and United Emirates)</a:t>
            </a:r>
            <a:endParaRPr lang="fr-FR" sz="2000" b="1" i="0" u="none" strike="noStrike" dirty="0">
              <a:effectLst/>
            </a:endParaRPr>
          </a:p>
          <a:p>
            <a:pPr algn="l" fontAlgn="base"/>
            <a:endParaRPr lang="fr-FR" sz="2000" b="1" i="0" u="none" strike="noStrike" dirty="0">
              <a:effectLst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b="1" i="0" u="none" strike="noStrike" dirty="0">
                <a:effectLst/>
              </a:rPr>
              <a:t> </a:t>
            </a:r>
            <a:r>
              <a:rPr lang="fr-FR" sz="2000" i="0" u="none" strike="noStrike" dirty="0" err="1">
                <a:effectLst/>
              </a:rPr>
              <a:t>Sector</a:t>
            </a:r>
            <a:r>
              <a:rPr lang="fr-FR" sz="2000" i="0" u="none" strike="noStrike" dirty="0">
                <a:effectLst/>
              </a:rPr>
              <a:t>? </a:t>
            </a:r>
          </a:p>
          <a:p>
            <a:pPr algn="l" fontAlgn="base"/>
            <a:r>
              <a:rPr lang="fr-FR" sz="2000" b="1" i="0" u="none" strike="noStrike" dirty="0" err="1">
                <a:effectLst/>
              </a:rPr>
              <a:t>Interestingly</a:t>
            </a:r>
            <a:r>
              <a:rPr lang="fr-FR" sz="2000" b="1" i="0" u="none" strike="noStrike" dirty="0">
                <a:effectLst/>
              </a:rPr>
              <a:t>, about 58% of </a:t>
            </a:r>
            <a:r>
              <a:rPr lang="fr-FR" sz="2000" b="1" i="0" u="none" strike="noStrike" dirty="0" err="1">
                <a:effectLst/>
              </a:rPr>
              <a:t>these</a:t>
            </a:r>
            <a:r>
              <a:rPr lang="fr-FR" sz="2000" b="1" i="0" u="none" strike="noStrike" dirty="0">
                <a:effectLst/>
              </a:rPr>
              <a:t> </a:t>
            </a:r>
            <a:r>
              <a:rPr lang="fr-FR" sz="2000" b="1" i="0" u="none" strike="noStrike" dirty="0" err="1">
                <a:effectLst/>
              </a:rPr>
              <a:t>very</a:t>
            </a:r>
            <a:r>
              <a:rPr lang="fr-FR" sz="2000" b="1" i="0" u="none" strike="noStrike" dirty="0">
                <a:effectLst/>
              </a:rPr>
              <a:t> large deals </a:t>
            </a:r>
            <a:r>
              <a:rPr lang="fr-FR" sz="2000" b="1" i="0" u="none" strike="noStrike" dirty="0" err="1">
                <a:effectLst/>
              </a:rPr>
              <a:t>occurred</a:t>
            </a:r>
            <a:r>
              <a:rPr lang="fr-FR" sz="2000" b="1" i="0" u="none" strike="noStrike" dirty="0">
                <a:effectLst/>
              </a:rPr>
              <a:t> in the services </a:t>
            </a:r>
            <a:r>
              <a:rPr lang="fr-FR" sz="2000" b="1" i="0" u="none" strike="noStrike" dirty="0" err="1">
                <a:effectLst/>
              </a:rPr>
              <a:t>sector</a:t>
            </a:r>
            <a:r>
              <a:rPr lang="fr-FR" sz="2000" b="0" i="0" u="none" strike="noStrike" dirty="0">
                <a:effectLst/>
              </a:rPr>
              <a:t>.</a:t>
            </a:r>
            <a:r>
              <a:rPr lang="fr-FR" sz="2000" b="0" i="0" u="none" strike="noStrike" baseline="30000" dirty="0">
                <a:effectLst/>
              </a:rPr>
              <a:t>[</a:t>
            </a:r>
            <a:r>
              <a:rPr lang="fr-FR" sz="2000" b="0" i="0" u="none" strike="noStrike" baseline="3000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</a:t>
            </a:r>
            <a:r>
              <a:rPr lang="fr-FR" sz="2000" b="0" i="0" u="none" strike="noStrike" baseline="30000" dirty="0">
                <a:effectLst/>
              </a:rPr>
              <a:t>] (2015)</a:t>
            </a:r>
          </a:p>
          <a:p>
            <a:pPr algn="l" fontAlgn="base"/>
            <a:endParaRPr lang="fr-FR" sz="2000" baseline="30000" dirty="0"/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dirty="0"/>
              <a:t>Evolution </a:t>
            </a:r>
            <a:r>
              <a:rPr lang="fr-FR" sz="2000" dirty="0" err="1"/>
              <a:t>since</a:t>
            </a:r>
            <a:r>
              <a:rPr lang="fr-FR" sz="2000" dirty="0"/>
              <a:t> 2000:</a:t>
            </a:r>
          </a:p>
          <a:p>
            <a:pPr algn="l" fontAlgn="base"/>
            <a:r>
              <a:rPr lang="fr-FR" sz="2000" b="0" i="0" u="none" strike="noStrike" dirty="0">
                <a:effectLst/>
              </a:rPr>
              <a:t>On </a:t>
            </a:r>
            <a:r>
              <a:rPr lang="fr-FR" sz="2000" b="0" i="0" u="none" strike="noStrike" dirty="0" err="1">
                <a:effectLst/>
              </a:rPr>
              <a:t>average</a:t>
            </a:r>
            <a:r>
              <a:rPr lang="fr-FR" sz="2000" b="0" i="0" u="none" strike="noStrike" dirty="0">
                <a:effectLst/>
              </a:rPr>
              <a:t>, </a:t>
            </a:r>
            <a:r>
              <a:rPr lang="fr-FR" sz="2000" b="0" i="0" u="none" strike="noStrike" dirty="0" err="1">
                <a:effectLst/>
              </a:rPr>
              <a:t>between</a:t>
            </a:r>
            <a:r>
              <a:rPr lang="fr-FR" sz="2000" b="0" i="0" u="none" strike="noStrike" dirty="0">
                <a:effectLst/>
              </a:rPr>
              <a:t> 2000 and 2007, EU countries </a:t>
            </a:r>
            <a:r>
              <a:rPr lang="fr-FR" sz="2000" b="0" i="0" u="none" strike="noStrike" dirty="0" err="1">
                <a:effectLst/>
              </a:rPr>
              <a:t>attracted</a:t>
            </a:r>
            <a:r>
              <a:rPr lang="fr-FR" sz="2000" b="0" i="0" u="none" strike="noStrike" dirty="0">
                <a:effectLst/>
              </a:rPr>
              <a:t> 43.1% of the </a:t>
            </a:r>
            <a:r>
              <a:rPr lang="fr-FR" sz="2000" b="0" i="0" u="none" strike="noStrike" dirty="0" err="1">
                <a:effectLst/>
              </a:rPr>
              <a:t>world’s</a:t>
            </a:r>
            <a:r>
              <a:rPr lang="fr-FR" sz="2000" b="0" i="0" u="none" strike="noStrike" dirty="0">
                <a:effectLst/>
              </a:rPr>
              <a:t> FDI, </a:t>
            </a:r>
            <a:r>
              <a:rPr lang="fr-FR" sz="2000" b="0" i="0" u="none" strike="noStrike" dirty="0" err="1">
                <a:effectLst/>
              </a:rPr>
              <a:t>while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other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advanced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economies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attracted</a:t>
            </a:r>
            <a:r>
              <a:rPr lang="fr-FR" sz="2000" b="0" i="0" u="none" strike="noStrike" dirty="0">
                <a:effectLst/>
              </a:rPr>
              <a:t> 23.8% and </a:t>
            </a:r>
            <a:r>
              <a:rPr lang="fr-FR" sz="2000" b="0" i="0" u="none" strike="noStrike" dirty="0" err="1">
                <a:effectLst/>
              </a:rPr>
              <a:t>EMEs</a:t>
            </a:r>
            <a:r>
              <a:rPr lang="fr-FR" sz="2000" b="0" i="0" u="none" strike="noStrike" dirty="0">
                <a:effectLst/>
              </a:rPr>
              <a:t> 33%. By </a:t>
            </a:r>
            <a:r>
              <a:rPr lang="fr-FR" sz="2000" b="0" i="0" u="none" strike="noStrike" dirty="0" err="1">
                <a:effectLst/>
              </a:rPr>
              <a:t>contrast</a:t>
            </a:r>
            <a:r>
              <a:rPr lang="fr-FR" sz="2000" b="0" i="0" u="none" strike="noStrike" dirty="0">
                <a:effectLst/>
              </a:rPr>
              <a:t>, </a:t>
            </a:r>
            <a:r>
              <a:rPr lang="fr-FR" sz="2000" b="1" i="0" u="none" strike="noStrike" dirty="0">
                <a:effectLst/>
              </a:rPr>
              <a:t>in the </a:t>
            </a:r>
            <a:r>
              <a:rPr lang="fr-FR" sz="2000" b="1" i="0" u="none" strike="noStrike" dirty="0" err="1">
                <a:effectLst/>
              </a:rPr>
              <a:t>period</a:t>
            </a:r>
            <a:r>
              <a:rPr lang="fr-FR" sz="2000" b="1" i="0" u="none" strike="noStrike" dirty="0">
                <a:effectLst/>
              </a:rPr>
              <a:t> 2008‑16 </a:t>
            </a:r>
            <a:r>
              <a:rPr lang="fr-FR" sz="2000" b="1" i="0" u="none" strike="noStrike" dirty="0" err="1">
                <a:effectLst/>
              </a:rPr>
              <a:t>there</a:t>
            </a:r>
            <a:r>
              <a:rPr lang="fr-FR" sz="2000" b="1" i="0" u="none" strike="noStrike" dirty="0">
                <a:effectLst/>
              </a:rPr>
              <a:t> </a:t>
            </a:r>
            <a:r>
              <a:rPr lang="fr-FR" sz="2000" b="1" i="0" u="none" strike="noStrike" dirty="0" err="1">
                <a:effectLst/>
              </a:rPr>
              <a:t>was</a:t>
            </a:r>
            <a:r>
              <a:rPr lang="fr-FR" sz="2000" b="1" i="0" u="none" strike="noStrike" dirty="0">
                <a:effectLst/>
              </a:rPr>
              <a:t> a </a:t>
            </a:r>
            <a:r>
              <a:rPr lang="fr-FR" sz="2000" b="1" i="0" u="none" strike="noStrike" dirty="0" err="1">
                <a:effectLst/>
              </a:rPr>
              <a:t>significant</a:t>
            </a:r>
            <a:r>
              <a:rPr lang="fr-FR" sz="2000" b="1" i="0" u="none" strike="noStrike" dirty="0">
                <a:effectLst/>
              </a:rPr>
              <a:t> shift in the distribution of FDI in </a:t>
            </a:r>
            <a:r>
              <a:rPr lang="fr-FR" sz="2000" b="1" i="0" u="none" strike="noStrike" dirty="0" err="1">
                <a:effectLst/>
              </a:rPr>
              <a:t>favour</a:t>
            </a:r>
            <a:r>
              <a:rPr lang="fr-FR" sz="2000" b="1" i="0" u="none" strike="noStrike" dirty="0">
                <a:effectLst/>
              </a:rPr>
              <a:t> of </a:t>
            </a:r>
            <a:r>
              <a:rPr lang="fr-FR" sz="2000" b="1" i="0" u="none" strike="noStrike" dirty="0" err="1">
                <a:effectLst/>
              </a:rPr>
              <a:t>EMEs</a:t>
            </a:r>
            <a:r>
              <a:rPr lang="fr-FR" sz="2000" b="1" i="0" u="none" strike="noStrike" dirty="0">
                <a:effectLst/>
              </a:rPr>
              <a:t> and to the </a:t>
            </a:r>
            <a:r>
              <a:rPr lang="fr-FR" sz="2000" b="1" i="0" u="none" strike="noStrike" dirty="0" err="1">
                <a:effectLst/>
              </a:rPr>
              <a:t>detriment</a:t>
            </a:r>
            <a:r>
              <a:rPr lang="fr-FR" sz="2000" b="1" i="0" u="none" strike="noStrike" dirty="0">
                <a:effectLst/>
              </a:rPr>
              <a:t> of the EU</a:t>
            </a:r>
            <a:r>
              <a:rPr lang="fr-FR" sz="2000" b="0" i="0" u="none" strike="noStrike" dirty="0">
                <a:effectLst/>
              </a:rPr>
              <a:t>.  The top </a:t>
            </a:r>
            <a:r>
              <a:rPr lang="fr-FR" sz="2000" b="0" i="0" u="none" strike="noStrike" dirty="0" err="1">
                <a:effectLst/>
              </a:rPr>
              <a:t>three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investors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being</a:t>
            </a:r>
            <a:r>
              <a:rPr lang="fr-FR" sz="2000" b="0" i="0" u="none" strike="noStrike" dirty="0">
                <a:effectLst/>
              </a:rPr>
              <a:t> China, Singapore and Brazil.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Latest</a:t>
            </a:r>
            <a:r>
              <a:rPr lang="fr-FR" sz="2000" dirty="0"/>
              <a:t> trend?</a:t>
            </a:r>
          </a:p>
          <a:p>
            <a:r>
              <a:rPr lang="fr-FR" sz="2000" dirty="0"/>
              <a:t> relocation of FDI Ex: </a:t>
            </a:r>
            <a:r>
              <a:rPr lang="fr-FR" sz="2000" dirty="0" err="1"/>
              <a:t>China’s</a:t>
            </a:r>
            <a:r>
              <a:rPr lang="fr-FR" sz="2000" dirty="0"/>
              <a:t> </a:t>
            </a:r>
            <a:r>
              <a:rPr lang="fr-FR" sz="2000" dirty="0" err="1"/>
              <a:t>investment</a:t>
            </a:r>
            <a:r>
              <a:rPr lang="fr-FR" sz="2000" dirty="0"/>
              <a:t> </a:t>
            </a:r>
            <a:r>
              <a:rPr lang="fr-FR" sz="2000" dirty="0" err="1"/>
              <a:t>into</a:t>
            </a:r>
            <a:r>
              <a:rPr lang="fr-FR" sz="2000" dirty="0"/>
              <a:t> Vietnam</a:t>
            </a:r>
            <a:r>
              <a:rPr lang="fr-FR" sz="2000" b="0" i="0" u="none" strike="noStrike" dirty="0">
                <a:effectLst/>
              </a:rPr>
              <a:t> : </a:t>
            </a:r>
            <a:r>
              <a:rPr lang="fr-FR" sz="2000" b="0" i="0" u="none" strike="noStrike" dirty="0" err="1">
                <a:effectLst/>
              </a:rPr>
              <a:t>investment</a:t>
            </a:r>
            <a:r>
              <a:rPr lang="fr-FR" sz="2000" b="0" i="0" u="none" strike="noStrike" dirty="0">
                <a:effectLst/>
              </a:rPr>
              <a:t> ‘</a:t>
            </a:r>
            <a:r>
              <a:rPr lang="fr-FR" sz="2000" b="0" i="0" u="none" strike="noStrike" dirty="0" err="1">
                <a:effectLst/>
              </a:rPr>
              <a:t>retooling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within</a:t>
            </a:r>
            <a:r>
              <a:rPr lang="fr-FR" sz="2000" b="0" i="0" u="none" strike="noStrike" dirty="0">
                <a:effectLst/>
              </a:rPr>
              <a:t> Asia </a:t>
            </a:r>
            <a:r>
              <a:rPr lang="fr-FR" sz="2000" b="0" i="0" u="none" strike="noStrike" dirty="0" err="1">
                <a:effectLst/>
              </a:rPr>
              <a:t>from</a:t>
            </a:r>
            <a:r>
              <a:rPr lang="fr-FR" sz="2000" b="0" i="0" u="none" strike="noStrike" dirty="0">
                <a:effectLst/>
              </a:rPr>
              <a:t> North East to South East Asia’</a:t>
            </a:r>
          </a:p>
          <a:p>
            <a:r>
              <a:rPr lang="fr-FR" sz="2000" b="0" i="0" u="none" strike="noStrike" dirty="0">
                <a:effectLst/>
                <a:hlinkClick r:id="rId6"/>
              </a:rPr>
              <a:t>https://www.youtube.com/watch?v=wg0HDeMmZFo</a:t>
            </a:r>
            <a:endParaRPr lang="fr-FR" sz="2000" b="0" i="0" u="none" strike="noStrike" dirty="0">
              <a:effectLst/>
            </a:endParaRPr>
          </a:p>
          <a:p>
            <a:pPr algn="l" fontAlgn="base"/>
            <a:endParaRPr lang="fr-FR" sz="2000" b="0" i="0" u="none" strike="noStrike" dirty="0">
              <a:effectLst/>
            </a:endParaRPr>
          </a:p>
          <a:p>
            <a:pPr algn="l" fontAlgn="base"/>
            <a:endParaRPr lang="fr-FR" b="0" i="0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fr-FR" baseline="30000" dirty="0">
              <a:solidFill>
                <a:srgbClr val="555555"/>
              </a:solidFill>
              <a:latin typeface="Open Sans" panose="020B0606030504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D6331A0-22EB-93BE-3035-68D78FAFFBAB}"/>
              </a:ext>
            </a:extLst>
          </p:cNvPr>
          <p:cNvGrpSpPr/>
          <p:nvPr/>
        </p:nvGrpSpPr>
        <p:grpSpPr>
          <a:xfrm>
            <a:off x="10321521" y="2330961"/>
            <a:ext cx="360" cy="360"/>
            <a:chOff x="10321521" y="233096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Encre 1">
                  <a:extLst>
                    <a:ext uri="{FF2B5EF4-FFF2-40B4-BE49-F238E27FC236}">
                      <a16:creationId xmlns:a16="http://schemas.microsoft.com/office/drawing/2014/main" id="{8A515104-E196-ED08-5AF6-8BFC8A95C07E}"/>
                    </a:ext>
                  </a:extLst>
                </p14:cNvPr>
                <p14:cNvContentPartPr/>
                <p14:nvPr/>
              </p14:nvContentPartPr>
              <p14:xfrm>
                <a:off x="10321521" y="2330961"/>
                <a:ext cx="360" cy="360"/>
              </p14:xfrm>
            </p:contentPart>
          </mc:Choice>
          <mc:Fallback xmlns="">
            <p:pic>
              <p:nvPicPr>
                <p:cNvPr id="2" name="Encre 1">
                  <a:extLst>
                    <a:ext uri="{FF2B5EF4-FFF2-40B4-BE49-F238E27FC236}">
                      <a16:creationId xmlns:a16="http://schemas.microsoft.com/office/drawing/2014/main" id="{8A515104-E196-ED08-5AF6-8BFC8A95C0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2881" y="23219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53A4B732-F623-2CFB-55B5-04F01A296CBE}"/>
                    </a:ext>
                  </a:extLst>
                </p14:cNvPr>
                <p14:cNvContentPartPr/>
                <p14:nvPr/>
              </p14:nvContentPartPr>
              <p14:xfrm>
                <a:off x="10321521" y="2330961"/>
                <a:ext cx="360" cy="3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53A4B732-F623-2CFB-55B5-04F01A296C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2881" y="23219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28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F72A0AB-B830-B830-B830-D5D3AB25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BF78A739-D7F4-E343-F5B8-387DD843D552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BF78A739-D7F4-E343-F5B8-387DD843D5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4400E0F3-D4F6-524C-EE56-E2B19EC2B596}"/>
              </a:ext>
            </a:extLst>
          </p:cNvPr>
          <p:cNvSpPr txBox="1"/>
          <p:nvPr/>
        </p:nvSpPr>
        <p:spPr>
          <a:xfrm>
            <a:off x="1477911" y="967561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D66178-BD02-962E-6AEA-1E42516F0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883"/>
            <a:ext cx="6752492" cy="67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2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E4130C8-25C1-254D-AED3-B51C065CF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8B8126D7-3786-4EA7-33E9-BC1ED48E2D17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8B8126D7-3786-4EA7-33E9-BC1ED48E2D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E4D899AF-20D6-16CA-83B8-1A86C3424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67088B-F55D-C45C-0C03-4C484B982F47}"/>
              </a:ext>
            </a:extLst>
          </p:cNvPr>
          <p:cNvSpPr txBox="1"/>
          <p:nvPr/>
        </p:nvSpPr>
        <p:spPr>
          <a:xfrm>
            <a:off x="1477911" y="967561"/>
            <a:ext cx="30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CFB078-CB16-DEF1-FE32-00A297C05EEA}"/>
              </a:ext>
            </a:extLst>
          </p:cNvPr>
          <p:cNvSpPr txBox="1"/>
          <p:nvPr/>
        </p:nvSpPr>
        <p:spPr>
          <a:xfrm>
            <a:off x="42528" y="1594884"/>
            <a:ext cx="121350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FR" sz="2400" b="0" i="0" u="none" strike="noStrike" dirty="0">
                <a:effectLst/>
              </a:rPr>
              <a:t>M&amp;A or Greenfield?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fontAlgn="base">
              <a:buFontTx/>
              <a:buChar char="-"/>
            </a:pPr>
            <a:r>
              <a:rPr lang="fr-FR" sz="2400" u="sng" dirty="0"/>
              <a:t>For </a:t>
            </a:r>
            <a:r>
              <a:rPr lang="fr-FR" sz="2400" u="sng" dirty="0" err="1"/>
              <a:t>inflows</a:t>
            </a:r>
            <a:r>
              <a:rPr lang="fr-FR" sz="2400" dirty="0"/>
              <a:t>: </a:t>
            </a:r>
          </a:p>
          <a:p>
            <a:pPr fontAlgn="base"/>
            <a:r>
              <a:rPr lang="fr-FR" sz="2400" b="0" i="0" u="none" strike="noStrike" dirty="0" err="1">
                <a:effectLst/>
              </a:rPr>
              <a:t>M&amp;As</a:t>
            </a:r>
            <a:r>
              <a:rPr lang="fr-FR" sz="2400" b="0" i="0" u="none" strike="noStrike" dirty="0">
                <a:effectLst/>
              </a:rPr>
              <a:t> are the main mode of entry </a:t>
            </a:r>
            <a:r>
              <a:rPr lang="fr-FR" sz="2400" b="0" i="0" u="none" strike="noStrike" dirty="0" err="1">
                <a:effectLst/>
              </a:rPr>
              <a:t>into</a:t>
            </a:r>
            <a:r>
              <a:rPr lang="fr-FR" sz="2400" b="0" i="0" u="none" strike="noStrike" dirty="0">
                <a:effectLst/>
              </a:rPr>
              <a:t> EU countries and </a:t>
            </a:r>
            <a:r>
              <a:rPr lang="fr-FR" sz="2400" b="0" i="0" u="none" strike="noStrike" dirty="0" err="1">
                <a:effectLst/>
              </a:rPr>
              <a:t>other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advanced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economies</a:t>
            </a:r>
            <a:r>
              <a:rPr lang="fr-FR" sz="2400" b="0" i="0" u="none" strike="noStrike" dirty="0">
                <a:effectLst/>
              </a:rPr>
              <a:t>, </a:t>
            </a:r>
            <a:r>
              <a:rPr lang="fr-FR" sz="2400" b="0" i="0" u="none" strike="noStrike" dirty="0" err="1">
                <a:effectLst/>
              </a:rPr>
              <a:t>while</a:t>
            </a:r>
            <a:r>
              <a:rPr lang="fr-FR" sz="2400" b="0" i="0" u="none" strike="noStrike" dirty="0">
                <a:effectLst/>
              </a:rPr>
              <a:t> GI </a:t>
            </a:r>
            <a:r>
              <a:rPr lang="fr-FR" sz="2400" b="0" i="0" u="none" strike="noStrike" dirty="0" err="1">
                <a:effectLst/>
              </a:rPr>
              <a:t>is</a:t>
            </a:r>
            <a:r>
              <a:rPr lang="fr-FR" sz="2400" b="0" i="0" u="none" strike="noStrike" dirty="0">
                <a:effectLst/>
              </a:rPr>
              <a:t> the </a:t>
            </a:r>
            <a:r>
              <a:rPr lang="fr-FR" sz="2400" b="0" i="0" u="none" strike="noStrike" dirty="0" err="1">
                <a:effectLst/>
              </a:rPr>
              <a:t>most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common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form</a:t>
            </a:r>
            <a:r>
              <a:rPr lang="fr-FR" sz="2400" b="0" i="0" u="none" strike="noStrike" dirty="0">
                <a:effectLst/>
              </a:rPr>
              <a:t> of IFDI in </a:t>
            </a:r>
            <a:r>
              <a:rPr lang="fr-FR" sz="2400" b="0" i="0" u="none" strike="noStrike" dirty="0" err="1">
                <a:effectLst/>
              </a:rPr>
              <a:t>EMEs</a:t>
            </a:r>
            <a:r>
              <a:rPr lang="fr-FR" sz="2400" b="0" i="0" u="none" strike="noStrike" dirty="0">
                <a:effectLst/>
              </a:rPr>
              <a:t>. </a:t>
            </a:r>
          </a:p>
          <a:p>
            <a:pPr marL="342900" indent="-342900" fontAlgn="base">
              <a:buFontTx/>
              <a:buChar char="-"/>
            </a:pPr>
            <a:r>
              <a:rPr lang="fr-FR" sz="2400" b="0" i="0" u="sng" strike="noStrike" dirty="0">
                <a:effectLst/>
              </a:rPr>
              <a:t>For </a:t>
            </a:r>
            <a:r>
              <a:rPr lang="fr-FR" sz="2400" b="0" i="0" u="sng" strike="noStrike" dirty="0" err="1">
                <a:effectLst/>
              </a:rPr>
              <a:t>outflows</a:t>
            </a:r>
            <a:endParaRPr lang="fr-FR" sz="2400" dirty="0"/>
          </a:p>
          <a:p>
            <a:pPr fontAlgn="base"/>
            <a:r>
              <a:rPr lang="fr-FR" sz="2400" b="0" i="0" u="none" strike="noStrike" dirty="0" err="1">
                <a:effectLst/>
              </a:rPr>
              <a:t>M&amp;As</a:t>
            </a:r>
            <a:r>
              <a:rPr lang="fr-FR" sz="2400" b="0" i="0" u="none" strike="noStrike" dirty="0">
                <a:effectLst/>
              </a:rPr>
              <a:t> and GI are </a:t>
            </a:r>
            <a:r>
              <a:rPr lang="fr-FR" sz="2400" b="0" i="0" u="none" strike="noStrike" dirty="0" err="1">
                <a:effectLst/>
              </a:rPr>
              <a:t>similar</a:t>
            </a:r>
            <a:r>
              <a:rPr lang="fr-FR" sz="2400" b="0" i="0" u="none" strike="noStrike" dirty="0">
                <a:effectLst/>
              </a:rPr>
              <a:t> in importance for the EU and </a:t>
            </a:r>
            <a:r>
              <a:rPr lang="fr-FR" sz="2400" b="0" i="0" u="none" strike="noStrike" dirty="0" err="1">
                <a:effectLst/>
              </a:rPr>
              <a:t>other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advanced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economies</a:t>
            </a:r>
            <a:r>
              <a:rPr lang="fr-FR" sz="2400" b="0" i="0" u="none" strike="noStrike" dirty="0">
                <a:effectLst/>
              </a:rPr>
              <a:t>, </a:t>
            </a:r>
            <a:r>
              <a:rPr lang="fr-FR" sz="2400" b="0" i="0" u="none" strike="noStrike" dirty="0" err="1">
                <a:effectLst/>
              </a:rPr>
              <a:t>whereas</a:t>
            </a:r>
            <a:r>
              <a:rPr lang="fr-FR" sz="2400" b="0" i="0" u="none" strike="noStrike" dirty="0">
                <a:effectLst/>
              </a:rPr>
              <a:t> GI </a:t>
            </a:r>
            <a:r>
              <a:rPr lang="fr-FR" sz="2400" b="0" i="0" u="none" strike="noStrike" dirty="0" err="1">
                <a:effectLst/>
              </a:rPr>
              <a:t>is</a:t>
            </a:r>
            <a:r>
              <a:rPr lang="fr-FR" sz="2400" b="0" i="0" u="none" strike="noStrike" dirty="0">
                <a:effectLst/>
              </a:rPr>
              <a:t> the </a:t>
            </a:r>
            <a:r>
              <a:rPr lang="fr-FR" sz="2400" b="0" i="0" u="none" strike="noStrike" dirty="0" err="1">
                <a:effectLst/>
              </a:rPr>
              <a:t>preferred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form</a:t>
            </a:r>
            <a:r>
              <a:rPr lang="fr-FR" sz="2400" b="0" i="0" u="none" strike="noStrike" dirty="0">
                <a:effectLst/>
              </a:rPr>
              <a:t> of FDI for </a:t>
            </a:r>
            <a:r>
              <a:rPr lang="fr-FR" sz="2400" b="0" i="0" u="none" strike="noStrike" dirty="0" err="1">
                <a:effectLst/>
              </a:rPr>
              <a:t>EMEs</a:t>
            </a:r>
            <a:r>
              <a:rPr lang="fr-FR" sz="2400" b="0" i="0" u="none" strike="noStrike" dirty="0">
                <a:effectLst/>
              </a:rPr>
              <a:t>. </a:t>
            </a:r>
          </a:p>
          <a:p>
            <a:pPr fontAlgn="base"/>
            <a:endParaRPr lang="fr-FR" sz="2400" dirty="0"/>
          </a:p>
          <a:p>
            <a:pPr marL="342900" indent="-342900" fontAlgn="base">
              <a:buFontTx/>
              <a:buChar char="-"/>
            </a:pPr>
            <a:r>
              <a:rPr lang="fr-FR" sz="2400" u="sng" dirty="0" err="1"/>
              <a:t>Sector</a:t>
            </a:r>
            <a:r>
              <a:rPr lang="fr-FR" sz="2400" b="0" i="0" u="sng" strike="noStrike" dirty="0">
                <a:effectLst/>
              </a:rPr>
              <a:t> of FDI</a:t>
            </a:r>
          </a:p>
          <a:p>
            <a:pPr fontAlgn="base"/>
            <a:r>
              <a:rPr lang="fr-FR" sz="2400" b="0" i="0" u="none" strike="noStrike" dirty="0" err="1">
                <a:effectLst/>
              </a:rPr>
              <a:t>Nearly</a:t>
            </a:r>
            <a:r>
              <a:rPr lang="fr-FR" sz="2400" b="0" i="0" u="none" strike="noStrike" dirty="0">
                <a:effectLst/>
              </a:rPr>
              <a:t> 70% of </a:t>
            </a:r>
            <a:r>
              <a:rPr lang="fr-FR" sz="2400" b="0" i="0" u="none" strike="noStrike" dirty="0" err="1">
                <a:effectLst/>
              </a:rPr>
              <a:t>M&amp;As</a:t>
            </a:r>
            <a:r>
              <a:rPr lang="fr-FR" sz="2400" b="0" i="0" u="none" strike="noStrike" dirty="0">
                <a:effectLst/>
              </a:rPr>
              <a:t> are </a:t>
            </a:r>
            <a:r>
              <a:rPr lang="fr-FR" sz="2400" b="0" i="0" u="none" strike="noStrike" dirty="0" err="1">
                <a:effectLst/>
              </a:rPr>
              <a:t>directed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towards</a:t>
            </a:r>
            <a:r>
              <a:rPr lang="fr-FR" sz="2400" b="0" i="0" u="none" strike="noStrike" dirty="0">
                <a:effectLst/>
              </a:rPr>
              <a:t> the services </a:t>
            </a:r>
            <a:r>
              <a:rPr lang="fr-FR" sz="2400" b="0" i="0" u="none" strike="noStrike" dirty="0" err="1">
                <a:effectLst/>
              </a:rPr>
              <a:t>sector</a:t>
            </a:r>
            <a:r>
              <a:rPr lang="fr-FR" sz="2400" b="0" i="0" u="none" strike="noStrike" dirty="0">
                <a:effectLst/>
              </a:rPr>
              <a:t>, </a:t>
            </a:r>
            <a:r>
              <a:rPr lang="fr-FR" sz="2400" b="0" i="0" u="none" strike="noStrike" dirty="0" err="1">
                <a:effectLst/>
              </a:rPr>
              <a:t>while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GIs</a:t>
            </a:r>
            <a:r>
              <a:rPr lang="fr-FR" sz="2400" b="0" i="0" u="none" strike="noStrike" dirty="0">
                <a:effectLst/>
              </a:rPr>
              <a:t> are </a:t>
            </a:r>
            <a:r>
              <a:rPr lang="fr-FR" sz="2400" b="0" i="0" u="none" strike="noStrike" dirty="0" err="1">
                <a:effectLst/>
              </a:rPr>
              <a:t>evenly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distributed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between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manufacturig</a:t>
            </a:r>
            <a:r>
              <a:rPr lang="fr-FR" sz="2400" b="0" i="0" u="none" strike="noStrike" dirty="0">
                <a:effectLst/>
              </a:rPr>
              <a:t> and services.</a:t>
            </a:r>
          </a:p>
          <a:p>
            <a:pPr algn="l" fontAlgn="base"/>
            <a:endParaRPr lang="fr-FR" baseline="30000" dirty="0">
              <a:solidFill>
                <a:srgbClr val="555555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A72756-769D-907A-AE31-8C81AD053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B46F9DC3-F3B1-E4DF-D3C2-3B840F84178D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B46F9DC3-F3B1-E4DF-D3C2-3B840F8417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BFC82685-A5EE-F785-019E-BD8A04F93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79B578-039E-6502-CA7F-1DBED0D16C6B}"/>
              </a:ext>
            </a:extLst>
          </p:cNvPr>
          <p:cNvSpPr txBox="1"/>
          <p:nvPr/>
        </p:nvSpPr>
        <p:spPr>
          <a:xfrm>
            <a:off x="53553" y="879637"/>
            <a:ext cx="11196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INVESTMENT:</a:t>
            </a:r>
            <a:r>
              <a:rPr lang="fr-FR" sz="2000" dirty="0"/>
              <a:t> stocks of FDI of a few G20 countries, </a:t>
            </a:r>
            <a:r>
              <a:rPr lang="fr-FR" sz="2000" dirty="0" err="1"/>
              <a:t>outflows</a:t>
            </a:r>
            <a:r>
              <a:rPr lang="fr-FR" sz="2000" dirty="0"/>
              <a:t> and </a:t>
            </a:r>
            <a:r>
              <a:rPr lang="fr-FR" sz="2000" dirty="0" err="1"/>
              <a:t>inflows</a:t>
            </a:r>
            <a:r>
              <a:rPr lang="fr-FR" sz="2000" dirty="0"/>
              <a:t> in 2022 in Million $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95E534-E593-A4F5-3EFB-52882CF01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" y="1311978"/>
            <a:ext cx="9111845" cy="47750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BE8604-5549-85C5-BAFE-2404F5FAE50E}"/>
              </a:ext>
            </a:extLst>
          </p:cNvPr>
          <p:cNvSpPr txBox="1"/>
          <p:nvPr/>
        </p:nvSpPr>
        <p:spPr>
          <a:xfrm>
            <a:off x="667265" y="6241111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Source : OCDE, 2023</a:t>
            </a:r>
          </a:p>
          <a:p>
            <a:endParaRPr lang="fr-FR" dirty="0"/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id="{9D850823-F2EE-B703-E0A4-2DE051CE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3810"/>
            <a:ext cx="2062914" cy="27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B0D66CA-B5D2-9ED9-C227-12D62CBE6D8A}"/>
              </a:ext>
            </a:extLst>
          </p:cNvPr>
          <p:cNvSpPr txBox="1"/>
          <p:nvPr/>
        </p:nvSpPr>
        <p:spPr>
          <a:xfrm>
            <a:off x="9595845" y="1468580"/>
            <a:ext cx="24160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US </a:t>
            </a:r>
            <a:r>
              <a:rPr lang="fr-FR" dirty="0" err="1"/>
              <a:t>remains</a:t>
            </a:r>
            <a:r>
              <a:rPr lang="fr-FR" dirty="0"/>
              <a:t> by far the first </a:t>
            </a:r>
            <a:r>
              <a:rPr lang="fr-FR" dirty="0" err="1"/>
              <a:t>recipient</a:t>
            </a:r>
            <a:r>
              <a:rPr lang="fr-FR" dirty="0"/>
              <a:t> for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reasons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Vast</a:t>
            </a:r>
            <a:r>
              <a:rPr lang="fr-FR" dirty="0"/>
              <a:t> </a:t>
            </a:r>
            <a:r>
              <a:rPr lang="fr-FR" dirty="0" err="1"/>
              <a:t>domestic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, productive labour force</a:t>
            </a:r>
          </a:p>
          <a:p>
            <a:pPr marL="285750" indent="-285750">
              <a:buFontTx/>
              <a:buChar char="-"/>
            </a:pPr>
            <a:r>
              <a:rPr lang="fr-FR" dirty="0"/>
              <a:t>Reliable and transparent justice system</a:t>
            </a:r>
          </a:p>
          <a:p>
            <a:pPr marL="285750" indent="-285750">
              <a:buFontTx/>
              <a:buChar char="-"/>
            </a:pPr>
            <a:r>
              <a:rPr lang="fr-FR" dirty="0"/>
              <a:t>Good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collect</a:t>
            </a:r>
            <a:r>
              <a:rPr lang="fr-FR" dirty="0"/>
              <a:t> taxes</a:t>
            </a:r>
          </a:p>
          <a:p>
            <a:pPr marL="285750" indent="-285750">
              <a:buFontTx/>
              <a:buChar char="-"/>
            </a:pPr>
            <a:r>
              <a:rPr lang="fr-FR" dirty="0"/>
              <a:t>Innovation-</a:t>
            </a:r>
            <a:r>
              <a:rPr lang="fr-FR" dirty="0" err="1"/>
              <a:t>friendly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4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7C69A-2CAE-11F0-C546-B22297E33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CAE29-72D3-DCDE-40B4-75BE08A8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18A5ED-C382-7E26-1988-1BEC9EC04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5627"/>
            <a:ext cx="9144000" cy="5105047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sz="2600" b="1" dirty="0"/>
              <a:t>Impressive figures..</a:t>
            </a:r>
          </a:p>
          <a:p>
            <a:pPr algn="l"/>
            <a:endParaRPr lang="fr-FR" dirty="0"/>
          </a:p>
          <a:p>
            <a:pPr algn="l"/>
            <a:r>
              <a:rPr lang="fr-FR" b="0" i="0" u="none" strike="noStrike" dirty="0">
                <a:effectLst/>
              </a:rPr>
              <a:t>The </a:t>
            </a:r>
            <a:r>
              <a:rPr lang="fr-FR" b="0" i="0" u="none" strike="noStrike" dirty="0" err="1">
                <a:effectLst/>
              </a:rPr>
              <a:t>foreign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activities</a:t>
            </a:r>
            <a:r>
              <a:rPr lang="fr-FR" b="0" i="0" u="none" strike="noStrike" dirty="0">
                <a:effectLst/>
              </a:rPr>
              <a:t> of </a:t>
            </a:r>
            <a:r>
              <a:rPr lang="fr-FR" b="0" i="0" u="none" strike="noStrike" dirty="0" err="1">
                <a:effectLst/>
              </a:rPr>
              <a:t>these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firms</a:t>
            </a:r>
            <a:r>
              <a:rPr lang="fr-FR" b="0" i="0" u="none" strike="noStrike" dirty="0">
                <a:effectLst/>
              </a:rPr>
              <a:t> are impressive </a:t>
            </a:r>
            <a:r>
              <a:rPr lang="fr-FR" b="0" i="0" u="none" strike="noStrike" dirty="0" err="1">
                <a:effectLst/>
              </a:rPr>
              <a:t>even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when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compared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with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some</a:t>
            </a:r>
            <a:r>
              <a:rPr lang="fr-FR" b="0" i="0" u="none" strike="noStrike" dirty="0">
                <a:effectLst/>
              </a:rPr>
              <a:t> nation states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b="0" i="0" u="none" strike="noStrike" dirty="0">
                <a:effectLst/>
              </a:rPr>
              <a:t>he top </a:t>
            </a:r>
            <a:r>
              <a:rPr lang="fr-FR" b="0" i="0" u="none" strike="noStrike" dirty="0" err="1">
                <a:effectLst/>
              </a:rPr>
              <a:t>company</a:t>
            </a:r>
            <a:r>
              <a:rPr lang="fr-FR" b="0" i="0" u="none" strike="noStrike" dirty="0">
                <a:effectLst/>
              </a:rPr>
              <a:t> in </a:t>
            </a:r>
            <a:r>
              <a:rPr lang="fr-FR" b="0" i="0" u="none" strike="noStrike" dirty="0" err="1">
                <a:effectLst/>
              </a:rPr>
              <a:t>terms</a:t>
            </a:r>
            <a:r>
              <a:rPr lang="fr-FR" b="0" i="0" u="none" strike="noStrike" dirty="0">
                <a:effectLst/>
              </a:rPr>
              <a:t> of </a:t>
            </a:r>
            <a:r>
              <a:rPr lang="fr-FR" b="0" i="0" u="none" strike="noStrike" dirty="0" err="1">
                <a:effectLst/>
              </a:rPr>
              <a:t>employment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abroad</a:t>
            </a:r>
            <a:r>
              <a:rPr lang="fr-FR" b="0" i="0" u="none" strike="noStrike" dirty="0">
                <a:effectLst/>
              </a:rPr>
              <a:t> has </a:t>
            </a:r>
            <a:r>
              <a:rPr lang="fr-FR" b="1" i="0" u="none" strike="noStrike" dirty="0">
                <a:effectLst/>
              </a:rPr>
              <a:t>800,000 </a:t>
            </a:r>
            <a:r>
              <a:rPr lang="fr-FR" b="1" i="0" u="none" strike="noStrike" dirty="0" err="1">
                <a:effectLst/>
              </a:rPr>
              <a:t>employees</a:t>
            </a:r>
            <a:r>
              <a:rPr lang="fr-FR" b="0" i="0" u="none" strike="noStrike" dirty="0">
                <a:effectLst/>
              </a:rPr>
              <a:t>, </a:t>
            </a:r>
            <a:r>
              <a:rPr lang="fr-FR" b="0" i="0" u="none" strike="noStrike" dirty="0" err="1">
                <a:effectLst/>
              </a:rPr>
              <a:t>which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is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larger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than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Estonia’s</a:t>
            </a:r>
            <a:r>
              <a:rPr lang="fr-FR" b="0" i="0" u="none" strike="noStrike" dirty="0">
                <a:effectLst/>
              </a:rPr>
              <a:t> total labour force;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b="0" i="0" u="none" strike="noStrike" dirty="0">
                <a:effectLst/>
              </a:rPr>
              <a:t>he </a:t>
            </a:r>
            <a:r>
              <a:rPr lang="fr-FR" b="0" i="0" u="none" strike="noStrike" dirty="0" err="1">
                <a:effectLst/>
              </a:rPr>
              <a:t>foreign</a:t>
            </a:r>
            <a:r>
              <a:rPr lang="fr-FR" b="0" i="0" u="none" strike="noStrike" dirty="0">
                <a:effectLst/>
              </a:rPr>
              <a:t> sales volume of one of the </a:t>
            </a:r>
            <a:r>
              <a:rPr lang="fr-FR" b="0" i="0" u="none" strike="noStrike" dirty="0" err="1">
                <a:effectLst/>
              </a:rPr>
              <a:t>most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prominent</a:t>
            </a:r>
            <a:r>
              <a:rPr lang="fr-FR" b="0" i="0" u="none" strike="noStrike" dirty="0">
                <a:effectLst/>
              </a:rPr>
              <a:t> automotive corporations (</a:t>
            </a:r>
            <a:r>
              <a:rPr lang="fr-FR" b="1" i="0" u="none" strike="noStrike" dirty="0">
                <a:effectLst/>
              </a:rPr>
              <a:t>USD 190 billion) </a:t>
            </a:r>
            <a:r>
              <a:rPr lang="fr-FR" b="0" i="0" u="none" strike="noStrike" dirty="0" err="1">
                <a:effectLst/>
              </a:rPr>
              <a:t>is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equivalent</a:t>
            </a:r>
            <a:r>
              <a:rPr lang="fr-FR" b="0" i="0" u="none" strike="noStrike" dirty="0">
                <a:effectLst/>
              </a:rPr>
              <a:t> to the </a:t>
            </a:r>
            <a:r>
              <a:rPr lang="fr-FR" b="0" i="0" u="none" strike="noStrike" dirty="0" err="1">
                <a:effectLst/>
              </a:rPr>
              <a:t>annual</a:t>
            </a:r>
            <a:r>
              <a:rPr lang="fr-FR" b="0" i="0" u="none" strike="noStrike" dirty="0">
                <a:effectLst/>
              </a:rPr>
              <a:t> GDP of countries like </a:t>
            </a:r>
            <a:r>
              <a:rPr lang="fr-FR" b="0" i="0" u="none" strike="noStrike" dirty="0" err="1">
                <a:effectLst/>
              </a:rPr>
              <a:t>Greece</a:t>
            </a:r>
            <a:r>
              <a:rPr lang="fr-FR" b="0" i="0" u="none" strike="noStrike" dirty="0">
                <a:effectLst/>
              </a:rPr>
              <a:t> and Portugal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b="0" i="0" u="none" strike="noStrike" dirty="0">
                <a:effectLst/>
              </a:rPr>
              <a:t>he </a:t>
            </a:r>
            <a:r>
              <a:rPr lang="fr-FR" b="1" i="0" u="none" strike="noStrike" dirty="0" err="1">
                <a:effectLst/>
              </a:rPr>
              <a:t>foreign</a:t>
            </a:r>
            <a:r>
              <a:rPr lang="fr-FR" b="1" i="0" u="none" strike="noStrike" dirty="0">
                <a:effectLst/>
              </a:rPr>
              <a:t> assets </a:t>
            </a:r>
            <a:r>
              <a:rPr lang="fr-FR" b="0" i="0" u="none" strike="noStrike" dirty="0" err="1">
                <a:effectLst/>
              </a:rPr>
              <a:t>held</a:t>
            </a:r>
            <a:r>
              <a:rPr lang="fr-FR" b="0" i="0" u="none" strike="noStrike" dirty="0">
                <a:effectLst/>
              </a:rPr>
              <a:t> by the </a:t>
            </a:r>
            <a:r>
              <a:rPr lang="fr-FR" b="0" i="0" u="none" strike="noStrike" dirty="0" err="1">
                <a:effectLst/>
              </a:rPr>
              <a:t>largest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oil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company</a:t>
            </a:r>
            <a:r>
              <a:rPr lang="fr-FR" b="0" i="0" u="none" strike="noStrike" dirty="0">
                <a:effectLst/>
              </a:rPr>
              <a:t> (USD 290 billion) are close to the </a:t>
            </a:r>
            <a:r>
              <a:rPr lang="fr-FR" b="0" i="0" u="none" strike="noStrike" dirty="0" err="1">
                <a:effectLst/>
              </a:rPr>
              <a:t>annual</a:t>
            </a:r>
            <a:r>
              <a:rPr lang="fr-FR" b="0" i="0" u="none" strike="noStrike" dirty="0">
                <a:effectLst/>
              </a:rPr>
              <a:t> GDP of </a:t>
            </a:r>
            <a:r>
              <a:rPr lang="fr-FR" b="0" i="0" u="none" strike="noStrike" dirty="0" err="1">
                <a:effectLst/>
              </a:rPr>
              <a:t>economies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such</a:t>
            </a:r>
            <a:r>
              <a:rPr lang="fr-FR" b="0" i="0" u="none" strike="noStrike" dirty="0">
                <a:effectLst/>
              </a:rPr>
              <a:t> as Ireland and Colombia. </a:t>
            </a:r>
            <a:r>
              <a:rPr lang="fr-FR" b="0" i="0" u="none" strike="noStrike" dirty="0" err="1">
                <a:effectLst/>
              </a:rPr>
              <a:t>Similarly</a:t>
            </a:r>
            <a:r>
              <a:rPr lang="fr-FR" b="0" i="0" u="none" strike="noStrike" dirty="0">
                <a:effectLst/>
              </a:rPr>
              <a:t>, the </a:t>
            </a:r>
            <a:r>
              <a:rPr lang="fr-FR" b="0" i="0" u="none" strike="noStrike" dirty="0" err="1">
                <a:effectLst/>
              </a:rPr>
              <a:t>market</a:t>
            </a:r>
            <a:r>
              <a:rPr lang="fr-FR" b="0" i="0" u="none" strike="noStrike" dirty="0">
                <a:effectLst/>
              </a:rPr>
              <a:t> capitalisation of one of the </a:t>
            </a:r>
            <a:r>
              <a:rPr lang="fr-FR" b="0" i="0" u="none" strike="noStrike" dirty="0" err="1">
                <a:effectLst/>
              </a:rPr>
              <a:t>most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prominent</a:t>
            </a:r>
            <a:r>
              <a:rPr lang="fr-FR" b="0" i="0" u="none" strike="noStrike" dirty="0">
                <a:effectLst/>
              </a:rPr>
              <a:t> ICT corporations (2016: </a:t>
            </a:r>
            <a:r>
              <a:rPr lang="fr-FR" b="0" i="0" u="none" strike="noStrike" dirty="0" err="1">
                <a:effectLst/>
              </a:rPr>
              <a:t>around</a:t>
            </a:r>
            <a:r>
              <a:rPr lang="fr-FR" b="0" i="0" u="none" strike="noStrike" dirty="0">
                <a:effectLst/>
              </a:rPr>
              <a:t> USD 600 billion) </a:t>
            </a:r>
            <a:r>
              <a:rPr lang="fr-FR" b="0" i="0" u="none" strike="noStrike" dirty="0" err="1">
                <a:effectLst/>
              </a:rPr>
              <a:t>is</a:t>
            </a:r>
            <a:r>
              <a:rPr lang="fr-FR" b="0" i="0" u="none" strike="noStrike" dirty="0">
                <a:effectLst/>
              </a:rPr>
              <a:t> on a par </a:t>
            </a:r>
            <a:r>
              <a:rPr lang="fr-FR" b="0" i="0" u="none" strike="noStrike" dirty="0" err="1">
                <a:effectLst/>
              </a:rPr>
              <a:t>with</a:t>
            </a:r>
            <a:r>
              <a:rPr lang="fr-FR" b="0" i="0" u="none" strike="noStrike" dirty="0">
                <a:effectLst/>
              </a:rPr>
              <a:t> the GDP of Argentina.</a:t>
            </a:r>
            <a:r>
              <a:rPr lang="fr-FR" b="0" i="0" u="none" strike="noStrike" baseline="30000" dirty="0">
                <a:effectLst/>
              </a:rPr>
              <a:t>[</a:t>
            </a:r>
            <a:r>
              <a:rPr lang="fr-FR" b="0" i="0" u="none" strike="noStrike" baseline="3000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27</a:t>
            </a:r>
            <a:r>
              <a:rPr lang="fr-FR" b="0" i="0" u="none" strike="noStrike" baseline="30000" dirty="0">
                <a:effectLst/>
              </a:rPr>
              <a:t>]</a:t>
            </a:r>
          </a:p>
          <a:p>
            <a:pPr algn="l"/>
            <a:r>
              <a:rPr lang="fr-FR" baseline="30000" dirty="0">
                <a:solidFill>
                  <a:srgbClr val="555555"/>
                </a:solidFill>
                <a:latin typeface="Open Sans" panose="020B0606030504020204" pitchFamily="34" charset="0"/>
              </a:rPr>
              <a:t>(</a:t>
            </a:r>
            <a:r>
              <a:rPr lang="fr-FR" baseline="30000" dirty="0">
                <a:solidFill>
                  <a:srgbClr val="555555"/>
                </a:solidFill>
                <a:latin typeface="Open Sans" panose="020B0606030504020204" pitchFamily="34" charset="0"/>
                <a:hlinkClick r:id="rId4"/>
              </a:rPr>
              <a:t>https://www.ecb.europa.eu/press/economic-bulletin/articles/2018/html/ecb.ebart201804_01.en.html</a:t>
            </a:r>
            <a:r>
              <a:rPr lang="fr-FR" baseline="30000" dirty="0">
                <a:solidFill>
                  <a:srgbClr val="555555"/>
                </a:solidFill>
                <a:latin typeface="Open Sans" panose="020B0606030504020204" pitchFamily="34" charset="0"/>
              </a:rPr>
              <a:t>)</a:t>
            </a:r>
          </a:p>
          <a:p>
            <a:pPr algn="l"/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b="1" dirty="0" err="1"/>
              <a:t>comparison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not </a:t>
            </a:r>
            <a:r>
              <a:rPr lang="fr-FR" b="1" dirty="0" err="1"/>
              <a:t>really</a:t>
            </a:r>
            <a:r>
              <a:rPr lang="fr-FR" b="1" dirty="0"/>
              <a:t> </a:t>
            </a:r>
            <a:r>
              <a:rPr lang="fr-FR" b="1" dirty="0" err="1"/>
              <a:t>valid</a:t>
            </a:r>
            <a:r>
              <a:rPr lang="fr-FR" b="1" dirty="0"/>
              <a:t>, </a:t>
            </a:r>
            <a:r>
              <a:rPr lang="fr-FR" dirty="0"/>
              <a:t>as GDP </a:t>
            </a:r>
            <a:r>
              <a:rPr lang="fr-FR" dirty="0" err="1"/>
              <a:t>takes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indicators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95332B-F999-DE52-E387-56CB168A7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D3EE00DE-46DA-FF05-AA87-BCB33E5D3364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D3EE00DE-46DA-FF05-AA87-BCB33E5D33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er 5">
            <a:extLst>
              <a:ext uri="{FF2B5EF4-FFF2-40B4-BE49-F238E27FC236}">
                <a16:creationId xmlns:a16="http://schemas.microsoft.com/office/drawing/2014/main" id="{3CC0B1A0-5145-30D5-FF5C-47181D3EF1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01967" y="1952625"/>
            <a:ext cx="3592512" cy="2484438"/>
            <a:chOff x="1371600" y="2832100"/>
            <a:chExt cx="1727967" cy="1194900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550E6F4E-9FD7-CF8F-3417-29306A96C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4"/>
            <a:stretch>
              <a:fillRect/>
            </a:stretch>
          </p:blipFill>
          <p:spPr bwMode="auto">
            <a:xfrm>
              <a:off x="1371600" y="2832100"/>
              <a:ext cx="757767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12">
              <a:extLst>
                <a:ext uri="{FF2B5EF4-FFF2-40B4-BE49-F238E27FC236}">
                  <a16:creationId xmlns:a16="http://schemas.microsoft.com/office/drawing/2014/main" id="{37BD6D1B-BF2B-1A44-2E79-D5F8FA16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82"/>
            <a:stretch>
              <a:fillRect/>
            </a:stretch>
          </p:blipFill>
          <p:spPr bwMode="auto">
            <a:xfrm>
              <a:off x="2113200" y="2833200"/>
              <a:ext cx="986367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9C1A94DA-113D-5134-765E-3DC459214205}"/>
              </a:ext>
            </a:extLst>
          </p:cNvPr>
          <p:cNvSpPr txBox="1"/>
          <p:nvPr/>
        </p:nvSpPr>
        <p:spPr>
          <a:xfrm>
            <a:off x="835020" y="361815"/>
            <a:ext cx="5057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b="1" dirty="0"/>
              <a:t>FDI and </a:t>
            </a:r>
            <a:r>
              <a:rPr lang="fr-FR" sz="2400" b="1" dirty="0" err="1"/>
              <a:t>tax</a:t>
            </a:r>
            <a:r>
              <a:rPr lang="fr-FR" sz="2400" b="1" dirty="0"/>
              <a:t> </a:t>
            </a:r>
            <a:r>
              <a:rPr lang="fr-FR" sz="2400" b="1" dirty="0" err="1"/>
              <a:t>haven</a:t>
            </a:r>
            <a:r>
              <a:rPr lang="fr-FR" sz="2400" b="1" dirty="0"/>
              <a:t>: the </a:t>
            </a:r>
            <a:r>
              <a:rPr lang="fr-FR" sz="2400" b="1" dirty="0" err="1"/>
              <a:t>example</a:t>
            </a:r>
            <a:r>
              <a:rPr lang="fr-FR" sz="2400" b="1" dirty="0"/>
              <a:t> of Luxembourg (the Delaware of Europe!-)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7219E4-B9A3-6345-9CE5-2AAFF6F3BE31}"/>
              </a:ext>
            </a:extLst>
          </p:cNvPr>
          <p:cNvSpPr txBox="1"/>
          <p:nvPr/>
        </p:nvSpPr>
        <p:spPr>
          <a:xfrm>
            <a:off x="7495846" y="825946"/>
            <a:ext cx="4237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Volume of in and </a:t>
            </a:r>
            <a:r>
              <a:rPr lang="fr-FR" dirty="0" err="1"/>
              <a:t>outflows</a:t>
            </a:r>
            <a:r>
              <a:rPr lang="fr-FR" dirty="0"/>
              <a:t> of FDI for Luxembourg, </a:t>
            </a:r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or not  </a:t>
            </a:r>
            <a:r>
              <a:rPr lang="fr-FR" dirty="0" err="1"/>
              <a:t>investments</a:t>
            </a:r>
            <a:r>
              <a:rPr lang="fr-FR" dirty="0"/>
              <a:t> via ad hoc </a:t>
            </a:r>
            <a:r>
              <a:rPr lang="fr-FR" dirty="0" err="1"/>
              <a:t>entities</a:t>
            </a:r>
            <a:r>
              <a:rPr lang="fr-FR" dirty="0"/>
              <a:t> (</a:t>
            </a:r>
            <a:r>
              <a:rPr lang="fr-FR" b="1" dirty="0"/>
              <a:t>SPE</a:t>
            </a:r>
            <a:r>
              <a:rPr lang="fr-FR" dirty="0"/>
              <a:t>) in 2013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748F5F7-516B-4FB9-F3C6-A9B8BDA75542}"/>
              </a:ext>
            </a:extLst>
          </p:cNvPr>
          <p:cNvSpPr txBox="1"/>
          <p:nvPr/>
        </p:nvSpPr>
        <p:spPr>
          <a:xfrm>
            <a:off x="650629" y="1793101"/>
            <a:ext cx="58818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Example: </a:t>
            </a:r>
            <a:r>
              <a:rPr lang="fr-FR" sz="2000" dirty="0"/>
              <a:t>a US </a:t>
            </a:r>
            <a:r>
              <a:rPr lang="fr-FR" sz="2000" dirty="0" err="1"/>
              <a:t>company</a:t>
            </a:r>
            <a:r>
              <a:rPr lang="fr-FR" sz="2000" dirty="0"/>
              <a:t> </a:t>
            </a:r>
            <a:r>
              <a:rPr lang="fr-FR" sz="2000" dirty="0" err="1"/>
              <a:t>would</a:t>
            </a:r>
            <a:r>
              <a:rPr lang="fr-FR" sz="2000" dirty="0"/>
              <a:t> like to </a:t>
            </a:r>
            <a:r>
              <a:rPr lang="fr-FR" sz="2000" dirty="0" err="1"/>
              <a:t>invest</a:t>
            </a:r>
            <a:r>
              <a:rPr lang="fr-FR" sz="2000" dirty="0"/>
              <a:t> in France, </a:t>
            </a:r>
            <a:r>
              <a:rPr lang="fr-FR" sz="2000" dirty="0" err="1"/>
              <a:t>so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establish</a:t>
            </a:r>
            <a:r>
              <a:rPr lang="fr-FR" sz="2000" dirty="0"/>
              <a:t> a </a:t>
            </a:r>
            <a:r>
              <a:rPr lang="fr-FR" sz="2000" b="1" dirty="0" err="1"/>
              <a:t>Special</a:t>
            </a:r>
            <a:r>
              <a:rPr lang="fr-FR" sz="2000" b="1" dirty="0"/>
              <a:t> </a:t>
            </a:r>
            <a:r>
              <a:rPr lang="fr-FR" sz="2000" b="1" dirty="0" err="1"/>
              <a:t>Purpose</a:t>
            </a:r>
            <a:r>
              <a:rPr lang="fr-FR" sz="2000" b="1" dirty="0"/>
              <a:t> </a:t>
            </a:r>
            <a:r>
              <a:rPr lang="fr-FR" sz="2000" b="1" dirty="0" err="1"/>
              <a:t>Entity</a:t>
            </a:r>
            <a:r>
              <a:rPr lang="fr-FR" sz="2000" b="1" dirty="0"/>
              <a:t> </a:t>
            </a:r>
            <a:r>
              <a:rPr lang="fr-FR" sz="2000" dirty="0"/>
              <a:t>, </a:t>
            </a:r>
            <a:r>
              <a:rPr lang="fr-FR" sz="2000" dirty="0" err="1"/>
              <a:t>meaning</a:t>
            </a:r>
            <a:r>
              <a:rPr lang="fr-FR" sz="2000" dirty="0"/>
              <a:t> a fictive </a:t>
            </a:r>
            <a:r>
              <a:rPr lang="fr-FR" sz="2000" dirty="0" err="1"/>
              <a:t>company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no </a:t>
            </a:r>
            <a:r>
              <a:rPr lang="fr-FR" sz="2000" dirty="0" err="1"/>
              <a:t>activity</a:t>
            </a:r>
            <a:r>
              <a:rPr lang="fr-FR" sz="2000" dirty="0"/>
              <a:t>,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invest</a:t>
            </a:r>
            <a:r>
              <a:rPr lang="fr-FR" sz="2000" dirty="0"/>
              <a:t> in France.</a:t>
            </a:r>
          </a:p>
          <a:p>
            <a:r>
              <a:rPr lang="fr-FR" sz="2000" dirty="0"/>
              <a:t>The </a:t>
            </a:r>
            <a:r>
              <a:rPr lang="fr-FR" sz="2000" dirty="0" err="1"/>
              <a:t>subsidiary</a:t>
            </a:r>
            <a:r>
              <a:rPr lang="fr-FR" sz="2000" dirty="0"/>
              <a:t> in Luxembourg </a:t>
            </a:r>
            <a:r>
              <a:rPr lang="fr-FR" sz="2000" dirty="0" err="1"/>
              <a:t>will</a:t>
            </a:r>
            <a:r>
              <a:rPr lang="fr-FR" sz="2000" dirty="0"/>
              <a:t> charge </a:t>
            </a:r>
            <a:r>
              <a:rPr lang="fr-FR" sz="2000" dirty="0" err="1"/>
              <a:t>its</a:t>
            </a:r>
            <a:r>
              <a:rPr lang="fr-FR" sz="2000" dirty="0"/>
              <a:t> French </a:t>
            </a:r>
            <a:r>
              <a:rPr lang="fr-FR" sz="2000" dirty="0" err="1"/>
              <a:t>subsidiary</a:t>
            </a:r>
            <a:r>
              <a:rPr lang="fr-FR" sz="2000" dirty="0"/>
              <a:t> </a:t>
            </a:r>
            <a:r>
              <a:rPr lang="fr-FR" sz="2000" dirty="0" err="1"/>
              <a:t>heavily</a:t>
            </a:r>
            <a:r>
              <a:rPr lang="fr-FR" sz="2000" dirty="0"/>
              <a:t> to </a:t>
            </a:r>
            <a:r>
              <a:rPr lang="fr-FR" sz="2000" dirty="0" err="1"/>
              <a:t>reduce</a:t>
            </a:r>
            <a:r>
              <a:rPr lang="fr-FR" sz="2000" dirty="0"/>
              <a:t> </a:t>
            </a:r>
            <a:r>
              <a:rPr lang="fr-FR" sz="2000" dirty="0" err="1"/>
              <a:t>its</a:t>
            </a:r>
            <a:r>
              <a:rPr lang="fr-FR" sz="2000" dirty="0"/>
              <a:t> revenue liable for </a:t>
            </a:r>
            <a:r>
              <a:rPr lang="fr-FR" sz="2000" dirty="0" err="1"/>
              <a:t>tax</a:t>
            </a:r>
            <a:r>
              <a:rPr lang="fr-FR" sz="2000" dirty="0"/>
              <a:t> and </a:t>
            </a:r>
            <a:r>
              <a:rPr lang="fr-FR" sz="2000" dirty="0" err="1"/>
              <a:t>artificially</a:t>
            </a:r>
            <a:r>
              <a:rPr lang="fr-FR" sz="2000" dirty="0"/>
              <a:t> </a:t>
            </a:r>
            <a:r>
              <a:rPr lang="fr-FR" sz="2000" dirty="0" err="1"/>
              <a:t>increase</a:t>
            </a:r>
            <a:r>
              <a:rPr lang="fr-FR" sz="2000" dirty="0"/>
              <a:t> </a:t>
            </a:r>
            <a:r>
              <a:rPr lang="fr-FR" sz="2000" dirty="0" err="1"/>
              <a:t>its</a:t>
            </a:r>
            <a:r>
              <a:rPr lang="fr-FR" sz="2000" dirty="0"/>
              <a:t> profits in L, </a:t>
            </a:r>
            <a:r>
              <a:rPr lang="fr-FR" sz="2000" dirty="0" err="1"/>
              <a:t>where</a:t>
            </a:r>
            <a:r>
              <a:rPr lang="fr-FR" sz="2000" dirty="0"/>
              <a:t> </a:t>
            </a:r>
            <a:r>
              <a:rPr lang="fr-FR" sz="2000" dirty="0" err="1"/>
              <a:t>corporate</a:t>
            </a:r>
            <a:r>
              <a:rPr lang="fr-FR" sz="2000" dirty="0"/>
              <a:t> </a:t>
            </a:r>
            <a:r>
              <a:rPr lang="fr-FR" sz="2000" dirty="0" err="1"/>
              <a:t>tax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low</a:t>
            </a:r>
            <a:r>
              <a:rPr lang="fr-FR" sz="2000" dirty="0"/>
              <a:t>. The TNC can </a:t>
            </a:r>
            <a:r>
              <a:rPr lang="fr-FR" sz="2000" dirty="0" err="1"/>
              <a:t>then</a:t>
            </a:r>
            <a:r>
              <a:rPr lang="fr-FR" sz="2000" dirty="0"/>
              <a:t> re-</a:t>
            </a:r>
            <a:r>
              <a:rPr lang="fr-FR" sz="2000" dirty="0" err="1"/>
              <a:t>invest</a:t>
            </a:r>
            <a:r>
              <a:rPr lang="fr-FR" sz="2000" dirty="0"/>
              <a:t> </a:t>
            </a:r>
            <a:r>
              <a:rPr lang="fr-FR" sz="2000" dirty="0" err="1"/>
              <a:t>its</a:t>
            </a:r>
            <a:r>
              <a:rPr lang="fr-FR" sz="2000" dirty="0"/>
              <a:t> profit in </a:t>
            </a:r>
            <a:r>
              <a:rPr lang="fr-FR" sz="2000" dirty="0" err="1"/>
              <a:t>another</a:t>
            </a:r>
            <a:r>
              <a:rPr lang="fr-FR" sz="2000" dirty="0"/>
              <a:t> country.</a:t>
            </a:r>
          </a:p>
          <a:p>
            <a:endParaRPr lang="fr-FR" sz="2000" dirty="0"/>
          </a:p>
          <a:p>
            <a:r>
              <a:rPr lang="fr-FR" sz="2000" u="sng" dirty="0" err="1"/>
              <a:t>Other</a:t>
            </a:r>
            <a:r>
              <a:rPr lang="fr-FR" sz="2000" u="sng" dirty="0"/>
              <a:t> </a:t>
            </a:r>
            <a:r>
              <a:rPr lang="fr-FR" sz="2000" u="sng" dirty="0" err="1"/>
              <a:t>strategy</a:t>
            </a:r>
            <a:r>
              <a:rPr lang="fr-FR" sz="2000" dirty="0"/>
              <a:t>: </a:t>
            </a:r>
            <a:r>
              <a:rPr lang="fr-FR" sz="2000" b="1" dirty="0" err="1"/>
              <a:t>manipulating</a:t>
            </a:r>
            <a:r>
              <a:rPr lang="fr-FR" sz="2000" b="1" dirty="0"/>
              <a:t> </a:t>
            </a:r>
            <a:r>
              <a:rPr lang="fr-FR" sz="2000" b="1" dirty="0" err="1"/>
              <a:t>its</a:t>
            </a:r>
            <a:r>
              <a:rPr lang="fr-FR" sz="2000" b="1" dirty="0"/>
              <a:t> </a:t>
            </a:r>
            <a:r>
              <a:rPr lang="fr-FR" sz="2000" b="1" dirty="0" err="1"/>
              <a:t>transfer</a:t>
            </a:r>
            <a:r>
              <a:rPr lang="fr-FR" sz="2000" b="1" dirty="0"/>
              <a:t> </a:t>
            </a:r>
            <a:r>
              <a:rPr lang="fr-FR" sz="2000" b="1" dirty="0" err="1"/>
              <a:t>price</a:t>
            </a:r>
            <a:r>
              <a:rPr lang="fr-FR" sz="2000" b="1" dirty="0"/>
              <a:t> </a:t>
            </a:r>
            <a:r>
              <a:rPr lang="fr-FR" sz="2000" dirty="0"/>
              <a:t>in intra-</a:t>
            </a:r>
            <a:r>
              <a:rPr lang="fr-FR" sz="2000" dirty="0" err="1"/>
              <a:t>firm</a:t>
            </a:r>
            <a:r>
              <a:rPr lang="fr-FR" sz="2000" dirty="0"/>
              <a:t> exchanges</a:t>
            </a:r>
          </a:p>
          <a:p>
            <a:r>
              <a:rPr lang="fr-FR" sz="2000" dirty="0"/>
              <a:t>Example of Starbucks in France: the parent </a:t>
            </a:r>
            <a:r>
              <a:rPr lang="fr-FR" sz="2000" dirty="0" err="1"/>
              <a:t>company</a:t>
            </a:r>
            <a:r>
              <a:rPr lang="fr-FR" sz="2000" dirty="0"/>
              <a:t> charges </a:t>
            </a:r>
            <a:r>
              <a:rPr lang="fr-FR" sz="2000" dirty="0" err="1"/>
              <a:t>its</a:t>
            </a:r>
            <a:r>
              <a:rPr lang="fr-FR" sz="2000" dirty="0"/>
              <a:t> French </a:t>
            </a:r>
            <a:r>
              <a:rPr lang="fr-FR" sz="2000" dirty="0" err="1"/>
              <a:t>subsidiary</a:t>
            </a:r>
            <a:r>
              <a:rPr lang="fr-FR" sz="2000" dirty="0"/>
              <a:t> for </a:t>
            </a:r>
            <a:r>
              <a:rPr lang="fr-FR" sz="2000" dirty="0" err="1"/>
              <a:t>everything</a:t>
            </a:r>
            <a:r>
              <a:rPr lang="fr-FR" sz="2000" dirty="0"/>
              <a:t> in the </a:t>
            </a:r>
            <a:r>
              <a:rPr lang="fr-FR" sz="2000" dirty="0" err="1"/>
              <a:t>from</a:t>
            </a:r>
            <a:r>
              <a:rPr lang="fr-FR" sz="2000" dirty="0"/>
              <a:t> of royalties (</a:t>
            </a:r>
            <a:r>
              <a:rPr lang="fr-FR" sz="2000" dirty="0" err="1"/>
              <a:t>recipes</a:t>
            </a:r>
            <a:r>
              <a:rPr lang="fr-FR" sz="2000" dirty="0"/>
              <a:t>, use of logo, patents, </a:t>
            </a:r>
            <a:r>
              <a:rPr lang="fr-FR" sz="2000" dirty="0" err="1"/>
              <a:t>etc</a:t>
            </a:r>
            <a:r>
              <a:rPr lang="fr-FR" sz="2000" dirty="0"/>
              <a:t>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121EE58-5CF7-969A-9F6F-D90335B715DA}"/>
              </a:ext>
            </a:extLst>
          </p:cNvPr>
          <p:cNvSpPr txBox="1"/>
          <p:nvPr/>
        </p:nvSpPr>
        <p:spPr>
          <a:xfrm>
            <a:off x="7297612" y="5222630"/>
            <a:ext cx="492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95% of </a:t>
            </a:r>
            <a:r>
              <a:rPr lang="fr-FR" dirty="0" err="1"/>
              <a:t>inflows</a:t>
            </a:r>
            <a:r>
              <a:rPr lang="fr-FR" dirty="0"/>
              <a:t> of FDI in Luxembourg are ‘</a:t>
            </a:r>
            <a:r>
              <a:rPr lang="fr-FR" dirty="0" err="1"/>
              <a:t>artificial</a:t>
            </a:r>
            <a:r>
              <a:rPr lang="fr-FR" dirty="0"/>
              <a:t>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E3DA13E-325C-A30A-0684-E5228EA8C13D}"/>
              </a:ext>
            </a:extLst>
          </p:cNvPr>
          <p:cNvSpPr txBox="1"/>
          <p:nvPr/>
        </p:nvSpPr>
        <p:spPr>
          <a:xfrm>
            <a:off x="9196754" y="473026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Source : CNUCED 2014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AB395C-2D95-5802-BA9D-F4019E058C45}"/>
              </a:ext>
            </a:extLst>
          </p:cNvPr>
          <p:cNvSpPr txBox="1"/>
          <p:nvPr/>
        </p:nvSpPr>
        <p:spPr>
          <a:xfrm>
            <a:off x="7754815" y="5767746"/>
            <a:ext cx="312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Tax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Rulings</a:t>
            </a:r>
            <a:r>
              <a:rPr lang="fr-FR" sz="2400" b="1" dirty="0">
                <a:solidFill>
                  <a:srgbClr val="FF0000"/>
                </a:solidFill>
              </a:rPr>
              <a:t>: the case of Apple in Ireland </a:t>
            </a:r>
          </a:p>
        </p:txBody>
      </p:sp>
    </p:spTree>
    <p:extLst>
      <p:ext uri="{BB962C8B-B14F-4D97-AF65-F5344CB8AC3E}">
        <p14:creationId xmlns:p14="http://schemas.microsoft.com/office/powerpoint/2010/main" val="6215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8D3669-F5E1-B316-8B83-F06B987E6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298E831C-9CD9-7D76-8A3F-6B0F0D5D265D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298E831C-9CD9-7D76-8A3F-6B0F0D5D26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EB0C28B8-59D6-9FD8-AC28-24A05EC39070}"/>
              </a:ext>
            </a:extLst>
          </p:cNvPr>
          <p:cNvSpPr txBox="1"/>
          <p:nvPr/>
        </p:nvSpPr>
        <p:spPr>
          <a:xfrm>
            <a:off x="-2" y="471"/>
            <a:ext cx="1218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</a:rPr>
              <a:t>According</a:t>
            </a:r>
            <a:r>
              <a:rPr lang="fr-FR" sz="2800" dirty="0">
                <a:solidFill>
                  <a:srgbClr val="FF0000"/>
                </a:solidFill>
              </a:rPr>
              <a:t> to the EU, EU </a:t>
            </a:r>
            <a:r>
              <a:rPr lang="fr-FR" sz="2800" dirty="0" err="1">
                <a:solidFill>
                  <a:srgbClr val="FF0000"/>
                </a:solidFill>
              </a:rPr>
              <a:t>members</a:t>
            </a:r>
            <a:r>
              <a:rPr lang="fr-FR" sz="2800" dirty="0">
                <a:solidFill>
                  <a:srgbClr val="FF0000"/>
                </a:solidFill>
              </a:rPr>
              <a:t> lose 1000 Billion € of </a:t>
            </a:r>
            <a:r>
              <a:rPr lang="fr-FR" sz="2800" dirty="0" err="1">
                <a:solidFill>
                  <a:srgbClr val="FF0000"/>
                </a:solidFill>
              </a:rPr>
              <a:t>tax</a:t>
            </a:r>
            <a:r>
              <a:rPr lang="fr-FR" sz="2800" dirty="0">
                <a:solidFill>
                  <a:srgbClr val="FF0000"/>
                </a:solidFill>
              </a:rPr>
              <a:t> revenue, as a </a:t>
            </a:r>
            <a:r>
              <a:rPr lang="fr-FR" sz="2800" dirty="0" err="1">
                <a:solidFill>
                  <a:srgbClr val="FF0000"/>
                </a:solidFill>
              </a:rPr>
              <a:t>consequence</a:t>
            </a:r>
            <a:r>
              <a:rPr lang="fr-FR" sz="2800" dirty="0">
                <a:solidFill>
                  <a:srgbClr val="FF0000"/>
                </a:solidFill>
              </a:rPr>
              <a:t> of </a:t>
            </a:r>
            <a:r>
              <a:rPr lang="fr-FR" sz="2800" dirty="0" err="1">
                <a:solidFill>
                  <a:srgbClr val="FF0000"/>
                </a:solidFill>
              </a:rPr>
              <a:t>companies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using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these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loopholes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9D399B-018D-F213-732D-B5FE657C6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247" y="2149861"/>
            <a:ext cx="6297706" cy="39007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689F77-4C1D-6726-F9DE-C8CDF96EA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247" y="1672679"/>
            <a:ext cx="6297706" cy="437795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490FD2F-CF20-85D7-A53F-60E2F0F92482}"/>
              </a:ext>
            </a:extLst>
          </p:cNvPr>
          <p:cNvSpPr txBox="1"/>
          <p:nvPr/>
        </p:nvSpPr>
        <p:spPr>
          <a:xfrm>
            <a:off x="1371600" y="6189784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Source : </a:t>
            </a:r>
            <a:r>
              <a:rPr lang="fr-FR" sz="1800" kern="0" dirty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Observatoire européen de la fiscalité, 2023.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0" dirty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Données de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Wier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and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Zucman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(2023)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91DEBD6-677C-123F-8EF1-D9B567248274}"/>
              </a:ext>
            </a:extLst>
          </p:cNvPr>
          <p:cNvSpPr txBox="1"/>
          <p:nvPr/>
        </p:nvSpPr>
        <p:spPr>
          <a:xfrm>
            <a:off x="7895488" y="3042138"/>
            <a:ext cx="4408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2018 </a:t>
            </a:r>
            <a:r>
              <a:rPr lang="fr-FR" sz="2000" b="1" dirty="0" err="1"/>
              <a:t>Tax</a:t>
            </a:r>
            <a:r>
              <a:rPr lang="fr-FR" sz="2000" b="1" dirty="0"/>
              <a:t> </a:t>
            </a:r>
            <a:r>
              <a:rPr lang="fr-FR" sz="2000" b="1" dirty="0" err="1"/>
              <a:t>cuts</a:t>
            </a:r>
            <a:r>
              <a:rPr lang="fr-FR" sz="2000" b="1" dirty="0"/>
              <a:t> and Job </a:t>
            </a:r>
            <a:r>
              <a:rPr lang="fr-FR" sz="2000" b="1" dirty="0" err="1"/>
              <a:t>acts</a:t>
            </a:r>
            <a:endParaRPr lang="fr-FR" sz="2000" b="1" dirty="0"/>
          </a:p>
          <a:p>
            <a:r>
              <a:rPr lang="fr-FR" sz="2000" dirty="0"/>
              <a:t>Law </a:t>
            </a:r>
            <a:r>
              <a:rPr lang="fr-FR" sz="2000" dirty="0" err="1"/>
              <a:t>passed</a:t>
            </a:r>
            <a:r>
              <a:rPr lang="fr-FR" sz="2000" dirty="0"/>
              <a:t> by </a:t>
            </a:r>
            <a:r>
              <a:rPr lang="fr-FR" sz="2000" dirty="0" err="1"/>
              <a:t>D.Trump’s</a:t>
            </a:r>
            <a:r>
              <a:rPr lang="fr-FR" sz="2000" dirty="0"/>
              <a:t> administration:</a:t>
            </a:r>
          </a:p>
          <a:p>
            <a:r>
              <a:rPr lang="fr-FR" sz="2000" dirty="0" err="1"/>
              <a:t>Tax</a:t>
            </a:r>
            <a:r>
              <a:rPr lang="fr-FR" sz="2000" dirty="0"/>
              <a:t> on profits </a:t>
            </a:r>
            <a:r>
              <a:rPr lang="fr-FR" sz="2000" dirty="0" err="1"/>
              <a:t>from</a:t>
            </a:r>
            <a:r>
              <a:rPr lang="fr-FR" sz="2000" dirty="0"/>
              <a:t> 35% to 21%</a:t>
            </a:r>
          </a:p>
          <a:p>
            <a:r>
              <a:rPr lang="fr-FR" sz="2000" dirty="0"/>
              <a:t>For profits made </a:t>
            </a:r>
            <a:r>
              <a:rPr lang="fr-FR" sz="2000" dirty="0" err="1"/>
              <a:t>abroad</a:t>
            </a:r>
            <a:r>
              <a:rPr lang="fr-FR" sz="2000" dirty="0"/>
              <a:t>: 15,5%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281F8B-544C-E410-C242-4E4BC925DA32}"/>
              </a:ext>
            </a:extLst>
          </p:cNvPr>
          <p:cNvSpPr txBox="1"/>
          <p:nvPr/>
        </p:nvSpPr>
        <p:spPr>
          <a:xfrm>
            <a:off x="11878" y="1175659"/>
            <a:ext cx="46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Part of profits of MNC </a:t>
            </a:r>
            <a:r>
              <a:rPr lang="fr-FR" b="1" dirty="0" err="1"/>
              <a:t>registered</a:t>
            </a:r>
            <a:r>
              <a:rPr lang="fr-FR" b="1" dirty="0"/>
              <a:t> in </a:t>
            </a:r>
            <a:r>
              <a:rPr lang="fr-FR" b="1" dirty="0" err="1"/>
              <a:t>tax</a:t>
            </a:r>
            <a:r>
              <a:rPr lang="fr-FR" b="1" dirty="0"/>
              <a:t> </a:t>
            </a:r>
            <a:r>
              <a:rPr lang="fr-FR" b="1" dirty="0" err="1"/>
              <a:t>havens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354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11F741-3A81-189F-C2CA-24B0FDEA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F598F718-0C0F-47CF-493E-2CF2F3A20DF5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F598F718-0C0F-47CF-493E-2CF2F3A20D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2EFE96D5-53C0-3EAB-9CB4-48C595BBC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877" y="1249167"/>
            <a:ext cx="5688623" cy="39794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4F8C12-3B5C-716A-6FD2-ECD87AD98108}"/>
              </a:ext>
            </a:extLst>
          </p:cNvPr>
          <p:cNvSpPr txBox="1"/>
          <p:nvPr/>
        </p:nvSpPr>
        <p:spPr>
          <a:xfrm>
            <a:off x="2409087" y="5996354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Source : </a:t>
            </a:r>
            <a:r>
              <a:rPr lang="fr-FR" sz="1800" kern="0" dirty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Observatoire européen de la fiscalité, 2023.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0" dirty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Données de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Wier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and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Zucman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(2023)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853129-296F-225B-BCA6-681738CD7678}"/>
              </a:ext>
            </a:extLst>
          </p:cNvPr>
          <p:cNvSpPr txBox="1"/>
          <p:nvPr/>
        </p:nvSpPr>
        <p:spPr>
          <a:xfrm>
            <a:off x="24695" y="650631"/>
            <a:ext cx="741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Profits of American </a:t>
            </a:r>
            <a:r>
              <a:rPr lang="fr-FR" b="1" dirty="0" err="1"/>
              <a:t>TNCs</a:t>
            </a:r>
            <a:r>
              <a:rPr lang="fr-FR" b="1" dirty="0"/>
              <a:t> </a:t>
            </a:r>
            <a:r>
              <a:rPr lang="fr-FR" b="1" dirty="0" err="1"/>
              <a:t>transferred</a:t>
            </a:r>
            <a:r>
              <a:rPr lang="fr-FR" b="1" dirty="0"/>
              <a:t> to </a:t>
            </a:r>
            <a:r>
              <a:rPr lang="fr-FR" b="1" dirty="0" err="1"/>
              <a:t>tax</a:t>
            </a:r>
            <a:r>
              <a:rPr lang="fr-FR" b="1" dirty="0"/>
              <a:t> </a:t>
            </a:r>
            <a:r>
              <a:rPr lang="fr-FR" b="1" dirty="0" err="1"/>
              <a:t>havens</a:t>
            </a:r>
            <a:r>
              <a:rPr lang="fr-FR" b="1" dirty="0"/>
              <a:t>, </a:t>
            </a:r>
            <a:r>
              <a:rPr lang="fr-FR" b="1" dirty="0" err="1"/>
              <a:t>between</a:t>
            </a:r>
            <a:r>
              <a:rPr lang="fr-FR" b="1" dirty="0"/>
              <a:t> 1975 and 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F7D696-10F9-7071-A562-AB31AA79DD50}"/>
              </a:ext>
            </a:extLst>
          </p:cNvPr>
          <p:cNvSpPr txBox="1"/>
          <p:nvPr/>
        </p:nvSpPr>
        <p:spPr>
          <a:xfrm>
            <a:off x="8352692" y="1987061"/>
            <a:ext cx="3207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Orange part: real </a:t>
            </a:r>
            <a:r>
              <a:rPr lang="fr-FR" dirty="0" err="1"/>
              <a:t>activity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firms</a:t>
            </a:r>
            <a:r>
              <a:rPr lang="fr-FR" dirty="0"/>
              <a:t> in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havens</a:t>
            </a:r>
            <a:r>
              <a:rPr lang="fr-FR" dirty="0"/>
              <a:t>, the </a:t>
            </a:r>
            <a:r>
              <a:rPr lang="fr-FR" dirty="0" err="1"/>
              <a:t>blue</a:t>
            </a:r>
            <a:r>
              <a:rPr lang="fr-FR" dirty="0"/>
              <a:t> part corresponds to the </a:t>
            </a:r>
            <a:r>
              <a:rPr lang="fr-FR" dirty="0" err="1"/>
              <a:t>transfer</a:t>
            </a:r>
            <a:r>
              <a:rPr lang="fr-FR" dirty="0"/>
              <a:t> of </a:t>
            </a:r>
            <a:r>
              <a:rPr lang="fr-FR" dirty="0" err="1"/>
              <a:t>their</a:t>
            </a:r>
            <a:r>
              <a:rPr lang="fr-FR" dirty="0"/>
              <a:t> profits</a:t>
            </a:r>
          </a:p>
          <a:p>
            <a:r>
              <a:rPr lang="fr-FR" dirty="0" err="1"/>
              <a:t>From</a:t>
            </a:r>
            <a:r>
              <a:rPr lang="fr-FR" dirty="0"/>
              <a:t> 0% end of the 1970’s to </a:t>
            </a:r>
            <a:r>
              <a:rPr lang="fr-FR" dirty="0" err="1"/>
              <a:t>almost</a:t>
            </a:r>
            <a:r>
              <a:rPr lang="fr-FR" dirty="0"/>
              <a:t> 50% </a:t>
            </a:r>
            <a:r>
              <a:rPr lang="fr-FR" dirty="0" err="1"/>
              <a:t>today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6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F05980A-620F-F571-ECC8-605C09A3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60B4F00-4498-B3E1-FF78-B9DE54FC4096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60B4F00-4498-B3E1-FF78-B9DE54FC4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D474412A-0EFB-2546-623E-294FFA7C6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-7682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8F47D9-E7BB-B690-0476-AF60D9B6B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35099"/>
            <a:ext cx="5867400" cy="40373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FB57E6A-68C3-B0A9-C182-84E0AC104117}"/>
              </a:ext>
            </a:extLst>
          </p:cNvPr>
          <p:cNvSpPr txBox="1"/>
          <p:nvPr/>
        </p:nvSpPr>
        <p:spPr>
          <a:xfrm>
            <a:off x="15203" y="931982"/>
            <a:ext cx="509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Corporate</a:t>
            </a:r>
            <a:r>
              <a:rPr lang="fr-FR" b="1" dirty="0"/>
              <a:t> </a:t>
            </a:r>
            <a:r>
              <a:rPr lang="fr-FR" b="1" dirty="0" err="1"/>
              <a:t>tax</a:t>
            </a:r>
            <a:r>
              <a:rPr lang="fr-FR" b="1" dirty="0"/>
              <a:t> on profits </a:t>
            </a:r>
            <a:r>
              <a:rPr lang="fr-FR" b="1" dirty="0" err="1"/>
              <a:t>from</a:t>
            </a:r>
            <a:r>
              <a:rPr lang="fr-FR" b="1" dirty="0"/>
              <a:t> 2002 to 2022 in OECD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6FE95E-5804-9D4F-4910-D62597CFF3C6}"/>
              </a:ext>
            </a:extLst>
          </p:cNvPr>
          <p:cNvSpPr txBox="1"/>
          <p:nvPr/>
        </p:nvSpPr>
        <p:spPr>
          <a:xfrm>
            <a:off x="6453552" y="2936631"/>
            <a:ext cx="5738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The race-to-the-</a:t>
            </a:r>
            <a:r>
              <a:rPr lang="fr-FR" sz="2400" dirty="0" err="1"/>
              <a:t>bottom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discrepancy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err="1"/>
              <a:t>moving</a:t>
            </a:r>
            <a:r>
              <a:rPr lang="fr-FR" sz="2400" dirty="0"/>
              <a:t> production </a:t>
            </a:r>
            <a:r>
              <a:rPr lang="fr-FR" sz="2400" dirty="0" err="1"/>
              <a:t>factors</a:t>
            </a:r>
            <a:r>
              <a:rPr lang="fr-FR" sz="2400" dirty="0"/>
              <a:t> and non-</a:t>
            </a:r>
            <a:r>
              <a:rPr lang="fr-FR" sz="2400" dirty="0" err="1"/>
              <a:t>moving</a:t>
            </a:r>
            <a:r>
              <a:rPr lang="fr-FR" sz="2400" dirty="0"/>
              <a:t> </a:t>
            </a:r>
            <a:r>
              <a:rPr lang="fr-FR" sz="2400" dirty="0" err="1"/>
              <a:t>ones</a:t>
            </a:r>
            <a:r>
              <a:rPr lang="fr-FR" sz="2400" dirty="0"/>
              <a:t> </a:t>
            </a:r>
          </a:p>
          <a:p>
            <a:r>
              <a:rPr lang="fr-FR" sz="2400" dirty="0" err="1"/>
              <a:t>Lack</a:t>
            </a:r>
            <a:r>
              <a:rPr lang="fr-FR" sz="2400" dirty="0"/>
              <a:t> of International </a:t>
            </a:r>
            <a:r>
              <a:rPr lang="fr-FR" sz="2400" dirty="0" err="1"/>
              <a:t>cooperation</a:t>
            </a:r>
            <a:r>
              <a:rPr lang="fr-FR" sz="2400" dirty="0"/>
              <a:t> and convergence</a:t>
            </a:r>
          </a:p>
        </p:txBody>
      </p:sp>
    </p:spTree>
    <p:extLst>
      <p:ext uri="{BB962C8B-B14F-4D97-AF65-F5344CB8AC3E}">
        <p14:creationId xmlns:p14="http://schemas.microsoft.com/office/powerpoint/2010/main" val="25483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10C7F4-6BEB-9CA8-7FB0-2C6DD380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4FDBA30C-C766-50A0-33F2-ECA71A0B13DB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4FDBA30C-C766-50A0-33F2-ECA71A0B13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11D9A078-AEF2-532C-1BF7-CFEA24FAA7D3}"/>
              </a:ext>
            </a:extLst>
          </p:cNvPr>
          <p:cNvSpPr txBox="1"/>
          <p:nvPr/>
        </p:nvSpPr>
        <p:spPr>
          <a:xfrm>
            <a:off x="211015" y="861646"/>
            <a:ext cx="852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International agreement on the taxation of TNC 8th </a:t>
            </a:r>
            <a:r>
              <a:rPr lang="fr-FR" sz="2400" b="1" dirty="0" err="1"/>
              <a:t>October</a:t>
            </a:r>
            <a:r>
              <a:rPr lang="fr-FR" sz="2400" b="1" dirty="0"/>
              <a:t>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9AF451-C246-1280-2C1B-77ECEA8773B6}"/>
              </a:ext>
            </a:extLst>
          </p:cNvPr>
          <p:cNvSpPr txBox="1"/>
          <p:nvPr/>
        </p:nvSpPr>
        <p:spPr>
          <a:xfrm>
            <a:off x="738552" y="1319374"/>
            <a:ext cx="109259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Signed</a:t>
            </a:r>
            <a:r>
              <a:rPr lang="fr-FR" sz="2400" dirty="0"/>
              <a:t> by 140 countries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A new </a:t>
            </a:r>
            <a:r>
              <a:rPr lang="fr-FR" sz="2400" dirty="0" err="1"/>
              <a:t>way</a:t>
            </a:r>
            <a:r>
              <a:rPr lang="fr-FR" sz="2400" dirty="0"/>
              <a:t> to </a:t>
            </a:r>
            <a:r>
              <a:rPr lang="fr-FR" sz="2400" dirty="0" err="1"/>
              <a:t>tax</a:t>
            </a:r>
            <a:r>
              <a:rPr lang="fr-FR" sz="2400" dirty="0"/>
              <a:t> TNC: TNC </a:t>
            </a:r>
            <a:r>
              <a:rPr lang="fr-FR" sz="2400" dirty="0" err="1"/>
              <a:t>with</a:t>
            </a:r>
            <a:r>
              <a:rPr lang="fr-FR" sz="2400" dirty="0"/>
              <a:t> a Turnover of more </a:t>
            </a:r>
            <a:r>
              <a:rPr lang="fr-FR" sz="2400" dirty="0" err="1"/>
              <a:t>than</a:t>
            </a:r>
            <a:r>
              <a:rPr lang="fr-FR" sz="2400" dirty="0"/>
              <a:t> 20 B € </a:t>
            </a:r>
            <a:r>
              <a:rPr lang="fr-FR" sz="2400" dirty="0" err="1"/>
              <a:t>with</a:t>
            </a:r>
            <a:r>
              <a:rPr lang="fr-FR" sz="2400" dirty="0"/>
              <a:t> high </a:t>
            </a:r>
            <a:r>
              <a:rPr lang="fr-FR" sz="2400" dirty="0" err="1"/>
              <a:t>profitability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have to </a:t>
            </a:r>
            <a:r>
              <a:rPr lang="fr-FR" sz="2400" dirty="0" err="1"/>
              <a:t>allocate</a:t>
            </a:r>
            <a:r>
              <a:rPr lang="fr-FR" sz="2400" dirty="0"/>
              <a:t> 25% of </a:t>
            </a:r>
            <a:r>
              <a:rPr lang="fr-FR" sz="2400" dirty="0" err="1"/>
              <a:t>their</a:t>
            </a:r>
            <a:r>
              <a:rPr lang="fr-FR" sz="2400" dirty="0"/>
              <a:t> profits   to the </a:t>
            </a:r>
            <a:r>
              <a:rPr lang="fr-FR" sz="2400" dirty="0" err="1"/>
              <a:t>territories</a:t>
            </a:r>
            <a:r>
              <a:rPr lang="fr-FR" sz="2400" dirty="0"/>
              <a:t> </a:t>
            </a:r>
            <a:r>
              <a:rPr lang="fr-FR" sz="2400" dirty="0" err="1"/>
              <a:t>where</a:t>
            </a:r>
            <a:r>
              <a:rPr lang="fr-FR" sz="2400" dirty="0"/>
              <a:t> </a:t>
            </a:r>
            <a:r>
              <a:rPr lang="fr-FR" sz="2400" dirty="0" err="1"/>
              <a:t>their</a:t>
            </a:r>
            <a:r>
              <a:rPr lang="fr-FR" sz="2400" dirty="0"/>
              <a:t> business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concluded</a:t>
            </a:r>
            <a:r>
              <a:rPr lang="fr-FR" sz="2400" dirty="0"/>
              <a:t> (to </a:t>
            </a:r>
            <a:r>
              <a:rPr lang="fr-FR" sz="2400" dirty="0" err="1"/>
              <a:t>avoid</a:t>
            </a:r>
            <a:r>
              <a:rPr lang="fr-FR" sz="2400" dirty="0"/>
              <a:t> capture by countries </a:t>
            </a:r>
            <a:r>
              <a:rPr lang="fr-FR" sz="2400" dirty="0" err="1"/>
              <a:t>where</a:t>
            </a:r>
            <a:r>
              <a:rPr lang="fr-FR" sz="2400" dirty="0"/>
              <a:t> </a:t>
            </a:r>
            <a:r>
              <a:rPr lang="fr-FR" sz="2400" dirty="0" err="1"/>
              <a:t>they</a:t>
            </a:r>
            <a:r>
              <a:rPr lang="fr-FR" sz="2400" dirty="0"/>
              <a:t> are HQ)</a:t>
            </a:r>
          </a:p>
          <a:p>
            <a:r>
              <a:rPr lang="fr-FR" sz="2400" dirty="0"/>
              <a:t>Not </a:t>
            </a:r>
            <a:r>
              <a:rPr lang="fr-FR" sz="2400" dirty="0" err="1"/>
              <a:t>yet</a:t>
            </a:r>
            <a:r>
              <a:rPr lang="fr-FR" sz="2400" dirty="0"/>
              <a:t> effective? 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Global </a:t>
            </a:r>
            <a:r>
              <a:rPr lang="fr-FR" sz="2400" dirty="0" err="1"/>
              <a:t>corporate</a:t>
            </a:r>
            <a:r>
              <a:rPr lang="fr-FR" sz="2400" dirty="0"/>
              <a:t> </a:t>
            </a:r>
            <a:r>
              <a:rPr lang="fr-FR" sz="2400" dirty="0" err="1"/>
              <a:t>tax</a:t>
            </a:r>
            <a:r>
              <a:rPr lang="fr-FR" sz="2400" dirty="0"/>
              <a:t> at 15% for </a:t>
            </a:r>
            <a:r>
              <a:rPr lang="fr-FR" sz="2400" dirty="0" err="1"/>
              <a:t>companies</a:t>
            </a:r>
            <a:r>
              <a:rPr lang="fr-FR" sz="2400" dirty="0"/>
              <a:t> </a:t>
            </a:r>
            <a:r>
              <a:rPr lang="fr-FR" sz="2400" dirty="0" err="1"/>
              <a:t>whose</a:t>
            </a:r>
            <a:r>
              <a:rPr lang="fr-FR" sz="2400" dirty="0"/>
              <a:t> Turnover </a:t>
            </a:r>
            <a:r>
              <a:rPr lang="fr-FR" sz="2400" dirty="0" err="1"/>
              <a:t>exceeds</a:t>
            </a:r>
            <a:r>
              <a:rPr lang="fr-FR" sz="2400" dirty="0"/>
              <a:t> 750 Million Euros, end of dumping </a:t>
            </a:r>
            <a:r>
              <a:rPr lang="fr-FR" sz="2400" dirty="0" err="1"/>
              <a:t>practises</a:t>
            </a:r>
            <a:r>
              <a:rPr lang="fr-FR" sz="2400" dirty="0"/>
              <a:t> and </a:t>
            </a:r>
            <a:r>
              <a:rPr lang="fr-FR" sz="2400" dirty="0" err="1"/>
              <a:t>tax</a:t>
            </a:r>
            <a:r>
              <a:rPr lang="fr-FR" sz="2400" dirty="0"/>
              <a:t> </a:t>
            </a:r>
            <a:r>
              <a:rPr lang="fr-FR" sz="2400" dirty="0" err="1"/>
              <a:t>havens</a:t>
            </a:r>
            <a:r>
              <a:rPr lang="fr-FR" sz="2400" dirty="0"/>
              <a:t> (in the US, </a:t>
            </a:r>
            <a:r>
              <a:rPr lang="fr-FR" sz="2400" dirty="0" err="1"/>
              <a:t>corporate</a:t>
            </a:r>
            <a:r>
              <a:rPr lang="fr-FR" sz="2400" dirty="0"/>
              <a:t> </a:t>
            </a:r>
            <a:r>
              <a:rPr lang="fr-FR" sz="2400" dirty="0" err="1"/>
              <a:t>tax</a:t>
            </a:r>
            <a:r>
              <a:rPr lang="fr-FR" sz="2400" dirty="0"/>
              <a:t> </a:t>
            </a:r>
            <a:r>
              <a:rPr lang="fr-FR" sz="2400" dirty="0" err="1"/>
              <a:t>raised</a:t>
            </a:r>
            <a:r>
              <a:rPr lang="fr-FR" sz="2400" dirty="0"/>
              <a:t> to 26,5%) effective in 2024 in the EU and GB, not </a:t>
            </a:r>
            <a:r>
              <a:rPr lang="fr-FR" sz="2400" dirty="0" err="1"/>
              <a:t>yet</a:t>
            </a:r>
            <a:r>
              <a:rPr lang="fr-FR" sz="2400" dirty="0"/>
              <a:t> in the US and China</a:t>
            </a:r>
          </a:p>
          <a:p>
            <a:r>
              <a:rPr lang="fr-FR" sz="2400" dirty="0" err="1"/>
              <a:t>Yet</a:t>
            </a:r>
            <a:r>
              <a:rPr lang="fr-FR" sz="2400" dirty="0"/>
              <a:t>, </a:t>
            </a:r>
            <a:r>
              <a:rPr lang="fr-FR" sz="2400" dirty="0" err="1"/>
              <a:t>possibility</a:t>
            </a:r>
            <a:r>
              <a:rPr lang="fr-FR" sz="2400" dirty="0"/>
              <a:t> to use </a:t>
            </a:r>
            <a:r>
              <a:rPr lang="fr-FR" sz="2400" dirty="0" err="1"/>
              <a:t>tax</a:t>
            </a:r>
            <a:r>
              <a:rPr lang="fr-FR" sz="2400" dirty="0"/>
              <a:t> </a:t>
            </a:r>
            <a:r>
              <a:rPr lang="fr-FR" sz="2400" dirty="0" err="1"/>
              <a:t>credit</a:t>
            </a:r>
            <a:r>
              <a:rPr lang="fr-FR" sz="2400" dirty="0"/>
              <a:t> to </a:t>
            </a:r>
            <a:r>
              <a:rPr lang="fr-FR" sz="2400" dirty="0" err="1"/>
              <a:t>decrease</a:t>
            </a:r>
            <a:r>
              <a:rPr lang="fr-FR" sz="2400" dirty="0"/>
              <a:t> the </a:t>
            </a:r>
            <a:r>
              <a:rPr lang="fr-FR" sz="2400" dirty="0" err="1"/>
              <a:t>tax</a:t>
            </a:r>
            <a:r>
              <a:rPr lang="fr-FR" sz="2400" dirty="0"/>
              <a:t>… 15%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low</a:t>
            </a:r>
            <a:r>
              <a:rPr lang="fr-FR" sz="2400" dirty="0"/>
              <a:t>, </a:t>
            </a:r>
            <a:r>
              <a:rPr lang="fr-FR" sz="2400" dirty="0" err="1"/>
              <a:t>less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national </a:t>
            </a:r>
            <a:r>
              <a:rPr lang="fr-FR" sz="2400" dirty="0" err="1"/>
              <a:t>companies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err="1"/>
              <a:t>Controversial</a:t>
            </a:r>
            <a:r>
              <a:rPr lang="fr-FR" sz="2400" dirty="0"/>
              <a:t> .. </a:t>
            </a:r>
            <a:r>
              <a:rPr lang="fr-FR" sz="2400" dirty="0">
                <a:hlinkClick r:id="rId5"/>
              </a:rPr>
              <a:t>https://theconversation.com/why-taxing-big-companies-at-15-wont-fix-the-gaping-hole-in-global-tax-206400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920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08D84F5-B80E-576E-3635-1E3AFDA08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58726DF7-F417-E203-921F-396045A4E45B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58726DF7-F417-E203-921F-396045A4E4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DB334FFC-E4EC-4847-916B-4A13134C85C8}"/>
              </a:ext>
            </a:extLst>
          </p:cNvPr>
          <p:cNvSpPr txBox="1"/>
          <p:nvPr/>
        </p:nvSpPr>
        <p:spPr>
          <a:xfrm>
            <a:off x="738552" y="404959"/>
            <a:ext cx="109259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A </a:t>
            </a:r>
            <a:r>
              <a:rPr lang="fr-FR" sz="2400" dirty="0" err="1"/>
              <a:t>growing</a:t>
            </a:r>
            <a:r>
              <a:rPr lang="fr-FR" sz="2400" dirty="0"/>
              <a:t> </a:t>
            </a:r>
            <a:r>
              <a:rPr lang="fr-FR" sz="2400" dirty="0" err="1"/>
              <a:t>demand</a:t>
            </a:r>
            <a:r>
              <a:rPr lang="fr-FR" sz="2400" dirty="0"/>
              <a:t> for more fiscal justice (</a:t>
            </a:r>
            <a:r>
              <a:rPr lang="fr-FR" sz="2400" dirty="0" err="1"/>
              <a:t>cf</a:t>
            </a:r>
            <a:r>
              <a:rPr lang="fr-FR" sz="2400" dirty="0"/>
              <a:t> </a:t>
            </a:r>
            <a:r>
              <a:rPr lang="fr-FR" sz="2400" dirty="0" err="1"/>
              <a:t>rise</a:t>
            </a:r>
            <a:r>
              <a:rPr lang="fr-FR" sz="2400" dirty="0"/>
              <a:t> of </a:t>
            </a:r>
            <a:r>
              <a:rPr lang="fr-FR" sz="2400" dirty="0" err="1"/>
              <a:t>exceptional</a:t>
            </a:r>
            <a:r>
              <a:rPr lang="fr-FR" sz="2400" dirty="0"/>
              <a:t> profits </a:t>
            </a:r>
            <a:r>
              <a:rPr lang="fr-FR" sz="2400" dirty="0" err="1"/>
              <a:t>since</a:t>
            </a:r>
            <a:r>
              <a:rPr lang="fr-FR" sz="2400" dirty="0"/>
              <a:t> 2000, 12 to 16% </a:t>
            </a:r>
            <a:r>
              <a:rPr lang="fr-FR" sz="2400" dirty="0" err="1"/>
              <a:t>with</a:t>
            </a:r>
            <a:r>
              <a:rPr lang="fr-FR" sz="2400" dirty="0"/>
              <a:t> more </a:t>
            </a:r>
            <a:r>
              <a:rPr lang="fr-FR" sz="2400" dirty="0" err="1"/>
              <a:t>than</a:t>
            </a:r>
            <a:r>
              <a:rPr lang="fr-FR" sz="2400" dirty="0"/>
              <a:t> a </a:t>
            </a:r>
            <a:r>
              <a:rPr lang="fr-FR" sz="2400" dirty="0" err="1"/>
              <a:t>third</a:t>
            </a:r>
            <a:r>
              <a:rPr lang="fr-FR" sz="2400" dirty="0"/>
              <a:t> over 25%), and </a:t>
            </a:r>
            <a:r>
              <a:rPr lang="fr-FR" sz="2400" dirty="0" err="1"/>
              <a:t>against</a:t>
            </a:r>
            <a:r>
              <a:rPr lang="fr-FR" sz="2400" dirty="0"/>
              <a:t> the concentration of </a:t>
            </a:r>
            <a:r>
              <a:rPr lang="fr-FR" sz="2400" dirty="0" err="1"/>
              <a:t>these</a:t>
            </a:r>
            <a:r>
              <a:rPr lang="fr-FR" sz="2400" dirty="0"/>
              <a:t> giga-</a:t>
            </a:r>
            <a:r>
              <a:rPr lang="fr-FR" sz="2400" dirty="0" err="1"/>
              <a:t>firms</a:t>
            </a:r>
            <a:r>
              <a:rPr lang="fr-FR" sz="2400" dirty="0"/>
              <a:t> </a:t>
            </a:r>
            <a:r>
              <a:rPr lang="fr-FR" sz="2400" b="1" dirty="0" err="1"/>
              <a:t>considered</a:t>
            </a:r>
            <a:r>
              <a:rPr lang="fr-FR" sz="2400" b="1" dirty="0"/>
              <a:t> as a </a:t>
            </a:r>
            <a:r>
              <a:rPr lang="fr-FR" sz="2400" b="1" dirty="0" err="1"/>
              <a:t>threat</a:t>
            </a:r>
            <a:r>
              <a:rPr lang="fr-FR" sz="2400" b="1" dirty="0"/>
              <a:t> to </a:t>
            </a:r>
            <a:r>
              <a:rPr lang="fr-FR" sz="2400" b="1" dirty="0" err="1"/>
              <a:t>fair</a:t>
            </a:r>
            <a:r>
              <a:rPr lang="fr-FR" sz="2400" b="1" dirty="0"/>
              <a:t> </a:t>
            </a:r>
            <a:r>
              <a:rPr lang="fr-FR" sz="2400" b="1" dirty="0" err="1"/>
              <a:t>competition</a:t>
            </a:r>
            <a:r>
              <a:rPr lang="fr-FR" sz="2400" b="1" dirty="0"/>
              <a:t> </a:t>
            </a:r>
            <a:r>
              <a:rPr lang="fr-FR" sz="2400" dirty="0"/>
              <a:t>(as </a:t>
            </a:r>
            <a:r>
              <a:rPr lang="fr-FR" sz="2400" dirty="0" err="1"/>
              <a:t>well</a:t>
            </a:r>
            <a:r>
              <a:rPr lang="fr-FR" sz="2400" dirty="0"/>
              <a:t> as a </a:t>
            </a:r>
            <a:r>
              <a:rPr lang="fr-FR" sz="2400" dirty="0" err="1"/>
              <a:t>threat</a:t>
            </a:r>
            <a:r>
              <a:rPr lang="fr-FR" sz="2400" dirty="0"/>
              <a:t> to </a:t>
            </a:r>
            <a:r>
              <a:rPr lang="fr-FR" sz="2400" dirty="0" err="1"/>
              <a:t>investment</a:t>
            </a:r>
            <a:r>
              <a:rPr lang="fr-FR" sz="2400" dirty="0"/>
              <a:t> and innovation)</a:t>
            </a:r>
          </a:p>
          <a:p>
            <a:r>
              <a:rPr lang="fr-FR" sz="2400" dirty="0"/>
              <a:t> and the </a:t>
            </a:r>
            <a:r>
              <a:rPr lang="fr-FR" sz="2400" b="1" dirty="0"/>
              <a:t>lobbying </a:t>
            </a:r>
            <a:r>
              <a:rPr lang="fr-FR" sz="2400" dirty="0" err="1"/>
              <a:t>exerted</a:t>
            </a:r>
            <a:r>
              <a:rPr lang="fr-FR" sz="2400" dirty="0"/>
              <a:t> on </a:t>
            </a:r>
            <a:r>
              <a:rPr lang="fr-FR" sz="2400" dirty="0" err="1"/>
              <a:t>legislators</a:t>
            </a:r>
            <a:r>
              <a:rPr lang="fr-FR" sz="2400" dirty="0"/>
              <a:t> (in 2022 4 Billion $ </a:t>
            </a:r>
            <a:r>
              <a:rPr lang="fr-FR" sz="2400" dirty="0" err="1"/>
              <a:t>spent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an </a:t>
            </a:r>
            <a:r>
              <a:rPr lang="fr-FR" sz="2400" dirty="0" err="1"/>
              <a:t>estimated</a:t>
            </a:r>
            <a:r>
              <a:rPr lang="fr-FR" sz="2400" dirty="0"/>
              <a:t> return of 137 to 152% on </a:t>
            </a:r>
            <a:r>
              <a:rPr lang="fr-FR" sz="2400" dirty="0" err="1"/>
              <a:t>investment</a:t>
            </a:r>
            <a:r>
              <a:rPr lang="fr-FR" sz="2400" dirty="0"/>
              <a:t>…)</a:t>
            </a:r>
          </a:p>
          <a:p>
            <a:r>
              <a:rPr lang="fr-FR" sz="2400" i="1" dirty="0">
                <a:effectLst/>
                <a:latin typeface="Helvetica" pitchFamily="2" charset="0"/>
              </a:rPr>
              <a:t>‘</a:t>
            </a:r>
            <a:r>
              <a:rPr lang="fr-FR" i="1" dirty="0" err="1">
                <a:effectLst/>
                <a:latin typeface="Helvetica" pitchFamily="2" charset="0"/>
              </a:rPr>
              <a:t>Those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who</a:t>
            </a:r>
            <a:r>
              <a:rPr lang="fr-FR" i="1" dirty="0">
                <a:effectLst/>
                <a:latin typeface="Helvetica" pitchFamily="2" charset="0"/>
              </a:rPr>
              <a:t> have </a:t>
            </a:r>
            <a:r>
              <a:rPr lang="fr-FR" i="1" dirty="0" err="1">
                <a:effectLst/>
                <a:latin typeface="Helvetica" pitchFamily="2" charset="0"/>
              </a:rPr>
              <a:t>market</a:t>
            </a:r>
            <a:r>
              <a:rPr lang="fr-FR" i="1" dirty="0">
                <a:effectLst/>
                <a:latin typeface="Helvetica" pitchFamily="2" charset="0"/>
              </a:rPr>
              <a:t> power can </a:t>
            </a:r>
            <a:r>
              <a:rPr lang="fr-FR" i="1" dirty="0" err="1">
                <a:effectLst/>
                <a:latin typeface="Helvetica" pitchFamily="2" charset="0"/>
              </a:rPr>
              <a:t>raise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prices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above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what’s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considered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fair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market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i="1" dirty="0">
                <a:effectLst/>
                <a:latin typeface="Helvetica" pitchFamily="2" charset="0"/>
              </a:rPr>
              <a:t>value. </a:t>
            </a:r>
            <a:r>
              <a:rPr lang="fr-FR" i="1" dirty="0" err="1">
                <a:effectLst/>
                <a:latin typeface="Helvetica" pitchFamily="2" charset="0"/>
              </a:rPr>
              <a:t>We’re</a:t>
            </a:r>
            <a:r>
              <a:rPr lang="fr-FR" i="1" dirty="0">
                <a:effectLst/>
                <a:latin typeface="Helvetica" pitchFamily="2" charset="0"/>
              </a:rPr>
              <a:t> at a point in </a:t>
            </a:r>
            <a:r>
              <a:rPr lang="fr-FR" i="1" dirty="0" err="1">
                <a:effectLst/>
                <a:latin typeface="Helvetica" pitchFamily="2" charset="0"/>
              </a:rPr>
              <a:t>our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market</a:t>
            </a:r>
            <a:r>
              <a:rPr lang="fr-FR" i="1" dirty="0">
                <a:effectLst/>
                <a:latin typeface="Helvetica" pitchFamily="2" charset="0"/>
              </a:rPr>
              <a:t> concentrations </a:t>
            </a:r>
            <a:r>
              <a:rPr lang="fr-FR" i="1" dirty="0" err="1">
                <a:effectLst/>
                <a:latin typeface="Helvetica" pitchFamily="2" charset="0"/>
              </a:rPr>
              <a:t>that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we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haven’t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seen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ever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i="1" dirty="0" err="1">
                <a:latin typeface="Helvetica" pitchFamily="2" charset="0"/>
              </a:rPr>
              <a:t>b</a:t>
            </a:r>
            <a:r>
              <a:rPr lang="fr-FR" i="1" dirty="0" err="1">
                <a:effectLst/>
                <a:latin typeface="Helvetica" pitchFamily="2" charset="0"/>
              </a:rPr>
              <a:t>efore</a:t>
            </a:r>
            <a:r>
              <a:rPr lang="fr-FR" i="1" dirty="0">
                <a:effectLst/>
                <a:latin typeface="Helvetica" pitchFamily="2" charset="0"/>
              </a:rPr>
              <a:t>’ . (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Krista Brown, a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analyst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American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Liberties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Project)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 Possible solutions? A return of anti-trust </a:t>
            </a:r>
            <a:r>
              <a:rPr lang="fr-FR" sz="2400" dirty="0" err="1"/>
              <a:t>policies</a:t>
            </a:r>
            <a:r>
              <a:rPr lang="fr-FR" sz="2400" dirty="0"/>
              <a:t> in the US? a ban of donations to </a:t>
            </a:r>
            <a:r>
              <a:rPr lang="fr-FR" sz="2400" dirty="0" err="1"/>
              <a:t>political</a:t>
            </a:r>
            <a:r>
              <a:rPr lang="fr-FR" sz="2400" dirty="0"/>
              <a:t> parties?  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 err="1"/>
              <a:t>Necessity</a:t>
            </a:r>
            <a:r>
              <a:rPr lang="fr-FR" sz="2400" dirty="0"/>
              <a:t> for </a:t>
            </a:r>
            <a:r>
              <a:rPr lang="fr-FR" sz="2400" dirty="0" err="1"/>
              <a:t>companies</a:t>
            </a:r>
            <a:r>
              <a:rPr lang="fr-FR" sz="2400" dirty="0"/>
              <a:t> to return to ‘</a:t>
            </a:r>
            <a:r>
              <a:rPr lang="fr-FR" sz="2400" b="1" dirty="0"/>
              <a:t>triple </a:t>
            </a:r>
            <a:r>
              <a:rPr lang="fr-FR" sz="2400" b="1" dirty="0" err="1"/>
              <a:t>bottom</a:t>
            </a:r>
            <a:r>
              <a:rPr lang="fr-FR" sz="2400" b="1" dirty="0"/>
              <a:t>-line </a:t>
            </a:r>
            <a:r>
              <a:rPr lang="fr-FR" sz="2400" b="1" dirty="0" err="1"/>
              <a:t>approach</a:t>
            </a:r>
            <a:r>
              <a:rPr lang="fr-FR" sz="2400" b="1" dirty="0"/>
              <a:t>’ </a:t>
            </a:r>
            <a:r>
              <a:rPr lang="fr-FR" sz="2400" dirty="0">
                <a:hlinkClick r:id="rId5"/>
              </a:rPr>
              <a:t>https://</a:t>
            </a:r>
            <a:r>
              <a:rPr lang="fr-FR" sz="2400" dirty="0" err="1">
                <a:hlinkClick r:id="rId5"/>
              </a:rPr>
              <a:t>online.hbs.edu</a:t>
            </a:r>
            <a:r>
              <a:rPr lang="fr-FR" sz="2400" dirty="0">
                <a:hlinkClick r:id="rId5"/>
              </a:rPr>
              <a:t>/blog/post/</a:t>
            </a:r>
            <a:r>
              <a:rPr lang="fr-FR" sz="2400" dirty="0" err="1">
                <a:hlinkClick r:id="rId5"/>
              </a:rPr>
              <a:t>what</a:t>
            </a:r>
            <a:r>
              <a:rPr lang="fr-FR" sz="2400" dirty="0">
                <a:hlinkClick r:id="rId5"/>
              </a:rPr>
              <a:t>-</a:t>
            </a:r>
            <a:r>
              <a:rPr lang="fr-FR" sz="2400" dirty="0" err="1">
                <a:hlinkClick r:id="rId5"/>
              </a:rPr>
              <a:t>is</a:t>
            </a:r>
            <a:r>
              <a:rPr lang="fr-FR" sz="2400" dirty="0">
                <a:hlinkClick r:id="rId5"/>
              </a:rPr>
              <a:t>-the-triple-</a:t>
            </a:r>
            <a:r>
              <a:rPr lang="fr-FR" sz="2400" dirty="0" err="1">
                <a:hlinkClick r:id="rId5"/>
              </a:rPr>
              <a:t>bottom</a:t>
            </a:r>
            <a:r>
              <a:rPr lang="fr-FR" sz="2400" dirty="0">
                <a:hlinkClick r:id="rId5"/>
              </a:rPr>
              <a:t>-line</a:t>
            </a:r>
            <a:endParaRPr lang="fr-FR" sz="2400" dirty="0"/>
          </a:p>
          <a:p>
            <a:r>
              <a:rPr lang="fr-FR" sz="2400" dirty="0"/>
              <a:t>ESG </a:t>
            </a:r>
          </a:p>
          <a:p>
            <a:r>
              <a:rPr lang="fr-FR" sz="2400" b="1" dirty="0"/>
              <a:t>The B-corporation </a:t>
            </a:r>
            <a:r>
              <a:rPr lang="fr-FR" sz="2400" b="1" dirty="0" err="1"/>
              <a:t>certificate</a:t>
            </a:r>
            <a:r>
              <a:rPr lang="fr-FR" sz="2400" dirty="0"/>
              <a:t>: 5700 </a:t>
            </a:r>
            <a:r>
              <a:rPr lang="fr-FR" sz="2400" dirty="0" err="1"/>
              <a:t>companies</a:t>
            </a:r>
            <a:r>
              <a:rPr lang="fr-FR" sz="2400" dirty="0"/>
              <a:t> in 80 countries </a:t>
            </a:r>
            <a:r>
              <a:rPr lang="fr-FR" sz="2400" dirty="0" err="1"/>
              <a:t>among</a:t>
            </a:r>
            <a:r>
              <a:rPr lang="fr-FR" sz="2400" dirty="0"/>
              <a:t>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/>
              <a:t>Patagonia</a:t>
            </a:r>
            <a:r>
              <a:rPr lang="fr-FR" sz="2400" dirty="0"/>
              <a:t>, the Body Shop, Ben and </a:t>
            </a:r>
            <a:r>
              <a:rPr lang="fr-FR" sz="2400" dirty="0" err="1"/>
              <a:t>Jerry’s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3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81FD4-7071-7D29-1A79-7234A8F8D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A95070-64B5-734E-2FCA-E531E4A74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" y="0"/>
            <a:ext cx="9144000" cy="6858000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 err="1"/>
              <a:t>Other</a:t>
            </a:r>
            <a:r>
              <a:rPr lang="fr-FR" sz="2000" b="1" dirty="0"/>
              <a:t> </a:t>
            </a:r>
            <a:r>
              <a:rPr lang="fr-FR" sz="2000" b="1" dirty="0" err="1"/>
              <a:t>striking</a:t>
            </a:r>
            <a:r>
              <a:rPr lang="fr-FR" sz="2000" b="1" dirty="0"/>
              <a:t> figures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 err="1"/>
              <a:t>Number</a:t>
            </a:r>
            <a:r>
              <a:rPr lang="fr-FR" sz="1800" dirty="0"/>
              <a:t> of </a:t>
            </a:r>
            <a:r>
              <a:rPr lang="fr-FR" sz="1800" dirty="0" err="1"/>
              <a:t>TNCs</a:t>
            </a:r>
            <a:r>
              <a:rPr lang="fr-FR" sz="1800" dirty="0"/>
              <a:t> </a:t>
            </a:r>
            <a:r>
              <a:rPr lang="fr-FR" sz="1800" dirty="0" err="1"/>
              <a:t>worldwide</a:t>
            </a:r>
            <a:endParaRPr lang="fr-FR" sz="1800" dirty="0"/>
          </a:p>
          <a:p>
            <a:pPr algn="l"/>
            <a:r>
              <a:rPr lang="fr-FR" sz="1800" dirty="0"/>
              <a:t>1970: 7000 TNC</a:t>
            </a:r>
          </a:p>
          <a:p>
            <a:pPr algn="l"/>
            <a:r>
              <a:rPr lang="fr-FR" sz="1800" dirty="0"/>
              <a:t>1990: 35 000 TNC</a:t>
            </a:r>
          </a:p>
          <a:p>
            <a:pPr algn="l"/>
            <a:r>
              <a:rPr lang="fr-FR" sz="1800" dirty="0"/>
              <a:t>2010: 100 000 TNC </a:t>
            </a:r>
            <a:r>
              <a:rPr lang="fr-FR" sz="1800" dirty="0" err="1"/>
              <a:t>controlling</a:t>
            </a:r>
            <a:r>
              <a:rPr lang="fr-FR" sz="1800" dirty="0"/>
              <a:t> </a:t>
            </a:r>
            <a:r>
              <a:rPr lang="fr-FR" sz="1800" dirty="0" err="1"/>
              <a:t>around</a:t>
            </a:r>
            <a:r>
              <a:rPr lang="fr-FR" sz="1800" dirty="0"/>
              <a:t> 900 000 </a:t>
            </a:r>
            <a:r>
              <a:rPr lang="fr-FR" sz="1800" dirty="0" err="1"/>
              <a:t>subsidiaries</a:t>
            </a:r>
            <a:r>
              <a:rPr lang="fr-FR" sz="1800" dirty="0"/>
              <a:t> </a:t>
            </a:r>
            <a:r>
              <a:rPr lang="fr-FR" sz="1800" dirty="0" err="1"/>
              <a:t>worldwide</a:t>
            </a:r>
            <a:r>
              <a:rPr lang="fr-FR" sz="1800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/>
              <a:t>Production</a:t>
            </a:r>
          </a:p>
          <a:p>
            <a:pPr algn="l"/>
            <a:r>
              <a:rPr lang="fr-FR" sz="1800" dirty="0" err="1"/>
              <a:t>Between</a:t>
            </a:r>
            <a:r>
              <a:rPr lang="fr-FR" sz="1800" dirty="0"/>
              <a:t> 1990 and 2017, the production of the </a:t>
            </a:r>
            <a:r>
              <a:rPr lang="fr-FR" sz="1800" dirty="0" err="1"/>
              <a:t>subsidiaries</a:t>
            </a:r>
            <a:r>
              <a:rPr lang="fr-FR" sz="1800" dirty="0"/>
              <a:t> of TNC have been </a:t>
            </a:r>
            <a:r>
              <a:rPr lang="fr-FR" sz="1800" b="1" dirty="0" err="1"/>
              <a:t>multiplied</a:t>
            </a:r>
            <a:r>
              <a:rPr lang="fr-FR" sz="1800" b="1" dirty="0"/>
              <a:t> by 5.8, </a:t>
            </a:r>
            <a:r>
              <a:rPr lang="fr-FR" sz="1800" dirty="0" err="1"/>
              <a:t>while</a:t>
            </a:r>
            <a:r>
              <a:rPr lang="fr-FR" sz="1800" dirty="0"/>
              <a:t> global GDP has been </a:t>
            </a:r>
            <a:r>
              <a:rPr lang="fr-FR" sz="1800" dirty="0" err="1"/>
              <a:t>multiplied</a:t>
            </a:r>
            <a:r>
              <a:rPr lang="fr-FR" sz="1800" dirty="0"/>
              <a:t> by 3.4. </a:t>
            </a:r>
          </a:p>
          <a:p>
            <a:pPr algn="l"/>
            <a:r>
              <a:rPr lang="fr-FR" sz="1800" dirty="0" err="1"/>
              <a:t>Foreign</a:t>
            </a:r>
            <a:r>
              <a:rPr lang="fr-FR" sz="1800" dirty="0"/>
              <a:t> K </a:t>
            </a:r>
            <a:r>
              <a:rPr lang="fr-FR" sz="1800" dirty="0" err="1"/>
              <a:t>owned</a:t>
            </a:r>
            <a:r>
              <a:rPr lang="fr-FR" sz="1800" dirty="0"/>
              <a:t> by the TNC </a:t>
            </a:r>
            <a:r>
              <a:rPr lang="fr-FR" sz="1800" dirty="0" err="1"/>
              <a:t>represent</a:t>
            </a:r>
            <a:r>
              <a:rPr lang="fr-FR" sz="1800" dirty="0"/>
              <a:t> 1.3 times the global GDP (in 2017)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/>
              <a:t>Structure</a:t>
            </a:r>
          </a:p>
          <a:p>
            <a:pPr algn="l"/>
            <a:r>
              <a:rPr lang="fr-FR" sz="1800" dirty="0"/>
              <a:t>Most of </a:t>
            </a:r>
            <a:r>
              <a:rPr lang="fr-FR" sz="1800" dirty="0" err="1"/>
              <a:t>them</a:t>
            </a:r>
            <a:r>
              <a:rPr lang="fr-FR" sz="1800" dirty="0"/>
              <a:t> have </a:t>
            </a:r>
            <a:r>
              <a:rPr lang="fr-FR" sz="1800" b="1" dirty="0"/>
              <a:t>a </a:t>
            </a:r>
            <a:r>
              <a:rPr lang="fr-FR" sz="1800" b="1" dirty="0" err="1"/>
              <a:t>rather</a:t>
            </a:r>
            <a:r>
              <a:rPr lang="fr-FR" sz="1800" b="1" dirty="0"/>
              <a:t> simple structure </a:t>
            </a:r>
            <a:r>
              <a:rPr lang="fr-FR" sz="1800" dirty="0"/>
              <a:t>(parent </a:t>
            </a:r>
            <a:r>
              <a:rPr lang="fr-FR" sz="1800" dirty="0" err="1"/>
              <a:t>company</a:t>
            </a:r>
            <a:r>
              <a:rPr lang="fr-FR" sz="1800" dirty="0"/>
              <a:t> </a:t>
            </a:r>
            <a:r>
              <a:rPr lang="fr-FR" sz="1800" dirty="0" err="1"/>
              <a:t>owns</a:t>
            </a:r>
            <a:r>
              <a:rPr lang="fr-FR" sz="1800" dirty="0"/>
              <a:t> </a:t>
            </a:r>
            <a:r>
              <a:rPr lang="fr-FR" sz="1800" dirty="0" err="1"/>
              <a:t>directly</a:t>
            </a:r>
            <a:r>
              <a:rPr lang="fr-FR" sz="1800" dirty="0"/>
              <a:t> and </a:t>
            </a:r>
            <a:r>
              <a:rPr lang="fr-FR" sz="1800" dirty="0" err="1"/>
              <a:t>totally</a:t>
            </a:r>
            <a:r>
              <a:rPr lang="fr-FR" sz="1800" dirty="0"/>
              <a:t> one or </a:t>
            </a:r>
            <a:r>
              <a:rPr lang="fr-FR" sz="1800" dirty="0" err="1"/>
              <a:t>several</a:t>
            </a:r>
            <a:r>
              <a:rPr lang="fr-FR" sz="1800" dirty="0"/>
              <a:t> </a:t>
            </a:r>
            <a:r>
              <a:rPr lang="fr-FR" sz="1800" dirty="0" err="1"/>
              <a:t>subsidiaries</a:t>
            </a:r>
            <a:r>
              <a:rPr lang="fr-FR" sz="1800" dirty="0"/>
              <a:t>)</a:t>
            </a:r>
          </a:p>
          <a:p>
            <a:pPr algn="l"/>
            <a:r>
              <a:rPr lang="fr-FR" sz="1800" dirty="0"/>
              <a:t>But the first 100 TNC have on </a:t>
            </a:r>
            <a:r>
              <a:rPr lang="fr-FR" sz="1800" dirty="0" err="1"/>
              <a:t>average</a:t>
            </a:r>
            <a:r>
              <a:rPr lang="fr-FR" sz="1800" dirty="0"/>
              <a:t> 500 </a:t>
            </a:r>
            <a:r>
              <a:rPr lang="fr-FR" sz="1800" dirty="0" err="1"/>
              <a:t>subsidiaries</a:t>
            </a:r>
            <a:r>
              <a:rPr lang="fr-FR" sz="1800" dirty="0"/>
              <a:t> in more </a:t>
            </a:r>
            <a:r>
              <a:rPr lang="fr-FR" sz="1800" dirty="0" err="1"/>
              <a:t>than</a:t>
            </a:r>
            <a:r>
              <a:rPr lang="fr-FR" sz="1800" dirty="0"/>
              <a:t> 50 countries,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b="1" dirty="0"/>
              <a:t>7 </a:t>
            </a:r>
            <a:r>
              <a:rPr lang="fr-FR" sz="1800" b="1" dirty="0" err="1"/>
              <a:t>levels</a:t>
            </a:r>
            <a:r>
              <a:rPr lang="fr-FR" sz="1800" b="1" dirty="0"/>
              <a:t> of </a:t>
            </a:r>
            <a:r>
              <a:rPr lang="fr-FR" sz="1800" b="1" dirty="0" err="1"/>
              <a:t>shareholder</a:t>
            </a:r>
            <a:r>
              <a:rPr lang="fr-FR" sz="1800" b="1" dirty="0"/>
              <a:t>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/>
              <a:t>Location</a:t>
            </a:r>
          </a:p>
          <a:p>
            <a:pPr algn="l"/>
            <a:r>
              <a:rPr lang="fr-FR" sz="1800" dirty="0"/>
              <a:t>74% of TNC are </a:t>
            </a:r>
            <a:r>
              <a:rPr lang="fr-FR" sz="1800" dirty="0" err="1"/>
              <a:t>located</a:t>
            </a:r>
            <a:r>
              <a:rPr lang="fr-FR" sz="1800" dirty="0"/>
              <a:t> </a:t>
            </a:r>
            <a:r>
              <a:rPr lang="fr-FR" sz="1800" b="1" dirty="0"/>
              <a:t>in </a:t>
            </a:r>
            <a:r>
              <a:rPr lang="fr-FR" sz="1800" b="1" dirty="0" err="1"/>
              <a:t>just</a:t>
            </a:r>
            <a:r>
              <a:rPr lang="fr-FR" sz="1800" b="1" dirty="0"/>
              <a:t> 10 countries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 err="1"/>
              <a:t>Sectors</a:t>
            </a:r>
            <a:endParaRPr lang="fr-FR" sz="1800" dirty="0"/>
          </a:p>
          <a:p>
            <a:pPr algn="l"/>
            <a:r>
              <a:rPr lang="fr-FR" sz="1800" dirty="0"/>
              <a:t>The </a:t>
            </a:r>
            <a:r>
              <a:rPr lang="fr-FR" sz="1800" dirty="0" err="1"/>
              <a:t>industry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</a:t>
            </a:r>
            <a:r>
              <a:rPr lang="fr-FR" sz="1800" dirty="0" err="1"/>
              <a:t>most</a:t>
            </a:r>
            <a:r>
              <a:rPr lang="fr-FR" sz="1800" dirty="0"/>
              <a:t> TNC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banking</a:t>
            </a:r>
            <a:r>
              <a:rPr lang="fr-FR" sz="1800" dirty="0"/>
              <a:t> (15%), </a:t>
            </a:r>
            <a:r>
              <a:rPr lang="fr-FR" sz="1800" dirty="0" err="1"/>
              <a:t>followed</a:t>
            </a:r>
            <a:r>
              <a:rPr lang="fr-FR" sz="1800" dirty="0"/>
              <a:t> by </a:t>
            </a:r>
            <a:r>
              <a:rPr lang="fr-FR" sz="1800" dirty="0" err="1"/>
              <a:t>other</a:t>
            </a:r>
            <a:r>
              <a:rPr lang="fr-FR" sz="1800" dirty="0"/>
              <a:t> </a:t>
            </a:r>
            <a:r>
              <a:rPr lang="fr-FR" sz="1800" dirty="0" err="1"/>
              <a:t>financial</a:t>
            </a:r>
            <a:r>
              <a:rPr lang="fr-FR" sz="1800" dirty="0"/>
              <a:t> corporations, construction, </a:t>
            </a:r>
            <a:r>
              <a:rPr lang="fr-FR" sz="1800" dirty="0" err="1"/>
              <a:t>materials</a:t>
            </a:r>
            <a:r>
              <a:rPr lang="fr-FR" sz="1800" dirty="0"/>
              <a:t>, </a:t>
            </a:r>
            <a:r>
              <a:rPr lang="fr-FR" sz="1800" dirty="0" err="1"/>
              <a:t>oil&amp;gas</a:t>
            </a:r>
            <a:r>
              <a:rPr lang="fr-FR" sz="2000" dirty="0"/>
              <a:t>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A1E44A-4E8A-AAA0-6686-50AD4C4384A8}"/>
              </a:ext>
            </a:extLst>
          </p:cNvPr>
          <p:cNvSpPr txBox="1"/>
          <p:nvPr/>
        </p:nvSpPr>
        <p:spPr>
          <a:xfrm>
            <a:off x="9758149" y="192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81FD4-7071-7D29-1A79-7234A8F8D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AC2373-80F1-AC97-832B-1A1E66F8B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180" y="202350"/>
            <a:ext cx="7732817" cy="64874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37D491-0C8D-3A87-C427-B2F127C1F83B}"/>
              </a:ext>
            </a:extLst>
          </p:cNvPr>
          <p:cNvSpPr txBox="1"/>
          <p:nvPr/>
        </p:nvSpPr>
        <p:spPr>
          <a:xfrm>
            <a:off x="9232577" y="1949783"/>
            <a:ext cx="2752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BP’s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in </a:t>
            </a:r>
            <a:r>
              <a:rPr lang="fr-FR" dirty="0" err="1"/>
              <a:t>each</a:t>
            </a:r>
            <a:r>
              <a:rPr lang="fr-FR" dirty="0"/>
              <a:t> country are </a:t>
            </a:r>
            <a:r>
              <a:rPr lang="fr-FR" dirty="0" err="1"/>
              <a:t>led</a:t>
            </a:r>
            <a:r>
              <a:rPr lang="fr-FR" dirty="0"/>
              <a:t> by a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subsidiary</a:t>
            </a:r>
            <a:r>
              <a:rPr lang="fr-FR" dirty="0"/>
              <a:t>, </a:t>
            </a:r>
            <a:r>
              <a:rPr lang="fr-FR" dirty="0" err="1"/>
              <a:t>often</a:t>
            </a:r>
            <a:r>
              <a:rPr lang="fr-FR" dirty="0"/>
              <a:t> not </a:t>
            </a:r>
            <a:r>
              <a:rPr lang="fr-FR" dirty="0" err="1"/>
              <a:t>headquartered</a:t>
            </a:r>
            <a:r>
              <a:rPr lang="fr-FR" dirty="0"/>
              <a:t> in the </a:t>
            </a:r>
            <a:r>
              <a:rPr lang="fr-FR" dirty="0" err="1"/>
              <a:t>same</a:t>
            </a:r>
            <a:r>
              <a:rPr lang="fr-FR" dirty="0"/>
              <a:t> country. The </a:t>
            </a:r>
            <a:r>
              <a:rPr lang="fr-FR" dirty="0" err="1"/>
              <a:t>drilling</a:t>
            </a:r>
            <a:r>
              <a:rPr lang="fr-FR" dirty="0"/>
              <a:t> </a:t>
            </a:r>
            <a:r>
              <a:rPr lang="fr-FR" dirty="0" err="1"/>
              <a:t>operations</a:t>
            </a:r>
            <a:r>
              <a:rPr lang="fr-FR" dirty="0"/>
              <a:t> in </a:t>
            </a:r>
            <a:r>
              <a:rPr lang="fr-FR" dirty="0" err="1"/>
              <a:t>Azerbadjan</a:t>
            </a:r>
            <a:r>
              <a:rPr lang="fr-FR" dirty="0"/>
              <a:t> or Angola are </a:t>
            </a:r>
            <a:r>
              <a:rPr lang="fr-FR" dirty="0" err="1"/>
              <a:t>led</a:t>
            </a:r>
            <a:r>
              <a:rPr lang="fr-FR" dirty="0"/>
              <a:t> by </a:t>
            </a:r>
            <a:r>
              <a:rPr lang="fr-FR" dirty="0" err="1"/>
              <a:t>units</a:t>
            </a:r>
            <a:r>
              <a:rPr lang="fr-FR" dirty="0"/>
              <a:t> in the UK or the US, </a:t>
            </a:r>
            <a:r>
              <a:rPr lang="fr-FR" dirty="0" err="1"/>
              <a:t>within</a:t>
            </a:r>
            <a:r>
              <a:rPr lang="fr-FR" dirty="0"/>
              <a:t> the UK/US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laws</a:t>
            </a:r>
            <a:r>
              <a:rPr lang="fr-FR" dirty="0"/>
              <a:t>. </a:t>
            </a:r>
          </a:p>
          <a:p>
            <a:r>
              <a:rPr lang="fr-FR" dirty="0"/>
              <a:t>A lot of </a:t>
            </a:r>
            <a:r>
              <a:rPr lang="fr-FR" dirty="0" err="1"/>
              <a:t>subsidiaries</a:t>
            </a:r>
            <a:r>
              <a:rPr lang="fr-FR" dirty="0"/>
              <a:t> are HQ in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havens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66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81FD4-7071-7D29-1A79-7234A8F8D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"/>
            <a:ext cx="9144000" cy="851337"/>
          </a:xfrm>
        </p:spPr>
        <p:txBody>
          <a:bodyPr>
            <a:normAutofit fontScale="90000"/>
          </a:bodyPr>
          <a:lstStyle/>
          <a:p>
            <a:pPr algn="l"/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TNC </a:t>
            </a:r>
            <a:r>
              <a:rPr lang="fr-FR" sz="2400" dirty="0" err="1"/>
              <a:t>ranking</a:t>
            </a:r>
            <a:r>
              <a:rPr lang="fr-FR" sz="2400" dirty="0"/>
              <a:t> </a:t>
            </a:r>
            <a:r>
              <a:rPr lang="fr-FR" sz="2400" dirty="0" err="1"/>
              <a:t>according</a:t>
            </a:r>
            <a:r>
              <a:rPr lang="fr-FR" sz="2400" dirty="0"/>
              <a:t> to the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foreign</a:t>
            </a:r>
            <a:r>
              <a:rPr lang="fr-FR" sz="2400" dirty="0"/>
              <a:t> assets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A95070-64B5-734E-2FCA-E531E4A74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5628"/>
            <a:ext cx="9144000" cy="41121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BB529C-96E5-1593-B237-D6FE863E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5628"/>
            <a:ext cx="9133916" cy="50619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9534" y="5206418"/>
                <a:ext cx="19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FBA958B5-1329-B781-B0E3-5E3C40D27097}"/>
                  </a:ext>
                </a:extLst>
              </p14:cNvPr>
              <p14:cNvContentPartPr/>
              <p14:nvPr/>
            </p14:nvContentPartPr>
            <p14:xfrm>
              <a:off x="2288534" y="2112578"/>
              <a:ext cx="1721520" cy="4896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FBA958B5-1329-B781-B0E3-5E3C40D270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4534" y="2004578"/>
                <a:ext cx="18291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247ED652-BAAA-69B3-3C35-F4A9CD1461CB}"/>
                  </a:ext>
                </a:extLst>
              </p14:cNvPr>
              <p14:cNvContentPartPr/>
              <p14:nvPr/>
            </p14:nvContentPartPr>
            <p14:xfrm>
              <a:off x="2346854" y="2343698"/>
              <a:ext cx="671040" cy="3204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247ED652-BAAA-69B3-3C35-F4A9CD1461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2854" y="2236058"/>
                <a:ext cx="778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9E485743-8E17-07D4-2E9D-3A94883DE3A9}"/>
                  </a:ext>
                </a:extLst>
              </p14:cNvPr>
              <p14:cNvContentPartPr/>
              <p14:nvPr/>
            </p14:nvContentPartPr>
            <p14:xfrm>
              <a:off x="2338214" y="2528378"/>
              <a:ext cx="1257840" cy="3132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9E485743-8E17-07D4-2E9D-3A94883DE3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4214" y="2420738"/>
                <a:ext cx="13654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AB038ED5-EB9B-F5AD-DFE8-0757FCC0E956}"/>
                  </a:ext>
                </a:extLst>
              </p14:cNvPr>
              <p14:cNvContentPartPr/>
              <p14:nvPr/>
            </p14:nvContentPartPr>
            <p14:xfrm>
              <a:off x="2285654" y="2753378"/>
              <a:ext cx="1608120" cy="720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AB038ED5-EB9B-F5AD-DFE8-0757FCC0E9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2014" y="2645738"/>
                <a:ext cx="17157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1EBB1CD7-5305-C53D-25CA-E202F8FA2DB4}"/>
                  </a:ext>
                </a:extLst>
              </p14:cNvPr>
              <p14:cNvContentPartPr/>
              <p14:nvPr/>
            </p14:nvContentPartPr>
            <p14:xfrm>
              <a:off x="2323094" y="2949218"/>
              <a:ext cx="1430280" cy="6264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1EBB1CD7-5305-C53D-25CA-E202F8FA2D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9094" y="2841218"/>
                <a:ext cx="15379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CA89BE96-7178-796D-D438-E12570A040C3}"/>
                  </a:ext>
                </a:extLst>
              </p14:cNvPr>
              <p14:cNvContentPartPr/>
              <p14:nvPr/>
            </p14:nvContentPartPr>
            <p14:xfrm>
              <a:off x="2314094" y="3160538"/>
              <a:ext cx="541080" cy="3384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CA89BE96-7178-796D-D438-E12570A040C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0454" y="3052538"/>
                <a:ext cx="6487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76048C95-14AA-222B-FC6E-96759C4C2599}"/>
                  </a:ext>
                </a:extLst>
              </p14:cNvPr>
              <p14:cNvContentPartPr/>
              <p14:nvPr/>
            </p14:nvContentPartPr>
            <p14:xfrm>
              <a:off x="2236694" y="3408218"/>
              <a:ext cx="1082520" cy="1224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76048C95-14AA-222B-FC6E-96759C4C259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83054" y="3300218"/>
                <a:ext cx="11901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C5EEFF2D-F31C-9811-A91A-E3C9506050CB}"/>
                  </a:ext>
                </a:extLst>
              </p14:cNvPr>
              <p14:cNvContentPartPr/>
              <p14:nvPr/>
            </p14:nvContentPartPr>
            <p14:xfrm>
              <a:off x="2333174" y="3945338"/>
              <a:ext cx="1707480" cy="8928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C5EEFF2D-F31C-9811-A91A-E3C9506050C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79534" y="3837338"/>
                <a:ext cx="18151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D2456E78-503C-24DF-0F4C-9BD47E987FA6}"/>
                  </a:ext>
                </a:extLst>
              </p14:cNvPr>
              <p14:cNvContentPartPr/>
              <p14:nvPr/>
            </p14:nvContentPartPr>
            <p14:xfrm>
              <a:off x="2308334" y="4843178"/>
              <a:ext cx="1429200" cy="5040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D2456E78-503C-24DF-0F4C-9BD47E987FA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54694" y="4735538"/>
                <a:ext cx="15368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26CC7BBD-20E8-569B-25F6-DF6A143FDE60}"/>
                  </a:ext>
                </a:extLst>
              </p14:cNvPr>
              <p14:cNvContentPartPr/>
              <p14:nvPr/>
            </p14:nvContentPartPr>
            <p14:xfrm>
              <a:off x="2371334" y="5672618"/>
              <a:ext cx="2066760" cy="5004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26CC7BBD-20E8-569B-25F6-DF6A143FDE6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17694" y="5564618"/>
                <a:ext cx="21744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359A8F52-5D0C-649E-A435-10590927138E}"/>
                  </a:ext>
                </a:extLst>
              </p14:cNvPr>
              <p14:cNvContentPartPr/>
              <p14:nvPr/>
            </p14:nvContentPartPr>
            <p14:xfrm>
              <a:off x="2362694" y="5230898"/>
              <a:ext cx="685800" cy="4392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359A8F52-5D0C-649E-A435-10590927138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09054" y="5123258"/>
                <a:ext cx="7934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F5EB1ABB-7E34-7F20-B4C9-834B06701BF9}"/>
                  </a:ext>
                </a:extLst>
              </p14:cNvPr>
              <p14:cNvContentPartPr/>
              <p14:nvPr/>
            </p14:nvContentPartPr>
            <p14:xfrm>
              <a:off x="2297894" y="5454098"/>
              <a:ext cx="1420560" cy="5724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F5EB1ABB-7E34-7F20-B4C9-834B06701B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44254" y="5346098"/>
                <a:ext cx="15282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73343D74-A74A-A924-3599-1E0EDF97CAE0}"/>
                  </a:ext>
                </a:extLst>
              </p14:cNvPr>
              <p14:cNvContentPartPr/>
              <p14:nvPr/>
            </p14:nvContentPartPr>
            <p14:xfrm>
              <a:off x="2341094" y="4599818"/>
              <a:ext cx="1483920" cy="2556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73343D74-A74A-A924-3599-1E0EDF97CA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87094" y="4492178"/>
                <a:ext cx="15915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2190262D-4EBB-2F91-8333-F489DC6BEF12}"/>
                  </a:ext>
                </a:extLst>
              </p14:cNvPr>
              <p14:cNvContentPartPr/>
              <p14:nvPr/>
            </p14:nvContentPartPr>
            <p14:xfrm>
              <a:off x="7758734" y="245258"/>
              <a:ext cx="360" cy="36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2190262D-4EBB-2F91-8333-F489DC6BEF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04734" y="13761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FC5E5C5C-406A-D2A3-52CD-BE08420963C8}"/>
                  </a:ext>
                </a:extLst>
              </p14:cNvPr>
              <p14:cNvContentPartPr/>
              <p14:nvPr/>
            </p14:nvContentPartPr>
            <p14:xfrm>
              <a:off x="7753694" y="562058"/>
              <a:ext cx="360" cy="360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FC5E5C5C-406A-D2A3-52CD-BE08420963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00054" y="45405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Encre 60">
                <a:extLst>
                  <a:ext uri="{FF2B5EF4-FFF2-40B4-BE49-F238E27FC236}">
                    <a16:creationId xmlns:a16="http://schemas.microsoft.com/office/drawing/2014/main" id="{80624D5A-C144-4C50-C127-B07A8857FA22}"/>
                  </a:ext>
                </a:extLst>
              </p14:cNvPr>
              <p14:cNvContentPartPr/>
              <p14:nvPr/>
            </p14:nvContentPartPr>
            <p14:xfrm>
              <a:off x="7760174" y="893618"/>
              <a:ext cx="360" cy="360"/>
            </p14:xfrm>
          </p:contentPart>
        </mc:Choice>
        <mc:Fallback xmlns="">
          <p:pic>
            <p:nvPicPr>
              <p:cNvPr id="61" name="Encre 60">
                <a:extLst>
                  <a:ext uri="{FF2B5EF4-FFF2-40B4-BE49-F238E27FC236}">
                    <a16:creationId xmlns:a16="http://schemas.microsoft.com/office/drawing/2014/main" id="{80624D5A-C144-4C50-C127-B07A8857FA2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06534" y="785618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ZoneTexte 61">
            <a:extLst>
              <a:ext uri="{FF2B5EF4-FFF2-40B4-BE49-F238E27FC236}">
                <a16:creationId xmlns:a16="http://schemas.microsoft.com/office/drawing/2014/main" id="{E472442A-9E8C-AE36-DE04-3B7FFD34F766}"/>
              </a:ext>
            </a:extLst>
          </p:cNvPr>
          <p:cNvSpPr txBox="1"/>
          <p:nvPr/>
        </p:nvSpPr>
        <p:spPr>
          <a:xfrm>
            <a:off x="8597735" y="168166"/>
            <a:ext cx="159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Vehicles</a:t>
            </a:r>
            <a:endParaRPr lang="fr-FR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B14A4006-7767-D936-298E-5F971F73F1C7}"/>
              </a:ext>
            </a:extLst>
          </p:cNvPr>
          <p:cNvSpPr txBox="1"/>
          <p:nvPr/>
        </p:nvSpPr>
        <p:spPr>
          <a:xfrm>
            <a:off x="8606973" y="421386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Petroleum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F77815F5-A6D5-B993-0829-6950560EEAD5}"/>
              </a:ext>
            </a:extLst>
          </p:cNvPr>
          <p:cNvSpPr txBox="1"/>
          <p:nvPr/>
        </p:nvSpPr>
        <p:spPr>
          <a:xfrm>
            <a:off x="8606975" y="68912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Telecoms</a:t>
            </a:r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3C34F761-8FCE-EF03-8E58-DEA775689123}"/>
                  </a:ext>
                </a:extLst>
              </p14:cNvPr>
              <p14:cNvContentPartPr/>
              <p14:nvPr/>
            </p14:nvContentPartPr>
            <p14:xfrm>
              <a:off x="1455296" y="3808826"/>
              <a:ext cx="360" cy="360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3C34F761-8FCE-EF03-8E58-DEA775689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46656" y="379982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E4C9C97E-2615-2971-7CA6-098F3EA6F670}"/>
              </a:ext>
            </a:extLst>
          </p:cNvPr>
          <p:cNvSpPr txBox="1"/>
          <p:nvPr/>
        </p:nvSpPr>
        <p:spPr>
          <a:xfrm>
            <a:off x="1625326" y="6442362"/>
            <a:ext cx="421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b="1" dirty="0"/>
              <a:t>OLIGOPOLIES in certain </a:t>
            </a:r>
            <a:r>
              <a:rPr lang="fr-FR" b="1" dirty="0" err="1"/>
              <a:t>sectors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9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81FD4-7071-7D29-1A79-7234A8F8D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sz="2800" dirty="0" err="1"/>
              <a:t>Ranking</a:t>
            </a:r>
            <a:r>
              <a:rPr lang="fr-FR" sz="2800" dirty="0"/>
              <a:t> of TNC </a:t>
            </a:r>
            <a:r>
              <a:rPr lang="fr-FR" sz="2800" dirty="0" err="1"/>
              <a:t>according</a:t>
            </a:r>
            <a:r>
              <a:rPr lang="fr-FR" sz="2800" dirty="0"/>
              <a:t> to turnover in 2022 (</a:t>
            </a:r>
            <a:r>
              <a:rPr lang="fr-FR" sz="2800" dirty="0" err="1"/>
              <a:t>excluding</a:t>
            </a:r>
            <a:r>
              <a:rPr lang="fr-FR" sz="2800" dirty="0"/>
              <a:t> </a:t>
            </a:r>
            <a:r>
              <a:rPr lang="fr-FR" sz="2800" dirty="0" err="1"/>
              <a:t>financial</a:t>
            </a:r>
            <a:r>
              <a:rPr lang="fr-FR" sz="2800" dirty="0"/>
              <a:t> </a:t>
            </a:r>
            <a:r>
              <a:rPr lang="fr-FR" sz="2800" dirty="0" err="1"/>
              <a:t>sector</a:t>
            </a:r>
            <a:endParaRPr lang="fr-FR" sz="2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A95070-64B5-734E-2FCA-E531E4A74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7225"/>
            <a:ext cx="9332686" cy="4436975"/>
          </a:xfrm>
        </p:spPr>
        <p:txBody>
          <a:bodyPr>
            <a:normAutofit/>
          </a:bodyPr>
          <a:lstStyle/>
          <a:p>
            <a:pPr algn="l"/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AFD1727D-2975-FC96-CD7C-9F16DBE66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15" y="1019504"/>
            <a:ext cx="9399676" cy="48906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7" name="Encre 96">
                <a:extLst>
                  <a:ext uri="{FF2B5EF4-FFF2-40B4-BE49-F238E27FC236}">
                    <a16:creationId xmlns:a16="http://schemas.microsoft.com/office/drawing/2014/main" id="{9BE18228-0974-6E5B-381E-B759439F5792}"/>
                  </a:ext>
                </a:extLst>
              </p14:cNvPr>
              <p14:cNvContentPartPr/>
              <p14:nvPr/>
            </p14:nvContentPartPr>
            <p14:xfrm>
              <a:off x="2226173" y="2125716"/>
              <a:ext cx="921600" cy="41760"/>
            </p14:xfrm>
          </p:contentPart>
        </mc:Choice>
        <mc:Fallback xmlns="">
          <p:pic>
            <p:nvPicPr>
              <p:cNvPr id="97" name="Encre 96">
                <a:extLst>
                  <a:ext uri="{FF2B5EF4-FFF2-40B4-BE49-F238E27FC236}">
                    <a16:creationId xmlns:a16="http://schemas.microsoft.com/office/drawing/2014/main" id="{9BE18228-0974-6E5B-381E-B759439F57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2533" y="2018076"/>
                <a:ext cx="10292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8" name="Encre 97">
                <a:extLst>
                  <a:ext uri="{FF2B5EF4-FFF2-40B4-BE49-F238E27FC236}">
                    <a16:creationId xmlns:a16="http://schemas.microsoft.com/office/drawing/2014/main" id="{073B5DCD-2DE2-9F4B-B4B0-0DFF18E6905A}"/>
                  </a:ext>
                </a:extLst>
              </p14:cNvPr>
              <p14:cNvContentPartPr/>
              <p14:nvPr/>
            </p14:nvContentPartPr>
            <p14:xfrm>
              <a:off x="2186933" y="2516316"/>
              <a:ext cx="2741760" cy="680760"/>
            </p14:xfrm>
          </p:contentPart>
        </mc:Choice>
        <mc:Fallback xmlns="">
          <p:pic>
            <p:nvPicPr>
              <p:cNvPr id="98" name="Encre 97">
                <a:extLst>
                  <a:ext uri="{FF2B5EF4-FFF2-40B4-BE49-F238E27FC236}">
                    <a16:creationId xmlns:a16="http://schemas.microsoft.com/office/drawing/2014/main" id="{073B5DCD-2DE2-9F4B-B4B0-0DFF18E690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32933" y="2408316"/>
                <a:ext cx="284940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9" name="Encre 98">
                <a:extLst>
                  <a:ext uri="{FF2B5EF4-FFF2-40B4-BE49-F238E27FC236}">
                    <a16:creationId xmlns:a16="http://schemas.microsoft.com/office/drawing/2014/main" id="{FA4B4D3B-A74B-B0C1-6A7E-40427D2DE12E}"/>
                  </a:ext>
                </a:extLst>
              </p14:cNvPr>
              <p14:cNvContentPartPr/>
              <p14:nvPr/>
            </p14:nvContentPartPr>
            <p14:xfrm>
              <a:off x="2172533" y="2520636"/>
              <a:ext cx="21960" cy="470520"/>
            </p14:xfrm>
          </p:contentPart>
        </mc:Choice>
        <mc:Fallback xmlns="">
          <p:pic>
            <p:nvPicPr>
              <p:cNvPr id="99" name="Encre 98">
                <a:extLst>
                  <a:ext uri="{FF2B5EF4-FFF2-40B4-BE49-F238E27FC236}">
                    <a16:creationId xmlns:a16="http://schemas.microsoft.com/office/drawing/2014/main" id="{FA4B4D3B-A74B-B0C1-6A7E-40427D2DE1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8533" y="2412996"/>
                <a:ext cx="1296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0" name="Encre 99">
                <a:extLst>
                  <a:ext uri="{FF2B5EF4-FFF2-40B4-BE49-F238E27FC236}">
                    <a16:creationId xmlns:a16="http://schemas.microsoft.com/office/drawing/2014/main" id="{C7FCAF79-0F2D-0DFC-39A4-6EAD403DF9A4}"/>
                  </a:ext>
                </a:extLst>
              </p14:cNvPr>
              <p14:cNvContentPartPr/>
              <p14:nvPr/>
            </p14:nvContentPartPr>
            <p14:xfrm>
              <a:off x="7019573" y="6361182"/>
              <a:ext cx="360" cy="360"/>
            </p14:xfrm>
          </p:contentPart>
        </mc:Choice>
        <mc:Fallback xmlns="">
          <p:pic>
            <p:nvPicPr>
              <p:cNvPr id="100" name="Encre 99">
                <a:extLst>
                  <a:ext uri="{FF2B5EF4-FFF2-40B4-BE49-F238E27FC236}">
                    <a16:creationId xmlns:a16="http://schemas.microsoft.com/office/drawing/2014/main" id="{C7FCAF79-0F2D-0DFC-39A4-6EAD403DF9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65573" y="6253182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1" name="ZoneTexte 100">
            <a:extLst>
              <a:ext uri="{FF2B5EF4-FFF2-40B4-BE49-F238E27FC236}">
                <a16:creationId xmlns:a16="http://schemas.microsoft.com/office/drawing/2014/main" id="{A8AE9A0D-39CB-2308-7FEA-79ECFAA25707}"/>
              </a:ext>
            </a:extLst>
          </p:cNvPr>
          <p:cNvSpPr txBox="1"/>
          <p:nvPr/>
        </p:nvSpPr>
        <p:spPr>
          <a:xfrm>
            <a:off x="7145077" y="6159893"/>
            <a:ext cx="82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energy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47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1FB58092-BDD9-19D5-DCD1-35DEE31228C4}"/>
              </a:ext>
            </a:extLst>
          </p:cNvPr>
          <p:cNvSpPr txBox="1"/>
          <p:nvPr/>
        </p:nvSpPr>
        <p:spPr>
          <a:xfrm>
            <a:off x="4428354" y="-7814"/>
            <a:ext cx="771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Top 20 corporations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market</a:t>
            </a:r>
            <a:r>
              <a:rPr lang="fr-FR" dirty="0"/>
              <a:t> capitalisation source: </a:t>
            </a:r>
            <a:r>
              <a:rPr lang="fr-FR" dirty="0" err="1"/>
              <a:t>Tradingview</a:t>
            </a:r>
            <a:r>
              <a:rPr lang="fr-FR" dirty="0"/>
              <a:t> 2024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03B21E5-C8E3-9FA0-833D-23C6B44DAFCC}"/>
              </a:ext>
            </a:extLst>
          </p:cNvPr>
          <p:cNvGrpSpPr>
            <a:grpSpLocks noChangeAspect="1"/>
          </p:cNvGrpSpPr>
          <p:nvPr/>
        </p:nvGrpSpPr>
        <p:grpSpPr>
          <a:xfrm>
            <a:off x="875576" y="654816"/>
            <a:ext cx="5897365" cy="5964864"/>
            <a:chOff x="0" y="1285317"/>
            <a:chExt cx="3295650" cy="3747301"/>
          </a:xfrm>
          <a:solidFill>
            <a:schemeClr val="bg1"/>
          </a:solidFill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24ACA93-49EA-D7FC-A828-9BABCA168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0392"/>
            <a:stretch/>
          </p:blipFill>
          <p:spPr>
            <a:xfrm>
              <a:off x="0" y="1298676"/>
              <a:ext cx="1524000" cy="3733942"/>
            </a:xfrm>
            <a:prstGeom prst="rect">
              <a:avLst/>
            </a:prstGeom>
            <a:grp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552AFA7-D10C-C5CE-6427-1F828F821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471" r="63725"/>
            <a:stretch/>
          </p:blipFill>
          <p:spPr>
            <a:xfrm>
              <a:off x="1500188" y="1285317"/>
              <a:ext cx="762000" cy="3733942"/>
            </a:xfrm>
            <a:prstGeom prst="rect">
              <a:avLst/>
            </a:prstGeom>
            <a:grpFill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0116B41-B15E-4980-37D0-5B6BC3026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6275"/>
            <a:stretch/>
          </p:blipFill>
          <p:spPr>
            <a:xfrm>
              <a:off x="2228850" y="1285317"/>
              <a:ext cx="1066800" cy="3733942"/>
            </a:xfrm>
            <a:prstGeom prst="rect">
              <a:avLst/>
            </a:prstGeom>
            <a:grpFill/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77228AE1-C5F0-97A4-B860-FE32E2EBBA1E}"/>
              </a:ext>
            </a:extLst>
          </p:cNvPr>
          <p:cNvSpPr txBox="1"/>
          <p:nvPr/>
        </p:nvSpPr>
        <p:spPr>
          <a:xfrm>
            <a:off x="8008883" y="2238703"/>
            <a:ext cx="3307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first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operate</a:t>
            </a:r>
            <a:r>
              <a:rPr lang="fr-FR" dirty="0"/>
              <a:t> in ICT/ new tech</a:t>
            </a:r>
          </a:p>
          <a:p>
            <a:r>
              <a:rPr lang="fr-FR" dirty="0"/>
              <a:t>Microsoft </a:t>
            </a:r>
            <a:r>
              <a:rPr lang="fr-FR" dirty="0" err="1"/>
              <a:t>ranks</a:t>
            </a:r>
            <a:r>
              <a:rPr lang="fr-FR" dirty="0"/>
              <a:t> 1st, </a:t>
            </a:r>
            <a:r>
              <a:rPr lang="fr-FR" dirty="0" err="1"/>
              <a:t>with</a:t>
            </a:r>
            <a:r>
              <a:rPr lang="fr-FR" dirty="0"/>
              <a:t> 3100 B$,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French GDP, </a:t>
            </a:r>
            <a:r>
              <a:rPr lang="fr-FR" dirty="0" err="1"/>
              <a:t>even</a:t>
            </a:r>
            <a:r>
              <a:rPr lang="fr-FR" dirty="0"/>
              <a:t> if not comparable…</a:t>
            </a:r>
          </a:p>
        </p:txBody>
      </p:sp>
    </p:spTree>
    <p:extLst>
      <p:ext uri="{BB962C8B-B14F-4D97-AF65-F5344CB8AC3E}">
        <p14:creationId xmlns:p14="http://schemas.microsoft.com/office/powerpoint/2010/main" val="27394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457FFE-36CA-0EF3-F602-47484CFAF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FE2F50DB-B417-465D-BF12-669619DFC19B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FE2F50DB-B417-465D-BF12-669619DFC1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C6CA7659-536D-71BA-D169-47839E711D80}"/>
              </a:ext>
            </a:extLst>
          </p:cNvPr>
          <p:cNvSpPr txBox="1"/>
          <p:nvPr/>
        </p:nvSpPr>
        <p:spPr>
          <a:xfrm>
            <a:off x="3868615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3F5F67-A803-1F3A-C785-3F1FDBF8CF43}"/>
              </a:ext>
            </a:extLst>
          </p:cNvPr>
          <p:cNvSpPr txBox="1"/>
          <p:nvPr/>
        </p:nvSpPr>
        <p:spPr>
          <a:xfrm>
            <a:off x="805841" y="52754"/>
            <a:ext cx="482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 </a:t>
            </a:r>
            <a:r>
              <a:rPr lang="fr-FR" sz="2400" dirty="0" err="1"/>
              <a:t>attempt</a:t>
            </a:r>
            <a:r>
              <a:rPr lang="fr-FR" sz="2400" dirty="0"/>
              <a:t> </a:t>
            </a:r>
            <a:r>
              <a:rPr lang="fr-FR" sz="2400" dirty="0" err="1"/>
              <a:t>ot</a:t>
            </a:r>
            <a:r>
              <a:rPr lang="fr-FR" sz="2400" dirty="0"/>
              <a:t> </a:t>
            </a:r>
            <a:r>
              <a:rPr lang="fr-FR" sz="2400" dirty="0" err="1"/>
              <a:t>regulate</a:t>
            </a:r>
            <a:r>
              <a:rPr lang="fr-FR" sz="2400" dirty="0"/>
              <a:t> TNC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1D383F-35A4-D672-CA8F-D3425EF4CC1B}"/>
              </a:ext>
            </a:extLst>
          </p:cNvPr>
          <p:cNvSpPr txBox="1"/>
          <p:nvPr/>
        </p:nvSpPr>
        <p:spPr>
          <a:xfrm>
            <a:off x="-17583" y="668215"/>
            <a:ext cx="1206304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A</a:t>
            </a:r>
            <a:r>
              <a:rPr lang="fr-FR" sz="2400" b="1" dirty="0"/>
              <a:t>n </a:t>
            </a:r>
            <a:r>
              <a:rPr lang="fr-FR" sz="2400" b="1" dirty="0" err="1"/>
              <a:t>attempt</a:t>
            </a:r>
            <a:r>
              <a:rPr lang="fr-FR" sz="2400" b="1" dirty="0"/>
              <a:t> to </a:t>
            </a:r>
            <a:r>
              <a:rPr lang="fr-FR" sz="2400" b="1" dirty="0" err="1"/>
              <a:t>regulate</a:t>
            </a:r>
            <a:r>
              <a:rPr lang="fr-FR" sz="2400" b="1" dirty="0"/>
              <a:t> </a:t>
            </a:r>
            <a:r>
              <a:rPr lang="fr-FR" sz="2400" b="1" dirty="0" err="1"/>
              <a:t>TNC’s</a:t>
            </a:r>
            <a:r>
              <a:rPr lang="fr-FR" sz="2400" b="1" dirty="0"/>
              <a:t> </a:t>
            </a:r>
            <a:r>
              <a:rPr lang="fr-FR" sz="2400" b="1" dirty="0" err="1"/>
              <a:t>activities</a:t>
            </a:r>
            <a:r>
              <a:rPr lang="fr-FR" sz="2400" b="1" dirty="0"/>
              <a:t>: 2017 Loi sur le devoir de vigilance (Duty of Vigilance Law)</a:t>
            </a:r>
          </a:p>
          <a:p>
            <a:r>
              <a:rPr lang="fr-FR" sz="2400" dirty="0"/>
              <a:t>For </a:t>
            </a:r>
            <a:r>
              <a:rPr lang="fr-FR" sz="2400" dirty="0" err="1"/>
              <a:t>companies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more </a:t>
            </a:r>
            <a:r>
              <a:rPr lang="fr-FR" sz="2400" dirty="0" err="1"/>
              <a:t>than</a:t>
            </a:r>
            <a:r>
              <a:rPr lang="fr-FR" sz="2400" dirty="0"/>
              <a:t> 5000 </a:t>
            </a:r>
            <a:r>
              <a:rPr lang="fr-FR" sz="2400" dirty="0" err="1"/>
              <a:t>employees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HQ in France and 10 000 </a:t>
            </a:r>
            <a:r>
              <a:rPr lang="fr-FR" sz="2400" dirty="0" err="1"/>
              <a:t>employees</a:t>
            </a:r>
            <a:r>
              <a:rPr lang="fr-FR" sz="2400" dirty="0"/>
              <a:t> for </a:t>
            </a:r>
            <a:r>
              <a:rPr lang="fr-FR" sz="2400" dirty="0" err="1"/>
              <a:t>others</a:t>
            </a:r>
            <a:r>
              <a:rPr lang="fr-FR" sz="2400" dirty="0"/>
              <a:t>, </a:t>
            </a:r>
            <a:r>
              <a:rPr lang="fr-FR" sz="2400" u="sng" dirty="0"/>
              <a:t>must </a:t>
            </a:r>
            <a:r>
              <a:rPr lang="fr-FR" sz="2400" u="sng" dirty="0" err="1"/>
              <a:t>publish</a:t>
            </a:r>
            <a:r>
              <a:rPr lang="fr-FR" sz="2400" u="sng" dirty="0"/>
              <a:t> a vigilance plan, </a:t>
            </a:r>
            <a:r>
              <a:rPr lang="fr-FR" sz="2400" dirty="0" err="1"/>
              <a:t>stipulating</a:t>
            </a:r>
            <a:r>
              <a:rPr lang="fr-FR" sz="2400" dirty="0"/>
              <a:t> the </a:t>
            </a:r>
            <a:r>
              <a:rPr lang="fr-FR" sz="2400" dirty="0" err="1"/>
              <a:t>severe</a:t>
            </a:r>
            <a:r>
              <a:rPr lang="fr-FR" sz="2400" dirty="0"/>
              <a:t> </a:t>
            </a:r>
            <a:r>
              <a:rPr lang="fr-FR" sz="2400" dirty="0" err="1"/>
              <a:t>risks</a:t>
            </a:r>
            <a:r>
              <a:rPr lang="fr-FR" sz="2400" dirty="0"/>
              <a:t> in areas of </a:t>
            </a:r>
            <a:r>
              <a:rPr lang="fr-FR" sz="2400" dirty="0" err="1"/>
              <a:t>human</a:t>
            </a:r>
            <a:r>
              <a:rPr lang="fr-FR" sz="2400" dirty="0"/>
              <a:t> </a:t>
            </a:r>
            <a:r>
              <a:rPr lang="fr-FR" sz="2400" dirty="0" err="1"/>
              <a:t>rights</a:t>
            </a:r>
            <a:r>
              <a:rPr lang="fr-FR" sz="2400" dirty="0"/>
              <a:t>, the respect of </a:t>
            </a:r>
            <a:r>
              <a:rPr lang="fr-FR" sz="2400" dirty="0" err="1"/>
              <a:t>liberties</a:t>
            </a:r>
            <a:r>
              <a:rPr lang="fr-FR" sz="2400" dirty="0"/>
              <a:t>, </a:t>
            </a:r>
            <a:r>
              <a:rPr lang="fr-FR" sz="2400" dirty="0" err="1"/>
              <a:t>health</a:t>
            </a:r>
            <a:r>
              <a:rPr lang="fr-FR" sz="2400" dirty="0"/>
              <a:t>, </a:t>
            </a:r>
            <a:r>
              <a:rPr lang="fr-FR" sz="2400" dirty="0" err="1"/>
              <a:t>security</a:t>
            </a:r>
            <a:r>
              <a:rPr lang="fr-FR" sz="2400" dirty="0"/>
              <a:t> of people and respect of the </a:t>
            </a:r>
            <a:r>
              <a:rPr lang="fr-FR" sz="2400" dirty="0" err="1"/>
              <a:t>environment</a:t>
            </a:r>
            <a:r>
              <a:rPr lang="fr-FR" sz="2400" dirty="0"/>
              <a:t>, in all </a:t>
            </a:r>
            <a:r>
              <a:rPr lang="fr-FR" sz="2400" dirty="0" err="1"/>
              <a:t>subisdiaries</a:t>
            </a:r>
            <a:r>
              <a:rPr lang="fr-FR" sz="2400" dirty="0"/>
              <a:t>, </a:t>
            </a:r>
            <a:r>
              <a:rPr lang="fr-FR" sz="2400" dirty="0" err="1"/>
              <a:t>suppliers</a:t>
            </a:r>
            <a:r>
              <a:rPr lang="fr-FR" sz="2400" dirty="0"/>
              <a:t> and </a:t>
            </a:r>
            <a:r>
              <a:rPr lang="fr-FR" sz="2400" dirty="0" err="1"/>
              <a:t>subcontractors</a:t>
            </a:r>
            <a:r>
              <a:rPr lang="fr-FR" sz="2400" dirty="0"/>
              <a:t>. </a:t>
            </a:r>
          </a:p>
          <a:p>
            <a:r>
              <a:rPr lang="fr-FR" sz="2400" dirty="0" err="1"/>
              <a:t>Victims</a:t>
            </a:r>
            <a:r>
              <a:rPr lang="fr-FR" sz="2400" dirty="0"/>
              <a:t> can </a:t>
            </a:r>
            <a:r>
              <a:rPr lang="fr-FR" sz="2400" dirty="0" err="1"/>
              <a:t>send</a:t>
            </a:r>
            <a:r>
              <a:rPr lang="fr-FR" sz="2400" dirty="0"/>
              <a:t> the </a:t>
            </a:r>
            <a:r>
              <a:rPr lang="fr-FR" sz="2400" dirty="0" err="1"/>
              <a:t>company</a:t>
            </a:r>
            <a:r>
              <a:rPr lang="fr-FR" sz="2400" dirty="0"/>
              <a:t> a </a:t>
            </a:r>
            <a:r>
              <a:rPr lang="fr-FR" sz="2400" dirty="0" err="1"/>
              <a:t>formal</a:t>
            </a:r>
            <a:r>
              <a:rPr lang="fr-FR" sz="2400" dirty="0"/>
              <a:t> notice (3 </a:t>
            </a:r>
            <a:r>
              <a:rPr lang="fr-FR" sz="2400" dirty="0" err="1"/>
              <a:t>months</a:t>
            </a:r>
            <a:r>
              <a:rPr lang="fr-FR" sz="2400" dirty="0"/>
              <a:t>), and </a:t>
            </a:r>
            <a:r>
              <a:rPr lang="fr-FR" sz="2400" dirty="0" err="1"/>
              <a:t>assign</a:t>
            </a:r>
            <a:r>
              <a:rPr lang="fr-FR" sz="2400" dirty="0"/>
              <a:t> to </a:t>
            </a:r>
            <a:r>
              <a:rPr lang="fr-FR" sz="2400" dirty="0" err="1"/>
              <a:t>company</a:t>
            </a:r>
            <a:r>
              <a:rPr lang="fr-FR" sz="2400" dirty="0"/>
              <a:t> to court</a:t>
            </a:r>
          </a:p>
          <a:p>
            <a:r>
              <a:rPr lang="fr-FR" sz="2400" dirty="0"/>
              <a:t>1st condamnation of LA Banque Postale in 2023 (for </a:t>
            </a:r>
            <a:r>
              <a:rPr lang="fr-FR" sz="2400" dirty="0" err="1"/>
              <a:t>employing</a:t>
            </a:r>
            <a:r>
              <a:rPr lang="fr-FR" sz="2400" dirty="0"/>
              <a:t> </a:t>
            </a:r>
            <a:r>
              <a:rPr lang="fr-FR" sz="2400" dirty="0" err="1"/>
              <a:t>undocumented</a:t>
            </a:r>
            <a:r>
              <a:rPr lang="fr-FR" sz="2400" dirty="0"/>
              <a:t> immigrants in a </a:t>
            </a:r>
            <a:r>
              <a:rPr lang="fr-FR" sz="2400" dirty="0" err="1"/>
              <a:t>subsidiary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r>
              <a:rPr lang="fr-FR" sz="2400" u="sng" dirty="0"/>
              <a:t>IN </a:t>
            </a:r>
            <a:r>
              <a:rPr lang="fr-FR" sz="2400" u="sng" dirty="0" err="1"/>
              <a:t>fact</a:t>
            </a:r>
            <a:r>
              <a:rPr lang="fr-FR" sz="2400" u="sng" dirty="0"/>
              <a:t> </a:t>
            </a:r>
            <a:r>
              <a:rPr lang="fr-FR" sz="2400" u="sng" dirty="0" err="1"/>
              <a:t>very</a:t>
            </a:r>
            <a:r>
              <a:rPr lang="fr-FR" sz="2400" u="sng" dirty="0"/>
              <a:t> </a:t>
            </a:r>
            <a:r>
              <a:rPr lang="fr-FR" sz="2400" u="sng" dirty="0" err="1"/>
              <a:t>difficult</a:t>
            </a:r>
            <a:r>
              <a:rPr lang="fr-FR" sz="2400" u="sng" dirty="0"/>
              <a:t> to </a:t>
            </a:r>
            <a:r>
              <a:rPr lang="fr-FR" sz="2400" u="sng" dirty="0" err="1"/>
              <a:t>implement</a:t>
            </a:r>
            <a:r>
              <a:rPr lang="fr-FR" sz="2400" dirty="0"/>
              <a:t>, the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attempts</a:t>
            </a:r>
            <a:r>
              <a:rPr lang="fr-FR" sz="2400" dirty="0"/>
              <a:t> by NGO </a:t>
            </a:r>
            <a:r>
              <a:rPr lang="fr-FR" sz="2400" dirty="0" err="1"/>
              <a:t>dropped</a:t>
            </a:r>
            <a:r>
              <a:rPr lang="fr-FR" sz="2400" dirty="0"/>
              <a:t> in 2023.</a:t>
            </a:r>
          </a:p>
          <a:p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err="1"/>
              <a:t>Still</a:t>
            </a:r>
            <a:r>
              <a:rPr lang="fr-FR" sz="2400" dirty="0"/>
              <a:t>, The </a:t>
            </a:r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Parliament</a:t>
            </a:r>
            <a:r>
              <a:rPr lang="fr-FR" sz="2400" b="1" dirty="0"/>
              <a:t> </a:t>
            </a:r>
            <a:r>
              <a:rPr lang="fr-FR" sz="2400" b="1" dirty="0" err="1"/>
              <a:t>passed</a:t>
            </a:r>
            <a:r>
              <a:rPr lang="fr-FR" sz="2400" b="1" dirty="0"/>
              <a:t> the </a:t>
            </a:r>
            <a:r>
              <a:rPr lang="fr-FR" sz="2400" b="1" dirty="0" err="1"/>
              <a:t>law</a:t>
            </a:r>
            <a:r>
              <a:rPr lang="fr-FR" sz="2400" b="1" dirty="0"/>
              <a:t> in April 2024</a:t>
            </a:r>
            <a:r>
              <a:rPr lang="fr-FR" sz="2400" b="1" dirty="0">
                <a:solidFill>
                  <a:schemeClr val="accent1"/>
                </a:solidFill>
              </a:rPr>
              <a:t>: Due diligence </a:t>
            </a:r>
            <a:r>
              <a:rPr lang="fr-FR" sz="2400" b="1" dirty="0"/>
              <a:t>for </a:t>
            </a:r>
            <a:r>
              <a:rPr lang="fr-FR" sz="2400" b="1" dirty="0" err="1"/>
              <a:t>companies</a:t>
            </a:r>
            <a:r>
              <a:rPr lang="fr-FR" sz="2400" b="1" dirty="0"/>
              <a:t> of over 1000 </a:t>
            </a:r>
            <a:r>
              <a:rPr lang="fr-FR" sz="2400" b="1" dirty="0" err="1"/>
              <a:t>employees</a:t>
            </a:r>
            <a:r>
              <a:rPr lang="fr-FR" sz="2400" b="1" dirty="0"/>
              <a:t> and turnover </a:t>
            </a:r>
            <a:r>
              <a:rPr lang="fr-FR" sz="2400" b="1" dirty="0" err="1"/>
              <a:t>higher</a:t>
            </a:r>
            <a:r>
              <a:rPr lang="fr-FR" sz="2400" b="1" dirty="0"/>
              <a:t> </a:t>
            </a:r>
            <a:r>
              <a:rPr lang="fr-FR" sz="2400" b="1" dirty="0" err="1"/>
              <a:t>than</a:t>
            </a:r>
            <a:r>
              <a:rPr lang="fr-FR" sz="2400" b="1" dirty="0"/>
              <a:t> 450Million € </a:t>
            </a:r>
            <a:r>
              <a:rPr lang="fr-FR" sz="2400" dirty="0">
                <a:hlinkClick r:id="rId5"/>
              </a:rPr>
              <a:t>https://www.europarl.europa.eu/news/en/press-room/20240419IPR20585/due-diligence-meps-adopt-rules-for-firms-on-human-rights-and-environment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hlinkClick r:id="rId6"/>
              </a:rPr>
              <a:t>https://www.youtube.com/watch?v=UTN9S8P7UE4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334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39D92BF7-86CD-3527-BBE4-E91A05322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1E3B2C-8BBA-2FB4-1ABC-261B6BB3E417}"/>
              </a:ext>
            </a:extLst>
          </p:cNvPr>
          <p:cNvSpPr txBox="1"/>
          <p:nvPr/>
        </p:nvSpPr>
        <p:spPr>
          <a:xfrm>
            <a:off x="131022" y="609213"/>
            <a:ext cx="354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 (FDI)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925E60-4CE5-DF45-7C2C-AB6526875D60}"/>
              </a:ext>
            </a:extLst>
          </p:cNvPr>
          <p:cNvSpPr txBox="1"/>
          <p:nvPr/>
        </p:nvSpPr>
        <p:spPr>
          <a:xfrm>
            <a:off x="42528" y="1199464"/>
            <a:ext cx="121350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err="1"/>
              <a:t>Definition</a:t>
            </a:r>
            <a:r>
              <a:rPr lang="fr-FR" b="1" dirty="0"/>
              <a:t> </a:t>
            </a:r>
            <a:r>
              <a:rPr lang="fr-FR" dirty="0">
                <a:cs typeface="Arial" panose="020B0604020202020204" pitchFamily="34" charset="0"/>
              </a:rPr>
              <a:t>: </a:t>
            </a:r>
          </a:p>
          <a:p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These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are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investments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made by an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institutional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unit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residing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in one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economy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with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the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aim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of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acquiring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a lasting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interest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in an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institutional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unit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residing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in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another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economy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, and of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exercising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significant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influence over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its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management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within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the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framework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of a long-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term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relationship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. (Insee) </a:t>
            </a:r>
          </a:p>
          <a:p>
            <a:r>
              <a:rPr lang="fr-FR" dirty="0">
                <a:cs typeface="Arial" panose="020B0604020202020204" pitchFamily="34" charset="0"/>
              </a:rPr>
              <a:t>Minimum </a:t>
            </a:r>
            <a:r>
              <a:rPr lang="fr-FR" u="sng" dirty="0">
                <a:cs typeface="Arial" panose="020B0604020202020204" pitchFamily="34" charset="0"/>
              </a:rPr>
              <a:t>10% </a:t>
            </a:r>
            <a:r>
              <a:rPr lang="fr-FR" dirty="0">
                <a:cs typeface="Arial" panose="020B0604020202020204" pitchFamily="34" charset="0"/>
              </a:rPr>
              <a:t>of the </a:t>
            </a:r>
            <a:r>
              <a:rPr lang="fr-FR" dirty="0" err="1">
                <a:cs typeface="Arial" panose="020B0604020202020204" pitchFamily="34" charset="0"/>
              </a:rPr>
              <a:t>share</a:t>
            </a:r>
            <a:r>
              <a:rPr lang="fr-FR" dirty="0">
                <a:cs typeface="Arial" panose="020B0604020202020204" pitchFamily="34" charset="0"/>
              </a:rPr>
              <a:t> capital (and the </a:t>
            </a:r>
            <a:r>
              <a:rPr lang="fr-FR" dirty="0" err="1">
                <a:cs typeface="Arial" panose="020B0604020202020204" pitchFamily="34" charset="0"/>
              </a:rPr>
              <a:t>voting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shares</a:t>
            </a:r>
            <a:r>
              <a:rPr lang="fr-FR" dirty="0">
                <a:cs typeface="Arial" panose="020B0604020202020204" pitchFamily="34" charset="0"/>
              </a:rPr>
              <a:t>)</a:t>
            </a:r>
          </a:p>
          <a:p>
            <a:r>
              <a:rPr lang="fr-FR" dirty="0" err="1">
                <a:cs typeface="Arial" panose="020B0604020202020204" pitchFamily="34" charset="0"/>
              </a:rPr>
              <a:t>Involving</a:t>
            </a:r>
            <a:r>
              <a:rPr lang="fr-FR" dirty="0">
                <a:cs typeface="Arial" panose="020B0604020202020204" pitchFamily="34" charset="0"/>
              </a:rPr>
              <a:t> a long-</a:t>
            </a:r>
            <a:r>
              <a:rPr lang="fr-FR" dirty="0" err="1">
                <a:cs typeface="Arial" panose="020B0604020202020204" pitchFamily="34" charset="0"/>
              </a:rPr>
              <a:t>term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relationship</a:t>
            </a:r>
            <a:r>
              <a:rPr lang="fr-FR" dirty="0">
                <a:cs typeface="Arial" panose="020B0604020202020204" pitchFamily="34" charset="0"/>
              </a:rPr>
              <a:t> and lasting </a:t>
            </a:r>
            <a:r>
              <a:rPr lang="fr-FR" dirty="0" err="1">
                <a:cs typeface="Arial" panose="020B0604020202020204" pitchFamily="34" charset="0"/>
              </a:rPr>
              <a:t>interest</a:t>
            </a:r>
            <a:r>
              <a:rPr lang="fr-FR" dirty="0">
                <a:cs typeface="Arial" panose="020B0604020202020204" pitchFamily="34" charset="0"/>
              </a:rPr>
              <a:t> and control</a:t>
            </a:r>
          </a:p>
          <a:p>
            <a:r>
              <a:rPr lang="fr-FR" dirty="0">
                <a:solidFill>
                  <a:srgbClr val="525457"/>
                </a:solidFill>
                <a:cs typeface="Arial" panose="020B0604020202020204" pitchFamily="34" charset="0"/>
              </a:rPr>
              <a:t>‘</a:t>
            </a:r>
            <a:r>
              <a:rPr lang="fr-FR" dirty="0" err="1">
                <a:effectLst/>
                <a:cs typeface="Arial" panose="020B0604020202020204" pitchFamily="34" charset="0"/>
              </a:rPr>
              <a:t>significant</a:t>
            </a:r>
            <a:r>
              <a:rPr lang="fr-FR" dirty="0">
                <a:effectLst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cs typeface="Arial" panose="020B0604020202020204" pitchFamily="34" charset="0"/>
              </a:rPr>
              <a:t>degree</a:t>
            </a:r>
            <a:r>
              <a:rPr lang="fr-FR" dirty="0">
                <a:effectLst/>
                <a:cs typeface="Arial" panose="020B0604020202020204" pitchFamily="34" charset="0"/>
              </a:rPr>
              <a:t> of influence on the management of the </a:t>
            </a:r>
            <a:r>
              <a:rPr lang="fr-FR" dirty="0" err="1">
                <a:effectLst/>
                <a:cs typeface="Arial" panose="020B0604020202020204" pitchFamily="34" charset="0"/>
              </a:rPr>
              <a:t>enterprise</a:t>
            </a:r>
            <a:r>
              <a:rPr lang="fr-FR" dirty="0">
                <a:effectLst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cs typeface="Arial" panose="020B0604020202020204" pitchFamily="34" charset="0"/>
              </a:rPr>
              <a:t>resident</a:t>
            </a:r>
            <a:r>
              <a:rPr lang="fr-FR" dirty="0">
                <a:effectLst/>
                <a:cs typeface="Arial" panose="020B0604020202020204" pitchFamily="34" charset="0"/>
              </a:rPr>
              <a:t> in the </a:t>
            </a:r>
            <a:r>
              <a:rPr lang="fr-FR" dirty="0" err="1">
                <a:effectLst/>
                <a:cs typeface="Arial" panose="020B0604020202020204" pitchFamily="34" charset="0"/>
              </a:rPr>
              <a:t>other</a:t>
            </a:r>
            <a:r>
              <a:rPr lang="fr-FR" dirty="0">
                <a:effectLst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cs typeface="Arial" panose="020B0604020202020204" pitchFamily="34" charset="0"/>
              </a:rPr>
              <a:t>economy</a:t>
            </a:r>
            <a:r>
              <a:rPr lang="fr-FR" dirty="0">
                <a:effectLst/>
                <a:cs typeface="Arial" panose="020B0604020202020204" pitchFamily="34" charset="0"/>
              </a:rPr>
              <a:t>.’ </a:t>
            </a:r>
            <a:endParaRPr lang="fr-FR" dirty="0">
              <a:cs typeface="Arial" panose="020B0604020202020204" pitchFamily="34" charset="0"/>
            </a:endParaRP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comprises: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Equity</a:t>
            </a:r>
            <a:r>
              <a:rPr lang="fr-FR" dirty="0"/>
              <a:t> capital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effectLst/>
              </a:rPr>
              <a:t>Reinvested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earnings</a:t>
            </a:r>
            <a:r>
              <a:rPr lang="fr-FR" dirty="0">
                <a:effectLst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dirty="0">
                <a:effectLst/>
              </a:rPr>
              <a:t>Intra-</a:t>
            </a:r>
            <a:r>
              <a:rPr lang="fr-FR" dirty="0" err="1">
                <a:effectLst/>
              </a:rPr>
              <a:t>company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loans</a:t>
            </a:r>
            <a:r>
              <a:rPr lang="fr-FR" dirty="0">
                <a:effectLst/>
              </a:rPr>
              <a:t> </a:t>
            </a:r>
            <a:endParaRPr lang="fr-FR" dirty="0"/>
          </a:p>
          <a:p>
            <a:endParaRPr lang="fr-FR" dirty="0">
              <a:effectLst/>
            </a:endParaRPr>
          </a:p>
          <a:p>
            <a:r>
              <a:rPr lang="fr-FR" dirty="0"/>
              <a:t>Flows and stocks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err="1"/>
              <a:t>Two</a:t>
            </a:r>
            <a:r>
              <a:rPr lang="fr-FR" b="1" dirty="0"/>
              <a:t> main types of FDI: </a:t>
            </a:r>
            <a:r>
              <a:rPr lang="fr-FR" b="1" dirty="0" err="1"/>
              <a:t>greenfields</a:t>
            </a:r>
            <a:r>
              <a:rPr lang="fr-FR" b="1" dirty="0"/>
              <a:t> and M&amp;A</a:t>
            </a:r>
          </a:p>
          <a:p>
            <a:endParaRPr lang="fr-FR" dirty="0"/>
          </a:p>
          <a:p>
            <a:endParaRPr lang="fr-FR" dirty="0"/>
          </a:p>
          <a:p>
            <a:endParaRPr lang="fr-FR" sz="1800" dirty="0">
              <a:effectLst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sz="1800" dirty="0">
              <a:effectLst/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7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4227</Words>
  <Application>Microsoft Macintosh PowerPoint</Application>
  <PresentationFormat>Grand écran</PresentationFormat>
  <Paragraphs>314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Helvetica</vt:lpstr>
      <vt:lpstr>inherit</vt:lpstr>
      <vt:lpstr>Inter</vt:lpstr>
      <vt:lpstr>Open Sans</vt:lpstr>
      <vt:lpstr>SymbolMT</vt:lpstr>
      <vt:lpstr>TimesNewRomanPSMT</vt:lpstr>
      <vt:lpstr>Wingdings</vt:lpstr>
      <vt:lpstr>Thème Office</vt:lpstr>
      <vt:lpstr>TNC</vt:lpstr>
      <vt:lpstr>TNC</vt:lpstr>
      <vt:lpstr>TNC</vt:lpstr>
      <vt:lpstr>TNC</vt:lpstr>
      <vt:lpstr>    TNC ranking according to the number of foreign assets</vt:lpstr>
      <vt:lpstr>Ranking of TNC according to turnover in 2022 (excluding financial sector</vt:lpstr>
      <vt:lpstr>Présentation PowerPoint</vt:lpstr>
      <vt:lpstr>Présentation PowerPoint</vt:lpstr>
      <vt:lpstr>TNC</vt:lpstr>
      <vt:lpstr>TNC</vt:lpstr>
      <vt:lpstr>FDI according to types of countries</vt:lpstr>
      <vt:lpstr>Présentation PowerPoint</vt:lpstr>
      <vt:lpstr>Présentation PowerPoint</vt:lpstr>
      <vt:lpstr>TNC</vt:lpstr>
      <vt:lpstr>TNC</vt:lpstr>
      <vt:lpstr>Présentation PowerPoint</vt:lpstr>
      <vt:lpstr>Présentation PowerPoint</vt:lpstr>
      <vt:lpstr>TNC</vt:lpstr>
      <vt:lpstr>TNC</vt:lpstr>
      <vt:lpstr>Présentation PowerPoint</vt:lpstr>
      <vt:lpstr>Présentation PowerPoint</vt:lpstr>
      <vt:lpstr>Présentation PowerPoint</vt:lpstr>
      <vt:lpstr>TNC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162</cp:revision>
  <dcterms:created xsi:type="dcterms:W3CDTF">2024-09-18T15:55:39Z</dcterms:created>
  <dcterms:modified xsi:type="dcterms:W3CDTF">2024-11-05T09:37:30Z</dcterms:modified>
</cp:coreProperties>
</file>