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62" r:id="rId3"/>
    <p:sldId id="263" r:id="rId4"/>
    <p:sldId id="258" r:id="rId5"/>
    <p:sldId id="260" r:id="rId6"/>
    <p:sldId id="26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64C7A8-B7ED-4DB1-A0C2-08495BFDE75F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0BA3AB-0C90-40D9-A6C6-68DFC0E584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1765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0BA3AB-0C90-40D9-A6C6-68DFC0E58456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9612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630B3-2554-46D6-8AD3-CD94F712F302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C03B8-E14E-4313-A02A-CAFC138F47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671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630B3-2554-46D6-8AD3-CD94F712F302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C03B8-E14E-4313-A02A-CAFC138F47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2880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630B3-2554-46D6-8AD3-CD94F712F302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C03B8-E14E-4313-A02A-CAFC138F4771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4040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630B3-2554-46D6-8AD3-CD94F712F302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C03B8-E14E-4313-A02A-CAFC138F47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72577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630B3-2554-46D6-8AD3-CD94F712F302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C03B8-E14E-4313-A02A-CAFC138F4771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1365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630B3-2554-46D6-8AD3-CD94F712F302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C03B8-E14E-4313-A02A-CAFC138F47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8081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630B3-2554-46D6-8AD3-CD94F712F302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C03B8-E14E-4313-A02A-CAFC138F47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66205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630B3-2554-46D6-8AD3-CD94F712F302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C03B8-E14E-4313-A02A-CAFC138F47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3654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630B3-2554-46D6-8AD3-CD94F712F302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C03B8-E14E-4313-A02A-CAFC138F47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8765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630B3-2554-46D6-8AD3-CD94F712F302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C03B8-E14E-4313-A02A-CAFC138F47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9914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630B3-2554-46D6-8AD3-CD94F712F302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C03B8-E14E-4313-A02A-CAFC138F47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1881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630B3-2554-46D6-8AD3-CD94F712F302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C03B8-E14E-4313-A02A-CAFC138F47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06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630B3-2554-46D6-8AD3-CD94F712F302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C03B8-E14E-4313-A02A-CAFC138F47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8025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630B3-2554-46D6-8AD3-CD94F712F302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C03B8-E14E-4313-A02A-CAFC138F47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6635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630B3-2554-46D6-8AD3-CD94F712F302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C03B8-E14E-4313-A02A-CAFC138F47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5458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630B3-2554-46D6-8AD3-CD94F712F302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C03B8-E14E-4313-A02A-CAFC138F47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4348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630B3-2554-46D6-8AD3-CD94F712F302}" type="datetimeFigureOut">
              <a:rPr lang="fr-FR" smtClean="0"/>
              <a:t>02/02/2026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5BC03B8-E14E-4313-A02A-CAFC138F477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461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672130" y="601134"/>
            <a:ext cx="4676004" cy="2514600"/>
          </a:xfrm>
        </p:spPr>
        <p:txBody>
          <a:bodyPr>
            <a:normAutofit/>
          </a:bodyPr>
          <a:lstStyle/>
          <a:p>
            <a:pPr algn="ctr"/>
            <a:r>
              <a:rPr lang="fr-FR" dirty="0">
                <a:solidFill>
                  <a:schemeClr val="accent2"/>
                </a:solidFill>
              </a:rPr>
              <a:t>English for 3A</a:t>
            </a:r>
            <a:br>
              <a:rPr lang="fr-FR" dirty="0">
                <a:solidFill>
                  <a:schemeClr val="accent2"/>
                </a:solidFill>
              </a:rPr>
            </a:br>
            <a:r>
              <a:rPr lang="fr-FR" dirty="0" err="1">
                <a:solidFill>
                  <a:schemeClr val="accent2"/>
                </a:solidFill>
              </a:rPr>
              <a:t>MecaMat</a:t>
            </a:r>
            <a:r>
              <a:rPr lang="fr-FR" dirty="0">
                <a:solidFill>
                  <a:schemeClr val="accent2"/>
                </a:solidFill>
              </a:rPr>
              <a:t> </a:t>
            </a:r>
            <a:r>
              <a:rPr lang="fr-FR" sz="3100" i="1" dirty="0">
                <a:solidFill>
                  <a:schemeClr val="accent2"/>
                </a:solidFill>
              </a:rPr>
              <a:t>(</a:t>
            </a:r>
            <a:r>
              <a:rPr lang="fr-FR" sz="3100" i="1" dirty="0" err="1">
                <a:solidFill>
                  <a:schemeClr val="accent2"/>
                </a:solidFill>
              </a:rPr>
              <a:t>Semester</a:t>
            </a:r>
            <a:r>
              <a:rPr lang="fr-FR" sz="3100" i="1" dirty="0">
                <a:solidFill>
                  <a:schemeClr val="accent2"/>
                </a:solidFill>
              </a:rPr>
              <a:t> 2)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70539" y="3933548"/>
            <a:ext cx="10058400" cy="875519"/>
          </a:xfrm>
        </p:spPr>
        <p:txBody>
          <a:bodyPr/>
          <a:lstStyle/>
          <a:p>
            <a:pPr algn="ctr"/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Teacher : Marie GUEGUEN</a:t>
            </a:r>
          </a:p>
          <a:p>
            <a:pPr algn="ctr"/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Email : marie.gueguen@univ-lyon1.fr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D2A55CF-1A1B-DC37-BA99-80DE2B2226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9006" y="5076548"/>
            <a:ext cx="3093988" cy="150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687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62593" y="1711233"/>
            <a:ext cx="10528663" cy="6270171"/>
          </a:xfrm>
        </p:spPr>
        <p:txBody>
          <a:bodyPr>
            <a:normAutofit fontScale="90000"/>
          </a:bodyPr>
          <a:lstStyle/>
          <a:p>
            <a:br>
              <a:rPr lang="fr-FR" sz="3100" dirty="0"/>
            </a:br>
            <a:br>
              <a:rPr lang="fr-FR" sz="3100" dirty="0"/>
            </a:br>
            <a:br>
              <a:rPr lang="fr-FR" sz="3100" dirty="0"/>
            </a:br>
            <a:br>
              <a:rPr lang="fr-FR" sz="3100" dirty="0"/>
            </a:br>
            <a:br>
              <a:rPr lang="fr-FR" sz="3100" dirty="0"/>
            </a:br>
            <a:br>
              <a:rPr lang="fr-FR" sz="3100" dirty="0"/>
            </a:br>
            <a:br>
              <a:rPr lang="fr-FR" sz="3100" dirty="0"/>
            </a:br>
            <a:br>
              <a:rPr lang="fr-FR" sz="3100" dirty="0"/>
            </a:br>
            <a:br>
              <a:rPr lang="fr-FR" sz="3100" dirty="0"/>
            </a:br>
            <a:br>
              <a:rPr lang="fr-FR" sz="3100" dirty="0"/>
            </a:br>
            <a:br>
              <a:rPr lang="fr-FR" sz="3100" dirty="0"/>
            </a:br>
            <a:br>
              <a:rPr lang="fr-FR" sz="3100" dirty="0"/>
            </a:br>
            <a:br>
              <a:rPr lang="fr-FR" sz="3100" dirty="0"/>
            </a:br>
            <a:br>
              <a:rPr lang="fr-FR" sz="3100" dirty="0"/>
            </a:br>
            <a:br>
              <a:rPr lang="fr-FR" sz="3100" dirty="0"/>
            </a:br>
            <a:br>
              <a:rPr lang="fr-FR" sz="3100" dirty="0"/>
            </a:br>
            <a:br>
              <a:rPr lang="fr-FR" sz="3100" dirty="0"/>
            </a:br>
            <a:br>
              <a:rPr lang="fr-FR" sz="3100" dirty="0"/>
            </a:br>
            <a:br>
              <a:rPr lang="fr-FR" sz="3100" dirty="0"/>
            </a:br>
            <a:br>
              <a:rPr lang="fr-FR" sz="3100" dirty="0"/>
            </a:br>
            <a:br>
              <a:rPr lang="fr-FR" sz="3100" dirty="0"/>
            </a:br>
            <a:br>
              <a:rPr lang="fr-FR" sz="3100" dirty="0"/>
            </a:br>
            <a:br>
              <a:rPr lang="fr-FR" sz="3100" dirty="0"/>
            </a:br>
            <a:br>
              <a:rPr lang="fr-FR" sz="3100" dirty="0"/>
            </a:br>
            <a:r>
              <a:rPr lang="fr-FR" sz="3100" dirty="0"/>
              <a:t>I) </a:t>
            </a:r>
            <a:r>
              <a:rPr lang="fr-FR" sz="3100" dirty="0" err="1"/>
              <a:t>Speaking</a:t>
            </a:r>
            <a:r>
              <a:rPr lang="fr-FR" sz="3100" dirty="0"/>
              <a:t> in public </a:t>
            </a:r>
            <a:r>
              <a:rPr lang="fr-FR" sz="3100" dirty="0" err="1"/>
              <a:t>methodology</a:t>
            </a:r>
            <a:br>
              <a:rPr lang="fr-FR" sz="3100" dirty="0"/>
            </a:br>
            <a:br>
              <a:rPr lang="fr-FR" sz="3100" dirty="0"/>
            </a:br>
            <a:r>
              <a:rPr lang="fr-FR" sz="3100" dirty="0"/>
              <a:t>II) </a:t>
            </a:r>
            <a:r>
              <a:rPr lang="fr-FR" sz="3100" dirty="0" err="1"/>
              <a:t>Environmental</a:t>
            </a:r>
            <a:r>
              <a:rPr lang="fr-FR" sz="3100" dirty="0"/>
              <a:t> issues</a:t>
            </a:r>
            <a:br>
              <a:rPr lang="fr-FR" sz="3100" dirty="0"/>
            </a:br>
            <a:br>
              <a:rPr lang="fr-FR" sz="3100" dirty="0"/>
            </a:br>
            <a:r>
              <a:rPr lang="fr-FR" sz="3100" dirty="0"/>
              <a:t>III) The Gig Economy</a:t>
            </a:r>
            <a:br>
              <a:rPr lang="fr-FR" sz="3100" dirty="0"/>
            </a:br>
            <a:br>
              <a:rPr lang="fr-FR" sz="3100" dirty="0"/>
            </a:br>
            <a:r>
              <a:rPr lang="fr-FR" sz="3100" dirty="0"/>
              <a:t>IV) Fake news</a:t>
            </a:r>
            <a:br>
              <a:rPr lang="fr-FR" sz="3100" dirty="0"/>
            </a:br>
            <a:br>
              <a:rPr lang="fr-FR" sz="3100" dirty="0"/>
            </a:br>
            <a:r>
              <a:rPr lang="fr-FR" sz="3100" dirty="0"/>
              <a:t>V) TOEIC</a:t>
            </a: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endParaRPr lang="fr-FR" dirty="0"/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F5404596-1E9F-ECC7-607D-275B8834C85B}"/>
              </a:ext>
            </a:extLst>
          </p:cNvPr>
          <p:cNvSpPr txBox="1">
            <a:spLocks/>
          </p:cNvSpPr>
          <p:nvPr/>
        </p:nvSpPr>
        <p:spPr>
          <a:xfrm>
            <a:off x="677334" y="609600"/>
            <a:ext cx="8596668" cy="787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b="1" dirty="0">
                <a:solidFill>
                  <a:schemeClr val="accent2"/>
                </a:solidFill>
              </a:rPr>
              <a:t>Schedule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FFD79D4-FAA8-2DCC-E4FB-2B39F2975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4402" y="4433842"/>
            <a:ext cx="8229600" cy="1425849"/>
          </a:xfrm>
        </p:spPr>
        <p:txBody>
          <a:bodyPr>
            <a:normAutofit/>
          </a:bodyPr>
          <a:lstStyle/>
          <a:p>
            <a:pPr algn="just"/>
            <a:r>
              <a:rPr lang="fr-FR" sz="2800" dirty="0" err="1"/>
              <a:t>Remember</a:t>
            </a:r>
            <a:r>
              <a:rPr lang="fr-FR" sz="2800" dirty="0"/>
              <a:t> to </a:t>
            </a:r>
            <a:r>
              <a:rPr lang="fr-FR" sz="2800" dirty="0" err="1"/>
              <a:t>sign</a:t>
            </a:r>
            <a:r>
              <a:rPr lang="fr-FR" sz="2800" dirty="0"/>
              <a:t> </a:t>
            </a:r>
            <a:r>
              <a:rPr lang="fr-FR" sz="2800" dirty="0" err="1"/>
              <a:t>your</a:t>
            </a:r>
            <a:r>
              <a:rPr lang="fr-FR" sz="2800" dirty="0"/>
              <a:t> emails </a:t>
            </a:r>
            <a:r>
              <a:rPr lang="fr-FR" sz="2800" dirty="0" err="1"/>
              <a:t>with</a:t>
            </a:r>
            <a:r>
              <a:rPr lang="fr-FR" sz="2800" dirty="0"/>
              <a:t> </a:t>
            </a:r>
            <a:r>
              <a:rPr lang="fr-FR" sz="2800" dirty="0" err="1"/>
              <a:t>your</a:t>
            </a:r>
            <a:r>
              <a:rPr lang="fr-FR" sz="2800" dirty="0"/>
              <a:t> </a:t>
            </a:r>
            <a:r>
              <a:rPr lang="fr-FR" sz="2800" dirty="0" err="1"/>
              <a:t>year</a:t>
            </a:r>
            <a:r>
              <a:rPr lang="fr-FR" sz="2800" dirty="0"/>
              <a:t> (3A) + </a:t>
            </a:r>
            <a:r>
              <a:rPr lang="fr-FR" sz="2800" dirty="0" err="1"/>
              <a:t>speciality</a:t>
            </a:r>
            <a:endParaRPr lang="en-US" dirty="0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8A2156DE-A1B7-4C12-9628-91E7D6ACCB23}"/>
              </a:ext>
            </a:extLst>
          </p:cNvPr>
          <p:cNvSpPr txBox="1">
            <a:spLocks/>
          </p:cNvSpPr>
          <p:nvPr/>
        </p:nvSpPr>
        <p:spPr>
          <a:xfrm>
            <a:off x="677334" y="3721567"/>
            <a:ext cx="8596668" cy="787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b="1" dirty="0" err="1">
                <a:solidFill>
                  <a:schemeClr val="accent2"/>
                </a:solidFill>
              </a:rPr>
              <a:t>Reminder</a:t>
            </a:r>
            <a:endParaRPr lang="fr-FR" b="1" dirty="0">
              <a:solidFill>
                <a:schemeClr val="accent2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357FBD9-2709-44A7-A964-6B09F1F840A1}"/>
              </a:ext>
            </a:extLst>
          </p:cNvPr>
          <p:cNvSpPr txBox="1">
            <a:spLocks/>
          </p:cNvSpPr>
          <p:nvPr/>
        </p:nvSpPr>
        <p:spPr>
          <a:xfrm>
            <a:off x="2133600" y="1191492"/>
            <a:ext cx="8229600" cy="38332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2800" dirty="0"/>
              <a:t>Spring </a:t>
            </a:r>
            <a:r>
              <a:rPr lang="fr-FR" sz="2800" dirty="0" err="1"/>
              <a:t>semester</a:t>
            </a:r>
            <a:endParaRPr lang="fr-FR" sz="2800" dirty="0"/>
          </a:p>
          <a:p>
            <a:pPr algn="just"/>
            <a:r>
              <a:rPr lang="fr-FR" sz="2800" dirty="0" err="1"/>
              <a:t>Mondays</a:t>
            </a:r>
            <a:r>
              <a:rPr lang="fr-FR" sz="2800" dirty="0"/>
              <a:t> 2pm to 5pm</a:t>
            </a:r>
          </a:p>
          <a:p>
            <a:pPr algn="just"/>
            <a:r>
              <a:rPr lang="fr-FR" sz="2800" dirty="0"/>
              <a:t>Fridays 9:45am to 12:45pm</a:t>
            </a:r>
          </a:p>
          <a:p>
            <a:pPr algn="just"/>
            <a:r>
              <a:rPr lang="fr-FR" sz="2800" dirty="0"/>
              <a:t>Check </a:t>
            </a:r>
            <a:r>
              <a:rPr lang="fr-FR" sz="2800" dirty="0" err="1"/>
              <a:t>rooms</a:t>
            </a:r>
            <a:r>
              <a:rPr lang="fr-FR" sz="2800" dirty="0"/>
              <a:t> on ADE</a:t>
            </a:r>
            <a:endParaRPr lang="en-US" dirty="0"/>
          </a:p>
          <a:p>
            <a:pPr marL="0" indent="0">
              <a:buFont typeface="Wingdings 3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996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8001" y="1161328"/>
            <a:ext cx="8232332" cy="5087072"/>
          </a:xfrm>
        </p:spPr>
        <p:txBody>
          <a:bodyPr>
            <a:normAutofit fontScale="92500" lnSpcReduction="20000"/>
          </a:bodyPr>
          <a:lstStyle/>
          <a:p>
            <a:pPr algn="just"/>
            <a:endParaRPr lang="en-US" sz="2800" dirty="0"/>
          </a:p>
          <a:p>
            <a:pPr algn="just"/>
            <a:r>
              <a:rPr lang="en-US" sz="2600" dirty="0"/>
              <a:t>Classes are in English.</a:t>
            </a:r>
          </a:p>
          <a:p>
            <a:pPr algn="just"/>
            <a:r>
              <a:rPr lang="en-US" sz="2600" dirty="0"/>
              <a:t>Personal work / Regularity / Participation / Curiosity</a:t>
            </a:r>
          </a:p>
          <a:p>
            <a:pPr algn="just"/>
            <a:r>
              <a:rPr lang="en-US" sz="2600" dirty="0"/>
              <a:t>Attendance is mandatory :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en-US" sz="2600" dirty="0"/>
              <a:t>Please be on time.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en-US" sz="2600" dirty="0"/>
              <a:t>Please </a:t>
            </a:r>
            <a:r>
              <a:rPr lang="en-US" sz="2600" u="sng" dirty="0"/>
              <a:t>inform me in advance via email</a:t>
            </a:r>
            <a:r>
              <a:rPr lang="en-US" sz="2600" dirty="0"/>
              <a:t> of any absence you already know of.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en-US" sz="2600" dirty="0"/>
              <a:t>Any absence is to be justified with the appropriate document (medical certificate…), </a:t>
            </a:r>
            <a:r>
              <a:rPr lang="en-US" sz="2600" u="sng" dirty="0"/>
              <a:t>sent to your admin</a:t>
            </a:r>
            <a:r>
              <a:rPr lang="en-US" sz="2600" dirty="0"/>
              <a:t>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en-US" sz="2600" dirty="0"/>
              <a:t>For every absence that is NOT justified, 0,5 pt will be taken off your final grade.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en-US" sz="2600" dirty="0"/>
              <a:t>If you are absent to a test without justification, you will get 0/20.</a:t>
            </a: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D796AC03-EC79-E885-C697-A68A1FC711CC}"/>
              </a:ext>
            </a:extLst>
          </p:cNvPr>
          <p:cNvSpPr txBox="1">
            <a:spLocks/>
          </p:cNvSpPr>
          <p:nvPr/>
        </p:nvSpPr>
        <p:spPr>
          <a:xfrm>
            <a:off x="677334" y="609600"/>
            <a:ext cx="8596668" cy="787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b="1" dirty="0">
                <a:solidFill>
                  <a:schemeClr val="accent2"/>
                </a:solidFill>
              </a:rPr>
              <a:t>Classes &amp; </a:t>
            </a:r>
            <a:r>
              <a:rPr lang="fr-FR" b="1" dirty="0" err="1">
                <a:solidFill>
                  <a:schemeClr val="accent2"/>
                </a:solidFill>
              </a:rPr>
              <a:t>attendance</a:t>
            </a:r>
            <a:endParaRPr lang="fr-FR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973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E63C8812-EB35-5A11-6A02-31F984839749}"/>
              </a:ext>
            </a:extLst>
          </p:cNvPr>
          <p:cNvSpPr txBox="1">
            <a:spLocks/>
          </p:cNvSpPr>
          <p:nvPr/>
        </p:nvSpPr>
        <p:spPr>
          <a:xfrm>
            <a:off x="677334" y="609600"/>
            <a:ext cx="8596668" cy="787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b="1" dirty="0">
                <a:solidFill>
                  <a:schemeClr val="accent2"/>
                </a:solidFill>
              </a:rPr>
              <a:t>Syllabus and Marks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6BDC386-99BA-00F3-C522-B33BB5155CB1}"/>
              </a:ext>
            </a:extLst>
          </p:cNvPr>
          <p:cNvSpPr txBox="1">
            <a:spLocks/>
          </p:cNvSpPr>
          <p:nvPr/>
        </p:nvSpPr>
        <p:spPr>
          <a:xfrm>
            <a:off x="1981200" y="1524000"/>
            <a:ext cx="6858000" cy="222673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2800" dirty="0"/>
              <a:t>Business English: application process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sz="2800" i="1" dirty="0"/>
              <a:t>Job </a:t>
            </a:r>
            <a:r>
              <a:rPr lang="fr-FR" sz="2800" i="1"/>
              <a:t>posting </a:t>
            </a:r>
            <a:r>
              <a:rPr lang="fr-FR" sz="2800" i="1" dirty="0"/>
              <a:t>/ CV / Cover </a:t>
            </a:r>
            <a:r>
              <a:rPr lang="fr-FR" sz="2800" i="1" dirty="0" err="1"/>
              <a:t>letter</a:t>
            </a:r>
            <a:r>
              <a:rPr lang="fr-FR" sz="2800" i="1" dirty="0"/>
              <a:t> / Interviews / </a:t>
            </a:r>
            <a:r>
              <a:rPr lang="fr-FR" sz="2800" i="1" dirty="0" err="1"/>
              <a:t>Talking</a:t>
            </a:r>
            <a:r>
              <a:rPr lang="fr-FR" sz="2800" i="1" dirty="0"/>
              <a:t> about </a:t>
            </a:r>
            <a:r>
              <a:rPr lang="fr-FR" sz="2800" i="1" dirty="0" err="1"/>
              <a:t>my</a:t>
            </a:r>
            <a:r>
              <a:rPr lang="fr-FR" sz="2800" i="1" dirty="0"/>
              <a:t> </a:t>
            </a:r>
            <a:r>
              <a:rPr lang="fr-FR" sz="2800" i="1" dirty="0" err="1"/>
              <a:t>studies</a:t>
            </a:r>
            <a:endParaRPr lang="fr-FR" sz="2800" i="1" dirty="0"/>
          </a:p>
          <a:p>
            <a:pPr algn="just"/>
            <a:r>
              <a:rPr lang="fr-FR" sz="2800" dirty="0" err="1"/>
              <a:t>Health</a:t>
            </a:r>
            <a:r>
              <a:rPr lang="fr-FR" sz="2800" dirty="0"/>
              <a:t> and society</a:t>
            </a:r>
            <a:endParaRPr lang="en-US" dirty="0"/>
          </a:p>
          <a:p>
            <a:pPr marL="0" indent="0">
              <a:buFont typeface="Wingdings 3" charset="2"/>
              <a:buNone/>
            </a:pP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3D3C765-4E9F-7AFF-748E-C21A6D451539}"/>
              </a:ext>
            </a:extLst>
          </p:cNvPr>
          <p:cNvSpPr txBox="1">
            <a:spLocks/>
          </p:cNvSpPr>
          <p:nvPr/>
        </p:nvSpPr>
        <p:spPr>
          <a:xfrm>
            <a:off x="1981200" y="4021667"/>
            <a:ext cx="6858000" cy="2397062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2800" b="1" dirty="0" err="1"/>
              <a:t>Listening</a:t>
            </a:r>
            <a:r>
              <a:rPr lang="fr-FR" sz="2800" dirty="0"/>
              <a:t> test (25%)</a:t>
            </a:r>
          </a:p>
          <a:p>
            <a:r>
              <a:rPr lang="fr-FR" sz="2800" b="1" dirty="0"/>
              <a:t>Oral</a:t>
            </a:r>
            <a:r>
              <a:rPr lang="fr-FR" sz="2800" dirty="0"/>
              <a:t> expression: job interviews (20%) + final </a:t>
            </a:r>
            <a:r>
              <a:rPr lang="fr-FR" sz="2800" dirty="0" err="1"/>
              <a:t>presentations</a:t>
            </a:r>
            <a:r>
              <a:rPr lang="fr-FR" sz="2800" dirty="0"/>
              <a:t> (20%)</a:t>
            </a:r>
          </a:p>
          <a:p>
            <a:r>
              <a:rPr lang="fr-FR" sz="2800" b="1" dirty="0" err="1"/>
              <a:t>Written</a:t>
            </a:r>
            <a:r>
              <a:rPr lang="fr-FR" sz="2800" dirty="0"/>
              <a:t> test (35%): article </a:t>
            </a:r>
            <a:r>
              <a:rPr lang="fr-FR" sz="2800" dirty="0" err="1"/>
              <a:t>comprehension</a:t>
            </a:r>
            <a:r>
              <a:rPr lang="fr-FR" sz="2800" dirty="0"/>
              <a:t> (15%) + </a:t>
            </a:r>
            <a:r>
              <a:rPr lang="fr-FR" sz="2800" dirty="0" err="1"/>
              <a:t>written</a:t>
            </a:r>
            <a:r>
              <a:rPr lang="fr-FR" sz="2800" dirty="0"/>
              <a:t> expression (20%)</a:t>
            </a:r>
          </a:p>
        </p:txBody>
      </p:sp>
    </p:spTree>
    <p:extLst>
      <p:ext uri="{BB962C8B-B14F-4D97-AF65-F5344CB8AC3E}">
        <p14:creationId xmlns:p14="http://schemas.microsoft.com/office/powerpoint/2010/main" val="2982021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A9ABA371-8B6F-C320-235A-6B1567EC2B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490135"/>
            <a:ext cx="8067546" cy="4264518"/>
          </a:xfrm>
          <a:prstGeom prst="rect">
            <a:avLst/>
          </a:prstGeom>
        </p:spPr>
      </p:pic>
      <p:sp>
        <p:nvSpPr>
          <p:cNvPr id="13" name="Titre 1">
            <a:extLst>
              <a:ext uri="{FF2B5EF4-FFF2-40B4-BE49-F238E27FC236}">
                <a16:creationId xmlns:a16="http://schemas.microsoft.com/office/drawing/2014/main" id="{5D5600A8-13C7-AF43-39C1-2AC80C3C00CB}"/>
              </a:ext>
            </a:extLst>
          </p:cNvPr>
          <p:cNvSpPr txBox="1">
            <a:spLocks/>
          </p:cNvSpPr>
          <p:nvPr/>
        </p:nvSpPr>
        <p:spPr>
          <a:xfrm>
            <a:off x="677334" y="609600"/>
            <a:ext cx="8596668" cy="787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b="1" dirty="0" err="1">
                <a:solidFill>
                  <a:schemeClr val="accent2"/>
                </a:solidFill>
              </a:rPr>
              <a:t>Marking</a:t>
            </a:r>
            <a:r>
              <a:rPr lang="fr-FR" b="1" dirty="0">
                <a:solidFill>
                  <a:schemeClr val="accent2"/>
                </a:solidFill>
              </a:rPr>
              <a:t> system</a:t>
            </a:r>
          </a:p>
        </p:txBody>
      </p:sp>
    </p:spTree>
    <p:extLst>
      <p:ext uri="{BB962C8B-B14F-4D97-AF65-F5344CB8AC3E}">
        <p14:creationId xmlns:p14="http://schemas.microsoft.com/office/powerpoint/2010/main" val="2764483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E63C8812-EB35-5A11-6A02-31F984839749}"/>
              </a:ext>
            </a:extLst>
          </p:cNvPr>
          <p:cNvSpPr txBox="1">
            <a:spLocks/>
          </p:cNvSpPr>
          <p:nvPr/>
        </p:nvSpPr>
        <p:spPr>
          <a:xfrm>
            <a:off x="677334" y="609600"/>
            <a:ext cx="8596668" cy="787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FR" b="1" dirty="0">
                <a:solidFill>
                  <a:schemeClr val="accent2"/>
                </a:solidFill>
              </a:rPr>
              <a:t>TOEIC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6BDC386-99BA-00F3-C522-B33BB5155CB1}"/>
              </a:ext>
            </a:extLst>
          </p:cNvPr>
          <p:cNvSpPr txBox="1">
            <a:spLocks/>
          </p:cNvSpPr>
          <p:nvPr/>
        </p:nvSpPr>
        <p:spPr>
          <a:xfrm>
            <a:off x="1981200" y="1524000"/>
            <a:ext cx="6858000" cy="222673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2800" dirty="0"/>
              <a:t>2 sessions </a:t>
            </a:r>
            <a:r>
              <a:rPr lang="fr-FR" sz="2800" dirty="0" err="1"/>
              <a:t>this</a:t>
            </a:r>
            <a:r>
              <a:rPr lang="fr-FR" sz="2800" dirty="0"/>
              <a:t> </a:t>
            </a:r>
            <a:r>
              <a:rPr lang="fr-FR" sz="2800" dirty="0" err="1"/>
              <a:t>semester</a:t>
            </a:r>
            <a:r>
              <a:rPr lang="fr-FR" sz="2800" dirty="0"/>
              <a:t>: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sz="2800" dirty="0"/>
              <a:t>1 session </a:t>
            </a:r>
            <a:r>
              <a:rPr lang="fr-FR" sz="2800" dirty="0" err="1"/>
              <a:t>independent</a:t>
            </a:r>
            <a:r>
              <a:rPr lang="fr-FR" sz="2800" dirty="0"/>
              <a:t> </a:t>
            </a:r>
            <a:r>
              <a:rPr lang="fr-FR" sz="2800" dirty="0" err="1"/>
              <a:t>work</a:t>
            </a:r>
            <a:r>
              <a:rPr lang="fr-FR" sz="2800" dirty="0"/>
              <a:t> (</a:t>
            </a:r>
            <a:r>
              <a:rPr lang="fr-FR" sz="2800" dirty="0" err="1"/>
              <a:t>holidays</a:t>
            </a:r>
            <a:r>
              <a:rPr lang="fr-FR" sz="2800" dirty="0"/>
              <a:t>)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fr-FR" sz="2800" dirty="0"/>
              <a:t>1 session in class (not </a:t>
            </a:r>
            <a:r>
              <a:rPr lang="fr-FR" sz="2800" dirty="0" err="1"/>
              <a:t>marked</a:t>
            </a:r>
            <a:r>
              <a:rPr lang="fr-FR" sz="2800" dirty="0"/>
              <a:t>)</a:t>
            </a:r>
            <a:endParaRPr lang="en-US" dirty="0"/>
          </a:p>
          <a:p>
            <a:pPr marL="0" indent="0">
              <a:buFont typeface="Wingdings 3" charset="2"/>
              <a:buNone/>
            </a:pPr>
            <a:endParaRPr lang="en-US" dirty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91065DF2-8863-45CB-8CA6-BD372EEDE8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3544593"/>
            <a:ext cx="5241425" cy="2119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99000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Personnalisé 6">
      <a:dk1>
        <a:sysClr val="windowText" lastClr="000000"/>
      </a:dk1>
      <a:lt1>
        <a:srgbClr val="F7F7F7"/>
      </a:lt1>
      <a:dk2>
        <a:srgbClr val="2C3C43"/>
      </a:dk2>
      <a:lt2>
        <a:srgbClr val="EBEBEB"/>
      </a:lt2>
      <a:accent1>
        <a:srgbClr val="009ADC"/>
      </a:accent1>
      <a:accent2>
        <a:srgbClr val="003B6C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0C226"/>
      </a:hlink>
      <a:folHlink>
        <a:srgbClr val="54A02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78</TotalTime>
  <Words>285</Words>
  <Application>Microsoft Office PowerPoint</Application>
  <PresentationFormat>Grand écran</PresentationFormat>
  <Paragraphs>34</Paragraphs>
  <Slides>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Courier New</vt:lpstr>
      <vt:lpstr>Trebuchet MS</vt:lpstr>
      <vt:lpstr>Wingdings 3</vt:lpstr>
      <vt:lpstr>Facette</vt:lpstr>
      <vt:lpstr>English for 3A MecaMat (Semester 2)</vt:lpstr>
      <vt:lpstr>                        I) Speaking in public methodology  II) Environmental issues  III) The Gig Economy  IV) Fake news  V) TOEIC    </vt:lpstr>
      <vt:lpstr>Présentation PowerPoint</vt:lpstr>
      <vt:lpstr>Présentation PowerPoint</vt:lpstr>
      <vt:lpstr>Présentation PowerPoint</vt:lpstr>
      <vt:lpstr>Présentation PowerPoint</vt:lpstr>
    </vt:vector>
  </TitlesOfParts>
  <Company>UCBL - Lyon 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English for M2</dc:title>
  <dc:creator>Amaury Lemoine</dc:creator>
  <cp:lastModifiedBy>Marie Gueguen</cp:lastModifiedBy>
  <cp:revision>44</cp:revision>
  <dcterms:created xsi:type="dcterms:W3CDTF">2019-09-05T08:10:11Z</dcterms:created>
  <dcterms:modified xsi:type="dcterms:W3CDTF">2026-02-02T09:17:14Z</dcterms:modified>
</cp:coreProperties>
</file>