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463" r:id="rId4"/>
    <p:sldId id="465" r:id="rId5"/>
    <p:sldId id="486" r:id="rId6"/>
    <p:sldId id="483" r:id="rId7"/>
    <p:sldId id="488" r:id="rId8"/>
    <p:sldId id="466" r:id="rId9"/>
    <p:sldId id="467" r:id="rId10"/>
    <p:sldId id="468" r:id="rId11"/>
    <p:sldId id="470" r:id="rId12"/>
    <p:sldId id="479" r:id="rId13"/>
    <p:sldId id="480" r:id="rId14"/>
    <p:sldId id="472" r:id="rId15"/>
    <p:sldId id="473" r:id="rId16"/>
    <p:sldId id="474" r:id="rId17"/>
    <p:sldId id="475" r:id="rId18"/>
    <p:sldId id="485" r:id="rId19"/>
    <p:sldId id="490" r:id="rId20"/>
    <p:sldId id="464" r:id="rId21"/>
    <p:sldId id="489" r:id="rId22"/>
    <p:sldId id="491" r:id="rId23"/>
    <p:sldId id="476" r:id="rId24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1188" y="108"/>
      </p:cViewPr>
      <p:guideLst>
        <p:guide orient="horz" pos="16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77E27-7450-0241-911D-46F0A0BA49E7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F97A-6F1C-4444-9FBD-B721A8717C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040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883FA-5B76-5546-944B-770C60E508A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5D573-004C-8847-A71B-6C6C15FC4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274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11317A9-FE22-4B0A-8655-E46F618A63E6}" type="slidenum">
              <a:rPr lang="fr-FR" altLang="fr-FR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63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E51787F-FBC6-4DBE-B4E8-C1FB57E26E1D}" type="slidenum">
              <a:rPr lang="fr-FR" altLang="fr-FR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2442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E51787F-FBC6-4DBE-B4E8-C1FB57E26E1D}" type="slidenum">
              <a:rPr lang="fr-FR" altLang="fr-FR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8879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HEH code plus que &gt; PC &gt; CXR</a:t>
            </a:r>
          </a:p>
          <a:p>
            <a:pPr>
              <a:defRPr/>
            </a:pPr>
            <a:endParaRPr lang="fr-FR" dirty="0"/>
          </a:p>
          <a:p>
            <a:pPr marL="171450" indent="-171450">
              <a:buFont typeface="Wingdings" charset="2"/>
              <a:buChar char="à"/>
              <a:defRPr/>
            </a:pPr>
            <a:r>
              <a:rPr lang="fr-FR" dirty="0">
                <a:sym typeface="Wingdings"/>
              </a:rPr>
              <a:t>Nécessité de se mettre d'accord sur quoi coder et comment le faire </a:t>
            </a:r>
          </a:p>
          <a:p>
            <a:pPr marL="171450" indent="-171450">
              <a:buFont typeface="Wingdings" charset="2"/>
              <a:buChar char="à"/>
              <a:defRPr/>
            </a:pPr>
            <a:endParaRPr lang="fr-FR" dirty="0">
              <a:sym typeface="Wingdings"/>
            </a:endParaRPr>
          </a:p>
          <a:p>
            <a:pPr marL="171450" indent="-171450">
              <a:buFont typeface="Wingdings" charset="2"/>
              <a:buChar char="à"/>
              <a:defRPr/>
            </a:pPr>
            <a:endParaRPr lang="fr-FR" dirty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C6689F5-52DD-4F5F-AE65-E0C04B5DEAB9}" type="slidenum">
              <a:rPr lang="fr-FR" altLang="fr-FR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2626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49AC0BC-7C71-492B-A2C7-573877C1545A}" type="slidenum">
              <a:rPr lang="fr-FR" altLang="fr-FR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1406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5763F9F-9A22-4348-A0CA-94532F10FBFA}" type="slidenum">
              <a:rPr lang="fr-FR" altLang="fr-FR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9151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F43A8B2-9DD1-45AA-9DF7-215B3A3E0E93}" type="slidenum">
              <a:rPr lang="fr-FR" altLang="fr-FR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821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063253F-9466-42A0-869D-39B41CC24B84}" type="slidenum">
              <a:rPr lang="fr-FR" altLang="fr-FR"/>
              <a:pPr/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1243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82175CF-DF7D-4E71-8212-9E312921484C}" type="slidenum">
              <a:rPr lang="fr-FR" altLang="fr-FR"/>
              <a:pPr/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401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8B51FB3-538F-46EC-B9D7-7D759C9C5D2D}" type="slidenum">
              <a:rPr lang="fr-FR" altLang="fr-FR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206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063253F-9466-42A0-869D-39B41CC24B84}" type="slidenum">
              <a:rPr lang="fr-FR" altLang="fr-FR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19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063253F-9466-42A0-869D-39B41CC24B84}" type="slidenum">
              <a:rPr lang="fr-FR" altLang="fr-FR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52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BAD672C-4A1B-44CE-B778-DD792F1B0EE0}" type="slidenum">
              <a:rPr lang="fr-FR" altLang="fr-FR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293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063253F-9466-42A0-869D-39B41CC24B84}" type="slidenum">
              <a:rPr lang="fr-FR" altLang="fr-FR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958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BAD672C-4A1B-44CE-B778-DD792F1B0EE0}" type="slidenum">
              <a:rPr lang="fr-FR" altLang="fr-FR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0636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29BE555-EAFA-4DE0-8CBC-DD12A1D32C00}" type="slidenum">
              <a:rPr lang="fr-FR" altLang="fr-FR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4818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altLang="fr-FR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1338D97-51BA-4A29-8E43-63262434E4D8}" type="slidenum">
              <a:rPr lang="fr-FR" altLang="fr-FR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356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A804-35CA-9346-8336-7827047A8C89}" type="datetime1">
              <a:rPr lang="fr-FR" smtClean="0"/>
              <a:t>19/09/2024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MANAGEMENT QUALITE  020215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4FBC-D43E-C446-85A7-EA5859823F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234C-AAB2-D941-B38D-73FA189B240F}" type="datetime1">
              <a:rPr lang="fr-FR" smtClean="0"/>
              <a:t>19/09/2024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MANAGEMENT QUALITE  020215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4FBC-D43E-C446-85A7-EA5859823F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48F3-5FDE-8144-8DAB-68DEABDC9304}" type="datetime1">
              <a:rPr lang="fr-FR" smtClean="0"/>
              <a:t>19/09/2024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MANAGEMENT QUALITE  020215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4FBC-D43E-C446-85A7-EA5859823F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4501-7B33-0E41-B9D9-7202128E598D}" type="datetime1">
              <a:rPr lang="fr-FR" smtClean="0"/>
              <a:t>19/09/2024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MANAGEMENT QUALITE  020215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4FBC-D43E-C446-85A7-EA5859823F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A87E-7F7A-BF4F-BEBA-8B24305CF537}" type="datetime1">
              <a:rPr lang="fr-FR" smtClean="0"/>
              <a:t>19/09/2024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MANAGEMENT QUALITE  020215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4FBC-D43E-C446-85A7-EA5859823F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FB06-D398-7E49-9216-C3CC3EC07698}" type="datetime1">
              <a:rPr lang="fr-FR" smtClean="0"/>
              <a:t>19/09/2024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MANAGEMENT QUALITE  020215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4FBC-D43E-C446-85A7-EA5859823F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7151-40C8-5D4B-8851-349EEC900C52}" type="datetime1">
              <a:rPr lang="fr-FR" smtClean="0"/>
              <a:t>19/09/2024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MANAGEMENT QUALITE  020215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4FBC-D43E-C446-85A7-EA5859823F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48D1-4E39-2A45-A8D9-A576C4AAF5A8}" type="datetime1">
              <a:rPr lang="fr-FR" smtClean="0"/>
              <a:t>19/09/2024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MANAGEMENT QUALITE  020215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4FBC-D43E-C446-85A7-EA5859823F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6E39-C482-3C4B-B2B1-15C79AF60AB4}" type="datetime1">
              <a:rPr lang="fr-FR" smtClean="0"/>
              <a:t>19/09/2024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MANAGEMENT QUALITE  020215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4FBC-D43E-C446-85A7-EA5859823F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FA35-D9D2-0541-AD47-5CC57E371A84}" type="datetime1">
              <a:rPr lang="fr-FR" smtClean="0"/>
              <a:t>19/09/2024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MANAGEMENT QUALITE  020215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4FBC-D43E-C446-85A7-EA5859823F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BF0-CF1C-D74C-90BF-F630AD122C90}" type="datetime1">
              <a:rPr lang="fr-FR" smtClean="0"/>
              <a:t>19/09/2024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UE MANAGEMENT QUALITE  020215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4FBC-D43E-C446-85A7-EA5859823F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1D68-7F54-A242-AAA9-5DBDC1DE6C19}" type="datetime1">
              <a:rPr lang="fr-FR" smtClean="0"/>
              <a:t>19/09/2024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UE MANAGEMENT QUALITE  020215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E4FBC-D43E-C446-85A7-EA5859823FC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eunes.gouv.fr/IMG/pdf/NDI_guidemethodo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stwnJm4OO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33731"/>
            <a:ext cx="7772400" cy="14700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GESTION DE PROJET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003756"/>
            <a:ext cx="7680960" cy="1752600"/>
          </a:xfrm>
        </p:spPr>
        <p:txBody>
          <a:bodyPr>
            <a:normAutofit/>
          </a:bodyPr>
          <a:lstStyle/>
          <a:p>
            <a:r>
              <a:rPr lang="fr-FR" dirty="0" smtClean="0"/>
              <a:t>L3 SPS</a:t>
            </a:r>
          </a:p>
          <a:p>
            <a:r>
              <a:rPr lang="fr-FR" dirty="0" smtClean="0"/>
              <a:t>UE Education Thérapeutique du Patient</a:t>
            </a:r>
            <a:endParaRPr lang="fr-F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9035" y="4834375"/>
            <a:ext cx="8722941" cy="19711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fr-FR" b="1" dirty="0" smtClean="0"/>
              <a:t>Dr Delphine HOEGY / Dr Teddy NOVAIS</a:t>
            </a:r>
          </a:p>
          <a:p>
            <a:pPr marL="342900" indent="-342900"/>
            <a:r>
              <a:rPr lang="fr-FR" sz="1800" b="1" dirty="0" smtClean="0"/>
              <a:t>Pharmaciens des Hospices Civils de Lyon / Enseignants-chercheurs</a:t>
            </a:r>
          </a:p>
          <a:p>
            <a:pPr marL="342900" indent="-342900"/>
            <a:r>
              <a:rPr lang="fr-FR" sz="1800" dirty="0" smtClean="0"/>
              <a:t>Département Sciences du médicament</a:t>
            </a:r>
          </a:p>
          <a:p>
            <a:pPr marL="342900" indent="-342900"/>
            <a:r>
              <a:rPr lang="fr-FR" sz="1800" dirty="0" smtClean="0"/>
              <a:t>Pharmacie clinique, ISPB Lyon 1</a:t>
            </a:r>
          </a:p>
          <a:p>
            <a:pPr marL="342900" indent="-342900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4" y="403876"/>
            <a:ext cx="2955536" cy="77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468313" y="-26988"/>
            <a:ext cx="8351837" cy="1143001"/>
          </a:xfrm>
        </p:spPr>
        <p:txBody>
          <a:bodyPr/>
          <a:lstStyle/>
          <a:p>
            <a:r>
              <a:rPr lang="fr-FR" altLang="fr-FR" sz="4000"/>
              <a:t>Méthodologie de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143000"/>
            <a:ext cx="8496300" cy="5213350"/>
          </a:xfrm>
        </p:spPr>
        <p:txBody>
          <a:bodyPr>
            <a:normAutofit fontScale="92500" lnSpcReduction="10000"/>
          </a:bodyPr>
          <a:lstStyle/>
          <a:p>
            <a:pPr marL="571500" indent="-457200">
              <a:lnSpc>
                <a:spcPct val="150000"/>
              </a:lnSpc>
              <a:defRPr/>
            </a:pPr>
            <a:r>
              <a:rPr lang="fr-FR" b="1" dirty="0"/>
              <a:t>Les objectifs : Buts à atteindre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sz="2400" dirty="0"/>
              <a:t>Donne le sens du projet, la mobilisation des acteurs et </a:t>
            </a:r>
            <a:r>
              <a:rPr lang="fr-FR" sz="2400" dirty="0" smtClean="0"/>
              <a:t>des partenaires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endParaRPr lang="fr-FR" sz="2400" dirty="0"/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sz="2400" dirty="0"/>
              <a:t>Formulation nécessaire : 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fr-FR" sz="2000" b="1" dirty="0"/>
              <a:t>Objectif général :</a:t>
            </a:r>
            <a:r>
              <a:rPr lang="fr-FR" sz="2000" dirty="0"/>
              <a:t> porte le projet dans son ensemble ; sens global du projet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= CE </a:t>
            </a:r>
            <a:r>
              <a:rPr lang="fr-FR" sz="2000" b="1" dirty="0"/>
              <a:t>QUE JE VEUX OBTENIR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fr-FR" sz="2000" b="1" dirty="0" smtClean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fr-FR" sz="2000" b="1" dirty="0" smtClean="0"/>
              <a:t>Objectifs </a:t>
            </a:r>
            <a:r>
              <a:rPr lang="fr-FR" sz="2000" b="1" dirty="0"/>
              <a:t>secondaires </a:t>
            </a:r>
            <a:r>
              <a:rPr lang="fr-FR" sz="2000" dirty="0"/>
              <a:t>: précise un aspect de l’objectif général, le spécifie </a:t>
            </a:r>
            <a:endParaRPr lang="fr-FR" sz="2000" dirty="0" smtClean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fr-FR" sz="2000" b="1" dirty="0" smtClean="0"/>
              <a:t>Objectifs </a:t>
            </a:r>
            <a:r>
              <a:rPr lang="fr-FR" sz="2000" b="1" dirty="0"/>
              <a:t>opérationnels </a:t>
            </a:r>
            <a:r>
              <a:rPr lang="fr-FR" sz="2000" dirty="0"/>
              <a:t>: plus concrêts, ce sont les missions à réaliser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2000" b="1" dirty="0"/>
              <a:t>QUI FAIT QUOI ET COMMENT</a:t>
            </a:r>
          </a:p>
          <a:p>
            <a:pPr marL="514350" lvl="1" indent="0"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r>
              <a:rPr lang="fr-FR" sz="1800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253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C25B0C-2F67-4A33-A351-CDFC2690EE69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4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2535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44" y="773113"/>
            <a:ext cx="10366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6356350"/>
            <a:ext cx="800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6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468313" y="-26988"/>
            <a:ext cx="8351837" cy="1143001"/>
          </a:xfrm>
        </p:spPr>
        <p:txBody>
          <a:bodyPr/>
          <a:lstStyle/>
          <a:p>
            <a:r>
              <a:rPr lang="fr-FR" altLang="fr-FR" sz="4000"/>
              <a:t>Méthodologie de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marL="571500" indent="-457200">
              <a:defRPr/>
            </a:pPr>
            <a:r>
              <a:rPr lang="fr-FR" b="1" dirty="0"/>
              <a:t>Les stratégies / planification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dirty="0" smtClean="0"/>
              <a:t>Etapes </a:t>
            </a:r>
            <a:r>
              <a:rPr lang="fr-FR" dirty="0"/>
              <a:t>par </a:t>
            </a:r>
            <a:r>
              <a:rPr lang="fr-FR" dirty="0" smtClean="0"/>
              <a:t>étapes, </a:t>
            </a:r>
            <a:r>
              <a:rPr lang="fr-FR" dirty="0" err="1" smtClean="0"/>
              <a:t>rétroplanning</a:t>
            </a:r>
            <a:endParaRPr lang="fr-FR" dirty="0"/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dirty="0"/>
              <a:t>Outil : </a:t>
            </a:r>
            <a:r>
              <a:rPr lang="fr-FR" i="1" dirty="0"/>
              <a:t>Diagramme de </a:t>
            </a:r>
            <a:r>
              <a:rPr lang="fr-FR" i="1" dirty="0" err="1"/>
              <a:t>gantt</a:t>
            </a:r>
            <a:endParaRPr lang="fr-FR" i="1" dirty="0"/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endParaRPr lang="fr-FR" i="1" dirty="0"/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endParaRPr lang="fr-FR" i="1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r>
              <a:rPr lang="fr-FR" i="1" dirty="0" smtClean="0"/>
              <a:t>Exemples (diapos suivantes)</a:t>
            </a:r>
            <a:endParaRPr lang="fr-FR" i="1" dirty="0"/>
          </a:p>
          <a:p>
            <a:pPr marL="571500" indent="-457200">
              <a:defRPr/>
            </a:pPr>
            <a:endParaRPr lang="fr-FR" sz="2400" dirty="0"/>
          </a:p>
          <a:p>
            <a:pPr marL="571500" indent="-457200">
              <a:defRPr/>
            </a:pPr>
            <a:endParaRPr lang="fr-FR" sz="2400" dirty="0"/>
          </a:p>
          <a:p>
            <a:pPr marL="571500" indent="-457200">
              <a:defRPr/>
            </a:pPr>
            <a:endParaRPr lang="fr-FR" sz="2400" dirty="0"/>
          </a:p>
          <a:p>
            <a:pPr marL="571500" indent="-457200">
              <a:defRPr/>
            </a:pPr>
            <a:endParaRPr lang="fr-FR" sz="2400" dirty="0"/>
          </a:p>
          <a:p>
            <a:pPr marL="571500" indent="-457200">
              <a:defRPr/>
            </a:pPr>
            <a:endParaRPr lang="fr-FR" sz="2400" dirty="0"/>
          </a:p>
          <a:p>
            <a:pPr marL="571500" indent="-457200">
              <a:defRPr/>
            </a:pPr>
            <a:endParaRPr lang="fr-FR" sz="2400" dirty="0"/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endParaRPr lang="fr-FR" sz="1800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r>
              <a:rPr lang="fr-FR" sz="1800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458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A95C55-B0E4-45A8-92AF-4AE1EA2A3632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24582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4583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0775"/>
            <a:ext cx="1762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6356350"/>
            <a:ext cx="800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9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468313" y="-26988"/>
            <a:ext cx="8351837" cy="1143001"/>
          </a:xfrm>
        </p:spPr>
        <p:txBody>
          <a:bodyPr/>
          <a:lstStyle/>
          <a:p>
            <a:r>
              <a:rPr lang="fr-FR" altLang="fr-FR" sz="4000"/>
              <a:t>Méthodologie de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686800" cy="4525963"/>
          </a:xfrm>
        </p:spPr>
        <p:txBody>
          <a:bodyPr/>
          <a:lstStyle/>
          <a:p>
            <a:pPr marL="571500" indent="-457200">
              <a:defRPr/>
            </a:pPr>
            <a:endParaRPr lang="fr-FR" sz="2400" dirty="0"/>
          </a:p>
          <a:p>
            <a:pPr marL="571500" indent="-457200">
              <a:defRPr/>
            </a:pPr>
            <a:endParaRPr lang="fr-FR" sz="2400" dirty="0"/>
          </a:p>
          <a:p>
            <a:pPr marL="571500" indent="-457200">
              <a:defRPr/>
            </a:pPr>
            <a:endParaRPr lang="fr-FR" sz="2400" dirty="0"/>
          </a:p>
          <a:p>
            <a:pPr marL="571500" indent="-457200">
              <a:defRPr/>
            </a:pPr>
            <a:endParaRPr lang="fr-FR" sz="2400" dirty="0"/>
          </a:p>
          <a:p>
            <a:pPr marL="571500" indent="-457200">
              <a:defRPr/>
            </a:pPr>
            <a:endParaRPr lang="fr-FR" sz="2400" dirty="0"/>
          </a:p>
          <a:p>
            <a:pPr marL="571500" indent="-457200">
              <a:defRPr/>
            </a:pPr>
            <a:endParaRPr lang="fr-FR" sz="2400" dirty="0"/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endParaRPr lang="fr-FR" sz="1800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r>
              <a:rPr lang="fr-FR" sz="1800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560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39176C-1E29-4DD8-85B5-F3447E4F1922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6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5607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6356350"/>
            <a:ext cx="800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1466850"/>
            <a:ext cx="70961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468313" y="-26988"/>
            <a:ext cx="8351837" cy="1143001"/>
          </a:xfrm>
        </p:spPr>
        <p:txBody>
          <a:bodyPr/>
          <a:lstStyle/>
          <a:p>
            <a:r>
              <a:rPr lang="fr-FR" altLang="fr-FR" sz="4000"/>
              <a:t>Méthodologie de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686800" cy="4525963"/>
          </a:xfrm>
        </p:spPr>
        <p:txBody>
          <a:bodyPr/>
          <a:lstStyle/>
          <a:p>
            <a:pPr marL="571500" indent="-457200">
              <a:defRPr/>
            </a:pPr>
            <a:endParaRPr lang="fr-FR" sz="2400" dirty="0"/>
          </a:p>
          <a:p>
            <a:pPr marL="571500" indent="-457200">
              <a:defRPr/>
            </a:pPr>
            <a:endParaRPr lang="fr-FR" sz="2400" dirty="0"/>
          </a:p>
          <a:p>
            <a:pPr marL="571500" indent="-457200">
              <a:defRPr/>
            </a:pPr>
            <a:endParaRPr lang="fr-FR" sz="2400" dirty="0"/>
          </a:p>
          <a:p>
            <a:pPr marL="571500" indent="-457200">
              <a:defRPr/>
            </a:pPr>
            <a:endParaRPr lang="fr-FR" sz="2400" dirty="0"/>
          </a:p>
          <a:p>
            <a:pPr marL="571500" indent="-457200">
              <a:defRPr/>
            </a:pPr>
            <a:endParaRPr lang="fr-FR" sz="2400" dirty="0"/>
          </a:p>
          <a:p>
            <a:pPr marL="571500" indent="-457200">
              <a:defRPr/>
            </a:pPr>
            <a:endParaRPr lang="fr-FR" sz="2400" dirty="0"/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endParaRPr lang="fr-FR" sz="1800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r>
              <a:rPr lang="fr-FR" sz="1800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560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39176C-1E29-4DD8-85B5-F3447E4F1922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6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5607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6356350"/>
            <a:ext cx="800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9" y="1142622"/>
            <a:ext cx="7749122" cy="512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468313" y="-26988"/>
            <a:ext cx="8351837" cy="1143001"/>
          </a:xfrm>
        </p:spPr>
        <p:txBody>
          <a:bodyPr/>
          <a:lstStyle/>
          <a:p>
            <a:r>
              <a:rPr lang="fr-FR" altLang="fr-FR" sz="4000"/>
              <a:t>Méthodologie de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3863" y="1995488"/>
            <a:ext cx="5732462" cy="4527550"/>
          </a:xfrm>
        </p:spPr>
        <p:txBody>
          <a:bodyPr/>
          <a:lstStyle/>
          <a:p>
            <a:pPr marL="571500" indent="-457200">
              <a:defRPr/>
            </a:pPr>
            <a:r>
              <a:rPr lang="fr-FR" b="1" dirty="0"/>
              <a:t>Les moyens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sz="2400" dirty="0"/>
              <a:t>Humains : les acteurs et partenaires =&gt; </a:t>
            </a:r>
            <a:r>
              <a:rPr lang="fr-FR" sz="2400" i="1" dirty="0"/>
              <a:t>Communication </a:t>
            </a:r>
            <a:r>
              <a:rPr lang="fr-FR" sz="2400" i="1" dirty="0" smtClean="0"/>
              <a:t>+++ nécessaire</a:t>
            </a:r>
            <a:endParaRPr lang="fr-FR" sz="2400" i="1" dirty="0"/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sz="2400" dirty="0"/>
              <a:t>Temps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sz="2400" dirty="0"/>
              <a:t>Matériel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endParaRPr lang="fr-FR" sz="2400" dirty="0"/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endParaRPr lang="fr-FR" sz="2400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r>
              <a:rPr lang="fr-FR" sz="1800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87A312-AABD-474B-96A4-683911D347D6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26630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6631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18970"/>
            <a:ext cx="1647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86" y="2041401"/>
            <a:ext cx="19621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331607"/>
            <a:ext cx="1695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6356350"/>
            <a:ext cx="800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8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351837" cy="1143001"/>
          </a:xfrm>
        </p:spPr>
        <p:txBody>
          <a:bodyPr/>
          <a:lstStyle/>
          <a:p>
            <a:r>
              <a:rPr lang="fr-FR" altLang="fr-FR" sz="4000"/>
              <a:t>Méthodologie de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613" y="1341438"/>
            <a:ext cx="8229600" cy="4525962"/>
          </a:xfrm>
        </p:spPr>
        <p:txBody>
          <a:bodyPr/>
          <a:lstStyle/>
          <a:p>
            <a:pPr marL="571500" indent="-457200">
              <a:defRPr/>
            </a:pPr>
            <a:r>
              <a:rPr lang="fr-FR" b="1" dirty="0"/>
              <a:t>La réalisation / l’opérationnel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dirty="0"/>
              <a:t>En lien avec objectifs opérationnels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dirty="0"/>
              <a:t>En lien avec planification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dirty="0"/>
              <a:t>En lien avec acteurs</a:t>
            </a:r>
          </a:p>
          <a:p>
            <a:pPr marL="514350" lvl="1" indent="0">
              <a:buFont typeface="Arial" panose="020B0604020202020204" pitchFamily="34" charset="0"/>
              <a:buNone/>
              <a:defRPr/>
            </a:pPr>
            <a:endParaRPr lang="fr-FR" sz="2000" dirty="0"/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endParaRPr lang="fr-FR" sz="1800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r>
              <a:rPr lang="fr-FR" sz="1800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765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93CAE2-FB04-4EAA-8AD6-F297892FF26E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4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7655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2181225"/>
            <a:ext cx="12954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6356350"/>
            <a:ext cx="800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351837" cy="1143001"/>
          </a:xfrm>
        </p:spPr>
        <p:txBody>
          <a:bodyPr/>
          <a:lstStyle/>
          <a:p>
            <a:r>
              <a:rPr lang="fr-FR" altLang="fr-FR" sz="4000"/>
              <a:t>Méthodologie de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613" y="1341438"/>
            <a:ext cx="8509000" cy="4525962"/>
          </a:xfrm>
        </p:spPr>
        <p:txBody>
          <a:bodyPr/>
          <a:lstStyle/>
          <a:p>
            <a:pPr marL="514350" lvl="1" indent="0">
              <a:buFont typeface="Arial" panose="020B0604020202020204" pitchFamily="34" charset="0"/>
              <a:buNone/>
              <a:defRPr/>
            </a:pPr>
            <a:endParaRPr lang="fr-FR" sz="2000" dirty="0"/>
          </a:p>
          <a:p>
            <a:pPr marL="571500" indent="-457200">
              <a:defRPr/>
            </a:pPr>
            <a:r>
              <a:rPr lang="fr-FR" b="1" dirty="0"/>
              <a:t>L’évaluation / le suivi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sz="2400" dirty="0"/>
              <a:t>NE SE PREVOIT ET DEFINIT PAS A LA FIN, MAIS AU DEBUT !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sz="2400" dirty="0"/>
              <a:t>Evaluation du </a:t>
            </a:r>
            <a:r>
              <a:rPr lang="fr-FR" sz="2400" b="1" dirty="0"/>
              <a:t>processus</a:t>
            </a:r>
            <a:r>
              <a:rPr lang="fr-FR" sz="2400" dirty="0"/>
              <a:t> : organisation et mise en oeuvre du projet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sz="2400" dirty="0"/>
              <a:t>Evaluation des </a:t>
            </a:r>
            <a:r>
              <a:rPr lang="fr-FR" sz="2400" b="1" dirty="0"/>
              <a:t>résultats</a:t>
            </a:r>
            <a:r>
              <a:rPr lang="fr-FR" sz="2400" dirty="0"/>
              <a:t> : attendus ou non-attendus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sz="2400" dirty="0"/>
              <a:t>Critères et indicateurs à définir et planifier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867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F1220-3E74-4D1E-ADD6-0E6970DA4261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28678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8679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119188"/>
            <a:ext cx="1638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6356350"/>
            <a:ext cx="800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7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351837" cy="1143001"/>
          </a:xfrm>
        </p:spPr>
        <p:txBody>
          <a:bodyPr/>
          <a:lstStyle/>
          <a:p>
            <a:r>
              <a:rPr lang="fr-FR" altLang="fr-FR" sz="4000"/>
              <a:t>Méthodologie de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613" y="1341438"/>
            <a:ext cx="8229600" cy="4525962"/>
          </a:xfrm>
        </p:spPr>
        <p:txBody>
          <a:bodyPr>
            <a:normAutofit lnSpcReduction="10000"/>
          </a:bodyPr>
          <a:lstStyle/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endParaRPr lang="fr-FR" sz="2400" dirty="0"/>
          </a:p>
          <a:p>
            <a:pPr marL="571500" indent="-457200">
              <a:defRPr/>
            </a:pPr>
            <a:r>
              <a:rPr lang="fr-FR" b="1" dirty="0"/>
              <a:t>La valorisation / la communication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dirty="0"/>
              <a:t>Tout au long du projet 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dirty="0"/>
              <a:t>Au sein de l’équipe projet et avec les autres </a:t>
            </a:r>
            <a:r>
              <a:rPr lang="fr-FR" dirty="0" smtClean="0"/>
              <a:t>acteurs/partenaires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dirty="0" smtClean="0"/>
              <a:t>+++ importante</a:t>
            </a:r>
            <a:endParaRPr lang="fr-FR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endParaRPr lang="fr-FR" sz="2400" dirty="0"/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endParaRPr lang="fr-FR" sz="2400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endParaRPr lang="fr-FR" sz="2400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r>
              <a:rPr lang="fr-FR" sz="1800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970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01AC8F-B319-43C3-9382-20E0AABEF852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29702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9703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19621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6356350"/>
            <a:ext cx="800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7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351837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 smtClean="0"/>
              <a:t>En pratique, pour un projet professionnel</a:t>
            </a:r>
            <a:endParaRPr lang="fr-FR" alt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900" y="1326016"/>
            <a:ext cx="8229600" cy="4628697"/>
          </a:xfrm>
        </p:spPr>
        <p:txBody>
          <a:bodyPr>
            <a:normAutofit/>
          </a:bodyPr>
          <a:lstStyle/>
          <a:p>
            <a:pPr marL="114300" indent="0">
              <a:buNone/>
              <a:defRPr/>
            </a:pPr>
            <a:endParaRPr lang="fr-FR" sz="2400" dirty="0" smtClean="0"/>
          </a:p>
          <a:p>
            <a:pPr marL="571500" indent="-457200">
              <a:buFont typeface="Symbol" panose="05050102010706020507" pitchFamily="18" charset="2"/>
              <a:buChar char="Þ"/>
              <a:defRPr/>
            </a:pPr>
            <a:endParaRPr lang="fr-FR" dirty="0"/>
          </a:p>
          <a:p>
            <a:pPr marL="114300" indent="0">
              <a:buFont typeface="Arial" panose="020B0604020202020204" pitchFamily="34" charset="0"/>
              <a:buNone/>
              <a:defRPr/>
            </a:pP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119081-C55D-4713-87EA-64E6391A3CE2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6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0487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51" y="1076548"/>
            <a:ext cx="3989399" cy="564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0624"/>
            <a:ext cx="8229600" cy="5705539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6000" b="1" dirty="0" smtClean="0">
                <a:solidFill>
                  <a:schemeClr val="bg1"/>
                </a:solidFill>
              </a:rPr>
              <a:t>VOTRE PROJET </a:t>
            </a:r>
          </a:p>
          <a:p>
            <a:pPr marL="0" indent="0" algn="ctr">
              <a:buNone/>
            </a:pPr>
            <a:r>
              <a:rPr lang="fr-FR" sz="6000" b="1" dirty="0" smtClean="0">
                <a:solidFill>
                  <a:schemeClr val="bg1"/>
                </a:solidFill>
              </a:rPr>
              <a:t>SI VOUS L’ACCEPTEZ…</a:t>
            </a:r>
          </a:p>
          <a:p>
            <a:pPr marL="0" indent="0" algn="ctr">
              <a:buNone/>
            </a:pPr>
            <a:endParaRPr lang="fr-FR" sz="60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4FBC-D43E-C446-85A7-EA5859823FC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01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855" y="2125266"/>
            <a:ext cx="8282726" cy="12939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F0"/>
                </a:solidFill>
              </a:rPr>
              <a:t>Objectifs pédagogiques 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7418" y="2130184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dirty="0"/>
              <a:t>Appréhender les étapes clefs de la gestion de projet</a:t>
            </a:r>
          </a:p>
          <a:p>
            <a:r>
              <a:rPr lang="fr-FR" sz="2800" dirty="0"/>
              <a:t>Mettre en application la méthodologie de projet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220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AA814F-C1AF-4C53-9178-DCDD20D54AD6}" type="slidenum">
              <a:rPr lang="fr-FR" altLang="en-US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en-US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4E6649D-073D-462E-A6C6-66E0BE98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73" y="822960"/>
            <a:ext cx="8229600" cy="394106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fr-FR" sz="4000" i="1" dirty="0" smtClean="0">
                <a:solidFill>
                  <a:schemeClr val="bg1"/>
                </a:solidFill>
              </a:rPr>
              <a:t>Vous êtes chef de projet communication/ETP au sein d’une industrie pharmaceutique. On vous demande de développer une action éducative </a:t>
            </a:r>
            <a:r>
              <a:rPr lang="fr-FR" sz="4000" i="1" dirty="0" smtClean="0">
                <a:solidFill>
                  <a:schemeClr val="bg1"/>
                </a:solidFill>
              </a:rPr>
              <a:t>e-ETP synchrone ou asynchrone </a:t>
            </a:r>
            <a:r>
              <a:rPr lang="fr-FR" sz="4000" i="1" dirty="0" smtClean="0">
                <a:solidFill>
                  <a:schemeClr val="bg1"/>
                </a:solidFill>
              </a:rPr>
              <a:t>pertinente pour accompagner le bon usage du médicament ou dispositif X.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7FA4323-ED24-4ABE-8557-915CCB49D42D}"/>
              </a:ext>
            </a:extLst>
          </p:cNvPr>
          <p:cNvSpPr txBox="1">
            <a:spLocks/>
          </p:cNvSpPr>
          <p:nvPr/>
        </p:nvSpPr>
        <p:spPr>
          <a:xfrm>
            <a:off x="334963" y="5098840"/>
            <a:ext cx="8351837" cy="1251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5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</a:t>
            </a:r>
            <a:r>
              <a:rPr lang="fr-FR" altLang="fr-FR" sz="5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s’y prendre </a:t>
            </a:r>
            <a:r>
              <a:rPr lang="fr-FR" altLang="fr-FR" sz="5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endParaRPr lang="fr-FR" altLang="fr-FR" sz="5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2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AA814F-C1AF-4C53-9178-DCDD20D54AD6}" type="slidenum">
              <a:rPr lang="fr-FR" altLang="en-US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en-US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4E6649D-073D-462E-A6C6-66E0BE98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72" y="3340212"/>
            <a:ext cx="8229600" cy="2585100"/>
          </a:xfrm>
        </p:spPr>
        <p:txBody>
          <a:bodyPr>
            <a:noAutofit/>
          </a:bodyPr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(Soutenance orale notée)</a:t>
            </a:r>
            <a:endParaRPr lang="fr-FR" sz="32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7FA4323-ED24-4ABE-8557-915CCB49D42D}"/>
              </a:ext>
            </a:extLst>
          </p:cNvPr>
          <p:cNvSpPr txBox="1">
            <a:spLocks/>
          </p:cNvSpPr>
          <p:nvPr/>
        </p:nvSpPr>
        <p:spPr>
          <a:xfrm>
            <a:off x="460754" y="653659"/>
            <a:ext cx="8351837" cy="410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Présentez votre « démarche projet » grâce au support proposé</a:t>
            </a:r>
          </a:p>
          <a:p>
            <a:endParaRPr lang="fr-FR" alt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alt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aurez 10 minutes pour être </a:t>
            </a:r>
          </a:p>
          <a:p>
            <a:r>
              <a:rPr lang="fr-FR" alt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vendeur »</a:t>
            </a:r>
          </a:p>
          <a:p>
            <a:endParaRPr lang="fr-FR" alt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alt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Donnez-nous envie de financer votre projet éducatif d’e-ETP!</a:t>
            </a:r>
            <a:endParaRPr lang="fr-FR" alt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alt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6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</a:t>
            </a:r>
            <a:r>
              <a:rPr lang="fr-FR" dirty="0" smtClean="0"/>
              <a:t> projets proposés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smtClean="0"/>
              <a:t>6 groupes – 6 projets (1 par groupe):</a:t>
            </a:r>
          </a:p>
          <a:p>
            <a:pPr marL="0" indent="0">
              <a:buNone/>
            </a:pPr>
            <a:endParaRPr lang="fr-FR" sz="12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4FBC-D43E-C446-85A7-EA5859823FC0}" type="slidenum">
              <a:rPr lang="fr-FR" smtClean="0"/>
              <a:t>22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57784" y="2568594"/>
            <a:ext cx="75255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 smtClean="0"/>
              <a:t>Hypertension artérielle</a:t>
            </a:r>
          </a:p>
          <a:p>
            <a:pPr marL="285750" indent="-285750">
              <a:buFontTx/>
              <a:buChar char="-"/>
            </a:pPr>
            <a:r>
              <a:rPr lang="fr-FR" sz="2800" dirty="0" smtClean="0"/>
              <a:t>Post-transplantation </a:t>
            </a:r>
            <a:r>
              <a:rPr lang="fr-FR" sz="2800" dirty="0"/>
              <a:t>d’organe </a:t>
            </a:r>
            <a:r>
              <a:rPr lang="fr-FR" sz="2800" dirty="0" smtClean="0"/>
              <a:t>solide</a:t>
            </a:r>
          </a:p>
          <a:p>
            <a:pPr marL="285750" indent="-285750">
              <a:buFontTx/>
              <a:buChar char="-"/>
            </a:pPr>
            <a:r>
              <a:rPr lang="fr-FR" sz="2800" dirty="0" smtClean="0"/>
              <a:t>Allergie, anaphylaxie</a:t>
            </a:r>
          </a:p>
          <a:p>
            <a:pPr marL="285750" indent="-285750">
              <a:buFontTx/>
              <a:buChar char="-"/>
            </a:pPr>
            <a:r>
              <a:rPr lang="fr-FR" sz="2800" dirty="0" smtClean="0"/>
              <a:t>Diabète de type 1</a:t>
            </a:r>
          </a:p>
          <a:p>
            <a:pPr marL="285750" indent="-285750">
              <a:buFontTx/>
              <a:buChar char="-"/>
            </a:pPr>
            <a:r>
              <a:rPr lang="fr-FR" sz="2800" dirty="0" smtClean="0"/>
              <a:t>Polyarthrite rhumatoïde</a:t>
            </a:r>
          </a:p>
          <a:p>
            <a:pPr marL="285750" indent="-285750">
              <a:buFontTx/>
              <a:buChar char="-"/>
            </a:pPr>
            <a:r>
              <a:rPr lang="fr-FR" sz="2800" dirty="0" smtClean="0"/>
              <a:t>Asthme</a:t>
            </a:r>
          </a:p>
          <a:p>
            <a:pPr marL="285750" indent="-285750">
              <a:buFontTx/>
              <a:buChar char="-"/>
            </a:pPr>
            <a:endParaRPr lang="fr-FR" sz="2800" dirty="0"/>
          </a:p>
          <a:p>
            <a:r>
              <a:rPr lang="fr-FR" sz="2800" dirty="0" smtClean="0">
                <a:sym typeface="Wingdings" panose="05000000000000000000" pitchFamily="2" charset="2"/>
              </a:rPr>
              <a:t> Intéresser vous à des dispositifs/médicaments innovants</a:t>
            </a:r>
            <a:endParaRPr lang="fr-FR" sz="2800" dirty="0" smtClean="0"/>
          </a:p>
          <a:p>
            <a:pPr marL="285750" indent="-285750">
              <a:buFontTx/>
              <a:buChar char="-"/>
            </a:pPr>
            <a:endParaRPr lang="fr-FR" sz="2800" dirty="0" smtClean="0"/>
          </a:p>
          <a:p>
            <a:pPr marL="285750" indent="-285750">
              <a:buFontTx/>
              <a:buChar char="-"/>
            </a:pPr>
            <a:endParaRPr lang="fr-FR" sz="2800" dirty="0" smtClean="0"/>
          </a:p>
          <a:p>
            <a:pPr marL="285750" indent="-285750">
              <a:buFontTx/>
              <a:buChar char="-"/>
            </a:pPr>
            <a:endParaRPr lang="fr-FR" sz="2800" dirty="0"/>
          </a:p>
          <a:p>
            <a:pPr marL="285750" indent="-285750">
              <a:buFontTx/>
              <a:buChar char="-"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4077264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395288" y="282575"/>
            <a:ext cx="8351837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/>
              <a:t>Méthodologie de projet</a:t>
            </a:r>
            <a:br>
              <a:rPr lang="fr-FR" altLang="fr-FR" sz="4000"/>
            </a:br>
            <a:endParaRPr lang="fr-FR" altLang="fr-FR" sz="400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072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407F19-A612-4E62-96AB-36D45992756A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5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072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388" y="314325"/>
            <a:ext cx="5454650" cy="6407150"/>
          </a:xfrm>
        </p:spPr>
      </p:pic>
      <p:sp>
        <p:nvSpPr>
          <p:cNvPr id="7" name="Rectangle 6"/>
          <p:cNvSpPr/>
          <p:nvPr/>
        </p:nvSpPr>
        <p:spPr>
          <a:xfrm>
            <a:off x="2634249" y="134110"/>
            <a:ext cx="61128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>
                <a:hlinkClick r:id="rId4"/>
              </a:rPr>
              <a:t>https://www.jeunes.gouv.fr/IMG/pdf/NDI_guidemethodo.pdf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41103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394494" y="582613"/>
            <a:ext cx="8351837" cy="1143000"/>
          </a:xfrm>
        </p:spPr>
        <p:txBody>
          <a:bodyPr>
            <a:noAutofit/>
          </a:bodyPr>
          <a:lstStyle/>
          <a:p>
            <a:r>
              <a:rPr lang="fr-FR" altLang="fr-FR" sz="4000" dirty="0" smtClean="0"/>
              <a:t>« Méthodologie </a:t>
            </a:r>
            <a:r>
              <a:rPr lang="fr-FR" altLang="fr-FR" sz="4000" dirty="0"/>
              <a:t>de </a:t>
            </a:r>
            <a:r>
              <a:rPr lang="fr-FR" altLang="fr-FR" sz="4000" dirty="0" smtClean="0"/>
              <a:t>projet »</a:t>
            </a:r>
            <a:r>
              <a:rPr lang="fr-FR" altLang="fr-FR" sz="4000" dirty="0"/>
              <a:t/>
            </a:r>
            <a:br>
              <a:rPr lang="fr-FR" altLang="fr-FR" sz="4000" dirty="0"/>
            </a:br>
            <a:r>
              <a:rPr lang="fr-FR" altLang="fr-FR" sz="4000" dirty="0"/>
              <a:t>ou </a:t>
            </a:r>
            <a:r>
              <a:rPr lang="fr-FR" altLang="fr-FR" sz="4000" dirty="0" smtClean="0"/>
              <a:t>« gestion </a:t>
            </a:r>
            <a:r>
              <a:rPr lang="fr-FR" altLang="fr-FR" sz="4000" dirty="0"/>
              <a:t>de </a:t>
            </a:r>
            <a:r>
              <a:rPr lang="fr-FR" altLang="fr-FR" sz="4000" dirty="0" smtClean="0"/>
              <a:t>projet »</a:t>
            </a:r>
            <a:r>
              <a:rPr lang="fr-FR" altLang="fr-FR" sz="4000" dirty="0"/>
              <a:t/>
            </a:r>
            <a:br>
              <a:rPr lang="fr-FR" altLang="fr-FR" sz="4000" dirty="0"/>
            </a:br>
            <a:r>
              <a:rPr lang="fr-FR" altLang="fr-FR" sz="4000" dirty="0"/>
              <a:t>ou </a:t>
            </a:r>
            <a:r>
              <a:rPr lang="fr-FR" altLang="fr-FR" sz="4000" dirty="0" smtClean="0"/>
              <a:t>« conduite </a:t>
            </a:r>
            <a:r>
              <a:rPr lang="fr-FR" altLang="fr-FR" sz="4000" dirty="0"/>
              <a:t>de </a:t>
            </a:r>
            <a:r>
              <a:rPr lang="fr-FR" altLang="fr-FR" sz="4000" dirty="0" smtClean="0"/>
              <a:t>projet »</a:t>
            </a:r>
            <a:endParaRPr lang="fr-FR" altLang="fr-FR" sz="4000" dirty="0"/>
          </a:p>
        </p:txBody>
      </p:sp>
      <p:sp>
        <p:nvSpPr>
          <p:cNvPr id="1741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05B1A4-0277-4555-A049-C6F05E8C0502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4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535" y="3699172"/>
            <a:ext cx="4363754" cy="3022303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C46EA9C-7788-4842-9801-03EB421B022D}"/>
              </a:ext>
            </a:extLst>
          </p:cNvPr>
          <p:cNvSpPr txBox="1">
            <a:spLocks/>
          </p:cNvSpPr>
          <p:nvPr/>
        </p:nvSpPr>
        <p:spPr>
          <a:xfrm>
            <a:off x="319564" y="2636402"/>
            <a:ext cx="8501696" cy="1214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5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 ce que c’est pour vous ? </a:t>
            </a:r>
          </a:p>
          <a:p>
            <a:endParaRPr lang="fr-FR" altLang="fr-FR" sz="5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351837" cy="1143000"/>
          </a:xfrm>
        </p:spPr>
        <p:txBody>
          <a:bodyPr/>
          <a:lstStyle/>
          <a:p>
            <a:r>
              <a:rPr lang="fr-FR" altLang="fr-FR" sz="4000" b="1" dirty="0">
                <a:solidFill>
                  <a:srgbClr val="00B0F0"/>
                </a:solidFill>
              </a:rPr>
              <a:t>Méthodologie de projet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946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8A9EA5-3139-4370-A39D-C009CA85886D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1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9462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049338"/>
            <a:ext cx="4103687" cy="5808662"/>
          </a:xfrm>
        </p:spPr>
      </p:pic>
    </p:spTree>
    <p:extLst>
      <p:ext uri="{BB962C8B-B14F-4D97-AF65-F5344CB8AC3E}">
        <p14:creationId xmlns:p14="http://schemas.microsoft.com/office/powerpoint/2010/main" val="9190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351837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 smtClean="0"/>
              <a:t>En pratique, dans la vie de tous les jours</a:t>
            </a:r>
            <a:endParaRPr lang="fr-FR" alt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900" y="1428750"/>
            <a:ext cx="8229600" cy="4525963"/>
          </a:xfrm>
        </p:spPr>
        <p:txBody>
          <a:bodyPr>
            <a:normAutofit/>
          </a:bodyPr>
          <a:lstStyle/>
          <a:p>
            <a:pPr marL="571500" indent="-457200">
              <a:defRPr/>
            </a:pPr>
            <a:r>
              <a:rPr lang="fr-FR" sz="2400" b="1" dirty="0" smtClean="0">
                <a:solidFill>
                  <a:srgbClr val="00B0F0"/>
                </a:solidFill>
              </a:rPr>
              <a:t>Pour organiser un voyage, comment vous y prenez vous ?</a:t>
            </a:r>
          </a:p>
          <a:p>
            <a:pPr marL="571500" indent="-457200">
              <a:buFont typeface="Symbol" panose="05050102010706020507" pitchFamily="18" charset="2"/>
              <a:buChar char="Þ"/>
              <a:defRPr/>
            </a:pPr>
            <a:endParaRPr lang="fr-FR" dirty="0"/>
          </a:p>
          <a:p>
            <a:pPr marL="114300" indent="0">
              <a:buFont typeface="Arial" panose="020B0604020202020204" pitchFamily="34" charset="0"/>
              <a:buNone/>
              <a:defRPr/>
            </a:pPr>
            <a:endParaRPr lang="fr-FR" sz="1800" dirty="0"/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119081-C55D-4713-87EA-64E6391A3CE2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6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0487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657" y="183016"/>
            <a:ext cx="737343" cy="10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47700" y="6032500"/>
            <a:ext cx="7993063" cy="6477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5143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1">
              <a:defRPr/>
            </a:pPr>
            <a:r>
              <a:rPr lang="fr-FR" altLang="fr-FR" dirty="0">
                <a:solidFill>
                  <a:srgbClr val="00B0F0"/>
                </a:solidFill>
              </a:rPr>
              <a:t>ATTENTION : </a:t>
            </a:r>
          </a:p>
          <a:p>
            <a:pPr lvl="1">
              <a:defRPr/>
            </a:pPr>
            <a:r>
              <a:rPr lang="fr-FR" altLang="fr-FR" dirty="0">
                <a:solidFill>
                  <a:srgbClr val="00B0F0"/>
                </a:solidFill>
              </a:rPr>
              <a:t>La méthodologie de projet est une démarche </a:t>
            </a:r>
            <a:r>
              <a:rPr lang="fr-FR" altLang="fr-FR" b="1" dirty="0"/>
              <a:t>non</a:t>
            </a:r>
            <a:r>
              <a:rPr lang="fr-FR" altLang="fr-FR" dirty="0">
                <a:solidFill>
                  <a:srgbClr val="00B0F0"/>
                </a:solidFill>
              </a:rPr>
              <a:t>-chronologique</a:t>
            </a:r>
            <a:endParaRPr lang="fr-FR" altLang="fr-FR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351837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 smtClean="0"/>
              <a:t>En pratique, dans la vie de tous les jours</a:t>
            </a:r>
            <a:endParaRPr lang="fr-FR" alt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900" y="1428750"/>
            <a:ext cx="8229600" cy="4525963"/>
          </a:xfrm>
        </p:spPr>
        <p:txBody>
          <a:bodyPr>
            <a:normAutofit lnSpcReduction="10000"/>
          </a:bodyPr>
          <a:lstStyle/>
          <a:p>
            <a:pPr marL="571500" indent="-457200">
              <a:defRPr/>
            </a:pPr>
            <a:r>
              <a:rPr lang="fr-FR" sz="2400" b="1" dirty="0" smtClean="0">
                <a:solidFill>
                  <a:srgbClr val="00B0F0"/>
                </a:solidFill>
              </a:rPr>
              <a:t>Pour organiser un voyage, comment vous y prenez vous ?</a:t>
            </a:r>
          </a:p>
          <a:p>
            <a:pPr marL="971550" lvl="1" indent="-457200"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Avoir une idée </a:t>
            </a:r>
            <a:r>
              <a:rPr lang="fr-FR" sz="2000" dirty="0" smtClean="0"/>
              <a:t>de : « avec qui partir », « quand », « où », en fonction de vos besoins &amp; envies</a:t>
            </a:r>
          </a:p>
          <a:p>
            <a:pPr marL="971550" lvl="1" indent="-457200"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Définir budget</a:t>
            </a:r>
          </a:p>
          <a:p>
            <a:pPr marL="971550" lvl="1" indent="-457200"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Etat des lieux </a:t>
            </a:r>
            <a:r>
              <a:rPr lang="fr-FR" sz="2000" dirty="0" smtClean="0"/>
              <a:t>: qui est disponible, quand êtes vous disponible ? </a:t>
            </a:r>
          </a:p>
          <a:p>
            <a:pPr marL="514350" lvl="1" indent="0">
              <a:buNone/>
              <a:defRPr/>
            </a:pPr>
            <a:r>
              <a:rPr lang="fr-FR" sz="2000" dirty="0" smtClean="0"/>
              <a:t>	&amp; croiser les destinations « déjà faites » ou/et qui font envies à tous </a:t>
            </a:r>
          </a:p>
          <a:p>
            <a:pPr marL="971550" lvl="1" indent="-457200"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Organisation</a:t>
            </a:r>
            <a:r>
              <a:rPr lang="fr-FR" sz="2000" dirty="0" smtClean="0"/>
              <a:t> : qui réserve les billets, le lieux d’habitation, le véhicule,… ? ; où aller et comment ?</a:t>
            </a:r>
          </a:p>
          <a:p>
            <a:pPr marL="971550" lvl="1" indent="-457200"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Recherche partenaires </a:t>
            </a:r>
            <a:r>
              <a:rPr lang="fr-FR" sz="2000" dirty="0" smtClean="0"/>
              <a:t>: agence voyage, amis déjà partis même endroit, guide de voyage ? </a:t>
            </a:r>
          </a:p>
          <a:p>
            <a:pPr marL="971550" lvl="1" indent="-457200"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Communication</a:t>
            </a:r>
            <a:r>
              <a:rPr lang="fr-FR" sz="2000" dirty="0" smtClean="0"/>
              <a:t> : groupe </a:t>
            </a:r>
            <a:r>
              <a:rPr lang="fr-FR" sz="2000" dirty="0" err="1" smtClean="0"/>
              <a:t>whatsapp</a:t>
            </a:r>
            <a:r>
              <a:rPr lang="fr-FR" sz="2000" dirty="0" smtClean="0"/>
              <a:t>? Messenger ? Autre ? </a:t>
            </a:r>
          </a:p>
          <a:p>
            <a:pPr marL="971550" lvl="1" indent="-457200"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Evaluation</a:t>
            </a:r>
            <a:r>
              <a:rPr lang="fr-FR" sz="2000" dirty="0" smtClean="0"/>
              <a:t> : est ce que c’était bien et vous referiez un voyage ? Que changeriez vous si c’était à refaire ? …</a:t>
            </a:r>
            <a:endParaRPr lang="fr-FR" dirty="0"/>
          </a:p>
          <a:p>
            <a:pPr marL="571500" indent="-457200">
              <a:buFont typeface="Symbol" panose="05050102010706020507" pitchFamily="18" charset="2"/>
              <a:buChar char="Þ"/>
              <a:defRPr/>
            </a:pPr>
            <a:endParaRPr lang="fr-FR" dirty="0"/>
          </a:p>
          <a:p>
            <a:pPr marL="114300" indent="0">
              <a:buFont typeface="Arial" panose="020B0604020202020204" pitchFamily="34" charset="0"/>
              <a:buNone/>
              <a:defRPr/>
            </a:pPr>
            <a:endParaRPr lang="fr-FR" sz="1800" dirty="0"/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119081-C55D-4713-87EA-64E6391A3CE2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6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0487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657" y="183016"/>
            <a:ext cx="737343" cy="10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47700" y="6032500"/>
            <a:ext cx="7993063" cy="6477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5143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1">
              <a:defRPr/>
            </a:pPr>
            <a:r>
              <a:rPr lang="fr-FR" altLang="fr-FR" dirty="0">
                <a:solidFill>
                  <a:srgbClr val="00B0F0"/>
                </a:solidFill>
              </a:rPr>
              <a:t>ATTENTION : </a:t>
            </a:r>
          </a:p>
          <a:p>
            <a:pPr lvl="1">
              <a:defRPr/>
            </a:pPr>
            <a:r>
              <a:rPr lang="fr-FR" altLang="fr-FR" dirty="0">
                <a:solidFill>
                  <a:srgbClr val="00B0F0"/>
                </a:solidFill>
              </a:rPr>
              <a:t>La méthodologie de projet est une démarche </a:t>
            </a:r>
            <a:r>
              <a:rPr lang="fr-FR" altLang="fr-FR" b="1" dirty="0"/>
              <a:t>non</a:t>
            </a:r>
            <a:r>
              <a:rPr lang="fr-FR" altLang="fr-FR" dirty="0">
                <a:solidFill>
                  <a:srgbClr val="00B0F0"/>
                </a:solidFill>
              </a:rPr>
              <a:t>-chronologique</a:t>
            </a:r>
            <a:endParaRPr lang="fr-FR" altLang="fr-FR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468313" y="-26988"/>
            <a:ext cx="8351837" cy="1143001"/>
          </a:xfrm>
        </p:spPr>
        <p:txBody>
          <a:bodyPr/>
          <a:lstStyle/>
          <a:p>
            <a:r>
              <a:rPr lang="fr-FR" altLang="fr-FR" sz="4000"/>
              <a:t>Méthodologie de projet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150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AC51AC-0337-4F1A-B528-66A033BE54DC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0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1514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6356350"/>
            <a:ext cx="800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8313" y="2791278"/>
            <a:ext cx="821848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 smtClean="0">
                <a:hlinkClick r:id="rId4"/>
              </a:rPr>
              <a:t>https</a:t>
            </a:r>
            <a:r>
              <a:rPr lang="fr-FR" sz="2400" dirty="0">
                <a:hlinkClick r:id="rId4"/>
              </a:rPr>
              <a:t>://</a:t>
            </a:r>
            <a:r>
              <a:rPr lang="fr-FR" sz="2400" dirty="0" smtClean="0">
                <a:hlinkClick r:id="rId4"/>
              </a:rPr>
              <a:t>www.youtube.com/watch?v=KstwnJm4OO0</a:t>
            </a:r>
            <a:endParaRPr lang="fr-FR" sz="2400" dirty="0" smtClean="0"/>
          </a:p>
          <a:p>
            <a:pPr marL="0" indent="0" algn="ctr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914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351837" cy="1143000"/>
          </a:xfrm>
        </p:spPr>
        <p:txBody>
          <a:bodyPr/>
          <a:lstStyle/>
          <a:p>
            <a:r>
              <a:rPr lang="fr-FR" altLang="fr-FR" sz="4000" dirty="0"/>
              <a:t>Méthodologie de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900" y="1428750"/>
            <a:ext cx="8229600" cy="4525963"/>
          </a:xfrm>
        </p:spPr>
        <p:txBody>
          <a:bodyPr/>
          <a:lstStyle/>
          <a:p>
            <a:pPr marL="571500" indent="-457200">
              <a:defRPr/>
            </a:pPr>
            <a:r>
              <a:rPr lang="fr-FR" sz="2400" dirty="0"/>
              <a:t>Le « diagnostic </a:t>
            </a:r>
            <a:r>
              <a:rPr lang="fr-FR" sz="2400" dirty="0" smtClean="0"/>
              <a:t>» / les besoins</a:t>
            </a:r>
            <a:endParaRPr lang="fr-FR" sz="2400" dirty="0"/>
          </a:p>
          <a:p>
            <a:pPr marL="971550" lvl="1" indent="-45720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Equipe projet</a:t>
            </a:r>
          </a:p>
          <a:p>
            <a:pPr marL="971550" lvl="1" indent="-45720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Analyse de la situation / contexte</a:t>
            </a:r>
          </a:p>
          <a:p>
            <a:pPr marL="971550" lvl="1" indent="-45720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Priorités / public cible</a:t>
            </a:r>
          </a:p>
          <a:p>
            <a:pPr marL="571500" indent="-457200">
              <a:defRPr/>
            </a:pPr>
            <a:r>
              <a:rPr lang="fr-FR" sz="2400" dirty="0"/>
              <a:t>Les objectifs</a:t>
            </a:r>
          </a:p>
          <a:p>
            <a:pPr marL="571500" indent="-457200">
              <a:defRPr/>
            </a:pPr>
            <a:r>
              <a:rPr lang="fr-FR" sz="2400" dirty="0" smtClean="0"/>
              <a:t>Les stratégies </a:t>
            </a:r>
            <a:r>
              <a:rPr lang="fr-FR" sz="2400" dirty="0"/>
              <a:t>/planification</a:t>
            </a:r>
          </a:p>
          <a:p>
            <a:pPr marL="571500" indent="-457200">
              <a:defRPr/>
            </a:pPr>
            <a:r>
              <a:rPr lang="fr-FR" sz="2400" dirty="0"/>
              <a:t>Les moyens</a:t>
            </a:r>
          </a:p>
          <a:p>
            <a:pPr marL="571500" indent="-457200">
              <a:defRPr/>
            </a:pPr>
            <a:r>
              <a:rPr lang="fr-FR" sz="2400" dirty="0"/>
              <a:t>La réalisation</a:t>
            </a:r>
          </a:p>
          <a:p>
            <a:pPr marL="571500" indent="-457200">
              <a:defRPr/>
            </a:pPr>
            <a:r>
              <a:rPr lang="fr-FR" sz="2400" dirty="0"/>
              <a:t>L’évaluation / suivi</a:t>
            </a:r>
          </a:p>
          <a:p>
            <a:pPr marL="571500" indent="-457200">
              <a:defRPr/>
            </a:pPr>
            <a:r>
              <a:rPr lang="fr-FR" sz="2400" dirty="0"/>
              <a:t>La valorisation / communication</a:t>
            </a:r>
          </a:p>
          <a:p>
            <a:pPr marL="114300" indent="0" algn="ctr"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marL="571500" indent="-457200">
              <a:buFont typeface="Symbol" panose="05050102010706020507" pitchFamily="18" charset="2"/>
              <a:buChar char="Þ"/>
              <a:defRPr/>
            </a:pPr>
            <a:endParaRPr lang="fr-FR" dirty="0"/>
          </a:p>
          <a:p>
            <a:pPr marL="114300" indent="0">
              <a:buFont typeface="Arial" panose="020B0604020202020204" pitchFamily="34" charset="0"/>
              <a:buNone/>
              <a:defRPr/>
            </a:pPr>
            <a:endParaRPr lang="fr-FR" sz="1800" dirty="0"/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119081-C55D-4713-87EA-64E6391A3CE2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6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0487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92250"/>
            <a:ext cx="290353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47700" y="6032500"/>
            <a:ext cx="7993063" cy="6477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5143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1">
              <a:defRPr/>
            </a:pPr>
            <a:r>
              <a:rPr lang="fr-FR" altLang="fr-FR" dirty="0">
                <a:solidFill>
                  <a:srgbClr val="00B0F0"/>
                </a:solidFill>
              </a:rPr>
              <a:t>ATTENTION : </a:t>
            </a:r>
          </a:p>
          <a:p>
            <a:pPr lvl="1">
              <a:defRPr/>
            </a:pPr>
            <a:r>
              <a:rPr lang="fr-FR" altLang="fr-FR" dirty="0">
                <a:solidFill>
                  <a:srgbClr val="00B0F0"/>
                </a:solidFill>
              </a:rPr>
              <a:t>La méthodologie de projet est une démarche </a:t>
            </a:r>
            <a:r>
              <a:rPr lang="fr-FR" altLang="fr-FR" b="1" dirty="0"/>
              <a:t>non</a:t>
            </a:r>
            <a:r>
              <a:rPr lang="fr-FR" altLang="fr-FR" dirty="0">
                <a:solidFill>
                  <a:srgbClr val="00B0F0"/>
                </a:solidFill>
              </a:rPr>
              <a:t>-chronologique</a:t>
            </a:r>
            <a:endParaRPr lang="fr-FR" altLang="fr-FR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468313" y="-26988"/>
            <a:ext cx="8351837" cy="1143001"/>
          </a:xfrm>
        </p:spPr>
        <p:txBody>
          <a:bodyPr/>
          <a:lstStyle/>
          <a:p>
            <a:r>
              <a:rPr lang="fr-FR" altLang="fr-FR" sz="4000"/>
              <a:t>Méthodologie de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613" y="163988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marL="114300" indent="0">
              <a:buFont typeface="Arial" panose="020B0604020202020204" pitchFamily="34" charset="0"/>
              <a:buNone/>
              <a:defRPr/>
            </a:pPr>
            <a:r>
              <a:rPr lang="fr-FR" sz="2800" b="1" dirty="0" smtClean="0"/>
              <a:t>Le « diagnostic » / les « besoins »</a:t>
            </a:r>
            <a:endParaRPr lang="fr-FR" sz="2800" b="1" dirty="0"/>
          </a:p>
          <a:p>
            <a:pPr marL="571500" indent="-457200">
              <a:defRPr/>
            </a:pPr>
            <a:r>
              <a:rPr lang="fr-FR" sz="2800" b="1" dirty="0"/>
              <a:t>Equipe projet </a:t>
            </a:r>
            <a:endParaRPr lang="fr-FR" sz="2800" dirty="0"/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sz="2000" dirty="0" smtClean="0"/>
              <a:t>Identification des acteurs et rôles</a:t>
            </a:r>
            <a:endParaRPr lang="fr-FR" sz="2000" dirty="0"/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sz="2000" dirty="0" smtClean="0"/>
              <a:t>Visible </a:t>
            </a:r>
            <a:r>
              <a:rPr lang="fr-FR" sz="2000" dirty="0"/>
              <a:t>et légitime par rapport aux autres acteurs</a:t>
            </a:r>
          </a:p>
          <a:p>
            <a:pPr marL="800100" lvl="1">
              <a:buFont typeface="Courier New" panose="02070309020205020404" pitchFamily="49" charset="0"/>
              <a:buChar char="o"/>
              <a:defRPr/>
            </a:pPr>
            <a:endParaRPr lang="fr-FR" sz="2000" dirty="0"/>
          </a:p>
          <a:p>
            <a:pPr marL="400050">
              <a:defRPr/>
            </a:pPr>
            <a:r>
              <a:rPr lang="fr-FR" sz="2800" b="1" dirty="0"/>
              <a:t>Analyse de la situation / contexte</a:t>
            </a:r>
          </a:p>
          <a:p>
            <a:pPr marL="800100" lvl="1">
              <a:buFont typeface="Courier New" panose="02070309020205020404" pitchFamily="49" charset="0"/>
              <a:buChar char="o"/>
              <a:defRPr/>
            </a:pPr>
            <a:endParaRPr lang="fr-FR" sz="2000" dirty="0"/>
          </a:p>
          <a:p>
            <a:pPr marL="571500" indent="-457200">
              <a:defRPr/>
            </a:pPr>
            <a:r>
              <a:rPr lang="fr-FR" sz="2800" b="1" dirty="0"/>
              <a:t>Priorités / public cible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sz="2000" dirty="0"/>
              <a:t>Qu’est ce qu’on fait ? Pour qui on le fait ? 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r>
              <a:rPr lang="fr-FR" sz="2000" dirty="0"/>
              <a:t>Dégager des besoins et priorités en lien avec le public cible</a:t>
            </a:r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endParaRPr lang="fr-FR" sz="1800" dirty="0"/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endParaRPr lang="fr-FR" sz="1800" dirty="0"/>
          </a:p>
          <a:p>
            <a:pPr marL="971550" lvl="1" indent="-457200">
              <a:buFont typeface="Courier New" panose="02070309020205020404" pitchFamily="49" charset="0"/>
              <a:buChar char="o"/>
              <a:defRPr/>
            </a:pPr>
            <a:endParaRPr lang="fr-FR" sz="1800" dirty="0"/>
          </a:p>
          <a:p>
            <a:pPr marL="514350" lvl="1" indent="0">
              <a:buFont typeface="Arial" panose="020B0604020202020204" pitchFamily="34" charset="0"/>
              <a:buNone/>
              <a:defRPr/>
            </a:pPr>
            <a:r>
              <a:rPr lang="fr-FR" sz="1800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150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AC51AC-0337-4F1A-B528-66A033BE54DC}" type="slidenum">
              <a:rPr lang="fr-FR" altLang="fr-FR" sz="120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2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0" name="ZoneTexte 5"/>
          <p:cNvSpPr txBox="1">
            <a:spLocks noChangeArrowheads="1"/>
          </p:cNvSpPr>
          <p:nvPr/>
        </p:nvSpPr>
        <p:spPr bwMode="auto">
          <a:xfrm>
            <a:off x="2760663" y="181133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1511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1996281"/>
            <a:ext cx="129381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5122069"/>
            <a:ext cx="3419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6356350"/>
            <a:ext cx="800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0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2471</TotalTime>
  <Words>828</Words>
  <Application>Microsoft Office PowerPoint</Application>
  <PresentationFormat>Affichage à l'écran (4:3)</PresentationFormat>
  <Paragraphs>232</Paragraphs>
  <Slides>23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Courier New</vt:lpstr>
      <vt:lpstr>Symbol</vt:lpstr>
      <vt:lpstr>Wingdings</vt:lpstr>
      <vt:lpstr>Thème Office</vt:lpstr>
      <vt:lpstr>GESTION DE PROJET</vt:lpstr>
      <vt:lpstr>Objectifs pédagogiques </vt:lpstr>
      <vt:lpstr>« Méthodologie de projet » ou « gestion de projet » ou « conduite de projet »</vt:lpstr>
      <vt:lpstr>Méthodologie de projet</vt:lpstr>
      <vt:lpstr>En pratique, dans la vie de tous les jours</vt:lpstr>
      <vt:lpstr>En pratique, dans la vie de tous les jours</vt:lpstr>
      <vt:lpstr>Méthodologie de projet</vt:lpstr>
      <vt:lpstr>Méthodologie de projet</vt:lpstr>
      <vt:lpstr>Méthodologie de projet</vt:lpstr>
      <vt:lpstr>Méthodologie de projet</vt:lpstr>
      <vt:lpstr>Méthodologie de projet</vt:lpstr>
      <vt:lpstr>Méthodologie de projet</vt:lpstr>
      <vt:lpstr>Méthodologie de projet</vt:lpstr>
      <vt:lpstr>Méthodologie de projet</vt:lpstr>
      <vt:lpstr>Méthodologie de projet</vt:lpstr>
      <vt:lpstr>Méthodologie de projet</vt:lpstr>
      <vt:lpstr>Méthodologie de projet</vt:lpstr>
      <vt:lpstr>En pratique, pour un projet professionnel</vt:lpstr>
      <vt:lpstr>Présentation PowerPoint</vt:lpstr>
      <vt:lpstr>Vous êtes chef de projet communication/ETP au sein d’une industrie pharmaceutique. On vous demande de développer une action éducative e-ETP synchrone ou asynchrone pertinente pour accompagner le bon usage du médicament ou dispositif X. </vt:lpstr>
      <vt:lpstr>    (Soutenance orale notée)</vt:lpstr>
      <vt:lpstr>6 projets proposés</vt:lpstr>
      <vt:lpstr>Méthodologie de projet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Audrey Janoly Dumenil</dc:creator>
  <cp:lastModifiedBy>NOVAIS, Teddy</cp:lastModifiedBy>
  <cp:revision>190</cp:revision>
  <cp:lastPrinted>2022-04-06T08:09:13Z</cp:lastPrinted>
  <dcterms:created xsi:type="dcterms:W3CDTF">2015-01-23T21:11:32Z</dcterms:created>
  <dcterms:modified xsi:type="dcterms:W3CDTF">2024-09-19T11:43:51Z</dcterms:modified>
</cp:coreProperties>
</file>