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5"/>
  </p:notesMasterIdLst>
  <p:sldIdLst>
    <p:sldId id="303" r:id="rId3"/>
    <p:sldId id="562" r:id="rId4"/>
    <p:sldId id="558" r:id="rId5"/>
    <p:sldId id="557" r:id="rId6"/>
    <p:sldId id="559" r:id="rId7"/>
    <p:sldId id="550" r:id="rId8"/>
    <p:sldId id="560" r:id="rId9"/>
    <p:sldId id="563" r:id="rId10"/>
    <p:sldId id="561" r:id="rId11"/>
    <p:sldId id="351" r:id="rId12"/>
    <p:sldId id="359" r:id="rId13"/>
    <p:sldId id="375" r:id="rId14"/>
    <p:sldId id="352" r:id="rId15"/>
    <p:sldId id="353" r:id="rId16"/>
    <p:sldId id="360" r:id="rId17"/>
    <p:sldId id="354" r:id="rId18"/>
    <p:sldId id="328" r:id="rId19"/>
    <p:sldId id="369" r:id="rId20"/>
    <p:sldId id="370" r:id="rId21"/>
    <p:sldId id="361" r:id="rId22"/>
    <p:sldId id="362" r:id="rId23"/>
    <p:sldId id="355" r:id="rId24"/>
    <p:sldId id="374" r:id="rId25"/>
    <p:sldId id="363" r:id="rId26"/>
    <p:sldId id="371" r:id="rId27"/>
    <p:sldId id="365" r:id="rId28"/>
    <p:sldId id="367" r:id="rId29"/>
    <p:sldId id="376" r:id="rId30"/>
    <p:sldId id="377" r:id="rId31"/>
    <p:sldId id="378" r:id="rId32"/>
    <p:sldId id="379" r:id="rId33"/>
    <p:sldId id="380" r:id="rId34"/>
    <p:sldId id="381" r:id="rId35"/>
    <p:sldId id="382" r:id="rId36"/>
    <p:sldId id="366" r:id="rId37"/>
    <p:sldId id="368" r:id="rId38"/>
    <p:sldId id="373" r:id="rId39"/>
    <p:sldId id="344" r:id="rId40"/>
    <p:sldId id="345" r:id="rId41"/>
    <p:sldId id="348" r:id="rId42"/>
    <p:sldId id="349" r:id="rId43"/>
    <p:sldId id="358" r:id="rId44"/>
  </p:sldIdLst>
  <p:sldSz cx="12192000" cy="6858000"/>
  <p:notesSz cx="6858000" cy="9144000"/>
  <p:defaultTextStyle>
    <a:defPPr>
      <a:defRPr lang="fr-FR"/>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46"/>
    <p:restoredTop sz="93654"/>
  </p:normalViewPr>
  <p:slideViewPr>
    <p:cSldViewPr snapToGrid="0" snapToObjects="1">
      <p:cViewPr varScale="1">
        <p:scale>
          <a:sx n="116" d="100"/>
          <a:sy n="116" d="100"/>
        </p:scale>
        <p:origin x="912" y="19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9C90A0A7-F813-0C47-9C97-9309AA954D3E}" type="datetime1">
              <a:rPr lang="fr-FR"/>
              <a:pPr>
                <a:defRPr/>
              </a:pPr>
              <a:t>21/10/2025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666055B7-1B40-4E42-B696-1C87F393E587}" type="slidenum">
              <a:rPr lang="fr-FR"/>
              <a:pPr>
                <a:defRPr/>
              </a:pPr>
              <a:t>‹N°›</a:t>
            </a:fld>
            <a:endParaRPr lang="fr-FR"/>
          </a:p>
        </p:txBody>
      </p:sp>
    </p:spTree>
    <p:extLst>
      <p:ext uri="{BB962C8B-B14F-4D97-AF65-F5344CB8AC3E}">
        <p14:creationId xmlns:p14="http://schemas.microsoft.com/office/powerpoint/2010/main" val="212907403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pitchFamily="-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B0B1BDB-6B79-D949-814E-EB163487B438}" type="slidenum">
              <a:rPr lang="fr-FR" smtClean="0"/>
              <a:t>1</a:t>
            </a:fld>
            <a:endParaRPr lang="fr-FR"/>
          </a:p>
        </p:txBody>
      </p:sp>
    </p:spTree>
    <p:extLst>
      <p:ext uri="{BB962C8B-B14F-4D97-AF65-F5344CB8AC3E}">
        <p14:creationId xmlns:p14="http://schemas.microsoft.com/office/powerpoint/2010/main" val="2187261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66055B7-1B40-4E42-B696-1C87F393E587}" type="slidenum">
              <a:rPr lang="fr-FR" smtClean="0"/>
              <a:pPr>
                <a:defRPr/>
              </a:pPr>
              <a:t>17</a:t>
            </a:fld>
            <a:endParaRPr lang="fr-FR"/>
          </a:p>
        </p:txBody>
      </p:sp>
    </p:spTree>
    <p:extLst>
      <p:ext uri="{BB962C8B-B14F-4D97-AF65-F5344CB8AC3E}">
        <p14:creationId xmlns:p14="http://schemas.microsoft.com/office/powerpoint/2010/main" val="3748709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66055B7-1B40-4E42-B696-1C87F393E587}" type="slidenum">
              <a:rPr lang="fr-FR" smtClean="0"/>
              <a:pPr>
                <a:defRPr/>
              </a:pPr>
              <a:t>38</a:t>
            </a:fld>
            <a:endParaRPr lang="fr-FR"/>
          </a:p>
        </p:txBody>
      </p:sp>
    </p:spTree>
    <p:extLst>
      <p:ext uri="{BB962C8B-B14F-4D97-AF65-F5344CB8AC3E}">
        <p14:creationId xmlns:p14="http://schemas.microsoft.com/office/powerpoint/2010/main" val="269709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a) e)</a:t>
            </a:r>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2</a:t>
            </a:fld>
            <a:endParaRPr lang="fr-FR"/>
          </a:p>
        </p:txBody>
      </p:sp>
    </p:spTree>
    <p:extLst>
      <p:ext uri="{BB962C8B-B14F-4D97-AF65-F5344CB8AC3E}">
        <p14:creationId xmlns:p14="http://schemas.microsoft.com/office/powerpoint/2010/main" val="4253959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a) e)</a:t>
            </a:r>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3</a:t>
            </a:fld>
            <a:endParaRPr lang="fr-FR"/>
          </a:p>
        </p:txBody>
      </p:sp>
    </p:spTree>
    <p:extLst>
      <p:ext uri="{BB962C8B-B14F-4D97-AF65-F5344CB8AC3E}">
        <p14:creationId xmlns:p14="http://schemas.microsoft.com/office/powerpoint/2010/main" val="3897050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a) e)</a:t>
            </a:r>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4</a:t>
            </a:fld>
            <a:endParaRPr lang="fr-FR"/>
          </a:p>
        </p:txBody>
      </p:sp>
    </p:spTree>
    <p:extLst>
      <p:ext uri="{BB962C8B-B14F-4D97-AF65-F5344CB8AC3E}">
        <p14:creationId xmlns:p14="http://schemas.microsoft.com/office/powerpoint/2010/main" val="35541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a) e)</a:t>
            </a:r>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5</a:t>
            </a:fld>
            <a:endParaRPr lang="fr-FR"/>
          </a:p>
        </p:txBody>
      </p:sp>
    </p:spTree>
    <p:extLst>
      <p:ext uri="{BB962C8B-B14F-4D97-AF65-F5344CB8AC3E}">
        <p14:creationId xmlns:p14="http://schemas.microsoft.com/office/powerpoint/2010/main" val="3358407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a:t>a) b) c) d)</a:t>
            </a:r>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6</a:t>
            </a:fld>
            <a:endParaRPr lang="fr-FR"/>
          </a:p>
        </p:txBody>
      </p:sp>
    </p:spTree>
    <p:extLst>
      <p:ext uri="{BB962C8B-B14F-4D97-AF65-F5344CB8AC3E}">
        <p14:creationId xmlns:p14="http://schemas.microsoft.com/office/powerpoint/2010/main" val="775581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a:t>a) b) c) d)</a:t>
            </a:r>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7</a:t>
            </a:fld>
            <a:endParaRPr lang="fr-FR"/>
          </a:p>
        </p:txBody>
      </p:sp>
    </p:spTree>
    <p:extLst>
      <p:ext uri="{BB962C8B-B14F-4D97-AF65-F5344CB8AC3E}">
        <p14:creationId xmlns:p14="http://schemas.microsoft.com/office/powerpoint/2010/main" val="2044837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8</a:t>
            </a:fld>
            <a:endParaRPr lang="fr-FR"/>
          </a:p>
        </p:txBody>
      </p:sp>
    </p:spTree>
    <p:extLst>
      <p:ext uri="{BB962C8B-B14F-4D97-AF65-F5344CB8AC3E}">
        <p14:creationId xmlns:p14="http://schemas.microsoft.com/office/powerpoint/2010/main" val="3406132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9</a:t>
            </a:fld>
            <a:endParaRPr lang="fr-FR"/>
          </a:p>
        </p:txBody>
      </p:sp>
    </p:spTree>
    <p:extLst>
      <p:ext uri="{BB962C8B-B14F-4D97-AF65-F5344CB8AC3E}">
        <p14:creationId xmlns:p14="http://schemas.microsoft.com/office/powerpoint/2010/main" val="1887059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032030C-04B8-0544-A015-38FC5713DC9E}" type="slidenum">
              <a:rPr lang="fr-FR"/>
              <a:pPr>
                <a:defRPr/>
              </a:pPr>
              <a:t>‹N°›</a:t>
            </a:fld>
            <a:endParaRPr lang="fr-FR"/>
          </a:p>
        </p:txBody>
      </p:sp>
    </p:spTree>
    <p:extLst>
      <p:ext uri="{BB962C8B-B14F-4D97-AF65-F5344CB8AC3E}">
        <p14:creationId xmlns:p14="http://schemas.microsoft.com/office/powerpoint/2010/main" val="102424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A342588-F36F-FD42-A888-D406610A850D}" type="slidenum">
              <a:rPr lang="fr-FR"/>
              <a:pPr>
                <a:defRPr/>
              </a:pPr>
              <a:t>‹N°›</a:t>
            </a:fld>
            <a:endParaRPr lang="fr-FR"/>
          </a:p>
        </p:txBody>
      </p:sp>
    </p:spTree>
    <p:extLst>
      <p:ext uri="{BB962C8B-B14F-4D97-AF65-F5344CB8AC3E}">
        <p14:creationId xmlns:p14="http://schemas.microsoft.com/office/powerpoint/2010/main" val="1264927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A95727-9FEE-DB45-A5E3-45B27E7077FE}" type="slidenum">
              <a:rPr lang="fr-FR"/>
              <a:pPr>
                <a:defRPr/>
              </a:pPr>
              <a:t>‹N°›</a:t>
            </a:fld>
            <a:endParaRPr lang="fr-FR"/>
          </a:p>
        </p:txBody>
      </p:sp>
    </p:spTree>
    <p:extLst>
      <p:ext uri="{BB962C8B-B14F-4D97-AF65-F5344CB8AC3E}">
        <p14:creationId xmlns:p14="http://schemas.microsoft.com/office/powerpoint/2010/main" val="813404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7" name="Rectangle 6"/>
          <p:cNvSpPr/>
          <p:nvPr userDrawn="1"/>
        </p:nvSpPr>
        <p:spPr>
          <a:xfrm flipV="1">
            <a:off x="0" y="6158205"/>
            <a:ext cx="12192000" cy="699795"/>
          </a:xfrm>
          <a:prstGeom prst="rect">
            <a:avLst/>
          </a:prstGeom>
          <a:solidFill>
            <a:srgbClr val="4AB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970935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51451E7B-D655-2E4A-A439-5C2E8E05D252}" type="slidenum">
              <a:rPr lang="fr-FR"/>
              <a:pPr>
                <a:defRPr/>
              </a:pPr>
              <a:t>‹N°›</a:t>
            </a:fld>
            <a:endParaRPr lang="fr-FR"/>
          </a:p>
        </p:txBody>
      </p:sp>
    </p:spTree>
    <p:extLst>
      <p:ext uri="{BB962C8B-B14F-4D97-AF65-F5344CB8AC3E}">
        <p14:creationId xmlns:p14="http://schemas.microsoft.com/office/powerpoint/2010/main" val="4293529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4A05F73-3396-3744-946B-10E86E6D0F1C}" type="slidenum">
              <a:rPr lang="fr-FR"/>
              <a:pPr>
                <a:defRPr/>
              </a:pPr>
              <a:t>‹N°›</a:t>
            </a:fld>
            <a:endParaRPr lang="fr-FR"/>
          </a:p>
        </p:txBody>
      </p:sp>
    </p:spTree>
    <p:extLst>
      <p:ext uri="{BB962C8B-B14F-4D97-AF65-F5344CB8AC3E}">
        <p14:creationId xmlns:p14="http://schemas.microsoft.com/office/powerpoint/2010/main" val="1917963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5A30B5-60D9-9C4F-AA95-FA7298CAE44B}" type="slidenum">
              <a:rPr lang="fr-FR"/>
              <a:pPr>
                <a:defRPr/>
              </a:pPr>
              <a:t>‹N°›</a:t>
            </a:fld>
            <a:endParaRPr lang="fr-FR"/>
          </a:p>
        </p:txBody>
      </p:sp>
    </p:spTree>
    <p:extLst>
      <p:ext uri="{BB962C8B-B14F-4D97-AF65-F5344CB8AC3E}">
        <p14:creationId xmlns:p14="http://schemas.microsoft.com/office/powerpoint/2010/main" val="4022369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797BD0F-D7A7-6540-9A05-331DA8844C14}" type="slidenum">
              <a:rPr lang="fr-FR"/>
              <a:pPr>
                <a:defRPr/>
              </a:pPr>
              <a:t>‹N°›</a:t>
            </a:fld>
            <a:endParaRPr lang="fr-FR"/>
          </a:p>
        </p:txBody>
      </p:sp>
    </p:spTree>
    <p:extLst>
      <p:ext uri="{BB962C8B-B14F-4D97-AF65-F5344CB8AC3E}">
        <p14:creationId xmlns:p14="http://schemas.microsoft.com/office/powerpoint/2010/main" val="73488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8" name="Espace réservé du pied de page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B9CE615-E41C-BD44-8D4D-0BE6319797B0}" type="slidenum">
              <a:rPr lang="fr-FR"/>
              <a:pPr>
                <a:defRPr/>
              </a:pPr>
              <a:t>‹N°›</a:t>
            </a:fld>
            <a:endParaRPr lang="fr-FR"/>
          </a:p>
        </p:txBody>
      </p:sp>
    </p:spTree>
    <p:extLst>
      <p:ext uri="{BB962C8B-B14F-4D97-AF65-F5344CB8AC3E}">
        <p14:creationId xmlns:p14="http://schemas.microsoft.com/office/powerpoint/2010/main" val="215491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4" name="Espace réservé du pied de page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8806DB-CEAD-AC47-AE66-C8A330D73B46}" type="slidenum">
              <a:rPr lang="fr-FR"/>
              <a:pPr>
                <a:defRPr/>
              </a:pPr>
              <a:t>‹N°›</a:t>
            </a:fld>
            <a:endParaRPr lang="fr-FR"/>
          </a:p>
        </p:txBody>
      </p:sp>
    </p:spTree>
    <p:extLst>
      <p:ext uri="{BB962C8B-B14F-4D97-AF65-F5344CB8AC3E}">
        <p14:creationId xmlns:p14="http://schemas.microsoft.com/office/powerpoint/2010/main" val="4161605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3" name="Espace réservé du pied de page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CE125CD-CA6C-AA46-9AF6-1F75C527A8A8}" type="slidenum">
              <a:rPr lang="fr-FR"/>
              <a:pPr>
                <a:defRPr/>
              </a:pPr>
              <a:t>‹N°›</a:t>
            </a:fld>
            <a:endParaRPr lang="fr-FR"/>
          </a:p>
        </p:txBody>
      </p:sp>
    </p:spTree>
    <p:extLst>
      <p:ext uri="{BB962C8B-B14F-4D97-AF65-F5344CB8AC3E}">
        <p14:creationId xmlns:p14="http://schemas.microsoft.com/office/powerpoint/2010/main" val="989236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2C2C970-A484-5143-9962-5946CC834FBC}" type="slidenum">
              <a:rPr lang="fr-FR"/>
              <a:pPr>
                <a:defRPr/>
              </a:pPr>
              <a:t>‹N°›</a:t>
            </a:fld>
            <a:endParaRPr lang="fr-FR"/>
          </a:p>
        </p:txBody>
      </p:sp>
    </p:spTree>
    <p:extLst>
      <p:ext uri="{BB962C8B-B14F-4D97-AF65-F5344CB8AC3E}">
        <p14:creationId xmlns:p14="http://schemas.microsoft.com/office/powerpoint/2010/main" val="2093008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E282D6D-8F69-374F-9CE5-5D515AB04AD6}" type="slidenum">
              <a:rPr lang="fr-FR"/>
              <a:pPr>
                <a:defRPr/>
              </a:pPr>
              <a:t>‹N°›</a:t>
            </a:fld>
            <a:endParaRPr lang="fr-FR"/>
          </a:p>
        </p:txBody>
      </p:sp>
    </p:spTree>
    <p:extLst>
      <p:ext uri="{BB962C8B-B14F-4D97-AF65-F5344CB8AC3E}">
        <p14:creationId xmlns:p14="http://schemas.microsoft.com/office/powerpoint/2010/main" val="4020680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2A4C5A8-AE7F-E94A-8010-7ADD7E2F1D0B}" type="slidenum">
              <a:rPr lang="fr-FR"/>
              <a:pPr>
                <a:defRPr/>
              </a:pPr>
              <a:t>‹N°›</a:t>
            </a:fld>
            <a:endParaRPr lang="fr-FR"/>
          </a:p>
        </p:txBody>
      </p:sp>
    </p:spTree>
    <p:extLst>
      <p:ext uri="{BB962C8B-B14F-4D97-AF65-F5344CB8AC3E}">
        <p14:creationId xmlns:p14="http://schemas.microsoft.com/office/powerpoint/2010/main" val="766131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7B908A-1788-694D-9758-71CA138F3C22}" type="slidenum">
              <a:rPr lang="fr-FR"/>
              <a:pPr>
                <a:defRPr/>
              </a:pPr>
              <a:t>‹N°›</a:t>
            </a:fld>
            <a:endParaRPr lang="fr-FR"/>
          </a:p>
        </p:txBody>
      </p:sp>
    </p:spTree>
    <p:extLst>
      <p:ext uri="{BB962C8B-B14F-4D97-AF65-F5344CB8AC3E}">
        <p14:creationId xmlns:p14="http://schemas.microsoft.com/office/powerpoint/2010/main" val="3393526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3F1A566-20B0-6F4D-AD01-C5C0DAD44BB9}" type="slidenum">
              <a:rPr lang="fr-FR"/>
              <a:pPr>
                <a:defRPr/>
              </a:pPr>
              <a:t>‹N°›</a:t>
            </a:fld>
            <a:endParaRPr lang="fr-FR"/>
          </a:p>
        </p:txBody>
      </p:sp>
    </p:spTree>
    <p:extLst>
      <p:ext uri="{BB962C8B-B14F-4D97-AF65-F5344CB8AC3E}">
        <p14:creationId xmlns:p14="http://schemas.microsoft.com/office/powerpoint/2010/main" val="2833776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4F8F057-2806-F242-9149-0997AFC18AF5}" type="slidenum">
              <a:rPr lang="fr-FR"/>
              <a:pPr>
                <a:defRPr/>
              </a:pPr>
              <a:t>‹N°›</a:t>
            </a:fld>
            <a:endParaRPr lang="fr-FR"/>
          </a:p>
        </p:txBody>
      </p:sp>
    </p:spTree>
    <p:extLst>
      <p:ext uri="{BB962C8B-B14F-4D97-AF65-F5344CB8AC3E}">
        <p14:creationId xmlns:p14="http://schemas.microsoft.com/office/powerpoint/2010/main" val="1723213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DC8869-E4D6-A644-BA79-2AC4D6278075}" type="slidenum">
              <a:rPr lang="fr-FR"/>
              <a:pPr>
                <a:defRPr/>
              </a:pPr>
              <a:t>‹N°›</a:t>
            </a:fld>
            <a:endParaRPr lang="fr-FR"/>
          </a:p>
        </p:txBody>
      </p:sp>
    </p:spTree>
    <p:extLst>
      <p:ext uri="{BB962C8B-B14F-4D97-AF65-F5344CB8AC3E}">
        <p14:creationId xmlns:p14="http://schemas.microsoft.com/office/powerpoint/2010/main" val="408373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8" name="Espace réservé du pied de page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00D112E-B020-4148-A6D1-3382797DBB1C}" type="slidenum">
              <a:rPr lang="fr-FR"/>
              <a:pPr>
                <a:defRPr/>
              </a:pPr>
              <a:t>‹N°›</a:t>
            </a:fld>
            <a:endParaRPr lang="fr-FR"/>
          </a:p>
        </p:txBody>
      </p:sp>
    </p:spTree>
    <p:extLst>
      <p:ext uri="{BB962C8B-B14F-4D97-AF65-F5344CB8AC3E}">
        <p14:creationId xmlns:p14="http://schemas.microsoft.com/office/powerpoint/2010/main" val="2306670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4" name="Espace réservé du pied de page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A084DEC-83F7-5A49-AB4A-DF39C5CDB651}" type="slidenum">
              <a:rPr lang="fr-FR"/>
              <a:pPr>
                <a:defRPr/>
              </a:pPr>
              <a:t>‹N°›</a:t>
            </a:fld>
            <a:endParaRPr lang="fr-FR"/>
          </a:p>
        </p:txBody>
      </p:sp>
    </p:spTree>
    <p:extLst>
      <p:ext uri="{BB962C8B-B14F-4D97-AF65-F5344CB8AC3E}">
        <p14:creationId xmlns:p14="http://schemas.microsoft.com/office/powerpoint/2010/main" val="3947912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3" name="Espace réservé du pied de page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A199652-6153-4141-B9D7-1891E3D90550}" type="slidenum">
              <a:rPr lang="fr-FR"/>
              <a:pPr>
                <a:defRPr/>
              </a:pPr>
              <a:t>‹N°›</a:t>
            </a:fld>
            <a:endParaRPr lang="fr-FR"/>
          </a:p>
        </p:txBody>
      </p:sp>
    </p:spTree>
    <p:extLst>
      <p:ext uri="{BB962C8B-B14F-4D97-AF65-F5344CB8AC3E}">
        <p14:creationId xmlns:p14="http://schemas.microsoft.com/office/powerpoint/2010/main" val="3377917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7D578C2-A3F4-6045-8A9E-81A1D7C50D67}" type="slidenum">
              <a:rPr lang="fr-FR"/>
              <a:pPr>
                <a:defRPr/>
              </a:pPr>
              <a:t>‹N°›</a:t>
            </a:fld>
            <a:endParaRPr lang="fr-FR"/>
          </a:p>
        </p:txBody>
      </p:sp>
    </p:spTree>
    <p:extLst>
      <p:ext uri="{BB962C8B-B14F-4D97-AF65-F5344CB8AC3E}">
        <p14:creationId xmlns:p14="http://schemas.microsoft.com/office/powerpoint/2010/main" val="3757955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21/10/2025</a:t>
            </a:fld>
            <a:endParaRPr lang="fr-FR"/>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BE931C-3DB4-9E4E-B325-463C9F9B4CED}" type="slidenum">
              <a:rPr lang="fr-FR"/>
              <a:pPr>
                <a:defRPr/>
              </a:pPr>
              <a:t>‹N°›</a:t>
            </a:fld>
            <a:endParaRPr lang="fr-FR"/>
          </a:p>
        </p:txBody>
      </p:sp>
    </p:spTree>
    <p:extLst>
      <p:ext uri="{BB962C8B-B14F-4D97-AF65-F5344CB8AC3E}">
        <p14:creationId xmlns:p14="http://schemas.microsoft.com/office/powerpoint/2010/main" val="3992176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Espace réservé du titre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3315" name="Espace réservé du texte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31E9B6CF-84A9-7B45-B9CB-27834B3AA237}" type="datetimeFigureOut">
              <a:rPr lang="fr-FR"/>
              <a:pPr>
                <a:defRPr/>
              </a:pPr>
              <a:t>21/10/2025</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0377DE6E-0BA6-7B49-B943-E317DB86B56F}"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83"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Espace réservé du titre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25603" name="Espace réservé du texte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31E9B6CF-84A9-7B45-B9CB-27834B3AA237}" type="datetimeFigureOut">
              <a:rPr lang="fr-FR"/>
              <a:pPr>
                <a:defRPr/>
              </a:pPr>
              <a:t>21/10/2025</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0297F0D6-319E-4F48-8232-8DD23CB5AECA}"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5.tiff"/></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age 74"/>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0" y="24890"/>
            <a:ext cx="3792354" cy="6796742"/>
          </a:xfrm>
          <a:prstGeom prst="rect">
            <a:avLst/>
          </a:prstGeom>
        </p:spPr>
      </p:pic>
      <p:pic>
        <p:nvPicPr>
          <p:cNvPr id="11" name="Image 10">
            <a:extLst>
              <a:ext uri="{FF2B5EF4-FFF2-40B4-BE49-F238E27FC236}">
                <a16:creationId xmlns:a16="http://schemas.microsoft.com/office/drawing/2014/main" id="{0058591C-CA69-774B-9F29-FB91ADD262AD}"/>
              </a:ext>
            </a:extLst>
          </p:cNvPr>
          <p:cNvPicPr>
            <a:picLocks noChangeAspect="1"/>
          </p:cNvPicPr>
          <p:nvPr/>
        </p:nvPicPr>
        <p:blipFill rotWithShape="1">
          <a:blip r:embed="rId5">
            <a:alphaModFix/>
          </a:blip>
          <a:srcRect b="8542"/>
          <a:stretch/>
        </p:blipFill>
        <p:spPr>
          <a:xfrm>
            <a:off x="0" y="24890"/>
            <a:ext cx="12192001" cy="1051669"/>
          </a:xfrm>
          <a:prstGeom prst="rect">
            <a:avLst/>
          </a:prstGeom>
          <a:effectLst/>
        </p:spPr>
      </p:pic>
      <p:sp>
        <p:nvSpPr>
          <p:cNvPr id="4" name="ZoneTexte 3"/>
          <p:cNvSpPr txBox="1"/>
          <p:nvPr/>
        </p:nvSpPr>
        <p:spPr>
          <a:xfrm>
            <a:off x="3266213" y="1355650"/>
            <a:ext cx="8825947" cy="754694"/>
          </a:xfrm>
          <a:prstGeom prst="rect">
            <a:avLst/>
          </a:prstGeom>
          <a:noFill/>
        </p:spPr>
        <p:txBody>
          <a:bodyPr wrap="square" rtlCol="0">
            <a:spAutoFit/>
          </a:bodyPr>
          <a:lstStyle/>
          <a:p>
            <a:pPr algn="ctr">
              <a:lnSpc>
                <a:spcPct val="150000"/>
              </a:lnSpc>
            </a:pPr>
            <a:r>
              <a:rPr lang="fr-FR" sz="3200" b="1" dirty="0">
                <a:solidFill>
                  <a:srgbClr val="5CACDB"/>
                </a:solidFill>
                <a:latin typeface="Antonio" charset="0"/>
                <a:ea typeface="Antonio" charset="0"/>
                <a:cs typeface="Antonio" charset="0"/>
              </a:rPr>
              <a:t>Item 355 : Hémorragie digestive</a:t>
            </a:r>
            <a:endParaRPr lang="fr-FR" sz="3200" dirty="0">
              <a:solidFill>
                <a:srgbClr val="5CACDB"/>
              </a:solidFill>
              <a:latin typeface="Antonio" charset="0"/>
              <a:ea typeface="Antonio" charset="0"/>
              <a:cs typeface="Antonio" charset="0"/>
            </a:endParaRPr>
          </a:p>
        </p:txBody>
      </p:sp>
      <p:sp>
        <p:nvSpPr>
          <p:cNvPr id="15" name="Triangle 14"/>
          <p:cNvSpPr/>
          <p:nvPr/>
        </p:nvSpPr>
        <p:spPr>
          <a:xfrm rot="10800000">
            <a:off x="6453602" y="5810082"/>
            <a:ext cx="2388472" cy="92271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11047615" y="6359478"/>
            <a:ext cx="498855" cy="261610"/>
          </a:xfrm>
          <a:prstGeom prst="rect">
            <a:avLst/>
          </a:prstGeom>
          <a:noFill/>
        </p:spPr>
        <p:txBody>
          <a:bodyPr wrap="none" rtlCol="0">
            <a:spAutoFit/>
          </a:bodyPr>
          <a:lstStyle/>
          <a:p>
            <a:r>
              <a:rPr lang="fr-FR" sz="1100" dirty="0">
                <a:solidFill>
                  <a:schemeClr val="bg1"/>
                </a:solidFill>
                <a:latin typeface="Cambria" charset="0"/>
                <a:ea typeface="Cambria" charset="0"/>
                <a:cs typeface="Cambria" charset="0"/>
              </a:rPr>
              <a:t>2024</a:t>
            </a:r>
          </a:p>
        </p:txBody>
      </p:sp>
      <p:sp>
        <p:nvSpPr>
          <p:cNvPr id="2" name="ZoneTexte 1">
            <a:extLst>
              <a:ext uri="{FF2B5EF4-FFF2-40B4-BE49-F238E27FC236}">
                <a16:creationId xmlns:a16="http://schemas.microsoft.com/office/drawing/2014/main" id="{5F1B3775-255C-8149-9ED4-74EC3DA15E32}"/>
              </a:ext>
            </a:extLst>
          </p:cNvPr>
          <p:cNvSpPr txBox="1"/>
          <p:nvPr/>
        </p:nvSpPr>
        <p:spPr>
          <a:xfrm>
            <a:off x="9759820" y="6624735"/>
            <a:ext cx="184731" cy="369332"/>
          </a:xfrm>
          <a:prstGeom prst="rect">
            <a:avLst/>
          </a:prstGeom>
          <a:noFill/>
        </p:spPr>
        <p:txBody>
          <a:bodyPr wrap="none" rtlCol="0">
            <a:spAutoFit/>
          </a:bodyPr>
          <a:lstStyle/>
          <a:p>
            <a:endParaRPr lang="fr-FR" dirty="0"/>
          </a:p>
        </p:txBody>
      </p:sp>
      <p:pic>
        <p:nvPicPr>
          <p:cNvPr id="13" name="Image 12">
            <a:extLst>
              <a:ext uri="{FF2B5EF4-FFF2-40B4-BE49-F238E27FC236}">
                <a16:creationId xmlns:a16="http://schemas.microsoft.com/office/drawing/2014/main" id="{FE552742-E81E-6144-8901-1537AA24D0B9}"/>
              </a:ext>
            </a:extLst>
          </p:cNvPr>
          <p:cNvPicPr>
            <a:picLocks noChangeAspect="1"/>
          </p:cNvPicPr>
          <p:nvPr/>
        </p:nvPicPr>
        <p:blipFill>
          <a:blip r:embed="rId6">
            <a:alphaModFix amt="70000"/>
          </a:blip>
          <a:stretch>
            <a:fillRect/>
          </a:stretch>
        </p:blipFill>
        <p:spPr>
          <a:xfrm>
            <a:off x="9373232" y="24890"/>
            <a:ext cx="2796992" cy="1051669"/>
          </a:xfrm>
          <a:prstGeom prst="rect">
            <a:avLst/>
          </a:prstGeom>
        </p:spPr>
      </p:pic>
      <p:pic>
        <p:nvPicPr>
          <p:cNvPr id="16" name="Image 15">
            <a:extLst>
              <a:ext uri="{FF2B5EF4-FFF2-40B4-BE49-F238E27FC236}">
                <a16:creationId xmlns:a16="http://schemas.microsoft.com/office/drawing/2014/main" id="{F8543218-3F90-BA4A-8BAA-6A3A32A3A9C8}"/>
              </a:ext>
            </a:extLst>
          </p:cNvPr>
          <p:cNvPicPr>
            <a:picLocks noChangeAspect="1"/>
          </p:cNvPicPr>
          <p:nvPr/>
        </p:nvPicPr>
        <p:blipFill>
          <a:blip r:embed="rId7">
            <a:clrChange>
              <a:clrFrom>
                <a:srgbClr val="14A4F0"/>
              </a:clrFrom>
              <a:clrTo>
                <a:srgbClr val="14A4F0">
                  <a:alpha val="0"/>
                </a:srgbClr>
              </a:clrTo>
            </a:clrChange>
          </a:blip>
          <a:stretch>
            <a:fillRect/>
          </a:stretch>
        </p:blipFill>
        <p:spPr>
          <a:xfrm>
            <a:off x="10479903" y="4861273"/>
            <a:ext cx="1685078" cy="1263809"/>
          </a:xfrm>
          <a:prstGeom prst="rect">
            <a:avLst/>
          </a:prstGeom>
        </p:spPr>
      </p:pic>
      <p:sp>
        <p:nvSpPr>
          <p:cNvPr id="8" name="ZoneTexte 7">
            <a:extLst>
              <a:ext uri="{FF2B5EF4-FFF2-40B4-BE49-F238E27FC236}">
                <a16:creationId xmlns:a16="http://schemas.microsoft.com/office/drawing/2014/main" id="{A92BF3DC-C019-2C44-8680-F5F06E54D5B4}"/>
              </a:ext>
            </a:extLst>
          </p:cNvPr>
          <p:cNvSpPr txBox="1"/>
          <p:nvPr/>
        </p:nvSpPr>
        <p:spPr>
          <a:xfrm>
            <a:off x="5618676" y="4742885"/>
            <a:ext cx="4121020" cy="1323439"/>
          </a:xfrm>
          <a:prstGeom prst="rect">
            <a:avLst/>
          </a:prstGeom>
          <a:solidFill>
            <a:schemeClr val="bg1">
              <a:alpha val="39000"/>
            </a:schemeClr>
          </a:solidFill>
        </p:spPr>
        <p:txBody>
          <a:bodyPr wrap="square" rtlCol="0">
            <a:spAutoFit/>
          </a:bodyPr>
          <a:lstStyle/>
          <a:p>
            <a:pPr algn="ctr"/>
            <a:r>
              <a:rPr lang="fr-FR" sz="2000" dirty="0">
                <a:solidFill>
                  <a:schemeClr val="accent1">
                    <a:lumMod val="50000"/>
                  </a:schemeClr>
                </a:solidFill>
              </a:rPr>
              <a:t>Dr Pierre </a:t>
            </a:r>
            <a:r>
              <a:rPr lang="fr-FR" sz="2000" dirty="0" err="1">
                <a:solidFill>
                  <a:schemeClr val="accent1">
                    <a:lumMod val="50000"/>
                  </a:schemeClr>
                </a:solidFill>
              </a:rPr>
              <a:t>Lafeuille</a:t>
            </a:r>
            <a:endParaRPr lang="fr-FR" sz="2000" dirty="0">
              <a:solidFill>
                <a:schemeClr val="accent1">
                  <a:lumMod val="50000"/>
                </a:schemeClr>
              </a:solidFill>
            </a:endParaRPr>
          </a:p>
          <a:p>
            <a:pPr algn="ctr"/>
            <a:r>
              <a:rPr lang="fr-FR" sz="2000" dirty="0">
                <a:solidFill>
                  <a:schemeClr val="accent1">
                    <a:lumMod val="50000"/>
                  </a:schemeClr>
                </a:solidFill>
              </a:rPr>
              <a:t>Pr Mathieu Pioche</a:t>
            </a:r>
          </a:p>
          <a:p>
            <a:pPr algn="ctr"/>
            <a:r>
              <a:rPr lang="fr-FR" sz="2000" dirty="0">
                <a:solidFill>
                  <a:schemeClr val="accent1">
                    <a:lumMod val="50000"/>
                  </a:schemeClr>
                </a:solidFill>
              </a:rPr>
              <a:t>Gastroentérologie pavillon L</a:t>
            </a:r>
          </a:p>
          <a:p>
            <a:pPr algn="ctr"/>
            <a:r>
              <a:rPr lang="fr-FR" sz="2000" dirty="0">
                <a:solidFill>
                  <a:schemeClr val="accent1">
                    <a:lumMod val="50000"/>
                  </a:schemeClr>
                </a:solidFill>
              </a:rPr>
              <a:t>Hôpital Edouard Herriot </a:t>
            </a:r>
          </a:p>
        </p:txBody>
      </p:sp>
      <p:pic>
        <p:nvPicPr>
          <p:cNvPr id="14" name="Image 13">
            <a:extLst>
              <a:ext uri="{FF2B5EF4-FFF2-40B4-BE49-F238E27FC236}">
                <a16:creationId xmlns:a16="http://schemas.microsoft.com/office/drawing/2014/main" id="{748D9555-DF04-9348-9AF2-583D90623A82}"/>
              </a:ext>
            </a:extLst>
          </p:cNvPr>
          <p:cNvPicPr>
            <a:picLocks noChangeAspect="1"/>
          </p:cNvPicPr>
          <p:nvPr/>
        </p:nvPicPr>
        <p:blipFill rotWithShape="1">
          <a:blip r:embed="rId8"/>
          <a:srcRect l="9363" r="8968"/>
          <a:stretch/>
        </p:blipFill>
        <p:spPr>
          <a:xfrm>
            <a:off x="6198865" y="2143756"/>
            <a:ext cx="3026268" cy="2461349"/>
          </a:xfrm>
          <a:prstGeom prst="rect">
            <a:avLst/>
          </a:prstGeom>
        </p:spPr>
      </p:pic>
    </p:spTree>
    <p:extLst>
      <p:ext uri="{BB962C8B-B14F-4D97-AF65-F5344CB8AC3E}">
        <p14:creationId xmlns:p14="http://schemas.microsoft.com/office/powerpoint/2010/main" val="3701091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9B1EEB-0E7E-E647-A928-24879DED53BF}"/>
              </a:ext>
            </a:extLst>
          </p:cNvPr>
          <p:cNvSpPr>
            <a:spLocks noGrp="1"/>
          </p:cNvSpPr>
          <p:nvPr>
            <p:ph type="title"/>
          </p:nvPr>
        </p:nvSpPr>
        <p:spPr/>
        <p:txBody>
          <a:bodyPr/>
          <a:lstStyle/>
          <a:p>
            <a:r>
              <a:rPr lang="fr-FR" dirty="0"/>
              <a:t>Mini dossier</a:t>
            </a:r>
          </a:p>
        </p:txBody>
      </p:sp>
      <p:sp>
        <p:nvSpPr>
          <p:cNvPr id="4" name="Rectangle 3">
            <a:extLst>
              <a:ext uri="{FF2B5EF4-FFF2-40B4-BE49-F238E27FC236}">
                <a16:creationId xmlns:a16="http://schemas.microsoft.com/office/drawing/2014/main" id="{58D3EC7E-5617-8647-A1F7-5F2AEE796252}"/>
              </a:ext>
            </a:extLst>
          </p:cNvPr>
          <p:cNvSpPr/>
          <p:nvPr/>
        </p:nvSpPr>
        <p:spPr>
          <a:xfrm>
            <a:off x="1911928" y="1417639"/>
            <a:ext cx="5916036" cy="4247317"/>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rPr>
              <a:t>Monsieur A, 49 ans, tenancier de bar, se présente aux urgences pour vomissements sanglants abondants évoluant depuis 4 heures, et vous remarquez que ses genoux sont marbrés et sa tension n’est que de 75/45.</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b="1" dirty="0">
                <a:latin typeface="Tahoma" panose="020B0604030504040204" pitchFamily="34" charset="0"/>
                <a:ea typeface="Times New Roman" panose="02020603050405020304" pitchFamily="18" charset="0"/>
              </a:rPr>
              <a:t>A l’interrogatoire, on apprend auprès de sa famille qu’il est rentré alcoolisé après une fête de famille et s’est mis à vomir du sang. Ils vous apprennent qu’il fume et consomme régulièrement de l’alcool. Il se présente avec un bilan réalisé une semaine auparavant, suite à des arthralgies répétées :</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b="1" dirty="0" err="1">
                <a:latin typeface="Tahoma" panose="020B0604030504040204" pitchFamily="34" charset="0"/>
                <a:ea typeface="Times New Roman" panose="02020603050405020304" pitchFamily="18" charset="0"/>
              </a:rPr>
              <a:t>Hb</a:t>
            </a:r>
            <a:r>
              <a:rPr lang="fr-FR" b="1" dirty="0">
                <a:latin typeface="Tahoma" panose="020B0604030504040204" pitchFamily="34" charset="0"/>
                <a:ea typeface="Times New Roman" panose="02020603050405020304" pitchFamily="18" charset="0"/>
              </a:rPr>
              <a:t>= 14g/dl, GB : 8 G/L, créatinine= 60 micromoles/L, CRP à 2 mg/dl.</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sz="1200" dirty="0">
                <a:latin typeface="Tahoma" panose="020B0604030504040204" pitchFamily="34" charset="0"/>
                <a:ea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CBA725E7-A153-A64E-995C-8073E2AD9A80}"/>
              </a:ext>
            </a:extLst>
          </p:cNvPr>
          <p:cNvSpPr/>
          <p:nvPr/>
        </p:nvSpPr>
        <p:spPr>
          <a:xfrm>
            <a:off x="1842655" y="5349896"/>
            <a:ext cx="8506691" cy="1508105"/>
          </a:xfrm>
          <a:prstGeom prst="rect">
            <a:avLst/>
          </a:prstGeom>
        </p:spPr>
        <p:txBody>
          <a:bodyPr wrap="square">
            <a:spAutoFit/>
          </a:bodyPr>
          <a:lstStyle/>
          <a:p>
            <a:pPr algn="just">
              <a:spcAft>
                <a:spcPts val="0"/>
              </a:spcAft>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QUESTION 1</a:t>
            </a: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fr-FR" b="1" dirty="0">
                <a:solidFill>
                  <a:srgbClr val="C00000"/>
                </a:solidFill>
                <a:latin typeface="Tahoma" panose="020B0604030504040204" pitchFamily="34" charset="0"/>
                <a:ea typeface="Times New Roman" panose="02020603050405020304" pitchFamily="18" charset="0"/>
              </a:rPr>
              <a:t>Par votre interrogatoire, vous éliminez à priori un épistaxis dégluti et un syndrome de Mallory Weiss. </a:t>
            </a:r>
            <a:endParaRPr lang="fr-FR" sz="2000" dirty="0">
              <a:solidFill>
                <a:srgbClr val="C00000"/>
              </a:solidFill>
              <a:latin typeface="Times New Roman" panose="02020603050405020304" pitchFamily="18" charset="0"/>
              <a:ea typeface="Times New Roman" panose="02020603050405020304" pitchFamily="18" charset="0"/>
            </a:endParaRPr>
          </a:p>
          <a:p>
            <a:r>
              <a:rPr lang="fr-FR" b="1" dirty="0">
                <a:solidFill>
                  <a:srgbClr val="C00000"/>
                </a:solidFill>
                <a:latin typeface="Tahoma" panose="020B0604030504040204" pitchFamily="34" charset="0"/>
                <a:ea typeface="Times New Roman" panose="02020603050405020304" pitchFamily="18" charset="0"/>
              </a:rPr>
              <a:t>Quelles sont les deux questions que vous avez posées pour les éliminer spécifiquement ? </a:t>
            </a:r>
            <a:endParaRPr lang="fr-FR" dirty="0">
              <a:solidFill>
                <a:srgbClr val="C00000"/>
              </a:solidFill>
            </a:endParaRPr>
          </a:p>
        </p:txBody>
      </p:sp>
      <p:pic>
        <p:nvPicPr>
          <p:cNvPr id="6" name="Image 5">
            <a:extLst>
              <a:ext uri="{FF2B5EF4-FFF2-40B4-BE49-F238E27FC236}">
                <a16:creationId xmlns:a16="http://schemas.microsoft.com/office/drawing/2014/main" id="{2CB59204-C0B8-2F4E-BC92-CCE1F9D85F26}"/>
              </a:ext>
            </a:extLst>
          </p:cNvPr>
          <p:cNvPicPr>
            <a:picLocks noChangeAspect="1"/>
          </p:cNvPicPr>
          <p:nvPr/>
        </p:nvPicPr>
        <p:blipFill>
          <a:blip r:embed="rId2"/>
          <a:stretch>
            <a:fillRect/>
          </a:stretch>
        </p:blipFill>
        <p:spPr>
          <a:xfrm>
            <a:off x="7968676" y="2182059"/>
            <a:ext cx="2614375" cy="2247066"/>
          </a:xfrm>
          <a:prstGeom prst="rect">
            <a:avLst/>
          </a:prstGeom>
        </p:spPr>
      </p:pic>
      <p:sp>
        <p:nvSpPr>
          <p:cNvPr id="7" name="Ellipse 6">
            <a:extLst>
              <a:ext uri="{FF2B5EF4-FFF2-40B4-BE49-F238E27FC236}">
                <a16:creationId xmlns:a16="http://schemas.microsoft.com/office/drawing/2014/main" id="{04326DC1-A985-C84F-BBEF-84104E73EC39}"/>
              </a:ext>
            </a:extLst>
          </p:cNvPr>
          <p:cNvSpPr/>
          <p:nvPr/>
        </p:nvSpPr>
        <p:spPr>
          <a:xfrm>
            <a:off x="8419307" y="2771776"/>
            <a:ext cx="262731" cy="5550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41563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646390-DF52-C34B-BC9A-CC1A28B6DB1E}"/>
              </a:ext>
            </a:extLst>
          </p:cNvPr>
          <p:cNvSpPr>
            <a:spLocks noGrp="1"/>
          </p:cNvSpPr>
          <p:nvPr>
            <p:ph type="title"/>
          </p:nvPr>
        </p:nvSpPr>
        <p:spPr>
          <a:xfrm>
            <a:off x="1981200" y="457200"/>
            <a:ext cx="8229600" cy="1143000"/>
          </a:xfrm>
        </p:spPr>
        <p:txBody>
          <a:bodyPr/>
          <a:lstStyle/>
          <a:p>
            <a:r>
              <a:rPr lang="fr-FR" sz="2400" b="1" dirty="0">
                <a:solidFill>
                  <a:srgbClr val="C00000"/>
                </a:solidFill>
                <a:latin typeface="Tahoma" panose="020B0604030504040204" pitchFamily="34" charset="0"/>
                <a:ea typeface="Times New Roman" panose="02020603050405020304" pitchFamily="18" charset="0"/>
              </a:rPr>
              <a:t>Par votre interrogatoire du patient et de son entourage, vous éliminez un épistaxis dégluti et un syndrome de Mallory Weiss. </a:t>
            </a:r>
            <a:br>
              <a:rPr lang="fr-FR" sz="2800" dirty="0">
                <a:solidFill>
                  <a:srgbClr val="C00000"/>
                </a:solidFill>
                <a:latin typeface="Times New Roman" panose="02020603050405020304" pitchFamily="18" charset="0"/>
                <a:ea typeface="Times New Roman" panose="02020603050405020304" pitchFamily="18" charset="0"/>
              </a:rPr>
            </a:br>
            <a:r>
              <a:rPr lang="fr-FR" sz="2400" b="1" dirty="0">
                <a:solidFill>
                  <a:srgbClr val="C00000"/>
                </a:solidFill>
                <a:latin typeface="Tahoma" panose="020B0604030504040204" pitchFamily="34" charset="0"/>
                <a:ea typeface="Times New Roman" panose="02020603050405020304" pitchFamily="18" charset="0"/>
              </a:rPr>
              <a:t>Quelles sont les questions que vous avez posées pour les éliminer spécifiquement ? </a:t>
            </a:r>
            <a:br>
              <a:rPr lang="fr-FR" sz="2400" dirty="0">
                <a:solidFill>
                  <a:srgbClr val="C00000"/>
                </a:solidFill>
              </a:rPr>
            </a:br>
            <a:endParaRPr lang="fr-FR" sz="2400" dirty="0"/>
          </a:p>
        </p:txBody>
      </p:sp>
      <p:sp>
        <p:nvSpPr>
          <p:cNvPr id="3" name="Espace réservé du contenu 2">
            <a:extLst>
              <a:ext uri="{FF2B5EF4-FFF2-40B4-BE49-F238E27FC236}">
                <a16:creationId xmlns:a16="http://schemas.microsoft.com/office/drawing/2014/main" id="{1066135D-5AAA-EF4B-B444-6F5AF25EE8C0}"/>
              </a:ext>
            </a:extLst>
          </p:cNvPr>
          <p:cNvSpPr>
            <a:spLocks noGrp="1"/>
          </p:cNvSpPr>
          <p:nvPr>
            <p:ph idx="1"/>
          </p:nvPr>
        </p:nvSpPr>
        <p:spPr>
          <a:xfrm>
            <a:off x="1670116" y="2099821"/>
            <a:ext cx="8997884" cy="4525963"/>
          </a:xfrm>
        </p:spPr>
        <p:txBody>
          <a:bodyPr/>
          <a:lstStyle/>
          <a:p>
            <a:pPr marL="514350" indent="-514350">
              <a:buAutoNum type="alphaLcParenR"/>
            </a:pPr>
            <a:r>
              <a:rPr lang="fr-FR" sz="2400" dirty="0"/>
              <a:t>Avez-vous pris des anti-inflammatoires non </a:t>
            </a:r>
            <a:r>
              <a:rPr lang="fr-FR" sz="2400" dirty="0" err="1"/>
              <a:t>stéroidiens</a:t>
            </a:r>
            <a:r>
              <a:rPr lang="fr-FR" sz="2400" dirty="0"/>
              <a:t> ?</a:t>
            </a:r>
          </a:p>
          <a:p>
            <a:pPr marL="514350" indent="-514350">
              <a:buAutoNum type="alphaLcParenR"/>
            </a:pPr>
            <a:r>
              <a:rPr lang="fr-FR" sz="2400" dirty="0"/>
              <a:t>Avez-vous saigné du nez avant que les symptômes n’apparaissent ou sentez vous un écoulement dans la gorge ?</a:t>
            </a:r>
          </a:p>
          <a:p>
            <a:pPr marL="514350" indent="-514350">
              <a:buAutoNum type="alphaLcParenR"/>
            </a:pPr>
            <a:r>
              <a:rPr lang="fr-FR" sz="2400" dirty="0"/>
              <a:t>Crachez vous du sang lors d’effort de toux depuis quelques temps ?</a:t>
            </a:r>
          </a:p>
          <a:p>
            <a:pPr marL="514350" indent="-514350">
              <a:buAutoNum type="alphaLcParenR"/>
            </a:pPr>
            <a:r>
              <a:rPr lang="fr-FR" sz="2400" dirty="0"/>
              <a:t>Avez-vous eu des vomissements non sanglants avant l’apparition des hématémèses ?</a:t>
            </a:r>
          </a:p>
          <a:p>
            <a:pPr marL="514350" indent="-514350">
              <a:buAutoNum type="alphaLcParenR"/>
            </a:pPr>
            <a:r>
              <a:rPr lang="fr-FR" sz="2400" dirty="0"/>
              <a:t>Avez-vous ressenti une douleur après un ou plusieurs épisodes de vomissements non sanglants ?</a:t>
            </a:r>
          </a:p>
          <a:p>
            <a:pPr marL="514350" indent="-514350">
              <a:buAutoNum type="alphaLcParenR"/>
            </a:pPr>
            <a:r>
              <a:rPr lang="fr-FR" sz="2400" dirty="0"/>
              <a:t>Prenez vous des anticoagulants ?</a:t>
            </a:r>
          </a:p>
          <a:p>
            <a:pPr marL="514350" indent="-514350">
              <a:buAutoNum type="alphaLcParenR"/>
            </a:pPr>
            <a:endParaRPr lang="fr-FR" sz="2400" dirty="0"/>
          </a:p>
        </p:txBody>
      </p:sp>
    </p:spTree>
    <p:extLst>
      <p:ext uri="{BB962C8B-B14F-4D97-AF65-F5344CB8AC3E}">
        <p14:creationId xmlns:p14="http://schemas.microsoft.com/office/powerpoint/2010/main" val="3164271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D7EDD4-4301-6D4F-B881-A2CE814FD5E9}"/>
              </a:ext>
            </a:extLst>
          </p:cNvPr>
          <p:cNvSpPr>
            <a:spLocks noGrp="1"/>
          </p:cNvSpPr>
          <p:nvPr>
            <p:ph type="title"/>
          </p:nvPr>
        </p:nvSpPr>
        <p:spPr>
          <a:xfrm>
            <a:off x="1981201" y="274638"/>
            <a:ext cx="5478651" cy="1319642"/>
          </a:xfrm>
          <a:solidFill>
            <a:schemeClr val="accent6">
              <a:lumMod val="60000"/>
              <a:lumOff val="40000"/>
            </a:schemeClr>
          </a:solidFill>
        </p:spPr>
        <p:txBody>
          <a:bodyPr/>
          <a:lstStyle/>
          <a:p>
            <a:r>
              <a:rPr lang="fr-FR" dirty="0">
                <a:solidFill>
                  <a:schemeClr val="bg1"/>
                </a:solidFill>
              </a:rPr>
              <a:t>Syndrome de Mallory Weiss</a:t>
            </a:r>
          </a:p>
        </p:txBody>
      </p:sp>
      <p:sp>
        <p:nvSpPr>
          <p:cNvPr id="4" name="Espace réservé du contenu 2">
            <a:extLst>
              <a:ext uri="{FF2B5EF4-FFF2-40B4-BE49-F238E27FC236}">
                <a16:creationId xmlns:a16="http://schemas.microsoft.com/office/drawing/2014/main" id="{494F46DC-8DAD-1A4F-9140-B7B9CAC1C676}"/>
              </a:ext>
            </a:extLst>
          </p:cNvPr>
          <p:cNvSpPr>
            <a:spLocks noGrp="1"/>
          </p:cNvSpPr>
          <p:nvPr>
            <p:ph idx="1"/>
          </p:nvPr>
        </p:nvSpPr>
        <p:spPr>
          <a:xfrm>
            <a:off x="1616467" y="1951198"/>
            <a:ext cx="8075140" cy="4525963"/>
          </a:xfrm>
        </p:spPr>
        <p:txBody>
          <a:bodyPr/>
          <a:lstStyle/>
          <a:p>
            <a:r>
              <a:rPr lang="fr-FR" sz="2400" dirty="0"/>
              <a:t>Assez rare</a:t>
            </a:r>
          </a:p>
          <a:p>
            <a:r>
              <a:rPr lang="fr-FR" sz="2400" dirty="0"/>
              <a:t>Déchirure au dessus du cardia sur efforts de vomissements</a:t>
            </a:r>
          </a:p>
          <a:p>
            <a:pPr lvl="1"/>
            <a:r>
              <a:rPr lang="fr-FR" sz="2400" dirty="0"/>
              <a:t>Donc séquence très caractéristique</a:t>
            </a:r>
          </a:p>
          <a:p>
            <a:pPr lvl="1"/>
            <a:endParaRPr lang="fr-FR" sz="2400" dirty="0"/>
          </a:p>
          <a:p>
            <a:pPr lvl="1"/>
            <a:endParaRPr lang="fr-FR" sz="2400" dirty="0"/>
          </a:p>
          <a:p>
            <a:pPr lvl="1"/>
            <a:endParaRPr lang="fr-FR" sz="2400" dirty="0"/>
          </a:p>
          <a:p>
            <a:pPr lvl="1"/>
            <a:endParaRPr lang="fr-FR" sz="2400" dirty="0"/>
          </a:p>
          <a:p>
            <a:r>
              <a:rPr lang="fr-FR" sz="2800" dirty="0"/>
              <a:t>Prise en charge</a:t>
            </a:r>
          </a:p>
          <a:p>
            <a:pPr lvl="1"/>
            <a:r>
              <a:rPr lang="fr-FR" sz="2400" dirty="0"/>
              <a:t>Hémostase endoscopique parfois : coagulation, clips</a:t>
            </a:r>
          </a:p>
          <a:p>
            <a:pPr lvl="1"/>
            <a:r>
              <a:rPr lang="fr-FR" sz="2400" dirty="0"/>
              <a:t>Inhibiteur de la pompe à protons pour éviter le reflux surajouté</a:t>
            </a:r>
          </a:p>
          <a:p>
            <a:pPr marL="457200" lvl="1" indent="0">
              <a:buNone/>
            </a:pPr>
            <a:endParaRPr lang="fr-FR" sz="2400" dirty="0"/>
          </a:p>
        </p:txBody>
      </p:sp>
      <p:sp>
        <p:nvSpPr>
          <p:cNvPr id="5" name="Rectangle 4">
            <a:extLst>
              <a:ext uri="{FF2B5EF4-FFF2-40B4-BE49-F238E27FC236}">
                <a16:creationId xmlns:a16="http://schemas.microsoft.com/office/drawing/2014/main" id="{04E86E3E-9F32-7545-B66B-113986902AB8}"/>
              </a:ext>
            </a:extLst>
          </p:cNvPr>
          <p:cNvSpPr/>
          <p:nvPr/>
        </p:nvSpPr>
        <p:spPr>
          <a:xfrm>
            <a:off x="1616468" y="3431286"/>
            <a:ext cx="1999281" cy="12088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Efforts de vomissements</a:t>
            </a:r>
          </a:p>
        </p:txBody>
      </p:sp>
      <p:sp>
        <p:nvSpPr>
          <p:cNvPr id="6" name="Rectangle 5">
            <a:extLst>
              <a:ext uri="{FF2B5EF4-FFF2-40B4-BE49-F238E27FC236}">
                <a16:creationId xmlns:a16="http://schemas.microsoft.com/office/drawing/2014/main" id="{2A3FD1DA-5973-814E-95B5-A70290DD70E6}"/>
              </a:ext>
            </a:extLst>
          </p:cNvPr>
          <p:cNvSpPr/>
          <p:nvPr/>
        </p:nvSpPr>
        <p:spPr>
          <a:xfrm>
            <a:off x="3919273" y="3431286"/>
            <a:ext cx="1999281" cy="1208868"/>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Vomissements non sanglants</a:t>
            </a:r>
          </a:p>
        </p:txBody>
      </p:sp>
      <p:sp>
        <p:nvSpPr>
          <p:cNvPr id="7" name="Rectangle 6">
            <a:extLst>
              <a:ext uri="{FF2B5EF4-FFF2-40B4-BE49-F238E27FC236}">
                <a16:creationId xmlns:a16="http://schemas.microsoft.com/office/drawing/2014/main" id="{02296E6D-CEF7-364F-B2C2-CF610B66429D}"/>
              </a:ext>
            </a:extLst>
          </p:cNvPr>
          <p:cNvSpPr/>
          <p:nvPr/>
        </p:nvSpPr>
        <p:spPr>
          <a:xfrm>
            <a:off x="6222078" y="3431286"/>
            <a:ext cx="1999281" cy="12088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Douleur </a:t>
            </a:r>
            <a:r>
              <a:rPr lang="fr-FR" dirty="0" err="1"/>
              <a:t>rétrosternale</a:t>
            </a:r>
            <a:endParaRPr lang="fr-FR" dirty="0"/>
          </a:p>
        </p:txBody>
      </p:sp>
      <p:sp>
        <p:nvSpPr>
          <p:cNvPr id="8" name="Rectangle 7">
            <a:extLst>
              <a:ext uri="{FF2B5EF4-FFF2-40B4-BE49-F238E27FC236}">
                <a16:creationId xmlns:a16="http://schemas.microsoft.com/office/drawing/2014/main" id="{E26A62D0-03D3-7E40-905C-E5452B8B4909}"/>
              </a:ext>
            </a:extLst>
          </p:cNvPr>
          <p:cNvSpPr/>
          <p:nvPr/>
        </p:nvSpPr>
        <p:spPr>
          <a:xfrm>
            <a:off x="8524883" y="3431286"/>
            <a:ext cx="1999281" cy="1208868"/>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Hématémèse</a:t>
            </a:r>
          </a:p>
        </p:txBody>
      </p:sp>
      <p:cxnSp>
        <p:nvCxnSpPr>
          <p:cNvPr id="10" name="Connecteur droit avec flèche 9">
            <a:extLst>
              <a:ext uri="{FF2B5EF4-FFF2-40B4-BE49-F238E27FC236}">
                <a16:creationId xmlns:a16="http://schemas.microsoft.com/office/drawing/2014/main" id="{9A3E57F4-A993-6E4A-97A0-4C7FE686FFCD}"/>
              </a:ext>
            </a:extLst>
          </p:cNvPr>
          <p:cNvCxnSpPr>
            <a:stCxn id="5" idx="3"/>
          </p:cNvCxnSpPr>
          <p:nvPr/>
        </p:nvCxnSpPr>
        <p:spPr>
          <a:xfrm>
            <a:off x="3615748" y="4035720"/>
            <a:ext cx="3035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a:extLst>
              <a:ext uri="{FF2B5EF4-FFF2-40B4-BE49-F238E27FC236}">
                <a16:creationId xmlns:a16="http://schemas.microsoft.com/office/drawing/2014/main" id="{3CF08286-299F-4D41-BE13-2B379B650488}"/>
              </a:ext>
            </a:extLst>
          </p:cNvPr>
          <p:cNvCxnSpPr/>
          <p:nvPr/>
        </p:nvCxnSpPr>
        <p:spPr>
          <a:xfrm>
            <a:off x="5922412" y="4035720"/>
            <a:ext cx="3035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ED667F59-6250-BD4C-8CF1-7E0019784EC4}"/>
              </a:ext>
            </a:extLst>
          </p:cNvPr>
          <p:cNvCxnSpPr/>
          <p:nvPr/>
        </p:nvCxnSpPr>
        <p:spPr>
          <a:xfrm>
            <a:off x="8221358" y="4035720"/>
            <a:ext cx="3035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Image 12">
            <a:extLst>
              <a:ext uri="{FF2B5EF4-FFF2-40B4-BE49-F238E27FC236}">
                <a16:creationId xmlns:a16="http://schemas.microsoft.com/office/drawing/2014/main" id="{C5114B24-A684-9040-95CD-2FDB7122279A}"/>
              </a:ext>
            </a:extLst>
          </p:cNvPr>
          <p:cNvPicPr>
            <a:picLocks noChangeAspect="1"/>
          </p:cNvPicPr>
          <p:nvPr/>
        </p:nvPicPr>
        <p:blipFill>
          <a:blip r:embed="rId2"/>
          <a:stretch>
            <a:fillRect/>
          </a:stretch>
        </p:blipFill>
        <p:spPr>
          <a:xfrm>
            <a:off x="8180522" y="2286"/>
            <a:ext cx="2487478" cy="2487478"/>
          </a:xfrm>
          <a:prstGeom prst="rect">
            <a:avLst/>
          </a:prstGeom>
        </p:spPr>
      </p:pic>
    </p:spTree>
    <p:extLst>
      <p:ext uri="{BB962C8B-B14F-4D97-AF65-F5344CB8AC3E}">
        <p14:creationId xmlns:p14="http://schemas.microsoft.com/office/powerpoint/2010/main" val="1211714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C0E467-043B-3C42-B01D-61B39384A605}"/>
              </a:ext>
            </a:extLst>
          </p:cNvPr>
          <p:cNvSpPr>
            <a:spLocks noGrp="1"/>
          </p:cNvSpPr>
          <p:nvPr>
            <p:ph type="title"/>
          </p:nvPr>
        </p:nvSpPr>
        <p:spPr>
          <a:xfrm>
            <a:off x="-1195633" y="1654137"/>
            <a:ext cx="8229600" cy="1143000"/>
          </a:xfrm>
        </p:spPr>
        <p:txBody>
          <a:bodyPr/>
          <a:lstStyle/>
          <a:p>
            <a:r>
              <a:rPr lang="fr-FR" dirty="0"/>
              <a:t>Réponse 1</a:t>
            </a:r>
          </a:p>
        </p:txBody>
      </p:sp>
      <p:sp>
        <p:nvSpPr>
          <p:cNvPr id="5" name="Espace réservé du contenu 2">
            <a:extLst>
              <a:ext uri="{FF2B5EF4-FFF2-40B4-BE49-F238E27FC236}">
                <a16:creationId xmlns:a16="http://schemas.microsoft.com/office/drawing/2014/main" id="{E3DC8AFE-3300-6B44-B89A-10844B2C1C5A}"/>
              </a:ext>
            </a:extLst>
          </p:cNvPr>
          <p:cNvSpPr>
            <a:spLocks noGrp="1"/>
          </p:cNvSpPr>
          <p:nvPr>
            <p:ph idx="1"/>
          </p:nvPr>
        </p:nvSpPr>
        <p:spPr>
          <a:xfrm>
            <a:off x="1670116" y="2908363"/>
            <a:ext cx="8997884" cy="4525963"/>
          </a:xfrm>
        </p:spPr>
        <p:txBody>
          <a:bodyPr/>
          <a:lstStyle/>
          <a:p>
            <a:pPr marL="514350" indent="-514350">
              <a:buAutoNum type="alphaLcParenR"/>
            </a:pPr>
            <a:r>
              <a:rPr lang="fr-FR" sz="2400" dirty="0">
                <a:solidFill>
                  <a:srgbClr val="FF0000"/>
                </a:solidFill>
              </a:rPr>
              <a:t>Avez-vous pris des anti-inflammatoires non </a:t>
            </a:r>
            <a:r>
              <a:rPr lang="fr-FR" sz="2400" dirty="0" err="1">
                <a:solidFill>
                  <a:srgbClr val="FF0000"/>
                </a:solidFill>
              </a:rPr>
              <a:t>stéroidiens</a:t>
            </a:r>
            <a:r>
              <a:rPr lang="fr-FR" sz="2400" dirty="0">
                <a:solidFill>
                  <a:srgbClr val="FF0000"/>
                </a:solidFill>
              </a:rPr>
              <a:t> ?</a:t>
            </a:r>
          </a:p>
          <a:p>
            <a:pPr marL="514350" indent="-514350">
              <a:buAutoNum type="alphaLcParenR"/>
            </a:pPr>
            <a:r>
              <a:rPr lang="fr-FR" sz="2400" dirty="0">
                <a:solidFill>
                  <a:srgbClr val="00B050"/>
                </a:solidFill>
              </a:rPr>
              <a:t>Avez-vous saigné du nez avant que les symptômes n’apparaissent ou sentez vous un écoulement dans la gorge ?</a:t>
            </a:r>
          </a:p>
          <a:p>
            <a:pPr marL="514350" indent="-514350">
              <a:buAutoNum type="alphaLcParenR"/>
            </a:pPr>
            <a:r>
              <a:rPr lang="fr-FR" sz="2400" dirty="0">
                <a:solidFill>
                  <a:srgbClr val="FF0000"/>
                </a:solidFill>
              </a:rPr>
              <a:t>Crachez vous du sang lors d’effort de toux depuis quelques temps ?</a:t>
            </a:r>
          </a:p>
          <a:p>
            <a:pPr marL="514350" indent="-514350">
              <a:buAutoNum type="alphaLcParenR"/>
            </a:pPr>
            <a:r>
              <a:rPr lang="fr-FR" sz="2400" dirty="0">
                <a:solidFill>
                  <a:srgbClr val="00B050"/>
                </a:solidFill>
              </a:rPr>
              <a:t>Avez-vous eu des vomissements non sanglants avant l’apparition des hématémèses ?</a:t>
            </a:r>
          </a:p>
          <a:p>
            <a:pPr marL="514350" indent="-514350">
              <a:buAutoNum type="alphaLcParenR"/>
            </a:pPr>
            <a:r>
              <a:rPr lang="fr-FR" sz="2400" dirty="0">
                <a:solidFill>
                  <a:srgbClr val="00B050"/>
                </a:solidFill>
              </a:rPr>
              <a:t>Avez-vous ressenti une douleur après un ou plusieurs épisodes de vomissements non sanglants ?</a:t>
            </a:r>
          </a:p>
          <a:p>
            <a:pPr marL="514350" indent="-514350">
              <a:buAutoNum type="alphaLcParenR"/>
            </a:pPr>
            <a:r>
              <a:rPr lang="fr-FR" sz="2400" dirty="0">
                <a:solidFill>
                  <a:srgbClr val="FF0000"/>
                </a:solidFill>
              </a:rPr>
              <a:t>Prenez vous des anticoagulants ?</a:t>
            </a:r>
          </a:p>
          <a:p>
            <a:pPr marL="514350" indent="-514350">
              <a:buAutoNum type="alphaLcParenR"/>
            </a:pPr>
            <a:endParaRPr lang="fr-FR" sz="2400" dirty="0"/>
          </a:p>
        </p:txBody>
      </p:sp>
      <p:pic>
        <p:nvPicPr>
          <p:cNvPr id="3" name="Image 2">
            <a:extLst>
              <a:ext uri="{FF2B5EF4-FFF2-40B4-BE49-F238E27FC236}">
                <a16:creationId xmlns:a16="http://schemas.microsoft.com/office/drawing/2014/main" id="{F16518DA-21D7-A14F-AE7A-05D3C207193F}"/>
              </a:ext>
            </a:extLst>
          </p:cNvPr>
          <p:cNvPicPr>
            <a:picLocks noChangeAspect="1"/>
          </p:cNvPicPr>
          <p:nvPr/>
        </p:nvPicPr>
        <p:blipFill>
          <a:blip r:embed="rId2"/>
          <a:stretch>
            <a:fillRect/>
          </a:stretch>
        </p:blipFill>
        <p:spPr>
          <a:xfrm>
            <a:off x="7911380" y="14333"/>
            <a:ext cx="2756621" cy="2908362"/>
          </a:xfrm>
          <a:prstGeom prst="rect">
            <a:avLst/>
          </a:prstGeom>
        </p:spPr>
      </p:pic>
      <p:pic>
        <p:nvPicPr>
          <p:cNvPr id="6" name="Image 5">
            <a:extLst>
              <a:ext uri="{FF2B5EF4-FFF2-40B4-BE49-F238E27FC236}">
                <a16:creationId xmlns:a16="http://schemas.microsoft.com/office/drawing/2014/main" id="{278BD981-BF36-DC46-89C7-00808336C52F}"/>
              </a:ext>
            </a:extLst>
          </p:cNvPr>
          <p:cNvPicPr>
            <a:picLocks noChangeAspect="1"/>
          </p:cNvPicPr>
          <p:nvPr/>
        </p:nvPicPr>
        <p:blipFill>
          <a:blip r:embed="rId3"/>
          <a:stretch>
            <a:fillRect/>
          </a:stretch>
        </p:blipFill>
        <p:spPr>
          <a:xfrm>
            <a:off x="4358455" y="14333"/>
            <a:ext cx="3552924" cy="2671578"/>
          </a:xfrm>
          <a:prstGeom prst="rect">
            <a:avLst/>
          </a:prstGeom>
        </p:spPr>
      </p:pic>
    </p:spTree>
    <p:extLst>
      <p:ext uri="{BB962C8B-B14F-4D97-AF65-F5344CB8AC3E}">
        <p14:creationId xmlns:p14="http://schemas.microsoft.com/office/powerpoint/2010/main" val="3150174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CBF07D-7422-F942-8B4F-3CF2A006770D}"/>
              </a:ext>
            </a:extLst>
          </p:cNvPr>
          <p:cNvSpPr>
            <a:spLocks noGrp="1"/>
          </p:cNvSpPr>
          <p:nvPr>
            <p:ph type="title"/>
          </p:nvPr>
        </p:nvSpPr>
        <p:spPr>
          <a:xfrm>
            <a:off x="1981200" y="-196702"/>
            <a:ext cx="8229600" cy="1143000"/>
          </a:xfrm>
        </p:spPr>
        <p:txBody>
          <a:bodyPr/>
          <a:lstStyle/>
          <a:p>
            <a:r>
              <a:rPr lang="fr-FR" dirty="0"/>
              <a:t>Question 2</a:t>
            </a:r>
          </a:p>
        </p:txBody>
      </p:sp>
      <p:sp>
        <p:nvSpPr>
          <p:cNvPr id="4" name="Rectangle 3">
            <a:extLst>
              <a:ext uri="{FF2B5EF4-FFF2-40B4-BE49-F238E27FC236}">
                <a16:creationId xmlns:a16="http://schemas.microsoft.com/office/drawing/2014/main" id="{C768E02F-F4E7-394B-9794-0A3E8DD01F36}"/>
              </a:ext>
            </a:extLst>
          </p:cNvPr>
          <p:cNvSpPr/>
          <p:nvPr/>
        </p:nvSpPr>
        <p:spPr>
          <a:xfrm>
            <a:off x="1835725" y="3581350"/>
            <a:ext cx="8451273" cy="3139321"/>
          </a:xfrm>
          <a:prstGeom prst="rect">
            <a:avLst/>
          </a:prstGeom>
        </p:spPr>
        <p:txBody>
          <a:bodyPr wrap="square">
            <a:spAutoFit/>
          </a:bodyPr>
          <a:lstStyle/>
          <a:p>
            <a:pPr algn="just">
              <a:spcAft>
                <a:spcPts val="0"/>
              </a:spcAft>
            </a:pPr>
            <a:r>
              <a:rPr lang="fr-FR" b="1" dirty="0">
                <a:solidFill>
                  <a:srgbClr val="C00000"/>
                </a:solidFill>
                <a:latin typeface="Tahoma" panose="020B0604030504040204" pitchFamily="34" charset="0"/>
                <a:ea typeface="Times New Roman" panose="02020603050405020304" pitchFamily="18" charset="0"/>
              </a:rPr>
              <a:t>Quelles sont les propositions exactes devant ce tableau ?</a:t>
            </a:r>
          </a:p>
          <a:p>
            <a:pPr marL="342900" indent="-342900" algn="just">
              <a:spcAft>
                <a:spcPts val="0"/>
              </a:spcAft>
              <a:buAutoNum type="alphaLcParenR"/>
            </a:pPr>
            <a:r>
              <a:rPr lang="fr-FR" b="1" dirty="0">
                <a:solidFill>
                  <a:srgbClr val="C00000"/>
                </a:solidFill>
                <a:latin typeface="Tahoma" panose="020B0604030504040204" pitchFamily="34" charset="0"/>
              </a:rPr>
              <a:t>Il s’agit d’une hémorragie digestive haute</a:t>
            </a:r>
          </a:p>
          <a:p>
            <a:pPr marL="342900" indent="-342900" algn="just">
              <a:spcAft>
                <a:spcPts val="0"/>
              </a:spcAft>
              <a:buAutoNum type="alphaLcParenR"/>
            </a:pPr>
            <a:r>
              <a:rPr lang="fr-FR" b="1" dirty="0">
                <a:solidFill>
                  <a:srgbClr val="C00000"/>
                </a:solidFill>
                <a:latin typeface="Tahoma" panose="020B0604030504040204" pitchFamily="34" charset="0"/>
              </a:rPr>
              <a:t>Le tableau est sévère avec retentissement hémodynamique mais on ne peut pas encore parler de choc sans remplissage préalable</a:t>
            </a:r>
          </a:p>
          <a:p>
            <a:pPr marL="342900" indent="-342900" algn="just">
              <a:spcAft>
                <a:spcPts val="0"/>
              </a:spcAft>
              <a:buAutoNum type="alphaLcParenR"/>
            </a:pPr>
            <a:r>
              <a:rPr lang="fr-FR" b="1" dirty="0">
                <a:solidFill>
                  <a:srgbClr val="C00000"/>
                </a:solidFill>
                <a:latin typeface="Tahoma" panose="020B0604030504040204" pitchFamily="34" charset="0"/>
              </a:rPr>
              <a:t>Il s’agit d’un tableau de choc hémorragique</a:t>
            </a:r>
          </a:p>
          <a:p>
            <a:pPr marL="342900" indent="-342900" algn="just">
              <a:spcAft>
                <a:spcPts val="0"/>
              </a:spcAft>
              <a:buAutoNum type="alphaLcParenR"/>
            </a:pPr>
            <a:r>
              <a:rPr lang="fr-FR" b="1" dirty="0">
                <a:solidFill>
                  <a:srgbClr val="C00000"/>
                </a:solidFill>
                <a:latin typeface="Tahoma" panose="020B0604030504040204" pitchFamily="34" charset="0"/>
              </a:rPr>
              <a:t>Il faut évoquer une rupture de varice œsophagienne sur cirrhose</a:t>
            </a:r>
          </a:p>
          <a:p>
            <a:pPr marL="342900" indent="-342900" algn="just">
              <a:spcAft>
                <a:spcPts val="0"/>
              </a:spcAft>
              <a:buAutoNum type="alphaLcParenR"/>
            </a:pPr>
            <a:r>
              <a:rPr lang="fr-FR" b="1" dirty="0">
                <a:solidFill>
                  <a:srgbClr val="C00000"/>
                </a:solidFill>
                <a:latin typeface="Tahoma" panose="020B0604030504040204" pitchFamily="34" charset="0"/>
              </a:rPr>
              <a:t>Il faut évoquer un ulcère gastrique ou duodénal hémorragique favorisé par une prise d’AINS possible</a:t>
            </a:r>
          </a:p>
          <a:p>
            <a:pPr algn="just">
              <a:spcAft>
                <a:spcPts val="0"/>
              </a:spcAft>
            </a:pPr>
            <a:endParaRPr lang="fr-FR" b="1" dirty="0">
              <a:solidFill>
                <a:srgbClr val="C00000"/>
              </a:solidFill>
              <a:latin typeface="Tahoma" panose="020B0604030504040204" pitchFamily="34" charset="0"/>
            </a:endParaRPr>
          </a:p>
          <a:p>
            <a:pPr marL="342900" indent="-342900" algn="just">
              <a:spcAft>
                <a:spcPts val="0"/>
              </a:spcAft>
              <a:buAutoNum type="alphaLcParenR"/>
            </a:pPr>
            <a:endParaRPr lang="fr-FR" b="1" dirty="0">
              <a:solidFill>
                <a:srgbClr val="C00000"/>
              </a:solidFill>
              <a:latin typeface="Tahoma" panose="020B0604030504040204" pitchFamily="34" charset="0"/>
            </a:endParaRPr>
          </a:p>
          <a:p>
            <a:pPr marL="342900" indent="-342900" algn="just">
              <a:spcAft>
                <a:spcPts val="0"/>
              </a:spcAft>
              <a:buAutoNum type="alphaLcParenR"/>
            </a:pPr>
            <a:endParaRPr lang="fr-FR" dirty="0">
              <a:solidFill>
                <a:srgbClr val="C00000"/>
              </a:solidFill>
            </a:endParaRPr>
          </a:p>
        </p:txBody>
      </p:sp>
      <p:sp>
        <p:nvSpPr>
          <p:cNvPr id="6" name="Rectangle 5">
            <a:extLst>
              <a:ext uri="{FF2B5EF4-FFF2-40B4-BE49-F238E27FC236}">
                <a16:creationId xmlns:a16="http://schemas.microsoft.com/office/drawing/2014/main" id="{961BFECD-0266-4B4C-AB52-C575CA48C28F}"/>
              </a:ext>
            </a:extLst>
          </p:cNvPr>
          <p:cNvSpPr/>
          <p:nvPr/>
        </p:nvSpPr>
        <p:spPr>
          <a:xfrm>
            <a:off x="1911926" y="691775"/>
            <a:ext cx="8298873" cy="3139321"/>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rPr>
              <a:t>Monsieur A, 49 ans, tenancier de bar, se présente aux urgences pour vomissements sanglants abondants évoluant depuis 4 heures, et vous remarquez que ses genoux sont marbrés et sa tension n’est que de 75/45.</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b="1" dirty="0">
                <a:latin typeface="Tahoma" panose="020B0604030504040204" pitchFamily="34" charset="0"/>
                <a:ea typeface="Times New Roman" panose="02020603050405020304" pitchFamily="18" charset="0"/>
              </a:rPr>
              <a:t>A l’interrogatoire, on apprend auprès de sa famille qu’il est rentré alcoolisé après une fête de famille et s’est mis à vomir du sang. Ils vous apprennent qu’il fume et consomme régulièrement de l’alcool. Il se présente avec un bilan réalisé une semaine auparavant, suite à des arthralgies répétées :</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b="1" dirty="0" err="1">
                <a:latin typeface="Tahoma" panose="020B0604030504040204" pitchFamily="34" charset="0"/>
                <a:ea typeface="Times New Roman" panose="02020603050405020304" pitchFamily="18" charset="0"/>
              </a:rPr>
              <a:t>Hb</a:t>
            </a:r>
            <a:r>
              <a:rPr lang="fr-FR" b="1" dirty="0">
                <a:latin typeface="Tahoma" panose="020B0604030504040204" pitchFamily="34" charset="0"/>
                <a:ea typeface="Times New Roman" panose="02020603050405020304" pitchFamily="18" charset="0"/>
              </a:rPr>
              <a:t>= 14g/dl, GB : 8 G/L, créatinine= 60 micromoles/L, CRP à 2 mg/dl.</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sz="1200" dirty="0">
                <a:latin typeface="Tahoma" panose="020B0604030504040204" pitchFamily="34" charset="0"/>
                <a:ea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3802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11CAAD-4F0D-3E4A-970F-5A6240EE2228}"/>
              </a:ext>
            </a:extLst>
          </p:cNvPr>
          <p:cNvSpPr/>
          <p:nvPr/>
        </p:nvSpPr>
        <p:spPr>
          <a:xfrm>
            <a:off x="1618909" y="319675"/>
            <a:ext cx="8451273" cy="3139321"/>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rPr>
              <a:t>Quelles sont les propositions exactes devant ce tableau ?</a:t>
            </a:r>
          </a:p>
          <a:p>
            <a:pPr marL="342900" indent="-342900" algn="just">
              <a:spcAft>
                <a:spcPts val="0"/>
              </a:spcAft>
              <a:buAutoNum type="alphaLcParenR"/>
            </a:pPr>
            <a:r>
              <a:rPr lang="fr-FR" b="1" dirty="0">
                <a:solidFill>
                  <a:srgbClr val="00B050"/>
                </a:solidFill>
                <a:latin typeface="Tahoma" panose="020B0604030504040204" pitchFamily="34" charset="0"/>
              </a:rPr>
              <a:t>Il s’agit d’une hémorragie digestive haute</a:t>
            </a:r>
          </a:p>
          <a:p>
            <a:pPr marL="342900" indent="-342900" algn="just">
              <a:spcAft>
                <a:spcPts val="0"/>
              </a:spcAft>
              <a:buAutoNum type="alphaLcParenR"/>
            </a:pPr>
            <a:r>
              <a:rPr lang="fr-FR" b="1" dirty="0">
                <a:solidFill>
                  <a:srgbClr val="C00000"/>
                </a:solidFill>
                <a:latin typeface="Tahoma" panose="020B0604030504040204" pitchFamily="34" charset="0"/>
              </a:rPr>
              <a:t>Le tableau est sévère avec retentissement hémodynamique mais on ne peut pas encore parler de choc sans remplissage préalable</a:t>
            </a:r>
          </a:p>
          <a:p>
            <a:pPr marL="342900" indent="-342900" algn="just">
              <a:spcAft>
                <a:spcPts val="0"/>
              </a:spcAft>
              <a:buAutoNum type="alphaLcParenR"/>
            </a:pPr>
            <a:r>
              <a:rPr lang="fr-FR" b="1" dirty="0">
                <a:solidFill>
                  <a:srgbClr val="00B050"/>
                </a:solidFill>
                <a:latin typeface="Tahoma" panose="020B0604030504040204" pitchFamily="34" charset="0"/>
              </a:rPr>
              <a:t>Il s’agit d’un tableau de choc hémorragique</a:t>
            </a:r>
          </a:p>
          <a:p>
            <a:pPr marL="342900" indent="-342900" algn="just">
              <a:spcAft>
                <a:spcPts val="0"/>
              </a:spcAft>
              <a:buAutoNum type="alphaLcParenR"/>
            </a:pPr>
            <a:r>
              <a:rPr lang="fr-FR" b="1" dirty="0">
                <a:solidFill>
                  <a:srgbClr val="00B050"/>
                </a:solidFill>
                <a:latin typeface="Tahoma" panose="020B0604030504040204" pitchFamily="34" charset="0"/>
              </a:rPr>
              <a:t>Il faut évoquer une rupture de varice œsophagienne sur cirrhose</a:t>
            </a:r>
          </a:p>
          <a:p>
            <a:pPr marL="342900" indent="-342900" algn="just">
              <a:spcAft>
                <a:spcPts val="0"/>
              </a:spcAft>
              <a:buAutoNum type="alphaLcParenR"/>
            </a:pPr>
            <a:r>
              <a:rPr lang="fr-FR" b="1" dirty="0">
                <a:solidFill>
                  <a:srgbClr val="00B050"/>
                </a:solidFill>
                <a:latin typeface="Tahoma" panose="020B0604030504040204" pitchFamily="34" charset="0"/>
              </a:rPr>
              <a:t>Il faut évoquer un ulcère gastrique ou duodénal hémorragique favorisé par une prise d’AINS possible</a:t>
            </a:r>
          </a:p>
          <a:p>
            <a:pPr algn="just">
              <a:spcAft>
                <a:spcPts val="0"/>
              </a:spcAft>
            </a:pPr>
            <a:endParaRPr lang="fr-FR" b="1" dirty="0">
              <a:solidFill>
                <a:srgbClr val="C00000"/>
              </a:solidFill>
              <a:latin typeface="Tahoma" panose="020B0604030504040204" pitchFamily="34" charset="0"/>
            </a:endParaRPr>
          </a:p>
          <a:p>
            <a:pPr marL="342900" indent="-342900" algn="just">
              <a:spcAft>
                <a:spcPts val="0"/>
              </a:spcAft>
              <a:buAutoNum type="alphaLcParenR"/>
            </a:pPr>
            <a:endParaRPr lang="fr-FR" b="1" dirty="0">
              <a:solidFill>
                <a:srgbClr val="C00000"/>
              </a:solidFill>
              <a:latin typeface="Tahoma" panose="020B0604030504040204" pitchFamily="34" charset="0"/>
            </a:endParaRPr>
          </a:p>
          <a:p>
            <a:pPr marL="342900" indent="-342900" algn="just">
              <a:spcAft>
                <a:spcPts val="0"/>
              </a:spcAft>
              <a:buAutoNum type="alphaLcParenR"/>
            </a:pPr>
            <a:endParaRPr lang="fr-FR" dirty="0">
              <a:solidFill>
                <a:srgbClr val="C00000"/>
              </a:solidFill>
            </a:endParaRPr>
          </a:p>
        </p:txBody>
      </p:sp>
      <p:sp>
        <p:nvSpPr>
          <p:cNvPr id="8" name="Rectangle 7">
            <a:extLst>
              <a:ext uri="{FF2B5EF4-FFF2-40B4-BE49-F238E27FC236}">
                <a16:creationId xmlns:a16="http://schemas.microsoft.com/office/drawing/2014/main" id="{C6580569-D20A-1C4E-8D38-A13EFFDCA023}"/>
              </a:ext>
            </a:extLst>
          </p:cNvPr>
          <p:cNvSpPr/>
          <p:nvPr/>
        </p:nvSpPr>
        <p:spPr>
          <a:xfrm>
            <a:off x="1957634" y="3034789"/>
            <a:ext cx="3384223" cy="14705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Pas de nécessité de remplissage préalable pour définir le choc hémorragique contrairement au choc septique.</a:t>
            </a:r>
          </a:p>
        </p:txBody>
      </p:sp>
    </p:spTree>
    <p:extLst>
      <p:ext uri="{BB962C8B-B14F-4D97-AF65-F5344CB8AC3E}">
        <p14:creationId xmlns:p14="http://schemas.microsoft.com/office/powerpoint/2010/main" val="4018696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869E9F-F1D9-0C40-A5C0-72694A79627F}"/>
              </a:ext>
            </a:extLst>
          </p:cNvPr>
          <p:cNvSpPr>
            <a:spLocks noGrp="1"/>
          </p:cNvSpPr>
          <p:nvPr>
            <p:ph type="title"/>
          </p:nvPr>
        </p:nvSpPr>
        <p:spPr>
          <a:xfrm>
            <a:off x="1981200" y="0"/>
            <a:ext cx="8229600" cy="1143000"/>
          </a:xfrm>
        </p:spPr>
        <p:txBody>
          <a:bodyPr/>
          <a:lstStyle/>
          <a:p>
            <a:r>
              <a:rPr lang="fr-FR" dirty="0"/>
              <a:t>Réponse 2</a:t>
            </a:r>
          </a:p>
        </p:txBody>
      </p:sp>
      <p:sp>
        <p:nvSpPr>
          <p:cNvPr id="4" name="Rectangle 3">
            <a:extLst>
              <a:ext uri="{FF2B5EF4-FFF2-40B4-BE49-F238E27FC236}">
                <a16:creationId xmlns:a16="http://schemas.microsoft.com/office/drawing/2014/main" id="{5EF3437F-A986-674F-B637-F8657DAFF45E}"/>
              </a:ext>
            </a:extLst>
          </p:cNvPr>
          <p:cNvSpPr/>
          <p:nvPr/>
        </p:nvSpPr>
        <p:spPr>
          <a:xfrm>
            <a:off x="1524000" y="1168256"/>
            <a:ext cx="9144000" cy="6124754"/>
          </a:xfrm>
          <a:prstGeom prst="rect">
            <a:avLst/>
          </a:prstGeom>
        </p:spPr>
        <p:txBody>
          <a:bodyPr wrap="square">
            <a:spAutoFit/>
          </a:bodyPr>
          <a:lstStyle/>
          <a:p>
            <a:pPr algn="just">
              <a:spcAft>
                <a:spcPts val="0"/>
              </a:spcAft>
            </a:pPr>
            <a:r>
              <a:rPr lang="fr-FR" dirty="0">
                <a:latin typeface="Tahoma" panose="020B0604030504040204" pitchFamily="34" charset="0"/>
                <a:ea typeface="Times New Roman" panose="02020603050405020304" pitchFamily="18" charset="0"/>
              </a:rPr>
              <a:t>Hémorragie digestive haute aigue grave compliquée </a:t>
            </a:r>
            <a:r>
              <a:rPr lang="fr-FR" dirty="0">
                <a:solidFill>
                  <a:srgbClr val="FF0000"/>
                </a:solidFill>
                <a:latin typeface="Tahoma" panose="020B0604030504040204" pitchFamily="34" charset="0"/>
                <a:ea typeface="Times New Roman" panose="02020603050405020304" pitchFamily="18" charset="0"/>
              </a:rPr>
              <a:t>d’un état de choc hémorragique </a:t>
            </a:r>
            <a:r>
              <a:rPr lang="fr-FR" dirty="0">
                <a:latin typeface="Tahoma" panose="020B0604030504040204" pitchFamily="34" charset="0"/>
                <a:ea typeface="Times New Roman" panose="02020603050405020304" pitchFamily="18" charset="0"/>
              </a:rPr>
              <a:t>se manifestant par une hématémèse dans un contexte d’alcoolisation aigue chez un homme de 49 ans.</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On évoque sur le plan étiologique :</a:t>
            </a:r>
            <a:endParaRPr lang="fr-FR" sz="2000" dirty="0">
              <a:latin typeface="Times New Roman" panose="02020603050405020304" pitchFamily="18" charset="0"/>
              <a:ea typeface="Times New Roman" panose="02020603050405020304" pitchFamily="18" charset="0"/>
            </a:endParaRPr>
          </a:p>
          <a:p>
            <a:pPr marL="342900" indent="-342900" algn="just">
              <a:spcAft>
                <a:spcPts val="0"/>
              </a:spcAft>
              <a:buFont typeface="Tahoma" panose="020B0604030504040204" pitchFamily="34" charset="0"/>
              <a:buChar char="-"/>
            </a:pPr>
            <a:r>
              <a:rPr lang="fr-FR" dirty="0">
                <a:solidFill>
                  <a:srgbClr val="FF0000"/>
                </a:solidFill>
                <a:latin typeface="Tahoma" panose="020B0604030504040204" pitchFamily="34" charset="0"/>
                <a:ea typeface="Times New Roman" panose="02020603050405020304" pitchFamily="18" charset="0"/>
              </a:rPr>
              <a:t>Une HDH par rupture de varice œsophagienne sur cirrhose </a:t>
            </a:r>
            <a:r>
              <a:rPr lang="fr-FR" dirty="0">
                <a:latin typeface="Tahoma" panose="020B0604030504040204" pitchFamily="34" charset="0"/>
                <a:ea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possiblement alcoolique devant :</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le terrain : homme, âge proche de 50 ans, métier à risque</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les facteurs de risque : consommation chronique d’alcool, alcoolisation aigue</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l’argument de fréquence +++ 40 % environ</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arguments négatifs : contre le </a:t>
            </a:r>
            <a:r>
              <a:rPr lang="fr-FR" dirty="0" err="1">
                <a:latin typeface="Tahoma" panose="020B0604030504040204" pitchFamily="34" charset="0"/>
                <a:ea typeface="Times New Roman" panose="02020603050405020304" pitchFamily="18" charset="0"/>
              </a:rPr>
              <a:t>sd</a:t>
            </a:r>
            <a:r>
              <a:rPr lang="fr-FR" dirty="0">
                <a:latin typeface="Tahoma" panose="020B0604030504040204" pitchFamily="34" charset="0"/>
                <a:ea typeface="Times New Roman" panose="02020603050405020304" pitchFamily="18" charset="0"/>
              </a:rPr>
              <a:t> de Mallory Weiss</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contre l’ulcère : pas de douleurs</a:t>
            </a:r>
            <a:endParaRPr lang="fr-FR" sz="2000" dirty="0">
              <a:latin typeface="Times New Roman" panose="02020603050405020304" pitchFamily="18" charset="0"/>
              <a:ea typeface="Times New Roman" panose="02020603050405020304" pitchFamily="18" charset="0"/>
            </a:endParaRPr>
          </a:p>
          <a:p>
            <a:pPr marL="342900" indent="-342900" algn="just">
              <a:spcAft>
                <a:spcPts val="0"/>
              </a:spcAft>
              <a:buFont typeface="Tahoma" panose="020B0604030504040204" pitchFamily="34" charset="0"/>
              <a:buChar char="-"/>
            </a:pPr>
            <a:r>
              <a:rPr lang="fr-FR" dirty="0">
                <a:solidFill>
                  <a:srgbClr val="FF0000"/>
                </a:solidFill>
                <a:latin typeface="Tahoma" panose="020B0604030504040204" pitchFamily="34" charset="0"/>
                <a:ea typeface="Times New Roman" panose="02020603050405020304" pitchFamily="18" charset="0"/>
              </a:rPr>
              <a:t>Une HDH par ulcère </a:t>
            </a:r>
            <a:r>
              <a:rPr lang="fr-FR" dirty="0" err="1">
                <a:solidFill>
                  <a:srgbClr val="FF0000"/>
                </a:solidFill>
                <a:latin typeface="Tahoma" panose="020B0604030504040204" pitchFamily="34" charset="0"/>
                <a:ea typeface="Times New Roman" panose="02020603050405020304" pitchFamily="18" charset="0"/>
              </a:rPr>
              <a:t>gastro-duodénal</a:t>
            </a:r>
            <a:r>
              <a:rPr lang="fr-FR" dirty="0">
                <a:solidFill>
                  <a:srgbClr val="FF0000"/>
                </a:solidFill>
                <a:latin typeface="Tahoma" panose="020B0604030504040204" pitchFamily="34" charset="0"/>
                <a:ea typeface="Times New Roman" panose="02020603050405020304" pitchFamily="18" charset="0"/>
              </a:rPr>
              <a:t> </a:t>
            </a:r>
            <a:endParaRPr lang="fr-FR" sz="20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devant :</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Le terrain : homme d’âge moyen</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Les facteurs de risque : prise d’AINS possible pour les arthralgies </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L’argument de fréquence : 40 % environ</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Arguments négatifs : Contre la cirrhose avec rupture de varices </a:t>
            </a:r>
            <a:r>
              <a:rPr lang="fr-FR" dirty="0" err="1">
                <a:latin typeface="Tahoma" panose="020B0604030504040204" pitchFamily="34" charset="0"/>
                <a:ea typeface="Times New Roman" panose="02020603050405020304" pitchFamily="18" charset="0"/>
              </a:rPr>
              <a:t>oesophagienne</a:t>
            </a:r>
            <a:r>
              <a:rPr lang="fr-FR" dirty="0">
                <a:latin typeface="Tahoma" panose="020B0604030504040204" pitchFamily="34" charset="0"/>
                <a:ea typeface="Times New Roman" panose="02020603050405020304" pitchFamily="18" charset="0"/>
              </a:rPr>
              <a:t> : pas d’anémie contre l’hypersplénisme </a:t>
            </a:r>
            <a:endParaRPr lang="fr-FR" sz="2000" dirty="0">
              <a:latin typeface="Times New Roman" panose="02020603050405020304" pitchFamily="18" charset="0"/>
              <a:ea typeface="Times New Roman" panose="02020603050405020304" pitchFamily="18" charset="0"/>
            </a:endParaRPr>
          </a:p>
          <a:p>
            <a:pPr algn="just">
              <a:spcAft>
                <a:spcPts val="0"/>
              </a:spcAft>
            </a:pPr>
            <a:br>
              <a:rPr lang="fr-FR" dirty="0">
                <a:latin typeface="Tahoma" panose="020B0604030504040204" pitchFamily="34" charset="0"/>
                <a:ea typeface="Times New Roman" panose="02020603050405020304" pitchFamily="18" charset="0"/>
              </a:rPr>
            </a:br>
            <a:r>
              <a:rPr lang="fr-FR" dirty="0">
                <a:latin typeface="Tahoma" panose="020B0604030504040204" pitchFamily="34" charset="0"/>
                <a:ea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9906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3A9B8A8-CFC0-2B4A-AA99-4CBD00D6D0B9}"/>
              </a:ext>
            </a:extLst>
          </p:cNvPr>
          <p:cNvSpPr>
            <a:spLocks noGrp="1"/>
          </p:cNvSpPr>
          <p:nvPr>
            <p:ph idx="1"/>
          </p:nvPr>
        </p:nvSpPr>
        <p:spPr>
          <a:xfrm>
            <a:off x="1788704" y="76543"/>
            <a:ext cx="8229600" cy="4525963"/>
          </a:xfrm>
        </p:spPr>
        <p:txBody>
          <a:bodyPr/>
          <a:lstStyle/>
          <a:p>
            <a:pPr marL="0" indent="0">
              <a:buNone/>
            </a:pPr>
            <a:r>
              <a:rPr lang="fr-FR" dirty="0"/>
              <a:t>Hémorragie digestive haute &lt; angle de </a:t>
            </a:r>
            <a:r>
              <a:rPr lang="fr-FR" dirty="0" err="1"/>
              <a:t>Treitz</a:t>
            </a:r>
            <a:r>
              <a:rPr lang="fr-FR" dirty="0"/>
              <a:t> </a:t>
            </a:r>
          </a:p>
        </p:txBody>
      </p:sp>
      <p:sp>
        <p:nvSpPr>
          <p:cNvPr id="7" name="Rectangle 6">
            <a:extLst>
              <a:ext uri="{FF2B5EF4-FFF2-40B4-BE49-F238E27FC236}">
                <a16:creationId xmlns:a16="http://schemas.microsoft.com/office/drawing/2014/main" id="{87CB89FE-0E44-134C-9271-4A32E13F594A}"/>
              </a:ext>
            </a:extLst>
          </p:cNvPr>
          <p:cNvSpPr/>
          <p:nvPr/>
        </p:nvSpPr>
        <p:spPr>
          <a:xfrm>
            <a:off x="5725164" y="3456247"/>
            <a:ext cx="2242607" cy="1146259"/>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Œsophage</a:t>
            </a:r>
          </a:p>
        </p:txBody>
      </p:sp>
      <p:sp>
        <p:nvSpPr>
          <p:cNvPr id="8" name="Rectangle 7">
            <a:extLst>
              <a:ext uri="{FF2B5EF4-FFF2-40B4-BE49-F238E27FC236}">
                <a16:creationId xmlns:a16="http://schemas.microsoft.com/office/drawing/2014/main" id="{E34DCD52-C31C-9C40-A2BA-0FB99382DE5B}"/>
              </a:ext>
            </a:extLst>
          </p:cNvPr>
          <p:cNvSpPr/>
          <p:nvPr/>
        </p:nvSpPr>
        <p:spPr>
          <a:xfrm>
            <a:off x="5725164" y="4690136"/>
            <a:ext cx="2242607" cy="1222532"/>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Estomac</a:t>
            </a:r>
          </a:p>
        </p:txBody>
      </p:sp>
      <p:sp>
        <p:nvSpPr>
          <p:cNvPr id="9" name="Rectangle 8">
            <a:extLst>
              <a:ext uri="{FF2B5EF4-FFF2-40B4-BE49-F238E27FC236}">
                <a16:creationId xmlns:a16="http://schemas.microsoft.com/office/drawing/2014/main" id="{7FDF2986-6883-4E4F-969B-CA47BFBC1369}"/>
              </a:ext>
            </a:extLst>
          </p:cNvPr>
          <p:cNvSpPr/>
          <p:nvPr/>
        </p:nvSpPr>
        <p:spPr>
          <a:xfrm>
            <a:off x="5725166" y="6000299"/>
            <a:ext cx="2242607" cy="788571"/>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Duodénum </a:t>
            </a:r>
          </a:p>
          <a:p>
            <a:pPr algn="ctr"/>
            <a:r>
              <a:rPr lang="fr-FR" dirty="0"/>
              <a:t>(&gt; angle </a:t>
            </a:r>
            <a:r>
              <a:rPr lang="fr-FR" dirty="0" err="1"/>
              <a:t>treitz</a:t>
            </a:r>
            <a:r>
              <a:rPr lang="fr-FR" dirty="0"/>
              <a:t>)</a:t>
            </a:r>
          </a:p>
        </p:txBody>
      </p:sp>
      <p:pic>
        <p:nvPicPr>
          <p:cNvPr id="10" name="Image 9">
            <a:extLst>
              <a:ext uri="{FF2B5EF4-FFF2-40B4-BE49-F238E27FC236}">
                <a16:creationId xmlns:a16="http://schemas.microsoft.com/office/drawing/2014/main" id="{0F4EBB7E-7FC3-6445-BFFF-9180C1C03DDE}"/>
              </a:ext>
            </a:extLst>
          </p:cNvPr>
          <p:cNvPicPr>
            <a:picLocks noChangeAspect="1"/>
          </p:cNvPicPr>
          <p:nvPr/>
        </p:nvPicPr>
        <p:blipFill>
          <a:blip r:embed="rId3"/>
          <a:stretch>
            <a:fillRect/>
          </a:stretch>
        </p:blipFill>
        <p:spPr>
          <a:xfrm>
            <a:off x="1672107" y="816981"/>
            <a:ext cx="3715824" cy="3413913"/>
          </a:xfrm>
          <a:prstGeom prst="rect">
            <a:avLst/>
          </a:prstGeom>
        </p:spPr>
      </p:pic>
      <p:cxnSp>
        <p:nvCxnSpPr>
          <p:cNvPr id="11" name="Connecteur droit avec flèche 10">
            <a:extLst>
              <a:ext uri="{FF2B5EF4-FFF2-40B4-BE49-F238E27FC236}">
                <a16:creationId xmlns:a16="http://schemas.microsoft.com/office/drawing/2014/main" id="{B4CE14E0-FB9A-1C4B-B522-7E06B5D05301}"/>
              </a:ext>
            </a:extLst>
          </p:cNvPr>
          <p:cNvCxnSpPr>
            <a:cxnSpLocks/>
          </p:cNvCxnSpPr>
          <p:nvPr/>
        </p:nvCxnSpPr>
        <p:spPr>
          <a:xfrm flipV="1">
            <a:off x="3381524" y="3072003"/>
            <a:ext cx="1681320" cy="863828"/>
          </a:xfrm>
          <a:prstGeom prst="straightConnector1">
            <a:avLst/>
          </a:prstGeom>
          <a:ln w="1270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8E3035F-051B-CB4D-B8B7-E3FFC0CCE840}"/>
              </a:ext>
            </a:extLst>
          </p:cNvPr>
          <p:cNvSpPr/>
          <p:nvPr/>
        </p:nvSpPr>
        <p:spPr>
          <a:xfrm>
            <a:off x="8137925" y="3456247"/>
            <a:ext cx="2440547" cy="1146259"/>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Varices +++</a:t>
            </a:r>
          </a:p>
          <a:p>
            <a:pPr algn="ctr"/>
            <a:r>
              <a:rPr lang="fr-FR" dirty="0"/>
              <a:t>Ulcère peptique</a:t>
            </a:r>
          </a:p>
          <a:p>
            <a:pPr algn="ctr"/>
            <a:r>
              <a:rPr lang="fr-FR" dirty="0"/>
              <a:t>Tumeur – Résections</a:t>
            </a:r>
          </a:p>
          <a:p>
            <a:pPr algn="ctr"/>
            <a:r>
              <a:rPr lang="fr-FR" dirty="0" err="1"/>
              <a:t>Sd</a:t>
            </a:r>
            <a:r>
              <a:rPr lang="fr-FR" dirty="0"/>
              <a:t> de Mallory Weiss</a:t>
            </a:r>
          </a:p>
        </p:txBody>
      </p:sp>
      <p:sp>
        <p:nvSpPr>
          <p:cNvPr id="13" name="Rectangle 12">
            <a:extLst>
              <a:ext uri="{FF2B5EF4-FFF2-40B4-BE49-F238E27FC236}">
                <a16:creationId xmlns:a16="http://schemas.microsoft.com/office/drawing/2014/main" id="{66DB6AEE-4BC7-034C-B6DA-D98C6AD6FA6C}"/>
              </a:ext>
            </a:extLst>
          </p:cNvPr>
          <p:cNvSpPr/>
          <p:nvPr/>
        </p:nvSpPr>
        <p:spPr>
          <a:xfrm>
            <a:off x="8137924" y="4690136"/>
            <a:ext cx="2440546" cy="1222533"/>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Ulcère +++</a:t>
            </a:r>
          </a:p>
          <a:p>
            <a:pPr algn="ctr"/>
            <a:r>
              <a:rPr lang="fr-FR" dirty="0"/>
              <a:t>Varices sous cardiales</a:t>
            </a:r>
          </a:p>
          <a:p>
            <a:pPr algn="ctr"/>
            <a:r>
              <a:rPr lang="fr-FR" dirty="0"/>
              <a:t>Tumeur-Résections</a:t>
            </a:r>
          </a:p>
          <a:p>
            <a:pPr algn="ctr"/>
            <a:r>
              <a:rPr lang="fr-FR" dirty="0"/>
              <a:t>Ulcère de Dieulafoy</a:t>
            </a:r>
          </a:p>
        </p:txBody>
      </p:sp>
      <p:sp>
        <p:nvSpPr>
          <p:cNvPr id="14" name="Rectangle 13">
            <a:extLst>
              <a:ext uri="{FF2B5EF4-FFF2-40B4-BE49-F238E27FC236}">
                <a16:creationId xmlns:a16="http://schemas.microsoft.com/office/drawing/2014/main" id="{3DE233D5-352E-4C47-B9AD-E953FC26A40F}"/>
              </a:ext>
            </a:extLst>
          </p:cNvPr>
          <p:cNvSpPr/>
          <p:nvPr/>
        </p:nvSpPr>
        <p:spPr>
          <a:xfrm>
            <a:off x="5697380" y="897953"/>
            <a:ext cx="4881092" cy="180719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r>
              <a:rPr lang="fr-FR" u="sng" dirty="0"/>
              <a:t>Symptômes:</a:t>
            </a:r>
          </a:p>
          <a:p>
            <a:pPr algn="ctr"/>
            <a:endParaRPr lang="fr-FR" u="sng" dirty="0"/>
          </a:p>
          <a:p>
            <a:r>
              <a:rPr lang="fr-FR" dirty="0">
                <a:solidFill>
                  <a:srgbClr val="FF0000"/>
                </a:solidFill>
              </a:rPr>
              <a:t>- </a:t>
            </a:r>
            <a:r>
              <a:rPr lang="fr-FR" u="sng" dirty="0">
                <a:solidFill>
                  <a:srgbClr val="FF0000"/>
                </a:solidFill>
              </a:rPr>
              <a:t>Hématémèse :</a:t>
            </a:r>
            <a:r>
              <a:rPr lang="fr-FR" dirty="0">
                <a:solidFill>
                  <a:srgbClr val="FF0000"/>
                </a:solidFill>
              </a:rPr>
              <a:t> </a:t>
            </a:r>
            <a:r>
              <a:rPr lang="fr-FR" dirty="0"/>
              <a:t>vomissements sanglants           </a:t>
            </a:r>
          </a:p>
          <a:p>
            <a:r>
              <a:rPr lang="fr-FR" dirty="0">
                <a:solidFill>
                  <a:schemeClr val="tx2"/>
                </a:solidFill>
              </a:rPr>
              <a:t>- </a:t>
            </a:r>
            <a:r>
              <a:rPr lang="fr-FR" u="sng" dirty="0">
                <a:solidFill>
                  <a:schemeClr val="tx2"/>
                </a:solidFill>
              </a:rPr>
              <a:t>Méléna :</a:t>
            </a:r>
            <a:r>
              <a:rPr lang="fr-FR" dirty="0">
                <a:solidFill>
                  <a:schemeClr val="tx2"/>
                </a:solidFill>
              </a:rPr>
              <a:t> </a:t>
            </a:r>
            <a:r>
              <a:rPr lang="fr-FR" dirty="0"/>
              <a:t>sang digéré, goudron, odeur typique</a:t>
            </a:r>
          </a:p>
          <a:p>
            <a:r>
              <a:rPr lang="fr-FR" dirty="0">
                <a:solidFill>
                  <a:srgbClr val="FF0000"/>
                </a:solidFill>
              </a:rPr>
              <a:t>- </a:t>
            </a:r>
            <a:r>
              <a:rPr lang="fr-FR" u="sng" dirty="0">
                <a:solidFill>
                  <a:srgbClr val="FF0000"/>
                </a:solidFill>
              </a:rPr>
              <a:t>Rectorragies :</a:t>
            </a:r>
            <a:r>
              <a:rPr lang="fr-FR" dirty="0">
                <a:solidFill>
                  <a:srgbClr val="FF0000"/>
                </a:solidFill>
              </a:rPr>
              <a:t> </a:t>
            </a:r>
            <a:r>
              <a:rPr lang="fr-FR" dirty="0"/>
              <a:t>sang rouge si débit &gt; capacité de digestion</a:t>
            </a:r>
          </a:p>
          <a:p>
            <a:pPr algn="ctr"/>
            <a:endParaRPr lang="fr-FR" dirty="0"/>
          </a:p>
        </p:txBody>
      </p:sp>
      <p:sp>
        <p:nvSpPr>
          <p:cNvPr id="15" name="Rectangle 14">
            <a:extLst>
              <a:ext uri="{FF2B5EF4-FFF2-40B4-BE49-F238E27FC236}">
                <a16:creationId xmlns:a16="http://schemas.microsoft.com/office/drawing/2014/main" id="{2320DC39-406B-E24F-8FEB-66FD43C79EB0}"/>
              </a:ext>
            </a:extLst>
          </p:cNvPr>
          <p:cNvSpPr/>
          <p:nvPr/>
        </p:nvSpPr>
        <p:spPr>
          <a:xfrm>
            <a:off x="6419075" y="2831443"/>
            <a:ext cx="3437699" cy="412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Étiologies :</a:t>
            </a:r>
          </a:p>
        </p:txBody>
      </p:sp>
      <p:pic>
        <p:nvPicPr>
          <p:cNvPr id="16" name="Image 15">
            <a:extLst>
              <a:ext uri="{FF2B5EF4-FFF2-40B4-BE49-F238E27FC236}">
                <a16:creationId xmlns:a16="http://schemas.microsoft.com/office/drawing/2014/main" id="{334BF22C-93AF-3D47-AD1B-2AFE3F248B28}"/>
              </a:ext>
            </a:extLst>
          </p:cNvPr>
          <p:cNvPicPr>
            <a:picLocks noChangeAspect="1"/>
          </p:cNvPicPr>
          <p:nvPr/>
        </p:nvPicPr>
        <p:blipFill rotWithShape="1">
          <a:blip r:embed="rId4"/>
          <a:srcRect l="10444" r="12058"/>
          <a:stretch/>
        </p:blipFill>
        <p:spPr>
          <a:xfrm>
            <a:off x="2084141" y="4230894"/>
            <a:ext cx="2886038" cy="2631979"/>
          </a:xfrm>
          <a:prstGeom prst="rect">
            <a:avLst/>
          </a:prstGeom>
        </p:spPr>
      </p:pic>
      <p:sp>
        <p:nvSpPr>
          <p:cNvPr id="17" name="Rectangle 16">
            <a:extLst>
              <a:ext uri="{FF2B5EF4-FFF2-40B4-BE49-F238E27FC236}">
                <a16:creationId xmlns:a16="http://schemas.microsoft.com/office/drawing/2014/main" id="{930CE073-2282-F44D-A54F-ECBB79959D39}"/>
              </a:ext>
            </a:extLst>
          </p:cNvPr>
          <p:cNvSpPr/>
          <p:nvPr/>
        </p:nvSpPr>
        <p:spPr>
          <a:xfrm>
            <a:off x="8137925" y="5994196"/>
            <a:ext cx="2440546" cy="79467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Ulcère +++</a:t>
            </a:r>
          </a:p>
          <a:p>
            <a:pPr algn="ctr"/>
            <a:r>
              <a:rPr lang="fr-FR" dirty="0"/>
              <a:t>Tumeur-Résections</a:t>
            </a:r>
          </a:p>
        </p:txBody>
      </p:sp>
    </p:spTree>
    <p:extLst>
      <p:ext uri="{BB962C8B-B14F-4D97-AF65-F5344CB8AC3E}">
        <p14:creationId xmlns:p14="http://schemas.microsoft.com/office/powerpoint/2010/main" val="2472355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8666"/>
            <a:ext cx="6540285" cy="1540363"/>
          </a:xfrm>
          <a:solidFill>
            <a:schemeClr val="accent6">
              <a:lumMod val="75000"/>
            </a:schemeClr>
          </a:solidFill>
        </p:spPr>
        <p:txBody>
          <a:bodyPr/>
          <a:lstStyle/>
          <a:p>
            <a:r>
              <a:rPr lang="fr-FR" sz="3600" dirty="0">
                <a:solidFill>
                  <a:schemeClr val="bg1"/>
                </a:solidFill>
              </a:rPr>
              <a:t>Œsophage: </a:t>
            </a:r>
            <a:br>
              <a:rPr lang="fr-FR" sz="3600" dirty="0">
                <a:solidFill>
                  <a:schemeClr val="bg1"/>
                </a:solidFill>
              </a:rPr>
            </a:br>
            <a:r>
              <a:rPr lang="fr-FR" sz="3600" dirty="0">
                <a:solidFill>
                  <a:schemeClr val="bg1"/>
                </a:solidFill>
              </a:rPr>
              <a:t>Rupture de varice œsophagienne</a:t>
            </a:r>
          </a:p>
        </p:txBody>
      </p:sp>
      <p:pic>
        <p:nvPicPr>
          <p:cNvPr id="7" name="Image 6">
            <a:extLst>
              <a:ext uri="{FF2B5EF4-FFF2-40B4-BE49-F238E27FC236}">
                <a16:creationId xmlns:a16="http://schemas.microsoft.com/office/drawing/2014/main" id="{98DD844D-CAE4-E641-B209-94ED63A52CC1}"/>
              </a:ext>
            </a:extLst>
          </p:cNvPr>
          <p:cNvPicPr>
            <a:picLocks noChangeAspect="1"/>
          </p:cNvPicPr>
          <p:nvPr/>
        </p:nvPicPr>
        <p:blipFill>
          <a:blip r:embed="rId2"/>
          <a:stretch>
            <a:fillRect/>
          </a:stretch>
        </p:blipFill>
        <p:spPr>
          <a:xfrm>
            <a:off x="1844221" y="1568453"/>
            <a:ext cx="3244266" cy="2688741"/>
          </a:xfrm>
          <a:prstGeom prst="rect">
            <a:avLst/>
          </a:prstGeom>
        </p:spPr>
      </p:pic>
      <p:pic>
        <p:nvPicPr>
          <p:cNvPr id="9" name="Image 8">
            <a:extLst>
              <a:ext uri="{FF2B5EF4-FFF2-40B4-BE49-F238E27FC236}">
                <a16:creationId xmlns:a16="http://schemas.microsoft.com/office/drawing/2014/main" id="{27C06012-0338-0849-84AF-70D6B3313EFE}"/>
              </a:ext>
            </a:extLst>
          </p:cNvPr>
          <p:cNvPicPr>
            <a:picLocks noChangeAspect="1"/>
          </p:cNvPicPr>
          <p:nvPr/>
        </p:nvPicPr>
        <p:blipFill rotWithShape="1">
          <a:blip r:embed="rId3"/>
          <a:srcRect b="8381"/>
          <a:stretch/>
        </p:blipFill>
        <p:spPr>
          <a:xfrm>
            <a:off x="5088488" y="1645727"/>
            <a:ext cx="2465055" cy="2299164"/>
          </a:xfrm>
          <a:prstGeom prst="rect">
            <a:avLst/>
          </a:prstGeom>
        </p:spPr>
      </p:pic>
      <p:sp>
        <p:nvSpPr>
          <p:cNvPr id="4" name="Rectangle 3">
            <a:extLst>
              <a:ext uri="{FF2B5EF4-FFF2-40B4-BE49-F238E27FC236}">
                <a16:creationId xmlns:a16="http://schemas.microsoft.com/office/drawing/2014/main" id="{E3940992-B5BB-384C-91BB-01BD19192225}"/>
              </a:ext>
            </a:extLst>
          </p:cNvPr>
          <p:cNvSpPr/>
          <p:nvPr/>
        </p:nvSpPr>
        <p:spPr>
          <a:xfrm>
            <a:off x="1623487" y="4375003"/>
            <a:ext cx="3685735" cy="1903919"/>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Focus Hypertension portale</a:t>
            </a:r>
          </a:p>
          <a:p>
            <a:pPr algn="ctr"/>
            <a:endParaRPr lang="fr-FR" dirty="0"/>
          </a:p>
          <a:p>
            <a:pPr marL="285750" indent="-285750" algn="ctr">
              <a:buFontTx/>
              <a:buChar char="-"/>
            </a:pPr>
            <a:r>
              <a:rPr lang="fr-FR" dirty="0"/>
              <a:t>Foie fibreux </a:t>
            </a:r>
            <a:r>
              <a:rPr lang="fr-FR" dirty="0">
                <a:sym typeface="Wingdings" pitchFamily="2" charset="2"/>
              </a:rPr>
              <a:t> </a:t>
            </a:r>
            <a:r>
              <a:rPr lang="fr-FR" dirty="0"/>
              <a:t>Bloc porte</a:t>
            </a:r>
          </a:p>
          <a:p>
            <a:pPr marL="285750" indent="-285750" algn="ctr">
              <a:buFontTx/>
              <a:buChar char="-"/>
            </a:pPr>
            <a:r>
              <a:rPr lang="fr-FR" dirty="0"/>
              <a:t>Gradient porto cave</a:t>
            </a:r>
          </a:p>
          <a:p>
            <a:pPr marL="285750" indent="-285750" algn="ctr">
              <a:buFontTx/>
              <a:buChar char="-"/>
            </a:pPr>
            <a:r>
              <a:rPr lang="fr-FR" dirty="0"/>
              <a:t>Voies de dérivations : varices</a:t>
            </a:r>
          </a:p>
          <a:p>
            <a:pPr marL="285750" indent="-285750" algn="ctr">
              <a:buFontTx/>
              <a:buChar char="-"/>
            </a:pPr>
            <a:r>
              <a:rPr lang="fr-FR" dirty="0"/>
              <a:t>Splénomégalie</a:t>
            </a:r>
          </a:p>
        </p:txBody>
      </p:sp>
      <p:pic>
        <p:nvPicPr>
          <p:cNvPr id="12" name="Image 11">
            <a:extLst>
              <a:ext uri="{FF2B5EF4-FFF2-40B4-BE49-F238E27FC236}">
                <a16:creationId xmlns:a16="http://schemas.microsoft.com/office/drawing/2014/main" id="{E91D7D9A-6313-9C44-8255-3156B4117C16}"/>
              </a:ext>
            </a:extLst>
          </p:cNvPr>
          <p:cNvPicPr>
            <a:picLocks noChangeAspect="1"/>
          </p:cNvPicPr>
          <p:nvPr/>
        </p:nvPicPr>
        <p:blipFill rotWithShape="1">
          <a:blip r:embed="rId4"/>
          <a:srcRect l="9363" r="8968"/>
          <a:stretch/>
        </p:blipFill>
        <p:spPr>
          <a:xfrm>
            <a:off x="7770054" y="1463994"/>
            <a:ext cx="2897946" cy="2356981"/>
          </a:xfrm>
          <a:prstGeom prst="rect">
            <a:avLst/>
          </a:prstGeom>
        </p:spPr>
      </p:pic>
      <p:sp>
        <p:nvSpPr>
          <p:cNvPr id="13" name="Rectangle 12">
            <a:extLst>
              <a:ext uri="{FF2B5EF4-FFF2-40B4-BE49-F238E27FC236}">
                <a16:creationId xmlns:a16="http://schemas.microsoft.com/office/drawing/2014/main" id="{FB673063-956C-E44E-BB9A-5AC080EBAD9F}"/>
              </a:ext>
            </a:extLst>
          </p:cNvPr>
          <p:cNvSpPr/>
          <p:nvPr/>
        </p:nvSpPr>
        <p:spPr>
          <a:xfrm>
            <a:off x="7553542" y="3576375"/>
            <a:ext cx="2082018" cy="2813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Rupture de varices</a:t>
            </a:r>
          </a:p>
        </p:txBody>
      </p:sp>
      <p:sp>
        <p:nvSpPr>
          <p:cNvPr id="11" name="Rectangle 10">
            <a:extLst>
              <a:ext uri="{FF2B5EF4-FFF2-40B4-BE49-F238E27FC236}">
                <a16:creationId xmlns:a16="http://schemas.microsoft.com/office/drawing/2014/main" id="{8AA4C30C-8B92-964F-832C-731F05B56FCA}"/>
              </a:ext>
            </a:extLst>
          </p:cNvPr>
          <p:cNvSpPr/>
          <p:nvPr/>
        </p:nvSpPr>
        <p:spPr>
          <a:xfrm>
            <a:off x="8227454" y="-8666"/>
            <a:ext cx="2440547" cy="1465425"/>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a:t>Oesophage</a:t>
            </a:r>
            <a:r>
              <a:rPr lang="fr-FR" dirty="0"/>
              <a:t>:</a:t>
            </a:r>
          </a:p>
          <a:p>
            <a:pPr algn="ctr"/>
            <a:r>
              <a:rPr lang="fr-FR" dirty="0"/>
              <a:t>Varices +++</a:t>
            </a:r>
          </a:p>
          <a:p>
            <a:pPr algn="ctr"/>
            <a:r>
              <a:rPr lang="fr-FR" dirty="0"/>
              <a:t>Ulcère peptique</a:t>
            </a:r>
          </a:p>
          <a:p>
            <a:pPr algn="ctr"/>
            <a:r>
              <a:rPr lang="fr-FR" dirty="0"/>
              <a:t>Tumeur – Résections</a:t>
            </a:r>
          </a:p>
          <a:p>
            <a:pPr algn="ctr"/>
            <a:r>
              <a:rPr lang="fr-FR" dirty="0" err="1"/>
              <a:t>Sd</a:t>
            </a:r>
            <a:r>
              <a:rPr lang="fr-FR" dirty="0"/>
              <a:t> de Mallory Weiss</a:t>
            </a:r>
          </a:p>
        </p:txBody>
      </p:sp>
      <p:pic>
        <p:nvPicPr>
          <p:cNvPr id="3" name="Image 2">
            <a:extLst>
              <a:ext uri="{FF2B5EF4-FFF2-40B4-BE49-F238E27FC236}">
                <a16:creationId xmlns:a16="http://schemas.microsoft.com/office/drawing/2014/main" id="{90D285D9-3374-054E-A02C-B62587DC8FB5}"/>
              </a:ext>
            </a:extLst>
          </p:cNvPr>
          <p:cNvPicPr>
            <a:picLocks noChangeAspect="1"/>
          </p:cNvPicPr>
          <p:nvPr/>
        </p:nvPicPr>
        <p:blipFill>
          <a:blip r:embed="rId5"/>
          <a:stretch>
            <a:fillRect/>
          </a:stretch>
        </p:blipFill>
        <p:spPr>
          <a:xfrm>
            <a:off x="5455889" y="4128200"/>
            <a:ext cx="5187995" cy="2612840"/>
          </a:xfrm>
          <a:prstGeom prst="rect">
            <a:avLst/>
          </a:prstGeom>
        </p:spPr>
      </p:pic>
    </p:spTree>
    <p:extLst>
      <p:ext uri="{BB962C8B-B14F-4D97-AF65-F5344CB8AC3E}">
        <p14:creationId xmlns:p14="http://schemas.microsoft.com/office/powerpoint/2010/main" val="1780349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E240E7C-E59E-3842-9E8A-25DDEBA78898}"/>
              </a:ext>
            </a:extLst>
          </p:cNvPr>
          <p:cNvSpPr>
            <a:spLocks noGrp="1"/>
          </p:cNvSpPr>
          <p:nvPr>
            <p:ph idx="1"/>
          </p:nvPr>
        </p:nvSpPr>
        <p:spPr>
          <a:xfrm>
            <a:off x="1524000" y="1925665"/>
            <a:ext cx="8229600" cy="4525963"/>
          </a:xfrm>
        </p:spPr>
        <p:txBody>
          <a:bodyPr/>
          <a:lstStyle/>
          <a:p>
            <a:pPr lvl="1"/>
            <a:r>
              <a:rPr lang="fr-FR" dirty="0"/>
              <a:t>Signes de cirrhose</a:t>
            </a:r>
          </a:p>
          <a:p>
            <a:pPr lvl="2"/>
            <a:r>
              <a:rPr lang="fr-FR" dirty="0"/>
              <a:t>Insuffisance hépatocellulaire</a:t>
            </a:r>
          </a:p>
          <a:p>
            <a:pPr lvl="3"/>
            <a:r>
              <a:rPr lang="fr-FR" dirty="0"/>
              <a:t>Angiomes stellaires &gt; 5</a:t>
            </a:r>
          </a:p>
          <a:p>
            <a:pPr lvl="3"/>
            <a:r>
              <a:rPr lang="fr-FR" dirty="0"/>
              <a:t>Ictère cutanéomuqueux</a:t>
            </a:r>
          </a:p>
          <a:p>
            <a:pPr lvl="3"/>
            <a:r>
              <a:rPr lang="fr-FR" dirty="0"/>
              <a:t>Érythrose palmaire</a:t>
            </a:r>
          </a:p>
          <a:p>
            <a:pPr lvl="3"/>
            <a:r>
              <a:rPr lang="fr-FR" dirty="0"/>
              <a:t>Ongles blancs (lunule augmentée)</a:t>
            </a:r>
          </a:p>
          <a:p>
            <a:pPr lvl="2"/>
            <a:r>
              <a:rPr lang="fr-FR" dirty="0"/>
              <a:t>HTP</a:t>
            </a:r>
          </a:p>
          <a:p>
            <a:pPr lvl="3"/>
            <a:r>
              <a:rPr lang="fr-FR" dirty="0"/>
              <a:t>Circulation collatérale</a:t>
            </a:r>
          </a:p>
          <a:p>
            <a:pPr lvl="3"/>
            <a:r>
              <a:rPr lang="fr-FR" dirty="0"/>
              <a:t>Splénomégalie</a:t>
            </a:r>
          </a:p>
          <a:p>
            <a:pPr lvl="3"/>
            <a:r>
              <a:rPr lang="fr-FR" dirty="0"/>
              <a:t>Ascite</a:t>
            </a:r>
          </a:p>
          <a:p>
            <a:pPr lvl="2"/>
            <a:r>
              <a:rPr lang="fr-FR" dirty="0"/>
              <a:t>Foie de cirrhose</a:t>
            </a:r>
          </a:p>
          <a:p>
            <a:pPr lvl="3"/>
            <a:r>
              <a:rPr lang="fr-FR" dirty="0"/>
              <a:t>Hépatomégalie à bord inférieur tranchant</a:t>
            </a:r>
          </a:p>
        </p:txBody>
      </p:sp>
      <p:sp>
        <p:nvSpPr>
          <p:cNvPr id="4" name="Titre 1">
            <a:extLst>
              <a:ext uri="{FF2B5EF4-FFF2-40B4-BE49-F238E27FC236}">
                <a16:creationId xmlns:a16="http://schemas.microsoft.com/office/drawing/2014/main" id="{DBC934D2-82D0-3E43-B8E5-F1F1FEC5886E}"/>
              </a:ext>
            </a:extLst>
          </p:cNvPr>
          <p:cNvSpPr txBox="1">
            <a:spLocks/>
          </p:cNvSpPr>
          <p:nvPr/>
        </p:nvSpPr>
        <p:spPr bwMode="auto">
          <a:xfrm>
            <a:off x="1524001" y="1"/>
            <a:ext cx="6540285" cy="1540363"/>
          </a:xfrm>
          <a:prstGeom prst="rect">
            <a:avLst/>
          </a:prstGeom>
          <a:solidFill>
            <a:schemeClr val="accent6">
              <a:lumMod val="7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sz="3600">
                <a:solidFill>
                  <a:schemeClr val="bg1"/>
                </a:solidFill>
              </a:rPr>
              <a:t>Œsophage: </a:t>
            </a:r>
            <a:br>
              <a:rPr lang="fr-FR" sz="3600">
                <a:solidFill>
                  <a:schemeClr val="bg1"/>
                </a:solidFill>
              </a:rPr>
            </a:br>
            <a:r>
              <a:rPr lang="fr-FR" sz="3600">
                <a:solidFill>
                  <a:schemeClr val="bg1"/>
                </a:solidFill>
              </a:rPr>
              <a:t>Rupture de varice œsophagienne</a:t>
            </a:r>
            <a:endParaRPr lang="fr-FR" sz="3600" dirty="0">
              <a:solidFill>
                <a:schemeClr val="bg1"/>
              </a:solidFill>
            </a:endParaRPr>
          </a:p>
        </p:txBody>
      </p:sp>
      <p:pic>
        <p:nvPicPr>
          <p:cNvPr id="5" name="Image 4">
            <a:extLst>
              <a:ext uri="{FF2B5EF4-FFF2-40B4-BE49-F238E27FC236}">
                <a16:creationId xmlns:a16="http://schemas.microsoft.com/office/drawing/2014/main" id="{6EAC5E5C-7037-D642-9AE0-EEA054DE47ED}"/>
              </a:ext>
            </a:extLst>
          </p:cNvPr>
          <p:cNvPicPr>
            <a:picLocks noChangeAspect="1"/>
          </p:cNvPicPr>
          <p:nvPr/>
        </p:nvPicPr>
        <p:blipFill>
          <a:blip r:embed="rId2"/>
          <a:stretch>
            <a:fillRect/>
          </a:stretch>
        </p:blipFill>
        <p:spPr>
          <a:xfrm>
            <a:off x="8064286" y="0"/>
            <a:ext cx="2603715" cy="2169762"/>
          </a:xfrm>
          <a:prstGeom prst="rect">
            <a:avLst/>
          </a:prstGeom>
        </p:spPr>
      </p:pic>
      <p:pic>
        <p:nvPicPr>
          <p:cNvPr id="6" name="Image 5">
            <a:extLst>
              <a:ext uri="{FF2B5EF4-FFF2-40B4-BE49-F238E27FC236}">
                <a16:creationId xmlns:a16="http://schemas.microsoft.com/office/drawing/2014/main" id="{3C1B984F-D74A-894A-8E01-C7E5B8A39A2C}"/>
              </a:ext>
            </a:extLst>
          </p:cNvPr>
          <p:cNvPicPr>
            <a:picLocks noChangeAspect="1"/>
          </p:cNvPicPr>
          <p:nvPr/>
        </p:nvPicPr>
        <p:blipFill>
          <a:blip r:embed="rId3"/>
          <a:stretch>
            <a:fillRect/>
          </a:stretch>
        </p:blipFill>
        <p:spPr>
          <a:xfrm>
            <a:off x="7904325" y="5100638"/>
            <a:ext cx="2835743" cy="1757362"/>
          </a:xfrm>
          <a:prstGeom prst="rect">
            <a:avLst/>
          </a:prstGeom>
        </p:spPr>
      </p:pic>
      <p:pic>
        <p:nvPicPr>
          <p:cNvPr id="7" name="Image 6">
            <a:extLst>
              <a:ext uri="{FF2B5EF4-FFF2-40B4-BE49-F238E27FC236}">
                <a16:creationId xmlns:a16="http://schemas.microsoft.com/office/drawing/2014/main" id="{D672B336-665A-864B-9B97-8852F971FE06}"/>
              </a:ext>
            </a:extLst>
          </p:cNvPr>
          <p:cNvPicPr>
            <a:picLocks noChangeAspect="1"/>
          </p:cNvPicPr>
          <p:nvPr/>
        </p:nvPicPr>
        <p:blipFill>
          <a:blip r:embed="rId4"/>
          <a:stretch>
            <a:fillRect/>
          </a:stretch>
        </p:blipFill>
        <p:spPr>
          <a:xfrm>
            <a:off x="7090540" y="2290186"/>
            <a:ext cx="3577460" cy="2690028"/>
          </a:xfrm>
          <a:prstGeom prst="rect">
            <a:avLst/>
          </a:prstGeom>
        </p:spPr>
      </p:pic>
    </p:spTree>
    <p:extLst>
      <p:ext uri="{BB962C8B-B14F-4D97-AF65-F5344CB8AC3E}">
        <p14:creationId xmlns:p14="http://schemas.microsoft.com/office/powerpoint/2010/main" val="3204302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QI</a:t>
            </a:r>
          </a:p>
        </p:txBody>
      </p:sp>
      <p:sp>
        <p:nvSpPr>
          <p:cNvPr id="3" name="Espace réservé du contenu 2"/>
          <p:cNvSpPr>
            <a:spLocks noGrp="1"/>
          </p:cNvSpPr>
          <p:nvPr>
            <p:ph idx="1"/>
          </p:nvPr>
        </p:nvSpPr>
        <p:spPr>
          <a:xfrm>
            <a:off x="609600" y="1311277"/>
            <a:ext cx="9601200" cy="4525963"/>
          </a:xfrm>
        </p:spPr>
        <p:txBody>
          <a:bodyPr/>
          <a:lstStyle/>
          <a:p>
            <a:pPr marL="514350" indent="-514350">
              <a:buAutoNum type="alphaLcParenR"/>
            </a:pPr>
            <a:r>
              <a:rPr lang="fr-FR" sz="2800" dirty="0"/>
              <a:t>L’hémorragie digestive est haute lorsque le saignement est situé dans le tube digestif en amont de l’angle de </a:t>
            </a:r>
            <a:r>
              <a:rPr lang="fr-FR" sz="2800" dirty="0" err="1"/>
              <a:t>Treitz</a:t>
            </a:r>
            <a:endParaRPr lang="fr-FR" sz="2800" dirty="0"/>
          </a:p>
          <a:p>
            <a:pPr marL="514350" indent="-514350">
              <a:buAutoNum type="alphaLcParenR"/>
            </a:pPr>
            <a:r>
              <a:rPr lang="fr-FR" sz="2800" dirty="0" err="1"/>
              <a:t>Hématochézie</a:t>
            </a:r>
            <a:r>
              <a:rPr lang="fr-FR" sz="2800" dirty="0"/>
              <a:t> est synonyme de rectorragie</a:t>
            </a:r>
          </a:p>
          <a:p>
            <a:pPr marL="514350" indent="-514350">
              <a:buAutoNum type="alphaLcParenR"/>
            </a:pPr>
            <a:r>
              <a:rPr lang="fr-FR" sz="2800" dirty="0"/>
              <a:t>Les mélénas sont toujours liés à un saignement digestif en amont de l’angle </a:t>
            </a:r>
            <a:r>
              <a:rPr lang="fr-FR" sz="2800" dirty="0" err="1"/>
              <a:t>duodénojéjunal</a:t>
            </a:r>
            <a:endParaRPr lang="fr-FR" sz="2800" dirty="0"/>
          </a:p>
          <a:p>
            <a:pPr marL="514350" indent="-514350">
              <a:buAutoNum type="alphaLcParenR"/>
            </a:pPr>
            <a:r>
              <a:rPr lang="fr-FR" sz="2800" dirty="0"/>
              <a:t>Les hématémèses peuvent être un signe d’hémorragie digestive basse</a:t>
            </a:r>
          </a:p>
          <a:p>
            <a:pPr marL="514350" indent="-514350">
              <a:buAutoNum type="alphaLcParenR"/>
            </a:pPr>
            <a:r>
              <a:rPr lang="fr-FR" sz="2800" dirty="0"/>
              <a:t>Les rectorragies abondantes avec signes de choc doivent faire rechercher d’abord une étiologie digestive haute par gastroscopie.</a:t>
            </a:r>
          </a:p>
        </p:txBody>
      </p:sp>
    </p:spTree>
    <p:extLst>
      <p:ext uri="{BB962C8B-B14F-4D97-AF65-F5344CB8AC3E}">
        <p14:creationId xmlns:p14="http://schemas.microsoft.com/office/powerpoint/2010/main" val="3575898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ABD2A2-DA8C-214D-AF0D-A79CA3FF2D18}"/>
              </a:ext>
            </a:extLst>
          </p:cNvPr>
          <p:cNvSpPr/>
          <p:nvPr/>
        </p:nvSpPr>
        <p:spPr>
          <a:xfrm>
            <a:off x="2160309" y="89534"/>
            <a:ext cx="7008829" cy="6924973"/>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rPr>
              <a:t>Monsieur A, 49 ans, tenancier de bar, se présente aux urgences pour vomissements sanglants abondants évoluant depuis 4 heures, et vous remarquez que ses genoux sont marbrés et sa tension n’est que de 75/45.</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b="1" dirty="0">
                <a:latin typeface="Tahoma" panose="020B0604030504040204" pitchFamily="34" charset="0"/>
                <a:ea typeface="Times New Roman" panose="02020603050405020304" pitchFamily="18" charset="0"/>
              </a:rPr>
              <a:t>A l’interrogatoire, on apprend auprès de sa famille qu’il est rentré alcoolisé après une fête de famille et s’est mis à vomir du sang. Ils vous apprennent qu’il fume et consomme régulièrement de l’alcool. Le bilan que vous piquez en urgence retrouve une hémoglobine à 6 g/</a:t>
            </a:r>
            <a:r>
              <a:rPr lang="fr-FR" b="1" dirty="0" err="1">
                <a:latin typeface="Tahoma" panose="020B0604030504040204" pitchFamily="34" charset="0"/>
                <a:ea typeface="Times New Roman" panose="02020603050405020304" pitchFamily="18" charset="0"/>
              </a:rPr>
              <a:t>dL</a:t>
            </a:r>
            <a:r>
              <a:rPr lang="fr-FR" b="1" dirty="0">
                <a:latin typeface="Tahoma" panose="020B0604030504040204" pitchFamily="34" charset="0"/>
                <a:ea typeface="Times New Roman" panose="02020603050405020304" pitchFamily="18" charset="0"/>
              </a:rPr>
              <a:t>.</a:t>
            </a:r>
          </a:p>
          <a:p>
            <a:pPr algn="just">
              <a:spcAft>
                <a:spcPts val="0"/>
              </a:spcAft>
            </a:pPr>
            <a:endParaRPr lang="fr-FR" sz="2000" b="1" dirty="0">
              <a:latin typeface="Times New Roman" panose="02020603050405020304" pitchFamily="18" charset="0"/>
              <a:ea typeface="Times New Roman" panose="02020603050405020304" pitchFamily="18" charset="0"/>
            </a:endParaRPr>
          </a:p>
          <a:p>
            <a:pPr algn="just">
              <a:spcAft>
                <a:spcPts val="0"/>
              </a:spcAft>
            </a:pPr>
            <a:r>
              <a:rPr lang="fr-FR" sz="2000" b="1" dirty="0">
                <a:latin typeface="Times New Roman" panose="02020603050405020304" pitchFamily="18" charset="0"/>
                <a:ea typeface="Times New Roman" panose="02020603050405020304" pitchFamily="18" charset="0"/>
              </a:rPr>
              <a:t>3) Quels sont les principes de votre réanimation (QRM)?</a:t>
            </a:r>
          </a:p>
          <a:p>
            <a:pPr marL="457200" indent="-457200" algn="just">
              <a:spcAft>
                <a:spcPts val="0"/>
              </a:spcAft>
              <a:buAutoNum type="alphaLcParenR"/>
            </a:pPr>
            <a:r>
              <a:rPr lang="fr-FR" sz="2000" b="1" dirty="0">
                <a:latin typeface="Times New Roman" panose="02020603050405020304" pitchFamily="18" charset="0"/>
                <a:ea typeface="Times New Roman" panose="02020603050405020304" pitchFamily="18" charset="0"/>
              </a:rPr>
              <a:t>Remplissage par </a:t>
            </a:r>
            <a:r>
              <a:rPr lang="fr-FR" sz="2000" b="1" dirty="0" err="1">
                <a:latin typeface="Times New Roman" panose="02020603050405020304" pitchFamily="18" charset="0"/>
                <a:ea typeface="Times New Roman" panose="02020603050405020304" pitchFamily="18" charset="0"/>
              </a:rPr>
              <a:t>cristalloides</a:t>
            </a:r>
            <a:r>
              <a:rPr lang="fr-FR" sz="2000" b="1" dirty="0">
                <a:latin typeface="Times New Roman" panose="02020603050405020304" pitchFamily="18" charset="0"/>
                <a:ea typeface="Times New Roman" panose="02020603050405020304" pitchFamily="18" charset="0"/>
              </a:rPr>
              <a:t> pour objectif tensionnel à 80-90 </a:t>
            </a:r>
            <a:r>
              <a:rPr lang="fr-FR" sz="2000" b="1" dirty="0" err="1">
                <a:latin typeface="Times New Roman" panose="02020603050405020304" pitchFamily="18" charset="0"/>
                <a:ea typeface="Times New Roman" panose="02020603050405020304" pitchFamily="18" charset="0"/>
              </a:rPr>
              <a:t>mmHg</a:t>
            </a:r>
            <a:r>
              <a:rPr lang="fr-FR" sz="2000" b="1" dirty="0">
                <a:latin typeface="Times New Roman" panose="02020603050405020304" pitchFamily="18" charset="0"/>
                <a:ea typeface="Times New Roman" panose="02020603050405020304" pitchFamily="18" charset="0"/>
              </a:rPr>
              <a:t> de tension systolique</a:t>
            </a:r>
          </a:p>
          <a:p>
            <a:pPr marL="457200" indent="-457200" algn="just">
              <a:spcAft>
                <a:spcPts val="0"/>
              </a:spcAft>
              <a:buFontTx/>
              <a:buAutoNum type="alphaLcParenR"/>
            </a:pPr>
            <a:r>
              <a:rPr lang="fr-FR" sz="2000" b="1" dirty="0">
                <a:latin typeface="Times New Roman" panose="02020603050405020304" pitchFamily="18" charset="0"/>
                <a:ea typeface="Times New Roman" panose="02020603050405020304" pitchFamily="18" charset="0"/>
              </a:rPr>
              <a:t>Remplissage par </a:t>
            </a:r>
            <a:r>
              <a:rPr lang="fr-FR" sz="2000" b="1" dirty="0" err="1">
                <a:latin typeface="Times New Roman" panose="02020603050405020304" pitchFamily="18" charset="0"/>
                <a:ea typeface="Times New Roman" panose="02020603050405020304" pitchFamily="18" charset="0"/>
              </a:rPr>
              <a:t>hydroxyethylstarch</a:t>
            </a:r>
            <a:r>
              <a:rPr lang="fr-FR" sz="2000" b="1" dirty="0">
                <a:latin typeface="Times New Roman" panose="02020603050405020304" pitchFamily="18" charset="0"/>
                <a:ea typeface="Times New Roman" panose="02020603050405020304" pitchFamily="18" charset="0"/>
              </a:rPr>
              <a:t> (</a:t>
            </a:r>
            <a:r>
              <a:rPr lang="fr-FR" sz="2000" b="1" dirty="0" err="1">
                <a:latin typeface="Times New Roman" panose="02020603050405020304" pitchFamily="18" charset="0"/>
                <a:ea typeface="Times New Roman" panose="02020603050405020304" pitchFamily="18" charset="0"/>
              </a:rPr>
              <a:t>Voluven</a:t>
            </a:r>
            <a:r>
              <a:rPr lang="fr-FR" sz="2000" b="1" dirty="0">
                <a:latin typeface="Times New Roman" panose="02020603050405020304" pitchFamily="18" charset="0"/>
                <a:ea typeface="Times New Roman" panose="02020603050405020304" pitchFamily="18" charset="0"/>
              </a:rPr>
              <a:t>®) pour objectif tensionnel à 8-9 de tension systolique</a:t>
            </a:r>
          </a:p>
          <a:p>
            <a:pPr marL="457200" indent="-457200" algn="just">
              <a:spcAft>
                <a:spcPts val="0"/>
              </a:spcAft>
              <a:buAutoNum type="alphaLcParenR"/>
            </a:pPr>
            <a:r>
              <a:rPr lang="fr-FR" sz="2000" b="1" dirty="0">
                <a:latin typeface="Times New Roman" panose="02020603050405020304" pitchFamily="18" charset="0"/>
                <a:ea typeface="Times New Roman" panose="02020603050405020304" pitchFamily="18" charset="0"/>
              </a:rPr>
              <a:t>Transfusion de sang pour objectif d’hémoglobine entre 7 et 9 g/dl en l’absence de coronaropathie</a:t>
            </a:r>
          </a:p>
          <a:p>
            <a:pPr marL="457200" indent="-457200" algn="just">
              <a:spcAft>
                <a:spcPts val="0"/>
              </a:spcAft>
              <a:buAutoNum type="alphaLcParenR"/>
            </a:pPr>
            <a:r>
              <a:rPr lang="fr-FR" sz="2000" b="1" dirty="0">
                <a:latin typeface="Times New Roman" panose="02020603050405020304" pitchFamily="18" charset="0"/>
                <a:ea typeface="Times New Roman" panose="02020603050405020304" pitchFamily="18" charset="0"/>
              </a:rPr>
              <a:t>Introduction d’adrénaline si tension systolique inférieure à 80 </a:t>
            </a:r>
            <a:r>
              <a:rPr lang="fr-FR" sz="2000" b="1" dirty="0" err="1">
                <a:latin typeface="Times New Roman" panose="02020603050405020304" pitchFamily="18" charset="0"/>
                <a:ea typeface="Times New Roman" panose="02020603050405020304" pitchFamily="18" charset="0"/>
              </a:rPr>
              <a:t>mmHg</a:t>
            </a:r>
            <a:r>
              <a:rPr lang="fr-FR" sz="2000" b="1" dirty="0">
                <a:latin typeface="Times New Roman" panose="02020603050405020304" pitchFamily="18" charset="0"/>
                <a:ea typeface="Times New Roman" panose="02020603050405020304" pitchFamily="18" charset="0"/>
              </a:rPr>
              <a:t> malgré le remplissage</a:t>
            </a:r>
          </a:p>
          <a:p>
            <a:pPr marL="457200" indent="-457200" algn="just">
              <a:spcAft>
                <a:spcPts val="0"/>
              </a:spcAft>
              <a:buAutoNum type="alphaLcParenR"/>
            </a:pPr>
            <a:r>
              <a:rPr lang="fr-FR" sz="2000" b="1" dirty="0">
                <a:latin typeface="Times New Roman" panose="02020603050405020304" pitchFamily="18" charset="0"/>
                <a:ea typeface="Times New Roman" panose="02020603050405020304" pitchFamily="18" charset="0"/>
              </a:rPr>
              <a:t>Il est recommandé commencer la perfusion de plasma rapidement en parallèle de la transfusion dans un ratio compris entre 1 CGR/1 plasma et 2 CGR/1 plasma</a:t>
            </a:r>
          </a:p>
          <a:p>
            <a:pPr marL="457200" indent="-457200" algn="just">
              <a:spcAft>
                <a:spcPts val="0"/>
              </a:spcAft>
              <a:buAutoNum type="alphaLcParenR"/>
            </a:pPr>
            <a:endParaRPr lang="fr-FR" sz="2000" b="1" dirty="0">
              <a:latin typeface="Tahoma" panose="020B0604030504040204" pitchFamily="34" charset="0"/>
              <a:ea typeface="Times New Roman" panose="02020603050405020304" pitchFamily="18" charset="0"/>
            </a:endParaRPr>
          </a:p>
        </p:txBody>
      </p:sp>
    </p:spTree>
    <p:extLst>
      <p:ext uri="{BB962C8B-B14F-4D97-AF65-F5344CB8AC3E}">
        <p14:creationId xmlns:p14="http://schemas.microsoft.com/office/powerpoint/2010/main" val="3230939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DC8AC-01BD-FB47-8B7C-7D9C8C3C79FF}"/>
              </a:ext>
            </a:extLst>
          </p:cNvPr>
          <p:cNvSpPr/>
          <p:nvPr/>
        </p:nvSpPr>
        <p:spPr>
          <a:xfrm>
            <a:off x="1772479" y="129210"/>
            <a:ext cx="8637105" cy="3139321"/>
          </a:xfrm>
          <a:prstGeom prst="rect">
            <a:avLst/>
          </a:prstGeom>
        </p:spPr>
        <p:txBody>
          <a:bodyPr wrap="square">
            <a:spAutoFit/>
          </a:bodyPr>
          <a:lstStyle/>
          <a:p>
            <a:pPr algn="just">
              <a:spcAft>
                <a:spcPts val="0"/>
              </a:spcAft>
            </a:pPr>
            <a:r>
              <a:rPr lang="fr-FR" b="1" dirty="0">
                <a:latin typeface="Times New Roman" panose="02020603050405020304" pitchFamily="18" charset="0"/>
                <a:ea typeface="Times New Roman" panose="02020603050405020304" pitchFamily="18" charset="0"/>
              </a:rPr>
              <a:t>Quels sont les principes de votre réanimation (QRM)?</a:t>
            </a:r>
          </a:p>
          <a:p>
            <a:pPr marL="457200" indent="-457200" algn="just">
              <a:spcAft>
                <a:spcPts val="0"/>
              </a:spcAft>
              <a:buAutoNum type="alphaLcParenR"/>
            </a:pPr>
            <a:r>
              <a:rPr lang="fr-FR" b="1" dirty="0">
                <a:solidFill>
                  <a:srgbClr val="00B050"/>
                </a:solidFill>
                <a:latin typeface="Times New Roman" panose="02020603050405020304" pitchFamily="18" charset="0"/>
                <a:ea typeface="Times New Roman" panose="02020603050405020304" pitchFamily="18" charset="0"/>
              </a:rPr>
              <a:t>Remplissage par </a:t>
            </a:r>
            <a:r>
              <a:rPr lang="fr-FR" b="1" dirty="0" err="1">
                <a:solidFill>
                  <a:srgbClr val="00B050"/>
                </a:solidFill>
                <a:latin typeface="Times New Roman" panose="02020603050405020304" pitchFamily="18" charset="0"/>
                <a:ea typeface="Times New Roman" panose="02020603050405020304" pitchFamily="18" charset="0"/>
              </a:rPr>
              <a:t>cristalloides</a:t>
            </a:r>
            <a:r>
              <a:rPr lang="fr-FR" b="1" dirty="0">
                <a:solidFill>
                  <a:srgbClr val="00B050"/>
                </a:solidFill>
                <a:latin typeface="Times New Roman" panose="02020603050405020304" pitchFamily="18" charset="0"/>
                <a:ea typeface="Times New Roman" panose="02020603050405020304" pitchFamily="18" charset="0"/>
              </a:rPr>
              <a:t> pour objectif tensionnel à 80-90 </a:t>
            </a:r>
            <a:r>
              <a:rPr lang="fr-FR" b="1" dirty="0" err="1">
                <a:solidFill>
                  <a:srgbClr val="00B050"/>
                </a:solidFill>
                <a:latin typeface="Times New Roman" panose="02020603050405020304" pitchFamily="18" charset="0"/>
                <a:ea typeface="Times New Roman" panose="02020603050405020304" pitchFamily="18" charset="0"/>
              </a:rPr>
              <a:t>mmHg</a:t>
            </a:r>
            <a:r>
              <a:rPr lang="fr-FR" b="1" dirty="0">
                <a:solidFill>
                  <a:srgbClr val="00B050"/>
                </a:solidFill>
                <a:latin typeface="Times New Roman" panose="02020603050405020304" pitchFamily="18" charset="0"/>
                <a:ea typeface="Times New Roman" panose="02020603050405020304" pitchFamily="18" charset="0"/>
              </a:rPr>
              <a:t> de tension systolique</a:t>
            </a:r>
          </a:p>
          <a:p>
            <a:pPr marL="457200" indent="-457200" algn="just">
              <a:spcAft>
                <a:spcPts val="0"/>
              </a:spcAft>
              <a:buFontTx/>
              <a:buAutoNum type="alphaLcParenR"/>
            </a:pPr>
            <a:r>
              <a:rPr lang="fr-FR" b="1" dirty="0">
                <a:solidFill>
                  <a:srgbClr val="FF0000"/>
                </a:solidFill>
                <a:latin typeface="Times New Roman" panose="02020603050405020304" pitchFamily="18" charset="0"/>
                <a:ea typeface="Times New Roman" panose="02020603050405020304" pitchFamily="18" charset="0"/>
              </a:rPr>
              <a:t>Remplissage par </a:t>
            </a:r>
            <a:r>
              <a:rPr lang="fr-FR" b="1" dirty="0" err="1">
                <a:solidFill>
                  <a:srgbClr val="FF0000"/>
                </a:solidFill>
                <a:latin typeface="Times New Roman" panose="02020603050405020304" pitchFamily="18" charset="0"/>
                <a:ea typeface="Times New Roman" panose="02020603050405020304" pitchFamily="18" charset="0"/>
              </a:rPr>
              <a:t>hydroxyethylstarch</a:t>
            </a:r>
            <a:r>
              <a:rPr lang="fr-FR" b="1" dirty="0">
                <a:solidFill>
                  <a:srgbClr val="FF0000"/>
                </a:solidFill>
                <a:latin typeface="Times New Roman" panose="02020603050405020304" pitchFamily="18" charset="0"/>
                <a:ea typeface="Times New Roman" panose="02020603050405020304" pitchFamily="18" charset="0"/>
              </a:rPr>
              <a:t> (</a:t>
            </a:r>
            <a:r>
              <a:rPr lang="fr-FR" b="1" dirty="0" err="1">
                <a:solidFill>
                  <a:srgbClr val="FF0000"/>
                </a:solidFill>
                <a:latin typeface="Times New Roman" panose="02020603050405020304" pitchFamily="18" charset="0"/>
                <a:ea typeface="Times New Roman" panose="02020603050405020304" pitchFamily="18" charset="0"/>
              </a:rPr>
              <a:t>Voluven</a:t>
            </a:r>
            <a:r>
              <a:rPr lang="fr-FR" b="1" dirty="0">
                <a:solidFill>
                  <a:srgbClr val="FF0000"/>
                </a:solidFill>
                <a:latin typeface="Times New Roman" panose="02020603050405020304" pitchFamily="18" charset="0"/>
                <a:ea typeface="Times New Roman" panose="02020603050405020304" pitchFamily="18" charset="0"/>
              </a:rPr>
              <a:t>®) pour objectif tensionnel à 8-9 de tension systolique</a:t>
            </a:r>
          </a:p>
          <a:p>
            <a:pPr marL="457200" indent="-457200" algn="just">
              <a:spcAft>
                <a:spcPts val="0"/>
              </a:spcAft>
              <a:buAutoNum type="alphaLcParenR"/>
            </a:pPr>
            <a:r>
              <a:rPr lang="fr-FR" b="1" dirty="0">
                <a:solidFill>
                  <a:srgbClr val="00B050"/>
                </a:solidFill>
                <a:latin typeface="Times New Roman" panose="02020603050405020304" pitchFamily="18" charset="0"/>
                <a:ea typeface="Times New Roman" panose="02020603050405020304" pitchFamily="18" charset="0"/>
              </a:rPr>
              <a:t>Transfusion de sang pour objectif d’hémoglobine entre 7 et 9 g/dl en l’absence de coronaropathie</a:t>
            </a:r>
          </a:p>
          <a:p>
            <a:pPr marL="457200" indent="-457200" algn="just">
              <a:spcAft>
                <a:spcPts val="0"/>
              </a:spcAft>
              <a:buAutoNum type="alphaLcParenR"/>
            </a:pPr>
            <a:r>
              <a:rPr lang="fr-FR" b="1" dirty="0">
                <a:solidFill>
                  <a:srgbClr val="FF0000"/>
                </a:solidFill>
                <a:latin typeface="Times New Roman" panose="02020603050405020304" pitchFamily="18" charset="0"/>
                <a:ea typeface="Times New Roman" panose="02020603050405020304" pitchFamily="18" charset="0"/>
              </a:rPr>
              <a:t>Introduction d’adrénaline si tension systolique inférieure à 80 </a:t>
            </a:r>
            <a:r>
              <a:rPr lang="fr-FR" b="1" dirty="0" err="1">
                <a:solidFill>
                  <a:srgbClr val="FF0000"/>
                </a:solidFill>
                <a:latin typeface="Times New Roman" panose="02020603050405020304" pitchFamily="18" charset="0"/>
                <a:ea typeface="Times New Roman" panose="02020603050405020304" pitchFamily="18" charset="0"/>
              </a:rPr>
              <a:t>mmHg</a:t>
            </a:r>
            <a:r>
              <a:rPr lang="fr-FR" b="1" dirty="0">
                <a:solidFill>
                  <a:srgbClr val="FF0000"/>
                </a:solidFill>
                <a:latin typeface="Times New Roman" panose="02020603050405020304" pitchFamily="18" charset="0"/>
                <a:ea typeface="Times New Roman" panose="02020603050405020304" pitchFamily="18" charset="0"/>
              </a:rPr>
              <a:t> malgré le remplissage</a:t>
            </a:r>
          </a:p>
          <a:p>
            <a:pPr marL="457200" indent="-457200" algn="just">
              <a:spcAft>
                <a:spcPts val="0"/>
              </a:spcAft>
              <a:buAutoNum type="alphaLcParenR"/>
            </a:pPr>
            <a:r>
              <a:rPr lang="fr-FR" b="1" dirty="0">
                <a:solidFill>
                  <a:srgbClr val="00B050"/>
                </a:solidFill>
                <a:latin typeface="Times New Roman" panose="02020603050405020304" pitchFamily="18" charset="0"/>
                <a:ea typeface="Times New Roman" panose="02020603050405020304" pitchFamily="18" charset="0"/>
              </a:rPr>
              <a:t>Il est recommandé commencer la perfusion de plasma rapidement en parallèle de la transfusion dans un ratio compris entre 1 CGR/1 plasma et 2 CGR/1 plasma</a:t>
            </a:r>
          </a:p>
        </p:txBody>
      </p:sp>
      <p:pic>
        <p:nvPicPr>
          <p:cNvPr id="6" name="Image 5">
            <a:extLst>
              <a:ext uri="{FF2B5EF4-FFF2-40B4-BE49-F238E27FC236}">
                <a16:creationId xmlns:a16="http://schemas.microsoft.com/office/drawing/2014/main" id="{5519A98B-0476-2A48-9A77-936AAE57B698}"/>
              </a:ext>
            </a:extLst>
          </p:cNvPr>
          <p:cNvPicPr>
            <a:picLocks noChangeAspect="1"/>
          </p:cNvPicPr>
          <p:nvPr/>
        </p:nvPicPr>
        <p:blipFill>
          <a:blip r:embed="rId2"/>
          <a:stretch>
            <a:fillRect/>
          </a:stretch>
        </p:blipFill>
        <p:spPr>
          <a:xfrm>
            <a:off x="1663148" y="3190463"/>
            <a:ext cx="8638354" cy="1731065"/>
          </a:xfrm>
          <a:prstGeom prst="rect">
            <a:avLst/>
          </a:prstGeom>
        </p:spPr>
      </p:pic>
      <p:sp>
        <p:nvSpPr>
          <p:cNvPr id="7" name="Rectangle 6">
            <a:extLst>
              <a:ext uri="{FF2B5EF4-FFF2-40B4-BE49-F238E27FC236}">
                <a16:creationId xmlns:a16="http://schemas.microsoft.com/office/drawing/2014/main" id="{7B106937-2531-3141-A46A-F66A5436C9EB}"/>
              </a:ext>
            </a:extLst>
          </p:cNvPr>
          <p:cNvSpPr/>
          <p:nvPr/>
        </p:nvSpPr>
        <p:spPr>
          <a:xfrm>
            <a:off x="1663149" y="4803915"/>
            <a:ext cx="3876261" cy="11032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a:t>Cristalloides</a:t>
            </a:r>
            <a:r>
              <a:rPr lang="fr-FR" dirty="0"/>
              <a:t> &gt; HES et albumine</a:t>
            </a:r>
          </a:p>
        </p:txBody>
      </p:sp>
      <p:sp>
        <p:nvSpPr>
          <p:cNvPr id="8" name="Rectangle 7">
            <a:extLst>
              <a:ext uri="{FF2B5EF4-FFF2-40B4-BE49-F238E27FC236}">
                <a16:creationId xmlns:a16="http://schemas.microsoft.com/office/drawing/2014/main" id="{F1ABED60-4C8F-AF4C-BEF9-498EC709223C}"/>
              </a:ext>
            </a:extLst>
          </p:cNvPr>
          <p:cNvSpPr/>
          <p:nvPr/>
        </p:nvSpPr>
        <p:spPr>
          <a:xfrm>
            <a:off x="5982326" y="4803915"/>
            <a:ext cx="3876261" cy="11032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Amine de choix si TA &lt; 80 malgré remplissage: noradrénaline</a:t>
            </a:r>
          </a:p>
        </p:txBody>
      </p:sp>
      <p:sp>
        <p:nvSpPr>
          <p:cNvPr id="9" name="Rectangle 8">
            <a:extLst>
              <a:ext uri="{FF2B5EF4-FFF2-40B4-BE49-F238E27FC236}">
                <a16:creationId xmlns:a16="http://schemas.microsoft.com/office/drawing/2014/main" id="{A3250DEC-619E-5A4E-94CC-9CB5A2E62520}"/>
              </a:ext>
            </a:extLst>
          </p:cNvPr>
          <p:cNvSpPr/>
          <p:nvPr/>
        </p:nvSpPr>
        <p:spPr>
          <a:xfrm>
            <a:off x="1663149" y="5754756"/>
            <a:ext cx="3876261" cy="11032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Objectif tensionnel 80-90 pas plus pour ne pas </a:t>
            </a:r>
            <a:r>
              <a:rPr lang="fr-FR" dirty="0" err="1"/>
              <a:t>re</a:t>
            </a:r>
            <a:r>
              <a:rPr lang="fr-FR" dirty="0"/>
              <a:t>-déclencher de saignement</a:t>
            </a:r>
          </a:p>
        </p:txBody>
      </p:sp>
      <p:sp>
        <p:nvSpPr>
          <p:cNvPr id="10" name="Rectangle 9">
            <a:extLst>
              <a:ext uri="{FF2B5EF4-FFF2-40B4-BE49-F238E27FC236}">
                <a16:creationId xmlns:a16="http://schemas.microsoft.com/office/drawing/2014/main" id="{1A202CC7-F154-BD4E-8AD7-17B45A624D94}"/>
              </a:ext>
            </a:extLst>
          </p:cNvPr>
          <p:cNvSpPr/>
          <p:nvPr/>
        </p:nvSpPr>
        <p:spPr>
          <a:xfrm>
            <a:off x="5982325" y="5754756"/>
            <a:ext cx="3876261" cy="11032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Suivi des lactates reflet de la perfusion tissulaire</a:t>
            </a:r>
          </a:p>
        </p:txBody>
      </p:sp>
    </p:spTree>
    <p:extLst>
      <p:ext uri="{BB962C8B-B14F-4D97-AF65-F5344CB8AC3E}">
        <p14:creationId xmlns:p14="http://schemas.microsoft.com/office/powerpoint/2010/main" val="4181897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460F7-1EFB-5A46-815E-61EFB99773A3}"/>
              </a:ext>
            </a:extLst>
          </p:cNvPr>
          <p:cNvSpPr/>
          <p:nvPr/>
        </p:nvSpPr>
        <p:spPr>
          <a:xfrm>
            <a:off x="1741486" y="245933"/>
            <a:ext cx="8686800" cy="4247317"/>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QUESTION 4</a:t>
            </a:r>
          </a:p>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La réanimation stabilise votre patient mais il faut arrêter le saignement. Que proposez vous parmi les propositions suivantes ?</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La </a:t>
            </a:r>
            <a:r>
              <a:rPr lang="fr-FR" b="1" dirty="0" err="1">
                <a:latin typeface="Tahoma" panose="020B0604030504040204" pitchFamily="34" charset="0"/>
                <a:ea typeface="Times New Roman" panose="02020603050405020304" pitchFamily="18" charset="0"/>
                <a:cs typeface="Times New Roman" panose="02020603050405020304" pitchFamily="18" charset="0"/>
              </a:rPr>
              <a:t>sandostatine</a:t>
            </a:r>
            <a:r>
              <a:rPr lang="fr-FR" b="1" dirty="0">
                <a:latin typeface="Tahoma" panose="020B0604030504040204" pitchFamily="34" charset="0"/>
                <a:ea typeface="Times New Roman" panose="02020603050405020304" pitchFamily="18" charset="0"/>
                <a:cs typeface="Times New Roman" panose="02020603050405020304" pitchFamily="18" charset="0"/>
              </a:rPr>
              <a:t> doit être débutée en urgence pour diminuer la pression dans les varices suspectées (600 microgramme/24H)</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Les inhibiteurs de la pompe à protons ne sont pas utiles ici car on suspecte une rupture de varice.</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Une endoscopie en urgence est recommandée (moins de 6 heures) pour une suspicion de rupture de varice</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On doit préparer l’endoscopie avec la mise en place d’une sonde nasogastrique, très utile dans ce contexte.</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La perfusion d’érythromycine peut aider l’</a:t>
            </a:r>
            <a:r>
              <a:rPr lang="fr-FR" b="1" dirty="0" err="1">
                <a:latin typeface="Tahoma" panose="020B0604030504040204" pitchFamily="34" charset="0"/>
                <a:ea typeface="Times New Roman" panose="02020603050405020304" pitchFamily="18" charset="0"/>
                <a:cs typeface="Times New Roman" panose="02020603050405020304" pitchFamily="18" charset="0"/>
              </a:rPr>
              <a:t>endoscopiste</a:t>
            </a:r>
            <a:r>
              <a:rPr lang="fr-FR" b="1" dirty="0">
                <a:latin typeface="Tahoma" panose="020B0604030504040204" pitchFamily="34" charset="0"/>
                <a:ea typeface="Times New Roman" panose="02020603050405020304" pitchFamily="18" charset="0"/>
                <a:cs typeface="Times New Roman" panose="02020603050405020304" pitchFamily="18" charset="0"/>
              </a:rPr>
              <a:t> en chassant les caillots présents dans l’estomac.</a:t>
            </a:r>
          </a:p>
          <a:p>
            <a:pPr marL="342900" indent="-342900" algn="just">
              <a:spcAft>
                <a:spcPts val="0"/>
              </a:spcAft>
              <a:buAutoNum type="alphaLcParenR"/>
            </a:pPr>
            <a:endPar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a16="http://schemas.microsoft.com/office/drawing/2014/main" id="{C8411F8C-63B8-CA4A-A067-AA984B574A5E}"/>
              </a:ext>
            </a:extLst>
          </p:cNvPr>
          <p:cNvPicPr>
            <a:picLocks noChangeAspect="1"/>
          </p:cNvPicPr>
          <p:nvPr/>
        </p:nvPicPr>
        <p:blipFill>
          <a:blip r:embed="rId2"/>
          <a:stretch>
            <a:fillRect/>
          </a:stretch>
        </p:blipFill>
        <p:spPr>
          <a:xfrm>
            <a:off x="1878841" y="4701209"/>
            <a:ext cx="1361379" cy="2156791"/>
          </a:xfrm>
          <a:prstGeom prst="rect">
            <a:avLst/>
          </a:prstGeom>
        </p:spPr>
      </p:pic>
    </p:spTree>
    <p:extLst>
      <p:ext uri="{BB962C8B-B14F-4D97-AF65-F5344CB8AC3E}">
        <p14:creationId xmlns:p14="http://schemas.microsoft.com/office/powerpoint/2010/main" val="4257442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594C00E-CF15-E443-8B30-F7EB06F0644F}"/>
              </a:ext>
            </a:extLst>
          </p:cNvPr>
          <p:cNvPicPr>
            <a:picLocks noChangeAspect="1"/>
          </p:cNvPicPr>
          <p:nvPr/>
        </p:nvPicPr>
        <p:blipFill>
          <a:blip r:embed="rId2"/>
          <a:stretch>
            <a:fillRect/>
          </a:stretch>
        </p:blipFill>
        <p:spPr>
          <a:xfrm>
            <a:off x="1524000" y="209228"/>
            <a:ext cx="9144000" cy="6264294"/>
          </a:xfrm>
          <a:prstGeom prst="rect">
            <a:avLst/>
          </a:prstGeom>
        </p:spPr>
      </p:pic>
      <p:sp>
        <p:nvSpPr>
          <p:cNvPr id="7" name="Rectangle 6">
            <a:extLst>
              <a:ext uri="{FF2B5EF4-FFF2-40B4-BE49-F238E27FC236}">
                <a16:creationId xmlns:a16="http://schemas.microsoft.com/office/drawing/2014/main" id="{10FBE609-77BC-B947-B8CB-76524F1918A9}"/>
              </a:ext>
            </a:extLst>
          </p:cNvPr>
          <p:cNvSpPr/>
          <p:nvPr/>
        </p:nvSpPr>
        <p:spPr>
          <a:xfrm>
            <a:off x="5719894" y="767825"/>
            <a:ext cx="4445284" cy="212957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Diagnostic: </a:t>
            </a:r>
          </a:p>
          <a:p>
            <a:pPr algn="ctr"/>
            <a:r>
              <a:rPr lang="fr-FR" dirty="0"/>
              <a:t>gastroscopie en relative urgence pour diagnostic et traitement hémostatique</a:t>
            </a:r>
          </a:p>
          <a:p>
            <a:pPr algn="ctr"/>
            <a:r>
              <a:rPr lang="fr-FR" dirty="0"/>
              <a:t>(plutôt sous anesthésie générale avec intubation)</a:t>
            </a:r>
          </a:p>
        </p:txBody>
      </p:sp>
      <p:sp>
        <p:nvSpPr>
          <p:cNvPr id="8" name="Rectangle 7">
            <a:extLst>
              <a:ext uri="{FF2B5EF4-FFF2-40B4-BE49-F238E27FC236}">
                <a16:creationId xmlns:a16="http://schemas.microsoft.com/office/drawing/2014/main" id="{2E61402F-E123-FA48-9546-CEC593E5B41C}"/>
              </a:ext>
            </a:extLst>
          </p:cNvPr>
          <p:cNvSpPr/>
          <p:nvPr/>
        </p:nvSpPr>
        <p:spPr>
          <a:xfrm>
            <a:off x="5716144" y="2957928"/>
            <a:ext cx="4404102" cy="1381136"/>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Si gastroscopie négative:</a:t>
            </a:r>
          </a:p>
          <a:p>
            <a:pPr algn="ctr"/>
            <a:r>
              <a:rPr lang="fr-FR" dirty="0"/>
              <a:t>Discuter scanner avec temps artériel pour éliminer cause rare, </a:t>
            </a:r>
            <a:r>
              <a:rPr lang="fr-FR" dirty="0" err="1"/>
              <a:t>hémobilie</a:t>
            </a:r>
            <a:r>
              <a:rPr lang="fr-FR" dirty="0"/>
              <a:t>, fistule </a:t>
            </a:r>
            <a:r>
              <a:rPr lang="fr-FR"/>
              <a:t>aorto-oesophagienne</a:t>
            </a:r>
            <a:r>
              <a:rPr lang="fr-FR" dirty="0"/>
              <a:t>...</a:t>
            </a:r>
          </a:p>
        </p:txBody>
      </p:sp>
    </p:spTree>
    <p:extLst>
      <p:ext uri="{BB962C8B-B14F-4D97-AF65-F5344CB8AC3E}">
        <p14:creationId xmlns:p14="http://schemas.microsoft.com/office/powerpoint/2010/main" val="372594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460F7-1EFB-5A46-815E-61EFB99773A3}"/>
              </a:ext>
            </a:extLst>
          </p:cNvPr>
          <p:cNvSpPr/>
          <p:nvPr/>
        </p:nvSpPr>
        <p:spPr>
          <a:xfrm>
            <a:off x="1741486" y="245933"/>
            <a:ext cx="8686800" cy="4247317"/>
          </a:xfrm>
          <a:prstGeom prst="rect">
            <a:avLst/>
          </a:prstGeom>
        </p:spPr>
        <p:txBody>
          <a:bodyPr wrap="square">
            <a:spAutoFit/>
          </a:bodyPr>
          <a:lstStyle/>
          <a:p>
            <a:pPr algn="just">
              <a:spcAft>
                <a:spcPts val="0"/>
              </a:spcAft>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QUESTION 4</a:t>
            </a:r>
          </a:p>
          <a:p>
            <a:pPr algn="just">
              <a:spcAft>
                <a:spcPts val="0"/>
              </a:spcAft>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La réanimation stabilise votre patient mais il faut arrêter le saignement. Que proposez vous parmi les propositions suivantes ?</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La </a:t>
            </a:r>
            <a:r>
              <a:rPr lang="fr-FR" b="1" dirty="0" err="1">
                <a:solidFill>
                  <a:srgbClr val="00B050"/>
                </a:solidFill>
                <a:latin typeface="Tahoma" panose="020B0604030504040204" pitchFamily="34" charset="0"/>
                <a:ea typeface="Times New Roman" panose="02020603050405020304" pitchFamily="18" charset="0"/>
                <a:cs typeface="Times New Roman" panose="02020603050405020304" pitchFamily="18" charset="0"/>
              </a:rPr>
              <a:t>sandostatine</a:t>
            </a: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 doit être débutée en urgence pour diminuer la pression dans les varices suspectées (600 microgramme/24H)</a:t>
            </a:r>
          </a:p>
          <a:p>
            <a:pPr marL="342900" indent="-342900" algn="just">
              <a:spcAft>
                <a:spcPts val="0"/>
              </a:spcAft>
              <a:buAutoNum type="alphaLcParenR"/>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Les inhibiteurs de la pompe à protons ne sont pas utiles ici car on suspecte une rupture de varice.</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Une endoscopie en urgence est recommandée (moins de 6 heures) pour une suspicion de rupture de varice</a:t>
            </a:r>
          </a:p>
          <a:p>
            <a:pPr marL="342900" indent="-342900" algn="just">
              <a:spcAft>
                <a:spcPts val="0"/>
              </a:spcAft>
              <a:buAutoNum type="alphaLcParenR"/>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On doit préparer l’endoscopie avec la mise en place d’une sonde nasogastrique, très utile dans ce contexte.</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La perfusion d’érythromycine peut aider l’</a:t>
            </a:r>
            <a:r>
              <a:rPr lang="fr-FR" b="1" dirty="0" err="1">
                <a:solidFill>
                  <a:srgbClr val="00B050"/>
                </a:solidFill>
                <a:latin typeface="Tahoma" panose="020B0604030504040204" pitchFamily="34" charset="0"/>
                <a:ea typeface="Times New Roman" panose="02020603050405020304" pitchFamily="18" charset="0"/>
                <a:cs typeface="Times New Roman" panose="02020603050405020304" pitchFamily="18" charset="0"/>
              </a:rPr>
              <a:t>endoscopiste</a:t>
            </a: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 en chassant les caillots présents dans l’estomac.</a:t>
            </a:r>
          </a:p>
          <a:p>
            <a:pPr marL="342900" indent="-342900" algn="just">
              <a:spcAft>
                <a:spcPts val="0"/>
              </a:spcAft>
              <a:buAutoNum type="alphaLcParenR"/>
            </a:pPr>
            <a:endPar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844F1BEC-0966-9A4B-A6F1-B952B7623877}"/>
              </a:ext>
            </a:extLst>
          </p:cNvPr>
          <p:cNvPicPr>
            <a:picLocks noChangeAspect="1"/>
          </p:cNvPicPr>
          <p:nvPr/>
        </p:nvPicPr>
        <p:blipFill rotWithShape="1">
          <a:blip r:embed="rId2"/>
          <a:srcRect l="9363" r="8968"/>
          <a:stretch/>
        </p:blipFill>
        <p:spPr>
          <a:xfrm>
            <a:off x="7392367" y="4058107"/>
            <a:ext cx="2897946" cy="2356981"/>
          </a:xfrm>
          <a:prstGeom prst="rect">
            <a:avLst/>
          </a:prstGeom>
        </p:spPr>
      </p:pic>
      <p:sp>
        <p:nvSpPr>
          <p:cNvPr id="2" name="Rectangle 1">
            <a:extLst>
              <a:ext uri="{FF2B5EF4-FFF2-40B4-BE49-F238E27FC236}">
                <a16:creationId xmlns:a16="http://schemas.microsoft.com/office/drawing/2014/main" id="{BAF740C0-9527-DA47-A177-ED55FDDA2AC0}"/>
              </a:ext>
            </a:extLst>
          </p:cNvPr>
          <p:cNvSpPr/>
          <p:nvPr/>
        </p:nvSpPr>
        <p:spPr>
          <a:xfrm>
            <a:off x="1633331" y="4157497"/>
            <a:ext cx="2643808" cy="23569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Unique intérêt de la SNG démontré:</a:t>
            </a:r>
          </a:p>
          <a:p>
            <a:pPr algn="ctr"/>
            <a:r>
              <a:rPr lang="fr-FR" dirty="0"/>
              <a:t>Confirmer le saignement !</a:t>
            </a:r>
          </a:p>
          <a:p>
            <a:pPr algn="ctr"/>
            <a:endParaRPr lang="fr-FR" dirty="0"/>
          </a:p>
          <a:p>
            <a:pPr algn="ctr"/>
            <a:r>
              <a:rPr lang="fr-FR" dirty="0">
                <a:solidFill>
                  <a:srgbClr val="FF0000"/>
                </a:solidFill>
              </a:rPr>
              <a:t>Ici c’est évident donc pas de sonde et dangereux dans les varices</a:t>
            </a:r>
          </a:p>
          <a:p>
            <a:pPr algn="ctr"/>
            <a:endParaRPr lang="fr-FR" dirty="0"/>
          </a:p>
        </p:txBody>
      </p:sp>
      <p:sp>
        <p:nvSpPr>
          <p:cNvPr id="3" name="Rectangle 2">
            <a:extLst>
              <a:ext uri="{FF2B5EF4-FFF2-40B4-BE49-F238E27FC236}">
                <a16:creationId xmlns:a16="http://schemas.microsoft.com/office/drawing/2014/main" id="{D89438D8-3ABF-F943-B07C-813DC9A4BC47}"/>
              </a:ext>
            </a:extLst>
          </p:cNvPr>
          <p:cNvSpPr/>
          <p:nvPr/>
        </p:nvSpPr>
        <p:spPr>
          <a:xfrm>
            <a:off x="4535558" y="4157496"/>
            <a:ext cx="1967947" cy="23569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Avant endoscopie :</a:t>
            </a:r>
          </a:p>
          <a:p>
            <a:pPr algn="ctr"/>
            <a:r>
              <a:rPr lang="fr-FR" dirty="0" err="1"/>
              <a:t>Sando</a:t>
            </a:r>
            <a:r>
              <a:rPr lang="fr-FR" dirty="0"/>
              <a:t> </a:t>
            </a:r>
          </a:p>
          <a:p>
            <a:pPr algn="ctr"/>
            <a:r>
              <a:rPr lang="fr-FR" dirty="0"/>
              <a:t>IPP </a:t>
            </a:r>
          </a:p>
          <a:p>
            <a:pPr algn="ctr"/>
            <a:r>
              <a:rPr lang="fr-FR" dirty="0"/>
              <a:t>+/- érythromycine après ECG</a:t>
            </a:r>
          </a:p>
        </p:txBody>
      </p:sp>
    </p:spTree>
    <p:extLst>
      <p:ext uri="{BB962C8B-B14F-4D97-AF65-F5344CB8AC3E}">
        <p14:creationId xmlns:p14="http://schemas.microsoft.com/office/powerpoint/2010/main" val="2843455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DEB4B4-20E1-B644-AF32-2391F8EFA2A9}"/>
              </a:ext>
            </a:extLst>
          </p:cNvPr>
          <p:cNvSpPr>
            <a:spLocks noGrp="1"/>
          </p:cNvSpPr>
          <p:nvPr>
            <p:ph type="title"/>
          </p:nvPr>
        </p:nvSpPr>
        <p:spPr>
          <a:xfrm>
            <a:off x="1616468" y="79777"/>
            <a:ext cx="6587302" cy="1143000"/>
          </a:xfrm>
          <a:solidFill>
            <a:schemeClr val="accent6">
              <a:lumMod val="75000"/>
            </a:schemeClr>
          </a:solidFill>
        </p:spPr>
        <p:txBody>
          <a:bodyPr/>
          <a:lstStyle/>
          <a:p>
            <a:r>
              <a:rPr lang="fr-FR" sz="4000" dirty="0">
                <a:solidFill>
                  <a:schemeClr val="bg1"/>
                </a:solidFill>
              </a:rPr>
              <a:t>Prise en charge de la rupture de varices œsophagiennes</a:t>
            </a:r>
          </a:p>
        </p:txBody>
      </p:sp>
      <p:sp>
        <p:nvSpPr>
          <p:cNvPr id="3" name="Espace réservé du contenu 2">
            <a:extLst>
              <a:ext uri="{FF2B5EF4-FFF2-40B4-BE49-F238E27FC236}">
                <a16:creationId xmlns:a16="http://schemas.microsoft.com/office/drawing/2014/main" id="{851A077F-067C-1448-99F0-054002E07194}"/>
              </a:ext>
            </a:extLst>
          </p:cNvPr>
          <p:cNvSpPr>
            <a:spLocks noGrp="1"/>
          </p:cNvSpPr>
          <p:nvPr>
            <p:ph idx="1"/>
          </p:nvPr>
        </p:nvSpPr>
        <p:spPr>
          <a:xfrm>
            <a:off x="1524001" y="1222778"/>
            <a:ext cx="5961230" cy="4525963"/>
          </a:xfrm>
        </p:spPr>
        <p:txBody>
          <a:bodyPr/>
          <a:lstStyle/>
          <a:p>
            <a:r>
              <a:rPr lang="fr-FR" sz="2000" dirty="0"/>
              <a:t>Réanimation du malade</a:t>
            </a:r>
          </a:p>
          <a:p>
            <a:pPr lvl="1"/>
            <a:r>
              <a:rPr lang="fr-FR" sz="2000" dirty="0"/>
              <a:t>Gestion des autres décompensations de cirrhose</a:t>
            </a:r>
          </a:p>
          <a:p>
            <a:pPr lvl="2"/>
            <a:r>
              <a:rPr lang="fr-FR" sz="2000" dirty="0"/>
              <a:t>Encéphalopathie hépatique</a:t>
            </a:r>
          </a:p>
          <a:p>
            <a:pPr lvl="2"/>
            <a:r>
              <a:rPr lang="fr-FR" sz="2000" dirty="0"/>
              <a:t>Ascite (ponction si besoin)</a:t>
            </a:r>
          </a:p>
          <a:p>
            <a:pPr lvl="2"/>
            <a:r>
              <a:rPr lang="fr-FR" sz="2000" dirty="0"/>
              <a:t>Gestion des troubles de l’hémostase</a:t>
            </a:r>
          </a:p>
          <a:p>
            <a:pPr lvl="1"/>
            <a:r>
              <a:rPr lang="fr-FR" sz="2000" dirty="0"/>
              <a:t>Diminution de l’HTP</a:t>
            </a:r>
          </a:p>
          <a:p>
            <a:pPr lvl="2"/>
            <a:r>
              <a:rPr lang="fr-FR" sz="2000" dirty="0" err="1"/>
              <a:t>Sandostatine</a:t>
            </a:r>
            <a:r>
              <a:rPr lang="fr-FR" sz="2000" dirty="0"/>
              <a:t> (ou noradrénaline)</a:t>
            </a:r>
          </a:p>
          <a:p>
            <a:pPr lvl="2"/>
            <a:r>
              <a:rPr lang="fr-FR" sz="2000" dirty="0" err="1"/>
              <a:t>Vaso</a:t>
            </a:r>
            <a:r>
              <a:rPr lang="fr-FR" sz="2000" dirty="0"/>
              <a:t> constriction splanchnique </a:t>
            </a:r>
            <a:r>
              <a:rPr lang="fr-FR" sz="2000" dirty="0">
                <a:sym typeface="Wingdings" pitchFamily="2" charset="2"/>
              </a:rPr>
              <a:t> diminution flux porte</a:t>
            </a:r>
          </a:p>
          <a:p>
            <a:pPr lvl="2"/>
            <a:r>
              <a:rPr lang="fr-FR" sz="2000" dirty="0">
                <a:sym typeface="Wingdings" pitchFamily="2" charset="2"/>
              </a:rPr>
              <a:t>Si échec: TIPSS</a:t>
            </a:r>
          </a:p>
          <a:p>
            <a:r>
              <a:rPr lang="fr-FR" sz="2000" dirty="0">
                <a:sym typeface="Wingdings" pitchFamily="2" charset="2"/>
              </a:rPr>
              <a:t>Traitement spécifique</a:t>
            </a:r>
          </a:p>
          <a:p>
            <a:pPr lvl="1"/>
            <a:r>
              <a:rPr lang="fr-FR" sz="2000" dirty="0">
                <a:sym typeface="Wingdings" pitchFamily="2" charset="2"/>
              </a:rPr>
              <a:t>Hémostase endoscopique : </a:t>
            </a:r>
          </a:p>
          <a:p>
            <a:pPr lvl="2"/>
            <a:r>
              <a:rPr lang="fr-FR" sz="2000" dirty="0">
                <a:sym typeface="Wingdings" pitchFamily="2" charset="2"/>
              </a:rPr>
              <a:t>ligature dans les 6 heures si varice </a:t>
            </a:r>
            <a:r>
              <a:rPr lang="fr-FR" sz="2000" dirty="0" err="1">
                <a:sym typeface="Wingdings" pitchFamily="2" charset="2"/>
              </a:rPr>
              <a:t>oeso</a:t>
            </a:r>
            <a:endParaRPr lang="fr-FR" sz="2000" dirty="0">
              <a:sym typeface="Wingdings" pitchFamily="2" charset="2"/>
            </a:endParaRPr>
          </a:p>
          <a:p>
            <a:pPr lvl="2"/>
            <a:r>
              <a:rPr lang="fr-FR" sz="2000" dirty="0">
                <a:sym typeface="Wingdings" pitchFamily="2" charset="2"/>
              </a:rPr>
              <a:t>Encollage si varice sous cardiale</a:t>
            </a:r>
            <a:endParaRPr lang="fr-FR" sz="2000" dirty="0"/>
          </a:p>
        </p:txBody>
      </p:sp>
      <p:pic>
        <p:nvPicPr>
          <p:cNvPr id="5" name="Image 4">
            <a:extLst>
              <a:ext uri="{FF2B5EF4-FFF2-40B4-BE49-F238E27FC236}">
                <a16:creationId xmlns:a16="http://schemas.microsoft.com/office/drawing/2014/main" id="{51470410-17C9-5741-BEAB-A28AB0F9CA0A}"/>
              </a:ext>
            </a:extLst>
          </p:cNvPr>
          <p:cNvPicPr>
            <a:picLocks noChangeAspect="1"/>
          </p:cNvPicPr>
          <p:nvPr/>
        </p:nvPicPr>
        <p:blipFill rotWithShape="1">
          <a:blip r:embed="rId2"/>
          <a:srcRect l="1772" t="6754" r="2507" b="8329"/>
          <a:stretch/>
        </p:blipFill>
        <p:spPr>
          <a:xfrm>
            <a:off x="7485232" y="4903283"/>
            <a:ext cx="3182769" cy="1848508"/>
          </a:xfrm>
          <a:prstGeom prst="rect">
            <a:avLst/>
          </a:prstGeom>
        </p:spPr>
      </p:pic>
      <p:pic>
        <p:nvPicPr>
          <p:cNvPr id="6" name="Image 5">
            <a:extLst>
              <a:ext uri="{FF2B5EF4-FFF2-40B4-BE49-F238E27FC236}">
                <a16:creationId xmlns:a16="http://schemas.microsoft.com/office/drawing/2014/main" id="{6F3E6430-7791-1E4B-8763-D27CB7B1610C}"/>
              </a:ext>
            </a:extLst>
          </p:cNvPr>
          <p:cNvPicPr>
            <a:picLocks noChangeAspect="1"/>
          </p:cNvPicPr>
          <p:nvPr/>
        </p:nvPicPr>
        <p:blipFill>
          <a:blip r:embed="rId3"/>
          <a:stretch>
            <a:fillRect/>
          </a:stretch>
        </p:blipFill>
        <p:spPr>
          <a:xfrm>
            <a:off x="7443305" y="1775475"/>
            <a:ext cx="3266621" cy="2983194"/>
          </a:xfrm>
          <a:prstGeom prst="rect">
            <a:avLst/>
          </a:prstGeom>
        </p:spPr>
      </p:pic>
    </p:spTree>
    <p:extLst>
      <p:ext uri="{BB962C8B-B14F-4D97-AF65-F5344CB8AC3E}">
        <p14:creationId xmlns:p14="http://schemas.microsoft.com/office/powerpoint/2010/main" val="2516766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F03807-6D56-844F-8F1B-D96BA5948CA1}"/>
              </a:ext>
            </a:extLst>
          </p:cNvPr>
          <p:cNvSpPr/>
          <p:nvPr/>
        </p:nvSpPr>
        <p:spPr>
          <a:xfrm>
            <a:off x="1741486" y="245932"/>
            <a:ext cx="8686800" cy="3970318"/>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QUESTION 5</a:t>
            </a:r>
          </a:p>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L’endoscopie retrouve des varices de stade I sans signe rouge, mais également un ulcère de la face postérieure du bulbe Forrest </a:t>
            </a:r>
            <a:r>
              <a:rPr lang="fr-FR" b="1" dirty="0" err="1">
                <a:latin typeface="Tahoma" panose="020B0604030504040204" pitchFamily="34" charset="0"/>
                <a:ea typeface="Times New Roman" panose="02020603050405020304" pitchFamily="18" charset="0"/>
                <a:cs typeface="Times New Roman" panose="02020603050405020304" pitchFamily="18" charset="0"/>
              </a:rPr>
              <a:t>Ia</a:t>
            </a:r>
            <a:r>
              <a:rPr lang="fr-FR" b="1" dirty="0">
                <a:latin typeface="Tahoma" panose="020B0604030504040204" pitchFamily="34" charset="0"/>
                <a:ea typeface="Times New Roman" panose="02020603050405020304" pitchFamily="18" charset="0"/>
                <a:cs typeface="Times New Roman" panose="02020603050405020304" pitchFamily="18" charset="0"/>
              </a:rPr>
              <a:t> ?</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L’hémorragie du patient est due à une rupture de varice œsophagienne</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L’hémorragie est due à un ulcère duodénale hémorragique saignant en jet par érosion probable de l’artère </a:t>
            </a:r>
            <a:r>
              <a:rPr lang="fr-FR" b="1" dirty="0" err="1">
                <a:latin typeface="Tahoma" panose="020B0604030504040204" pitchFamily="34" charset="0"/>
                <a:ea typeface="Times New Roman" panose="02020603050405020304" pitchFamily="18" charset="0"/>
                <a:cs typeface="Times New Roman" panose="02020603050405020304" pitchFamily="18" charset="0"/>
              </a:rPr>
              <a:t>gastro-duodénale</a:t>
            </a:r>
            <a:r>
              <a:rPr lang="fr-FR" b="1" dirty="0">
                <a:latin typeface="Tahoma" panose="020B0604030504040204" pitchFamily="34" charset="0"/>
                <a:ea typeface="Times New Roman" panose="02020603050405020304" pitchFamily="18" charset="0"/>
                <a:cs typeface="Times New Roman" panose="02020603050405020304" pitchFamily="18" charset="0"/>
              </a:rPr>
              <a:t> ou de ses branches.</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Il faut ligaturer les varices d’emblée</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Il faut faire une hémostase endoscopique de l’ulcère en première intention</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Il faut faire une embolisation radiologique en première intention</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Il faut faire une chirurgie duodénale en première intention</a:t>
            </a:r>
          </a:p>
          <a:p>
            <a:pPr marL="342900" indent="-342900" algn="just">
              <a:spcAft>
                <a:spcPts val="0"/>
              </a:spcAft>
              <a:buAutoNum type="alphaLcParenR"/>
            </a:pP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566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F03807-6D56-844F-8F1B-D96BA5948CA1}"/>
              </a:ext>
            </a:extLst>
          </p:cNvPr>
          <p:cNvSpPr/>
          <p:nvPr/>
        </p:nvSpPr>
        <p:spPr>
          <a:xfrm>
            <a:off x="1741486" y="245932"/>
            <a:ext cx="8686800" cy="3970318"/>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QUESTION 5</a:t>
            </a:r>
          </a:p>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L’endoscopie retrouve des varices de stade I sans signe rouge, mais également un ulcère de la face postérieure du bulbe Forrest </a:t>
            </a:r>
            <a:r>
              <a:rPr lang="fr-FR" b="1" dirty="0" err="1">
                <a:latin typeface="Tahoma" panose="020B0604030504040204" pitchFamily="34" charset="0"/>
                <a:ea typeface="Times New Roman" panose="02020603050405020304" pitchFamily="18" charset="0"/>
                <a:cs typeface="Times New Roman" panose="02020603050405020304" pitchFamily="18" charset="0"/>
              </a:rPr>
              <a:t>Ia</a:t>
            </a:r>
            <a:r>
              <a:rPr lang="fr-FR" b="1" dirty="0">
                <a:latin typeface="Tahoma" panose="020B0604030504040204" pitchFamily="34" charset="0"/>
                <a:ea typeface="Times New Roman" panose="02020603050405020304" pitchFamily="18" charset="0"/>
                <a:cs typeface="Times New Roman" panose="02020603050405020304" pitchFamily="18" charset="0"/>
              </a:rPr>
              <a:t> ?</a:t>
            </a:r>
          </a:p>
          <a:p>
            <a:pPr marL="342900" indent="-342900" algn="just">
              <a:spcAft>
                <a:spcPts val="0"/>
              </a:spcAft>
              <a:buAutoNum type="alphaLcParenR"/>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L’hémorragie du patient est due à une rupture de varice œsophagienne</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L’hémorragie est due à un ulcère duodénale hémorragique saignant en jet par érosion probable de l’artère </a:t>
            </a:r>
            <a:r>
              <a:rPr lang="fr-FR" b="1" dirty="0" err="1">
                <a:solidFill>
                  <a:srgbClr val="00B050"/>
                </a:solidFill>
                <a:latin typeface="Tahoma" panose="020B0604030504040204" pitchFamily="34" charset="0"/>
                <a:ea typeface="Times New Roman" panose="02020603050405020304" pitchFamily="18" charset="0"/>
                <a:cs typeface="Times New Roman" panose="02020603050405020304" pitchFamily="18" charset="0"/>
              </a:rPr>
              <a:t>gastro-duodénale</a:t>
            </a: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 ou de ses branches.</a:t>
            </a:r>
          </a:p>
          <a:p>
            <a:pPr marL="342900" indent="-342900" algn="just">
              <a:spcAft>
                <a:spcPts val="0"/>
              </a:spcAft>
              <a:buAutoNum type="alphaLcParenR"/>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Il faut ligaturer les varices d’emblée</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Il faut faire une hémostase endoscopique de l’ulcère en première intention</a:t>
            </a:r>
          </a:p>
          <a:p>
            <a:pPr marL="342900" indent="-342900" algn="just">
              <a:spcAft>
                <a:spcPts val="0"/>
              </a:spcAft>
              <a:buAutoNum type="alphaLcParenR"/>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Il faut faire une embolisation radiologique en première intention</a:t>
            </a:r>
          </a:p>
          <a:p>
            <a:pPr marL="342900" indent="-342900" algn="just">
              <a:spcAft>
                <a:spcPts val="0"/>
              </a:spcAft>
              <a:buAutoNum type="alphaLcParenR"/>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Il faut faire une chirurgie duodénale en première intention</a:t>
            </a:r>
          </a:p>
          <a:p>
            <a:pPr marL="342900" indent="-342900" algn="just">
              <a:spcAft>
                <a:spcPts val="0"/>
              </a:spcAft>
              <a:buAutoNum type="alphaLcParenR"/>
            </a:pP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EC63DF1-E2EA-FD45-A392-DF23C693043C}"/>
              </a:ext>
            </a:extLst>
          </p:cNvPr>
          <p:cNvSpPr/>
          <p:nvPr/>
        </p:nvSpPr>
        <p:spPr>
          <a:xfrm>
            <a:off x="1612278" y="4216250"/>
            <a:ext cx="3112123" cy="22243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Attention à ne pas ligaturer en même temps car cela gêne l’accès au duodénum en cas de récidive hémorragique de l’ulcère après hémostase endoscopique</a:t>
            </a:r>
          </a:p>
        </p:txBody>
      </p:sp>
      <p:sp>
        <p:nvSpPr>
          <p:cNvPr id="5" name="Rectangle 4">
            <a:extLst>
              <a:ext uri="{FF2B5EF4-FFF2-40B4-BE49-F238E27FC236}">
                <a16:creationId xmlns:a16="http://schemas.microsoft.com/office/drawing/2014/main" id="{1E828C41-A766-4C4C-8043-58094CEA3328}"/>
              </a:ext>
            </a:extLst>
          </p:cNvPr>
          <p:cNvSpPr/>
          <p:nvPr/>
        </p:nvSpPr>
        <p:spPr>
          <a:xfrm>
            <a:off x="4853610" y="4216250"/>
            <a:ext cx="3112123" cy="22243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Au moins 2 ou 3 tentatives de traitement endoscopiques avant de passer la main à l’embolisation ou la chirurgie pour les ulcères</a:t>
            </a:r>
          </a:p>
        </p:txBody>
      </p:sp>
    </p:spTree>
    <p:extLst>
      <p:ext uri="{BB962C8B-B14F-4D97-AF65-F5344CB8AC3E}">
        <p14:creationId xmlns:p14="http://schemas.microsoft.com/office/powerpoint/2010/main" val="2314953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1F5B17-8033-294E-945D-9D99EB992B92}"/>
              </a:ext>
            </a:extLst>
          </p:cNvPr>
          <p:cNvSpPr/>
          <p:nvPr/>
        </p:nvSpPr>
        <p:spPr>
          <a:xfrm>
            <a:off x="7703971" y="106554"/>
            <a:ext cx="2440546" cy="1222533"/>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Ulcère +++</a:t>
            </a:r>
          </a:p>
        </p:txBody>
      </p:sp>
      <p:sp>
        <p:nvSpPr>
          <p:cNvPr id="7" name="Espace réservé du contenu 2">
            <a:extLst>
              <a:ext uri="{FF2B5EF4-FFF2-40B4-BE49-F238E27FC236}">
                <a16:creationId xmlns:a16="http://schemas.microsoft.com/office/drawing/2014/main" id="{9CBE353E-9643-8343-887E-5C3A56C35629}"/>
              </a:ext>
            </a:extLst>
          </p:cNvPr>
          <p:cNvSpPr>
            <a:spLocks noGrp="1"/>
          </p:cNvSpPr>
          <p:nvPr>
            <p:ph idx="1"/>
          </p:nvPr>
        </p:nvSpPr>
        <p:spPr>
          <a:xfrm>
            <a:off x="1826217" y="1460715"/>
            <a:ext cx="8686800" cy="4525963"/>
          </a:xfrm>
        </p:spPr>
        <p:txBody>
          <a:bodyPr/>
          <a:lstStyle/>
          <a:p>
            <a:r>
              <a:rPr lang="fr-FR" dirty="0"/>
              <a:t>Définition: perte de substance de la paroi gastrique atteignant la musculeuse                 </a:t>
            </a:r>
            <a:r>
              <a:rPr lang="fr-FR" sz="2400" dirty="0"/>
              <a:t>(érosion = muqueuse, ulcération = sous-muqueuse)</a:t>
            </a:r>
            <a:endParaRPr lang="fr-FR" dirty="0"/>
          </a:p>
          <a:p>
            <a:r>
              <a:rPr lang="fr-FR" dirty="0"/>
              <a:t>Déséquilibre facteurs d’agression/protecteurs</a:t>
            </a:r>
          </a:p>
          <a:p>
            <a:pPr lvl="1"/>
            <a:r>
              <a:rPr lang="fr-FR" sz="2400" dirty="0"/>
              <a:t>Prostaglandines </a:t>
            </a:r>
            <a:r>
              <a:rPr lang="fr-FR" sz="2400" dirty="0">
                <a:sym typeface="Wingdings" pitchFamily="2" charset="2"/>
              </a:rPr>
              <a:t> </a:t>
            </a:r>
            <a:r>
              <a:rPr lang="fr-FR" sz="2400" dirty="0"/>
              <a:t>mucus, bicarbonates</a:t>
            </a:r>
          </a:p>
          <a:p>
            <a:pPr lvl="1"/>
            <a:r>
              <a:rPr lang="fr-FR" sz="2400" dirty="0"/>
              <a:t>Agression </a:t>
            </a:r>
            <a:r>
              <a:rPr lang="fr-FR" sz="2400" dirty="0">
                <a:sym typeface="Wingdings" pitchFamily="2" charset="2"/>
              </a:rPr>
              <a:t> </a:t>
            </a:r>
            <a:r>
              <a:rPr lang="fr-FR" sz="2400" dirty="0" err="1">
                <a:sym typeface="Wingdings" pitchFamily="2" charset="2"/>
              </a:rPr>
              <a:t>helicobacter</a:t>
            </a:r>
            <a:r>
              <a:rPr lang="fr-FR" sz="2400" dirty="0">
                <a:sym typeface="Wingdings" pitchFamily="2" charset="2"/>
              </a:rPr>
              <a:t>, acides</a:t>
            </a:r>
            <a:endParaRPr lang="fr-FR" sz="2400" dirty="0"/>
          </a:p>
          <a:p>
            <a:r>
              <a:rPr lang="fr-FR" dirty="0"/>
              <a:t>Cause la plus fréquente d’hémorragie gastrique</a:t>
            </a:r>
          </a:p>
          <a:p>
            <a:pPr lvl="1"/>
            <a:r>
              <a:rPr lang="fr-FR" sz="2400" dirty="0"/>
              <a:t>Favorisé par la prise d’AINS </a:t>
            </a:r>
            <a:r>
              <a:rPr lang="fr-FR" sz="2400" dirty="0">
                <a:sym typeface="Wingdings" pitchFamily="2" charset="2"/>
              </a:rPr>
              <a:t> ➘prostaglandines</a:t>
            </a:r>
            <a:endParaRPr lang="fr-FR" sz="2400" dirty="0"/>
          </a:p>
          <a:p>
            <a:pPr lvl="1"/>
            <a:r>
              <a:rPr lang="fr-FR" sz="2400" dirty="0"/>
              <a:t>Favorisé par l’infection à Helicobacter </a:t>
            </a:r>
            <a:r>
              <a:rPr lang="fr-FR" sz="2400" dirty="0" err="1"/>
              <a:t>pylori</a:t>
            </a:r>
            <a:endParaRPr lang="fr-FR" sz="2400" dirty="0"/>
          </a:p>
          <a:p>
            <a:pPr lvl="1"/>
            <a:r>
              <a:rPr lang="fr-FR" sz="2400" dirty="0"/>
              <a:t>Favorisé par le stress (réanimation, choc...)</a:t>
            </a:r>
          </a:p>
          <a:p>
            <a:pPr lvl="1"/>
            <a:r>
              <a:rPr lang="fr-FR" sz="2400" dirty="0"/>
              <a:t>Causes rares: maladie de </a:t>
            </a:r>
            <a:r>
              <a:rPr lang="fr-FR" sz="2400" dirty="0" err="1"/>
              <a:t>Crohn</a:t>
            </a:r>
            <a:r>
              <a:rPr lang="fr-FR" sz="2400" dirty="0"/>
              <a:t>, </a:t>
            </a:r>
            <a:r>
              <a:rPr lang="fr-FR" sz="2400" dirty="0" err="1"/>
              <a:t>Zollinger</a:t>
            </a:r>
            <a:r>
              <a:rPr lang="fr-FR" sz="2400" dirty="0"/>
              <a:t> Ellison</a:t>
            </a:r>
          </a:p>
          <a:p>
            <a:endParaRPr lang="fr-FR" dirty="0"/>
          </a:p>
          <a:p>
            <a:pPr lvl="1"/>
            <a:endParaRPr lang="fr-FR" dirty="0"/>
          </a:p>
          <a:p>
            <a:pPr marL="457200" lvl="1" indent="0">
              <a:buNone/>
            </a:pPr>
            <a:endParaRPr lang="fr-FR" dirty="0"/>
          </a:p>
        </p:txBody>
      </p:sp>
      <p:sp>
        <p:nvSpPr>
          <p:cNvPr id="8" name="Titre 1">
            <a:extLst>
              <a:ext uri="{FF2B5EF4-FFF2-40B4-BE49-F238E27FC236}">
                <a16:creationId xmlns:a16="http://schemas.microsoft.com/office/drawing/2014/main" id="{09110D77-351C-8844-9B9F-8D382C0BA93B}"/>
              </a:ext>
            </a:extLst>
          </p:cNvPr>
          <p:cNvSpPr txBox="1">
            <a:spLocks/>
          </p:cNvSpPr>
          <p:nvPr/>
        </p:nvSpPr>
        <p:spPr bwMode="auto">
          <a:xfrm>
            <a:off x="1524000" y="152010"/>
            <a:ext cx="5551459" cy="506823"/>
          </a:xfrm>
          <a:prstGeom prst="rect">
            <a:avLst/>
          </a:prstGeom>
          <a:solidFill>
            <a:schemeClr val="accent6">
              <a:lumMod val="7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dirty="0">
                <a:solidFill>
                  <a:schemeClr val="bg1"/>
                </a:solidFill>
              </a:rPr>
              <a:t>Ulcère gastroduodénal</a:t>
            </a:r>
          </a:p>
        </p:txBody>
      </p:sp>
    </p:spTree>
    <p:extLst>
      <p:ext uri="{BB962C8B-B14F-4D97-AF65-F5344CB8AC3E}">
        <p14:creationId xmlns:p14="http://schemas.microsoft.com/office/powerpoint/2010/main" val="1593110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65D6BE3-DFB6-2D4E-9EDE-6F2DF95AE0AF}"/>
              </a:ext>
            </a:extLst>
          </p:cNvPr>
          <p:cNvSpPr>
            <a:spLocks noGrp="1"/>
          </p:cNvSpPr>
          <p:nvPr>
            <p:ph idx="1"/>
          </p:nvPr>
        </p:nvSpPr>
        <p:spPr>
          <a:xfrm>
            <a:off x="1914917" y="1329087"/>
            <a:ext cx="8229600" cy="4525963"/>
          </a:xfrm>
        </p:spPr>
        <p:txBody>
          <a:bodyPr/>
          <a:lstStyle/>
          <a:p>
            <a:r>
              <a:rPr lang="fr-FR" dirty="0"/>
              <a:t>Douleur ulcéreuse typique</a:t>
            </a:r>
          </a:p>
          <a:p>
            <a:pPr lvl="1"/>
            <a:r>
              <a:rPr lang="fr-FR" dirty="0"/>
              <a:t>Épigastrique sans irradiation</a:t>
            </a:r>
          </a:p>
          <a:p>
            <a:pPr lvl="1"/>
            <a:r>
              <a:rPr lang="fr-FR" dirty="0"/>
              <a:t>Crampe</a:t>
            </a:r>
          </a:p>
          <a:p>
            <a:pPr lvl="1"/>
            <a:r>
              <a:rPr lang="fr-FR" dirty="0"/>
              <a:t>Intermittente dans la journée et dans l’année</a:t>
            </a:r>
          </a:p>
          <a:p>
            <a:pPr lvl="1"/>
            <a:r>
              <a:rPr lang="fr-FR" dirty="0"/>
              <a:t>Avant les repas (faim douloureuse)</a:t>
            </a:r>
          </a:p>
          <a:p>
            <a:pPr lvl="1"/>
            <a:r>
              <a:rPr lang="fr-FR" dirty="0"/>
              <a:t>Soulagée par l’alimentation (intervalle libre 1-3 h)</a:t>
            </a:r>
          </a:p>
          <a:p>
            <a:r>
              <a:rPr lang="fr-FR" dirty="0"/>
              <a:t>Formes atypiques</a:t>
            </a:r>
          </a:p>
          <a:p>
            <a:pPr lvl="1"/>
            <a:r>
              <a:rPr lang="fr-FR" dirty="0"/>
              <a:t>Douleur irradiant dans le dos (face postérieure)</a:t>
            </a:r>
          </a:p>
          <a:p>
            <a:pPr lvl="1"/>
            <a:r>
              <a:rPr lang="fr-FR" dirty="0"/>
              <a:t>Hyperalgique</a:t>
            </a:r>
          </a:p>
          <a:p>
            <a:pPr lvl="1"/>
            <a:r>
              <a:rPr lang="fr-FR" dirty="0"/>
              <a:t>Douleur indépendante de l’alimentation</a:t>
            </a:r>
          </a:p>
        </p:txBody>
      </p:sp>
      <p:sp>
        <p:nvSpPr>
          <p:cNvPr id="5" name="Rectangle 4">
            <a:extLst>
              <a:ext uri="{FF2B5EF4-FFF2-40B4-BE49-F238E27FC236}">
                <a16:creationId xmlns:a16="http://schemas.microsoft.com/office/drawing/2014/main" id="{2D9C8D02-9158-EC41-9E4B-872AAD14930A}"/>
              </a:ext>
            </a:extLst>
          </p:cNvPr>
          <p:cNvSpPr/>
          <p:nvPr/>
        </p:nvSpPr>
        <p:spPr>
          <a:xfrm>
            <a:off x="3939509" y="658833"/>
            <a:ext cx="3916017" cy="444061"/>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Clinique</a:t>
            </a:r>
          </a:p>
        </p:txBody>
      </p:sp>
      <p:sp>
        <p:nvSpPr>
          <p:cNvPr id="6" name="Titre 1">
            <a:extLst>
              <a:ext uri="{FF2B5EF4-FFF2-40B4-BE49-F238E27FC236}">
                <a16:creationId xmlns:a16="http://schemas.microsoft.com/office/drawing/2014/main" id="{E161679C-0169-AF45-A3D5-DF2175784B4D}"/>
              </a:ext>
            </a:extLst>
          </p:cNvPr>
          <p:cNvSpPr txBox="1">
            <a:spLocks/>
          </p:cNvSpPr>
          <p:nvPr/>
        </p:nvSpPr>
        <p:spPr bwMode="auto">
          <a:xfrm>
            <a:off x="1524000" y="152010"/>
            <a:ext cx="5551459" cy="506823"/>
          </a:xfrm>
          <a:prstGeom prst="rect">
            <a:avLst/>
          </a:prstGeom>
          <a:solidFill>
            <a:schemeClr val="accent6">
              <a:lumMod val="7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dirty="0">
                <a:solidFill>
                  <a:schemeClr val="bg1"/>
                </a:solidFill>
              </a:rPr>
              <a:t>Ulcère gastroduodénal</a:t>
            </a:r>
          </a:p>
        </p:txBody>
      </p:sp>
      <p:pic>
        <p:nvPicPr>
          <p:cNvPr id="7" name="Picture 4" descr="ulcère duodénal">
            <a:extLst>
              <a:ext uri="{FF2B5EF4-FFF2-40B4-BE49-F238E27FC236}">
                <a16:creationId xmlns:a16="http://schemas.microsoft.com/office/drawing/2014/main" id="{5B6824E8-BCA2-CF44-A3B0-CCA04D918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526" y="0"/>
            <a:ext cx="2812475" cy="2214824"/>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791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QI</a:t>
            </a:r>
          </a:p>
        </p:txBody>
      </p:sp>
      <p:sp>
        <p:nvSpPr>
          <p:cNvPr id="3" name="Espace réservé du contenu 2"/>
          <p:cNvSpPr>
            <a:spLocks noGrp="1"/>
          </p:cNvSpPr>
          <p:nvPr>
            <p:ph idx="1"/>
          </p:nvPr>
        </p:nvSpPr>
        <p:spPr>
          <a:xfrm>
            <a:off x="609600" y="1311277"/>
            <a:ext cx="9601200" cy="4525963"/>
          </a:xfrm>
        </p:spPr>
        <p:txBody>
          <a:bodyPr/>
          <a:lstStyle/>
          <a:p>
            <a:pPr marL="514350" indent="-514350">
              <a:buAutoNum type="alphaLcParenR"/>
            </a:pPr>
            <a:r>
              <a:rPr lang="fr-FR" sz="2800" dirty="0">
                <a:solidFill>
                  <a:srgbClr val="00B050"/>
                </a:solidFill>
              </a:rPr>
              <a:t>L’hémorragie digestive est haute lorsque le saignement est situé dans le tube digestif en amont de l’angle de </a:t>
            </a:r>
            <a:r>
              <a:rPr lang="fr-FR" sz="2800" dirty="0" err="1">
                <a:solidFill>
                  <a:srgbClr val="00B050"/>
                </a:solidFill>
              </a:rPr>
              <a:t>Treitz</a:t>
            </a:r>
            <a:endParaRPr lang="fr-FR" sz="2800" dirty="0">
              <a:solidFill>
                <a:srgbClr val="00B050"/>
              </a:solidFill>
            </a:endParaRPr>
          </a:p>
          <a:p>
            <a:pPr marL="514350" indent="-514350">
              <a:buAutoNum type="alphaLcParenR"/>
            </a:pPr>
            <a:r>
              <a:rPr lang="fr-FR" sz="2800" dirty="0" err="1">
                <a:solidFill>
                  <a:srgbClr val="FF0000"/>
                </a:solidFill>
              </a:rPr>
              <a:t>Hématochézie</a:t>
            </a:r>
            <a:r>
              <a:rPr lang="fr-FR" sz="2800" dirty="0">
                <a:solidFill>
                  <a:srgbClr val="FF0000"/>
                </a:solidFill>
              </a:rPr>
              <a:t> est synonyme de rectorragie</a:t>
            </a:r>
          </a:p>
          <a:p>
            <a:pPr marL="514350" indent="-514350">
              <a:buAutoNum type="alphaLcParenR"/>
            </a:pPr>
            <a:r>
              <a:rPr lang="fr-FR" sz="2800" dirty="0">
                <a:solidFill>
                  <a:srgbClr val="FF0000"/>
                </a:solidFill>
              </a:rPr>
              <a:t>Les mélénas sont toujours liés à un saignement digestif en amont de l’angle </a:t>
            </a:r>
            <a:r>
              <a:rPr lang="fr-FR" sz="2800" dirty="0" err="1">
                <a:solidFill>
                  <a:srgbClr val="FF0000"/>
                </a:solidFill>
              </a:rPr>
              <a:t>duodénojéjunal</a:t>
            </a:r>
            <a:endParaRPr lang="fr-FR" sz="2800" dirty="0">
              <a:solidFill>
                <a:srgbClr val="FF0000"/>
              </a:solidFill>
            </a:endParaRPr>
          </a:p>
          <a:p>
            <a:pPr marL="514350" indent="-514350">
              <a:buAutoNum type="alphaLcParenR"/>
            </a:pPr>
            <a:r>
              <a:rPr lang="fr-FR" sz="2800" dirty="0">
                <a:solidFill>
                  <a:srgbClr val="FF0000"/>
                </a:solidFill>
              </a:rPr>
              <a:t>Les hématémèses peuvent être un signe d’hémorragie digestive basse</a:t>
            </a:r>
          </a:p>
          <a:p>
            <a:pPr marL="514350" indent="-514350">
              <a:buAutoNum type="alphaLcParenR"/>
            </a:pPr>
            <a:r>
              <a:rPr lang="fr-FR" sz="2800" dirty="0">
                <a:solidFill>
                  <a:srgbClr val="00B050"/>
                </a:solidFill>
              </a:rPr>
              <a:t>Les rectorragies abondantes avec signes de choc doivent faire rechercher d’abord une étiologie digestive haute par gastroscopie.</a:t>
            </a:r>
          </a:p>
        </p:txBody>
      </p:sp>
    </p:spTree>
    <p:extLst>
      <p:ext uri="{BB962C8B-B14F-4D97-AF65-F5344CB8AC3E}">
        <p14:creationId xmlns:p14="http://schemas.microsoft.com/office/powerpoint/2010/main" val="2916883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458C5B7-15E0-9D4B-BC2B-B0A32A82D0A3}"/>
              </a:ext>
            </a:extLst>
          </p:cNvPr>
          <p:cNvSpPr txBox="1">
            <a:spLocks/>
          </p:cNvSpPr>
          <p:nvPr/>
        </p:nvSpPr>
        <p:spPr bwMode="auto">
          <a:xfrm>
            <a:off x="1678983" y="146320"/>
            <a:ext cx="5432155" cy="1143000"/>
          </a:xfrm>
          <a:prstGeom prst="rect">
            <a:avLst/>
          </a:prstGeom>
          <a:solidFill>
            <a:schemeClr val="accent6">
              <a:lumMod val="7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dirty="0">
                <a:solidFill>
                  <a:schemeClr val="bg1"/>
                </a:solidFill>
              </a:rPr>
              <a:t>Ulcère Estomac</a:t>
            </a:r>
          </a:p>
        </p:txBody>
      </p:sp>
      <p:sp>
        <p:nvSpPr>
          <p:cNvPr id="5" name="Rectangle 4">
            <a:extLst>
              <a:ext uri="{FF2B5EF4-FFF2-40B4-BE49-F238E27FC236}">
                <a16:creationId xmlns:a16="http://schemas.microsoft.com/office/drawing/2014/main" id="{D3FAEDDF-78AE-8542-BA44-3BCF29BC3ADB}"/>
              </a:ext>
            </a:extLst>
          </p:cNvPr>
          <p:cNvSpPr/>
          <p:nvPr/>
        </p:nvSpPr>
        <p:spPr>
          <a:xfrm>
            <a:off x="7861144" y="157559"/>
            <a:ext cx="2440546" cy="1222533"/>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Stop ! </a:t>
            </a:r>
          </a:p>
        </p:txBody>
      </p:sp>
      <p:pic>
        <p:nvPicPr>
          <p:cNvPr id="6" name="Image 1">
            <a:extLst>
              <a:ext uri="{FF2B5EF4-FFF2-40B4-BE49-F238E27FC236}">
                <a16:creationId xmlns:a16="http://schemas.microsoft.com/office/drawing/2014/main" id="{9B8E100C-ABF0-604C-B48E-008ACA554607}"/>
              </a:ext>
            </a:extLst>
          </p:cNvPr>
          <p:cNvPicPr>
            <a:picLocks noChangeAspect="1"/>
          </p:cNvPicPr>
          <p:nvPr/>
        </p:nvPicPr>
        <p:blipFill rotWithShape="1">
          <a:blip r:embed="rId2">
            <a:extLst>
              <a:ext uri="{28A0092B-C50C-407E-A947-70E740481C1C}">
                <a14:useLocalDpi xmlns:a14="http://schemas.microsoft.com/office/drawing/2010/main" val="0"/>
              </a:ext>
            </a:extLst>
          </a:blip>
          <a:srcRect r="12589" b="10017"/>
          <a:stretch/>
        </p:blipFill>
        <p:spPr bwMode="auto">
          <a:xfrm>
            <a:off x="5305588" y="1887993"/>
            <a:ext cx="5253925" cy="4326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A9CEF3CA-2533-7748-8E88-C732D2D5EED8}"/>
              </a:ext>
            </a:extLst>
          </p:cNvPr>
          <p:cNvSpPr/>
          <p:nvPr/>
        </p:nvSpPr>
        <p:spPr>
          <a:xfrm>
            <a:off x="1678982" y="1496106"/>
            <a:ext cx="3394130" cy="204577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dirty="0"/>
              <a:t>Attention au cancer gastrique </a:t>
            </a:r>
            <a:r>
              <a:rPr lang="fr-FR" sz="3200" dirty="0" err="1"/>
              <a:t>ulcériforme</a:t>
            </a:r>
            <a:endParaRPr lang="fr-FR" sz="3200" dirty="0"/>
          </a:p>
        </p:txBody>
      </p:sp>
      <p:sp>
        <p:nvSpPr>
          <p:cNvPr id="8" name="Rectangle 7">
            <a:extLst>
              <a:ext uri="{FF2B5EF4-FFF2-40B4-BE49-F238E27FC236}">
                <a16:creationId xmlns:a16="http://schemas.microsoft.com/office/drawing/2014/main" id="{82D1F6D7-4E3F-EB44-9A79-8467700991B9}"/>
              </a:ext>
            </a:extLst>
          </p:cNvPr>
          <p:cNvSpPr/>
          <p:nvPr/>
        </p:nvSpPr>
        <p:spPr>
          <a:xfrm>
            <a:off x="1678982" y="3748668"/>
            <a:ext cx="3394130" cy="1724464"/>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Ulcère peptique: </a:t>
            </a:r>
          </a:p>
          <a:p>
            <a:pPr algn="ctr"/>
            <a:r>
              <a:rPr lang="fr-FR" dirty="0"/>
              <a:t>Fond fibrineux</a:t>
            </a:r>
          </a:p>
          <a:p>
            <a:pPr algn="ctr"/>
            <a:r>
              <a:rPr lang="fr-FR" dirty="0"/>
              <a:t>Plis autour inflammatoires</a:t>
            </a:r>
          </a:p>
          <a:p>
            <a:pPr algn="ctr"/>
            <a:r>
              <a:rPr lang="fr-FR" dirty="0"/>
              <a:t>Cicatrisation avec IPP</a:t>
            </a:r>
          </a:p>
        </p:txBody>
      </p:sp>
      <p:sp>
        <p:nvSpPr>
          <p:cNvPr id="9" name="Rectangle 8">
            <a:extLst>
              <a:ext uri="{FF2B5EF4-FFF2-40B4-BE49-F238E27FC236}">
                <a16:creationId xmlns:a16="http://schemas.microsoft.com/office/drawing/2014/main" id="{F31BFD9C-28C1-6E41-9C30-206A79A88309}"/>
              </a:ext>
            </a:extLst>
          </p:cNvPr>
          <p:cNvSpPr/>
          <p:nvPr/>
        </p:nvSpPr>
        <p:spPr>
          <a:xfrm>
            <a:off x="5305587" y="5473132"/>
            <a:ext cx="5199680" cy="134036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Cancer: </a:t>
            </a:r>
          </a:p>
          <a:p>
            <a:pPr algn="ctr"/>
            <a:endParaRPr lang="fr-FR" dirty="0"/>
          </a:p>
          <a:p>
            <a:pPr algn="ctr"/>
            <a:r>
              <a:rPr lang="fr-FR" dirty="0"/>
              <a:t>Plis périphériques renflés en massue</a:t>
            </a:r>
          </a:p>
          <a:p>
            <a:pPr algn="ctr"/>
            <a:r>
              <a:rPr lang="fr-FR" dirty="0"/>
              <a:t>Fond avec muqueuse irrégulière</a:t>
            </a:r>
          </a:p>
        </p:txBody>
      </p:sp>
      <p:sp>
        <p:nvSpPr>
          <p:cNvPr id="10" name="Ellipse 9">
            <a:extLst>
              <a:ext uri="{FF2B5EF4-FFF2-40B4-BE49-F238E27FC236}">
                <a16:creationId xmlns:a16="http://schemas.microsoft.com/office/drawing/2014/main" id="{1F6BA56D-2330-BE49-8C6C-2320D8CC4B86}"/>
              </a:ext>
            </a:extLst>
          </p:cNvPr>
          <p:cNvSpPr/>
          <p:nvPr/>
        </p:nvSpPr>
        <p:spPr>
          <a:xfrm>
            <a:off x="5217023" y="2518994"/>
            <a:ext cx="5288245" cy="27061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Solution</a:t>
            </a:r>
          </a:p>
          <a:p>
            <a:pPr algn="ctr"/>
            <a:r>
              <a:rPr lang="fr-FR" dirty="0"/>
              <a:t>Biopsies pendant la gastroscopie (même si hémorragie)</a:t>
            </a:r>
          </a:p>
          <a:p>
            <a:pPr algn="ctr"/>
            <a:r>
              <a:rPr lang="fr-FR" dirty="0"/>
              <a:t>Et Contrôle des malades après 6-8 semaines d’IPP</a:t>
            </a:r>
          </a:p>
        </p:txBody>
      </p:sp>
    </p:spTree>
    <p:extLst>
      <p:ext uri="{BB962C8B-B14F-4D97-AF65-F5344CB8AC3E}">
        <p14:creationId xmlns:p14="http://schemas.microsoft.com/office/powerpoint/2010/main" val="114641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47ADD0D-3112-1946-817F-C22256EAE351}"/>
              </a:ext>
            </a:extLst>
          </p:cNvPr>
          <p:cNvSpPr>
            <a:spLocks noGrp="1"/>
          </p:cNvSpPr>
          <p:nvPr>
            <p:ph idx="1"/>
          </p:nvPr>
        </p:nvSpPr>
        <p:spPr>
          <a:xfrm>
            <a:off x="1678982" y="1329087"/>
            <a:ext cx="8686800" cy="4525963"/>
          </a:xfrm>
        </p:spPr>
        <p:txBody>
          <a:bodyPr/>
          <a:lstStyle/>
          <a:p>
            <a:r>
              <a:rPr lang="fr-FR" dirty="0"/>
              <a:t>Si hémorragie digestive</a:t>
            </a:r>
          </a:p>
          <a:p>
            <a:pPr lvl="1"/>
            <a:r>
              <a:rPr lang="fr-FR" dirty="0"/>
              <a:t>Hémostase endoscopique</a:t>
            </a:r>
          </a:p>
          <a:p>
            <a:pPr lvl="2"/>
            <a:r>
              <a:rPr lang="fr-FR" dirty="0"/>
              <a:t>Ulcères Forrest I (jet ou nappe) et </a:t>
            </a:r>
            <a:r>
              <a:rPr lang="fr-FR" dirty="0" err="1"/>
              <a:t>IIa</a:t>
            </a:r>
            <a:r>
              <a:rPr lang="fr-FR" dirty="0"/>
              <a:t> (vaisseau visible)</a:t>
            </a:r>
          </a:p>
          <a:p>
            <a:pPr lvl="2"/>
            <a:r>
              <a:rPr lang="fr-FR" dirty="0"/>
              <a:t>2 techniques combinées parmi: </a:t>
            </a:r>
          </a:p>
          <a:p>
            <a:pPr lvl="3"/>
            <a:r>
              <a:rPr lang="fr-FR" dirty="0"/>
              <a:t>adrénaline, clips, hémostase thermique</a:t>
            </a:r>
          </a:p>
          <a:p>
            <a:pPr lvl="1"/>
            <a:r>
              <a:rPr lang="fr-FR" dirty="0"/>
              <a:t>IPP</a:t>
            </a:r>
          </a:p>
          <a:p>
            <a:pPr lvl="2"/>
            <a:r>
              <a:rPr lang="fr-FR" dirty="0"/>
              <a:t>Ex </a:t>
            </a:r>
            <a:r>
              <a:rPr lang="fr-FR" dirty="0" err="1"/>
              <a:t>pantoprazole</a:t>
            </a:r>
            <a:r>
              <a:rPr lang="fr-FR" dirty="0"/>
              <a:t> 40 mg matin et soir </a:t>
            </a:r>
          </a:p>
          <a:p>
            <a:pPr lvl="3"/>
            <a:r>
              <a:rPr lang="fr-FR" dirty="0"/>
              <a:t>(attention 20 mg si </a:t>
            </a:r>
            <a:r>
              <a:rPr lang="fr-FR" dirty="0" err="1"/>
              <a:t>ésoméprazole</a:t>
            </a:r>
            <a:r>
              <a:rPr lang="fr-FR" dirty="0"/>
              <a:t> ou </a:t>
            </a:r>
            <a:r>
              <a:rPr lang="fr-FR" dirty="0" err="1"/>
              <a:t>oméprazole</a:t>
            </a:r>
            <a:r>
              <a:rPr lang="fr-FR" dirty="0"/>
              <a:t>)</a:t>
            </a:r>
          </a:p>
          <a:p>
            <a:pPr lvl="2"/>
            <a:r>
              <a:rPr lang="fr-FR" dirty="0"/>
              <a:t>Si estomac</a:t>
            </a:r>
          </a:p>
          <a:p>
            <a:pPr lvl="3"/>
            <a:r>
              <a:rPr lang="fr-FR" dirty="0"/>
              <a:t>Pendant 6-8 semaines </a:t>
            </a:r>
            <a:r>
              <a:rPr lang="fr-FR" dirty="0">
                <a:sym typeface="Wingdings" pitchFamily="2" charset="2"/>
              </a:rPr>
              <a:t> contrôle gastroscopie : cancer ???</a:t>
            </a:r>
          </a:p>
          <a:p>
            <a:pPr lvl="2"/>
            <a:r>
              <a:rPr lang="fr-FR" dirty="0">
                <a:sym typeface="Wingdings" pitchFamily="2" charset="2"/>
              </a:rPr>
              <a:t>Si duodénum: 4 semaines  pas de contrôle</a:t>
            </a:r>
            <a:endParaRPr lang="fr-FR" dirty="0"/>
          </a:p>
          <a:p>
            <a:pPr lvl="1"/>
            <a:r>
              <a:rPr lang="fr-FR" dirty="0"/>
              <a:t>Éradication </a:t>
            </a:r>
            <a:r>
              <a:rPr lang="fr-FR" dirty="0" err="1"/>
              <a:t>d’Hp</a:t>
            </a:r>
            <a:r>
              <a:rPr lang="fr-FR" dirty="0"/>
              <a:t> si présent: </a:t>
            </a:r>
            <a:r>
              <a:rPr lang="fr-FR" dirty="0" err="1"/>
              <a:t>reco</a:t>
            </a:r>
            <a:r>
              <a:rPr lang="fr-FR" dirty="0"/>
              <a:t> HAS +/- GFEHP</a:t>
            </a:r>
          </a:p>
          <a:p>
            <a:pPr lvl="1"/>
            <a:endParaRPr lang="fr-FR" dirty="0"/>
          </a:p>
        </p:txBody>
      </p:sp>
      <p:sp>
        <p:nvSpPr>
          <p:cNvPr id="4" name="Titre 1">
            <a:extLst>
              <a:ext uri="{FF2B5EF4-FFF2-40B4-BE49-F238E27FC236}">
                <a16:creationId xmlns:a16="http://schemas.microsoft.com/office/drawing/2014/main" id="{F546DDC8-8ED5-4C4E-9795-0A633AAFEC5A}"/>
              </a:ext>
            </a:extLst>
          </p:cNvPr>
          <p:cNvSpPr txBox="1">
            <a:spLocks/>
          </p:cNvSpPr>
          <p:nvPr/>
        </p:nvSpPr>
        <p:spPr bwMode="auto">
          <a:xfrm>
            <a:off x="1678983" y="146320"/>
            <a:ext cx="5432155" cy="1143000"/>
          </a:xfrm>
          <a:prstGeom prst="rect">
            <a:avLst/>
          </a:prstGeom>
          <a:solidFill>
            <a:schemeClr val="accent6">
              <a:lumMod val="7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dirty="0">
                <a:solidFill>
                  <a:schemeClr val="bg1"/>
                </a:solidFill>
              </a:rPr>
              <a:t>Ulcère gastroduodénal</a:t>
            </a:r>
          </a:p>
        </p:txBody>
      </p:sp>
      <p:sp>
        <p:nvSpPr>
          <p:cNvPr id="5" name="Rectangle 4">
            <a:extLst>
              <a:ext uri="{FF2B5EF4-FFF2-40B4-BE49-F238E27FC236}">
                <a16:creationId xmlns:a16="http://schemas.microsoft.com/office/drawing/2014/main" id="{B850C3E9-94A1-8146-83A4-F76D96D11AFD}"/>
              </a:ext>
            </a:extLst>
          </p:cNvPr>
          <p:cNvSpPr/>
          <p:nvPr/>
        </p:nvSpPr>
        <p:spPr>
          <a:xfrm>
            <a:off x="7703971" y="106554"/>
            <a:ext cx="2440546" cy="1222533"/>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Thérapeutique</a:t>
            </a:r>
          </a:p>
        </p:txBody>
      </p:sp>
    </p:spTree>
    <p:extLst>
      <p:ext uri="{BB962C8B-B14F-4D97-AF65-F5344CB8AC3E}">
        <p14:creationId xmlns:p14="http://schemas.microsoft.com/office/powerpoint/2010/main" val="3144877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F546DDC8-8ED5-4C4E-9795-0A633AAFEC5A}"/>
              </a:ext>
            </a:extLst>
          </p:cNvPr>
          <p:cNvSpPr txBox="1">
            <a:spLocks/>
          </p:cNvSpPr>
          <p:nvPr/>
        </p:nvSpPr>
        <p:spPr bwMode="auto">
          <a:xfrm>
            <a:off x="1524001" y="152010"/>
            <a:ext cx="5551459" cy="506823"/>
          </a:xfrm>
          <a:prstGeom prst="rect">
            <a:avLst/>
          </a:prstGeom>
          <a:solidFill>
            <a:schemeClr val="accent6">
              <a:lumMod val="7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dirty="0">
                <a:solidFill>
                  <a:schemeClr val="bg1"/>
                </a:solidFill>
              </a:rPr>
              <a:t>Ulcère gastroduodénal</a:t>
            </a:r>
          </a:p>
        </p:txBody>
      </p:sp>
      <p:sp>
        <p:nvSpPr>
          <p:cNvPr id="5" name="Rectangle 4">
            <a:extLst>
              <a:ext uri="{FF2B5EF4-FFF2-40B4-BE49-F238E27FC236}">
                <a16:creationId xmlns:a16="http://schemas.microsoft.com/office/drawing/2014/main" id="{B850C3E9-94A1-8146-83A4-F76D96D11AFD}"/>
              </a:ext>
            </a:extLst>
          </p:cNvPr>
          <p:cNvSpPr/>
          <p:nvPr/>
        </p:nvSpPr>
        <p:spPr>
          <a:xfrm>
            <a:off x="7230442" y="152010"/>
            <a:ext cx="2440546" cy="1222533"/>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Éradication </a:t>
            </a:r>
            <a:r>
              <a:rPr lang="fr-FR" dirty="0" err="1"/>
              <a:t>d’Hp</a:t>
            </a:r>
            <a:endParaRPr lang="fr-FR" dirty="0"/>
          </a:p>
        </p:txBody>
      </p:sp>
      <p:pic>
        <p:nvPicPr>
          <p:cNvPr id="10" name="Image 9">
            <a:extLst>
              <a:ext uri="{FF2B5EF4-FFF2-40B4-BE49-F238E27FC236}">
                <a16:creationId xmlns:a16="http://schemas.microsoft.com/office/drawing/2014/main" id="{AEE9B623-CB91-E544-9F90-52DEA4D56E70}"/>
              </a:ext>
            </a:extLst>
          </p:cNvPr>
          <p:cNvPicPr>
            <a:picLocks noChangeAspect="1"/>
          </p:cNvPicPr>
          <p:nvPr/>
        </p:nvPicPr>
        <p:blipFill rotWithShape="1">
          <a:blip r:embed="rId2"/>
          <a:srcRect t="5566" b="9353"/>
          <a:stretch/>
        </p:blipFill>
        <p:spPr>
          <a:xfrm>
            <a:off x="1524000" y="952746"/>
            <a:ext cx="5029200" cy="5905254"/>
          </a:xfrm>
          <a:prstGeom prst="rect">
            <a:avLst/>
          </a:prstGeom>
        </p:spPr>
      </p:pic>
      <p:sp>
        <p:nvSpPr>
          <p:cNvPr id="11" name="Rectangle 10">
            <a:extLst>
              <a:ext uri="{FF2B5EF4-FFF2-40B4-BE49-F238E27FC236}">
                <a16:creationId xmlns:a16="http://schemas.microsoft.com/office/drawing/2014/main" id="{8422CC4A-B198-4247-BC71-2578FE9DA162}"/>
              </a:ext>
            </a:extLst>
          </p:cNvPr>
          <p:cNvSpPr/>
          <p:nvPr/>
        </p:nvSpPr>
        <p:spPr>
          <a:xfrm>
            <a:off x="6422571" y="1551214"/>
            <a:ext cx="4245429" cy="22206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6">
                    <a:lumMod val="75000"/>
                  </a:schemeClr>
                </a:solidFill>
              </a:rPr>
              <a:t>HAS mai 2017</a:t>
            </a:r>
          </a:p>
          <a:p>
            <a:pPr algn="ctr"/>
            <a:r>
              <a:rPr lang="fr-FR" dirty="0"/>
              <a:t>Le mieux du mieux:</a:t>
            </a:r>
          </a:p>
          <a:p>
            <a:pPr algn="ctr"/>
            <a:r>
              <a:rPr lang="fr-FR" dirty="0"/>
              <a:t>Antibiothérapie guidée par les résistances</a:t>
            </a:r>
          </a:p>
          <a:p>
            <a:pPr algn="ctr"/>
            <a:r>
              <a:rPr lang="fr-FR" dirty="0"/>
              <a:t>Soit antibiogramme</a:t>
            </a:r>
          </a:p>
          <a:p>
            <a:pPr algn="ctr"/>
            <a:r>
              <a:rPr lang="fr-FR" dirty="0"/>
              <a:t>Soit mieux PCR en 2018 (GFEHP)</a:t>
            </a:r>
          </a:p>
        </p:txBody>
      </p:sp>
      <p:sp>
        <p:nvSpPr>
          <p:cNvPr id="12" name="Rectangle 11">
            <a:extLst>
              <a:ext uri="{FF2B5EF4-FFF2-40B4-BE49-F238E27FC236}">
                <a16:creationId xmlns:a16="http://schemas.microsoft.com/office/drawing/2014/main" id="{BD021250-5B86-B14D-892D-A29497CC0610}"/>
              </a:ext>
            </a:extLst>
          </p:cNvPr>
          <p:cNvSpPr/>
          <p:nvPr/>
        </p:nvSpPr>
        <p:spPr>
          <a:xfrm>
            <a:off x="6422570" y="3893945"/>
            <a:ext cx="4245430" cy="9034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5">
                    <a:lumMod val="50000"/>
                  </a:schemeClr>
                </a:solidFill>
              </a:rPr>
              <a:t>Souche sensible </a:t>
            </a:r>
            <a:r>
              <a:rPr lang="fr-FR" dirty="0" err="1">
                <a:solidFill>
                  <a:schemeClr val="accent5">
                    <a:lumMod val="50000"/>
                  </a:schemeClr>
                </a:solidFill>
              </a:rPr>
              <a:t>clarithromycine</a:t>
            </a:r>
            <a:endParaRPr lang="fr-FR" dirty="0">
              <a:solidFill>
                <a:schemeClr val="accent5">
                  <a:lumMod val="50000"/>
                </a:schemeClr>
              </a:solidFill>
            </a:endParaRPr>
          </a:p>
          <a:p>
            <a:pPr algn="ctr"/>
            <a:r>
              <a:rPr lang="fr-FR" dirty="0" err="1"/>
              <a:t>Amox</a:t>
            </a:r>
            <a:r>
              <a:rPr lang="fr-FR" dirty="0"/>
              <a:t> + </a:t>
            </a:r>
            <a:r>
              <a:rPr lang="fr-FR" dirty="0" err="1"/>
              <a:t>clarythro</a:t>
            </a:r>
            <a:r>
              <a:rPr lang="fr-FR" dirty="0"/>
              <a:t> + IPP 10 jours</a:t>
            </a:r>
          </a:p>
        </p:txBody>
      </p:sp>
      <p:sp>
        <p:nvSpPr>
          <p:cNvPr id="13" name="Rectangle 12">
            <a:extLst>
              <a:ext uri="{FF2B5EF4-FFF2-40B4-BE49-F238E27FC236}">
                <a16:creationId xmlns:a16="http://schemas.microsoft.com/office/drawing/2014/main" id="{E8244C3F-CA79-BB4D-826E-863749464C1B}"/>
              </a:ext>
            </a:extLst>
          </p:cNvPr>
          <p:cNvSpPr/>
          <p:nvPr/>
        </p:nvSpPr>
        <p:spPr>
          <a:xfrm>
            <a:off x="6422570" y="4894179"/>
            <a:ext cx="4245430" cy="9034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5">
                    <a:lumMod val="50000"/>
                  </a:schemeClr>
                </a:solidFill>
              </a:rPr>
              <a:t>Souche </a:t>
            </a:r>
            <a:r>
              <a:rPr lang="fr-FR" dirty="0" err="1">
                <a:solidFill>
                  <a:schemeClr val="accent6">
                    <a:lumMod val="75000"/>
                  </a:schemeClr>
                </a:solidFill>
              </a:rPr>
              <a:t>clarithro</a:t>
            </a:r>
            <a:r>
              <a:rPr lang="fr-FR" dirty="0">
                <a:solidFill>
                  <a:schemeClr val="accent6">
                    <a:lumMod val="75000"/>
                  </a:schemeClr>
                </a:solidFill>
              </a:rPr>
              <a:t>-R</a:t>
            </a:r>
            <a:r>
              <a:rPr lang="fr-FR" dirty="0">
                <a:solidFill>
                  <a:schemeClr val="accent5">
                    <a:lumMod val="50000"/>
                  </a:schemeClr>
                </a:solidFill>
              </a:rPr>
              <a:t> </a:t>
            </a:r>
            <a:r>
              <a:rPr lang="fr-FR" dirty="0" err="1">
                <a:solidFill>
                  <a:schemeClr val="accent5">
                    <a:lumMod val="50000"/>
                  </a:schemeClr>
                </a:solidFill>
              </a:rPr>
              <a:t>lévofloxacine</a:t>
            </a:r>
            <a:r>
              <a:rPr lang="fr-FR" dirty="0">
                <a:solidFill>
                  <a:schemeClr val="accent5">
                    <a:lumMod val="50000"/>
                  </a:schemeClr>
                </a:solidFill>
              </a:rPr>
              <a:t>-S</a:t>
            </a:r>
          </a:p>
          <a:p>
            <a:pPr algn="ctr"/>
            <a:r>
              <a:rPr lang="fr-FR" dirty="0" err="1"/>
              <a:t>Amox</a:t>
            </a:r>
            <a:r>
              <a:rPr lang="fr-FR" dirty="0"/>
              <a:t> + </a:t>
            </a:r>
            <a:r>
              <a:rPr lang="fr-FR" dirty="0" err="1"/>
              <a:t>lévofloxacine</a:t>
            </a:r>
            <a:r>
              <a:rPr lang="fr-FR" dirty="0"/>
              <a:t> + IPP 10 jours</a:t>
            </a:r>
          </a:p>
        </p:txBody>
      </p:sp>
      <p:sp>
        <p:nvSpPr>
          <p:cNvPr id="14" name="Rectangle 13">
            <a:extLst>
              <a:ext uri="{FF2B5EF4-FFF2-40B4-BE49-F238E27FC236}">
                <a16:creationId xmlns:a16="http://schemas.microsoft.com/office/drawing/2014/main" id="{C6F0EAC9-BBC6-7F46-8233-8F9D77AFC90C}"/>
              </a:ext>
            </a:extLst>
          </p:cNvPr>
          <p:cNvSpPr/>
          <p:nvPr/>
        </p:nvSpPr>
        <p:spPr>
          <a:xfrm>
            <a:off x="6422570" y="5894413"/>
            <a:ext cx="4245430" cy="9034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5">
                    <a:lumMod val="50000"/>
                  </a:schemeClr>
                </a:solidFill>
              </a:rPr>
              <a:t>Souche </a:t>
            </a:r>
            <a:r>
              <a:rPr lang="fr-FR" dirty="0" err="1">
                <a:solidFill>
                  <a:schemeClr val="accent6">
                    <a:lumMod val="75000"/>
                  </a:schemeClr>
                </a:solidFill>
              </a:rPr>
              <a:t>clarithro</a:t>
            </a:r>
            <a:r>
              <a:rPr lang="fr-FR" dirty="0">
                <a:solidFill>
                  <a:schemeClr val="accent6">
                    <a:lumMod val="75000"/>
                  </a:schemeClr>
                </a:solidFill>
              </a:rPr>
              <a:t>-R</a:t>
            </a:r>
            <a:r>
              <a:rPr lang="fr-FR" dirty="0">
                <a:solidFill>
                  <a:schemeClr val="accent5">
                    <a:lumMod val="50000"/>
                  </a:schemeClr>
                </a:solidFill>
              </a:rPr>
              <a:t> </a:t>
            </a:r>
            <a:r>
              <a:rPr lang="fr-FR" dirty="0" err="1">
                <a:solidFill>
                  <a:schemeClr val="accent6">
                    <a:lumMod val="75000"/>
                  </a:schemeClr>
                </a:solidFill>
              </a:rPr>
              <a:t>lévofloxacine</a:t>
            </a:r>
            <a:r>
              <a:rPr lang="fr-FR" dirty="0">
                <a:solidFill>
                  <a:schemeClr val="accent6">
                    <a:lumMod val="75000"/>
                  </a:schemeClr>
                </a:solidFill>
              </a:rPr>
              <a:t>-R</a:t>
            </a:r>
          </a:p>
          <a:p>
            <a:pPr algn="ctr"/>
            <a:r>
              <a:rPr lang="fr-FR" dirty="0"/>
              <a:t>Quadrithérapie bismuthée 10 jours</a:t>
            </a:r>
          </a:p>
        </p:txBody>
      </p:sp>
    </p:spTree>
    <p:extLst>
      <p:ext uri="{BB962C8B-B14F-4D97-AF65-F5344CB8AC3E}">
        <p14:creationId xmlns:p14="http://schemas.microsoft.com/office/powerpoint/2010/main" val="679135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F546DDC8-8ED5-4C4E-9795-0A633AAFEC5A}"/>
              </a:ext>
            </a:extLst>
          </p:cNvPr>
          <p:cNvSpPr txBox="1">
            <a:spLocks/>
          </p:cNvSpPr>
          <p:nvPr/>
        </p:nvSpPr>
        <p:spPr bwMode="auto">
          <a:xfrm>
            <a:off x="1524000" y="152010"/>
            <a:ext cx="5551459" cy="506823"/>
          </a:xfrm>
          <a:prstGeom prst="rect">
            <a:avLst/>
          </a:prstGeom>
          <a:solidFill>
            <a:schemeClr val="accent6">
              <a:lumMod val="7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dirty="0">
                <a:solidFill>
                  <a:schemeClr val="bg1"/>
                </a:solidFill>
              </a:rPr>
              <a:t>Ulcère gastroduodénal</a:t>
            </a:r>
          </a:p>
        </p:txBody>
      </p:sp>
      <p:sp>
        <p:nvSpPr>
          <p:cNvPr id="5" name="Rectangle 4">
            <a:extLst>
              <a:ext uri="{FF2B5EF4-FFF2-40B4-BE49-F238E27FC236}">
                <a16:creationId xmlns:a16="http://schemas.microsoft.com/office/drawing/2014/main" id="{B850C3E9-94A1-8146-83A4-F76D96D11AFD}"/>
              </a:ext>
            </a:extLst>
          </p:cNvPr>
          <p:cNvSpPr/>
          <p:nvPr/>
        </p:nvSpPr>
        <p:spPr>
          <a:xfrm>
            <a:off x="7230442" y="152010"/>
            <a:ext cx="2440546" cy="1222533"/>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Éradication </a:t>
            </a:r>
            <a:r>
              <a:rPr lang="fr-FR" dirty="0" err="1"/>
              <a:t>d’Hp</a:t>
            </a:r>
            <a:endParaRPr lang="fr-FR" dirty="0"/>
          </a:p>
        </p:txBody>
      </p:sp>
      <p:pic>
        <p:nvPicPr>
          <p:cNvPr id="10" name="Image 9">
            <a:extLst>
              <a:ext uri="{FF2B5EF4-FFF2-40B4-BE49-F238E27FC236}">
                <a16:creationId xmlns:a16="http://schemas.microsoft.com/office/drawing/2014/main" id="{AEE9B623-CB91-E544-9F90-52DEA4D56E70}"/>
              </a:ext>
            </a:extLst>
          </p:cNvPr>
          <p:cNvPicPr>
            <a:picLocks noChangeAspect="1"/>
          </p:cNvPicPr>
          <p:nvPr/>
        </p:nvPicPr>
        <p:blipFill rotWithShape="1">
          <a:blip r:embed="rId2"/>
          <a:srcRect t="5566" b="9353"/>
          <a:stretch/>
        </p:blipFill>
        <p:spPr>
          <a:xfrm>
            <a:off x="1524000" y="952746"/>
            <a:ext cx="5029200" cy="5905254"/>
          </a:xfrm>
          <a:prstGeom prst="rect">
            <a:avLst/>
          </a:prstGeom>
        </p:spPr>
      </p:pic>
      <p:sp>
        <p:nvSpPr>
          <p:cNvPr id="11" name="Rectangle 10">
            <a:extLst>
              <a:ext uri="{FF2B5EF4-FFF2-40B4-BE49-F238E27FC236}">
                <a16:creationId xmlns:a16="http://schemas.microsoft.com/office/drawing/2014/main" id="{8422CC4A-B198-4247-BC71-2578FE9DA162}"/>
              </a:ext>
            </a:extLst>
          </p:cNvPr>
          <p:cNvSpPr/>
          <p:nvPr/>
        </p:nvSpPr>
        <p:spPr>
          <a:xfrm>
            <a:off x="6422571" y="1551214"/>
            <a:ext cx="4245429" cy="22206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6">
                    <a:lumMod val="75000"/>
                  </a:schemeClr>
                </a:solidFill>
              </a:rPr>
              <a:t>Si la recherche des résistances n’a pas été faite/n’est pas possible</a:t>
            </a:r>
            <a:endParaRPr lang="fr-FR" dirty="0"/>
          </a:p>
        </p:txBody>
      </p:sp>
      <p:sp>
        <p:nvSpPr>
          <p:cNvPr id="12" name="Rectangle 11">
            <a:extLst>
              <a:ext uri="{FF2B5EF4-FFF2-40B4-BE49-F238E27FC236}">
                <a16:creationId xmlns:a16="http://schemas.microsoft.com/office/drawing/2014/main" id="{BD021250-5B86-B14D-892D-A29497CC0610}"/>
              </a:ext>
            </a:extLst>
          </p:cNvPr>
          <p:cNvSpPr/>
          <p:nvPr/>
        </p:nvSpPr>
        <p:spPr>
          <a:xfrm>
            <a:off x="6422570" y="3893945"/>
            <a:ext cx="4245430" cy="9034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5">
                    <a:lumMod val="50000"/>
                  </a:schemeClr>
                </a:solidFill>
              </a:rPr>
              <a:t>Option 1:</a:t>
            </a:r>
          </a:p>
          <a:p>
            <a:pPr algn="ctr"/>
            <a:r>
              <a:rPr lang="fr-FR" dirty="0" err="1">
                <a:solidFill>
                  <a:schemeClr val="bg1"/>
                </a:solidFill>
              </a:rPr>
              <a:t>Amox</a:t>
            </a:r>
            <a:r>
              <a:rPr lang="fr-FR" dirty="0">
                <a:solidFill>
                  <a:schemeClr val="bg1"/>
                </a:solidFill>
              </a:rPr>
              <a:t> + </a:t>
            </a:r>
            <a:r>
              <a:rPr lang="fr-FR" dirty="0" err="1">
                <a:solidFill>
                  <a:schemeClr val="bg1"/>
                </a:solidFill>
              </a:rPr>
              <a:t>Clarythro</a:t>
            </a:r>
            <a:r>
              <a:rPr lang="fr-FR" dirty="0">
                <a:solidFill>
                  <a:schemeClr val="bg1"/>
                </a:solidFill>
              </a:rPr>
              <a:t> + métronidazole + IPP</a:t>
            </a:r>
          </a:p>
          <a:p>
            <a:pPr algn="ctr"/>
            <a:r>
              <a:rPr lang="fr-FR" dirty="0">
                <a:solidFill>
                  <a:schemeClr val="bg1"/>
                </a:solidFill>
              </a:rPr>
              <a:t>14 jours</a:t>
            </a:r>
          </a:p>
        </p:txBody>
      </p:sp>
      <p:sp>
        <p:nvSpPr>
          <p:cNvPr id="14" name="Rectangle 13">
            <a:extLst>
              <a:ext uri="{FF2B5EF4-FFF2-40B4-BE49-F238E27FC236}">
                <a16:creationId xmlns:a16="http://schemas.microsoft.com/office/drawing/2014/main" id="{C6F0EAC9-BBC6-7F46-8233-8F9D77AFC90C}"/>
              </a:ext>
            </a:extLst>
          </p:cNvPr>
          <p:cNvSpPr/>
          <p:nvPr/>
        </p:nvSpPr>
        <p:spPr>
          <a:xfrm>
            <a:off x="6422569" y="4924234"/>
            <a:ext cx="4245430" cy="9034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6">
                    <a:lumMod val="75000"/>
                  </a:schemeClr>
                </a:solidFill>
              </a:rPr>
              <a:t>Option 2:</a:t>
            </a:r>
          </a:p>
          <a:p>
            <a:pPr algn="ctr"/>
            <a:r>
              <a:rPr lang="fr-FR" dirty="0"/>
              <a:t>Quadrithérapie bismuthée 10 jours</a:t>
            </a:r>
          </a:p>
        </p:txBody>
      </p:sp>
      <p:pic>
        <p:nvPicPr>
          <p:cNvPr id="9" name="Image 8">
            <a:extLst>
              <a:ext uri="{FF2B5EF4-FFF2-40B4-BE49-F238E27FC236}">
                <a16:creationId xmlns:a16="http://schemas.microsoft.com/office/drawing/2014/main" id="{BB403C93-1ED2-0B41-91BA-6BDB30852949}"/>
              </a:ext>
            </a:extLst>
          </p:cNvPr>
          <p:cNvPicPr>
            <a:picLocks noChangeAspect="1"/>
          </p:cNvPicPr>
          <p:nvPr/>
        </p:nvPicPr>
        <p:blipFill>
          <a:blip r:embed="rId3"/>
          <a:stretch>
            <a:fillRect/>
          </a:stretch>
        </p:blipFill>
        <p:spPr>
          <a:xfrm>
            <a:off x="1524000" y="3416060"/>
            <a:ext cx="9183849" cy="3482284"/>
          </a:xfrm>
          <a:prstGeom prst="rect">
            <a:avLst/>
          </a:prstGeom>
        </p:spPr>
      </p:pic>
    </p:spTree>
    <p:extLst>
      <p:ext uri="{BB962C8B-B14F-4D97-AF65-F5344CB8AC3E}">
        <p14:creationId xmlns:p14="http://schemas.microsoft.com/office/powerpoint/2010/main" val="185518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50C3E9-94A1-8146-83A4-F76D96D11AFD}"/>
              </a:ext>
            </a:extLst>
          </p:cNvPr>
          <p:cNvSpPr/>
          <p:nvPr/>
        </p:nvSpPr>
        <p:spPr>
          <a:xfrm>
            <a:off x="7230442" y="152010"/>
            <a:ext cx="2440546" cy="1222533"/>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Éradication </a:t>
            </a:r>
            <a:r>
              <a:rPr lang="fr-FR" dirty="0" err="1"/>
              <a:t>d’Hp</a:t>
            </a:r>
            <a:endParaRPr lang="fr-FR" dirty="0"/>
          </a:p>
        </p:txBody>
      </p:sp>
      <p:pic>
        <p:nvPicPr>
          <p:cNvPr id="10" name="Image 9">
            <a:extLst>
              <a:ext uri="{FF2B5EF4-FFF2-40B4-BE49-F238E27FC236}">
                <a16:creationId xmlns:a16="http://schemas.microsoft.com/office/drawing/2014/main" id="{AEE9B623-CB91-E544-9F90-52DEA4D56E70}"/>
              </a:ext>
            </a:extLst>
          </p:cNvPr>
          <p:cNvPicPr>
            <a:picLocks noChangeAspect="1"/>
          </p:cNvPicPr>
          <p:nvPr/>
        </p:nvPicPr>
        <p:blipFill rotWithShape="1">
          <a:blip r:embed="rId2"/>
          <a:srcRect t="5566" b="9353"/>
          <a:stretch/>
        </p:blipFill>
        <p:spPr>
          <a:xfrm>
            <a:off x="1524000" y="855140"/>
            <a:ext cx="5112327" cy="6002861"/>
          </a:xfrm>
          <a:prstGeom prst="rect">
            <a:avLst/>
          </a:prstGeom>
        </p:spPr>
      </p:pic>
      <p:sp>
        <p:nvSpPr>
          <p:cNvPr id="11" name="Rectangle 10">
            <a:extLst>
              <a:ext uri="{FF2B5EF4-FFF2-40B4-BE49-F238E27FC236}">
                <a16:creationId xmlns:a16="http://schemas.microsoft.com/office/drawing/2014/main" id="{8422CC4A-B198-4247-BC71-2578FE9DA162}"/>
              </a:ext>
            </a:extLst>
          </p:cNvPr>
          <p:cNvSpPr/>
          <p:nvPr/>
        </p:nvSpPr>
        <p:spPr>
          <a:xfrm>
            <a:off x="6422571" y="1551214"/>
            <a:ext cx="4245429" cy="22206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6">
                    <a:lumMod val="75000"/>
                  </a:schemeClr>
                </a:solidFill>
              </a:rPr>
              <a:t>Après l’éradication, </a:t>
            </a:r>
          </a:p>
          <a:p>
            <a:pPr algn="ctr"/>
            <a:r>
              <a:rPr lang="fr-FR" dirty="0">
                <a:solidFill>
                  <a:schemeClr val="accent6">
                    <a:lumMod val="75000"/>
                  </a:schemeClr>
                </a:solidFill>
              </a:rPr>
              <a:t>au moins 14 jours d’arrêt des IPP</a:t>
            </a:r>
          </a:p>
          <a:p>
            <a:pPr algn="ctr"/>
            <a:r>
              <a:rPr lang="fr-FR" dirty="0">
                <a:solidFill>
                  <a:schemeClr val="accent6">
                    <a:lumMod val="75000"/>
                  </a:schemeClr>
                </a:solidFill>
              </a:rPr>
              <a:t> (et 4 semaines des antibiotiques) </a:t>
            </a:r>
          </a:p>
          <a:p>
            <a:pPr algn="ctr"/>
            <a:r>
              <a:rPr lang="fr-FR" dirty="0">
                <a:solidFill>
                  <a:schemeClr val="accent6">
                    <a:lumMod val="75000"/>
                  </a:schemeClr>
                </a:solidFill>
                <a:sym typeface="Wingdings" pitchFamily="2" charset="2"/>
              </a:rPr>
              <a:t></a:t>
            </a:r>
            <a:r>
              <a:rPr lang="fr-FR" dirty="0">
                <a:solidFill>
                  <a:schemeClr val="accent6">
                    <a:lumMod val="75000"/>
                  </a:schemeClr>
                </a:solidFill>
              </a:rPr>
              <a:t> test respiratoire à l’urée marquée</a:t>
            </a:r>
            <a:endParaRPr lang="fr-FR" dirty="0"/>
          </a:p>
        </p:txBody>
      </p:sp>
      <p:sp>
        <p:nvSpPr>
          <p:cNvPr id="12" name="Rectangle 11">
            <a:extLst>
              <a:ext uri="{FF2B5EF4-FFF2-40B4-BE49-F238E27FC236}">
                <a16:creationId xmlns:a16="http://schemas.microsoft.com/office/drawing/2014/main" id="{BD021250-5B86-B14D-892D-A29497CC0610}"/>
              </a:ext>
            </a:extLst>
          </p:cNvPr>
          <p:cNvSpPr/>
          <p:nvPr/>
        </p:nvSpPr>
        <p:spPr>
          <a:xfrm>
            <a:off x="6422570" y="3893945"/>
            <a:ext cx="4245430" cy="9034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5">
                    <a:lumMod val="50000"/>
                  </a:schemeClr>
                </a:solidFill>
              </a:rPr>
              <a:t>Négatif:</a:t>
            </a:r>
          </a:p>
          <a:p>
            <a:pPr algn="ctr"/>
            <a:r>
              <a:rPr lang="fr-FR" dirty="0">
                <a:solidFill>
                  <a:schemeClr val="accent5">
                    <a:lumMod val="50000"/>
                  </a:schemeClr>
                </a:solidFill>
              </a:rPr>
              <a:t>Bactérie éradiquée</a:t>
            </a:r>
            <a:endParaRPr lang="fr-FR" dirty="0">
              <a:solidFill>
                <a:schemeClr val="bg1"/>
              </a:solidFill>
            </a:endParaRPr>
          </a:p>
        </p:txBody>
      </p:sp>
      <p:sp>
        <p:nvSpPr>
          <p:cNvPr id="14" name="Rectangle 13">
            <a:extLst>
              <a:ext uri="{FF2B5EF4-FFF2-40B4-BE49-F238E27FC236}">
                <a16:creationId xmlns:a16="http://schemas.microsoft.com/office/drawing/2014/main" id="{C6F0EAC9-BBC6-7F46-8233-8F9D77AFC90C}"/>
              </a:ext>
            </a:extLst>
          </p:cNvPr>
          <p:cNvSpPr/>
          <p:nvPr/>
        </p:nvSpPr>
        <p:spPr>
          <a:xfrm>
            <a:off x="6422569" y="4924234"/>
            <a:ext cx="4245430" cy="9034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6">
                    <a:lumMod val="75000"/>
                  </a:schemeClr>
                </a:solidFill>
              </a:rPr>
              <a:t>Positif:</a:t>
            </a:r>
          </a:p>
          <a:p>
            <a:pPr algn="ctr"/>
            <a:r>
              <a:rPr lang="fr-FR" dirty="0"/>
              <a:t>Option 1 ou 2 (différente de la 1</a:t>
            </a:r>
            <a:r>
              <a:rPr lang="fr-FR" baseline="30000" dirty="0"/>
              <a:t>ère</a:t>
            </a:r>
            <a:r>
              <a:rPr lang="fr-FR" dirty="0"/>
              <a:t> ligne)</a:t>
            </a:r>
          </a:p>
        </p:txBody>
      </p:sp>
      <p:sp>
        <p:nvSpPr>
          <p:cNvPr id="13" name="Titre 1">
            <a:extLst>
              <a:ext uri="{FF2B5EF4-FFF2-40B4-BE49-F238E27FC236}">
                <a16:creationId xmlns:a16="http://schemas.microsoft.com/office/drawing/2014/main" id="{2BD08ADC-047E-0344-A179-225C1277E7A3}"/>
              </a:ext>
            </a:extLst>
          </p:cNvPr>
          <p:cNvSpPr txBox="1">
            <a:spLocks/>
          </p:cNvSpPr>
          <p:nvPr/>
        </p:nvSpPr>
        <p:spPr bwMode="auto">
          <a:xfrm>
            <a:off x="1524000" y="152010"/>
            <a:ext cx="5551459" cy="506823"/>
          </a:xfrm>
          <a:prstGeom prst="rect">
            <a:avLst/>
          </a:prstGeom>
          <a:solidFill>
            <a:schemeClr val="accent6">
              <a:lumMod val="7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dirty="0">
                <a:solidFill>
                  <a:schemeClr val="bg1"/>
                </a:solidFill>
              </a:rPr>
              <a:t>Ulcère gastroduodénal</a:t>
            </a:r>
          </a:p>
        </p:txBody>
      </p:sp>
    </p:spTree>
    <p:extLst>
      <p:ext uri="{BB962C8B-B14F-4D97-AF65-F5344CB8AC3E}">
        <p14:creationId xmlns:p14="http://schemas.microsoft.com/office/powerpoint/2010/main" val="4147013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8AA183-EEAF-6D41-A8E2-2BFC55621C18}"/>
              </a:ext>
            </a:extLst>
          </p:cNvPr>
          <p:cNvSpPr/>
          <p:nvPr/>
        </p:nvSpPr>
        <p:spPr>
          <a:xfrm>
            <a:off x="1741486" y="245932"/>
            <a:ext cx="8686800" cy="4801314"/>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QUESTION 6</a:t>
            </a:r>
          </a:p>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Et si l’endoscopie avait retrouvé des varices de stade III avec une varice œsophagienne rompue saignant en jet ?</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En première intention, il faut ligaturer (ligature élastique) la varice hémorragique +/- les autres varices de l’</a:t>
            </a:r>
            <a:r>
              <a:rPr lang="fr-FR" b="1" dirty="0" err="1">
                <a:latin typeface="Tahoma" panose="020B0604030504040204" pitchFamily="34" charset="0"/>
                <a:ea typeface="Times New Roman" panose="02020603050405020304" pitchFamily="18" charset="0"/>
                <a:cs typeface="Times New Roman" panose="02020603050405020304" pitchFamily="18" charset="0"/>
              </a:rPr>
              <a:t>oesophage</a:t>
            </a: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Un TIPSS précoce  (&lt; 72 h) doit être discuté en cas de succès de la prise en charge endoscopique si le patient est à haut risque (&gt;CHILD C10 ou B avec saignement en jet)</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En cas d’échec de la prise en charge endoscopique, le TIPSS en urgence doit être discuté </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Il faut faire une embolisation radiologique en première intention</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Si la varice était gastrique, une ligature pouvait aussi être proposée en première intention.</a:t>
            </a:r>
          </a:p>
          <a:p>
            <a:pPr marL="342900" indent="-342900" algn="just">
              <a:spcAft>
                <a:spcPts val="0"/>
              </a:spcAft>
              <a:buAutoNum type="alphaLcParenR"/>
            </a:pP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0590C66-CF47-8545-897D-8B515088AC37}"/>
              </a:ext>
            </a:extLst>
          </p:cNvPr>
          <p:cNvSpPr/>
          <p:nvPr/>
        </p:nvSpPr>
        <p:spPr>
          <a:xfrm>
            <a:off x="6215270" y="6003236"/>
            <a:ext cx="4452730" cy="8547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TIPSS = </a:t>
            </a:r>
            <a:r>
              <a:rPr lang="fr-FR" dirty="0" err="1"/>
              <a:t>transjugular</a:t>
            </a:r>
            <a:r>
              <a:rPr lang="fr-FR" dirty="0"/>
              <a:t> </a:t>
            </a:r>
            <a:r>
              <a:rPr lang="fr-FR" dirty="0" err="1"/>
              <a:t>intrahepatic</a:t>
            </a:r>
            <a:r>
              <a:rPr lang="fr-FR" dirty="0"/>
              <a:t> </a:t>
            </a:r>
            <a:r>
              <a:rPr lang="fr-FR" dirty="0" err="1"/>
              <a:t>portosystemic</a:t>
            </a:r>
            <a:r>
              <a:rPr lang="fr-FR" dirty="0"/>
              <a:t> shunt</a:t>
            </a:r>
          </a:p>
        </p:txBody>
      </p:sp>
    </p:spTree>
    <p:extLst>
      <p:ext uri="{BB962C8B-B14F-4D97-AF65-F5344CB8AC3E}">
        <p14:creationId xmlns:p14="http://schemas.microsoft.com/office/powerpoint/2010/main" val="1027025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8AA183-EEAF-6D41-A8E2-2BFC55621C18}"/>
              </a:ext>
            </a:extLst>
          </p:cNvPr>
          <p:cNvSpPr/>
          <p:nvPr/>
        </p:nvSpPr>
        <p:spPr>
          <a:xfrm>
            <a:off x="1741486" y="245932"/>
            <a:ext cx="8686800" cy="4801314"/>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QUESTION 6</a:t>
            </a:r>
          </a:p>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Et si l’endoscopie avait retrouvé des varices de stade III avec une varice œsophagienne rompue saignant en jet ?</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En première intention, il faut ligaturer (ligature élastique) la varice hémorragique +/- les autres varices de l’</a:t>
            </a:r>
            <a:r>
              <a:rPr lang="fr-FR" b="1" dirty="0" err="1">
                <a:solidFill>
                  <a:srgbClr val="00B050"/>
                </a:solidFill>
                <a:latin typeface="Tahoma" panose="020B0604030504040204" pitchFamily="34" charset="0"/>
                <a:ea typeface="Times New Roman" panose="02020603050405020304" pitchFamily="18" charset="0"/>
                <a:cs typeface="Times New Roman" panose="02020603050405020304" pitchFamily="18" charset="0"/>
              </a:rPr>
              <a:t>oesophage</a:t>
            </a:r>
            <a:endPar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Un TIPSS précoce  (&lt; 72 h) doit être discuté en cas de succès de la prise en charge endoscopique si le patient est à haut risque (&gt;CHILD C10 ou B avec saignement en jet)</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En cas d’échec de la prise en charge endoscopique, le TIPPS en urgence doit être discuté </a:t>
            </a:r>
          </a:p>
          <a:p>
            <a:pPr marL="342900" indent="-342900" algn="just">
              <a:spcAft>
                <a:spcPts val="0"/>
              </a:spcAft>
              <a:buAutoNum type="alphaLcParenR"/>
            </a:pPr>
            <a:r>
              <a:rPr lang="fr-FR" b="1" dirty="0">
                <a:solidFill>
                  <a:srgbClr val="FF0000"/>
                </a:solidFill>
                <a:latin typeface="Tahoma" panose="020B0604030504040204" pitchFamily="34" charset="0"/>
                <a:ea typeface="Times New Roman" panose="02020603050405020304" pitchFamily="18" charset="0"/>
                <a:cs typeface="Times New Roman" panose="02020603050405020304" pitchFamily="18" charset="0"/>
              </a:rPr>
              <a:t>Il faut faire une embolisation radiologique en première intention</a:t>
            </a:r>
          </a:p>
          <a:p>
            <a:pPr marL="342900" indent="-342900" algn="just">
              <a:spcAft>
                <a:spcPts val="0"/>
              </a:spcAft>
              <a:buAutoNum type="alphaLcParenR"/>
            </a:pPr>
            <a:r>
              <a:rPr lang="fr-FR" b="1" dirty="0">
                <a:solidFill>
                  <a:srgbClr val="FF0000"/>
                </a:solidFill>
                <a:latin typeface="Tahoma" panose="020B0604030504040204" pitchFamily="34" charset="0"/>
                <a:ea typeface="Times New Roman" panose="02020603050405020304" pitchFamily="18" charset="0"/>
                <a:cs typeface="Times New Roman" panose="02020603050405020304" pitchFamily="18" charset="0"/>
              </a:rPr>
              <a:t>Si la varice était gastrique, une ligature pouvait aussi être proposée en première intention.</a:t>
            </a:r>
          </a:p>
          <a:p>
            <a:pPr marL="342900" indent="-342900" algn="just">
              <a:spcAft>
                <a:spcPts val="0"/>
              </a:spcAft>
              <a:buAutoNum type="alphaLcParenR"/>
            </a:pP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0590C66-CF47-8545-897D-8B515088AC37}"/>
              </a:ext>
            </a:extLst>
          </p:cNvPr>
          <p:cNvSpPr/>
          <p:nvPr/>
        </p:nvSpPr>
        <p:spPr>
          <a:xfrm>
            <a:off x="1632157" y="3975653"/>
            <a:ext cx="4195487" cy="17492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Souvent on ne ligature que la varice hémorragique pour ne pas gêner l’accès ultérieur en cas de récidive et on reprend les ligatures à distance pour éradiquer les varices </a:t>
            </a:r>
            <a:r>
              <a:rPr lang="fr-FR" dirty="0" err="1"/>
              <a:t>oesophagiennes</a:t>
            </a:r>
            <a:endParaRPr lang="fr-FR" dirty="0"/>
          </a:p>
        </p:txBody>
      </p:sp>
      <p:sp>
        <p:nvSpPr>
          <p:cNvPr id="6" name="Rectangle 5">
            <a:extLst>
              <a:ext uri="{FF2B5EF4-FFF2-40B4-BE49-F238E27FC236}">
                <a16:creationId xmlns:a16="http://schemas.microsoft.com/office/drawing/2014/main" id="{9A2E12C0-9321-844B-88E0-F44ADADBACEE}"/>
              </a:ext>
            </a:extLst>
          </p:cNvPr>
          <p:cNvSpPr/>
          <p:nvPr/>
        </p:nvSpPr>
        <p:spPr>
          <a:xfrm>
            <a:off x="5936974" y="3975653"/>
            <a:ext cx="4195487" cy="17492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TIPSS précoce: meilleur pronostic dans les formes graves résistantes au traitement endoscopique ou chez les malades à haut risque</a:t>
            </a:r>
          </a:p>
        </p:txBody>
      </p:sp>
      <p:sp>
        <p:nvSpPr>
          <p:cNvPr id="7" name="Rectangle 6">
            <a:extLst>
              <a:ext uri="{FF2B5EF4-FFF2-40B4-BE49-F238E27FC236}">
                <a16:creationId xmlns:a16="http://schemas.microsoft.com/office/drawing/2014/main" id="{1BF5D8BE-6930-BC49-9595-750E2DD2DB92}"/>
              </a:ext>
            </a:extLst>
          </p:cNvPr>
          <p:cNvSpPr/>
          <p:nvPr/>
        </p:nvSpPr>
        <p:spPr>
          <a:xfrm>
            <a:off x="3987143" y="5784576"/>
            <a:ext cx="4195487" cy="10734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On ne ligature pas l’estomac en principe car paroi souple qui peut monter dans l’élastique et se nécroser à posteriori </a:t>
            </a:r>
            <a:r>
              <a:rPr lang="fr-FR" dirty="0">
                <a:sym typeface="Wingdings" pitchFamily="2" charset="2"/>
              </a:rPr>
              <a:t> </a:t>
            </a:r>
            <a:r>
              <a:rPr lang="fr-FR" dirty="0" err="1">
                <a:sym typeface="Wingdings" pitchFamily="2" charset="2"/>
              </a:rPr>
              <a:t>plutot</a:t>
            </a:r>
            <a:r>
              <a:rPr lang="fr-FR" dirty="0">
                <a:sym typeface="Wingdings" pitchFamily="2" charset="2"/>
              </a:rPr>
              <a:t> colle biologique (</a:t>
            </a:r>
            <a:r>
              <a:rPr lang="fr-FR" dirty="0" err="1">
                <a:sym typeface="Wingdings" pitchFamily="2" charset="2"/>
              </a:rPr>
              <a:t>glubran</a:t>
            </a:r>
            <a:r>
              <a:rPr lang="fr-FR" dirty="0">
                <a:sym typeface="Wingdings" pitchFamily="2" charset="2"/>
              </a:rPr>
              <a:t>)</a:t>
            </a:r>
            <a:endParaRPr lang="fr-FR" dirty="0"/>
          </a:p>
        </p:txBody>
      </p:sp>
    </p:spTree>
    <p:extLst>
      <p:ext uri="{BB962C8B-B14F-4D97-AF65-F5344CB8AC3E}">
        <p14:creationId xmlns:p14="http://schemas.microsoft.com/office/powerpoint/2010/main" val="4000666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48698F1-2486-E943-8AC9-C69CF40440AF}"/>
              </a:ext>
            </a:extLst>
          </p:cNvPr>
          <p:cNvSpPr>
            <a:spLocks noGrp="1"/>
          </p:cNvSpPr>
          <p:nvPr>
            <p:ph idx="1"/>
          </p:nvPr>
        </p:nvSpPr>
        <p:spPr>
          <a:xfrm>
            <a:off x="2022763" y="1336965"/>
            <a:ext cx="8229600" cy="4525963"/>
          </a:xfrm>
        </p:spPr>
        <p:txBody>
          <a:bodyPr/>
          <a:lstStyle/>
          <a:p>
            <a:r>
              <a:rPr lang="fr-FR" dirty="0"/>
              <a:t>Prévention secondaire</a:t>
            </a:r>
          </a:p>
          <a:p>
            <a:pPr lvl="1"/>
            <a:r>
              <a:rPr lang="fr-FR" dirty="0"/>
              <a:t>Ne jamais oublier la transplantation hépatique</a:t>
            </a:r>
          </a:p>
          <a:p>
            <a:pPr lvl="1"/>
            <a:r>
              <a:rPr lang="fr-FR" dirty="0"/>
              <a:t>Séances de ligature répétées </a:t>
            </a:r>
            <a:r>
              <a:rPr lang="fr-FR" dirty="0">
                <a:sym typeface="Wingdings" pitchFamily="2" charset="2"/>
              </a:rPr>
              <a:t> </a:t>
            </a:r>
            <a:r>
              <a:rPr lang="fr-FR" dirty="0"/>
              <a:t>disparition varices</a:t>
            </a:r>
          </a:p>
          <a:p>
            <a:pPr lvl="1"/>
            <a:r>
              <a:rPr lang="fr-FR" dirty="0"/>
              <a:t>Beta bloquants (</a:t>
            </a:r>
            <a:r>
              <a:rPr lang="fr-FR" dirty="0" err="1"/>
              <a:t>propranolol</a:t>
            </a:r>
            <a:r>
              <a:rPr lang="fr-FR" dirty="0"/>
              <a:t>): objectif &lt; 25% FC</a:t>
            </a:r>
          </a:p>
          <a:p>
            <a:r>
              <a:rPr lang="fr-FR" dirty="0"/>
              <a:t>Si récidive</a:t>
            </a:r>
          </a:p>
          <a:p>
            <a:pPr lvl="1"/>
            <a:r>
              <a:rPr lang="fr-FR" dirty="0"/>
              <a:t>Discuter TIPSS </a:t>
            </a:r>
            <a:r>
              <a:rPr lang="fr-FR" sz="1800" dirty="0"/>
              <a:t>(</a:t>
            </a:r>
            <a:r>
              <a:rPr lang="fr-FR" sz="1800" dirty="0" err="1"/>
              <a:t>transjugular</a:t>
            </a:r>
            <a:r>
              <a:rPr lang="fr-FR" sz="1800" dirty="0"/>
              <a:t> intra </a:t>
            </a:r>
            <a:r>
              <a:rPr lang="fr-FR" sz="1800" dirty="0" err="1"/>
              <a:t>hepatic</a:t>
            </a:r>
            <a:r>
              <a:rPr lang="fr-FR" sz="1800" dirty="0"/>
              <a:t> </a:t>
            </a:r>
            <a:r>
              <a:rPr lang="fr-FR" sz="1800" dirty="0" err="1"/>
              <a:t>portosystemic</a:t>
            </a:r>
            <a:r>
              <a:rPr lang="fr-FR" sz="1800" dirty="0"/>
              <a:t> shunt)</a:t>
            </a:r>
          </a:p>
          <a:p>
            <a:endParaRPr lang="fr-FR" dirty="0"/>
          </a:p>
        </p:txBody>
      </p:sp>
      <p:sp>
        <p:nvSpPr>
          <p:cNvPr id="4" name="Titre 1">
            <a:extLst>
              <a:ext uri="{FF2B5EF4-FFF2-40B4-BE49-F238E27FC236}">
                <a16:creationId xmlns:a16="http://schemas.microsoft.com/office/drawing/2014/main" id="{B469C467-A847-8740-A84E-26993890A63E}"/>
              </a:ext>
            </a:extLst>
          </p:cNvPr>
          <p:cNvSpPr txBox="1">
            <a:spLocks/>
          </p:cNvSpPr>
          <p:nvPr/>
        </p:nvSpPr>
        <p:spPr bwMode="auto">
          <a:xfrm>
            <a:off x="1616468" y="79777"/>
            <a:ext cx="6587302" cy="1143000"/>
          </a:xfrm>
          <a:prstGeom prst="rect">
            <a:avLst/>
          </a:prstGeom>
          <a:solidFill>
            <a:schemeClr val="accent6">
              <a:lumMod val="7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sz="4000">
                <a:solidFill>
                  <a:schemeClr val="bg1"/>
                </a:solidFill>
              </a:rPr>
              <a:t>Prise en charge de la rupture de varices œsophagiennes</a:t>
            </a:r>
            <a:endParaRPr lang="fr-FR" sz="4000" dirty="0">
              <a:solidFill>
                <a:schemeClr val="bg1"/>
              </a:solidFill>
            </a:endParaRPr>
          </a:p>
        </p:txBody>
      </p:sp>
      <p:pic>
        <p:nvPicPr>
          <p:cNvPr id="5" name="Image 4">
            <a:extLst>
              <a:ext uri="{FF2B5EF4-FFF2-40B4-BE49-F238E27FC236}">
                <a16:creationId xmlns:a16="http://schemas.microsoft.com/office/drawing/2014/main" id="{2562B1BB-71C7-394D-A111-2A07D7AC9864}"/>
              </a:ext>
            </a:extLst>
          </p:cNvPr>
          <p:cNvPicPr>
            <a:picLocks noChangeAspect="1"/>
          </p:cNvPicPr>
          <p:nvPr/>
        </p:nvPicPr>
        <p:blipFill>
          <a:blip r:embed="rId2"/>
          <a:stretch>
            <a:fillRect/>
          </a:stretch>
        </p:blipFill>
        <p:spPr>
          <a:xfrm>
            <a:off x="3891396" y="4640492"/>
            <a:ext cx="2786495" cy="2095272"/>
          </a:xfrm>
          <a:prstGeom prst="rect">
            <a:avLst/>
          </a:prstGeom>
        </p:spPr>
      </p:pic>
      <p:cxnSp>
        <p:nvCxnSpPr>
          <p:cNvPr id="7" name="Connecteur droit avec flèche 6">
            <a:extLst>
              <a:ext uri="{FF2B5EF4-FFF2-40B4-BE49-F238E27FC236}">
                <a16:creationId xmlns:a16="http://schemas.microsoft.com/office/drawing/2014/main" id="{D36DADF9-463D-FA47-B988-3F73D270ABEC}"/>
              </a:ext>
            </a:extLst>
          </p:cNvPr>
          <p:cNvCxnSpPr/>
          <p:nvPr/>
        </p:nvCxnSpPr>
        <p:spPr>
          <a:xfrm flipH="1">
            <a:off x="5098473" y="5688128"/>
            <a:ext cx="900545" cy="0"/>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0997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3A9B8A8-CFC0-2B4A-AA99-4CBD00D6D0B9}"/>
              </a:ext>
            </a:extLst>
          </p:cNvPr>
          <p:cNvSpPr>
            <a:spLocks noGrp="1"/>
          </p:cNvSpPr>
          <p:nvPr>
            <p:ph idx="1"/>
          </p:nvPr>
        </p:nvSpPr>
        <p:spPr>
          <a:xfrm>
            <a:off x="1788704" y="76543"/>
            <a:ext cx="8229600" cy="4525963"/>
          </a:xfrm>
        </p:spPr>
        <p:txBody>
          <a:bodyPr/>
          <a:lstStyle/>
          <a:p>
            <a:pPr marL="0" indent="0">
              <a:buNone/>
            </a:pPr>
            <a:r>
              <a:rPr lang="fr-FR" dirty="0"/>
              <a:t>Hémorragie digestive basse &gt; angle de </a:t>
            </a:r>
            <a:r>
              <a:rPr lang="fr-FR" dirty="0" err="1"/>
              <a:t>Treitz</a:t>
            </a:r>
            <a:r>
              <a:rPr lang="fr-FR" dirty="0"/>
              <a:t> </a:t>
            </a:r>
          </a:p>
        </p:txBody>
      </p:sp>
      <p:sp>
        <p:nvSpPr>
          <p:cNvPr id="7" name="Rectangle 6">
            <a:extLst>
              <a:ext uri="{FF2B5EF4-FFF2-40B4-BE49-F238E27FC236}">
                <a16:creationId xmlns:a16="http://schemas.microsoft.com/office/drawing/2014/main" id="{87CB89FE-0E44-134C-9271-4A32E13F594A}"/>
              </a:ext>
            </a:extLst>
          </p:cNvPr>
          <p:cNvSpPr/>
          <p:nvPr/>
        </p:nvSpPr>
        <p:spPr>
          <a:xfrm>
            <a:off x="6979243" y="1277071"/>
            <a:ext cx="1818394" cy="770412"/>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Grêle</a:t>
            </a:r>
          </a:p>
        </p:txBody>
      </p:sp>
      <p:sp>
        <p:nvSpPr>
          <p:cNvPr id="8" name="Rectangle 7">
            <a:extLst>
              <a:ext uri="{FF2B5EF4-FFF2-40B4-BE49-F238E27FC236}">
                <a16:creationId xmlns:a16="http://schemas.microsoft.com/office/drawing/2014/main" id="{E34DCD52-C31C-9C40-A2BA-0FB99382DE5B}"/>
              </a:ext>
            </a:extLst>
          </p:cNvPr>
          <p:cNvSpPr/>
          <p:nvPr/>
        </p:nvSpPr>
        <p:spPr>
          <a:xfrm>
            <a:off x="7110278" y="3601665"/>
            <a:ext cx="1531634" cy="809974"/>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Colon</a:t>
            </a:r>
          </a:p>
        </p:txBody>
      </p:sp>
      <p:sp>
        <p:nvSpPr>
          <p:cNvPr id="9" name="Rectangle 8">
            <a:extLst>
              <a:ext uri="{FF2B5EF4-FFF2-40B4-BE49-F238E27FC236}">
                <a16:creationId xmlns:a16="http://schemas.microsoft.com/office/drawing/2014/main" id="{7FDF2986-6883-4E4F-969B-CA47BFBC1369}"/>
              </a:ext>
            </a:extLst>
          </p:cNvPr>
          <p:cNvSpPr/>
          <p:nvPr/>
        </p:nvSpPr>
        <p:spPr>
          <a:xfrm>
            <a:off x="6979244" y="5894924"/>
            <a:ext cx="1662669" cy="665249"/>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Anus</a:t>
            </a:r>
          </a:p>
        </p:txBody>
      </p:sp>
      <p:sp>
        <p:nvSpPr>
          <p:cNvPr id="12" name="Rectangle 11">
            <a:extLst>
              <a:ext uri="{FF2B5EF4-FFF2-40B4-BE49-F238E27FC236}">
                <a16:creationId xmlns:a16="http://schemas.microsoft.com/office/drawing/2014/main" id="{F8E3035F-051B-CB4D-B8B7-E3FFC0CCE840}"/>
              </a:ext>
            </a:extLst>
          </p:cNvPr>
          <p:cNvSpPr/>
          <p:nvPr/>
        </p:nvSpPr>
        <p:spPr>
          <a:xfrm>
            <a:off x="8598423" y="1186099"/>
            <a:ext cx="2030215" cy="1123149"/>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a:t>Angiodysplasies</a:t>
            </a:r>
            <a:endParaRPr lang="fr-FR" dirty="0"/>
          </a:p>
          <a:p>
            <a:pPr algn="ctr"/>
            <a:r>
              <a:rPr lang="fr-FR" dirty="0"/>
              <a:t>Tumeurs</a:t>
            </a:r>
          </a:p>
          <a:p>
            <a:pPr algn="ctr"/>
            <a:r>
              <a:rPr lang="fr-FR" dirty="0"/>
              <a:t>Meckel</a:t>
            </a:r>
          </a:p>
        </p:txBody>
      </p:sp>
      <p:sp>
        <p:nvSpPr>
          <p:cNvPr id="13" name="Rectangle 12">
            <a:extLst>
              <a:ext uri="{FF2B5EF4-FFF2-40B4-BE49-F238E27FC236}">
                <a16:creationId xmlns:a16="http://schemas.microsoft.com/office/drawing/2014/main" id="{66DB6AEE-4BC7-034C-B6DA-D98C6AD6FA6C}"/>
              </a:ext>
            </a:extLst>
          </p:cNvPr>
          <p:cNvSpPr/>
          <p:nvPr/>
        </p:nvSpPr>
        <p:spPr>
          <a:xfrm>
            <a:off x="8503490" y="3310807"/>
            <a:ext cx="2119745" cy="139169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Tumeurs colorectales</a:t>
            </a:r>
          </a:p>
          <a:p>
            <a:pPr algn="ctr"/>
            <a:r>
              <a:rPr lang="fr-FR" dirty="0"/>
              <a:t>Diverticules</a:t>
            </a:r>
          </a:p>
          <a:p>
            <a:pPr algn="ctr"/>
            <a:r>
              <a:rPr lang="fr-FR" dirty="0"/>
              <a:t>Colite ischémique</a:t>
            </a:r>
          </a:p>
          <a:p>
            <a:pPr algn="ctr"/>
            <a:r>
              <a:rPr lang="fr-FR" dirty="0"/>
              <a:t>Rectite </a:t>
            </a:r>
            <a:r>
              <a:rPr lang="fr-FR" dirty="0" err="1"/>
              <a:t>radique</a:t>
            </a:r>
            <a:endParaRPr lang="fr-FR" dirty="0"/>
          </a:p>
        </p:txBody>
      </p:sp>
      <p:sp>
        <p:nvSpPr>
          <p:cNvPr id="14" name="Rectangle 13">
            <a:extLst>
              <a:ext uri="{FF2B5EF4-FFF2-40B4-BE49-F238E27FC236}">
                <a16:creationId xmlns:a16="http://schemas.microsoft.com/office/drawing/2014/main" id="{3DE233D5-352E-4C47-B9AD-E953FC26A40F}"/>
              </a:ext>
            </a:extLst>
          </p:cNvPr>
          <p:cNvSpPr/>
          <p:nvPr/>
        </p:nvSpPr>
        <p:spPr>
          <a:xfrm>
            <a:off x="1733084" y="5267754"/>
            <a:ext cx="4778552" cy="1629916"/>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r>
              <a:rPr lang="fr-FR" u="sng" dirty="0"/>
              <a:t>Symptômes:</a:t>
            </a:r>
          </a:p>
          <a:p>
            <a:pPr algn="ctr"/>
            <a:endParaRPr lang="fr-FR" u="sng" dirty="0"/>
          </a:p>
          <a:p>
            <a:r>
              <a:rPr lang="fr-FR" dirty="0">
                <a:solidFill>
                  <a:schemeClr val="tx2"/>
                </a:solidFill>
              </a:rPr>
              <a:t>- </a:t>
            </a:r>
            <a:r>
              <a:rPr lang="fr-FR" u="sng" dirty="0">
                <a:solidFill>
                  <a:schemeClr val="tx2"/>
                </a:solidFill>
              </a:rPr>
              <a:t>Méléna si saignement grêle ou colon droit :</a:t>
            </a:r>
            <a:r>
              <a:rPr lang="fr-FR" dirty="0">
                <a:solidFill>
                  <a:schemeClr val="tx2"/>
                </a:solidFill>
              </a:rPr>
              <a:t> </a:t>
            </a:r>
            <a:r>
              <a:rPr lang="fr-FR" dirty="0"/>
              <a:t>sang digéré, goudron, odeur typique</a:t>
            </a:r>
          </a:p>
          <a:p>
            <a:r>
              <a:rPr lang="fr-FR" dirty="0">
                <a:solidFill>
                  <a:srgbClr val="FF0000"/>
                </a:solidFill>
              </a:rPr>
              <a:t>- </a:t>
            </a:r>
            <a:r>
              <a:rPr lang="fr-FR" u="sng" dirty="0">
                <a:solidFill>
                  <a:srgbClr val="FF0000"/>
                </a:solidFill>
              </a:rPr>
              <a:t>Rectorragies :</a:t>
            </a:r>
            <a:r>
              <a:rPr lang="fr-FR" dirty="0">
                <a:solidFill>
                  <a:srgbClr val="FF0000"/>
                </a:solidFill>
              </a:rPr>
              <a:t> </a:t>
            </a:r>
            <a:r>
              <a:rPr lang="fr-FR" dirty="0"/>
              <a:t>sang rouge si saignement bas ou si débit &gt; capacité de digestion</a:t>
            </a:r>
          </a:p>
          <a:p>
            <a:pPr algn="ctr"/>
            <a:endParaRPr lang="fr-FR" dirty="0"/>
          </a:p>
        </p:txBody>
      </p:sp>
      <p:sp>
        <p:nvSpPr>
          <p:cNvPr id="15" name="Rectangle 14">
            <a:extLst>
              <a:ext uri="{FF2B5EF4-FFF2-40B4-BE49-F238E27FC236}">
                <a16:creationId xmlns:a16="http://schemas.microsoft.com/office/drawing/2014/main" id="{2320DC39-406B-E24F-8FEB-66FD43C79EB0}"/>
              </a:ext>
            </a:extLst>
          </p:cNvPr>
          <p:cNvSpPr/>
          <p:nvPr/>
        </p:nvSpPr>
        <p:spPr>
          <a:xfrm>
            <a:off x="7230302" y="741791"/>
            <a:ext cx="3437699" cy="412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Étiologies :</a:t>
            </a:r>
          </a:p>
        </p:txBody>
      </p:sp>
      <p:sp>
        <p:nvSpPr>
          <p:cNvPr id="17" name="Rectangle 16">
            <a:extLst>
              <a:ext uri="{FF2B5EF4-FFF2-40B4-BE49-F238E27FC236}">
                <a16:creationId xmlns:a16="http://schemas.microsoft.com/office/drawing/2014/main" id="{930CE073-2282-F44D-A54F-ECBB79959D39}"/>
              </a:ext>
            </a:extLst>
          </p:cNvPr>
          <p:cNvSpPr/>
          <p:nvPr/>
        </p:nvSpPr>
        <p:spPr>
          <a:xfrm>
            <a:off x="8503490" y="5500455"/>
            <a:ext cx="2171961" cy="117743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a:t>Hémorroides</a:t>
            </a:r>
            <a:endParaRPr lang="fr-FR" dirty="0"/>
          </a:p>
          <a:p>
            <a:pPr algn="ctr"/>
            <a:r>
              <a:rPr lang="fr-FR" dirty="0"/>
              <a:t>Fissure</a:t>
            </a:r>
          </a:p>
        </p:txBody>
      </p:sp>
      <p:pic>
        <p:nvPicPr>
          <p:cNvPr id="18" name="Image 17">
            <a:extLst>
              <a:ext uri="{FF2B5EF4-FFF2-40B4-BE49-F238E27FC236}">
                <a16:creationId xmlns:a16="http://schemas.microsoft.com/office/drawing/2014/main" id="{7ECC4FAB-1D8B-8041-A086-6EF937F044B6}"/>
              </a:ext>
            </a:extLst>
          </p:cNvPr>
          <p:cNvPicPr>
            <a:picLocks noChangeAspect="1"/>
          </p:cNvPicPr>
          <p:nvPr/>
        </p:nvPicPr>
        <p:blipFill>
          <a:blip r:embed="rId3"/>
          <a:stretch>
            <a:fillRect/>
          </a:stretch>
        </p:blipFill>
        <p:spPr>
          <a:xfrm>
            <a:off x="1537985" y="741791"/>
            <a:ext cx="5692317" cy="4437700"/>
          </a:xfrm>
          <a:prstGeom prst="rect">
            <a:avLst/>
          </a:prstGeom>
        </p:spPr>
      </p:pic>
    </p:spTree>
    <p:extLst>
      <p:ext uri="{BB962C8B-B14F-4D97-AF65-F5344CB8AC3E}">
        <p14:creationId xmlns:p14="http://schemas.microsoft.com/office/powerpoint/2010/main" val="2219874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50C3E9-94A1-8146-83A4-F76D96D11AFD}"/>
              </a:ext>
            </a:extLst>
          </p:cNvPr>
          <p:cNvSpPr/>
          <p:nvPr/>
        </p:nvSpPr>
        <p:spPr>
          <a:xfrm>
            <a:off x="7937024" y="47566"/>
            <a:ext cx="2440546" cy="1222533"/>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Patience !</a:t>
            </a:r>
          </a:p>
        </p:txBody>
      </p:sp>
      <p:sp>
        <p:nvSpPr>
          <p:cNvPr id="13" name="Titre 1">
            <a:extLst>
              <a:ext uri="{FF2B5EF4-FFF2-40B4-BE49-F238E27FC236}">
                <a16:creationId xmlns:a16="http://schemas.microsoft.com/office/drawing/2014/main" id="{2BD08ADC-047E-0344-A179-225C1277E7A3}"/>
              </a:ext>
            </a:extLst>
          </p:cNvPr>
          <p:cNvSpPr txBox="1">
            <a:spLocks/>
          </p:cNvSpPr>
          <p:nvPr/>
        </p:nvSpPr>
        <p:spPr bwMode="auto">
          <a:xfrm>
            <a:off x="1678983" y="47566"/>
            <a:ext cx="5551459" cy="1177077"/>
          </a:xfrm>
          <a:prstGeom prst="rect">
            <a:avLst/>
          </a:prstGeom>
          <a:solidFill>
            <a:schemeClr val="accent6">
              <a:lumMod val="7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dirty="0">
                <a:solidFill>
                  <a:schemeClr val="bg1"/>
                </a:solidFill>
              </a:rPr>
              <a:t>Hémorragie </a:t>
            </a:r>
            <a:r>
              <a:rPr lang="fr-FR" dirty="0" err="1">
                <a:solidFill>
                  <a:schemeClr val="bg1"/>
                </a:solidFill>
              </a:rPr>
              <a:t>diverticulaire</a:t>
            </a:r>
            <a:endParaRPr lang="fr-FR" dirty="0">
              <a:solidFill>
                <a:schemeClr val="bg1"/>
              </a:solidFill>
            </a:endParaRPr>
          </a:p>
        </p:txBody>
      </p:sp>
      <p:sp>
        <p:nvSpPr>
          <p:cNvPr id="8" name="Espace réservé du contenu 2">
            <a:extLst>
              <a:ext uri="{FF2B5EF4-FFF2-40B4-BE49-F238E27FC236}">
                <a16:creationId xmlns:a16="http://schemas.microsoft.com/office/drawing/2014/main" id="{98568033-010A-2342-9BCA-328E19628CAC}"/>
              </a:ext>
            </a:extLst>
          </p:cNvPr>
          <p:cNvSpPr>
            <a:spLocks noGrp="1"/>
          </p:cNvSpPr>
          <p:nvPr>
            <p:ph idx="1"/>
          </p:nvPr>
        </p:nvSpPr>
        <p:spPr>
          <a:xfrm>
            <a:off x="1678982" y="1329087"/>
            <a:ext cx="8989018" cy="4525963"/>
          </a:xfrm>
        </p:spPr>
        <p:txBody>
          <a:bodyPr/>
          <a:lstStyle/>
          <a:p>
            <a:r>
              <a:rPr lang="fr-FR" dirty="0"/>
              <a:t>Terrain fragile</a:t>
            </a:r>
          </a:p>
          <a:p>
            <a:pPr lvl="1"/>
            <a:r>
              <a:rPr lang="fr-FR" dirty="0"/>
              <a:t>Personnes âgées, comorbidités vasculaires</a:t>
            </a:r>
          </a:p>
          <a:p>
            <a:pPr lvl="1"/>
            <a:r>
              <a:rPr lang="fr-FR" dirty="0"/>
              <a:t>Aspirine ou AINS</a:t>
            </a:r>
          </a:p>
          <a:p>
            <a:r>
              <a:rPr lang="fr-FR" dirty="0"/>
              <a:t>Saignement rouge parfois abondant</a:t>
            </a:r>
          </a:p>
          <a:p>
            <a:pPr lvl="1"/>
            <a:r>
              <a:rPr lang="fr-FR" dirty="0"/>
              <a:t>Arrêt spontané dans 75% des cas (récidive 25% à 4 ans)</a:t>
            </a:r>
          </a:p>
          <a:p>
            <a:pPr lvl="1"/>
            <a:r>
              <a:rPr lang="fr-FR" dirty="0"/>
              <a:t>Si modéré:</a:t>
            </a:r>
          </a:p>
          <a:p>
            <a:pPr lvl="2"/>
            <a:r>
              <a:rPr lang="fr-FR" dirty="0"/>
              <a:t>Coloscopie en urgence relative </a:t>
            </a:r>
            <a:r>
              <a:rPr lang="fr-FR" u="sng" dirty="0">
                <a:solidFill>
                  <a:srgbClr val="C00000"/>
                </a:solidFill>
              </a:rPr>
              <a:t>après préparation haute</a:t>
            </a:r>
          </a:p>
          <a:p>
            <a:pPr lvl="2"/>
            <a:r>
              <a:rPr lang="fr-FR" dirty="0"/>
              <a:t>Hémostase endoscopique (ligature, clip)</a:t>
            </a:r>
          </a:p>
          <a:p>
            <a:pPr lvl="1"/>
            <a:r>
              <a:rPr lang="fr-FR" dirty="0"/>
              <a:t>Si abondant</a:t>
            </a:r>
          </a:p>
          <a:p>
            <a:pPr lvl="2"/>
            <a:r>
              <a:rPr lang="fr-FR" dirty="0"/>
              <a:t>Scanner +/- embolisation</a:t>
            </a:r>
          </a:p>
          <a:p>
            <a:pPr lvl="2"/>
            <a:r>
              <a:rPr lang="fr-FR" dirty="0"/>
              <a:t>Si échec chirurgie</a:t>
            </a:r>
          </a:p>
          <a:p>
            <a:endParaRPr lang="fr-FR" dirty="0"/>
          </a:p>
        </p:txBody>
      </p:sp>
    </p:spTree>
    <p:extLst>
      <p:ext uri="{BB962C8B-B14F-4D97-AF65-F5344CB8AC3E}">
        <p14:creationId xmlns:p14="http://schemas.microsoft.com/office/powerpoint/2010/main" val="2173184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QI</a:t>
            </a:r>
          </a:p>
        </p:txBody>
      </p:sp>
      <p:sp>
        <p:nvSpPr>
          <p:cNvPr id="3" name="Espace réservé du contenu 2"/>
          <p:cNvSpPr>
            <a:spLocks noGrp="1"/>
          </p:cNvSpPr>
          <p:nvPr>
            <p:ph idx="1"/>
          </p:nvPr>
        </p:nvSpPr>
        <p:spPr>
          <a:xfrm>
            <a:off x="527304" y="1320421"/>
            <a:ext cx="9601200" cy="4525963"/>
          </a:xfrm>
        </p:spPr>
        <p:txBody>
          <a:bodyPr/>
          <a:lstStyle/>
          <a:p>
            <a:pPr marL="514350" indent="-514350">
              <a:buAutoNum type="alphaLcParenR"/>
            </a:pPr>
            <a:r>
              <a:rPr lang="fr-FR" sz="2800" dirty="0"/>
              <a:t>Les </a:t>
            </a:r>
            <a:r>
              <a:rPr lang="fr-FR" sz="2800" dirty="0" err="1"/>
              <a:t>hématochézies</a:t>
            </a:r>
            <a:r>
              <a:rPr lang="fr-FR" sz="2800" dirty="0"/>
              <a:t> sans retentissement sur l’hémoglobine sont souvent d’origine canalaire</a:t>
            </a:r>
          </a:p>
          <a:p>
            <a:pPr marL="514350" indent="-514350">
              <a:buAutoNum type="alphaLcParenR"/>
            </a:pPr>
            <a:r>
              <a:rPr lang="fr-FR" sz="2800" dirty="0"/>
              <a:t>Les rectorragies correspondent à du sang rouge mélangé aux selles</a:t>
            </a:r>
          </a:p>
          <a:p>
            <a:pPr marL="514350" indent="-514350">
              <a:buAutoNum type="alphaLcParenR"/>
            </a:pPr>
            <a:r>
              <a:rPr lang="fr-FR" sz="2800" dirty="0"/>
              <a:t>Les rectorragies avec retentissement hémodynamique doivent faire rechercher une origine haute</a:t>
            </a:r>
          </a:p>
          <a:p>
            <a:pPr marL="514350" indent="-514350">
              <a:buAutoNum type="alphaLcParenR"/>
            </a:pPr>
            <a:r>
              <a:rPr lang="fr-FR" sz="2800" dirty="0"/>
              <a:t>L’examen clef dans une hémorragie digestive est le scanner</a:t>
            </a:r>
          </a:p>
          <a:p>
            <a:pPr marL="514350" indent="-514350">
              <a:buAutoNum type="alphaLcParenR"/>
            </a:pPr>
            <a:r>
              <a:rPr lang="fr-FR" sz="2800" dirty="0"/>
              <a:t>Le toucher rectal est impératif en cas de rectorragies avant de réaliser l’endoscopie</a:t>
            </a:r>
          </a:p>
        </p:txBody>
      </p:sp>
    </p:spTree>
    <p:extLst>
      <p:ext uri="{BB962C8B-B14F-4D97-AF65-F5344CB8AC3E}">
        <p14:creationId xmlns:p14="http://schemas.microsoft.com/office/powerpoint/2010/main" val="241780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2BD08ADC-047E-0344-A179-225C1277E7A3}"/>
              </a:ext>
            </a:extLst>
          </p:cNvPr>
          <p:cNvSpPr txBox="1">
            <a:spLocks/>
          </p:cNvSpPr>
          <p:nvPr/>
        </p:nvSpPr>
        <p:spPr bwMode="auto">
          <a:xfrm>
            <a:off x="1678983" y="47566"/>
            <a:ext cx="5551459" cy="1177077"/>
          </a:xfrm>
          <a:prstGeom prst="rect">
            <a:avLst/>
          </a:prstGeom>
          <a:solidFill>
            <a:schemeClr val="accent6">
              <a:lumMod val="7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dirty="0">
                <a:solidFill>
                  <a:schemeClr val="bg1"/>
                </a:solidFill>
              </a:rPr>
              <a:t>Tumeurs colorectales</a:t>
            </a:r>
          </a:p>
        </p:txBody>
      </p:sp>
      <p:sp>
        <p:nvSpPr>
          <p:cNvPr id="8" name="Espace réservé du contenu 2">
            <a:extLst>
              <a:ext uri="{FF2B5EF4-FFF2-40B4-BE49-F238E27FC236}">
                <a16:creationId xmlns:a16="http://schemas.microsoft.com/office/drawing/2014/main" id="{98568033-010A-2342-9BCA-328E19628CAC}"/>
              </a:ext>
            </a:extLst>
          </p:cNvPr>
          <p:cNvSpPr>
            <a:spLocks noGrp="1"/>
          </p:cNvSpPr>
          <p:nvPr>
            <p:ph idx="1"/>
          </p:nvPr>
        </p:nvSpPr>
        <p:spPr>
          <a:xfrm>
            <a:off x="1678982" y="1329087"/>
            <a:ext cx="8989018" cy="4525963"/>
          </a:xfrm>
        </p:spPr>
        <p:txBody>
          <a:bodyPr/>
          <a:lstStyle/>
          <a:p>
            <a:r>
              <a:rPr lang="fr-FR" dirty="0"/>
              <a:t>Rarement saignement important</a:t>
            </a:r>
          </a:p>
          <a:p>
            <a:r>
              <a:rPr lang="fr-FR" dirty="0"/>
              <a:t>Bilan d’extension puis chirurgie</a:t>
            </a:r>
          </a:p>
          <a:p>
            <a:endParaRPr lang="fr-FR" dirty="0"/>
          </a:p>
        </p:txBody>
      </p:sp>
      <p:pic>
        <p:nvPicPr>
          <p:cNvPr id="7" name="Image 6" descr="100H0236.jpg">
            <a:extLst>
              <a:ext uri="{FF2B5EF4-FFF2-40B4-BE49-F238E27FC236}">
                <a16:creationId xmlns:a16="http://schemas.microsoft.com/office/drawing/2014/main" id="{84890BEF-6C92-A641-ACC4-A27BB0C03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795" y="2756086"/>
            <a:ext cx="5127393" cy="4101914"/>
          </a:xfrm>
          <a:prstGeom prst="rect">
            <a:avLst/>
          </a:prstGeom>
        </p:spPr>
      </p:pic>
    </p:spTree>
    <p:extLst>
      <p:ext uri="{BB962C8B-B14F-4D97-AF65-F5344CB8AC3E}">
        <p14:creationId xmlns:p14="http://schemas.microsoft.com/office/powerpoint/2010/main" val="2885668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B5573D04-989C-814E-AD69-AC61219CAAD3}"/>
              </a:ext>
            </a:extLst>
          </p:cNvPr>
          <p:cNvSpPr txBox="1">
            <a:spLocks/>
          </p:cNvSpPr>
          <p:nvPr/>
        </p:nvSpPr>
        <p:spPr bwMode="auto">
          <a:xfrm>
            <a:off x="1524001" y="110838"/>
            <a:ext cx="8448691" cy="1177077"/>
          </a:xfrm>
          <a:prstGeom prst="rect">
            <a:avLst/>
          </a:prstGeom>
          <a:solidFill>
            <a:schemeClr val="accent6">
              <a:lumMod val="7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dirty="0">
                <a:solidFill>
                  <a:schemeClr val="bg1"/>
                </a:solidFill>
              </a:rPr>
              <a:t>Cause fréquente: hémorragie per ou post geste endoscopique</a:t>
            </a:r>
          </a:p>
        </p:txBody>
      </p:sp>
      <p:pic>
        <p:nvPicPr>
          <p:cNvPr id="5" name="hémorragie per geste">
            <a:hlinkClick r:id="" action="ppaction://media"/>
            <a:extLst>
              <a:ext uri="{FF2B5EF4-FFF2-40B4-BE49-F238E27FC236}">
                <a16:creationId xmlns:a16="http://schemas.microsoft.com/office/drawing/2014/main" id="{52B89EF9-2E20-004E-B661-BF39584481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0581" y="1788409"/>
            <a:ext cx="7564582" cy="4255077"/>
          </a:xfrm>
          <a:prstGeom prst="rect">
            <a:avLst/>
          </a:prstGeom>
        </p:spPr>
      </p:pic>
    </p:spTree>
    <p:extLst>
      <p:ext uri="{BB962C8B-B14F-4D97-AF65-F5344CB8AC3E}">
        <p14:creationId xmlns:p14="http://schemas.microsoft.com/office/powerpoint/2010/main" val="99541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8D64667-43FF-3C42-9258-0B061D63027A}"/>
              </a:ext>
            </a:extLst>
          </p:cNvPr>
          <p:cNvSpPr>
            <a:spLocks noGrp="1"/>
          </p:cNvSpPr>
          <p:nvPr>
            <p:ph idx="1"/>
          </p:nvPr>
        </p:nvSpPr>
        <p:spPr>
          <a:xfrm>
            <a:off x="1981200" y="1287915"/>
            <a:ext cx="8229600" cy="4525963"/>
          </a:xfrm>
        </p:spPr>
        <p:txBody>
          <a:bodyPr/>
          <a:lstStyle/>
          <a:p>
            <a:r>
              <a:rPr lang="fr-FR" dirty="0"/>
              <a:t>Rectorragies canalaires</a:t>
            </a:r>
          </a:p>
          <a:p>
            <a:pPr lvl="1"/>
            <a:r>
              <a:rPr lang="fr-FR" dirty="0"/>
              <a:t>Séparées des selles</a:t>
            </a:r>
          </a:p>
          <a:p>
            <a:pPr lvl="1"/>
            <a:r>
              <a:rPr lang="fr-FR" dirty="0"/>
              <a:t>Essuyage </a:t>
            </a:r>
          </a:p>
          <a:p>
            <a:r>
              <a:rPr lang="fr-FR" dirty="0"/>
              <a:t>Causes proctologiques</a:t>
            </a:r>
          </a:p>
          <a:p>
            <a:pPr lvl="1"/>
            <a:r>
              <a:rPr lang="fr-FR" dirty="0" err="1"/>
              <a:t>Hémorroides</a:t>
            </a:r>
            <a:r>
              <a:rPr lang="fr-FR" dirty="0"/>
              <a:t> congestives</a:t>
            </a:r>
          </a:p>
          <a:p>
            <a:pPr lvl="1"/>
            <a:r>
              <a:rPr lang="fr-FR" dirty="0"/>
              <a:t>Fissure</a:t>
            </a:r>
          </a:p>
          <a:p>
            <a:pPr lvl="1"/>
            <a:r>
              <a:rPr lang="fr-FR" dirty="0"/>
              <a:t>Maladie de </a:t>
            </a:r>
            <a:r>
              <a:rPr lang="fr-FR" dirty="0" err="1"/>
              <a:t>Crohn</a:t>
            </a:r>
            <a:endParaRPr lang="fr-FR" dirty="0"/>
          </a:p>
          <a:p>
            <a:r>
              <a:rPr lang="fr-FR" dirty="0"/>
              <a:t>Après 50 ans </a:t>
            </a:r>
            <a:r>
              <a:rPr lang="fr-FR" dirty="0">
                <a:sym typeface="Wingdings" pitchFamily="2" charset="2"/>
              </a:rPr>
              <a:t> coloscopie systématique</a:t>
            </a:r>
          </a:p>
          <a:p>
            <a:r>
              <a:rPr lang="fr-FR" dirty="0">
                <a:sym typeface="Wingdings" pitchFamily="2" charset="2"/>
              </a:rPr>
              <a:t>Examen proctologique et traitement local</a:t>
            </a:r>
          </a:p>
          <a:p>
            <a:pPr lvl="1"/>
            <a:r>
              <a:rPr lang="fr-FR" dirty="0">
                <a:sym typeface="Wingdings" pitchFamily="2" charset="2"/>
              </a:rPr>
              <a:t>Ligature, chirurgie si </a:t>
            </a:r>
            <a:r>
              <a:rPr lang="fr-FR" dirty="0" err="1">
                <a:sym typeface="Wingdings" pitchFamily="2" charset="2"/>
              </a:rPr>
              <a:t>hémorroides</a:t>
            </a:r>
            <a:endParaRPr lang="fr-FR" dirty="0"/>
          </a:p>
        </p:txBody>
      </p:sp>
      <p:sp>
        <p:nvSpPr>
          <p:cNvPr id="4" name="Titre 1">
            <a:extLst>
              <a:ext uri="{FF2B5EF4-FFF2-40B4-BE49-F238E27FC236}">
                <a16:creationId xmlns:a16="http://schemas.microsoft.com/office/drawing/2014/main" id="{F0540988-4FC4-DA49-9D50-122E621FD230}"/>
              </a:ext>
            </a:extLst>
          </p:cNvPr>
          <p:cNvSpPr txBox="1">
            <a:spLocks/>
          </p:cNvSpPr>
          <p:nvPr/>
        </p:nvSpPr>
        <p:spPr bwMode="auto">
          <a:xfrm>
            <a:off x="1524001" y="110838"/>
            <a:ext cx="8448691" cy="1177077"/>
          </a:xfrm>
          <a:prstGeom prst="rect">
            <a:avLst/>
          </a:prstGeom>
          <a:solidFill>
            <a:schemeClr val="accent6">
              <a:lumMod val="7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dirty="0">
                <a:solidFill>
                  <a:schemeClr val="bg1"/>
                </a:solidFill>
              </a:rPr>
              <a:t>Cause fréquente: </a:t>
            </a:r>
            <a:r>
              <a:rPr lang="fr-FR">
                <a:solidFill>
                  <a:schemeClr val="bg1"/>
                </a:solidFill>
              </a:rPr>
              <a:t>hémorragie canalaire</a:t>
            </a:r>
            <a:endParaRPr lang="fr-FR" dirty="0">
              <a:solidFill>
                <a:schemeClr val="bg1"/>
              </a:solidFill>
            </a:endParaRPr>
          </a:p>
        </p:txBody>
      </p:sp>
    </p:spTree>
    <p:extLst>
      <p:ext uri="{BB962C8B-B14F-4D97-AF65-F5344CB8AC3E}">
        <p14:creationId xmlns:p14="http://schemas.microsoft.com/office/powerpoint/2010/main" val="65319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QI</a:t>
            </a:r>
          </a:p>
        </p:txBody>
      </p:sp>
      <p:sp>
        <p:nvSpPr>
          <p:cNvPr id="3" name="Espace réservé du contenu 2"/>
          <p:cNvSpPr>
            <a:spLocks noGrp="1"/>
          </p:cNvSpPr>
          <p:nvPr>
            <p:ph idx="1"/>
          </p:nvPr>
        </p:nvSpPr>
        <p:spPr>
          <a:xfrm>
            <a:off x="527304" y="1320421"/>
            <a:ext cx="9601200" cy="4525963"/>
          </a:xfrm>
        </p:spPr>
        <p:txBody>
          <a:bodyPr/>
          <a:lstStyle/>
          <a:p>
            <a:pPr marL="514350" indent="-514350">
              <a:buAutoNum type="alphaLcParenR"/>
            </a:pPr>
            <a:r>
              <a:rPr lang="fr-FR" sz="2800" dirty="0">
                <a:solidFill>
                  <a:srgbClr val="FF0000"/>
                </a:solidFill>
              </a:rPr>
              <a:t>Les </a:t>
            </a:r>
            <a:r>
              <a:rPr lang="fr-FR" sz="2800" dirty="0" err="1">
                <a:solidFill>
                  <a:srgbClr val="FF0000"/>
                </a:solidFill>
              </a:rPr>
              <a:t>hématochézies</a:t>
            </a:r>
            <a:r>
              <a:rPr lang="fr-FR" sz="2800" dirty="0">
                <a:solidFill>
                  <a:srgbClr val="FF0000"/>
                </a:solidFill>
              </a:rPr>
              <a:t> sans retentissement sur l’hémoglobine sont souvent d’origine canalaire</a:t>
            </a:r>
          </a:p>
          <a:p>
            <a:pPr marL="514350" indent="-514350">
              <a:buAutoNum type="alphaLcParenR"/>
            </a:pPr>
            <a:r>
              <a:rPr lang="fr-FR" sz="2800" dirty="0">
                <a:solidFill>
                  <a:srgbClr val="FF0000"/>
                </a:solidFill>
              </a:rPr>
              <a:t>Les rectorragies correspondent à du sang rouge mélangé aux selles</a:t>
            </a:r>
          </a:p>
          <a:p>
            <a:pPr marL="514350" indent="-514350">
              <a:buAutoNum type="alphaLcParenR"/>
            </a:pPr>
            <a:r>
              <a:rPr lang="fr-FR" sz="2800" dirty="0">
                <a:solidFill>
                  <a:srgbClr val="00B050"/>
                </a:solidFill>
              </a:rPr>
              <a:t>Les rectorragies avec retentissement hémodynamique doivent faire rechercher une origine haute</a:t>
            </a:r>
          </a:p>
          <a:p>
            <a:pPr marL="514350" indent="-514350">
              <a:buAutoNum type="alphaLcParenR"/>
            </a:pPr>
            <a:r>
              <a:rPr lang="fr-FR" sz="2800" dirty="0">
                <a:solidFill>
                  <a:srgbClr val="FF0000"/>
                </a:solidFill>
              </a:rPr>
              <a:t>L’examen clef dans une hémorragie digestive est le scanner</a:t>
            </a:r>
          </a:p>
          <a:p>
            <a:pPr marL="514350" indent="-514350">
              <a:buAutoNum type="alphaLcParenR"/>
            </a:pPr>
            <a:r>
              <a:rPr lang="fr-FR" sz="2800" dirty="0">
                <a:solidFill>
                  <a:srgbClr val="00B050"/>
                </a:solidFill>
              </a:rPr>
              <a:t>Le toucher rectal est impératif en cas de rectorragies avant de réaliser l’endoscopie</a:t>
            </a:r>
          </a:p>
        </p:txBody>
      </p:sp>
    </p:spTree>
    <p:extLst>
      <p:ext uri="{BB962C8B-B14F-4D97-AF65-F5344CB8AC3E}">
        <p14:creationId xmlns:p14="http://schemas.microsoft.com/office/powerpoint/2010/main" val="297368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QI</a:t>
            </a:r>
          </a:p>
        </p:txBody>
      </p:sp>
      <p:sp>
        <p:nvSpPr>
          <p:cNvPr id="3" name="Espace réservé du contenu 2"/>
          <p:cNvSpPr>
            <a:spLocks noGrp="1"/>
          </p:cNvSpPr>
          <p:nvPr>
            <p:ph idx="1"/>
          </p:nvPr>
        </p:nvSpPr>
        <p:spPr/>
        <p:txBody>
          <a:bodyPr/>
          <a:lstStyle/>
          <a:p>
            <a:pPr marL="514350" indent="-514350">
              <a:buAutoNum type="alphaLcParenR"/>
            </a:pPr>
            <a:r>
              <a:rPr lang="fr-FR" sz="2400" dirty="0"/>
              <a:t>les deux causes les plus fréquentes d’hémorragies hautes sont l’ulcère hémorragique et la rupture de varices </a:t>
            </a:r>
            <a:r>
              <a:rPr lang="fr-FR" sz="2400" dirty="0" err="1"/>
              <a:t>oesophagiennes</a:t>
            </a:r>
            <a:endParaRPr lang="fr-FR" sz="2400" dirty="0"/>
          </a:p>
          <a:p>
            <a:pPr marL="514350" indent="-514350">
              <a:buAutoNum type="alphaLcParenR"/>
            </a:pPr>
            <a:r>
              <a:rPr lang="fr-FR" sz="2400" dirty="0"/>
              <a:t>La rupture de varices </a:t>
            </a:r>
            <a:r>
              <a:rPr lang="fr-FR" sz="2400" dirty="0" err="1"/>
              <a:t>oesophagiennes</a:t>
            </a:r>
            <a:r>
              <a:rPr lang="fr-FR" sz="2400" dirty="0"/>
              <a:t> est lié à une hypertension portale le plus souvent par cirrhose du foie</a:t>
            </a:r>
          </a:p>
          <a:p>
            <a:pPr marL="514350" indent="-514350">
              <a:buAutoNum type="alphaLcParenR"/>
            </a:pPr>
            <a:r>
              <a:rPr lang="fr-FR" sz="2400" dirty="0"/>
              <a:t>L’hémostase endoscopique est le traitement de première intention devant une hémorragie digestive haute (en parallèle de la réanimation)</a:t>
            </a:r>
          </a:p>
          <a:p>
            <a:pPr marL="514350" indent="-514350">
              <a:buAutoNum type="alphaLcParenR"/>
            </a:pPr>
            <a:r>
              <a:rPr lang="fr-FR" sz="2400" dirty="0"/>
              <a:t>Les ulcères duodénaux de la face postérieure du bulbe peuvent entraîner des saignements très sévères par érosion de l’artère gastroduodénale.</a:t>
            </a:r>
          </a:p>
          <a:p>
            <a:pPr marL="514350" indent="-514350">
              <a:buAutoNum type="alphaLcParenR"/>
            </a:pPr>
            <a:r>
              <a:rPr lang="fr-FR" sz="2400" dirty="0"/>
              <a:t>Le syndrome de Mallory Weiss survient après des épisodes de vomissement comme l’ulcère de Dieulafoy.</a:t>
            </a:r>
          </a:p>
          <a:p>
            <a:pPr marL="514350" indent="-514350">
              <a:buAutoNum type="alphaLcParenR"/>
            </a:pPr>
            <a:endParaRPr lang="fr-FR" sz="2400" dirty="0"/>
          </a:p>
        </p:txBody>
      </p:sp>
    </p:spTree>
    <p:extLst>
      <p:ext uri="{BB962C8B-B14F-4D97-AF65-F5344CB8AC3E}">
        <p14:creationId xmlns:p14="http://schemas.microsoft.com/office/powerpoint/2010/main" val="1499923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QI</a:t>
            </a:r>
          </a:p>
        </p:txBody>
      </p:sp>
      <p:sp>
        <p:nvSpPr>
          <p:cNvPr id="3" name="Espace réservé du contenu 2"/>
          <p:cNvSpPr>
            <a:spLocks noGrp="1"/>
          </p:cNvSpPr>
          <p:nvPr>
            <p:ph idx="1"/>
          </p:nvPr>
        </p:nvSpPr>
        <p:spPr/>
        <p:txBody>
          <a:bodyPr/>
          <a:lstStyle/>
          <a:p>
            <a:pPr marL="514350" indent="-514350">
              <a:buAutoNum type="alphaLcParenR"/>
            </a:pPr>
            <a:r>
              <a:rPr lang="fr-FR" sz="2400" dirty="0">
                <a:solidFill>
                  <a:srgbClr val="00B050"/>
                </a:solidFill>
              </a:rPr>
              <a:t>les deux causes les plus fréquentes d’hémorragies hautes sont l’ulcère hémorragique et la rupture de varices </a:t>
            </a:r>
            <a:r>
              <a:rPr lang="fr-FR" sz="2400" dirty="0" err="1">
                <a:solidFill>
                  <a:srgbClr val="00B050"/>
                </a:solidFill>
              </a:rPr>
              <a:t>oesophagiennes</a:t>
            </a:r>
            <a:endParaRPr lang="fr-FR" sz="2400" dirty="0">
              <a:solidFill>
                <a:srgbClr val="00B050"/>
              </a:solidFill>
            </a:endParaRPr>
          </a:p>
          <a:p>
            <a:pPr marL="514350" indent="-514350">
              <a:buAutoNum type="alphaLcParenR"/>
            </a:pPr>
            <a:r>
              <a:rPr lang="fr-FR" sz="2400" dirty="0">
                <a:solidFill>
                  <a:srgbClr val="00B050"/>
                </a:solidFill>
              </a:rPr>
              <a:t>La rupture de varices </a:t>
            </a:r>
            <a:r>
              <a:rPr lang="fr-FR" sz="2400" dirty="0" err="1">
                <a:solidFill>
                  <a:srgbClr val="00B050"/>
                </a:solidFill>
              </a:rPr>
              <a:t>oesophagiennes</a:t>
            </a:r>
            <a:r>
              <a:rPr lang="fr-FR" sz="2400" dirty="0">
                <a:solidFill>
                  <a:srgbClr val="00B050"/>
                </a:solidFill>
              </a:rPr>
              <a:t> est lié à une hypertension portale le plus souvent par cirrhose du foie</a:t>
            </a:r>
          </a:p>
          <a:p>
            <a:pPr marL="514350" indent="-514350">
              <a:buAutoNum type="alphaLcParenR"/>
            </a:pPr>
            <a:r>
              <a:rPr lang="fr-FR" sz="2400" dirty="0">
                <a:solidFill>
                  <a:srgbClr val="00B050"/>
                </a:solidFill>
              </a:rPr>
              <a:t>L’hémostase endoscopique est le traitement de première intention devant une hémorragie digestive haute (en parallèle de la réanimation)</a:t>
            </a:r>
          </a:p>
          <a:p>
            <a:pPr marL="514350" indent="-514350">
              <a:buAutoNum type="alphaLcParenR"/>
            </a:pPr>
            <a:r>
              <a:rPr lang="fr-FR" sz="2400" dirty="0">
                <a:solidFill>
                  <a:srgbClr val="00B050"/>
                </a:solidFill>
              </a:rPr>
              <a:t>Les ulcères duodénaux de la face postérieure du bulbe peuvent entraîner des saignements très sévères par érosion de l’artère gastroduodénale.</a:t>
            </a:r>
          </a:p>
          <a:p>
            <a:pPr marL="514350" indent="-514350">
              <a:buAutoNum type="alphaLcParenR"/>
            </a:pPr>
            <a:r>
              <a:rPr lang="fr-FR" sz="2400" dirty="0">
                <a:solidFill>
                  <a:srgbClr val="FF0000"/>
                </a:solidFill>
              </a:rPr>
              <a:t>Le syndrome de Mallory Weiss survient après des épisodes de vomissement comme l’ulcère de Dieulafoy.</a:t>
            </a:r>
          </a:p>
          <a:p>
            <a:pPr marL="514350" indent="-514350">
              <a:buAutoNum type="alphaLcParenR"/>
            </a:pPr>
            <a:endParaRPr lang="fr-FR" sz="2400" dirty="0"/>
          </a:p>
        </p:txBody>
      </p:sp>
    </p:spTree>
    <p:extLst>
      <p:ext uri="{BB962C8B-B14F-4D97-AF65-F5344CB8AC3E}">
        <p14:creationId xmlns:p14="http://schemas.microsoft.com/office/powerpoint/2010/main" val="4258954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QI</a:t>
            </a:r>
          </a:p>
        </p:txBody>
      </p:sp>
      <p:sp>
        <p:nvSpPr>
          <p:cNvPr id="3" name="Espace réservé du contenu 2"/>
          <p:cNvSpPr>
            <a:spLocks noGrp="1"/>
          </p:cNvSpPr>
          <p:nvPr>
            <p:ph idx="1"/>
          </p:nvPr>
        </p:nvSpPr>
        <p:spPr/>
        <p:txBody>
          <a:bodyPr/>
          <a:lstStyle/>
          <a:p>
            <a:pPr marL="514350" indent="-514350">
              <a:buAutoNum type="alphaLcParenR"/>
            </a:pPr>
            <a:r>
              <a:rPr lang="fr-FR" sz="2800" dirty="0"/>
              <a:t>C’est l’angle de </a:t>
            </a:r>
            <a:r>
              <a:rPr lang="fr-FR" sz="2800" dirty="0" err="1"/>
              <a:t>Treitz</a:t>
            </a:r>
            <a:r>
              <a:rPr lang="fr-FR" sz="2800" dirty="0"/>
              <a:t> qui sépare hémorragie digestive haute et basse</a:t>
            </a:r>
          </a:p>
          <a:p>
            <a:pPr marL="514350" indent="-514350">
              <a:buFont typeface="Arial" charset="0"/>
              <a:buAutoNum type="alphaLcParenR"/>
            </a:pPr>
            <a:r>
              <a:rPr lang="fr-FR" sz="2800" dirty="0"/>
              <a:t>Devant une hémorragie digestive haute, une prise préalable d’anti-inflammatoires non stéroïdiens doit être recherchée</a:t>
            </a:r>
          </a:p>
          <a:p>
            <a:pPr marL="514350" indent="-514350">
              <a:buAutoNum type="alphaLcParenR"/>
            </a:pPr>
            <a:r>
              <a:rPr lang="fr-FR" sz="2800" dirty="0"/>
              <a:t>Les ulcères duodénaux surviennent le plus souvent chez des patients infectés par </a:t>
            </a:r>
            <a:r>
              <a:rPr lang="fr-FR" sz="2800" dirty="0" err="1"/>
              <a:t>Hélicobacter</a:t>
            </a:r>
            <a:r>
              <a:rPr lang="fr-FR" sz="2800" dirty="0"/>
              <a:t> </a:t>
            </a:r>
            <a:r>
              <a:rPr lang="fr-FR" sz="2800" dirty="0" err="1"/>
              <a:t>Pylori</a:t>
            </a:r>
            <a:endParaRPr lang="fr-FR" sz="2800" dirty="0"/>
          </a:p>
          <a:p>
            <a:pPr marL="514350" indent="-514350">
              <a:buAutoNum type="alphaLcParenR"/>
            </a:pPr>
            <a:r>
              <a:rPr lang="fr-FR" sz="2800" dirty="0"/>
              <a:t>La découverte d’une anémie ferriprive sans extériorisation visible doit faire rechercher une hémorragie digestive à bas bruit par un bilan endoscopique (gastro et coloscopie)</a:t>
            </a:r>
          </a:p>
          <a:p>
            <a:pPr marL="0" indent="0">
              <a:buNone/>
            </a:pPr>
            <a:endParaRPr lang="fr-FR" sz="2800" dirty="0"/>
          </a:p>
          <a:p>
            <a:pPr marL="0" indent="0">
              <a:buNone/>
            </a:pPr>
            <a:endParaRPr lang="fr-FR" sz="2800" dirty="0"/>
          </a:p>
          <a:p>
            <a:pPr marL="514350" indent="-514350">
              <a:buAutoNum type="alphaLcParenR"/>
            </a:pPr>
            <a:endParaRPr lang="fr-FR" sz="2800" dirty="0"/>
          </a:p>
        </p:txBody>
      </p:sp>
    </p:spTree>
    <p:extLst>
      <p:ext uri="{BB962C8B-B14F-4D97-AF65-F5344CB8AC3E}">
        <p14:creationId xmlns:p14="http://schemas.microsoft.com/office/powerpoint/2010/main" val="3959059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QI</a:t>
            </a:r>
          </a:p>
        </p:txBody>
      </p:sp>
      <p:sp>
        <p:nvSpPr>
          <p:cNvPr id="3" name="Espace réservé du contenu 2"/>
          <p:cNvSpPr>
            <a:spLocks noGrp="1"/>
          </p:cNvSpPr>
          <p:nvPr>
            <p:ph idx="1"/>
          </p:nvPr>
        </p:nvSpPr>
        <p:spPr/>
        <p:txBody>
          <a:bodyPr/>
          <a:lstStyle/>
          <a:p>
            <a:pPr marL="514350" indent="-514350">
              <a:buAutoNum type="alphaLcParenR"/>
            </a:pPr>
            <a:r>
              <a:rPr lang="fr-FR" sz="2800" dirty="0">
                <a:solidFill>
                  <a:srgbClr val="00B050"/>
                </a:solidFill>
              </a:rPr>
              <a:t>C’est l’angle de </a:t>
            </a:r>
            <a:r>
              <a:rPr lang="fr-FR" sz="2800" dirty="0" err="1">
                <a:solidFill>
                  <a:srgbClr val="00B050"/>
                </a:solidFill>
              </a:rPr>
              <a:t>Treitz</a:t>
            </a:r>
            <a:r>
              <a:rPr lang="fr-FR" sz="2800" dirty="0">
                <a:solidFill>
                  <a:srgbClr val="00B050"/>
                </a:solidFill>
              </a:rPr>
              <a:t> qui sépare hémorragie digestive haute et basse</a:t>
            </a:r>
          </a:p>
          <a:p>
            <a:pPr marL="514350" indent="-514350">
              <a:buFont typeface="Arial" charset="0"/>
              <a:buAutoNum type="alphaLcParenR"/>
            </a:pPr>
            <a:r>
              <a:rPr lang="fr-FR" sz="2800" dirty="0">
                <a:solidFill>
                  <a:srgbClr val="00B050"/>
                </a:solidFill>
              </a:rPr>
              <a:t>Devant une hémorragie digestive haute, une prise préalable d’anti-inflammatoires non stéroïdiens doit être recherchée</a:t>
            </a:r>
          </a:p>
          <a:p>
            <a:pPr marL="514350" indent="-514350">
              <a:buAutoNum type="alphaLcParenR"/>
            </a:pPr>
            <a:r>
              <a:rPr lang="fr-FR" sz="2800" dirty="0">
                <a:solidFill>
                  <a:srgbClr val="00B050"/>
                </a:solidFill>
              </a:rPr>
              <a:t>Les ulcères duodénaux surviennent le plus souvent chez des patients infectés par </a:t>
            </a:r>
            <a:r>
              <a:rPr lang="fr-FR" sz="2800" dirty="0" err="1">
                <a:solidFill>
                  <a:srgbClr val="00B050"/>
                </a:solidFill>
              </a:rPr>
              <a:t>Hélicobacter</a:t>
            </a:r>
            <a:r>
              <a:rPr lang="fr-FR" sz="2800" dirty="0">
                <a:solidFill>
                  <a:srgbClr val="00B050"/>
                </a:solidFill>
              </a:rPr>
              <a:t> </a:t>
            </a:r>
            <a:r>
              <a:rPr lang="fr-FR" sz="2800" dirty="0" err="1">
                <a:solidFill>
                  <a:srgbClr val="00B050"/>
                </a:solidFill>
              </a:rPr>
              <a:t>Pylori</a:t>
            </a:r>
            <a:endParaRPr lang="fr-FR" sz="2800" dirty="0">
              <a:solidFill>
                <a:srgbClr val="00B050"/>
              </a:solidFill>
            </a:endParaRPr>
          </a:p>
          <a:p>
            <a:pPr marL="514350" indent="-514350">
              <a:buAutoNum type="alphaLcParenR"/>
            </a:pPr>
            <a:r>
              <a:rPr lang="fr-FR" sz="2800" dirty="0">
                <a:solidFill>
                  <a:srgbClr val="00B050"/>
                </a:solidFill>
              </a:rPr>
              <a:t>La découverte d’une anémie ferriprive sans extériorisation visible doit faire rechercher une hémorragie digestive à bas bruit par un bilan endoscopique (gastro et coloscopie)</a:t>
            </a:r>
          </a:p>
          <a:p>
            <a:pPr marL="0" indent="0">
              <a:buNone/>
            </a:pPr>
            <a:endParaRPr lang="fr-FR" sz="2800" dirty="0"/>
          </a:p>
          <a:p>
            <a:pPr marL="0" indent="0">
              <a:buNone/>
            </a:pPr>
            <a:endParaRPr lang="fr-FR" sz="2800" dirty="0"/>
          </a:p>
          <a:p>
            <a:pPr marL="514350" indent="-514350">
              <a:buAutoNum type="alphaLcParenR"/>
            </a:pPr>
            <a:endParaRPr lang="fr-FR" sz="2800" dirty="0"/>
          </a:p>
        </p:txBody>
      </p:sp>
    </p:spTree>
    <p:extLst>
      <p:ext uri="{BB962C8B-B14F-4D97-AF65-F5344CB8AC3E}">
        <p14:creationId xmlns:p14="http://schemas.microsoft.com/office/powerpoint/2010/main" val="1070246579"/>
      </p:ext>
    </p:extLst>
  </p:cSld>
  <p:clrMapOvr>
    <a:masterClrMapping/>
  </p:clrMapOvr>
</p:sld>
</file>

<file path=ppt/theme/theme1.xml><?xml version="1.0" encoding="utf-8"?>
<a:theme xmlns:a="http://schemas.openxmlformats.org/drawingml/2006/main" name="1_Thème Offic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hème Offic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11415</TotalTime>
  <Words>3427</Words>
  <Application>Microsoft Macintosh PowerPoint</Application>
  <PresentationFormat>Grand écran</PresentationFormat>
  <Paragraphs>430</Paragraphs>
  <Slides>42</Slides>
  <Notes>11</Notes>
  <HiddenSlides>0</HiddenSlides>
  <MMClips>1</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42</vt:i4>
      </vt:variant>
    </vt:vector>
  </HeadingPairs>
  <TitlesOfParts>
    <vt:vector size="52" baseType="lpstr">
      <vt:lpstr>ＭＳ Ｐゴシック</vt:lpstr>
      <vt:lpstr>Antonio</vt:lpstr>
      <vt:lpstr>Arial</vt:lpstr>
      <vt:lpstr>Calibri</vt:lpstr>
      <vt:lpstr>Cambria</vt:lpstr>
      <vt:lpstr>Tahoma</vt:lpstr>
      <vt:lpstr>Times New Roman</vt:lpstr>
      <vt:lpstr>Wingdings</vt:lpstr>
      <vt:lpstr>1_Thème Office</vt:lpstr>
      <vt:lpstr>2_Thème Office</vt:lpstr>
      <vt:lpstr>Présentation PowerPoint</vt:lpstr>
      <vt:lpstr>QI</vt:lpstr>
      <vt:lpstr>QI</vt:lpstr>
      <vt:lpstr>QI</vt:lpstr>
      <vt:lpstr>QI</vt:lpstr>
      <vt:lpstr>QI</vt:lpstr>
      <vt:lpstr>QI</vt:lpstr>
      <vt:lpstr>QI</vt:lpstr>
      <vt:lpstr>QI</vt:lpstr>
      <vt:lpstr>Mini dossier</vt:lpstr>
      <vt:lpstr>Par votre interrogatoire du patient et de son entourage, vous éliminez un épistaxis dégluti et un syndrome de Mallory Weiss.  Quelles sont les questions que vous avez posées pour les éliminer spécifiquement ?  </vt:lpstr>
      <vt:lpstr>Syndrome de Mallory Weiss</vt:lpstr>
      <vt:lpstr>Réponse 1</vt:lpstr>
      <vt:lpstr>Question 2</vt:lpstr>
      <vt:lpstr>Présentation PowerPoint</vt:lpstr>
      <vt:lpstr>Réponse 2</vt:lpstr>
      <vt:lpstr>Présentation PowerPoint</vt:lpstr>
      <vt:lpstr>Œsophage:  Rupture de varice œsophagienne</vt:lpstr>
      <vt:lpstr>Présentation PowerPoint</vt:lpstr>
      <vt:lpstr>Présentation PowerPoint</vt:lpstr>
      <vt:lpstr>Présentation PowerPoint</vt:lpstr>
      <vt:lpstr>Présentation PowerPoint</vt:lpstr>
      <vt:lpstr>Présentation PowerPoint</vt:lpstr>
      <vt:lpstr>Présentation PowerPoint</vt:lpstr>
      <vt:lpstr>Prise en charge de la rupture de varices œsophagiennes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Jean Chayvialle</dc:creator>
  <cp:lastModifiedBy>jerome rivory</cp:lastModifiedBy>
  <cp:revision>170</cp:revision>
  <dcterms:created xsi:type="dcterms:W3CDTF">2014-03-16T09:48:44Z</dcterms:created>
  <dcterms:modified xsi:type="dcterms:W3CDTF">2025-10-21T12:37:12Z</dcterms:modified>
</cp:coreProperties>
</file>