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6" r:id="rId5"/>
    <p:sldId id="267" r:id="rId6"/>
    <p:sldId id="259" r:id="rId7"/>
    <p:sldId id="261" r:id="rId8"/>
    <p:sldId id="263" r:id="rId9"/>
    <p:sldId id="260" r:id="rId10"/>
    <p:sldId id="262" r:id="rId11"/>
    <p:sldId id="264" r:id="rId12"/>
    <p:sldId id="265" r:id="rId13"/>
    <p:sldId id="269" r:id="rId14"/>
    <p:sldId id="268" r:id="rId15"/>
    <p:sldId id="270" r:id="rId16"/>
    <p:sldId id="271" r:id="rId17"/>
    <p:sldId id="272" r:id="rId18"/>
    <p:sldId id="273" r:id="rId19"/>
    <p:sldId id="274" r:id="rId20"/>
    <p:sldId id="276" r:id="rId21"/>
    <p:sldId id="275" r:id="rId22"/>
    <p:sldId id="277" r:id="rId23"/>
    <p:sldId id="278" r:id="rId24"/>
    <p:sldId id="279" r:id="rId25"/>
    <p:sldId id="280" r:id="rId26"/>
    <p:sldId id="283" r:id="rId27"/>
    <p:sldId id="281" r:id="rId28"/>
    <p:sldId id="282" r:id="rId29"/>
    <p:sldId id="284" r:id="rId30"/>
    <p:sldId id="285" r:id="rId31"/>
    <p:sldId id="286" r:id="rId32"/>
    <p:sldId id="287" r:id="rId33"/>
    <p:sldId id="288" r:id="rId34"/>
    <p:sldId id="28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3615" autoAdjust="0"/>
  </p:normalViewPr>
  <p:slideViewPr>
    <p:cSldViewPr snapToGrid="0">
      <p:cViewPr varScale="1">
        <p:scale>
          <a:sx n="78" d="100"/>
          <a:sy n="78" d="100"/>
        </p:scale>
        <p:origin x="2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628EFF-DF79-4527-8386-4208FED51305}" type="doc">
      <dgm:prSet loTypeId="urn:microsoft.com/office/officeart/2005/8/layout/vList2" loCatId="list" qsTypeId="urn:microsoft.com/office/officeart/2005/8/quickstyle/simple4" qsCatId="simple" csTypeId="urn:microsoft.com/office/officeart/2005/8/colors/accent1_4" csCatId="accent1"/>
      <dgm:spPr/>
      <dgm:t>
        <a:bodyPr/>
        <a:lstStyle/>
        <a:p>
          <a:endParaRPr lang="en-US"/>
        </a:p>
      </dgm:t>
    </dgm:pt>
    <dgm:pt modelId="{5E93332E-413A-4766-9DD2-CD4EC425C6F8}">
      <dgm:prSet/>
      <dgm:spPr/>
      <dgm:t>
        <a:bodyPr/>
        <a:lstStyle/>
        <a:p>
          <a:r>
            <a:rPr lang="fr-FR"/>
            <a:t>Rappel anatomique</a:t>
          </a:r>
          <a:endParaRPr lang="en-US"/>
        </a:p>
      </dgm:t>
    </dgm:pt>
    <dgm:pt modelId="{BF7E5FC1-8E46-4159-8477-9A4F26283F49}" type="parTrans" cxnId="{7E573F51-7984-454E-BA7B-8DAA7AB670AE}">
      <dgm:prSet/>
      <dgm:spPr/>
      <dgm:t>
        <a:bodyPr/>
        <a:lstStyle/>
        <a:p>
          <a:endParaRPr lang="en-US"/>
        </a:p>
      </dgm:t>
    </dgm:pt>
    <dgm:pt modelId="{093A1C1F-3E3D-45C5-8FFE-639176BB0A5A}" type="sibTrans" cxnId="{7E573F51-7984-454E-BA7B-8DAA7AB670AE}">
      <dgm:prSet/>
      <dgm:spPr/>
      <dgm:t>
        <a:bodyPr/>
        <a:lstStyle/>
        <a:p>
          <a:endParaRPr lang="en-US"/>
        </a:p>
      </dgm:t>
    </dgm:pt>
    <dgm:pt modelId="{384379E8-6FB8-4CAD-9D92-5E3440E7434B}">
      <dgm:prSet/>
      <dgm:spPr/>
      <dgm:t>
        <a:bodyPr/>
        <a:lstStyle/>
        <a:p>
          <a:r>
            <a:rPr lang="fr-FR"/>
            <a:t>Les entérostomie </a:t>
          </a:r>
          <a:endParaRPr lang="en-US"/>
        </a:p>
      </dgm:t>
    </dgm:pt>
    <dgm:pt modelId="{CE383755-E738-45F5-9272-DD9A8BAA2830}" type="parTrans" cxnId="{3BDF00CD-41E1-41F7-B466-BD0E6032D53A}">
      <dgm:prSet/>
      <dgm:spPr/>
      <dgm:t>
        <a:bodyPr/>
        <a:lstStyle/>
        <a:p>
          <a:endParaRPr lang="en-US"/>
        </a:p>
      </dgm:t>
    </dgm:pt>
    <dgm:pt modelId="{46577B00-99CD-4B0F-AE33-0EE421668F35}" type="sibTrans" cxnId="{3BDF00CD-41E1-41F7-B466-BD0E6032D53A}">
      <dgm:prSet/>
      <dgm:spPr/>
      <dgm:t>
        <a:bodyPr/>
        <a:lstStyle/>
        <a:p>
          <a:endParaRPr lang="en-US"/>
        </a:p>
      </dgm:t>
    </dgm:pt>
    <dgm:pt modelId="{8D3063C1-12AE-4E2E-A162-8307F21BD1AA}">
      <dgm:prSet/>
      <dgm:spPr/>
      <dgm:t>
        <a:bodyPr/>
        <a:lstStyle/>
        <a:p>
          <a:r>
            <a:rPr lang="fr-FR"/>
            <a:t>Les entérostomies : l’iléostomie</a:t>
          </a:r>
          <a:endParaRPr lang="en-US"/>
        </a:p>
      </dgm:t>
    </dgm:pt>
    <dgm:pt modelId="{60A4365F-0F05-4136-AD84-F7697CC7DC69}" type="parTrans" cxnId="{2159848E-9922-42AD-A9D2-727C9B660AF2}">
      <dgm:prSet/>
      <dgm:spPr/>
      <dgm:t>
        <a:bodyPr/>
        <a:lstStyle/>
        <a:p>
          <a:endParaRPr lang="en-US"/>
        </a:p>
      </dgm:t>
    </dgm:pt>
    <dgm:pt modelId="{267660A4-E0A1-42DD-80A7-55246A257FD8}" type="sibTrans" cxnId="{2159848E-9922-42AD-A9D2-727C9B660AF2}">
      <dgm:prSet/>
      <dgm:spPr/>
      <dgm:t>
        <a:bodyPr/>
        <a:lstStyle/>
        <a:p>
          <a:endParaRPr lang="en-US"/>
        </a:p>
      </dgm:t>
    </dgm:pt>
    <dgm:pt modelId="{BE71966A-A475-457F-95EF-D865172E9318}">
      <dgm:prSet/>
      <dgm:spPr/>
      <dgm:t>
        <a:bodyPr/>
        <a:lstStyle/>
        <a:p>
          <a:r>
            <a:rPr lang="fr-FR"/>
            <a:t>Les entérostomies:  la colostomie</a:t>
          </a:r>
          <a:endParaRPr lang="en-US"/>
        </a:p>
      </dgm:t>
    </dgm:pt>
    <dgm:pt modelId="{154C23AA-9073-4B52-9BF1-586CF4D64A79}" type="parTrans" cxnId="{45525AB0-BC6B-4E61-9FE5-B1FC2408D8AF}">
      <dgm:prSet/>
      <dgm:spPr/>
      <dgm:t>
        <a:bodyPr/>
        <a:lstStyle/>
        <a:p>
          <a:endParaRPr lang="en-US"/>
        </a:p>
      </dgm:t>
    </dgm:pt>
    <dgm:pt modelId="{53FA32EE-08DD-4529-BD63-C2016D5B42E2}" type="sibTrans" cxnId="{45525AB0-BC6B-4E61-9FE5-B1FC2408D8AF}">
      <dgm:prSet/>
      <dgm:spPr/>
      <dgm:t>
        <a:bodyPr/>
        <a:lstStyle/>
        <a:p>
          <a:endParaRPr lang="en-US"/>
        </a:p>
      </dgm:t>
    </dgm:pt>
    <dgm:pt modelId="{224B673E-FDA9-4B67-96A3-8E6A88824074}">
      <dgm:prSet/>
      <dgm:spPr/>
      <dgm:t>
        <a:bodyPr/>
        <a:lstStyle/>
        <a:p>
          <a:r>
            <a:rPr lang="fr-FR"/>
            <a:t>L’urostomie (urétérostomie et cytostomie)</a:t>
          </a:r>
          <a:endParaRPr lang="en-US"/>
        </a:p>
      </dgm:t>
    </dgm:pt>
    <dgm:pt modelId="{2F1EB7F4-0A97-4D0A-9D0A-35A16A792442}" type="parTrans" cxnId="{B9F0A279-1CF2-4827-8535-9A8C5EE309A9}">
      <dgm:prSet/>
      <dgm:spPr/>
      <dgm:t>
        <a:bodyPr/>
        <a:lstStyle/>
        <a:p>
          <a:endParaRPr lang="en-US"/>
        </a:p>
      </dgm:t>
    </dgm:pt>
    <dgm:pt modelId="{3A02B746-4B9A-40D7-959A-70458F80307E}" type="sibTrans" cxnId="{B9F0A279-1CF2-4827-8535-9A8C5EE309A9}">
      <dgm:prSet/>
      <dgm:spPr/>
      <dgm:t>
        <a:bodyPr/>
        <a:lstStyle/>
        <a:p>
          <a:endParaRPr lang="en-US"/>
        </a:p>
      </dgm:t>
    </dgm:pt>
    <dgm:pt modelId="{C9177EAC-BA3B-449B-999C-C23610140EB3}" type="pres">
      <dgm:prSet presAssocID="{22628EFF-DF79-4527-8386-4208FED51305}" presName="linear" presStyleCnt="0">
        <dgm:presLayoutVars>
          <dgm:animLvl val="lvl"/>
          <dgm:resizeHandles val="exact"/>
        </dgm:presLayoutVars>
      </dgm:prSet>
      <dgm:spPr/>
    </dgm:pt>
    <dgm:pt modelId="{10C815FF-EBFC-4A7E-B370-06C4CBB662A5}" type="pres">
      <dgm:prSet presAssocID="{5E93332E-413A-4766-9DD2-CD4EC425C6F8}" presName="parentText" presStyleLbl="node1" presStyleIdx="0" presStyleCnt="5">
        <dgm:presLayoutVars>
          <dgm:chMax val="0"/>
          <dgm:bulletEnabled val="1"/>
        </dgm:presLayoutVars>
      </dgm:prSet>
      <dgm:spPr/>
    </dgm:pt>
    <dgm:pt modelId="{EF3D17CB-2F4E-4344-91C0-9A3551A43D9B}" type="pres">
      <dgm:prSet presAssocID="{093A1C1F-3E3D-45C5-8FFE-639176BB0A5A}" presName="spacer" presStyleCnt="0"/>
      <dgm:spPr/>
    </dgm:pt>
    <dgm:pt modelId="{AF2DF68F-A3FB-40AC-9629-8ED6291E2895}" type="pres">
      <dgm:prSet presAssocID="{384379E8-6FB8-4CAD-9D92-5E3440E7434B}" presName="parentText" presStyleLbl="node1" presStyleIdx="1" presStyleCnt="5">
        <dgm:presLayoutVars>
          <dgm:chMax val="0"/>
          <dgm:bulletEnabled val="1"/>
        </dgm:presLayoutVars>
      </dgm:prSet>
      <dgm:spPr/>
    </dgm:pt>
    <dgm:pt modelId="{012B8D4F-3B23-4718-89D8-90A156209337}" type="pres">
      <dgm:prSet presAssocID="{46577B00-99CD-4B0F-AE33-0EE421668F35}" presName="spacer" presStyleCnt="0"/>
      <dgm:spPr/>
    </dgm:pt>
    <dgm:pt modelId="{997709F6-FD5A-4FCC-957C-192F60051124}" type="pres">
      <dgm:prSet presAssocID="{8D3063C1-12AE-4E2E-A162-8307F21BD1AA}" presName="parentText" presStyleLbl="node1" presStyleIdx="2" presStyleCnt="5">
        <dgm:presLayoutVars>
          <dgm:chMax val="0"/>
          <dgm:bulletEnabled val="1"/>
        </dgm:presLayoutVars>
      </dgm:prSet>
      <dgm:spPr/>
    </dgm:pt>
    <dgm:pt modelId="{7E10BA45-BA55-46A0-A841-97B94A563797}" type="pres">
      <dgm:prSet presAssocID="{267660A4-E0A1-42DD-80A7-55246A257FD8}" presName="spacer" presStyleCnt="0"/>
      <dgm:spPr/>
    </dgm:pt>
    <dgm:pt modelId="{AEAE57FF-9461-48C6-9614-5660968CCA34}" type="pres">
      <dgm:prSet presAssocID="{BE71966A-A475-457F-95EF-D865172E9318}" presName="parentText" presStyleLbl="node1" presStyleIdx="3" presStyleCnt="5">
        <dgm:presLayoutVars>
          <dgm:chMax val="0"/>
          <dgm:bulletEnabled val="1"/>
        </dgm:presLayoutVars>
      </dgm:prSet>
      <dgm:spPr/>
    </dgm:pt>
    <dgm:pt modelId="{628ED0AA-4EE6-4F84-8E92-372BBFB0CFD8}" type="pres">
      <dgm:prSet presAssocID="{53FA32EE-08DD-4529-BD63-C2016D5B42E2}" presName="spacer" presStyleCnt="0"/>
      <dgm:spPr/>
    </dgm:pt>
    <dgm:pt modelId="{DE3C2CFD-E738-47E5-8475-FA402E32F591}" type="pres">
      <dgm:prSet presAssocID="{224B673E-FDA9-4B67-96A3-8E6A88824074}" presName="parentText" presStyleLbl="node1" presStyleIdx="4" presStyleCnt="5">
        <dgm:presLayoutVars>
          <dgm:chMax val="0"/>
          <dgm:bulletEnabled val="1"/>
        </dgm:presLayoutVars>
      </dgm:prSet>
      <dgm:spPr/>
    </dgm:pt>
  </dgm:ptLst>
  <dgm:cxnLst>
    <dgm:cxn modelId="{6F18843C-EF46-4FE4-8626-3484B4024BF4}" type="presOf" srcId="{224B673E-FDA9-4B67-96A3-8E6A88824074}" destId="{DE3C2CFD-E738-47E5-8475-FA402E32F591}" srcOrd="0" destOrd="0" presId="urn:microsoft.com/office/officeart/2005/8/layout/vList2"/>
    <dgm:cxn modelId="{7E573F51-7984-454E-BA7B-8DAA7AB670AE}" srcId="{22628EFF-DF79-4527-8386-4208FED51305}" destId="{5E93332E-413A-4766-9DD2-CD4EC425C6F8}" srcOrd="0" destOrd="0" parTransId="{BF7E5FC1-8E46-4159-8477-9A4F26283F49}" sibTransId="{093A1C1F-3E3D-45C5-8FFE-639176BB0A5A}"/>
    <dgm:cxn modelId="{B9F0A279-1CF2-4827-8535-9A8C5EE309A9}" srcId="{22628EFF-DF79-4527-8386-4208FED51305}" destId="{224B673E-FDA9-4B67-96A3-8E6A88824074}" srcOrd="4" destOrd="0" parTransId="{2F1EB7F4-0A97-4D0A-9D0A-35A16A792442}" sibTransId="{3A02B746-4B9A-40D7-959A-70458F80307E}"/>
    <dgm:cxn modelId="{1E246F80-306B-4A4D-840D-8578DEAA376B}" type="presOf" srcId="{BE71966A-A475-457F-95EF-D865172E9318}" destId="{AEAE57FF-9461-48C6-9614-5660968CCA34}" srcOrd="0" destOrd="0" presId="urn:microsoft.com/office/officeart/2005/8/layout/vList2"/>
    <dgm:cxn modelId="{8D465C83-577B-4154-AAE6-D112033762B8}" type="presOf" srcId="{8D3063C1-12AE-4E2E-A162-8307F21BD1AA}" destId="{997709F6-FD5A-4FCC-957C-192F60051124}" srcOrd="0" destOrd="0" presId="urn:microsoft.com/office/officeart/2005/8/layout/vList2"/>
    <dgm:cxn modelId="{2159848E-9922-42AD-A9D2-727C9B660AF2}" srcId="{22628EFF-DF79-4527-8386-4208FED51305}" destId="{8D3063C1-12AE-4E2E-A162-8307F21BD1AA}" srcOrd="2" destOrd="0" parTransId="{60A4365F-0F05-4136-AD84-F7697CC7DC69}" sibTransId="{267660A4-E0A1-42DD-80A7-55246A257FD8}"/>
    <dgm:cxn modelId="{45525AB0-BC6B-4E61-9FE5-B1FC2408D8AF}" srcId="{22628EFF-DF79-4527-8386-4208FED51305}" destId="{BE71966A-A475-457F-95EF-D865172E9318}" srcOrd="3" destOrd="0" parTransId="{154C23AA-9073-4B52-9BF1-586CF4D64A79}" sibTransId="{53FA32EE-08DD-4529-BD63-C2016D5B42E2}"/>
    <dgm:cxn modelId="{D98873C5-EB29-4835-BE13-9F736809E85D}" type="presOf" srcId="{5E93332E-413A-4766-9DD2-CD4EC425C6F8}" destId="{10C815FF-EBFC-4A7E-B370-06C4CBB662A5}" srcOrd="0" destOrd="0" presId="urn:microsoft.com/office/officeart/2005/8/layout/vList2"/>
    <dgm:cxn modelId="{3BDF00CD-41E1-41F7-B466-BD0E6032D53A}" srcId="{22628EFF-DF79-4527-8386-4208FED51305}" destId="{384379E8-6FB8-4CAD-9D92-5E3440E7434B}" srcOrd="1" destOrd="0" parTransId="{CE383755-E738-45F5-9272-DD9A8BAA2830}" sibTransId="{46577B00-99CD-4B0F-AE33-0EE421668F35}"/>
    <dgm:cxn modelId="{71FEFED3-5963-406F-8922-FA4D0F5FF13A}" type="presOf" srcId="{22628EFF-DF79-4527-8386-4208FED51305}" destId="{C9177EAC-BA3B-449B-999C-C23610140EB3}" srcOrd="0" destOrd="0" presId="urn:microsoft.com/office/officeart/2005/8/layout/vList2"/>
    <dgm:cxn modelId="{27703CE4-8CCD-4D0F-8FC5-EF84B3529672}" type="presOf" srcId="{384379E8-6FB8-4CAD-9D92-5E3440E7434B}" destId="{AF2DF68F-A3FB-40AC-9629-8ED6291E2895}" srcOrd="0" destOrd="0" presId="urn:microsoft.com/office/officeart/2005/8/layout/vList2"/>
    <dgm:cxn modelId="{726DE0F7-A9CD-4526-B05D-9E1F5BC7DDFC}" type="presParOf" srcId="{C9177EAC-BA3B-449B-999C-C23610140EB3}" destId="{10C815FF-EBFC-4A7E-B370-06C4CBB662A5}" srcOrd="0" destOrd="0" presId="urn:microsoft.com/office/officeart/2005/8/layout/vList2"/>
    <dgm:cxn modelId="{06FA23A0-D7DF-44CF-A7D9-C4FF78C84B56}" type="presParOf" srcId="{C9177EAC-BA3B-449B-999C-C23610140EB3}" destId="{EF3D17CB-2F4E-4344-91C0-9A3551A43D9B}" srcOrd="1" destOrd="0" presId="urn:microsoft.com/office/officeart/2005/8/layout/vList2"/>
    <dgm:cxn modelId="{E5D11B22-FCFB-45DC-8CD0-D4D80F177397}" type="presParOf" srcId="{C9177EAC-BA3B-449B-999C-C23610140EB3}" destId="{AF2DF68F-A3FB-40AC-9629-8ED6291E2895}" srcOrd="2" destOrd="0" presId="urn:microsoft.com/office/officeart/2005/8/layout/vList2"/>
    <dgm:cxn modelId="{2534CB7A-6A50-4EAA-AFA8-88D98B47A95D}" type="presParOf" srcId="{C9177EAC-BA3B-449B-999C-C23610140EB3}" destId="{012B8D4F-3B23-4718-89D8-90A156209337}" srcOrd="3" destOrd="0" presId="urn:microsoft.com/office/officeart/2005/8/layout/vList2"/>
    <dgm:cxn modelId="{1FAE8BE6-5334-4113-BC4E-2FDAF27085F5}" type="presParOf" srcId="{C9177EAC-BA3B-449B-999C-C23610140EB3}" destId="{997709F6-FD5A-4FCC-957C-192F60051124}" srcOrd="4" destOrd="0" presId="urn:microsoft.com/office/officeart/2005/8/layout/vList2"/>
    <dgm:cxn modelId="{F7CFF507-E5A4-4530-98EA-D1B0B1F4A1EB}" type="presParOf" srcId="{C9177EAC-BA3B-449B-999C-C23610140EB3}" destId="{7E10BA45-BA55-46A0-A841-97B94A563797}" srcOrd="5" destOrd="0" presId="urn:microsoft.com/office/officeart/2005/8/layout/vList2"/>
    <dgm:cxn modelId="{10BB78BB-4E61-402E-92CF-A193FBD35F66}" type="presParOf" srcId="{C9177EAC-BA3B-449B-999C-C23610140EB3}" destId="{AEAE57FF-9461-48C6-9614-5660968CCA34}" srcOrd="6" destOrd="0" presId="urn:microsoft.com/office/officeart/2005/8/layout/vList2"/>
    <dgm:cxn modelId="{6E8D2CA6-F325-4953-80C8-49A9514E4F1A}" type="presParOf" srcId="{C9177EAC-BA3B-449B-999C-C23610140EB3}" destId="{628ED0AA-4EE6-4F84-8E92-372BBFB0CFD8}" srcOrd="7" destOrd="0" presId="urn:microsoft.com/office/officeart/2005/8/layout/vList2"/>
    <dgm:cxn modelId="{3E8DCDAD-0093-4610-BFE7-0E1BD9D90157}" type="presParOf" srcId="{C9177EAC-BA3B-449B-999C-C23610140EB3}" destId="{DE3C2CFD-E738-47E5-8475-FA402E32F59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144DC6-25D3-48E1-95E3-8DAB54B0E3C9}" type="doc">
      <dgm:prSet loTypeId="urn:microsoft.com/office/officeart/2005/8/layout/default" loCatId="list" qsTypeId="urn:microsoft.com/office/officeart/2005/8/quickstyle/simple5" qsCatId="simple" csTypeId="urn:microsoft.com/office/officeart/2005/8/colors/colorful4" csCatId="colorful"/>
      <dgm:spPr/>
      <dgm:t>
        <a:bodyPr/>
        <a:lstStyle/>
        <a:p>
          <a:endParaRPr lang="en-US"/>
        </a:p>
      </dgm:t>
    </dgm:pt>
    <dgm:pt modelId="{109882B7-311A-40F3-9BE7-671A1D17D5C2}">
      <dgm:prSet/>
      <dgm:spPr/>
      <dgm:t>
        <a:bodyPr/>
        <a:lstStyle/>
        <a:p>
          <a:r>
            <a:rPr lang="fr-FR"/>
            <a:t>Une stomie est l'abouchement chirurgical, temporaire ou définitif, d'un organe creux à la peau. Ce mot vient du grec" stoma " qui veut dire bouche. </a:t>
          </a:r>
          <a:endParaRPr lang="en-US"/>
        </a:p>
      </dgm:t>
    </dgm:pt>
    <dgm:pt modelId="{7558B2DE-222C-46C1-A896-F17E5F41A3BB}" type="parTrans" cxnId="{EA82E113-A6A1-44BA-9FA7-292743B79322}">
      <dgm:prSet/>
      <dgm:spPr/>
      <dgm:t>
        <a:bodyPr/>
        <a:lstStyle/>
        <a:p>
          <a:endParaRPr lang="en-US"/>
        </a:p>
      </dgm:t>
    </dgm:pt>
    <dgm:pt modelId="{B09030F5-37A3-4D8E-B0B5-90A57D5C8560}" type="sibTrans" cxnId="{EA82E113-A6A1-44BA-9FA7-292743B79322}">
      <dgm:prSet/>
      <dgm:spPr/>
      <dgm:t>
        <a:bodyPr/>
        <a:lstStyle/>
        <a:p>
          <a:endParaRPr lang="en-US"/>
        </a:p>
      </dgm:t>
    </dgm:pt>
    <dgm:pt modelId="{F6C942A3-BAEA-479D-855F-8B94F9BCD0D7}">
      <dgm:prSet/>
      <dgm:spPr/>
      <dgm:t>
        <a:bodyPr/>
        <a:lstStyle/>
        <a:p>
          <a:r>
            <a:rPr lang="fr-FR" dirty="0"/>
            <a:t>Au niveau de l'arbre digestif = les entérostomies</a:t>
          </a:r>
          <a:endParaRPr lang="en-US" dirty="0"/>
        </a:p>
      </dgm:t>
    </dgm:pt>
    <dgm:pt modelId="{596C3799-7DE1-4B89-A53D-05616315CDDF}" type="parTrans" cxnId="{12075EB0-77FA-4ECF-9CD9-5E329E308C53}">
      <dgm:prSet/>
      <dgm:spPr/>
      <dgm:t>
        <a:bodyPr/>
        <a:lstStyle/>
        <a:p>
          <a:endParaRPr lang="en-US"/>
        </a:p>
      </dgm:t>
    </dgm:pt>
    <dgm:pt modelId="{BABD4B82-DA0D-428D-A3BB-28D43517001E}" type="sibTrans" cxnId="{12075EB0-77FA-4ECF-9CD9-5E329E308C53}">
      <dgm:prSet/>
      <dgm:spPr/>
      <dgm:t>
        <a:bodyPr/>
        <a:lstStyle/>
        <a:p>
          <a:endParaRPr lang="en-US"/>
        </a:p>
      </dgm:t>
    </dgm:pt>
    <dgm:pt modelId="{32340424-9B53-4A00-AB55-D3DEE7AC4D49}">
      <dgm:prSet/>
      <dgm:spPr/>
      <dgm:t>
        <a:bodyPr/>
        <a:lstStyle/>
        <a:p>
          <a:r>
            <a:rPr lang="fr-FR"/>
            <a:t>Au niveau de l'arbre urinaire = les urostomies</a:t>
          </a:r>
          <a:endParaRPr lang="en-US"/>
        </a:p>
      </dgm:t>
    </dgm:pt>
    <dgm:pt modelId="{E50636D0-0F56-426A-86C2-189E60E59B46}" type="parTrans" cxnId="{27E12C51-0B7F-46FA-9EDD-F4E7F8323887}">
      <dgm:prSet/>
      <dgm:spPr/>
      <dgm:t>
        <a:bodyPr/>
        <a:lstStyle/>
        <a:p>
          <a:endParaRPr lang="en-US"/>
        </a:p>
      </dgm:t>
    </dgm:pt>
    <dgm:pt modelId="{6045FB76-23F8-4B26-9C33-6846AB1741BB}" type="sibTrans" cxnId="{27E12C51-0B7F-46FA-9EDD-F4E7F8323887}">
      <dgm:prSet/>
      <dgm:spPr/>
      <dgm:t>
        <a:bodyPr/>
        <a:lstStyle/>
        <a:p>
          <a:endParaRPr lang="en-US"/>
        </a:p>
      </dgm:t>
    </dgm:pt>
    <dgm:pt modelId="{5A18DDA3-91B3-4774-A766-9AA2BA15064F}" type="pres">
      <dgm:prSet presAssocID="{ED144DC6-25D3-48E1-95E3-8DAB54B0E3C9}" presName="diagram" presStyleCnt="0">
        <dgm:presLayoutVars>
          <dgm:dir/>
          <dgm:resizeHandles val="exact"/>
        </dgm:presLayoutVars>
      </dgm:prSet>
      <dgm:spPr/>
    </dgm:pt>
    <dgm:pt modelId="{1966A6A2-FF9C-4D66-8E63-8451BA1EE405}" type="pres">
      <dgm:prSet presAssocID="{109882B7-311A-40F3-9BE7-671A1D17D5C2}" presName="node" presStyleLbl="node1" presStyleIdx="0" presStyleCnt="3">
        <dgm:presLayoutVars>
          <dgm:bulletEnabled val="1"/>
        </dgm:presLayoutVars>
      </dgm:prSet>
      <dgm:spPr/>
    </dgm:pt>
    <dgm:pt modelId="{1E71BAF3-DE33-4D48-AD39-0918BE3C4EED}" type="pres">
      <dgm:prSet presAssocID="{B09030F5-37A3-4D8E-B0B5-90A57D5C8560}" presName="sibTrans" presStyleCnt="0"/>
      <dgm:spPr/>
    </dgm:pt>
    <dgm:pt modelId="{A2487B33-2F74-4EFA-AEEB-E673228A91CB}" type="pres">
      <dgm:prSet presAssocID="{F6C942A3-BAEA-479D-855F-8B94F9BCD0D7}" presName="node" presStyleLbl="node1" presStyleIdx="1" presStyleCnt="3">
        <dgm:presLayoutVars>
          <dgm:bulletEnabled val="1"/>
        </dgm:presLayoutVars>
      </dgm:prSet>
      <dgm:spPr/>
    </dgm:pt>
    <dgm:pt modelId="{D5A4664A-0144-4C6B-94F0-2DF8D0B92F3D}" type="pres">
      <dgm:prSet presAssocID="{BABD4B82-DA0D-428D-A3BB-28D43517001E}" presName="sibTrans" presStyleCnt="0"/>
      <dgm:spPr/>
    </dgm:pt>
    <dgm:pt modelId="{CA990BF5-F701-4DB2-8707-01057E6D93F2}" type="pres">
      <dgm:prSet presAssocID="{32340424-9B53-4A00-AB55-D3DEE7AC4D49}" presName="node" presStyleLbl="node1" presStyleIdx="2" presStyleCnt="3">
        <dgm:presLayoutVars>
          <dgm:bulletEnabled val="1"/>
        </dgm:presLayoutVars>
      </dgm:prSet>
      <dgm:spPr/>
    </dgm:pt>
  </dgm:ptLst>
  <dgm:cxnLst>
    <dgm:cxn modelId="{EA82E113-A6A1-44BA-9FA7-292743B79322}" srcId="{ED144DC6-25D3-48E1-95E3-8DAB54B0E3C9}" destId="{109882B7-311A-40F3-9BE7-671A1D17D5C2}" srcOrd="0" destOrd="0" parTransId="{7558B2DE-222C-46C1-A896-F17E5F41A3BB}" sibTransId="{B09030F5-37A3-4D8E-B0B5-90A57D5C8560}"/>
    <dgm:cxn modelId="{27E12C51-0B7F-46FA-9EDD-F4E7F8323887}" srcId="{ED144DC6-25D3-48E1-95E3-8DAB54B0E3C9}" destId="{32340424-9B53-4A00-AB55-D3DEE7AC4D49}" srcOrd="2" destOrd="0" parTransId="{E50636D0-0F56-426A-86C2-189E60E59B46}" sibTransId="{6045FB76-23F8-4B26-9C33-6846AB1741BB}"/>
    <dgm:cxn modelId="{ED376F84-4BC0-4222-B10B-619670A93ECC}" type="presOf" srcId="{109882B7-311A-40F3-9BE7-671A1D17D5C2}" destId="{1966A6A2-FF9C-4D66-8E63-8451BA1EE405}" srcOrd="0" destOrd="0" presId="urn:microsoft.com/office/officeart/2005/8/layout/default"/>
    <dgm:cxn modelId="{C21AC489-120F-4379-A710-D0BC99C3705C}" type="presOf" srcId="{F6C942A3-BAEA-479D-855F-8B94F9BCD0D7}" destId="{A2487B33-2F74-4EFA-AEEB-E673228A91CB}" srcOrd="0" destOrd="0" presId="urn:microsoft.com/office/officeart/2005/8/layout/default"/>
    <dgm:cxn modelId="{12075EB0-77FA-4ECF-9CD9-5E329E308C53}" srcId="{ED144DC6-25D3-48E1-95E3-8DAB54B0E3C9}" destId="{F6C942A3-BAEA-479D-855F-8B94F9BCD0D7}" srcOrd="1" destOrd="0" parTransId="{596C3799-7DE1-4B89-A53D-05616315CDDF}" sibTransId="{BABD4B82-DA0D-428D-A3BB-28D43517001E}"/>
    <dgm:cxn modelId="{BE5BACC2-BA2C-4B51-AB81-61C1CC9EFB0B}" type="presOf" srcId="{32340424-9B53-4A00-AB55-D3DEE7AC4D49}" destId="{CA990BF5-F701-4DB2-8707-01057E6D93F2}" srcOrd="0" destOrd="0" presId="urn:microsoft.com/office/officeart/2005/8/layout/default"/>
    <dgm:cxn modelId="{6B1112F5-AC30-4BCB-B852-3F592D8AC9F1}" type="presOf" srcId="{ED144DC6-25D3-48E1-95E3-8DAB54B0E3C9}" destId="{5A18DDA3-91B3-4774-A766-9AA2BA15064F}" srcOrd="0" destOrd="0" presId="urn:microsoft.com/office/officeart/2005/8/layout/default"/>
    <dgm:cxn modelId="{6C4236D2-EE1E-4EE3-8FA4-F50E5ABF011C}" type="presParOf" srcId="{5A18DDA3-91B3-4774-A766-9AA2BA15064F}" destId="{1966A6A2-FF9C-4D66-8E63-8451BA1EE405}" srcOrd="0" destOrd="0" presId="urn:microsoft.com/office/officeart/2005/8/layout/default"/>
    <dgm:cxn modelId="{5E11F11E-8DB5-49E1-8528-F3808427B4E8}" type="presParOf" srcId="{5A18DDA3-91B3-4774-A766-9AA2BA15064F}" destId="{1E71BAF3-DE33-4D48-AD39-0918BE3C4EED}" srcOrd="1" destOrd="0" presId="urn:microsoft.com/office/officeart/2005/8/layout/default"/>
    <dgm:cxn modelId="{5F4EDD6F-A061-4CDA-9DA9-C96B24B9464A}" type="presParOf" srcId="{5A18DDA3-91B3-4774-A766-9AA2BA15064F}" destId="{A2487B33-2F74-4EFA-AEEB-E673228A91CB}" srcOrd="2" destOrd="0" presId="urn:microsoft.com/office/officeart/2005/8/layout/default"/>
    <dgm:cxn modelId="{C14F57FD-AAAE-4E6D-BFBE-CA0328BFB101}" type="presParOf" srcId="{5A18DDA3-91B3-4774-A766-9AA2BA15064F}" destId="{D5A4664A-0144-4C6B-94F0-2DF8D0B92F3D}" srcOrd="3" destOrd="0" presId="urn:microsoft.com/office/officeart/2005/8/layout/default"/>
    <dgm:cxn modelId="{2291D932-5A2F-4CFF-B00E-B5827DEFC8CB}" type="presParOf" srcId="{5A18DDA3-91B3-4774-A766-9AA2BA15064F}" destId="{CA990BF5-F701-4DB2-8707-01057E6D93F2}"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923DA8-C512-4917-9759-BEF951056526}" type="doc">
      <dgm:prSet loTypeId="urn:microsoft.com/office/officeart/2008/layout/LinedList" loCatId="list" qsTypeId="urn:microsoft.com/office/officeart/2005/8/quickstyle/simple3" qsCatId="simple" csTypeId="urn:microsoft.com/office/officeart/2005/8/colors/colorful5" csCatId="colorful" phldr="1"/>
      <dgm:spPr/>
      <dgm:t>
        <a:bodyPr/>
        <a:lstStyle/>
        <a:p>
          <a:endParaRPr lang="en-US"/>
        </a:p>
      </dgm:t>
    </dgm:pt>
    <dgm:pt modelId="{0ECE2588-95FD-43C5-AE56-79FBB60F9AEF}">
      <dgm:prSet/>
      <dgm:spPr/>
      <dgm:t>
        <a:bodyPr/>
        <a:lstStyle/>
        <a:p>
          <a:r>
            <a:rPr lang="fr-FR" dirty="0" err="1"/>
            <a:t>Oesophagostomie</a:t>
          </a:r>
          <a:endParaRPr lang="en-US" dirty="0"/>
        </a:p>
      </dgm:t>
    </dgm:pt>
    <dgm:pt modelId="{ED9C77C8-2443-4AC5-BCA5-F8F16D870460}" type="parTrans" cxnId="{DDF7F2AD-1CC4-44E5-838B-CB02313ED393}">
      <dgm:prSet/>
      <dgm:spPr/>
      <dgm:t>
        <a:bodyPr/>
        <a:lstStyle/>
        <a:p>
          <a:endParaRPr lang="en-US"/>
        </a:p>
      </dgm:t>
    </dgm:pt>
    <dgm:pt modelId="{E015D930-1E52-44BA-8DBF-7D01B0C64F7E}" type="sibTrans" cxnId="{DDF7F2AD-1CC4-44E5-838B-CB02313ED393}">
      <dgm:prSet/>
      <dgm:spPr/>
      <dgm:t>
        <a:bodyPr/>
        <a:lstStyle/>
        <a:p>
          <a:endParaRPr lang="en-US"/>
        </a:p>
      </dgm:t>
    </dgm:pt>
    <dgm:pt modelId="{43CA6198-662F-4483-B5CC-F0122B64CB79}">
      <dgm:prSet/>
      <dgm:spPr/>
      <dgm:t>
        <a:bodyPr/>
        <a:lstStyle/>
        <a:p>
          <a:r>
            <a:rPr lang="fr-FR"/>
            <a:t>Gastrostomie</a:t>
          </a:r>
          <a:endParaRPr lang="en-US"/>
        </a:p>
      </dgm:t>
    </dgm:pt>
    <dgm:pt modelId="{E38AEA14-8F22-4AB5-895B-4C66E76D4C35}" type="parTrans" cxnId="{3D5265D5-7305-4F1B-A743-1884196C63C3}">
      <dgm:prSet/>
      <dgm:spPr/>
      <dgm:t>
        <a:bodyPr/>
        <a:lstStyle/>
        <a:p>
          <a:endParaRPr lang="en-US"/>
        </a:p>
      </dgm:t>
    </dgm:pt>
    <dgm:pt modelId="{7D59EA99-392F-46C5-9310-79608DD60F68}" type="sibTrans" cxnId="{3D5265D5-7305-4F1B-A743-1884196C63C3}">
      <dgm:prSet/>
      <dgm:spPr/>
      <dgm:t>
        <a:bodyPr/>
        <a:lstStyle/>
        <a:p>
          <a:endParaRPr lang="en-US"/>
        </a:p>
      </dgm:t>
    </dgm:pt>
    <dgm:pt modelId="{83DAA9FD-48D6-42C2-9EFE-3D6EBB49558A}">
      <dgm:prSet/>
      <dgm:spPr/>
      <dgm:t>
        <a:bodyPr/>
        <a:lstStyle/>
        <a:p>
          <a:r>
            <a:rPr lang="fr-FR" dirty="0"/>
            <a:t>Jéjunostomie </a:t>
          </a:r>
          <a:endParaRPr lang="en-US" dirty="0"/>
        </a:p>
      </dgm:t>
    </dgm:pt>
    <dgm:pt modelId="{FCFCFCA3-E510-4A05-B4E4-79792BEF4D83}" type="parTrans" cxnId="{3DD28F12-01E1-4EC7-AEA8-72E3CECA474D}">
      <dgm:prSet/>
      <dgm:spPr/>
      <dgm:t>
        <a:bodyPr/>
        <a:lstStyle/>
        <a:p>
          <a:endParaRPr lang="en-US"/>
        </a:p>
      </dgm:t>
    </dgm:pt>
    <dgm:pt modelId="{594682CC-1C14-4715-AFA3-741A1DC70FB1}" type="sibTrans" cxnId="{3DD28F12-01E1-4EC7-AEA8-72E3CECA474D}">
      <dgm:prSet/>
      <dgm:spPr/>
      <dgm:t>
        <a:bodyPr/>
        <a:lstStyle/>
        <a:p>
          <a:endParaRPr lang="en-US"/>
        </a:p>
      </dgm:t>
    </dgm:pt>
    <dgm:pt modelId="{E55B2257-1DAC-4935-977E-C9CED4A51593}">
      <dgm:prSet/>
      <dgm:spPr/>
      <dgm:t>
        <a:bodyPr/>
        <a:lstStyle/>
        <a:p>
          <a:r>
            <a:rPr lang="fr-FR"/>
            <a:t>Iléostomie </a:t>
          </a:r>
          <a:endParaRPr lang="en-US"/>
        </a:p>
      </dgm:t>
    </dgm:pt>
    <dgm:pt modelId="{E961FB57-85B2-405A-88A6-9FE1F9A9D142}" type="parTrans" cxnId="{B0676278-8822-4C21-9E38-674725618E42}">
      <dgm:prSet/>
      <dgm:spPr/>
      <dgm:t>
        <a:bodyPr/>
        <a:lstStyle/>
        <a:p>
          <a:endParaRPr lang="en-US"/>
        </a:p>
      </dgm:t>
    </dgm:pt>
    <dgm:pt modelId="{874D78E9-27CF-47D8-AE75-9056D617C4D4}" type="sibTrans" cxnId="{B0676278-8822-4C21-9E38-674725618E42}">
      <dgm:prSet/>
      <dgm:spPr/>
      <dgm:t>
        <a:bodyPr/>
        <a:lstStyle/>
        <a:p>
          <a:endParaRPr lang="en-US"/>
        </a:p>
      </dgm:t>
    </dgm:pt>
    <dgm:pt modelId="{225D5233-6070-4B13-9A98-D7B6E71A41FB}">
      <dgm:prSet/>
      <dgm:spPr/>
      <dgm:t>
        <a:bodyPr/>
        <a:lstStyle/>
        <a:p>
          <a:r>
            <a:rPr lang="fr-FR" dirty="0"/>
            <a:t>Colostomies</a:t>
          </a:r>
          <a:endParaRPr lang="en-US" dirty="0"/>
        </a:p>
      </dgm:t>
    </dgm:pt>
    <dgm:pt modelId="{1A044815-6BC0-462B-A980-B19A1859C1B6}" type="parTrans" cxnId="{E3233C37-04B3-4799-8AEA-5EB554838939}">
      <dgm:prSet/>
      <dgm:spPr/>
      <dgm:t>
        <a:bodyPr/>
        <a:lstStyle/>
        <a:p>
          <a:endParaRPr lang="en-US"/>
        </a:p>
      </dgm:t>
    </dgm:pt>
    <dgm:pt modelId="{160FBECE-950B-4E1F-BDB9-F1A8BFD86F32}" type="sibTrans" cxnId="{E3233C37-04B3-4799-8AEA-5EB554838939}">
      <dgm:prSet/>
      <dgm:spPr/>
      <dgm:t>
        <a:bodyPr/>
        <a:lstStyle/>
        <a:p>
          <a:endParaRPr lang="en-US"/>
        </a:p>
      </dgm:t>
    </dgm:pt>
    <dgm:pt modelId="{219E5C8C-BFB2-4195-8EF1-76BE4CB4EA68}" type="pres">
      <dgm:prSet presAssocID="{CF923DA8-C512-4917-9759-BEF951056526}" presName="vert0" presStyleCnt="0">
        <dgm:presLayoutVars>
          <dgm:dir/>
          <dgm:animOne val="branch"/>
          <dgm:animLvl val="lvl"/>
        </dgm:presLayoutVars>
      </dgm:prSet>
      <dgm:spPr/>
    </dgm:pt>
    <dgm:pt modelId="{85622628-F962-4094-8291-5899B424C613}" type="pres">
      <dgm:prSet presAssocID="{0ECE2588-95FD-43C5-AE56-79FBB60F9AEF}" presName="thickLine" presStyleLbl="alignNode1" presStyleIdx="0" presStyleCnt="5"/>
      <dgm:spPr/>
    </dgm:pt>
    <dgm:pt modelId="{77F1D98E-58BF-4582-8191-6D3E064D2236}" type="pres">
      <dgm:prSet presAssocID="{0ECE2588-95FD-43C5-AE56-79FBB60F9AEF}" presName="horz1" presStyleCnt="0"/>
      <dgm:spPr/>
    </dgm:pt>
    <dgm:pt modelId="{327157AC-A88B-476D-9823-62F4E7B1718D}" type="pres">
      <dgm:prSet presAssocID="{0ECE2588-95FD-43C5-AE56-79FBB60F9AEF}" presName="tx1" presStyleLbl="revTx" presStyleIdx="0" presStyleCnt="5"/>
      <dgm:spPr/>
    </dgm:pt>
    <dgm:pt modelId="{93779EB1-0C96-4F62-8738-70377628A56D}" type="pres">
      <dgm:prSet presAssocID="{0ECE2588-95FD-43C5-AE56-79FBB60F9AEF}" presName="vert1" presStyleCnt="0"/>
      <dgm:spPr/>
    </dgm:pt>
    <dgm:pt modelId="{12F601AE-E3D4-4C0D-8CED-5C8B4C2A3CE4}" type="pres">
      <dgm:prSet presAssocID="{43CA6198-662F-4483-B5CC-F0122B64CB79}" presName="thickLine" presStyleLbl="alignNode1" presStyleIdx="1" presStyleCnt="5"/>
      <dgm:spPr/>
    </dgm:pt>
    <dgm:pt modelId="{7AC09E56-0441-4AD9-ADDA-AC7504127BCA}" type="pres">
      <dgm:prSet presAssocID="{43CA6198-662F-4483-B5CC-F0122B64CB79}" presName="horz1" presStyleCnt="0"/>
      <dgm:spPr/>
    </dgm:pt>
    <dgm:pt modelId="{F9A3B16F-E8B2-4461-AC92-74DCFFCBB217}" type="pres">
      <dgm:prSet presAssocID="{43CA6198-662F-4483-B5CC-F0122B64CB79}" presName="tx1" presStyleLbl="revTx" presStyleIdx="1" presStyleCnt="5"/>
      <dgm:spPr/>
    </dgm:pt>
    <dgm:pt modelId="{E7C6C324-8001-49DE-B720-FDDD95D69F58}" type="pres">
      <dgm:prSet presAssocID="{43CA6198-662F-4483-B5CC-F0122B64CB79}" presName="vert1" presStyleCnt="0"/>
      <dgm:spPr/>
    </dgm:pt>
    <dgm:pt modelId="{219EEA57-5FDA-4249-9513-4ACAFB4EAE70}" type="pres">
      <dgm:prSet presAssocID="{83DAA9FD-48D6-42C2-9EFE-3D6EBB49558A}" presName="thickLine" presStyleLbl="alignNode1" presStyleIdx="2" presStyleCnt="5"/>
      <dgm:spPr/>
    </dgm:pt>
    <dgm:pt modelId="{99FEA909-6170-4ADB-B845-1BBEF44207FA}" type="pres">
      <dgm:prSet presAssocID="{83DAA9FD-48D6-42C2-9EFE-3D6EBB49558A}" presName="horz1" presStyleCnt="0"/>
      <dgm:spPr/>
    </dgm:pt>
    <dgm:pt modelId="{1AEE1A89-C49A-4CEF-A3EC-0889EDC9990E}" type="pres">
      <dgm:prSet presAssocID="{83DAA9FD-48D6-42C2-9EFE-3D6EBB49558A}" presName="tx1" presStyleLbl="revTx" presStyleIdx="2" presStyleCnt="5"/>
      <dgm:spPr/>
    </dgm:pt>
    <dgm:pt modelId="{4F668B33-1E76-4094-BFB3-017845A76530}" type="pres">
      <dgm:prSet presAssocID="{83DAA9FD-48D6-42C2-9EFE-3D6EBB49558A}" presName="vert1" presStyleCnt="0"/>
      <dgm:spPr/>
    </dgm:pt>
    <dgm:pt modelId="{8EF702CD-5FA3-483A-894C-A3D7AC23DE54}" type="pres">
      <dgm:prSet presAssocID="{E55B2257-1DAC-4935-977E-C9CED4A51593}" presName="thickLine" presStyleLbl="alignNode1" presStyleIdx="3" presStyleCnt="5"/>
      <dgm:spPr/>
    </dgm:pt>
    <dgm:pt modelId="{95C3AA9F-4D86-4E49-949B-448F90E4A27D}" type="pres">
      <dgm:prSet presAssocID="{E55B2257-1DAC-4935-977E-C9CED4A51593}" presName="horz1" presStyleCnt="0"/>
      <dgm:spPr/>
    </dgm:pt>
    <dgm:pt modelId="{06863BDD-138D-4396-925B-D640755CEC8A}" type="pres">
      <dgm:prSet presAssocID="{E55B2257-1DAC-4935-977E-C9CED4A51593}" presName="tx1" presStyleLbl="revTx" presStyleIdx="3" presStyleCnt="5"/>
      <dgm:spPr/>
    </dgm:pt>
    <dgm:pt modelId="{98CC3FF8-6C64-4D41-9A39-124AE53368A1}" type="pres">
      <dgm:prSet presAssocID="{E55B2257-1DAC-4935-977E-C9CED4A51593}" presName="vert1" presStyleCnt="0"/>
      <dgm:spPr/>
    </dgm:pt>
    <dgm:pt modelId="{8F541D01-952E-49B6-9175-18ACDFF3A66F}" type="pres">
      <dgm:prSet presAssocID="{225D5233-6070-4B13-9A98-D7B6E71A41FB}" presName="thickLine" presStyleLbl="alignNode1" presStyleIdx="4" presStyleCnt="5"/>
      <dgm:spPr/>
    </dgm:pt>
    <dgm:pt modelId="{C37B9603-476B-4673-8C25-9B75E2F7D4EB}" type="pres">
      <dgm:prSet presAssocID="{225D5233-6070-4B13-9A98-D7B6E71A41FB}" presName="horz1" presStyleCnt="0"/>
      <dgm:spPr/>
    </dgm:pt>
    <dgm:pt modelId="{575F8F71-56F6-4B6A-812C-C0FC9F895B17}" type="pres">
      <dgm:prSet presAssocID="{225D5233-6070-4B13-9A98-D7B6E71A41FB}" presName="tx1" presStyleLbl="revTx" presStyleIdx="4" presStyleCnt="5"/>
      <dgm:spPr/>
    </dgm:pt>
    <dgm:pt modelId="{423EA75A-0E7C-4A39-888B-91B1002326D6}" type="pres">
      <dgm:prSet presAssocID="{225D5233-6070-4B13-9A98-D7B6E71A41FB}" presName="vert1" presStyleCnt="0"/>
      <dgm:spPr/>
    </dgm:pt>
  </dgm:ptLst>
  <dgm:cxnLst>
    <dgm:cxn modelId="{3DD28F12-01E1-4EC7-AEA8-72E3CECA474D}" srcId="{CF923DA8-C512-4917-9759-BEF951056526}" destId="{83DAA9FD-48D6-42C2-9EFE-3D6EBB49558A}" srcOrd="2" destOrd="0" parTransId="{FCFCFCA3-E510-4A05-B4E4-79792BEF4D83}" sibTransId="{594682CC-1C14-4715-AFA3-741A1DC70FB1}"/>
    <dgm:cxn modelId="{E3233C37-04B3-4799-8AEA-5EB554838939}" srcId="{CF923DA8-C512-4917-9759-BEF951056526}" destId="{225D5233-6070-4B13-9A98-D7B6E71A41FB}" srcOrd="4" destOrd="0" parTransId="{1A044815-6BC0-462B-A980-B19A1859C1B6}" sibTransId="{160FBECE-950B-4E1F-BDB9-F1A8BFD86F32}"/>
    <dgm:cxn modelId="{16621C5B-6E51-45C0-B5E1-2E05989DB2FA}" type="presOf" srcId="{E55B2257-1DAC-4935-977E-C9CED4A51593}" destId="{06863BDD-138D-4396-925B-D640755CEC8A}" srcOrd="0" destOrd="0" presId="urn:microsoft.com/office/officeart/2008/layout/LinedList"/>
    <dgm:cxn modelId="{B0676278-8822-4C21-9E38-674725618E42}" srcId="{CF923DA8-C512-4917-9759-BEF951056526}" destId="{E55B2257-1DAC-4935-977E-C9CED4A51593}" srcOrd="3" destOrd="0" parTransId="{E961FB57-85B2-405A-88A6-9FE1F9A9D142}" sibTransId="{874D78E9-27CF-47D8-AE75-9056D617C4D4}"/>
    <dgm:cxn modelId="{39C09278-8786-47BF-B7E0-2A95DF2E9494}" type="presOf" srcId="{43CA6198-662F-4483-B5CC-F0122B64CB79}" destId="{F9A3B16F-E8B2-4461-AC92-74DCFFCBB217}" srcOrd="0" destOrd="0" presId="urn:microsoft.com/office/officeart/2008/layout/LinedList"/>
    <dgm:cxn modelId="{C4BF857E-7EAF-4E9A-BE08-4D05236C6058}" type="presOf" srcId="{0ECE2588-95FD-43C5-AE56-79FBB60F9AEF}" destId="{327157AC-A88B-476D-9823-62F4E7B1718D}" srcOrd="0" destOrd="0" presId="urn:microsoft.com/office/officeart/2008/layout/LinedList"/>
    <dgm:cxn modelId="{B8669B83-0140-4E70-84B7-E521F683ADEC}" type="presOf" srcId="{83DAA9FD-48D6-42C2-9EFE-3D6EBB49558A}" destId="{1AEE1A89-C49A-4CEF-A3EC-0889EDC9990E}" srcOrd="0" destOrd="0" presId="urn:microsoft.com/office/officeart/2008/layout/LinedList"/>
    <dgm:cxn modelId="{4B8E88A4-0B93-4BCB-A93D-500DA6A8665D}" type="presOf" srcId="{225D5233-6070-4B13-9A98-D7B6E71A41FB}" destId="{575F8F71-56F6-4B6A-812C-C0FC9F895B17}" srcOrd="0" destOrd="0" presId="urn:microsoft.com/office/officeart/2008/layout/LinedList"/>
    <dgm:cxn modelId="{3694F0A5-2CAD-4325-ADE2-69661B70187E}" type="presOf" srcId="{CF923DA8-C512-4917-9759-BEF951056526}" destId="{219E5C8C-BFB2-4195-8EF1-76BE4CB4EA68}" srcOrd="0" destOrd="0" presId="urn:microsoft.com/office/officeart/2008/layout/LinedList"/>
    <dgm:cxn modelId="{DDF7F2AD-1CC4-44E5-838B-CB02313ED393}" srcId="{CF923DA8-C512-4917-9759-BEF951056526}" destId="{0ECE2588-95FD-43C5-AE56-79FBB60F9AEF}" srcOrd="0" destOrd="0" parTransId="{ED9C77C8-2443-4AC5-BCA5-F8F16D870460}" sibTransId="{E015D930-1E52-44BA-8DBF-7D01B0C64F7E}"/>
    <dgm:cxn modelId="{3D5265D5-7305-4F1B-A743-1884196C63C3}" srcId="{CF923DA8-C512-4917-9759-BEF951056526}" destId="{43CA6198-662F-4483-B5CC-F0122B64CB79}" srcOrd="1" destOrd="0" parTransId="{E38AEA14-8F22-4AB5-895B-4C66E76D4C35}" sibTransId="{7D59EA99-392F-46C5-9310-79608DD60F68}"/>
    <dgm:cxn modelId="{9DA3BDAF-D066-4272-AF72-59084CB8558A}" type="presParOf" srcId="{219E5C8C-BFB2-4195-8EF1-76BE4CB4EA68}" destId="{85622628-F962-4094-8291-5899B424C613}" srcOrd="0" destOrd="0" presId="urn:microsoft.com/office/officeart/2008/layout/LinedList"/>
    <dgm:cxn modelId="{E7510DCA-8C2C-4D84-8CE3-7C46FD0F948C}" type="presParOf" srcId="{219E5C8C-BFB2-4195-8EF1-76BE4CB4EA68}" destId="{77F1D98E-58BF-4582-8191-6D3E064D2236}" srcOrd="1" destOrd="0" presId="urn:microsoft.com/office/officeart/2008/layout/LinedList"/>
    <dgm:cxn modelId="{73E6F06C-1155-4077-9CD1-5112DFC9B3B3}" type="presParOf" srcId="{77F1D98E-58BF-4582-8191-6D3E064D2236}" destId="{327157AC-A88B-476D-9823-62F4E7B1718D}" srcOrd="0" destOrd="0" presId="urn:microsoft.com/office/officeart/2008/layout/LinedList"/>
    <dgm:cxn modelId="{4E3E21AE-BA12-4714-B8CF-7E39A9C67D31}" type="presParOf" srcId="{77F1D98E-58BF-4582-8191-6D3E064D2236}" destId="{93779EB1-0C96-4F62-8738-70377628A56D}" srcOrd="1" destOrd="0" presId="urn:microsoft.com/office/officeart/2008/layout/LinedList"/>
    <dgm:cxn modelId="{ADF9CD98-BB7F-467E-8356-76522353A85D}" type="presParOf" srcId="{219E5C8C-BFB2-4195-8EF1-76BE4CB4EA68}" destId="{12F601AE-E3D4-4C0D-8CED-5C8B4C2A3CE4}" srcOrd="2" destOrd="0" presId="urn:microsoft.com/office/officeart/2008/layout/LinedList"/>
    <dgm:cxn modelId="{B025CA80-EBD0-4CC3-98DC-CA838952DCCF}" type="presParOf" srcId="{219E5C8C-BFB2-4195-8EF1-76BE4CB4EA68}" destId="{7AC09E56-0441-4AD9-ADDA-AC7504127BCA}" srcOrd="3" destOrd="0" presId="urn:microsoft.com/office/officeart/2008/layout/LinedList"/>
    <dgm:cxn modelId="{93FFBC39-F0D2-45B0-9520-D4E8C70A2D3D}" type="presParOf" srcId="{7AC09E56-0441-4AD9-ADDA-AC7504127BCA}" destId="{F9A3B16F-E8B2-4461-AC92-74DCFFCBB217}" srcOrd="0" destOrd="0" presId="urn:microsoft.com/office/officeart/2008/layout/LinedList"/>
    <dgm:cxn modelId="{DE9DFDBD-78F4-48C9-82FB-DBB8EEF3E240}" type="presParOf" srcId="{7AC09E56-0441-4AD9-ADDA-AC7504127BCA}" destId="{E7C6C324-8001-49DE-B720-FDDD95D69F58}" srcOrd="1" destOrd="0" presId="urn:microsoft.com/office/officeart/2008/layout/LinedList"/>
    <dgm:cxn modelId="{39ED9BEA-26CB-40AF-B812-C6B9F90168B0}" type="presParOf" srcId="{219E5C8C-BFB2-4195-8EF1-76BE4CB4EA68}" destId="{219EEA57-5FDA-4249-9513-4ACAFB4EAE70}" srcOrd="4" destOrd="0" presId="urn:microsoft.com/office/officeart/2008/layout/LinedList"/>
    <dgm:cxn modelId="{80251870-03AE-4A81-A9D8-2B5EEBA82B6A}" type="presParOf" srcId="{219E5C8C-BFB2-4195-8EF1-76BE4CB4EA68}" destId="{99FEA909-6170-4ADB-B845-1BBEF44207FA}" srcOrd="5" destOrd="0" presId="urn:microsoft.com/office/officeart/2008/layout/LinedList"/>
    <dgm:cxn modelId="{1566B82A-50A5-4C4F-BAD1-9ECDC1D3DB3F}" type="presParOf" srcId="{99FEA909-6170-4ADB-B845-1BBEF44207FA}" destId="{1AEE1A89-C49A-4CEF-A3EC-0889EDC9990E}" srcOrd="0" destOrd="0" presId="urn:microsoft.com/office/officeart/2008/layout/LinedList"/>
    <dgm:cxn modelId="{2E1CA35F-2AE5-46BB-8FD9-FE2F729668B4}" type="presParOf" srcId="{99FEA909-6170-4ADB-B845-1BBEF44207FA}" destId="{4F668B33-1E76-4094-BFB3-017845A76530}" srcOrd="1" destOrd="0" presId="urn:microsoft.com/office/officeart/2008/layout/LinedList"/>
    <dgm:cxn modelId="{AA243431-EFE6-49FA-A63D-55A081E8446C}" type="presParOf" srcId="{219E5C8C-BFB2-4195-8EF1-76BE4CB4EA68}" destId="{8EF702CD-5FA3-483A-894C-A3D7AC23DE54}" srcOrd="6" destOrd="0" presId="urn:microsoft.com/office/officeart/2008/layout/LinedList"/>
    <dgm:cxn modelId="{A033EDB3-481A-43C4-9E0C-9CD56C684066}" type="presParOf" srcId="{219E5C8C-BFB2-4195-8EF1-76BE4CB4EA68}" destId="{95C3AA9F-4D86-4E49-949B-448F90E4A27D}" srcOrd="7" destOrd="0" presId="urn:microsoft.com/office/officeart/2008/layout/LinedList"/>
    <dgm:cxn modelId="{9D34A77E-2096-415B-95D6-E067F82663D7}" type="presParOf" srcId="{95C3AA9F-4D86-4E49-949B-448F90E4A27D}" destId="{06863BDD-138D-4396-925B-D640755CEC8A}" srcOrd="0" destOrd="0" presId="urn:microsoft.com/office/officeart/2008/layout/LinedList"/>
    <dgm:cxn modelId="{5FE6812C-4D80-4DC3-83C9-9D8BF5FA9331}" type="presParOf" srcId="{95C3AA9F-4D86-4E49-949B-448F90E4A27D}" destId="{98CC3FF8-6C64-4D41-9A39-124AE53368A1}" srcOrd="1" destOrd="0" presId="urn:microsoft.com/office/officeart/2008/layout/LinedList"/>
    <dgm:cxn modelId="{B19BA1FB-2E4D-4E55-8ADA-601D0182A3F0}" type="presParOf" srcId="{219E5C8C-BFB2-4195-8EF1-76BE4CB4EA68}" destId="{8F541D01-952E-49B6-9175-18ACDFF3A66F}" srcOrd="8" destOrd="0" presId="urn:microsoft.com/office/officeart/2008/layout/LinedList"/>
    <dgm:cxn modelId="{A9A97146-6A72-42D1-AC07-E8C61C04A40B}" type="presParOf" srcId="{219E5C8C-BFB2-4195-8EF1-76BE4CB4EA68}" destId="{C37B9603-476B-4673-8C25-9B75E2F7D4EB}" srcOrd="9" destOrd="0" presId="urn:microsoft.com/office/officeart/2008/layout/LinedList"/>
    <dgm:cxn modelId="{D8AC921E-43A5-48F3-9B06-FCDFA5EC3D48}" type="presParOf" srcId="{C37B9603-476B-4673-8C25-9B75E2F7D4EB}" destId="{575F8F71-56F6-4B6A-812C-C0FC9F895B17}" srcOrd="0" destOrd="0" presId="urn:microsoft.com/office/officeart/2008/layout/LinedList"/>
    <dgm:cxn modelId="{0686EF85-4CD9-4C8C-98E1-0F1A540BC9F7}" type="presParOf" srcId="{C37B9603-476B-4673-8C25-9B75E2F7D4EB}" destId="{423EA75A-0E7C-4A39-888B-91B1002326D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815FF-EBFC-4A7E-B370-06C4CBB662A5}">
      <dsp:nvSpPr>
        <dsp:cNvPr id="0" name=""/>
        <dsp:cNvSpPr/>
      </dsp:nvSpPr>
      <dsp:spPr>
        <a:xfrm>
          <a:off x="0" y="426765"/>
          <a:ext cx="7012370" cy="702000"/>
        </a:xfrm>
        <a:prstGeom prst="roundRect">
          <a:avLst/>
        </a:prstGeom>
        <a:gradFill rotWithShape="0">
          <a:gsLst>
            <a:gs pos="0">
              <a:schemeClr val="accent1">
                <a:shade val="50000"/>
                <a:hueOff val="0"/>
                <a:satOff val="0"/>
                <a:lumOff val="0"/>
                <a:alphaOff val="0"/>
                <a:tint val="98000"/>
                <a:lumMod val="110000"/>
              </a:schemeClr>
            </a:gs>
            <a:gs pos="84000">
              <a:schemeClr val="accent1">
                <a:shade val="5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fr-FR" sz="3000" kern="1200"/>
            <a:t>Rappel anatomique</a:t>
          </a:r>
          <a:endParaRPr lang="en-US" sz="3000" kern="1200"/>
        </a:p>
      </dsp:txBody>
      <dsp:txXfrm>
        <a:off x="34269" y="461034"/>
        <a:ext cx="6943832" cy="633462"/>
      </dsp:txXfrm>
    </dsp:sp>
    <dsp:sp modelId="{AF2DF68F-A3FB-40AC-9629-8ED6291E2895}">
      <dsp:nvSpPr>
        <dsp:cNvPr id="0" name=""/>
        <dsp:cNvSpPr/>
      </dsp:nvSpPr>
      <dsp:spPr>
        <a:xfrm>
          <a:off x="0" y="1215165"/>
          <a:ext cx="7012370" cy="702000"/>
        </a:xfrm>
        <a:prstGeom prst="roundRect">
          <a:avLst/>
        </a:prstGeom>
        <a:gradFill rotWithShape="0">
          <a:gsLst>
            <a:gs pos="0">
              <a:schemeClr val="accent1">
                <a:shade val="50000"/>
                <a:hueOff val="-181427"/>
                <a:satOff val="-2184"/>
                <a:lumOff val="18109"/>
                <a:alphaOff val="0"/>
                <a:tint val="98000"/>
                <a:lumMod val="110000"/>
              </a:schemeClr>
            </a:gs>
            <a:gs pos="84000">
              <a:schemeClr val="accent1">
                <a:shade val="50000"/>
                <a:hueOff val="-181427"/>
                <a:satOff val="-2184"/>
                <a:lumOff val="18109"/>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fr-FR" sz="3000" kern="1200"/>
            <a:t>Les entérostomie </a:t>
          </a:r>
          <a:endParaRPr lang="en-US" sz="3000" kern="1200"/>
        </a:p>
      </dsp:txBody>
      <dsp:txXfrm>
        <a:off x="34269" y="1249434"/>
        <a:ext cx="6943832" cy="633462"/>
      </dsp:txXfrm>
    </dsp:sp>
    <dsp:sp modelId="{997709F6-FD5A-4FCC-957C-192F60051124}">
      <dsp:nvSpPr>
        <dsp:cNvPr id="0" name=""/>
        <dsp:cNvSpPr/>
      </dsp:nvSpPr>
      <dsp:spPr>
        <a:xfrm>
          <a:off x="0" y="2003565"/>
          <a:ext cx="7012370" cy="702000"/>
        </a:xfrm>
        <a:prstGeom prst="roundRect">
          <a:avLst/>
        </a:prstGeom>
        <a:gradFill rotWithShape="0">
          <a:gsLst>
            <a:gs pos="0">
              <a:schemeClr val="accent1">
                <a:shade val="50000"/>
                <a:hueOff val="-362854"/>
                <a:satOff val="-4367"/>
                <a:lumOff val="36218"/>
                <a:alphaOff val="0"/>
                <a:tint val="98000"/>
                <a:lumMod val="110000"/>
              </a:schemeClr>
            </a:gs>
            <a:gs pos="84000">
              <a:schemeClr val="accent1">
                <a:shade val="50000"/>
                <a:hueOff val="-362854"/>
                <a:satOff val="-4367"/>
                <a:lumOff val="36218"/>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fr-FR" sz="3000" kern="1200"/>
            <a:t>Les entérostomies : l’iléostomie</a:t>
          </a:r>
          <a:endParaRPr lang="en-US" sz="3000" kern="1200"/>
        </a:p>
      </dsp:txBody>
      <dsp:txXfrm>
        <a:off x="34269" y="2037834"/>
        <a:ext cx="6943832" cy="633462"/>
      </dsp:txXfrm>
    </dsp:sp>
    <dsp:sp modelId="{AEAE57FF-9461-48C6-9614-5660968CCA34}">
      <dsp:nvSpPr>
        <dsp:cNvPr id="0" name=""/>
        <dsp:cNvSpPr/>
      </dsp:nvSpPr>
      <dsp:spPr>
        <a:xfrm>
          <a:off x="0" y="2791965"/>
          <a:ext cx="7012370" cy="702000"/>
        </a:xfrm>
        <a:prstGeom prst="roundRect">
          <a:avLst/>
        </a:prstGeom>
        <a:gradFill rotWithShape="0">
          <a:gsLst>
            <a:gs pos="0">
              <a:schemeClr val="accent1">
                <a:shade val="50000"/>
                <a:hueOff val="-362854"/>
                <a:satOff val="-4367"/>
                <a:lumOff val="36218"/>
                <a:alphaOff val="0"/>
                <a:tint val="98000"/>
                <a:lumMod val="110000"/>
              </a:schemeClr>
            </a:gs>
            <a:gs pos="84000">
              <a:schemeClr val="accent1">
                <a:shade val="50000"/>
                <a:hueOff val="-362854"/>
                <a:satOff val="-4367"/>
                <a:lumOff val="36218"/>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fr-FR" sz="3000" kern="1200"/>
            <a:t>Les entérostomies:  la colostomie</a:t>
          </a:r>
          <a:endParaRPr lang="en-US" sz="3000" kern="1200"/>
        </a:p>
      </dsp:txBody>
      <dsp:txXfrm>
        <a:off x="34269" y="2826234"/>
        <a:ext cx="6943832" cy="633462"/>
      </dsp:txXfrm>
    </dsp:sp>
    <dsp:sp modelId="{DE3C2CFD-E738-47E5-8475-FA402E32F591}">
      <dsp:nvSpPr>
        <dsp:cNvPr id="0" name=""/>
        <dsp:cNvSpPr/>
      </dsp:nvSpPr>
      <dsp:spPr>
        <a:xfrm>
          <a:off x="0" y="3580365"/>
          <a:ext cx="7012370" cy="702000"/>
        </a:xfrm>
        <a:prstGeom prst="roundRect">
          <a:avLst/>
        </a:prstGeom>
        <a:gradFill rotWithShape="0">
          <a:gsLst>
            <a:gs pos="0">
              <a:schemeClr val="accent1">
                <a:shade val="50000"/>
                <a:hueOff val="-181427"/>
                <a:satOff val="-2184"/>
                <a:lumOff val="18109"/>
                <a:alphaOff val="0"/>
                <a:tint val="98000"/>
                <a:lumMod val="110000"/>
              </a:schemeClr>
            </a:gs>
            <a:gs pos="84000">
              <a:schemeClr val="accent1">
                <a:shade val="50000"/>
                <a:hueOff val="-181427"/>
                <a:satOff val="-2184"/>
                <a:lumOff val="18109"/>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fr-FR" sz="3000" kern="1200"/>
            <a:t>L’urostomie (urétérostomie et cytostomie)</a:t>
          </a:r>
          <a:endParaRPr lang="en-US" sz="3000" kern="1200"/>
        </a:p>
      </dsp:txBody>
      <dsp:txXfrm>
        <a:off x="34269" y="3614634"/>
        <a:ext cx="6943832" cy="633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6A6A2-FF9C-4D66-8E63-8451BA1EE405}">
      <dsp:nvSpPr>
        <dsp:cNvPr id="0" name=""/>
        <dsp:cNvSpPr/>
      </dsp:nvSpPr>
      <dsp:spPr>
        <a:xfrm>
          <a:off x="0" y="805061"/>
          <a:ext cx="3446859" cy="2068115"/>
        </a:xfrm>
        <a:prstGeom prst="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kern="1200"/>
            <a:t>Une stomie est l'abouchement chirurgical, temporaire ou définitif, d'un organe creux à la peau. Ce mot vient du grec" stoma " qui veut dire bouche. </a:t>
          </a:r>
          <a:endParaRPr lang="en-US" sz="2200" kern="1200"/>
        </a:p>
      </dsp:txBody>
      <dsp:txXfrm>
        <a:off x="0" y="805061"/>
        <a:ext cx="3446859" cy="2068115"/>
      </dsp:txXfrm>
    </dsp:sp>
    <dsp:sp modelId="{A2487B33-2F74-4EFA-AEEB-E673228A91CB}">
      <dsp:nvSpPr>
        <dsp:cNvPr id="0" name=""/>
        <dsp:cNvSpPr/>
      </dsp:nvSpPr>
      <dsp:spPr>
        <a:xfrm>
          <a:off x="3791545" y="805061"/>
          <a:ext cx="3446859" cy="2068115"/>
        </a:xfrm>
        <a:prstGeom prst="rect">
          <a:avLst/>
        </a:prstGeom>
        <a:gradFill rotWithShape="0">
          <a:gsLst>
            <a:gs pos="0">
              <a:schemeClr val="accent4">
                <a:hueOff val="575011"/>
                <a:satOff val="0"/>
                <a:lumOff val="-8824"/>
                <a:alphaOff val="0"/>
                <a:tint val="98000"/>
                <a:lumMod val="110000"/>
              </a:schemeClr>
            </a:gs>
            <a:gs pos="84000">
              <a:schemeClr val="accent4">
                <a:hueOff val="575011"/>
                <a:satOff val="0"/>
                <a:lumOff val="-8824"/>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kern="1200" dirty="0"/>
            <a:t>Au niveau de l'arbre digestif = les entérostomies</a:t>
          </a:r>
          <a:endParaRPr lang="en-US" sz="2200" kern="1200" dirty="0"/>
        </a:p>
      </dsp:txBody>
      <dsp:txXfrm>
        <a:off x="3791545" y="805061"/>
        <a:ext cx="3446859" cy="2068115"/>
      </dsp:txXfrm>
    </dsp:sp>
    <dsp:sp modelId="{CA990BF5-F701-4DB2-8707-01057E6D93F2}">
      <dsp:nvSpPr>
        <dsp:cNvPr id="0" name=""/>
        <dsp:cNvSpPr/>
      </dsp:nvSpPr>
      <dsp:spPr>
        <a:xfrm>
          <a:off x="7583090" y="805061"/>
          <a:ext cx="3446859" cy="2068115"/>
        </a:xfrm>
        <a:prstGeom prst="rect">
          <a:avLst/>
        </a:prstGeom>
        <a:gradFill rotWithShape="0">
          <a:gsLst>
            <a:gs pos="0">
              <a:schemeClr val="accent4">
                <a:hueOff val="1150022"/>
                <a:satOff val="0"/>
                <a:lumOff val="-17647"/>
                <a:alphaOff val="0"/>
                <a:tint val="98000"/>
                <a:lumMod val="110000"/>
              </a:schemeClr>
            </a:gs>
            <a:gs pos="84000">
              <a:schemeClr val="accent4">
                <a:hueOff val="1150022"/>
                <a:satOff val="0"/>
                <a:lumOff val="-17647"/>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kern="1200"/>
            <a:t>Au niveau de l'arbre urinaire = les urostomies</a:t>
          </a:r>
          <a:endParaRPr lang="en-US" sz="2200" kern="1200"/>
        </a:p>
      </dsp:txBody>
      <dsp:txXfrm>
        <a:off x="7583090" y="805061"/>
        <a:ext cx="3446859" cy="20681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22628-F962-4094-8291-5899B424C613}">
      <dsp:nvSpPr>
        <dsp:cNvPr id="0" name=""/>
        <dsp:cNvSpPr/>
      </dsp:nvSpPr>
      <dsp:spPr>
        <a:xfrm>
          <a:off x="0" y="449"/>
          <a:ext cx="11029950" cy="0"/>
        </a:xfrm>
        <a:prstGeom prst="line">
          <a:avLst/>
        </a:prstGeom>
        <a:gradFill rotWithShape="0">
          <a:gsLst>
            <a:gs pos="0">
              <a:schemeClr val="accent5">
                <a:hueOff val="0"/>
                <a:satOff val="0"/>
                <a:lumOff val="0"/>
                <a:alphaOff val="0"/>
                <a:tint val="68000"/>
                <a:alpha val="90000"/>
                <a:lumMod val="100000"/>
              </a:schemeClr>
            </a:gs>
            <a:gs pos="100000">
              <a:schemeClr val="accent5">
                <a:hueOff val="0"/>
                <a:satOff val="0"/>
                <a:lumOff val="0"/>
                <a:alphaOff val="0"/>
                <a:tint val="90000"/>
                <a:lumMod val="95000"/>
              </a:schemeClr>
            </a:gs>
          </a:gsLst>
          <a:lin ang="5400000" scaled="1"/>
        </a:gradFill>
        <a:ln w="12700" cap="rnd"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327157AC-A88B-476D-9823-62F4E7B1718D}">
      <dsp:nvSpPr>
        <dsp:cNvPr id="0" name=""/>
        <dsp:cNvSpPr/>
      </dsp:nvSpPr>
      <dsp:spPr>
        <a:xfrm>
          <a:off x="0" y="449"/>
          <a:ext cx="11029950" cy="735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fr-FR" sz="3500" kern="1200" dirty="0" err="1"/>
            <a:t>Oesophagostomie</a:t>
          </a:r>
          <a:endParaRPr lang="en-US" sz="3500" kern="1200" dirty="0"/>
        </a:p>
      </dsp:txBody>
      <dsp:txXfrm>
        <a:off x="0" y="449"/>
        <a:ext cx="11029950" cy="735467"/>
      </dsp:txXfrm>
    </dsp:sp>
    <dsp:sp modelId="{12F601AE-E3D4-4C0D-8CED-5C8B4C2A3CE4}">
      <dsp:nvSpPr>
        <dsp:cNvPr id="0" name=""/>
        <dsp:cNvSpPr/>
      </dsp:nvSpPr>
      <dsp:spPr>
        <a:xfrm>
          <a:off x="0" y="735917"/>
          <a:ext cx="11029950" cy="0"/>
        </a:xfrm>
        <a:prstGeom prst="line">
          <a:avLst/>
        </a:prstGeom>
        <a:gradFill rotWithShape="0">
          <a:gsLst>
            <a:gs pos="0">
              <a:schemeClr val="accent5">
                <a:hueOff val="-482880"/>
                <a:satOff val="0"/>
                <a:lumOff val="-1275"/>
                <a:alphaOff val="0"/>
                <a:tint val="68000"/>
                <a:alpha val="90000"/>
                <a:lumMod val="100000"/>
              </a:schemeClr>
            </a:gs>
            <a:gs pos="100000">
              <a:schemeClr val="accent5">
                <a:hueOff val="-482880"/>
                <a:satOff val="0"/>
                <a:lumOff val="-1275"/>
                <a:alphaOff val="0"/>
                <a:tint val="90000"/>
                <a:lumMod val="95000"/>
              </a:schemeClr>
            </a:gs>
          </a:gsLst>
          <a:lin ang="5400000" scaled="1"/>
        </a:gradFill>
        <a:ln w="12700" cap="rnd" cmpd="sng" algn="ctr">
          <a:solidFill>
            <a:schemeClr val="accent5">
              <a:hueOff val="-482880"/>
              <a:satOff val="0"/>
              <a:lumOff val="-1275"/>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F9A3B16F-E8B2-4461-AC92-74DCFFCBB217}">
      <dsp:nvSpPr>
        <dsp:cNvPr id="0" name=""/>
        <dsp:cNvSpPr/>
      </dsp:nvSpPr>
      <dsp:spPr>
        <a:xfrm>
          <a:off x="0" y="735917"/>
          <a:ext cx="11029950" cy="735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fr-FR" sz="3500" kern="1200"/>
            <a:t>Gastrostomie</a:t>
          </a:r>
          <a:endParaRPr lang="en-US" sz="3500" kern="1200"/>
        </a:p>
      </dsp:txBody>
      <dsp:txXfrm>
        <a:off x="0" y="735917"/>
        <a:ext cx="11029950" cy="735467"/>
      </dsp:txXfrm>
    </dsp:sp>
    <dsp:sp modelId="{219EEA57-5FDA-4249-9513-4ACAFB4EAE70}">
      <dsp:nvSpPr>
        <dsp:cNvPr id="0" name=""/>
        <dsp:cNvSpPr/>
      </dsp:nvSpPr>
      <dsp:spPr>
        <a:xfrm>
          <a:off x="0" y="1471385"/>
          <a:ext cx="11029950" cy="0"/>
        </a:xfrm>
        <a:prstGeom prst="line">
          <a:avLst/>
        </a:prstGeom>
        <a:gradFill rotWithShape="0">
          <a:gsLst>
            <a:gs pos="0">
              <a:schemeClr val="accent5">
                <a:hueOff val="-965760"/>
                <a:satOff val="0"/>
                <a:lumOff val="-2549"/>
                <a:alphaOff val="0"/>
                <a:tint val="68000"/>
                <a:alpha val="90000"/>
                <a:lumMod val="100000"/>
              </a:schemeClr>
            </a:gs>
            <a:gs pos="100000">
              <a:schemeClr val="accent5">
                <a:hueOff val="-965760"/>
                <a:satOff val="0"/>
                <a:lumOff val="-2549"/>
                <a:alphaOff val="0"/>
                <a:tint val="90000"/>
                <a:lumMod val="95000"/>
              </a:schemeClr>
            </a:gs>
          </a:gsLst>
          <a:lin ang="5400000" scaled="1"/>
        </a:gradFill>
        <a:ln w="12700" cap="rnd" cmpd="sng" algn="ctr">
          <a:solidFill>
            <a:schemeClr val="accent5">
              <a:hueOff val="-965760"/>
              <a:satOff val="0"/>
              <a:lumOff val="-2549"/>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1AEE1A89-C49A-4CEF-A3EC-0889EDC9990E}">
      <dsp:nvSpPr>
        <dsp:cNvPr id="0" name=""/>
        <dsp:cNvSpPr/>
      </dsp:nvSpPr>
      <dsp:spPr>
        <a:xfrm>
          <a:off x="0" y="1471385"/>
          <a:ext cx="11029950" cy="735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fr-FR" sz="3500" kern="1200" dirty="0"/>
            <a:t>Jéjunostomie </a:t>
          </a:r>
          <a:endParaRPr lang="en-US" sz="3500" kern="1200" dirty="0"/>
        </a:p>
      </dsp:txBody>
      <dsp:txXfrm>
        <a:off x="0" y="1471385"/>
        <a:ext cx="11029950" cy="735467"/>
      </dsp:txXfrm>
    </dsp:sp>
    <dsp:sp modelId="{8EF702CD-5FA3-483A-894C-A3D7AC23DE54}">
      <dsp:nvSpPr>
        <dsp:cNvPr id="0" name=""/>
        <dsp:cNvSpPr/>
      </dsp:nvSpPr>
      <dsp:spPr>
        <a:xfrm>
          <a:off x="0" y="2206852"/>
          <a:ext cx="11029950" cy="0"/>
        </a:xfrm>
        <a:prstGeom prst="line">
          <a:avLst/>
        </a:prstGeom>
        <a:gradFill rotWithShape="0">
          <a:gsLst>
            <a:gs pos="0">
              <a:schemeClr val="accent5">
                <a:hueOff val="-1448640"/>
                <a:satOff val="0"/>
                <a:lumOff val="-3824"/>
                <a:alphaOff val="0"/>
                <a:tint val="68000"/>
                <a:alpha val="90000"/>
                <a:lumMod val="100000"/>
              </a:schemeClr>
            </a:gs>
            <a:gs pos="100000">
              <a:schemeClr val="accent5">
                <a:hueOff val="-1448640"/>
                <a:satOff val="0"/>
                <a:lumOff val="-3824"/>
                <a:alphaOff val="0"/>
                <a:tint val="90000"/>
                <a:lumMod val="95000"/>
              </a:schemeClr>
            </a:gs>
          </a:gsLst>
          <a:lin ang="5400000" scaled="1"/>
        </a:gradFill>
        <a:ln w="12700" cap="rnd" cmpd="sng" algn="ctr">
          <a:solidFill>
            <a:schemeClr val="accent5">
              <a:hueOff val="-1448640"/>
              <a:satOff val="0"/>
              <a:lumOff val="-3824"/>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06863BDD-138D-4396-925B-D640755CEC8A}">
      <dsp:nvSpPr>
        <dsp:cNvPr id="0" name=""/>
        <dsp:cNvSpPr/>
      </dsp:nvSpPr>
      <dsp:spPr>
        <a:xfrm>
          <a:off x="0" y="2206852"/>
          <a:ext cx="11029950" cy="735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fr-FR" sz="3500" kern="1200"/>
            <a:t>Iléostomie </a:t>
          </a:r>
          <a:endParaRPr lang="en-US" sz="3500" kern="1200"/>
        </a:p>
      </dsp:txBody>
      <dsp:txXfrm>
        <a:off x="0" y="2206852"/>
        <a:ext cx="11029950" cy="735467"/>
      </dsp:txXfrm>
    </dsp:sp>
    <dsp:sp modelId="{8F541D01-952E-49B6-9175-18ACDFF3A66F}">
      <dsp:nvSpPr>
        <dsp:cNvPr id="0" name=""/>
        <dsp:cNvSpPr/>
      </dsp:nvSpPr>
      <dsp:spPr>
        <a:xfrm>
          <a:off x="0" y="2942320"/>
          <a:ext cx="11029950" cy="0"/>
        </a:xfrm>
        <a:prstGeom prst="line">
          <a:avLst/>
        </a:prstGeom>
        <a:gradFill rotWithShape="0">
          <a:gsLst>
            <a:gs pos="0">
              <a:schemeClr val="accent5">
                <a:hueOff val="-1931520"/>
                <a:satOff val="0"/>
                <a:lumOff val="-5098"/>
                <a:alphaOff val="0"/>
                <a:tint val="68000"/>
                <a:alpha val="90000"/>
                <a:lumMod val="100000"/>
              </a:schemeClr>
            </a:gs>
            <a:gs pos="100000">
              <a:schemeClr val="accent5">
                <a:hueOff val="-1931520"/>
                <a:satOff val="0"/>
                <a:lumOff val="-5098"/>
                <a:alphaOff val="0"/>
                <a:tint val="90000"/>
                <a:lumMod val="95000"/>
              </a:schemeClr>
            </a:gs>
          </a:gsLst>
          <a:lin ang="5400000" scaled="1"/>
        </a:gradFill>
        <a:ln w="12700" cap="rnd" cmpd="sng" algn="ctr">
          <a:solidFill>
            <a:schemeClr val="accent5">
              <a:hueOff val="-1931520"/>
              <a:satOff val="0"/>
              <a:lumOff val="-5098"/>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575F8F71-56F6-4B6A-812C-C0FC9F895B17}">
      <dsp:nvSpPr>
        <dsp:cNvPr id="0" name=""/>
        <dsp:cNvSpPr/>
      </dsp:nvSpPr>
      <dsp:spPr>
        <a:xfrm>
          <a:off x="0" y="2942320"/>
          <a:ext cx="11029950" cy="735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fr-FR" sz="3500" kern="1200" dirty="0"/>
            <a:t>Colostomies</a:t>
          </a:r>
          <a:endParaRPr lang="en-US" sz="3500" kern="1200" dirty="0"/>
        </a:p>
      </dsp:txBody>
      <dsp:txXfrm>
        <a:off x="0" y="2942320"/>
        <a:ext cx="11029950" cy="7354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10/15/2021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10/15/2021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10/15/2021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fr-FR"/>
              <a:t>Modifiez le style du titre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10/15/2021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10/15/2021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‹N°›</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Claire.gaillard@univ-lyon1.fr"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690130C-00FE-42BE-B817-2CFEED43804F}"/>
              </a:ext>
            </a:extLst>
          </p:cNvPr>
          <p:cNvSpPr>
            <a:spLocks noGrp="1"/>
          </p:cNvSpPr>
          <p:nvPr>
            <p:ph type="title"/>
          </p:nvPr>
        </p:nvSpPr>
        <p:spPr/>
        <p:txBody>
          <a:bodyPr/>
          <a:lstStyle/>
          <a:p>
            <a:r>
              <a:rPr lang="fr-FR" dirty="0"/>
              <a:t>Les stomies</a:t>
            </a:r>
          </a:p>
        </p:txBody>
      </p:sp>
      <p:sp>
        <p:nvSpPr>
          <p:cNvPr id="5" name="Espace réservé du texte 4">
            <a:extLst>
              <a:ext uri="{FF2B5EF4-FFF2-40B4-BE49-F238E27FC236}">
                <a16:creationId xmlns:a16="http://schemas.microsoft.com/office/drawing/2014/main" id="{33B5543C-D7E4-4052-AE3A-389E2E436C76}"/>
              </a:ext>
            </a:extLst>
          </p:cNvPr>
          <p:cNvSpPr>
            <a:spLocks noGrp="1"/>
          </p:cNvSpPr>
          <p:nvPr>
            <p:ph type="body" idx="1"/>
          </p:nvPr>
        </p:nvSpPr>
        <p:spPr/>
        <p:txBody>
          <a:bodyPr/>
          <a:lstStyle/>
          <a:p>
            <a:r>
              <a:rPr lang="fr-FR" dirty="0"/>
              <a:t>UE 4.12 ED DM – Dr Claire Gaillard</a:t>
            </a:r>
          </a:p>
        </p:txBody>
      </p:sp>
      <p:sp>
        <p:nvSpPr>
          <p:cNvPr id="6" name="ZoneTexte 5">
            <a:extLst>
              <a:ext uri="{FF2B5EF4-FFF2-40B4-BE49-F238E27FC236}">
                <a16:creationId xmlns:a16="http://schemas.microsoft.com/office/drawing/2014/main" id="{BF9E45C1-066B-4499-9D56-92289CE60E53}"/>
              </a:ext>
            </a:extLst>
          </p:cNvPr>
          <p:cNvSpPr txBox="1"/>
          <p:nvPr/>
        </p:nvSpPr>
        <p:spPr>
          <a:xfrm>
            <a:off x="4880540" y="6372751"/>
            <a:ext cx="3272050" cy="646331"/>
          </a:xfrm>
          <a:prstGeom prst="rect">
            <a:avLst/>
          </a:prstGeom>
          <a:noFill/>
        </p:spPr>
        <p:txBody>
          <a:bodyPr wrap="none" rtlCol="0">
            <a:spAutoFit/>
          </a:bodyPr>
          <a:lstStyle/>
          <a:p>
            <a:r>
              <a:rPr lang="fr-FR" dirty="0">
                <a:solidFill>
                  <a:schemeClr val="accent2"/>
                </a:solidFill>
                <a:hlinkClick r:id="rId2"/>
              </a:rPr>
              <a:t>Claire.gaillard@univ-lyon1.fr</a:t>
            </a:r>
            <a:endParaRPr lang="fr-FR" dirty="0">
              <a:solidFill>
                <a:schemeClr val="accent2"/>
              </a:solidFill>
            </a:endParaRPr>
          </a:p>
          <a:p>
            <a:endParaRPr lang="fr-FR" dirty="0">
              <a:solidFill>
                <a:schemeClr val="accent2"/>
              </a:solidFill>
            </a:endParaRPr>
          </a:p>
        </p:txBody>
      </p:sp>
      <p:pic>
        <p:nvPicPr>
          <p:cNvPr id="5122" name="Picture 2" descr="Résultat de recherche d'images pour &quot;stomie&quot;">
            <a:extLst>
              <a:ext uri="{FF2B5EF4-FFF2-40B4-BE49-F238E27FC236}">
                <a16:creationId xmlns:a16="http://schemas.microsoft.com/office/drawing/2014/main" id="{EFA24C9B-E94A-4B3B-B504-0F9DC4860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707" y="706743"/>
            <a:ext cx="7912203" cy="327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696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EBCB27-5069-4BFA-A7A0-4FCA2E41B881}"/>
              </a:ext>
            </a:extLst>
          </p:cNvPr>
          <p:cNvSpPr>
            <a:spLocks noGrp="1"/>
          </p:cNvSpPr>
          <p:nvPr>
            <p:ph type="title"/>
          </p:nvPr>
        </p:nvSpPr>
        <p:spPr/>
        <p:txBody>
          <a:bodyPr/>
          <a:lstStyle/>
          <a:p>
            <a:r>
              <a:rPr lang="fr-FR" dirty="0">
                <a:solidFill>
                  <a:srgbClr val="FFFFFF"/>
                </a:solidFill>
              </a:rPr>
              <a:t>Les  entérostomies : GASTROSTOMIE</a:t>
            </a:r>
            <a:endParaRPr lang="fr-FR" dirty="0"/>
          </a:p>
        </p:txBody>
      </p:sp>
      <p:pic>
        <p:nvPicPr>
          <p:cNvPr id="3" name="Image 2">
            <a:extLst>
              <a:ext uri="{FF2B5EF4-FFF2-40B4-BE49-F238E27FC236}">
                <a16:creationId xmlns:a16="http://schemas.microsoft.com/office/drawing/2014/main" id="{ABA37EF1-62B1-429D-AFBC-3435BF601C39}"/>
              </a:ext>
            </a:extLst>
          </p:cNvPr>
          <p:cNvPicPr>
            <a:picLocks noChangeAspect="1"/>
          </p:cNvPicPr>
          <p:nvPr/>
        </p:nvPicPr>
        <p:blipFill rotWithShape="1">
          <a:blip r:embed="rId2"/>
          <a:srcRect l="31317" t="20991" r="32805" b="23153"/>
          <a:stretch/>
        </p:blipFill>
        <p:spPr>
          <a:xfrm>
            <a:off x="735227" y="2137719"/>
            <a:ext cx="4642392" cy="4065373"/>
          </a:xfrm>
          <a:prstGeom prst="rect">
            <a:avLst/>
          </a:prstGeom>
        </p:spPr>
      </p:pic>
      <p:pic>
        <p:nvPicPr>
          <p:cNvPr id="4" name="Image 3">
            <a:extLst>
              <a:ext uri="{FF2B5EF4-FFF2-40B4-BE49-F238E27FC236}">
                <a16:creationId xmlns:a16="http://schemas.microsoft.com/office/drawing/2014/main" id="{D664E867-B02F-4596-9500-15B0DBA3A062}"/>
              </a:ext>
            </a:extLst>
          </p:cNvPr>
          <p:cNvPicPr>
            <a:picLocks noChangeAspect="1"/>
          </p:cNvPicPr>
          <p:nvPr/>
        </p:nvPicPr>
        <p:blipFill rotWithShape="1">
          <a:blip r:embed="rId3"/>
          <a:srcRect l="33193" t="9550" r="34830" b="13873"/>
          <a:stretch/>
        </p:blipFill>
        <p:spPr>
          <a:xfrm>
            <a:off x="7914503" y="1223824"/>
            <a:ext cx="3898557" cy="5251622"/>
          </a:xfrm>
          <a:prstGeom prst="rect">
            <a:avLst/>
          </a:prstGeom>
        </p:spPr>
      </p:pic>
      <p:pic>
        <p:nvPicPr>
          <p:cNvPr id="2050" name="Picture 2" descr="http://www.volepapillondamour.fr/images/bouton%20001.jpg">
            <a:extLst>
              <a:ext uri="{FF2B5EF4-FFF2-40B4-BE49-F238E27FC236}">
                <a16:creationId xmlns:a16="http://schemas.microsoft.com/office/drawing/2014/main" id="{4D580EDC-57AE-475E-BDFC-74249B4AED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1653" y="4325771"/>
            <a:ext cx="2604401" cy="250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489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858C8F-DC23-4FBA-A0D0-9736E0B48AC4}"/>
              </a:ext>
            </a:extLst>
          </p:cNvPr>
          <p:cNvSpPr>
            <a:spLocks noGrp="1"/>
          </p:cNvSpPr>
          <p:nvPr>
            <p:ph type="title"/>
          </p:nvPr>
        </p:nvSpPr>
        <p:spPr/>
        <p:txBody>
          <a:bodyPr/>
          <a:lstStyle/>
          <a:p>
            <a:r>
              <a:rPr lang="fr-FR" dirty="0">
                <a:solidFill>
                  <a:srgbClr val="FFFFFF"/>
                </a:solidFill>
              </a:rPr>
              <a:t>Les  entérostomies : </a:t>
            </a:r>
            <a:r>
              <a:rPr lang="fr-FR" dirty="0"/>
              <a:t>Jéjunostomie </a:t>
            </a:r>
          </a:p>
        </p:txBody>
      </p:sp>
      <p:sp>
        <p:nvSpPr>
          <p:cNvPr id="3" name="Espace réservé du contenu 2">
            <a:extLst>
              <a:ext uri="{FF2B5EF4-FFF2-40B4-BE49-F238E27FC236}">
                <a16:creationId xmlns:a16="http://schemas.microsoft.com/office/drawing/2014/main" id="{C7D3E030-FE81-45D3-BDC9-A74397F17359}"/>
              </a:ext>
            </a:extLst>
          </p:cNvPr>
          <p:cNvSpPr>
            <a:spLocks noGrp="1"/>
          </p:cNvSpPr>
          <p:nvPr>
            <p:ph idx="1"/>
          </p:nvPr>
        </p:nvSpPr>
        <p:spPr/>
        <p:txBody>
          <a:bodyPr/>
          <a:lstStyle/>
          <a:p>
            <a:r>
              <a:rPr lang="fr-FR" dirty="0"/>
              <a:t>La jéjunostomie est une opération chirurgicale qui permet d'alimenter le patient grâce à une sonde d'alimentation placée au niveau du jéjunum, deuxième partie de l'intestin grêle. Se présentant comme un tube, la sonde d'alimentation nécessite de créer une ouverture entre la peau de l'abdomen et la paroi du jéjunum. Reliée directement à l'appareil digestif du patient, la sonde d'alimentation permet d'apporter de l'eau, des éléments nutritifs ainsi que des médicaments si nécessaire. </a:t>
            </a:r>
            <a:r>
              <a:rPr lang="fr-FR"/>
              <a:t>On parle alors de nutrition entérale, en alternative à la nutrition par voie orale.</a:t>
            </a:r>
            <a:endParaRPr lang="fr-FR" dirty="0"/>
          </a:p>
        </p:txBody>
      </p:sp>
      <p:pic>
        <p:nvPicPr>
          <p:cNvPr id="1026" name="Picture 2" descr="Résultat de recherche d'images pour &quot;jejunostomie&quot;">
            <a:extLst>
              <a:ext uri="{FF2B5EF4-FFF2-40B4-BE49-F238E27FC236}">
                <a16:creationId xmlns:a16="http://schemas.microsoft.com/office/drawing/2014/main" id="{C353B59B-DFA2-494C-B3E4-E74342199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5009" y="277681"/>
            <a:ext cx="4286250"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977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B7D02C-F642-492B-8E97-FDE1C0FDA3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47415D-11C2-4BA0-A3EE-E0DA219B3A0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A2D0BA34-24BC-4C63-945A-90AA854E1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 name="Titre 3">
            <a:extLst>
              <a:ext uri="{FF2B5EF4-FFF2-40B4-BE49-F238E27FC236}">
                <a16:creationId xmlns:a16="http://schemas.microsoft.com/office/drawing/2014/main" id="{870C5CE0-4D1E-4412-B3F7-4EF4DBE0D69C}"/>
              </a:ext>
            </a:extLst>
          </p:cNvPr>
          <p:cNvSpPr>
            <a:spLocks noGrp="1"/>
          </p:cNvSpPr>
          <p:nvPr>
            <p:ph type="title"/>
          </p:nvPr>
        </p:nvSpPr>
        <p:spPr>
          <a:xfrm>
            <a:off x="581192" y="1507414"/>
            <a:ext cx="5120255" cy="3903332"/>
          </a:xfrm>
        </p:spPr>
        <p:txBody>
          <a:bodyPr anchor="t">
            <a:normAutofit/>
          </a:bodyPr>
          <a:lstStyle/>
          <a:p>
            <a:r>
              <a:rPr lang="fr-FR" sz="4000" dirty="0">
                <a:solidFill>
                  <a:schemeClr val="accent2"/>
                </a:solidFill>
              </a:rPr>
              <a:t>Les  entérostomies : L'iléostomie</a:t>
            </a:r>
          </a:p>
        </p:txBody>
      </p:sp>
      <p:sp>
        <p:nvSpPr>
          <p:cNvPr id="5" name="Espace réservé du contenu 4">
            <a:extLst>
              <a:ext uri="{FF2B5EF4-FFF2-40B4-BE49-F238E27FC236}">
                <a16:creationId xmlns:a16="http://schemas.microsoft.com/office/drawing/2014/main" id="{8797355B-C4DA-41D1-A9C8-68D142A9A51E}"/>
              </a:ext>
            </a:extLst>
          </p:cNvPr>
          <p:cNvSpPr>
            <a:spLocks noGrp="1"/>
          </p:cNvSpPr>
          <p:nvPr>
            <p:ph idx="1"/>
          </p:nvPr>
        </p:nvSpPr>
        <p:spPr>
          <a:xfrm>
            <a:off x="6400800" y="1507415"/>
            <a:ext cx="5210007" cy="3903331"/>
          </a:xfrm>
          <a:ln w="57150">
            <a:noFill/>
          </a:ln>
        </p:spPr>
        <p:txBody>
          <a:bodyPr anchor="t">
            <a:normAutofit/>
          </a:bodyPr>
          <a:lstStyle/>
          <a:p>
            <a:pPr>
              <a:lnSpc>
                <a:spcPct val="90000"/>
              </a:lnSpc>
            </a:pPr>
            <a:r>
              <a:rPr lang="fr-FR" sz="1700"/>
              <a:t>L'iléostomie = abouchement de la partie distale de l'intestin grêle.</a:t>
            </a:r>
          </a:p>
          <a:p>
            <a:pPr>
              <a:lnSpc>
                <a:spcPct val="90000"/>
              </a:lnSpc>
            </a:pPr>
            <a:r>
              <a:rPr lang="fr-FR" sz="1700"/>
              <a:t>Le débit quotidien d’une iléostomie est d’environ de 400 cc à 1,5 litres qui s’écoulent de façon presque permanente et très liquide : mélange de débris alimentaires mal digérés et de sécrétions digestives corrosives qui peuvent abîmer la peau autour de la stomie.</a:t>
            </a:r>
          </a:p>
          <a:p>
            <a:pPr>
              <a:lnSpc>
                <a:spcPct val="90000"/>
              </a:lnSpc>
            </a:pPr>
            <a:r>
              <a:rPr lang="fr-FR" sz="1700"/>
              <a:t>L’émission de gaz est inconstante mais effective.</a:t>
            </a:r>
          </a:p>
          <a:p>
            <a:pPr>
              <a:lnSpc>
                <a:spcPct val="90000"/>
              </a:lnSpc>
            </a:pPr>
            <a:r>
              <a:rPr lang="fr-FR" sz="1700"/>
              <a:t>La quantité et la nature des effluents agressifs imposent un adhésif de bonne qualité ayant une bonne protection cutanée associé à une poche de recueil vidable</a:t>
            </a:r>
          </a:p>
          <a:p>
            <a:pPr>
              <a:lnSpc>
                <a:spcPct val="90000"/>
              </a:lnSpc>
            </a:pPr>
            <a:endParaRPr lang="fr-FR" sz="1700"/>
          </a:p>
        </p:txBody>
      </p:sp>
      <p:pic>
        <p:nvPicPr>
          <p:cNvPr id="6" name="Image 5">
            <a:extLst>
              <a:ext uri="{FF2B5EF4-FFF2-40B4-BE49-F238E27FC236}">
                <a16:creationId xmlns:a16="http://schemas.microsoft.com/office/drawing/2014/main" id="{C2F08997-6979-4B8E-99BA-41B02771B70E}"/>
              </a:ext>
            </a:extLst>
          </p:cNvPr>
          <p:cNvPicPr>
            <a:picLocks noChangeAspect="1"/>
          </p:cNvPicPr>
          <p:nvPr/>
        </p:nvPicPr>
        <p:blipFill>
          <a:blip r:embed="rId2"/>
          <a:stretch>
            <a:fillRect/>
          </a:stretch>
        </p:blipFill>
        <p:spPr>
          <a:xfrm>
            <a:off x="1847510" y="2882689"/>
            <a:ext cx="2292004" cy="2830562"/>
          </a:xfrm>
          <a:prstGeom prst="rect">
            <a:avLst/>
          </a:prstGeom>
        </p:spPr>
      </p:pic>
    </p:spTree>
    <p:extLst>
      <p:ext uri="{BB962C8B-B14F-4D97-AF65-F5344CB8AC3E}">
        <p14:creationId xmlns:p14="http://schemas.microsoft.com/office/powerpoint/2010/main" val="3956317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06C157-5846-4FA8-AB61-14D006E6E0A8}"/>
              </a:ext>
            </a:extLst>
          </p:cNvPr>
          <p:cNvSpPr>
            <a:spLocks noGrp="1"/>
          </p:cNvSpPr>
          <p:nvPr>
            <p:ph type="title"/>
          </p:nvPr>
        </p:nvSpPr>
        <p:spPr/>
        <p:txBody>
          <a:bodyPr/>
          <a:lstStyle/>
          <a:p>
            <a:r>
              <a:rPr lang="fr-FR" dirty="0"/>
              <a:t>indications</a:t>
            </a:r>
          </a:p>
        </p:txBody>
      </p:sp>
      <p:sp>
        <p:nvSpPr>
          <p:cNvPr id="3" name="Espace réservé du contenu 2">
            <a:extLst>
              <a:ext uri="{FF2B5EF4-FFF2-40B4-BE49-F238E27FC236}">
                <a16:creationId xmlns:a16="http://schemas.microsoft.com/office/drawing/2014/main" id="{7BED28B1-99C4-42C2-808A-F5E849D04359}"/>
              </a:ext>
            </a:extLst>
          </p:cNvPr>
          <p:cNvSpPr>
            <a:spLocks noGrp="1"/>
          </p:cNvSpPr>
          <p:nvPr>
            <p:ph idx="1"/>
          </p:nvPr>
        </p:nvSpPr>
        <p:spPr/>
        <p:txBody>
          <a:bodyPr>
            <a:normAutofit lnSpcReduction="10000"/>
          </a:bodyPr>
          <a:lstStyle/>
          <a:p>
            <a:r>
              <a:rPr lang="fr-FR" dirty="0"/>
              <a:t>la maladie de </a:t>
            </a:r>
            <a:r>
              <a:rPr lang="fr-FR" dirty="0" err="1"/>
              <a:t>Crohn</a:t>
            </a:r>
            <a:r>
              <a:rPr lang="fr-FR" dirty="0"/>
              <a:t> (maladie inflammatoire chronique du tube digestif); </a:t>
            </a:r>
          </a:p>
          <a:p>
            <a:r>
              <a:rPr lang="fr-FR" dirty="0"/>
              <a:t>la colite ulcéreuse (maladie inflammatoire chronique de la muqueuse du gros intestin accompagnée d’ulcérations);</a:t>
            </a:r>
          </a:p>
          <a:p>
            <a:r>
              <a:rPr lang="fr-FR" dirty="0"/>
              <a:t> une diverticulite: inflammation des diverticules (espèces de poches en «cul-de-sac» formées par la paroi </a:t>
            </a:r>
            <a:r>
              <a:rPr lang="fr-FR" dirty="0" err="1"/>
              <a:t>intesti</a:t>
            </a:r>
            <a:r>
              <a:rPr lang="fr-FR" dirty="0"/>
              <a:t> - </a:t>
            </a:r>
            <a:r>
              <a:rPr lang="fr-FR" dirty="0" err="1"/>
              <a:t>nale</a:t>
            </a:r>
            <a:r>
              <a:rPr lang="fr-FR" dirty="0"/>
              <a:t>);</a:t>
            </a:r>
          </a:p>
          <a:p>
            <a:r>
              <a:rPr lang="fr-FR" dirty="0"/>
              <a:t> une polypose familiale (développement de polypes – adénomes ou poly-adénomes dans le colon et le rectum); </a:t>
            </a:r>
          </a:p>
          <a:p>
            <a:r>
              <a:rPr lang="fr-FR" dirty="0"/>
              <a:t>la confection d’une poche iléo-anale (intervention chirurgicale permettant de relier un segment de l’intestin grêle à l’anus); </a:t>
            </a:r>
          </a:p>
          <a:p>
            <a:r>
              <a:rPr lang="fr-FR" dirty="0"/>
              <a:t> un cancer; </a:t>
            </a:r>
          </a:p>
          <a:p>
            <a:r>
              <a:rPr lang="fr-FR" dirty="0"/>
              <a:t> des blessures; </a:t>
            </a:r>
          </a:p>
          <a:p>
            <a:r>
              <a:rPr lang="fr-FR" dirty="0"/>
              <a:t> des malformations chez les </a:t>
            </a:r>
            <a:r>
              <a:rPr lang="fr-FR" dirty="0" err="1"/>
              <a:t>nouveaux-nés</a:t>
            </a:r>
            <a:r>
              <a:rPr lang="fr-FR" dirty="0"/>
              <a:t> et les enfants</a:t>
            </a:r>
          </a:p>
        </p:txBody>
      </p:sp>
    </p:spTree>
    <p:extLst>
      <p:ext uri="{BB962C8B-B14F-4D97-AF65-F5344CB8AC3E}">
        <p14:creationId xmlns:p14="http://schemas.microsoft.com/office/powerpoint/2010/main" val="3886946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D8034AD-3E16-4F15-BF5A-BE32C56EC4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8"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83966FF4-6E33-4D1F-AE7A-98A80EF6C8E9}"/>
              </a:ext>
            </a:extLst>
          </p:cNvPr>
          <p:cNvPicPr>
            <a:picLocks noChangeAspect="1"/>
          </p:cNvPicPr>
          <p:nvPr/>
        </p:nvPicPr>
        <p:blipFill rotWithShape="1">
          <a:blip r:embed="rId2"/>
          <a:srcRect l="9507" r="8054" b="-3"/>
          <a:stretch/>
        </p:blipFill>
        <p:spPr>
          <a:xfrm>
            <a:off x="667891" y="2361056"/>
            <a:ext cx="2435274" cy="3649219"/>
          </a:xfrm>
          <a:prstGeom prst="rect">
            <a:avLst/>
          </a:prstGeom>
        </p:spPr>
      </p:pic>
      <p:pic>
        <p:nvPicPr>
          <p:cNvPr id="6" name="Image 5">
            <a:extLst>
              <a:ext uri="{FF2B5EF4-FFF2-40B4-BE49-F238E27FC236}">
                <a16:creationId xmlns:a16="http://schemas.microsoft.com/office/drawing/2014/main" id="{4E922037-8C0E-4283-8924-D7D401F2E7FE}"/>
              </a:ext>
            </a:extLst>
          </p:cNvPr>
          <p:cNvPicPr>
            <a:picLocks noChangeAspect="1"/>
          </p:cNvPicPr>
          <p:nvPr/>
        </p:nvPicPr>
        <p:blipFill rotWithShape="1">
          <a:blip r:embed="rId3"/>
          <a:srcRect l="9257" r="8304" b="-3"/>
          <a:stretch/>
        </p:blipFill>
        <p:spPr>
          <a:xfrm>
            <a:off x="3195140" y="2361056"/>
            <a:ext cx="2435274" cy="3649219"/>
          </a:xfrm>
          <a:prstGeom prst="rect">
            <a:avLst/>
          </a:prstGeom>
        </p:spPr>
      </p:pic>
      <p:sp>
        <p:nvSpPr>
          <p:cNvPr id="2" name="Titre 1">
            <a:extLst>
              <a:ext uri="{FF2B5EF4-FFF2-40B4-BE49-F238E27FC236}">
                <a16:creationId xmlns:a16="http://schemas.microsoft.com/office/drawing/2014/main" id="{B47F603C-98A3-430B-9FE2-C95330F33E5C}"/>
              </a:ext>
            </a:extLst>
          </p:cNvPr>
          <p:cNvSpPr>
            <a:spLocks noGrp="1"/>
          </p:cNvSpPr>
          <p:nvPr>
            <p:ph type="title"/>
          </p:nvPr>
        </p:nvSpPr>
        <p:spPr>
          <a:xfrm>
            <a:off x="581192" y="702156"/>
            <a:ext cx="11029616" cy="1013800"/>
          </a:xfrm>
        </p:spPr>
        <p:txBody>
          <a:bodyPr>
            <a:normAutofit/>
          </a:bodyPr>
          <a:lstStyle/>
          <a:p>
            <a:r>
              <a:rPr lang="fr-FR" dirty="0"/>
              <a:t>Types d’iléostomie</a:t>
            </a:r>
          </a:p>
        </p:txBody>
      </p:sp>
      <p:sp>
        <p:nvSpPr>
          <p:cNvPr id="3" name="Espace réservé du contenu 2">
            <a:extLst>
              <a:ext uri="{FF2B5EF4-FFF2-40B4-BE49-F238E27FC236}">
                <a16:creationId xmlns:a16="http://schemas.microsoft.com/office/drawing/2014/main" id="{7F5124AA-25A9-475F-97F0-AC4166F01CA5}"/>
              </a:ext>
            </a:extLst>
          </p:cNvPr>
          <p:cNvSpPr>
            <a:spLocks noGrp="1"/>
          </p:cNvSpPr>
          <p:nvPr>
            <p:ph idx="1"/>
          </p:nvPr>
        </p:nvSpPr>
        <p:spPr>
          <a:xfrm>
            <a:off x="6335805" y="2180496"/>
            <a:ext cx="5275001" cy="4045683"/>
          </a:xfrm>
        </p:spPr>
        <p:txBody>
          <a:bodyPr>
            <a:normAutofit/>
          </a:bodyPr>
          <a:lstStyle/>
          <a:p>
            <a:pPr marL="0" indent="0">
              <a:buNone/>
            </a:pPr>
            <a:r>
              <a:rPr lang="fr-FR" dirty="0"/>
              <a:t>2 types :</a:t>
            </a:r>
          </a:p>
          <a:p>
            <a:r>
              <a:rPr lang="fr-FR" dirty="0"/>
              <a:t>L’iléostomie terminale: la partie terminale de  l’intestin grêle est reliée à l’extérieur par un orifice pratiqué dans la paroi abdominale.</a:t>
            </a:r>
          </a:p>
          <a:p>
            <a:r>
              <a:rPr lang="fr-FR" dirty="0"/>
              <a:t>L’iléostomie latérale: La paroi antérieure de l’intestin est sectionnée, ce qui crée deux embouchures: l’une sert à l’évacuation des selles, tandis que la seconde mène à la section de l’intestin qui est mise au repos.</a:t>
            </a:r>
          </a:p>
        </p:txBody>
      </p:sp>
      <p:pic>
        <p:nvPicPr>
          <p:cNvPr id="7" name="Image 6">
            <a:extLst>
              <a:ext uri="{FF2B5EF4-FFF2-40B4-BE49-F238E27FC236}">
                <a16:creationId xmlns:a16="http://schemas.microsoft.com/office/drawing/2014/main" id="{D2E1427E-2256-4681-9B62-CDEDF4C8A3FC}"/>
              </a:ext>
            </a:extLst>
          </p:cNvPr>
          <p:cNvPicPr>
            <a:picLocks noChangeAspect="1"/>
          </p:cNvPicPr>
          <p:nvPr/>
        </p:nvPicPr>
        <p:blipFill>
          <a:blip r:embed="rId4"/>
          <a:stretch>
            <a:fillRect/>
          </a:stretch>
        </p:blipFill>
        <p:spPr>
          <a:xfrm>
            <a:off x="521171" y="2292178"/>
            <a:ext cx="942975" cy="914400"/>
          </a:xfrm>
          <a:prstGeom prst="rect">
            <a:avLst/>
          </a:prstGeom>
        </p:spPr>
      </p:pic>
      <p:pic>
        <p:nvPicPr>
          <p:cNvPr id="8" name="Image 7">
            <a:extLst>
              <a:ext uri="{FF2B5EF4-FFF2-40B4-BE49-F238E27FC236}">
                <a16:creationId xmlns:a16="http://schemas.microsoft.com/office/drawing/2014/main" id="{967344DF-1FCE-4DF9-976C-0BEC447526AD}"/>
              </a:ext>
            </a:extLst>
          </p:cNvPr>
          <p:cNvPicPr>
            <a:picLocks noChangeAspect="1"/>
          </p:cNvPicPr>
          <p:nvPr/>
        </p:nvPicPr>
        <p:blipFill>
          <a:blip r:embed="rId5"/>
          <a:stretch>
            <a:fillRect/>
          </a:stretch>
        </p:blipFill>
        <p:spPr>
          <a:xfrm>
            <a:off x="3179291" y="2279821"/>
            <a:ext cx="942975" cy="914400"/>
          </a:xfrm>
          <a:prstGeom prst="rect">
            <a:avLst/>
          </a:prstGeom>
        </p:spPr>
      </p:pic>
    </p:spTree>
    <p:extLst>
      <p:ext uri="{BB962C8B-B14F-4D97-AF65-F5344CB8AC3E}">
        <p14:creationId xmlns:p14="http://schemas.microsoft.com/office/powerpoint/2010/main" val="3864776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5437A8-C6D1-4227-8529-F5F07E9D67EA}"/>
              </a:ext>
            </a:extLst>
          </p:cNvPr>
          <p:cNvSpPr>
            <a:spLocks noGrp="1"/>
          </p:cNvSpPr>
          <p:nvPr>
            <p:ph type="title"/>
          </p:nvPr>
        </p:nvSpPr>
        <p:spPr/>
        <p:txBody>
          <a:bodyPr/>
          <a:lstStyle/>
          <a:p>
            <a:r>
              <a:rPr lang="fr-FR" dirty="0"/>
              <a:t>Types d’iléostomie</a:t>
            </a:r>
          </a:p>
        </p:txBody>
      </p:sp>
      <p:sp>
        <p:nvSpPr>
          <p:cNvPr id="3" name="Espace réservé du contenu 2">
            <a:extLst>
              <a:ext uri="{FF2B5EF4-FFF2-40B4-BE49-F238E27FC236}">
                <a16:creationId xmlns:a16="http://schemas.microsoft.com/office/drawing/2014/main" id="{0DBCF11B-93C7-4AAA-80F5-F8B0F9EB1A60}"/>
              </a:ext>
            </a:extLst>
          </p:cNvPr>
          <p:cNvSpPr>
            <a:spLocks noGrp="1"/>
          </p:cNvSpPr>
          <p:nvPr>
            <p:ph idx="1"/>
          </p:nvPr>
        </p:nvSpPr>
        <p:spPr/>
        <p:txBody>
          <a:bodyPr>
            <a:normAutofit/>
          </a:bodyPr>
          <a:lstStyle/>
          <a:p>
            <a:r>
              <a:rPr lang="fr-FR" dirty="0"/>
              <a:t>L’iléostomie provisoire :  en général pratiquée pour une période d’environ trois mois afin de soulager et mettre au repos des segments déterminés du gros intestin. Certaines blessures, malformations, inflammations des diverticules ainsi que la protection de sutures peuvent rendre indispensable une iléostomie de décharge.</a:t>
            </a:r>
          </a:p>
          <a:p>
            <a:r>
              <a:rPr lang="fr-FR" dirty="0"/>
              <a:t>Une fois achevé le processus de guérison de la section de l’intestin qui a été mis au repos, le chirurgien peut rétablir la continuité intestinale.</a:t>
            </a:r>
          </a:p>
          <a:p>
            <a:r>
              <a:rPr lang="fr-FR" dirty="0"/>
              <a:t>L’iléostomie définitive: Ce sont surtout des maladies inflammatoires chroniques comme la maladie de </a:t>
            </a:r>
            <a:r>
              <a:rPr lang="fr-FR" dirty="0" err="1"/>
              <a:t>Crohn</a:t>
            </a:r>
            <a:r>
              <a:rPr lang="fr-FR" dirty="0"/>
              <a:t> ou la colite ulcéreuse qui obligent parfois à pratiquer une iléostomie définitive. La polypose familiale constitue également une autre cause possible, mais qui reste assez rare. Maladie héréditaire transmise par un gène, elle provoque l’apparition de polypes en grand nombre dans le gros intestin. La maladie évoluant fréquemment vers une cancérisation des polypes, l’ablation du gros intestin est inévitable.</a:t>
            </a:r>
          </a:p>
        </p:txBody>
      </p:sp>
    </p:spTree>
    <p:extLst>
      <p:ext uri="{BB962C8B-B14F-4D97-AF65-F5344CB8AC3E}">
        <p14:creationId xmlns:p14="http://schemas.microsoft.com/office/powerpoint/2010/main" val="3056821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2B7D02C-F642-492B-8E97-FDE1C0FDA3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47415D-11C2-4BA0-A3EE-E0DA219B3A0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A2D0BA34-24BC-4C63-945A-90AA854E1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6A8BD58E-E284-4E88-A03F-1F2DC1E0314A}"/>
              </a:ext>
            </a:extLst>
          </p:cNvPr>
          <p:cNvSpPr>
            <a:spLocks noGrp="1"/>
          </p:cNvSpPr>
          <p:nvPr>
            <p:ph type="title"/>
          </p:nvPr>
        </p:nvSpPr>
        <p:spPr>
          <a:xfrm>
            <a:off x="581192" y="1507414"/>
            <a:ext cx="5120255" cy="3903332"/>
          </a:xfrm>
        </p:spPr>
        <p:txBody>
          <a:bodyPr anchor="t">
            <a:normAutofit/>
          </a:bodyPr>
          <a:lstStyle/>
          <a:p>
            <a:r>
              <a:rPr lang="fr-FR" sz="4000">
                <a:solidFill>
                  <a:schemeClr val="accent2"/>
                </a:solidFill>
              </a:rPr>
              <a:t>Excretions de l’ileostomie</a:t>
            </a:r>
          </a:p>
        </p:txBody>
      </p:sp>
      <p:sp>
        <p:nvSpPr>
          <p:cNvPr id="3" name="Espace réservé du contenu 2">
            <a:extLst>
              <a:ext uri="{FF2B5EF4-FFF2-40B4-BE49-F238E27FC236}">
                <a16:creationId xmlns:a16="http://schemas.microsoft.com/office/drawing/2014/main" id="{E9BA8256-F24E-4149-8AB2-58BD449F5A72}"/>
              </a:ext>
            </a:extLst>
          </p:cNvPr>
          <p:cNvSpPr>
            <a:spLocks noGrp="1"/>
          </p:cNvSpPr>
          <p:nvPr>
            <p:ph idx="1"/>
          </p:nvPr>
        </p:nvSpPr>
        <p:spPr>
          <a:xfrm>
            <a:off x="6400800" y="1507415"/>
            <a:ext cx="5210007" cy="3903331"/>
          </a:xfrm>
          <a:ln w="57150">
            <a:noFill/>
          </a:ln>
        </p:spPr>
        <p:txBody>
          <a:bodyPr anchor="t">
            <a:normAutofit/>
          </a:bodyPr>
          <a:lstStyle/>
          <a:p>
            <a:pPr>
              <a:lnSpc>
                <a:spcPct val="90000"/>
              </a:lnSpc>
            </a:pPr>
            <a:r>
              <a:rPr lang="fr-FR" sz="1600"/>
              <a:t>Après une iléostomie, les excrétions sont semi-liquides et contiennent des enzymes digestives très agressives pour la peau. Il est donc important que l’office de sortie soit situé 2 à 3 centimètres au-dessus de la peau, afin que les selles puissent s’écouler directement dans la poche sans entrer en contact avec la peau.</a:t>
            </a:r>
          </a:p>
          <a:p>
            <a:pPr>
              <a:lnSpc>
                <a:spcPct val="90000"/>
              </a:lnSpc>
            </a:pPr>
            <a:r>
              <a:rPr lang="fr-FR" sz="1600"/>
              <a:t>Les effluents sont recueillis dans une poche fixée par un adhésif (protecteur cutané) à l’abdomen. La plupart des personnes qui portent une iléostomie vident leur poche 6 à 10 fois par jour.  La poche est changée tous les jours et le protecteur sera changé en même temps que la poche (si appareillage 1 pièce) ou tous les 2 à 3 jours (si appareillage 2 pièces). Il existe des poches dotée d’un protecteur cutané qui n’irrite pas la peau et munie d’un matériau doux (voile en non-tissé). </a:t>
            </a:r>
          </a:p>
        </p:txBody>
      </p:sp>
      <p:pic>
        <p:nvPicPr>
          <p:cNvPr id="4" name="Image 3">
            <a:extLst>
              <a:ext uri="{FF2B5EF4-FFF2-40B4-BE49-F238E27FC236}">
                <a16:creationId xmlns:a16="http://schemas.microsoft.com/office/drawing/2014/main" id="{FC425B89-9175-43BC-B856-AA60EDD403AD}"/>
              </a:ext>
            </a:extLst>
          </p:cNvPr>
          <p:cNvPicPr>
            <a:picLocks noChangeAspect="1"/>
          </p:cNvPicPr>
          <p:nvPr/>
        </p:nvPicPr>
        <p:blipFill>
          <a:blip r:embed="rId2"/>
          <a:stretch>
            <a:fillRect/>
          </a:stretch>
        </p:blipFill>
        <p:spPr>
          <a:xfrm>
            <a:off x="1248033" y="2952106"/>
            <a:ext cx="2987632" cy="2816910"/>
          </a:xfrm>
          <a:prstGeom prst="rect">
            <a:avLst/>
          </a:prstGeom>
        </p:spPr>
      </p:pic>
    </p:spTree>
    <p:extLst>
      <p:ext uri="{BB962C8B-B14F-4D97-AF65-F5344CB8AC3E}">
        <p14:creationId xmlns:p14="http://schemas.microsoft.com/office/powerpoint/2010/main" val="3488664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9A26B8-6C4E-452B-ADD3-ED324A7AB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4167E1-E2B0-4192-8DA2-6967DDFF87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5F09389-6A8E-46D6-B5F4-A3C55FAE6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AA6E98F2-4642-42DC-808C-D00DFAC473FA}"/>
              </a:ext>
            </a:extLst>
          </p:cNvPr>
          <p:cNvPicPr>
            <a:picLocks noChangeAspect="1"/>
          </p:cNvPicPr>
          <p:nvPr/>
        </p:nvPicPr>
        <p:blipFill>
          <a:blip r:embed="rId2"/>
          <a:stretch>
            <a:fillRect/>
          </a:stretch>
        </p:blipFill>
        <p:spPr>
          <a:xfrm>
            <a:off x="6468084" y="1099697"/>
            <a:ext cx="4952475" cy="4667707"/>
          </a:xfrm>
          <a:prstGeom prst="rect">
            <a:avLst/>
          </a:prstGeom>
        </p:spPr>
      </p:pic>
      <p:sp>
        <p:nvSpPr>
          <p:cNvPr id="15" name="Rectangle 14">
            <a:extLst>
              <a:ext uri="{FF2B5EF4-FFF2-40B4-BE49-F238E27FC236}">
                <a16:creationId xmlns:a16="http://schemas.microsoft.com/office/drawing/2014/main" id="{D03E4FEE-2E6A-44AB-B6BA-C1AD0CD6D9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817EB59-13B3-43DA-9B91-A7CC174A6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725A9ACB-AD24-424F-A535-A986221E87A8}"/>
              </a:ext>
            </a:extLst>
          </p:cNvPr>
          <p:cNvSpPr>
            <a:spLocks noGrp="1"/>
          </p:cNvSpPr>
          <p:nvPr>
            <p:ph type="title"/>
          </p:nvPr>
        </p:nvSpPr>
        <p:spPr>
          <a:xfrm>
            <a:off x="762121" y="960723"/>
            <a:ext cx="4968489" cy="1013800"/>
          </a:xfrm>
        </p:spPr>
        <p:txBody>
          <a:bodyPr>
            <a:normAutofit/>
          </a:bodyPr>
          <a:lstStyle/>
          <a:p>
            <a:r>
              <a:rPr lang="fr-FR" dirty="0" err="1">
                <a:solidFill>
                  <a:srgbClr val="FFFFFF"/>
                </a:solidFill>
              </a:rPr>
              <a:t>Ileostomie</a:t>
            </a:r>
            <a:endParaRPr lang="fr-FR" dirty="0">
              <a:solidFill>
                <a:srgbClr val="FFFFFF"/>
              </a:solidFill>
            </a:endParaRPr>
          </a:p>
        </p:txBody>
      </p:sp>
      <p:sp>
        <p:nvSpPr>
          <p:cNvPr id="3" name="Espace réservé du contenu 2">
            <a:extLst>
              <a:ext uri="{FF2B5EF4-FFF2-40B4-BE49-F238E27FC236}">
                <a16:creationId xmlns:a16="http://schemas.microsoft.com/office/drawing/2014/main" id="{8351FF85-A251-47F1-8410-3D62A53A6DA6}"/>
              </a:ext>
            </a:extLst>
          </p:cNvPr>
          <p:cNvSpPr>
            <a:spLocks noGrp="1"/>
          </p:cNvSpPr>
          <p:nvPr>
            <p:ph idx="1"/>
          </p:nvPr>
        </p:nvSpPr>
        <p:spPr>
          <a:xfrm>
            <a:off x="783387" y="2254102"/>
            <a:ext cx="4947221" cy="3650344"/>
          </a:xfrm>
        </p:spPr>
        <p:txBody>
          <a:bodyPr>
            <a:normAutofit/>
          </a:bodyPr>
          <a:lstStyle/>
          <a:p>
            <a:r>
              <a:rPr lang="fr-FR">
                <a:solidFill>
                  <a:srgbClr val="FFFFFF"/>
                </a:solidFill>
              </a:rPr>
              <a:t>L’iléostomie est de couleur rouge vif. </a:t>
            </a:r>
          </a:p>
          <a:p>
            <a:r>
              <a:rPr lang="fr-FR">
                <a:solidFill>
                  <a:srgbClr val="FFFFFF"/>
                </a:solidFill>
              </a:rPr>
              <a:t>Généralement de forme ronde, elle peut être ovale ou légèrement étirée (allongée). </a:t>
            </a:r>
          </a:p>
          <a:p>
            <a:r>
              <a:rPr lang="fr-FR">
                <a:solidFill>
                  <a:srgbClr val="FFFFFF"/>
                </a:solidFill>
              </a:rPr>
              <a:t>Juste après l’intervention chirurgicale, l’iléostomie sera enflée mais ce gonflement diminuera pendant les 6 à 8 semaines suivant l’opération. </a:t>
            </a:r>
          </a:p>
          <a:p>
            <a:r>
              <a:rPr lang="fr-FR">
                <a:solidFill>
                  <a:srgbClr val="FFFFFF"/>
                </a:solidFill>
              </a:rPr>
              <a:t>La taille moyenne d’une iléostomie se situe entre 2 et 4 cm de diamètre et dépassera de l’abdomen d’environ 3 à 4 cm.</a:t>
            </a:r>
          </a:p>
        </p:txBody>
      </p:sp>
    </p:spTree>
    <p:extLst>
      <p:ext uri="{BB962C8B-B14F-4D97-AF65-F5344CB8AC3E}">
        <p14:creationId xmlns:p14="http://schemas.microsoft.com/office/powerpoint/2010/main" val="899423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ducation du patient à lautosoin sur iléostomie">
            <a:hlinkClick r:id="" action="ppaction://media"/>
            <a:extLst>
              <a:ext uri="{FF2B5EF4-FFF2-40B4-BE49-F238E27FC236}">
                <a16:creationId xmlns:a16="http://schemas.microsoft.com/office/drawing/2014/main" id="{C2B3D86E-ACC6-4CF0-AB1E-D5BFF3793DC9}"/>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2567587" y="695620"/>
            <a:ext cx="6950075" cy="5213350"/>
          </a:xfrm>
        </p:spPr>
      </p:pic>
    </p:spTree>
    <p:extLst>
      <p:ext uri="{BB962C8B-B14F-4D97-AF65-F5344CB8AC3E}">
        <p14:creationId xmlns:p14="http://schemas.microsoft.com/office/powerpoint/2010/main" val="59106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8DA100-FDAB-4124-AB14-62BB76BA2CE3}"/>
              </a:ext>
            </a:extLst>
          </p:cNvPr>
          <p:cNvSpPr>
            <a:spLocks noGrp="1"/>
          </p:cNvSpPr>
          <p:nvPr>
            <p:ph type="title"/>
          </p:nvPr>
        </p:nvSpPr>
        <p:spPr/>
        <p:txBody>
          <a:bodyPr/>
          <a:lstStyle/>
          <a:p>
            <a:r>
              <a:rPr lang="fr-FR" dirty="0"/>
              <a:t>colostomie</a:t>
            </a:r>
          </a:p>
        </p:txBody>
      </p:sp>
      <p:sp>
        <p:nvSpPr>
          <p:cNvPr id="3" name="Espace réservé du contenu 2">
            <a:extLst>
              <a:ext uri="{FF2B5EF4-FFF2-40B4-BE49-F238E27FC236}">
                <a16:creationId xmlns:a16="http://schemas.microsoft.com/office/drawing/2014/main" id="{501711C3-82E0-461F-820F-5BABE36624B6}"/>
              </a:ext>
            </a:extLst>
          </p:cNvPr>
          <p:cNvSpPr>
            <a:spLocks noGrp="1"/>
          </p:cNvSpPr>
          <p:nvPr>
            <p:ph idx="1"/>
          </p:nvPr>
        </p:nvSpPr>
        <p:spPr/>
        <p:txBody>
          <a:bodyPr/>
          <a:lstStyle/>
          <a:p>
            <a:r>
              <a:rPr lang="fr-FR" dirty="0"/>
              <a:t>Le terme colostomie désigne toutes les stomies mises en place chirurgicalement sur le côlon.</a:t>
            </a:r>
          </a:p>
          <a:p>
            <a:r>
              <a:rPr lang="fr-FR" dirty="0"/>
              <a:t>Localisations: La colostomie peut être située au niveau du côlon ascendant, du côlon transverse, du côlon descendant ou du côlon sigmoïde. Selon la localisation, on pratique une </a:t>
            </a:r>
            <a:r>
              <a:rPr lang="fr-FR" dirty="0" err="1"/>
              <a:t>transversostomie</a:t>
            </a:r>
            <a:r>
              <a:rPr lang="fr-FR" dirty="0"/>
              <a:t>, une </a:t>
            </a:r>
            <a:r>
              <a:rPr lang="fr-FR" dirty="0" err="1"/>
              <a:t>caecostomie</a:t>
            </a:r>
            <a:r>
              <a:rPr lang="fr-FR" dirty="0"/>
              <a:t> ou une </a:t>
            </a:r>
            <a:r>
              <a:rPr lang="fr-FR" dirty="0" err="1"/>
              <a:t>sigmoïdostomie</a:t>
            </a:r>
            <a:r>
              <a:rPr lang="fr-FR" dirty="0"/>
              <a:t>. La </a:t>
            </a:r>
            <a:r>
              <a:rPr lang="fr-FR" dirty="0" err="1"/>
              <a:t>transversostomie</a:t>
            </a:r>
            <a:r>
              <a:rPr lang="fr-FR" dirty="0"/>
              <a:t> se situe généralement dans la partie supérieure de l'abdomen, la colostomie dans la partie inférieure de l'abdomen. </a:t>
            </a:r>
          </a:p>
          <a:p>
            <a:r>
              <a:rPr lang="fr-FR" dirty="0"/>
              <a:t>Plus la colostomie se rapproche de l’iléon (colostomie transverse et colostomie droite), plus les selles seront liquides et corrosives comme celles de l’iléostomie.</a:t>
            </a:r>
          </a:p>
          <a:p>
            <a:r>
              <a:rPr lang="fr-FR" dirty="0"/>
              <a:t>Une colostomie peut être temporaire ou définitive.</a:t>
            </a:r>
          </a:p>
        </p:txBody>
      </p:sp>
      <p:pic>
        <p:nvPicPr>
          <p:cNvPr id="4" name="Picture 2">
            <a:extLst>
              <a:ext uri="{FF2B5EF4-FFF2-40B4-BE49-F238E27FC236}">
                <a16:creationId xmlns:a16="http://schemas.microsoft.com/office/drawing/2014/main" id="{B10B4A8D-2195-49D7-86B3-EAC91EC4C3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391" t="4940" r="7586" b="7638"/>
          <a:stretch/>
        </p:blipFill>
        <p:spPr bwMode="auto">
          <a:xfrm rot="5400000">
            <a:off x="7961870" y="2860595"/>
            <a:ext cx="1933830" cy="566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080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F28DDD-9641-43BA-944D-79B0687051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2BAD4C-6EA9-4F10-92D4-A1C8C53DAEE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2AA2954-062E-4B72-A97B-0B066FB156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DD5F866-AD72-475A-B6C6-54E4577D4A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10CA29A6-E0B1-40CD-ADF7-7B8E932A32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F73B0A94-EC62-4CC6-AA4E-2A6E66E6F24C}"/>
              </a:ext>
            </a:extLst>
          </p:cNvPr>
          <p:cNvSpPr>
            <a:spLocks noGrp="1"/>
          </p:cNvSpPr>
          <p:nvPr>
            <p:ph type="title"/>
          </p:nvPr>
        </p:nvSpPr>
        <p:spPr>
          <a:xfrm>
            <a:off x="746228" y="1037967"/>
            <a:ext cx="3054091" cy="4709131"/>
          </a:xfrm>
        </p:spPr>
        <p:txBody>
          <a:bodyPr anchor="ctr">
            <a:normAutofit/>
          </a:bodyPr>
          <a:lstStyle/>
          <a:p>
            <a:r>
              <a:rPr lang="fr-FR">
                <a:solidFill>
                  <a:schemeClr val="accent1"/>
                </a:solidFill>
              </a:rPr>
              <a:t>Structure du cours</a:t>
            </a:r>
          </a:p>
        </p:txBody>
      </p:sp>
      <p:graphicFrame>
        <p:nvGraphicFramePr>
          <p:cNvPr id="5" name="Espace réservé du contenu 2"/>
          <p:cNvGraphicFramePr>
            <a:graphicFrameLocks noGrp="1"/>
          </p:cNvGraphicFramePr>
          <p:nvPr>
            <p:ph idx="1"/>
            <p:extLst>
              <p:ext uri="{D42A27DB-BD31-4B8C-83A1-F6EECF244321}">
                <p14:modId xmlns:p14="http://schemas.microsoft.com/office/powerpoint/2010/main" val="2481279255"/>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697742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2B7D02C-F642-492B-8E97-FDE1C0FDA3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47415D-11C2-4BA0-A3EE-E0DA219B3A0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A2D0BA34-24BC-4C63-945A-90AA854E1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2884311E-BBB9-41CD-A6D9-AF9FCA40E296}"/>
              </a:ext>
            </a:extLst>
          </p:cNvPr>
          <p:cNvSpPr>
            <a:spLocks noGrp="1"/>
          </p:cNvSpPr>
          <p:nvPr>
            <p:ph type="title"/>
          </p:nvPr>
        </p:nvSpPr>
        <p:spPr>
          <a:xfrm>
            <a:off x="581192" y="1507414"/>
            <a:ext cx="5120255" cy="3903332"/>
          </a:xfrm>
        </p:spPr>
        <p:txBody>
          <a:bodyPr anchor="t">
            <a:normAutofit/>
          </a:bodyPr>
          <a:lstStyle/>
          <a:p>
            <a:r>
              <a:rPr lang="fr-FR" sz="4000" dirty="0">
                <a:solidFill>
                  <a:schemeClr val="accent2"/>
                </a:solidFill>
              </a:rPr>
              <a:t>colostomie</a:t>
            </a:r>
          </a:p>
        </p:txBody>
      </p:sp>
      <p:sp>
        <p:nvSpPr>
          <p:cNvPr id="3" name="Espace réservé du contenu 2">
            <a:extLst>
              <a:ext uri="{FF2B5EF4-FFF2-40B4-BE49-F238E27FC236}">
                <a16:creationId xmlns:a16="http://schemas.microsoft.com/office/drawing/2014/main" id="{E0BC03D8-1838-4B83-9524-5C98E7A939AF}"/>
              </a:ext>
            </a:extLst>
          </p:cNvPr>
          <p:cNvSpPr>
            <a:spLocks noGrp="1"/>
          </p:cNvSpPr>
          <p:nvPr>
            <p:ph idx="1"/>
          </p:nvPr>
        </p:nvSpPr>
        <p:spPr>
          <a:xfrm>
            <a:off x="6400800" y="1507415"/>
            <a:ext cx="5210007" cy="3903331"/>
          </a:xfrm>
          <a:ln w="57150">
            <a:noFill/>
          </a:ln>
        </p:spPr>
        <p:txBody>
          <a:bodyPr anchor="t">
            <a:normAutofit/>
          </a:bodyPr>
          <a:lstStyle/>
          <a:p>
            <a:pPr>
              <a:lnSpc>
                <a:spcPct val="90000"/>
              </a:lnSpc>
            </a:pPr>
            <a:r>
              <a:rPr lang="fr-FR" sz="1400"/>
              <a:t>Une colostomie peut être terminale (un seul orifice) ou latérale (deux orifices). </a:t>
            </a:r>
          </a:p>
          <a:p>
            <a:pPr>
              <a:lnSpc>
                <a:spcPct val="90000"/>
              </a:lnSpc>
            </a:pPr>
            <a:r>
              <a:rPr lang="fr-FR" sz="1400"/>
              <a:t>En cas de colostomie terminale on réalise un passage sous péritonéal de l’extrémité colique (trajet en chicane) afin de limiter les risques de prolapsus. </a:t>
            </a:r>
          </a:p>
          <a:p>
            <a:pPr>
              <a:lnSpc>
                <a:spcPct val="90000"/>
              </a:lnSpc>
            </a:pPr>
            <a:r>
              <a:rPr lang="fr-FR" sz="1400"/>
              <a:t>La consistance des selles varie selon la topographie de l’extrémité extériorisée et selon le régime alimentaire : s’il s’agit du côlon transverse droit les selles sont liquides et un régime sans résidu associé à un traitement ralentisseur du transit peut s’avérer nécessaire. </a:t>
            </a:r>
          </a:p>
          <a:p>
            <a:pPr>
              <a:lnSpc>
                <a:spcPct val="90000"/>
              </a:lnSpc>
            </a:pPr>
            <a:r>
              <a:rPr lang="fr-FR" sz="1400"/>
              <a:t>S’il s’agit du côlon transverse gauche les selles sont plus pâteuses. S’il s’agit du côlon gauche, les selles sont en général solides et l’alimentation normale est possible. </a:t>
            </a:r>
          </a:p>
          <a:p>
            <a:pPr>
              <a:lnSpc>
                <a:spcPct val="90000"/>
              </a:lnSpc>
            </a:pPr>
            <a:r>
              <a:rPr lang="fr-FR" sz="1400"/>
              <a:t>Les colostomies du côlon transverse droit et du côlon transverse gauche sont plus souvent latérales et temporaires, à l’opposé celles du côlon gauche sont dans 65% des cas terminales et définitives. </a:t>
            </a:r>
          </a:p>
        </p:txBody>
      </p:sp>
      <p:pic>
        <p:nvPicPr>
          <p:cNvPr id="9" name="Image 8">
            <a:extLst>
              <a:ext uri="{FF2B5EF4-FFF2-40B4-BE49-F238E27FC236}">
                <a16:creationId xmlns:a16="http://schemas.microsoft.com/office/drawing/2014/main" id="{B3EA60FC-2C60-42A5-8975-1F3FCA7FF1B0}"/>
              </a:ext>
            </a:extLst>
          </p:cNvPr>
          <p:cNvPicPr>
            <a:picLocks noChangeAspect="1"/>
          </p:cNvPicPr>
          <p:nvPr/>
        </p:nvPicPr>
        <p:blipFill rotWithShape="1">
          <a:blip r:embed="rId2"/>
          <a:srcRect l="50000" t="25022" r="20584" b="32795"/>
          <a:stretch/>
        </p:blipFill>
        <p:spPr>
          <a:xfrm>
            <a:off x="1311290" y="2420800"/>
            <a:ext cx="4020252" cy="3242951"/>
          </a:xfrm>
          <a:prstGeom prst="rect">
            <a:avLst/>
          </a:prstGeom>
        </p:spPr>
      </p:pic>
    </p:spTree>
    <p:extLst>
      <p:ext uri="{BB962C8B-B14F-4D97-AF65-F5344CB8AC3E}">
        <p14:creationId xmlns:p14="http://schemas.microsoft.com/office/powerpoint/2010/main" val="359194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96C2E6-A302-48BF-8925-E560E3AA16D8}"/>
              </a:ext>
            </a:extLst>
          </p:cNvPr>
          <p:cNvSpPr>
            <a:spLocks noGrp="1"/>
          </p:cNvSpPr>
          <p:nvPr>
            <p:ph type="title"/>
          </p:nvPr>
        </p:nvSpPr>
        <p:spPr/>
        <p:txBody>
          <a:bodyPr/>
          <a:lstStyle/>
          <a:p>
            <a:r>
              <a:rPr lang="fr-FR" dirty="0"/>
              <a:t>Colostomie </a:t>
            </a:r>
          </a:p>
        </p:txBody>
      </p:sp>
      <p:sp>
        <p:nvSpPr>
          <p:cNvPr id="3" name="Espace réservé du contenu 2">
            <a:extLst>
              <a:ext uri="{FF2B5EF4-FFF2-40B4-BE49-F238E27FC236}">
                <a16:creationId xmlns:a16="http://schemas.microsoft.com/office/drawing/2014/main" id="{2639C2FA-D393-4737-B13E-BFAAC3765F71}"/>
              </a:ext>
            </a:extLst>
          </p:cNvPr>
          <p:cNvSpPr>
            <a:spLocks noGrp="1"/>
          </p:cNvSpPr>
          <p:nvPr>
            <p:ph idx="1"/>
          </p:nvPr>
        </p:nvSpPr>
        <p:spPr/>
        <p:txBody>
          <a:bodyPr/>
          <a:lstStyle/>
          <a:p>
            <a:r>
              <a:rPr lang="fr-FR" dirty="0"/>
              <a:t>Les selles d’une colostomie sont recueillies dans une poche fixée par un adhésif (protecteur cutané) à votre abdomen. </a:t>
            </a:r>
          </a:p>
          <a:p>
            <a:r>
              <a:rPr lang="fr-FR" dirty="0"/>
              <a:t>La plupart des personnes qui ont une colostomie utilisent une poche fermée mais doivent apprendre à utiliser une poche </a:t>
            </a:r>
            <a:r>
              <a:rPr lang="fr-FR" dirty="0" err="1"/>
              <a:t>vidable</a:t>
            </a:r>
            <a:r>
              <a:rPr lang="fr-FR" dirty="0"/>
              <a:t>. En effet, quelquefois (par exemple, en cas de diarrhée), la poche ne peut contenir toutes les selles et doit être vidée. </a:t>
            </a:r>
          </a:p>
          <a:p>
            <a:r>
              <a:rPr lang="fr-FR" dirty="0"/>
              <a:t>La poche sera changé probablement tous les jours et le protecteur sera changé en même temps que la poche (si appareillage 1 pièce) ou tous les 2 à 3 jours (si appareillage 2 pièces). Il existe  des poches dotées d’un protecteur cutané qui n’irrite pas la peau et munie d’un matériau doux (voile en non-tissé). </a:t>
            </a:r>
          </a:p>
        </p:txBody>
      </p:sp>
    </p:spTree>
    <p:extLst>
      <p:ext uri="{BB962C8B-B14F-4D97-AF65-F5344CB8AC3E}">
        <p14:creationId xmlns:p14="http://schemas.microsoft.com/office/powerpoint/2010/main" val="3068348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1596D0-722C-4617-86A6-5445AE94C384}"/>
              </a:ext>
            </a:extLst>
          </p:cNvPr>
          <p:cNvSpPr>
            <a:spLocks noGrp="1"/>
          </p:cNvSpPr>
          <p:nvPr>
            <p:ph type="title"/>
          </p:nvPr>
        </p:nvSpPr>
        <p:spPr/>
        <p:txBody>
          <a:bodyPr/>
          <a:lstStyle/>
          <a:p>
            <a:r>
              <a:rPr lang="fr-FR" dirty="0"/>
              <a:t>Indications</a:t>
            </a:r>
          </a:p>
        </p:txBody>
      </p:sp>
      <p:sp>
        <p:nvSpPr>
          <p:cNvPr id="3" name="Espace réservé du contenu 2">
            <a:extLst>
              <a:ext uri="{FF2B5EF4-FFF2-40B4-BE49-F238E27FC236}">
                <a16:creationId xmlns:a16="http://schemas.microsoft.com/office/drawing/2014/main" id="{DD10084E-12BC-497D-BC25-1DACE223D283}"/>
              </a:ext>
            </a:extLst>
          </p:cNvPr>
          <p:cNvSpPr>
            <a:spLocks noGrp="1"/>
          </p:cNvSpPr>
          <p:nvPr>
            <p:ph idx="1"/>
          </p:nvPr>
        </p:nvSpPr>
        <p:spPr/>
        <p:txBody>
          <a:bodyPr/>
          <a:lstStyle/>
          <a:p>
            <a:pPr marL="0" indent="0">
              <a:buNone/>
            </a:pPr>
            <a:r>
              <a:rPr lang="fr-FR" dirty="0"/>
              <a:t>Les raisons les plus fréquentes de pratiquer une colostomie sont</a:t>
            </a:r>
          </a:p>
          <a:p>
            <a:r>
              <a:rPr lang="fr-FR" dirty="0"/>
              <a:t> un carcinome de l'intestin, </a:t>
            </a:r>
          </a:p>
          <a:p>
            <a:r>
              <a:rPr lang="fr-FR" dirty="0"/>
              <a:t>les maladies intestinales inflammatoires de l'intestin, </a:t>
            </a:r>
          </a:p>
          <a:p>
            <a:r>
              <a:rPr lang="fr-FR" dirty="0"/>
              <a:t>la polypose adénomateuse familiale,</a:t>
            </a:r>
          </a:p>
          <a:p>
            <a:r>
              <a:rPr lang="fr-FR" dirty="0"/>
              <a:t>des traumatismes, </a:t>
            </a:r>
          </a:p>
          <a:p>
            <a:r>
              <a:rPr lang="fr-FR" dirty="0"/>
              <a:t>des anomalies congénitales,</a:t>
            </a:r>
          </a:p>
          <a:p>
            <a:r>
              <a:rPr lang="fr-FR" dirty="0"/>
              <a:t>l'incontinence fécale</a:t>
            </a:r>
            <a:r>
              <a:rPr lang="fr-FR" b="1" dirty="0"/>
              <a:t> </a:t>
            </a:r>
            <a:endParaRPr lang="fr-FR" dirty="0"/>
          </a:p>
        </p:txBody>
      </p:sp>
    </p:spTree>
    <p:extLst>
      <p:ext uri="{BB962C8B-B14F-4D97-AF65-F5344CB8AC3E}">
        <p14:creationId xmlns:p14="http://schemas.microsoft.com/office/powerpoint/2010/main" val="807822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36F6DB7-CF8D-494A-82F6-13B58DCA98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7E5194-6E82-4A44-99C3-FE7D87F3413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80E5C91-3840-45CD-9550-6827663152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5034" y="619125"/>
            <a:ext cx="7499291"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du contenu 4">
            <a:extLst>
              <a:ext uri="{FF2B5EF4-FFF2-40B4-BE49-F238E27FC236}">
                <a16:creationId xmlns:a16="http://schemas.microsoft.com/office/drawing/2014/main" id="{3C64884F-826F-4167-8CDC-10826C74CD4D}"/>
              </a:ext>
            </a:extLst>
          </p:cNvPr>
          <p:cNvPicPr>
            <a:picLocks noChangeAspect="1"/>
          </p:cNvPicPr>
          <p:nvPr/>
        </p:nvPicPr>
        <p:blipFill rotWithShape="1">
          <a:blip r:embed="rId2"/>
          <a:srcRect l="30077" t="18085" r="28824" b="34601"/>
          <a:stretch/>
        </p:blipFill>
        <p:spPr>
          <a:xfrm>
            <a:off x="4568800" y="1205123"/>
            <a:ext cx="6866506" cy="4446479"/>
          </a:xfrm>
          <a:prstGeom prst="rect">
            <a:avLst/>
          </a:prstGeom>
        </p:spPr>
      </p:pic>
      <p:sp>
        <p:nvSpPr>
          <p:cNvPr id="2" name="Titre 1">
            <a:extLst>
              <a:ext uri="{FF2B5EF4-FFF2-40B4-BE49-F238E27FC236}">
                <a16:creationId xmlns:a16="http://schemas.microsoft.com/office/drawing/2014/main" id="{C9AB7988-E0AB-4CF4-8198-64BE9E8D132B}"/>
              </a:ext>
            </a:extLst>
          </p:cNvPr>
          <p:cNvSpPr>
            <a:spLocks noGrp="1"/>
          </p:cNvSpPr>
          <p:nvPr>
            <p:ph type="title"/>
          </p:nvPr>
        </p:nvSpPr>
        <p:spPr>
          <a:xfrm>
            <a:off x="764110" y="826346"/>
            <a:ext cx="3171905" cy="1013800"/>
          </a:xfrm>
        </p:spPr>
        <p:txBody>
          <a:bodyPr>
            <a:normAutofit/>
          </a:bodyPr>
          <a:lstStyle/>
          <a:p>
            <a:r>
              <a:rPr lang="fr-FR" sz="2400">
                <a:solidFill>
                  <a:srgbClr val="FFFFFF"/>
                </a:solidFill>
              </a:rPr>
              <a:t>appareillage</a:t>
            </a:r>
          </a:p>
        </p:txBody>
      </p:sp>
      <p:sp>
        <p:nvSpPr>
          <p:cNvPr id="10" name="Content Placeholder 9"/>
          <p:cNvSpPr>
            <a:spLocks noGrp="1"/>
          </p:cNvSpPr>
          <p:nvPr>
            <p:ph idx="1"/>
          </p:nvPr>
        </p:nvSpPr>
        <p:spPr>
          <a:xfrm>
            <a:off x="764110" y="2052084"/>
            <a:ext cx="3033249" cy="3856229"/>
          </a:xfrm>
        </p:spPr>
        <p:txBody>
          <a:bodyPr anchor="t">
            <a:normAutofit/>
          </a:bodyPr>
          <a:lstStyle/>
          <a:p>
            <a:pPr marL="0" indent="0">
              <a:buNone/>
            </a:pPr>
            <a:r>
              <a:rPr lang="en-US" sz="1600" dirty="0" err="1">
                <a:solidFill>
                  <a:srgbClr val="FFFFFF"/>
                </a:solidFill>
              </a:rPr>
              <a:t>Poche</a:t>
            </a:r>
            <a:r>
              <a:rPr lang="en-US" sz="1600" dirty="0">
                <a:solidFill>
                  <a:srgbClr val="FFFFFF"/>
                </a:solidFill>
              </a:rPr>
              <a:t> </a:t>
            </a:r>
            <a:r>
              <a:rPr lang="en-US" sz="1600" dirty="0" err="1">
                <a:solidFill>
                  <a:srgbClr val="FFFFFF"/>
                </a:solidFill>
              </a:rPr>
              <a:t>fermée</a:t>
            </a:r>
            <a:r>
              <a:rPr lang="en-US" sz="1600" dirty="0">
                <a:solidFill>
                  <a:srgbClr val="FFFFFF"/>
                </a:solidFill>
              </a:rPr>
              <a:t> + </a:t>
            </a:r>
            <a:r>
              <a:rPr lang="en-US" sz="1600" dirty="0" err="1">
                <a:solidFill>
                  <a:srgbClr val="FFFFFF"/>
                </a:solidFill>
              </a:rPr>
              <a:t>filtre</a:t>
            </a:r>
            <a:r>
              <a:rPr lang="en-US" sz="1600" dirty="0">
                <a:solidFill>
                  <a:srgbClr val="FFFFFF"/>
                </a:solidFill>
              </a:rPr>
              <a:t> </a:t>
            </a:r>
            <a:r>
              <a:rPr lang="en-US" sz="1600" dirty="0" err="1">
                <a:solidFill>
                  <a:srgbClr val="FFFFFF"/>
                </a:solidFill>
              </a:rPr>
              <a:t>charbon</a:t>
            </a:r>
            <a:endParaRPr lang="en-US" sz="1600" dirty="0">
              <a:solidFill>
                <a:srgbClr val="FFFFFF"/>
              </a:solidFill>
            </a:endParaRPr>
          </a:p>
          <a:p>
            <a:pPr marL="0" indent="0">
              <a:buNone/>
            </a:pPr>
            <a:r>
              <a:rPr lang="en-US" sz="1600" dirty="0">
                <a:solidFill>
                  <a:srgbClr val="FFFFFF"/>
                </a:solidFill>
              </a:rPr>
              <a:t> </a:t>
            </a:r>
            <a:r>
              <a:rPr lang="en-US" sz="1600" dirty="0" err="1">
                <a:solidFill>
                  <a:srgbClr val="FFFFFF"/>
                </a:solidFill>
              </a:rPr>
              <a:t>Vidables</a:t>
            </a:r>
            <a:r>
              <a:rPr lang="en-US" sz="1600" dirty="0">
                <a:solidFill>
                  <a:srgbClr val="FFFFFF"/>
                </a:solidFill>
              </a:rPr>
              <a:t>,  </a:t>
            </a:r>
            <a:r>
              <a:rPr lang="en-US" sz="1600" dirty="0" err="1">
                <a:solidFill>
                  <a:srgbClr val="FFFFFF"/>
                </a:solidFill>
              </a:rPr>
              <a:t>vidangeables</a:t>
            </a:r>
            <a:endParaRPr lang="en-US" sz="1600" dirty="0">
              <a:solidFill>
                <a:srgbClr val="FFFFFF"/>
              </a:solidFill>
            </a:endParaRPr>
          </a:p>
          <a:p>
            <a:pPr marL="0" indent="0">
              <a:buNone/>
            </a:pPr>
            <a:r>
              <a:rPr lang="en-US" sz="1600" dirty="0" err="1">
                <a:solidFill>
                  <a:srgbClr val="FFFFFF"/>
                </a:solidFill>
              </a:rPr>
              <a:t>Poche</a:t>
            </a:r>
            <a:r>
              <a:rPr lang="en-US" sz="1600" dirty="0">
                <a:solidFill>
                  <a:srgbClr val="FFFFFF"/>
                </a:solidFill>
              </a:rPr>
              <a:t> opaque et </a:t>
            </a:r>
            <a:r>
              <a:rPr lang="en-US" sz="1600" dirty="0" err="1">
                <a:solidFill>
                  <a:srgbClr val="FFFFFF"/>
                </a:solidFill>
              </a:rPr>
              <a:t>transparente</a:t>
            </a:r>
            <a:endParaRPr lang="en-US" sz="1600" dirty="0">
              <a:solidFill>
                <a:srgbClr val="FFFFFF"/>
              </a:solidFill>
            </a:endParaRPr>
          </a:p>
          <a:p>
            <a:pPr marL="0" indent="0">
              <a:buNone/>
            </a:pPr>
            <a:r>
              <a:rPr lang="fr-FR" sz="1600" dirty="0">
                <a:solidFill>
                  <a:srgbClr val="FFFFFF"/>
                </a:solidFill>
              </a:rPr>
              <a:t>Support à découper et prédécoupé</a:t>
            </a:r>
          </a:p>
          <a:p>
            <a:pPr marL="0" indent="0">
              <a:buNone/>
            </a:pPr>
            <a:r>
              <a:rPr lang="fr-FR" sz="1600" dirty="0">
                <a:solidFill>
                  <a:srgbClr val="FFFFFF"/>
                </a:solidFill>
              </a:rPr>
              <a:t>Changement de la poche 1 à 2 fois par jour</a:t>
            </a:r>
          </a:p>
          <a:p>
            <a:pPr marL="0" indent="0">
              <a:buNone/>
            </a:pPr>
            <a:r>
              <a:rPr lang="fr-FR" sz="1600" dirty="0">
                <a:solidFill>
                  <a:srgbClr val="FFFFFF"/>
                </a:solidFill>
              </a:rPr>
              <a:t>Changement du support tous les 2 ou 3 jours</a:t>
            </a:r>
          </a:p>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sz="1600" dirty="0">
              <a:solidFill>
                <a:srgbClr val="FFFFFF"/>
              </a:solidFill>
            </a:endParaRPr>
          </a:p>
        </p:txBody>
      </p:sp>
    </p:spTree>
    <p:extLst>
      <p:ext uri="{BB962C8B-B14F-4D97-AF65-F5344CB8AC3E}">
        <p14:creationId xmlns:p14="http://schemas.microsoft.com/office/powerpoint/2010/main" val="627350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9A26B8-6C4E-452B-ADD3-ED324A7AB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4167E1-E2B0-4192-8DA2-6967DDFF87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5F09389-6A8E-46D6-B5F4-A3C55FAE6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cintre, carte, emporte-pièce, dessin au trait&#10;&#10;Description générée avec un niveau de confiance très élevé">
            <a:extLst>
              <a:ext uri="{FF2B5EF4-FFF2-40B4-BE49-F238E27FC236}">
                <a16:creationId xmlns:a16="http://schemas.microsoft.com/office/drawing/2014/main" id="{E9DA191B-6FB3-4F20-A4F8-EACF98EF4317}"/>
              </a:ext>
            </a:extLst>
          </p:cNvPr>
          <p:cNvPicPr>
            <a:picLocks noChangeAspect="1"/>
          </p:cNvPicPr>
          <p:nvPr/>
        </p:nvPicPr>
        <p:blipFill>
          <a:blip r:embed="rId2"/>
          <a:stretch>
            <a:fillRect/>
          </a:stretch>
        </p:blipFill>
        <p:spPr>
          <a:xfrm>
            <a:off x="7095882" y="960723"/>
            <a:ext cx="3696878" cy="4945656"/>
          </a:xfrm>
          <a:prstGeom prst="rect">
            <a:avLst/>
          </a:prstGeom>
        </p:spPr>
      </p:pic>
      <p:sp>
        <p:nvSpPr>
          <p:cNvPr id="15" name="Rectangle 14">
            <a:extLst>
              <a:ext uri="{FF2B5EF4-FFF2-40B4-BE49-F238E27FC236}">
                <a16:creationId xmlns:a16="http://schemas.microsoft.com/office/drawing/2014/main" id="{D03E4FEE-2E6A-44AB-B6BA-C1AD0CD6D9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817EB59-13B3-43DA-9B91-A7CC174A6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9E866D9F-FD91-4721-93A9-933279385B5F}"/>
              </a:ext>
            </a:extLst>
          </p:cNvPr>
          <p:cNvSpPr>
            <a:spLocks noGrp="1"/>
          </p:cNvSpPr>
          <p:nvPr>
            <p:ph type="title"/>
          </p:nvPr>
        </p:nvSpPr>
        <p:spPr>
          <a:xfrm>
            <a:off x="762121" y="960723"/>
            <a:ext cx="4968489" cy="1013800"/>
          </a:xfrm>
        </p:spPr>
        <p:txBody>
          <a:bodyPr>
            <a:normAutofit/>
          </a:bodyPr>
          <a:lstStyle/>
          <a:p>
            <a:r>
              <a:rPr lang="fr-FR">
                <a:solidFill>
                  <a:srgbClr val="FFFFFF"/>
                </a:solidFill>
              </a:rPr>
              <a:t>urostomie</a:t>
            </a:r>
          </a:p>
        </p:txBody>
      </p:sp>
      <p:sp>
        <p:nvSpPr>
          <p:cNvPr id="3" name="Espace réservé du contenu 2">
            <a:extLst>
              <a:ext uri="{FF2B5EF4-FFF2-40B4-BE49-F238E27FC236}">
                <a16:creationId xmlns:a16="http://schemas.microsoft.com/office/drawing/2014/main" id="{A680C64B-2E89-4842-94CB-1367C7398305}"/>
              </a:ext>
            </a:extLst>
          </p:cNvPr>
          <p:cNvSpPr>
            <a:spLocks noGrp="1"/>
          </p:cNvSpPr>
          <p:nvPr>
            <p:ph idx="1"/>
          </p:nvPr>
        </p:nvSpPr>
        <p:spPr>
          <a:xfrm>
            <a:off x="783387" y="2254102"/>
            <a:ext cx="4947221" cy="3650344"/>
          </a:xfrm>
        </p:spPr>
        <p:txBody>
          <a:bodyPr>
            <a:normAutofit/>
          </a:bodyPr>
          <a:lstStyle/>
          <a:p>
            <a:r>
              <a:rPr lang="fr-FR">
                <a:solidFill>
                  <a:srgbClr val="FFFFFF"/>
                </a:solidFill>
              </a:rPr>
              <a:t>Une urostomie est une stomie (ouverture chirurgicale) créée pour drainer l’urine. Une urostomie permet à l’urine de s’écouler du corps après que la vessie ait été retirée ou court-circuitée. </a:t>
            </a:r>
          </a:p>
          <a:p>
            <a:r>
              <a:rPr lang="fr-FR">
                <a:solidFill>
                  <a:srgbClr val="FFFFFF"/>
                </a:solidFill>
              </a:rPr>
              <a:t>Une urostomie peut aussi être appelée dérivation urinaire. Chez la personne ayant une urostomie, l’urine ne peut plus être éliminée par l’urètre. Elle l’est plutôt par le biais de l’urostomie.</a:t>
            </a:r>
          </a:p>
        </p:txBody>
      </p:sp>
    </p:spTree>
    <p:extLst>
      <p:ext uri="{BB962C8B-B14F-4D97-AF65-F5344CB8AC3E}">
        <p14:creationId xmlns:p14="http://schemas.microsoft.com/office/powerpoint/2010/main" val="1631012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209EA6-FB9C-4E80-9B63-3BC4C0628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
            <a:ext cx="12192000"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D98868-D6DC-40C4-A67A-26D3EF9B9D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614407"/>
            <a:ext cx="750779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AECC2831-44D4-4BC0-8A8C-A4D405DD72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675" y="614407"/>
            <a:ext cx="3705384" cy="561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BA4CB565-2F71-480C-99AB-E8ACFFE44914}"/>
              </a:ext>
            </a:extLst>
          </p:cNvPr>
          <p:cNvPicPr>
            <a:picLocks noChangeAspect="1"/>
          </p:cNvPicPr>
          <p:nvPr/>
        </p:nvPicPr>
        <p:blipFill>
          <a:blip r:embed="rId2"/>
          <a:stretch>
            <a:fillRect/>
          </a:stretch>
        </p:blipFill>
        <p:spPr>
          <a:xfrm>
            <a:off x="793491" y="1086798"/>
            <a:ext cx="3036818" cy="4672889"/>
          </a:xfrm>
          <a:prstGeom prst="rect">
            <a:avLst/>
          </a:prstGeom>
        </p:spPr>
      </p:pic>
      <p:sp>
        <p:nvSpPr>
          <p:cNvPr id="2" name="Titre 1">
            <a:extLst>
              <a:ext uri="{FF2B5EF4-FFF2-40B4-BE49-F238E27FC236}">
                <a16:creationId xmlns:a16="http://schemas.microsoft.com/office/drawing/2014/main" id="{B057BBF7-8B03-4BE9-8234-AFEE3349276B}"/>
              </a:ext>
            </a:extLst>
          </p:cNvPr>
          <p:cNvSpPr>
            <a:spLocks noGrp="1"/>
          </p:cNvSpPr>
          <p:nvPr>
            <p:ph type="title"/>
          </p:nvPr>
        </p:nvSpPr>
        <p:spPr>
          <a:xfrm>
            <a:off x="4401850" y="702156"/>
            <a:ext cx="7208958" cy="1013800"/>
          </a:xfrm>
        </p:spPr>
        <p:txBody>
          <a:bodyPr>
            <a:normAutofit/>
          </a:bodyPr>
          <a:lstStyle/>
          <a:p>
            <a:r>
              <a:rPr lang="fr-FR" dirty="0"/>
              <a:t>Dérivation de Bricker </a:t>
            </a:r>
            <a:endParaRPr lang="fr-FR" dirty="0">
              <a:solidFill>
                <a:srgbClr val="FFFFFF"/>
              </a:solidFill>
            </a:endParaRPr>
          </a:p>
        </p:txBody>
      </p:sp>
      <p:sp>
        <p:nvSpPr>
          <p:cNvPr id="3" name="Espace réservé du contenu 2">
            <a:extLst>
              <a:ext uri="{FF2B5EF4-FFF2-40B4-BE49-F238E27FC236}">
                <a16:creationId xmlns:a16="http://schemas.microsoft.com/office/drawing/2014/main" id="{A20D151E-198B-41C5-83E8-F6C53113A1BA}"/>
              </a:ext>
            </a:extLst>
          </p:cNvPr>
          <p:cNvSpPr>
            <a:spLocks noGrp="1"/>
          </p:cNvSpPr>
          <p:nvPr>
            <p:ph idx="1"/>
          </p:nvPr>
        </p:nvSpPr>
        <p:spPr>
          <a:xfrm>
            <a:off x="4401849" y="2180496"/>
            <a:ext cx="7208957" cy="4045683"/>
          </a:xfrm>
        </p:spPr>
        <p:txBody>
          <a:bodyPr>
            <a:normAutofit/>
          </a:bodyPr>
          <a:lstStyle/>
          <a:p>
            <a:r>
              <a:rPr lang="fr-FR" dirty="0"/>
              <a:t>La plus courante est celle qui consiste à créer un conduit iléal.</a:t>
            </a:r>
          </a:p>
          <a:p>
            <a:r>
              <a:rPr lang="fr-FR" dirty="0"/>
              <a:t>Pour ce faire, le chirurgien enlève une petite partie du petit intestin (iléon). Ce petit bout d’intestin servira de canal – ou conduit – qui permettra l’évacuation de l’urine. Les quelques centimètres que le chirurgien retire pour le conduit iléal ne perturberont pas le fonctionnement de l’intestin. Le chirurgien reconnecte l’intestin qui continue de fonctionner comme auparavant. Le chirurgien ferme un bout du conduit, y insère les uretères et ramène la partie ouverte à travers la paroi abdominale. Cette nouvelle ouverture pratiquée sur l’abdomen s’appelle une stomie.</a:t>
            </a:r>
          </a:p>
          <a:p>
            <a:endParaRPr lang="fr-FR" dirty="0"/>
          </a:p>
        </p:txBody>
      </p:sp>
    </p:spTree>
    <p:extLst>
      <p:ext uri="{BB962C8B-B14F-4D97-AF65-F5344CB8AC3E}">
        <p14:creationId xmlns:p14="http://schemas.microsoft.com/office/powerpoint/2010/main" val="3752010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36F6DB7-CF8D-494A-82F6-13B58DCA98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0B7E5194-6E82-4A44-99C3-FE7D87F3413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880E5C91-3840-45CD-9550-6827663152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5034" y="619125"/>
            <a:ext cx="7499291"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1" name="Picture 2" descr="http://www.urofrance.org/sites/default/files/fileadmin/documents/data/FI/2012/ureterostomie-cutanee/fig1.png">
            <a:extLst>
              <a:ext uri="{FF2B5EF4-FFF2-40B4-BE49-F238E27FC236}">
                <a16:creationId xmlns:a16="http://schemas.microsoft.com/office/drawing/2014/main" id="{96202660-5432-42B6-B71F-B4C459C99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800" y="1685987"/>
            <a:ext cx="6866506" cy="348475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D2C223D5-DB17-48C7-AE1D-111321CD592B}"/>
              </a:ext>
            </a:extLst>
          </p:cNvPr>
          <p:cNvSpPr>
            <a:spLocks noGrp="1"/>
          </p:cNvSpPr>
          <p:nvPr>
            <p:ph type="title"/>
          </p:nvPr>
        </p:nvSpPr>
        <p:spPr>
          <a:xfrm>
            <a:off x="764110" y="826346"/>
            <a:ext cx="3171905" cy="1013800"/>
          </a:xfrm>
        </p:spPr>
        <p:txBody>
          <a:bodyPr>
            <a:normAutofit/>
          </a:bodyPr>
          <a:lstStyle/>
          <a:p>
            <a:r>
              <a:rPr lang="fr-FR" sz="2400">
                <a:solidFill>
                  <a:srgbClr val="FFFFFF"/>
                </a:solidFill>
              </a:rPr>
              <a:t>uretrostomie</a:t>
            </a:r>
          </a:p>
        </p:txBody>
      </p:sp>
      <p:sp>
        <p:nvSpPr>
          <p:cNvPr id="4103" name="Content Placeholder 4102"/>
          <p:cNvSpPr>
            <a:spLocks noGrp="1"/>
          </p:cNvSpPr>
          <p:nvPr>
            <p:ph idx="1"/>
          </p:nvPr>
        </p:nvSpPr>
        <p:spPr>
          <a:xfrm>
            <a:off x="764110" y="2052084"/>
            <a:ext cx="3033249" cy="3856229"/>
          </a:xfrm>
        </p:spPr>
        <p:txBody>
          <a:bodyPr anchor="t">
            <a:normAutofit/>
          </a:bodyPr>
          <a:lstStyle/>
          <a:p>
            <a:r>
              <a:rPr lang="en-US" sz="1600" dirty="0" err="1">
                <a:solidFill>
                  <a:srgbClr val="FFFFFF"/>
                </a:solidFill>
              </a:rPr>
              <a:t>Abouchement</a:t>
            </a:r>
            <a:r>
              <a:rPr lang="en-US" sz="1600" dirty="0">
                <a:solidFill>
                  <a:srgbClr val="FFFFFF"/>
                </a:solidFill>
              </a:rPr>
              <a:t> des </a:t>
            </a:r>
            <a:r>
              <a:rPr lang="en-US" sz="1600" dirty="0" err="1">
                <a:solidFill>
                  <a:srgbClr val="FFFFFF"/>
                </a:solidFill>
              </a:rPr>
              <a:t>deux</a:t>
            </a:r>
            <a:r>
              <a:rPr lang="en-US" sz="1600" dirty="0">
                <a:solidFill>
                  <a:srgbClr val="FFFFFF"/>
                </a:solidFill>
              </a:rPr>
              <a:t> </a:t>
            </a:r>
            <a:r>
              <a:rPr lang="en-US" sz="1600" dirty="0" err="1">
                <a:solidFill>
                  <a:srgbClr val="FFFFFF"/>
                </a:solidFill>
              </a:rPr>
              <a:t>urétéres</a:t>
            </a:r>
            <a:endParaRPr lang="en-US" sz="1600" dirty="0">
              <a:solidFill>
                <a:srgbClr val="FFFFFF"/>
              </a:solidFill>
            </a:endParaRPr>
          </a:p>
        </p:txBody>
      </p:sp>
      <p:pic>
        <p:nvPicPr>
          <p:cNvPr id="4" name="Image 3">
            <a:extLst>
              <a:ext uri="{FF2B5EF4-FFF2-40B4-BE49-F238E27FC236}">
                <a16:creationId xmlns:a16="http://schemas.microsoft.com/office/drawing/2014/main" id="{4B3875D4-FCAC-41DD-98AE-ABA0183E0EE6}"/>
              </a:ext>
            </a:extLst>
          </p:cNvPr>
          <p:cNvPicPr>
            <a:picLocks noChangeAspect="1"/>
          </p:cNvPicPr>
          <p:nvPr/>
        </p:nvPicPr>
        <p:blipFill rotWithShape="1">
          <a:blip r:embed="rId3"/>
          <a:srcRect l="33124" t="35498" r="55851" b="45328"/>
          <a:stretch/>
        </p:blipFill>
        <p:spPr>
          <a:xfrm>
            <a:off x="668930" y="2903377"/>
            <a:ext cx="2695032" cy="2636415"/>
          </a:xfrm>
          <a:prstGeom prst="rect">
            <a:avLst/>
          </a:prstGeom>
        </p:spPr>
      </p:pic>
    </p:spTree>
    <p:extLst>
      <p:ext uri="{BB962C8B-B14F-4D97-AF65-F5344CB8AC3E}">
        <p14:creationId xmlns:p14="http://schemas.microsoft.com/office/powerpoint/2010/main" val="3114168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661D03-4DD4-45E7-A047-ED722E826D5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E8947974-4A51-42BD-944C-C318992BCD59}"/>
              </a:ext>
            </a:extLst>
          </p:cNvPr>
          <p:cNvPicPr>
            <a:picLocks noChangeAspect="1"/>
          </p:cNvPicPr>
          <p:nvPr/>
        </p:nvPicPr>
        <p:blipFill rotWithShape="1">
          <a:blip r:embed="rId2"/>
          <a:srcRect l="32359" t="46365" r="32500" b="20537"/>
          <a:stretch/>
        </p:blipFill>
        <p:spPr>
          <a:xfrm>
            <a:off x="657225" y="2871097"/>
            <a:ext cx="4962525" cy="2629136"/>
          </a:xfrm>
          <a:prstGeom prst="rect">
            <a:avLst/>
          </a:prstGeom>
        </p:spPr>
      </p:pic>
      <p:sp>
        <p:nvSpPr>
          <p:cNvPr id="2" name="Titre 1">
            <a:extLst>
              <a:ext uri="{FF2B5EF4-FFF2-40B4-BE49-F238E27FC236}">
                <a16:creationId xmlns:a16="http://schemas.microsoft.com/office/drawing/2014/main" id="{262EF85A-A83C-471A-AA4F-46C5D8E6432D}"/>
              </a:ext>
            </a:extLst>
          </p:cNvPr>
          <p:cNvSpPr>
            <a:spLocks noGrp="1"/>
          </p:cNvSpPr>
          <p:nvPr>
            <p:ph type="title"/>
          </p:nvPr>
        </p:nvSpPr>
        <p:spPr>
          <a:xfrm>
            <a:off x="581192" y="702156"/>
            <a:ext cx="11029616" cy="1013800"/>
          </a:xfrm>
        </p:spPr>
        <p:txBody>
          <a:bodyPr>
            <a:normAutofit/>
          </a:bodyPr>
          <a:lstStyle/>
          <a:p>
            <a:r>
              <a:rPr lang="fr-FR" dirty="0">
                <a:solidFill>
                  <a:srgbClr val="FFFFFF"/>
                </a:solidFill>
              </a:rPr>
              <a:t>appareillage</a:t>
            </a:r>
          </a:p>
        </p:txBody>
      </p:sp>
      <p:sp>
        <p:nvSpPr>
          <p:cNvPr id="3" name="Espace réservé du contenu 2">
            <a:extLst>
              <a:ext uri="{FF2B5EF4-FFF2-40B4-BE49-F238E27FC236}">
                <a16:creationId xmlns:a16="http://schemas.microsoft.com/office/drawing/2014/main" id="{40A57624-2ACF-4632-8A13-67B2EF698A18}"/>
              </a:ext>
            </a:extLst>
          </p:cNvPr>
          <p:cNvSpPr>
            <a:spLocks noGrp="1"/>
          </p:cNvSpPr>
          <p:nvPr>
            <p:ph idx="1"/>
          </p:nvPr>
        </p:nvSpPr>
        <p:spPr>
          <a:xfrm>
            <a:off x="6335805" y="2180496"/>
            <a:ext cx="5275001" cy="4045683"/>
          </a:xfrm>
        </p:spPr>
        <p:txBody>
          <a:bodyPr>
            <a:normAutofit/>
          </a:bodyPr>
          <a:lstStyle/>
          <a:p>
            <a:r>
              <a:rPr lang="fr-FR" dirty="0"/>
              <a:t>La plupart des personnes portant une </a:t>
            </a:r>
            <a:r>
              <a:rPr lang="fr-FR" dirty="0" err="1"/>
              <a:t>urostomie</a:t>
            </a:r>
            <a:r>
              <a:rPr lang="fr-FR" dirty="0"/>
              <a:t> vident leur poche 6 à 10 fois par jour ou dès que celle-ci est remplie et atteint environ 300 ml. Vous remarquerez sans doute du mucus dans vos urines. Ceci est dû au fait qu’une partie de l’</a:t>
            </a:r>
            <a:r>
              <a:rPr lang="fr-FR" dirty="0" err="1"/>
              <a:t>urostomie</a:t>
            </a:r>
            <a:r>
              <a:rPr lang="fr-FR" dirty="0"/>
              <a:t> est composée de l’intestin grêle qui lui-même, produit du mucus. </a:t>
            </a:r>
          </a:p>
          <a:p>
            <a:r>
              <a:rPr lang="fr-FR" dirty="0"/>
              <a:t>La poche et le protecteur est à changer tous les 1 à 2 jours,</a:t>
            </a:r>
          </a:p>
        </p:txBody>
      </p:sp>
    </p:spTree>
    <p:extLst>
      <p:ext uri="{BB962C8B-B14F-4D97-AF65-F5344CB8AC3E}">
        <p14:creationId xmlns:p14="http://schemas.microsoft.com/office/powerpoint/2010/main" val="1767379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FF4C4C-C723-46F5-9F81-7037E9C7982D}"/>
              </a:ext>
            </a:extLst>
          </p:cNvPr>
          <p:cNvSpPr>
            <a:spLocks noGrp="1"/>
          </p:cNvSpPr>
          <p:nvPr>
            <p:ph type="title"/>
          </p:nvPr>
        </p:nvSpPr>
        <p:spPr/>
        <p:txBody>
          <a:bodyPr/>
          <a:lstStyle/>
          <a:p>
            <a:r>
              <a:rPr lang="fr-FR" dirty="0" err="1"/>
              <a:t>Cytostomie</a:t>
            </a:r>
            <a:endParaRPr lang="fr-FR" dirty="0"/>
          </a:p>
        </p:txBody>
      </p:sp>
      <p:sp>
        <p:nvSpPr>
          <p:cNvPr id="3" name="Espace réservé du contenu 2">
            <a:extLst>
              <a:ext uri="{FF2B5EF4-FFF2-40B4-BE49-F238E27FC236}">
                <a16:creationId xmlns:a16="http://schemas.microsoft.com/office/drawing/2014/main" id="{5373F931-6428-4BF5-A520-E4E906270BBC}"/>
              </a:ext>
            </a:extLst>
          </p:cNvPr>
          <p:cNvSpPr>
            <a:spLocks noGrp="1"/>
          </p:cNvSpPr>
          <p:nvPr>
            <p:ph idx="1"/>
          </p:nvPr>
        </p:nvSpPr>
        <p:spPr/>
        <p:txBody>
          <a:bodyPr>
            <a:normAutofit lnSpcReduction="10000"/>
          </a:bodyPr>
          <a:lstStyle/>
          <a:p>
            <a:pPr marL="0" indent="0">
              <a:buNone/>
            </a:pPr>
            <a:r>
              <a:rPr lang="fr-FR" dirty="0"/>
              <a:t>La cystostomie est une technique opératoire qui consiste à ouvrir la vessie et à l’aboucher à la paroi abdominale au moyen d’une sonde ou d’une tubulure à titre temporaire ou définitif</a:t>
            </a:r>
          </a:p>
          <a:p>
            <a:pPr marL="0" indent="0">
              <a:buNone/>
            </a:pPr>
            <a:r>
              <a:rPr lang="fr-FR" dirty="0"/>
              <a:t>Indications :</a:t>
            </a:r>
          </a:p>
          <a:p>
            <a:r>
              <a:rPr lang="fr-FR" dirty="0"/>
              <a:t>Dans la prostatectomie ou adénome de la prostate</a:t>
            </a:r>
          </a:p>
          <a:p>
            <a:r>
              <a:rPr lang="fr-FR" dirty="0"/>
              <a:t>Traumatisme ou rétrécissement urétral</a:t>
            </a:r>
          </a:p>
          <a:p>
            <a:r>
              <a:rPr lang="fr-FR" dirty="0"/>
              <a:t>Fistule vésico-vaginale pour éviter la macération du vagin et l’infection</a:t>
            </a:r>
          </a:p>
          <a:p>
            <a:r>
              <a:rPr lang="fr-FR" dirty="0"/>
              <a:t>Mis au repos de la vessie dans les rétentions s chroniques d’urine</a:t>
            </a:r>
          </a:p>
          <a:p>
            <a:r>
              <a:rPr lang="fr-FR" dirty="0"/>
              <a:t>Dans les lithiases vésicales</a:t>
            </a:r>
          </a:p>
          <a:p>
            <a:r>
              <a:rPr lang="fr-FR" dirty="0"/>
              <a:t>Cystites aigues pour éviter la propagation de l’infection à l’urètre et la stase urinaire</a:t>
            </a:r>
          </a:p>
          <a:p>
            <a:r>
              <a:rPr lang="fr-FR" dirty="0"/>
              <a:t>Certaines malformations de l’urètre</a:t>
            </a:r>
          </a:p>
        </p:txBody>
      </p:sp>
    </p:spTree>
    <p:extLst>
      <p:ext uri="{BB962C8B-B14F-4D97-AF65-F5344CB8AC3E}">
        <p14:creationId xmlns:p14="http://schemas.microsoft.com/office/powerpoint/2010/main" val="4257193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DFAA90-ECA7-404F-8B38-779DA6E304BE}"/>
              </a:ext>
            </a:extLst>
          </p:cNvPr>
          <p:cNvSpPr>
            <a:spLocks noGrp="1"/>
          </p:cNvSpPr>
          <p:nvPr>
            <p:ph type="title"/>
          </p:nvPr>
        </p:nvSpPr>
        <p:spPr/>
        <p:txBody>
          <a:bodyPr/>
          <a:lstStyle/>
          <a:p>
            <a:r>
              <a:rPr lang="fr-FR" dirty="0"/>
              <a:t>Protecteur cutanée</a:t>
            </a:r>
            <a:br>
              <a:rPr lang="fr-FR" dirty="0"/>
            </a:br>
            <a:endParaRPr lang="fr-FR" dirty="0"/>
          </a:p>
        </p:txBody>
      </p:sp>
      <p:sp>
        <p:nvSpPr>
          <p:cNvPr id="3" name="Espace réservé du contenu 2">
            <a:extLst>
              <a:ext uri="{FF2B5EF4-FFF2-40B4-BE49-F238E27FC236}">
                <a16:creationId xmlns:a16="http://schemas.microsoft.com/office/drawing/2014/main" id="{8EE53869-2CC6-4930-8885-6CA42337151B}"/>
              </a:ext>
            </a:extLst>
          </p:cNvPr>
          <p:cNvSpPr>
            <a:spLocks noGrp="1"/>
          </p:cNvSpPr>
          <p:nvPr>
            <p:ph idx="1"/>
          </p:nvPr>
        </p:nvSpPr>
        <p:spPr/>
        <p:txBody>
          <a:bodyPr>
            <a:normAutofit fontScale="77500" lnSpcReduction="20000"/>
          </a:bodyPr>
          <a:lstStyle/>
          <a:p>
            <a:r>
              <a:rPr lang="fr-FR" dirty="0"/>
              <a:t>64% des patients stomisés présentent des altérations cutanées et sont donc directement concernés par ce type de produits.3</a:t>
            </a:r>
          </a:p>
          <a:p>
            <a:r>
              <a:rPr lang="fr-FR" dirty="0"/>
              <a:t>Les pâtes en tube ou en barrette permettent à la fois d’améliorer l’étanchéité en comblant les creux et permettent ainsi une meilleure protection contre les effluents. Les pates en tube contiennent de l’alcool et ne doivent pas être appliquée sur une peau irritée.</a:t>
            </a:r>
          </a:p>
          <a:p>
            <a:r>
              <a:rPr lang="fr-FR" dirty="0"/>
              <a:t>Les anneaux de protection sont utilisés comme un joint étanche pour combler les irrégularités de la zone péristomiale entre le protecteur cutané et les stomies compliquées à appareiller, notamment sur une partie qui n'est pas plane en augmentant la profondeur d'un système convexe ou de faire un convexe souple avec une poche mono système. Ces anneaux ont un rôle également préventif dans la protection péristomiale.</a:t>
            </a:r>
          </a:p>
          <a:p>
            <a:r>
              <a:rPr lang="fr-FR" dirty="0"/>
              <a:t>Les anneaux de renfort sont des dispositifs qui permettent de prévenir le décollement des bords du protecteur cutané. Ils préviennent des fuites notamment sur des stomies rondes ou ovales irréguliers en créant une convexité modérée.</a:t>
            </a:r>
          </a:p>
          <a:p>
            <a:r>
              <a:rPr lang="fr-FR" dirty="0"/>
              <a:t>Des poudres cicatrisantes à base de préparations d’hydrocolloïdes lyophilisées peuvent être utilisées et s’appliquent uniquement sur des peaux abimées exsudatives. Il est important d'éliminer le surplus de poudre par balayage à l'aide d'une compresse pliée.</a:t>
            </a:r>
          </a:p>
          <a:p>
            <a:r>
              <a:rPr lang="fr-FR" dirty="0"/>
              <a:t>Les plaques protègent la zone péristomiale en renforçant notamment l’adhésivité du protecteur cutané.</a:t>
            </a:r>
          </a:p>
          <a:p>
            <a:r>
              <a:rPr lang="fr-FR" dirty="0"/>
              <a:t>Des lubrifiants peuvent être appliqués dans la poche avant sa mise en place pour permettre aux effluents de bien glisser dans la poche et d'atténuer les odeurs.</a:t>
            </a:r>
          </a:p>
          <a:p>
            <a:r>
              <a:rPr lang="fr-FR" dirty="0"/>
              <a:t>Enfin, les solutions en spray sont utilisées pour préparer la peau à la pose d’adhésif et protéger également celle-ci des fluides corporels.</a:t>
            </a:r>
          </a:p>
          <a:p>
            <a:endParaRPr lang="fr-FR" dirty="0"/>
          </a:p>
        </p:txBody>
      </p:sp>
    </p:spTree>
    <p:extLst>
      <p:ext uri="{BB962C8B-B14F-4D97-AF65-F5344CB8AC3E}">
        <p14:creationId xmlns:p14="http://schemas.microsoft.com/office/powerpoint/2010/main" val="2257060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36F6DB7-CF8D-494A-82F6-13B58DCA98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7E5194-6E82-4A44-99C3-FE7D87F3413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80E5C91-3840-45CD-9550-6827663152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5034" y="619125"/>
            <a:ext cx="7499291"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BFE83429-723E-49EA-B44E-69028B8A557F}"/>
              </a:ext>
            </a:extLst>
          </p:cNvPr>
          <p:cNvPicPr>
            <a:picLocks noChangeAspect="1"/>
          </p:cNvPicPr>
          <p:nvPr/>
        </p:nvPicPr>
        <p:blipFill rotWithShape="1">
          <a:blip r:embed="rId2"/>
          <a:srcRect l="32838" t="7027" r="32652" b="12072"/>
          <a:stretch/>
        </p:blipFill>
        <p:spPr>
          <a:xfrm>
            <a:off x="6121387" y="948413"/>
            <a:ext cx="3761332" cy="4959900"/>
          </a:xfrm>
          <a:prstGeom prst="rect">
            <a:avLst/>
          </a:prstGeom>
        </p:spPr>
      </p:pic>
      <p:sp>
        <p:nvSpPr>
          <p:cNvPr id="2" name="Titre 1">
            <a:extLst>
              <a:ext uri="{FF2B5EF4-FFF2-40B4-BE49-F238E27FC236}">
                <a16:creationId xmlns:a16="http://schemas.microsoft.com/office/drawing/2014/main" id="{1484E710-6E2F-495C-B41D-88ACF23BDE6E}"/>
              </a:ext>
            </a:extLst>
          </p:cNvPr>
          <p:cNvSpPr>
            <a:spLocks noGrp="1"/>
          </p:cNvSpPr>
          <p:nvPr>
            <p:ph type="title"/>
          </p:nvPr>
        </p:nvSpPr>
        <p:spPr>
          <a:xfrm>
            <a:off x="764110" y="826346"/>
            <a:ext cx="3171905" cy="1013800"/>
          </a:xfrm>
        </p:spPr>
        <p:txBody>
          <a:bodyPr>
            <a:normAutofit/>
          </a:bodyPr>
          <a:lstStyle/>
          <a:p>
            <a:r>
              <a:rPr lang="fr-FR" sz="2400">
                <a:solidFill>
                  <a:srgbClr val="FFFFFF"/>
                </a:solidFill>
              </a:rPr>
              <a:t>Rappel anatomique</a:t>
            </a:r>
          </a:p>
        </p:txBody>
      </p:sp>
      <p:sp>
        <p:nvSpPr>
          <p:cNvPr id="7" name="Espace réservé du contenu 6">
            <a:extLst>
              <a:ext uri="{FF2B5EF4-FFF2-40B4-BE49-F238E27FC236}">
                <a16:creationId xmlns:a16="http://schemas.microsoft.com/office/drawing/2014/main" id="{E35287A1-B620-4D49-AD76-A3B7FF37DE6B}"/>
              </a:ext>
            </a:extLst>
          </p:cNvPr>
          <p:cNvSpPr>
            <a:spLocks noGrp="1"/>
          </p:cNvSpPr>
          <p:nvPr>
            <p:ph idx="1"/>
          </p:nvPr>
        </p:nvSpPr>
        <p:spPr>
          <a:xfrm>
            <a:off x="764110" y="2052084"/>
            <a:ext cx="3033249" cy="3856229"/>
          </a:xfrm>
        </p:spPr>
        <p:txBody>
          <a:bodyPr anchor="t">
            <a:normAutofit fontScale="92500"/>
          </a:bodyPr>
          <a:lstStyle/>
          <a:p>
            <a:r>
              <a:rPr lang="fr-FR" sz="1600" dirty="0">
                <a:solidFill>
                  <a:srgbClr val="FFFFFF"/>
                </a:solidFill>
              </a:rPr>
              <a:t>ILEON :  L’iléon est la partie de l’intestin grêle faisant suite au jéjunum et s’étendant jusqu’à la valve iléo-caecale, débouchant sur le gros intestin.</a:t>
            </a:r>
          </a:p>
          <a:p>
            <a:endParaRPr lang="fr-FR" sz="1600" dirty="0">
              <a:solidFill>
                <a:srgbClr val="FFFFFF"/>
              </a:solidFill>
            </a:endParaRPr>
          </a:p>
          <a:p>
            <a:r>
              <a:rPr lang="fr-FR" sz="1600" dirty="0" err="1">
                <a:solidFill>
                  <a:srgbClr val="FFFFFF"/>
                </a:solidFill>
              </a:rPr>
              <a:t>COLON:Il</a:t>
            </a:r>
            <a:r>
              <a:rPr lang="fr-FR" sz="1600" dirty="0">
                <a:solidFill>
                  <a:srgbClr val="FFFFFF"/>
                </a:solidFill>
              </a:rPr>
              <a:t> mesure en moyenne chez l'adulte 1,5 mètres de longueur pour 8 cm de diamètre et se réparti en quatre segments se faisant suite : le colon droit ou colon ascendant, le colon transverse, le colon gauche ou colon descendant puis le colon sigmoïde.</a:t>
            </a:r>
          </a:p>
          <a:p>
            <a:pPr marL="0" indent="0">
              <a:buNone/>
            </a:pPr>
            <a:endParaRPr lang="fr-FR" sz="1600" dirty="0">
              <a:solidFill>
                <a:srgbClr val="FFFFFF"/>
              </a:solidFill>
            </a:endParaRPr>
          </a:p>
        </p:txBody>
      </p:sp>
    </p:spTree>
    <p:extLst>
      <p:ext uri="{BB962C8B-B14F-4D97-AF65-F5344CB8AC3E}">
        <p14:creationId xmlns:p14="http://schemas.microsoft.com/office/powerpoint/2010/main" val="3622170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6B2E40-7138-448C-8065-FD51084B3560}"/>
              </a:ext>
            </a:extLst>
          </p:cNvPr>
          <p:cNvSpPr>
            <a:spLocks noGrp="1"/>
          </p:cNvSpPr>
          <p:nvPr>
            <p:ph type="title"/>
          </p:nvPr>
        </p:nvSpPr>
        <p:spPr/>
        <p:txBody>
          <a:bodyPr/>
          <a:lstStyle/>
          <a:p>
            <a:r>
              <a:rPr lang="fr-FR" dirty="0"/>
              <a:t>Irrigation colique</a:t>
            </a:r>
          </a:p>
        </p:txBody>
      </p:sp>
      <p:sp>
        <p:nvSpPr>
          <p:cNvPr id="5" name="Espace réservé du contenu 4">
            <a:extLst>
              <a:ext uri="{FF2B5EF4-FFF2-40B4-BE49-F238E27FC236}">
                <a16:creationId xmlns:a16="http://schemas.microsoft.com/office/drawing/2014/main" id="{AF53FE60-C7FE-46BE-92BD-411F5CA85ED6}"/>
              </a:ext>
            </a:extLst>
          </p:cNvPr>
          <p:cNvSpPr>
            <a:spLocks noGrp="1"/>
          </p:cNvSpPr>
          <p:nvPr>
            <p:ph idx="1"/>
          </p:nvPr>
        </p:nvSpPr>
        <p:spPr/>
        <p:txBody>
          <a:bodyPr>
            <a:normAutofit fontScale="92500"/>
          </a:bodyPr>
          <a:lstStyle/>
          <a:p>
            <a:pPr marL="0" lvl="0" indent="0" defTabSz="914400" eaLnBrk="0" fontAlgn="base" hangingPunct="0">
              <a:spcBef>
                <a:spcPct val="0"/>
              </a:spcBef>
              <a:spcAft>
                <a:spcPct val="0"/>
              </a:spcAft>
              <a:buClrTx/>
              <a:buSzTx/>
              <a:buNone/>
            </a:pP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Cette technique de lavement s</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adresse sp</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cifiquement aux patients stomis</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 d</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une colostomie gauche.</a:t>
            </a:r>
            <a:endParaRPr lang="fr-FR" altLang="fr-FR" baseline="30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defTabSz="914400" eaLnBrk="0" fontAlgn="base" hangingPunct="0">
              <a:spcBef>
                <a:spcPct val="0"/>
              </a:spcBef>
              <a:spcAft>
                <a:spcPct val="0"/>
              </a:spcAft>
              <a:buClrTx/>
              <a:buSzTx/>
              <a:buNone/>
            </a:pP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Elle permet de suspendre l</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mission de selles pendant 2 </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à</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3 jours et le patient pourra ainsi se passer de poches pendant 2 </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à</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3 jours. </a:t>
            </a:r>
          </a:p>
          <a:p>
            <a:pPr marL="0" lvl="0" indent="0" defTabSz="914400" eaLnBrk="0" fontAlgn="base" hangingPunct="0">
              <a:spcBef>
                <a:spcPct val="0"/>
              </a:spcBef>
              <a:spcAft>
                <a:spcPct val="0"/>
              </a:spcAft>
              <a:buClrTx/>
              <a:buSzTx/>
              <a:buNone/>
            </a:pP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Ce type de lavement peut </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galement être utilis</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afin de r</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gulariser le transit intestinal.</a:t>
            </a:r>
            <a:endParaRPr lang="fr-FR" altLang="fr-FR" sz="1050" dirty="0">
              <a:solidFill>
                <a:schemeClr val="tx1"/>
              </a:solidFill>
            </a:endParaRPr>
          </a:p>
          <a:p>
            <a:pPr marL="0" lvl="0" indent="0" defTabSz="914400" eaLnBrk="0" fontAlgn="base" hangingPunct="0">
              <a:spcBef>
                <a:spcPct val="0"/>
              </a:spcBef>
              <a:spcAft>
                <a:spcPct val="0"/>
              </a:spcAft>
              <a:buClrTx/>
              <a:buSzTx/>
              <a:buNone/>
            </a:pP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Ils peuvent être commercialis</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 sous forme de kit ou trousse,</a:t>
            </a:r>
            <a:endParaRPr lang="fr-FR" altLang="fr-FR" baseline="30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defTabSz="914400" eaLnBrk="0" fontAlgn="base" hangingPunct="0">
              <a:spcBef>
                <a:spcPct val="0"/>
              </a:spcBef>
              <a:spcAft>
                <a:spcPct val="0"/>
              </a:spcAft>
              <a:buClrTx/>
              <a:buSzTx/>
              <a:buNone/>
            </a:pP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comprenant un </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a:t>
            </a:r>
            <a:r>
              <a:rPr lang="fr-FR" altLang="fr-FR" b="1"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servoir avec tubulure</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un </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a:t>
            </a:r>
            <a:r>
              <a:rPr lang="fr-FR" altLang="fr-FR" b="1"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gulateur de d</a:t>
            </a:r>
            <a:r>
              <a:rPr lang="fr-FR" altLang="fr-FR" b="1"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bit</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pour y introduire de l'eau,</a:t>
            </a:r>
          </a:p>
          <a:p>
            <a:pPr marL="0" lvl="0" indent="0" defTabSz="914400" eaLnBrk="0" fontAlgn="base" hangingPunct="0">
              <a:spcBef>
                <a:spcPct val="0"/>
              </a:spcBef>
              <a:spcAft>
                <a:spcPct val="0"/>
              </a:spcAft>
              <a:buClrTx/>
              <a:buSzTx/>
              <a:buNone/>
            </a:pP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un </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cône d'irrigation</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plac</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dans la stomie avec 30 </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manchons</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permettant l'</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vacuation de l'eau et des selles dans les toilettes. </a:t>
            </a:r>
          </a:p>
          <a:p>
            <a:pPr marL="0" lvl="0" indent="0" defTabSz="914400" eaLnBrk="0" fontAlgn="base" hangingPunct="0">
              <a:spcBef>
                <a:spcPct val="0"/>
              </a:spcBef>
              <a:spcAft>
                <a:spcPct val="0"/>
              </a:spcAft>
              <a:buClrTx/>
              <a:buSzTx/>
              <a:buNone/>
            </a:pP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Des </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supports en hydrocollo</a:t>
            </a:r>
            <a:r>
              <a:rPr lang="fr-FR" altLang="fr-FR" b="1" dirty="0">
                <a:solidFill>
                  <a:schemeClr val="tx1"/>
                </a:solidFill>
                <a:latin typeface="Calibri" panose="020F0502020204030204" pitchFamily="34" charset="0"/>
                <a:ea typeface="Calibri" panose="020F0502020204030204" pitchFamily="34" charset="0"/>
                <a:cs typeface="Times New Roman" panose="02020603050405020304" pitchFamily="18" charset="0"/>
              </a:rPr>
              <a:t>ï</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des</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et des </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mini poches</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sont g</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ralement fournis dans le kit.</a:t>
            </a:r>
            <a:endParaRPr lang="fr-FR" altLang="fr-FR" sz="1050" dirty="0">
              <a:solidFill>
                <a:schemeClr val="tx1"/>
              </a:solidFill>
            </a:endParaRPr>
          </a:p>
          <a:p>
            <a:pPr marL="0" lvl="0" indent="0" defTabSz="914400" eaLnBrk="0" fontAlgn="base" hangingPunct="0">
              <a:spcBef>
                <a:spcPct val="0"/>
              </a:spcBef>
              <a:spcAft>
                <a:spcPct val="0"/>
              </a:spcAft>
              <a:buClrTx/>
              <a:buSzTx/>
              <a:buNone/>
            </a:pP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Le manchon est plac</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autour de la stomie avec son extr</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mit</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au-dessus des toilettes permettant une </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vacuation directe. </a:t>
            </a:r>
          </a:p>
          <a:p>
            <a:pPr marL="0" lvl="0" indent="0" defTabSz="914400" eaLnBrk="0" fontAlgn="base" hangingPunct="0">
              <a:spcBef>
                <a:spcPct val="0"/>
              </a:spcBef>
              <a:spcAft>
                <a:spcPct val="0"/>
              </a:spcAft>
              <a:buClrTx/>
              <a:buSzTx/>
              <a:buNone/>
            </a:pP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L</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eau est instill</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 dans la stomie </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à</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l</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aide d</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un </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a:t>
            </a:r>
            <a:r>
              <a:rPr lang="fr-FR" altLang="fr-FR" b="1"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servoir d</a:t>
            </a:r>
            <a:r>
              <a:rPr lang="fr-FR" altLang="fr-FR" b="1"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irrigation</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Cette proc</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dure peut prendre 1 heure mais elle permet une meilleure qualit</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de vie au patient.</a:t>
            </a:r>
          </a:p>
          <a:p>
            <a:pPr marL="0" lvl="0" indent="0" defTabSz="914400" eaLnBrk="0" fontAlgn="base" hangingPunct="0">
              <a:spcBef>
                <a:spcPct val="0"/>
              </a:spcBef>
              <a:spcAft>
                <a:spcPct val="0"/>
              </a:spcAft>
              <a:buClrTx/>
              <a:buSzTx/>
              <a:buNone/>
            </a:pP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Certains patients préfèrent s’équiper d’une </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mini poche</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ou d’</a:t>
            </a:r>
            <a:r>
              <a:rPr lang="fr-FR" altLang="fr-F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un tampon obturateur</a:t>
            </a:r>
            <a:r>
              <a:rPr lang="fr-FR" altLang="fr-F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pour éviter la gêne d’éventuelles fuites</a:t>
            </a:r>
            <a:r>
              <a:rPr lang="fr-FR" altLang="fr-FR" sz="1050" dirty="0">
                <a:solidFill>
                  <a:schemeClr val="tx1"/>
                </a:solidFill>
              </a:rPr>
              <a:t> </a:t>
            </a:r>
            <a:endParaRPr lang="fr-FR" altLang="fr-FR" sz="2800" dirty="0">
              <a:solidFill>
                <a:schemeClr val="tx1"/>
              </a:solidFill>
              <a:latin typeface="Arial" panose="020B0604020202020204" pitchFamily="34" charset="0"/>
            </a:endParaRPr>
          </a:p>
          <a:p>
            <a:endParaRPr lang="fr-FR" dirty="0"/>
          </a:p>
        </p:txBody>
      </p:sp>
    </p:spTree>
    <p:extLst>
      <p:ext uri="{BB962C8B-B14F-4D97-AF65-F5344CB8AC3E}">
        <p14:creationId xmlns:p14="http://schemas.microsoft.com/office/powerpoint/2010/main" val="1436802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4C3F5B-9357-49DA-9C3C-4326BD873C5E}"/>
              </a:ext>
            </a:extLst>
          </p:cNvPr>
          <p:cNvSpPr>
            <a:spLocks noGrp="1"/>
          </p:cNvSpPr>
          <p:nvPr>
            <p:ph type="title"/>
          </p:nvPr>
        </p:nvSpPr>
        <p:spPr/>
        <p:txBody>
          <a:bodyPr/>
          <a:lstStyle/>
          <a:p>
            <a:r>
              <a:rPr lang="fr-FR" dirty="0"/>
              <a:t>Dispositifs de maintien</a:t>
            </a:r>
          </a:p>
        </p:txBody>
      </p:sp>
      <p:sp>
        <p:nvSpPr>
          <p:cNvPr id="3" name="Espace réservé du contenu 2">
            <a:extLst>
              <a:ext uri="{FF2B5EF4-FFF2-40B4-BE49-F238E27FC236}">
                <a16:creationId xmlns:a16="http://schemas.microsoft.com/office/drawing/2014/main" id="{F6A571FF-0475-4B08-8D8E-731E53A1A2BB}"/>
              </a:ext>
            </a:extLst>
          </p:cNvPr>
          <p:cNvSpPr>
            <a:spLocks noGrp="1"/>
          </p:cNvSpPr>
          <p:nvPr>
            <p:ph idx="1"/>
          </p:nvPr>
        </p:nvSpPr>
        <p:spPr/>
        <p:txBody>
          <a:bodyPr/>
          <a:lstStyle/>
          <a:p>
            <a:r>
              <a:rPr lang="fr-FR" b="1" dirty="0"/>
              <a:t>Des ceintures</a:t>
            </a:r>
            <a:r>
              <a:rPr lang="fr-FR" dirty="0"/>
              <a:t> sont associées fréquemment à l’appareillage classique afin de favoriser leur maintien. Elles se fixent sur le support des systèmes deux pièces ou sur la poche des systèmes une pièce. Par traction latérale, elles maintiennent un appareillage difficile sur l'abdomen.</a:t>
            </a:r>
          </a:p>
          <a:p>
            <a:r>
              <a:rPr lang="fr-FR" dirty="0"/>
              <a:t>Les pâtes et les anneaux protecteurs peuvent être également considérés comme des dispositifs de maintien.</a:t>
            </a:r>
          </a:p>
          <a:p>
            <a:endParaRPr lang="fr-FR" dirty="0"/>
          </a:p>
        </p:txBody>
      </p:sp>
    </p:spTree>
    <p:extLst>
      <p:ext uri="{BB962C8B-B14F-4D97-AF65-F5344CB8AC3E}">
        <p14:creationId xmlns:p14="http://schemas.microsoft.com/office/powerpoint/2010/main" val="2337149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192C10-6C0E-4D5D-89C0-99439C2C87B7}"/>
              </a:ext>
            </a:extLst>
          </p:cNvPr>
          <p:cNvSpPr>
            <a:spLocks noGrp="1"/>
          </p:cNvSpPr>
          <p:nvPr>
            <p:ph type="title"/>
          </p:nvPr>
        </p:nvSpPr>
        <p:spPr/>
        <p:txBody>
          <a:bodyPr/>
          <a:lstStyle/>
          <a:p>
            <a:r>
              <a:rPr lang="fr-FR" dirty="0"/>
              <a:t>Désodorisants, gélifiants, et lingettes de retrait</a:t>
            </a:r>
          </a:p>
        </p:txBody>
      </p:sp>
      <p:sp>
        <p:nvSpPr>
          <p:cNvPr id="3" name="Espace réservé du contenu 2">
            <a:extLst>
              <a:ext uri="{FF2B5EF4-FFF2-40B4-BE49-F238E27FC236}">
                <a16:creationId xmlns:a16="http://schemas.microsoft.com/office/drawing/2014/main" id="{5B4F037A-E189-42CE-848F-93FA69C6E50A}"/>
              </a:ext>
            </a:extLst>
          </p:cNvPr>
          <p:cNvSpPr>
            <a:spLocks noGrp="1"/>
          </p:cNvSpPr>
          <p:nvPr>
            <p:ph idx="1"/>
          </p:nvPr>
        </p:nvSpPr>
        <p:spPr/>
        <p:txBody>
          <a:bodyPr>
            <a:normAutofit fontScale="92500" lnSpcReduction="10000"/>
          </a:bodyPr>
          <a:lstStyle/>
          <a:p>
            <a:r>
              <a:rPr lang="fr-FR" dirty="0"/>
              <a:t>Les désodorisants se présentent sous forme de poudre ou de solution, et sont introduits directement dans la poche. Ils permettent de neutraliser les odeurs et assurent donc un gain en termes de confort pour le patient. Ces désodorisants permettent également aux effluents de glisser au fond de la poche et éviter ainsi une stagnation au niveau de la stomie.</a:t>
            </a:r>
          </a:p>
          <a:p>
            <a:r>
              <a:rPr lang="fr-FR" dirty="0"/>
              <a:t>Les gélifiants sont des absorbants d’effluents permettant de rendre les selles plus compactes et réduire ainsi le bruit et les risques de fuite. Ils permettent l’absorption d’odeur et limitent le gonflement du bas de la poche.</a:t>
            </a:r>
          </a:p>
          <a:p>
            <a:r>
              <a:rPr lang="fr-FR" dirty="0"/>
              <a:t>Enfin les sprays ou lingettes de retrait facilitent le retrait du protecteur cutané et des résidus associés à l’adhésif.</a:t>
            </a:r>
          </a:p>
          <a:p>
            <a:r>
              <a:rPr lang="fr-FR" dirty="0"/>
              <a:t>Des filtres sont déjà présents sur les poches mais il est possible d’en rajouter en plus.4</a:t>
            </a:r>
          </a:p>
          <a:p>
            <a:r>
              <a:rPr lang="fr-FR" dirty="0"/>
              <a:t>Des surpoches agissant comme réducteur de sons pour les patients ayant une colostomie, rendent inaudible les bruits de flatulences. C’est un dispositif externe déposé sur la stomie et maintenu à l’aide d’une une ceinture universelle. Ce produit est léger (25 g.), discret (environ 6mm), et lavable en machine à 30 degrés. Utilisable 6 mois, l'évacuation des selles n’est pas perturbée par le dispositif qui peut agir comme protection de la stomie lors d’activité physique intense ou encore lors du port de la ceinture de sécurité.</a:t>
            </a:r>
          </a:p>
          <a:p>
            <a:endParaRPr lang="fr-FR" dirty="0"/>
          </a:p>
          <a:p>
            <a:endParaRPr lang="fr-FR" dirty="0"/>
          </a:p>
        </p:txBody>
      </p:sp>
    </p:spTree>
    <p:extLst>
      <p:ext uri="{BB962C8B-B14F-4D97-AF65-F5344CB8AC3E}">
        <p14:creationId xmlns:p14="http://schemas.microsoft.com/office/powerpoint/2010/main" val="2633021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CCC066-3C44-48EA-9889-BF9C4B303F85}"/>
              </a:ext>
            </a:extLst>
          </p:cNvPr>
          <p:cNvSpPr>
            <a:spLocks noGrp="1"/>
          </p:cNvSpPr>
          <p:nvPr>
            <p:ph type="title"/>
          </p:nvPr>
        </p:nvSpPr>
        <p:spPr/>
        <p:txBody>
          <a:bodyPr/>
          <a:lstStyle/>
          <a:p>
            <a:r>
              <a:rPr lang="fr-FR" dirty="0"/>
              <a:t>Pour les urostomies</a:t>
            </a:r>
          </a:p>
        </p:txBody>
      </p:sp>
      <p:sp>
        <p:nvSpPr>
          <p:cNvPr id="3" name="Espace réservé du contenu 2">
            <a:extLst>
              <a:ext uri="{FF2B5EF4-FFF2-40B4-BE49-F238E27FC236}">
                <a16:creationId xmlns:a16="http://schemas.microsoft.com/office/drawing/2014/main" id="{ADB6C639-2C9B-432B-98E5-09E991613AC0}"/>
              </a:ext>
            </a:extLst>
          </p:cNvPr>
          <p:cNvSpPr>
            <a:spLocks noGrp="1"/>
          </p:cNvSpPr>
          <p:nvPr>
            <p:ph idx="1"/>
          </p:nvPr>
        </p:nvSpPr>
        <p:spPr/>
        <p:txBody>
          <a:bodyPr/>
          <a:lstStyle/>
          <a:p>
            <a:r>
              <a:rPr lang="fr-FR" dirty="0"/>
              <a:t>Des poches de jambe ou poches de nuit (2 L) peuvent être reliées via une tubulure à un système deux pièces. Cela permet d'augmenter la capacité de la poche. </a:t>
            </a:r>
          </a:p>
          <a:p>
            <a:r>
              <a:rPr lang="fr-FR" dirty="0"/>
              <a:t>Des supports de poche pour des poches de nuit (2L) peuvent également être proposés en complément au patient. </a:t>
            </a:r>
          </a:p>
          <a:p>
            <a:r>
              <a:rPr lang="fr-FR" dirty="0"/>
              <a:t>Des mini poches absorbantes peuvent être utilisés, combinés à un système deux pièces, et exclusivement pour les stomies urinaires. Il s’agit de petites poches fermées avec un tampon absorbant à l'intérieur permettant d’éviter d’avoir recours à une poche de recueil pendant 30 à 60 minutes.</a:t>
            </a:r>
          </a:p>
          <a:p>
            <a:endParaRPr lang="fr-FR" dirty="0"/>
          </a:p>
        </p:txBody>
      </p:sp>
    </p:spTree>
    <p:extLst>
      <p:ext uri="{BB962C8B-B14F-4D97-AF65-F5344CB8AC3E}">
        <p14:creationId xmlns:p14="http://schemas.microsoft.com/office/powerpoint/2010/main" val="1779845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5D9B45A-C3E7-499F-87C6-CB3AFB934DFF}"/>
              </a:ext>
            </a:extLst>
          </p:cNvPr>
          <p:cNvPicPr>
            <a:picLocks noChangeAspect="1"/>
          </p:cNvPicPr>
          <p:nvPr/>
        </p:nvPicPr>
        <p:blipFill rotWithShape="1">
          <a:blip r:embed="rId2"/>
          <a:srcRect b="8691"/>
          <a:stretch/>
        </p:blipFill>
        <p:spPr>
          <a:xfrm>
            <a:off x="0" y="297996"/>
            <a:ext cx="12192000" cy="6262007"/>
          </a:xfrm>
          <a:prstGeom prst="rect">
            <a:avLst/>
          </a:prstGeom>
        </p:spPr>
      </p:pic>
    </p:spTree>
    <p:extLst>
      <p:ext uri="{BB962C8B-B14F-4D97-AF65-F5344CB8AC3E}">
        <p14:creationId xmlns:p14="http://schemas.microsoft.com/office/powerpoint/2010/main" val="1762870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48E412A-4634-4483-BC85-EE4A6FE8F9E8}"/>
              </a:ext>
            </a:extLst>
          </p:cNvPr>
          <p:cNvSpPr>
            <a:spLocks noGrp="1"/>
          </p:cNvSpPr>
          <p:nvPr>
            <p:ph type="title"/>
          </p:nvPr>
        </p:nvSpPr>
        <p:spPr/>
        <p:txBody>
          <a:bodyPr/>
          <a:lstStyle/>
          <a:p>
            <a:r>
              <a:rPr lang="fr-FR" dirty="0"/>
              <a:t>Rappel: L'intestin grêle</a:t>
            </a:r>
          </a:p>
        </p:txBody>
      </p:sp>
      <p:sp>
        <p:nvSpPr>
          <p:cNvPr id="4" name="Espace réservé du contenu 3">
            <a:extLst>
              <a:ext uri="{FF2B5EF4-FFF2-40B4-BE49-F238E27FC236}">
                <a16:creationId xmlns:a16="http://schemas.microsoft.com/office/drawing/2014/main" id="{8BF83AEF-DA2B-4371-9AD4-AADC1E6E3D9E}"/>
              </a:ext>
            </a:extLst>
          </p:cNvPr>
          <p:cNvSpPr>
            <a:spLocks noGrp="1"/>
          </p:cNvSpPr>
          <p:nvPr>
            <p:ph idx="1"/>
          </p:nvPr>
        </p:nvSpPr>
        <p:spPr/>
        <p:txBody>
          <a:bodyPr/>
          <a:lstStyle/>
          <a:p>
            <a:r>
              <a:rPr lang="fr-FR" dirty="0"/>
              <a:t>Il a pour fonction essentielle l'absorption, mais il joue également un rôle dans la digestion, la sécrétion et la défense de l'organisme.  A ce niveau se produisent aussi différents phénomènes mécaniques qui sont le fait de la musculature lisse. </a:t>
            </a:r>
          </a:p>
          <a:p>
            <a:r>
              <a:rPr lang="fr-FR" dirty="0"/>
              <a:t>Le duodénum hydrolyse les aliments en nutriments par action des sucs digestifs. </a:t>
            </a:r>
          </a:p>
          <a:p>
            <a:r>
              <a:rPr lang="fr-FR" dirty="0"/>
              <a:t>Le jéjunum absorbe massivement l'eau et les nutriments. </a:t>
            </a:r>
          </a:p>
          <a:p>
            <a:r>
              <a:rPr lang="fr-FR" dirty="0"/>
              <a:t>L'iléon absorbe sélectivement la vitamine B12 et les sels biliaires.</a:t>
            </a:r>
          </a:p>
          <a:p>
            <a:r>
              <a:rPr lang="fr-FR" dirty="0"/>
              <a:t>Le péristaltisme permet la progression du bol alimentaire en 6h. Les effluents produits sont abondants, liquides et irritants pour la peau. Il y a peu d'odeurs et les gaz sont rares.</a:t>
            </a:r>
          </a:p>
          <a:p>
            <a:endParaRPr lang="fr-FR" dirty="0"/>
          </a:p>
        </p:txBody>
      </p:sp>
    </p:spTree>
    <p:extLst>
      <p:ext uri="{BB962C8B-B14F-4D97-AF65-F5344CB8AC3E}">
        <p14:creationId xmlns:p14="http://schemas.microsoft.com/office/powerpoint/2010/main" val="2632758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90D7B4-91C3-42F0-A15A-C39480C6CEA3}"/>
              </a:ext>
            </a:extLst>
          </p:cNvPr>
          <p:cNvSpPr>
            <a:spLocks noGrp="1"/>
          </p:cNvSpPr>
          <p:nvPr>
            <p:ph type="title"/>
          </p:nvPr>
        </p:nvSpPr>
        <p:spPr/>
        <p:txBody>
          <a:bodyPr/>
          <a:lstStyle/>
          <a:p>
            <a:r>
              <a:rPr lang="fr-FR" dirty="0"/>
              <a:t>Rappel: le colon</a:t>
            </a:r>
          </a:p>
        </p:txBody>
      </p:sp>
      <p:sp>
        <p:nvSpPr>
          <p:cNvPr id="3" name="Espace réservé du contenu 2">
            <a:extLst>
              <a:ext uri="{FF2B5EF4-FFF2-40B4-BE49-F238E27FC236}">
                <a16:creationId xmlns:a16="http://schemas.microsoft.com/office/drawing/2014/main" id="{C44002E6-4237-4AC3-8C25-1EC84C4C348E}"/>
              </a:ext>
            </a:extLst>
          </p:cNvPr>
          <p:cNvSpPr>
            <a:spLocks noGrp="1"/>
          </p:cNvSpPr>
          <p:nvPr>
            <p:ph idx="1"/>
          </p:nvPr>
        </p:nvSpPr>
        <p:spPr/>
        <p:txBody>
          <a:bodyPr/>
          <a:lstStyle/>
          <a:p>
            <a:pPr marL="0" indent="0">
              <a:buNone/>
            </a:pPr>
            <a:r>
              <a:rPr lang="fr-FR" dirty="0"/>
              <a:t>Il comprend plusieurs parties : </a:t>
            </a:r>
          </a:p>
          <a:p>
            <a:r>
              <a:rPr lang="fr-FR" dirty="0"/>
              <a:t>Le côlon ascendant </a:t>
            </a:r>
          </a:p>
          <a:p>
            <a:r>
              <a:rPr lang="fr-FR" dirty="0"/>
              <a:t>Le côlon transverse au niveau duquel sont absorbés l'eau et le sodium, les selles se concentrent. La flore microbienne est abondante et l'activité métabolique importante. </a:t>
            </a:r>
          </a:p>
          <a:p>
            <a:r>
              <a:rPr lang="fr-FR" dirty="0"/>
              <a:t>Le côlon descendant permet le stockage des matières fécales entre les défécations.</a:t>
            </a:r>
          </a:p>
          <a:p>
            <a:pPr marL="0" indent="0">
              <a:buNone/>
            </a:pPr>
            <a:r>
              <a:rPr lang="fr-FR" dirty="0"/>
              <a:t>Les selles sont peu nombreuses, moulées et non irritantes</a:t>
            </a:r>
          </a:p>
        </p:txBody>
      </p:sp>
    </p:spTree>
    <p:extLst>
      <p:ext uri="{BB962C8B-B14F-4D97-AF65-F5344CB8AC3E}">
        <p14:creationId xmlns:p14="http://schemas.microsoft.com/office/powerpoint/2010/main" val="3511297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D49EF0-53C5-43ED-ADFF-39D0668F7379}"/>
              </a:ext>
            </a:extLst>
          </p:cNvPr>
          <p:cNvSpPr>
            <a:spLocks noGrp="1"/>
          </p:cNvSpPr>
          <p:nvPr>
            <p:ph type="title"/>
          </p:nvPr>
        </p:nvSpPr>
        <p:spPr>
          <a:xfrm>
            <a:off x="581192" y="702156"/>
            <a:ext cx="11029616" cy="1013800"/>
          </a:xfrm>
        </p:spPr>
        <p:txBody>
          <a:bodyPr>
            <a:normAutofit/>
          </a:bodyPr>
          <a:lstStyle/>
          <a:p>
            <a:r>
              <a:rPr lang="fr-FR">
                <a:solidFill>
                  <a:srgbClr val="FFFEFF"/>
                </a:solidFill>
              </a:rPr>
              <a:t>définitions</a:t>
            </a:r>
          </a:p>
        </p:txBody>
      </p:sp>
      <p:graphicFrame>
        <p:nvGraphicFramePr>
          <p:cNvPr id="5" name="Espace réservé du contenu 2"/>
          <p:cNvGraphicFramePr>
            <a:graphicFrameLocks noGrp="1"/>
          </p:cNvGraphicFramePr>
          <p:nvPr>
            <p:ph idx="1"/>
            <p:extLst>
              <p:ext uri="{D42A27DB-BD31-4B8C-83A1-F6EECF244321}">
                <p14:modId xmlns:p14="http://schemas.microsoft.com/office/powerpoint/2010/main" val="1701218166"/>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9052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B741DF-65B3-4EBF-A295-5CA4E384B6A0}"/>
              </a:ext>
            </a:extLst>
          </p:cNvPr>
          <p:cNvSpPr>
            <a:spLocks noGrp="1"/>
          </p:cNvSpPr>
          <p:nvPr>
            <p:ph type="title"/>
          </p:nvPr>
        </p:nvSpPr>
        <p:spPr>
          <a:xfrm>
            <a:off x="581192" y="702156"/>
            <a:ext cx="11029616" cy="1013800"/>
          </a:xfrm>
        </p:spPr>
        <p:txBody>
          <a:bodyPr>
            <a:normAutofit/>
          </a:bodyPr>
          <a:lstStyle/>
          <a:p>
            <a:r>
              <a:rPr lang="fr-FR">
                <a:solidFill>
                  <a:srgbClr val="FFFEFF"/>
                </a:solidFill>
              </a:rPr>
              <a:t>Différentes enterostomies</a:t>
            </a:r>
          </a:p>
        </p:txBody>
      </p:sp>
      <p:graphicFrame>
        <p:nvGraphicFramePr>
          <p:cNvPr id="5" name="Espace réservé du contenu 2"/>
          <p:cNvGraphicFramePr>
            <a:graphicFrameLocks noGrp="1"/>
          </p:cNvGraphicFramePr>
          <p:nvPr>
            <p:ph idx="1"/>
            <p:extLst>
              <p:ext uri="{D42A27DB-BD31-4B8C-83A1-F6EECF244321}">
                <p14:modId xmlns:p14="http://schemas.microsoft.com/office/powerpoint/2010/main" val="2888423310"/>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402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E075B-1C7F-4638-B500-55B009F8DCEC}"/>
              </a:ext>
            </a:extLst>
          </p:cNvPr>
          <p:cNvSpPr>
            <a:spLocks noGrp="1"/>
          </p:cNvSpPr>
          <p:nvPr>
            <p:ph type="title"/>
          </p:nvPr>
        </p:nvSpPr>
        <p:spPr/>
        <p:txBody>
          <a:bodyPr/>
          <a:lstStyle/>
          <a:p>
            <a:r>
              <a:rPr lang="fr-FR" dirty="0">
                <a:solidFill>
                  <a:srgbClr val="FFFFFF"/>
                </a:solidFill>
              </a:rPr>
              <a:t>Les  entérostomies : </a:t>
            </a:r>
            <a:r>
              <a:rPr lang="fr-FR" dirty="0"/>
              <a:t>Œsophagostomie</a:t>
            </a:r>
            <a:br>
              <a:rPr lang="en-US" dirty="0"/>
            </a:br>
            <a:endParaRPr lang="fr-FR" dirty="0"/>
          </a:p>
        </p:txBody>
      </p:sp>
      <p:sp>
        <p:nvSpPr>
          <p:cNvPr id="3" name="Espace réservé du contenu 2">
            <a:extLst>
              <a:ext uri="{FF2B5EF4-FFF2-40B4-BE49-F238E27FC236}">
                <a16:creationId xmlns:a16="http://schemas.microsoft.com/office/drawing/2014/main" id="{3E3A8975-6EC2-4950-9B32-5087D57F639C}"/>
              </a:ext>
            </a:extLst>
          </p:cNvPr>
          <p:cNvSpPr>
            <a:spLocks noGrp="1"/>
          </p:cNvSpPr>
          <p:nvPr>
            <p:ph idx="1"/>
          </p:nvPr>
        </p:nvSpPr>
        <p:spPr/>
        <p:txBody>
          <a:bodyPr/>
          <a:lstStyle/>
          <a:p>
            <a:r>
              <a:rPr lang="fr-FR" dirty="0" err="1"/>
              <a:t>Oesophagostomie</a:t>
            </a:r>
            <a:r>
              <a:rPr lang="fr-FR" dirty="0"/>
              <a:t> se définit par la mise à la peau cervicale gauche de l’</a:t>
            </a:r>
            <a:r>
              <a:rPr lang="fr-FR" dirty="0" err="1"/>
              <a:t>oesophage</a:t>
            </a:r>
            <a:r>
              <a:rPr lang="fr-FR" dirty="0"/>
              <a:t> proximal. Cette intervention est rare, elle est souvent indiquée en cas de lésion caustique de l’œsophage. Le chirurgien doit réaliser une œsophagectomie et termine l'intervention par une </a:t>
            </a:r>
            <a:r>
              <a:rPr lang="fr-FR" dirty="0" err="1"/>
              <a:t>oesophagecstomie</a:t>
            </a:r>
            <a:r>
              <a:rPr lang="fr-FR" dirty="0"/>
              <a:t> temporaire. Le but est de conserver le plus d’œsophage cervical possible, afin de le suturer à la peau, et de le réutiliser ensuite plus tard lors de la chirurgie reconstructive. </a:t>
            </a:r>
          </a:p>
          <a:p>
            <a:r>
              <a:rPr lang="fr-FR" dirty="0"/>
              <a:t>En cas de brûlures graves de l'hypopharynx, il faut parfois accepter d'avoir un court moignon  </a:t>
            </a:r>
            <a:r>
              <a:rPr lang="fr-FR" dirty="0" err="1"/>
              <a:t>oesophagien</a:t>
            </a:r>
            <a:r>
              <a:rPr lang="fr-FR" dirty="0"/>
              <a:t> qui sera extériorisé en stomie au moyen d'une sonde. L'appareillage de cette </a:t>
            </a:r>
            <a:r>
              <a:rPr lang="fr-FR" dirty="0" err="1"/>
              <a:t>oesophagostomie</a:t>
            </a:r>
            <a:r>
              <a:rPr lang="fr-FR" dirty="0"/>
              <a:t> est parfois difficile, mais nécessaire puisqu'il s'agit de recueillir la salive que le patient déglutit durant la journée.</a:t>
            </a:r>
          </a:p>
        </p:txBody>
      </p:sp>
    </p:spTree>
    <p:extLst>
      <p:ext uri="{BB962C8B-B14F-4D97-AF65-F5344CB8AC3E}">
        <p14:creationId xmlns:p14="http://schemas.microsoft.com/office/powerpoint/2010/main" val="3667369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9A26B8-6C4E-452B-ADD3-ED324A7AB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B4167E1-E2B0-4192-8DA2-6967DDFF87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5F09389-6A8E-46D6-B5F4-A3C55FAE6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1337617E-425B-4BAD-AD34-D7E892DACC96}"/>
              </a:ext>
            </a:extLst>
          </p:cNvPr>
          <p:cNvPicPr>
            <a:picLocks noChangeAspect="1"/>
          </p:cNvPicPr>
          <p:nvPr/>
        </p:nvPicPr>
        <p:blipFill rotWithShape="1">
          <a:blip r:embed="rId2"/>
          <a:srcRect l="32115" t="21711" r="33654" b="35951"/>
          <a:stretch/>
        </p:blipFill>
        <p:spPr>
          <a:xfrm>
            <a:off x="6468084" y="1659926"/>
            <a:ext cx="4952475" cy="3445474"/>
          </a:xfrm>
          <a:prstGeom prst="rect">
            <a:avLst/>
          </a:prstGeom>
        </p:spPr>
      </p:pic>
      <p:sp>
        <p:nvSpPr>
          <p:cNvPr id="17" name="Rectangle 16">
            <a:extLst>
              <a:ext uri="{FF2B5EF4-FFF2-40B4-BE49-F238E27FC236}">
                <a16:creationId xmlns:a16="http://schemas.microsoft.com/office/drawing/2014/main" id="{D03E4FEE-2E6A-44AB-B6BA-C1AD0CD6D9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0817EB59-13B3-43DA-9B91-A7CC174A6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E637A462-EAF8-4F10-AB64-A80C7035DB4A}"/>
              </a:ext>
            </a:extLst>
          </p:cNvPr>
          <p:cNvSpPr>
            <a:spLocks noGrp="1"/>
          </p:cNvSpPr>
          <p:nvPr>
            <p:ph type="title"/>
          </p:nvPr>
        </p:nvSpPr>
        <p:spPr>
          <a:xfrm>
            <a:off x="762121" y="960723"/>
            <a:ext cx="4968489" cy="1013800"/>
          </a:xfrm>
        </p:spPr>
        <p:txBody>
          <a:bodyPr>
            <a:normAutofit/>
          </a:bodyPr>
          <a:lstStyle/>
          <a:p>
            <a:r>
              <a:rPr lang="fr-FR" dirty="0">
                <a:solidFill>
                  <a:srgbClr val="FFFFFF"/>
                </a:solidFill>
              </a:rPr>
              <a:t>Les  entérostomies : GASTROSTOMIE</a:t>
            </a:r>
          </a:p>
        </p:txBody>
      </p:sp>
      <p:sp>
        <p:nvSpPr>
          <p:cNvPr id="3" name="Espace réservé du contenu 2">
            <a:extLst>
              <a:ext uri="{FF2B5EF4-FFF2-40B4-BE49-F238E27FC236}">
                <a16:creationId xmlns:a16="http://schemas.microsoft.com/office/drawing/2014/main" id="{C954CD19-E219-4542-8BE3-FBAEC420DA05}"/>
              </a:ext>
            </a:extLst>
          </p:cNvPr>
          <p:cNvSpPr>
            <a:spLocks noGrp="1"/>
          </p:cNvSpPr>
          <p:nvPr>
            <p:ph idx="1"/>
          </p:nvPr>
        </p:nvSpPr>
        <p:spPr>
          <a:xfrm>
            <a:off x="783387" y="2254102"/>
            <a:ext cx="4947221" cy="3650344"/>
          </a:xfrm>
        </p:spPr>
        <p:txBody>
          <a:bodyPr>
            <a:normAutofit/>
          </a:bodyPr>
          <a:lstStyle/>
          <a:p>
            <a:pPr marL="0" indent="0">
              <a:buNone/>
            </a:pPr>
            <a:r>
              <a:rPr lang="fr-FR">
                <a:solidFill>
                  <a:srgbClr val="FFFFFF"/>
                </a:solidFill>
              </a:rPr>
              <a:t>C'est une technique endoscopique qui a pour but la mise en place d'une sonde d'alimentation directement à travers la peau et la paroi de l'estomac, afin de permettre aux patients ne pouvant s'alimenter normalement de recevoir l'apport énergétique nécessaire. Ceci permet d'éviter l'inconfort au long cours de la sonde naso-gastrique (qui elle passe par le nez jusque dans l'estomac).</a:t>
            </a:r>
          </a:p>
        </p:txBody>
      </p:sp>
    </p:spTree>
    <p:extLst>
      <p:ext uri="{BB962C8B-B14F-4D97-AF65-F5344CB8AC3E}">
        <p14:creationId xmlns:p14="http://schemas.microsoft.com/office/powerpoint/2010/main" val="2672880096"/>
      </p:ext>
    </p:extLst>
  </p:cSld>
  <p:clrMapOvr>
    <a:masterClrMapping/>
  </p:clrMapOvr>
</p:sld>
</file>

<file path=ppt/theme/theme1.xml><?xml version="1.0" encoding="utf-8"?>
<a:theme xmlns:a="http://schemas.openxmlformats.org/drawingml/2006/main" name="Dividende">
  <a:themeElements>
    <a:clrScheme name="Rouge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Dividende</Template>
  <TotalTime>193</TotalTime>
  <Words>2996</Words>
  <Application>Microsoft Office PowerPoint</Application>
  <PresentationFormat>Grand écran</PresentationFormat>
  <Paragraphs>158</Paragraphs>
  <Slides>34</Slides>
  <Notes>0</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34</vt:i4>
      </vt:variant>
    </vt:vector>
  </HeadingPairs>
  <TitlesOfParts>
    <vt:vector size="40" baseType="lpstr">
      <vt:lpstr>Arial</vt:lpstr>
      <vt:lpstr>Calibri</vt:lpstr>
      <vt:lpstr>Gill Sans MT</vt:lpstr>
      <vt:lpstr>Times New Roman</vt:lpstr>
      <vt:lpstr>Wingdings 2</vt:lpstr>
      <vt:lpstr>Dividende</vt:lpstr>
      <vt:lpstr>Les stomies</vt:lpstr>
      <vt:lpstr>Structure du cours</vt:lpstr>
      <vt:lpstr>Rappel anatomique</vt:lpstr>
      <vt:lpstr>Rappel: L'intestin grêle</vt:lpstr>
      <vt:lpstr>Rappel: le colon</vt:lpstr>
      <vt:lpstr>définitions</vt:lpstr>
      <vt:lpstr>Différentes enterostomies</vt:lpstr>
      <vt:lpstr>Les  entérostomies : Œsophagostomie </vt:lpstr>
      <vt:lpstr>Les  entérostomies : GASTROSTOMIE</vt:lpstr>
      <vt:lpstr>Les  entérostomies : GASTROSTOMIE</vt:lpstr>
      <vt:lpstr>Les  entérostomies : Jéjunostomie </vt:lpstr>
      <vt:lpstr>Les  entérostomies : L'iléostomie</vt:lpstr>
      <vt:lpstr>indications</vt:lpstr>
      <vt:lpstr>Types d’iléostomie</vt:lpstr>
      <vt:lpstr>Types d’iléostomie</vt:lpstr>
      <vt:lpstr>Excretions de l’ileostomie</vt:lpstr>
      <vt:lpstr>Ileostomie</vt:lpstr>
      <vt:lpstr>Présentation PowerPoint</vt:lpstr>
      <vt:lpstr>colostomie</vt:lpstr>
      <vt:lpstr>colostomie</vt:lpstr>
      <vt:lpstr>Colostomie </vt:lpstr>
      <vt:lpstr>Indications</vt:lpstr>
      <vt:lpstr>appareillage</vt:lpstr>
      <vt:lpstr>urostomie</vt:lpstr>
      <vt:lpstr>Dérivation de Bricker </vt:lpstr>
      <vt:lpstr>uretrostomie</vt:lpstr>
      <vt:lpstr>appareillage</vt:lpstr>
      <vt:lpstr>Cytostomie</vt:lpstr>
      <vt:lpstr>Protecteur cutanée </vt:lpstr>
      <vt:lpstr>Irrigation colique</vt:lpstr>
      <vt:lpstr>Dispositifs de maintien</vt:lpstr>
      <vt:lpstr>Désodorisants, gélifiants, et lingettes de retrait</vt:lpstr>
      <vt:lpstr>Pour les urostomies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stomies</dc:title>
  <dc:creator>claire gaillard</dc:creator>
  <cp:lastModifiedBy>GAILLARD CLAIRE</cp:lastModifiedBy>
  <cp:revision>29</cp:revision>
  <dcterms:created xsi:type="dcterms:W3CDTF">2018-02-04T23:53:37Z</dcterms:created>
  <dcterms:modified xsi:type="dcterms:W3CDTF">2021-10-15T01:10:57Z</dcterms:modified>
</cp:coreProperties>
</file>