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3.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5" r:id="rId1"/>
    <p:sldMasterId id="2147484230" r:id="rId2"/>
  </p:sldMasterIdLst>
  <p:notesMasterIdLst>
    <p:notesMasterId r:id="rId103"/>
  </p:notesMasterIdLst>
  <p:handoutMasterIdLst>
    <p:handoutMasterId r:id="rId104"/>
  </p:handoutMasterIdLst>
  <p:sldIdLst>
    <p:sldId id="400" r:id="rId3"/>
    <p:sldId id="710" r:id="rId4"/>
    <p:sldId id="709" r:id="rId5"/>
    <p:sldId id="551" r:id="rId6"/>
    <p:sldId id="552" r:id="rId7"/>
    <p:sldId id="712" r:id="rId8"/>
    <p:sldId id="707" r:id="rId9"/>
    <p:sldId id="259" r:id="rId10"/>
    <p:sldId id="713" r:id="rId11"/>
    <p:sldId id="600" r:id="rId12"/>
    <p:sldId id="550" r:id="rId13"/>
    <p:sldId id="601" r:id="rId14"/>
    <p:sldId id="562" r:id="rId15"/>
    <p:sldId id="616" r:id="rId16"/>
    <p:sldId id="644" r:id="rId17"/>
    <p:sldId id="555" r:id="rId18"/>
    <p:sldId id="599" r:id="rId19"/>
    <p:sldId id="557" r:id="rId20"/>
    <p:sldId id="558" r:id="rId21"/>
    <p:sldId id="559" r:id="rId22"/>
    <p:sldId id="503" r:id="rId23"/>
    <p:sldId id="592" r:id="rId24"/>
    <p:sldId id="591" r:id="rId25"/>
    <p:sldId id="643" r:id="rId26"/>
    <p:sldId id="456" r:id="rId27"/>
    <p:sldId id="603" r:id="rId28"/>
    <p:sldId id="642" r:id="rId29"/>
    <p:sldId id="650" r:id="rId30"/>
    <p:sldId id="693" r:id="rId31"/>
    <p:sldId id="492" r:id="rId32"/>
    <p:sldId id="329" r:id="rId33"/>
    <p:sldId id="628" r:id="rId34"/>
    <p:sldId id="697" r:id="rId35"/>
    <p:sldId id="695" r:id="rId36"/>
    <p:sldId id="544" r:id="rId37"/>
    <p:sldId id="545" r:id="rId38"/>
    <p:sldId id="641" r:id="rId39"/>
    <p:sldId id="523" r:id="rId40"/>
    <p:sldId id="546" r:id="rId41"/>
    <p:sldId id="547" r:id="rId42"/>
    <p:sldId id="698" r:id="rId43"/>
    <p:sldId id="699" r:id="rId44"/>
    <p:sldId id="700" r:id="rId45"/>
    <p:sldId id="701" r:id="rId46"/>
    <p:sldId id="702" r:id="rId47"/>
    <p:sldId id="705" r:id="rId48"/>
    <p:sldId id="582" r:id="rId49"/>
    <p:sldId id="583" r:id="rId50"/>
    <p:sldId id="286" r:id="rId51"/>
    <p:sldId id="447" r:id="rId52"/>
    <p:sldId id="288" r:id="rId53"/>
    <p:sldId id="290" r:id="rId54"/>
    <p:sldId id="323" r:id="rId55"/>
    <p:sldId id="291" r:id="rId56"/>
    <p:sldId id="296" r:id="rId57"/>
    <p:sldId id="297" r:id="rId58"/>
    <p:sldId id="298" r:id="rId59"/>
    <p:sldId id="294" r:id="rId60"/>
    <p:sldId id="295" r:id="rId61"/>
    <p:sldId id="306" r:id="rId62"/>
    <p:sldId id="307" r:id="rId63"/>
    <p:sldId id="308" r:id="rId64"/>
    <p:sldId id="287" r:id="rId65"/>
    <p:sldId id="696" r:id="rId66"/>
    <p:sldId id="320" r:id="rId67"/>
    <p:sldId id="321" r:id="rId68"/>
    <p:sldId id="273" r:id="rId69"/>
    <p:sldId id="326" r:id="rId70"/>
    <p:sldId id="706" r:id="rId71"/>
    <p:sldId id="411" r:id="rId72"/>
    <p:sldId id="413" r:id="rId73"/>
    <p:sldId id="414" r:id="rId74"/>
    <p:sldId id="415" r:id="rId75"/>
    <p:sldId id="448" r:id="rId76"/>
    <p:sldId id="309" r:id="rId77"/>
    <p:sldId id="310" r:id="rId78"/>
    <p:sldId id="416" r:id="rId79"/>
    <p:sldId id="417" r:id="rId80"/>
    <p:sldId id="418" r:id="rId81"/>
    <p:sldId id="419" r:id="rId82"/>
    <p:sldId id="659" r:id="rId83"/>
    <p:sldId id="658" r:id="rId84"/>
    <p:sldId id="661" r:id="rId85"/>
    <p:sldId id="662" r:id="rId86"/>
    <p:sldId id="663" r:id="rId87"/>
    <p:sldId id="664" r:id="rId88"/>
    <p:sldId id="665" r:id="rId89"/>
    <p:sldId id="667" r:id="rId90"/>
    <p:sldId id="668" r:id="rId91"/>
    <p:sldId id="704" r:id="rId92"/>
    <p:sldId id="677" r:id="rId93"/>
    <p:sldId id="678" r:id="rId94"/>
    <p:sldId id="670" r:id="rId95"/>
    <p:sldId id="671" r:id="rId96"/>
    <p:sldId id="672" r:id="rId97"/>
    <p:sldId id="673" r:id="rId98"/>
    <p:sldId id="674" r:id="rId99"/>
    <p:sldId id="676" r:id="rId100"/>
    <p:sldId id="680" r:id="rId101"/>
    <p:sldId id="646" r:id="rId102"/>
  </p:sldIdLst>
  <p:sldSz cx="9144000" cy="6858000" type="screen4x3"/>
  <p:notesSz cx="6781800" cy="99187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5">
          <p15:clr>
            <a:srgbClr val="A4A3A4"/>
          </p15:clr>
        </p15:guide>
        <p15:guide id="2" pos="21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75" autoAdjust="0"/>
    <p:restoredTop sz="94660"/>
  </p:normalViewPr>
  <p:slideViewPr>
    <p:cSldViewPr>
      <p:cViewPr varScale="1">
        <p:scale>
          <a:sx n="59" d="100"/>
          <a:sy n="59" d="100"/>
        </p:scale>
        <p:origin x="1228"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2291"/>
    </p:cViewPr>
  </p:sorterViewPr>
  <p:notesViewPr>
    <p:cSldViewPr>
      <p:cViewPr varScale="1">
        <p:scale>
          <a:sx n="69" d="100"/>
          <a:sy n="69" d="100"/>
        </p:scale>
        <p:origin x="2753" y="27"/>
      </p:cViewPr>
      <p:guideLst>
        <p:guide orient="horz" pos="3125"/>
        <p:guide pos="21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theme" Target="theme/theme1.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E53C077A-696A-43A2-8265-A12B30CC1E11}"/>
              </a:ext>
            </a:extLst>
          </p:cNvPr>
          <p:cNvSpPr>
            <a:spLocks noGrp="1" noChangeArrowheads="1"/>
          </p:cNvSpPr>
          <p:nvPr>
            <p:ph type="hdr" sz="quarter"/>
          </p:nvPr>
        </p:nvSpPr>
        <p:spPr bwMode="auto">
          <a:xfrm>
            <a:off x="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anose="02020603050405020304" pitchFamily="18" charset="0"/>
                <a:ea typeface="+mn-ea"/>
              </a:defRPr>
            </a:lvl1pPr>
          </a:lstStyle>
          <a:p>
            <a:pPr>
              <a:defRPr/>
            </a:pPr>
            <a:endParaRPr lang="fr-FR"/>
          </a:p>
        </p:txBody>
      </p:sp>
      <p:sp>
        <p:nvSpPr>
          <p:cNvPr id="83971" name="Rectangle 3">
            <a:extLst>
              <a:ext uri="{FF2B5EF4-FFF2-40B4-BE49-F238E27FC236}">
                <a16:creationId xmlns:a16="http://schemas.microsoft.com/office/drawing/2014/main" id="{312A4433-6653-47D0-8A9F-04AA1925936D}"/>
              </a:ext>
            </a:extLst>
          </p:cNvPr>
          <p:cNvSpPr>
            <a:spLocks noGrp="1" noChangeArrowheads="1"/>
          </p:cNvSpPr>
          <p:nvPr>
            <p:ph type="dt" sz="quarter" idx="1"/>
          </p:nvPr>
        </p:nvSpPr>
        <p:spPr bwMode="auto">
          <a:xfrm>
            <a:off x="384175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anose="02020603050405020304" pitchFamily="18" charset="0"/>
                <a:ea typeface="+mn-ea"/>
              </a:defRPr>
            </a:lvl1pPr>
          </a:lstStyle>
          <a:p>
            <a:pPr>
              <a:defRPr/>
            </a:pPr>
            <a:endParaRPr lang="fr-FR"/>
          </a:p>
        </p:txBody>
      </p:sp>
      <p:sp>
        <p:nvSpPr>
          <p:cNvPr id="83972" name="Rectangle 4">
            <a:extLst>
              <a:ext uri="{FF2B5EF4-FFF2-40B4-BE49-F238E27FC236}">
                <a16:creationId xmlns:a16="http://schemas.microsoft.com/office/drawing/2014/main" id="{9A9783DE-52C8-4F66-A06D-6C285297CD2A}"/>
              </a:ext>
            </a:extLst>
          </p:cNvPr>
          <p:cNvSpPr>
            <a:spLocks noGrp="1" noChangeArrowheads="1"/>
          </p:cNvSpPr>
          <p:nvPr>
            <p:ph type="ftr" sz="quarter" idx="2"/>
          </p:nvPr>
        </p:nvSpPr>
        <p:spPr bwMode="auto">
          <a:xfrm>
            <a:off x="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anose="02020603050405020304" pitchFamily="18" charset="0"/>
                <a:ea typeface="+mn-ea"/>
              </a:defRPr>
            </a:lvl1pPr>
          </a:lstStyle>
          <a:p>
            <a:pPr>
              <a:defRPr/>
            </a:pPr>
            <a:endParaRPr lang="fr-FR"/>
          </a:p>
        </p:txBody>
      </p:sp>
      <p:sp>
        <p:nvSpPr>
          <p:cNvPr id="83973" name="Rectangle 5">
            <a:extLst>
              <a:ext uri="{FF2B5EF4-FFF2-40B4-BE49-F238E27FC236}">
                <a16:creationId xmlns:a16="http://schemas.microsoft.com/office/drawing/2014/main" id="{2193C5D3-4768-42CA-9C9E-5E4FDB1D49C2}"/>
              </a:ext>
            </a:extLst>
          </p:cNvPr>
          <p:cNvSpPr>
            <a:spLocks noGrp="1" noChangeArrowheads="1"/>
          </p:cNvSpPr>
          <p:nvPr>
            <p:ph type="sldNum" sz="quarter" idx="3"/>
          </p:nvPr>
        </p:nvSpPr>
        <p:spPr bwMode="auto">
          <a:xfrm>
            <a:off x="384175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C739A77-F0B6-4D07-A3DC-B04194B99581}" type="slidenum">
              <a:rPr lang="fr-FR" altLang="fr-FR"/>
              <a:pPr>
                <a:defRPr/>
              </a:pPr>
              <a:t>‹N°›</a:t>
            </a:fld>
            <a:endParaRPr lang="fr-FR" alt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FF264E8-EE61-4006-9BC4-2842F7BCEFD5}"/>
              </a:ext>
            </a:extLst>
          </p:cNvPr>
          <p:cNvSpPr>
            <a:spLocks noGrp="1" noChangeArrowheads="1"/>
          </p:cNvSpPr>
          <p:nvPr>
            <p:ph type="hdr" sz="quarter"/>
          </p:nvPr>
        </p:nvSpPr>
        <p:spPr bwMode="auto">
          <a:xfrm>
            <a:off x="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anose="02020603050405020304" pitchFamily="18" charset="0"/>
                <a:ea typeface="+mn-ea"/>
              </a:defRPr>
            </a:lvl1pPr>
          </a:lstStyle>
          <a:p>
            <a:pPr>
              <a:defRPr/>
            </a:pPr>
            <a:endParaRPr lang="fr-FR"/>
          </a:p>
        </p:txBody>
      </p:sp>
      <p:sp>
        <p:nvSpPr>
          <p:cNvPr id="3075" name="Rectangle 3">
            <a:extLst>
              <a:ext uri="{FF2B5EF4-FFF2-40B4-BE49-F238E27FC236}">
                <a16:creationId xmlns:a16="http://schemas.microsoft.com/office/drawing/2014/main" id="{A9E987B7-B55A-48B3-93C1-595E9CF0A2A9}"/>
              </a:ext>
            </a:extLst>
          </p:cNvPr>
          <p:cNvSpPr>
            <a:spLocks noGrp="1" noChangeArrowheads="1"/>
          </p:cNvSpPr>
          <p:nvPr>
            <p:ph type="dt" idx="1"/>
          </p:nvPr>
        </p:nvSpPr>
        <p:spPr bwMode="auto">
          <a:xfrm>
            <a:off x="3843338" y="0"/>
            <a:ext cx="2938462"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anose="02020603050405020304" pitchFamily="18" charset="0"/>
                <a:ea typeface="+mn-ea"/>
              </a:defRPr>
            </a:lvl1pPr>
          </a:lstStyle>
          <a:p>
            <a:pPr>
              <a:defRPr/>
            </a:pPr>
            <a:endParaRPr lang="fr-FR"/>
          </a:p>
        </p:txBody>
      </p:sp>
      <p:sp>
        <p:nvSpPr>
          <p:cNvPr id="14340" name="Rectangle 4">
            <a:extLst>
              <a:ext uri="{FF2B5EF4-FFF2-40B4-BE49-F238E27FC236}">
                <a16:creationId xmlns:a16="http://schemas.microsoft.com/office/drawing/2014/main" id="{7E9F6FF0-4BD5-4135-926F-D91A8CE87139}"/>
              </a:ext>
            </a:extLst>
          </p:cNvPr>
          <p:cNvSpPr>
            <a:spLocks noGrp="1" noRot="1" noChangeAspect="1" noChangeArrowheads="1" noTextEdit="1"/>
          </p:cNvSpPr>
          <p:nvPr>
            <p:ph type="sldImg" idx="2"/>
          </p:nvPr>
        </p:nvSpPr>
        <p:spPr bwMode="auto">
          <a:xfrm>
            <a:off x="912813" y="742950"/>
            <a:ext cx="4959350" cy="37195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C7EB24E6-769E-40AF-9360-E33A3012011D}"/>
              </a:ext>
            </a:extLst>
          </p:cNvPr>
          <p:cNvSpPr>
            <a:spLocks noGrp="1" noChangeArrowheads="1"/>
          </p:cNvSpPr>
          <p:nvPr>
            <p:ph type="body" sz="quarter" idx="3"/>
          </p:nvPr>
        </p:nvSpPr>
        <p:spPr bwMode="auto">
          <a:xfrm>
            <a:off x="904875" y="4710113"/>
            <a:ext cx="4972050" cy="44656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ltLang="fr-FR" noProof="0"/>
              <a:t>Cliquez pour modifier les styles du texte du masque</a:t>
            </a:r>
          </a:p>
          <a:p>
            <a:pPr lvl="1"/>
            <a:r>
              <a:rPr lang="fr-FR" altLang="fr-FR" noProof="0"/>
              <a:t>Deuxième niveau</a:t>
            </a:r>
          </a:p>
          <a:p>
            <a:pPr lvl="2"/>
            <a:r>
              <a:rPr lang="fr-FR" altLang="fr-FR" noProof="0"/>
              <a:t>Troisième niveau</a:t>
            </a:r>
          </a:p>
          <a:p>
            <a:pPr lvl="3"/>
            <a:r>
              <a:rPr lang="fr-FR" altLang="fr-FR" noProof="0"/>
              <a:t>Quatrième niveau</a:t>
            </a:r>
          </a:p>
          <a:p>
            <a:pPr lvl="4"/>
            <a:r>
              <a:rPr lang="fr-FR" altLang="fr-FR" noProof="0"/>
              <a:t>Cinquième niveau</a:t>
            </a:r>
          </a:p>
        </p:txBody>
      </p:sp>
      <p:sp>
        <p:nvSpPr>
          <p:cNvPr id="3078" name="Rectangle 6">
            <a:extLst>
              <a:ext uri="{FF2B5EF4-FFF2-40B4-BE49-F238E27FC236}">
                <a16:creationId xmlns:a16="http://schemas.microsoft.com/office/drawing/2014/main" id="{7F0C72B6-0A1A-4049-9F0B-7F5C36B00909}"/>
              </a:ext>
            </a:extLst>
          </p:cNvPr>
          <p:cNvSpPr>
            <a:spLocks noGrp="1" noChangeArrowheads="1"/>
          </p:cNvSpPr>
          <p:nvPr>
            <p:ph type="ftr" sz="quarter" idx="4"/>
          </p:nvPr>
        </p:nvSpPr>
        <p:spPr bwMode="auto">
          <a:xfrm>
            <a:off x="0" y="9423400"/>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anose="02020603050405020304" pitchFamily="18" charset="0"/>
                <a:ea typeface="+mn-ea"/>
              </a:defRPr>
            </a:lvl1pPr>
          </a:lstStyle>
          <a:p>
            <a:pPr>
              <a:defRPr/>
            </a:pPr>
            <a:endParaRPr lang="fr-FR"/>
          </a:p>
        </p:txBody>
      </p:sp>
      <p:sp>
        <p:nvSpPr>
          <p:cNvPr id="3079" name="Rectangle 7">
            <a:extLst>
              <a:ext uri="{FF2B5EF4-FFF2-40B4-BE49-F238E27FC236}">
                <a16:creationId xmlns:a16="http://schemas.microsoft.com/office/drawing/2014/main" id="{23F056A1-CD1D-4FA9-BD58-57BCEE11CEC4}"/>
              </a:ext>
            </a:extLst>
          </p:cNvPr>
          <p:cNvSpPr>
            <a:spLocks noGrp="1" noChangeArrowheads="1"/>
          </p:cNvSpPr>
          <p:nvPr>
            <p:ph type="sldNum" sz="quarter" idx="5"/>
          </p:nvPr>
        </p:nvSpPr>
        <p:spPr bwMode="auto">
          <a:xfrm>
            <a:off x="3843338" y="9423400"/>
            <a:ext cx="2938462"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08D2CCB-9272-454A-B34F-9F577A0BBBF3}"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D328C00E-1AC7-4F57-9C2B-B4F0964DB0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05101AC-969F-48B9-979F-B33E2E89035F}" type="slidenum">
              <a:rPr lang="fr-FR" altLang="fr-FR" sz="1200" smtClean="0"/>
              <a:pPr/>
              <a:t>1</a:t>
            </a:fld>
            <a:endParaRPr lang="fr-FR" altLang="fr-FR" sz="1200"/>
          </a:p>
        </p:txBody>
      </p:sp>
      <p:sp>
        <p:nvSpPr>
          <p:cNvPr id="17411" name="Rectangle 2">
            <a:extLst>
              <a:ext uri="{FF2B5EF4-FFF2-40B4-BE49-F238E27FC236}">
                <a16:creationId xmlns:a16="http://schemas.microsoft.com/office/drawing/2014/main" id="{7140DA25-5A5B-4F15-BE47-D7F30ACCE316}"/>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84EB27BB-316D-4182-B9F2-A83EEA0AA5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a:extLst>
              <a:ext uri="{FF2B5EF4-FFF2-40B4-BE49-F238E27FC236}">
                <a16:creationId xmlns:a16="http://schemas.microsoft.com/office/drawing/2014/main" id="{E58FCA5E-0ECD-4EDE-A6F0-8F62C71AF06B}"/>
              </a:ext>
            </a:extLst>
          </p:cNvPr>
          <p:cNvSpPr>
            <a:spLocks noGrp="1" noRot="1" noChangeAspect="1" noTextEdit="1"/>
          </p:cNvSpPr>
          <p:nvPr>
            <p:ph type="sldImg"/>
          </p:nvPr>
        </p:nvSpPr>
        <p:spPr>
          <a:ln/>
        </p:spPr>
      </p:sp>
      <p:sp>
        <p:nvSpPr>
          <p:cNvPr id="33795" name="Espace réservé des commentaires 2">
            <a:extLst>
              <a:ext uri="{FF2B5EF4-FFF2-40B4-BE49-F238E27FC236}">
                <a16:creationId xmlns:a16="http://schemas.microsoft.com/office/drawing/2014/main" id="{341444ED-C3D5-455E-BDB7-03A42190861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33796" name="Espace réservé du numéro de diapositive 3">
            <a:extLst>
              <a:ext uri="{FF2B5EF4-FFF2-40B4-BE49-F238E27FC236}">
                <a16:creationId xmlns:a16="http://schemas.microsoft.com/office/drawing/2014/main" id="{4D6F922A-9029-41F5-A0C3-55D6C8CF44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F012E478-23A3-4A9D-80A3-41A5947BAF0A}" type="slidenum">
              <a:rPr lang="fr-FR" altLang="fr-FR" sz="1200" smtClean="0"/>
              <a:pPr/>
              <a:t>21</a:t>
            </a:fld>
            <a:endParaRPr lang="fr-FR" altLang="fr-F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613986B2-8B89-4EB4-82A7-7F6FD88C61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057A8C8-56F3-4F00-80FE-252CB33DF9C3}" type="slidenum">
              <a:rPr lang="fr-FR" altLang="fr-FR" sz="1200" smtClean="0"/>
              <a:pPr/>
              <a:t>65</a:t>
            </a:fld>
            <a:endParaRPr lang="fr-FR" altLang="fr-FR" sz="1200"/>
          </a:p>
        </p:txBody>
      </p:sp>
      <p:sp>
        <p:nvSpPr>
          <p:cNvPr id="82947" name="Rectangle 2">
            <a:extLst>
              <a:ext uri="{FF2B5EF4-FFF2-40B4-BE49-F238E27FC236}">
                <a16:creationId xmlns:a16="http://schemas.microsoft.com/office/drawing/2014/main" id="{22930914-1E83-4E3F-BB43-A34903E02E1D}"/>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A7F7B906-0307-4603-845F-B98286C638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8B17E7B9-E625-4402-AE75-27EC921746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A927588-BBBB-4B54-850C-F529C52CC108}" type="slidenum">
              <a:rPr lang="fr-FR" altLang="fr-FR" sz="1200" smtClean="0"/>
              <a:pPr/>
              <a:t>94</a:t>
            </a:fld>
            <a:endParaRPr lang="fr-FR" altLang="fr-FR" sz="1200"/>
          </a:p>
        </p:txBody>
      </p:sp>
      <p:sp>
        <p:nvSpPr>
          <p:cNvPr id="125955" name="Rectangle 2">
            <a:extLst>
              <a:ext uri="{FF2B5EF4-FFF2-40B4-BE49-F238E27FC236}">
                <a16:creationId xmlns:a16="http://schemas.microsoft.com/office/drawing/2014/main" id="{AD27BD61-BFC7-4E37-9CC6-BB607E95CCB4}"/>
              </a:ext>
            </a:extLst>
          </p:cNvPr>
          <p:cNvSpPr>
            <a:spLocks noGrp="1" noRot="1" noChangeAspect="1" noChangeArrowheads="1" noTextEdit="1"/>
          </p:cNvSpPr>
          <p:nvPr>
            <p:ph type="sldImg"/>
          </p:nvPr>
        </p:nvSpPr>
        <p:spPr>
          <a:xfrm>
            <a:off x="911225" y="742950"/>
            <a:ext cx="4959350" cy="3719513"/>
          </a:xfrm>
          <a:ln/>
        </p:spPr>
      </p:sp>
      <p:sp>
        <p:nvSpPr>
          <p:cNvPr id="125956" name="Rectangle 3">
            <a:extLst>
              <a:ext uri="{FF2B5EF4-FFF2-40B4-BE49-F238E27FC236}">
                <a16:creationId xmlns:a16="http://schemas.microsoft.com/office/drawing/2014/main" id="{98B90026-397D-47F7-B8AA-35BE83FF12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Tree>
    <p:extLst>
      <p:ext uri="{BB962C8B-B14F-4D97-AF65-F5344CB8AC3E}">
        <p14:creationId xmlns:p14="http://schemas.microsoft.com/office/powerpoint/2010/main" val="782956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A5058000-A239-4A20-A718-FC2F09278C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F9822126-DFEE-430A-9BD0-C0098E5A0B5E}" type="slidenum">
              <a:rPr lang="fr-FR" altLang="fr-FR" sz="1200" smtClean="0"/>
              <a:pPr/>
              <a:t>95</a:t>
            </a:fld>
            <a:endParaRPr lang="fr-FR" altLang="fr-FR" sz="1200"/>
          </a:p>
        </p:txBody>
      </p:sp>
      <p:sp>
        <p:nvSpPr>
          <p:cNvPr id="128003" name="Rectangle 2">
            <a:extLst>
              <a:ext uri="{FF2B5EF4-FFF2-40B4-BE49-F238E27FC236}">
                <a16:creationId xmlns:a16="http://schemas.microsoft.com/office/drawing/2014/main" id="{B9F80801-CFE6-4169-BD29-0299A376DEAA}"/>
              </a:ext>
            </a:extLst>
          </p:cNvPr>
          <p:cNvSpPr>
            <a:spLocks noGrp="1" noRot="1" noChangeAspect="1" noChangeArrowheads="1" noTextEdit="1"/>
          </p:cNvSpPr>
          <p:nvPr>
            <p:ph type="sldImg"/>
          </p:nvPr>
        </p:nvSpPr>
        <p:spPr>
          <a:xfrm>
            <a:off x="911225" y="742950"/>
            <a:ext cx="4959350" cy="3719513"/>
          </a:xfrm>
          <a:ln/>
        </p:spPr>
      </p:sp>
      <p:sp>
        <p:nvSpPr>
          <p:cNvPr id="128004" name="Rectangle 3">
            <a:extLst>
              <a:ext uri="{FF2B5EF4-FFF2-40B4-BE49-F238E27FC236}">
                <a16:creationId xmlns:a16="http://schemas.microsoft.com/office/drawing/2014/main" id="{0FCB856F-AA11-4944-A895-84D30CA67E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Tree>
    <p:extLst>
      <p:ext uri="{BB962C8B-B14F-4D97-AF65-F5344CB8AC3E}">
        <p14:creationId xmlns:p14="http://schemas.microsoft.com/office/powerpoint/2010/main" val="2185471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Espace réservé de l'image des diapositives 1">
            <a:extLst>
              <a:ext uri="{FF2B5EF4-FFF2-40B4-BE49-F238E27FC236}">
                <a16:creationId xmlns:a16="http://schemas.microsoft.com/office/drawing/2014/main" id="{F6485705-2174-4121-9338-924F01EE35D4}"/>
              </a:ext>
            </a:extLst>
          </p:cNvPr>
          <p:cNvSpPr>
            <a:spLocks noGrp="1" noRot="1" noChangeAspect="1" noTextEdit="1"/>
          </p:cNvSpPr>
          <p:nvPr>
            <p:ph type="sldImg"/>
          </p:nvPr>
        </p:nvSpPr>
        <p:spPr>
          <a:ln/>
        </p:spPr>
      </p:sp>
      <p:sp>
        <p:nvSpPr>
          <p:cNvPr id="135171" name="Espace réservé des notes 2">
            <a:extLst>
              <a:ext uri="{FF2B5EF4-FFF2-40B4-BE49-F238E27FC236}">
                <a16:creationId xmlns:a16="http://schemas.microsoft.com/office/drawing/2014/main" id="{AD830273-440D-4020-8490-8367D070710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135172" name="Espace réservé du numéro de diapositive 3">
            <a:extLst>
              <a:ext uri="{FF2B5EF4-FFF2-40B4-BE49-F238E27FC236}">
                <a16:creationId xmlns:a16="http://schemas.microsoft.com/office/drawing/2014/main" id="{51A128D9-72DA-4181-9A5C-6234AECF9D6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B3125CE-8B74-411D-8855-685409C22F35}" type="slidenum">
              <a:rPr lang="fr-FR" altLang="fr-FR" sz="1200" smtClean="0"/>
              <a:pPr/>
              <a:t>100</a:t>
            </a:fld>
            <a:endParaRPr lang="fr-FR" altLang="fr-F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844824"/>
            <a:ext cx="7772400" cy="1470025"/>
          </a:xfrm>
        </p:spPr>
        <p:txBody>
          <a:bodyPr/>
          <a:lstStyle>
            <a:lvl1pPr algn="ctr">
              <a:defRPr sz="3000"/>
            </a:lvl1pPr>
          </a:lstStyle>
          <a:p>
            <a:r>
              <a:rPr lang="fr-FR"/>
              <a:t>Modifiez le style du titre</a:t>
            </a:r>
            <a:endParaRPr lang="fr-FR" dirty="0"/>
          </a:p>
        </p:txBody>
      </p:sp>
      <p:sp>
        <p:nvSpPr>
          <p:cNvPr id="3" name="Sous-titre 2"/>
          <p:cNvSpPr>
            <a:spLocks noGrp="1"/>
          </p:cNvSpPr>
          <p:nvPr>
            <p:ph type="subTitle" idx="1"/>
          </p:nvPr>
        </p:nvSpPr>
        <p:spPr>
          <a:xfrm>
            <a:off x="1371600" y="3434727"/>
            <a:ext cx="6400800" cy="139541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endParaRPr lang="fr-FR" dirty="0"/>
          </a:p>
        </p:txBody>
      </p:sp>
    </p:spTree>
    <p:extLst>
      <p:ext uri="{BB962C8B-B14F-4D97-AF65-F5344CB8AC3E}">
        <p14:creationId xmlns:p14="http://schemas.microsoft.com/office/powerpoint/2010/main" val="58570082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82692251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28600"/>
            <a:ext cx="2133600" cy="6400800"/>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228600" y="228600"/>
            <a:ext cx="6248400" cy="640080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85789073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838200" y="152400"/>
            <a:ext cx="7924800" cy="1066800"/>
          </a:xfrm>
        </p:spPr>
        <p:txBody>
          <a:bodyPr/>
          <a:lstStyle/>
          <a:p>
            <a:r>
              <a:rPr lang="fr-FR"/>
              <a:t>Modifiez le style du titre</a:t>
            </a:r>
          </a:p>
        </p:txBody>
      </p:sp>
      <p:sp>
        <p:nvSpPr>
          <p:cNvPr id="3" name="Espace réservé du tableau 2"/>
          <p:cNvSpPr>
            <a:spLocks noGrp="1"/>
          </p:cNvSpPr>
          <p:nvPr>
            <p:ph type="tbl" idx="1"/>
          </p:nvPr>
        </p:nvSpPr>
        <p:spPr>
          <a:xfrm>
            <a:off x="838200" y="1600200"/>
            <a:ext cx="7924800" cy="4800600"/>
          </a:xfrm>
        </p:spPr>
        <p:txBody>
          <a:bodyPr rtlCol="0">
            <a:normAutofit/>
          </a:bodyPr>
          <a:lstStyle/>
          <a:p>
            <a:pPr lvl="0"/>
            <a:r>
              <a:rPr lang="fr-FR" noProof="0"/>
              <a:t>Cliquez sur l'icône pour ajouter un tableau</a:t>
            </a:r>
          </a:p>
        </p:txBody>
      </p:sp>
      <p:sp>
        <p:nvSpPr>
          <p:cNvPr id="4" name="Espace réservé du pied de page 3">
            <a:extLst>
              <a:ext uri="{FF2B5EF4-FFF2-40B4-BE49-F238E27FC236}">
                <a16:creationId xmlns:a16="http://schemas.microsoft.com/office/drawing/2014/main" id="{C6EBD789-DE3C-4C5D-9D9F-9B1C8F07882E}"/>
              </a:ext>
            </a:extLst>
          </p:cNvPr>
          <p:cNvSpPr>
            <a:spLocks noGrp="1"/>
          </p:cNvSpPr>
          <p:nvPr>
            <p:ph type="ftr" sz="quarter" idx="10"/>
          </p:nvPr>
        </p:nvSpPr>
        <p:spPr>
          <a:xfrm>
            <a:off x="0" y="6629400"/>
            <a:ext cx="7010400" cy="227013"/>
          </a:xfrm>
          <a:prstGeom prst="rect">
            <a:avLst/>
          </a:prstGeom>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fr-FR"/>
          </a:p>
        </p:txBody>
      </p:sp>
      <p:sp>
        <p:nvSpPr>
          <p:cNvPr id="5" name="Espace réservé du numéro de diapositive 4">
            <a:extLst>
              <a:ext uri="{FF2B5EF4-FFF2-40B4-BE49-F238E27FC236}">
                <a16:creationId xmlns:a16="http://schemas.microsoft.com/office/drawing/2014/main" id="{825D322E-7E87-4989-900D-50562BAA89EB}"/>
              </a:ext>
            </a:extLst>
          </p:cNvPr>
          <p:cNvSpPr>
            <a:spLocks noGrp="1"/>
          </p:cNvSpPr>
          <p:nvPr>
            <p:ph type="sldNum" sz="quarter" idx="11"/>
          </p:nvPr>
        </p:nvSpPr>
        <p:spPr>
          <a:xfrm>
            <a:off x="7162800" y="6627813"/>
            <a:ext cx="1905000" cy="228600"/>
          </a:xfrm>
        </p:spPr>
        <p:txBody>
          <a:bodyPr/>
          <a:lstStyle>
            <a:lvl1pPr>
              <a:defRPr/>
            </a:lvl1pPr>
          </a:lstStyle>
          <a:p>
            <a:pPr>
              <a:defRPr/>
            </a:pPr>
            <a:fld id="{EF69E34F-2BBB-44A3-8D93-E57F01ED23D5}" type="slidenum">
              <a:rPr lang="fr-FR" altLang="fr-FR"/>
              <a:pPr>
                <a:defRPr/>
              </a:pPr>
              <a:t>‹N°›</a:t>
            </a:fld>
            <a:endParaRPr lang="fr-FR" altLang="fr-FR"/>
          </a:p>
        </p:txBody>
      </p:sp>
    </p:spTree>
    <p:extLst>
      <p:ext uri="{BB962C8B-B14F-4D97-AF65-F5344CB8AC3E}">
        <p14:creationId xmlns:p14="http://schemas.microsoft.com/office/powerpoint/2010/main" val="214459901"/>
      </p:ext>
    </p:extLst>
  </p:cSld>
  <p:clrMapOvr>
    <a:masterClrMapping/>
  </p:clrMapOvr>
  <p:transition>
    <p:pull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844824"/>
            <a:ext cx="7772400" cy="1470025"/>
          </a:xfrm>
        </p:spPr>
        <p:txBody>
          <a:bodyPr/>
          <a:lstStyle>
            <a:lvl1pPr algn="ctr">
              <a:defRPr sz="3000"/>
            </a:lvl1pPr>
          </a:lstStyle>
          <a:p>
            <a:r>
              <a:rPr lang="fr-FR"/>
              <a:t>Modifiez le style du titre</a:t>
            </a:r>
            <a:endParaRPr lang="fr-FR" dirty="0"/>
          </a:p>
        </p:txBody>
      </p:sp>
      <p:sp>
        <p:nvSpPr>
          <p:cNvPr id="3" name="Sous-titre 2"/>
          <p:cNvSpPr>
            <a:spLocks noGrp="1"/>
          </p:cNvSpPr>
          <p:nvPr>
            <p:ph type="subTitle" idx="1"/>
          </p:nvPr>
        </p:nvSpPr>
        <p:spPr>
          <a:xfrm>
            <a:off x="1371600" y="3434727"/>
            <a:ext cx="6400800" cy="139541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endParaRPr lang="fr-FR" dirty="0"/>
          </a:p>
        </p:txBody>
      </p:sp>
    </p:spTree>
    <p:extLst>
      <p:ext uri="{BB962C8B-B14F-4D97-AF65-F5344CB8AC3E}">
        <p14:creationId xmlns:p14="http://schemas.microsoft.com/office/powerpoint/2010/main" val="319897470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Line 3"/>
          <p:cNvSpPr>
            <a:spLocks noChangeShapeType="1"/>
          </p:cNvSpPr>
          <p:nvPr/>
        </p:nvSpPr>
        <p:spPr bwMode="auto">
          <a:xfrm>
            <a:off x="285750" y="1071563"/>
            <a:ext cx="8477250" cy="0"/>
          </a:xfrm>
          <a:prstGeom prst="line">
            <a:avLst/>
          </a:prstGeom>
          <a:noFill/>
          <a:ln w="25400">
            <a:solidFill>
              <a:schemeClr val="accent6"/>
            </a:solidFill>
            <a:prstDash val="solid"/>
            <a:round/>
            <a:headEnd/>
            <a:tailEnd/>
          </a:ln>
          <a:effectLst/>
        </p:spPr>
        <p:txBody>
          <a:bodyPr wrap="none" anchor="ctr"/>
          <a:lstStyle/>
          <a:p>
            <a:pPr>
              <a:defRPr/>
            </a:pPr>
            <a:endParaRPr lang="fr-FR"/>
          </a:p>
        </p:txBody>
      </p:sp>
      <p:sp>
        <p:nvSpPr>
          <p:cNvPr id="2" name="Titre 1"/>
          <p:cNvSpPr>
            <a:spLocks noGrp="1"/>
          </p:cNvSpPr>
          <p:nvPr>
            <p:ph type="title"/>
          </p:nvPr>
        </p:nvSpPr>
        <p:spPr>
          <a:xfrm>
            <a:off x="285750" y="233570"/>
            <a:ext cx="8477250" cy="842963"/>
          </a:xfrm>
        </p:spPr>
        <p:txBody>
          <a:bodyPr/>
          <a:lstStyle>
            <a:lvl1pPr>
              <a:defRPr sz="2400"/>
            </a:lvl1pPr>
          </a:lstStyle>
          <a:p>
            <a:r>
              <a:rPr lang="fr-FR"/>
              <a:t>Modifiez le style du titre</a:t>
            </a:r>
            <a:endParaRPr lang="fr-FR" dirty="0"/>
          </a:p>
        </p:txBody>
      </p:sp>
      <p:sp>
        <p:nvSpPr>
          <p:cNvPr id="3" name="Espace réservé du contenu 2"/>
          <p:cNvSpPr>
            <a:spLocks noGrp="1"/>
          </p:cNvSpPr>
          <p:nvPr>
            <p:ph idx="1"/>
          </p:nvPr>
        </p:nvSpPr>
        <p:spPr/>
        <p:txBody>
          <a:bodyPr/>
          <a:lstStyle>
            <a:lvl1pPr>
              <a:defRPr sz="2000"/>
            </a:lvl1pPr>
            <a:lvl2pPr>
              <a:defRPr sz="1800"/>
            </a:lvl2pPr>
            <a:lvl3pPr>
              <a:defRPr sz="1600"/>
            </a:lvl3pPr>
            <a:lvl4pPr>
              <a:defRPr sz="1400"/>
            </a:lvl4pPr>
            <a:lvl5pPr>
              <a:defRPr sz="14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2247147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55576" y="1988840"/>
            <a:ext cx="7772400" cy="1362075"/>
          </a:xfrm>
        </p:spPr>
        <p:txBody>
          <a:bodyPr anchor="b"/>
          <a:lstStyle>
            <a:lvl1pPr algn="l">
              <a:defRPr sz="3000" b="1" cap="all"/>
            </a:lvl1pPr>
          </a:lstStyle>
          <a:p>
            <a:r>
              <a:rPr lang="fr-FR"/>
              <a:t>Modifiez le style du titre</a:t>
            </a:r>
            <a:endParaRPr lang="fr-FR" dirty="0"/>
          </a:p>
        </p:txBody>
      </p:sp>
      <p:sp>
        <p:nvSpPr>
          <p:cNvPr id="3" name="Espace réservé du texte 2"/>
          <p:cNvSpPr>
            <a:spLocks noGrp="1"/>
          </p:cNvSpPr>
          <p:nvPr>
            <p:ph type="body" idx="1"/>
          </p:nvPr>
        </p:nvSpPr>
        <p:spPr>
          <a:xfrm>
            <a:off x="755576" y="3573016"/>
            <a:ext cx="7772400" cy="1356171"/>
          </a:xfrm>
        </p:spPr>
        <p:txBody>
          <a:bodyPr anchor="t"/>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Modifier les styles du texte du masque</a:t>
            </a:r>
          </a:p>
        </p:txBody>
      </p:sp>
    </p:spTree>
    <p:extLst>
      <p:ext uri="{BB962C8B-B14F-4D97-AF65-F5344CB8AC3E}">
        <p14:creationId xmlns:p14="http://schemas.microsoft.com/office/powerpoint/2010/main" val="171716329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3" name="Espace réservé du contenu 2"/>
          <p:cNvSpPr>
            <a:spLocks noGrp="1"/>
          </p:cNvSpPr>
          <p:nvPr>
            <p:ph sz="half" idx="1"/>
          </p:nvPr>
        </p:nvSpPr>
        <p:spPr>
          <a:xfrm>
            <a:off x="228600" y="1828800"/>
            <a:ext cx="4191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p:cNvSpPr>
            <a:spLocks noGrp="1"/>
          </p:cNvSpPr>
          <p:nvPr>
            <p:ph sz="half" idx="2"/>
          </p:nvPr>
        </p:nvSpPr>
        <p:spPr>
          <a:xfrm>
            <a:off x="4572000" y="1828800"/>
            <a:ext cx="4191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77921878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8832851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424347572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1828006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Line 3">
            <a:extLst>
              <a:ext uri="{FF2B5EF4-FFF2-40B4-BE49-F238E27FC236}">
                <a16:creationId xmlns:a16="http://schemas.microsoft.com/office/drawing/2014/main" id="{06BE8930-6996-4EAA-9CD5-B8B39FC18694}"/>
              </a:ext>
            </a:extLst>
          </p:cNvPr>
          <p:cNvSpPr>
            <a:spLocks noChangeShapeType="1"/>
          </p:cNvSpPr>
          <p:nvPr/>
        </p:nvSpPr>
        <p:spPr bwMode="auto">
          <a:xfrm>
            <a:off x="285750" y="1071563"/>
            <a:ext cx="8477250" cy="0"/>
          </a:xfrm>
          <a:prstGeom prst="line">
            <a:avLst/>
          </a:prstGeom>
          <a:noFill/>
          <a:ln w="15875">
            <a:solidFill>
              <a:srgbClr val="C0C0C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 name="Titre 1"/>
          <p:cNvSpPr>
            <a:spLocks noGrp="1"/>
          </p:cNvSpPr>
          <p:nvPr>
            <p:ph type="title"/>
          </p:nvPr>
        </p:nvSpPr>
        <p:spPr/>
        <p:txBody>
          <a:bodyPr/>
          <a:lstStyle/>
          <a:p>
            <a:r>
              <a:rPr lang="fr-FR"/>
              <a:t>Modifiez le style du titre</a:t>
            </a:r>
            <a:endParaRPr lang="fr-FR" dirty="0"/>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36322965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Tree>
    <p:extLst>
      <p:ext uri="{BB962C8B-B14F-4D97-AF65-F5344CB8AC3E}">
        <p14:creationId xmlns:p14="http://schemas.microsoft.com/office/powerpoint/2010/main" val="369251661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Tree>
    <p:extLst>
      <p:ext uri="{BB962C8B-B14F-4D97-AF65-F5344CB8AC3E}">
        <p14:creationId xmlns:p14="http://schemas.microsoft.com/office/powerpoint/2010/main" val="426648543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6093805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28600"/>
            <a:ext cx="2133600" cy="6400800"/>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228600" y="228600"/>
            <a:ext cx="6248400" cy="640080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82468934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838200" y="152400"/>
            <a:ext cx="7924800" cy="1066800"/>
          </a:xfrm>
        </p:spPr>
        <p:txBody>
          <a:bodyPr/>
          <a:lstStyle/>
          <a:p>
            <a:r>
              <a:rPr lang="fr-FR"/>
              <a:t>Modifiez le style du titre</a:t>
            </a:r>
          </a:p>
        </p:txBody>
      </p:sp>
      <p:sp>
        <p:nvSpPr>
          <p:cNvPr id="3" name="Espace réservé du tableau 2"/>
          <p:cNvSpPr>
            <a:spLocks noGrp="1"/>
          </p:cNvSpPr>
          <p:nvPr>
            <p:ph type="tbl" idx="1"/>
          </p:nvPr>
        </p:nvSpPr>
        <p:spPr>
          <a:xfrm>
            <a:off x="838200" y="1600200"/>
            <a:ext cx="7924800" cy="4800600"/>
          </a:xfrm>
        </p:spPr>
        <p:txBody>
          <a:bodyPr rtlCol="0">
            <a:normAutofit/>
          </a:bodyPr>
          <a:lstStyle/>
          <a:p>
            <a:pPr lvl="0"/>
            <a:r>
              <a:rPr lang="fr-FR" noProof="0"/>
              <a:t>Cliquez sur l'icône pour ajouter un tableau</a:t>
            </a:r>
          </a:p>
        </p:txBody>
      </p:sp>
      <p:sp>
        <p:nvSpPr>
          <p:cNvPr id="4" name="Espace réservé du pied de page 3"/>
          <p:cNvSpPr>
            <a:spLocks noGrp="1"/>
          </p:cNvSpPr>
          <p:nvPr>
            <p:ph type="ftr" sz="quarter" idx="10"/>
          </p:nvPr>
        </p:nvSpPr>
        <p:spPr>
          <a:xfrm>
            <a:off x="0" y="6629400"/>
            <a:ext cx="7010400" cy="227013"/>
          </a:xfrm>
          <a:prstGeom prst="rect">
            <a:avLst/>
          </a:prstGeom>
        </p:spPr>
        <p:txBody>
          <a:bodyPr rtlCol="0"/>
          <a:lstStyle>
            <a:lvl1pPr fontAlgn="auto">
              <a:spcBef>
                <a:spcPts val="0"/>
              </a:spcBef>
              <a:spcAft>
                <a:spcPts val="0"/>
              </a:spcAft>
              <a:defRPr>
                <a:solidFill>
                  <a:schemeClr val="tx1">
                    <a:tint val="75000"/>
                  </a:schemeClr>
                </a:solidFill>
                <a:latin typeface="+mn-lt"/>
                <a:cs typeface="+mn-cs"/>
              </a:defRPr>
            </a:lvl1pPr>
          </a:lstStyle>
          <a:p>
            <a:endParaRPr lang="fr-FR"/>
          </a:p>
        </p:txBody>
      </p:sp>
      <p:sp>
        <p:nvSpPr>
          <p:cNvPr id="5" name="Espace réservé du numéro de diapositive 4"/>
          <p:cNvSpPr>
            <a:spLocks noGrp="1"/>
          </p:cNvSpPr>
          <p:nvPr>
            <p:ph type="sldNum" sz="quarter" idx="11"/>
          </p:nvPr>
        </p:nvSpPr>
        <p:spPr>
          <a:xfrm>
            <a:off x="7162800" y="6627813"/>
            <a:ext cx="1905000" cy="228600"/>
          </a:xfrm>
          <a:prstGeom prst="rect">
            <a:avLst/>
          </a:prstGeom>
        </p:spPr>
        <p:txBody>
          <a:bodyPr/>
          <a:lstStyle>
            <a:lvl1pPr>
              <a:defRPr smtClean="0"/>
            </a:lvl1pPr>
          </a:lstStyle>
          <a:p>
            <a:fld id="{D836E20D-1240-4E6F-B89C-B9C0B23CBFDE}" type="slidenum">
              <a:rPr lang="fr-FR" smtClean="0"/>
              <a:t>‹N°›</a:t>
            </a:fld>
            <a:endParaRPr lang="fr-FR"/>
          </a:p>
        </p:txBody>
      </p:sp>
    </p:spTree>
    <p:extLst>
      <p:ext uri="{BB962C8B-B14F-4D97-AF65-F5344CB8AC3E}">
        <p14:creationId xmlns:p14="http://schemas.microsoft.com/office/powerpoint/2010/main" val="3913538032"/>
      </p:ext>
    </p:extLst>
  </p:cSld>
  <p:clrMapOvr>
    <a:masterClrMapping/>
  </p:clrMapOvr>
  <p:transition>
    <p:pull dir="r"/>
    <p:sndAc>
      <p:stSnd>
        <p:snd r:embed="rId1" name="Appareil photo"/>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55576" y="1988840"/>
            <a:ext cx="7772400" cy="1362075"/>
          </a:xfrm>
        </p:spPr>
        <p:txBody>
          <a:bodyPr/>
          <a:lstStyle>
            <a:lvl1pPr algn="l">
              <a:defRPr sz="3000" b="1" cap="all"/>
            </a:lvl1pPr>
          </a:lstStyle>
          <a:p>
            <a:r>
              <a:rPr lang="fr-FR"/>
              <a:t>Modifiez le style du titre</a:t>
            </a:r>
            <a:endParaRPr lang="fr-FR" dirty="0"/>
          </a:p>
        </p:txBody>
      </p:sp>
      <p:sp>
        <p:nvSpPr>
          <p:cNvPr id="3" name="Espace réservé du texte 2"/>
          <p:cNvSpPr>
            <a:spLocks noGrp="1"/>
          </p:cNvSpPr>
          <p:nvPr>
            <p:ph type="body" idx="1"/>
          </p:nvPr>
        </p:nvSpPr>
        <p:spPr>
          <a:xfrm>
            <a:off x="755576" y="3573016"/>
            <a:ext cx="7772400" cy="1356171"/>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Tree>
    <p:extLst>
      <p:ext uri="{BB962C8B-B14F-4D97-AF65-F5344CB8AC3E}">
        <p14:creationId xmlns:p14="http://schemas.microsoft.com/office/powerpoint/2010/main" val="257690947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3" name="Espace réservé du contenu 2"/>
          <p:cNvSpPr>
            <a:spLocks noGrp="1"/>
          </p:cNvSpPr>
          <p:nvPr>
            <p:ph sz="half" idx="1"/>
          </p:nvPr>
        </p:nvSpPr>
        <p:spPr>
          <a:xfrm>
            <a:off x="228600" y="1828800"/>
            <a:ext cx="4191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p:cNvSpPr>
            <a:spLocks noGrp="1"/>
          </p:cNvSpPr>
          <p:nvPr>
            <p:ph sz="half" idx="2"/>
          </p:nvPr>
        </p:nvSpPr>
        <p:spPr>
          <a:xfrm>
            <a:off x="4572000" y="1828800"/>
            <a:ext cx="4191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86912248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57284157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73635778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121547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104326059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191969625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479BAAB7-60D0-4C0B-AB4E-9CB6B0352425}"/>
              </a:ext>
            </a:extLst>
          </p:cNvPr>
          <p:cNvSpPr>
            <a:spLocks noGrp="1" noChangeArrowheads="1"/>
          </p:cNvSpPr>
          <p:nvPr>
            <p:ph type="title"/>
          </p:nvPr>
        </p:nvSpPr>
        <p:spPr bwMode="auto">
          <a:xfrm>
            <a:off x="285750" y="228600"/>
            <a:ext cx="84772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FR" altLang="fr-FR"/>
              <a:t>Cliquez pour modifier le style du titre du masque</a:t>
            </a:r>
          </a:p>
        </p:txBody>
      </p:sp>
      <p:sp>
        <p:nvSpPr>
          <p:cNvPr id="1027" name="Rectangle 5">
            <a:extLst>
              <a:ext uri="{FF2B5EF4-FFF2-40B4-BE49-F238E27FC236}">
                <a16:creationId xmlns:a16="http://schemas.microsoft.com/office/drawing/2014/main" id="{1791E195-02CA-4700-8716-A22FB1400565}"/>
              </a:ext>
            </a:extLst>
          </p:cNvPr>
          <p:cNvSpPr>
            <a:spLocks noGrp="1" noChangeArrowheads="1"/>
          </p:cNvSpPr>
          <p:nvPr>
            <p:ph type="body" idx="1"/>
          </p:nvPr>
        </p:nvSpPr>
        <p:spPr bwMode="auto">
          <a:xfrm>
            <a:off x="285750" y="1571625"/>
            <a:ext cx="8477250"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2" name="Espace réservé du numéro de diapositive 1">
            <a:extLst>
              <a:ext uri="{FF2B5EF4-FFF2-40B4-BE49-F238E27FC236}">
                <a16:creationId xmlns:a16="http://schemas.microsoft.com/office/drawing/2014/main" id="{3F96CF1F-B0B8-44DB-A187-28A91E8C3C25}"/>
              </a:ext>
            </a:extLst>
          </p:cNvPr>
          <p:cNvSpPr>
            <a:spLocks noGrp="1"/>
          </p:cNvSpPr>
          <p:nvPr>
            <p:ph type="sldNum" sz="quarter" idx="4"/>
          </p:nvPr>
        </p:nvSpPr>
        <p:spPr>
          <a:xfrm>
            <a:off x="7524750" y="6453188"/>
            <a:ext cx="1412875"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224F967A-CC1D-4269-BAE1-BB229FD0E814}"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 id="2147484229" r:id="rId12"/>
  </p:sldLayoutIdLst>
  <p:transition/>
  <p:txStyles>
    <p:titleStyle>
      <a:lvl1pPr algn="l" rtl="0" eaLnBrk="0" fontAlgn="base" hangingPunct="0">
        <a:spcBef>
          <a:spcPct val="0"/>
        </a:spcBef>
        <a:spcAft>
          <a:spcPct val="0"/>
        </a:spcAft>
        <a:defRPr sz="3000" b="1" i="1">
          <a:solidFill>
            <a:schemeClr val="accent1"/>
          </a:solidFill>
          <a:latin typeface="+mj-lt"/>
          <a:ea typeface="MS PGothic" panose="020B0600070205080204" pitchFamily="34" charset="-128"/>
          <a:cs typeface="+mj-cs"/>
        </a:defRPr>
      </a:lvl1pPr>
      <a:lvl2pPr algn="l" rtl="0" eaLnBrk="0" fontAlgn="base" hangingPunct="0">
        <a:spcBef>
          <a:spcPct val="0"/>
        </a:spcBef>
        <a:spcAft>
          <a:spcPct val="0"/>
        </a:spcAft>
        <a:defRPr sz="3000" b="1" i="1">
          <a:solidFill>
            <a:schemeClr val="accent1"/>
          </a:solidFill>
          <a:latin typeface="Calibri" pitchFamily="34" charset="0"/>
          <a:ea typeface="MS PGothic" panose="020B0600070205080204" pitchFamily="34" charset="-128"/>
        </a:defRPr>
      </a:lvl2pPr>
      <a:lvl3pPr algn="l" rtl="0" eaLnBrk="0" fontAlgn="base" hangingPunct="0">
        <a:spcBef>
          <a:spcPct val="0"/>
        </a:spcBef>
        <a:spcAft>
          <a:spcPct val="0"/>
        </a:spcAft>
        <a:defRPr sz="3000" b="1" i="1">
          <a:solidFill>
            <a:schemeClr val="accent1"/>
          </a:solidFill>
          <a:latin typeface="Calibri" pitchFamily="34" charset="0"/>
          <a:ea typeface="MS PGothic" panose="020B0600070205080204" pitchFamily="34" charset="-128"/>
        </a:defRPr>
      </a:lvl3pPr>
      <a:lvl4pPr algn="l" rtl="0" eaLnBrk="0" fontAlgn="base" hangingPunct="0">
        <a:spcBef>
          <a:spcPct val="0"/>
        </a:spcBef>
        <a:spcAft>
          <a:spcPct val="0"/>
        </a:spcAft>
        <a:defRPr sz="3000" b="1" i="1">
          <a:solidFill>
            <a:schemeClr val="accent1"/>
          </a:solidFill>
          <a:latin typeface="Calibri" pitchFamily="34" charset="0"/>
          <a:ea typeface="MS PGothic" panose="020B0600070205080204" pitchFamily="34" charset="-128"/>
        </a:defRPr>
      </a:lvl4pPr>
      <a:lvl5pPr algn="l" rtl="0" eaLnBrk="0" fontAlgn="base" hangingPunct="0">
        <a:spcBef>
          <a:spcPct val="0"/>
        </a:spcBef>
        <a:spcAft>
          <a:spcPct val="0"/>
        </a:spcAft>
        <a:defRPr sz="3000" b="1" i="1">
          <a:solidFill>
            <a:schemeClr val="accent1"/>
          </a:solidFill>
          <a:latin typeface="Calibri" pitchFamily="34" charset="0"/>
          <a:ea typeface="MS PGothic" panose="020B0600070205080204" pitchFamily="34" charset="-128"/>
        </a:defRPr>
      </a:lvl5pPr>
      <a:lvl6pPr marL="457200" algn="l" rtl="0" eaLnBrk="1" fontAlgn="base" hangingPunct="1">
        <a:spcBef>
          <a:spcPct val="0"/>
        </a:spcBef>
        <a:spcAft>
          <a:spcPct val="0"/>
        </a:spcAft>
        <a:defRPr sz="4000" b="1" i="1">
          <a:solidFill>
            <a:schemeClr val="tx2"/>
          </a:solidFill>
          <a:latin typeface="Times New Roman" pitchFamily="18" charset="0"/>
        </a:defRPr>
      </a:lvl6pPr>
      <a:lvl7pPr marL="914400" algn="l" rtl="0" eaLnBrk="1" fontAlgn="base" hangingPunct="1">
        <a:spcBef>
          <a:spcPct val="0"/>
        </a:spcBef>
        <a:spcAft>
          <a:spcPct val="0"/>
        </a:spcAft>
        <a:defRPr sz="4000" b="1" i="1">
          <a:solidFill>
            <a:schemeClr val="tx2"/>
          </a:solidFill>
          <a:latin typeface="Times New Roman" pitchFamily="18" charset="0"/>
        </a:defRPr>
      </a:lvl7pPr>
      <a:lvl8pPr marL="1371600" algn="l" rtl="0" eaLnBrk="1" fontAlgn="base" hangingPunct="1">
        <a:spcBef>
          <a:spcPct val="0"/>
        </a:spcBef>
        <a:spcAft>
          <a:spcPct val="0"/>
        </a:spcAft>
        <a:defRPr sz="4000" b="1" i="1">
          <a:solidFill>
            <a:schemeClr val="tx2"/>
          </a:solidFill>
          <a:latin typeface="Times New Roman" pitchFamily="18" charset="0"/>
        </a:defRPr>
      </a:lvl8pPr>
      <a:lvl9pPr marL="1828800" algn="l" rtl="0" eaLnBrk="1" fontAlgn="base" hangingPunct="1">
        <a:spcBef>
          <a:spcPct val="0"/>
        </a:spcBef>
        <a:spcAft>
          <a:spcPct val="0"/>
        </a:spcAft>
        <a:defRPr sz="4000" b="1"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90000"/>
        <a:buFont typeface="Wingdings" panose="05000000000000000000" pitchFamily="2" charset="2"/>
        <a:buChar char="n"/>
        <a:defRPr sz="24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bwMode="auto">
          <a:xfrm>
            <a:off x="285750" y="228600"/>
            <a:ext cx="8477250" cy="8429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fr-FR"/>
              <a:t>Cliquez pour modifier le style du titre du masque</a:t>
            </a:r>
          </a:p>
        </p:txBody>
      </p:sp>
      <p:sp>
        <p:nvSpPr>
          <p:cNvPr id="18435" name="Rectangle 5"/>
          <p:cNvSpPr>
            <a:spLocks noGrp="1" noChangeArrowheads="1"/>
          </p:cNvSpPr>
          <p:nvPr>
            <p:ph type="body" idx="1"/>
          </p:nvPr>
        </p:nvSpPr>
        <p:spPr bwMode="auto">
          <a:xfrm>
            <a:off x="285750" y="1571625"/>
            <a:ext cx="8477250" cy="4929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125674317"/>
      </p:ext>
    </p:extLst>
  </p:cSld>
  <p:clrMap bg1="lt1" tx1="dk1" bg2="lt2" tx2="dk2" accent1="accent1" accent2="accent2" accent3="accent3" accent4="accent4" accent5="accent5" accent6="accent6" hlink="hlink" folHlink="folHlink"/>
  <p:sldLayoutIdLst>
    <p:sldLayoutId id="2147484231" r:id="rId1"/>
    <p:sldLayoutId id="2147484232" r:id="rId2"/>
    <p:sldLayoutId id="2147484233" r:id="rId3"/>
    <p:sldLayoutId id="2147484234" r:id="rId4"/>
    <p:sldLayoutId id="2147484235" r:id="rId5"/>
    <p:sldLayoutId id="2147484236" r:id="rId6"/>
    <p:sldLayoutId id="2147484237" r:id="rId7"/>
    <p:sldLayoutId id="2147484238" r:id="rId8"/>
    <p:sldLayoutId id="2147484239" r:id="rId9"/>
    <p:sldLayoutId id="2147484240" r:id="rId10"/>
    <p:sldLayoutId id="2147484241" r:id="rId11"/>
    <p:sldLayoutId id="2147484242" r:id="rId12"/>
  </p:sldLayoutIdLst>
  <p:transition/>
  <p:txStyles>
    <p:titleStyle>
      <a:lvl1pPr algn="l" rtl="0" eaLnBrk="1" fontAlgn="base" hangingPunct="1">
        <a:spcBef>
          <a:spcPct val="0"/>
        </a:spcBef>
        <a:spcAft>
          <a:spcPct val="0"/>
        </a:spcAft>
        <a:defRPr sz="3000" b="1" i="1">
          <a:solidFill>
            <a:schemeClr val="accent1"/>
          </a:solidFill>
          <a:latin typeface="+mj-lt"/>
          <a:ea typeface="+mj-ea"/>
          <a:cs typeface="+mj-cs"/>
        </a:defRPr>
      </a:lvl1pPr>
      <a:lvl2pPr algn="l" rtl="0" eaLnBrk="1" fontAlgn="base" hangingPunct="1">
        <a:spcBef>
          <a:spcPct val="0"/>
        </a:spcBef>
        <a:spcAft>
          <a:spcPct val="0"/>
        </a:spcAft>
        <a:defRPr sz="3000" b="1" i="1">
          <a:solidFill>
            <a:schemeClr val="accent1"/>
          </a:solidFill>
          <a:latin typeface="Calibri" pitchFamily="34" charset="0"/>
        </a:defRPr>
      </a:lvl2pPr>
      <a:lvl3pPr algn="l" rtl="0" eaLnBrk="1" fontAlgn="base" hangingPunct="1">
        <a:spcBef>
          <a:spcPct val="0"/>
        </a:spcBef>
        <a:spcAft>
          <a:spcPct val="0"/>
        </a:spcAft>
        <a:defRPr sz="3000" b="1" i="1">
          <a:solidFill>
            <a:schemeClr val="accent1"/>
          </a:solidFill>
          <a:latin typeface="Calibri" pitchFamily="34" charset="0"/>
        </a:defRPr>
      </a:lvl3pPr>
      <a:lvl4pPr algn="l" rtl="0" eaLnBrk="1" fontAlgn="base" hangingPunct="1">
        <a:spcBef>
          <a:spcPct val="0"/>
        </a:spcBef>
        <a:spcAft>
          <a:spcPct val="0"/>
        </a:spcAft>
        <a:defRPr sz="3000" b="1" i="1">
          <a:solidFill>
            <a:schemeClr val="accent1"/>
          </a:solidFill>
          <a:latin typeface="Calibri" pitchFamily="34" charset="0"/>
        </a:defRPr>
      </a:lvl4pPr>
      <a:lvl5pPr algn="l" rtl="0" eaLnBrk="1" fontAlgn="base" hangingPunct="1">
        <a:spcBef>
          <a:spcPct val="0"/>
        </a:spcBef>
        <a:spcAft>
          <a:spcPct val="0"/>
        </a:spcAft>
        <a:defRPr sz="3000" b="1" i="1">
          <a:solidFill>
            <a:schemeClr val="accent1"/>
          </a:solidFill>
          <a:latin typeface="Calibri" pitchFamily="34" charset="0"/>
        </a:defRPr>
      </a:lvl5pPr>
      <a:lvl6pPr marL="457200" algn="l" rtl="0" eaLnBrk="1" fontAlgn="base" hangingPunct="1">
        <a:spcBef>
          <a:spcPct val="0"/>
        </a:spcBef>
        <a:spcAft>
          <a:spcPct val="0"/>
        </a:spcAft>
        <a:defRPr sz="4000" b="1" i="1">
          <a:solidFill>
            <a:schemeClr val="tx2"/>
          </a:solidFill>
          <a:latin typeface="Times New Roman" pitchFamily="18" charset="0"/>
        </a:defRPr>
      </a:lvl6pPr>
      <a:lvl7pPr marL="914400" algn="l" rtl="0" eaLnBrk="1" fontAlgn="base" hangingPunct="1">
        <a:spcBef>
          <a:spcPct val="0"/>
        </a:spcBef>
        <a:spcAft>
          <a:spcPct val="0"/>
        </a:spcAft>
        <a:defRPr sz="4000" b="1" i="1">
          <a:solidFill>
            <a:schemeClr val="tx2"/>
          </a:solidFill>
          <a:latin typeface="Times New Roman" pitchFamily="18" charset="0"/>
        </a:defRPr>
      </a:lvl7pPr>
      <a:lvl8pPr marL="1371600" algn="l" rtl="0" eaLnBrk="1" fontAlgn="base" hangingPunct="1">
        <a:spcBef>
          <a:spcPct val="0"/>
        </a:spcBef>
        <a:spcAft>
          <a:spcPct val="0"/>
        </a:spcAft>
        <a:defRPr sz="4000" b="1" i="1">
          <a:solidFill>
            <a:schemeClr val="tx2"/>
          </a:solidFill>
          <a:latin typeface="Times New Roman" pitchFamily="18" charset="0"/>
        </a:defRPr>
      </a:lvl8pPr>
      <a:lvl9pPr marL="1828800" algn="l" rtl="0" eaLnBrk="1" fontAlgn="base" hangingPunct="1">
        <a:spcBef>
          <a:spcPct val="0"/>
        </a:spcBef>
        <a:spcAft>
          <a:spcPct val="0"/>
        </a:spcAft>
        <a:defRPr sz="4000" b="1" i="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2"/>
        </a:buClr>
        <a:buSzPct val="90000"/>
        <a:buFont typeface="Wingdings" pitchFamily="2" charset="2"/>
        <a:buChar char="n"/>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univ-lyon1.webex.com/recordingservice/sites/univ-lyon1/recording/playback/01917bda1e20103a9fa700505682067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notesSlide" Target="../notesSlides/notesSlide6.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5.xml"/><Relationship Id="rId5" Type="http://schemas.openxmlformats.org/officeDocument/2006/relationships/tags" Target="../tags/tag52.xml"/><Relationship Id="rId4" Type="http://schemas.openxmlformats.org/officeDocument/2006/relationships/tags" Target="../tags/tag51.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18" Type="http://schemas.openxmlformats.org/officeDocument/2006/relationships/tags" Target="../tags/tag31.xml"/><Relationship Id="rId3" Type="http://schemas.openxmlformats.org/officeDocument/2006/relationships/tags" Target="../tags/tag16.xml"/><Relationship Id="rId21" Type="http://schemas.openxmlformats.org/officeDocument/2006/relationships/tags" Target="../tags/tag34.xml"/><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tags" Target="../tags/tag30.xml"/><Relationship Id="rId2" Type="http://schemas.openxmlformats.org/officeDocument/2006/relationships/tags" Target="../tags/tag15.xml"/><Relationship Id="rId16" Type="http://schemas.openxmlformats.org/officeDocument/2006/relationships/tags" Target="../tags/tag29.xml"/><Relationship Id="rId20" Type="http://schemas.openxmlformats.org/officeDocument/2006/relationships/tags" Target="../tags/tag33.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5" Type="http://schemas.openxmlformats.org/officeDocument/2006/relationships/tags" Target="../tags/tag28.xml"/><Relationship Id="rId10" Type="http://schemas.openxmlformats.org/officeDocument/2006/relationships/tags" Target="../tags/tag23.xml"/><Relationship Id="rId19" Type="http://schemas.openxmlformats.org/officeDocument/2006/relationships/tags" Target="../tags/tag32.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tags" Target="../tags/tag27.xml"/><Relationship Id="rId2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openxmlformats.org/officeDocument/2006/relationships/slideLayout" Target="../slideLayouts/slideLayout6.xml"/><Relationship Id="rId13" Type="http://schemas.openxmlformats.org/officeDocument/2006/relationships/image" Target="../media/image17.emf"/><Relationship Id="rId3" Type="http://schemas.openxmlformats.org/officeDocument/2006/relationships/tags" Target="../tags/tag37.xml"/><Relationship Id="rId7" Type="http://schemas.openxmlformats.org/officeDocument/2006/relationships/tags" Target="../tags/tag41.xml"/><Relationship Id="rId12" Type="http://schemas.openxmlformats.org/officeDocument/2006/relationships/image" Target="../media/image16.emf"/><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image" Target="../media/image15.emf"/><Relationship Id="rId5" Type="http://schemas.openxmlformats.org/officeDocument/2006/relationships/tags" Target="../tags/tag39.xml"/><Relationship Id="rId10" Type="http://schemas.openxmlformats.org/officeDocument/2006/relationships/image" Target="../media/image14.emf"/><Relationship Id="rId4" Type="http://schemas.openxmlformats.org/officeDocument/2006/relationships/tags" Target="../tags/tag38.xml"/><Relationship Id="rId9" Type="http://schemas.openxmlformats.org/officeDocument/2006/relationships/image" Target="../media/image13.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6.xml"/><Relationship Id="rId4" Type="http://schemas.openxmlformats.org/officeDocument/2006/relationships/image" Target="../media/image24.emf"/></Relationships>
</file>

<file path=ppt/slides/_rels/slide4.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em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2.xml"/><Relationship Id="rId5" Type="http://schemas.openxmlformats.org/officeDocument/2006/relationships/tags" Target="../tags/tag5.xml"/><Relationship Id="rId4"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6.xml"/><Relationship Id="rId4" Type="http://schemas.openxmlformats.org/officeDocument/2006/relationships/image" Target="../media/image27.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emf"/><Relationship Id="rId4"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3.emf"/><Relationship Id="rId4"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s>
</file>

<file path=ppt/slides/_rels/slide80.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48.emf"/><Relationship Id="rId4"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image" Target="../media/image49.emf"/><Relationship Id="rId4"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oleObject" Target="../embeddings/oleObject3.bin"/><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5">
            <a:extLst>
              <a:ext uri="{FF2B5EF4-FFF2-40B4-BE49-F238E27FC236}">
                <a16:creationId xmlns:a16="http://schemas.microsoft.com/office/drawing/2014/main" id="{92DACE9C-2CAA-46BA-89C1-BC65F867D558}"/>
              </a:ext>
            </a:extLst>
          </p:cNvPr>
          <p:cNvSpPr>
            <a:spLocks noGrp="1" noChangeArrowheads="1"/>
          </p:cNvSpPr>
          <p:nvPr>
            <p:ph type="ctrTitle"/>
          </p:nvPr>
        </p:nvSpPr>
        <p:spPr>
          <a:xfrm>
            <a:off x="685800" y="2438400"/>
            <a:ext cx="7772400" cy="1143000"/>
          </a:xfrm>
        </p:spPr>
        <p:txBody>
          <a:bodyPr/>
          <a:lstStyle/>
          <a:p>
            <a:pPr eaLnBrk="1" hangingPunct="1"/>
            <a:r>
              <a:rPr lang="fr-FR" altLang="fr-FR" dirty="0"/>
              <a:t>Lecture critique des essais thérapeutiques</a:t>
            </a:r>
          </a:p>
        </p:txBody>
      </p:sp>
      <p:sp>
        <p:nvSpPr>
          <p:cNvPr id="16388" name="Rectangle 6">
            <a:extLst>
              <a:ext uri="{FF2B5EF4-FFF2-40B4-BE49-F238E27FC236}">
                <a16:creationId xmlns:a16="http://schemas.microsoft.com/office/drawing/2014/main" id="{6D73289A-0A6C-45E6-B5BD-680826A4DA12}"/>
              </a:ext>
            </a:extLst>
          </p:cNvPr>
          <p:cNvSpPr>
            <a:spLocks noGrp="1" noChangeArrowheads="1"/>
          </p:cNvSpPr>
          <p:nvPr>
            <p:ph type="subTitle" idx="1"/>
          </p:nvPr>
        </p:nvSpPr>
        <p:spPr>
          <a:xfrm>
            <a:off x="1371600" y="4191000"/>
            <a:ext cx="6400800" cy="1752600"/>
          </a:xfrm>
        </p:spPr>
        <p:txBody>
          <a:bodyPr/>
          <a:lstStyle/>
          <a:p>
            <a:pPr eaLnBrk="1" hangingPunct="1"/>
            <a:r>
              <a:rPr lang="fr-FR" altLang="fr-FR" i="1" dirty="0"/>
              <a:t>Michel Cucherat</a:t>
            </a:r>
          </a:p>
          <a:p>
            <a:pPr eaLnBrk="1" hangingPunct="1"/>
            <a:endParaRPr lang="fr-FR" altLang="fr-FR" i="1" dirty="0"/>
          </a:p>
        </p:txBody>
      </p:sp>
      <p:graphicFrame>
        <p:nvGraphicFramePr>
          <p:cNvPr id="2" name="Tableau 1"/>
          <p:cNvGraphicFramePr>
            <a:graphicFrameLocks noGrp="1"/>
          </p:cNvGraphicFramePr>
          <p:nvPr>
            <p:extLst>
              <p:ext uri="{D42A27DB-BD31-4B8C-83A1-F6EECF244321}">
                <p14:modId xmlns:p14="http://schemas.microsoft.com/office/powerpoint/2010/main" val="3721912407"/>
              </p:ext>
            </p:extLst>
          </p:nvPr>
        </p:nvGraphicFramePr>
        <p:xfrm>
          <a:off x="1475656" y="5229200"/>
          <a:ext cx="5754370" cy="758444"/>
        </p:xfrm>
        <a:graphic>
          <a:graphicData uri="http://schemas.openxmlformats.org/drawingml/2006/table">
            <a:tbl>
              <a:tblPr firstRow="1" firstCol="1" bandRow="1">
                <a:tableStyleId>{5C22544A-7EE6-4342-B048-85BDC9FD1C3A}</a:tableStyleId>
              </a:tblPr>
              <a:tblGrid>
                <a:gridCol w="1917700">
                  <a:extLst>
                    <a:ext uri="{9D8B030D-6E8A-4147-A177-3AD203B41FA5}">
                      <a16:colId xmlns:a16="http://schemas.microsoft.com/office/drawing/2014/main" val="620490555"/>
                    </a:ext>
                  </a:extLst>
                </a:gridCol>
                <a:gridCol w="1918335">
                  <a:extLst>
                    <a:ext uri="{9D8B030D-6E8A-4147-A177-3AD203B41FA5}">
                      <a16:colId xmlns:a16="http://schemas.microsoft.com/office/drawing/2014/main" val="120083373"/>
                    </a:ext>
                  </a:extLst>
                </a:gridCol>
                <a:gridCol w="1918335">
                  <a:extLst>
                    <a:ext uri="{9D8B030D-6E8A-4147-A177-3AD203B41FA5}">
                      <a16:colId xmlns:a16="http://schemas.microsoft.com/office/drawing/2014/main" val="2481015973"/>
                    </a:ext>
                  </a:extLst>
                </a:gridCol>
              </a:tblGrid>
              <a:tr h="0">
                <a:tc>
                  <a:txBody>
                    <a:bodyPr/>
                    <a:lstStyle/>
                    <a:p>
                      <a:pPr>
                        <a:lnSpc>
                          <a:spcPct val="107000"/>
                        </a:lnSpc>
                        <a:spcAft>
                          <a:spcPts val="0"/>
                        </a:spcAft>
                      </a:pPr>
                      <a:r>
                        <a:rPr lang="fr-FR" sz="1100" dirty="0" err="1">
                          <a:effectLst/>
                        </a:rPr>
                        <a:t>Video</a:t>
                      </a:r>
                      <a:r>
                        <a:rPr lang="fr-FR" sz="1100" dirty="0">
                          <a:effectLst/>
                        </a:rPr>
                        <a:t> du cours commenté  cliquer sur le lien bouton droit </a:t>
                      </a:r>
                      <a:r>
                        <a:rPr lang="fr-FR" sz="1100" dirty="0" err="1">
                          <a:effectLst/>
                        </a:rPr>
                        <a:t>ouverir</a:t>
                      </a:r>
                      <a:r>
                        <a:rPr lang="fr-FR" sz="1100" dirty="0">
                          <a:effectLst/>
                        </a:rPr>
                        <a:t> le lien hypertexte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FR" sz="1800" b="1" u="sng" kern="1200" dirty="0">
                          <a:solidFill>
                            <a:schemeClr val="lt1"/>
                          </a:solidFill>
                          <a:effectLst/>
                          <a:latin typeface="+mn-lt"/>
                          <a:ea typeface="+mn-ea"/>
                          <a:cs typeface="+mn-cs"/>
                          <a:hlinkClick r:id="rId3"/>
                        </a:rPr>
                        <a:t>Lire un enregistrement</a:t>
                      </a:r>
                      <a:endParaRPr lang="fr-FR" sz="1800" b="1" u="sng" kern="1200" dirty="0">
                        <a:solidFill>
                          <a:schemeClr val="lt1"/>
                        </a:solidFill>
                        <a:effectLst/>
                        <a:latin typeface="+mn-lt"/>
                        <a:ea typeface="+mn-ea"/>
                        <a:cs typeface="+mn-cs"/>
                      </a:endParaRPr>
                    </a:p>
                    <a:p>
                      <a:pPr>
                        <a:lnSpc>
                          <a:spcPct val="107000"/>
                        </a:lnSpc>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FR" sz="1150" dirty="0">
                          <a:effectLst/>
                        </a:rPr>
                        <a:t>mot de passe </a:t>
                      </a:r>
                    </a:p>
                    <a:p>
                      <a:pPr>
                        <a:lnSpc>
                          <a:spcPct val="107000"/>
                        </a:lnSpc>
                        <a:spcAft>
                          <a:spcPts val="0"/>
                        </a:spcAft>
                      </a:pPr>
                      <a:endParaRPr lang="fr-FR" sz="1150" dirty="0">
                        <a:effectLst/>
                      </a:endParaRPr>
                    </a:p>
                    <a:p>
                      <a:pPr>
                        <a:lnSpc>
                          <a:spcPct val="107000"/>
                        </a:lnSpc>
                        <a:spcAft>
                          <a:spcPts val="0"/>
                        </a:spcAft>
                      </a:pPr>
                      <a:r>
                        <a:rPr lang="fr-FR" sz="1150" dirty="0">
                          <a:effectLst/>
                        </a:rPr>
                        <a:t>mSsB9rJ2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30545579"/>
                  </a:ext>
                </a:extLst>
              </a:tr>
            </a:tbl>
          </a:graphicData>
        </a:graphic>
      </p:graphicFrame>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a:extLst>
              <a:ext uri="{FF2B5EF4-FFF2-40B4-BE49-F238E27FC236}">
                <a16:creationId xmlns:a16="http://schemas.microsoft.com/office/drawing/2014/main" id="{50D54F4F-E688-4822-A938-4CD63D351192}"/>
              </a:ext>
            </a:extLst>
          </p:cNvPr>
          <p:cNvSpPr>
            <a:spLocks noGrp="1"/>
          </p:cNvSpPr>
          <p:nvPr>
            <p:ph type="title"/>
          </p:nvPr>
        </p:nvSpPr>
        <p:spPr/>
        <p:txBody>
          <a:bodyPr/>
          <a:lstStyle/>
          <a:p>
            <a:r>
              <a:rPr lang="fr-FR" altLang="fr-FR"/>
              <a:t>Problématique pratique</a:t>
            </a:r>
          </a:p>
        </p:txBody>
      </p:sp>
      <p:sp>
        <p:nvSpPr>
          <p:cNvPr id="18435" name="Espace réservé du contenu 2">
            <a:extLst>
              <a:ext uri="{FF2B5EF4-FFF2-40B4-BE49-F238E27FC236}">
                <a16:creationId xmlns:a16="http://schemas.microsoft.com/office/drawing/2014/main" id="{82766515-D3D7-4F97-987E-3066E3E15BFD}"/>
              </a:ext>
            </a:extLst>
          </p:cNvPr>
          <p:cNvSpPr>
            <a:spLocks noGrp="1"/>
          </p:cNvSpPr>
          <p:nvPr>
            <p:ph idx="1"/>
          </p:nvPr>
        </p:nvSpPr>
        <p:spPr/>
        <p:txBody>
          <a:bodyPr/>
          <a:lstStyle/>
          <a:p>
            <a:r>
              <a:rPr lang="fr-FR" altLang="fr-FR" dirty="0"/>
              <a:t>Identifier si un essai thérapeutique démontre ou non l’intérêt clinique d’un nouveau traitement</a:t>
            </a:r>
          </a:p>
          <a:p>
            <a:r>
              <a:rPr lang="fr-FR" altLang="fr-FR" dirty="0"/>
              <a:t>Pour faire changer la pratique </a:t>
            </a:r>
          </a:p>
        </p:txBody>
      </p:sp>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re 3">
            <a:extLst>
              <a:ext uri="{FF2B5EF4-FFF2-40B4-BE49-F238E27FC236}">
                <a16:creationId xmlns:a16="http://schemas.microsoft.com/office/drawing/2014/main" id="{DCA3CB4B-8C2E-4722-8814-E337385FE059}"/>
              </a:ext>
            </a:extLst>
          </p:cNvPr>
          <p:cNvSpPr>
            <a:spLocks noGrp="1"/>
          </p:cNvSpPr>
          <p:nvPr>
            <p:ph type="title"/>
            <p:custDataLst>
              <p:tags r:id="rId1"/>
            </p:custDataLst>
          </p:nvPr>
        </p:nvSpPr>
        <p:spPr/>
        <p:txBody>
          <a:bodyPr/>
          <a:lstStyle/>
          <a:p>
            <a:r>
              <a:rPr lang="fr-FR" altLang="fr-FR"/>
              <a:t>Résultat démontré / suggéré  </a:t>
            </a:r>
          </a:p>
        </p:txBody>
      </p:sp>
      <p:sp>
        <p:nvSpPr>
          <p:cNvPr id="134147" name="Espace réservé du texte 4">
            <a:extLst>
              <a:ext uri="{FF2B5EF4-FFF2-40B4-BE49-F238E27FC236}">
                <a16:creationId xmlns:a16="http://schemas.microsoft.com/office/drawing/2014/main" id="{6BCFF212-0703-46A0-B33B-425CCC2EAB4D}"/>
              </a:ext>
            </a:extLst>
          </p:cNvPr>
          <p:cNvSpPr>
            <a:spLocks noGrp="1"/>
          </p:cNvSpPr>
          <p:nvPr>
            <p:ph type="body" idx="1"/>
            <p:custDataLst>
              <p:tags r:id="rId2"/>
            </p:custDataLst>
          </p:nvPr>
        </p:nvSpPr>
        <p:spPr/>
        <p:txBody>
          <a:bodyPr/>
          <a:lstStyle/>
          <a:p>
            <a:r>
              <a:rPr lang="fr-FR" altLang="fr-FR"/>
              <a:t>Résultat démontré </a:t>
            </a:r>
          </a:p>
        </p:txBody>
      </p:sp>
      <p:sp>
        <p:nvSpPr>
          <p:cNvPr id="6" name="Espace réservé du contenu 5">
            <a:extLst>
              <a:ext uri="{FF2B5EF4-FFF2-40B4-BE49-F238E27FC236}">
                <a16:creationId xmlns:a16="http://schemas.microsoft.com/office/drawing/2014/main" id="{EFA62401-82BC-4437-BB7C-6AE9F0B22C09}"/>
              </a:ext>
            </a:extLst>
          </p:cNvPr>
          <p:cNvSpPr>
            <a:spLocks noGrp="1"/>
          </p:cNvSpPr>
          <p:nvPr>
            <p:ph sz="half" idx="2"/>
            <p:custDataLst>
              <p:tags r:id="rId3"/>
            </p:custDataLst>
          </p:nvPr>
        </p:nvSpPr>
        <p:spPr>
          <a:xfrm>
            <a:off x="457200" y="2174875"/>
            <a:ext cx="4040188" cy="4394200"/>
          </a:xfrm>
        </p:spPr>
        <p:txBody>
          <a:bodyPr>
            <a:normAutofit fontScale="92500" lnSpcReduction="10000"/>
          </a:bodyPr>
          <a:lstStyle/>
          <a:p>
            <a:pPr marL="0" indent="0">
              <a:buFont typeface="Wingdings" panose="05000000000000000000" pitchFamily="2" charset="2"/>
              <a:buNone/>
              <a:defRPr/>
            </a:pPr>
            <a:r>
              <a:rPr lang="fr-FR" dirty="0"/>
              <a:t>Il est possible d’écarter qu’il soit faussement positif </a:t>
            </a:r>
          </a:p>
          <a:p>
            <a:pPr lvl="1">
              <a:defRPr/>
            </a:pPr>
            <a:r>
              <a:rPr lang="fr-FR" dirty="0"/>
              <a:t>Résultat à l’abri des biais</a:t>
            </a:r>
          </a:p>
          <a:p>
            <a:pPr lvl="2">
              <a:defRPr/>
            </a:pPr>
            <a:r>
              <a:rPr lang="fr-FR" dirty="0"/>
              <a:t>Randomisation imprévisible</a:t>
            </a:r>
          </a:p>
          <a:p>
            <a:pPr lvl="2">
              <a:defRPr/>
            </a:pPr>
            <a:r>
              <a:rPr lang="fr-FR" dirty="0"/>
              <a:t>Double insu</a:t>
            </a:r>
          </a:p>
          <a:p>
            <a:pPr lvl="2">
              <a:defRPr/>
            </a:pPr>
            <a:r>
              <a:rPr lang="fr-FR" dirty="0"/>
              <a:t>ITT sans ou avec remplacement des données manquantes</a:t>
            </a:r>
          </a:p>
          <a:p>
            <a:pPr lvl="1">
              <a:defRPr/>
            </a:pPr>
            <a:r>
              <a:rPr lang="fr-FR" dirty="0"/>
              <a:t>Strict contrôle du risque alpha</a:t>
            </a:r>
          </a:p>
          <a:p>
            <a:pPr lvl="2">
              <a:defRPr/>
            </a:pPr>
            <a:r>
              <a:rPr lang="fr-FR" dirty="0"/>
              <a:t>Critère de jugement principal ou méthode adaptée pour gérée la </a:t>
            </a:r>
            <a:r>
              <a:rPr lang="fr-FR" dirty="0" err="1"/>
              <a:t>multiplicitée</a:t>
            </a:r>
            <a:endParaRPr lang="fr-FR" dirty="0"/>
          </a:p>
          <a:p>
            <a:pPr lvl="2">
              <a:defRPr/>
            </a:pPr>
            <a:r>
              <a:rPr lang="fr-FR" dirty="0"/>
              <a:t>Prise en compte de la réalisation d’analyses intermédiaires </a:t>
            </a:r>
          </a:p>
        </p:txBody>
      </p:sp>
      <p:sp>
        <p:nvSpPr>
          <p:cNvPr id="134149" name="Espace réservé du texte 6">
            <a:extLst>
              <a:ext uri="{FF2B5EF4-FFF2-40B4-BE49-F238E27FC236}">
                <a16:creationId xmlns:a16="http://schemas.microsoft.com/office/drawing/2014/main" id="{CC10C883-7916-4A3F-91EC-5200C634E27F}"/>
              </a:ext>
            </a:extLst>
          </p:cNvPr>
          <p:cNvSpPr>
            <a:spLocks noGrp="1"/>
          </p:cNvSpPr>
          <p:nvPr>
            <p:ph type="body" sz="quarter" idx="3"/>
            <p:custDataLst>
              <p:tags r:id="rId4"/>
            </p:custDataLst>
          </p:nvPr>
        </p:nvSpPr>
        <p:spPr/>
        <p:txBody>
          <a:bodyPr/>
          <a:lstStyle/>
          <a:p>
            <a:r>
              <a:rPr lang="fr-FR" altLang="fr-FR"/>
              <a:t>Résultat seulement suggéré</a:t>
            </a:r>
          </a:p>
        </p:txBody>
      </p:sp>
      <p:sp>
        <p:nvSpPr>
          <p:cNvPr id="8" name="Espace réservé du contenu 7">
            <a:extLst>
              <a:ext uri="{FF2B5EF4-FFF2-40B4-BE49-F238E27FC236}">
                <a16:creationId xmlns:a16="http://schemas.microsoft.com/office/drawing/2014/main" id="{8FE1616D-CE78-4848-B9E1-034D487DC689}"/>
              </a:ext>
            </a:extLst>
          </p:cNvPr>
          <p:cNvSpPr>
            <a:spLocks noGrp="1"/>
          </p:cNvSpPr>
          <p:nvPr>
            <p:ph sz="quarter" idx="4"/>
            <p:custDataLst>
              <p:tags r:id="rId5"/>
            </p:custDataLst>
          </p:nvPr>
        </p:nvSpPr>
        <p:spPr>
          <a:xfrm>
            <a:off x="4645025" y="2174875"/>
            <a:ext cx="4041775" cy="4394200"/>
          </a:xfrm>
        </p:spPr>
        <p:txBody>
          <a:bodyPr>
            <a:normAutofit fontScale="85000" lnSpcReduction="10000"/>
          </a:bodyPr>
          <a:lstStyle/>
          <a:p>
            <a:pPr marL="0" indent="0">
              <a:buFont typeface="Wingdings" panose="05000000000000000000" pitchFamily="2" charset="2"/>
              <a:buNone/>
              <a:defRPr/>
            </a:pPr>
            <a:r>
              <a:rPr lang="fr-FR" dirty="0"/>
              <a:t>Il n’est pas possible d’écarter avec certitude qu’il soit faussement positif</a:t>
            </a:r>
          </a:p>
          <a:p>
            <a:pPr lvl="1">
              <a:defRPr/>
            </a:pPr>
            <a:r>
              <a:rPr lang="fr-FR" dirty="0"/>
              <a:t>Protection contre les biais imparfaite</a:t>
            </a:r>
          </a:p>
          <a:p>
            <a:pPr lvl="2">
              <a:defRPr/>
            </a:pPr>
            <a:r>
              <a:rPr lang="fr-FR" dirty="0"/>
              <a:t>Randomisation prévisible</a:t>
            </a:r>
          </a:p>
          <a:p>
            <a:pPr lvl="2">
              <a:defRPr/>
            </a:pPr>
            <a:r>
              <a:rPr lang="fr-FR" dirty="0"/>
              <a:t>Absence de double insu</a:t>
            </a:r>
          </a:p>
          <a:p>
            <a:pPr lvl="2">
              <a:defRPr/>
            </a:pPr>
            <a:r>
              <a:rPr lang="fr-FR" dirty="0"/>
              <a:t>Pas d’ITT ou ITT avec des données manquantes non remplacées</a:t>
            </a:r>
          </a:p>
          <a:p>
            <a:pPr lvl="1">
              <a:defRPr/>
            </a:pPr>
            <a:r>
              <a:rPr lang="fr-FR" dirty="0"/>
              <a:t>Inflation du risque alpha</a:t>
            </a:r>
          </a:p>
          <a:p>
            <a:pPr lvl="2">
              <a:defRPr/>
            </a:pPr>
            <a:r>
              <a:rPr lang="fr-FR" dirty="0"/>
              <a:t>Critère de jugement secondaire</a:t>
            </a:r>
          </a:p>
          <a:p>
            <a:pPr lvl="2">
              <a:defRPr/>
            </a:pPr>
            <a:r>
              <a:rPr lang="fr-FR" dirty="0"/>
              <a:t>Sous groupe</a:t>
            </a:r>
          </a:p>
          <a:p>
            <a:pPr lvl="2">
              <a:defRPr/>
            </a:pPr>
            <a:r>
              <a:rPr lang="fr-FR" dirty="0"/>
              <a:t>Analyse post hoc</a:t>
            </a:r>
          </a:p>
          <a:p>
            <a:pPr lvl="2">
              <a:defRPr/>
            </a:pPr>
            <a:r>
              <a:rPr lang="fr-FR" dirty="0"/>
              <a:t>Pas de prise en compte de la réalisation d’analyses intermédiaires </a:t>
            </a:r>
          </a:p>
          <a:p>
            <a:pPr lvl="2">
              <a:defRPr/>
            </a:pPr>
            <a:endParaRPr lang="fr-FR"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a:extLst>
              <a:ext uri="{FF2B5EF4-FFF2-40B4-BE49-F238E27FC236}">
                <a16:creationId xmlns:a16="http://schemas.microsoft.com/office/drawing/2014/main" id="{51DE4776-AFE5-497C-8E1F-E8A2FA635C63}"/>
              </a:ext>
            </a:extLst>
          </p:cNvPr>
          <p:cNvSpPr>
            <a:spLocks noGrp="1"/>
          </p:cNvSpPr>
          <p:nvPr>
            <p:ph type="title"/>
          </p:nvPr>
        </p:nvSpPr>
        <p:spPr/>
        <p:txBody>
          <a:bodyPr/>
          <a:lstStyle/>
          <a:p>
            <a:endParaRPr lang="fr-FR" altLang="fr-FR"/>
          </a:p>
        </p:txBody>
      </p:sp>
      <p:sp>
        <p:nvSpPr>
          <p:cNvPr id="20483" name="Espace réservé du contenu 2">
            <a:extLst>
              <a:ext uri="{FF2B5EF4-FFF2-40B4-BE49-F238E27FC236}">
                <a16:creationId xmlns:a16="http://schemas.microsoft.com/office/drawing/2014/main" id="{FE496812-EA90-4590-A624-68077AB56A9E}"/>
              </a:ext>
            </a:extLst>
          </p:cNvPr>
          <p:cNvSpPr>
            <a:spLocks noGrp="1"/>
          </p:cNvSpPr>
          <p:nvPr>
            <p:ph idx="1"/>
          </p:nvPr>
        </p:nvSpPr>
        <p:spPr/>
        <p:txBody>
          <a:bodyPr/>
          <a:lstStyle/>
          <a:p>
            <a:endParaRPr lang="fr-FR" altLang="fr-FR"/>
          </a:p>
        </p:txBody>
      </p:sp>
      <p:pic>
        <p:nvPicPr>
          <p:cNvPr id="20484" name="Image 3">
            <a:extLst>
              <a:ext uri="{FF2B5EF4-FFF2-40B4-BE49-F238E27FC236}">
                <a16:creationId xmlns:a16="http://schemas.microsoft.com/office/drawing/2014/main" id="{1ED04D5E-30CA-4DB9-907A-E525BFE4B3D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1638" y="228600"/>
            <a:ext cx="8340725" cy="175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Image 4">
            <a:extLst>
              <a:ext uri="{FF2B5EF4-FFF2-40B4-BE49-F238E27FC236}">
                <a16:creationId xmlns:a16="http://schemas.microsoft.com/office/drawing/2014/main" id="{3FBE98A9-27AB-420A-88F2-0E4E5A6C38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84963" y="6146800"/>
            <a:ext cx="20256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Image 5">
            <a:extLst>
              <a:ext uri="{FF2B5EF4-FFF2-40B4-BE49-F238E27FC236}">
                <a16:creationId xmlns:a16="http://schemas.microsoft.com/office/drawing/2014/main" id="{DFD59A55-ED79-42BB-9744-7015E26AE54C}"/>
              </a:ext>
            </a:extLst>
          </p:cNvPr>
          <p:cNvPicPr>
            <a:picLocks noChangeAspect="1"/>
          </p:cNvPicPr>
          <p:nvPr/>
        </p:nvPicPr>
        <p:blipFill>
          <a:blip r:embed="rId4">
            <a:extLst>
              <a:ext uri="{28A0092B-C50C-407E-A947-70E740481C1C}">
                <a14:useLocalDpi xmlns:a14="http://schemas.microsoft.com/office/drawing/2010/main" val="0"/>
              </a:ext>
            </a:extLst>
          </a:blip>
          <a:srcRect b="49084"/>
          <a:stretch>
            <a:fillRect/>
          </a:stretch>
        </p:blipFill>
        <p:spPr bwMode="auto">
          <a:xfrm>
            <a:off x="285750" y="3954463"/>
            <a:ext cx="86899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Image 2">
            <a:extLst>
              <a:ext uri="{FF2B5EF4-FFF2-40B4-BE49-F238E27FC236}">
                <a16:creationId xmlns:a16="http://schemas.microsoft.com/office/drawing/2014/main" id="{D5CD7E39-549A-4DF7-BB1D-CA39BE20E6C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3850" y="2582863"/>
            <a:ext cx="58039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a:extLst>
              <a:ext uri="{FF2B5EF4-FFF2-40B4-BE49-F238E27FC236}">
                <a16:creationId xmlns:a16="http://schemas.microsoft.com/office/drawing/2014/main" id="{0C82AABA-DFA6-4058-8AFD-68CE4B61B930}"/>
              </a:ext>
            </a:extLst>
          </p:cNvPr>
          <p:cNvSpPr>
            <a:spLocks noGrp="1"/>
          </p:cNvSpPr>
          <p:nvPr>
            <p:ph type="title"/>
          </p:nvPr>
        </p:nvSpPr>
        <p:spPr/>
        <p:txBody>
          <a:bodyPr/>
          <a:lstStyle/>
          <a:p>
            <a:r>
              <a:rPr lang="fr-FR" altLang="fr-FR"/>
              <a:t>Communiqué de presse</a:t>
            </a:r>
          </a:p>
        </p:txBody>
      </p:sp>
      <p:sp>
        <p:nvSpPr>
          <p:cNvPr id="21507" name="Espace réservé du contenu 2">
            <a:extLst>
              <a:ext uri="{FF2B5EF4-FFF2-40B4-BE49-F238E27FC236}">
                <a16:creationId xmlns:a16="http://schemas.microsoft.com/office/drawing/2014/main" id="{4ADD7270-8F49-415B-916A-0B62F1DF3A2C}"/>
              </a:ext>
            </a:extLst>
          </p:cNvPr>
          <p:cNvSpPr>
            <a:spLocks noGrp="1"/>
          </p:cNvSpPr>
          <p:nvPr>
            <p:ph idx="1"/>
          </p:nvPr>
        </p:nvSpPr>
        <p:spPr/>
        <p:txBody>
          <a:bodyPr/>
          <a:lstStyle/>
          <a:p>
            <a:r>
              <a:rPr lang="en-US" altLang="fr-FR" sz="2200"/>
              <a:t>The Data Safety Monitoring Board (DSMB) of the PROCEED trial has completed a pre specified, interim futility analysis and the DSMB recommended that the trial be stopped because vintafolide did not demonstrate efficacy on the pre-specified outcome of Progression-Free Survival (PFS) in patients with platinum-resistant ovarian cancer. </a:t>
            </a:r>
          </a:p>
          <a:p>
            <a:endParaRPr lang="en-US" altLang="fr-FR" sz="2200"/>
          </a:p>
          <a:p>
            <a:r>
              <a:rPr lang="en-US" altLang="fr-FR" sz="2200"/>
              <a:t>PROCEED is a Phase 3 randomized, double-blind clinical trial, evaluating vintafolide in combination with pegylated liposomal doxorubicin (PLD) compared to PLD plus placebo for the treatment of folate receptor-positive, platinum-resistant, ovarian cancer. The primary endpoint of the trial was PFS as measured by RECIST v 1.1</a:t>
            </a:r>
            <a:endParaRPr lang="fr-FR" altLang="fr-FR" sz="220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a:extLst>
              <a:ext uri="{FF2B5EF4-FFF2-40B4-BE49-F238E27FC236}">
                <a16:creationId xmlns:a16="http://schemas.microsoft.com/office/drawing/2014/main" id="{C75C16AB-150B-4D16-B4AE-4B981CDBF1BA}"/>
              </a:ext>
            </a:extLst>
          </p:cNvPr>
          <p:cNvSpPr>
            <a:spLocks noGrp="1"/>
          </p:cNvSpPr>
          <p:nvPr>
            <p:ph type="title"/>
          </p:nvPr>
        </p:nvSpPr>
        <p:spPr/>
        <p:txBody>
          <a:bodyPr/>
          <a:lstStyle/>
          <a:p>
            <a:r>
              <a:rPr lang="fr-FR" altLang="fr-FR"/>
              <a:t>Problématique</a:t>
            </a:r>
          </a:p>
        </p:txBody>
      </p:sp>
      <p:sp>
        <p:nvSpPr>
          <p:cNvPr id="23555" name="Espace réservé du contenu 2">
            <a:extLst>
              <a:ext uri="{FF2B5EF4-FFF2-40B4-BE49-F238E27FC236}">
                <a16:creationId xmlns:a16="http://schemas.microsoft.com/office/drawing/2014/main" id="{CDFEC87D-C7AD-4292-8CAE-52ADC3C6AF87}"/>
              </a:ext>
            </a:extLst>
          </p:cNvPr>
          <p:cNvSpPr>
            <a:spLocks noGrp="1"/>
          </p:cNvSpPr>
          <p:nvPr>
            <p:ph idx="1"/>
          </p:nvPr>
        </p:nvSpPr>
        <p:spPr/>
        <p:txBody>
          <a:bodyPr/>
          <a:lstStyle/>
          <a:p>
            <a:r>
              <a:rPr lang="fr-FR" altLang="fr-FR" dirty="0"/>
              <a:t>De nombreux phénomènes peuvent conduire à produire des </a:t>
            </a:r>
            <a:r>
              <a:rPr lang="fr-FR" altLang="fr-FR" b="1" dirty="0"/>
              <a:t>résultats apparemment en faveur de l’efficacité</a:t>
            </a:r>
            <a:br>
              <a:rPr lang="fr-FR" altLang="fr-FR" dirty="0"/>
            </a:br>
            <a:r>
              <a:rPr lang="fr-FR" altLang="fr-FR" dirty="0"/>
              <a:t>en l’absence de réelle efficacité du traitement évalué </a:t>
            </a:r>
          </a:p>
          <a:p>
            <a:pPr lvl="1"/>
            <a:r>
              <a:rPr lang="fr-FR" altLang="fr-FR" dirty="0"/>
              <a:t>Les biais, </a:t>
            </a:r>
          </a:p>
          <a:p>
            <a:pPr lvl="1"/>
            <a:r>
              <a:rPr lang="fr-FR" altLang="fr-FR" dirty="0"/>
              <a:t>Le hasard (fluctuations aléatoires d’</a:t>
            </a:r>
            <a:r>
              <a:rPr lang="fr-FR" altLang="fr-FR" dirty="0" err="1"/>
              <a:t>échantillonage</a:t>
            </a:r>
            <a:r>
              <a:rPr lang="fr-FR" altLang="fr-FR" dirty="0"/>
              <a:t>) </a:t>
            </a:r>
          </a:p>
          <a:p>
            <a:pPr lvl="1"/>
            <a:r>
              <a:rPr lang="fr-FR" altLang="fr-FR" dirty="0"/>
              <a:t>Les approches purement exploratoires (absence d’hypothèse)</a:t>
            </a:r>
          </a:p>
          <a:p>
            <a:endParaRPr lang="fr-FR" altLang="fr-FR" dirty="0"/>
          </a:p>
          <a:p>
            <a:r>
              <a:rPr lang="fr-FR" altLang="fr-FR" dirty="0"/>
              <a:t>Un résultat peut être </a:t>
            </a:r>
            <a:r>
              <a:rPr lang="fr-FR" altLang="fr-FR" b="1" dirty="0"/>
              <a:t>faussement positif</a:t>
            </a:r>
          </a:p>
          <a:p>
            <a:endParaRPr lang="fr-FR" altLang="fr-FR" dirty="0"/>
          </a:p>
          <a:p>
            <a:r>
              <a:rPr lang="fr-FR" altLang="fr-FR" dirty="0"/>
              <a:t>Enjeux</a:t>
            </a:r>
          </a:p>
          <a:p>
            <a:pPr lvl="1"/>
            <a:r>
              <a:rPr lang="fr-FR" altLang="fr-FR" dirty="0"/>
              <a:t>Comment décider de l’intérêt d’un traitement </a:t>
            </a:r>
            <a:r>
              <a:rPr lang="fr-FR" altLang="fr-FR" b="1" dirty="0"/>
              <a:t>en évitant de se baser sur un résultat faussement positif</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a:extLst>
              <a:ext uri="{FF2B5EF4-FFF2-40B4-BE49-F238E27FC236}">
                <a16:creationId xmlns:a16="http://schemas.microsoft.com/office/drawing/2014/main" id="{1A69B34E-D487-4654-9D94-3F246FB857E8}"/>
              </a:ext>
            </a:extLst>
          </p:cNvPr>
          <p:cNvSpPr>
            <a:spLocks noGrp="1"/>
          </p:cNvSpPr>
          <p:nvPr>
            <p:ph type="title"/>
          </p:nvPr>
        </p:nvSpPr>
        <p:spPr/>
        <p:txBody>
          <a:bodyPr/>
          <a:lstStyle/>
          <a:p>
            <a:r>
              <a:rPr lang="fr-FR" altLang="fr-FR"/>
              <a:t>Tout ce qui brille n’est pas en or</a:t>
            </a:r>
          </a:p>
        </p:txBody>
      </p:sp>
      <p:sp>
        <p:nvSpPr>
          <p:cNvPr id="33795" name="Espace réservé du contenu 2">
            <a:extLst>
              <a:ext uri="{FF2B5EF4-FFF2-40B4-BE49-F238E27FC236}">
                <a16:creationId xmlns:a16="http://schemas.microsoft.com/office/drawing/2014/main" id="{AC03B614-B6A5-4885-B8D8-6B2320D2E49D}"/>
              </a:ext>
            </a:extLst>
          </p:cNvPr>
          <p:cNvSpPr>
            <a:spLocks noGrp="1"/>
          </p:cNvSpPr>
          <p:nvPr>
            <p:ph idx="1"/>
          </p:nvPr>
        </p:nvSpPr>
        <p:spPr/>
        <p:txBody>
          <a:bodyPr/>
          <a:lstStyle/>
          <a:p>
            <a:pPr>
              <a:defRPr/>
            </a:pPr>
            <a:r>
              <a:rPr lang="fr-FR" altLang="fr-FR" dirty="0"/>
              <a:t>Rien ne permet de distinguer </a:t>
            </a:r>
          </a:p>
          <a:p>
            <a:pPr lvl="1">
              <a:defRPr/>
            </a:pPr>
            <a:r>
              <a:rPr lang="fr-FR" altLang="fr-FR" dirty="0"/>
              <a:t>un résultat vrai positif </a:t>
            </a:r>
          </a:p>
          <a:p>
            <a:pPr lvl="1">
              <a:defRPr/>
            </a:pPr>
            <a:r>
              <a:rPr lang="fr-FR" altLang="fr-FR" dirty="0"/>
              <a:t>d’un résultat faussement positif </a:t>
            </a:r>
          </a:p>
          <a:p>
            <a:pPr lvl="1">
              <a:defRPr/>
            </a:pPr>
            <a:endParaRPr lang="fr-FR" altLang="fr-FR" dirty="0"/>
          </a:p>
          <a:p>
            <a:pPr>
              <a:defRPr/>
            </a:pPr>
            <a:r>
              <a:rPr lang="fr-FR" altLang="fr-FR" dirty="0"/>
              <a:t>Sauf la fiabilité du processus qui l’a produit</a:t>
            </a:r>
          </a:p>
          <a:p>
            <a:pPr lvl="1">
              <a:defRPr/>
            </a:pPr>
            <a:r>
              <a:rPr lang="fr-FR" altLang="fr-FR" dirty="0"/>
              <a:t>Respect des principes méthodologiques et statistiques</a:t>
            </a:r>
          </a:p>
          <a:p>
            <a:pPr>
              <a:defRPr/>
            </a:pPr>
            <a:endParaRPr lang="fr-FR" altLang="fr-FR" dirty="0"/>
          </a:p>
          <a:p>
            <a:pPr>
              <a:defRPr/>
            </a:pPr>
            <a:r>
              <a:rPr lang="fr-FR" altLang="fr-FR" dirty="0"/>
              <a:t>Il convient donc d’exiger des preuves formelles de l’efficacité des traitements</a:t>
            </a:r>
          </a:p>
          <a:p>
            <a:pPr lvl="1">
              <a:defRPr/>
            </a:pPr>
            <a:r>
              <a:rPr lang="fr-FR" altLang="fr-FR" dirty="0"/>
              <a:t>Au delà de tout doute raisonnable</a:t>
            </a:r>
          </a:p>
          <a:p>
            <a:pPr>
              <a:defRPr/>
            </a:pPr>
            <a:endParaRPr lang="fr-FR" altLang="fr-FR" dirty="0"/>
          </a:p>
          <a:p>
            <a:pPr>
              <a:defRPr/>
            </a:pPr>
            <a:endParaRPr lang="fr-FR" altLang="fr-FR" dirty="0"/>
          </a:p>
          <a:p>
            <a:pPr marL="0" indent="0">
              <a:buFont typeface="Wingdings" panose="05000000000000000000" pitchFamily="2" charset="2"/>
              <a:buNone/>
              <a:defRPr/>
            </a:pPr>
            <a:endParaRPr lang="fr-FR" altLang="fr-FR"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F40CA74-5843-47C4-AF9B-9A83D1C4D616}"/>
              </a:ext>
            </a:extLst>
          </p:cNvPr>
          <p:cNvSpPr>
            <a:spLocks noGrp="1"/>
          </p:cNvSpPr>
          <p:nvPr>
            <p:ph type="title"/>
          </p:nvPr>
        </p:nvSpPr>
        <p:spPr>
          <a:xfrm>
            <a:off x="755650" y="1989138"/>
            <a:ext cx="7772400" cy="1362075"/>
          </a:xfrm>
        </p:spPr>
        <p:txBody>
          <a:bodyPr/>
          <a:lstStyle/>
          <a:p>
            <a:pPr>
              <a:defRPr/>
            </a:pPr>
            <a:r>
              <a:rPr lang="fr-FR" dirty="0"/>
              <a:t>Pourquoi doit on avoir un regard critique sur les publications ?</a:t>
            </a:r>
          </a:p>
        </p:txBody>
      </p:sp>
      <p:sp>
        <p:nvSpPr>
          <p:cNvPr id="25603" name="Espace réservé du texte 4">
            <a:extLst>
              <a:ext uri="{FF2B5EF4-FFF2-40B4-BE49-F238E27FC236}">
                <a16:creationId xmlns:a16="http://schemas.microsoft.com/office/drawing/2014/main" id="{00A8208D-2706-4A3B-87F7-52E920720BC5}"/>
              </a:ext>
            </a:extLst>
          </p:cNvPr>
          <p:cNvSpPr>
            <a:spLocks noGrp="1"/>
          </p:cNvSpPr>
          <p:nvPr>
            <p:ph type="body" idx="1"/>
          </p:nvPr>
        </p:nvSpPr>
        <p:spPr>
          <a:xfrm>
            <a:off x="755650" y="3573463"/>
            <a:ext cx="7772400" cy="1355725"/>
          </a:xfrm>
        </p:spPr>
        <p:txBody>
          <a:bodyPr/>
          <a:lstStyle/>
          <a:p>
            <a:endParaRPr lang="fr-FR" altLang="fr-F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45A72F7F-EC90-402E-90E6-2446128D8739}"/>
              </a:ext>
            </a:extLst>
          </p:cNvPr>
          <p:cNvSpPr>
            <a:spLocks noGrp="1" noChangeArrowheads="1"/>
          </p:cNvSpPr>
          <p:nvPr>
            <p:ph type="title"/>
          </p:nvPr>
        </p:nvSpPr>
        <p:spPr/>
        <p:txBody>
          <a:bodyPr/>
          <a:lstStyle/>
          <a:p>
            <a:pPr eaLnBrk="1" hangingPunct="1"/>
            <a:r>
              <a:rPr lang="fr-FR" altLang="fr-FR"/>
              <a:t>Pourquoi faire une lecture critique ?</a:t>
            </a:r>
          </a:p>
        </p:txBody>
      </p:sp>
      <p:sp>
        <p:nvSpPr>
          <p:cNvPr id="27651" name="Rectangle 3">
            <a:extLst>
              <a:ext uri="{FF2B5EF4-FFF2-40B4-BE49-F238E27FC236}">
                <a16:creationId xmlns:a16="http://schemas.microsoft.com/office/drawing/2014/main" id="{8088CA2C-370A-438F-8F1E-C4262C05589C}"/>
              </a:ext>
            </a:extLst>
          </p:cNvPr>
          <p:cNvSpPr>
            <a:spLocks noGrp="1" noChangeArrowheads="1"/>
          </p:cNvSpPr>
          <p:nvPr>
            <p:ph idx="1"/>
          </p:nvPr>
        </p:nvSpPr>
        <p:spPr/>
        <p:txBody>
          <a:bodyPr/>
          <a:lstStyle/>
          <a:p>
            <a:pPr eaLnBrk="1" hangingPunct="1"/>
            <a:r>
              <a:rPr lang="fr-FR" altLang="fr-FR"/>
              <a:t>Essai HOT</a:t>
            </a:r>
          </a:p>
          <a:p>
            <a:pPr lvl="1" eaLnBrk="1" hangingPunct="1"/>
            <a:r>
              <a:rPr lang="fr-FR" altLang="fr-FR"/>
              <a:t>hypertension artérielle</a:t>
            </a:r>
          </a:p>
          <a:p>
            <a:pPr lvl="1" eaLnBrk="1" hangingPunct="1"/>
            <a:r>
              <a:rPr lang="fr-FR" altLang="fr-FR"/>
              <a:t>recherche de la cible tensionnelle optimale</a:t>
            </a:r>
          </a:p>
          <a:p>
            <a:pPr lvl="1" eaLnBrk="1" hangingPunct="1"/>
            <a:r>
              <a:rPr lang="fr-FR" altLang="fr-FR"/>
              <a:t>randomisation entre 3 cibles de PAD : &lt;=90, &lt;=85, &lt;=80 mmHg</a:t>
            </a:r>
          </a:p>
          <a:p>
            <a:pPr lvl="1" eaLnBrk="1" hangingPunct="1"/>
            <a:r>
              <a:rPr lang="fr-FR" altLang="fr-FR"/>
              <a:t>critère de jugement clinique : Ev cardiovasculaires</a:t>
            </a:r>
          </a:p>
          <a:p>
            <a:pPr lvl="1" eaLnBrk="1" hangingPunct="1"/>
            <a:endParaRPr lang="fr-FR" altLang="fr-FR"/>
          </a:p>
          <a:p>
            <a:pPr lvl="1" eaLnBrk="1" hangingPunct="1"/>
            <a:endParaRPr lang="fr-FR" altLang="fr-F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a:extLst>
              <a:ext uri="{FF2B5EF4-FFF2-40B4-BE49-F238E27FC236}">
                <a16:creationId xmlns:a16="http://schemas.microsoft.com/office/drawing/2014/main" id="{9166C197-9A23-407E-A2ED-60F63F47B003}"/>
              </a:ext>
            </a:extLst>
          </p:cNvPr>
          <p:cNvSpPr>
            <a:spLocks noGrp="1"/>
          </p:cNvSpPr>
          <p:nvPr>
            <p:ph type="title"/>
          </p:nvPr>
        </p:nvSpPr>
        <p:spPr/>
        <p:txBody>
          <a:bodyPr/>
          <a:lstStyle/>
          <a:p>
            <a:pPr eaLnBrk="1" hangingPunct="1"/>
            <a:endParaRPr lang="fr-FR" altLang="fr-FR"/>
          </a:p>
        </p:txBody>
      </p:sp>
      <p:pic>
        <p:nvPicPr>
          <p:cNvPr id="28675" name="Picture 2">
            <a:extLst>
              <a:ext uri="{FF2B5EF4-FFF2-40B4-BE49-F238E27FC236}">
                <a16:creationId xmlns:a16="http://schemas.microsoft.com/office/drawing/2014/main" id="{381BED91-8E83-4332-8FD6-9F97600862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9340"/>
          <a:stretch>
            <a:fillRect/>
          </a:stretch>
        </p:blipFill>
        <p:spPr bwMode="auto">
          <a:xfrm>
            <a:off x="107950" y="0"/>
            <a:ext cx="8856663" cy="11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6" name="Picture 3">
            <a:extLst>
              <a:ext uri="{FF2B5EF4-FFF2-40B4-BE49-F238E27FC236}">
                <a16:creationId xmlns:a16="http://schemas.microsoft.com/office/drawing/2014/main" id="{2D14D651-249C-4E65-9075-7ED3F8B0E8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4788" y="1270000"/>
            <a:ext cx="2257425"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5" name="ZoneTexte 1">
            <a:extLst>
              <a:ext uri="{FF2B5EF4-FFF2-40B4-BE49-F238E27FC236}">
                <a16:creationId xmlns:a16="http://schemas.microsoft.com/office/drawing/2014/main" id="{D13B34C3-1ADF-43E8-A607-026310D12FE9}"/>
              </a:ext>
            </a:extLst>
          </p:cNvPr>
          <p:cNvSpPr txBox="1">
            <a:spLocks noChangeArrowheads="1"/>
          </p:cNvSpPr>
          <p:nvPr/>
        </p:nvSpPr>
        <p:spPr bwMode="auto">
          <a:xfrm>
            <a:off x="147638" y="4471988"/>
            <a:ext cx="79771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90000"/>
              <a:buFont typeface="Wingdings" panose="05000000000000000000" pitchFamily="2" charset="2"/>
              <a:buChar char="n"/>
              <a:defRPr sz="2400">
                <a:solidFill>
                  <a:schemeClr val="tx1"/>
                </a:solidFill>
                <a:latin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defRPr>
            </a:lvl2pPr>
            <a:lvl3pPr marL="1143000" indent="-228600">
              <a:spcBef>
                <a:spcPct val="20000"/>
              </a:spcBef>
              <a:buChar char="•"/>
              <a:defRPr>
                <a:solidFill>
                  <a:schemeClr val="tx1"/>
                </a:solidFill>
                <a:latin typeface="Calibri" panose="020F0502020204030204" pitchFamily="34" charset="0"/>
              </a:defRPr>
            </a:lvl3pPr>
            <a:lvl4pPr marL="1600200" indent="-228600">
              <a:spcBef>
                <a:spcPct val="20000"/>
              </a:spcBef>
              <a:buChar char="–"/>
              <a:defRPr sz="1600">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ClrTx/>
              <a:buSzTx/>
              <a:buFontTx/>
              <a:buNone/>
              <a:defRPr/>
            </a:pPr>
            <a:r>
              <a:rPr lang="fr-FR" b="1" dirty="0" err="1">
                <a:latin typeface="+mn-lt"/>
              </a:rPr>
              <a:t>Interpretation</a:t>
            </a:r>
            <a:r>
              <a:rPr lang="fr-FR" b="1" dirty="0">
                <a:latin typeface="+mn-lt"/>
              </a:rPr>
              <a:t> </a:t>
            </a:r>
            <a:r>
              <a:rPr lang="fr-FR" dirty="0">
                <a:latin typeface="+mn-lt"/>
              </a:rPr>
              <a:t>: </a:t>
            </a:r>
          </a:p>
          <a:p>
            <a:pPr>
              <a:spcBef>
                <a:spcPct val="0"/>
              </a:spcBef>
              <a:buClrTx/>
              <a:buSzTx/>
              <a:buFontTx/>
              <a:buNone/>
              <a:defRPr/>
            </a:pPr>
            <a:r>
              <a:rPr lang="fr-FR" dirty="0">
                <a:latin typeface="+mn-lt"/>
              </a:rPr>
              <a:t>The HOT </a:t>
            </a:r>
            <a:r>
              <a:rPr lang="fr-FR" dirty="0" err="1">
                <a:latin typeface="+mn-lt"/>
              </a:rPr>
              <a:t>Study</a:t>
            </a:r>
            <a:r>
              <a:rPr lang="fr-FR" dirty="0">
                <a:latin typeface="+mn-lt"/>
              </a:rPr>
              <a:t> shows </a:t>
            </a:r>
            <a:r>
              <a:rPr lang="fr-FR" dirty="0" err="1">
                <a:latin typeface="+mn-lt"/>
              </a:rPr>
              <a:t>the</a:t>
            </a:r>
            <a:r>
              <a:rPr lang="fr-FR" dirty="0">
                <a:latin typeface="+mn-lt"/>
              </a:rPr>
              <a:t> </a:t>
            </a:r>
            <a:r>
              <a:rPr lang="fr-FR" dirty="0" err="1">
                <a:latin typeface="+mn-lt"/>
              </a:rPr>
              <a:t>benefits</a:t>
            </a:r>
            <a:r>
              <a:rPr lang="fr-FR" dirty="0">
                <a:latin typeface="+mn-lt"/>
              </a:rPr>
              <a:t> </a:t>
            </a:r>
            <a:r>
              <a:rPr lang="fr-FR" dirty="0" err="1">
                <a:latin typeface="+mn-lt"/>
              </a:rPr>
              <a:t>of</a:t>
            </a:r>
            <a:r>
              <a:rPr lang="fr-FR" dirty="0">
                <a:latin typeface="+mn-lt"/>
              </a:rPr>
              <a:t> </a:t>
            </a:r>
            <a:r>
              <a:rPr lang="fr-FR" dirty="0" err="1">
                <a:latin typeface="+mn-lt"/>
              </a:rPr>
              <a:t>lowering</a:t>
            </a:r>
            <a:r>
              <a:rPr lang="fr-FR" dirty="0">
                <a:latin typeface="+mn-lt"/>
              </a:rPr>
              <a:t> </a:t>
            </a:r>
            <a:r>
              <a:rPr lang="fr-FR" dirty="0" err="1">
                <a:latin typeface="+mn-lt"/>
              </a:rPr>
              <a:t>the</a:t>
            </a:r>
            <a:r>
              <a:rPr lang="fr-FR" dirty="0">
                <a:latin typeface="+mn-lt"/>
              </a:rPr>
              <a:t> </a:t>
            </a:r>
            <a:r>
              <a:rPr lang="fr-FR" dirty="0" err="1">
                <a:latin typeface="+mn-lt"/>
              </a:rPr>
              <a:t>diastolic</a:t>
            </a:r>
            <a:r>
              <a:rPr lang="fr-FR" dirty="0">
                <a:latin typeface="+mn-lt"/>
              </a:rPr>
              <a:t> </a:t>
            </a:r>
            <a:r>
              <a:rPr lang="fr-FR" dirty="0" err="1">
                <a:latin typeface="+mn-lt"/>
              </a:rPr>
              <a:t>blood</a:t>
            </a:r>
            <a:r>
              <a:rPr lang="fr-FR" dirty="0">
                <a:latin typeface="+mn-lt"/>
              </a:rPr>
              <a:t> pressure down to 82·6 </a:t>
            </a:r>
            <a:r>
              <a:rPr lang="fr-FR" dirty="0" err="1">
                <a:latin typeface="+mn-lt"/>
              </a:rPr>
              <a:t>mm</a:t>
            </a:r>
            <a:r>
              <a:rPr lang="fr-FR" dirty="0">
                <a:latin typeface="+mn-lt"/>
              </a:rPr>
              <a:t> Hg</a:t>
            </a:r>
          </a:p>
        </p:txBody>
      </p:sp>
      <p:sp>
        <p:nvSpPr>
          <p:cNvPr id="20486" name="ZoneTexte 2">
            <a:extLst>
              <a:ext uri="{FF2B5EF4-FFF2-40B4-BE49-F238E27FC236}">
                <a16:creationId xmlns:a16="http://schemas.microsoft.com/office/drawing/2014/main" id="{FD3A8C9A-8685-4692-B8D8-0843FEC011AC}"/>
              </a:ext>
            </a:extLst>
          </p:cNvPr>
          <p:cNvSpPr txBox="1">
            <a:spLocks noChangeArrowheads="1"/>
          </p:cNvSpPr>
          <p:nvPr/>
        </p:nvSpPr>
        <p:spPr bwMode="auto">
          <a:xfrm>
            <a:off x="217488" y="1952625"/>
            <a:ext cx="1511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90000"/>
              <a:buFont typeface="Wingdings" panose="05000000000000000000" pitchFamily="2" charset="2"/>
              <a:buChar char="n"/>
              <a:defRPr sz="2400">
                <a:solidFill>
                  <a:schemeClr val="tx1"/>
                </a:solidFill>
                <a:latin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defRPr>
            </a:lvl2pPr>
            <a:lvl3pPr marL="1143000" indent="-228600">
              <a:spcBef>
                <a:spcPct val="20000"/>
              </a:spcBef>
              <a:buChar char="•"/>
              <a:defRPr>
                <a:solidFill>
                  <a:schemeClr val="tx1"/>
                </a:solidFill>
                <a:latin typeface="Calibri" panose="020F0502020204030204" pitchFamily="34" charset="0"/>
              </a:defRPr>
            </a:lvl3pPr>
            <a:lvl4pPr marL="1600200" indent="-228600">
              <a:spcBef>
                <a:spcPct val="20000"/>
              </a:spcBef>
              <a:buChar char="–"/>
              <a:defRPr sz="1600">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ClrTx/>
              <a:buSzTx/>
              <a:buFontTx/>
              <a:buNone/>
              <a:defRPr/>
            </a:pPr>
            <a:r>
              <a:rPr lang="fr-FR" b="1" dirty="0">
                <a:latin typeface="+mn-lt"/>
              </a:rPr>
              <a:t>ABSTRACT</a:t>
            </a:r>
          </a:p>
        </p:txBody>
      </p:sp>
      <p:sp>
        <p:nvSpPr>
          <p:cNvPr id="28679" name="ZoneTexte 2">
            <a:extLst>
              <a:ext uri="{FF2B5EF4-FFF2-40B4-BE49-F238E27FC236}">
                <a16:creationId xmlns:a16="http://schemas.microsoft.com/office/drawing/2014/main" id="{22769F71-8226-47A3-9480-B6C616755721}"/>
              </a:ext>
            </a:extLst>
          </p:cNvPr>
          <p:cNvSpPr txBox="1">
            <a:spLocks noChangeArrowheads="1"/>
          </p:cNvSpPr>
          <p:nvPr/>
        </p:nvSpPr>
        <p:spPr bwMode="auto">
          <a:xfrm>
            <a:off x="217488" y="2482850"/>
            <a:ext cx="81264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90000"/>
              <a:buFont typeface="Wingdings" panose="05000000000000000000" pitchFamily="2" charset="2"/>
              <a:buChar char="n"/>
              <a:defRPr sz="24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9pPr>
          </a:lstStyle>
          <a:p>
            <a:pPr>
              <a:spcBef>
                <a:spcPct val="0"/>
              </a:spcBef>
              <a:buClrTx/>
              <a:buSzTx/>
              <a:buFontTx/>
              <a:buNone/>
            </a:pPr>
            <a:r>
              <a:rPr lang="en-US" altLang="fr-FR" b="1">
                <a:latin typeface="Times New Roman" panose="02020603050405020304" pitchFamily="18" charset="0"/>
              </a:rPr>
              <a:t>Methods </a:t>
            </a:r>
          </a:p>
          <a:p>
            <a:pPr>
              <a:spcBef>
                <a:spcPct val="0"/>
              </a:spcBef>
              <a:buClrTx/>
              <a:buSzTx/>
              <a:buFontTx/>
              <a:buNone/>
            </a:pPr>
            <a:r>
              <a:rPr lang="en-US" altLang="fr-FR">
                <a:latin typeface="Times New Roman" panose="02020603050405020304" pitchFamily="18" charset="0"/>
              </a:rPr>
              <a:t>18 790 patients were randomly assigned a target diastolic blood pressure. 6264 patients were allocated to the target pressure &lt;90 mm Hg, 6264 to &lt;85 mm Hg, and 6262 to &lt;</a:t>
            </a:r>
            <a:r>
              <a:rPr lang="fr-FR" altLang="fr-FR">
                <a:latin typeface="Times New Roman" panose="02020603050405020304" pitchFamily="18" charset="0"/>
              </a:rPr>
              <a:t>80 mm Hg</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a:extLst>
              <a:ext uri="{FF2B5EF4-FFF2-40B4-BE49-F238E27FC236}">
                <a16:creationId xmlns:a16="http://schemas.microsoft.com/office/drawing/2014/main" id="{BAECF732-BA7C-4EB6-B56D-52CBDBFD3151}"/>
              </a:ext>
            </a:extLst>
          </p:cNvPr>
          <p:cNvSpPr>
            <a:spLocks noGrp="1"/>
          </p:cNvSpPr>
          <p:nvPr>
            <p:ph type="title"/>
          </p:nvPr>
        </p:nvSpPr>
        <p:spPr/>
        <p:txBody>
          <a:bodyPr/>
          <a:lstStyle/>
          <a:p>
            <a:pPr eaLnBrk="1" hangingPunct="1"/>
            <a:r>
              <a:rPr lang="fr-FR" altLang="fr-FR"/>
              <a:t>Résultat</a:t>
            </a:r>
          </a:p>
        </p:txBody>
      </p:sp>
      <p:sp>
        <p:nvSpPr>
          <p:cNvPr id="29699" name="Espace réservé du contenu 2">
            <a:extLst>
              <a:ext uri="{FF2B5EF4-FFF2-40B4-BE49-F238E27FC236}">
                <a16:creationId xmlns:a16="http://schemas.microsoft.com/office/drawing/2014/main" id="{FD30263D-AA46-45CF-AF8F-54DCDF3478D0}"/>
              </a:ext>
            </a:extLst>
          </p:cNvPr>
          <p:cNvSpPr>
            <a:spLocks noGrp="1"/>
          </p:cNvSpPr>
          <p:nvPr>
            <p:ph idx="1"/>
          </p:nvPr>
        </p:nvSpPr>
        <p:spPr/>
        <p:txBody>
          <a:bodyPr/>
          <a:lstStyle/>
          <a:p>
            <a:pPr eaLnBrk="1" hangingPunct="1"/>
            <a:endParaRPr lang="fr-FR" altLang="fr-FR"/>
          </a:p>
        </p:txBody>
      </p:sp>
      <p:pic>
        <p:nvPicPr>
          <p:cNvPr id="29700" name="Picture 2">
            <a:extLst>
              <a:ext uri="{FF2B5EF4-FFF2-40B4-BE49-F238E27FC236}">
                <a16:creationId xmlns:a16="http://schemas.microsoft.com/office/drawing/2014/main" id="{EA901B46-C689-44F8-B1AB-5BC75EA875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463" y="2349500"/>
            <a:ext cx="6899275"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Flèche vers le haut 1">
            <a:extLst>
              <a:ext uri="{FF2B5EF4-FFF2-40B4-BE49-F238E27FC236}">
                <a16:creationId xmlns:a16="http://schemas.microsoft.com/office/drawing/2014/main" id="{76A0426F-E82C-463B-8743-39F00A645DA8}"/>
              </a:ext>
            </a:extLst>
          </p:cNvPr>
          <p:cNvSpPr>
            <a:spLocks noChangeArrowheads="1"/>
          </p:cNvSpPr>
          <p:nvPr/>
        </p:nvSpPr>
        <p:spPr bwMode="auto">
          <a:xfrm>
            <a:off x="3635375" y="4797425"/>
            <a:ext cx="360363" cy="431800"/>
          </a:xfrm>
          <a:prstGeom prst="upArrow">
            <a:avLst>
              <a:gd name="adj1" fmla="val 50000"/>
              <a:gd name="adj2" fmla="val 49927"/>
            </a:avLst>
          </a:prstGeom>
          <a:solidFill>
            <a:srgbClr val="FFC000"/>
          </a:solidFill>
          <a:ln w="12700">
            <a:solidFill>
              <a:schemeClr val="tx1"/>
            </a:solidFill>
            <a:miter lim="800000"/>
            <a:headEnd type="none" w="sm" len="sm"/>
            <a:tailEnd type="triangle" w="lg" len="med"/>
          </a:ln>
        </p:spPr>
        <p:txBody>
          <a:bodyPr wrap="none"/>
          <a:lstStyle>
            <a:lvl1pPr>
              <a:spcBef>
                <a:spcPct val="20000"/>
              </a:spcBef>
              <a:buClr>
                <a:schemeClr val="accent2"/>
              </a:buClr>
              <a:buSzPct val="90000"/>
              <a:buFont typeface="Wingdings" panose="05000000000000000000" pitchFamily="2" charset="2"/>
              <a:buChar char="n"/>
              <a:defRPr sz="24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9pPr>
          </a:lstStyle>
          <a:p>
            <a:pPr>
              <a:spcBef>
                <a:spcPct val="0"/>
              </a:spcBef>
              <a:buClrTx/>
              <a:buSzTx/>
              <a:buFontTx/>
              <a:buNone/>
            </a:pPr>
            <a:endParaRPr lang="fr-FR" altLang="fr-FR">
              <a:latin typeface="Times New Roman" panose="02020603050405020304" pitchFamily="18" charset="0"/>
            </a:endParaRPr>
          </a:p>
        </p:txBody>
      </p:sp>
      <p:sp>
        <p:nvSpPr>
          <p:cNvPr id="29702" name="Flèche vers le haut 5">
            <a:extLst>
              <a:ext uri="{FF2B5EF4-FFF2-40B4-BE49-F238E27FC236}">
                <a16:creationId xmlns:a16="http://schemas.microsoft.com/office/drawing/2014/main" id="{B795B498-8B6A-43D0-A637-9191E691A14D}"/>
              </a:ext>
            </a:extLst>
          </p:cNvPr>
          <p:cNvSpPr>
            <a:spLocks noChangeArrowheads="1"/>
          </p:cNvSpPr>
          <p:nvPr/>
        </p:nvSpPr>
        <p:spPr bwMode="auto">
          <a:xfrm>
            <a:off x="4489450" y="4797425"/>
            <a:ext cx="360363" cy="431800"/>
          </a:xfrm>
          <a:prstGeom prst="upArrow">
            <a:avLst>
              <a:gd name="adj1" fmla="val 50000"/>
              <a:gd name="adj2" fmla="val 49927"/>
            </a:avLst>
          </a:prstGeom>
          <a:solidFill>
            <a:srgbClr val="FFC000"/>
          </a:solidFill>
          <a:ln w="12700">
            <a:solidFill>
              <a:schemeClr val="tx1"/>
            </a:solidFill>
            <a:miter lim="800000"/>
            <a:headEnd type="none" w="sm" len="sm"/>
            <a:tailEnd type="triangle" w="lg" len="med"/>
          </a:ln>
        </p:spPr>
        <p:txBody>
          <a:bodyPr wrap="none"/>
          <a:lstStyle>
            <a:lvl1pPr>
              <a:spcBef>
                <a:spcPct val="20000"/>
              </a:spcBef>
              <a:buClr>
                <a:schemeClr val="accent2"/>
              </a:buClr>
              <a:buSzPct val="90000"/>
              <a:buFont typeface="Wingdings" panose="05000000000000000000" pitchFamily="2" charset="2"/>
              <a:buChar char="n"/>
              <a:defRPr sz="24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9pPr>
          </a:lstStyle>
          <a:p>
            <a:pPr>
              <a:spcBef>
                <a:spcPct val="0"/>
              </a:spcBef>
              <a:buClrTx/>
              <a:buSzTx/>
              <a:buFontTx/>
              <a:buNone/>
            </a:pPr>
            <a:endParaRPr lang="fr-FR" altLang="fr-FR">
              <a:latin typeface="Times New Roman" panose="02020603050405020304" pitchFamily="18"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a:extLst>
              <a:ext uri="{FF2B5EF4-FFF2-40B4-BE49-F238E27FC236}">
                <a16:creationId xmlns:a16="http://schemas.microsoft.com/office/drawing/2014/main" id="{B73A6C24-1E3F-4B17-A298-84A9E5368796}"/>
              </a:ext>
            </a:extLst>
          </p:cNvPr>
          <p:cNvSpPr>
            <a:spLocks noGrp="1"/>
          </p:cNvSpPr>
          <p:nvPr>
            <p:ph type="title"/>
          </p:nvPr>
        </p:nvSpPr>
        <p:spPr/>
        <p:txBody>
          <a:bodyPr/>
          <a:lstStyle/>
          <a:p>
            <a:pPr eaLnBrk="1" hangingPunct="1"/>
            <a:endParaRPr lang="fr-FR" altLang="fr-FR"/>
          </a:p>
        </p:txBody>
      </p:sp>
      <p:sp>
        <p:nvSpPr>
          <p:cNvPr id="30723" name="Espace réservé du contenu 2">
            <a:extLst>
              <a:ext uri="{FF2B5EF4-FFF2-40B4-BE49-F238E27FC236}">
                <a16:creationId xmlns:a16="http://schemas.microsoft.com/office/drawing/2014/main" id="{DE4A2FE1-20FD-4788-86F1-C5368CAFFB4D}"/>
              </a:ext>
            </a:extLst>
          </p:cNvPr>
          <p:cNvSpPr>
            <a:spLocks noGrp="1"/>
          </p:cNvSpPr>
          <p:nvPr>
            <p:ph idx="1"/>
          </p:nvPr>
        </p:nvSpPr>
        <p:spPr/>
        <p:txBody>
          <a:bodyPr/>
          <a:lstStyle/>
          <a:p>
            <a:pPr eaLnBrk="1" hangingPunct="1"/>
            <a:endParaRPr lang="fr-FR" altLang="fr-FR"/>
          </a:p>
        </p:txBody>
      </p:sp>
      <p:pic>
        <p:nvPicPr>
          <p:cNvPr id="30724" name="Picture 2">
            <a:extLst>
              <a:ext uri="{FF2B5EF4-FFF2-40B4-BE49-F238E27FC236}">
                <a16:creationId xmlns:a16="http://schemas.microsoft.com/office/drawing/2014/main" id="{8023576F-03D3-45EA-BE84-734B66B9B0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25" y="549275"/>
            <a:ext cx="62103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3">
            <a:extLst>
              <a:ext uri="{FF2B5EF4-FFF2-40B4-BE49-F238E27FC236}">
                <a16:creationId xmlns:a16="http://schemas.microsoft.com/office/drawing/2014/main" id="{5BDEF03A-3313-4D5C-B806-A3CE4BE956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4488" y="3071813"/>
            <a:ext cx="601027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8EA3E9-15EC-4B72-A4CF-C5B10D590BD4}"/>
              </a:ext>
            </a:extLst>
          </p:cNvPr>
          <p:cNvSpPr>
            <a:spLocks noGrp="1"/>
          </p:cNvSpPr>
          <p:nvPr>
            <p:ph type="title"/>
          </p:nvPr>
        </p:nvSpPr>
        <p:spPr/>
        <p:txBody>
          <a:bodyPr/>
          <a:lstStyle/>
          <a:p>
            <a:r>
              <a:rPr lang="fr-FR" dirty="0"/>
              <a:t>Principe général - 1 </a:t>
            </a:r>
          </a:p>
        </p:txBody>
      </p:sp>
      <p:sp>
        <p:nvSpPr>
          <p:cNvPr id="4" name="Ellipse 3">
            <a:extLst>
              <a:ext uri="{FF2B5EF4-FFF2-40B4-BE49-F238E27FC236}">
                <a16:creationId xmlns:a16="http://schemas.microsoft.com/office/drawing/2014/main" id="{3ACD58A1-DB2F-4C0A-BFB2-24D6A243208A}"/>
              </a:ext>
            </a:extLst>
          </p:cNvPr>
          <p:cNvSpPr/>
          <p:nvPr/>
        </p:nvSpPr>
        <p:spPr bwMode="auto">
          <a:xfrm>
            <a:off x="2569464" y="3422981"/>
            <a:ext cx="585216" cy="548640"/>
          </a:xfrm>
          <a:prstGeom prst="ellipse">
            <a:avLst/>
          </a:prstGeom>
          <a:solidFill>
            <a:schemeClr val="accent1"/>
          </a:solidFill>
          <a:ln w="12700" cap="flat" cmpd="sng" algn="ctr">
            <a:solidFill>
              <a:schemeClr val="tx1"/>
            </a:solidFill>
            <a:prstDash val="solid"/>
            <a:round/>
            <a:headEnd type="none" w="sm" len="sm"/>
            <a:tailEnd type="triangle" w="lg"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R</a:t>
            </a:r>
          </a:p>
        </p:txBody>
      </p:sp>
      <p:cxnSp>
        <p:nvCxnSpPr>
          <p:cNvPr id="7" name="Connecteur droit avec flèche 6">
            <a:extLst>
              <a:ext uri="{FF2B5EF4-FFF2-40B4-BE49-F238E27FC236}">
                <a16:creationId xmlns:a16="http://schemas.microsoft.com/office/drawing/2014/main" id="{FA00ACB3-0FDC-4143-BB6F-1F97F79DECA0}"/>
              </a:ext>
            </a:extLst>
          </p:cNvPr>
          <p:cNvCxnSpPr>
            <a:cxnSpLocks/>
            <a:endCxn id="4" idx="2"/>
          </p:cNvCxnSpPr>
          <p:nvPr/>
        </p:nvCxnSpPr>
        <p:spPr bwMode="auto">
          <a:xfrm>
            <a:off x="2258568" y="3697301"/>
            <a:ext cx="310896"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8" name="ZoneTexte 7">
            <a:extLst>
              <a:ext uri="{FF2B5EF4-FFF2-40B4-BE49-F238E27FC236}">
                <a16:creationId xmlns:a16="http://schemas.microsoft.com/office/drawing/2014/main" id="{D6DC47F7-6E4F-45CF-A544-D398E236B3C4}"/>
              </a:ext>
            </a:extLst>
          </p:cNvPr>
          <p:cNvSpPr txBox="1"/>
          <p:nvPr/>
        </p:nvSpPr>
        <p:spPr>
          <a:xfrm>
            <a:off x="164592" y="3325290"/>
            <a:ext cx="217627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Patients vérifiant les critères d’éligibilité</a:t>
            </a:r>
          </a:p>
        </p:txBody>
      </p:sp>
      <p:sp>
        <p:nvSpPr>
          <p:cNvPr id="10" name="ZoneTexte 9">
            <a:extLst>
              <a:ext uri="{FF2B5EF4-FFF2-40B4-BE49-F238E27FC236}">
                <a16:creationId xmlns:a16="http://schemas.microsoft.com/office/drawing/2014/main" id="{DA8CC0BB-50F2-47E4-93A4-DCE9B48B722B}"/>
              </a:ext>
            </a:extLst>
          </p:cNvPr>
          <p:cNvSpPr txBox="1"/>
          <p:nvPr/>
        </p:nvSpPr>
        <p:spPr>
          <a:xfrm>
            <a:off x="173736" y="4718304"/>
            <a:ext cx="216712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Allocation aléatoire des traitements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 randomisation</a:t>
            </a:r>
          </a:p>
        </p:txBody>
      </p:sp>
      <p:sp>
        <p:nvSpPr>
          <p:cNvPr id="11" name="Ellipse 10">
            <a:extLst>
              <a:ext uri="{FF2B5EF4-FFF2-40B4-BE49-F238E27FC236}">
                <a16:creationId xmlns:a16="http://schemas.microsoft.com/office/drawing/2014/main" id="{E5B4794E-D8F2-48E0-A15D-547FA8CEBBF7}"/>
              </a:ext>
            </a:extLst>
          </p:cNvPr>
          <p:cNvSpPr/>
          <p:nvPr/>
        </p:nvSpPr>
        <p:spPr bwMode="auto">
          <a:xfrm>
            <a:off x="3243072" y="2257339"/>
            <a:ext cx="1645920" cy="1280159"/>
          </a:xfrm>
          <a:prstGeom prst="ellipse">
            <a:avLst/>
          </a:prstGeom>
          <a:solidFill>
            <a:schemeClr val="accent2">
              <a:lumMod val="20000"/>
              <a:lumOff val="80000"/>
            </a:schemeClr>
          </a:solidFill>
          <a:ln w="12700" cap="flat" cmpd="sng" algn="ctr">
            <a:solidFill>
              <a:schemeClr val="tx1"/>
            </a:solidFill>
            <a:prstDash val="solid"/>
            <a:round/>
            <a:headEnd type="none" w="sm" len="sm"/>
            <a:tailEnd type="triangle" w="lg"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1 000 patients</a:t>
            </a:r>
          </a:p>
        </p:txBody>
      </p:sp>
      <p:sp>
        <p:nvSpPr>
          <p:cNvPr id="12" name="Ellipse 11">
            <a:extLst>
              <a:ext uri="{FF2B5EF4-FFF2-40B4-BE49-F238E27FC236}">
                <a16:creationId xmlns:a16="http://schemas.microsoft.com/office/drawing/2014/main" id="{6F5C765D-B22F-4889-96E7-14295C0B52C3}"/>
              </a:ext>
            </a:extLst>
          </p:cNvPr>
          <p:cNvSpPr/>
          <p:nvPr/>
        </p:nvSpPr>
        <p:spPr bwMode="auto">
          <a:xfrm>
            <a:off x="3243072" y="3938170"/>
            <a:ext cx="1645920" cy="1280159"/>
          </a:xfrm>
          <a:prstGeom prst="ellipse">
            <a:avLst/>
          </a:prstGeom>
          <a:solidFill>
            <a:schemeClr val="bg1">
              <a:lumMod val="85000"/>
            </a:schemeClr>
          </a:solidFill>
          <a:ln w="12700" cap="flat" cmpd="sng" algn="ctr">
            <a:solidFill>
              <a:schemeClr val="tx1"/>
            </a:solidFill>
            <a:prstDash val="solid"/>
            <a:round/>
            <a:headEnd type="none" w="sm" len="sm"/>
            <a:tailEnd type="triangle" w="lg"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1 000 patients</a:t>
            </a:r>
          </a:p>
        </p:txBody>
      </p:sp>
      <p:cxnSp>
        <p:nvCxnSpPr>
          <p:cNvPr id="14" name="Connecteur : en angle 13">
            <a:extLst>
              <a:ext uri="{FF2B5EF4-FFF2-40B4-BE49-F238E27FC236}">
                <a16:creationId xmlns:a16="http://schemas.microsoft.com/office/drawing/2014/main" id="{752911A6-04AA-40D6-A5E1-52D3B42762AB}"/>
              </a:ext>
            </a:extLst>
          </p:cNvPr>
          <p:cNvCxnSpPr>
            <a:stCxn id="4" idx="0"/>
            <a:endCxn id="11" idx="2"/>
          </p:cNvCxnSpPr>
          <p:nvPr/>
        </p:nvCxnSpPr>
        <p:spPr bwMode="auto">
          <a:xfrm rot="5400000" flipH="1" flipV="1">
            <a:off x="2789791" y="2969700"/>
            <a:ext cx="525562" cy="381000"/>
          </a:xfrm>
          <a:prstGeom prst="bentConnector2">
            <a:avLst/>
          </a:prstGeom>
          <a:solidFill>
            <a:schemeClr val="accent1"/>
          </a:solidFill>
          <a:ln w="12700" cap="flat" cmpd="sng" algn="ctr">
            <a:solidFill>
              <a:schemeClr val="tx1"/>
            </a:solidFill>
            <a:prstDash val="solid"/>
            <a:round/>
            <a:headEnd type="none" w="sm" len="sm"/>
            <a:tailEnd type="triangle"/>
          </a:ln>
          <a:effectLst/>
        </p:spPr>
      </p:cxnSp>
      <p:cxnSp>
        <p:nvCxnSpPr>
          <p:cNvPr id="16" name="Connecteur : en angle 15">
            <a:extLst>
              <a:ext uri="{FF2B5EF4-FFF2-40B4-BE49-F238E27FC236}">
                <a16:creationId xmlns:a16="http://schemas.microsoft.com/office/drawing/2014/main" id="{35DDDE58-0BC9-4BBF-BE8E-E5CEA4A2A6DD}"/>
              </a:ext>
            </a:extLst>
          </p:cNvPr>
          <p:cNvCxnSpPr>
            <a:cxnSpLocks/>
            <a:stCxn id="4" idx="4"/>
            <a:endCxn id="12" idx="2"/>
          </p:cNvCxnSpPr>
          <p:nvPr/>
        </p:nvCxnSpPr>
        <p:spPr bwMode="auto">
          <a:xfrm rot="16200000" flipH="1">
            <a:off x="2749258" y="4084435"/>
            <a:ext cx="606629" cy="381000"/>
          </a:xfrm>
          <a:prstGeom prst="bentConnector2">
            <a:avLst/>
          </a:prstGeom>
          <a:solidFill>
            <a:schemeClr val="accent1"/>
          </a:solidFill>
          <a:ln w="12700" cap="flat" cmpd="sng" algn="ctr">
            <a:solidFill>
              <a:schemeClr val="tx1"/>
            </a:solidFill>
            <a:prstDash val="solid"/>
            <a:round/>
            <a:headEnd type="none" w="sm" len="sm"/>
            <a:tailEnd type="triangle"/>
          </a:ln>
          <a:effectLst/>
        </p:spPr>
      </p:cxnSp>
      <p:sp>
        <p:nvSpPr>
          <p:cNvPr id="17" name="ZoneTexte 16">
            <a:extLst>
              <a:ext uri="{FF2B5EF4-FFF2-40B4-BE49-F238E27FC236}">
                <a16:creationId xmlns:a16="http://schemas.microsoft.com/office/drawing/2014/main" id="{AE8E07A6-FF26-4C82-AA23-8519FE8FAABE}"/>
              </a:ext>
            </a:extLst>
          </p:cNvPr>
          <p:cNvSpPr txBox="1"/>
          <p:nvPr/>
        </p:nvSpPr>
        <p:spPr>
          <a:xfrm>
            <a:off x="3316339" y="1608161"/>
            <a:ext cx="149938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Groupe traité </a:t>
            </a:r>
          </a:p>
        </p:txBody>
      </p:sp>
      <p:sp>
        <p:nvSpPr>
          <p:cNvPr id="18" name="ZoneTexte 17">
            <a:extLst>
              <a:ext uri="{FF2B5EF4-FFF2-40B4-BE49-F238E27FC236}">
                <a16:creationId xmlns:a16="http://schemas.microsoft.com/office/drawing/2014/main" id="{917514DC-029B-42D5-804A-92EA763A2E5B}"/>
              </a:ext>
            </a:extLst>
          </p:cNvPr>
          <p:cNvSpPr txBox="1"/>
          <p:nvPr/>
        </p:nvSpPr>
        <p:spPr>
          <a:xfrm>
            <a:off x="3243072" y="5321714"/>
            <a:ext cx="17745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Groupe contrôle </a:t>
            </a:r>
          </a:p>
        </p:txBody>
      </p:sp>
      <p:sp>
        <p:nvSpPr>
          <p:cNvPr id="19" name="Flèche : droite 18">
            <a:extLst>
              <a:ext uri="{FF2B5EF4-FFF2-40B4-BE49-F238E27FC236}">
                <a16:creationId xmlns:a16="http://schemas.microsoft.com/office/drawing/2014/main" id="{FCD7767F-4E16-4DB4-BC8B-3DAB5A974C8F}"/>
              </a:ext>
            </a:extLst>
          </p:cNvPr>
          <p:cNvSpPr/>
          <p:nvPr/>
        </p:nvSpPr>
        <p:spPr bwMode="auto">
          <a:xfrm>
            <a:off x="4888992" y="2609214"/>
            <a:ext cx="2993136" cy="525563"/>
          </a:xfrm>
          <a:prstGeom prst="rightArrow">
            <a:avLst/>
          </a:prstGeom>
          <a:solidFill>
            <a:schemeClr val="accent2">
              <a:lumMod val="20000"/>
              <a:lumOff val="80000"/>
            </a:schemeClr>
          </a:solidFill>
          <a:ln w="12700" cap="flat" cmpd="sng" algn="ctr">
            <a:solidFill>
              <a:schemeClr val="tx1"/>
            </a:solidFill>
            <a:prstDash val="solid"/>
            <a:round/>
            <a:headEnd type="none" w="sm" len="sm"/>
            <a:tailEnd type="triangle" w="lg"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Flèche : droite 19">
            <a:extLst>
              <a:ext uri="{FF2B5EF4-FFF2-40B4-BE49-F238E27FC236}">
                <a16:creationId xmlns:a16="http://schemas.microsoft.com/office/drawing/2014/main" id="{FEB80135-8B68-4ACB-9029-83B14EB582D3}"/>
              </a:ext>
            </a:extLst>
          </p:cNvPr>
          <p:cNvSpPr/>
          <p:nvPr/>
        </p:nvSpPr>
        <p:spPr bwMode="auto">
          <a:xfrm>
            <a:off x="4888992" y="4315467"/>
            <a:ext cx="2993136" cy="525563"/>
          </a:xfrm>
          <a:prstGeom prst="rightArrow">
            <a:avLst/>
          </a:prstGeom>
          <a:solidFill>
            <a:schemeClr val="bg1">
              <a:lumMod val="85000"/>
            </a:schemeClr>
          </a:solidFill>
          <a:ln w="12700" cap="flat" cmpd="sng" algn="ctr">
            <a:solidFill>
              <a:schemeClr val="tx1"/>
            </a:solidFill>
            <a:prstDash val="solid"/>
            <a:round/>
            <a:headEnd type="none" w="sm" len="sm"/>
            <a:tailEnd type="triangle" w="lg"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ZoneTexte 20">
            <a:extLst>
              <a:ext uri="{FF2B5EF4-FFF2-40B4-BE49-F238E27FC236}">
                <a16:creationId xmlns:a16="http://schemas.microsoft.com/office/drawing/2014/main" id="{B532BFDE-F77D-464E-97E4-3A17FF3AF9DA}"/>
              </a:ext>
            </a:extLst>
          </p:cNvPr>
          <p:cNvSpPr txBox="1"/>
          <p:nvPr/>
        </p:nvSpPr>
        <p:spPr>
          <a:xfrm>
            <a:off x="5836673" y="3498647"/>
            <a:ext cx="6222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Suivi</a:t>
            </a:r>
          </a:p>
        </p:txBody>
      </p:sp>
      <p:sp>
        <p:nvSpPr>
          <p:cNvPr id="22" name="ZoneTexte 21">
            <a:extLst>
              <a:ext uri="{FF2B5EF4-FFF2-40B4-BE49-F238E27FC236}">
                <a16:creationId xmlns:a16="http://schemas.microsoft.com/office/drawing/2014/main" id="{564F37EC-7973-49B9-AF16-A79AA5929E60}"/>
              </a:ext>
            </a:extLst>
          </p:cNvPr>
          <p:cNvSpPr txBox="1"/>
          <p:nvPr/>
        </p:nvSpPr>
        <p:spPr>
          <a:xfrm>
            <a:off x="6742176" y="1693241"/>
            <a:ext cx="227990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Evaluation du critère de jugement</a:t>
            </a:r>
          </a:p>
        </p:txBody>
      </p:sp>
      <p:cxnSp>
        <p:nvCxnSpPr>
          <p:cNvPr id="26" name="Connecteur droit avec flèche 25">
            <a:extLst>
              <a:ext uri="{FF2B5EF4-FFF2-40B4-BE49-F238E27FC236}">
                <a16:creationId xmlns:a16="http://schemas.microsoft.com/office/drawing/2014/main" id="{EE0ABD74-98A2-4439-9D50-0D33748B5A6E}"/>
              </a:ext>
            </a:extLst>
          </p:cNvPr>
          <p:cNvCxnSpPr>
            <a:cxnSpLocks/>
            <a:stCxn id="10" idx="0"/>
          </p:cNvCxnSpPr>
          <p:nvPr/>
        </p:nvCxnSpPr>
        <p:spPr bwMode="auto">
          <a:xfrm flipV="1">
            <a:off x="1257300" y="3967050"/>
            <a:ext cx="1350264" cy="751254"/>
          </a:xfrm>
          <a:prstGeom prst="straightConnector1">
            <a:avLst/>
          </a:prstGeom>
          <a:solidFill>
            <a:schemeClr val="accent1"/>
          </a:solidFill>
          <a:ln w="12700" cap="flat" cmpd="sng" algn="ctr">
            <a:solidFill>
              <a:schemeClr val="tx1">
                <a:lumMod val="50000"/>
                <a:lumOff val="50000"/>
              </a:schemeClr>
            </a:solidFill>
            <a:prstDash val="dash"/>
            <a:round/>
            <a:headEnd type="none" w="sm" len="sm"/>
            <a:tailEnd type="triangle"/>
          </a:ln>
          <a:effectLst/>
        </p:spPr>
      </p:cxnSp>
      <p:cxnSp>
        <p:nvCxnSpPr>
          <p:cNvPr id="29" name="Connecteur droit 28">
            <a:extLst>
              <a:ext uri="{FF2B5EF4-FFF2-40B4-BE49-F238E27FC236}">
                <a16:creationId xmlns:a16="http://schemas.microsoft.com/office/drawing/2014/main" id="{6A7E7778-51A0-4471-A95D-A89630CB849B}"/>
              </a:ext>
            </a:extLst>
          </p:cNvPr>
          <p:cNvCxnSpPr>
            <a:cxnSpLocks/>
            <a:stCxn id="22" idx="2"/>
          </p:cNvCxnSpPr>
          <p:nvPr/>
        </p:nvCxnSpPr>
        <p:spPr bwMode="auto">
          <a:xfrm>
            <a:off x="7882128" y="2339572"/>
            <a:ext cx="0" cy="2501458"/>
          </a:xfrm>
          <a:prstGeom prst="line">
            <a:avLst/>
          </a:prstGeom>
          <a:solidFill>
            <a:schemeClr val="accent1"/>
          </a:solidFill>
          <a:ln w="12700" cap="flat" cmpd="sng" algn="ctr">
            <a:solidFill>
              <a:schemeClr val="tx1"/>
            </a:solidFill>
            <a:prstDash val="solid"/>
            <a:round/>
            <a:headEnd type="none" w="sm" len="sm"/>
            <a:tailEnd type="none"/>
          </a:ln>
          <a:effectLst/>
        </p:spPr>
      </p:cxnSp>
    </p:spTree>
    <p:extLst>
      <p:ext uri="{BB962C8B-B14F-4D97-AF65-F5344CB8AC3E}">
        <p14:creationId xmlns:p14="http://schemas.microsoft.com/office/powerpoint/2010/main" val="213459487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51B636D8-5091-4770-8012-ADA9E8A46836}"/>
              </a:ext>
            </a:extLst>
          </p:cNvPr>
          <p:cNvSpPr>
            <a:spLocks noGrp="1" noChangeArrowheads="1"/>
          </p:cNvSpPr>
          <p:nvPr>
            <p:ph type="title"/>
          </p:nvPr>
        </p:nvSpPr>
        <p:spPr/>
        <p:txBody>
          <a:bodyPr/>
          <a:lstStyle/>
          <a:p>
            <a:pPr eaLnBrk="1" hangingPunct="1"/>
            <a:r>
              <a:rPr lang="fr-FR" altLang="fr-FR"/>
              <a:t>Origine de la conclusion</a:t>
            </a:r>
          </a:p>
        </p:txBody>
      </p:sp>
      <p:sp>
        <p:nvSpPr>
          <p:cNvPr id="31747" name="Rectangle 3">
            <a:extLst>
              <a:ext uri="{FF2B5EF4-FFF2-40B4-BE49-F238E27FC236}">
                <a16:creationId xmlns:a16="http://schemas.microsoft.com/office/drawing/2014/main" id="{49705525-7589-43AB-AF49-BC9302894615}"/>
              </a:ext>
            </a:extLst>
          </p:cNvPr>
          <p:cNvSpPr>
            <a:spLocks noGrp="1" noChangeArrowheads="1"/>
          </p:cNvSpPr>
          <p:nvPr>
            <p:ph idx="1"/>
          </p:nvPr>
        </p:nvSpPr>
        <p:spPr/>
        <p:txBody>
          <a:bodyPr/>
          <a:lstStyle/>
          <a:p>
            <a:pPr eaLnBrk="1" hangingPunct="1"/>
            <a:r>
              <a:rPr lang="fr-FR" altLang="fr-FR"/>
              <a:t>Analyse d'association statistique entre la valeur obtenue et le risque</a:t>
            </a:r>
          </a:p>
          <a:p>
            <a:pPr lvl="1" eaLnBrk="1" hangingPunct="1"/>
            <a:r>
              <a:rPr lang="fr-FR" altLang="fr-FR"/>
              <a:t>mise en évidence d'une valeur optimale (82.6 mmHg)</a:t>
            </a:r>
          </a:p>
          <a:p>
            <a:pPr lvl="1" eaLnBrk="1" hangingPunct="1">
              <a:buFontTx/>
              <a:buNone/>
            </a:pPr>
            <a:r>
              <a:rPr lang="fr-FR" altLang="fr-FR"/>
              <a:t>= association et non pas causalité</a:t>
            </a:r>
          </a:p>
          <a:p>
            <a:pPr lvl="1" eaLnBrk="1" hangingPunct="1"/>
            <a:endParaRPr lang="fr-FR" altLang="fr-F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1">
            <a:extLst>
              <a:ext uri="{FF2B5EF4-FFF2-40B4-BE49-F238E27FC236}">
                <a16:creationId xmlns:a16="http://schemas.microsoft.com/office/drawing/2014/main" id="{E3FC0D83-AF9F-4C27-8699-59E6A0BEFFB6}"/>
              </a:ext>
            </a:extLst>
          </p:cNvPr>
          <p:cNvSpPr>
            <a:spLocks noGrp="1"/>
          </p:cNvSpPr>
          <p:nvPr>
            <p:ph type="title"/>
          </p:nvPr>
        </p:nvSpPr>
        <p:spPr/>
        <p:txBody>
          <a:bodyPr/>
          <a:lstStyle/>
          <a:p>
            <a:r>
              <a:rPr lang="fr-FR" altLang="fr-FR"/>
              <a:t>Spin de conclusion</a:t>
            </a:r>
          </a:p>
        </p:txBody>
      </p:sp>
      <p:sp>
        <p:nvSpPr>
          <p:cNvPr id="32771" name="Espace réservé du contenu 2">
            <a:extLst>
              <a:ext uri="{FF2B5EF4-FFF2-40B4-BE49-F238E27FC236}">
                <a16:creationId xmlns:a16="http://schemas.microsoft.com/office/drawing/2014/main" id="{31A76936-0CC7-4452-9F4D-54CD1A80DB08}"/>
              </a:ext>
            </a:extLst>
          </p:cNvPr>
          <p:cNvSpPr>
            <a:spLocks noGrp="1"/>
          </p:cNvSpPr>
          <p:nvPr>
            <p:ph idx="1"/>
          </p:nvPr>
        </p:nvSpPr>
        <p:spPr/>
        <p:txBody>
          <a:bodyPr/>
          <a:lstStyle/>
          <a:p>
            <a:r>
              <a:rPr lang="fr-FR" altLang="fr-FR"/>
              <a:t>Transforme un résultat négatif en conclusion positive</a:t>
            </a:r>
          </a:p>
          <a:p>
            <a:pPr lvl="1"/>
            <a:r>
              <a:rPr lang="fr-FR" altLang="fr-FR"/>
              <a:t>Enjolivement des conclusions</a:t>
            </a:r>
          </a:p>
          <a:p>
            <a:r>
              <a:rPr lang="fr-FR" altLang="fr-FR"/>
              <a:t>Survient dans la conclusion et la discussion</a:t>
            </a:r>
          </a:p>
          <a:p>
            <a:pPr lvl="1"/>
            <a:endParaRPr lang="fr-FR" altLang="fr-FR"/>
          </a:p>
          <a:p>
            <a:r>
              <a:rPr lang="fr-FR" altLang="fr-FR"/>
              <a:t>Fréquents</a:t>
            </a:r>
          </a:p>
          <a:p>
            <a:pPr lvl="1"/>
            <a:endParaRPr lang="en-US" altLang="fr-FR" i="1"/>
          </a:p>
          <a:p>
            <a:pPr lvl="1"/>
            <a:endParaRPr lang="fr-FR" altLang="fr-FR"/>
          </a:p>
          <a:p>
            <a:pPr lvl="1"/>
            <a:endParaRPr lang="fr-FR" altLang="fr-F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1">
            <a:extLst>
              <a:ext uri="{FF2B5EF4-FFF2-40B4-BE49-F238E27FC236}">
                <a16:creationId xmlns:a16="http://schemas.microsoft.com/office/drawing/2014/main" id="{77999DB5-19E1-4466-A351-CF9CB7270B9D}"/>
              </a:ext>
            </a:extLst>
          </p:cNvPr>
          <p:cNvSpPr>
            <a:spLocks noGrp="1"/>
          </p:cNvSpPr>
          <p:nvPr>
            <p:ph type="title"/>
          </p:nvPr>
        </p:nvSpPr>
        <p:spPr/>
        <p:txBody>
          <a:bodyPr/>
          <a:lstStyle/>
          <a:p>
            <a:r>
              <a:rPr lang="fr-FR" altLang="fr-FR"/>
              <a:t>Conflit d’intérêt des revues vis-à-vis des soumissions d’essais industriels</a:t>
            </a:r>
          </a:p>
        </p:txBody>
      </p:sp>
      <p:sp>
        <p:nvSpPr>
          <p:cNvPr id="35843" name="Espace réservé du contenu 2">
            <a:extLst>
              <a:ext uri="{FF2B5EF4-FFF2-40B4-BE49-F238E27FC236}">
                <a16:creationId xmlns:a16="http://schemas.microsoft.com/office/drawing/2014/main" id="{8C759246-84C7-434F-8AB6-0CCA4C767E56}"/>
              </a:ext>
            </a:extLst>
          </p:cNvPr>
          <p:cNvSpPr>
            <a:spLocks noGrp="1"/>
          </p:cNvSpPr>
          <p:nvPr>
            <p:ph idx="1"/>
          </p:nvPr>
        </p:nvSpPr>
        <p:spPr/>
        <p:txBody>
          <a:bodyPr/>
          <a:lstStyle/>
          <a:p>
            <a:r>
              <a:rPr lang="fr-FR" altLang="fr-FR"/>
              <a:t>L’achat de TAP (et de droit de traduction)</a:t>
            </a:r>
          </a:p>
          <a:p>
            <a:pPr lvl="1"/>
            <a:r>
              <a:rPr lang="fr-FR" altLang="fr-FR"/>
              <a:t>par les industriels pour alimenter leur communication promotionnelle</a:t>
            </a:r>
          </a:p>
          <a:p>
            <a:pPr lvl="1"/>
            <a:r>
              <a:rPr lang="fr-FR" altLang="fr-FR"/>
              <a:t>représente une source importante de profit pour les sociétés éditrices</a:t>
            </a:r>
          </a:p>
          <a:p>
            <a:endParaRPr lang="fr-FR" altLang="fr-FR"/>
          </a:p>
          <a:p>
            <a:r>
              <a:rPr lang="fr-FR" altLang="fr-FR"/>
              <a:t>Le buzz que fera immanquablement les industriels autours de ces publications profite à l’impact factor de la revue</a:t>
            </a:r>
          </a:p>
          <a:p>
            <a:endParaRPr lang="fr-FR" altLang="fr-FR"/>
          </a:p>
          <a:p>
            <a:pPr marL="914400" lvl="2" indent="0">
              <a:buFontTx/>
              <a:buNone/>
            </a:pPr>
            <a:r>
              <a:rPr lang="fr-FR" altLang="fr-FR" i="1"/>
              <a:t>Conflicts of interest at medical journals: the influence of industry-supported randomised trials on journal impact factors and revenue - cohort study. </a:t>
            </a:r>
            <a:br>
              <a:rPr lang="fr-FR" altLang="fr-FR" i="1"/>
            </a:br>
            <a:r>
              <a:rPr lang="fr-FR" altLang="fr-FR" i="1"/>
              <a:t>Lundh A, Barbateskovic M, Hróbjartsson A, Gøtzsche PC.</a:t>
            </a:r>
            <a:br>
              <a:rPr lang="fr-FR" altLang="fr-FR" i="1"/>
            </a:br>
            <a:r>
              <a:rPr lang="fr-FR" altLang="fr-FR" i="1"/>
              <a:t>PLoS Med. 2010;7(10):e1000354–e1000354. </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1">
            <a:extLst>
              <a:ext uri="{FF2B5EF4-FFF2-40B4-BE49-F238E27FC236}">
                <a16:creationId xmlns:a16="http://schemas.microsoft.com/office/drawing/2014/main" id="{E6E98CC5-FD46-4E8A-A385-900CD7059C51}"/>
              </a:ext>
            </a:extLst>
          </p:cNvPr>
          <p:cNvSpPr>
            <a:spLocks noGrp="1"/>
          </p:cNvSpPr>
          <p:nvPr>
            <p:ph type="title"/>
          </p:nvPr>
        </p:nvSpPr>
        <p:spPr/>
        <p:txBody>
          <a:bodyPr/>
          <a:lstStyle/>
          <a:p>
            <a:r>
              <a:rPr lang="fr-FR" altLang="fr-FR"/>
              <a:t>Origine des spins de conclusion</a:t>
            </a:r>
            <a:br>
              <a:rPr lang="fr-FR" altLang="fr-FR"/>
            </a:br>
            <a:r>
              <a:rPr lang="fr-FR" altLang="fr-FR"/>
              <a:t>Mélanges des genres</a:t>
            </a:r>
          </a:p>
        </p:txBody>
      </p:sp>
      <p:sp>
        <p:nvSpPr>
          <p:cNvPr id="3" name="Espace réservé du contenu 2">
            <a:extLst>
              <a:ext uri="{FF2B5EF4-FFF2-40B4-BE49-F238E27FC236}">
                <a16:creationId xmlns:a16="http://schemas.microsoft.com/office/drawing/2014/main" id="{19EF8C39-C0A3-4703-996D-E43347C71C09}"/>
              </a:ext>
            </a:extLst>
          </p:cNvPr>
          <p:cNvSpPr>
            <a:spLocks noGrp="1"/>
          </p:cNvSpPr>
          <p:nvPr>
            <p:ph idx="1"/>
          </p:nvPr>
        </p:nvSpPr>
        <p:spPr/>
        <p:txBody>
          <a:bodyPr/>
          <a:lstStyle/>
          <a:p>
            <a:pPr>
              <a:defRPr/>
            </a:pPr>
            <a:r>
              <a:rPr lang="en-US" dirty="0"/>
              <a:t>Les publications des </a:t>
            </a:r>
            <a:r>
              <a:rPr lang="en-US" dirty="0" err="1"/>
              <a:t>grands</a:t>
            </a:r>
            <a:r>
              <a:rPr lang="en-US" dirty="0"/>
              <a:t> </a:t>
            </a:r>
            <a:r>
              <a:rPr lang="en-US" dirty="0" err="1"/>
              <a:t>essais</a:t>
            </a:r>
            <a:r>
              <a:rPr lang="en-US" dirty="0"/>
              <a:t> </a:t>
            </a:r>
            <a:r>
              <a:rPr lang="en-US" dirty="0" err="1"/>
              <a:t>industriels</a:t>
            </a:r>
            <a:endParaRPr lang="en-US" dirty="0"/>
          </a:p>
          <a:p>
            <a:pPr lvl="1">
              <a:defRPr/>
            </a:pPr>
            <a:r>
              <a:rPr lang="en-US" dirty="0" err="1"/>
              <a:t>Ont</a:t>
            </a:r>
            <a:r>
              <a:rPr lang="en-US" dirty="0"/>
              <a:t> </a:t>
            </a:r>
            <a:r>
              <a:rPr lang="en-US" dirty="0" err="1"/>
              <a:t>une</a:t>
            </a:r>
            <a:r>
              <a:rPr lang="en-US" dirty="0"/>
              <a:t> </a:t>
            </a:r>
            <a:r>
              <a:rPr lang="en-US" dirty="0" err="1"/>
              <a:t>grande</a:t>
            </a:r>
            <a:r>
              <a:rPr lang="en-US" dirty="0"/>
              <a:t> </a:t>
            </a:r>
            <a:r>
              <a:rPr lang="en-US" dirty="0" err="1"/>
              <a:t>valeur</a:t>
            </a:r>
            <a:r>
              <a:rPr lang="en-US" dirty="0"/>
              <a:t> </a:t>
            </a:r>
            <a:r>
              <a:rPr lang="en-US" dirty="0" err="1"/>
              <a:t>scientifique</a:t>
            </a:r>
            <a:r>
              <a:rPr lang="en-US" dirty="0"/>
              <a:t> et </a:t>
            </a:r>
            <a:r>
              <a:rPr lang="en-US" dirty="0" err="1"/>
              <a:t>sont</a:t>
            </a:r>
            <a:r>
              <a:rPr lang="en-US" dirty="0"/>
              <a:t> les </a:t>
            </a:r>
            <a:r>
              <a:rPr lang="en-US" dirty="0" err="1"/>
              <a:t>pièces</a:t>
            </a:r>
            <a:r>
              <a:rPr lang="en-US" dirty="0"/>
              <a:t> </a:t>
            </a:r>
            <a:r>
              <a:rPr lang="en-US" dirty="0" err="1"/>
              <a:t>maitresses</a:t>
            </a:r>
            <a:r>
              <a:rPr lang="en-US" dirty="0"/>
              <a:t> de la decision </a:t>
            </a:r>
            <a:r>
              <a:rPr lang="en-US" dirty="0" err="1"/>
              <a:t>thérapeutique</a:t>
            </a:r>
            <a:endParaRPr lang="en-US" dirty="0"/>
          </a:p>
          <a:p>
            <a:pPr lvl="1">
              <a:defRPr/>
            </a:pPr>
            <a:r>
              <a:rPr lang="en-US" dirty="0"/>
              <a:t>MAIS </a:t>
            </a:r>
            <a:r>
              <a:rPr lang="en-US" dirty="0" err="1"/>
              <a:t>sont</a:t>
            </a:r>
            <a:r>
              <a:rPr lang="en-US" dirty="0"/>
              <a:t> </a:t>
            </a:r>
            <a:r>
              <a:rPr lang="en-US" dirty="0" err="1"/>
              <a:t>aussi</a:t>
            </a:r>
            <a:r>
              <a:rPr lang="en-US" dirty="0"/>
              <a:t> des </a:t>
            </a:r>
            <a:r>
              <a:rPr lang="en-US" dirty="0" err="1"/>
              <a:t>objets</a:t>
            </a:r>
            <a:r>
              <a:rPr lang="en-US" dirty="0"/>
              <a:t> de communication </a:t>
            </a:r>
            <a:r>
              <a:rPr lang="en-US" dirty="0" err="1"/>
              <a:t>promotionnelle</a:t>
            </a:r>
            <a:endParaRPr lang="en-US" dirty="0"/>
          </a:p>
          <a:p>
            <a:pPr marL="0" indent="0">
              <a:buFont typeface="Wingdings" panose="05000000000000000000" pitchFamily="2" charset="2"/>
              <a:buNone/>
              <a:defRPr/>
            </a:pPr>
            <a:endParaRPr lang="en-US" dirty="0"/>
          </a:p>
          <a:p>
            <a:pPr marL="0" indent="0">
              <a:buFont typeface="Wingdings" panose="05000000000000000000" pitchFamily="2" charset="2"/>
              <a:buNone/>
              <a:defRPr/>
            </a:pPr>
            <a:r>
              <a:rPr lang="en-US" i="1" dirty="0"/>
              <a:t>Medical Journals Are an Extension of the Marketing Arm of Pharmaceutical Companies.</a:t>
            </a:r>
            <a:br>
              <a:rPr lang="en-US" i="1" dirty="0"/>
            </a:br>
            <a:r>
              <a:rPr lang="en-US" i="1" dirty="0"/>
              <a:t>Smith R. </a:t>
            </a:r>
            <a:br>
              <a:rPr lang="en-US" i="1" dirty="0"/>
            </a:br>
            <a:r>
              <a:rPr lang="en-US" i="1" dirty="0" err="1"/>
              <a:t>PLoS</a:t>
            </a:r>
            <a:r>
              <a:rPr lang="en-US" i="1" dirty="0"/>
              <a:t> Med. 2005;2(5):e138. doi:10.1371/journal.pmed.0020138.</a:t>
            </a:r>
            <a:endParaRPr lang="fr-FR" i="1"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1">
            <a:extLst>
              <a:ext uri="{FF2B5EF4-FFF2-40B4-BE49-F238E27FC236}">
                <a16:creationId xmlns:a16="http://schemas.microsoft.com/office/drawing/2014/main" id="{948AFEAE-3A55-4949-9DDA-0644B81C6F17}"/>
              </a:ext>
            </a:extLst>
          </p:cNvPr>
          <p:cNvSpPr>
            <a:spLocks noGrp="1"/>
          </p:cNvSpPr>
          <p:nvPr>
            <p:ph type="title"/>
          </p:nvPr>
        </p:nvSpPr>
        <p:spPr/>
        <p:txBody>
          <a:bodyPr/>
          <a:lstStyle/>
          <a:p>
            <a:r>
              <a:rPr lang="fr-FR" altLang="fr-FR"/>
              <a:t>Enjeux</a:t>
            </a:r>
          </a:p>
        </p:txBody>
      </p:sp>
      <p:sp>
        <p:nvSpPr>
          <p:cNvPr id="39939" name="Espace réservé du contenu 2">
            <a:extLst>
              <a:ext uri="{FF2B5EF4-FFF2-40B4-BE49-F238E27FC236}">
                <a16:creationId xmlns:a16="http://schemas.microsoft.com/office/drawing/2014/main" id="{696B21B3-E8F8-401A-8F4E-445C65424821}"/>
              </a:ext>
            </a:extLst>
          </p:cNvPr>
          <p:cNvSpPr>
            <a:spLocks noGrp="1"/>
          </p:cNvSpPr>
          <p:nvPr>
            <p:ph idx="1"/>
          </p:nvPr>
        </p:nvSpPr>
        <p:spPr/>
        <p:txBody>
          <a:bodyPr/>
          <a:lstStyle/>
          <a:p>
            <a:r>
              <a:rPr lang="fr-FR" altLang="fr-FR"/>
              <a:t>Comment reconnaître les réelles conclusions positives </a:t>
            </a:r>
            <a:br>
              <a:rPr lang="fr-FR" altLang="fr-FR"/>
            </a:br>
            <a:r>
              <a:rPr lang="fr-FR" altLang="fr-FR"/>
              <a:t>et les conclusions enjolivées !</a:t>
            </a:r>
          </a:p>
          <a:p>
            <a:r>
              <a:rPr lang="fr-FR" altLang="fr-FR"/>
              <a:t>Faire une lecture critique</a:t>
            </a:r>
          </a:p>
          <a:p>
            <a:r>
              <a:rPr lang="fr-FR" altLang="fr-FR"/>
              <a:t>Apprécier par soit même la méthode et les résultats des essais</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3">
            <a:extLst>
              <a:ext uri="{FF2B5EF4-FFF2-40B4-BE49-F238E27FC236}">
                <a16:creationId xmlns:a16="http://schemas.microsoft.com/office/drawing/2014/main" id="{C7A9C82B-9DAB-4D78-BDC4-CC5ED909C9D5}"/>
              </a:ext>
            </a:extLst>
          </p:cNvPr>
          <p:cNvSpPr>
            <a:spLocks noGrp="1"/>
          </p:cNvSpPr>
          <p:nvPr>
            <p:ph type="title"/>
          </p:nvPr>
        </p:nvSpPr>
        <p:spPr>
          <a:xfrm>
            <a:off x="755650" y="1989138"/>
            <a:ext cx="7772400" cy="1362075"/>
          </a:xfrm>
        </p:spPr>
        <p:txBody>
          <a:bodyPr/>
          <a:lstStyle/>
          <a:p>
            <a:pPr eaLnBrk="1" hangingPunct="1"/>
            <a:r>
              <a:rPr lang="fr-FR" altLang="fr-FR" cap="none"/>
              <a:t>COMMENT FAIRE SA PROPRE ÉVALUATION DES RÉSULTATS DES ESSAIS THÉRAPEUTIQUES </a:t>
            </a:r>
            <a:br>
              <a:rPr lang="fr-FR" altLang="fr-FR" cap="none"/>
            </a:br>
            <a:endParaRPr lang="fr-FR" altLang="fr-FR" cap="none"/>
          </a:p>
        </p:txBody>
      </p:sp>
      <p:sp>
        <p:nvSpPr>
          <p:cNvPr id="40963" name="Espace réservé du texte 4">
            <a:extLst>
              <a:ext uri="{FF2B5EF4-FFF2-40B4-BE49-F238E27FC236}">
                <a16:creationId xmlns:a16="http://schemas.microsoft.com/office/drawing/2014/main" id="{CF0A990C-ADD5-4F85-A60C-2F693B6C790D}"/>
              </a:ext>
            </a:extLst>
          </p:cNvPr>
          <p:cNvSpPr>
            <a:spLocks noGrp="1"/>
          </p:cNvSpPr>
          <p:nvPr>
            <p:ph type="body" idx="1"/>
          </p:nvPr>
        </p:nvSpPr>
        <p:spPr>
          <a:xfrm>
            <a:off x="755650" y="3573463"/>
            <a:ext cx="7772400" cy="1355725"/>
          </a:xfrm>
        </p:spPr>
        <p:txBody>
          <a:bodyPr/>
          <a:lstStyle/>
          <a:p>
            <a:pPr eaLnBrk="1" hangingPunct="1"/>
            <a:endParaRPr lang="fr-FR" altLang="fr-F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re 3">
            <a:extLst>
              <a:ext uri="{FF2B5EF4-FFF2-40B4-BE49-F238E27FC236}">
                <a16:creationId xmlns:a16="http://schemas.microsoft.com/office/drawing/2014/main" id="{CF05F423-C115-43BC-855E-A3A84F270447}"/>
              </a:ext>
            </a:extLst>
          </p:cNvPr>
          <p:cNvSpPr>
            <a:spLocks noGrp="1"/>
          </p:cNvSpPr>
          <p:nvPr>
            <p:ph type="title"/>
          </p:nvPr>
        </p:nvSpPr>
        <p:spPr/>
        <p:txBody>
          <a:bodyPr/>
          <a:lstStyle/>
          <a:p>
            <a:r>
              <a:rPr lang="fr-FR" altLang="fr-FR"/>
              <a:t>But</a:t>
            </a:r>
          </a:p>
        </p:txBody>
      </p:sp>
      <p:sp>
        <p:nvSpPr>
          <p:cNvPr id="41987" name="Espace réservé du contenu 4">
            <a:extLst>
              <a:ext uri="{FF2B5EF4-FFF2-40B4-BE49-F238E27FC236}">
                <a16:creationId xmlns:a16="http://schemas.microsoft.com/office/drawing/2014/main" id="{97D8D48E-8A8E-4FBB-8D51-73BFCA4DB850}"/>
              </a:ext>
            </a:extLst>
          </p:cNvPr>
          <p:cNvSpPr>
            <a:spLocks noGrp="1"/>
          </p:cNvSpPr>
          <p:nvPr>
            <p:ph idx="1"/>
          </p:nvPr>
        </p:nvSpPr>
        <p:spPr/>
        <p:txBody>
          <a:bodyPr/>
          <a:lstStyle/>
          <a:p>
            <a:r>
              <a:rPr lang="fr-FR" altLang="fr-FR" dirty="0"/>
              <a:t>Juger de la crédibilité</a:t>
            </a:r>
          </a:p>
          <a:p>
            <a:pPr lvl="1"/>
            <a:r>
              <a:rPr lang="fr-FR" altLang="fr-FR" dirty="0"/>
              <a:t>Écarter qu’il puisse être faussement positif du fait </a:t>
            </a:r>
          </a:p>
          <a:p>
            <a:pPr lvl="2"/>
            <a:r>
              <a:rPr lang="fr-FR" altLang="fr-FR" dirty="0"/>
              <a:t>Du hasard</a:t>
            </a:r>
          </a:p>
          <a:p>
            <a:pPr lvl="2"/>
            <a:r>
              <a:rPr lang="fr-FR" altLang="fr-FR" dirty="0"/>
              <a:t>D’un biais</a:t>
            </a:r>
          </a:p>
          <a:p>
            <a:r>
              <a:rPr lang="fr-FR" altLang="fr-FR" dirty="0"/>
              <a:t>Juger de la pertinence clinique </a:t>
            </a:r>
          </a:p>
          <a:p>
            <a:r>
              <a:rPr lang="fr-FR" altLang="fr-FR" dirty="0"/>
              <a:t>Juger du respect de la démarche hypothético déductive</a:t>
            </a:r>
          </a:p>
          <a:p>
            <a:endParaRPr lang="fr-FR" altLang="fr-FR" dirty="0"/>
          </a:p>
          <a:p>
            <a:r>
              <a:rPr lang="fr-FR" altLang="fr-FR" dirty="0"/>
              <a:t>D’un résultat avant de le prendre en considération pour décider ou non d’utiliser le traitement</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4328E35-89DB-425E-9F40-BAE18E7F3CDA}"/>
              </a:ext>
            </a:extLst>
          </p:cNvPr>
          <p:cNvSpPr>
            <a:spLocks noGrp="1"/>
          </p:cNvSpPr>
          <p:nvPr>
            <p:ph type="title"/>
          </p:nvPr>
        </p:nvSpPr>
        <p:spPr>
          <a:xfrm>
            <a:off x="755650" y="1989138"/>
            <a:ext cx="7772400" cy="1362075"/>
          </a:xfrm>
        </p:spPr>
        <p:txBody>
          <a:bodyPr/>
          <a:lstStyle/>
          <a:p>
            <a:pPr>
              <a:defRPr/>
            </a:pPr>
            <a:r>
              <a:rPr lang="fr-FR" altLang="fr-FR" dirty="0"/>
              <a:t>Comment exclure qu’un résultat soit faussement positif du fait du hasard ?</a:t>
            </a:r>
            <a:endParaRPr lang="fr-FR" dirty="0"/>
          </a:p>
        </p:txBody>
      </p:sp>
      <p:sp>
        <p:nvSpPr>
          <p:cNvPr id="50179" name="Espace réservé du texte 4">
            <a:extLst>
              <a:ext uri="{FF2B5EF4-FFF2-40B4-BE49-F238E27FC236}">
                <a16:creationId xmlns:a16="http://schemas.microsoft.com/office/drawing/2014/main" id="{8F6410F0-F606-41D4-8799-58E67B15535A}"/>
              </a:ext>
            </a:extLst>
          </p:cNvPr>
          <p:cNvSpPr>
            <a:spLocks noGrp="1"/>
          </p:cNvSpPr>
          <p:nvPr>
            <p:ph type="body" idx="1"/>
          </p:nvPr>
        </p:nvSpPr>
        <p:spPr>
          <a:xfrm>
            <a:off x="755650" y="3573463"/>
            <a:ext cx="7772400" cy="1355725"/>
          </a:xfrm>
        </p:spPr>
        <p:txBody>
          <a:bodyPr/>
          <a:lstStyle/>
          <a:p>
            <a:endParaRPr lang="fr-FR" altLang="fr-F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re 3">
            <a:extLst>
              <a:ext uri="{FF2B5EF4-FFF2-40B4-BE49-F238E27FC236}">
                <a16:creationId xmlns:a16="http://schemas.microsoft.com/office/drawing/2014/main" id="{78EC4F49-B902-4E0A-86D7-37B2AFA3519A}"/>
              </a:ext>
            </a:extLst>
          </p:cNvPr>
          <p:cNvSpPr>
            <a:spLocks noGrp="1"/>
          </p:cNvSpPr>
          <p:nvPr>
            <p:ph type="title"/>
          </p:nvPr>
        </p:nvSpPr>
        <p:spPr/>
        <p:txBody>
          <a:bodyPr/>
          <a:lstStyle/>
          <a:p>
            <a:r>
              <a:rPr lang="fr-FR" altLang="fr-FR"/>
              <a:t>Erreur alpha</a:t>
            </a:r>
          </a:p>
        </p:txBody>
      </p:sp>
      <p:sp>
        <p:nvSpPr>
          <p:cNvPr id="53251" name="Espace réservé du contenu 4">
            <a:extLst>
              <a:ext uri="{FF2B5EF4-FFF2-40B4-BE49-F238E27FC236}">
                <a16:creationId xmlns:a16="http://schemas.microsoft.com/office/drawing/2014/main" id="{5A8B7CDA-B3C8-4AC5-AE45-2C983A09F02E}"/>
              </a:ext>
            </a:extLst>
          </p:cNvPr>
          <p:cNvSpPr>
            <a:spLocks noGrp="1"/>
          </p:cNvSpPr>
          <p:nvPr>
            <p:ph idx="1"/>
          </p:nvPr>
        </p:nvSpPr>
        <p:spPr>
          <a:xfrm>
            <a:off x="285750" y="1571625"/>
            <a:ext cx="8477250" cy="992188"/>
          </a:xfrm>
        </p:spPr>
        <p:txBody>
          <a:bodyPr/>
          <a:lstStyle/>
          <a:p>
            <a:r>
              <a:rPr lang="fr-FR" altLang="fr-FR"/>
              <a:t>Conclure à tort à une différence qui n’existe pas en réalité</a:t>
            </a:r>
          </a:p>
          <a:p>
            <a:pPr lvl="1"/>
            <a:r>
              <a:rPr lang="fr-FR" altLang="fr-FR"/>
              <a:t>Erreur dans la décision</a:t>
            </a:r>
          </a:p>
        </p:txBody>
      </p:sp>
      <p:sp>
        <p:nvSpPr>
          <p:cNvPr id="49156" name="ZoneTexte 5">
            <a:extLst>
              <a:ext uri="{FF2B5EF4-FFF2-40B4-BE49-F238E27FC236}">
                <a16:creationId xmlns:a16="http://schemas.microsoft.com/office/drawing/2014/main" id="{ED922F33-EC6F-4E8D-8B45-AEDA8DCC861C}"/>
              </a:ext>
            </a:extLst>
          </p:cNvPr>
          <p:cNvSpPr txBox="1">
            <a:spLocks noChangeArrowheads="1"/>
          </p:cNvSpPr>
          <p:nvPr/>
        </p:nvSpPr>
        <p:spPr bwMode="auto">
          <a:xfrm>
            <a:off x="779463" y="3051175"/>
            <a:ext cx="2047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90000"/>
              <a:buFont typeface="Wingdings" panose="05000000000000000000" pitchFamily="2" charset="2"/>
              <a:buChar char="n"/>
              <a:defRPr sz="24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9pPr>
          </a:lstStyle>
          <a:p>
            <a:pPr>
              <a:spcBef>
                <a:spcPct val="0"/>
              </a:spcBef>
              <a:buClrTx/>
              <a:buSzTx/>
              <a:buFontTx/>
              <a:buNone/>
              <a:defRPr/>
            </a:pPr>
            <a:r>
              <a:rPr lang="fr-FR" altLang="fr-FR" sz="1800">
                <a:latin typeface="+mn-lt"/>
              </a:rPr>
              <a:t>Au niveau d’un test </a:t>
            </a:r>
          </a:p>
        </p:txBody>
      </p:sp>
      <p:sp>
        <p:nvSpPr>
          <p:cNvPr id="49157" name="ZoneTexte 7">
            <a:extLst>
              <a:ext uri="{FF2B5EF4-FFF2-40B4-BE49-F238E27FC236}">
                <a16:creationId xmlns:a16="http://schemas.microsoft.com/office/drawing/2014/main" id="{3E27EEAC-B02E-414F-A831-92E13E9438B6}"/>
              </a:ext>
            </a:extLst>
          </p:cNvPr>
          <p:cNvSpPr txBox="1">
            <a:spLocks noChangeArrowheads="1"/>
          </p:cNvSpPr>
          <p:nvPr/>
        </p:nvSpPr>
        <p:spPr bwMode="auto">
          <a:xfrm>
            <a:off x="4452938" y="2913063"/>
            <a:ext cx="3175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90000"/>
              <a:buFont typeface="Wingdings" panose="05000000000000000000" pitchFamily="2" charset="2"/>
              <a:buChar char="n"/>
              <a:defRPr sz="24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9pPr>
          </a:lstStyle>
          <a:p>
            <a:pPr>
              <a:spcBef>
                <a:spcPct val="0"/>
              </a:spcBef>
              <a:buClrTx/>
              <a:buSzTx/>
              <a:buFontTx/>
              <a:buNone/>
              <a:defRPr/>
            </a:pPr>
            <a:r>
              <a:rPr lang="fr-FR" altLang="fr-FR" sz="1800">
                <a:latin typeface="+mn-lt"/>
              </a:rPr>
              <a:t>Conclure à tort à l’effet du traitement sur ce critère</a:t>
            </a:r>
          </a:p>
        </p:txBody>
      </p:sp>
      <p:sp>
        <p:nvSpPr>
          <p:cNvPr id="49158" name="ZoneTexte 8">
            <a:extLst>
              <a:ext uri="{FF2B5EF4-FFF2-40B4-BE49-F238E27FC236}">
                <a16:creationId xmlns:a16="http://schemas.microsoft.com/office/drawing/2014/main" id="{0551E248-7DCF-4EB9-98D1-AFF1334DF3EE}"/>
              </a:ext>
            </a:extLst>
          </p:cNvPr>
          <p:cNvSpPr txBox="1">
            <a:spLocks noChangeArrowheads="1"/>
          </p:cNvSpPr>
          <p:nvPr/>
        </p:nvSpPr>
        <p:spPr bwMode="auto">
          <a:xfrm>
            <a:off x="865188" y="4900613"/>
            <a:ext cx="2012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90000"/>
              <a:buFont typeface="Wingdings" panose="05000000000000000000" pitchFamily="2" charset="2"/>
              <a:buChar char="n"/>
              <a:defRPr sz="24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9pPr>
          </a:lstStyle>
          <a:p>
            <a:pPr>
              <a:spcBef>
                <a:spcPct val="0"/>
              </a:spcBef>
              <a:buClrTx/>
              <a:buSzTx/>
              <a:buFontTx/>
              <a:buNone/>
              <a:defRPr/>
            </a:pPr>
            <a:r>
              <a:rPr lang="fr-FR" altLang="fr-FR" sz="1800">
                <a:latin typeface="+mn-lt"/>
              </a:rPr>
              <a:t>Au niveau de l’essai</a:t>
            </a:r>
          </a:p>
        </p:txBody>
      </p:sp>
      <p:sp>
        <p:nvSpPr>
          <p:cNvPr id="49159" name="ZoneTexte 9">
            <a:extLst>
              <a:ext uri="{FF2B5EF4-FFF2-40B4-BE49-F238E27FC236}">
                <a16:creationId xmlns:a16="http://schemas.microsoft.com/office/drawing/2014/main" id="{C2E0C327-5572-4077-994A-9CC618B68B73}"/>
              </a:ext>
            </a:extLst>
          </p:cNvPr>
          <p:cNvSpPr txBox="1">
            <a:spLocks noChangeArrowheads="1"/>
          </p:cNvSpPr>
          <p:nvPr/>
        </p:nvSpPr>
        <p:spPr bwMode="auto">
          <a:xfrm>
            <a:off x="4524375" y="4800600"/>
            <a:ext cx="26368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90000"/>
              <a:buFont typeface="Wingdings" panose="05000000000000000000" pitchFamily="2" charset="2"/>
              <a:buChar char="n"/>
              <a:defRPr sz="24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9pPr>
          </a:lstStyle>
          <a:p>
            <a:pPr>
              <a:spcBef>
                <a:spcPct val="0"/>
              </a:spcBef>
              <a:buClrTx/>
              <a:buSzTx/>
              <a:buFontTx/>
              <a:buNone/>
              <a:defRPr/>
            </a:pPr>
            <a:r>
              <a:rPr lang="fr-FR" altLang="fr-FR" sz="1800">
                <a:latin typeface="+mn-lt"/>
              </a:rPr>
              <a:t>Conclure à tort à l’intérêt du traitement</a:t>
            </a:r>
          </a:p>
        </p:txBody>
      </p:sp>
      <p:sp>
        <p:nvSpPr>
          <p:cNvPr id="49160" name="Flèche gauche 10">
            <a:extLst>
              <a:ext uri="{FF2B5EF4-FFF2-40B4-BE49-F238E27FC236}">
                <a16:creationId xmlns:a16="http://schemas.microsoft.com/office/drawing/2014/main" id="{B8D2D96C-2078-4E0E-8817-BB2600B33693}"/>
              </a:ext>
            </a:extLst>
          </p:cNvPr>
          <p:cNvSpPr>
            <a:spLocks noChangeArrowheads="1"/>
          </p:cNvSpPr>
          <p:nvPr/>
        </p:nvSpPr>
        <p:spPr bwMode="auto">
          <a:xfrm>
            <a:off x="7861300" y="4979988"/>
            <a:ext cx="547688" cy="392112"/>
          </a:xfrm>
          <a:prstGeom prst="leftArrow">
            <a:avLst>
              <a:gd name="adj1" fmla="val 50000"/>
              <a:gd name="adj2" fmla="val 50154"/>
            </a:avLst>
          </a:prstGeom>
          <a:solidFill>
            <a:schemeClr val="accent1"/>
          </a:solidFill>
          <a:ln w="12700" algn="ctr">
            <a:solidFill>
              <a:schemeClr val="tx1"/>
            </a:solidFill>
            <a:round/>
            <a:headEnd type="none" w="sm" len="sm"/>
            <a:tailEnd type="triangle" w="lg" len="med"/>
          </a:ln>
        </p:spPr>
        <p:txBody>
          <a:bodyPr/>
          <a:lstStyle>
            <a:lvl1pPr>
              <a:spcBef>
                <a:spcPct val="20000"/>
              </a:spcBef>
              <a:buClr>
                <a:schemeClr val="accent2"/>
              </a:buClr>
              <a:buSzPct val="90000"/>
              <a:buFont typeface="Wingdings" panose="05000000000000000000" pitchFamily="2" charset="2"/>
              <a:buChar char="n"/>
              <a:defRPr sz="24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9pPr>
          </a:lstStyle>
          <a:p>
            <a:pPr>
              <a:spcBef>
                <a:spcPct val="0"/>
              </a:spcBef>
              <a:buClrTx/>
              <a:buSzTx/>
              <a:buFontTx/>
              <a:buNone/>
              <a:defRPr/>
            </a:pPr>
            <a:endParaRPr lang="fr-FR" altLang="fr-FR" sz="1800">
              <a:latin typeface="+mn-lt"/>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6CDC8732-D98E-4567-8A4C-4F66882B12FD}"/>
              </a:ext>
            </a:extLst>
          </p:cNvPr>
          <p:cNvSpPr>
            <a:spLocks noGrp="1"/>
          </p:cNvSpPr>
          <p:nvPr>
            <p:ph type="title"/>
          </p:nvPr>
        </p:nvSpPr>
        <p:spPr/>
        <p:txBody>
          <a:bodyPr/>
          <a:lstStyle/>
          <a:p>
            <a:r>
              <a:rPr lang="fr-FR" dirty="0"/>
              <a:t>Conséquence de l’erreur alpha dans l’essai thérapeutique</a:t>
            </a:r>
          </a:p>
        </p:txBody>
      </p:sp>
      <p:sp>
        <p:nvSpPr>
          <p:cNvPr id="5" name="Espace réservé du contenu 4">
            <a:extLst>
              <a:ext uri="{FF2B5EF4-FFF2-40B4-BE49-F238E27FC236}">
                <a16:creationId xmlns:a16="http://schemas.microsoft.com/office/drawing/2014/main" id="{A0402620-980B-4DF6-B6BE-7A524AC60015}"/>
              </a:ext>
            </a:extLst>
          </p:cNvPr>
          <p:cNvSpPr>
            <a:spLocks noGrp="1"/>
          </p:cNvSpPr>
          <p:nvPr>
            <p:ph idx="1"/>
          </p:nvPr>
        </p:nvSpPr>
        <p:spPr/>
        <p:txBody>
          <a:bodyPr/>
          <a:lstStyle/>
          <a:p>
            <a:r>
              <a:rPr lang="fr-FR" dirty="0"/>
              <a:t>Risque de conclure à tort à l’intérêt du traitement </a:t>
            </a:r>
            <a:br>
              <a:rPr lang="fr-FR" dirty="0"/>
            </a:br>
            <a:r>
              <a:rPr lang="fr-FR" dirty="0"/>
              <a:t>(en raison d’un résultat faussement positif du fait du hasard)</a:t>
            </a:r>
          </a:p>
          <a:p>
            <a:pPr lvl="1"/>
            <a:r>
              <a:rPr lang="fr-FR" dirty="0"/>
              <a:t>Donner l’AMM à tort du fait du hasard</a:t>
            </a:r>
          </a:p>
          <a:p>
            <a:pPr lvl="1"/>
            <a:r>
              <a:rPr lang="fr-FR" dirty="0"/>
              <a:t>Prendre en charge à tort</a:t>
            </a:r>
          </a:p>
          <a:p>
            <a:pPr lvl="1"/>
            <a:r>
              <a:rPr lang="fr-FR" dirty="0"/>
              <a:t>Recommander à tort</a:t>
            </a:r>
          </a:p>
          <a:p>
            <a:pPr lvl="1"/>
            <a:r>
              <a:rPr lang="fr-FR" dirty="0"/>
              <a:t>Utiliser à tort</a:t>
            </a:r>
          </a:p>
          <a:p>
            <a:pPr lvl="1"/>
            <a:endParaRPr lang="fr-FR" dirty="0"/>
          </a:p>
          <a:p>
            <a:pPr lvl="1"/>
            <a:endParaRPr lang="fr-FR" dirty="0"/>
          </a:p>
          <a:p>
            <a:endParaRPr lang="fr-FR" dirty="0"/>
          </a:p>
        </p:txBody>
      </p:sp>
    </p:spTree>
    <p:extLst>
      <p:ext uri="{BB962C8B-B14F-4D97-AF65-F5344CB8AC3E}">
        <p14:creationId xmlns:p14="http://schemas.microsoft.com/office/powerpoint/2010/main" val="81175067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648C4C-57E5-482C-A57A-A15862D5F602}"/>
              </a:ext>
            </a:extLst>
          </p:cNvPr>
          <p:cNvSpPr>
            <a:spLocks noGrp="1"/>
          </p:cNvSpPr>
          <p:nvPr>
            <p:ph type="title"/>
          </p:nvPr>
        </p:nvSpPr>
        <p:spPr/>
        <p:txBody>
          <a:bodyPr/>
          <a:lstStyle/>
          <a:p>
            <a:r>
              <a:rPr lang="fr-FR" dirty="0"/>
              <a:t>Etude prospective – inclusion – suivi </a:t>
            </a:r>
          </a:p>
        </p:txBody>
      </p:sp>
      <p:cxnSp>
        <p:nvCxnSpPr>
          <p:cNvPr id="5" name="Connecteur droit avec flèche 4">
            <a:extLst>
              <a:ext uri="{FF2B5EF4-FFF2-40B4-BE49-F238E27FC236}">
                <a16:creationId xmlns:a16="http://schemas.microsoft.com/office/drawing/2014/main" id="{6A4E8D83-AB42-469E-8767-8BE6C4D067B4}"/>
              </a:ext>
            </a:extLst>
          </p:cNvPr>
          <p:cNvCxnSpPr/>
          <p:nvPr/>
        </p:nvCxnSpPr>
        <p:spPr bwMode="auto">
          <a:xfrm>
            <a:off x="1431875" y="4654296"/>
            <a:ext cx="7296912"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6" name="ZoneTexte 5">
            <a:extLst>
              <a:ext uri="{FF2B5EF4-FFF2-40B4-BE49-F238E27FC236}">
                <a16:creationId xmlns:a16="http://schemas.microsoft.com/office/drawing/2014/main" id="{A81D12B1-2CF2-4B6F-8B5D-D63E2D955407}"/>
              </a:ext>
            </a:extLst>
          </p:cNvPr>
          <p:cNvSpPr txBox="1"/>
          <p:nvPr/>
        </p:nvSpPr>
        <p:spPr>
          <a:xfrm>
            <a:off x="1294715" y="4855464"/>
            <a:ext cx="107112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a:ea typeface="+mn-ea"/>
                <a:cs typeface="+mn-cs"/>
              </a:rPr>
              <a:t>25/9/2018</a:t>
            </a:r>
          </a:p>
        </p:txBody>
      </p:sp>
      <p:cxnSp>
        <p:nvCxnSpPr>
          <p:cNvPr id="8" name="Connecteur droit 7">
            <a:extLst>
              <a:ext uri="{FF2B5EF4-FFF2-40B4-BE49-F238E27FC236}">
                <a16:creationId xmlns:a16="http://schemas.microsoft.com/office/drawing/2014/main" id="{9BB6D863-02A5-494C-A47A-FC4E76D585C1}"/>
              </a:ext>
            </a:extLst>
          </p:cNvPr>
          <p:cNvCxnSpPr>
            <a:cxnSpLocks/>
          </p:cNvCxnSpPr>
          <p:nvPr/>
        </p:nvCxnSpPr>
        <p:spPr bwMode="auto">
          <a:xfrm>
            <a:off x="1825067" y="4654296"/>
            <a:ext cx="0" cy="201168"/>
          </a:xfrm>
          <a:prstGeom prst="line">
            <a:avLst/>
          </a:prstGeom>
          <a:solidFill>
            <a:schemeClr val="accent1"/>
          </a:solidFill>
          <a:ln w="12700" cap="flat" cmpd="sng" algn="ctr">
            <a:solidFill>
              <a:schemeClr val="tx1"/>
            </a:solidFill>
            <a:prstDash val="solid"/>
            <a:round/>
            <a:headEnd type="none" w="sm" len="sm"/>
            <a:tailEnd type="none"/>
          </a:ln>
          <a:effectLst/>
        </p:spPr>
      </p:cxnSp>
      <p:sp>
        <p:nvSpPr>
          <p:cNvPr id="9" name="ZoneTexte 8">
            <a:extLst>
              <a:ext uri="{FF2B5EF4-FFF2-40B4-BE49-F238E27FC236}">
                <a16:creationId xmlns:a16="http://schemas.microsoft.com/office/drawing/2014/main" id="{9CE3F8BA-290C-4CAE-B070-BE626CC1E28F}"/>
              </a:ext>
            </a:extLst>
          </p:cNvPr>
          <p:cNvSpPr txBox="1"/>
          <p:nvPr/>
        </p:nvSpPr>
        <p:spPr>
          <a:xfrm>
            <a:off x="1180443" y="5197491"/>
            <a:ext cx="129760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Début des inclusions</a:t>
            </a:r>
          </a:p>
        </p:txBody>
      </p:sp>
      <p:sp>
        <p:nvSpPr>
          <p:cNvPr id="10" name="ZoneTexte 9">
            <a:extLst>
              <a:ext uri="{FF2B5EF4-FFF2-40B4-BE49-F238E27FC236}">
                <a16:creationId xmlns:a16="http://schemas.microsoft.com/office/drawing/2014/main" id="{001693D9-3AC5-4CC6-B42B-B3663404B36F}"/>
              </a:ext>
            </a:extLst>
          </p:cNvPr>
          <p:cNvSpPr txBox="1"/>
          <p:nvPr/>
        </p:nvSpPr>
        <p:spPr>
          <a:xfrm>
            <a:off x="7084106" y="4855464"/>
            <a:ext cx="107112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a:ea typeface="+mn-ea"/>
                <a:cs typeface="+mn-cs"/>
              </a:rPr>
              <a:t>25/9/2022</a:t>
            </a:r>
          </a:p>
        </p:txBody>
      </p:sp>
      <p:sp>
        <p:nvSpPr>
          <p:cNvPr id="11" name="ZoneTexte 10">
            <a:extLst>
              <a:ext uri="{FF2B5EF4-FFF2-40B4-BE49-F238E27FC236}">
                <a16:creationId xmlns:a16="http://schemas.microsoft.com/office/drawing/2014/main" id="{20452A93-7D17-4AA8-AD46-A2245E7C01A1}"/>
              </a:ext>
            </a:extLst>
          </p:cNvPr>
          <p:cNvSpPr txBox="1"/>
          <p:nvPr/>
        </p:nvSpPr>
        <p:spPr>
          <a:xfrm>
            <a:off x="6736960" y="5178978"/>
            <a:ext cx="1991827"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Date de point avec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2 ans de recul/suivi</a:t>
            </a:r>
          </a:p>
        </p:txBody>
      </p:sp>
      <p:cxnSp>
        <p:nvCxnSpPr>
          <p:cNvPr id="13" name="Connecteur droit 12">
            <a:extLst>
              <a:ext uri="{FF2B5EF4-FFF2-40B4-BE49-F238E27FC236}">
                <a16:creationId xmlns:a16="http://schemas.microsoft.com/office/drawing/2014/main" id="{2EBF62E1-0A14-4CFE-864C-8D97D8E93917}"/>
              </a:ext>
            </a:extLst>
          </p:cNvPr>
          <p:cNvCxnSpPr>
            <a:cxnSpLocks/>
            <a:stCxn id="15" idx="2"/>
          </p:cNvCxnSpPr>
          <p:nvPr/>
        </p:nvCxnSpPr>
        <p:spPr bwMode="auto">
          <a:xfrm>
            <a:off x="7585787" y="2004032"/>
            <a:ext cx="18312" cy="2839894"/>
          </a:xfrm>
          <a:prstGeom prst="line">
            <a:avLst/>
          </a:prstGeom>
          <a:solidFill>
            <a:schemeClr val="accent1"/>
          </a:solidFill>
          <a:ln w="12700" cap="flat" cmpd="sng" algn="ctr">
            <a:solidFill>
              <a:schemeClr val="tx1"/>
            </a:solidFill>
            <a:prstDash val="solid"/>
            <a:round/>
            <a:headEnd type="none" w="sm" len="sm"/>
            <a:tailEnd type="none"/>
          </a:ln>
          <a:effectLst/>
        </p:spPr>
      </p:cxnSp>
      <p:sp>
        <p:nvSpPr>
          <p:cNvPr id="15" name="ZoneTexte 14">
            <a:extLst>
              <a:ext uri="{FF2B5EF4-FFF2-40B4-BE49-F238E27FC236}">
                <a16:creationId xmlns:a16="http://schemas.microsoft.com/office/drawing/2014/main" id="{6F5BFB23-0001-4083-8B35-E747D9B7F487}"/>
              </a:ext>
            </a:extLst>
          </p:cNvPr>
          <p:cNvSpPr txBox="1"/>
          <p:nvPr/>
        </p:nvSpPr>
        <p:spPr>
          <a:xfrm>
            <a:off x="6789574" y="1357701"/>
            <a:ext cx="159242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Evaluation des patients</a:t>
            </a:r>
          </a:p>
        </p:txBody>
      </p:sp>
      <p:cxnSp>
        <p:nvCxnSpPr>
          <p:cNvPr id="19" name="Connecteur droit avec flèche 18">
            <a:extLst>
              <a:ext uri="{FF2B5EF4-FFF2-40B4-BE49-F238E27FC236}">
                <a16:creationId xmlns:a16="http://schemas.microsoft.com/office/drawing/2014/main" id="{08650EEF-87C9-4B78-AE78-883F134D0F0B}"/>
              </a:ext>
            </a:extLst>
          </p:cNvPr>
          <p:cNvCxnSpPr/>
          <p:nvPr/>
        </p:nvCxnSpPr>
        <p:spPr bwMode="auto">
          <a:xfrm flipV="1">
            <a:off x="1431875" y="2151626"/>
            <a:ext cx="0" cy="250267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20" name="ZoneTexte 19">
            <a:extLst>
              <a:ext uri="{FF2B5EF4-FFF2-40B4-BE49-F238E27FC236}">
                <a16:creationId xmlns:a16="http://schemas.microsoft.com/office/drawing/2014/main" id="{26324A2E-5B5B-4D3B-BE2B-F957047BD4C8}"/>
              </a:ext>
            </a:extLst>
          </p:cNvPr>
          <p:cNvSpPr txBox="1"/>
          <p:nvPr/>
        </p:nvSpPr>
        <p:spPr>
          <a:xfrm>
            <a:off x="382391" y="1717056"/>
            <a:ext cx="215052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Nb de patients inclus</a:t>
            </a:r>
          </a:p>
        </p:txBody>
      </p:sp>
      <p:sp>
        <p:nvSpPr>
          <p:cNvPr id="21" name="ZoneTexte 20">
            <a:extLst>
              <a:ext uri="{FF2B5EF4-FFF2-40B4-BE49-F238E27FC236}">
                <a16:creationId xmlns:a16="http://schemas.microsoft.com/office/drawing/2014/main" id="{E9ECBEB3-862B-4B54-8139-F7FDB2767308}"/>
              </a:ext>
            </a:extLst>
          </p:cNvPr>
          <p:cNvSpPr txBox="1"/>
          <p:nvPr/>
        </p:nvSpPr>
        <p:spPr>
          <a:xfrm>
            <a:off x="696836" y="2404872"/>
            <a:ext cx="65274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2000</a:t>
            </a:r>
          </a:p>
        </p:txBody>
      </p:sp>
      <p:cxnSp>
        <p:nvCxnSpPr>
          <p:cNvPr id="23" name="Connecteur droit 22">
            <a:extLst>
              <a:ext uri="{FF2B5EF4-FFF2-40B4-BE49-F238E27FC236}">
                <a16:creationId xmlns:a16="http://schemas.microsoft.com/office/drawing/2014/main" id="{C6268D42-8A3C-48C4-8E49-B4EA49D40ED8}"/>
              </a:ext>
            </a:extLst>
          </p:cNvPr>
          <p:cNvCxnSpPr>
            <a:cxnSpLocks/>
          </p:cNvCxnSpPr>
          <p:nvPr/>
        </p:nvCxnSpPr>
        <p:spPr bwMode="auto">
          <a:xfrm>
            <a:off x="1322974" y="2589538"/>
            <a:ext cx="108074" cy="0"/>
          </a:xfrm>
          <a:prstGeom prst="line">
            <a:avLst/>
          </a:prstGeom>
          <a:solidFill>
            <a:schemeClr val="accent1"/>
          </a:solidFill>
          <a:ln w="12700" cap="flat" cmpd="sng" algn="ctr">
            <a:solidFill>
              <a:schemeClr val="tx1"/>
            </a:solidFill>
            <a:prstDash val="solid"/>
            <a:round/>
            <a:headEnd type="none" w="sm" len="sm"/>
            <a:tailEnd type="none"/>
          </a:ln>
          <a:effectLst/>
        </p:spPr>
      </p:cxnSp>
      <p:sp>
        <p:nvSpPr>
          <p:cNvPr id="24" name="ZoneTexte 23">
            <a:extLst>
              <a:ext uri="{FF2B5EF4-FFF2-40B4-BE49-F238E27FC236}">
                <a16:creationId xmlns:a16="http://schemas.microsoft.com/office/drawing/2014/main" id="{17A14721-DD71-49F5-988A-EAF58B172519}"/>
              </a:ext>
            </a:extLst>
          </p:cNvPr>
          <p:cNvSpPr txBox="1"/>
          <p:nvPr/>
        </p:nvSpPr>
        <p:spPr>
          <a:xfrm>
            <a:off x="1029571" y="4480558"/>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0</a:t>
            </a:r>
          </a:p>
        </p:txBody>
      </p:sp>
      <p:cxnSp>
        <p:nvCxnSpPr>
          <p:cNvPr id="25" name="Connecteur droit 24">
            <a:extLst>
              <a:ext uri="{FF2B5EF4-FFF2-40B4-BE49-F238E27FC236}">
                <a16:creationId xmlns:a16="http://schemas.microsoft.com/office/drawing/2014/main" id="{4B8A8C92-CE7B-4A00-B054-A134FB82DD0B}"/>
              </a:ext>
            </a:extLst>
          </p:cNvPr>
          <p:cNvCxnSpPr>
            <a:cxnSpLocks/>
          </p:cNvCxnSpPr>
          <p:nvPr/>
        </p:nvCxnSpPr>
        <p:spPr bwMode="auto">
          <a:xfrm>
            <a:off x="1317350" y="4654296"/>
            <a:ext cx="108074" cy="0"/>
          </a:xfrm>
          <a:prstGeom prst="line">
            <a:avLst/>
          </a:prstGeom>
          <a:solidFill>
            <a:schemeClr val="accent1"/>
          </a:solidFill>
          <a:ln w="12700" cap="flat" cmpd="sng" algn="ctr">
            <a:solidFill>
              <a:schemeClr val="tx1"/>
            </a:solidFill>
            <a:prstDash val="solid"/>
            <a:round/>
            <a:headEnd type="none" w="sm" len="sm"/>
            <a:tailEnd type="none"/>
          </a:ln>
          <a:effectLst/>
        </p:spPr>
      </p:cxnSp>
      <p:sp>
        <p:nvSpPr>
          <p:cNvPr id="26" name="Triangle isocèle 25">
            <a:extLst>
              <a:ext uri="{FF2B5EF4-FFF2-40B4-BE49-F238E27FC236}">
                <a16:creationId xmlns:a16="http://schemas.microsoft.com/office/drawing/2014/main" id="{9AF91931-CC44-41DA-AE1C-56B2C29FB16B}"/>
              </a:ext>
            </a:extLst>
          </p:cNvPr>
          <p:cNvSpPr/>
          <p:nvPr/>
        </p:nvSpPr>
        <p:spPr bwMode="auto">
          <a:xfrm>
            <a:off x="1825067" y="2589538"/>
            <a:ext cx="1325875" cy="2064758"/>
          </a:xfrm>
          <a:prstGeom prst="triangle">
            <a:avLst>
              <a:gd name="adj" fmla="val 100000"/>
            </a:avLst>
          </a:prstGeom>
          <a:solidFill>
            <a:schemeClr val="accent1"/>
          </a:solidFill>
          <a:ln w="12700" cap="flat" cmpd="sng" algn="ctr">
            <a:solidFill>
              <a:schemeClr val="tx1"/>
            </a:solidFill>
            <a:prstDash val="solid"/>
            <a:round/>
            <a:headEnd type="none" w="sm" len="sm"/>
            <a:tailEnd type="triangle" w="lg"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28" name="Connecteur droit avec flèche 27">
            <a:extLst>
              <a:ext uri="{FF2B5EF4-FFF2-40B4-BE49-F238E27FC236}">
                <a16:creationId xmlns:a16="http://schemas.microsoft.com/office/drawing/2014/main" id="{5E3119D7-EC94-49F8-A405-C36B938EAABB}"/>
              </a:ext>
            </a:extLst>
          </p:cNvPr>
          <p:cNvCxnSpPr>
            <a:stCxn id="26" idx="0"/>
          </p:cNvCxnSpPr>
          <p:nvPr/>
        </p:nvCxnSpPr>
        <p:spPr bwMode="auto">
          <a:xfrm>
            <a:off x="3150942" y="2589538"/>
            <a:ext cx="4434845" cy="0"/>
          </a:xfrm>
          <a:prstGeom prst="straightConnector1">
            <a:avLst/>
          </a:prstGeom>
          <a:solidFill>
            <a:schemeClr val="accent1"/>
          </a:solidFill>
          <a:ln w="25400" cap="flat" cmpd="sng" algn="ctr">
            <a:solidFill>
              <a:schemeClr val="accent6"/>
            </a:solidFill>
            <a:prstDash val="solid"/>
            <a:round/>
            <a:headEnd type="none" w="sm" len="sm"/>
            <a:tailEnd type="triangle"/>
          </a:ln>
          <a:effectLst/>
        </p:spPr>
      </p:cxnSp>
      <p:sp>
        <p:nvSpPr>
          <p:cNvPr id="29" name="ZoneTexte 28">
            <a:extLst>
              <a:ext uri="{FF2B5EF4-FFF2-40B4-BE49-F238E27FC236}">
                <a16:creationId xmlns:a16="http://schemas.microsoft.com/office/drawing/2014/main" id="{5AA7849F-CC4D-4296-88A2-A77437F95F75}"/>
              </a:ext>
            </a:extLst>
          </p:cNvPr>
          <p:cNvSpPr txBox="1"/>
          <p:nvPr/>
        </p:nvSpPr>
        <p:spPr>
          <a:xfrm>
            <a:off x="3399860" y="2223777"/>
            <a:ext cx="2974469" cy="369332"/>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989B1"/>
                </a:solidFill>
                <a:effectLst/>
                <a:uLnTx/>
                <a:uFillTx/>
                <a:latin typeface="Calibri"/>
                <a:ea typeface="+mn-ea"/>
                <a:cs typeface="+mn-cs"/>
              </a:rPr>
              <a:t>Suivi du dernier patient inclus</a:t>
            </a:r>
          </a:p>
        </p:txBody>
      </p:sp>
      <p:cxnSp>
        <p:nvCxnSpPr>
          <p:cNvPr id="31" name="Connecteur droit avec flèche 30">
            <a:extLst>
              <a:ext uri="{FF2B5EF4-FFF2-40B4-BE49-F238E27FC236}">
                <a16:creationId xmlns:a16="http://schemas.microsoft.com/office/drawing/2014/main" id="{AC4EF80A-5D6B-4565-8281-9C0D249B898B}"/>
              </a:ext>
            </a:extLst>
          </p:cNvPr>
          <p:cNvCxnSpPr/>
          <p:nvPr/>
        </p:nvCxnSpPr>
        <p:spPr bwMode="auto">
          <a:xfrm>
            <a:off x="1941247" y="4480558"/>
            <a:ext cx="5678423" cy="0"/>
          </a:xfrm>
          <a:prstGeom prst="straightConnector1">
            <a:avLst/>
          </a:prstGeom>
          <a:solidFill>
            <a:schemeClr val="accent1"/>
          </a:solidFill>
          <a:ln w="25400" cap="flat" cmpd="sng" algn="ctr">
            <a:solidFill>
              <a:schemeClr val="accent6"/>
            </a:solidFill>
            <a:prstDash val="solid"/>
            <a:round/>
            <a:headEnd type="none" w="sm" len="sm"/>
            <a:tailEnd type="triangle"/>
          </a:ln>
          <a:effectLst/>
        </p:spPr>
      </p:cxnSp>
      <p:sp>
        <p:nvSpPr>
          <p:cNvPr id="32" name="ZoneTexte 31">
            <a:extLst>
              <a:ext uri="{FF2B5EF4-FFF2-40B4-BE49-F238E27FC236}">
                <a16:creationId xmlns:a16="http://schemas.microsoft.com/office/drawing/2014/main" id="{4FA180E1-73CA-4F08-9638-191CB2451A39}"/>
              </a:ext>
            </a:extLst>
          </p:cNvPr>
          <p:cNvSpPr txBox="1"/>
          <p:nvPr/>
        </p:nvSpPr>
        <p:spPr>
          <a:xfrm>
            <a:off x="3399860" y="4083797"/>
            <a:ext cx="3033972" cy="369332"/>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989B1"/>
                </a:solidFill>
                <a:effectLst/>
                <a:uLnTx/>
                <a:uFillTx/>
                <a:latin typeface="Calibri"/>
                <a:ea typeface="+mn-ea"/>
                <a:cs typeface="+mn-cs"/>
              </a:rPr>
              <a:t>Suivi du premier patient inclus</a:t>
            </a:r>
          </a:p>
        </p:txBody>
      </p:sp>
      <p:sp>
        <p:nvSpPr>
          <p:cNvPr id="33" name="ZoneTexte 32">
            <a:extLst>
              <a:ext uri="{FF2B5EF4-FFF2-40B4-BE49-F238E27FC236}">
                <a16:creationId xmlns:a16="http://schemas.microsoft.com/office/drawing/2014/main" id="{E310FEC2-A3DC-4B42-BB21-ADA0DF7FF3CB}"/>
              </a:ext>
            </a:extLst>
          </p:cNvPr>
          <p:cNvSpPr txBox="1"/>
          <p:nvPr/>
        </p:nvSpPr>
        <p:spPr>
          <a:xfrm>
            <a:off x="2652599" y="4848891"/>
            <a:ext cx="107112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a:ea typeface="+mn-ea"/>
                <a:cs typeface="+mn-cs"/>
              </a:rPr>
              <a:t>25/9/2019</a:t>
            </a:r>
          </a:p>
        </p:txBody>
      </p:sp>
      <p:cxnSp>
        <p:nvCxnSpPr>
          <p:cNvPr id="35" name="Connecteur droit 34">
            <a:extLst>
              <a:ext uri="{FF2B5EF4-FFF2-40B4-BE49-F238E27FC236}">
                <a16:creationId xmlns:a16="http://schemas.microsoft.com/office/drawing/2014/main" id="{47E0C411-86EB-40A1-AC01-299A0CE103F3}"/>
              </a:ext>
            </a:extLst>
          </p:cNvPr>
          <p:cNvCxnSpPr>
            <a:cxnSpLocks/>
          </p:cNvCxnSpPr>
          <p:nvPr/>
        </p:nvCxnSpPr>
        <p:spPr bwMode="auto">
          <a:xfrm>
            <a:off x="3150942" y="4665224"/>
            <a:ext cx="0" cy="201168"/>
          </a:xfrm>
          <a:prstGeom prst="line">
            <a:avLst/>
          </a:prstGeom>
          <a:solidFill>
            <a:schemeClr val="accent1"/>
          </a:solidFill>
          <a:ln w="12700" cap="flat" cmpd="sng" algn="ctr">
            <a:solidFill>
              <a:schemeClr val="tx1"/>
            </a:solidFill>
            <a:prstDash val="solid"/>
            <a:round/>
            <a:headEnd type="none" w="sm" len="sm"/>
            <a:tailEnd type="none"/>
          </a:ln>
          <a:effectLst/>
        </p:spPr>
      </p:cxnSp>
      <p:sp>
        <p:nvSpPr>
          <p:cNvPr id="36" name="ZoneTexte 35">
            <a:extLst>
              <a:ext uri="{FF2B5EF4-FFF2-40B4-BE49-F238E27FC236}">
                <a16:creationId xmlns:a16="http://schemas.microsoft.com/office/drawing/2014/main" id="{445E3AC2-72A5-47BF-87FB-DFFA5F8E63F8}"/>
              </a:ext>
            </a:extLst>
          </p:cNvPr>
          <p:cNvSpPr txBox="1"/>
          <p:nvPr/>
        </p:nvSpPr>
        <p:spPr>
          <a:xfrm>
            <a:off x="2561187" y="5178978"/>
            <a:ext cx="129760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Fin des inclusions</a:t>
            </a:r>
          </a:p>
        </p:txBody>
      </p:sp>
      <p:sp>
        <p:nvSpPr>
          <p:cNvPr id="37" name="ZoneTexte 36">
            <a:extLst>
              <a:ext uri="{FF2B5EF4-FFF2-40B4-BE49-F238E27FC236}">
                <a16:creationId xmlns:a16="http://schemas.microsoft.com/office/drawing/2014/main" id="{E90C57E1-68AC-4E08-95B5-9DFD51E85860}"/>
              </a:ext>
            </a:extLst>
          </p:cNvPr>
          <p:cNvSpPr txBox="1"/>
          <p:nvPr/>
        </p:nvSpPr>
        <p:spPr>
          <a:xfrm>
            <a:off x="4847466" y="3267459"/>
            <a:ext cx="2038507" cy="369332"/>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989B1"/>
                </a:solidFill>
                <a:effectLst/>
                <a:uLnTx/>
                <a:uFillTx/>
                <a:latin typeface="Calibri"/>
                <a:ea typeface="+mn-ea"/>
                <a:cs typeface="+mn-cs"/>
              </a:rPr>
              <a:t>Suivi moyen 3.5 ans</a:t>
            </a:r>
          </a:p>
        </p:txBody>
      </p:sp>
    </p:spTree>
    <p:extLst>
      <p:ext uri="{BB962C8B-B14F-4D97-AF65-F5344CB8AC3E}">
        <p14:creationId xmlns:p14="http://schemas.microsoft.com/office/powerpoint/2010/main" val="312900919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BF089D-E774-4019-9668-BDF9D9ED77F1}"/>
              </a:ext>
            </a:extLst>
          </p:cNvPr>
          <p:cNvSpPr>
            <a:spLocks noGrp="1"/>
          </p:cNvSpPr>
          <p:nvPr>
            <p:ph type="title"/>
            <p:custDataLst>
              <p:tags r:id="rId1"/>
            </p:custDataLst>
          </p:nvPr>
        </p:nvSpPr>
        <p:spPr/>
        <p:txBody>
          <a:bodyPr/>
          <a:lstStyle/>
          <a:p>
            <a:endParaRPr lang="fr-FR"/>
          </a:p>
        </p:txBody>
      </p:sp>
      <p:sp>
        <p:nvSpPr>
          <p:cNvPr id="4" name="ZoneTexte 3">
            <a:extLst>
              <a:ext uri="{FF2B5EF4-FFF2-40B4-BE49-F238E27FC236}">
                <a16:creationId xmlns:a16="http://schemas.microsoft.com/office/drawing/2014/main" id="{945DBE20-C7ED-48F2-A638-3CE5DBCF89E2}"/>
              </a:ext>
            </a:extLst>
          </p:cNvPr>
          <p:cNvSpPr txBox="1"/>
          <p:nvPr>
            <p:custDataLst>
              <p:tags r:id="rId2"/>
            </p:custDataLst>
          </p:nvPr>
        </p:nvSpPr>
        <p:spPr>
          <a:xfrm>
            <a:off x="611560" y="2060848"/>
            <a:ext cx="2277868" cy="369332"/>
          </a:xfrm>
          <a:prstGeom prst="rect">
            <a:avLst/>
          </a:prstGeom>
          <a:noFill/>
        </p:spPr>
        <p:txBody>
          <a:bodyPr wrap="none" rtlCol="0">
            <a:spAutoFit/>
          </a:bodyPr>
          <a:lstStyle/>
          <a:p>
            <a:r>
              <a:rPr lang="fr-FR" sz="1800" dirty="0">
                <a:latin typeface="+mn-lt"/>
              </a:rPr>
              <a:t>Risque alpha de l’essai</a:t>
            </a:r>
          </a:p>
        </p:txBody>
      </p:sp>
      <p:sp>
        <p:nvSpPr>
          <p:cNvPr id="5" name="ZoneTexte 4">
            <a:extLst>
              <a:ext uri="{FF2B5EF4-FFF2-40B4-BE49-F238E27FC236}">
                <a16:creationId xmlns:a16="http://schemas.microsoft.com/office/drawing/2014/main" id="{22DFB242-41D1-4F46-8631-2E1E4ABA25DF}"/>
              </a:ext>
            </a:extLst>
          </p:cNvPr>
          <p:cNvSpPr txBox="1"/>
          <p:nvPr>
            <p:custDataLst>
              <p:tags r:id="rId3"/>
            </p:custDataLst>
          </p:nvPr>
        </p:nvSpPr>
        <p:spPr>
          <a:xfrm>
            <a:off x="742382" y="2430180"/>
            <a:ext cx="2016224" cy="523220"/>
          </a:xfrm>
          <a:prstGeom prst="rect">
            <a:avLst/>
          </a:prstGeom>
          <a:noFill/>
        </p:spPr>
        <p:txBody>
          <a:bodyPr wrap="square" rtlCol="0">
            <a:spAutoFit/>
          </a:bodyPr>
          <a:lstStyle/>
          <a:p>
            <a:pPr algn="ctr"/>
            <a:r>
              <a:rPr lang="fr-FR" sz="1400" dirty="0">
                <a:latin typeface="+mn-lt"/>
              </a:rPr>
              <a:t>Conclure à tort à l’intérêt du traitement</a:t>
            </a:r>
          </a:p>
        </p:txBody>
      </p:sp>
      <p:sp>
        <p:nvSpPr>
          <p:cNvPr id="6" name="ZoneTexte 5">
            <a:extLst>
              <a:ext uri="{FF2B5EF4-FFF2-40B4-BE49-F238E27FC236}">
                <a16:creationId xmlns:a16="http://schemas.microsoft.com/office/drawing/2014/main" id="{CC77FDE7-E12E-4CFB-A7A2-85557F451368}"/>
              </a:ext>
            </a:extLst>
          </p:cNvPr>
          <p:cNvSpPr txBox="1"/>
          <p:nvPr>
            <p:custDataLst>
              <p:tags r:id="rId4"/>
            </p:custDataLst>
          </p:nvPr>
        </p:nvSpPr>
        <p:spPr>
          <a:xfrm>
            <a:off x="5868144" y="2060848"/>
            <a:ext cx="2448272" cy="646331"/>
          </a:xfrm>
          <a:prstGeom prst="rect">
            <a:avLst/>
          </a:prstGeom>
          <a:noFill/>
        </p:spPr>
        <p:txBody>
          <a:bodyPr wrap="square" rtlCol="0">
            <a:spAutoFit/>
          </a:bodyPr>
          <a:lstStyle/>
          <a:p>
            <a:pPr algn="ctr"/>
            <a:r>
              <a:rPr lang="fr-FR" sz="1800" dirty="0">
                <a:latin typeface="+mn-lt"/>
              </a:rPr>
              <a:t>Risque alpha au niveau d’un test</a:t>
            </a:r>
          </a:p>
        </p:txBody>
      </p:sp>
      <p:sp>
        <p:nvSpPr>
          <p:cNvPr id="7" name="ZoneTexte 6">
            <a:extLst>
              <a:ext uri="{FF2B5EF4-FFF2-40B4-BE49-F238E27FC236}">
                <a16:creationId xmlns:a16="http://schemas.microsoft.com/office/drawing/2014/main" id="{27B1EE2A-01BF-492A-BE16-44FCE601E816}"/>
              </a:ext>
            </a:extLst>
          </p:cNvPr>
          <p:cNvSpPr txBox="1"/>
          <p:nvPr>
            <p:custDataLst>
              <p:tags r:id="rId5"/>
            </p:custDataLst>
          </p:nvPr>
        </p:nvSpPr>
        <p:spPr>
          <a:xfrm>
            <a:off x="3401247" y="3429000"/>
            <a:ext cx="2246256" cy="369332"/>
          </a:xfrm>
          <a:prstGeom prst="rect">
            <a:avLst/>
          </a:prstGeom>
          <a:noFill/>
        </p:spPr>
        <p:txBody>
          <a:bodyPr wrap="none" rtlCol="0">
            <a:spAutoFit/>
          </a:bodyPr>
          <a:lstStyle/>
          <a:p>
            <a:r>
              <a:rPr lang="fr-FR" sz="1800" dirty="0">
                <a:latin typeface="+mn-lt"/>
              </a:rPr>
              <a:t>Un seul et unique test</a:t>
            </a:r>
          </a:p>
        </p:txBody>
      </p:sp>
      <p:sp>
        <p:nvSpPr>
          <p:cNvPr id="8" name="ZoneTexte 7">
            <a:extLst>
              <a:ext uri="{FF2B5EF4-FFF2-40B4-BE49-F238E27FC236}">
                <a16:creationId xmlns:a16="http://schemas.microsoft.com/office/drawing/2014/main" id="{4668D87E-F9DD-4190-952E-344FC85D97C1}"/>
              </a:ext>
            </a:extLst>
          </p:cNvPr>
          <p:cNvSpPr txBox="1"/>
          <p:nvPr>
            <p:custDataLst>
              <p:tags r:id="rId6"/>
            </p:custDataLst>
          </p:nvPr>
        </p:nvSpPr>
        <p:spPr>
          <a:xfrm>
            <a:off x="6821058" y="3429000"/>
            <a:ext cx="306494" cy="369332"/>
          </a:xfrm>
          <a:prstGeom prst="rect">
            <a:avLst/>
          </a:prstGeom>
          <a:noFill/>
        </p:spPr>
        <p:txBody>
          <a:bodyPr wrap="none" rtlCol="0">
            <a:spAutoFit/>
          </a:bodyPr>
          <a:lstStyle/>
          <a:p>
            <a:r>
              <a:rPr lang="fr-FR" sz="1800" dirty="0">
                <a:latin typeface="+mn-lt"/>
              </a:rPr>
              <a:t>p</a:t>
            </a:r>
          </a:p>
        </p:txBody>
      </p:sp>
      <p:sp>
        <p:nvSpPr>
          <p:cNvPr id="10" name="ZoneTexte 9">
            <a:extLst>
              <a:ext uri="{FF2B5EF4-FFF2-40B4-BE49-F238E27FC236}">
                <a16:creationId xmlns:a16="http://schemas.microsoft.com/office/drawing/2014/main" id="{67710C82-3FAB-4B27-ACC2-595AF64ADE30}"/>
              </a:ext>
            </a:extLst>
          </p:cNvPr>
          <p:cNvSpPr txBox="1"/>
          <p:nvPr>
            <p:custDataLst>
              <p:tags r:id="rId7"/>
            </p:custDataLst>
          </p:nvPr>
        </p:nvSpPr>
        <p:spPr>
          <a:xfrm>
            <a:off x="6570759" y="2707179"/>
            <a:ext cx="1043042" cy="307777"/>
          </a:xfrm>
          <a:prstGeom prst="rect">
            <a:avLst/>
          </a:prstGeom>
          <a:noFill/>
        </p:spPr>
        <p:txBody>
          <a:bodyPr wrap="none" rtlCol="0">
            <a:spAutoFit/>
          </a:bodyPr>
          <a:lstStyle/>
          <a:p>
            <a:r>
              <a:rPr lang="fr-FR" sz="1400" dirty="0">
                <a:latin typeface="+mn-lt"/>
              </a:rPr>
              <a:t>5% bilatéral</a:t>
            </a:r>
          </a:p>
        </p:txBody>
      </p:sp>
      <p:sp>
        <p:nvSpPr>
          <p:cNvPr id="11" name="ZoneTexte 10">
            <a:extLst>
              <a:ext uri="{FF2B5EF4-FFF2-40B4-BE49-F238E27FC236}">
                <a16:creationId xmlns:a16="http://schemas.microsoft.com/office/drawing/2014/main" id="{94CA351F-21EF-445C-AE43-7F6FA9CFA1DA}"/>
              </a:ext>
            </a:extLst>
          </p:cNvPr>
          <p:cNvSpPr txBox="1"/>
          <p:nvPr>
            <p:custDataLst>
              <p:tags r:id="rId8"/>
            </p:custDataLst>
          </p:nvPr>
        </p:nvSpPr>
        <p:spPr>
          <a:xfrm>
            <a:off x="1517097" y="3429000"/>
            <a:ext cx="466794" cy="369332"/>
          </a:xfrm>
          <a:prstGeom prst="rect">
            <a:avLst/>
          </a:prstGeom>
          <a:noFill/>
        </p:spPr>
        <p:txBody>
          <a:bodyPr wrap="none" rtlCol="0">
            <a:spAutoFit/>
          </a:bodyPr>
          <a:lstStyle/>
          <a:p>
            <a:r>
              <a:rPr lang="fr-FR" sz="1800" dirty="0">
                <a:latin typeface="+mn-lt"/>
              </a:rPr>
              <a:t>5%</a:t>
            </a:r>
          </a:p>
        </p:txBody>
      </p:sp>
      <p:sp>
        <p:nvSpPr>
          <p:cNvPr id="12" name="Flèche : gauche 11">
            <a:extLst>
              <a:ext uri="{FF2B5EF4-FFF2-40B4-BE49-F238E27FC236}">
                <a16:creationId xmlns:a16="http://schemas.microsoft.com/office/drawing/2014/main" id="{E9A3071E-CC63-4D12-82C7-FE4FE822DDDF}"/>
              </a:ext>
            </a:extLst>
          </p:cNvPr>
          <p:cNvSpPr/>
          <p:nvPr>
            <p:custDataLst>
              <p:tags r:id="rId9"/>
            </p:custDataLst>
          </p:nvPr>
        </p:nvSpPr>
        <p:spPr bwMode="auto">
          <a:xfrm>
            <a:off x="2562442" y="3429000"/>
            <a:ext cx="504056" cy="369332"/>
          </a:xfrm>
          <a:prstGeom prst="leftArrow">
            <a:avLst/>
          </a:prstGeom>
          <a:solidFill>
            <a:schemeClr val="accent1"/>
          </a:solidFill>
          <a:ln w="12700" cap="flat" cmpd="sng" algn="ctr">
            <a:solidFill>
              <a:schemeClr val="tx1"/>
            </a:solidFill>
            <a:prstDash val="solid"/>
            <a:round/>
            <a:headEnd type="none" w="sm" len="sm"/>
            <a:tailEnd type="triangle"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a:ln>
                <a:noFill/>
              </a:ln>
              <a:solidFill>
                <a:schemeClr val="tx1"/>
              </a:solidFill>
              <a:effectLst/>
              <a:latin typeface="+mn-lt"/>
            </a:endParaRPr>
          </a:p>
        </p:txBody>
      </p:sp>
      <p:sp>
        <p:nvSpPr>
          <p:cNvPr id="13" name="Flèche : gauche 12">
            <a:extLst>
              <a:ext uri="{FF2B5EF4-FFF2-40B4-BE49-F238E27FC236}">
                <a16:creationId xmlns:a16="http://schemas.microsoft.com/office/drawing/2014/main" id="{3D4EE8BF-F108-4606-A4D5-A7D5E6E56E81}"/>
              </a:ext>
            </a:extLst>
          </p:cNvPr>
          <p:cNvSpPr/>
          <p:nvPr>
            <p:custDataLst>
              <p:tags r:id="rId10"/>
            </p:custDataLst>
          </p:nvPr>
        </p:nvSpPr>
        <p:spPr bwMode="auto">
          <a:xfrm>
            <a:off x="5852789" y="3429000"/>
            <a:ext cx="504056" cy="369332"/>
          </a:xfrm>
          <a:prstGeom prst="leftArrow">
            <a:avLst/>
          </a:prstGeom>
          <a:solidFill>
            <a:schemeClr val="accent1"/>
          </a:solidFill>
          <a:ln w="12700" cap="flat" cmpd="sng" algn="ctr">
            <a:solidFill>
              <a:schemeClr val="tx1"/>
            </a:solidFill>
            <a:prstDash val="solid"/>
            <a:round/>
            <a:headEnd type="none" w="sm" len="sm"/>
            <a:tailEnd type="triangle"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a:ln>
                <a:noFill/>
              </a:ln>
              <a:solidFill>
                <a:schemeClr val="tx1"/>
              </a:solidFill>
              <a:effectLst/>
              <a:latin typeface="+mn-lt"/>
            </a:endParaRPr>
          </a:p>
        </p:txBody>
      </p:sp>
      <p:sp>
        <p:nvSpPr>
          <p:cNvPr id="14" name="ZoneTexte 13">
            <a:extLst>
              <a:ext uri="{FF2B5EF4-FFF2-40B4-BE49-F238E27FC236}">
                <a16:creationId xmlns:a16="http://schemas.microsoft.com/office/drawing/2014/main" id="{2A3FFC29-093D-4FDA-A70A-AD45F362B886}"/>
              </a:ext>
            </a:extLst>
          </p:cNvPr>
          <p:cNvSpPr txBox="1"/>
          <p:nvPr>
            <p:custDataLst>
              <p:tags r:id="rId11"/>
            </p:custDataLst>
          </p:nvPr>
        </p:nvSpPr>
        <p:spPr>
          <a:xfrm>
            <a:off x="3360213" y="5010205"/>
            <a:ext cx="2328324" cy="923330"/>
          </a:xfrm>
          <a:prstGeom prst="rect">
            <a:avLst/>
          </a:prstGeom>
          <a:noFill/>
        </p:spPr>
        <p:txBody>
          <a:bodyPr wrap="square" rtlCol="0">
            <a:spAutoFit/>
          </a:bodyPr>
          <a:lstStyle/>
          <a:p>
            <a:r>
              <a:rPr lang="fr-FR" sz="1800" dirty="0">
                <a:latin typeface="+mn-lt"/>
              </a:rPr>
              <a:t>Choix du p significatif (&lt;0.05) parmi de multiples p </a:t>
            </a:r>
          </a:p>
        </p:txBody>
      </p:sp>
      <p:sp>
        <p:nvSpPr>
          <p:cNvPr id="15" name="ZoneTexte 14">
            <a:extLst>
              <a:ext uri="{FF2B5EF4-FFF2-40B4-BE49-F238E27FC236}">
                <a16:creationId xmlns:a16="http://schemas.microsoft.com/office/drawing/2014/main" id="{08074723-F91B-4C56-B187-3F42874016BF}"/>
              </a:ext>
            </a:extLst>
          </p:cNvPr>
          <p:cNvSpPr txBox="1"/>
          <p:nvPr>
            <p:custDataLst>
              <p:tags r:id="rId12"/>
            </p:custDataLst>
          </p:nvPr>
        </p:nvSpPr>
        <p:spPr>
          <a:xfrm>
            <a:off x="6812178" y="4640873"/>
            <a:ext cx="306494" cy="369332"/>
          </a:xfrm>
          <a:prstGeom prst="rect">
            <a:avLst/>
          </a:prstGeom>
          <a:noFill/>
        </p:spPr>
        <p:txBody>
          <a:bodyPr wrap="none" rtlCol="0">
            <a:spAutoFit/>
          </a:bodyPr>
          <a:lstStyle/>
          <a:p>
            <a:r>
              <a:rPr lang="fr-FR" sz="1800" dirty="0">
                <a:latin typeface="+mn-lt"/>
              </a:rPr>
              <a:t>p</a:t>
            </a:r>
          </a:p>
        </p:txBody>
      </p:sp>
      <p:sp>
        <p:nvSpPr>
          <p:cNvPr id="16" name="ZoneTexte 15">
            <a:extLst>
              <a:ext uri="{FF2B5EF4-FFF2-40B4-BE49-F238E27FC236}">
                <a16:creationId xmlns:a16="http://schemas.microsoft.com/office/drawing/2014/main" id="{DAC3267F-436D-4400-ABD5-F3CED69E2BBA}"/>
              </a:ext>
            </a:extLst>
          </p:cNvPr>
          <p:cNvSpPr txBox="1"/>
          <p:nvPr>
            <p:custDataLst>
              <p:tags r:id="rId13"/>
            </p:custDataLst>
          </p:nvPr>
        </p:nvSpPr>
        <p:spPr>
          <a:xfrm>
            <a:off x="1517097" y="5187727"/>
            <a:ext cx="697627" cy="369332"/>
          </a:xfrm>
          <a:prstGeom prst="rect">
            <a:avLst/>
          </a:prstGeom>
          <a:noFill/>
        </p:spPr>
        <p:txBody>
          <a:bodyPr wrap="none" rtlCol="0">
            <a:spAutoFit/>
          </a:bodyPr>
          <a:lstStyle/>
          <a:p>
            <a:r>
              <a:rPr lang="fr-FR" sz="1800" dirty="0">
                <a:latin typeface="+mn-lt"/>
              </a:rPr>
              <a:t>&gt;&gt;5%</a:t>
            </a:r>
          </a:p>
        </p:txBody>
      </p:sp>
      <p:sp>
        <p:nvSpPr>
          <p:cNvPr id="17" name="Flèche : gauche 16">
            <a:extLst>
              <a:ext uri="{FF2B5EF4-FFF2-40B4-BE49-F238E27FC236}">
                <a16:creationId xmlns:a16="http://schemas.microsoft.com/office/drawing/2014/main" id="{1BF1C30E-BA60-4037-B377-1E8F84B54109}"/>
              </a:ext>
            </a:extLst>
          </p:cNvPr>
          <p:cNvSpPr/>
          <p:nvPr>
            <p:custDataLst>
              <p:tags r:id="rId14"/>
            </p:custDataLst>
          </p:nvPr>
        </p:nvSpPr>
        <p:spPr bwMode="auto">
          <a:xfrm>
            <a:off x="2562442" y="5187727"/>
            <a:ext cx="504056" cy="369332"/>
          </a:xfrm>
          <a:prstGeom prst="leftArrow">
            <a:avLst/>
          </a:prstGeom>
          <a:solidFill>
            <a:schemeClr val="accent1"/>
          </a:solidFill>
          <a:ln w="12700" cap="flat" cmpd="sng" algn="ctr">
            <a:solidFill>
              <a:schemeClr val="tx1"/>
            </a:solidFill>
            <a:prstDash val="solid"/>
            <a:round/>
            <a:headEnd type="none" w="sm" len="sm"/>
            <a:tailEnd type="triangle"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a:ln>
                <a:noFill/>
              </a:ln>
              <a:solidFill>
                <a:schemeClr val="tx1"/>
              </a:solidFill>
              <a:effectLst/>
              <a:latin typeface="+mn-lt"/>
            </a:endParaRPr>
          </a:p>
        </p:txBody>
      </p:sp>
      <p:sp>
        <p:nvSpPr>
          <p:cNvPr id="18" name="Flèche : gauche 17">
            <a:extLst>
              <a:ext uri="{FF2B5EF4-FFF2-40B4-BE49-F238E27FC236}">
                <a16:creationId xmlns:a16="http://schemas.microsoft.com/office/drawing/2014/main" id="{CE78D6B0-842A-4386-B00A-1BD7E8562B82}"/>
              </a:ext>
            </a:extLst>
          </p:cNvPr>
          <p:cNvSpPr/>
          <p:nvPr>
            <p:custDataLst>
              <p:tags r:id="rId15"/>
            </p:custDataLst>
          </p:nvPr>
        </p:nvSpPr>
        <p:spPr bwMode="auto">
          <a:xfrm>
            <a:off x="5852789" y="5187727"/>
            <a:ext cx="504056" cy="369332"/>
          </a:xfrm>
          <a:prstGeom prst="leftArrow">
            <a:avLst/>
          </a:prstGeom>
          <a:solidFill>
            <a:schemeClr val="accent1"/>
          </a:solidFill>
          <a:ln w="12700" cap="flat" cmpd="sng" algn="ctr">
            <a:solidFill>
              <a:schemeClr val="tx1"/>
            </a:solidFill>
            <a:prstDash val="solid"/>
            <a:round/>
            <a:headEnd type="none" w="sm" len="sm"/>
            <a:tailEnd type="triangle"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a:ln>
                <a:noFill/>
              </a:ln>
              <a:solidFill>
                <a:schemeClr val="tx1"/>
              </a:solidFill>
              <a:effectLst/>
              <a:latin typeface="+mn-lt"/>
            </a:endParaRPr>
          </a:p>
        </p:txBody>
      </p:sp>
      <p:sp>
        <p:nvSpPr>
          <p:cNvPr id="19" name="ZoneTexte 18">
            <a:extLst>
              <a:ext uri="{FF2B5EF4-FFF2-40B4-BE49-F238E27FC236}">
                <a16:creationId xmlns:a16="http://schemas.microsoft.com/office/drawing/2014/main" id="{01491C5E-7729-4AEA-B114-7C71C31A0C1C}"/>
              </a:ext>
            </a:extLst>
          </p:cNvPr>
          <p:cNvSpPr txBox="1"/>
          <p:nvPr>
            <p:custDataLst>
              <p:tags r:id="rId16"/>
            </p:custDataLst>
          </p:nvPr>
        </p:nvSpPr>
        <p:spPr>
          <a:xfrm>
            <a:off x="6812178" y="5003061"/>
            <a:ext cx="306494" cy="369332"/>
          </a:xfrm>
          <a:prstGeom prst="rect">
            <a:avLst/>
          </a:prstGeom>
          <a:noFill/>
        </p:spPr>
        <p:txBody>
          <a:bodyPr wrap="none" rtlCol="0">
            <a:spAutoFit/>
          </a:bodyPr>
          <a:lstStyle/>
          <a:p>
            <a:r>
              <a:rPr lang="fr-FR" sz="1800" dirty="0">
                <a:latin typeface="+mn-lt"/>
              </a:rPr>
              <a:t>p</a:t>
            </a:r>
          </a:p>
        </p:txBody>
      </p:sp>
      <p:sp>
        <p:nvSpPr>
          <p:cNvPr id="20" name="ZoneTexte 19">
            <a:extLst>
              <a:ext uri="{FF2B5EF4-FFF2-40B4-BE49-F238E27FC236}">
                <a16:creationId xmlns:a16="http://schemas.microsoft.com/office/drawing/2014/main" id="{3DF31196-F219-4D80-89D2-95AEDE2291E3}"/>
              </a:ext>
            </a:extLst>
          </p:cNvPr>
          <p:cNvSpPr txBox="1"/>
          <p:nvPr>
            <p:custDataLst>
              <p:tags r:id="rId17"/>
            </p:custDataLst>
          </p:nvPr>
        </p:nvSpPr>
        <p:spPr>
          <a:xfrm>
            <a:off x="6812178" y="5365249"/>
            <a:ext cx="306494" cy="369332"/>
          </a:xfrm>
          <a:prstGeom prst="rect">
            <a:avLst/>
          </a:prstGeom>
          <a:noFill/>
        </p:spPr>
        <p:txBody>
          <a:bodyPr wrap="none" rtlCol="0">
            <a:spAutoFit/>
          </a:bodyPr>
          <a:lstStyle/>
          <a:p>
            <a:r>
              <a:rPr lang="fr-FR" sz="1800" dirty="0">
                <a:latin typeface="+mn-lt"/>
              </a:rPr>
              <a:t>p</a:t>
            </a:r>
          </a:p>
        </p:txBody>
      </p:sp>
      <p:sp>
        <p:nvSpPr>
          <p:cNvPr id="21" name="ZoneTexte 20">
            <a:extLst>
              <a:ext uri="{FF2B5EF4-FFF2-40B4-BE49-F238E27FC236}">
                <a16:creationId xmlns:a16="http://schemas.microsoft.com/office/drawing/2014/main" id="{8A2EFB9B-3022-460C-9819-7CB6EE5269DB}"/>
              </a:ext>
            </a:extLst>
          </p:cNvPr>
          <p:cNvSpPr txBox="1"/>
          <p:nvPr>
            <p:custDataLst>
              <p:tags r:id="rId18"/>
            </p:custDataLst>
          </p:nvPr>
        </p:nvSpPr>
        <p:spPr>
          <a:xfrm>
            <a:off x="6812178" y="5727437"/>
            <a:ext cx="306494" cy="369332"/>
          </a:xfrm>
          <a:prstGeom prst="rect">
            <a:avLst/>
          </a:prstGeom>
          <a:noFill/>
        </p:spPr>
        <p:txBody>
          <a:bodyPr wrap="none" rtlCol="0">
            <a:spAutoFit/>
          </a:bodyPr>
          <a:lstStyle/>
          <a:p>
            <a:r>
              <a:rPr lang="fr-FR" sz="1800" dirty="0">
                <a:latin typeface="+mn-lt"/>
              </a:rPr>
              <a:t>p</a:t>
            </a:r>
          </a:p>
        </p:txBody>
      </p:sp>
      <p:sp>
        <p:nvSpPr>
          <p:cNvPr id="22" name="ZoneTexte 21">
            <a:extLst>
              <a:ext uri="{FF2B5EF4-FFF2-40B4-BE49-F238E27FC236}">
                <a16:creationId xmlns:a16="http://schemas.microsoft.com/office/drawing/2014/main" id="{B1F56F96-A75B-435E-B3FB-B1832369674A}"/>
              </a:ext>
            </a:extLst>
          </p:cNvPr>
          <p:cNvSpPr txBox="1"/>
          <p:nvPr>
            <p:custDataLst>
              <p:tags r:id="rId19"/>
            </p:custDataLst>
          </p:nvPr>
        </p:nvSpPr>
        <p:spPr>
          <a:xfrm>
            <a:off x="1189851" y="5650493"/>
            <a:ext cx="1352117" cy="523220"/>
          </a:xfrm>
          <a:prstGeom prst="rect">
            <a:avLst/>
          </a:prstGeom>
          <a:noFill/>
        </p:spPr>
        <p:txBody>
          <a:bodyPr wrap="square" rtlCol="0">
            <a:spAutoFit/>
          </a:bodyPr>
          <a:lstStyle/>
          <a:p>
            <a:pPr algn="ctr"/>
            <a:r>
              <a:rPr lang="fr-FR" sz="1400" dirty="0">
                <a:latin typeface="+mn-lt"/>
              </a:rPr>
              <a:t>Inflation du risque alpha</a:t>
            </a:r>
          </a:p>
        </p:txBody>
      </p:sp>
      <p:sp>
        <p:nvSpPr>
          <p:cNvPr id="23" name="ZoneTexte 22">
            <a:extLst>
              <a:ext uri="{FF2B5EF4-FFF2-40B4-BE49-F238E27FC236}">
                <a16:creationId xmlns:a16="http://schemas.microsoft.com/office/drawing/2014/main" id="{B8F757D0-7CB5-4715-A933-52EBBE090EFC}"/>
              </a:ext>
            </a:extLst>
          </p:cNvPr>
          <p:cNvSpPr txBox="1"/>
          <p:nvPr>
            <p:custDataLst>
              <p:tags r:id="rId20"/>
            </p:custDataLst>
          </p:nvPr>
        </p:nvSpPr>
        <p:spPr>
          <a:xfrm>
            <a:off x="7480486" y="5218504"/>
            <a:ext cx="1009892" cy="307777"/>
          </a:xfrm>
          <a:prstGeom prst="rect">
            <a:avLst/>
          </a:prstGeom>
          <a:noFill/>
        </p:spPr>
        <p:txBody>
          <a:bodyPr wrap="none" rtlCol="0">
            <a:spAutoFit/>
          </a:bodyPr>
          <a:lstStyle/>
          <a:p>
            <a:r>
              <a:rPr lang="fr-FR" sz="1400" dirty="0">
                <a:latin typeface="+mn-lt"/>
              </a:rPr>
              <a:t>multiplicité</a:t>
            </a:r>
          </a:p>
        </p:txBody>
      </p:sp>
      <p:sp>
        <p:nvSpPr>
          <p:cNvPr id="3" name="ZoneTexte 2">
            <a:extLst>
              <a:ext uri="{FF2B5EF4-FFF2-40B4-BE49-F238E27FC236}">
                <a16:creationId xmlns:a16="http://schemas.microsoft.com/office/drawing/2014/main" id="{41D92541-B9C2-49CD-BA73-EBD557FB6B30}"/>
              </a:ext>
            </a:extLst>
          </p:cNvPr>
          <p:cNvSpPr txBox="1"/>
          <p:nvPr>
            <p:custDataLst>
              <p:tags r:id="rId21"/>
            </p:custDataLst>
          </p:nvPr>
        </p:nvSpPr>
        <p:spPr>
          <a:xfrm>
            <a:off x="3813350" y="6036479"/>
            <a:ext cx="1077539" cy="369332"/>
          </a:xfrm>
          <a:prstGeom prst="rect">
            <a:avLst/>
          </a:prstGeom>
          <a:noFill/>
        </p:spPr>
        <p:txBody>
          <a:bodyPr wrap="none" rtlCol="0">
            <a:spAutoFit/>
          </a:bodyPr>
          <a:lstStyle/>
          <a:p>
            <a:r>
              <a:rPr lang="fr-FR" dirty="0"/>
              <a:t>p hacking</a:t>
            </a:r>
          </a:p>
        </p:txBody>
      </p:sp>
    </p:spTree>
    <p:extLst>
      <p:ext uri="{BB962C8B-B14F-4D97-AF65-F5344CB8AC3E}">
        <p14:creationId xmlns:p14="http://schemas.microsoft.com/office/powerpoint/2010/main" val="151588944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re 3"/>
          <p:cNvSpPr>
            <a:spLocks noGrp="1"/>
          </p:cNvSpPr>
          <p:nvPr>
            <p:ph type="title"/>
          </p:nvPr>
        </p:nvSpPr>
        <p:spPr/>
        <p:txBody>
          <a:bodyPr/>
          <a:lstStyle/>
          <a:p>
            <a:r>
              <a:rPr lang="fr-FR">
                <a:latin typeface="Calibri" charset="0"/>
              </a:rPr>
              <a:t>Inflation du risque alpha</a:t>
            </a:r>
          </a:p>
        </p:txBody>
      </p:sp>
      <p:sp>
        <p:nvSpPr>
          <p:cNvPr id="5" name="ZoneTexte 4"/>
          <p:cNvSpPr txBox="1"/>
          <p:nvPr/>
        </p:nvSpPr>
        <p:spPr>
          <a:xfrm>
            <a:off x="304800" y="1238250"/>
            <a:ext cx="8642350" cy="461963"/>
          </a:xfrm>
          <a:prstGeom prst="rect">
            <a:avLst/>
          </a:prstGeom>
          <a:noFill/>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FR" dirty="0">
                <a:latin typeface="Calibri" charset="0"/>
              </a:rPr>
              <a:t>100 traitements sans effet donnant lieu à 100 essais versus placebo </a:t>
            </a:r>
          </a:p>
        </p:txBody>
      </p:sp>
      <p:sp>
        <p:nvSpPr>
          <p:cNvPr id="13" name="Rectangle 12"/>
          <p:cNvSpPr/>
          <p:nvPr/>
        </p:nvSpPr>
        <p:spPr bwMode="auto">
          <a:xfrm>
            <a:off x="603727" y="3390046"/>
            <a:ext cx="696913" cy="2038350"/>
          </a:xfrm>
          <a:prstGeom prst="rect">
            <a:avLst/>
          </a:prstGeom>
          <a:solidFill>
            <a:schemeClr val="accent1"/>
          </a:solidFill>
          <a:ln w="12700" cap="flat" cmpd="sng" algn="ctr">
            <a:solidFill>
              <a:schemeClr val="tx1"/>
            </a:solidFill>
            <a:prstDash val="solid"/>
            <a:round/>
            <a:headEnd type="none" w="sm" len="sm"/>
            <a:tailEnd type="triangle" w="lg" len="med"/>
          </a:ln>
          <a:effectLst/>
        </p:spPr>
        <p:txBody>
          <a:bodyPr anchor="ctr"/>
          <a:lstStyle/>
          <a:p>
            <a:pPr algn="ctr">
              <a:defRPr/>
            </a:pPr>
            <a:r>
              <a:rPr lang="fr-FR" sz="1400" dirty="0">
                <a:latin typeface="+mn-lt"/>
                <a:ea typeface="+mn-ea"/>
              </a:rPr>
              <a:t>NS</a:t>
            </a:r>
          </a:p>
        </p:txBody>
      </p:sp>
      <p:sp>
        <p:nvSpPr>
          <p:cNvPr id="14" name="Rectangle 13"/>
          <p:cNvSpPr/>
          <p:nvPr/>
        </p:nvSpPr>
        <p:spPr bwMode="auto">
          <a:xfrm>
            <a:off x="603727" y="3028096"/>
            <a:ext cx="700088" cy="361950"/>
          </a:xfrm>
          <a:prstGeom prst="rect">
            <a:avLst/>
          </a:prstGeom>
          <a:solidFill>
            <a:schemeClr val="accent2">
              <a:lumMod val="20000"/>
              <a:lumOff val="80000"/>
            </a:schemeClr>
          </a:solidFill>
          <a:ln w="12700" cap="flat" cmpd="sng" algn="ctr">
            <a:solidFill>
              <a:schemeClr val="tx1"/>
            </a:solidFill>
            <a:prstDash val="solid"/>
            <a:round/>
            <a:headEnd type="none" w="sm" len="sm"/>
            <a:tailEnd type="triangle" w="lg" len="med"/>
          </a:ln>
          <a:effectLst/>
        </p:spPr>
        <p:txBody>
          <a:bodyPr anchor="ctr"/>
          <a:lstStyle/>
          <a:p>
            <a:pPr algn="ctr">
              <a:defRPr/>
            </a:pPr>
            <a:r>
              <a:rPr lang="fr-FR" sz="1400" dirty="0">
                <a:latin typeface="+mn-lt"/>
                <a:ea typeface="+mn-ea"/>
              </a:rPr>
              <a:t>P&lt;0.05</a:t>
            </a:r>
          </a:p>
        </p:txBody>
      </p:sp>
      <p:sp>
        <p:nvSpPr>
          <p:cNvPr id="15" name="ZoneTexte 14"/>
          <p:cNvSpPr txBox="1"/>
          <p:nvPr/>
        </p:nvSpPr>
        <p:spPr>
          <a:xfrm>
            <a:off x="1299052" y="2994759"/>
            <a:ext cx="693738" cy="460375"/>
          </a:xfrm>
          <a:prstGeom prst="rect">
            <a:avLst/>
          </a:prstGeom>
          <a:noFill/>
        </p:spPr>
        <p:txBody>
          <a:bodyPr wrap="none">
            <a:spAutoFit/>
          </a:bodyPr>
          <a:lstStyle/>
          <a:p>
            <a:pPr>
              <a:defRPr/>
            </a:pPr>
            <a:r>
              <a:rPr lang="fr-FR" dirty="0">
                <a:latin typeface="+mn-lt"/>
                <a:ea typeface="+mn-ea"/>
              </a:rPr>
              <a:t>N=5</a:t>
            </a:r>
          </a:p>
        </p:txBody>
      </p:sp>
      <p:sp>
        <p:nvSpPr>
          <p:cNvPr id="16" name="ZoneTexte 15"/>
          <p:cNvSpPr txBox="1"/>
          <p:nvPr/>
        </p:nvSpPr>
        <p:spPr>
          <a:xfrm>
            <a:off x="1322865" y="4225071"/>
            <a:ext cx="847725" cy="460375"/>
          </a:xfrm>
          <a:prstGeom prst="rect">
            <a:avLst/>
          </a:prstGeom>
          <a:noFill/>
        </p:spPr>
        <p:txBody>
          <a:bodyPr wrap="none">
            <a:spAutoFit/>
          </a:bodyPr>
          <a:lstStyle/>
          <a:p>
            <a:pPr>
              <a:defRPr/>
            </a:pPr>
            <a:r>
              <a:rPr lang="fr-FR" dirty="0">
                <a:latin typeface="+mn-lt"/>
                <a:ea typeface="+mn-ea"/>
              </a:rPr>
              <a:t>N=95</a:t>
            </a:r>
          </a:p>
        </p:txBody>
      </p:sp>
      <p:sp>
        <p:nvSpPr>
          <p:cNvPr id="17" name="ZoneTexte 16"/>
          <p:cNvSpPr txBox="1"/>
          <p:nvPr/>
        </p:nvSpPr>
        <p:spPr>
          <a:xfrm>
            <a:off x="551340" y="5418871"/>
            <a:ext cx="1004887" cy="461963"/>
          </a:xfrm>
          <a:prstGeom prst="rect">
            <a:avLst/>
          </a:prstGeom>
          <a:noFill/>
        </p:spPr>
        <p:txBody>
          <a:bodyPr wrap="none">
            <a:spAutoFit/>
          </a:bodyPr>
          <a:lstStyle/>
          <a:p>
            <a:pPr>
              <a:defRPr/>
            </a:pPr>
            <a:r>
              <a:rPr lang="fr-FR" dirty="0">
                <a:latin typeface="+mn-lt"/>
                <a:ea typeface="+mn-ea"/>
              </a:rPr>
              <a:t>N=100</a:t>
            </a:r>
          </a:p>
        </p:txBody>
      </p:sp>
      <p:sp>
        <p:nvSpPr>
          <p:cNvPr id="19" name="ZoneTexte 18"/>
          <p:cNvSpPr txBox="1"/>
          <p:nvPr/>
        </p:nvSpPr>
        <p:spPr>
          <a:xfrm>
            <a:off x="532290" y="2594709"/>
            <a:ext cx="766762" cy="338137"/>
          </a:xfrm>
          <a:prstGeom prst="rect">
            <a:avLst/>
          </a:prstGeom>
          <a:noFill/>
        </p:spPr>
        <p:txBody>
          <a:bodyPr wrap="none">
            <a:spAutoFit/>
          </a:bodyPr>
          <a:lstStyle/>
          <a:p>
            <a:pPr>
              <a:defRPr/>
            </a:pPr>
            <a:r>
              <a:rPr lang="fr-FR" sz="1600" dirty="0">
                <a:latin typeface="+mn-lt"/>
                <a:ea typeface="+mn-ea"/>
              </a:rPr>
              <a:t>1</a:t>
            </a:r>
            <a:r>
              <a:rPr lang="fr-FR" sz="1600" baseline="30000" dirty="0">
                <a:latin typeface="+mn-lt"/>
                <a:ea typeface="+mn-ea"/>
              </a:rPr>
              <a:t>er</a:t>
            </a:r>
            <a:r>
              <a:rPr lang="fr-FR" sz="1600" dirty="0">
                <a:latin typeface="+mn-lt"/>
                <a:ea typeface="+mn-ea"/>
              </a:rPr>
              <a:t> test</a:t>
            </a:r>
          </a:p>
        </p:txBody>
      </p:sp>
      <p:sp>
        <p:nvSpPr>
          <p:cNvPr id="20" name="Rectangle 19"/>
          <p:cNvSpPr/>
          <p:nvPr/>
        </p:nvSpPr>
        <p:spPr bwMode="auto">
          <a:xfrm>
            <a:off x="2445227" y="3390046"/>
            <a:ext cx="696913" cy="2038350"/>
          </a:xfrm>
          <a:prstGeom prst="rect">
            <a:avLst/>
          </a:prstGeom>
          <a:solidFill>
            <a:schemeClr val="accent1"/>
          </a:solidFill>
          <a:ln w="12700" cap="flat" cmpd="sng" algn="ctr">
            <a:solidFill>
              <a:schemeClr val="tx1"/>
            </a:solidFill>
            <a:prstDash val="solid"/>
            <a:round/>
            <a:headEnd type="none" w="sm" len="sm"/>
            <a:tailEnd type="triangle" w="lg" len="med"/>
          </a:ln>
          <a:effectLst/>
        </p:spPr>
        <p:txBody>
          <a:bodyPr anchor="ctr"/>
          <a:lstStyle/>
          <a:p>
            <a:pPr algn="ctr">
              <a:defRPr/>
            </a:pPr>
            <a:r>
              <a:rPr lang="fr-FR" sz="1400" dirty="0">
                <a:latin typeface="+mn-lt"/>
                <a:ea typeface="+mn-ea"/>
              </a:rPr>
              <a:t>NS</a:t>
            </a:r>
          </a:p>
        </p:txBody>
      </p:sp>
      <p:sp>
        <p:nvSpPr>
          <p:cNvPr id="21" name="Rectangle 20"/>
          <p:cNvSpPr/>
          <p:nvPr/>
        </p:nvSpPr>
        <p:spPr bwMode="auto">
          <a:xfrm>
            <a:off x="2445227" y="3390046"/>
            <a:ext cx="700088" cy="325438"/>
          </a:xfrm>
          <a:prstGeom prst="rect">
            <a:avLst/>
          </a:prstGeom>
          <a:solidFill>
            <a:schemeClr val="accent2">
              <a:lumMod val="20000"/>
              <a:lumOff val="80000"/>
            </a:schemeClr>
          </a:solidFill>
          <a:ln w="12700" cap="flat" cmpd="sng" algn="ctr">
            <a:solidFill>
              <a:schemeClr val="tx1"/>
            </a:solidFill>
            <a:prstDash val="solid"/>
            <a:round/>
            <a:headEnd type="none" w="sm" len="sm"/>
            <a:tailEnd type="triangle" w="lg" len="med"/>
          </a:ln>
          <a:effectLst/>
        </p:spPr>
        <p:txBody>
          <a:bodyPr anchor="ctr"/>
          <a:lstStyle/>
          <a:p>
            <a:pPr algn="ctr">
              <a:defRPr/>
            </a:pPr>
            <a:r>
              <a:rPr lang="fr-FR" sz="1400" dirty="0">
                <a:latin typeface="+mn-lt"/>
                <a:ea typeface="+mn-ea"/>
              </a:rPr>
              <a:t>P&lt;0.05</a:t>
            </a:r>
          </a:p>
        </p:txBody>
      </p:sp>
      <p:sp>
        <p:nvSpPr>
          <p:cNvPr id="22" name="ZoneTexte 21"/>
          <p:cNvSpPr txBox="1"/>
          <p:nvPr/>
        </p:nvSpPr>
        <p:spPr>
          <a:xfrm>
            <a:off x="3164365" y="3340834"/>
            <a:ext cx="565630" cy="369332"/>
          </a:xfrm>
          <a:prstGeom prst="rect">
            <a:avLst/>
          </a:prstGeom>
          <a:noFill/>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FR" sz="1800" dirty="0">
                <a:latin typeface="Calibri" charset="0"/>
              </a:rPr>
              <a:t>N≈5</a:t>
            </a:r>
          </a:p>
        </p:txBody>
      </p:sp>
      <p:sp>
        <p:nvSpPr>
          <p:cNvPr id="23" name="ZoneTexte 22"/>
          <p:cNvSpPr txBox="1"/>
          <p:nvPr/>
        </p:nvSpPr>
        <p:spPr>
          <a:xfrm>
            <a:off x="3164365" y="4225071"/>
            <a:ext cx="786994" cy="369332"/>
          </a:xfrm>
          <a:prstGeom prst="rect">
            <a:avLst/>
          </a:prstGeom>
          <a:noFill/>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FR" sz="1800">
                <a:latin typeface="Calibri" charset="0"/>
              </a:rPr>
              <a:t>N ≈ 90</a:t>
            </a:r>
          </a:p>
        </p:txBody>
      </p:sp>
      <p:sp>
        <p:nvSpPr>
          <p:cNvPr id="24" name="ZoneTexte 23"/>
          <p:cNvSpPr txBox="1"/>
          <p:nvPr/>
        </p:nvSpPr>
        <p:spPr>
          <a:xfrm>
            <a:off x="2451577" y="5428396"/>
            <a:ext cx="849313" cy="461963"/>
          </a:xfrm>
          <a:prstGeom prst="rect">
            <a:avLst/>
          </a:prstGeom>
          <a:noFill/>
        </p:spPr>
        <p:txBody>
          <a:bodyPr wrap="none">
            <a:spAutoFit/>
          </a:bodyPr>
          <a:lstStyle/>
          <a:p>
            <a:pPr>
              <a:defRPr/>
            </a:pPr>
            <a:r>
              <a:rPr lang="fr-FR" dirty="0">
                <a:latin typeface="+mn-lt"/>
                <a:ea typeface="+mn-ea"/>
              </a:rPr>
              <a:t>N=95</a:t>
            </a:r>
          </a:p>
        </p:txBody>
      </p:sp>
      <p:sp>
        <p:nvSpPr>
          <p:cNvPr id="25" name="ZoneTexte 24"/>
          <p:cNvSpPr txBox="1"/>
          <p:nvPr/>
        </p:nvSpPr>
        <p:spPr>
          <a:xfrm>
            <a:off x="2375377" y="2594709"/>
            <a:ext cx="893763" cy="338137"/>
          </a:xfrm>
          <a:prstGeom prst="rect">
            <a:avLst/>
          </a:prstGeom>
          <a:noFill/>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FR" sz="1600">
                <a:latin typeface="Calibri" charset="0"/>
              </a:rPr>
              <a:t>2</a:t>
            </a:r>
            <a:r>
              <a:rPr lang="fr-FR" sz="1600" baseline="30000">
                <a:latin typeface="Calibri" charset="0"/>
              </a:rPr>
              <a:t>ème</a:t>
            </a:r>
            <a:r>
              <a:rPr lang="fr-FR" sz="1600">
                <a:latin typeface="Calibri" charset="0"/>
              </a:rPr>
              <a:t> test</a:t>
            </a:r>
          </a:p>
        </p:txBody>
      </p:sp>
      <p:cxnSp>
        <p:nvCxnSpPr>
          <p:cNvPr id="54295" name="Connecteur droit avec flèche 26"/>
          <p:cNvCxnSpPr>
            <a:cxnSpLocks noChangeShapeType="1"/>
          </p:cNvCxnSpPr>
          <p:nvPr/>
        </p:nvCxnSpPr>
        <p:spPr bwMode="auto">
          <a:xfrm>
            <a:off x="1322865" y="3390046"/>
            <a:ext cx="1098550" cy="0"/>
          </a:xfrm>
          <a:prstGeom prst="straightConnector1">
            <a:avLst/>
          </a:prstGeom>
          <a:noFill/>
          <a:ln w="12700">
            <a:solidFill>
              <a:schemeClr val="tx1"/>
            </a:solidFill>
            <a:round/>
            <a:headEnd type="none" w="sm" len="sm"/>
            <a:tailEnd type="triangle" w="med" len="med"/>
          </a:ln>
        </p:spPr>
      </p:cxnSp>
      <p:cxnSp>
        <p:nvCxnSpPr>
          <p:cNvPr id="54296" name="Connecteur droit avec flèche 28"/>
          <p:cNvCxnSpPr>
            <a:cxnSpLocks noChangeShapeType="1"/>
          </p:cNvCxnSpPr>
          <p:nvPr/>
        </p:nvCxnSpPr>
        <p:spPr bwMode="auto">
          <a:xfrm>
            <a:off x="1322865" y="5428396"/>
            <a:ext cx="1122362" cy="0"/>
          </a:xfrm>
          <a:prstGeom prst="straightConnector1">
            <a:avLst/>
          </a:prstGeom>
          <a:noFill/>
          <a:ln w="12700">
            <a:solidFill>
              <a:schemeClr val="tx1"/>
            </a:solidFill>
            <a:round/>
            <a:headEnd type="none" w="sm" len="sm"/>
            <a:tailEnd type="triangle" w="med" len="med"/>
          </a:ln>
        </p:spPr>
      </p:cxnSp>
      <p:sp>
        <p:nvSpPr>
          <p:cNvPr id="30" name="Accolade fermante 29"/>
          <p:cNvSpPr/>
          <p:nvPr/>
        </p:nvSpPr>
        <p:spPr bwMode="auto">
          <a:xfrm>
            <a:off x="7300397" y="2983941"/>
            <a:ext cx="233337" cy="1245869"/>
          </a:xfrm>
          <a:prstGeom prst="rightBrace">
            <a:avLst/>
          </a:prstGeom>
          <a:noFill/>
          <a:ln w="12700" cap="flat" cmpd="sng" algn="ctr">
            <a:solidFill>
              <a:schemeClr val="tx1"/>
            </a:solidFill>
            <a:prstDash val="solid"/>
            <a:round/>
            <a:headEnd type="none" w="sm" len="sm"/>
            <a:tailEnd type="none" w="lg" len="med"/>
          </a:ln>
          <a:effectLst/>
        </p:spPr>
        <p:txBody>
          <a:bodyPr/>
          <a:lstStyle/>
          <a:p>
            <a:pPr>
              <a:defRPr/>
            </a:pPr>
            <a:endParaRPr lang="fr-FR" dirty="0">
              <a:latin typeface="+mn-lt"/>
              <a:ea typeface="+mn-ea"/>
            </a:endParaRPr>
          </a:p>
        </p:txBody>
      </p:sp>
      <p:sp>
        <p:nvSpPr>
          <p:cNvPr id="31" name="ZoneTexte 30"/>
          <p:cNvSpPr txBox="1"/>
          <p:nvPr/>
        </p:nvSpPr>
        <p:spPr>
          <a:xfrm>
            <a:off x="7730386" y="3241872"/>
            <a:ext cx="1413614" cy="738664"/>
          </a:xfrm>
          <a:prstGeom prst="rect">
            <a:avLst/>
          </a:prstGeom>
          <a:noFill/>
        </p:spPr>
        <p:txBody>
          <a:bodyPr wrap="squar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FR" sz="1400" dirty="0">
                <a:latin typeface="Calibri" charset="0"/>
              </a:rPr>
              <a:t>5+5+5+4 = 19</a:t>
            </a:r>
          </a:p>
          <a:p>
            <a:r>
              <a:rPr lang="fr-FR" sz="1400" dirty="0">
                <a:latin typeface="Calibri" charset="0"/>
              </a:rPr>
              <a:t>résultats « positifs »</a:t>
            </a:r>
          </a:p>
        </p:txBody>
      </p:sp>
      <p:sp>
        <p:nvSpPr>
          <p:cNvPr id="32" name="ZoneTexte 31"/>
          <p:cNvSpPr txBox="1"/>
          <p:nvPr/>
        </p:nvSpPr>
        <p:spPr>
          <a:xfrm>
            <a:off x="1777177" y="1872420"/>
            <a:ext cx="4724445" cy="369332"/>
          </a:xfrm>
          <a:prstGeom prst="rect">
            <a:avLst/>
          </a:prstGeom>
          <a:noFill/>
        </p:spPr>
        <p:txBody>
          <a:bodyPr wrap="none">
            <a:spAutoFit/>
          </a:bodyPr>
          <a:lstStyle/>
          <a:p>
            <a:pPr algn="ctr">
              <a:defRPr/>
            </a:pPr>
            <a:r>
              <a:rPr lang="fr-FR" b="1" dirty="0">
                <a:solidFill>
                  <a:schemeClr val="accent2"/>
                </a:solidFill>
                <a:latin typeface="+mn-lt"/>
                <a:ea typeface="+mn-ea"/>
              </a:rPr>
              <a:t>4 tests par essai (1 test global + 3 sous groupes)</a:t>
            </a:r>
          </a:p>
        </p:txBody>
      </p:sp>
      <p:sp>
        <p:nvSpPr>
          <p:cNvPr id="36" name="ZoneTexte 35"/>
          <p:cNvSpPr txBox="1"/>
          <p:nvPr/>
        </p:nvSpPr>
        <p:spPr>
          <a:xfrm>
            <a:off x="1302227" y="3355121"/>
            <a:ext cx="869950" cy="261938"/>
          </a:xfrm>
          <a:prstGeom prst="rect">
            <a:avLst/>
          </a:prstGeom>
          <a:noFill/>
        </p:spPr>
        <p:txBody>
          <a:bodyPr wrap="none">
            <a:spAutoFit/>
          </a:bodyPr>
          <a:lstStyle/>
          <a:p>
            <a:pPr>
              <a:defRPr/>
            </a:pPr>
            <a:r>
              <a:rPr lang="fr-FR" sz="1100" dirty="0">
                <a:latin typeface="+mn-lt"/>
                <a:ea typeface="+mn-ea"/>
              </a:rPr>
              <a:t>(5% de 100)</a:t>
            </a:r>
          </a:p>
        </p:txBody>
      </p:sp>
      <p:sp>
        <p:nvSpPr>
          <p:cNvPr id="37" name="ZoneTexte 36"/>
          <p:cNvSpPr txBox="1"/>
          <p:nvPr/>
        </p:nvSpPr>
        <p:spPr>
          <a:xfrm>
            <a:off x="3578888" y="3386944"/>
            <a:ext cx="796925" cy="260350"/>
          </a:xfrm>
          <a:prstGeom prst="rect">
            <a:avLst/>
          </a:prstGeom>
          <a:noFill/>
        </p:spPr>
        <p:txBody>
          <a:bodyPr wrap="none">
            <a:spAutoFit/>
          </a:bodyPr>
          <a:lstStyle/>
          <a:p>
            <a:pPr>
              <a:defRPr/>
            </a:pPr>
            <a:r>
              <a:rPr lang="fr-FR" sz="1100" dirty="0">
                <a:latin typeface="+mn-lt"/>
                <a:ea typeface="+mn-ea"/>
              </a:rPr>
              <a:t>(5% de 95)</a:t>
            </a:r>
          </a:p>
        </p:txBody>
      </p:sp>
      <p:sp>
        <p:nvSpPr>
          <p:cNvPr id="33" name="Rectangle 32"/>
          <p:cNvSpPr/>
          <p:nvPr/>
        </p:nvSpPr>
        <p:spPr bwMode="auto">
          <a:xfrm>
            <a:off x="4233788" y="3996767"/>
            <a:ext cx="696913" cy="1451581"/>
          </a:xfrm>
          <a:prstGeom prst="rect">
            <a:avLst/>
          </a:prstGeom>
          <a:solidFill>
            <a:schemeClr val="accent1"/>
          </a:solidFill>
          <a:ln w="12700" cap="flat" cmpd="sng" algn="ctr">
            <a:solidFill>
              <a:schemeClr val="tx1"/>
            </a:solidFill>
            <a:prstDash val="solid"/>
            <a:round/>
            <a:headEnd type="none" w="sm" len="sm"/>
            <a:tailEnd type="triangle" w="lg" len="med"/>
          </a:ln>
          <a:effectLst/>
        </p:spPr>
        <p:txBody>
          <a:bodyPr anchor="ctr"/>
          <a:lstStyle/>
          <a:p>
            <a:pPr algn="ctr">
              <a:defRPr/>
            </a:pPr>
            <a:r>
              <a:rPr lang="fr-FR" sz="1400" dirty="0">
                <a:latin typeface="+mn-lt"/>
                <a:ea typeface="+mn-ea"/>
              </a:rPr>
              <a:t>NS</a:t>
            </a:r>
          </a:p>
        </p:txBody>
      </p:sp>
      <p:sp>
        <p:nvSpPr>
          <p:cNvPr id="38" name="Rectangle 37"/>
          <p:cNvSpPr/>
          <p:nvPr/>
        </p:nvSpPr>
        <p:spPr bwMode="auto">
          <a:xfrm>
            <a:off x="4233788" y="3713847"/>
            <a:ext cx="700088" cy="282920"/>
          </a:xfrm>
          <a:prstGeom prst="rect">
            <a:avLst/>
          </a:prstGeom>
          <a:solidFill>
            <a:schemeClr val="accent2">
              <a:lumMod val="20000"/>
              <a:lumOff val="80000"/>
            </a:schemeClr>
          </a:solidFill>
          <a:ln w="12700" cap="flat" cmpd="sng" algn="ctr">
            <a:solidFill>
              <a:schemeClr val="tx1"/>
            </a:solidFill>
            <a:prstDash val="solid"/>
            <a:round/>
            <a:headEnd type="none" w="sm" len="sm"/>
            <a:tailEnd type="triangle" w="lg" len="med"/>
          </a:ln>
          <a:effectLst/>
        </p:spPr>
        <p:txBody>
          <a:bodyPr anchor="ctr"/>
          <a:lstStyle/>
          <a:p>
            <a:pPr algn="ctr">
              <a:defRPr/>
            </a:pPr>
            <a:r>
              <a:rPr lang="fr-FR" sz="1400" dirty="0">
                <a:latin typeface="+mn-lt"/>
                <a:ea typeface="+mn-ea"/>
              </a:rPr>
              <a:t>P&lt;0.05</a:t>
            </a:r>
          </a:p>
        </p:txBody>
      </p:sp>
      <p:sp>
        <p:nvSpPr>
          <p:cNvPr id="39" name="ZoneTexte 38"/>
          <p:cNvSpPr txBox="1"/>
          <p:nvPr/>
        </p:nvSpPr>
        <p:spPr>
          <a:xfrm>
            <a:off x="4999673" y="3649053"/>
            <a:ext cx="565630" cy="369332"/>
          </a:xfrm>
          <a:prstGeom prst="rect">
            <a:avLst/>
          </a:prstGeom>
          <a:noFill/>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FR" sz="1800" dirty="0">
                <a:latin typeface="Calibri" charset="0"/>
              </a:rPr>
              <a:t>N≈5</a:t>
            </a:r>
          </a:p>
        </p:txBody>
      </p:sp>
      <p:sp>
        <p:nvSpPr>
          <p:cNvPr id="40" name="ZoneTexte 39"/>
          <p:cNvSpPr txBox="1"/>
          <p:nvPr/>
        </p:nvSpPr>
        <p:spPr>
          <a:xfrm>
            <a:off x="4929552" y="4377470"/>
            <a:ext cx="786994" cy="369332"/>
          </a:xfrm>
          <a:prstGeom prst="rect">
            <a:avLst/>
          </a:prstGeom>
          <a:noFill/>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FR" sz="1800" dirty="0">
                <a:latin typeface="Calibri" charset="0"/>
              </a:rPr>
              <a:t>N ≈ 85</a:t>
            </a:r>
          </a:p>
        </p:txBody>
      </p:sp>
      <p:sp>
        <p:nvSpPr>
          <p:cNvPr id="41" name="ZoneTexte 40"/>
          <p:cNvSpPr txBox="1"/>
          <p:nvPr/>
        </p:nvSpPr>
        <p:spPr>
          <a:xfrm>
            <a:off x="4240138" y="5448349"/>
            <a:ext cx="682624" cy="369332"/>
          </a:xfrm>
          <a:prstGeom prst="rect">
            <a:avLst/>
          </a:prstGeom>
          <a:noFill/>
        </p:spPr>
        <p:txBody>
          <a:bodyPr wrap="none">
            <a:spAutoFit/>
          </a:bodyPr>
          <a:lstStyle/>
          <a:p>
            <a:pPr>
              <a:defRPr/>
            </a:pPr>
            <a:r>
              <a:rPr lang="fr-FR" dirty="0">
                <a:latin typeface="+mn-lt"/>
                <a:ea typeface="+mn-ea"/>
              </a:rPr>
              <a:t>N=90</a:t>
            </a:r>
          </a:p>
        </p:txBody>
      </p:sp>
      <p:sp>
        <p:nvSpPr>
          <p:cNvPr id="42" name="ZoneTexte 41"/>
          <p:cNvSpPr txBox="1"/>
          <p:nvPr/>
        </p:nvSpPr>
        <p:spPr>
          <a:xfrm>
            <a:off x="4163938" y="2614662"/>
            <a:ext cx="900239" cy="338554"/>
          </a:xfrm>
          <a:prstGeom prst="rect">
            <a:avLst/>
          </a:prstGeom>
          <a:noFill/>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FR" sz="1600" dirty="0">
                <a:latin typeface="Calibri" charset="0"/>
              </a:rPr>
              <a:t>3</a:t>
            </a:r>
            <a:r>
              <a:rPr lang="fr-FR" sz="1600" baseline="30000" dirty="0">
                <a:latin typeface="Calibri" charset="0"/>
              </a:rPr>
              <a:t>ème</a:t>
            </a:r>
            <a:r>
              <a:rPr lang="fr-FR" sz="1600" dirty="0">
                <a:latin typeface="Calibri" charset="0"/>
              </a:rPr>
              <a:t> test</a:t>
            </a:r>
          </a:p>
        </p:txBody>
      </p:sp>
      <p:sp>
        <p:nvSpPr>
          <p:cNvPr id="43" name="ZoneTexte 42"/>
          <p:cNvSpPr txBox="1"/>
          <p:nvPr/>
        </p:nvSpPr>
        <p:spPr>
          <a:xfrm>
            <a:off x="4907765" y="3936683"/>
            <a:ext cx="793625" cy="261610"/>
          </a:xfrm>
          <a:prstGeom prst="rect">
            <a:avLst/>
          </a:prstGeom>
          <a:noFill/>
        </p:spPr>
        <p:txBody>
          <a:bodyPr wrap="none">
            <a:spAutoFit/>
          </a:bodyPr>
          <a:lstStyle/>
          <a:p>
            <a:pPr>
              <a:defRPr/>
            </a:pPr>
            <a:r>
              <a:rPr lang="fr-FR" sz="1100" dirty="0">
                <a:latin typeface="+mn-lt"/>
                <a:ea typeface="+mn-ea"/>
              </a:rPr>
              <a:t>(5% de 90)</a:t>
            </a:r>
          </a:p>
        </p:txBody>
      </p:sp>
      <p:cxnSp>
        <p:nvCxnSpPr>
          <p:cNvPr id="44" name="Connecteur droit avec flèche 26"/>
          <p:cNvCxnSpPr>
            <a:cxnSpLocks noChangeShapeType="1"/>
          </p:cNvCxnSpPr>
          <p:nvPr/>
        </p:nvCxnSpPr>
        <p:spPr bwMode="auto">
          <a:xfrm>
            <a:off x="3165965" y="3721638"/>
            <a:ext cx="1098550" cy="0"/>
          </a:xfrm>
          <a:prstGeom prst="straightConnector1">
            <a:avLst/>
          </a:prstGeom>
          <a:noFill/>
          <a:ln w="12700">
            <a:solidFill>
              <a:schemeClr val="tx1"/>
            </a:solidFill>
            <a:round/>
            <a:headEnd type="none" w="sm" len="sm"/>
            <a:tailEnd type="triangle" w="med" len="med"/>
          </a:ln>
        </p:spPr>
      </p:cxnSp>
      <p:cxnSp>
        <p:nvCxnSpPr>
          <p:cNvPr id="45" name="Connecteur droit avec flèche 28"/>
          <p:cNvCxnSpPr>
            <a:cxnSpLocks noChangeShapeType="1"/>
          </p:cNvCxnSpPr>
          <p:nvPr/>
        </p:nvCxnSpPr>
        <p:spPr bwMode="auto">
          <a:xfrm>
            <a:off x="3134800" y="5432768"/>
            <a:ext cx="1122362" cy="0"/>
          </a:xfrm>
          <a:prstGeom prst="straightConnector1">
            <a:avLst/>
          </a:prstGeom>
          <a:noFill/>
          <a:ln w="12700">
            <a:solidFill>
              <a:schemeClr val="tx1"/>
            </a:solidFill>
            <a:round/>
            <a:headEnd type="none" w="sm" len="sm"/>
            <a:tailEnd type="triangle" w="med" len="med"/>
          </a:ln>
        </p:spPr>
      </p:cxnSp>
      <p:sp>
        <p:nvSpPr>
          <p:cNvPr id="46" name="Rectangle 45"/>
          <p:cNvSpPr/>
          <p:nvPr/>
        </p:nvSpPr>
        <p:spPr bwMode="auto">
          <a:xfrm>
            <a:off x="6030140" y="4261660"/>
            <a:ext cx="696913" cy="1198851"/>
          </a:xfrm>
          <a:prstGeom prst="rect">
            <a:avLst/>
          </a:prstGeom>
          <a:solidFill>
            <a:schemeClr val="accent1"/>
          </a:solidFill>
          <a:ln w="12700" cap="flat" cmpd="sng" algn="ctr">
            <a:solidFill>
              <a:schemeClr val="tx1"/>
            </a:solidFill>
            <a:prstDash val="solid"/>
            <a:round/>
            <a:headEnd type="none" w="sm" len="sm"/>
            <a:tailEnd type="triangle" w="lg" len="med"/>
          </a:ln>
          <a:effectLst/>
        </p:spPr>
        <p:txBody>
          <a:bodyPr anchor="ctr"/>
          <a:lstStyle/>
          <a:p>
            <a:pPr algn="ctr">
              <a:defRPr/>
            </a:pPr>
            <a:r>
              <a:rPr lang="fr-FR" sz="1400" dirty="0">
                <a:latin typeface="+mn-lt"/>
                <a:ea typeface="+mn-ea"/>
              </a:rPr>
              <a:t>NS</a:t>
            </a:r>
          </a:p>
        </p:txBody>
      </p:sp>
      <p:sp>
        <p:nvSpPr>
          <p:cNvPr id="47" name="Rectangle 46"/>
          <p:cNvSpPr/>
          <p:nvPr/>
        </p:nvSpPr>
        <p:spPr bwMode="auto">
          <a:xfrm>
            <a:off x="6030140" y="4006485"/>
            <a:ext cx="700088" cy="282920"/>
          </a:xfrm>
          <a:prstGeom prst="rect">
            <a:avLst/>
          </a:prstGeom>
          <a:solidFill>
            <a:schemeClr val="accent2">
              <a:lumMod val="20000"/>
              <a:lumOff val="80000"/>
            </a:schemeClr>
          </a:solidFill>
          <a:ln w="12700" cap="flat" cmpd="sng" algn="ctr">
            <a:solidFill>
              <a:schemeClr val="tx1"/>
            </a:solidFill>
            <a:prstDash val="solid"/>
            <a:round/>
            <a:headEnd type="none" w="sm" len="sm"/>
            <a:tailEnd type="triangle" w="lg" len="med"/>
          </a:ln>
          <a:effectLst/>
        </p:spPr>
        <p:txBody>
          <a:bodyPr anchor="ctr"/>
          <a:lstStyle/>
          <a:p>
            <a:pPr algn="ctr">
              <a:defRPr/>
            </a:pPr>
            <a:r>
              <a:rPr lang="fr-FR" sz="1400" dirty="0">
                <a:latin typeface="+mn-lt"/>
                <a:ea typeface="+mn-ea"/>
              </a:rPr>
              <a:t>P&lt;0.05</a:t>
            </a:r>
          </a:p>
        </p:txBody>
      </p:sp>
      <p:sp>
        <p:nvSpPr>
          <p:cNvPr id="48" name="ZoneTexte 47"/>
          <p:cNvSpPr txBox="1"/>
          <p:nvPr/>
        </p:nvSpPr>
        <p:spPr>
          <a:xfrm>
            <a:off x="6796025" y="3933900"/>
            <a:ext cx="565630" cy="369332"/>
          </a:xfrm>
          <a:prstGeom prst="rect">
            <a:avLst/>
          </a:prstGeom>
          <a:noFill/>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FR" sz="1800" dirty="0">
                <a:latin typeface="Calibri" charset="0"/>
              </a:rPr>
              <a:t>N≈4</a:t>
            </a:r>
          </a:p>
        </p:txBody>
      </p:sp>
      <p:sp>
        <p:nvSpPr>
          <p:cNvPr id="49" name="ZoneTexte 48"/>
          <p:cNvSpPr txBox="1"/>
          <p:nvPr/>
        </p:nvSpPr>
        <p:spPr>
          <a:xfrm>
            <a:off x="6733695" y="4779181"/>
            <a:ext cx="786994" cy="369332"/>
          </a:xfrm>
          <a:prstGeom prst="rect">
            <a:avLst/>
          </a:prstGeom>
          <a:noFill/>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FR" sz="1800" dirty="0">
                <a:latin typeface="Calibri" charset="0"/>
              </a:rPr>
              <a:t>N ≈ 81</a:t>
            </a:r>
          </a:p>
        </p:txBody>
      </p:sp>
      <p:sp>
        <p:nvSpPr>
          <p:cNvPr id="50" name="ZoneTexte 49"/>
          <p:cNvSpPr txBox="1"/>
          <p:nvPr/>
        </p:nvSpPr>
        <p:spPr>
          <a:xfrm>
            <a:off x="6704118" y="4229321"/>
            <a:ext cx="793625" cy="261610"/>
          </a:xfrm>
          <a:prstGeom prst="rect">
            <a:avLst/>
          </a:prstGeom>
          <a:noFill/>
        </p:spPr>
        <p:txBody>
          <a:bodyPr wrap="none">
            <a:spAutoFit/>
          </a:bodyPr>
          <a:lstStyle/>
          <a:p>
            <a:pPr>
              <a:defRPr/>
            </a:pPr>
            <a:r>
              <a:rPr lang="fr-FR" sz="1100" dirty="0">
                <a:latin typeface="+mn-lt"/>
                <a:ea typeface="+mn-ea"/>
              </a:rPr>
              <a:t>(5% de 85)</a:t>
            </a:r>
          </a:p>
        </p:txBody>
      </p:sp>
      <p:cxnSp>
        <p:nvCxnSpPr>
          <p:cNvPr id="51" name="Connecteur droit avec flèche 26"/>
          <p:cNvCxnSpPr>
            <a:cxnSpLocks noChangeShapeType="1"/>
          </p:cNvCxnSpPr>
          <p:nvPr/>
        </p:nvCxnSpPr>
        <p:spPr bwMode="auto">
          <a:xfrm>
            <a:off x="4931152" y="3998694"/>
            <a:ext cx="1098550" cy="0"/>
          </a:xfrm>
          <a:prstGeom prst="straightConnector1">
            <a:avLst/>
          </a:prstGeom>
          <a:noFill/>
          <a:ln w="12700">
            <a:solidFill>
              <a:schemeClr val="tx1"/>
            </a:solidFill>
            <a:round/>
            <a:headEnd type="none" w="sm" len="sm"/>
            <a:tailEnd type="triangle" w="med" len="med"/>
          </a:ln>
        </p:spPr>
      </p:cxnSp>
      <p:cxnSp>
        <p:nvCxnSpPr>
          <p:cNvPr id="52" name="Connecteur droit avec flèche 28"/>
          <p:cNvCxnSpPr>
            <a:cxnSpLocks noChangeShapeType="1"/>
          </p:cNvCxnSpPr>
          <p:nvPr/>
        </p:nvCxnSpPr>
        <p:spPr bwMode="auto">
          <a:xfrm>
            <a:off x="4931152" y="5444931"/>
            <a:ext cx="1122362" cy="0"/>
          </a:xfrm>
          <a:prstGeom prst="straightConnector1">
            <a:avLst/>
          </a:prstGeom>
          <a:noFill/>
          <a:ln w="12700">
            <a:solidFill>
              <a:schemeClr val="tx1"/>
            </a:solidFill>
            <a:round/>
            <a:headEnd type="none" w="sm" len="sm"/>
            <a:tailEnd type="triangle" w="med" len="med"/>
          </a:ln>
        </p:spPr>
      </p:cxnSp>
      <p:sp>
        <p:nvSpPr>
          <p:cNvPr id="53" name="ZoneTexte 52"/>
          <p:cNvSpPr txBox="1"/>
          <p:nvPr/>
        </p:nvSpPr>
        <p:spPr>
          <a:xfrm>
            <a:off x="6020908" y="5444929"/>
            <a:ext cx="682624" cy="369332"/>
          </a:xfrm>
          <a:prstGeom prst="rect">
            <a:avLst/>
          </a:prstGeom>
          <a:noFill/>
        </p:spPr>
        <p:txBody>
          <a:bodyPr wrap="none">
            <a:spAutoFit/>
          </a:bodyPr>
          <a:lstStyle/>
          <a:p>
            <a:pPr>
              <a:defRPr/>
            </a:pPr>
            <a:r>
              <a:rPr lang="fr-FR" dirty="0">
                <a:latin typeface="+mn-lt"/>
                <a:ea typeface="+mn-ea"/>
              </a:rPr>
              <a:t>N=85</a:t>
            </a:r>
          </a:p>
        </p:txBody>
      </p:sp>
      <p:sp>
        <p:nvSpPr>
          <p:cNvPr id="54" name="ZoneTexte 53"/>
          <p:cNvSpPr txBox="1"/>
          <p:nvPr/>
        </p:nvSpPr>
        <p:spPr>
          <a:xfrm>
            <a:off x="5983664" y="2619033"/>
            <a:ext cx="900239" cy="338554"/>
          </a:xfrm>
          <a:prstGeom prst="rect">
            <a:avLst/>
          </a:prstGeom>
          <a:noFill/>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FR" sz="1600" dirty="0">
                <a:latin typeface="Calibri" charset="0"/>
              </a:rPr>
              <a:t>4</a:t>
            </a:r>
            <a:r>
              <a:rPr lang="fr-FR" sz="1600" baseline="30000" dirty="0">
                <a:latin typeface="Calibri" charset="0"/>
              </a:rPr>
              <a:t>ème</a:t>
            </a:r>
            <a:r>
              <a:rPr lang="fr-FR" sz="1600" dirty="0">
                <a:latin typeface="Calibri" charset="0"/>
              </a:rPr>
              <a:t> test</a:t>
            </a:r>
          </a:p>
        </p:txBody>
      </p:sp>
    </p:spTree>
    <p:extLst>
      <p:ext uri="{BB962C8B-B14F-4D97-AF65-F5344CB8AC3E}">
        <p14:creationId xmlns:p14="http://schemas.microsoft.com/office/powerpoint/2010/main" val="303211684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7192EB-D6FF-40AC-BF99-31080613AE95}"/>
              </a:ext>
            </a:extLst>
          </p:cNvPr>
          <p:cNvSpPr>
            <a:spLocks noGrp="1"/>
          </p:cNvSpPr>
          <p:nvPr>
            <p:ph type="title"/>
            <p:custDataLst>
              <p:tags r:id="rId1"/>
            </p:custDataLst>
          </p:nvPr>
        </p:nvSpPr>
        <p:spPr/>
        <p:txBody>
          <a:bodyPr/>
          <a:lstStyle/>
          <a:p>
            <a:endParaRPr lang="fr-FR"/>
          </a:p>
        </p:txBody>
      </p:sp>
      <p:pic>
        <p:nvPicPr>
          <p:cNvPr id="3" name="Image 2">
            <a:extLst>
              <a:ext uri="{FF2B5EF4-FFF2-40B4-BE49-F238E27FC236}">
                <a16:creationId xmlns:a16="http://schemas.microsoft.com/office/drawing/2014/main" id="{08EA0769-BF77-4F7B-8296-72A7FFFAA860}"/>
              </a:ext>
            </a:extLst>
          </p:cNvPr>
          <p:cNvPicPr>
            <a:picLocks noChangeAspect="1"/>
          </p:cNvPicPr>
          <p:nvPr>
            <p:custDataLst>
              <p:tags r:id="rId2"/>
            </p:custDataLst>
          </p:nvPr>
        </p:nvPicPr>
        <p:blipFill>
          <a:blip r:embed="rId9"/>
          <a:stretch>
            <a:fillRect/>
          </a:stretch>
        </p:blipFill>
        <p:spPr>
          <a:xfrm>
            <a:off x="1229770" y="34248"/>
            <a:ext cx="6368706" cy="2240920"/>
          </a:xfrm>
          <a:prstGeom prst="rect">
            <a:avLst/>
          </a:prstGeom>
        </p:spPr>
      </p:pic>
      <p:pic>
        <p:nvPicPr>
          <p:cNvPr id="4" name="Image 3">
            <a:extLst>
              <a:ext uri="{FF2B5EF4-FFF2-40B4-BE49-F238E27FC236}">
                <a16:creationId xmlns:a16="http://schemas.microsoft.com/office/drawing/2014/main" id="{6E1CF370-5DAC-4747-9B23-28497A54F726}"/>
              </a:ext>
            </a:extLst>
          </p:cNvPr>
          <p:cNvPicPr>
            <a:picLocks noChangeAspect="1"/>
          </p:cNvPicPr>
          <p:nvPr>
            <p:custDataLst>
              <p:tags r:id="rId3"/>
            </p:custDataLst>
          </p:nvPr>
        </p:nvPicPr>
        <p:blipFill>
          <a:blip r:embed="rId10"/>
          <a:stretch>
            <a:fillRect/>
          </a:stretch>
        </p:blipFill>
        <p:spPr>
          <a:xfrm>
            <a:off x="121445" y="2662669"/>
            <a:ext cx="3678222" cy="1104657"/>
          </a:xfrm>
          <a:prstGeom prst="rect">
            <a:avLst/>
          </a:prstGeom>
        </p:spPr>
      </p:pic>
      <p:pic>
        <p:nvPicPr>
          <p:cNvPr id="5" name="Image 4">
            <a:extLst>
              <a:ext uri="{FF2B5EF4-FFF2-40B4-BE49-F238E27FC236}">
                <a16:creationId xmlns:a16="http://schemas.microsoft.com/office/drawing/2014/main" id="{FE15AA99-124B-43AA-AB01-22A1F70F013C}"/>
              </a:ext>
            </a:extLst>
          </p:cNvPr>
          <p:cNvPicPr>
            <a:picLocks noChangeAspect="1"/>
          </p:cNvPicPr>
          <p:nvPr>
            <p:custDataLst>
              <p:tags r:id="rId4"/>
            </p:custDataLst>
          </p:nvPr>
        </p:nvPicPr>
        <p:blipFill>
          <a:blip r:embed="rId11"/>
          <a:stretch>
            <a:fillRect/>
          </a:stretch>
        </p:blipFill>
        <p:spPr>
          <a:xfrm>
            <a:off x="121445" y="4342984"/>
            <a:ext cx="3523250" cy="1847503"/>
          </a:xfrm>
          <a:prstGeom prst="rect">
            <a:avLst/>
          </a:prstGeom>
        </p:spPr>
      </p:pic>
      <p:pic>
        <p:nvPicPr>
          <p:cNvPr id="6" name="Image 5">
            <a:extLst>
              <a:ext uri="{FF2B5EF4-FFF2-40B4-BE49-F238E27FC236}">
                <a16:creationId xmlns:a16="http://schemas.microsoft.com/office/drawing/2014/main" id="{E9087983-0FA2-4D47-898C-6DA1160CBAC6}"/>
              </a:ext>
            </a:extLst>
          </p:cNvPr>
          <p:cNvPicPr>
            <a:picLocks noChangeAspect="1"/>
          </p:cNvPicPr>
          <p:nvPr>
            <p:custDataLst>
              <p:tags r:id="rId5"/>
            </p:custDataLst>
          </p:nvPr>
        </p:nvPicPr>
        <p:blipFill>
          <a:blip r:embed="rId12"/>
          <a:stretch>
            <a:fillRect/>
          </a:stretch>
        </p:blipFill>
        <p:spPr>
          <a:xfrm>
            <a:off x="4064590" y="2469521"/>
            <a:ext cx="4989719" cy="2113312"/>
          </a:xfrm>
          <a:prstGeom prst="rect">
            <a:avLst/>
          </a:prstGeom>
        </p:spPr>
      </p:pic>
      <p:pic>
        <p:nvPicPr>
          <p:cNvPr id="7" name="Image 6">
            <a:extLst>
              <a:ext uri="{FF2B5EF4-FFF2-40B4-BE49-F238E27FC236}">
                <a16:creationId xmlns:a16="http://schemas.microsoft.com/office/drawing/2014/main" id="{0E8A43E9-7877-4D46-B354-ACC25BCE2813}"/>
              </a:ext>
            </a:extLst>
          </p:cNvPr>
          <p:cNvPicPr>
            <a:picLocks noChangeAspect="1"/>
          </p:cNvPicPr>
          <p:nvPr>
            <p:custDataLst>
              <p:tags r:id="rId6"/>
            </p:custDataLst>
          </p:nvPr>
        </p:nvPicPr>
        <p:blipFill>
          <a:blip r:embed="rId13"/>
          <a:stretch>
            <a:fillRect/>
          </a:stretch>
        </p:blipFill>
        <p:spPr>
          <a:xfrm>
            <a:off x="3909618" y="4548676"/>
            <a:ext cx="5080977" cy="2181308"/>
          </a:xfrm>
          <a:prstGeom prst="rect">
            <a:avLst/>
          </a:prstGeom>
        </p:spPr>
      </p:pic>
      <p:sp>
        <p:nvSpPr>
          <p:cNvPr id="8" name="ZoneTexte 7">
            <a:extLst>
              <a:ext uri="{FF2B5EF4-FFF2-40B4-BE49-F238E27FC236}">
                <a16:creationId xmlns:a16="http://schemas.microsoft.com/office/drawing/2014/main" id="{4211AC51-4695-4A59-9F24-271D44530952}"/>
              </a:ext>
            </a:extLst>
          </p:cNvPr>
          <p:cNvSpPr txBox="1"/>
          <p:nvPr>
            <p:custDataLst>
              <p:tags r:id="rId7"/>
            </p:custDataLst>
          </p:nvPr>
        </p:nvSpPr>
        <p:spPr>
          <a:xfrm>
            <a:off x="548640" y="6260068"/>
            <a:ext cx="2540567" cy="369332"/>
          </a:xfrm>
          <a:prstGeom prst="rect">
            <a:avLst/>
          </a:prstGeom>
          <a:noFill/>
        </p:spPr>
        <p:txBody>
          <a:bodyPr wrap="none" rtlCol="0">
            <a:spAutoFit/>
          </a:bodyPr>
          <a:lstStyle/>
          <a:p>
            <a:r>
              <a:rPr lang="fr-FR" dirty="0"/>
              <a:t>67 comparaisons au total</a:t>
            </a:r>
          </a:p>
        </p:txBody>
      </p:sp>
    </p:spTree>
    <p:extLst>
      <p:ext uri="{BB962C8B-B14F-4D97-AF65-F5344CB8AC3E}">
        <p14:creationId xmlns:p14="http://schemas.microsoft.com/office/powerpoint/2010/main" val="419182025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A1851F-EFF4-4262-BE36-5C3570301CC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F9F48938-044F-41F7-960C-5CDD7BB84270}"/>
              </a:ext>
            </a:extLst>
          </p:cNvPr>
          <p:cNvSpPr>
            <a:spLocks noGrp="1"/>
          </p:cNvSpPr>
          <p:nvPr>
            <p:ph idx="1"/>
          </p:nvPr>
        </p:nvSpPr>
        <p:spPr/>
        <p:txBody>
          <a:bodyPr/>
          <a:lstStyle/>
          <a:p>
            <a:r>
              <a:rPr lang="fr-FR" dirty="0"/>
              <a:t>On veut contrôler le risque alpha de l’essai à &lt;5% bilatéral</a:t>
            </a:r>
          </a:p>
          <a:p>
            <a:pPr lvl="1"/>
            <a:r>
              <a:rPr lang="fr-FR" dirty="0"/>
              <a:t>Un seul test et p&lt;0.05</a:t>
            </a:r>
          </a:p>
          <a:p>
            <a:pPr lvl="1"/>
            <a:r>
              <a:rPr lang="fr-FR" dirty="0"/>
              <a:t>Ou, si multiplicité, une méthode de contrôle strict du risque alpha global</a:t>
            </a:r>
          </a:p>
          <a:p>
            <a:pPr lvl="2"/>
            <a:r>
              <a:rPr lang="fr-FR" dirty="0"/>
              <a:t>Répartition : </a:t>
            </a:r>
            <a:r>
              <a:rPr lang="fr-FR" dirty="0" err="1"/>
              <a:t>co</a:t>
            </a:r>
            <a:r>
              <a:rPr lang="fr-FR" dirty="0"/>
              <a:t> </a:t>
            </a:r>
            <a:r>
              <a:rPr lang="fr-FR" dirty="0" err="1"/>
              <a:t>primary</a:t>
            </a:r>
            <a:r>
              <a:rPr lang="fr-FR" dirty="0"/>
              <a:t> </a:t>
            </a:r>
            <a:r>
              <a:rPr lang="fr-FR" dirty="0" err="1"/>
              <a:t>endpoint</a:t>
            </a:r>
            <a:r>
              <a:rPr lang="fr-FR" dirty="0"/>
              <a:t>, dose</a:t>
            </a:r>
          </a:p>
          <a:p>
            <a:pPr lvl="2"/>
            <a:r>
              <a:rPr lang="fr-FR" dirty="0"/>
              <a:t>Hiérarchisation</a:t>
            </a:r>
          </a:p>
          <a:p>
            <a:endParaRPr lang="fr-FR" dirty="0"/>
          </a:p>
          <a:p>
            <a:endParaRPr lang="fr-FR" dirty="0"/>
          </a:p>
        </p:txBody>
      </p:sp>
    </p:spTree>
    <p:extLst>
      <p:ext uri="{BB962C8B-B14F-4D97-AF65-F5344CB8AC3E}">
        <p14:creationId xmlns:p14="http://schemas.microsoft.com/office/powerpoint/2010/main" val="292669047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50599E-D35E-4AAE-B795-D7A691ACAC93}"/>
              </a:ext>
            </a:extLst>
          </p:cNvPr>
          <p:cNvSpPr>
            <a:spLocks noGrp="1"/>
          </p:cNvSpPr>
          <p:nvPr>
            <p:ph type="title"/>
          </p:nvPr>
        </p:nvSpPr>
        <p:spPr/>
        <p:txBody>
          <a:bodyPr/>
          <a:lstStyle/>
          <a:p>
            <a:r>
              <a:rPr lang="fr-FR" dirty="0"/>
              <a:t>Les situations possibles de multiplicité</a:t>
            </a:r>
          </a:p>
        </p:txBody>
      </p:sp>
      <p:sp>
        <p:nvSpPr>
          <p:cNvPr id="3" name="Espace réservé du contenu 2">
            <a:extLst>
              <a:ext uri="{FF2B5EF4-FFF2-40B4-BE49-F238E27FC236}">
                <a16:creationId xmlns:a16="http://schemas.microsoft.com/office/drawing/2014/main" id="{A66E25CF-DB31-4FB1-A3AF-66BD0778F5DF}"/>
              </a:ext>
            </a:extLst>
          </p:cNvPr>
          <p:cNvSpPr>
            <a:spLocks noGrp="1"/>
          </p:cNvSpPr>
          <p:nvPr>
            <p:ph idx="1"/>
          </p:nvPr>
        </p:nvSpPr>
        <p:spPr/>
        <p:txBody>
          <a:bodyPr/>
          <a:lstStyle/>
          <a:p>
            <a:r>
              <a:rPr lang="fr-FR" dirty="0"/>
              <a:t>Essai multidoses, multi-bras</a:t>
            </a:r>
          </a:p>
          <a:p>
            <a:r>
              <a:rPr lang="fr-FR" dirty="0"/>
              <a:t>Multiples critères de jugement</a:t>
            </a:r>
          </a:p>
          <a:p>
            <a:r>
              <a:rPr lang="fr-FR" dirty="0"/>
              <a:t>Analyses en sous-groupes</a:t>
            </a:r>
          </a:p>
          <a:p>
            <a:r>
              <a:rPr lang="fr-FR" dirty="0"/>
              <a:t>(Analyses intermédiaires)</a:t>
            </a:r>
          </a:p>
        </p:txBody>
      </p:sp>
    </p:spTree>
    <p:extLst>
      <p:ext uri="{BB962C8B-B14F-4D97-AF65-F5344CB8AC3E}">
        <p14:creationId xmlns:p14="http://schemas.microsoft.com/office/powerpoint/2010/main" val="116393903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a:extLst>
              <a:ext uri="{FF2B5EF4-FFF2-40B4-BE49-F238E27FC236}">
                <a16:creationId xmlns:a16="http://schemas.microsoft.com/office/drawing/2014/main" id="{B5F7BFCF-2342-4A14-B9A7-5817C7FEC2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6350"/>
            <a:ext cx="8715375"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a:extLst>
              <a:ext uri="{FF2B5EF4-FFF2-40B4-BE49-F238E27FC236}">
                <a16:creationId xmlns:a16="http://schemas.microsoft.com/office/drawing/2014/main" id="{A458E22D-0DE2-451E-B4AC-3245DA468D83}"/>
              </a:ext>
            </a:extLst>
          </p:cNvPr>
          <p:cNvSpPr txBox="1"/>
          <p:nvPr/>
        </p:nvSpPr>
        <p:spPr>
          <a:xfrm>
            <a:off x="6700838" y="6581775"/>
            <a:ext cx="2435225" cy="276225"/>
          </a:xfrm>
          <a:prstGeom prst="rect">
            <a:avLst/>
          </a:prstGeom>
          <a:noFill/>
        </p:spPr>
        <p:txBody>
          <a:bodyPr wrap="none">
            <a:spAutoFit/>
          </a:bodyPr>
          <a:lstStyle/>
          <a:p>
            <a:pPr>
              <a:defRPr/>
            </a:pPr>
            <a:r>
              <a:rPr lang="fr-FR" sz="1200" i="1" dirty="0">
                <a:latin typeface="+mn-lt"/>
                <a:ea typeface="+mn-ea"/>
              </a:rPr>
              <a:t>N </a:t>
            </a:r>
            <a:r>
              <a:rPr lang="fr-FR" sz="1200" i="1" dirty="0" err="1">
                <a:latin typeface="+mn-lt"/>
                <a:ea typeface="+mn-ea"/>
              </a:rPr>
              <a:t>Engl</a:t>
            </a:r>
            <a:r>
              <a:rPr lang="fr-FR" sz="1200" i="1" dirty="0">
                <a:latin typeface="+mn-lt"/>
                <a:ea typeface="+mn-ea"/>
              </a:rPr>
              <a:t> J Med 2008;358:1663-71.</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oneTexte 1">
            <a:extLst>
              <a:ext uri="{FF2B5EF4-FFF2-40B4-BE49-F238E27FC236}">
                <a16:creationId xmlns:a16="http://schemas.microsoft.com/office/drawing/2014/main" id="{CBF57708-E040-4758-8267-E441CE6BC021}"/>
              </a:ext>
            </a:extLst>
          </p:cNvPr>
          <p:cNvSpPr txBox="1">
            <a:spLocks noChangeArrowheads="1"/>
          </p:cNvSpPr>
          <p:nvPr/>
        </p:nvSpPr>
        <p:spPr bwMode="auto">
          <a:xfrm>
            <a:off x="428625" y="2428875"/>
            <a:ext cx="79295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90000"/>
              <a:buFont typeface="Wingdings" panose="05000000000000000000" pitchFamily="2" charset="2"/>
              <a:buChar char="n"/>
              <a:defRPr sz="24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9pPr>
          </a:lstStyle>
          <a:p>
            <a:pPr>
              <a:spcBef>
                <a:spcPct val="0"/>
              </a:spcBef>
              <a:buClrTx/>
              <a:buSzTx/>
              <a:buFontTx/>
              <a:buNone/>
            </a:pPr>
            <a:r>
              <a:rPr lang="fr-FR" altLang="fr-FR">
                <a:latin typeface="Times New Roman" panose="02020603050405020304" pitchFamily="18" charset="0"/>
              </a:rPr>
              <a:t>The </a:t>
            </a:r>
            <a:r>
              <a:rPr lang="en-US" altLang="fr-FR">
                <a:latin typeface="Times New Roman" panose="02020603050405020304" pitchFamily="18" charset="0"/>
              </a:rPr>
              <a:t>significance level used in the pairwise comparisons between the groups receiving experimental treatment and the group receiving standard treatment was 0.017 on the basis of the Bonferroni </a:t>
            </a:r>
            <a:r>
              <a:rPr lang="fr-FR" altLang="fr-FR">
                <a:latin typeface="Times New Roman" panose="02020603050405020304" pitchFamily="18" charset="0"/>
              </a:rPr>
              <a:t>correction for multiple comparisons, corresponding </a:t>
            </a:r>
            <a:r>
              <a:rPr lang="en-US" altLang="fr-FR">
                <a:latin typeface="Times New Roman" panose="02020603050405020304" pitchFamily="18" charset="0"/>
              </a:rPr>
              <a:t>to an overall type I error rate of 0.05.</a:t>
            </a:r>
            <a:endParaRPr lang="fr-FR" altLang="fr-FR">
              <a:latin typeface="Times New Roman" panose="02020603050405020304" pitchFamily="18" charset="0"/>
            </a:endParaRPr>
          </a:p>
        </p:txBody>
      </p:sp>
      <p:sp>
        <p:nvSpPr>
          <p:cNvPr id="3" name="ZoneTexte 2">
            <a:extLst>
              <a:ext uri="{FF2B5EF4-FFF2-40B4-BE49-F238E27FC236}">
                <a16:creationId xmlns:a16="http://schemas.microsoft.com/office/drawing/2014/main" id="{F5EFF0AE-5225-43C2-BEDB-89DFE554F0CF}"/>
              </a:ext>
            </a:extLst>
          </p:cNvPr>
          <p:cNvSpPr txBox="1"/>
          <p:nvPr/>
        </p:nvSpPr>
        <p:spPr>
          <a:xfrm>
            <a:off x="6700838" y="6581775"/>
            <a:ext cx="2435225" cy="276225"/>
          </a:xfrm>
          <a:prstGeom prst="rect">
            <a:avLst/>
          </a:prstGeom>
          <a:noFill/>
        </p:spPr>
        <p:txBody>
          <a:bodyPr wrap="none">
            <a:spAutoFit/>
          </a:bodyPr>
          <a:lstStyle/>
          <a:p>
            <a:pPr>
              <a:defRPr/>
            </a:pPr>
            <a:r>
              <a:rPr lang="fr-FR" sz="1200" i="1" dirty="0">
                <a:latin typeface="+mn-lt"/>
                <a:ea typeface="+mn-ea"/>
              </a:rPr>
              <a:t>N </a:t>
            </a:r>
            <a:r>
              <a:rPr lang="fr-FR" sz="1200" i="1" dirty="0" err="1">
                <a:latin typeface="+mn-lt"/>
                <a:ea typeface="+mn-ea"/>
              </a:rPr>
              <a:t>Engl</a:t>
            </a:r>
            <a:r>
              <a:rPr lang="fr-FR" sz="1200" i="1" dirty="0">
                <a:latin typeface="+mn-lt"/>
                <a:ea typeface="+mn-ea"/>
              </a:rPr>
              <a:t> J Med 2008;358:1663-71.</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re 3">
            <a:extLst>
              <a:ext uri="{FF2B5EF4-FFF2-40B4-BE49-F238E27FC236}">
                <a16:creationId xmlns:a16="http://schemas.microsoft.com/office/drawing/2014/main" id="{02831D92-CBA3-44AA-81E7-B618A5CC8859}"/>
              </a:ext>
            </a:extLst>
          </p:cNvPr>
          <p:cNvSpPr>
            <a:spLocks noGrp="1"/>
          </p:cNvSpPr>
          <p:nvPr>
            <p:ph type="title"/>
          </p:nvPr>
        </p:nvSpPr>
        <p:spPr/>
        <p:txBody>
          <a:bodyPr/>
          <a:lstStyle/>
          <a:p>
            <a:r>
              <a:rPr lang="fr-FR" altLang="fr-FR"/>
              <a:t>Multiplicité des critères de jugement </a:t>
            </a:r>
            <a:br>
              <a:rPr lang="fr-FR" altLang="fr-FR"/>
            </a:br>
            <a:r>
              <a:rPr lang="fr-FR" altLang="fr-FR"/>
              <a:t>Approche classique</a:t>
            </a:r>
          </a:p>
        </p:txBody>
      </p:sp>
      <p:sp>
        <p:nvSpPr>
          <p:cNvPr id="59395" name="Espace réservé du contenu 4">
            <a:extLst>
              <a:ext uri="{FF2B5EF4-FFF2-40B4-BE49-F238E27FC236}">
                <a16:creationId xmlns:a16="http://schemas.microsoft.com/office/drawing/2014/main" id="{A381DC94-77B7-4AE8-8499-D72060F7EE98}"/>
              </a:ext>
            </a:extLst>
          </p:cNvPr>
          <p:cNvSpPr>
            <a:spLocks noGrp="1"/>
          </p:cNvSpPr>
          <p:nvPr>
            <p:ph idx="1"/>
          </p:nvPr>
        </p:nvSpPr>
        <p:spPr/>
        <p:txBody>
          <a:bodyPr/>
          <a:lstStyle/>
          <a:p>
            <a:r>
              <a:rPr lang="fr-FR" altLang="fr-FR" b="1"/>
              <a:t>Critère de jugement primaire </a:t>
            </a:r>
            <a:r>
              <a:rPr lang="fr-FR" altLang="fr-FR">
                <a:sym typeface="Wingdings" panose="05000000000000000000" pitchFamily="2" charset="2"/>
              </a:rPr>
              <a:t> résultat </a:t>
            </a:r>
            <a:r>
              <a:rPr lang="fr-FR" altLang="fr-FR" b="1">
                <a:sym typeface="Wingdings" panose="05000000000000000000" pitchFamily="2" charset="2"/>
              </a:rPr>
              <a:t>démontré</a:t>
            </a:r>
            <a:endParaRPr lang="fr-FR" altLang="fr-FR" b="1"/>
          </a:p>
          <a:p>
            <a:r>
              <a:rPr lang="fr-FR" altLang="fr-FR"/>
              <a:t>Critères de jugements secondaires </a:t>
            </a:r>
            <a:r>
              <a:rPr lang="fr-FR" altLang="fr-FR">
                <a:sym typeface="Wingdings" panose="05000000000000000000" pitchFamily="2" charset="2"/>
              </a:rPr>
              <a:t> résultats </a:t>
            </a:r>
            <a:r>
              <a:rPr lang="fr-FR" altLang="fr-FR" b="1">
                <a:sym typeface="Wingdings" panose="05000000000000000000" pitchFamily="2" charset="2"/>
              </a:rPr>
              <a:t>suggérés</a:t>
            </a:r>
            <a:endParaRPr lang="fr-FR" altLang="fr-FR" b="1"/>
          </a:p>
        </p:txBody>
      </p:sp>
      <p:pic>
        <p:nvPicPr>
          <p:cNvPr id="59396" name="Image 5">
            <a:extLst>
              <a:ext uri="{FF2B5EF4-FFF2-40B4-BE49-F238E27FC236}">
                <a16:creationId xmlns:a16="http://schemas.microsoft.com/office/drawing/2014/main" id="{DF306173-4AB6-4321-9DB2-378594453152}"/>
              </a:ext>
            </a:extLst>
          </p:cNvPr>
          <p:cNvPicPr>
            <a:picLocks noChangeAspect="1"/>
          </p:cNvPicPr>
          <p:nvPr/>
        </p:nvPicPr>
        <p:blipFill>
          <a:blip r:embed="rId2">
            <a:extLst>
              <a:ext uri="{28A0092B-C50C-407E-A947-70E740481C1C}">
                <a14:useLocalDpi xmlns:a14="http://schemas.microsoft.com/office/drawing/2010/main" val="0"/>
              </a:ext>
            </a:extLst>
          </a:blip>
          <a:srcRect b="22572"/>
          <a:stretch>
            <a:fillRect/>
          </a:stretch>
        </p:blipFill>
        <p:spPr bwMode="auto">
          <a:xfrm>
            <a:off x="744538" y="2640013"/>
            <a:ext cx="7340600"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285720" y="285728"/>
            <a:ext cx="8458238" cy="2857513"/>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285720" y="3357562"/>
            <a:ext cx="8483263" cy="1428760"/>
          </a:xfrm>
          <a:prstGeom prst="rect">
            <a:avLst/>
          </a:prstGeom>
          <a:noFill/>
          <a:ln w="9525">
            <a:noFill/>
            <a:miter lim="800000"/>
            <a:headEnd/>
            <a:tailEnd/>
          </a:ln>
        </p:spPr>
      </p:pic>
    </p:spTree>
    <p:extLst>
      <p:ext uri="{BB962C8B-B14F-4D97-AF65-F5344CB8AC3E}">
        <p14:creationId xmlns:p14="http://schemas.microsoft.com/office/powerpoint/2010/main" val="39792560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re 1">
            <a:extLst>
              <a:ext uri="{FF2B5EF4-FFF2-40B4-BE49-F238E27FC236}">
                <a16:creationId xmlns:a16="http://schemas.microsoft.com/office/drawing/2014/main" id="{79B178AB-FE85-446B-8752-1BE37585B2C0}"/>
              </a:ext>
            </a:extLst>
          </p:cNvPr>
          <p:cNvSpPr>
            <a:spLocks noGrp="1"/>
          </p:cNvSpPr>
          <p:nvPr>
            <p:ph type="title"/>
          </p:nvPr>
        </p:nvSpPr>
        <p:spPr/>
        <p:txBody>
          <a:bodyPr/>
          <a:lstStyle/>
          <a:p>
            <a:r>
              <a:rPr lang="fr-FR" altLang="fr-FR"/>
              <a:t>Co-primary endpoint</a:t>
            </a:r>
          </a:p>
        </p:txBody>
      </p:sp>
      <p:pic>
        <p:nvPicPr>
          <p:cNvPr id="61443" name="Image 2">
            <a:extLst>
              <a:ext uri="{FF2B5EF4-FFF2-40B4-BE49-F238E27FC236}">
                <a16:creationId xmlns:a16="http://schemas.microsoft.com/office/drawing/2014/main" id="{17922C0E-573B-47E4-B7CF-95048B6BD47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1773238"/>
            <a:ext cx="5416550"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Image 3">
            <a:extLst>
              <a:ext uri="{FF2B5EF4-FFF2-40B4-BE49-F238E27FC236}">
                <a16:creationId xmlns:a16="http://schemas.microsoft.com/office/drawing/2014/main" id="{30F2E536-B03A-4755-AB69-17B8323DA5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724400"/>
            <a:ext cx="38862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Image 4">
            <a:extLst>
              <a:ext uri="{FF2B5EF4-FFF2-40B4-BE49-F238E27FC236}">
                <a16:creationId xmlns:a16="http://schemas.microsoft.com/office/drawing/2014/main" id="{6D58AD06-A0F8-4519-BEF8-9654EAF65D3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24438" y="4941888"/>
            <a:ext cx="3730625"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16CD14-2BFE-49B3-A8C2-7DB5F8368046}"/>
              </a:ext>
            </a:extLst>
          </p:cNvPr>
          <p:cNvSpPr>
            <a:spLocks noGrp="1"/>
          </p:cNvSpPr>
          <p:nvPr>
            <p:ph type="title"/>
            <p:custDataLst>
              <p:tags r:id="rId1"/>
            </p:custDataLst>
          </p:nvPr>
        </p:nvSpPr>
        <p:spPr/>
        <p:txBody>
          <a:bodyPr/>
          <a:lstStyle/>
          <a:p>
            <a:endParaRPr lang="fr-FR"/>
          </a:p>
        </p:txBody>
      </p:sp>
      <p:sp>
        <p:nvSpPr>
          <p:cNvPr id="3" name="Espace réservé du contenu 2">
            <a:extLst>
              <a:ext uri="{FF2B5EF4-FFF2-40B4-BE49-F238E27FC236}">
                <a16:creationId xmlns:a16="http://schemas.microsoft.com/office/drawing/2014/main" id="{D039E76B-FD5D-4D64-8954-E091F1E9782C}"/>
              </a:ext>
            </a:extLst>
          </p:cNvPr>
          <p:cNvSpPr>
            <a:spLocks noGrp="1"/>
          </p:cNvSpPr>
          <p:nvPr>
            <p:ph idx="1"/>
            <p:custDataLst>
              <p:tags r:id="rId2"/>
            </p:custDataLst>
          </p:nvPr>
        </p:nvSpPr>
        <p:spPr/>
        <p:txBody>
          <a:bodyPr/>
          <a:lstStyle/>
          <a:p>
            <a:endParaRPr lang="fr-FR" dirty="0"/>
          </a:p>
        </p:txBody>
      </p:sp>
      <p:pic>
        <p:nvPicPr>
          <p:cNvPr id="4" name="Image 3">
            <a:extLst>
              <a:ext uri="{FF2B5EF4-FFF2-40B4-BE49-F238E27FC236}">
                <a16:creationId xmlns:a16="http://schemas.microsoft.com/office/drawing/2014/main" id="{991E353D-3809-454F-AA38-DA1BB97F8026}"/>
              </a:ext>
            </a:extLst>
          </p:cNvPr>
          <p:cNvPicPr>
            <a:picLocks noChangeAspect="1"/>
          </p:cNvPicPr>
          <p:nvPr>
            <p:custDataLst>
              <p:tags r:id="rId3"/>
            </p:custDataLst>
          </p:nvPr>
        </p:nvPicPr>
        <p:blipFill>
          <a:blip r:embed="rId7"/>
          <a:stretch>
            <a:fillRect/>
          </a:stretch>
        </p:blipFill>
        <p:spPr>
          <a:xfrm>
            <a:off x="1001748" y="14456"/>
            <a:ext cx="7045254" cy="3370450"/>
          </a:xfrm>
          <a:prstGeom prst="rect">
            <a:avLst/>
          </a:prstGeom>
        </p:spPr>
      </p:pic>
      <p:sp>
        <p:nvSpPr>
          <p:cNvPr id="5" name="Rectangle 4">
            <a:extLst>
              <a:ext uri="{FF2B5EF4-FFF2-40B4-BE49-F238E27FC236}">
                <a16:creationId xmlns:a16="http://schemas.microsoft.com/office/drawing/2014/main" id="{C1EF1919-8E71-4758-B2AC-3769FA49A814}"/>
              </a:ext>
            </a:extLst>
          </p:cNvPr>
          <p:cNvSpPr/>
          <p:nvPr>
            <p:custDataLst>
              <p:tags r:id="rId4"/>
            </p:custDataLst>
          </p:nvPr>
        </p:nvSpPr>
        <p:spPr>
          <a:xfrm>
            <a:off x="6686844" y="3384906"/>
            <a:ext cx="2434155" cy="430887"/>
          </a:xfrm>
          <a:prstGeom prst="rect">
            <a:avLst/>
          </a:prstGeom>
        </p:spPr>
        <p:txBody>
          <a:bodyPr wrap="square">
            <a:spAutoFit/>
          </a:bodyPr>
          <a:lstStyle/>
          <a:p>
            <a:r>
              <a:rPr lang="fr-FR" sz="1100" b="1" dirty="0">
                <a:solidFill>
                  <a:srgbClr val="5A5A5A"/>
                </a:solidFill>
                <a:latin typeface="OTNEJMScalaSansLF-Bold"/>
              </a:rPr>
              <a:t>N </a:t>
            </a:r>
            <a:r>
              <a:rPr lang="fr-FR" sz="1100" b="1" dirty="0" err="1">
                <a:solidFill>
                  <a:srgbClr val="5A5A5A"/>
                </a:solidFill>
                <a:latin typeface="OTNEJMScalaSansLF-Bold"/>
              </a:rPr>
              <a:t>Engl</a:t>
            </a:r>
            <a:r>
              <a:rPr lang="fr-FR" sz="1100" b="1" dirty="0">
                <a:solidFill>
                  <a:srgbClr val="5A5A5A"/>
                </a:solidFill>
                <a:latin typeface="OTNEJMScalaSansLF-Bold"/>
              </a:rPr>
              <a:t> J Med 2017;376:1713-22.</a:t>
            </a:r>
          </a:p>
          <a:p>
            <a:r>
              <a:rPr lang="fr-FR" sz="1100" b="1" dirty="0">
                <a:solidFill>
                  <a:srgbClr val="5A5A5A"/>
                </a:solidFill>
                <a:latin typeface="OTNEJMScalaSansLF-Bold"/>
              </a:rPr>
              <a:t>DOI: 10.1056/NEJMoa1615664</a:t>
            </a:r>
            <a:endParaRPr lang="fr-FR" sz="3200" dirty="0"/>
          </a:p>
        </p:txBody>
      </p:sp>
      <p:sp>
        <p:nvSpPr>
          <p:cNvPr id="6" name="ZoneTexte 5">
            <a:extLst>
              <a:ext uri="{FF2B5EF4-FFF2-40B4-BE49-F238E27FC236}">
                <a16:creationId xmlns:a16="http://schemas.microsoft.com/office/drawing/2014/main" id="{BAAF5237-F12B-4CCA-9BF2-FA2E1B413A08}"/>
              </a:ext>
            </a:extLst>
          </p:cNvPr>
          <p:cNvSpPr txBox="1"/>
          <p:nvPr>
            <p:custDataLst>
              <p:tags r:id="rId5"/>
            </p:custDataLst>
          </p:nvPr>
        </p:nvSpPr>
        <p:spPr>
          <a:xfrm>
            <a:off x="6858000" y="3685032"/>
            <a:ext cx="184731"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358394947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re 1">
            <a:extLst>
              <a:ext uri="{FF2B5EF4-FFF2-40B4-BE49-F238E27FC236}">
                <a16:creationId xmlns:a16="http://schemas.microsoft.com/office/drawing/2014/main" id="{FC8FFF92-43AB-44D4-9EE0-9B59B609B0A5}"/>
              </a:ext>
            </a:extLst>
          </p:cNvPr>
          <p:cNvSpPr>
            <a:spLocks noGrp="1"/>
          </p:cNvSpPr>
          <p:nvPr>
            <p:ph type="title"/>
          </p:nvPr>
        </p:nvSpPr>
        <p:spPr/>
        <p:txBody>
          <a:bodyPr/>
          <a:lstStyle/>
          <a:p>
            <a:endParaRPr lang="fr-FR" altLang="fr-FR"/>
          </a:p>
        </p:txBody>
      </p:sp>
      <p:pic>
        <p:nvPicPr>
          <p:cNvPr id="62467" name="Image 2">
            <a:extLst>
              <a:ext uri="{FF2B5EF4-FFF2-40B4-BE49-F238E27FC236}">
                <a16:creationId xmlns:a16="http://schemas.microsoft.com/office/drawing/2014/main" id="{3755B910-8593-490E-A133-EB1034A0A4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079500"/>
            <a:ext cx="3887788" cy="318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Image 3">
            <a:extLst>
              <a:ext uri="{FF2B5EF4-FFF2-40B4-BE49-F238E27FC236}">
                <a16:creationId xmlns:a16="http://schemas.microsoft.com/office/drawing/2014/main" id="{C78787D7-FE4B-4041-BA1E-FB334D085E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1071563"/>
            <a:ext cx="4046537" cy="426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Image 4">
            <a:extLst>
              <a:ext uri="{FF2B5EF4-FFF2-40B4-BE49-F238E27FC236}">
                <a16:creationId xmlns:a16="http://schemas.microsoft.com/office/drawing/2014/main" id="{B5D0AAF9-3EC1-4784-BE78-74EBE6E464D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825" y="5421313"/>
            <a:ext cx="70485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1D9AEB31-C5C2-4061-8210-C48DA421587F}"/>
              </a:ext>
            </a:extLst>
          </p:cNvPr>
          <p:cNvSpPr txBox="1"/>
          <p:nvPr/>
        </p:nvSpPr>
        <p:spPr>
          <a:xfrm>
            <a:off x="7423150" y="6457950"/>
            <a:ext cx="1339850" cy="276225"/>
          </a:xfrm>
          <a:prstGeom prst="rect">
            <a:avLst/>
          </a:prstGeom>
          <a:noFill/>
        </p:spPr>
        <p:txBody>
          <a:bodyPr wrap="none">
            <a:spAutoFit/>
          </a:bodyPr>
          <a:lstStyle/>
          <a:p>
            <a:pPr>
              <a:defRPr/>
            </a:pPr>
            <a:r>
              <a:rPr lang="fr-FR" sz="1200" dirty="0">
                <a:latin typeface="+mn-lt"/>
                <a:ea typeface="+mn-ea"/>
              </a:rPr>
              <a:t>Gilbert 2014, suite</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Méthode séquentielle hiérarchique</a:t>
            </a:r>
          </a:p>
        </p:txBody>
      </p:sp>
      <p:sp>
        <p:nvSpPr>
          <p:cNvPr id="3" name="Espace réservé du contenu 2"/>
          <p:cNvSpPr>
            <a:spLocks noGrp="1"/>
          </p:cNvSpPr>
          <p:nvPr>
            <p:ph idx="1"/>
          </p:nvPr>
        </p:nvSpPr>
        <p:spPr>
          <a:xfrm>
            <a:off x="285750" y="1571625"/>
            <a:ext cx="8477250" cy="1497335"/>
          </a:xfrm>
        </p:spPr>
        <p:txBody>
          <a:bodyPr/>
          <a:lstStyle/>
          <a:p>
            <a:r>
              <a:rPr lang="fr-FR" dirty="0"/>
              <a:t>Permet de </a:t>
            </a:r>
            <a:r>
              <a:rPr lang="fr-FR" b="1" dirty="0"/>
              <a:t>démontrer</a:t>
            </a:r>
            <a:r>
              <a:rPr lang="fr-FR" dirty="0"/>
              <a:t> des bénéfices sur plusieurs  critères/sous groupes sans inflation du risque alpha</a:t>
            </a:r>
          </a:p>
        </p:txBody>
      </p:sp>
      <p:grpSp>
        <p:nvGrpSpPr>
          <p:cNvPr id="31" name="Groupe 30"/>
          <p:cNvGrpSpPr/>
          <p:nvPr/>
        </p:nvGrpSpPr>
        <p:grpSpPr>
          <a:xfrm>
            <a:off x="1722802" y="3133418"/>
            <a:ext cx="1788941" cy="3593517"/>
            <a:chOff x="5839939" y="1412776"/>
            <a:chExt cx="3037229" cy="4983909"/>
          </a:xfrm>
        </p:grpSpPr>
        <p:grpSp>
          <p:nvGrpSpPr>
            <p:cNvPr id="4" name="Groupe 3"/>
            <p:cNvGrpSpPr/>
            <p:nvPr/>
          </p:nvGrpSpPr>
          <p:grpSpPr>
            <a:xfrm>
              <a:off x="5839939" y="1412776"/>
              <a:ext cx="2965754" cy="606117"/>
              <a:chOff x="598134" y="1628800"/>
              <a:chExt cx="2965754" cy="606117"/>
            </a:xfrm>
          </p:grpSpPr>
          <p:sp>
            <p:nvSpPr>
              <p:cNvPr id="5" name="Rectangle 4"/>
              <p:cNvSpPr/>
              <p:nvPr/>
            </p:nvSpPr>
            <p:spPr>
              <a:xfrm>
                <a:off x="598134" y="1658853"/>
                <a:ext cx="136815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Test 1</a:t>
                </a:r>
                <a:endParaRPr lang="en-US" sz="1200" dirty="0"/>
              </a:p>
            </p:txBody>
          </p:sp>
          <p:sp>
            <p:nvSpPr>
              <p:cNvPr id="6" name="ZoneTexte 5"/>
              <p:cNvSpPr txBox="1"/>
              <p:nvPr/>
            </p:nvSpPr>
            <p:spPr>
              <a:xfrm>
                <a:off x="2087457" y="1628800"/>
                <a:ext cx="661880" cy="384174"/>
              </a:xfrm>
              <a:prstGeom prst="rect">
                <a:avLst/>
              </a:prstGeom>
              <a:noFill/>
            </p:spPr>
            <p:txBody>
              <a:bodyPr wrap="none" rtlCol="0">
                <a:spAutoFit/>
              </a:bodyPr>
              <a:lstStyle/>
              <a:p>
                <a:r>
                  <a:rPr lang="fr-FR" sz="1200" dirty="0"/>
                  <a:t>NS </a:t>
                </a:r>
                <a:endParaRPr lang="en-US" sz="1200" dirty="0"/>
              </a:p>
            </p:txBody>
          </p:sp>
          <p:sp>
            <p:nvSpPr>
              <p:cNvPr id="7" name="Rectangle à coins arrondis 6"/>
              <p:cNvSpPr/>
              <p:nvPr/>
            </p:nvSpPr>
            <p:spPr>
              <a:xfrm>
                <a:off x="2688178" y="1762219"/>
                <a:ext cx="875710" cy="36933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a:t>stop</a:t>
                </a:r>
                <a:endParaRPr lang="en-US" sz="1200" dirty="0"/>
              </a:p>
            </p:txBody>
          </p:sp>
          <p:cxnSp>
            <p:nvCxnSpPr>
              <p:cNvPr id="8" name="Connecteur en angle 7"/>
              <p:cNvCxnSpPr>
                <a:stCxn id="5" idx="3"/>
                <a:endCxn id="7" idx="1"/>
              </p:cNvCxnSpPr>
              <p:nvPr/>
            </p:nvCxnSpPr>
            <p:spPr>
              <a:xfrm>
                <a:off x="1966286" y="1946885"/>
                <a:ext cx="721892" cy="127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9" name="Groupe 8"/>
            <p:cNvGrpSpPr/>
            <p:nvPr/>
          </p:nvGrpSpPr>
          <p:grpSpPr>
            <a:xfrm>
              <a:off x="5839939" y="2759309"/>
              <a:ext cx="2965754" cy="613573"/>
              <a:chOff x="598134" y="2924944"/>
              <a:chExt cx="2965754" cy="613573"/>
            </a:xfrm>
          </p:grpSpPr>
          <p:sp>
            <p:nvSpPr>
              <p:cNvPr id="10" name="Rectangle 9"/>
              <p:cNvSpPr/>
              <p:nvPr/>
            </p:nvSpPr>
            <p:spPr>
              <a:xfrm>
                <a:off x="598134" y="2962453"/>
                <a:ext cx="136815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Test 2</a:t>
                </a:r>
                <a:endParaRPr lang="en-US" sz="1200" dirty="0"/>
              </a:p>
            </p:txBody>
          </p:sp>
          <p:sp>
            <p:nvSpPr>
              <p:cNvPr id="11" name="ZoneTexte 10"/>
              <p:cNvSpPr txBox="1"/>
              <p:nvPr/>
            </p:nvSpPr>
            <p:spPr>
              <a:xfrm>
                <a:off x="2087457" y="2924944"/>
                <a:ext cx="661880" cy="384174"/>
              </a:xfrm>
              <a:prstGeom prst="rect">
                <a:avLst/>
              </a:prstGeom>
              <a:noFill/>
            </p:spPr>
            <p:txBody>
              <a:bodyPr wrap="none" rtlCol="0">
                <a:spAutoFit/>
              </a:bodyPr>
              <a:lstStyle/>
              <a:p>
                <a:r>
                  <a:rPr lang="fr-FR" sz="1200" dirty="0"/>
                  <a:t>NS </a:t>
                </a:r>
                <a:endParaRPr lang="en-US" sz="1200" dirty="0"/>
              </a:p>
            </p:txBody>
          </p:sp>
          <p:sp>
            <p:nvSpPr>
              <p:cNvPr id="12" name="Rectangle à coins arrondis 11"/>
              <p:cNvSpPr/>
              <p:nvPr/>
            </p:nvSpPr>
            <p:spPr>
              <a:xfrm>
                <a:off x="2688178" y="3065819"/>
                <a:ext cx="875710" cy="36933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a:t>stop</a:t>
                </a:r>
                <a:endParaRPr lang="en-US" sz="1200" dirty="0"/>
              </a:p>
            </p:txBody>
          </p:sp>
          <p:cxnSp>
            <p:nvCxnSpPr>
              <p:cNvPr id="13" name="Connecteur en angle 12"/>
              <p:cNvCxnSpPr>
                <a:stCxn id="10" idx="3"/>
                <a:endCxn id="12" idx="1"/>
              </p:cNvCxnSpPr>
              <p:nvPr/>
            </p:nvCxnSpPr>
            <p:spPr>
              <a:xfrm>
                <a:off x="1966286" y="3250485"/>
                <a:ext cx="721892" cy="127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4" name="Groupe 13"/>
            <p:cNvGrpSpPr/>
            <p:nvPr/>
          </p:nvGrpSpPr>
          <p:grpSpPr>
            <a:xfrm>
              <a:off x="5839939" y="4113298"/>
              <a:ext cx="3033814" cy="591507"/>
              <a:chOff x="598134" y="4427820"/>
              <a:chExt cx="3033814" cy="591507"/>
            </a:xfrm>
          </p:grpSpPr>
          <p:sp>
            <p:nvSpPr>
              <p:cNvPr id="15" name="Rectangle 14"/>
              <p:cNvSpPr/>
              <p:nvPr/>
            </p:nvSpPr>
            <p:spPr>
              <a:xfrm>
                <a:off x="598134" y="4443263"/>
                <a:ext cx="136815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Test 3</a:t>
                </a:r>
                <a:endParaRPr lang="en-US" sz="1200" dirty="0"/>
              </a:p>
            </p:txBody>
          </p:sp>
          <p:sp>
            <p:nvSpPr>
              <p:cNvPr id="16" name="ZoneTexte 15"/>
              <p:cNvSpPr txBox="1"/>
              <p:nvPr/>
            </p:nvSpPr>
            <p:spPr>
              <a:xfrm>
                <a:off x="2135341" y="4427820"/>
                <a:ext cx="661880" cy="384174"/>
              </a:xfrm>
              <a:prstGeom prst="rect">
                <a:avLst/>
              </a:prstGeom>
              <a:noFill/>
            </p:spPr>
            <p:txBody>
              <a:bodyPr wrap="none" rtlCol="0">
                <a:spAutoFit/>
              </a:bodyPr>
              <a:lstStyle/>
              <a:p>
                <a:r>
                  <a:rPr lang="fr-FR" sz="1200" dirty="0"/>
                  <a:t>NS </a:t>
                </a:r>
                <a:endParaRPr lang="en-US" sz="1200" dirty="0"/>
              </a:p>
            </p:txBody>
          </p:sp>
          <p:sp>
            <p:nvSpPr>
              <p:cNvPr id="17" name="Rectangle à coins arrondis 16"/>
              <p:cNvSpPr/>
              <p:nvPr/>
            </p:nvSpPr>
            <p:spPr>
              <a:xfrm>
                <a:off x="2756238" y="4546629"/>
                <a:ext cx="875710" cy="36933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a:t>stop</a:t>
                </a:r>
                <a:endParaRPr lang="en-US" sz="1200" dirty="0"/>
              </a:p>
            </p:txBody>
          </p:sp>
          <p:cxnSp>
            <p:nvCxnSpPr>
              <p:cNvPr id="18" name="Connecteur en angle 17"/>
              <p:cNvCxnSpPr>
                <a:stCxn id="15" idx="3"/>
                <a:endCxn id="17" idx="1"/>
              </p:cNvCxnSpPr>
              <p:nvPr/>
            </p:nvCxnSpPr>
            <p:spPr>
              <a:xfrm>
                <a:off x="1966286" y="4731295"/>
                <a:ext cx="789952" cy="127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9" name="Groupe 18"/>
            <p:cNvGrpSpPr/>
            <p:nvPr/>
          </p:nvGrpSpPr>
          <p:grpSpPr>
            <a:xfrm>
              <a:off x="5839939" y="5445224"/>
              <a:ext cx="3037229" cy="612267"/>
              <a:chOff x="598134" y="5867980"/>
              <a:chExt cx="3037229" cy="612267"/>
            </a:xfrm>
          </p:grpSpPr>
          <p:sp>
            <p:nvSpPr>
              <p:cNvPr id="20" name="Rectangle 19"/>
              <p:cNvSpPr/>
              <p:nvPr/>
            </p:nvSpPr>
            <p:spPr>
              <a:xfrm>
                <a:off x="598134" y="5904183"/>
                <a:ext cx="136815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Test 4</a:t>
                </a:r>
                <a:endParaRPr lang="en-US" sz="1200" dirty="0"/>
              </a:p>
            </p:txBody>
          </p:sp>
          <p:sp>
            <p:nvSpPr>
              <p:cNvPr id="21" name="ZoneTexte 20"/>
              <p:cNvSpPr txBox="1"/>
              <p:nvPr/>
            </p:nvSpPr>
            <p:spPr>
              <a:xfrm>
                <a:off x="2135342" y="5867980"/>
                <a:ext cx="661880" cy="384175"/>
              </a:xfrm>
              <a:prstGeom prst="rect">
                <a:avLst/>
              </a:prstGeom>
              <a:noFill/>
            </p:spPr>
            <p:txBody>
              <a:bodyPr wrap="none" rtlCol="0">
                <a:spAutoFit/>
              </a:bodyPr>
              <a:lstStyle/>
              <a:p>
                <a:r>
                  <a:rPr lang="fr-FR" sz="1200" dirty="0"/>
                  <a:t>NS </a:t>
                </a:r>
                <a:endParaRPr lang="en-US" sz="1200" dirty="0"/>
              </a:p>
            </p:txBody>
          </p:sp>
          <p:sp>
            <p:nvSpPr>
              <p:cNvPr id="22" name="Rectangle à coins arrondis 21"/>
              <p:cNvSpPr/>
              <p:nvPr/>
            </p:nvSpPr>
            <p:spPr>
              <a:xfrm>
                <a:off x="2759653" y="6007549"/>
                <a:ext cx="875710" cy="36933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a:t>stop</a:t>
                </a:r>
                <a:endParaRPr lang="en-US" sz="1200" dirty="0"/>
              </a:p>
            </p:txBody>
          </p:sp>
          <p:cxnSp>
            <p:nvCxnSpPr>
              <p:cNvPr id="23" name="Connecteur en angle 22"/>
              <p:cNvCxnSpPr>
                <a:stCxn id="20" idx="3"/>
                <a:endCxn id="22" idx="1"/>
              </p:cNvCxnSpPr>
              <p:nvPr/>
            </p:nvCxnSpPr>
            <p:spPr>
              <a:xfrm>
                <a:off x="1966286" y="6192215"/>
                <a:ext cx="793367" cy="127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24" name="Connecteur en angle 23"/>
            <p:cNvCxnSpPr>
              <a:stCxn id="5" idx="2"/>
              <a:endCxn id="10" idx="0"/>
            </p:cNvCxnSpPr>
            <p:nvPr/>
          </p:nvCxnSpPr>
          <p:spPr>
            <a:xfrm rot="5400000">
              <a:off x="6135053" y="2407855"/>
              <a:ext cx="777925" cy="127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Connecteur en angle 24"/>
            <p:cNvCxnSpPr>
              <a:stCxn id="10" idx="2"/>
              <a:endCxn id="15" idx="0"/>
            </p:cNvCxnSpPr>
            <p:nvPr/>
          </p:nvCxnSpPr>
          <p:spPr>
            <a:xfrm rot="5400000">
              <a:off x="6146086" y="3750811"/>
              <a:ext cx="755859" cy="127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Connecteur en angle 25"/>
            <p:cNvCxnSpPr>
              <a:stCxn id="15" idx="2"/>
              <a:endCxn id="20" idx="0"/>
            </p:cNvCxnSpPr>
            <p:nvPr/>
          </p:nvCxnSpPr>
          <p:spPr>
            <a:xfrm rot="5400000">
              <a:off x="6135704" y="5093116"/>
              <a:ext cx="776622" cy="127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6674491" y="2204435"/>
              <a:ext cx="1045619" cy="384175"/>
            </a:xfrm>
            <a:prstGeom prst="rect">
              <a:avLst/>
            </a:prstGeom>
            <a:noFill/>
          </p:spPr>
          <p:txBody>
            <a:bodyPr wrap="none" rtlCol="0">
              <a:spAutoFit/>
            </a:bodyPr>
            <a:lstStyle/>
            <a:p>
              <a:r>
                <a:rPr lang="fr-FR" sz="1200" dirty="0"/>
                <a:t>P&lt;0.05</a:t>
              </a:r>
              <a:endParaRPr lang="en-US" sz="1200" dirty="0"/>
            </a:p>
          </p:txBody>
        </p:sp>
        <p:sp>
          <p:nvSpPr>
            <p:cNvPr id="28" name="ZoneTexte 27"/>
            <p:cNvSpPr txBox="1"/>
            <p:nvPr/>
          </p:nvSpPr>
          <p:spPr>
            <a:xfrm>
              <a:off x="6709725" y="3558424"/>
              <a:ext cx="1045619" cy="384175"/>
            </a:xfrm>
            <a:prstGeom prst="rect">
              <a:avLst/>
            </a:prstGeom>
            <a:noFill/>
          </p:spPr>
          <p:txBody>
            <a:bodyPr wrap="none" rtlCol="0">
              <a:spAutoFit/>
            </a:bodyPr>
            <a:lstStyle/>
            <a:p>
              <a:r>
                <a:rPr lang="fr-FR" sz="1200" dirty="0"/>
                <a:t>P&lt;0.05</a:t>
              </a:r>
              <a:endParaRPr lang="en-US" sz="1200" dirty="0"/>
            </a:p>
          </p:txBody>
        </p:sp>
        <p:sp>
          <p:nvSpPr>
            <p:cNvPr id="29" name="ZoneTexte 28"/>
            <p:cNvSpPr txBox="1"/>
            <p:nvPr/>
          </p:nvSpPr>
          <p:spPr>
            <a:xfrm>
              <a:off x="6551981" y="4890346"/>
              <a:ext cx="1045619" cy="384175"/>
            </a:xfrm>
            <a:prstGeom prst="rect">
              <a:avLst/>
            </a:prstGeom>
            <a:noFill/>
          </p:spPr>
          <p:txBody>
            <a:bodyPr wrap="none" rtlCol="0">
              <a:spAutoFit/>
            </a:bodyPr>
            <a:lstStyle/>
            <a:p>
              <a:r>
                <a:rPr lang="fr-FR" sz="1200" dirty="0"/>
                <a:t>P&lt;0.05</a:t>
              </a:r>
              <a:endParaRPr lang="en-US" sz="1200" dirty="0"/>
            </a:p>
          </p:txBody>
        </p:sp>
        <p:cxnSp>
          <p:nvCxnSpPr>
            <p:cNvPr id="30" name="Connecteur en angle 29"/>
            <p:cNvCxnSpPr>
              <a:stCxn id="20" idx="2"/>
            </p:cNvCxnSpPr>
            <p:nvPr/>
          </p:nvCxnSpPr>
          <p:spPr>
            <a:xfrm rot="16200000" flipH="1">
              <a:off x="6359025" y="6222481"/>
              <a:ext cx="339195" cy="9214"/>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32" name="Groupe 31"/>
          <p:cNvGrpSpPr/>
          <p:nvPr/>
        </p:nvGrpSpPr>
        <p:grpSpPr>
          <a:xfrm>
            <a:off x="5603903" y="3509491"/>
            <a:ext cx="2568496" cy="2664296"/>
            <a:chOff x="1547664" y="1628800"/>
            <a:chExt cx="4321596" cy="3816424"/>
          </a:xfrm>
        </p:grpSpPr>
        <p:sp>
          <p:nvSpPr>
            <p:cNvPr id="33" name="Rectangle 32"/>
            <p:cNvSpPr/>
            <p:nvPr/>
          </p:nvSpPr>
          <p:spPr>
            <a:xfrm>
              <a:off x="1547664" y="1628800"/>
              <a:ext cx="136815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Test 1</a:t>
              </a:r>
              <a:endParaRPr lang="en-US" sz="1200" dirty="0"/>
            </a:p>
          </p:txBody>
        </p:sp>
        <p:sp>
          <p:nvSpPr>
            <p:cNvPr id="34" name="Rectangle 33"/>
            <p:cNvSpPr/>
            <p:nvPr/>
          </p:nvSpPr>
          <p:spPr>
            <a:xfrm>
              <a:off x="1547664" y="2708920"/>
              <a:ext cx="136815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Test 2</a:t>
              </a:r>
              <a:endParaRPr lang="en-US" sz="1200" dirty="0"/>
            </a:p>
          </p:txBody>
        </p:sp>
        <p:sp>
          <p:nvSpPr>
            <p:cNvPr id="35" name="Rectangle 34"/>
            <p:cNvSpPr/>
            <p:nvPr/>
          </p:nvSpPr>
          <p:spPr>
            <a:xfrm>
              <a:off x="1578279" y="3789040"/>
              <a:ext cx="136815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Test 3</a:t>
              </a:r>
              <a:endParaRPr lang="en-US" sz="1200" dirty="0"/>
            </a:p>
          </p:txBody>
        </p:sp>
        <p:sp>
          <p:nvSpPr>
            <p:cNvPr id="36" name="Rectangle 35"/>
            <p:cNvSpPr/>
            <p:nvPr/>
          </p:nvSpPr>
          <p:spPr>
            <a:xfrm>
              <a:off x="1608894" y="4869160"/>
              <a:ext cx="136815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Test 4</a:t>
              </a:r>
              <a:endParaRPr lang="en-US" sz="1200" dirty="0"/>
            </a:p>
          </p:txBody>
        </p:sp>
        <p:sp>
          <p:nvSpPr>
            <p:cNvPr id="37" name="ZoneTexte 36"/>
            <p:cNvSpPr txBox="1"/>
            <p:nvPr/>
          </p:nvSpPr>
          <p:spPr>
            <a:xfrm>
              <a:off x="3275856" y="1732517"/>
              <a:ext cx="1036232" cy="396782"/>
            </a:xfrm>
            <a:prstGeom prst="rect">
              <a:avLst/>
            </a:prstGeom>
            <a:noFill/>
          </p:spPr>
          <p:txBody>
            <a:bodyPr wrap="none" rtlCol="0">
              <a:spAutoFit/>
            </a:bodyPr>
            <a:lstStyle/>
            <a:p>
              <a:r>
                <a:rPr lang="fr-FR" sz="1200" dirty="0"/>
                <a:t>p=0.01</a:t>
              </a:r>
              <a:endParaRPr lang="en-US" sz="1200" dirty="0"/>
            </a:p>
          </p:txBody>
        </p:sp>
        <p:cxnSp>
          <p:nvCxnSpPr>
            <p:cNvPr id="38" name="Connecteur en angle 37"/>
            <p:cNvCxnSpPr>
              <a:stCxn id="37" idx="2"/>
              <a:endCxn id="34" idx="0"/>
            </p:cNvCxnSpPr>
            <p:nvPr/>
          </p:nvCxnSpPr>
          <p:spPr>
            <a:xfrm rot="5400000">
              <a:off x="2723047" y="1637993"/>
              <a:ext cx="579621" cy="156223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a:stCxn id="33" idx="3"/>
              <a:endCxn id="37" idx="1"/>
            </p:cNvCxnSpPr>
            <p:nvPr/>
          </p:nvCxnSpPr>
          <p:spPr>
            <a:xfrm>
              <a:off x="2915816" y="1916832"/>
              <a:ext cx="360040" cy="140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ZoneTexte 39"/>
            <p:cNvSpPr txBox="1"/>
            <p:nvPr/>
          </p:nvSpPr>
          <p:spPr>
            <a:xfrm>
              <a:off x="3275856" y="2812286"/>
              <a:ext cx="1168391" cy="396782"/>
            </a:xfrm>
            <a:prstGeom prst="rect">
              <a:avLst/>
            </a:prstGeom>
            <a:noFill/>
          </p:spPr>
          <p:txBody>
            <a:bodyPr wrap="none" rtlCol="0">
              <a:spAutoFit/>
            </a:bodyPr>
            <a:lstStyle/>
            <a:p>
              <a:r>
                <a:rPr lang="fr-FR" sz="1200" dirty="0"/>
                <a:t>p=0.036</a:t>
              </a:r>
              <a:endParaRPr lang="en-US" sz="1200" dirty="0"/>
            </a:p>
          </p:txBody>
        </p:sp>
        <p:cxnSp>
          <p:nvCxnSpPr>
            <p:cNvPr id="41" name="Connecteur droit avec flèche 40"/>
            <p:cNvCxnSpPr>
              <a:stCxn id="34" idx="3"/>
              <a:endCxn id="40" idx="1"/>
            </p:cNvCxnSpPr>
            <p:nvPr/>
          </p:nvCxnSpPr>
          <p:spPr>
            <a:xfrm>
              <a:off x="2915816" y="2996952"/>
              <a:ext cx="360040" cy="137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Connecteur en angle 41"/>
            <p:cNvCxnSpPr>
              <a:stCxn id="40" idx="2"/>
              <a:endCxn id="35" idx="0"/>
            </p:cNvCxnSpPr>
            <p:nvPr/>
          </p:nvCxnSpPr>
          <p:spPr>
            <a:xfrm rot="5400000">
              <a:off x="2771218" y="2700206"/>
              <a:ext cx="579972" cy="1597696"/>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ZoneTexte 42"/>
            <p:cNvSpPr txBox="1"/>
            <p:nvPr/>
          </p:nvSpPr>
          <p:spPr>
            <a:xfrm>
              <a:off x="3275854" y="3892406"/>
              <a:ext cx="1036232" cy="396782"/>
            </a:xfrm>
            <a:prstGeom prst="rect">
              <a:avLst/>
            </a:prstGeom>
            <a:noFill/>
          </p:spPr>
          <p:txBody>
            <a:bodyPr wrap="none" rtlCol="0">
              <a:spAutoFit/>
            </a:bodyPr>
            <a:lstStyle/>
            <a:p>
              <a:r>
                <a:rPr lang="fr-FR" sz="1200" dirty="0"/>
                <a:t>p=0.12</a:t>
              </a:r>
              <a:endParaRPr lang="en-US" sz="1200" dirty="0"/>
            </a:p>
          </p:txBody>
        </p:sp>
        <p:cxnSp>
          <p:nvCxnSpPr>
            <p:cNvPr id="44" name="Connecteur droit avec flèche 43"/>
            <p:cNvCxnSpPr>
              <a:stCxn id="35" idx="3"/>
              <a:endCxn id="43" idx="1"/>
            </p:cNvCxnSpPr>
            <p:nvPr/>
          </p:nvCxnSpPr>
          <p:spPr>
            <a:xfrm>
              <a:off x="2946432" y="4077072"/>
              <a:ext cx="329423" cy="137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Ellipse 44"/>
            <p:cNvSpPr/>
            <p:nvPr/>
          </p:nvSpPr>
          <p:spPr>
            <a:xfrm>
              <a:off x="4499991" y="3839129"/>
              <a:ext cx="1369269" cy="47588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a:t>stop</a:t>
              </a:r>
              <a:endParaRPr lang="en-US" sz="1200" dirty="0"/>
            </a:p>
          </p:txBody>
        </p:sp>
        <p:cxnSp>
          <p:nvCxnSpPr>
            <p:cNvPr id="46" name="Connecteur droit avec flèche 45"/>
            <p:cNvCxnSpPr>
              <a:stCxn id="43" idx="3"/>
              <a:endCxn id="45" idx="2"/>
            </p:cNvCxnSpPr>
            <p:nvPr/>
          </p:nvCxnSpPr>
          <p:spPr>
            <a:xfrm flipV="1">
              <a:off x="4312087" y="4077073"/>
              <a:ext cx="187904" cy="137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4174551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285750" y="1209524"/>
            <a:ext cx="8477250" cy="5288184"/>
          </a:xfrm>
          <a:prstGeom prst="rect">
            <a:avLst/>
          </a:prstGeom>
        </p:spPr>
      </p:pic>
      <p:sp>
        <p:nvSpPr>
          <p:cNvPr id="2" name="Titre 1"/>
          <p:cNvSpPr>
            <a:spLocks noGrp="1"/>
          </p:cNvSpPr>
          <p:nvPr>
            <p:ph type="title"/>
          </p:nvPr>
        </p:nvSpPr>
        <p:spPr/>
        <p:txBody>
          <a:bodyPr/>
          <a:lstStyle/>
          <a:p>
            <a:r>
              <a:rPr lang="fr-FR" dirty="0"/>
              <a:t>ARISTOTLE</a:t>
            </a:r>
          </a:p>
        </p:txBody>
      </p:sp>
      <p:sp>
        <p:nvSpPr>
          <p:cNvPr id="3" name="ZoneTexte 2"/>
          <p:cNvSpPr txBox="1"/>
          <p:nvPr/>
        </p:nvSpPr>
        <p:spPr>
          <a:xfrm>
            <a:off x="5822643" y="6441325"/>
            <a:ext cx="2940357" cy="307777"/>
          </a:xfrm>
          <a:prstGeom prst="rect">
            <a:avLst/>
          </a:prstGeom>
          <a:noFill/>
        </p:spPr>
        <p:txBody>
          <a:bodyPr wrap="none" rtlCol="0">
            <a:spAutoFit/>
          </a:bodyPr>
          <a:lstStyle/>
          <a:p>
            <a:r>
              <a:rPr lang="fr-FR" sz="1400" dirty="0"/>
              <a:t>N </a:t>
            </a:r>
            <a:r>
              <a:rPr lang="fr-FR" sz="1400" dirty="0" err="1"/>
              <a:t>Engl</a:t>
            </a:r>
            <a:r>
              <a:rPr lang="fr-FR" sz="1400" dirty="0"/>
              <a:t> J Med 2011 (PMID: 21870978) </a:t>
            </a:r>
          </a:p>
        </p:txBody>
      </p:sp>
      <p:cxnSp>
        <p:nvCxnSpPr>
          <p:cNvPr id="8" name="Connecteur droit 7"/>
          <p:cNvCxnSpPr/>
          <p:nvPr/>
        </p:nvCxnSpPr>
        <p:spPr bwMode="auto">
          <a:xfrm>
            <a:off x="6982581" y="6105676"/>
            <a:ext cx="1780419" cy="4838"/>
          </a:xfrm>
          <a:prstGeom prst="line">
            <a:avLst/>
          </a:prstGeom>
          <a:solidFill>
            <a:schemeClr val="accent1"/>
          </a:solidFill>
          <a:ln w="25400" cap="flat" cmpd="sng" algn="ctr">
            <a:solidFill>
              <a:srgbClr val="FF0000"/>
            </a:solidFill>
            <a:prstDash val="solid"/>
            <a:round/>
            <a:headEnd type="none" w="sm" len="sm"/>
            <a:tailEnd type="none" w="lg" len="med"/>
          </a:ln>
          <a:effectLst/>
        </p:spPr>
      </p:cxnSp>
      <p:cxnSp>
        <p:nvCxnSpPr>
          <p:cNvPr id="9" name="Connecteur droit 8"/>
          <p:cNvCxnSpPr/>
          <p:nvPr/>
        </p:nvCxnSpPr>
        <p:spPr bwMode="auto">
          <a:xfrm>
            <a:off x="364192" y="6263362"/>
            <a:ext cx="8304109" cy="21156"/>
          </a:xfrm>
          <a:prstGeom prst="line">
            <a:avLst/>
          </a:prstGeom>
          <a:solidFill>
            <a:schemeClr val="accent1"/>
          </a:solidFill>
          <a:ln w="25400" cap="flat" cmpd="sng" algn="ctr">
            <a:solidFill>
              <a:srgbClr val="FF0000"/>
            </a:solidFill>
            <a:prstDash val="solid"/>
            <a:round/>
            <a:headEnd type="none" w="sm" len="sm"/>
            <a:tailEnd type="none" w="lg" len="med"/>
          </a:ln>
          <a:effectLst/>
        </p:spPr>
      </p:cxnSp>
      <p:cxnSp>
        <p:nvCxnSpPr>
          <p:cNvPr id="11" name="Connecteur droit 10"/>
          <p:cNvCxnSpPr/>
          <p:nvPr/>
        </p:nvCxnSpPr>
        <p:spPr bwMode="auto">
          <a:xfrm>
            <a:off x="372320" y="6437366"/>
            <a:ext cx="3021003" cy="0"/>
          </a:xfrm>
          <a:prstGeom prst="line">
            <a:avLst/>
          </a:prstGeom>
          <a:solidFill>
            <a:schemeClr val="accent1"/>
          </a:solidFill>
          <a:ln w="25400" cap="flat" cmpd="sng" algn="ctr">
            <a:solidFill>
              <a:srgbClr val="FF0000"/>
            </a:solidFill>
            <a:prstDash val="solid"/>
            <a:round/>
            <a:headEnd type="none" w="sm" len="sm"/>
            <a:tailEnd type="none" w="lg" len="med"/>
          </a:ln>
          <a:effectLst/>
        </p:spPr>
      </p:cxnSp>
    </p:spTree>
    <p:extLst>
      <p:ext uri="{BB962C8B-B14F-4D97-AF65-F5344CB8AC3E}">
        <p14:creationId xmlns:p14="http://schemas.microsoft.com/office/powerpoint/2010/main" val="534358288"/>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Séquence utilisée dans ARISTOTLE</a:t>
            </a:r>
          </a:p>
        </p:txBody>
      </p:sp>
      <p:sp>
        <p:nvSpPr>
          <p:cNvPr id="3" name="Espace réservé du contenu 2"/>
          <p:cNvSpPr>
            <a:spLocks noGrp="1"/>
          </p:cNvSpPr>
          <p:nvPr>
            <p:ph idx="1"/>
          </p:nvPr>
        </p:nvSpPr>
        <p:spPr/>
        <p:txBody>
          <a:bodyPr/>
          <a:lstStyle/>
          <a:p>
            <a:r>
              <a:rPr lang="fr-FR" dirty="0"/>
              <a:t>Non infériorité sur AVC ou embolie systémique</a:t>
            </a:r>
          </a:p>
          <a:p>
            <a:r>
              <a:rPr lang="fr-FR" dirty="0"/>
              <a:t>Supériorité sur AVC ou embolie systémique</a:t>
            </a:r>
          </a:p>
          <a:p>
            <a:r>
              <a:rPr lang="fr-FR" dirty="0"/>
              <a:t>Saignements majeurs</a:t>
            </a:r>
          </a:p>
          <a:p>
            <a:r>
              <a:rPr lang="fr-FR" dirty="0"/>
              <a:t>Décès de toutes causes</a:t>
            </a:r>
          </a:p>
          <a:p>
            <a:endParaRPr lang="fr-FR" dirty="0"/>
          </a:p>
          <a:p>
            <a:endParaRPr lang="fr-FR" dirty="0"/>
          </a:p>
        </p:txBody>
      </p:sp>
    </p:spTree>
    <p:extLst>
      <p:ext uri="{BB962C8B-B14F-4D97-AF65-F5344CB8AC3E}">
        <p14:creationId xmlns:p14="http://schemas.microsoft.com/office/powerpoint/2010/main" val="205676161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4" name="Image 3"/>
          <p:cNvPicPr>
            <a:picLocks noChangeAspect="1"/>
          </p:cNvPicPr>
          <p:nvPr/>
        </p:nvPicPr>
        <p:blipFill rotWithShape="1">
          <a:blip r:embed="rId2"/>
          <a:srcRect b="14126"/>
          <a:stretch/>
        </p:blipFill>
        <p:spPr>
          <a:xfrm>
            <a:off x="889246" y="1146964"/>
            <a:ext cx="7873754" cy="4217868"/>
          </a:xfrm>
          <a:prstGeom prst="rect">
            <a:avLst/>
          </a:prstGeom>
        </p:spPr>
      </p:pic>
      <p:sp>
        <p:nvSpPr>
          <p:cNvPr id="5" name="Ellipse 4"/>
          <p:cNvSpPr/>
          <p:nvPr/>
        </p:nvSpPr>
        <p:spPr bwMode="auto">
          <a:xfrm>
            <a:off x="428128" y="2357889"/>
            <a:ext cx="528555" cy="385311"/>
          </a:xfrm>
          <a:prstGeom prst="ellipse">
            <a:avLst/>
          </a:prstGeom>
          <a:solidFill>
            <a:schemeClr val="accent1"/>
          </a:solidFill>
          <a:ln w="12700" cap="flat" cmpd="sng" algn="ctr">
            <a:solidFill>
              <a:schemeClr val="tx1"/>
            </a:solidFill>
            <a:prstDash val="solid"/>
            <a:round/>
            <a:headEnd type="none" w="sm" len="sm"/>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600" b="1" dirty="0"/>
              <a:t>1/2</a:t>
            </a:r>
            <a:endParaRPr kumimoji="0" lang="fr-FR" sz="1600" b="1" i="0" u="none" strike="noStrike" cap="none" normalizeH="0" baseline="0" dirty="0">
              <a:ln>
                <a:noFill/>
              </a:ln>
              <a:solidFill>
                <a:schemeClr val="tx1"/>
              </a:solidFill>
              <a:effectLst/>
            </a:endParaRPr>
          </a:p>
        </p:txBody>
      </p:sp>
      <p:sp>
        <p:nvSpPr>
          <p:cNvPr id="6" name="Ellipse 5"/>
          <p:cNvSpPr/>
          <p:nvPr/>
        </p:nvSpPr>
        <p:spPr bwMode="auto">
          <a:xfrm>
            <a:off x="639998" y="3529464"/>
            <a:ext cx="311847" cy="311313"/>
          </a:xfrm>
          <a:prstGeom prst="ellipse">
            <a:avLst/>
          </a:prstGeom>
          <a:solidFill>
            <a:schemeClr val="accent1"/>
          </a:solidFill>
          <a:ln w="12700" cap="flat" cmpd="sng" algn="ctr">
            <a:solidFill>
              <a:schemeClr val="tx1"/>
            </a:solidFill>
            <a:prstDash val="solid"/>
            <a:round/>
            <a:headEnd type="none" w="sm" len="sm"/>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600" b="1" dirty="0"/>
              <a:t>4</a:t>
            </a:r>
            <a:endParaRPr kumimoji="0" lang="fr-FR" sz="1600" b="1" i="0" u="none" strike="noStrike" cap="none" normalizeH="0" baseline="0" dirty="0">
              <a:ln>
                <a:noFill/>
              </a:ln>
              <a:solidFill>
                <a:schemeClr val="tx1"/>
              </a:solidFill>
              <a:effectLst/>
            </a:endParaRPr>
          </a:p>
        </p:txBody>
      </p:sp>
      <p:sp>
        <p:nvSpPr>
          <p:cNvPr id="7" name="ZoneTexte 6"/>
          <p:cNvSpPr txBox="1"/>
          <p:nvPr/>
        </p:nvSpPr>
        <p:spPr>
          <a:xfrm>
            <a:off x="5822643" y="6441325"/>
            <a:ext cx="2940357" cy="307777"/>
          </a:xfrm>
          <a:prstGeom prst="rect">
            <a:avLst/>
          </a:prstGeom>
          <a:noFill/>
        </p:spPr>
        <p:txBody>
          <a:bodyPr wrap="none" rtlCol="0">
            <a:spAutoFit/>
          </a:bodyPr>
          <a:lstStyle/>
          <a:p>
            <a:r>
              <a:rPr lang="fr-FR" sz="1400" dirty="0"/>
              <a:t>N </a:t>
            </a:r>
            <a:r>
              <a:rPr lang="fr-FR" sz="1400" dirty="0" err="1"/>
              <a:t>Engl</a:t>
            </a:r>
            <a:r>
              <a:rPr lang="fr-FR" sz="1400" dirty="0"/>
              <a:t> J Med 2011 (PMID: 21870978) </a:t>
            </a:r>
          </a:p>
        </p:txBody>
      </p:sp>
    </p:spTree>
    <p:extLst>
      <p:ext uri="{BB962C8B-B14F-4D97-AF65-F5344CB8AC3E}">
        <p14:creationId xmlns:p14="http://schemas.microsoft.com/office/powerpoint/2010/main" val="1039881380"/>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696664" y="1168106"/>
            <a:ext cx="8447335" cy="4772991"/>
          </a:xfrm>
          <a:prstGeom prst="rect">
            <a:avLst/>
          </a:prstGeom>
        </p:spPr>
      </p:pic>
      <p:sp>
        <p:nvSpPr>
          <p:cNvPr id="3" name="Ellipse 2"/>
          <p:cNvSpPr/>
          <p:nvPr/>
        </p:nvSpPr>
        <p:spPr bwMode="auto">
          <a:xfrm>
            <a:off x="486269" y="2572780"/>
            <a:ext cx="311847" cy="311313"/>
          </a:xfrm>
          <a:prstGeom prst="ellipse">
            <a:avLst/>
          </a:prstGeom>
          <a:solidFill>
            <a:schemeClr val="accent1"/>
          </a:solidFill>
          <a:ln w="12700" cap="flat" cmpd="sng" algn="ctr">
            <a:solidFill>
              <a:schemeClr val="tx1"/>
            </a:solidFill>
            <a:prstDash val="solid"/>
            <a:round/>
            <a:headEnd type="none" w="sm" len="sm"/>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600" b="1" dirty="0"/>
              <a:t>3</a:t>
            </a:r>
            <a:endParaRPr kumimoji="0" lang="fr-FR" sz="1600" b="1" i="0" u="none" strike="noStrike" cap="none" normalizeH="0" baseline="0" dirty="0">
              <a:ln>
                <a:noFill/>
              </a:ln>
              <a:solidFill>
                <a:schemeClr val="tx1"/>
              </a:solidFill>
              <a:effectLst/>
            </a:endParaRPr>
          </a:p>
        </p:txBody>
      </p:sp>
      <p:sp>
        <p:nvSpPr>
          <p:cNvPr id="5" name="ZoneTexte 4"/>
          <p:cNvSpPr txBox="1"/>
          <p:nvPr/>
        </p:nvSpPr>
        <p:spPr>
          <a:xfrm>
            <a:off x="5822643" y="6441325"/>
            <a:ext cx="2940357" cy="307777"/>
          </a:xfrm>
          <a:prstGeom prst="rect">
            <a:avLst/>
          </a:prstGeom>
          <a:noFill/>
        </p:spPr>
        <p:txBody>
          <a:bodyPr wrap="none" rtlCol="0">
            <a:spAutoFit/>
          </a:bodyPr>
          <a:lstStyle/>
          <a:p>
            <a:r>
              <a:rPr lang="fr-FR" sz="1400" dirty="0"/>
              <a:t>N </a:t>
            </a:r>
            <a:r>
              <a:rPr lang="fr-FR" sz="1400" dirty="0" err="1"/>
              <a:t>Engl</a:t>
            </a:r>
            <a:r>
              <a:rPr lang="fr-FR" sz="1400" dirty="0"/>
              <a:t> J Med 2011 (PMID: 21870978) </a:t>
            </a:r>
          </a:p>
        </p:txBody>
      </p:sp>
    </p:spTree>
    <p:extLst>
      <p:ext uri="{BB962C8B-B14F-4D97-AF65-F5344CB8AC3E}">
        <p14:creationId xmlns:p14="http://schemas.microsoft.com/office/powerpoint/2010/main" val="28982418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6B0EDA-3FC5-486E-BD72-16D494539227}"/>
              </a:ext>
            </a:extLst>
          </p:cNvPr>
          <p:cNvSpPr>
            <a:spLocks noGrp="1"/>
          </p:cNvSpPr>
          <p:nvPr>
            <p:ph type="title"/>
          </p:nvPr>
        </p:nvSpPr>
        <p:spPr/>
        <p:txBody>
          <a:bodyPr>
            <a:normAutofit fontScale="90000"/>
          </a:bodyPr>
          <a:lstStyle/>
          <a:p>
            <a:r>
              <a:rPr lang="fr-FR" dirty="0"/>
              <a:t>Nouvelle politique éditoriale du NEJM sur les p values</a:t>
            </a:r>
          </a:p>
        </p:txBody>
      </p:sp>
      <p:pic>
        <p:nvPicPr>
          <p:cNvPr id="6" name="Image 5">
            <a:extLst>
              <a:ext uri="{FF2B5EF4-FFF2-40B4-BE49-F238E27FC236}">
                <a16:creationId xmlns:a16="http://schemas.microsoft.com/office/drawing/2014/main" id="{1B31E894-A209-49A2-8538-2FF16572C758}"/>
              </a:ext>
            </a:extLst>
          </p:cNvPr>
          <p:cNvPicPr>
            <a:picLocks noChangeAspect="1"/>
          </p:cNvPicPr>
          <p:nvPr/>
        </p:nvPicPr>
        <p:blipFill>
          <a:blip r:embed="rId2"/>
          <a:stretch>
            <a:fillRect/>
          </a:stretch>
        </p:blipFill>
        <p:spPr>
          <a:xfrm>
            <a:off x="285750" y="2330898"/>
            <a:ext cx="8408137" cy="4396697"/>
          </a:xfrm>
          <a:prstGeom prst="rect">
            <a:avLst/>
          </a:prstGeom>
        </p:spPr>
      </p:pic>
      <p:sp>
        <p:nvSpPr>
          <p:cNvPr id="4" name="ZoneTexte 3">
            <a:extLst>
              <a:ext uri="{FF2B5EF4-FFF2-40B4-BE49-F238E27FC236}">
                <a16:creationId xmlns:a16="http://schemas.microsoft.com/office/drawing/2014/main" id="{40A15F4B-EB94-43AA-B879-CC713EC69AD4}"/>
              </a:ext>
            </a:extLst>
          </p:cNvPr>
          <p:cNvSpPr txBox="1"/>
          <p:nvPr/>
        </p:nvSpPr>
        <p:spPr>
          <a:xfrm>
            <a:off x="2215157" y="1362676"/>
            <a:ext cx="4549322" cy="338554"/>
          </a:xfrm>
          <a:prstGeom prst="rect">
            <a:avLst/>
          </a:prstGeom>
          <a:noFill/>
        </p:spPr>
        <p:txBody>
          <a:bodyPr wrap="none" rtlCol="0">
            <a:spAutoFit/>
          </a:bodyPr>
          <a:lstStyle/>
          <a:p>
            <a:r>
              <a:rPr lang="fr-FR" sz="1600" dirty="0">
                <a:latin typeface="Arial" panose="020B0604020202020204" pitchFamily="34" charset="0"/>
                <a:cs typeface="Arial" panose="020B0604020202020204" pitchFamily="34" charset="0"/>
              </a:rPr>
              <a:t>Test non inférentiel </a:t>
            </a:r>
            <a:r>
              <a:rPr lang="fr-FR" sz="1600" dirty="0">
                <a:latin typeface="Arial" panose="020B0604020202020204" pitchFamily="34" charset="0"/>
                <a:cs typeface="Arial" panose="020B0604020202020204" pitchFamily="34" charset="0"/>
                <a:sym typeface="Wingdings" panose="05000000000000000000" pitchFamily="2" charset="2"/>
              </a:rPr>
              <a:t></a:t>
            </a:r>
            <a:r>
              <a:rPr lang="fr-FR" sz="1600" dirty="0">
                <a:latin typeface="Arial" panose="020B0604020202020204" pitchFamily="34" charset="0"/>
                <a:cs typeface="Arial" panose="020B0604020202020204" pitchFamily="34" charset="0"/>
              </a:rPr>
              <a:t> pas de p value rapportée </a:t>
            </a:r>
          </a:p>
        </p:txBody>
      </p:sp>
    </p:spTree>
    <p:extLst>
      <p:ext uri="{BB962C8B-B14F-4D97-AF65-F5344CB8AC3E}">
        <p14:creationId xmlns:p14="http://schemas.microsoft.com/office/powerpoint/2010/main" val="362279761"/>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2F778F-F86D-4A34-BA02-BEA785558CBC}"/>
              </a:ext>
            </a:extLst>
          </p:cNvPr>
          <p:cNvSpPr>
            <a:spLocks noGrp="1"/>
          </p:cNvSpPr>
          <p:nvPr>
            <p:ph type="title"/>
          </p:nvPr>
        </p:nvSpPr>
        <p:spPr/>
        <p:txBody>
          <a:bodyPr/>
          <a:lstStyle/>
          <a:p>
            <a:endParaRPr lang="fr-FR"/>
          </a:p>
        </p:txBody>
      </p:sp>
      <p:sp>
        <p:nvSpPr>
          <p:cNvPr id="7" name="ZoneTexte 6">
            <a:extLst>
              <a:ext uri="{FF2B5EF4-FFF2-40B4-BE49-F238E27FC236}">
                <a16:creationId xmlns:a16="http://schemas.microsoft.com/office/drawing/2014/main" id="{16B9553B-3786-40E1-867D-36C6F39E354E}"/>
              </a:ext>
            </a:extLst>
          </p:cNvPr>
          <p:cNvSpPr txBox="1"/>
          <p:nvPr/>
        </p:nvSpPr>
        <p:spPr>
          <a:xfrm>
            <a:off x="170082" y="2809994"/>
            <a:ext cx="946093" cy="369332"/>
          </a:xfrm>
          <a:prstGeom prst="rect">
            <a:avLst/>
          </a:prstGeom>
          <a:noFill/>
        </p:spPr>
        <p:txBody>
          <a:bodyPr wrap="none" rtlCol="0">
            <a:spAutoFit/>
          </a:bodyPr>
          <a:lstStyle/>
          <a:p>
            <a:r>
              <a:rPr lang="fr-FR" dirty="0"/>
              <a:t>2 doses </a:t>
            </a:r>
          </a:p>
        </p:txBody>
      </p:sp>
      <p:sp>
        <p:nvSpPr>
          <p:cNvPr id="8" name="ZoneTexte 7">
            <a:extLst>
              <a:ext uri="{FF2B5EF4-FFF2-40B4-BE49-F238E27FC236}">
                <a16:creationId xmlns:a16="http://schemas.microsoft.com/office/drawing/2014/main" id="{D6B551D4-9894-489C-944C-007B15A77325}"/>
              </a:ext>
            </a:extLst>
          </p:cNvPr>
          <p:cNvSpPr txBox="1"/>
          <p:nvPr/>
        </p:nvSpPr>
        <p:spPr>
          <a:xfrm>
            <a:off x="5202936" y="1728216"/>
            <a:ext cx="1059906" cy="369332"/>
          </a:xfrm>
          <a:prstGeom prst="rect">
            <a:avLst/>
          </a:prstGeom>
          <a:noFill/>
        </p:spPr>
        <p:txBody>
          <a:bodyPr wrap="none" rtlCol="0">
            <a:spAutoFit/>
          </a:bodyPr>
          <a:lstStyle/>
          <a:p>
            <a:r>
              <a:rPr lang="fr-FR" dirty="0"/>
              <a:t>Alpha 5%</a:t>
            </a:r>
          </a:p>
        </p:txBody>
      </p:sp>
      <p:sp>
        <p:nvSpPr>
          <p:cNvPr id="9" name="Rectangle 8">
            <a:extLst>
              <a:ext uri="{FF2B5EF4-FFF2-40B4-BE49-F238E27FC236}">
                <a16:creationId xmlns:a16="http://schemas.microsoft.com/office/drawing/2014/main" id="{5FFB2D8E-D926-4C4D-ABF0-1B117F47E9A3}"/>
              </a:ext>
            </a:extLst>
          </p:cNvPr>
          <p:cNvSpPr/>
          <p:nvPr/>
        </p:nvSpPr>
        <p:spPr bwMode="auto">
          <a:xfrm>
            <a:off x="3170223" y="2642157"/>
            <a:ext cx="1554480" cy="630936"/>
          </a:xfrm>
          <a:prstGeom prst="rect">
            <a:avLst/>
          </a:prstGeom>
          <a:solidFill>
            <a:schemeClr val="accent2">
              <a:lumMod val="20000"/>
              <a:lumOff val="80000"/>
            </a:schemeClr>
          </a:solidFill>
          <a:ln w="12700" cap="flat" cmpd="sng" algn="ctr">
            <a:solidFill>
              <a:schemeClr val="tx1"/>
            </a:solidFill>
            <a:prstDash val="solid"/>
            <a:round/>
            <a:headEnd type="none" w="sm" len="sm"/>
            <a:tailEnd type="triangle"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a:ln>
                  <a:noFill/>
                </a:ln>
                <a:solidFill>
                  <a:schemeClr val="tx1"/>
                </a:solidFill>
                <a:effectLst/>
                <a:latin typeface="+mj-lt"/>
              </a:rPr>
              <a:t>Dose 1</a:t>
            </a:r>
          </a:p>
          <a:p>
            <a:pPr marL="0" marR="0" indent="0" algn="ctr" defTabSz="914400" rtl="0" eaLnBrk="0" fontAlgn="base" latinLnBrk="0" hangingPunct="0">
              <a:lnSpc>
                <a:spcPct val="100000"/>
              </a:lnSpc>
              <a:spcBef>
                <a:spcPct val="0"/>
              </a:spcBef>
              <a:spcAft>
                <a:spcPct val="0"/>
              </a:spcAft>
              <a:buClrTx/>
              <a:buSzTx/>
              <a:buFontTx/>
              <a:buNone/>
              <a:tabLst/>
            </a:pPr>
            <a:r>
              <a:rPr lang="fr-FR" dirty="0">
                <a:latin typeface="+mj-lt"/>
              </a:rPr>
              <a:t>2.5%</a:t>
            </a:r>
            <a:endParaRPr kumimoji="0" lang="fr-FR" b="0" i="0" u="none" strike="noStrike" cap="none" normalizeH="0" baseline="0" dirty="0">
              <a:ln>
                <a:noFill/>
              </a:ln>
              <a:solidFill>
                <a:schemeClr val="tx1"/>
              </a:solidFill>
              <a:effectLst/>
              <a:latin typeface="+mj-lt"/>
            </a:endParaRPr>
          </a:p>
        </p:txBody>
      </p:sp>
      <p:sp>
        <p:nvSpPr>
          <p:cNvPr id="10" name="Rectangle 9">
            <a:extLst>
              <a:ext uri="{FF2B5EF4-FFF2-40B4-BE49-F238E27FC236}">
                <a16:creationId xmlns:a16="http://schemas.microsoft.com/office/drawing/2014/main" id="{F2ECF035-14AB-48BF-9862-46DB902204EB}"/>
              </a:ext>
            </a:extLst>
          </p:cNvPr>
          <p:cNvSpPr/>
          <p:nvPr/>
        </p:nvSpPr>
        <p:spPr bwMode="auto">
          <a:xfrm>
            <a:off x="6669024" y="2642157"/>
            <a:ext cx="1554480" cy="630936"/>
          </a:xfrm>
          <a:prstGeom prst="rect">
            <a:avLst/>
          </a:prstGeom>
          <a:solidFill>
            <a:schemeClr val="accent2">
              <a:lumMod val="20000"/>
              <a:lumOff val="80000"/>
            </a:schemeClr>
          </a:solidFill>
          <a:ln w="12700" cap="flat" cmpd="sng" algn="ctr">
            <a:solidFill>
              <a:schemeClr val="tx1"/>
            </a:solidFill>
            <a:prstDash val="solid"/>
            <a:round/>
            <a:headEnd type="none" w="sm" len="sm"/>
            <a:tailEnd type="triangle"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a:ln>
                  <a:noFill/>
                </a:ln>
                <a:solidFill>
                  <a:schemeClr val="tx1"/>
                </a:solidFill>
                <a:effectLst/>
                <a:latin typeface="+mj-lt"/>
              </a:rPr>
              <a:t>Dose 2</a:t>
            </a:r>
          </a:p>
          <a:p>
            <a:pPr marL="0" marR="0" indent="0" algn="ctr" defTabSz="914400" rtl="0" eaLnBrk="0" fontAlgn="base" latinLnBrk="0" hangingPunct="0">
              <a:lnSpc>
                <a:spcPct val="100000"/>
              </a:lnSpc>
              <a:spcBef>
                <a:spcPct val="0"/>
              </a:spcBef>
              <a:spcAft>
                <a:spcPct val="0"/>
              </a:spcAft>
              <a:buClrTx/>
              <a:buSzTx/>
              <a:buFontTx/>
              <a:buNone/>
              <a:tabLst/>
            </a:pPr>
            <a:r>
              <a:rPr lang="fr-FR" dirty="0">
                <a:latin typeface="+mj-lt"/>
              </a:rPr>
              <a:t>2.5%</a:t>
            </a:r>
            <a:endParaRPr kumimoji="0" lang="fr-FR" b="0" i="0" u="none" strike="noStrike" cap="none" normalizeH="0" baseline="0" dirty="0">
              <a:ln>
                <a:noFill/>
              </a:ln>
              <a:solidFill>
                <a:schemeClr val="tx1"/>
              </a:solidFill>
              <a:effectLst/>
              <a:latin typeface="+mj-lt"/>
            </a:endParaRPr>
          </a:p>
        </p:txBody>
      </p:sp>
      <p:sp>
        <p:nvSpPr>
          <p:cNvPr id="11" name="ZoneTexte 10">
            <a:extLst>
              <a:ext uri="{FF2B5EF4-FFF2-40B4-BE49-F238E27FC236}">
                <a16:creationId xmlns:a16="http://schemas.microsoft.com/office/drawing/2014/main" id="{ED08D926-4DA2-4FE2-A5A2-948A64AE1348}"/>
              </a:ext>
            </a:extLst>
          </p:cNvPr>
          <p:cNvSpPr txBox="1"/>
          <p:nvPr/>
        </p:nvSpPr>
        <p:spPr>
          <a:xfrm>
            <a:off x="170082" y="4229880"/>
            <a:ext cx="1603854" cy="646331"/>
          </a:xfrm>
          <a:prstGeom prst="rect">
            <a:avLst/>
          </a:prstGeom>
          <a:noFill/>
        </p:spPr>
        <p:txBody>
          <a:bodyPr wrap="square" rtlCol="0">
            <a:spAutoFit/>
          </a:bodyPr>
          <a:lstStyle/>
          <a:p>
            <a:r>
              <a:rPr lang="fr-FR" dirty="0"/>
              <a:t>2 critères de jugement</a:t>
            </a:r>
          </a:p>
        </p:txBody>
      </p:sp>
      <p:sp>
        <p:nvSpPr>
          <p:cNvPr id="14" name="Rectangle 13">
            <a:extLst>
              <a:ext uri="{FF2B5EF4-FFF2-40B4-BE49-F238E27FC236}">
                <a16:creationId xmlns:a16="http://schemas.microsoft.com/office/drawing/2014/main" id="{8C330DAD-8515-468E-AEF7-F3F13225C7F4}"/>
              </a:ext>
            </a:extLst>
          </p:cNvPr>
          <p:cNvSpPr/>
          <p:nvPr/>
        </p:nvSpPr>
        <p:spPr bwMode="auto">
          <a:xfrm>
            <a:off x="2665094" y="4245275"/>
            <a:ext cx="1091184" cy="630936"/>
          </a:xfrm>
          <a:prstGeom prst="rect">
            <a:avLst/>
          </a:prstGeom>
          <a:solidFill>
            <a:schemeClr val="accent2">
              <a:lumMod val="20000"/>
              <a:lumOff val="80000"/>
            </a:schemeClr>
          </a:solidFill>
          <a:ln w="12700" cap="flat" cmpd="sng" algn="ctr">
            <a:solidFill>
              <a:schemeClr val="tx1"/>
            </a:solidFill>
            <a:prstDash val="solid"/>
            <a:round/>
            <a:headEnd type="none" w="sm" len="sm"/>
            <a:tailEnd type="triangle"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a:ln>
                  <a:noFill/>
                </a:ln>
                <a:solidFill>
                  <a:schemeClr val="tx1"/>
                </a:solidFill>
                <a:effectLst/>
                <a:latin typeface="+mj-lt"/>
              </a:rPr>
              <a:t>CJ 1</a:t>
            </a:r>
          </a:p>
          <a:p>
            <a:pPr marL="0" marR="0" indent="0" algn="ctr" defTabSz="914400" rtl="0" eaLnBrk="0" fontAlgn="base" latinLnBrk="0" hangingPunct="0">
              <a:lnSpc>
                <a:spcPct val="100000"/>
              </a:lnSpc>
              <a:spcBef>
                <a:spcPct val="0"/>
              </a:spcBef>
              <a:spcAft>
                <a:spcPct val="0"/>
              </a:spcAft>
              <a:buClrTx/>
              <a:buSzTx/>
              <a:buFontTx/>
              <a:buNone/>
              <a:tabLst/>
            </a:pPr>
            <a:r>
              <a:rPr lang="fr-FR" dirty="0">
                <a:latin typeface="+mj-lt"/>
              </a:rPr>
              <a:t>1.25%</a:t>
            </a:r>
            <a:endParaRPr kumimoji="0" lang="fr-FR" b="0" i="0" u="none" strike="noStrike" cap="none" normalizeH="0" baseline="0" dirty="0">
              <a:ln>
                <a:noFill/>
              </a:ln>
              <a:solidFill>
                <a:schemeClr val="tx1"/>
              </a:solidFill>
              <a:effectLst/>
              <a:latin typeface="+mj-lt"/>
            </a:endParaRPr>
          </a:p>
        </p:txBody>
      </p:sp>
      <p:sp>
        <p:nvSpPr>
          <p:cNvPr id="15" name="Rectangle 14">
            <a:extLst>
              <a:ext uri="{FF2B5EF4-FFF2-40B4-BE49-F238E27FC236}">
                <a16:creationId xmlns:a16="http://schemas.microsoft.com/office/drawing/2014/main" id="{F7DAB75D-7C23-49ED-A1FB-59D1D57BE7DD}"/>
              </a:ext>
            </a:extLst>
          </p:cNvPr>
          <p:cNvSpPr/>
          <p:nvPr/>
        </p:nvSpPr>
        <p:spPr bwMode="auto">
          <a:xfrm>
            <a:off x="4301870" y="4245275"/>
            <a:ext cx="1091184" cy="630936"/>
          </a:xfrm>
          <a:prstGeom prst="rect">
            <a:avLst/>
          </a:prstGeom>
          <a:solidFill>
            <a:schemeClr val="accent2">
              <a:lumMod val="20000"/>
              <a:lumOff val="80000"/>
            </a:schemeClr>
          </a:solidFill>
          <a:ln w="12700" cap="flat" cmpd="sng" algn="ctr">
            <a:solidFill>
              <a:schemeClr val="tx1"/>
            </a:solidFill>
            <a:prstDash val="solid"/>
            <a:round/>
            <a:headEnd type="none" w="sm" len="sm"/>
            <a:tailEnd type="triangle"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a:ln>
                  <a:noFill/>
                </a:ln>
                <a:solidFill>
                  <a:schemeClr val="tx1"/>
                </a:solidFill>
                <a:effectLst/>
                <a:latin typeface="+mj-lt"/>
              </a:rPr>
              <a:t>CJ 2</a:t>
            </a:r>
          </a:p>
          <a:p>
            <a:pPr marL="0" marR="0" indent="0" algn="ctr" defTabSz="914400" rtl="0" eaLnBrk="0" fontAlgn="base" latinLnBrk="0" hangingPunct="0">
              <a:lnSpc>
                <a:spcPct val="100000"/>
              </a:lnSpc>
              <a:spcBef>
                <a:spcPct val="0"/>
              </a:spcBef>
              <a:spcAft>
                <a:spcPct val="0"/>
              </a:spcAft>
              <a:buClrTx/>
              <a:buSzTx/>
              <a:buFontTx/>
              <a:buNone/>
              <a:tabLst/>
            </a:pPr>
            <a:r>
              <a:rPr lang="fr-FR" dirty="0">
                <a:latin typeface="+mj-lt"/>
              </a:rPr>
              <a:t>1.25%</a:t>
            </a:r>
            <a:endParaRPr kumimoji="0" lang="fr-FR" b="0" i="0" u="none" strike="noStrike" cap="none" normalizeH="0" baseline="0" dirty="0">
              <a:ln>
                <a:noFill/>
              </a:ln>
              <a:solidFill>
                <a:schemeClr val="tx1"/>
              </a:solidFill>
              <a:effectLst/>
              <a:latin typeface="+mj-lt"/>
            </a:endParaRPr>
          </a:p>
        </p:txBody>
      </p:sp>
      <p:sp>
        <p:nvSpPr>
          <p:cNvPr id="16" name="Rectangle 15">
            <a:extLst>
              <a:ext uri="{FF2B5EF4-FFF2-40B4-BE49-F238E27FC236}">
                <a16:creationId xmlns:a16="http://schemas.microsoft.com/office/drawing/2014/main" id="{198E6C06-CDD8-43D0-8477-F835C6EB3BD4}"/>
              </a:ext>
            </a:extLst>
          </p:cNvPr>
          <p:cNvSpPr/>
          <p:nvPr/>
        </p:nvSpPr>
        <p:spPr bwMode="auto">
          <a:xfrm>
            <a:off x="6062774" y="4245275"/>
            <a:ext cx="1091184" cy="630936"/>
          </a:xfrm>
          <a:prstGeom prst="rect">
            <a:avLst/>
          </a:prstGeom>
          <a:solidFill>
            <a:schemeClr val="accent2">
              <a:lumMod val="20000"/>
              <a:lumOff val="80000"/>
            </a:schemeClr>
          </a:solidFill>
          <a:ln w="12700" cap="flat" cmpd="sng" algn="ctr">
            <a:solidFill>
              <a:schemeClr val="tx1"/>
            </a:solidFill>
            <a:prstDash val="solid"/>
            <a:round/>
            <a:headEnd type="none" w="sm" len="sm"/>
            <a:tailEnd type="triangle"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a:ln>
                  <a:noFill/>
                </a:ln>
                <a:solidFill>
                  <a:schemeClr val="tx1"/>
                </a:solidFill>
                <a:effectLst/>
                <a:latin typeface="+mj-lt"/>
              </a:rPr>
              <a:t>CJ 1</a:t>
            </a:r>
          </a:p>
          <a:p>
            <a:pPr marL="0" marR="0" indent="0" algn="ctr" defTabSz="914400" rtl="0" eaLnBrk="0" fontAlgn="base" latinLnBrk="0" hangingPunct="0">
              <a:lnSpc>
                <a:spcPct val="100000"/>
              </a:lnSpc>
              <a:spcBef>
                <a:spcPct val="0"/>
              </a:spcBef>
              <a:spcAft>
                <a:spcPct val="0"/>
              </a:spcAft>
              <a:buClrTx/>
              <a:buSzTx/>
              <a:buFontTx/>
              <a:buNone/>
              <a:tabLst/>
            </a:pPr>
            <a:r>
              <a:rPr lang="fr-FR" dirty="0">
                <a:latin typeface="+mj-lt"/>
              </a:rPr>
              <a:t>1.25%</a:t>
            </a:r>
            <a:endParaRPr kumimoji="0" lang="fr-FR" b="0" i="0" u="none" strike="noStrike" cap="none" normalizeH="0" baseline="0" dirty="0">
              <a:ln>
                <a:noFill/>
              </a:ln>
              <a:solidFill>
                <a:schemeClr val="tx1"/>
              </a:solidFill>
              <a:effectLst/>
              <a:latin typeface="+mj-lt"/>
            </a:endParaRPr>
          </a:p>
        </p:txBody>
      </p:sp>
      <p:sp>
        <p:nvSpPr>
          <p:cNvPr id="17" name="Rectangle 16">
            <a:extLst>
              <a:ext uri="{FF2B5EF4-FFF2-40B4-BE49-F238E27FC236}">
                <a16:creationId xmlns:a16="http://schemas.microsoft.com/office/drawing/2014/main" id="{72EF22EA-5A4E-4175-B143-2772B9417DE2}"/>
              </a:ext>
            </a:extLst>
          </p:cNvPr>
          <p:cNvSpPr/>
          <p:nvPr/>
        </p:nvSpPr>
        <p:spPr bwMode="auto">
          <a:xfrm>
            <a:off x="7781847" y="4245275"/>
            <a:ext cx="1091184" cy="630936"/>
          </a:xfrm>
          <a:prstGeom prst="rect">
            <a:avLst/>
          </a:prstGeom>
          <a:solidFill>
            <a:schemeClr val="accent2">
              <a:lumMod val="20000"/>
              <a:lumOff val="80000"/>
            </a:schemeClr>
          </a:solidFill>
          <a:ln w="12700" cap="flat" cmpd="sng" algn="ctr">
            <a:solidFill>
              <a:schemeClr val="tx1"/>
            </a:solidFill>
            <a:prstDash val="solid"/>
            <a:round/>
            <a:headEnd type="none" w="sm" len="sm"/>
            <a:tailEnd type="triangle"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a:ln>
                  <a:noFill/>
                </a:ln>
                <a:solidFill>
                  <a:schemeClr val="tx1"/>
                </a:solidFill>
                <a:effectLst/>
                <a:latin typeface="+mj-lt"/>
              </a:rPr>
              <a:t>CJ 2</a:t>
            </a:r>
          </a:p>
          <a:p>
            <a:pPr marL="0" marR="0" indent="0" algn="ctr" defTabSz="914400" rtl="0" eaLnBrk="0" fontAlgn="base" latinLnBrk="0" hangingPunct="0">
              <a:lnSpc>
                <a:spcPct val="100000"/>
              </a:lnSpc>
              <a:spcBef>
                <a:spcPct val="0"/>
              </a:spcBef>
              <a:spcAft>
                <a:spcPct val="0"/>
              </a:spcAft>
              <a:buClrTx/>
              <a:buSzTx/>
              <a:buFontTx/>
              <a:buNone/>
              <a:tabLst/>
            </a:pPr>
            <a:r>
              <a:rPr lang="fr-FR" dirty="0">
                <a:latin typeface="+mj-lt"/>
              </a:rPr>
              <a:t>1.25%</a:t>
            </a:r>
            <a:endParaRPr kumimoji="0" lang="fr-FR" b="0" i="0" u="none" strike="noStrike" cap="none" normalizeH="0" baseline="0" dirty="0">
              <a:ln>
                <a:noFill/>
              </a:ln>
              <a:solidFill>
                <a:schemeClr val="tx1"/>
              </a:solidFill>
              <a:effectLst/>
              <a:latin typeface="+mj-lt"/>
            </a:endParaRPr>
          </a:p>
        </p:txBody>
      </p:sp>
      <p:cxnSp>
        <p:nvCxnSpPr>
          <p:cNvPr id="19" name="Connecteur : en angle 18">
            <a:extLst>
              <a:ext uri="{FF2B5EF4-FFF2-40B4-BE49-F238E27FC236}">
                <a16:creationId xmlns:a16="http://schemas.microsoft.com/office/drawing/2014/main" id="{59B7CE15-1F23-4A17-96C3-E821C2D6F37F}"/>
              </a:ext>
            </a:extLst>
          </p:cNvPr>
          <p:cNvCxnSpPr>
            <a:cxnSpLocks/>
            <a:stCxn id="9" idx="2"/>
            <a:endCxn id="14" idx="0"/>
          </p:cNvCxnSpPr>
          <p:nvPr/>
        </p:nvCxnSpPr>
        <p:spPr bwMode="auto">
          <a:xfrm rot="5400000">
            <a:off x="3092984" y="3390796"/>
            <a:ext cx="972182" cy="736777"/>
          </a:xfrm>
          <a:prstGeom prst="bentConnector3">
            <a:avLst/>
          </a:prstGeom>
          <a:solidFill>
            <a:schemeClr val="accent1"/>
          </a:solidFill>
          <a:ln w="12700" cap="flat" cmpd="sng" algn="ctr">
            <a:solidFill>
              <a:schemeClr val="tx1"/>
            </a:solidFill>
            <a:prstDash val="solid"/>
            <a:round/>
            <a:headEnd type="none" w="sm" len="sm"/>
            <a:tailEnd type="triangle"/>
          </a:ln>
          <a:effectLst/>
        </p:spPr>
      </p:cxnSp>
      <p:cxnSp>
        <p:nvCxnSpPr>
          <p:cNvPr id="21" name="Connecteur : en angle 20">
            <a:extLst>
              <a:ext uri="{FF2B5EF4-FFF2-40B4-BE49-F238E27FC236}">
                <a16:creationId xmlns:a16="http://schemas.microsoft.com/office/drawing/2014/main" id="{D8DBFF77-8884-480F-8767-935AE0A1BA0E}"/>
              </a:ext>
            </a:extLst>
          </p:cNvPr>
          <p:cNvCxnSpPr>
            <a:stCxn id="9" idx="2"/>
            <a:endCxn id="15" idx="0"/>
          </p:cNvCxnSpPr>
          <p:nvPr/>
        </p:nvCxnSpPr>
        <p:spPr bwMode="auto">
          <a:xfrm rot="16200000" flipH="1">
            <a:off x="3911371" y="3309184"/>
            <a:ext cx="972182" cy="899999"/>
          </a:xfrm>
          <a:prstGeom prst="bentConnector3">
            <a:avLst/>
          </a:prstGeom>
          <a:solidFill>
            <a:schemeClr val="accent1"/>
          </a:solidFill>
          <a:ln w="12700" cap="flat" cmpd="sng" algn="ctr">
            <a:solidFill>
              <a:schemeClr val="tx1"/>
            </a:solidFill>
            <a:prstDash val="solid"/>
            <a:round/>
            <a:headEnd type="none" w="sm" len="sm"/>
            <a:tailEnd type="triangle"/>
          </a:ln>
          <a:effectLst/>
        </p:spPr>
      </p:cxnSp>
      <p:cxnSp>
        <p:nvCxnSpPr>
          <p:cNvPr id="23" name="Connecteur : en angle 22">
            <a:extLst>
              <a:ext uri="{FF2B5EF4-FFF2-40B4-BE49-F238E27FC236}">
                <a16:creationId xmlns:a16="http://schemas.microsoft.com/office/drawing/2014/main" id="{8A741290-3A9F-49E3-BEAA-2BAFECD89DB1}"/>
              </a:ext>
            </a:extLst>
          </p:cNvPr>
          <p:cNvCxnSpPr>
            <a:stCxn id="10" idx="2"/>
            <a:endCxn id="16" idx="0"/>
          </p:cNvCxnSpPr>
          <p:nvPr/>
        </p:nvCxnSpPr>
        <p:spPr bwMode="auto">
          <a:xfrm rot="5400000">
            <a:off x="6541224" y="3340235"/>
            <a:ext cx="972182" cy="837898"/>
          </a:xfrm>
          <a:prstGeom prst="bentConnector3">
            <a:avLst/>
          </a:prstGeom>
          <a:solidFill>
            <a:schemeClr val="accent1"/>
          </a:solidFill>
          <a:ln w="12700" cap="flat" cmpd="sng" algn="ctr">
            <a:solidFill>
              <a:schemeClr val="tx1"/>
            </a:solidFill>
            <a:prstDash val="solid"/>
            <a:round/>
            <a:headEnd type="none" w="sm" len="sm"/>
            <a:tailEnd type="triangle"/>
          </a:ln>
          <a:effectLst/>
        </p:spPr>
      </p:cxnSp>
      <p:cxnSp>
        <p:nvCxnSpPr>
          <p:cNvPr id="25" name="Connecteur : en angle 24">
            <a:extLst>
              <a:ext uri="{FF2B5EF4-FFF2-40B4-BE49-F238E27FC236}">
                <a16:creationId xmlns:a16="http://schemas.microsoft.com/office/drawing/2014/main" id="{EF16C4B3-2895-4D53-B3AA-B3222DBA3FB4}"/>
              </a:ext>
            </a:extLst>
          </p:cNvPr>
          <p:cNvCxnSpPr>
            <a:stCxn id="10" idx="2"/>
            <a:endCxn id="17" idx="0"/>
          </p:cNvCxnSpPr>
          <p:nvPr/>
        </p:nvCxnSpPr>
        <p:spPr bwMode="auto">
          <a:xfrm rot="16200000" flipH="1">
            <a:off x="7400760" y="3318596"/>
            <a:ext cx="972182" cy="881175"/>
          </a:xfrm>
          <a:prstGeom prst="bentConnector3">
            <a:avLst/>
          </a:prstGeom>
          <a:solidFill>
            <a:schemeClr val="accent1"/>
          </a:solidFill>
          <a:ln w="12700" cap="flat" cmpd="sng" algn="ctr">
            <a:solidFill>
              <a:schemeClr val="tx1"/>
            </a:solidFill>
            <a:prstDash val="solid"/>
            <a:round/>
            <a:headEnd type="none" w="sm" len="sm"/>
            <a:tailEnd type="triangle"/>
          </a:ln>
          <a:effectLst/>
        </p:spPr>
      </p:cxnSp>
      <p:cxnSp>
        <p:nvCxnSpPr>
          <p:cNvPr id="27" name="Connecteur : en angle 26">
            <a:extLst>
              <a:ext uri="{FF2B5EF4-FFF2-40B4-BE49-F238E27FC236}">
                <a16:creationId xmlns:a16="http://schemas.microsoft.com/office/drawing/2014/main" id="{74C045BA-D7A9-489B-AB09-473ACCA663A4}"/>
              </a:ext>
            </a:extLst>
          </p:cNvPr>
          <p:cNvCxnSpPr>
            <a:stCxn id="8" idx="2"/>
            <a:endCxn id="9" idx="0"/>
          </p:cNvCxnSpPr>
          <p:nvPr/>
        </p:nvCxnSpPr>
        <p:spPr bwMode="auto">
          <a:xfrm rot="5400000">
            <a:off x="4567872" y="1477139"/>
            <a:ext cx="544609" cy="1785426"/>
          </a:xfrm>
          <a:prstGeom prst="bentConnector3">
            <a:avLst/>
          </a:prstGeom>
          <a:solidFill>
            <a:schemeClr val="accent1"/>
          </a:solidFill>
          <a:ln w="12700" cap="flat" cmpd="sng" algn="ctr">
            <a:solidFill>
              <a:schemeClr val="tx1"/>
            </a:solidFill>
            <a:prstDash val="solid"/>
            <a:round/>
            <a:headEnd type="none" w="sm" len="sm"/>
            <a:tailEnd type="triangle"/>
          </a:ln>
          <a:effectLst/>
        </p:spPr>
      </p:cxnSp>
      <p:cxnSp>
        <p:nvCxnSpPr>
          <p:cNvPr id="29" name="Connecteur : en angle 28">
            <a:extLst>
              <a:ext uri="{FF2B5EF4-FFF2-40B4-BE49-F238E27FC236}">
                <a16:creationId xmlns:a16="http://schemas.microsoft.com/office/drawing/2014/main" id="{403B388D-15F7-40BD-9528-A6AFCBB69369}"/>
              </a:ext>
            </a:extLst>
          </p:cNvPr>
          <p:cNvCxnSpPr>
            <a:stCxn id="8" idx="2"/>
            <a:endCxn id="10" idx="0"/>
          </p:cNvCxnSpPr>
          <p:nvPr/>
        </p:nvCxnSpPr>
        <p:spPr bwMode="auto">
          <a:xfrm rot="16200000" flipH="1">
            <a:off x="6317272" y="1513164"/>
            <a:ext cx="544609" cy="1713375"/>
          </a:xfrm>
          <a:prstGeom prst="bentConnector3">
            <a:avLst/>
          </a:prstGeom>
          <a:solidFill>
            <a:schemeClr val="accent1"/>
          </a:solidFill>
          <a:ln w="12700" cap="flat" cmpd="sng" algn="ctr">
            <a:solidFill>
              <a:schemeClr val="tx1"/>
            </a:solidFill>
            <a:prstDash val="solid"/>
            <a:round/>
            <a:headEnd type="none" w="sm" len="sm"/>
            <a:tailEnd type="triangle"/>
          </a:ln>
          <a:effectLst/>
        </p:spPr>
      </p:cxnSp>
    </p:spTree>
    <p:extLst>
      <p:ext uri="{BB962C8B-B14F-4D97-AF65-F5344CB8AC3E}">
        <p14:creationId xmlns:p14="http://schemas.microsoft.com/office/powerpoint/2010/main" val="406639481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2F778F-F86D-4A34-BA02-BEA785558CBC}"/>
              </a:ext>
            </a:extLst>
          </p:cNvPr>
          <p:cNvSpPr>
            <a:spLocks noGrp="1"/>
          </p:cNvSpPr>
          <p:nvPr>
            <p:ph type="title"/>
          </p:nvPr>
        </p:nvSpPr>
        <p:spPr/>
        <p:txBody>
          <a:bodyPr/>
          <a:lstStyle/>
          <a:p>
            <a:endParaRPr lang="fr-FR"/>
          </a:p>
        </p:txBody>
      </p:sp>
      <p:sp>
        <p:nvSpPr>
          <p:cNvPr id="7" name="ZoneTexte 6">
            <a:extLst>
              <a:ext uri="{FF2B5EF4-FFF2-40B4-BE49-F238E27FC236}">
                <a16:creationId xmlns:a16="http://schemas.microsoft.com/office/drawing/2014/main" id="{16B9553B-3786-40E1-867D-36C6F39E354E}"/>
              </a:ext>
            </a:extLst>
          </p:cNvPr>
          <p:cNvSpPr txBox="1"/>
          <p:nvPr/>
        </p:nvSpPr>
        <p:spPr>
          <a:xfrm>
            <a:off x="170082" y="2809994"/>
            <a:ext cx="946093" cy="369332"/>
          </a:xfrm>
          <a:prstGeom prst="rect">
            <a:avLst/>
          </a:prstGeom>
          <a:noFill/>
        </p:spPr>
        <p:txBody>
          <a:bodyPr wrap="none" rtlCol="0">
            <a:spAutoFit/>
          </a:bodyPr>
          <a:lstStyle/>
          <a:p>
            <a:r>
              <a:rPr lang="fr-FR" dirty="0"/>
              <a:t>2 doses </a:t>
            </a:r>
          </a:p>
        </p:txBody>
      </p:sp>
      <p:sp>
        <p:nvSpPr>
          <p:cNvPr id="8" name="ZoneTexte 7">
            <a:extLst>
              <a:ext uri="{FF2B5EF4-FFF2-40B4-BE49-F238E27FC236}">
                <a16:creationId xmlns:a16="http://schemas.microsoft.com/office/drawing/2014/main" id="{D6B551D4-9894-489C-944C-007B15A77325}"/>
              </a:ext>
            </a:extLst>
          </p:cNvPr>
          <p:cNvSpPr txBox="1"/>
          <p:nvPr/>
        </p:nvSpPr>
        <p:spPr>
          <a:xfrm>
            <a:off x="5202936" y="1728216"/>
            <a:ext cx="1059906" cy="369332"/>
          </a:xfrm>
          <a:prstGeom prst="rect">
            <a:avLst/>
          </a:prstGeom>
          <a:noFill/>
        </p:spPr>
        <p:txBody>
          <a:bodyPr wrap="none" rtlCol="0">
            <a:spAutoFit/>
          </a:bodyPr>
          <a:lstStyle/>
          <a:p>
            <a:r>
              <a:rPr lang="fr-FR" dirty="0"/>
              <a:t>Alpha 5%</a:t>
            </a:r>
          </a:p>
        </p:txBody>
      </p:sp>
      <p:sp>
        <p:nvSpPr>
          <p:cNvPr id="9" name="Rectangle 8">
            <a:extLst>
              <a:ext uri="{FF2B5EF4-FFF2-40B4-BE49-F238E27FC236}">
                <a16:creationId xmlns:a16="http://schemas.microsoft.com/office/drawing/2014/main" id="{5FFB2D8E-D926-4C4D-ABF0-1B117F47E9A3}"/>
              </a:ext>
            </a:extLst>
          </p:cNvPr>
          <p:cNvSpPr/>
          <p:nvPr/>
        </p:nvSpPr>
        <p:spPr bwMode="auto">
          <a:xfrm>
            <a:off x="3170223" y="2642157"/>
            <a:ext cx="1554480" cy="630936"/>
          </a:xfrm>
          <a:prstGeom prst="rect">
            <a:avLst/>
          </a:prstGeom>
          <a:solidFill>
            <a:schemeClr val="accent2">
              <a:lumMod val="20000"/>
              <a:lumOff val="80000"/>
            </a:schemeClr>
          </a:solidFill>
          <a:ln w="12700" cap="flat" cmpd="sng" algn="ctr">
            <a:solidFill>
              <a:schemeClr val="tx1"/>
            </a:solidFill>
            <a:prstDash val="solid"/>
            <a:round/>
            <a:headEnd type="none" w="sm" len="sm"/>
            <a:tailEnd type="triangle"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a:ln>
                  <a:noFill/>
                </a:ln>
                <a:solidFill>
                  <a:schemeClr val="tx1"/>
                </a:solidFill>
                <a:effectLst/>
                <a:latin typeface="+mj-lt"/>
              </a:rPr>
              <a:t>Dose 1</a:t>
            </a:r>
          </a:p>
          <a:p>
            <a:pPr marL="0" marR="0" indent="0" algn="ctr" defTabSz="914400" rtl="0" eaLnBrk="0" fontAlgn="base" latinLnBrk="0" hangingPunct="0">
              <a:lnSpc>
                <a:spcPct val="100000"/>
              </a:lnSpc>
              <a:spcBef>
                <a:spcPct val="0"/>
              </a:spcBef>
              <a:spcAft>
                <a:spcPct val="0"/>
              </a:spcAft>
              <a:buClrTx/>
              <a:buSzTx/>
              <a:buFontTx/>
              <a:buNone/>
              <a:tabLst/>
            </a:pPr>
            <a:r>
              <a:rPr lang="fr-FR" dirty="0">
                <a:latin typeface="+mj-lt"/>
              </a:rPr>
              <a:t>2.5%</a:t>
            </a:r>
            <a:endParaRPr kumimoji="0" lang="fr-FR" b="0" i="0" u="none" strike="noStrike" cap="none" normalizeH="0" baseline="0" dirty="0">
              <a:ln>
                <a:noFill/>
              </a:ln>
              <a:solidFill>
                <a:schemeClr val="tx1"/>
              </a:solidFill>
              <a:effectLst/>
              <a:latin typeface="+mj-lt"/>
            </a:endParaRPr>
          </a:p>
        </p:txBody>
      </p:sp>
      <p:sp>
        <p:nvSpPr>
          <p:cNvPr id="10" name="Rectangle 9">
            <a:extLst>
              <a:ext uri="{FF2B5EF4-FFF2-40B4-BE49-F238E27FC236}">
                <a16:creationId xmlns:a16="http://schemas.microsoft.com/office/drawing/2014/main" id="{F2ECF035-14AB-48BF-9862-46DB902204EB}"/>
              </a:ext>
            </a:extLst>
          </p:cNvPr>
          <p:cNvSpPr/>
          <p:nvPr/>
        </p:nvSpPr>
        <p:spPr bwMode="auto">
          <a:xfrm>
            <a:off x="6669024" y="2642157"/>
            <a:ext cx="1554480" cy="630936"/>
          </a:xfrm>
          <a:prstGeom prst="rect">
            <a:avLst/>
          </a:prstGeom>
          <a:solidFill>
            <a:schemeClr val="accent2">
              <a:lumMod val="20000"/>
              <a:lumOff val="80000"/>
            </a:schemeClr>
          </a:solidFill>
          <a:ln w="12700" cap="flat" cmpd="sng" algn="ctr">
            <a:solidFill>
              <a:schemeClr val="tx1"/>
            </a:solidFill>
            <a:prstDash val="solid"/>
            <a:round/>
            <a:headEnd type="none" w="sm" len="sm"/>
            <a:tailEnd type="triangle"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a:ln>
                  <a:noFill/>
                </a:ln>
                <a:solidFill>
                  <a:schemeClr val="tx1"/>
                </a:solidFill>
                <a:effectLst/>
                <a:latin typeface="+mj-lt"/>
              </a:rPr>
              <a:t>Dose 2</a:t>
            </a:r>
          </a:p>
          <a:p>
            <a:pPr marL="0" marR="0" indent="0" algn="ctr" defTabSz="914400" rtl="0" eaLnBrk="0" fontAlgn="base" latinLnBrk="0" hangingPunct="0">
              <a:lnSpc>
                <a:spcPct val="100000"/>
              </a:lnSpc>
              <a:spcBef>
                <a:spcPct val="0"/>
              </a:spcBef>
              <a:spcAft>
                <a:spcPct val="0"/>
              </a:spcAft>
              <a:buClrTx/>
              <a:buSzTx/>
              <a:buFontTx/>
              <a:buNone/>
              <a:tabLst/>
            </a:pPr>
            <a:r>
              <a:rPr lang="fr-FR" dirty="0">
                <a:latin typeface="+mj-lt"/>
              </a:rPr>
              <a:t>2.5%</a:t>
            </a:r>
            <a:endParaRPr kumimoji="0" lang="fr-FR" b="0" i="0" u="none" strike="noStrike" cap="none" normalizeH="0" baseline="0" dirty="0">
              <a:ln>
                <a:noFill/>
              </a:ln>
              <a:solidFill>
                <a:schemeClr val="tx1"/>
              </a:solidFill>
              <a:effectLst/>
              <a:latin typeface="+mj-lt"/>
            </a:endParaRPr>
          </a:p>
        </p:txBody>
      </p:sp>
      <p:sp>
        <p:nvSpPr>
          <p:cNvPr id="11" name="ZoneTexte 10">
            <a:extLst>
              <a:ext uri="{FF2B5EF4-FFF2-40B4-BE49-F238E27FC236}">
                <a16:creationId xmlns:a16="http://schemas.microsoft.com/office/drawing/2014/main" id="{ED08D926-4DA2-4FE2-A5A2-948A64AE1348}"/>
              </a:ext>
            </a:extLst>
          </p:cNvPr>
          <p:cNvSpPr txBox="1"/>
          <p:nvPr/>
        </p:nvSpPr>
        <p:spPr>
          <a:xfrm>
            <a:off x="170082" y="4759119"/>
            <a:ext cx="1603854" cy="646331"/>
          </a:xfrm>
          <a:prstGeom prst="rect">
            <a:avLst/>
          </a:prstGeom>
          <a:noFill/>
        </p:spPr>
        <p:txBody>
          <a:bodyPr wrap="square" rtlCol="0">
            <a:spAutoFit/>
          </a:bodyPr>
          <a:lstStyle/>
          <a:p>
            <a:r>
              <a:rPr lang="fr-FR" dirty="0"/>
              <a:t>2 critères de jugement</a:t>
            </a:r>
          </a:p>
        </p:txBody>
      </p:sp>
      <p:sp>
        <p:nvSpPr>
          <p:cNvPr id="14" name="Rectangle 13">
            <a:extLst>
              <a:ext uri="{FF2B5EF4-FFF2-40B4-BE49-F238E27FC236}">
                <a16:creationId xmlns:a16="http://schemas.microsoft.com/office/drawing/2014/main" id="{8C330DAD-8515-468E-AEF7-F3F13225C7F4}"/>
              </a:ext>
            </a:extLst>
          </p:cNvPr>
          <p:cNvSpPr/>
          <p:nvPr/>
        </p:nvSpPr>
        <p:spPr bwMode="auto">
          <a:xfrm>
            <a:off x="3401871" y="4147804"/>
            <a:ext cx="1091184" cy="630936"/>
          </a:xfrm>
          <a:prstGeom prst="rect">
            <a:avLst/>
          </a:prstGeom>
          <a:solidFill>
            <a:schemeClr val="accent2">
              <a:lumMod val="20000"/>
              <a:lumOff val="80000"/>
            </a:schemeClr>
          </a:solidFill>
          <a:ln w="12700" cap="flat" cmpd="sng" algn="ctr">
            <a:solidFill>
              <a:schemeClr val="tx1"/>
            </a:solidFill>
            <a:prstDash val="solid"/>
            <a:round/>
            <a:headEnd type="none" w="sm" len="sm"/>
            <a:tailEnd type="triangle"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a:ln>
                  <a:noFill/>
                </a:ln>
                <a:solidFill>
                  <a:schemeClr val="tx1"/>
                </a:solidFill>
                <a:effectLst/>
                <a:latin typeface="+mj-lt"/>
              </a:rPr>
              <a:t>CJ 1</a:t>
            </a:r>
          </a:p>
          <a:p>
            <a:pPr marL="0" marR="0" indent="0" algn="ctr" defTabSz="914400" rtl="0" eaLnBrk="0" fontAlgn="base" latinLnBrk="0" hangingPunct="0">
              <a:lnSpc>
                <a:spcPct val="100000"/>
              </a:lnSpc>
              <a:spcBef>
                <a:spcPct val="0"/>
              </a:spcBef>
              <a:spcAft>
                <a:spcPct val="0"/>
              </a:spcAft>
              <a:buClrTx/>
              <a:buSzTx/>
              <a:buFontTx/>
              <a:buNone/>
              <a:tabLst/>
            </a:pPr>
            <a:r>
              <a:rPr lang="fr-FR" dirty="0">
                <a:latin typeface="+mj-lt"/>
              </a:rPr>
              <a:t>2.5%</a:t>
            </a:r>
            <a:endParaRPr kumimoji="0" lang="fr-FR" b="0" i="0" u="none" strike="noStrike" cap="none" normalizeH="0" baseline="0" dirty="0">
              <a:ln>
                <a:noFill/>
              </a:ln>
              <a:solidFill>
                <a:schemeClr val="tx1"/>
              </a:solidFill>
              <a:effectLst/>
              <a:latin typeface="+mj-lt"/>
            </a:endParaRPr>
          </a:p>
        </p:txBody>
      </p:sp>
      <p:sp>
        <p:nvSpPr>
          <p:cNvPr id="15" name="Rectangle 14">
            <a:extLst>
              <a:ext uri="{FF2B5EF4-FFF2-40B4-BE49-F238E27FC236}">
                <a16:creationId xmlns:a16="http://schemas.microsoft.com/office/drawing/2014/main" id="{F7DAB75D-7C23-49ED-A1FB-59D1D57BE7DD}"/>
              </a:ext>
            </a:extLst>
          </p:cNvPr>
          <p:cNvSpPr/>
          <p:nvPr/>
        </p:nvSpPr>
        <p:spPr bwMode="auto">
          <a:xfrm>
            <a:off x="3401871" y="5653452"/>
            <a:ext cx="1091184" cy="630936"/>
          </a:xfrm>
          <a:prstGeom prst="rect">
            <a:avLst/>
          </a:prstGeom>
          <a:solidFill>
            <a:schemeClr val="accent2">
              <a:lumMod val="20000"/>
              <a:lumOff val="80000"/>
            </a:schemeClr>
          </a:solidFill>
          <a:ln w="12700" cap="flat" cmpd="sng" algn="ctr">
            <a:solidFill>
              <a:schemeClr val="tx1"/>
            </a:solidFill>
            <a:prstDash val="solid"/>
            <a:round/>
            <a:headEnd type="none" w="sm" len="sm"/>
            <a:tailEnd type="triangle"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a:ln>
                  <a:noFill/>
                </a:ln>
                <a:solidFill>
                  <a:schemeClr val="tx1"/>
                </a:solidFill>
                <a:effectLst/>
                <a:latin typeface="+mj-lt"/>
              </a:rPr>
              <a:t>CJ 2</a:t>
            </a:r>
          </a:p>
          <a:p>
            <a:pPr marL="0" marR="0" indent="0" algn="ctr" defTabSz="914400" rtl="0" eaLnBrk="0" fontAlgn="base" latinLnBrk="0" hangingPunct="0">
              <a:lnSpc>
                <a:spcPct val="100000"/>
              </a:lnSpc>
              <a:spcBef>
                <a:spcPct val="0"/>
              </a:spcBef>
              <a:spcAft>
                <a:spcPct val="0"/>
              </a:spcAft>
              <a:buClrTx/>
              <a:buSzTx/>
              <a:buFontTx/>
              <a:buNone/>
              <a:tabLst/>
            </a:pPr>
            <a:r>
              <a:rPr lang="fr-FR" dirty="0">
                <a:latin typeface="+mj-lt"/>
              </a:rPr>
              <a:t>2.5%</a:t>
            </a:r>
            <a:endParaRPr kumimoji="0" lang="fr-FR" b="0" i="0" u="none" strike="noStrike" cap="none" normalizeH="0" baseline="0" dirty="0">
              <a:ln>
                <a:noFill/>
              </a:ln>
              <a:solidFill>
                <a:schemeClr val="tx1"/>
              </a:solidFill>
              <a:effectLst/>
              <a:latin typeface="+mj-lt"/>
            </a:endParaRPr>
          </a:p>
        </p:txBody>
      </p:sp>
      <p:cxnSp>
        <p:nvCxnSpPr>
          <p:cNvPr id="19" name="Connecteur : en angle 18">
            <a:extLst>
              <a:ext uri="{FF2B5EF4-FFF2-40B4-BE49-F238E27FC236}">
                <a16:creationId xmlns:a16="http://schemas.microsoft.com/office/drawing/2014/main" id="{59B7CE15-1F23-4A17-96C3-E821C2D6F37F}"/>
              </a:ext>
            </a:extLst>
          </p:cNvPr>
          <p:cNvCxnSpPr>
            <a:cxnSpLocks/>
          </p:cNvCxnSpPr>
          <p:nvPr/>
        </p:nvCxnSpPr>
        <p:spPr bwMode="auto">
          <a:xfrm rot="5400000">
            <a:off x="3510108" y="3710448"/>
            <a:ext cx="874711" cy="12700"/>
          </a:xfrm>
          <a:prstGeom prst="bentConnector3">
            <a:avLst>
              <a:gd name="adj1" fmla="val 50000"/>
            </a:avLst>
          </a:prstGeom>
          <a:solidFill>
            <a:schemeClr val="accent1"/>
          </a:solidFill>
          <a:ln w="12700" cap="flat" cmpd="sng" algn="ctr">
            <a:solidFill>
              <a:schemeClr val="tx1"/>
            </a:solidFill>
            <a:prstDash val="solid"/>
            <a:round/>
            <a:headEnd type="none" w="sm" len="sm"/>
            <a:tailEnd type="triangle"/>
          </a:ln>
          <a:effectLst/>
        </p:spPr>
      </p:cxnSp>
      <p:cxnSp>
        <p:nvCxnSpPr>
          <p:cNvPr id="21" name="Connecteur : en angle 20">
            <a:extLst>
              <a:ext uri="{FF2B5EF4-FFF2-40B4-BE49-F238E27FC236}">
                <a16:creationId xmlns:a16="http://schemas.microsoft.com/office/drawing/2014/main" id="{D8DBFF77-8884-480F-8767-935AE0A1BA0E}"/>
              </a:ext>
            </a:extLst>
          </p:cNvPr>
          <p:cNvCxnSpPr>
            <a:cxnSpLocks/>
          </p:cNvCxnSpPr>
          <p:nvPr/>
        </p:nvCxnSpPr>
        <p:spPr bwMode="auto">
          <a:xfrm rot="5400000">
            <a:off x="3510107" y="5216096"/>
            <a:ext cx="874712" cy="12700"/>
          </a:xfrm>
          <a:prstGeom prst="bentConnector3">
            <a:avLst>
              <a:gd name="adj1" fmla="val 50000"/>
            </a:avLst>
          </a:prstGeom>
          <a:solidFill>
            <a:schemeClr val="accent1"/>
          </a:solidFill>
          <a:ln w="12700" cap="flat" cmpd="sng" algn="ctr">
            <a:solidFill>
              <a:schemeClr val="tx1"/>
            </a:solidFill>
            <a:prstDash val="solid"/>
            <a:round/>
            <a:headEnd type="none" w="sm" len="sm"/>
            <a:tailEnd type="triangle"/>
          </a:ln>
          <a:effectLst/>
        </p:spPr>
      </p:cxnSp>
      <p:cxnSp>
        <p:nvCxnSpPr>
          <p:cNvPr id="27" name="Connecteur : en angle 26">
            <a:extLst>
              <a:ext uri="{FF2B5EF4-FFF2-40B4-BE49-F238E27FC236}">
                <a16:creationId xmlns:a16="http://schemas.microsoft.com/office/drawing/2014/main" id="{74C045BA-D7A9-489B-AB09-473ACCA663A4}"/>
              </a:ext>
            </a:extLst>
          </p:cNvPr>
          <p:cNvCxnSpPr>
            <a:stCxn id="8" idx="2"/>
            <a:endCxn id="9" idx="0"/>
          </p:cNvCxnSpPr>
          <p:nvPr/>
        </p:nvCxnSpPr>
        <p:spPr bwMode="auto">
          <a:xfrm rot="5400000">
            <a:off x="4567872" y="1477139"/>
            <a:ext cx="544609" cy="1785426"/>
          </a:xfrm>
          <a:prstGeom prst="bentConnector3">
            <a:avLst>
              <a:gd name="adj1" fmla="val 50000"/>
            </a:avLst>
          </a:prstGeom>
          <a:solidFill>
            <a:schemeClr val="accent1"/>
          </a:solidFill>
          <a:ln w="12700" cap="flat" cmpd="sng" algn="ctr">
            <a:solidFill>
              <a:schemeClr val="tx1"/>
            </a:solidFill>
            <a:prstDash val="solid"/>
            <a:round/>
            <a:headEnd type="none" w="sm" len="sm"/>
            <a:tailEnd type="triangle"/>
          </a:ln>
          <a:effectLst/>
        </p:spPr>
      </p:cxnSp>
      <p:cxnSp>
        <p:nvCxnSpPr>
          <p:cNvPr id="29" name="Connecteur : en angle 28">
            <a:extLst>
              <a:ext uri="{FF2B5EF4-FFF2-40B4-BE49-F238E27FC236}">
                <a16:creationId xmlns:a16="http://schemas.microsoft.com/office/drawing/2014/main" id="{403B388D-15F7-40BD-9528-A6AFCBB69369}"/>
              </a:ext>
            </a:extLst>
          </p:cNvPr>
          <p:cNvCxnSpPr>
            <a:stCxn id="8" idx="2"/>
            <a:endCxn id="10" idx="0"/>
          </p:cNvCxnSpPr>
          <p:nvPr/>
        </p:nvCxnSpPr>
        <p:spPr bwMode="auto">
          <a:xfrm rot="16200000" flipH="1">
            <a:off x="6317272" y="1513164"/>
            <a:ext cx="544609" cy="1713375"/>
          </a:xfrm>
          <a:prstGeom prst="bentConnector3">
            <a:avLst>
              <a:gd name="adj1" fmla="val 50000"/>
            </a:avLst>
          </a:prstGeom>
          <a:solidFill>
            <a:schemeClr val="accent1"/>
          </a:solidFill>
          <a:ln w="12700" cap="flat" cmpd="sng" algn="ctr">
            <a:solidFill>
              <a:schemeClr val="tx1"/>
            </a:solidFill>
            <a:prstDash val="solid"/>
            <a:round/>
            <a:headEnd type="none" w="sm" len="sm"/>
            <a:tailEnd type="triangle"/>
          </a:ln>
          <a:effectLst/>
        </p:spPr>
      </p:cxnSp>
      <p:sp>
        <p:nvSpPr>
          <p:cNvPr id="24" name="Rectangle 23">
            <a:extLst>
              <a:ext uri="{FF2B5EF4-FFF2-40B4-BE49-F238E27FC236}">
                <a16:creationId xmlns:a16="http://schemas.microsoft.com/office/drawing/2014/main" id="{3DE44763-1267-4C9F-9E82-348005508068}"/>
              </a:ext>
            </a:extLst>
          </p:cNvPr>
          <p:cNvSpPr/>
          <p:nvPr/>
        </p:nvSpPr>
        <p:spPr bwMode="auto">
          <a:xfrm>
            <a:off x="6900672" y="4189413"/>
            <a:ext cx="1091184" cy="630936"/>
          </a:xfrm>
          <a:prstGeom prst="rect">
            <a:avLst/>
          </a:prstGeom>
          <a:solidFill>
            <a:schemeClr val="accent2">
              <a:lumMod val="20000"/>
              <a:lumOff val="80000"/>
            </a:schemeClr>
          </a:solidFill>
          <a:ln w="12700" cap="flat" cmpd="sng" algn="ctr">
            <a:solidFill>
              <a:schemeClr val="tx1"/>
            </a:solidFill>
            <a:prstDash val="solid"/>
            <a:round/>
            <a:headEnd type="none" w="sm" len="sm"/>
            <a:tailEnd type="triangle"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a:ln>
                  <a:noFill/>
                </a:ln>
                <a:solidFill>
                  <a:schemeClr val="tx1"/>
                </a:solidFill>
                <a:effectLst/>
                <a:latin typeface="+mj-lt"/>
              </a:rPr>
              <a:t>CJ 1</a:t>
            </a:r>
          </a:p>
          <a:p>
            <a:pPr marL="0" marR="0" indent="0" algn="ctr" defTabSz="914400" rtl="0" eaLnBrk="0" fontAlgn="base" latinLnBrk="0" hangingPunct="0">
              <a:lnSpc>
                <a:spcPct val="100000"/>
              </a:lnSpc>
              <a:spcBef>
                <a:spcPct val="0"/>
              </a:spcBef>
              <a:spcAft>
                <a:spcPct val="0"/>
              </a:spcAft>
              <a:buClrTx/>
              <a:buSzTx/>
              <a:buFontTx/>
              <a:buNone/>
              <a:tabLst/>
            </a:pPr>
            <a:r>
              <a:rPr lang="fr-FR" dirty="0">
                <a:latin typeface="+mj-lt"/>
              </a:rPr>
              <a:t>2.5%</a:t>
            </a:r>
            <a:endParaRPr kumimoji="0" lang="fr-FR" b="0" i="0" u="none" strike="noStrike" cap="none" normalizeH="0" baseline="0" dirty="0">
              <a:ln>
                <a:noFill/>
              </a:ln>
              <a:solidFill>
                <a:schemeClr val="tx1"/>
              </a:solidFill>
              <a:effectLst/>
              <a:latin typeface="+mj-lt"/>
            </a:endParaRPr>
          </a:p>
        </p:txBody>
      </p:sp>
      <p:sp>
        <p:nvSpPr>
          <p:cNvPr id="26" name="Rectangle 25">
            <a:extLst>
              <a:ext uri="{FF2B5EF4-FFF2-40B4-BE49-F238E27FC236}">
                <a16:creationId xmlns:a16="http://schemas.microsoft.com/office/drawing/2014/main" id="{047DB728-AD1E-4D12-90EB-E3747AC7FDA4}"/>
              </a:ext>
            </a:extLst>
          </p:cNvPr>
          <p:cNvSpPr/>
          <p:nvPr/>
        </p:nvSpPr>
        <p:spPr bwMode="auto">
          <a:xfrm>
            <a:off x="6900672" y="5695061"/>
            <a:ext cx="1091184" cy="630936"/>
          </a:xfrm>
          <a:prstGeom prst="rect">
            <a:avLst/>
          </a:prstGeom>
          <a:solidFill>
            <a:schemeClr val="accent2">
              <a:lumMod val="20000"/>
              <a:lumOff val="80000"/>
            </a:schemeClr>
          </a:solidFill>
          <a:ln w="12700" cap="flat" cmpd="sng" algn="ctr">
            <a:solidFill>
              <a:schemeClr val="tx1"/>
            </a:solidFill>
            <a:prstDash val="solid"/>
            <a:round/>
            <a:headEnd type="none" w="sm" len="sm"/>
            <a:tailEnd type="triangle"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a:ln>
                  <a:noFill/>
                </a:ln>
                <a:solidFill>
                  <a:schemeClr val="tx1"/>
                </a:solidFill>
                <a:effectLst/>
                <a:latin typeface="+mj-lt"/>
              </a:rPr>
              <a:t>CJ 2</a:t>
            </a:r>
          </a:p>
          <a:p>
            <a:pPr marL="0" marR="0" indent="0" algn="ctr" defTabSz="914400" rtl="0" eaLnBrk="0" fontAlgn="base" latinLnBrk="0" hangingPunct="0">
              <a:lnSpc>
                <a:spcPct val="100000"/>
              </a:lnSpc>
              <a:spcBef>
                <a:spcPct val="0"/>
              </a:spcBef>
              <a:spcAft>
                <a:spcPct val="0"/>
              </a:spcAft>
              <a:buClrTx/>
              <a:buSzTx/>
              <a:buFontTx/>
              <a:buNone/>
              <a:tabLst/>
            </a:pPr>
            <a:r>
              <a:rPr lang="fr-FR" dirty="0">
                <a:latin typeface="+mj-lt"/>
              </a:rPr>
              <a:t>2.5%</a:t>
            </a:r>
            <a:endParaRPr kumimoji="0" lang="fr-FR" b="0" i="0" u="none" strike="noStrike" cap="none" normalizeH="0" baseline="0" dirty="0">
              <a:ln>
                <a:noFill/>
              </a:ln>
              <a:solidFill>
                <a:schemeClr val="tx1"/>
              </a:solidFill>
              <a:effectLst/>
              <a:latin typeface="+mj-lt"/>
            </a:endParaRPr>
          </a:p>
        </p:txBody>
      </p:sp>
      <p:cxnSp>
        <p:nvCxnSpPr>
          <p:cNvPr id="20" name="Connecteur droit avec flèche 19">
            <a:extLst>
              <a:ext uri="{FF2B5EF4-FFF2-40B4-BE49-F238E27FC236}">
                <a16:creationId xmlns:a16="http://schemas.microsoft.com/office/drawing/2014/main" id="{46E2B722-C19F-4648-8904-DF25B1B7DC14}"/>
              </a:ext>
            </a:extLst>
          </p:cNvPr>
          <p:cNvCxnSpPr/>
          <p:nvPr/>
        </p:nvCxnSpPr>
        <p:spPr bwMode="auto">
          <a:xfrm>
            <a:off x="7446264" y="3273093"/>
            <a:ext cx="0" cy="91632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8" name="Connecteur droit avec flèche 27">
            <a:extLst>
              <a:ext uri="{FF2B5EF4-FFF2-40B4-BE49-F238E27FC236}">
                <a16:creationId xmlns:a16="http://schemas.microsoft.com/office/drawing/2014/main" id="{E62B5B0B-867A-467C-92A6-D89D9AE3A304}"/>
              </a:ext>
            </a:extLst>
          </p:cNvPr>
          <p:cNvCxnSpPr/>
          <p:nvPr/>
        </p:nvCxnSpPr>
        <p:spPr bwMode="auto">
          <a:xfrm>
            <a:off x="7446264" y="4820349"/>
            <a:ext cx="0" cy="87471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Tree>
    <p:extLst>
      <p:ext uri="{BB962C8B-B14F-4D97-AF65-F5344CB8AC3E}">
        <p14:creationId xmlns:p14="http://schemas.microsoft.com/office/powerpoint/2010/main" val="3152892230"/>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Les analyses en sous-groupes</a:t>
            </a:r>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11088842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C46812-A208-4910-A4C3-9A3191F0E989}"/>
              </a:ext>
            </a:extLst>
          </p:cNvPr>
          <p:cNvSpPr>
            <a:spLocks noGrp="1"/>
          </p:cNvSpPr>
          <p:nvPr>
            <p:ph type="title"/>
            <p:custDataLst>
              <p:tags r:id="rId1"/>
            </p:custDataLst>
          </p:nvPr>
        </p:nvSpPr>
        <p:spPr/>
        <p:txBody>
          <a:bodyPr/>
          <a:lstStyle/>
          <a:p>
            <a:r>
              <a:rPr lang="fr-FR" dirty="0"/>
              <a:t>Description de l’essai  </a:t>
            </a:r>
          </a:p>
        </p:txBody>
      </p:sp>
      <p:pic>
        <p:nvPicPr>
          <p:cNvPr id="4" name="Image 3">
            <a:extLst>
              <a:ext uri="{FF2B5EF4-FFF2-40B4-BE49-F238E27FC236}">
                <a16:creationId xmlns:a16="http://schemas.microsoft.com/office/drawing/2014/main" id="{24C0C787-146A-4A4A-A153-EADB7127DF3A}"/>
              </a:ext>
            </a:extLst>
          </p:cNvPr>
          <p:cNvPicPr>
            <a:picLocks noChangeAspect="1"/>
          </p:cNvPicPr>
          <p:nvPr>
            <p:custDataLst>
              <p:tags r:id="rId2"/>
            </p:custDataLst>
          </p:nvPr>
        </p:nvPicPr>
        <p:blipFill>
          <a:blip r:embed="rId5"/>
          <a:stretch>
            <a:fillRect/>
          </a:stretch>
        </p:blipFill>
        <p:spPr>
          <a:xfrm>
            <a:off x="261059" y="1571625"/>
            <a:ext cx="8501941" cy="2990088"/>
          </a:xfrm>
          <a:prstGeom prst="rect">
            <a:avLst/>
          </a:prstGeom>
        </p:spPr>
      </p:pic>
      <p:sp>
        <p:nvSpPr>
          <p:cNvPr id="5" name="ZoneTexte 4">
            <a:extLst>
              <a:ext uri="{FF2B5EF4-FFF2-40B4-BE49-F238E27FC236}">
                <a16:creationId xmlns:a16="http://schemas.microsoft.com/office/drawing/2014/main" id="{58141456-E22E-4CB0-A98C-91728ED40C57}"/>
              </a:ext>
            </a:extLst>
          </p:cNvPr>
          <p:cNvSpPr txBox="1"/>
          <p:nvPr>
            <p:custDataLst>
              <p:tags r:id="rId3"/>
            </p:custDataLst>
          </p:nvPr>
        </p:nvSpPr>
        <p:spPr>
          <a:xfrm>
            <a:off x="3499394" y="4956048"/>
            <a:ext cx="2061846" cy="1477328"/>
          </a:xfrm>
          <a:prstGeom prst="rect">
            <a:avLst/>
          </a:prstGeom>
          <a:noFill/>
        </p:spPr>
        <p:txBody>
          <a:bodyPr wrap="none" rtlCol="0">
            <a:spAutoFit/>
          </a:bodyPr>
          <a:lstStyle/>
          <a:p>
            <a:r>
              <a:rPr lang="fr-FR" dirty="0"/>
              <a:t>Population étudiée</a:t>
            </a:r>
          </a:p>
          <a:p>
            <a:r>
              <a:rPr lang="fr-FR" dirty="0"/>
              <a:t>Traitement évalué</a:t>
            </a:r>
          </a:p>
          <a:p>
            <a:r>
              <a:rPr lang="fr-FR" dirty="0"/>
              <a:t>Traitement contrôle</a:t>
            </a:r>
          </a:p>
          <a:p>
            <a:r>
              <a:rPr lang="fr-FR" dirty="0"/>
              <a:t>Critère de jugement</a:t>
            </a:r>
          </a:p>
          <a:p>
            <a:r>
              <a:rPr lang="fr-FR" dirty="0"/>
              <a:t>Durée de suivi</a:t>
            </a:r>
          </a:p>
        </p:txBody>
      </p:sp>
    </p:spTree>
    <p:extLst>
      <p:ext uri="{BB962C8B-B14F-4D97-AF65-F5344CB8AC3E}">
        <p14:creationId xmlns:p14="http://schemas.microsoft.com/office/powerpoint/2010/main" val="309644265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fr-FR" dirty="0"/>
              <a:t>On a comparé sur 2 groupes de 120 malades un oxygénateur cérébral à un placebo. Le critère d’évaluation principal était évalué par l’échelle d’appréciation clinique en gériatrie (EACG). Globalement les résultats ne montraient pas de différence significative. Cependant, si l’on éliminait les gens trop anxieux (score d’Hamilton &gt;18), en ne prenant en compte que les femmes (les hommes semblent moins répondeurs), la différence devient hautement significative sur la tranche d’âge 70 à 80 ans, ce qui montre bien l’activité du produit chez les gens âgés.</a:t>
            </a:r>
          </a:p>
          <a:p>
            <a:pPr marL="0" indent="0">
              <a:buNone/>
            </a:pPr>
            <a:endParaRPr lang="fr-FR" dirty="0"/>
          </a:p>
          <a:p>
            <a:pPr marL="0" indent="0">
              <a:buNone/>
            </a:pPr>
            <a:r>
              <a:rPr lang="fr-FR" dirty="0"/>
              <a:t>La conclusion proposée est-elle justifiée ?</a:t>
            </a:r>
          </a:p>
          <a:p>
            <a:pPr marL="0" indent="0">
              <a:buNone/>
            </a:pPr>
            <a:endParaRPr lang="fr-FR" dirty="0"/>
          </a:p>
        </p:txBody>
      </p:sp>
    </p:spTree>
    <p:extLst>
      <p:ext uri="{BB962C8B-B14F-4D97-AF65-F5344CB8AC3E}">
        <p14:creationId xmlns:p14="http://schemas.microsoft.com/office/powerpoint/2010/main" val="2106616336"/>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Définition</a:t>
            </a:r>
          </a:p>
        </p:txBody>
      </p:sp>
      <p:graphicFrame>
        <p:nvGraphicFramePr>
          <p:cNvPr id="5" name="Tableau 4"/>
          <p:cNvGraphicFramePr>
            <a:graphicFrameLocks noGrp="1"/>
          </p:cNvGraphicFramePr>
          <p:nvPr/>
        </p:nvGraphicFramePr>
        <p:xfrm>
          <a:off x="838878" y="1506074"/>
          <a:ext cx="7373256" cy="3708400"/>
        </p:xfrm>
        <a:graphic>
          <a:graphicData uri="http://schemas.openxmlformats.org/drawingml/2006/table">
            <a:tbl>
              <a:tblPr firstRow="1" bandRow="1">
                <a:tableStyleId>{5C22544A-7EE6-4342-B048-85BDC9FD1C3A}</a:tableStyleId>
              </a:tblPr>
              <a:tblGrid>
                <a:gridCol w="3067351">
                  <a:extLst>
                    <a:ext uri="{9D8B030D-6E8A-4147-A177-3AD203B41FA5}">
                      <a16:colId xmlns:a16="http://schemas.microsoft.com/office/drawing/2014/main" val="20000"/>
                    </a:ext>
                  </a:extLst>
                </a:gridCol>
                <a:gridCol w="1586895">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499810">
                  <a:extLst>
                    <a:ext uri="{9D8B030D-6E8A-4147-A177-3AD203B41FA5}">
                      <a16:colId xmlns:a16="http://schemas.microsoft.com/office/drawing/2014/main" val="20003"/>
                    </a:ext>
                  </a:extLst>
                </a:gridCol>
              </a:tblGrid>
              <a:tr h="370840">
                <a:tc>
                  <a:txBody>
                    <a:bodyPr/>
                    <a:lstStyle/>
                    <a:p>
                      <a:endParaRPr lang="fr-FR" dirty="0"/>
                    </a:p>
                  </a:txBody>
                  <a:tcPr/>
                </a:tc>
                <a:tc>
                  <a:txBody>
                    <a:bodyPr/>
                    <a:lstStyle/>
                    <a:p>
                      <a:r>
                        <a:rPr lang="fr-FR" dirty="0"/>
                        <a:t>T. Exp</a:t>
                      </a:r>
                    </a:p>
                  </a:txBody>
                  <a:tcPr/>
                </a:tc>
                <a:tc>
                  <a:txBody>
                    <a:bodyPr/>
                    <a:lstStyle/>
                    <a:p>
                      <a:r>
                        <a:rPr lang="fr-FR" dirty="0"/>
                        <a:t>Control</a:t>
                      </a:r>
                    </a:p>
                  </a:txBody>
                  <a:tcPr/>
                </a:tc>
                <a:tc>
                  <a:txBody>
                    <a:bodyPr/>
                    <a:lstStyle/>
                    <a:p>
                      <a:r>
                        <a:rPr lang="fr-FR" dirty="0"/>
                        <a:t>RR IC 95%</a:t>
                      </a:r>
                    </a:p>
                  </a:txBody>
                  <a:tcPr/>
                </a:tc>
                <a:extLst>
                  <a:ext uri="{0D108BD9-81ED-4DB2-BD59-A6C34878D82A}">
                    <a16:rowId xmlns:a16="http://schemas.microsoft.com/office/drawing/2014/main" val="10000"/>
                  </a:ext>
                </a:extLst>
              </a:tr>
              <a:tr h="370840">
                <a:tc>
                  <a:txBody>
                    <a:bodyPr/>
                    <a:lstStyle/>
                    <a:p>
                      <a:r>
                        <a:rPr lang="fr-FR" dirty="0"/>
                        <a:t>Population globale de l’essai</a:t>
                      </a:r>
                    </a:p>
                  </a:txBody>
                  <a:tcPr/>
                </a:tc>
                <a:tc>
                  <a:txBody>
                    <a:bodyPr/>
                    <a:lstStyle/>
                    <a:p>
                      <a:r>
                        <a:rPr lang="fr-FR" dirty="0"/>
                        <a:t>10/100</a:t>
                      </a:r>
                    </a:p>
                  </a:txBody>
                  <a:tcPr/>
                </a:tc>
                <a:tc>
                  <a:txBody>
                    <a:bodyPr/>
                    <a:lstStyle/>
                    <a:p>
                      <a:r>
                        <a:rPr lang="fr-FR" dirty="0"/>
                        <a:t>20/100</a:t>
                      </a:r>
                    </a:p>
                  </a:txBody>
                  <a:tcPr/>
                </a:tc>
                <a:tc>
                  <a:txBody>
                    <a:bodyPr/>
                    <a:lstStyle/>
                    <a:p>
                      <a:r>
                        <a:rPr lang="fr-FR" dirty="0"/>
                        <a:t>0.5</a:t>
                      </a:r>
                    </a:p>
                  </a:txBody>
                  <a:tcPr/>
                </a:tc>
                <a:extLst>
                  <a:ext uri="{0D108BD9-81ED-4DB2-BD59-A6C34878D82A}">
                    <a16:rowId xmlns:a16="http://schemas.microsoft.com/office/drawing/2014/main" val="10001"/>
                  </a:ext>
                </a:extLst>
              </a:tr>
              <a:tr h="370840">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10002"/>
                  </a:ext>
                </a:extLst>
              </a:tr>
              <a:tr h="370840">
                <a:tc gridSpan="3">
                  <a:txBody>
                    <a:bodyPr/>
                    <a:lstStyle/>
                    <a:p>
                      <a:r>
                        <a:rPr lang="fr-FR" dirty="0"/>
                        <a:t>Analyse en sous groupes en fonction de l’age</a:t>
                      </a:r>
                    </a:p>
                  </a:txBody>
                  <a:tcPr/>
                </a:tc>
                <a:tc hMerge="1">
                  <a:txBody>
                    <a:bodyPr/>
                    <a:lstStyle/>
                    <a:p>
                      <a:endParaRPr lang="fr-FR" dirty="0"/>
                    </a:p>
                  </a:txBody>
                  <a:tcPr/>
                </a:tc>
                <a:tc hMerge="1">
                  <a:txBody>
                    <a:bodyPr/>
                    <a:lstStyle/>
                    <a:p>
                      <a:endParaRPr lang="fr-FR" dirty="0"/>
                    </a:p>
                  </a:txBody>
                  <a:tcPr/>
                </a:tc>
                <a:tc>
                  <a:txBody>
                    <a:bodyPr/>
                    <a:lstStyle/>
                    <a:p>
                      <a:endParaRPr lang="fr-FR" dirty="0"/>
                    </a:p>
                  </a:txBody>
                  <a:tcPr/>
                </a:tc>
                <a:extLst>
                  <a:ext uri="{0D108BD9-81ED-4DB2-BD59-A6C34878D82A}">
                    <a16:rowId xmlns:a16="http://schemas.microsoft.com/office/drawing/2014/main" val="10003"/>
                  </a:ext>
                </a:extLst>
              </a:tr>
              <a:tr h="370840">
                <a:tc>
                  <a:txBody>
                    <a:bodyPr/>
                    <a:lstStyle/>
                    <a:p>
                      <a:r>
                        <a:rPr lang="fr-FR" dirty="0"/>
                        <a:t>    &lt; 70 ans</a:t>
                      </a:r>
                    </a:p>
                  </a:txBody>
                  <a:tcPr/>
                </a:tc>
                <a:tc>
                  <a:txBody>
                    <a:bodyPr/>
                    <a:lstStyle/>
                    <a:p>
                      <a:r>
                        <a:rPr lang="fr-FR" dirty="0"/>
                        <a:t>7/70</a:t>
                      </a:r>
                    </a:p>
                  </a:txBody>
                  <a:tcPr/>
                </a:tc>
                <a:tc>
                  <a:txBody>
                    <a:bodyPr/>
                    <a:lstStyle/>
                    <a:p>
                      <a:r>
                        <a:rPr lang="fr-FR" dirty="0"/>
                        <a:t>14/70</a:t>
                      </a:r>
                    </a:p>
                  </a:txBody>
                  <a:tcPr/>
                </a:tc>
                <a:tc>
                  <a:txBody>
                    <a:bodyPr/>
                    <a:lstStyle/>
                    <a:p>
                      <a:endParaRPr lang="fr-FR" dirty="0"/>
                    </a:p>
                  </a:txBody>
                  <a:tcPr/>
                </a:tc>
                <a:extLst>
                  <a:ext uri="{0D108BD9-81ED-4DB2-BD59-A6C34878D82A}">
                    <a16:rowId xmlns:a16="http://schemas.microsoft.com/office/drawing/2014/main" val="10004"/>
                  </a:ext>
                </a:extLst>
              </a:tr>
              <a:tr h="370840">
                <a:tc>
                  <a:txBody>
                    <a:bodyPr/>
                    <a:lstStyle/>
                    <a:p>
                      <a:r>
                        <a:rPr lang="fr-FR" dirty="0"/>
                        <a:t>    &gt; 70 ans</a:t>
                      </a:r>
                    </a:p>
                  </a:txBody>
                  <a:tcPr/>
                </a:tc>
                <a:tc>
                  <a:txBody>
                    <a:bodyPr/>
                    <a:lstStyle/>
                    <a:p>
                      <a:r>
                        <a:rPr lang="fr-FR" dirty="0"/>
                        <a:t>3/30</a:t>
                      </a:r>
                    </a:p>
                  </a:txBody>
                  <a:tcPr/>
                </a:tc>
                <a:tc>
                  <a:txBody>
                    <a:bodyPr/>
                    <a:lstStyle/>
                    <a:p>
                      <a:r>
                        <a:rPr lang="fr-FR" dirty="0"/>
                        <a:t>6/30</a:t>
                      </a:r>
                    </a:p>
                  </a:txBody>
                  <a:tcPr/>
                </a:tc>
                <a:tc>
                  <a:txBody>
                    <a:bodyPr/>
                    <a:lstStyle/>
                    <a:p>
                      <a:endParaRPr lang="fr-FR" dirty="0"/>
                    </a:p>
                  </a:txBody>
                  <a:tcPr/>
                </a:tc>
                <a:extLst>
                  <a:ext uri="{0D108BD9-81ED-4DB2-BD59-A6C34878D82A}">
                    <a16:rowId xmlns:a16="http://schemas.microsoft.com/office/drawing/2014/main" val="10005"/>
                  </a:ext>
                </a:extLst>
              </a:tr>
              <a:tr h="370840">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10006"/>
                  </a:ext>
                </a:extLst>
              </a:tr>
              <a:tr h="370840">
                <a:tc gridSpan="3">
                  <a:txBody>
                    <a:bodyPr/>
                    <a:lstStyle/>
                    <a:p>
                      <a:r>
                        <a:rPr lang="fr-FR" dirty="0"/>
                        <a:t>Analyse en sous groupe en fonction du genre</a:t>
                      </a:r>
                    </a:p>
                  </a:txBody>
                  <a:tcPr/>
                </a:tc>
                <a:tc hMerge="1">
                  <a:txBody>
                    <a:bodyPr/>
                    <a:lstStyle/>
                    <a:p>
                      <a:endParaRPr lang="fr-FR" dirty="0"/>
                    </a:p>
                  </a:txBody>
                  <a:tcPr/>
                </a:tc>
                <a:tc hMerge="1">
                  <a:txBody>
                    <a:bodyPr/>
                    <a:lstStyle/>
                    <a:p>
                      <a:endParaRPr lang="fr-FR" dirty="0"/>
                    </a:p>
                  </a:txBody>
                  <a:tcPr/>
                </a:tc>
                <a:tc>
                  <a:txBody>
                    <a:bodyPr/>
                    <a:lstStyle/>
                    <a:p>
                      <a:endParaRPr lang="fr-FR" dirty="0"/>
                    </a:p>
                  </a:txBody>
                  <a:tcPr/>
                </a:tc>
                <a:extLst>
                  <a:ext uri="{0D108BD9-81ED-4DB2-BD59-A6C34878D82A}">
                    <a16:rowId xmlns:a16="http://schemas.microsoft.com/office/drawing/2014/main" val="10007"/>
                  </a:ext>
                </a:extLst>
              </a:tr>
              <a:tr h="370840">
                <a:tc>
                  <a:txBody>
                    <a:bodyPr/>
                    <a:lstStyle/>
                    <a:p>
                      <a:r>
                        <a:rPr lang="fr-FR" dirty="0"/>
                        <a:t>    hommes</a:t>
                      </a:r>
                    </a:p>
                  </a:txBody>
                  <a:tcPr/>
                </a:tc>
                <a:tc>
                  <a:txBody>
                    <a:bodyPr/>
                    <a:lstStyle/>
                    <a:p>
                      <a:r>
                        <a:rPr lang="fr-FR" dirty="0"/>
                        <a:t>2/53</a:t>
                      </a:r>
                    </a:p>
                  </a:txBody>
                  <a:tcPr/>
                </a:tc>
                <a:tc>
                  <a:txBody>
                    <a:bodyPr/>
                    <a:lstStyle/>
                    <a:p>
                      <a:r>
                        <a:rPr lang="fr-FR" dirty="0"/>
                        <a:t>6/47</a:t>
                      </a:r>
                    </a:p>
                  </a:txBody>
                  <a:tcPr/>
                </a:tc>
                <a:tc>
                  <a:txBody>
                    <a:bodyPr/>
                    <a:lstStyle/>
                    <a:p>
                      <a:endParaRPr lang="fr-FR" dirty="0"/>
                    </a:p>
                  </a:txBody>
                  <a:tcPr/>
                </a:tc>
                <a:extLst>
                  <a:ext uri="{0D108BD9-81ED-4DB2-BD59-A6C34878D82A}">
                    <a16:rowId xmlns:a16="http://schemas.microsoft.com/office/drawing/2014/main" val="10008"/>
                  </a:ext>
                </a:extLst>
              </a:tr>
              <a:tr h="370840">
                <a:tc>
                  <a:txBody>
                    <a:bodyPr/>
                    <a:lstStyle/>
                    <a:p>
                      <a:r>
                        <a:rPr lang="fr-FR" dirty="0"/>
                        <a:t>    femmes</a:t>
                      </a:r>
                    </a:p>
                  </a:txBody>
                  <a:tcPr/>
                </a:tc>
                <a:tc>
                  <a:txBody>
                    <a:bodyPr/>
                    <a:lstStyle/>
                    <a:p>
                      <a:r>
                        <a:rPr lang="fr-FR" dirty="0"/>
                        <a:t>8/47</a:t>
                      </a:r>
                    </a:p>
                  </a:txBody>
                  <a:tcPr/>
                </a:tc>
                <a:tc>
                  <a:txBody>
                    <a:bodyPr/>
                    <a:lstStyle/>
                    <a:p>
                      <a:r>
                        <a:rPr lang="fr-FR" dirty="0"/>
                        <a:t>14/53</a:t>
                      </a:r>
                    </a:p>
                  </a:txBody>
                  <a:tcPr/>
                </a:tc>
                <a:tc>
                  <a:txBody>
                    <a:bodyPr/>
                    <a:lstStyle/>
                    <a:p>
                      <a:endParaRPr lang="fr-FR"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77466937"/>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Sous groupes stratifiés / non stratifiés</a:t>
            </a:r>
          </a:p>
        </p:txBody>
      </p:sp>
      <p:graphicFrame>
        <p:nvGraphicFramePr>
          <p:cNvPr id="5" name="Tableau 4"/>
          <p:cNvGraphicFramePr>
            <a:graphicFrameLocks noGrp="1"/>
          </p:cNvGraphicFramePr>
          <p:nvPr/>
        </p:nvGraphicFramePr>
        <p:xfrm>
          <a:off x="838878" y="1506074"/>
          <a:ext cx="7373256" cy="3708400"/>
        </p:xfrm>
        <a:graphic>
          <a:graphicData uri="http://schemas.openxmlformats.org/drawingml/2006/table">
            <a:tbl>
              <a:tblPr firstRow="1" bandRow="1">
                <a:tableStyleId>{5C22544A-7EE6-4342-B048-85BDC9FD1C3A}</a:tableStyleId>
              </a:tblPr>
              <a:tblGrid>
                <a:gridCol w="3067351">
                  <a:extLst>
                    <a:ext uri="{9D8B030D-6E8A-4147-A177-3AD203B41FA5}">
                      <a16:colId xmlns:a16="http://schemas.microsoft.com/office/drawing/2014/main" val="20000"/>
                    </a:ext>
                  </a:extLst>
                </a:gridCol>
                <a:gridCol w="1586895">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499810">
                  <a:extLst>
                    <a:ext uri="{9D8B030D-6E8A-4147-A177-3AD203B41FA5}">
                      <a16:colId xmlns:a16="http://schemas.microsoft.com/office/drawing/2014/main" val="20003"/>
                    </a:ext>
                  </a:extLst>
                </a:gridCol>
              </a:tblGrid>
              <a:tr h="370840">
                <a:tc>
                  <a:txBody>
                    <a:bodyPr/>
                    <a:lstStyle/>
                    <a:p>
                      <a:endParaRPr lang="fr-FR" dirty="0"/>
                    </a:p>
                  </a:txBody>
                  <a:tcPr/>
                </a:tc>
                <a:tc>
                  <a:txBody>
                    <a:bodyPr/>
                    <a:lstStyle/>
                    <a:p>
                      <a:r>
                        <a:rPr lang="fr-FR" dirty="0"/>
                        <a:t>T. Exp</a:t>
                      </a:r>
                    </a:p>
                  </a:txBody>
                  <a:tcPr/>
                </a:tc>
                <a:tc>
                  <a:txBody>
                    <a:bodyPr/>
                    <a:lstStyle/>
                    <a:p>
                      <a:r>
                        <a:rPr lang="fr-FR" dirty="0"/>
                        <a:t>Control</a:t>
                      </a:r>
                    </a:p>
                  </a:txBody>
                  <a:tcPr/>
                </a:tc>
                <a:tc>
                  <a:txBody>
                    <a:bodyPr/>
                    <a:lstStyle/>
                    <a:p>
                      <a:r>
                        <a:rPr lang="fr-FR" dirty="0"/>
                        <a:t>RR IC 95%</a:t>
                      </a:r>
                    </a:p>
                  </a:txBody>
                  <a:tcPr/>
                </a:tc>
                <a:extLst>
                  <a:ext uri="{0D108BD9-81ED-4DB2-BD59-A6C34878D82A}">
                    <a16:rowId xmlns:a16="http://schemas.microsoft.com/office/drawing/2014/main" val="10000"/>
                  </a:ext>
                </a:extLst>
              </a:tr>
              <a:tr h="370840">
                <a:tc>
                  <a:txBody>
                    <a:bodyPr/>
                    <a:lstStyle/>
                    <a:p>
                      <a:r>
                        <a:rPr lang="fr-FR" dirty="0"/>
                        <a:t>Population globale</a:t>
                      </a:r>
                    </a:p>
                  </a:txBody>
                  <a:tcPr/>
                </a:tc>
                <a:tc>
                  <a:txBody>
                    <a:bodyPr/>
                    <a:lstStyle/>
                    <a:p>
                      <a:r>
                        <a:rPr lang="fr-FR" dirty="0"/>
                        <a:t>10/100</a:t>
                      </a:r>
                    </a:p>
                  </a:txBody>
                  <a:tcPr/>
                </a:tc>
                <a:tc>
                  <a:txBody>
                    <a:bodyPr/>
                    <a:lstStyle/>
                    <a:p>
                      <a:r>
                        <a:rPr lang="fr-FR" dirty="0"/>
                        <a:t>20/100</a:t>
                      </a:r>
                    </a:p>
                  </a:txBody>
                  <a:tcPr/>
                </a:tc>
                <a:tc>
                  <a:txBody>
                    <a:bodyPr/>
                    <a:lstStyle/>
                    <a:p>
                      <a:r>
                        <a:rPr lang="fr-FR" dirty="0"/>
                        <a:t>0.5</a:t>
                      </a:r>
                    </a:p>
                  </a:txBody>
                  <a:tcPr/>
                </a:tc>
                <a:extLst>
                  <a:ext uri="{0D108BD9-81ED-4DB2-BD59-A6C34878D82A}">
                    <a16:rowId xmlns:a16="http://schemas.microsoft.com/office/drawing/2014/main" val="10001"/>
                  </a:ext>
                </a:extLst>
              </a:tr>
              <a:tr h="370840">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10002"/>
                  </a:ext>
                </a:extLst>
              </a:tr>
              <a:tr h="370840">
                <a:tc gridSpan="3">
                  <a:txBody>
                    <a:bodyPr/>
                    <a:lstStyle/>
                    <a:p>
                      <a:r>
                        <a:rPr lang="fr-FR" dirty="0"/>
                        <a:t>Analyse en sous groupes stratifiée</a:t>
                      </a:r>
                    </a:p>
                  </a:txBody>
                  <a:tcPr/>
                </a:tc>
                <a:tc hMerge="1">
                  <a:txBody>
                    <a:bodyPr/>
                    <a:lstStyle/>
                    <a:p>
                      <a:endParaRPr lang="fr-FR" dirty="0"/>
                    </a:p>
                  </a:txBody>
                  <a:tcPr/>
                </a:tc>
                <a:tc hMerge="1">
                  <a:txBody>
                    <a:bodyPr/>
                    <a:lstStyle/>
                    <a:p>
                      <a:endParaRPr lang="fr-FR" dirty="0"/>
                    </a:p>
                  </a:txBody>
                  <a:tcPr/>
                </a:tc>
                <a:tc>
                  <a:txBody>
                    <a:bodyPr/>
                    <a:lstStyle/>
                    <a:p>
                      <a:endParaRPr lang="fr-FR" dirty="0"/>
                    </a:p>
                  </a:txBody>
                  <a:tcPr/>
                </a:tc>
                <a:extLst>
                  <a:ext uri="{0D108BD9-81ED-4DB2-BD59-A6C34878D82A}">
                    <a16:rowId xmlns:a16="http://schemas.microsoft.com/office/drawing/2014/main" val="10003"/>
                  </a:ext>
                </a:extLst>
              </a:tr>
              <a:tr h="370840">
                <a:tc>
                  <a:txBody>
                    <a:bodyPr/>
                    <a:lstStyle/>
                    <a:p>
                      <a:r>
                        <a:rPr lang="fr-FR" dirty="0"/>
                        <a:t>    </a:t>
                      </a:r>
                      <a:r>
                        <a:rPr lang="fr-FR" dirty="0" err="1"/>
                        <a:t>sg</a:t>
                      </a:r>
                      <a:r>
                        <a:rPr lang="fr-FR" dirty="0"/>
                        <a:t> 1</a:t>
                      </a:r>
                    </a:p>
                  </a:txBody>
                  <a:tcPr/>
                </a:tc>
                <a:tc>
                  <a:txBody>
                    <a:bodyPr/>
                    <a:lstStyle/>
                    <a:p>
                      <a:r>
                        <a:rPr lang="fr-FR" dirty="0"/>
                        <a:t>7/70</a:t>
                      </a:r>
                    </a:p>
                  </a:txBody>
                  <a:tcPr/>
                </a:tc>
                <a:tc>
                  <a:txBody>
                    <a:bodyPr/>
                    <a:lstStyle/>
                    <a:p>
                      <a:r>
                        <a:rPr lang="fr-FR" dirty="0"/>
                        <a:t>14/70</a:t>
                      </a:r>
                    </a:p>
                  </a:txBody>
                  <a:tcPr/>
                </a:tc>
                <a:tc>
                  <a:txBody>
                    <a:bodyPr/>
                    <a:lstStyle/>
                    <a:p>
                      <a:endParaRPr lang="fr-FR" dirty="0"/>
                    </a:p>
                  </a:txBody>
                  <a:tcPr/>
                </a:tc>
                <a:extLst>
                  <a:ext uri="{0D108BD9-81ED-4DB2-BD59-A6C34878D82A}">
                    <a16:rowId xmlns:a16="http://schemas.microsoft.com/office/drawing/2014/main" val="10004"/>
                  </a:ext>
                </a:extLst>
              </a:tr>
              <a:tr h="370840">
                <a:tc>
                  <a:txBody>
                    <a:bodyPr/>
                    <a:lstStyle/>
                    <a:p>
                      <a:r>
                        <a:rPr lang="fr-FR" dirty="0"/>
                        <a:t>    sg2</a:t>
                      </a:r>
                    </a:p>
                  </a:txBody>
                  <a:tcPr/>
                </a:tc>
                <a:tc>
                  <a:txBody>
                    <a:bodyPr/>
                    <a:lstStyle/>
                    <a:p>
                      <a:r>
                        <a:rPr lang="fr-FR" dirty="0"/>
                        <a:t>3/30</a:t>
                      </a:r>
                    </a:p>
                  </a:txBody>
                  <a:tcPr/>
                </a:tc>
                <a:tc>
                  <a:txBody>
                    <a:bodyPr/>
                    <a:lstStyle/>
                    <a:p>
                      <a:r>
                        <a:rPr lang="fr-FR" dirty="0"/>
                        <a:t>6/30</a:t>
                      </a:r>
                    </a:p>
                  </a:txBody>
                  <a:tcPr/>
                </a:tc>
                <a:tc>
                  <a:txBody>
                    <a:bodyPr/>
                    <a:lstStyle/>
                    <a:p>
                      <a:endParaRPr lang="fr-FR" dirty="0"/>
                    </a:p>
                  </a:txBody>
                  <a:tcPr/>
                </a:tc>
                <a:extLst>
                  <a:ext uri="{0D108BD9-81ED-4DB2-BD59-A6C34878D82A}">
                    <a16:rowId xmlns:a16="http://schemas.microsoft.com/office/drawing/2014/main" val="10005"/>
                  </a:ext>
                </a:extLst>
              </a:tr>
              <a:tr h="370840">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10006"/>
                  </a:ext>
                </a:extLst>
              </a:tr>
              <a:tr h="370840">
                <a:tc gridSpan="3">
                  <a:txBody>
                    <a:bodyPr/>
                    <a:lstStyle/>
                    <a:p>
                      <a:r>
                        <a:rPr lang="fr-FR" dirty="0"/>
                        <a:t>Analyse en sous groupe non stratifiée</a:t>
                      </a:r>
                    </a:p>
                  </a:txBody>
                  <a:tcPr/>
                </a:tc>
                <a:tc hMerge="1">
                  <a:txBody>
                    <a:bodyPr/>
                    <a:lstStyle/>
                    <a:p>
                      <a:endParaRPr lang="fr-FR" dirty="0"/>
                    </a:p>
                  </a:txBody>
                  <a:tcPr/>
                </a:tc>
                <a:tc hMerge="1">
                  <a:txBody>
                    <a:bodyPr/>
                    <a:lstStyle/>
                    <a:p>
                      <a:endParaRPr lang="fr-FR" dirty="0"/>
                    </a:p>
                  </a:txBody>
                  <a:tcPr/>
                </a:tc>
                <a:tc>
                  <a:txBody>
                    <a:bodyPr/>
                    <a:lstStyle/>
                    <a:p>
                      <a:endParaRPr lang="fr-FR" dirty="0"/>
                    </a:p>
                  </a:txBody>
                  <a:tcPr/>
                </a:tc>
                <a:extLst>
                  <a:ext uri="{0D108BD9-81ED-4DB2-BD59-A6C34878D82A}">
                    <a16:rowId xmlns:a16="http://schemas.microsoft.com/office/drawing/2014/main" val="10007"/>
                  </a:ext>
                </a:extLst>
              </a:tr>
              <a:tr h="370840">
                <a:tc>
                  <a:txBody>
                    <a:bodyPr/>
                    <a:lstStyle/>
                    <a:p>
                      <a:r>
                        <a:rPr lang="fr-FR" dirty="0"/>
                        <a:t>    </a:t>
                      </a:r>
                      <a:r>
                        <a:rPr lang="fr-FR" dirty="0" err="1"/>
                        <a:t>sg</a:t>
                      </a:r>
                      <a:r>
                        <a:rPr lang="fr-FR" dirty="0"/>
                        <a:t> 1</a:t>
                      </a:r>
                    </a:p>
                  </a:txBody>
                  <a:tcPr/>
                </a:tc>
                <a:tc>
                  <a:txBody>
                    <a:bodyPr/>
                    <a:lstStyle/>
                    <a:p>
                      <a:r>
                        <a:rPr lang="fr-FR" dirty="0"/>
                        <a:t>2/62</a:t>
                      </a:r>
                    </a:p>
                  </a:txBody>
                  <a:tcPr/>
                </a:tc>
                <a:tc>
                  <a:txBody>
                    <a:bodyPr/>
                    <a:lstStyle/>
                    <a:p>
                      <a:r>
                        <a:rPr lang="fr-FR" dirty="0"/>
                        <a:t>6/38</a:t>
                      </a:r>
                    </a:p>
                  </a:txBody>
                  <a:tcPr/>
                </a:tc>
                <a:tc>
                  <a:txBody>
                    <a:bodyPr/>
                    <a:lstStyle/>
                    <a:p>
                      <a:endParaRPr lang="fr-FR" dirty="0"/>
                    </a:p>
                  </a:txBody>
                  <a:tcPr/>
                </a:tc>
                <a:extLst>
                  <a:ext uri="{0D108BD9-81ED-4DB2-BD59-A6C34878D82A}">
                    <a16:rowId xmlns:a16="http://schemas.microsoft.com/office/drawing/2014/main" val="10008"/>
                  </a:ext>
                </a:extLst>
              </a:tr>
              <a:tr h="370840">
                <a:tc>
                  <a:txBody>
                    <a:bodyPr/>
                    <a:lstStyle/>
                    <a:p>
                      <a:r>
                        <a:rPr lang="fr-FR" dirty="0"/>
                        <a:t>    </a:t>
                      </a:r>
                      <a:r>
                        <a:rPr lang="fr-FR" dirty="0" err="1"/>
                        <a:t>sg</a:t>
                      </a:r>
                      <a:r>
                        <a:rPr lang="fr-FR" dirty="0"/>
                        <a:t> 2</a:t>
                      </a:r>
                    </a:p>
                  </a:txBody>
                  <a:tcPr/>
                </a:tc>
                <a:tc>
                  <a:txBody>
                    <a:bodyPr/>
                    <a:lstStyle/>
                    <a:p>
                      <a:r>
                        <a:rPr lang="fr-FR" dirty="0"/>
                        <a:t>8/38</a:t>
                      </a:r>
                    </a:p>
                  </a:txBody>
                  <a:tcPr/>
                </a:tc>
                <a:tc>
                  <a:txBody>
                    <a:bodyPr/>
                    <a:lstStyle/>
                    <a:p>
                      <a:r>
                        <a:rPr lang="fr-FR" dirty="0"/>
                        <a:t>14/62</a:t>
                      </a:r>
                    </a:p>
                  </a:txBody>
                  <a:tcPr/>
                </a:tc>
                <a:tc>
                  <a:txBody>
                    <a:bodyPr/>
                    <a:lstStyle/>
                    <a:p>
                      <a:endParaRPr lang="fr-FR"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080376033"/>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re 1"/>
          <p:cNvSpPr>
            <a:spLocks noGrp="1"/>
          </p:cNvSpPr>
          <p:nvPr>
            <p:ph type="title"/>
          </p:nvPr>
        </p:nvSpPr>
        <p:spPr/>
        <p:txBody>
          <a:bodyPr/>
          <a:lstStyle/>
          <a:p>
            <a:pPr eaLnBrk="1" hangingPunct="1"/>
            <a:r>
              <a:rPr lang="fr-FR" dirty="0">
                <a:latin typeface="Calibri" charset="0"/>
              </a:rPr>
              <a:t>Utilisation des sous groupes</a:t>
            </a:r>
          </a:p>
        </p:txBody>
      </p:sp>
      <p:pic>
        <p:nvPicPr>
          <p:cNvPr id="58371" name="Picture 2"/>
          <p:cNvPicPr>
            <a:picLocks noChangeAspect="1" noChangeArrowheads="1"/>
          </p:cNvPicPr>
          <p:nvPr/>
        </p:nvPicPr>
        <p:blipFill>
          <a:blip r:embed="rId2">
            <a:extLst>
              <a:ext uri="{28A0092B-C50C-407E-A947-70E740481C1C}">
                <a14:useLocalDpi xmlns:a14="http://schemas.microsoft.com/office/drawing/2010/main" val="0"/>
              </a:ext>
            </a:extLst>
          </a:blip>
          <a:srcRect r="1942"/>
          <a:stretch>
            <a:fillRect/>
          </a:stretch>
        </p:blipFill>
        <p:spPr bwMode="auto">
          <a:xfrm>
            <a:off x="1876425" y="1484313"/>
            <a:ext cx="5286375" cy="5373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lg"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270988156"/>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Problématiques induites par les analyses en sous groupes</a:t>
            </a:r>
          </a:p>
        </p:txBody>
      </p:sp>
      <p:sp>
        <p:nvSpPr>
          <p:cNvPr id="3" name="Espace réservé du contenu 2"/>
          <p:cNvSpPr>
            <a:spLocks noGrp="1"/>
          </p:cNvSpPr>
          <p:nvPr>
            <p:ph idx="1"/>
          </p:nvPr>
        </p:nvSpPr>
        <p:spPr/>
        <p:txBody>
          <a:bodyPr/>
          <a:lstStyle/>
          <a:p>
            <a:r>
              <a:rPr lang="fr-FR" dirty="0"/>
              <a:t>Multiplicités des comparaisons </a:t>
            </a:r>
          </a:p>
          <a:p>
            <a:pPr lvl="1"/>
            <a:r>
              <a:rPr lang="fr-FR" dirty="0"/>
              <a:t>Inflation du risque alpha </a:t>
            </a:r>
          </a:p>
          <a:p>
            <a:pPr lvl="1"/>
            <a:r>
              <a:rPr lang="fr-FR" dirty="0"/>
              <a:t>Inflation du risque bêta</a:t>
            </a:r>
          </a:p>
        </p:txBody>
      </p:sp>
    </p:spTree>
    <p:extLst>
      <p:ext uri="{BB962C8B-B14F-4D97-AF65-F5344CB8AC3E}">
        <p14:creationId xmlns:p14="http://schemas.microsoft.com/office/powerpoint/2010/main" val="3919747287"/>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PEGASUS</a:t>
            </a: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285750" y="1172898"/>
            <a:ext cx="8571582" cy="5327915"/>
          </a:xfrm>
          <a:prstGeom prst="rect">
            <a:avLst/>
          </a:prstGeom>
        </p:spPr>
      </p:pic>
    </p:spTree>
    <p:extLst>
      <p:ext uri="{BB962C8B-B14F-4D97-AF65-F5344CB8AC3E}">
        <p14:creationId xmlns:p14="http://schemas.microsoft.com/office/powerpoint/2010/main" val="3270560290"/>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0" y="4025"/>
            <a:ext cx="9144000" cy="6849949"/>
          </a:xfrm>
          <a:prstGeom prst="rect">
            <a:avLst/>
          </a:prstGeom>
        </p:spPr>
      </p:pic>
    </p:spTree>
    <p:extLst>
      <p:ext uri="{BB962C8B-B14F-4D97-AF65-F5344CB8AC3E}">
        <p14:creationId xmlns:p14="http://schemas.microsoft.com/office/powerpoint/2010/main" val="2247467882"/>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0337" y="831145"/>
            <a:ext cx="9032631" cy="5178905"/>
          </a:xfrm>
          <a:prstGeom prst="rect">
            <a:avLst/>
          </a:prstGeom>
        </p:spPr>
      </p:pic>
    </p:spTree>
    <p:extLst>
      <p:ext uri="{BB962C8B-B14F-4D97-AF65-F5344CB8AC3E}">
        <p14:creationId xmlns:p14="http://schemas.microsoft.com/office/powerpoint/2010/main" val="2581077858"/>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Inflation du risque alpha</a:t>
            </a:r>
          </a:p>
        </p:txBody>
      </p:sp>
      <p:sp>
        <p:nvSpPr>
          <p:cNvPr id="3" name="Espace réservé du contenu 2"/>
          <p:cNvSpPr>
            <a:spLocks noGrp="1"/>
          </p:cNvSpPr>
          <p:nvPr>
            <p:ph idx="1"/>
          </p:nvPr>
        </p:nvSpPr>
        <p:spPr/>
        <p:txBody>
          <a:bodyPr/>
          <a:lstStyle/>
          <a:p>
            <a:r>
              <a:rPr lang="fr-FR" dirty="0"/>
              <a:t>L’essai est négatif</a:t>
            </a:r>
          </a:p>
          <a:p>
            <a:r>
              <a:rPr lang="fr-FR" dirty="0"/>
              <a:t>Recherche du sous groupe dans lequel cela marche !</a:t>
            </a:r>
          </a:p>
          <a:p>
            <a:pPr marL="0" indent="0">
              <a:buNone/>
            </a:pPr>
            <a:endParaRPr lang="fr-FR" dirty="0"/>
          </a:p>
          <a:p>
            <a:r>
              <a:rPr lang="fr-FR" dirty="0"/>
              <a:t>Le but de l’analyse en sous groupe devient la démonstration de l’intérêt du traitement</a:t>
            </a:r>
          </a:p>
          <a:p>
            <a:pPr lvl="1"/>
            <a:r>
              <a:rPr lang="fr-FR" dirty="0"/>
              <a:t>Mais démonstration issue d’une démarche de « pêche à la ligne » dans une multiplicité de comparaisons statistiques</a:t>
            </a:r>
          </a:p>
          <a:p>
            <a:pPr lvl="1"/>
            <a:endParaRPr lang="fr-FR" dirty="0"/>
          </a:p>
          <a:p>
            <a:r>
              <a:rPr lang="fr-FR" dirty="0"/>
              <a:t>Sous l’hypothèse nulle d’absence d’effet du traitement</a:t>
            </a:r>
          </a:p>
          <a:p>
            <a:pPr lvl="1"/>
            <a:r>
              <a:rPr lang="fr-FR" dirty="0"/>
              <a:t>La probabilité d’avoir au moins un p&lt;0.05 dans un sous groupe augmente bien au dessus de 5%</a:t>
            </a:r>
          </a:p>
          <a:p>
            <a:pPr lvl="1"/>
            <a:r>
              <a:rPr lang="fr-FR" dirty="0"/>
              <a:t>La probabilité de conclure à tort à un intérêt quelconque du traitement est &gt;5%</a:t>
            </a:r>
          </a:p>
        </p:txBody>
      </p:sp>
    </p:spTree>
    <p:extLst>
      <p:ext uri="{BB962C8B-B14F-4D97-AF65-F5344CB8AC3E}">
        <p14:creationId xmlns:p14="http://schemas.microsoft.com/office/powerpoint/2010/main" val="3023723210"/>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Fluctuations aléatoires des </a:t>
            </a:r>
            <a:r>
              <a:rPr lang="fr-FR" dirty="0" err="1"/>
              <a:t>sous groupes</a:t>
            </a:r>
            <a:endParaRPr lang="fr-FR" dirty="0"/>
          </a:p>
        </p:txBody>
      </p:sp>
      <p:sp>
        <p:nvSpPr>
          <p:cNvPr id="5" name="ZoneTexte 4"/>
          <p:cNvSpPr txBox="1"/>
          <p:nvPr/>
        </p:nvSpPr>
        <p:spPr>
          <a:xfrm>
            <a:off x="285750" y="1204686"/>
            <a:ext cx="6052041" cy="369332"/>
          </a:xfrm>
          <a:prstGeom prst="rect">
            <a:avLst/>
          </a:prstGeom>
          <a:noFill/>
        </p:spPr>
        <p:txBody>
          <a:bodyPr wrap="none" rtlCol="0">
            <a:spAutoFit/>
          </a:bodyPr>
          <a:lstStyle/>
          <a:p>
            <a:r>
              <a:rPr lang="fr-FR" dirty="0" err="1"/>
              <a:t>Sous groupes</a:t>
            </a:r>
            <a:r>
              <a:rPr lang="fr-FR" dirty="0"/>
              <a:t> constitués de manière complètement aléatoire </a:t>
            </a:r>
          </a:p>
        </p:txBody>
      </p:sp>
      <p:sp>
        <p:nvSpPr>
          <p:cNvPr id="7" name="ZoneTexte 6"/>
          <p:cNvSpPr txBox="1"/>
          <p:nvPr/>
        </p:nvSpPr>
        <p:spPr>
          <a:xfrm>
            <a:off x="1514324" y="1807797"/>
            <a:ext cx="2289922" cy="369332"/>
          </a:xfrm>
          <a:prstGeom prst="rect">
            <a:avLst/>
          </a:prstGeom>
          <a:noFill/>
        </p:spPr>
        <p:txBody>
          <a:bodyPr wrap="none" rtlCol="0">
            <a:spAutoFit/>
          </a:bodyPr>
          <a:lstStyle/>
          <a:p>
            <a:r>
              <a:rPr lang="fr-FR" dirty="0"/>
              <a:t>Sous l’hypothèse nulle</a:t>
            </a:r>
          </a:p>
        </p:txBody>
      </p:sp>
      <p:pic>
        <p:nvPicPr>
          <p:cNvPr id="8" name="Image 7"/>
          <p:cNvPicPr>
            <a:picLocks noChangeAspect="1"/>
          </p:cNvPicPr>
          <p:nvPr/>
        </p:nvPicPr>
        <p:blipFill>
          <a:blip r:embed="rId2"/>
          <a:stretch>
            <a:fillRect/>
          </a:stretch>
        </p:blipFill>
        <p:spPr>
          <a:xfrm>
            <a:off x="1364343" y="2177129"/>
            <a:ext cx="6096000" cy="4314825"/>
          </a:xfrm>
          <a:prstGeom prst="rect">
            <a:avLst/>
          </a:prstGeom>
        </p:spPr>
      </p:pic>
    </p:spTree>
    <p:extLst>
      <p:ext uri="{BB962C8B-B14F-4D97-AF65-F5344CB8AC3E}">
        <p14:creationId xmlns:p14="http://schemas.microsoft.com/office/powerpoint/2010/main" val="145059035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28050F-C0BA-45DE-A9C1-C5A2A36AF1A4}"/>
              </a:ext>
            </a:extLst>
          </p:cNvPr>
          <p:cNvSpPr>
            <a:spLocks noGrp="1"/>
          </p:cNvSpPr>
          <p:nvPr>
            <p:ph type="title"/>
          </p:nvPr>
        </p:nvSpPr>
        <p:spPr/>
        <p:txBody>
          <a:bodyPr/>
          <a:lstStyle/>
          <a:p>
            <a:endParaRPr lang="fr-FR"/>
          </a:p>
        </p:txBody>
      </p:sp>
      <p:sp>
        <p:nvSpPr>
          <p:cNvPr id="4" name="Ellipse 3">
            <a:extLst>
              <a:ext uri="{FF2B5EF4-FFF2-40B4-BE49-F238E27FC236}">
                <a16:creationId xmlns:a16="http://schemas.microsoft.com/office/drawing/2014/main" id="{E331A2EE-1066-456D-B07F-7C1995F0EB13}"/>
              </a:ext>
            </a:extLst>
          </p:cNvPr>
          <p:cNvSpPr/>
          <p:nvPr/>
        </p:nvSpPr>
        <p:spPr bwMode="auto">
          <a:xfrm>
            <a:off x="310896" y="3589359"/>
            <a:ext cx="585216" cy="548640"/>
          </a:xfrm>
          <a:prstGeom prst="ellipse">
            <a:avLst/>
          </a:prstGeom>
          <a:solidFill>
            <a:schemeClr val="accent1"/>
          </a:solidFill>
          <a:ln w="12700" cap="flat" cmpd="sng" algn="ctr">
            <a:solidFill>
              <a:schemeClr val="tx1"/>
            </a:solidFill>
            <a:prstDash val="solid"/>
            <a:round/>
            <a:headEnd type="none" w="sm" len="sm"/>
            <a:tailEnd type="triangle" w="lg"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R</a:t>
            </a:r>
          </a:p>
        </p:txBody>
      </p:sp>
      <p:cxnSp>
        <p:nvCxnSpPr>
          <p:cNvPr id="5" name="Connecteur : en angle 4">
            <a:extLst>
              <a:ext uri="{FF2B5EF4-FFF2-40B4-BE49-F238E27FC236}">
                <a16:creationId xmlns:a16="http://schemas.microsoft.com/office/drawing/2014/main" id="{0DA85B66-5BD0-4C78-9761-0B0A36F75773}"/>
              </a:ext>
            </a:extLst>
          </p:cNvPr>
          <p:cNvCxnSpPr>
            <a:cxnSpLocks/>
            <a:stCxn id="4" idx="0"/>
            <a:endCxn id="8" idx="1"/>
          </p:cNvCxnSpPr>
          <p:nvPr/>
        </p:nvCxnSpPr>
        <p:spPr bwMode="auto">
          <a:xfrm rot="5400000" flipH="1" flipV="1">
            <a:off x="1824837" y="1747452"/>
            <a:ext cx="620575" cy="3063240"/>
          </a:xfrm>
          <a:prstGeom prst="bentConnector2">
            <a:avLst/>
          </a:prstGeom>
          <a:solidFill>
            <a:schemeClr val="accent1"/>
          </a:solidFill>
          <a:ln w="12700" cap="flat" cmpd="sng" algn="ctr">
            <a:solidFill>
              <a:schemeClr val="tx1"/>
            </a:solidFill>
            <a:prstDash val="solid"/>
            <a:round/>
            <a:headEnd type="none" w="sm" len="sm"/>
            <a:tailEnd type="triangle"/>
          </a:ln>
          <a:effectLst/>
        </p:spPr>
      </p:cxnSp>
      <p:cxnSp>
        <p:nvCxnSpPr>
          <p:cNvPr id="6" name="Connecteur : en angle 5">
            <a:extLst>
              <a:ext uri="{FF2B5EF4-FFF2-40B4-BE49-F238E27FC236}">
                <a16:creationId xmlns:a16="http://schemas.microsoft.com/office/drawing/2014/main" id="{E7556061-006A-4565-8317-1CDEF12419F4}"/>
              </a:ext>
            </a:extLst>
          </p:cNvPr>
          <p:cNvCxnSpPr>
            <a:cxnSpLocks/>
            <a:stCxn id="4" idx="4"/>
            <a:endCxn id="10" idx="1"/>
          </p:cNvCxnSpPr>
          <p:nvPr/>
        </p:nvCxnSpPr>
        <p:spPr bwMode="auto">
          <a:xfrm rot="16200000" flipH="1">
            <a:off x="1786982" y="2954520"/>
            <a:ext cx="696283" cy="3063239"/>
          </a:xfrm>
          <a:prstGeom prst="bentConnector2">
            <a:avLst/>
          </a:prstGeom>
          <a:solidFill>
            <a:schemeClr val="accent1"/>
          </a:solidFill>
          <a:ln w="12700" cap="flat" cmpd="sng" algn="ctr">
            <a:solidFill>
              <a:schemeClr val="tx1"/>
            </a:solidFill>
            <a:prstDash val="solid"/>
            <a:round/>
            <a:headEnd type="none" w="sm" len="sm"/>
            <a:tailEnd type="triangle"/>
          </a:ln>
          <a:effectLst/>
        </p:spPr>
      </p:cxnSp>
      <p:sp>
        <p:nvSpPr>
          <p:cNvPr id="7" name="ZoneTexte 6">
            <a:extLst>
              <a:ext uri="{FF2B5EF4-FFF2-40B4-BE49-F238E27FC236}">
                <a16:creationId xmlns:a16="http://schemas.microsoft.com/office/drawing/2014/main" id="{82E9AFC5-D340-4DD7-8D2F-F0EEF653F1DB}"/>
              </a:ext>
            </a:extLst>
          </p:cNvPr>
          <p:cNvSpPr txBox="1"/>
          <p:nvPr/>
        </p:nvSpPr>
        <p:spPr>
          <a:xfrm>
            <a:off x="3541077" y="1943093"/>
            <a:ext cx="2061846"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Critère de jugement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 décès</a:t>
            </a:r>
          </a:p>
        </p:txBody>
      </p:sp>
      <p:sp>
        <p:nvSpPr>
          <p:cNvPr id="8" name="ZoneTexte 7">
            <a:extLst>
              <a:ext uri="{FF2B5EF4-FFF2-40B4-BE49-F238E27FC236}">
                <a16:creationId xmlns:a16="http://schemas.microsoft.com/office/drawing/2014/main" id="{2BC376FE-8A96-4071-8771-1E07F585211B}"/>
              </a:ext>
            </a:extLst>
          </p:cNvPr>
          <p:cNvSpPr txBox="1"/>
          <p:nvPr/>
        </p:nvSpPr>
        <p:spPr>
          <a:xfrm>
            <a:off x="3666744" y="2784118"/>
            <a:ext cx="22825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150 DC durant le suivi </a:t>
            </a:r>
          </a:p>
        </p:txBody>
      </p:sp>
      <p:sp>
        <p:nvSpPr>
          <p:cNvPr id="10" name="ZoneTexte 9">
            <a:extLst>
              <a:ext uri="{FF2B5EF4-FFF2-40B4-BE49-F238E27FC236}">
                <a16:creationId xmlns:a16="http://schemas.microsoft.com/office/drawing/2014/main" id="{77F9C22F-2D01-4B29-82AD-5B2A2EC5C7B9}"/>
              </a:ext>
            </a:extLst>
          </p:cNvPr>
          <p:cNvSpPr txBox="1"/>
          <p:nvPr/>
        </p:nvSpPr>
        <p:spPr>
          <a:xfrm>
            <a:off x="3666743" y="4649616"/>
            <a:ext cx="22825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300 DC durant le suivi </a:t>
            </a:r>
          </a:p>
        </p:txBody>
      </p:sp>
      <p:sp>
        <p:nvSpPr>
          <p:cNvPr id="12" name="ZoneTexte 11">
            <a:extLst>
              <a:ext uri="{FF2B5EF4-FFF2-40B4-BE49-F238E27FC236}">
                <a16:creationId xmlns:a16="http://schemas.microsoft.com/office/drawing/2014/main" id="{5F30E048-F826-4E10-9275-00A956A62AE1}"/>
              </a:ext>
            </a:extLst>
          </p:cNvPr>
          <p:cNvSpPr txBox="1"/>
          <p:nvPr/>
        </p:nvSpPr>
        <p:spPr>
          <a:xfrm>
            <a:off x="1459808" y="3679013"/>
            <a:ext cx="144142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3 ans de suivi</a:t>
            </a:r>
          </a:p>
        </p:txBody>
      </p:sp>
      <p:sp>
        <p:nvSpPr>
          <p:cNvPr id="15" name="ZoneTexte 14">
            <a:extLst>
              <a:ext uri="{FF2B5EF4-FFF2-40B4-BE49-F238E27FC236}">
                <a16:creationId xmlns:a16="http://schemas.microsoft.com/office/drawing/2014/main" id="{382D2501-0A8F-4643-99D2-C15FA77D2332}"/>
              </a:ext>
            </a:extLst>
          </p:cNvPr>
          <p:cNvSpPr txBox="1"/>
          <p:nvPr/>
        </p:nvSpPr>
        <p:spPr>
          <a:xfrm>
            <a:off x="5982223" y="1929601"/>
            <a:ext cx="1876026"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Fréquence des DC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 risque)</a:t>
            </a:r>
          </a:p>
        </p:txBody>
      </p:sp>
      <p:sp>
        <p:nvSpPr>
          <p:cNvPr id="16" name="ZoneTexte 15">
            <a:extLst>
              <a:ext uri="{FF2B5EF4-FFF2-40B4-BE49-F238E27FC236}">
                <a16:creationId xmlns:a16="http://schemas.microsoft.com/office/drawing/2014/main" id="{84DBBAB9-8225-4E98-92A9-8DA64552C119}"/>
              </a:ext>
            </a:extLst>
          </p:cNvPr>
          <p:cNvSpPr txBox="1"/>
          <p:nvPr/>
        </p:nvSpPr>
        <p:spPr>
          <a:xfrm>
            <a:off x="603503" y="2599451"/>
            <a:ext cx="102303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N = 1000</a:t>
            </a:r>
          </a:p>
        </p:txBody>
      </p:sp>
      <p:sp>
        <p:nvSpPr>
          <p:cNvPr id="17" name="ZoneTexte 16">
            <a:extLst>
              <a:ext uri="{FF2B5EF4-FFF2-40B4-BE49-F238E27FC236}">
                <a16:creationId xmlns:a16="http://schemas.microsoft.com/office/drawing/2014/main" id="{BFB7379B-18B4-4A18-A42C-119379E585EF}"/>
              </a:ext>
            </a:extLst>
          </p:cNvPr>
          <p:cNvSpPr txBox="1"/>
          <p:nvPr/>
        </p:nvSpPr>
        <p:spPr>
          <a:xfrm>
            <a:off x="603502" y="4945884"/>
            <a:ext cx="102303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N = 1000</a:t>
            </a:r>
          </a:p>
        </p:txBody>
      </p:sp>
      <p:sp>
        <p:nvSpPr>
          <p:cNvPr id="18" name="ZoneTexte 17">
            <a:extLst>
              <a:ext uri="{FF2B5EF4-FFF2-40B4-BE49-F238E27FC236}">
                <a16:creationId xmlns:a16="http://schemas.microsoft.com/office/drawing/2014/main" id="{EFC00513-0CE4-484C-8143-E5FDEFD9A9A0}"/>
              </a:ext>
            </a:extLst>
          </p:cNvPr>
          <p:cNvSpPr txBox="1"/>
          <p:nvPr/>
        </p:nvSpPr>
        <p:spPr>
          <a:xfrm>
            <a:off x="6212009" y="2645617"/>
            <a:ext cx="1234633"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989B1"/>
                </a:solidFill>
                <a:effectLst/>
                <a:uLnTx/>
                <a:uFillTx/>
                <a:latin typeface="Calibri"/>
                <a:ea typeface="+mn-ea"/>
                <a:cs typeface="+mn-cs"/>
              </a:rPr>
              <a:t>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989B1"/>
                </a:solidFill>
                <a:effectLst/>
                <a:uLnTx/>
                <a:uFillTx/>
                <a:latin typeface="Calibri"/>
                <a:ea typeface="+mn-ea"/>
                <a:cs typeface="+mn-cs"/>
              </a:rPr>
              <a:t>(150/1000)</a:t>
            </a:r>
          </a:p>
        </p:txBody>
      </p:sp>
      <p:sp>
        <p:nvSpPr>
          <p:cNvPr id="19" name="ZoneTexte 18">
            <a:extLst>
              <a:ext uri="{FF2B5EF4-FFF2-40B4-BE49-F238E27FC236}">
                <a16:creationId xmlns:a16="http://schemas.microsoft.com/office/drawing/2014/main" id="{29A7D212-3EC1-40EE-A1C8-F016AD57953B}"/>
              </a:ext>
            </a:extLst>
          </p:cNvPr>
          <p:cNvSpPr txBox="1"/>
          <p:nvPr/>
        </p:nvSpPr>
        <p:spPr>
          <a:xfrm>
            <a:off x="6212008" y="4511115"/>
            <a:ext cx="1234633"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989B1"/>
                </a:solidFill>
                <a:effectLst/>
                <a:uLnTx/>
                <a:uFillTx/>
                <a:latin typeface="Calibri"/>
                <a:ea typeface="+mn-ea"/>
                <a:cs typeface="+mn-cs"/>
              </a:rPr>
              <a:t>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989B1"/>
                </a:solidFill>
                <a:effectLst/>
                <a:uLnTx/>
                <a:uFillTx/>
                <a:latin typeface="Calibri"/>
                <a:ea typeface="+mn-ea"/>
                <a:cs typeface="+mn-cs"/>
              </a:rPr>
              <a:t>(300/1000)</a:t>
            </a:r>
          </a:p>
        </p:txBody>
      </p:sp>
      <p:cxnSp>
        <p:nvCxnSpPr>
          <p:cNvPr id="21" name="Connecteur droit avec flèche 20">
            <a:extLst>
              <a:ext uri="{FF2B5EF4-FFF2-40B4-BE49-F238E27FC236}">
                <a16:creationId xmlns:a16="http://schemas.microsoft.com/office/drawing/2014/main" id="{E94AF5A7-A96E-4786-AECA-595E86E35A34}"/>
              </a:ext>
            </a:extLst>
          </p:cNvPr>
          <p:cNvCxnSpPr>
            <a:stCxn id="18" idx="2"/>
            <a:endCxn id="19" idx="0"/>
          </p:cNvCxnSpPr>
          <p:nvPr/>
        </p:nvCxnSpPr>
        <p:spPr bwMode="auto">
          <a:xfrm flipH="1">
            <a:off x="6829325" y="3291948"/>
            <a:ext cx="1" cy="1219167"/>
          </a:xfrm>
          <a:prstGeom prst="straightConnector1">
            <a:avLst/>
          </a:prstGeom>
          <a:solidFill>
            <a:schemeClr val="accent1"/>
          </a:solidFill>
          <a:ln w="12700" cap="flat" cmpd="sng" algn="ctr">
            <a:solidFill>
              <a:schemeClr val="tx1"/>
            </a:solidFill>
            <a:prstDash val="solid"/>
            <a:round/>
            <a:headEnd type="triangle" w="sm" len="sm"/>
            <a:tailEnd type="triangle"/>
          </a:ln>
          <a:effectLst/>
        </p:spPr>
      </p:cxnSp>
      <p:sp>
        <p:nvSpPr>
          <p:cNvPr id="22" name="ZoneTexte 21">
            <a:extLst>
              <a:ext uri="{FF2B5EF4-FFF2-40B4-BE49-F238E27FC236}">
                <a16:creationId xmlns:a16="http://schemas.microsoft.com/office/drawing/2014/main" id="{5C3F17B3-57D9-4E22-B037-6E71124A5E4C}"/>
              </a:ext>
            </a:extLst>
          </p:cNvPr>
          <p:cNvSpPr txBox="1"/>
          <p:nvPr/>
        </p:nvSpPr>
        <p:spPr>
          <a:xfrm>
            <a:off x="6867694" y="3429000"/>
            <a:ext cx="1965410"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989B1"/>
                </a:solidFill>
                <a:effectLst/>
                <a:uLnTx/>
                <a:uFillTx/>
                <a:latin typeface="Calibri"/>
                <a:ea typeface="+mn-ea"/>
                <a:cs typeface="+mn-cs"/>
              </a:rPr>
              <a:t>Différence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989B1"/>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989B1"/>
                </a:solidFill>
                <a:effectLst/>
                <a:uLnTx/>
                <a:uFillTx/>
                <a:latin typeface="Calibri"/>
                <a:ea typeface="+mn-ea"/>
                <a:cs typeface="+mn-cs"/>
              </a:rPr>
              <a:t>Effet du traitement</a:t>
            </a:r>
          </a:p>
        </p:txBody>
      </p:sp>
      <p:sp>
        <p:nvSpPr>
          <p:cNvPr id="23" name="ZoneTexte 22">
            <a:extLst>
              <a:ext uri="{FF2B5EF4-FFF2-40B4-BE49-F238E27FC236}">
                <a16:creationId xmlns:a16="http://schemas.microsoft.com/office/drawing/2014/main" id="{DCD6C08F-7232-4876-B94B-EC4A84FC117D}"/>
              </a:ext>
            </a:extLst>
          </p:cNvPr>
          <p:cNvSpPr txBox="1"/>
          <p:nvPr/>
        </p:nvSpPr>
        <p:spPr>
          <a:xfrm>
            <a:off x="5198845" y="5663830"/>
            <a:ext cx="32609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989B1"/>
                </a:solidFill>
                <a:effectLst/>
                <a:uLnTx/>
                <a:uFillTx/>
                <a:latin typeface="Calibri"/>
                <a:ea typeface="+mn-ea"/>
                <a:cs typeface="+mn-cs"/>
              </a:rPr>
              <a:t>Risque relatif  = 15%/30% = 0.50</a:t>
            </a:r>
          </a:p>
        </p:txBody>
      </p:sp>
      <p:sp>
        <p:nvSpPr>
          <p:cNvPr id="24" name="ZoneTexte 23">
            <a:extLst>
              <a:ext uri="{FF2B5EF4-FFF2-40B4-BE49-F238E27FC236}">
                <a16:creationId xmlns:a16="http://schemas.microsoft.com/office/drawing/2014/main" id="{AEA9CDC2-DE97-432B-BA46-BD3D11CA57A3}"/>
              </a:ext>
            </a:extLst>
          </p:cNvPr>
          <p:cNvSpPr txBox="1"/>
          <p:nvPr/>
        </p:nvSpPr>
        <p:spPr>
          <a:xfrm>
            <a:off x="5045300" y="6208674"/>
            <a:ext cx="374987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Quantification de l’effet du traitement</a:t>
            </a:r>
          </a:p>
        </p:txBody>
      </p:sp>
      <p:sp>
        <p:nvSpPr>
          <p:cNvPr id="25" name="Accolade fermante 24">
            <a:extLst>
              <a:ext uri="{FF2B5EF4-FFF2-40B4-BE49-F238E27FC236}">
                <a16:creationId xmlns:a16="http://schemas.microsoft.com/office/drawing/2014/main" id="{F88A061F-C2A9-413F-893F-D399752C8781}"/>
              </a:ext>
            </a:extLst>
          </p:cNvPr>
          <p:cNvSpPr/>
          <p:nvPr/>
        </p:nvSpPr>
        <p:spPr bwMode="auto">
          <a:xfrm rot="5400000">
            <a:off x="6671995" y="4420867"/>
            <a:ext cx="249974" cy="3325639"/>
          </a:xfrm>
          <a:prstGeom prst="rightBrace">
            <a:avLst/>
          </a:prstGeom>
          <a:noFill/>
          <a:ln w="12700" cap="flat" cmpd="sng" algn="ctr">
            <a:solidFill>
              <a:schemeClr val="tx1"/>
            </a:solidFill>
            <a:prstDash val="solid"/>
            <a:round/>
            <a:headEnd type="none" w="sm" len="sm"/>
            <a:tailEnd type="none"/>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9288133"/>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Inflation du risque bêta</a:t>
            </a:r>
          </a:p>
        </p:txBody>
      </p:sp>
      <p:sp>
        <p:nvSpPr>
          <p:cNvPr id="3" name="Espace réservé du contenu 2"/>
          <p:cNvSpPr>
            <a:spLocks noGrp="1"/>
          </p:cNvSpPr>
          <p:nvPr>
            <p:ph idx="1"/>
          </p:nvPr>
        </p:nvSpPr>
        <p:spPr/>
        <p:txBody>
          <a:bodyPr/>
          <a:lstStyle/>
          <a:p>
            <a:r>
              <a:rPr lang="fr-FR" dirty="0"/>
              <a:t>Essai « positif »</a:t>
            </a:r>
          </a:p>
          <a:p>
            <a:pPr lvl="1"/>
            <a:r>
              <a:rPr lang="fr-FR" dirty="0"/>
              <a:t>On cherche les sous groupes pour lesquels le traitement ne serait pas efficace</a:t>
            </a:r>
          </a:p>
          <a:p>
            <a:r>
              <a:rPr lang="fr-FR" dirty="0"/>
              <a:t>Limites</a:t>
            </a:r>
          </a:p>
          <a:p>
            <a:pPr lvl="1"/>
            <a:r>
              <a:rPr lang="fr-FR" dirty="0"/>
              <a:t>Inflation du risque bêta</a:t>
            </a:r>
          </a:p>
          <a:p>
            <a:pPr lvl="1"/>
            <a:r>
              <a:rPr lang="fr-FR" dirty="0"/>
              <a:t>Perte de puissance par division de l’effectif</a:t>
            </a:r>
          </a:p>
          <a:p>
            <a:pPr lvl="1"/>
            <a:r>
              <a:rPr lang="fr-FR" dirty="0"/>
              <a:t>conclusion à l’absence d’effet à partir d’un résultat NS</a:t>
            </a:r>
          </a:p>
          <a:p>
            <a:endParaRPr lang="fr-FR" dirty="0"/>
          </a:p>
        </p:txBody>
      </p:sp>
    </p:spTree>
    <p:extLst>
      <p:ext uri="{BB962C8B-B14F-4D97-AF65-F5344CB8AC3E}">
        <p14:creationId xmlns:p14="http://schemas.microsoft.com/office/powerpoint/2010/main" val="3528421126"/>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Fluctuations aléatoires des </a:t>
            </a:r>
            <a:r>
              <a:rPr lang="fr-FR" dirty="0" err="1"/>
              <a:t>sous groupes</a:t>
            </a:r>
            <a:endParaRPr lang="fr-FR" dirty="0"/>
          </a:p>
        </p:txBody>
      </p:sp>
      <p:pic>
        <p:nvPicPr>
          <p:cNvPr id="4" name="Image 3"/>
          <p:cNvPicPr>
            <a:picLocks noChangeAspect="1"/>
          </p:cNvPicPr>
          <p:nvPr/>
        </p:nvPicPr>
        <p:blipFill>
          <a:blip r:embed="rId2"/>
          <a:stretch>
            <a:fillRect/>
          </a:stretch>
        </p:blipFill>
        <p:spPr>
          <a:xfrm>
            <a:off x="709629" y="1458611"/>
            <a:ext cx="7892504" cy="5586413"/>
          </a:xfrm>
          <a:prstGeom prst="rect">
            <a:avLst/>
          </a:prstGeom>
        </p:spPr>
      </p:pic>
      <p:sp>
        <p:nvSpPr>
          <p:cNvPr id="5" name="ZoneTexte 4"/>
          <p:cNvSpPr txBox="1"/>
          <p:nvPr/>
        </p:nvSpPr>
        <p:spPr>
          <a:xfrm>
            <a:off x="285750" y="1204686"/>
            <a:ext cx="6052041" cy="369332"/>
          </a:xfrm>
          <a:prstGeom prst="rect">
            <a:avLst/>
          </a:prstGeom>
          <a:noFill/>
        </p:spPr>
        <p:txBody>
          <a:bodyPr wrap="none" rtlCol="0">
            <a:spAutoFit/>
          </a:bodyPr>
          <a:lstStyle/>
          <a:p>
            <a:r>
              <a:rPr lang="fr-FR" dirty="0" err="1"/>
              <a:t>Sous groupes</a:t>
            </a:r>
            <a:r>
              <a:rPr lang="fr-FR" dirty="0"/>
              <a:t> constitués de manière complètement aléatoire </a:t>
            </a:r>
          </a:p>
        </p:txBody>
      </p:sp>
    </p:spTree>
    <p:extLst>
      <p:ext uri="{BB962C8B-B14F-4D97-AF65-F5344CB8AC3E}">
        <p14:creationId xmlns:p14="http://schemas.microsoft.com/office/powerpoint/2010/main" val="485067690"/>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endParaRPr lang="fr-FR">
              <a:latin typeface="Calibri" charset="0"/>
            </a:endParaRPr>
          </a:p>
        </p:txBody>
      </p:sp>
      <p:pic>
        <p:nvPicPr>
          <p:cNvPr id="573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8775" y="1557338"/>
            <a:ext cx="8534400" cy="4800600"/>
          </a:xfrm>
        </p:spPr>
      </p:pic>
      <p:sp>
        <p:nvSpPr>
          <p:cNvPr id="57348" name="Rectangle 4"/>
          <p:cNvSpPr>
            <a:spLocks noChangeArrowheads="1"/>
          </p:cNvSpPr>
          <p:nvPr/>
        </p:nvSpPr>
        <p:spPr bwMode="auto">
          <a:xfrm>
            <a:off x="6875463" y="6453188"/>
            <a:ext cx="20891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lg" len="med"/>
              </a14:hiddenLine>
            </a:ext>
          </a:extLst>
        </p:spPr>
        <p:txBody>
          <a:bodyPr>
            <a:spAutoFit/>
          </a:bodyPr>
          <a:lstStyle/>
          <a:p>
            <a:r>
              <a:rPr lang="fr-FR" sz="1400" i="1"/>
              <a:t>Lancet </a:t>
            </a:r>
            <a:r>
              <a:rPr lang="fr-FR" sz="1400"/>
              <a:t>2005; 365: 176–86</a:t>
            </a:r>
          </a:p>
        </p:txBody>
      </p:sp>
    </p:spTree>
    <p:extLst>
      <p:ext uri="{BB962C8B-B14F-4D97-AF65-F5344CB8AC3E}">
        <p14:creationId xmlns:p14="http://schemas.microsoft.com/office/powerpoint/2010/main" val="2246884039"/>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ZoneTexte 3"/>
          <p:cNvSpPr txBox="1"/>
          <p:nvPr/>
        </p:nvSpPr>
        <p:spPr>
          <a:xfrm>
            <a:off x="1732037" y="1192515"/>
            <a:ext cx="5839582" cy="1200329"/>
          </a:xfrm>
          <a:prstGeom prst="rect">
            <a:avLst/>
          </a:prstGeom>
          <a:noFill/>
        </p:spPr>
        <p:txBody>
          <a:bodyPr wrap="square" rtlCol="0">
            <a:spAutoFit/>
          </a:bodyPr>
          <a:lstStyle/>
          <a:p>
            <a:r>
              <a:rPr lang="en-US" altLang="fr-FR" sz="2400" dirty="0">
                <a:latin typeface="Arial" panose="020B0604020202020204" pitchFamily="34" charset="0"/>
              </a:rPr>
              <a:t>Only one thing is worse than doing subgroup analyses---believing the results</a:t>
            </a:r>
          </a:p>
          <a:p>
            <a:endParaRPr lang="fr-FR" sz="2400" dirty="0"/>
          </a:p>
        </p:txBody>
      </p:sp>
      <p:sp>
        <p:nvSpPr>
          <p:cNvPr id="5" name="ZoneTexte 4"/>
          <p:cNvSpPr txBox="1"/>
          <p:nvPr/>
        </p:nvSpPr>
        <p:spPr>
          <a:xfrm>
            <a:off x="6057295" y="2023512"/>
            <a:ext cx="1369286" cy="369332"/>
          </a:xfrm>
          <a:prstGeom prst="rect">
            <a:avLst/>
          </a:prstGeom>
          <a:noFill/>
        </p:spPr>
        <p:txBody>
          <a:bodyPr wrap="none" rtlCol="0">
            <a:spAutoFit/>
          </a:bodyPr>
          <a:lstStyle/>
          <a:p>
            <a:r>
              <a:rPr lang="fr-FR" i="1" dirty="0"/>
              <a:t>Richard </a:t>
            </a:r>
            <a:r>
              <a:rPr lang="fr-FR" i="1" dirty="0" err="1"/>
              <a:t>Peto</a:t>
            </a:r>
            <a:endParaRPr lang="fr-FR" i="1" dirty="0"/>
          </a:p>
        </p:txBody>
      </p:sp>
      <p:graphicFrame>
        <p:nvGraphicFramePr>
          <p:cNvPr id="6" name="Object 3"/>
          <p:cNvGraphicFramePr>
            <a:graphicFrameLocks noChangeAspect="1"/>
          </p:cNvGraphicFramePr>
          <p:nvPr/>
        </p:nvGraphicFramePr>
        <p:xfrm>
          <a:off x="1949223" y="2878666"/>
          <a:ext cx="5013325" cy="3581400"/>
        </p:xfrm>
        <a:graphic>
          <a:graphicData uri="http://schemas.openxmlformats.org/presentationml/2006/ole">
            <mc:AlternateContent xmlns:mc="http://schemas.openxmlformats.org/markup-compatibility/2006">
              <mc:Choice xmlns:v="urn:schemas-microsoft-com:vml" Requires="v">
                <p:oleObj name="Document" r:id="rId2" imgW="7758684" imgH="5542788" progId="Word.Document.8">
                  <p:embed/>
                </p:oleObj>
              </mc:Choice>
              <mc:Fallback>
                <p:oleObj name="Document" r:id="rId2" imgW="7758684" imgH="5542788" progId="Word.Document.8">
                  <p:embed/>
                  <p:pic>
                    <p:nvPicPr>
                      <p:cNvPr id="6"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9223" y="2878666"/>
                        <a:ext cx="5013325" cy="3581400"/>
                      </a:xfrm>
                      <a:prstGeom prst="rect">
                        <a:avLst/>
                      </a:prstGeom>
                      <a:solidFill>
                        <a:schemeClr val="accent2"/>
                      </a:solidFill>
                      <a:ln>
                        <a:noFill/>
                      </a:ln>
                    </p:spPr>
                  </p:pic>
                </p:oleObj>
              </mc:Fallback>
            </mc:AlternateContent>
          </a:graphicData>
        </a:graphic>
      </p:graphicFrame>
    </p:spTree>
    <p:extLst>
      <p:ext uri="{BB962C8B-B14F-4D97-AF65-F5344CB8AC3E}">
        <p14:creationId xmlns:p14="http://schemas.microsoft.com/office/powerpoint/2010/main" val="1724042463"/>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8C54607-9BD4-4798-BD6D-2A91B49FCB0E}"/>
              </a:ext>
            </a:extLst>
          </p:cNvPr>
          <p:cNvSpPr>
            <a:spLocks noGrp="1"/>
          </p:cNvSpPr>
          <p:nvPr>
            <p:ph type="ctrTitle"/>
          </p:nvPr>
        </p:nvSpPr>
        <p:spPr/>
        <p:txBody>
          <a:bodyPr/>
          <a:lstStyle/>
          <a:p>
            <a:r>
              <a:rPr lang="fr-FR" dirty="0"/>
              <a:t>Exclure que le résultat puisse être faussement positif du fait d’un biais </a:t>
            </a:r>
          </a:p>
        </p:txBody>
      </p:sp>
      <p:sp>
        <p:nvSpPr>
          <p:cNvPr id="7" name="Sous-titre 6">
            <a:extLst>
              <a:ext uri="{FF2B5EF4-FFF2-40B4-BE49-F238E27FC236}">
                <a16:creationId xmlns:a16="http://schemas.microsoft.com/office/drawing/2014/main" id="{4413AB52-62B6-402E-AF63-52A739535A36}"/>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1330621823"/>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788A451C-222C-4D34-BE75-036BFD28A184}"/>
              </a:ext>
            </a:extLst>
          </p:cNvPr>
          <p:cNvSpPr>
            <a:spLocks noGrp="1" noChangeArrowheads="1"/>
          </p:cNvSpPr>
          <p:nvPr>
            <p:ph type="title"/>
          </p:nvPr>
        </p:nvSpPr>
        <p:spPr/>
        <p:txBody>
          <a:bodyPr/>
          <a:lstStyle/>
          <a:p>
            <a:pPr eaLnBrk="1" hangingPunct="1"/>
            <a:r>
              <a:rPr lang="fr-FR" altLang="fr-FR"/>
              <a:t>Biais</a:t>
            </a:r>
          </a:p>
        </p:txBody>
      </p:sp>
      <p:sp>
        <p:nvSpPr>
          <p:cNvPr id="81923" name="Rectangle 3">
            <a:extLst>
              <a:ext uri="{FF2B5EF4-FFF2-40B4-BE49-F238E27FC236}">
                <a16:creationId xmlns:a16="http://schemas.microsoft.com/office/drawing/2014/main" id="{BA908D87-206E-473B-ADD8-D27282B31922}"/>
              </a:ext>
            </a:extLst>
          </p:cNvPr>
          <p:cNvSpPr>
            <a:spLocks noGrp="1" noChangeArrowheads="1"/>
          </p:cNvSpPr>
          <p:nvPr>
            <p:ph idx="1"/>
          </p:nvPr>
        </p:nvSpPr>
        <p:spPr/>
        <p:txBody>
          <a:bodyPr/>
          <a:lstStyle/>
          <a:p>
            <a:pPr eaLnBrk="1" hangingPunct="1"/>
            <a:r>
              <a:rPr lang="fr-FR" altLang="fr-FR" sz="2000"/>
              <a:t>Biais </a:t>
            </a:r>
          </a:p>
          <a:p>
            <a:pPr lvl="1" eaLnBrk="1" hangingPunct="1"/>
            <a:r>
              <a:rPr lang="fr-FR" altLang="fr-FR" sz="1800"/>
              <a:t>Le résultat observé peut provenir d’une autre cause que le traitement</a:t>
            </a:r>
          </a:p>
          <a:p>
            <a:pPr lvl="1" eaLnBrk="1" hangingPunct="1"/>
            <a:r>
              <a:rPr lang="fr-FR" altLang="fr-FR" sz="1800"/>
              <a:t>la méthodologie empêche la survenue de biais</a:t>
            </a:r>
          </a:p>
          <a:p>
            <a:pPr eaLnBrk="1" hangingPunct="1"/>
            <a:r>
              <a:rPr lang="fr-FR" altLang="fr-FR" sz="2000"/>
              <a:t>Essai biaisé</a:t>
            </a:r>
          </a:p>
          <a:p>
            <a:pPr lvl="1" eaLnBrk="1" hangingPunct="1"/>
            <a:r>
              <a:rPr lang="fr-FR" altLang="fr-FR" sz="1800"/>
              <a:t>Il existe un défaut dans la méthodologie ou la réalisation</a:t>
            </a:r>
          </a:p>
          <a:p>
            <a:pPr lvl="1" eaLnBrk="1" hangingPunct="1"/>
            <a:r>
              <a:rPr lang="fr-FR" altLang="fr-FR" sz="1800"/>
              <a:t>qui est susceptible d’entraîner une différence au niveau du critère de jugement, même en l’absence d’effet du traitement</a:t>
            </a:r>
          </a:p>
          <a:p>
            <a:pPr eaLnBrk="1" hangingPunct="1"/>
            <a:endParaRPr lang="fr-FR" altLang="fr-FR" sz="2000"/>
          </a:p>
          <a:p>
            <a:pPr eaLnBrk="1" hangingPunct="1"/>
            <a:r>
              <a:rPr lang="fr-FR" altLang="fr-FR" sz="2000"/>
              <a:t>Impossible de savoir si un essai est effectivement biaisé</a:t>
            </a:r>
          </a:p>
          <a:p>
            <a:pPr lvl="1" eaLnBrk="1" hangingPunct="1"/>
            <a:r>
              <a:rPr lang="fr-FR" altLang="fr-FR" sz="1800"/>
              <a:t>déterminer si la méthode utilisée protège contre les biais</a:t>
            </a:r>
          </a:p>
          <a:p>
            <a:pPr lvl="1" eaLnBrk="1" hangingPunct="1"/>
            <a:endParaRPr lang="fr-FR" altLang="fr-FR" sz="1800"/>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0AA183DA-99CF-43AC-B93C-EED329E7B20B}"/>
              </a:ext>
            </a:extLst>
          </p:cNvPr>
          <p:cNvSpPr>
            <a:spLocks noGrp="1" noChangeArrowheads="1"/>
          </p:cNvSpPr>
          <p:nvPr>
            <p:ph type="title"/>
          </p:nvPr>
        </p:nvSpPr>
        <p:spPr/>
        <p:txBody>
          <a:bodyPr/>
          <a:lstStyle/>
          <a:p>
            <a:pPr eaLnBrk="1" hangingPunct="1"/>
            <a:r>
              <a:rPr lang="fr-FR" altLang="fr-FR"/>
              <a:t>Exemple de biais patent</a:t>
            </a:r>
          </a:p>
        </p:txBody>
      </p:sp>
      <p:sp>
        <p:nvSpPr>
          <p:cNvPr id="83971" name="Line 3">
            <a:extLst>
              <a:ext uri="{FF2B5EF4-FFF2-40B4-BE49-F238E27FC236}">
                <a16:creationId xmlns:a16="http://schemas.microsoft.com/office/drawing/2014/main" id="{BE8620EE-62DE-49B9-807F-F3E9ED4409A5}"/>
              </a:ext>
            </a:extLst>
          </p:cNvPr>
          <p:cNvSpPr>
            <a:spLocks noChangeShapeType="1"/>
          </p:cNvSpPr>
          <p:nvPr/>
        </p:nvSpPr>
        <p:spPr bwMode="auto">
          <a:xfrm>
            <a:off x="1927225" y="2471738"/>
            <a:ext cx="4895850" cy="0"/>
          </a:xfrm>
          <a:prstGeom prst="line">
            <a:avLst/>
          </a:prstGeom>
          <a:noFill/>
          <a:ln w="12700">
            <a:solidFill>
              <a:schemeClr val="tx1"/>
            </a:solidFill>
            <a:miter lim="800000"/>
            <a:headEnd type="none" w="sm" len="sm"/>
            <a:tailEnd type="none" w="lg" len="med"/>
          </a:ln>
          <a:extLst>
            <a:ext uri="{909E8E84-426E-40DD-AFC4-6F175D3DCCD1}">
              <a14:hiddenFill xmlns:a14="http://schemas.microsoft.com/office/drawing/2010/main">
                <a:noFill/>
              </a14:hiddenFill>
            </a:ext>
          </a:extLst>
        </p:spPr>
        <p:txBody>
          <a:bodyPr wrap="none"/>
          <a:lstStyle/>
          <a:p>
            <a:endParaRPr lang="fr-FR"/>
          </a:p>
        </p:txBody>
      </p:sp>
      <p:sp>
        <p:nvSpPr>
          <p:cNvPr id="83972" name="Rectangle 4">
            <a:extLst>
              <a:ext uri="{FF2B5EF4-FFF2-40B4-BE49-F238E27FC236}">
                <a16:creationId xmlns:a16="http://schemas.microsoft.com/office/drawing/2014/main" id="{1FB82361-B46F-41AC-A950-8EF6E148E8F9}"/>
              </a:ext>
            </a:extLst>
          </p:cNvPr>
          <p:cNvSpPr>
            <a:spLocks noChangeArrowheads="1"/>
          </p:cNvSpPr>
          <p:nvPr/>
        </p:nvSpPr>
        <p:spPr bwMode="auto">
          <a:xfrm>
            <a:off x="6823075" y="2182813"/>
            <a:ext cx="647700" cy="504825"/>
          </a:xfrm>
          <a:prstGeom prst="rect">
            <a:avLst/>
          </a:prstGeom>
          <a:solidFill>
            <a:schemeClr val="accent1"/>
          </a:solidFill>
          <a:ln w="12700">
            <a:solidFill>
              <a:schemeClr val="tx1"/>
            </a:solidFill>
            <a:miter lim="800000"/>
            <a:headEnd type="none" w="sm" len="sm"/>
            <a:tailEnd type="none" w="lg" len="med"/>
          </a:ln>
        </p:spPr>
        <p:txBody>
          <a:bodyPr wrap="none" anchor="ctr"/>
          <a:lstStyle>
            <a:lvl1pPr>
              <a:spcBef>
                <a:spcPct val="20000"/>
              </a:spcBef>
              <a:buClr>
                <a:schemeClr val="accent2"/>
              </a:buClr>
              <a:buSzPct val="90000"/>
              <a:buFont typeface="Wingdings" panose="05000000000000000000" pitchFamily="2" charset="2"/>
              <a:buChar char="n"/>
              <a:defRPr sz="24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ClrTx/>
              <a:buSzTx/>
              <a:buFontTx/>
              <a:buNone/>
            </a:pPr>
            <a:r>
              <a:rPr lang="fr-FR" altLang="fr-FR">
                <a:latin typeface="Times New Roman" panose="02020603050405020304" pitchFamily="18" charset="0"/>
              </a:rPr>
              <a:t>6%</a:t>
            </a:r>
          </a:p>
        </p:txBody>
      </p:sp>
      <p:sp>
        <p:nvSpPr>
          <p:cNvPr id="83973" name="Line 5">
            <a:extLst>
              <a:ext uri="{FF2B5EF4-FFF2-40B4-BE49-F238E27FC236}">
                <a16:creationId xmlns:a16="http://schemas.microsoft.com/office/drawing/2014/main" id="{D9E46669-898A-4B3E-94F0-3D4F1F2DA78B}"/>
              </a:ext>
            </a:extLst>
          </p:cNvPr>
          <p:cNvSpPr>
            <a:spLocks noChangeShapeType="1"/>
          </p:cNvSpPr>
          <p:nvPr/>
        </p:nvSpPr>
        <p:spPr bwMode="auto">
          <a:xfrm>
            <a:off x="1927225" y="3624263"/>
            <a:ext cx="4895850" cy="0"/>
          </a:xfrm>
          <a:prstGeom prst="line">
            <a:avLst/>
          </a:prstGeom>
          <a:noFill/>
          <a:ln w="12700">
            <a:solidFill>
              <a:schemeClr val="tx1"/>
            </a:solidFill>
            <a:miter lim="800000"/>
            <a:headEnd type="none" w="sm" len="sm"/>
            <a:tailEnd type="none" w="lg" len="med"/>
          </a:ln>
          <a:extLst>
            <a:ext uri="{909E8E84-426E-40DD-AFC4-6F175D3DCCD1}">
              <a14:hiddenFill xmlns:a14="http://schemas.microsoft.com/office/drawing/2010/main">
                <a:noFill/>
              </a14:hiddenFill>
            </a:ext>
          </a:extLst>
        </p:spPr>
        <p:txBody>
          <a:bodyPr wrap="none"/>
          <a:lstStyle/>
          <a:p>
            <a:endParaRPr lang="fr-FR"/>
          </a:p>
        </p:txBody>
      </p:sp>
      <p:sp>
        <p:nvSpPr>
          <p:cNvPr id="83974" name="Rectangle 6">
            <a:extLst>
              <a:ext uri="{FF2B5EF4-FFF2-40B4-BE49-F238E27FC236}">
                <a16:creationId xmlns:a16="http://schemas.microsoft.com/office/drawing/2014/main" id="{98BC5D03-D465-45B9-8E9A-F8984595FCB6}"/>
              </a:ext>
            </a:extLst>
          </p:cNvPr>
          <p:cNvSpPr>
            <a:spLocks noChangeArrowheads="1"/>
          </p:cNvSpPr>
          <p:nvPr/>
        </p:nvSpPr>
        <p:spPr bwMode="auto">
          <a:xfrm>
            <a:off x="6823075" y="3335338"/>
            <a:ext cx="647700" cy="504825"/>
          </a:xfrm>
          <a:prstGeom prst="rect">
            <a:avLst/>
          </a:prstGeom>
          <a:solidFill>
            <a:schemeClr val="accent1"/>
          </a:solidFill>
          <a:ln w="12700">
            <a:solidFill>
              <a:schemeClr val="tx1"/>
            </a:solidFill>
            <a:miter lim="800000"/>
            <a:headEnd type="none" w="sm" len="sm"/>
            <a:tailEnd type="none" w="lg" len="med"/>
          </a:ln>
        </p:spPr>
        <p:txBody>
          <a:bodyPr wrap="none" anchor="ctr"/>
          <a:lstStyle>
            <a:lvl1pPr>
              <a:spcBef>
                <a:spcPct val="20000"/>
              </a:spcBef>
              <a:buClr>
                <a:schemeClr val="accent2"/>
              </a:buClr>
              <a:buSzPct val="90000"/>
              <a:buFont typeface="Wingdings" panose="05000000000000000000" pitchFamily="2" charset="2"/>
              <a:buChar char="n"/>
              <a:defRPr sz="24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ClrTx/>
              <a:buSzTx/>
              <a:buFontTx/>
              <a:buNone/>
            </a:pPr>
            <a:r>
              <a:rPr lang="fr-FR" altLang="fr-FR">
                <a:latin typeface="Times New Roman" panose="02020603050405020304" pitchFamily="18" charset="0"/>
              </a:rPr>
              <a:t>10%</a:t>
            </a:r>
          </a:p>
        </p:txBody>
      </p:sp>
      <p:sp>
        <p:nvSpPr>
          <p:cNvPr id="83975" name="Oval 7">
            <a:extLst>
              <a:ext uri="{FF2B5EF4-FFF2-40B4-BE49-F238E27FC236}">
                <a16:creationId xmlns:a16="http://schemas.microsoft.com/office/drawing/2014/main" id="{D4E745AB-3AA3-4153-9F82-A193ED6E3839}"/>
              </a:ext>
            </a:extLst>
          </p:cNvPr>
          <p:cNvSpPr>
            <a:spLocks noChangeArrowheads="1"/>
          </p:cNvSpPr>
          <p:nvPr/>
        </p:nvSpPr>
        <p:spPr bwMode="auto">
          <a:xfrm>
            <a:off x="1206500" y="2881313"/>
            <a:ext cx="360363" cy="360362"/>
          </a:xfrm>
          <a:prstGeom prst="ellipse">
            <a:avLst/>
          </a:prstGeom>
          <a:solidFill>
            <a:schemeClr val="accent1"/>
          </a:solidFill>
          <a:ln w="12700">
            <a:solidFill>
              <a:schemeClr val="tx1"/>
            </a:solidFill>
            <a:miter lim="800000"/>
            <a:headEnd type="none" w="sm" len="sm"/>
            <a:tailEnd type="none" w="lg" len="med"/>
          </a:ln>
        </p:spPr>
        <p:txBody>
          <a:bodyPr wrap="none" anchor="ctr"/>
          <a:lstStyle>
            <a:lvl1pPr>
              <a:spcBef>
                <a:spcPct val="20000"/>
              </a:spcBef>
              <a:buClr>
                <a:schemeClr val="accent2"/>
              </a:buClr>
              <a:buSzPct val="90000"/>
              <a:buFont typeface="Wingdings" panose="05000000000000000000" pitchFamily="2" charset="2"/>
              <a:buChar char="n"/>
              <a:defRPr sz="24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9pPr>
          </a:lstStyle>
          <a:p>
            <a:pPr>
              <a:spcBef>
                <a:spcPct val="0"/>
              </a:spcBef>
              <a:buClrTx/>
              <a:buSzTx/>
              <a:buFontTx/>
              <a:buNone/>
            </a:pPr>
            <a:endParaRPr lang="fr-FR" altLang="fr-FR">
              <a:latin typeface="Times New Roman" panose="02020603050405020304" pitchFamily="18" charset="0"/>
            </a:endParaRPr>
          </a:p>
        </p:txBody>
      </p:sp>
      <p:cxnSp>
        <p:nvCxnSpPr>
          <p:cNvPr id="83976" name="AutoShape 8">
            <a:extLst>
              <a:ext uri="{FF2B5EF4-FFF2-40B4-BE49-F238E27FC236}">
                <a16:creationId xmlns:a16="http://schemas.microsoft.com/office/drawing/2014/main" id="{8AC5D8DD-DBA4-4F42-A47C-B7FCE41D70E1}"/>
              </a:ext>
            </a:extLst>
          </p:cNvPr>
          <p:cNvCxnSpPr>
            <a:cxnSpLocks noChangeShapeType="1"/>
            <a:stCxn id="83975" idx="5"/>
            <a:endCxn id="83973" idx="0"/>
          </p:cNvCxnSpPr>
          <p:nvPr/>
        </p:nvCxnSpPr>
        <p:spPr bwMode="auto">
          <a:xfrm>
            <a:off x="1514475" y="3189288"/>
            <a:ext cx="412750" cy="434975"/>
          </a:xfrm>
          <a:prstGeom prst="straightConnector1">
            <a:avLst/>
          </a:prstGeom>
          <a:noFill/>
          <a:ln w="12700">
            <a:solidFill>
              <a:schemeClr val="tx1"/>
            </a:solidFill>
            <a:miter lim="800000"/>
            <a:headEnd type="none" w="sm" len="sm"/>
            <a:tailEnd type="none" w="lg" len="med"/>
          </a:ln>
          <a:extLst>
            <a:ext uri="{909E8E84-426E-40DD-AFC4-6F175D3DCCD1}">
              <a14:hiddenFill xmlns:a14="http://schemas.microsoft.com/office/drawing/2010/main">
                <a:noFill/>
              </a14:hiddenFill>
            </a:ext>
          </a:extLst>
        </p:spPr>
      </p:cxnSp>
      <p:cxnSp>
        <p:nvCxnSpPr>
          <p:cNvPr id="83977" name="AutoShape 9">
            <a:extLst>
              <a:ext uri="{FF2B5EF4-FFF2-40B4-BE49-F238E27FC236}">
                <a16:creationId xmlns:a16="http://schemas.microsoft.com/office/drawing/2014/main" id="{28B222B7-06DC-4DB6-B30C-B6F631B51EF7}"/>
              </a:ext>
            </a:extLst>
          </p:cNvPr>
          <p:cNvCxnSpPr>
            <a:cxnSpLocks noChangeShapeType="1"/>
            <a:stCxn id="83975" idx="7"/>
            <a:endCxn id="83971" idx="0"/>
          </p:cNvCxnSpPr>
          <p:nvPr/>
        </p:nvCxnSpPr>
        <p:spPr bwMode="auto">
          <a:xfrm flipV="1">
            <a:off x="1514475" y="2471738"/>
            <a:ext cx="412750" cy="461962"/>
          </a:xfrm>
          <a:prstGeom prst="straightConnector1">
            <a:avLst/>
          </a:prstGeom>
          <a:noFill/>
          <a:ln w="12700">
            <a:solidFill>
              <a:schemeClr val="tx1"/>
            </a:solidFill>
            <a:miter lim="800000"/>
            <a:headEnd type="none" w="sm" len="sm"/>
            <a:tailEnd type="none" w="lg" len="med"/>
          </a:ln>
          <a:extLst>
            <a:ext uri="{909E8E84-426E-40DD-AFC4-6F175D3DCCD1}">
              <a14:hiddenFill xmlns:a14="http://schemas.microsoft.com/office/drawing/2010/main">
                <a:noFill/>
              </a14:hiddenFill>
            </a:ext>
          </a:extLst>
        </p:spPr>
      </p:cxnSp>
      <p:sp>
        <p:nvSpPr>
          <p:cNvPr id="83978" name="Text Box 10">
            <a:extLst>
              <a:ext uri="{FF2B5EF4-FFF2-40B4-BE49-F238E27FC236}">
                <a16:creationId xmlns:a16="http://schemas.microsoft.com/office/drawing/2014/main" id="{EC69A8C2-12FE-40E8-B533-3C3611EA2483}"/>
              </a:ext>
            </a:extLst>
          </p:cNvPr>
          <p:cNvSpPr txBox="1">
            <a:spLocks noChangeArrowheads="1"/>
          </p:cNvSpPr>
          <p:nvPr/>
        </p:nvSpPr>
        <p:spPr bwMode="auto">
          <a:xfrm>
            <a:off x="6103938" y="1484313"/>
            <a:ext cx="213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lg" len="med"/>
              </a14:hiddenLine>
            </a:ext>
          </a:extLst>
        </p:spPr>
        <p:txBody>
          <a:bodyPr wrap="none">
            <a:spAutoFit/>
          </a:bodyPr>
          <a:lstStyle>
            <a:lvl1pPr>
              <a:spcBef>
                <a:spcPct val="20000"/>
              </a:spcBef>
              <a:buClr>
                <a:schemeClr val="accent2"/>
              </a:buClr>
              <a:buSzPct val="90000"/>
              <a:buFont typeface="Wingdings" panose="05000000000000000000" pitchFamily="2" charset="2"/>
              <a:buChar char="n"/>
              <a:defRPr sz="24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9pPr>
          </a:lstStyle>
          <a:p>
            <a:pPr>
              <a:spcBef>
                <a:spcPct val="0"/>
              </a:spcBef>
              <a:buClrTx/>
              <a:buSzTx/>
              <a:buFontTx/>
              <a:buNone/>
            </a:pPr>
            <a:r>
              <a:rPr lang="fr-FR" altLang="fr-FR" sz="1800">
                <a:latin typeface="Times New Roman" panose="02020603050405020304" pitchFamily="18" charset="0"/>
              </a:rPr>
              <a:t>Ev. cardiovasculaires</a:t>
            </a:r>
          </a:p>
        </p:txBody>
      </p:sp>
      <p:sp>
        <p:nvSpPr>
          <p:cNvPr id="83979" name="Text Box 11">
            <a:extLst>
              <a:ext uri="{FF2B5EF4-FFF2-40B4-BE49-F238E27FC236}">
                <a16:creationId xmlns:a16="http://schemas.microsoft.com/office/drawing/2014/main" id="{F0012FC3-D4A3-4A47-8B01-7911610AD6A5}"/>
              </a:ext>
            </a:extLst>
          </p:cNvPr>
          <p:cNvSpPr txBox="1">
            <a:spLocks noChangeArrowheads="1"/>
          </p:cNvSpPr>
          <p:nvPr/>
        </p:nvSpPr>
        <p:spPr bwMode="auto">
          <a:xfrm>
            <a:off x="2070100" y="2824163"/>
            <a:ext cx="1187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lg" len="med"/>
              </a14:hiddenLine>
            </a:ext>
          </a:extLst>
        </p:spPr>
        <p:txBody>
          <a:bodyPr wrap="none">
            <a:spAutoFit/>
          </a:bodyPr>
          <a:lstStyle>
            <a:lvl1pPr>
              <a:spcBef>
                <a:spcPct val="20000"/>
              </a:spcBef>
              <a:buClr>
                <a:schemeClr val="accent2"/>
              </a:buClr>
              <a:buSzPct val="90000"/>
              <a:buFont typeface="Wingdings" panose="05000000000000000000" pitchFamily="2" charset="2"/>
              <a:buChar char="n"/>
              <a:defRPr sz="24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ClrTx/>
              <a:buSzTx/>
              <a:buFontTx/>
              <a:buNone/>
            </a:pPr>
            <a:r>
              <a:rPr lang="fr-FR" altLang="fr-FR" sz="1800">
                <a:latin typeface="Times New Roman" panose="02020603050405020304" pitchFamily="18" charset="0"/>
              </a:rPr>
              <a:t>Traitement</a:t>
            </a:r>
          </a:p>
        </p:txBody>
      </p:sp>
      <p:sp>
        <p:nvSpPr>
          <p:cNvPr id="83980" name="AutoShape 12">
            <a:extLst>
              <a:ext uri="{FF2B5EF4-FFF2-40B4-BE49-F238E27FC236}">
                <a16:creationId xmlns:a16="http://schemas.microsoft.com/office/drawing/2014/main" id="{97A18895-E7E9-472C-ABDE-161D41FE7211}"/>
              </a:ext>
            </a:extLst>
          </p:cNvPr>
          <p:cNvSpPr>
            <a:spLocks noChangeArrowheads="1"/>
          </p:cNvSpPr>
          <p:nvPr/>
        </p:nvSpPr>
        <p:spPr bwMode="auto">
          <a:xfrm>
            <a:off x="2503488" y="2543175"/>
            <a:ext cx="287337" cy="288925"/>
          </a:xfrm>
          <a:prstGeom prst="upArrow">
            <a:avLst>
              <a:gd name="adj1" fmla="val 50000"/>
              <a:gd name="adj2" fmla="val 25138"/>
            </a:avLst>
          </a:prstGeom>
          <a:solidFill>
            <a:schemeClr val="accent1"/>
          </a:solidFill>
          <a:ln w="12700">
            <a:solidFill>
              <a:schemeClr val="tx1"/>
            </a:solidFill>
            <a:miter lim="800000"/>
            <a:headEnd type="none" w="sm" len="sm"/>
            <a:tailEnd type="none" w="lg" len="med"/>
          </a:ln>
        </p:spPr>
        <p:txBody>
          <a:bodyPr wrap="none" anchor="ctr"/>
          <a:lstStyle>
            <a:lvl1pPr>
              <a:spcBef>
                <a:spcPct val="20000"/>
              </a:spcBef>
              <a:buClr>
                <a:schemeClr val="accent2"/>
              </a:buClr>
              <a:buSzPct val="90000"/>
              <a:buFont typeface="Wingdings" panose="05000000000000000000" pitchFamily="2" charset="2"/>
              <a:buChar char="n"/>
              <a:defRPr sz="24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9pPr>
          </a:lstStyle>
          <a:p>
            <a:pPr>
              <a:spcBef>
                <a:spcPct val="0"/>
              </a:spcBef>
              <a:buClrTx/>
              <a:buSzTx/>
              <a:buFontTx/>
              <a:buNone/>
            </a:pPr>
            <a:endParaRPr lang="fr-FR" altLang="fr-FR">
              <a:latin typeface="Times New Roman" panose="02020603050405020304" pitchFamily="18" charset="0"/>
            </a:endParaRPr>
          </a:p>
        </p:txBody>
      </p:sp>
      <p:sp>
        <p:nvSpPr>
          <p:cNvPr id="92173" name="Rectangle 13">
            <a:extLst>
              <a:ext uri="{FF2B5EF4-FFF2-40B4-BE49-F238E27FC236}">
                <a16:creationId xmlns:a16="http://schemas.microsoft.com/office/drawing/2014/main" id="{8D75103F-6801-4BEA-B228-D7449BE340E7}"/>
              </a:ext>
            </a:extLst>
          </p:cNvPr>
          <p:cNvSpPr>
            <a:spLocks noChangeArrowheads="1"/>
          </p:cNvSpPr>
          <p:nvPr/>
        </p:nvSpPr>
        <p:spPr bwMode="auto">
          <a:xfrm>
            <a:off x="1927225" y="3695700"/>
            <a:ext cx="1368425" cy="360363"/>
          </a:xfrm>
          <a:prstGeom prst="rect">
            <a:avLst/>
          </a:prstGeom>
          <a:solidFill>
            <a:schemeClr val="accent1"/>
          </a:solidFill>
          <a:ln w="12700">
            <a:solidFill>
              <a:schemeClr val="tx1"/>
            </a:solidFill>
            <a:miter lim="800000"/>
            <a:headEnd type="none" w="sm" len="sm"/>
            <a:tailEnd type="none" w="lg" len="med"/>
          </a:ln>
        </p:spPr>
        <p:txBody>
          <a:bodyPr wrap="none" anchor="ctr"/>
          <a:lstStyle>
            <a:lvl1pPr>
              <a:spcBef>
                <a:spcPct val="20000"/>
              </a:spcBef>
              <a:buClr>
                <a:schemeClr val="accent2"/>
              </a:buClr>
              <a:buSzPct val="90000"/>
              <a:buFont typeface="Wingdings" panose="05000000000000000000" pitchFamily="2" charset="2"/>
              <a:buChar char="n"/>
              <a:defRPr sz="24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ClrTx/>
              <a:buSzTx/>
              <a:buFontTx/>
              <a:buNone/>
            </a:pPr>
            <a:r>
              <a:rPr lang="fr-FR" altLang="fr-FR" sz="1400">
                <a:latin typeface="Arial" panose="020B0604020202020204" pitchFamily="34" charset="0"/>
              </a:rPr>
              <a:t>Diabétique 45%</a:t>
            </a:r>
          </a:p>
        </p:txBody>
      </p:sp>
      <p:sp>
        <p:nvSpPr>
          <p:cNvPr id="92174" name="Rectangle 14">
            <a:extLst>
              <a:ext uri="{FF2B5EF4-FFF2-40B4-BE49-F238E27FC236}">
                <a16:creationId xmlns:a16="http://schemas.microsoft.com/office/drawing/2014/main" id="{16A97309-CF95-48F0-9E24-D60DF2821A4D}"/>
              </a:ext>
            </a:extLst>
          </p:cNvPr>
          <p:cNvSpPr>
            <a:spLocks noChangeArrowheads="1"/>
          </p:cNvSpPr>
          <p:nvPr/>
        </p:nvSpPr>
        <p:spPr bwMode="auto">
          <a:xfrm>
            <a:off x="1927225" y="2039938"/>
            <a:ext cx="1368425" cy="360362"/>
          </a:xfrm>
          <a:prstGeom prst="rect">
            <a:avLst/>
          </a:prstGeom>
          <a:solidFill>
            <a:schemeClr val="accent1"/>
          </a:solidFill>
          <a:ln w="12700">
            <a:solidFill>
              <a:schemeClr val="tx1"/>
            </a:solidFill>
            <a:miter lim="800000"/>
            <a:headEnd type="none" w="sm" len="sm"/>
            <a:tailEnd type="none" w="lg" len="med"/>
          </a:ln>
        </p:spPr>
        <p:txBody>
          <a:bodyPr wrap="none" anchor="ctr"/>
          <a:lstStyle>
            <a:lvl1pPr>
              <a:spcBef>
                <a:spcPct val="20000"/>
              </a:spcBef>
              <a:buClr>
                <a:schemeClr val="accent2"/>
              </a:buClr>
              <a:buSzPct val="90000"/>
              <a:buFont typeface="Wingdings" panose="05000000000000000000" pitchFamily="2" charset="2"/>
              <a:buChar char="n"/>
              <a:defRPr sz="24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ClrTx/>
              <a:buSzTx/>
              <a:buFontTx/>
              <a:buNone/>
            </a:pPr>
            <a:r>
              <a:rPr lang="fr-FR" altLang="fr-FR" sz="1400">
                <a:latin typeface="Arial" panose="020B0604020202020204" pitchFamily="34" charset="0"/>
              </a:rPr>
              <a:t>Diabétique 15%</a:t>
            </a:r>
          </a:p>
        </p:txBody>
      </p:sp>
      <p:sp>
        <p:nvSpPr>
          <p:cNvPr id="92175" name="Text Box 15">
            <a:extLst>
              <a:ext uri="{FF2B5EF4-FFF2-40B4-BE49-F238E27FC236}">
                <a16:creationId xmlns:a16="http://schemas.microsoft.com/office/drawing/2014/main" id="{48A55C83-7698-4004-B871-C39E98B5BE35}"/>
              </a:ext>
            </a:extLst>
          </p:cNvPr>
          <p:cNvSpPr txBox="1">
            <a:spLocks noChangeArrowheads="1"/>
          </p:cNvSpPr>
          <p:nvPr/>
        </p:nvSpPr>
        <p:spPr bwMode="auto">
          <a:xfrm>
            <a:off x="611188" y="4221163"/>
            <a:ext cx="70770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lg" len="med"/>
              </a14:hiddenLine>
            </a:ext>
          </a:extLst>
        </p:spPr>
        <p:txBody>
          <a:bodyPr>
            <a:spAutoFit/>
          </a:bodyPr>
          <a:lstStyle>
            <a:lvl1pPr>
              <a:spcBef>
                <a:spcPct val="20000"/>
              </a:spcBef>
              <a:buClr>
                <a:schemeClr val="accent2"/>
              </a:buClr>
              <a:buSzPct val="90000"/>
              <a:buFont typeface="Wingdings" panose="05000000000000000000" pitchFamily="2" charset="2"/>
              <a:buChar char="n"/>
              <a:defRPr sz="24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9pPr>
          </a:lstStyle>
          <a:p>
            <a:pPr>
              <a:spcBef>
                <a:spcPct val="0"/>
              </a:spcBef>
              <a:buClrTx/>
              <a:buSzTx/>
              <a:buFontTx/>
              <a:buNone/>
            </a:pPr>
            <a:r>
              <a:rPr lang="fr-FR" altLang="fr-FR">
                <a:latin typeface="Times New Roman" panose="02020603050405020304" pitchFamily="18" charset="0"/>
              </a:rPr>
              <a:t>La différence de fréquence des ev. cardiovasculaires peut  provenir de la différence de pronostic et non pas de l’effet traitement</a:t>
            </a:r>
          </a:p>
        </p:txBody>
      </p:sp>
      <p:sp>
        <p:nvSpPr>
          <p:cNvPr id="83984" name="Text Box 16">
            <a:extLst>
              <a:ext uri="{FF2B5EF4-FFF2-40B4-BE49-F238E27FC236}">
                <a16:creationId xmlns:a16="http://schemas.microsoft.com/office/drawing/2014/main" id="{3237E2A9-FE55-4CEB-A413-765FCFAECC66}"/>
              </a:ext>
            </a:extLst>
          </p:cNvPr>
          <p:cNvSpPr txBox="1">
            <a:spLocks noChangeArrowheads="1"/>
          </p:cNvSpPr>
          <p:nvPr/>
        </p:nvSpPr>
        <p:spPr bwMode="auto">
          <a:xfrm>
            <a:off x="684213" y="5445125"/>
            <a:ext cx="68405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lg" len="med"/>
              </a14:hiddenLine>
            </a:ext>
          </a:extLst>
        </p:spPr>
        <p:txBody>
          <a:bodyPr>
            <a:spAutoFit/>
          </a:bodyPr>
          <a:lstStyle>
            <a:lvl1pPr>
              <a:spcBef>
                <a:spcPct val="20000"/>
              </a:spcBef>
              <a:buClr>
                <a:schemeClr val="accent2"/>
              </a:buClr>
              <a:buSzPct val="90000"/>
              <a:buFont typeface="Wingdings" panose="05000000000000000000" pitchFamily="2" charset="2"/>
              <a:buChar char="n"/>
              <a:defRPr sz="24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9pPr>
          </a:lstStyle>
          <a:p>
            <a:pPr>
              <a:spcBef>
                <a:spcPct val="50000"/>
              </a:spcBef>
              <a:buClrTx/>
              <a:buSzTx/>
              <a:buFontTx/>
              <a:buNone/>
            </a:pPr>
            <a:r>
              <a:rPr lang="fr-FR" altLang="fr-FR" b="1">
                <a:latin typeface="Times New Roman" panose="02020603050405020304" pitchFamily="18" charset="0"/>
              </a:rPr>
              <a:t>Biais potentiel</a:t>
            </a:r>
            <a:r>
              <a:rPr lang="fr-FR" altLang="fr-FR">
                <a:latin typeface="Times New Roman" panose="02020603050405020304" pitchFamily="18" charset="0"/>
              </a:rPr>
              <a:t> : il y a un défaut dans la méthodologie qui n’empêche pas de sélection les patients dans les groupes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174"/>
                                        </p:tgtEl>
                                        <p:attrNameLst>
                                          <p:attrName>style.visibility</p:attrName>
                                        </p:attrNameLst>
                                      </p:cBhvr>
                                      <p:to>
                                        <p:strVal val="visible"/>
                                      </p:to>
                                    </p:set>
                                  </p:childTnLst>
                                </p:cTn>
                              </p:par>
                            </p:childTnLst>
                          </p:cTn>
                        </p:par>
                        <p:par>
                          <p:cTn id="9" fill="hold" nodeType="afterGroup">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92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3" grpId="0" animBg="1"/>
      <p:bldP spid="92174" grpId="0" animBg="1"/>
      <p:bldP spid="9217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Contrôle des biais</a:t>
            </a:r>
          </a:p>
        </p:txBody>
      </p:sp>
      <p:sp>
        <p:nvSpPr>
          <p:cNvPr id="3" name="Espace réservé du contenu 2"/>
          <p:cNvSpPr>
            <a:spLocks noGrp="1"/>
          </p:cNvSpPr>
          <p:nvPr>
            <p:ph idx="1"/>
          </p:nvPr>
        </p:nvSpPr>
        <p:spPr/>
        <p:txBody>
          <a:bodyPr>
            <a:normAutofit fontScale="92500"/>
          </a:bodyPr>
          <a:lstStyle/>
          <a:p>
            <a:r>
              <a:rPr lang="fr-FR" dirty="0"/>
              <a:t>La détection de l’existence effective d’un biais est quasi impossible</a:t>
            </a:r>
          </a:p>
          <a:p>
            <a:r>
              <a:rPr lang="fr-FR" dirty="0"/>
              <a:t>Contrôle des biais par design</a:t>
            </a:r>
          </a:p>
          <a:p>
            <a:pPr lvl="1"/>
            <a:r>
              <a:rPr lang="fr-FR" dirty="0"/>
              <a:t>Des moyens ont été développés afin d’éviter la survenu des biais </a:t>
            </a:r>
          </a:p>
          <a:p>
            <a:pPr lvl="2"/>
            <a:r>
              <a:rPr lang="fr-FR" dirty="0"/>
              <a:t>Principes méthodologiques</a:t>
            </a:r>
          </a:p>
          <a:p>
            <a:pPr lvl="1"/>
            <a:r>
              <a:rPr lang="fr-FR" dirty="0"/>
              <a:t>Si ces moyens sont correctement mis en œuvre, la survenu de biais est impossible</a:t>
            </a:r>
          </a:p>
          <a:p>
            <a:pPr lvl="2"/>
            <a:r>
              <a:rPr lang="fr-FR" dirty="0"/>
              <a:t>Ils empêchent la survenu d’un déséquilibre entre les 2 groupes sur un facteur lié au CJ</a:t>
            </a:r>
          </a:p>
          <a:p>
            <a:pPr lvl="1"/>
            <a:r>
              <a:rPr lang="fr-FR" dirty="0"/>
              <a:t>Sorte d’assurance qualité</a:t>
            </a:r>
          </a:p>
          <a:p>
            <a:pPr lvl="1"/>
            <a:endParaRPr lang="fr-FR" dirty="0"/>
          </a:p>
          <a:p>
            <a:pPr lvl="1"/>
            <a:endParaRPr lang="fr-FR" dirty="0"/>
          </a:p>
          <a:p>
            <a:r>
              <a:rPr lang="fr-FR" dirty="0"/>
              <a:t>&lt;&gt; </a:t>
            </a:r>
            <a:r>
              <a:rPr lang="fr-FR" dirty="0" err="1"/>
              <a:t>etudes</a:t>
            </a:r>
            <a:r>
              <a:rPr lang="fr-FR" dirty="0"/>
              <a:t> observationnelle </a:t>
            </a:r>
          </a:p>
          <a:p>
            <a:pPr lvl="1"/>
            <a:r>
              <a:rPr lang="fr-FR" dirty="0"/>
              <a:t>Où il n’y a pas de contrôle par design des biais</a:t>
            </a:r>
          </a:p>
          <a:p>
            <a:pPr lvl="1"/>
            <a:r>
              <a:rPr lang="fr-FR" dirty="0"/>
              <a:t>Et où l’analyse cherche à corriger les résultats des biais </a:t>
            </a:r>
          </a:p>
        </p:txBody>
      </p:sp>
    </p:spTree>
    <p:extLst>
      <p:ext uri="{BB962C8B-B14F-4D97-AF65-F5344CB8AC3E}">
        <p14:creationId xmlns:p14="http://schemas.microsoft.com/office/powerpoint/2010/main" val="1015516311"/>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383458E-E300-44BE-A4B6-C4B4465E1E92}"/>
              </a:ext>
            </a:extLst>
          </p:cNvPr>
          <p:cNvSpPr>
            <a:spLocks noGrp="1"/>
          </p:cNvSpPr>
          <p:nvPr>
            <p:ph type="title"/>
          </p:nvPr>
        </p:nvSpPr>
        <p:spPr/>
        <p:txBody>
          <a:bodyPr/>
          <a:lstStyle/>
          <a:p>
            <a:r>
              <a:rPr lang="fr-FR" dirty="0"/>
              <a:t>4 biais</a:t>
            </a:r>
          </a:p>
        </p:txBody>
      </p:sp>
      <p:graphicFrame>
        <p:nvGraphicFramePr>
          <p:cNvPr id="6" name="Tableau 5">
            <a:extLst>
              <a:ext uri="{FF2B5EF4-FFF2-40B4-BE49-F238E27FC236}">
                <a16:creationId xmlns:a16="http://schemas.microsoft.com/office/drawing/2014/main" id="{BC02D034-D953-49BC-BE49-1D31FCF9A303}"/>
              </a:ext>
            </a:extLst>
          </p:cNvPr>
          <p:cNvGraphicFramePr>
            <a:graphicFrameLocks noGrp="1"/>
          </p:cNvGraphicFramePr>
          <p:nvPr/>
        </p:nvGraphicFramePr>
        <p:xfrm>
          <a:off x="285750" y="1512556"/>
          <a:ext cx="8416123" cy="3336000"/>
        </p:xfrm>
        <a:graphic>
          <a:graphicData uri="http://schemas.openxmlformats.org/drawingml/2006/table">
            <a:tbl>
              <a:tblPr firstRow="1" bandRow="1">
                <a:tableStyleId>{69012ECD-51FC-41F1-AA8D-1B2483CD663E}</a:tableStyleId>
              </a:tblPr>
              <a:tblGrid>
                <a:gridCol w="1186334">
                  <a:extLst>
                    <a:ext uri="{9D8B030D-6E8A-4147-A177-3AD203B41FA5}">
                      <a16:colId xmlns:a16="http://schemas.microsoft.com/office/drawing/2014/main" val="3618537832"/>
                    </a:ext>
                  </a:extLst>
                </a:gridCol>
                <a:gridCol w="4210259">
                  <a:extLst>
                    <a:ext uri="{9D8B030D-6E8A-4147-A177-3AD203B41FA5}">
                      <a16:colId xmlns:a16="http://schemas.microsoft.com/office/drawing/2014/main" val="102015776"/>
                    </a:ext>
                  </a:extLst>
                </a:gridCol>
                <a:gridCol w="3019530">
                  <a:extLst>
                    <a:ext uri="{9D8B030D-6E8A-4147-A177-3AD203B41FA5}">
                      <a16:colId xmlns:a16="http://schemas.microsoft.com/office/drawing/2014/main" val="1437837220"/>
                    </a:ext>
                  </a:extLst>
                </a:gridCol>
              </a:tblGrid>
              <a:tr h="370840">
                <a:tc>
                  <a:txBody>
                    <a:bodyPr/>
                    <a:lstStyle/>
                    <a:p>
                      <a:r>
                        <a:rPr lang="fr-FR" sz="1600" dirty="0"/>
                        <a:t>Biais</a:t>
                      </a:r>
                    </a:p>
                  </a:txBody>
                  <a:tcPr/>
                </a:tc>
                <a:tc>
                  <a:txBody>
                    <a:bodyPr/>
                    <a:lstStyle/>
                    <a:p>
                      <a:r>
                        <a:rPr lang="fr-FR" sz="1600" dirty="0"/>
                        <a:t>Survient quand</a:t>
                      </a:r>
                    </a:p>
                  </a:txBody>
                  <a:tcPr marT="144000" marB="144000"/>
                </a:tc>
                <a:tc>
                  <a:txBody>
                    <a:bodyPr/>
                    <a:lstStyle/>
                    <a:p>
                      <a:r>
                        <a:rPr lang="fr-FR" sz="1600" dirty="0"/>
                        <a:t>Rendu impossible par</a:t>
                      </a:r>
                    </a:p>
                  </a:txBody>
                  <a:tcPr/>
                </a:tc>
                <a:extLst>
                  <a:ext uri="{0D108BD9-81ED-4DB2-BD59-A6C34878D82A}">
                    <a16:rowId xmlns:a16="http://schemas.microsoft.com/office/drawing/2014/main" val="3758990312"/>
                  </a:ext>
                </a:extLst>
              </a:tr>
              <a:tr h="370840">
                <a:tc>
                  <a:txBody>
                    <a:bodyPr/>
                    <a:lstStyle/>
                    <a:p>
                      <a:r>
                        <a:rPr lang="fr-FR" sz="1600" b="1" dirty="0"/>
                        <a:t>Biais de sélection</a:t>
                      </a:r>
                    </a:p>
                  </a:txBody>
                  <a:tcPr/>
                </a:tc>
                <a:tc>
                  <a:txBody>
                    <a:bodyPr/>
                    <a:lstStyle/>
                    <a:p>
                      <a:r>
                        <a:rPr lang="fr-FR" sz="1600" dirty="0"/>
                        <a:t>Le groupe traité est favorisé par la sélection de patients moins graves que ceux inclus dans le groupe contrôle</a:t>
                      </a:r>
                    </a:p>
                  </a:txBody>
                  <a:tcPr/>
                </a:tc>
                <a:tc>
                  <a:txBody>
                    <a:bodyPr/>
                    <a:lstStyle/>
                    <a:p>
                      <a:r>
                        <a:rPr lang="fr-FR" sz="1600" dirty="0"/>
                        <a:t>Randomisation imprévisible</a:t>
                      </a:r>
                    </a:p>
                  </a:txBody>
                  <a:tcPr/>
                </a:tc>
                <a:extLst>
                  <a:ext uri="{0D108BD9-81ED-4DB2-BD59-A6C34878D82A}">
                    <a16:rowId xmlns:a16="http://schemas.microsoft.com/office/drawing/2014/main" val="3970634325"/>
                  </a:ext>
                </a:extLst>
              </a:tr>
              <a:tr h="370840">
                <a:tc>
                  <a:txBody>
                    <a:bodyPr/>
                    <a:lstStyle/>
                    <a:p>
                      <a:r>
                        <a:rPr lang="fr-FR" sz="1600" b="1" dirty="0"/>
                        <a:t>Biais de mesure</a:t>
                      </a:r>
                    </a:p>
                  </a:txBody>
                  <a:tcPr/>
                </a:tc>
                <a:tc>
                  <a:txBody>
                    <a:bodyPr/>
                    <a:lstStyle/>
                    <a:p>
                      <a:r>
                        <a:rPr lang="fr-FR" sz="1600" dirty="0"/>
                        <a:t>La mesure du critère de jugement favorise le groupe traité </a:t>
                      </a:r>
                    </a:p>
                  </a:txBody>
                  <a:tcPr/>
                </a:tc>
                <a:tc>
                  <a:txBody>
                    <a:bodyPr/>
                    <a:lstStyle/>
                    <a:p>
                      <a:r>
                        <a:rPr lang="fr-FR" sz="1600" dirty="0"/>
                        <a:t>Double insu</a:t>
                      </a:r>
                    </a:p>
                  </a:txBody>
                  <a:tcPr/>
                </a:tc>
                <a:extLst>
                  <a:ext uri="{0D108BD9-81ED-4DB2-BD59-A6C34878D82A}">
                    <a16:rowId xmlns:a16="http://schemas.microsoft.com/office/drawing/2014/main" val="480294524"/>
                  </a:ext>
                </a:extLst>
              </a:tr>
              <a:tr h="370840">
                <a:tc>
                  <a:txBody>
                    <a:bodyPr/>
                    <a:lstStyle/>
                    <a:p>
                      <a:r>
                        <a:rPr lang="fr-FR" sz="1600" b="1" dirty="0"/>
                        <a:t>Biais de suivi</a:t>
                      </a:r>
                    </a:p>
                  </a:txBody>
                  <a:tcPr/>
                </a:tc>
                <a:tc>
                  <a:txBody>
                    <a:bodyPr/>
                    <a:lstStyle/>
                    <a:p>
                      <a:r>
                        <a:rPr lang="fr-FR" sz="1600" dirty="0"/>
                        <a:t>La prise en charge des patients favorise le groupe traité </a:t>
                      </a:r>
                    </a:p>
                  </a:txBody>
                  <a:tcPr/>
                </a:tc>
                <a:tc>
                  <a:txBody>
                    <a:bodyPr/>
                    <a:lstStyle/>
                    <a:p>
                      <a:r>
                        <a:rPr lang="fr-FR" sz="1600" dirty="0"/>
                        <a:t>Double insu</a:t>
                      </a:r>
                    </a:p>
                  </a:txBody>
                  <a:tcPr/>
                </a:tc>
                <a:extLst>
                  <a:ext uri="{0D108BD9-81ED-4DB2-BD59-A6C34878D82A}">
                    <a16:rowId xmlns:a16="http://schemas.microsoft.com/office/drawing/2014/main" val="3504052585"/>
                  </a:ext>
                </a:extLst>
              </a:tr>
              <a:tr h="370840">
                <a:tc>
                  <a:txBody>
                    <a:bodyPr/>
                    <a:lstStyle/>
                    <a:p>
                      <a:r>
                        <a:rPr lang="fr-FR" sz="1600" b="1" dirty="0"/>
                        <a:t>Biais d’attrition</a:t>
                      </a:r>
                    </a:p>
                  </a:txBody>
                  <a:tcPr/>
                </a:tc>
                <a:tc>
                  <a:txBody>
                    <a:bodyPr/>
                    <a:lstStyle/>
                    <a:p>
                      <a:r>
                        <a:rPr lang="fr-FR" sz="1600" dirty="0"/>
                        <a:t>Le groupe traité est favorisé par la « sortie de l’étude » de certains patients</a:t>
                      </a:r>
                    </a:p>
                  </a:txBody>
                  <a:tcPr/>
                </a:tc>
                <a:tc>
                  <a:txBody>
                    <a:bodyPr/>
                    <a:lstStyle/>
                    <a:p>
                      <a:r>
                        <a:rPr lang="fr-FR" sz="1600" dirty="0"/>
                        <a:t>Analyse en intention de traiter avec remplacement des données manquantes</a:t>
                      </a:r>
                    </a:p>
                  </a:txBody>
                  <a:tcPr/>
                </a:tc>
                <a:extLst>
                  <a:ext uri="{0D108BD9-81ED-4DB2-BD59-A6C34878D82A}">
                    <a16:rowId xmlns:a16="http://schemas.microsoft.com/office/drawing/2014/main" val="2725390207"/>
                  </a:ext>
                </a:extLst>
              </a:tr>
            </a:tbl>
          </a:graphicData>
        </a:graphic>
      </p:graphicFrame>
      <p:sp>
        <p:nvSpPr>
          <p:cNvPr id="2" name="ZoneTexte 1">
            <a:extLst>
              <a:ext uri="{FF2B5EF4-FFF2-40B4-BE49-F238E27FC236}">
                <a16:creationId xmlns:a16="http://schemas.microsoft.com/office/drawing/2014/main" id="{869E52D7-7EA0-4996-9D86-FA3B919E73B8}"/>
              </a:ext>
            </a:extLst>
          </p:cNvPr>
          <p:cNvSpPr txBox="1"/>
          <p:nvPr/>
        </p:nvSpPr>
        <p:spPr>
          <a:xfrm>
            <a:off x="1763486" y="5428379"/>
            <a:ext cx="5653022" cy="923330"/>
          </a:xfrm>
          <a:prstGeom prst="rect">
            <a:avLst/>
          </a:prstGeom>
          <a:noFill/>
        </p:spPr>
        <p:txBody>
          <a:bodyPr wrap="none" rtlCol="0">
            <a:spAutoFit/>
          </a:bodyPr>
          <a:lstStyle/>
          <a:p>
            <a:r>
              <a:rPr lang="fr-FR" dirty="0"/>
              <a:t>Biais =  asymétrie entre les 2 groupes </a:t>
            </a:r>
          </a:p>
          <a:p>
            <a:r>
              <a:rPr lang="fr-FR" dirty="0"/>
              <a:t>	en faveur du groupe traité </a:t>
            </a:r>
          </a:p>
          <a:p>
            <a:r>
              <a:rPr lang="fr-FR" dirty="0"/>
              <a:t>	sur un facteur influençant le critère de jugement</a:t>
            </a:r>
          </a:p>
        </p:txBody>
      </p:sp>
    </p:spTree>
    <p:extLst>
      <p:ext uri="{BB962C8B-B14F-4D97-AF65-F5344CB8AC3E}">
        <p14:creationId xmlns:p14="http://schemas.microsoft.com/office/powerpoint/2010/main" val="3113772313"/>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6C09C217-9BDD-48B2-90A9-5F2658A9C82B}"/>
              </a:ext>
            </a:extLst>
          </p:cNvPr>
          <p:cNvSpPr>
            <a:spLocks noGrp="1"/>
          </p:cNvSpPr>
          <p:nvPr>
            <p:ph type="title"/>
          </p:nvPr>
        </p:nvSpPr>
        <p:spPr/>
        <p:txBody>
          <a:bodyPr/>
          <a:lstStyle/>
          <a:p>
            <a:endParaRPr lang="fr-FR"/>
          </a:p>
        </p:txBody>
      </p:sp>
      <p:sp>
        <p:nvSpPr>
          <p:cNvPr id="5" name="Espace réservé du texte 4">
            <a:extLst>
              <a:ext uri="{FF2B5EF4-FFF2-40B4-BE49-F238E27FC236}">
                <a16:creationId xmlns:a16="http://schemas.microsoft.com/office/drawing/2014/main" id="{D5E5A1CE-DF7B-4494-B69D-682AEBCCC25D}"/>
              </a:ext>
            </a:extLst>
          </p:cNvPr>
          <p:cNvSpPr>
            <a:spLocks noGrp="1"/>
          </p:cNvSpPr>
          <p:nvPr>
            <p:ph type="body" idx="1"/>
          </p:nvPr>
        </p:nvSpPr>
        <p:spPr/>
        <p:txBody>
          <a:bodyPr/>
          <a:lstStyle/>
          <a:p>
            <a:r>
              <a:rPr lang="fr-FR" dirty="0"/>
              <a:t>Biais de sélection</a:t>
            </a:r>
          </a:p>
        </p:txBody>
      </p:sp>
    </p:spTree>
    <p:extLst>
      <p:ext uri="{BB962C8B-B14F-4D97-AF65-F5344CB8AC3E}">
        <p14:creationId xmlns:p14="http://schemas.microsoft.com/office/powerpoint/2010/main" val="373460425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71D674-3CC8-4272-B9A7-A1ED73F2BE71}"/>
              </a:ext>
            </a:extLst>
          </p:cNvPr>
          <p:cNvSpPr>
            <a:spLocks noGrp="1"/>
          </p:cNvSpPr>
          <p:nvPr>
            <p:ph type="title"/>
            <p:custDataLst>
              <p:tags r:id="rId1"/>
            </p:custDataLst>
          </p:nvPr>
        </p:nvSpPr>
        <p:spPr/>
        <p:txBody>
          <a:bodyPr/>
          <a:lstStyle/>
          <a:p>
            <a:r>
              <a:rPr lang="fr-FR" dirty="0"/>
              <a:t>Résultats</a:t>
            </a:r>
          </a:p>
        </p:txBody>
      </p:sp>
      <p:sp>
        <p:nvSpPr>
          <p:cNvPr id="3" name="Espace réservé du contenu 2">
            <a:extLst>
              <a:ext uri="{FF2B5EF4-FFF2-40B4-BE49-F238E27FC236}">
                <a16:creationId xmlns:a16="http://schemas.microsoft.com/office/drawing/2014/main" id="{8F0DF433-3372-430A-A935-153BE3B29746}"/>
              </a:ext>
            </a:extLst>
          </p:cNvPr>
          <p:cNvSpPr>
            <a:spLocks noGrp="1"/>
          </p:cNvSpPr>
          <p:nvPr>
            <p:ph idx="1"/>
            <p:custDataLst>
              <p:tags r:id="rId2"/>
            </p:custDataLst>
          </p:nvPr>
        </p:nvSpPr>
        <p:spPr/>
        <p:txBody>
          <a:bodyPr/>
          <a:lstStyle/>
          <a:p>
            <a:endParaRPr lang="fr-FR"/>
          </a:p>
        </p:txBody>
      </p:sp>
      <p:pic>
        <p:nvPicPr>
          <p:cNvPr id="4" name="Image 3">
            <a:extLst>
              <a:ext uri="{FF2B5EF4-FFF2-40B4-BE49-F238E27FC236}">
                <a16:creationId xmlns:a16="http://schemas.microsoft.com/office/drawing/2014/main" id="{39164F84-DFE6-454F-8660-03089096FDB5}"/>
              </a:ext>
            </a:extLst>
          </p:cNvPr>
          <p:cNvPicPr>
            <a:picLocks noChangeAspect="1"/>
          </p:cNvPicPr>
          <p:nvPr>
            <p:custDataLst>
              <p:tags r:id="rId3"/>
            </p:custDataLst>
          </p:nvPr>
        </p:nvPicPr>
        <p:blipFill>
          <a:blip r:embed="rId5"/>
          <a:stretch>
            <a:fillRect/>
          </a:stretch>
        </p:blipFill>
        <p:spPr>
          <a:xfrm>
            <a:off x="223643" y="1452753"/>
            <a:ext cx="8601464" cy="3702283"/>
          </a:xfrm>
          <a:prstGeom prst="rect">
            <a:avLst/>
          </a:prstGeom>
        </p:spPr>
      </p:pic>
    </p:spTree>
    <p:extLst>
      <p:ext uri="{BB962C8B-B14F-4D97-AF65-F5344CB8AC3E}">
        <p14:creationId xmlns:p14="http://schemas.microsoft.com/office/powerpoint/2010/main" val="2520179465"/>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fr-FR" altLang="fr-FR"/>
              <a:t>Danger des randomisations prévisibles</a:t>
            </a:r>
          </a:p>
        </p:txBody>
      </p:sp>
      <p:sp>
        <p:nvSpPr>
          <p:cNvPr id="38915" name="Rectangle 3"/>
          <p:cNvSpPr>
            <a:spLocks noGrp="1" noChangeArrowheads="1"/>
          </p:cNvSpPr>
          <p:nvPr>
            <p:ph type="body" idx="1"/>
          </p:nvPr>
        </p:nvSpPr>
        <p:spPr/>
        <p:txBody>
          <a:bodyPr/>
          <a:lstStyle/>
          <a:p>
            <a:r>
              <a:rPr lang="fr-FR" altLang="fr-FR" dirty="0"/>
              <a:t>CAPP</a:t>
            </a:r>
          </a:p>
          <a:p>
            <a:pPr lvl="1"/>
            <a:r>
              <a:rPr lang="fr-FR" altLang="fr-FR" dirty="0"/>
              <a:t>hypertension, captopril vs traitement standard par diurétique ou bêta-bloquants</a:t>
            </a:r>
          </a:p>
          <a:p>
            <a:pPr lvl="1"/>
            <a:r>
              <a:rPr lang="fr-FR" altLang="fr-FR" dirty="0"/>
              <a:t>10 985 patients suivis en moyenne 6,1 ans</a:t>
            </a:r>
          </a:p>
          <a:p>
            <a:pPr lvl="1"/>
            <a:r>
              <a:rPr lang="fr-FR" altLang="fr-FR" dirty="0"/>
              <a:t>PA initiale : 166.6/103.6 vs 163.3/101.2 </a:t>
            </a:r>
            <a:r>
              <a:rPr lang="fr-FR" altLang="fr-FR" dirty="0" err="1"/>
              <a:t>mm</a:t>
            </a:r>
            <a:r>
              <a:rPr lang="fr-FR" altLang="fr-FR" dirty="0"/>
              <a:t> Hg, p&lt;0·0001</a:t>
            </a:r>
          </a:p>
          <a:p>
            <a:pPr lvl="1"/>
            <a:endParaRPr lang="fr-FR" altLang="fr-FR" dirty="0"/>
          </a:p>
          <a:p>
            <a:r>
              <a:rPr lang="fr-FR" altLang="fr-FR" dirty="0"/>
              <a:t>Essai en ouvert</a:t>
            </a:r>
          </a:p>
          <a:p>
            <a:r>
              <a:rPr lang="fr-FR" altLang="fr-FR" dirty="0"/>
              <a:t>Randomisation par enveloppes</a:t>
            </a:r>
          </a:p>
        </p:txBody>
      </p:sp>
    </p:spTree>
    <p:extLst>
      <p:ext uri="{BB962C8B-B14F-4D97-AF65-F5344CB8AC3E}">
        <p14:creationId xmlns:p14="http://schemas.microsoft.com/office/powerpoint/2010/main" val="4024897161"/>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Randomisation imprévisible</a:t>
            </a:r>
          </a:p>
        </p:txBody>
      </p:sp>
      <p:sp>
        <p:nvSpPr>
          <p:cNvPr id="3" name="Espace réservé du contenu 2"/>
          <p:cNvSpPr>
            <a:spLocks noGrp="1"/>
          </p:cNvSpPr>
          <p:nvPr>
            <p:ph idx="1"/>
          </p:nvPr>
        </p:nvSpPr>
        <p:spPr/>
        <p:txBody>
          <a:bodyPr/>
          <a:lstStyle/>
          <a:p>
            <a:r>
              <a:rPr lang="fr-FR" dirty="0"/>
              <a:t>Essai en double aveugle</a:t>
            </a:r>
          </a:p>
          <a:p>
            <a:pPr lvl="1"/>
            <a:r>
              <a:rPr lang="fr-FR" dirty="0"/>
              <a:t>Tout type de randomisation</a:t>
            </a:r>
          </a:p>
          <a:p>
            <a:r>
              <a:rPr lang="fr-FR" dirty="0"/>
              <a:t>Essai en ouvert</a:t>
            </a:r>
          </a:p>
          <a:p>
            <a:pPr lvl="1"/>
            <a:r>
              <a:rPr lang="fr-FR" dirty="0"/>
              <a:t>Randomisation centralisée</a:t>
            </a:r>
          </a:p>
          <a:p>
            <a:pPr lvl="2"/>
            <a:r>
              <a:rPr lang="fr-FR" dirty="0"/>
              <a:t>Internet, téléphone, ordinateur</a:t>
            </a:r>
          </a:p>
        </p:txBody>
      </p:sp>
    </p:spTree>
    <p:extLst>
      <p:ext uri="{BB962C8B-B14F-4D97-AF65-F5344CB8AC3E}">
        <p14:creationId xmlns:p14="http://schemas.microsoft.com/office/powerpoint/2010/main" val="3677933521"/>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Une « bonne » randomisation </a:t>
            </a:r>
          </a:p>
        </p:txBody>
      </p:sp>
      <p:sp>
        <p:nvSpPr>
          <p:cNvPr id="3" name="Espace réservé du contenu 2"/>
          <p:cNvSpPr>
            <a:spLocks noGrp="1"/>
          </p:cNvSpPr>
          <p:nvPr>
            <p:ph idx="1"/>
          </p:nvPr>
        </p:nvSpPr>
        <p:spPr/>
        <p:txBody>
          <a:bodyPr/>
          <a:lstStyle/>
          <a:p>
            <a:r>
              <a:rPr lang="fr-FR" dirty="0"/>
              <a:t>N’assure pas que les 2 groupes sont parfaitement comparables</a:t>
            </a:r>
          </a:p>
          <a:p>
            <a:r>
              <a:rPr lang="fr-FR" dirty="0"/>
              <a:t>Assure seulement l’indépendance entre patients et traitements</a:t>
            </a:r>
          </a:p>
          <a:p>
            <a:pPr lvl="1"/>
            <a:r>
              <a:rPr lang="fr-FR" dirty="0"/>
              <a:t>Absence de sélection des « meilleurs» patients dans le groupe contrôle</a:t>
            </a:r>
          </a:p>
          <a:p>
            <a:r>
              <a:rPr lang="fr-FR" dirty="0"/>
              <a:t>Peut créer des « différences » entre les 2 groupes</a:t>
            </a:r>
          </a:p>
          <a:p>
            <a:pPr lvl="1"/>
            <a:r>
              <a:rPr lang="fr-FR" dirty="0"/>
              <a:t>Mais ces différences sont de nature aléatoire (et non pas systématiques)</a:t>
            </a:r>
          </a:p>
          <a:p>
            <a:pPr lvl="1"/>
            <a:r>
              <a:rPr lang="fr-FR" dirty="0"/>
              <a:t>Prisent en compte dans le test statistique</a:t>
            </a:r>
          </a:p>
          <a:p>
            <a:pPr lvl="1"/>
            <a:endParaRPr lang="fr-FR" dirty="0"/>
          </a:p>
        </p:txBody>
      </p:sp>
    </p:spTree>
    <p:extLst>
      <p:ext uri="{BB962C8B-B14F-4D97-AF65-F5344CB8AC3E}">
        <p14:creationId xmlns:p14="http://schemas.microsoft.com/office/powerpoint/2010/main" val="3738126245"/>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233570" y="451533"/>
            <a:ext cx="8529430" cy="6059674"/>
          </a:xfrm>
          <a:prstGeom prst="rect">
            <a:avLst/>
          </a:prstGeom>
        </p:spPr>
      </p:pic>
    </p:spTree>
    <p:extLst>
      <p:ext uri="{BB962C8B-B14F-4D97-AF65-F5344CB8AC3E}">
        <p14:creationId xmlns:p14="http://schemas.microsoft.com/office/powerpoint/2010/main" val="1094919207"/>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8F6855A-8517-4E00-BAF1-83C27DB29D22}"/>
              </a:ext>
            </a:extLst>
          </p:cNvPr>
          <p:cNvSpPr>
            <a:spLocks noGrp="1"/>
          </p:cNvSpPr>
          <p:nvPr>
            <p:ph type="title"/>
          </p:nvPr>
        </p:nvSpPr>
        <p:spPr/>
        <p:txBody>
          <a:bodyPr/>
          <a:lstStyle/>
          <a:p>
            <a:endParaRPr lang="fr-FR"/>
          </a:p>
        </p:txBody>
      </p:sp>
      <p:sp>
        <p:nvSpPr>
          <p:cNvPr id="5" name="Espace réservé du texte 4">
            <a:extLst>
              <a:ext uri="{FF2B5EF4-FFF2-40B4-BE49-F238E27FC236}">
                <a16:creationId xmlns:a16="http://schemas.microsoft.com/office/drawing/2014/main" id="{EB890109-557A-49E0-BAFB-7F964E8E7F03}"/>
              </a:ext>
            </a:extLst>
          </p:cNvPr>
          <p:cNvSpPr>
            <a:spLocks noGrp="1"/>
          </p:cNvSpPr>
          <p:nvPr>
            <p:ph type="body" idx="1"/>
          </p:nvPr>
        </p:nvSpPr>
        <p:spPr/>
        <p:txBody>
          <a:bodyPr/>
          <a:lstStyle/>
          <a:p>
            <a:r>
              <a:rPr lang="fr-FR" dirty="0"/>
              <a:t>Biais de mesure</a:t>
            </a:r>
          </a:p>
        </p:txBody>
      </p:sp>
    </p:spTree>
    <p:extLst>
      <p:ext uri="{BB962C8B-B14F-4D97-AF65-F5344CB8AC3E}">
        <p14:creationId xmlns:p14="http://schemas.microsoft.com/office/powerpoint/2010/main" val="2259650034"/>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A22797C1-8A10-4D04-83DE-29B8C0181F0D}"/>
              </a:ext>
            </a:extLst>
          </p:cNvPr>
          <p:cNvSpPr>
            <a:spLocks noGrp="1" noChangeArrowheads="1"/>
          </p:cNvSpPr>
          <p:nvPr>
            <p:ph type="title"/>
          </p:nvPr>
        </p:nvSpPr>
        <p:spPr/>
        <p:txBody>
          <a:bodyPr/>
          <a:lstStyle/>
          <a:p>
            <a:pPr eaLnBrk="1" hangingPunct="1"/>
            <a:r>
              <a:rPr lang="fr-FR" altLang="fr-FR"/>
              <a:t>Biais de mesure - mécanisme</a:t>
            </a:r>
          </a:p>
        </p:txBody>
      </p:sp>
      <p:sp>
        <p:nvSpPr>
          <p:cNvPr id="31747" name="Rectangle 3">
            <a:extLst>
              <a:ext uri="{FF2B5EF4-FFF2-40B4-BE49-F238E27FC236}">
                <a16:creationId xmlns:a16="http://schemas.microsoft.com/office/drawing/2014/main" id="{E9C05996-AE78-48F4-BE61-5B7B38F28A66}"/>
              </a:ext>
            </a:extLst>
          </p:cNvPr>
          <p:cNvSpPr>
            <a:spLocks noGrp="1" noChangeArrowheads="1"/>
          </p:cNvSpPr>
          <p:nvPr>
            <p:ph idx="1"/>
          </p:nvPr>
        </p:nvSpPr>
        <p:spPr/>
        <p:txBody>
          <a:bodyPr/>
          <a:lstStyle/>
          <a:p>
            <a:pPr eaLnBrk="1" hangingPunct="1">
              <a:tabLst>
                <a:tab pos="2768600" algn="ctr"/>
                <a:tab pos="5238750" algn="ctr"/>
                <a:tab pos="7337425" algn="ctr"/>
              </a:tabLst>
            </a:pPr>
            <a:r>
              <a:rPr lang="fr-FR" altLang="fr-FR"/>
              <a:t>Prophylaxie des TVP en chirurgie</a:t>
            </a:r>
          </a:p>
          <a:p>
            <a:pPr eaLnBrk="1" hangingPunct="1">
              <a:tabLst>
                <a:tab pos="2768600" algn="ctr"/>
                <a:tab pos="5238750" algn="ctr"/>
                <a:tab pos="7337425" algn="ctr"/>
              </a:tabLst>
            </a:pPr>
            <a:r>
              <a:rPr lang="fr-FR" altLang="fr-FR"/>
              <a:t>Les HBPM sont considérés comme plus efficace que l'HNF</a:t>
            </a:r>
          </a:p>
          <a:p>
            <a:pPr lvl="1" eaLnBrk="1" hangingPunct="1">
              <a:tabLst>
                <a:tab pos="2768600" algn="ctr"/>
                <a:tab pos="5238750" algn="ctr"/>
                <a:tab pos="7337425" algn="ctr"/>
              </a:tabLst>
            </a:pPr>
            <a:r>
              <a:rPr lang="fr-FR" altLang="fr-FR"/>
              <a:t>Subjectivement les TVP sont plus facilement suspectées  devant des signes cliniques avec l'HNF</a:t>
            </a:r>
          </a:p>
          <a:p>
            <a:pPr lvl="1" eaLnBrk="1" hangingPunct="1">
              <a:tabLst>
                <a:tab pos="2768600" algn="ctr"/>
                <a:tab pos="5238750" algn="ctr"/>
                <a:tab pos="7337425" algn="ctr"/>
              </a:tabLst>
            </a:pPr>
            <a:r>
              <a:rPr lang="fr-FR" altLang="fr-FR"/>
              <a:t>Recours à la phlébographie plus facile</a:t>
            </a:r>
          </a:p>
          <a:p>
            <a:pPr lvl="1" eaLnBrk="1" hangingPunct="1">
              <a:tabLst>
                <a:tab pos="2768600" algn="ctr"/>
                <a:tab pos="5238750" algn="ctr"/>
                <a:tab pos="7337425" algn="ctr"/>
              </a:tabLst>
            </a:pPr>
            <a:endParaRPr lang="fr-FR" altLang="fr-FR"/>
          </a:p>
          <a:p>
            <a:pPr lvl="1" eaLnBrk="1" hangingPunct="1">
              <a:buFontTx/>
              <a:buNone/>
              <a:tabLst>
                <a:tab pos="2768600" algn="ctr"/>
                <a:tab pos="5238750" algn="ctr"/>
                <a:tab pos="7337425" algn="ctr"/>
              </a:tabLst>
            </a:pPr>
            <a:r>
              <a:rPr lang="fr-FR" altLang="fr-FR"/>
              <a:t> 		Sensibilité	Incidence réelle	Test positif</a:t>
            </a:r>
          </a:p>
          <a:p>
            <a:pPr lvl="1" eaLnBrk="1" hangingPunct="1">
              <a:buFontTx/>
              <a:buNone/>
              <a:tabLst>
                <a:tab pos="2768600" algn="ctr"/>
                <a:tab pos="5238750" algn="ctr"/>
                <a:tab pos="7337425" algn="ctr"/>
              </a:tabLst>
            </a:pPr>
            <a:r>
              <a:rPr lang="fr-FR" altLang="fr-FR"/>
              <a:t>HBPM	70%	10%	7%</a:t>
            </a:r>
          </a:p>
          <a:p>
            <a:pPr lvl="1" eaLnBrk="1" hangingPunct="1">
              <a:buFontTx/>
              <a:buNone/>
              <a:tabLst>
                <a:tab pos="2768600" algn="ctr"/>
                <a:tab pos="5238750" algn="ctr"/>
                <a:tab pos="7337425" algn="ctr"/>
              </a:tabLst>
            </a:pPr>
            <a:r>
              <a:rPr lang="fr-FR" altLang="fr-FR"/>
              <a:t>HNF	90%	10%	9%</a:t>
            </a:r>
          </a:p>
        </p:txBody>
      </p:sp>
    </p:spTree>
    <p:extLst>
      <p:ext uri="{BB962C8B-B14F-4D97-AF65-F5344CB8AC3E}">
        <p14:creationId xmlns:p14="http://schemas.microsoft.com/office/powerpoint/2010/main" val="2063911407"/>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a:extLst>
              <a:ext uri="{FF2B5EF4-FFF2-40B4-BE49-F238E27FC236}">
                <a16:creationId xmlns:a16="http://schemas.microsoft.com/office/drawing/2014/main" id="{7C567935-D10F-4C29-B878-43AB7EACC6F3}"/>
              </a:ext>
            </a:extLst>
          </p:cNvPr>
          <p:cNvSpPr>
            <a:spLocks noGrp="1" noChangeArrowheads="1"/>
          </p:cNvSpPr>
          <p:nvPr>
            <p:ph type="title"/>
          </p:nvPr>
        </p:nvSpPr>
        <p:spPr/>
        <p:txBody>
          <a:bodyPr/>
          <a:lstStyle/>
          <a:p>
            <a:r>
              <a:rPr lang="fr-FR" altLang="fr-FR"/>
              <a:t>Mise en évidence - Biais de suivi et de mesure</a:t>
            </a:r>
          </a:p>
        </p:txBody>
      </p:sp>
      <p:sp>
        <p:nvSpPr>
          <p:cNvPr id="32771" name="Rectangle 2">
            <a:extLst>
              <a:ext uri="{FF2B5EF4-FFF2-40B4-BE49-F238E27FC236}">
                <a16:creationId xmlns:a16="http://schemas.microsoft.com/office/drawing/2014/main" id="{6DB2F8D5-38BE-4EEB-A528-FE977CB6EBFA}"/>
              </a:ext>
            </a:extLst>
          </p:cNvPr>
          <p:cNvSpPr>
            <a:spLocks noGrp="1" noChangeArrowheads="1"/>
          </p:cNvSpPr>
          <p:nvPr>
            <p:ph type="body" idx="4294967295"/>
          </p:nvPr>
        </p:nvSpPr>
        <p:spPr>
          <a:xfrm>
            <a:off x="533400" y="1524000"/>
            <a:ext cx="8610600" cy="533400"/>
          </a:xfrm>
        </p:spPr>
        <p:txBody>
          <a:bodyPr/>
          <a:lstStyle/>
          <a:p>
            <a:pPr algn="ctr">
              <a:buFont typeface="Wingdings" panose="05000000000000000000" pitchFamily="2" charset="2"/>
              <a:buNone/>
              <a:tabLst>
                <a:tab pos="1139825" algn="l"/>
                <a:tab pos="7239000" algn="r"/>
              </a:tabLst>
            </a:pPr>
            <a:r>
              <a:rPr lang="fr-FR" altLang="fr-FR"/>
              <a:t>méta-analyse en chirurgie générale : </a:t>
            </a:r>
            <a:r>
              <a:rPr lang="fr-FR" altLang="fr-FR" sz="1800"/>
              <a:t>HBPM versus HNF</a:t>
            </a:r>
          </a:p>
          <a:p>
            <a:pPr marL="1981200" lvl="4" algn="ctr">
              <a:buFontTx/>
              <a:buNone/>
              <a:tabLst>
                <a:tab pos="1139825" algn="l"/>
                <a:tab pos="7239000" algn="r"/>
              </a:tabLst>
            </a:pPr>
            <a:endParaRPr lang="fr-FR" altLang="fr-FR" sz="1400"/>
          </a:p>
        </p:txBody>
      </p:sp>
      <p:sp>
        <p:nvSpPr>
          <p:cNvPr id="32772" name="Line 4">
            <a:extLst>
              <a:ext uri="{FF2B5EF4-FFF2-40B4-BE49-F238E27FC236}">
                <a16:creationId xmlns:a16="http://schemas.microsoft.com/office/drawing/2014/main" id="{547C74FB-3E90-4A4F-BD03-68F5E9C63605}"/>
              </a:ext>
            </a:extLst>
          </p:cNvPr>
          <p:cNvSpPr>
            <a:spLocks noChangeShapeType="1"/>
          </p:cNvSpPr>
          <p:nvPr/>
        </p:nvSpPr>
        <p:spPr bwMode="auto">
          <a:xfrm>
            <a:off x="1219200" y="5943600"/>
            <a:ext cx="7467600"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2773" name="Line 5">
            <a:extLst>
              <a:ext uri="{FF2B5EF4-FFF2-40B4-BE49-F238E27FC236}">
                <a16:creationId xmlns:a16="http://schemas.microsoft.com/office/drawing/2014/main" id="{9FD1BFDE-0778-41E2-B3D4-BBB46D64BB44}"/>
              </a:ext>
            </a:extLst>
          </p:cNvPr>
          <p:cNvSpPr>
            <a:spLocks noChangeShapeType="1"/>
          </p:cNvSpPr>
          <p:nvPr/>
        </p:nvSpPr>
        <p:spPr bwMode="auto">
          <a:xfrm flipV="1">
            <a:off x="5410200" y="2514600"/>
            <a:ext cx="0" cy="342900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2774" name="Text Box 6">
            <a:extLst>
              <a:ext uri="{FF2B5EF4-FFF2-40B4-BE49-F238E27FC236}">
                <a16:creationId xmlns:a16="http://schemas.microsoft.com/office/drawing/2014/main" id="{219954BA-3295-4FF3-B70F-A2EA7042E79B}"/>
              </a:ext>
            </a:extLst>
          </p:cNvPr>
          <p:cNvSpPr txBox="1">
            <a:spLocks noChangeArrowheads="1"/>
          </p:cNvSpPr>
          <p:nvPr/>
        </p:nvSpPr>
        <p:spPr bwMode="auto">
          <a:xfrm>
            <a:off x="5257800" y="6019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90000"/>
              <a:buFont typeface="Wingdings" panose="05000000000000000000" pitchFamily="2" charset="2"/>
              <a:buChar char="n"/>
              <a:defRPr sz="24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9pPr>
          </a:lstStyle>
          <a:p>
            <a:pPr>
              <a:spcBef>
                <a:spcPct val="0"/>
              </a:spcBef>
              <a:buClrTx/>
              <a:buSzTx/>
              <a:buFontTx/>
              <a:buNone/>
            </a:pPr>
            <a:r>
              <a:rPr lang="fr-FR" altLang="fr-FR">
                <a:solidFill>
                  <a:srgbClr val="B2B2B2"/>
                </a:solidFill>
                <a:latin typeface="Times New Roman" panose="02020603050405020304" pitchFamily="18" charset="0"/>
              </a:rPr>
              <a:t>1</a:t>
            </a:r>
          </a:p>
        </p:txBody>
      </p:sp>
      <p:sp>
        <p:nvSpPr>
          <p:cNvPr id="32775" name="Text Box 7">
            <a:extLst>
              <a:ext uri="{FF2B5EF4-FFF2-40B4-BE49-F238E27FC236}">
                <a16:creationId xmlns:a16="http://schemas.microsoft.com/office/drawing/2014/main" id="{F023250B-49EF-4146-A4AB-C4712055DD89}"/>
              </a:ext>
            </a:extLst>
          </p:cNvPr>
          <p:cNvSpPr txBox="1">
            <a:spLocks noChangeArrowheads="1"/>
          </p:cNvSpPr>
          <p:nvPr/>
        </p:nvSpPr>
        <p:spPr bwMode="auto">
          <a:xfrm>
            <a:off x="2895600" y="6019800"/>
            <a:ext cx="565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90000"/>
              <a:buFont typeface="Wingdings" panose="05000000000000000000" pitchFamily="2" charset="2"/>
              <a:buChar char="n"/>
              <a:defRPr sz="24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9pPr>
          </a:lstStyle>
          <a:p>
            <a:pPr>
              <a:spcBef>
                <a:spcPct val="0"/>
              </a:spcBef>
              <a:buClrTx/>
              <a:buSzTx/>
              <a:buFontTx/>
              <a:buNone/>
            </a:pPr>
            <a:r>
              <a:rPr lang="fr-FR" altLang="fr-FR">
                <a:solidFill>
                  <a:srgbClr val="B2B2B2"/>
                </a:solidFill>
                <a:latin typeface="Times New Roman" panose="02020603050405020304" pitchFamily="18" charset="0"/>
              </a:rPr>
              <a:t>0,5</a:t>
            </a:r>
          </a:p>
        </p:txBody>
      </p:sp>
      <p:sp>
        <p:nvSpPr>
          <p:cNvPr id="32776" name="Text Box 8">
            <a:extLst>
              <a:ext uri="{FF2B5EF4-FFF2-40B4-BE49-F238E27FC236}">
                <a16:creationId xmlns:a16="http://schemas.microsoft.com/office/drawing/2014/main" id="{74644360-4A92-4113-A550-3727F616641D}"/>
              </a:ext>
            </a:extLst>
          </p:cNvPr>
          <p:cNvSpPr txBox="1">
            <a:spLocks noChangeArrowheads="1"/>
          </p:cNvSpPr>
          <p:nvPr/>
        </p:nvSpPr>
        <p:spPr bwMode="auto">
          <a:xfrm>
            <a:off x="533400" y="5992813"/>
            <a:ext cx="19827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90000"/>
              <a:buFont typeface="Wingdings" panose="05000000000000000000" pitchFamily="2" charset="2"/>
              <a:buChar char="n"/>
              <a:defRPr sz="24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9pPr>
          </a:lstStyle>
          <a:p>
            <a:pPr>
              <a:spcBef>
                <a:spcPct val="0"/>
              </a:spcBef>
              <a:buClrTx/>
              <a:buSzTx/>
              <a:buFontTx/>
              <a:buNone/>
            </a:pPr>
            <a:r>
              <a:rPr lang="fr-FR" altLang="fr-FR" sz="2000">
                <a:solidFill>
                  <a:srgbClr val="B2B2B2"/>
                </a:solidFill>
                <a:latin typeface="Times New Roman" panose="02020603050405020304" pitchFamily="18" charset="0"/>
              </a:rPr>
              <a:t>en  faveur HBPM</a:t>
            </a:r>
          </a:p>
        </p:txBody>
      </p:sp>
      <p:sp>
        <p:nvSpPr>
          <p:cNvPr id="32777" name="Text Box 9">
            <a:extLst>
              <a:ext uri="{FF2B5EF4-FFF2-40B4-BE49-F238E27FC236}">
                <a16:creationId xmlns:a16="http://schemas.microsoft.com/office/drawing/2014/main" id="{3F8133A0-E367-4A2F-8EC2-7160B49021A3}"/>
              </a:ext>
            </a:extLst>
          </p:cNvPr>
          <p:cNvSpPr txBox="1">
            <a:spLocks noChangeArrowheads="1"/>
          </p:cNvSpPr>
          <p:nvPr/>
        </p:nvSpPr>
        <p:spPr bwMode="auto">
          <a:xfrm>
            <a:off x="7219950" y="5992813"/>
            <a:ext cx="1771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90000"/>
              <a:buFont typeface="Wingdings" panose="05000000000000000000" pitchFamily="2" charset="2"/>
              <a:buChar char="n"/>
              <a:defRPr sz="24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9pPr>
          </a:lstStyle>
          <a:p>
            <a:pPr>
              <a:spcBef>
                <a:spcPct val="0"/>
              </a:spcBef>
              <a:buClrTx/>
              <a:buSzTx/>
              <a:buFontTx/>
              <a:buNone/>
            </a:pPr>
            <a:r>
              <a:rPr lang="fr-FR" altLang="fr-FR" sz="2000">
                <a:solidFill>
                  <a:srgbClr val="B2B2B2"/>
                </a:solidFill>
                <a:latin typeface="Times New Roman" panose="02020603050405020304" pitchFamily="18" charset="0"/>
              </a:rPr>
              <a:t>en  faveur HNF</a:t>
            </a:r>
          </a:p>
        </p:txBody>
      </p:sp>
      <p:sp>
        <p:nvSpPr>
          <p:cNvPr id="32778" name="Text Box 10">
            <a:extLst>
              <a:ext uri="{FF2B5EF4-FFF2-40B4-BE49-F238E27FC236}">
                <a16:creationId xmlns:a16="http://schemas.microsoft.com/office/drawing/2014/main" id="{6F5CFBAB-05E6-41BC-97F1-1AE211FD6488}"/>
              </a:ext>
            </a:extLst>
          </p:cNvPr>
          <p:cNvSpPr txBox="1">
            <a:spLocks noChangeArrowheads="1"/>
          </p:cNvSpPr>
          <p:nvPr/>
        </p:nvSpPr>
        <p:spPr bwMode="auto">
          <a:xfrm>
            <a:off x="5105400" y="1981200"/>
            <a:ext cx="373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90000"/>
              <a:buFont typeface="Wingdings" panose="05000000000000000000" pitchFamily="2" charset="2"/>
              <a:buChar char="n"/>
              <a:defRPr sz="24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9pPr>
          </a:lstStyle>
          <a:p>
            <a:pPr>
              <a:spcBef>
                <a:spcPct val="0"/>
              </a:spcBef>
              <a:buClrTx/>
              <a:buSzTx/>
              <a:buFontTx/>
              <a:buNone/>
            </a:pPr>
            <a:r>
              <a:rPr lang="fr-FR" altLang="fr-FR" sz="1800">
                <a:latin typeface="Times New Roman" panose="02020603050405020304" pitchFamily="18" charset="0"/>
              </a:rPr>
              <a:t>Mismetti et al. </a:t>
            </a:r>
            <a:r>
              <a:rPr lang="fr-FR" altLang="fr-FR" sz="1800" i="1">
                <a:latin typeface="Times New Roman" panose="02020603050405020304" pitchFamily="18" charset="0"/>
              </a:rPr>
              <a:t>Br J Surg</a:t>
            </a:r>
            <a:r>
              <a:rPr lang="fr-FR" altLang="fr-FR" sz="1800">
                <a:latin typeface="Times New Roman" panose="02020603050405020304" pitchFamily="18" charset="0"/>
              </a:rPr>
              <a:t> 01;88:913-30</a:t>
            </a:r>
          </a:p>
        </p:txBody>
      </p:sp>
      <p:sp>
        <p:nvSpPr>
          <p:cNvPr id="32779" name="Line 11">
            <a:extLst>
              <a:ext uri="{FF2B5EF4-FFF2-40B4-BE49-F238E27FC236}">
                <a16:creationId xmlns:a16="http://schemas.microsoft.com/office/drawing/2014/main" id="{30037ADB-2D4A-4CEA-A96E-C486E937F3CD}"/>
              </a:ext>
            </a:extLst>
          </p:cNvPr>
          <p:cNvSpPr>
            <a:spLocks noChangeShapeType="1"/>
          </p:cNvSpPr>
          <p:nvPr/>
        </p:nvSpPr>
        <p:spPr bwMode="auto">
          <a:xfrm>
            <a:off x="4724400" y="3176588"/>
            <a:ext cx="11430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2780" name="AutoShape 12">
            <a:extLst>
              <a:ext uri="{FF2B5EF4-FFF2-40B4-BE49-F238E27FC236}">
                <a16:creationId xmlns:a16="http://schemas.microsoft.com/office/drawing/2014/main" id="{59CC0C3C-9B2B-4167-A52B-80A8EB4BE247}"/>
              </a:ext>
            </a:extLst>
          </p:cNvPr>
          <p:cNvSpPr>
            <a:spLocks noChangeArrowheads="1"/>
          </p:cNvSpPr>
          <p:nvPr/>
        </p:nvSpPr>
        <p:spPr bwMode="auto">
          <a:xfrm>
            <a:off x="5176838" y="2928938"/>
            <a:ext cx="228600" cy="457200"/>
          </a:xfrm>
          <a:prstGeom prst="diamond">
            <a:avLst/>
          </a:prstGeom>
          <a:solidFill>
            <a:schemeClr val="accent2"/>
          </a:solidFill>
          <a:ln w="9525">
            <a:solidFill>
              <a:schemeClr val="accent2"/>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n"/>
              <a:defRPr sz="24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9pPr>
          </a:lstStyle>
          <a:p>
            <a:pPr>
              <a:spcBef>
                <a:spcPct val="0"/>
              </a:spcBef>
              <a:buClrTx/>
              <a:buSzTx/>
              <a:buFontTx/>
              <a:buNone/>
            </a:pPr>
            <a:endParaRPr lang="fr-FR" altLang="fr-FR">
              <a:latin typeface="Times New Roman" panose="02020603050405020304" pitchFamily="18" charset="0"/>
            </a:endParaRPr>
          </a:p>
        </p:txBody>
      </p:sp>
      <p:sp>
        <p:nvSpPr>
          <p:cNvPr id="32781" name="AutoShape 13">
            <a:extLst>
              <a:ext uri="{FF2B5EF4-FFF2-40B4-BE49-F238E27FC236}">
                <a16:creationId xmlns:a16="http://schemas.microsoft.com/office/drawing/2014/main" id="{C5814091-C776-405D-9BE4-EB75DD260A40}"/>
              </a:ext>
            </a:extLst>
          </p:cNvPr>
          <p:cNvSpPr>
            <a:spLocks noChangeArrowheads="1"/>
          </p:cNvSpPr>
          <p:nvPr/>
        </p:nvSpPr>
        <p:spPr bwMode="auto">
          <a:xfrm>
            <a:off x="3581400" y="3429000"/>
            <a:ext cx="228600" cy="457200"/>
          </a:xfrm>
          <a:prstGeom prst="diamond">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n"/>
              <a:defRPr sz="24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9pPr>
          </a:lstStyle>
          <a:p>
            <a:pPr>
              <a:spcBef>
                <a:spcPct val="0"/>
              </a:spcBef>
              <a:buClrTx/>
              <a:buSzTx/>
              <a:buFontTx/>
              <a:buNone/>
            </a:pPr>
            <a:endParaRPr lang="fr-FR" altLang="fr-FR">
              <a:latin typeface="Times New Roman" panose="02020603050405020304" pitchFamily="18" charset="0"/>
            </a:endParaRPr>
          </a:p>
        </p:txBody>
      </p:sp>
      <p:sp>
        <p:nvSpPr>
          <p:cNvPr id="32782" name="Line 14">
            <a:extLst>
              <a:ext uri="{FF2B5EF4-FFF2-40B4-BE49-F238E27FC236}">
                <a16:creationId xmlns:a16="http://schemas.microsoft.com/office/drawing/2014/main" id="{0741AF6E-BAC0-49DD-83A4-748AE0306BD7}"/>
              </a:ext>
            </a:extLst>
          </p:cNvPr>
          <p:cNvSpPr>
            <a:spLocks noChangeShapeType="1"/>
          </p:cNvSpPr>
          <p:nvPr/>
        </p:nvSpPr>
        <p:spPr bwMode="auto">
          <a:xfrm>
            <a:off x="2743200" y="3657600"/>
            <a:ext cx="19050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2783" name="Text Box 15">
            <a:extLst>
              <a:ext uri="{FF2B5EF4-FFF2-40B4-BE49-F238E27FC236}">
                <a16:creationId xmlns:a16="http://schemas.microsoft.com/office/drawing/2014/main" id="{B046A205-B7F2-4A40-8B22-6631DE571636}"/>
              </a:ext>
            </a:extLst>
          </p:cNvPr>
          <p:cNvSpPr txBox="1">
            <a:spLocks noChangeArrowheads="1"/>
          </p:cNvSpPr>
          <p:nvPr/>
        </p:nvSpPr>
        <p:spPr bwMode="auto">
          <a:xfrm>
            <a:off x="609600" y="2300288"/>
            <a:ext cx="40433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90000"/>
              <a:buFont typeface="Wingdings" panose="05000000000000000000" pitchFamily="2" charset="2"/>
              <a:buChar char="n"/>
              <a:defRPr sz="24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9pPr>
          </a:lstStyle>
          <a:p>
            <a:pPr>
              <a:spcBef>
                <a:spcPct val="0"/>
              </a:spcBef>
              <a:buClrTx/>
              <a:buSzTx/>
              <a:buFontTx/>
              <a:buNone/>
            </a:pPr>
            <a:r>
              <a:rPr lang="fr-FR" altLang="fr-FR" sz="2800" b="1">
                <a:solidFill>
                  <a:schemeClr val="tx2"/>
                </a:solidFill>
                <a:latin typeface="Times New Roman" panose="02020603050405020304" pitchFamily="18" charset="0"/>
              </a:rPr>
              <a:t>TVP </a:t>
            </a:r>
            <a:r>
              <a:rPr lang="fr-FR" altLang="fr-FR" sz="2800">
                <a:solidFill>
                  <a:schemeClr val="tx2"/>
                </a:solidFill>
                <a:latin typeface="Times New Roman" panose="02020603050405020304" pitchFamily="18" charset="0"/>
              </a:rPr>
              <a:t>« phlébographiques »</a:t>
            </a:r>
            <a:endParaRPr lang="fr-FR" altLang="fr-FR" sz="2800" b="1">
              <a:solidFill>
                <a:schemeClr val="tx2"/>
              </a:solidFill>
              <a:latin typeface="Times New Roman" panose="02020603050405020304" pitchFamily="18" charset="0"/>
            </a:endParaRPr>
          </a:p>
        </p:txBody>
      </p:sp>
      <p:sp>
        <p:nvSpPr>
          <p:cNvPr id="32784" name="Text Box 16">
            <a:extLst>
              <a:ext uri="{FF2B5EF4-FFF2-40B4-BE49-F238E27FC236}">
                <a16:creationId xmlns:a16="http://schemas.microsoft.com/office/drawing/2014/main" id="{7630BC85-FE94-464E-8741-20E2F97B9297}"/>
              </a:ext>
            </a:extLst>
          </p:cNvPr>
          <p:cNvSpPr txBox="1">
            <a:spLocks noChangeArrowheads="1"/>
          </p:cNvSpPr>
          <p:nvPr/>
        </p:nvSpPr>
        <p:spPr bwMode="auto">
          <a:xfrm>
            <a:off x="6727825" y="2936875"/>
            <a:ext cx="2035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90000"/>
              <a:buFont typeface="Wingdings" panose="05000000000000000000" pitchFamily="2" charset="2"/>
              <a:buChar char="n"/>
              <a:defRPr sz="24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9pPr>
          </a:lstStyle>
          <a:p>
            <a:pPr>
              <a:spcBef>
                <a:spcPct val="0"/>
              </a:spcBef>
              <a:buClrTx/>
              <a:buSzTx/>
              <a:buFontTx/>
              <a:buNone/>
            </a:pPr>
            <a:r>
              <a:rPr lang="fr-FR" altLang="fr-FR">
                <a:solidFill>
                  <a:schemeClr val="accent2"/>
                </a:solidFill>
                <a:latin typeface="Times New Roman" panose="02020603050405020304" pitchFamily="18" charset="0"/>
              </a:rPr>
              <a:t>double aveugle</a:t>
            </a:r>
          </a:p>
        </p:txBody>
      </p:sp>
      <p:sp>
        <p:nvSpPr>
          <p:cNvPr id="32785" name="Text Box 17">
            <a:extLst>
              <a:ext uri="{FF2B5EF4-FFF2-40B4-BE49-F238E27FC236}">
                <a16:creationId xmlns:a16="http://schemas.microsoft.com/office/drawing/2014/main" id="{B6F1988B-338C-4BA7-9885-F08D8322E872}"/>
              </a:ext>
            </a:extLst>
          </p:cNvPr>
          <p:cNvSpPr txBox="1">
            <a:spLocks noChangeArrowheads="1"/>
          </p:cNvSpPr>
          <p:nvPr/>
        </p:nvSpPr>
        <p:spPr bwMode="auto">
          <a:xfrm>
            <a:off x="7162800" y="3409950"/>
            <a:ext cx="962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90000"/>
              <a:buFont typeface="Wingdings" panose="05000000000000000000" pitchFamily="2" charset="2"/>
              <a:buChar char="n"/>
              <a:defRPr sz="24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9pPr>
          </a:lstStyle>
          <a:p>
            <a:pPr>
              <a:spcBef>
                <a:spcPct val="0"/>
              </a:spcBef>
              <a:buClrTx/>
              <a:buSzTx/>
              <a:buFontTx/>
              <a:buNone/>
            </a:pPr>
            <a:r>
              <a:rPr lang="fr-FR" altLang="fr-FR">
                <a:latin typeface="Times New Roman" panose="02020603050405020304" pitchFamily="18" charset="0"/>
              </a:rPr>
              <a:t>ouvert</a:t>
            </a:r>
          </a:p>
        </p:txBody>
      </p:sp>
      <p:sp>
        <p:nvSpPr>
          <p:cNvPr id="32786" name="Text Box 18">
            <a:extLst>
              <a:ext uri="{FF2B5EF4-FFF2-40B4-BE49-F238E27FC236}">
                <a16:creationId xmlns:a16="http://schemas.microsoft.com/office/drawing/2014/main" id="{4D7BBE3B-5186-4F6F-ADC4-62AE8B6DAFEB}"/>
              </a:ext>
            </a:extLst>
          </p:cNvPr>
          <p:cNvSpPr txBox="1">
            <a:spLocks noChangeArrowheads="1"/>
          </p:cNvSpPr>
          <p:nvPr/>
        </p:nvSpPr>
        <p:spPr bwMode="auto">
          <a:xfrm>
            <a:off x="609600" y="4205288"/>
            <a:ext cx="31003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90000"/>
              <a:buFont typeface="Wingdings" panose="05000000000000000000" pitchFamily="2" charset="2"/>
              <a:buChar char="n"/>
              <a:defRPr sz="24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9pPr>
          </a:lstStyle>
          <a:p>
            <a:pPr>
              <a:spcBef>
                <a:spcPct val="0"/>
              </a:spcBef>
              <a:buClrTx/>
              <a:buSzTx/>
              <a:buFontTx/>
              <a:buNone/>
            </a:pPr>
            <a:r>
              <a:rPr lang="fr-FR" altLang="fr-FR" sz="2800" b="1">
                <a:solidFill>
                  <a:schemeClr val="tx2"/>
                </a:solidFill>
                <a:latin typeface="Times New Roman" panose="02020603050405020304" pitchFamily="18" charset="0"/>
              </a:rPr>
              <a:t>TVP +</a:t>
            </a:r>
            <a:r>
              <a:rPr lang="fr-FR" altLang="fr-FR" sz="2800">
                <a:solidFill>
                  <a:schemeClr val="tx2"/>
                </a:solidFill>
                <a:latin typeface="Times New Roman" panose="02020603050405020304" pitchFamily="18" charset="0"/>
              </a:rPr>
              <a:t> </a:t>
            </a:r>
            <a:r>
              <a:rPr lang="fr-FR" altLang="fr-FR" sz="2800" b="1">
                <a:solidFill>
                  <a:schemeClr val="tx2"/>
                </a:solidFill>
                <a:latin typeface="Times New Roman" panose="02020603050405020304" pitchFamily="18" charset="0"/>
              </a:rPr>
              <a:t>EP</a:t>
            </a:r>
            <a:r>
              <a:rPr lang="fr-FR" altLang="fr-FR" sz="2800">
                <a:solidFill>
                  <a:schemeClr val="tx2"/>
                </a:solidFill>
                <a:latin typeface="Times New Roman" panose="02020603050405020304" pitchFamily="18" charset="0"/>
              </a:rPr>
              <a:t> cliniques</a:t>
            </a:r>
            <a:endParaRPr lang="fr-FR" altLang="fr-FR" sz="2800" b="1">
              <a:solidFill>
                <a:schemeClr val="tx2"/>
              </a:solidFill>
              <a:latin typeface="Times New Roman" panose="02020603050405020304" pitchFamily="18" charset="0"/>
            </a:endParaRPr>
          </a:p>
        </p:txBody>
      </p:sp>
      <p:sp>
        <p:nvSpPr>
          <p:cNvPr id="32787" name="AutoShape 19">
            <a:extLst>
              <a:ext uri="{FF2B5EF4-FFF2-40B4-BE49-F238E27FC236}">
                <a16:creationId xmlns:a16="http://schemas.microsoft.com/office/drawing/2014/main" id="{FFB1953F-8413-4EA4-B861-BABA54DAE966}"/>
              </a:ext>
            </a:extLst>
          </p:cNvPr>
          <p:cNvSpPr>
            <a:spLocks noChangeArrowheads="1"/>
          </p:cNvSpPr>
          <p:nvPr/>
        </p:nvSpPr>
        <p:spPr bwMode="auto">
          <a:xfrm>
            <a:off x="5167313" y="4648200"/>
            <a:ext cx="228600" cy="457200"/>
          </a:xfrm>
          <a:prstGeom prst="diamond">
            <a:avLst/>
          </a:prstGeom>
          <a:solidFill>
            <a:schemeClr val="accent2"/>
          </a:solidFill>
          <a:ln w="9525">
            <a:solidFill>
              <a:schemeClr val="accent2"/>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n"/>
              <a:defRPr sz="24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9pPr>
          </a:lstStyle>
          <a:p>
            <a:pPr>
              <a:spcBef>
                <a:spcPct val="0"/>
              </a:spcBef>
              <a:buClrTx/>
              <a:buSzTx/>
              <a:buFontTx/>
              <a:buNone/>
            </a:pPr>
            <a:endParaRPr lang="fr-FR" altLang="fr-FR">
              <a:latin typeface="Times New Roman" panose="02020603050405020304" pitchFamily="18" charset="0"/>
            </a:endParaRPr>
          </a:p>
        </p:txBody>
      </p:sp>
      <p:sp>
        <p:nvSpPr>
          <p:cNvPr id="32788" name="Line 20">
            <a:extLst>
              <a:ext uri="{FF2B5EF4-FFF2-40B4-BE49-F238E27FC236}">
                <a16:creationId xmlns:a16="http://schemas.microsoft.com/office/drawing/2014/main" id="{611C2F08-2BA9-4C46-9A03-2AA259EF4CB6}"/>
              </a:ext>
            </a:extLst>
          </p:cNvPr>
          <p:cNvSpPr>
            <a:spLocks noChangeShapeType="1"/>
          </p:cNvSpPr>
          <p:nvPr/>
        </p:nvSpPr>
        <p:spPr bwMode="auto">
          <a:xfrm>
            <a:off x="3886200" y="4876800"/>
            <a:ext cx="27432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2789" name="Text Box 21">
            <a:extLst>
              <a:ext uri="{FF2B5EF4-FFF2-40B4-BE49-F238E27FC236}">
                <a16:creationId xmlns:a16="http://schemas.microsoft.com/office/drawing/2014/main" id="{D30049A7-CDA6-4D08-ADD5-DEA000750F31}"/>
              </a:ext>
            </a:extLst>
          </p:cNvPr>
          <p:cNvSpPr txBox="1">
            <a:spLocks noChangeArrowheads="1"/>
          </p:cNvSpPr>
          <p:nvPr/>
        </p:nvSpPr>
        <p:spPr bwMode="auto">
          <a:xfrm>
            <a:off x="6719888" y="4632325"/>
            <a:ext cx="2035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90000"/>
              <a:buFont typeface="Wingdings" panose="05000000000000000000" pitchFamily="2" charset="2"/>
              <a:buChar char="n"/>
              <a:defRPr sz="24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9pPr>
          </a:lstStyle>
          <a:p>
            <a:pPr>
              <a:spcBef>
                <a:spcPct val="0"/>
              </a:spcBef>
              <a:buClrTx/>
              <a:buSzTx/>
              <a:buFontTx/>
              <a:buNone/>
            </a:pPr>
            <a:r>
              <a:rPr lang="fr-FR" altLang="fr-FR">
                <a:solidFill>
                  <a:schemeClr val="accent2"/>
                </a:solidFill>
                <a:latin typeface="Times New Roman" panose="02020603050405020304" pitchFamily="18" charset="0"/>
              </a:rPr>
              <a:t>double aveugle</a:t>
            </a:r>
          </a:p>
        </p:txBody>
      </p:sp>
      <p:sp>
        <p:nvSpPr>
          <p:cNvPr id="32790" name="Text Box 22">
            <a:extLst>
              <a:ext uri="{FF2B5EF4-FFF2-40B4-BE49-F238E27FC236}">
                <a16:creationId xmlns:a16="http://schemas.microsoft.com/office/drawing/2014/main" id="{06A318D5-0C70-46B0-8C18-991BED949921}"/>
              </a:ext>
            </a:extLst>
          </p:cNvPr>
          <p:cNvSpPr txBox="1">
            <a:spLocks noChangeArrowheads="1"/>
          </p:cNvSpPr>
          <p:nvPr/>
        </p:nvSpPr>
        <p:spPr bwMode="auto">
          <a:xfrm>
            <a:off x="7154863" y="5105400"/>
            <a:ext cx="962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90000"/>
              <a:buFont typeface="Wingdings" panose="05000000000000000000" pitchFamily="2" charset="2"/>
              <a:buChar char="n"/>
              <a:defRPr sz="24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9pPr>
          </a:lstStyle>
          <a:p>
            <a:pPr>
              <a:spcBef>
                <a:spcPct val="0"/>
              </a:spcBef>
              <a:buClrTx/>
              <a:buSzTx/>
              <a:buFontTx/>
              <a:buNone/>
            </a:pPr>
            <a:r>
              <a:rPr lang="fr-FR" altLang="fr-FR">
                <a:latin typeface="Times New Roman" panose="02020603050405020304" pitchFamily="18" charset="0"/>
              </a:rPr>
              <a:t>ouvert</a:t>
            </a:r>
          </a:p>
        </p:txBody>
      </p:sp>
      <p:sp>
        <p:nvSpPr>
          <p:cNvPr id="32791" name="AutoShape 23">
            <a:extLst>
              <a:ext uri="{FF2B5EF4-FFF2-40B4-BE49-F238E27FC236}">
                <a16:creationId xmlns:a16="http://schemas.microsoft.com/office/drawing/2014/main" id="{3261E8B7-C8D5-4113-B03B-EBD22F1CE47E}"/>
              </a:ext>
            </a:extLst>
          </p:cNvPr>
          <p:cNvSpPr>
            <a:spLocks noChangeArrowheads="1"/>
          </p:cNvSpPr>
          <p:nvPr/>
        </p:nvSpPr>
        <p:spPr bwMode="auto">
          <a:xfrm>
            <a:off x="3033713" y="5057775"/>
            <a:ext cx="228600" cy="457200"/>
          </a:xfrm>
          <a:prstGeom prst="diamond">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n"/>
              <a:defRPr sz="24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9pPr>
          </a:lstStyle>
          <a:p>
            <a:pPr>
              <a:spcBef>
                <a:spcPct val="0"/>
              </a:spcBef>
              <a:buClrTx/>
              <a:buSzTx/>
              <a:buFontTx/>
              <a:buNone/>
            </a:pPr>
            <a:endParaRPr lang="fr-FR" altLang="fr-FR">
              <a:latin typeface="Times New Roman" panose="02020603050405020304" pitchFamily="18" charset="0"/>
            </a:endParaRPr>
          </a:p>
        </p:txBody>
      </p:sp>
      <p:sp>
        <p:nvSpPr>
          <p:cNvPr id="32792" name="Line 24">
            <a:extLst>
              <a:ext uri="{FF2B5EF4-FFF2-40B4-BE49-F238E27FC236}">
                <a16:creationId xmlns:a16="http://schemas.microsoft.com/office/drawing/2014/main" id="{595AA4E5-6F53-449D-8221-D12B8925F1A5}"/>
              </a:ext>
            </a:extLst>
          </p:cNvPr>
          <p:cNvSpPr>
            <a:spLocks noChangeShapeType="1"/>
          </p:cNvSpPr>
          <p:nvPr/>
        </p:nvSpPr>
        <p:spPr bwMode="auto">
          <a:xfrm>
            <a:off x="1905000" y="5305425"/>
            <a:ext cx="2438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2793" name="Text Box 25">
            <a:extLst>
              <a:ext uri="{FF2B5EF4-FFF2-40B4-BE49-F238E27FC236}">
                <a16:creationId xmlns:a16="http://schemas.microsoft.com/office/drawing/2014/main" id="{BF797341-C5A8-43A7-8F56-B4C9022EBDFD}"/>
              </a:ext>
            </a:extLst>
          </p:cNvPr>
          <p:cNvSpPr txBox="1">
            <a:spLocks noChangeArrowheads="1"/>
          </p:cNvSpPr>
          <p:nvPr/>
        </p:nvSpPr>
        <p:spPr bwMode="auto">
          <a:xfrm>
            <a:off x="838200" y="2938463"/>
            <a:ext cx="149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90000"/>
              <a:buFont typeface="Wingdings" panose="05000000000000000000" pitchFamily="2" charset="2"/>
              <a:buChar char="n"/>
              <a:defRPr sz="24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9pPr>
          </a:lstStyle>
          <a:p>
            <a:pPr>
              <a:spcBef>
                <a:spcPct val="0"/>
              </a:spcBef>
              <a:buClrTx/>
              <a:buSzTx/>
              <a:buFontTx/>
              <a:buNone/>
            </a:pPr>
            <a:r>
              <a:rPr lang="fr-FR" altLang="fr-FR">
                <a:solidFill>
                  <a:schemeClr val="accent2"/>
                </a:solidFill>
                <a:latin typeface="Times New Roman" panose="02020603050405020304" pitchFamily="18" charset="0"/>
              </a:rPr>
              <a:t>n = 12 698</a:t>
            </a:r>
          </a:p>
        </p:txBody>
      </p:sp>
      <p:sp>
        <p:nvSpPr>
          <p:cNvPr id="32794" name="Text Box 26">
            <a:extLst>
              <a:ext uri="{FF2B5EF4-FFF2-40B4-BE49-F238E27FC236}">
                <a16:creationId xmlns:a16="http://schemas.microsoft.com/office/drawing/2014/main" id="{6E38D635-EBAF-4668-AE9D-431939513143}"/>
              </a:ext>
            </a:extLst>
          </p:cNvPr>
          <p:cNvSpPr txBox="1">
            <a:spLocks noChangeArrowheads="1"/>
          </p:cNvSpPr>
          <p:nvPr/>
        </p:nvSpPr>
        <p:spPr bwMode="auto">
          <a:xfrm>
            <a:off x="838200" y="3411538"/>
            <a:ext cx="149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90000"/>
              <a:buFont typeface="Wingdings" panose="05000000000000000000" pitchFamily="2" charset="2"/>
              <a:buChar char="n"/>
              <a:defRPr sz="24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9pPr>
          </a:lstStyle>
          <a:p>
            <a:pPr>
              <a:spcBef>
                <a:spcPct val="0"/>
              </a:spcBef>
              <a:buClrTx/>
              <a:buSzTx/>
              <a:buFontTx/>
              <a:buNone/>
            </a:pPr>
            <a:r>
              <a:rPr lang="fr-FR" altLang="fr-FR">
                <a:latin typeface="Times New Roman" panose="02020603050405020304" pitchFamily="18" charset="0"/>
              </a:rPr>
              <a:t>n =   5 297</a:t>
            </a:r>
          </a:p>
        </p:txBody>
      </p:sp>
    </p:spTree>
    <p:extLst>
      <p:ext uri="{BB962C8B-B14F-4D97-AF65-F5344CB8AC3E}">
        <p14:creationId xmlns:p14="http://schemas.microsoft.com/office/powerpoint/2010/main" val="3811579817"/>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 name="Image 2"/>
          <p:cNvPicPr>
            <a:picLocks noChangeAspect="1"/>
          </p:cNvPicPr>
          <p:nvPr/>
        </p:nvPicPr>
        <p:blipFill>
          <a:blip r:embed="rId2"/>
          <a:stretch>
            <a:fillRect/>
          </a:stretch>
        </p:blipFill>
        <p:spPr>
          <a:xfrm>
            <a:off x="531743" y="1833770"/>
            <a:ext cx="8146618" cy="3164780"/>
          </a:xfrm>
          <a:prstGeom prst="rect">
            <a:avLst/>
          </a:prstGeom>
        </p:spPr>
      </p:pic>
    </p:spTree>
    <p:extLst>
      <p:ext uri="{BB962C8B-B14F-4D97-AF65-F5344CB8AC3E}">
        <p14:creationId xmlns:p14="http://schemas.microsoft.com/office/powerpoint/2010/main" val="13586446"/>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 name="Image 2"/>
          <p:cNvPicPr>
            <a:picLocks noChangeAspect="1"/>
          </p:cNvPicPr>
          <p:nvPr/>
        </p:nvPicPr>
        <p:blipFill>
          <a:blip r:embed="rId2"/>
          <a:stretch>
            <a:fillRect/>
          </a:stretch>
        </p:blipFill>
        <p:spPr>
          <a:xfrm>
            <a:off x="1379054" y="290920"/>
            <a:ext cx="6385891" cy="6502421"/>
          </a:xfrm>
          <a:prstGeom prst="rect">
            <a:avLst/>
          </a:prstGeom>
        </p:spPr>
      </p:pic>
    </p:spTree>
    <p:extLst>
      <p:ext uri="{BB962C8B-B14F-4D97-AF65-F5344CB8AC3E}">
        <p14:creationId xmlns:p14="http://schemas.microsoft.com/office/powerpoint/2010/main" val="2225484707"/>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 name="Image 2"/>
          <p:cNvPicPr>
            <a:picLocks noChangeAspect="1"/>
          </p:cNvPicPr>
          <p:nvPr/>
        </p:nvPicPr>
        <p:blipFill>
          <a:blip r:embed="rId2"/>
          <a:stretch>
            <a:fillRect/>
          </a:stretch>
        </p:blipFill>
        <p:spPr>
          <a:xfrm>
            <a:off x="876714" y="281436"/>
            <a:ext cx="7295322" cy="6211348"/>
          </a:xfrm>
          <a:prstGeom prst="rect">
            <a:avLst/>
          </a:prstGeom>
        </p:spPr>
      </p:pic>
    </p:spTree>
    <p:extLst>
      <p:ext uri="{BB962C8B-B14F-4D97-AF65-F5344CB8AC3E}">
        <p14:creationId xmlns:p14="http://schemas.microsoft.com/office/powerpoint/2010/main" val="123116877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3E7C33-3D31-4718-A68C-14BF7D3372F7}"/>
              </a:ext>
            </a:extLst>
          </p:cNvPr>
          <p:cNvSpPr>
            <a:spLocks noGrp="1"/>
          </p:cNvSpPr>
          <p:nvPr>
            <p:ph type="title"/>
            <p:custDataLst>
              <p:tags r:id="rId1"/>
            </p:custDataLst>
          </p:nvPr>
        </p:nvSpPr>
        <p:spPr/>
        <p:txBody>
          <a:bodyPr/>
          <a:lstStyle/>
          <a:p>
            <a:r>
              <a:rPr lang="fr-FR" dirty="0"/>
              <a:t>Finalité de l’essai thérapeutique</a:t>
            </a:r>
          </a:p>
        </p:txBody>
      </p:sp>
      <p:sp>
        <p:nvSpPr>
          <p:cNvPr id="3" name="Espace réservé du contenu 2">
            <a:extLst>
              <a:ext uri="{FF2B5EF4-FFF2-40B4-BE49-F238E27FC236}">
                <a16:creationId xmlns:a16="http://schemas.microsoft.com/office/drawing/2014/main" id="{1AB4C7F4-A081-4F47-9D3A-496D2A3FC868}"/>
              </a:ext>
            </a:extLst>
          </p:cNvPr>
          <p:cNvSpPr>
            <a:spLocks noGrp="1"/>
          </p:cNvSpPr>
          <p:nvPr>
            <p:ph idx="1"/>
            <p:custDataLst>
              <p:tags r:id="rId2"/>
            </p:custDataLst>
          </p:nvPr>
        </p:nvSpPr>
        <p:spPr/>
        <p:txBody>
          <a:bodyPr/>
          <a:lstStyle/>
          <a:p>
            <a:r>
              <a:rPr lang="fr-FR" dirty="0"/>
              <a:t>Apporter la </a:t>
            </a:r>
            <a:r>
              <a:rPr lang="fr-FR" b="1" dirty="0"/>
              <a:t>preuve</a:t>
            </a:r>
            <a:r>
              <a:rPr lang="fr-FR" dirty="0"/>
              <a:t> qu’un traitement donné apporte un bénéfice aux patients</a:t>
            </a:r>
          </a:p>
          <a:p>
            <a:pPr lvl="1"/>
            <a:r>
              <a:rPr lang="fr-FR" dirty="0"/>
              <a:t>Indispensable pour changer les pratiques médicales</a:t>
            </a:r>
          </a:p>
          <a:p>
            <a:pPr lvl="1"/>
            <a:endParaRPr lang="fr-FR" dirty="0"/>
          </a:p>
          <a:p>
            <a:r>
              <a:rPr lang="fr-FR" dirty="0"/>
              <a:t>Nouveau traitement</a:t>
            </a:r>
          </a:p>
          <a:p>
            <a:pPr lvl="1"/>
            <a:r>
              <a:rPr lang="fr-FR" dirty="0"/>
              <a:t>Essai positif </a:t>
            </a:r>
            <a:r>
              <a:rPr lang="fr-FR" b="1" dirty="0"/>
              <a:t>et</a:t>
            </a:r>
            <a:r>
              <a:rPr lang="fr-FR" dirty="0"/>
              <a:t> montrant un progrès thérapeutique  </a:t>
            </a:r>
            <a:r>
              <a:rPr lang="fr-FR" dirty="0">
                <a:sym typeface="Wingdings" panose="05000000000000000000" pitchFamily="2" charset="2"/>
              </a:rPr>
              <a:t> adoption du nouveau traitement </a:t>
            </a:r>
          </a:p>
          <a:p>
            <a:pPr lvl="1"/>
            <a:r>
              <a:rPr lang="fr-FR" dirty="0">
                <a:sym typeface="Wingdings" panose="05000000000000000000" pitchFamily="2" charset="2"/>
              </a:rPr>
              <a:t>Essai négatif ou essai positif mais montrant un bénéfice insuffisant  le nouveau traitement n’est pas adopté</a:t>
            </a:r>
          </a:p>
          <a:p>
            <a:pPr lvl="1"/>
            <a:endParaRPr lang="fr-FR" dirty="0">
              <a:sym typeface="Wingdings" panose="05000000000000000000" pitchFamily="2" charset="2"/>
            </a:endParaRPr>
          </a:p>
          <a:p>
            <a:r>
              <a:rPr lang="fr-FR" dirty="0">
                <a:sym typeface="Wingdings" panose="05000000000000000000" pitchFamily="2" charset="2"/>
              </a:rPr>
              <a:t>Progrès thérapeutique</a:t>
            </a:r>
          </a:p>
          <a:p>
            <a:pPr lvl="1"/>
            <a:r>
              <a:rPr lang="fr-FR" dirty="0">
                <a:sym typeface="Wingdings" panose="05000000000000000000" pitchFamily="2" charset="2"/>
              </a:rPr>
              <a:t>Plus grande efficacité </a:t>
            </a:r>
          </a:p>
          <a:p>
            <a:pPr lvl="1"/>
            <a:r>
              <a:rPr lang="fr-FR" dirty="0">
                <a:sym typeface="Wingdings" panose="05000000000000000000" pitchFamily="2" charset="2"/>
              </a:rPr>
              <a:t>Ou moins d’effets indésirables</a:t>
            </a:r>
            <a:endParaRPr lang="fr-FR" dirty="0"/>
          </a:p>
        </p:txBody>
      </p:sp>
    </p:spTree>
    <p:extLst>
      <p:ext uri="{BB962C8B-B14F-4D97-AF65-F5344CB8AC3E}">
        <p14:creationId xmlns:p14="http://schemas.microsoft.com/office/powerpoint/2010/main" val="481946468"/>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 name="Image 2"/>
          <p:cNvPicPr>
            <a:picLocks noChangeAspect="1"/>
          </p:cNvPicPr>
          <p:nvPr/>
        </p:nvPicPr>
        <p:blipFill>
          <a:blip r:embed="rId2"/>
          <a:stretch>
            <a:fillRect/>
          </a:stretch>
        </p:blipFill>
        <p:spPr>
          <a:xfrm>
            <a:off x="2733260" y="1029242"/>
            <a:ext cx="3776870" cy="5635170"/>
          </a:xfrm>
          <a:prstGeom prst="rect">
            <a:avLst/>
          </a:prstGeom>
        </p:spPr>
      </p:pic>
    </p:spTree>
    <p:extLst>
      <p:ext uri="{BB962C8B-B14F-4D97-AF65-F5344CB8AC3E}">
        <p14:creationId xmlns:p14="http://schemas.microsoft.com/office/powerpoint/2010/main" val="2987223816"/>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C4F3A7-90E7-4C74-B785-67C3D0916EA5}"/>
              </a:ext>
            </a:extLst>
          </p:cNvPr>
          <p:cNvSpPr>
            <a:spLocks noGrp="1"/>
          </p:cNvSpPr>
          <p:nvPr>
            <p:ph type="title"/>
          </p:nvPr>
        </p:nvSpPr>
        <p:spPr/>
        <p:txBody>
          <a:bodyPr/>
          <a:lstStyle/>
          <a:p>
            <a:r>
              <a:rPr lang="fr-FR" dirty="0"/>
              <a:t>« double insu » </a:t>
            </a:r>
          </a:p>
        </p:txBody>
      </p:sp>
      <p:graphicFrame>
        <p:nvGraphicFramePr>
          <p:cNvPr id="4" name="Espace réservé du contenu 3">
            <a:extLst>
              <a:ext uri="{FF2B5EF4-FFF2-40B4-BE49-F238E27FC236}">
                <a16:creationId xmlns:a16="http://schemas.microsoft.com/office/drawing/2014/main" id="{0E0EE2C7-5920-4A5D-A7F2-EC56DFE4FA0E}"/>
              </a:ext>
            </a:extLst>
          </p:cNvPr>
          <p:cNvGraphicFramePr>
            <a:graphicFrameLocks noGrp="1"/>
          </p:cNvGraphicFramePr>
          <p:nvPr>
            <p:ph idx="1"/>
            <p:extLst>
              <p:ext uri="{D42A27DB-BD31-4B8C-83A1-F6EECF244321}">
                <p14:modId xmlns:p14="http://schemas.microsoft.com/office/powerpoint/2010/main" val="2533119149"/>
              </p:ext>
            </p:extLst>
          </p:nvPr>
        </p:nvGraphicFramePr>
        <p:xfrm>
          <a:off x="285750" y="1571625"/>
          <a:ext cx="8477250" cy="2733040"/>
        </p:xfrm>
        <a:graphic>
          <a:graphicData uri="http://schemas.openxmlformats.org/drawingml/2006/table">
            <a:tbl>
              <a:tblPr firstRow="1" bandRow="1">
                <a:tableStyleId>{5C22544A-7EE6-4342-B048-85BDC9FD1C3A}</a:tableStyleId>
              </a:tblPr>
              <a:tblGrid>
                <a:gridCol w="2486050">
                  <a:extLst>
                    <a:ext uri="{9D8B030D-6E8A-4147-A177-3AD203B41FA5}">
                      <a16:colId xmlns:a16="http://schemas.microsoft.com/office/drawing/2014/main" val="436742471"/>
                    </a:ext>
                  </a:extLst>
                </a:gridCol>
                <a:gridCol w="1440160">
                  <a:extLst>
                    <a:ext uri="{9D8B030D-6E8A-4147-A177-3AD203B41FA5}">
                      <a16:colId xmlns:a16="http://schemas.microsoft.com/office/drawing/2014/main" val="1262212879"/>
                    </a:ext>
                  </a:extLst>
                </a:gridCol>
                <a:gridCol w="1296144">
                  <a:extLst>
                    <a:ext uri="{9D8B030D-6E8A-4147-A177-3AD203B41FA5}">
                      <a16:colId xmlns:a16="http://schemas.microsoft.com/office/drawing/2014/main" val="3152508477"/>
                    </a:ext>
                  </a:extLst>
                </a:gridCol>
                <a:gridCol w="1559446">
                  <a:extLst>
                    <a:ext uri="{9D8B030D-6E8A-4147-A177-3AD203B41FA5}">
                      <a16:colId xmlns:a16="http://schemas.microsoft.com/office/drawing/2014/main" val="2895233713"/>
                    </a:ext>
                  </a:extLst>
                </a:gridCol>
                <a:gridCol w="1695450">
                  <a:extLst>
                    <a:ext uri="{9D8B030D-6E8A-4147-A177-3AD203B41FA5}">
                      <a16:colId xmlns:a16="http://schemas.microsoft.com/office/drawing/2014/main" val="3683920759"/>
                    </a:ext>
                  </a:extLst>
                </a:gridCol>
              </a:tblGrid>
              <a:tr h="370840">
                <a:tc>
                  <a:txBody>
                    <a:bodyPr/>
                    <a:lstStyle/>
                    <a:p>
                      <a:r>
                        <a:rPr lang="fr-FR" sz="1400" dirty="0"/>
                        <a:t>Insu </a:t>
                      </a:r>
                    </a:p>
                  </a:txBody>
                  <a:tcPr/>
                </a:tc>
                <a:tc>
                  <a:txBody>
                    <a:bodyPr/>
                    <a:lstStyle/>
                    <a:p>
                      <a:pPr algn="ctr"/>
                      <a:endParaRPr lang="fr-FR" sz="1400" dirty="0"/>
                    </a:p>
                  </a:txBody>
                  <a:tcPr/>
                </a:tc>
                <a:tc>
                  <a:txBody>
                    <a:bodyPr/>
                    <a:lstStyle/>
                    <a:p>
                      <a:pPr algn="ctr"/>
                      <a:endParaRPr lang="fr-FR" sz="1400"/>
                    </a:p>
                  </a:txBody>
                  <a:tcPr/>
                </a:tc>
                <a:tc>
                  <a:txBody>
                    <a:bodyPr/>
                    <a:lstStyle/>
                    <a:p>
                      <a:pPr algn="ctr"/>
                      <a:endParaRPr lang="fr-FR" sz="1400"/>
                    </a:p>
                  </a:txBody>
                  <a:tcPr/>
                </a:tc>
                <a:tc>
                  <a:txBody>
                    <a:bodyPr/>
                    <a:lstStyle/>
                    <a:p>
                      <a:pPr algn="ctr"/>
                      <a:endParaRPr lang="fr-FR" sz="1400"/>
                    </a:p>
                  </a:txBody>
                  <a:tcPr/>
                </a:tc>
                <a:extLst>
                  <a:ext uri="{0D108BD9-81ED-4DB2-BD59-A6C34878D82A}">
                    <a16:rowId xmlns:a16="http://schemas.microsoft.com/office/drawing/2014/main" val="2653257391"/>
                  </a:ext>
                </a:extLst>
              </a:tr>
              <a:tr h="370840">
                <a:tc>
                  <a:txBody>
                    <a:bodyPr/>
                    <a:lstStyle/>
                    <a:p>
                      <a:r>
                        <a:rPr lang="fr-FR" sz="1400" dirty="0"/>
                        <a:t>Patient</a:t>
                      </a:r>
                    </a:p>
                    <a:p>
                      <a:endParaRPr lang="fr-FR" sz="1400" dirty="0"/>
                    </a:p>
                  </a:txBody>
                  <a:tcPr/>
                </a:tc>
                <a:tc>
                  <a:txBody>
                    <a:bodyPr/>
                    <a:lstStyle/>
                    <a:p>
                      <a:pPr algn="ctr"/>
                      <a:endParaRPr lang="fr-FR" sz="1400" dirty="0"/>
                    </a:p>
                  </a:txBody>
                  <a:tcPr/>
                </a:tc>
                <a:tc>
                  <a:txBody>
                    <a:bodyPr/>
                    <a:lstStyle/>
                    <a:p>
                      <a:pPr algn="ctr"/>
                      <a:r>
                        <a:rPr lang="fr-FR" sz="1400" dirty="0"/>
                        <a:t>X</a:t>
                      </a:r>
                    </a:p>
                  </a:txBody>
                  <a:tcPr/>
                </a:tc>
                <a:tc>
                  <a:txBody>
                    <a:bodyPr/>
                    <a:lstStyle/>
                    <a:p>
                      <a:pPr algn="ctr"/>
                      <a:endParaRPr lang="fr-FR" sz="1400" dirty="0"/>
                    </a:p>
                  </a:txBody>
                  <a:tcPr/>
                </a:tc>
                <a:tc>
                  <a:txBody>
                    <a:bodyPr/>
                    <a:lstStyle/>
                    <a:p>
                      <a:pPr algn="ctr"/>
                      <a:r>
                        <a:rPr lang="fr-FR" sz="1400" dirty="0"/>
                        <a:t>X</a:t>
                      </a:r>
                    </a:p>
                  </a:txBody>
                  <a:tcPr/>
                </a:tc>
                <a:extLst>
                  <a:ext uri="{0D108BD9-81ED-4DB2-BD59-A6C34878D82A}">
                    <a16:rowId xmlns:a16="http://schemas.microsoft.com/office/drawing/2014/main" val="4200364189"/>
                  </a:ext>
                </a:extLst>
              </a:tr>
              <a:tr h="370840">
                <a:tc>
                  <a:txBody>
                    <a:bodyPr/>
                    <a:lstStyle/>
                    <a:p>
                      <a:r>
                        <a:rPr lang="fr-FR" sz="1400" dirty="0"/>
                        <a:t>Application du traitement</a:t>
                      </a:r>
                    </a:p>
                  </a:txBody>
                  <a:tcPr/>
                </a:tc>
                <a:tc>
                  <a:txBody>
                    <a:bodyPr/>
                    <a:lstStyle/>
                    <a:p>
                      <a:pPr algn="ctr"/>
                      <a:endParaRPr lang="fr-FR" sz="1400"/>
                    </a:p>
                  </a:txBody>
                  <a:tcPr/>
                </a:tc>
                <a:tc>
                  <a:txBody>
                    <a:bodyPr/>
                    <a:lstStyle/>
                    <a:p>
                      <a:pPr algn="ctr"/>
                      <a:endParaRPr lang="fr-FR" sz="1400" dirty="0"/>
                    </a:p>
                  </a:txBody>
                  <a:tcPr/>
                </a:tc>
                <a:tc>
                  <a:txBody>
                    <a:bodyPr/>
                    <a:lstStyle/>
                    <a:p>
                      <a:pPr algn="ctr"/>
                      <a:endParaRPr lang="fr-FR" sz="1400" dirty="0"/>
                    </a:p>
                  </a:txBody>
                  <a:tcPr/>
                </a:tc>
                <a:tc>
                  <a:txBody>
                    <a:bodyPr/>
                    <a:lstStyle/>
                    <a:p>
                      <a:pPr algn="ctr"/>
                      <a:r>
                        <a:rPr lang="fr-FR" sz="1400" dirty="0"/>
                        <a:t>X</a:t>
                      </a:r>
                    </a:p>
                  </a:txBody>
                  <a:tcPr/>
                </a:tc>
                <a:extLst>
                  <a:ext uri="{0D108BD9-81ED-4DB2-BD59-A6C34878D82A}">
                    <a16:rowId xmlns:a16="http://schemas.microsoft.com/office/drawing/2014/main" val="3448140859"/>
                  </a:ext>
                </a:extLst>
              </a:tr>
              <a:tr h="370840">
                <a:tc>
                  <a:txBody>
                    <a:bodyPr/>
                    <a:lstStyle/>
                    <a:p>
                      <a:r>
                        <a:rPr lang="fr-FR" sz="1400" dirty="0"/>
                        <a:t>Prise en charge du patient</a:t>
                      </a:r>
                    </a:p>
                  </a:txBody>
                  <a:tcPr/>
                </a:tc>
                <a:tc>
                  <a:txBody>
                    <a:bodyPr/>
                    <a:lstStyle/>
                    <a:p>
                      <a:pPr algn="ctr"/>
                      <a:endParaRPr lang="fr-FR" sz="1400"/>
                    </a:p>
                  </a:txBody>
                  <a:tcPr/>
                </a:tc>
                <a:tc>
                  <a:txBody>
                    <a:bodyPr/>
                    <a:lstStyle/>
                    <a:p>
                      <a:pPr algn="ctr"/>
                      <a:endParaRPr lang="fr-FR" sz="1400" dirty="0"/>
                    </a:p>
                  </a:txBody>
                  <a:tcPr/>
                </a:tc>
                <a:tc>
                  <a:txBody>
                    <a:bodyPr/>
                    <a:lstStyle/>
                    <a:p>
                      <a:pPr algn="ctr"/>
                      <a:endParaRPr lang="fr-FR" sz="1400"/>
                    </a:p>
                  </a:txBody>
                  <a:tcPr/>
                </a:tc>
                <a:tc>
                  <a:txBody>
                    <a:bodyPr/>
                    <a:lstStyle/>
                    <a:p>
                      <a:pPr algn="ctr"/>
                      <a:r>
                        <a:rPr lang="fr-FR" sz="1400" dirty="0"/>
                        <a:t>X</a:t>
                      </a:r>
                    </a:p>
                  </a:txBody>
                  <a:tcPr/>
                </a:tc>
                <a:extLst>
                  <a:ext uri="{0D108BD9-81ED-4DB2-BD59-A6C34878D82A}">
                    <a16:rowId xmlns:a16="http://schemas.microsoft.com/office/drawing/2014/main" val="2091115679"/>
                  </a:ext>
                </a:extLst>
              </a:tr>
              <a:tr h="370840">
                <a:tc>
                  <a:txBody>
                    <a:bodyPr/>
                    <a:lstStyle/>
                    <a:p>
                      <a:r>
                        <a:rPr lang="fr-FR" sz="1400" dirty="0"/>
                        <a:t>Mesure du critère de jugement</a:t>
                      </a:r>
                    </a:p>
                  </a:txBody>
                  <a:tcPr/>
                </a:tc>
                <a:tc>
                  <a:txBody>
                    <a:bodyPr/>
                    <a:lstStyle/>
                    <a:p>
                      <a:pPr algn="ctr"/>
                      <a:endParaRPr lang="fr-FR" sz="1400"/>
                    </a:p>
                  </a:txBody>
                  <a:tcPr/>
                </a:tc>
                <a:tc>
                  <a:txBody>
                    <a:bodyPr/>
                    <a:lstStyle/>
                    <a:p>
                      <a:pPr algn="ctr"/>
                      <a:endParaRPr lang="fr-FR" sz="1400" dirty="0"/>
                    </a:p>
                  </a:txBody>
                  <a:tcPr/>
                </a:tc>
                <a:tc>
                  <a:txBody>
                    <a:bodyPr/>
                    <a:lstStyle/>
                    <a:p>
                      <a:pPr algn="ctr"/>
                      <a:r>
                        <a:rPr lang="fr-FR" sz="1400" dirty="0"/>
                        <a:t>X</a:t>
                      </a:r>
                    </a:p>
                  </a:txBody>
                  <a:tcPr/>
                </a:tc>
                <a:tc>
                  <a:txBody>
                    <a:bodyPr/>
                    <a:lstStyle/>
                    <a:p>
                      <a:pPr algn="ctr"/>
                      <a:r>
                        <a:rPr lang="fr-FR" sz="1400" dirty="0"/>
                        <a:t>X</a:t>
                      </a:r>
                    </a:p>
                  </a:txBody>
                  <a:tcPr/>
                </a:tc>
                <a:extLst>
                  <a:ext uri="{0D108BD9-81ED-4DB2-BD59-A6C34878D82A}">
                    <a16:rowId xmlns:a16="http://schemas.microsoft.com/office/drawing/2014/main" val="222891155"/>
                  </a:ext>
                </a:extLst>
              </a:tr>
              <a:tr h="370840">
                <a:tc>
                  <a:txBody>
                    <a:bodyPr/>
                    <a:lstStyle/>
                    <a:p>
                      <a:endParaRPr lang="fr-FR" sz="1400" dirty="0"/>
                    </a:p>
                  </a:txBody>
                  <a:tcPr/>
                </a:tc>
                <a:tc>
                  <a:txBody>
                    <a:bodyPr/>
                    <a:lstStyle/>
                    <a:p>
                      <a:pPr algn="ctr"/>
                      <a:r>
                        <a:rPr lang="fr-FR" sz="1400" dirty="0"/>
                        <a:t>Ouvert</a:t>
                      </a:r>
                    </a:p>
                    <a:p>
                      <a:pPr algn="ctr"/>
                      <a:r>
                        <a:rPr lang="fr-FR" sz="1400" dirty="0"/>
                        <a:t>Open label, open design</a:t>
                      </a:r>
                    </a:p>
                  </a:txBody>
                  <a:tcPr/>
                </a:tc>
                <a:tc>
                  <a:txBody>
                    <a:bodyPr/>
                    <a:lstStyle/>
                    <a:p>
                      <a:pPr algn="ctr"/>
                      <a:r>
                        <a:rPr lang="fr-FR" sz="1400" dirty="0"/>
                        <a:t>Simple aveugle</a:t>
                      </a:r>
                    </a:p>
                    <a:p>
                      <a:pPr algn="ctr"/>
                      <a:r>
                        <a:rPr lang="fr-FR" sz="1400" dirty="0"/>
                        <a:t>Single blind</a:t>
                      </a:r>
                    </a:p>
                  </a:txBody>
                  <a:tcPr/>
                </a:tc>
                <a:tc>
                  <a:txBody>
                    <a:bodyPr/>
                    <a:lstStyle/>
                    <a:p>
                      <a:pPr algn="ctr"/>
                      <a:r>
                        <a:rPr lang="fr-FR" sz="1400" dirty="0"/>
                        <a:t>Ouvert avec mesure en aveugle</a:t>
                      </a:r>
                    </a:p>
                  </a:txBody>
                  <a:tcPr/>
                </a:tc>
                <a:tc>
                  <a:txBody>
                    <a:bodyPr/>
                    <a:lstStyle/>
                    <a:p>
                      <a:pPr algn="ctr"/>
                      <a:r>
                        <a:rPr lang="fr-FR" sz="1400" dirty="0"/>
                        <a:t>Double blind</a:t>
                      </a:r>
                    </a:p>
                  </a:txBody>
                  <a:tcPr/>
                </a:tc>
                <a:extLst>
                  <a:ext uri="{0D108BD9-81ED-4DB2-BD59-A6C34878D82A}">
                    <a16:rowId xmlns:a16="http://schemas.microsoft.com/office/drawing/2014/main" val="2809272420"/>
                  </a:ext>
                </a:extLst>
              </a:tr>
            </a:tbl>
          </a:graphicData>
        </a:graphic>
      </p:graphicFrame>
    </p:spTree>
    <p:extLst>
      <p:ext uri="{BB962C8B-B14F-4D97-AF65-F5344CB8AC3E}">
        <p14:creationId xmlns:p14="http://schemas.microsoft.com/office/powerpoint/2010/main" val="4035675043"/>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D63328-F3ED-433E-9C2A-695E76B417E4}"/>
              </a:ext>
            </a:extLst>
          </p:cNvPr>
          <p:cNvSpPr>
            <a:spLocks noGrp="1"/>
          </p:cNvSpPr>
          <p:nvPr>
            <p:ph type="title"/>
          </p:nvPr>
        </p:nvSpPr>
        <p:spPr>
          <a:xfrm>
            <a:off x="285750" y="228600"/>
            <a:ext cx="8477250" cy="842963"/>
          </a:xfrm>
        </p:spPr>
        <p:txBody>
          <a:bodyPr/>
          <a:lstStyle/>
          <a:p>
            <a:r>
              <a:rPr lang="fr-FR" dirty="0"/>
              <a:t>L’essai est-il à l’abri d’un biais d’attrition ?</a:t>
            </a:r>
          </a:p>
        </p:txBody>
      </p:sp>
      <p:sp>
        <p:nvSpPr>
          <p:cNvPr id="3" name="Espace réservé du contenu 2">
            <a:extLst>
              <a:ext uri="{FF2B5EF4-FFF2-40B4-BE49-F238E27FC236}">
                <a16:creationId xmlns:a16="http://schemas.microsoft.com/office/drawing/2014/main" id="{4F156640-AEED-4C20-85F2-2D771DC1D413}"/>
              </a:ext>
            </a:extLst>
          </p:cNvPr>
          <p:cNvSpPr>
            <a:spLocks noGrp="1"/>
          </p:cNvSpPr>
          <p:nvPr>
            <p:ph idx="1"/>
          </p:nvPr>
        </p:nvSpPr>
        <p:spPr/>
        <p:txBody>
          <a:bodyPr/>
          <a:lstStyle/>
          <a:p>
            <a:r>
              <a:rPr lang="fr-FR" dirty="0"/>
              <a:t>Analyse en intention de traiter + remplacement des données manquantes ?</a:t>
            </a:r>
          </a:p>
        </p:txBody>
      </p:sp>
    </p:spTree>
    <p:extLst>
      <p:ext uri="{BB962C8B-B14F-4D97-AF65-F5344CB8AC3E}">
        <p14:creationId xmlns:p14="http://schemas.microsoft.com/office/powerpoint/2010/main" val="1687104996"/>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BB6728A9-63C6-483A-8D2D-A3D060E2E3CD}"/>
              </a:ext>
            </a:extLst>
          </p:cNvPr>
          <p:cNvSpPr>
            <a:spLocks noGrp="1" noChangeArrowheads="1"/>
          </p:cNvSpPr>
          <p:nvPr>
            <p:ph type="title"/>
          </p:nvPr>
        </p:nvSpPr>
        <p:spPr/>
        <p:txBody>
          <a:bodyPr/>
          <a:lstStyle/>
          <a:p>
            <a:pPr eaLnBrk="1" hangingPunct="1"/>
            <a:endParaRPr lang="fr-FR" altLang="fr-FR"/>
          </a:p>
        </p:txBody>
      </p:sp>
      <p:sp>
        <p:nvSpPr>
          <p:cNvPr id="105475" name="Rectangle 3">
            <a:extLst>
              <a:ext uri="{FF2B5EF4-FFF2-40B4-BE49-F238E27FC236}">
                <a16:creationId xmlns:a16="http://schemas.microsoft.com/office/drawing/2014/main" id="{B54E0ABC-279F-4B4B-80BB-3A70292B95CD}"/>
              </a:ext>
            </a:extLst>
          </p:cNvPr>
          <p:cNvSpPr>
            <a:spLocks noGrp="1" noChangeArrowheads="1"/>
          </p:cNvSpPr>
          <p:nvPr>
            <p:ph idx="1"/>
          </p:nvPr>
        </p:nvSpPr>
        <p:spPr/>
        <p:txBody>
          <a:bodyPr/>
          <a:lstStyle/>
          <a:p>
            <a:pPr eaLnBrk="1" hangingPunct="1"/>
            <a:endParaRPr lang="fr-FR" altLang="fr-FR"/>
          </a:p>
        </p:txBody>
      </p:sp>
      <p:pic>
        <p:nvPicPr>
          <p:cNvPr id="105476" name="Picture 5">
            <a:extLst>
              <a:ext uri="{FF2B5EF4-FFF2-40B4-BE49-F238E27FC236}">
                <a16:creationId xmlns:a16="http://schemas.microsoft.com/office/drawing/2014/main" id="{435B66BF-2410-49F3-B891-1937C02E30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38" y="92075"/>
            <a:ext cx="8948737" cy="667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lg" len="med"/>
              </a14:hiddenLine>
            </a:ext>
          </a:extLst>
        </p:spPr>
      </p:pic>
      <p:sp>
        <p:nvSpPr>
          <p:cNvPr id="5" name="ZoneTexte 4">
            <a:extLst>
              <a:ext uri="{FF2B5EF4-FFF2-40B4-BE49-F238E27FC236}">
                <a16:creationId xmlns:a16="http://schemas.microsoft.com/office/drawing/2014/main" id="{733AC036-C30B-4CBB-8250-8AA05364DF4B}"/>
              </a:ext>
            </a:extLst>
          </p:cNvPr>
          <p:cNvSpPr txBox="1"/>
          <p:nvPr/>
        </p:nvSpPr>
        <p:spPr>
          <a:xfrm>
            <a:off x="1619250" y="2052638"/>
            <a:ext cx="1152525" cy="153987"/>
          </a:xfrm>
          <a:prstGeom prst="rect">
            <a:avLst/>
          </a:prstGeom>
          <a:solidFill>
            <a:schemeClr val="bg1"/>
          </a:solidFill>
        </p:spPr>
        <p:txBody>
          <a:bodyPr lIns="72000" tIns="0" rIns="72000" bIns="0" anchor="ctr">
            <a:spAutoFit/>
          </a:bodyPr>
          <a:lstStyle/>
          <a:p>
            <a:pPr>
              <a:defRPr/>
            </a:pPr>
            <a:r>
              <a:rPr lang="fr-FR" sz="1000" err="1">
                <a:latin typeface="+mn-lt"/>
                <a:ea typeface="+mn-ea"/>
              </a:rPr>
              <a:t>Treatment</a:t>
            </a:r>
            <a:r>
              <a:rPr lang="fr-FR" sz="1000">
                <a:latin typeface="+mn-lt"/>
                <a:ea typeface="+mn-ea"/>
              </a:rPr>
              <a:t> A</a:t>
            </a:r>
          </a:p>
        </p:txBody>
      </p:sp>
      <p:sp>
        <p:nvSpPr>
          <p:cNvPr id="8" name="ZoneTexte 7">
            <a:extLst>
              <a:ext uri="{FF2B5EF4-FFF2-40B4-BE49-F238E27FC236}">
                <a16:creationId xmlns:a16="http://schemas.microsoft.com/office/drawing/2014/main" id="{245C6E46-68B0-4851-9541-517F17FF288B}"/>
              </a:ext>
            </a:extLst>
          </p:cNvPr>
          <p:cNvSpPr txBox="1"/>
          <p:nvPr/>
        </p:nvSpPr>
        <p:spPr>
          <a:xfrm>
            <a:off x="4605338" y="2057400"/>
            <a:ext cx="1046162" cy="153988"/>
          </a:xfrm>
          <a:prstGeom prst="rect">
            <a:avLst/>
          </a:prstGeom>
          <a:solidFill>
            <a:schemeClr val="bg1"/>
          </a:solidFill>
        </p:spPr>
        <p:txBody>
          <a:bodyPr lIns="72000" tIns="0" rIns="72000" bIns="0" anchor="ctr">
            <a:spAutoFit/>
          </a:bodyPr>
          <a:lstStyle/>
          <a:p>
            <a:pPr>
              <a:defRPr/>
            </a:pPr>
            <a:r>
              <a:rPr lang="fr-FR" sz="1000" err="1">
                <a:latin typeface="+mn-lt"/>
                <a:ea typeface="+mn-ea"/>
              </a:rPr>
              <a:t>Treatment</a:t>
            </a:r>
            <a:r>
              <a:rPr lang="fr-FR" sz="1000">
                <a:latin typeface="+mn-lt"/>
                <a:ea typeface="+mn-ea"/>
              </a:rPr>
              <a:t> B</a:t>
            </a:r>
          </a:p>
        </p:txBody>
      </p:sp>
    </p:spTree>
    <p:extLst>
      <p:ext uri="{BB962C8B-B14F-4D97-AF65-F5344CB8AC3E}">
        <p14:creationId xmlns:p14="http://schemas.microsoft.com/office/powerpoint/2010/main" val="836852104"/>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498" name="Object 2">
            <a:extLst>
              <a:ext uri="{FF2B5EF4-FFF2-40B4-BE49-F238E27FC236}">
                <a16:creationId xmlns:a16="http://schemas.microsoft.com/office/drawing/2014/main" id="{CB95484B-8B8E-461D-A403-1615F56678AF}"/>
              </a:ext>
            </a:extLst>
          </p:cNvPr>
          <p:cNvGraphicFramePr>
            <a:graphicFrameLocks noChangeAspect="1"/>
          </p:cNvGraphicFramePr>
          <p:nvPr/>
        </p:nvGraphicFramePr>
        <p:xfrm>
          <a:off x="76200" y="2209800"/>
          <a:ext cx="8991600" cy="3246438"/>
        </p:xfrm>
        <a:graphic>
          <a:graphicData uri="http://schemas.openxmlformats.org/presentationml/2006/ole">
            <mc:AlternateContent xmlns:mc="http://schemas.openxmlformats.org/markup-compatibility/2006">
              <mc:Choice xmlns:v="urn:schemas-microsoft-com:vml" Requires="v">
                <p:oleObj name="Feuille de calcul" r:id="rId2" imgW="4791572" imgH="2038591" progId="Excel.Sheet.8">
                  <p:embed/>
                </p:oleObj>
              </mc:Choice>
              <mc:Fallback>
                <p:oleObj name="Feuille de calcul" r:id="rId2" imgW="4791572" imgH="2038591" progId="Excel.Sheet.8">
                  <p:embed/>
                  <p:pic>
                    <p:nvPicPr>
                      <p:cNvPr id="106498" name="Object 2">
                        <a:extLst>
                          <a:ext uri="{FF2B5EF4-FFF2-40B4-BE49-F238E27FC236}">
                            <a16:creationId xmlns:a16="http://schemas.microsoft.com/office/drawing/2014/main" id="{CB95484B-8B8E-461D-A403-1615F566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209800"/>
                        <a:ext cx="8991600" cy="324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06499" name="Rectangle 3">
            <a:extLst>
              <a:ext uri="{FF2B5EF4-FFF2-40B4-BE49-F238E27FC236}">
                <a16:creationId xmlns:a16="http://schemas.microsoft.com/office/drawing/2014/main" id="{6D677A28-BA76-45E3-9E24-657B82D31914}"/>
              </a:ext>
            </a:extLst>
          </p:cNvPr>
          <p:cNvSpPr>
            <a:spLocks noGrp="1" noChangeArrowheads="1"/>
          </p:cNvSpPr>
          <p:nvPr>
            <p:ph type="title"/>
          </p:nvPr>
        </p:nvSpPr>
        <p:spPr/>
        <p:txBody>
          <a:bodyPr/>
          <a:lstStyle/>
          <a:p>
            <a:pPr eaLnBrk="1" hangingPunct="1"/>
            <a:r>
              <a:rPr lang="fr-FR" altLang="fr-FR"/>
              <a:t>Biais maximum</a:t>
            </a:r>
          </a:p>
        </p:txBody>
      </p:sp>
      <p:sp>
        <p:nvSpPr>
          <p:cNvPr id="106500" name="Text Box 4">
            <a:extLst>
              <a:ext uri="{FF2B5EF4-FFF2-40B4-BE49-F238E27FC236}">
                <a16:creationId xmlns:a16="http://schemas.microsoft.com/office/drawing/2014/main" id="{7770670A-8387-4594-874D-55B986E7EE0C}"/>
              </a:ext>
            </a:extLst>
          </p:cNvPr>
          <p:cNvSpPr txBox="1">
            <a:spLocks noChangeArrowheads="1"/>
          </p:cNvSpPr>
          <p:nvPr/>
        </p:nvSpPr>
        <p:spPr bwMode="auto">
          <a:xfrm>
            <a:off x="5491163" y="5649913"/>
            <a:ext cx="184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90000"/>
              <a:buFont typeface="Wingdings" panose="05000000000000000000" pitchFamily="2" charset="2"/>
              <a:buChar char="n"/>
              <a:defRPr sz="24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9pPr>
          </a:lstStyle>
          <a:p>
            <a:pPr>
              <a:spcBef>
                <a:spcPct val="0"/>
              </a:spcBef>
              <a:buClrTx/>
              <a:buSzTx/>
              <a:buFontTx/>
              <a:buNone/>
            </a:pPr>
            <a:endParaRPr lang="fr-FR" altLang="fr-FR" sz="1200">
              <a:latin typeface="Arial" panose="020B0604020202020204" pitchFamily="34" charset="0"/>
            </a:endParaRPr>
          </a:p>
        </p:txBody>
      </p:sp>
    </p:spTree>
    <p:extLst>
      <p:ext uri="{BB962C8B-B14F-4D97-AF65-F5344CB8AC3E}">
        <p14:creationId xmlns:p14="http://schemas.microsoft.com/office/powerpoint/2010/main" val="4280615463"/>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fig1">
            <a:extLst>
              <a:ext uri="{FF2B5EF4-FFF2-40B4-BE49-F238E27FC236}">
                <a16:creationId xmlns:a16="http://schemas.microsoft.com/office/drawing/2014/main" id="{2E63D7BC-FAC0-4E20-B1E9-CDF37C61B8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041400"/>
            <a:ext cx="8280400" cy="481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3" name="Text Box 3">
            <a:extLst>
              <a:ext uri="{FF2B5EF4-FFF2-40B4-BE49-F238E27FC236}">
                <a16:creationId xmlns:a16="http://schemas.microsoft.com/office/drawing/2014/main" id="{D7487C5A-71EF-4612-8557-F16BF2F53542}"/>
              </a:ext>
            </a:extLst>
          </p:cNvPr>
          <p:cNvSpPr txBox="1">
            <a:spLocks noChangeArrowheads="1"/>
          </p:cNvSpPr>
          <p:nvPr/>
        </p:nvSpPr>
        <p:spPr bwMode="auto">
          <a:xfrm>
            <a:off x="879475" y="423863"/>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90000"/>
              <a:buFont typeface="Wingdings" panose="05000000000000000000" pitchFamily="2" charset="2"/>
              <a:buChar char="n"/>
              <a:defRPr sz="24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SzTx/>
              <a:buFontTx/>
              <a:buNone/>
            </a:pPr>
            <a:r>
              <a:rPr lang="nb-NO" altLang="fr-FR" sz="1800">
                <a:latin typeface="Arial" panose="020B0604020202020204" pitchFamily="34" charset="0"/>
              </a:rPr>
              <a:t>MMSE</a:t>
            </a:r>
            <a:endParaRPr lang="en-US" altLang="fr-FR" sz="1800">
              <a:latin typeface="Arial" panose="020B0604020202020204" pitchFamily="34" charset="0"/>
            </a:endParaRPr>
          </a:p>
        </p:txBody>
      </p:sp>
      <p:sp>
        <p:nvSpPr>
          <p:cNvPr id="3" name="ZoneTexte 2">
            <a:extLst>
              <a:ext uri="{FF2B5EF4-FFF2-40B4-BE49-F238E27FC236}">
                <a16:creationId xmlns:a16="http://schemas.microsoft.com/office/drawing/2014/main" id="{DC5CDD0F-67F3-4518-8849-481022C648D3}"/>
              </a:ext>
            </a:extLst>
          </p:cNvPr>
          <p:cNvSpPr txBox="1"/>
          <p:nvPr/>
        </p:nvSpPr>
        <p:spPr>
          <a:xfrm>
            <a:off x="323850" y="5281613"/>
            <a:ext cx="1152525" cy="307975"/>
          </a:xfrm>
          <a:prstGeom prst="rect">
            <a:avLst/>
          </a:prstGeom>
          <a:solidFill>
            <a:schemeClr val="bg1"/>
          </a:solidFill>
          <a:ln>
            <a:noFill/>
          </a:ln>
        </p:spPr>
        <p:txBody>
          <a:bodyPr>
            <a:spAutoFit/>
          </a:bodyPr>
          <a:lstStyle/>
          <a:p>
            <a:pPr>
              <a:defRPr/>
            </a:pPr>
            <a:r>
              <a:rPr lang="fr-FR" sz="1400" err="1">
                <a:latin typeface="+mn-lt"/>
                <a:ea typeface="+mn-ea"/>
              </a:rPr>
              <a:t>Treatment</a:t>
            </a:r>
            <a:r>
              <a:rPr lang="fr-FR" sz="1400">
                <a:latin typeface="+mn-lt"/>
                <a:ea typeface="+mn-ea"/>
              </a:rPr>
              <a:t> A</a:t>
            </a:r>
          </a:p>
        </p:txBody>
      </p:sp>
      <p:sp>
        <p:nvSpPr>
          <p:cNvPr id="107525" name="Rectangle 1">
            <a:extLst>
              <a:ext uri="{FF2B5EF4-FFF2-40B4-BE49-F238E27FC236}">
                <a16:creationId xmlns:a16="http://schemas.microsoft.com/office/drawing/2014/main" id="{C3A794C5-97FD-4891-B3D9-57B3FA157560}"/>
              </a:ext>
            </a:extLst>
          </p:cNvPr>
          <p:cNvSpPr>
            <a:spLocks noChangeArrowheads="1"/>
          </p:cNvSpPr>
          <p:nvPr/>
        </p:nvSpPr>
        <p:spPr bwMode="auto">
          <a:xfrm>
            <a:off x="2051050" y="3573463"/>
            <a:ext cx="1657350" cy="79216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triangle" w="lg" len="med"/>
              </a14:hiddenLine>
            </a:ext>
          </a:extLst>
        </p:spPr>
        <p:txBody>
          <a:bodyPr wrap="none"/>
          <a:lstStyle>
            <a:lvl1pPr>
              <a:spcBef>
                <a:spcPct val="20000"/>
              </a:spcBef>
              <a:buClr>
                <a:schemeClr val="accent2"/>
              </a:buClr>
              <a:buSzPct val="90000"/>
              <a:buFont typeface="Wingdings" panose="05000000000000000000" pitchFamily="2" charset="2"/>
              <a:buChar char="n"/>
              <a:defRPr sz="24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9pPr>
          </a:lstStyle>
          <a:p>
            <a:pPr>
              <a:spcBef>
                <a:spcPct val="0"/>
              </a:spcBef>
              <a:buClrTx/>
              <a:buSzTx/>
              <a:buFontTx/>
              <a:buNone/>
            </a:pPr>
            <a:endParaRPr lang="fr-FR" altLang="fr-FR">
              <a:latin typeface="Times New Roman" panose="02020603050405020304" pitchFamily="18" charset="0"/>
            </a:endParaRPr>
          </a:p>
        </p:txBody>
      </p:sp>
    </p:spTree>
    <p:extLst>
      <p:ext uri="{BB962C8B-B14F-4D97-AF65-F5344CB8AC3E}">
        <p14:creationId xmlns:p14="http://schemas.microsoft.com/office/powerpoint/2010/main" val="1765765020"/>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DB8C8338-7AF2-4AB1-AD99-98A7F32DFD47}"/>
              </a:ext>
            </a:extLst>
          </p:cNvPr>
          <p:cNvSpPr>
            <a:spLocks noGrp="1" noChangeArrowheads="1"/>
          </p:cNvSpPr>
          <p:nvPr>
            <p:ph type="title"/>
          </p:nvPr>
        </p:nvSpPr>
        <p:spPr>
          <a:xfrm>
            <a:off x="755650" y="1989138"/>
            <a:ext cx="7772400" cy="1362075"/>
          </a:xfrm>
        </p:spPr>
        <p:txBody>
          <a:bodyPr/>
          <a:lstStyle/>
          <a:p>
            <a:pPr eaLnBrk="1" hangingPunct="1">
              <a:defRPr/>
            </a:pPr>
            <a:r>
              <a:rPr lang="fr-FR">
                <a:ea typeface="+mj-ea"/>
              </a:rPr>
              <a:t>Pertinence clinique</a:t>
            </a:r>
          </a:p>
        </p:txBody>
      </p:sp>
      <p:sp>
        <p:nvSpPr>
          <p:cNvPr id="109571" name="Espace réservé du texte 1">
            <a:extLst>
              <a:ext uri="{FF2B5EF4-FFF2-40B4-BE49-F238E27FC236}">
                <a16:creationId xmlns:a16="http://schemas.microsoft.com/office/drawing/2014/main" id="{7E3AFA88-E69F-4E0A-851D-BCCF27A30074}"/>
              </a:ext>
            </a:extLst>
          </p:cNvPr>
          <p:cNvSpPr>
            <a:spLocks noGrp="1"/>
          </p:cNvSpPr>
          <p:nvPr>
            <p:ph type="body" idx="1"/>
          </p:nvPr>
        </p:nvSpPr>
        <p:spPr>
          <a:xfrm>
            <a:off x="755650" y="3573463"/>
            <a:ext cx="7772400" cy="1355725"/>
          </a:xfrm>
        </p:spPr>
        <p:txBody>
          <a:bodyPr/>
          <a:lstStyle/>
          <a:p>
            <a:pPr eaLnBrk="1" hangingPunct="1"/>
            <a:endParaRPr lang="fr-FR" altLang="fr-FR"/>
          </a:p>
        </p:txBody>
      </p:sp>
    </p:spTree>
    <p:extLst>
      <p:ext uri="{BB962C8B-B14F-4D97-AF65-F5344CB8AC3E}">
        <p14:creationId xmlns:p14="http://schemas.microsoft.com/office/powerpoint/2010/main" val="4239067169"/>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re 1">
            <a:extLst>
              <a:ext uri="{FF2B5EF4-FFF2-40B4-BE49-F238E27FC236}">
                <a16:creationId xmlns:a16="http://schemas.microsoft.com/office/drawing/2014/main" id="{24341BBF-33F8-47B2-AFD3-10729EA1C982}"/>
              </a:ext>
            </a:extLst>
          </p:cNvPr>
          <p:cNvSpPr>
            <a:spLocks noGrp="1"/>
          </p:cNvSpPr>
          <p:nvPr>
            <p:ph type="title"/>
          </p:nvPr>
        </p:nvSpPr>
        <p:spPr/>
        <p:txBody>
          <a:bodyPr/>
          <a:lstStyle/>
          <a:p>
            <a:pPr eaLnBrk="1" hangingPunct="1"/>
            <a:r>
              <a:rPr lang="fr-FR" altLang="fr-FR"/>
              <a:t>La pertinence clinique du résultat</a:t>
            </a:r>
          </a:p>
        </p:txBody>
      </p:sp>
      <p:sp>
        <p:nvSpPr>
          <p:cNvPr id="110595" name="Espace réservé du contenu 2">
            <a:extLst>
              <a:ext uri="{FF2B5EF4-FFF2-40B4-BE49-F238E27FC236}">
                <a16:creationId xmlns:a16="http://schemas.microsoft.com/office/drawing/2014/main" id="{9526EBFB-033E-45F4-8E3B-936AD3C63707}"/>
              </a:ext>
            </a:extLst>
          </p:cNvPr>
          <p:cNvSpPr>
            <a:spLocks noGrp="1"/>
          </p:cNvSpPr>
          <p:nvPr>
            <p:ph idx="1"/>
          </p:nvPr>
        </p:nvSpPr>
        <p:spPr/>
        <p:txBody>
          <a:bodyPr/>
          <a:lstStyle/>
          <a:p>
            <a:pPr marL="0" indent="0" eaLnBrk="1" hangingPunct="1">
              <a:buFont typeface="Wingdings" panose="05000000000000000000" pitchFamily="2" charset="2"/>
              <a:buNone/>
            </a:pPr>
            <a:r>
              <a:rPr lang="fr-FR" altLang="fr-FR"/>
              <a:t>dépend de :</a:t>
            </a:r>
          </a:p>
          <a:p>
            <a:pPr marL="0" indent="0" eaLnBrk="1" hangingPunct="1"/>
            <a:endParaRPr lang="fr-FR" altLang="fr-FR"/>
          </a:p>
          <a:p>
            <a:pPr marL="0" indent="0" eaLnBrk="1" hangingPunct="1"/>
            <a:r>
              <a:rPr lang="fr-FR" altLang="fr-FR"/>
              <a:t>Pertinence du comparateur</a:t>
            </a:r>
          </a:p>
          <a:p>
            <a:pPr marL="0" indent="0" eaLnBrk="1" hangingPunct="1"/>
            <a:r>
              <a:rPr lang="fr-FR" altLang="fr-FR"/>
              <a:t>Pertinence du critère de jugement</a:t>
            </a:r>
          </a:p>
          <a:p>
            <a:pPr marL="0" indent="0" eaLnBrk="1" hangingPunct="1"/>
            <a:r>
              <a:rPr lang="fr-FR" altLang="fr-FR"/>
              <a:t>Pertinence de la taille de l’effet</a:t>
            </a:r>
          </a:p>
          <a:p>
            <a:pPr marL="0" indent="0" eaLnBrk="1" hangingPunct="1"/>
            <a:endParaRPr lang="fr-FR" altLang="fr-FR"/>
          </a:p>
          <a:p>
            <a:pPr marL="0" indent="0" eaLnBrk="1" hangingPunct="1"/>
            <a:r>
              <a:rPr lang="fr-FR" altLang="fr-FR"/>
              <a:t>Pertinence des patients étudiés</a:t>
            </a:r>
          </a:p>
          <a:p>
            <a:pPr marL="0" indent="0" eaLnBrk="1" hangingPunct="1"/>
            <a:endParaRPr lang="fr-FR" altLang="fr-FR"/>
          </a:p>
          <a:p>
            <a:pPr marL="0" indent="0" eaLnBrk="1" hangingPunct="1"/>
            <a:r>
              <a:rPr lang="fr-FR" altLang="fr-FR"/>
              <a:t>De la balance bénéfice – risque </a:t>
            </a:r>
          </a:p>
          <a:p>
            <a:pPr marL="0" indent="0" eaLnBrk="1" hangingPunct="1"/>
            <a:endParaRPr lang="fr-FR" altLang="fr-FR"/>
          </a:p>
        </p:txBody>
      </p:sp>
    </p:spTree>
    <p:extLst>
      <p:ext uri="{BB962C8B-B14F-4D97-AF65-F5344CB8AC3E}">
        <p14:creationId xmlns:p14="http://schemas.microsoft.com/office/powerpoint/2010/main" val="215988026"/>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6F3579B0-9A89-405A-B4DB-7FC2BC0427EB}"/>
              </a:ext>
            </a:extLst>
          </p:cNvPr>
          <p:cNvSpPr>
            <a:spLocks noGrp="1" noChangeArrowheads="1"/>
          </p:cNvSpPr>
          <p:nvPr>
            <p:ph type="title"/>
          </p:nvPr>
        </p:nvSpPr>
        <p:spPr/>
        <p:txBody>
          <a:bodyPr/>
          <a:lstStyle/>
          <a:p>
            <a:pPr eaLnBrk="1" hangingPunct="1"/>
            <a:r>
              <a:rPr lang="fr-FR" altLang="fr-FR"/>
              <a:t>Traitement du groupe contrôle</a:t>
            </a:r>
          </a:p>
        </p:txBody>
      </p:sp>
      <p:sp>
        <p:nvSpPr>
          <p:cNvPr id="120835" name="Rectangle 3">
            <a:extLst>
              <a:ext uri="{FF2B5EF4-FFF2-40B4-BE49-F238E27FC236}">
                <a16:creationId xmlns:a16="http://schemas.microsoft.com/office/drawing/2014/main" id="{C4C0A8D8-B6CE-4341-AD4B-FB38FE6686E5}"/>
              </a:ext>
            </a:extLst>
          </p:cNvPr>
          <p:cNvSpPr>
            <a:spLocks noGrp="1" noChangeArrowheads="1"/>
          </p:cNvSpPr>
          <p:nvPr>
            <p:ph idx="1"/>
          </p:nvPr>
        </p:nvSpPr>
        <p:spPr/>
        <p:txBody>
          <a:bodyPr/>
          <a:lstStyle/>
          <a:p>
            <a:pPr eaLnBrk="1" hangingPunct="1"/>
            <a:r>
              <a:rPr lang="fr-FR" altLang="fr-FR"/>
              <a:t>Placebo</a:t>
            </a:r>
          </a:p>
          <a:p>
            <a:pPr lvl="1" eaLnBrk="1" hangingPunct="1"/>
            <a:r>
              <a:rPr lang="fr-FR" altLang="fr-FR"/>
              <a:t>en l’absence de traitement de référence</a:t>
            </a:r>
          </a:p>
          <a:p>
            <a:pPr eaLnBrk="1" hangingPunct="1"/>
            <a:r>
              <a:rPr lang="fr-FR" altLang="fr-FR"/>
              <a:t>Traitement de référence </a:t>
            </a:r>
          </a:p>
          <a:p>
            <a:pPr lvl="1" eaLnBrk="1" hangingPunct="1"/>
            <a:r>
              <a:rPr lang="fr-FR" altLang="fr-FR"/>
              <a:t>si déjà validé contre placebo</a:t>
            </a:r>
          </a:p>
          <a:p>
            <a:pPr lvl="2" eaLnBrk="1" hangingPunct="1"/>
            <a:r>
              <a:rPr lang="fr-FR" altLang="fr-FR"/>
              <a:t>choix acceptable ?</a:t>
            </a:r>
          </a:p>
          <a:p>
            <a:pPr lvl="2" eaLnBrk="1" hangingPunct="1"/>
            <a:r>
              <a:rPr lang="fr-FR" altLang="fr-FR"/>
              <a:t>traitement optimal (posologie, administration) ?</a:t>
            </a:r>
          </a:p>
          <a:p>
            <a:pPr lvl="1" eaLnBrk="1" hangingPunct="1"/>
            <a:endParaRPr lang="fr-FR" altLang="fr-FR"/>
          </a:p>
          <a:p>
            <a:pPr eaLnBrk="1" hangingPunct="1"/>
            <a:r>
              <a:rPr lang="fr-FR" altLang="fr-FR"/>
              <a:t>Placebo + traitement de référence </a:t>
            </a:r>
          </a:p>
          <a:p>
            <a:pPr lvl="1" eaLnBrk="1" hangingPunct="1"/>
            <a:r>
              <a:rPr lang="fr-FR" altLang="fr-FR"/>
              <a:t>2 groupes contrôles différents si « traitement de référence » mal validé</a:t>
            </a:r>
          </a:p>
        </p:txBody>
      </p:sp>
    </p:spTree>
    <p:extLst>
      <p:ext uri="{BB962C8B-B14F-4D97-AF65-F5344CB8AC3E}">
        <p14:creationId xmlns:p14="http://schemas.microsoft.com/office/powerpoint/2010/main" val="3301475897"/>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97EF5B81-070E-4F5E-8078-53D08EE1040E}"/>
              </a:ext>
            </a:extLst>
          </p:cNvPr>
          <p:cNvSpPr>
            <a:spLocks noGrp="1" noChangeArrowheads="1"/>
          </p:cNvSpPr>
          <p:nvPr>
            <p:ph type="title"/>
          </p:nvPr>
        </p:nvSpPr>
        <p:spPr/>
        <p:txBody>
          <a:bodyPr/>
          <a:lstStyle/>
          <a:p>
            <a:pPr eaLnBrk="1" hangingPunct="1"/>
            <a:r>
              <a:rPr lang="fr-FR" altLang="fr-FR"/>
              <a:t>Critères de jugement</a:t>
            </a:r>
          </a:p>
        </p:txBody>
      </p:sp>
      <p:sp>
        <p:nvSpPr>
          <p:cNvPr id="121859" name="Rectangle 3">
            <a:extLst>
              <a:ext uri="{FF2B5EF4-FFF2-40B4-BE49-F238E27FC236}">
                <a16:creationId xmlns:a16="http://schemas.microsoft.com/office/drawing/2014/main" id="{72B3E373-23F8-4225-B05F-E4F2EF6AAC9E}"/>
              </a:ext>
            </a:extLst>
          </p:cNvPr>
          <p:cNvSpPr>
            <a:spLocks noGrp="1" noChangeArrowheads="1"/>
          </p:cNvSpPr>
          <p:nvPr>
            <p:ph idx="1"/>
          </p:nvPr>
        </p:nvSpPr>
        <p:spPr/>
        <p:txBody>
          <a:bodyPr/>
          <a:lstStyle/>
          <a:p>
            <a:pPr eaLnBrk="1" hangingPunct="1"/>
            <a:r>
              <a:rPr lang="fr-FR" altLang="fr-FR"/>
              <a:t>Pertinence du critère principal d’évaluation</a:t>
            </a:r>
          </a:p>
          <a:p>
            <a:pPr lvl="1" eaLnBrk="1" hangingPunct="1"/>
            <a:r>
              <a:rPr lang="fr-FR" altLang="fr-FR"/>
              <a:t>Critère clinique </a:t>
            </a:r>
          </a:p>
          <a:p>
            <a:pPr lvl="1" eaLnBrk="1" hangingPunct="1"/>
            <a:r>
              <a:rPr lang="fr-FR" altLang="fr-FR"/>
              <a:t>Et non pas critère intermédiaire</a:t>
            </a:r>
          </a:p>
          <a:p>
            <a:pPr lvl="1" eaLnBrk="1" hangingPunct="1"/>
            <a:endParaRPr lang="fr-FR" altLang="fr-FR"/>
          </a:p>
          <a:p>
            <a:pPr lvl="1" eaLnBrk="1" hangingPunct="1"/>
            <a:endParaRPr lang="fr-FR" altLang="fr-FR"/>
          </a:p>
          <a:p>
            <a:pPr eaLnBrk="1" hangingPunct="1"/>
            <a:r>
              <a:rPr lang="fr-FR" altLang="fr-FR"/>
              <a:t>Critères cliniques</a:t>
            </a:r>
          </a:p>
          <a:p>
            <a:pPr eaLnBrk="1" hangingPunct="1"/>
            <a:r>
              <a:rPr lang="fr-FR" altLang="fr-FR"/>
              <a:t>Critères intermédiaires</a:t>
            </a:r>
          </a:p>
          <a:p>
            <a:pPr eaLnBrk="1" hangingPunct="1"/>
            <a:r>
              <a:rPr lang="fr-FR" altLang="fr-FR"/>
              <a:t>Critères de substitution</a:t>
            </a:r>
          </a:p>
          <a:p>
            <a:pPr lvl="1" eaLnBrk="1" hangingPunct="1"/>
            <a:r>
              <a:rPr lang="fr-FR" altLang="fr-FR"/>
              <a:t>succès sur CS </a:t>
            </a:r>
            <a:r>
              <a:rPr lang="fr-FR" altLang="fr-FR">
                <a:sym typeface="Wingdings" panose="05000000000000000000" pitchFamily="2" charset="2"/>
              </a:rPr>
              <a:t> succès critère clinique !</a:t>
            </a:r>
            <a:endParaRPr lang="fr-FR" altLang="fr-FR"/>
          </a:p>
          <a:p>
            <a:pPr eaLnBrk="1" hangingPunct="1"/>
            <a:endParaRPr lang="fr-FR" altLang="fr-FR"/>
          </a:p>
        </p:txBody>
      </p:sp>
    </p:spTree>
    <p:extLst>
      <p:ext uri="{BB962C8B-B14F-4D97-AF65-F5344CB8AC3E}">
        <p14:creationId xmlns:p14="http://schemas.microsoft.com/office/powerpoint/2010/main" val="92717500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7D39DB3-5643-4C18-8242-5C180AF3C4DB}"/>
              </a:ext>
            </a:extLst>
          </p:cNvPr>
          <p:cNvSpPr>
            <a:spLocks noGrp="1"/>
          </p:cNvSpPr>
          <p:nvPr>
            <p:ph type="title"/>
          </p:nvPr>
        </p:nvSpPr>
        <p:spPr/>
        <p:txBody>
          <a:bodyPr/>
          <a:lstStyle/>
          <a:p>
            <a:r>
              <a:rPr lang="fr-FR" dirty="0"/>
              <a:t>Lecture critique</a:t>
            </a:r>
          </a:p>
        </p:txBody>
      </p:sp>
      <p:sp>
        <p:nvSpPr>
          <p:cNvPr id="5" name="Espace réservé du texte 4">
            <a:extLst>
              <a:ext uri="{FF2B5EF4-FFF2-40B4-BE49-F238E27FC236}">
                <a16:creationId xmlns:a16="http://schemas.microsoft.com/office/drawing/2014/main" id="{80E6BA0D-265F-4EBD-B332-BE844565FAE6}"/>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132818459"/>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1260092" y="1571625"/>
            <a:ext cx="6623815" cy="2547339"/>
          </a:xfrm>
          <a:prstGeom prst="rect">
            <a:avLst/>
          </a:prstGeom>
        </p:spPr>
      </p:pic>
    </p:spTree>
    <p:extLst>
      <p:ext uri="{BB962C8B-B14F-4D97-AF65-F5344CB8AC3E}">
        <p14:creationId xmlns:p14="http://schemas.microsoft.com/office/powerpoint/2010/main" val="1469251836"/>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dirty="0"/>
              <a:t>La </a:t>
            </a:r>
            <a:r>
              <a:rPr lang="fr-FR" dirty="0" err="1"/>
              <a:t>niacin</a:t>
            </a:r>
            <a:r>
              <a:rPr lang="fr-FR" dirty="0"/>
              <a:t> est un hypocholestérolémiant</a:t>
            </a:r>
          </a:p>
        </p:txBody>
      </p:sp>
      <p:sp>
        <p:nvSpPr>
          <p:cNvPr id="3" name="Espace réservé du contenu 2"/>
          <p:cNvSpPr>
            <a:spLocks noGrp="1"/>
          </p:cNvSpPr>
          <p:nvPr>
            <p:ph idx="1"/>
            <p:custDataLst>
              <p:tags r:id="rId2"/>
            </p:custDataLst>
          </p:nvPr>
        </p:nvSpPr>
        <p:spPr/>
        <p:txBody>
          <a:bodyPr/>
          <a:lstStyle/>
          <a:p>
            <a:endParaRPr lang="fr-FR"/>
          </a:p>
        </p:txBody>
      </p:sp>
      <p:pic>
        <p:nvPicPr>
          <p:cNvPr id="4" name="Image 3"/>
          <p:cNvPicPr>
            <a:picLocks noChangeAspect="1"/>
          </p:cNvPicPr>
          <p:nvPr>
            <p:custDataLst>
              <p:tags r:id="rId3"/>
            </p:custDataLst>
          </p:nvPr>
        </p:nvPicPr>
        <p:blipFill>
          <a:blip r:embed="rId5"/>
          <a:stretch>
            <a:fillRect/>
          </a:stretch>
        </p:blipFill>
        <p:spPr>
          <a:xfrm>
            <a:off x="100941" y="2125578"/>
            <a:ext cx="8942117" cy="3142248"/>
          </a:xfrm>
          <a:prstGeom prst="rect">
            <a:avLst/>
          </a:prstGeom>
        </p:spPr>
      </p:pic>
    </p:spTree>
    <p:extLst>
      <p:ext uri="{BB962C8B-B14F-4D97-AF65-F5344CB8AC3E}">
        <p14:creationId xmlns:p14="http://schemas.microsoft.com/office/powerpoint/2010/main" val="1770548709"/>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dirty="0"/>
              <a:t>Pas de bénéfice clinique démontré pour la </a:t>
            </a:r>
            <a:r>
              <a:rPr lang="fr-FR" dirty="0" err="1"/>
              <a:t>niacin</a:t>
            </a:r>
            <a:endParaRPr lang="fr-FR" dirty="0"/>
          </a:p>
        </p:txBody>
      </p:sp>
      <p:sp>
        <p:nvSpPr>
          <p:cNvPr id="3" name="Espace réservé du contenu 2"/>
          <p:cNvSpPr>
            <a:spLocks noGrp="1"/>
          </p:cNvSpPr>
          <p:nvPr>
            <p:ph idx="1"/>
            <p:custDataLst>
              <p:tags r:id="rId2"/>
            </p:custDataLst>
          </p:nvPr>
        </p:nvSpPr>
        <p:spPr/>
        <p:txBody>
          <a:bodyPr/>
          <a:lstStyle/>
          <a:p>
            <a:endParaRPr lang="fr-FR"/>
          </a:p>
        </p:txBody>
      </p:sp>
      <p:pic>
        <p:nvPicPr>
          <p:cNvPr id="4" name="Image 3"/>
          <p:cNvPicPr>
            <a:picLocks noChangeAspect="1"/>
          </p:cNvPicPr>
          <p:nvPr>
            <p:custDataLst>
              <p:tags r:id="rId3"/>
            </p:custDataLst>
          </p:nvPr>
        </p:nvPicPr>
        <p:blipFill>
          <a:blip r:embed="rId5"/>
          <a:stretch>
            <a:fillRect/>
          </a:stretch>
        </p:blipFill>
        <p:spPr>
          <a:xfrm>
            <a:off x="739774" y="1071565"/>
            <a:ext cx="7569201" cy="5461001"/>
          </a:xfrm>
          <a:prstGeom prst="rect">
            <a:avLst/>
          </a:prstGeom>
        </p:spPr>
      </p:pic>
    </p:spTree>
    <p:extLst>
      <p:ext uri="{BB962C8B-B14F-4D97-AF65-F5344CB8AC3E}">
        <p14:creationId xmlns:p14="http://schemas.microsoft.com/office/powerpoint/2010/main" val="2889568490"/>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D1E15FB5-67E6-4AA0-B50B-8B85460D1071}"/>
              </a:ext>
            </a:extLst>
          </p:cNvPr>
          <p:cNvSpPr>
            <a:spLocks noGrp="1" noChangeArrowheads="1"/>
          </p:cNvSpPr>
          <p:nvPr>
            <p:ph type="title"/>
          </p:nvPr>
        </p:nvSpPr>
        <p:spPr/>
        <p:txBody>
          <a:bodyPr/>
          <a:lstStyle/>
          <a:p>
            <a:pPr eaLnBrk="1" hangingPunct="1"/>
            <a:r>
              <a:rPr lang="fr-FR" altLang="fr-FR"/>
              <a:t>Pertinence de l'outil de mesure</a:t>
            </a:r>
          </a:p>
        </p:txBody>
      </p:sp>
      <p:sp>
        <p:nvSpPr>
          <p:cNvPr id="123907" name="Rectangle 3">
            <a:extLst>
              <a:ext uri="{FF2B5EF4-FFF2-40B4-BE49-F238E27FC236}">
                <a16:creationId xmlns:a16="http://schemas.microsoft.com/office/drawing/2014/main" id="{F8446DEF-B678-4A46-B140-EF4D0815F4B4}"/>
              </a:ext>
            </a:extLst>
          </p:cNvPr>
          <p:cNvSpPr>
            <a:spLocks noGrp="1" noChangeArrowheads="1"/>
          </p:cNvSpPr>
          <p:nvPr>
            <p:ph idx="1"/>
          </p:nvPr>
        </p:nvSpPr>
        <p:spPr/>
        <p:txBody>
          <a:bodyPr/>
          <a:lstStyle/>
          <a:p>
            <a:pPr eaLnBrk="1" hangingPunct="1"/>
            <a:r>
              <a:rPr lang="fr-FR" altLang="fr-FR"/>
              <a:t>Artériopathie des membres inférieurs</a:t>
            </a:r>
          </a:p>
          <a:p>
            <a:pPr eaLnBrk="1" hangingPunct="1"/>
            <a:r>
              <a:rPr lang="fr-FR" altLang="fr-FR"/>
              <a:t>Mesure du périmètre de marche</a:t>
            </a:r>
          </a:p>
          <a:p>
            <a:pPr lvl="1" eaLnBrk="1" hangingPunct="1"/>
            <a:r>
              <a:rPr lang="fr-FR" altLang="fr-FR"/>
              <a:t>augmentation significative de 20 m</a:t>
            </a:r>
          </a:p>
          <a:p>
            <a:pPr lvl="1" eaLnBrk="1" hangingPunct="1"/>
            <a:r>
              <a:rPr lang="fr-FR" altLang="fr-FR"/>
              <a:t>quel est le service médical rendu au patient ?</a:t>
            </a:r>
          </a:p>
          <a:p>
            <a:pPr lvl="1" eaLnBrk="1" hangingPunct="1"/>
            <a:r>
              <a:rPr lang="fr-FR" altLang="fr-FR"/>
              <a:t>Quel intérêt de passer de 200m à 220m</a:t>
            </a:r>
          </a:p>
          <a:p>
            <a:pPr eaLnBrk="1" hangingPunct="1"/>
            <a:r>
              <a:rPr lang="fr-FR" altLang="fr-FR"/>
              <a:t>Fréquence du succès</a:t>
            </a:r>
          </a:p>
          <a:p>
            <a:pPr lvl="1" eaLnBrk="1" hangingPunct="1"/>
            <a:r>
              <a:rPr lang="fr-FR" altLang="fr-FR"/>
              <a:t>fréquence des patients retrouvant sous traitement un périmètre de marche de 500m</a:t>
            </a:r>
          </a:p>
        </p:txBody>
      </p:sp>
    </p:spTree>
    <p:extLst>
      <p:ext uri="{BB962C8B-B14F-4D97-AF65-F5344CB8AC3E}">
        <p14:creationId xmlns:p14="http://schemas.microsoft.com/office/powerpoint/2010/main" val="1942356615"/>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3F7C9F3A-5780-42FB-A4D8-BF1BBCE06862}"/>
              </a:ext>
            </a:extLst>
          </p:cNvPr>
          <p:cNvSpPr>
            <a:spLocks noGrp="1" noChangeArrowheads="1"/>
          </p:cNvSpPr>
          <p:nvPr>
            <p:ph type="title"/>
          </p:nvPr>
        </p:nvSpPr>
        <p:spPr/>
        <p:txBody>
          <a:bodyPr/>
          <a:lstStyle/>
          <a:p>
            <a:pPr eaLnBrk="1" hangingPunct="1"/>
            <a:r>
              <a:rPr lang="fr-FR" altLang="fr-FR"/>
              <a:t>Pertinence des patients</a:t>
            </a:r>
          </a:p>
        </p:txBody>
      </p:sp>
      <p:sp>
        <p:nvSpPr>
          <p:cNvPr id="124931" name="Rectangle 3">
            <a:extLst>
              <a:ext uri="{FF2B5EF4-FFF2-40B4-BE49-F238E27FC236}">
                <a16:creationId xmlns:a16="http://schemas.microsoft.com/office/drawing/2014/main" id="{551AEAA1-5662-426A-8D43-72184A4C1559}"/>
              </a:ext>
            </a:extLst>
          </p:cNvPr>
          <p:cNvSpPr>
            <a:spLocks noGrp="1" noChangeArrowheads="1"/>
          </p:cNvSpPr>
          <p:nvPr>
            <p:ph idx="1"/>
          </p:nvPr>
        </p:nvSpPr>
        <p:spPr/>
        <p:txBody>
          <a:bodyPr/>
          <a:lstStyle/>
          <a:p>
            <a:pPr eaLnBrk="1" hangingPunct="1">
              <a:lnSpc>
                <a:spcPct val="90000"/>
              </a:lnSpc>
            </a:pPr>
            <a:r>
              <a:rPr lang="fr-FR" altLang="fr-FR"/>
              <a:t>Voir les critères d’éligibilité</a:t>
            </a:r>
          </a:p>
          <a:p>
            <a:pPr eaLnBrk="1" hangingPunct="1">
              <a:lnSpc>
                <a:spcPct val="90000"/>
              </a:lnSpc>
            </a:pPr>
            <a:r>
              <a:rPr lang="fr-FR" altLang="fr-FR"/>
              <a:t>Voir la population réellement incluse</a:t>
            </a:r>
          </a:p>
          <a:p>
            <a:pPr lvl="1" eaLnBrk="1" hangingPunct="1">
              <a:lnSpc>
                <a:spcPct val="90000"/>
              </a:lnSpc>
            </a:pPr>
            <a:r>
              <a:rPr lang="fr-FR" altLang="fr-FR"/>
              <a:t>Généralisation des résultats ?</a:t>
            </a:r>
          </a:p>
          <a:p>
            <a:pPr eaLnBrk="1" hangingPunct="1">
              <a:lnSpc>
                <a:spcPct val="90000"/>
              </a:lnSpc>
              <a:buFont typeface="Wingdings" panose="05000000000000000000" pitchFamily="2" charset="2"/>
              <a:buNone/>
            </a:pPr>
            <a:endParaRPr lang="fr-FR" altLang="fr-FR"/>
          </a:p>
          <a:p>
            <a:pPr eaLnBrk="1" hangingPunct="1">
              <a:lnSpc>
                <a:spcPct val="90000"/>
              </a:lnSpc>
            </a:pPr>
            <a:r>
              <a:rPr lang="fr-FR" altLang="fr-FR"/>
              <a:t>Définition de la maladie</a:t>
            </a:r>
          </a:p>
          <a:p>
            <a:pPr lvl="1" eaLnBrk="1" hangingPunct="1">
              <a:lnSpc>
                <a:spcPct val="90000"/>
              </a:lnSpc>
            </a:pPr>
            <a:r>
              <a:rPr lang="fr-FR" altLang="fr-FR"/>
              <a:t>Critères actuels</a:t>
            </a:r>
          </a:p>
          <a:p>
            <a:pPr lvl="1" eaLnBrk="1" hangingPunct="1">
              <a:lnSpc>
                <a:spcPct val="90000"/>
              </a:lnSpc>
            </a:pPr>
            <a:r>
              <a:rPr lang="fr-FR" altLang="fr-FR"/>
              <a:t>Examens couramment disponibles</a:t>
            </a:r>
          </a:p>
          <a:p>
            <a:pPr eaLnBrk="1" hangingPunct="1">
              <a:lnSpc>
                <a:spcPct val="90000"/>
              </a:lnSpc>
            </a:pPr>
            <a:r>
              <a:rPr lang="fr-FR" altLang="fr-FR"/>
              <a:t>Critères d'exclusion</a:t>
            </a:r>
          </a:p>
          <a:p>
            <a:pPr lvl="1" eaLnBrk="1" hangingPunct="1">
              <a:lnSpc>
                <a:spcPct val="90000"/>
              </a:lnSpc>
            </a:pPr>
            <a:r>
              <a:rPr lang="fr-FR" altLang="fr-FR"/>
              <a:t>Absence de critères d'exclusion arbitraires : age, sexe</a:t>
            </a:r>
          </a:p>
          <a:p>
            <a:pPr eaLnBrk="1" hangingPunct="1">
              <a:lnSpc>
                <a:spcPct val="90000"/>
              </a:lnSpc>
            </a:pPr>
            <a:r>
              <a:rPr lang="fr-FR" altLang="fr-FR"/>
              <a:t>Origine géo-ethnique</a:t>
            </a:r>
          </a:p>
          <a:p>
            <a:pPr lvl="1" eaLnBrk="1" hangingPunct="1">
              <a:lnSpc>
                <a:spcPct val="90000"/>
              </a:lnSpc>
            </a:pPr>
            <a:r>
              <a:rPr lang="fr-FR" altLang="fr-FR"/>
              <a:t>différences génétiques</a:t>
            </a:r>
          </a:p>
          <a:p>
            <a:pPr lvl="1" eaLnBrk="1" hangingPunct="1">
              <a:lnSpc>
                <a:spcPct val="90000"/>
              </a:lnSpc>
            </a:pPr>
            <a:r>
              <a:rPr lang="fr-FR" altLang="fr-FR"/>
              <a:t>différences environnementales</a:t>
            </a:r>
          </a:p>
        </p:txBody>
      </p:sp>
    </p:spTree>
    <p:extLst>
      <p:ext uri="{BB962C8B-B14F-4D97-AF65-F5344CB8AC3E}">
        <p14:creationId xmlns:p14="http://schemas.microsoft.com/office/powerpoint/2010/main" val="2784191225"/>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5441CB06-A116-493B-893A-2C038E4A839B}"/>
              </a:ext>
            </a:extLst>
          </p:cNvPr>
          <p:cNvSpPr>
            <a:spLocks noGrp="1" noChangeArrowheads="1"/>
          </p:cNvSpPr>
          <p:nvPr>
            <p:ph type="title"/>
          </p:nvPr>
        </p:nvSpPr>
        <p:spPr/>
        <p:txBody>
          <a:bodyPr/>
          <a:lstStyle/>
          <a:p>
            <a:pPr eaLnBrk="1" hangingPunct="1"/>
            <a:r>
              <a:rPr lang="fr-FR" altLang="fr-FR" sz="3600"/>
              <a:t>Pertinence de la prise en charge médicale</a:t>
            </a:r>
          </a:p>
        </p:txBody>
      </p:sp>
      <p:sp>
        <p:nvSpPr>
          <p:cNvPr id="126979" name="Rectangle 3">
            <a:extLst>
              <a:ext uri="{FF2B5EF4-FFF2-40B4-BE49-F238E27FC236}">
                <a16:creationId xmlns:a16="http://schemas.microsoft.com/office/drawing/2014/main" id="{3F3BAF8C-035F-422A-B0B4-300076F4C1E7}"/>
              </a:ext>
            </a:extLst>
          </p:cNvPr>
          <p:cNvSpPr>
            <a:spLocks noGrp="1" noChangeArrowheads="1"/>
          </p:cNvSpPr>
          <p:nvPr>
            <p:ph idx="1"/>
          </p:nvPr>
        </p:nvSpPr>
        <p:spPr/>
        <p:txBody>
          <a:bodyPr/>
          <a:lstStyle/>
          <a:p>
            <a:pPr eaLnBrk="1" hangingPunct="1"/>
            <a:r>
              <a:rPr lang="fr-FR" altLang="fr-FR"/>
              <a:t>Circonstances de la "vraie vie"</a:t>
            </a:r>
          </a:p>
          <a:p>
            <a:pPr lvl="1" eaLnBrk="1" hangingPunct="1"/>
            <a:r>
              <a:rPr lang="fr-FR" altLang="fr-FR"/>
              <a:t>Accès aux soins similaire à celui disponible en dehors d'une étude </a:t>
            </a:r>
          </a:p>
          <a:p>
            <a:pPr eaLnBrk="1" hangingPunct="1"/>
            <a:r>
              <a:rPr lang="fr-FR" altLang="fr-FR"/>
              <a:t>Durée du suivi pertinente</a:t>
            </a:r>
          </a:p>
          <a:p>
            <a:pPr lvl="1" eaLnBrk="1" hangingPunct="1"/>
            <a:r>
              <a:rPr lang="fr-FR" altLang="fr-FR"/>
              <a:t>Ni trop long, ni trop court</a:t>
            </a:r>
          </a:p>
        </p:txBody>
      </p:sp>
    </p:spTree>
    <p:extLst>
      <p:ext uri="{BB962C8B-B14F-4D97-AF65-F5344CB8AC3E}">
        <p14:creationId xmlns:p14="http://schemas.microsoft.com/office/powerpoint/2010/main" val="2103811265"/>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B3F8DCB0-3BA7-4115-B7AA-B71997ADE05D}"/>
              </a:ext>
            </a:extLst>
          </p:cNvPr>
          <p:cNvSpPr>
            <a:spLocks noGrp="1" noChangeArrowheads="1"/>
          </p:cNvSpPr>
          <p:nvPr>
            <p:ph type="title"/>
          </p:nvPr>
        </p:nvSpPr>
        <p:spPr/>
        <p:txBody>
          <a:bodyPr/>
          <a:lstStyle/>
          <a:p>
            <a:pPr eaLnBrk="1" hangingPunct="1"/>
            <a:r>
              <a:rPr lang="fr-FR" altLang="fr-FR"/>
              <a:t>Taille et précision de l’effet thérapeutique</a:t>
            </a:r>
          </a:p>
        </p:txBody>
      </p:sp>
      <p:sp>
        <p:nvSpPr>
          <p:cNvPr id="129027" name="Rectangle 3">
            <a:extLst>
              <a:ext uri="{FF2B5EF4-FFF2-40B4-BE49-F238E27FC236}">
                <a16:creationId xmlns:a16="http://schemas.microsoft.com/office/drawing/2014/main" id="{427EA7A3-21FD-479B-8CB0-B34898013E8C}"/>
              </a:ext>
            </a:extLst>
          </p:cNvPr>
          <p:cNvSpPr>
            <a:spLocks noGrp="1" noChangeArrowheads="1"/>
          </p:cNvSpPr>
          <p:nvPr>
            <p:ph idx="1"/>
          </p:nvPr>
        </p:nvSpPr>
        <p:spPr/>
        <p:txBody>
          <a:bodyPr/>
          <a:lstStyle/>
          <a:p>
            <a:pPr eaLnBrk="1" hangingPunct="1"/>
            <a:r>
              <a:rPr lang="fr-FR" altLang="fr-FR"/>
              <a:t>Effet représenté avec un IC à 95 % ?</a:t>
            </a:r>
          </a:p>
          <a:p>
            <a:pPr eaLnBrk="1" hangingPunct="1"/>
            <a:r>
              <a:rPr lang="fr-FR" altLang="fr-FR"/>
              <a:t>Taille de l’effet : pertinence clinique ? </a:t>
            </a:r>
          </a:p>
          <a:p>
            <a:pPr eaLnBrk="1" hangingPunct="1"/>
            <a:r>
              <a:rPr lang="fr-FR" altLang="fr-FR"/>
              <a:t>Précision de l’effet : la borne péjorative de l’IC représente le plus petit effet du traitement que l’on ne peut raisonnablement exclure </a:t>
            </a:r>
          </a:p>
          <a:p>
            <a:pPr lvl="1" eaLnBrk="1" hangingPunct="1">
              <a:buFontTx/>
              <a:buNone/>
            </a:pPr>
            <a:r>
              <a:rPr lang="fr-FR" altLang="fr-FR">
                <a:sym typeface="Symbol" panose="05050102010706020507" pitchFamily="18" charset="2"/>
              </a:rPr>
              <a:t> </a:t>
            </a:r>
            <a:r>
              <a:rPr lang="fr-FR" altLang="fr-FR"/>
              <a:t>cet effet reste-t-il intéressant cliniquement ?</a:t>
            </a:r>
          </a:p>
        </p:txBody>
      </p:sp>
    </p:spTree>
    <p:extLst>
      <p:ext uri="{BB962C8B-B14F-4D97-AF65-F5344CB8AC3E}">
        <p14:creationId xmlns:p14="http://schemas.microsoft.com/office/powerpoint/2010/main" val="3338158390"/>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E9B04F41-E95F-4C95-ACE9-F2A2B316F0B1}"/>
              </a:ext>
            </a:extLst>
          </p:cNvPr>
          <p:cNvSpPr>
            <a:spLocks noGrp="1" noChangeArrowheads="1"/>
          </p:cNvSpPr>
          <p:nvPr>
            <p:ph type="title"/>
          </p:nvPr>
        </p:nvSpPr>
        <p:spPr/>
        <p:txBody>
          <a:bodyPr/>
          <a:lstStyle/>
          <a:p>
            <a:pPr eaLnBrk="1" hangingPunct="1"/>
            <a:r>
              <a:rPr lang="fr-FR" altLang="fr-FR"/>
              <a:t>Zone de bénéfice insuffisant</a:t>
            </a:r>
          </a:p>
        </p:txBody>
      </p:sp>
      <p:graphicFrame>
        <p:nvGraphicFramePr>
          <p:cNvPr id="130051" name="Object 3">
            <a:extLst>
              <a:ext uri="{FF2B5EF4-FFF2-40B4-BE49-F238E27FC236}">
                <a16:creationId xmlns:a16="http://schemas.microsoft.com/office/drawing/2014/main" id="{B62BD364-3E69-4286-B378-F94318EC9BDC}"/>
              </a:ext>
            </a:extLst>
          </p:cNvPr>
          <p:cNvGraphicFramePr>
            <a:graphicFrameLocks noChangeAspect="1"/>
          </p:cNvGraphicFramePr>
          <p:nvPr/>
        </p:nvGraphicFramePr>
        <p:xfrm>
          <a:off x="1371600" y="1828800"/>
          <a:ext cx="7467600" cy="4876800"/>
        </p:xfrm>
        <a:graphic>
          <a:graphicData uri="http://schemas.openxmlformats.org/presentationml/2006/ole">
            <mc:AlternateContent xmlns:mc="http://schemas.openxmlformats.org/markup-compatibility/2006">
              <mc:Choice xmlns:v="urn:schemas-microsoft-com:vml" Requires="v">
                <p:oleObj name="Feuille de calcul" r:id="rId2" imgW="4334372" imgH="3086462" progId="Excel.Sheet.8">
                  <p:embed/>
                </p:oleObj>
              </mc:Choice>
              <mc:Fallback>
                <p:oleObj name="Feuille de calcul" r:id="rId2" imgW="4334372" imgH="3086462" progId="Excel.Sheet.8">
                  <p:embed/>
                  <p:pic>
                    <p:nvPicPr>
                      <p:cNvPr id="130051" name="Object 3">
                        <a:extLst>
                          <a:ext uri="{FF2B5EF4-FFF2-40B4-BE49-F238E27FC236}">
                            <a16:creationId xmlns:a16="http://schemas.microsoft.com/office/drawing/2014/main" id="{B62BD364-3E69-4286-B378-F94318EC9B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828800"/>
                        <a:ext cx="74676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78852" name="Rectangle 4" descr="Diagonales larges vers le haut">
            <a:extLst>
              <a:ext uri="{FF2B5EF4-FFF2-40B4-BE49-F238E27FC236}">
                <a16:creationId xmlns:a16="http://schemas.microsoft.com/office/drawing/2014/main" id="{0EDCEC04-28CA-4B4A-8B62-E2490B367141}"/>
              </a:ext>
            </a:extLst>
          </p:cNvPr>
          <p:cNvSpPr>
            <a:spLocks noChangeArrowheads="1"/>
          </p:cNvSpPr>
          <p:nvPr/>
        </p:nvSpPr>
        <p:spPr bwMode="auto">
          <a:xfrm>
            <a:off x="5189538" y="1968500"/>
            <a:ext cx="525462" cy="336550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accent2"/>
              </a:buClr>
              <a:buSzPct val="90000"/>
              <a:buFont typeface="Wingdings" panose="05000000000000000000" pitchFamily="2" charset="2"/>
              <a:buChar char="n"/>
              <a:defRPr sz="24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9pPr>
          </a:lstStyle>
          <a:p>
            <a:pPr>
              <a:spcBef>
                <a:spcPct val="0"/>
              </a:spcBef>
              <a:buClrTx/>
              <a:buSzTx/>
              <a:buFontTx/>
              <a:buNone/>
            </a:pPr>
            <a:endParaRPr lang="fr-FR" altLang="fr-FR">
              <a:latin typeface="Times New Roman" panose="02020603050405020304" pitchFamily="18" charset="0"/>
            </a:endParaRPr>
          </a:p>
        </p:txBody>
      </p:sp>
      <p:sp>
        <p:nvSpPr>
          <p:cNvPr id="130053" name="Line 5">
            <a:extLst>
              <a:ext uri="{FF2B5EF4-FFF2-40B4-BE49-F238E27FC236}">
                <a16:creationId xmlns:a16="http://schemas.microsoft.com/office/drawing/2014/main" id="{58C9A531-DC51-43C4-A94C-03AF21286E29}"/>
              </a:ext>
            </a:extLst>
          </p:cNvPr>
          <p:cNvSpPr>
            <a:spLocks noChangeShapeType="1"/>
          </p:cNvSpPr>
          <p:nvPr/>
        </p:nvSpPr>
        <p:spPr bwMode="auto">
          <a:xfrm flipV="1">
            <a:off x="5135563" y="1968500"/>
            <a:ext cx="1587" cy="33655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spAutoFit/>
          </a:bodyPr>
          <a:lstStyle/>
          <a:p>
            <a:endParaRPr lang="fr-FR"/>
          </a:p>
        </p:txBody>
      </p:sp>
      <p:sp>
        <p:nvSpPr>
          <p:cNvPr id="78854" name="Rectangle 6" descr="Diagonales larges vers le haut">
            <a:extLst>
              <a:ext uri="{FF2B5EF4-FFF2-40B4-BE49-F238E27FC236}">
                <a16:creationId xmlns:a16="http://schemas.microsoft.com/office/drawing/2014/main" id="{5CFC0FD8-A6F9-48AA-A463-215A3B972A2F}"/>
              </a:ext>
            </a:extLst>
          </p:cNvPr>
          <p:cNvSpPr>
            <a:spLocks noChangeArrowheads="1"/>
          </p:cNvSpPr>
          <p:nvPr/>
        </p:nvSpPr>
        <p:spPr bwMode="auto">
          <a:xfrm>
            <a:off x="5189538" y="1968500"/>
            <a:ext cx="525462" cy="336550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accent2"/>
              </a:buClr>
              <a:buSzPct val="90000"/>
              <a:buFont typeface="Wingdings" panose="05000000000000000000" pitchFamily="2" charset="2"/>
              <a:buChar char="n"/>
              <a:defRPr sz="24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9pPr>
          </a:lstStyle>
          <a:p>
            <a:pPr>
              <a:spcBef>
                <a:spcPct val="0"/>
              </a:spcBef>
              <a:buClrTx/>
              <a:buSzTx/>
              <a:buFontTx/>
              <a:buNone/>
            </a:pPr>
            <a:endParaRPr lang="fr-FR" altLang="fr-FR">
              <a:latin typeface="Times New Roman" panose="02020603050405020304" pitchFamily="18" charset="0"/>
            </a:endParaRPr>
          </a:p>
        </p:txBody>
      </p:sp>
      <p:sp>
        <p:nvSpPr>
          <p:cNvPr id="78855" name="Rectangle 7" descr="Diagonales larges vers le haut">
            <a:extLst>
              <a:ext uri="{FF2B5EF4-FFF2-40B4-BE49-F238E27FC236}">
                <a16:creationId xmlns:a16="http://schemas.microsoft.com/office/drawing/2014/main" id="{9C70ECA1-81E9-42EE-8CD3-6A759EAEAB60}"/>
              </a:ext>
            </a:extLst>
          </p:cNvPr>
          <p:cNvSpPr>
            <a:spLocks noChangeArrowheads="1"/>
          </p:cNvSpPr>
          <p:nvPr/>
        </p:nvSpPr>
        <p:spPr bwMode="auto">
          <a:xfrm>
            <a:off x="5189538" y="1968500"/>
            <a:ext cx="525462" cy="336550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accent2"/>
              </a:buClr>
              <a:buSzPct val="90000"/>
              <a:buFont typeface="Wingdings" panose="05000000000000000000" pitchFamily="2" charset="2"/>
              <a:buChar char="n"/>
              <a:defRPr sz="24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9pPr>
          </a:lstStyle>
          <a:p>
            <a:pPr>
              <a:spcBef>
                <a:spcPct val="0"/>
              </a:spcBef>
              <a:buClrTx/>
              <a:buSzTx/>
              <a:buFontTx/>
              <a:buNone/>
            </a:pPr>
            <a:endParaRPr lang="fr-FR" altLang="fr-FR">
              <a:latin typeface="Times New Roman" panose="02020603050405020304" pitchFamily="18" charset="0"/>
            </a:endParaRPr>
          </a:p>
        </p:txBody>
      </p:sp>
      <p:sp>
        <p:nvSpPr>
          <p:cNvPr id="78856" name="Rectangle 8" descr="Diagonales larges vers le haut">
            <a:extLst>
              <a:ext uri="{FF2B5EF4-FFF2-40B4-BE49-F238E27FC236}">
                <a16:creationId xmlns:a16="http://schemas.microsoft.com/office/drawing/2014/main" id="{B0C7C547-9194-47D2-989D-A3996B78BF95}"/>
              </a:ext>
            </a:extLst>
          </p:cNvPr>
          <p:cNvSpPr>
            <a:spLocks noChangeArrowheads="1"/>
          </p:cNvSpPr>
          <p:nvPr/>
        </p:nvSpPr>
        <p:spPr bwMode="auto">
          <a:xfrm>
            <a:off x="5189538" y="1968500"/>
            <a:ext cx="525462" cy="336550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accent2"/>
              </a:buClr>
              <a:buSzPct val="90000"/>
              <a:buFont typeface="Wingdings" panose="05000000000000000000" pitchFamily="2" charset="2"/>
              <a:buChar char="n"/>
              <a:defRPr sz="24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9pPr>
          </a:lstStyle>
          <a:p>
            <a:pPr>
              <a:spcBef>
                <a:spcPct val="0"/>
              </a:spcBef>
              <a:buClrTx/>
              <a:buSzTx/>
              <a:buFontTx/>
              <a:buNone/>
            </a:pPr>
            <a:endParaRPr lang="fr-FR" altLang="fr-FR">
              <a:latin typeface="Times New Roman" panose="02020603050405020304" pitchFamily="18" charset="0"/>
            </a:endParaRPr>
          </a:p>
        </p:txBody>
      </p:sp>
      <p:sp>
        <p:nvSpPr>
          <p:cNvPr id="78857" name="Rectangle 9" descr="Diagonales larges vers le haut">
            <a:extLst>
              <a:ext uri="{FF2B5EF4-FFF2-40B4-BE49-F238E27FC236}">
                <a16:creationId xmlns:a16="http://schemas.microsoft.com/office/drawing/2014/main" id="{B1B2D8A5-0CB1-4AFF-93AE-C06929A30FE1}"/>
              </a:ext>
            </a:extLst>
          </p:cNvPr>
          <p:cNvSpPr>
            <a:spLocks noChangeArrowheads="1"/>
          </p:cNvSpPr>
          <p:nvPr/>
        </p:nvSpPr>
        <p:spPr bwMode="auto">
          <a:xfrm>
            <a:off x="5189538" y="1968500"/>
            <a:ext cx="525462" cy="336550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accent2"/>
              </a:buClr>
              <a:buSzPct val="90000"/>
              <a:buFont typeface="Wingdings" panose="05000000000000000000" pitchFamily="2" charset="2"/>
              <a:buChar char="n"/>
              <a:defRPr sz="24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defRPr>
            </a:lvl9pPr>
          </a:lstStyle>
          <a:p>
            <a:pPr>
              <a:spcBef>
                <a:spcPct val="0"/>
              </a:spcBef>
              <a:buClrTx/>
              <a:buSzTx/>
              <a:buFontTx/>
              <a:buNone/>
            </a:pPr>
            <a:endParaRPr lang="fr-FR" altLang="fr-FR">
              <a:latin typeface="Times New Roman" panose="02020603050405020304" pitchFamily="18" charset="0"/>
            </a:endParaRPr>
          </a:p>
        </p:txBody>
      </p:sp>
    </p:spTree>
    <p:extLst>
      <p:ext uri="{BB962C8B-B14F-4D97-AF65-F5344CB8AC3E}">
        <p14:creationId xmlns:p14="http://schemas.microsoft.com/office/powerpoint/2010/main" val="9743682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1" presetClass="entr" presetSubtype="0" fill="hold" grpId="0" nodeType="afterEffect">
                                  <p:stCondLst>
                                    <p:cond delay="0"/>
                                  </p:stCondLst>
                                  <p:childTnLst>
                                    <p:set>
                                      <p:cBhvr>
                                        <p:cTn id="6" dur="1000">
                                          <p:stCondLst>
                                            <p:cond delay="0"/>
                                          </p:stCondLst>
                                        </p:cTn>
                                        <p:tgtEl>
                                          <p:spTgt spid="78852"/>
                                        </p:tgtEl>
                                        <p:attrNameLst>
                                          <p:attrName>style.visibility</p:attrName>
                                        </p:attrNameLst>
                                      </p:cBhvr>
                                      <p:to>
                                        <p:strVal val="visible"/>
                                      </p:to>
                                    </p:set>
                                  </p:childTnLst>
                                </p:cTn>
                              </p:par>
                            </p:childTnLst>
                          </p:cTn>
                        </p:par>
                        <p:par>
                          <p:cTn id="7" fill="hold" nodeType="afterGroup">
                            <p:stCondLst>
                              <p:cond delay="1000"/>
                            </p:stCondLst>
                            <p:childTnLst>
                              <p:par>
                                <p:cTn id="8" presetID="11" presetClass="entr" presetSubtype="0" fill="hold" grpId="0" nodeType="afterEffect">
                                  <p:stCondLst>
                                    <p:cond delay="1000"/>
                                  </p:stCondLst>
                                  <p:childTnLst>
                                    <p:set>
                                      <p:cBhvr>
                                        <p:cTn id="9" dur="1000">
                                          <p:stCondLst>
                                            <p:cond delay="0"/>
                                          </p:stCondLst>
                                        </p:cTn>
                                        <p:tgtEl>
                                          <p:spTgt spid="78854"/>
                                        </p:tgtEl>
                                        <p:attrNameLst>
                                          <p:attrName>style.visibility</p:attrName>
                                        </p:attrNameLst>
                                      </p:cBhvr>
                                      <p:to>
                                        <p:strVal val="visible"/>
                                      </p:to>
                                    </p:set>
                                  </p:childTnLst>
                                </p:cTn>
                              </p:par>
                            </p:childTnLst>
                          </p:cTn>
                        </p:par>
                        <p:par>
                          <p:cTn id="10" fill="hold" nodeType="afterGroup">
                            <p:stCondLst>
                              <p:cond delay="3000"/>
                            </p:stCondLst>
                            <p:childTnLst>
                              <p:par>
                                <p:cTn id="11" presetID="11" presetClass="entr" presetSubtype="0" fill="hold" grpId="0" nodeType="afterEffect">
                                  <p:stCondLst>
                                    <p:cond delay="1000"/>
                                  </p:stCondLst>
                                  <p:childTnLst>
                                    <p:set>
                                      <p:cBhvr>
                                        <p:cTn id="12" dur="1000">
                                          <p:stCondLst>
                                            <p:cond delay="0"/>
                                          </p:stCondLst>
                                        </p:cTn>
                                        <p:tgtEl>
                                          <p:spTgt spid="78855"/>
                                        </p:tgtEl>
                                        <p:attrNameLst>
                                          <p:attrName>style.visibility</p:attrName>
                                        </p:attrNameLst>
                                      </p:cBhvr>
                                      <p:to>
                                        <p:strVal val="visible"/>
                                      </p:to>
                                    </p:set>
                                  </p:childTnLst>
                                </p:cTn>
                              </p:par>
                            </p:childTnLst>
                          </p:cTn>
                        </p:par>
                        <p:par>
                          <p:cTn id="13" fill="hold" nodeType="afterGroup">
                            <p:stCondLst>
                              <p:cond delay="5000"/>
                            </p:stCondLst>
                            <p:childTnLst>
                              <p:par>
                                <p:cTn id="14" presetID="11" presetClass="entr" presetSubtype="0" fill="hold" grpId="0" nodeType="afterEffect">
                                  <p:stCondLst>
                                    <p:cond delay="1000"/>
                                  </p:stCondLst>
                                  <p:childTnLst>
                                    <p:set>
                                      <p:cBhvr>
                                        <p:cTn id="15" dur="1000">
                                          <p:stCondLst>
                                            <p:cond delay="0"/>
                                          </p:stCondLst>
                                        </p:cTn>
                                        <p:tgtEl>
                                          <p:spTgt spid="78856"/>
                                        </p:tgtEl>
                                        <p:attrNameLst>
                                          <p:attrName>style.visibility</p:attrName>
                                        </p:attrNameLst>
                                      </p:cBhvr>
                                      <p:to>
                                        <p:strVal val="visible"/>
                                      </p:to>
                                    </p:set>
                                  </p:childTnLst>
                                </p:cTn>
                              </p:par>
                            </p:childTnLst>
                          </p:cTn>
                        </p:par>
                        <p:par>
                          <p:cTn id="16" fill="hold" nodeType="afterGroup">
                            <p:stCondLst>
                              <p:cond delay="7000"/>
                            </p:stCondLst>
                            <p:childTnLst>
                              <p:par>
                                <p:cTn id="17" presetID="11" presetClass="entr" presetSubtype="0" fill="hold" grpId="0" nodeType="afterEffect">
                                  <p:stCondLst>
                                    <p:cond delay="1000"/>
                                  </p:stCondLst>
                                  <p:childTnLst>
                                    <p:set>
                                      <p:cBhvr>
                                        <p:cTn id="18" dur="1000">
                                          <p:stCondLst>
                                            <p:cond delay="0"/>
                                          </p:stCondLst>
                                        </p:cTn>
                                        <p:tgtEl>
                                          <p:spTgt spid="788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2" grpId="0" animBg="1"/>
      <p:bldP spid="78854" grpId="0" animBg="1"/>
      <p:bldP spid="78855" grpId="0" animBg="1"/>
      <p:bldP spid="78856" grpId="0" animBg="1"/>
      <p:bldP spid="78857"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0374EA04-AD79-4ABE-AB0E-1F01858DDD68}"/>
              </a:ext>
            </a:extLst>
          </p:cNvPr>
          <p:cNvSpPr>
            <a:spLocks noGrp="1" noChangeArrowheads="1"/>
          </p:cNvSpPr>
          <p:nvPr>
            <p:ph type="title"/>
          </p:nvPr>
        </p:nvSpPr>
        <p:spPr/>
        <p:txBody>
          <a:bodyPr/>
          <a:lstStyle/>
          <a:p>
            <a:pPr eaLnBrk="1" hangingPunct="1"/>
            <a:r>
              <a:rPr lang="fr-FR" altLang="fr-FR"/>
              <a:t>Évaluation de la balance bénéfice / risque </a:t>
            </a:r>
          </a:p>
        </p:txBody>
      </p:sp>
      <p:sp>
        <p:nvSpPr>
          <p:cNvPr id="132099" name="Rectangle 3">
            <a:extLst>
              <a:ext uri="{FF2B5EF4-FFF2-40B4-BE49-F238E27FC236}">
                <a16:creationId xmlns:a16="http://schemas.microsoft.com/office/drawing/2014/main" id="{1B7A3C8D-8D58-4833-B6D2-FBE69F3867F1}"/>
              </a:ext>
            </a:extLst>
          </p:cNvPr>
          <p:cNvSpPr>
            <a:spLocks noGrp="1" noChangeArrowheads="1"/>
          </p:cNvSpPr>
          <p:nvPr>
            <p:ph idx="1"/>
          </p:nvPr>
        </p:nvSpPr>
        <p:spPr/>
        <p:txBody>
          <a:bodyPr/>
          <a:lstStyle/>
          <a:p>
            <a:pPr eaLnBrk="1" hangingPunct="1"/>
            <a:r>
              <a:rPr lang="fr-FR" altLang="fr-FR"/>
              <a:t>Effets indésirables de gravité supérieure à la maladie ?</a:t>
            </a:r>
          </a:p>
          <a:p>
            <a:pPr eaLnBrk="1" hangingPunct="1"/>
            <a:r>
              <a:rPr lang="fr-FR" altLang="fr-FR"/>
              <a:t>Fréquence des effets indésirables trop importante par rapport au bénéfice ?</a:t>
            </a:r>
          </a:p>
          <a:p>
            <a:pPr eaLnBrk="1" hangingPunct="1"/>
            <a:endParaRPr lang="fr-FR" altLang="fr-FR"/>
          </a:p>
          <a:p>
            <a:pPr eaLnBrk="1" hangingPunct="1"/>
            <a:r>
              <a:rPr lang="fr-FR" altLang="fr-FR"/>
              <a:t>Comparaison avec les effets indésirables des traitements existants</a:t>
            </a:r>
          </a:p>
        </p:txBody>
      </p:sp>
    </p:spTree>
    <p:extLst>
      <p:ext uri="{BB962C8B-B14F-4D97-AF65-F5344CB8AC3E}">
        <p14:creationId xmlns:p14="http://schemas.microsoft.com/office/powerpoint/2010/main" val="1520767270"/>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E9A57E-1F5F-4D40-BF85-E9497E8FCCCD}"/>
              </a:ext>
            </a:extLst>
          </p:cNvPr>
          <p:cNvSpPr>
            <a:spLocks noGrp="1"/>
          </p:cNvSpPr>
          <p:nvPr>
            <p:ph type="title"/>
          </p:nvPr>
        </p:nvSpPr>
        <p:spPr/>
        <p:txBody>
          <a:bodyPr/>
          <a:lstStyle/>
          <a:p>
            <a:r>
              <a:rPr lang="fr-FR" dirty="0"/>
              <a:t>Au total</a:t>
            </a:r>
          </a:p>
        </p:txBody>
      </p:sp>
      <p:sp>
        <p:nvSpPr>
          <p:cNvPr id="3" name="Espace réservé du texte 2">
            <a:extLst>
              <a:ext uri="{FF2B5EF4-FFF2-40B4-BE49-F238E27FC236}">
                <a16:creationId xmlns:a16="http://schemas.microsoft.com/office/drawing/2014/main" id="{9E12AA7A-D1BE-4979-9BCC-5FCA8CBD8A1D}"/>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63009065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5"/>
</p:tagLst>
</file>

<file path=ppt/tags/tag19.xml><?xml version="1.0" encoding="utf-8"?>
<p:tagLst xmlns:a="http://schemas.openxmlformats.org/drawingml/2006/main" xmlns:r="http://schemas.openxmlformats.org/officeDocument/2006/relationships" xmlns:p="http://schemas.openxmlformats.org/presentationml/2006/main">
  <p:tag name="NUM" val="6"/>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7"/>
</p:tagLst>
</file>

<file path=ppt/tags/tag21.xml><?xml version="1.0" encoding="utf-8"?>
<p:tagLst xmlns:a="http://schemas.openxmlformats.org/drawingml/2006/main" xmlns:r="http://schemas.openxmlformats.org/officeDocument/2006/relationships" xmlns:p="http://schemas.openxmlformats.org/presentationml/2006/main">
  <p:tag name="NUM" val="8"/>
</p:tagLst>
</file>

<file path=ppt/tags/tag22.xml><?xml version="1.0" encoding="utf-8"?>
<p:tagLst xmlns:a="http://schemas.openxmlformats.org/drawingml/2006/main" xmlns:r="http://schemas.openxmlformats.org/officeDocument/2006/relationships" xmlns:p="http://schemas.openxmlformats.org/presentationml/2006/main">
  <p:tag name="NUM" val="9"/>
</p:tagLst>
</file>

<file path=ppt/tags/tag23.xml><?xml version="1.0" encoding="utf-8"?>
<p:tagLst xmlns:a="http://schemas.openxmlformats.org/drawingml/2006/main" xmlns:r="http://schemas.openxmlformats.org/officeDocument/2006/relationships" xmlns:p="http://schemas.openxmlformats.org/presentationml/2006/main">
  <p:tag name="NUM" val="10"/>
</p:tagLst>
</file>

<file path=ppt/tags/tag24.xml><?xml version="1.0" encoding="utf-8"?>
<p:tagLst xmlns:a="http://schemas.openxmlformats.org/drawingml/2006/main" xmlns:r="http://schemas.openxmlformats.org/officeDocument/2006/relationships" xmlns:p="http://schemas.openxmlformats.org/presentationml/2006/main">
  <p:tag name="NUM" val="11"/>
</p:tagLst>
</file>

<file path=ppt/tags/tag25.xml><?xml version="1.0" encoding="utf-8"?>
<p:tagLst xmlns:a="http://schemas.openxmlformats.org/drawingml/2006/main" xmlns:r="http://schemas.openxmlformats.org/officeDocument/2006/relationships" xmlns:p="http://schemas.openxmlformats.org/presentationml/2006/main">
  <p:tag name="NUM" val="12"/>
</p:tagLst>
</file>

<file path=ppt/tags/tag26.xml><?xml version="1.0" encoding="utf-8"?>
<p:tagLst xmlns:a="http://schemas.openxmlformats.org/drawingml/2006/main" xmlns:r="http://schemas.openxmlformats.org/officeDocument/2006/relationships" xmlns:p="http://schemas.openxmlformats.org/presentationml/2006/main">
  <p:tag name="NUM" val="13"/>
</p:tagLst>
</file>

<file path=ppt/tags/tag27.xml><?xml version="1.0" encoding="utf-8"?>
<p:tagLst xmlns:a="http://schemas.openxmlformats.org/drawingml/2006/main" xmlns:r="http://schemas.openxmlformats.org/officeDocument/2006/relationships" xmlns:p="http://schemas.openxmlformats.org/presentationml/2006/main">
  <p:tag name="NUM" val="14"/>
</p:tagLst>
</file>

<file path=ppt/tags/tag28.xml><?xml version="1.0" encoding="utf-8"?>
<p:tagLst xmlns:a="http://schemas.openxmlformats.org/drawingml/2006/main" xmlns:r="http://schemas.openxmlformats.org/officeDocument/2006/relationships" xmlns:p="http://schemas.openxmlformats.org/presentationml/2006/main">
  <p:tag name="NUM" val="15"/>
</p:tagLst>
</file>

<file path=ppt/tags/tag29.xml><?xml version="1.0" encoding="utf-8"?>
<p:tagLst xmlns:a="http://schemas.openxmlformats.org/drawingml/2006/main" xmlns:r="http://schemas.openxmlformats.org/officeDocument/2006/relationships" xmlns:p="http://schemas.openxmlformats.org/presentationml/2006/main">
  <p:tag name="NUM" val="16"/>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7"/>
</p:tagLst>
</file>

<file path=ppt/tags/tag31.xml><?xml version="1.0" encoding="utf-8"?>
<p:tagLst xmlns:a="http://schemas.openxmlformats.org/drawingml/2006/main" xmlns:r="http://schemas.openxmlformats.org/officeDocument/2006/relationships" xmlns:p="http://schemas.openxmlformats.org/presentationml/2006/main">
  <p:tag name="NUM" val="18"/>
</p:tagLst>
</file>

<file path=ppt/tags/tag32.xml><?xml version="1.0" encoding="utf-8"?>
<p:tagLst xmlns:a="http://schemas.openxmlformats.org/drawingml/2006/main" xmlns:r="http://schemas.openxmlformats.org/officeDocument/2006/relationships" xmlns:p="http://schemas.openxmlformats.org/presentationml/2006/main">
  <p:tag name="NUM" val="19"/>
</p:tagLst>
</file>

<file path=ppt/tags/tag33.xml><?xml version="1.0" encoding="utf-8"?>
<p:tagLst xmlns:a="http://schemas.openxmlformats.org/drawingml/2006/main" xmlns:r="http://schemas.openxmlformats.org/officeDocument/2006/relationships" xmlns:p="http://schemas.openxmlformats.org/presentationml/2006/main">
  <p:tag name="NUM" val="20"/>
</p:tagLst>
</file>

<file path=ppt/tags/tag34.xml><?xml version="1.0" encoding="utf-8"?>
<p:tagLst xmlns:a="http://schemas.openxmlformats.org/drawingml/2006/main" xmlns:r="http://schemas.openxmlformats.org/officeDocument/2006/relationships" xmlns:p="http://schemas.openxmlformats.org/presentationml/2006/main">
  <p:tag name="NUM" val="21"/>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6"/>
</p:tagLst>
</file>

<file path=ppt/tags/tag41.xml><?xml version="1.0" encoding="utf-8"?>
<p:tagLst xmlns:a="http://schemas.openxmlformats.org/drawingml/2006/main" xmlns:r="http://schemas.openxmlformats.org/officeDocument/2006/relationships" xmlns:p="http://schemas.openxmlformats.org/presentationml/2006/main">
  <p:tag name="NUM" val="7"/>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perso">
  <a:themeElements>
    <a:clrScheme name="Élémentaire">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solidFill>
            <a:schemeClr val="tx1"/>
          </a:solidFill>
          <a:prstDash val="solid"/>
          <a:round/>
          <a:headEnd type="none" w="sm" len="sm"/>
          <a:tailEnd type="triangle" w="lg" len="med"/>
        </a:ln>
        <a:effec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000" b="0" i="0" u="none" strike="noStrike" cap="none" normalizeH="0" baseline="0" dirty="0" smtClean="0">
            <a:ln>
              <a:noFill/>
            </a:ln>
            <a:solidFill>
              <a:schemeClr val="tx1"/>
            </a:solidFill>
            <a:effectLst/>
            <a:latin typeface="+mn-lt"/>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triangle" w="lg"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New Roman" pitchFamily="18" charset="0"/>
          </a:defRPr>
        </a:defPPr>
      </a:lstStyle>
    </a:lnDef>
    <a:txDef>
      <a:spPr>
        <a:noFill/>
      </a:spPr>
      <a:bodyPr wrap="none" rtlCol="0">
        <a:spAutoFit/>
      </a:bodyPr>
      <a:lstStyle>
        <a:defPPr>
          <a:defRPr sz="1800" dirty="0" smtClean="0">
            <a:latin typeface="+mn-lt"/>
          </a:defRPr>
        </a:defPPr>
      </a:lstStyle>
    </a:txDef>
  </a:objectDefaults>
  <a:extraClrSchemeLst>
    <a:extraClrScheme>
      <a:clrScheme name="cours neurolog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urs neurologi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urs neurologi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urs neurologi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urs neurologi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urs neurologi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urs neurologi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urs pharmaco">
  <a:themeElements>
    <a:clrScheme name="Vert">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solidFill>
            <a:schemeClr val="tx1"/>
          </a:solidFill>
          <a:prstDash val="solid"/>
          <a:round/>
          <a:headEnd type="none" w="sm" len="sm"/>
          <a:tailEnd type="triangle" w="lg" len="med"/>
        </a:ln>
        <a:effec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000" b="0" i="0" u="none" strike="noStrike" cap="none" normalizeH="0" baseline="0" dirty="0" smtClean="0">
            <a:ln>
              <a:noFill/>
            </a:ln>
            <a:solidFill>
              <a:schemeClr val="tx1"/>
            </a:solidFill>
            <a:effectLst/>
            <a:latin typeface="+mj-lt"/>
          </a:defRPr>
        </a:defPPr>
      </a:lstStyle>
    </a:spDef>
    <a:lnDef>
      <a:spPr bwMode="auto">
        <a:solidFill>
          <a:schemeClr val="accent1"/>
        </a:solidFill>
        <a:ln w="12700" cap="flat" cmpd="sng" algn="ctr">
          <a:solidFill>
            <a:schemeClr val="tx1"/>
          </a:solidFill>
          <a:prstDash val="solid"/>
          <a:round/>
          <a:headEnd type="none" w="sm" len="sm"/>
          <a:tailEnd type="none"/>
        </a:ln>
        <a:effectLst/>
      </a:spPr>
      <a:bodyPr/>
      <a:lstStyle/>
    </a:lnDef>
  </a:objectDefaults>
  <a:extraClrSchemeLst>
    <a:extraClrScheme>
      <a:clrScheme name="cours neurolog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urs neurologi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urs neurologi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urs neurologi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urs neurologi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urs neurologi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urs neurologi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c2018.pptx" id="{3BDD33E1-3777-4943-95B3-85446159674D}" vid="{491325F9-6DBE-497C-915D-D2B5DEE3BC70}"/>
    </a:ext>
  </a:ext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0</TotalTime>
  <Words>3093</Words>
  <Application>Microsoft Office PowerPoint</Application>
  <PresentationFormat>Affichage à l'écran (4:3)</PresentationFormat>
  <Paragraphs>606</Paragraphs>
  <Slides>100</Slides>
  <Notes>6</Notes>
  <HiddenSlides>0</HiddenSlides>
  <MMClips>0</MMClips>
  <ScaleCrop>false</ScaleCrop>
  <HeadingPairs>
    <vt:vector size="8" baseType="variant">
      <vt:variant>
        <vt:lpstr>Polices utilisées</vt:lpstr>
      </vt:variant>
      <vt:variant>
        <vt:i4>6</vt:i4>
      </vt:variant>
      <vt:variant>
        <vt:lpstr>Thème</vt:lpstr>
      </vt:variant>
      <vt:variant>
        <vt:i4>2</vt:i4>
      </vt:variant>
      <vt:variant>
        <vt:lpstr>Serveurs OLE incorporés</vt:lpstr>
      </vt:variant>
      <vt:variant>
        <vt:i4>2</vt:i4>
      </vt:variant>
      <vt:variant>
        <vt:lpstr>Titres des diapositives</vt:lpstr>
      </vt:variant>
      <vt:variant>
        <vt:i4>100</vt:i4>
      </vt:variant>
    </vt:vector>
  </HeadingPairs>
  <TitlesOfParts>
    <vt:vector size="110" baseType="lpstr">
      <vt:lpstr>Arial</vt:lpstr>
      <vt:lpstr>Calibri</vt:lpstr>
      <vt:lpstr>OTNEJMScalaSansLF-Bold</vt:lpstr>
      <vt:lpstr>Symbol</vt:lpstr>
      <vt:lpstr>Times New Roman</vt:lpstr>
      <vt:lpstr>Wingdings</vt:lpstr>
      <vt:lpstr>perso</vt:lpstr>
      <vt:lpstr>cours pharmaco</vt:lpstr>
      <vt:lpstr>Document</vt:lpstr>
      <vt:lpstr>Feuille de calcul</vt:lpstr>
      <vt:lpstr>Lecture critique des essais thérapeutiques</vt:lpstr>
      <vt:lpstr>Principe général - 1 </vt:lpstr>
      <vt:lpstr>Etude prospective – inclusion – suivi </vt:lpstr>
      <vt:lpstr>Présentation PowerPoint</vt:lpstr>
      <vt:lpstr>Description de l’essai  </vt:lpstr>
      <vt:lpstr>Présentation PowerPoint</vt:lpstr>
      <vt:lpstr>Résultats</vt:lpstr>
      <vt:lpstr>Finalité de l’essai thérapeutique</vt:lpstr>
      <vt:lpstr>Lecture critique</vt:lpstr>
      <vt:lpstr>Problématique pratique</vt:lpstr>
      <vt:lpstr>Présentation PowerPoint</vt:lpstr>
      <vt:lpstr>Communiqué de presse</vt:lpstr>
      <vt:lpstr>Problématique</vt:lpstr>
      <vt:lpstr>Tout ce qui brille n’est pas en or</vt:lpstr>
      <vt:lpstr>Pourquoi doit on avoir un regard critique sur les publications ?</vt:lpstr>
      <vt:lpstr>Pourquoi faire une lecture critique ?</vt:lpstr>
      <vt:lpstr>Présentation PowerPoint</vt:lpstr>
      <vt:lpstr>Résultat</vt:lpstr>
      <vt:lpstr>Présentation PowerPoint</vt:lpstr>
      <vt:lpstr>Origine de la conclusion</vt:lpstr>
      <vt:lpstr>Spin de conclusion</vt:lpstr>
      <vt:lpstr>Conflit d’intérêt des revues vis-à-vis des soumissions d’essais industriels</vt:lpstr>
      <vt:lpstr>Origine des spins de conclusion Mélanges des genres</vt:lpstr>
      <vt:lpstr>Enjeux</vt:lpstr>
      <vt:lpstr>COMMENT FAIRE SA PROPRE ÉVALUATION DES RÉSULTATS DES ESSAIS THÉRAPEUTIQUES  </vt:lpstr>
      <vt:lpstr>But</vt:lpstr>
      <vt:lpstr>Comment exclure qu’un résultat soit faussement positif du fait du hasard ?</vt:lpstr>
      <vt:lpstr>Erreur alpha</vt:lpstr>
      <vt:lpstr>Conséquence de l’erreur alpha dans l’essai thérapeutique</vt:lpstr>
      <vt:lpstr>Présentation PowerPoint</vt:lpstr>
      <vt:lpstr>Inflation du risque alpha</vt:lpstr>
      <vt:lpstr>Présentation PowerPoint</vt:lpstr>
      <vt:lpstr>Présentation PowerPoint</vt:lpstr>
      <vt:lpstr>Les situations possibles de multiplicité</vt:lpstr>
      <vt:lpstr>Présentation PowerPoint</vt:lpstr>
      <vt:lpstr>Présentation PowerPoint</vt:lpstr>
      <vt:lpstr>Multiplicité des critères de jugement  Approche classique</vt:lpstr>
      <vt:lpstr>Présentation PowerPoint</vt:lpstr>
      <vt:lpstr>Co-primary endpoint</vt:lpstr>
      <vt:lpstr>Présentation PowerPoint</vt:lpstr>
      <vt:lpstr>Méthode séquentielle hiérarchique</vt:lpstr>
      <vt:lpstr>ARISTOTLE</vt:lpstr>
      <vt:lpstr>Séquence utilisée dans ARISTOTLE</vt:lpstr>
      <vt:lpstr>Présentation PowerPoint</vt:lpstr>
      <vt:lpstr>Présentation PowerPoint</vt:lpstr>
      <vt:lpstr>Nouvelle politique éditoriale du NEJM sur les p values</vt:lpstr>
      <vt:lpstr>Présentation PowerPoint</vt:lpstr>
      <vt:lpstr>Présentation PowerPoint</vt:lpstr>
      <vt:lpstr>Les analyses en sous-groupes</vt:lpstr>
      <vt:lpstr>Présentation PowerPoint</vt:lpstr>
      <vt:lpstr>Définition</vt:lpstr>
      <vt:lpstr>Sous groupes stratifiés / non stratifiés</vt:lpstr>
      <vt:lpstr>Utilisation des sous groupes</vt:lpstr>
      <vt:lpstr>Problématiques induites par les analyses en sous groupes</vt:lpstr>
      <vt:lpstr>PEGASUS</vt:lpstr>
      <vt:lpstr>Présentation PowerPoint</vt:lpstr>
      <vt:lpstr>Présentation PowerPoint</vt:lpstr>
      <vt:lpstr>Inflation du risque alpha</vt:lpstr>
      <vt:lpstr>Fluctuations aléatoires des sous groupes</vt:lpstr>
      <vt:lpstr>Inflation du risque bêta</vt:lpstr>
      <vt:lpstr>Fluctuations aléatoires des sous groupes</vt:lpstr>
      <vt:lpstr>Présentation PowerPoint</vt:lpstr>
      <vt:lpstr>Présentation PowerPoint</vt:lpstr>
      <vt:lpstr>Exclure que le résultat puisse être faussement positif du fait d’un biais </vt:lpstr>
      <vt:lpstr>Biais</vt:lpstr>
      <vt:lpstr>Exemple de biais patent</vt:lpstr>
      <vt:lpstr>Contrôle des biais</vt:lpstr>
      <vt:lpstr>4 biais</vt:lpstr>
      <vt:lpstr>Présentation PowerPoint</vt:lpstr>
      <vt:lpstr>Danger des randomisations prévisibles</vt:lpstr>
      <vt:lpstr>Randomisation imprévisible</vt:lpstr>
      <vt:lpstr>Une « bonne » randomisation </vt:lpstr>
      <vt:lpstr>Présentation PowerPoint</vt:lpstr>
      <vt:lpstr>Présentation PowerPoint</vt:lpstr>
      <vt:lpstr>Biais de mesure - mécanisme</vt:lpstr>
      <vt:lpstr>Mise en évidence - Biais de suivi et de mesure</vt:lpstr>
      <vt:lpstr>Présentation PowerPoint</vt:lpstr>
      <vt:lpstr>Présentation PowerPoint</vt:lpstr>
      <vt:lpstr>Présentation PowerPoint</vt:lpstr>
      <vt:lpstr>Présentation PowerPoint</vt:lpstr>
      <vt:lpstr>« double insu » </vt:lpstr>
      <vt:lpstr>L’essai est-il à l’abri d’un biais d’attrition ?</vt:lpstr>
      <vt:lpstr>Présentation PowerPoint</vt:lpstr>
      <vt:lpstr>Biais maximum</vt:lpstr>
      <vt:lpstr>Présentation PowerPoint</vt:lpstr>
      <vt:lpstr>Pertinence clinique</vt:lpstr>
      <vt:lpstr>La pertinence clinique du résultat</vt:lpstr>
      <vt:lpstr>Traitement du groupe contrôle</vt:lpstr>
      <vt:lpstr>Critères de jugement</vt:lpstr>
      <vt:lpstr>Présentation PowerPoint</vt:lpstr>
      <vt:lpstr>La niacin est un hypocholestérolémiant</vt:lpstr>
      <vt:lpstr>Pas de bénéfice clinique démontré pour la niacin</vt:lpstr>
      <vt:lpstr>Pertinence de l'outil de mesure</vt:lpstr>
      <vt:lpstr>Pertinence des patients</vt:lpstr>
      <vt:lpstr>Pertinence de la prise en charge médicale</vt:lpstr>
      <vt:lpstr>Taille et précision de l’effet thérapeutique</vt:lpstr>
      <vt:lpstr>Zone de bénéfice insuffisant</vt:lpstr>
      <vt:lpstr>Évaluation de la balance bénéfice / risque </vt:lpstr>
      <vt:lpstr>Au total</vt:lpstr>
      <vt:lpstr>Résultat démontré / suggéré  </vt:lpstr>
    </vt:vector>
  </TitlesOfParts>
  <Company>EZUS/APRET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Aucun titre de diapositive</dc:title>
  <dc:creator>Michel Cucherat</dc:creator>
  <cp:lastModifiedBy>HAVET, Anais</cp:lastModifiedBy>
  <cp:revision>201</cp:revision>
  <dcterms:created xsi:type="dcterms:W3CDTF">2003-05-12T11:06:48Z</dcterms:created>
  <dcterms:modified xsi:type="dcterms:W3CDTF">2024-09-05T08:07:52Z</dcterms:modified>
</cp:coreProperties>
</file>